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4" r:id="rId3"/>
    <p:sldId id="277" r:id="rId4"/>
    <p:sldId id="278" r:id="rId5"/>
    <p:sldId id="281" r:id="rId6"/>
    <p:sldId id="282" r:id="rId7"/>
    <p:sldId id="262" r:id="rId8"/>
    <p:sldId id="276" r:id="rId9"/>
    <p:sldId id="266" r:id="rId10"/>
    <p:sldId id="270" r:id="rId11"/>
    <p:sldId id="269" r:id="rId12"/>
    <p:sldId id="280" r:id="rId13"/>
    <p:sldId id="2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1903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285" autoAdjust="0"/>
  </p:normalViewPr>
  <p:slideViewPr>
    <p:cSldViewPr snapToGrid="0">
      <p:cViewPr>
        <p:scale>
          <a:sx n="59" d="100"/>
          <a:sy n="59" d="100"/>
        </p:scale>
        <p:origin x="9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86F88F-5169-4EDE-890B-57570893BEA6}" type="datetimeFigureOut">
              <a:rPr lang="en-US" smtClean="0"/>
              <a:t>10/23/2018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2F8552-33E6-4DE2-BC38-05FE0CC32DF6}" type="slidenum">
              <a:rPr lang="en-US" smtClean="0"/>
              <a:t>‹#›</a:t>
            </a:fld>
            <a:endParaRPr lang="en-US"/>
          </a:p>
        </p:txBody>
      </p:sp>
    </p:spTree>
    <p:extLst>
      <p:ext uri="{BB962C8B-B14F-4D97-AF65-F5344CB8AC3E}">
        <p14:creationId xmlns:p14="http://schemas.microsoft.com/office/powerpoint/2010/main" val="3626094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Sensitivity analysis is a powerful tool that is used in the CMAQ air quality model. The goal of sensitivity analysis is to calculate the most accurate sensitivities at the lowest computational cost</a:t>
            </a:r>
          </a:p>
        </p:txBody>
      </p:sp>
      <p:sp>
        <p:nvSpPr>
          <p:cNvPr id="4" name="Slide Number Placeholder 3"/>
          <p:cNvSpPr>
            <a:spLocks noGrp="1"/>
          </p:cNvSpPr>
          <p:nvPr>
            <p:ph type="sldNum" sz="quarter" idx="10"/>
          </p:nvPr>
        </p:nvSpPr>
        <p:spPr/>
        <p:txBody>
          <a:bodyPr/>
          <a:lstStyle/>
          <a:p>
            <a:fld id="{AC2F8552-33E6-4DE2-BC38-05FE0CC32DF6}" type="slidenum">
              <a:rPr lang="en-US" smtClean="0"/>
              <a:t>1</a:t>
            </a:fld>
            <a:endParaRPr lang="en-US"/>
          </a:p>
        </p:txBody>
      </p:sp>
    </p:spTree>
    <p:extLst>
      <p:ext uri="{BB962C8B-B14F-4D97-AF65-F5344CB8AC3E}">
        <p14:creationId xmlns:p14="http://schemas.microsoft.com/office/powerpoint/2010/main" val="18262747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change of variable type is done by a script called Complexify. Complexify creates a new file with the prefix c_, replaces real variable declarations with complex declarations, and includes the complex library via a use statement.</a:t>
            </a:r>
          </a:p>
        </p:txBody>
      </p:sp>
      <p:sp>
        <p:nvSpPr>
          <p:cNvPr id="4" name="Slide Number Placeholder 3"/>
          <p:cNvSpPr>
            <a:spLocks noGrp="1"/>
          </p:cNvSpPr>
          <p:nvPr>
            <p:ph type="sldNum" sz="quarter" idx="10"/>
          </p:nvPr>
        </p:nvSpPr>
        <p:spPr/>
        <p:txBody>
          <a:bodyPr/>
          <a:lstStyle/>
          <a:p>
            <a:fld id="{AC2F8552-33E6-4DE2-BC38-05FE0CC32DF6}" type="slidenum">
              <a:rPr lang="en-US" smtClean="0"/>
              <a:t>10</a:t>
            </a:fld>
            <a:endParaRPr lang="en-US"/>
          </a:p>
        </p:txBody>
      </p:sp>
    </p:spTree>
    <p:extLst>
      <p:ext uri="{BB962C8B-B14F-4D97-AF65-F5344CB8AC3E}">
        <p14:creationId xmlns:p14="http://schemas.microsoft.com/office/powerpoint/2010/main" val="3942331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overloaded operators allow intrinsic functions to act on complex variables. Intrinsic functions would typically operate on a real variable for a real output. When an operation is encountered, overloading operators allow the real information to be passed to a user-defined operation where only the real part is acted upon so that the imaginary part can hold sensitivity information without interference.</a:t>
            </a:r>
          </a:p>
        </p:txBody>
      </p:sp>
      <p:sp>
        <p:nvSpPr>
          <p:cNvPr id="4" name="Slide Number Placeholder 3"/>
          <p:cNvSpPr>
            <a:spLocks noGrp="1"/>
          </p:cNvSpPr>
          <p:nvPr>
            <p:ph type="sldNum" sz="quarter" idx="10"/>
          </p:nvPr>
        </p:nvSpPr>
        <p:spPr/>
        <p:txBody>
          <a:bodyPr/>
          <a:lstStyle/>
          <a:p>
            <a:fld id="{AC2F8552-33E6-4DE2-BC38-05FE0CC32DF6}" type="slidenum">
              <a:rPr lang="en-US" smtClean="0"/>
              <a:t>11</a:t>
            </a:fld>
            <a:endParaRPr lang="en-US"/>
          </a:p>
        </p:txBody>
      </p:sp>
    </p:spTree>
    <p:extLst>
      <p:ext uri="{BB962C8B-B14F-4D97-AF65-F5344CB8AC3E}">
        <p14:creationId xmlns:p14="http://schemas.microsoft.com/office/powerpoint/2010/main" val="469411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the left side you can see a sample of code from CMAQ. The less than operations are acting on complex variables. Instead of the intrinsic less than operation being used, the information is passed to the interface operator which chooses a module procedure based on the variable input types. Since the left hand side and right hand side of the first less than operator are both complex, </a:t>
            </a:r>
            <a:r>
              <a:rPr lang="en-US" dirty="0" err="1"/>
              <a:t>lt_cc</a:t>
            </a:r>
            <a:r>
              <a:rPr lang="en-US" dirty="0"/>
              <a:t> is used which uses complex inputs. Then the result of the logical function is output with only the real part  being operated on.</a:t>
            </a:r>
          </a:p>
        </p:txBody>
      </p:sp>
      <p:sp>
        <p:nvSpPr>
          <p:cNvPr id="4" name="Slide Number Placeholder 3"/>
          <p:cNvSpPr>
            <a:spLocks noGrp="1"/>
          </p:cNvSpPr>
          <p:nvPr>
            <p:ph type="sldNum" sz="quarter" idx="10"/>
          </p:nvPr>
        </p:nvSpPr>
        <p:spPr/>
        <p:txBody>
          <a:bodyPr/>
          <a:lstStyle/>
          <a:p>
            <a:fld id="{AC2F8552-33E6-4DE2-BC38-05FE0CC32DF6}" type="slidenum">
              <a:rPr lang="en-US" smtClean="0"/>
              <a:t>12</a:t>
            </a:fld>
            <a:endParaRPr lang="en-US"/>
          </a:p>
        </p:txBody>
      </p:sp>
    </p:spTree>
    <p:extLst>
      <p:ext uri="{BB962C8B-B14F-4D97-AF65-F5344CB8AC3E}">
        <p14:creationId xmlns:p14="http://schemas.microsoft.com/office/powerpoint/2010/main" val="2010431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continue developing CVM in CMAQ, the complex operator library must be augmented with inputs that have not been defined. For example, I defined operators to handle </a:t>
            </a:r>
            <a:r>
              <a:rPr lang="en-US" dirty="0" err="1"/>
              <a:t>allocatable</a:t>
            </a:r>
            <a:r>
              <a:rPr lang="en-US" dirty="0"/>
              <a:t> arrays of multiple dimensions as inputs as well as pointers. One place for improvement is defining operators to handle arrays of multiple dimensions that have one dimension defined and another dimension still </a:t>
            </a:r>
            <a:r>
              <a:rPr lang="en-US" dirty="0" err="1"/>
              <a:t>allocatable</a:t>
            </a:r>
            <a:r>
              <a:rPr lang="en-US" dirty="0"/>
              <a:t>. </a:t>
            </a:r>
          </a:p>
          <a:p>
            <a:r>
              <a:rPr lang="en-US" dirty="0"/>
              <a:t>Lastly, the sensitivity calculations to get complex output must be implemented in CMAQ.</a:t>
            </a:r>
          </a:p>
        </p:txBody>
      </p:sp>
      <p:sp>
        <p:nvSpPr>
          <p:cNvPr id="4" name="Slide Number Placeholder 3"/>
          <p:cNvSpPr>
            <a:spLocks noGrp="1"/>
          </p:cNvSpPr>
          <p:nvPr>
            <p:ph type="sldNum" sz="quarter" idx="10"/>
          </p:nvPr>
        </p:nvSpPr>
        <p:spPr/>
        <p:txBody>
          <a:bodyPr/>
          <a:lstStyle/>
          <a:p>
            <a:fld id="{AC2F8552-33E6-4DE2-BC38-05FE0CC32DF6}" type="slidenum">
              <a:rPr lang="en-US" smtClean="0"/>
              <a:t>13</a:t>
            </a:fld>
            <a:endParaRPr lang="en-US"/>
          </a:p>
        </p:txBody>
      </p:sp>
    </p:spTree>
    <p:extLst>
      <p:ext uri="{BB962C8B-B14F-4D97-AF65-F5344CB8AC3E}">
        <p14:creationId xmlns:p14="http://schemas.microsoft.com/office/powerpoint/2010/main" val="722993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One method for calculating sensitivities is the Finite Difference Method. This method calculates sensitivities by expanding a Taylor series about a point x and truncating it to give the equation shown at the top. Notice the subtraction in the numerator. This causes a size step dilemma because you want a small step size to decrease the truncation error, but decreasing the step size increases the subtractive cancelation error. Thus, the Finite Difference Method has an accuracy limit based on the step size. This method inputs changes in emissions to find sensitivities of species concentrations.</a:t>
            </a:r>
          </a:p>
        </p:txBody>
      </p:sp>
      <p:sp>
        <p:nvSpPr>
          <p:cNvPr id="4" name="Slide Number Placeholder 3"/>
          <p:cNvSpPr>
            <a:spLocks noGrp="1"/>
          </p:cNvSpPr>
          <p:nvPr>
            <p:ph type="sldNum" sz="quarter" idx="10"/>
          </p:nvPr>
        </p:nvSpPr>
        <p:spPr/>
        <p:txBody>
          <a:bodyPr/>
          <a:lstStyle/>
          <a:p>
            <a:fld id="{AC2F8552-33E6-4DE2-BC38-05FE0CC32DF6}" type="slidenum">
              <a:rPr lang="en-US" smtClean="0"/>
              <a:t>2</a:t>
            </a:fld>
            <a:endParaRPr lang="en-US"/>
          </a:p>
        </p:txBody>
      </p:sp>
    </p:spTree>
    <p:extLst>
      <p:ext uri="{BB962C8B-B14F-4D97-AF65-F5344CB8AC3E}">
        <p14:creationId xmlns:p14="http://schemas.microsoft.com/office/powerpoint/2010/main" val="3584201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method of calculating sensitivities in CMAQ is the Continuous Analytical Tangent Linear Model. This method calculates the partial derivatives of CTM equations by hand, then implements them into CMAQ numerically. Thus, sensitivities of species concentration to emissions changes can be calculated.</a:t>
            </a:r>
          </a:p>
        </p:txBody>
      </p:sp>
      <p:sp>
        <p:nvSpPr>
          <p:cNvPr id="4" name="Slide Number Placeholder 3"/>
          <p:cNvSpPr>
            <a:spLocks noGrp="1"/>
          </p:cNvSpPr>
          <p:nvPr>
            <p:ph type="sldNum" sz="quarter" idx="10"/>
          </p:nvPr>
        </p:nvSpPr>
        <p:spPr/>
        <p:txBody>
          <a:bodyPr/>
          <a:lstStyle/>
          <a:p>
            <a:fld id="{AC2F8552-33E6-4DE2-BC38-05FE0CC32DF6}" type="slidenum">
              <a:rPr lang="en-US" smtClean="0"/>
              <a:t>3</a:t>
            </a:fld>
            <a:endParaRPr lang="en-US"/>
          </a:p>
        </p:txBody>
      </p:sp>
    </p:spTree>
    <p:extLst>
      <p:ext uri="{BB962C8B-B14F-4D97-AF65-F5344CB8AC3E}">
        <p14:creationId xmlns:p14="http://schemas.microsoft.com/office/powerpoint/2010/main" val="3770656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Discrete Analytical TLM is similar to the Continuous Method. It calculates the partial derivatives of CTM equations by hand. Then, an additional line of code is added to discretize the equations before solving them numerically for concentrations sensitivities to emissions.</a:t>
            </a:r>
          </a:p>
        </p:txBody>
      </p:sp>
      <p:sp>
        <p:nvSpPr>
          <p:cNvPr id="4" name="Slide Number Placeholder 3"/>
          <p:cNvSpPr>
            <a:spLocks noGrp="1"/>
          </p:cNvSpPr>
          <p:nvPr>
            <p:ph type="sldNum" sz="quarter" idx="10"/>
          </p:nvPr>
        </p:nvSpPr>
        <p:spPr/>
        <p:txBody>
          <a:bodyPr/>
          <a:lstStyle/>
          <a:p>
            <a:fld id="{AC2F8552-33E6-4DE2-BC38-05FE0CC32DF6}" type="slidenum">
              <a:rPr lang="en-US" smtClean="0"/>
              <a:t>4</a:t>
            </a:fld>
            <a:endParaRPr lang="en-US"/>
          </a:p>
        </p:txBody>
      </p:sp>
    </p:spTree>
    <p:extLst>
      <p:ext uri="{BB962C8B-B14F-4D97-AF65-F5344CB8AC3E}">
        <p14:creationId xmlns:p14="http://schemas.microsoft.com/office/powerpoint/2010/main" val="1117125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Sensitivity Analysis is applied in an air quality case study on a coal-burning powerplant in Georgia. The study measures the health impact that the plant has on the surrounding area by burning Bituminous coal. CMAQ models the sensitivity of PM</a:t>
            </a:r>
            <a:r>
              <a:rPr lang="en-US" baseline="-25000" dirty="0"/>
              <a:t>2.5</a:t>
            </a:r>
            <a:r>
              <a:rPr lang="en-US" baseline="0" dirty="0"/>
              <a:t> concentrations to SO</a:t>
            </a:r>
            <a:r>
              <a:rPr lang="en-US" baseline="-25000" dirty="0"/>
              <a:t>2</a:t>
            </a:r>
            <a:r>
              <a:rPr lang="en-US" baseline="0" dirty="0"/>
              <a:t> emissions. The increased PM</a:t>
            </a:r>
            <a:r>
              <a:rPr lang="en-US" baseline="-25000" dirty="0"/>
              <a:t>2.5</a:t>
            </a:r>
            <a:r>
              <a:rPr lang="en-US" baseline="0" dirty="0"/>
              <a:t> concentrations cause a monetized health impact. Which is seen on the next slide.</a:t>
            </a:r>
            <a:endParaRPr lang="en-US" dirty="0"/>
          </a:p>
        </p:txBody>
      </p:sp>
      <p:sp>
        <p:nvSpPr>
          <p:cNvPr id="4" name="Slide Number Placeholder 3"/>
          <p:cNvSpPr>
            <a:spLocks noGrp="1"/>
          </p:cNvSpPr>
          <p:nvPr>
            <p:ph type="sldNum" sz="quarter" idx="10"/>
          </p:nvPr>
        </p:nvSpPr>
        <p:spPr/>
        <p:txBody>
          <a:bodyPr/>
          <a:lstStyle/>
          <a:p>
            <a:fld id="{AC2F8552-33E6-4DE2-BC38-05FE0CC32DF6}" type="slidenum">
              <a:rPr lang="en-US" smtClean="0"/>
              <a:t>5</a:t>
            </a:fld>
            <a:endParaRPr lang="en-US"/>
          </a:p>
        </p:txBody>
      </p:sp>
    </p:spTree>
    <p:extLst>
      <p:ext uri="{BB962C8B-B14F-4D97-AF65-F5344CB8AC3E}">
        <p14:creationId xmlns:p14="http://schemas.microsoft.com/office/powerpoint/2010/main" val="3191753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figure compares the health impact due to PM</a:t>
            </a:r>
            <a:r>
              <a:rPr lang="en-US" baseline="-25000" dirty="0"/>
              <a:t>2.5</a:t>
            </a:r>
            <a:r>
              <a:rPr lang="en-US" baseline="0" dirty="0"/>
              <a:t> under two operating scenarios. One optimized to minimize power plant operation cost and the other optimized to minimize the operation cost along with the health impact externality. This figure d</a:t>
            </a:r>
            <a:r>
              <a:rPr lang="en-US" dirty="0"/>
              <a:t>emonstrates the value of first-order sensitivity analysis.</a:t>
            </a:r>
          </a:p>
        </p:txBody>
      </p:sp>
      <p:sp>
        <p:nvSpPr>
          <p:cNvPr id="4" name="Slide Number Placeholder 3"/>
          <p:cNvSpPr>
            <a:spLocks noGrp="1"/>
          </p:cNvSpPr>
          <p:nvPr>
            <p:ph type="sldNum" sz="quarter" idx="10"/>
          </p:nvPr>
        </p:nvSpPr>
        <p:spPr/>
        <p:txBody>
          <a:bodyPr/>
          <a:lstStyle/>
          <a:p>
            <a:fld id="{AC2F8552-33E6-4DE2-BC38-05FE0CC32DF6}" type="slidenum">
              <a:rPr lang="en-US" smtClean="0"/>
              <a:t>6</a:t>
            </a:fld>
            <a:endParaRPr lang="en-US"/>
          </a:p>
        </p:txBody>
      </p:sp>
    </p:spTree>
    <p:extLst>
      <p:ext uri="{BB962C8B-B14F-4D97-AF65-F5344CB8AC3E}">
        <p14:creationId xmlns:p14="http://schemas.microsoft.com/office/powerpoint/2010/main" val="28103935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The complex step method applies the following theory to solve for sensitivities. Consider a complex function of a complex variable f(z) that are differentiable in the complex plane. By applying a perturbation to the imaginary part of the input, we can calculate the derivative of the real component of the output with respect to the real component of the input. Since the functions we are interested in are real functions of real variables, we can assume the imaginary parts will be equal to zero. This causes v(</a:t>
            </a:r>
            <a:r>
              <a:rPr lang="en-US" dirty="0" err="1"/>
              <a:t>iy</a:t>
            </a:r>
            <a:r>
              <a:rPr lang="en-US" dirty="0"/>
              <a:t>) to cancel leaving us with the expression </a:t>
            </a:r>
            <a:r>
              <a:rPr lang="en-US" dirty="0" err="1"/>
              <a:t>df</a:t>
            </a:r>
            <a:r>
              <a:rPr lang="en-US" dirty="0"/>
              <a:t>/dx. Since the step size used will be very small, the derivative is approximately </a:t>
            </a:r>
            <a:r>
              <a:rPr lang="en-US" dirty="0" err="1"/>
              <a:t>df</a:t>
            </a:r>
            <a:r>
              <a:rPr lang="en-US" dirty="0"/>
              <a:t>/</a:t>
            </a:r>
            <a:r>
              <a:rPr lang="en-US" dirty="0" err="1"/>
              <a:t>df</a:t>
            </a:r>
            <a:r>
              <a:rPr lang="en-US" dirty="0"/>
              <a:t>.</a:t>
            </a:r>
          </a:p>
        </p:txBody>
      </p:sp>
      <p:sp>
        <p:nvSpPr>
          <p:cNvPr id="4" name="Slide Number Placeholder 3"/>
          <p:cNvSpPr>
            <a:spLocks noGrp="1"/>
          </p:cNvSpPr>
          <p:nvPr>
            <p:ph type="sldNum" sz="quarter" idx="10"/>
          </p:nvPr>
        </p:nvSpPr>
        <p:spPr/>
        <p:txBody>
          <a:bodyPr/>
          <a:lstStyle/>
          <a:p>
            <a:fld id="{AC2F8552-33E6-4DE2-BC38-05FE0CC32DF6}" type="slidenum">
              <a:rPr lang="en-US" smtClean="0"/>
              <a:t>7</a:t>
            </a:fld>
            <a:endParaRPr lang="en-US"/>
          </a:p>
        </p:txBody>
      </p:sp>
    </p:spTree>
    <p:extLst>
      <p:ext uri="{BB962C8B-B14F-4D97-AF65-F5344CB8AC3E}">
        <p14:creationId xmlns:p14="http://schemas.microsoft.com/office/powerpoint/2010/main" val="4216552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equation for the complex step method is shown. Note the lack of subtraction in the numerator. This eliminates the subtractive cancellation error, so step size can be as small as the working precision of the computer. This allows highly accurate sensitivities of concentrations to emissions to be calculated.</a:t>
            </a:r>
          </a:p>
        </p:txBody>
      </p:sp>
      <p:sp>
        <p:nvSpPr>
          <p:cNvPr id="4" name="Slide Number Placeholder 3"/>
          <p:cNvSpPr>
            <a:spLocks noGrp="1"/>
          </p:cNvSpPr>
          <p:nvPr>
            <p:ph type="sldNum" sz="quarter" idx="10"/>
          </p:nvPr>
        </p:nvSpPr>
        <p:spPr/>
        <p:txBody>
          <a:bodyPr/>
          <a:lstStyle/>
          <a:p>
            <a:fld id="{AC2F8552-33E6-4DE2-BC38-05FE0CC32DF6}" type="slidenum">
              <a:rPr lang="en-US" smtClean="0"/>
              <a:t>8</a:t>
            </a:fld>
            <a:endParaRPr lang="en-US"/>
          </a:p>
        </p:txBody>
      </p:sp>
    </p:spTree>
    <p:extLst>
      <p:ext uri="{BB962C8B-B14F-4D97-AF65-F5344CB8AC3E}">
        <p14:creationId xmlns:p14="http://schemas.microsoft.com/office/powerpoint/2010/main" val="758326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ym typeface="Wingdings" panose="05000000000000000000" pitchFamily="2" charset="2"/>
              </a:rPr>
              <a:t>To implement the CVM into CMAQ, real-type variables must be defined as complex-type variables, and automation of this process is necessary for efficiency purposes. Many intrinsic operators expect real-type variables, so these operators must be overloaded to handle complex-type variables. Thus, CMAQ must be compiled with a library of complex-friendly overloaded operators.</a:t>
            </a:r>
          </a:p>
          <a:p>
            <a:endParaRPr lang="en-US" dirty="0">
              <a:sym typeface="Wingdings" panose="05000000000000000000" pitchFamily="2" charset="2"/>
            </a:endParaRPr>
          </a:p>
        </p:txBody>
      </p:sp>
      <p:sp>
        <p:nvSpPr>
          <p:cNvPr id="4" name="Slide Number Placeholder 3"/>
          <p:cNvSpPr>
            <a:spLocks noGrp="1"/>
          </p:cNvSpPr>
          <p:nvPr>
            <p:ph type="sldNum" sz="quarter" idx="10"/>
          </p:nvPr>
        </p:nvSpPr>
        <p:spPr/>
        <p:txBody>
          <a:bodyPr/>
          <a:lstStyle/>
          <a:p>
            <a:fld id="{AC2F8552-33E6-4DE2-BC38-05FE0CC32DF6}" type="slidenum">
              <a:rPr lang="en-US" smtClean="0"/>
              <a:t>9</a:t>
            </a:fld>
            <a:endParaRPr lang="en-US"/>
          </a:p>
        </p:txBody>
      </p:sp>
    </p:spTree>
    <p:extLst>
      <p:ext uri="{BB962C8B-B14F-4D97-AF65-F5344CB8AC3E}">
        <p14:creationId xmlns:p14="http://schemas.microsoft.com/office/powerpoint/2010/main" val="2774965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D4816-E5F0-4ECD-8AD9-9E60F46060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4C190A-6DC9-420F-91E1-8F8EBCB594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E71C56-3327-46EF-874E-3A5FB0F30007}"/>
              </a:ext>
            </a:extLst>
          </p:cNvPr>
          <p:cNvSpPr>
            <a:spLocks noGrp="1"/>
          </p:cNvSpPr>
          <p:nvPr>
            <p:ph type="dt" sz="half" idx="10"/>
          </p:nvPr>
        </p:nvSpPr>
        <p:spPr/>
        <p:txBody>
          <a:bodyPr/>
          <a:lstStyle/>
          <a:p>
            <a:fld id="{4BAD7AC6-D615-49FE-8DBD-03013BA946D7}" type="datetime1">
              <a:rPr lang="en-US" smtClean="0"/>
              <a:t>10/23/2018</a:t>
            </a:fld>
            <a:endParaRPr lang="en-US"/>
          </a:p>
        </p:txBody>
      </p:sp>
      <p:sp>
        <p:nvSpPr>
          <p:cNvPr id="5" name="Footer Placeholder 4">
            <a:extLst>
              <a:ext uri="{FF2B5EF4-FFF2-40B4-BE49-F238E27FC236}">
                <a16:creationId xmlns:a16="http://schemas.microsoft.com/office/drawing/2014/main" id="{A4B93F35-4F80-472A-93E7-2C6C77734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318F10-9411-415F-8471-A4E2EF0D0910}"/>
              </a:ext>
            </a:extLst>
          </p:cNvPr>
          <p:cNvSpPr>
            <a:spLocks noGrp="1"/>
          </p:cNvSpPr>
          <p:nvPr>
            <p:ph type="sldNum" sz="quarter" idx="12"/>
          </p:nvPr>
        </p:nvSpPr>
        <p:spPr/>
        <p:txBody>
          <a:bodyPr/>
          <a:lstStyle/>
          <a:p>
            <a:fld id="{50DC0915-62EF-4DDF-8625-AB43543B2830}" type="slidenum">
              <a:rPr lang="en-US" smtClean="0"/>
              <a:t>‹#›</a:t>
            </a:fld>
            <a:endParaRPr lang="en-US"/>
          </a:p>
        </p:txBody>
      </p:sp>
    </p:spTree>
    <p:extLst>
      <p:ext uri="{BB962C8B-B14F-4D97-AF65-F5344CB8AC3E}">
        <p14:creationId xmlns:p14="http://schemas.microsoft.com/office/powerpoint/2010/main" val="1120850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6C8E1-ACBE-46F0-A81C-EC3638A1615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73EF76-64A4-45A2-814B-36043CC0272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1C8A94-560F-4CB0-B8F3-7B2D30046A87}"/>
              </a:ext>
            </a:extLst>
          </p:cNvPr>
          <p:cNvSpPr>
            <a:spLocks noGrp="1"/>
          </p:cNvSpPr>
          <p:nvPr>
            <p:ph type="dt" sz="half" idx="10"/>
          </p:nvPr>
        </p:nvSpPr>
        <p:spPr/>
        <p:txBody>
          <a:bodyPr/>
          <a:lstStyle/>
          <a:p>
            <a:fld id="{4C4D4034-3750-40A4-BF64-1A184F35F9D6}" type="datetime1">
              <a:rPr lang="en-US" smtClean="0"/>
              <a:t>10/23/2018</a:t>
            </a:fld>
            <a:endParaRPr lang="en-US"/>
          </a:p>
        </p:txBody>
      </p:sp>
      <p:sp>
        <p:nvSpPr>
          <p:cNvPr id="5" name="Footer Placeholder 4">
            <a:extLst>
              <a:ext uri="{FF2B5EF4-FFF2-40B4-BE49-F238E27FC236}">
                <a16:creationId xmlns:a16="http://schemas.microsoft.com/office/drawing/2014/main" id="{D59F8AC7-D1B8-4D5C-BD47-3A6F777ACA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24C64-783C-4341-9E85-454881B16DEB}"/>
              </a:ext>
            </a:extLst>
          </p:cNvPr>
          <p:cNvSpPr>
            <a:spLocks noGrp="1"/>
          </p:cNvSpPr>
          <p:nvPr>
            <p:ph type="sldNum" sz="quarter" idx="12"/>
          </p:nvPr>
        </p:nvSpPr>
        <p:spPr/>
        <p:txBody>
          <a:bodyPr/>
          <a:lstStyle/>
          <a:p>
            <a:fld id="{50DC0915-62EF-4DDF-8625-AB43543B2830}" type="slidenum">
              <a:rPr lang="en-US" smtClean="0"/>
              <a:t>‹#›</a:t>
            </a:fld>
            <a:endParaRPr lang="en-US"/>
          </a:p>
        </p:txBody>
      </p:sp>
    </p:spTree>
    <p:extLst>
      <p:ext uri="{BB962C8B-B14F-4D97-AF65-F5344CB8AC3E}">
        <p14:creationId xmlns:p14="http://schemas.microsoft.com/office/powerpoint/2010/main" val="3182245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060FEE-6CDE-45CC-94BA-8AA6764EC7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5F756F1-A606-4DFF-83BF-3DBBB19AB5B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C83C27-1006-4034-A26B-9B4CE477FC63}"/>
              </a:ext>
            </a:extLst>
          </p:cNvPr>
          <p:cNvSpPr>
            <a:spLocks noGrp="1"/>
          </p:cNvSpPr>
          <p:nvPr>
            <p:ph type="dt" sz="half" idx="10"/>
          </p:nvPr>
        </p:nvSpPr>
        <p:spPr/>
        <p:txBody>
          <a:bodyPr/>
          <a:lstStyle/>
          <a:p>
            <a:fld id="{3723B64A-9B03-4873-BE70-C5C83801FBAE}" type="datetime1">
              <a:rPr lang="en-US" smtClean="0"/>
              <a:t>10/23/2018</a:t>
            </a:fld>
            <a:endParaRPr lang="en-US"/>
          </a:p>
        </p:txBody>
      </p:sp>
      <p:sp>
        <p:nvSpPr>
          <p:cNvPr id="5" name="Footer Placeholder 4">
            <a:extLst>
              <a:ext uri="{FF2B5EF4-FFF2-40B4-BE49-F238E27FC236}">
                <a16:creationId xmlns:a16="http://schemas.microsoft.com/office/drawing/2014/main" id="{06F14953-CE1F-46DE-B5CA-8133E9010D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40ED91-9814-475A-9137-2A3B15A4323B}"/>
              </a:ext>
            </a:extLst>
          </p:cNvPr>
          <p:cNvSpPr>
            <a:spLocks noGrp="1"/>
          </p:cNvSpPr>
          <p:nvPr>
            <p:ph type="sldNum" sz="quarter" idx="12"/>
          </p:nvPr>
        </p:nvSpPr>
        <p:spPr/>
        <p:txBody>
          <a:bodyPr/>
          <a:lstStyle/>
          <a:p>
            <a:fld id="{50DC0915-62EF-4DDF-8625-AB43543B2830}" type="slidenum">
              <a:rPr lang="en-US" smtClean="0"/>
              <a:t>‹#›</a:t>
            </a:fld>
            <a:endParaRPr lang="en-US"/>
          </a:p>
        </p:txBody>
      </p:sp>
    </p:spTree>
    <p:extLst>
      <p:ext uri="{BB962C8B-B14F-4D97-AF65-F5344CB8AC3E}">
        <p14:creationId xmlns:p14="http://schemas.microsoft.com/office/powerpoint/2010/main" val="2794473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A0553-1554-478B-8543-9D91D17D4D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548711-0D92-43C8-837F-75A8C6AB048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F2B7FA-32CE-442F-AE36-150CA6C288A2}"/>
              </a:ext>
            </a:extLst>
          </p:cNvPr>
          <p:cNvSpPr>
            <a:spLocks noGrp="1"/>
          </p:cNvSpPr>
          <p:nvPr>
            <p:ph type="dt" sz="half" idx="10"/>
          </p:nvPr>
        </p:nvSpPr>
        <p:spPr/>
        <p:txBody>
          <a:bodyPr/>
          <a:lstStyle/>
          <a:p>
            <a:fld id="{F7EED593-3EA7-467B-BA5E-C0FB6AD66085}" type="datetime1">
              <a:rPr lang="en-US" smtClean="0"/>
              <a:t>10/23/2018</a:t>
            </a:fld>
            <a:endParaRPr lang="en-US"/>
          </a:p>
        </p:txBody>
      </p:sp>
      <p:sp>
        <p:nvSpPr>
          <p:cNvPr id="5" name="Footer Placeholder 4">
            <a:extLst>
              <a:ext uri="{FF2B5EF4-FFF2-40B4-BE49-F238E27FC236}">
                <a16:creationId xmlns:a16="http://schemas.microsoft.com/office/drawing/2014/main" id="{A4EDC37D-EBAB-47B9-A254-6A5CEDBA1C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5069C6-1FC8-4FD5-BCBB-44A740BF77C5}"/>
              </a:ext>
            </a:extLst>
          </p:cNvPr>
          <p:cNvSpPr>
            <a:spLocks noGrp="1"/>
          </p:cNvSpPr>
          <p:nvPr>
            <p:ph type="sldNum" sz="quarter" idx="12"/>
          </p:nvPr>
        </p:nvSpPr>
        <p:spPr/>
        <p:txBody>
          <a:bodyPr/>
          <a:lstStyle/>
          <a:p>
            <a:fld id="{50DC0915-62EF-4DDF-8625-AB43543B2830}" type="slidenum">
              <a:rPr lang="en-US" smtClean="0"/>
              <a:t>‹#›</a:t>
            </a:fld>
            <a:endParaRPr lang="en-US"/>
          </a:p>
        </p:txBody>
      </p:sp>
    </p:spTree>
    <p:extLst>
      <p:ext uri="{BB962C8B-B14F-4D97-AF65-F5344CB8AC3E}">
        <p14:creationId xmlns:p14="http://schemas.microsoft.com/office/powerpoint/2010/main" val="1567389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EEC5A-4463-44DD-8711-8ED791EA78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8515AD-E177-4589-A64D-AEB8BECA01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AFCA8D8-C6F9-4E59-A92F-7FE61C61AAE3}"/>
              </a:ext>
            </a:extLst>
          </p:cNvPr>
          <p:cNvSpPr>
            <a:spLocks noGrp="1"/>
          </p:cNvSpPr>
          <p:nvPr>
            <p:ph type="dt" sz="half" idx="10"/>
          </p:nvPr>
        </p:nvSpPr>
        <p:spPr/>
        <p:txBody>
          <a:bodyPr/>
          <a:lstStyle/>
          <a:p>
            <a:fld id="{972C2022-909A-48A3-9DDF-AF8E3B06D06B}" type="datetime1">
              <a:rPr lang="en-US" smtClean="0"/>
              <a:t>10/23/2018</a:t>
            </a:fld>
            <a:endParaRPr lang="en-US"/>
          </a:p>
        </p:txBody>
      </p:sp>
      <p:sp>
        <p:nvSpPr>
          <p:cNvPr id="5" name="Footer Placeholder 4">
            <a:extLst>
              <a:ext uri="{FF2B5EF4-FFF2-40B4-BE49-F238E27FC236}">
                <a16:creationId xmlns:a16="http://schemas.microsoft.com/office/drawing/2014/main" id="{E7FE10E1-A700-4064-81F8-AB7672FD3A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628D58-1EAA-4F49-969D-A2DC977763B4}"/>
              </a:ext>
            </a:extLst>
          </p:cNvPr>
          <p:cNvSpPr>
            <a:spLocks noGrp="1"/>
          </p:cNvSpPr>
          <p:nvPr>
            <p:ph type="sldNum" sz="quarter" idx="12"/>
          </p:nvPr>
        </p:nvSpPr>
        <p:spPr/>
        <p:txBody>
          <a:bodyPr/>
          <a:lstStyle/>
          <a:p>
            <a:fld id="{50DC0915-62EF-4DDF-8625-AB43543B2830}" type="slidenum">
              <a:rPr lang="en-US" smtClean="0"/>
              <a:t>‹#›</a:t>
            </a:fld>
            <a:endParaRPr lang="en-US"/>
          </a:p>
        </p:txBody>
      </p:sp>
    </p:spTree>
    <p:extLst>
      <p:ext uri="{BB962C8B-B14F-4D97-AF65-F5344CB8AC3E}">
        <p14:creationId xmlns:p14="http://schemas.microsoft.com/office/powerpoint/2010/main" val="1893328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E3CF7-5C04-4126-A4BF-19C4103253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C9FB1B-2DE2-4F4D-85C8-C307DC1599A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F3C4B0C-A827-4EB3-8937-77FEFF46AA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02FA2D-3D47-452C-BC02-4970605AE1CC}"/>
              </a:ext>
            </a:extLst>
          </p:cNvPr>
          <p:cNvSpPr>
            <a:spLocks noGrp="1"/>
          </p:cNvSpPr>
          <p:nvPr>
            <p:ph type="dt" sz="half" idx="10"/>
          </p:nvPr>
        </p:nvSpPr>
        <p:spPr/>
        <p:txBody>
          <a:bodyPr/>
          <a:lstStyle/>
          <a:p>
            <a:fld id="{911A0291-3C5D-46C2-877E-47F608330261}" type="datetime1">
              <a:rPr lang="en-US" smtClean="0"/>
              <a:t>10/23/2018</a:t>
            </a:fld>
            <a:endParaRPr lang="en-US"/>
          </a:p>
        </p:txBody>
      </p:sp>
      <p:sp>
        <p:nvSpPr>
          <p:cNvPr id="6" name="Footer Placeholder 5">
            <a:extLst>
              <a:ext uri="{FF2B5EF4-FFF2-40B4-BE49-F238E27FC236}">
                <a16:creationId xmlns:a16="http://schemas.microsoft.com/office/drawing/2014/main" id="{D2B91E72-1273-400E-833C-8B2D56FB4F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0084D5-E0EB-4EE4-AC83-ACF89E6157C9}"/>
              </a:ext>
            </a:extLst>
          </p:cNvPr>
          <p:cNvSpPr>
            <a:spLocks noGrp="1"/>
          </p:cNvSpPr>
          <p:nvPr>
            <p:ph type="sldNum" sz="quarter" idx="12"/>
          </p:nvPr>
        </p:nvSpPr>
        <p:spPr/>
        <p:txBody>
          <a:bodyPr/>
          <a:lstStyle/>
          <a:p>
            <a:fld id="{50DC0915-62EF-4DDF-8625-AB43543B2830}" type="slidenum">
              <a:rPr lang="en-US" smtClean="0"/>
              <a:t>‹#›</a:t>
            </a:fld>
            <a:endParaRPr lang="en-US"/>
          </a:p>
        </p:txBody>
      </p:sp>
    </p:spTree>
    <p:extLst>
      <p:ext uri="{BB962C8B-B14F-4D97-AF65-F5344CB8AC3E}">
        <p14:creationId xmlns:p14="http://schemas.microsoft.com/office/powerpoint/2010/main" val="848500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78AF4-3399-4064-A84F-FC44A27E1E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660FF5-53D2-40A5-85EB-3BF1BB7A02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DEA5200-059E-4C75-A26B-B2D476C522D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8D7AF4-22AB-47CE-B795-A4A0348847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C02DCFA-7668-451E-8F2D-99E429E2F07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37E966-DCD3-46A5-9EC3-C87AB7785C17}"/>
              </a:ext>
            </a:extLst>
          </p:cNvPr>
          <p:cNvSpPr>
            <a:spLocks noGrp="1"/>
          </p:cNvSpPr>
          <p:nvPr>
            <p:ph type="dt" sz="half" idx="10"/>
          </p:nvPr>
        </p:nvSpPr>
        <p:spPr/>
        <p:txBody>
          <a:bodyPr/>
          <a:lstStyle/>
          <a:p>
            <a:fld id="{EF11CE92-8C89-43D5-B7BC-AF66B0C20237}" type="datetime1">
              <a:rPr lang="en-US" smtClean="0"/>
              <a:t>10/23/2018</a:t>
            </a:fld>
            <a:endParaRPr lang="en-US"/>
          </a:p>
        </p:txBody>
      </p:sp>
      <p:sp>
        <p:nvSpPr>
          <p:cNvPr id="8" name="Footer Placeholder 7">
            <a:extLst>
              <a:ext uri="{FF2B5EF4-FFF2-40B4-BE49-F238E27FC236}">
                <a16:creationId xmlns:a16="http://schemas.microsoft.com/office/drawing/2014/main" id="{7438018B-C500-48B4-A543-AA5E2AEAE1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1C316F-6235-4030-BD0C-2C14D311A284}"/>
              </a:ext>
            </a:extLst>
          </p:cNvPr>
          <p:cNvSpPr>
            <a:spLocks noGrp="1"/>
          </p:cNvSpPr>
          <p:nvPr>
            <p:ph type="sldNum" sz="quarter" idx="12"/>
          </p:nvPr>
        </p:nvSpPr>
        <p:spPr/>
        <p:txBody>
          <a:bodyPr/>
          <a:lstStyle/>
          <a:p>
            <a:fld id="{50DC0915-62EF-4DDF-8625-AB43543B2830}" type="slidenum">
              <a:rPr lang="en-US" smtClean="0"/>
              <a:t>‹#›</a:t>
            </a:fld>
            <a:endParaRPr lang="en-US"/>
          </a:p>
        </p:txBody>
      </p:sp>
    </p:spTree>
    <p:extLst>
      <p:ext uri="{BB962C8B-B14F-4D97-AF65-F5344CB8AC3E}">
        <p14:creationId xmlns:p14="http://schemas.microsoft.com/office/powerpoint/2010/main" val="1461962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54161-F9CE-4B09-B714-221FD25C5A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60C1110-D149-4BC8-B6DC-61FFF7C3BF5B}"/>
              </a:ext>
            </a:extLst>
          </p:cNvPr>
          <p:cNvSpPr>
            <a:spLocks noGrp="1"/>
          </p:cNvSpPr>
          <p:nvPr>
            <p:ph type="dt" sz="half" idx="10"/>
          </p:nvPr>
        </p:nvSpPr>
        <p:spPr/>
        <p:txBody>
          <a:bodyPr/>
          <a:lstStyle/>
          <a:p>
            <a:fld id="{4CEC7535-2173-4AD1-999A-DC4666B35C9D}" type="datetime1">
              <a:rPr lang="en-US" smtClean="0"/>
              <a:t>10/23/2018</a:t>
            </a:fld>
            <a:endParaRPr lang="en-US"/>
          </a:p>
        </p:txBody>
      </p:sp>
      <p:sp>
        <p:nvSpPr>
          <p:cNvPr id="4" name="Footer Placeholder 3">
            <a:extLst>
              <a:ext uri="{FF2B5EF4-FFF2-40B4-BE49-F238E27FC236}">
                <a16:creationId xmlns:a16="http://schemas.microsoft.com/office/drawing/2014/main" id="{76003E65-EDCD-43A6-86BB-6CA3020740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3F01F5D-40CC-4D70-A027-FA2BBDF1C083}"/>
              </a:ext>
            </a:extLst>
          </p:cNvPr>
          <p:cNvSpPr>
            <a:spLocks noGrp="1"/>
          </p:cNvSpPr>
          <p:nvPr>
            <p:ph type="sldNum" sz="quarter" idx="12"/>
          </p:nvPr>
        </p:nvSpPr>
        <p:spPr/>
        <p:txBody>
          <a:bodyPr/>
          <a:lstStyle/>
          <a:p>
            <a:fld id="{50DC0915-62EF-4DDF-8625-AB43543B2830}" type="slidenum">
              <a:rPr lang="en-US" smtClean="0"/>
              <a:t>‹#›</a:t>
            </a:fld>
            <a:endParaRPr lang="en-US"/>
          </a:p>
        </p:txBody>
      </p:sp>
    </p:spTree>
    <p:extLst>
      <p:ext uri="{BB962C8B-B14F-4D97-AF65-F5344CB8AC3E}">
        <p14:creationId xmlns:p14="http://schemas.microsoft.com/office/powerpoint/2010/main" val="2578349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59C308-2C34-4E42-8A21-D7BF7164C8F7}"/>
              </a:ext>
            </a:extLst>
          </p:cNvPr>
          <p:cNvSpPr>
            <a:spLocks noGrp="1"/>
          </p:cNvSpPr>
          <p:nvPr>
            <p:ph type="dt" sz="half" idx="10"/>
          </p:nvPr>
        </p:nvSpPr>
        <p:spPr/>
        <p:txBody>
          <a:bodyPr/>
          <a:lstStyle/>
          <a:p>
            <a:fld id="{32A95D13-2F6C-494F-85D3-A69B8D3E55D5}" type="datetime1">
              <a:rPr lang="en-US" smtClean="0"/>
              <a:t>10/23/2018</a:t>
            </a:fld>
            <a:endParaRPr lang="en-US"/>
          </a:p>
        </p:txBody>
      </p:sp>
      <p:sp>
        <p:nvSpPr>
          <p:cNvPr id="3" name="Footer Placeholder 2">
            <a:extLst>
              <a:ext uri="{FF2B5EF4-FFF2-40B4-BE49-F238E27FC236}">
                <a16:creationId xmlns:a16="http://schemas.microsoft.com/office/drawing/2014/main" id="{B0F01B58-E1B2-46DF-A859-20CFF12B17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54BB0D-DD21-4005-86F0-AA25B4A31917}"/>
              </a:ext>
            </a:extLst>
          </p:cNvPr>
          <p:cNvSpPr>
            <a:spLocks noGrp="1"/>
          </p:cNvSpPr>
          <p:nvPr>
            <p:ph type="sldNum" sz="quarter" idx="12"/>
          </p:nvPr>
        </p:nvSpPr>
        <p:spPr/>
        <p:txBody>
          <a:bodyPr/>
          <a:lstStyle/>
          <a:p>
            <a:fld id="{50DC0915-62EF-4DDF-8625-AB43543B2830}" type="slidenum">
              <a:rPr lang="en-US" smtClean="0"/>
              <a:t>‹#›</a:t>
            </a:fld>
            <a:endParaRPr lang="en-US"/>
          </a:p>
        </p:txBody>
      </p:sp>
    </p:spTree>
    <p:extLst>
      <p:ext uri="{BB962C8B-B14F-4D97-AF65-F5344CB8AC3E}">
        <p14:creationId xmlns:p14="http://schemas.microsoft.com/office/powerpoint/2010/main" val="3646908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8DDDF-3979-40BB-A6BB-C4FC11B1FF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2C3DC02-0C54-4C6C-BB72-8F279EFEB5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5C5FC7-8DA2-4B17-B1D9-825C2ABE0F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4A51A97-BF8E-48D9-AFC9-AE9A85870A35}"/>
              </a:ext>
            </a:extLst>
          </p:cNvPr>
          <p:cNvSpPr>
            <a:spLocks noGrp="1"/>
          </p:cNvSpPr>
          <p:nvPr>
            <p:ph type="dt" sz="half" idx="10"/>
          </p:nvPr>
        </p:nvSpPr>
        <p:spPr/>
        <p:txBody>
          <a:bodyPr/>
          <a:lstStyle/>
          <a:p>
            <a:fld id="{D1D5E0C6-BBFD-473C-B369-163BF2B99249}" type="datetime1">
              <a:rPr lang="en-US" smtClean="0"/>
              <a:t>10/23/2018</a:t>
            </a:fld>
            <a:endParaRPr lang="en-US"/>
          </a:p>
        </p:txBody>
      </p:sp>
      <p:sp>
        <p:nvSpPr>
          <p:cNvPr id="6" name="Footer Placeholder 5">
            <a:extLst>
              <a:ext uri="{FF2B5EF4-FFF2-40B4-BE49-F238E27FC236}">
                <a16:creationId xmlns:a16="http://schemas.microsoft.com/office/drawing/2014/main" id="{0B89B7CF-178F-449E-8448-987F5D641B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E6E5B3-C0BA-44CB-87ED-4D4AEDE5E26E}"/>
              </a:ext>
            </a:extLst>
          </p:cNvPr>
          <p:cNvSpPr>
            <a:spLocks noGrp="1"/>
          </p:cNvSpPr>
          <p:nvPr>
            <p:ph type="sldNum" sz="quarter" idx="12"/>
          </p:nvPr>
        </p:nvSpPr>
        <p:spPr/>
        <p:txBody>
          <a:bodyPr/>
          <a:lstStyle/>
          <a:p>
            <a:fld id="{50DC0915-62EF-4DDF-8625-AB43543B2830}" type="slidenum">
              <a:rPr lang="en-US" smtClean="0"/>
              <a:t>‹#›</a:t>
            </a:fld>
            <a:endParaRPr lang="en-US"/>
          </a:p>
        </p:txBody>
      </p:sp>
    </p:spTree>
    <p:extLst>
      <p:ext uri="{BB962C8B-B14F-4D97-AF65-F5344CB8AC3E}">
        <p14:creationId xmlns:p14="http://schemas.microsoft.com/office/powerpoint/2010/main" val="1963147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3F3A5-5D9D-48B7-9BB6-A22B91B86C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24B83F-C44C-4BE9-A6E8-560F01CC71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86AB96-A82B-453C-AF93-19F2279998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B782FA6-31D5-420A-8564-62DB381CB765}"/>
              </a:ext>
            </a:extLst>
          </p:cNvPr>
          <p:cNvSpPr>
            <a:spLocks noGrp="1"/>
          </p:cNvSpPr>
          <p:nvPr>
            <p:ph type="dt" sz="half" idx="10"/>
          </p:nvPr>
        </p:nvSpPr>
        <p:spPr/>
        <p:txBody>
          <a:bodyPr/>
          <a:lstStyle/>
          <a:p>
            <a:fld id="{0D01F58D-8DF0-4430-A741-F35142EFF764}" type="datetime1">
              <a:rPr lang="en-US" smtClean="0"/>
              <a:t>10/23/2018</a:t>
            </a:fld>
            <a:endParaRPr lang="en-US"/>
          </a:p>
        </p:txBody>
      </p:sp>
      <p:sp>
        <p:nvSpPr>
          <p:cNvPr id="6" name="Footer Placeholder 5">
            <a:extLst>
              <a:ext uri="{FF2B5EF4-FFF2-40B4-BE49-F238E27FC236}">
                <a16:creationId xmlns:a16="http://schemas.microsoft.com/office/drawing/2014/main" id="{6DCD7E1C-1921-4FC2-AAC8-F707C5DC18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9E0E50-8D68-4160-B052-47847BD0AB3C}"/>
              </a:ext>
            </a:extLst>
          </p:cNvPr>
          <p:cNvSpPr>
            <a:spLocks noGrp="1"/>
          </p:cNvSpPr>
          <p:nvPr>
            <p:ph type="sldNum" sz="quarter" idx="12"/>
          </p:nvPr>
        </p:nvSpPr>
        <p:spPr/>
        <p:txBody>
          <a:bodyPr/>
          <a:lstStyle/>
          <a:p>
            <a:fld id="{50DC0915-62EF-4DDF-8625-AB43543B2830}" type="slidenum">
              <a:rPr lang="en-US" smtClean="0"/>
              <a:t>‹#›</a:t>
            </a:fld>
            <a:endParaRPr lang="en-US"/>
          </a:p>
        </p:txBody>
      </p:sp>
    </p:spTree>
    <p:extLst>
      <p:ext uri="{BB962C8B-B14F-4D97-AF65-F5344CB8AC3E}">
        <p14:creationId xmlns:p14="http://schemas.microsoft.com/office/powerpoint/2010/main" val="366922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3DB5DA-8564-41CA-8CAE-812576A11E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B3A3B63-5A9E-47C1-B874-527FE06DD7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4FFFA0-8E4C-4EAB-B7CA-0EBE0395FA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6C20B-FB69-428D-A0B1-0569FC4CA60C}" type="datetime1">
              <a:rPr lang="en-US" smtClean="0"/>
              <a:t>10/23/2018</a:t>
            </a:fld>
            <a:endParaRPr lang="en-US"/>
          </a:p>
        </p:txBody>
      </p:sp>
      <p:sp>
        <p:nvSpPr>
          <p:cNvPr id="5" name="Footer Placeholder 4">
            <a:extLst>
              <a:ext uri="{FF2B5EF4-FFF2-40B4-BE49-F238E27FC236}">
                <a16:creationId xmlns:a16="http://schemas.microsoft.com/office/drawing/2014/main" id="{8F37B1BD-BD84-48FE-8134-7263FD3466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2209AAB-4B20-49BC-A839-8BC13A8237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DC0915-62EF-4DDF-8625-AB43543B2830}" type="slidenum">
              <a:rPr lang="en-US" smtClean="0"/>
              <a:t>‹#›</a:t>
            </a:fld>
            <a:endParaRPr lang="en-US"/>
          </a:p>
        </p:txBody>
      </p:sp>
    </p:spTree>
    <p:extLst>
      <p:ext uri="{BB962C8B-B14F-4D97-AF65-F5344CB8AC3E}">
        <p14:creationId xmlns:p14="http://schemas.microsoft.com/office/powerpoint/2010/main" val="2603815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A31C8-713C-43A3-A952-F7BB6266FB0C}"/>
              </a:ext>
            </a:extLst>
          </p:cNvPr>
          <p:cNvSpPr>
            <a:spLocks noGrp="1"/>
          </p:cNvSpPr>
          <p:nvPr>
            <p:ph type="ctrTitle"/>
          </p:nvPr>
        </p:nvSpPr>
        <p:spPr>
          <a:xfrm>
            <a:off x="1524000" y="1122363"/>
            <a:ext cx="9144000" cy="2387600"/>
          </a:xfrm>
        </p:spPr>
        <p:txBody>
          <a:bodyPr>
            <a:normAutofit fontScale="90000"/>
          </a:bodyPr>
          <a:lstStyle/>
          <a:p>
            <a:r>
              <a:rPr lang="en-US" dirty="0"/>
              <a:t>Complex Variable Method for Calculating Sensitivities in CMAQ</a:t>
            </a:r>
          </a:p>
        </p:txBody>
      </p:sp>
      <p:sp>
        <p:nvSpPr>
          <p:cNvPr id="3" name="Subtitle 2">
            <a:extLst>
              <a:ext uri="{FF2B5EF4-FFF2-40B4-BE49-F238E27FC236}">
                <a16:creationId xmlns:a16="http://schemas.microsoft.com/office/drawing/2014/main" id="{35C66E5A-F017-4F7E-A6CE-562FEBB740E8}"/>
              </a:ext>
            </a:extLst>
          </p:cNvPr>
          <p:cNvSpPr>
            <a:spLocks noGrp="1"/>
          </p:cNvSpPr>
          <p:nvPr>
            <p:ph type="subTitle" idx="1"/>
          </p:nvPr>
        </p:nvSpPr>
        <p:spPr>
          <a:xfrm>
            <a:off x="1524000" y="3614176"/>
            <a:ext cx="9144000" cy="1655762"/>
          </a:xfrm>
        </p:spPr>
        <p:txBody>
          <a:bodyPr>
            <a:normAutofit/>
          </a:bodyPr>
          <a:lstStyle/>
          <a:p>
            <a:r>
              <a:rPr lang="en-US" b="1" dirty="0"/>
              <a:t>Isaiah Sauvageau</a:t>
            </a:r>
            <a:r>
              <a:rPr lang="en-US" b="1" baseline="30000" dirty="0"/>
              <a:t>1</a:t>
            </a:r>
            <a:r>
              <a:rPr lang="en-US" dirty="0"/>
              <a:t>,</a:t>
            </a:r>
            <a:r>
              <a:rPr lang="en-US" baseline="30000" dirty="0"/>
              <a:t> </a:t>
            </a:r>
            <a:r>
              <a:rPr lang="en-US" dirty="0"/>
              <a:t>Bryan Berman</a:t>
            </a:r>
            <a:r>
              <a:rPr lang="en-US" baseline="30000" dirty="0"/>
              <a:t>1</a:t>
            </a:r>
            <a:r>
              <a:rPr lang="en-US" dirty="0"/>
              <a:t>, </a:t>
            </a:r>
            <a:r>
              <a:rPr lang="en-US" dirty="0" err="1"/>
              <a:t>Congmeng</a:t>
            </a:r>
            <a:r>
              <a:rPr lang="en-US" dirty="0"/>
              <a:t> Lyu</a:t>
            </a:r>
            <a:r>
              <a:rPr lang="en-US" baseline="30000" dirty="0"/>
              <a:t>1</a:t>
            </a:r>
            <a:r>
              <a:rPr lang="en-US" dirty="0"/>
              <a:t>, Shannon Capps</a:t>
            </a:r>
            <a:r>
              <a:rPr lang="en-US" baseline="30000" dirty="0"/>
              <a:t>1</a:t>
            </a:r>
          </a:p>
          <a:p>
            <a:r>
              <a:rPr lang="en-US" baseline="30000" dirty="0"/>
              <a:t>1</a:t>
            </a:r>
            <a:r>
              <a:rPr lang="en-US" dirty="0"/>
              <a:t>Drexel University</a:t>
            </a:r>
            <a:endParaRPr lang="en-US" baseline="30000" dirty="0"/>
          </a:p>
        </p:txBody>
      </p:sp>
      <p:sp>
        <p:nvSpPr>
          <p:cNvPr id="4" name="Slide Number Placeholder 3">
            <a:extLst>
              <a:ext uri="{FF2B5EF4-FFF2-40B4-BE49-F238E27FC236}">
                <a16:creationId xmlns:a16="http://schemas.microsoft.com/office/drawing/2014/main" id="{71813471-AC75-4D9B-9AC0-D9CFD4B22279}"/>
              </a:ext>
            </a:extLst>
          </p:cNvPr>
          <p:cNvSpPr>
            <a:spLocks noGrp="1"/>
          </p:cNvSpPr>
          <p:nvPr>
            <p:ph type="sldNum" sz="quarter" idx="12"/>
          </p:nvPr>
        </p:nvSpPr>
        <p:spPr/>
        <p:txBody>
          <a:bodyPr/>
          <a:lstStyle/>
          <a:p>
            <a:fld id="{50DC0915-62EF-4DDF-8625-AB43543B2830}" type="slidenum">
              <a:rPr lang="en-US" smtClean="0"/>
              <a:t>1</a:t>
            </a:fld>
            <a:endParaRPr lang="en-US"/>
          </a:p>
        </p:txBody>
      </p:sp>
    </p:spTree>
    <p:extLst>
      <p:ext uri="{BB962C8B-B14F-4D97-AF65-F5344CB8AC3E}">
        <p14:creationId xmlns:p14="http://schemas.microsoft.com/office/powerpoint/2010/main" val="290633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5EFD6-141F-4418-8089-9E67FECBEFA1}"/>
              </a:ext>
            </a:extLst>
          </p:cNvPr>
          <p:cNvSpPr>
            <a:spLocks noGrp="1"/>
          </p:cNvSpPr>
          <p:nvPr>
            <p:ph type="title"/>
          </p:nvPr>
        </p:nvSpPr>
        <p:spPr/>
        <p:txBody>
          <a:bodyPr/>
          <a:lstStyle/>
          <a:p>
            <a:r>
              <a:rPr lang="en-US" dirty="0"/>
              <a:t>Automation of Implementation</a:t>
            </a:r>
          </a:p>
        </p:txBody>
      </p:sp>
      <p:sp>
        <p:nvSpPr>
          <p:cNvPr id="4" name="Slide Number Placeholder 3">
            <a:extLst>
              <a:ext uri="{FF2B5EF4-FFF2-40B4-BE49-F238E27FC236}">
                <a16:creationId xmlns:a16="http://schemas.microsoft.com/office/drawing/2014/main" id="{EC4B44A3-63C9-4CA4-A1ED-D09C9CD92842}"/>
              </a:ext>
            </a:extLst>
          </p:cNvPr>
          <p:cNvSpPr>
            <a:spLocks noGrp="1"/>
          </p:cNvSpPr>
          <p:nvPr>
            <p:ph type="sldNum" sz="quarter" idx="12"/>
          </p:nvPr>
        </p:nvSpPr>
        <p:spPr/>
        <p:txBody>
          <a:bodyPr/>
          <a:lstStyle/>
          <a:p>
            <a:fld id="{50DC0915-62EF-4DDF-8625-AB43543B2830}" type="slidenum">
              <a:rPr lang="en-US" smtClean="0"/>
              <a:t>10</a:t>
            </a:fld>
            <a:endParaRPr lang="en-US"/>
          </a:p>
        </p:txBody>
      </p:sp>
      <p:sp>
        <p:nvSpPr>
          <p:cNvPr id="14" name="Arrow: Right 13">
            <a:extLst>
              <a:ext uri="{FF2B5EF4-FFF2-40B4-BE49-F238E27FC236}">
                <a16:creationId xmlns:a16="http://schemas.microsoft.com/office/drawing/2014/main" id="{012AAE95-D2C9-47EA-AB53-8E758A1CCED6}"/>
              </a:ext>
            </a:extLst>
          </p:cNvPr>
          <p:cNvSpPr/>
          <p:nvPr/>
        </p:nvSpPr>
        <p:spPr>
          <a:xfrm>
            <a:off x="5057522" y="3507597"/>
            <a:ext cx="1586594" cy="529046"/>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Complexify</a:t>
            </a:r>
          </a:p>
        </p:txBody>
      </p:sp>
      <p:sp>
        <p:nvSpPr>
          <p:cNvPr id="13" name="Squire and Trapp, SIAM Rev, 1998; Giles and Pierce, Flow, Turbulence &amp; Combustion, 2001">
            <a:extLst>
              <a:ext uri="{FF2B5EF4-FFF2-40B4-BE49-F238E27FC236}">
                <a16:creationId xmlns:a16="http://schemas.microsoft.com/office/drawing/2014/main" id="{080FE4FE-18A5-4831-9762-5ADA45B60D59}"/>
              </a:ext>
            </a:extLst>
          </p:cNvPr>
          <p:cNvSpPr txBox="1"/>
          <p:nvPr/>
        </p:nvSpPr>
        <p:spPr>
          <a:xfrm>
            <a:off x="5371442" y="6555728"/>
            <a:ext cx="1397820" cy="2452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5719" tIns="35719" rIns="35719" bIns="35719" anchor="ctr">
            <a:spAutoFit/>
          </a:bodyPr>
          <a:lstStyle>
            <a:lvl1pPr>
              <a:defRPr sz="1600" b="0">
                <a:latin typeface="+mn-lt"/>
                <a:ea typeface="+mn-ea"/>
                <a:cs typeface="+mn-cs"/>
                <a:sym typeface="Helvetica Neue Medium"/>
              </a:defRPr>
            </a:lvl1pPr>
          </a:lstStyle>
          <a:p>
            <a:r>
              <a:rPr lang="en-US" sz="1125" dirty="0"/>
              <a:t>Martins, </a:t>
            </a:r>
            <a:r>
              <a:rPr lang="en-US" sz="1125" dirty="0" err="1"/>
              <a:t>Sturdza</a:t>
            </a:r>
            <a:r>
              <a:rPr lang="en-US" sz="1125" dirty="0"/>
              <a:t>, 2000</a:t>
            </a:r>
            <a:endParaRPr sz="1125" dirty="0"/>
          </a:p>
        </p:txBody>
      </p:sp>
      <p:pic>
        <p:nvPicPr>
          <p:cNvPr id="9" name="Picture 8">
            <a:extLst>
              <a:ext uri="{FF2B5EF4-FFF2-40B4-BE49-F238E27FC236}">
                <a16:creationId xmlns:a16="http://schemas.microsoft.com/office/drawing/2014/main" id="{EE1735B5-31FC-450A-9837-0E28969B20B7}"/>
              </a:ext>
            </a:extLst>
          </p:cNvPr>
          <p:cNvPicPr>
            <a:picLocks noChangeAspect="1"/>
          </p:cNvPicPr>
          <p:nvPr/>
        </p:nvPicPr>
        <p:blipFill>
          <a:blip r:embed="rId3"/>
          <a:stretch>
            <a:fillRect/>
          </a:stretch>
        </p:blipFill>
        <p:spPr>
          <a:xfrm>
            <a:off x="356361" y="1437725"/>
            <a:ext cx="4672763" cy="4716584"/>
          </a:xfrm>
          <a:prstGeom prst="rect">
            <a:avLst/>
          </a:prstGeom>
          <a:ln>
            <a:solidFill>
              <a:schemeClr val="tx1"/>
            </a:solidFill>
          </a:ln>
        </p:spPr>
      </p:pic>
      <p:pic>
        <p:nvPicPr>
          <p:cNvPr id="19" name="Picture 18">
            <a:extLst>
              <a:ext uri="{FF2B5EF4-FFF2-40B4-BE49-F238E27FC236}">
                <a16:creationId xmlns:a16="http://schemas.microsoft.com/office/drawing/2014/main" id="{ADB961D9-4D4E-4DD4-83A7-61575507CF12}"/>
              </a:ext>
            </a:extLst>
          </p:cNvPr>
          <p:cNvPicPr>
            <a:picLocks noChangeAspect="1"/>
          </p:cNvPicPr>
          <p:nvPr/>
        </p:nvPicPr>
        <p:blipFill>
          <a:blip r:embed="rId4"/>
          <a:stretch>
            <a:fillRect/>
          </a:stretch>
        </p:blipFill>
        <p:spPr>
          <a:xfrm>
            <a:off x="6681037" y="1437725"/>
            <a:ext cx="4672763" cy="4764506"/>
          </a:xfrm>
          <a:prstGeom prst="rect">
            <a:avLst/>
          </a:prstGeom>
          <a:ln>
            <a:solidFill>
              <a:schemeClr val="tx1"/>
            </a:solidFill>
          </a:ln>
        </p:spPr>
      </p:pic>
      <p:sp>
        <p:nvSpPr>
          <p:cNvPr id="15" name="Rectangle 14">
            <a:extLst>
              <a:ext uri="{FF2B5EF4-FFF2-40B4-BE49-F238E27FC236}">
                <a16:creationId xmlns:a16="http://schemas.microsoft.com/office/drawing/2014/main" id="{3A52F7D8-9B51-4552-838C-3BE9D854BC9E}"/>
              </a:ext>
            </a:extLst>
          </p:cNvPr>
          <p:cNvSpPr/>
          <p:nvPr/>
        </p:nvSpPr>
        <p:spPr>
          <a:xfrm>
            <a:off x="388730" y="1475676"/>
            <a:ext cx="1096158" cy="253974"/>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0DFEA91-D110-480B-B6E3-D4CF691FECA5}"/>
              </a:ext>
            </a:extLst>
          </p:cNvPr>
          <p:cNvSpPr/>
          <p:nvPr/>
        </p:nvSpPr>
        <p:spPr>
          <a:xfrm>
            <a:off x="8148680" y="3229426"/>
            <a:ext cx="3022375" cy="313509"/>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4D47868-1246-4BAE-9ACB-284DAE4D6C51}"/>
              </a:ext>
            </a:extLst>
          </p:cNvPr>
          <p:cNvSpPr/>
          <p:nvPr/>
        </p:nvSpPr>
        <p:spPr>
          <a:xfrm>
            <a:off x="8185094" y="2253632"/>
            <a:ext cx="1784294" cy="273764"/>
          </a:xfrm>
          <a:prstGeom prst="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226FE836-9E82-462B-8B86-1BF10612E336}"/>
              </a:ext>
            </a:extLst>
          </p:cNvPr>
          <p:cNvSpPr/>
          <p:nvPr/>
        </p:nvSpPr>
        <p:spPr>
          <a:xfrm>
            <a:off x="6716663" y="1473128"/>
            <a:ext cx="1229715" cy="253974"/>
          </a:xfrm>
          <a:prstGeom prst="rect">
            <a:avLst/>
          </a:prstGeom>
          <a:noFill/>
          <a:ln w="317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25B75F6-29F7-46FB-8C9F-063CCF688F71}"/>
              </a:ext>
            </a:extLst>
          </p:cNvPr>
          <p:cNvSpPr/>
          <p:nvPr/>
        </p:nvSpPr>
        <p:spPr>
          <a:xfrm>
            <a:off x="1800595" y="2253632"/>
            <a:ext cx="1784294" cy="273764"/>
          </a:xfrm>
          <a:prstGeom prst="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C787A69-ABAD-4A93-AB3B-255BD45FE37D}"/>
              </a:ext>
            </a:extLst>
          </p:cNvPr>
          <p:cNvSpPr/>
          <p:nvPr/>
        </p:nvSpPr>
        <p:spPr>
          <a:xfrm>
            <a:off x="1758670" y="3239364"/>
            <a:ext cx="2606984" cy="273765"/>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8414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77616-7032-468E-AD96-A6D94181BFAC}"/>
              </a:ext>
            </a:extLst>
          </p:cNvPr>
          <p:cNvSpPr>
            <a:spLocks noGrp="1"/>
          </p:cNvSpPr>
          <p:nvPr>
            <p:ph type="title"/>
          </p:nvPr>
        </p:nvSpPr>
        <p:spPr/>
        <p:txBody>
          <a:bodyPr/>
          <a:lstStyle/>
          <a:p>
            <a:r>
              <a:rPr lang="en-US" dirty="0"/>
              <a:t>Operator Overloading</a:t>
            </a:r>
          </a:p>
        </p:txBody>
      </p:sp>
      <p:sp>
        <p:nvSpPr>
          <p:cNvPr id="5" name="TextBox 4">
            <a:extLst>
              <a:ext uri="{FF2B5EF4-FFF2-40B4-BE49-F238E27FC236}">
                <a16:creationId xmlns:a16="http://schemas.microsoft.com/office/drawing/2014/main" id="{17993F17-C5C6-46F0-BF0C-E4FB517A3E82}"/>
              </a:ext>
            </a:extLst>
          </p:cNvPr>
          <p:cNvSpPr txBox="1"/>
          <p:nvPr/>
        </p:nvSpPr>
        <p:spPr>
          <a:xfrm>
            <a:off x="1895757" y="3565191"/>
            <a:ext cx="1607043" cy="954107"/>
          </a:xfrm>
          <a:prstGeom prst="rect">
            <a:avLst/>
          </a:prstGeom>
          <a:noFill/>
          <a:ln>
            <a:solidFill>
              <a:schemeClr val="tx1"/>
            </a:solidFill>
          </a:ln>
        </p:spPr>
        <p:txBody>
          <a:bodyPr wrap="none" rtlCol="0">
            <a:spAutoFit/>
          </a:bodyPr>
          <a:lstStyle/>
          <a:p>
            <a:pPr algn="ctr"/>
            <a:r>
              <a:rPr lang="en-US" sz="2800" dirty="0"/>
              <a:t>intrinsic</a:t>
            </a:r>
          </a:p>
          <a:p>
            <a:r>
              <a:rPr lang="en-US" sz="2800" dirty="0"/>
              <a:t>operation</a:t>
            </a:r>
          </a:p>
        </p:txBody>
      </p:sp>
      <p:sp>
        <p:nvSpPr>
          <p:cNvPr id="6" name="TextBox 5">
            <a:extLst>
              <a:ext uri="{FF2B5EF4-FFF2-40B4-BE49-F238E27FC236}">
                <a16:creationId xmlns:a16="http://schemas.microsoft.com/office/drawing/2014/main" id="{EFE52075-19BD-4B21-AF49-22527E828A2B}"/>
              </a:ext>
            </a:extLst>
          </p:cNvPr>
          <p:cNvSpPr txBox="1"/>
          <p:nvPr/>
        </p:nvSpPr>
        <p:spPr>
          <a:xfrm>
            <a:off x="2113194" y="2292535"/>
            <a:ext cx="1172172" cy="523220"/>
          </a:xfrm>
          <a:prstGeom prst="rect">
            <a:avLst/>
          </a:prstGeom>
          <a:noFill/>
          <a:ln>
            <a:solidFill>
              <a:schemeClr val="tx1"/>
            </a:solidFill>
          </a:ln>
        </p:spPr>
        <p:txBody>
          <a:bodyPr wrap="square" rtlCol="0">
            <a:spAutoFit/>
          </a:bodyPr>
          <a:lstStyle/>
          <a:p>
            <a:pPr algn="ctr"/>
            <a:r>
              <a:rPr lang="en-US" sz="2800" dirty="0"/>
              <a:t>(</a:t>
            </a:r>
            <a:r>
              <a:rPr lang="en-US" sz="2800" dirty="0">
                <a:solidFill>
                  <a:srgbClr val="FF0000"/>
                </a:solidFill>
              </a:rPr>
              <a:t>Real</a:t>
            </a:r>
            <a:r>
              <a:rPr lang="en-US" sz="2800" dirty="0"/>
              <a:t>)</a:t>
            </a:r>
          </a:p>
        </p:txBody>
      </p:sp>
      <p:sp>
        <p:nvSpPr>
          <p:cNvPr id="9" name="TextBox 8">
            <a:extLst>
              <a:ext uri="{FF2B5EF4-FFF2-40B4-BE49-F238E27FC236}">
                <a16:creationId xmlns:a16="http://schemas.microsoft.com/office/drawing/2014/main" id="{8452E0C9-8B44-4D9C-B9A7-3BC393E93D95}"/>
              </a:ext>
            </a:extLst>
          </p:cNvPr>
          <p:cNvSpPr txBox="1"/>
          <p:nvPr/>
        </p:nvSpPr>
        <p:spPr>
          <a:xfrm>
            <a:off x="1733246" y="5485475"/>
            <a:ext cx="1932067" cy="523220"/>
          </a:xfrm>
          <a:prstGeom prst="rect">
            <a:avLst/>
          </a:prstGeom>
          <a:noFill/>
          <a:ln>
            <a:solidFill>
              <a:schemeClr val="tx1"/>
            </a:solidFill>
          </a:ln>
        </p:spPr>
        <p:txBody>
          <a:bodyPr wrap="none" rtlCol="0">
            <a:spAutoFit/>
          </a:bodyPr>
          <a:lstStyle/>
          <a:p>
            <a:r>
              <a:rPr lang="en-US" sz="2800" dirty="0"/>
              <a:t>Real Output</a:t>
            </a:r>
          </a:p>
        </p:txBody>
      </p:sp>
      <p:sp>
        <p:nvSpPr>
          <p:cNvPr id="4" name="TextBox 3">
            <a:extLst>
              <a:ext uri="{FF2B5EF4-FFF2-40B4-BE49-F238E27FC236}">
                <a16:creationId xmlns:a16="http://schemas.microsoft.com/office/drawing/2014/main" id="{F71474CB-50FF-44FA-94B0-AE4E01D8B521}"/>
              </a:ext>
            </a:extLst>
          </p:cNvPr>
          <p:cNvSpPr txBox="1"/>
          <p:nvPr/>
        </p:nvSpPr>
        <p:spPr>
          <a:xfrm>
            <a:off x="6220419" y="2292535"/>
            <a:ext cx="2884111" cy="523220"/>
          </a:xfrm>
          <a:prstGeom prst="rect">
            <a:avLst/>
          </a:prstGeom>
          <a:noFill/>
          <a:ln>
            <a:solidFill>
              <a:schemeClr val="tx1"/>
            </a:solidFill>
          </a:ln>
        </p:spPr>
        <p:txBody>
          <a:bodyPr wrap="square" rtlCol="0">
            <a:spAutoFit/>
          </a:bodyPr>
          <a:lstStyle/>
          <a:p>
            <a:pPr algn="ctr"/>
            <a:r>
              <a:rPr lang="en-US" sz="2800" dirty="0"/>
              <a:t>(</a:t>
            </a:r>
            <a:r>
              <a:rPr lang="en-US" sz="2800" dirty="0">
                <a:solidFill>
                  <a:srgbClr val="FF0000"/>
                </a:solidFill>
              </a:rPr>
              <a:t>Real</a:t>
            </a:r>
            <a:r>
              <a:rPr lang="en-US" sz="2800" dirty="0"/>
              <a:t>, </a:t>
            </a:r>
            <a:r>
              <a:rPr lang="en-US" sz="2800" dirty="0">
                <a:solidFill>
                  <a:schemeClr val="accent1"/>
                </a:solidFill>
              </a:rPr>
              <a:t>Imaginary</a:t>
            </a:r>
            <a:r>
              <a:rPr lang="en-US" sz="2800" dirty="0"/>
              <a:t>)</a:t>
            </a:r>
            <a:endParaRPr lang="en-US" dirty="0"/>
          </a:p>
        </p:txBody>
      </p:sp>
      <p:sp>
        <p:nvSpPr>
          <p:cNvPr id="7" name="TextBox 6">
            <a:extLst>
              <a:ext uri="{FF2B5EF4-FFF2-40B4-BE49-F238E27FC236}">
                <a16:creationId xmlns:a16="http://schemas.microsoft.com/office/drawing/2014/main" id="{EEAF382C-BA0B-43A8-8E68-78279A249F32}"/>
              </a:ext>
            </a:extLst>
          </p:cNvPr>
          <p:cNvSpPr txBox="1"/>
          <p:nvPr/>
        </p:nvSpPr>
        <p:spPr>
          <a:xfrm>
            <a:off x="6858952" y="3565191"/>
            <a:ext cx="1607043" cy="954107"/>
          </a:xfrm>
          <a:prstGeom prst="rect">
            <a:avLst/>
          </a:prstGeom>
          <a:noFill/>
          <a:ln>
            <a:solidFill>
              <a:schemeClr val="tx1"/>
            </a:solidFill>
          </a:ln>
        </p:spPr>
        <p:txBody>
          <a:bodyPr wrap="none" rtlCol="0">
            <a:spAutoFit/>
          </a:bodyPr>
          <a:lstStyle/>
          <a:p>
            <a:pPr algn="ctr"/>
            <a:r>
              <a:rPr lang="en-US" sz="2800" dirty="0"/>
              <a:t>intrinsic</a:t>
            </a:r>
          </a:p>
          <a:p>
            <a:r>
              <a:rPr lang="en-US" sz="2800" dirty="0"/>
              <a:t>operation</a:t>
            </a:r>
          </a:p>
        </p:txBody>
      </p:sp>
      <p:sp>
        <p:nvSpPr>
          <p:cNvPr id="8" name="TextBox 7">
            <a:extLst>
              <a:ext uri="{FF2B5EF4-FFF2-40B4-BE49-F238E27FC236}">
                <a16:creationId xmlns:a16="http://schemas.microsoft.com/office/drawing/2014/main" id="{5604E444-AB0F-444F-9974-FA960AEF846D}"/>
              </a:ext>
            </a:extLst>
          </p:cNvPr>
          <p:cNvSpPr txBox="1"/>
          <p:nvPr/>
        </p:nvSpPr>
        <p:spPr>
          <a:xfrm>
            <a:off x="9487911" y="3349748"/>
            <a:ext cx="2362710" cy="1384995"/>
          </a:xfrm>
          <a:prstGeom prst="rect">
            <a:avLst/>
          </a:prstGeom>
          <a:noFill/>
          <a:ln>
            <a:solidFill>
              <a:schemeClr val="tx1"/>
            </a:solidFill>
          </a:ln>
        </p:spPr>
        <p:txBody>
          <a:bodyPr wrap="square" rtlCol="0">
            <a:spAutoFit/>
          </a:bodyPr>
          <a:lstStyle/>
          <a:p>
            <a:pPr algn="ctr"/>
            <a:r>
              <a:rPr lang="en-US" sz="2800" dirty="0"/>
              <a:t>user-defined operation to real value</a:t>
            </a:r>
          </a:p>
        </p:txBody>
      </p:sp>
      <p:sp>
        <p:nvSpPr>
          <p:cNvPr id="27" name="TextBox 26">
            <a:extLst>
              <a:ext uri="{FF2B5EF4-FFF2-40B4-BE49-F238E27FC236}">
                <a16:creationId xmlns:a16="http://schemas.microsoft.com/office/drawing/2014/main" id="{1DDE4265-A463-43DB-9181-6DBD0B2FE84F}"/>
              </a:ext>
            </a:extLst>
          </p:cNvPr>
          <p:cNvSpPr txBox="1"/>
          <p:nvPr/>
        </p:nvSpPr>
        <p:spPr>
          <a:xfrm>
            <a:off x="6373818" y="5485475"/>
            <a:ext cx="2577309" cy="523220"/>
          </a:xfrm>
          <a:prstGeom prst="rect">
            <a:avLst/>
          </a:prstGeom>
          <a:noFill/>
          <a:ln>
            <a:solidFill>
              <a:schemeClr val="tx1"/>
            </a:solidFill>
          </a:ln>
        </p:spPr>
        <p:txBody>
          <a:bodyPr wrap="none" rtlCol="0">
            <a:spAutoFit/>
          </a:bodyPr>
          <a:lstStyle/>
          <a:p>
            <a:r>
              <a:rPr lang="en-US" sz="2800" dirty="0"/>
              <a:t>Complex Output</a:t>
            </a:r>
          </a:p>
        </p:txBody>
      </p:sp>
      <p:sp>
        <p:nvSpPr>
          <p:cNvPr id="39" name="TextBox 38">
            <a:extLst>
              <a:ext uri="{FF2B5EF4-FFF2-40B4-BE49-F238E27FC236}">
                <a16:creationId xmlns:a16="http://schemas.microsoft.com/office/drawing/2014/main" id="{708BBE09-490A-49CC-845C-05A7985C295C}"/>
              </a:ext>
            </a:extLst>
          </p:cNvPr>
          <p:cNvSpPr txBox="1"/>
          <p:nvPr/>
        </p:nvSpPr>
        <p:spPr>
          <a:xfrm>
            <a:off x="1574573" y="1598470"/>
            <a:ext cx="2771985" cy="523220"/>
          </a:xfrm>
          <a:prstGeom prst="rect">
            <a:avLst/>
          </a:prstGeom>
          <a:noFill/>
        </p:spPr>
        <p:txBody>
          <a:bodyPr wrap="square" rtlCol="0">
            <a:spAutoFit/>
          </a:bodyPr>
          <a:lstStyle/>
          <a:p>
            <a:r>
              <a:rPr lang="en-US" sz="2800" u="sng" dirty="0"/>
              <a:t>In-Built Operators</a:t>
            </a:r>
          </a:p>
        </p:txBody>
      </p:sp>
      <p:sp>
        <p:nvSpPr>
          <p:cNvPr id="40" name="TextBox 39">
            <a:extLst>
              <a:ext uri="{FF2B5EF4-FFF2-40B4-BE49-F238E27FC236}">
                <a16:creationId xmlns:a16="http://schemas.microsoft.com/office/drawing/2014/main" id="{CC020D3A-E894-4ED5-AF72-DDD8B423486E}"/>
              </a:ext>
            </a:extLst>
          </p:cNvPr>
          <p:cNvSpPr txBox="1"/>
          <p:nvPr/>
        </p:nvSpPr>
        <p:spPr>
          <a:xfrm>
            <a:off x="5837040" y="1598470"/>
            <a:ext cx="3650871" cy="523220"/>
          </a:xfrm>
          <a:prstGeom prst="rect">
            <a:avLst/>
          </a:prstGeom>
          <a:noFill/>
        </p:spPr>
        <p:txBody>
          <a:bodyPr wrap="none" rtlCol="0">
            <a:spAutoFit/>
          </a:bodyPr>
          <a:lstStyle/>
          <a:p>
            <a:r>
              <a:rPr lang="en-US" sz="2800" u="sng" dirty="0"/>
              <a:t>User-Defined Operators</a:t>
            </a:r>
          </a:p>
        </p:txBody>
      </p:sp>
      <p:sp>
        <p:nvSpPr>
          <p:cNvPr id="3" name="Slide Number Placeholder 2">
            <a:extLst>
              <a:ext uri="{FF2B5EF4-FFF2-40B4-BE49-F238E27FC236}">
                <a16:creationId xmlns:a16="http://schemas.microsoft.com/office/drawing/2014/main" id="{ABDF8285-60E4-47FC-86A5-28C03A165459}"/>
              </a:ext>
            </a:extLst>
          </p:cNvPr>
          <p:cNvSpPr>
            <a:spLocks noGrp="1"/>
          </p:cNvSpPr>
          <p:nvPr>
            <p:ph type="sldNum" sz="quarter" idx="12"/>
          </p:nvPr>
        </p:nvSpPr>
        <p:spPr>
          <a:xfrm>
            <a:off x="8610600" y="6356350"/>
            <a:ext cx="2743200" cy="365125"/>
          </a:xfrm>
        </p:spPr>
        <p:txBody>
          <a:bodyPr/>
          <a:lstStyle/>
          <a:p>
            <a:fld id="{50DC0915-62EF-4DDF-8625-AB43543B2830}" type="slidenum">
              <a:rPr lang="en-US" smtClean="0"/>
              <a:t>11</a:t>
            </a:fld>
            <a:endParaRPr lang="en-US"/>
          </a:p>
        </p:txBody>
      </p:sp>
      <p:sp>
        <p:nvSpPr>
          <p:cNvPr id="10" name="Arrow: Down 9">
            <a:extLst>
              <a:ext uri="{FF2B5EF4-FFF2-40B4-BE49-F238E27FC236}">
                <a16:creationId xmlns:a16="http://schemas.microsoft.com/office/drawing/2014/main" id="{E0301C2C-E94B-4853-8F6F-7FD4372E2CED}"/>
              </a:ext>
            </a:extLst>
          </p:cNvPr>
          <p:cNvSpPr/>
          <p:nvPr/>
        </p:nvSpPr>
        <p:spPr>
          <a:xfrm>
            <a:off x="2612288" y="2815754"/>
            <a:ext cx="173979" cy="73685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Down 23">
            <a:extLst>
              <a:ext uri="{FF2B5EF4-FFF2-40B4-BE49-F238E27FC236}">
                <a16:creationId xmlns:a16="http://schemas.microsoft.com/office/drawing/2014/main" id="{59029518-835C-4990-BB5E-2320FE9618B2}"/>
              </a:ext>
            </a:extLst>
          </p:cNvPr>
          <p:cNvSpPr/>
          <p:nvPr/>
        </p:nvSpPr>
        <p:spPr>
          <a:xfrm>
            <a:off x="6976284" y="2822451"/>
            <a:ext cx="173979" cy="7301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Down 27">
            <a:extLst>
              <a:ext uri="{FF2B5EF4-FFF2-40B4-BE49-F238E27FC236}">
                <a16:creationId xmlns:a16="http://schemas.microsoft.com/office/drawing/2014/main" id="{B27AE997-CA80-4E0A-8A78-22A79D50D722}"/>
              </a:ext>
            </a:extLst>
          </p:cNvPr>
          <p:cNvSpPr/>
          <p:nvPr/>
        </p:nvSpPr>
        <p:spPr>
          <a:xfrm>
            <a:off x="8145109" y="2822452"/>
            <a:ext cx="173979" cy="730159"/>
          </a:xfrm>
          <a:prstGeom prst="down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Down 28">
            <a:extLst>
              <a:ext uri="{FF2B5EF4-FFF2-40B4-BE49-F238E27FC236}">
                <a16:creationId xmlns:a16="http://schemas.microsoft.com/office/drawing/2014/main" id="{C47726CC-6CC0-4E4E-99E0-55CB36BA3F2A}"/>
              </a:ext>
            </a:extLst>
          </p:cNvPr>
          <p:cNvSpPr/>
          <p:nvPr/>
        </p:nvSpPr>
        <p:spPr>
          <a:xfrm rot="16200000">
            <a:off x="8889964" y="3232337"/>
            <a:ext cx="173979" cy="102191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row: Down 30">
            <a:extLst>
              <a:ext uri="{FF2B5EF4-FFF2-40B4-BE49-F238E27FC236}">
                <a16:creationId xmlns:a16="http://schemas.microsoft.com/office/drawing/2014/main" id="{A680DAEB-B962-4097-ACB8-3BECBB193A75}"/>
              </a:ext>
            </a:extLst>
          </p:cNvPr>
          <p:cNvSpPr/>
          <p:nvPr/>
        </p:nvSpPr>
        <p:spPr>
          <a:xfrm rot="5400000">
            <a:off x="8889962" y="3839414"/>
            <a:ext cx="173979" cy="102191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Down 31">
            <a:extLst>
              <a:ext uri="{FF2B5EF4-FFF2-40B4-BE49-F238E27FC236}">
                <a16:creationId xmlns:a16="http://schemas.microsoft.com/office/drawing/2014/main" id="{97ED31C4-7552-4EC9-9EEC-C03CB73AA333}"/>
              </a:ext>
            </a:extLst>
          </p:cNvPr>
          <p:cNvSpPr/>
          <p:nvPr/>
        </p:nvSpPr>
        <p:spPr>
          <a:xfrm>
            <a:off x="8145109" y="4518788"/>
            <a:ext cx="173979" cy="954107"/>
          </a:xfrm>
          <a:prstGeom prst="down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Arrow: Down 32">
            <a:extLst>
              <a:ext uri="{FF2B5EF4-FFF2-40B4-BE49-F238E27FC236}">
                <a16:creationId xmlns:a16="http://schemas.microsoft.com/office/drawing/2014/main" id="{D33EE5EB-ECD6-4D63-BAFC-E61BF709C3F9}"/>
              </a:ext>
            </a:extLst>
          </p:cNvPr>
          <p:cNvSpPr/>
          <p:nvPr/>
        </p:nvSpPr>
        <p:spPr>
          <a:xfrm>
            <a:off x="6976284" y="4522479"/>
            <a:ext cx="173979" cy="95410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Arrow: Down 33">
            <a:extLst>
              <a:ext uri="{FF2B5EF4-FFF2-40B4-BE49-F238E27FC236}">
                <a16:creationId xmlns:a16="http://schemas.microsoft.com/office/drawing/2014/main" id="{4AA087A9-256B-406F-A78F-C5E2580780D1}"/>
              </a:ext>
            </a:extLst>
          </p:cNvPr>
          <p:cNvSpPr/>
          <p:nvPr/>
        </p:nvSpPr>
        <p:spPr>
          <a:xfrm>
            <a:off x="2612287" y="4518787"/>
            <a:ext cx="173979" cy="95410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2299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8B3BC-6983-4FA0-B911-8F38B140D6B0}"/>
              </a:ext>
            </a:extLst>
          </p:cNvPr>
          <p:cNvSpPr>
            <a:spLocks noGrp="1"/>
          </p:cNvSpPr>
          <p:nvPr>
            <p:ph type="title"/>
          </p:nvPr>
        </p:nvSpPr>
        <p:spPr>
          <a:xfrm>
            <a:off x="838200" y="352062"/>
            <a:ext cx="10515600" cy="1325563"/>
          </a:xfrm>
        </p:spPr>
        <p:txBody>
          <a:bodyPr/>
          <a:lstStyle/>
          <a:p>
            <a:r>
              <a:rPr lang="en-US" dirty="0"/>
              <a:t>Complex Library</a:t>
            </a:r>
          </a:p>
        </p:txBody>
      </p:sp>
      <p:sp>
        <p:nvSpPr>
          <p:cNvPr id="4" name="Slide Number Placeholder 3">
            <a:extLst>
              <a:ext uri="{FF2B5EF4-FFF2-40B4-BE49-F238E27FC236}">
                <a16:creationId xmlns:a16="http://schemas.microsoft.com/office/drawing/2014/main" id="{5F190756-4094-4C0C-8E32-9154F4CC099C}"/>
              </a:ext>
            </a:extLst>
          </p:cNvPr>
          <p:cNvSpPr>
            <a:spLocks noGrp="1"/>
          </p:cNvSpPr>
          <p:nvPr>
            <p:ph type="sldNum" sz="quarter" idx="12"/>
          </p:nvPr>
        </p:nvSpPr>
        <p:spPr/>
        <p:txBody>
          <a:bodyPr/>
          <a:lstStyle/>
          <a:p>
            <a:fld id="{50DC0915-62EF-4DDF-8625-AB43543B2830}" type="slidenum">
              <a:rPr lang="en-US" smtClean="0"/>
              <a:t>12</a:t>
            </a:fld>
            <a:endParaRPr lang="en-US"/>
          </a:p>
        </p:txBody>
      </p:sp>
      <p:pic>
        <p:nvPicPr>
          <p:cNvPr id="13" name="Picture 12">
            <a:extLst>
              <a:ext uri="{FF2B5EF4-FFF2-40B4-BE49-F238E27FC236}">
                <a16:creationId xmlns:a16="http://schemas.microsoft.com/office/drawing/2014/main" id="{0E2AAE4C-5E4B-4E37-A602-BACEA54C2F55}"/>
              </a:ext>
            </a:extLst>
          </p:cNvPr>
          <p:cNvPicPr>
            <a:picLocks noChangeAspect="1"/>
          </p:cNvPicPr>
          <p:nvPr/>
        </p:nvPicPr>
        <p:blipFill rotWithShape="1">
          <a:blip r:embed="rId3"/>
          <a:srcRect l="21313"/>
          <a:stretch/>
        </p:blipFill>
        <p:spPr>
          <a:xfrm>
            <a:off x="7572060" y="1384141"/>
            <a:ext cx="3364451" cy="2931629"/>
          </a:xfrm>
          <a:prstGeom prst="rect">
            <a:avLst/>
          </a:prstGeom>
          <a:ln w="19050">
            <a:solidFill>
              <a:schemeClr val="tx1"/>
            </a:solidFill>
          </a:ln>
        </p:spPr>
      </p:pic>
      <p:pic>
        <p:nvPicPr>
          <p:cNvPr id="14" name="Picture 13">
            <a:extLst>
              <a:ext uri="{FF2B5EF4-FFF2-40B4-BE49-F238E27FC236}">
                <a16:creationId xmlns:a16="http://schemas.microsoft.com/office/drawing/2014/main" id="{1FBDC957-FCC6-472F-9177-D34B739C5FC3}"/>
              </a:ext>
            </a:extLst>
          </p:cNvPr>
          <p:cNvPicPr>
            <a:picLocks noChangeAspect="1"/>
          </p:cNvPicPr>
          <p:nvPr/>
        </p:nvPicPr>
        <p:blipFill rotWithShape="1">
          <a:blip r:embed="rId4"/>
          <a:srcRect l="19931"/>
          <a:stretch/>
        </p:blipFill>
        <p:spPr>
          <a:xfrm>
            <a:off x="6598340" y="5339883"/>
            <a:ext cx="4338171" cy="1166055"/>
          </a:xfrm>
          <a:prstGeom prst="rect">
            <a:avLst/>
          </a:prstGeom>
          <a:ln w="19050">
            <a:solidFill>
              <a:schemeClr val="tx1"/>
            </a:solidFill>
          </a:ln>
        </p:spPr>
      </p:pic>
      <p:pic>
        <p:nvPicPr>
          <p:cNvPr id="3" name="Picture 2">
            <a:extLst>
              <a:ext uri="{FF2B5EF4-FFF2-40B4-BE49-F238E27FC236}">
                <a16:creationId xmlns:a16="http://schemas.microsoft.com/office/drawing/2014/main" id="{EC7C89AC-3BCF-4F5A-9026-7A838B4D90C2}"/>
              </a:ext>
            </a:extLst>
          </p:cNvPr>
          <p:cNvPicPr>
            <a:picLocks noChangeAspect="1"/>
          </p:cNvPicPr>
          <p:nvPr/>
        </p:nvPicPr>
        <p:blipFill>
          <a:blip r:embed="rId5"/>
          <a:stretch>
            <a:fillRect/>
          </a:stretch>
        </p:blipFill>
        <p:spPr>
          <a:xfrm>
            <a:off x="993911" y="1677625"/>
            <a:ext cx="4400550" cy="2971800"/>
          </a:xfrm>
          <a:prstGeom prst="rect">
            <a:avLst/>
          </a:prstGeom>
          <a:ln w="19050">
            <a:solidFill>
              <a:schemeClr val="tx1"/>
            </a:solidFill>
          </a:ln>
        </p:spPr>
      </p:pic>
      <p:pic>
        <p:nvPicPr>
          <p:cNvPr id="6" name="Picture 5">
            <a:extLst>
              <a:ext uri="{FF2B5EF4-FFF2-40B4-BE49-F238E27FC236}">
                <a16:creationId xmlns:a16="http://schemas.microsoft.com/office/drawing/2014/main" id="{1B4729C9-7BC3-4D89-A531-FC69D2C7FEE8}"/>
              </a:ext>
            </a:extLst>
          </p:cNvPr>
          <p:cNvPicPr>
            <a:picLocks noChangeAspect="1"/>
          </p:cNvPicPr>
          <p:nvPr/>
        </p:nvPicPr>
        <p:blipFill rotWithShape="1">
          <a:blip r:embed="rId6"/>
          <a:srcRect b="9929"/>
          <a:stretch/>
        </p:blipFill>
        <p:spPr>
          <a:xfrm>
            <a:off x="823913" y="1384141"/>
            <a:ext cx="5514975" cy="5121797"/>
          </a:xfrm>
          <a:prstGeom prst="rect">
            <a:avLst/>
          </a:prstGeom>
          <a:ln w="19050">
            <a:solidFill>
              <a:schemeClr val="tx1"/>
            </a:solidFill>
          </a:ln>
        </p:spPr>
      </p:pic>
      <p:sp>
        <p:nvSpPr>
          <p:cNvPr id="7" name="Arrow: Right 6">
            <a:extLst>
              <a:ext uri="{FF2B5EF4-FFF2-40B4-BE49-F238E27FC236}">
                <a16:creationId xmlns:a16="http://schemas.microsoft.com/office/drawing/2014/main" id="{191B6438-205F-4744-8424-3214FAD28539}"/>
              </a:ext>
            </a:extLst>
          </p:cNvPr>
          <p:cNvSpPr/>
          <p:nvPr/>
        </p:nvSpPr>
        <p:spPr>
          <a:xfrm>
            <a:off x="6413791" y="2570525"/>
            <a:ext cx="1083366" cy="55886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A83FFCF7-150C-4243-BCE9-A5579C2E6063}"/>
              </a:ext>
            </a:extLst>
          </p:cNvPr>
          <p:cNvSpPr/>
          <p:nvPr/>
        </p:nvSpPr>
        <p:spPr>
          <a:xfrm rot="5400000">
            <a:off x="8802585" y="4548397"/>
            <a:ext cx="903399" cy="55886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quire and Trapp, SIAM Rev, 1998; Giles and Pierce, Flow, Turbulence &amp; Combustion, 2001">
            <a:extLst>
              <a:ext uri="{FF2B5EF4-FFF2-40B4-BE49-F238E27FC236}">
                <a16:creationId xmlns:a16="http://schemas.microsoft.com/office/drawing/2014/main" id="{5426E2E5-AE26-4715-AAA0-B2505BFFA6D8}"/>
              </a:ext>
            </a:extLst>
          </p:cNvPr>
          <p:cNvSpPr txBox="1"/>
          <p:nvPr/>
        </p:nvSpPr>
        <p:spPr>
          <a:xfrm>
            <a:off x="5371442" y="6555728"/>
            <a:ext cx="1397820" cy="2452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5719" tIns="35719" rIns="35719" bIns="35719" anchor="ctr">
            <a:spAutoFit/>
          </a:bodyPr>
          <a:lstStyle>
            <a:lvl1pPr>
              <a:defRPr sz="1600" b="0">
                <a:latin typeface="+mn-lt"/>
                <a:ea typeface="+mn-ea"/>
                <a:cs typeface="+mn-cs"/>
                <a:sym typeface="Helvetica Neue Medium"/>
              </a:defRPr>
            </a:lvl1pPr>
          </a:lstStyle>
          <a:p>
            <a:r>
              <a:rPr lang="en-US" sz="1125" dirty="0"/>
              <a:t>Martins, </a:t>
            </a:r>
            <a:r>
              <a:rPr lang="en-US" sz="1125" dirty="0" err="1"/>
              <a:t>Sturdza</a:t>
            </a:r>
            <a:r>
              <a:rPr lang="en-US" sz="1125" dirty="0"/>
              <a:t>, 2000</a:t>
            </a:r>
            <a:endParaRPr sz="1125" dirty="0"/>
          </a:p>
        </p:txBody>
      </p:sp>
    </p:spTree>
    <p:extLst>
      <p:ext uri="{BB962C8B-B14F-4D97-AF65-F5344CB8AC3E}">
        <p14:creationId xmlns:p14="http://schemas.microsoft.com/office/powerpoint/2010/main" val="2355295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F9B08-1010-41BF-9585-FB3D71DC8812}"/>
              </a:ext>
            </a:extLst>
          </p:cNvPr>
          <p:cNvSpPr>
            <a:spLocks noGrp="1"/>
          </p:cNvSpPr>
          <p:nvPr>
            <p:ph type="title"/>
          </p:nvPr>
        </p:nvSpPr>
        <p:spPr/>
        <p:txBody>
          <a:bodyPr/>
          <a:lstStyle/>
          <a:p>
            <a:r>
              <a:rPr lang="en-US" dirty="0"/>
              <a:t>Future Work</a:t>
            </a:r>
          </a:p>
        </p:txBody>
      </p:sp>
      <p:sp>
        <p:nvSpPr>
          <p:cNvPr id="3" name="Content Placeholder 2">
            <a:extLst>
              <a:ext uri="{FF2B5EF4-FFF2-40B4-BE49-F238E27FC236}">
                <a16:creationId xmlns:a16="http://schemas.microsoft.com/office/drawing/2014/main" id="{2DA5BEDE-F5FE-4CD3-99CF-9306113C5D58}"/>
              </a:ext>
            </a:extLst>
          </p:cNvPr>
          <p:cNvSpPr>
            <a:spLocks noGrp="1"/>
          </p:cNvSpPr>
          <p:nvPr>
            <p:ph idx="1"/>
          </p:nvPr>
        </p:nvSpPr>
        <p:spPr/>
        <p:txBody>
          <a:bodyPr/>
          <a:lstStyle/>
          <a:p>
            <a:r>
              <a:rPr lang="en-US" dirty="0"/>
              <a:t>Continue development</a:t>
            </a:r>
          </a:p>
          <a:p>
            <a:r>
              <a:rPr lang="en-US" dirty="0"/>
              <a:t>Improving overloaded operator library</a:t>
            </a:r>
          </a:p>
          <a:p>
            <a:r>
              <a:rPr lang="en-US" dirty="0"/>
              <a:t>Refining input/output with complex numbers</a:t>
            </a:r>
          </a:p>
          <a:p>
            <a:r>
              <a:rPr lang="en-US" dirty="0"/>
              <a:t>Implementing sensitivity calculation with complex output</a:t>
            </a:r>
          </a:p>
        </p:txBody>
      </p:sp>
      <p:sp>
        <p:nvSpPr>
          <p:cNvPr id="4" name="Slide Number Placeholder 3">
            <a:extLst>
              <a:ext uri="{FF2B5EF4-FFF2-40B4-BE49-F238E27FC236}">
                <a16:creationId xmlns:a16="http://schemas.microsoft.com/office/drawing/2014/main" id="{BA5A6108-B295-465D-9E6A-2763BFC432C7}"/>
              </a:ext>
            </a:extLst>
          </p:cNvPr>
          <p:cNvSpPr>
            <a:spLocks noGrp="1"/>
          </p:cNvSpPr>
          <p:nvPr>
            <p:ph type="sldNum" sz="quarter" idx="12"/>
          </p:nvPr>
        </p:nvSpPr>
        <p:spPr/>
        <p:txBody>
          <a:bodyPr/>
          <a:lstStyle/>
          <a:p>
            <a:fld id="{50DC0915-62EF-4DDF-8625-AB43543B2830}" type="slidenum">
              <a:rPr lang="en-US" smtClean="0"/>
              <a:t>13</a:t>
            </a:fld>
            <a:endParaRPr lang="en-US"/>
          </a:p>
        </p:txBody>
      </p:sp>
    </p:spTree>
    <p:extLst>
      <p:ext uri="{BB962C8B-B14F-4D97-AF65-F5344CB8AC3E}">
        <p14:creationId xmlns:p14="http://schemas.microsoft.com/office/powerpoint/2010/main" val="2105816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3B683-4B66-4B1A-8E74-AF9B3CD4671B}"/>
              </a:ext>
            </a:extLst>
          </p:cNvPr>
          <p:cNvSpPr>
            <a:spLocks noGrp="1"/>
          </p:cNvSpPr>
          <p:nvPr>
            <p:ph type="title"/>
          </p:nvPr>
        </p:nvSpPr>
        <p:spPr/>
        <p:txBody>
          <a:bodyPr/>
          <a:lstStyle/>
          <a:p>
            <a:r>
              <a:rPr lang="en-US" dirty="0"/>
              <a:t>Finite Difference Method</a:t>
            </a:r>
          </a:p>
        </p:txBody>
      </p:sp>
      <p:sp>
        <p:nvSpPr>
          <p:cNvPr id="4" name="Slide Number Placeholder 3">
            <a:extLst>
              <a:ext uri="{FF2B5EF4-FFF2-40B4-BE49-F238E27FC236}">
                <a16:creationId xmlns:a16="http://schemas.microsoft.com/office/drawing/2014/main" id="{7987A84D-5AAD-4E92-AF7B-BF21D21C5FE9}"/>
              </a:ext>
            </a:extLst>
          </p:cNvPr>
          <p:cNvSpPr>
            <a:spLocks noGrp="1"/>
          </p:cNvSpPr>
          <p:nvPr>
            <p:ph type="sldNum" sz="quarter" idx="12"/>
          </p:nvPr>
        </p:nvSpPr>
        <p:spPr/>
        <p:txBody>
          <a:bodyPr/>
          <a:lstStyle/>
          <a:p>
            <a:fld id="{50DC0915-62EF-4DDF-8625-AB43543B2830}" type="slidenum">
              <a:rPr lang="en-US" smtClean="0"/>
              <a:t>2</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1A138596-D180-470D-B57D-CD2BCC61E57A}"/>
                  </a:ext>
                </a:extLst>
              </p:cNvPr>
              <p:cNvSpPr txBox="1"/>
              <p:nvPr/>
            </p:nvSpPr>
            <p:spPr>
              <a:xfrm>
                <a:off x="4802569" y="1741884"/>
                <a:ext cx="2586862" cy="5357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𝑦</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𝐹</m:t>
                          </m:r>
                          <m:d>
                            <m:dPr>
                              <m:ctrlPr>
                                <a:rPr lang="en-US" b="0" i="1" smtClean="0">
                                  <a:latin typeface="Cambria Math" panose="02040503050406030204" pitchFamily="18" charset="0"/>
                                  <a:ea typeface="Cambria Math" panose="02040503050406030204" pitchFamily="18" charset="0"/>
                                </a:rPr>
                              </m:ctrlPr>
                            </m:dP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ea typeface="Cambria Math" panose="02040503050406030204" pitchFamily="18" charset="0"/>
                                    </a:rPr>
                                    <m:t>0</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𝑥</m:t>
                              </m:r>
                            </m:e>
                          </m:d>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𝐹</m:t>
                          </m:r>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ea typeface="Cambria Math" panose="02040503050406030204" pitchFamily="18" charset="0"/>
                                </a:rPr>
                                <m:t>0</m:t>
                              </m:r>
                            </m:sub>
                          </m:sSub>
                          <m:r>
                            <a:rPr lang="en-US" b="0" i="1" smtClean="0">
                              <a:latin typeface="Cambria Math" panose="02040503050406030204" pitchFamily="18" charset="0"/>
                              <a:ea typeface="Cambria Math" panose="02040503050406030204" pitchFamily="18" charset="0"/>
                            </a:rPr>
                            <m:t>)</m:t>
                          </m:r>
                        </m:num>
                        <m:den>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𝑥</m:t>
                          </m:r>
                        </m:den>
                      </m:f>
                    </m:oMath>
                  </m:oMathPara>
                </a14:m>
                <a:endParaRPr lang="en-US" dirty="0"/>
              </a:p>
            </p:txBody>
          </p:sp>
        </mc:Choice>
        <mc:Fallback xmlns="">
          <p:sp>
            <p:nvSpPr>
              <p:cNvPr id="5" name="TextBox 4">
                <a:extLst>
                  <a:ext uri="{FF2B5EF4-FFF2-40B4-BE49-F238E27FC236}">
                    <a16:creationId xmlns:a16="http://schemas.microsoft.com/office/drawing/2014/main" id="{1A138596-D180-470D-B57D-CD2BCC61E57A}"/>
                  </a:ext>
                </a:extLst>
              </p:cNvPr>
              <p:cNvSpPr txBox="1">
                <a:spLocks noRot="1" noChangeAspect="1" noMove="1" noResize="1" noEditPoints="1" noAdjustHandles="1" noChangeArrowheads="1" noChangeShapeType="1" noTextEdit="1"/>
              </p:cNvSpPr>
              <p:nvPr/>
            </p:nvSpPr>
            <p:spPr>
              <a:xfrm>
                <a:off x="4802569" y="1741884"/>
                <a:ext cx="2586862" cy="535724"/>
              </a:xfrm>
              <a:prstGeom prst="rect">
                <a:avLst/>
              </a:prstGeom>
              <a:blipFill>
                <a:blip r:embed="rId3"/>
                <a:stretch>
                  <a:fillRect/>
                </a:stretch>
              </a:blipFill>
            </p:spPr>
            <p:txBody>
              <a:bodyPr/>
              <a:lstStyle/>
              <a:p>
                <a:r>
                  <a:rPr lang="en-US">
                    <a:noFill/>
                  </a:rPr>
                  <a:t> </a:t>
                </a:r>
              </a:p>
            </p:txBody>
          </p:sp>
        </mc:Fallback>
      </mc:AlternateContent>
      <p:pic>
        <p:nvPicPr>
          <p:cNvPr id="6" name="Rounded Rectangle" descr="Rounded Rectangle">
            <a:extLst>
              <a:ext uri="{FF2B5EF4-FFF2-40B4-BE49-F238E27FC236}">
                <a16:creationId xmlns:a16="http://schemas.microsoft.com/office/drawing/2014/main" id="{733848B7-8DB6-48D0-A40B-94B0878C7D2D}"/>
              </a:ext>
            </a:extLst>
          </p:cNvPr>
          <p:cNvPicPr>
            <a:picLocks/>
          </p:cNvPicPr>
          <p:nvPr/>
        </p:nvPicPr>
        <p:blipFill>
          <a:blip r:embed="rId4">
            <a:extLst/>
          </a:blip>
          <a:stretch>
            <a:fillRect/>
          </a:stretch>
        </p:blipFill>
        <p:spPr>
          <a:xfrm>
            <a:off x="6207258" y="2461060"/>
            <a:ext cx="3563758" cy="2989582"/>
          </a:xfrm>
          <a:prstGeom prst="rect">
            <a:avLst/>
          </a:prstGeom>
        </p:spPr>
      </p:pic>
      <p:pic>
        <p:nvPicPr>
          <p:cNvPr id="7" name="Rounded Rectangle" descr="Rounded Rectangle">
            <a:extLst>
              <a:ext uri="{FF2B5EF4-FFF2-40B4-BE49-F238E27FC236}">
                <a16:creationId xmlns:a16="http://schemas.microsoft.com/office/drawing/2014/main" id="{8802CB7B-34D3-4404-92EE-C0ADBC721216}"/>
              </a:ext>
            </a:extLst>
          </p:cNvPr>
          <p:cNvPicPr>
            <a:picLocks/>
          </p:cNvPicPr>
          <p:nvPr/>
        </p:nvPicPr>
        <p:blipFill>
          <a:blip r:embed="rId5">
            <a:extLst/>
          </a:blip>
          <a:stretch>
            <a:fillRect/>
          </a:stretch>
        </p:blipFill>
        <p:spPr>
          <a:xfrm>
            <a:off x="2321748" y="2451464"/>
            <a:ext cx="3623820" cy="3008776"/>
          </a:xfrm>
          <a:prstGeom prst="rect">
            <a:avLst/>
          </a:prstGeom>
        </p:spPr>
      </p:pic>
      <p:sp>
        <p:nvSpPr>
          <p:cNvPr id="8" name="∆(Ozone Concentration)">
            <a:extLst>
              <a:ext uri="{FF2B5EF4-FFF2-40B4-BE49-F238E27FC236}">
                <a16:creationId xmlns:a16="http://schemas.microsoft.com/office/drawing/2014/main" id="{81CA2DAC-3C07-4A6B-A192-8FBF8AC3C76A}"/>
              </a:ext>
            </a:extLst>
          </p:cNvPr>
          <p:cNvSpPr txBox="1"/>
          <p:nvPr/>
        </p:nvSpPr>
        <p:spPr>
          <a:xfrm>
            <a:off x="6495710" y="4488358"/>
            <a:ext cx="2655932" cy="4414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lvl1pPr>
              <a:defRPr b="0">
                <a:latin typeface="+mn-lt"/>
                <a:ea typeface="+mn-ea"/>
                <a:cs typeface="+mn-cs"/>
                <a:sym typeface="Helvetica Neue Medium"/>
              </a:defRPr>
            </a:lvl1pPr>
          </a:lstStyle>
          <a:p>
            <a:r>
              <a:rPr sz="2400" dirty="0">
                <a:latin typeface="Calibri" panose="020F0502020204030204" pitchFamily="34" charset="0"/>
                <a:cs typeface="Calibri" panose="020F0502020204030204" pitchFamily="34" charset="0"/>
              </a:rPr>
              <a:t>∆(Ozone Conc</a:t>
            </a:r>
            <a:r>
              <a:rPr lang="en-US" sz="2400" dirty="0">
                <a:latin typeface="Calibri" panose="020F0502020204030204" pitchFamily="34" charset="0"/>
                <a:cs typeface="Calibri" panose="020F0502020204030204" pitchFamily="34" charset="0"/>
              </a:rPr>
              <a:t>.</a:t>
            </a:r>
            <a:r>
              <a:rPr sz="2400" dirty="0">
                <a:latin typeface="Calibri" panose="020F0502020204030204" pitchFamily="34" charset="0"/>
                <a:cs typeface="Calibri" panose="020F0502020204030204" pitchFamily="34" charset="0"/>
              </a:rPr>
              <a:t>)</a:t>
            </a:r>
          </a:p>
        </p:txBody>
      </p:sp>
      <p:sp>
        <p:nvSpPr>
          <p:cNvPr id="10" name="∆(Organic Aerosol Conc.)">
            <a:extLst>
              <a:ext uri="{FF2B5EF4-FFF2-40B4-BE49-F238E27FC236}">
                <a16:creationId xmlns:a16="http://schemas.microsoft.com/office/drawing/2014/main" id="{D3792A1A-416C-4259-8B32-D14FEF604E87}"/>
              </a:ext>
            </a:extLst>
          </p:cNvPr>
          <p:cNvSpPr txBox="1"/>
          <p:nvPr/>
        </p:nvSpPr>
        <p:spPr>
          <a:xfrm>
            <a:off x="6495709" y="3735119"/>
            <a:ext cx="3153387" cy="4414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lvl1pPr>
              <a:defRPr b="0">
                <a:latin typeface="+mn-lt"/>
                <a:ea typeface="+mn-ea"/>
                <a:cs typeface="+mn-cs"/>
                <a:sym typeface="Helvetica Neue Medium"/>
              </a:defRPr>
            </a:lvl1pPr>
          </a:lstStyle>
          <a:p>
            <a:r>
              <a:rPr sz="2400" dirty="0">
                <a:latin typeface="Calibri" panose="020F0502020204030204" pitchFamily="34" charset="0"/>
                <a:cs typeface="Calibri" panose="020F0502020204030204" pitchFamily="34" charset="0"/>
              </a:rPr>
              <a:t>∆(Organic Aerosol Conc.)</a:t>
            </a:r>
          </a:p>
        </p:txBody>
      </p:sp>
      <p:sp>
        <p:nvSpPr>
          <p:cNvPr id="11" name="∆(Nitrate Aerosol Conc.)">
            <a:extLst>
              <a:ext uri="{FF2B5EF4-FFF2-40B4-BE49-F238E27FC236}">
                <a16:creationId xmlns:a16="http://schemas.microsoft.com/office/drawing/2014/main" id="{5E3EB543-B776-4F22-B093-E5CB6177DEDC}"/>
              </a:ext>
            </a:extLst>
          </p:cNvPr>
          <p:cNvSpPr txBox="1"/>
          <p:nvPr/>
        </p:nvSpPr>
        <p:spPr>
          <a:xfrm>
            <a:off x="6495709" y="2985677"/>
            <a:ext cx="3096781" cy="4414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lvl1pPr>
              <a:defRPr b="0">
                <a:latin typeface="+mn-lt"/>
                <a:ea typeface="+mn-ea"/>
                <a:cs typeface="+mn-cs"/>
                <a:sym typeface="Helvetica Neue Medium"/>
              </a:defRPr>
            </a:lvl1pPr>
          </a:lstStyle>
          <a:p>
            <a:r>
              <a:rPr sz="2400" dirty="0">
                <a:latin typeface="Calibri" panose="020F0502020204030204" pitchFamily="34" charset="0"/>
                <a:cs typeface="Calibri" panose="020F0502020204030204" pitchFamily="34" charset="0"/>
              </a:rPr>
              <a:t>∆(Nitrate Aerosol Conc.)</a:t>
            </a:r>
          </a:p>
        </p:txBody>
      </p:sp>
      <p:cxnSp>
        <p:nvCxnSpPr>
          <p:cNvPr id="12" name="Connection Line">
            <a:extLst>
              <a:ext uri="{FF2B5EF4-FFF2-40B4-BE49-F238E27FC236}">
                <a16:creationId xmlns:a16="http://schemas.microsoft.com/office/drawing/2014/main" id="{3D9E4D38-A721-4558-B88F-704C3E558096}"/>
              </a:ext>
            </a:extLst>
          </p:cNvPr>
          <p:cNvCxnSpPr>
            <a:cxnSpLocks/>
            <a:endCxn id="11" idx="1"/>
          </p:cNvCxnSpPr>
          <p:nvPr/>
        </p:nvCxnSpPr>
        <p:spPr>
          <a:xfrm flipV="1">
            <a:off x="4906794" y="3206411"/>
            <a:ext cx="1588915" cy="736942"/>
          </a:xfrm>
          <a:prstGeom prst="straightConnector1">
            <a:avLst/>
          </a:prstGeom>
          <a:ln w="63500">
            <a:solidFill>
              <a:srgbClr val="000000"/>
            </a:solidFill>
            <a:miter lim="400000"/>
            <a:tailEnd type="stealth"/>
          </a:ln>
        </p:spPr>
      </p:cxnSp>
      <p:cxnSp>
        <p:nvCxnSpPr>
          <p:cNvPr id="13" name="Connection Line">
            <a:extLst>
              <a:ext uri="{FF2B5EF4-FFF2-40B4-BE49-F238E27FC236}">
                <a16:creationId xmlns:a16="http://schemas.microsoft.com/office/drawing/2014/main" id="{DB93F6DE-4A98-4E66-8DE1-6FA9ACD43ECD}"/>
              </a:ext>
            </a:extLst>
          </p:cNvPr>
          <p:cNvCxnSpPr>
            <a:cxnSpLocks/>
            <a:stCxn id="10" idx="1"/>
          </p:cNvCxnSpPr>
          <p:nvPr/>
        </p:nvCxnSpPr>
        <p:spPr>
          <a:xfrm flipH="1" flipV="1">
            <a:off x="4906795" y="3943353"/>
            <a:ext cx="1588914" cy="12500"/>
          </a:xfrm>
          <a:prstGeom prst="straightConnector1">
            <a:avLst/>
          </a:prstGeom>
          <a:ln w="63500">
            <a:solidFill>
              <a:srgbClr val="000000"/>
            </a:solidFill>
            <a:miter lim="400000"/>
            <a:headEnd type="stealth"/>
          </a:ln>
        </p:spPr>
      </p:cxnSp>
      <p:cxnSp>
        <p:nvCxnSpPr>
          <p:cNvPr id="14" name="Connection Line">
            <a:extLst>
              <a:ext uri="{FF2B5EF4-FFF2-40B4-BE49-F238E27FC236}">
                <a16:creationId xmlns:a16="http://schemas.microsoft.com/office/drawing/2014/main" id="{15A54C8E-AB83-41C3-8A4E-3D14970E0861}"/>
              </a:ext>
            </a:extLst>
          </p:cNvPr>
          <p:cNvCxnSpPr>
            <a:cxnSpLocks/>
          </p:cNvCxnSpPr>
          <p:nvPr/>
        </p:nvCxnSpPr>
        <p:spPr>
          <a:xfrm flipH="1" flipV="1">
            <a:off x="4906794" y="3955853"/>
            <a:ext cx="1588916" cy="768547"/>
          </a:xfrm>
          <a:prstGeom prst="straightConnector1">
            <a:avLst/>
          </a:prstGeom>
          <a:ln w="63500">
            <a:solidFill>
              <a:srgbClr val="000000"/>
            </a:solidFill>
            <a:miter lim="400000"/>
            <a:headEnd type="stealth"/>
          </a:ln>
        </p:spPr>
      </p:cxn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2A037FDE-44DE-4A22-866B-25B6949F306C}"/>
                  </a:ext>
                </a:extLst>
              </p:cNvPr>
              <p:cNvSpPr txBox="1"/>
              <p:nvPr/>
            </p:nvSpPr>
            <p:spPr>
              <a:xfrm>
                <a:off x="4862393" y="5585170"/>
                <a:ext cx="2508251" cy="53392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𝑀𝑜𝑑𝑒𝑙</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𝑂𝑢𝑡𝑝𝑢𝑡</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𝐹𝑖𝑒𝑙𝑑𝑠</m:t>
                              </m:r>
                            </m:e>
                            <m:sub>
                              <m:r>
                                <a:rPr lang="en-US" b="0" i="1" smtClean="0">
                                  <a:latin typeface="Cambria Math" panose="02040503050406030204" pitchFamily="18" charset="0"/>
                                  <a:ea typeface="Cambria Math" panose="02040503050406030204" pitchFamily="18" charset="0"/>
                                </a:rPr>
                                <m:t>𝑖</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𝑗</m:t>
                              </m:r>
                            </m:sub>
                          </m:sSub>
                        </m:num>
                        <m:den>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𝑀𝑜𝑏𝑖𝑙𝑒</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𝐸𝑚𝑖𝑠𝑠𝑖𝑜𝑛𝑠</m:t>
                          </m:r>
                        </m:den>
                      </m:f>
                    </m:oMath>
                  </m:oMathPara>
                </a14:m>
                <a:endParaRPr lang="en-US" dirty="0"/>
              </a:p>
            </p:txBody>
          </p:sp>
        </mc:Choice>
        <mc:Fallback xmlns="">
          <p:sp>
            <p:nvSpPr>
              <p:cNvPr id="15" name="TextBox 14">
                <a:extLst>
                  <a:ext uri="{FF2B5EF4-FFF2-40B4-BE49-F238E27FC236}">
                    <a16:creationId xmlns:a16="http://schemas.microsoft.com/office/drawing/2014/main" id="{2A037FDE-44DE-4A22-866B-25B6949F306C}"/>
                  </a:ext>
                </a:extLst>
              </p:cNvPr>
              <p:cNvSpPr txBox="1">
                <a:spLocks noRot="1" noChangeAspect="1" noMove="1" noResize="1" noEditPoints="1" noAdjustHandles="1" noChangeArrowheads="1" noChangeShapeType="1" noTextEdit="1"/>
              </p:cNvSpPr>
              <p:nvPr/>
            </p:nvSpPr>
            <p:spPr>
              <a:xfrm>
                <a:off x="4862393" y="5585170"/>
                <a:ext cx="2508251" cy="533929"/>
              </a:xfrm>
              <a:prstGeom prst="rect">
                <a:avLst/>
              </a:prstGeom>
              <a:blipFill>
                <a:blip r:embed="rId6"/>
                <a:stretch>
                  <a:fillRect/>
                </a:stretch>
              </a:blipFill>
            </p:spPr>
            <p:txBody>
              <a:bodyPr/>
              <a:lstStyle/>
              <a:p>
                <a:r>
                  <a:rPr lang="en-US">
                    <a:noFill/>
                  </a:rPr>
                  <a:t> </a:t>
                </a:r>
              </a:p>
            </p:txBody>
          </p:sp>
        </mc:Fallback>
      </mc:AlternateContent>
      <p:sp>
        <p:nvSpPr>
          <p:cNvPr id="9" name="∆(Mobile NOx Emissions)">
            <a:extLst>
              <a:ext uri="{FF2B5EF4-FFF2-40B4-BE49-F238E27FC236}">
                <a16:creationId xmlns:a16="http://schemas.microsoft.com/office/drawing/2014/main" id="{3091A67E-B444-4F5E-BECA-7BEDC6CCFAE6}"/>
              </a:ext>
            </a:extLst>
          </p:cNvPr>
          <p:cNvSpPr txBox="1"/>
          <p:nvPr/>
        </p:nvSpPr>
        <p:spPr>
          <a:xfrm>
            <a:off x="2420985" y="3725695"/>
            <a:ext cx="3184686" cy="441468"/>
          </a:xfrm>
          <a:prstGeom prst="rect">
            <a:avLst/>
          </a:prstGeom>
          <a:solidFill>
            <a:schemeClr val="bg1"/>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p>
            <a:pPr>
              <a:defRPr b="0">
                <a:latin typeface="+mn-lt"/>
                <a:ea typeface="+mn-ea"/>
                <a:cs typeface="+mn-cs"/>
                <a:sym typeface="Helvetica Neue Medium"/>
              </a:defRPr>
            </a:pPr>
            <a:r>
              <a:rPr sz="2400" dirty="0">
                <a:cs typeface="Times New Roman" panose="02020603050405020304" pitchFamily="18" charset="0"/>
              </a:rPr>
              <a:t>∆(Mobile NO</a:t>
            </a:r>
            <a:r>
              <a:rPr sz="2400" baseline="-5999" dirty="0">
                <a:cs typeface="Times New Roman" panose="02020603050405020304" pitchFamily="18" charset="0"/>
              </a:rPr>
              <a:t>x</a:t>
            </a:r>
            <a:r>
              <a:rPr sz="2400" dirty="0">
                <a:cs typeface="Times New Roman" panose="02020603050405020304" pitchFamily="18" charset="0"/>
              </a:rPr>
              <a:t> Emissions)</a:t>
            </a:r>
          </a:p>
        </p:txBody>
      </p:sp>
    </p:spTree>
    <p:extLst>
      <p:ext uri="{BB962C8B-B14F-4D97-AF65-F5344CB8AC3E}">
        <p14:creationId xmlns:p14="http://schemas.microsoft.com/office/powerpoint/2010/main" val="25782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0CBE7C4C-F4AF-4EC9-A0A7-201F0FC7FFDB}"/>
              </a:ext>
            </a:extLst>
          </p:cNvPr>
          <p:cNvSpPr txBox="1"/>
          <p:nvPr/>
        </p:nvSpPr>
        <p:spPr>
          <a:xfrm>
            <a:off x="4288143" y="4902908"/>
            <a:ext cx="3623819" cy="954107"/>
          </a:xfrm>
          <a:prstGeom prst="rect">
            <a:avLst/>
          </a:prstGeom>
          <a:noFill/>
        </p:spPr>
        <p:txBody>
          <a:bodyPr wrap="square" rtlCol="0">
            <a:spAutoFit/>
          </a:bodyPr>
          <a:lstStyle/>
          <a:p>
            <a:pPr algn="ctr"/>
            <a:r>
              <a:rPr lang="en-US" sz="2800" dirty="0"/>
              <a:t>Partial Differential Equations of CTM</a:t>
            </a:r>
          </a:p>
        </p:txBody>
      </p:sp>
      <p:sp>
        <p:nvSpPr>
          <p:cNvPr id="32" name="TextBox 31">
            <a:extLst>
              <a:ext uri="{FF2B5EF4-FFF2-40B4-BE49-F238E27FC236}">
                <a16:creationId xmlns:a16="http://schemas.microsoft.com/office/drawing/2014/main" id="{E9E1D5DB-06EF-412E-9CA5-4EADE82A1226}"/>
              </a:ext>
            </a:extLst>
          </p:cNvPr>
          <p:cNvSpPr txBox="1"/>
          <p:nvPr/>
        </p:nvSpPr>
        <p:spPr>
          <a:xfrm>
            <a:off x="4399612" y="3328118"/>
            <a:ext cx="3623819" cy="954107"/>
          </a:xfrm>
          <a:prstGeom prst="rect">
            <a:avLst/>
          </a:prstGeom>
          <a:noFill/>
        </p:spPr>
        <p:txBody>
          <a:bodyPr wrap="square" rtlCol="0">
            <a:spAutoFit/>
          </a:bodyPr>
          <a:lstStyle/>
          <a:p>
            <a:pPr algn="ctr"/>
            <a:r>
              <a:rPr lang="en-US" sz="2800" dirty="0"/>
              <a:t>Continuous Derivative of CTM</a:t>
            </a:r>
          </a:p>
        </p:txBody>
      </p:sp>
      <p:pic>
        <p:nvPicPr>
          <p:cNvPr id="19" name="Rounded Rectangle" descr="Rounded Rectangle">
            <a:extLst>
              <a:ext uri="{FF2B5EF4-FFF2-40B4-BE49-F238E27FC236}">
                <a16:creationId xmlns:a16="http://schemas.microsoft.com/office/drawing/2014/main" id="{108D297A-392B-4B1B-A5D5-F462D98DD13F}"/>
              </a:ext>
            </a:extLst>
          </p:cNvPr>
          <p:cNvPicPr>
            <a:picLocks/>
          </p:cNvPicPr>
          <p:nvPr/>
        </p:nvPicPr>
        <p:blipFill>
          <a:blip r:embed="rId3">
            <a:extLst/>
          </a:blip>
          <a:stretch>
            <a:fillRect/>
          </a:stretch>
        </p:blipFill>
        <p:spPr>
          <a:xfrm>
            <a:off x="777092" y="3187381"/>
            <a:ext cx="3623820" cy="3008776"/>
          </a:xfrm>
          <a:prstGeom prst="rect">
            <a:avLst/>
          </a:prstGeom>
        </p:spPr>
      </p:pic>
      <p:sp>
        <p:nvSpPr>
          <p:cNvPr id="2" name="Title 1">
            <a:extLst>
              <a:ext uri="{FF2B5EF4-FFF2-40B4-BE49-F238E27FC236}">
                <a16:creationId xmlns:a16="http://schemas.microsoft.com/office/drawing/2014/main" id="{30FE9D97-7467-4878-8200-A3704A907AC3}"/>
              </a:ext>
            </a:extLst>
          </p:cNvPr>
          <p:cNvSpPr>
            <a:spLocks noGrp="1"/>
          </p:cNvSpPr>
          <p:nvPr>
            <p:ph type="title"/>
          </p:nvPr>
        </p:nvSpPr>
        <p:spPr/>
        <p:txBody>
          <a:bodyPr/>
          <a:lstStyle/>
          <a:p>
            <a:r>
              <a:rPr lang="en-US" dirty="0"/>
              <a:t>Continuous Analytical Tangent Linear Model</a:t>
            </a:r>
          </a:p>
        </p:txBody>
      </p:sp>
      <p:sp>
        <p:nvSpPr>
          <p:cNvPr id="3" name="Content Placeholder 2">
            <a:extLst>
              <a:ext uri="{FF2B5EF4-FFF2-40B4-BE49-F238E27FC236}">
                <a16:creationId xmlns:a16="http://schemas.microsoft.com/office/drawing/2014/main" id="{5B6E9F21-0589-4676-9C48-2069765DB8BA}"/>
              </a:ext>
            </a:extLst>
          </p:cNvPr>
          <p:cNvSpPr>
            <a:spLocks noGrp="1"/>
          </p:cNvSpPr>
          <p:nvPr>
            <p:ph idx="1"/>
          </p:nvPr>
        </p:nvSpPr>
        <p:spPr/>
        <p:txBody>
          <a:bodyPr/>
          <a:lstStyle/>
          <a:p>
            <a:r>
              <a:rPr lang="en-US" dirty="0"/>
              <a:t>Partial derivatives of CTM equations are calculated by hand</a:t>
            </a:r>
          </a:p>
          <a:p>
            <a:r>
              <a:rPr lang="en-US" dirty="0"/>
              <a:t>Implemented numerically agnostic manner (e.g., CMAQ (H)DDM-3D)</a:t>
            </a:r>
          </a:p>
        </p:txBody>
      </p:sp>
      <p:sp>
        <p:nvSpPr>
          <p:cNvPr id="4" name="Slide Number Placeholder 3">
            <a:extLst>
              <a:ext uri="{FF2B5EF4-FFF2-40B4-BE49-F238E27FC236}">
                <a16:creationId xmlns:a16="http://schemas.microsoft.com/office/drawing/2014/main" id="{186EB427-A2AE-4515-9E3B-BC0147820C8F}"/>
              </a:ext>
            </a:extLst>
          </p:cNvPr>
          <p:cNvSpPr>
            <a:spLocks noGrp="1"/>
          </p:cNvSpPr>
          <p:nvPr>
            <p:ph type="sldNum" sz="quarter" idx="12"/>
          </p:nvPr>
        </p:nvSpPr>
        <p:spPr/>
        <p:txBody>
          <a:bodyPr/>
          <a:lstStyle/>
          <a:p>
            <a:fld id="{50DC0915-62EF-4DDF-8625-AB43543B2830}" type="slidenum">
              <a:rPr lang="en-US" smtClean="0"/>
              <a:t>3</a:t>
            </a:fld>
            <a:endParaRPr lang="en-US"/>
          </a:p>
        </p:txBody>
      </p:sp>
      <p:sp>
        <p:nvSpPr>
          <p:cNvPr id="20" name="∆(Mobile NOx Emissions)">
            <a:extLst>
              <a:ext uri="{FF2B5EF4-FFF2-40B4-BE49-F238E27FC236}">
                <a16:creationId xmlns:a16="http://schemas.microsoft.com/office/drawing/2014/main" id="{F3E8AA0B-E5EA-498A-8FF2-8E3352C8B673}"/>
              </a:ext>
            </a:extLst>
          </p:cNvPr>
          <p:cNvSpPr txBox="1"/>
          <p:nvPr/>
        </p:nvSpPr>
        <p:spPr>
          <a:xfrm>
            <a:off x="1003925" y="4461612"/>
            <a:ext cx="3184686" cy="441468"/>
          </a:xfrm>
          <a:prstGeom prst="rect">
            <a:avLst/>
          </a:prstGeom>
          <a:solidFill>
            <a:schemeClr val="bg1"/>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p>
            <a:pPr>
              <a:defRPr b="0">
                <a:latin typeface="+mn-lt"/>
                <a:ea typeface="+mn-ea"/>
                <a:cs typeface="+mn-cs"/>
                <a:sym typeface="Helvetica Neue Medium"/>
              </a:defRPr>
            </a:pPr>
            <a:r>
              <a:rPr lang="en-US" sz="2400" dirty="0">
                <a:latin typeface="Calibri" panose="020F0502020204030204" pitchFamily="34" charset="0"/>
                <a:ea typeface="Cambria Math" panose="02040503050406030204" pitchFamily="18" charset="0"/>
                <a:cs typeface="Calibri" panose="020F0502020204030204" pitchFamily="34" charset="0"/>
              </a:rPr>
              <a:t>∂</a:t>
            </a:r>
            <a:r>
              <a:rPr sz="2400" dirty="0">
                <a:cs typeface="Times New Roman" panose="02020603050405020304" pitchFamily="18" charset="0"/>
              </a:rPr>
              <a:t>(Mobile NO</a:t>
            </a:r>
            <a:r>
              <a:rPr sz="2400" baseline="-5999" dirty="0">
                <a:cs typeface="Times New Roman" panose="02020603050405020304" pitchFamily="18" charset="0"/>
              </a:rPr>
              <a:t>x</a:t>
            </a:r>
            <a:r>
              <a:rPr sz="2400" dirty="0">
                <a:cs typeface="Times New Roman" panose="02020603050405020304" pitchFamily="18" charset="0"/>
              </a:rPr>
              <a:t> Emissions)</a:t>
            </a:r>
          </a:p>
        </p:txBody>
      </p:sp>
      <p:pic>
        <p:nvPicPr>
          <p:cNvPr id="21" name="Rounded Rectangle" descr="Rounded Rectangle">
            <a:extLst>
              <a:ext uri="{FF2B5EF4-FFF2-40B4-BE49-F238E27FC236}">
                <a16:creationId xmlns:a16="http://schemas.microsoft.com/office/drawing/2014/main" id="{E1327B47-B35E-42BA-9733-34A0F6841014}"/>
              </a:ext>
            </a:extLst>
          </p:cNvPr>
          <p:cNvPicPr>
            <a:picLocks/>
          </p:cNvPicPr>
          <p:nvPr/>
        </p:nvPicPr>
        <p:blipFill>
          <a:blip r:embed="rId4">
            <a:extLst/>
          </a:blip>
          <a:stretch>
            <a:fillRect/>
          </a:stretch>
        </p:blipFill>
        <p:spPr>
          <a:xfrm>
            <a:off x="7997432" y="3187381"/>
            <a:ext cx="3563758" cy="2989582"/>
          </a:xfrm>
          <a:prstGeom prst="rect">
            <a:avLst/>
          </a:prstGeom>
        </p:spPr>
      </p:pic>
      <p:sp>
        <p:nvSpPr>
          <p:cNvPr id="22" name="∆(Ozone Concentration)">
            <a:extLst>
              <a:ext uri="{FF2B5EF4-FFF2-40B4-BE49-F238E27FC236}">
                <a16:creationId xmlns:a16="http://schemas.microsoft.com/office/drawing/2014/main" id="{33BE6747-CC04-4669-B795-F541AF038902}"/>
              </a:ext>
            </a:extLst>
          </p:cNvPr>
          <p:cNvSpPr txBox="1"/>
          <p:nvPr/>
        </p:nvSpPr>
        <p:spPr>
          <a:xfrm>
            <a:off x="8285884" y="5214679"/>
            <a:ext cx="2655932" cy="4414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lvl1pPr>
              <a:defRPr b="0">
                <a:latin typeface="+mn-lt"/>
                <a:ea typeface="+mn-ea"/>
                <a:cs typeface="+mn-cs"/>
                <a:sym typeface="Helvetica Neue Medium"/>
              </a:defRPr>
            </a:lvl1pPr>
          </a:lstStyle>
          <a:p>
            <a:r>
              <a:rPr lang="en-US" sz="2400" dirty="0">
                <a:latin typeface="Calibri" panose="020F0502020204030204" pitchFamily="34" charset="0"/>
                <a:ea typeface="Cambria Math" panose="02040503050406030204" pitchFamily="18" charset="0"/>
                <a:cs typeface="Calibri" panose="020F0502020204030204" pitchFamily="34" charset="0"/>
              </a:rPr>
              <a:t>∂</a:t>
            </a:r>
            <a:r>
              <a:rPr sz="2400" dirty="0">
                <a:latin typeface="Calibri" panose="020F0502020204030204" pitchFamily="34" charset="0"/>
                <a:cs typeface="Calibri" panose="020F0502020204030204" pitchFamily="34" charset="0"/>
              </a:rPr>
              <a:t>(Ozone Conc</a:t>
            </a:r>
            <a:r>
              <a:rPr lang="en-US" sz="2400" dirty="0">
                <a:latin typeface="Calibri" panose="020F0502020204030204" pitchFamily="34" charset="0"/>
                <a:cs typeface="Calibri" panose="020F0502020204030204" pitchFamily="34" charset="0"/>
              </a:rPr>
              <a:t>.</a:t>
            </a:r>
            <a:r>
              <a:rPr sz="2400" dirty="0">
                <a:latin typeface="Calibri" panose="020F0502020204030204" pitchFamily="34" charset="0"/>
                <a:cs typeface="Calibri" panose="020F0502020204030204" pitchFamily="34" charset="0"/>
              </a:rPr>
              <a:t>)</a:t>
            </a:r>
          </a:p>
        </p:txBody>
      </p:sp>
      <p:sp>
        <p:nvSpPr>
          <p:cNvPr id="23" name="∆(Organic Aerosol Conc.)">
            <a:extLst>
              <a:ext uri="{FF2B5EF4-FFF2-40B4-BE49-F238E27FC236}">
                <a16:creationId xmlns:a16="http://schemas.microsoft.com/office/drawing/2014/main" id="{348D6E8F-CC51-4D79-99B6-3481249F4F27}"/>
              </a:ext>
            </a:extLst>
          </p:cNvPr>
          <p:cNvSpPr txBox="1"/>
          <p:nvPr/>
        </p:nvSpPr>
        <p:spPr>
          <a:xfrm>
            <a:off x="8285883" y="4461440"/>
            <a:ext cx="3153387" cy="4414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lvl1pPr>
              <a:defRPr b="0">
                <a:latin typeface="+mn-lt"/>
                <a:ea typeface="+mn-ea"/>
                <a:cs typeface="+mn-cs"/>
                <a:sym typeface="Helvetica Neue Medium"/>
              </a:defRPr>
            </a:lvl1pPr>
          </a:lstStyle>
          <a:p>
            <a:r>
              <a:rPr lang="en-US" sz="2400" dirty="0">
                <a:latin typeface="Calibri" panose="020F0502020204030204" pitchFamily="34" charset="0"/>
                <a:ea typeface="Cambria Math" panose="02040503050406030204" pitchFamily="18" charset="0"/>
                <a:cs typeface="Calibri" panose="020F0502020204030204" pitchFamily="34" charset="0"/>
              </a:rPr>
              <a:t>∂</a:t>
            </a:r>
            <a:r>
              <a:rPr sz="2400" dirty="0">
                <a:latin typeface="Calibri" panose="020F0502020204030204" pitchFamily="34" charset="0"/>
                <a:cs typeface="Calibri" panose="020F0502020204030204" pitchFamily="34" charset="0"/>
              </a:rPr>
              <a:t>(Organic Aerosol Conc.)</a:t>
            </a:r>
          </a:p>
        </p:txBody>
      </p:sp>
      <p:sp>
        <p:nvSpPr>
          <p:cNvPr id="24" name="∆(Nitrate Aerosol Conc.)">
            <a:extLst>
              <a:ext uri="{FF2B5EF4-FFF2-40B4-BE49-F238E27FC236}">
                <a16:creationId xmlns:a16="http://schemas.microsoft.com/office/drawing/2014/main" id="{D04D8F5B-B844-44B2-86AF-0B08BA533E85}"/>
              </a:ext>
            </a:extLst>
          </p:cNvPr>
          <p:cNvSpPr txBox="1"/>
          <p:nvPr/>
        </p:nvSpPr>
        <p:spPr>
          <a:xfrm>
            <a:off x="8285883" y="3711998"/>
            <a:ext cx="3096781" cy="4414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lvl1pPr>
              <a:defRPr b="0">
                <a:latin typeface="+mn-lt"/>
                <a:ea typeface="+mn-ea"/>
                <a:cs typeface="+mn-cs"/>
                <a:sym typeface="Helvetica Neue Medium"/>
              </a:defRPr>
            </a:lvl1pPr>
          </a:lstStyle>
          <a:p>
            <a:r>
              <a:rPr lang="en-US" sz="2400" dirty="0">
                <a:latin typeface="Calibri" panose="020F0502020204030204" pitchFamily="34" charset="0"/>
                <a:ea typeface="Cambria Math" panose="02040503050406030204" pitchFamily="18" charset="0"/>
                <a:cs typeface="Calibri" panose="020F0502020204030204" pitchFamily="34" charset="0"/>
              </a:rPr>
              <a:t>∂</a:t>
            </a:r>
            <a:r>
              <a:rPr sz="2400" dirty="0">
                <a:latin typeface="Calibri" panose="020F0502020204030204" pitchFamily="34" charset="0"/>
                <a:cs typeface="Calibri" panose="020F0502020204030204" pitchFamily="34" charset="0"/>
              </a:rPr>
              <a:t>(Nitrate Aerosol Conc.)</a:t>
            </a:r>
          </a:p>
        </p:txBody>
      </p:sp>
      <p:cxnSp>
        <p:nvCxnSpPr>
          <p:cNvPr id="26" name="Straight Arrow Connector 25">
            <a:extLst>
              <a:ext uri="{FF2B5EF4-FFF2-40B4-BE49-F238E27FC236}">
                <a16:creationId xmlns:a16="http://schemas.microsoft.com/office/drawing/2014/main" id="{FCE7BE5A-B15D-4F11-B691-64D07DF9AA22}"/>
              </a:ext>
            </a:extLst>
          </p:cNvPr>
          <p:cNvCxnSpPr>
            <a:cxnSpLocks/>
            <a:stCxn id="32" idx="1"/>
          </p:cNvCxnSpPr>
          <p:nvPr/>
        </p:nvCxnSpPr>
        <p:spPr>
          <a:xfrm>
            <a:off x="4399612" y="3805172"/>
            <a:ext cx="359782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87AD2ED4-7F34-48AC-B4EE-21871A025653}"/>
              </a:ext>
            </a:extLst>
          </p:cNvPr>
          <p:cNvCxnSpPr>
            <a:cxnSpLocks/>
          </p:cNvCxnSpPr>
          <p:nvPr/>
        </p:nvCxnSpPr>
        <p:spPr>
          <a:xfrm>
            <a:off x="4399612" y="5384855"/>
            <a:ext cx="359782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0142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83308-6CDD-4A01-903F-27834F253F9C}"/>
              </a:ext>
            </a:extLst>
          </p:cNvPr>
          <p:cNvSpPr>
            <a:spLocks noGrp="1"/>
          </p:cNvSpPr>
          <p:nvPr>
            <p:ph type="title"/>
          </p:nvPr>
        </p:nvSpPr>
        <p:spPr/>
        <p:txBody>
          <a:bodyPr/>
          <a:lstStyle/>
          <a:p>
            <a:r>
              <a:rPr lang="en-US" dirty="0"/>
              <a:t>Discrete Analytical Tangent Linear Model</a:t>
            </a:r>
          </a:p>
        </p:txBody>
      </p:sp>
      <p:sp>
        <p:nvSpPr>
          <p:cNvPr id="3" name="Content Placeholder 2">
            <a:extLst>
              <a:ext uri="{FF2B5EF4-FFF2-40B4-BE49-F238E27FC236}">
                <a16:creationId xmlns:a16="http://schemas.microsoft.com/office/drawing/2014/main" id="{3BCF9CAC-ABD5-4397-A67F-48401D7B0283}"/>
              </a:ext>
            </a:extLst>
          </p:cNvPr>
          <p:cNvSpPr>
            <a:spLocks noGrp="1"/>
          </p:cNvSpPr>
          <p:nvPr>
            <p:ph idx="1"/>
          </p:nvPr>
        </p:nvSpPr>
        <p:spPr>
          <a:xfrm>
            <a:off x="838200" y="1825625"/>
            <a:ext cx="10515600" cy="4351338"/>
          </a:xfrm>
        </p:spPr>
        <p:txBody>
          <a:bodyPr/>
          <a:lstStyle/>
          <a:p>
            <a:r>
              <a:rPr lang="en-US" dirty="0"/>
              <a:t>Partial derivatives of CTM equations calculated by hand</a:t>
            </a:r>
          </a:p>
          <a:p>
            <a:r>
              <a:rPr lang="en-US" dirty="0"/>
              <a:t>Tangent linear model is numerically consistent with forward code</a:t>
            </a:r>
          </a:p>
        </p:txBody>
      </p:sp>
      <p:sp>
        <p:nvSpPr>
          <p:cNvPr id="4" name="Slide Number Placeholder 3">
            <a:extLst>
              <a:ext uri="{FF2B5EF4-FFF2-40B4-BE49-F238E27FC236}">
                <a16:creationId xmlns:a16="http://schemas.microsoft.com/office/drawing/2014/main" id="{CE286090-A2F9-4A60-A4D0-E1BBA52323FE}"/>
              </a:ext>
            </a:extLst>
          </p:cNvPr>
          <p:cNvSpPr>
            <a:spLocks noGrp="1"/>
          </p:cNvSpPr>
          <p:nvPr>
            <p:ph type="sldNum" sz="quarter" idx="12"/>
          </p:nvPr>
        </p:nvSpPr>
        <p:spPr/>
        <p:txBody>
          <a:bodyPr/>
          <a:lstStyle/>
          <a:p>
            <a:fld id="{50DC0915-62EF-4DDF-8625-AB43543B2830}" type="slidenum">
              <a:rPr lang="en-US" smtClean="0"/>
              <a:t>4</a:t>
            </a:fld>
            <a:endParaRPr lang="en-US"/>
          </a:p>
        </p:txBody>
      </p:sp>
      <p:sp>
        <p:nvSpPr>
          <p:cNvPr id="48" name="TextBox 47">
            <a:extLst>
              <a:ext uri="{FF2B5EF4-FFF2-40B4-BE49-F238E27FC236}">
                <a16:creationId xmlns:a16="http://schemas.microsoft.com/office/drawing/2014/main" id="{F6EB7D7D-A057-4F41-A040-0878037DD96F}"/>
              </a:ext>
            </a:extLst>
          </p:cNvPr>
          <p:cNvSpPr txBox="1"/>
          <p:nvPr/>
        </p:nvSpPr>
        <p:spPr>
          <a:xfrm>
            <a:off x="4399612" y="3328118"/>
            <a:ext cx="3623819" cy="954107"/>
          </a:xfrm>
          <a:prstGeom prst="rect">
            <a:avLst/>
          </a:prstGeom>
          <a:noFill/>
        </p:spPr>
        <p:txBody>
          <a:bodyPr wrap="square" rtlCol="0">
            <a:spAutoFit/>
          </a:bodyPr>
          <a:lstStyle/>
          <a:p>
            <a:pPr algn="ctr"/>
            <a:r>
              <a:rPr lang="en-US" sz="2800" dirty="0"/>
              <a:t>Discrete Derivative of CTM</a:t>
            </a:r>
          </a:p>
        </p:txBody>
      </p:sp>
      <p:pic>
        <p:nvPicPr>
          <p:cNvPr id="49" name="Rounded Rectangle" descr="Rounded Rectangle">
            <a:extLst>
              <a:ext uri="{FF2B5EF4-FFF2-40B4-BE49-F238E27FC236}">
                <a16:creationId xmlns:a16="http://schemas.microsoft.com/office/drawing/2014/main" id="{F41B2A2E-18AB-423B-8709-F1C291C7EEC5}"/>
              </a:ext>
            </a:extLst>
          </p:cNvPr>
          <p:cNvPicPr>
            <a:picLocks/>
          </p:cNvPicPr>
          <p:nvPr/>
        </p:nvPicPr>
        <p:blipFill>
          <a:blip r:embed="rId3">
            <a:extLst/>
          </a:blip>
          <a:stretch>
            <a:fillRect/>
          </a:stretch>
        </p:blipFill>
        <p:spPr>
          <a:xfrm>
            <a:off x="777092" y="3187381"/>
            <a:ext cx="3623820" cy="3008776"/>
          </a:xfrm>
          <a:prstGeom prst="rect">
            <a:avLst/>
          </a:prstGeom>
        </p:spPr>
      </p:pic>
      <p:sp>
        <p:nvSpPr>
          <p:cNvPr id="50" name="∆(Mobile NOx Emissions)">
            <a:extLst>
              <a:ext uri="{FF2B5EF4-FFF2-40B4-BE49-F238E27FC236}">
                <a16:creationId xmlns:a16="http://schemas.microsoft.com/office/drawing/2014/main" id="{C384B175-07E2-4ECD-AF1A-3B65688DA6B6}"/>
              </a:ext>
            </a:extLst>
          </p:cNvPr>
          <p:cNvSpPr txBox="1"/>
          <p:nvPr/>
        </p:nvSpPr>
        <p:spPr>
          <a:xfrm>
            <a:off x="1003925" y="4461612"/>
            <a:ext cx="3184686" cy="441468"/>
          </a:xfrm>
          <a:prstGeom prst="rect">
            <a:avLst/>
          </a:prstGeom>
          <a:solidFill>
            <a:schemeClr val="bg1"/>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p>
            <a:pPr>
              <a:defRPr b="0">
                <a:latin typeface="+mn-lt"/>
                <a:ea typeface="+mn-ea"/>
                <a:cs typeface="+mn-cs"/>
                <a:sym typeface="Helvetica Neue Medium"/>
              </a:defRPr>
            </a:pPr>
            <a:r>
              <a:rPr lang="el-GR" sz="2400" dirty="0">
                <a:latin typeface="Calibri" panose="020F0502020204030204" pitchFamily="34" charset="0"/>
                <a:ea typeface="Cambria Math" panose="02040503050406030204" pitchFamily="18" charset="0"/>
                <a:cs typeface="Calibri" panose="020F0502020204030204" pitchFamily="34" charset="0"/>
              </a:rPr>
              <a:t>∂</a:t>
            </a:r>
            <a:r>
              <a:rPr sz="2400" dirty="0">
                <a:cs typeface="Times New Roman" panose="02020603050405020304" pitchFamily="18" charset="0"/>
              </a:rPr>
              <a:t>(Mobile NO</a:t>
            </a:r>
            <a:r>
              <a:rPr sz="2400" baseline="-5999" dirty="0">
                <a:cs typeface="Times New Roman" panose="02020603050405020304" pitchFamily="18" charset="0"/>
              </a:rPr>
              <a:t>x</a:t>
            </a:r>
            <a:r>
              <a:rPr sz="2400" dirty="0">
                <a:cs typeface="Times New Roman" panose="02020603050405020304" pitchFamily="18" charset="0"/>
              </a:rPr>
              <a:t> Emissions)</a:t>
            </a:r>
          </a:p>
        </p:txBody>
      </p:sp>
      <p:pic>
        <p:nvPicPr>
          <p:cNvPr id="51" name="Rounded Rectangle" descr="Rounded Rectangle">
            <a:extLst>
              <a:ext uri="{FF2B5EF4-FFF2-40B4-BE49-F238E27FC236}">
                <a16:creationId xmlns:a16="http://schemas.microsoft.com/office/drawing/2014/main" id="{E33E67D5-7920-427A-8374-3D2016864E2E}"/>
              </a:ext>
            </a:extLst>
          </p:cNvPr>
          <p:cNvPicPr>
            <a:picLocks/>
          </p:cNvPicPr>
          <p:nvPr/>
        </p:nvPicPr>
        <p:blipFill>
          <a:blip r:embed="rId4">
            <a:extLst/>
          </a:blip>
          <a:stretch>
            <a:fillRect/>
          </a:stretch>
        </p:blipFill>
        <p:spPr>
          <a:xfrm>
            <a:off x="7997432" y="3187381"/>
            <a:ext cx="3563758" cy="2989582"/>
          </a:xfrm>
          <a:prstGeom prst="rect">
            <a:avLst/>
          </a:prstGeom>
        </p:spPr>
      </p:pic>
      <p:sp>
        <p:nvSpPr>
          <p:cNvPr id="52" name="∆(Ozone Concentration)">
            <a:extLst>
              <a:ext uri="{FF2B5EF4-FFF2-40B4-BE49-F238E27FC236}">
                <a16:creationId xmlns:a16="http://schemas.microsoft.com/office/drawing/2014/main" id="{1C9E6029-3BE0-49D3-BBA4-D5CC2CFD0B68}"/>
              </a:ext>
            </a:extLst>
          </p:cNvPr>
          <p:cNvSpPr txBox="1"/>
          <p:nvPr/>
        </p:nvSpPr>
        <p:spPr>
          <a:xfrm>
            <a:off x="8285884" y="5214679"/>
            <a:ext cx="2655932" cy="4414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lvl1pPr>
              <a:defRPr b="0">
                <a:latin typeface="+mn-lt"/>
                <a:ea typeface="+mn-ea"/>
                <a:cs typeface="+mn-cs"/>
                <a:sym typeface="Helvetica Neue Medium"/>
              </a:defRPr>
            </a:lvl1pPr>
          </a:lstStyle>
          <a:p>
            <a:r>
              <a:rPr lang="en-US" sz="2400" dirty="0">
                <a:latin typeface="Calibri" panose="020F0502020204030204" pitchFamily="34" charset="0"/>
                <a:ea typeface="Cambria Math" panose="02040503050406030204" pitchFamily="18" charset="0"/>
                <a:cs typeface="Calibri" panose="020F0502020204030204" pitchFamily="34" charset="0"/>
              </a:rPr>
              <a:t>∂</a:t>
            </a:r>
            <a:r>
              <a:rPr sz="2400" dirty="0">
                <a:latin typeface="Calibri" panose="020F0502020204030204" pitchFamily="34" charset="0"/>
                <a:cs typeface="Calibri" panose="020F0502020204030204" pitchFamily="34" charset="0"/>
              </a:rPr>
              <a:t>(Ozone Conc</a:t>
            </a:r>
            <a:r>
              <a:rPr lang="en-US" sz="2400" dirty="0">
                <a:latin typeface="Calibri" panose="020F0502020204030204" pitchFamily="34" charset="0"/>
                <a:cs typeface="Calibri" panose="020F0502020204030204" pitchFamily="34" charset="0"/>
              </a:rPr>
              <a:t>.</a:t>
            </a:r>
            <a:r>
              <a:rPr sz="2400" dirty="0">
                <a:latin typeface="Calibri" panose="020F0502020204030204" pitchFamily="34" charset="0"/>
                <a:cs typeface="Calibri" panose="020F0502020204030204" pitchFamily="34" charset="0"/>
              </a:rPr>
              <a:t>)</a:t>
            </a:r>
          </a:p>
        </p:txBody>
      </p:sp>
      <p:sp>
        <p:nvSpPr>
          <p:cNvPr id="53" name="∆(Organic Aerosol Conc.)">
            <a:extLst>
              <a:ext uri="{FF2B5EF4-FFF2-40B4-BE49-F238E27FC236}">
                <a16:creationId xmlns:a16="http://schemas.microsoft.com/office/drawing/2014/main" id="{33E973AB-862F-48BA-A286-305BD5935655}"/>
              </a:ext>
            </a:extLst>
          </p:cNvPr>
          <p:cNvSpPr txBox="1"/>
          <p:nvPr/>
        </p:nvSpPr>
        <p:spPr>
          <a:xfrm>
            <a:off x="8285883" y="4461440"/>
            <a:ext cx="3153387" cy="4414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lvl1pPr>
              <a:defRPr b="0">
                <a:latin typeface="+mn-lt"/>
                <a:ea typeface="+mn-ea"/>
                <a:cs typeface="+mn-cs"/>
                <a:sym typeface="Helvetica Neue Medium"/>
              </a:defRPr>
            </a:lvl1pPr>
          </a:lstStyle>
          <a:p>
            <a:r>
              <a:rPr lang="en-US" sz="2400" dirty="0">
                <a:latin typeface="Calibri" panose="020F0502020204030204" pitchFamily="34" charset="0"/>
                <a:ea typeface="Cambria Math" panose="02040503050406030204" pitchFamily="18" charset="0"/>
                <a:cs typeface="Calibri" panose="020F0502020204030204" pitchFamily="34" charset="0"/>
              </a:rPr>
              <a:t>∂</a:t>
            </a:r>
            <a:r>
              <a:rPr sz="2400" dirty="0">
                <a:latin typeface="Calibri" panose="020F0502020204030204" pitchFamily="34" charset="0"/>
                <a:cs typeface="Calibri" panose="020F0502020204030204" pitchFamily="34" charset="0"/>
              </a:rPr>
              <a:t>(Organic Aerosol Conc.)</a:t>
            </a:r>
          </a:p>
        </p:txBody>
      </p:sp>
      <p:sp>
        <p:nvSpPr>
          <p:cNvPr id="54" name="∆(Nitrate Aerosol Conc.)">
            <a:extLst>
              <a:ext uri="{FF2B5EF4-FFF2-40B4-BE49-F238E27FC236}">
                <a16:creationId xmlns:a16="http://schemas.microsoft.com/office/drawing/2014/main" id="{AE54A425-87ED-4A23-9499-E7A495202EAB}"/>
              </a:ext>
            </a:extLst>
          </p:cNvPr>
          <p:cNvSpPr txBox="1"/>
          <p:nvPr/>
        </p:nvSpPr>
        <p:spPr>
          <a:xfrm>
            <a:off x="8285883" y="3711998"/>
            <a:ext cx="3096781" cy="4414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lvl1pPr>
              <a:defRPr b="0">
                <a:latin typeface="+mn-lt"/>
                <a:ea typeface="+mn-ea"/>
                <a:cs typeface="+mn-cs"/>
                <a:sym typeface="Helvetica Neue Medium"/>
              </a:defRPr>
            </a:lvl1pPr>
          </a:lstStyle>
          <a:p>
            <a:r>
              <a:rPr lang="en-US" sz="2400" dirty="0">
                <a:latin typeface="Calibri" panose="020F0502020204030204" pitchFamily="34" charset="0"/>
                <a:ea typeface="Cambria Math" panose="02040503050406030204" pitchFamily="18" charset="0"/>
                <a:cs typeface="Calibri" panose="020F0502020204030204" pitchFamily="34" charset="0"/>
              </a:rPr>
              <a:t>∂</a:t>
            </a:r>
            <a:r>
              <a:rPr sz="2400" dirty="0">
                <a:latin typeface="Calibri" panose="020F0502020204030204" pitchFamily="34" charset="0"/>
                <a:cs typeface="Calibri" panose="020F0502020204030204" pitchFamily="34" charset="0"/>
              </a:rPr>
              <a:t>(Nitrate Aerosol Conc.)</a:t>
            </a:r>
          </a:p>
        </p:txBody>
      </p:sp>
      <p:cxnSp>
        <p:nvCxnSpPr>
          <p:cNvPr id="55" name="Straight Arrow Connector 54">
            <a:extLst>
              <a:ext uri="{FF2B5EF4-FFF2-40B4-BE49-F238E27FC236}">
                <a16:creationId xmlns:a16="http://schemas.microsoft.com/office/drawing/2014/main" id="{E89B00B7-F19E-4157-8939-A3ED1394853B}"/>
              </a:ext>
            </a:extLst>
          </p:cNvPr>
          <p:cNvCxnSpPr>
            <a:cxnSpLocks/>
            <a:stCxn id="48" idx="1"/>
          </p:cNvCxnSpPr>
          <p:nvPr/>
        </p:nvCxnSpPr>
        <p:spPr>
          <a:xfrm>
            <a:off x="4399612" y="3805172"/>
            <a:ext cx="359782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3989A988-8E1A-4295-83BE-2B93253CB985}"/>
              </a:ext>
            </a:extLst>
          </p:cNvPr>
          <p:cNvSpPr txBox="1"/>
          <p:nvPr/>
        </p:nvSpPr>
        <p:spPr>
          <a:xfrm>
            <a:off x="4288143" y="4902908"/>
            <a:ext cx="3623819" cy="954107"/>
          </a:xfrm>
          <a:prstGeom prst="rect">
            <a:avLst/>
          </a:prstGeom>
          <a:noFill/>
        </p:spPr>
        <p:txBody>
          <a:bodyPr wrap="square" rtlCol="0">
            <a:spAutoFit/>
          </a:bodyPr>
          <a:lstStyle/>
          <a:p>
            <a:pPr algn="ctr"/>
            <a:r>
              <a:rPr lang="en-US" sz="2800" dirty="0"/>
              <a:t>Partial Differential Equations of CTM</a:t>
            </a:r>
          </a:p>
        </p:txBody>
      </p:sp>
      <p:cxnSp>
        <p:nvCxnSpPr>
          <p:cNvPr id="57" name="Straight Arrow Connector 56">
            <a:extLst>
              <a:ext uri="{FF2B5EF4-FFF2-40B4-BE49-F238E27FC236}">
                <a16:creationId xmlns:a16="http://schemas.microsoft.com/office/drawing/2014/main" id="{44D3AAAE-5E08-4486-9A20-40E24361CC6C}"/>
              </a:ext>
            </a:extLst>
          </p:cNvPr>
          <p:cNvCxnSpPr>
            <a:cxnSpLocks/>
          </p:cNvCxnSpPr>
          <p:nvPr/>
        </p:nvCxnSpPr>
        <p:spPr>
          <a:xfrm>
            <a:off x="4399612" y="5384855"/>
            <a:ext cx="359782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7089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DFED4-62C2-469A-AEBC-2B2AFA921717}"/>
              </a:ext>
            </a:extLst>
          </p:cNvPr>
          <p:cNvSpPr>
            <a:spLocks noGrp="1"/>
          </p:cNvSpPr>
          <p:nvPr>
            <p:ph type="title"/>
          </p:nvPr>
        </p:nvSpPr>
        <p:spPr/>
        <p:txBody>
          <a:bodyPr/>
          <a:lstStyle/>
          <a:p>
            <a:r>
              <a:rPr lang="en-US" dirty="0"/>
              <a:t>Example Application of Sensitivity Analysis</a:t>
            </a:r>
          </a:p>
        </p:txBody>
      </p:sp>
      <p:sp>
        <p:nvSpPr>
          <p:cNvPr id="3" name="Content Placeholder 2">
            <a:extLst>
              <a:ext uri="{FF2B5EF4-FFF2-40B4-BE49-F238E27FC236}">
                <a16:creationId xmlns:a16="http://schemas.microsoft.com/office/drawing/2014/main" id="{C6215317-81F6-4800-BB25-403D3ECD32C4}"/>
              </a:ext>
            </a:extLst>
          </p:cNvPr>
          <p:cNvSpPr>
            <a:spLocks noGrp="1"/>
          </p:cNvSpPr>
          <p:nvPr>
            <p:ph idx="1"/>
          </p:nvPr>
        </p:nvSpPr>
        <p:spPr/>
        <p:txBody>
          <a:bodyPr/>
          <a:lstStyle/>
          <a:p>
            <a:r>
              <a:rPr lang="en-US" dirty="0"/>
              <a:t>Consider air quality case study of power plant Bowen in Georgia</a:t>
            </a:r>
          </a:p>
          <a:p>
            <a:r>
              <a:rPr lang="en-US" dirty="0"/>
              <a:t>The power plant burns bituminous coal which releases SO</a:t>
            </a:r>
            <a:r>
              <a:rPr lang="en-US" baseline="-25000" dirty="0"/>
              <a:t>2</a:t>
            </a:r>
          </a:p>
          <a:p>
            <a:r>
              <a:rPr lang="en-US" dirty="0"/>
              <a:t>Use CMAQ DDM-3D to find sensitivity of PM</a:t>
            </a:r>
            <a:r>
              <a:rPr lang="en-US" baseline="-25000" dirty="0"/>
              <a:t>2.5</a:t>
            </a:r>
            <a:r>
              <a:rPr lang="en-US" dirty="0"/>
              <a:t> to SO</a:t>
            </a:r>
            <a:r>
              <a:rPr lang="en-US" baseline="-25000" dirty="0"/>
              <a:t>2</a:t>
            </a:r>
            <a:endParaRPr lang="en-US" dirty="0"/>
          </a:p>
          <a:p>
            <a:r>
              <a:rPr lang="en-US" dirty="0"/>
              <a:t>Use sensitivities to find monetized health impacts due to PM</a:t>
            </a:r>
            <a:r>
              <a:rPr lang="en-US" baseline="-25000" dirty="0"/>
              <a:t>2.5</a:t>
            </a:r>
            <a:r>
              <a:rPr lang="en-US" dirty="0"/>
              <a:t> </a:t>
            </a:r>
          </a:p>
        </p:txBody>
      </p:sp>
      <p:sp>
        <p:nvSpPr>
          <p:cNvPr id="4" name="Slide Number Placeholder 3">
            <a:extLst>
              <a:ext uri="{FF2B5EF4-FFF2-40B4-BE49-F238E27FC236}">
                <a16:creationId xmlns:a16="http://schemas.microsoft.com/office/drawing/2014/main" id="{0806CC54-B57E-41FB-9439-FFC883385B50}"/>
              </a:ext>
            </a:extLst>
          </p:cNvPr>
          <p:cNvSpPr>
            <a:spLocks noGrp="1"/>
          </p:cNvSpPr>
          <p:nvPr>
            <p:ph type="sldNum" sz="quarter" idx="12"/>
          </p:nvPr>
        </p:nvSpPr>
        <p:spPr/>
        <p:txBody>
          <a:bodyPr/>
          <a:lstStyle/>
          <a:p>
            <a:fld id="{50DC0915-62EF-4DDF-8625-AB43543B2830}" type="slidenum">
              <a:rPr lang="en-US" smtClean="0"/>
              <a:t>5</a:t>
            </a:fld>
            <a:endParaRPr lang="en-US"/>
          </a:p>
        </p:txBody>
      </p:sp>
      <p:sp>
        <p:nvSpPr>
          <p:cNvPr id="6" name="Squire and Trapp, SIAM Rev, 1998; Giles and Pierce, Flow, Turbulence &amp; Combustion, 2001">
            <a:extLst>
              <a:ext uri="{FF2B5EF4-FFF2-40B4-BE49-F238E27FC236}">
                <a16:creationId xmlns:a16="http://schemas.microsoft.com/office/drawing/2014/main" id="{1B4894EB-4DC1-424E-BA2F-2B1822693BD5}"/>
              </a:ext>
            </a:extLst>
          </p:cNvPr>
          <p:cNvSpPr txBox="1"/>
          <p:nvPr/>
        </p:nvSpPr>
        <p:spPr>
          <a:xfrm>
            <a:off x="4776728" y="6470444"/>
            <a:ext cx="2817374" cy="2568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5719" tIns="35719" rIns="35719" bIns="35719" anchor="ctr">
            <a:spAutoFit/>
          </a:bodyPr>
          <a:lstStyle>
            <a:lvl1pPr>
              <a:defRPr sz="1600" b="0">
                <a:latin typeface="+mn-lt"/>
                <a:ea typeface="+mn-ea"/>
                <a:cs typeface="+mn-cs"/>
                <a:sym typeface="Helvetica Neue Medium"/>
              </a:defRPr>
            </a:lvl1pPr>
          </a:lstStyle>
          <a:p>
            <a:r>
              <a:rPr lang="en-US" sz="1200" dirty="0"/>
              <a:t>Kerl, Zhang, Moreno-Cruz; et al, PNAS, 2015</a:t>
            </a:r>
            <a:endParaRPr sz="1200" dirty="0"/>
          </a:p>
        </p:txBody>
      </p:sp>
    </p:spTree>
    <p:extLst>
      <p:ext uri="{BB962C8B-B14F-4D97-AF65-F5344CB8AC3E}">
        <p14:creationId xmlns:p14="http://schemas.microsoft.com/office/powerpoint/2010/main" val="3992732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9AF3F-62B4-431D-84C8-B77925A7709F}"/>
              </a:ext>
            </a:extLst>
          </p:cNvPr>
          <p:cNvSpPr>
            <a:spLocks noGrp="1"/>
          </p:cNvSpPr>
          <p:nvPr>
            <p:ph type="title"/>
          </p:nvPr>
        </p:nvSpPr>
        <p:spPr/>
        <p:txBody>
          <a:bodyPr/>
          <a:lstStyle/>
          <a:p>
            <a:r>
              <a:rPr lang="en-US" dirty="0"/>
              <a:t>Example Application of Sensitivity Analysis</a:t>
            </a:r>
          </a:p>
        </p:txBody>
      </p:sp>
      <p:sp>
        <p:nvSpPr>
          <p:cNvPr id="4" name="Slide Number Placeholder 3">
            <a:extLst>
              <a:ext uri="{FF2B5EF4-FFF2-40B4-BE49-F238E27FC236}">
                <a16:creationId xmlns:a16="http://schemas.microsoft.com/office/drawing/2014/main" id="{5B3C005A-BC04-4FDA-80AB-547D96C53703}"/>
              </a:ext>
            </a:extLst>
          </p:cNvPr>
          <p:cNvSpPr>
            <a:spLocks noGrp="1"/>
          </p:cNvSpPr>
          <p:nvPr>
            <p:ph type="sldNum" sz="quarter" idx="12"/>
          </p:nvPr>
        </p:nvSpPr>
        <p:spPr/>
        <p:txBody>
          <a:bodyPr/>
          <a:lstStyle/>
          <a:p>
            <a:fld id="{50DC0915-62EF-4DDF-8625-AB43543B2830}" type="slidenum">
              <a:rPr lang="en-US" smtClean="0"/>
              <a:t>6</a:t>
            </a:fld>
            <a:endParaRPr lang="en-US"/>
          </a:p>
        </p:txBody>
      </p:sp>
      <p:pic>
        <p:nvPicPr>
          <p:cNvPr id="5" name="Picture 4">
            <a:extLst>
              <a:ext uri="{FF2B5EF4-FFF2-40B4-BE49-F238E27FC236}">
                <a16:creationId xmlns:a16="http://schemas.microsoft.com/office/drawing/2014/main" id="{A34D60A7-11AE-474C-9A9D-7B99FE53BA42}"/>
              </a:ext>
            </a:extLst>
          </p:cNvPr>
          <p:cNvPicPr>
            <a:picLocks noChangeAspect="1"/>
          </p:cNvPicPr>
          <p:nvPr/>
        </p:nvPicPr>
        <p:blipFill>
          <a:blip r:embed="rId3"/>
          <a:stretch>
            <a:fillRect/>
          </a:stretch>
        </p:blipFill>
        <p:spPr>
          <a:xfrm>
            <a:off x="2157030" y="1799112"/>
            <a:ext cx="7877939" cy="4377851"/>
          </a:xfrm>
          <a:prstGeom prst="rect">
            <a:avLst/>
          </a:prstGeom>
          <a:ln w="19050">
            <a:solidFill>
              <a:schemeClr val="tx1"/>
            </a:solidFill>
          </a:ln>
        </p:spPr>
      </p:pic>
      <p:sp>
        <p:nvSpPr>
          <p:cNvPr id="6" name="Squire and Trapp, SIAM Rev, 1998; Giles and Pierce, Flow, Turbulence &amp; Combustion, 2001">
            <a:extLst>
              <a:ext uri="{FF2B5EF4-FFF2-40B4-BE49-F238E27FC236}">
                <a16:creationId xmlns:a16="http://schemas.microsoft.com/office/drawing/2014/main" id="{78369796-B3F3-4236-B467-4F966462458D}"/>
              </a:ext>
            </a:extLst>
          </p:cNvPr>
          <p:cNvSpPr txBox="1"/>
          <p:nvPr/>
        </p:nvSpPr>
        <p:spPr>
          <a:xfrm>
            <a:off x="4776728" y="6476215"/>
            <a:ext cx="2638544" cy="2452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5719" tIns="35719" rIns="35719" bIns="35719" anchor="ctr">
            <a:spAutoFit/>
          </a:bodyPr>
          <a:lstStyle>
            <a:lvl1pPr>
              <a:defRPr sz="1600" b="0">
                <a:latin typeface="+mn-lt"/>
                <a:ea typeface="+mn-ea"/>
                <a:cs typeface="+mn-cs"/>
                <a:sym typeface="Helvetica Neue Medium"/>
              </a:defRPr>
            </a:lvl1pPr>
          </a:lstStyle>
          <a:p>
            <a:r>
              <a:rPr lang="en-US" sz="1125" dirty="0"/>
              <a:t>Kerl, Zhang, Moreno-Cruz; et al, PNAS, 2015</a:t>
            </a:r>
            <a:endParaRPr sz="1125" dirty="0"/>
          </a:p>
        </p:txBody>
      </p:sp>
      <p:sp>
        <p:nvSpPr>
          <p:cNvPr id="7" name="TextBox 6">
            <a:extLst>
              <a:ext uri="{FF2B5EF4-FFF2-40B4-BE49-F238E27FC236}">
                <a16:creationId xmlns:a16="http://schemas.microsoft.com/office/drawing/2014/main" id="{027321D9-3503-4FA7-AEB4-349B25A4472B}"/>
              </a:ext>
            </a:extLst>
          </p:cNvPr>
          <p:cNvSpPr txBox="1"/>
          <p:nvPr/>
        </p:nvSpPr>
        <p:spPr>
          <a:xfrm>
            <a:off x="2411330" y="1375567"/>
            <a:ext cx="2040430" cy="461665"/>
          </a:xfrm>
          <a:prstGeom prst="rect">
            <a:avLst/>
          </a:prstGeom>
          <a:noFill/>
        </p:spPr>
        <p:txBody>
          <a:bodyPr wrap="none" rtlCol="0">
            <a:spAutoFit/>
          </a:bodyPr>
          <a:lstStyle/>
          <a:p>
            <a:r>
              <a:rPr lang="en-US" sz="2400" dirty="0"/>
              <a:t>Cost optimized</a:t>
            </a:r>
          </a:p>
        </p:txBody>
      </p:sp>
      <p:sp>
        <p:nvSpPr>
          <p:cNvPr id="8" name="TextBox 7">
            <a:extLst>
              <a:ext uri="{FF2B5EF4-FFF2-40B4-BE49-F238E27FC236}">
                <a16:creationId xmlns:a16="http://schemas.microsoft.com/office/drawing/2014/main" id="{B0AAFF03-939D-45BE-9FAC-BC32F1BCBADB}"/>
              </a:ext>
            </a:extLst>
          </p:cNvPr>
          <p:cNvSpPr txBox="1"/>
          <p:nvPr/>
        </p:nvSpPr>
        <p:spPr>
          <a:xfrm>
            <a:off x="5047962" y="1375567"/>
            <a:ext cx="5518242" cy="461665"/>
          </a:xfrm>
          <a:prstGeom prst="rect">
            <a:avLst/>
          </a:prstGeom>
          <a:noFill/>
        </p:spPr>
        <p:txBody>
          <a:bodyPr wrap="none" rtlCol="0">
            <a:spAutoFit/>
          </a:bodyPr>
          <a:lstStyle/>
          <a:p>
            <a:r>
              <a:rPr lang="en-US" sz="2400" dirty="0"/>
              <a:t>Cost &amp; health impact externality optimized</a:t>
            </a:r>
          </a:p>
        </p:txBody>
      </p:sp>
    </p:spTree>
    <p:extLst>
      <p:ext uri="{BB962C8B-B14F-4D97-AF65-F5344CB8AC3E}">
        <p14:creationId xmlns:p14="http://schemas.microsoft.com/office/powerpoint/2010/main" val="2487191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7DBDC-4E02-4D44-BAEC-0B98B6A23747}"/>
              </a:ext>
            </a:extLst>
          </p:cNvPr>
          <p:cNvSpPr>
            <a:spLocks noGrp="1"/>
          </p:cNvSpPr>
          <p:nvPr>
            <p:ph type="title"/>
          </p:nvPr>
        </p:nvSpPr>
        <p:spPr/>
        <p:txBody>
          <a:bodyPr/>
          <a:lstStyle/>
          <a:p>
            <a:r>
              <a:rPr lang="en-US" dirty="0"/>
              <a:t>Complex-Step Approximation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D25EED8-BABD-4BCD-BE47-E23845AEE47D}"/>
                  </a:ext>
                </a:extLst>
              </p:cNvPr>
              <p:cNvSpPr>
                <a:spLocks noGrp="1"/>
              </p:cNvSpPr>
              <p:nvPr>
                <p:ph idx="1"/>
              </p:nvPr>
            </p:nvSpPr>
            <p:spPr/>
            <p:txBody>
              <a:bodyPr>
                <a:normAutofit fontScale="77500" lnSpcReduction="20000"/>
              </a:bodyPr>
              <a:lstStyle/>
              <a:p>
                <a:pPr marL="0" indent="0" algn="ctr">
                  <a:buNone/>
                </a:pPr>
                <a14:m>
                  <m:oMath xmlns:m="http://schemas.openxmlformats.org/officeDocument/2006/math">
                    <m:r>
                      <a:rPr lang="en-US" b="0" i="1" smtClean="0">
                        <a:latin typeface="Cambria Math" panose="02040503050406030204" pitchFamily="18" charset="0"/>
                      </a:rPr>
                      <m:t>𝑓</m:t>
                    </m:r>
                    <m:d>
                      <m:dPr>
                        <m:ctrlPr>
                          <a:rPr lang="en-US" b="0" i="1" smtClean="0">
                            <a:latin typeface="Cambria Math" panose="02040503050406030204" pitchFamily="18" charset="0"/>
                          </a:rPr>
                        </m:ctrlPr>
                      </m:dPr>
                      <m:e>
                        <m:r>
                          <a:rPr lang="en-US" b="0" i="1" smtClean="0">
                            <a:latin typeface="Cambria Math" panose="02040503050406030204" pitchFamily="18" charset="0"/>
                          </a:rPr>
                          <m:t>𝑧</m:t>
                        </m:r>
                      </m:e>
                    </m:d>
                    <m:r>
                      <a:rPr lang="en-US" b="0" i="1" smtClean="0">
                        <a:latin typeface="Cambria Math" panose="02040503050406030204" pitchFamily="18" charset="0"/>
                      </a:rPr>
                      <m:t>=</m:t>
                    </m:r>
                    <m:r>
                      <a:rPr lang="en-US" b="0" i="1" smtClean="0">
                        <a:latin typeface="Cambria Math" panose="02040503050406030204" pitchFamily="18" charset="0"/>
                      </a:rPr>
                      <m:t>𝑢</m:t>
                    </m:r>
                    <m:r>
                      <a:rPr lang="en-US" b="0" i="1" smtClean="0">
                        <a:latin typeface="Cambria Math" panose="02040503050406030204" pitchFamily="18" charset="0"/>
                      </a:rPr>
                      <m:t>+</m:t>
                    </m:r>
                    <m:r>
                      <a:rPr lang="en-US" b="0" i="1" smtClean="0">
                        <a:latin typeface="Cambria Math" panose="02040503050406030204" pitchFamily="18" charset="0"/>
                      </a:rPr>
                      <m:t>𝑖𝑣</m:t>
                    </m:r>
                  </m:oMath>
                </a14:m>
                <a:r>
                  <a:rPr lang="en-US" dirty="0"/>
                  <a:t>  ,  </a:t>
                </a:r>
                <a14:m>
                  <m:oMath xmlns:m="http://schemas.openxmlformats.org/officeDocument/2006/math">
                    <m:r>
                      <a:rPr lang="en-US" b="0" i="1" smtClean="0">
                        <a:latin typeface="Cambria Math" panose="02040503050406030204" pitchFamily="18" charset="0"/>
                      </a:rPr>
                      <m:t>𝑧</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𝑖𝑦</m:t>
                    </m:r>
                  </m:oMath>
                </a14:m>
                <a:endParaRPr lang="en-US" dirty="0"/>
              </a:p>
              <a:p>
                <a:pPr marL="0" indent="0" algn="ctr">
                  <a:buNone/>
                </a:pPr>
                <a:endParaRPr lang="en-US" dirty="0"/>
              </a:p>
              <a:p>
                <a:pPr marL="0" indent="0">
                  <a:buNone/>
                </a:pPr>
                <a:endParaRPr lang="en-US" dirty="0"/>
              </a:p>
              <a:p>
                <a:pPr marL="0" indent="0" algn="ctr">
                  <a:buNone/>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𝑑𝑢</m:t>
                          </m:r>
                        </m:num>
                        <m:den>
                          <m:r>
                            <a:rPr lang="en-US" b="0" i="1" smtClean="0">
                              <a:latin typeface="Cambria Math" panose="02040503050406030204" pitchFamily="18" charset="0"/>
                            </a:rPr>
                            <m:t>𝑑𝑥</m:t>
                          </m:r>
                        </m:den>
                      </m:f>
                      <m:r>
                        <a:rPr lang="en-US" b="0" i="1" smtClean="0">
                          <a:latin typeface="Cambria Math" panose="02040503050406030204" pitchFamily="18" charset="0"/>
                        </a:rPr>
                        <m:t>=</m:t>
                      </m:r>
                      <m:func>
                        <m:funcPr>
                          <m:ctrlPr>
                            <a:rPr lang="pt-BR" b="0" i="1" smtClean="0">
                              <a:latin typeface="Cambria Math" panose="02040503050406030204" pitchFamily="18" charset="0"/>
                            </a:rPr>
                          </m:ctrlPr>
                        </m:funcPr>
                        <m:fName>
                          <m:limLow>
                            <m:limLowPr>
                              <m:ctrlPr>
                                <a:rPr lang="pt-BR" b="0" i="1" smtClean="0">
                                  <a:latin typeface="Cambria Math" panose="02040503050406030204" pitchFamily="18" charset="0"/>
                                </a:rPr>
                              </m:ctrlPr>
                            </m:limLowPr>
                            <m:e>
                              <m:r>
                                <m:rPr>
                                  <m:sty m:val="p"/>
                                </m:rPr>
                                <a:rPr lang="pt-BR" b="0" i="0" smtClean="0">
                                  <a:latin typeface="Cambria Math" panose="02040503050406030204" pitchFamily="18" charset="0"/>
                                </a:rPr>
                                <m:t>lim</m:t>
                              </m:r>
                            </m:e>
                            <m:lim>
                              <m:r>
                                <a:rPr lang="en-US" b="0" i="1" smtClean="0">
                                  <a:latin typeface="Cambria Math" panose="02040503050406030204" pitchFamily="18" charset="0"/>
                                </a:rPr>
                                <m:t>h</m:t>
                              </m:r>
                              <m:r>
                                <a:rPr lang="pt-BR" b="0" i="1" smtClean="0">
                                  <a:latin typeface="Cambria Math" panose="02040503050406030204" pitchFamily="18" charset="0"/>
                                </a:rPr>
                                <m:t>→</m:t>
                              </m:r>
                              <m:r>
                                <a:rPr lang="en-US" b="0" i="1" smtClean="0">
                                  <a:latin typeface="Cambria Math" panose="02040503050406030204" pitchFamily="18" charset="0"/>
                                </a:rPr>
                                <m:t>0</m:t>
                              </m:r>
                            </m:lim>
                          </m:limLow>
                        </m:fName>
                        <m:e>
                          <m:f>
                            <m:fPr>
                              <m:ctrlPr>
                                <a:rPr lang="pt-BR" b="0" i="1" smtClean="0">
                                  <a:latin typeface="Cambria Math" panose="02040503050406030204" pitchFamily="18" charset="0"/>
                                </a:rPr>
                              </m:ctrlPr>
                            </m:fPr>
                            <m:num>
                              <m:r>
                                <a:rPr lang="en-US" b="0" i="1" smtClean="0">
                                  <a:latin typeface="Cambria Math" panose="02040503050406030204" pitchFamily="18" charset="0"/>
                                </a:rPr>
                                <m:t>𝑣</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𝑖</m:t>
                                  </m:r>
                                  <m:d>
                                    <m:dPr>
                                      <m:ctrlPr>
                                        <a:rPr lang="en-US" b="0" i="1" smtClean="0">
                                          <a:latin typeface="Cambria Math" panose="02040503050406030204" pitchFamily="18" charset="0"/>
                                        </a:rPr>
                                      </m:ctrlPr>
                                    </m:dPr>
                                    <m:e>
                                      <m:r>
                                        <a:rPr lang="en-US" b="0" i="1" smtClean="0">
                                          <a:latin typeface="Cambria Math" panose="02040503050406030204" pitchFamily="18" charset="0"/>
                                        </a:rPr>
                                        <m:t>𝑦</m:t>
                                      </m:r>
                                      <m:r>
                                        <a:rPr lang="en-US" b="0" i="1" smtClean="0">
                                          <a:latin typeface="Cambria Math" panose="02040503050406030204" pitchFamily="18" charset="0"/>
                                        </a:rPr>
                                        <m:t>+</m:t>
                                      </m:r>
                                      <m:r>
                                        <a:rPr lang="en-US" b="0" i="1" smtClean="0">
                                          <a:latin typeface="Cambria Math" panose="02040503050406030204" pitchFamily="18" charset="0"/>
                                        </a:rPr>
                                        <m:t>h</m:t>
                                      </m:r>
                                    </m:e>
                                  </m:d>
                                </m:e>
                              </m:d>
                              <m:r>
                                <a:rPr lang="en-US" b="0" i="1" smtClean="0">
                                  <a:latin typeface="Cambria Math" panose="02040503050406030204" pitchFamily="18" charset="0"/>
                                </a:rPr>
                                <m:t>−</m:t>
                              </m:r>
                              <m:r>
                                <a:rPr lang="en-US" b="0" i="1" smtClean="0">
                                  <a:latin typeface="Cambria Math" panose="02040503050406030204" pitchFamily="18" charset="0"/>
                                </a:rPr>
                                <m:t>𝑣</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𝑖𝑦</m:t>
                              </m:r>
                              <m:r>
                                <a:rPr lang="en-US" b="0" i="1" smtClean="0">
                                  <a:latin typeface="Cambria Math" panose="02040503050406030204" pitchFamily="18" charset="0"/>
                                </a:rPr>
                                <m:t>)</m:t>
                              </m:r>
                            </m:num>
                            <m:den>
                              <m:r>
                                <a:rPr lang="en-US" b="0" i="1" smtClean="0">
                                  <a:latin typeface="Cambria Math" panose="02040503050406030204" pitchFamily="18" charset="0"/>
                                </a:rPr>
                                <m:t>h</m:t>
                              </m:r>
                            </m:den>
                          </m:f>
                        </m:e>
                      </m:func>
                    </m:oMath>
                  </m:oMathPara>
                </a14:m>
                <a:endParaRPr lang="en-US" dirty="0"/>
              </a:p>
              <a:p>
                <a:pPr marL="0" indent="0">
                  <a:buNone/>
                </a:pPr>
                <a:endParaRPr lang="en-US" dirty="0"/>
              </a:p>
              <a:p>
                <a:pPr marL="0" indent="0" algn="ctr">
                  <a:buNone/>
                </a:pPr>
                <a14:m>
                  <m:oMath xmlns:m="http://schemas.openxmlformats.org/officeDocument/2006/math">
                    <m:r>
                      <a:rPr lang="en-US" b="0" i="1" smtClean="0">
                        <a:latin typeface="Cambria Math" panose="02040503050406030204" pitchFamily="18" charset="0"/>
                      </a:rPr>
                      <m:t>𝑦</m:t>
                    </m:r>
                    <m:r>
                      <a:rPr lang="en-US" b="0" i="1" smtClean="0">
                        <a:latin typeface="Cambria Math" panose="02040503050406030204" pitchFamily="18" charset="0"/>
                      </a:rPr>
                      <m:t>=0</m:t>
                    </m:r>
                  </m:oMath>
                </a14:m>
                <a:r>
                  <a:rPr lang="en-US" dirty="0"/>
                  <a:t>  ,  </a:t>
                </a:r>
                <a14:m>
                  <m:oMath xmlns:m="http://schemas.openxmlformats.org/officeDocument/2006/math">
                    <m:r>
                      <a:rPr lang="en-US" b="0" i="1" smtClean="0">
                        <a:latin typeface="Cambria Math" panose="02040503050406030204" pitchFamily="18" charset="0"/>
                      </a:rPr>
                      <m:t>𝑢</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r>
                      <a:rPr lang="en-US" b="0" i="1" smtClean="0">
                        <a:latin typeface="Cambria Math" panose="02040503050406030204" pitchFamily="18" charset="0"/>
                      </a:rPr>
                      <m:t>=</m:t>
                    </m:r>
                    <m:r>
                      <a:rPr lang="en-US" b="0" i="1" smtClean="0">
                        <a:latin typeface="Cambria Math" panose="02040503050406030204" pitchFamily="18" charset="0"/>
                      </a:rPr>
                      <m:t>𝑓</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dirty="0"/>
                  <a:t>  ,  </a:t>
                </a:r>
                <a14:m>
                  <m:oMath xmlns:m="http://schemas.openxmlformats.org/officeDocument/2006/math">
                    <m:r>
                      <a:rPr lang="en-US" b="0" i="1" smtClean="0">
                        <a:latin typeface="Cambria Math" panose="02040503050406030204" pitchFamily="18" charset="0"/>
                      </a:rPr>
                      <m:t>𝑣</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r>
                      <a:rPr lang="en-US" b="0" i="1" smtClean="0">
                        <a:latin typeface="Cambria Math" panose="02040503050406030204" pitchFamily="18" charset="0"/>
                      </a:rPr>
                      <m:t>=0</m:t>
                    </m:r>
                  </m:oMath>
                </a14:m>
                <a:endParaRPr lang="en-US" dirty="0"/>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𝑑𝑓</m:t>
                          </m:r>
                        </m:num>
                        <m:den>
                          <m:r>
                            <a:rPr lang="en-US" b="0" i="1" smtClean="0">
                              <a:latin typeface="Cambria Math" panose="02040503050406030204" pitchFamily="18" charset="0"/>
                            </a:rPr>
                            <m:t>𝑑𝑥</m:t>
                          </m:r>
                        </m:den>
                      </m:f>
                      <m:r>
                        <a:rPr lang="en-US" b="0" i="1" smtClean="0">
                          <a:latin typeface="Cambria Math" panose="02040503050406030204" pitchFamily="18" charset="0"/>
                        </a:rPr>
                        <m:t>=</m:t>
                      </m:r>
                      <m:func>
                        <m:funcPr>
                          <m:ctrlPr>
                            <a:rPr lang="pt-BR" b="0" i="1" smtClean="0">
                              <a:latin typeface="Cambria Math" panose="02040503050406030204" pitchFamily="18" charset="0"/>
                            </a:rPr>
                          </m:ctrlPr>
                        </m:funcPr>
                        <m:fName>
                          <m:limLow>
                            <m:limLowPr>
                              <m:ctrlPr>
                                <a:rPr lang="pt-BR" b="0" i="1" smtClean="0">
                                  <a:latin typeface="Cambria Math" panose="02040503050406030204" pitchFamily="18" charset="0"/>
                                </a:rPr>
                              </m:ctrlPr>
                            </m:limLowPr>
                            <m:e>
                              <m:r>
                                <m:rPr>
                                  <m:sty m:val="p"/>
                                </m:rPr>
                                <a:rPr lang="pt-BR" b="0" i="0" smtClean="0">
                                  <a:latin typeface="Cambria Math" panose="02040503050406030204" pitchFamily="18" charset="0"/>
                                </a:rPr>
                                <m:t>lim</m:t>
                              </m:r>
                            </m:e>
                            <m:lim>
                              <m:r>
                                <a:rPr lang="en-US" b="0" i="1" smtClean="0">
                                  <a:latin typeface="Cambria Math" panose="02040503050406030204" pitchFamily="18" charset="0"/>
                                </a:rPr>
                                <m:t>h</m:t>
                              </m:r>
                              <m:r>
                                <a:rPr lang="pt-BR" b="0" i="1" smtClean="0">
                                  <a:latin typeface="Cambria Math" panose="02040503050406030204" pitchFamily="18" charset="0"/>
                                </a:rPr>
                                <m:t>→</m:t>
                              </m:r>
                              <m:r>
                                <a:rPr lang="en-US" b="0" i="1" smtClean="0">
                                  <a:latin typeface="Cambria Math" panose="02040503050406030204" pitchFamily="18" charset="0"/>
                                </a:rPr>
                                <m:t>0</m:t>
                              </m:r>
                            </m:lim>
                          </m:limLow>
                        </m:fName>
                        <m:e>
                          <m:f>
                            <m:fPr>
                              <m:ctrlPr>
                                <a:rPr lang="en-US" i="1">
                                  <a:latin typeface="Cambria Math" panose="02040503050406030204" pitchFamily="18" charset="0"/>
                                </a:rPr>
                              </m:ctrlPr>
                            </m:fPr>
                            <m:num>
                              <m:r>
                                <a:rPr lang="en-US" i="1">
                                  <a:latin typeface="Cambria Math" panose="02040503050406030204" pitchFamily="18" charset="0"/>
                                </a:rPr>
                                <m:t>𝑣</m:t>
                              </m:r>
                              <m:r>
                                <a:rPr lang="en-US" i="1">
                                  <a:latin typeface="Cambria Math" panose="02040503050406030204" pitchFamily="18" charset="0"/>
                                </a:rPr>
                                <m:t>(</m:t>
                              </m:r>
                              <m:r>
                                <a:rPr lang="en-US" i="1">
                                  <a:latin typeface="Cambria Math" panose="02040503050406030204" pitchFamily="18" charset="0"/>
                                </a:rPr>
                                <m:t>𝑥</m:t>
                              </m:r>
                              <m:r>
                                <a:rPr lang="en-US" i="1">
                                  <a:latin typeface="Cambria Math" panose="02040503050406030204" pitchFamily="18" charset="0"/>
                                </a:rPr>
                                <m:t>+</m:t>
                              </m:r>
                              <m:r>
                                <a:rPr lang="en-US" i="1">
                                  <a:latin typeface="Cambria Math" panose="02040503050406030204" pitchFamily="18" charset="0"/>
                                </a:rPr>
                                <m:t>𝑖h</m:t>
                              </m:r>
                              <m:r>
                                <a:rPr lang="en-US" i="1">
                                  <a:latin typeface="Cambria Math" panose="02040503050406030204" pitchFamily="18" charset="0"/>
                                </a:rPr>
                                <m:t>)</m:t>
                              </m:r>
                            </m:num>
                            <m:den>
                              <m:r>
                                <a:rPr lang="en-US" i="1">
                                  <a:latin typeface="Cambria Math" panose="02040503050406030204" pitchFamily="18" charset="0"/>
                                </a:rPr>
                                <m:t>h</m:t>
                              </m:r>
                            </m:den>
                          </m:f>
                        </m:e>
                      </m:func>
                    </m:oMath>
                  </m:oMathPara>
                </a14:m>
                <a:endParaRPr lang="en-US" dirty="0"/>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𝑑𝑓</m:t>
                          </m:r>
                        </m:num>
                        <m:den>
                          <m:r>
                            <a:rPr lang="en-US" b="0" i="1" smtClean="0">
                              <a:latin typeface="Cambria Math" panose="02040503050406030204" pitchFamily="18" charset="0"/>
                            </a:rPr>
                            <m:t>𝑑𝑥</m:t>
                          </m:r>
                        </m:den>
                      </m:f>
                      <m:r>
                        <a:rPr lang="en-US" i="1">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𝐼𝑚</m:t>
                          </m:r>
                          <m:r>
                            <a:rPr lang="en-US" b="0" i="1" smtClean="0">
                              <a:latin typeface="Cambria Math" panose="02040503050406030204" pitchFamily="18" charset="0"/>
                            </a:rPr>
                            <m:t> [</m:t>
                          </m:r>
                          <m:r>
                            <a:rPr lang="en-US" b="0" i="1" smtClean="0">
                              <a:latin typeface="Cambria Math" panose="02040503050406030204" pitchFamily="18" charset="0"/>
                            </a:rPr>
                            <m:t>𝑓</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𝑖h</m:t>
                              </m:r>
                            </m:e>
                          </m:d>
                          <m:r>
                            <a:rPr lang="en-US" b="0" i="1" smtClean="0">
                              <a:latin typeface="Cambria Math" panose="02040503050406030204" pitchFamily="18" charset="0"/>
                            </a:rPr>
                            <m:t>]</m:t>
                          </m:r>
                        </m:num>
                        <m:den>
                          <m:r>
                            <a:rPr lang="en-US" b="0" i="1" smtClean="0">
                              <a:latin typeface="Cambria Math" panose="02040503050406030204" pitchFamily="18" charset="0"/>
                            </a:rPr>
                            <m:t>h</m:t>
                          </m:r>
                        </m:den>
                      </m:f>
                    </m:oMath>
                  </m:oMathPara>
                </a14:m>
                <a:endParaRPr lang="en-US" dirty="0"/>
              </a:p>
            </p:txBody>
          </p:sp>
        </mc:Choice>
        <mc:Fallback xmlns="">
          <p:sp>
            <p:nvSpPr>
              <p:cNvPr id="3" name="Content Placeholder 2">
                <a:extLst>
                  <a:ext uri="{FF2B5EF4-FFF2-40B4-BE49-F238E27FC236}">
                    <a16:creationId xmlns:a16="http://schemas.microsoft.com/office/drawing/2014/main" id="{4D25EED8-BABD-4BCD-BE47-E23845AEE47D}"/>
                  </a:ext>
                </a:extLst>
              </p:cNvPr>
              <p:cNvSpPr>
                <a:spLocks noGrp="1" noRot="1" noChangeAspect="1" noMove="1" noResize="1" noEditPoints="1" noAdjustHandles="1" noChangeArrowheads="1" noChangeShapeType="1" noTextEdit="1"/>
              </p:cNvSpPr>
              <p:nvPr>
                <p:ph idx="1"/>
              </p:nvPr>
            </p:nvSpPr>
            <p:spPr>
              <a:blipFill>
                <a:blip r:embed="rId3"/>
                <a:stretch>
                  <a:fillRect t="-280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1DC8DEE6-A781-4A83-9D4B-18BD032B1F26}"/>
              </a:ext>
            </a:extLst>
          </p:cNvPr>
          <p:cNvSpPr>
            <a:spLocks noGrp="1"/>
          </p:cNvSpPr>
          <p:nvPr>
            <p:ph type="sldNum" sz="quarter" idx="12"/>
          </p:nvPr>
        </p:nvSpPr>
        <p:spPr/>
        <p:txBody>
          <a:bodyPr/>
          <a:lstStyle/>
          <a:p>
            <a:fld id="{50DC0915-62EF-4DDF-8625-AB43543B2830}" type="slidenum">
              <a:rPr lang="en-US" smtClean="0"/>
              <a:t>7</a:t>
            </a:fld>
            <a:endParaRPr lang="en-US"/>
          </a:p>
        </p:txBody>
      </p:sp>
      <p:sp>
        <p:nvSpPr>
          <p:cNvPr id="6" name="Squire and Trapp, SIAM Rev, 1998; Giles and Pierce, Flow, Turbulence &amp; Combustion, 2001">
            <a:extLst>
              <a:ext uri="{FF2B5EF4-FFF2-40B4-BE49-F238E27FC236}">
                <a16:creationId xmlns:a16="http://schemas.microsoft.com/office/drawing/2014/main" id="{2BFF57CC-A3D9-47E7-8CDE-E5E79C855424}"/>
              </a:ext>
            </a:extLst>
          </p:cNvPr>
          <p:cNvSpPr txBox="1"/>
          <p:nvPr/>
        </p:nvSpPr>
        <p:spPr>
          <a:xfrm>
            <a:off x="3711180" y="6538912"/>
            <a:ext cx="4769640" cy="2568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5719" tIns="35719" rIns="35719" bIns="35719" anchor="ctr">
            <a:spAutoFit/>
          </a:bodyPr>
          <a:lstStyle>
            <a:lvl1pPr>
              <a:defRPr sz="1600" b="0">
                <a:latin typeface="+mn-lt"/>
                <a:ea typeface="+mn-ea"/>
                <a:cs typeface="+mn-cs"/>
                <a:sym typeface="Helvetica Neue Medium"/>
              </a:defRPr>
            </a:lvl1pPr>
          </a:lstStyle>
          <a:p>
            <a:r>
              <a:rPr lang="en-US" sz="1125" dirty="0"/>
              <a:t>Martins, </a:t>
            </a:r>
            <a:r>
              <a:rPr lang="en-US" sz="1125" dirty="0" err="1"/>
              <a:t>Sturdza</a:t>
            </a:r>
            <a:r>
              <a:rPr lang="en-US" sz="1125" dirty="0"/>
              <a:t>, Alonso, </a:t>
            </a:r>
            <a:r>
              <a:rPr lang="en-US" sz="1200" dirty="0"/>
              <a:t>ACM Transactions on Mathematical Software, 2003</a:t>
            </a:r>
            <a:endParaRPr sz="1125" dirty="0"/>
          </a:p>
        </p:txBody>
      </p:sp>
    </p:spTree>
    <p:extLst>
      <p:ext uri="{BB962C8B-B14F-4D97-AF65-F5344CB8AC3E}">
        <p14:creationId xmlns:p14="http://schemas.microsoft.com/office/powerpoint/2010/main" val="509678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9C135-C741-4D74-844C-F169E8F4F930}"/>
              </a:ext>
            </a:extLst>
          </p:cNvPr>
          <p:cNvSpPr>
            <a:spLocks noGrp="1"/>
          </p:cNvSpPr>
          <p:nvPr>
            <p:ph type="title"/>
          </p:nvPr>
        </p:nvSpPr>
        <p:spPr/>
        <p:txBody>
          <a:bodyPr/>
          <a:lstStyle/>
          <a:p>
            <a:r>
              <a:rPr lang="en-US" dirty="0"/>
              <a:t>Complex Variable Method</a:t>
            </a:r>
          </a:p>
        </p:txBody>
      </p:sp>
      <p:sp>
        <p:nvSpPr>
          <p:cNvPr id="4" name="Slide Number Placeholder 3">
            <a:extLst>
              <a:ext uri="{FF2B5EF4-FFF2-40B4-BE49-F238E27FC236}">
                <a16:creationId xmlns:a16="http://schemas.microsoft.com/office/drawing/2014/main" id="{078D60FC-7A7F-48DB-B944-6D015CFD942B}"/>
              </a:ext>
            </a:extLst>
          </p:cNvPr>
          <p:cNvSpPr>
            <a:spLocks noGrp="1"/>
          </p:cNvSpPr>
          <p:nvPr>
            <p:ph type="sldNum" sz="quarter" idx="12"/>
          </p:nvPr>
        </p:nvSpPr>
        <p:spPr/>
        <p:txBody>
          <a:bodyPr/>
          <a:lstStyle/>
          <a:p>
            <a:fld id="{50DC0915-62EF-4DDF-8625-AB43543B2830}" type="slidenum">
              <a:rPr lang="en-US" smtClean="0"/>
              <a:t>8</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D65D0AB6-DE20-4C90-8FE5-117E9135BB5C}"/>
                  </a:ext>
                </a:extLst>
              </p:cNvPr>
              <p:cNvSpPr txBox="1"/>
              <p:nvPr/>
            </p:nvSpPr>
            <p:spPr>
              <a:xfrm>
                <a:off x="4594253" y="1835082"/>
                <a:ext cx="2527295" cy="5357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𝑦</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𝐼𝑚𝑎𝑔</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𝐹</m:t>
                          </m:r>
                          <m:d>
                            <m:dPr>
                              <m:ctrlPr>
                                <a:rPr lang="en-US" b="0" i="1" smtClean="0">
                                  <a:latin typeface="Cambria Math" panose="02040503050406030204" pitchFamily="18" charset="0"/>
                                  <a:ea typeface="Cambria Math" panose="02040503050406030204" pitchFamily="18" charset="0"/>
                                </a:rPr>
                              </m:ctrlPr>
                            </m:dP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ea typeface="Cambria Math" panose="02040503050406030204" pitchFamily="18" charset="0"/>
                                    </a:rPr>
                                    <m:t>0</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𝑖</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𝑥</m:t>
                              </m:r>
                            </m:e>
                          </m:d>
                          <m:r>
                            <a:rPr lang="en-US" b="0" i="1" smtClean="0">
                              <a:latin typeface="Cambria Math" panose="02040503050406030204" pitchFamily="18" charset="0"/>
                              <a:ea typeface="Cambria Math" panose="02040503050406030204" pitchFamily="18" charset="0"/>
                            </a:rPr>
                            <m:t>]</m:t>
                          </m:r>
                        </m:num>
                        <m:den>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𝑥</m:t>
                          </m:r>
                        </m:den>
                      </m:f>
                    </m:oMath>
                  </m:oMathPara>
                </a14:m>
                <a:endParaRPr lang="en-US" dirty="0"/>
              </a:p>
            </p:txBody>
          </p:sp>
        </mc:Choice>
        <mc:Fallback xmlns="">
          <p:sp>
            <p:nvSpPr>
              <p:cNvPr id="5" name="TextBox 4">
                <a:extLst>
                  <a:ext uri="{FF2B5EF4-FFF2-40B4-BE49-F238E27FC236}">
                    <a16:creationId xmlns:a16="http://schemas.microsoft.com/office/drawing/2014/main" id="{D65D0AB6-DE20-4C90-8FE5-117E9135BB5C}"/>
                  </a:ext>
                </a:extLst>
              </p:cNvPr>
              <p:cNvSpPr txBox="1">
                <a:spLocks noRot="1" noChangeAspect="1" noMove="1" noResize="1" noEditPoints="1" noAdjustHandles="1" noChangeArrowheads="1" noChangeShapeType="1" noTextEdit="1"/>
              </p:cNvSpPr>
              <p:nvPr/>
            </p:nvSpPr>
            <p:spPr>
              <a:xfrm>
                <a:off x="4594253" y="1835082"/>
                <a:ext cx="2527295" cy="535724"/>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9E769C4F-A313-4556-A7C7-1D63D91F8330}"/>
                  </a:ext>
                </a:extLst>
              </p:cNvPr>
              <p:cNvSpPr txBox="1"/>
              <p:nvPr/>
            </p:nvSpPr>
            <p:spPr>
              <a:xfrm>
                <a:off x="4875677" y="5546106"/>
                <a:ext cx="2413096" cy="5346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i="1" smtClean="0">
                              <a:latin typeface="Cambria Math" panose="02040503050406030204" pitchFamily="18" charset="0"/>
                              <a:ea typeface="Cambria Math" panose="02040503050406030204" pitchFamily="18" charset="0"/>
                            </a:rPr>
                            <m:t>𝜕</m:t>
                          </m:r>
                          <m:sSub>
                            <m:sSubPr>
                              <m:ctrlPr>
                                <a:rPr lang="en-US"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𝑀𝑜𝑑𝑒𝑙</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𝑂𝑢𝑝𝑢𝑡</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𝐹𝑖𝑒𝑙𝑑𝑠</m:t>
                              </m:r>
                            </m:e>
                            <m:sub>
                              <m:r>
                                <a:rPr lang="en-US" b="0" i="1" smtClean="0">
                                  <a:latin typeface="Cambria Math" panose="02040503050406030204" pitchFamily="18" charset="0"/>
                                  <a:ea typeface="Cambria Math" panose="02040503050406030204" pitchFamily="18" charset="0"/>
                                </a:rPr>
                                <m:t>𝑖</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𝑗</m:t>
                              </m:r>
                            </m:sub>
                          </m:sSub>
                        </m:num>
                        <m:den>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𝑀𝑜𝑏𝑖𝑙𝑒</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𝐸𝑚𝑖𝑠𝑠𝑖𝑜𝑛𝑠</m:t>
                          </m:r>
                        </m:den>
                      </m:f>
                    </m:oMath>
                  </m:oMathPara>
                </a14:m>
                <a:endParaRPr lang="en-US" dirty="0"/>
              </a:p>
            </p:txBody>
          </p:sp>
        </mc:Choice>
        <mc:Fallback xmlns="">
          <p:sp>
            <p:nvSpPr>
              <p:cNvPr id="6" name="TextBox 5">
                <a:extLst>
                  <a:ext uri="{FF2B5EF4-FFF2-40B4-BE49-F238E27FC236}">
                    <a16:creationId xmlns:a16="http://schemas.microsoft.com/office/drawing/2014/main" id="{9E769C4F-A313-4556-A7C7-1D63D91F8330}"/>
                  </a:ext>
                </a:extLst>
              </p:cNvPr>
              <p:cNvSpPr txBox="1">
                <a:spLocks noRot="1" noChangeAspect="1" noMove="1" noResize="1" noEditPoints="1" noAdjustHandles="1" noChangeArrowheads="1" noChangeShapeType="1" noTextEdit="1"/>
              </p:cNvSpPr>
              <p:nvPr/>
            </p:nvSpPr>
            <p:spPr>
              <a:xfrm>
                <a:off x="4875677" y="5546106"/>
                <a:ext cx="2413096" cy="534698"/>
              </a:xfrm>
              <a:prstGeom prst="rect">
                <a:avLst/>
              </a:prstGeom>
              <a:blipFill>
                <a:blip r:embed="rId4"/>
                <a:stretch>
                  <a:fillRect/>
                </a:stretch>
              </a:blipFill>
            </p:spPr>
            <p:txBody>
              <a:bodyPr/>
              <a:lstStyle/>
              <a:p>
                <a:r>
                  <a:rPr lang="en-US">
                    <a:noFill/>
                  </a:rPr>
                  <a:t> </a:t>
                </a:r>
              </a:p>
            </p:txBody>
          </p:sp>
        </mc:Fallback>
      </mc:AlternateContent>
      <p:pic>
        <p:nvPicPr>
          <p:cNvPr id="7" name="Rounded Rectangle" descr="Rounded Rectangle">
            <a:extLst>
              <a:ext uri="{FF2B5EF4-FFF2-40B4-BE49-F238E27FC236}">
                <a16:creationId xmlns:a16="http://schemas.microsoft.com/office/drawing/2014/main" id="{68DE5D31-E326-4B6C-A5E0-AD07CB1D7E4B}"/>
              </a:ext>
            </a:extLst>
          </p:cNvPr>
          <p:cNvPicPr>
            <a:picLocks/>
          </p:cNvPicPr>
          <p:nvPr/>
        </p:nvPicPr>
        <p:blipFill>
          <a:blip r:embed="rId5">
            <a:extLst/>
          </a:blip>
          <a:stretch>
            <a:fillRect/>
          </a:stretch>
        </p:blipFill>
        <p:spPr>
          <a:xfrm>
            <a:off x="6168068" y="2483629"/>
            <a:ext cx="3546340" cy="2944446"/>
          </a:xfrm>
          <a:prstGeom prst="rect">
            <a:avLst/>
          </a:prstGeom>
        </p:spPr>
      </p:pic>
      <p:pic>
        <p:nvPicPr>
          <p:cNvPr id="8" name="Rounded Rectangle" descr="Rounded Rectangle">
            <a:extLst>
              <a:ext uri="{FF2B5EF4-FFF2-40B4-BE49-F238E27FC236}">
                <a16:creationId xmlns:a16="http://schemas.microsoft.com/office/drawing/2014/main" id="{18CA3FA2-2557-4288-8723-09F4AAC378E1}"/>
              </a:ext>
            </a:extLst>
          </p:cNvPr>
          <p:cNvPicPr>
            <a:picLocks/>
          </p:cNvPicPr>
          <p:nvPr/>
        </p:nvPicPr>
        <p:blipFill>
          <a:blip r:embed="rId6">
            <a:extLst/>
          </a:blip>
          <a:stretch>
            <a:fillRect/>
          </a:stretch>
        </p:blipFill>
        <p:spPr>
          <a:xfrm>
            <a:off x="2307775" y="2483628"/>
            <a:ext cx="3546340" cy="2944448"/>
          </a:xfrm>
          <a:prstGeom prst="rect">
            <a:avLst/>
          </a:prstGeom>
        </p:spPr>
      </p:pic>
      <p:sp>
        <p:nvSpPr>
          <p:cNvPr id="9" name="∂(Ozone Concentration)">
            <a:extLst>
              <a:ext uri="{FF2B5EF4-FFF2-40B4-BE49-F238E27FC236}">
                <a16:creationId xmlns:a16="http://schemas.microsoft.com/office/drawing/2014/main" id="{167B987C-CDFF-417C-8263-24DFDBCB64AC}"/>
              </a:ext>
            </a:extLst>
          </p:cNvPr>
          <p:cNvSpPr txBox="1"/>
          <p:nvPr/>
        </p:nvSpPr>
        <p:spPr>
          <a:xfrm>
            <a:off x="6495710" y="4488358"/>
            <a:ext cx="3057592" cy="4414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lvl1pPr>
              <a:defRPr b="0">
                <a:latin typeface="+mn-lt"/>
                <a:ea typeface="+mn-ea"/>
                <a:cs typeface="+mn-cs"/>
                <a:sym typeface="Helvetica Neue Medium"/>
              </a:defRPr>
            </a:lvl1pPr>
          </a:lstStyle>
          <a:p>
            <a:r>
              <a:rPr sz="2400" dirty="0"/>
              <a:t>∂(Ozone Conc</a:t>
            </a:r>
            <a:r>
              <a:rPr lang="en-US" sz="2400" dirty="0"/>
              <a:t>.</a:t>
            </a:r>
            <a:r>
              <a:rPr sz="2400" dirty="0"/>
              <a:t>)</a:t>
            </a:r>
          </a:p>
        </p:txBody>
      </p:sp>
      <p:cxnSp>
        <p:nvCxnSpPr>
          <p:cNvPr id="11" name="Connection Line">
            <a:extLst>
              <a:ext uri="{FF2B5EF4-FFF2-40B4-BE49-F238E27FC236}">
                <a16:creationId xmlns:a16="http://schemas.microsoft.com/office/drawing/2014/main" id="{606D57CA-6958-4CC2-A4B3-BC540C6499CA}"/>
              </a:ext>
            </a:extLst>
          </p:cNvPr>
          <p:cNvCxnSpPr>
            <a:cxnSpLocks/>
          </p:cNvCxnSpPr>
          <p:nvPr/>
        </p:nvCxnSpPr>
        <p:spPr>
          <a:xfrm flipV="1">
            <a:off x="4784267" y="3194053"/>
            <a:ext cx="1711443" cy="793748"/>
          </a:xfrm>
          <a:prstGeom prst="straightConnector1">
            <a:avLst/>
          </a:prstGeom>
          <a:ln w="63500">
            <a:solidFill>
              <a:srgbClr val="000000"/>
            </a:solidFill>
            <a:miter lim="400000"/>
            <a:tailEnd type="stealth"/>
          </a:ln>
        </p:spPr>
      </p:cxnSp>
      <p:cxnSp>
        <p:nvCxnSpPr>
          <p:cNvPr id="12" name="Connection Line">
            <a:extLst>
              <a:ext uri="{FF2B5EF4-FFF2-40B4-BE49-F238E27FC236}">
                <a16:creationId xmlns:a16="http://schemas.microsoft.com/office/drawing/2014/main" id="{68F902BF-CF3C-4DD2-AF9E-29D4E6B56113}"/>
              </a:ext>
            </a:extLst>
          </p:cNvPr>
          <p:cNvCxnSpPr>
            <a:cxnSpLocks/>
          </p:cNvCxnSpPr>
          <p:nvPr/>
        </p:nvCxnSpPr>
        <p:spPr>
          <a:xfrm flipH="1">
            <a:off x="4784268" y="3987801"/>
            <a:ext cx="1711442" cy="0"/>
          </a:xfrm>
          <a:prstGeom prst="straightConnector1">
            <a:avLst/>
          </a:prstGeom>
          <a:ln w="63500">
            <a:solidFill>
              <a:srgbClr val="000000"/>
            </a:solidFill>
            <a:miter lim="400000"/>
            <a:headEnd type="stealth"/>
          </a:ln>
        </p:spPr>
      </p:cxnSp>
      <p:cxnSp>
        <p:nvCxnSpPr>
          <p:cNvPr id="13" name="Connection Line">
            <a:extLst>
              <a:ext uri="{FF2B5EF4-FFF2-40B4-BE49-F238E27FC236}">
                <a16:creationId xmlns:a16="http://schemas.microsoft.com/office/drawing/2014/main" id="{CC6122B8-0D0C-4F37-ADD2-7564CF9CCBFF}"/>
              </a:ext>
            </a:extLst>
          </p:cNvPr>
          <p:cNvCxnSpPr>
            <a:cxnSpLocks/>
          </p:cNvCxnSpPr>
          <p:nvPr/>
        </p:nvCxnSpPr>
        <p:spPr>
          <a:xfrm flipH="1" flipV="1">
            <a:off x="4784268" y="3987802"/>
            <a:ext cx="1711442" cy="723898"/>
          </a:xfrm>
          <a:prstGeom prst="straightConnector1">
            <a:avLst/>
          </a:prstGeom>
          <a:ln w="63500">
            <a:solidFill>
              <a:srgbClr val="000000"/>
            </a:solidFill>
            <a:miter lim="400000"/>
            <a:headEnd type="stealth"/>
          </a:ln>
        </p:spPr>
      </p:cxnSp>
      <p:sp>
        <p:nvSpPr>
          <p:cNvPr id="14" name="∂(Organic Aerosol Conc.)">
            <a:extLst>
              <a:ext uri="{FF2B5EF4-FFF2-40B4-BE49-F238E27FC236}">
                <a16:creationId xmlns:a16="http://schemas.microsoft.com/office/drawing/2014/main" id="{3185C2D8-FEAD-481F-B6B3-F58B09334205}"/>
              </a:ext>
            </a:extLst>
          </p:cNvPr>
          <p:cNvSpPr txBox="1"/>
          <p:nvPr/>
        </p:nvSpPr>
        <p:spPr>
          <a:xfrm>
            <a:off x="6495710" y="3735119"/>
            <a:ext cx="3135970" cy="4414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lvl1pPr>
              <a:defRPr b="0">
                <a:latin typeface="+mn-lt"/>
                <a:ea typeface="+mn-ea"/>
                <a:cs typeface="+mn-cs"/>
                <a:sym typeface="Helvetica Neue Medium"/>
              </a:defRPr>
            </a:lvl1pPr>
          </a:lstStyle>
          <a:p>
            <a:r>
              <a:rPr sz="2400" dirty="0"/>
              <a:t>∂(Organic Aerosol Conc.)</a:t>
            </a:r>
          </a:p>
        </p:txBody>
      </p:sp>
      <p:sp>
        <p:nvSpPr>
          <p:cNvPr id="15" name="∂(Nitrate Aerosol Conc.)">
            <a:extLst>
              <a:ext uri="{FF2B5EF4-FFF2-40B4-BE49-F238E27FC236}">
                <a16:creationId xmlns:a16="http://schemas.microsoft.com/office/drawing/2014/main" id="{0EA59E87-5C19-4896-9FA3-D8C2DADEDD56}"/>
              </a:ext>
            </a:extLst>
          </p:cNvPr>
          <p:cNvSpPr txBox="1"/>
          <p:nvPr/>
        </p:nvSpPr>
        <p:spPr>
          <a:xfrm>
            <a:off x="6495709" y="2985677"/>
            <a:ext cx="3057593" cy="4414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lvl1pPr>
              <a:defRPr b="0">
                <a:latin typeface="+mn-lt"/>
                <a:ea typeface="+mn-ea"/>
                <a:cs typeface="+mn-cs"/>
                <a:sym typeface="Helvetica Neue Medium"/>
              </a:defRPr>
            </a:lvl1pPr>
          </a:lstStyle>
          <a:p>
            <a:r>
              <a:rPr sz="2400" dirty="0"/>
              <a:t>∂(Nitrate Aerosol Conc.)</a:t>
            </a:r>
          </a:p>
        </p:txBody>
      </p:sp>
      <p:sp>
        <p:nvSpPr>
          <p:cNvPr id="16" name="Squire and Trapp, SIAM Rev, 1998; Giles and Pierce, Flow, Turbulence &amp; Combustion, 2001">
            <a:extLst>
              <a:ext uri="{FF2B5EF4-FFF2-40B4-BE49-F238E27FC236}">
                <a16:creationId xmlns:a16="http://schemas.microsoft.com/office/drawing/2014/main" id="{DDD7795C-88DC-43B9-9914-9C5E0D3ECDD2}"/>
              </a:ext>
            </a:extLst>
          </p:cNvPr>
          <p:cNvSpPr txBox="1"/>
          <p:nvPr/>
        </p:nvSpPr>
        <p:spPr>
          <a:xfrm>
            <a:off x="3073801" y="6564850"/>
            <a:ext cx="5362045" cy="2452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5719" tIns="35719" rIns="35719" bIns="35719" anchor="ctr">
            <a:spAutoFit/>
          </a:bodyPr>
          <a:lstStyle>
            <a:lvl1pPr>
              <a:defRPr sz="1600" b="0">
                <a:latin typeface="+mn-lt"/>
                <a:ea typeface="+mn-ea"/>
                <a:cs typeface="+mn-cs"/>
                <a:sym typeface="Helvetica Neue Medium"/>
              </a:defRPr>
            </a:lvl1pPr>
          </a:lstStyle>
          <a:p>
            <a:r>
              <a:rPr sz="1125" dirty="0"/>
              <a:t>Squire and Trapp, SIAM Rev, 1998; Giles and Pierce, Flow, Turbulence &amp; Combustion, 2001</a:t>
            </a:r>
          </a:p>
        </p:txBody>
      </p:sp>
      <p:sp>
        <p:nvSpPr>
          <p:cNvPr id="10" name="∂(Mobile NOx Emissions)">
            <a:extLst>
              <a:ext uri="{FF2B5EF4-FFF2-40B4-BE49-F238E27FC236}">
                <a16:creationId xmlns:a16="http://schemas.microsoft.com/office/drawing/2014/main" id="{7C63B117-6585-47F1-B45C-724CFECB6C7E}"/>
              </a:ext>
            </a:extLst>
          </p:cNvPr>
          <p:cNvSpPr txBox="1"/>
          <p:nvPr/>
        </p:nvSpPr>
        <p:spPr>
          <a:xfrm>
            <a:off x="2505289" y="3765897"/>
            <a:ext cx="3151312" cy="441468"/>
          </a:xfrm>
          <a:prstGeom prst="rect">
            <a:avLst/>
          </a:prstGeom>
          <a:solidFill>
            <a:schemeClr val="bg1"/>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5719" tIns="35719" rIns="35719" bIns="35719" anchor="ctr">
            <a:spAutoFit/>
          </a:bodyPr>
          <a:lstStyle/>
          <a:p>
            <a:pPr>
              <a:defRPr b="0">
                <a:latin typeface="+mn-lt"/>
                <a:ea typeface="+mn-ea"/>
                <a:cs typeface="+mn-cs"/>
                <a:sym typeface="Helvetica Neue Medium"/>
              </a:defRPr>
            </a:pPr>
            <a:r>
              <a:rPr sz="2400" dirty="0"/>
              <a:t>∂(Mobile NO</a:t>
            </a:r>
            <a:r>
              <a:rPr sz="2400" baseline="-5999" dirty="0"/>
              <a:t>x</a:t>
            </a:r>
            <a:r>
              <a:rPr sz="2400" dirty="0"/>
              <a:t> Emissions)</a:t>
            </a:r>
          </a:p>
        </p:txBody>
      </p:sp>
    </p:spTree>
    <p:extLst>
      <p:ext uri="{BB962C8B-B14F-4D97-AF65-F5344CB8AC3E}">
        <p14:creationId xmlns:p14="http://schemas.microsoft.com/office/powerpoint/2010/main" val="2217886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A4ADB-AE0C-4818-896E-E456C7760D1F}"/>
              </a:ext>
            </a:extLst>
          </p:cNvPr>
          <p:cNvSpPr>
            <a:spLocks noGrp="1"/>
          </p:cNvSpPr>
          <p:nvPr>
            <p:ph type="title"/>
          </p:nvPr>
        </p:nvSpPr>
        <p:spPr/>
        <p:txBody>
          <a:bodyPr/>
          <a:lstStyle/>
          <a:p>
            <a:r>
              <a:rPr lang="en-US" dirty="0"/>
              <a:t>Implementation of Complex Step Method</a:t>
            </a:r>
          </a:p>
        </p:txBody>
      </p:sp>
      <p:sp>
        <p:nvSpPr>
          <p:cNvPr id="3" name="Content Placeholder 2">
            <a:extLst>
              <a:ext uri="{FF2B5EF4-FFF2-40B4-BE49-F238E27FC236}">
                <a16:creationId xmlns:a16="http://schemas.microsoft.com/office/drawing/2014/main" id="{93D8A4FB-8621-41B0-B1E1-87BC092C8634}"/>
              </a:ext>
            </a:extLst>
          </p:cNvPr>
          <p:cNvSpPr>
            <a:spLocks noGrp="1"/>
          </p:cNvSpPr>
          <p:nvPr>
            <p:ph idx="1"/>
          </p:nvPr>
        </p:nvSpPr>
        <p:spPr/>
        <p:txBody>
          <a:bodyPr>
            <a:normAutofit/>
          </a:bodyPr>
          <a:lstStyle/>
          <a:p>
            <a:r>
              <a:rPr lang="en-US" dirty="0"/>
              <a:t>Automate the change of real variables to complex variables</a:t>
            </a:r>
          </a:p>
          <a:p>
            <a:r>
              <a:rPr lang="en-US" dirty="0"/>
              <a:t>Create overloaded operators for complex variables </a:t>
            </a:r>
          </a:p>
          <a:p>
            <a:r>
              <a:rPr lang="en-US" dirty="0"/>
              <a:t>Compile with overloaded operator library</a:t>
            </a:r>
          </a:p>
          <a:p>
            <a:endParaRPr lang="en-US" dirty="0"/>
          </a:p>
        </p:txBody>
      </p:sp>
      <p:sp>
        <p:nvSpPr>
          <p:cNvPr id="4" name="Slide Number Placeholder 3">
            <a:extLst>
              <a:ext uri="{FF2B5EF4-FFF2-40B4-BE49-F238E27FC236}">
                <a16:creationId xmlns:a16="http://schemas.microsoft.com/office/drawing/2014/main" id="{22068C38-193D-4E78-BC14-83F83843F921}"/>
              </a:ext>
            </a:extLst>
          </p:cNvPr>
          <p:cNvSpPr>
            <a:spLocks noGrp="1"/>
          </p:cNvSpPr>
          <p:nvPr>
            <p:ph type="sldNum" sz="quarter" idx="12"/>
          </p:nvPr>
        </p:nvSpPr>
        <p:spPr/>
        <p:txBody>
          <a:bodyPr/>
          <a:lstStyle/>
          <a:p>
            <a:fld id="{50DC0915-62EF-4DDF-8625-AB43543B2830}" type="slidenum">
              <a:rPr lang="en-US" smtClean="0"/>
              <a:t>9</a:t>
            </a:fld>
            <a:endParaRPr lang="en-US"/>
          </a:p>
        </p:txBody>
      </p:sp>
    </p:spTree>
    <p:extLst>
      <p:ext uri="{BB962C8B-B14F-4D97-AF65-F5344CB8AC3E}">
        <p14:creationId xmlns:p14="http://schemas.microsoft.com/office/powerpoint/2010/main" val="8825407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12366</TotalTime>
  <Words>1340</Words>
  <Application>Microsoft Office PowerPoint</Application>
  <PresentationFormat>Widescreen</PresentationFormat>
  <Paragraphs>124</Paragraphs>
  <Slides>13</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Cambria Math</vt:lpstr>
      <vt:lpstr>Helvetica Neue Medium</vt:lpstr>
      <vt:lpstr>Times New Roman</vt:lpstr>
      <vt:lpstr>Wingdings</vt:lpstr>
      <vt:lpstr>Office Theme</vt:lpstr>
      <vt:lpstr>Complex Variable Method for Calculating Sensitivities in CMAQ</vt:lpstr>
      <vt:lpstr>Finite Difference Method</vt:lpstr>
      <vt:lpstr>Continuous Analytical Tangent Linear Model</vt:lpstr>
      <vt:lpstr>Discrete Analytical Tangent Linear Model</vt:lpstr>
      <vt:lpstr>Example Application of Sensitivity Analysis</vt:lpstr>
      <vt:lpstr>Example Application of Sensitivity Analysis</vt:lpstr>
      <vt:lpstr>Complex-Step Approximation</vt:lpstr>
      <vt:lpstr>Complex Variable Method</vt:lpstr>
      <vt:lpstr>Implementation of Complex Step Method</vt:lpstr>
      <vt:lpstr>Automation of Implementation</vt:lpstr>
      <vt:lpstr>Operator Overloading</vt:lpstr>
      <vt:lpstr>Complex Library</vt:lpstr>
      <vt:lpstr>Future 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isaiah sauvageau</dc:creator>
  <cp:lastModifiedBy>isaiah sauvageau</cp:lastModifiedBy>
  <cp:revision>153</cp:revision>
  <dcterms:created xsi:type="dcterms:W3CDTF">2018-10-09T22:01:42Z</dcterms:created>
  <dcterms:modified xsi:type="dcterms:W3CDTF">2018-10-24T13:51:55Z</dcterms:modified>
</cp:coreProperties>
</file>