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7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8" r:id="rId18"/>
    <p:sldId id="274" r:id="rId19"/>
    <p:sldId id="275" r:id="rId20"/>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7112" autoAdjust="0"/>
  </p:normalViewPr>
  <p:slideViewPr>
    <p:cSldViewPr snapToGrid="0">
      <p:cViewPr varScale="1">
        <p:scale>
          <a:sx n="59" d="100"/>
          <a:sy n="59" d="100"/>
        </p:scale>
        <p:origin x="217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188ED-79B1-4A74-B8EA-A1D8F03C7F5A}" type="datetimeFigureOut">
              <a:rPr lang="ko-KR" altLang="en-US" smtClean="0"/>
              <a:t>2018-10-25</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12CB8-8509-484A-98E4-436AAAE08F00}" type="slidenum">
              <a:rPr lang="ko-KR" altLang="en-US" smtClean="0"/>
              <a:t>‹#›</a:t>
            </a:fld>
            <a:endParaRPr lang="ko-KR" altLang="en-US"/>
          </a:p>
        </p:txBody>
      </p:sp>
    </p:spTree>
    <p:extLst>
      <p:ext uri="{BB962C8B-B14F-4D97-AF65-F5344CB8AC3E}">
        <p14:creationId xmlns:p14="http://schemas.microsoft.com/office/powerpoint/2010/main" val="84941967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Hi, my name is </a:t>
            </a:r>
            <a:r>
              <a:rPr lang="en-US" altLang="ko-KR" dirty="0" err="1"/>
              <a:t>minwoo</a:t>
            </a:r>
            <a:r>
              <a:rPr lang="en-US" altLang="ko-KR" dirty="0"/>
              <a:t> park, from </a:t>
            </a:r>
            <a:r>
              <a:rPr lang="en-US" altLang="ko-KR" dirty="0" err="1"/>
              <a:t>konkuk</a:t>
            </a:r>
            <a:r>
              <a:rPr lang="en-US" altLang="ko-KR" baseline="0" dirty="0"/>
              <a:t> university, south </a:t>
            </a:r>
            <a:r>
              <a:rPr lang="en-US" altLang="ko-KR" baseline="0" dirty="0" err="1"/>
              <a:t>korea</a:t>
            </a:r>
            <a:r>
              <a:rPr lang="en-US" altLang="ko-KR" baseline="0" dirty="0"/>
              <a:t>. I’m going to present on behalf of dr. </a:t>
            </a:r>
            <a:r>
              <a:rPr lang="en-US" altLang="ko-KR" baseline="0" dirty="0" err="1"/>
              <a:t>Younha</a:t>
            </a:r>
            <a:r>
              <a:rPr lang="en-US" altLang="ko-KR" baseline="0" dirty="0"/>
              <a:t> Kim.</a:t>
            </a:r>
          </a:p>
          <a:p>
            <a:r>
              <a:rPr lang="en-US" altLang="ko-KR" baseline="0" dirty="0"/>
              <a:t>This time, I’ll present about “KORUS Ver. 2.0 : An Emissions Inventory in Support of the KORUS-AQ Field Campaign”</a:t>
            </a:r>
          </a:p>
          <a:p>
            <a:r>
              <a:rPr lang="en-US" altLang="ko-KR" baseline="0" dirty="0"/>
              <a:t>I want to briefly introduce our Inventory for support KORUS-AQ, and talk about several issues which were discovered pre/during the field campaign.</a:t>
            </a:r>
          </a:p>
          <a:p>
            <a:r>
              <a:rPr lang="en-US" altLang="ko-KR" baseline="0" dirty="0"/>
              <a:t>Such as ‘SO2 emissions seem to be underestimated near the large point sources’ and ‘biogenic VOC emissions from urban and shore areas’.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a:t>So we have updated our inventory by updates point source database and improve plant information for KORUS-AQ Field Campaign.</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a:t>
            </a:fld>
            <a:endParaRPr lang="ko-KR" altLang="en-US"/>
          </a:p>
        </p:txBody>
      </p:sp>
    </p:spTree>
    <p:extLst>
      <p:ext uri="{BB962C8B-B14F-4D97-AF65-F5344CB8AC3E}">
        <p14:creationId xmlns:p14="http://schemas.microsoft.com/office/powerpoint/2010/main" val="310262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HY그래픽M" panose="02030600000101010101" pitchFamily="18" charset="-127"/>
                <a:ea typeface="HY그래픽M" panose="02030600000101010101" pitchFamily="18" charset="-127"/>
                <a:cs typeface="+mn-cs"/>
              </a:rPr>
              <a:t>To understand this under-estimate at the </a:t>
            </a:r>
            <a:r>
              <a:rPr lang="en-US" altLang="ko-KR" sz="1200" kern="1200" dirty="0" err="1">
                <a:solidFill>
                  <a:schemeClr val="tx1"/>
                </a:solidFill>
                <a:effectLst/>
                <a:latin typeface="HY그래픽M" panose="02030600000101010101" pitchFamily="18" charset="-127"/>
                <a:ea typeface="HY그래픽M" panose="02030600000101010101" pitchFamily="18" charset="-127"/>
                <a:cs typeface="+mn-cs"/>
              </a:rPr>
              <a:t>dangjin</a:t>
            </a:r>
            <a:r>
              <a:rPr lang="en-US" altLang="ko-KR" sz="1200" kern="1200" dirty="0">
                <a:solidFill>
                  <a:schemeClr val="tx1"/>
                </a:solidFill>
                <a:effectLst/>
                <a:latin typeface="HY그래픽M" panose="02030600000101010101" pitchFamily="18" charset="-127"/>
                <a:ea typeface="HY그래픽M" panose="02030600000101010101" pitchFamily="18" charset="-127"/>
                <a:cs typeface="+mn-cs"/>
              </a:rPr>
              <a:t> PP location, we have revisited the location and evaluate the emission sources</a:t>
            </a:r>
            <a:r>
              <a:rPr lang="en-US" altLang="ko-KR" sz="1200" kern="1200" baseline="0" dirty="0">
                <a:solidFill>
                  <a:schemeClr val="tx1"/>
                </a:solidFill>
                <a:effectLst/>
                <a:latin typeface="HY그래픽M" panose="02030600000101010101" pitchFamily="18" charset="-127"/>
                <a:ea typeface="HY그래픽M" panose="02030600000101010101" pitchFamily="18" charset="-127"/>
                <a:cs typeface="+mn-cs"/>
              </a:rPr>
              <a:t> in the inventory.</a:t>
            </a:r>
          </a:p>
          <a:p>
            <a:pPr latinLnBrk="1"/>
            <a:r>
              <a:rPr lang="en-US" altLang="ko-KR" sz="1200" kern="1200" baseline="0" dirty="0">
                <a:solidFill>
                  <a:schemeClr val="tx1"/>
                </a:solidFill>
                <a:effectLst/>
                <a:latin typeface="HY그래픽M" panose="02030600000101010101" pitchFamily="18" charset="-127"/>
                <a:ea typeface="HY그래픽M" panose="02030600000101010101" pitchFamily="18" charset="-127"/>
                <a:cs typeface="+mn-cs"/>
              </a:rPr>
              <a:t>And we found out that there have been two new stacks added at </a:t>
            </a:r>
            <a:r>
              <a:rPr lang="en-US" altLang="ko-KR" sz="1200" kern="1200" baseline="0" dirty="0" err="1">
                <a:solidFill>
                  <a:schemeClr val="tx1"/>
                </a:solidFill>
                <a:effectLst/>
                <a:latin typeface="HY그래픽M" panose="02030600000101010101" pitchFamily="18" charset="-127"/>
                <a:ea typeface="HY그래픽M" panose="02030600000101010101" pitchFamily="18" charset="-127"/>
                <a:cs typeface="+mn-cs"/>
              </a:rPr>
              <a:t>danjin</a:t>
            </a:r>
            <a:r>
              <a:rPr lang="en-US" altLang="ko-KR" sz="1200" kern="1200" baseline="0" dirty="0">
                <a:solidFill>
                  <a:schemeClr val="tx1"/>
                </a:solidFill>
                <a:effectLst/>
                <a:latin typeface="HY그래픽M" panose="02030600000101010101" pitchFamily="18" charset="-127"/>
                <a:ea typeface="HY그래픽M" panose="02030600000101010101" pitchFamily="18" charset="-127"/>
                <a:cs typeface="+mn-cs"/>
              </a:rPr>
              <a:t> power plant in red circle. We also found that these new stacks emit twice more than the other four existing stacks in blue circle.</a:t>
            </a:r>
          </a:p>
          <a:p>
            <a:pPr latinLnBrk="1"/>
            <a:r>
              <a:rPr lang="en-US" altLang="ko-KR" sz="1200" kern="1200" baseline="0" dirty="0">
                <a:solidFill>
                  <a:schemeClr val="tx1"/>
                </a:solidFill>
                <a:effectLst/>
                <a:latin typeface="HY그래픽M" panose="02030600000101010101" pitchFamily="18" charset="-127"/>
                <a:ea typeface="HY그래픽M" panose="02030600000101010101" pitchFamily="18" charset="-127"/>
                <a:cs typeface="+mn-cs"/>
              </a:rPr>
              <a:t>Therefore, total emission was almost doubled after the new construction, which ratio from 0.37 to 0.71.</a:t>
            </a:r>
          </a:p>
          <a:p>
            <a:pPr latinLnBrk="1"/>
            <a:endParaRPr lang="en-US" altLang="ko-KR" sz="1200" kern="1200" dirty="0">
              <a:solidFill>
                <a:schemeClr val="tx1"/>
              </a:solidFill>
              <a:effectLst/>
              <a:latin typeface="HY그래픽M" panose="02030600000101010101" pitchFamily="18" charset="-127"/>
              <a:ea typeface="HY그래픽M" panose="02030600000101010101" pitchFamily="18" charset="-127"/>
              <a:cs typeface="+mn-cs"/>
            </a:endParaRP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10</a:t>
            </a:fld>
            <a:endParaRPr lang="ko-KR" altLang="en-US"/>
          </a:p>
        </p:txBody>
      </p:sp>
    </p:spTree>
    <p:extLst>
      <p:ext uri="{BB962C8B-B14F-4D97-AF65-F5344CB8AC3E}">
        <p14:creationId xmlns:p14="http://schemas.microsoft.com/office/powerpoint/2010/main" val="414090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defTabSz="899312">
              <a:defRPr/>
            </a:pPr>
            <a:r>
              <a:rPr lang="en-US" altLang="ko-KR" baseline="0" dirty="0"/>
              <a:t>This is overall results of Korea LPSs inventory evaluation at the </a:t>
            </a:r>
            <a:r>
              <a:rPr lang="en-US" altLang="ko-KR" baseline="0" dirty="0" err="1"/>
              <a:t>Dangjin</a:t>
            </a:r>
            <a:r>
              <a:rPr lang="en-US" altLang="ko-KR" baseline="0" dirty="0"/>
              <a:t> Power Plant.</a:t>
            </a:r>
          </a:p>
          <a:p>
            <a:pPr defTabSz="899312">
              <a:defRPr/>
            </a:pPr>
            <a:r>
              <a:rPr lang="en-US" altLang="ko-KR" baseline="0" dirty="0"/>
              <a:t>NOx emission seem to be overestimated, and SO2 seems to be underestimated.</a:t>
            </a:r>
          </a:p>
          <a:p>
            <a:pPr defTabSz="899312">
              <a:defRPr/>
            </a:pPr>
            <a:r>
              <a:rPr lang="en-US" altLang="ko-KR" baseline="0" dirty="0"/>
              <a:t>In the case of </a:t>
            </a:r>
            <a:r>
              <a:rPr lang="en-US" altLang="ko-KR" baseline="0" dirty="0" err="1"/>
              <a:t>Dangjin</a:t>
            </a:r>
            <a:r>
              <a:rPr lang="en-US" altLang="ko-KR" baseline="0" dirty="0"/>
              <a:t> PP, we updated the emission information including the new constructions as follows,</a:t>
            </a:r>
          </a:p>
          <a:p>
            <a:pPr defTabSz="899312">
              <a:defRPr/>
            </a:pPr>
            <a:r>
              <a:rPr lang="en-US" altLang="ko-KR" baseline="0" dirty="0"/>
              <a:t>CAPSS inventory used for modeling is for 2013(two thousand thirteen)</a:t>
            </a:r>
          </a:p>
          <a:p>
            <a:pPr defTabSz="899312">
              <a:defRPr/>
            </a:pPr>
            <a:r>
              <a:rPr lang="en-US" altLang="ko-KR" baseline="0" dirty="0"/>
              <a:t>, measurement conducted in 2016(two thousand sixteen).</a:t>
            </a:r>
          </a:p>
          <a:p>
            <a:pPr defTabSz="899312">
              <a:defRPr/>
            </a:pPr>
            <a:r>
              <a:rPr lang="en-US" altLang="ko-KR" baseline="0" dirty="0"/>
              <a:t>During that period, </a:t>
            </a:r>
            <a:r>
              <a:rPr lang="en-US" altLang="ko-KR" baseline="0" dirty="0" err="1"/>
              <a:t>Dangjin</a:t>
            </a:r>
            <a:r>
              <a:rPr lang="en-US" altLang="ko-KR" baseline="0" dirty="0"/>
              <a:t> PP added 2 more stacks, which make SO2 emission’s ratio is almost doubled</a:t>
            </a:r>
          </a:p>
          <a:p>
            <a:pPr defTabSz="899312">
              <a:defRPr/>
            </a:pPr>
            <a:r>
              <a:rPr lang="en-US" altLang="ko-KR" baseline="0" dirty="0"/>
              <a:t> As a result, </a:t>
            </a:r>
            <a:r>
              <a:rPr lang="en-US" altLang="ko-KR" baseline="0" dirty="0" err="1"/>
              <a:t>Danjin</a:t>
            </a:r>
            <a:r>
              <a:rPr lang="en-US" altLang="ko-KR" baseline="0" dirty="0"/>
              <a:t> PP’s agreements for SO2 was improved to 0.71</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11</a:t>
            </a:fld>
            <a:endParaRPr lang="ko-KR" altLang="en-US"/>
          </a:p>
        </p:txBody>
      </p:sp>
    </p:spTree>
    <p:extLst>
      <p:ext uri="{BB962C8B-B14F-4D97-AF65-F5344CB8AC3E}">
        <p14:creationId xmlns:p14="http://schemas.microsoft.com/office/powerpoint/2010/main" val="258424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a:t>Now we would like to show you how we develop and update the Chinese Large Point sources inventory</a:t>
            </a:r>
          </a:p>
          <a:p>
            <a:r>
              <a:rPr lang="en-US" altLang="ko-KR" baseline="0" dirty="0"/>
              <a:t>In this figure, you can see the trajectories from different injection heights show big differences in their horizontal transport.</a:t>
            </a:r>
          </a:p>
          <a:p>
            <a:r>
              <a:rPr lang="en-US" altLang="ko-KR" dirty="0"/>
              <a:t>According</a:t>
            </a:r>
            <a:r>
              <a:rPr lang="en-US" altLang="ko-KR" baseline="0" dirty="0"/>
              <a:t> to KORUS-AQ field campaign results, the transboundary pollution impact to Korea can go up to 49%(forty-nine). The PM2.5 (fine particle) impact from China can be around 34% and up to 9% for North Korea.</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12</a:t>
            </a:fld>
            <a:endParaRPr lang="ko-KR" altLang="en-US"/>
          </a:p>
        </p:txBody>
      </p:sp>
    </p:spTree>
    <p:extLst>
      <p:ext uri="{BB962C8B-B14F-4D97-AF65-F5344CB8AC3E}">
        <p14:creationId xmlns:p14="http://schemas.microsoft.com/office/powerpoint/2010/main" val="367744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mn-ea"/>
                <a:ea typeface="+mn-ea"/>
              </a:rPr>
              <a:t>To develop China LPSs</a:t>
            </a:r>
            <a:r>
              <a:rPr lang="en-US" altLang="ko-KR" sz="1200" baseline="0" dirty="0">
                <a:latin typeface="+mn-ea"/>
                <a:ea typeface="+mn-ea"/>
              </a:rPr>
              <a:t>, </a:t>
            </a:r>
          </a:p>
          <a:p>
            <a:r>
              <a:rPr lang="en-US" altLang="ko-KR" sz="1200" baseline="0" dirty="0">
                <a:latin typeface="+mn-ea"/>
                <a:ea typeface="+mn-ea"/>
              </a:rPr>
              <a:t>First, we used locations of China Coal Power Plants using Global Coal tracker.</a:t>
            </a:r>
          </a:p>
          <a:p>
            <a:r>
              <a:rPr lang="en-US" altLang="ko-KR" sz="1200" baseline="0" dirty="0">
                <a:latin typeface="+mn-ea"/>
                <a:ea typeface="+mn-ea"/>
              </a:rPr>
              <a:t>And then, location of Non-coal Power Plants was used HTAP dataset.</a:t>
            </a:r>
          </a:p>
          <a:p>
            <a:r>
              <a:rPr lang="en-US" altLang="ko-KR" sz="1200" baseline="0" dirty="0">
                <a:latin typeface="+mn-ea"/>
                <a:ea typeface="+mn-ea"/>
              </a:rPr>
              <a:t>But HTAP dataset is gridded emission.</a:t>
            </a:r>
          </a:p>
          <a:p>
            <a:r>
              <a:rPr lang="en-US" altLang="ko-KR" sz="1200" baseline="0" dirty="0">
                <a:latin typeface="+mn-ea"/>
                <a:ea typeface="+mn-ea"/>
              </a:rPr>
              <a:t>So, satellite maps used to find point source on the gridded emission.</a:t>
            </a:r>
          </a:p>
          <a:p>
            <a:r>
              <a:rPr lang="en-US" altLang="ko-KR" sz="1200" baseline="0" dirty="0">
                <a:latin typeface="+mn-ea"/>
                <a:ea typeface="+mn-ea"/>
              </a:rPr>
              <a:t>In this case, only the point, out of radius 0.125(point one-two-five)degree of Coal PP was considered as Non-Coal PP</a:t>
            </a:r>
          </a:p>
          <a:p>
            <a:r>
              <a:rPr lang="en-US" altLang="ko-KR" sz="1200" baseline="0" dirty="0">
                <a:latin typeface="+mn-ea"/>
                <a:ea typeface="+mn-ea"/>
              </a:rPr>
              <a:t>because HTAP dataset’s Chinese part resolution was originally made as 0.25(point two-five)degree.</a:t>
            </a:r>
          </a:p>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dirty="0">
                <a:latin typeface="+mn-ea"/>
                <a:ea typeface="+mn-ea"/>
              </a:rPr>
              <a:t>Through this method, a total of 3,798(thirty-seven</a:t>
            </a:r>
            <a:r>
              <a:rPr lang="en-US" altLang="ko-KR" sz="1200" baseline="0" dirty="0">
                <a:latin typeface="+mn-ea"/>
                <a:ea typeface="+mn-ea"/>
              </a:rPr>
              <a:t> hundred ninety-eight)</a:t>
            </a:r>
            <a:r>
              <a:rPr lang="en-US" altLang="ko-KR" sz="1200" dirty="0">
                <a:latin typeface="+mn-ea"/>
                <a:ea typeface="+mn-ea"/>
              </a:rPr>
              <a:t> stacks were found.</a:t>
            </a:r>
          </a:p>
          <a:p>
            <a:endParaRPr lang="en-US" altLang="ko-KR" sz="1200" baseline="0" dirty="0">
              <a:latin typeface="+mn-ea"/>
              <a:ea typeface="+mn-ea"/>
            </a:endParaRP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13</a:t>
            </a:fld>
            <a:endParaRPr lang="ko-KR" altLang="en-US"/>
          </a:p>
        </p:txBody>
      </p:sp>
    </p:spTree>
    <p:extLst>
      <p:ext uri="{BB962C8B-B14F-4D97-AF65-F5344CB8AC3E}">
        <p14:creationId xmlns:p14="http://schemas.microsoft.com/office/powerpoint/2010/main" val="3020319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lnSpc>
                <a:spcPct val="150000"/>
              </a:lnSpc>
              <a:buFont typeface="Arial" pitchFamily="34" charset="0"/>
              <a:buNone/>
            </a:pPr>
            <a:r>
              <a:rPr lang="en-US" altLang="ko-KR" sz="1200" b="0" baseline="0" dirty="0">
                <a:latin typeface="+mn-ea"/>
                <a:ea typeface="+mn-ea"/>
                <a:cs typeface="Calibri" panose="020F0502020204030204" pitchFamily="34" charset="0"/>
              </a:rPr>
              <a:t>This is the process of LPS emission inventory development in China.</a:t>
            </a:r>
          </a:p>
          <a:p>
            <a:pPr marL="0" indent="0">
              <a:lnSpc>
                <a:spcPct val="150000"/>
              </a:lnSpc>
              <a:buFont typeface="Arial" pitchFamily="34" charset="0"/>
              <a:buNone/>
            </a:pPr>
            <a:r>
              <a:rPr lang="en-US" altLang="ko-KR" sz="1200" b="0" baseline="0" dirty="0">
                <a:latin typeface="+mn-ea"/>
                <a:ea typeface="+mn-ea"/>
                <a:cs typeface="Calibri" panose="020F0502020204030204" pitchFamily="34" charset="0"/>
              </a:rPr>
              <a:t>We have used 3 major datasets(Right side)</a:t>
            </a:r>
          </a:p>
          <a:p>
            <a:pPr marL="0" indent="0">
              <a:lnSpc>
                <a:spcPct val="150000"/>
              </a:lnSpc>
              <a:buFont typeface="Arial" pitchFamily="34" charset="0"/>
              <a:buNone/>
            </a:pPr>
            <a:r>
              <a:rPr lang="en-US" altLang="ko-KR" sz="1200" b="0" baseline="0" dirty="0">
                <a:latin typeface="+mn-ea"/>
                <a:ea typeface="+mn-ea"/>
                <a:cs typeface="Calibri" panose="020F0502020204030204" pitchFamily="34" charset="0"/>
              </a:rPr>
              <a:t>Base Emission inventory is power plant sector in the CREATE inventory.</a:t>
            </a:r>
          </a:p>
          <a:p>
            <a:pPr marL="0" indent="0">
              <a:lnSpc>
                <a:spcPct val="150000"/>
              </a:lnSpc>
              <a:buFont typeface="Arial" pitchFamily="34" charset="0"/>
              <a:buNone/>
            </a:pPr>
            <a:r>
              <a:rPr lang="en-US" altLang="ko-KR" sz="1200" b="0" baseline="0" dirty="0">
                <a:latin typeface="+mn-ea"/>
                <a:ea typeface="+mn-ea"/>
                <a:cs typeface="Calibri" panose="020F0502020204030204" pitchFamily="34" charset="0"/>
              </a:rPr>
              <a:t>As CREATE was based in 2010(two thousand ten), it did not consider the increase in NH3(Ammonia) emission due to new NOX reduction technology.</a:t>
            </a:r>
          </a:p>
          <a:p>
            <a:pPr marL="0" indent="0">
              <a:lnSpc>
                <a:spcPct val="150000"/>
              </a:lnSpc>
              <a:buFont typeface="Arial" pitchFamily="34" charset="0"/>
              <a:buNone/>
            </a:pPr>
            <a:r>
              <a:rPr lang="en-US" altLang="ko-KR" sz="1200" b="0" baseline="0" dirty="0">
                <a:latin typeface="+mn-ea"/>
                <a:ea typeface="+mn-ea"/>
                <a:cs typeface="Calibri" panose="020F0502020204030204" pitchFamily="34" charset="0"/>
              </a:rPr>
              <a:t>So, NH3 Emission re-estimated using recent ECLIPSE scenario in GAINS model.</a:t>
            </a:r>
          </a:p>
          <a:p>
            <a:pPr marL="0" indent="0">
              <a:lnSpc>
                <a:spcPct val="150000"/>
              </a:lnSpc>
              <a:buFont typeface="Arial" pitchFamily="34" charset="0"/>
              <a:buNone/>
            </a:pPr>
            <a:r>
              <a:rPr lang="en-US" altLang="ko-KR" sz="1200" b="0" baseline="0" dirty="0">
                <a:latin typeface="+mn-ea"/>
                <a:ea typeface="+mn-ea"/>
                <a:cs typeface="Calibri" panose="020F0502020204030204" pitchFamily="34" charset="0"/>
              </a:rPr>
              <a:t>And, we applied the stack parameters in CAPSS inventory, to the each stacks in China.</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14</a:t>
            </a:fld>
            <a:endParaRPr lang="ko-KR" altLang="en-US"/>
          </a:p>
        </p:txBody>
      </p:sp>
    </p:spTree>
    <p:extLst>
      <p:ext uri="{BB962C8B-B14F-4D97-AF65-F5344CB8AC3E}">
        <p14:creationId xmlns:p14="http://schemas.microsoft.com/office/powerpoint/2010/main" val="1702991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1" indent="0" algn="l" defTabSz="1219170" rtl="0" eaLnBrk="1" fontAlgn="auto" latinLnBrk="1" hangingPunct="1">
              <a:lnSpc>
                <a:spcPct val="100000"/>
              </a:lnSpc>
              <a:spcBef>
                <a:spcPts val="0"/>
              </a:spcBef>
              <a:spcAft>
                <a:spcPts val="0"/>
              </a:spcAft>
              <a:buClrTx/>
              <a:buSzTx/>
              <a:buFontTx/>
              <a:buNone/>
              <a:tabLst/>
              <a:defRPr/>
            </a:pPr>
            <a:r>
              <a:rPr lang="en-US" altLang="ko-KR" sz="1400" dirty="0">
                <a:latin typeface="Calibri" panose="020F0502020204030204" pitchFamily="34" charset="0"/>
                <a:cs typeface="Calibri" panose="020F0502020204030204" pitchFamily="34" charset="0"/>
              </a:rPr>
              <a:t>This table shows</a:t>
            </a:r>
            <a:r>
              <a:rPr lang="ko-KR" altLang="en-US" sz="1400" baseline="0" dirty="0">
                <a:latin typeface="Calibri" panose="020F0502020204030204" pitchFamily="34" charset="0"/>
                <a:cs typeface="Calibri" panose="020F0502020204030204" pitchFamily="34" charset="0"/>
              </a:rPr>
              <a:t> </a:t>
            </a:r>
            <a:r>
              <a:rPr lang="en-US" altLang="ko-KR" sz="1400" baseline="0" dirty="0">
                <a:latin typeface="Calibri" panose="020F0502020204030204" pitchFamily="34" charset="0"/>
                <a:cs typeface="Calibri" panose="020F0502020204030204" pitchFamily="34" charset="0"/>
              </a:rPr>
              <a:t>how much of Emissions allocated in Power sector.</a:t>
            </a:r>
          </a:p>
          <a:p>
            <a:pPr marL="0" marR="0" lvl="1" indent="0" algn="l" defTabSz="1219170" rtl="0" eaLnBrk="1" fontAlgn="auto" latinLnBrk="1" hangingPunct="1">
              <a:lnSpc>
                <a:spcPct val="100000"/>
              </a:lnSpc>
              <a:spcBef>
                <a:spcPts val="0"/>
              </a:spcBef>
              <a:spcAft>
                <a:spcPts val="0"/>
              </a:spcAft>
              <a:buClrTx/>
              <a:buSzTx/>
              <a:buFontTx/>
              <a:buNone/>
              <a:tabLst/>
              <a:defRPr/>
            </a:pPr>
            <a:r>
              <a:rPr lang="en-US" altLang="ko-KR" sz="1400" baseline="0" dirty="0">
                <a:latin typeface="Calibri" panose="020F0502020204030204" pitchFamily="34" charset="0"/>
                <a:cs typeface="Calibri" panose="020F0502020204030204" pitchFamily="34" charset="0"/>
              </a:rPr>
              <a:t>Power sector emission were all allocated to LPSs.</a:t>
            </a:r>
          </a:p>
          <a:p>
            <a:pPr marL="0" marR="0" lvl="1" indent="0" algn="l" defTabSz="1219170" rtl="0" eaLnBrk="1" fontAlgn="auto" latinLnBrk="1" hangingPunct="1">
              <a:lnSpc>
                <a:spcPct val="100000"/>
              </a:lnSpc>
              <a:spcBef>
                <a:spcPts val="0"/>
              </a:spcBef>
              <a:spcAft>
                <a:spcPts val="0"/>
              </a:spcAft>
              <a:buClrTx/>
              <a:buSzTx/>
              <a:buFontTx/>
              <a:buNone/>
              <a:tabLst/>
              <a:defRPr/>
            </a:pPr>
            <a:r>
              <a:rPr lang="en-US" altLang="ko-KR" sz="1400" baseline="0" dirty="0">
                <a:latin typeface="Calibri" panose="020F0502020204030204" pitchFamily="34" charset="0"/>
                <a:cs typeface="Calibri" panose="020F0502020204030204" pitchFamily="34" charset="0"/>
              </a:rPr>
              <a:t>So, Point source has only Power sector.</a:t>
            </a:r>
          </a:p>
          <a:p>
            <a:pPr marL="0" marR="0" lvl="1" indent="0" algn="l" defTabSz="1219170" rtl="0" eaLnBrk="1" fontAlgn="auto" latinLnBrk="1" hangingPunct="1">
              <a:lnSpc>
                <a:spcPct val="100000"/>
              </a:lnSpc>
              <a:spcBef>
                <a:spcPts val="0"/>
              </a:spcBef>
              <a:spcAft>
                <a:spcPts val="0"/>
              </a:spcAft>
              <a:buClrTx/>
              <a:buSzTx/>
              <a:buFontTx/>
              <a:buNone/>
              <a:tabLst/>
              <a:defRPr/>
            </a:pPr>
            <a:r>
              <a:rPr lang="en-US" altLang="ko-KR" sz="1400" baseline="0" dirty="0">
                <a:latin typeface="Calibri" panose="020F0502020204030204" pitchFamily="34" charset="0"/>
                <a:cs typeface="Calibri" panose="020F0502020204030204" pitchFamily="34" charset="0"/>
              </a:rPr>
              <a:t>Of the total emissions, the power sector account for 37%(thirty-seven) of CO2, and 24%(twenty-four) of NOX</a:t>
            </a:r>
          </a:p>
          <a:p>
            <a:pPr marL="0" marR="0" lvl="1" indent="0" algn="l" defTabSz="1219170" rtl="0" eaLnBrk="1" fontAlgn="auto" latinLnBrk="1" hangingPunct="1">
              <a:lnSpc>
                <a:spcPct val="100000"/>
              </a:lnSpc>
              <a:spcBef>
                <a:spcPts val="0"/>
              </a:spcBef>
              <a:spcAft>
                <a:spcPts val="0"/>
              </a:spcAft>
              <a:buClrTx/>
              <a:buSzTx/>
              <a:buFontTx/>
              <a:buNone/>
              <a:tabLst/>
              <a:defRPr/>
            </a:pPr>
            <a:r>
              <a:rPr lang="en-US" altLang="ko-KR" sz="1400" baseline="0" dirty="0">
                <a:latin typeface="Calibri" panose="020F0502020204030204" pitchFamily="34" charset="0"/>
                <a:cs typeface="Calibri" panose="020F0502020204030204" pitchFamily="34" charset="0"/>
              </a:rPr>
              <a:t>For NH3, the emissions increased 92(ninety-two) times using ECLIPSE scenario.</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15</a:t>
            </a:fld>
            <a:endParaRPr lang="ko-KR" altLang="en-US"/>
          </a:p>
        </p:txBody>
      </p:sp>
    </p:spTree>
    <p:extLst>
      <p:ext uri="{BB962C8B-B14F-4D97-AF65-F5344CB8AC3E}">
        <p14:creationId xmlns:p14="http://schemas.microsoft.com/office/powerpoint/2010/main" val="226995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Font typeface="Arial" pitchFamily="34" charset="0"/>
              <a:buNone/>
            </a:pPr>
            <a:r>
              <a:rPr lang="en-US" altLang="zh-CN" sz="1200" dirty="0">
                <a:latin typeface="+mn-lt"/>
                <a:cs typeface="Calibri" panose="020F0502020204030204" pitchFamily="34" charset="0"/>
              </a:rPr>
              <a:t>Now, We </a:t>
            </a:r>
            <a:r>
              <a:rPr lang="en-US" altLang="zh-CN" sz="1200" baseline="0" dirty="0">
                <a:latin typeface="+mn-lt"/>
                <a:cs typeface="Calibri" panose="020F0502020204030204" pitchFamily="34" charset="0"/>
              </a:rPr>
              <a:t>evaluated </a:t>
            </a:r>
            <a:r>
              <a:rPr lang="en-US" altLang="zh-CN" sz="1200" dirty="0">
                <a:latin typeface="+mn-lt"/>
                <a:cs typeface="Calibri" panose="020F0502020204030204" pitchFamily="34" charset="0"/>
              </a:rPr>
              <a:t>China</a:t>
            </a:r>
            <a:r>
              <a:rPr lang="en-US" altLang="zh-CN" sz="1200" baseline="0" dirty="0">
                <a:latin typeface="+mn-lt"/>
                <a:cs typeface="Calibri" panose="020F0502020204030204" pitchFamily="34" charset="0"/>
              </a:rPr>
              <a:t> Point sources.</a:t>
            </a:r>
          </a:p>
          <a:p>
            <a:pPr marL="0" indent="0">
              <a:buFont typeface="Arial" pitchFamily="34" charset="0"/>
              <a:buNone/>
            </a:pPr>
            <a:r>
              <a:rPr lang="en-US" altLang="zh-CN" sz="1200" baseline="0" dirty="0">
                <a:latin typeface="+mn-lt"/>
                <a:cs typeface="Calibri" panose="020F0502020204030204" pitchFamily="34" charset="0"/>
              </a:rPr>
              <a:t>this graph shows The vertical distribution of emissions.    </a:t>
            </a:r>
          </a:p>
          <a:p>
            <a:pPr marL="0" indent="0">
              <a:buFont typeface="Arial" pitchFamily="34" charset="0"/>
              <a:buNone/>
            </a:pPr>
            <a:r>
              <a:rPr lang="en-US" altLang="zh-CN" sz="1200" dirty="0">
                <a:latin typeface="+mn-lt"/>
                <a:cs typeface="Calibri" panose="020F0502020204030204" pitchFamily="34" charset="0"/>
              </a:rPr>
              <a:t>In the fourth layer</a:t>
            </a:r>
            <a:r>
              <a:rPr lang="en-US" altLang="zh-CN" sz="1200" baseline="0" dirty="0">
                <a:latin typeface="+mn-lt"/>
                <a:cs typeface="Calibri" panose="020F0502020204030204" pitchFamily="34" charset="0"/>
              </a:rPr>
              <a:t> is including </a:t>
            </a:r>
            <a:r>
              <a:rPr lang="en-US" altLang="zh-CN" sz="1200" dirty="0">
                <a:latin typeface="+mn-lt"/>
                <a:cs typeface="Calibri" panose="020F0502020204030204" pitchFamily="34" charset="0"/>
              </a:rPr>
              <a:t>47%(forty-seven) of total emissions.</a:t>
            </a:r>
          </a:p>
          <a:p>
            <a:pPr marL="0" indent="0">
              <a:buFont typeface="Arial" pitchFamily="34" charset="0"/>
              <a:buNone/>
            </a:pPr>
            <a:r>
              <a:rPr lang="en-US" altLang="zh-CN" sz="1200" dirty="0">
                <a:latin typeface="+mn-lt"/>
                <a:cs typeface="Calibri" panose="020F0502020204030204" pitchFamily="34" charset="0"/>
              </a:rPr>
              <a:t>And</a:t>
            </a:r>
            <a:r>
              <a:rPr lang="en-US" altLang="zh-CN" sz="1200" baseline="0" dirty="0">
                <a:latin typeface="+mn-lt"/>
                <a:cs typeface="Calibri" panose="020F0502020204030204" pitchFamily="34" charset="0"/>
              </a:rPr>
              <a:t> the majority of point source emissions injected </a:t>
            </a:r>
            <a:r>
              <a:rPr lang="en-US" altLang="zh-CN" sz="1200" dirty="0">
                <a:latin typeface="+mn-lt"/>
                <a:cs typeface="Calibri" panose="020F0502020204030204" pitchFamily="34" charset="0"/>
              </a:rPr>
              <a:t>between 250(two-</a:t>
            </a:r>
            <a:r>
              <a:rPr lang="en-US" altLang="zh-CN" sz="1200" baseline="0" dirty="0">
                <a:latin typeface="+mn-lt"/>
                <a:cs typeface="Calibri" panose="020F0502020204030204" pitchFamily="34" charset="0"/>
              </a:rPr>
              <a:t>fifty)</a:t>
            </a:r>
            <a:r>
              <a:rPr lang="en-US" altLang="zh-CN" sz="1200" dirty="0">
                <a:latin typeface="+mn-lt"/>
                <a:cs typeface="Calibri" panose="020F0502020204030204" pitchFamily="34" charset="0"/>
              </a:rPr>
              <a:t> and 1,000m(one</a:t>
            </a:r>
            <a:r>
              <a:rPr lang="en-US" altLang="zh-CN" sz="1200" baseline="0" dirty="0">
                <a:latin typeface="+mn-lt"/>
                <a:cs typeface="Calibri" panose="020F0502020204030204" pitchFamily="34" charset="0"/>
              </a:rPr>
              <a:t> thousand) heights</a:t>
            </a:r>
            <a:r>
              <a:rPr lang="en-US" altLang="zh-CN" sz="1200" dirty="0">
                <a:latin typeface="+mn-lt"/>
                <a:cs typeface="Calibri" panose="020F0502020204030204" pitchFamily="34" charset="0"/>
              </a:rPr>
              <a:t>.</a:t>
            </a:r>
          </a:p>
          <a:p>
            <a:pPr marL="0" indent="0">
              <a:buFont typeface="Arial" pitchFamily="34" charset="0"/>
              <a:buNone/>
            </a:pPr>
            <a:r>
              <a:rPr lang="en-US" altLang="zh-CN" sz="1200" dirty="0">
                <a:latin typeface="+mn-lt"/>
                <a:cs typeface="Calibri" panose="020F0502020204030204" pitchFamily="34" charset="0"/>
              </a:rPr>
              <a:t>We also used HYSPLIT model to examine the</a:t>
            </a:r>
            <a:r>
              <a:rPr lang="en-US" altLang="zh-CN" sz="1200" baseline="0" dirty="0">
                <a:latin typeface="+mn-lt"/>
                <a:cs typeface="Calibri" panose="020F0502020204030204" pitchFamily="34" charset="0"/>
              </a:rPr>
              <a:t> horizontal transport</a:t>
            </a:r>
            <a:r>
              <a:rPr lang="en-US" altLang="zh-CN" sz="1200" dirty="0">
                <a:latin typeface="+mn-lt"/>
                <a:cs typeface="Calibri" panose="020F0502020204030204" pitchFamily="34" charset="0"/>
              </a:rPr>
              <a:t>.</a:t>
            </a:r>
          </a:p>
          <a:p>
            <a:pPr marL="0" indent="0">
              <a:buFont typeface="Arial" pitchFamily="34" charset="0"/>
              <a:buNone/>
            </a:pPr>
            <a:r>
              <a:rPr lang="en-US" altLang="zh-CN" sz="1200" baseline="0" dirty="0">
                <a:latin typeface="+mn-lt"/>
                <a:cs typeface="Calibri" panose="020F0502020204030204" pitchFamily="34" charset="0"/>
              </a:rPr>
              <a:t>LPSs in Shandong province were selected which are large and close to Korea.</a:t>
            </a:r>
            <a:endParaRPr lang="en-US" altLang="zh-CN" sz="1200" dirty="0">
              <a:latin typeface="+mn-lt"/>
              <a:cs typeface="Calibri" panose="020F0502020204030204" pitchFamily="34" charset="0"/>
            </a:endParaRPr>
          </a:p>
          <a:p>
            <a:pPr marL="0" indent="0">
              <a:buFont typeface="Arial" pitchFamily="34" charset="0"/>
              <a:buNone/>
            </a:pPr>
            <a:r>
              <a:rPr lang="en-US" altLang="zh-CN" sz="1200" baseline="0" dirty="0">
                <a:latin typeface="+mn-lt"/>
                <a:cs typeface="Calibri" panose="020F0502020204030204" pitchFamily="34" charset="0"/>
              </a:rPr>
              <a:t>As a you can see, emissions from Shandong LPSs with higher injection height were transported more to Korea.</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16</a:t>
            </a:fld>
            <a:endParaRPr lang="ko-KR" altLang="en-US"/>
          </a:p>
        </p:txBody>
      </p:sp>
    </p:spTree>
    <p:extLst>
      <p:ext uri="{BB962C8B-B14F-4D97-AF65-F5344CB8AC3E}">
        <p14:creationId xmlns:p14="http://schemas.microsoft.com/office/powerpoint/2010/main" val="2142947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247775" y="1277938"/>
            <a:ext cx="4608513" cy="3455987"/>
          </a:xfrm>
        </p:spPr>
      </p:sp>
      <p:sp>
        <p:nvSpPr>
          <p:cNvPr id="3" name="슬라이드 노트 개체 틀 2"/>
          <p:cNvSpPr>
            <a:spLocks noGrp="1"/>
          </p:cNvSpPr>
          <p:nvPr>
            <p:ph type="body" idx="1"/>
          </p:nvPr>
        </p:nvSpPr>
        <p:spPr/>
        <p:txBody>
          <a:bodyPr/>
          <a:lstStyle/>
          <a:p>
            <a:pPr marL="285750" indent="-285750">
              <a:spcBef>
                <a:spcPts val="600"/>
              </a:spcBef>
              <a:buFont typeface="Arial" panose="020B0604020202020204" pitchFamily="34" charset="0"/>
              <a:buChar char="•"/>
            </a:pPr>
            <a:r>
              <a:rPr lang="en-US" altLang="ko-KR" sz="1600" dirty="0"/>
              <a:t>Not</a:t>
            </a:r>
            <a:r>
              <a:rPr lang="en-US" altLang="ko-KR" sz="1600" baseline="0" dirty="0"/>
              <a:t> only anthropogenic emissions, But also b</a:t>
            </a:r>
            <a:r>
              <a:rPr lang="en-US" altLang="ko-KR" sz="1600" dirty="0"/>
              <a:t>iogenic</a:t>
            </a:r>
            <a:r>
              <a:rPr lang="en-US" altLang="ko-KR" sz="1600" baseline="0" dirty="0"/>
              <a:t> emission</a:t>
            </a:r>
            <a:r>
              <a:rPr lang="ko-KR" altLang="en-US" sz="1600" baseline="0" dirty="0"/>
              <a:t> </a:t>
            </a:r>
            <a:r>
              <a:rPr lang="en-US" altLang="ko-KR" sz="1600" baseline="0" dirty="0"/>
              <a:t>is</a:t>
            </a:r>
            <a:r>
              <a:rPr lang="ko-KR" altLang="en-US" sz="1600" baseline="0" dirty="0"/>
              <a:t> </a:t>
            </a:r>
            <a:r>
              <a:rPr lang="en-US" altLang="ko-KR" sz="1600" baseline="0" dirty="0"/>
              <a:t>very important to analyze atmospheric environment.</a:t>
            </a:r>
          </a:p>
          <a:p>
            <a:pPr marL="285750" indent="-285750">
              <a:spcBef>
                <a:spcPts val="600"/>
              </a:spcBef>
              <a:buFont typeface="Arial" panose="020B0604020202020204" pitchFamily="34" charset="0"/>
              <a:buChar char="•"/>
            </a:pPr>
            <a:r>
              <a:rPr lang="en-US" altLang="ko-KR" sz="1600" baseline="0" dirty="0"/>
              <a:t>Especially for South Korea. Because South Korea’s land area is consisted of more than 70% of vegetation like forest, cropland, and so on.</a:t>
            </a:r>
          </a:p>
          <a:p>
            <a:pPr marL="285750" indent="-285750">
              <a:spcBef>
                <a:spcPts val="600"/>
              </a:spcBef>
              <a:buFont typeface="Arial" panose="020B0604020202020204" pitchFamily="34" charset="0"/>
              <a:buChar char="•"/>
            </a:pPr>
            <a:r>
              <a:rPr lang="en-US" altLang="ko-KR" sz="1600" baseline="0" dirty="0"/>
              <a:t>For modeling-based BVOC emissions estimation, Plant Functional Type’s and Leaf Area Index‘s geographical distributions are considered very important driving variables.</a:t>
            </a:r>
          </a:p>
          <a:p>
            <a:pPr marL="285750" indent="-285750">
              <a:spcBef>
                <a:spcPts val="600"/>
              </a:spcBef>
              <a:buFont typeface="Arial" panose="020B0604020202020204" pitchFamily="34" charset="0"/>
              <a:buChar char="•"/>
            </a:pPr>
            <a:r>
              <a:rPr lang="en-US" altLang="ko-KR" sz="1600" baseline="0" dirty="0"/>
              <a:t>Most of researches, they were derived from the satellite-based information such as MODIS.</a:t>
            </a:r>
          </a:p>
          <a:p>
            <a:pPr marL="285750" indent="-285750">
              <a:spcBef>
                <a:spcPts val="600"/>
              </a:spcBef>
              <a:buFont typeface="Arial" panose="020B0604020202020204" pitchFamily="34" charset="0"/>
              <a:buChar char="•"/>
            </a:pPr>
            <a:r>
              <a:rPr lang="en-US" altLang="ko-KR" sz="1600" baseline="0" dirty="0"/>
              <a:t>Below figure explain Secondary Organic Aerosol  formation.</a:t>
            </a:r>
          </a:p>
          <a:p>
            <a:pPr marL="285750" indent="-285750">
              <a:spcBef>
                <a:spcPts val="600"/>
              </a:spcBef>
              <a:buFont typeface="Arial" panose="020B0604020202020204" pitchFamily="34" charset="0"/>
              <a:buChar char="•"/>
            </a:pPr>
            <a:r>
              <a:rPr lang="en-US" altLang="ko-KR" sz="1600" baseline="0" dirty="0"/>
              <a:t>And right one shows the formation of PM2.5 in </a:t>
            </a:r>
            <a:r>
              <a:rPr lang="en-US" altLang="ko-KR" sz="1600" baseline="0" dirty="0" err="1"/>
              <a:t>seoul</a:t>
            </a:r>
            <a:r>
              <a:rPr lang="en-US" altLang="ko-KR" sz="1600" baseline="0" dirty="0"/>
              <a:t>. </a:t>
            </a:r>
          </a:p>
          <a:p>
            <a:pPr marL="285750" indent="-285750">
              <a:spcBef>
                <a:spcPts val="600"/>
              </a:spcBef>
              <a:buFont typeface="Arial" panose="020B0604020202020204" pitchFamily="34" charset="0"/>
              <a:buChar char="•"/>
            </a:pPr>
            <a:r>
              <a:rPr lang="en-US" altLang="ko-KR" sz="1600" baseline="0" dirty="0"/>
              <a:t>As you can see, almost 90% are made by secondary production. </a:t>
            </a:r>
          </a:p>
          <a:p>
            <a:pPr marL="285750" indent="-285750">
              <a:spcBef>
                <a:spcPts val="600"/>
              </a:spcBef>
              <a:buFont typeface="Arial" panose="020B0604020202020204" pitchFamily="34" charset="0"/>
              <a:buChar char="•"/>
            </a:pPr>
            <a:r>
              <a:rPr lang="en-US" altLang="ko-KR" sz="1600" baseline="0" dirty="0"/>
              <a:t>We are </a:t>
            </a:r>
            <a:r>
              <a:rPr lang="en-US" altLang="ko-KR" sz="1600" baseline="0" dirty="0" err="1" smtClean="0"/>
              <a:t>curreting</a:t>
            </a:r>
            <a:r>
              <a:rPr lang="en-US" altLang="ko-KR" sz="1600" baseline="0" dirty="0" smtClean="0"/>
              <a:t> </a:t>
            </a:r>
            <a:r>
              <a:rPr lang="en-US" altLang="ko-KR" sz="1600" baseline="0" dirty="0"/>
              <a:t>working on developing updated version of </a:t>
            </a:r>
            <a:r>
              <a:rPr lang="en-US" altLang="ko-KR" sz="1600" baseline="0" dirty="0" smtClean="0"/>
              <a:t>biogenic </a:t>
            </a:r>
            <a:r>
              <a:rPr lang="en-US" altLang="ko-KR" sz="1600" baseline="0" dirty="0"/>
              <a:t>VOC emissions using the latest PFT and LAI data from other data </a:t>
            </a:r>
            <a:r>
              <a:rPr lang="en-US" altLang="ko-KR" sz="1600" baseline="0" dirty="0" err="1"/>
              <a:t>souces</a:t>
            </a:r>
            <a:r>
              <a:rPr lang="en-US" altLang="ko-KR" sz="1600" baseline="0" dirty="0"/>
              <a:t>.</a:t>
            </a:r>
          </a:p>
          <a:p>
            <a:pPr marL="285750" indent="-285750">
              <a:spcBef>
                <a:spcPts val="600"/>
              </a:spcBef>
              <a:buFont typeface="Arial" panose="020B0604020202020204" pitchFamily="34" charset="0"/>
              <a:buChar char="•"/>
            </a:pPr>
            <a:endParaRPr lang="ko-KR" altLang="en-US" sz="1600" dirty="0"/>
          </a:p>
        </p:txBody>
      </p:sp>
      <p:sp>
        <p:nvSpPr>
          <p:cNvPr id="4" name="슬라이드 번호 개체 틀 3"/>
          <p:cNvSpPr>
            <a:spLocks noGrp="1"/>
          </p:cNvSpPr>
          <p:nvPr>
            <p:ph type="sldNum" sz="quarter" idx="10"/>
          </p:nvPr>
        </p:nvSpPr>
        <p:spPr/>
        <p:txBody>
          <a:bodyPr/>
          <a:lstStyle/>
          <a:p>
            <a:fld id="{310F7530-ADE4-41A1-93C2-314649C46987}" type="slidenum">
              <a:rPr lang="ko-KR" altLang="en-US" smtClean="0"/>
              <a:t>17</a:t>
            </a:fld>
            <a:endParaRPr lang="ko-KR" altLang="en-US"/>
          </a:p>
        </p:txBody>
      </p:sp>
    </p:spTree>
    <p:extLst>
      <p:ext uri="{BB962C8B-B14F-4D97-AF65-F5344CB8AC3E}">
        <p14:creationId xmlns:p14="http://schemas.microsoft.com/office/powerpoint/2010/main" val="2430382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18</a:t>
            </a:fld>
            <a:endParaRPr lang="ko-KR" altLang="en-US"/>
          </a:p>
        </p:txBody>
      </p:sp>
    </p:spTree>
    <p:extLst>
      <p:ext uri="{BB962C8B-B14F-4D97-AF65-F5344CB8AC3E}">
        <p14:creationId xmlns:p14="http://schemas.microsoft.com/office/powerpoint/2010/main" val="1619486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19</a:t>
            </a:fld>
            <a:endParaRPr lang="ko-KR" altLang="en-US"/>
          </a:p>
        </p:txBody>
      </p:sp>
    </p:spTree>
    <p:extLst>
      <p:ext uri="{BB962C8B-B14F-4D97-AF65-F5344CB8AC3E}">
        <p14:creationId xmlns:p14="http://schemas.microsoft.com/office/powerpoint/2010/main" val="348891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What is the KORUS</a:t>
            </a:r>
            <a:r>
              <a:rPr lang="en-US" altLang="ko-KR" baseline="0" dirty="0"/>
              <a:t>-AQ campaign?</a:t>
            </a:r>
          </a:p>
          <a:p>
            <a:r>
              <a:rPr lang="en-US" altLang="ko-KR" baseline="0" dirty="0"/>
              <a:t>The KORUS-AQ aircraft field campaign have been conducted by Korea Ministry of Environment and NASA to study the air quality of over </a:t>
            </a:r>
            <a:r>
              <a:rPr lang="en-US" altLang="ko-KR" baseline="0" dirty="0" err="1"/>
              <a:t>korea</a:t>
            </a:r>
            <a:r>
              <a:rPr lang="en-US" altLang="ko-KR" baseline="0" dirty="0"/>
              <a:t> and east </a:t>
            </a:r>
            <a:r>
              <a:rPr lang="en-US" altLang="ko-KR" baseline="0" dirty="0" err="1"/>
              <a:t>asia</a:t>
            </a:r>
            <a:r>
              <a:rPr lang="en-US" altLang="ko-KR" baseline="0" dirty="0"/>
              <a:t>. And this is the scientific air quality measurements campaign. In this campaign,</a:t>
            </a:r>
            <a:r>
              <a:rPr lang="en-US" altLang="ko-KR" dirty="0"/>
              <a:t> various types of air quality modeling systems have been used for this field campaigns including WRF-</a:t>
            </a:r>
            <a:r>
              <a:rPr lang="en-US" altLang="ko-KR" dirty="0" err="1"/>
              <a:t>Chem</a:t>
            </a:r>
            <a:r>
              <a:rPr lang="en-US" altLang="ko-KR" dirty="0"/>
              <a:t>, MOZART, and </a:t>
            </a:r>
            <a:r>
              <a:rPr lang="en-US" altLang="ko-KR" dirty="0" err="1"/>
              <a:t>CAMx</a:t>
            </a:r>
            <a:r>
              <a:rPr lang="en-US" altLang="ko-KR" dirty="0"/>
              <a:t> and CMAQ. The CMAQ model with WRF and SMOKE modeling system was used in our study to provide a better understanding of the air quality issues between the countries in East Asia. Also these data collected during the campaign have been used to improve the model simulation results. </a:t>
            </a:r>
          </a:p>
          <a:p>
            <a:endParaRPr lang="en-US" altLang="ko-KR" baseline="0"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a:t>The emissions inventories used in this campaign is based on the latest East Asia emissions inventory data called CREATE which stands for Comprehensive Regional Emissions for Atmospheric </a:t>
            </a:r>
            <a:r>
              <a:rPr lang="en-US" altLang="ko-KR" baseline="0" dirty="0" smtClean="0"/>
              <a:t>Transport </a:t>
            </a:r>
            <a:r>
              <a:rPr lang="en-US" altLang="ko-KR" baseline="0" dirty="0"/>
              <a:t>Experiments.</a:t>
            </a:r>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2</a:t>
            </a:fld>
            <a:endParaRPr lang="ko-KR" altLang="en-US"/>
          </a:p>
        </p:txBody>
      </p:sp>
    </p:spTree>
    <p:extLst>
      <p:ext uri="{BB962C8B-B14F-4D97-AF65-F5344CB8AC3E}">
        <p14:creationId xmlns:p14="http://schemas.microsoft.com/office/powerpoint/2010/main" val="1849351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a:t>Before the campaign, we have been working on developing and updating the East Asia bottom-up emissions inventories based on the latest information from various countries including </a:t>
            </a:r>
            <a:r>
              <a:rPr lang="en-US" altLang="ko-KR" baseline="0" dirty="0" smtClean="0"/>
              <a:t>China, </a:t>
            </a:r>
            <a:r>
              <a:rPr lang="en-US" altLang="ko-KR" baseline="0" dirty="0"/>
              <a:t>Japan, and so on.</a:t>
            </a:r>
          </a:p>
          <a:p>
            <a:r>
              <a:rPr lang="en-US" altLang="ko-KR" baseline="0" dirty="0"/>
              <a:t>It includes the GAINS-Asia, Japanese Inventory REAS, </a:t>
            </a:r>
            <a:r>
              <a:rPr lang="en-US" altLang="ko-KR" baseline="0" dirty="0" smtClean="0"/>
              <a:t>ANL(</a:t>
            </a:r>
            <a:r>
              <a:rPr lang="en-US" altLang="ko-KR" baseline="0" dirty="0" err="1" smtClean="0"/>
              <a:t>argonnne</a:t>
            </a:r>
            <a:r>
              <a:rPr lang="en-US" altLang="ko-KR" baseline="0" dirty="0" smtClean="0"/>
              <a:t> national Lab). </a:t>
            </a:r>
            <a:r>
              <a:rPr lang="en-US" altLang="ko-KR" baseline="0" dirty="0"/>
              <a:t>These collected inventories have been compiled through our group emissions processor to develop the KORUS inventory. </a:t>
            </a:r>
          </a:p>
          <a:p>
            <a:r>
              <a:rPr lang="en-US" altLang="ko-KR" baseline="0" dirty="0"/>
              <a:t>During the field campaigns, we are providing gridded modeling emissions inventory to air quality models, such as CMAQ, WRF-</a:t>
            </a:r>
            <a:r>
              <a:rPr lang="en-US" altLang="ko-KR" baseline="0" dirty="0" err="1"/>
              <a:t>Chem</a:t>
            </a:r>
            <a:r>
              <a:rPr lang="en-US" altLang="ko-KR" baseline="0" dirty="0"/>
              <a:t>, </a:t>
            </a:r>
            <a:r>
              <a:rPr lang="en-US" altLang="ko-KR" baseline="0" dirty="0" err="1"/>
              <a:t>CAMx</a:t>
            </a:r>
            <a:r>
              <a:rPr lang="en-US" altLang="ko-KR" baseline="0" dirty="0"/>
              <a:t>, GEOS-</a:t>
            </a:r>
            <a:r>
              <a:rPr lang="en-US" altLang="ko-KR" baseline="0" dirty="0" err="1"/>
              <a:t>Chem</a:t>
            </a:r>
            <a:r>
              <a:rPr lang="en-US" altLang="ko-KR" baseline="0" dirty="0"/>
              <a:t>, MOZART, for forecasting and post-analysis modes.</a:t>
            </a:r>
          </a:p>
          <a:p>
            <a:endParaRPr lang="en-US" altLang="ko-KR" baseline="0" dirty="0"/>
          </a:p>
          <a:p>
            <a:r>
              <a:rPr lang="en-US" altLang="ko-KR" baseline="0" dirty="0"/>
              <a:t>Today, we will share some of findings during the KORUS inventory development especially for domestic and foreign stationary Large Point Sources which affects local and regional air quality.</a:t>
            </a:r>
            <a:endParaRPr lang="ko-KR" altLang="en-US" dirty="0"/>
          </a:p>
        </p:txBody>
      </p:sp>
      <p:sp>
        <p:nvSpPr>
          <p:cNvPr id="4" name="슬라이드 번호 개체 틀 3"/>
          <p:cNvSpPr>
            <a:spLocks noGrp="1"/>
          </p:cNvSpPr>
          <p:nvPr>
            <p:ph type="sldNum" sz="quarter" idx="10"/>
          </p:nvPr>
        </p:nvSpPr>
        <p:spPr/>
        <p:txBody>
          <a:bodyPr/>
          <a:lstStyle/>
          <a:p>
            <a:fld id="{FE774444-42ED-497F-9FD6-9E4EFEEDBB57}" type="slidenum">
              <a:rPr lang="ko-KR" altLang="en-US" smtClean="0"/>
              <a:pPr/>
              <a:t>3</a:t>
            </a:fld>
            <a:endParaRPr lang="ko-KR" altLang="en-US"/>
          </a:p>
        </p:txBody>
      </p:sp>
    </p:spTree>
    <p:extLst>
      <p:ext uri="{BB962C8B-B14F-4D97-AF65-F5344CB8AC3E}">
        <p14:creationId xmlns:p14="http://schemas.microsoft.com/office/powerpoint/2010/main" val="4133894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smtClean="0">
                <a:solidFill>
                  <a:schemeClr val="tx1"/>
                </a:solidFill>
                <a:effectLst/>
                <a:latin typeface="Calibri" charset="0"/>
                <a:ea typeface="Calibri" charset="0"/>
                <a:cs typeface="Calibri" charset="0"/>
              </a:rPr>
              <a:t>Our </a:t>
            </a:r>
            <a:r>
              <a:rPr lang="en-US" altLang="ko-KR" sz="1200" kern="1200" dirty="0">
                <a:solidFill>
                  <a:schemeClr val="tx1"/>
                </a:solidFill>
                <a:effectLst/>
                <a:latin typeface="Calibri" charset="0"/>
                <a:ea typeface="Calibri" charset="0"/>
                <a:cs typeface="Calibri" charset="0"/>
              </a:rPr>
              <a:t>first objective of this study is to evaluate the Large </a:t>
            </a:r>
            <a:r>
              <a:rPr lang="en-US" altLang="ko-KR" sz="1200" kern="1200" baseline="0" dirty="0">
                <a:solidFill>
                  <a:schemeClr val="tx1"/>
                </a:solidFill>
                <a:effectLst/>
                <a:latin typeface="Calibri" charset="0"/>
                <a:ea typeface="Calibri" charset="0"/>
                <a:cs typeface="Calibri" charset="0"/>
              </a:rPr>
              <a:t>Point Sources in Korea.</a:t>
            </a:r>
          </a:p>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Calibri" charset="0"/>
                <a:ea typeface="Calibri" charset="0"/>
                <a:cs typeface="Calibri" charset="0"/>
              </a:rPr>
              <a:t>The KORUS-AQ aircraft field campaign was conducted in 2016(</a:t>
            </a:r>
            <a:r>
              <a:rPr lang="en-US" altLang="ko-KR" sz="1200" kern="1200" baseline="0" dirty="0">
                <a:solidFill>
                  <a:schemeClr val="tx1"/>
                </a:solidFill>
                <a:effectLst/>
                <a:latin typeface="Calibri" charset="0"/>
                <a:ea typeface="Calibri" charset="0"/>
                <a:cs typeface="Calibri" charset="0"/>
              </a:rPr>
              <a:t>two </a:t>
            </a:r>
            <a:r>
              <a:rPr lang="en-US" altLang="ko-KR" sz="1200" kern="1200" dirty="0">
                <a:solidFill>
                  <a:schemeClr val="tx1"/>
                </a:solidFill>
                <a:effectLst/>
                <a:latin typeface="Calibri" charset="0"/>
                <a:ea typeface="Calibri" charset="0"/>
                <a:cs typeface="Calibri" charset="0"/>
              </a:rPr>
              <a:t>thousand</a:t>
            </a:r>
            <a:r>
              <a:rPr lang="en-US" altLang="ko-KR" sz="1200" kern="1200" baseline="0" dirty="0">
                <a:solidFill>
                  <a:schemeClr val="tx1"/>
                </a:solidFill>
                <a:effectLst/>
                <a:latin typeface="Calibri" charset="0"/>
                <a:ea typeface="Calibri" charset="0"/>
                <a:cs typeface="Calibri" charset="0"/>
              </a:rPr>
              <a:t> sixteen)</a:t>
            </a:r>
            <a:r>
              <a:rPr lang="en-US" altLang="ko-KR" sz="1200" kern="1200" dirty="0">
                <a:solidFill>
                  <a:schemeClr val="tx1"/>
                </a:solidFill>
                <a:effectLst/>
                <a:latin typeface="Calibri" charset="0"/>
                <a:ea typeface="Calibri" charset="0"/>
                <a:cs typeface="Calibri" charset="0"/>
              </a:rPr>
              <a:t>. As you can see in this picture, there are various types of measurements happened during campaign including vertical air measurements using the aircraft over the megacity like Seoul, and the surrounded oceans between China and Japan.</a:t>
            </a:r>
          </a:p>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Calibri" charset="0"/>
                <a:ea typeface="Calibri" charset="0"/>
                <a:cs typeface="Calibri" charset="0"/>
              </a:rPr>
              <a:t>Fine particle has been a big issue in Korea for the public health and LPSs emissions </a:t>
            </a:r>
            <a:r>
              <a:rPr lang="en-US" altLang="ko-KR" sz="1200" kern="1200" baseline="0" dirty="0">
                <a:solidFill>
                  <a:schemeClr val="tx1"/>
                </a:solidFill>
                <a:effectLst/>
                <a:latin typeface="Calibri" charset="0"/>
                <a:ea typeface="Calibri" charset="0"/>
                <a:cs typeface="Calibri" charset="0"/>
              </a:rPr>
              <a:t>play a critical role to understand and control the local and regional air quality.</a:t>
            </a:r>
          </a:p>
          <a:p>
            <a:pPr latinLnBrk="1"/>
            <a:r>
              <a:rPr lang="en-US" altLang="ko-KR" sz="1200" kern="1200" baseline="0" dirty="0">
                <a:solidFill>
                  <a:schemeClr val="tx1"/>
                </a:solidFill>
                <a:effectLst/>
                <a:latin typeface="Calibri" charset="0"/>
                <a:ea typeface="Calibri" charset="0"/>
                <a:cs typeface="Calibri" charset="0"/>
              </a:rPr>
              <a:t>So, we have focused on evaluating the Large Point Sources near Seoul using KORUS-AQ measurements</a:t>
            </a:r>
            <a:endParaRPr lang="en-US" altLang="ko-KR" sz="1200" kern="1200" dirty="0">
              <a:solidFill>
                <a:schemeClr val="tx1"/>
              </a:solidFill>
              <a:effectLst/>
              <a:latin typeface="Calibri" charset="0"/>
              <a:ea typeface="Calibri" charset="0"/>
              <a:cs typeface="Calibri" charset="0"/>
            </a:endParaRP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4</a:t>
            </a:fld>
            <a:endParaRPr lang="ko-KR" altLang="en-US"/>
          </a:p>
        </p:txBody>
      </p:sp>
    </p:spTree>
    <p:extLst>
      <p:ext uri="{BB962C8B-B14F-4D97-AF65-F5344CB8AC3E}">
        <p14:creationId xmlns:p14="http://schemas.microsoft.com/office/powerpoint/2010/main" val="173615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Calibri" charset="0"/>
                <a:ea typeface="Calibri" charset="0"/>
                <a:cs typeface="Calibri" charset="0"/>
              </a:rPr>
              <a:t>Second,</a:t>
            </a:r>
            <a:r>
              <a:rPr lang="ko-KR" altLang="en-US" sz="1200" baseline="0" dirty="0">
                <a:latin typeface="Calibri" charset="0"/>
                <a:ea typeface="Calibri" charset="0"/>
                <a:cs typeface="Calibri" charset="0"/>
              </a:rPr>
              <a:t> </a:t>
            </a:r>
            <a:r>
              <a:rPr lang="en-US" altLang="ko-KR" sz="1200" baseline="0" dirty="0">
                <a:latin typeface="Calibri" charset="0"/>
                <a:ea typeface="Calibri" charset="0"/>
                <a:cs typeface="Calibri" charset="0"/>
              </a:rPr>
              <a:t>We developed our LPSs inventory in China</a:t>
            </a:r>
          </a:p>
          <a:p>
            <a:r>
              <a:rPr lang="en-US" altLang="ko-KR" sz="1200" baseline="0" dirty="0">
                <a:latin typeface="Calibri" charset="0"/>
                <a:ea typeface="Calibri" charset="0"/>
                <a:cs typeface="Calibri" charset="0"/>
              </a:rPr>
              <a:t>As you can see in the figure, we were able to identify the list of LPS from China and also found out that they can reach Korea in just 2days when the wind is from the west.</a:t>
            </a:r>
          </a:p>
          <a:p>
            <a:r>
              <a:rPr lang="en-US" altLang="ko-KR" sz="1200" dirty="0">
                <a:latin typeface="Calibri" charset="0"/>
                <a:ea typeface="Calibri" charset="0"/>
                <a:cs typeface="Calibri" charset="0"/>
              </a:rPr>
              <a:t>These LPSs are not currently treated as elevated sources in our inventory. So,</a:t>
            </a:r>
            <a:r>
              <a:rPr lang="en-US" altLang="ko-KR" sz="1200" baseline="0" dirty="0">
                <a:latin typeface="Calibri" charset="0"/>
                <a:ea typeface="Calibri" charset="0"/>
                <a:cs typeface="Calibri" charset="0"/>
              </a:rPr>
              <a:t> we developed the bottom-up LPSs inventory in China along with its stack parameters such as stack height, stack diameter</a:t>
            </a:r>
            <a:r>
              <a:rPr lang="en-US" altLang="ko-KR" sz="1200" baseline="0">
                <a:latin typeface="Calibri" charset="0"/>
                <a:ea typeface="Calibri" charset="0"/>
                <a:cs typeface="Calibri" charset="0"/>
              </a:rPr>
              <a:t>, </a:t>
            </a:r>
            <a:r>
              <a:rPr lang="en-US" altLang="ko-KR" sz="1200" baseline="0" smtClean="0">
                <a:latin typeface="Calibri" charset="0"/>
                <a:ea typeface="Calibri" charset="0"/>
                <a:cs typeface="Calibri" charset="0"/>
              </a:rPr>
              <a:t>exit </a:t>
            </a:r>
            <a:r>
              <a:rPr lang="en-US" altLang="ko-KR" sz="1200" baseline="0" dirty="0" smtClean="0">
                <a:latin typeface="Calibri" charset="0"/>
                <a:ea typeface="Calibri" charset="0"/>
                <a:cs typeface="Calibri" charset="0"/>
              </a:rPr>
              <a:t>velocity, and </a:t>
            </a:r>
            <a:r>
              <a:rPr lang="en-US" altLang="ko-KR" sz="1200" baseline="0" dirty="0">
                <a:latin typeface="Calibri" charset="0"/>
                <a:ea typeface="Calibri" charset="0"/>
                <a:cs typeface="Calibri" charset="0"/>
              </a:rPr>
              <a:t>so on to treat them as elevated point sources in our inventory as well as in air quality modeling studies.</a:t>
            </a:r>
            <a:endParaRPr lang="en-US" altLang="ko-KR" sz="1200" dirty="0">
              <a:latin typeface="Calibri" charset="0"/>
              <a:ea typeface="Calibri" charset="0"/>
              <a:cs typeface="Calibri" charset="0"/>
            </a:endParaRPr>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5</a:t>
            </a:fld>
            <a:endParaRPr lang="ko-KR" altLang="en-US"/>
          </a:p>
        </p:txBody>
      </p:sp>
    </p:spTree>
    <p:extLst>
      <p:ext uri="{BB962C8B-B14F-4D97-AF65-F5344CB8AC3E}">
        <p14:creationId xmlns:p14="http://schemas.microsoft.com/office/powerpoint/2010/main" val="38809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Calibri" charset="0"/>
                <a:ea typeface="Calibri" charset="0"/>
                <a:cs typeface="Calibri" charset="0"/>
              </a:rPr>
              <a:t>There pictures show how ambient measurements near the </a:t>
            </a:r>
            <a:r>
              <a:rPr lang="en-US" altLang="ko-KR" sz="1200" kern="1200" dirty="0" smtClean="0">
                <a:solidFill>
                  <a:schemeClr val="tx1"/>
                </a:solidFill>
                <a:effectLst/>
                <a:latin typeface="Calibri" charset="0"/>
                <a:ea typeface="Calibri" charset="0"/>
                <a:cs typeface="Calibri" charset="0"/>
              </a:rPr>
              <a:t>major </a:t>
            </a:r>
            <a:r>
              <a:rPr lang="en-US" altLang="ko-KR" sz="1200" kern="1200" dirty="0">
                <a:solidFill>
                  <a:schemeClr val="tx1"/>
                </a:solidFill>
                <a:effectLst/>
                <a:latin typeface="Calibri" charset="0"/>
                <a:ea typeface="Calibri" charset="0"/>
                <a:cs typeface="Calibri" charset="0"/>
              </a:rPr>
              <a:t>LPS area located in west coast. </a:t>
            </a:r>
          </a:p>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Calibri" charset="0"/>
                <a:ea typeface="Calibri" charset="0"/>
                <a:cs typeface="Calibri" charset="0"/>
              </a:rPr>
              <a:t>NASA DC-8 aircraft flighted near LPSs to measure plumes during the campaign</a:t>
            </a:r>
            <a:r>
              <a:rPr lang="en-US" altLang="ko-KR" sz="1200" kern="1200" baseline="0" dirty="0">
                <a:solidFill>
                  <a:schemeClr val="tx1"/>
                </a:solidFill>
                <a:effectLst/>
                <a:latin typeface="Calibri" charset="0"/>
                <a:ea typeface="Calibri" charset="0"/>
                <a:cs typeface="Calibri" charset="0"/>
              </a:rPr>
              <a:t> </a:t>
            </a:r>
          </a:p>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kern="1200" baseline="0" dirty="0">
                <a:solidFill>
                  <a:schemeClr val="tx1"/>
                </a:solidFill>
                <a:effectLst/>
                <a:latin typeface="Calibri" charset="0"/>
                <a:ea typeface="Calibri" charset="0"/>
                <a:cs typeface="Calibri" charset="0"/>
              </a:rPr>
              <a:t>because they could give the large impacts to air quality in Seoul metro area.</a:t>
            </a:r>
            <a:endParaRPr lang="en-US" altLang="ko-KR" sz="1200" kern="1200" dirty="0">
              <a:solidFill>
                <a:schemeClr val="tx1"/>
              </a:solidFill>
              <a:effectLst/>
              <a:latin typeface="Calibri" charset="0"/>
              <a:ea typeface="Calibri" charset="0"/>
              <a:cs typeface="Calibri" charset="0"/>
            </a:endParaRPr>
          </a:p>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Calibri" charset="0"/>
                <a:ea typeface="Calibri" charset="0"/>
                <a:cs typeface="Calibri" charset="0"/>
              </a:rPr>
              <a:t>Five LPSs were selected for the evaluation</a:t>
            </a:r>
          </a:p>
          <a:p>
            <a:pPr marL="0" marR="0" indent="0" algn="l" defTabSz="121917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Calibri" charset="0"/>
                <a:ea typeface="Calibri" charset="0"/>
                <a:cs typeface="Calibri" charset="0"/>
              </a:rPr>
              <a:t>We evaluated the accuracy of current latest Korea National Emission Inventory called CAPSS</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6</a:t>
            </a:fld>
            <a:endParaRPr lang="ko-KR" altLang="en-US"/>
          </a:p>
        </p:txBody>
      </p:sp>
    </p:spTree>
    <p:extLst>
      <p:ext uri="{BB962C8B-B14F-4D97-AF65-F5344CB8AC3E}">
        <p14:creationId xmlns:p14="http://schemas.microsoft.com/office/powerpoint/2010/main" val="257397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Calibri" charset="0"/>
                <a:ea typeface="Calibri" charset="0"/>
                <a:cs typeface="Calibri" charset="0"/>
              </a:rPr>
              <a:t>This is</a:t>
            </a:r>
            <a:r>
              <a:rPr lang="en-US" altLang="ko-KR" sz="1200" kern="1200" baseline="0" dirty="0">
                <a:solidFill>
                  <a:schemeClr val="tx1"/>
                </a:solidFill>
                <a:effectLst/>
                <a:latin typeface="Calibri" charset="0"/>
                <a:ea typeface="Calibri" charset="0"/>
                <a:cs typeface="Calibri" charset="0"/>
              </a:rPr>
              <a:t> our methodology on how we evaluated the LPS in Korea.</a:t>
            </a:r>
          </a:p>
          <a:p>
            <a:pPr latinLnBrk="1"/>
            <a:r>
              <a:rPr lang="en-US" altLang="ko-KR" sz="1200" kern="1200" dirty="0">
                <a:solidFill>
                  <a:schemeClr val="tx1"/>
                </a:solidFill>
                <a:effectLst/>
                <a:latin typeface="Calibri" charset="0"/>
                <a:ea typeface="Calibri" charset="0"/>
                <a:cs typeface="Calibri" charset="0"/>
              </a:rPr>
              <a:t>We</a:t>
            </a:r>
            <a:r>
              <a:rPr lang="en-US" altLang="ko-KR" sz="1200" kern="1200" baseline="0" dirty="0">
                <a:solidFill>
                  <a:schemeClr val="tx1"/>
                </a:solidFill>
                <a:effectLst/>
                <a:latin typeface="Calibri" charset="0"/>
                <a:ea typeface="Calibri" charset="0"/>
                <a:cs typeface="Calibri" charset="0"/>
              </a:rPr>
              <a:t> used </a:t>
            </a:r>
            <a:r>
              <a:rPr lang="en-US" altLang="ko-KR" sz="1200" kern="1200" baseline="0" dirty="0" smtClean="0">
                <a:solidFill>
                  <a:schemeClr val="tx1"/>
                </a:solidFill>
                <a:effectLst/>
                <a:latin typeface="Calibri" charset="0"/>
                <a:ea typeface="Calibri" charset="0"/>
                <a:cs typeface="Calibri" charset="0"/>
              </a:rPr>
              <a:t>measurements-driven </a:t>
            </a:r>
            <a:r>
              <a:rPr lang="en-US" altLang="ko-KR" sz="1200" kern="1200" baseline="0" dirty="0">
                <a:solidFill>
                  <a:schemeClr val="tx1"/>
                </a:solidFill>
                <a:effectLst/>
                <a:latin typeface="Calibri" charset="0"/>
                <a:ea typeface="Calibri" charset="0"/>
                <a:cs typeface="Calibri" charset="0"/>
              </a:rPr>
              <a:t>Gaussian </a:t>
            </a:r>
            <a:r>
              <a:rPr lang="en-US" altLang="ko-KR" sz="1200" kern="1200" baseline="0" dirty="0" smtClean="0">
                <a:solidFill>
                  <a:schemeClr val="tx1"/>
                </a:solidFill>
                <a:effectLst/>
                <a:latin typeface="Calibri" charset="0"/>
                <a:ea typeface="Calibri" charset="0"/>
                <a:cs typeface="Calibri" charset="0"/>
              </a:rPr>
              <a:t>plume </a:t>
            </a:r>
            <a:r>
              <a:rPr lang="en-US" altLang="ko-KR" sz="1200" kern="1200" baseline="0" dirty="0">
                <a:solidFill>
                  <a:schemeClr val="tx1"/>
                </a:solidFill>
                <a:effectLst/>
                <a:latin typeface="Calibri" charset="0"/>
                <a:ea typeface="Calibri" charset="0"/>
                <a:cs typeface="Calibri" charset="0"/>
              </a:rPr>
              <a:t>modeling results to estimate plume concentration of SO2 and NOx  </a:t>
            </a:r>
            <a:endParaRPr lang="en-US" altLang="ko-KR" sz="1200" kern="1200" dirty="0">
              <a:solidFill>
                <a:schemeClr val="tx1"/>
              </a:solidFill>
              <a:effectLst/>
              <a:latin typeface="Calibri" charset="0"/>
              <a:ea typeface="Calibri" charset="0"/>
              <a:cs typeface="Calibri" charset="0"/>
            </a:endParaRPr>
          </a:p>
          <a:p>
            <a:pPr latinLnBrk="1"/>
            <a:r>
              <a:rPr lang="en-US" altLang="ko-KR" sz="1200" kern="1200" dirty="0">
                <a:solidFill>
                  <a:schemeClr val="tx1"/>
                </a:solidFill>
                <a:effectLst/>
                <a:latin typeface="Calibri" charset="0"/>
                <a:ea typeface="Calibri" charset="0"/>
                <a:cs typeface="Calibri" charset="0"/>
              </a:rPr>
              <a:t>We have used stack parameters and emissions from various sources and meteorology data from KOR-US measurements were used in this modeling run. </a:t>
            </a:r>
          </a:p>
          <a:p>
            <a:pPr latinLnBrk="1"/>
            <a:endParaRPr lang="en-US" altLang="ko-KR" sz="1200" kern="1200" baseline="0" dirty="0">
              <a:solidFill>
                <a:schemeClr val="tx1"/>
              </a:solidFill>
              <a:effectLst/>
              <a:latin typeface="Calibri" charset="0"/>
              <a:ea typeface="Calibri" charset="0"/>
              <a:cs typeface="Calibri" charset="0"/>
            </a:endParaRPr>
          </a:p>
          <a:p>
            <a:pPr latinLnBrk="1"/>
            <a:r>
              <a:rPr lang="en-US" altLang="ko-KR" sz="1200" kern="1200" baseline="0" dirty="0">
                <a:solidFill>
                  <a:schemeClr val="tx1"/>
                </a:solidFill>
                <a:effectLst/>
                <a:latin typeface="Calibri" charset="0"/>
                <a:ea typeface="Calibri" charset="0"/>
                <a:cs typeface="Calibri" charset="0"/>
              </a:rPr>
              <a:t>As an example, to model the concentration from these LPS, we used both red and blue area wind speed, and height from aircraft to generate the averaged vertical profile.</a:t>
            </a:r>
          </a:p>
          <a:p>
            <a:pPr latinLnBrk="1"/>
            <a:endParaRPr lang="en-US" altLang="ko-KR" sz="1200" kern="1200" baseline="0" dirty="0">
              <a:solidFill>
                <a:schemeClr val="tx1"/>
              </a:solidFill>
              <a:effectLst/>
              <a:latin typeface="Calibri" charset="0"/>
              <a:ea typeface="Calibri" charset="0"/>
              <a:cs typeface="Calibri" charset="0"/>
            </a:endParaRPr>
          </a:p>
          <a:p>
            <a:pPr marL="0" marR="0" lvl="0" indent="0" algn="l" defTabSz="121917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Calibri" charset="0"/>
                <a:ea typeface="Calibri" charset="0"/>
                <a:cs typeface="Calibri" charset="0"/>
              </a:rPr>
              <a:t>The point source emissions from Korea Inventory </a:t>
            </a:r>
            <a:r>
              <a:rPr lang="en-US" altLang="ko-KR" sz="1200" kern="1200" baseline="0" dirty="0">
                <a:solidFill>
                  <a:schemeClr val="tx1"/>
                </a:solidFill>
                <a:effectLst/>
                <a:latin typeface="Calibri" charset="0"/>
                <a:ea typeface="Calibri" charset="0"/>
                <a:cs typeface="Calibri" charset="0"/>
              </a:rPr>
              <a:t>CAPSS and concentration from NASA DC-8 measurement were used to evaluate the modeling results from Gaussian plume model</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7</a:t>
            </a:fld>
            <a:endParaRPr lang="ko-KR" altLang="en-US"/>
          </a:p>
        </p:txBody>
      </p:sp>
    </p:spTree>
    <p:extLst>
      <p:ext uri="{BB962C8B-B14F-4D97-AF65-F5344CB8AC3E}">
        <p14:creationId xmlns:p14="http://schemas.microsoft.com/office/powerpoint/2010/main" val="18848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Calibri" charset="0"/>
                <a:ea typeface="Calibri" charset="0"/>
                <a:cs typeface="Calibri" charset="0"/>
              </a:rPr>
              <a:t>This is our</a:t>
            </a:r>
            <a:r>
              <a:rPr lang="en-US" altLang="ko-KR" sz="1200" kern="1200" baseline="0" dirty="0">
                <a:solidFill>
                  <a:schemeClr val="tx1"/>
                </a:solidFill>
                <a:effectLst/>
                <a:latin typeface="Calibri" charset="0"/>
                <a:ea typeface="Calibri" charset="0"/>
                <a:cs typeface="Calibri" charset="0"/>
              </a:rPr>
              <a:t> result of SO2 for 5 different LPSs.</a:t>
            </a:r>
          </a:p>
          <a:p>
            <a:pPr latinLnBrk="1"/>
            <a:r>
              <a:rPr lang="en-US" altLang="ko-KR" sz="1200" kern="1200" dirty="0">
                <a:solidFill>
                  <a:schemeClr val="tx1"/>
                </a:solidFill>
                <a:effectLst/>
                <a:latin typeface="Calibri" charset="0"/>
                <a:ea typeface="Calibri" charset="0"/>
                <a:cs typeface="Calibri" charset="0"/>
              </a:rPr>
              <a:t>Black dots are concentrations measurements and Orange dots are modeled values by Gaussian Plume Model.</a:t>
            </a:r>
            <a:endParaRPr lang="ko-KR" altLang="ko-KR" sz="1200" kern="1200" dirty="0">
              <a:solidFill>
                <a:schemeClr val="tx1"/>
              </a:solidFill>
              <a:effectLst/>
              <a:latin typeface="Calibri" charset="0"/>
              <a:ea typeface="Calibri" charset="0"/>
              <a:cs typeface="Calibri" charset="0"/>
            </a:endParaRPr>
          </a:p>
          <a:p>
            <a:pPr latinLnBrk="1"/>
            <a:r>
              <a:rPr lang="en-US" altLang="ko-KR" sz="1200" kern="1200" dirty="0">
                <a:solidFill>
                  <a:schemeClr val="tx1"/>
                </a:solidFill>
                <a:effectLst/>
                <a:latin typeface="Calibri" charset="0"/>
                <a:ea typeface="Calibri" charset="0"/>
                <a:cs typeface="Calibri" charset="0"/>
              </a:rPr>
              <a:t>Bottom table</a:t>
            </a:r>
            <a:r>
              <a:rPr lang="en-US" altLang="ko-KR" sz="1200" kern="1200" baseline="0" dirty="0">
                <a:solidFill>
                  <a:schemeClr val="tx1"/>
                </a:solidFill>
                <a:effectLst/>
                <a:latin typeface="Calibri" charset="0"/>
                <a:ea typeface="Calibri" charset="0"/>
                <a:cs typeface="Calibri" charset="0"/>
              </a:rPr>
              <a:t> shows the ratio of model to the measurement. </a:t>
            </a:r>
          </a:p>
          <a:p>
            <a:pPr latinLnBrk="1"/>
            <a:r>
              <a:rPr lang="en-US" altLang="ko-KR" sz="1200" kern="1200" baseline="0" dirty="0">
                <a:solidFill>
                  <a:schemeClr val="tx1"/>
                </a:solidFill>
                <a:effectLst/>
                <a:latin typeface="Calibri" charset="0"/>
                <a:ea typeface="Calibri" charset="0"/>
                <a:cs typeface="Calibri" charset="0"/>
              </a:rPr>
              <a:t>At the </a:t>
            </a:r>
            <a:r>
              <a:rPr lang="en-US" altLang="ko-KR" sz="1200" kern="1200" baseline="0" dirty="0" err="1">
                <a:solidFill>
                  <a:schemeClr val="tx1"/>
                </a:solidFill>
                <a:effectLst/>
                <a:latin typeface="Calibri" charset="0"/>
                <a:ea typeface="Calibri" charset="0"/>
                <a:cs typeface="Calibri" charset="0"/>
              </a:rPr>
              <a:t>Dangjin</a:t>
            </a:r>
            <a:r>
              <a:rPr lang="en-US" altLang="ko-KR" sz="1200" kern="1200" baseline="0" dirty="0">
                <a:solidFill>
                  <a:schemeClr val="tx1"/>
                </a:solidFill>
                <a:effectLst/>
                <a:latin typeface="Calibri" charset="0"/>
                <a:ea typeface="Calibri" charset="0"/>
                <a:cs typeface="Calibri" charset="0"/>
              </a:rPr>
              <a:t> PP location, SO2 emission were up to 63%(sixty-three) </a:t>
            </a:r>
            <a:r>
              <a:rPr lang="en-US" altLang="ko-KR" sz="1200" kern="1200" dirty="0">
                <a:solidFill>
                  <a:schemeClr val="tx1"/>
                </a:solidFill>
                <a:effectLst/>
                <a:latin typeface="Calibri" charset="0"/>
                <a:ea typeface="Calibri" charset="0"/>
                <a:cs typeface="Calibri" charset="0"/>
              </a:rPr>
              <a:t>underestimated while </a:t>
            </a:r>
            <a:r>
              <a:rPr lang="en-US" altLang="ko-KR" sz="1200" kern="1200" dirty="0" err="1">
                <a:solidFill>
                  <a:schemeClr val="tx1"/>
                </a:solidFill>
                <a:effectLst/>
                <a:latin typeface="Calibri" charset="0"/>
                <a:ea typeface="Calibri" charset="0"/>
                <a:cs typeface="Calibri" charset="0"/>
              </a:rPr>
              <a:t>Boryeong</a:t>
            </a:r>
            <a:r>
              <a:rPr lang="en-US" altLang="ko-KR" sz="1200" kern="1200" dirty="0">
                <a:solidFill>
                  <a:schemeClr val="tx1"/>
                </a:solidFill>
                <a:effectLst/>
                <a:latin typeface="Calibri" charset="0"/>
                <a:ea typeface="Calibri" charset="0"/>
                <a:cs typeface="Calibri" charset="0"/>
              </a:rPr>
              <a:t> PP location shows less then 22% differences.</a:t>
            </a: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8</a:t>
            </a:fld>
            <a:endParaRPr lang="ko-KR" altLang="en-US"/>
          </a:p>
        </p:txBody>
      </p:sp>
    </p:spTree>
    <p:extLst>
      <p:ext uri="{BB962C8B-B14F-4D97-AF65-F5344CB8AC3E}">
        <p14:creationId xmlns:p14="http://schemas.microsoft.com/office/powerpoint/2010/main" val="237255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HY그래픽M" panose="02030600000101010101" pitchFamily="18" charset="-127"/>
                <a:ea typeface="HY그래픽M" panose="02030600000101010101" pitchFamily="18" charset="-127"/>
                <a:cs typeface="+mn-cs"/>
              </a:rPr>
              <a:t>For </a:t>
            </a:r>
            <a:r>
              <a:rPr lang="en-US" altLang="ko-KR" sz="1200" kern="1200" dirty="0" err="1">
                <a:solidFill>
                  <a:schemeClr val="tx1"/>
                </a:solidFill>
                <a:effectLst/>
                <a:latin typeface="HY그래픽M" panose="02030600000101010101" pitchFamily="18" charset="-127"/>
                <a:ea typeface="HY그래픽M" panose="02030600000101010101" pitchFamily="18" charset="-127"/>
                <a:cs typeface="+mn-cs"/>
              </a:rPr>
              <a:t>danjin</a:t>
            </a:r>
            <a:r>
              <a:rPr lang="en-US" altLang="ko-KR" sz="1200" kern="1200" dirty="0">
                <a:solidFill>
                  <a:schemeClr val="tx1"/>
                </a:solidFill>
                <a:effectLst/>
                <a:latin typeface="HY그래픽M" panose="02030600000101010101" pitchFamily="18" charset="-127"/>
                <a:ea typeface="HY그래픽M" panose="02030600000101010101" pitchFamily="18" charset="-127"/>
                <a:cs typeface="+mn-cs"/>
              </a:rPr>
              <a:t> Power plant, the western part of the circle was selected because of easterly wind condition. The</a:t>
            </a:r>
            <a:r>
              <a:rPr lang="en-US" altLang="ko-KR" sz="1200" kern="1200" baseline="0" dirty="0">
                <a:solidFill>
                  <a:schemeClr val="tx1"/>
                </a:solidFill>
                <a:effectLst/>
                <a:latin typeface="HY그래픽M" panose="02030600000101010101" pitchFamily="18" charset="-127"/>
                <a:ea typeface="HY그래픽M" panose="02030600000101010101" pitchFamily="18" charset="-127"/>
                <a:cs typeface="+mn-cs"/>
              </a:rPr>
              <a:t> initial inter comparison result showed the model to measurement ratio is 0.37 which means only one-third of measured SO2 concentrations were reproduced by the LPS emissions.</a:t>
            </a:r>
            <a:endParaRPr lang="en-US" altLang="ko-KR" sz="1200" kern="1200" dirty="0">
              <a:solidFill>
                <a:schemeClr val="tx1"/>
              </a:solidFill>
              <a:effectLst/>
              <a:latin typeface="HY그래픽M" panose="02030600000101010101" pitchFamily="18" charset="-127"/>
              <a:ea typeface="HY그래픽M" panose="02030600000101010101" pitchFamily="18" charset="-127"/>
              <a:cs typeface="+mn-cs"/>
            </a:endParaRPr>
          </a:p>
          <a:p>
            <a:endParaRPr lang="ko-KR" altLang="en-US" dirty="0"/>
          </a:p>
        </p:txBody>
      </p:sp>
      <p:sp>
        <p:nvSpPr>
          <p:cNvPr id="4" name="슬라이드 번호 개체 틀 3"/>
          <p:cNvSpPr>
            <a:spLocks noGrp="1"/>
          </p:cNvSpPr>
          <p:nvPr>
            <p:ph type="sldNum" sz="quarter" idx="10"/>
          </p:nvPr>
        </p:nvSpPr>
        <p:spPr/>
        <p:txBody>
          <a:bodyPr/>
          <a:lstStyle/>
          <a:p>
            <a:fld id="{BAF12CB8-8509-484A-98E4-436AAAE08F00}" type="slidenum">
              <a:rPr lang="ko-KR" altLang="en-US" smtClean="0"/>
              <a:t>9</a:t>
            </a:fld>
            <a:endParaRPr lang="ko-KR" altLang="en-US"/>
          </a:p>
        </p:txBody>
      </p:sp>
    </p:spTree>
    <p:extLst>
      <p:ext uri="{BB962C8B-B14F-4D97-AF65-F5344CB8AC3E}">
        <p14:creationId xmlns:p14="http://schemas.microsoft.com/office/powerpoint/2010/main" val="309588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fld id="{9BCDB13C-8B0B-40F5-B593-D28C35029548}" type="datetime1">
              <a:rPr lang="ko-KR" altLang="en-US" smtClean="0"/>
              <a:t>2018-10-25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253733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4EB31B67-79E6-4298-BBCF-3A4EE5372418}" type="datetime1">
              <a:rPr lang="ko-KR" altLang="en-US" smtClean="0"/>
              <a:t>2018-10-25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122861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F0EE2D68-5A79-4ED3-8AFB-44EA8EE68AD6}" type="datetime1">
              <a:rPr lang="ko-KR" altLang="en-US" smtClean="0"/>
              <a:t>2018-10-25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277980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87189A4E-9742-44E1-A8D9-1CBA3FB424AA}" type="datetime1">
              <a:rPr lang="ko-KR" altLang="en-US" smtClean="0"/>
              <a:t>2018-10-25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64019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fld id="{7B401A67-196A-43FB-8DCC-0449C3E89254}" type="datetime1">
              <a:rPr lang="ko-KR" altLang="en-US" smtClean="0"/>
              <a:t>2018-10-25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94988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B54F2C9E-B969-467B-897F-D4F7C6B8EDA0}" type="datetime1">
              <a:rPr lang="ko-KR" altLang="en-US" smtClean="0"/>
              <a:t>2018-10-25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107698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A84F3414-65D3-4243-8CB1-B8FF9BB8E350}" type="datetime1">
              <a:rPr lang="ko-KR" altLang="en-US" smtClean="0"/>
              <a:t>2018-10-25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139279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1181828C-8225-4843-926C-8134A09019E6}" type="datetime1">
              <a:rPr lang="ko-KR" altLang="en-US" smtClean="0"/>
              <a:t>2018-10-25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2812464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8995B-7A91-4392-BCAE-47D13A8EDBAA}" type="datetime1">
              <a:rPr lang="ko-KR" altLang="en-US" smtClean="0"/>
              <a:t>2018-10-25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18224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fld id="{92E92A08-30C5-4AA5-8313-E53E1FF5B137}" type="datetime1">
              <a:rPr lang="ko-KR" altLang="en-US" smtClean="0"/>
              <a:t>2018-10-25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171435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fld id="{0C2707D0-48C0-443F-A67A-3ADF4552ED4C}" type="datetime1">
              <a:rPr lang="ko-KR" altLang="en-US" smtClean="0"/>
              <a:t>2018-10-25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3500370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A1AAC-A1CC-4B71-AE0F-0625F607EFA9}" type="datetime1">
              <a:rPr lang="ko-KR" altLang="en-US" smtClean="0"/>
              <a:t>2018-10-25</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F654B-3EFA-41E1-B9D5-493F27B4E1EA}" type="slidenum">
              <a:rPr lang="ko-KR" altLang="en-US" smtClean="0"/>
              <a:t>‹#›</a:t>
            </a:fld>
            <a:endParaRPr lang="ko-KR" altLang="en-US"/>
          </a:p>
        </p:txBody>
      </p:sp>
    </p:spTree>
    <p:extLst>
      <p:ext uri="{BB962C8B-B14F-4D97-AF65-F5344CB8AC3E}">
        <p14:creationId xmlns:p14="http://schemas.microsoft.com/office/powerpoint/2010/main" val="254992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64105"/>
            <a:ext cx="9144000" cy="1200329"/>
          </a:xfrm>
          <a:prstGeom prst="rect">
            <a:avLst/>
          </a:prstGeom>
          <a:noFill/>
        </p:spPr>
        <p:txBody>
          <a:bodyPr wrap="square" rtlCol="0">
            <a:spAutoFit/>
          </a:bodyPr>
          <a:lstStyle/>
          <a:p>
            <a:pPr algn="ctr"/>
            <a:r>
              <a:rPr lang="en-US" altLang="ko-KR" sz="3600" dirty="0"/>
              <a:t>KORUS Ver. 2.0 : An Emissions Inventory in Support of the KORUS-AQ Field Campaign</a:t>
            </a:r>
            <a:endParaRPr lang="ko-KR" altLang="en-US" sz="3600" dirty="0"/>
          </a:p>
        </p:txBody>
      </p:sp>
      <p:sp>
        <p:nvSpPr>
          <p:cNvPr id="3" name="TextBox 2"/>
          <p:cNvSpPr txBox="1"/>
          <p:nvPr/>
        </p:nvSpPr>
        <p:spPr>
          <a:xfrm>
            <a:off x="0" y="3679537"/>
            <a:ext cx="9144000" cy="584775"/>
          </a:xfrm>
          <a:prstGeom prst="rect">
            <a:avLst/>
          </a:prstGeom>
          <a:noFill/>
        </p:spPr>
        <p:txBody>
          <a:bodyPr wrap="square" rtlCol="0">
            <a:spAutoFit/>
          </a:bodyPr>
          <a:lstStyle/>
          <a:p>
            <a:r>
              <a:rPr lang="en-US" altLang="ko-KR" sz="1600" dirty="0" err="1"/>
              <a:t>Younha</a:t>
            </a:r>
            <a:r>
              <a:rPr lang="en-US" altLang="ko-KR" sz="1600" dirty="0"/>
              <a:t> Kim</a:t>
            </a:r>
            <a:r>
              <a:rPr lang="en-US" altLang="ko-KR" sz="1600" baseline="30000" dirty="0"/>
              <a:t>1</a:t>
            </a:r>
            <a:r>
              <a:rPr lang="en-US" altLang="ko-KR" sz="1600" dirty="0"/>
              <a:t>, Jung-Hun Woo</a:t>
            </a:r>
            <a:r>
              <a:rPr lang="en-US" altLang="ko-KR" sz="1600" baseline="30000" dirty="0"/>
              <a:t>1*</a:t>
            </a:r>
            <a:r>
              <a:rPr lang="en-US" altLang="ko-KR" sz="1600" dirty="0"/>
              <a:t>, Bok </a:t>
            </a:r>
            <a:r>
              <a:rPr lang="en-US" altLang="ko-KR" sz="1600" dirty="0" err="1"/>
              <a:t>Haeng</a:t>
            </a:r>
            <a:r>
              <a:rPr lang="en-US" altLang="ko-KR" sz="1600" dirty="0"/>
              <a:t> Baek</a:t>
            </a:r>
            <a:r>
              <a:rPr lang="en-US" altLang="ko-KR" sz="1600" baseline="30000" dirty="0"/>
              <a:t>2</a:t>
            </a:r>
            <a:r>
              <a:rPr lang="en-US" altLang="ko-KR" sz="1600" dirty="0"/>
              <a:t>, </a:t>
            </a:r>
            <a:r>
              <a:rPr lang="en-US" altLang="ko-KR" sz="1600" dirty="0" err="1"/>
              <a:t>Jinseok</a:t>
            </a:r>
            <a:r>
              <a:rPr lang="en-US" altLang="ko-KR" sz="1600" dirty="0"/>
              <a:t> Kim</a:t>
            </a:r>
            <a:r>
              <a:rPr lang="en-US" altLang="ko-KR" sz="1600" baseline="30000" dirty="0"/>
              <a:t>1</a:t>
            </a:r>
            <a:r>
              <a:rPr lang="en-US" altLang="ko-KR" sz="1600" dirty="0"/>
              <a:t>, </a:t>
            </a:r>
            <a:r>
              <a:rPr lang="en-US" altLang="ko-KR" sz="1600" dirty="0" err="1"/>
              <a:t>Jinsu</a:t>
            </a:r>
            <a:r>
              <a:rPr lang="en-US" altLang="ko-KR" sz="1600" dirty="0"/>
              <a:t> Kim</a:t>
            </a:r>
            <a:r>
              <a:rPr lang="en-US" altLang="ko-KR" sz="1600" baseline="30000" dirty="0"/>
              <a:t>1</a:t>
            </a:r>
            <a:r>
              <a:rPr lang="en-US" altLang="ko-KR" sz="1600" dirty="0"/>
              <a:t>, </a:t>
            </a:r>
            <a:r>
              <a:rPr lang="en-US" altLang="ko-KR" sz="1600" dirty="0" err="1"/>
              <a:t>Youjung</a:t>
            </a:r>
            <a:r>
              <a:rPr lang="en-US" altLang="ko-KR" sz="1600" dirty="0"/>
              <a:t> Jang</a:t>
            </a:r>
            <a:r>
              <a:rPr lang="en-US" altLang="ko-KR" sz="1600" baseline="30000" dirty="0"/>
              <a:t>1</a:t>
            </a:r>
            <a:r>
              <a:rPr lang="en-US" altLang="ko-KR" sz="1600" dirty="0"/>
              <a:t>, </a:t>
            </a:r>
            <a:r>
              <a:rPr lang="en-US" altLang="ko-KR" sz="1600" b="1" u="sng" dirty="0" err="1"/>
              <a:t>Minwoo</a:t>
            </a:r>
            <a:r>
              <a:rPr lang="en-US" altLang="ko-KR" sz="1600" b="1" u="sng" dirty="0"/>
              <a:t> Park</a:t>
            </a:r>
            <a:r>
              <a:rPr lang="en-US" altLang="ko-KR" sz="1600" b="1" u="sng" baseline="30000" dirty="0"/>
              <a:t>1</a:t>
            </a:r>
            <a:r>
              <a:rPr lang="en-US" altLang="ko-KR" sz="1600" dirty="0"/>
              <a:t>, </a:t>
            </a:r>
            <a:r>
              <a:rPr lang="en-US" altLang="ko-KR" sz="1600" dirty="0" err="1"/>
              <a:t>Yungyeong</a:t>
            </a:r>
            <a:r>
              <a:rPr lang="en-US" altLang="ko-KR" sz="1600" dirty="0"/>
              <a:t> Choi</a:t>
            </a:r>
            <a:r>
              <a:rPr lang="en-US" altLang="ko-KR" sz="1600" baseline="30000" dirty="0"/>
              <a:t>1</a:t>
            </a:r>
            <a:r>
              <a:rPr lang="en-US" altLang="ko-KR" sz="1600" dirty="0"/>
              <a:t>, </a:t>
            </a:r>
            <a:r>
              <a:rPr lang="en-US" altLang="ko-KR" sz="1600" dirty="0" err="1"/>
              <a:t>Eunji</a:t>
            </a:r>
            <a:r>
              <a:rPr lang="en-US" altLang="ko-KR" sz="1600" dirty="0"/>
              <a:t> Lee</a:t>
            </a:r>
            <a:r>
              <a:rPr lang="en-US" altLang="ko-KR" sz="1600" baseline="30000" dirty="0"/>
              <a:t>1</a:t>
            </a:r>
            <a:r>
              <a:rPr lang="en-US" altLang="ko-KR" sz="1600" dirty="0"/>
              <a:t>, </a:t>
            </a:r>
            <a:r>
              <a:rPr lang="en-US" altLang="ko-KR" sz="1600" dirty="0" err="1"/>
              <a:t>Hyunjin</a:t>
            </a:r>
            <a:r>
              <a:rPr lang="en-US" altLang="ko-KR" sz="1600" dirty="0"/>
              <a:t> Park</a:t>
            </a:r>
            <a:r>
              <a:rPr lang="en-US" altLang="ko-KR" sz="1600" baseline="30000" dirty="0"/>
              <a:t>1</a:t>
            </a:r>
            <a:endParaRPr lang="ko-KR" altLang="ko-KR" sz="1600" dirty="0"/>
          </a:p>
        </p:txBody>
      </p:sp>
      <p:sp>
        <p:nvSpPr>
          <p:cNvPr id="4" name="TextBox 3"/>
          <p:cNvSpPr txBox="1"/>
          <p:nvPr/>
        </p:nvSpPr>
        <p:spPr>
          <a:xfrm>
            <a:off x="0" y="5608226"/>
            <a:ext cx="9144000" cy="584775"/>
          </a:xfrm>
          <a:prstGeom prst="rect">
            <a:avLst/>
          </a:prstGeom>
          <a:noFill/>
        </p:spPr>
        <p:txBody>
          <a:bodyPr wrap="square" rtlCol="0">
            <a:spAutoFit/>
          </a:bodyPr>
          <a:lstStyle/>
          <a:p>
            <a:r>
              <a:rPr lang="en-US" altLang="ko-KR" sz="1600" dirty="0"/>
              <a:t>1 </a:t>
            </a:r>
            <a:r>
              <a:rPr lang="en-US" altLang="ko-KR" sz="1600" dirty="0" err="1"/>
              <a:t>Konkuk</a:t>
            </a:r>
            <a:r>
              <a:rPr lang="en-US" altLang="ko-KR" sz="1600" dirty="0"/>
              <a:t> University, Seoul, Korea</a:t>
            </a:r>
            <a:endParaRPr lang="ko-KR" altLang="ko-KR" sz="1600" dirty="0"/>
          </a:p>
          <a:p>
            <a:r>
              <a:rPr lang="en-US" altLang="ko-KR" sz="1600" dirty="0"/>
              <a:t>2 </a:t>
            </a:r>
            <a:r>
              <a:rPr lang="hr-HR" altLang="ko-KR" sz="1600" dirty="0"/>
              <a:t>University of North Carolina, Chapel Hill, USA </a:t>
            </a:r>
            <a:endParaRPr lang="ko-KR" altLang="ko-KR" sz="1600" dirty="0"/>
          </a:p>
        </p:txBody>
      </p:sp>
      <p:sp>
        <p:nvSpPr>
          <p:cNvPr id="5" name="TextBox 4"/>
          <p:cNvSpPr txBox="1"/>
          <p:nvPr/>
        </p:nvSpPr>
        <p:spPr>
          <a:xfrm>
            <a:off x="0" y="18060"/>
            <a:ext cx="4769708" cy="338554"/>
          </a:xfrm>
          <a:prstGeom prst="rect">
            <a:avLst/>
          </a:prstGeom>
          <a:noFill/>
        </p:spPr>
        <p:txBody>
          <a:bodyPr wrap="square" rtlCol="0">
            <a:spAutoFit/>
          </a:bodyPr>
          <a:lstStyle/>
          <a:p>
            <a:r>
              <a:rPr lang="en-US" altLang="ko-KR" sz="1600" dirty="0">
                <a:solidFill>
                  <a:prstClr val="black"/>
                </a:solidFill>
              </a:rPr>
              <a:t>CMAS conference, 24 Oct. 2018</a:t>
            </a:r>
            <a:endParaRPr lang="ko-KR" altLang="en-US" sz="1600" dirty="0">
              <a:solidFill>
                <a:prstClr val="black"/>
              </a:solidFill>
            </a:endParaRPr>
          </a:p>
        </p:txBody>
      </p:sp>
      <p:pic>
        <p:nvPicPr>
          <p:cNvPr id="6" name="그림 5"/>
          <p:cNvPicPr>
            <a:picLocks noChangeAspect="1"/>
          </p:cNvPicPr>
          <p:nvPr/>
        </p:nvPicPr>
        <p:blipFill>
          <a:blip r:embed="rId3"/>
          <a:stretch>
            <a:fillRect/>
          </a:stretch>
        </p:blipFill>
        <p:spPr>
          <a:xfrm>
            <a:off x="7642326" y="0"/>
            <a:ext cx="1501674" cy="529919"/>
          </a:xfrm>
          <a:prstGeom prst="rect">
            <a:avLst/>
          </a:prstGeom>
        </p:spPr>
      </p:pic>
      <p:sp>
        <p:nvSpPr>
          <p:cNvPr id="7" name="슬라이드 번호 개체 틀 6"/>
          <p:cNvSpPr>
            <a:spLocks noGrp="1"/>
          </p:cNvSpPr>
          <p:nvPr>
            <p:ph type="sldNum" sz="quarter" idx="12"/>
          </p:nvPr>
        </p:nvSpPr>
        <p:spPr/>
        <p:txBody>
          <a:bodyPr/>
          <a:lstStyle/>
          <a:p>
            <a:fld id="{AEEF654B-3EFA-41E1-B9D5-493F27B4E1EA}" type="slidenum">
              <a:rPr lang="ko-KR" altLang="en-US" smtClean="0"/>
              <a:t>1</a:t>
            </a:fld>
            <a:endParaRPr lang="ko-KR" altLang="en-US"/>
          </a:p>
        </p:txBody>
      </p:sp>
    </p:spTree>
    <p:extLst>
      <p:ext uri="{BB962C8B-B14F-4D97-AF65-F5344CB8AC3E}">
        <p14:creationId xmlns:p14="http://schemas.microsoft.com/office/powerpoint/2010/main" val="1660054400"/>
      </p:ext>
    </p:extLst>
  </p:cSld>
  <p:clrMapOvr>
    <a:masterClrMapping/>
  </p:clrMapOvr>
  <mc:AlternateContent xmlns:mc="http://schemas.openxmlformats.org/markup-compatibility/2006" xmlns:p14="http://schemas.microsoft.com/office/powerpoint/2010/main">
    <mc:Choice Requires="p14">
      <p:transition spd="slow" p14:dur="2000" advTm="1812"/>
    </mc:Choice>
    <mc:Fallback xmlns="">
      <p:transition spd="slow" advTm="181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2. Evaluate Large Point Sources(LPSs) in Korea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pic>
        <p:nvPicPr>
          <p:cNvPr id="7" name="그림 20">
            <a:extLst>
              <a:ext uri="{FF2B5EF4-FFF2-40B4-BE49-F238E27FC236}">
                <a16:creationId xmlns="" xmlns:a16="http://schemas.microsoft.com/office/drawing/2014/main" id="{EB960A42-BBD2-4AFF-A737-C23090CEF0D6}"/>
              </a:ext>
            </a:extLst>
          </p:cNvPr>
          <p:cNvPicPr>
            <a:picLocks noChangeAspect="1"/>
          </p:cNvPicPr>
          <p:nvPr/>
        </p:nvPicPr>
        <p:blipFill rotWithShape="1">
          <a:blip r:embed="rId3"/>
          <a:srcRect l="27103"/>
          <a:stretch/>
        </p:blipFill>
        <p:spPr>
          <a:xfrm>
            <a:off x="2187845" y="3319092"/>
            <a:ext cx="2361347" cy="2270148"/>
          </a:xfrm>
          <a:prstGeom prst="rect">
            <a:avLst/>
          </a:prstGeom>
          <a:ln>
            <a:solidFill>
              <a:schemeClr val="tx1"/>
            </a:solidFill>
          </a:ln>
        </p:spPr>
      </p:pic>
      <p:pic>
        <p:nvPicPr>
          <p:cNvPr id="8" name="그림 24">
            <a:extLst>
              <a:ext uri="{FF2B5EF4-FFF2-40B4-BE49-F238E27FC236}">
                <a16:creationId xmlns="" xmlns:a16="http://schemas.microsoft.com/office/drawing/2014/main" id="{C06A59B7-1858-47AE-BB36-2BF48822EB2E}"/>
              </a:ext>
            </a:extLst>
          </p:cNvPr>
          <p:cNvPicPr>
            <a:picLocks noChangeAspect="1"/>
          </p:cNvPicPr>
          <p:nvPr/>
        </p:nvPicPr>
        <p:blipFill rotWithShape="1">
          <a:blip r:embed="rId4"/>
          <a:srcRect l="11695" b="29240"/>
          <a:stretch/>
        </p:blipFill>
        <p:spPr>
          <a:xfrm>
            <a:off x="1343472" y="688823"/>
            <a:ext cx="3205720" cy="2596161"/>
          </a:xfrm>
          <a:prstGeom prst="rect">
            <a:avLst/>
          </a:prstGeom>
        </p:spPr>
      </p:pic>
      <p:sp>
        <p:nvSpPr>
          <p:cNvPr id="9" name="TextBox 8">
            <a:extLst>
              <a:ext uri="{FF2B5EF4-FFF2-40B4-BE49-F238E27FC236}">
                <a16:creationId xmlns="" xmlns:a16="http://schemas.microsoft.com/office/drawing/2014/main" id="{298928C9-B19A-4C97-A04D-6DEC420CBA50}"/>
              </a:ext>
            </a:extLst>
          </p:cNvPr>
          <p:cNvSpPr txBox="1"/>
          <p:nvPr/>
        </p:nvSpPr>
        <p:spPr>
          <a:xfrm>
            <a:off x="1407562" y="807095"/>
            <a:ext cx="1699919" cy="461665"/>
          </a:xfrm>
          <a:prstGeom prst="rect">
            <a:avLst/>
          </a:prstGeom>
          <a:solidFill>
            <a:schemeClr val="bg1"/>
          </a:solidFill>
        </p:spPr>
        <p:txBody>
          <a:bodyPr wrap="square" rtlCol="0">
            <a:spAutoFit/>
          </a:bodyPr>
          <a:lstStyle/>
          <a:p>
            <a:pPr>
              <a:defRPr/>
            </a:pPr>
            <a:r>
              <a:rPr lang="en-US" altLang="ko-KR" sz="1200" b="1" dirty="0">
                <a:solidFill>
                  <a:prstClr val="black"/>
                </a:solidFill>
                <a:latin typeface="Calibri" panose="020F0502020204030204" pitchFamily="34" charset="0"/>
                <a:ea typeface="맑은 고딕" panose="020B0503020000020004" pitchFamily="50" charset="-127"/>
                <a:cs typeface="Calibri" panose="020F0502020204030204" pitchFamily="34" charset="0"/>
              </a:rPr>
              <a:t>KORUS-AQ, DC-8 flight (5 June 2016)</a:t>
            </a:r>
            <a:endParaRPr lang="ko-KR" altLang="en-US" sz="1200"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pic>
        <p:nvPicPr>
          <p:cNvPr id="10" name="그림 27">
            <a:extLst>
              <a:ext uri="{FF2B5EF4-FFF2-40B4-BE49-F238E27FC236}">
                <a16:creationId xmlns="" xmlns:a16="http://schemas.microsoft.com/office/drawing/2014/main" id="{84C5D922-D9A4-4D0E-B683-34C8924B3191}"/>
              </a:ext>
            </a:extLst>
          </p:cNvPr>
          <p:cNvPicPr>
            <a:picLocks noChangeAspect="1"/>
          </p:cNvPicPr>
          <p:nvPr/>
        </p:nvPicPr>
        <p:blipFill>
          <a:blip r:embed="rId5"/>
          <a:stretch>
            <a:fillRect/>
          </a:stretch>
        </p:blipFill>
        <p:spPr>
          <a:xfrm>
            <a:off x="3497965" y="1642844"/>
            <a:ext cx="1013859" cy="1462119"/>
          </a:xfrm>
          <a:prstGeom prst="rect">
            <a:avLst/>
          </a:prstGeom>
          <a:solidFill>
            <a:schemeClr val="bg1"/>
          </a:solidFill>
          <a:ln>
            <a:noFill/>
          </a:ln>
        </p:spPr>
      </p:pic>
      <p:pic>
        <p:nvPicPr>
          <p:cNvPr id="11" name="그림 31">
            <a:extLst>
              <a:ext uri="{FF2B5EF4-FFF2-40B4-BE49-F238E27FC236}">
                <a16:creationId xmlns="" xmlns:a16="http://schemas.microsoft.com/office/drawing/2014/main" id="{CAF2525A-70FD-4957-BC95-3602AE4B1F4C}"/>
              </a:ext>
            </a:extLst>
          </p:cNvPr>
          <p:cNvPicPr>
            <a:picLocks noChangeAspect="1"/>
          </p:cNvPicPr>
          <p:nvPr/>
        </p:nvPicPr>
        <p:blipFill>
          <a:blip r:embed="rId6"/>
          <a:stretch>
            <a:fillRect/>
          </a:stretch>
        </p:blipFill>
        <p:spPr>
          <a:xfrm>
            <a:off x="4788024" y="3645024"/>
            <a:ext cx="4268551" cy="3116341"/>
          </a:xfrm>
          <a:prstGeom prst="rect">
            <a:avLst/>
          </a:prstGeom>
          <a:ln w="31750">
            <a:solidFill>
              <a:srgbClr val="FF0000"/>
            </a:solidFill>
          </a:ln>
        </p:spPr>
      </p:pic>
      <p:sp>
        <p:nvSpPr>
          <p:cNvPr id="12" name="타원 32">
            <a:extLst>
              <a:ext uri="{FF2B5EF4-FFF2-40B4-BE49-F238E27FC236}">
                <a16:creationId xmlns="" xmlns:a16="http://schemas.microsoft.com/office/drawing/2014/main" id="{CB6E1768-4D28-42FD-90FC-E48F68C234CA}"/>
              </a:ext>
            </a:extLst>
          </p:cNvPr>
          <p:cNvSpPr/>
          <p:nvPr/>
        </p:nvSpPr>
        <p:spPr>
          <a:xfrm rot="933511">
            <a:off x="2468419" y="3897590"/>
            <a:ext cx="1834717" cy="94489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a:solidFill>
                <a:prstClr val="white"/>
              </a:solidFill>
              <a:latin typeface="Calibri" panose="020F0502020204030204"/>
              <a:ea typeface="맑은 고딕" panose="020B0503020000020004" pitchFamily="50" charset="-127"/>
            </a:endParaRPr>
          </a:p>
        </p:txBody>
      </p:sp>
      <p:sp>
        <p:nvSpPr>
          <p:cNvPr id="13" name="TextBox 12">
            <a:extLst>
              <a:ext uri="{FF2B5EF4-FFF2-40B4-BE49-F238E27FC236}">
                <a16:creationId xmlns="" xmlns:a16="http://schemas.microsoft.com/office/drawing/2014/main" id="{C56FCAEF-6E83-4A4F-A60E-91530133A5E3}"/>
              </a:ext>
            </a:extLst>
          </p:cNvPr>
          <p:cNvSpPr txBox="1"/>
          <p:nvPr/>
        </p:nvSpPr>
        <p:spPr>
          <a:xfrm>
            <a:off x="4864476" y="3711215"/>
            <a:ext cx="3468130" cy="707886"/>
          </a:xfrm>
          <a:prstGeom prst="rect">
            <a:avLst/>
          </a:prstGeom>
          <a:noFill/>
        </p:spPr>
        <p:txBody>
          <a:bodyPr wrap="square" rtlCol="0">
            <a:spAutoFit/>
          </a:bodyPr>
          <a:lstStyle/>
          <a:p>
            <a:pPr>
              <a:defRPr/>
            </a:pPr>
            <a:r>
              <a:rPr lang="en-US" altLang="ko-KR" sz="2000" b="1" dirty="0" err="1">
                <a:solidFill>
                  <a:prstClr val="white"/>
                </a:solidFill>
                <a:latin typeface="Calibri" panose="020F0502020204030204"/>
                <a:ea typeface="맑은 고딕" panose="020B0503020000020004" pitchFamily="50" charset="-127"/>
              </a:rPr>
              <a:t>Dangjin</a:t>
            </a:r>
            <a:r>
              <a:rPr lang="en-US" altLang="ko-KR" sz="2000" b="1" dirty="0">
                <a:solidFill>
                  <a:prstClr val="white"/>
                </a:solidFill>
                <a:latin typeface="Calibri" panose="020F0502020204030204"/>
                <a:ea typeface="맑은 고딕" panose="020B0503020000020004" pitchFamily="50" charset="-127"/>
              </a:rPr>
              <a:t> Power Plant</a:t>
            </a:r>
          </a:p>
          <a:p>
            <a:pPr>
              <a:defRPr/>
            </a:pPr>
            <a:r>
              <a:rPr lang="en-US" altLang="ko-KR" sz="2000" b="1" dirty="0">
                <a:solidFill>
                  <a:prstClr val="white"/>
                </a:solidFill>
                <a:latin typeface="Calibri" panose="020F0502020204030204"/>
                <a:ea typeface="맑은 고딕" panose="020B0503020000020004" pitchFamily="50" charset="-127"/>
              </a:rPr>
              <a:t>Wind direction(East)</a:t>
            </a:r>
            <a:endParaRPr lang="ko-KR" altLang="en-US" sz="2000" b="1" dirty="0">
              <a:solidFill>
                <a:prstClr val="white"/>
              </a:solidFill>
              <a:latin typeface="Calibri" panose="020F0502020204030204"/>
              <a:ea typeface="맑은 고딕" panose="020B0503020000020004" pitchFamily="50" charset="-127"/>
            </a:endParaRPr>
          </a:p>
        </p:txBody>
      </p:sp>
      <p:cxnSp>
        <p:nvCxnSpPr>
          <p:cNvPr id="14" name="직선 연결선 17">
            <a:extLst>
              <a:ext uri="{FF2B5EF4-FFF2-40B4-BE49-F238E27FC236}">
                <a16:creationId xmlns="" xmlns:a16="http://schemas.microsoft.com/office/drawing/2014/main" id="{D8868C37-369A-4278-8EFD-01932050DF71}"/>
              </a:ext>
            </a:extLst>
          </p:cNvPr>
          <p:cNvCxnSpPr>
            <a:cxnSpLocks/>
          </p:cNvCxnSpPr>
          <p:nvPr/>
        </p:nvCxnSpPr>
        <p:spPr bwMode="auto">
          <a:xfrm flipH="1" flipV="1">
            <a:off x="4219212" y="4598959"/>
            <a:ext cx="2945076" cy="436966"/>
          </a:xfrm>
          <a:prstGeom prst="line">
            <a:avLst/>
          </a:prstGeom>
          <a:noFill/>
          <a:ln w="38100" cap="flat" cmpd="sng" algn="ctr">
            <a:solidFill>
              <a:srgbClr val="3333FF"/>
            </a:solidFill>
            <a:prstDash val="solid"/>
            <a:round/>
            <a:headEnd type="none" w="med" len="med"/>
            <a:tailEnd type="arrow" w="med" len="med"/>
          </a:ln>
          <a:effectLst/>
        </p:spPr>
      </p:cxnSp>
      <p:sp>
        <p:nvSpPr>
          <p:cNvPr id="15" name="TextBox 14">
            <a:extLst>
              <a:ext uri="{FF2B5EF4-FFF2-40B4-BE49-F238E27FC236}">
                <a16:creationId xmlns="" xmlns:a16="http://schemas.microsoft.com/office/drawing/2014/main" id="{7CA29CCC-44C9-4A62-9701-66B9E7BB0B27}"/>
              </a:ext>
            </a:extLst>
          </p:cNvPr>
          <p:cNvSpPr txBox="1"/>
          <p:nvPr/>
        </p:nvSpPr>
        <p:spPr>
          <a:xfrm>
            <a:off x="5042061" y="3354567"/>
            <a:ext cx="3739495" cy="261610"/>
          </a:xfrm>
          <a:prstGeom prst="rect">
            <a:avLst/>
          </a:prstGeom>
          <a:solidFill>
            <a:schemeClr val="bg1"/>
          </a:solidFill>
        </p:spPr>
        <p:txBody>
          <a:bodyPr wrap="square" rtlCol="0">
            <a:spAutoFit/>
          </a:bodyPr>
          <a:lstStyle/>
          <a:p>
            <a:pPr>
              <a:defRPr/>
            </a:pPr>
            <a:r>
              <a:rPr lang="en-US" altLang="ko-KR" sz="1100" b="1" dirty="0">
                <a:solidFill>
                  <a:prstClr val="black"/>
                </a:solidFill>
                <a:latin typeface="Calibri" panose="020F0502020204030204" pitchFamily="34" charset="0"/>
                <a:ea typeface="맑은 고딕" panose="020B0503020000020004" pitchFamily="50" charset="-127"/>
                <a:cs typeface="Calibri" panose="020F0502020204030204" pitchFamily="34" charset="0"/>
              </a:rPr>
              <a:t>Source : In-situ CIMS measurements  of PANs, SO2, and </a:t>
            </a:r>
            <a:r>
              <a:rPr lang="en-US" altLang="ko-KR" sz="1100" b="1" dirty="0" err="1">
                <a:solidFill>
                  <a:prstClr val="black"/>
                </a:solidFill>
                <a:latin typeface="Calibri" panose="020F0502020204030204" pitchFamily="34" charset="0"/>
                <a:ea typeface="맑은 고딕" panose="020B0503020000020004" pitchFamily="50" charset="-127"/>
                <a:cs typeface="Calibri" panose="020F0502020204030204" pitchFamily="34" charset="0"/>
              </a:rPr>
              <a:t>HCl</a:t>
            </a:r>
            <a:endParaRPr lang="ko-KR" altLang="en-US" sz="1100"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pic>
        <p:nvPicPr>
          <p:cNvPr id="16" name="그림 30">
            <a:extLst>
              <a:ext uri="{FF2B5EF4-FFF2-40B4-BE49-F238E27FC236}">
                <a16:creationId xmlns="" xmlns:a16="http://schemas.microsoft.com/office/drawing/2014/main" id="{BB619D75-7835-43A8-8E2E-8963CC0510E1}"/>
              </a:ext>
            </a:extLst>
          </p:cNvPr>
          <p:cNvPicPr>
            <a:picLocks noChangeAspect="1"/>
          </p:cNvPicPr>
          <p:nvPr/>
        </p:nvPicPr>
        <p:blipFill>
          <a:blip r:embed="rId7"/>
          <a:stretch>
            <a:fillRect/>
          </a:stretch>
        </p:blipFill>
        <p:spPr>
          <a:xfrm>
            <a:off x="4716016" y="402177"/>
            <a:ext cx="4365938" cy="3026126"/>
          </a:xfrm>
          <a:prstGeom prst="rect">
            <a:avLst/>
          </a:prstGeom>
        </p:spPr>
      </p:pic>
      <p:cxnSp>
        <p:nvCxnSpPr>
          <p:cNvPr id="17" name="직선 연결선 26">
            <a:extLst>
              <a:ext uri="{FF2B5EF4-FFF2-40B4-BE49-F238E27FC236}">
                <a16:creationId xmlns="" xmlns:a16="http://schemas.microsoft.com/office/drawing/2014/main" id="{38ED65CB-BCD6-4F46-9A31-A937AC960144}"/>
              </a:ext>
            </a:extLst>
          </p:cNvPr>
          <p:cNvCxnSpPr>
            <a:cxnSpLocks/>
          </p:cNvCxnSpPr>
          <p:nvPr/>
        </p:nvCxnSpPr>
        <p:spPr bwMode="auto">
          <a:xfrm flipV="1">
            <a:off x="3171570" y="455675"/>
            <a:ext cx="1544446" cy="1381712"/>
          </a:xfrm>
          <a:prstGeom prst="line">
            <a:avLst/>
          </a:prstGeom>
          <a:noFill/>
          <a:ln w="38100" cap="flat" cmpd="sng" algn="ctr">
            <a:solidFill>
              <a:srgbClr val="FF0000"/>
            </a:solidFill>
            <a:prstDash val="solid"/>
            <a:round/>
            <a:headEnd type="none" w="med" len="med"/>
            <a:tailEnd type="arrow" w="med" len="med"/>
          </a:ln>
          <a:effectLst/>
        </p:spPr>
      </p:cxnSp>
      <p:cxnSp>
        <p:nvCxnSpPr>
          <p:cNvPr id="18" name="직선 연결선 17">
            <a:extLst>
              <a:ext uri="{FF2B5EF4-FFF2-40B4-BE49-F238E27FC236}">
                <a16:creationId xmlns="" xmlns:a16="http://schemas.microsoft.com/office/drawing/2014/main" id="{210D9E66-BB4C-4118-826A-38DD485ACCB2}"/>
              </a:ext>
            </a:extLst>
          </p:cNvPr>
          <p:cNvCxnSpPr>
            <a:cxnSpLocks/>
          </p:cNvCxnSpPr>
          <p:nvPr/>
        </p:nvCxnSpPr>
        <p:spPr bwMode="auto">
          <a:xfrm>
            <a:off x="3171570" y="2094472"/>
            <a:ext cx="1616454" cy="1317288"/>
          </a:xfrm>
          <a:prstGeom prst="line">
            <a:avLst/>
          </a:prstGeom>
          <a:noFill/>
          <a:ln w="38100" cap="flat" cmpd="sng" algn="ctr">
            <a:solidFill>
              <a:srgbClr val="FF0000"/>
            </a:solidFill>
            <a:prstDash val="solid"/>
            <a:round/>
            <a:headEnd type="none" w="med" len="med"/>
            <a:tailEnd type="arrow" w="med" len="med"/>
          </a:ln>
          <a:effectLst/>
        </p:spPr>
      </p:cxnSp>
      <p:pic>
        <p:nvPicPr>
          <p:cNvPr id="19" name="그림 23">
            <a:extLst>
              <a:ext uri="{FF2B5EF4-FFF2-40B4-BE49-F238E27FC236}">
                <a16:creationId xmlns="" xmlns:a16="http://schemas.microsoft.com/office/drawing/2014/main" id="{D01953FE-044B-4B6A-96DD-B98D8D2538B6}"/>
              </a:ext>
            </a:extLst>
          </p:cNvPr>
          <p:cNvPicPr>
            <a:picLocks noChangeAspect="1"/>
          </p:cNvPicPr>
          <p:nvPr/>
        </p:nvPicPr>
        <p:blipFill rotWithShape="1">
          <a:blip r:embed="rId3"/>
          <a:srcRect r="72869"/>
          <a:stretch/>
        </p:blipFill>
        <p:spPr>
          <a:xfrm>
            <a:off x="1400101" y="3311912"/>
            <a:ext cx="792123" cy="2270148"/>
          </a:xfrm>
          <a:prstGeom prst="rect">
            <a:avLst/>
          </a:prstGeom>
          <a:ln>
            <a:solidFill>
              <a:schemeClr val="tx1"/>
            </a:solidFill>
          </a:ln>
        </p:spPr>
      </p:pic>
      <p:sp>
        <p:nvSpPr>
          <p:cNvPr id="20" name="TextBox 19">
            <a:extLst>
              <a:ext uri="{FF2B5EF4-FFF2-40B4-BE49-F238E27FC236}">
                <a16:creationId xmlns="" xmlns:a16="http://schemas.microsoft.com/office/drawing/2014/main" id="{CA1C376F-0192-4014-B664-29933B1791A6}"/>
              </a:ext>
            </a:extLst>
          </p:cNvPr>
          <p:cNvSpPr txBox="1"/>
          <p:nvPr/>
        </p:nvSpPr>
        <p:spPr>
          <a:xfrm>
            <a:off x="755576" y="5560237"/>
            <a:ext cx="3960441" cy="491160"/>
          </a:xfrm>
          <a:prstGeom prst="rect">
            <a:avLst/>
          </a:prstGeom>
          <a:noFill/>
        </p:spPr>
        <p:txBody>
          <a:bodyPr wrap="square" rtlCol="0">
            <a:spAutoFit/>
          </a:bodyPr>
          <a:lstStyle/>
          <a:p>
            <a:pPr>
              <a:lnSpc>
                <a:spcPct val="80000"/>
              </a:lnSpc>
              <a:defRPr/>
            </a:pPr>
            <a:r>
              <a:rPr lang="en-US" altLang="ko-KR" sz="1600" b="1" dirty="0">
                <a:solidFill>
                  <a:srgbClr val="0070C0"/>
                </a:solidFill>
                <a:latin typeface="Calibri" panose="020F0502020204030204" pitchFamily="34" charset="0"/>
                <a:ea typeface="맑은 고딕" panose="020B0503020000020004" pitchFamily="50" charset="-127"/>
                <a:cs typeface="Calibri" panose="020F0502020204030204" pitchFamily="34" charset="0"/>
              </a:rPr>
              <a:t>CAPSS 2013 :</a:t>
            </a:r>
            <a:r>
              <a:rPr lang="ko-KR" altLang="en-US" sz="1600" b="1" dirty="0">
                <a:solidFill>
                  <a:srgbClr val="0070C0"/>
                </a:solidFill>
                <a:latin typeface="Calibri" panose="020F0502020204030204" pitchFamily="34" charset="0"/>
                <a:ea typeface="맑은 고딕" panose="020B0503020000020004" pitchFamily="50" charset="-127"/>
                <a:cs typeface="Calibri" panose="020F0502020204030204" pitchFamily="34" charset="0"/>
              </a:rPr>
              <a:t> </a:t>
            </a:r>
            <a:r>
              <a:rPr lang="en-US" altLang="ko-KR" sz="1600" b="1" dirty="0">
                <a:solidFill>
                  <a:srgbClr val="0070C0"/>
                </a:solidFill>
                <a:latin typeface="Calibri" panose="020F0502020204030204" pitchFamily="34" charset="0"/>
                <a:ea typeface="맑은 고딕" panose="020B0503020000020004" pitchFamily="50" charset="-127"/>
                <a:cs typeface="Calibri" panose="020F0502020204030204" pitchFamily="34" charset="0"/>
              </a:rPr>
              <a:t>4 Large Point Source Stacks</a:t>
            </a:r>
          </a:p>
          <a:p>
            <a:pPr>
              <a:lnSpc>
                <a:spcPct val="80000"/>
              </a:lnSpc>
              <a:defRPr/>
            </a:pPr>
            <a:r>
              <a:rPr lang="en-US" altLang="ko-KR" sz="1600" b="1" dirty="0">
                <a:solidFill>
                  <a:srgbClr val="C00000"/>
                </a:solidFill>
                <a:latin typeface="Calibri" panose="020F0502020204030204" pitchFamily="34" charset="0"/>
                <a:ea typeface="맑은 고딕" panose="020B0503020000020004" pitchFamily="50" charset="-127"/>
                <a:cs typeface="Calibri" panose="020F0502020204030204" pitchFamily="34" charset="0"/>
              </a:rPr>
              <a:t>Updated CAPSS : </a:t>
            </a:r>
            <a:r>
              <a:rPr lang="en-US" altLang="ko-KR" sz="1600" b="1" dirty="0">
                <a:solidFill>
                  <a:srgbClr val="0070C0"/>
                </a:solidFill>
                <a:latin typeface="Calibri" panose="020F0502020204030204" pitchFamily="34" charset="0"/>
                <a:ea typeface="맑은 고딕" panose="020B0503020000020004" pitchFamily="50" charset="-127"/>
                <a:cs typeface="Calibri" panose="020F0502020204030204" pitchFamily="34" charset="0"/>
              </a:rPr>
              <a:t>4 stacks plus </a:t>
            </a:r>
            <a:r>
              <a:rPr lang="en-US" altLang="ko-KR" sz="1600" b="1" dirty="0">
                <a:solidFill>
                  <a:srgbClr val="C00000"/>
                </a:solidFill>
                <a:latin typeface="Calibri" panose="020F0502020204030204" pitchFamily="34" charset="0"/>
                <a:ea typeface="맑은 고딕" panose="020B0503020000020004" pitchFamily="50" charset="-127"/>
                <a:cs typeface="Calibri" panose="020F0502020204030204" pitchFamily="34" charset="0"/>
              </a:rPr>
              <a:t>2 New Stacks </a:t>
            </a:r>
          </a:p>
        </p:txBody>
      </p:sp>
      <p:sp>
        <p:nvSpPr>
          <p:cNvPr id="21" name="타원 1">
            <a:extLst>
              <a:ext uri="{FF2B5EF4-FFF2-40B4-BE49-F238E27FC236}">
                <a16:creationId xmlns="" xmlns:a16="http://schemas.microsoft.com/office/drawing/2014/main" id="{899ECF17-2763-40AF-BEA8-2DF05BE451D6}"/>
              </a:ext>
            </a:extLst>
          </p:cNvPr>
          <p:cNvSpPr/>
          <p:nvPr/>
        </p:nvSpPr>
        <p:spPr>
          <a:xfrm>
            <a:off x="1705899" y="3387206"/>
            <a:ext cx="782595" cy="7496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a:solidFill>
                <a:prstClr val="white"/>
              </a:solidFill>
              <a:latin typeface="Calibri" panose="020F0502020204030204"/>
              <a:ea typeface="맑은 고딕" panose="020B0503020000020004" pitchFamily="50" charset="-127"/>
            </a:endParaRPr>
          </a:p>
        </p:txBody>
      </p:sp>
      <p:graphicFrame>
        <p:nvGraphicFramePr>
          <p:cNvPr id="22" name="표 17">
            <a:extLst>
              <a:ext uri="{FF2B5EF4-FFF2-40B4-BE49-F238E27FC236}">
                <a16:creationId xmlns="" xmlns:a16="http://schemas.microsoft.com/office/drawing/2014/main" id="{8752F983-5B57-447B-9F3B-4E3A1865536A}"/>
              </a:ext>
            </a:extLst>
          </p:cNvPr>
          <p:cNvGraphicFramePr>
            <a:graphicFrameLocks noGrp="1"/>
          </p:cNvGraphicFramePr>
          <p:nvPr>
            <p:extLst/>
          </p:nvPr>
        </p:nvGraphicFramePr>
        <p:xfrm>
          <a:off x="251520" y="5996384"/>
          <a:ext cx="4104456" cy="843554"/>
        </p:xfrm>
        <a:graphic>
          <a:graphicData uri="http://schemas.openxmlformats.org/drawingml/2006/table">
            <a:tbl>
              <a:tblPr firstRow="1" bandRow="1">
                <a:tableStyleId>{93296810-A885-4BE3-A3E7-6D5BEEA58F35}</a:tableStyleId>
              </a:tblPr>
              <a:tblGrid>
                <a:gridCol w="508641">
                  <a:extLst>
                    <a:ext uri="{9D8B030D-6E8A-4147-A177-3AD203B41FA5}">
                      <a16:colId xmlns="" xmlns:a16="http://schemas.microsoft.com/office/drawing/2014/main" val="20000"/>
                    </a:ext>
                  </a:extLst>
                </a:gridCol>
                <a:gridCol w="1117852">
                  <a:extLst>
                    <a:ext uri="{9D8B030D-6E8A-4147-A177-3AD203B41FA5}">
                      <a16:colId xmlns="" xmlns:a16="http://schemas.microsoft.com/office/drawing/2014/main" val="20001"/>
                    </a:ext>
                  </a:extLst>
                </a:gridCol>
                <a:gridCol w="258470">
                  <a:extLst>
                    <a:ext uri="{9D8B030D-6E8A-4147-A177-3AD203B41FA5}">
                      <a16:colId xmlns="" xmlns:a16="http://schemas.microsoft.com/office/drawing/2014/main" val="20002"/>
                    </a:ext>
                  </a:extLst>
                </a:gridCol>
                <a:gridCol w="1111279">
                  <a:extLst>
                    <a:ext uri="{9D8B030D-6E8A-4147-A177-3AD203B41FA5}">
                      <a16:colId xmlns="" xmlns:a16="http://schemas.microsoft.com/office/drawing/2014/main" val="20003"/>
                    </a:ext>
                  </a:extLst>
                </a:gridCol>
                <a:gridCol w="1108214">
                  <a:extLst>
                    <a:ext uri="{9D8B030D-6E8A-4147-A177-3AD203B41FA5}">
                      <a16:colId xmlns="" xmlns:a16="http://schemas.microsoft.com/office/drawing/2014/main" val="20004"/>
                    </a:ext>
                  </a:extLst>
                </a:gridCol>
              </a:tblGrid>
              <a:tr h="454661">
                <a:tc>
                  <a:txBody>
                    <a:bodyPr/>
                    <a:lstStyle/>
                    <a:p>
                      <a:pPr algn="r" latinLnBrk="1"/>
                      <a:r>
                        <a:rPr lang="en-US" altLang="ko-KR" sz="1400" dirty="0">
                          <a:solidFill>
                            <a:schemeClr val="tx1"/>
                          </a:solidFill>
                          <a:latin typeface="Calibri" panose="020F0502020204030204" pitchFamily="34" charset="0"/>
                          <a:cs typeface="Calibri" panose="020F0502020204030204" pitchFamily="34" charset="0"/>
                        </a:rPr>
                        <a:t>Ratio (</a:t>
                      </a:r>
                      <a:endParaRPr lang="ko-KR" altLang="en-US" sz="1400" dirty="0">
                        <a:solidFill>
                          <a:schemeClr val="tx1"/>
                        </a:solidFill>
                        <a:latin typeface="Calibri" panose="020F0502020204030204" pitchFamily="34" charset="0"/>
                        <a:cs typeface="Calibri" panose="020F0502020204030204" pitchFamily="34" charset="0"/>
                      </a:endParaRPr>
                    </a:p>
                  </a:txBody>
                  <a:tcPr marL="0" marR="0"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latin typeface="Calibri" panose="020F0502020204030204" pitchFamily="34" charset="0"/>
                          <a:cs typeface="Calibri" panose="020F0502020204030204" pitchFamily="34" charset="0"/>
                        </a:rPr>
                        <a:t>Model</a:t>
                      </a:r>
                      <a:r>
                        <a:rPr lang="en-US" altLang="ko-KR" sz="1400" baseline="0" dirty="0">
                          <a:solidFill>
                            <a:schemeClr val="tx1"/>
                          </a:solidFill>
                          <a:latin typeface="Calibri" panose="020F0502020204030204" pitchFamily="34" charset="0"/>
                          <a:cs typeface="Calibri" panose="020F0502020204030204" pitchFamily="34" charset="0"/>
                        </a:rPr>
                        <a:t>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aseline="0" dirty="0">
                          <a:solidFill>
                            <a:schemeClr val="tx1"/>
                          </a:solidFill>
                          <a:latin typeface="Calibri" panose="020F0502020204030204" pitchFamily="34" charset="0"/>
                          <a:cs typeface="Calibri" panose="020F0502020204030204" pitchFamily="34" charset="0"/>
                        </a:rPr>
                        <a:t>Measurement</a:t>
                      </a:r>
                      <a:endParaRPr lang="ko-KR" altLang="en-US" sz="1400" dirty="0">
                        <a:solidFill>
                          <a:schemeClr val="tx1"/>
                        </a:solidFill>
                        <a:latin typeface="Calibri" panose="020F0502020204030204" pitchFamily="34" charset="0"/>
                        <a:cs typeface="Calibri" panose="020F0502020204030204" pitchFamily="34" charset="0"/>
                      </a:endParaRPr>
                    </a:p>
                  </a:txBody>
                  <a:tcPr marL="0" marR="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latin typeface="Calibri" panose="020F0502020204030204" pitchFamily="34" charset="0"/>
                          <a:cs typeface="Calibri" panose="020F0502020204030204" pitchFamily="34" charset="0"/>
                        </a:rPr>
                        <a:t>)</a:t>
                      </a:r>
                      <a:endParaRPr lang="ko-KR" altLang="en-US" sz="1400" dirty="0">
                        <a:solidFill>
                          <a:schemeClr val="tx1"/>
                        </a:solidFill>
                        <a:latin typeface="Calibri" panose="020F0502020204030204" pitchFamily="34" charset="0"/>
                        <a:cs typeface="Calibri" panose="020F0502020204030204" pitchFamily="34" charset="0"/>
                      </a:endParaRPr>
                    </a:p>
                  </a:txBody>
                  <a:tcPr marL="0" marR="0"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latinLnBrk="1"/>
                      <a:r>
                        <a:rPr lang="en-US" altLang="ko-KR" sz="1400" dirty="0">
                          <a:solidFill>
                            <a:schemeClr val="tx1"/>
                          </a:solidFill>
                          <a:latin typeface="Calibri" panose="020F0502020204030204" pitchFamily="34" charset="0"/>
                          <a:cs typeface="Calibri" panose="020F0502020204030204" pitchFamily="34" charset="0"/>
                        </a:rPr>
                        <a:t>CAPSS 2013</a:t>
                      </a:r>
                      <a:endParaRPr lang="ko-KR" altLang="en-US" sz="1400" dirty="0">
                        <a:solidFill>
                          <a:schemeClr val="tx1"/>
                        </a:solidFill>
                        <a:latin typeface="Calibri" panose="020F0502020204030204" pitchFamily="34" charset="0"/>
                        <a:cs typeface="Calibri" panose="020F050202020403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latinLnBrk="1"/>
                      <a:r>
                        <a:rPr lang="en-US" altLang="ko-KR" sz="1400" b="1" dirty="0">
                          <a:solidFill>
                            <a:srgbClr val="FF0000"/>
                          </a:solidFill>
                          <a:latin typeface="Calibri" panose="020F0502020204030204" pitchFamily="34" charset="0"/>
                          <a:cs typeface="Calibri" panose="020F0502020204030204" pitchFamily="34" charset="0"/>
                        </a:rPr>
                        <a:t>Updated</a:t>
                      </a:r>
                    </a:p>
                    <a:p>
                      <a:pPr algn="ctr" latinLnBrk="1"/>
                      <a:r>
                        <a:rPr lang="en-US" altLang="ko-KR" sz="1400" b="1" dirty="0">
                          <a:solidFill>
                            <a:srgbClr val="FF0000"/>
                          </a:solidFill>
                          <a:latin typeface="Calibri" panose="020F0502020204030204" pitchFamily="34" charset="0"/>
                          <a:cs typeface="Calibri" panose="020F0502020204030204" pitchFamily="34" charset="0"/>
                        </a:rPr>
                        <a:t>CAPSS</a:t>
                      </a:r>
                      <a:endParaRPr lang="ko-KR" altLang="en-US" sz="1400" b="1" dirty="0">
                        <a:solidFill>
                          <a:srgbClr val="FF0000"/>
                        </a:solidFill>
                        <a:latin typeface="Calibri" panose="020F0502020204030204" pitchFamily="34" charset="0"/>
                        <a:cs typeface="Calibri" panose="020F050202020403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25394">
                <a:tc gridSpan="3">
                  <a:txBody>
                    <a:bodyPr/>
                    <a:lstStyle/>
                    <a:p>
                      <a:pPr algn="ctr" latinLnBrk="1"/>
                      <a:r>
                        <a:rPr lang="en-US" altLang="ko-KR" sz="1400" b="1" dirty="0">
                          <a:solidFill>
                            <a:schemeClr val="tx1"/>
                          </a:solidFill>
                          <a:latin typeface="Calibri" panose="020F0502020204030204" pitchFamily="34" charset="0"/>
                          <a:cs typeface="Calibri" panose="020F0502020204030204" pitchFamily="34" charset="0"/>
                        </a:rPr>
                        <a:t>SO</a:t>
                      </a:r>
                      <a:r>
                        <a:rPr lang="en-US" altLang="ko-KR" sz="1400" b="1" baseline="-25000" dirty="0">
                          <a:solidFill>
                            <a:schemeClr val="tx1"/>
                          </a:solidFill>
                          <a:latin typeface="Calibri" panose="020F0502020204030204" pitchFamily="34" charset="0"/>
                          <a:cs typeface="Calibri" panose="020F0502020204030204" pitchFamily="34" charset="0"/>
                        </a:rPr>
                        <a:t>2</a:t>
                      </a:r>
                      <a:endParaRPr lang="ko-KR" altLang="en-US" sz="1400" b="1" baseline="-25000" dirty="0">
                        <a:solidFill>
                          <a:schemeClr val="tx1"/>
                        </a:solidFill>
                        <a:latin typeface="Calibri" panose="020F0502020204030204" pitchFamily="34" charset="0"/>
                        <a:cs typeface="Calibri" panose="020F0502020204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a:txBody>
                    <a:bodyPr/>
                    <a:lstStyle/>
                    <a:p>
                      <a:pPr algn="ctr" latinLnBrk="1"/>
                      <a:r>
                        <a:rPr lang="en-US" altLang="ko-KR" sz="1400" b="1" dirty="0">
                          <a:solidFill>
                            <a:schemeClr val="tx1"/>
                          </a:solidFill>
                          <a:latin typeface="Calibri" panose="020F0502020204030204" pitchFamily="34" charset="0"/>
                          <a:cs typeface="Calibri" panose="020F0502020204030204" pitchFamily="34" charset="0"/>
                        </a:rPr>
                        <a:t>0.37</a:t>
                      </a:r>
                      <a:endParaRPr lang="ko-KR" altLang="en-US" sz="1400" b="1" dirty="0">
                        <a:solidFill>
                          <a:schemeClr val="tx1"/>
                        </a:solidFill>
                        <a:latin typeface="Calibri" panose="020F0502020204030204" pitchFamily="34" charset="0"/>
                        <a:cs typeface="Calibri" panose="020F0502020204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latinLnBrk="1"/>
                      <a:r>
                        <a:rPr lang="en-US" altLang="ko-KR" sz="1400" b="1" dirty="0">
                          <a:solidFill>
                            <a:srgbClr val="FF0000"/>
                          </a:solidFill>
                          <a:latin typeface="Calibri" panose="020F0502020204030204" pitchFamily="34" charset="0"/>
                          <a:cs typeface="Calibri" panose="020F0502020204030204" pitchFamily="34" charset="0"/>
                        </a:rPr>
                        <a:t>0.71</a:t>
                      </a:r>
                      <a:endParaRPr lang="ko-KR" altLang="en-US" sz="1400" b="1" dirty="0">
                        <a:solidFill>
                          <a:srgbClr val="FF0000"/>
                        </a:solidFill>
                        <a:latin typeface="Calibri" panose="020F0502020204030204" pitchFamily="34" charset="0"/>
                        <a:cs typeface="Calibri" panose="020F0502020204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cxnSp>
        <p:nvCxnSpPr>
          <p:cNvPr id="23" name="직선 연결선 20">
            <a:extLst>
              <a:ext uri="{FF2B5EF4-FFF2-40B4-BE49-F238E27FC236}">
                <a16:creationId xmlns="" xmlns:a16="http://schemas.microsoft.com/office/drawing/2014/main" id="{34F77042-DC8A-41AB-903A-49A811BE3DCB}"/>
              </a:ext>
            </a:extLst>
          </p:cNvPr>
          <p:cNvCxnSpPr>
            <a:cxnSpLocks/>
            <a:endCxn id="21" idx="5"/>
          </p:cNvCxnSpPr>
          <p:nvPr/>
        </p:nvCxnSpPr>
        <p:spPr bwMode="auto">
          <a:xfrm flipH="1" flipV="1">
            <a:off x="2373886" y="4027066"/>
            <a:ext cx="1616454" cy="1745304"/>
          </a:xfrm>
          <a:prstGeom prst="line">
            <a:avLst/>
          </a:prstGeom>
          <a:noFill/>
          <a:ln w="38100" cap="flat" cmpd="sng" algn="ctr">
            <a:solidFill>
              <a:srgbClr val="FF0000"/>
            </a:solidFill>
            <a:prstDash val="solid"/>
            <a:round/>
            <a:headEnd type="none" w="med" len="med"/>
            <a:tailEnd type="arrow" w="med" len="med"/>
          </a:ln>
          <a:effectLst/>
        </p:spPr>
      </p:cxnSp>
      <p:cxnSp>
        <p:nvCxnSpPr>
          <p:cNvPr id="24" name="직선 연결선 19">
            <a:extLst>
              <a:ext uri="{FF2B5EF4-FFF2-40B4-BE49-F238E27FC236}">
                <a16:creationId xmlns="" xmlns:a16="http://schemas.microsoft.com/office/drawing/2014/main" id="{4B43E084-A671-4BBB-9036-41A9F9A3B2B8}"/>
              </a:ext>
            </a:extLst>
          </p:cNvPr>
          <p:cNvCxnSpPr/>
          <p:nvPr/>
        </p:nvCxnSpPr>
        <p:spPr bwMode="auto">
          <a:xfrm>
            <a:off x="827584" y="6275411"/>
            <a:ext cx="1043923" cy="1"/>
          </a:xfrm>
          <a:prstGeom prst="line">
            <a:avLst/>
          </a:prstGeom>
          <a:noFill/>
          <a:ln w="19050" cap="flat" cmpd="sng" algn="ctr">
            <a:solidFill>
              <a:schemeClr val="tx1"/>
            </a:solidFill>
            <a:prstDash val="solid"/>
            <a:round/>
            <a:headEnd type="none" w="med" len="med"/>
            <a:tailEnd type="none" w="med" len="med"/>
          </a:ln>
          <a:effectLst/>
        </p:spPr>
      </p:cxnSp>
      <p:sp>
        <p:nvSpPr>
          <p:cNvPr id="2" name="슬라이드 번호 개체 틀 1"/>
          <p:cNvSpPr>
            <a:spLocks noGrp="1"/>
          </p:cNvSpPr>
          <p:nvPr>
            <p:ph type="sldNum" sz="quarter" idx="12"/>
          </p:nvPr>
        </p:nvSpPr>
        <p:spPr/>
        <p:txBody>
          <a:bodyPr/>
          <a:lstStyle/>
          <a:p>
            <a:fld id="{AEEF654B-3EFA-41E1-B9D5-493F27B4E1EA}" type="slidenum">
              <a:rPr lang="ko-KR" altLang="en-US" smtClean="0"/>
              <a:t>10</a:t>
            </a:fld>
            <a:endParaRPr lang="ko-KR" altLang="en-US"/>
          </a:p>
        </p:txBody>
      </p:sp>
      <p:sp>
        <p:nvSpPr>
          <p:cNvPr id="25" name="제목 1"/>
          <p:cNvSpPr>
            <a:spLocks noGrp="1"/>
          </p:cNvSpPr>
          <p:nvPr>
            <p:ph type="title"/>
          </p:nvPr>
        </p:nvSpPr>
        <p:spPr>
          <a:xfrm>
            <a:off x="393995" y="292803"/>
            <a:ext cx="7704907" cy="379787"/>
          </a:xfrm>
        </p:spPr>
        <p:txBody>
          <a:bodyPr>
            <a:noAutofit/>
          </a:bodyPr>
          <a:lstStyle/>
          <a:p>
            <a:r>
              <a:rPr lang="en-US" altLang="ko-KR" sz="1800" dirty="0">
                <a:solidFill>
                  <a:schemeClr val="tx1"/>
                </a:solidFill>
                <a:latin typeface="Calibri" panose="020F0502020204030204" pitchFamily="34" charset="0"/>
                <a:cs typeface="Calibri" panose="020F0502020204030204" pitchFamily="34" charset="0"/>
              </a:rPr>
              <a:t>2-3. Result (</a:t>
            </a:r>
            <a:r>
              <a:rPr lang="en-US" altLang="ko-KR" sz="1800" dirty="0" err="1">
                <a:solidFill>
                  <a:schemeClr val="tx1"/>
                </a:solidFill>
                <a:latin typeface="Calibri" panose="020F0502020204030204" pitchFamily="34" charset="0"/>
                <a:cs typeface="Calibri" panose="020F0502020204030204" pitchFamily="34" charset="0"/>
              </a:rPr>
              <a:t>Dangjin</a:t>
            </a:r>
            <a:r>
              <a:rPr lang="en-US" altLang="ko-KR" sz="1800" dirty="0">
                <a:solidFill>
                  <a:schemeClr val="tx1"/>
                </a:solidFill>
                <a:latin typeface="Calibri" panose="020F0502020204030204" pitchFamily="34" charset="0"/>
                <a:cs typeface="Calibri" panose="020F0502020204030204" pitchFamily="34" charset="0"/>
              </a:rPr>
              <a:t> P.P)</a:t>
            </a:r>
            <a:endParaRPr lang="ko-KR" alt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55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2. Evaluate Large Point Sources(LPSs) in Korea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6" name="TextBox 5"/>
          <p:cNvSpPr txBox="1"/>
          <p:nvPr/>
        </p:nvSpPr>
        <p:spPr>
          <a:xfrm>
            <a:off x="467545" y="5055641"/>
            <a:ext cx="8504657" cy="1618392"/>
          </a:xfrm>
          <a:prstGeom prst="rect">
            <a:avLst/>
          </a:prstGeom>
          <a:noFill/>
        </p:spPr>
        <p:txBody>
          <a:bodyPr wrap="square" rtlCol="0">
            <a:spAutoFit/>
          </a:bodyPr>
          <a:lstStyle/>
          <a:p>
            <a:pPr marL="171450" indent="-171450">
              <a:lnSpc>
                <a:spcPts val="1700"/>
              </a:lnSpc>
              <a:buFont typeface="Arial" panose="020B0604020202020204" pitchFamily="34" charset="0"/>
              <a:buChar char="•"/>
            </a:pPr>
            <a:r>
              <a:rPr lang="en-US" altLang="ko-KR" sz="1400" dirty="0">
                <a:solidFill>
                  <a:prstClr val="black"/>
                </a:solidFill>
                <a:latin typeface="Calibri" panose="020F0502020204030204" pitchFamily="34" charset="0"/>
                <a:cs typeface="Calibri" panose="020F0502020204030204" pitchFamily="34" charset="0"/>
              </a:rPr>
              <a:t>At 5 sites, </a:t>
            </a:r>
            <a:r>
              <a:rPr lang="en-US" altLang="ko-KR" sz="1400" b="1" dirty="0">
                <a:solidFill>
                  <a:prstClr val="black"/>
                </a:solidFill>
                <a:latin typeface="Calibri" panose="020F0502020204030204" pitchFamily="34" charset="0"/>
                <a:cs typeface="Calibri" panose="020F0502020204030204" pitchFamily="34" charset="0"/>
              </a:rPr>
              <a:t>NOx emissions seem to be overestimated</a:t>
            </a:r>
            <a:r>
              <a:rPr lang="en-US" altLang="ko-KR" sz="1400" dirty="0">
                <a:solidFill>
                  <a:prstClr val="black"/>
                </a:solidFill>
                <a:latin typeface="Calibri" panose="020F0502020204030204" pitchFamily="34" charset="0"/>
                <a:cs typeface="Calibri" panose="020F0502020204030204" pitchFamily="34" charset="0"/>
              </a:rPr>
              <a:t> (</a:t>
            </a:r>
            <a:r>
              <a:rPr lang="en-US" altLang="ko-KR" sz="1400" dirty="0">
                <a:latin typeface="Calibri" panose="020F0502020204030204" pitchFamily="34" charset="0"/>
                <a:cs typeface="Calibri" panose="020F0502020204030204" pitchFamily="34" charset="0"/>
              </a:rPr>
              <a:t>ratio from 0.96 to 1.51 ) </a:t>
            </a:r>
            <a:r>
              <a:rPr lang="en-US" altLang="ko-KR" sz="1400" dirty="0">
                <a:solidFill>
                  <a:prstClr val="black"/>
                </a:solidFill>
                <a:latin typeface="Calibri" panose="020F0502020204030204" pitchFamily="34" charset="0"/>
                <a:cs typeface="Calibri" panose="020F0502020204030204" pitchFamily="34" charset="0"/>
              </a:rPr>
              <a:t>and </a:t>
            </a:r>
            <a:r>
              <a:rPr lang="en-US" altLang="ko-KR" sz="1400" b="1" dirty="0">
                <a:solidFill>
                  <a:prstClr val="black"/>
                </a:solidFill>
                <a:latin typeface="Calibri" panose="020F0502020204030204" pitchFamily="34" charset="0"/>
                <a:cs typeface="Calibri" panose="020F0502020204030204" pitchFamily="34" charset="0"/>
              </a:rPr>
              <a:t>SO</a:t>
            </a:r>
            <a:r>
              <a:rPr lang="en-US" altLang="ko-KR" sz="1400" b="1" baseline="-25000" dirty="0">
                <a:solidFill>
                  <a:prstClr val="black"/>
                </a:solidFill>
                <a:latin typeface="Calibri" panose="020F0502020204030204" pitchFamily="34" charset="0"/>
                <a:cs typeface="Calibri" panose="020F0502020204030204" pitchFamily="34" charset="0"/>
              </a:rPr>
              <a:t>2</a:t>
            </a:r>
            <a:r>
              <a:rPr lang="en-US" altLang="ko-KR" sz="1400" b="1" dirty="0">
                <a:solidFill>
                  <a:prstClr val="black"/>
                </a:solidFill>
                <a:latin typeface="Calibri" panose="020F0502020204030204" pitchFamily="34" charset="0"/>
                <a:cs typeface="Calibri" panose="020F0502020204030204" pitchFamily="34" charset="0"/>
              </a:rPr>
              <a:t> seem to be  underestimated</a:t>
            </a:r>
            <a:r>
              <a:rPr lang="en-US" altLang="ko-KR" sz="1400" dirty="0">
                <a:solidFill>
                  <a:prstClr val="black"/>
                </a:solidFill>
                <a:latin typeface="Calibri" panose="020F0502020204030204" pitchFamily="34" charset="0"/>
                <a:cs typeface="Calibri" panose="020F0502020204030204" pitchFamily="34" charset="0"/>
              </a:rPr>
              <a:t>(</a:t>
            </a:r>
            <a:r>
              <a:rPr lang="en-US" altLang="ko-KR" sz="1400" dirty="0">
                <a:latin typeface="Calibri" panose="020F0502020204030204" pitchFamily="34" charset="0"/>
                <a:cs typeface="Calibri" panose="020F0502020204030204" pitchFamily="34" charset="0"/>
              </a:rPr>
              <a:t>ratio from 0.5 to 0.78 )</a:t>
            </a:r>
          </a:p>
          <a:p>
            <a:pPr marL="171450" indent="-171450">
              <a:lnSpc>
                <a:spcPts val="1700"/>
              </a:lnSpc>
              <a:buFont typeface="Arial" panose="020B0604020202020204" pitchFamily="34" charset="0"/>
              <a:buChar char="•"/>
            </a:pPr>
            <a:endParaRPr lang="en-US" altLang="ko-KR" sz="1400" dirty="0">
              <a:latin typeface="Calibri" panose="020F0502020204030204" pitchFamily="34" charset="0"/>
              <a:cs typeface="Calibri" panose="020F0502020204030204" pitchFamily="34" charset="0"/>
            </a:endParaRPr>
          </a:p>
          <a:p>
            <a:pPr marL="171450" indent="-171450">
              <a:lnSpc>
                <a:spcPts val="1700"/>
              </a:lnSpc>
              <a:buFont typeface="Arial" panose="020B0604020202020204" pitchFamily="34" charset="0"/>
              <a:buChar char="•"/>
            </a:pPr>
            <a:r>
              <a:rPr lang="en-US" altLang="ko-KR" sz="1400" dirty="0">
                <a:solidFill>
                  <a:prstClr val="black"/>
                </a:solidFill>
                <a:latin typeface="Calibri" panose="020F0502020204030204" pitchFamily="34" charset="0"/>
                <a:cs typeface="Calibri" panose="020F0502020204030204" pitchFamily="34" charset="0"/>
              </a:rPr>
              <a:t>Evaluation of the model-measurement ratio helped </a:t>
            </a:r>
            <a:r>
              <a:rPr lang="en-US" altLang="ko-KR" sz="1400" b="1" dirty="0">
                <a:solidFill>
                  <a:prstClr val="black"/>
                </a:solidFill>
                <a:latin typeface="Calibri" panose="020F0502020204030204" pitchFamily="34" charset="0"/>
                <a:cs typeface="Calibri" panose="020F0502020204030204" pitchFamily="34" charset="0"/>
              </a:rPr>
              <a:t>improving emissions information</a:t>
            </a:r>
            <a:r>
              <a:rPr lang="en-US" altLang="ko-KR" sz="1400" dirty="0">
                <a:solidFill>
                  <a:prstClr val="black"/>
                </a:solidFill>
                <a:latin typeface="Calibri" panose="020F0502020204030204" pitchFamily="34" charset="0"/>
                <a:cs typeface="Calibri" panose="020F0502020204030204" pitchFamily="34" charset="0"/>
              </a:rPr>
              <a:t> in case of the </a:t>
            </a:r>
            <a:r>
              <a:rPr lang="en-US" altLang="ko-KR" sz="1400" dirty="0" err="1">
                <a:solidFill>
                  <a:prstClr val="black"/>
                </a:solidFill>
                <a:latin typeface="Calibri" panose="020F0502020204030204" pitchFamily="34" charset="0"/>
                <a:cs typeface="Calibri" panose="020F0502020204030204" pitchFamily="34" charset="0"/>
              </a:rPr>
              <a:t>Dangjin</a:t>
            </a:r>
            <a:r>
              <a:rPr lang="en-US" altLang="ko-KR" sz="1400" dirty="0">
                <a:solidFill>
                  <a:prstClr val="black"/>
                </a:solidFill>
                <a:latin typeface="Calibri" panose="020F0502020204030204" pitchFamily="34" charset="0"/>
                <a:cs typeface="Calibri" panose="020F0502020204030204" pitchFamily="34" charset="0"/>
              </a:rPr>
              <a:t> Power Plant</a:t>
            </a:r>
          </a:p>
          <a:p>
            <a:pPr marL="171450" indent="-171450">
              <a:lnSpc>
                <a:spcPts val="1700"/>
              </a:lnSpc>
              <a:buFont typeface="Arial" panose="020B0604020202020204" pitchFamily="34" charset="0"/>
              <a:buChar char="•"/>
            </a:pPr>
            <a:endParaRPr lang="en-US" altLang="ko-KR" sz="1400" dirty="0">
              <a:solidFill>
                <a:prstClr val="black"/>
              </a:solidFill>
              <a:latin typeface="Calibri" panose="020F0502020204030204" pitchFamily="34" charset="0"/>
              <a:cs typeface="Calibri" panose="020F0502020204030204" pitchFamily="34" charset="0"/>
            </a:endParaRPr>
          </a:p>
          <a:p>
            <a:pPr marL="171450" indent="-171450">
              <a:lnSpc>
                <a:spcPts val="1700"/>
              </a:lnSpc>
              <a:buFont typeface="Arial" panose="020B0604020202020204" pitchFamily="34" charset="0"/>
              <a:buChar char="•"/>
            </a:pPr>
            <a:r>
              <a:rPr lang="en-US" altLang="ko-KR" sz="1400" dirty="0">
                <a:solidFill>
                  <a:prstClr val="black"/>
                </a:solidFill>
                <a:latin typeface="Calibri" panose="020F0502020204030204" pitchFamily="34" charset="0"/>
                <a:cs typeface="Calibri" panose="020F0502020204030204" pitchFamily="34" charset="0"/>
              </a:rPr>
              <a:t>Using the multiple fuels could increase the uncertainty of the emission inventory</a:t>
            </a:r>
          </a:p>
        </p:txBody>
      </p:sp>
      <p:pic>
        <p:nvPicPr>
          <p:cNvPr id="8" name="그림 7"/>
          <p:cNvPicPr>
            <a:picLocks noChangeAspect="1"/>
          </p:cNvPicPr>
          <p:nvPr/>
        </p:nvPicPr>
        <p:blipFill>
          <a:blip r:embed="rId3"/>
          <a:stretch>
            <a:fillRect/>
          </a:stretch>
        </p:blipFill>
        <p:spPr>
          <a:xfrm>
            <a:off x="408506" y="1125538"/>
            <a:ext cx="8504657" cy="3871296"/>
          </a:xfrm>
          <a:prstGeom prst="rect">
            <a:avLst/>
          </a:prstGeom>
        </p:spPr>
      </p:pic>
      <p:sp>
        <p:nvSpPr>
          <p:cNvPr id="9" name="직사각형 8"/>
          <p:cNvSpPr/>
          <p:nvPr/>
        </p:nvSpPr>
        <p:spPr>
          <a:xfrm>
            <a:off x="3345057" y="1716427"/>
            <a:ext cx="1087137" cy="30098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4436039" y="3154491"/>
            <a:ext cx="2224194" cy="77847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AEEF654B-3EFA-41E1-B9D5-493F27B4E1EA}" type="slidenum">
              <a:rPr lang="ko-KR" altLang="en-US" smtClean="0"/>
              <a:t>11</a:t>
            </a:fld>
            <a:endParaRPr lang="ko-KR" altLang="en-US"/>
          </a:p>
        </p:txBody>
      </p:sp>
      <p:sp>
        <p:nvSpPr>
          <p:cNvPr id="12" name="제목 1"/>
          <p:cNvSpPr>
            <a:spLocks noGrp="1"/>
          </p:cNvSpPr>
          <p:nvPr>
            <p:ph type="title"/>
          </p:nvPr>
        </p:nvSpPr>
        <p:spPr>
          <a:xfrm>
            <a:off x="393995" y="292803"/>
            <a:ext cx="7704907" cy="379787"/>
          </a:xfrm>
        </p:spPr>
        <p:txBody>
          <a:bodyPr>
            <a:noAutofit/>
          </a:bodyPr>
          <a:lstStyle/>
          <a:p>
            <a:r>
              <a:rPr lang="en-US" altLang="ko-KR" sz="1800" dirty="0">
                <a:latin typeface="Calibri" panose="020F0502020204030204" pitchFamily="34" charset="0"/>
                <a:cs typeface="Calibri" panose="020F0502020204030204" pitchFamily="34" charset="0"/>
              </a:rPr>
              <a:t>2-4. Result of Korea LPSs Inventory evaluation</a:t>
            </a:r>
            <a:endParaRPr lang="ko-KR"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2763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3. Develop LPSs Inventory in China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7" name="TextBox 6"/>
          <p:cNvSpPr txBox="1"/>
          <p:nvPr/>
        </p:nvSpPr>
        <p:spPr>
          <a:xfrm>
            <a:off x="3392041" y="2602347"/>
            <a:ext cx="1143262" cy="430887"/>
          </a:xfrm>
          <a:prstGeom prst="rect">
            <a:avLst/>
          </a:prstGeom>
          <a:noFill/>
        </p:spPr>
        <p:txBody>
          <a:bodyPr wrap="none" rtlCol="0">
            <a:spAutoFit/>
          </a:bodyPr>
          <a:lstStyle/>
          <a:p>
            <a:pPr algn="ctr"/>
            <a:r>
              <a:rPr lang="en-US" altLang="ko-KR" sz="1100" b="1" dirty="0">
                <a:solidFill>
                  <a:schemeClr val="bg1"/>
                </a:solidFill>
                <a:latin typeface="Calibri" panose="020F0502020204030204" pitchFamily="34" charset="0"/>
                <a:cs typeface="Calibri" panose="020F0502020204030204" pitchFamily="34" charset="0"/>
              </a:rPr>
              <a:t>&lt;Selecting LPSs </a:t>
            </a:r>
          </a:p>
          <a:p>
            <a:pPr algn="ctr"/>
            <a:r>
              <a:rPr lang="en-US" altLang="ko-KR" sz="1100" b="1" dirty="0">
                <a:solidFill>
                  <a:schemeClr val="bg1"/>
                </a:solidFill>
                <a:latin typeface="Calibri" panose="020F0502020204030204" pitchFamily="34" charset="0"/>
                <a:cs typeface="Calibri" panose="020F0502020204030204" pitchFamily="34" charset="0"/>
              </a:rPr>
              <a:t>in Google Map &gt;</a:t>
            </a:r>
            <a:endParaRPr lang="ko-KR" altLang="en-US" sz="1100" b="1" dirty="0">
              <a:solidFill>
                <a:schemeClr val="bg1"/>
              </a:solidFill>
              <a:latin typeface="Calibri" panose="020F0502020204030204" pitchFamily="34" charset="0"/>
              <a:cs typeface="Calibri" panose="020F0502020204030204" pitchFamily="34" charset="0"/>
            </a:endParaRPr>
          </a:p>
        </p:txBody>
      </p:sp>
      <p:pic>
        <p:nvPicPr>
          <p:cNvPr id="8" name="그림 7"/>
          <p:cNvPicPr>
            <a:picLocks noChangeAspect="1"/>
          </p:cNvPicPr>
          <p:nvPr/>
        </p:nvPicPr>
        <p:blipFill>
          <a:blip r:embed="rId3"/>
          <a:stretch>
            <a:fillRect/>
          </a:stretch>
        </p:blipFill>
        <p:spPr>
          <a:xfrm>
            <a:off x="425929" y="1762037"/>
            <a:ext cx="4100504" cy="4295534"/>
          </a:xfrm>
          <a:prstGeom prst="rect">
            <a:avLst/>
          </a:prstGeom>
        </p:spPr>
      </p:pic>
      <p:sp>
        <p:nvSpPr>
          <p:cNvPr id="9" name="직사각형 8"/>
          <p:cNvSpPr/>
          <p:nvPr/>
        </p:nvSpPr>
        <p:spPr>
          <a:xfrm>
            <a:off x="443482" y="1008299"/>
            <a:ext cx="3792173" cy="584775"/>
          </a:xfrm>
          <a:prstGeom prst="rect">
            <a:avLst/>
          </a:prstGeom>
        </p:spPr>
        <p:txBody>
          <a:bodyPr wrap="square">
            <a:spAutoFit/>
          </a:bodyPr>
          <a:lstStyle/>
          <a:p>
            <a:pPr marL="285750" indent="-285750" algn="ctr">
              <a:buFont typeface="Arial" panose="020B0604020202020204" pitchFamily="34" charset="0"/>
              <a:buChar char="•"/>
              <a:defRPr/>
            </a:pPr>
            <a:r>
              <a:rPr kumimoji="1" lang="en-US" altLang="zh-TW" sz="1600" b="1" dirty="0">
                <a:latin typeface="Calibri" panose="020F0502020204030204" pitchFamily="34" charset="0"/>
                <a:ea typeface="Arial Unicode MS" panose="020B0604020202020204" pitchFamily="50" charset="-127"/>
                <a:cs typeface="Calibri" panose="020F0502020204030204" pitchFamily="34" charset="0"/>
              </a:rPr>
              <a:t>Horizontal Transport </a:t>
            </a:r>
          </a:p>
          <a:p>
            <a:pPr algn="ctr">
              <a:defRPr/>
            </a:pPr>
            <a:r>
              <a:rPr kumimoji="1" lang="en-US" altLang="zh-TW" sz="1600" b="1" dirty="0">
                <a:latin typeface="Calibri" panose="020F0502020204030204" pitchFamily="34" charset="0"/>
                <a:ea typeface="Arial Unicode MS" panose="020B0604020202020204" pitchFamily="50" charset="-127"/>
                <a:cs typeface="Calibri" panose="020F0502020204030204" pitchFamily="34" charset="0"/>
              </a:rPr>
              <a:t>by Vertical Injection Height (HYSPLIT)</a:t>
            </a:r>
          </a:p>
        </p:txBody>
      </p:sp>
      <p:sp>
        <p:nvSpPr>
          <p:cNvPr id="10" name="직사각형 9"/>
          <p:cNvSpPr/>
          <p:nvPr/>
        </p:nvSpPr>
        <p:spPr>
          <a:xfrm>
            <a:off x="3121384" y="6117369"/>
            <a:ext cx="1404479" cy="276999"/>
          </a:xfrm>
          <a:prstGeom prst="rect">
            <a:avLst/>
          </a:prstGeom>
        </p:spPr>
        <p:txBody>
          <a:bodyPr wrap="square">
            <a:spAutoFit/>
          </a:bodyPr>
          <a:lstStyle/>
          <a:p>
            <a:pPr algn="ctr"/>
            <a:r>
              <a:rPr lang="en-US" altLang="ko-KR" sz="1200" dirty="0">
                <a:latin typeface="Calibri" panose="020F0502020204030204" pitchFamily="34" charset="0"/>
                <a:cs typeface="Calibri" panose="020F0502020204030204" pitchFamily="34" charset="0"/>
              </a:rPr>
              <a:t>J. </a:t>
            </a:r>
            <a:r>
              <a:rPr lang="en-US" altLang="ko-KR" sz="1200" kern="100" dirty="0">
                <a:latin typeface="Calibri" panose="020F0502020204030204" pitchFamily="34" charset="0"/>
                <a:ea typeface="함초롬바탕" panose="02030604000101010101" pitchFamily="18" charset="-127"/>
                <a:cs typeface="Calibri" panose="020F0502020204030204" pitchFamily="34" charset="0"/>
              </a:rPr>
              <a:t>Woo, MICS, 2011</a:t>
            </a:r>
            <a:endParaRPr lang="ko-KR" altLang="en-US" sz="1200" dirty="0">
              <a:latin typeface="Calibri" panose="020F0502020204030204" pitchFamily="34" charset="0"/>
              <a:cs typeface="Calibri" panose="020F0502020204030204" pitchFamily="34" charset="0"/>
            </a:endParaRPr>
          </a:p>
        </p:txBody>
      </p:sp>
      <p:sp>
        <p:nvSpPr>
          <p:cNvPr id="11" name="직사각형 10"/>
          <p:cNvSpPr/>
          <p:nvPr/>
        </p:nvSpPr>
        <p:spPr>
          <a:xfrm>
            <a:off x="7172067" y="3305763"/>
            <a:ext cx="2130479" cy="461665"/>
          </a:xfrm>
          <a:prstGeom prst="rect">
            <a:avLst/>
          </a:prstGeom>
        </p:spPr>
        <p:txBody>
          <a:bodyPr wrap="square">
            <a:spAutoFit/>
          </a:bodyPr>
          <a:lstStyle/>
          <a:p>
            <a:pPr algn="ctr"/>
            <a:r>
              <a:rPr lang="en-US" altLang="ko-KR" sz="1200" b="1" i="1" dirty="0">
                <a:latin typeface="Calibri" panose="020F0502020204030204" pitchFamily="34" charset="0"/>
                <a:cs typeface="Calibri" panose="020F0502020204030204" pitchFamily="34" charset="0"/>
              </a:rPr>
              <a:t>Seoul Metro</a:t>
            </a:r>
          </a:p>
          <a:p>
            <a:pPr algn="ctr"/>
            <a:r>
              <a:rPr lang="en-US" altLang="ko-KR" sz="1200" b="1" i="1" dirty="0">
                <a:latin typeface="Calibri" panose="020F0502020204030204" pitchFamily="34" charset="0"/>
                <a:cs typeface="Calibri" panose="020F0502020204030204" pitchFamily="34" charset="0"/>
              </a:rPr>
              <a:t>KORUS AQ, DC-8 flights</a:t>
            </a:r>
            <a:endParaRPr lang="ko-KR" altLang="en-US" sz="1200" b="1" i="1" dirty="0">
              <a:latin typeface="Calibri" panose="020F0502020204030204" pitchFamily="34" charset="0"/>
              <a:cs typeface="Calibri" panose="020F0502020204030204" pitchFamily="34" charset="0"/>
            </a:endParaRPr>
          </a:p>
        </p:txBody>
      </p:sp>
      <p:pic>
        <p:nvPicPr>
          <p:cNvPr id="12" name="그림 11"/>
          <p:cNvPicPr>
            <a:picLocks noChangeAspect="1"/>
          </p:cNvPicPr>
          <p:nvPr/>
        </p:nvPicPr>
        <p:blipFill>
          <a:blip r:embed="rId4"/>
          <a:stretch>
            <a:fillRect/>
          </a:stretch>
        </p:blipFill>
        <p:spPr>
          <a:xfrm>
            <a:off x="5465285" y="1354820"/>
            <a:ext cx="2520280" cy="2377195"/>
          </a:xfrm>
          <a:prstGeom prst="rect">
            <a:avLst/>
          </a:prstGeom>
        </p:spPr>
      </p:pic>
      <p:sp>
        <p:nvSpPr>
          <p:cNvPr id="13" name="직사각형 12"/>
          <p:cNvSpPr/>
          <p:nvPr/>
        </p:nvSpPr>
        <p:spPr>
          <a:xfrm>
            <a:off x="4639017" y="1011228"/>
            <a:ext cx="4172816" cy="338554"/>
          </a:xfrm>
          <a:prstGeom prst="rect">
            <a:avLst/>
          </a:prstGeom>
        </p:spPr>
        <p:txBody>
          <a:bodyPr wrap="square">
            <a:spAutoFit/>
          </a:bodyPr>
          <a:lstStyle/>
          <a:p>
            <a:pPr marL="285750" indent="-285750" algn="ctr">
              <a:buFont typeface="Arial" panose="020B0604020202020204" pitchFamily="34" charset="0"/>
              <a:buChar char="•"/>
            </a:pPr>
            <a:r>
              <a:rPr lang="en-US" altLang="ko-KR" sz="1600" b="1" kern="1100" dirty="0">
                <a:latin typeface="Calibri" panose="020F0502020204030204" pitchFamily="34" charset="0"/>
                <a:cs typeface="Calibri" panose="020F0502020204030204" pitchFamily="34" charset="0"/>
              </a:rPr>
              <a:t>Local  vs. Transboundary Contribution</a:t>
            </a:r>
            <a:endParaRPr lang="ko-KR" altLang="en-US" sz="1600" dirty="0"/>
          </a:p>
        </p:txBody>
      </p:sp>
      <p:pic>
        <p:nvPicPr>
          <p:cNvPr id="14" name="그림 13"/>
          <p:cNvPicPr>
            <a:picLocks noChangeAspect="1"/>
          </p:cNvPicPr>
          <p:nvPr/>
        </p:nvPicPr>
        <p:blipFill>
          <a:blip r:embed="rId5"/>
          <a:stretch>
            <a:fillRect/>
          </a:stretch>
        </p:blipFill>
        <p:spPr>
          <a:xfrm>
            <a:off x="5310697" y="3708526"/>
            <a:ext cx="2829456" cy="2392983"/>
          </a:xfrm>
          <a:prstGeom prst="rect">
            <a:avLst/>
          </a:prstGeom>
        </p:spPr>
      </p:pic>
      <p:sp>
        <p:nvSpPr>
          <p:cNvPr id="15" name="TextBox 14"/>
          <p:cNvSpPr txBox="1"/>
          <p:nvPr/>
        </p:nvSpPr>
        <p:spPr>
          <a:xfrm>
            <a:off x="5997652" y="6083992"/>
            <a:ext cx="2664296" cy="261610"/>
          </a:xfrm>
          <a:prstGeom prst="rect">
            <a:avLst/>
          </a:prstGeom>
          <a:noFill/>
        </p:spPr>
        <p:txBody>
          <a:bodyPr wrap="square" rtlCol="0">
            <a:spAutoFit/>
          </a:bodyPr>
          <a:lstStyle/>
          <a:p>
            <a:pPr algn="ctr"/>
            <a:r>
              <a:rPr lang="en-US" altLang="ko-KR" sz="1100" dirty="0"/>
              <a:t>KORUS RSSR, NIER/NASA, 2017</a:t>
            </a:r>
            <a:endParaRPr lang="ko-KR" altLang="en-US" sz="1100" dirty="0"/>
          </a:p>
        </p:txBody>
      </p:sp>
      <p:sp>
        <p:nvSpPr>
          <p:cNvPr id="2" name="슬라이드 번호 개체 틀 1"/>
          <p:cNvSpPr>
            <a:spLocks noGrp="1"/>
          </p:cNvSpPr>
          <p:nvPr>
            <p:ph type="sldNum" sz="quarter" idx="12"/>
          </p:nvPr>
        </p:nvSpPr>
        <p:spPr/>
        <p:txBody>
          <a:bodyPr/>
          <a:lstStyle/>
          <a:p>
            <a:fld id="{AEEF654B-3EFA-41E1-B9D5-493F27B4E1EA}" type="slidenum">
              <a:rPr lang="ko-KR" altLang="en-US" smtClean="0"/>
              <a:t>12</a:t>
            </a:fld>
            <a:endParaRPr lang="ko-KR" altLang="en-US"/>
          </a:p>
        </p:txBody>
      </p:sp>
      <p:sp>
        <p:nvSpPr>
          <p:cNvPr id="17" name="제목 1"/>
          <p:cNvSpPr txBox="1">
            <a:spLocks/>
          </p:cNvSpPr>
          <p:nvPr/>
        </p:nvSpPr>
        <p:spPr>
          <a:xfrm>
            <a:off x="393995" y="292803"/>
            <a:ext cx="7704907" cy="37978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latin typeface="Calibri" panose="020F0502020204030204" pitchFamily="34" charset="0"/>
                <a:cs typeface="Calibri" panose="020F0502020204030204" pitchFamily="34" charset="0"/>
              </a:rPr>
              <a:t>3-1. Background</a:t>
            </a:r>
            <a:endParaRPr lang="ko-KR"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793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a:solidFill>
                  <a:schemeClr val="tx1"/>
                </a:solidFill>
              </a:rPr>
              <a:t>3. Develop LPSs Inventory in China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grpSp>
        <p:nvGrpSpPr>
          <p:cNvPr id="7" name="그룹 6"/>
          <p:cNvGrpSpPr/>
          <p:nvPr/>
        </p:nvGrpSpPr>
        <p:grpSpPr>
          <a:xfrm>
            <a:off x="1519985" y="4413828"/>
            <a:ext cx="1390875" cy="1313386"/>
            <a:chOff x="5604197" y="1442695"/>
            <a:chExt cx="1043156" cy="985039"/>
          </a:xfrm>
        </p:grpSpPr>
        <p:pic>
          <p:nvPicPr>
            <p:cNvPr id="8" name="그림 7"/>
            <p:cNvPicPr>
              <a:picLocks noChangeAspect="1"/>
            </p:cNvPicPr>
            <p:nvPr/>
          </p:nvPicPr>
          <p:blipFill>
            <a:blip r:embed="rId3"/>
            <a:stretch>
              <a:fillRect/>
            </a:stretch>
          </p:blipFill>
          <p:spPr>
            <a:xfrm>
              <a:off x="5758964" y="1442695"/>
              <a:ext cx="694372" cy="985039"/>
            </a:xfrm>
            <a:prstGeom prst="rect">
              <a:avLst/>
            </a:prstGeom>
          </p:spPr>
        </p:pic>
        <p:sp>
          <p:nvSpPr>
            <p:cNvPr id="9" name="직사각형 8"/>
            <p:cNvSpPr/>
            <p:nvPr/>
          </p:nvSpPr>
          <p:spPr>
            <a:xfrm>
              <a:off x="5604197" y="1467352"/>
              <a:ext cx="1043156" cy="90193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a:p>
          </p:txBody>
        </p:sp>
      </p:grpSp>
      <p:sp>
        <p:nvSpPr>
          <p:cNvPr id="10" name="TextBox 9"/>
          <p:cNvSpPr txBox="1"/>
          <p:nvPr/>
        </p:nvSpPr>
        <p:spPr>
          <a:xfrm>
            <a:off x="1592441" y="5727214"/>
            <a:ext cx="1598688" cy="523220"/>
          </a:xfrm>
          <a:prstGeom prst="rect">
            <a:avLst/>
          </a:prstGeom>
          <a:noFill/>
        </p:spPr>
        <p:txBody>
          <a:bodyPr wrap="square" rtlCol="0">
            <a:spAutoFit/>
          </a:bodyPr>
          <a:lstStyle/>
          <a:p>
            <a:r>
              <a:rPr lang="en-US" altLang="ko-KR" sz="1400" b="1" dirty="0">
                <a:solidFill>
                  <a:srgbClr val="C00000"/>
                </a:solidFill>
                <a:latin typeface="Calibri" panose="020F0502020204030204" pitchFamily="34" charset="0"/>
                <a:cs typeface="Calibri" panose="020F0502020204030204" pitchFamily="34" charset="0"/>
              </a:rPr>
              <a:t>Red : Coal PP</a:t>
            </a:r>
          </a:p>
          <a:p>
            <a:r>
              <a:rPr lang="en-US" altLang="ko-KR" sz="1400" b="1" dirty="0">
                <a:solidFill>
                  <a:srgbClr val="0066CC"/>
                </a:solidFill>
                <a:latin typeface="Calibri" panose="020F0502020204030204" pitchFamily="34" charset="0"/>
                <a:cs typeface="Calibri" panose="020F0502020204030204" pitchFamily="34" charset="0"/>
              </a:rPr>
              <a:t>Blue : Non-Coal PP</a:t>
            </a:r>
          </a:p>
        </p:txBody>
      </p:sp>
      <p:sp>
        <p:nvSpPr>
          <p:cNvPr id="11" name="TextBox 10"/>
          <p:cNvSpPr txBox="1"/>
          <p:nvPr/>
        </p:nvSpPr>
        <p:spPr>
          <a:xfrm>
            <a:off x="524925" y="1129508"/>
            <a:ext cx="3574602" cy="784830"/>
          </a:xfrm>
          <a:prstGeom prst="rect">
            <a:avLst/>
          </a:prstGeom>
          <a:noFill/>
        </p:spPr>
        <p:txBody>
          <a:bodyPr wrap="square" rtlCol="0">
            <a:spAutoFit/>
          </a:bodyPr>
          <a:lstStyle/>
          <a:p>
            <a:pPr marL="241294" indent="-241294">
              <a:lnSpc>
                <a:spcPct val="150000"/>
              </a:lnSpc>
              <a:buFont typeface="Arial" pitchFamily="34" charset="0"/>
              <a:buChar char="•"/>
            </a:pPr>
            <a:r>
              <a:rPr lang="en-US" altLang="zh-CN" sz="1600" b="1" dirty="0">
                <a:latin typeface="Calibri" panose="020F0502020204030204" pitchFamily="34" charset="0"/>
                <a:cs typeface="Calibri" panose="020F0502020204030204" pitchFamily="34" charset="0"/>
              </a:rPr>
              <a:t>Global Coal Plant Tracker’s info. </a:t>
            </a:r>
          </a:p>
          <a:p>
            <a:pPr>
              <a:lnSpc>
                <a:spcPct val="150000"/>
              </a:lnSpc>
            </a:pPr>
            <a:r>
              <a:rPr lang="en-US" altLang="ko-KR" sz="1400" b="1" dirty="0">
                <a:latin typeface="Calibri" panose="020F0502020204030204" pitchFamily="34" charset="0"/>
                <a:cs typeface="Calibri" panose="020F0502020204030204" pitchFamily="34" charset="0"/>
              </a:rPr>
              <a:t>      :  </a:t>
            </a:r>
            <a:r>
              <a:rPr lang="en-US" altLang="ko-KR" sz="1400" dirty="0">
                <a:latin typeface="Calibri" panose="020F0502020204030204" pitchFamily="34" charset="0"/>
                <a:cs typeface="Calibri" panose="020F0502020204030204" pitchFamily="34" charset="0"/>
              </a:rPr>
              <a:t>location, status, operator, size, CO</a:t>
            </a:r>
            <a:r>
              <a:rPr lang="en-US" altLang="ko-KR" sz="1400" baseline="-25000" dirty="0">
                <a:latin typeface="Calibri" panose="020F0502020204030204" pitchFamily="34" charset="0"/>
                <a:cs typeface="Calibri" panose="020F0502020204030204" pitchFamily="34" charset="0"/>
              </a:rPr>
              <a:t>2</a:t>
            </a:r>
            <a:r>
              <a:rPr lang="en-US" altLang="ko-KR" sz="1400" dirty="0">
                <a:latin typeface="Calibri" panose="020F0502020204030204" pitchFamily="34" charset="0"/>
                <a:cs typeface="Calibri" panose="020F0502020204030204" pitchFamily="34" charset="0"/>
              </a:rPr>
              <a:t> </a:t>
            </a:r>
            <a:r>
              <a:rPr lang="en-US" altLang="ko-KR" sz="1400" dirty="0" err="1">
                <a:latin typeface="Calibri" panose="020F0502020204030204" pitchFamily="34" charset="0"/>
                <a:cs typeface="Calibri" panose="020F0502020204030204" pitchFamily="34" charset="0"/>
              </a:rPr>
              <a:t>emis</a:t>
            </a:r>
            <a:r>
              <a:rPr lang="en-US" altLang="ko-KR" sz="1400" dirty="0">
                <a:latin typeface="Calibri" panose="020F0502020204030204" pitchFamily="34" charset="0"/>
                <a:cs typeface="Calibri" panose="020F0502020204030204" pitchFamily="34" charset="0"/>
              </a:rPr>
              <a:t>.</a:t>
            </a:r>
            <a:endParaRPr lang="en-US" altLang="zh-CN" sz="1400" b="1" dirty="0">
              <a:latin typeface="Calibri" panose="020F0502020204030204" pitchFamily="34" charset="0"/>
              <a:cs typeface="Calibri" panose="020F0502020204030204" pitchFamily="34" charset="0"/>
            </a:endParaRPr>
          </a:p>
        </p:txBody>
      </p:sp>
      <p:sp>
        <p:nvSpPr>
          <p:cNvPr id="12" name="직사각형 11"/>
          <p:cNvSpPr/>
          <p:nvPr/>
        </p:nvSpPr>
        <p:spPr>
          <a:xfrm>
            <a:off x="2044426" y="4686597"/>
            <a:ext cx="309700" cy="387286"/>
          </a:xfrm>
          <a:prstGeom prst="rect">
            <a:avLst/>
          </a:prstGeom>
        </p:spPr>
        <p:txBody>
          <a:bodyPr wrap="none">
            <a:spAutoFit/>
          </a:bodyPr>
          <a:lstStyle/>
          <a:p>
            <a:pPr algn="ctr">
              <a:lnSpc>
                <a:spcPts val="2267"/>
              </a:lnSpc>
            </a:pPr>
            <a:r>
              <a:rPr lang="en-US" altLang="ko-KR" sz="1600" b="1" dirty="0">
                <a:solidFill>
                  <a:srgbClr val="C00000"/>
                </a:solidFill>
                <a:latin typeface="나눔고딕" pitchFamily="50" charset="-127"/>
                <a:ea typeface="나눔고딕" pitchFamily="50" charset="-127"/>
              </a:rPr>
              <a:t>*</a:t>
            </a:r>
            <a:endParaRPr lang="ko-KR" altLang="en-US" sz="1600" b="1" dirty="0">
              <a:solidFill>
                <a:srgbClr val="C00000"/>
              </a:solidFill>
              <a:latin typeface="나눔고딕" pitchFamily="50" charset="-127"/>
              <a:ea typeface="나눔고딕" pitchFamily="50" charset="-127"/>
            </a:endParaRPr>
          </a:p>
        </p:txBody>
      </p:sp>
      <p:cxnSp>
        <p:nvCxnSpPr>
          <p:cNvPr id="13" name="직선 연결선 12"/>
          <p:cNvCxnSpPr/>
          <p:nvPr/>
        </p:nvCxnSpPr>
        <p:spPr>
          <a:xfrm>
            <a:off x="1913438" y="4703169"/>
            <a:ext cx="273592" cy="1859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52359" y="4124480"/>
            <a:ext cx="774573" cy="218008"/>
          </a:xfrm>
          <a:prstGeom prst="rect">
            <a:avLst/>
          </a:prstGeom>
          <a:noFill/>
        </p:spPr>
        <p:txBody>
          <a:bodyPr wrap="square" lIns="0" tIns="0" rIns="0" bIns="0" rtlCol="0">
            <a:spAutoFit/>
          </a:bodyPr>
          <a:lstStyle/>
          <a:p>
            <a:pPr algn="ctr">
              <a:lnSpc>
                <a:spcPts val="1700"/>
              </a:lnSpc>
            </a:pPr>
            <a:r>
              <a:rPr lang="en-US" altLang="ko-KR" sz="1200" b="1" dirty="0">
                <a:latin typeface="Calibri" panose="020F0502020204030204" pitchFamily="34" charset="0"/>
                <a:ea typeface="나눔고딕" pitchFamily="50" charset="-127"/>
                <a:cs typeface="Calibri" panose="020F0502020204030204" pitchFamily="34" charset="0"/>
              </a:rPr>
              <a:t>0.125d</a:t>
            </a:r>
            <a:endParaRPr lang="ko-KR" altLang="en-US" sz="1200" b="1" dirty="0">
              <a:latin typeface="Calibri" panose="020F0502020204030204" pitchFamily="34" charset="0"/>
              <a:ea typeface="나눔고딕" pitchFamily="50" charset="-127"/>
              <a:cs typeface="Calibri" panose="020F0502020204030204" pitchFamily="34" charset="0"/>
            </a:endParaRPr>
          </a:p>
        </p:txBody>
      </p:sp>
      <p:cxnSp>
        <p:nvCxnSpPr>
          <p:cNvPr id="15" name="꺾인 연결선 14"/>
          <p:cNvCxnSpPr/>
          <p:nvPr/>
        </p:nvCxnSpPr>
        <p:spPr>
          <a:xfrm rot="10800000" flipV="1">
            <a:off x="2001269" y="4360259"/>
            <a:ext cx="663179" cy="388073"/>
          </a:xfrm>
          <a:prstGeom prst="bentConnector3">
            <a:avLst>
              <a:gd name="adj1" fmla="val 75478"/>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769415" y="4384421"/>
            <a:ext cx="774573" cy="218008"/>
          </a:xfrm>
          <a:prstGeom prst="rect">
            <a:avLst/>
          </a:prstGeom>
          <a:noFill/>
        </p:spPr>
        <p:txBody>
          <a:bodyPr wrap="square" lIns="0" tIns="0" rIns="0" bIns="0" rtlCol="0">
            <a:spAutoFit/>
          </a:bodyPr>
          <a:lstStyle/>
          <a:p>
            <a:pPr algn="ctr">
              <a:lnSpc>
                <a:spcPts val="1700"/>
              </a:lnSpc>
            </a:pPr>
            <a:r>
              <a:rPr lang="en-US" altLang="ko-KR" sz="1200" b="1" dirty="0">
                <a:solidFill>
                  <a:srgbClr val="C00000"/>
                </a:solidFill>
                <a:latin typeface="Calibri" panose="020F0502020204030204" pitchFamily="34" charset="0"/>
                <a:ea typeface="나눔고딕" pitchFamily="50" charset="-127"/>
                <a:cs typeface="Calibri" panose="020F0502020204030204" pitchFamily="34" charset="0"/>
              </a:rPr>
              <a:t>Coal PP</a:t>
            </a:r>
            <a:endParaRPr lang="ko-KR" altLang="en-US" sz="1200" b="1" dirty="0">
              <a:solidFill>
                <a:srgbClr val="C00000"/>
              </a:solidFill>
              <a:latin typeface="Calibri" panose="020F0502020204030204" pitchFamily="34" charset="0"/>
              <a:ea typeface="나눔고딕" pitchFamily="50" charset="-127"/>
              <a:cs typeface="Calibri" panose="020F0502020204030204" pitchFamily="34" charset="0"/>
            </a:endParaRPr>
          </a:p>
        </p:txBody>
      </p:sp>
      <p:cxnSp>
        <p:nvCxnSpPr>
          <p:cNvPr id="17" name="꺾인 연결선 16"/>
          <p:cNvCxnSpPr/>
          <p:nvPr/>
        </p:nvCxnSpPr>
        <p:spPr>
          <a:xfrm rot="10800000" flipV="1">
            <a:off x="2221208" y="4581847"/>
            <a:ext cx="1249187" cy="305539"/>
          </a:xfrm>
          <a:prstGeom prst="bentConnector3">
            <a:avLst>
              <a:gd name="adj1" fmla="val 50796"/>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타원 17"/>
          <p:cNvSpPr/>
          <p:nvPr/>
        </p:nvSpPr>
        <p:spPr>
          <a:xfrm>
            <a:off x="1726338" y="5050208"/>
            <a:ext cx="938109" cy="575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2891162" y="4866871"/>
            <a:ext cx="774573" cy="436017"/>
          </a:xfrm>
          <a:prstGeom prst="rect">
            <a:avLst/>
          </a:prstGeom>
          <a:noFill/>
        </p:spPr>
        <p:txBody>
          <a:bodyPr wrap="square" lIns="0" tIns="0" rIns="0" bIns="0" rtlCol="0">
            <a:spAutoFit/>
          </a:bodyPr>
          <a:lstStyle/>
          <a:p>
            <a:pPr algn="ctr">
              <a:lnSpc>
                <a:spcPts val="1700"/>
              </a:lnSpc>
            </a:pPr>
            <a:r>
              <a:rPr lang="en-US" altLang="ko-KR" sz="1200" b="1" dirty="0">
                <a:solidFill>
                  <a:srgbClr val="0066CC"/>
                </a:solidFill>
                <a:latin typeface="Calibri" panose="020F0502020204030204" pitchFamily="34" charset="0"/>
                <a:ea typeface="나눔고딕" pitchFamily="50" charset="-127"/>
                <a:cs typeface="Calibri" panose="020F0502020204030204" pitchFamily="34" charset="0"/>
              </a:rPr>
              <a:t>Non-Coal PP</a:t>
            </a:r>
            <a:endParaRPr lang="ko-KR" altLang="en-US" sz="1200" b="1" dirty="0">
              <a:solidFill>
                <a:srgbClr val="0066CC"/>
              </a:solidFill>
              <a:latin typeface="Calibri" panose="020F0502020204030204" pitchFamily="34" charset="0"/>
              <a:ea typeface="나눔고딕" pitchFamily="50" charset="-127"/>
              <a:cs typeface="Calibri" panose="020F0502020204030204" pitchFamily="34" charset="0"/>
            </a:endParaRPr>
          </a:p>
        </p:txBody>
      </p:sp>
      <p:cxnSp>
        <p:nvCxnSpPr>
          <p:cNvPr id="20" name="꺾인 연결선 19"/>
          <p:cNvCxnSpPr/>
          <p:nvPr/>
        </p:nvCxnSpPr>
        <p:spPr>
          <a:xfrm rot="10800000" flipV="1">
            <a:off x="2438538" y="5073883"/>
            <a:ext cx="1105450" cy="299380"/>
          </a:xfrm>
          <a:prstGeom prst="bentConnector3">
            <a:avLst>
              <a:gd name="adj1" fmla="val 54496"/>
            </a:avLst>
          </a:prstGeom>
          <a:ln w="19050">
            <a:solidFill>
              <a:srgbClr val="0066CC"/>
            </a:solidFill>
            <a:tailEnd type="triangle"/>
          </a:ln>
        </p:spPr>
        <p:style>
          <a:lnRef idx="1">
            <a:schemeClr val="accent1"/>
          </a:lnRef>
          <a:fillRef idx="0">
            <a:schemeClr val="accent1"/>
          </a:fillRef>
          <a:effectRef idx="0">
            <a:schemeClr val="accent1"/>
          </a:effectRef>
          <a:fontRef idx="minor">
            <a:schemeClr val="tx1"/>
          </a:fontRef>
        </p:style>
      </p:cxnSp>
      <p:sp>
        <p:nvSpPr>
          <p:cNvPr id="21" name="타원 20"/>
          <p:cNvSpPr/>
          <p:nvPr/>
        </p:nvSpPr>
        <p:spPr>
          <a:xfrm>
            <a:off x="1874379" y="5144719"/>
            <a:ext cx="56306" cy="53198"/>
          </a:xfrm>
          <a:prstGeom prst="ellipse">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타원 21"/>
          <p:cNvSpPr/>
          <p:nvPr/>
        </p:nvSpPr>
        <p:spPr>
          <a:xfrm>
            <a:off x="2438538" y="5142721"/>
            <a:ext cx="56306" cy="53198"/>
          </a:xfrm>
          <a:prstGeom prst="ellipse">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1884550" y="5420134"/>
            <a:ext cx="56306" cy="53198"/>
          </a:xfrm>
          <a:prstGeom prst="ellipse">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타원 23"/>
          <p:cNvSpPr/>
          <p:nvPr/>
        </p:nvSpPr>
        <p:spPr>
          <a:xfrm>
            <a:off x="2159113" y="5420922"/>
            <a:ext cx="56306" cy="53198"/>
          </a:xfrm>
          <a:prstGeom prst="ellipse">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타원 24"/>
          <p:cNvSpPr/>
          <p:nvPr/>
        </p:nvSpPr>
        <p:spPr>
          <a:xfrm>
            <a:off x="2391785" y="5525247"/>
            <a:ext cx="56306" cy="53198"/>
          </a:xfrm>
          <a:prstGeom prst="ellipse">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6" name="그룹 25"/>
          <p:cNvGrpSpPr/>
          <p:nvPr/>
        </p:nvGrpSpPr>
        <p:grpSpPr>
          <a:xfrm>
            <a:off x="4464928" y="3716338"/>
            <a:ext cx="4599292" cy="3069716"/>
            <a:chOff x="4464928" y="3716338"/>
            <a:chExt cx="4599292" cy="3069716"/>
          </a:xfrm>
        </p:grpSpPr>
        <p:pic>
          <p:nvPicPr>
            <p:cNvPr id="27" name="그림 26" descr="EMB00000a7c534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4928" y="3716338"/>
              <a:ext cx="4599292" cy="3069716"/>
            </a:xfrm>
            <a:prstGeom prst="rect">
              <a:avLst/>
            </a:prstGeom>
            <a:noFill/>
            <a:ln w="28575">
              <a:solidFill>
                <a:schemeClr val="tx1"/>
              </a:solidFill>
            </a:ln>
          </p:spPr>
        </p:pic>
        <p:sp>
          <p:nvSpPr>
            <p:cNvPr id="28" name="TextBox 27"/>
            <p:cNvSpPr txBox="1"/>
            <p:nvPr/>
          </p:nvSpPr>
          <p:spPr>
            <a:xfrm>
              <a:off x="4473699" y="3727485"/>
              <a:ext cx="3385157" cy="307777"/>
            </a:xfrm>
            <a:prstGeom prst="rect">
              <a:avLst/>
            </a:prstGeom>
            <a:noFill/>
          </p:spPr>
          <p:txBody>
            <a:bodyPr wrap="none" rtlCol="0">
              <a:spAutoFit/>
            </a:bodyPr>
            <a:lstStyle/>
            <a:p>
              <a:r>
                <a:rPr lang="en-US" altLang="ko-KR" sz="1400" b="1" dirty="0">
                  <a:latin typeface="Calibri" panose="020F0502020204030204" pitchFamily="34" charset="0"/>
                  <a:cs typeface="Calibri" panose="020F0502020204030204" pitchFamily="34" charset="0"/>
                </a:rPr>
                <a:t>China Point source = Coal PP + Non-Coal PP</a:t>
              </a:r>
              <a:endParaRPr lang="ko-KR" altLang="en-US" sz="1400" b="1" dirty="0">
                <a:latin typeface="Calibri" panose="020F0502020204030204" pitchFamily="34" charset="0"/>
                <a:cs typeface="Calibri" panose="020F0502020204030204" pitchFamily="34" charset="0"/>
              </a:endParaRPr>
            </a:p>
          </p:txBody>
        </p:sp>
      </p:grpSp>
      <p:sp>
        <p:nvSpPr>
          <p:cNvPr id="29" name="TextBox 28"/>
          <p:cNvSpPr txBox="1"/>
          <p:nvPr/>
        </p:nvSpPr>
        <p:spPr>
          <a:xfrm>
            <a:off x="4738291" y="1137270"/>
            <a:ext cx="4174872" cy="784830"/>
          </a:xfrm>
          <a:prstGeom prst="rect">
            <a:avLst/>
          </a:prstGeom>
          <a:noFill/>
        </p:spPr>
        <p:txBody>
          <a:bodyPr wrap="square" rtlCol="0">
            <a:spAutoFit/>
          </a:bodyPr>
          <a:lstStyle/>
          <a:p>
            <a:pPr marL="241294" indent="-241294">
              <a:lnSpc>
                <a:spcPct val="150000"/>
              </a:lnSpc>
              <a:buFont typeface="Arial" pitchFamily="34" charset="0"/>
              <a:buChar char="•"/>
            </a:pPr>
            <a:r>
              <a:rPr lang="en-US" altLang="zh-CN" sz="1600" b="1" dirty="0">
                <a:latin typeface="Calibri" panose="020F0502020204030204" pitchFamily="34" charset="0"/>
                <a:cs typeface="Calibri" panose="020F0502020204030204" pitchFamily="34" charset="0"/>
              </a:rPr>
              <a:t>HTAP_v2 dataset with 0.1</a:t>
            </a:r>
            <a:r>
              <a:rPr lang="ko-KR" altLang="en-US" sz="1600" b="1" dirty="0">
                <a:latin typeface="Calibri" panose="020F0502020204030204" pitchFamily="34" charset="0"/>
                <a:cs typeface="Calibri" panose="020F0502020204030204" pitchFamily="34" charset="0"/>
              </a:rPr>
              <a:t>˚</a:t>
            </a:r>
            <a:r>
              <a:rPr lang="en-US" altLang="ko-KR" sz="1600" b="1" dirty="0">
                <a:latin typeface="Calibri" panose="020F0502020204030204" pitchFamily="34" charset="0"/>
                <a:cs typeface="Calibri" panose="020F0502020204030204" pitchFamily="34" charset="0"/>
              </a:rPr>
              <a:t>×0.1</a:t>
            </a:r>
            <a:r>
              <a:rPr lang="ko-KR" altLang="en-US" sz="1600" b="1" dirty="0">
                <a:latin typeface="Calibri" panose="020F0502020204030204" pitchFamily="34" charset="0"/>
                <a:cs typeface="Calibri" panose="020F0502020204030204" pitchFamily="34" charset="0"/>
              </a:rPr>
              <a:t>˚ </a:t>
            </a:r>
            <a:r>
              <a:rPr lang="en-US" altLang="ko-KR" sz="1600" b="1" dirty="0">
                <a:latin typeface="Calibri" panose="020F0502020204030204" pitchFamily="34" charset="0"/>
                <a:cs typeface="Calibri" panose="020F0502020204030204" pitchFamily="34" charset="0"/>
              </a:rPr>
              <a:t>Grid map</a:t>
            </a:r>
            <a:endParaRPr lang="en-US" altLang="zh-CN" sz="1600" b="1" dirty="0">
              <a:latin typeface="Calibri" panose="020F0502020204030204" pitchFamily="34" charset="0"/>
              <a:cs typeface="Calibri" panose="020F0502020204030204" pitchFamily="34" charset="0"/>
            </a:endParaRPr>
          </a:p>
          <a:p>
            <a:pPr>
              <a:lnSpc>
                <a:spcPct val="150000"/>
              </a:lnSpc>
            </a:pPr>
            <a:r>
              <a:rPr lang="en-US" altLang="ko-KR" sz="1400" b="1" dirty="0">
                <a:latin typeface="Calibri" panose="020F0502020204030204" pitchFamily="34" charset="0"/>
                <a:cs typeface="Calibri" panose="020F0502020204030204" pitchFamily="34" charset="0"/>
              </a:rPr>
              <a:t>      :  </a:t>
            </a:r>
            <a:r>
              <a:rPr lang="en-US" altLang="ko-KR" sz="1400" dirty="0">
                <a:latin typeface="Calibri" panose="020F0502020204030204" pitchFamily="34" charset="0"/>
                <a:cs typeface="Calibri" panose="020F0502020204030204" pitchFamily="34" charset="0"/>
              </a:rPr>
              <a:t>SO</a:t>
            </a:r>
            <a:r>
              <a:rPr lang="en-US" altLang="ko-KR" sz="1400" baseline="-25000" dirty="0">
                <a:latin typeface="Calibri" panose="020F0502020204030204" pitchFamily="34" charset="0"/>
                <a:cs typeface="Calibri" panose="020F0502020204030204" pitchFamily="34" charset="0"/>
              </a:rPr>
              <a:t>2</a:t>
            </a:r>
            <a:r>
              <a:rPr lang="en-US" altLang="ko-KR" sz="1400" dirty="0">
                <a:latin typeface="Calibri" panose="020F0502020204030204" pitchFamily="34" charset="0"/>
                <a:cs typeface="Calibri" panose="020F0502020204030204" pitchFamily="34" charset="0"/>
              </a:rPr>
              <a:t> </a:t>
            </a:r>
            <a:r>
              <a:rPr lang="en-US" altLang="ko-KR" sz="1400" dirty="0" err="1">
                <a:latin typeface="Calibri" panose="020F0502020204030204" pitchFamily="34" charset="0"/>
                <a:cs typeface="Calibri" panose="020F0502020204030204" pitchFamily="34" charset="0"/>
              </a:rPr>
              <a:t>emis</a:t>
            </a:r>
            <a:r>
              <a:rPr lang="en-US" altLang="ko-KR" sz="1400" dirty="0">
                <a:latin typeface="Calibri" panose="020F0502020204030204" pitchFamily="34" charset="0"/>
                <a:cs typeface="Calibri" panose="020F0502020204030204" pitchFamily="34" charset="0"/>
              </a:rPr>
              <a:t>. From Energy sector in 2010</a:t>
            </a:r>
            <a:endParaRPr lang="en-US" altLang="zh-CN" sz="1400" b="1" dirty="0">
              <a:latin typeface="Calibri" panose="020F0502020204030204" pitchFamily="34" charset="0"/>
              <a:cs typeface="Calibri" panose="020F0502020204030204" pitchFamily="34" charset="0"/>
            </a:endParaRPr>
          </a:p>
        </p:txBody>
      </p:sp>
      <p:pic>
        <p:nvPicPr>
          <p:cNvPr id="30" name="그림 29" descr="EMB00001c040e8c"/>
          <p:cNvPicPr/>
          <p:nvPr/>
        </p:nvPicPr>
        <p:blipFill>
          <a:blip r:embed="rId5">
            <a:extLst>
              <a:ext uri="{28A0092B-C50C-407E-A947-70E740481C1C}">
                <a14:useLocalDpi xmlns:a14="http://schemas.microsoft.com/office/drawing/2010/main" val="0"/>
              </a:ext>
            </a:extLst>
          </a:blip>
          <a:srcRect/>
          <a:stretch>
            <a:fillRect/>
          </a:stretch>
        </p:blipFill>
        <p:spPr bwMode="auto">
          <a:xfrm>
            <a:off x="5026945" y="1988840"/>
            <a:ext cx="3657842" cy="1512168"/>
          </a:xfrm>
          <a:prstGeom prst="rect">
            <a:avLst/>
          </a:prstGeom>
          <a:noFill/>
          <a:ln>
            <a:solidFill>
              <a:schemeClr val="tx1"/>
            </a:solidFill>
          </a:ln>
        </p:spPr>
      </p:pic>
      <p:sp>
        <p:nvSpPr>
          <p:cNvPr id="31" name="TextBox 30"/>
          <p:cNvSpPr txBox="1"/>
          <p:nvPr/>
        </p:nvSpPr>
        <p:spPr>
          <a:xfrm>
            <a:off x="5599241" y="3070121"/>
            <a:ext cx="1143262" cy="430887"/>
          </a:xfrm>
          <a:prstGeom prst="rect">
            <a:avLst/>
          </a:prstGeom>
          <a:noFill/>
        </p:spPr>
        <p:txBody>
          <a:bodyPr wrap="none" rtlCol="0">
            <a:spAutoFit/>
          </a:bodyPr>
          <a:lstStyle/>
          <a:p>
            <a:pPr algn="ctr"/>
            <a:r>
              <a:rPr lang="en-US" altLang="ko-KR" sz="1100" b="1" dirty="0">
                <a:solidFill>
                  <a:schemeClr val="bg1"/>
                </a:solidFill>
                <a:latin typeface="Calibri" panose="020F0502020204030204" pitchFamily="34" charset="0"/>
                <a:cs typeface="Calibri" panose="020F0502020204030204" pitchFamily="34" charset="0"/>
              </a:rPr>
              <a:t>&lt;Selecting LPSs </a:t>
            </a:r>
          </a:p>
          <a:p>
            <a:pPr algn="ctr"/>
            <a:r>
              <a:rPr lang="en-US" altLang="ko-KR" sz="1100" b="1" dirty="0">
                <a:solidFill>
                  <a:schemeClr val="bg1"/>
                </a:solidFill>
                <a:latin typeface="Calibri" panose="020F0502020204030204" pitchFamily="34" charset="0"/>
                <a:cs typeface="Calibri" panose="020F0502020204030204" pitchFamily="34" charset="0"/>
              </a:rPr>
              <a:t>in Google Map &gt;</a:t>
            </a:r>
            <a:endParaRPr lang="ko-KR" altLang="en-US" sz="1100" b="1" dirty="0">
              <a:solidFill>
                <a:schemeClr val="bg1"/>
              </a:solidFill>
              <a:latin typeface="Calibri" panose="020F0502020204030204" pitchFamily="34" charset="0"/>
              <a:cs typeface="Calibri" panose="020F0502020204030204" pitchFamily="34" charset="0"/>
            </a:endParaRPr>
          </a:p>
        </p:txBody>
      </p:sp>
      <p:sp>
        <p:nvSpPr>
          <p:cNvPr id="32" name="TextBox 31"/>
          <p:cNvSpPr txBox="1"/>
          <p:nvPr/>
        </p:nvSpPr>
        <p:spPr>
          <a:xfrm>
            <a:off x="7526630" y="3068960"/>
            <a:ext cx="1348505" cy="363415"/>
          </a:xfrm>
          <a:prstGeom prst="rect">
            <a:avLst/>
          </a:prstGeom>
          <a:solidFill>
            <a:schemeClr val="bg1"/>
          </a:solidFill>
        </p:spPr>
        <p:txBody>
          <a:bodyPr wrap="square" lIns="72000" tIns="72000" rIns="72000" bIns="72000" rtlCol="0">
            <a:spAutoFit/>
          </a:bodyPr>
          <a:lstStyle/>
          <a:p>
            <a:pPr>
              <a:lnSpc>
                <a:spcPts val="1700"/>
              </a:lnSpc>
            </a:pPr>
            <a:r>
              <a:rPr lang="ko-KR" altLang="en-US" sz="1400" b="1" dirty="0">
                <a:solidFill>
                  <a:srgbClr val="0066CC"/>
                </a:solidFill>
                <a:latin typeface="Calibri" panose="020F0502020204030204" pitchFamily="34" charset="0"/>
                <a:ea typeface="나눔고딕" pitchFamily="50" charset="-127"/>
                <a:cs typeface="Calibri" panose="020F0502020204030204" pitchFamily="34" charset="0"/>
              </a:rPr>
              <a:t>→ </a:t>
            </a:r>
            <a:r>
              <a:rPr lang="en-US" altLang="ko-KR" sz="1400" b="1" dirty="0">
                <a:solidFill>
                  <a:srgbClr val="0066CC"/>
                </a:solidFill>
                <a:latin typeface="Calibri" panose="020F0502020204030204" pitchFamily="34" charset="0"/>
                <a:ea typeface="나눔고딕" pitchFamily="50" charset="-127"/>
                <a:cs typeface="Calibri" panose="020F0502020204030204" pitchFamily="34" charset="0"/>
              </a:rPr>
              <a:t>Non-Coal PP </a:t>
            </a:r>
            <a:endParaRPr lang="ko-KR" altLang="en-US" sz="1400" b="1" dirty="0">
              <a:solidFill>
                <a:srgbClr val="0066CC"/>
              </a:solidFill>
              <a:latin typeface="Calibri" panose="020F0502020204030204" pitchFamily="34" charset="0"/>
              <a:ea typeface="나눔고딕" pitchFamily="50" charset="-127"/>
              <a:cs typeface="Calibri" panose="020F0502020204030204" pitchFamily="34" charset="0"/>
            </a:endParaRPr>
          </a:p>
        </p:txBody>
      </p:sp>
      <p:sp>
        <p:nvSpPr>
          <p:cNvPr id="33" name="TextBox 32"/>
          <p:cNvSpPr txBox="1"/>
          <p:nvPr/>
        </p:nvSpPr>
        <p:spPr>
          <a:xfrm>
            <a:off x="7564658" y="6469896"/>
            <a:ext cx="1510222" cy="307777"/>
          </a:xfrm>
          <a:prstGeom prst="rect">
            <a:avLst/>
          </a:prstGeom>
          <a:noFill/>
        </p:spPr>
        <p:txBody>
          <a:bodyPr wrap="none" rtlCol="0">
            <a:spAutoFit/>
          </a:bodyPr>
          <a:lstStyle/>
          <a:p>
            <a:r>
              <a:rPr lang="en-US" altLang="ko-KR" sz="1400" b="1" dirty="0">
                <a:latin typeface="Calibri" panose="020F0502020204030204" pitchFamily="34" charset="0"/>
                <a:cs typeface="Calibri" panose="020F0502020204030204" pitchFamily="34" charset="0"/>
              </a:rPr>
              <a:t>Total : 3,798 stack</a:t>
            </a:r>
            <a:endParaRPr lang="ko-KR" altLang="en-US" sz="1400" b="1" dirty="0">
              <a:latin typeface="Calibri" panose="020F0502020204030204" pitchFamily="34" charset="0"/>
              <a:cs typeface="Calibri" panose="020F0502020204030204" pitchFamily="34" charset="0"/>
            </a:endParaRPr>
          </a:p>
        </p:txBody>
      </p:sp>
      <p:pic>
        <p:nvPicPr>
          <p:cNvPr id="34" name="그림 33"/>
          <p:cNvPicPr>
            <a:picLocks noChangeAspect="1"/>
          </p:cNvPicPr>
          <p:nvPr/>
        </p:nvPicPr>
        <p:blipFill>
          <a:blip r:embed="rId6"/>
          <a:stretch>
            <a:fillRect/>
          </a:stretch>
        </p:blipFill>
        <p:spPr>
          <a:xfrm>
            <a:off x="638882" y="2018554"/>
            <a:ext cx="3509841" cy="1482454"/>
          </a:xfrm>
          <a:prstGeom prst="rect">
            <a:avLst/>
          </a:prstGeom>
          <a:ln w="12700">
            <a:solidFill>
              <a:schemeClr val="tx1"/>
            </a:solidFill>
          </a:ln>
        </p:spPr>
      </p:pic>
      <p:sp>
        <p:nvSpPr>
          <p:cNvPr id="35" name="TextBox 34"/>
          <p:cNvSpPr txBox="1"/>
          <p:nvPr/>
        </p:nvSpPr>
        <p:spPr>
          <a:xfrm>
            <a:off x="1010446" y="2276872"/>
            <a:ext cx="2818984" cy="581423"/>
          </a:xfrm>
          <a:prstGeom prst="rect">
            <a:avLst/>
          </a:prstGeom>
          <a:solidFill>
            <a:schemeClr val="bg1"/>
          </a:solidFill>
        </p:spPr>
        <p:txBody>
          <a:bodyPr wrap="square" lIns="72000" tIns="72000" rIns="72000" bIns="72000" rtlCol="0">
            <a:spAutoFit/>
          </a:bodyPr>
          <a:lstStyle/>
          <a:p>
            <a:pPr algn="ctr">
              <a:lnSpc>
                <a:spcPts val="1700"/>
              </a:lnSpc>
            </a:pPr>
            <a:r>
              <a:rPr lang="en-US" altLang="ko-KR" sz="1400" b="1" dirty="0">
                <a:latin typeface="Calibri" panose="020F0502020204030204" pitchFamily="34" charset="0"/>
                <a:ea typeface="나눔고딕" pitchFamily="50" charset="-127"/>
                <a:cs typeface="Calibri" panose="020F0502020204030204" pitchFamily="34" charset="0"/>
              </a:rPr>
              <a:t>Operating , over 30 MW  Coal Plant in 2016  </a:t>
            </a:r>
            <a:endParaRPr lang="ko-KR" altLang="en-US" sz="1400" b="1" dirty="0">
              <a:latin typeface="Calibri" panose="020F0502020204030204" pitchFamily="34" charset="0"/>
              <a:ea typeface="나눔고딕" pitchFamily="50" charset="-127"/>
              <a:cs typeface="Calibri" panose="020F0502020204030204" pitchFamily="34" charset="0"/>
            </a:endParaRPr>
          </a:p>
        </p:txBody>
      </p:sp>
      <p:sp>
        <p:nvSpPr>
          <p:cNvPr id="36" name="TextBox 35"/>
          <p:cNvSpPr txBox="1"/>
          <p:nvPr/>
        </p:nvSpPr>
        <p:spPr>
          <a:xfrm>
            <a:off x="3322317" y="3083806"/>
            <a:ext cx="1142109" cy="363415"/>
          </a:xfrm>
          <a:prstGeom prst="rect">
            <a:avLst/>
          </a:prstGeom>
          <a:solidFill>
            <a:schemeClr val="bg1"/>
          </a:solidFill>
        </p:spPr>
        <p:txBody>
          <a:bodyPr wrap="square" lIns="72000" tIns="72000" rIns="72000" bIns="72000" rtlCol="0">
            <a:spAutoFit/>
          </a:bodyPr>
          <a:lstStyle/>
          <a:p>
            <a:pPr>
              <a:lnSpc>
                <a:spcPts val="1700"/>
              </a:lnSpc>
            </a:pPr>
            <a:r>
              <a:rPr lang="ko-KR" altLang="en-US" sz="1400" b="1" dirty="0">
                <a:solidFill>
                  <a:srgbClr val="C00000"/>
                </a:solidFill>
                <a:latin typeface="Calibri" panose="020F0502020204030204" pitchFamily="34" charset="0"/>
                <a:ea typeface="나눔고딕" pitchFamily="50" charset="-127"/>
                <a:cs typeface="Calibri" panose="020F0502020204030204" pitchFamily="34" charset="0"/>
              </a:rPr>
              <a:t>→ </a:t>
            </a:r>
            <a:r>
              <a:rPr lang="en-US" altLang="ko-KR" sz="1400" b="1" dirty="0">
                <a:solidFill>
                  <a:srgbClr val="C00000"/>
                </a:solidFill>
                <a:latin typeface="Calibri" panose="020F0502020204030204" pitchFamily="34" charset="0"/>
                <a:ea typeface="나눔고딕" pitchFamily="50" charset="-127"/>
                <a:cs typeface="Calibri" panose="020F0502020204030204" pitchFamily="34" charset="0"/>
              </a:rPr>
              <a:t>Coal PP </a:t>
            </a:r>
            <a:endParaRPr lang="ko-KR" altLang="en-US" sz="1400" b="1" dirty="0">
              <a:solidFill>
                <a:srgbClr val="C00000"/>
              </a:solidFill>
              <a:latin typeface="Calibri" panose="020F0502020204030204" pitchFamily="34" charset="0"/>
              <a:ea typeface="나눔고딕" pitchFamily="50" charset="-127"/>
              <a:cs typeface="Calibri" panose="020F0502020204030204" pitchFamily="34" charset="0"/>
            </a:endParaRPr>
          </a:p>
        </p:txBody>
      </p:sp>
      <p:sp>
        <p:nvSpPr>
          <p:cNvPr id="2" name="슬라이드 번호 개체 틀 1"/>
          <p:cNvSpPr>
            <a:spLocks noGrp="1"/>
          </p:cNvSpPr>
          <p:nvPr>
            <p:ph type="sldNum" sz="quarter" idx="12"/>
          </p:nvPr>
        </p:nvSpPr>
        <p:spPr/>
        <p:txBody>
          <a:bodyPr/>
          <a:lstStyle/>
          <a:p>
            <a:fld id="{AEEF654B-3EFA-41E1-B9D5-493F27B4E1EA}" type="slidenum">
              <a:rPr lang="ko-KR" altLang="en-US" smtClean="0"/>
              <a:t>13</a:t>
            </a:fld>
            <a:endParaRPr lang="ko-KR" altLang="en-US"/>
          </a:p>
        </p:txBody>
      </p:sp>
      <p:sp>
        <p:nvSpPr>
          <p:cNvPr id="37" name="제목 1"/>
          <p:cNvSpPr txBox="1">
            <a:spLocks/>
          </p:cNvSpPr>
          <p:nvPr/>
        </p:nvSpPr>
        <p:spPr>
          <a:xfrm>
            <a:off x="393995" y="292803"/>
            <a:ext cx="7704907" cy="37978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latin typeface="Calibri" panose="020F0502020204030204" pitchFamily="34" charset="0"/>
                <a:cs typeface="Calibri" panose="020F0502020204030204" pitchFamily="34" charset="0"/>
              </a:rPr>
              <a:t>3-2. Research Setting</a:t>
            </a:r>
            <a:endParaRPr lang="ko-KR"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136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3. Develop LPSs Inventory in China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7" name="TextBox 6"/>
          <p:cNvSpPr txBox="1"/>
          <p:nvPr/>
        </p:nvSpPr>
        <p:spPr>
          <a:xfrm>
            <a:off x="524925" y="886080"/>
            <a:ext cx="3574602" cy="423449"/>
          </a:xfrm>
          <a:prstGeom prst="rect">
            <a:avLst/>
          </a:prstGeom>
          <a:noFill/>
        </p:spPr>
        <p:txBody>
          <a:bodyPr wrap="square" rtlCol="0">
            <a:spAutoFit/>
          </a:bodyPr>
          <a:lstStyle/>
          <a:p>
            <a:pPr marL="241294" indent="-241294">
              <a:lnSpc>
                <a:spcPct val="150000"/>
              </a:lnSpc>
              <a:buFont typeface="Arial" pitchFamily="34" charset="0"/>
              <a:buChar char="•"/>
            </a:pPr>
            <a:r>
              <a:rPr lang="en-US" altLang="zh-CN" sz="1600" b="1" dirty="0">
                <a:latin typeface="Calibri" panose="020F0502020204030204" pitchFamily="34" charset="0"/>
                <a:cs typeface="Calibri" panose="020F0502020204030204" pitchFamily="34" charset="0"/>
              </a:rPr>
              <a:t>Procedure</a:t>
            </a:r>
            <a:endParaRPr lang="en-US" altLang="zh-CN" sz="1400" b="1" dirty="0">
              <a:latin typeface="Calibri" panose="020F0502020204030204" pitchFamily="34" charset="0"/>
              <a:cs typeface="Calibri" panose="020F0502020204030204" pitchFamily="34" charset="0"/>
            </a:endParaRPr>
          </a:p>
        </p:txBody>
      </p:sp>
      <p:sp>
        <p:nvSpPr>
          <p:cNvPr id="8" name="TextBox 7"/>
          <p:cNvSpPr txBox="1"/>
          <p:nvPr/>
        </p:nvSpPr>
        <p:spPr>
          <a:xfrm>
            <a:off x="5560656" y="922450"/>
            <a:ext cx="2728204" cy="423449"/>
          </a:xfrm>
          <a:prstGeom prst="rect">
            <a:avLst/>
          </a:prstGeom>
          <a:noFill/>
        </p:spPr>
        <p:txBody>
          <a:bodyPr wrap="square" rtlCol="0">
            <a:spAutoFit/>
          </a:bodyPr>
          <a:lstStyle/>
          <a:p>
            <a:pPr marL="241294" indent="-241294">
              <a:lnSpc>
                <a:spcPct val="150000"/>
              </a:lnSpc>
              <a:buFont typeface="Arial" pitchFamily="34" charset="0"/>
              <a:buChar char="•"/>
            </a:pPr>
            <a:r>
              <a:rPr lang="en-US" altLang="zh-CN" sz="1600" b="1" dirty="0">
                <a:latin typeface="Calibri" panose="020F0502020204030204" pitchFamily="34" charset="0"/>
                <a:cs typeface="Calibri" panose="020F0502020204030204" pitchFamily="34" charset="0"/>
              </a:rPr>
              <a:t>Data</a:t>
            </a:r>
          </a:p>
        </p:txBody>
      </p:sp>
      <p:sp>
        <p:nvSpPr>
          <p:cNvPr id="9" name="TextBox 8"/>
          <p:cNvSpPr txBox="1"/>
          <p:nvPr/>
        </p:nvSpPr>
        <p:spPr>
          <a:xfrm>
            <a:off x="5580112" y="1416537"/>
            <a:ext cx="3456384" cy="4939814"/>
          </a:xfrm>
          <a:prstGeom prst="rect">
            <a:avLst/>
          </a:prstGeom>
          <a:noFill/>
        </p:spPr>
        <p:txBody>
          <a:bodyPr wrap="square" rtlCol="0">
            <a:spAutoFit/>
          </a:bodyPr>
          <a:lstStyle/>
          <a:p>
            <a:pPr>
              <a:lnSpc>
                <a:spcPct val="150000"/>
              </a:lnSpc>
            </a:pPr>
            <a:r>
              <a:rPr lang="en-US" altLang="zh-CN" sz="1400" b="1" dirty="0">
                <a:solidFill>
                  <a:srgbClr val="FF0000"/>
                </a:solidFill>
                <a:latin typeface="Calibri" panose="020F0502020204030204" pitchFamily="34" charset="0"/>
                <a:cs typeface="Calibri" panose="020F0502020204030204" pitchFamily="34" charset="0"/>
              </a:rPr>
              <a:t>1.  CREATE Power sector inventory</a:t>
            </a:r>
          </a:p>
          <a:p>
            <a:pPr marL="171450" indent="-171450">
              <a:lnSpc>
                <a:spcPct val="150000"/>
              </a:lnSpc>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NIER/KU-CREATE</a:t>
            </a:r>
            <a:r>
              <a:rPr lang="ko-KR" altLang="en-US" sz="1200" dirty="0">
                <a:latin typeface="Calibri" panose="020F0502020204030204" pitchFamily="34" charset="0"/>
                <a:cs typeface="Calibri" panose="020F0502020204030204" pitchFamily="34" charset="0"/>
              </a:rPr>
              <a:t> </a:t>
            </a:r>
            <a:r>
              <a:rPr lang="en-US" altLang="zh-CN" sz="1200" dirty="0">
                <a:latin typeface="Calibri" panose="020F0502020204030204" pitchFamily="34" charset="0"/>
                <a:cs typeface="Calibri" panose="020F0502020204030204" pitchFamily="34" charset="0"/>
              </a:rPr>
              <a:t>(Projected 2015)</a:t>
            </a:r>
          </a:p>
          <a:p>
            <a:pPr marL="171450" indent="-171450">
              <a:lnSpc>
                <a:spcPct val="150000"/>
              </a:lnSpc>
              <a:buFont typeface="Arial" panose="020B0604020202020204" pitchFamily="34" charset="0"/>
              <a:buChar char="•"/>
            </a:pPr>
            <a:r>
              <a:rPr lang="en-US" altLang="ko-KR" sz="1200" dirty="0">
                <a:solidFill>
                  <a:sysClr val="windowText" lastClr="000000"/>
                </a:solidFill>
                <a:latin typeface="Calibri" panose="020F0502020204030204" pitchFamily="34" charset="0"/>
                <a:cs typeface="Calibri" panose="020F0502020204030204" pitchFamily="34" charset="0"/>
              </a:rPr>
              <a:t>Anthropogenic Emissions Inventory Improved </a:t>
            </a:r>
            <a:r>
              <a:rPr lang="en-US" altLang="ko-KR" sz="1200" kern="0" dirty="0">
                <a:solidFill>
                  <a:sysClr val="windowText" lastClr="000000"/>
                </a:solidFill>
                <a:latin typeface="Calibri" panose="020F0502020204030204" pitchFamily="34" charset="0"/>
                <a:cs typeface="Calibri" panose="020F0502020204030204" pitchFamily="34" charset="0"/>
              </a:rPr>
              <a:t>GAINS-Korea/Asia emissions using national info.,</a:t>
            </a:r>
          </a:p>
          <a:p>
            <a:pPr marL="171450" indent="-171450">
              <a:lnSpc>
                <a:spcPct val="150000"/>
              </a:lnSpc>
              <a:buFont typeface="Arial" panose="020B0604020202020204" pitchFamily="34" charset="0"/>
              <a:buChar char="•"/>
            </a:pPr>
            <a:r>
              <a:rPr lang="en-US" altLang="ko-KR" sz="1200" kern="0" dirty="0">
                <a:solidFill>
                  <a:sysClr val="windowText" lastClr="000000"/>
                </a:solidFill>
                <a:latin typeface="Calibri" panose="020F0502020204030204" pitchFamily="34" charset="0"/>
                <a:cs typeface="Calibri" panose="020F0502020204030204" pitchFamily="34" charset="0"/>
              </a:rPr>
              <a:t> Asia regions, ~300 SCCs</a:t>
            </a:r>
            <a:endParaRPr lang="en-US" altLang="ko-KR" sz="1200" dirty="0">
              <a:solidFill>
                <a:sysClr val="windowText" lastClr="000000"/>
              </a:solidFill>
              <a:latin typeface="Calibri" panose="020F0502020204030204" pitchFamily="34" charset="0"/>
              <a:cs typeface="Calibri" panose="020F0502020204030204" pitchFamily="34" charset="0"/>
            </a:endParaRPr>
          </a:p>
          <a:p>
            <a:pPr marL="171450" indent="-171450">
              <a:lnSpc>
                <a:spcPct val="150000"/>
              </a:lnSpc>
              <a:buFont typeface="Arial" panose="020B0604020202020204" pitchFamily="34" charset="0"/>
              <a:buChar char="•"/>
            </a:pPr>
            <a:r>
              <a:rPr lang="en-US" altLang="ko-KR" sz="1200" kern="0" dirty="0">
                <a:solidFill>
                  <a:sysClr val="windowText" lastClr="000000"/>
                </a:solidFill>
                <a:latin typeface="Calibri" panose="020F0502020204030204" pitchFamily="34" charset="0"/>
                <a:cs typeface="Calibri" panose="020F0502020204030204" pitchFamily="34" charset="0"/>
              </a:rPr>
              <a:t>Pols.: </a:t>
            </a:r>
            <a:r>
              <a:rPr lang="en-US" altLang="en-US" sz="1200" dirty="0">
                <a:latin typeface="Calibri" panose="020F0502020204030204" pitchFamily="34" charset="0"/>
                <a:cs typeface="Calibri" panose="020F0502020204030204" pitchFamily="34" charset="0"/>
              </a:rPr>
              <a:t>CO</a:t>
            </a:r>
            <a:r>
              <a:rPr lang="en-US" altLang="en-US" sz="1200" baseline="-25000" dirty="0">
                <a:latin typeface="Calibri" panose="020F0502020204030204" pitchFamily="34" charset="0"/>
                <a:cs typeface="Calibri" panose="020F0502020204030204" pitchFamily="34" charset="0"/>
              </a:rPr>
              <a:t>2</a:t>
            </a:r>
            <a:r>
              <a:rPr lang="en-US" altLang="en-US" sz="1200" dirty="0">
                <a:latin typeface="Calibri" panose="020F0502020204030204" pitchFamily="34" charset="0"/>
                <a:cs typeface="Calibri" panose="020F0502020204030204" pitchFamily="34" charset="0"/>
              </a:rPr>
              <a:t>, NO</a:t>
            </a:r>
            <a:r>
              <a:rPr lang="en-US" altLang="en-US" sz="1200" baseline="-25000" dirty="0">
                <a:latin typeface="Calibri" panose="020F0502020204030204" pitchFamily="34" charset="0"/>
                <a:cs typeface="Calibri" panose="020F0502020204030204" pitchFamily="34" charset="0"/>
              </a:rPr>
              <a:t>x</a:t>
            </a:r>
            <a:r>
              <a:rPr lang="en-US" altLang="en-US" sz="1200" dirty="0">
                <a:latin typeface="Calibri" panose="020F0502020204030204" pitchFamily="34" charset="0"/>
                <a:cs typeface="Calibri" panose="020F0502020204030204" pitchFamily="34" charset="0"/>
              </a:rPr>
              <a:t>, PM</a:t>
            </a:r>
            <a:r>
              <a:rPr lang="en-US" altLang="en-US" sz="1200" baseline="-25000" dirty="0">
                <a:latin typeface="Calibri" panose="020F0502020204030204" pitchFamily="34" charset="0"/>
                <a:cs typeface="Calibri" panose="020F0502020204030204" pitchFamily="34" charset="0"/>
              </a:rPr>
              <a:t>10</a:t>
            </a:r>
            <a:r>
              <a:rPr lang="en-US" altLang="en-US" sz="1200" dirty="0">
                <a:latin typeface="Calibri" panose="020F0502020204030204" pitchFamily="34" charset="0"/>
                <a:cs typeface="Calibri" panose="020F0502020204030204" pitchFamily="34" charset="0"/>
              </a:rPr>
              <a:t>, PM</a:t>
            </a:r>
            <a:r>
              <a:rPr lang="en-US" altLang="en-US" sz="1200" baseline="-25000" dirty="0">
                <a:latin typeface="Calibri" panose="020F0502020204030204" pitchFamily="34" charset="0"/>
                <a:cs typeface="Calibri" panose="020F0502020204030204" pitchFamily="34" charset="0"/>
              </a:rPr>
              <a:t>2.5</a:t>
            </a:r>
            <a:r>
              <a:rPr lang="en-US" altLang="en-US" sz="1200" dirty="0">
                <a:latin typeface="Calibri" panose="020F0502020204030204" pitchFamily="34" charset="0"/>
                <a:cs typeface="Calibri" panose="020F0502020204030204" pitchFamily="34" charset="0"/>
              </a:rPr>
              <a:t>, SO</a:t>
            </a:r>
            <a:r>
              <a:rPr lang="en-US" altLang="en-US" sz="1200" baseline="-25000" dirty="0">
                <a:latin typeface="Calibri" panose="020F0502020204030204" pitchFamily="34" charset="0"/>
                <a:cs typeface="Calibri" panose="020F0502020204030204" pitchFamily="34" charset="0"/>
              </a:rPr>
              <a:t>2</a:t>
            </a:r>
            <a:r>
              <a:rPr lang="en-US" altLang="en-US" sz="1200" dirty="0">
                <a:latin typeface="Calibri" panose="020F0502020204030204" pitchFamily="34" charset="0"/>
                <a:cs typeface="Calibri" panose="020F0502020204030204" pitchFamily="34" charset="0"/>
              </a:rPr>
              <a:t>, VOC, NH</a:t>
            </a:r>
            <a:r>
              <a:rPr lang="en-US" altLang="en-US" sz="1200" baseline="-25000" dirty="0">
                <a:latin typeface="Calibri" panose="020F0502020204030204" pitchFamily="34" charset="0"/>
                <a:cs typeface="Calibri" panose="020F0502020204030204" pitchFamily="34" charset="0"/>
              </a:rPr>
              <a:t>3</a:t>
            </a:r>
            <a:r>
              <a:rPr lang="en-US" altLang="en-US" sz="1200" dirty="0">
                <a:latin typeface="Calibri" panose="020F0502020204030204" pitchFamily="34" charset="0"/>
                <a:cs typeface="Calibri" panose="020F0502020204030204" pitchFamily="34" charset="0"/>
              </a:rPr>
              <a:t>, CO</a:t>
            </a:r>
          </a:p>
          <a:p>
            <a:pPr marL="171450" indent="-171450">
              <a:lnSpc>
                <a:spcPct val="150000"/>
              </a:lnSpc>
              <a:buFont typeface="Arial" panose="020B0604020202020204" pitchFamily="34" charset="0"/>
              <a:buChar char="•"/>
            </a:pPr>
            <a:endParaRPr lang="en-US" altLang="en-US" sz="1200" dirty="0">
              <a:latin typeface="Calibri" panose="020F0502020204030204" pitchFamily="34" charset="0"/>
              <a:cs typeface="Calibri" panose="020F0502020204030204" pitchFamily="34" charset="0"/>
            </a:endParaRPr>
          </a:p>
          <a:p>
            <a:pPr>
              <a:lnSpc>
                <a:spcPct val="150000"/>
              </a:lnSpc>
            </a:pPr>
            <a:r>
              <a:rPr lang="en-US" altLang="ko-KR" sz="1400" b="1" dirty="0">
                <a:solidFill>
                  <a:srgbClr val="92D050"/>
                </a:solidFill>
                <a:latin typeface="Calibri" panose="020F0502020204030204" pitchFamily="34" charset="0"/>
                <a:cs typeface="Calibri" panose="020F0502020204030204" pitchFamily="34" charset="0"/>
              </a:rPr>
              <a:t>2.  GAINS ECLIPSE v5a Scenario emissions</a:t>
            </a:r>
          </a:p>
          <a:p>
            <a:pPr marL="171450" indent="-171450">
              <a:lnSpc>
                <a:spcPct val="150000"/>
              </a:lnSpc>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Scenario in GAINS Framework</a:t>
            </a:r>
          </a:p>
          <a:p>
            <a:pPr marL="171450" indent="-171450">
              <a:lnSpc>
                <a:spcPct val="150000"/>
              </a:lnSpc>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Estimated from IEA Energy Data</a:t>
            </a:r>
          </a:p>
          <a:p>
            <a:pPr marL="171450" indent="-171450">
              <a:lnSpc>
                <a:spcPct val="150000"/>
              </a:lnSpc>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Assumption on effects of economic development and mitigation policies</a:t>
            </a:r>
          </a:p>
          <a:p>
            <a:pPr marL="171450" indent="-171450">
              <a:lnSpc>
                <a:spcPct val="150000"/>
              </a:lnSpc>
              <a:buFont typeface="Arial" panose="020B0604020202020204" pitchFamily="34" charset="0"/>
              <a:buChar char="•"/>
            </a:pPr>
            <a:endParaRPr lang="en-US" altLang="ko-KR" sz="1200" dirty="0">
              <a:latin typeface="Calibri" panose="020F0502020204030204" pitchFamily="34" charset="0"/>
              <a:cs typeface="Calibri" panose="020F0502020204030204" pitchFamily="34" charset="0"/>
            </a:endParaRPr>
          </a:p>
          <a:p>
            <a:pPr>
              <a:lnSpc>
                <a:spcPct val="150000"/>
              </a:lnSpc>
            </a:pPr>
            <a:r>
              <a:rPr lang="en-US" altLang="ko-KR" sz="1400" b="1" dirty="0">
                <a:solidFill>
                  <a:srgbClr val="005CBF"/>
                </a:solidFill>
                <a:latin typeface="Calibri" panose="020F0502020204030204" pitchFamily="34" charset="0"/>
                <a:cs typeface="Calibri" panose="020F0502020204030204" pitchFamily="34" charset="0"/>
              </a:rPr>
              <a:t>3.  CAPSS (NEI of Korea)</a:t>
            </a:r>
          </a:p>
          <a:p>
            <a:pPr marL="171450" indent="-171450">
              <a:lnSpc>
                <a:spcPct val="150000"/>
              </a:lnSpc>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Korea’s Clean Air Policy Support System  </a:t>
            </a:r>
          </a:p>
          <a:p>
            <a:pPr marL="171450" indent="-171450">
              <a:lnSpc>
                <a:spcPct val="150000"/>
              </a:lnSpc>
              <a:buFont typeface="Arial" panose="020B0604020202020204" pitchFamily="34" charset="0"/>
              <a:buChar char="•"/>
            </a:pPr>
            <a:r>
              <a:rPr lang="en-US" altLang="zh-CN" sz="1200" dirty="0">
                <a:latin typeface="Calibri" panose="020F0502020204030204" pitchFamily="34" charset="0"/>
                <a:cs typeface="Calibri" panose="020F0502020204030204" pitchFamily="34" charset="0"/>
              </a:rPr>
              <a:t>Includes stack parameters in the point source inventory</a:t>
            </a:r>
          </a:p>
        </p:txBody>
      </p:sp>
      <p:pic>
        <p:nvPicPr>
          <p:cNvPr id="10" name="그림 9"/>
          <p:cNvPicPr>
            <a:picLocks noChangeAspect="1"/>
          </p:cNvPicPr>
          <p:nvPr/>
        </p:nvPicPr>
        <p:blipFill>
          <a:blip r:embed="rId3"/>
          <a:stretch>
            <a:fillRect/>
          </a:stretch>
        </p:blipFill>
        <p:spPr>
          <a:xfrm>
            <a:off x="179512" y="1583310"/>
            <a:ext cx="5515410" cy="4631146"/>
          </a:xfrm>
          <a:prstGeom prst="rect">
            <a:avLst/>
          </a:prstGeom>
        </p:spPr>
      </p:pic>
      <p:sp>
        <p:nvSpPr>
          <p:cNvPr id="2" name="슬라이드 번호 개체 틀 1"/>
          <p:cNvSpPr>
            <a:spLocks noGrp="1"/>
          </p:cNvSpPr>
          <p:nvPr>
            <p:ph type="sldNum" sz="quarter" idx="12"/>
          </p:nvPr>
        </p:nvSpPr>
        <p:spPr/>
        <p:txBody>
          <a:bodyPr/>
          <a:lstStyle/>
          <a:p>
            <a:fld id="{AEEF654B-3EFA-41E1-B9D5-493F27B4E1EA}" type="slidenum">
              <a:rPr lang="ko-KR" altLang="en-US" smtClean="0"/>
              <a:t>14</a:t>
            </a:fld>
            <a:endParaRPr lang="ko-KR" altLang="en-US"/>
          </a:p>
        </p:txBody>
      </p:sp>
      <p:sp>
        <p:nvSpPr>
          <p:cNvPr id="11" name="제목 1"/>
          <p:cNvSpPr txBox="1">
            <a:spLocks/>
          </p:cNvSpPr>
          <p:nvPr/>
        </p:nvSpPr>
        <p:spPr>
          <a:xfrm>
            <a:off x="393995" y="292803"/>
            <a:ext cx="7704907" cy="37978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latin typeface="Calibri" panose="020F0502020204030204" pitchFamily="34" charset="0"/>
                <a:cs typeface="Calibri" panose="020F0502020204030204" pitchFamily="34" charset="0"/>
              </a:rPr>
              <a:t>3-3. Process of LPS emission inventory development in China</a:t>
            </a:r>
            <a:endParaRPr lang="ko-KR"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010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3. Develop LPSs Inventory in China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19" name="TextBox 18"/>
          <p:cNvSpPr txBox="1"/>
          <p:nvPr/>
        </p:nvSpPr>
        <p:spPr>
          <a:xfrm>
            <a:off x="469974" y="4165647"/>
            <a:ext cx="8045376" cy="204408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zh-CN" sz="1400" dirty="0">
                <a:latin typeface="Calibri" panose="020F0502020204030204" pitchFamily="34" charset="0"/>
                <a:cs typeface="Calibri" panose="020F0502020204030204" pitchFamily="34" charset="0"/>
              </a:rPr>
              <a:t> </a:t>
            </a:r>
            <a:r>
              <a:rPr lang="en-US" altLang="ko-KR" sz="1400" b="1" dirty="0">
                <a:latin typeface="Calibri" panose="020F0502020204030204" pitchFamily="34" charset="0"/>
                <a:cs typeface="Calibri" panose="020F0502020204030204" pitchFamily="34" charset="0"/>
              </a:rPr>
              <a:t>Total 3,798 stacks </a:t>
            </a:r>
            <a:r>
              <a:rPr lang="en-US" altLang="ko-KR" sz="1400" dirty="0">
                <a:latin typeface="Calibri" panose="020F0502020204030204" pitchFamily="34" charset="0"/>
                <a:cs typeface="Calibri" panose="020F0502020204030204" pitchFamily="34" charset="0"/>
              </a:rPr>
              <a:t>(Coal PP : 2,706 , Non-Coal PP : 1,092) were found as</a:t>
            </a:r>
            <a:r>
              <a:rPr lang="en-US" altLang="zh-CN" sz="1400" dirty="0">
                <a:latin typeface="Calibri" panose="020F0502020204030204" pitchFamily="34" charset="0"/>
                <a:cs typeface="Calibri" panose="020F0502020204030204" pitchFamily="34" charset="0"/>
              </a:rPr>
              <a:t> </a:t>
            </a:r>
            <a:r>
              <a:rPr lang="en-US" altLang="ko-KR" sz="1400" dirty="0">
                <a:latin typeface="Calibri" panose="020F0502020204030204" pitchFamily="34" charset="0"/>
                <a:cs typeface="Calibri" panose="020F0502020204030204" pitchFamily="34" charset="0"/>
              </a:rPr>
              <a:t>China Large Point Sources(LPSs)  </a:t>
            </a:r>
            <a:endParaRPr lang="en-US" altLang="zh-CN" sz="1400" dirty="0">
              <a:latin typeface="Calibri" panose="020F0502020204030204" pitchFamily="34" charset="0"/>
              <a:cs typeface="Calibri" panose="020F0502020204030204" pitchFamily="34" charset="0"/>
            </a:endParaRPr>
          </a:p>
          <a:p>
            <a:pPr marL="171450" indent="-171450">
              <a:lnSpc>
                <a:spcPct val="150000"/>
              </a:lnSpc>
              <a:buFont typeface="Arial" panose="020B0604020202020204" pitchFamily="34" charset="0"/>
              <a:buChar char="•"/>
            </a:pPr>
            <a:r>
              <a:rPr lang="en-US" altLang="zh-CN" sz="1400" dirty="0">
                <a:latin typeface="Calibri" panose="020F0502020204030204" pitchFamily="34" charset="0"/>
                <a:cs typeface="Calibri" panose="020F0502020204030204" pitchFamily="34" charset="0"/>
              </a:rPr>
              <a:t> China Point source based on </a:t>
            </a:r>
            <a:r>
              <a:rPr lang="en-US" altLang="zh-CN" sz="1400" b="1" dirty="0">
                <a:latin typeface="Calibri" panose="020F0502020204030204" pitchFamily="34" charset="0"/>
                <a:cs typeface="Calibri" panose="020F0502020204030204" pitchFamily="34" charset="0"/>
              </a:rPr>
              <a:t>Power Plant(PP) sector </a:t>
            </a:r>
            <a:r>
              <a:rPr lang="en-US" altLang="zh-CN" sz="1400" dirty="0">
                <a:latin typeface="Calibri" panose="020F0502020204030204" pitchFamily="34" charset="0"/>
                <a:cs typeface="Calibri" panose="020F0502020204030204" pitchFamily="34" charset="0"/>
              </a:rPr>
              <a:t>in CREATE inventory.</a:t>
            </a:r>
          </a:p>
          <a:p>
            <a:pPr marL="171450" indent="-171450">
              <a:lnSpc>
                <a:spcPct val="150000"/>
              </a:lnSpc>
              <a:buFont typeface="Arial" panose="020B0604020202020204" pitchFamily="34" charset="0"/>
              <a:buChar char="•"/>
            </a:pPr>
            <a:r>
              <a:rPr lang="en-US" altLang="zh-CN" sz="1400" dirty="0">
                <a:latin typeface="Calibri" panose="020F0502020204030204" pitchFamily="34" charset="0"/>
                <a:cs typeface="Calibri" panose="020F0502020204030204" pitchFamily="34" charset="0"/>
              </a:rPr>
              <a:t> Power Plant(PP) sector emissions in the CREATE inventory were allocated to each stack.</a:t>
            </a:r>
          </a:p>
          <a:p>
            <a:pPr marL="171450" indent="-171450">
              <a:lnSpc>
                <a:spcPct val="150000"/>
              </a:lnSpc>
              <a:buFont typeface="Arial" panose="020B0604020202020204" pitchFamily="34" charset="0"/>
              <a:buChar char="•"/>
            </a:pPr>
            <a:r>
              <a:rPr lang="en-US" altLang="zh-CN" sz="1400" dirty="0">
                <a:latin typeface="Calibri" panose="020F0502020204030204" pitchFamily="34" charset="0"/>
                <a:cs typeface="Calibri" panose="020F0502020204030204" pitchFamily="34" charset="0"/>
              </a:rPr>
              <a:t> Of the total emissions, the power sector accounts for </a:t>
            </a:r>
            <a:r>
              <a:rPr lang="en-US" altLang="zh-CN" sz="1400" b="1" dirty="0">
                <a:latin typeface="Calibri" panose="020F0502020204030204" pitchFamily="34" charset="0"/>
                <a:cs typeface="Calibri" panose="020F0502020204030204" pitchFamily="34" charset="0"/>
              </a:rPr>
              <a:t>37.4% of CO</a:t>
            </a:r>
            <a:r>
              <a:rPr lang="en-US" altLang="zh-CN" sz="1400" b="1" baseline="-25000" dirty="0">
                <a:latin typeface="Calibri" panose="020F0502020204030204" pitchFamily="34" charset="0"/>
                <a:cs typeface="Calibri" panose="020F0502020204030204" pitchFamily="34" charset="0"/>
              </a:rPr>
              <a:t>2</a:t>
            </a:r>
            <a:r>
              <a:rPr lang="en-US" altLang="zh-CN" sz="1400" b="1"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and </a:t>
            </a:r>
            <a:r>
              <a:rPr lang="en-US" altLang="zh-CN" sz="1400" b="1" dirty="0">
                <a:latin typeface="Calibri" panose="020F0502020204030204" pitchFamily="34" charset="0"/>
                <a:cs typeface="Calibri" panose="020F0502020204030204" pitchFamily="34" charset="0"/>
              </a:rPr>
              <a:t>23.5% of NO</a:t>
            </a:r>
            <a:r>
              <a:rPr lang="en-US" altLang="zh-CN" sz="1400" b="1" baseline="-25000" dirty="0">
                <a:latin typeface="Calibri" panose="020F0502020204030204" pitchFamily="34" charset="0"/>
                <a:cs typeface="Calibri" panose="020F0502020204030204" pitchFamily="34" charset="0"/>
              </a:rPr>
              <a:t>X</a:t>
            </a:r>
            <a:r>
              <a:rPr lang="en-US" altLang="zh-CN" sz="1400" dirty="0">
                <a:latin typeface="Calibri" panose="020F0502020204030204" pitchFamily="34" charset="0"/>
                <a:cs typeface="Calibri" panose="020F0502020204030204" pitchFamily="34" charset="0"/>
              </a:rPr>
              <a:t>.</a:t>
            </a:r>
          </a:p>
          <a:p>
            <a:pPr marL="171450" indent="-171450">
              <a:lnSpc>
                <a:spcPct val="150000"/>
              </a:lnSpc>
              <a:buFont typeface="Arial" panose="020B0604020202020204" pitchFamily="34" charset="0"/>
              <a:buChar char="•"/>
            </a:pPr>
            <a:r>
              <a:rPr lang="en-US" altLang="zh-CN" sz="1400" dirty="0">
                <a:latin typeface="Calibri" panose="020F0502020204030204" pitchFamily="34" charset="0"/>
                <a:cs typeface="Calibri" panose="020F0502020204030204" pitchFamily="34" charset="0"/>
              </a:rPr>
              <a:t> For </a:t>
            </a:r>
            <a:r>
              <a:rPr lang="en-US" altLang="zh-CN" sz="1400" b="1" dirty="0">
                <a:latin typeface="Calibri" panose="020F0502020204030204" pitchFamily="34" charset="0"/>
                <a:cs typeface="Calibri" panose="020F0502020204030204" pitchFamily="34" charset="0"/>
              </a:rPr>
              <a:t>NH</a:t>
            </a:r>
            <a:r>
              <a:rPr lang="en-US" altLang="zh-CN" sz="1400" b="1" baseline="-25000" dirty="0">
                <a:latin typeface="Calibri" panose="020F0502020204030204" pitchFamily="34" charset="0"/>
                <a:cs typeface="Calibri" panose="020F0502020204030204" pitchFamily="34" charset="0"/>
              </a:rPr>
              <a:t>3</a:t>
            </a:r>
            <a:r>
              <a:rPr lang="en-US" altLang="zh-CN" sz="1400" b="1" dirty="0">
                <a:latin typeface="Calibri" panose="020F0502020204030204" pitchFamily="34" charset="0"/>
                <a:cs typeface="Calibri" panose="020F0502020204030204" pitchFamily="34" charset="0"/>
              </a:rPr>
              <a:t>, the emissions increased 92 times </a:t>
            </a:r>
            <a:r>
              <a:rPr lang="en-US" altLang="zh-CN" sz="1400" dirty="0">
                <a:latin typeface="Calibri" panose="020F0502020204030204" pitchFamily="34" charset="0"/>
                <a:cs typeface="Calibri" panose="020F0502020204030204" pitchFamily="34" charset="0"/>
              </a:rPr>
              <a:t>from the year 2010 level to correctly represent new installation of  NO</a:t>
            </a:r>
            <a:r>
              <a:rPr lang="en-US" altLang="zh-CN" sz="1400" baseline="-25000" dirty="0">
                <a:latin typeface="Calibri" panose="020F0502020204030204" pitchFamily="34" charset="0"/>
                <a:cs typeface="Calibri" panose="020F0502020204030204" pitchFamily="34" charset="0"/>
              </a:rPr>
              <a:t>X</a:t>
            </a:r>
            <a:r>
              <a:rPr lang="en-US" altLang="zh-CN" sz="1400" dirty="0">
                <a:latin typeface="Calibri" panose="020F0502020204030204" pitchFamily="34" charset="0"/>
                <a:cs typeface="Calibri" panose="020F0502020204030204" pitchFamily="34" charset="0"/>
              </a:rPr>
              <a:t> abatement technologies in China. The GAINS ECLIPSE v5a scenario was used.</a:t>
            </a:r>
          </a:p>
        </p:txBody>
      </p:sp>
      <p:grpSp>
        <p:nvGrpSpPr>
          <p:cNvPr id="20" name="그룹 19"/>
          <p:cNvGrpSpPr/>
          <p:nvPr/>
        </p:nvGrpSpPr>
        <p:grpSpPr>
          <a:xfrm>
            <a:off x="4698926" y="965393"/>
            <a:ext cx="4637926" cy="2691133"/>
            <a:chOff x="827584" y="4312250"/>
            <a:chExt cx="4637926" cy="2691133"/>
          </a:xfrm>
        </p:grpSpPr>
        <p:pic>
          <p:nvPicPr>
            <p:cNvPr id="21" name="그림 20"/>
            <p:cNvPicPr>
              <a:picLocks noChangeAspect="1"/>
            </p:cNvPicPr>
            <p:nvPr/>
          </p:nvPicPr>
          <p:blipFill>
            <a:blip r:embed="rId3"/>
            <a:stretch>
              <a:fillRect/>
            </a:stretch>
          </p:blipFill>
          <p:spPr>
            <a:xfrm>
              <a:off x="827584" y="4437112"/>
              <a:ext cx="2476397" cy="2255930"/>
            </a:xfrm>
            <a:prstGeom prst="rect">
              <a:avLst/>
            </a:prstGeom>
          </p:spPr>
        </p:pic>
        <p:pic>
          <p:nvPicPr>
            <p:cNvPr id="22" name="그림 21"/>
            <p:cNvPicPr>
              <a:picLocks noChangeAspect="1"/>
            </p:cNvPicPr>
            <p:nvPr/>
          </p:nvPicPr>
          <p:blipFill>
            <a:blip r:embed="rId4"/>
            <a:stretch>
              <a:fillRect/>
            </a:stretch>
          </p:blipFill>
          <p:spPr>
            <a:xfrm>
              <a:off x="2994240" y="4437112"/>
              <a:ext cx="2471270" cy="2255930"/>
            </a:xfrm>
            <a:prstGeom prst="rect">
              <a:avLst/>
            </a:prstGeom>
          </p:spPr>
        </p:pic>
        <p:sp>
          <p:nvSpPr>
            <p:cNvPr id="23" name="TextBox 22"/>
            <p:cNvSpPr txBox="1"/>
            <p:nvPr/>
          </p:nvSpPr>
          <p:spPr>
            <a:xfrm>
              <a:off x="1101990" y="5016932"/>
              <a:ext cx="719435" cy="310341"/>
            </a:xfrm>
            <a:prstGeom prst="rect">
              <a:avLst/>
            </a:prstGeom>
            <a:noFill/>
          </p:spPr>
          <p:txBody>
            <a:bodyPr wrap="square" rtlCol="0">
              <a:spAutoFit/>
            </a:bodyPr>
            <a:lstStyle/>
            <a:p>
              <a:pPr algn="ctr">
                <a:lnSpc>
                  <a:spcPts val="1700"/>
                </a:lnSpc>
              </a:pPr>
              <a:r>
                <a:rPr lang="en-US" altLang="ko-KR" sz="1100" b="1" dirty="0">
                  <a:latin typeface="Calibri" panose="020F0502020204030204" pitchFamily="34" charset="0"/>
                  <a:ea typeface="나눔고딕" pitchFamily="50" charset="-127"/>
                  <a:cs typeface="Calibri" panose="020F0502020204030204" pitchFamily="34" charset="0"/>
                </a:rPr>
                <a:t>37.4%</a:t>
              </a:r>
              <a:endParaRPr lang="ko-KR" altLang="en-US" sz="1100" b="1" dirty="0">
                <a:latin typeface="Calibri" panose="020F0502020204030204" pitchFamily="34" charset="0"/>
                <a:ea typeface="나눔고딕" pitchFamily="50" charset="-127"/>
                <a:cs typeface="Calibri" panose="020F0502020204030204" pitchFamily="34" charset="0"/>
              </a:endParaRPr>
            </a:p>
          </p:txBody>
        </p:sp>
        <p:sp>
          <p:nvSpPr>
            <p:cNvPr id="24" name="TextBox 23"/>
            <p:cNvSpPr txBox="1"/>
            <p:nvPr/>
          </p:nvSpPr>
          <p:spPr>
            <a:xfrm>
              <a:off x="3308790" y="5016932"/>
              <a:ext cx="719435" cy="293094"/>
            </a:xfrm>
            <a:prstGeom prst="rect">
              <a:avLst/>
            </a:prstGeom>
            <a:noFill/>
          </p:spPr>
          <p:txBody>
            <a:bodyPr wrap="square" rtlCol="0">
              <a:spAutoFit/>
            </a:bodyPr>
            <a:lstStyle/>
            <a:p>
              <a:pPr algn="ctr">
                <a:lnSpc>
                  <a:spcPts val="1700"/>
                </a:lnSpc>
              </a:pPr>
              <a:r>
                <a:rPr lang="en-US" altLang="ko-KR" sz="1100" b="1" dirty="0">
                  <a:latin typeface="Calibri" panose="020F0502020204030204" pitchFamily="34" charset="0"/>
                  <a:ea typeface="나눔고딕" pitchFamily="50" charset="-127"/>
                  <a:cs typeface="Calibri" panose="020F0502020204030204" pitchFamily="34" charset="0"/>
                </a:rPr>
                <a:t>23.5%</a:t>
              </a:r>
              <a:endParaRPr lang="ko-KR" altLang="en-US" sz="1100" b="1" dirty="0">
                <a:latin typeface="Calibri" panose="020F0502020204030204" pitchFamily="34" charset="0"/>
                <a:ea typeface="나눔고딕" pitchFamily="50" charset="-127"/>
                <a:cs typeface="Calibri" panose="020F0502020204030204" pitchFamily="34" charset="0"/>
              </a:endParaRPr>
            </a:p>
          </p:txBody>
        </p:sp>
        <p:sp>
          <p:nvSpPr>
            <p:cNvPr id="25" name="TextBox 24"/>
            <p:cNvSpPr txBox="1"/>
            <p:nvPr/>
          </p:nvSpPr>
          <p:spPr>
            <a:xfrm>
              <a:off x="1461707" y="6693042"/>
              <a:ext cx="3648851" cy="310341"/>
            </a:xfrm>
            <a:prstGeom prst="rect">
              <a:avLst/>
            </a:prstGeom>
            <a:noFill/>
          </p:spPr>
          <p:txBody>
            <a:bodyPr wrap="square" rtlCol="0">
              <a:spAutoFit/>
            </a:bodyPr>
            <a:lstStyle/>
            <a:p>
              <a:pPr algn="ctr">
                <a:lnSpc>
                  <a:spcPts val="1700"/>
                </a:lnSpc>
              </a:pPr>
              <a:r>
                <a:rPr lang="en-US" altLang="ko-KR" sz="1400" b="1" dirty="0">
                  <a:latin typeface="Calibri" panose="020F0502020204030204" pitchFamily="34" charset="0"/>
                  <a:ea typeface="나눔고딕" pitchFamily="50" charset="-127"/>
                  <a:cs typeface="Calibri" panose="020F0502020204030204" pitchFamily="34" charset="0"/>
                </a:rPr>
                <a:t>Power sector emissions were allocated to LPSs </a:t>
              </a:r>
              <a:endParaRPr lang="ko-KR" altLang="en-US" sz="1400" b="1" dirty="0">
                <a:latin typeface="Calibri" panose="020F0502020204030204" pitchFamily="34" charset="0"/>
                <a:ea typeface="나눔고딕" pitchFamily="50" charset="-127"/>
                <a:cs typeface="Calibri" panose="020F0502020204030204" pitchFamily="34" charset="0"/>
              </a:endParaRPr>
            </a:p>
          </p:txBody>
        </p:sp>
        <p:sp>
          <p:nvSpPr>
            <p:cNvPr id="26" name="직사각형 25"/>
            <p:cNvSpPr/>
            <p:nvPr/>
          </p:nvSpPr>
          <p:spPr>
            <a:xfrm>
              <a:off x="3969932" y="4312250"/>
              <a:ext cx="519886" cy="442035"/>
            </a:xfrm>
            <a:prstGeom prst="rect">
              <a:avLst/>
            </a:prstGeom>
            <a:solidFill>
              <a:schemeClr val="bg1"/>
            </a:solidFill>
          </p:spPr>
          <p:txBody>
            <a:bodyPr wrap="none" tIns="36000" bIns="36000">
              <a:spAutoFit/>
            </a:bodyPr>
            <a:lstStyle/>
            <a:p>
              <a:pPr>
                <a:lnSpc>
                  <a:spcPct val="150000"/>
                </a:lnSpc>
              </a:pPr>
              <a:r>
                <a:rPr lang="en-US" altLang="zh-CN" sz="1600" b="1" dirty="0">
                  <a:latin typeface="Calibri" panose="020F0502020204030204" pitchFamily="34" charset="0"/>
                  <a:cs typeface="Calibri" panose="020F0502020204030204" pitchFamily="34" charset="0"/>
                </a:rPr>
                <a:t>NO</a:t>
              </a:r>
              <a:r>
                <a:rPr lang="en-US" altLang="zh-CN" sz="1600" b="1" baseline="-25000" dirty="0">
                  <a:latin typeface="Calibri" panose="020F0502020204030204" pitchFamily="34" charset="0"/>
                  <a:cs typeface="Calibri" panose="020F0502020204030204" pitchFamily="34" charset="0"/>
                </a:rPr>
                <a:t>x</a:t>
              </a:r>
              <a:endParaRPr lang="en-US" altLang="zh-CN" sz="1600" b="1" dirty="0">
                <a:latin typeface="Calibri" panose="020F0502020204030204" pitchFamily="34" charset="0"/>
                <a:cs typeface="Calibri" panose="020F0502020204030204" pitchFamily="34" charset="0"/>
              </a:endParaRPr>
            </a:p>
          </p:txBody>
        </p:sp>
        <p:sp>
          <p:nvSpPr>
            <p:cNvPr id="27" name="직사각형 26"/>
            <p:cNvSpPr/>
            <p:nvPr/>
          </p:nvSpPr>
          <p:spPr>
            <a:xfrm>
              <a:off x="1815489" y="4312250"/>
              <a:ext cx="500586" cy="442035"/>
            </a:xfrm>
            <a:prstGeom prst="rect">
              <a:avLst/>
            </a:prstGeom>
            <a:solidFill>
              <a:schemeClr val="bg1"/>
            </a:solidFill>
          </p:spPr>
          <p:txBody>
            <a:bodyPr wrap="none" tIns="36000" bIns="36000">
              <a:spAutoFit/>
            </a:bodyPr>
            <a:lstStyle/>
            <a:p>
              <a:pPr>
                <a:lnSpc>
                  <a:spcPct val="150000"/>
                </a:lnSpc>
              </a:pPr>
              <a:r>
                <a:rPr lang="en-US" altLang="zh-CN" sz="1600" b="1" dirty="0">
                  <a:latin typeface="Calibri" panose="020F0502020204030204" pitchFamily="34" charset="0"/>
                  <a:cs typeface="Calibri" panose="020F0502020204030204" pitchFamily="34" charset="0"/>
                </a:rPr>
                <a:t>CO</a:t>
              </a:r>
              <a:r>
                <a:rPr lang="en-US" altLang="zh-CN" sz="1600" b="1" baseline="-25000" dirty="0">
                  <a:latin typeface="Calibri" panose="020F0502020204030204" pitchFamily="34" charset="0"/>
                  <a:cs typeface="Calibri" panose="020F0502020204030204" pitchFamily="34" charset="0"/>
                </a:rPr>
                <a:t>2</a:t>
              </a:r>
              <a:endParaRPr lang="en-US" altLang="zh-CN" sz="1600" b="1" dirty="0">
                <a:latin typeface="Calibri" panose="020F0502020204030204" pitchFamily="34" charset="0"/>
                <a:cs typeface="Calibri" panose="020F0502020204030204" pitchFamily="34" charset="0"/>
              </a:endParaRPr>
            </a:p>
          </p:txBody>
        </p:sp>
      </p:grpSp>
      <p:graphicFrame>
        <p:nvGraphicFramePr>
          <p:cNvPr id="28" name="표 27"/>
          <p:cNvGraphicFramePr>
            <a:graphicFrameLocks noGrp="1"/>
          </p:cNvGraphicFramePr>
          <p:nvPr>
            <p:extLst>
              <p:ext uri="{D42A27DB-BD31-4B8C-83A1-F6EECF244321}">
                <p14:modId xmlns:p14="http://schemas.microsoft.com/office/powerpoint/2010/main" val="1206675628"/>
              </p:ext>
            </p:extLst>
          </p:nvPr>
        </p:nvGraphicFramePr>
        <p:xfrm>
          <a:off x="371632" y="1224401"/>
          <a:ext cx="4464497" cy="2281915"/>
        </p:xfrm>
        <a:graphic>
          <a:graphicData uri="http://schemas.openxmlformats.org/drawingml/2006/table">
            <a:tbl>
              <a:tblPr>
                <a:tableStyleId>{5C22544A-7EE6-4342-B048-85BDC9FD1C3A}</a:tableStyleId>
              </a:tblPr>
              <a:tblGrid>
                <a:gridCol w="610161">
                  <a:extLst>
                    <a:ext uri="{9D8B030D-6E8A-4147-A177-3AD203B41FA5}">
                      <a16:colId xmlns="" xmlns:a16="http://schemas.microsoft.com/office/drawing/2014/main" val="20000"/>
                    </a:ext>
                  </a:extLst>
                </a:gridCol>
                <a:gridCol w="963584">
                  <a:extLst>
                    <a:ext uri="{9D8B030D-6E8A-4147-A177-3AD203B41FA5}">
                      <a16:colId xmlns="" xmlns:a16="http://schemas.microsoft.com/office/drawing/2014/main" val="20001"/>
                    </a:ext>
                  </a:extLst>
                </a:gridCol>
                <a:gridCol w="963584">
                  <a:extLst>
                    <a:ext uri="{9D8B030D-6E8A-4147-A177-3AD203B41FA5}">
                      <a16:colId xmlns="" xmlns:a16="http://schemas.microsoft.com/office/drawing/2014/main" val="20002"/>
                    </a:ext>
                  </a:extLst>
                </a:gridCol>
                <a:gridCol w="963584">
                  <a:extLst>
                    <a:ext uri="{9D8B030D-6E8A-4147-A177-3AD203B41FA5}">
                      <a16:colId xmlns="" xmlns:a16="http://schemas.microsoft.com/office/drawing/2014/main" val="20003"/>
                    </a:ext>
                  </a:extLst>
                </a:gridCol>
                <a:gridCol w="963584">
                  <a:extLst>
                    <a:ext uri="{9D8B030D-6E8A-4147-A177-3AD203B41FA5}">
                      <a16:colId xmlns="" xmlns:a16="http://schemas.microsoft.com/office/drawing/2014/main" val="20004"/>
                    </a:ext>
                  </a:extLst>
                </a:gridCol>
              </a:tblGrid>
              <a:tr h="544387">
                <a:tc>
                  <a:txBody>
                    <a:bodyPr/>
                    <a:lstStyle/>
                    <a:p>
                      <a:pPr algn="ctr" rtl="0" fontAlgn="ctr"/>
                      <a:endParaRPr lang="en-US"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rtl="0" fontAlgn="ctr"/>
                      <a:r>
                        <a:rPr lang="ko-KR" altLang="en-US" sz="1050" u="none" strike="noStrike" dirty="0">
                          <a:effectLst/>
                          <a:latin typeface="Calibri" panose="020F0502020204030204" pitchFamily="34" charset="0"/>
                          <a:cs typeface="Calibri" panose="020F0502020204030204" pitchFamily="34" charset="0"/>
                        </a:rPr>
                        <a:t>① </a:t>
                      </a:r>
                      <a:r>
                        <a:rPr lang="en-US" altLang="ko-KR" sz="1050" u="none" strike="noStrike" dirty="0">
                          <a:effectLst/>
                          <a:latin typeface="Calibri" panose="020F0502020204030204" pitchFamily="34" charset="0"/>
                          <a:cs typeface="Calibri" panose="020F0502020204030204" pitchFamily="34" charset="0"/>
                        </a:rPr>
                        <a:t>CREATE</a:t>
                      </a:r>
                      <a:endParaRPr lang="en-US" sz="1050" u="none" strike="noStrike" dirty="0">
                        <a:effectLst/>
                        <a:latin typeface="Calibri" panose="020F0502020204030204" pitchFamily="34" charset="0"/>
                        <a:cs typeface="Calibri" panose="020F0502020204030204" pitchFamily="34" charset="0"/>
                      </a:endParaRPr>
                    </a:p>
                    <a:p>
                      <a:pPr algn="ctr" rtl="0" fontAlgn="ctr"/>
                      <a:r>
                        <a:rPr lang="en-US" altLang="ko-KR" sz="1050" u="none" strike="noStrike" dirty="0">
                          <a:effectLst/>
                          <a:latin typeface="Calibri" panose="020F0502020204030204" pitchFamily="34" charset="0"/>
                          <a:cs typeface="Calibri" panose="020F0502020204030204" pitchFamily="34" charset="0"/>
                        </a:rPr>
                        <a:t>Power</a:t>
                      </a:r>
                      <a:r>
                        <a:rPr lang="en-US" altLang="ko-KR" sz="1050" u="none" strike="noStrike" baseline="0" dirty="0">
                          <a:effectLst/>
                          <a:latin typeface="Calibri" panose="020F0502020204030204" pitchFamily="34" charset="0"/>
                          <a:cs typeface="Calibri" panose="020F0502020204030204" pitchFamily="34" charset="0"/>
                        </a:rPr>
                        <a:t> Sector</a:t>
                      </a:r>
                      <a:endParaRPr lang="en-US" altLang="ko-KR" sz="1050" u="none" strike="noStrike" dirty="0">
                        <a:effectLst/>
                        <a:latin typeface="Calibri" panose="020F0502020204030204" pitchFamily="34" charset="0"/>
                        <a:cs typeface="Calibri" panose="020F0502020204030204" pitchFamily="34" charset="0"/>
                      </a:endParaRPr>
                    </a:p>
                    <a:p>
                      <a:pPr algn="ctr" rtl="0" fontAlgn="ctr"/>
                      <a:r>
                        <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rPr>
                        <a:t>(</a:t>
                      </a:r>
                      <a:r>
                        <a:rPr lang="ko-KR" altLang="en-US" sz="1050" u="none" strike="noStrike" dirty="0">
                          <a:effectLst/>
                          <a:latin typeface="Calibri" panose="020F0502020204030204" pitchFamily="34" charset="0"/>
                          <a:cs typeface="Calibri" panose="020F0502020204030204" pitchFamily="34" charset="0"/>
                        </a:rPr>
                        <a:t>②</a:t>
                      </a:r>
                      <a:r>
                        <a:rPr lang="en-US" altLang="ko-KR" sz="1050" u="none" strike="noStrike" dirty="0">
                          <a:effectLst/>
                          <a:latin typeface="Calibri" panose="020F0502020204030204" pitchFamily="34" charset="0"/>
                          <a:cs typeface="Calibri" panose="020F0502020204030204" pitchFamily="34" charset="0"/>
                        </a:rPr>
                        <a:t>+</a:t>
                      </a:r>
                      <a:r>
                        <a:rPr lang="ko-KR" altLang="en-US" sz="1050" u="none" strike="noStrike" dirty="0">
                          <a:effectLst/>
                          <a:latin typeface="Calibri" panose="020F0502020204030204" pitchFamily="34" charset="0"/>
                          <a:cs typeface="Calibri" panose="020F0502020204030204" pitchFamily="34" charset="0"/>
                        </a:rPr>
                        <a:t>③</a:t>
                      </a:r>
                      <a:r>
                        <a:rPr lang="en-US" altLang="ko-KR" sz="1050" u="none" strike="noStrike" dirty="0">
                          <a:effectLst/>
                          <a:latin typeface="Calibri" panose="020F0502020204030204" pitchFamily="34" charset="0"/>
                          <a:cs typeface="Calibri" panose="020F0502020204030204" pitchFamily="34" charset="0"/>
                        </a:rPr>
                        <a:t>+</a:t>
                      </a:r>
                      <a:r>
                        <a:rPr lang="ko-KR" altLang="en-US" sz="1050" u="none" strike="noStrike" dirty="0">
                          <a:effectLst/>
                          <a:latin typeface="Calibri" panose="020F0502020204030204" pitchFamily="34" charset="0"/>
                          <a:cs typeface="Calibri" panose="020F0502020204030204" pitchFamily="34" charset="0"/>
                        </a:rPr>
                        <a:t>④</a:t>
                      </a:r>
                      <a:r>
                        <a:rPr lang="en-US" altLang="ko-KR" sz="1050" u="none" strike="noStrike" dirty="0">
                          <a:effectLst/>
                          <a:latin typeface="Calibri" panose="020F0502020204030204" pitchFamily="34" charset="0"/>
                          <a:cs typeface="Calibri" panose="020F0502020204030204" pitchFamily="34" charset="0"/>
                        </a:rPr>
                        <a:t>)</a:t>
                      </a:r>
                      <a:endParaRPr lang="ko-KR" altLang="en-US"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ko-KR" altLang="en-US" sz="1050" u="none" strike="noStrike" dirty="0">
                          <a:effectLst/>
                          <a:latin typeface="Calibri" panose="020F0502020204030204" pitchFamily="34" charset="0"/>
                          <a:cs typeface="Calibri" panose="020F0502020204030204" pitchFamily="34" charset="0"/>
                        </a:rPr>
                        <a:t>② </a:t>
                      </a:r>
                      <a:r>
                        <a:rPr lang="en-US" altLang="ko-KR" sz="1050" u="none" strike="noStrike" dirty="0">
                          <a:effectLst/>
                          <a:latin typeface="Calibri" panose="020F0502020204030204" pitchFamily="34" charset="0"/>
                          <a:cs typeface="Calibri" panose="020F0502020204030204" pitchFamily="34" charset="0"/>
                        </a:rPr>
                        <a:t>Coal</a:t>
                      </a:r>
                      <a:r>
                        <a:rPr lang="en-US" altLang="ko-KR" sz="1050" u="none" strike="noStrike" baseline="0" dirty="0">
                          <a:effectLst/>
                          <a:latin typeface="Calibri" panose="020F0502020204030204" pitchFamily="34" charset="0"/>
                          <a:cs typeface="Calibri" panose="020F0502020204030204" pitchFamily="34" charset="0"/>
                        </a:rPr>
                        <a:t> PP</a:t>
                      </a:r>
                      <a:endParaRPr lang="en-US" altLang="ko-KR" sz="1050" u="none" strike="noStrike" dirty="0">
                        <a:effectLst/>
                        <a:latin typeface="Calibri" panose="020F0502020204030204" pitchFamily="34" charset="0"/>
                        <a:cs typeface="Calibri" panose="020F0502020204030204" pitchFamily="34" charset="0"/>
                      </a:endParaRPr>
                    </a:p>
                    <a:p>
                      <a:pPr marL="0" marR="0" indent="0" algn="ctr" defTabSz="914309" rtl="0" eaLnBrk="1" fontAlgn="ctr" latinLnBrk="1" hangingPunct="1">
                        <a:lnSpc>
                          <a:spcPct val="100000"/>
                        </a:lnSpc>
                        <a:spcBef>
                          <a:spcPts val="0"/>
                        </a:spcBef>
                        <a:spcAft>
                          <a:spcPts val="0"/>
                        </a:spcAft>
                        <a:buClrTx/>
                        <a:buSzTx/>
                        <a:buFontTx/>
                        <a:buNone/>
                        <a:tabLst/>
                        <a:defRPr/>
                      </a:pPr>
                      <a:r>
                        <a:rPr lang="en-US" altLang="ko-KR" sz="1050" u="none" strike="noStrike" dirty="0">
                          <a:effectLst/>
                          <a:latin typeface="Calibri" panose="020F0502020204030204" pitchFamily="34" charset="0"/>
                          <a:cs typeface="Calibri" panose="020F0502020204030204" pitchFamily="34" charset="0"/>
                        </a:rPr>
                        <a:t>[Point]</a:t>
                      </a:r>
                    </a:p>
                    <a:p>
                      <a:pPr marL="0" marR="0" indent="0" algn="ctr" defTabSz="914309" rtl="0" eaLnBrk="1" fontAlgn="ctr" latinLnBrk="1" hangingPunct="1">
                        <a:lnSpc>
                          <a:spcPct val="100000"/>
                        </a:lnSpc>
                        <a:spcBef>
                          <a:spcPts val="0"/>
                        </a:spcBef>
                        <a:spcAft>
                          <a:spcPts val="0"/>
                        </a:spcAft>
                        <a:buClrTx/>
                        <a:buSzTx/>
                        <a:buFontTx/>
                        <a:buNone/>
                        <a:tabLst/>
                        <a:defRPr/>
                      </a:pPr>
                      <a:endParaRPr lang="en-US" altLang="ko-KR" sz="1050" b="0" i="0" u="none" strike="noStrike" dirty="0">
                        <a:solidFill>
                          <a:srgbClr val="000000"/>
                        </a:solidFill>
                        <a:effectLst/>
                        <a:latin typeface="Calibri" panose="020F0502020204030204" pitchFamily="34" charset="0"/>
                        <a:ea typeface="+mn-ea"/>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ko-KR" altLang="en-US" sz="1050" u="none" strike="noStrike" dirty="0">
                          <a:effectLst/>
                          <a:latin typeface="Calibri" panose="020F0502020204030204" pitchFamily="34" charset="0"/>
                          <a:cs typeface="Calibri" panose="020F0502020204030204" pitchFamily="34" charset="0"/>
                        </a:rPr>
                        <a:t>③ </a:t>
                      </a:r>
                      <a:r>
                        <a:rPr lang="en-US" altLang="ko-KR" sz="1050" u="none" strike="noStrike" dirty="0">
                          <a:effectLst/>
                          <a:latin typeface="Calibri" panose="020F0502020204030204" pitchFamily="34" charset="0"/>
                          <a:cs typeface="Calibri" panose="020F0502020204030204" pitchFamily="34" charset="0"/>
                        </a:rPr>
                        <a:t>Non-Coal PP</a:t>
                      </a:r>
                    </a:p>
                    <a:p>
                      <a:pPr algn="ctr" fontAlgn="ctr"/>
                      <a:r>
                        <a:rPr lang="en-US" altLang="ko-KR" sz="1050" u="none" strike="noStrike" dirty="0">
                          <a:effectLst/>
                          <a:latin typeface="Calibri" panose="020F0502020204030204" pitchFamily="34" charset="0"/>
                          <a:cs typeface="Calibri" panose="020F0502020204030204" pitchFamily="34" charset="0"/>
                        </a:rPr>
                        <a:t>[Point]</a:t>
                      </a:r>
                    </a:p>
                    <a:p>
                      <a:pPr algn="ctr" fontAlgn="ctr"/>
                      <a:endParaRPr lang="en-US"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ko-KR" altLang="en-US" sz="1050" u="none" strike="noStrike" dirty="0">
                          <a:effectLst/>
                          <a:latin typeface="Calibri" panose="020F0502020204030204" pitchFamily="34" charset="0"/>
                          <a:cs typeface="Calibri" panose="020F0502020204030204" pitchFamily="34" charset="0"/>
                        </a:rPr>
                        <a:t>④</a:t>
                      </a:r>
                      <a:r>
                        <a:rPr lang="ko-KR" altLang="en-US" sz="1050" u="none" strike="noStrike" baseline="0" dirty="0">
                          <a:effectLst/>
                          <a:latin typeface="Calibri" panose="020F0502020204030204" pitchFamily="34" charset="0"/>
                          <a:cs typeface="Calibri" panose="020F0502020204030204" pitchFamily="34" charset="0"/>
                        </a:rPr>
                        <a:t> </a:t>
                      </a:r>
                      <a:r>
                        <a:rPr lang="en-US" altLang="ko-KR" sz="1050" u="none" strike="noStrike" baseline="0" dirty="0">
                          <a:effectLst/>
                          <a:latin typeface="Calibri" panose="020F0502020204030204" pitchFamily="34" charset="0"/>
                          <a:cs typeface="Calibri" panose="020F0502020204030204" pitchFamily="34" charset="0"/>
                        </a:rPr>
                        <a:t>Small </a:t>
                      </a:r>
                    </a:p>
                    <a:p>
                      <a:pPr algn="ctr" fontAlgn="ctr"/>
                      <a:r>
                        <a:rPr lang="en-US" altLang="ko-KR" sz="1050" u="none" strike="noStrike" baseline="0" dirty="0">
                          <a:effectLst/>
                          <a:latin typeface="Calibri" panose="020F0502020204030204" pitchFamily="34" charset="0"/>
                          <a:cs typeface="Calibri" panose="020F0502020204030204" pitchFamily="34" charset="0"/>
                        </a:rPr>
                        <a:t>Non-Coal PP </a:t>
                      </a:r>
                      <a:endParaRPr lang="en-US" sz="1050" u="none" strike="noStrike" dirty="0">
                        <a:effectLst/>
                        <a:latin typeface="Calibri" panose="020F0502020204030204" pitchFamily="34" charset="0"/>
                        <a:cs typeface="Calibri" panose="020F0502020204030204" pitchFamily="34" charset="0"/>
                      </a:endParaRPr>
                    </a:p>
                    <a:p>
                      <a:pPr algn="ctr" fontAlgn="ctr"/>
                      <a:r>
                        <a:rPr lang="en-US" sz="1050" u="none" strike="noStrike" dirty="0">
                          <a:effectLst/>
                          <a:latin typeface="Calibri" panose="020F0502020204030204" pitchFamily="34" charset="0"/>
                          <a:cs typeface="Calibri" panose="020F0502020204030204" pitchFamily="34" charset="0"/>
                        </a:rPr>
                        <a:t>[Area]</a:t>
                      </a:r>
                      <a:endParaRPr lang="en-US"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7191">
                <a:tc>
                  <a:txBody>
                    <a:bodyPr/>
                    <a:lstStyle/>
                    <a:p>
                      <a:pPr algn="ctr" rtl="0" fontAlgn="ctr"/>
                      <a:r>
                        <a:rPr lang="en-US" sz="1050" u="none" strike="noStrike" dirty="0">
                          <a:effectLst/>
                          <a:latin typeface="Calibri" panose="020F0502020204030204" pitchFamily="34" charset="0"/>
                          <a:cs typeface="Calibri" panose="020F0502020204030204" pitchFamily="34" charset="0"/>
                        </a:rPr>
                        <a:t>CO</a:t>
                      </a:r>
                      <a:endParaRPr lang="en-US"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520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478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37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6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17191">
                <a:tc>
                  <a:txBody>
                    <a:bodyPr/>
                    <a:lstStyle/>
                    <a:p>
                      <a:pPr algn="ctr" rtl="0" fontAlgn="ctr"/>
                      <a:r>
                        <a:rPr lang="en-US" sz="1050" u="none" strike="noStrike" dirty="0">
                          <a:effectLst/>
                          <a:latin typeface="Calibri" panose="020F0502020204030204" pitchFamily="34" charset="0"/>
                          <a:cs typeface="Calibri" panose="020F0502020204030204" pitchFamily="34" charset="0"/>
                        </a:rPr>
                        <a:t>CO</a:t>
                      </a:r>
                      <a:r>
                        <a:rPr lang="en-US" sz="1050" u="none" strike="noStrike" baseline="-25000" dirty="0">
                          <a:effectLst/>
                          <a:latin typeface="Calibri" panose="020F0502020204030204" pitchFamily="34" charset="0"/>
                          <a:cs typeface="Calibri" panose="020F0502020204030204" pitchFamily="34" charset="0"/>
                        </a:rPr>
                        <a:t>2</a:t>
                      </a:r>
                      <a:endParaRPr lang="en-US" sz="1050" b="0" i="0" u="none" strike="noStrike" baseline="-2500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4,019,663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3,929,389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81,690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8,584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17191">
                <a:tc>
                  <a:txBody>
                    <a:bodyPr/>
                    <a:lstStyle/>
                    <a:p>
                      <a:pPr algn="ctr" rtl="0" fontAlgn="ctr"/>
                      <a:r>
                        <a:rPr lang="en-US" sz="1050" u="none" strike="noStrike" dirty="0">
                          <a:effectLst/>
                          <a:latin typeface="Calibri" panose="020F0502020204030204" pitchFamily="34" charset="0"/>
                          <a:cs typeface="Calibri" panose="020F0502020204030204" pitchFamily="34" charset="0"/>
                        </a:rPr>
                        <a:t>NH</a:t>
                      </a:r>
                      <a:r>
                        <a:rPr lang="en-US" sz="1050" u="none" strike="noStrike" baseline="-25000" dirty="0">
                          <a:effectLst/>
                          <a:latin typeface="Calibri" panose="020F0502020204030204" pitchFamily="34" charset="0"/>
                          <a:cs typeface="Calibri" panose="020F0502020204030204" pitchFamily="34" charset="0"/>
                        </a:rPr>
                        <a:t>3</a:t>
                      </a:r>
                      <a:endParaRPr lang="en-US" sz="1050" b="0" i="0" u="none" strike="noStrike" baseline="-2500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121.92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en-US" altLang="ko-KR" sz="1050" u="none" strike="noStrike" dirty="0">
                          <a:effectLst/>
                          <a:latin typeface="Calibri" panose="020F0502020204030204" pitchFamily="34" charset="0"/>
                          <a:cs typeface="Calibri" panose="020F0502020204030204" pitchFamily="34" charset="0"/>
                        </a:rPr>
                        <a:t>119.78</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en-US" altLang="ko-KR" sz="1050" u="none" strike="noStrike" dirty="0">
                          <a:effectLst/>
                          <a:latin typeface="Calibri" panose="020F0502020204030204" pitchFamily="34" charset="0"/>
                          <a:cs typeface="Calibri" panose="020F0502020204030204" pitchFamily="34" charset="0"/>
                        </a:rPr>
                        <a:t>1.93</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0.20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17191">
                <a:tc>
                  <a:txBody>
                    <a:bodyPr/>
                    <a:lstStyle/>
                    <a:p>
                      <a:pPr algn="ctr" rtl="0" fontAlgn="ctr"/>
                      <a:r>
                        <a:rPr lang="en-US" sz="1050" u="none" strike="noStrike" dirty="0">
                          <a:effectLst/>
                          <a:latin typeface="Calibri" panose="020F0502020204030204" pitchFamily="34" charset="0"/>
                          <a:cs typeface="Calibri" panose="020F0502020204030204" pitchFamily="34" charset="0"/>
                        </a:rPr>
                        <a:t>NO</a:t>
                      </a:r>
                      <a:r>
                        <a:rPr lang="en-US" sz="1050" u="none" strike="noStrike" baseline="-25000" dirty="0">
                          <a:effectLst/>
                          <a:latin typeface="Calibri" panose="020F0502020204030204" pitchFamily="34" charset="0"/>
                          <a:cs typeface="Calibri" panose="020F0502020204030204" pitchFamily="34" charset="0"/>
                        </a:rPr>
                        <a:t>X</a:t>
                      </a:r>
                      <a:endParaRPr lang="en-US" sz="1050" b="0" i="0" u="none" strike="noStrike" baseline="-2500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6,345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6,196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137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12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17191">
                <a:tc>
                  <a:txBody>
                    <a:bodyPr/>
                    <a:lstStyle/>
                    <a:p>
                      <a:pPr algn="ctr" rtl="0" fontAlgn="ctr"/>
                      <a:r>
                        <a:rPr lang="en-US" sz="1050" u="none" strike="noStrike">
                          <a:effectLst/>
                          <a:latin typeface="Calibri" panose="020F0502020204030204" pitchFamily="34" charset="0"/>
                          <a:cs typeface="Calibri" panose="020F0502020204030204" pitchFamily="34" charset="0"/>
                        </a:rPr>
                        <a:t>PM10</a:t>
                      </a:r>
                      <a:endParaRPr lang="en-US" sz="1050" b="0" i="0" u="none" strike="noStrike">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a:effectLst/>
                          <a:latin typeface="Calibri" panose="020F0502020204030204" pitchFamily="34" charset="0"/>
                          <a:cs typeface="Calibri" panose="020F0502020204030204" pitchFamily="34" charset="0"/>
                        </a:rPr>
                        <a:t>          </a:t>
                      </a:r>
                      <a:r>
                        <a:rPr lang="en-US" altLang="ko-KR" sz="1050" u="none" strike="noStrike">
                          <a:effectLst/>
                          <a:latin typeface="Calibri" panose="020F0502020204030204" pitchFamily="34" charset="0"/>
                          <a:cs typeface="Calibri" panose="020F0502020204030204" pitchFamily="34" charset="0"/>
                        </a:rPr>
                        <a:t>2,819 </a:t>
                      </a:r>
                      <a:endParaRPr lang="en-US" altLang="ko-KR" sz="1050" b="0" i="0" u="none" strike="noStrike">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2,809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10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0.49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217191">
                <a:tc>
                  <a:txBody>
                    <a:bodyPr/>
                    <a:lstStyle/>
                    <a:p>
                      <a:pPr algn="ctr" rtl="0" fontAlgn="ctr"/>
                      <a:r>
                        <a:rPr lang="en-US" sz="1050" u="none" strike="noStrike">
                          <a:effectLst/>
                          <a:latin typeface="Calibri" panose="020F0502020204030204" pitchFamily="34" charset="0"/>
                          <a:cs typeface="Calibri" panose="020F0502020204030204" pitchFamily="34" charset="0"/>
                        </a:rPr>
                        <a:t>PM2.5</a:t>
                      </a:r>
                      <a:endParaRPr lang="en-US" sz="1050" b="0" i="0" u="none" strike="noStrike">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a:effectLst/>
                          <a:latin typeface="Calibri" panose="020F0502020204030204" pitchFamily="34" charset="0"/>
                          <a:cs typeface="Calibri" panose="020F0502020204030204" pitchFamily="34" charset="0"/>
                        </a:rPr>
                        <a:t>          </a:t>
                      </a:r>
                      <a:r>
                        <a:rPr lang="en-US" altLang="ko-KR" sz="1050" u="none" strike="noStrike">
                          <a:effectLst/>
                          <a:latin typeface="Calibri" panose="020F0502020204030204" pitchFamily="34" charset="0"/>
                          <a:cs typeface="Calibri" panose="020F0502020204030204" pitchFamily="34" charset="0"/>
                        </a:rPr>
                        <a:t>1,111 </a:t>
                      </a:r>
                      <a:endParaRPr lang="en-US" altLang="ko-KR" sz="1050" b="0" i="0" u="none" strike="noStrike">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1,101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10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0.47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217191">
                <a:tc>
                  <a:txBody>
                    <a:bodyPr/>
                    <a:lstStyle/>
                    <a:p>
                      <a:pPr algn="ctr" rtl="0" fontAlgn="ctr"/>
                      <a:r>
                        <a:rPr lang="en-US" sz="1050" u="none" strike="noStrike" dirty="0">
                          <a:effectLst/>
                          <a:latin typeface="Calibri" panose="020F0502020204030204" pitchFamily="34" charset="0"/>
                          <a:cs typeface="Calibri" panose="020F0502020204030204" pitchFamily="34" charset="0"/>
                        </a:rPr>
                        <a:t>SO</a:t>
                      </a:r>
                      <a:r>
                        <a:rPr lang="en-US" sz="1050" u="none" strike="noStrike" baseline="-25000" dirty="0">
                          <a:effectLst/>
                          <a:latin typeface="Calibri" panose="020F0502020204030204" pitchFamily="34" charset="0"/>
                          <a:cs typeface="Calibri" panose="020F0502020204030204" pitchFamily="34" charset="0"/>
                        </a:rPr>
                        <a:t>2</a:t>
                      </a:r>
                      <a:endParaRPr lang="en-US" sz="1050" b="0" i="0" u="none" strike="noStrike" baseline="-25000"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8,847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8,765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78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4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217191">
                <a:tc>
                  <a:txBody>
                    <a:bodyPr/>
                    <a:lstStyle/>
                    <a:p>
                      <a:pPr algn="ctr" rtl="0" fontAlgn="ctr"/>
                      <a:r>
                        <a:rPr lang="en-US" sz="1050" u="none" strike="noStrike" dirty="0">
                          <a:effectLst/>
                          <a:latin typeface="Calibri" panose="020F0502020204030204" pitchFamily="34" charset="0"/>
                          <a:cs typeface="Calibri" panose="020F0502020204030204" pitchFamily="34" charset="0"/>
                        </a:rPr>
                        <a:t>VOC</a:t>
                      </a:r>
                      <a:endParaRPr lang="en-US"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127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102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94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8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fontAlgn="ctr"/>
                      <a:r>
                        <a:rPr lang="ko-KR" altLang="en-US" sz="1050" u="none" strike="noStrike" dirty="0">
                          <a:effectLst/>
                          <a:latin typeface="Calibri" panose="020F0502020204030204" pitchFamily="34" charset="0"/>
                          <a:cs typeface="Calibri" panose="020F0502020204030204" pitchFamily="34" charset="0"/>
                        </a:rPr>
                        <a:t>       </a:t>
                      </a:r>
                      <a:r>
                        <a:rPr lang="en-US" altLang="ko-KR" sz="1050" u="none" strike="noStrike" dirty="0">
                          <a:effectLst/>
                          <a:latin typeface="Calibri" panose="020F0502020204030204" pitchFamily="34" charset="0"/>
                          <a:cs typeface="Calibri" panose="020F0502020204030204" pitchFamily="34" charset="0"/>
                        </a:rPr>
                        <a:t>0.55 </a:t>
                      </a:r>
                      <a:endParaRPr lang="en-US" altLang="ko-KR" sz="1050" b="0" i="0" u="none" strike="noStrike" dirty="0">
                        <a:solidFill>
                          <a:srgbClr val="000000"/>
                        </a:solidFill>
                        <a:effectLst/>
                        <a:latin typeface="Calibri" panose="020F0502020204030204" pitchFamily="34" charset="0"/>
                        <a:ea typeface="맑은 고딕" panose="020B0503020000020004" pitchFamily="50" charset="-127"/>
                        <a:cs typeface="Calibri" panose="020F0502020204030204" pitchFamily="34" charset="0"/>
                      </a:endParaRPr>
                    </a:p>
                  </a:txBody>
                  <a:tcPr marL="12700" marR="96000" marT="127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bl>
          </a:graphicData>
        </a:graphic>
      </p:graphicFrame>
      <p:sp>
        <p:nvSpPr>
          <p:cNvPr id="29" name="직사각형 28"/>
          <p:cNvSpPr/>
          <p:nvPr/>
        </p:nvSpPr>
        <p:spPr>
          <a:xfrm>
            <a:off x="4339448" y="965740"/>
            <a:ext cx="541238" cy="276999"/>
          </a:xfrm>
          <a:prstGeom prst="rect">
            <a:avLst/>
          </a:prstGeom>
        </p:spPr>
        <p:txBody>
          <a:bodyPr wrap="none">
            <a:spAutoFit/>
          </a:bodyPr>
          <a:lstStyle/>
          <a:p>
            <a:r>
              <a:rPr lang="en-US" altLang="ko-KR" sz="1200" dirty="0">
                <a:latin typeface="Calibri" panose="020F0502020204030204" pitchFamily="34" charset="0"/>
                <a:cs typeface="Calibri" panose="020F0502020204030204" pitchFamily="34" charset="0"/>
              </a:rPr>
              <a:t>Gg/</a:t>
            </a:r>
            <a:r>
              <a:rPr lang="en-US" altLang="ko-KR" sz="1200" dirty="0" err="1">
                <a:latin typeface="Calibri" panose="020F0502020204030204" pitchFamily="34" charset="0"/>
                <a:cs typeface="Calibri" panose="020F0502020204030204" pitchFamily="34" charset="0"/>
              </a:rPr>
              <a:t>yr</a:t>
            </a:r>
            <a:endParaRPr lang="ko-KR" altLang="en-US" sz="1200" dirty="0"/>
          </a:p>
        </p:txBody>
      </p:sp>
      <p:sp>
        <p:nvSpPr>
          <p:cNvPr id="2" name="슬라이드 번호 개체 틀 1"/>
          <p:cNvSpPr>
            <a:spLocks noGrp="1"/>
          </p:cNvSpPr>
          <p:nvPr>
            <p:ph type="sldNum" sz="quarter" idx="12"/>
          </p:nvPr>
        </p:nvSpPr>
        <p:spPr/>
        <p:txBody>
          <a:bodyPr/>
          <a:lstStyle/>
          <a:p>
            <a:fld id="{AEEF654B-3EFA-41E1-B9D5-493F27B4E1EA}" type="slidenum">
              <a:rPr lang="ko-KR" altLang="en-US" smtClean="0"/>
              <a:t>15</a:t>
            </a:fld>
            <a:endParaRPr lang="ko-KR" altLang="en-US"/>
          </a:p>
        </p:txBody>
      </p:sp>
      <p:sp>
        <p:nvSpPr>
          <p:cNvPr id="17" name="제목 1"/>
          <p:cNvSpPr txBox="1">
            <a:spLocks/>
          </p:cNvSpPr>
          <p:nvPr/>
        </p:nvSpPr>
        <p:spPr>
          <a:xfrm>
            <a:off x="393995" y="292803"/>
            <a:ext cx="7704907" cy="37978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latin typeface="Calibri" panose="020F0502020204030204" pitchFamily="34" charset="0"/>
                <a:cs typeface="Calibri" panose="020F0502020204030204" pitchFamily="34" charset="0"/>
              </a:rPr>
              <a:t>3-4. Inventory development result</a:t>
            </a:r>
            <a:endParaRPr lang="ko-KR"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9700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3. Develop LPSs Inventory in China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7" name="직사각형 6"/>
          <p:cNvSpPr/>
          <p:nvPr/>
        </p:nvSpPr>
        <p:spPr>
          <a:xfrm>
            <a:off x="4932040" y="1684306"/>
            <a:ext cx="1993529" cy="523220"/>
          </a:xfrm>
          <a:prstGeom prst="rect">
            <a:avLst/>
          </a:prstGeom>
        </p:spPr>
        <p:txBody>
          <a:bodyPr wrap="square">
            <a:spAutoFit/>
          </a:bodyPr>
          <a:lstStyle/>
          <a:p>
            <a:pPr algn="ctr"/>
            <a:r>
              <a:rPr lang="en-US" altLang="ko-KR" sz="1400" b="1" dirty="0">
                <a:solidFill>
                  <a:schemeClr val="bg1"/>
                </a:solidFill>
                <a:latin typeface="Calibri" panose="020F0502020204030204" pitchFamily="34" charset="0"/>
                <a:cs typeface="Calibri" panose="020F0502020204030204" pitchFamily="34" charset="0"/>
              </a:rPr>
              <a:t>72hr forward modeling </a:t>
            </a:r>
          </a:p>
          <a:p>
            <a:pPr algn="ctr"/>
            <a:r>
              <a:rPr lang="en-US" altLang="ko-KR" sz="1400" b="1" dirty="0">
                <a:solidFill>
                  <a:schemeClr val="bg1"/>
                </a:solidFill>
                <a:latin typeface="Calibri" panose="020F0502020204030204" pitchFamily="34" charset="0"/>
                <a:cs typeface="Calibri" panose="020F0502020204030204" pitchFamily="34" charset="0"/>
              </a:rPr>
              <a:t>(May 23, 2016 )</a:t>
            </a:r>
          </a:p>
        </p:txBody>
      </p:sp>
      <p:grpSp>
        <p:nvGrpSpPr>
          <p:cNvPr id="8" name="그룹 7"/>
          <p:cNvGrpSpPr/>
          <p:nvPr/>
        </p:nvGrpSpPr>
        <p:grpSpPr>
          <a:xfrm>
            <a:off x="-69115" y="926580"/>
            <a:ext cx="2571911" cy="4227530"/>
            <a:chOff x="513207" y="1205184"/>
            <a:chExt cx="3306866" cy="4570213"/>
          </a:xfrm>
        </p:grpSpPr>
        <p:pic>
          <p:nvPicPr>
            <p:cNvPr id="9" name="그림 8"/>
            <p:cNvPicPr>
              <a:picLocks noChangeAspect="1"/>
            </p:cNvPicPr>
            <p:nvPr/>
          </p:nvPicPr>
          <p:blipFill>
            <a:blip r:embed="rId3"/>
            <a:stretch>
              <a:fillRect/>
            </a:stretch>
          </p:blipFill>
          <p:spPr>
            <a:xfrm>
              <a:off x="513207" y="1720083"/>
              <a:ext cx="3306866" cy="4055314"/>
            </a:xfrm>
            <a:prstGeom prst="rect">
              <a:avLst/>
            </a:prstGeom>
          </p:spPr>
        </p:pic>
        <p:sp>
          <p:nvSpPr>
            <p:cNvPr id="10" name="직사각형 9"/>
            <p:cNvSpPr/>
            <p:nvPr/>
          </p:nvSpPr>
          <p:spPr>
            <a:xfrm>
              <a:off x="713824" y="1205184"/>
              <a:ext cx="2850051" cy="514899"/>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ko-KR" sz="1600" b="1" dirty="0">
                  <a:latin typeface="Calibri" panose="020F0502020204030204" pitchFamily="34" charset="0"/>
                  <a:cs typeface="Calibri" panose="020F0502020204030204" pitchFamily="34" charset="0"/>
                </a:rPr>
                <a:t>Point source emission vertical profiles</a:t>
              </a:r>
            </a:p>
          </p:txBody>
        </p:sp>
      </p:grpSp>
      <p:sp>
        <p:nvSpPr>
          <p:cNvPr id="11" name="직사각형 10"/>
          <p:cNvSpPr/>
          <p:nvPr/>
        </p:nvSpPr>
        <p:spPr>
          <a:xfrm>
            <a:off x="4322133" y="616145"/>
            <a:ext cx="3564295" cy="584775"/>
          </a:xfrm>
          <a:prstGeom prst="rect">
            <a:avLst/>
          </a:prstGeom>
        </p:spPr>
        <p:txBody>
          <a:bodyPr wrap="square">
            <a:spAutoFit/>
          </a:bodyPr>
          <a:lstStyle/>
          <a:p>
            <a:pPr marL="285750" indent="-285750">
              <a:buFont typeface="Arial" panose="020B0604020202020204" pitchFamily="34" charset="0"/>
              <a:buChar char="•"/>
              <a:defRPr/>
            </a:pPr>
            <a:r>
              <a:rPr kumimoji="1" lang="en-US" altLang="zh-TW" sz="1600" b="1" dirty="0">
                <a:latin typeface="Calibri" panose="020F0502020204030204" pitchFamily="34" charset="0"/>
                <a:ea typeface="Arial Unicode MS" panose="020B0604020202020204" pitchFamily="50" charset="-127"/>
                <a:cs typeface="Calibri" panose="020F0502020204030204" pitchFamily="34" charset="0"/>
              </a:rPr>
              <a:t>Horizontal Transport with respect to the injection height (HYSPLIT)</a:t>
            </a:r>
          </a:p>
        </p:txBody>
      </p:sp>
      <p:sp>
        <p:nvSpPr>
          <p:cNvPr id="12" name="TextBox 11"/>
          <p:cNvSpPr txBox="1"/>
          <p:nvPr/>
        </p:nvSpPr>
        <p:spPr>
          <a:xfrm>
            <a:off x="-64121" y="5164671"/>
            <a:ext cx="2571910" cy="1600438"/>
          </a:xfrm>
          <a:prstGeom prst="rect">
            <a:avLst/>
          </a:prstGeom>
          <a:noFill/>
        </p:spPr>
        <p:txBody>
          <a:bodyPr wrap="square" rtlCol="0">
            <a:spAutoFit/>
          </a:bodyPr>
          <a:lstStyle/>
          <a:p>
            <a:pPr marL="171450" indent="-171450">
              <a:buFont typeface="Arial" panose="020B0604020202020204" pitchFamily="34" charset="0"/>
              <a:buChar char="•"/>
            </a:pPr>
            <a:r>
              <a:rPr lang="en-US" altLang="ko-KR" sz="1400" dirty="0">
                <a:latin typeface="Calibri" panose="020F0502020204030204" pitchFamily="34" charset="0"/>
                <a:cs typeface="Calibri" panose="020F0502020204030204" pitchFamily="34" charset="0"/>
              </a:rPr>
              <a:t>Date : May 3, 16, 23,  2016</a:t>
            </a:r>
          </a:p>
          <a:p>
            <a:pPr marL="781035" lvl="1" indent="-171450">
              <a:buFont typeface="Arial" panose="020B0604020202020204" pitchFamily="34" charset="0"/>
              <a:buChar char="•"/>
            </a:pPr>
            <a:r>
              <a:rPr lang="en-US" altLang="ko-KR" sz="1400" dirty="0">
                <a:latin typeface="Calibri" panose="020F0502020204030204" pitchFamily="34" charset="0"/>
                <a:cs typeface="Calibri" panose="020F0502020204030204" pitchFamily="34" charset="0"/>
              </a:rPr>
              <a:t>Transboundary case during KORUS-AQ</a:t>
            </a:r>
          </a:p>
          <a:p>
            <a:pPr marL="171450" indent="-171450">
              <a:buFont typeface="Arial" panose="020B0604020202020204" pitchFamily="34" charset="0"/>
              <a:buChar char="•"/>
            </a:pPr>
            <a:r>
              <a:rPr lang="en-US" altLang="ko-KR" sz="1400" dirty="0">
                <a:latin typeface="Calibri" panose="020F0502020204030204" pitchFamily="34" charset="0"/>
                <a:cs typeface="Calibri" panose="020F0502020204030204" pitchFamily="34" charset="0"/>
              </a:rPr>
              <a:t>Location : JJJ, Shandong, YRD</a:t>
            </a:r>
          </a:p>
          <a:p>
            <a:pPr marL="171450" indent="-171450">
              <a:buFont typeface="Arial" panose="020B0604020202020204" pitchFamily="34" charset="0"/>
              <a:buChar char="•"/>
            </a:pPr>
            <a:r>
              <a:rPr lang="en-US" altLang="zh-CN" sz="1400" dirty="0">
                <a:latin typeface="Calibri" panose="020F0502020204030204" pitchFamily="34" charset="0"/>
                <a:cs typeface="Calibri" panose="020F0502020204030204" pitchFamily="34" charset="0"/>
              </a:rPr>
              <a:t>Injection height range</a:t>
            </a:r>
          </a:p>
          <a:p>
            <a:pPr marL="781035" lvl="1" indent="-171450">
              <a:buFont typeface="Arial" panose="020B0604020202020204" pitchFamily="34" charset="0"/>
              <a:buChar char="•"/>
            </a:pPr>
            <a:r>
              <a:rPr kumimoji="1" lang="en-US" altLang="zh-CN" sz="1400" dirty="0">
                <a:latin typeface="Calibri" charset="0"/>
                <a:ea typeface="Calibri" charset="0"/>
                <a:cs typeface="Calibri" charset="0"/>
              </a:rPr>
              <a:t>between</a:t>
            </a:r>
            <a:r>
              <a:rPr lang="en-US" altLang="zh-CN" sz="1400" dirty="0">
                <a:latin typeface="Calibri" panose="020F0502020204030204" pitchFamily="34" charset="0"/>
                <a:cs typeface="Calibri" panose="020F0502020204030204" pitchFamily="34" charset="0"/>
              </a:rPr>
              <a:t> 250m and    1,000m.</a:t>
            </a:r>
          </a:p>
        </p:txBody>
      </p:sp>
      <p:grpSp>
        <p:nvGrpSpPr>
          <p:cNvPr id="13" name="그룹 12"/>
          <p:cNvGrpSpPr/>
          <p:nvPr/>
        </p:nvGrpSpPr>
        <p:grpSpPr>
          <a:xfrm>
            <a:off x="4954735" y="4366845"/>
            <a:ext cx="2425577" cy="646331"/>
            <a:chOff x="8459788" y="3987774"/>
            <a:chExt cx="2183291" cy="646331"/>
          </a:xfrm>
        </p:grpSpPr>
        <p:sp>
          <p:nvSpPr>
            <p:cNvPr id="14" name="직사각형 13"/>
            <p:cNvSpPr/>
            <p:nvPr/>
          </p:nvSpPr>
          <p:spPr>
            <a:xfrm>
              <a:off x="8459788" y="3987774"/>
              <a:ext cx="1034720" cy="646331"/>
            </a:xfrm>
            <a:prstGeom prst="rect">
              <a:avLst/>
            </a:prstGeom>
          </p:spPr>
          <p:txBody>
            <a:bodyPr wrap="square">
              <a:spAutoFit/>
            </a:bodyPr>
            <a:lstStyle/>
            <a:p>
              <a:r>
                <a:rPr lang="en-US" altLang="ko-KR" sz="1200" b="1" dirty="0">
                  <a:solidFill>
                    <a:schemeClr val="bg1"/>
                  </a:solidFill>
                  <a:latin typeface="Calibri" panose="020F0502020204030204" pitchFamily="34" charset="0"/>
                  <a:cs typeface="Calibri" panose="020F0502020204030204" pitchFamily="34" charset="0"/>
                </a:rPr>
                <a:t>Yellow : 50m</a:t>
              </a:r>
            </a:p>
            <a:p>
              <a:r>
                <a:rPr lang="en-US" altLang="ko-KR" sz="1200" b="1" dirty="0">
                  <a:solidFill>
                    <a:schemeClr val="bg1"/>
                  </a:solidFill>
                  <a:latin typeface="Calibri" panose="020F0502020204030204" pitchFamily="34" charset="0"/>
                  <a:cs typeface="Calibri" panose="020F0502020204030204" pitchFamily="34" charset="0"/>
                </a:rPr>
                <a:t>Green : 500m</a:t>
              </a:r>
            </a:p>
          </p:txBody>
        </p:sp>
        <p:sp>
          <p:nvSpPr>
            <p:cNvPr id="15" name="직사각형 14"/>
            <p:cNvSpPr/>
            <p:nvPr/>
          </p:nvSpPr>
          <p:spPr>
            <a:xfrm>
              <a:off x="9494508" y="3987774"/>
              <a:ext cx="1148571" cy="461665"/>
            </a:xfrm>
            <a:prstGeom prst="rect">
              <a:avLst/>
            </a:prstGeom>
          </p:spPr>
          <p:txBody>
            <a:bodyPr wrap="square">
              <a:spAutoFit/>
            </a:bodyPr>
            <a:lstStyle/>
            <a:p>
              <a:r>
                <a:rPr lang="en-US" altLang="ko-KR" sz="1200" b="1" dirty="0">
                  <a:solidFill>
                    <a:schemeClr val="bg1"/>
                  </a:solidFill>
                  <a:latin typeface="Calibri" panose="020F0502020204030204" pitchFamily="34" charset="0"/>
                  <a:cs typeface="Calibri" panose="020F0502020204030204" pitchFamily="34" charset="0"/>
                </a:rPr>
                <a:t>Red : 250m</a:t>
              </a:r>
            </a:p>
            <a:p>
              <a:r>
                <a:rPr lang="en-US" altLang="ko-KR" sz="1200" b="1" dirty="0">
                  <a:solidFill>
                    <a:schemeClr val="bg1"/>
                  </a:solidFill>
                  <a:latin typeface="Calibri" panose="020F0502020204030204" pitchFamily="34" charset="0"/>
                  <a:cs typeface="Calibri" panose="020F0502020204030204" pitchFamily="34" charset="0"/>
                </a:rPr>
                <a:t>Blue : 1000m</a:t>
              </a:r>
            </a:p>
          </p:txBody>
        </p:sp>
      </p:grpSp>
      <p:sp>
        <p:nvSpPr>
          <p:cNvPr id="16" name="TextBox 15"/>
          <p:cNvSpPr txBox="1"/>
          <p:nvPr/>
        </p:nvSpPr>
        <p:spPr>
          <a:xfrm>
            <a:off x="355234" y="3520894"/>
            <a:ext cx="1584177" cy="556178"/>
          </a:xfrm>
          <a:prstGeom prst="rect">
            <a:avLst/>
          </a:prstGeom>
          <a:noFill/>
        </p:spPr>
        <p:txBody>
          <a:bodyPr wrap="square" rtlCol="0">
            <a:spAutoFit/>
          </a:bodyPr>
          <a:lstStyle/>
          <a:p>
            <a:pPr>
              <a:lnSpc>
                <a:spcPts val="1200"/>
              </a:lnSpc>
            </a:pPr>
            <a:r>
              <a:rPr lang="en-US" altLang="ko-KR" sz="1200" b="1" dirty="0">
                <a:solidFill>
                  <a:srgbClr val="0000FF"/>
                </a:solidFill>
                <a:latin typeface="Calibri" panose="020F0502020204030204" pitchFamily="34" charset="0"/>
                <a:cs typeface="Calibri" panose="020F0502020204030204" pitchFamily="34" charset="0"/>
              </a:rPr>
              <a:t>4th layer includes 47% of total LPSs</a:t>
            </a:r>
            <a:r>
              <a:rPr lang="ko-KR" altLang="en-US" sz="1200" b="1" dirty="0">
                <a:solidFill>
                  <a:srgbClr val="0000FF"/>
                </a:solidFill>
                <a:latin typeface="Calibri" panose="020F0502020204030204" pitchFamily="34" charset="0"/>
                <a:cs typeface="Calibri" panose="020F0502020204030204" pitchFamily="34" charset="0"/>
              </a:rPr>
              <a:t> </a:t>
            </a:r>
            <a:r>
              <a:rPr lang="en-US" altLang="ko-KR" sz="1200" b="1" dirty="0">
                <a:solidFill>
                  <a:srgbClr val="0000FF"/>
                </a:solidFill>
                <a:latin typeface="Calibri" panose="020F0502020204030204" pitchFamily="34" charset="0"/>
                <a:cs typeface="Calibri" panose="020F0502020204030204" pitchFamily="34" charset="0"/>
              </a:rPr>
              <a:t>emissions </a:t>
            </a:r>
            <a:endParaRPr lang="ko-KR" altLang="en-US" sz="1200" b="1" dirty="0">
              <a:solidFill>
                <a:srgbClr val="0000FF"/>
              </a:solidFill>
              <a:latin typeface="Calibri" panose="020F0502020204030204" pitchFamily="34" charset="0"/>
              <a:cs typeface="Calibri" panose="020F0502020204030204" pitchFamily="34" charset="0"/>
            </a:endParaRPr>
          </a:p>
        </p:txBody>
      </p:sp>
      <p:pic>
        <p:nvPicPr>
          <p:cNvPr id="17" name="그림 3">
            <a:extLst>
              <a:ext uri="{FF2B5EF4-FFF2-40B4-BE49-F238E27FC236}">
                <a16:creationId xmlns="" xmlns:a16="http://schemas.microsoft.com/office/drawing/2014/main" id="{8DD9C83D-B999-45EB-8F70-E777AA64AC96}"/>
              </a:ext>
            </a:extLst>
          </p:cNvPr>
          <p:cNvPicPr>
            <a:picLocks noChangeAspect="1"/>
          </p:cNvPicPr>
          <p:nvPr/>
        </p:nvPicPr>
        <p:blipFill>
          <a:blip r:embed="rId4"/>
          <a:stretch>
            <a:fillRect/>
          </a:stretch>
        </p:blipFill>
        <p:spPr>
          <a:xfrm>
            <a:off x="2313306" y="1348255"/>
            <a:ext cx="6939214" cy="5141647"/>
          </a:xfrm>
          <a:prstGeom prst="rect">
            <a:avLst/>
          </a:prstGeom>
        </p:spPr>
      </p:pic>
      <p:sp>
        <p:nvSpPr>
          <p:cNvPr id="2" name="슬라이드 번호 개체 틀 1"/>
          <p:cNvSpPr>
            <a:spLocks noGrp="1"/>
          </p:cNvSpPr>
          <p:nvPr>
            <p:ph type="sldNum" sz="quarter" idx="12"/>
          </p:nvPr>
        </p:nvSpPr>
        <p:spPr/>
        <p:txBody>
          <a:bodyPr/>
          <a:lstStyle/>
          <a:p>
            <a:fld id="{AEEF654B-3EFA-41E1-B9D5-493F27B4E1EA}" type="slidenum">
              <a:rPr lang="ko-KR" altLang="en-US" smtClean="0"/>
              <a:t>16</a:t>
            </a:fld>
            <a:endParaRPr lang="ko-KR" altLang="en-US" dirty="0"/>
          </a:p>
        </p:txBody>
      </p:sp>
      <p:sp>
        <p:nvSpPr>
          <p:cNvPr id="18" name="제목 1"/>
          <p:cNvSpPr txBox="1">
            <a:spLocks/>
          </p:cNvSpPr>
          <p:nvPr/>
        </p:nvSpPr>
        <p:spPr>
          <a:xfrm>
            <a:off x="393995" y="292803"/>
            <a:ext cx="7704907" cy="37978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latin typeface="Calibri" panose="020F0502020204030204" pitchFamily="34" charset="0"/>
                <a:cs typeface="Calibri" panose="020F0502020204030204" pitchFamily="34" charset="0"/>
              </a:rPr>
              <a:t>3-5. Evaluation of Transport</a:t>
            </a:r>
            <a:endParaRPr lang="ko-KR"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323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6"/>
          <p:cNvSpPr>
            <a:spLocks noGrp="1"/>
          </p:cNvSpPr>
          <p:nvPr>
            <p:ph type="sldNum" sz="quarter" idx="12"/>
          </p:nvPr>
        </p:nvSpPr>
        <p:spPr>
          <a:xfrm>
            <a:off x="6739714" y="6385844"/>
            <a:ext cx="2057400" cy="276999"/>
          </a:xfrm>
        </p:spPr>
        <p:txBody>
          <a:bodyPr/>
          <a:lstStyle/>
          <a:p>
            <a:fld id="{C547F922-0697-4316-B897-E7D8F58163AE}" type="slidenum">
              <a:rPr lang="ko-KR" altLang="en-US" smtClean="0"/>
              <a:pPr/>
              <a:t>17</a:t>
            </a:fld>
            <a:endParaRPr lang="ko-KR" altLang="en-US" dirty="0"/>
          </a:p>
        </p:txBody>
      </p:sp>
      <p:sp>
        <p:nvSpPr>
          <p:cNvPr id="29" name="직사각형 28">
            <a:extLst>
              <a:ext uri="{FF2B5EF4-FFF2-40B4-BE49-F238E27FC236}">
                <a16:creationId xmlns="" xmlns:a16="http://schemas.microsoft.com/office/drawing/2014/main" id="{5E07248F-E20A-49F6-B92C-B5B3721395F6}"/>
              </a:ext>
            </a:extLst>
          </p:cNvPr>
          <p:cNvSpPr/>
          <p:nvPr/>
        </p:nvSpPr>
        <p:spPr>
          <a:xfrm>
            <a:off x="255913" y="805297"/>
            <a:ext cx="8632174" cy="2292935"/>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sz="1600" dirty="0"/>
              <a:t>The biogenic emissions as well as anthropogenic ones were very important factor to model and analyze atmospheric environment which also could be true for South Korea, since more than 70% of its land area are vegetated such as forest, cropland. </a:t>
            </a:r>
          </a:p>
          <a:p>
            <a:pPr marL="285750" indent="-285750">
              <a:spcBef>
                <a:spcPts val="600"/>
              </a:spcBef>
              <a:buFont typeface="Arial" panose="020B0604020202020204" pitchFamily="34" charset="0"/>
              <a:buChar char="•"/>
            </a:pPr>
            <a:r>
              <a:rPr lang="en-US" altLang="ko-KR" sz="1600" dirty="0"/>
              <a:t>For modeling-based BVOC emission estimation, geographical distribution of PFT (plant functional type) and LAI (Leaf Area Index) are considered as very important driving variables. Most of cases, PFTs and LAI were derived from the satellite-based information, such as MODIS</a:t>
            </a:r>
          </a:p>
          <a:p>
            <a:pPr marL="285750" indent="-285750">
              <a:spcBef>
                <a:spcPts val="600"/>
              </a:spcBef>
              <a:buFont typeface="Arial" panose="020B0604020202020204" pitchFamily="34" charset="0"/>
              <a:buChar char="•"/>
            </a:pPr>
            <a:r>
              <a:rPr lang="en-US" altLang="ko-KR" sz="1600" dirty="0"/>
              <a:t>BVOC emissions were estimated using MEGAN version 2.10 model (Guenther et al., 2006)</a:t>
            </a:r>
          </a:p>
          <a:p>
            <a:pPr marL="285750" indent="-285750">
              <a:spcBef>
                <a:spcPts val="600"/>
              </a:spcBef>
              <a:buFont typeface="Arial" panose="020B0604020202020204" pitchFamily="34" charset="0"/>
              <a:buChar char="•"/>
            </a:pPr>
            <a:endParaRPr lang="en-US" altLang="ko-KR" sz="1600" dirty="0"/>
          </a:p>
        </p:txBody>
      </p:sp>
      <p:sp>
        <p:nvSpPr>
          <p:cNvPr id="30" name="TextBox 29">
            <a:extLst>
              <a:ext uri="{FF2B5EF4-FFF2-40B4-BE49-F238E27FC236}">
                <a16:creationId xmlns="" xmlns:a16="http://schemas.microsoft.com/office/drawing/2014/main" id="{0111B914-B5D1-42C2-B3A0-9C10E97E48EE}"/>
              </a:ext>
            </a:extLst>
          </p:cNvPr>
          <p:cNvSpPr txBox="1"/>
          <p:nvPr/>
        </p:nvSpPr>
        <p:spPr>
          <a:xfrm>
            <a:off x="6978136" y="6160176"/>
            <a:ext cx="1846169" cy="246221"/>
          </a:xfrm>
          <a:prstGeom prst="rect">
            <a:avLst/>
          </a:prstGeom>
          <a:noFill/>
        </p:spPr>
        <p:txBody>
          <a:bodyPr wrap="square" rtlCol="0">
            <a:spAutoFit/>
          </a:bodyPr>
          <a:lstStyle/>
          <a:p>
            <a:pPr algn="ctr"/>
            <a:r>
              <a:rPr lang="en-US" altLang="ko-KR" sz="1000" dirty="0"/>
              <a:t>NIER/NASA, 2017</a:t>
            </a:r>
            <a:endParaRPr lang="ko-KR" altLang="en-US" sz="1000" dirty="0"/>
          </a:p>
        </p:txBody>
      </p:sp>
      <p:sp>
        <p:nvSpPr>
          <p:cNvPr id="31" name="직사각형 30">
            <a:extLst>
              <a:ext uri="{FF2B5EF4-FFF2-40B4-BE49-F238E27FC236}">
                <a16:creationId xmlns="" xmlns:a16="http://schemas.microsoft.com/office/drawing/2014/main" id="{AC07D164-5705-473A-B10D-9318D23A3E7D}"/>
              </a:ext>
            </a:extLst>
          </p:cNvPr>
          <p:cNvSpPr/>
          <p:nvPr/>
        </p:nvSpPr>
        <p:spPr>
          <a:xfrm>
            <a:off x="5419507" y="5970180"/>
            <a:ext cx="3286841" cy="261610"/>
          </a:xfrm>
          <a:prstGeom prst="rect">
            <a:avLst/>
          </a:prstGeom>
        </p:spPr>
        <p:txBody>
          <a:bodyPr wrap="square">
            <a:spAutoFit/>
          </a:bodyPr>
          <a:lstStyle/>
          <a:p>
            <a:pPr algn="ctr"/>
            <a:r>
              <a:rPr lang="en-US" altLang="ko-KR" sz="1100" b="1" i="1" dirty="0">
                <a:latin typeface="Calibri" panose="020F0502020204030204" pitchFamily="34" charset="0"/>
                <a:cs typeface="Calibri" panose="020F0502020204030204" pitchFamily="34" charset="0"/>
              </a:rPr>
              <a:t>(over Seoul Metro from KORUS AQ, DC-8 flights)</a:t>
            </a:r>
            <a:endParaRPr lang="ko-KR" altLang="en-US" sz="1100" b="1" i="1" dirty="0">
              <a:latin typeface="Calibri" panose="020F0502020204030204" pitchFamily="34" charset="0"/>
              <a:cs typeface="Calibri" panose="020F0502020204030204" pitchFamily="34" charset="0"/>
            </a:endParaRPr>
          </a:p>
        </p:txBody>
      </p:sp>
      <p:pic>
        <p:nvPicPr>
          <p:cNvPr id="33" name="그림 32">
            <a:extLst>
              <a:ext uri="{FF2B5EF4-FFF2-40B4-BE49-F238E27FC236}">
                <a16:creationId xmlns="" xmlns:a16="http://schemas.microsoft.com/office/drawing/2014/main" id="{6742C5BF-FB1B-4CE6-82B9-41944AE33AFD}"/>
              </a:ext>
            </a:extLst>
          </p:cNvPr>
          <p:cNvPicPr>
            <a:picLocks noChangeAspect="1"/>
          </p:cNvPicPr>
          <p:nvPr/>
        </p:nvPicPr>
        <p:blipFill>
          <a:blip r:embed="rId3"/>
          <a:stretch>
            <a:fillRect/>
          </a:stretch>
        </p:blipFill>
        <p:spPr>
          <a:xfrm>
            <a:off x="4992960" y="3722792"/>
            <a:ext cx="1709844" cy="1680679"/>
          </a:xfrm>
          <a:prstGeom prst="rect">
            <a:avLst/>
          </a:prstGeom>
        </p:spPr>
      </p:pic>
      <p:pic>
        <p:nvPicPr>
          <p:cNvPr id="34" name="Picture 3">
            <a:extLst>
              <a:ext uri="{FF2B5EF4-FFF2-40B4-BE49-F238E27FC236}">
                <a16:creationId xmlns="" xmlns:a16="http://schemas.microsoft.com/office/drawing/2014/main" id="{9238E639-7C80-4666-ACF4-6AD1B433E0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02" r="69054" b="22369"/>
          <a:stretch/>
        </p:blipFill>
        <p:spPr bwMode="auto">
          <a:xfrm>
            <a:off x="6890996" y="3305293"/>
            <a:ext cx="1941552" cy="2169986"/>
          </a:xfrm>
          <a:prstGeom prst="rect">
            <a:avLst/>
          </a:prstGeom>
          <a:noFill/>
        </p:spPr>
      </p:pic>
      <p:pic>
        <p:nvPicPr>
          <p:cNvPr id="35" name="Picture 3">
            <a:extLst>
              <a:ext uri="{FF2B5EF4-FFF2-40B4-BE49-F238E27FC236}">
                <a16:creationId xmlns="" xmlns:a16="http://schemas.microsoft.com/office/drawing/2014/main" id="{DDAC74C3-AD07-42B5-862D-5B9CCA5F84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774" t="81035" r="16193"/>
          <a:stretch/>
        </p:blipFill>
        <p:spPr bwMode="auto">
          <a:xfrm>
            <a:off x="5300978" y="5607986"/>
            <a:ext cx="3286841" cy="398136"/>
          </a:xfrm>
          <a:prstGeom prst="rect">
            <a:avLst/>
          </a:prstGeom>
          <a:noFill/>
        </p:spPr>
      </p:pic>
      <p:sp>
        <p:nvSpPr>
          <p:cNvPr id="36" name="직사각형 35">
            <a:extLst>
              <a:ext uri="{FF2B5EF4-FFF2-40B4-BE49-F238E27FC236}">
                <a16:creationId xmlns="" xmlns:a16="http://schemas.microsoft.com/office/drawing/2014/main" id="{6B88D633-5FF7-43B4-9A8E-A87A8E236C2F}"/>
              </a:ext>
            </a:extLst>
          </p:cNvPr>
          <p:cNvSpPr/>
          <p:nvPr/>
        </p:nvSpPr>
        <p:spPr>
          <a:xfrm>
            <a:off x="4909207" y="3075780"/>
            <a:ext cx="3820278" cy="292388"/>
          </a:xfrm>
          <a:prstGeom prst="rect">
            <a:avLst/>
          </a:prstGeom>
        </p:spPr>
        <p:txBody>
          <a:bodyPr wrap="square">
            <a:spAutoFit/>
          </a:bodyPr>
          <a:lstStyle/>
          <a:p>
            <a:r>
              <a:rPr lang="en-US" altLang="ko-KR" sz="1300" b="1" i="1" spc="-80" dirty="0">
                <a:latin typeface="Calibri" panose="020F0502020204030204" pitchFamily="34" charset="0"/>
                <a:cs typeface="Calibri" panose="020F0502020204030204" pitchFamily="34" charset="0"/>
              </a:rPr>
              <a:t>Air Pollution issue of fine particle in Seoul Metropolitan Area</a:t>
            </a:r>
            <a:endParaRPr lang="ko-KR" altLang="en-US" sz="1300" b="1" i="1" spc="-80" dirty="0">
              <a:latin typeface="Calibri" panose="020F0502020204030204" pitchFamily="34" charset="0"/>
              <a:cs typeface="Calibri" panose="020F0502020204030204" pitchFamily="34" charset="0"/>
            </a:endParaRPr>
          </a:p>
        </p:txBody>
      </p:sp>
      <p:pic>
        <p:nvPicPr>
          <p:cNvPr id="37" name="그림 36">
            <a:extLst>
              <a:ext uri="{FF2B5EF4-FFF2-40B4-BE49-F238E27FC236}">
                <a16:creationId xmlns="" xmlns:a16="http://schemas.microsoft.com/office/drawing/2014/main" id="{520881BD-DF2B-4AF6-A5E7-EDADA37B7496}"/>
              </a:ext>
            </a:extLst>
          </p:cNvPr>
          <p:cNvPicPr>
            <a:picLocks noChangeAspect="1"/>
          </p:cNvPicPr>
          <p:nvPr/>
        </p:nvPicPr>
        <p:blipFill>
          <a:blip r:embed="rId5"/>
          <a:stretch>
            <a:fillRect/>
          </a:stretch>
        </p:blipFill>
        <p:spPr>
          <a:xfrm>
            <a:off x="629175" y="3012339"/>
            <a:ext cx="3820278" cy="3249764"/>
          </a:xfrm>
          <a:prstGeom prst="rect">
            <a:avLst/>
          </a:prstGeom>
        </p:spPr>
      </p:pic>
      <p:sp>
        <p:nvSpPr>
          <p:cNvPr id="41" name="TextBox 40">
            <a:extLst>
              <a:ext uri="{FF2B5EF4-FFF2-40B4-BE49-F238E27FC236}">
                <a16:creationId xmlns="" xmlns:a16="http://schemas.microsoft.com/office/drawing/2014/main" id="{0348C548-9F0D-4B42-8032-EA9017874DBB}"/>
              </a:ext>
            </a:extLst>
          </p:cNvPr>
          <p:cNvSpPr txBox="1"/>
          <p:nvPr/>
        </p:nvSpPr>
        <p:spPr>
          <a:xfrm>
            <a:off x="6253223" y="5348809"/>
            <a:ext cx="1074333" cy="261610"/>
          </a:xfrm>
          <a:prstGeom prst="rect">
            <a:avLst/>
          </a:prstGeom>
          <a:noFill/>
        </p:spPr>
        <p:txBody>
          <a:bodyPr wrap="none" rtlCol="0">
            <a:spAutoFit/>
          </a:bodyPr>
          <a:lstStyle/>
          <a:p>
            <a:r>
              <a:rPr lang="en-US" altLang="ko-KR" sz="1100" dirty="0"/>
              <a:t>Kim et al., 2018</a:t>
            </a:r>
            <a:endParaRPr lang="ko-KR" altLang="en-US" sz="1100" dirty="0"/>
          </a:p>
        </p:txBody>
      </p:sp>
      <p:sp>
        <p:nvSpPr>
          <p:cNvPr id="17" name="직사각형 16"/>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4. Ongoing Study (updating BVOCs emission inventory)</a:t>
            </a:r>
            <a:endParaRPr lang="ko-KR" altLang="en-US" dirty="0">
              <a:solidFill>
                <a:schemeClr val="tx1"/>
              </a:solidFill>
            </a:endParaRPr>
          </a:p>
        </p:txBody>
      </p:sp>
      <p:sp>
        <p:nvSpPr>
          <p:cNvPr id="19" name="TextBox 18"/>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20" name="제목 1"/>
          <p:cNvSpPr txBox="1">
            <a:spLocks/>
          </p:cNvSpPr>
          <p:nvPr/>
        </p:nvSpPr>
        <p:spPr>
          <a:xfrm>
            <a:off x="393995" y="292803"/>
            <a:ext cx="7704907" cy="37978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latin typeface="Calibri" panose="020F0502020204030204" pitchFamily="34" charset="0"/>
                <a:cs typeface="Calibri" panose="020F0502020204030204" pitchFamily="34" charset="0"/>
              </a:rPr>
              <a:t>4-1. improving BVOCs emission inventory</a:t>
            </a:r>
            <a:endParaRPr lang="ko-KR"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7383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5. Summary and Future work</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3" name="슬라이드 번호 개체 틀 2"/>
          <p:cNvSpPr>
            <a:spLocks noGrp="1"/>
          </p:cNvSpPr>
          <p:nvPr>
            <p:ph type="sldNum" sz="quarter" idx="12"/>
          </p:nvPr>
        </p:nvSpPr>
        <p:spPr/>
        <p:txBody>
          <a:bodyPr/>
          <a:lstStyle/>
          <a:p>
            <a:fld id="{AEEF654B-3EFA-41E1-B9D5-493F27B4E1EA}" type="slidenum">
              <a:rPr lang="ko-KR" altLang="en-US" smtClean="0"/>
              <a:t>18</a:t>
            </a:fld>
            <a:endParaRPr lang="ko-KR" altLang="en-US"/>
          </a:p>
        </p:txBody>
      </p:sp>
      <p:sp>
        <p:nvSpPr>
          <p:cNvPr id="6" name="TextBox 5"/>
          <p:cNvSpPr txBox="1"/>
          <p:nvPr/>
        </p:nvSpPr>
        <p:spPr>
          <a:xfrm>
            <a:off x="206409" y="893848"/>
            <a:ext cx="8731181" cy="5277837"/>
          </a:xfrm>
          <a:prstGeom prst="rect">
            <a:avLst/>
          </a:prstGeom>
          <a:noFill/>
        </p:spPr>
        <p:txBody>
          <a:bodyPr wrap="square" lIns="72000" tIns="72000" rIns="72000" bIns="72000" rtlCol="0" anchor="ctr" anchorCtr="0">
            <a:spAutoFit/>
          </a:bodyPr>
          <a:lstStyle/>
          <a:p>
            <a:pPr marL="285750" indent="-285750">
              <a:lnSpc>
                <a:spcPct val="150000"/>
              </a:lnSpc>
              <a:buFont typeface="Arial" panose="020B0604020202020204" pitchFamily="34" charset="0"/>
              <a:buChar char="•"/>
              <a:defRPr/>
            </a:pPr>
            <a:r>
              <a:rPr lang="en-US" altLang="ko-KR" sz="1600" dirty="0">
                <a:solidFill>
                  <a:srgbClr val="FF0000"/>
                </a:solidFill>
                <a:latin typeface="Calibri" panose="020F0502020204030204" pitchFamily="34" charset="0"/>
                <a:cs typeface="Calibri" panose="020F0502020204030204" pitchFamily="34" charset="0"/>
              </a:rPr>
              <a:t>Large Point Sources(LPSs) </a:t>
            </a:r>
            <a:r>
              <a:rPr lang="en-US" altLang="ko-KR" sz="1600" dirty="0">
                <a:latin typeface="Calibri" panose="020F0502020204030204" pitchFamily="34" charset="0"/>
                <a:cs typeface="Calibri" panose="020F0502020204030204" pitchFamily="34" charset="0"/>
              </a:rPr>
              <a:t>emission inventories were </a:t>
            </a:r>
            <a:r>
              <a:rPr lang="en-US" altLang="ko-KR" sz="1600" dirty="0">
                <a:solidFill>
                  <a:srgbClr val="FF0000"/>
                </a:solidFill>
                <a:latin typeface="Calibri" panose="020F0502020204030204" pitchFamily="34" charset="0"/>
                <a:cs typeface="Calibri" panose="020F0502020204030204" pitchFamily="34" charset="0"/>
              </a:rPr>
              <a:t>evaluated(Korea)</a:t>
            </a:r>
            <a:r>
              <a:rPr lang="en-US" altLang="ko-KR" sz="1600" dirty="0">
                <a:latin typeface="Calibri" panose="020F0502020204030204" pitchFamily="34" charset="0"/>
                <a:cs typeface="Calibri" panose="020F0502020204030204" pitchFamily="34" charset="0"/>
              </a:rPr>
              <a:t> and </a:t>
            </a:r>
            <a:r>
              <a:rPr lang="en-US" altLang="ko-KR" sz="1600" dirty="0">
                <a:solidFill>
                  <a:srgbClr val="FF0000"/>
                </a:solidFill>
                <a:latin typeface="Calibri" panose="020F0502020204030204" pitchFamily="34" charset="0"/>
                <a:cs typeface="Calibri" panose="020F0502020204030204" pitchFamily="34" charset="0"/>
              </a:rPr>
              <a:t>improved(China)</a:t>
            </a:r>
            <a:r>
              <a:rPr lang="en-US" altLang="ko-KR" sz="1600" dirty="0">
                <a:latin typeface="Calibri" panose="020F0502020204030204" pitchFamily="34" charset="0"/>
                <a:cs typeface="Calibri" panose="020F0502020204030204" pitchFamily="34" charset="0"/>
              </a:rPr>
              <a:t> in support of NIER/NASA KORUS-AQ </a:t>
            </a:r>
          </a:p>
          <a:p>
            <a:pPr marL="285750" indent="-285750">
              <a:lnSpc>
                <a:spcPct val="150000"/>
              </a:lnSpc>
              <a:buFont typeface="Arial" panose="020B0604020202020204" pitchFamily="34" charset="0"/>
              <a:buChar char="•"/>
              <a:defRPr/>
            </a:pPr>
            <a:r>
              <a:rPr lang="en-US" altLang="ko-KR" sz="1600" dirty="0">
                <a:latin typeface="Calibri" panose="020F0502020204030204" pitchFamily="34" charset="0"/>
                <a:cs typeface="Calibri" panose="020F0502020204030204" pitchFamily="34" charset="0"/>
              </a:rPr>
              <a:t>We have </a:t>
            </a:r>
            <a:r>
              <a:rPr lang="en-US" altLang="ko-KR" sz="1600" dirty="0">
                <a:solidFill>
                  <a:srgbClr val="FF0000"/>
                </a:solidFill>
                <a:latin typeface="Calibri" panose="020F0502020204030204" pitchFamily="34" charset="0"/>
                <a:cs typeface="Calibri" panose="020F0502020204030204" pitchFamily="34" charset="0"/>
              </a:rPr>
              <a:t>evaluated NO</a:t>
            </a:r>
            <a:r>
              <a:rPr lang="en-US" altLang="ko-KR" sz="1600" baseline="-25000" dirty="0">
                <a:solidFill>
                  <a:srgbClr val="FF0000"/>
                </a:solidFill>
                <a:latin typeface="Calibri" panose="020F0502020204030204" pitchFamily="34" charset="0"/>
                <a:cs typeface="Calibri" panose="020F0502020204030204" pitchFamily="34" charset="0"/>
              </a:rPr>
              <a:t>X</a:t>
            </a:r>
            <a:r>
              <a:rPr lang="en-US" altLang="ko-KR" sz="1600" dirty="0">
                <a:solidFill>
                  <a:srgbClr val="FF0000"/>
                </a:solidFill>
                <a:latin typeface="Calibri" panose="020F0502020204030204" pitchFamily="34" charset="0"/>
                <a:cs typeface="Calibri" panose="020F0502020204030204" pitchFamily="34" charset="0"/>
              </a:rPr>
              <a:t> and SO</a:t>
            </a:r>
            <a:r>
              <a:rPr lang="en-US" altLang="ko-KR" sz="1600" baseline="-25000" dirty="0">
                <a:solidFill>
                  <a:srgbClr val="FF0000"/>
                </a:solidFill>
                <a:latin typeface="Calibri" panose="020F0502020204030204" pitchFamily="34" charset="0"/>
                <a:cs typeface="Calibri" panose="020F0502020204030204" pitchFamily="34" charset="0"/>
              </a:rPr>
              <a:t>2</a:t>
            </a:r>
            <a:r>
              <a:rPr lang="en-US" altLang="ko-KR" sz="1600" dirty="0">
                <a:solidFill>
                  <a:srgbClr val="FF0000"/>
                </a:solidFill>
                <a:latin typeface="Calibri" panose="020F0502020204030204" pitchFamily="34" charset="0"/>
                <a:cs typeface="Calibri" panose="020F0502020204030204" pitchFamily="34" charset="0"/>
              </a:rPr>
              <a:t> Emissions from 5 LPSs over that western part of South Korea (near SEOUL)</a:t>
            </a:r>
            <a:r>
              <a:rPr lang="en-US" altLang="ko-KR" sz="1600" dirty="0">
                <a:latin typeface="Calibri" panose="020F0502020204030204" pitchFamily="34" charset="0"/>
                <a:cs typeface="Calibri" panose="020F0502020204030204" pitchFamily="34" charset="0"/>
              </a:rPr>
              <a:t> using the DC-8 June 5th flight, CAPSS inventory, and measurement-driven Gaussian plume model </a:t>
            </a:r>
          </a:p>
          <a:p>
            <a:pPr marL="285750" indent="-285750">
              <a:lnSpc>
                <a:spcPct val="150000"/>
              </a:lnSpc>
              <a:buFont typeface="Arial" panose="020B0604020202020204" pitchFamily="34" charset="0"/>
              <a:buChar char="•"/>
              <a:defRPr/>
            </a:pPr>
            <a:r>
              <a:rPr lang="en-US" altLang="ko-KR" sz="1600" dirty="0">
                <a:solidFill>
                  <a:srgbClr val="FF0000"/>
                </a:solidFill>
                <a:latin typeface="Calibri" panose="020F0502020204030204" pitchFamily="34" charset="0"/>
                <a:cs typeface="Calibri" panose="020F0502020204030204" pitchFamily="34" charset="0"/>
              </a:rPr>
              <a:t>Inter-comparison of modeled and measured</a:t>
            </a:r>
            <a:r>
              <a:rPr lang="en-US" altLang="ko-KR" sz="1600" dirty="0">
                <a:latin typeface="Calibri" panose="020F0502020204030204" pitchFamily="34" charset="0"/>
                <a:cs typeface="Calibri" panose="020F0502020204030204" pitchFamily="34" charset="0"/>
              </a:rPr>
              <a:t> concentration were conducted to </a:t>
            </a:r>
            <a:r>
              <a:rPr lang="en-US" altLang="ko-KR" sz="1600" dirty="0">
                <a:solidFill>
                  <a:srgbClr val="FF0000"/>
                </a:solidFill>
                <a:latin typeface="Calibri" panose="020F0502020204030204" pitchFamily="34" charset="0"/>
                <a:cs typeface="Calibri" panose="020F0502020204030204" pitchFamily="34" charset="0"/>
              </a:rPr>
              <a:t>understand validity of large point source emissions</a:t>
            </a:r>
          </a:p>
          <a:p>
            <a:pPr marL="285750" indent="-285750">
              <a:lnSpc>
                <a:spcPct val="150000"/>
              </a:lnSpc>
              <a:buFont typeface="Arial" panose="020B0604020202020204" pitchFamily="34" charset="0"/>
              <a:buChar char="•"/>
              <a:defRPr/>
            </a:pPr>
            <a:r>
              <a:rPr lang="en-US" altLang="ko-KR" sz="1600" dirty="0">
                <a:latin typeface="Calibri" panose="020F0502020204030204" pitchFamily="34" charset="0"/>
                <a:cs typeface="Calibri" panose="020F0502020204030204" pitchFamily="34" charset="0"/>
              </a:rPr>
              <a:t>At 5 sites, </a:t>
            </a:r>
            <a:r>
              <a:rPr lang="en-US" altLang="ko-KR" sz="1600" dirty="0">
                <a:solidFill>
                  <a:srgbClr val="FF0000"/>
                </a:solidFill>
                <a:latin typeface="Calibri" panose="020F0502020204030204" pitchFamily="34" charset="0"/>
                <a:cs typeface="Calibri" panose="020F0502020204030204" pitchFamily="34" charset="0"/>
              </a:rPr>
              <a:t>NO</a:t>
            </a:r>
            <a:r>
              <a:rPr lang="en-US" altLang="ko-KR" sz="1600" baseline="-25000" dirty="0">
                <a:solidFill>
                  <a:srgbClr val="FF0000"/>
                </a:solidFill>
                <a:latin typeface="Calibri" panose="020F0502020204030204" pitchFamily="34" charset="0"/>
                <a:cs typeface="Calibri" panose="020F0502020204030204" pitchFamily="34" charset="0"/>
              </a:rPr>
              <a:t>X</a:t>
            </a:r>
            <a:r>
              <a:rPr lang="en-US" altLang="ko-KR" sz="1600" dirty="0">
                <a:solidFill>
                  <a:srgbClr val="FF0000"/>
                </a:solidFill>
                <a:latin typeface="Calibri" panose="020F0502020204030204" pitchFamily="34" charset="0"/>
                <a:cs typeface="Calibri" panose="020F0502020204030204" pitchFamily="34" charset="0"/>
              </a:rPr>
              <a:t> emissions tend to be overestimated </a:t>
            </a:r>
            <a:r>
              <a:rPr lang="en-US" altLang="ko-KR" sz="1600" dirty="0">
                <a:latin typeface="Calibri" panose="020F0502020204030204" pitchFamily="34" charset="0"/>
                <a:cs typeface="Calibri" panose="020F0502020204030204" pitchFamily="34" charset="0"/>
              </a:rPr>
              <a:t>(ratio from 0.96 to 1.3 ) and </a:t>
            </a:r>
            <a:r>
              <a:rPr lang="en-US" altLang="ko-KR" sz="1600" dirty="0">
                <a:solidFill>
                  <a:srgbClr val="FF0000"/>
                </a:solidFill>
                <a:latin typeface="Calibri" panose="020F0502020204030204" pitchFamily="34" charset="0"/>
                <a:cs typeface="Calibri" panose="020F0502020204030204" pitchFamily="34" charset="0"/>
              </a:rPr>
              <a:t>SO</a:t>
            </a:r>
            <a:r>
              <a:rPr lang="en-US" altLang="ko-KR" sz="1600" baseline="-25000" dirty="0">
                <a:solidFill>
                  <a:srgbClr val="FF0000"/>
                </a:solidFill>
                <a:latin typeface="Calibri" panose="020F0502020204030204" pitchFamily="34" charset="0"/>
                <a:cs typeface="Calibri" panose="020F0502020204030204" pitchFamily="34" charset="0"/>
              </a:rPr>
              <a:t>2</a:t>
            </a:r>
            <a:r>
              <a:rPr lang="en-US" altLang="ko-KR" sz="1600" dirty="0">
                <a:solidFill>
                  <a:srgbClr val="FF0000"/>
                </a:solidFill>
                <a:latin typeface="Calibri" panose="020F0502020204030204" pitchFamily="34" charset="0"/>
                <a:cs typeface="Calibri" panose="020F0502020204030204" pitchFamily="34" charset="0"/>
              </a:rPr>
              <a:t> tend to be  underestimated</a:t>
            </a:r>
            <a:r>
              <a:rPr lang="en-US" altLang="ko-KR" sz="1600" dirty="0">
                <a:latin typeface="Calibri" panose="020F0502020204030204" pitchFamily="34" charset="0"/>
                <a:cs typeface="Calibri" panose="020F0502020204030204" pitchFamily="34" charset="0"/>
              </a:rPr>
              <a:t>(ratio from 0.5 to 0.78). </a:t>
            </a:r>
            <a:r>
              <a:rPr lang="en-US" altLang="ko-KR" sz="1600" dirty="0">
                <a:solidFill>
                  <a:srgbClr val="FF0000"/>
                </a:solidFill>
                <a:latin typeface="Calibri" panose="020F0502020204030204" pitchFamily="34" charset="0"/>
                <a:cs typeface="Calibri" panose="020F0502020204030204" pitchFamily="34" charset="0"/>
              </a:rPr>
              <a:t>The ranges are, however, fair </a:t>
            </a:r>
            <a:r>
              <a:rPr lang="en-US" altLang="ko-KR" sz="1600" dirty="0">
                <a:latin typeface="Calibri" panose="020F0502020204030204" pitchFamily="34" charset="0"/>
                <a:cs typeface="Calibri" panose="020F0502020204030204" pitchFamily="34" charset="0"/>
              </a:rPr>
              <a:t>considering the averaging time of both dataset  </a:t>
            </a:r>
          </a:p>
          <a:p>
            <a:pPr marL="171450" indent="-171450">
              <a:lnSpc>
                <a:spcPct val="150000"/>
              </a:lnSpc>
              <a:buFont typeface="Arial" panose="020B0604020202020204" pitchFamily="34" charset="0"/>
              <a:buChar char="•"/>
            </a:pPr>
            <a:r>
              <a:rPr lang="en-US" altLang="ko-KR" sz="1600" dirty="0">
                <a:latin typeface="Calibri" panose="020F0502020204030204" pitchFamily="34" charset="0"/>
                <a:cs typeface="Calibri" panose="020F0502020204030204" pitchFamily="34" charset="0"/>
              </a:rPr>
              <a:t>For </a:t>
            </a:r>
            <a:r>
              <a:rPr lang="en-US" altLang="ko-KR" sz="1600" dirty="0">
                <a:solidFill>
                  <a:srgbClr val="FF0000"/>
                </a:solidFill>
                <a:latin typeface="Calibri" panose="020F0502020204030204" pitchFamily="34" charset="0"/>
                <a:cs typeface="Calibri" panose="020F0502020204030204" pitchFamily="34" charset="0"/>
              </a:rPr>
              <a:t>China LPS </a:t>
            </a:r>
            <a:r>
              <a:rPr lang="en-US" altLang="ko-KR" sz="1600" dirty="0">
                <a:latin typeface="Calibri" panose="020F0502020204030204" pitchFamily="34" charset="0"/>
                <a:cs typeface="Calibri" panose="020F0502020204030204" pitchFamily="34" charset="0"/>
              </a:rPr>
              <a:t>inventory, </a:t>
            </a:r>
            <a:r>
              <a:rPr lang="en-US" altLang="ko-KR" sz="1600" dirty="0">
                <a:solidFill>
                  <a:srgbClr val="FF0000"/>
                </a:solidFill>
                <a:latin typeface="Calibri" panose="020F0502020204030204" pitchFamily="34" charset="0"/>
                <a:cs typeface="Calibri" panose="020F0502020204030204" pitchFamily="34" charset="0"/>
              </a:rPr>
              <a:t>total 3,798 stacks </a:t>
            </a:r>
            <a:r>
              <a:rPr lang="en-US" altLang="ko-KR" sz="1600" dirty="0">
                <a:latin typeface="Calibri" panose="020F0502020204030204" pitchFamily="34" charset="0"/>
                <a:cs typeface="Calibri" panose="020F0502020204030204" pitchFamily="34" charset="0"/>
              </a:rPr>
              <a:t>(Coal PP : 2,706 , Non-Coal PP : 1,092) were found</a:t>
            </a:r>
          </a:p>
          <a:p>
            <a:pPr marL="171450" indent="-171450">
              <a:lnSpc>
                <a:spcPct val="150000"/>
              </a:lnSpc>
              <a:buFont typeface="Arial" panose="020B0604020202020204" pitchFamily="34" charset="0"/>
              <a:buChar char="•"/>
            </a:pPr>
            <a:r>
              <a:rPr lang="en-US" altLang="ko-KR" sz="1600" dirty="0">
                <a:latin typeface="Calibri" panose="020F0502020204030204" pitchFamily="34" charset="0"/>
                <a:cs typeface="Calibri" panose="020F0502020204030204" pitchFamily="34" charset="0"/>
              </a:rPr>
              <a:t>From the analysis of injection layer height using SMOKE-Asia, 47% of the total emissions in the 4</a:t>
            </a:r>
            <a:r>
              <a:rPr lang="en-US" altLang="ko-KR" sz="1600" baseline="30000" dirty="0">
                <a:latin typeface="Calibri" panose="020F0502020204030204" pitchFamily="34" charset="0"/>
                <a:cs typeface="Calibri" panose="020F0502020204030204" pitchFamily="34" charset="0"/>
              </a:rPr>
              <a:t>th</a:t>
            </a:r>
            <a:r>
              <a:rPr lang="en-US" altLang="ko-KR" sz="1600" dirty="0">
                <a:latin typeface="Calibri" panose="020F0502020204030204" pitchFamily="34" charset="0"/>
                <a:cs typeface="Calibri" panose="020F0502020204030204" pitchFamily="34" charset="0"/>
              </a:rPr>
              <a:t>  layer, and </a:t>
            </a:r>
            <a:r>
              <a:rPr lang="en-US" altLang="ko-KR" sz="1600" dirty="0">
                <a:solidFill>
                  <a:srgbClr val="FF0000"/>
                </a:solidFill>
                <a:latin typeface="Calibri" panose="020F0502020204030204" pitchFamily="34" charset="0"/>
                <a:cs typeface="Calibri" panose="020F0502020204030204" pitchFamily="34" charset="0"/>
              </a:rPr>
              <a:t>most of emissions were injected between 250 and 1,000 meters</a:t>
            </a:r>
          </a:p>
          <a:p>
            <a:pPr marL="171450" indent="-171450">
              <a:lnSpc>
                <a:spcPct val="150000"/>
              </a:lnSpc>
              <a:buFont typeface="Arial" panose="020B0604020202020204" pitchFamily="34" charset="0"/>
              <a:buChar char="•"/>
            </a:pPr>
            <a:r>
              <a:rPr lang="en-US" altLang="ko-KR" sz="1600" dirty="0">
                <a:latin typeface="Calibri" panose="020F0502020204030204" pitchFamily="34" charset="0"/>
                <a:cs typeface="Calibri" panose="020F0502020204030204" pitchFamily="34" charset="0"/>
              </a:rPr>
              <a:t>Updating </a:t>
            </a:r>
            <a:r>
              <a:rPr lang="en-US" altLang="ko-KR" sz="1600" dirty="0" err="1">
                <a:latin typeface="Calibri" panose="020F0502020204030204" pitchFamily="34" charset="0"/>
                <a:cs typeface="Calibri" panose="020F0502020204030204" pitchFamily="34" charset="0"/>
              </a:rPr>
              <a:t>Biogeinc</a:t>
            </a:r>
            <a:r>
              <a:rPr lang="en-US" altLang="ko-KR" sz="1600" dirty="0">
                <a:latin typeface="Calibri" panose="020F0502020204030204" pitchFamily="34" charset="0"/>
                <a:cs typeface="Calibri" panose="020F0502020204030204" pitchFamily="34" charset="0"/>
              </a:rPr>
              <a:t> VOC Emissions with the latest PFT and LAI datasets.</a:t>
            </a:r>
          </a:p>
        </p:txBody>
      </p:sp>
    </p:spTree>
    <p:extLst>
      <p:ext uri="{BB962C8B-B14F-4D97-AF65-F5344CB8AC3E}">
        <p14:creationId xmlns:p14="http://schemas.microsoft.com/office/powerpoint/2010/main" val="345960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AEEF654B-3EFA-41E1-B9D5-493F27B4E1EA}" type="slidenum">
              <a:rPr lang="ko-KR" altLang="en-US" smtClean="0"/>
              <a:t>19</a:t>
            </a:fld>
            <a:endParaRPr lang="ko-KR" altLang="en-US"/>
          </a:p>
        </p:txBody>
      </p:sp>
      <p:sp>
        <p:nvSpPr>
          <p:cNvPr id="3" name="TextBox 2"/>
          <p:cNvSpPr txBox="1"/>
          <p:nvPr/>
        </p:nvSpPr>
        <p:spPr>
          <a:xfrm>
            <a:off x="0" y="2082800"/>
            <a:ext cx="9144000" cy="2215991"/>
          </a:xfrm>
          <a:prstGeom prst="rect">
            <a:avLst/>
          </a:prstGeom>
          <a:noFill/>
        </p:spPr>
        <p:txBody>
          <a:bodyPr wrap="square" rtlCol="0" anchor="ctr">
            <a:spAutoFit/>
          </a:bodyPr>
          <a:lstStyle/>
          <a:p>
            <a:pPr algn="ctr"/>
            <a:r>
              <a:rPr lang="en-US" altLang="ko-KR" sz="13800" dirty="0"/>
              <a:t>Thank you</a:t>
            </a:r>
            <a:endParaRPr lang="ko-KR" altLang="en-US" sz="13800" dirty="0"/>
          </a:p>
        </p:txBody>
      </p:sp>
    </p:spTree>
    <p:extLst>
      <p:ext uri="{BB962C8B-B14F-4D97-AF65-F5344CB8AC3E}">
        <p14:creationId xmlns:p14="http://schemas.microsoft.com/office/powerpoint/2010/main" val="339343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1. Background and Objectives</a:t>
            </a:r>
            <a:endParaRPr lang="ko-KR" altLang="en-US" dirty="0">
              <a:solidFill>
                <a:schemeClr val="tx1"/>
              </a:solidFill>
            </a:endParaRPr>
          </a:p>
        </p:txBody>
      </p:sp>
      <p:pic>
        <p:nvPicPr>
          <p:cNvPr id="5" name="그림 4">
            <a:extLst>
              <a:ext uri="{FF2B5EF4-FFF2-40B4-BE49-F238E27FC236}">
                <a16:creationId xmlns="" xmlns:a16="http://schemas.microsoft.com/office/drawing/2014/main" id="{DACD2CD6-1F76-4AFC-BCE4-0D612947A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05033"/>
            <a:ext cx="3210498" cy="642099"/>
          </a:xfrm>
          <a:prstGeom prst="rect">
            <a:avLst/>
          </a:prstGeom>
        </p:spPr>
      </p:pic>
      <p:pic>
        <p:nvPicPr>
          <p:cNvPr id="6" name="그림 5">
            <a:extLst>
              <a:ext uri="{FF2B5EF4-FFF2-40B4-BE49-F238E27FC236}">
                <a16:creationId xmlns="" xmlns:a16="http://schemas.microsoft.com/office/drawing/2014/main" id="{F5A05AD0-1D27-4B8C-89FE-D7FFD9E7C2CD}"/>
              </a:ext>
            </a:extLst>
          </p:cNvPr>
          <p:cNvPicPr>
            <a:picLocks noChangeAspect="1"/>
          </p:cNvPicPr>
          <p:nvPr/>
        </p:nvPicPr>
        <p:blipFill>
          <a:blip r:embed="rId4"/>
          <a:stretch>
            <a:fillRect/>
          </a:stretch>
        </p:blipFill>
        <p:spPr>
          <a:xfrm>
            <a:off x="286530" y="3789040"/>
            <a:ext cx="4104455" cy="2969715"/>
          </a:xfrm>
          <a:prstGeom prst="rect">
            <a:avLst/>
          </a:prstGeom>
        </p:spPr>
      </p:pic>
      <p:sp>
        <p:nvSpPr>
          <p:cNvPr id="7" name="TextBox 6">
            <a:extLst>
              <a:ext uri="{FF2B5EF4-FFF2-40B4-BE49-F238E27FC236}">
                <a16:creationId xmlns="" xmlns:a16="http://schemas.microsoft.com/office/drawing/2014/main" id="{92647973-98DA-44AE-9B01-5B873CBF762F}"/>
              </a:ext>
            </a:extLst>
          </p:cNvPr>
          <p:cNvSpPr txBox="1"/>
          <p:nvPr/>
        </p:nvSpPr>
        <p:spPr>
          <a:xfrm>
            <a:off x="152623" y="2718335"/>
            <a:ext cx="4238362" cy="830997"/>
          </a:xfrm>
          <a:prstGeom prst="rect">
            <a:avLst/>
          </a:prstGeom>
          <a:solidFill>
            <a:schemeClr val="bg1"/>
          </a:solidFill>
        </p:spPr>
        <p:txBody>
          <a:bodyPr wrap="square" rtlCol="0">
            <a:spAutoFit/>
          </a:bodyPr>
          <a:lstStyle/>
          <a:p>
            <a:pPr defTabSz="685783" fontAlgn="base">
              <a:spcBef>
                <a:spcPct val="0"/>
              </a:spcBef>
              <a:spcAft>
                <a:spcPct val="0"/>
              </a:spcAft>
            </a:pPr>
            <a:r>
              <a:rPr lang="en-US" altLang="ja-JP" sz="1800" b="1" u="sng" dirty="0">
                <a:latin typeface="Calibri" panose="020F0502020204030204" pitchFamily="34" charset="0"/>
                <a:cs typeface="Calibri" panose="020F0502020204030204" pitchFamily="34" charset="0"/>
              </a:rPr>
              <a:t>Societal Impact</a:t>
            </a:r>
          </a:p>
          <a:p>
            <a:pPr marL="214313" indent="-214313" defTabSz="685783" fontAlgn="base">
              <a:spcBef>
                <a:spcPct val="0"/>
              </a:spcBef>
              <a:spcAft>
                <a:spcPct val="0"/>
              </a:spcAft>
              <a:buFont typeface="Arial" panose="020B0604020202020204" pitchFamily="34" charset="0"/>
              <a:buChar char="•"/>
            </a:pPr>
            <a:r>
              <a:rPr lang="en-US" altLang="ja-JP" sz="1500" b="1" dirty="0">
                <a:latin typeface="Calibri" panose="020F0502020204030204" pitchFamily="34" charset="0"/>
                <a:cs typeface="Calibri" panose="020F0502020204030204" pitchFamily="34" charset="0"/>
              </a:rPr>
              <a:t>Provide </a:t>
            </a:r>
            <a:r>
              <a:rPr lang="en-US" altLang="ja-JP" sz="1500" b="1" dirty="0">
                <a:solidFill>
                  <a:srgbClr val="3333FF"/>
                </a:solidFill>
                <a:latin typeface="Calibri" panose="020F0502020204030204" pitchFamily="34" charset="0"/>
                <a:cs typeface="Calibri" panose="020F0502020204030204" pitchFamily="34" charset="0"/>
              </a:rPr>
              <a:t>guidance on measures </a:t>
            </a:r>
            <a:r>
              <a:rPr lang="en-US" altLang="ja-JP" sz="1500" b="1" dirty="0">
                <a:latin typeface="Calibri" panose="020F0502020204030204" pitchFamily="34" charset="0"/>
                <a:cs typeface="Calibri" panose="020F0502020204030204" pitchFamily="34" charset="0"/>
              </a:rPr>
              <a:t>to  improve air quality in Korea</a:t>
            </a:r>
          </a:p>
        </p:txBody>
      </p:sp>
      <p:sp>
        <p:nvSpPr>
          <p:cNvPr id="8" name="TextBox 7">
            <a:extLst>
              <a:ext uri="{FF2B5EF4-FFF2-40B4-BE49-F238E27FC236}">
                <a16:creationId xmlns="" xmlns:a16="http://schemas.microsoft.com/office/drawing/2014/main" id="{829689A9-874C-4ABF-8703-6AE8DBF3698D}"/>
              </a:ext>
            </a:extLst>
          </p:cNvPr>
          <p:cNvSpPr txBox="1"/>
          <p:nvPr/>
        </p:nvSpPr>
        <p:spPr>
          <a:xfrm>
            <a:off x="180462" y="1432236"/>
            <a:ext cx="4348449" cy="1061829"/>
          </a:xfrm>
          <a:prstGeom prst="rect">
            <a:avLst/>
          </a:prstGeom>
          <a:solidFill>
            <a:schemeClr val="bg1"/>
          </a:solidFill>
        </p:spPr>
        <p:txBody>
          <a:bodyPr wrap="square" rtlCol="0">
            <a:spAutoFit/>
          </a:bodyPr>
          <a:lstStyle/>
          <a:p>
            <a:pPr defTabSz="685783" fontAlgn="base">
              <a:spcBef>
                <a:spcPct val="0"/>
              </a:spcBef>
              <a:spcAft>
                <a:spcPct val="0"/>
              </a:spcAft>
            </a:pPr>
            <a:r>
              <a:rPr lang="en-US" altLang="ja-JP" sz="1800" b="1" u="sng" dirty="0">
                <a:latin typeface="Calibri" panose="020F0502020204030204" pitchFamily="34" charset="0"/>
                <a:cs typeface="Calibri" panose="020F0502020204030204" pitchFamily="34" charset="0"/>
              </a:rPr>
              <a:t>Science </a:t>
            </a:r>
          </a:p>
          <a:p>
            <a:pPr marL="214313" indent="-214313" defTabSz="685783" fontAlgn="base">
              <a:spcBef>
                <a:spcPct val="0"/>
              </a:spcBef>
              <a:spcAft>
                <a:spcPct val="0"/>
              </a:spcAft>
              <a:buFont typeface="Arial" panose="020B0604020202020204" pitchFamily="34" charset="0"/>
              <a:buChar char="•"/>
            </a:pPr>
            <a:r>
              <a:rPr lang="en-US" altLang="ja-JP" sz="1500" b="1" dirty="0">
                <a:latin typeface="Calibri" panose="020F0502020204030204" pitchFamily="34" charset="0"/>
                <a:cs typeface="Calibri" panose="020F0502020204030204" pitchFamily="34" charset="0"/>
              </a:rPr>
              <a:t>Better understanding of the </a:t>
            </a:r>
            <a:r>
              <a:rPr lang="en-US" altLang="ja-JP" sz="1500" b="1" dirty="0">
                <a:solidFill>
                  <a:srgbClr val="3333FF"/>
                </a:solidFill>
                <a:latin typeface="Calibri" panose="020F0502020204030204" pitchFamily="34" charset="0"/>
                <a:cs typeface="Calibri" panose="020F0502020204030204" pitchFamily="34" charset="0"/>
              </a:rPr>
              <a:t>factors controlling </a:t>
            </a:r>
            <a:r>
              <a:rPr lang="en-US" altLang="ja-JP" sz="1500" b="1" dirty="0">
                <a:latin typeface="Calibri" panose="020F0502020204030204" pitchFamily="34" charset="0"/>
                <a:cs typeface="Calibri" panose="020F0502020204030204" pitchFamily="34" charset="0"/>
              </a:rPr>
              <a:t>air quality</a:t>
            </a:r>
          </a:p>
          <a:p>
            <a:pPr marL="214313" indent="-214313" defTabSz="685783" fontAlgn="base">
              <a:spcBef>
                <a:spcPct val="0"/>
              </a:spcBef>
              <a:spcAft>
                <a:spcPct val="0"/>
              </a:spcAft>
              <a:buFont typeface="Arial" panose="020B0604020202020204" pitchFamily="34" charset="0"/>
              <a:buChar char="•"/>
            </a:pPr>
            <a:r>
              <a:rPr lang="en-US" altLang="ja-JP" sz="1500" b="1" dirty="0">
                <a:latin typeface="Calibri" panose="020F0502020204030204" pitchFamily="34" charset="0"/>
                <a:cs typeface="Calibri" panose="020F0502020204030204" pitchFamily="34" charset="0"/>
              </a:rPr>
              <a:t>Test and </a:t>
            </a:r>
            <a:r>
              <a:rPr lang="en-US" altLang="ja-JP" sz="1500" b="1" dirty="0">
                <a:solidFill>
                  <a:srgbClr val="3333FF"/>
                </a:solidFill>
                <a:latin typeface="Calibri" panose="020F0502020204030204" pitchFamily="34" charset="0"/>
                <a:cs typeface="Calibri" panose="020F0502020204030204" pitchFamily="34" charset="0"/>
              </a:rPr>
              <a:t>improve model simulations </a:t>
            </a:r>
            <a:r>
              <a:rPr lang="en-US" altLang="ja-JP" sz="1500" b="1" dirty="0">
                <a:latin typeface="Calibri" panose="020F0502020204030204" pitchFamily="34" charset="0"/>
                <a:cs typeface="Calibri" panose="020F0502020204030204" pitchFamily="34" charset="0"/>
              </a:rPr>
              <a:t>of air quality</a:t>
            </a:r>
          </a:p>
        </p:txBody>
      </p:sp>
      <p:sp>
        <p:nvSpPr>
          <p:cNvPr id="9" name="TextBox 8">
            <a:extLst>
              <a:ext uri="{FF2B5EF4-FFF2-40B4-BE49-F238E27FC236}">
                <a16:creationId xmlns="" xmlns:a16="http://schemas.microsoft.com/office/drawing/2014/main" id="{6D320F62-E157-46B8-A4B6-114C5E1C6AF7}"/>
              </a:ext>
            </a:extLst>
          </p:cNvPr>
          <p:cNvSpPr txBox="1"/>
          <p:nvPr/>
        </p:nvSpPr>
        <p:spPr>
          <a:xfrm>
            <a:off x="4548616" y="2952707"/>
            <a:ext cx="4266473" cy="369332"/>
          </a:xfrm>
          <a:prstGeom prst="rect">
            <a:avLst/>
          </a:prstGeom>
          <a:noFill/>
        </p:spPr>
        <p:txBody>
          <a:bodyPr wrap="square" rtlCol="0">
            <a:spAutoFit/>
          </a:bodyPr>
          <a:lstStyle/>
          <a:p>
            <a:pPr algn="ctr"/>
            <a:r>
              <a:rPr lang="en-US" altLang="ko-KR" sz="1800" b="1" dirty="0">
                <a:latin typeface="Calibri" panose="020F0502020204030204" pitchFamily="34" charset="0"/>
                <a:cs typeface="Calibri" panose="020F0502020204030204" pitchFamily="34" charset="0"/>
              </a:rPr>
              <a:t>KORUS Emissions Inventory (ver. 1.0/2.0)</a:t>
            </a:r>
            <a:endParaRPr lang="ko-KR" altLang="en-US" sz="1800" b="1" dirty="0">
              <a:latin typeface="Calibri" panose="020F0502020204030204" pitchFamily="34" charset="0"/>
              <a:cs typeface="Calibri" panose="020F0502020204030204" pitchFamily="34" charset="0"/>
            </a:endParaRPr>
          </a:p>
        </p:txBody>
      </p:sp>
      <p:pic>
        <p:nvPicPr>
          <p:cNvPr id="10" name="그림 9">
            <a:extLst>
              <a:ext uri="{FF2B5EF4-FFF2-40B4-BE49-F238E27FC236}">
                <a16:creationId xmlns="" xmlns:a16="http://schemas.microsoft.com/office/drawing/2014/main" id="{84705ECB-3D5B-4A22-9B00-F0163C138F66}"/>
              </a:ext>
            </a:extLst>
          </p:cNvPr>
          <p:cNvPicPr>
            <a:picLocks noChangeAspect="1"/>
          </p:cNvPicPr>
          <p:nvPr/>
        </p:nvPicPr>
        <p:blipFill>
          <a:blip r:embed="rId5"/>
          <a:stretch>
            <a:fillRect/>
          </a:stretch>
        </p:blipFill>
        <p:spPr>
          <a:xfrm>
            <a:off x="4734022" y="3490517"/>
            <a:ext cx="4024501" cy="2868927"/>
          </a:xfrm>
          <a:prstGeom prst="rect">
            <a:avLst/>
          </a:prstGeom>
        </p:spPr>
      </p:pic>
      <p:sp>
        <p:nvSpPr>
          <p:cNvPr id="11" name="TextBox 10">
            <a:extLst>
              <a:ext uri="{FF2B5EF4-FFF2-40B4-BE49-F238E27FC236}">
                <a16:creationId xmlns="" xmlns:a16="http://schemas.microsoft.com/office/drawing/2014/main" id="{CC692EC6-8198-4062-8155-FFBDC2DE5B94}"/>
              </a:ext>
            </a:extLst>
          </p:cNvPr>
          <p:cNvSpPr txBox="1"/>
          <p:nvPr/>
        </p:nvSpPr>
        <p:spPr>
          <a:xfrm>
            <a:off x="4499992" y="692696"/>
            <a:ext cx="4680520" cy="369332"/>
          </a:xfrm>
          <a:prstGeom prst="rect">
            <a:avLst/>
          </a:prstGeom>
          <a:noFill/>
        </p:spPr>
        <p:txBody>
          <a:bodyPr wrap="square" rtlCol="0">
            <a:spAutoFit/>
          </a:bodyPr>
          <a:lstStyle/>
          <a:p>
            <a:r>
              <a:rPr lang="en-US" altLang="ko-KR" sz="1800" b="1" dirty="0">
                <a:latin typeface="Calibri" panose="020F0502020204030204" pitchFamily="34" charset="0"/>
                <a:cs typeface="Calibri" panose="020F0502020204030204" pitchFamily="34" charset="0"/>
              </a:rPr>
              <a:t>Base Emissions Inventory:  NIER/KU-CREATE</a:t>
            </a:r>
            <a:r>
              <a:rPr lang="en-US" altLang="ko-KR" sz="1800" b="1" baseline="30000" dirty="0">
                <a:latin typeface="Calibri" panose="020F0502020204030204" pitchFamily="34" charset="0"/>
                <a:cs typeface="Calibri" panose="020F0502020204030204" pitchFamily="34" charset="0"/>
              </a:rPr>
              <a:t>*</a:t>
            </a:r>
            <a:endParaRPr lang="ko-KR" altLang="en-US" sz="1800" b="1" baseline="30000" dirty="0">
              <a:latin typeface="Calibri" panose="020F0502020204030204" pitchFamily="34" charset="0"/>
              <a:cs typeface="Calibri" panose="020F0502020204030204" pitchFamily="34" charset="0"/>
            </a:endParaRPr>
          </a:p>
        </p:txBody>
      </p:sp>
      <p:sp>
        <p:nvSpPr>
          <p:cNvPr id="12" name="직사각형 11">
            <a:extLst>
              <a:ext uri="{FF2B5EF4-FFF2-40B4-BE49-F238E27FC236}">
                <a16:creationId xmlns="" xmlns:a16="http://schemas.microsoft.com/office/drawing/2014/main" id="{1909535D-B13F-4FF4-A048-85338C21243E}"/>
              </a:ext>
            </a:extLst>
          </p:cNvPr>
          <p:cNvSpPr/>
          <p:nvPr/>
        </p:nvSpPr>
        <p:spPr>
          <a:xfrm>
            <a:off x="4107168" y="6546760"/>
            <a:ext cx="4893326" cy="261610"/>
          </a:xfrm>
          <a:prstGeom prst="rect">
            <a:avLst/>
          </a:prstGeom>
        </p:spPr>
        <p:txBody>
          <a:bodyPr wrap="square">
            <a:spAutoFit/>
          </a:bodyPr>
          <a:lstStyle/>
          <a:p>
            <a:r>
              <a:rPr lang="en-US" altLang="ko-KR" sz="1100" b="1" dirty="0">
                <a:latin typeface="Calibri" panose="020F0502020204030204" pitchFamily="34" charset="0"/>
                <a:cs typeface="Calibri" panose="020F0502020204030204" pitchFamily="34" charset="0"/>
              </a:rPr>
              <a:t>* </a:t>
            </a:r>
            <a:r>
              <a:rPr lang="en-US" altLang="ko-KR" sz="1100" b="1" dirty="0">
                <a:solidFill>
                  <a:srgbClr val="FF0000"/>
                </a:solidFill>
                <a:latin typeface="Calibri" panose="020F0502020204030204" pitchFamily="34" charset="0"/>
                <a:cs typeface="Calibri" panose="020F0502020204030204" pitchFamily="34" charset="0"/>
              </a:rPr>
              <a:t>C</a:t>
            </a:r>
            <a:r>
              <a:rPr lang="en-US" altLang="ko-KR" sz="1100" b="1" dirty="0">
                <a:latin typeface="Calibri" panose="020F0502020204030204" pitchFamily="34" charset="0"/>
                <a:cs typeface="Calibri" panose="020F0502020204030204" pitchFamily="34" charset="0"/>
              </a:rPr>
              <a:t>omprehensive </a:t>
            </a:r>
            <a:r>
              <a:rPr lang="en-US" altLang="ko-KR" sz="1100" b="1" dirty="0">
                <a:solidFill>
                  <a:srgbClr val="FF0000"/>
                </a:solidFill>
                <a:latin typeface="Calibri" panose="020F0502020204030204" pitchFamily="34" charset="0"/>
                <a:cs typeface="Calibri" panose="020F0502020204030204" pitchFamily="34" charset="0"/>
              </a:rPr>
              <a:t>R</a:t>
            </a:r>
            <a:r>
              <a:rPr lang="en-US" altLang="ko-KR" sz="1100" b="1" dirty="0">
                <a:latin typeface="Calibri" panose="020F0502020204030204" pitchFamily="34" charset="0"/>
                <a:cs typeface="Calibri" panose="020F0502020204030204" pitchFamily="34" charset="0"/>
              </a:rPr>
              <a:t>egional </a:t>
            </a:r>
            <a:r>
              <a:rPr lang="en-US" altLang="ko-KR" sz="1100" b="1" dirty="0">
                <a:solidFill>
                  <a:srgbClr val="FF0000"/>
                </a:solidFill>
                <a:latin typeface="Calibri" panose="020F0502020204030204" pitchFamily="34" charset="0"/>
                <a:cs typeface="Calibri" panose="020F0502020204030204" pitchFamily="34" charset="0"/>
              </a:rPr>
              <a:t>E</a:t>
            </a:r>
            <a:r>
              <a:rPr lang="en-US" altLang="ko-KR" sz="1100" b="1" dirty="0">
                <a:latin typeface="Calibri" panose="020F0502020204030204" pitchFamily="34" charset="0"/>
                <a:cs typeface="Calibri" panose="020F0502020204030204" pitchFamily="34" charset="0"/>
              </a:rPr>
              <a:t>missions for </a:t>
            </a:r>
            <a:r>
              <a:rPr lang="en-US" altLang="ko-KR" sz="1100" b="1" dirty="0">
                <a:solidFill>
                  <a:srgbClr val="FF0000"/>
                </a:solidFill>
                <a:latin typeface="Calibri" panose="020F0502020204030204" pitchFamily="34" charset="0"/>
                <a:cs typeface="Calibri" panose="020F0502020204030204" pitchFamily="34" charset="0"/>
              </a:rPr>
              <a:t>A</a:t>
            </a:r>
            <a:r>
              <a:rPr lang="en-US" altLang="ko-KR" sz="1100" b="1" dirty="0">
                <a:latin typeface="Calibri" panose="020F0502020204030204" pitchFamily="34" charset="0"/>
                <a:cs typeface="Calibri" panose="020F0502020204030204" pitchFamily="34" charset="0"/>
              </a:rPr>
              <a:t>tmospheric </a:t>
            </a:r>
            <a:r>
              <a:rPr lang="en-US" altLang="ko-KR" sz="1100" b="1" dirty="0">
                <a:solidFill>
                  <a:srgbClr val="FF0000"/>
                </a:solidFill>
                <a:latin typeface="Calibri" panose="020F0502020204030204" pitchFamily="34" charset="0"/>
                <a:cs typeface="Calibri" panose="020F0502020204030204" pitchFamily="34" charset="0"/>
              </a:rPr>
              <a:t>T</a:t>
            </a:r>
            <a:r>
              <a:rPr lang="en-US" altLang="ko-KR" sz="1100" b="1" dirty="0">
                <a:latin typeface="Calibri" panose="020F0502020204030204" pitchFamily="34" charset="0"/>
                <a:cs typeface="Calibri" panose="020F0502020204030204" pitchFamily="34" charset="0"/>
              </a:rPr>
              <a:t>ransport </a:t>
            </a:r>
            <a:r>
              <a:rPr lang="en-US" altLang="ko-KR" sz="1100" b="1" dirty="0">
                <a:solidFill>
                  <a:srgbClr val="FF0000"/>
                </a:solidFill>
                <a:latin typeface="Calibri" panose="020F0502020204030204" pitchFamily="34" charset="0"/>
                <a:cs typeface="Calibri" panose="020F0502020204030204" pitchFamily="34" charset="0"/>
              </a:rPr>
              <a:t>E</a:t>
            </a:r>
            <a:r>
              <a:rPr lang="en-US" altLang="ko-KR" sz="1100" b="1" dirty="0">
                <a:latin typeface="Calibri" panose="020F0502020204030204" pitchFamily="34" charset="0"/>
                <a:cs typeface="Calibri" panose="020F0502020204030204" pitchFamily="34" charset="0"/>
              </a:rPr>
              <a:t>xperiments</a:t>
            </a:r>
            <a:endParaRPr lang="ko-KR" altLang="en-US" sz="1100" dirty="0">
              <a:latin typeface="Calibri" panose="020F0502020204030204" pitchFamily="34" charset="0"/>
              <a:cs typeface="Calibri" panose="020F0502020204030204" pitchFamily="34" charset="0"/>
            </a:endParaRPr>
          </a:p>
        </p:txBody>
      </p:sp>
      <p:sp>
        <p:nvSpPr>
          <p:cNvPr id="13" name="직사각형 12">
            <a:extLst>
              <a:ext uri="{FF2B5EF4-FFF2-40B4-BE49-F238E27FC236}">
                <a16:creationId xmlns="" xmlns:a16="http://schemas.microsoft.com/office/drawing/2014/main" id="{60517B50-5266-4610-8FB5-EB854E099157}"/>
              </a:ext>
            </a:extLst>
          </p:cNvPr>
          <p:cNvSpPr/>
          <p:nvPr/>
        </p:nvSpPr>
        <p:spPr>
          <a:xfrm>
            <a:off x="4734022" y="1268760"/>
            <a:ext cx="4266472" cy="1367747"/>
          </a:xfrm>
          <a:prstGeom prst="rect">
            <a:avLst/>
          </a:prstGeom>
        </p:spPr>
        <p:txBody>
          <a:bodyPr wrap="square">
            <a:spAutoFit/>
          </a:bodyPr>
          <a:lstStyle/>
          <a:p>
            <a:pPr marL="128588" indent="-128588">
              <a:lnSpc>
                <a:spcPct val="120000"/>
              </a:lnSpc>
              <a:buFont typeface="Arial" panose="020B0604020202020204" pitchFamily="34" charset="0"/>
              <a:buChar char="•"/>
              <a:defRPr/>
            </a:pPr>
            <a:r>
              <a:rPr lang="en-US" altLang="ko-KR" sz="1400" b="1" dirty="0">
                <a:solidFill>
                  <a:sysClr val="windowText" lastClr="000000"/>
                </a:solidFill>
                <a:latin typeface="Calibri" panose="020F0502020204030204" pitchFamily="34" charset="0"/>
                <a:cs typeface="Calibri" panose="020F0502020204030204" pitchFamily="34" charset="0"/>
              </a:rPr>
              <a:t> Anthropogenic Emissions Inventory </a:t>
            </a:r>
          </a:p>
          <a:p>
            <a:pPr>
              <a:lnSpc>
                <a:spcPct val="120000"/>
              </a:lnSpc>
              <a:defRPr/>
            </a:pPr>
            <a:r>
              <a:rPr lang="en-US" altLang="ko-KR" sz="1400" b="1" kern="0" dirty="0">
                <a:solidFill>
                  <a:sysClr val="windowText" lastClr="000000"/>
                </a:solidFill>
                <a:latin typeface="Calibri" panose="020F0502020204030204" pitchFamily="34" charset="0"/>
                <a:cs typeface="Calibri" panose="020F0502020204030204" pitchFamily="34" charset="0"/>
              </a:rPr>
              <a:t>      - GAINS-Korea/Asia with national activities/policies</a:t>
            </a:r>
          </a:p>
          <a:p>
            <a:pPr marL="128588" indent="-128588" latinLnBrk="0">
              <a:lnSpc>
                <a:spcPct val="120000"/>
              </a:lnSpc>
              <a:buFont typeface="Arial" panose="020B0604020202020204" pitchFamily="34" charset="0"/>
              <a:buChar char="•"/>
              <a:defRPr/>
            </a:pPr>
            <a:r>
              <a:rPr lang="en-US" altLang="ko-KR" sz="1400" b="1" kern="0" dirty="0">
                <a:solidFill>
                  <a:sysClr val="windowText" lastClr="000000"/>
                </a:solidFill>
                <a:latin typeface="Calibri" panose="020F0502020204030204" pitchFamily="34" charset="0"/>
                <a:cs typeface="Calibri" panose="020F0502020204030204" pitchFamily="34" charset="0"/>
              </a:rPr>
              <a:t> Year 2010, Asia regions, ~300 SCCs</a:t>
            </a:r>
            <a:endParaRPr lang="en-US" altLang="ko-KR" sz="1400" b="1" dirty="0">
              <a:solidFill>
                <a:sysClr val="windowText" lastClr="000000"/>
              </a:solidFill>
              <a:latin typeface="Calibri" panose="020F0502020204030204" pitchFamily="34" charset="0"/>
              <a:cs typeface="Calibri" panose="020F0502020204030204" pitchFamily="34" charset="0"/>
            </a:endParaRPr>
          </a:p>
          <a:p>
            <a:pPr marL="128588" indent="-128588" latinLnBrk="0">
              <a:lnSpc>
                <a:spcPct val="120000"/>
              </a:lnSpc>
              <a:buFont typeface="Arial" panose="020B0604020202020204" pitchFamily="34" charset="0"/>
              <a:buChar char="•"/>
              <a:defRPr/>
            </a:pPr>
            <a:r>
              <a:rPr lang="ko-KR" altLang="en-US" sz="1400" b="1" kern="0" dirty="0">
                <a:solidFill>
                  <a:sysClr val="windowText" lastClr="000000"/>
                </a:solidFill>
                <a:latin typeface="Calibri" panose="020F0502020204030204" pitchFamily="34" charset="0"/>
                <a:cs typeface="Calibri" panose="020F0502020204030204" pitchFamily="34" charset="0"/>
              </a:rPr>
              <a:t> </a:t>
            </a:r>
            <a:r>
              <a:rPr lang="en-US" altLang="ko-KR" sz="1400" b="1" kern="0" dirty="0">
                <a:solidFill>
                  <a:sysClr val="windowText" lastClr="000000"/>
                </a:solidFill>
                <a:latin typeface="Calibri" panose="020F0502020204030204" pitchFamily="34" charset="0"/>
                <a:cs typeface="Calibri" panose="020F0502020204030204" pitchFamily="34" charset="0"/>
              </a:rPr>
              <a:t>Pols.: </a:t>
            </a:r>
            <a:r>
              <a:rPr lang="en-US" altLang="en-US" sz="1400" b="1" dirty="0">
                <a:latin typeface="Calibri" panose="020F0502020204030204" pitchFamily="34" charset="0"/>
                <a:cs typeface="Calibri" panose="020F0502020204030204" pitchFamily="34" charset="0"/>
              </a:rPr>
              <a:t>CO</a:t>
            </a:r>
            <a:r>
              <a:rPr lang="en-US" altLang="en-US" sz="1400" b="1" baseline="-25000" dirty="0">
                <a:latin typeface="Calibri" panose="020F0502020204030204" pitchFamily="34" charset="0"/>
                <a:cs typeface="Calibri" panose="020F0502020204030204" pitchFamily="34" charset="0"/>
              </a:rPr>
              <a:t>2</a:t>
            </a:r>
            <a:r>
              <a:rPr lang="en-US" altLang="en-US" sz="1400" b="1" dirty="0">
                <a:latin typeface="Calibri" panose="020F0502020204030204" pitchFamily="34" charset="0"/>
                <a:cs typeface="Calibri" panose="020F0502020204030204" pitchFamily="34" charset="0"/>
              </a:rPr>
              <a:t>, NO</a:t>
            </a:r>
            <a:r>
              <a:rPr lang="en-US" altLang="en-US" sz="1400" b="1" baseline="-25000" dirty="0">
                <a:latin typeface="Calibri" panose="020F0502020204030204" pitchFamily="34" charset="0"/>
                <a:cs typeface="Calibri" panose="020F0502020204030204" pitchFamily="34" charset="0"/>
              </a:rPr>
              <a:t>x</a:t>
            </a:r>
            <a:r>
              <a:rPr lang="en-US" altLang="en-US" sz="1400" b="1" dirty="0">
                <a:latin typeface="Calibri" panose="020F0502020204030204" pitchFamily="34" charset="0"/>
                <a:cs typeface="Calibri" panose="020F0502020204030204" pitchFamily="34" charset="0"/>
              </a:rPr>
              <a:t>, PM</a:t>
            </a:r>
            <a:r>
              <a:rPr lang="en-US" altLang="en-US" sz="1400" b="1" baseline="-25000" dirty="0">
                <a:latin typeface="Calibri" panose="020F0502020204030204" pitchFamily="34" charset="0"/>
                <a:cs typeface="Calibri" panose="020F0502020204030204" pitchFamily="34" charset="0"/>
              </a:rPr>
              <a:t>10</a:t>
            </a:r>
            <a:r>
              <a:rPr lang="en-US" altLang="en-US" sz="1400" b="1" dirty="0">
                <a:latin typeface="Calibri" panose="020F0502020204030204" pitchFamily="34" charset="0"/>
                <a:cs typeface="Calibri" panose="020F0502020204030204" pitchFamily="34" charset="0"/>
              </a:rPr>
              <a:t>, PM</a:t>
            </a:r>
            <a:r>
              <a:rPr lang="en-US" altLang="en-US" sz="1400" b="1" baseline="-25000" dirty="0">
                <a:latin typeface="Calibri" panose="020F0502020204030204" pitchFamily="34" charset="0"/>
                <a:cs typeface="Calibri" panose="020F0502020204030204" pitchFamily="34" charset="0"/>
              </a:rPr>
              <a:t>2.5</a:t>
            </a:r>
            <a:r>
              <a:rPr lang="en-US" altLang="en-US" sz="1400" b="1" dirty="0">
                <a:latin typeface="Calibri" panose="020F0502020204030204" pitchFamily="34" charset="0"/>
                <a:cs typeface="Calibri" panose="020F0502020204030204" pitchFamily="34" charset="0"/>
              </a:rPr>
              <a:t>, SO</a:t>
            </a:r>
            <a:r>
              <a:rPr lang="en-US" altLang="en-US" sz="1400" b="1" baseline="-25000" dirty="0">
                <a:latin typeface="Calibri" panose="020F0502020204030204" pitchFamily="34" charset="0"/>
                <a:cs typeface="Calibri" panose="020F0502020204030204" pitchFamily="34" charset="0"/>
              </a:rPr>
              <a:t>2</a:t>
            </a:r>
            <a:r>
              <a:rPr lang="en-US" altLang="en-US" sz="1400" b="1" dirty="0">
                <a:latin typeface="Calibri" panose="020F0502020204030204" pitchFamily="34" charset="0"/>
                <a:cs typeface="Calibri" panose="020F0502020204030204" pitchFamily="34" charset="0"/>
              </a:rPr>
              <a:t>, VOC, NH</a:t>
            </a:r>
            <a:r>
              <a:rPr lang="en-US" altLang="en-US" sz="1400" b="1" baseline="-25000" dirty="0">
                <a:latin typeface="Calibri" panose="020F0502020204030204" pitchFamily="34" charset="0"/>
                <a:cs typeface="Calibri" panose="020F0502020204030204" pitchFamily="34" charset="0"/>
              </a:rPr>
              <a:t>3</a:t>
            </a:r>
            <a:r>
              <a:rPr lang="en-US" altLang="en-US" sz="1400" b="1" dirty="0">
                <a:latin typeface="Calibri" panose="020F0502020204030204" pitchFamily="34" charset="0"/>
                <a:cs typeface="Calibri" panose="020F0502020204030204" pitchFamily="34" charset="0"/>
              </a:rPr>
              <a:t>, CO</a:t>
            </a:r>
            <a:endParaRPr lang="en-US" altLang="ko-KR" sz="1400" b="1" dirty="0">
              <a:latin typeface="Calibri" panose="020F0502020204030204" pitchFamily="34" charset="0"/>
              <a:cs typeface="Calibri" panose="020F0502020204030204" pitchFamily="34" charset="0"/>
            </a:endParaRPr>
          </a:p>
          <a:p>
            <a:pPr marL="128588" indent="-128588" latinLnBrk="0">
              <a:lnSpc>
                <a:spcPct val="120000"/>
              </a:lnSpc>
              <a:buFont typeface="Arial" panose="020B0604020202020204" pitchFamily="34" charset="0"/>
              <a:buChar char="•"/>
              <a:defRPr/>
            </a:pPr>
            <a:r>
              <a:rPr lang="en-US" altLang="en-US" sz="1400" b="1" dirty="0">
                <a:latin typeface="Calibri" panose="020F0502020204030204" pitchFamily="34" charset="0"/>
                <a:cs typeface="Calibri" panose="020F0502020204030204" pitchFamily="34" charset="0"/>
              </a:rPr>
              <a:t> Biogenic(MEGAN), Biomass burning(</a:t>
            </a:r>
            <a:r>
              <a:rPr lang="en-US" altLang="en-US" sz="1400" b="1" dirty="0" err="1">
                <a:latin typeface="Calibri" panose="020F0502020204030204" pitchFamily="34" charset="0"/>
                <a:cs typeface="Calibri" panose="020F0502020204030204" pitchFamily="34" charset="0"/>
              </a:rPr>
              <a:t>BlueSky</a:t>
            </a:r>
            <a:r>
              <a:rPr lang="en-US" altLang="en-US" sz="1400" b="1" dirty="0">
                <a:latin typeface="Calibri" panose="020F0502020204030204" pitchFamily="34" charset="0"/>
                <a:cs typeface="Calibri" panose="020F0502020204030204" pitchFamily="34" charset="0"/>
              </a:rPr>
              <a:t>)</a:t>
            </a:r>
          </a:p>
        </p:txBody>
      </p:sp>
      <p:sp>
        <p:nvSpPr>
          <p:cNvPr id="14" name="아래쪽 화살표 1">
            <a:extLst>
              <a:ext uri="{FF2B5EF4-FFF2-40B4-BE49-F238E27FC236}">
                <a16:creationId xmlns="" xmlns:a16="http://schemas.microsoft.com/office/drawing/2014/main" id="{96D3CDDC-072C-4EBF-9C63-A79D36B7F855}"/>
              </a:ext>
            </a:extLst>
          </p:cNvPr>
          <p:cNvSpPr/>
          <p:nvPr/>
        </p:nvSpPr>
        <p:spPr bwMode="invGray">
          <a:xfrm>
            <a:off x="6354198" y="2735063"/>
            <a:ext cx="702078" cy="261889"/>
          </a:xfrm>
          <a:prstGeom prst="downArrow">
            <a:avLst/>
          </a:prstGeom>
          <a:gradFill rotWithShape="0">
            <a:gsLst>
              <a:gs pos="0">
                <a:srgbClr val="003399"/>
              </a:gs>
              <a:gs pos="100000">
                <a:srgbClr val="3399FF"/>
              </a:gs>
            </a:gsLst>
            <a:lin ang="0" scaled="1"/>
          </a:gradFill>
          <a:ln w="9525">
            <a:noFill/>
            <a:miter lim="800000"/>
            <a:headEnd/>
            <a:tailEnd/>
          </a:ln>
          <a:effectLst/>
        </p:spPr>
        <p:txBody>
          <a:bodyPr wrap="none" rtlCol="0" anchor="ctr"/>
          <a:lstStyle/>
          <a:p>
            <a:pPr algn="ctr">
              <a:lnSpc>
                <a:spcPct val="90000"/>
              </a:lnSpc>
              <a:buClr>
                <a:srgbClr val="000066"/>
              </a:buClr>
              <a:buSzPct val="150000"/>
            </a:pPr>
            <a:endParaRPr lang="ko-KR" altLang="en-US" sz="1538" b="1" dirty="0">
              <a:solidFill>
                <a:schemeClr val="bg1"/>
              </a:solidFill>
              <a:effectLst>
                <a:outerShdw blurRad="38100" dist="38100" dir="2700000" algn="tl">
                  <a:srgbClr val="000000"/>
                </a:outerShdw>
              </a:effectLst>
              <a:latin typeface="HY견고딕" pitchFamily="18" charset="-127"/>
              <a:ea typeface="HY견고딕" pitchFamily="18" charset="-127"/>
            </a:endParaRPr>
          </a:p>
        </p:txBody>
      </p:sp>
      <p:sp>
        <p:nvSpPr>
          <p:cNvPr id="16" name="TextBox 15"/>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17" name="슬라이드 번호 개체 틀 16"/>
          <p:cNvSpPr>
            <a:spLocks noGrp="1"/>
          </p:cNvSpPr>
          <p:nvPr>
            <p:ph type="sldNum" sz="quarter" idx="12"/>
          </p:nvPr>
        </p:nvSpPr>
        <p:spPr/>
        <p:txBody>
          <a:bodyPr/>
          <a:lstStyle/>
          <a:p>
            <a:fld id="{AEEF654B-3EFA-41E1-B9D5-493F27B4E1EA}" type="slidenum">
              <a:rPr lang="ko-KR" altLang="en-US" smtClean="0"/>
              <a:t>2</a:t>
            </a:fld>
            <a:endParaRPr lang="ko-KR" altLang="en-US"/>
          </a:p>
        </p:txBody>
      </p:sp>
    </p:spTree>
    <p:extLst>
      <p:ext uri="{BB962C8B-B14F-4D97-AF65-F5344CB8AC3E}">
        <p14:creationId xmlns:p14="http://schemas.microsoft.com/office/powerpoint/2010/main" val="2048963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그림 51"/>
          <p:cNvPicPr>
            <a:picLocks noChangeAspect="1"/>
          </p:cNvPicPr>
          <p:nvPr/>
        </p:nvPicPr>
        <p:blipFill rotWithShape="1">
          <a:blip r:embed="rId3"/>
          <a:srcRect l="4570" r="10878"/>
          <a:stretch/>
        </p:blipFill>
        <p:spPr>
          <a:xfrm>
            <a:off x="5708103" y="3230958"/>
            <a:ext cx="3020934" cy="2497490"/>
          </a:xfrm>
          <a:prstGeom prst="rect">
            <a:avLst/>
          </a:prstGeom>
        </p:spPr>
      </p:pic>
      <p:sp>
        <p:nvSpPr>
          <p:cNvPr id="3" name="직사각형 2"/>
          <p:cNvSpPr/>
          <p:nvPr/>
        </p:nvSpPr>
        <p:spPr>
          <a:xfrm>
            <a:off x="285924" y="614529"/>
            <a:ext cx="4493538" cy="369332"/>
          </a:xfrm>
          <a:prstGeom prst="rect">
            <a:avLst/>
          </a:prstGeom>
        </p:spPr>
        <p:txBody>
          <a:bodyPr wrap="none">
            <a:spAutoFit/>
          </a:bodyPr>
          <a:lstStyle/>
          <a:p>
            <a:r>
              <a:rPr lang="en-US" altLang="ko-KR" b="1" dirty="0"/>
              <a:t>Framework of Inventory for KORUS Modeling</a:t>
            </a:r>
            <a:endParaRPr lang="ko-KR" altLang="en-US" b="1" dirty="0"/>
          </a:p>
        </p:txBody>
      </p:sp>
      <p:sp>
        <p:nvSpPr>
          <p:cNvPr id="8" name="직사각형 7"/>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1. Background and Objectives</a:t>
            </a:r>
            <a:endParaRPr lang="ko-KR" altLang="en-US" dirty="0">
              <a:solidFill>
                <a:schemeClr val="tx1"/>
              </a:solidFill>
            </a:endParaRPr>
          </a:p>
        </p:txBody>
      </p:sp>
      <p:sp>
        <p:nvSpPr>
          <p:cNvPr id="9" name="TextBox 8"/>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pic>
        <p:nvPicPr>
          <p:cNvPr id="57" name="그림 56"/>
          <p:cNvPicPr>
            <a:picLocks noChangeAspect="1"/>
          </p:cNvPicPr>
          <p:nvPr/>
        </p:nvPicPr>
        <p:blipFill>
          <a:blip r:embed="rId4"/>
          <a:stretch>
            <a:fillRect/>
          </a:stretch>
        </p:blipFill>
        <p:spPr>
          <a:xfrm>
            <a:off x="372362" y="1266656"/>
            <a:ext cx="6002205" cy="4724853"/>
          </a:xfrm>
          <a:prstGeom prst="rect">
            <a:avLst/>
          </a:prstGeom>
        </p:spPr>
      </p:pic>
      <p:sp>
        <p:nvSpPr>
          <p:cNvPr id="2" name="직사각형 1"/>
          <p:cNvSpPr/>
          <p:nvPr/>
        </p:nvSpPr>
        <p:spPr>
          <a:xfrm>
            <a:off x="1865375" y="2760425"/>
            <a:ext cx="3072008" cy="336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1"/>
                </a:solidFill>
              </a:rPr>
              <a:t>KORUS Ver. 2.0 Emissions Inventory</a:t>
            </a:r>
            <a:endParaRPr lang="ko-KR" altLang="en-US" sz="1400" b="1" dirty="0">
              <a:solidFill>
                <a:schemeClr val="tx1"/>
              </a:solidFill>
            </a:endParaRPr>
          </a:p>
        </p:txBody>
      </p:sp>
      <p:sp>
        <p:nvSpPr>
          <p:cNvPr id="10" name="직사각형 9"/>
          <p:cNvSpPr/>
          <p:nvPr/>
        </p:nvSpPr>
        <p:spPr>
          <a:xfrm>
            <a:off x="1865375" y="1305092"/>
            <a:ext cx="3072008" cy="336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1"/>
                </a:solidFill>
              </a:rPr>
              <a:t>CREATE Ver. 3.0 Emissions Inventory</a:t>
            </a:r>
            <a:endParaRPr lang="ko-KR" altLang="en-US" sz="1400" b="1" dirty="0">
              <a:solidFill>
                <a:schemeClr val="tx1"/>
              </a:solidFill>
            </a:endParaRPr>
          </a:p>
        </p:txBody>
      </p:sp>
    </p:spTree>
    <p:extLst>
      <p:ext uri="{BB962C8B-B14F-4D97-AF65-F5344CB8AC3E}">
        <p14:creationId xmlns:p14="http://schemas.microsoft.com/office/powerpoint/2010/main" val="2513706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1. Background and Objectives</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grpSp>
        <p:nvGrpSpPr>
          <p:cNvPr id="6" name="그룹 5"/>
          <p:cNvGrpSpPr/>
          <p:nvPr/>
        </p:nvGrpSpPr>
        <p:grpSpPr>
          <a:xfrm>
            <a:off x="5724128" y="3534473"/>
            <a:ext cx="3396784" cy="3206895"/>
            <a:chOff x="3851920" y="3141025"/>
            <a:chExt cx="4273666" cy="3382681"/>
          </a:xfrm>
        </p:grpSpPr>
        <p:pic>
          <p:nvPicPr>
            <p:cNvPr id="7" name="그림 6"/>
            <p:cNvPicPr>
              <a:picLocks noChangeAspect="1"/>
            </p:cNvPicPr>
            <p:nvPr/>
          </p:nvPicPr>
          <p:blipFill>
            <a:blip r:embed="rId3"/>
            <a:stretch>
              <a:fillRect/>
            </a:stretch>
          </p:blipFill>
          <p:spPr>
            <a:xfrm>
              <a:off x="3851920" y="3501008"/>
              <a:ext cx="4273666" cy="2786113"/>
            </a:xfrm>
            <a:prstGeom prst="rect">
              <a:avLst/>
            </a:prstGeom>
          </p:spPr>
        </p:pic>
        <p:sp>
          <p:nvSpPr>
            <p:cNvPr id="8" name="TextBox 7"/>
            <p:cNvSpPr txBox="1"/>
            <p:nvPr/>
          </p:nvSpPr>
          <p:spPr>
            <a:xfrm>
              <a:off x="3972527" y="3141025"/>
              <a:ext cx="4032451" cy="321510"/>
            </a:xfrm>
            <a:prstGeom prst="rect">
              <a:avLst/>
            </a:prstGeom>
            <a:noFill/>
          </p:spPr>
          <p:txBody>
            <a:bodyPr wrap="square" rtlCol="0">
              <a:spAutoFit/>
            </a:bodyPr>
            <a:lstStyle/>
            <a:p>
              <a:pPr algn="ctr">
                <a:defRPr/>
              </a:pPr>
              <a:r>
                <a:rPr lang="en-US" altLang="ko-KR" sz="1400" b="1" dirty="0">
                  <a:solidFill>
                    <a:prstClr val="black"/>
                  </a:solidFill>
                  <a:latin typeface="Calibri" panose="020F0502020204030204" pitchFamily="34" charset="0"/>
                  <a:ea typeface="맑은 고딕" panose="020B0503020000020004" pitchFamily="50" charset="-127"/>
                  <a:cs typeface="Calibri" panose="020F0502020204030204" pitchFamily="34" charset="0"/>
                </a:rPr>
                <a:t>Site of Large Amount Emission in 2016</a:t>
              </a:r>
              <a:endParaRPr lang="ko-KR" altLang="en-US" sz="1400"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sp>
          <p:nvSpPr>
            <p:cNvPr id="9" name="TextBox 8"/>
            <p:cNvSpPr txBox="1"/>
            <p:nvPr/>
          </p:nvSpPr>
          <p:spPr>
            <a:xfrm>
              <a:off x="6600627" y="6246707"/>
              <a:ext cx="1440163" cy="276999"/>
            </a:xfrm>
            <a:prstGeom prst="rect">
              <a:avLst/>
            </a:prstGeom>
            <a:noFill/>
          </p:spPr>
          <p:txBody>
            <a:bodyPr wrap="square" rtlCol="0">
              <a:spAutoFit/>
            </a:bodyPr>
            <a:lstStyle/>
            <a:p>
              <a:pPr algn="ctr">
                <a:defRPr/>
              </a:pPr>
              <a:r>
                <a:rPr lang="en-US" altLang="ko-KR" sz="1200" dirty="0">
                  <a:solidFill>
                    <a:prstClr val="black"/>
                  </a:solidFill>
                  <a:latin typeface="Calibri" panose="020F0502020204030204" pitchFamily="34" charset="0"/>
                  <a:ea typeface="맑은 고딕" panose="020B0503020000020004" pitchFamily="50" charset="-127"/>
                  <a:cs typeface="Calibri" panose="020F0502020204030204" pitchFamily="34" charset="0"/>
                </a:rPr>
                <a:t>MOE, 2017</a:t>
              </a:r>
              <a:endParaRPr lang="ko-KR" altLang="en-US" sz="1200"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grpSp>
      <p:pic>
        <p:nvPicPr>
          <p:cNvPr id="10" name="Picture 2">
            <a:extLst>
              <a:ext uri="{FF2B5EF4-FFF2-40B4-BE49-F238E27FC236}">
                <a16:creationId xmlns="" xmlns:a16="http://schemas.microsoft.com/office/drawing/2014/main" id="{D5108813-1E13-4F73-9431-7D25FA9ACB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537" y="3235220"/>
            <a:ext cx="2808312" cy="3596187"/>
          </a:xfrm>
          <a:prstGeom prst="rect">
            <a:avLst/>
          </a:prstGeom>
        </p:spPr>
      </p:pic>
      <p:pic>
        <p:nvPicPr>
          <p:cNvPr id="11" name="Picture 4">
            <a:extLst>
              <a:ext uri="{FF2B5EF4-FFF2-40B4-BE49-F238E27FC236}">
                <a16:creationId xmlns="" xmlns:a16="http://schemas.microsoft.com/office/drawing/2014/main" id="{93E2C9FB-77E1-440A-9082-6F6C625A6C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12337" y="3223698"/>
            <a:ext cx="2739783" cy="3596755"/>
          </a:xfrm>
          <a:prstGeom prst="rect">
            <a:avLst/>
          </a:prstGeom>
        </p:spPr>
      </p:pic>
      <p:pic>
        <p:nvPicPr>
          <p:cNvPr id="12" name="그림 11">
            <a:extLst>
              <a:ext uri="{FF2B5EF4-FFF2-40B4-BE49-F238E27FC236}">
                <a16:creationId xmlns="" xmlns:a16="http://schemas.microsoft.com/office/drawing/2014/main" id="{69DEA32A-F9EA-4407-8003-9487C721A9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473" y="1233023"/>
            <a:ext cx="2579376" cy="515875"/>
          </a:xfrm>
          <a:prstGeom prst="rect">
            <a:avLst/>
          </a:prstGeom>
        </p:spPr>
      </p:pic>
      <p:pic>
        <p:nvPicPr>
          <p:cNvPr id="13" name="그림 12">
            <a:extLst>
              <a:ext uri="{FF2B5EF4-FFF2-40B4-BE49-F238E27FC236}">
                <a16:creationId xmlns="" xmlns:a16="http://schemas.microsoft.com/office/drawing/2014/main" id="{3B1E33CF-9357-4E1C-B7DF-ADF08C36C5E7}"/>
              </a:ext>
            </a:extLst>
          </p:cNvPr>
          <p:cNvPicPr>
            <a:picLocks noChangeAspect="1"/>
          </p:cNvPicPr>
          <p:nvPr/>
        </p:nvPicPr>
        <p:blipFill>
          <a:blip r:embed="rId7"/>
          <a:stretch>
            <a:fillRect/>
          </a:stretch>
        </p:blipFill>
        <p:spPr>
          <a:xfrm>
            <a:off x="5590165" y="803117"/>
            <a:ext cx="4003380" cy="2625883"/>
          </a:xfrm>
          <a:prstGeom prst="rect">
            <a:avLst/>
          </a:prstGeom>
        </p:spPr>
      </p:pic>
      <p:sp>
        <p:nvSpPr>
          <p:cNvPr id="14" name="TextBox 13">
            <a:extLst>
              <a:ext uri="{FF2B5EF4-FFF2-40B4-BE49-F238E27FC236}">
                <a16:creationId xmlns="" xmlns:a16="http://schemas.microsoft.com/office/drawing/2014/main" id="{5F4A81F4-FE4C-44F7-8FB1-65F32754FBE6}"/>
              </a:ext>
            </a:extLst>
          </p:cNvPr>
          <p:cNvSpPr txBox="1"/>
          <p:nvPr/>
        </p:nvSpPr>
        <p:spPr>
          <a:xfrm>
            <a:off x="79485" y="323906"/>
            <a:ext cx="9011090" cy="515901"/>
          </a:xfrm>
          <a:prstGeom prst="rect">
            <a:avLst/>
          </a:prstGeom>
          <a:noFill/>
          <a:ln>
            <a:noFill/>
          </a:ln>
        </p:spPr>
        <p:txBody>
          <a:bodyPr wrap="square" tIns="36000" bIns="36000" rtlCol="0">
            <a:spAutoFit/>
          </a:bodyPr>
          <a:lstStyle/>
          <a:p>
            <a:pPr algn="ctr">
              <a:lnSpc>
                <a:spcPct val="120000"/>
              </a:lnSpc>
            </a:pPr>
            <a:r>
              <a:rPr lang="en-US" altLang="ko-KR" sz="2400" b="1" dirty="0">
                <a:latin typeface="Calibri" panose="020F0502020204030204" pitchFamily="34" charset="0"/>
                <a:cs typeface="Calibri" panose="020F0502020204030204" pitchFamily="34" charset="0"/>
              </a:rPr>
              <a:t>Objective 1 : Evaluate Large Point Sources(LPSs) in Korea</a:t>
            </a:r>
            <a:endParaRPr lang="ko-KR" altLang="en-US" sz="2000" b="1" dirty="0">
              <a:latin typeface="Calibri" panose="020F0502020204030204" pitchFamily="34" charset="0"/>
              <a:cs typeface="Calibri" panose="020F0502020204030204" pitchFamily="34" charset="0"/>
            </a:endParaRPr>
          </a:p>
        </p:txBody>
      </p:sp>
      <p:sp>
        <p:nvSpPr>
          <p:cNvPr id="15" name="화살표: 오른쪽 4">
            <a:extLst>
              <a:ext uri="{FF2B5EF4-FFF2-40B4-BE49-F238E27FC236}">
                <a16:creationId xmlns="" xmlns:a16="http://schemas.microsoft.com/office/drawing/2014/main" id="{9CFDCD75-AA2B-4FC3-94B4-4A50ADEFEA09}"/>
              </a:ext>
            </a:extLst>
          </p:cNvPr>
          <p:cNvSpPr/>
          <p:nvPr/>
        </p:nvSpPr>
        <p:spPr>
          <a:xfrm>
            <a:off x="295808" y="2261653"/>
            <a:ext cx="432048" cy="449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 xmlns:a16="http://schemas.microsoft.com/office/drawing/2014/main" id="{2A9692D9-6FEF-4FB6-9214-68C49C7C1B1B}"/>
              </a:ext>
            </a:extLst>
          </p:cNvPr>
          <p:cNvSpPr txBox="1"/>
          <p:nvPr/>
        </p:nvSpPr>
        <p:spPr>
          <a:xfrm>
            <a:off x="884210" y="2145179"/>
            <a:ext cx="3700820" cy="682238"/>
          </a:xfrm>
          <a:prstGeom prst="rect">
            <a:avLst/>
          </a:prstGeom>
          <a:noFill/>
        </p:spPr>
        <p:txBody>
          <a:bodyPr wrap="none" rtlCol="0">
            <a:spAutoFit/>
          </a:bodyPr>
          <a:lstStyle/>
          <a:p>
            <a:pPr algn="ctr">
              <a:lnSpc>
                <a:spcPts val="2300"/>
              </a:lnSpc>
            </a:pPr>
            <a:r>
              <a:rPr lang="en-US" altLang="ko-KR" sz="1800" b="1" dirty="0">
                <a:latin typeface="Calibri" panose="020F0502020204030204" pitchFamily="34" charset="0"/>
                <a:ea typeface="나눔고딕" pitchFamily="50" charset="-127"/>
                <a:cs typeface="Calibri" panose="020F0502020204030204" pitchFamily="34" charset="0"/>
              </a:rPr>
              <a:t>Evaluate LPSs near Seoul </a:t>
            </a:r>
          </a:p>
          <a:p>
            <a:pPr algn="ctr">
              <a:lnSpc>
                <a:spcPts val="2300"/>
              </a:lnSpc>
            </a:pPr>
            <a:r>
              <a:rPr lang="en-US" altLang="ko-KR" sz="1800" b="1" dirty="0">
                <a:latin typeface="Calibri" panose="020F0502020204030204" pitchFamily="34" charset="0"/>
                <a:ea typeface="나눔고딕" pitchFamily="50" charset="-127"/>
                <a:cs typeface="Calibri" panose="020F0502020204030204" pitchFamily="34" charset="0"/>
              </a:rPr>
              <a:t>using KORUS-AQ flight measurement</a:t>
            </a:r>
            <a:endParaRPr lang="ko-KR" altLang="en-US" sz="1800" b="1" dirty="0">
              <a:latin typeface="Calibri" panose="020F0502020204030204" pitchFamily="34" charset="0"/>
              <a:ea typeface="나눔고딕" pitchFamily="50" charset="-127"/>
              <a:cs typeface="Calibri" panose="020F0502020204030204" pitchFamily="34" charset="0"/>
            </a:endParaRPr>
          </a:p>
        </p:txBody>
      </p:sp>
      <p:sp>
        <p:nvSpPr>
          <p:cNvPr id="17" name="TextBox 16">
            <a:extLst>
              <a:ext uri="{FF2B5EF4-FFF2-40B4-BE49-F238E27FC236}">
                <a16:creationId xmlns="" xmlns:a16="http://schemas.microsoft.com/office/drawing/2014/main" id="{D9972D46-2D94-4055-B119-3FC5F785C54C}"/>
              </a:ext>
            </a:extLst>
          </p:cNvPr>
          <p:cNvSpPr txBox="1"/>
          <p:nvPr/>
        </p:nvSpPr>
        <p:spPr>
          <a:xfrm>
            <a:off x="2190432" y="3359792"/>
            <a:ext cx="596638" cy="316753"/>
          </a:xfrm>
          <a:prstGeom prst="rect">
            <a:avLst/>
          </a:prstGeom>
          <a:noFill/>
        </p:spPr>
        <p:txBody>
          <a:bodyPr wrap="none" rtlCol="0">
            <a:spAutoFit/>
          </a:bodyPr>
          <a:lstStyle/>
          <a:p>
            <a:pPr algn="ctr">
              <a:lnSpc>
                <a:spcPts val="1700"/>
              </a:lnSpc>
            </a:pPr>
            <a:r>
              <a:rPr lang="en-US" altLang="ko-KR" sz="1800" b="1" dirty="0">
                <a:solidFill>
                  <a:schemeClr val="bg1"/>
                </a:solidFill>
                <a:latin typeface="Calibri" charset="0"/>
                <a:ea typeface="Calibri" charset="0"/>
                <a:cs typeface="Calibri" charset="0"/>
              </a:rPr>
              <a:t>NOx</a:t>
            </a:r>
            <a:endParaRPr lang="ko-KR" altLang="en-US" sz="1800" b="1" dirty="0">
              <a:solidFill>
                <a:schemeClr val="bg1"/>
              </a:solidFill>
              <a:latin typeface="Calibri" charset="0"/>
              <a:ea typeface="Calibri" charset="0"/>
              <a:cs typeface="Calibri" charset="0"/>
            </a:endParaRPr>
          </a:p>
        </p:txBody>
      </p:sp>
      <p:sp>
        <p:nvSpPr>
          <p:cNvPr id="18" name="TextBox 17">
            <a:extLst>
              <a:ext uri="{FF2B5EF4-FFF2-40B4-BE49-F238E27FC236}">
                <a16:creationId xmlns="" xmlns:a16="http://schemas.microsoft.com/office/drawing/2014/main" id="{D9972D46-2D94-4055-B119-3FC5F785C54C}"/>
              </a:ext>
            </a:extLst>
          </p:cNvPr>
          <p:cNvSpPr txBox="1"/>
          <p:nvPr/>
        </p:nvSpPr>
        <p:spPr>
          <a:xfrm>
            <a:off x="4887983" y="3351694"/>
            <a:ext cx="553357" cy="316753"/>
          </a:xfrm>
          <a:prstGeom prst="rect">
            <a:avLst/>
          </a:prstGeom>
          <a:noFill/>
        </p:spPr>
        <p:txBody>
          <a:bodyPr wrap="none" rtlCol="0">
            <a:spAutoFit/>
          </a:bodyPr>
          <a:lstStyle/>
          <a:p>
            <a:pPr algn="ctr">
              <a:lnSpc>
                <a:spcPts val="1700"/>
              </a:lnSpc>
            </a:pPr>
            <a:r>
              <a:rPr lang="en-US" altLang="ko-KR" sz="1800" b="1" dirty="0" err="1">
                <a:solidFill>
                  <a:schemeClr val="bg1"/>
                </a:solidFill>
                <a:latin typeface="Calibri" charset="0"/>
                <a:ea typeface="Calibri" charset="0"/>
                <a:cs typeface="Calibri" charset="0"/>
              </a:rPr>
              <a:t>SOx</a:t>
            </a:r>
            <a:endParaRPr lang="ko-KR" altLang="en-US" sz="1800" b="1" dirty="0">
              <a:solidFill>
                <a:schemeClr val="bg1"/>
              </a:solidFill>
              <a:latin typeface="Calibri" charset="0"/>
              <a:ea typeface="Calibri" charset="0"/>
              <a:cs typeface="Calibri" charset="0"/>
            </a:endParaRPr>
          </a:p>
        </p:txBody>
      </p:sp>
      <p:grpSp>
        <p:nvGrpSpPr>
          <p:cNvPr id="19" name="Group 12">
            <a:extLst>
              <a:ext uri="{FF2B5EF4-FFF2-40B4-BE49-F238E27FC236}">
                <a16:creationId xmlns="" xmlns:a16="http://schemas.microsoft.com/office/drawing/2014/main" id="{971BB748-550A-408A-AE8F-507E07280107}"/>
              </a:ext>
            </a:extLst>
          </p:cNvPr>
          <p:cNvGrpSpPr/>
          <p:nvPr/>
        </p:nvGrpSpPr>
        <p:grpSpPr>
          <a:xfrm>
            <a:off x="1063864" y="4302661"/>
            <a:ext cx="3495973" cy="515962"/>
            <a:chOff x="1063864" y="4302661"/>
            <a:chExt cx="3495973" cy="515962"/>
          </a:xfrm>
        </p:grpSpPr>
        <p:sp>
          <p:nvSpPr>
            <p:cNvPr id="20" name="TextBox 19">
              <a:extLst>
                <a:ext uri="{FF2B5EF4-FFF2-40B4-BE49-F238E27FC236}">
                  <a16:creationId xmlns="" xmlns:a16="http://schemas.microsoft.com/office/drawing/2014/main" id="{D9972D46-2D94-4055-B119-3FC5F785C54C}"/>
                </a:ext>
              </a:extLst>
            </p:cNvPr>
            <p:cNvSpPr txBox="1"/>
            <p:nvPr/>
          </p:nvSpPr>
          <p:spPr>
            <a:xfrm>
              <a:off x="3903888" y="4302662"/>
              <a:ext cx="655949" cy="310341"/>
            </a:xfrm>
            <a:prstGeom prst="rect">
              <a:avLst/>
            </a:prstGeom>
            <a:noFill/>
          </p:spPr>
          <p:txBody>
            <a:bodyPr wrap="none" rtlCol="0">
              <a:spAutoFit/>
            </a:bodyPr>
            <a:lstStyle/>
            <a:p>
              <a:pPr algn="ctr">
                <a:lnSpc>
                  <a:spcPts val="1700"/>
                </a:lnSpc>
              </a:pPr>
              <a:r>
                <a:rPr lang="en-US" altLang="ko-KR" sz="1600" b="1" dirty="0">
                  <a:solidFill>
                    <a:schemeClr val="bg1"/>
                  </a:solidFill>
                  <a:latin typeface="Calibri" charset="0"/>
                  <a:ea typeface="Calibri" charset="0"/>
                  <a:cs typeface="Calibri" charset="0"/>
                </a:rPr>
                <a:t>Seoul</a:t>
              </a:r>
              <a:endParaRPr lang="ko-KR" altLang="en-US" sz="1600" b="1" dirty="0">
                <a:solidFill>
                  <a:schemeClr val="bg1"/>
                </a:solidFill>
                <a:latin typeface="Calibri" charset="0"/>
                <a:ea typeface="Calibri" charset="0"/>
                <a:cs typeface="Calibri" charset="0"/>
              </a:endParaRPr>
            </a:p>
          </p:txBody>
        </p:sp>
        <p:sp>
          <p:nvSpPr>
            <p:cNvPr id="21" name="Arrow: Right 5">
              <a:extLst>
                <a:ext uri="{FF2B5EF4-FFF2-40B4-BE49-F238E27FC236}">
                  <a16:creationId xmlns="" xmlns:a16="http://schemas.microsoft.com/office/drawing/2014/main" id="{4EDBEB45-617C-47B7-AED8-C3CD47BEEEDB}"/>
                </a:ext>
              </a:extLst>
            </p:cNvPr>
            <p:cNvSpPr/>
            <p:nvPr/>
          </p:nvSpPr>
          <p:spPr>
            <a:xfrm rot="18593544">
              <a:off x="3937127" y="4532339"/>
              <a:ext cx="314738" cy="25783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a:extLst>
                <a:ext uri="{FF2B5EF4-FFF2-40B4-BE49-F238E27FC236}">
                  <a16:creationId xmlns="" xmlns:a16="http://schemas.microsoft.com/office/drawing/2014/main" id="{4A448579-7F54-4F7E-9251-B817BABDEEB9}"/>
                </a:ext>
              </a:extLst>
            </p:cNvPr>
            <p:cNvSpPr txBox="1"/>
            <p:nvPr/>
          </p:nvSpPr>
          <p:spPr>
            <a:xfrm>
              <a:off x="1063864" y="4302661"/>
              <a:ext cx="655949" cy="310341"/>
            </a:xfrm>
            <a:prstGeom prst="rect">
              <a:avLst/>
            </a:prstGeom>
            <a:noFill/>
          </p:spPr>
          <p:txBody>
            <a:bodyPr wrap="none" rtlCol="0">
              <a:spAutoFit/>
            </a:bodyPr>
            <a:lstStyle/>
            <a:p>
              <a:pPr algn="ctr">
                <a:lnSpc>
                  <a:spcPts val="1700"/>
                </a:lnSpc>
              </a:pPr>
              <a:r>
                <a:rPr lang="en-US" altLang="ko-KR" sz="1600" b="1" dirty="0">
                  <a:solidFill>
                    <a:schemeClr val="bg1"/>
                  </a:solidFill>
                  <a:latin typeface="Calibri" charset="0"/>
                  <a:ea typeface="Calibri" charset="0"/>
                  <a:cs typeface="Calibri" charset="0"/>
                </a:rPr>
                <a:t>Seoul</a:t>
              </a:r>
              <a:endParaRPr lang="ko-KR" altLang="en-US" sz="1600" b="1" dirty="0">
                <a:solidFill>
                  <a:schemeClr val="bg1"/>
                </a:solidFill>
                <a:latin typeface="Calibri" charset="0"/>
                <a:ea typeface="Calibri" charset="0"/>
                <a:cs typeface="Calibri" charset="0"/>
              </a:endParaRPr>
            </a:p>
          </p:txBody>
        </p:sp>
        <p:sp>
          <p:nvSpPr>
            <p:cNvPr id="23" name="Arrow: Right 24">
              <a:extLst>
                <a:ext uri="{FF2B5EF4-FFF2-40B4-BE49-F238E27FC236}">
                  <a16:creationId xmlns="" xmlns:a16="http://schemas.microsoft.com/office/drawing/2014/main" id="{1A174DB3-DB1F-43BD-92BC-F194395C1FE8}"/>
                </a:ext>
              </a:extLst>
            </p:cNvPr>
            <p:cNvSpPr/>
            <p:nvPr/>
          </p:nvSpPr>
          <p:spPr>
            <a:xfrm rot="18593544">
              <a:off x="1097103" y="4532338"/>
              <a:ext cx="314738" cy="25783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4" name="슬라이드 번호 개체 틀 23"/>
          <p:cNvSpPr>
            <a:spLocks noGrp="1"/>
          </p:cNvSpPr>
          <p:nvPr>
            <p:ph type="sldNum" sz="quarter" idx="12"/>
          </p:nvPr>
        </p:nvSpPr>
        <p:spPr/>
        <p:txBody>
          <a:bodyPr/>
          <a:lstStyle/>
          <a:p>
            <a:fld id="{AEEF654B-3EFA-41E1-B9D5-493F27B4E1EA}" type="slidenum">
              <a:rPr lang="ko-KR" altLang="en-US" smtClean="0"/>
              <a:t>4</a:t>
            </a:fld>
            <a:endParaRPr lang="ko-KR" altLang="en-US"/>
          </a:p>
        </p:txBody>
      </p:sp>
    </p:spTree>
    <p:extLst>
      <p:ext uri="{BB962C8B-B14F-4D97-AF65-F5344CB8AC3E}">
        <p14:creationId xmlns:p14="http://schemas.microsoft.com/office/powerpoint/2010/main" val="27886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1. Background and Objectives</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6" name="TextBox 5">
            <a:extLst>
              <a:ext uri="{FF2B5EF4-FFF2-40B4-BE49-F238E27FC236}">
                <a16:creationId xmlns="" xmlns:a16="http://schemas.microsoft.com/office/drawing/2014/main" id="{C7430E4A-0474-4F79-8C93-DE8B4A2B536C}"/>
              </a:ext>
            </a:extLst>
          </p:cNvPr>
          <p:cNvSpPr txBox="1"/>
          <p:nvPr/>
        </p:nvSpPr>
        <p:spPr>
          <a:xfrm>
            <a:off x="71716" y="323906"/>
            <a:ext cx="9011090" cy="885233"/>
          </a:xfrm>
          <a:prstGeom prst="rect">
            <a:avLst/>
          </a:prstGeom>
          <a:noFill/>
          <a:ln>
            <a:noFill/>
          </a:ln>
        </p:spPr>
        <p:txBody>
          <a:bodyPr wrap="square" tIns="36000" bIns="36000" rtlCol="0">
            <a:spAutoFit/>
          </a:bodyPr>
          <a:lstStyle/>
          <a:p>
            <a:pPr algn="ctr">
              <a:lnSpc>
                <a:spcPct val="120000"/>
              </a:lnSpc>
            </a:pPr>
            <a:r>
              <a:rPr lang="en-US" altLang="ko-KR" sz="2400" b="1" dirty="0">
                <a:latin typeface="Calibri" panose="020F0502020204030204" pitchFamily="34" charset="0"/>
                <a:cs typeface="Calibri" panose="020F0502020204030204" pitchFamily="34" charset="0"/>
              </a:rPr>
              <a:t>Objective 2 : Develop LPSs </a:t>
            </a:r>
            <a:r>
              <a:rPr lang="en-US" altLang="ko-KR" b="1" dirty="0">
                <a:latin typeface="Calibri" panose="020F0502020204030204" pitchFamily="34" charset="0"/>
                <a:cs typeface="Calibri" panose="020F0502020204030204" pitchFamily="34" charset="0"/>
              </a:rPr>
              <a:t>Inventory </a:t>
            </a:r>
            <a:r>
              <a:rPr lang="en-US" altLang="ko-KR" sz="2400" b="1" dirty="0">
                <a:latin typeface="Calibri" panose="020F0502020204030204" pitchFamily="34" charset="0"/>
                <a:cs typeface="Calibri" panose="020F0502020204030204" pitchFamily="34" charset="0"/>
              </a:rPr>
              <a:t>in China</a:t>
            </a:r>
          </a:p>
          <a:p>
            <a:pPr algn="ctr">
              <a:lnSpc>
                <a:spcPct val="120000"/>
              </a:lnSpc>
            </a:pPr>
            <a:r>
              <a:rPr lang="en-US" altLang="ko-KR" sz="2000" b="1" dirty="0">
                <a:latin typeface="Calibri" panose="020F0502020204030204" pitchFamily="34" charset="0"/>
                <a:cs typeface="Calibri" panose="020F0502020204030204" pitchFamily="34" charset="0"/>
              </a:rPr>
              <a:t>: Importance of China LPSs to Air Quality in Korea</a:t>
            </a:r>
            <a:endParaRPr lang="ko-KR" altLang="en-US" sz="1800" b="1" dirty="0">
              <a:latin typeface="Calibri" panose="020F0502020204030204" pitchFamily="34" charset="0"/>
              <a:cs typeface="Calibri" panose="020F0502020204030204" pitchFamily="34" charset="0"/>
            </a:endParaRPr>
          </a:p>
        </p:txBody>
      </p:sp>
      <p:pic>
        <p:nvPicPr>
          <p:cNvPr id="7" name="그림 6"/>
          <p:cNvPicPr>
            <a:picLocks noChangeAspect="1"/>
          </p:cNvPicPr>
          <p:nvPr/>
        </p:nvPicPr>
        <p:blipFill>
          <a:blip r:embed="rId3"/>
          <a:stretch>
            <a:fillRect/>
          </a:stretch>
        </p:blipFill>
        <p:spPr>
          <a:xfrm>
            <a:off x="179512" y="1484784"/>
            <a:ext cx="4471961" cy="3101875"/>
          </a:xfrm>
          <a:prstGeom prst="rect">
            <a:avLst/>
          </a:prstGeom>
        </p:spPr>
      </p:pic>
      <p:sp>
        <p:nvSpPr>
          <p:cNvPr id="8" name="오른쪽 화살표[R] 21"/>
          <p:cNvSpPr/>
          <p:nvPr/>
        </p:nvSpPr>
        <p:spPr>
          <a:xfrm>
            <a:off x="4335162" y="2686868"/>
            <a:ext cx="455012" cy="792088"/>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9" name="TextBox 8">
            <a:extLst>
              <a:ext uri="{FF2B5EF4-FFF2-40B4-BE49-F238E27FC236}">
                <a16:creationId xmlns="" xmlns:a16="http://schemas.microsoft.com/office/drawing/2014/main" id="{FE0BEE5A-02F3-4002-BF36-C1E361B174E9}"/>
              </a:ext>
            </a:extLst>
          </p:cNvPr>
          <p:cNvSpPr txBox="1"/>
          <p:nvPr/>
        </p:nvSpPr>
        <p:spPr>
          <a:xfrm>
            <a:off x="179512" y="4913922"/>
            <a:ext cx="4215578" cy="387286"/>
          </a:xfrm>
          <a:prstGeom prst="rect">
            <a:avLst/>
          </a:prstGeom>
          <a:solidFill>
            <a:schemeClr val="bg1"/>
          </a:solidFill>
        </p:spPr>
        <p:txBody>
          <a:bodyPr wrap="none" rtlCol="0">
            <a:spAutoFit/>
          </a:bodyPr>
          <a:lstStyle/>
          <a:p>
            <a:pPr algn="ctr">
              <a:lnSpc>
                <a:spcPts val="2300"/>
              </a:lnSpc>
            </a:pPr>
            <a:r>
              <a:rPr lang="en-US" altLang="ko-KR" sz="1600" dirty="0">
                <a:latin typeface="Calibri" panose="020F0502020204030204" pitchFamily="34" charset="0"/>
                <a:ea typeface="나눔고딕" pitchFamily="50" charset="-127"/>
                <a:cs typeface="Calibri" panose="020F0502020204030204" pitchFamily="34" charset="0"/>
              </a:rPr>
              <a:t>J.-H. Woo et al., Atmospheric Environment, 2012</a:t>
            </a:r>
            <a:endParaRPr lang="ko-KR" altLang="en-US" sz="1600" dirty="0">
              <a:latin typeface="Calibri" panose="020F0502020204030204" pitchFamily="34" charset="0"/>
              <a:ea typeface="나눔고딕" pitchFamily="50" charset="-127"/>
              <a:cs typeface="Calibri" panose="020F0502020204030204" pitchFamily="34" charset="0"/>
            </a:endParaRPr>
          </a:p>
        </p:txBody>
      </p:sp>
      <p:sp>
        <p:nvSpPr>
          <p:cNvPr id="10" name="TextBox 9">
            <a:extLst>
              <a:ext uri="{FF2B5EF4-FFF2-40B4-BE49-F238E27FC236}">
                <a16:creationId xmlns="" xmlns:a16="http://schemas.microsoft.com/office/drawing/2014/main" id="{FE0BEE5A-02F3-4002-BF36-C1E361B174E9}"/>
              </a:ext>
            </a:extLst>
          </p:cNvPr>
          <p:cNvSpPr txBox="1"/>
          <p:nvPr/>
        </p:nvSpPr>
        <p:spPr>
          <a:xfrm>
            <a:off x="5782533" y="4941168"/>
            <a:ext cx="2148345" cy="387286"/>
          </a:xfrm>
          <a:prstGeom prst="rect">
            <a:avLst/>
          </a:prstGeom>
          <a:solidFill>
            <a:schemeClr val="bg1"/>
          </a:solidFill>
        </p:spPr>
        <p:txBody>
          <a:bodyPr wrap="none" rtlCol="0">
            <a:spAutoFit/>
          </a:bodyPr>
          <a:lstStyle/>
          <a:p>
            <a:pPr algn="ctr">
              <a:lnSpc>
                <a:spcPts val="2300"/>
              </a:lnSpc>
            </a:pPr>
            <a:r>
              <a:rPr lang="en-US" altLang="ko-KR" sz="1600" dirty="0">
                <a:latin typeface="Calibri" panose="020F0502020204030204" pitchFamily="34" charset="0"/>
                <a:ea typeface="나눔고딕" pitchFamily="50" charset="-127"/>
                <a:cs typeface="Calibri" panose="020F0502020204030204" pitchFamily="34" charset="0"/>
              </a:rPr>
              <a:t>China LPS SO</a:t>
            </a:r>
            <a:r>
              <a:rPr lang="en-US" altLang="ko-KR" sz="1600" baseline="-25000" dirty="0">
                <a:latin typeface="Calibri" panose="020F0502020204030204" pitchFamily="34" charset="0"/>
                <a:ea typeface="나눔고딕" pitchFamily="50" charset="-127"/>
                <a:cs typeface="Calibri" panose="020F0502020204030204" pitchFamily="34" charset="0"/>
              </a:rPr>
              <a:t>2</a:t>
            </a:r>
            <a:r>
              <a:rPr lang="en-US" altLang="ko-KR" sz="1600" dirty="0">
                <a:latin typeface="Calibri" panose="020F0502020204030204" pitchFamily="34" charset="0"/>
                <a:ea typeface="나눔고딕" pitchFamily="50" charset="-127"/>
                <a:cs typeface="Calibri" panose="020F0502020204030204" pitchFamily="34" charset="0"/>
              </a:rPr>
              <a:t> Emission</a:t>
            </a:r>
            <a:endParaRPr lang="ko-KR" altLang="en-US" sz="1600" dirty="0">
              <a:latin typeface="Calibri" panose="020F0502020204030204" pitchFamily="34" charset="0"/>
              <a:ea typeface="나눔고딕" pitchFamily="50" charset="-127"/>
              <a:cs typeface="Calibri" panose="020F0502020204030204" pitchFamily="34" charset="0"/>
            </a:endParaRPr>
          </a:p>
        </p:txBody>
      </p:sp>
      <p:grpSp>
        <p:nvGrpSpPr>
          <p:cNvPr id="11" name="그룹 10">
            <a:extLst>
              <a:ext uri="{FF2B5EF4-FFF2-40B4-BE49-F238E27FC236}">
                <a16:creationId xmlns="" xmlns:a16="http://schemas.microsoft.com/office/drawing/2014/main" id="{ECBE4A4A-48FD-47D7-8A60-CD51FE72D576}"/>
              </a:ext>
            </a:extLst>
          </p:cNvPr>
          <p:cNvGrpSpPr/>
          <p:nvPr/>
        </p:nvGrpSpPr>
        <p:grpSpPr>
          <a:xfrm>
            <a:off x="224100" y="1175963"/>
            <a:ext cx="8697136" cy="5601444"/>
            <a:chOff x="107504" y="1326545"/>
            <a:chExt cx="8697136" cy="5601444"/>
          </a:xfrm>
        </p:grpSpPr>
        <p:pic>
          <p:nvPicPr>
            <p:cNvPr id="12" name="Picture 3" descr="중국점오염원_1.jpg">
              <a:extLst>
                <a:ext uri="{FF2B5EF4-FFF2-40B4-BE49-F238E27FC236}">
                  <a16:creationId xmlns="" xmlns:a16="http://schemas.microsoft.com/office/drawing/2014/main" id="{1262630E-A226-4C2D-A865-9D8FE1FE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326545"/>
              <a:ext cx="3960440" cy="5601444"/>
            </a:xfrm>
            <a:prstGeom prst="rect">
              <a:avLst/>
            </a:prstGeom>
          </p:spPr>
        </p:pic>
        <p:sp>
          <p:nvSpPr>
            <p:cNvPr id="13" name="Right Arrow 10">
              <a:extLst>
                <a:ext uri="{FF2B5EF4-FFF2-40B4-BE49-F238E27FC236}">
                  <a16:creationId xmlns="" xmlns:a16="http://schemas.microsoft.com/office/drawing/2014/main" id="{C9FAF605-7257-469D-A7FC-48287AE172F1}"/>
                </a:ext>
              </a:extLst>
            </p:cNvPr>
            <p:cNvSpPr/>
            <p:nvPr/>
          </p:nvSpPr>
          <p:spPr>
            <a:xfrm rot="21183299">
              <a:off x="1118018" y="3653059"/>
              <a:ext cx="2279743" cy="504056"/>
            </a:xfrm>
            <a:prstGeom prst="rightArrow">
              <a:avLst>
                <a:gd name="adj1" fmla="val 17493"/>
                <a:gd name="adj2"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6E7D37A6-81F5-492C-97E6-86FD15804844}"/>
                </a:ext>
              </a:extLst>
            </p:cNvPr>
            <p:cNvSpPr txBox="1"/>
            <p:nvPr/>
          </p:nvSpPr>
          <p:spPr>
            <a:xfrm>
              <a:off x="1691680" y="4077652"/>
              <a:ext cx="1451378" cy="369332"/>
            </a:xfrm>
            <a:prstGeom prst="rect">
              <a:avLst/>
            </a:prstGeom>
            <a:solidFill>
              <a:schemeClr val="bg1"/>
            </a:solidFill>
          </p:spPr>
          <p:txBody>
            <a:bodyPr wrap="square" rtlCol="0">
              <a:spAutoFit/>
            </a:bodyPr>
            <a:lstStyle/>
            <a:p>
              <a:r>
                <a:rPr lang="en-US" sz="1800" b="1" dirty="0">
                  <a:solidFill>
                    <a:srgbClr val="FF6600"/>
                  </a:solidFill>
                  <a:latin typeface="Arial"/>
                  <a:cs typeface="Arial"/>
                </a:rPr>
                <a:t>Max. 48hrs</a:t>
              </a:r>
            </a:p>
          </p:txBody>
        </p:sp>
        <p:sp>
          <p:nvSpPr>
            <p:cNvPr id="15" name="화살표: 오른쪽 11">
              <a:extLst>
                <a:ext uri="{FF2B5EF4-FFF2-40B4-BE49-F238E27FC236}">
                  <a16:creationId xmlns="" xmlns:a16="http://schemas.microsoft.com/office/drawing/2014/main" id="{A163FD9B-C03E-402A-B79C-EAD823C6A2E4}"/>
                </a:ext>
              </a:extLst>
            </p:cNvPr>
            <p:cNvSpPr/>
            <p:nvPr/>
          </p:nvSpPr>
          <p:spPr>
            <a:xfrm>
              <a:off x="4072728" y="6096957"/>
              <a:ext cx="432048" cy="449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 xmlns:a16="http://schemas.microsoft.com/office/drawing/2014/main" id="{FE0BEE5A-02F3-4002-BF36-C1E361B174E9}"/>
                </a:ext>
              </a:extLst>
            </p:cNvPr>
            <p:cNvSpPr txBox="1"/>
            <p:nvPr/>
          </p:nvSpPr>
          <p:spPr>
            <a:xfrm>
              <a:off x="4727305" y="6021288"/>
              <a:ext cx="4077335" cy="669414"/>
            </a:xfrm>
            <a:prstGeom prst="rect">
              <a:avLst/>
            </a:prstGeom>
            <a:noFill/>
          </p:spPr>
          <p:txBody>
            <a:bodyPr wrap="none" rtlCol="0">
              <a:spAutoFit/>
            </a:bodyPr>
            <a:lstStyle/>
            <a:p>
              <a:pPr algn="ctr">
                <a:lnSpc>
                  <a:spcPts val="2300"/>
                </a:lnSpc>
              </a:pPr>
              <a:r>
                <a:rPr lang="en-US" altLang="ko-KR" sz="1800" b="1" dirty="0">
                  <a:latin typeface="Calibri" panose="020F0502020204030204" pitchFamily="34" charset="0"/>
                  <a:ea typeface="나눔고딕" pitchFamily="50" charset="-127"/>
                  <a:cs typeface="Calibri" panose="020F0502020204030204" pitchFamily="34" charset="0"/>
                </a:rPr>
                <a:t>Develop LPSs inventory in China </a:t>
              </a:r>
            </a:p>
            <a:p>
              <a:pPr algn="ctr">
                <a:lnSpc>
                  <a:spcPts val="2300"/>
                </a:lnSpc>
              </a:pPr>
              <a:r>
                <a:rPr lang="en-US" altLang="ko-KR" sz="1800" b="1" dirty="0">
                  <a:latin typeface="Calibri" panose="020F0502020204030204" pitchFamily="34" charset="0"/>
                  <a:ea typeface="나눔고딕" pitchFamily="50" charset="-127"/>
                  <a:cs typeface="Calibri" panose="020F0502020204030204" pitchFamily="34" charset="0"/>
                </a:rPr>
                <a:t>to improve CTM modeling for KORUS-AQ</a:t>
              </a:r>
              <a:endParaRPr lang="ko-KR" altLang="en-US" sz="1800" b="1" dirty="0">
                <a:latin typeface="Calibri" panose="020F0502020204030204" pitchFamily="34" charset="0"/>
                <a:ea typeface="나눔고딕" pitchFamily="50" charset="-127"/>
                <a:cs typeface="Calibri" panose="020F0502020204030204" pitchFamily="34" charset="0"/>
              </a:endParaRPr>
            </a:p>
          </p:txBody>
        </p:sp>
      </p:grpSp>
      <p:pic>
        <p:nvPicPr>
          <p:cNvPr id="17" name="그림 16"/>
          <p:cNvPicPr>
            <a:picLocks noChangeAspect="1"/>
          </p:cNvPicPr>
          <p:nvPr/>
        </p:nvPicPr>
        <p:blipFill>
          <a:blip r:embed="rId5"/>
          <a:stretch>
            <a:fillRect/>
          </a:stretch>
        </p:blipFill>
        <p:spPr>
          <a:xfrm>
            <a:off x="4987910" y="1268413"/>
            <a:ext cx="3755626" cy="3645509"/>
          </a:xfrm>
          <a:prstGeom prst="rect">
            <a:avLst/>
          </a:prstGeom>
        </p:spPr>
      </p:pic>
      <p:sp>
        <p:nvSpPr>
          <p:cNvPr id="2" name="슬라이드 번호 개체 틀 1"/>
          <p:cNvSpPr>
            <a:spLocks noGrp="1"/>
          </p:cNvSpPr>
          <p:nvPr>
            <p:ph type="sldNum" sz="quarter" idx="12"/>
          </p:nvPr>
        </p:nvSpPr>
        <p:spPr/>
        <p:txBody>
          <a:bodyPr/>
          <a:lstStyle/>
          <a:p>
            <a:fld id="{AEEF654B-3EFA-41E1-B9D5-493F27B4E1EA}" type="slidenum">
              <a:rPr lang="ko-KR" altLang="en-US" smtClean="0"/>
              <a:t>5</a:t>
            </a:fld>
            <a:endParaRPr lang="ko-KR" altLang="en-US"/>
          </a:p>
        </p:txBody>
      </p:sp>
    </p:spTree>
    <p:extLst>
      <p:ext uri="{BB962C8B-B14F-4D97-AF65-F5344CB8AC3E}">
        <p14:creationId xmlns:p14="http://schemas.microsoft.com/office/powerpoint/2010/main" val="417381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2. Evaluate Large Point Sources(LPSs) in Korea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grpSp>
        <p:nvGrpSpPr>
          <p:cNvPr id="6" name="그룹 5"/>
          <p:cNvGrpSpPr/>
          <p:nvPr/>
        </p:nvGrpSpPr>
        <p:grpSpPr>
          <a:xfrm>
            <a:off x="216684" y="1211293"/>
            <a:ext cx="2424032" cy="3295385"/>
            <a:chOff x="-2617546" y="3777905"/>
            <a:chExt cx="2424032" cy="3295385"/>
          </a:xfrm>
        </p:grpSpPr>
        <p:pic>
          <p:nvPicPr>
            <p:cNvPr id="7" name="그림 6"/>
            <p:cNvPicPr>
              <a:picLocks noChangeAspect="1"/>
            </p:cNvPicPr>
            <p:nvPr/>
          </p:nvPicPr>
          <p:blipFill>
            <a:blip r:embed="rId3"/>
            <a:stretch>
              <a:fillRect/>
            </a:stretch>
          </p:blipFill>
          <p:spPr>
            <a:xfrm>
              <a:off x="-2617546" y="3777905"/>
              <a:ext cx="2424032" cy="3295385"/>
            </a:xfrm>
            <a:prstGeom prst="rect">
              <a:avLst/>
            </a:prstGeom>
            <a:ln>
              <a:solidFill>
                <a:schemeClr val="tx1"/>
              </a:solidFill>
            </a:ln>
          </p:spPr>
        </p:pic>
        <p:sp>
          <p:nvSpPr>
            <p:cNvPr id="8" name="TextBox 7"/>
            <p:cNvSpPr txBox="1"/>
            <p:nvPr/>
          </p:nvSpPr>
          <p:spPr>
            <a:xfrm>
              <a:off x="-1954550" y="4899955"/>
              <a:ext cx="543280" cy="515901"/>
            </a:xfrm>
            <a:prstGeom prst="rect">
              <a:avLst/>
            </a:prstGeom>
            <a:noFill/>
          </p:spPr>
          <p:txBody>
            <a:bodyPr wrap="square" lIns="36000" tIns="36000" rIns="36000" bIns="36000" rtlCol="0">
              <a:spAutoFit/>
            </a:bodyPr>
            <a:lstStyle/>
            <a:p>
              <a:pPr algn="ctr">
                <a:lnSpc>
                  <a:spcPct val="80000"/>
                </a:lnSpc>
              </a:pPr>
              <a:r>
                <a:rPr lang="en-US" altLang="ko-KR" sz="1200" b="1" dirty="0">
                  <a:solidFill>
                    <a:srgbClr val="036B3F"/>
                  </a:solidFill>
                  <a:latin typeface="Calibri" panose="020F0502020204030204" pitchFamily="34" charset="0"/>
                  <a:ea typeface="나눔고딕" pitchFamily="50" charset="-127"/>
                  <a:cs typeface="Calibri" panose="020F0502020204030204" pitchFamily="34" charset="0"/>
                </a:rPr>
                <a:t>Seoul Metro Area</a:t>
              </a:r>
              <a:endParaRPr lang="ko-KR" altLang="en-US" sz="1200" b="1" dirty="0">
                <a:solidFill>
                  <a:srgbClr val="036B3F"/>
                </a:solidFill>
                <a:latin typeface="Calibri" panose="020F0502020204030204" pitchFamily="34" charset="0"/>
                <a:ea typeface="나눔고딕" pitchFamily="50" charset="-127"/>
                <a:cs typeface="Calibri" panose="020F0502020204030204" pitchFamily="34" charset="0"/>
              </a:endParaRPr>
            </a:p>
          </p:txBody>
        </p:sp>
      </p:grpSp>
      <p:sp>
        <p:nvSpPr>
          <p:cNvPr id="9" name="제목 1"/>
          <p:cNvSpPr>
            <a:spLocks noGrp="1"/>
          </p:cNvSpPr>
          <p:nvPr>
            <p:ph type="title"/>
          </p:nvPr>
        </p:nvSpPr>
        <p:spPr>
          <a:xfrm>
            <a:off x="393995" y="299560"/>
            <a:ext cx="7704907" cy="379787"/>
          </a:xfrm>
        </p:spPr>
        <p:txBody>
          <a:bodyPr>
            <a:noAutofit/>
          </a:bodyPr>
          <a:lstStyle/>
          <a:p>
            <a:r>
              <a:rPr lang="en-US" altLang="ko-KR" sz="1800" dirty="0">
                <a:solidFill>
                  <a:schemeClr val="tx1"/>
                </a:solidFill>
                <a:latin typeface="Calibri" panose="020F0502020204030204" pitchFamily="34" charset="0"/>
                <a:cs typeface="Calibri" panose="020F0502020204030204" pitchFamily="34" charset="0"/>
              </a:rPr>
              <a:t>2-1. Research Setting</a:t>
            </a:r>
            <a:endParaRPr lang="ko-KR" altLang="en-US" sz="1800" dirty="0">
              <a:solidFill>
                <a:schemeClr val="tx1"/>
              </a:solidFill>
              <a:latin typeface="Calibri" panose="020F0502020204030204" pitchFamily="34" charset="0"/>
              <a:cs typeface="Calibri" panose="020F0502020204030204" pitchFamily="34" charset="0"/>
            </a:endParaRPr>
          </a:p>
        </p:txBody>
      </p:sp>
      <p:sp>
        <p:nvSpPr>
          <p:cNvPr id="10" name="직사각형 9"/>
          <p:cNvSpPr/>
          <p:nvPr/>
        </p:nvSpPr>
        <p:spPr>
          <a:xfrm>
            <a:off x="393995" y="5186800"/>
            <a:ext cx="8413157" cy="1169551"/>
          </a:xfrm>
          <a:prstGeom prst="rect">
            <a:avLst/>
          </a:prstGeom>
        </p:spPr>
        <p:txBody>
          <a:bodyPr wrap="square">
            <a:spAutoFit/>
          </a:bodyPr>
          <a:lstStyle/>
          <a:p>
            <a:pPr marL="228594" indent="-228594">
              <a:buFont typeface="Arial" panose="020B0604020202020204" pitchFamily="34" charset="0"/>
              <a:buChar char="•"/>
              <a:defRPr/>
            </a:pPr>
            <a:r>
              <a:rPr lang="en-US" altLang="en-US" sz="1400" dirty="0">
                <a:solidFill>
                  <a:prstClr val="black"/>
                </a:solidFill>
                <a:latin typeface="Calibri" panose="020F0502020204030204" pitchFamily="34" charset="0"/>
                <a:cs typeface="Calibri" panose="020F0502020204030204" pitchFamily="34" charset="0"/>
              </a:rPr>
              <a:t>Large Power Plants and Industrial Complex are located at  </a:t>
            </a:r>
            <a:r>
              <a:rPr lang="en-US" altLang="en-US" sz="1400" dirty="0" err="1">
                <a:solidFill>
                  <a:prstClr val="black"/>
                </a:solidFill>
                <a:latin typeface="Calibri" panose="020F0502020204030204" pitchFamily="34" charset="0"/>
                <a:cs typeface="Calibri" panose="020F0502020204030204" pitchFamily="34" charset="0"/>
              </a:rPr>
              <a:t>Chungcheongnam</a:t>
            </a:r>
            <a:r>
              <a:rPr lang="en-US" altLang="en-US" sz="1400" dirty="0">
                <a:solidFill>
                  <a:prstClr val="black"/>
                </a:solidFill>
                <a:latin typeface="Calibri" panose="020F0502020204030204" pitchFamily="34" charset="0"/>
                <a:cs typeface="Calibri" panose="020F0502020204030204" pitchFamily="34" charset="0"/>
              </a:rPr>
              <a:t>-do and </a:t>
            </a:r>
            <a:r>
              <a:rPr lang="en-US" altLang="en-US" sz="1400" dirty="0" err="1">
                <a:solidFill>
                  <a:prstClr val="black"/>
                </a:solidFill>
                <a:latin typeface="Calibri" panose="020F0502020204030204" pitchFamily="34" charset="0"/>
                <a:cs typeface="Calibri" panose="020F0502020204030204" pitchFamily="34" charset="0"/>
              </a:rPr>
              <a:t>Jeallabuk</a:t>
            </a:r>
            <a:r>
              <a:rPr lang="en-US" altLang="en-US" sz="1400" dirty="0">
                <a:solidFill>
                  <a:prstClr val="black"/>
                </a:solidFill>
                <a:latin typeface="Calibri" panose="020F0502020204030204" pitchFamily="34" charset="0"/>
                <a:cs typeface="Calibri" panose="020F0502020204030204" pitchFamily="34" charset="0"/>
              </a:rPr>
              <a:t>-do.</a:t>
            </a:r>
          </a:p>
          <a:p>
            <a:pPr marL="228594" indent="-228594">
              <a:buFont typeface="Arial" panose="020B0604020202020204" pitchFamily="34" charset="0"/>
              <a:buChar char="•"/>
              <a:defRPr/>
            </a:pPr>
            <a:r>
              <a:rPr lang="en-US" altLang="en-US" sz="1400" dirty="0">
                <a:solidFill>
                  <a:prstClr val="black"/>
                </a:solidFill>
                <a:latin typeface="Calibri" panose="020F0502020204030204" pitchFamily="34" charset="0"/>
                <a:cs typeface="Calibri" panose="020F0502020204030204" pitchFamily="34" charset="0"/>
              </a:rPr>
              <a:t>Large Point sources (LPSs) influence</a:t>
            </a:r>
            <a:r>
              <a:rPr lang="en-US" altLang="ko-KR" sz="1400" dirty="0">
                <a:solidFill>
                  <a:prstClr val="black"/>
                </a:solidFill>
                <a:latin typeface="Calibri" panose="020F0502020204030204" pitchFamily="34" charset="0"/>
                <a:cs typeface="Calibri" panose="020F0502020204030204" pitchFamily="34" charset="0"/>
              </a:rPr>
              <a:t> largely to Seoul Metro(SMA)’s air quality.</a:t>
            </a:r>
          </a:p>
          <a:p>
            <a:pPr marL="228594" indent="-228594">
              <a:buFont typeface="Arial" panose="020B0604020202020204" pitchFamily="34" charset="0"/>
              <a:buChar char="•"/>
              <a:defRPr/>
            </a:pPr>
            <a:r>
              <a:rPr lang="en-US" altLang="en-US" sz="1400" dirty="0">
                <a:solidFill>
                  <a:prstClr val="black"/>
                </a:solidFill>
                <a:latin typeface="Calibri" panose="020F0502020204030204" pitchFamily="34" charset="0"/>
                <a:cs typeface="Calibri" panose="020F0502020204030204" pitchFamily="34" charset="0"/>
              </a:rPr>
              <a:t>In particular, LPSs in Chungcheongnam-do put great impacts because they are close to SMA</a:t>
            </a:r>
          </a:p>
          <a:p>
            <a:pPr marL="228594" indent="-228594">
              <a:buFont typeface="Arial" panose="020B0604020202020204" pitchFamily="34" charset="0"/>
              <a:buChar char="•"/>
              <a:defRPr/>
            </a:pPr>
            <a:r>
              <a:rPr lang="en-US" altLang="en-US" sz="1400" dirty="0">
                <a:solidFill>
                  <a:prstClr val="black"/>
                </a:solidFill>
                <a:latin typeface="Calibri" panose="020F0502020204030204" pitchFamily="34" charset="0"/>
                <a:cs typeface="Calibri" panose="020F0502020204030204" pitchFamily="34" charset="0"/>
              </a:rPr>
              <a:t>So, we wanted to evaluate the accuracy of CAPSS, which is Korea National Emissions Statistics using KORUS-AQ measurement</a:t>
            </a:r>
          </a:p>
        </p:txBody>
      </p:sp>
      <p:grpSp>
        <p:nvGrpSpPr>
          <p:cNvPr id="11" name="그룹 10"/>
          <p:cNvGrpSpPr/>
          <p:nvPr/>
        </p:nvGrpSpPr>
        <p:grpSpPr>
          <a:xfrm>
            <a:off x="2019119" y="863447"/>
            <a:ext cx="4039854" cy="4192049"/>
            <a:chOff x="403690" y="1109159"/>
            <a:chExt cx="4039854" cy="4192049"/>
          </a:xfrm>
        </p:grpSpPr>
        <p:sp>
          <p:nvSpPr>
            <p:cNvPr id="12" name="TextBox 11"/>
            <p:cNvSpPr txBox="1"/>
            <p:nvPr/>
          </p:nvSpPr>
          <p:spPr>
            <a:xfrm>
              <a:off x="403690" y="4757341"/>
              <a:ext cx="3977742" cy="543867"/>
            </a:xfrm>
            <a:prstGeom prst="rect">
              <a:avLst/>
            </a:prstGeom>
            <a:noFill/>
          </p:spPr>
          <p:txBody>
            <a:bodyPr wrap="square" rtlCol="0">
              <a:spAutoFit/>
            </a:bodyPr>
            <a:lstStyle/>
            <a:p>
              <a:pPr algn="ctr">
                <a:defRPr/>
              </a:pPr>
              <a:r>
                <a:rPr lang="en-US" altLang="ko-KR" sz="1467" b="1" dirty="0">
                  <a:solidFill>
                    <a:prstClr val="black"/>
                  </a:solidFill>
                  <a:latin typeface="Calibri" panose="020F0502020204030204" pitchFamily="34" charset="0"/>
                  <a:ea typeface="맑은 고딕" panose="020B0503020000020004" pitchFamily="50" charset="-127"/>
                  <a:cs typeface="Calibri" panose="020F0502020204030204" pitchFamily="34" charset="0"/>
                </a:rPr>
                <a:t>Objective</a:t>
              </a:r>
              <a:r>
                <a:rPr lang="ko-KR" altLang="en-US" sz="1467" b="1" dirty="0">
                  <a:solidFill>
                    <a:prstClr val="black"/>
                  </a:solidFill>
                  <a:latin typeface="Calibri" panose="020F0502020204030204" pitchFamily="34" charset="0"/>
                  <a:ea typeface="맑은 고딕" panose="020B0503020000020004" pitchFamily="50" charset="-127"/>
                  <a:cs typeface="Calibri" panose="020F0502020204030204" pitchFamily="34" charset="0"/>
                </a:rPr>
                <a:t> </a:t>
              </a:r>
              <a:r>
                <a:rPr lang="en-US" altLang="ko-KR" sz="1467" b="1" dirty="0">
                  <a:solidFill>
                    <a:prstClr val="black"/>
                  </a:solidFill>
                  <a:latin typeface="Calibri" panose="020F0502020204030204" pitchFamily="34" charset="0"/>
                  <a:ea typeface="맑은 고딕" panose="020B0503020000020004" pitchFamily="50" charset="-127"/>
                  <a:cs typeface="Calibri" panose="020F0502020204030204" pitchFamily="34" charset="0"/>
                </a:rPr>
                <a:t>:</a:t>
              </a:r>
              <a:r>
                <a:rPr lang="ko-KR" altLang="en-US" sz="1467" b="1" dirty="0">
                  <a:solidFill>
                    <a:prstClr val="black"/>
                  </a:solidFill>
                  <a:latin typeface="Calibri" panose="020F0502020204030204" pitchFamily="34" charset="0"/>
                  <a:ea typeface="맑은 고딕" panose="020B0503020000020004" pitchFamily="50" charset="-127"/>
                  <a:cs typeface="Calibri" panose="020F0502020204030204" pitchFamily="34" charset="0"/>
                </a:rPr>
                <a:t> </a:t>
              </a:r>
              <a:r>
                <a:rPr lang="en-US" altLang="ko-KR" sz="1467" b="1" dirty="0">
                  <a:solidFill>
                    <a:prstClr val="black"/>
                  </a:solidFill>
                  <a:latin typeface="Calibri" panose="020F0502020204030204" pitchFamily="34" charset="0"/>
                  <a:ea typeface="맑은 고딕" panose="020B0503020000020004" pitchFamily="50" charset="-127"/>
                  <a:cs typeface="Calibri" panose="020F0502020204030204" pitchFamily="34" charset="0"/>
                </a:rPr>
                <a:t>Evaluate LPS</a:t>
              </a:r>
              <a:r>
                <a:rPr lang="en-US" altLang="ko-KR" sz="1200" b="1" dirty="0">
                  <a:solidFill>
                    <a:prstClr val="black"/>
                  </a:solidFill>
                  <a:latin typeface="Calibri" panose="020F0502020204030204" pitchFamily="34" charset="0"/>
                  <a:ea typeface="맑은 고딕" panose="020B0503020000020004" pitchFamily="50" charset="-127"/>
                  <a:cs typeface="Calibri" panose="020F0502020204030204" pitchFamily="34" charset="0"/>
                </a:rPr>
                <a:t>(Large Point Source)</a:t>
              </a:r>
              <a:r>
                <a:rPr lang="en-US" altLang="ko-KR" sz="1467" b="1" dirty="0">
                  <a:solidFill>
                    <a:prstClr val="black"/>
                  </a:solidFill>
                  <a:latin typeface="Calibri" panose="020F0502020204030204" pitchFamily="34" charset="0"/>
                  <a:ea typeface="맑은 고딕" panose="020B0503020000020004" pitchFamily="50" charset="-127"/>
                  <a:cs typeface="Calibri" panose="020F0502020204030204" pitchFamily="34" charset="0"/>
                </a:rPr>
                <a:t> Emissions using the DC-8 flight (June 5, 2016)</a:t>
              </a:r>
              <a:endParaRPr lang="ko-KR" altLang="en-US" sz="1467"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sp>
          <p:nvSpPr>
            <p:cNvPr id="13" name="TextBox 12"/>
            <p:cNvSpPr txBox="1"/>
            <p:nvPr/>
          </p:nvSpPr>
          <p:spPr>
            <a:xfrm>
              <a:off x="411093" y="1109159"/>
              <a:ext cx="4032451" cy="307777"/>
            </a:xfrm>
            <a:prstGeom prst="rect">
              <a:avLst/>
            </a:prstGeom>
            <a:noFill/>
          </p:spPr>
          <p:txBody>
            <a:bodyPr wrap="square" rtlCol="0">
              <a:spAutoFit/>
            </a:bodyPr>
            <a:lstStyle/>
            <a:p>
              <a:pPr algn="ctr">
                <a:defRPr/>
              </a:pPr>
              <a:r>
                <a:rPr lang="en-US" altLang="ko-KR" sz="1400" b="1" dirty="0">
                  <a:solidFill>
                    <a:prstClr val="black"/>
                  </a:solidFill>
                  <a:latin typeface="Calibri" panose="020F0502020204030204" pitchFamily="34" charset="0"/>
                  <a:ea typeface="맑은 고딕" panose="020B0503020000020004" pitchFamily="50" charset="-127"/>
                  <a:cs typeface="Calibri" panose="020F0502020204030204" pitchFamily="34" charset="0"/>
                </a:rPr>
                <a:t>KORUS-AQ aircraft field campaign</a:t>
              </a:r>
              <a:endParaRPr lang="ko-KR" altLang="en-US" sz="1400"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pic>
          <p:nvPicPr>
            <p:cNvPr id="14" name="그림 13"/>
            <p:cNvPicPr>
              <a:picLocks noChangeAspect="1"/>
            </p:cNvPicPr>
            <p:nvPr/>
          </p:nvPicPr>
          <p:blipFill rotWithShape="1">
            <a:blip r:embed="rId4"/>
            <a:srcRect t="9264" b="6160"/>
            <a:stretch/>
          </p:blipFill>
          <p:spPr>
            <a:xfrm>
              <a:off x="485147" y="1433140"/>
              <a:ext cx="3782053" cy="3393928"/>
            </a:xfrm>
            <a:prstGeom prst="rect">
              <a:avLst/>
            </a:prstGeom>
          </p:spPr>
        </p:pic>
      </p:grpSp>
      <p:sp>
        <p:nvSpPr>
          <p:cNvPr id="15" name="직사각형 14"/>
          <p:cNvSpPr/>
          <p:nvPr/>
        </p:nvSpPr>
        <p:spPr>
          <a:xfrm>
            <a:off x="3661501" y="1543050"/>
            <a:ext cx="288032" cy="288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a:extLst>
              <a:ext uri="{FF2B5EF4-FFF2-40B4-BE49-F238E27FC236}">
                <a16:creationId xmlns="" xmlns:a16="http://schemas.microsoft.com/office/drawing/2014/main" id="{D9E12A23-BF61-445C-AB02-B859066B9464}"/>
              </a:ext>
            </a:extLst>
          </p:cNvPr>
          <p:cNvPicPr>
            <a:picLocks noChangeAspect="1"/>
          </p:cNvPicPr>
          <p:nvPr/>
        </p:nvPicPr>
        <p:blipFill>
          <a:blip r:embed="rId5"/>
          <a:stretch>
            <a:fillRect/>
          </a:stretch>
        </p:blipFill>
        <p:spPr>
          <a:xfrm>
            <a:off x="6018261" y="1020630"/>
            <a:ext cx="2905095" cy="2013584"/>
          </a:xfrm>
          <a:prstGeom prst="rect">
            <a:avLst/>
          </a:prstGeom>
        </p:spPr>
      </p:pic>
      <p:cxnSp>
        <p:nvCxnSpPr>
          <p:cNvPr id="17" name="직선 연결선 16">
            <a:extLst>
              <a:ext uri="{FF2B5EF4-FFF2-40B4-BE49-F238E27FC236}">
                <a16:creationId xmlns="" xmlns:a16="http://schemas.microsoft.com/office/drawing/2014/main" id="{152AA41C-CF8A-4AA1-A656-6D749A755235}"/>
              </a:ext>
            </a:extLst>
          </p:cNvPr>
          <p:cNvCxnSpPr>
            <a:cxnSpLocks/>
          </p:cNvCxnSpPr>
          <p:nvPr/>
        </p:nvCxnSpPr>
        <p:spPr bwMode="auto">
          <a:xfrm flipV="1">
            <a:off x="3949533" y="1038377"/>
            <a:ext cx="2298100" cy="500206"/>
          </a:xfrm>
          <a:prstGeom prst="line">
            <a:avLst/>
          </a:prstGeom>
          <a:noFill/>
          <a:ln w="38100" cap="flat" cmpd="sng" algn="ctr">
            <a:solidFill>
              <a:srgbClr val="FF0000"/>
            </a:solidFill>
            <a:prstDash val="solid"/>
            <a:round/>
            <a:headEnd type="none" w="med" len="med"/>
            <a:tailEnd type="arrow" w="med" len="med"/>
          </a:ln>
          <a:effectLst/>
        </p:spPr>
      </p:cxnSp>
      <p:cxnSp>
        <p:nvCxnSpPr>
          <p:cNvPr id="18" name="직선 연결선 17">
            <a:extLst>
              <a:ext uri="{FF2B5EF4-FFF2-40B4-BE49-F238E27FC236}">
                <a16:creationId xmlns="" xmlns:a16="http://schemas.microsoft.com/office/drawing/2014/main" id="{152AA41C-CF8A-4AA1-A656-6D749A755235}"/>
              </a:ext>
            </a:extLst>
          </p:cNvPr>
          <p:cNvCxnSpPr>
            <a:cxnSpLocks/>
          </p:cNvCxnSpPr>
          <p:nvPr/>
        </p:nvCxnSpPr>
        <p:spPr bwMode="auto">
          <a:xfrm>
            <a:off x="3939947" y="1815991"/>
            <a:ext cx="2307686" cy="1234427"/>
          </a:xfrm>
          <a:prstGeom prst="line">
            <a:avLst/>
          </a:prstGeom>
          <a:noFill/>
          <a:ln w="38100" cap="flat" cmpd="sng" algn="ctr">
            <a:solidFill>
              <a:srgbClr val="FF0000"/>
            </a:solidFill>
            <a:prstDash val="solid"/>
            <a:round/>
            <a:headEnd type="none" w="med" len="med"/>
            <a:tailEnd type="arrow" w="med" len="med"/>
          </a:ln>
          <a:effectLst/>
        </p:spPr>
      </p:cxnSp>
      <p:sp>
        <p:nvSpPr>
          <p:cNvPr id="19" name="직사각형 18"/>
          <p:cNvSpPr/>
          <p:nvPr/>
        </p:nvSpPr>
        <p:spPr>
          <a:xfrm>
            <a:off x="953753" y="3140795"/>
            <a:ext cx="336790" cy="416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직선 연결선 19">
            <a:extLst>
              <a:ext uri="{FF2B5EF4-FFF2-40B4-BE49-F238E27FC236}">
                <a16:creationId xmlns="" xmlns:a16="http://schemas.microsoft.com/office/drawing/2014/main" id="{152AA41C-CF8A-4AA1-A656-6D749A755235}"/>
              </a:ext>
            </a:extLst>
          </p:cNvPr>
          <p:cNvCxnSpPr>
            <a:cxnSpLocks/>
          </p:cNvCxnSpPr>
          <p:nvPr/>
        </p:nvCxnSpPr>
        <p:spPr bwMode="auto">
          <a:xfrm flipV="1">
            <a:off x="1290543" y="1223839"/>
            <a:ext cx="799529" cy="1936806"/>
          </a:xfrm>
          <a:prstGeom prst="line">
            <a:avLst/>
          </a:prstGeom>
          <a:noFill/>
          <a:ln w="38100" cap="flat" cmpd="sng" algn="ctr">
            <a:solidFill>
              <a:srgbClr val="FF0000"/>
            </a:solidFill>
            <a:prstDash val="solid"/>
            <a:round/>
            <a:headEnd type="none" w="med" len="med"/>
            <a:tailEnd type="arrow" w="med" len="med"/>
          </a:ln>
          <a:effectLst/>
        </p:spPr>
      </p:cxnSp>
      <p:cxnSp>
        <p:nvCxnSpPr>
          <p:cNvPr id="21" name="직선 연결선 20">
            <a:extLst>
              <a:ext uri="{FF2B5EF4-FFF2-40B4-BE49-F238E27FC236}">
                <a16:creationId xmlns="" xmlns:a16="http://schemas.microsoft.com/office/drawing/2014/main" id="{152AA41C-CF8A-4AA1-A656-6D749A755235}"/>
              </a:ext>
            </a:extLst>
          </p:cNvPr>
          <p:cNvCxnSpPr>
            <a:cxnSpLocks/>
          </p:cNvCxnSpPr>
          <p:nvPr/>
        </p:nvCxnSpPr>
        <p:spPr bwMode="auto">
          <a:xfrm>
            <a:off x="1290543" y="3556947"/>
            <a:ext cx="810033" cy="998676"/>
          </a:xfrm>
          <a:prstGeom prst="line">
            <a:avLst/>
          </a:prstGeom>
          <a:noFill/>
          <a:ln w="38100" cap="flat" cmpd="sng" algn="ctr">
            <a:solidFill>
              <a:srgbClr val="FF0000"/>
            </a:solidFill>
            <a:prstDash val="solid"/>
            <a:round/>
            <a:headEnd type="none" w="med" len="med"/>
            <a:tailEnd type="arrow" w="med" len="med"/>
          </a:ln>
          <a:effectLst/>
        </p:spPr>
      </p:cxnSp>
      <p:sp>
        <p:nvSpPr>
          <p:cNvPr id="22" name="TextBox 21"/>
          <p:cNvSpPr txBox="1"/>
          <p:nvPr/>
        </p:nvSpPr>
        <p:spPr>
          <a:xfrm>
            <a:off x="6542328" y="3023687"/>
            <a:ext cx="2219005" cy="310341"/>
          </a:xfrm>
          <a:prstGeom prst="rect">
            <a:avLst/>
          </a:prstGeom>
          <a:noFill/>
        </p:spPr>
        <p:txBody>
          <a:bodyPr wrap="none" rtlCol="0">
            <a:spAutoFit/>
          </a:bodyPr>
          <a:lstStyle/>
          <a:p>
            <a:pPr algn="ctr">
              <a:lnSpc>
                <a:spcPts val="1700"/>
              </a:lnSpc>
            </a:pPr>
            <a:r>
              <a:rPr kumimoji="1" lang="en-US" altLang="ko-KR" sz="1400" b="1" dirty="0">
                <a:latin typeface="Calibri" charset="0"/>
                <a:ea typeface="Calibri" charset="0"/>
                <a:cs typeface="Calibri" charset="0"/>
              </a:rPr>
              <a:t>Circular Flight around Stack</a:t>
            </a:r>
            <a:endParaRPr kumimoji="1" lang="ko-KR" altLang="en-US" sz="1400" b="1" dirty="0">
              <a:latin typeface="Calibri" charset="0"/>
              <a:ea typeface="Calibri" charset="0"/>
              <a:cs typeface="Calibri" charset="0"/>
            </a:endParaRPr>
          </a:p>
        </p:txBody>
      </p:sp>
      <p:sp>
        <p:nvSpPr>
          <p:cNvPr id="2" name="슬라이드 번호 개체 틀 1"/>
          <p:cNvSpPr>
            <a:spLocks noGrp="1"/>
          </p:cNvSpPr>
          <p:nvPr>
            <p:ph type="sldNum" sz="quarter" idx="12"/>
          </p:nvPr>
        </p:nvSpPr>
        <p:spPr/>
        <p:txBody>
          <a:bodyPr/>
          <a:lstStyle/>
          <a:p>
            <a:fld id="{AEEF654B-3EFA-41E1-B9D5-493F27B4E1EA}" type="slidenum">
              <a:rPr lang="ko-KR" altLang="en-US" smtClean="0"/>
              <a:t>6</a:t>
            </a:fld>
            <a:endParaRPr lang="ko-KR" altLang="en-US"/>
          </a:p>
        </p:txBody>
      </p:sp>
    </p:spTree>
    <p:extLst>
      <p:ext uri="{BB962C8B-B14F-4D97-AF65-F5344CB8AC3E}">
        <p14:creationId xmlns:p14="http://schemas.microsoft.com/office/powerpoint/2010/main" val="566270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2. Evaluate Large Point Sources(LPSs) in Korea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6" name="제목 1"/>
          <p:cNvSpPr>
            <a:spLocks noGrp="1"/>
          </p:cNvSpPr>
          <p:nvPr>
            <p:ph type="title"/>
          </p:nvPr>
        </p:nvSpPr>
        <p:spPr>
          <a:xfrm>
            <a:off x="393995" y="296017"/>
            <a:ext cx="7704907" cy="379787"/>
          </a:xfrm>
        </p:spPr>
        <p:txBody>
          <a:bodyPr>
            <a:noAutofit/>
          </a:bodyPr>
          <a:lstStyle/>
          <a:p>
            <a:r>
              <a:rPr lang="en-US" altLang="ko-KR" sz="1800" dirty="0">
                <a:solidFill>
                  <a:schemeClr val="tx1"/>
                </a:solidFill>
                <a:latin typeface="Calibri" panose="020F0502020204030204" pitchFamily="34" charset="0"/>
                <a:cs typeface="Calibri" panose="020F0502020204030204" pitchFamily="34" charset="0"/>
              </a:rPr>
              <a:t>2-2. Method</a:t>
            </a:r>
            <a:endParaRPr lang="ko-KR" altLang="en-US" sz="1800" dirty="0">
              <a:solidFill>
                <a:schemeClr val="tx1"/>
              </a:solidFill>
              <a:latin typeface="Calibri" panose="020F0502020204030204" pitchFamily="34" charset="0"/>
              <a:cs typeface="Calibri" panose="020F0502020204030204" pitchFamily="34" charset="0"/>
            </a:endParaRPr>
          </a:p>
        </p:txBody>
      </p:sp>
      <p:pic>
        <p:nvPicPr>
          <p:cNvPr id="7" name="그림 6"/>
          <p:cNvPicPr>
            <a:picLocks noChangeAspect="1"/>
          </p:cNvPicPr>
          <p:nvPr/>
        </p:nvPicPr>
        <p:blipFill>
          <a:blip r:embed="rId3"/>
          <a:stretch>
            <a:fillRect/>
          </a:stretch>
        </p:blipFill>
        <p:spPr>
          <a:xfrm>
            <a:off x="143846" y="4838273"/>
            <a:ext cx="4558176" cy="1617016"/>
          </a:xfrm>
          <a:prstGeom prst="rect">
            <a:avLst/>
          </a:prstGeom>
        </p:spPr>
      </p:pic>
      <p:pic>
        <p:nvPicPr>
          <p:cNvPr id="8" name="그림 7"/>
          <p:cNvPicPr>
            <a:picLocks noChangeAspect="1"/>
          </p:cNvPicPr>
          <p:nvPr/>
        </p:nvPicPr>
        <p:blipFill>
          <a:blip r:embed="rId4"/>
          <a:stretch>
            <a:fillRect/>
          </a:stretch>
        </p:blipFill>
        <p:spPr>
          <a:xfrm>
            <a:off x="248883" y="1268413"/>
            <a:ext cx="4269235" cy="3422323"/>
          </a:xfrm>
          <a:prstGeom prst="rect">
            <a:avLst/>
          </a:prstGeom>
        </p:spPr>
      </p:pic>
      <p:pic>
        <p:nvPicPr>
          <p:cNvPr id="9" name="그림 8"/>
          <p:cNvPicPr>
            <a:picLocks noChangeAspect="1"/>
          </p:cNvPicPr>
          <p:nvPr/>
        </p:nvPicPr>
        <p:blipFill>
          <a:blip r:embed="rId5"/>
          <a:stretch>
            <a:fillRect/>
          </a:stretch>
        </p:blipFill>
        <p:spPr>
          <a:xfrm>
            <a:off x="4319998" y="267531"/>
            <a:ext cx="4703653" cy="3298171"/>
          </a:xfrm>
          <a:prstGeom prst="rect">
            <a:avLst/>
          </a:prstGeom>
        </p:spPr>
      </p:pic>
      <p:pic>
        <p:nvPicPr>
          <p:cNvPr id="10" name="그림 9"/>
          <p:cNvPicPr>
            <a:picLocks noChangeAspect="1"/>
          </p:cNvPicPr>
          <p:nvPr/>
        </p:nvPicPr>
        <p:blipFill>
          <a:blip r:embed="rId6"/>
          <a:stretch>
            <a:fillRect/>
          </a:stretch>
        </p:blipFill>
        <p:spPr>
          <a:xfrm>
            <a:off x="5130011" y="3638629"/>
            <a:ext cx="2956404" cy="1797385"/>
          </a:xfrm>
          <a:prstGeom prst="rect">
            <a:avLst/>
          </a:prstGeom>
        </p:spPr>
      </p:pic>
      <p:sp>
        <p:nvSpPr>
          <p:cNvPr id="11" name="TextBox 10"/>
          <p:cNvSpPr txBox="1"/>
          <p:nvPr/>
        </p:nvSpPr>
        <p:spPr>
          <a:xfrm>
            <a:off x="4744947" y="5575592"/>
            <a:ext cx="4355194" cy="124649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ko-KR" sz="1400" dirty="0">
                <a:latin typeface="Calibri" panose="020F0502020204030204" pitchFamily="34" charset="0"/>
                <a:cs typeface="Calibri" panose="020F0502020204030204" pitchFamily="34" charset="0"/>
              </a:rPr>
              <a:t>The Wind Speed and Flight Height values in </a:t>
            </a:r>
            <a:r>
              <a:rPr lang="en-US" altLang="ko-KR" sz="1400" dirty="0">
                <a:solidFill>
                  <a:srgbClr val="0000FF"/>
                </a:solidFill>
                <a:latin typeface="Calibri" panose="020F0502020204030204" pitchFamily="34" charset="0"/>
                <a:cs typeface="Calibri" panose="020F0502020204030204" pitchFamily="34" charset="0"/>
              </a:rPr>
              <a:t>blue </a:t>
            </a:r>
            <a:r>
              <a:rPr lang="en-US" altLang="ko-KR" sz="1400" dirty="0">
                <a:latin typeface="Calibri" panose="020F0502020204030204" pitchFamily="34" charset="0"/>
                <a:cs typeface="Calibri" panose="020F0502020204030204" pitchFamily="34" charset="0"/>
              </a:rPr>
              <a:t>and </a:t>
            </a:r>
            <a:r>
              <a:rPr lang="en-US" altLang="ko-KR" sz="1400" dirty="0">
                <a:solidFill>
                  <a:srgbClr val="FF0000"/>
                </a:solidFill>
                <a:latin typeface="Calibri" panose="020F0502020204030204" pitchFamily="34" charset="0"/>
                <a:cs typeface="Calibri" panose="020F0502020204030204" pitchFamily="34" charset="0"/>
              </a:rPr>
              <a:t>red </a:t>
            </a:r>
            <a:r>
              <a:rPr lang="en-US" altLang="ko-KR" sz="1400" dirty="0">
                <a:latin typeface="Calibri" panose="020F0502020204030204" pitchFamily="34" charset="0"/>
                <a:cs typeface="Calibri" panose="020F0502020204030204" pitchFamily="34" charset="0"/>
              </a:rPr>
              <a:t>circles were averaged to calculate ‘U’ and ‘Z’ at each LPSs</a:t>
            </a:r>
          </a:p>
          <a:p>
            <a:pPr marL="285750" indent="-285750">
              <a:spcBef>
                <a:spcPts val="600"/>
              </a:spcBef>
              <a:buFont typeface="Arial" panose="020B0604020202020204" pitchFamily="34" charset="0"/>
              <a:buChar char="•"/>
            </a:pPr>
            <a:r>
              <a:rPr lang="en-US" altLang="ko-KR" sz="1400" dirty="0">
                <a:latin typeface="Calibri" panose="020F0502020204030204" pitchFamily="34" charset="0"/>
                <a:cs typeface="Calibri" panose="020F0502020204030204" pitchFamily="34" charset="0"/>
              </a:rPr>
              <a:t>‘X’ is the distance from stacks to measurements, which also explains the wind direction.</a:t>
            </a:r>
            <a:endParaRPr lang="ko-KR" altLang="en-US" sz="1400" dirty="0">
              <a:latin typeface="Calibri" panose="020F0502020204030204" pitchFamily="34" charset="0"/>
              <a:cs typeface="Calibri" panose="020F0502020204030204" pitchFamily="34" charset="0"/>
            </a:endParaRPr>
          </a:p>
        </p:txBody>
      </p:sp>
      <p:sp>
        <p:nvSpPr>
          <p:cNvPr id="12" name="TextBox 11"/>
          <p:cNvSpPr txBox="1"/>
          <p:nvPr/>
        </p:nvSpPr>
        <p:spPr>
          <a:xfrm>
            <a:off x="5975278" y="523928"/>
            <a:ext cx="1504899" cy="514500"/>
          </a:xfrm>
          <a:prstGeom prst="rect">
            <a:avLst/>
          </a:prstGeom>
          <a:noFill/>
        </p:spPr>
        <p:txBody>
          <a:bodyPr wrap="none" rtlCol="0">
            <a:spAutoFit/>
          </a:bodyPr>
          <a:lstStyle/>
          <a:p>
            <a:pPr algn="ctr">
              <a:lnSpc>
                <a:spcPts val="1700"/>
              </a:lnSpc>
            </a:pPr>
            <a:r>
              <a:rPr kumimoji="1" lang="en-US" altLang="ko-KR" sz="1200" b="1" dirty="0">
                <a:latin typeface="Calibri" charset="0"/>
                <a:ea typeface="Calibri" charset="0"/>
                <a:cs typeface="Calibri" charset="0"/>
              </a:rPr>
              <a:t>Calculation of </a:t>
            </a:r>
          </a:p>
          <a:p>
            <a:pPr algn="ctr">
              <a:lnSpc>
                <a:spcPts val="1700"/>
              </a:lnSpc>
            </a:pPr>
            <a:r>
              <a:rPr kumimoji="1" lang="en-US" altLang="ko-KR" sz="1200" b="1" dirty="0">
                <a:latin typeface="Calibri" charset="0"/>
                <a:ea typeface="Calibri" charset="0"/>
                <a:cs typeface="Calibri" charset="0"/>
              </a:rPr>
              <a:t>Average Wind Speed</a:t>
            </a:r>
            <a:endParaRPr kumimoji="1" lang="ko-KR" altLang="en-US" sz="1200" b="1" dirty="0">
              <a:latin typeface="Calibri" charset="0"/>
              <a:ea typeface="Calibri" charset="0"/>
              <a:cs typeface="Calibri" charset="0"/>
            </a:endParaRPr>
          </a:p>
        </p:txBody>
      </p:sp>
      <p:sp>
        <p:nvSpPr>
          <p:cNvPr id="13" name="TextBox 12"/>
          <p:cNvSpPr txBox="1"/>
          <p:nvPr/>
        </p:nvSpPr>
        <p:spPr>
          <a:xfrm>
            <a:off x="5617096" y="3361544"/>
            <a:ext cx="2082170" cy="204158"/>
          </a:xfrm>
          <a:prstGeom prst="rect">
            <a:avLst/>
          </a:prstGeom>
          <a:solidFill>
            <a:schemeClr val="bg1"/>
          </a:solidFill>
        </p:spPr>
        <p:txBody>
          <a:bodyPr wrap="square" lIns="0" tIns="0" rIns="0" bIns="0" rtlCol="0">
            <a:spAutoFit/>
          </a:bodyPr>
          <a:lstStyle/>
          <a:p>
            <a:pPr algn="ctr">
              <a:lnSpc>
                <a:spcPts val="1700"/>
              </a:lnSpc>
            </a:pPr>
            <a:r>
              <a:rPr kumimoji="1" lang="en-US" altLang="ko-KR" sz="1200" b="1" dirty="0">
                <a:latin typeface="Calibri" charset="0"/>
                <a:ea typeface="Calibri" charset="0"/>
                <a:cs typeface="Calibri" charset="0"/>
              </a:rPr>
              <a:t>Average between </a:t>
            </a:r>
            <a:r>
              <a:rPr lang="en-US" altLang="ko-KR" sz="1200" dirty="0">
                <a:solidFill>
                  <a:srgbClr val="0000FF"/>
                </a:solidFill>
                <a:latin typeface="Calibri" panose="020F0502020204030204" pitchFamily="34" charset="0"/>
                <a:cs typeface="Calibri" panose="020F0502020204030204" pitchFamily="34" charset="0"/>
              </a:rPr>
              <a:t>blue</a:t>
            </a:r>
            <a:r>
              <a:rPr kumimoji="1" lang="en-US" altLang="ko-KR" sz="1200" b="1" dirty="0">
                <a:latin typeface="Calibri" charset="0"/>
                <a:ea typeface="Calibri" charset="0"/>
                <a:cs typeface="Calibri" charset="0"/>
              </a:rPr>
              <a:t> and </a:t>
            </a:r>
            <a:r>
              <a:rPr kumimoji="1" lang="en-US" altLang="ko-KR" sz="1200" b="1" dirty="0">
                <a:solidFill>
                  <a:srgbClr val="FF0000"/>
                </a:solidFill>
                <a:latin typeface="Calibri" charset="0"/>
                <a:ea typeface="Calibri" charset="0"/>
                <a:cs typeface="Calibri" charset="0"/>
              </a:rPr>
              <a:t>red </a:t>
            </a:r>
            <a:endParaRPr kumimoji="1" lang="ko-KR" altLang="en-US" sz="1200" b="1" dirty="0">
              <a:latin typeface="Calibri" charset="0"/>
              <a:ea typeface="Calibri" charset="0"/>
              <a:cs typeface="Calibri" charset="0"/>
            </a:endParaRPr>
          </a:p>
        </p:txBody>
      </p:sp>
      <p:sp>
        <p:nvSpPr>
          <p:cNvPr id="2" name="슬라이드 번호 개체 틀 1"/>
          <p:cNvSpPr>
            <a:spLocks noGrp="1"/>
          </p:cNvSpPr>
          <p:nvPr>
            <p:ph type="sldNum" sz="quarter" idx="12"/>
          </p:nvPr>
        </p:nvSpPr>
        <p:spPr/>
        <p:txBody>
          <a:bodyPr/>
          <a:lstStyle/>
          <a:p>
            <a:fld id="{AEEF654B-3EFA-41E1-B9D5-493F27B4E1EA}" type="slidenum">
              <a:rPr lang="ko-KR" altLang="en-US" smtClean="0"/>
              <a:t>7</a:t>
            </a:fld>
            <a:endParaRPr lang="ko-KR" altLang="en-US"/>
          </a:p>
        </p:txBody>
      </p:sp>
    </p:spTree>
    <p:extLst>
      <p:ext uri="{BB962C8B-B14F-4D97-AF65-F5344CB8AC3E}">
        <p14:creationId xmlns:p14="http://schemas.microsoft.com/office/powerpoint/2010/main" val="164258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2. Evaluate Large Point Sources(LPSs) in Korea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sp>
        <p:nvSpPr>
          <p:cNvPr id="6" name="제목 1"/>
          <p:cNvSpPr>
            <a:spLocks noGrp="1"/>
          </p:cNvSpPr>
          <p:nvPr>
            <p:ph type="title"/>
          </p:nvPr>
        </p:nvSpPr>
        <p:spPr>
          <a:xfrm>
            <a:off x="393995" y="292803"/>
            <a:ext cx="7704907" cy="379787"/>
          </a:xfrm>
        </p:spPr>
        <p:txBody>
          <a:bodyPr>
            <a:noAutofit/>
          </a:bodyPr>
          <a:lstStyle/>
          <a:p>
            <a:r>
              <a:rPr lang="en-US" altLang="ko-KR" sz="1800" dirty="0">
                <a:solidFill>
                  <a:schemeClr val="tx1"/>
                </a:solidFill>
                <a:latin typeface="Calibri" panose="020F0502020204030204" pitchFamily="34" charset="0"/>
                <a:cs typeface="Calibri" panose="020F0502020204030204" pitchFamily="34" charset="0"/>
              </a:rPr>
              <a:t>2-3. Result (SO</a:t>
            </a:r>
            <a:r>
              <a:rPr lang="en-US" altLang="ko-KR" sz="1800" baseline="-25000" dirty="0">
                <a:solidFill>
                  <a:schemeClr val="tx1"/>
                </a:solidFill>
                <a:latin typeface="Calibri" panose="020F0502020204030204" pitchFamily="34" charset="0"/>
                <a:cs typeface="Calibri" panose="020F0502020204030204" pitchFamily="34" charset="0"/>
              </a:rPr>
              <a:t>2</a:t>
            </a:r>
            <a:r>
              <a:rPr lang="en-US" altLang="ko-KR" sz="1800" dirty="0">
                <a:solidFill>
                  <a:schemeClr val="tx1"/>
                </a:solidFill>
                <a:latin typeface="Calibri" panose="020F0502020204030204" pitchFamily="34" charset="0"/>
                <a:cs typeface="Calibri" panose="020F0502020204030204" pitchFamily="34" charset="0"/>
              </a:rPr>
              <a:t>)</a:t>
            </a:r>
            <a:endParaRPr lang="ko-KR" altLang="en-US" sz="1800" dirty="0">
              <a:solidFill>
                <a:schemeClr val="tx1"/>
              </a:solidFill>
              <a:latin typeface="Calibri" panose="020F0502020204030204" pitchFamily="34" charset="0"/>
              <a:cs typeface="Calibri" panose="020F0502020204030204" pitchFamily="34" charset="0"/>
            </a:endParaRPr>
          </a:p>
        </p:txBody>
      </p:sp>
      <p:pic>
        <p:nvPicPr>
          <p:cNvPr id="7" name="그림 6"/>
          <p:cNvPicPr>
            <a:picLocks noChangeAspect="1"/>
          </p:cNvPicPr>
          <p:nvPr/>
        </p:nvPicPr>
        <p:blipFill>
          <a:blip r:embed="rId3"/>
          <a:stretch>
            <a:fillRect/>
          </a:stretch>
        </p:blipFill>
        <p:spPr>
          <a:xfrm>
            <a:off x="4972223" y="980802"/>
            <a:ext cx="2336081" cy="2079160"/>
          </a:xfrm>
          <a:prstGeom prst="rect">
            <a:avLst/>
          </a:prstGeom>
        </p:spPr>
      </p:pic>
      <p:sp>
        <p:nvSpPr>
          <p:cNvPr id="8" name="TextBox 7">
            <a:extLst>
              <a:ext uri="{FF2B5EF4-FFF2-40B4-BE49-F238E27FC236}">
                <a16:creationId xmlns="" xmlns:a16="http://schemas.microsoft.com/office/drawing/2014/main" id="{34C82689-5792-4C7F-8BFA-07D92279038C}"/>
              </a:ext>
            </a:extLst>
          </p:cNvPr>
          <p:cNvSpPr txBox="1"/>
          <p:nvPr/>
        </p:nvSpPr>
        <p:spPr>
          <a:xfrm>
            <a:off x="152542" y="5962474"/>
            <a:ext cx="2927648" cy="523220"/>
          </a:xfrm>
          <a:prstGeom prst="rect">
            <a:avLst/>
          </a:prstGeom>
          <a:noFill/>
        </p:spPr>
        <p:txBody>
          <a:bodyPr wrap="square" rtlCol="0">
            <a:spAutoFit/>
          </a:bodyPr>
          <a:lstStyle/>
          <a:p>
            <a:r>
              <a:rPr lang="en-US" altLang="ko-KR" sz="1400" dirty="0">
                <a:latin typeface="Calibri" panose="020F0502020204030204" pitchFamily="34" charset="0"/>
                <a:cs typeface="Calibri" panose="020F0502020204030204" pitchFamily="34" charset="0"/>
              </a:rPr>
              <a:t>Up to 63% of possible under estimation of LPS emission</a:t>
            </a:r>
            <a:endParaRPr lang="ko-KR" altLang="en-US" sz="1400" dirty="0">
              <a:latin typeface="Calibri" panose="020F0502020204030204" pitchFamily="34" charset="0"/>
              <a:cs typeface="Calibri" panose="020F0502020204030204" pitchFamily="34" charset="0"/>
            </a:endParaRPr>
          </a:p>
        </p:txBody>
      </p:sp>
      <p:pic>
        <p:nvPicPr>
          <p:cNvPr id="9" name="그림 8"/>
          <p:cNvPicPr>
            <a:picLocks noChangeAspect="1"/>
          </p:cNvPicPr>
          <p:nvPr/>
        </p:nvPicPr>
        <p:blipFill>
          <a:blip r:embed="rId4"/>
          <a:stretch>
            <a:fillRect/>
          </a:stretch>
        </p:blipFill>
        <p:spPr>
          <a:xfrm>
            <a:off x="1475656" y="998599"/>
            <a:ext cx="2872106" cy="2146970"/>
          </a:xfrm>
          <a:prstGeom prst="rect">
            <a:avLst/>
          </a:prstGeom>
        </p:spPr>
      </p:pic>
      <p:pic>
        <p:nvPicPr>
          <p:cNvPr id="10" name="그림 9"/>
          <p:cNvPicPr>
            <a:picLocks noChangeAspect="1"/>
          </p:cNvPicPr>
          <p:nvPr/>
        </p:nvPicPr>
        <p:blipFill>
          <a:blip r:embed="rId5"/>
          <a:stretch>
            <a:fillRect/>
          </a:stretch>
        </p:blipFill>
        <p:spPr>
          <a:xfrm>
            <a:off x="657683" y="3218104"/>
            <a:ext cx="2422507" cy="2302426"/>
          </a:xfrm>
          <a:prstGeom prst="rect">
            <a:avLst/>
          </a:prstGeom>
        </p:spPr>
      </p:pic>
      <p:pic>
        <p:nvPicPr>
          <p:cNvPr id="11" name="그림 10"/>
          <p:cNvPicPr>
            <a:picLocks noChangeAspect="1"/>
          </p:cNvPicPr>
          <p:nvPr/>
        </p:nvPicPr>
        <p:blipFill>
          <a:blip r:embed="rId6"/>
          <a:stretch>
            <a:fillRect/>
          </a:stretch>
        </p:blipFill>
        <p:spPr>
          <a:xfrm>
            <a:off x="3321101" y="3215701"/>
            <a:ext cx="2350722" cy="2304829"/>
          </a:xfrm>
          <a:prstGeom prst="rect">
            <a:avLst/>
          </a:prstGeom>
        </p:spPr>
      </p:pic>
      <p:pic>
        <p:nvPicPr>
          <p:cNvPr id="12" name="그림 11"/>
          <p:cNvPicPr>
            <a:picLocks noChangeAspect="1"/>
          </p:cNvPicPr>
          <p:nvPr/>
        </p:nvPicPr>
        <p:blipFill>
          <a:blip r:embed="rId7"/>
          <a:stretch>
            <a:fillRect/>
          </a:stretch>
        </p:blipFill>
        <p:spPr>
          <a:xfrm>
            <a:off x="5943363" y="3224167"/>
            <a:ext cx="2468800" cy="2311217"/>
          </a:xfrm>
          <a:prstGeom prst="rect">
            <a:avLst/>
          </a:prstGeom>
        </p:spPr>
      </p:pic>
      <p:pic>
        <p:nvPicPr>
          <p:cNvPr id="13" name="그림 12"/>
          <p:cNvPicPr>
            <a:picLocks noChangeAspect="1"/>
          </p:cNvPicPr>
          <p:nvPr/>
        </p:nvPicPr>
        <p:blipFill>
          <a:blip r:embed="rId8"/>
          <a:stretch>
            <a:fillRect/>
          </a:stretch>
        </p:blipFill>
        <p:spPr>
          <a:xfrm>
            <a:off x="2579762" y="5767709"/>
            <a:ext cx="5634407" cy="751923"/>
          </a:xfrm>
          <a:prstGeom prst="rect">
            <a:avLst/>
          </a:prstGeom>
        </p:spPr>
      </p:pic>
      <p:sp>
        <p:nvSpPr>
          <p:cNvPr id="2" name="슬라이드 번호 개체 틀 1"/>
          <p:cNvSpPr>
            <a:spLocks noGrp="1"/>
          </p:cNvSpPr>
          <p:nvPr>
            <p:ph type="sldNum" sz="quarter" idx="12"/>
          </p:nvPr>
        </p:nvSpPr>
        <p:spPr/>
        <p:txBody>
          <a:bodyPr/>
          <a:lstStyle/>
          <a:p>
            <a:fld id="{AEEF654B-3EFA-41E1-B9D5-493F27B4E1EA}" type="slidenum">
              <a:rPr lang="ko-KR" altLang="en-US" smtClean="0"/>
              <a:t>8</a:t>
            </a:fld>
            <a:endParaRPr lang="ko-KR" altLang="en-US"/>
          </a:p>
        </p:txBody>
      </p:sp>
    </p:spTree>
    <p:extLst>
      <p:ext uri="{BB962C8B-B14F-4D97-AF65-F5344CB8AC3E}">
        <p14:creationId xmlns:p14="http://schemas.microsoft.com/office/powerpoint/2010/main" val="1425083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9144000" cy="29329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a:solidFill>
                  <a:schemeClr val="tx1"/>
                </a:solidFill>
              </a:rPr>
              <a:t>2. Evaluate Large Point Sources(LPSs) in Korea</a:t>
            </a:r>
            <a:endParaRPr lang="ko-KR" altLang="en-US" dirty="0">
              <a:solidFill>
                <a:schemeClr val="tx1"/>
              </a:solidFill>
            </a:endParaRPr>
          </a:p>
        </p:txBody>
      </p:sp>
      <p:sp>
        <p:nvSpPr>
          <p:cNvPr id="5" name="TextBox 4"/>
          <p:cNvSpPr txBox="1"/>
          <p:nvPr/>
        </p:nvSpPr>
        <p:spPr>
          <a:xfrm>
            <a:off x="7053805" y="-38017"/>
            <a:ext cx="2090195" cy="369332"/>
          </a:xfrm>
          <a:prstGeom prst="rect">
            <a:avLst/>
          </a:prstGeom>
          <a:noFill/>
        </p:spPr>
        <p:txBody>
          <a:bodyPr wrap="square" rtlCol="0">
            <a:spAutoFit/>
          </a:bodyPr>
          <a:lstStyle/>
          <a:p>
            <a:pPr algn="ctr"/>
            <a:r>
              <a:rPr lang="en-US" altLang="ko-KR" dirty="0"/>
              <a:t>CMAS 23. OCT, 2018</a:t>
            </a:r>
            <a:endParaRPr lang="ko-KR" altLang="en-US" dirty="0"/>
          </a:p>
        </p:txBody>
      </p:sp>
      <p:pic>
        <p:nvPicPr>
          <p:cNvPr id="7" name="그림 20">
            <a:extLst>
              <a:ext uri="{FF2B5EF4-FFF2-40B4-BE49-F238E27FC236}">
                <a16:creationId xmlns="" xmlns:a16="http://schemas.microsoft.com/office/drawing/2014/main" id="{EB960A42-BBD2-4AFF-A737-C23090CEF0D6}"/>
              </a:ext>
            </a:extLst>
          </p:cNvPr>
          <p:cNvPicPr>
            <a:picLocks noChangeAspect="1"/>
          </p:cNvPicPr>
          <p:nvPr/>
        </p:nvPicPr>
        <p:blipFill rotWithShape="1">
          <a:blip r:embed="rId3"/>
          <a:srcRect l="27103"/>
          <a:stretch/>
        </p:blipFill>
        <p:spPr>
          <a:xfrm>
            <a:off x="2187845" y="3319092"/>
            <a:ext cx="2361347" cy="2270148"/>
          </a:xfrm>
          <a:prstGeom prst="rect">
            <a:avLst/>
          </a:prstGeom>
          <a:ln>
            <a:solidFill>
              <a:schemeClr val="tx1"/>
            </a:solidFill>
          </a:ln>
        </p:spPr>
      </p:pic>
      <p:pic>
        <p:nvPicPr>
          <p:cNvPr id="8" name="그림 24">
            <a:extLst>
              <a:ext uri="{FF2B5EF4-FFF2-40B4-BE49-F238E27FC236}">
                <a16:creationId xmlns="" xmlns:a16="http://schemas.microsoft.com/office/drawing/2014/main" id="{C06A59B7-1858-47AE-BB36-2BF48822EB2E}"/>
              </a:ext>
            </a:extLst>
          </p:cNvPr>
          <p:cNvPicPr>
            <a:picLocks noChangeAspect="1"/>
          </p:cNvPicPr>
          <p:nvPr/>
        </p:nvPicPr>
        <p:blipFill rotWithShape="1">
          <a:blip r:embed="rId4"/>
          <a:srcRect l="11695" b="29240"/>
          <a:stretch/>
        </p:blipFill>
        <p:spPr>
          <a:xfrm>
            <a:off x="1343472" y="688823"/>
            <a:ext cx="3205720" cy="2596161"/>
          </a:xfrm>
          <a:prstGeom prst="rect">
            <a:avLst/>
          </a:prstGeom>
        </p:spPr>
      </p:pic>
      <p:sp>
        <p:nvSpPr>
          <p:cNvPr id="9" name="TextBox 8">
            <a:extLst>
              <a:ext uri="{FF2B5EF4-FFF2-40B4-BE49-F238E27FC236}">
                <a16:creationId xmlns="" xmlns:a16="http://schemas.microsoft.com/office/drawing/2014/main" id="{298928C9-B19A-4C97-A04D-6DEC420CBA50}"/>
              </a:ext>
            </a:extLst>
          </p:cNvPr>
          <p:cNvSpPr txBox="1"/>
          <p:nvPr/>
        </p:nvSpPr>
        <p:spPr>
          <a:xfrm>
            <a:off x="1407562" y="807095"/>
            <a:ext cx="1699919" cy="461665"/>
          </a:xfrm>
          <a:prstGeom prst="rect">
            <a:avLst/>
          </a:prstGeom>
          <a:solidFill>
            <a:schemeClr val="bg1"/>
          </a:solidFill>
        </p:spPr>
        <p:txBody>
          <a:bodyPr wrap="square" rtlCol="0">
            <a:spAutoFit/>
          </a:bodyPr>
          <a:lstStyle/>
          <a:p>
            <a:pPr>
              <a:defRPr/>
            </a:pPr>
            <a:r>
              <a:rPr lang="en-US" altLang="ko-KR" sz="1200" b="1" dirty="0">
                <a:solidFill>
                  <a:prstClr val="black"/>
                </a:solidFill>
                <a:latin typeface="Calibri" panose="020F0502020204030204" pitchFamily="34" charset="0"/>
                <a:ea typeface="맑은 고딕" panose="020B0503020000020004" pitchFamily="50" charset="-127"/>
                <a:cs typeface="Calibri" panose="020F0502020204030204" pitchFamily="34" charset="0"/>
              </a:rPr>
              <a:t>KORUS-AQ, DC-8 flight (5 June 2016)</a:t>
            </a:r>
            <a:endParaRPr lang="ko-KR" altLang="en-US" sz="1200"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pic>
        <p:nvPicPr>
          <p:cNvPr id="10" name="그림 27">
            <a:extLst>
              <a:ext uri="{FF2B5EF4-FFF2-40B4-BE49-F238E27FC236}">
                <a16:creationId xmlns="" xmlns:a16="http://schemas.microsoft.com/office/drawing/2014/main" id="{84C5D922-D9A4-4D0E-B683-34C8924B3191}"/>
              </a:ext>
            </a:extLst>
          </p:cNvPr>
          <p:cNvPicPr>
            <a:picLocks noChangeAspect="1"/>
          </p:cNvPicPr>
          <p:nvPr/>
        </p:nvPicPr>
        <p:blipFill>
          <a:blip r:embed="rId5"/>
          <a:stretch>
            <a:fillRect/>
          </a:stretch>
        </p:blipFill>
        <p:spPr>
          <a:xfrm>
            <a:off x="3497965" y="1642844"/>
            <a:ext cx="1013859" cy="1462119"/>
          </a:xfrm>
          <a:prstGeom prst="rect">
            <a:avLst/>
          </a:prstGeom>
          <a:solidFill>
            <a:schemeClr val="bg1"/>
          </a:solidFill>
          <a:ln>
            <a:noFill/>
          </a:ln>
        </p:spPr>
      </p:pic>
      <p:pic>
        <p:nvPicPr>
          <p:cNvPr id="11" name="그림 31">
            <a:extLst>
              <a:ext uri="{FF2B5EF4-FFF2-40B4-BE49-F238E27FC236}">
                <a16:creationId xmlns="" xmlns:a16="http://schemas.microsoft.com/office/drawing/2014/main" id="{CAF2525A-70FD-4957-BC95-3602AE4B1F4C}"/>
              </a:ext>
            </a:extLst>
          </p:cNvPr>
          <p:cNvPicPr>
            <a:picLocks noChangeAspect="1"/>
          </p:cNvPicPr>
          <p:nvPr/>
        </p:nvPicPr>
        <p:blipFill>
          <a:blip r:embed="rId6"/>
          <a:stretch>
            <a:fillRect/>
          </a:stretch>
        </p:blipFill>
        <p:spPr>
          <a:xfrm>
            <a:off x="4788024" y="3645024"/>
            <a:ext cx="4268551" cy="3116341"/>
          </a:xfrm>
          <a:prstGeom prst="rect">
            <a:avLst/>
          </a:prstGeom>
          <a:ln w="31750">
            <a:solidFill>
              <a:srgbClr val="FF0000"/>
            </a:solidFill>
          </a:ln>
        </p:spPr>
      </p:pic>
      <p:sp>
        <p:nvSpPr>
          <p:cNvPr id="12" name="타원 32">
            <a:extLst>
              <a:ext uri="{FF2B5EF4-FFF2-40B4-BE49-F238E27FC236}">
                <a16:creationId xmlns="" xmlns:a16="http://schemas.microsoft.com/office/drawing/2014/main" id="{CB6E1768-4D28-42FD-90FC-E48F68C234CA}"/>
              </a:ext>
            </a:extLst>
          </p:cNvPr>
          <p:cNvSpPr/>
          <p:nvPr/>
        </p:nvSpPr>
        <p:spPr>
          <a:xfrm rot="933511">
            <a:off x="2468419" y="3897590"/>
            <a:ext cx="1834717" cy="94489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a:solidFill>
                <a:prstClr val="white"/>
              </a:solidFill>
              <a:latin typeface="Calibri" panose="020F0502020204030204"/>
              <a:ea typeface="맑은 고딕" panose="020B0503020000020004" pitchFamily="50" charset="-127"/>
            </a:endParaRPr>
          </a:p>
        </p:txBody>
      </p:sp>
      <p:grpSp>
        <p:nvGrpSpPr>
          <p:cNvPr id="13" name="그룹 1">
            <a:extLst>
              <a:ext uri="{FF2B5EF4-FFF2-40B4-BE49-F238E27FC236}">
                <a16:creationId xmlns="" xmlns:a16="http://schemas.microsoft.com/office/drawing/2014/main" id="{A98884CF-A507-4215-95E6-D299183450B4}"/>
              </a:ext>
            </a:extLst>
          </p:cNvPr>
          <p:cNvGrpSpPr/>
          <p:nvPr/>
        </p:nvGrpSpPr>
        <p:grpSpPr>
          <a:xfrm>
            <a:off x="611560" y="6038600"/>
            <a:ext cx="3156520" cy="802604"/>
            <a:chOff x="527647" y="5877272"/>
            <a:chExt cx="3318614" cy="926672"/>
          </a:xfrm>
        </p:grpSpPr>
        <p:pic>
          <p:nvPicPr>
            <p:cNvPr id="14" name="그림 29">
              <a:extLst>
                <a:ext uri="{FF2B5EF4-FFF2-40B4-BE49-F238E27FC236}">
                  <a16:creationId xmlns="" xmlns:a16="http://schemas.microsoft.com/office/drawing/2014/main" id="{DDA472E8-8316-4ED3-923C-F335E43E1395}"/>
                </a:ext>
              </a:extLst>
            </p:cNvPr>
            <p:cNvPicPr>
              <a:picLocks noChangeAspect="1"/>
            </p:cNvPicPr>
            <p:nvPr/>
          </p:nvPicPr>
          <p:blipFill rotWithShape="1">
            <a:blip r:embed="rId7"/>
            <a:srcRect r="27129"/>
            <a:stretch/>
          </p:blipFill>
          <p:spPr>
            <a:xfrm>
              <a:off x="527647" y="5877272"/>
              <a:ext cx="3318614" cy="926672"/>
            </a:xfrm>
            <a:prstGeom prst="rect">
              <a:avLst/>
            </a:prstGeom>
          </p:spPr>
        </p:pic>
        <p:cxnSp>
          <p:nvCxnSpPr>
            <p:cNvPr id="15" name="직선 연결선 9">
              <a:extLst>
                <a:ext uri="{FF2B5EF4-FFF2-40B4-BE49-F238E27FC236}">
                  <a16:creationId xmlns="" xmlns:a16="http://schemas.microsoft.com/office/drawing/2014/main" id="{07E49663-2910-4F44-9C43-9CC7874FDA4A}"/>
                </a:ext>
              </a:extLst>
            </p:cNvPr>
            <p:cNvCxnSpPr/>
            <p:nvPr/>
          </p:nvCxnSpPr>
          <p:spPr bwMode="auto">
            <a:xfrm>
              <a:off x="1143031" y="6165304"/>
              <a:ext cx="1043923" cy="1"/>
            </a:xfrm>
            <a:prstGeom prst="line">
              <a:avLst/>
            </a:prstGeom>
            <a:noFill/>
            <a:ln w="19050" cap="flat" cmpd="sng" algn="ctr">
              <a:solidFill>
                <a:schemeClr val="tx1"/>
              </a:solidFill>
              <a:prstDash val="solid"/>
              <a:round/>
              <a:headEnd type="none" w="med" len="med"/>
              <a:tailEnd type="none" w="med" len="med"/>
            </a:ln>
            <a:effectLst/>
          </p:spPr>
        </p:cxnSp>
      </p:grpSp>
      <p:sp>
        <p:nvSpPr>
          <p:cNvPr id="16" name="TextBox 15">
            <a:extLst>
              <a:ext uri="{FF2B5EF4-FFF2-40B4-BE49-F238E27FC236}">
                <a16:creationId xmlns="" xmlns:a16="http://schemas.microsoft.com/office/drawing/2014/main" id="{C56FCAEF-6E83-4A4F-A60E-91530133A5E3}"/>
              </a:ext>
            </a:extLst>
          </p:cNvPr>
          <p:cNvSpPr txBox="1"/>
          <p:nvPr/>
        </p:nvSpPr>
        <p:spPr>
          <a:xfrm>
            <a:off x="4864476" y="3711215"/>
            <a:ext cx="3468130" cy="707886"/>
          </a:xfrm>
          <a:prstGeom prst="rect">
            <a:avLst/>
          </a:prstGeom>
          <a:noFill/>
        </p:spPr>
        <p:txBody>
          <a:bodyPr wrap="square" rtlCol="0">
            <a:spAutoFit/>
          </a:bodyPr>
          <a:lstStyle/>
          <a:p>
            <a:pPr>
              <a:defRPr/>
            </a:pPr>
            <a:r>
              <a:rPr lang="en-US" altLang="ko-KR" sz="2000" b="1" dirty="0" err="1">
                <a:solidFill>
                  <a:prstClr val="white"/>
                </a:solidFill>
                <a:latin typeface="Calibri" panose="020F0502020204030204"/>
                <a:ea typeface="맑은 고딕" panose="020B0503020000020004" pitchFamily="50" charset="-127"/>
              </a:rPr>
              <a:t>Dangjin</a:t>
            </a:r>
            <a:r>
              <a:rPr lang="en-US" altLang="ko-KR" sz="2000" b="1" dirty="0">
                <a:solidFill>
                  <a:prstClr val="white"/>
                </a:solidFill>
                <a:latin typeface="Calibri" panose="020F0502020204030204"/>
                <a:ea typeface="맑은 고딕" panose="020B0503020000020004" pitchFamily="50" charset="-127"/>
              </a:rPr>
              <a:t> Power Plant</a:t>
            </a:r>
          </a:p>
          <a:p>
            <a:pPr>
              <a:defRPr/>
            </a:pPr>
            <a:r>
              <a:rPr lang="en-US" altLang="ko-KR" sz="2000" b="1" dirty="0">
                <a:solidFill>
                  <a:prstClr val="white"/>
                </a:solidFill>
                <a:latin typeface="Calibri" panose="020F0502020204030204"/>
                <a:ea typeface="맑은 고딕" panose="020B0503020000020004" pitchFamily="50" charset="-127"/>
              </a:rPr>
              <a:t>Wind direction(East)</a:t>
            </a:r>
            <a:endParaRPr lang="ko-KR" altLang="en-US" sz="2000" b="1" dirty="0">
              <a:solidFill>
                <a:prstClr val="white"/>
              </a:solidFill>
              <a:latin typeface="Calibri" panose="020F0502020204030204"/>
              <a:ea typeface="맑은 고딕" panose="020B0503020000020004" pitchFamily="50" charset="-127"/>
            </a:endParaRPr>
          </a:p>
        </p:txBody>
      </p:sp>
      <p:cxnSp>
        <p:nvCxnSpPr>
          <p:cNvPr id="17" name="직선 연결선 17">
            <a:extLst>
              <a:ext uri="{FF2B5EF4-FFF2-40B4-BE49-F238E27FC236}">
                <a16:creationId xmlns="" xmlns:a16="http://schemas.microsoft.com/office/drawing/2014/main" id="{D8868C37-369A-4278-8EFD-01932050DF71}"/>
              </a:ext>
            </a:extLst>
          </p:cNvPr>
          <p:cNvCxnSpPr>
            <a:cxnSpLocks/>
          </p:cNvCxnSpPr>
          <p:nvPr/>
        </p:nvCxnSpPr>
        <p:spPr bwMode="auto">
          <a:xfrm flipH="1" flipV="1">
            <a:off x="4219212" y="4598959"/>
            <a:ext cx="2945076" cy="436966"/>
          </a:xfrm>
          <a:prstGeom prst="line">
            <a:avLst/>
          </a:prstGeom>
          <a:noFill/>
          <a:ln w="38100" cap="flat" cmpd="sng" algn="ctr">
            <a:solidFill>
              <a:srgbClr val="3333FF"/>
            </a:solidFill>
            <a:prstDash val="solid"/>
            <a:round/>
            <a:headEnd type="none" w="med" len="med"/>
            <a:tailEnd type="arrow" w="med" len="med"/>
          </a:ln>
          <a:effectLst/>
        </p:spPr>
      </p:cxnSp>
      <p:sp>
        <p:nvSpPr>
          <p:cNvPr id="18" name="TextBox 17">
            <a:extLst>
              <a:ext uri="{FF2B5EF4-FFF2-40B4-BE49-F238E27FC236}">
                <a16:creationId xmlns="" xmlns:a16="http://schemas.microsoft.com/office/drawing/2014/main" id="{BC7CAA56-61A5-422C-AC13-A32157839E1E}"/>
              </a:ext>
            </a:extLst>
          </p:cNvPr>
          <p:cNvSpPr txBox="1"/>
          <p:nvPr/>
        </p:nvSpPr>
        <p:spPr>
          <a:xfrm>
            <a:off x="107504" y="5596969"/>
            <a:ext cx="4268552" cy="477054"/>
          </a:xfrm>
          <a:prstGeom prst="rect">
            <a:avLst/>
          </a:prstGeom>
          <a:noFill/>
        </p:spPr>
        <p:txBody>
          <a:bodyPr wrap="square" rtlCol="0">
            <a:spAutoFit/>
          </a:bodyPr>
          <a:lstStyle/>
          <a:p>
            <a:pPr algn="ctr">
              <a:lnSpc>
                <a:spcPts val="1500"/>
              </a:lnSpc>
            </a:pPr>
            <a:r>
              <a:rPr lang="en-US" altLang="ko-KR" sz="1400" dirty="0">
                <a:solidFill>
                  <a:srgbClr val="FF0000"/>
                </a:solidFill>
              </a:rPr>
              <a:t>Only one-third</a:t>
            </a:r>
            <a:r>
              <a:rPr lang="ko-KR" altLang="en-US" sz="1400" dirty="0">
                <a:solidFill>
                  <a:srgbClr val="FF0000"/>
                </a:solidFill>
              </a:rPr>
              <a:t> </a:t>
            </a:r>
            <a:r>
              <a:rPr lang="en-US" altLang="ko-KR" sz="1400" dirty="0">
                <a:solidFill>
                  <a:srgbClr val="FF0000"/>
                </a:solidFill>
              </a:rPr>
              <a:t>of</a:t>
            </a:r>
            <a:r>
              <a:rPr lang="ko-KR" altLang="en-US" sz="1400" dirty="0">
                <a:solidFill>
                  <a:srgbClr val="FF0000"/>
                </a:solidFill>
              </a:rPr>
              <a:t> </a:t>
            </a:r>
            <a:r>
              <a:rPr lang="en-US" altLang="ko-KR" sz="1400" dirty="0">
                <a:solidFill>
                  <a:srgbClr val="FF0000"/>
                </a:solidFill>
              </a:rPr>
              <a:t>measured</a:t>
            </a:r>
            <a:r>
              <a:rPr lang="ko-KR" altLang="en-US" sz="1400" dirty="0">
                <a:solidFill>
                  <a:srgbClr val="FF0000"/>
                </a:solidFill>
              </a:rPr>
              <a:t> </a:t>
            </a:r>
            <a:r>
              <a:rPr lang="en-US" altLang="ko-KR" sz="1400" dirty="0">
                <a:solidFill>
                  <a:srgbClr val="FF0000"/>
                </a:solidFill>
              </a:rPr>
              <a:t>SO</a:t>
            </a:r>
            <a:r>
              <a:rPr lang="en-US" altLang="ko-KR" sz="1400" baseline="-25000" dirty="0">
                <a:solidFill>
                  <a:srgbClr val="FF0000"/>
                </a:solidFill>
              </a:rPr>
              <a:t>2</a:t>
            </a:r>
            <a:r>
              <a:rPr lang="ko-KR" altLang="en-US" sz="1400" dirty="0">
                <a:solidFill>
                  <a:srgbClr val="FF0000"/>
                </a:solidFill>
              </a:rPr>
              <a:t> </a:t>
            </a:r>
            <a:r>
              <a:rPr lang="en-US" altLang="ko-KR" sz="1400" dirty="0">
                <a:solidFill>
                  <a:srgbClr val="FF0000"/>
                </a:solidFill>
              </a:rPr>
              <a:t>concentrations</a:t>
            </a:r>
            <a:r>
              <a:rPr lang="ko-KR" altLang="en-US" sz="1400" dirty="0">
                <a:solidFill>
                  <a:srgbClr val="FF0000"/>
                </a:solidFill>
              </a:rPr>
              <a:t> </a:t>
            </a:r>
            <a:r>
              <a:rPr lang="en-US" altLang="ko-KR" sz="1400" dirty="0">
                <a:solidFill>
                  <a:srgbClr val="FF0000"/>
                </a:solidFill>
              </a:rPr>
              <a:t>were</a:t>
            </a:r>
            <a:r>
              <a:rPr lang="ko-KR" altLang="en-US" sz="1400" dirty="0">
                <a:solidFill>
                  <a:srgbClr val="FF0000"/>
                </a:solidFill>
              </a:rPr>
              <a:t> </a:t>
            </a:r>
            <a:r>
              <a:rPr lang="en-US" altLang="ko-KR" sz="1400" dirty="0">
                <a:solidFill>
                  <a:srgbClr val="FF0000"/>
                </a:solidFill>
              </a:rPr>
              <a:t>reproduced</a:t>
            </a:r>
            <a:r>
              <a:rPr lang="ko-KR" altLang="en-US" sz="1400" dirty="0">
                <a:solidFill>
                  <a:srgbClr val="FF0000"/>
                </a:solidFill>
              </a:rPr>
              <a:t> </a:t>
            </a:r>
            <a:r>
              <a:rPr lang="en-US" altLang="ko-KR" sz="1400" dirty="0">
                <a:solidFill>
                  <a:srgbClr val="FF0000"/>
                </a:solidFill>
              </a:rPr>
              <a:t>by</a:t>
            </a:r>
            <a:r>
              <a:rPr lang="ko-KR" altLang="en-US" sz="1400" dirty="0">
                <a:solidFill>
                  <a:srgbClr val="FF0000"/>
                </a:solidFill>
              </a:rPr>
              <a:t> </a:t>
            </a:r>
            <a:r>
              <a:rPr lang="en-US" altLang="ko-KR" sz="1400" dirty="0">
                <a:solidFill>
                  <a:srgbClr val="FF0000"/>
                </a:solidFill>
              </a:rPr>
              <a:t>LPS</a:t>
            </a:r>
            <a:r>
              <a:rPr lang="ko-KR" altLang="en-US" sz="1400" dirty="0">
                <a:solidFill>
                  <a:srgbClr val="FF0000"/>
                </a:solidFill>
              </a:rPr>
              <a:t> </a:t>
            </a:r>
            <a:r>
              <a:rPr lang="en-US" altLang="ko-KR" sz="1400" dirty="0">
                <a:solidFill>
                  <a:srgbClr val="FF0000"/>
                </a:solidFill>
              </a:rPr>
              <a:t>emissions!</a:t>
            </a:r>
            <a:endParaRPr lang="ko-KR" altLang="en-US" sz="1400" dirty="0">
              <a:solidFill>
                <a:srgbClr val="FF0000"/>
              </a:solidFill>
            </a:endParaRPr>
          </a:p>
        </p:txBody>
      </p:sp>
      <p:sp>
        <p:nvSpPr>
          <p:cNvPr id="19" name="TextBox 18">
            <a:extLst>
              <a:ext uri="{FF2B5EF4-FFF2-40B4-BE49-F238E27FC236}">
                <a16:creationId xmlns="" xmlns:a16="http://schemas.microsoft.com/office/drawing/2014/main" id="{7CA29CCC-44C9-4A62-9701-66B9E7BB0B27}"/>
              </a:ext>
            </a:extLst>
          </p:cNvPr>
          <p:cNvSpPr txBox="1"/>
          <p:nvPr/>
        </p:nvSpPr>
        <p:spPr>
          <a:xfrm>
            <a:off x="5042061" y="3354567"/>
            <a:ext cx="3739495" cy="261610"/>
          </a:xfrm>
          <a:prstGeom prst="rect">
            <a:avLst/>
          </a:prstGeom>
          <a:solidFill>
            <a:schemeClr val="bg1"/>
          </a:solidFill>
        </p:spPr>
        <p:txBody>
          <a:bodyPr wrap="square" rtlCol="0">
            <a:spAutoFit/>
          </a:bodyPr>
          <a:lstStyle/>
          <a:p>
            <a:pPr>
              <a:defRPr/>
            </a:pPr>
            <a:r>
              <a:rPr lang="en-US" altLang="ko-KR" sz="1100" b="1" dirty="0">
                <a:solidFill>
                  <a:prstClr val="black"/>
                </a:solidFill>
                <a:latin typeface="Calibri" panose="020F0502020204030204" pitchFamily="34" charset="0"/>
                <a:ea typeface="맑은 고딕" panose="020B0503020000020004" pitchFamily="50" charset="-127"/>
                <a:cs typeface="Calibri" panose="020F0502020204030204" pitchFamily="34" charset="0"/>
              </a:rPr>
              <a:t>Source : In-situ CIMS measurements  of PANs, SO2, and </a:t>
            </a:r>
            <a:r>
              <a:rPr lang="en-US" altLang="ko-KR" sz="1100" b="1" dirty="0" err="1">
                <a:solidFill>
                  <a:prstClr val="black"/>
                </a:solidFill>
                <a:latin typeface="Calibri" panose="020F0502020204030204" pitchFamily="34" charset="0"/>
                <a:ea typeface="맑은 고딕" panose="020B0503020000020004" pitchFamily="50" charset="-127"/>
                <a:cs typeface="Calibri" panose="020F0502020204030204" pitchFamily="34" charset="0"/>
              </a:rPr>
              <a:t>HCl</a:t>
            </a:r>
            <a:endParaRPr lang="ko-KR" altLang="en-US" sz="1100" b="1"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pic>
        <p:nvPicPr>
          <p:cNvPr id="20" name="그림 30">
            <a:extLst>
              <a:ext uri="{FF2B5EF4-FFF2-40B4-BE49-F238E27FC236}">
                <a16:creationId xmlns="" xmlns:a16="http://schemas.microsoft.com/office/drawing/2014/main" id="{BB619D75-7835-43A8-8E2E-8963CC0510E1}"/>
              </a:ext>
            </a:extLst>
          </p:cNvPr>
          <p:cNvPicPr>
            <a:picLocks noChangeAspect="1"/>
          </p:cNvPicPr>
          <p:nvPr/>
        </p:nvPicPr>
        <p:blipFill>
          <a:blip r:embed="rId8"/>
          <a:stretch>
            <a:fillRect/>
          </a:stretch>
        </p:blipFill>
        <p:spPr>
          <a:xfrm>
            <a:off x="4716016" y="402177"/>
            <a:ext cx="4365938" cy="3026126"/>
          </a:xfrm>
          <a:prstGeom prst="rect">
            <a:avLst/>
          </a:prstGeom>
        </p:spPr>
      </p:pic>
      <p:cxnSp>
        <p:nvCxnSpPr>
          <p:cNvPr id="21" name="직선 연결선 26">
            <a:extLst>
              <a:ext uri="{FF2B5EF4-FFF2-40B4-BE49-F238E27FC236}">
                <a16:creationId xmlns="" xmlns:a16="http://schemas.microsoft.com/office/drawing/2014/main" id="{38ED65CB-BCD6-4F46-9A31-A937AC960144}"/>
              </a:ext>
            </a:extLst>
          </p:cNvPr>
          <p:cNvCxnSpPr>
            <a:cxnSpLocks/>
          </p:cNvCxnSpPr>
          <p:nvPr/>
        </p:nvCxnSpPr>
        <p:spPr bwMode="auto">
          <a:xfrm flipV="1">
            <a:off x="3171570" y="455675"/>
            <a:ext cx="1544446" cy="1389149"/>
          </a:xfrm>
          <a:prstGeom prst="line">
            <a:avLst/>
          </a:prstGeom>
          <a:noFill/>
          <a:ln w="38100" cap="flat" cmpd="sng" algn="ctr">
            <a:solidFill>
              <a:srgbClr val="FF0000"/>
            </a:solidFill>
            <a:prstDash val="solid"/>
            <a:round/>
            <a:headEnd type="none" w="med" len="med"/>
            <a:tailEnd type="arrow" w="med" len="med"/>
          </a:ln>
          <a:effectLst/>
        </p:spPr>
      </p:cxnSp>
      <p:cxnSp>
        <p:nvCxnSpPr>
          <p:cNvPr id="22" name="직선 연결선 21">
            <a:extLst>
              <a:ext uri="{FF2B5EF4-FFF2-40B4-BE49-F238E27FC236}">
                <a16:creationId xmlns="" xmlns:a16="http://schemas.microsoft.com/office/drawing/2014/main" id="{210D9E66-BB4C-4118-826A-38DD485ACCB2}"/>
              </a:ext>
            </a:extLst>
          </p:cNvPr>
          <p:cNvCxnSpPr>
            <a:cxnSpLocks/>
          </p:cNvCxnSpPr>
          <p:nvPr/>
        </p:nvCxnSpPr>
        <p:spPr bwMode="auto">
          <a:xfrm>
            <a:off x="3171039" y="2088859"/>
            <a:ext cx="1616985" cy="1322901"/>
          </a:xfrm>
          <a:prstGeom prst="line">
            <a:avLst/>
          </a:prstGeom>
          <a:noFill/>
          <a:ln w="38100" cap="flat" cmpd="sng" algn="ctr">
            <a:solidFill>
              <a:srgbClr val="FF0000"/>
            </a:solidFill>
            <a:prstDash val="solid"/>
            <a:round/>
            <a:headEnd type="none" w="med" len="med"/>
            <a:tailEnd type="arrow" w="med" len="med"/>
          </a:ln>
          <a:effectLst/>
        </p:spPr>
      </p:cxnSp>
      <p:sp>
        <p:nvSpPr>
          <p:cNvPr id="2" name="슬라이드 번호 개체 틀 1"/>
          <p:cNvSpPr>
            <a:spLocks noGrp="1"/>
          </p:cNvSpPr>
          <p:nvPr>
            <p:ph type="sldNum" sz="quarter" idx="12"/>
          </p:nvPr>
        </p:nvSpPr>
        <p:spPr/>
        <p:txBody>
          <a:bodyPr/>
          <a:lstStyle/>
          <a:p>
            <a:fld id="{AEEF654B-3EFA-41E1-B9D5-493F27B4E1EA}" type="slidenum">
              <a:rPr lang="ko-KR" altLang="en-US" smtClean="0"/>
              <a:t>9</a:t>
            </a:fld>
            <a:endParaRPr lang="ko-KR" altLang="en-US"/>
          </a:p>
        </p:txBody>
      </p:sp>
      <p:sp>
        <p:nvSpPr>
          <p:cNvPr id="23" name="제목 1"/>
          <p:cNvSpPr>
            <a:spLocks noGrp="1"/>
          </p:cNvSpPr>
          <p:nvPr>
            <p:ph type="title"/>
          </p:nvPr>
        </p:nvSpPr>
        <p:spPr>
          <a:xfrm>
            <a:off x="393995" y="292803"/>
            <a:ext cx="7704907" cy="379787"/>
          </a:xfrm>
        </p:spPr>
        <p:txBody>
          <a:bodyPr>
            <a:noAutofit/>
          </a:bodyPr>
          <a:lstStyle/>
          <a:p>
            <a:r>
              <a:rPr lang="en-US" altLang="ko-KR" sz="1800" dirty="0">
                <a:solidFill>
                  <a:schemeClr val="tx1"/>
                </a:solidFill>
                <a:latin typeface="Calibri" panose="020F0502020204030204" pitchFamily="34" charset="0"/>
                <a:cs typeface="Calibri" panose="020F0502020204030204" pitchFamily="34" charset="0"/>
              </a:rPr>
              <a:t>2-3. Result (</a:t>
            </a:r>
            <a:r>
              <a:rPr lang="en-US" altLang="ko-KR" sz="1800" dirty="0" err="1">
                <a:solidFill>
                  <a:schemeClr val="tx1"/>
                </a:solidFill>
                <a:latin typeface="Calibri" panose="020F0502020204030204" pitchFamily="34" charset="0"/>
                <a:cs typeface="Calibri" panose="020F0502020204030204" pitchFamily="34" charset="0"/>
              </a:rPr>
              <a:t>Dangjin</a:t>
            </a:r>
            <a:r>
              <a:rPr lang="en-US" altLang="ko-KR" sz="1800" dirty="0">
                <a:solidFill>
                  <a:schemeClr val="tx1"/>
                </a:solidFill>
                <a:latin typeface="Calibri" panose="020F0502020204030204" pitchFamily="34" charset="0"/>
                <a:cs typeface="Calibri" panose="020F0502020204030204" pitchFamily="34" charset="0"/>
              </a:rPr>
              <a:t> P.P)</a:t>
            </a:r>
            <a:endParaRPr lang="ko-KR" alt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535987"/>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829</TotalTime>
  <Words>3402</Words>
  <Application>Microsoft Office PowerPoint</Application>
  <PresentationFormat>화면 슬라이드 쇼(4:3)</PresentationFormat>
  <Paragraphs>377</Paragraphs>
  <Slides>19</Slides>
  <Notes>19</Notes>
  <HiddenSlides>0</HiddenSlides>
  <MMClips>0</MMClips>
  <ScaleCrop>false</ScaleCrop>
  <HeadingPairs>
    <vt:vector size="6" baseType="variant">
      <vt:variant>
        <vt:lpstr>사용한 글꼴</vt:lpstr>
      </vt:variant>
      <vt:variant>
        <vt:i4>11</vt:i4>
      </vt:variant>
      <vt:variant>
        <vt:lpstr>테마</vt:lpstr>
      </vt:variant>
      <vt:variant>
        <vt:i4>1</vt:i4>
      </vt:variant>
      <vt:variant>
        <vt:lpstr>슬라이드 제목</vt:lpstr>
      </vt:variant>
      <vt:variant>
        <vt:i4>19</vt:i4>
      </vt:variant>
    </vt:vector>
  </HeadingPairs>
  <TitlesOfParts>
    <vt:vector size="31" baseType="lpstr">
      <vt:lpstr>Arial Unicode MS</vt:lpstr>
      <vt:lpstr>HY견고딕</vt:lpstr>
      <vt:lpstr>HY그래픽M</vt:lpstr>
      <vt:lpstr>ＭＳ Ｐゴシック</vt:lpstr>
      <vt:lpstr>宋体</vt:lpstr>
      <vt:lpstr>나눔고딕</vt:lpstr>
      <vt:lpstr>맑은 고딕</vt:lpstr>
      <vt:lpstr>함초롬바탕</vt:lpstr>
      <vt:lpstr>Arial</vt:lpstr>
      <vt:lpstr>Calibri</vt:lpstr>
      <vt:lpstr>Calibri Light</vt:lpstr>
      <vt:lpstr>Office 테마</vt:lpstr>
      <vt:lpstr>PowerPoint 프레젠테이션</vt:lpstr>
      <vt:lpstr>PowerPoint 프레젠테이션</vt:lpstr>
      <vt:lpstr>PowerPoint 프레젠테이션</vt:lpstr>
      <vt:lpstr>PowerPoint 프레젠테이션</vt:lpstr>
      <vt:lpstr>PowerPoint 프레젠테이션</vt:lpstr>
      <vt:lpstr>2-1. Research Setting</vt:lpstr>
      <vt:lpstr>2-2. Method</vt:lpstr>
      <vt:lpstr>2-3. Result (SO2)</vt:lpstr>
      <vt:lpstr>2-3. Result (Dangjin P.P)</vt:lpstr>
      <vt:lpstr>2-3. Result (Dangjin P.P)</vt:lpstr>
      <vt:lpstr>2-4. Result of Korea LPSs Inventory evaluation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박민우</dc:creator>
  <cp:lastModifiedBy>박민우</cp:lastModifiedBy>
  <cp:revision>68</cp:revision>
  <cp:lastPrinted>2018-10-24T15:36:11Z</cp:lastPrinted>
  <dcterms:created xsi:type="dcterms:W3CDTF">2018-10-20T17:55:22Z</dcterms:created>
  <dcterms:modified xsi:type="dcterms:W3CDTF">2018-10-24T16:36:09Z</dcterms:modified>
</cp:coreProperties>
</file>