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0"/>
  </p:sldMasterIdLst>
  <p:notesMasterIdLst>
    <p:notesMasterId r:id="rId26"/>
  </p:notesMasterIdLst>
  <p:sldIdLst>
    <p:sldId id="416" r:id="rId11"/>
    <p:sldId id="417" r:id="rId12"/>
    <p:sldId id="428" r:id="rId13"/>
    <p:sldId id="418" r:id="rId14"/>
    <p:sldId id="429" r:id="rId15"/>
    <p:sldId id="430" r:id="rId16"/>
    <p:sldId id="432" r:id="rId17"/>
    <p:sldId id="435" r:id="rId18"/>
    <p:sldId id="433" r:id="rId19"/>
    <p:sldId id="440" r:id="rId20"/>
    <p:sldId id="441" r:id="rId21"/>
    <p:sldId id="436" r:id="rId22"/>
    <p:sldId id="367" r:id="rId23"/>
    <p:sldId id="439" r:id="rId24"/>
    <p:sldId id="43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1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21213"/>
    <a:srgbClr val="4DAF4A"/>
    <a:srgbClr val="CCCCFF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2" autoAdjust="0"/>
    <p:restoredTop sz="95405" autoAdjust="0"/>
  </p:normalViewPr>
  <p:slideViewPr>
    <p:cSldViewPr>
      <p:cViewPr varScale="1">
        <p:scale>
          <a:sx n="97" d="100"/>
          <a:sy n="97" d="100"/>
        </p:scale>
        <p:origin x="744" y="77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8D5B-353A-4444-9F2B-8DB7E3664FD6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9049-1153-41D2-8061-DC067B466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8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5E12B-5A2A-4114-ABFA-6A255B6C0F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6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4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58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AFE91-F6B1-4F3B-B69F-3E4D6CC56D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4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9049-1153-41D2-8061-DC067B466A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6B7D-2710-473D-829D-6049C03C0B32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CAD4-2B2F-4F13-B222-8E115426F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03EA-4341-4421-A795-5FBAA4CE3D20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4717-AD9B-4450-BD96-D3032518C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201C-A9A7-497E-90FC-4A23EBA726D6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DFD6-C7F9-4595-888A-D346216DE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67DE-D4A6-4BCF-B0E9-CF2B59CE21AC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396-CCAF-47F1-AD7C-D3330D9D6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6C36-D478-4C7D-8DFE-04316DF1D377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4198-9171-4E28-AFEE-AB5C19B01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B7DB-2A52-434E-9ABB-08384A428EBA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D28C-8866-4D03-909C-537CEA4CA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5FB9-0AEF-4117-BA81-0C280BDC3BA3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F4B-CBC7-4AEE-8B5B-98AE3EF37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5173-17C5-4740-BE65-7B5F737761A2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2453-2AE5-47BD-B49F-3AEC88085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EF7-54CE-41E8-9D66-AB5A5C137EE3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DC5C-5373-426B-BBA9-B07783894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7CDC-96D2-4484-BC11-1FC14E7913A8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C573-C6D9-456D-ACF2-D8B5BB728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CD4F-61EB-4CB1-BEF9-15CC0DAC0376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CB99-F466-4DDE-8AAD-759A5DDB5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8C70BCB-E7E7-482F-BD98-C368F46FC08C}" type="datetime1">
              <a:rPr lang="en-US" smtClean="0">
                <a:ea typeface="ＭＳ Ｐゴシック" pitchFamily="34" charset="-128"/>
              </a:rPr>
              <a:t>10/23/2018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664C43-23BB-4CF8-8760-D874D8316071}" type="slidenum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astitha@ucon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617807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hlinkClick r:id="rId3"/>
              </a:rPr>
              <a:t>marina.astitha@uconn.edu</a:t>
            </a:r>
            <a:endParaRPr lang="en-US" sz="1600" i="1" dirty="0"/>
          </a:p>
          <a:p>
            <a:pPr algn="ctr"/>
            <a:r>
              <a:rPr lang="en-US" sz="1600" i="1" dirty="0"/>
              <a:t>Group website: airmg.uconn.edu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3DD72C87-12C6-48EC-BA4A-3E7A05FF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412" y="609600"/>
            <a:ext cx="6885375" cy="181588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Influence of </a:t>
            </a:r>
            <a:r>
              <a:rPr lang="en-US" sz="2800" b="1" dirty="0" smtClean="0">
                <a:solidFill>
                  <a:schemeClr val="bg1"/>
                </a:solidFill>
              </a:rPr>
              <a:t>boundary conditions </a:t>
            </a:r>
            <a:r>
              <a:rPr lang="en-US" sz="2800" b="1" dirty="0">
                <a:solidFill>
                  <a:schemeClr val="bg1"/>
                </a:solidFill>
              </a:rPr>
              <a:t>and anthropogenic emissions </a:t>
            </a:r>
            <a:r>
              <a:rPr lang="en-US" sz="2800" b="1" dirty="0" smtClean="0">
                <a:solidFill>
                  <a:schemeClr val="bg1"/>
                </a:solidFill>
              </a:rPr>
              <a:t>on estimating </a:t>
            </a:r>
            <a:r>
              <a:rPr lang="en-US" sz="2800" b="1" dirty="0">
                <a:solidFill>
                  <a:schemeClr val="bg1"/>
                </a:solidFill>
              </a:rPr>
              <a:t>the modeled controllable portion of the O</a:t>
            </a:r>
            <a:r>
              <a:rPr lang="en-US" sz="2800" b="1" baseline="-25000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 burden in </a:t>
            </a:r>
            <a:r>
              <a:rPr lang="en-US" sz="2800" b="1" dirty="0" smtClean="0">
                <a:solidFill>
                  <a:schemeClr val="bg1"/>
                </a:solidFill>
              </a:rPr>
              <a:t>contiguous 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712378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M. Astitha</a:t>
            </a:r>
            <a:r>
              <a:rPr lang="en-US" sz="2400" b="1" baseline="30000" dirty="0"/>
              <a:t>1</a:t>
            </a:r>
            <a:r>
              <a:rPr lang="en-US" sz="2400" b="1" dirty="0"/>
              <a:t>, H. Luo</a:t>
            </a:r>
            <a:r>
              <a:rPr lang="en-US" sz="2400" b="1" baseline="30000" dirty="0"/>
              <a:t>1</a:t>
            </a:r>
            <a:r>
              <a:rPr lang="en-US" sz="2400" b="1" dirty="0"/>
              <a:t>, C. Hogrefe</a:t>
            </a:r>
            <a:r>
              <a:rPr lang="en-US" sz="2400" b="1" baseline="30000" dirty="0"/>
              <a:t>2</a:t>
            </a:r>
            <a:r>
              <a:rPr lang="en-US" sz="2400" b="1" dirty="0"/>
              <a:t>, R. Mathur</a:t>
            </a:r>
            <a:r>
              <a:rPr lang="en-US" sz="2400" b="1" baseline="30000" dirty="0"/>
              <a:t>2</a:t>
            </a:r>
            <a:r>
              <a:rPr lang="en-US" sz="2400" b="1" dirty="0"/>
              <a:t>, and S.T. Rao</a:t>
            </a:r>
            <a:r>
              <a:rPr lang="en-US" sz="2400" b="1" baseline="30000" dirty="0"/>
              <a:t>1,3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47800" y="4429887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Civil and Environmental Engineering, University of Connecticut </a:t>
            </a:r>
          </a:p>
          <a:p>
            <a:pPr algn="ctr"/>
            <a:r>
              <a:rPr lang="en-US" baseline="30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 Environmental Protection Agency </a:t>
            </a:r>
          </a:p>
          <a:p>
            <a:pPr algn="ctr"/>
            <a:r>
              <a:rPr lang="en-US" baseline="300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North Carolina State University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7"/>
    </mc:Choice>
    <mc:Fallback xmlns="">
      <p:transition spd="slow" advTm="594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C641CF-C6D6-4B91-96F6-9CF5D8582F2A}"/>
              </a:ext>
            </a:extLst>
          </p:cNvPr>
          <p:cNvSpPr txBox="1"/>
          <p:nvPr/>
        </p:nvSpPr>
        <p:spPr>
          <a:xfrm>
            <a:off x="462486" y="5320950"/>
            <a:ext cx="849336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182BD"/>
                </a:solidFill>
              </a:rPr>
              <a:t>The zero domestic emissions scenario provides insights of </a:t>
            </a:r>
            <a:r>
              <a:rPr lang="en-US" sz="1600" dirty="0" smtClean="0">
                <a:solidFill>
                  <a:srgbClr val="3182BD"/>
                </a:solidFill>
              </a:rPr>
              <a:t>the maximum </a:t>
            </a:r>
            <a:r>
              <a:rPr lang="en-US" sz="1600" dirty="0">
                <a:solidFill>
                  <a:srgbClr val="3182BD"/>
                </a:solidFill>
              </a:rPr>
              <a:t>improvement </a:t>
            </a:r>
            <a:r>
              <a:rPr lang="en-US" sz="1600" dirty="0" smtClean="0">
                <a:solidFill>
                  <a:srgbClr val="3182BD"/>
                </a:solidFill>
              </a:rPr>
              <a:t>that can </a:t>
            </a:r>
            <a:r>
              <a:rPr lang="en-US" sz="1600" dirty="0">
                <a:solidFill>
                  <a:srgbClr val="3182BD"/>
                </a:solidFill>
              </a:rPr>
              <a:t>be accomplished in reducing the ozone DV.  </a:t>
            </a:r>
            <a:endParaRPr lang="en-US" sz="1600" dirty="0" smtClean="0">
              <a:solidFill>
                <a:srgbClr val="3182B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182BD"/>
                </a:solidFill>
              </a:rPr>
              <a:t>Portion </a:t>
            </a:r>
            <a:r>
              <a:rPr lang="en-US" sz="1600" dirty="0">
                <a:solidFill>
                  <a:srgbClr val="3182BD"/>
                </a:solidFill>
              </a:rPr>
              <a:t>of BL and DV that can be controlled by domestic </a:t>
            </a:r>
            <a:r>
              <a:rPr lang="en-US" sz="1600" dirty="0" smtClean="0">
                <a:solidFill>
                  <a:srgbClr val="3182BD"/>
                </a:solidFill>
              </a:rPr>
              <a:t>policies: W, NE and SE exhibit the largest percentage of “controllable” O</a:t>
            </a:r>
            <a:r>
              <a:rPr lang="en-US" sz="1600" baseline="-25000" dirty="0" smtClean="0">
                <a:solidFill>
                  <a:srgbClr val="3182BD"/>
                </a:solidFill>
              </a:rPr>
              <a:t>3</a:t>
            </a:r>
            <a:r>
              <a:rPr lang="en-US" sz="1600" dirty="0" smtClean="0">
                <a:solidFill>
                  <a:srgbClr val="3182BD"/>
                </a:solidFill>
              </a:rPr>
              <a:t>.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295770" y="2119566"/>
            <a:ext cx="4363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/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7054" y="4702035"/>
                <a:ext cx="2996800" cy="403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𝑰𝒎𝒑𝒂𝒄𝒕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𝑬𝑴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𝒛𝒆𝒓𝒐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𝑩𝒂𝒔𝒆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54" y="4702035"/>
                <a:ext cx="2996800" cy="403316"/>
              </a:xfrm>
              <a:prstGeom prst="rect">
                <a:avLst/>
              </a:prstGeom>
              <a:blipFill rotWithShape="0"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Zero Domestic Emissions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054" y="1056422"/>
            <a:ext cx="3161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No domestic influences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1518087"/>
            <a:ext cx="8869667" cy="3095669"/>
            <a:chOff x="274333" y="1587179"/>
            <a:chExt cx="8869667" cy="30956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6A6FC43-7F5F-42C0-A9B6-FB88032D4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333" y="1587179"/>
              <a:ext cx="8869667" cy="30956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57779" y="1749623"/>
              <a:ext cx="2286000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Impact on BL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8733" y="1749623"/>
              <a:ext cx="2286000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Impact on DV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88525" y="2294005"/>
            <a:ext cx="4495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Observed 2010 DV=75ppb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Zero out all domestic emissions: up to 15% decrease in DV </a:t>
            </a:r>
            <a:r>
              <a:rPr lang="en-US" smtClean="0"/>
              <a:t>= 64ppb</a:t>
            </a: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2819400"/>
            <a:ext cx="2183525" cy="762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03" y="6358758"/>
                <a:ext cx="2439963" cy="3168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𝑪𝒐𝒏𝒕𝒓𝒐𝒍𝒍𝒂𝒃𝒍𝒆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𝑬𝑴</m:t>
                          </m:r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𝒛𝒆𝒓𝒐</m:t>
                          </m:r>
                        </m:num>
                        <m:den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𝑩𝒂𝒔𝒆</m:t>
                          </m:r>
                        </m:den>
                      </m:f>
                      <m:r>
                        <a:rPr lang="en-US" sz="11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3" y="6358758"/>
                <a:ext cx="2439963" cy="316882"/>
              </a:xfrm>
              <a:prstGeom prst="rect">
                <a:avLst/>
              </a:prstGeom>
              <a:blipFill rotWithShape="0">
                <a:blip r:embed="rId2"/>
                <a:stretch>
                  <a:fillRect l="-1000" r="-1750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Modeled “controllable” portion of O</a:t>
            </a:r>
            <a:r>
              <a:rPr lang="en-US" sz="3200" b="1" baseline="-25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B3A8F5-96D3-4E1F-B334-A07E5708F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523" y="950250"/>
            <a:ext cx="3886200" cy="2610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0" y="4739257"/>
            <a:ext cx="57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5323" y="6502982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Color denotes regional grouping of the sites</a:t>
            </a:r>
            <a:endParaRPr lang="en-US" sz="1200" i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C641CF-C6D6-4B91-96F6-9CF5D8582F2A}"/>
              </a:ext>
            </a:extLst>
          </p:cNvPr>
          <p:cNvSpPr txBox="1"/>
          <p:nvPr/>
        </p:nvSpPr>
        <p:spPr>
          <a:xfrm>
            <a:off x="381001" y="5169116"/>
            <a:ext cx="82296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Given the power of the BL to control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exceedances, we see that for each region the controllable portion of the BL is commensurate to the controllable portion of the 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 BL is primarily controlled by emissions, the controllable portion provides an indication of emission reductions necessary to reduce the DV  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9506" y="1120469"/>
            <a:ext cx="2526304" cy="1554187"/>
            <a:chOff x="89506" y="1120469"/>
            <a:chExt cx="2526304" cy="1554187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CE33517-5181-41B4-9576-CA70E7382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1123" y="1120469"/>
              <a:ext cx="1404687" cy="155418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9506" y="2058010"/>
              <a:ext cx="1267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DV: 10-55</a:t>
              </a:r>
              <a:r>
                <a:rPr lang="en-US" dirty="0"/>
                <a:t>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949" y="2790342"/>
            <a:ext cx="2508460" cy="1554187"/>
            <a:chOff x="81949" y="2790342"/>
            <a:chExt cx="2508460" cy="1554187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573589D-9E89-4925-8B44-2624D2667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5722" y="2790342"/>
              <a:ext cx="1404687" cy="155418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1949" y="3612197"/>
              <a:ext cx="11037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DV: 20%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2600" y="3585598"/>
            <a:ext cx="2582723" cy="1554187"/>
            <a:chOff x="1752600" y="3585598"/>
            <a:chExt cx="2582723" cy="1554187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7EE09DFA-1506-410F-BFA7-24C7F48A6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636" y="3585598"/>
              <a:ext cx="1404687" cy="155418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752600" y="4616146"/>
              <a:ext cx="1267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DV: 30-40%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75590" y="3585598"/>
            <a:ext cx="2669073" cy="1554187"/>
            <a:chOff x="4775590" y="3585598"/>
            <a:chExt cx="2669073" cy="1554187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082DE68A-B6D8-4B54-BB76-3FD76D7406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5590" y="3585598"/>
              <a:ext cx="1404687" cy="15541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177649" y="4604802"/>
              <a:ext cx="1267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DV: 30-50%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45944" y="2790341"/>
            <a:ext cx="2603675" cy="1554187"/>
            <a:chOff x="6645944" y="2790341"/>
            <a:chExt cx="2603675" cy="1554187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E870B1F8-CE81-4EFE-95BD-106BB3BF8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5944" y="2790341"/>
              <a:ext cx="1404687" cy="155418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982605" y="3434895"/>
              <a:ext cx="1267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DV: 20-50%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30427" y="1074277"/>
            <a:ext cx="2671701" cy="1554187"/>
            <a:chOff x="6530427" y="1074277"/>
            <a:chExt cx="2671701" cy="1554187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C732D2D-DFF1-4567-9CD5-1DF2F212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0427" y="1074277"/>
              <a:ext cx="1404687" cy="155418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935114" y="1700674"/>
              <a:ext cx="1267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DV: 30-55</a:t>
              </a:r>
              <a:r>
                <a:rPr lang="en-US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8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1752600"/>
            <a:ext cx="8153400" cy="4555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20% global emissions reduction scenario (GLO) reduces the ozone exceedances in most of the sites with the exception of West and NE 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20% decrease in SE Asia emissions has a modest impact in the O</a:t>
            </a:r>
            <a:r>
              <a:rPr lang="en-US" sz="2000" baseline="-25000" dirty="0"/>
              <a:t>3</a:t>
            </a:r>
            <a:r>
              <a:rPr lang="en-US" sz="2000" dirty="0"/>
              <a:t> BL and DV, as expected.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DV is more attributable to emissions within the domain than to boundary conditions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Boundary conditions have large impact on West and South U.S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maximum controllable </a:t>
            </a:r>
            <a:r>
              <a:rPr lang="en-US" sz="2000" dirty="0"/>
              <a:t>portion of the modeled 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DV</a:t>
            </a:r>
            <a:r>
              <a:rPr lang="en-US" sz="2000" dirty="0"/>
              <a:t> </a:t>
            </a:r>
            <a:r>
              <a:rPr lang="en-US" sz="2000" dirty="0" smtClean="0"/>
              <a:t>is commensurate to the controllable portion of the BL which is primarily influenced by emissions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More work is needed to estimate the connections  between a decrease in BL with decrease in emissions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7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>
              <a:defRPr/>
            </a:pPr>
            <a:r>
              <a:rPr lang="en-US" sz="3200" b="1" dirty="0">
                <a:solidFill>
                  <a:prstClr val="white"/>
                </a:solidFill>
                <a:cs typeface="Arial" pitchFamily="34" charset="0"/>
              </a:rPr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33849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views expressed in this </a:t>
            </a:r>
            <a:r>
              <a:rPr lang="en-US" sz="2000" dirty="0" smtClean="0"/>
              <a:t>presentation are </a:t>
            </a:r>
            <a:r>
              <a:rPr lang="en-US" sz="2000" dirty="0"/>
              <a:t>those of the authors and do not necessarily represent the views or policies of the U.S. Environmental Protection Agency.</a:t>
            </a:r>
          </a:p>
          <a:p>
            <a:endParaRPr lang="en-US" sz="2000" dirty="0"/>
          </a:p>
          <a:p>
            <a:r>
              <a:rPr lang="en-US" sz="2000" dirty="0"/>
              <a:t>Part of this work was supported by the Electric Power Research Institute (EPRI) Contract #00-10005071, 2015-2017 (MA and HL)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16606"/>
            <a:ext cx="1605706" cy="10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5"/>
    </mc:Choice>
    <mc:Fallback xmlns="">
      <p:transition spd="slow" advTm="84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480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3F0837-E812-42FC-8EEB-62AB0771E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1744320"/>
            <a:ext cx="3352800" cy="2903880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Probability of exceedance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148EB1-F795-48EB-8CFB-1DF7FA341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5029200"/>
            <a:ext cx="4379752" cy="768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37C0EC9-64EA-4D4D-BC0F-5DC7CBB28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5860" y="1744320"/>
            <a:ext cx="2992281" cy="3056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01D112F-455E-438D-8029-A999C167A4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5" y="1744320"/>
            <a:ext cx="3235256" cy="30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3E75D17A-FEBB-438E-87A2-82E345A8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altLang="zh-CN" sz="3200" b="1" dirty="0">
                <a:solidFill>
                  <a:schemeClr val="bg1"/>
                </a:solidFill>
              </a:rPr>
              <a:t>Scope and Objectives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524000"/>
            <a:ext cx="65043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SCOPE: Estimate the level of the modeled O</a:t>
            </a:r>
            <a:r>
              <a:rPr lang="en-US" sz="2000" b="1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</a:rPr>
              <a:t> standard that is attainable/non-attainable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990600" y="28194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Investigate contributions from boundary conditions and anthropogenic emissions to ozone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design value (DV)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Examine the drivers of the ozone baseline (long-term forcing)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Examine the modeled “controllable” portion of the tropospheric ozone burden across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contiguous US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238"/>
            <a:ext cx="6809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</a:t>
            </a:r>
            <a:r>
              <a:rPr lang="en-US" dirty="0"/>
              <a:t>the </a:t>
            </a:r>
            <a:r>
              <a:rPr lang="en-US" dirty="0" smtClean="0"/>
              <a:t>Design Value (DV) is </a:t>
            </a:r>
            <a:r>
              <a:rPr lang="en-US" dirty="0"/>
              <a:t>defined as the 4</a:t>
            </a:r>
            <a:r>
              <a:rPr lang="en-US" baseline="30000" dirty="0"/>
              <a:t>th</a:t>
            </a:r>
            <a:r>
              <a:rPr lang="en-US" dirty="0"/>
              <a:t> highest daily maximum </a:t>
            </a:r>
            <a:r>
              <a:rPr lang="en-US" dirty="0" smtClean="0"/>
              <a:t>8-hr </a:t>
            </a:r>
            <a:r>
              <a:rPr lang="en-US" dirty="0"/>
              <a:t>ozone concentration in each year averaged over a consecutive 3-year </a:t>
            </a:r>
            <a:r>
              <a:rPr lang="en-US" dirty="0" smtClean="0"/>
              <a:t>period (must be consistent with the NAAQS)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71"/>
    </mc:Choice>
    <mc:Fallback xmlns="">
      <p:transition spd="slow" advTm="704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MODEL DATA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45560"/>
              </p:ext>
            </p:extLst>
          </p:nvPr>
        </p:nvGraphicFramePr>
        <p:xfrm>
          <a:off x="176407" y="2294355"/>
          <a:ext cx="8586594" cy="3429000"/>
        </p:xfrm>
        <a:graphic>
          <a:graphicData uri="http://schemas.openxmlformats.org/drawingml/2006/table">
            <a:tbl>
              <a:tblPr/>
              <a:tblGrid>
                <a:gridCol w="1702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1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60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193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Acronym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Lateral Boundary Conditions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Emissions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CMAQ configuration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3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D95319"/>
                          </a:solidFill>
                          <a:effectLst/>
                          <a:latin typeface="arial" panose="020B0604020202020204" pitchFamily="34" charset="0"/>
                        </a:rPr>
                        <a:t>BASE (2010)</a:t>
                      </a:r>
                      <a:endParaRPr lang="en-GB" sz="1200" b="1" dirty="0">
                        <a:solidFill>
                          <a:srgbClr val="D9531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arial" panose="020B0604020202020204" pitchFamily="34" charset="0"/>
                        </a:rPr>
                        <a:t>C-IFS Base, i.e. 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unperturbed HTAP emissions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arial" panose="020B0604020202020204" pitchFamily="34" charset="0"/>
                        </a:rPr>
                        <a:t>Pouliot et al. (2015)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Solazzo et al. (2017a)</a:t>
                      </a:r>
                    </a:p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Hogrefe et al. (2018)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03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D95319"/>
                          </a:solidFill>
                          <a:effectLst/>
                          <a:latin typeface="arial" panose="020B0604020202020204" pitchFamily="34" charset="0"/>
                        </a:rPr>
                        <a:t>GLO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C-IFS “GLO” case, i.e. all anthropogenic emissions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reduced by 20% globally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Anthropogenic emissions in the 12 km CMAQ domain reduced by 20%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Solazzo et al. (2017a)</a:t>
                      </a:r>
                    </a:p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Hogrefe et al. (2018)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138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D95319"/>
                          </a:solidFill>
                          <a:effectLst/>
                          <a:latin typeface="arial" panose="020B0604020202020204" pitchFamily="34" charset="0"/>
                        </a:rPr>
                        <a:t>EAS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C-IFS “EAS” case, i.e. all anthropogenic emissions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reduced by 20% in the HTAP Southeast Asia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 (EAS) region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arial" panose="020B0604020202020204" pitchFamily="34" charset="0"/>
                        </a:rPr>
                        <a:t>Pouliot et al. (2015)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Solazzo et al. (2017a)</a:t>
                      </a:r>
                    </a:p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Hogrefe et al. (2018)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3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D95319"/>
                          </a:solidFill>
                          <a:effectLst/>
                          <a:latin typeface="arial" panose="020B0604020202020204" pitchFamily="34" charset="0"/>
                        </a:rPr>
                        <a:t>BC ZERO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arial" panose="020B0604020202020204" pitchFamily="34" charset="0"/>
                        </a:rPr>
                        <a:t>Zero for all species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</a:rPr>
                        <a:t>Pouliot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</a:rPr>
                        <a:t> et al. (2015)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Solazzo et al. (2017a)</a:t>
                      </a:r>
                    </a:p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Hogrefe et al. (2018)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699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D95319"/>
                          </a:solidFill>
                          <a:effectLst/>
                          <a:latin typeface="arial" panose="020B0604020202020204" pitchFamily="34" charset="0"/>
                        </a:rPr>
                        <a:t>EM ZERO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arial" panose="020B0604020202020204" pitchFamily="34" charset="0"/>
                        </a:rPr>
                        <a:t>C-IFS Base, i.e. unperturbed HTAP emissions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Zero for anthropogenic and wildfire emissions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within the CMAQ modeling domain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Solazzo et al. (2017a)</a:t>
                      </a:r>
                    </a:p>
                    <a:p>
                      <a:pPr algn="ctr"/>
                      <a:r>
                        <a:rPr lang="it-IT" sz="1200" dirty="0">
                          <a:effectLst/>
                          <a:latin typeface="arial" panose="020B0604020202020204" pitchFamily="34" charset="0"/>
                        </a:rPr>
                        <a:t>Hogrefe et al. (2018</a:t>
                      </a:r>
                    </a:p>
                  </a:txBody>
                  <a:tcPr marL="15322" marR="15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407" y="1059568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EPA’s sensitivity simulations (AQMEII-3) </a:t>
            </a:r>
          </a:p>
          <a:p>
            <a:pPr algn="ctr"/>
            <a:r>
              <a:rPr lang="en-US" sz="2400" b="1" dirty="0" smtClean="0"/>
              <a:t>WRF3.4/CMAQ5.0.2; 12-km </a:t>
            </a:r>
            <a:r>
              <a:rPr lang="en-US" sz="2400" b="1" dirty="0"/>
              <a:t>grid spacing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558"/>
            <a:ext cx="1605706" cy="1012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9704" y="6143289"/>
            <a:ext cx="267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Hogrefe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et al. ACP (2018))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B170C53-5B66-44AD-B0B5-D0C426A18636}"/>
              </a:ext>
            </a:extLst>
          </p:cNvPr>
          <p:cNvSpPr txBox="1">
            <a:spLocks/>
          </p:cNvSpPr>
          <p:nvPr/>
        </p:nvSpPr>
        <p:spPr>
          <a:xfrm>
            <a:off x="228600" y="1082546"/>
            <a:ext cx="8839200" cy="34316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WRF3.4/CMAQ5.0.2 AQMEII-3 simulations for 2010 (base case) and sensitivity scenarios (same meteorology with the base year)</a:t>
            </a:r>
          </a:p>
          <a:p>
            <a:r>
              <a:rPr lang="en-US" sz="2000" dirty="0"/>
              <a:t>185 AQS sites </a:t>
            </a:r>
            <a:r>
              <a:rPr lang="en-US" sz="2000" dirty="0" smtClean="0"/>
              <a:t>(daily </a:t>
            </a:r>
            <a:r>
              <a:rPr lang="en-US" sz="2000" dirty="0"/>
              <a:t>max 8-hr O</a:t>
            </a:r>
            <a:r>
              <a:rPr lang="en-US" sz="2000" baseline="-25000" dirty="0"/>
              <a:t>3</a:t>
            </a:r>
            <a:r>
              <a:rPr lang="en-US" sz="2000" dirty="0"/>
              <a:t> concentration) </a:t>
            </a:r>
          </a:p>
          <a:p>
            <a:r>
              <a:rPr lang="en-US" sz="2000" dirty="0"/>
              <a:t>Ozone time series spectral decomposition </a:t>
            </a:r>
            <a:r>
              <a:rPr lang="en-US" sz="2000" dirty="0" smtClean="0"/>
              <a:t>into SY (short-term forcing) and BL (long-term forcing) using </a:t>
            </a:r>
            <a:r>
              <a:rPr lang="en-US" sz="2000" dirty="0"/>
              <a:t>the KZ </a:t>
            </a:r>
            <a:r>
              <a:rPr lang="en-US" sz="2000" dirty="0" smtClean="0"/>
              <a:t>filter (model and </a:t>
            </a:r>
            <a:r>
              <a:rPr lang="en-US" sz="2000" dirty="0" err="1" smtClean="0"/>
              <a:t>obs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In a</a:t>
            </a:r>
            <a:r>
              <a:rPr lang="en-US" sz="2000" dirty="0" smtClean="0"/>
              <a:t> </a:t>
            </a:r>
            <a:r>
              <a:rPr lang="en-US" sz="2000" dirty="0"/>
              <a:t>recent work (Astitha et al. 2017) we showed the power of the BL to control O</a:t>
            </a:r>
            <a:r>
              <a:rPr lang="en-US" sz="2000" baseline="-25000" dirty="0"/>
              <a:t>3</a:t>
            </a:r>
            <a:r>
              <a:rPr lang="en-US" sz="2000" dirty="0"/>
              <a:t> exceedances </a:t>
            </a:r>
          </a:p>
          <a:p>
            <a:r>
              <a:rPr lang="en-US" sz="2000" dirty="0" smtClean="0"/>
              <a:t>BL </a:t>
            </a:r>
            <a:r>
              <a:rPr lang="en-US" sz="2000" dirty="0"/>
              <a:t>projection methodology (Luo et al. 2018, AE) allows the estimation of the </a:t>
            </a:r>
            <a:r>
              <a:rPr lang="en-US" sz="2000" dirty="0" smtClean="0"/>
              <a:t>future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DV distribution for each projection </a:t>
            </a:r>
            <a:r>
              <a:rPr lang="en-US" sz="2000" dirty="0" smtClean="0"/>
              <a:t>scenario</a:t>
            </a:r>
            <a:endParaRPr lang="en-US" sz="2000" dirty="0"/>
          </a:p>
          <a:p>
            <a:r>
              <a:rPr lang="en-US" sz="2000" dirty="0" smtClean="0"/>
              <a:t>Calculation of the probability </a:t>
            </a:r>
            <a:r>
              <a:rPr lang="en-US" sz="2000" dirty="0"/>
              <a:t>of exceeding the 2015 O</a:t>
            </a:r>
            <a:r>
              <a:rPr lang="en-US" sz="2000" baseline="-25000" dirty="0"/>
              <a:t>3</a:t>
            </a:r>
            <a:r>
              <a:rPr lang="en-US" sz="2000" dirty="0"/>
              <a:t> NAAQS (70 ppb)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6" y="4572001"/>
            <a:ext cx="6633515" cy="2267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0207" y="501488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 of KZ filter decomposition for one </a:t>
            </a:r>
            <a:r>
              <a:rPr lang="en-US" dirty="0" smtClean="0">
                <a:solidFill>
                  <a:srgbClr val="0070C0"/>
                </a:solidFill>
              </a:rPr>
              <a:t>site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O3(t) = SY(t) + BL(t)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29577"/>
            <a:ext cx="7467600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ISSUES FOR FUTURE PROJECTIONS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Model </a:t>
            </a:r>
            <a:r>
              <a:rPr lang="en-US" dirty="0"/>
              <a:t>projections use the same meteorology with the base </a:t>
            </a:r>
            <a:r>
              <a:rPr lang="en-US" dirty="0" smtClean="0"/>
              <a:t>year. </a:t>
            </a:r>
            <a:r>
              <a:rPr lang="en-US" b="1" dirty="0" smtClean="0"/>
              <a:t>SOLUTION</a:t>
            </a:r>
            <a:r>
              <a:rPr lang="en-US" dirty="0" smtClean="0"/>
              <a:t>: Future O</a:t>
            </a:r>
            <a:r>
              <a:rPr lang="en-US" baseline="-25000" dirty="0" smtClean="0"/>
              <a:t>3</a:t>
            </a:r>
            <a:r>
              <a:rPr lang="en-US" dirty="0" smtClean="0"/>
              <a:t> DV is estimated </a:t>
            </a:r>
            <a:r>
              <a:rPr lang="en-US" dirty="0"/>
              <a:t>accounting for the variability stemming from short-term </a:t>
            </a:r>
            <a:r>
              <a:rPr lang="en-US" dirty="0" err="1"/>
              <a:t>forcings</a:t>
            </a:r>
            <a:r>
              <a:rPr lang="en-US" dirty="0"/>
              <a:t> </a:t>
            </a:r>
            <a:r>
              <a:rPr lang="en-US" dirty="0" smtClean="0"/>
              <a:t>over a 30+ year period 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Future projections provide a single O</a:t>
            </a:r>
            <a:r>
              <a:rPr lang="en-US" baseline="-25000" dirty="0" smtClean="0"/>
              <a:t>3</a:t>
            </a:r>
            <a:r>
              <a:rPr lang="en-US" dirty="0" smtClean="0"/>
              <a:t> DV (deterministic approach). </a:t>
            </a:r>
            <a:r>
              <a:rPr lang="en-US" b="1" dirty="0" smtClean="0"/>
              <a:t>SOLUTION</a:t>
            </a:r>
            <a:r>
              <a:rPr lang="en-US" dirty="0" smtClean="0"/>
              <a:t>: We estimate the distribution of future 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DV (probabilistic approach)</a:t>
            </a:r>
          </a:p>
        </p:txBody>
      </p:sp>
    </p:spTree>
    <p:extLst>
      <p:ext uri="{BB962C8B-B14F-4D97-AF65-F5344CB8AC3E}">
        <p14:creationId xmlns:p14="http://schemas.microsoft.com/office/powerpoint/2010/main" val="41160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METHODOLOGY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67485" y="1629143"/>
            <a:ext cx="7162801" cy="4648200"/>
            <a:chOff x="714127" y="265016"/>
            <a:chExt cx="5408215" cy="3022600"/>
          </a:xfrm>
        </p:grpSpPr>
        <p:grpSp>
          <p:nvGrpSpPr>
            <p:cNvPr id="6" name="Group 5">
              <a:extLst/>
            </p:cNvPr>
            <p:cNvGrpSpPr/>
            <p:nvPr/>
          </p:nvGrpSpPr>
          <p:grpSpPr>
            <a:xfrm>
              <a:off x="714127" y="265016"/>
              <a:ext cx="5408215" cy="3022600"/>
              <a:chOff x="-19048" y="0"/>
              <a:chExt cx="4986502" cy="2824486"/>
            </a:xfrm>
          </p:grpSpPr>
          <p:sp>
            <p:nvSpPr>
              <p:cNvPr id="10" name="Rectangle 9">
                <a:extLst/>
              </p:cNvPr>
              <p:cNvSpPr/>
              <p:nvPr/>
            </p:nvSpPr>
            <p:spPr>
              <a:xfrm>
                <a:off x="1857486" y="281222"/>
                <a:ext cx="469466" cy="2227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11" name="Rectangle 10">
                <a:extLst/>
              </p:cNvPr>
              <p:cNvSpPr/>
              <p:nvPr/>
            </p:nvSpPr>
            <p:spPr>
              <a:xfrm>
                <a:off x="3435501" y="285170"/>
                <a:ext cx="469466" cy="2227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12" name="Rectangle 11">
                <a:extLst/>
              </p:cNvPr>
              <p:cNvSpPr/>
              <p:nvPr/>
            </p:nvSpPr>
            <p:spPr>
              <a:xfrm>
                <a:off x="277713" y="282662"/>
                <a:ext cx="469466" cy="2227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13" name="Rectangle 12">
                <a:extLst/>
              </p:cNvPr>
              <p:cNvSpPr/>
              <p:nvPr/>
            </p:nvSpPr>
            <p:spPr>
              <a:xfrm>
                <a:off x="2644974" y="1143324"/>
                <a:ext cx="482619" cy="7209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14" name="TextBox 16"/>
              <p:cNvSpPr txBox="1"/>
              <p:nvPr/>
            </p:nvSpPr>
            <p:spPr>
              <a:xfrm>
                <a:off x="42487" y="28716"/>
                <a:ext cx="2953881" cy="25423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Step 1:</a:t>
                </a:r>
                <a:r>
                  <a:rPr lang="en-US" sz="16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Baseline Projection</a:t>
                </a:r>
                <a:endParaRPr lang="en-US" sz="20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19048" y="682235"/>
                <a:ext cx="4986502" cy="25400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Step 2: Reconstruction of daily O</a:t>
                </a:r>
                <a:r>
                  <a:rPr lang="en-US" sz="1600" b="1" kern="1200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time-series and formulation of the DV distribution </a:t>
                </a:r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72" y="0"/>
                <a:ext cx="4867305" cy="5969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666859"/>
                <a:ext cx="4868778" cy="15383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/>
                  </p:cNvPr>
                  <p:cNvSpPr/>
                  <p:nvPr/>
                </p:nvSpPr>
                <p:spPr>
                  <a:xfrm>
                    <a:off x="188241" y="308988"/>
                    <a:ext cx="1492250" cy="21399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2012,</m:t>
                              </m:r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𝑝𝑟𝑜𝑗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2000,</m:t>
                              </m:r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241" y="308988"/>
                    <a:ext cx="1492250" cy="21399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/>
                  </p:cNvPr>
                  <p:cNvSpPr/>
                  <p:nvPr/>
                </p:nvSpPr>
                <p:spPr>
                  <a:xfrm>
                    <a:off x="1761858" y="312253"/>
                    <a:ext cx="1496695" cy="21399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2013,</m:t>
                              </m:r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𝑝𝑟𝑜𝑗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2001,</m:t>
                              </m:r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1858" y="312253"/>
                    <a:ext cx="1496695" cy="21399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/>
                  </p:cNvPr>
                  <p:cNvSpPr/>
                  <p:nvPr/>
                </p:nvSpPr>
                <p:spPr>
                  <a:xfrm>
                    <a:off x="3339854" y="307872"/>
                    <a:ext cx="1496695" cy="21399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2014,</m:t>
                              </m:r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𝑝𝑟𝑜𝑗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𝐵𝐿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2002,</m:t>
                              </m:r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sz="105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05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9854" y="307872"/>
                    <a:ext cx="1496695" cy="21399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/>
                  </p:cNvPr>
                  <p:cNvSpPr/>
                  <p:nvPr/>
                </p:nvSpPr>
                <p:spPr>
                  <a:xfrm>
                    <a:off x="1938025" y="58655"/>
                    <a:ext cx="2017472" cy="25805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𝑩𝑳</m:t>
                              </m:r>
                            </m:e>
                            <m:sub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𝒇𝒖𝒕𝒖𝒓𝒆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𝒑𝒓𝒐𝒋</m:t>
                              </m:r>
                            </m:sub>
                          </m:sSub>
                          <m:r>
                            <a:rPr lang="en-US" sz="12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2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12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𝑩𝑳</m:t>
                              </m:r>
                            </m:e>
                            <m:sub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𝒃𝒂𝒔𝒆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𝒐𝒃𝒔</m:t>
                              </m:r>
                            </m:sub>
                          </m:sSub>
                          <m:r>
                            <a:rPr lang="en-US" sz="12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2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21" name="Rectangle 20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8025" y="58655"/>
                    <a:ext cx="2017472" cy="25805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/>
                  </p:cNvPr>
                  <p:cNvSpPr/>
                  <p:nvPr/>
                </p:nvSpPr>
                <p:spPr>
                  <a:xfrm>
                    <a:off x="335476" y="993915"/>
                    <a:ext cx="2381250" cy="242699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1, 2012</m:t>
                            </m:r>
                          </m:sup>
                        </m:sSubSup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𝐵𝐿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2012,</m:t>
                            </m:r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𝑝𝑟𝑜𝑗</m:t>
                            </m:r>
                          </m:sub>
                        </m:sSub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𝑆𝑌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1981, </m:t>
                            </m:r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𝑎𝑑𝑗</m:t>
                            </m:r>
                          </m:sub>
                        </m:sSub>
                      </m:oMath>
                    </a14:m>
                    <a:r>
                      <a:rPr lang="en-US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   </a:t>
                    </a:r>
                    <a:r>
                      <a:rPr lang="en-US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</a:t>
                    </a:r>
                    <a:r>
                      <a:rPr lang="en-US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1, 2012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476" y="993915"/>
                    <a:ext cx="2381250" cy="2426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/>
                  </p:cNvPr>
                  <p:cNvSpPr/>
                  <p:nvPr/>
                </p:nvSpPr>
                <p:spPr>
                  <a:xfrm>
                    <a:off x="335476" y="1196311"/>
                    <a:ext cx="2371090" cy="22352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2, 2012</m:t>
                            </m:r>
                          </m:sup>
                        </m:sSubSup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𝐵𝐿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2012,</m:t>
                            </m:r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𝑝𝑟𝑜𝑗</m:t>
                            </m:r>
                          </m:sub>
                        </m:sSub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𝑆𝑌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1982, </m:t>
                            </m:r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𝑎𝑑𝑗</m:t>
                            </m:r>
                          </m:sub>
                        </m:sSub>
                      </m:oMath>
                    </a14:m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   </a:t>
                    </a: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</a:t>
                    </a: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2,2012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476" y="1196311"/>
                    <a:ext cx="2371090" cy="22352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/>
                  </p:cNvPr>
                  <p:cNvSpPr/>
                  <p:nvPr/>
                </p:nvSpPr>
                <p:spPr>
                  <a:xfrm>
                    <a:off x="335476" y="1520945"/>
                    <a:ext cx="2394827" cy="22352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34, 2012</m:t>
                            </m:r>
                          </m:sup>
                        </m:sSubSup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𝐵𝐿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2012,</m:t>
                            </m:r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𝑝𝑟𝑜𝑗</m:t>
                            </m:r>
                          </m:sub>
                        </m:sSub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𝑆𝑌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2014, </m:t>
                            </m:r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𝑎𝑑𝑗</m:t>
                            </m:r>
                          </m:sub>
                        </m:sSub>
                      </m:oMath>
                    </a14:m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  </a:t>
                    </a: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</a:t>
                    </a:r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 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34,2012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476" y="1520945"/>
                    <a:ext cx="2394827" cy="22352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>
                    <a:extLst/>
                  </p:cNvPr>
                  <p:cNvSpPr/>
                  <p:nvPr/>
                </p:nvSpPr>
                <p:spPr>
                  <a:xfrm>
                    <a:off x="437244" y="1357287"/>
                    <a:ext cx="273685" cy="23304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244" y="1357287"/>
                    <a:ext cx="273685" cy="23304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/>
                  </p:cNvPr>
                  <p:cNvSpPr/>
                  <p:nvPr/>
                </p:nvSpPr>
                <p:spPr>
                  <a:xfrm>
                    <a:off x="1965902" y="1357287"/>
                    <a:ext cx="273685" cy="23304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6" name="Rectangle 55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5902" y="1357287"/>
                    <a:ext cx="273685" cy="23304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/>
              </p:cNvPr>
              <p:cNvSpPr/>
              <p:nvPr/>
            </p:nvSpPr>
            <p:spPr>
              <a:xfrm>
                <a:off x="476522" y="1747486"/>
                <a:ext cx="1995692" cy="232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Repeat calculations (</a:t>
                </a:r>
                <a:r>
                  <a:rPr lang="en-US" sz="1050" b="1" kern="120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for 2001 </a:t>
                </a: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2013</a:t>
                </a:r>
                <a:endParaRPr lang="en-US" sz="20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Repeat calculations (</a:t>
                </a:r>
                <a:r>
                  <a:rPr lang="en-US" sz="1050" b="1" kern="120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 for 2002 </a:t>
                </a: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2014</a:t>
                </a:r>
                <a:endParaRPr lang="en-US" sz="20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/>
                  </p:cNvPr>
                  <p:cNvSpPr/>
                  <p:nvPr/>
                </p:nvSpPr>
                <p:spPr>
                  <a:xfrm>
                    <a:off x="2673415" y="1165154"/>
                    <a:ext cx="1948180" cy="21336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𝐷𝑉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1, 2014</m:t>
                            </m:r>
                          </m:sub>
                        </m:sSub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𝑚𝑒𝑎𝑛</m:t>
                        </m:r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1, 2012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10, 2013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18, 2014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3415" y="1165154"/>
                    <a:ext cx="1948180" cy="21336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ight Brace 28">
                <a:extLst/>
              </p:cNvPr>
              <p:cNvSpPr/>
              <p:nvPr/>
            </p:nvSpPr>
            <p:spPr>
              <a:xfrm>
                <a:off x="2348916" y="984386"/>
                <a:ext cx="227310" cy="107923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/>
                  </p:cNvPr>
                  <p:cNvSpPr/>
                  <p:nvPr/>
                </p:nvSpPr>
                <p:spPr>
                  <a:xfrm>
                    <a:off x="2677475" y="1334899"/>
                    <a:ext cx="1954530" cy="21336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𝐷𝑉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2, 2014</m:t>
                            </m:r>
                          </m:sub>
                        </m:sSub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𝑚𝑒𝑎𝑛</m:t>
                        </m:r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12, 2012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23, 2013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r>
                      <a:rPr lang="en-US" sz="105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5, 2014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7475" y="1334899"/>
                    <a:ext cx="1954530" cy="21336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/>
                  </p:cNvPr>
                  <p:cNvSpPr/>
                  <p:nvPr/>
                </p:nvSpPr>
                <p:spPr>
                  <a:xfrm>
                    <a:off x="2787336" y="1481644"/>
                    <a:ext cx="273685" cy="23304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61" name="Rectangle 60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7336" y="1481644"/>
                    <a:ext cx="273685" cy="233045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/>
                  </p:cNvPr>
                  <p:cNvSpPr/>
                  <p:nvPr/>
                </p:nvSpPr>
                <p:spPr>
                  <a:xfrm>
                    <a:off x="3631699" y="1474840"/>
                    <a:ext cx="273685" cy="23304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00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1699" y="1474840"/>
                    <a:ext cx="273685" cy="23304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/>
                  </p:cNvPr>
                  <p:cNvSpPr/>
                  <p:nvPr/>
                </p:nvSpPr>
                <p:spPr>
                  <a:xfrm>
                    <a:off x="2564596" y="1643167"/>
                    <a:ext cx="2018665" cy="213360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𝐷𝑉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2000,2014</m:t>
                            </m:r>
                          </m:sub>
                        </m:sSub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𝑚𝑒𝑎𝑛</m:t>
                        </m:r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9,2012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r>
                      <a:rPr lang="en-US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15,2013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</m:oMath>
                    </a14:m>
                    <a:r>
                      <a:rPr lang="en-US" sz="105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15, 2014</m:t>
                            </m:r>
                          </m:sub>
                          <m:sup>
                            <m:r>
                              <a:rPr lang="en-US" sz="105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𝑡h</m:t>
                            </m:r>
                          </m:sup>
                        </m:sSubSup>
                        <m:r>
                          <a:rPr lang="en-US" sz="105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4596" y="1643167"/>
                    <a:ext cx="2018665" cy="21336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>
                <a:extLst/>
              </p:cNvPr>
              <p:cNvSpPr/>
              <p:nvPr/>
            </p:nvSpPr>
            <p:spPr>
              <a:xfrm>
                <a:off x="47873" y="2311241"/>
                <a:ext cx="3701556" cy="25423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Step 3: Estimation of ozone exceedance metrics </a:t>
                </a:r>
                <a:endParaRPr lang="en-US" sz="20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5" name="Rectangle 34">
                <a:extLst/>
              </p:cNvPr>
              <p:cNvSpPr/>
              <p:nvPr/>
            </p:nvSpPr>
            <p:spPr>
              <a:xfrm>
                <a:off x="0" y="2266200"/>
                <a:ext cx="4874163" cy="5582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/>
                  </p:cNvPr>
                  <p:cNvSpPr/>
                  <p:nvPr/>
                </p:nvSpPr>
                <p:spPr>
                  <a:xfrm>
                    <a:off x="188222" y="2514846"/>
                    <a:ext cx="2866390" cy="299085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𝑷𝒓𝒐𝒃𝒂𝒃𝒊𝒍𝒊𝒕𝒚</m:t>
                          </m:r>
                          <m:r>
                            <a:rPr lang="en-US" sz="12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sz="12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12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𝑬𝒙𝒄𝒆𝒆𝒅𝒂𝒏𝒄𝒆</m:t>
                          </m:r>
                          <m:r>
                            <a:rPr lang="en-US" sz="12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#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𝒐𝒇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𝑫𝑽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&gt; </m:t>
                              </m:r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𝑵𝑨𝑨𝑸𝑺</m:t>
                              </m:r>
                            </m:num>
                            <m:den>
                              <m: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𝟐𝟎𝟎𝟎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/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222" y="2514846"/>
                    <a:ext cx="2866390" cy="299085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Rectangle 36">
                <a:extLst/>
              </p:cNvPr>
              <p:cNvSpPr/>
              <p:nvPr/>
            </p:nvSpPr>
            <p:spPr>
              <a:xfrm>
                <a:off x="2627527" y="1162245"/>
                <a:ext cx="500065" cy="69214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38" name="TextBox 11">
                <a:extLst/>
              </p:cNvPr>
              <p:cNvSpPr txBox="1"/>
              <p:nvPr/>
            </p:nvSpPr>
            <p:spPr>
              <a:xfrm>
                <a:off x="2576225" y="1877771"/>
                <a:ext cx="2007035" cy="3191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kern="1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2000 </a:t>
                </a:r>
                <a:r>
                  <a:rPr lang="en-US" sz="1050" kern="12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bootstrap replications sampling is applied to the selection of th</a:t>
                </a:r>
                <a:r>
                  <a:rPr lang="en-US" sz="105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 4</a:t>
                </a:r>
                <a:r>
                  <a:rPr lang="en-US" sz="1050" baseline="3000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</a:t>
                </a:r>
                <a:r>
                  <a:rPr lang="en-US" sz="1050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highest</a:t>
                </a:r>
                <a:r>
                  <a:rPr lang="en-US" sz="1050" kern="1200" dirty="0" smtClean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8" name="Left Brace 7"/>
            <p:cNvSpPr/>
            <p:nvPr/>
          </p:nvSpPr>
          <p:spPr>
            <a:xfrm>
              <a:off x="1016124" y="1399600"/>
              <a:ext cx="116840" cy="6826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151130" algn="ctr" hangingPunct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>
                  <a:effectLst/>
                  <a:latin typeface="Times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728015" y="1629096"/>
              <a:ext cx="328612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(A)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4573" y="1066800"/>
            <a:ext cx="592619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Baseline (BL) projection methodology (Luo et al. 2018; AE)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218" y="2592951"/>
            <a:ext cx="8153400" cy="28360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0581"/>
            <a:ext cx="7243116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2800" b="1" dirty="0">
                <a:solidFill>
                  <a:schemeClr val="bg1"/>
                </a:solidFill>
              </a:rPr>
              <a:t>Probability of Exceeding the 2015 NAAQS </a:t>
            </a:r>
          </a:p>
          <a:p>
            <a:pPr algn="ctr" defTabSz="457200">
              <a:defRPr/>
            </a:pPr>
            <a:r>
              <a:rPr lang="en-US" sz="2800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640074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(Luo et al. 2018; AE)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E83EA57-BE6E-4C1C-A4BA-BDDA8A422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0" y="4635661"/>
            <a:ext cx="7254133" cy="762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3474" y="1680913"/>
            <a:ext cx="7945870" cy="2969882"/>
            <a:chOff x="668846" y="1733836"/>
            <a:chExt cx="7945870" cy="296988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01D112F-455E-438D-8029-A999C167A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846" y="1752600"/>
              <a:ext cx="7945870" cy="29511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600200" y="1752600"/>
              <a:ext cx="239683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Observed DV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9372" y="1733836"/>
              <a:ext cx="27432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Probability of Exceedance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C641CF-C6D6-4B91-96F6-9CF5D8582F2A}"/>
              </a:ext>
            </a:extLst>
          </p:cNvPr>
          <p:cNvSpPr txBox="1"/>
          <p:nvPr/>
        </p:nvSpPr>
        <p:spPr>
          <a:xfrm>
            <a:off x="479709" y="5397661"/>
            <a:ext cx="81534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The observed DV in </a:t>
            </a:r>
            <a:r>
              <a:rPr lang="en-US" sz="1600" dirty="0" smtClean="0"/>
              <a:t>2010 </a:t>
            </a:r>
            <a:r>
              <a:rPr lang="en-US" sz="1600" dirty="0"/>
              <a:t>shows widespread non-attainment of the 2015 ozone NAAQS </a:t>
            </a:r>
            <a:r>
              <a:rPr lang="en-US" sz="1600" dirty="0" smtClean="0"/>
              <a:t>with </a:t>
            </a:r>
            <a:r>
              <a:rPr lang="en-US" sz="1600" dirty="0"/>
              <a:t>some extreme high values at sites of southern California</a:t>
            </a:r>
            <a:r>
              <a:rPr lang="en-US" sz="16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The probability of exceedance ranges from 0 to 100% with a median of 67%, displaying the same information in a probabilistic manner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05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285" y="1752633"/>
            <a:ext cx="5790395" cy="3442251"/>
            <a:chOff x="21285" y="1752633"/>
            <a:chExt cx="5790395" cy="344225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37C0EC9-64EA-4D4D-BC0F-5DC7CBB28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85" y="1895790"/>
              <a:ext cx="5790395" cy="26000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05AA9D6-71BD-485C-A181-FD50698AC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129" y="4384659"/>
              <a:ext cx="5355223" cy="8102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7200" y="1752633"/>
              <a:ext cx="2286000" cy="3644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Median DV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9115" y="1809271"/>
              <a:ext cx="2557955" cy="3077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Probability of </a:t>
              </a:r>
              <a:r>
                <a:rPr lang="en-US" sz="1400" dirty="0" smtClean="0"/>
                <a:t>Exceedance (</a:t>
              </a:r>
              <a:r>
                <a:rPr lang="en-US" sz="1400" dirty="0" err="1" smtClean="0"/>
                <a:t>Pex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BC641CF-C6D6-4B91-96F6-9CF5D8582F2A}"/>
              </a:ext>
            </a:extLst>
          </p:cNvPr>
          <p:cNvSpPr txBox="1"/>
          <p:nvPr/>
        </p:nvSpPr>
        <p:spPr>
          <a:xfrm>
            <a:off x="685800" y="5620853"/>
            <a:ext cx="81534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Reduction of global anthropogenic emissions by 20% reduces the median </a:t>
            </a:r>
            <a:r>
              <a:rPr lang="en-US" sz="1600" dirty="0" err="1"/>
              <a:t>Pex</a:t>
            </a:r>
            <a:r>
              <a:rPr lang="en-US" sz="1600" dirty="0"/>
              <a:t> to 20% (from 67% in the BASE case)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DV reduction is seen in the majority of the sites with exceptions in CA and </a:t>
            </a:r>
            <a:r>
              <a:rPr lang="en-US" sz="1600" dirty="0" smtClean="0"/>
              <a:t>Northeast.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 20% reduction of emissions is analogous to a 5% reduction in the O</a:t>
            </a:r>
            <a:r>
              <a:rPr lang="en-US" sz="1600" baseline="-25000" dirty="0"/>
              <a:t>3</a:t>
            </a:r>
            <a:r>
              <a:rPr lang="en-US" sz="1600" dirty="0"/>
              <a:t> median BL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20% reduction of anthropogenic emissions globally (GLO)</a:t>
            </a:r>
          </a:p>
        </p:txBody>
      </p:sp>
      <p:sp>
        <p:nvSpPr>
          <p:cNvPr id="11" name="Oval 10"/>
          <p:cNvSpPr/>
          <p:nvPr/>
        </p:nvSpPr>
        <p:spPr>
          <a:xfrm>
            <a:off x="3276600" y="2971800"/>
            <a:ext cx="8382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76800" y="2515972"/>
            <a:ext cx="8382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488BAB5-9ECE-4155-ACC3-CD395AA7DB95}"/>
                  </a:ext>
                </a:extLst>
              </p:cNvPr>
              <p:cNvSpPr txBox="1"/>
              <p:nvPr/>
            </p:nvSpPr>
            <p:spPr>
              <a:xfrm>
                <a:off x="5819423" y="5169313"/>
                <a:ext cx="2933752" cy="3524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𝑩𝑳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𝒓𝒆𝒅𝒖𝒄𝒕𝒊𝒐𝒏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𝑩𝑳𝒎𝒆𝒂𝒏</m:t>
                          </m:r>
                          <m:d>
                            <m:d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𝑮𝑳𝑶</m:t>
                              </m:r>
                            </m:e>
                          </m:d>
                        </m:num>
                        <m:den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𝑩𝑳𝒎𝒆𝒂𝒏</m:t>
                          </m:r>
                          <m:d>
                            <m:d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𝑩𝑨𝑺𝑬</m:t>
                              </m:r>
                            </m:e>
                          </m:d>
                        </m:den>
                      </m:f>
                      <m:r>
                        <a:rPr lang="en-US" sz="11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88BAB5-9ECE-4155-ACC3-CD395AA7D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423" y="5169313"/>
                <a:ext cx="2933752" cy="352469"/>
              </a:xfrm>
              <a:prstGeom prst="rect">
                <a:avLst/>
              </a:prstGeom>
              <a:blipFill rotWithShape="0">
                <a:blip r:embed="rId4"/>
                <a:stretch>
                  <a:fillRect l="-624" r="-1455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898261" y="1771059"/>
            <a:ext cx="3072054" cy="3410541"/>
            <a:chOff x="5898261" y="1771059"/>
            <a:chExt cx="3072054" cy="341054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37C0EC9-64EA-4D4D-BC0F-5DC7CBB28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98261" y="1910610"/>
              <a:ext cx="3072054" cy="327099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91288" y="1771059"/>
              <a:ext cx="2286000" cy="3678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BL reduction (BASE to GLO)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2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3F0837-E812-42FC-8EEB-62AB0771E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752601"/>
            <a:ext cx="5867399" cy="33417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22962" y="4345906"/>
            <a:ext cx="4363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ppb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BC641CF-C6D6-4B91-96F6-9CF5D8582F2A}"/>
              </a:ext>
            </a:extLst>
          </p:cNvPr>
          <p:cNvSpPr txBox="1"/>
          <p:nvPr/>
        </p:nvSpPr>
        <p:spPr>
          <a:xfrm>
            <a:off x="691394" y="5648412"/>
            <a:ext cx="7924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 20% emissions reduction in SE Asia doesn’t have a large impact on the O3 DV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Probability of exceedance and DV are similar to the BASE case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The BL reduction is very small compared to the BASE-GLO scenario 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20% reduction of anthropogenic emissions in SE Asia (EAS)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E148EB1-F795-48EB-8CFB-1DF7FA3410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/>
          <a:stretch/>
        </p:blipFill>
        <p:spPr>
          <a:xfrm>
            <a:off x="7690" y="4572000"/>
            <a:ext cx="5943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1071386E-74B6-4A8E-B3A8-C1BE4D685520}"/>
                  </a:ext>
                </a:extLst>
              </p:cNvPr>
              <p:cNvSpPr txBox="1"/>
              <p:nvPr/>
            </p:nvSpPr>
            <p:spPr>
              <a:xfrm>
                <a:off x="5562600" y="5236720"/>
                <a:ext cx="2933752" cy="3565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𝑩𝑳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𝒓𝒆𝒅𝒖𝒄𝒕𝒊𝒐𝒏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1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𝑩𝑳𝒎𝒆𝒂𝒏</m:t>
                          </m:r>
                          <m:d>
                            <m:dPr>
                              <m:ctrlP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𝑬𝑨𝑺</m:t>
                              </m:r>
                            </m:e>
                          </m:d>
                        </m:num>
                        <m:den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𝑩𝑳𝒎𝒆𝒂𝒏</m:t>
                          </m:r>
                          <m:d>
                            <m:d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𝑩𝑨𝑺𝑬</m:t>
                              </m:r>
                            </m:e>
                          </m:d>
                        </m:den>
                      </m:f>
                      <m:r>
                        <a:rPr lang="en-US" sz="11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71386E-74B6-4A8E-B3A8-C1BE4D685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236720"/>
                <a:ext cx="2933752" cy="356572"/>
              </a:xfrm>
              <a:prstGeom prst="rect">
                <a:avLst/>
              </a:prstGeom>
              <a:blipFill rotWithShape="0">
                <a:blip r:embed="rId4"/>
                <a:stretch>
                  <a:fillRect l="-624" r="-1247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3F0837-E812-42FC-8EEB-62AB0771E7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1290" y="1752601"/>
            <a:ext cx="3192710" cy="3341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622689"/>
            <a:ext cx="2286000" cy="3644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Median DV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673423"/>
            <a:ext cx="228600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Probability of Exceedance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8157" y="1673423"/>
            <a:ext cx="228600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BL reduction (BASE to EAS)</a:t>
            </a:r>
          </a:p>
        </p:txBody>
      </p:sp>
    </p:spTree>
    <p:extLst>
      <p:ext uri="{BB962C8B-B14F-4D97-AF65-F5344CB8AC3E}">
        <p14:creationId xmlns:p14="http://schemas.microsoft.com/office/powerpoint/2010/main" val="38182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31EF91C-8CE1-45A2-A436-5D45821A4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" y="1762063"/>
            <a:ext cx="3962400" cy="3138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AD12D2-877A-400C-8E10-D7DCA29E1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664" y="1923450"/>
            <a:ext cx="3873731" cy="3004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C641CF-C6D6-4B91-96F6-9CF5D8582F2A}"/>
              </a:ext>
            </a:extLst>
          </p:cNvPr>
          <p:cNvSpPr txBox="1"/>
          <p:nvPr/>
        </p:nvSpPr>
        <p:spPr>
          <a:xfrm>
            <a:off x="457200" y="5791200"/>
            <a:ext cx="822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DV is more influenced by domain emissions than by boundary conditions.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Boundary conditions have larger impact on West and South U.S.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="" xmlns:a16="http://schemas.microsoft.com/office/drawing/2014/main" id="{83A21084-9C3A-4E70-A925-9356F1794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485" y="342723"/>
            <a:ext cx="724311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200" b="1" dirty="0">
                <a:solidFill>
                  <a:schemeClr val="bg1"/>
                </a:solidFill>
              </a:rPr>
              <a:t>Zero BC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1254565"/>
            <a:ext cx="2572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No external influences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73F9A0-3E2C-4F57-851A-82B8D9E79C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486" y="1806852"/>
            <a:ext cx="533400" cy="29050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2278BE8-A383-4548-9666-D14FEB1F98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2357" y="2132059"/>
            <a:ext cx="533400" cy="22546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12357" y="2022413"/>
            <a:ext cx="4363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/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16121" y="2125941"/>
            <a:ext cx="4363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ppb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8511" y="1921585"/>
            <a:ext cx="2286000" cy="3644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Median DV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9902" y="1927809"/>
            <a:ext cx="2286000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Impact on BL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A683B8FD-C60E-412D-B586-69DAF421A09E}"/>
                  </a:ext>
                </a:extLst>
              </p:cNvPr>
              <p:cNvSpPr txBox="1"/>
              <p:nvPr/>
            </p:nvSpPr>
            <p:spPr>
              <a:xfrm>
                <a:off x="2891147" y="4929274"/>
                <a:ext cx="2570832" cy="4047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𝑰𝒎𝒑𝒂𝒄𝒕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𝒛𝒆𝒓𝒐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𝑩𝒂𝒔𝒆</m:t>
                          </m:r>
                        </m:den>
                      </m:f>
                      <m:r>
                        <a:rPr lang="en-US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683B8FD-C60E-412D-B586-69DAF421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147" y="4929274"/>
                <a:ext cx="2570832" cy="404726"/>
              </a:xfrm>
              <a:prstGeom prst="rect">
                <a:avLst/>
              </a:prstGeom>
              <a:blipFill rotWithShape="0">
                <a:blip r:embed="rId6"/>
                <a:stretch>
                  <a:fillRect l="-1896" t="-1515" r="-213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E243352-22A2-4C4C-8175-9AC13F68CCE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844CADD-0631-4B63-859B-86C827361FE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5B3FE12-AE23-4BFE-9CFC-DFA2780C154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B7444E6-EBFA-4F62-8A04-C4725036B43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D693665-39EB-48B4-8B42-0C0D8671AED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33AB48D-E421-488D-9B70-DDFBDD77732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5C426A0-0D67-48DB-86B6-3CD77F735DA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C4815BB-3AFB-49EE-B137-D5ABFD63838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9817E41-F4DF-4CB1-B377-54D7E0B04AF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1267</Words>
  <Application>Microsoft Office PowerPoint</Application>
  <PresentationFormat>On-screen Show (4:3)</PresentationFormat>
  <Paragraphs>163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SimSun</vt:lpstr>
      <vt:lpstr>SimSun</vt:lpstr>
      <vt:lpstr>arial</vt:lpstr>
      <vt:lpstr>arial</vt:lpstr>
      <vt:lpstr>Calibri</vt:lpstr>
      <vt:lpstr>Cambria Math</vt:lpstr>
      <vt:lpstr>Times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SLIDES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2018-10-16T18:42:49Z</dcterms:created>
  <dcterms:modified xsi:type="dcterms:W3CDTF">2018-10-23T11:42:27Z</dcterms:modified>
</cp:coreProperties>
</file>