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56" r:id="rId2"/>
    <p:sldId id="295" r:id="rId3"/>
    <p:sldId id="260" r:id="rId4"/>
    <p:sldId id="296" r:id="rId5"/>
    <p:sldId id="263" r:id="rId6"/>
    <p:sldId id="294" r:id="rId7"/>
    <p:sldId id="297" r:id="rId8"/>
    <p:sldId id="264" r:id="rId9"/>
    <p:sldId id="265" r:id="rId10"/>
    <p:sldId id="274" r:id="rId11"/>
    <p:sldId id="267" r:id="rId12"/>
    <p:sldId id="268" r:id="rId13"/>
    <p:sldId id="279" r:id="rId14"/>
    <p:sldId id="280" r:id="rId15"/>
    <p:sldId id="281" r:id="rId16"/>
    <p:sldId id="301" r:id="rId17"/>
    <p:sldId id="277" r:id="rId18"/>
    <p:sldId id="266"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ry Zigler" initials="CZ" lastIdx="11" clrIdx="0">
    <p:extLst>
      <p:ext uri="{19B8F6BF-5375-455C-9EA6-DF929625EA0E}">
        <p15:presenceInfo xmlns:p15="http://schemas.microsoft.com/office/powerpoint/2012/main" userId="4057872_tp_dropbox" providerId="Windows Live"/>
      </p:ext>
    </p:extLst>
  </p:cmAuthor>
  <p:cmAuthor id="2" name="Henneman, Lucas" initials="HL" lastIdx="1" clrIdx="1">
    <p:extLst>
      <p:ext uri="{19B8F6BF-5375-455C-9EA6-DF929625EA0E}">
        <p15:presenceInfo xmlns:p15="http://schemas.microsoft.com/office/powerpoint/2012/main" userId="769f8086-3d98-4edf-b2a0-15f9fe0d0b1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42"/>
    <p:restoredTop sz="85553"/>
  </p:normalViewPr>
  <p:slideViewPr>
    <p:cSldViewPr snapToGrid="0" snapToObjects="1">
      <p:cViewPr varScale="1">
        <p:scale>
          <a:sx n="98" d="100"/>
          <a:sy n="98" d="100"/>
        </p:scale>
        <p:origin x="208" y="3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ADE88B-3C2A-C141-A156-1A47ED8008A4}" type="datetimeFigureOut">
              <a:rPr lang="en-US" smtClean="0"/>
              <a:t>10/22/18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2F9CA0-2E40-3E43-9C8F-4752ED353122}" type="slidenum">
              <a:rPr lang="en-US" smtClean="0"/>
              <a:t>‹#›</a:t>
            </a:fld>
            <a:endParaRPr lang="en-US"/>
          </a:p>
        </p:txBody>
      </p:sp>
    </p:spTree>
    <p:extLst>
      <p:ext uri="{BB962C8B-B14F-4D97-AF65-F5344CB8AC3E}">
        <p14:creationId xmlns:p14="http://schemas.microsoft.com/office/powerpoint/2010/main" val="27621986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Reducing run time</a:t>
            </a:r>
          </a:p>
          <a:p>
            <a:pPr lvl="1"/>
            <a:r>
              <a:rPr lang="en-US" dirty="0"/>
              <a:t>Installing scrubber</a:t>
            </a:r>
          </a:p>
          <a:p>
            <a:pPr lvl="1"/>
            <a:r>
              <a:rPr lang="en-US" dirty="0"/>
              <a:t>Shuttering</a:t>
            </a:r>
          </a:p>
          <a:p>
            <a:endParaRPr lang="en-US" dirty="0"/>
          </a:p>
        </p:txBody>
      </p:sp>
      <p:sp>
        <p:nvSpPr>
          <p:cNvPr id="4" name="Slide Number Placeholder 3"/>
          <p:cNvSpPr>
            <a:spLocks noGrp="1"/>
          </p:cNvSpPr>
          <p:nvPr>
            <p:ph type="sldNum" sz="quarter" idx="5"/>
          </p:nvPr>
        </p:nvSpPr>
        <p:spPr/>
        <p:txBody>
          <a:bodyPr/>
          <a:lstStyle/>
          <a:p>
            <a:fld id="{342F9CA0-2E40-3E43-9C8F-4752ED353122}" type="slidenum">
              <a:rPr lang="en-US" smtClean="0"/>
              <a:t>3</a:t>
            </a:fld>
            <a:endParaRPr lang="en-US"/>
          </a:p>
        </p:txBody>
      </p:sp>
    </p:spTree>
    <p:extLst>
      <p:ext uri="{BB962C8B-B14F-4D97-AF65-F5344CB8AC3E}">
        <p14:creationId xmlns:p14="http://schemas.microsoft.com/office/powerpoint/2010/main" val="27334389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CHECK APEEP</a:t>
            </a:r>
          </a:p>
          <a:p>
            <a:endParaRPr lang="en-US" dirty="0"/>
          </a:p>
        </p:txBody>
      </p:sp>
      <p:sp>
        <p:nvSpPr>
          <p:cNvPr id="4" name="Slide Number Placeholder 3"/>
          <p:cNvSpPr>
            <a:spLocks noGrp="1"/>
          </p:cNvSpPr>
          <p:nvPr>
            <p:ph type="sldNum" sz="quarter" idx="5"/>
          </p:nvPr>
        </p:nvSpPr>
        <p:spPr/>
        <p:txBody>
          <a:bodyPr/>
          <a:lstStyle/>
          <a:p>
            <a:fld id="{342F9CA0-2E40-3E43-9C8F-4752ED353122}" type="slidenum">
              <a:rPr lang="en-US" smtClean="0"/>
              <a:t>6</a:t>
            </a:fld>
            <a:endParaRPr lang="en-US"/>
          </a:p>
        </p:txBody>
      </p:sp>
    </p:spTree>
    <p:extLst>
      <p:ext uri="{BB962C8B-B14F-4D97-AF65-F5344CB8AC3E}">
        <p14:creationId xmlns:p14="http://schemas.microsoft.com/office/powerpoint/2010/main" val="15271351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might not be realistic for the talk, but one thought I’ve had about motivating this work is to show quotes from papers that illustrate the limitations of current use of full-scale models.  Like when papers say they fix one year’s meteorology and use estimated emissions from another year....stuff like that, where its fairly clear that the reason they did those things is just because those are the years the had CMAQ for or whatever.  That recent JAWMA paper I reviewed was full of statements like that, but I’m use others are too.   So the point to be made is that there’s virtue in NOT having to do that for some types of studies, in particular health focused studies.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approach assumes that any observed exposure-response relationship would persist amid the com- plex realities of actual regulatory implementation that will typically affect a variety of factors. As a consequence, the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Another suggestion: You could expand the intro to Reduced Form Models before mentioning HYSPLIT.  I fear that if you go right to HYSPLIT without pausing more to motivate RFMs, folks may get confused why you’re using something so simple.  Would also give you a chance to mention other RFMs like </a:t>
            </a:r>
            <a:r>
              <a:rPr lang="en-US" dirty="0" err="1"/>
              <a:t>InMAP</a:t>
            </a:r>
            <a:r>
              <a:rPr lang="en-US" dirty="0"/>
              <a:t>, APEEP, etc. to set the stage that you’re work is in a similar vein.  It might help orient the audience to what you’re trying to do.  This was kind of the part that got lost not he AE when you sent your evaluation to ES&amp;T, and I don’t want you to lose folks in the same way.</a:t>
            </a:r>
          </a:p>
          <a:p>
            <a:endParaRPr lang="en-US" dirty="0"/>
          </a:p>
        </p:txBody>
      </p:sp>
      <p:sp>
        <p:nvSpPr>
          <p:cNvPr id="4" name="Slide Number Placeholder 3"/>
          <p:cNvSpPr>
            <a:spLocks noGrp="1"/>
          </p:cNvSpPr>
          <p:nvPr>
            <p:ph type="sldNum" sz="quarter" idx="5"/>
          </p:nvPr>
        </p:nvSpPr>
        <p:spPr/>
        <p:txBody>
          <a:bodyPr/>
          <a:lstStyle/>
          <a:p>
            <a:fld id="{342F9CA0-2E40-3E43-9C8F-4752ED353122}" type="slidenum">
              <a:rPr lang="en-US" smtClean="0"/>
              <a:t>7</a:t>
            </a:fld>
            <a:endParaRPr lang="en-US"/>
          </a:p>
        </p:txBody>
      </p:sp>
    </p:spTree>
    <p:extLst>
      <p:ext uri="{BB962C8B-B14F-4D97-AF65-F5344CB8AC3E}">
        <p14:creationId xmlns:p14="http://schemas.microsoft.com/office/powerpoint/2010/main" val="28238608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2F9CA0-2E40-3E43-9C8F-4752ED353122}" type="slidenum">
              <a:rPr lang="en-US" smtClean="0"/>
              <a:t>8</a:t>
            </a:fld>
            <a:endParaRPr lang="en-US"/>
          </a:p>
        </p:txBody>
      </p:sp>
    </p:spTree>
    <p:extLst>
      <p:ext uri="{BB962C8B-B14F-4D97-AF65-F5344CB8AC3E}">
        <p14:creationId xmlns:p14="http://schemas.microsoft.com/office/powerpoint/2010/main" val="19762454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25DCD-FF8F-4C42-A621-41F2B677F3B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539B52C-ADFD-B04F-B8A3-E24CD8A549C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A41034F-24C0-F441-BBFB-6CAB4169E00F}"/>
              </a:ext>
            </a:extLst>
          </p:cNvPr>
          <p:cNvSpPr>
            <a:spLocks noGrp="1"/>
          </p:cNvSpPr>
          <p:nvPr>
            <p:ph type="dt" sz="half" idx="10"/>
          </p:nvPr>
        </p:nvSpPr>
        <p:spPr/>
        <p:txBody>
          <a:bodyPr/>
          <a:lstStyle/>
          <a:p>
            <a:fld id="{1769CB4B-0464-DF4E-8FB2-AD6427E89DB3}" type="datetimeFigureOut">
              <a:rPr lang="en-US" smtClean="0"/>
              <a:t>10/22/18</a:t>
            </a:fld>
            <a:endParaRPr lang="en-US"/>
          </a:p>
        </p:txBody>
      </p:sp>
      <p:sp>
        <p:nvSpPr>
          <p:cNvPr id="5" name="Footer Placeholder 4">
            <a:extLst>
              <a:ext uri="{FF2B5EF4-FFF2-40B4-BE49-F238E27FC236}">
                <a16:creationId xmlns:a16="http://schemas.microsoft.com/office/drawing/2014/main" id="{FB4D8849-79EB-124E-B10A-14736EEB9F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250183-E5E4-A34F-AC1F-12EA56F2473C}"/>
              </a:ext>
            </a:extLst>
          </p:cNvPr>
          <p:cNvSpPr>
            <a:spLocks noGrp="1"/>
          </p:cNvSpPr>
          <p:nvPr>
            <p:ph type="sldNum" sz="quarter" idx="12"/>
          </p:nvPr>
        </p:nvSpPr>
        <p:spPr/>
        <p:txBody>
          <a:bodyPr/>
          <a:lstStyle/>
          <a:p>
            <a:fld id="{A11AB1D9-7574-AD46-9196-D24913B77FFA}" type="slidenum">
              <a:rPr lang="en-US" smtClean="0"/>
              <a:t>‹#›</a:t>
            </a:fld>
            <a:endParaRPr lang="en-US"/>
          </a:p>
        </p:txBody>
      </p:sp>
    </p:spTree>
    <p:extLst>
      <p:ext uri="{BB962C8B-B14F-4D97-AF65-F5344CB8AC3E}">
        <p14:creationId xmlns:p14="http://schemas.microsoft.com/office/powerpoint/2010/main" val="20458209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DF274-7A6F-604B-A568-889D22B1C63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E312D57-52B4-484B-9BE4-DBBCF8886C6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525D3B-475D-7946-B06C-7AEF4CDDB21F}"/>
              </a:ext>
            </a:extLst>
          </p:cNvPr>
          <p:cNvSpPr>
            <a:spLocks noGrp="1"/>
          </p:cNvSpPr>
          <p:nvPr>
            <p:ph type="dt" sz="half" idx="10"/>
          </p:nvPr>
        </p:nvSpPr>
        <p:spPr/>
        <p:txBody>
          <a:bodyPr/>
          <a:lstStyle/>
          <a:p>
            <a:fld id="{1769CB4B-0464-DF4E-8FB2-AD6427E89DB3}" type="datetimeFigureOut">
              <a:rPr lang="en-US" smtClean="0"/>
              <a:t>10/22/18</a:t>
            </a:fld>
            <a:endParaRPr lang="en-US"/>
          </a:p>
        </p:txBody>
      </p:sp>
      <p:sp>
        <p:nvSpPr>
          <p:cNvPr id="5" name="Footer Placeholder 4">
            <a:extLst>
              <a:ext uri="{FF2B5EF4-FFF2-40B4-BE49-F238E27FC236}">
                <a16:creationId xmlns:a16="http://schemas.microsoft.com/office/drawing/2014/main" id="{D6936E12-945C-BF41-8CCB-2775C6078A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4E0004-5A66-7740-8721-28541600E4A4}"/>
              </a:ext>
            </a:extLst>
          </p:cNvPr>
          <p:cNvSpPr>
            <a:spLocks noGrp="1"/>
          </p:cNvSpPr>
          <p:nvPr>
            <p:ph type="sldNum" sz="quarter" idx="12"/>
          </p:nvPr>
        </p:nvSpPr>
        <p:spPr/>
        <p:txBody>
          <a:bodyPr/>
          <a:lstStyle/>
          <a:p>
            <a:fld id="{A11AB1D9-7574-AD46-9196-D24913B77FFA}" type="slidenum">
              <a:rPr lang="en-US" smtClean="0"/>
              <a:t>‹#›</a:t>
            </a:fld>
            <a:endParaRPr lang="en-US"/>
          </a:p>
        </p:txBody>
      </p:sp>
    </p:spTree>
    <p:extLst>
      <p:ext uri="{BB962C8B-B14F-4D97-AF65-F5344CB8AC3E}">
        <p14:creationId xmlns:p14="http://schemas.microsoft.com/office/powerpoint/2010/main" val="1369953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4670DD8-4B56-E74E-88D8-1A01916201F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48B974A-C962-F54F-B2E3-F342FBC171D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50DC93-025E-DD48-8DC9-A78008255D9A}"/>
              </a:ext>
            </a:extLst>
          </p:cNvPr>
          <p:cNvSpPr>
            <a:spLocks noGrp="1"/>
          </p:cNvSpPr>
          <p:nvPr>
            <p:ph type="dt" sz="half" idx="10"/>
          </p:nvPr>
        </p:nvSpPr>
        <p:spPr/>
        <p:txBody>
          <a:bodyPr/>
          <a:lstStyle/>
          <a:p>
            <a:fld id="{1769CB4B-0464-DF4E-8FB2-AD6427E89DB3}" type="datetimeFigureOut">
              <a:rPr lang="en-US" smtClean="0"/>
              <a:t>10/22/18</a:t>
            </a:fld>
            <a:endParaRPr lang="en-US"/>
          </a:p>
        </p:txBody>
      </p:sp>
      <p:sp>
        <p:nvSpPr>
          <p:cNvPr id="5" name="Footer Placeholder 4">
            <a:extLst>
              <a:ext uri="{FF2B5EF4-FFF2-40B4-BE49-F238E27FC236}">
                <a16:creationId xmlns:a16="http://schemas.microsoft.com/office/drawing/2014/main" id="{F9960946-3310-284E-83EF-2B751405AF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632106-15E9-F94E-8076-59BB3711BB8C}"/>
              </a:ext>
            </a:extLst>
          </p:cNvPr>
          <p:cNvSpPr>
            <a:spLocks noGrp="1"/>
          </p:cNvSpPr>
          <p:nvPr>
            <p:ph type="sldNum" sz="quarter" idx="12"/>
          </p:nvPr>
        </p:nvSpPr>
        <p:spPr/>
        <p:txBody>
          <a:bodyPr/>
          <a:lstStyle/>
          <a:p>
            <a:fld id="{A11AB1D9-7574-AD46-9196-D24913B77FFA}" type="slidenum">
              <a:rPr lang="en-US" smtClean="0"/>
              <a:t>‹#›</a:t>
            </a:fld>
            <a:endParaRPr lang="en-US"/>
          </a:p>
        </p:txBody>
      </p:sp>
    </p:spTree>
    <p:extLst>
      <p:ext uri="{BB962C8B-B14F-4D97-AF65-F5344CB8AC3E}">
        <p14:creationId xmlns:p14="http://schemas.microsoft.com/office/powerpoint/2010/main" val="36338379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DB3AA-3CE2-574A-8E61-BC2E0A15A6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A62353-D271-F54B-92C6-74997665245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D47D4F-51C0-C443-96B8-E163B8D6476B}"/>
              </a:ext>
            </a:extLst>
          </p:cNvPr>
          <p:cNvSpPr>
            <a:spLocks noGrp="1"/>
          </p:cNvSpPr>
          <p:nvPr>
            <p:ph type="dt" sz="half" idx="10"/>
          </p:nvPr>
        </p:nvSpPr>
        <p:spPr/>
        <p:txBody>
          <a:bodyPr/>
          <a:lstStyle/>
          <a:p>
            <a:fld id="{1769CB4B-0464-DF4E-8FB2-AD6427E89DB3}" type="datetimeFigureOut">
              <a:rPr lang="en-US" smtClean="0"/>
              <a:t>10/22/18</a:t>
            </a:fld>
            <a:endParaRPr lang="en-US"/>
          </a:p>
        </p:txBody>
      </p:sp>
      <p:sp>
        <p:nvSpPr>
          <p:cNvPr id="5" name="Footer Placeholder 4">
            <a:extLst>
              <a:ext uri="{FF2B5EF4-FFF2-40B4-BE49-F238E27FC236}">
                <a16:creationId xmlns:a16="http://schemas.microsoft.com/office/drawing/2014/main" id="{6FF29807-C0B6-3B43-A0F6-92F051A738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A44C39-BE96-7C49-8896-18DAA2E15B70}"/>
              </a:ext>
            </a:extLst>
          </p:cNvPr>
          <p:cNvSpPr>
            <a:spLocks noGrp="1"/>
          </p:cNvSpPr>
          <p:nvPr>
            <p:ph type="sldNum" sz="quarter" idx="12"/>
          </p:nvPr>
        </p:nvSpPr>
        <p:spPr/>
        <p:txBody>
          <a:bodyPr/>
          <a:lstStyle/>
          <a:p>
            <a:fld id="{A11AB1D9-7574-AD46-9196-D24913B77FFA}" type="slidenum">
              <a:rPr lang="en-US" smtClean="0"/>
              <a:t>‹#›</a:t>
            </a:fld>
            <a:endParaRPr lang="en-US"/>
          </a:p>
        </p:txBody>
      </p:sp>
    </p:spTree>
    <p:extLst>
      <p:ext uri="{BB962C8B-B14F-4D97-AF65-F5344CB8AC3E}">
        <p14:creationId xmlns:p14="http://schemas.microsoft.com/office/powerpoint/2010/main" val="21465821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0B9E4-AAF4-F543-906E-4DC36B8D0FD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FCA30FF-E04A-4A4D-A4E0-DA0C412A38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645300E-F9EB-5C4B-AED0-156C2314D7BE}"/>
              </a:ext>
            </a:extLst>
          </p:cNvPr>
          <p:cNvSpPr>
            <a:spLocks noGrp="1"/>
          </p:cNvSpPr>
          <p:nvPr>
            <p:ph type="dt" sz="half" idx="10"/>
          </p:nvPr>
        </p:nvSpPr>
        <p:spPr/>
        <p:txBody>
          <a:bodyPr/>
          <a:lstStyle/>
          <a:p>
            <a:fld id="{1769CB4B-0464-DF4E-8FB2-AD6427E89DB3}" type="datetimeFigureOut">
              <a:rPr lang="en-US" smtClean="0"/>
              <a:t>10/22/18</a:t>
            </a:fld>
            <a:endParaRPr lang="en-US"/>
          </a:p>
        </p:txBody>
      </p:sp>
      <p:sp>
        <p:nvSpPr>
          <p:cNvPr id="5" name="Footer Placeholder 4">
            <a:extLst>
              <a:ext uri="{FF2B5EF4-FFF2-40B4-BE49-F238E27FC236}">
                <a16:creationId xmlns:a16="http://schemas.microsoft.com/office/drawing/2014/main" id="{96F8689E-431B-1A4C-80A3-9EE89BF918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1EDD2B-83A5-184F-971C-A3648D2E2520}"/>
              </a:ext>
            </a:extLst>
          </p:cNvPr>
          <p:cNvSpPr>
            <a:spLocks noGrp="1"/>
          </p:cNvSpPr>
          <p:nvPr>
            <p:ph type="sldNum" sz="quarter" idx="12"/>
          </p:nvPr>
        </p:nvSpPr>
        <p:spPr/>
        <p:txBody>
          <a:bodyPr/>
          <a:lstStyle/>
          <a:p>
            <a:fld id="{A11AB1D9-7574-AD46-9196-D24913B77FFA}" type="slidenum">
              <a:rPr lang="en-US" smtClean="0"/>
              <a:t>‹#›</a:t>
            </a:fld>
            <a:endParaRPr lang="en-US"/>
          </a:p>
        </p:txBody>
      </p:sp>
    </p:spTree>
    <p:extLst>
      <p:ext uri="{BB962C8B-B14F-4D97-AF65-F5344CB8AC3E}">
        <p14:creationId xmlns:p14="http://schemas.microsoft.com/office/powerpoint/2010/main" val="27138431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50338-33C8-EA43-9AD7-C9B41450C3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484112-AF4A-9F4D-86E2-FF5345F56A1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174227E-BDCF-9A44-A48F-CD65702F24D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7556D88-9325-6A43-BFF4-537B3BBA5221}"/>
              </a:ext>
            </a:extLst>
          </p:cNvPr>
          <p:cNvSpPr>
            <a:spLocks noGrp="1"/>
          </p:cNvSpPr>
          <p:nvPr>
            <p:ph type="dt" sz="half" idx="10"/>
          </p:nvPr>
        </p:nvSpPr>
        <p:spPr/>
        <p:txBody>
          <a:bodyPr/>
          <a:lstStyle/>
          <a:p>
            <a:fld id="{1769CB4B-0464-DF4E-8FB2-AD6427E89DB3}" type="datetimeFigureOut">
              <a:rPr lang="en-US" smtClean="0"/>
              <a:t>10/22/18</a:t>
            </a:fld>
            <a:endParaRPr lang="en-US"/>
          </a:p>
        </p:txBody>
      </p:sp>
      <p:sp>
        <p:nvSpPr>
          <p:cNvPr id="6" name="Footer Placeholder 5">
            <a:extLst>
              <a:ext uri="{FF2B5EF4-FFF2-40B4-BE49-F238E27FC236}">
                <a16:creationId xmlns:a16="http://schemas.microsoft.com/office/drawing/2014/main" id="{AA421F65-8ECB-5E4F-A53E-96C146DDDF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7B92BE-79D2-2F4C-8939-1A8092D9FF83}"/>
              </a:ext>
            </a:extLst>
          </p:cNvPr>
          <p:cNvSpPr>
            <a:spLocks noGrp="1"/>
          </p:cNvSpPr>
          <p:nvPr>
            <p:ph type="sldNum" sz="quarter" idx="12"/>
          </p:nvPr>
        </p:nvSpPr>
        <p:spPr/>
        <p:txBody>
          <a:bodyPr/>
          <a:lstStyle/>
          <a:p>
            <a:fld id="{A11AB1D9-7574-AD46-9196-D24913B77FFA}" type="slidenum">
              <a:rPr lang="en-US" smtClean="0"/>
              <a:t>‹#›</a:t>
            </a:fld>
            <a:endParaRPr lang="en-US"/>
          </a:p>
        </p:txBody>
      </p:sp>
    </p:spTree>
    <p:extLst>
      <p:ext uri="{BB962C8B-B14F-4D97-AF65-F5344CB8AC3E}">
        <p14:creationId xmlns:p14="http://schemas.microsoft.com/office/powerpoint/2010/main" val="12532738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E36BB-6F6B-4441-8BAD-CF160176233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5CED3FB-552D-7544-BF44-0A2242FF2D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4DCB3FB-D290-4C4B-B1CD-2F6D3083A5E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BF46741-EC5F-9A40-A075-718500F46E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A5922B4-8157-6841-A0CC-A86A139F9F9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F25E3E-49B0-8C44-A9C3-9739754A7A59}"/>
              </a:ext>
            </a:extLst>
          </p:cNvPr>
          <p:cNvSpPr>
            <a:spLocks noGrp="1"/>
          </p:cNvSpPr>
          <p:nvPr>
            <p:ph type="dt" sz="half" idx="10"/>
          </p:nvPr>
        </p:nvSpPr>
        <p:spPr/>
        <p:txBody>
          <a:bodyPr/>
          <a:lstStyle/>
          <a:p>
            <a:fld id="{1769CB4B-0464-DF4E-8FB2-AD6427E89DB3}" type="datetimeFigureOut">
              <a:rPr lang="en-US" smtClean="0"/>
              <a:t>10/22/18</a:t>
            </a:fld>
            <a:endParaRPr lang="en-US"/>
          </a:p>
        </p:txBody>
      </p:sp>
      <p:sp>
        <p:nvSpPr>
          <p:cNvPr id="8" name="Footer Placeholder 7">
            <a:extLst>
              <a:ext uri="{FF2B5EF4-FFF2-40B4-BE49-F238E27FC236}">
                <a16:creationId xmlns:a16="http://schemas.microsoft.com/office/drawing/2014/main" id="{9FD4320C-244B-9348-B193-82658E4D6F1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8085E99-7AB6-F344-BDF0-73E4E99F8B65}"/>
              </a:ext>
            </a:extLst>
          </p:cNvPr>
          <p:cNvSpPr>
            <a:spLocks noGrp="1"/>
          </p:cNvSpPr>
          <p:nvPr>
            <p:ph type="sldNum" sz="quarter" idx="12"/>
          </p:nvPr>
        </p:nvSpPr>
        <p:spPr/>
        <p:txBody>
          <a:bodyPr/>
          <a:lstStyle/>
          <a:p>
            <a:fld id="{A11AB1D9-7574-AD46-9196-D24913B77FFA}" type="slidenum">
              <a:rPr lang="en-US" smtClean="0"/>
              <a:t>‹#›</a:t>
            </a:fld>
            <a:endParaRPr lang="en-US"/>
          </a:p>
        </p:txBody>
      </p:sp>
    </p:spTree>
    <p:extLst>
      <p:ext uri="{BB962C8B-B14F-4D97-AF65-F5344CB8AC3E}">
        <p14:creationId xmlns:p14="http://schemas.microsoft.com/office/powerpoint/2010/main" val="39615433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F8D01-C68F-5944-853C-57BABC51C7C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6B237D-C834-8C45-A344-8D7A3DDD9455}"/>
              </a:ext>
            </a:extLst>
          </p:cNvPr>
          <p:cNvSpPr>
            <a:spLocks noGrp="1"/>
          </p:cNvSpPr>
          <p:nvPr>
            <p:ph type="dt" sz="half" idx="10"/>
          </p:nvPr>
        </p:nvSpPr>
        <p:spPr/>
        <p:txBody>
          <a:bodyPr/>
          <a:lstStyle/>
          <a:p>
            <a:fld id="{1769CB4B-0464-DF4E-8FB2-AD6427E89DB3}" type="datetimeFigureOut">
              <a:rPr lang="en-US" smtClean="0"/>
              <a:t>10/22/18</a:t>
            </a:fld>
            <a:endParaRPr lang="en-US"/>
          </a:p>
        </p:txBody>
      </p:sp>
      <p:sp>
        <p:nvSpPr>
          <p:cNvPr id="4" name="Footer Placeholder 3">
            <a:extLst>
              <a:ext uri="{FF2B5EF4-FFF2-40B4-BE49-F238E27FC236}">
                <a16:creationId xmlns:a16="http://schemas.microsoft.com/office/drawing/2014/main" id="{2C022B44-D30F-5842-83A3-C2B9DD20900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447B44F-45CC-4F44-B841-1BB7AECB31E8}"/>
              </a:ext>
            </a:extLst>
          </p:cNvPr>
          <p:cNvSpPr>
            <a:spLocks noGrp="1"/>
          </p:cNvSpPr>
          <p:nvPr>
            <p:ph type="sldNum" sz="quarter" idx="12"/>
          </p:nvPr>
        </p:nvSpPr>
        <p:spPr/>
        <p:txBody>
          <a:bodyPr/>
          <a:lstStyle/>
          <a:p>
            <a:fld id="{A11AB1D9-7574-AD46-9196-D24913B77FFA}" type="slidenum">
              <a:rPr lang="en-US" smtClean="0"/>
              <a:t>‹#›</a:t>
            </a:fld>
            <a:endParaRPr lang="en-US"/>
          </a:p>
        </p:txBody>
      </p:sp>
    </p:spTree>
    <p:extLst>
      <p:ext uri="{BB962C8B-B14F-4D97-AF65-F5344CB8AC3E}">
        <p14:creationId xmlns:p14="http://schemas.microsoft.com/office/powerpoint/2010/main" val="41651917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A4823E-0751-8542-89AD-8C0217287C94}"/>
              </a:ext>
            </a:extLst>
          </p:cNvPr>
          <p:cNvSpPr>
            <a:spLocks noGrp="1"/>
          </p:cNvSpPr>
          <p:nvPr>
            <p:ph type="dt" sz="half" idx="10"/>
          </p:nvPr>
        </p:nvSpPr>
        <p:spPr/>
        <p:txBody>
          <a:bodyPr/>
          <a:lstStyle/>
          <a:p>
            <a:fld id="{1769CB4B-0464-DF4E-8FB2-AD6427E89DB3}" type="datetimeFigureOut">
              <a:rPr lang="en-US" smtClean="0"/>
              <a:t>10/22/18</a:t>
            </a:fld>
            <a:endParaRPr lang="en-US"/>
          </a:p>
        </p:txBody>
      </p:sp>
      <p:sp>
        <p:nvSpPr>
          <p:cNvPr id="3" name="Footer Placeholder 2">
            <a:extLst>
              <a:ext uri="{FF2B5EF4-FFF2-40B4-BE49-F238E27FC236}">
                <a16:creationId xmlns:a16="http://schemas.microsoft.com/office/drawing/2014/main" id="{A50E4FD9-ACA3-AD48-8324-F8AB4A5A05D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5955904-DD03-9541-BE8D-D32CBB729931}"/>
              </a:ext>
            </a:extLst>
          </p:cNvPr>
          <p:cNvSpPr>
            <a:spLocks noGrp="1"/>
          </p:cNvSpPr>
          <p:nvPr>
            <p:ph type="sldNum" sz="quarter" idx="12"/>
          </p:nvPr>
        </p:nvSpPr>
        <p:spPr/>
        <p:txBody>
          <a:bodyPr/>
          <a:lstStyle/>
          <a:p>
            <a:fld id="{A11AB1D9-7574-AD46-9196-D24913B77FFA}" type="slidenum">
              <a:rPr lang="en-US" smtClean="0"/>
              <a:t>‹#›</a:t>
            </a:fld>
            <a:endParaRPr lang="en-US"/>
          </a:p>
        </p:txBody>
      </p:sp>
    </p:spTree>
    <p:extLst>
      <p:ext uri="{BB962C8B-B14F-4D97-AF65-F5344CB8AC3E}">
        <p14:creationId xmlns:p14="http://schemas.microsoft.com/office/powerpoint/2010/main" val="31062032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036FE-0F24-214E-8510-196A0DA5B1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6A54C09-1035-BF4D-8306-B666DE3AC71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3F09474-76D6-034C-9C1B-56B974BDA5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8F4C6BD-9F21-2A4C-811E-6378588E09A1}"/>
              </a:ext>
            </a:extLst>
          </p:cNvPr>
          <p:cNvSpPr>
            <a:spLocks noGrp="1"/>
          </p:cNvSpPr>
          <p:nvPr>
            <p:ph type="dt" sz="half" idx="10"/>
          </p:nvPr>
        </p:nvSpPr>
        <p:spPr/>
        <p:txBody>
          <a:bodyPr/>
          <a:lstStyle/>
          <a:p>
            <a:fld id="{1769CB4B-0464-DF4E-8FB2-AD6427E89DB3}" type="datetimeFigureOut">
              <a:rPr lang="en-US" smtClean="0"/>
              <a:t>10/22/18</a:t>
            </a:fld>
            <a:endParaRPr lang="en-US"/>
          </a:p>
        </p:txBody>
      </p:sp>
      <p:sp>
        <p:nvSpPr>
          <p:cNvPr id="6" name="Footer Placeholder 5">
            <a:extLst>
              <a:ext uri="{FF2B5EF4-FFF2-40B4-BE49-F238E27FC236}">
                <a16:creationId xmlns:a16="http://schemas.microsoft.com/office/drawing/2014/main" id="{7FCCC176-4367-3F40-ADA3-01BEFE4345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7500FD-4C20-3948-A5BC-B275F1FC5C73}"/>
              </a:ext>
            </a:extLst>
          </p:cNvPr>
          <p:cNvSpPr>
            <a:spLocks noGrp="1"/>
          </p:cNvSpPr>
          <p:nvPr>
            <p:ph type="sldNum" sz="quarter" idx="12"/>
          </p:nvPr>
        </p:nvSpPr>
        <p:spPr/>
        <p:txBody>
          <a:bodyPr/>
          <a:lstStyle/>
          <a:p>
            <a:fld id="{A11AB1D9-7574-AD46-9196-D24913B77FFA}" type="slidenum">
              <a:rPr lang="en-US" smtClean="0"/>
              <a:t>‹#›</a:t>
            </a:fld>
            <a:endParaRPr lang="en-US"/>
          </a:p>
        </p:txBody>
      </p:sp>
    </p:spTree>
    <p:extLst>
      <p:ext uri="{BB962C8B-B14F-4D97-AF65-F5344CB8AC3E}">
        <p14:creationId xmlns:p14="http://schemas.microsoft.com/office/powerpoint/2010/main" val="38008133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289B4-33E0-494B-8080-60666451EF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DECF91-5C9B-7C49-847A-F2B3A5573C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F8C5CC7-7DF7-024E-8C6F-10C4D7994E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BA87B23-1B87-414A-B727-FA4F4A2FA8DB}"/>
              </a:ext>
            </a:extLst>
          </p:cNvPr>
          <p:cNvSpPr>
            <a:spLocks noGrp="1"/>
          </p:cNvSpPr>
          <p:nvPr>
            <p:ph type="dt" sz="half" idx="10"/>
          </p:nvPr>
        </p:nvSpPr>
        <p:spPr/>
        <p:txBody>
          <a:bodyPr/>
          <a:lstStyle/>
          <a:p>
            <a:fld id="{1769CB4B-0464-DF4E-8FB2-AD6427E89DB3}" type="datetimeFigureOut">
              <a:rPr lang="en-US" smtClean="0"/>
              <a:t>10/22/18</a:t>
            </a:fld>
            <a:endParaRPr lang="en-US"/>
          </a:p>
        </p:txBody>
      </p:sp>
      <p:sp>
        <p:nvSpPr>
          <p:cNvPr id="6" name="Footer Placeholder 5">
            <a:extLst>
              <a:ext uri="{FF2B5EF4-FFF2-40B4-BE49-F238E27FC236}">
                <a16:creationId xmlns:a16="http://schemas.microsoft.com/office/drawing/2014/main" id="{0CDE0C52-7268-B748-80DD-1014AAD202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36F560-D386-7C42-8C32-892C4C27A852}"/>
              </a:ext>
            </a:extLst>
          </p:cNvPr>
          <p:cNvSpPr>
            <a:spLocks noGrp="1"/>
          </p:cNvSpPr>
          <p:nvPr>
            <p:ph type="sldNum" sz="quarter" idx="12"/>
          </p:nvPr>
        </p:nvSpPr>
        <p:spPr/>
        <p:txBody>
          <a:bodyPr/>
          <a:lstStyle/>
          <a:p>
            <a:fld id="{A11AB1D9-7574-AD46-9196-D24913B77FFA}" type="slidenum">
              <a:rPr lang="en-US" smtClean="0"/>
              <a:t>‹#›</a:t>
            </a:fld>
            <a:endParaRPr lang="en-US"/>
          </a:p>
        </p:txBody>
      </p:sp>
    </p:spTree>
    <p:extLst>
      <p:ext uri="{BB962C8B-B14F-4D97-AF65-F5344CB8AC3E}">
        <p14:creationId xmlns:p14="http://schemas.microsoft.com/office/powerpoint/2010/main" val="24400571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348EE3-8C35-4E45-8906-CFEC0C5259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A48E81-3C1C-8445-B9AF-F2E49CE87D7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F7AB79-196F-5A45-AFCC-75544EDCD7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69CB4B-0464-DF4E-8FB2-AD6427E89DB3}" type="datetimeFigureOut">
              <a:rPr lang="en-US" smtClean="0"/>
              <a:t>10/22/18</a:t>
            </a:fld>
            <a:endParaRPr lang="en-US"/>
          </a:p>
        </p:txBody>
      </p:sp>
      <p:sp>
        <p:nvSpPr>
          <p:cNvPr id="5" name="Footer Placeholder 4">
            <a:extLst>
              <a:ext uri="{FF2B5EF4-FFF2-40B4-BE49-F238E27FC236}">
                <a16:creationId xmlns:a16="http://schemas.microsoft.com/office/drawing/2014/main" id="{BCD92CB5-BB72-0749-8F78-694B52B66B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5E64502-DC03-774C-86D6-4D2526A0C9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1AB1D9-7574-AD46-9196-D24913B77FFA}" type="slidenum">
              <a:rPr lang="en-US" smtClean="0"/>
              <a:t>‹#›</a:t>
            </a:fld>
            <a:endParaRPr lang="en-US"/>
          </a:p>
        </p:txBody>
      </p:sp>
    </p:spTree>
    <p:extLst>
      <p:ext uri="{BB962C8B-B14F-4D97-AF65-F5344CB8AC3E}">
        <p14:creationId xmlns:p14="http://schemas.microsoft.com/office/powerpoint/2010/main" val="5836231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pubs.healtheffects.org/getfile.php?u=261" TargetMode="External"/><Relationship Id="rId2" Type="http://schemas.openxmlformats.org/officeDocument/2006/relationships/hyperlink" Target="http://doi.org/10.1021/es502113p" TargetMode="External"/><Relationship Id="rId1" Type="http://schemas.openxmlformats.org/officeDocument/2006/relationships/slideLayout" Target="../slideLayouts/slideLayout2.xml"/><Relationship Id="rId6" Type="http://schemas.openxmlformats.org/officeDocument/2006/relationships/hyperlink" Target="http://doi.org/10.1371/journal.pone.0176131" TargetMode="External"/><Relationship Id="rId5" Type="http://schemas.openxmlformats.org/officeDocument/2006/relationships/hyperlink" Target="http://doi.org/10.5194/gmd-8-2153-2015" TargetMode="External"/><Relationship Id="rId4" Type="http://schemas.openxmlformats.org/officeDocument/2006/relationships/hyperlink" Target="http://doi.org/10.1080/10962247.2016.1242518"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www.github.com/lhenneman/hyspdisp"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6FFDA-52C4-5F4D-A549-96777D0BBB39}"/>
              </a:ext>
            </a:extLst>
          </p:cNvPr>
          <p:cNvSpPr>
            <a:spLocks noGrp="1"/>
          </p:cNvSpPr>
          <p:nvPr>
            <p:ph type="ctrTitle"/>
          </p:nvPr>
        </p:nvSpPr>
        <p:spPr>
          <a:xfrm>
            <a:off x="1283918" y="1122363"/>
            <a:ext cx="9624164" cy="2387600"/>
          </a:xfrm>
        </p:spPr>
        <p:txBody>
          <a:bodyPr>
            <a:normAutofit fontScale="90000"/>
          </a:bodyPr>
          <a:lstStyle/>
          <a:p>
            <a:r>
              <a:rPr lang="en-US" dirty="0"/>
              <a:t>Direct estimates of health improvements from reduced coal power plant emissions exposure</a:t>
            </a:r>
          </a:p>
        </p:txBody>
      </p:sp>
      <p:sp>
        <p:nvSpPr>
          <p:cNvPr id="3" name="Subtitle 2">
            <a:extLst>
              <a:ext uri="{FF2B5EF4-FFF2-40B4-BE49-F238E27FC236}">
                <a16:creationId xmlns:a16="http://schemas.microsoft.com/office/drawing/2014/main" id="{1DF51E65-0D93-A444-A57C-BEF78383A77A}"/>
              </a:ext>
            </a:extLst>
          </p:cNvPr>
          <p:cNvSpPr>
            <a:spLocks noGrp="1"/>
          </p:cNvSpPr>
          <p:nvPr>
            <p:ph type="subTitle" idx="1"/>
          </p:nvPr>
        </p:nvSpPr>
        <p:spPr>
          <a:xfrm>
            <a:off x="1524000" y="3602038"/>
            <a:ext cx="9144000" cy="2798762"/>
          </a:xfrm>
        </p:spPr>
        <p:txBody>
          <a:bodyPr>
            <a:normAutofit lnSpcReduction="10000"/>
          </a:bodyPr>
          <a:lstStyle/>
          <a:p>
            <a:r>
              <a:rPr lang="en-US" sz="3600" b="1" dirty="0"/>
              <a:t>Lucas Henneman</a:t>
            </a:r>
          </a:p>
          <a:p>
            <a:r>
              <a:rPr lang="en-US" i="1" dirty="0"/>
              <a:t>Department of Biostatistics, Harvard School of Public Health</a:t>
            </a:r>
          </a:p>
          <a:p>
            <a:endParaRPr lang="en-US" dirty="0"/>
          </a:p>
          <a:p>
            <a:r>
              <a:rPr lang="en-US" dirty="0"/>
              <a:t>CMAS Conference</a:t>
            </a:r>
          </a:p>
          <a:p>
            <a:r>
              <a:rPr lang="en-US" dirty="0"/>
              <a:t>Chapel Hill, NC</a:t>
            </a:r>
          </a:p>
          <a:p>
            <a:r>
              <a:rPr lang="en-US" dirty="0"/>
              <a:t>22 October, 2018</a:t>
            </a:r>
          </a:p>
          <a:p>
            <a:endParaRPr lang="en-US" dirty="0"/>
          </a:p>
        </p:txBody>
      </p:sp>
    </p:spTree>
    <p:extLst>
      <p:ext uri="{BB962C8B-B14F-4D97-AF65-F5344CB8AC3E}">
        <p14:creationId xmlns:p14="http://schemas.microsoft.com/office/powerpoint/2010/main" val="23107135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BB096-B009-5D4F-827F-9AB8D913A184}"/>
              </a:ext>
            </a:extLst>
          </p:cNvPr>
          <p:cNvSpPr>
            <a:spLocks noGrp="1"/>
          </p:cNvSpPr>
          <p:nvPr>
            <p:ph type="title"/>
          </p:nvPr>
        </p:nvSpPr>
        <p:spPr/>
        <p:txBody>
          <a:bodyPr/>
          <a:lstStyle/>
          <a:p>
            <a:r>
              <a:rPr lang="en-US" dirty="0" err="1"/>
              <a:t>HyADS</a:t>
            </a:r>
            <a:r>
              <a:rPr lang="en-US" dirty="0"/>
              <a:t> Evaluation: Regional comparison with CMAQ-DDM hybrid sensitivities</a:t>
            </a:r>
          </a:p>
        </p:txBody>
      </p:sp>
      <p:sp>
        <p:nvSpPr>
          <p:cNvPr id="3" name="Content Placeholder 2">
            <a:extLst>
              <a:ext uri="{FF2B5EF4-FFF2-40B4-BE49-F238E27FC236}">
                <a16:creationId xmlns:a16="http://schemas.microsoft.com/office/drawing/2014/main" id="{22BE0AEF-7C39-CE4A-9931-FF2CBD804EF4}"/>
              </a:ext>
            </a:extLst>
          </p:cNvPr>
          <p:cNvSpPr>
            <a:spLocks noGrp="1"/>
          </p:cNvSpPr>
          <p:nvPr>
            <p:ph idx="1"/>
          </p:nvPr>
        </p:nvSpPr>
        <p:spPr>
          <a:xfrm>
            <a:off x="838200" y="1825625"/>
            <a:ext cx="5012267" cy="4351338"/>
          </a:xfrm>
        </p:spPr>
        <p:txBody>
          <a:bodyPr>
            <a:normAutofit/>
          </a:bodyPr>
          <a:lstStyle/>
          <a:p>
            <a:r>
              <a:rPr lang="en-US" dirty="0"/>
              <a:t>CMAQ-DDM hybrid PM</a:t>
            </a:r>
            <a:r>
              <a:rPr lang="en-US" baseline="-25000" dirty="0"/>
              <a:t>2.5</a:t>
            </a:r>
            <a:r>
              <a:rPr lang="en-US" dirty="0"/>
              <a:t> coal sensitivities seen as gold standard</a:t>
            </a:r>
          </a:p>
          <a:p>
            <a:r>
              <a:rPr lang="en-US" dirty="0"/>
              <a:t>All regions generally agree</a:t>
            </a:r>
          </a:p>
          <a:p>
            <a:r>
              <a:rPr lang="en-US" dirty="0"/>
              <a:t>Relative negative bias in Southwest and Upper Midwest likely due to small number of sources not included in </a:t>
            </a:r>
            <a:r>
              <a:rPr lang="en-US" dirty="0" err="1"/>
              <a:t>HyADS</a:t>
            </a:r>
            <a:r>
              <a:rPr lang="en-US" dirty="0"/>
              <a:t> coal facility database</a:t>
            </a:r>
          </a:p>
        </p:txBody>
      </p:sp>
      <p:pic>
        <p:nvPicPr>
          <p:cNvPr id="5" name="Picture 4">
            <a:extLst>
              <a:ext uri="{FF2B5EF4-FFF2-40B4-BE49-F238E27FC236}">
                <a16:creationId xmlns:a16="http://schemas.microsoft.com/office/drawing/2014/main" id="{0B8C25CA-621A-234E-B0DC-15CD4EEB7614}"/>
              </a:ext>
            </a:extLst>
          </p:cNvPr>
          <p:cNvPicPr>
            <a:picLocks noChangeAspect="1"/>
          </p:cNvPicPr>
          <p:nvPr/>
        </p:nvPicPr>
        <p:blipFill>
          <a:blip r:embed="rId2"/>
          <a:stretch>
            <a:fillRect/>
          </a:stretch>
        </p:blipFill>
        <p:spPr>
          <a:xfrm>
            <a:off x="6021737" y="1825625"/>
            <a:ext cx="5625221" cy="4218915"/>
          </a:xfrm>
          <a:prstGeom prst="rect">
            <a:avLst/>
          </a:prstGeom>
        </p:spPr>
      </p:pic>
    </p:spTree>
    <p:extLst>
      <p:ext uri="{BB962C8B-B14F-4D97-AF65-F5344CB8AC3E}">
        <p14:creationId xmlns:p14="http://schemas.microsoft.com/office/powerpoint/2010/main" val="1815827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050C1-D1FF-A140-BDE9-D6722A1A2E74}"/>
              </a:ext>
            </a:extLst>
          </p:cNvPr>
          <p:cNvSpPr>
            <a:spLocks noGrp="1"/>
          </p:cNvSpPr>
          <p:nvPr>
            <p:ph type="title"/>
          </p:nvPr>
        </p:nvSpPr>
        <p:spPr/>
        <p:txBody>
          <a:bodyPr anchor="t"/>
          <a:lstStyle/>
          <a:p>
            <a:r>
              <a:rPr lang="en-US" dirty="0"/>
              <a:t>Health effects of national interventions with </a:t>
            </a:r>
            <a:r>
              <a:rPr lang="en-US" dirty="0" err="1"/>
              <a:t>HyADS</a:t>
            </a:r>
            <a:endParaRPr lang="en-US" dirty="0"/>
          </a:p>
        </p:txBody>
      </p:sp>
      <p:sp>
        <p:nvSpPr>
          <p:cNvPr id="3" name="Content Placeholder 2">
            <a:extLst>
              <a:ext uri="{FF2B5EF4-FFF2-40B4-BE49-F238E27FC236}">
                <a16:creationId xmlns:a16="http://schemas.microsoft.com/office/drawing/2014/main" id="{1B9B62B7-A02C-AA46-81D9-46FB83372965}"/>
              </a:ext>
            </a:extLst>
          </p:cNvPr>
          <p:cNvSpPr>
            <a:spLocks noGrp="1"/>
          </p:cNvSpPr>
          <p:nvPr>
            <p:ph idx="1"/>
          </p:nvPr>
        </p:nvSpPr>
        <p:spPr>
          <a:xfrm>
            <a:off x="838200" y="1575105"/>
            <a:ext cx="10515600" cy="4351338"/>
          </a:xfrm>
        </p:spPr>
        <p:txBody>
          <a:bodyPr/>
          <a:lstStyle/>
          <a:p>
            <a:r>
              <a:rPr lang="en-US" dirty="0"/>
              <a:t>65% reduction in SO</a:t>
            </a:r>
            <a:r>
              <a:rPr lang="en-US" baseline="-25000" dirty="0"/>
              <a:t>2</a:t>
            </a:r>
            <a:r>
              <a:rPr lang="en-US" dirty="0"/>
              <a:t> emissions from coal power plants, 2005-2012</a:t>
            </a:r>
          </a:p>
          <a:p>
            <a:r>
              <a:rPr lang="en-US" dirty="0"/>
              <a:t>69% reduction in annual </a:t>
            </a:r>
            <a:r>
              <a:rPr lang="en-US" dirty="0" err="1"/>
              <a:t>HyADS</a:t>
            </a:r>
            <a:r>
              <a:rPr lang="en-US" dirty="0"/>
              <a:t> exposure, 2005-2012</a:t>
            </a:r>
          </a:p>
          <a:p>
            <a:r>
              <a:rPr lang="en-US" dirty="0"/>
              <a:t>32% reduction in average PM</a:t>
            </a:r>
            <a:r>
              <a:rPr lang="en-US" baseline="-25000" dirty="0"/>
              <a:t>2.5</a:t>
            </a:r>
            <a:r>
              <a:rPr lang="en-US" dirty="0"/>
              <a:t> concentration, 2005-2012 (not all attributable to coal emissions reductions)</a:t>
            </a:r>
          </a:p>
        </p:txBody>
      </p:sp>
      <p:pic>
        <p:nvPicPr>
          <p:cNvPr id="5" name="Picture 4">
            <a:extLst>
              <a:ext uri="{FF2B5EF4-FFF2-40B4-BE49-F238E27FC236}">
                <a16:creationId xmlns:a16="http://schemas.microsoft.com/office/drawing/2014/main" id="{8712F7F8-07C6-6A49-B014-98C197146DDE}"/>
              </a:ext>
            </a:extLst>
          </p:cNvPr>
          <p:cNvPicPr>
            <a:picLocks noChangeAspect="1"/>
          </p:cNvPicPr>
          <p:nvPr/>
        </p:nvPicPr>
        <p:blipFill>
          <a:blip r:embed="rId2"/>
          <a:stretch>
            <a:fillRect/>
          </a:stretch>
        </p:blipFill>
        <p:spPr>
          <a:xfrm>
            <a:off x="6284040" y="3625345"/>
            <a:ext cx="5069760" cy="2926080"/>
          </a:xfrm>
          <a:prstGeom prst="rect">
            <a:avLst/>
          </a:prstGeom>
        </p:spPr>
      </p:pic>
      <p:pic>
        <p:nvPicPr>
          <p:cNvPr id="7" name="Picture 6">
            <a:extLst>
              <a:ext uri="{FF2B5EF4-FFF2-40B4-BE49-F238E27FC236}">
                <a16:creationId xmlns:a16="http://schemas.microsoft.com/office/drawing/2014/main" id="{6D94B29D-F6E2-C646-8142-A2A4987DAC6A}"/>
              </a:ext>
            </a:extLst>
          </p:cNvPr>
          <p:cNvPicPr>
            <a:picLocks noChangeAspect="1"/>
          </p:cNvPicPr>
          <p:nvPr/>
        </p:nvPicPr>
        <p:blipFill>
          <a:blip r:embed="rId3"/>
          <a:stretch>
            <a:fillRect/>
          </a:stretch>
        </p:blipFill>
        <p:spPr>
          <a:xfrm>
            <a:off x="814186" y="3625345"/>
            <a:ext cx="5069760" cy="2926080"/>
          </a:xfrm>
          <a:prstGeom prst="rect">
            <a:avLst/>
          </a:prstGeom>
        </p:spPr>
      </p:pic>
      <p:sp>
        <p:nvSpPr>
          <p:cNvPr id="4" name="TextBox 3">
            <a:extLst>
              <a:ext uri="{FF2B5EF4-FFF2-40B4-BE49-F238E27FC236}">
                <a16:creationId xmlns:a16="http://schemas.microsoft.com/office/drawing/2014/main" id="{6C289E2E-078F-9E43-AFD4-E65BC4EA80C7}"/>
              </a:ext>
            </a:extLst>
          </p:cNvPr>
          <p:cNvSpPr txBox="1"/>
          <p:nvPr/>
        </p:nvSpPr>
        <p:spPr>
          <a:xfrm>
            <a:off x="9091200" y="6309093"/>
            <a:ext cx="3079882" cy="338554"/>
          </a:xfrm>
          <a:prstGeom prst="rect">
            <a:avLst/>
          </a:prstGeom>
          <a:noFill/>
        </p:spPr>
        <p:txBody>
          <a:bodyPr wrap="none" rtlCol="0">
            <a:spAutoFit/>
          </a:bodyPr>
          <a:lstStyle/>
          <a:p>
            <a:r>
              <a:rPr lang="en-US" sz="1600" dirty="0"/>
              <a:t>Boys et al., (2014). </a:t>
            </a:r>
            <a:r>
              <a:rPr lang="en-US" sz="1600" i="1" dirty="0" err="1"/>
              <a:t>Env</a:t>
            </a:r>
            <a:r>
              <a:rPr lang="en-US" sz="1600" i="1" dirty="0"/>
              <a:t>. Sci. &amp; Tech.</a:t>
            </a:r>
            <a:endParaRPr lang="en-US" sz="1600" dirty="0"/>
          </a:p>
        </p:txBody>
      </p:sp>
    </p:spTree>
    <p:extLst>
      <p:ext uri="{BB962C8B-B14F-4D97-AF65-F5344CB8AC3E}">
        <p14:creationId xmlns:p14="http://schemas.microsoft.com/office/powerpoint/2010/main" val="2915681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D7BB4-A2E6-3147-9857-359452055814}"/>
              </a:ext>
            </a:extLst>
          </p:cNvPr>
          <p:cNvSpPr>
            <a:spLocks noGrp="1"/>
          </p:cNvSpPr>
          <p:nvPr>
            <p:ph type="title"/>
          </p:nvPr>
        </p:nvSpPr>
        <p:spPr/>
        <p:txBody>
          <a:bodyPr/>
          <a:lstStyle/>
          <a:p>
            <a:r>
              <a:rPr lang="en-US" dirty="0"/>
              <a:t>Emissions reductions and health outcomes: two hypotheses </a:t>
            </a:r>
          </a:p>
        </p:txBody>
      </p:sp>
      <p:sp>
        <p:nvSpPr>
          <p:cNvPr id="3" name="Content Placeholder 2">
            <a:extLst>
              <a:ext uri="{FF2B5EF4-FFF2-40B4-BE49-F238E27FC236}">
                <a16:creationId xmlns:a16="http://schemas.microsoft.com/office/drawing/2014/main" id="{D8ECC1FD-9556-4B47-88CA-5785DE73D50E}"/>
              </a:ext>
            </a:extLst>
          </p:cNvPr>
          <p:cNvSpPr>
            <a:spLocks noGrp="1"/>
          </p:cNvSpPr>
          <p:nvPr>
            <p:ph idx="1"/>
          </p:nvPr>
        </p:nvSpPr>
        <p:spPr>
          <a:xfrm>
            <a:off x="838200" y="1825625"/>
            <a:ext cx="5913329" cy="4351338"/>
          </a:xfrm>
        </p:spPr>
        <p:txBody>
          <a:bodyPr>
            <a:normAutofit/>
          </a:bodyPr>
          <a:lstStyle/>
          <a:p>
            <a:pPr marL="514350" indent="-514350">
              <a:buFont typeface="+mj-lt"/>
              <a:buAutoNum type="arabicPeriod"/>
            </a:pPr>
            <a:r>
              <a:rPr lang="en-US" dirty="0"/>
              <a:t>Populations that have experienced the greatest reductions in exposure have seen the largest decreases in adverse health outcome rates</a:t>
            </a:r>
          </a:p>
          <a:p>
            <a:pPr marL="514350" indent="-514350">
              <a:buFont typeface="+mj-lt"/>
              <a:buAutoNum type="arabicPeriod"/>
            </a:pPr>
            <a:r>
              <a:rPr lang="en-US" dirty="0"/>
              <a:t>Changes in total exposure have impacted health outcomes in different ways than changes in exposure to coal emissions specifically</a:t>
            </a:r>
          </a:p>
        </p:txBody>
      </p:sp>
      <p:pic>
        <p:nvPicPr>
          <p:cNvPr id="4" name="Picture 3">
            <a:extLst>
              <a:ext uri="{FF2B5EF4-FFF2-40B4-BE49-F238E27FC236}">
                <a16:creationId xmlns:a16="http://schemas.microsoft.com/office/drawing/2014/main" id="{D52AD895-7227-034C-8D69-F43558FE74A0}"/>
              </a:ext>
            </a:extLst>
          </p:cNvPr>
          <p:cNvPicPr>
            <a:picLocks noChangeAspect="1"/>
          </p:cNvPicPr>
          <p:nvPr/>
        </p:nvPicPr>
        <p:blipFill>
          <a:blip r:embed="rId2"/>
          <a:stretch>
            <a:fillRect/>
          </a:stretch>
        </p:blipFill>
        <p:spPr>
          <a:xfrm>
            <a:off x="6751529" y="1825625"/>
            <a:ext cx="4609914" cy="2971800"/>
          </a:xfrm>
          <a:prstGeom prst="rect">
            <a:avLst/>
          </a:prstGeom>
        </p:spPr>
      </p:pic>
      <p:pic>
        <p:nvPicPr>
          <p:cNvPr id="47" name="Picture 46">
            <a:extLst>
              <a:ext uri="{FF2B5EF4-FFF2-40B4-BE49-F238E27FC236}">
                <a16:creationId xmlns:a16="http://schemas.microsoft.com/office/drawing/2014/main" id="{B928D268-7A64-7741-B7B3-E752EEABFCF3}"/>
              </a:ext>
            </a:extLst>
          </p:cNvPr>
          <p:cNvPicPr>
            <a:picLocks noChangeAspect="1"/>
          </p:cNvPicPr>
          <p:nvPr/>
        </p:nvPicPr>
        <p:blipFill>
          <a:blip r:embed="rId3"/>
          <a:stretch>
            <a:fillRect/>
          </a:stretch>
        </p:blipFill>
        <p:spPr>
          <a:xfrm>
            <a:off x="6751529" y="1825625"/>
            <a:ext cx="4972329" cy="2971800"/>
          </a:xfrm>
          <a:prstGeom prst="rect">
            <a:avLst/>
          </a:prstGeom>
        </p:spPr>
      </p:pic>
    </p:spTree>
    <p:extLst>
      <p:ext uri="{BB962C8B-B14F-4D97-AF65-F5344CB8AC3E}">
        <p14:creationId xmlns:p14="http://schemas.microsoft.com/office/powerpoint/2010/main" val="1057367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3B5EF-4D6B-2F48-821A-0007C89576A0}"/>
              </a:ext>
            </a:extLst>
          </p:cNvPr>
          <p:cNvSpPr>
            <a:spLocks noGrp="1"/>
          </p:cNvSpPr>
          <p:nvPr>
            <p:ph type="title"/>
          </p:nvPr>
        </p:nvSpPr>
        <p:spPr/>
        <p:txBody>
          <a:bodyPr>
            <a:normAutofit/>
          </a:bodyPr>
          <a:lstStyle/>
          <a:p>
            <a:r>
              <a:rPr lang="en-US" dirty="0"/>
              <a:t>Facilities with maximum population-weighted exposure in 2005</a:t>
            </a:r>
          </a:p>
        </p:txBody>
      </p:sp>
      <p:pic>
        <p:nvPicPr>
          <p:cNvPr id="8" name="Picture 7">
            <a:extLst>
              <a:ext uri="{FF2B5EF4-FFF2-40B4-BE49-F238E27FC236}">
                <a16:creationId xmlns:a16="http://schemas.microsoft.com/office/drawing/2014/main" id="{0C38D29F-7A92-BF48-BA63-768CFD54300B}"/>
              </a:ext>
            </a:extLst>
          </p:cNvPr>
          <p:cNvPicPr>
            <a:picLocks noChangeAspect="1"/>
          </p:cNvPicPr>
          <p:nvPr/>
        </p:nvPicPr>
        <p:blipFill>
          <a:blip r:embed="rId2"/>
          <a:stretch>
            <a:fillRect/>
          </a:stretch>
        </p:blipFill>
        <p:spPr>
          <a:xfrm>
            <a:off x="217468" y="2054711"/>
            <a:ext cx="7423417" cy="4284532"/>
          </a:xfrm>
          <a:prstGeom prst="rect">
            <a:avLst/>
          </a:prstGeom>
        </p:spPr>
      </p:pic>
      <p:sp>
        <p:nvSpPr>
          <p:cNvPr id="5" name="Content Placeholder 2">
            <a:extLst>
              <a:ext uri="{FF2B5EF4-FFF2-40B4-BE49-F238E27FC236}">
                <a16:creationId xmlns:a16="http://schemas.microsoft.com/office/drawing/2014/main" id="{2FF535B5-6DDE-9B49-BB35-80097AB271C9}"/>
              </a:ext>
            </a:extLst>
          </p:cNvPr>
          <p:cNvSpPr txBox="1">
            <a:spLocks/>
          </p:cNvSpPr>
          <p:nvPr/>
        </p:nvSpPr>
        <p:spPr>
          <a:xfrm>
            <a:off x="7640885" y="2242159"/>
            <a:ext cx="4308945" cy="3934804"/>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342900" indent="-342900">
              <a:buFont typeface="Arial" panose="020B0604020202020204" pitchFamily="34" charset="0"/>
              <a:buChar char="•"/>
            </a:pPr>
            <a:r>
              <a:rPr lang="en-US" sz="2800" b="0" dirty="0"/>
              <a:t>Colors denote ZIP codes in which each facility contributes the maximum population-weighted exposure  </a:t>
            </a:r>
          </a:p>
          <a:p>
            <a:pPr marL="342900" indent="-342900">
              <a:buFont typeface="Arial" panose="020B0604020202020204" pitchFamily="34" charset="0"/>
              <a:buChar char="•"/>
            </a:pPr>
            <a:r>
              <a:rPr lang="en-US" sz="2800" b="0" dirty="0"/>
              <a:t>Potential tool to prioritize future interventions</a:t>
            </a:r>
          </a:p>
          <a:p>
            <a:pPr marL="342900" indent="-342900">
              <a:buFont typeface="Arial" panose="020B0604020202020204" pitchFamily="34" charset="0"/>
              <a:buChar char="•"/>
            </a:pPr>
            <a:r>
              <a:rPr lang="en-US" sz="2800" b="0" dirty="0"/>
              <a:t>Highlights importance of both amount of emissions and location</a:t>
            </a:r>
          </a:p>
          <a:p>
            <a:pPr marL="342900" indent="-342900">
              <a:buFont typeface="Arial" panose="020B0604020202020204" pitchFamily="34" charset="0"/>
              <a:buChar char="•"/>
            </a:pPr>
            <a:endParaRPr lang="en-US" sz="2800" b="0" dirty="0"/>
          </a:p>
        </p:txBody>
      </p:sp>
      <p:sp>
        <p:nvSpPr>
          <p:cNvPr id="3" name="TextBox 2">
            <a:extLst>
              <a:ext uri="{FF2B5EF4-FFF2-40B4-BE49-F238E27FC236}">
                <a16:creationId xmlns:a16="http://schemas.microsoft.com/office/drawing/2014/main" id="{23B5656C-01F9-5143-88A9-079222544D4E}"/>
              </a:ext>
            </a:extLst>
          </p:cNvPr>
          <p:cNvSpPr txBox="1"/>
          <p:nvPr/>
        </p:nvSpPr>
        <p:spPr>
          <a:xfrm>
            <a:off x="242170" y="5285984"/>
            <a:ext cx="2178353" cy="307777"/>
          </a:xfrm>
          <a:prstGeom prst="rect">
            <a:avLst/>
          </a:prstGeom>
          <a:noFill/>
        </p:spPr>
        <p:txBody>
          <a:bodyPr wrap="none" rtlCol="0">
            <a:spAutoFit/>
          </a:bodyPr>
          <a:lstStyle/>
          <a:p>
            <a:r>
              <a:rPr lang="en-US" sz="1400" dirty="0"/>
              <a:t>Numbers refer to Facility ID</a:t>
            </a:r>
          </a:p>
        </p:txBody>
      </p:sp>
    </p:spTree>
    <p:extLst>
      <p:ext uri="{BB962C8B-B14F-4D97-AF65-F5344CB8AC3E}">
        <p14:creationId xmlns:p14="http://schemas.microsoft.com/office/powerpoint/2010/main" val="39110180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A0E0F5A-2F77-F249-B7AD-70B70BC3C208}"/>
              </a:ext>
            </a:extLst>
          </p:cNvPr>
          <p:cNvPicPr>
            <a:picLocks noChangeAspect="1"/>
          </p:cNvPicPr>
          <p:nvPr/>
        </p:nvPicPr>
        <p:blipFill rotWithShape="1">
          <a:blip r:embed="rId2"/>
          <a:srcRect t="67539" b="10372"/>
          <a:stretch/>
        </p:blipFill>
        <p:spPr>
          <a:xfrm>
            <a:off x="5594611" y="5346700"/>
            <a:ext cx="6076402" cy="1342199"/>
          </a:xfrm>
          <a:prstGeom prst="rect">
            <a:avLst/>
          </a:prstGeom>
        </p:spPr>
      </p:pic>
      <p:sp>
        <p:nvSpPr>
          <p:cNvPr id="2" name="Title 1">
            <a:extLst>
              <a:ext uri="{FF2B5EF4-FFF2-40B4-BE49-F238E27FC236}">
                <a16:creationId xmlns:a16="http://schemas.microsoft.com/office/drawing/2014/main" id="{0523B5EF-4D6B-2F48-821A-0007C89576A0}"/>
              </a:ext>
            </a:extLst>
          </p:cNvPr>
          <p:cNvSpPr>
            <a:spLocks noGrp="1"/>
          </p:cNvSpPr>
          <p:nvPr>
            <p:ph type="title"/>
          </p:nvPr>
        </p:nvSpPr>
        <p:spPr>
          <a:xfrm>
            <a:off x="839788" y="365125"/>
            <a:ext cx="6972953" cy="1325563"/>
          </a:xfrm>
        </p:spPr>
        <p:txBody>
          <a:bodyPr>
            <a:noAutofit/>
          </a:bodyPr>
          <a:lstStyle/>
          <a:p>
            <a:r>
              <a:rPr lang="en-US" sz="3600" dirty="0"/>
              <a:t>Health effects of local interventions: asthma in Louisville, KY</a:t>
            </a:r>
          </a:p>
        </p:txBody>
      </p:sp>
      <p:sp>
        <p:nvSpPr>
          <p:cNvPr id="7" name="Content Placeholder 2">
            <a:extLst>
              <a:ext uri="{FF2B5EF4-FFF2-40B4-BE49-F238E27FC236}">
                <a16:creationId xmlns:a16="http://schemas.microsoft.com/office/drawing/2014/main" id="{AAB45265-4E9D-6C41-9A1A-6ECDC4463DB1}"/>
              </a:ext>
            </a:extLst>
          </p:cNvPr>
          <p:cNvSpPr txBox="1">
            <a:spLocks/>
          </p:cNvSpPr>
          <p:nvPr/>
        </p:nvSpPr>
        <p:spPr>
          <a:xfrm>
            <a:off x="838201" y="1825625"/>
            <a:ext cx="4445000" cy="4351338"/>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342900" indent="-342900">
              <a:buFont typeface="Arial" panose="020B0604020202020204" pitchFamily="34" charset="0"/>
              <a:buChar char="•"/>
            </a:pPr>
            <a:r>
              <a:rPr lang="en-US" sz="2800" b="0" dirty="0"/>
              <a:t>Relating changes in asthma prevalence across Louisville with interventions</a:t>
            </a:r>
          </a:p>
          <a:p>
            <a:pPr marL="342900" indent="-342900">
              <a:buFont typeface="Arial" panose="020B0604020202020204" pitchFamily="34" charset="0"/>
              <a:buChar char="•"/>
            </a:pPr>
            <a:r>
              <a:rPr lang="en-US" sz="2800" b="0" dirty="0"/>
              <a:t>East-west divide between facilities that contributes greatest exposure in Louisville ZIP codes</a:t>
            </a:r>
          </a:p>
          <a:p>
            <a:pPr marL="342900" indent="-342900">
              <a:buFont typeface="Arial" panose="020B0604020202020204" pitchFamily="34" charset="0"/>
              <a:buChar char="•"/>
            </a:pPr>
            <a:r>
              <a:rPr lang="en-US" sz="2800" b="0" dirty="0"/>
              <a:t>Facility #1008 installed SO</a:t>
            </a:r>
            <a:r>
              <a:rPr lang="en-US" sz="2800" b="0" baseline="-25000" dirty="0"/>
              <a:t>2</a:t>
            </a:r>
            <a:r>
              <a:rPr lang="en-US" sz="2800" b="0" dirty="0"/>
              <a:t> scrubber in 2011</a:t>
            </a:r>
          </a:p>
        </p:txBody>
      </p:sp>
      <p:pic>
        <p:nvPicPr>
          <p:cNvPr id="8" name="Picture 7">
            <a:extLst>
              <a:ext uri="{FF2B5EF4-FFF2-40B4-BE49-F238E27FC236}">
                <a16:creationId xmlns:a16="http://schemas.microsoft.com/office/drawing/2014/main" id="{DA423A5D-71F4-0A44-AFFD-D546AB043BFE}"/>
              </a:ext>
            </a:extLst>
          </p:cNvPr>
          <p:cNvPicPr>
            <a:picLocks noChangeAspect="1"/>
          </p:cNvPicPr>
          <p:nvPr/>
        </p:nvPicPr>
        <p:blipFill rotWithShape="1">
          <a:blip r:embed="rId3"/>
          <a:srcRect t="15162" b="9276"/>
          <a:stretch/>
        </p:blipFill>
        <p:spPr>
          <a:xfrm>
            <a:off x="7812741" y="193175"/>
            <a:ext cx="4277216" cy="1861322"/>
          </a:xfrm>
          <a:prstGeom prst="rect">
            <a:avLst/>
          </a:prstGeom>
        </p:spPr>
      </p:pic>
      <p:pic>
        <p:nvPicPr>
          <p:cNvPr id="4" name="Picture 3">
            <a:extLst>
              <a:ext uri="{FF2B5EF4-FFF2-40B4-BE49-F238E27FC236}">
                <a16:creationId xmlns:a16="http://schemas.microsoft.com/office/drawing/2014/main" id="{95441C58-C592-7948-B3EA-D21F80ED9503}"/>
              </a:ext>
            </a:extLst>
          </p:cNvPr>
          <p:cNvPicPr>
            <a:picLocks noChangeAspect="1"/>
          </p:cNvPicPr>
          <p:nvPr/>
        </p:nvPicPr>
        <p:blipFill rotWithShape="1">
          <a:blip r:embed="rId4"/>
          <a:srcRect t="13237" r="50000" b="32987"/>
          <a:stretch/>
        </p:blipFill>
        <p:spPr>
          <a:xfrm>
            <a:off x="5742710" y="2054431"/>
            <a:ext cx="2747164" cy="2897579"/>
          </a:xfrm>
          <a:prstGeom prst="rect">
            <a:avLst/>
          </a:prstGeom>
        </p:spPr>
      </p:pic>
      <p:pic>
        <p:nvPicPr>
          <p:cNvPr id="10" name="Picture 9">
            <a:extLst>
              <a:ext uri="{FF2B5EF4-FFF2-40B4-BE49-F238E27FC236}">
                <a16:creationId xmlns:a16="http://schemas.microsoft.com/office/drawing/2014/main" id="{E496F3E9-85B7-5F49-BB47-09436F53F130}"/>
              </a:ext>
            </a:extLst>
          </p:cNvPr>
          <p:cNvPicPr>
            <a:picLocks noChangeAspect="1"/>
          </p:cNvPicPr>
          <p:nvPr/>
        </p:nvPicPr>
        <p:blipFill rotWithShape="1">
          <a:blip r:embed="rId4"/>
          <a:srcRect l="49971" t="13188" b="32180"/>
          <a:stretch/>
        </p:blipFill>
        <p:spPr>
          <a:xfrm>
            <a:off x="8647175" y="2040889"/>
            <a:ext cx="2706624" cy="2955610"/>
          </a:xfrm>
          <a:prstGeom prst="rect">
            <a:avLst/>
          </a:prstGeom>
        </p:spPr>
      </p:pic>
    </p:spTree>
    <p:extLst>
      <p:ext uri="{BB962C8B-B14F-4D97-AF65-F5344CB8AC3E}">
        <p14:creationId xmlns:p14="http://schemas.microsoft.com/office/powerpoint/2010/main" val="2085814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3B5EF-4D6B-2F48-821A-0007C89576A0}"/>
              </a:ext>
            </a:extLst>
          </p:cNvPr>
          <p:cNvSpPr>
            <a:spLocks noGrp="1"/>
          </p:cNvSpPr>
          <p:nvPr>
            <p:ph type="title"/>
          </p:nvPr>
        </p:nvSpPr>
        <p:spPr/>
        <p:txBody>
          <a:bodyPr/>
          <a:lstStyle/>
          <a:p>
            <a:r>
              <a:rPr lang="en-US" dirty="0"/>
              <a:t>Ranking facilities by population-weighted impact in Louisville, KY</a:t>
            </a:r>
          </a:p>
        </p:txBody>
      </p:sp>
      <p:sp>
        <p:nvSpPr>
          <p:cNvPr id="4" name="Content Placeholder 2">
            <a:extLst>
              <a:ext uri="{FF2B5EF4-FFF2-40B4-BE49-F238E27FC236}">
                <a16:creationId xmlns:a16="http://schemas.microsoft.com/office/drawing/2014/main" id="{73151803-EAE5-6242-AB8E-5D978BB5E6EC}"/>
              </a:ext>
            </a:extLst>
          </p:cNvPr>
          <p:cNvSpPr txBox="1">
            <a:spLocks/>
          </p:cNvSpPr>
          <p:nvPr/>
        </p:nvSpPr>
        <p:spPr>
          <a:xfrm>
            <a:off x="8107939" y="2242159"/>
            <a:ext cx="3679053" cy="3934804"/>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342900" indent="-342900">
              <a:buFont typeface="Arial" panose="020B0604020202020204" pitchFamily="34" charset="0"/>
              <a:buChar char="•"/>
            </a:pPr>
            <a:r>
              <a:rPr lang="en-US" sz="2800" b="0" dirty="0"/>
              <a:t>Top 20 facilities that impact Louisville are spread through the Midwest</a:t>
            </a:r>
          </a:p>
          <a:p>
            <a:pPr marL="342900" indent="-342900">
              <a:buFont typeface="Arial" panose="020B0604020202020204" pitchFamily="34" charset="0"/>
              <a:buChar char="•"/>
            </a:pPr>
            <a:r>
              <a:rPr lang="en-US" sz="2800" b="0" dirty="0"/>
              <a:t>Three facilities with large impacts remained in 2012</a:t>
            </a:r>
          </a:p>
          <a:p>
            <a:pPr marL="342900" indent="-342900">
              <a:buFont typeface="Arial" panose="020B0604020202020204" pitchFamily="34" charset="0"/>
              <a:buChar char="•"/>
            </a:pPr>
            <a:endParaRPr lang="en-US" sz="2800" b="0" dirty="0"/>
          </a:p>
        </p:txBody>
      </p:sp>
      <p:grpSp>
        <p:nvGrpSpPr>
          <p:cNvPr id="5" name="Group 4">
            <a:extLst>
              <a:ext uri="{FF2B5EF4-FFF2-40B4-BE49-F238E27FC236}">
                <a16:creationId xmlns:a16="http://schemas.microsoft.com/office/drawing/2014/main" id="{B2DA375D-3AA6-D744-8B1E-5CB30943B1D8}"/>
              </a:ext>
            </a:extLst>
          </p:cNvPr>
          <p:cNvGrpSpPr/>
          <p:nvPr/>
        </p:nvGrpSpPr>
        <p:grpSpPr>
          <a:xfrm>
            <a:off x="4038599" y="2129425"/>
            <a:ext cx="3802953" cy="3636375"/>
            <a:chOff x="4038599" y="2129425"/>
            <a:chExt cx="3802953" cy="3636375"/>
          </a:xfrm>
        </p:grpSpPr>
        <p:pic>
          <p:nvPicPr>
            <p:cNvPr id="8" name="Picture 7">
              <a:extLst>
                <a:ext uri="{FF2B5EF4-FFF2-40B4-BE49-F238E27FC236}">
                  <a16:creationId xmlns:a16="http://schemas.microsoft.com/office/drawing/2014/main" id="{ADE5D189-6CBB-C04D-A03B-9D33716DD29A}"/>
                </a:ext>
              </a:extLst>
            </p:cNvPr>
            <p:cNvPicPr>
              <a:picLocks noChangeAspect="1"/>
            </p:cNvPicPr>
            <p:nvPr/>
          </p:nvPicPr>
          <p:blipFill rotWithShape="1">
            <a:blip r:embed="rId2"/>
            <a:srcRect l="50050" t="22468" b="29769"/>
            <a:stretch/>
          </p:blipFill>
          <p:spPr>
            <a:xfrm>
              <a:off x="4038599" y="2129425"/>
              <a:ext cx="3802953" cy="3636375"/>
            </a:xfrm>
            <a:prstGeom prst="rect">
              <a:avLst/>
            </a:prstGeom>
          </p:spPr>
        </p:pic>
        <p:sp>
          <p:nvSpPr>
            <p:cNvPr id="3" name="Oval 2">
              <a:extLst>
                <a:ext uri="{FF2B5EF4-FFF2-40B4-BE49-F238E27FC236}">
                  <a16:creationId xmlns:a16="http://schemas.microsoft.com/office/drawing/2014/main" id="{1E1465D7-FB2E-A345-BE8F-46AA4CA2FBF4}"/>
                </a:ext>
              </a:extLst>
            </p:cNvPr>
            <p:cNvSpPr/>
            <p:nvPr/>
          </p:nvSpPr>
          <p:spPr>
            <a:xfrm>
              <a:off x="5348612" y="4045905"/>
              <a:ext cx="274320" cy="27432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0E5A7E51-5A93-444B-AE40-D54A942D38EB}"/>
                </a:ext>
              </a:extLst>
            </p:cNvPr>
            <p:cNvSpPr/>
            <p:nvPr/>
          </p:nvSpPr>
          <p:spPr>
            <a:xfrm>
              <a:off x="4574086" y="4448826"/>
              <a:ext cx="274320" cy="27432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BB9AA4A-85C1-4447-A722-6B4B413739DE}"/>
                </a:ext>
              </a:extLst>
            </p:cNvPr>
            <p:cNvSpPr/>
            <p:nvPr/>
          </p:nvSpPr>
          <p:spPr>
            <a:xfrm>
              <a:off x="5114793" y="4363231"/>
              <a:ext cx="274320" cy="27432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BEBCDFD0-5A97-3642-8EB1-E5FFCC9907EA}"/>
              </a:ext>
            </a:extLst>
          </p:cNvPr>
          <p:cNvPicPr>
            <a:picLocks noChangeAspect="1"/>
          </p:cNvPicPr>
          <p:nvPr/>
        </p:nvPicPr>
        <p:blipFill rotWithShape="1">
          <a:blip r:embed="rId2"/>
          <a:srcRect t="22468" r="49950" b="29769"/>
          <a:stretch/>
        </p:blipFill>
        <p:spPr>
          <a:xfrm>
            <a:off x="228077" y="2129425"/>
            <a:ext cx="3810523" cy="3636375"/>
          </a:xfrm>
          <a:prstGeom prst="rect">
            <a:avLst/>
          </a:prstGeom>
        </p:spPr>
      </p:pic>
      <p:pic>
        <p:nvPicPr>
          <p:cNvPr id="10" name="Picture 9">
            <a:extLst>
              <a:ext uri="{FF2B5EF4-FFF2-40B4-BE49-F238E27FC236}">
                <a16:creationId xmlns:a16="http://schemas.microsoft.com/office/drawing/2014/main" id="{5C5C2D72-00E3-AB41-950F-A36DC1646C86}"/>
              </a:ext>
            </a:extLst>
          </p:cNvPr>
          <p:cNvPicPr>
            <a:picLocks noChangeAspect="1"/>
          </p:cNvPicPr>
          <p:nvPr/>
        </p:nvPicPr>
        <p:blipFill rotWithShape="1">
          <a:blip r:embed="rId2"/>
          <a:srcRect t="70231" b="19874"/>
          <a:stretch/>
        </p:blipFill>
        <p:spPr>
          <a:xfrm>
            <a:off x="228077" y="5765800"/>
            <a:ext cx="7613476" cy="753334"/>
          </a:xfrm>
          <a:prstGeom prst="rect">
            <a:avLst/>
          </a:prstGeom>
        </p:spPr>
      </p:pic>
    </p:spTree>
    <p:extLst>
      <p:ext uri="{BB962C8B-B14F-4D97-AF65-F5344CB8AC3E}">
        <p14:creationId xmlns:p14="http://schemas.microsoft.com/office/powerpoint/2010/main" val="2206052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F99CE3E-5E4F-B341-991F-A6B3DCB35EAB}"/>
              </a:ext>
            </a:extLst>
          </p:cNvPr>
          <p:cNvSpPr>
            <a:spLocks noGrp="1"/>
          </p:cNvSpPr>
          <p:nvPr>
            <p:ph type="title"/>
          </p:nvPr>
        </p:nvSpPr>
        <p:spPr>
          <a:xfrm>
            <a:off x="838200" y="365125"/>
            <a:ext cx="8602683" cy="1325563"/>
          </a:xfrm>
        </p:spPr>
        <p:txBody>
          <a:bodyPr>
            <a:normAutofit fontScale="90000"/>
          </a:bodyPr>
          <a:lstStyle/>
          <a:p>
            <a:r>
              <a:rPr lang="en-US" dirty="0"/>
              <a:t>Impacts from individual units in Louisville ZIP code that contains an SO</a:t>
            </a:r>
            <a:r>
              <a:rPr lang="en-US" baseline="-25000" dirty="0"/>
              <a:t>2</a:t>
            </a:r>
            <a:r>
              <a:rPr lang="en-US" dirty="0"/>
              <a:t> monitor</a:t>
            </a:r>
          </a:p>
        </p:txBody>
      </p:sp>
      <p:sp>
        <p:nvSpPr>
          <p:cNvPr id="8" name="Content Placeholder 7">
            <a:extLst>
              <a:ext uri="{FF2B5EF4-FFF2-40B4-BE49-F238E27FC236}">
                <a16:creationId xmlns:a16="http://schemas.microsoft.com/office/drawing/2014/main" id="{B87C5E2C-285A-8E49-B4C8-9F914FF33DB6}"/>
              </a:ext>
            </a:extLst>
          </p:cNvPr>
          <p:cNvSpPr>
            <a:spLocks noGrp="1"/>
          </p:cNvSpPr>
          <p:nvPr>
            <p:ph idx="1"/>
          </p:nvPr>
        </p:nvSpPr>
        <p:spPr>
          <a:xfrm>
            <a:off x="602998" y="3931333"/>
            <a:ext cx="4161311" cy="4351338"/>
          </a:xfrm>
        </p:spPr>
        <p:txBody>
          <a:bodyPr>
            <a:normAutofit/>
          </a:bodyPr>
          <a:lstStyle/>
          <a:p>
            <a:r>
              <a:rPr lang="en-US" sz="2000" dirty="0"/>
              <a:t>Raw </a:t>
            </a:r>
            <a:r>
              <a:rPr lang="en-US" sz="2000" dirty="0" err="1"/>
              <a:t>HyADS</a:t>
            </a:r>
            <a:r>
              <a:rPr lang="en-US" sz="2000" dirty="0"/>
              <a:t> impacts (not weighted by emissions) are highly seasonal</a:t>
            </a:r>
          </a:p>
          <a:p>
            <a:r>
              <a:rPr lang="en-US" sz="2000" dirty="0"/>
              <a:t>Weighting by emissions reveals impacts of control devices and closures</a:t>
            </a:r>
          </a:p>
          <a:p>
            <a:r>
              <a:rPr lang="en-US" sz="2000" dirty="0"/>
              <a:t>Spikes observed in 2012 and 2014 summers match observations (2013 missing)</a:t>
            </a:r>
          </a:p>
        </p:txBody>
      </p:sp>
      <p:pic>
        <p:nvPicPr>
          <p:cNvPr id="9" name="Picture 8">
            <a:extLst>
              <a:ext uri="{FF2B5EF4-FFF2-40B4-BE49-F238E27FC236}">
                <a16:creationId xmlns:a16="http://schemas.microsoft.com/office/drawing/2014/main" id="{22E34090-FA32-FF49-ACB9-286400DA65B0}"/>
              </a:ext>
            </a:extLst>
          </p:cNvPr>
          <p:cNvPicPr>
            <a:picLocks noChangeAspect="1"/>
          </p:cNvPicPr>
          <p:nvPr/>
        </p:nvPicPr>
        <p:blipFill rotWithShape="1">
          <a:blip r:embed="rId2"/>
          <a:srcRect t="65830" r="2934"/>
          <a:stretch/>
        </p:blipFill>
        <p:spPr>
          <a:xfrm>
            <a:off x="4861748" y="5120933"/>
            <a:ext cx="6739129" cy="1353576"/>
          </a:xfrm>
          <a:prstGeom prst="rect">
            <a:avLst/>
          </a:prstGeom>
        </p:spPr>
      </p:pic>
      <p:grpSp>
        <p:nvGrpSpPr>
          <p:cNvPr id="16" name="Group 15">
            <a:extLst>
              <a:ext uri="{FF2B5EF4-FFF2-40B4-BE49-F238E27FC236}">
                <a16:creationId xmlns:a16="http://schemas.microsoft.com/office/drawing/2014/main" id="{26C11D5B-3743-3149-A0A5-92C7EF86E933}"/>
              </a:ext>
            </a:extLst>
          </p:cNvPr>
          <p:cNvGrpSpPr>
            <a:grpSpLocks noChangeAspect="1"/>
          </p:cNvGrpSpPr>
          <p:nvPr/>
        </p:nvGrpSpPr>
        <p:grpSpPr>
          <a:xfrm>
            <a:off x="4861750" y="1919198"/>
            <a:ext cx="6739128" cy="1372450"/>
            <a:chOff x="2237303" y="648544"/>
            <a:chExt cx="9459892" cy="1926545"/>
          </a:xfrm>
        </p:grpSpPr>
        <p:pic>
          <p:nvPicPr>
            <p:cNvPr id="14" name="Picture 13">
              <a:extLst>
                <a:ext uri="{FF2B5EF4-FFF2-40B4-BE49-F238E27FC236}">
                  <a16:creationId xmlns:a16="http://schemas.microsoft.com/office/drawing/2014/main" id="{086C9E22-56C2-394B-884E-C20C31462AFE}"/>
                </a:ext>
              </a:extLst>
            </p:cNvPr>
            <p:cNvPicPr>
              <a:picLocks noChangeAspect="1"/>
            </p:cNvPicPr>
            <p:nvPr/>
          </p:nvPicPr>
          <p:blipFill rotWithShape="1">
            <a:blip r:embed="rId2"/>
            <a:srcRect t="4740" r="2934" b="64851"/>
            <a:stretch/>
          </p:blipFill>
          <p:spPr>
            <a:xfrm>
              <a:off x="2237303" y="648544"/>
              <a:ext cx="9459892" cy="1690895"/>
            </a:xfrm>
            <a:prstGeom prst="rect">
              <a:avLst/>
            </a:prstGeom>
          </p:spPr>
        </p:pic>
        <p:pic>
          <p:nvPicPr>
            <p:cNvPr id="10" name="Picture 9">
              <a:extLst>
                <a:ext uri="{FF2B5EF4-FFF2-40B4-BE49-F238E27FC236}">
                  <a16:creationId xmlns:a16="http://schemas.microsoft.com/office/drawing/2014/main" id="{4109BAE9-814E-AC40-AA15-786D8BB746FF}"/>
                </a:ext>
              </a:extLst>
            </p:cNvPr>
            <p:cNvPicPr>
              <a:picLocks noChangeAspect="1"/>
            </p:cNvPicPr>
            <p:nvPr/>
          </p:nvPicPr>
          <p:blipFill rotWithShape="1">
            <a:blip r:embed="rId2"/>
            <a:srcRect l="7729" t="95125" r="2933" b="-74"/>
            <a:stretch/>
          </p:blipFill>
          <p:spPr>
            <a:xfrm>
              <a:off x="2990602" y="2299898"/>
              <a:ext cx="8706593" cy="275191"/>
            </a:xfrm>
            <a:prstGeom prst="rect">
              <a:avLst/>
            </a:prstGeom>
          </p:spPr>
        </p:pic>
      </p:grpSp>
      <p:pic>
        <p:nvPicPr>
          <p:cNvPr id="17" name="Picture 16">
            <a:extLst>
              <a:ext uri="{FF2B5EF4-FFF2-40B4-BE49-F238E27FC236}">
                <a16:creationId xmlns:a16="http://schemas.microsoft.com/office/drawing/2014/main" id="{4050100E-7F85-0648-AD52-B99F274A3836}"/>
              </a:ext>
            </a:extLst>
          </p:cNvPr>
          <p:cNvPicPr>
            <a:picLocks noChangeAspect="1"/>
          </p:cNvPicPr>
          <p:nvPr/>
        </p:nvPicPr>
        <p:blipFill>
          <a:blip r:embed="rId3"/>
          <a:stretch>
            <a:fillRect/>
          </a:stretch>
        </p:blipFill>
        <p:spPr>
          <a:xfrm>
            <a:off x="9732723" y="179136"/>
            <a:ext cx="2150397" cy="1664414"/>
          </a:xfrm>
          <a:prstGeom prst="rect">
            <a:avLst/>
          </a:prstGeom>
        </p:spPr>
      </p:pic>
      <p:grpSp>
        <p:nvGrpSpPr>
          <p:cNvPr id="19" name="Group 18">
            <a:extLst>
              <a:ext uri="{FF2B5EF4-FFF2-40B4-BE49-F238E27FC236}">
                <a16:creationId xmlns:a16="http://schemas.microsoft.com/office/drawing/2014/main" id="{54C5A881-15DC-5A44-9E13-9FB38E07E482}"/>
              </a:ext>
            </a:extLst>
          </p:cNvPr>
          <p:cNvGrpSpPr/>
          <p:nvPr/>
        </p:nvGrpSpPr>
        <p:grpSpPr>
          <a:xfrm>
            <a:off x="5011386" y="3472544"/>
            <a:ext cx="6589492" cy="1371659"/>
            <a:chOff x="5011386" y="3472544"/>
            <a:chExt cx="6589492" cy="1371659"/>
          </a:xfrm>
        </p:grpSpPr>
        <p:grpSp>
          <p:nvGrpSpPr>
            <p:cNvPr id="15" name="Group 14">
              <a:extLst>
                <a:ext uri="{FF2B5EF4-FFF2-40B4-BE49-F238E27FC236}">
                  <a16:creationId xmlns:a16="http://schemas.microsoft.com/office/drawing/2014/main" id="{47501F2E-C209-6A40-8D87-C6842F3281EE}"/>
                </a:ext>
              </a:extLst>
            </p:cNvPr>
            <p:cNvGrpSpPr>
              <a:grpSpLocks noChangeAspect="1"/>
            </p:cNvGrpSpPr>
            <p:nvPr/>
          </p:nvGrpSpPr>
          <p:grpSpPr>
            <a:xfrm>
              <a:off x="5011386" y="3472544"/>
              <a:ext cx="6589492" cy="1371659"/>
              <a:chOff x="2344883" y="2173184"/>
              <a:chExt cx="9199912" cy="1915040"/>
            </a:xfrm>
          </p:grpSpPr>
          <p:pic>
            <p:nvPicPr>
              <p:cNvPr id="11" name="Picture 10">
                <a:extLst>
                  <a:ext uri="{FF2B5EF4-FFF2-40B4-BE49-F238E27FC236}">
                    <a16:creationId xmlns:a16="http://schemas.microsoft.com/office/drawing/2014/main" id="{44B2700F-F120-4242-82B7-3A4F89CF5F2C}"/>
                  </a:ext>
                </a:extLst>
              </p:cNvPr>
              <p:cNvPicPr>
                <a:picLocks noChangeAspect="1"/>
              </p:cNvPicPr>
              <p:nvPr/>
            </p:nvPicPr>
            <p:blipFill rotWithShape="1">
              <a:blip r:embed="rId2"/>
              <a:srcRect l="7729" t="95125" r="2933" b="-74"/>
              <a:stretch/>
            </p:blipFill>
            <p:spPr>
              <a:xfrm>
                <a:off x="2838202" y="3813033"/>
                <a:ext cx="8706593" cy="275191"/>
              </a:xfrm>
              <a:prstGeom prst="rect">
                <a:avLst/>
              </a:prstGeom>
            </p:spPr>
          </p:pic>
          <p:pic>
            <p:nvPicPr>
              <p:cNvPr id="13" name="Picture 12">
                <a:extLst>
                  <a:ext uri="{FF2B5EF4-FFF2-40B4-BE49-F238E27FC236}">
                    <a16:creationId xmlns:a16="http://schemas.microsoft.com/office/drawing/2014/main" id="{F98976F6-1105-D046-B94C-1A83228143C2}"/>
                  </a:ext>
                </a:extLst>
              </p:cNvPr>
              <p:cNvPicPr>
                <a:picLocks noChangeAspect="1"/>
              </p:cNvPicPr>
              <p:nvPr/>
            </p:nvPicPr>
            <p:blipFill rotWithShape="1">
              <a:blip r:embed="rId2"/>
              <a:srcRect l="2668" t="34899" r="2934" b="34775"/>
              <a:stretch/>
            </p:blipFill>
            <p:spPr>
              <a:xfrm>
                <a:off x="2344883" y="2173184"/>
                <a:ext cx="9199911" cy="1686296"/>
              </a:xfrm>
              <a:prstGeom prst="rect">
                <a:avLst/>
              </a:prstGeom>
            </p:spPr>
          </p:pic>
        </p:grpSp>
        <p:sp>
          <p:nvSpPr>
            <p:cNvPr id="18" name="Rectangle 17">
              <a:extLst>
                <a:ext uri="{FF2B5EF4-FFF2-40B4-BE49-F238E27FC236}">
                  <a16:creationId xmlns:a16="http://schemas.microsoft.com/office/drawing/2014/main" id="{F86C57C8-F3BF-304B-A490-F1329D4FF080}"/>
                </a:ext>
              </a:extLst>
            </p:cNvPr>
            <p:cNvSpPr/>
            <p:nvPr/>
          </p:nvSpPr>
          <p:spPr>
            <a:xfrm>
              <a:off x="10699668" y="3564342"/>
              <a:ext cx="889334" cy="733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59432EA3-5AB3-3645-AE2A-0BB5C157A096}"/>
              </a:ext>
            </a:extLst>
          </p:cNvPr>
          <p:cNvSpPr txBox="1"/>
          <p:nvPr/>
        </p:nvSpPr>
        <p:spPr>
          <a:xfrm>
            <a:off x="10544122" y="1930876"/>
            <a:ext cx="1443286" cy="646331"/>
          </a:xfrm>
          <a:prstGeom prst="rect">
            <a:avLst/>
          </a:prstGeom>
          <a:noFill/>
        </p:spPr>
        <p:txBody>
          <a:bodyPr wrap="square" rtlCol="0">
            <a:spAutoFit/>
          </a:bodyPr>
          <a:lstStyle/>
          <a:p>
            <a:pPr algn="r"/>
            <a:r>
              <a:rPr lang="en-US" b="1" dirty="0"/>
              <a:t>Unweighted </a:t>
            </a:r>
            <a:r>
              <a:rPr lang="en-US" b="1" dirty="0" err="1"/>
              <a:t>HyADS</a:t>
            </a:r>
            <a:endParaRPr lang="en-US" b="1" dirty="0"/>
          </a:p>
        </p:txBody>
      </p:sp>
      <p:sp>
        <p:nvSpPr>
          <p:cNvPr id="21" name="TextBox 20">
            <a:extLst>
              <a:ext uri="{FF2B5EF4-FFF2-40B4-BE49-F238E27FC236}">
                <a16:creationId xmlns:a16="http://schemas.microsoft.com/office/drawing/2014/main" id="{7F0055A0-D7D5-7045-BCC9-C1BCC69010A7}"/>
              </a:ext>
            </a:extLst>
          </p:cNvPr>
          <p:cNvSpPr txBox="1"/>
          <p:nvPr/>
        </p:nvSpPr>
        <p:spPr>
          <a:xfrm>
            <a:off x="10544122" y="3486880"/>
            <a:ext cx="1443286" cy="646331"/>
          </a:xfrm>
          <a:prstGeom prst="rect">
            <a:avLst/>
          </a:prstGeom>
          <a:noFill/>
        </p:spPr>
        <p:txBody>
          <a:bodyPr wrap="square" rtlCol="0">
            <a:spAutoFit/>
          </a:bodyPr>
          <a:lstStyle/>
          <a:p>
            <a:pPr algn="r"/>
            <a:r>
              <a:rPr lang="en-US" b="1" dirty="0"/>
              <a:t>Weighted </a:t>
            </a:r>
            <a:r>
              <a:rPr lang="en-US" b="1" dirty="0" err="1"/>
              <a:t>HyADS</a:t>
            </a:r>
            <a:endParaRPr lang="en-US" b="1" dirty="0"/>
          </a:p>
        </p:txBody>
      </p:sp>
      <p:sp>
        <p:nvSpPr>
          <p:cNvPr id="22" name="TextBox 21">
            <a:extLst>
              <a:ext uri="{FF2B5EF4-FFF2-40B4-BE49-F238E27FC236}">
                <a16:creationId xmlns:a16="http://schemas.microsoft.com/office/drawing/2014/main" id="{C4129365-52B2-A646-A819-ABD2FF91730C}"/>
              </a:ext>
            </a:extLst>
          </p:cNvPr>
          <p:cNvSpPr txBox="1"/>
          <p:nvPr/>
        </p:nvSpPr>
        <p:spPr>
          <a:xfrm>
            <a:off x="10544122" y="5138858"/>
            <a:ext cx="1443286" cy="646331"/>
          </a:xfrm>
          <a:prstGeom prst="rect">
            <a:avLst/>
          </a:prstGeom>
          <a:noFill/>
        </p:spPr>
        <p:txBody>
          <a:bodyPr wrap="square" rtlCol="0">
            <a:spAutoFit/>
          </a:bodyPr>
          <a:lstStyle/>
          <a:p>
            <a:pPr algn="r"/>
            <a:r>
              <a:rPr lang="en-US" b="1" dirty="0"/>
              <a:t>Monthly </a:t>
            </a:r>
          </a:p>
          <a:p>
            <a:pPr algn="r"/>
            <a:r>
              <a:rPr lang="en-US" b="1" dirty="0"/>
              <a:t>SO</a:t>
            </a:r>
            <a:r>
              <a:rPr lang="en-US" b="1" baseline="-25000" dirty="0"/>
              <a:t>2</a:t>
            </a:r>
            <a:r>
              <a:rPr lang="en-US" b="1" dirty="0"/>
              <a:t>, ppb</a:t>
            </a:r>
          </a:p>
        </p:txBody>
      </p:sp>
      <p:pic>
        <p:nvPicPr>
          <p:cNvPr id="25" name="Picture 24">
            <a:extLst>
              <a:ext uri="{FF2B5EF4-FFF2-40B4-BE49-F238E27FC236}">
                <a16:creationId xmlns:a16="http://schemas.microsoft.com/office/drawing/2014/main" id="{2ECA23DE-7C83-854C-B7BC-1CB5FE66F7A2}"/>
              </a:ext>
            </a:extLst>
          </p:cNvPr>
          <p:cNvPicPr>
            <a:picLocks noChangeAspect="1"/>
          </p:cNvPicPr>
          <p:nvPr/>
        </p:nvPicPr>
        <p:blipFill>
          <a:blip r:embed="rId4"/>
          <a:stretch>
            <a:fillRect/>
          </a:stretch>
        </p:blipFill>
        <p:spPr>
          <a:xfrm>
            <a:off x="602997" y="1631986"/>
            <a:ext cx="4242298" cy="2238556"/>
          </a:xfrm>
          <a:prstGeom prst="rect">
            <a:avLst/>
          </a:prstGeom>
        </p:spPr>
      </p:pic>
    </p:spTree>
    <p:extLst>
      <p:ext uri="{BB962C8B-B14F-4D97-AF65-F5344CB8AC3E}">
        <p14:creationId xmlns:p14="http://schemas.microsoft.com/office/powerpoint/2010/main" val="3785970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41D06-9D8B-5D48-B744-51D76FADEAC0}"/>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7FF50E4A-A86D-EE4A-BD09-C1A140503649}"/>
              </a:ext>
            </a:extLst>
          </p:cNvPr>
          <p:cNvSpPr>
            <a:spLocks noGrp="1"/>
          </p:cNvSpPr>
          <p:nvPr>
            <p:ph idx="1"/>
          </p:nvPr>
        </p:nvSpPr>
        <p:spPr>
          <a:xfrm>
            <a:off x="838200" y="1473200"/>
            <a:ext cx="10515600" cy="4703763"/>
          </a:xfrm>
        </p:spPr>
        <p:txBody>
          <a:bodyPr>
            <a:normAutofit fontScale="92500" lnSpcReduction="20000"/>
          </a:bodyPr>
          <a:lstStyle/>
          <a:p>
            <a:r>
              <a:rPr lang="en-US" dirty="0" err="1"/>
              <a:t>HyADS</a:t>
            </a:r>
            <a:r>
              <a:rPr lang="en-US" dirty="0"/>
              <a:t> source-population linkages</a:t>
            </a:r>
          </a:p>
          <a:p>
            <a:pPr lvl="1"/>
            <a:r>
              <a:rPr lang="en-US" dirty="0"/>
              <a:t>foregoing full scale chemistry and transport </a:t>
            </a:r>
          </a:p>
          <a:p>
            <a:pPr lvl="1"/>
            <a:r>
              <a:rPr lang="en-US" dirty="0"/>
              <a:t>increased source resolution and ability to investigate multiple time periods</a:t>
            </a:r>
          </a:p>
          <a:p>
            <a:pPr lvl="1"/>
            <a:r>
              <a:rPr lang="en-US" dirty="0"/>
              <a:t>nimble enough for a variety of source-specific health studies</a:t>
            </a:r>
          </a:p>
          <a:p>
            <a:pPr lvl="1"/>
            <a:r>
              <a:rPr lang="en-US" dirty="0"/>
              <a:t>opens the door to more direct accountability </a:t>
            </a:r>
          </a:p>
          <a:p>
            <a:pPr lvl="1"/>
            <a:r>
              <a:rPr lang="en-US" dirty="0"/>
              <a:t>allows accountability studies of source specific actions/emissions using observed health outcomes (instead of historic C-R functions)</a:t>
            </a:r>
          </a:p>
          <a:p>
            <a:r>
              <a:rPr lang="en-US" dirty="0"/>
              <a:t>Reduced coal exposure leads to improved health, with differences from reduced total PM</a:t>
            </a:r>
            <a:r>
              <a:rPr lang="en-US" baseline="-25000" dirty="0"/>
              <a:t>2.5</a:t>
            </a:r>
            <a:r>
              <a:rPr lang="en-US" dirty="0"/>
              <a:t> exposure</a:t>
            </a:r>
          </a:p>
          <a:p>
            <a:r>
              <a:rPr lang="en-US" dirty="0"/>
              <a:t>Complete analysis underscore the importance of quantifying source-specific impacts</a:t>
            </a:r>
          </a:p>
          <a:p>
            <a:r>
              <a:rPr lang="en-US" dirty="0"/>
              <a:t>These tools enhance our ability to quantify quantify benefits of specific regulatory actions taken in complex regulatory web</a:t>
            </a:r>
          </a:p>
          <a:p>
            <a:r>
              <a:rPr lang="en-US" dirty="0"/>
              <a:t>Evaluation for application to specific problems to continue</a:t>
            </a:r>
          </a:p>
        </p:txBody>
      </p:sp>
    </p:spTree>
    <p:extLst>
      <p:ext uri="{BB962C8B-B14F-4D97-AF65-F5344CB8AC3E}">
        <p14:creationId xmlns:p14="http://schemas.microsoft.com/office/powerpoint/2010/main" val="26882863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EBF10-9A16-9B4A-BBEA-3D518FA718FA}"/>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A7471DC0-3563-4249-A1A7-532FD630C34D}"/>
              </a:ext>
            </a:extLst>
          </p:cNvPr>
          <p:cNvSpPr>
            <a:spLocks noGrp="1"/>
          </p:cNvSpPr>
          <p:nvPr>
            <p:ph idx="1"/>
          </p:nvPr>
        </p:nvSpPr>
        <p:spPr>
          <a:xfrm>
            <a:off x="838200" y="1377538"/>
            <a:ext cx="10515600" cy="5130140"/>
          </a:xfrm>
        </p:spPr>
        <p:txBody>
          <a:bodyPr>
            <a:normAutofit fontScale="62500" lnSpcReduction="20000"/>
          </a:bodyPr>
          <a:lstStyle/>
          <a:p>
            <a:r>
              <a:rPr lang="en-US" dirty="0"/>
              <a:t>Boys, B. L., Martin, R. V., Van </a:t>
            </a:r>
            <a:r>
              <a:rPr lang="en-US" dirty="0" err="1"/>
              <a:t>Donkelaar</a:t>
            </a:r>
            <a:r>
              <a:rPr lang="en-US" dirty="0"/>
              <a:t>, A., </a:t>
            </a:r>
            <a:r>
              <a:rPr lang="en-US" dirty="0" err="1"/>
              <a:t>MacDonell</a:t>
            </a:r>
            <a:r>
              <a:rPr lang="en-US" dirty="0"/>
              <a:t>, R. J., Hsu, N. C., Cooper, M. J., … Wang, S. W. (2014). Fifteen-year global time series of satellite-derived fine particulate matter. </a:t>
            </a:r>
            <a:r>
              <a:rPr lang="en-US" i="1" dirty="0"/>
              <a:t>Environmental Science and Technology</a:t>
            </a:r>
            <a:r>
              <a:rPr lang="en-US" dirty="0"/>
              <a:t>, </a:t>
            </a:r>
            <a:r>
              <a:rPr lang="en-US" i="1" dirty="0"/>
              <a:t>48</a:t>
            </a:r>
            <a:r>
              <a:rPr lang="en-US" dirty="0"/>
              <a:t>(19), 11109–11118. </a:t>
            </a:r>
            <a:r>
              <a:rPr lang="en-US" dirty="0">
                <a:hlinkClick r:id="rId2"/>
              </a:rPr>
              <a:t>http://doi.org/10.1021/es502113p</a:t>
            </a:r>
            <a:endParaRPr lang="en-US" dirty="0"/>
          </a:p>
          <a:p>
            <a:r>
              <a:rPr lang="en-US" dirty="0"/>
              <a:t>Health Effects Institute. (2003). </a:t>
            </a:r>
            <a:r>
              <a:rPr lang="en-US" i="1" dirty="0"/>
              <a:t>Assessing Health Impact of Air Quality Regulations: Concepts and Methods for Accountability Research</a:t>
            </a:r>
            <a:r>
              <a:rPr lang="en-US" dirty="0"/>
              <a:t>. Retrieved from </a:t>
            </a:r>
            <a:r>
              <a:rPr lang="en-US" dirty="0">
                <a:hlinkClick r:id="rId3"/>
              </a:rPr>
              <a:t>http://pubs.healtheffects.org/getfile.php?u=261</a:t>
            </a:r>
            <a:r>
              <a:rPr lang="en-US" dirty="0"/>
              <a:t> </a:t>
            </a:r>
          </a:p>
          <a:p>
            <a:r>
              <a:rPr lang="en-US" dirty="0"/>
              <a:t>Henneman, L. R., Liu, C., Mulholland, J. A., &amp; Russell, A. G. (2016). Evaluating the Effectiveness of Air Quality Regulations: A Review of Accountability Studies and Frameworks. </a:t>
            </a:r>
            <a:r>
              <a:rPr lang="en-US" i="1" dirty="0"/>
              <a:t>Journal of the Air &amp; Waste Management Association</a:t>
            </a:r>
            <a:r>
              <a:rPr lang="en-US" dirty="0"/>
              <a:t>, </a:t>
            </a:r>
            <a:r>
              <a:rPr lang="en-US" i="1" dirty="0"/>
              <a:t>67</a:t>
            </a:r>
            <a:r>
              <a:rPr lang="en-US" dirty="0"/>
              <a:t>(2), 144–172. </a:t>
            </a:r>
            <a:r>
              <a:rPr lang="en-US" dirty="0">
                <a:hlinkClick r:id="rId4"/>
              </a:rPr>
              <a:t>http://doi.org/10.1080/10962247.2016.1242518</a:t>
            </a:r>
            <a:r>
              <a:rPr lang="en-US" dirty="0"/>
              <a:t> </a:t>
            </a:r>
          </a:p>
          <a:p>
            <a:r>
              <a:rPr lang="en-US" dirty="0"/>
              <a:t>Henneman, Lucas R.F., Christine </a:t>
            </a:r>
            <a:r>
              <a:rPr lang="en-US" dirty="0" err="1"/>
              <a:t>Choirat</a:t>
            </a:r>
            <a:r>
              <a:rPr lang="en-US" dirty="0"/>
              <a:t>, </a:t>
            </a:r>
            <a:r>
              <a:rPr lang="en-US" dirty="0" err="1"/>
              <a:t>Cesunica</a:t>
            </a:r>
            <a:r>
              <a:rPr lang="en-US" dirty="0"/>
              <a:t> E. Ivey, and Corwin M </a:t>
            </a:r>
            <a:r>
              <a:rPr lang="en-US" dirty="0" err="1"/>
              <a:t>Zigler</a:t>
            </a:r>
            <a:r>
              <a:rPr lang="en-US" dirty="0"/>
              <a:t>. n.d. “Characterizing Population Exposure to Coal Emissions Sources in the United States.” </a:t>
            </a:r>
            <a:r>
              <a:rPr lang="en-US" i="1" dirty="0"/>
              <a:t>In Review</a:t>
            </a:r>
            <a:r>
              <a:rPr lang="en-US" dirty="0"/>
              <a:t>.</a:t>
            </a:r>
          </a:p>
          <a:p>
            <a:r>
              <a:rPr lang="en-US" dirty="0"/>
              <a:t>Henneman, Lucas R.F., Christine </a:t>
            </a:r>
            <a:r>
              <a:rPr lang="en-US" dirty="0" err="1"/>
              <a:t>Choirat</a:t>
            </a:r>
            <a:r>
              <a:rPr lang="en-US" dirty="0"/>
              <a:t>, and Corwin M </a:t>
            </a:r>
            <a:r>
              <a:rPr lang="en-US" dirty="0" err="1"/>
              <a:t>Zigler</a:t>
            </a:r>
            <a:r>
              <a:rPr lang="en-US" dirty="0"/>
              <a:t>. n.d. “Decreases in Negative Health Outcomes Associated with Coal Emissions Reductions between 2005 and 2012 in the United States.” </a:t>
            </a:r>
            <a:r>
              <a:rPr lang="en-US" i="1" dirty="0"/>
              <a:t>In Review</a:t>
            </a:r>
            <a:r>
              <a:rPr lang="en-US" dirty="0"/>
              <a:t>.</a:t>
            </a:r>
          </a:p>
          <a:p>
            <a:r>
              <a:rPr lang="en-US" dirty="0"/>
              <a:t>Ivey, C. E., Holmes, H. A., Hu, Y. T., Mulholland, J. A., &amp; Russell, A. G. (2015). Development of PM</a:t>
            </a:r>
            <a:r>
              <a:rPr lang="en-US" baseline="-25000" dirty="0"/>
              <a:t>2.5</a:t>
            </a:r>
            <a:r>
              <a:rPr lang="en-US" dirty="0"/>
              <a:t> source impact spatial fields using a hybrid source apportionment air quality model. </a:t>
            </a:r>
            <a:r>
              <a:rPr lang="en-US" i="1" dirty="0"/>
              <a:t>Geoscientific Model Development</a:t>
            </a:r>
            <a:r>
              <a:rPr lang="en-US" dirty="0"/>
              <a:t>, </a:t>
            </a:r>
            <a:r>
              <a:rPr lang="en-US" i="1" dirty="0"/>
              <a:t>8</a:t>
            </a:r>
            <a:r>
              <a:rPr lang="en-US" dirty="0"/>
              <a:t>(7), 2153–2165. </a:t>
            </a:r>
            <a:r>
              <a:rPr lang="en-US" dirty="0">
                <a:hlinkClick r:id="rId5"/>
              </a:rPr>
              <a:t>http://doi.org/10.5194/gmd-8-2153-2015</a:t>
            </a:r>
            <a:r>
              <a:rPr lang="en-US" dirty="0"/>
              <a:t> </a:t>
            </a:r>
          </a:p>
          <a:p>
            <a:r>
              <a:rPr lang="en-US" dirty="0" err="1"/>
              <a:t>Tessum</a:t>
            </a:r>
            <a:r>
              <a:rPr lang="en-US" dirty="0"/>
              <a:t>, C. W., Hill, J. D., &amp; Marshall, J. D. (2017). </a:t>
            </a:r>
            <a:r>
              <a:rPr lang="en-US" dirty="0" err="1"/>
              <a:t>InMAP</a:t>
            </a:r>
            <a:r>
              <a:rPr lang="en-US" dirty="0"/>
              <a:t>: A model for air pollution interventions. </a:t>
            </a:r>
            <a:r>
              <a:rPr lang="en-US" i="1" dirty="0" err="1"/>
              <a:t>PLoS</a:t>
            </a:r>
            <a:r>
              <a:rPr lang="en-US" i="1" dirty="0"/>
              <a:t> ONE</a:t>
            </a:r>
            <a:r>
              <a:rPr lang="en-US" dirty="0"/>
              <a:t>, </a:t>
            </a:r>
            <a:r>
              <a:rPr lang="en-US" i="1" dirty="0"/>
              <a:t>12</a:t>
            </a:r>
            <a:r>
              <a:rPr lang="en-US" dirty="0"/>
              <a:t>(4), 1–26. </a:t>
            </a:r>
            <a:r>
              <a:rPr lang="en-US" dirty="0">
                <a:hlinkClick r:id="rId6"/>
              </a:rPr>
              <a:t>http://doi.org/10.1371/journal.pone.0176131</a:t>
            </a:r>
            <a:r>
              <a:rPr lang="en-US" dirty="0"/>
              <a:t> </a:t>
            </a:r>
          </a:p>
        </p:txBody>
      </p:sp>
    </p:spTree>
    <p:extLst>
      <p:ext uri="{BB962C8B-B14F-4D97-AF65-F5344CB8AC3E}">
        <p14:creationId xmlns:p14="http://schemas.microsoft.com/office/powerpoint/2010/main" val="11537042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D1379-627C-074D-933A-08A9C7180B8F}"/>
              </a:ext>
            </a:extLst>
          </p:cNvPr>
          <p:cNvSpPr>
            <a:spLocks noGrp="1"/>
          </p:cNvSpPr>
          <p:nvPr>
            <p:ph type="title"/>
          </p:nvPr>
        </p:nvSpPr>
        <p:spPr/>
        <p:txBody>
          <a:bodyPr/>
          <a:lstStyle/>
          <a:p>
            <a:r>
              <a:rPr lang="en-US" dirty="0"/>
              <a:t>The Team</a:t>
            </a:r>
          </a:p>
        </p:txBody>
      </p:sp>
      <p:sp>
        <p:nvSpPr>
          <p:cNvPr id="3" name="Content Placeholder 2">
            <a:extLst>
              <a:ext uri="{FF2B5EF4-FFF2-40B4-BE49-F238E27FC236}">
                <a16:creationId xmlns:a16="http://schemas.microsoft.com/office/drawing/2014/main" id="{1BBDD4E9-9A77-8C42-A21D-FBFEC37D3EE8}"/>
              </a:ext>
            </a:extLst>
          </p:cNvPr>
          <p:cNvSpPr>
            <a:spLocks noGrp="1"/>
          </p:cNvSpPr>
          <p:nvPr>
            <p:ph idx="1"/>
          </p:nvPr>
        </p:nvSpPr>
        <p:spPr>
          <a:xfrm>
            <a:off x="838200" y="2170007"/>
            <a:ext cx="10515600" cy="4174342"/>
          </a:xfrm>
        </p:spPr>
        <p:txBody>
          <a:bodyPr numCol="3" spcCol="91440">
            <a:normAutofit/>
          </a:bodyPr>
          <a:lstStyle/>
          <a:p>
            <a:pPr marL="0" indent="0">
              <a:buNone/>
            </a:pPr>
            <a:r>
              <a:rPr lang="en-US" b="1" dirty="0"/>
              <a:t>Team</a:t>
            </a:r>
          </a:p>
          <a:p>
            <a:r>
              <a:rPr lang="en-US" dirty="0"/>
              <a:t>Cory </a:t>
            </a:r>
            <a:r>
              <a:rPr lang="en-US" dirty="0" err="1"/>
              <a:t>Zigler</a:t>
            </a:r>
            <a:endParaRPr lang="en-US" dirty="0"/>
          </a:p>
          <a:p>
            <a:r>
              <a:rPr lang="en-US" dirty="0"/>
              <a:t>Christine </a:t>
            </a:r>
            <a:r>
              <a:rPr lang="en-US" dirty="0" err="1"/>
              <a:t>Choirat</a:t>
            </a:r>
            <a:endParaRPr lang="en-US" dirty="0"/>
          </a:p>
          <a:p>
            <a:r>
              <a:rPr lang="en-US" dirty="0"/>
              <a:t>Kevin </a:t>
            </a:r>
            <a:r>
              <a:rPr lang="en-US" dirty="0" err="1"/>
              <a:t>Cumminskey</a:t>
            </a:r>
            <a:r>
              <a:rPr lang="en-US" dirty="0"/>
              <a:t> </a:t>
            </a:r>
          </a:p>
          <a:p>
            <a:pPr lvl="1">
              <a:buFont typeface="System Font Regular"/>
              <a:buChar char="-"/>
            </a:pPr>
            <a:r>
              <a:rPr lang="en-US" sz="1800" dirty="0"/>
              <a:t>West Point</a:t>
            </a:r>
          </a:p>
          <a:p>
            <a:r>
              <a:rPr lang="en-US" dirty="0" err="1"/>
              <a:t>Chanmin</a:t>
            </a:r>
            <a:r>
              <a:rPr lang="en-US" dirty="0"/>
              <a:t> Kim</a:t>
            </a:r>
          </a:p>
          <a:p>
            <a:pPr lvl="1">
              <a:buFont typeface="System Font Regular"/>
              <a:buChar char="-"/>
            </a:pPr>
            <a:r>
              <a:rPr lang="en-US" sz="1800" dirty="0"/>
              <a:t>Boston University</a:t>
            </a:r>
            <a:endParaRPr lang="en-US" dirty="0"/>
          </a:p>
          <a:p>
            <a:endParaRPr lang="en-US" dirty="0"/>
          </a:p>
          <a:p>
            <a:endParaRPr lang="en-US" dirty="0"/>
          </a:p>
          <a:p>
            <a:pPr marL="0" indent="0">
              <a:buNone/>
            </a:pPr>
            <a:r>
              <a:rPr lang="en-US" b="1" dirty="0"/>
              <a:t>Harvard/MIT Center</a:t>
            </a:r>
          </a:p>
          <a:p>
            <a:r>
              <a:rPr lang="en-US" dirty="0"/>
              <a:t>Petros </a:t>
            </a:r>
            <a:r>
              <a:rPr lang="en-US" dirty="0" err="1"/>
              <a:t>Koutrakis</a:t>
            </a:r>
            <a:endParaRPr lang="en-US" dirty="0"/>
          </a:p>
          <a:p>
            <a:r>
              <a:rPr lang="en-US" dirty="0"/>
              <a:t>Francesca </a:t>
            </a:r>
            <a:r>
              <a:rPr lang="en-US" dirty="0" err="1"/>
              <a:t>Dominici</a:t>
            </a:r>
            <a:r>
              <a:rPr lang="en-US" dirty="0"/>
              <a:t> </a:t>
            </a:r>
          </a:p>
          <a:p>
            <a:r>
              <a:rPr lang="en-US" dirty="0"/>
              <a:t>Joel Schwartz</a:t>
            </a:r>
          </a:p>
          <a:p>
            <a:r>
              <a:rPr lang="en-US" dirty="0"/>
              <a:t>Noelle Selin</a:t>
            </a:r>
          </a:p>
          <a:p>
            <a:r>
              <a:rPr lang="en-US" dirty="0" err="1"/>
              <a:t>Minghao</a:t>
            </a:r>
            <a:r>
              <a:rPr lang="en-US" dirty="0"/>
              <a:t> </a:t>
            </a:r>
            <a:r>
              <a:rPr lang="en-US" dirty="0" err="1"/>
              <a:t>Qiu</a:t>
            </a:r>
            <a:endParaRPr lang="en-US" dirty="0"/>
          </a:p>
          <a:p>
            <a:r>
              <a:rPr lang="en-US" dirty="0"/>
              <a:t>Sebastian Eastham</a:t>
            </a:r>
          </a:p>
          <a:p>
            <a:r>
              <a:rPr lang="en-US" dirty="0"/>
              <a:t>Irene </a:t>
            </a:r>
            <a:r>
              <a:rPr lang="en-US" dirty="0" err="1"/>
              <a:t>Dedoussi</a:t>
            </a:r>
            <a:endParaRPr lang="en-US" dirty="0"/>
          </a:p>
          <a:p>
            <a:pPr marL="0" indent="0">
              <a:buNone/>
            </a:pPr>
            <a:r>
              <a:rPr lang="en-US" b="1" dirty="0"/>
              <a:t>Outside Center</a:t>
            </a:r>
          </a:p>
          <a:p>
            <a:r>
              <a:rPr lang="en-US" dirty="0" err="1"/>
              <a:t>Cesunnica</a:t>
            </a:r>
            <a:r>
              <a:rPr lang="en-US" dirty="0"/>
              <a:t> Ivey</a:t>
            </a:r>
          </a:p>
          <a:p>
            <a:pPr lvl="1">
              <a:buFont typeface="System Font Regular"/>
              <a:buChar char="-"/>
            </a:pPr>
            <a:r>
              <a:rPr lang="en-US" sz="1800" dirty="0"/>
              <a:t>Univ. California Riverside</a:t>
            </a:r>
            <a:endParaRPr lang="en-US" dirty="0"/>
          </a:p>
          <a:p>
            <a:r>
              <a:rPr lang="en-US" dirty="0"/>
              <a:t>Julian Marshall</a:t>
            </a:r>
          </a:p>
          <a:p>
            <a:pPr lvl="1">
              <a:buFont typeface="System Font Regular"/>
              <a:buChar char="-"/>
            </a:pPr>
            <a:r>
              <a:rPr lang="en-US" sz="1800" dirty="0"/>
              <a:t>Univ. of Washington</a:t>
            </a:r>
            <a:endParaRPr lang="en-US" dirty="0"/>
          </a:p>
          <a:p>
            <a:r>
              <a:rPr lang="en-US" dirty="0"/>
              <a:t>Chris </a:t>
            </a:r>
            <a:r>
              <a:rPr lang="en-US" dirty="0" err="1"/>
              <a:t>Tessum</a:t>
            </a:r>
            <a:endParaRPr lang="en-US" dirty="0"/>
          </a:p>
          <a:p>
            <a:pPr lvl="1">
              <a:buFont typeface="System Font Regular"/>
              <a:buChar char="-"/>
            </a:pPr>
            <a:r>
              <a:rPr lang="en-US" sz="1800" dirty="0"/>
              <a:t>Univ. of Washington</a:t>
            </a:r>
          </a:p>
        </p:txBody>
      </p:sp>
      <p:pic>
        <p:nvPicPr>
          <p:cNvPr id="4" name="Picture 3">
            <a:extLst>
              <a:ext uri="{FF2B5EF4-FFF2-40B4-BE49-F238E27FC236}">
                <a16:creationId xmlns:a16="http://schemas.microsoft.com/office/drawing/2014/main" id="{B1B4DDF8-52C9-934A-8671-21EAAE0E5828}"/>
              </a:ext>
            </a:extLst>
          </p:cNvPr>
          <p:cNvPicPr>
            <a:picLocks noChangeAspect="1"/>
          </p:cNvPicPr>
          <p:nvPr/>
        </p:nvPicPr>
        <p:blipFill>
          <a:blip r:embed="rId2"/>
          <a:stretch>
            <a:fillRect/>
          </a:stretch>
        </p:blipFill>
        <p:spPr>
          <a:xfrm>
            <a:off x="8843374" y="365125"/>
            <a:ext cx="2510425" cy="645538"/>
          </a:xfrm>
          <a:prstGeom prst="rect">
            <a:avLst/>
          </a:prstGeom>
        </p:spPr>
      </p:pic>
      <p:sp>
        <p:nvSpPr>
          <p:cNvPr id="5" name="TextBox 4">
            <a:extLst>
              <a:ext uri="{FF2B5EF4-FFF2-40B4-BE49-F238E27FC236}">
                <a16:creationId xmlns:a16="http://schemas.microsoft.com/office/drawing/2014/main" id="{627B6D3D-5E9E-F84D-AA34-FBD203FBD6D2}"/>
              </a:ext>
            </a:extLst>
          </p:cNvPr>
          <p:cNvSpPr txBox="1"/>
          <p:nvPr/>
        </p:nvSpPr>
        <p:spPr>
          <a:xfrm>
            <a:off x="8043472" y="1048647"/>
            <a:ext cx="4110228" cy="923330"/>
          </a:xfrm>
          <a:prstGeom prst="rect">
            <a:avLst/>
          </a:prstGeom>
          <a:noFill/>
        </p:spPr>
        <p:txBody>
          <a:bodyPr wrap="none" rtlCol="0">
            <a:spAutoFit/>
          </a:bodyPr>
          <a:lstStyle/>
          <a:p>
            <a:pPr algn="ctr"/>
            <a:r>
              <a:rPr lang="en-US" b="1" dirty="0"/>
              <a:t>Project 4 of the Harvard/MIT ACE Center </a:t>
            </a:r>
            <a:endParaRPr lang="en-US" dirty="0"/>
          </a:p>
          <a:p>
            <a:pPr algn="ctr"/>
            <a:r>
              <a:rPr lang="en-US" dirty="0"/>
              <a:t>EPA STAR Grant #RD83587201</a:t>
            </a:r>
          </a:p>
          <a:p>
            <a:pPr algn="ctr"/>
            <a:endParaRPr lang="en-US" dirty="0"/>
          </a:p>
        </p:txBody>
      </p:sp>
    </p:spTree>
    <p:extLst>
      <p:ext uri="{BB962C8B-B14F-4D97-AF65-F5344CB8AC3E}">
        <p14:creationId xmlns:p14="http://schemas.microsoft.com/office/powerpoint/2010/main" val="11560087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85A9D-4841-5E46-95D9-EE22B9C7D4B5}"/>
              </a:ext>
            </a:extLst>
          </p:cNvPr>
          <p:cNvSpPr>
            <a:spLocks noGrp="1"/>
          </p:cNvSpPr>
          <p:nvPr>
            <p:ph type="title"/>
          </p:nvPr>
        </p:nvSpPr>
        <p:spPr>
          <a:xfrm>
            <a:off x="838200" y="365125"/>
            <a:ext cx="7090775" cy="1325563"/>
          </a:xfrm>
        </p:spPr>
        <p:txBody>
          <a:bodyPr anchor="t"/>
          <a:lstStyle/>
          <a:p>
            <a:r>
              <a:rPr lang="en-US" dirty="0"/>
              <a:t>Regulating Power Plants in the United States</a:t>
            </a:r>
          </a:p>
        </p:txBody>
      </p:sp>
      <p:sp>
        <p:nvSpPr>
          <p:cNvPr id="3" name="Content Placeholder 2">
            <a:extLst>
              <a:ext uri="{FF2B5EF4-FFF2-40B4-BE49-F238E27FC236}">
                <a16:creationId xmlns:a16="http://schemas.microsoft.com/office/drawing/2014/main" id="{BC2848E9-1030-CE4F-91A5-2FA16A748720}"/>
              </a:ext>
            </a:extLst>
          </p:cNvPr>
          <p:cNvSpPr>
            <a:spLocks noGrp="1"/>
          </p:cNvSpPr>
          <p:nvPr>
            <p:ph idx="1"/>
          </p:nvPr>
        </p:nvSpPr>
        <p:spPr>
          <a:xfrm>
            <a:off x="463463" y="1892562"/>
            <a:ext cx="5402947" cy="4985685"/>
          </a:xfrm>
        </p:spPr>
        <p:txBody>
          <a:bodyPr>
            <a:normAutofit/>
          </a:bodyPr>
          <a:lstStyle/>
          <a:p>
            <a:r>
              <a:rPr lang="en-US" sz="2400" dirty="0"/>
              <a:t>~1,000 electricity generating units (power plants) contribute to elevated air pollution</a:t>
            </a:r>
          </a:p>
          <a:p>
            <a:r>
              <a:rPr lang="en-US" sz="2400" dirty="0"/>
              <a:t>Emissions regulations… </a:t>
            </a:r>
          </a:p>
          <a:p>
            <a:pPr lvl="1"/>
            <a:r>
              <a:rPr lang="en-US" sz="2000" dirty="0"/>
              <a:t>are costly ($10’s of billions year</a:t>
            </a:r>
            <a:r>
              <a:rPr lang="en-US" sz="2000" baseline="30000" dirty="0"/>
              <a:t>-1</a:t>
            </a:r>
            <a:r>
              <a:rPr lang="en-US" sz="2000" dirty="0"/>
              <a:t>)</a:t>
            </a:r>
          </a:p>
          <a:p>
            <a:pPr lvl="1"/>
            <a:r>
              <a:rPr lang="en-US" sz="2000" dirty="0"/>
              <a:t>are implemented at local, state, and national levels</a:t>
            </a:r>
          </a:p>
          <a:p>
            <a:pPr lvl="1"/>
            <a:r>
              <a:rPr lang="en-US" sz="2000" dirty="0"/>
              <a:t>lead to intervention at individual units</a:t>
            </a:r>
          </a:p>
          <a:p>
            <a:r>
              <a:rPr lang="en-US" sz="2400" dirty="0"/>
              <a:t>SO</a:t>
            </a:r>
            <a:r>
              <a:rPr lang="en-US" sz="2400" baseline="-25000" dirty="0"/>
              <a:t>2</a:t>
            </a:r>
            <a:r>
              <a:rPr lang="en-US" sz="2400" dirty="0"/>
              <a:t> emissions decreased 65% between 2005 and 2012 </a:t>
            </a:r>
          </a:p>
          <a:p>
            <a:r>
              <a:rPr lang="en-US" sz="2400" dirty="0"/>
              <a:t>Interested in these actions’ impacts on public health (accountability)</a:t>
            </a:r>
          </a:p>
        </p:txBody>
      </p:sp>
      <p:pic>
        <p:nvPicPr>
          <p:cNvPr id="4" name="Picture 3">
            <a:extLst>
              <a:ext uri="{FF2B5EF4-FFF2-40B4-BE49-F238E27FC236}">
                <a16:creationId xmlns:a16="http://schemas.microsoft.com/office/drawing/2014/main" id="{900D5EBF-48D0-CD47-A63B-2D85082E2B9A}"/>
              </a:ext>
            </a:extLst>
          </p:cNvPr>
          <p:cNvPicPr>
            <a:picLocks noChangeAspect="1"/>
          </p:cNvPicPr>
          <p:nvPr/>
        </p:nvPicPr>
        <p:blipFill>
          <a:blip r:embed="rId3"/>
          <a:stretch>
            <a:fillRect/>
          </a:stretch>
        </p:blipFill>
        <p:spPr>
          <a:xfrm>
            <a:off x="8906005" y="405287"/>
            <a:ext cx="2989113" cy="1984959"/>
          </a:xfrm>
          <a:prstGeom prst="rect">
            <a:avLst/>
          </a:prstGeom>
        </p:spPr>
      </p:pic>
      <p:sp>
        <p:nvSpPr>
          <p:cNvPr id="5" name="TextBox 4">
            <a:extLst>
              <a:ext uri="{FF2B5EF4-FFF2-40B4-BE49-F238E27FC236}">
                <a16:creationId xmlns:a16="http://schemas.microsoft.com/office/drawing/2014/main" id="{18A000EB-8BA7-8D44-84E1-F01ACF13386E}"/>
              </a:ext>
            </a:extLst>
          </p:cNvPr>
          <p:cNvSpPr txBox="1"/>
          <p:nvPr/>
        </p:nvSpPr>
        <p:spPr>
          <a:xfrm>
            <a:off x="8851589" y="2178408"/>
            <a:ext cx="3097944" cy="215444"/>
          </a:xfrm>
          <a:prstGeom prst="rect">
            <a:avLst/>
          </a:prstGeom>
          <a:noFill/>
        </p:spPr>
        <p:txBody>
          <a:bodyPr wrap="square" rtlCol="0">
            <a:spAutoFit/>
          </a:bodyPr>
          <a:lstStyle/>
          <a:p>
            <a:pPr algn="r"/>
            <a:r>
              <a:rPr lang="en-US" sz="800" dirty="0">
                <a:solidFill>
                  <a:schemeClr val="bg1"/>
                </a:solidFill>
              </a:rPr>
              <a:t>https://</a:t>
            </a:r>
            <a:r>
              <a:rPr lang="en-US" sz="800" dirty="0" err="1">
                <a:solidFill>
                  <a:schemeClr val="bg1"/>
                </a:solidFill>
              </a:rPr>
              <a:t>www.flickr.com</a:t>
            </a:r>
            <a:r>
              <a:rPr lang="en-US" sz="800" dirty="0">
                <a:solidFill>
                  <a:schemeClr val="bg1"/>
                </a:solidFill>
              </a:rPr>
              <a:t>/photos/wigwam/2630349031</a:t>
            </a:r>
          </a:p>
        </p:txBody>
      </p:sp>
      <p:pic>
        <p:nvPicPr>
          <p:cNvPr id="6" name="Picture 5">
            <a:extLst>
              <a:ext uri="{FF2B5EF4-FFF2-40B4-BE49-F238E27FC236}">
                <a16:creationId xmlns:a16="http://schemas.microsoft.com/office/drawing/2014/main" id="{8181C6F3-0AA1-9444-9E54-ADBCF7BB8060}"/>
              </a:ext>
            </a:extLst>
          </p:cNvPr>
          <p:cNvPicPr>
            <a:picLocks noChangeAspect="1"/>
          </p:cNvPicPr>
          <p:nvPr/>
        </p:nvPicPr>
        <p:blipFill>
          <a:blip r:embed="rId4"/>
          <a:stretch>
            <a:fillRect/>
          </a:stretch>
        </p:blipFill>
        <p:spPr>
          <a:xfrm>
            <a:off x="6216440" y="2817353"/>
            <a:ext cx="5851006" cy="3369689"/>
          </a:xfrm>
          <a:prstGeom prst="rect">
            <a:avLst/>
          </a:prstGeom>
        </p:spPr>
      </p:pic>
      <p:sp>
        <p:nvSpPr>
          <p:cNvPr id="7" name="Oval 6">
            <a:extLst>
              <a:ext uri="{FF2B5EF4-FFF2-40B4-BE49-F238E27FC236}">
                <a16:creationId xmlns:a16="http://schemas.microsoft.com/office/drawing/2014/main" id="{F3C30B25-342F-5640-9CFE-3FEF11B86C39}"/>
              </a:ext>
            </a:extLst>
          </p:cNvPr>
          <p:cNvSpPr/>
          <p:nvPr/>
        </p:nvSpPr>
        <p:spPr>
          <a:xfrm>
            <a:off x="11757958" y="5833197"/>
            <a:ext cx="137160" cy="13716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8" name="TextBox 7">
            <a:extLst>
              <a:ext uri="{FF2B5EF4-FFF2-40B4-BE49-F238E27FC236}">
                <a16:creationId xmlns:a16="http://schemas.microsoft.com/office/drawing/2014/main" id="{FCCC9A4F-9E5A-254A-9937-E90A38655156}"/>
              </a:ext>
            </a:extLst>
          </p:cNvPr>
          <p:cNvSpPr txBox="1"/>
          <p:nvPr/>
        </p:nvSpPr>
        <p:spPr>
          <a:xfrm>
            <a:off x="10415272" y="5768480"/>
            <a:ext cx="1776728" cy="276999"/>
          </a:xfrm>
          <a:prstGeom prst="rect">
            <a:avLst/>
          </a:prstGeom>
          <a:noFill/>
        </p:spPr>
        <p:txBody>
          <a:bodyPr wrap="square" rtlCol="0">
            <a:spAutoFit/>
          </a:bodyPr>
          <a:lstStyle/>
          <a:p>
            <a:r>
              <a:rPr lang="en-US" sz="1200" dirty="0"/>
              <a:t>25 largest facilities</a:t>
            </a:r>
          </a:p>
        </p:txBody>
      </p:sp>
    </p:spTree>
    <p:extLst>
      <p:ext uri="{BB962C8B-B14F-4D97-AF65-F5344CB8AC3E}">
        <p14:creationId xmlns:p14="http://schemas.microsoft.com/office/powerpoint/2010/main" val="35851048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EACB2-C63E-6449-B469-10475CA40B85}"/>
              </a:ext>
            </a:extLst>
          </p:cNvPr>
          <p:cNvSpPr>
            <a:spLocks noGrp="1"/>
          </p:cNvSpPr>
          <p:nvPr>
            <p:ph type="title"/>
          </p:nvPr>
        </p:nvSpPr>
        <p:spPr/>
        <p:txBody>
          <a:bodyPr>
            <a:noAutofit/>
          </a:bodyPr>
          <a:lstStyle/>
          <a:p>
            <a:r>
              <a:rPr lang="en-US" sz="3600" dirty="0"/>
              <a:t>Research question: What are the downstream health impacts when a power plant reduces emissions?</a:t>
            </a:r>
          </a:p>
        </p:txBody>
      </p:sp>
      <p:sp>
        <p:nvSpPr>
          <p:cNvPr id="3" name="Content Placeholder 2">
            <a:extLst>
              <a:ext uri="{FF2B5EF4-FFF2-40B4-BE49-F238E27FC236}">
                <a16:creationId xmlns:a16="http://schemas.microsoft.com/office/drawing/2014/main" id="{A6383983-3816-1841-B496-40ADF3C720C5}"/>
              </a:ext>
            </a:extLst>
          </p:cNvPr>
          <p:cNvSpPr>
            <a:spLocks noGrp="1"/>
          </p:cNvSpPr>
          <p:nvPr>
            <p:ph idx="1"/>
          </p:nvPr>
        </p:nvSpPr>
        <p:spPr/>
        <p:txBody>
          <a:bodyPr/>
          <a:lstStyle/>
          <a:p>
            <a:r>
              <a:rPr lang="en-US" dirty="0"/>
              <a:t>Related (but different) questions</a:t>
            </a:r>
          </a:p>
          <a:p>
            <a:pPr lvl="1"/>
            <a:r>
              <a:rPr lang="en-US" dirty="0"/>
              <a:t>What are the health effects of increased air pollution?</a:t>
            </a:r>
          </a:p>
          <a:p>
            <a:pPr lvl="1"/>
            <a:r>
              <a:rPr lang="en-US" dirty="0"/>
              <a:t>What are the health effects of exposure to emissions from certain sources?</a:t>
            </a:r>
          </a:p>
          <a:p>
            <a:endParaRPr lang="en-US" dirty="0"/>
          </a:p>
          <a:p>
            <a:r>
              <a:rPr lang="en-US" dirty="0"/>
              <a:t>Intermediate questions</a:t>
            </a:r>
          </a:p>
          <a:p>
            <a:pPr lvl="1"/>
            <a:r>
              <a:rPr lang="en-US" dirty="0"/>
              <a:t>Where does the emitted pollution go (i.e., which populations are exposed)?</a:t>
            </a:r>
          </a:p>
          <a:p>
            <a:pPr lvl="1"/>
            <a:r>
              <a:rPr lang="en-US" dirty="0"/>
              <a:t>How does the exposure change with the intervention?</a:t>
            </a:r>
          </a:p>
        </p:txBody>
      </p:sp>
    </p:spTree>
    <p:extLst>
      <p:ext uri="{BB962C8B-B14F-4D97-AF65-F5344CB8AC3E}">
        <p14:creationId xmlns:p14="http://schemas.microsoft.com/office/powerpoint/2010/main" val="1154004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3" presetClass="emph" presetSubtype="2" fill="hold" nodeType="withEffect">
                                  <p:stCondLst>
                                    <p:cond delay="0"/>
                                  </p:stCondLst>
                                  <p:childTnLst>
                                    <p:animClr clrSpc="rgb" dir="cw">
                                      <p:cBhvr override="childStyle">
                                        <p:cTn id="20" dur="500" fill="hold"/>
                                        <p:tgtEl>
                                          <p:spTgt spid="3">
                                            <p:txEl>
                                              <p:pRg st="0" end="0"/>
                                            </p:txEl>
                                          </p:spTgt>
                                        </p:tgtEl>
                                        <p:attrNameLst>
                                          <p:attrName>style.color</p:attrName>
                                        </p:attrNameLst>
                                      </p:cBhvr>
                                      <p:to>
                                        <a:srgbClr val="DFDDE2"/>
                                      </p:to>
                                    </p:animClr>
                                  </p:childTnLst>
                                </p:cTn>
                              </p:par>
                              <p:par>
                                <p:cTn id="21" presetID="3" presetClass="emph" presetSubtype="2" fill="hold" nodeType="withEffect">
                                  <p:stCondLst>
                                    <p:cond delay="0"/>
                                  </p:stCondLst>
                                  <p:childTnLst>
                                    <p:animClr clrSpc="rgb" dir="cw">
                                      <p:cBhvr override="childStyle">
                                        <p:cTn id="22" dur="500" fill="hold"/>
                                        <p:tgtEl>
                                          <p:spTgt spid="3">
                                            <p:txEl>
                                              <p:pRg st="1" end="1"/>
                                            </p:txEl>
                                          </p:spTgt>
                                        </p:tgtEl>
                                        <p:attrNameLst>
                                          <p:attrName>style.color</p:attrName>
                                        </p:attrNameLst>
                                      </p:cBhvr>
                                      <p:to>
                                        <a:srgbClr val="DFDDE2"/>
                                      </p:to>
                                    </p:animClr>
                                  </p:childTnLst>
                                </p:cTn>
                              </p:par>
                              <p:par>
                                <p:cTn id="23" presetID="3" presetClass="emph" presetSubtype="2" fill="hold" nodeType="withEffect">
                                  <p:stCondLst>
                                    <p:cond delay="0"/>
                                  </p:stCondLst>
                                  <p:childTnLst>
                                    <p:animClr clrSpc="rgb" dir="cw">
                                      <p:cBhvr override="childStyle">
                                        <p:cTn id="24" dur="500" fill="hold"/>
                                        <p:tgtEl>
                                          <p:spTgt spid="3">
                                            <p:txEl>
                                              <p:pRg st="2" end="2"/>
                                            </p:txEl>
                                          </p:spTgt>
                                        </p:tgtEl>
                                        <p:attrNameLst>
                                          <p:attrName>style.color</p:attrName>
                                        </p:attrNameLst>
                                      </p:cBhvr>
                                      <p:to>
                                        <a:srgbClr val="DFDDE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51091-CDBE-B248-92CD-2759E86EC976}"/>
              </a:ext>
            </a:extLst>
          </p:cNvPr>
          <p:cNvSpPr>
            <a:spLocks noGrp="1"/>
          </p:cNvSpPr>
          <p:nvPr>
            <p:ph type="title"/>
          </p:nvPr>
        </p:nvSpPr>
        <p:spPr/>
        <p:txBody>
          <a:bodyPr/>
          <a:lstStyle/>
          <a:p>
            <a:r>
              <a:rPr lang="en-US" dirty="0"/>
              <a:t>Connecting emission sources and populations: desirable qualities</a:t>
            </a:r>
          </a:p>
        </p:txBody>
      </p:sp>
      <p:sp>
        <p:nvSpPr>
          <p:cNvPr id="3" name="Content Placeholder 2">
            <a:extLst>
              <a:ext uri="{FF2B5EF4-FFF2-40B4-BE49-F238E27FC236}">
                <a16:creationId xmlns:a16="http://schemas.microsoft.com/office/drawing/2014/main" id="{0A76CE1C-2311-644C-9714-8250BF97CD93}"/>
              </a:ext>
            </a:extLst>
          </p:cNvPr>
          <p:cNvSpPr>
            <a:spLocks noGrp="1"/>
          </p:cNvSpPr>
          <p:nvPr>
            <p:ph idx="1"/>
          </p:nvPr>
        </p:nvSpPr>
        <p:spPr>
          <a:xfrm>
            <a:off x="838201" y="1825625"/>
            <a:ext cx="4184736" cy="4351338"/>
          </a:xfrm>
        </p:spPr>
        <p:txBody>
          <a:bodyPr>
            <a:normAutofit/>
          </a:bodyPr>
          <a:lstStyle/>
          <a:p>
            <a:r>
              <a:rPr lang="en-US" dirty="0"/>
              <a:t>Individual source impacts </a:t>
            </a:r>
          </a:p>
          <a:p>
            <a:r>
              <a:rPr lang="en-US" dirty="0"/>
              <a:t>Broad spatial coverage (e.g., entire US) </a:t>
            </a:r>
          </a:p>
          <a:p>
            <a:r>
              <a:rPr lang="en-US" dirty="0"/>
              <a:t>Fine spatial resolution (e.g., ZIP code, ∼1 km) </a:t>
            </a:r>
          </a:p>
          <a:p>
            <a:r>
              <a:rPr lang="en-US" dirty="0"/>
              <a:t>Flexibility to apply to different periods, time spans, and interventions </a:t>
            </a:r>
          </a:p>
        </p:txBody>
      </p:sp>
      <p:pic>
        <p:nvPicPr>
          <p:cNvPr id="4" name="Picture 3">
            <a:extLst>
              <a:ext uri="{FF2B5EF4-FFF2-40B4-BE49-F238E27FC236}">
                <a16:creationId xmlns:a16="http://schemas.microsoft.com/office/drawing/2014/main" id="{6FBD1A59-DAC2-4A4F-ADFF-3D77A5D46829}"/>
              </a:ext>
            </a:extLst>
          </p:cNvPr>
          <p:cNvPicPr>
            <a:picLocks noChangeAspect="1"/>
          </p:cNvPicPr>
          <p:nvPr/>
        </p:nvPicPr>
        <p:blipFill>
          <a:blip r:embed="rId2"/>
          <a:stretch>
            <a:fillRect/>
          </a:stretch>
        </p:blipFill>
        <p:spPr>
          <a:xfrm>
            <a:off x="5662890" y="4369728"/>
            <a:ext cx="2386479" cy="1244171"/>
          </a:xfrm>
          <a:prstGeom prst="rect">
            <a:avLst/>
          </a:prstGeom>
        </p:spPr>
      </p:pic>
      <p:grpSp>
        <p:nvGrpSpPr>
          <p:cNvPr id="5" name="Group 4">
            <a:extLst>
              <a:ext uri="{FF2B5EF4-FFF2-40B4-BE49-F238E27FC236}">
                <a16:creationId xmlns:a16="http://schemas.microsoft.com/office/drawing/2014/main" id="{FEBAB777-6BA3-9042-A5BE-7E686D7DB1CB}"/>
              </a:ext>
            </a:extLst>
          </p:cNvPr>
          <p:cNvGrpSpPr/>
          <p:nvPr/>
        </p:nvGrpSpPr>
        <p:grpSpPr>
          <a:xfrm>
            <a:off x="5022937" y="1938807"/>
            <a:ext cx="7891275" cy="3013203"/>
            <a:chOff x="5849057" y="1938807"/>
            <a:chExt cx="7065155" cy="3059077"/>
          </a:xfrm>
        </p:grpSpPr>
        <p:grpSp>
          <p:nvGrpSpPr>
            <p:cNvPr id="9" name="Group 8">
              <a:extLst>
                <a:ext uri="{FF2B5EF4-FFF2-40B4-BE49-F238E27FC236}">
                  <a16:creationId xmlns:a16="http://schemas.microsoft.com/office/drawing/2014/main" id="{5D59A397-28E5-0D4D-A431-557E8B29CCAD}"/>
                </a:ext>
              </a:extLst>
            </p:cNvPr>
            <p:cNvGrpSpPr>
              <a:grpSpLocks noChangeAspect="1"/>
            </p:cNvGrpSpPr>
            <p:nvPr/>
          </p:nvGrpSpPr>
          <p:grpSpPr>
            <a:xfrm>
              <a:off x="5849057" y="1938807"/>
              <a:ext cx="7065155" cy="3059077"/>
              <a:chOff x="6557980" y="2329030"/>
              <a:chExt cx="5772076" cy="2361304"/>
            </a:xfrm>
          </p:grpSpPr>
          <p:pic>
            <p:nvPicPr>
              <p:cNvPr id="6" name="Picture 5">
                <a:extLst>
                  <a:ext uri="{FF2B5EF4-FFF2-40B4-BE49-F238E27FC236}">
                    <a16:creationId xmlns:a16="http://schemas.microsoft.com/office/drawing/2014/main" id="{90F6BCC6-E7E5-BF43-9CE5-D67B4C59B152}"/>
                  </a:ext>
                </a:extLst>
              </p:cNvPr>
              <p:cNvPicPr>
                <a:picLocks noChangeAspect="1"/>
              </p:cNvPicPr>
              <p:nvPr/>
            </p:nvPicPr>
            <p:blipFill>
              <a:blip r:embed="rId3"/>
              <a:stretch>
                <a:fillRect/>
              </a:stretch>
            </p:blipFill>
            <p:spPr>
              <a:xfrm>
                <a:off x="6557980" y="2329030"/>
                <a:ext cx="5772076" cy="2361304"/>
              </a:xfrm>
              <a:prstGeom prst="rect">
                <a:avLst/>
              </a:prstGeom>
            </p:spPr>
          </p:pic>
          <p:sp>
            <p:nvSpPr>
              <p:cNvPr id="7" name="Rectangle 6">
                <a:extLst>
                  <a:ext uri="{FF2B5EF4-FFF2-40B4-BE49-F238E27FC236}">
                    <a16:creationId xmlns:a16="http://schemas.microsoft.com/office/drawing/2014/main" id="{1641EEDD-6442-544A-A860-F0B09C21D692}"/>
                  </a:ext>
                </a:extLst>
              </p:cNvPr>
              <p:cNvSpPr/>
              <p:nvPr/>
            </p:nvSpPr>
            <p:spPr>
              <a:xfrm>
                <a:off x="9810974" y="2355925"/>
                <a:ext cx="1542826" cy="1613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F7F3B95-2374-694B-8690-F44BFCD6F12D}"/>
                  </a:ext>
                </a:extLst>
              </p:cNvPr>
              <p:cNvSpPr/>
              <p:nvPr/>
            </p:nvSpPr>
            <p:spPr>
              <a:xfrm>
                <a:off x="10985351" y="3332181"/>
                <a:ext cx="740484" cy="11274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9">
              <a:extLst>
                <a:ext uri="{FF2B5EF4-FFF2-40B4-BE49-F238E27FC236}">
                  <a16:creationId xmlns:a16="http://schemas.microsoft.com/office/drawing/2014/main" id="{5C7AEC12-8F00-BB4D-9B7B-CB4685C2509A}"/>
                </a:ext>
              </a:extLst>
            </p:cNvPr>
            <p:cNvSpPr/>
            <p:nvPr/>
          </p:nvSpPr>
          <p:spPr>
            <a:xfrm>
              <a:off x="10812882" y="4001294"/>
              <a:ext cx="906370" cy="8108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11713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954C9-43C2-2B43-AFB4-A3EACB8D34B8}"/>
              </a:ext>
            </a:extLst>
          </p:cNvPr>
          <p:cNvSpPr>
            <a:spLocks noGrp="1"/>
          </p:cNvSpPr>
          <p:nvPr>
            <p:ph type="title"/>
          </p:nvPr>
        </p:nvSpPr>
        <p:spPr/>
        <p:txBody>
          <a:bodyPr/>
          <a:lstStyle/>
          <a:p>
            <a:r>
              <a:rPr lang="en-US" dirty="0"/>
              <a:t>Connecting individual emission sources and populations: existing approaches</a:t>
            </a:r>
          </a:p>
        </p:txBody>
      </p:sp>
      <p:sp>
        <p:nvSpPr>
          <p:cNvPr id="3" name="Content Placeholder 2">
            <a:extLst>
              <a:ext uri="{FF2B5EF4-FFF2-40B4-BE49-F238E27FC236}">
                <a16:creationId xmlns:a16="http://schemas.microsoft.com/office/drawing/2014/main" id="{4CE3C645-D21F-0D49-9658-F71B800DA21E}"/>
              </a:ext>
            </a:extLst>
          </p:cNvPr>
          <p:cNvSpPr>
            <a:spLocks noGrp="1"/>
          </p:cNvSpPr>
          <p:nvPr>
            <p:ph idx="1"/>
          </p:nvPr>
        </p:nvSpPr>
        <p:spPr>
          <a:xfrm>
            <a:off x="838200" y="1825625"/>
            <a:ext cx="6502052" cy="4351338"/>
          </a:xfrm>
        </p:spPr>
        <p:txBody>
          <a:bodyPr>
            <a:normAutofit fontScale="92500" lnSpcReduction="10000"/>
          </a:bodyPr>
          <a:lstStyle/>
          <a:p>
            <a:r>
              <a:rPr lang="en-US" dirty="0"/>
              <a:t>Assigning exposure by proximity or nearby emissions</a:t>
            </a:r>
          </a:p>
          <a:p>
            <a:r>
              <a:rPr lang="en-US" dirty="0"/>
              <a:t>Chemical Transport Model-based approaches</a:t>
            </a:r>
          </a:p>
          <a:p>
            <a:pPr lvl="1"/>
            <a:r>
              <a:rPr lang="en-US" dirty="0"/>
              <a:t>Brute Force</a:t>
            </a:r>
          </a:p>
          <a:p>
            <a:pPr lvl="1"/>
            <a:r>
              <a:rPr lang="en-US" dirty="0"/>
              <a:t>Direct sensitivity/adjoint approaches</a:t>
            </a:r>
          </a:p>
          <a:p>
            <a:pPr lvl="1"/>
            <a:r>
              <a:rPr lang="en-US" dirty="0"/>
              <a:t>OSAT/PSAT</a:t>
            </a:r>
          </a:p>
          <a:p>
            <a:r>
              <a:rPr lang="en-US" dirty="0"/>
              <a:t>Reduced complexity air quality models</a:t>
            </a:r>
          </a:p>
          <a:p>
            <a:pPr lvl="1"/>
            <a:r>
              <a:rPr lang="en-US" dirty="0"/>
              <a:t>Use baseline year-long chemical transport model or dispersion model run </a:t>
            </a:r>
          </a:p>
          <a:p>
            <a:pPr lvl="1"/>
            <a:r>
              <a:rPr lang="en-US" dirty="0"/>
              <a:t>Build reduced complexity approach on top of base year </a:t>
            </a:r>
          </a:p>
          <a:p>
            <a:pPr lvl="1"/>
            <a:r>
              <a:rPr lang="en-US" dirty="0"/>
              <a:t>Estimate impacts of perturbing emissions</a:t>
            </a:r>
          </a:p>
          <a:p>
            <a:pPr marL="0" indent="0">
              <a:buNone/>
            </a:pPr>
            <a:endParaRPr lang="en-US" dirty="0"/>
          </a:p>
        </p:txBody>
      </p:sp>
      <p:pic>
        <p:nvPicPr>
          <p:cNvPr id="5" name="Picture 4">
            <a:extLst>
              <a:ext uri="{FF2B5EF4-FFF2-40B4-BE49-F238E27FC236}">
                <a16:creationId xmlns:a16="http://schemas.microsoft.com/office/drawing/2014/main" id="{31A14EB4-1887-9646-A356-4AB070A6C810}"/>
              </a:ext>
            </a:extLst>
          </p:cNvPr>
          <p:cNvPicPr>
            <a:picLocks noChangeAspect="1"/>
          </p:cNvPicPr>
          <p:nvPr/>
        </p:nvPicPr>
        <p:blipFill>
          <a:blip r:embed="rId3"/>
          <a:stretch>
            <a:fillRect/>
          </a:stretch>
        </p:blipFill>
        <p:spPr>
          <a:xfrm>
            <a:off x="9135289" y="4001294"/>
            <a:ext cx="1720192" cy="1029295"/>
          </a:xfrm>
          <a:prstGeom prst="rect">
            <a:avLst/>
          </a:prstGeom>
        </p:spPr>
      </p:pic>
      <p:sp>
        <p:nvSpPr>
          <p:cNvPr id="8" name="TextBox 7">
            <a:extLst>
              <a:ext uri="{FF2B5EF4-FFF2-40B4-BE49-F238E27FC236}">
                <a16:creationId xmlns:a16="http://schemas.microsoft.com/office/drawing/2014/main" id="{5EB16123-2242-974E-BAEB-7DFBDC77C813}"/>
              </a:ext>
            </a:extLst>
          </p:cNvPr>
          <p:cNvSpPr txBox="1"/>
          <p:nvPr/>
        </p:nvSpPr>
        <p:spPr>
          <a:xfrm>
            <a:off x="8585384" y="5030589"/>
            <a:ext cx="2820003" cy="707886"/>
          </a:xfrm>
          <a:prstGeom prst="rect">
            <a:avLst/>
          </a:prstGeom>
          <a:noFill/>
        </p:spPr>
        <p:txBody>
          <a:bodyPr wrap="none" rtlCol="0">
            <a:spAutoFit/>
          </a:bodyPr>
          <a:lstStyle/>
          <a:p>
            <a:r>
              <a:rPr lang="en-US" sz="4000" b="1" dirty="0">
                <a:solidFill>
                  <a:schemeClr val="accent1">
                    <a:lumMod val="75000"/>
                  </a:schemeClr>
                </a:solidFill>
              </a:rPr>
              <a:t>AP3 (APEEP)</a:t>
            </a:r>
          </a:p>
        </p:txBody>
      </p:sp>
      <p:sp>
        <p:nvSpPr>
          <p:cNvPr id="9" name="TextBox 8">
            <a:extLst>
              <a:ext uri="{FF2B5EF4-FFF2-40B4-BE49-F238E27FC236}">
                <a16:creationId xmlns:a16="http://schemas.microsoft.com/office/drawing/2014/main" id="{7C9E19ED-295F-2642-A083-A8E7D7D6DA96}"/>
              </a:ext>
            </a:extLst>
          </p:cNvPr>
          <p:cNvSpPr txBox="1"/>
          <p:nvPr/>
        </p:nvSpPr>
        <p:spPr>
          <a:xfrm>
            <a:off x="8960487" y="5705941"/>
            <a:ext cx="2069797" cy="707886"/>
          </a:xfrm>
          <a:prstGeom prst="rect">
            <a:avLst/>
          </a:prstGeom>
          <a:noFill/>
        </p:spPr>
        <p:txBody>
          <a:bodyPr wrap="none" rtlCol="0">
            <a:spAutoFit/>
          </a:bodyPr>
          <a:lstStyle/>
          <a:p>
            <a:r>
              <a:rPr lang="en-US" sz="4000" b="1" dirty="0">
                <a:latin typeface="PT Serif" panose="020A0603040505020204" pitchFamily="18" charset="77"/>
                <a:cs typeface="Times New Roman" panose="02020603050405020304" pitchFamily="18" charset="0"/>
              </a:rPr>
              <a:t>EASIUR</a:t>
            </a:r>
          </a:p>
        </p:txBody>
      </p:sp>
      <p:sp>
        <p:nvSpPr>
          <p:cNvPr id="11" name="TextBox 10">
            <a:extLst>
              <a:ext uri="{FF2B5EF4-FFF2-40B4-BE49-F238E27FC236}">
                <a16:creationId xmlns:a16="http://schemas.microsoft.com/office/drawing/2014/main" id="{63366C05-1E3F-CC45-A8FF-714FBCEB3D45}"/>
              </a:ext>
            </a:extLst>
          </p:cNvPr>
          <p:cNvSpPr txBox="1"/>
          <p:nvPr/>
        </p:nvSpPr>
        <p:spPr>
          <a:xfrm>
            <a:off x="8644695" y="2340179"/>
            <a:ext cx="2701381" cy="1323439"/>
          </a:xfrm>
          <a:prstGeom prst="rect">
            <a:avLst/>
          </a:prstGeom>
          <a:noFill/>
        </p:spPr>
        <p:txBody>
          <a:bodyPr wrap="none" rtlCol="0">
            <a:spAutoFit/>
          </a:bodyPr>
          <a:lstStyle/>
          <a:p>
            <a:pPr algn="ctr"/>
            <a:r>
              <a:rPr lang="en-US" sz="4000" b="1" dirty="0">
                <a:solidFill>
                  <a:schemeClr val="accent6">
                    <a:lumMod val="75000"/>
                  </a:schemeClr>
                </a:solidFill>
              </a:rPr>
              <a:t>CMAQ</a:t>
            </a:r>
          </a:p>
          <a:p>
            <a:pPr algn="ctr"/>
            <a:r>
              <a:rPr lang="en-US" sz="4000" b="1" dirty="0">
                <a:solidFill>
                  <a:schemeClr val="accent6">
                    <a:lumMod val="75000"/>
                  </a:schemeClr>
                </a:solidFill>
              </a:rPr>
              <a:t>Geos-CHEM</a:t>
            </a:r>
          </a:p>
        </p:txBody>
      </p:sp>
    </p:spTree>
    <p:extLst>
      <p:ext uri="{BB962C8B-B14F-4D97-AF65-F5344CB8AC3E}">
        <p14:creationId xmlns:p14="http://schemas.microsoft.com/office/powerpoint/2010/main" val="2060620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8" grpId="0"/>
      <p:bldP spid="9"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532AE-47AC-EF45-B758-6FC2715784D4}"/>
              </a:ext>
            </a:extLst>
          </p:cNvPr>
          <p:cNvSpPr>
            <a:spLocks noGrp="1"/>
          </p:cNvSpPr>
          <p:nvPr>
            <p:ph type="title"/>
          </p:nvPr>
        </p:nvSpPr>
        <p:spPr/>
        <p:txBody>
          <a:bodyPr/>
          <a:lstStyle/>
          <a:p>
            <a:r>
              <a:rPr lang="en-US" dirty="0"/>
              <a:t>Previous approach limitations in air pollution accountability health studies</a:t>
            </a:r>
          </a:p>
        </p:txBody>
      </p:sp>
      <p:sp>
        <p:nvSpPr>
          <p:cNvPr id="3" name="Content Placeholder 2">
            <a:extLst>
              <a:ext uri="{FF2B5EF4-FFF2-40B4-BE49-F238E27FC236}">
                <a16:creationId xmlns:a16="http://schemas.microsoft.com/office/drawing/2014/main" id="{5C580817-5617-284B-9298-68A8C8F77F0B}"/>
              </a:ext>
            </a:extLst>
          </p:cNvPr>
          <p:cNvSpPr>
            <a:spLocks noGrp="1"/>
          </p:cNvSpPr>
          <p:nvPr>
            <p:ph idx="1"/>
          </p:nvPr>
        </p:nvSpPr>
        <p:spPr/>
        <p:txBody>
          <a:bodyPr>
            <a:normAutofit/>
          </a:bodyPr>
          <a:lstStyle/>
          <a:p>
            <a:r>
              <a:rPr lang="en-US" dirty="0"/>
              <a:t>Require excessive resources</a:t>
            </a:r>
          </a:p>
          <a:p>
            <a:pPr lvl="1"/>
            <a:r>
              <a:rPr lang="en-US" dirty="0"/>
              <a:t>Rely on single chemical transport model simulation year</a:t>
            </a:r>
          </a:p>
          <a:p>
            <a:pPr lvl="1"/>
            <a:r>
              <a:rPr lang="en-US" dirty="0"/>
              <a:t>Mis-matched meteorology/emissions years</a:t>
            </a:r>
          </a:p>
          <a:p>
            <a:pPr lvl="1"/>
            <a:r>
              <a:rPr lang="en-US" dirty="0"/>
              <a:t>Infeasibility of identifying large numbers of single-source impacts</a:t>
            </a:r>
          </a:p>
          <a:p>
            <a:r>
              <a:rPr lang="en-US" dirty="0"/>
              <a:t>Indirectly apply to pollution-health response function in accountability assessments</a:t>
            </a:r>
          </a:p>
          <a:p>
            <a:pPr lvl="1"/>
            <a:r>
              <a:rPr lang="en-US" dirty="0"/>
              <a:t>Typically estimated on different population assuming set list of covariates</a:t>
            </a:r>
          </a:p>
          <a:p>
            <a:pPr lvl="1"/>
            <a:r>
              <a:rPr lang="en-US" dirty="0"/>
              <a:t>Likely not directly applicable to population of interest</a:t>
            </a:r>
          </a:p>
          <a:p>
            <a:pPr lvl="1"/>
            <a:r>
              <a:rPr lang="en-US" dirty="0"/>
              <a:t>Accountability—health impacts of regulatory interventions may not be accurately characterized</a:t>
            </a:r>
          </a:p>
        </p:txBody>
      </p:sp>
    </p:spTree>
    <p:extLst>
      <p:ext uri="{BB962C8B-B14F-4D97-AF65-F5344CB8AC3E}">
        <p14:creationId xmlns:p14="http://schemas.microsoft.com/office/powerpoint/2010/main" val="3458938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C57D4A7-3F76-2044-B29A-0F1BBACC098F}"/>
              </a:ext>
            </a:extLst>
          </p:cNvPr>
          <p:cNvPicPr>
            <a:picLocks noChangeAspect="1"/>
          </p:cNvPicPr>
          <p:nvPr/>
        </p:nvPicPr>
        <p:blipFill>
          <a:blip r:embed="rId3"/>
          <a:stretch>
            <a:fillRect/>
          </a:stretch>
        </p:blipFill>
        <p:spPr>
          <a:xfrm>
            <a:off x="6221034" y="3832217"/>
            <a:ext cx="5132766" cy="2589316"/>
          </a:xfrm>
          <a:prstGeom prst="rect">
            <a:avLst/>
          </a:prstGeom>
        </p:spPr>
      </p:pic>
      <p:sp>
        <p:nvSpPr>
          <p:cNvPr id="2" name="Title 1">
            <a:extLst>
              <a:ext uri="{FF2B5EF4-FFF2-40B4-BE49-F238E27FC236}">
                <a16:creationId xmlns:a16="http://schemas.microsoft.com/office/drawing/2014/main" id="{97FE552E-2E30-7B42-A405-8BD3673A2105}"/>
              </a:ext>
            </a:extLst>
          </p:cNvPr>
          <p:cNvSpPr>
            <a:spLocks noGrp="1"/>
          </p:cNvSpPr>
          <p:nvPr>
            <p:ph type="title"/>
          </p:nvPr>
        </p:nvSpPr>
        <p:spPr/>
        <p:txBody>
          <a:bodyPr/>
          <a:lstStyle/>
          <a:p>
            <a:r>
              <a:rPr lang="en-US" dirty="0"/>
              <a:t>Resolution: coal emissions exposure using HYSPLIT Average Dispersion (</a:t>
            </a:r>
            <a:r>
              <a:rPr lang="en-US" dirty="0" err="1"/>
              <a:t>HyADS</a:t>
            </a:r>
            <a:r>
              <a:rPr lang="en-US" dirty="0"/>
              <a:t>)</a:t>
            </a:r>
          </a:p>
        </p:txBody>
      </p:sp>
      <p:sp>
        <p:nvSpPr>
          <p:cNvPr id="3" name="Content Placeholder 2">
            <a:extLst>
              <a:ext uri="{FF2B5EF4-FFF2-40B4-BE49-F238E27FC236}">
                <a16:creationId xmlns:a16="http://schemas.microsoft.com/office/drawing/2014/main" id="{F3A8D6B9-5F2E-D14D-B54F-31DE62491B20}"/>
              </a:ext>
            </a:extLst>
          </p:cNvPr>
          <p:cNvSpPr>
            <a:spLocks noGrp="1"/>
          </p:cNvSpPr>
          <p:nvPr>
            <p:ph idx="1"/>
          </p:nvPr>
        </p:nvSpPr>
        <p:spPr>
          <a:xfrm>
            <a:off x="563671" y="1825626"/>
            <a:ext cx="11294371" cy="3122892"/>
          </a:xfrm>
        </p:spPr>
        <p:txBody>
          <a:bodyPr numCol="2" spcCol="274320">
            <a:normAutofit/>
          </a:bodyPr>
          <a:lstStyle/>
          <a:p>
            <a:r>
              <a:rPr lang="en-US" sz="2400" dirty="0"/>
              <a:t>Simulate dispersion of 100 parcels starting at individual stack </a:t>
            </a:r>
          </a:p>
          <a:p>
            <a:pPr lvl="1"/>
            <a:r>
              <a:rPr lang="en-US" sz="2000" dirty="0"/>
              <a:t>Parcels tracked for 10 days </a:t>
            </a:r>
          </a:p>
          <a:p>
            <a:pPr lvl="1"/>
            <a:r>
              <a:rPr lang="en-US" sz="2000" dirty="0"/>
              <a:t>Omit near-source impacts</a:t>
            </a:r>
          </a:p>
          <a:p>
            <a:pPr lvl="1"/>
            <a:r>
              <a:rPr lang="en-US" sz="2000" dirty="0"/>
              <a:t>Omit parcels above planetary boundary layer</a:t>
            </a:r>
          </a:p>
          <a:p>
            <a:pPr lvl="1"/>
            <a:r>
              <a:rPr lang="en-US" sz="2000" dirty="0"/>
              <a:t>Parcels not resuspended</a:t>
            </a:r>
          </a:p>
          <a:p>
            <a:pPr lvl="1"/>
            <a:r>
              <a:rPr lang="en-US" sz="2000" dirty="0"/>
              <a:t>Repeat at 6 hour intervals daily </a:t>
            </a:r>
          </a:p>
          <a:p>
            <a:pPr lvl="1"/>
            <a:r>
              <a:rPr lang="en-US" sz="2000" dirty="0"/>
              <a:t>NCEP Reanalysis meteorology</a:t>
            </a:r>
          </a:p>
          <a:p>
            <a:r>
              <a:rPr lang="en-US" sz="2400" dirty="0"/>
              <a:t>Locations aggregated to .1º x .1º grid and over-</a:t>
            </a:r>
            <a:r>
              <a:rPr lang="en-US" sz="2400" dirty="0" err="1"/>
              <a:t>layed</a:t>
            </a:r>
            <a:r>
              <a:rPr lang="en-US" sz="2400" dirty="0"/>
              <a:t> on ZIP codes</a:t>
            </a:r>
          </a:p>
          <a:p>
            <a:r>
              <a:rPr lang="en-US" sz="2400" dirty="0"/>
              <a:t>Weight by monthly emissions </a:t>
            </a:r>
          </a:p>
        </p:txBody>
      </p:sp>
      <p:sp>
        <p:nvSpPr>
          <p:cNvPr id="7" name="TextBox 6">
            <a:extLst>
              <a:ext uri="{FF2B5EF4-FFF2-40B4-BE49-F238E27FC236}">
                <a16:creationId xmlns:a16="http://schemas.microsoft.com/office/drawing/2014/main" id="{840D9A42-C69E-7A42-BFAC-E9CCF4A6BE95}"/>
              </a:ext>
            </a:extLst>
          </p:cNvPr>
          <p:cNvSpPr txBox="1"/>
          <p:nvPr/>
        </p:nvSpPr>
        <p:spPr>
          <a:xfrm>
            <a:off x="6289232" y="3647551"/>
            <a:ext cx="4996369" cy="400110"/>
          </a:xfrm>
          <a:prstGeom prst="rect">
            <a:avLst/>
          </a:prstGeom>
          <a:noFill/>
        </p:spPr>
        <p:txBody>
          <a:bodyPr wrap="none" rtlCol="0">
            <a:spAutoFit/>
          </a:bodyPr>
          <a:lstStyle/>
          <a:p>
            <a:pPr algn="ctr"/>
            <a:r>
              <a:rPr lang="en-US" sz="2000" b="1" dirty="0"/>
              <a:t>2005 </a:t>
            </a:r>
            <a:r>
              <a:rPr lang="en-US" sz="2000" b="1" dirty="0" err="1"/>
              <a:t>HyADS</a:t>
            </a:r>
            <a:r>
              <a:rPr lang="en-US" sz="2000" b="1" dirty="0"/>
              <a:t> exposure for facility 6113, Unit 1</a:t>
            </a:r>
          </a:p>
        </p:txBody>
      </p:sp>
      <p:sp>
        <p:nvSpPr>
          <p:cNvPr id="4" name="TextBox 3">
            <a:extLst>
              <a:ext uri="{FF2B5EF4-FFF2-40B4-BE49-F238E27FC236}">
                <a16:creationId xmlns:a16="http://schemas.microsoft.com/office/drawing/2014/main" id="{CFD64FB0-C462-4B42-B309-AA8E8A402472}"/>
              </a:ext>
            </a:extLst>
          </p:cNvPr>
          <p:cNvSpPr txBox="1"/>
          <p:nvPr/>
        </p:nvSpPr>
        <p:spPr>
          <a:xfrm>
            <a:off x="698141" y="5098094"/>
            <a:ext cx="4801705" cy="1323439"/>
          </a:xfrm>
          <a:prstGeom prst="rect">
            <a:avLst/>
          </a:prstGeom>
          <a:noFill/>
          <a:ln w="38100">
            <a:solidFill>
              <a:schemeClr val="accent1"/>
            </a:solidFill>
          </a:ln>
        </p:spPr>
        <p:txBody>
          <a:bodyPr wrap="square" rtlCol="0">
            <a:spAutoFit/>
          </a:bodyPr>
          <a:lstStyle/>
          <a:p>
            <a:pPr marL="285750" indent="-285750">
              <a:buFont typeface="Arial" panose="020B0604020202020204" pitchFamily="34" charset="0"/>
              <a:buChar char="•"/>
            </a:pPr>
            <a:r>
              <a:rPr lang="en-US" sz="2000" dirty="0"/>
              <a:t>Accessible through R package (</a:t>
            </a:r>
            <a:r>
              <a:rPr lang="en-US" sz="2000" dirty="0">
                <a:hlinkClick r:id="rId4"/>
              </a:rPr>
              <a:t>www.github.com/lhenneman/hyspdisp</a:t>
            </a:r>
            <a:r>
              <a:rPr lang="en-US" sz="2000" dirty="0"/>
              <a:t>)</a:t>
            </a:r>
          </a:p>
          <a:p>
            <a:pPr marL="285750" indent="-285750">
              <a:buFont typeface="Arial" panose="020B0604020202020204" pitchFamily="34" charset="0"/>
              <a:buChar char="•"/>
            </a:pPr>
            <a:r>
              <a:rPr lang="en-US" sz="2000" dirty="0"/>
              <a:t>Monthly impacts from each of ~1,000 units in ~2 weeks</a:t>
            </a:r>
          </a:p>
        </p:txBody>
      </p:sp>
    </p:spTree>
    <p:extLst>
      <p:ext uri="{BB962C8B-B14F-4D97-AF65-F5344CB8AC3E}">
        <p14:creationId xmlns:p14="http://schemas.microsoft.com/office/powerpoint/2010/main" val="1345129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CF681-E517-DA4E-8506-F70C9748A079}"/>
              </a:ext>
            </a:extLst>
          </p:cNvPr>
          <p:cNvSpPr>
            <a:spLocks noGrp="1"/>
          </p:cNvSpPr>
          <p:nvPr>
            <p:ph type="title"/>
          </p:nvPr>
        </p:nvSpPr>
        <p:spPr>
          <a:xfrm>
            <a:off x="838200" y="365125"/>
            <a:ext cx="6111093" cy="1325563"/>
          </a:xfrm>
        </p:spPr>
        <p:txBody>
          <a:bodyPr anchor="t"/>
          <a:lstStyle/>
          <a:p>
            <a:r>
              <a:rPr lang="en-US" dirty="0"/>
              <a:t>Annual </a:t>
            </a:r>
            <a:r>
              <a:rPr lang="en-US" dirty="0" err="1"/>
              <a:t>HyADS</a:t>
            </a:r>
            <a:r>
              <a:rPr lang="en-US" dirty="0"/>
              <a:t> evaluation: all units</a:t>
            </a:r>
          </a:p>
        </p:txBody>
      </p:sp>
      <p:sp>
        <p:nvSpPr>
          <p:cNvPr id="3" name="Content Placeholder 2">
            <a:extLst>
              <a:ext uri="{FF2B5EF4-FFF2-40B4-BE49-F238E27FC236}">
                <a16:creationId xmlns:a16="http://schemas.microsoft.com/office/drawing/2014/main" id="{ECEAC302-E619-4241-9701-388896078C07}"/>
              </a:ext>
            </a:extLst>
          </p:cNvPr>
          <p:cNvSpPr>
            <a:spLocks noGrp="1"/>
          </p:cNvSpPr>
          <p:nvPr>
            <p:ph idx="1"/>
          </p:nvPr>
        </p:nvSpPr>
        <p:spPr>
          <a:xfrm>
            <a:off x="838200" y="1690689"/>
            <a:ext cx="6111240" cy="1652656"/>
          </a:xfrm>
        </p:spPr>
        <p:txBody>
          <a:bodyPr>
            <a:normAutofit lnSpcReduction="10000"/>
          </a:bodyPr>
          <a:lstStyle/>
          <a:p>
            <a:r>
              <a:rPr lang="en-US" sz="2400" dirty="0"/>
              <a:t>Hybrid CMAQ-DDM/Source apportionment coal impact fields (Ivey et al., 2015)</a:t>
            </a:r>
          </a:p>
          <a:p>
            <a:r>
              <a:rPr lang="en-US" sz="2400" dirty="0"/>
              <a:t>Observed PM</a:t>
            </a:r>
            <a:r>
              <a:rPr lang="en-US" sz="2400" baseline="-25000" dirty="0"/>
              <a:t>2.5</a:t>
            </a:r>
            <a:r>
              <a:rPr lang="en-US" sz="2400" dirty="0"/>
              <a:t> and sulfate</a:t>
            </a:r>
          </a:p>
          <a:p>
            <a:r>
              <a:rPr lang="en-US" sz="2400" dirty="0" err="1"/>
              <a:t>InMAP</a:t>
            </a:r>
            <a:r>
              <a:rPr lang="en-US" sz="2400" dirty="0"/>
              <a:t> (</a:t>
            </a:r>
            <a:r>
              <a:rPr lang="en-US" sz="2400" dirty="0" err="1"/>
              <a:t>Tessum</a:t>
            </a:r>
            <a:r>
              <a:rPr lang="en-US" sz="2400" dirty="0"/>
              <a:t> et al., 2016)</a:t>
            </a:r>
          </a:p>
        </p:txBody>
      </p:sp>
      <p:pic>
        <p:nvPicPr>
          <p:cNvPr id="9" name="Picture 8">
            <a:extLst>
              <a:ext uri="{FF2B5EF4-FFF2-40B4-BE49-F238E27FC236}">
                <a16:creationId xmlns:a16="http://schemas.microsoft.com/office/drawing/2014/main" id="{9B898486-E535-8645-AD2A-752234D5B139}"/>
              </a:ext>
            </a:extLst>
          </p:cNvPr>
          <p:cNvPicPr>
            <a:picLocks noChangeAspect="1"/>
          </p:cNvPicPr>
          <p:nvPr/>
        </p:nvPicPr>
        <p:blipFill>
          <a:blip r:embed="rId2"/>
          <a:stretch>
            <a:fillRect/>
          </a:stretch>
        </p:blipFill>
        <p:spPr>
          <a:xfrm>
            <a:off x="187019" y="3425459"/>
            <a:ext cx="5949041" cy="3125685"/>
          </a:xfrm>
          <a:prstGeom prst="rect">
            <a:avLst/>
          </a:prstGeom>
        </p:spPr>
      </p:pic>
      <p:pic>
        <p:nvPicPr>
          <p:cNvPr id="6" name="Picture 5">
            <a:extLst>
              <a:ext uri="{FF2B5EF4-FFF2-40B4-BE49-F238E27FC236}">
                <a16:creationId xmlns:a16="http://schemas.microsoft.com/office/drawing/2014/main" id="{00C7AE3F-ABB2-234C-8C0F-0A7BF1E10695}"/>
              </a:ext>
            </a:extLst>
          </p:cNvPr>
          <p:cNvPicPr>
            <a:picLocks noChangeAspect="1"/>
          </p:cNvPicPr>
          <p:nvPr/>
        </p:nvPicPr>
        <p:blipFill>
          <a:blip r:embed="rId3"/>
          <a:stretch>
            <a:fillRect/>
          </a:stretch>
        </p:blipFill>
        <p:spPr>
          <a:xfrm>
            <a:off x="6950363" y="3343345"/>
            <a:ext cx="4909552" cy="2833618"/>
          </a:xfrm>
          <a:prstGeom prst="rect">
            <a:avLst/>
          </a:prstGeom>
        </p:spPr>
      </p:pic>
      <p:sp>
        <p:nvSpPr>
          <p:cNvPr id="4" name="TextBox 3">
            <a:extLst>
              <a:ext uri="{FF2B5EF4-FFF2-40B4-BE49-F238E27FC236}">
                <a16:creationId xmlns:a16="http://schemas.microsoft.com/office/drawing/2014/main" id="{9865BF94-C055-884A-8119-6428AA1C45A3}"/>
              </a:ext>
            </a:extLst>
          </p:cNvPr>
          <p:cNvSpPr txBox="1"/>
          <p:nvPr/>
        </p:nvSpPr>
        <p:spPr>
          <a:xfrm>
            <a:off x="7845410" y="505130"/>
            <a:ext cx="3119457" cy="400110"/>
          </a:xfrm>
          <a:prstGeom prst="rect">
            <a:avLst/>
          </a:prstGeom>
          <a:solidFill>
            <a:schemeClr val="bg1"/>
          </a:solidFill>
        </p:spPr>
        <p:txBody>
          <a:bodyPr wrap="square" rtlCol="0">
            <a:spAutoFit/>
          </a:bodyPr>
          <a:lstStyle/>
          <a:p>
            <a:pPr algn="ctr"/>
            <a:r>
              <a:rPr lang="en-US" sz="2000" b="1" dirty="0" err="1"/>
              <a:t>HyADS</a:t>
            </a:r>
            <a:r>
              <a:rPr lang="en-US" sz="2000" b="1" dirty="0"/>
              <a:t> (2005)</a:t>
            </a:r>
          </a:p>
        </p:txBody>
      </p:sp>
      <p:sp>
        <p:nvSpPr>
          <p:cNvPr id="8" name="TextBox 7">
            <a:extLst>
              <a:ext uri="{FF2B5EF4-FFF2-40B4-BE49-F238E27FC236}">
                <a16:creationId xmlns:a16="http://schemas.microsoft.com/office/drawing/2014/main" id="{36853C6C-B5FE-F546-8046-71446E695341}"/>
              </a:ext>
            </a:extLst>
          </p:cNvPr>
          <p:cNvSpPr txBox="1"/>
          <p:nvPr/>
        </p:nvSpPr>
        <p:spPr>
          <a:xfrm>
            <a:off x="7181353" y="3425459"/>
            <a:ext cx="4453688" cy="400110"/>
          </a:xfrm>
          <a:prstGeom prst="rect">
            <a:avLst/>
          </a:prstGeom>
          <a:solidFill>
            <a:schemeClr val="bg1"/>
          </a:solidFill>
        </p:spPr>
        <p:txBody>
          <a:bodyPr wrap="square" rtlCol="0">
            <a:spAutoFit/>
          </a:bodyPr>
          <a:lstStyle/>
          <a:p>
            <a:pPr algn="ctr"/>
            <a:r>
              <a:rPr lang="en-US" sz="2000" b="1" dirty="0"/>
              <a:t>Hybrid CMAQ-DDM coal impacts (2005)</a:t>
            </a:r>
          </a:p>
        </p:txBody>
      </p:sp>
      <p:pic>
        <p:nvPicPr>
          <p:cNvPr id="10" name="Picture 9">
            <a:extLst>
              <a:ext uri="{FF2B5EF4-FFF2-40B4-BE49-F238E27FC236}">
                <a16:creationId xmlns:a16="http://schemas.microsoft.com/office/drawing/2014/main" id="{A4A99882-6E86-8148-A8BC-8AA905B8CE0B}"/>
              </a:ext>
            </a:extLst>
          </p:cNvPr>
          <p:cNvPicPr>
            <a:picLocks noChangeAspect="1"/>
          </p:cNvPicPr>
          <p:nvPr/>
        </p:nvPicPr>
        <p:blipFill rotWithShape="1">
          <a:blip r:embed="rId4"/>
          <a:srcRect t="13971"/>
          <a:stretch/>
        </p:blipFill>
        <p:spPr>
          <a:xfrm>
            <a:off x="6949440" y="905239"/>
            <a:ext cx="4910328" cy="2438105"/>
          </a:xfrm>
          <a:prstGeom prst="rect">
            <a:avLst/>
          </a:prstGeom>
        </p:spPr>
      </p:pic>
      <p:sp>
        <p:nvSpPr>
          <p:cNvPr id="5" name="Rectangle 4">
            <a:extLst>
              <a:ext uri="{FF2B5EF4-FFF2-40B4-BE49-F238E27FC236}">
                <a16:creationId xmlns:a16="http://schemas.microsoft.com/office/drawing/2014/main" id="{7820EC65-2F2A-C849-A5F8-280EC99D0FBD}"/>
              </a:ext>
            </a:extLst>
          </p:cNvPr>
          <p:cNvSpPr/>
          <p:nvPr/>
        </p:nvSpPr>
        <p:spPr>
          <a:xfrm>
            <a:off x="1344706" y="3751729"/>
            <a:ext cx="1250576" cy="279941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7021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6454</TotalTime>
  <Words>1525</Words>
  <Application>Microsoft Macintosh PowerPoint</Application>
  <PresentationFormat>Widescreen</PresentationFormat>
  <Paragraphs>163</Paragraphs>
  <Slides>18</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Calibri</vt:lpstr>
      <vt:lpstr>Calibri Light</vt:lpstr>
      <vt:lpstr>PT Serif</vt:lpstr>
      <vt:lpstr>System Font Regular</vt:lpstr>
      <vt:lpstr>Times New Roman</vt:lpstr>
      <vt:lpstr>Office Theme</vt:lpstr>
      <vt:lpstr>Direct estimates of health improvements from reduced coal power plant emissions exposure</vt:lpstr>
      <vt:lpstr>The Team</vt:lpstr>
      <vt:lpstr>Regulating Power Plants in the United States</vt:lpstr>
      <vt:lpstr>Research question: What are the downstream health impacts when a power plant reduces emissions?</vt:lpstr>
      <vt:lpstr>Connecting emission sources and populations: desirable qualities</vt:lpstr>
      <vt:lpstr>Connecting individual emission sources and populations: existing approaches</vt:lpstr>
      <vt:lpstr>Previous approach limitations in air pollution accountability health studies</vt:lpstr>
      <vt:lpstr>Resolution: coal emissions exposure using HYSPLIT Average Dispersion (HyADS)</vt:lpstr>
      <vt:lpstr>Annual HyADS evaluation: all units</vt:lpstr>
      <vt:lpstr>HyADS Evaluation: Regional comparison with CMAQ-DDM hybrid sensitivities</vt:lpstr>
      <vt:lpstr>Health effects of national interventions with HyADS</vt:lpstr>
      <vt:lpstr>Emissions reductions and health outcomes: two hypotheses </vt:lpstr>
      <vt:lpstr>Facilities with maximum population-weighted exposure in 2005</vt:lpstr>
      <vt:lpstr>Health effects of local interventions: asthma in Louisville, KY</vt:lpstr>
      <vt:lpstr>Ranking facilities by population-weighted impact in Louisville, KY</vt:lpstr>
      <vt:lpstr>Impacts from individual units in Louisville ZIP code that contains an SO2 monitor</vt:lpstr>
      <vt:lpstr>Conclusions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Direct estimates of health improvements from reduced emissions at coal power plants </dc:title>
  <dc:creator>Henneman, Lucas R</dc:creator>
  <cp:lastModifiedBy>Henneman, Lucas R</cp:lastModifiedBy>
  <cp:revision>307</cp:revision>
  <dcterms:created xsi:type="dcterms:W3CDTF">2018-09-10T11:55:08Z</dcterms:created>
  <dcterms:modified xsi:type="dcterms:W3CDTF">2018-10-22T16:40:40Z</dcterms:modified>
</cp:coreProperties>
</file>