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0" r:id="rId3"/>
    <p:sldId id="455" r:id="rId4"/>
    <p:sldId id="401" r:id="rId5"/>
    <p:sldId id="365" r:id="rId6"/>
    <p:sldId id="506" r:id="rId7"/>
    <p:sldId id="411" r:id="rId8"/>
    <p:sldId id="528" r:id="rId9"/>
    <p:sldId id="534" r:id="rId10"/>
    <p:sldId id="515" r:id="rId11"/>
    <p:sldId id="531" r:id="rId12"/>
    <p:sldId id="530" r:id="rId13"/>
    <p:sldId id="535" r:id="rId14"/>
    <p:sldId id="519" r:id="rId15"/>
    <p:sldId id="525" r:id="rId16"/>
    <p:sldId id="285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4488" userDrawn="1">
          <p15:clr>
            <a:srgbClr val="A4A3A4"/>
          </p15:clr>
        </p15:guide>
        <p15:guide id="3" pos="2280" userDrawn="1">
          <p15:clr>
            <a:srgbClr val="A4A3A4"/>
          </p15:clr>
        </p15:guide>
        <p15:guide id="4" pos="1152" userDrawn="1">
          <p15:clr>
            <a:srgbClr val="A4A3A4"/>
          </p15:clr>
        </p15:guide>
        <p15:guide id="5" pos="3048" userDrawn="1">
          <p15:clr>
            <a:srgbClr val="A4A3A4"/>
          </p15:clr>
        </p15:guide>
        <p15:guide id="6" orient="horz" pos="1920" userDrawn="1">
          <p15:clr>
            <a:srgbClr val="A4A3A4"/>
          </p15:clr>
        </p15:guide>
        <p15:guide id="7" orient="horz" pos="696" userDrawn="1">
          <p15:clr>
            <a:srgbClr val="A4A3A4"/>
          </p15:clr>
        </p15:guide>
        <p15:guide id="8" pos="5472" userDrawn="1">
          <p15:clr>
            <a:srgbClr val="A4A3A4"/>
          </p15:clr>
        </p15:guide>
        <p15:guide id="9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dia Afrin" initials="SA" lastIdx="1" clrIdx="0">
    <p:extLst>
      <p:ext uri="{19B8F6BF-5375-455C-9EA6-DF929625EA0E}">
        <p15:presenceInfo xmlns:p15="http://schemas.microsoft.com/office/powerpoint/2012/main" userId="S-1-5-21-2670277017-1606584948-3883025002-641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4B4B"/>
    <a:srgbClr val="C82316"/>
    <a:srgbClr val="AE2112"/>
    <a:srgbClr val="C55A11"/>
    <a:srgbClr val="FF9933"/>
    <a:srgbClr val="D60093"/>
    <a:srgbClr val="70AD47"/>
    <a:srgbClr val="F8CBAD"/>
    <a:srgbClr val="FFFFFF"/>
    <a:srgbClr val="CE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1" autoAdjust="0"/>
    <p:restoredTop sz="82587" autoAdjust="0"/>
  </p:normalViewPr>
  <p:slideViewPr>
    <p:cSldViewPr showGuides="1">
      <p:cViewPr varScale="1">
        <p:scale>
          <a:sx n="61" d="100"/>
          <a:sy n="61" d="100"/>
        </p:scale>
        <p:origin x="1590" y="90"/>
      </p:cViewPr>
      <p:guideLst>
        <p:guide orient="horz" pos="3936"/>
        <p:guide pos="4488"/>
        <p:guide pos="2280"/>
        <p:guide pos="1152"/>
        <p:guide pos="3048"/>
        <p:guide orient="horz" pos="1920"/>
        <p:guide orient="horz" pos="696"/>
        <p:guide pos="5472"/>
        <p:guide pos="3696"/>
      </p:guideLst>
    </p:cSldViewPr>
  </p:slideViewPr>
  <p:outlineViewPr>
    <p:cViewPr>
      <p:scale>
        <a:sx n="33" d="100"/>
        <a:sy n="33" d="100"/>
      </p:scale>
      <p:origin x="0" y="-1326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778" y="78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frin\Google%20Drive\Research\CMAS%20conference\Fire%20emission%20data\EPD_NEI_Permit_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frin\Google%20Drive\Research\ISSRM2018\WithoutPile\Ga_svi_ac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frin\Google%20Drive\Research\CMAS%20conference\COBRA_output\Contrbution%20from%2010red%20by%20diff%20sour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frin\Google%20Drive\Research\CMAS%20conference\COBRA_output\Contrbution%20from%2010red%20by%20diff%20sour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69347796245836"/>
          <c:y val="0.12876110802866494"/>
          <c:w val="0.62001304057033879"/>
          <c:h val="0.4553050174817824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PM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noFill/>
              <a:ln w="635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0640634324342832"/>
                  <c:y val="0.2286947852215059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R </a:t>
                    </a: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= </a:t>
                    </a:r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0.68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Sheet1!$E$2:$E$479</c:f>
              <c:numCache>
                <c:formatCode>General</c:formatCode>
                <c:ptCount val="478"/>
                <c:pt idx="0">
                  <c:v>120</c:v>
                </c:pt>
                <c:pt idx="1">
                  <c:v>453</c:v>
                </c:pt>
                <c:pt idx="2">
                  <c:v>345</c:v>
                </c:pt>
                <c:pt idx="3">
                  <c:v>774</c:v>
                </c:pt>
                <c:pt idx="4">
                  <c:v>1344</c:v>
                </c:pt>
                <c:pt idx="5">
                  <c:v>697</c:v>
                </c:pt>
                <c:pt idx="6">
                  <c:v>325</c:v>
                </c:pt>
                <c:pt idx="7">
                  <c:v>1081</c:v>
                </c:pt>
                <c:pt idx="8">
                  <c:v>2651</c:v>
                </c:pt>
                <c:pt idx="9">
                  <c:v>2039</c:v>
                </c:pt>
                <c:pt idx="10">
                  <c:v>1488</c:v>
                </c:pt>
                <c:pt idx="11">
                  <c:v>1974</c:v>
                </c:pt>
                <c:pt idx="12">
                  <c:v>1365</c:v>
                </c:pt>
                <c:pt idx="13">
                  <c:v>621</c:v>
                </c:pt>
                <c:pt idx="14">
                  <c:v>677</c:v>
                </c:pt>
                <c:pt idx="15">
                  <c:v>3010</c:v>
                </c:pt>
                <c:pt idx="16">
                  <c:v>3262</c:v>
                </c:pt>
                <c:pt idx="17">
                  <c:v>3568</c:v>
                </c:pt>
                <c:pt idx="18">
                  <c:v>6116</c:v>
                </c:pt>
                <c:pt idx="19">
                  <c:v>7287</c:v>
                </c:pt>
                <c:pt idx="20">
                  <c:v>7166</c:v>
                </c:pt>
                <c:pt idx="21">
                  <c:v>5894</c:v>
                </c:pt>
                <c:pt idx="22">
                  <c:v>6877</c:v>
                </c:pt>
                <c:pt idx="23">
                  <c:v>6426</c:v>
                </c:pt>
                <c:pt idx="24">
                  <c:v>5179</c:v>
                </c:pt>
                <c:pt idx="25">
                  <c:v>5157</c:v>
                </c:pt>
                <c:pt idx="26">
                  <c:v>2068</c:v>
                </c:pt>
                <c:pt idx="27">
                  <c:v>784</c:v>
                </c:pt>
                <c:pt idx="28">
                  <c:v>4358</c:v>
                </c:pt>
                <c:pt idx="29">
                  <c:v>8194</c:v>
                </c:pt>
                <c:pt idx="30">
                  <c:v>6393</c:v>
                </c:pt>
                <c:pt idx="31">
                  <c:v>5645</c:v>
                </c:pt>
                <c:pt idx="32">
                  <c:v>5086</c:v>
                </c:pt>
                <c:pt idx="33">
                  <c:v>3498</c:v>
                </c:pt>
                <c:pt idx="34">
                  <c:v>2282</c:v>
                </c:pt>
                <c:pt idx="35">
                  <c:v>52</c:v>
                </c:pt>
                <c:pt idx="36">
                  <c:v>2432</c:v>
                </c:pt>
                <c:pt idx="37">
                  <c:v>2436</c:v>
                </c:pt>
                <c:pt idx="38">
                  <c:v>57</c:v>
                </c:pt>
                <c:pt idx="39">
                  <c:v>2</c:v>
                </c:pt>
                <c:pt idx="40">
                  <c:v>3</c:v>
                </c:pt>
                <c:pt idx="41">
                  <c:v>7</c:v>
                </c:pt>
                <c:pt idx="42">
                  <c:v>1286</c:v>
                </c:pt>
                <c:pt idx="43">
                  <c:v>1322</c:v>
                </c:pt>
                <c:pt idx="44">
                  <c:v>1539</c:v>
                </c:pt>
                <c:pt idx="45">
                  <c:v>5869</c:v>
                </c:pt>
                <c:pt idx="46">
                  <c:v>4578</c:v>
                </c:pt>
                <c:pt idx="47">
                  <c:v>4161</c:v>
                </c:pt>
                <c:pt idx="48">
                  <c:v>10216</c:v>
                </c:pt>
                <c:pt idx="49">
                  <c:v>6262</c:v>
                </c:pt>
                <c:pt idx="50">
                  <c:v>0</c:v>
                </c:pt>
                <c:pt idx="51">
                  <c:v>7</c:v>
                </c:pt>
                <c:pt idx="52">
                  <c:v>7</c:v>
                </c:pt>
                <c:pt idx="53">
                  <c:v>2</c:v>
                </c:pt>
                <c:pt idx="54">
                  <c:v>584</c:v>
                </c:pt>
                <c:pt idx="55">
                  <c:v>1452</c:v>
                </c:pt>
                <c:pt idx="56">
                  <c:v>3170</c:v>
                </c:pt>
                <c:pt idx="57">
                  <c:v>3630</c:v>
                </c:pt>
                <c:pt idx="58">
                  <c:v>1796</c:v>
                </c:pt>
                <c:pt idx="59">
                  <c:v>7198</c:v>
                </c:pt>
                <c:pt idx="60">
                  <c:v>6835</c:v>
                </c:pt>
                <c:pt idx="61">
                  <c:v>173</c:v>
                </c:pt>
                <c:pt idx="62">
                  <c:v>10722</c:v>
                </c:pt>
                <c:pt idx="63">
                  <c:v>19518</c:v>
                </c:pt>
                <c:pt idx="64">
                  <c:v>17814</c:v>
                </c:pt>
                <c:pt idx="65">
                  <c:v>11114</c:v>
                </c:pt>
                <c:pt idx="66">
                  <c:v>2501</c:v>
                </c:pt>
                <c:pt idx="67">
                  <c:v>1673</c:v>
                </c:pt>
                <c:pt idx="68">
                  <c:v>7556</c:v>
                </c:pt>
                <c:pt idx="69">
                  <c:v>15340</c:v>
                </c:pt>
                <c:pt idx="70">
                  <c:v>16395</c:v>
                </c:pt>
                <c:pt idx="71">
                  <c:v>8863</c:v>
                </c:pt>
                <c:pt idx="72">
                  <c:v>3528</c:v>
                </c:pt>
                <c:pt idx="73">
                  <c:v>2231</c:v>
                </c:pt>
                <c:pt idx="74">
                  <c:v>1628</c:v>
                </c:pt>
                <c:pt idx="75">
                  <c:v>6862</c:v>
                </c:pt>
                <c:pt idx="76">
                  <c:v>15899</c:v>
                </c:pt>
                <c:pt idx="77">
                  <c:v>15688</c:v>
                </c:pt>
                <c:pt idx="78">
                  <c:v>5341</c:v>
                </c:pt>
                <c:pt idx="79">
                  <c:v>25</c:v>
                </c:pt>
                <c:pt idx="80">
                  <c:v>121</c:v>
                </c:pt>
                <c:pt idx="81">
                  <c:v>2446</c:v>
                </c:pt>
                <c:pt idx="82">
                  <c:v>9868</c:v>
                </c:pt>
                <c:pt idx="83">
                  <c:v>13394</c:v>
                </c:pt>
                <c:pt idx="84">
                  <c:v>11231</c:v>
                </c:pt>
                <c:pt idx="85">
                  <c:v>8009</c:v>
                </c:pt>
                <c:pt idx="86">
                  <c:v>2967</c:v>
                </c:pt>
                <c:pt idx="87">
                  <c:v>1746</c:v>
                </c:pt>
                <c:pt idx="88">
                  <c:v>6729</c:v>
                </c:pt>
                <c:pt idx="89">
                  <c:v>5502</c:v>
                </c:pt>
                <c:pt idx="90">
                  <c:v>182</c:v>
                </c:pt>
                <c:pt idx="91">
                  <c:v>59</c:v>
                </c:pt>
                <c:pt idx="92">
                  <c:v>1168</c:v>
                </c:pt>
                <c:pt idx="93">
                  <c:v>1778</c:v>
                </c:pt>
                <c:pt idx="94">
                  <c:v>4632</c:v>
                </c:pt>
                <c:pt idx="95">
                  <c:v>7438</c:v>
                </c:pt>
                <c:pt idx="96">
                  <c:v>6377</c:v>
                </c:pt>
                <c:pt idx="97">
                  <c:v>3237</c:v>
                </c:pt>
                <c:pt idx="98">
                  <c:v>454</c:v>
                </c:pt>
                <c:pt idx="99">
                  <c:v>2070</c:v>
                </c:pt>
                <c:pt idx="100">
                  <c:v>1950</c:v>
                </c:pt>
                <c:pt idx="101">
                  <c:v>30</c:v>
                </c:pt>
                <c:pt idx="102">
                  <c:v>1369</c:v>
                </c:pt>
                <c:pt idx="103">
                  <c:v>3037</c:v>
                </c:pt>
                <c:pt idx="104">
                  <c:v>3355</c:v>
                </c:pt>
                <c:pt idx="105">
                  <c:v>1676</c:v>
                </c:pt>
                <c:pt idx="106">
                  <c:v>33</c:v>
                </c:pt>
                <c:pt idx="107">
                  <c:v>164</c:v>
                </c:pt>
                <c:pt idx="108">
                  <c:v>330</c:v>
                </c:pt>
                <c:pt idx="109">
                  <c:v>1834</c:v>
                </c:pt>
                <c:pt idx="110">
                  <c:v>2926</c:v>
                </c:pt>
                <c:pt idx="111">
                  <c:v>2376</c:v>
                </c:pt>
                <c:pt idx="112">
                  <c:v>2254</c:v>
                </c:pt>
                <c:pt idx="113">
                  <c:v>1752</c:v>
                </c:pt>
                <c:pt idx="114">
                  <c:v>710</c:v>
                </c:pt>
                <c:pt idx="115">
                  <c:v>117</c:v>
                </c:pt>
                <c:pt idx="116">
                  <c:v>217</c:v>
                </c:pt>
                <c:pt idx="117">
                  <c:v>2</c:v>
                </c:pt>
                <c:pt idx="118">
                  <c:v>2</c:v>
                </c:pt>
                <c:pt idx="119">
                  <c:v>5</c:v>
                </c:pt>
                <c:pt idx="120">
                  <c:v>192</c:v>
                </c:pt>
                <c:pt idx="121">
                  <c:v>211</c:v>
                </c:pt>
                <c:pt idx="122">
                  <c:v>24</c:v>
                </c:pt>
                <c:pt idx="123">
                  <c:v>750</c:v>
                </c:pt>
                <c:pt idx="124">
                  <c:v>1290</c:v>
                </c:pt>
                <c:pt idx="125">
                  <c:v>663</c:v>
                </c:pt>
                <c:pt idx="126">
                  <c:v>128</c:v>
                </c:pt>
                <c:pt idx="127">
                  <c:v>5</c:v>
                </c:pt>
                <c:pt idx="128">
                  <c:v>5</c:v>
                </c:pt>
                <c:pt idx="129">
                  <c:v>114</c:v>
                </c:pt>
                <c:pt idx="130">
                  <c:v>129</c:v>
                </c:pt>
                <c:pt idx="131">
                  <c:v>321</c:v>
                </c:pt>
                <c:pt idx="132">
                  <c:v>1450</c:v>
                </c:pt>
                <c:pt idx="133">
                  <c:v>1868</c:v>
                </c:pt>
                <c:pt idx="134">
                  <c:v>2937</c:v>
                </c:pt>
                <c:pt idx="135">
                  <c:v>2439</c:v>
                </c:pt>
                <c:pt idx="136">
                  <c:v>2245</c:v>
                </c:pt>
                <c:pt idx="137">
                  <c:v>2064</c:v>
                </c:pt>
                <c:pt idx="138">
                  <c:v>2445</c:v>
                </c:pt>
                <c:pt idx="139">
                  <c:v>4768</c:v>
                </c:pt>
                <c:pt idx="140">
                  <c:v>4192</c:v>
                </c:pt>
                <c:pt idx="141">
                  <c:v>2239</c:v>
                </c:pt>
                <c:pt idx="142">
                  <c:v>2036</c:v>
                </c:pt>
                <c:pt idx="143">
                  <c:v>3219</c:v>
                </c:pt>
                <c:pt idx="144">
                  <c:v>1593</c:v>
                </c:pt>
                <c:pt idx="145">
                  <c:v>0</c:v>
                </c:pt>
                <c:pt idx="146">
                  <c:v>674</c:v>
                </c:pt>
                <c:pt idx="147">
                  <c:v>1257</c:v>
                </c:pt>
                <c:pt idx="148">
                  <c:v>803</c:v>
                </c:pt>
                <c:pt idx="149">
                  <c:v>307</c:v>
                </c:pt>
                <c:pt idx="150">
                  <c:v>566</c:v>
                </c:pt>
                <c:pt idx="151">
                  <c:v>508</c:v>
                </c:pt>
                <c:pt idx="152">
                  <c:v>225</c:v>
                </c:pt>
                <c:pt idx="153">
                  <c:v>1539</c:v>
                </c:pt>
                <c:pt idx="154">
                  <c:v>1834</c:v>
                </c:pt>
                <c:pt idx="155">
                  <c:v>778</c:v>
                </c:pt>
                <c:pt idx="156">
                  <c:v>1851</c:v>
                </c:pt>
                <c:pt idx="157">
                  <c:v>4801</c:v>
                </c:pt>
                <c:pt idx="158">
                  <c:v>3333</c:v>
                </c:pt>
                <c:pt idx="159">
                  <c:v>96</c:v>
                </c:pt>
                <c:pt idx="160">
                  <c:v>6</c:v>
                </c:pt>
                <c:pt idx="161">
                  <c:v>1162</c:v>
                </c:pt>
                <c:pt idx="162">
                  <c:v>2276</c:v>
                </c:pt>
                <c:pt idx="163">
                  <c:v>2673</c:v>
                </c:pt>
                <c:pt idx="164">
                  <c:v>6140</c:v>
                </c:pt>
                <c:pt idx="165">
                  <c:v>5944</c:v>
                </c:pt>
                <c:pt idx="166">
                  <c:v>7097</c:v>
                </c:pt>
                <c:pt idx="167">
                  <c:v>9208</c:v>
                </c:pt>
                <c:pt idx="168">
                  <c:v>3469</c:v>
                </c:pt>
                <c:pt idx="169">
                  <c:v>2772</c:v>
                </c:pt>
                <c:pt idx="170">
                  <c:v>2841</c:v>
                </c:pt>
                <c:pt idx="171">
                  <c:v>907</c:v>
                </c:pt>
                <c:pt idx="172">
                  <c:v>4944</c:v>
                </c:pt>
                <c:pt idx="173">
                  <c:v>4107</c:v>
                </c:pt>
                <c:pt idx="174">
                  <c:v>2060</c:v>
                </c:pt>
                <c:pt idx="175">
                  <c:v>8056</c:v>
                </c:pt>
                <c:pt idx="176">
                  <c:v>13439</c:v>
                </c:pt>
                <c:pt idx="177">
                  <c:v>11342</c:v>
                </c:pt>
                <c:pt idx="178">
                  <c:v>4012</c:v>
                </c:pt>
                <c:pt idx="179">
                  <c:v>637</c:v>
                </c:pt>
                <c:pt idx="180">
                  <c:v>639</c:v>
                </c:pt>
                <c:pt idx="181">
                  <c:v>115</c:v>
                </c:pt>
                <c:pt idx="182">
                  <c:v>116</c:v>
                </c:pt>
                <c:pt idx="183">
                  <c:v>3004</c:v>
                </c:pt>
                <c:pt idx="184">
                  <c:v>6258</c:v>
                </c:pt>
                <c:pt idx="185">
                  <c:v>13199</c:v>
                </c:pt>
                <c:pt idx="186">
                  <c:v>21485</c:v>
                </c:pt>
                <c:pt idx="187">
                  <c:v>11656</c:v>
                </c:pt>
                <c:pt idx="188">
                  <c:v>5783</c:v>
                </c:pt>
                <c:pt idx="189">
                  <c:v>14926</c:v>
                </c:pt>
                <c:pt idx="190">
                  <c:v>16302</c:v>
                </c:pt>
                <c:pt idx="191">
                  <c:v>7282</c:v>
                </c:pt>
                <c:pt idx="192">
                  <c:v>124</c:v>
                </c:pt>
                <c:pt idx="193">
                  <c:v>56</c:v>
                </c:pt>
                <c:pt idx="194">
                  <c:v>1487</c:v>
                </c:pt>
                <c:pt idx="195">
                  <c:v>11353</c:v>
                </c:pt>
                <c:pt idx="196">
                  <c:v>17492</c:v>
                </c:pt>
                <c:pt idx="197">
                  <c:v>11779</c:v>
                </c:pt>
                <c:pt idx="198">
                  <c:v>4466</c:v>
                </c:pt>
                <c:pt idx="199">
                  <c:v>4462</c:v>
                </c:pt>
                <c:pt idx="200">
                  <c:v>4687</c:v>
                </c:pt>
                <c:pt idx="201">
                  <c:v>9314</c:v>
                </c:pt>
                <c:pt idx="202">
                  <c:v>15357</c:v>
                </c:pt>
                <c:pt idx="203">
                  <c:v>6557</c:v>
                </c:pt>
                <c:pt idx="204">
                  <c:v>40</c:v>
                </c:pt>
                <c:pt idx="205">
                  <c:v>1029</c:v>
                </c:pt>
                <c:pt idx="206">
                  <c:v>7193</c:v>
                </c:pt>
                <c:pt idx="207">
                  <c:v>13104</c:v>
                </c:pt>
                <c:pt idx="208">
                  <c:v>12397</c:v>
                </c:pt>
                <c:pt idx="209">
                  <c:v>9549</c:v>
                </c:pt>
                <c:pt idx="210">
                  <c:v>5576</c:v>
                </c:pt>
                <c:pt idx="211">
                  <c:v>2347</c:v>
                </c:pt>
                <c:pt idx="212">
                  <c:v>854</c:v>
                </c:pt>
                <c:pt idx="213">
                  <c:v>0</c:v>
                </c:pt>
                <c:pt idx="214">
                  <c:v>146</c:v>
                </c:pt>
                <c:pt idx="215">
                  <c:v>2534</c:v>
                </c:pt>
                <c:pt idx="216">
                  <c:v>6404</c:v>
                </c:pt>
                <c:pt idx="217">
                  <c:v>6789</c:v>
                </c:pt>
                <c:pt idx="218">
                  <c:v>4632</c:v>
                </c:pt>
                <c:pt idx="219">
                  <c:v>2490</c:v>
                </c:pt>
                <c:pt idx="220">
                  <c:v>1739</c:v>
                </c:pt>
                <c:pt idx="221">
                  <c:v>1109</c:v>
                </c:pt>
                <c:pt idx="222">
                  <c:v>838</c:v>
                </c:pt>
                <c:pt idx="223">
                  <c:v>1485</c:v>
                </c:pt>
                <c:pt idx="224">
                  <c:v>648</c:v>
                </c:pt>
                <c:pt idx="225">
                  <c:v>0</c:v>
                </c:pt>
                <c:pt idx="226">
                  <c:v>0</c:v>
                </c:pt>
                <c:pt idx="227">
                  <c:v>406</c:v>
                </c:pt>
                <c:pt idx="228">
                  <c:v>1665</c:v>
                </c:pt>
                <c:pt idx="229">
                  <c:v>2499</c:v>
                </c:pt>
                <c:pt idx="230">
                  <c:v>2714</c:v>
                </c:pt>
                <c:pt idx="231">
                  <c:v>1881</c:v>
                </c:pt>
                <c:pt idx="232">
                  <c:v>830</c:v>
                </c:pt>
                <c:pt idx="233">
                  <c:v>629</c:v>
                </c:pt>
                <c:pt idx="234">
                  <c:v>209</c:v>
                </c:pt>
                <c:pt idx="235">
                  <c:v>3</c:v>
                </c:pt>
                <c:pt idx="236">
                  <c:v>0</c:v>
                </c:pt>
                <c:pt idx="237">
                  <c:v>80</c:v>
                </c:pt>
                <c:pt idx="238">
                  <c:v>103</c:v>
                </c:pt>
                <c:pt idx="239">
                  <c:v>60</c:v>
                </c:pt>
                <c:pt idx="240">
                  <c:v>26</c:v>
                </c:pt>
                <c:pt idx="241">
                  <c:v>19</c:v>
                </c:pt>
                <c:pt idx="242">
                  <c:v>120</c:v>
                </c:pt>
                <c:pt idx="243">
                  <c:v>745</c:v>
                </c:pt>
                <c:pt idx="244">
                  <c:v>1198</c:v>
                </c:pt>
                <c:pt idx="245">
                  <c:v>1351</c:v>
                </c:pt>
                <c:pt idx="246">
                  <c:v>1499</c:v>
                </c:pt>
                <c:pt idx="247">
                  <c:v>784</c:v>
                </c:pt>
                <c:pt idx="248">
                  <c:v>90</c:v>
                </c:pt>
                <c:pt idx="249">
                  <c:v>23</c:v>
                </c:pt>
                <c:pt idx="250">
                  <c:v>25</c:v>
                </c:pt>
                <c:pt idx="251">
                  <c:v>19</c:v>
                </c:pt>
                <c:pt idx="252">
                  <c:v>63</c:v>
                </c:pt>
                <c:pt idx="253">
                  <c:v>395</c:v>
                </c:pt>
                <c:pt idx="254">
                  <c:v>689</c:v>
                </c:pt>
                <c:pt idx="255">
                  <c:v>2222</c:v>
                </c:pt>
                <c:pt idx="256">
                  <c:v>4085</c:v>
                </c:pt>
                <c:pt idx="257">
                  <c:v>4476</c:v>
                </c:pt>
                <c:pt idx="258">
                  <c:v>3665</c:v>
                </c:pt>
                <c:pt idx="259">
                  <c:v>1400</c:v>
                </c:pt>
                <c:pt idx="260">
                  <c:v>16</c:v>
                </c:pt>
                <c:pt idx="261">
                  <c:v>71</c:v>
                </c:pt>
                <c:pt idx="262">
                  <c:v>166</c:v>
                </c:pt>
                <c:pt idx="263">
                  <c:v>801</c:v>
                </c:pt>
                <c:pt idx="264">
                  <c:v>3767</c:v>
                </c:pt>
                <c:pt idx="265">
                  <c:v>6261</c:v>
                </c:pt>
                <c:pt idx="266">
                  <c:v>5022</c:v>
                </c:pt>
                <c:pt idx="267">
                  <c:v>8064</c:v>
                </c:pt>
                <c:pt idx="268">
                  <c:v>6745</c:v>
                </c:pt>
                <c:pt idx="269">
                  <c:v>784</c:v>
                </c:pt>
                <c:pt idx="270">
                  <c:v>3064</c:v>
                </c:pt>
                <c:pt idx="271">
                  <c:v>2978</c:v>
                </c:pt>
                <c:pt idx="272">
                  <c:v>199</c:v>
                </c:pt>
                <c:pt idx="273">
                  <c:v>2377</c:v>
                </c:pt>
                <c:pt idx="274">
                  <c:v>6886</c:v>
                </c:pt>
                <c:pt idx="275">
                  <c:v>7673</c:v>
                </c:pt>
                <c:pt idx="276">
                  <c:v>3459</c:v>
                </c:pt>
                <c:pt idx="277">
                  <c:v>565</c:v>
                </c:pt>
                <c:pt idx="278">
                  <c:v>3748</c:v>
                </c:pt>
                <c:pt idx="279">
                  <c:v>5795</c:v>
                </c:pt>
                <c:pt idx="280">
                  <c:v>7633</c:v>
                </c:pt>
                <c:pt idx="281">
                  <c:v>10432</c:v>
                </c:pt>
                <c:pt idx="282">
                  <c:v>7778</c:v>
                </c:pt>
                <c:pt idx="283">
                  <c:v>3576</c:v>
                </c:pt>
                <c:pt idx="284">
                  <c:v>900</c:v>
                </c:pt>
                <c:pt idx="285">
                  <c:v>542</c:v>
                </c:pt>
                <c:pt idx="286">
                  <c:v>3193</c:v>
                </c:pt>
                <c:pt idx="287">
                  <c:v>6554</c:v>
                </c:pt>
                <c:pt idx="288">
                  <c:v>6998</c:v>
                </c:pt>
                <c:pt idx="289">
                  <c:v>3230</c:v>
                </c:pt>
                <c:pt idx="290">
                  <c:v>769</c:v>
                </c:pt>
                <c:pt idx="291">
                  <c:v>640</c:v>
                </c:pt>
                <c:pt idx="292">
                  <c:v>0</c:v>
                </c:pt>
                <c:pt idx="293">
                  <c:v>0</c:v>
                </c:pt>
                <c:pt idx="294">
                  <c:v>859</c:v>
                </c:pt>
                <c:pt idx="295">
                  <c:v>1569</c:v>
                </c:pt>
                <c:pt idx="296">
                  <c:v>760</c:v>
                </c:pt>
                <c:pt idx="297">
                  <c:v>167</c:v>
                </c:pt>
                <c:pt idx="298">
                  <c:v>3485</c:v>
                </c:pt>
                <c:pt idx="299">
                  <c:v>6879</c:v>
                </c:pt>
                <c:pt idx="300">
                  <c:v>3610</c:v>
                </c:pt>
                <c:pt idx="301">
                  <c:v>509</c:v>
                </c:pt>
                <c:pt idx="302">
                  <c:v>5323</c:v>
                </c:pt>
                <c:pt idx="303">
                  <c:v>8777</c:v>
                </c:pt>
                <c:pt idx="304">
                  <c:v>7899</c:v>
                </c:pt>
                <c:pt idx="305">
                  <c:v>12290</c:v>
                </c:pt>
                <c:pt idx="306">
                  <c:v>11398</c:v>
                </c:pt>
                <c:pt idx="307">
                  <c:v>3281</c:v>
                </c:pt>
                <c:pt idx="308">
                  <c:v>138</c:v>
                </c:pt>
                <c:pt idx="309">
                  <c:v>134</c:v>
                </c:pt>
                <c:pt idx="310">
                  <c:v>1650</c:v>
                </c:pt>
                <c:pt idx="311">
                  <c:v>14346</c:v>
                </c:pt>
                <c:pt idx="312">
                  <c:v>23992</c:v>
                </c:pt>
                <c:pt idx="313">
                  <c:v>19530</c:v>
                </c:pt>
                <c:pt idx="314">
                  <c:v>8369</c:v>
                </c:pt>
                <c:pt idx="315">
                  <c:v>301</c:v>
                </c:pt>
                <c:pt idx="316">
                  <c:v>774</c:v>
                </c:pt>
                <c:pt idx="317">
                  <c:v>514</c:v>
                </c:pt>
                <c:pt idx="318">
                  <c:v>61</c:v>
                </c:pt>
                <c:pt idx="319">
                  <c:v>387</c:v>
                </c:pt>
                <c:pt idx="320">
                  <c:v>4438</c:v>
                </c:pt>
                <c:pt idx="321">
                  <c:v>8045</c:v>
                </c:pt>
                <c:pt idx="322">
                  <c:v>4883</c:v>
                </c:pt>
                <c:pt idx="323">
                  <c:v>5654</c:v>
                </c:pt>
                <c:pt idx="324">
                  <c:v>7816</c:v>
                </c:pt>
                <c:pt idx="325">
                  <c:v>5854</c:v>
                </c:pt>
                <c:pt idx="326">
                  <c:v>5888</c:v>
                </c:pt>
                <c:pt idx="327">
                  <c:v>10481</c:v>
                </c:pt>
                <c:pt idx="328">
                  <c:v>12350</c:v>
                </c:pt>
                <c:pt idx="329">
                  <c:v>10784</c:v>
                </c:pt>
                <c:pt idx="330">
                  <c:v>7580</c:v>
                </c:pt>
                <c:pt idx="331">
                  <c:v>2626</c:v>
                </c:pt>
                <c:pt idx="332">
                  <c:v>2451</c:v>
                </c:pt>
                <c:pt idx="333">
                  <c:v>4966</c:v>
                </c:pt>
                <c:pt idx="334">
                  <c:v>7241</c:v>
                </c:pt>
                <c:pt idx="335">
                  <c:v>6274</c:v>
                </c:pt>
                <c:pt idx="336">
                  <c:v>3607</c:v>
                </c:pt>
                <c:pt idx="337">
                  <c:v>1237</c:v>
                </c:pt>
                <c:pt idx="338">
                  <c:v>33</c:v>
                </c:pt>
                <c:pt idx="339">
                  <c:v>0</c:v>
                </c:pt>
                <c:pt idx="340">
                  <c:v>24</c:v>
                </c:pt>
                <c:pt idx="341">
                  <c:v>31</c:v>
                </c:pt>
                <c:pt idx="342">
                  <c:v>8</c:v>
                </c:pt>
                <c:pt idx="343">
                  <c:v>1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720</c:v>
                </c:pt>
                <c:pt idx="348">
                  <c:v>2922</c:v>
                </c:pt>
                <c:pt idx="349">
                  <c:v>3865</c:v>
                </c:pt>
                <c:pt idx="350">
                  <c:v>3491</c:v>
                </c:pt>
                <c:pt idx="351">
                  <c:v>1831</c:v>
                </c:pt>
                <c:pt idx="352">
                  <c:v>16</c:v>
                </c:pt>
                <c:pt idx="353">
                  <c:v>387</c:v>
                </c:pt>
                <c:pt idx="354">
                  <c:v>451</c:v>
                </c:pt>
                <c:pt idx="355">
                  <c:v>80</c:v>
                </c:pt>
                <c:pt idx="356">
                  <c:v>372</c:v>
                </c:pt>
                <c:pt idx="357">
                  <c:v>0</c:v>
                </c:pt>
                <c:pt idx="358">
                  <c:v>71</c:v>
                </c:pt>
                <c:pt idx="359">
                  <c:v>80</c:v>
                </c:pt>
                <c:pt idx="360">
                  <c:v>1002</c:v>
                </c:pt>
                <c:pt idx="361">
                  <c:v>2093</c:v>
                </c:pt>
                <c:pt idx="362">
                  <c:v>2362</c:v>
                </c:pt>
                <c:pt idx="363">
                  <c:v>1513</c:v>
                </c:pt>
                <c:pt idx="364">
                  <c:v>257</c:v>
                </c:pt>
                <c:pt idx="365">
                  <c:v>6</c:v>
                </c:pt>
                <c:pt idx="366">
                  <c:v>0</c:v>
                </c:pt>
                <c:pt idx="367">
                  <c:v>777</c:v>
                </c:pt>
                <c:pt idx="368">
                  <c:v>3097</c:v>
                </c:pt>
                <c:pt idx="369">
                  <c:v>5418</c:v>
                </c:pt>
                <c:pt idx="370">
                  <c:v>4954</c:v>
                </c:pt>
                <c:pt idx="371">
                  <c:v>1856</c:v>
                </c:pt>
                <c:pt idx="372">
                  <c:v>115</c:v>
                </c:pt>
                <c:pt idx="373">
                  <c:v>117</c:v>
                </c:pt>
                <c:pt idx="374">
                  <c:v>1451</c:v>
                </c:pt>
                <c:pt idx="375">
                  <c:v>4677</c:v>
                </c:pt>
                <c:pt idx="376">
                  <c:v>6313</c:v>
                </c:pt>
                <c:pt idx="377">
                  <c:v>3120</c:v>
                </c:pt>
                <c:pt idx="378">
                  <c:v>47</c:v>
                </c:pt>
                <c:pt idx="379">
                  <c:v>12</c:v>
                </c:pt>
                <c:pt idx="380">
                  <c:v>460</c:v>
                </c:pt>
                <c:pt idx="381">
                  <c:v>3819</c:v>
                </c:pt>
                <c:pt idx="382">
                  <c:v>4376</c:v>
                </c:pt>
                <c:pt idx="383">
                  <c:v>1019</c:v>
                </c:pt>
                <c:pt idx="384">
                  <c:v>2</c:v>
                </c:pt>
                <c:pt idx="385">
                  <c:v>355</c:v>
                </c:pt>
                <c:pt idx="386">
                  <c:v>2971</c:v>
                </c:pt>
                <c:pt idx="387">
                  <c:v>3462</c:v>
                </c:pt>
                <c:pt idx="388">
                  <c:v>2323</c:v>
                </c:pt>
                <c:pt idx="389">
                  <c:v>1528</c:v>
                </c:pt>
                <c:pt idx="390">
                  <c:v>51</c:v>
                </c:pt>
                <c:pt idx="391">
                  <c:v>0</c:v>
                </c:pt>
                <c:pt idx="392">
                  <c:v>353</c:v>
                </c:pt>
                <c:pt idx="393">
                  <c:v>843</c:v>
                </c:pt>
                <c:pt idx="394">
                  <c:v>1009</c:v>
                </c:pt>
                <c:pt idx="395">
                  <c:v>1722</c:v>
                </c:pt>
                <c:pt idx="396">
                  <c:v>1435</c:v>
                </c:pt>
                <c:pt idx="397">
                  <c:v>1267</c:v>
                </c:pt>
                <c:pt idx="398">
                  <c:v>2749</c:v>
                </c:pt>
                <c:pt idx="399">
                  <c:v>2540</c:v>
                </c:pt>
                <c:pt idx="400">
                  <c:v>4359</c:v>
                </c:pt>
                <c:pt idx="401">
                  <c:v>4721</c:v>
                </c:pt>
                <c:pt idx="402">
                  <c:v>2300</c:v>
                </c:pt>
                <c:pt idx="403">
                  <c:v>1220</c:v>
                </c:pt>
                <c:pt idx="404">
                  <c:v>2494</c:v>
                </c:pt>
                <c:pt idx="405">
                  <c:v>5256</c:v>
                </c:pt>
                <c:pt idx="406">
                  <c:v>6954</c:v>
                </c:pt>
                <c:pt idx="407">
                  <c:v>8706</c:v>
                </c:pt>
                <c:pt idx="408">
                  <c:v>6275</c:v>
                </c:pt>
                <c:pt idx="409">
                  <c:v>2039</c:v>
                </c:pt>
                <c:pt idx="410">
                  <c:v>791</c:v>
                </c:pt>
                <c:pt idx="411">
                  <c:v>405</c:v>
                </c:pt>
                <c:pt idx="412">
                  <c:v>132</c:v>
                </c:pt>
                <c:pt idx="413">
                  <c:v>2970</c:v>
                </c:pt>
                <c:pt idx="414">
                  <c:v>7613</c:v>
                </c:pt>
                <c:pt idx="415">
                  <c:v>6690</c:v>
                </c:pt>
                <c:pt idx="416">
                  <c:v>5971</c:v>
                </c:pt>
                <c:pt idx="417">
                  <c:v>9259</c:v>
                </c:pt>
                <c:pt idx="418">
                  <c:v>8166</c:v>
                </c:pt>
                <c:pt idx="419">
                  <c:v>7037</c:v>
                </c:pt>
                <c:pt idx="420">
                  <c:v>4439</c:v>
                </c:pt>
                <c:pt idx="421">
                  <c:v>3343</c:v>
                </c:pt>
                <c:pt idx="422">
                  <c:v>4718</c:v>
                </c:pt>
                <c:pt idx="423">
                  <c:v>7574</c:v>
                </c:pt>
                <c:pt idx="424">
                  <c:v>11575</c:v>
                </c:pt>
                <c:pt idx="425">
                  <c:v>10362</c:v>
                </c:pt>
                <c:pt idx="426">
                  <c:v>8132</c:v>
                </c:pt>
                <c:pt idx="427">
                  <c:v>7245</c:v>
                </c:pt>
                <c:pt idx="428">
                  <c:v>5752</c:v>
                </c:pt>
                <c:pt idx="429">
                  <c:v>2645</c:v>
                </c:pt>
                <c:pt idx="430">
                  <c:v>2772</c:v>
                </c:pt>
                <c:pt idx="431">
                  <c:v>6913</c:v>
                </c:pt>
                <c:pt idx="432">
                  <c:v>9393</c:v>
                </c:pt>
                <c:pt idx="433">
                  <c:v>5044</c:v>
                </c:pt>
                <c:pt idx="434">
                  <c:v>433</c:v>
                </c:pt>
                <c:pt idx="435">
                  <c:v>18</c:v>
                </c:pt>
                <c:pt idx="436">
                  <c:v>1219</c:v>
                </c:pt>
                <c:pt idx="437">
                  <c:v>6973</c:v>
                </c:pt>
                <c:pt idx="438">
                  <c:v>12275</c:v>
                </c:pt>
                <c:pt idx="439">
                  <c:v>13128</c:v>
                </c:pt>
                <c:pt idx="440">
                  <c:v>9352</c:v>
                </c:pt>
                <c:pt idx="441">
                  <c:v>2741</c:v>
                </c:pt>
                <c:pt idx="442">
                  <c:v>0</c:v>
                </c:pt>
                <c:pt idx="443">
                  <c:v>0</c:v>
                </c:pt>
                <c:pt idx="444">
                  <c:v>96</c:v>
                </c:pt>
                <c:pt idx="445">
                  <c:v>3816</c:v>
                </c:pt>
                <c:pt idx="446">
                  <c:v>7393</c:v>
                </c:pt>
                <c:pt idx="447">
                  <c:v>4609</c:v>
                </c:pt>
                <c:pt idx="448">
                  <c:v>936</c:v>
                </c:pt>
                <c:pt idx="449">
                  <c:v>0</c:v>
                </c:pt>
                <c:pt idx="450">
                  <c:v>137</c:v>
                </c:pt>
                <c:pt idx="451">
                  <c:v>1890</c:v>
                </c:pt>
                <c:pt idx="452">
                  <c:v>4289</c:v>
                </c:pt>
                <c:pt idx="453">
                  <c:v>3323</c:v>
                </c:pt>
                <c:pt idx="454">
                  <c:v>1007</c:v>
                </c:pt>
                <c:pt idx="455">
                  <c:v>261</c:v>
                </c:pt>
                <c:pt idx="456">
                  <c:v>41</c:v>
                </c:pt>
                <c:pt idx="457">
                  <c:v>570</c:v>
                </c:pt>
                <c:pt idx="458">
                  <c:v>2103</c:v>
                </c:pt>
                <c:pt idx="459">
                  <c:v>1533</c:v>
                </c:pt>
                <c:pt idx="460">
                  <c:v>65</c:v>
                </c:pt>
                <c:pt idx="461">
                  <c:v>66</c:v>
                </c:pt>
                <c:pt idx="462">
                  <c:v>1</c:v>
                </c:pt>
                <c:pt idx="463">
                  <c:v>172</c:v>
                </c:pt>
                <c:pt idx="464">
                  <c:v>411</c:v>
                </c:pt>
                <c:pt idx="465">
                  <c:v>1385</c:v>
                </c:pt>
                <c:pt idx="466">
                  <c:v>1995</c:v>
                </c:pt>
                <c:pt idx="467">
                  <c:v>1541</c:v>
                </c:pt>
                <c:pt idx="468">
                  <c:v>1269</c:v>
                </c:pt>
                <c:pt idx="469">
                  <c:v>694</c:v>
                </c:pt>
                <c:pt idx="470">
                  <c:v>582</c:v>
                </c:pt>
                <c:pt idx="471">
                  <c:v>609</c:v>
                </c:pt>
                <c:pt idx="472">
                  <c:v>774</c:v>
                </c:pt>
                <c:pt idx="473">
                  <c:v>1234</c:v>
                </c:pt>
                <c:pt idx="474">
                  <c:v>1162</c:v>
                </c:pt>
                <c:pt idx="475">
                  <c:v>573</c:v>
                </c:pt>
                <c:pt idx="476">
                  <c:v>294</c:v>
                </c:pt>
                <c:pt idx="477">
                  <c:v>539</c:v>
                </c:pt>
              </c:numCache>
            </c:numRef>
          </c:xVal>
          <c:yVal>
            <c:numRef>
              <c:f>Sheet1!$F$2:$F$479</c:f>
              <c:numCache>
                <c:formatCode>General</c:formatCode>
                <c:ptCount val="478"/>
                <c:pt idx="0">
                  <c:v>17.5</c:v>
                </c:pt>
                <c:pt idx="1">
                  <c:v>16.399999999999999</c:v>
                </c:pt>
                <c:pt idx="2">
                  <c:v>8.3000000000000007</c:v>
                </c:pt>
                <c:pt idx="3">
                  <c:v>7.1</c:v>
                </c:pt>
                <c:pt idx="4">
                  <c:v>11</c:v>
                </c:pt>
                <c:pt idx="5">
                  <c:v>14.2</c:v>
                </c:pt>
                <c:pt idx="6">
                  <c:v>8.8000000000000007</c:v>
                </c:pt>
                <c:pt idx="7">
                  <c:v>8.5</c:v>
                </c:pt>
                <c:pt idx="8">
                  <c:v>12.7</c:v>
                </c:pt>
                <c:pt idx="9">
                  <c:v>10.6</c:v>
                </c:pt>
                <c:pt idx="10">
                  <c:v>10.5</c:v>
                </c:pt>
                <c:pt idx="11">
                  <c:v>13.6</c:v>
                </c:pt>
                <c:pt idx="12">
                  <c:v>9.1</c:v>
                </c:pt>
                <c:pt idx="13">
                  <c:v>6.3</c:v>
                </c:pt>
                <c:pt idx="14">
                  <c:v>6</c:v>
                </c:pt>
                <c:pt idx="15">
                  <c:v>12</c:v>
                </c:pt>
                <c:pt idx="16">
                  <c:v>17.3</c:v>
                </c:pt>
                <c:pt idx="17">
                  <c:v>21.3</c:v>
                </c:pt>
                <c:pt idx="18">
                  <c:v>14.8</c:v>
                </c:pt>
                <c:pt idx="19">
                  <c:v>38.4</c:v>
                </c:pt>
                <c:pt idx="20">
                  <c:v>21.6</c:v>
                </c:pt>
                <c:pt idx="21">
                  <c:v>21.2</c:v>
                </c:pt>
                <c:pt idx="22">
                  <c:v>20</c:v>
                </c:pt>
                <c:pt idx="23">
                  <c:v>28.8</c:v>
                </c:pt>
                <c:pt idx="24">
                  <c:v>24.1</c:v>
                </c:pt>
                <c:pt idx="25">
                  <c:v>24.9</c:v>
                </c:pt>
                <c:pt idx="26">
                  <c:v>12.7</c:v>
                </c:pt>
                <c:pt idx="27">
                  <c:v>7.2</c:v>
                </c:pt>
                <c:pt idx="28">
                  <c:v>11.1</c:v>
                </c:pt>
                <c:pt idx="29">
                  <c:v>18.3</c:v>
                </c:pt>
                <c:pt idx="30">
                  <c:v>11.4</c:v>
                </c:pt>
                <c:pt idx="31">
                  <c:v>28.8</c:v>
                </c:pt>
                <c:pt idx="32">
                  <c:v>22</c:v>
                </c:pt>
                <c:pt idx="33">
                  <c:v>13.7</c:v>
                </c:pt>
                <c:pt idx="34">
                  <c:v>18.5</c:v>
                </c:pt>
                <c:pt idx="35">
                  <c:v>10.199999999999999</c:v>
                </c:pt>
                <c:pt idx="36">
                  <c:v>9.8000000000000007</c:v>
                </c:pt>
                <c:pt idx="37">
                  <c:v>7.5</c:v>
                </c:pt>
                <c:pt idx="38">
                  <c:v>6.3</c:v>
                </c:pt>
                <c:pt idx="39">
                  <c:v>4.3</c:v>
                </c:pt>
                <c:pt idx="40">
                  <c:v>3.6</c:v>
                </c:pt>
                <c:pt idx="41">
                  <c:v>10.6</c:v>
                </c:pt>
                <c:pt idx="42">
                  <c:v>16.5</c:v>
                </c:pt>
                <c:pt idx="43">
                  <c:v>8.9</c:v>
                </c:pt>
                <c:pt idx="44">
                  <c:v>8.4</c:v>
                </c:pt>
                <c:pt idx="45">
                  <c:v>23.7</c:v>
                </c:pt>
                <c:pt idx="46">
                  <c:v>13.7</c:v>
                </c:pt>
                <c:pt idx="47">
                  <c:v>9.9</c:v>
                </c:pt>
                <c:pt idx="48">
                  <c:v>30.5</c:v>
                </c:pt>
                <c:pt idx="49">
                  <c:v>11.5</c:v>
                </c:pt>
                <c:pt idx="50">
                  <c:v>3</c:v>
                </c:pt>
                <c:pt idx="51">
                  <c:v>4.5</c:v>
                </c:pt>
                <c:pt idx="52">
                  <c:v>2.8</c:v>
                </c:pt>
                <c:pt idx="53">
                  <c:v>4.9000000000000004</c:v>
                </c:pt>
                <c:pt idx="54">
                  <c:v>5.8</c:v>
                </c:pt>
                <c:pt idx="55">
                  <c:v>6.5</c:v>
                </c:pt>
                <c:pt idx="56">
                  <c:v>9.1</c:v>
                </c:pt>
                <c:pt idx="57">
                  <c:v>7.9</c:v>
                </c:pt>
                <c:pt idx="58">
                  <c:v>8.6</c:v>
                </c:pt>
                <c:pt idx="59">
                  <c:v>18.7</c:v>
                </c:pt>
                <c:pt idx="60">
                  <c:v>11</c:v>
                </c:pt>
                <c:pt idx="61">
                  <c:v>8.1999999999999993</c:v>
                </c:pt>
                <c:pt idx="62">
                  <c:v>21.7</c:v>
                </c:pt>
                <c:pt idx="63">
                  <c:v>45.7</c:v>
                </c:pt>
                <c:pt idx="64">
                  <c:v>44.3</c:v>
                </c:pt>
                <c:pt idx="65">
                  <c:v>21.4</c:v>
                </c:pt>
                <c:pt idx="66">
                  <c:v>7.2</c:v>
                </c:pt>
                <c:pt idx="67">
                  <c:v>4.9000000000000004</c:v>
                </c:pt>
                <c:pt idx="68">
                  <c:v>7.9</c:v>
                </c:pt>
                <c:pt idx="69">
                  <c:v>25.1</c:v>
                </c:pt>
                <c:pt idx="70">
                  <c:v>35.799999999999997</c:v>
                </c:pt>
                <c:pt idx="71">
                  <c:v>12.5</c:v>
                </c:pt>
                <c:pt idx="72">
                  <c:v>15</c:v>
                </c:pt>
                <c:pt idx="73">
                  <c:v>13.7</c:v>
                </c:pt>
                <c:pt idx="74">
                  <c:v>11.4</c:v>
                </c:pt>
                <c:pt idx="75">
                  <c:v>10.1</c:v>
                </c:pt>
                <c:pt idx="76">
                  <c:v>16.100000000000001</c:v>
                </c:pt>
                <c:pt idx="77">
                  <c:v>12.1</c:v>
                </c:pt>
                <c:pt idx="78">
                  <c:v>14.3</c:v>
                </c:pt>
                <c:pt idx="79">
                  <c:v>4.8</c:v>
                </c:pt>
                <c:pt idx="80">
                  <c:v>8.1</c:v>
                </c:pt>
                <c:pt idx="81">
                  <c:v>7.8</c:v>
                </c:pt>
                <c:pt idx="82">
                  <c:v>15.9</c:v>
                </c:pt>
                <c:pt idx="83">
                  <c:v>17.600000000000001</c:v>
                </c:pt>
                <c:pt idx="84">
                  <c:v>36.5</c:v>
                </c:pt>
                <c:pt idx="85">
                  <c:v>22.2</c:v>
                </c:pt>
                <c:pt idx="86">
                  <c:v>12.7</c:v>
                </c:pt>
                <c:pt idx="87">
                  <c:v>11.3</c:v>
                </c:pt>
                <c:pt idx="88">
                  <c:v>22</c:v>
                </c:pt>
                <c:pt idx="89">
                  <c:v>18.100000000000001</c:v>
                </c:pt>
                <c:pt idx="90">
                  <c:v>8.1999999999999993</c:v>
                </c:pt>
                <c:pt idx="91">
                  <c:v>6.9</c:v>
                </c:pt>
                <c:pt idx="92">
                  <c:v>12.4</c:v>
                </c:pt>
                <c:pt idx="93">
                  <c:v>10.6</c:v>
                </c:pt>
                <c:pt idx="94">
                  <c:v>14.6</c:v>
                </c:pt>
                <c:pt idx="95">
                  <c:v>28.4</c:v>
                </c:pt>
                <c:pt idx="96">
                  <c:v>20.2</c:v>
                </c:pt>
                <c:pt idx="97">
                  <c:v>11.5</c:v>
                </c:pt>
                <c:pt idx="98">
                  <c:v>7.4</c:v>
                </c:pt>
                <c:pt idx="99">
                  <c:v>10.4</c:v>
                </c:pt>
                <c:pt idx="100">
                  <c:v>9.9</c:v>
                </c:pt>
                <c:pt idx="101">
                  <c:v>9.1</c:v>
                </c:pt>
                <c:pt idx="102">
                  <c:v>12.3</c:v>
                </c:pt>
                <c:pt idx="103">
                  <c:v>11.5</c:v>
                </c:pt>
                <c:pt idx="104">
                  <c:v>13.1</c:v>
                </c:pt>
                <c:pt idx="105">
                  <c:v>9.1999999999999993</c:v>
                </c:pt>
                <c:pt idx="106">
                  <c:v>8.6999999999999993</c:v>
                </c:pt>
                <c:pt idx="107">
                  <c:v>9.6</c:v>
                </c:pt>
                <c:pt idx="108">
                  <c:v>10.8</c:v>
                </c:pt>
                <c:pt idx="109">
                  <c:v>14.2</c:v>
                </c:pt>
                <c:pt idx="110">
                  <c:v>16.600000000000001</c:v>
                </c:pt>
                <c:pt idx="111">
                  <c:v>15.4</c:v>
                </c:pt>
                <c:pt idx="112">
                  <c:v>15.1</c:v>
                </c:pt>
                <c:pt idx="113">
                  <c:v>16.5</c:v>
                </c:pt>
                <c:pt idx="114">
                  <c:v>12.8</c:v>
                </c:pt>
                <c:pt idx="115">
                  <c:v>15.4</c:v>
                </c:pt>
                <c:pt idx="116">
                  <c:v>11.9</c:v>
                </c:pt>
                <c:pt idx="117">
                  <c:v>11.9</c:v>
                </c:pt>
                <c:pt idx="118">
                  <c:v>6.7</c:v>
                </c:pt>
                <c:pt idx="119">
                  <c:v>5.7</c:v>
                </c:pt>
                <c:pt idx="120">
                  <c:v>6.3</c:v>
                </c:pt>
                <c:pt idx="121">
                  <c:v>11.4</c:v>
                </c:pt>
                <c:pt idx="122">
                  <c:v>3.8</c:v>
                </c:pt>
                <c:pt idx="123">
                  <c:v>3.7</c:v>
                </c:pt>
                <c:pt idx="124">
                  <c:v>7</c:v>
                </c:pt>
                <c:pt idx="125">
                  <c:v>6.8</c:v>
                </c:pt>
                <c:pt idx="126">
                  <c:v>6</c:v>
                </c:pt>
                <c:pt idx="127">
                  <c:v>4.4000000000000004</c:v>
                </c:pt>
                <c:pt idx="128">
                  <c:v>7.9</c:v>
                </c:pt>
                <c:pt idx="129">
                  <c:v>8.5</c:v>
                </c:pt>
                <c:pt idx="130">
                  <c:v>5.5</c:v>
                </c:pt>
                <c:pt idx="131">
                  <c:v>7.9</c:v>
                </c:pt>
                <c:pt idx="132">
                  <c:v>2.2999999999999998</c:v>
                </c:pt>
                <c:pt idx="133">
                  <c:v>5.9</c:v>
                </c:pt>
                <c:pt idx="134">
                  <c:v>4.3</c:v>
                </c:pt>
                <c:pt idx="135">
                  <c:v>11.2</c:v>
                </c:pt>
                <c:pt idx="136">
                  <c:v>10.4</c:v>
                </c:pt>
                <c:pt idx="137">
                  <c:v>10.4</c:v>
                </c:pt>
                <c:pt idx="138">
                  <c:v>7.7</c:v>
                </c:pt>
                <c:pt idx="139">
                  <c:v>13.7</c:v>
                </c:pt>
                <c:pt idx="140">
                  <c:v>7.7</c:v>
                </c:pt>
                <c:pt idx="141">
                  <c:v>19.899999999999999</c:v>
                </c:pt>
                <c:pt idx="142">
                  <c:v>12.6</c:v>
                </c:pt>
                <c:pt idx="143">
                  <c:v>9.3000000000000007</c:v>
                </c:pt>
                <c:pt idx="144">
                  <c:v>5.8</c:v>
                </c:pt>
                <c:pt idx="145">
                  <c:v>8.5</c:v>
                </c:pt>
                <c:pt idx="146">
                  <c:v>9.1</c:v>
                </c:pt>
                <c:pt idx="147">
                  <c:v>6.9</c:v>
                </c:pt>
                <c:pt idx="148">
                  <c:v>6.3</c:v>
                </c:pt>
                <c:pt idx="149">
                  <c:v>2.1</c:v>
                </c:pt>
                <c:pt idx="150">
                  <c:v>2.5</c:v>
                </c:pt>
                <c:pt idx="151">
                  <c:v>11.4</c:v>
                </c:pt>
                <c:pt idx="152">
                  <c:v>3.9</c:v>
                </c:pt>
                <c:pt idx="153">
                  <c:v>12.4</c:v>
                </c:pt>
                <c:pt idx="154">
                  <c:v>15.7</c:v>
                </c:pt>
                <c:pt idx="155">
                  <c:v>15.3</c:v>
                </c:pt>
                <c:pt idx="156">
                  <c:v>17.3</c:v>
                </c:pt>
                <c:pt idx="157">
                  <c:v>13.1</c:v>
                </c:pt>
                <c:pt idx="158">
                  <c:v>11.3</c:v>
                </c:pt>
                <c:pt idx="159">
                  <c:v>0.7</c:v>
                </c:pt>
                <c:pt idx="160">
                  <c:v>5.4</c:v>
                </c:pt>
                <c:pt idx="161">
                  <c:v>8.8000000000000007</c:v>
                </c:pt>
                <c:pt idx="162">
                  <c:v>8</c:v>
                </c:pt>
                <c:pt idx="163">
                  <c:v>11.9</c:v>
                </c:pt>
                <c:pt idx="164">
                  <c:v>14</c:v>
                </c:pt>
                <c:pt idx="165">
                  <c:v>12.9</c:v>
                </c:pt>
                <c:pt idx="166">
                  <c:v>18</c:v>
                </c:pt>
                <c:pt idx="167">
                  <c:v>8.5</c:v>
                </c:pt>
                <c:pt idx="168">
                  <c:v>4.2</c:v>
                </c:pt>
                <c:pt idx="169">
                  <c:v>12.4</c:v>
                </c:pt>
                <c:pt idx="170">
                  <c:v>10.199999999999999</c:v>
                </c:pt>
                <c:pt idx="171">
                  <c:v>8.9</c:v>
                </c:pt>
                <c:pt idx="172">
                  <c:v>15</c:v>
                </c:pt>
                <c:pt idx="173">
                  <c:v>15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3.4</c:v>
                </c:pt>
                <c:pt idx="180">
                  <c:v>9.3000000000000007</c:v>
                </c:pt>
                <c:pt idx="181">
                  <c:v>4.5</c:v>
                </c:pt>
                <c:pt idx="182">
                  <c:v>6.2</c:v>
                </c:pt>
                <c:pt idx="183">
                  <c:v>9.6</c:v>
                </c:pt>
                <c:pt idx="184">
                  <c:v>13.4</c:v>
                </c:pt>
                <c:pt idx="185">
                  <c:v>18.3</c:v>
                </c:pt>
                <c:pt idx="186">
                  <c:v>26.8</c:v>
                </c:pt>
                <c:pt idx="187">
                  <c:v>4.0999999999999996</c:v>
                </c:pt>
                <c:pt idx="188">
                  <c:v>6.7</c:v>
                </c:pt>
                <c:pt idx="189">
                  <c:v>20.7</c:v>
                </c:pt>
                <c:pt idx="190">
                  <c:v>19.7</c:v>
                </c:pt>
                <c:pt idx="191">
                  <c:v>7.2</c:v>
                </c:pt>
                <c:pt idx="192">
                  <c:v>3.4</c:v>
                </c:pt>
                <c:pt idx="193">
                  <c:v>1.8</c:v>
                </c:pt>
                <c:pt idx="194">
                  <c:v>11</c:v>
                </c:pt>
                <c:pt idx="195">
                  <c:v>15.1</c:v>
                </c:pt>
                <c:pt idx="196">
                  <c:v>17.7</c:v>
                </c:pt>
                <c:pt idx="197">
                  <c:v>25.7</c:v>
                </c:pt>
                <c:pt idx="198">
                  <c:v>21.5</c:v>
                </c:pt>
                <c:pt idx="199">
                  <c:v>12.1</c:v>
                </c:pt>
                <c:pt idx="200">
                  <c:v>10.3</c:v>
                </c:pt>
                <c:pt idx="201">
                  <c:v>20.5</c:v>
                </c:pt>
                <c:pt idx="202">
                  <c:v>27.9</c:v>
                </c:pt>
                <c:pt idx="203">
                  <c:v>8.6999999999999993</c:v>
                </c:pt>
                <c:pt idx="204">
                  <c:v>3</c:v>
                </c:pt>
                <c:pt idx="205">
                  <c:v>7.1</c:v>
                </c:pt>
                <c:pt idx="206">
                  <c:v>15.4</c:v>
                </c:pt>
                <c:pt idx="207">
                  <c:v>34.799999999999997</c:v>
                </c:pt>
                <c:pt idx="208">
                  <c:v>24.9</c:v>
                </c:pt>
                <c:pt idx="209">
                  <c:v>17.2</c:v>
                </c:pt>
                <c:pt idx="210">
                  <c:v>8.3000000000000007</c:v>
                </c:pt>
                <c:pt idx="211">
                  <c:v>10.3</c:v>
                </c:pt>
                <c:pt idx="212">
                  <c:v>9.1</c:v>
                </c:pt>
                <c:pt idx="213">
                  <c:v>6.7</c:v>
                </c:pt>
                <c:pt idx="214">
                  <c:v>6.5</c:v>
                </c:pt>
                <c:pt idx="215">
                  <c:v>10.199999999999999</c:v>
                </c:pt>
                <c:pt idx="216">
                  <c:v>17.100000000000001</c:v>
                </c:pt>
                <c:pt idx="217">
                  <c:v>20.3</c:v>
                </c:pt>
                <c:pt idx="218">
                  <c:v>21.9</c:v>
                </c:pt>
                <c:pt idx="219">
                  <c:v>10</c:v>
                </c:pt>
                <c:pt idx="220">
                  <c:v>7.6</c:v>
                </c:pt>
                <c:pt idx="221">
                  <c:v>4.9000000000000004</c:v>
                </c:pt>
                <c:pt idx="222">
                  <c:v>6.3</c:v>
                </c:pt>
                <c:pt idx="223">
                  <c:v>7</c:v>
                </c:pt>
                <c:pt idx="224">
                  <c:v>3.4</c:v>
                </c:pt>
                <c:pt idx="225">
                  <c:v>1.7</c:v>
                </c:pt>
                <c:pt idx="226">
                  <c:v>6.2</c:v>
                </c:pt>
                <c:pt idx="227">
                  <c:v>8.1999999999999993</c:v>
                </c:pt>
                <c:pt idx="228">
                  <c:v>16.3</c:v>
                </c:pt>
                <c:pt idx="229">
                  <c:v>16.399999999999999</c:v>
                </c:pt>
                <c:pt idx="230">
                  <c:v>18</c:v>
                </c:pt>
                <c:pt idx="231">
                  <c:v>12.6</c:v>
                </c:pt>
                <c:pt idx="232">
                  <c:v>14.7</c:v>
                </c:pt>
                <c:pt idx="233">
                  <c:v>15.1</c:v>
                </c:pt>
                <c:pt idx="234">
                  <c:v>13.7</c:v>
                </c:pt>
                <c:pt idx="235">
                  <c:v>4.8</c:v>
                </c:pt>
                <c:pt idx="236">
                  <c:v>3</c:v>
                </c:pt>
                <c:pt idx="237">
                  <c:v>20.2</c:v>
                </c:pt>
                <c:pt idx="238">
                  <c:v>18</c:v>
                </c:pt>
                <c:pt idx="239">
                  <c:v>13.5</c:v>
                </c:pt>
                <c:pt idx="240">
                  <c:v>11.1</c:v>
                </c:pt>
                <c:pt idx="241">
                  <c:v>14</c:v>
                </c:pt>
                <c:pt idx="242">
                  <c:v>18.899999999999999</c:v>
                </c:pt>
                <c:pt idx="243">
                  <c:v>10.3</c:v>
                </c:pt>
                <c:pt idx="244">
                  <c:v>12.4</c:v>
                </c:pt>
                <c:pt idx="245">
                  <c:v>14.8</c:v>
                </c:pt>
                <c:pt idx="246">
                  <c:v>15.7</c:v>
                </c:pt>
                <c:pt idx="247">
                  <c:v>14.4</c:v>
                </c:pt>
                <c:pt idx="248">
                  <c:v>14.7</c:v>
                </c:pt>
                <c:pt idx="249">
                  <c:v>9.4</c:v>
                </c:pt>
                <c:pt idx="250">
                  <c:v>6.3</c:v>
                </c:pt>
                <c:pt idx="251">
                  <c:v>8.8000000000000007</c:v>
                </c:pt>
                <c:pt idx="252">
                  <c:v>16</c:v>
                </c:pt>
                <c:pt idx="253">
                  <c:v>20.399999999999999</c:v>
                </c:pt>
                <c:pt idx="254">
                  <c:v>19</c:v>
                </c:pt>
                <c:pt idx="255">
                  <c:v>19.5</c:v>
                </c:pt>
                <c:pt idx="256">
                  <c:v>19.399999999999999</c:v>
                </c:pt>
                <c:pt idx="257">
                  <c:v>24.2</c:v>
                </c:pt>
                <c:pt idx="258">
                  <c:v>20.6</c:v>
                </c:pt>
                <c:pt idx="259">
                  <c:v>16.2</c:v>
                </c:pt>
                <c:pt idx="260">
                  <c:v>6.3</c:v>
                </c:pt>
                <c:pt idx="261">
                  <c:v>9.4</c:v>
                </c:pt>
                <c:pt idx="262">
                  <c:v>8.1999999999999993</c:v>
                </c:pt>
                <c:pt idx="263">
                  <c:v>12</c:v>
                </c:pt>
                <c:pt idx="264">
                  <c:v>14.8</c:v>
                </c:pt>
                <c:pt idx="265">
                  <c:v>28.2</c:v>
                </c:pt>
                <c:pt idx="266">
                  <c:v>15.5</c:v>
                </c:pt>
                <c:pt idx="267">
                  <c:v>19.2</c:v>
                </c:pt>
                <c:pt idx="268">
                  <c:v>13.1</c:v>
                </c:pt>
                <c:pt idx="269">
                  <c:v>6.6</c:v>
                </c:pt>
                <c:pt idx="270">
                  <c:v>14.4</c:v>
                </c:pt>
                <c:pt idx="271">
                  <c:v>18.7</c:v>
                </c:pt>
                <c:pt idx="272">
                  <c:v>12</c:v>
                </c:pt>
                <c:pt idx="273">
                  <c:v>12.1</c:v>
                </c:pt>
                <c:pt idx="274">
                  <c:v>20.6</c:v>
                </c:pt>
                <c:pt idx="275">
                  <c:v>22.9</c:v>
                </c:pt>
                <c:pt idx="276">
                  <c:v>12.4</c:v>
                </c:pt>
                <c:pt idx="277">
                  <c:v>16</c:v>
                </c:pt>
                <c:pt idx="278">
                  <c:v>18.7</c:v>
                </c:pt>
                <c:pt idx="279">
                  <c:v>18.600000000000001</c:v>
                </c:pt>
                <c:pt idx="280">
                  <c:v>17.100000000000001</c:v>
                </c:pt>
                <c:pt idx="281">
                  <c:v>27.2</c:v>
                </c:pt>
                <c:pt idx="282">
                  <c:v>16.8</c:v>
                </c:pt>
                <c:pt idx="283">
                  <c:v>13.3</c:v>
                </c:pt>
                <c:pt idx="284">
                  <c:v>7.8</c:v>
                </c:pt>
                <c:pt idx="285">
                  <c:v>11.1</c:v>
                </c:pt>
                <c:pt idx="286">
                  <c:v>9.1</c:v>
                </c:pt>
                <c:pt idx="287">
                  <c:v>19.399999999999999</c:v>
                </c:pt>
                <c:pt idx="288">
                  <c:v>13.9</c:v>
                </c:pt>
                <c:pt idx="289">
                  <c:v>6.5</c:v>
                </c:pt>
                <c:pt idx="290">
                  <c:v>7.2</c:v>
                </c:pt>
                <c:pt idx="291">
                  <c:v>14.3</c:v>
                </c:pt>
                <c:pt idx="292">
                  <c:v>12.8</c:v>
                </c:pt>
                <c:pt idx="293">
                  <c:v>7.2</c:v>
                </c:pt>
                <c:pt idx="294">
                  <c:v>15</c:v>
                </c:pt>
                <c:pt idx="295">
                  <c:v>15</c:v>
                </c:pt>
                <c:pt idx="296">
                  <c:v>14.4</c:v>
                </c:pt>
                <c:pt idx="297">
                  <c:v>15.6</c:v>
                </c:pt>
                <c:pt idx="298">
                  <c:v>15.4</c:v>
                </c:pt>
                <c:pt idx="299">
                  <c:v>17.100000000000001</c:v>
                </c:pt>
                <c:pt idx="300">
                  <c:v>9.5</c:v>
                </c:pt>
                <c:pt idx="301">
                  <c:v>13.7</c:v>
                </c:pt>
                <c:pt idx="302">
                  <c:v>15.7</c:v>
                </c:pt>
                <c:pt idx="303">
                  <c:v>22</c:v>
                </c:pt>
                <c:pt idx="304">
                  <c:v>18.899999999999999</c:v>
                </c:pt>
                <c:pt idx="305">
                  <c:v>11.3</c:v>
                </c:pt>
                <c:pt idx="306">
                  <c:v>11.3</c:v>
                </c:pt>
                <c:pt idx="307">
                  <c:v>11.4</c:v>
                </c:pt>
                <c:pt idx="308">
                  <c:v>12.8</c:v>
                </c:pt>
                <c:pt idx="309">
                  <c:v>7.5</c:v>
                </c:pt>
                <c:pt idx="310">
                  <c:v>8.4</c:v>
                </c:pt>
                <c:pt idx="311">
                  <c:v>35.299999999999997</c:v>
                </c:pt>
                <c:pt idx="312">
                  <c:v>41.1</c:v>
                </c:pt>
                <c:pt idx="313">
                  <c:v>35</c:v>
                </c:pt>
                <c:pt idx="314">
                  <c:v>17.7</c:v>
                </c:pt>
                <c:pt idx="315">
                  <c:v>13.5</c:v>
                </c:pt>
                <c:pt idx="316">
                  <c:v>15</c:v>
                </c:pt>
                <c:pt idx="317">
                  <c:v>13.8</c:v>
                </c:pt>
                <c:pt idx="318">
                  <c:v>4.9000000000000004</c:v>
                </c:pt>
                <c:pt idx="319">
                  <c:v>7.3</c:v>
                </c:pt>
                <c:pt idx="320">
                  <c:v>11.4</c:v>
                </c:pt>
                <c:pt idx="321">
                  <c:v>16.399999999999999</c:v>
                </c:pt>
                <c:pt idx="322">
                  <c:v>8.1</c:v>
                </c:pt>
                <c:pt idx="323">
                  <c:v>12.5</c:v>
                </c:pt>
                <c:pt idx="324">
                  <c:v>13.9</c:v>
                </c:pt>
                <c:pt idx="325">
                  <c:v>18.2</c:v>
                </c:pt>
                <c:pt idx="326">
                  <c:v>15.2</c:v>
                </c:pt>
                <c:pt idx="327">
                  <c:v>19</c:v>
                </c:pt>
                <c:pt idx="328">
                  <c:v>30.6</c:v>
                </c:pt>
                <c:pt idx="329">
                  <c:v>22</c:v>
                </c:pt>
                <c:pt idx="330">
                  <c:v>10</c:v>
                </c:pt>
                <c:pt idx="331">
                  <c:v>10.9</c:v>
                </c:pt>
                <c:pt idx="332">
                  <c:v>11.7</c:v>
                </c:pt>
                <c:pt idx="333">
                  <c:v>18</c:v>
                </c:pt>
                <c:pt idx="334">
                  <c:v>24.7</c:v>
                </c:pt>
                <c:pt idx="335">
                  <c:v>29.5</c:v>
                </c:pt>
                <c:pt idx="336">
                  <c:v>16.600000000000001</c:v>
                </c:pt>
                <c:pt idx="337">
                  <c:v>9.4</c:v>
                </c:pt>
                <c:pt idx="338">
                  <c:v>7.6</c:v>
                </c:pt>
                <c:pt idx="339">
                  <c:v>5.4</c:v>
                </c:pt>
                <c:pt idx="340">
                  <c:v>13.2</c:v>
                </c:pt>
                <c:pt idx="341">
                  <c:v>4.9000000000000004</c:v>
                </c:pt>
                <c:pt idx="342">
                  <c:v>3.3</c:v>
                </c:pt>
                <c:pt idx="343">
                  <c:v>4.7</c:v>
                </c:pt>
                <c:pt idx="344">
                  <c:v>5.9</c:v>
                </c:pt>
                <c:pt idx="345">
                  <c:v>4.9000000000000004</c:v>
                </c:pt>
                <c:pt idx="346">
                  <c:v>3.9</c:v>
                </c:pt>
                <c:pt idx="347">
                  <c:v>6</c:v>
                </c:pt>
                <c:pt idx="348">
                  <c:v>8.6</c:v>
                </c:pt>
                <c:pt idx="349">
                  <c:v>12.1</c:v>
                </c:pt>
                <c:pt idx="350">
                  <c:v>10.199999999999999</c:v>
                </c:pt>
                <c:pt idx="351">
                  <c:v>9.5</c:v>
                </c:pt>
                <c:pt idx="352">
                  <c:v>7.8</c:v>
                </c:pt>
                <c:pt idx="353">
                  <c:v>11.5</c:v>
                </c:pt>
                <c:pt idx="354">
                  <c:v>12.6</c:v>
                </c:pt>
                <c:pt idx="355">
                  <c:v>5.8</c:v>
                </c:pt>
                <c:pt idx="356">
                  <c:v>10.199999999999999</c:v>
                </c:pt>
                <c:pt idx="357">
                  <c:v>8.6999999999999993</c:v>
                </c:pt>
                <c:pt idx="358">
                  <c:v>11</c:v>
                </c:pt>
                <c:pt idx="359">
                  <c:v>8.1999999999999993</c:v>
                </c:pt>
                <c:pt idx="360">
                  <c:v>8.1999999999999993</c:v>
                </c:pt>
                <c:pt idx="361">
                  <c:v>5.9</c:v>
                </c:pt>
                <c:pt idx="362">
                  <c:v>4.9000000000000004</c:v>
                </c:pt>
                <c:pt idx="363">
                  <c:v>6.7</c:v>
                </c:pt>
                <c:pt idx="364">
                  <c:v>7.8</c:v>
                </c:pt>
                <c:pt idx="365">
                  <c:v>7.2</c:v>
                </c:pt>
                <c:pt idx="366">
                  <c:v>4.5999999999999996</c:v>
                </c:pt>
                <c:pt idx="367">
                  <c:v>12.5</c:v>
                </c:pt>
                <c:pt idx="368">
                  <c:v>14</c:v>
                </c:pt>
                <c:pt idx="369">
                  <c:v>25.6</c:v>
                </c:pt>
                <c:pt idx="370">
                  <c:v>31.7</c:v>
                </c:pt>
                <c:pt idx="371">
                  <c:v>8.1999999999999993</c:v>
                </c:pt>
                <c:pt idx="372">
                  <c:v>13.6</c:v>
                </c:pt>
                <c:pt idx="373">
                  <c:v>8.5</c:v>
                </c:pt>
                <c:pt idx="374">
                  <c:v>7.8</c:v>
                </c:pt>
                <c:pt idx="375">
                  <c:v>12.8</c:v>
                </c:pt>
                <c:pt idx="376">
                  <c:v>19</c:v>
                </c:pt>
                <c:pt idx="377">
                  <c:v>11.2</c:v>
                </c:pt>
                <c:pt idx="378">
                  <c:v>7.2</c:v>
                </c:pt>
                <c:pt idx="379">
                  <c:v>12.1</c:v>
                </c:pt>
                <c:pt idx="380">
                  <c:v>15.7</c:v>
                </c:pt>
                <c:pt idx="381">
                  <c:v>17.399999999999999</c:v>
                </c:pt>
                <c:pt idx="382">
                  <c:v>16.399999999999999</c:v>
                </c:pt>
                <c:pt idx="383">
                  <c:v>14.2</c:v>
                </c:pt>
                <c:pt idx="384">
                  <c:v>9.1999999999999993</c:v>
                </c:pt>
                <c:pt idx="385">
                  <c:v>10.199999999999999</c:v>
                </c:pt>
                <c:pt idx="386">
                  <c:v>17.899999999999999</c:v>
                </c:pt>
                <c:pt idx="387">
                  <c:v>14.4</c:v>
                </c:pt>
                <c:pt idx="388">
                  <c:v>13.7</c:v>
                </c:pt>
                <c:pt idx="389">
                  <c:v>14</c:v>
                </c:pt>
                <c:pt idx="390">
                  <c:v>5.8</c:v>
                </c:pt>
                <c:pt idx="391">
                  <c:v>6.2</c:v>
                </c:pt>
                <c:pt idx="392">
                  <c:v>7.6</c:v>
                </c:pt>
                <c:pt idx="393">
                  <c:v>9.5</c:v>
                </c:pt>
                <c:pt idx="394">
                  <c:v>13</c:v>
                </c:pt>
                <c:pt idx="395">
                  <c:v>10.9</c:v>
                </c:pt>
                <c:pt idx="396">
                  <c:v>6.3</c:v>
                </c:pt>
                <c:pt idx="397">
                  <c:v>11.7</c:v>
                </c:pt>
                <c:pt idx="398">
                  <c:v>22.4</c:v>
                </c:pt>
                <c:pt idx="399">
                  <c:v>11.9</c:v>
                </c:pt>
                <c:pt idx="400">
                  <c:v>15.4</c:v>
                </c:pt>
                <c:pt idx="401">
                  <c:v>16.899999999999999</c:v>
                </c:pt>
                <c:pt idx="402">
                  <c:v>10.6</c:v>
                </c:pt>
                <c:pt idx="403">
                  <c:v>5.7</c:v>
                </c:pt>
                <c:pt idx="404">
                  <c:v>10.5</c:v>
                </c:pt>
                <c:pt idx="405">
                  <c:v>13.2</c:v>
                </c:pt>
                <c:pt idx="406">
                  <c:v>19.899999999999999</c:v>
                </c:pt>
                <c:pt idx="407">
                  <c:v>24</c:v>
                </c:pt>
                <c:pt idx="408">
                  <c:v>14.6</c:v>
                </c:pt>
                <c:pt idx="409">
                  <c:v>13.5</c:v>
                </c:pt>
                <c:pt idx="410">
                  <c:v>7.3</c:v>
                </c:pt>
                <c:pt idx="411">
                  <c:v>7.7</c:v>
                </c:pt>
                <c:pt idx="412">
                  <c:v>8.3000000000000007</c:v>
                </c:pt>
                <c:pt idx="413">
                  <c:v>10.8</c:v>
                </c:pt>
                <c:pt idx="414">
                  <c:v>17</c:v>
                </c:pt>
                <c:pt idx="415">
                  <c:v>32</c:v>
                </c:pt>
                <c:pt idx="416">
                  <c:v>18.399999999999999</c:v>
                </c:pt>
                <c:pt idx="417">
                  <c:v>20</c:v>
                </c:pt>
                <c:pt idx="418">
                  <c:v>4.4000000000000004</c:v>
                </c:pt>
                <c:pt idx="419">
                  <c:v>12.2</c:v>
                </c:pt>
                <c:pt idx="420">
                  <c:v>7.7</c:v>
                </c:pt>
                <c:pt idx="421">
                  <c:v>7.9</c:v>
                </c:pt>
                <c:pt idx="422">
                  <c:v>29.7</c:v>
                </c:pt>
                <c:pt idx="423">
                  <c:v>17.8</c:v>
                </c:pt>
                <c:pt idx="424">
                  <c:v>15.8</c:v>
                </c:pt>
                <c:pt idx="425">
                  <c:v>16.2</c:v>
                </c:pt>
                <c:pt idx="426">
                  <c:v>13</c:v>
                </c:pt>
                <c:pt idx="427">
                  <c:v>14.9</c:v>
                </c:pt>
                <c:pt idx="428">
                  <c:v>12.6</c:v>
                </c:pt>
                <c:pt idx="429">
                  <c:v>7.9</c:v>
                </c:pt>
                <c:pt idx="430">
                  <c:v>7.5</c:v>
                </c:pt>
                <c:pt idx="431">
                  <c:v>20.3</c:v>
                </c:pt>
                <c:pt idx="432">
                  <c:v>20.399999999999999</c:v>
                </c:pt>
                <c:pt idx="433">
                  <c:v>13.5</c:v>
                </c:pt>
                <c:pt idx="434">
                  <c:v>13.7</c:v>
                </c:pt>
                <c:pt idx="435">
                  <c:v>7.5</c:v>
                </c:pt>
                <c:pt idx="436">
                  <c:v>7.6</c:v>
                </c:pt>
                <c:pt idx="437">
                  <c:v>10</c:v>
                </c:pt>
                <c:pt idx="438">
                  <c:v>27.8</c:v>
                </c:pt>
                <c:pt idx="439">
                  <c:v>27.2</c:v>
                </c:pt>
                <c:pt idx="440">
                  <c:v>13.3</c:v>
                </c:pt>
                <c:pt idx="441">
                  <c:v>4.2</c:v>
                </c:pt>
                <c:pt idx="442">
                  <c:v>4.4000000000000004</c:v>
                </c:pt>
                <c:pt idx="443">
                  <c:v>5.5</c:v>
                </c:pt>
                <c:pt idx="444">
                  <c:v>8.5</c:v>
                </c:pt>
                <c:pt idx="445">
                  <c:v>18</c:v>
                </c:pt>
                <c:pt idx="446">
                  <c:v>12</c:v>
                </c:pt>
                <c:pt idx="447">
                  <c:v>8.9</c:v>
                </c:pt>
                <c:pt idx="448">
                  <c:v>7</c:v>
                </c:pt>
                <c:pt idx="449">
                  <c:v>3.6</c:v>
                </c:pt>
                <c:pt idx="450">
                  <c:v>7.4</c:v>
                </c:pt>
                <c:pt idx="451">
                  <c:v>11.4</c:v>
                </c:pt>
                <c:pt idx="452">
                  <c:v>0</c:v>
                </c:pt>
                <c:pt idx="453">
                  <c:v>13.5</c:v>
                </c:pt>
                <c:pt idx="454">
                  <c:v>6.8</c:v>
                </c:pt>
                <c:pt idx="455">
                  <c:v>0</c:v>
                </c:pt>
                <c:pt idx="456">
                  <c:v>6.8</c:v>
                </c:pt>
                <c:pt idx="457">
                  <c:v>9</c:v>
                </c:pt>
                <c:pt idx="458">
                  <c:v>12.7</c:v>
                </c:pt>
                <c:pt idx="459">
                  <c:v>14.1</c:v>
                </c:pt>
                <c:pt idx="460">
                  <c:v>10.7</c:v>
                </c:pt>
                <c:pt idx="461">
                  <c:v>7.7</c:v>
                </c:pt>
                <c:pt idx="462">
                  <c:v>8.5</c:v>
                </c:pt>
                <c:pt idx="463">
                  <c:v>8.1999999999999993</c:v>
                </c:pt>
                <c:pt idx="464">
                  <c:v>8.3000000000000007</c:v>
                </c:pt>
                <c:pt idx="465">
                  <c:v>10.199999999999999</c:v>
                </c:pt>
                <c:pt idx="466">
                  <c:v>13.5</c:v>
                </c:pt>
                <c:pt idx="467">
                  <c:v>17.100000000000001</c:v>
                </c:pt>
                <c:pt idx="468">
                  <c:v>13.3</c:v>
                </c:pt>
                <c:pt idx="469">
                  <c:v>12.3</c:v>
                </c:pt>
                <c:pt idx="470">
                  <c:v>7.5</c:v>
                </c:pt>
                <c:pt idx="471">
                  <c:v>9.4</c:v>
                </c:pt>
                <c:pt idx="472">
                  <c:v>11.1</c:v>
                </c:pt>
                <c:pt idx="473">
                  <c:v>11.7</c:v>
                </c:pt>
                <c:pt idx="474">
                  <c:v>13.3</c:v>
                </c:pt>
                <c:pt idx="475">
                  <c:v>12</c:v>
                </c:pt>
                <c:pt idx="476">
                  <c:v>16.100000000000001</c:v>
                </c:pt>
                <c:pt idx="477">
                  <c:v>13.4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DC-4CFC-A7EB-84C11BBDD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821824"/>
        <c:axId val="159656904"/>
      </c:scatterChart>
      <c:valAx>
        <c:axId val="159821824"/>
        <c:scaling>
          <c:orientation val="minMax"/>
          <c:max val="3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</a:rPr>
                  <a:t>Permitted burn (Acres)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257777768460714"/>
              <c:y val="0.71602574883805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56904"/>
        <c:crosses val="autoZero"/>
        <c:crossBetween val="midCat"/>
        <c:majorUnit val="10000"/>
      </c:valAx>
      <c:valAx>
        <c:axId val="159656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+mn-lt"/>
                  </a:rPr>
                  <a:t>PM</a:t>
                </a:r>
                <a:r>
                  <a:rPr lang="en-US" sz="1200" b="1" baseline="-25000" dirty="0">
                    <a:solidFill>
                      <a:schemeClr val="tx1"/>
                    </a:solidFill>
                    <a:latin typeface="+mn-lt"/>
                  </a:rPr>
                  <a:t>2.5</a:t>
                </a:r>
                <a:r>
                  <a:rPr lang="en-US" sz="1200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+mn-lt"/>
                  </a:rPr>
                  <a:t>(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µg/m</a:t>
                </a:r>
                <a:r>
                  <a:rPr lang="en-US" sz="1200" b="1" baseline="3000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3 </a:t>
                </a:r>
                <a:r>
                  <a:rPr lang="en-US" sz="1200" b="1" baseline="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)</a:t>
                </a:r>
                <a:endParaRPr lang="en-US" sz="1200" b="1" baseline="0" dirty="0">
                  <a:solidFill>
                    <a:schemeClr val="tx1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3.5391100061073356E-2"/>
              <c:y val="0.143841027366024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2182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35805575695539"/>
          <c:y val="3.2933728003711589E-2"/>
          <c:w val="0.68430588134942638"/>
          <c:h val="0.751662717133931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Summary!$AL$41</c:f>
              <c:strCache>
                <c:ptCount val="1"/>
                <c:pt idx="0">
                  <c:v>Rest of the tracts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strRef>
              <c:f>Summary!$AK$42:$AK$55</c:f>
              <c:strCache>
                <c:ptCount val="14"/>
                <c:pt idx="0">
                  <c:v>Group Quarters</c:v>
                </c:pt>
                <c:pt idx="1">
                  <c:v>No Vehicle</c:v>
                </c:pt>
                <c:pt idx="2">
                  <c:v>Crowding</c:v>
                </c:pt>
                <c:pt idx="3">
                  <c:v>Mobile Homes</c:v>
                </c:pt>
                <c:pt idx="4">
                  <c:v>Multi-Unit Structures</c:v>
                </c:pt>
                <c:pt idx="5">
                  <c:v>Speak English "Less than Well"</c:v>
                </c:pt>
                <c:pt idx="6">
                  <c:v>Minority</c:v>
                </c:pt>
                <c:pt idx="7">
                  <c:v>Single-Parent Households</c:v>
                </c:pt>
                <c:pt idx="8">
                  <c:v>Civilian with a Disability</c:v>
                </c:pt>
                <c:pt idx="9">
                  <c:v>Aged 17 or Younger</c:v>
                </c:pt>
                <c:pt idx="10">
                  <c:v>Aged 65 or Older</c:v>
                </c:pt>
                <c:pt idx="11">
                  <c:v>No High School Diploma</c:v>
                </c:pt>
                <c:pt idx="12">
                  <c:v>Unemployed</c:v>
                </c:pt>
                <c:pt idx="13">
                  <c:v>Below Poverty</c:v>
                </c:pt>
              </c:strCache>
            </c:strRef>
          </c:cat>
          <c:val>
            <c:numRef>
              <c:f>Summary!$AL$42:$AL$55</c:f>
              <c:numCache>
                <c:formatCode>General</c:formatCode>
                <c:ptCount val="14"/>
                <c:pt idx="0">
                  <c:v>2.3028586228107093</c:v>
                </c:pt>
                <c:pt idx="1">
                  <c:v>2.3414268293998943</c:v>
                </c:pt>
                <c:pt idx="2">
                  <c:v>0.81670929241261725</c:v>
                </c:pt>
                <c:pt idx="3">
                  <c:v>3.5081744310272263</c:v>
                </c:pt>
                <c:pt idx="4">
                  <c:v>4.3277434253833613</c:v>
                </c:pt>
                <c:pt idx="5">
                  <c:v>2.845964582861213</c:v>
                </c:pt>
                <c:pt idx="6">
                  <c:v>45.826140913162185</c:v>
                </c:pt>
                <c:pt idx="7">
                  <c:v>3.8116697421951722</c:v>
                </c:pt>
                <c:pt idx="8">
                  <c:v>11.894579515901022</c:v>
                </c:pt>
                <c:pt idx="9">
                  <c:v>24.811604994226638</c:v>
                </c:pt>
                <c:pt idx="10">
                  <c:v>12.221848122848479</c:v>
                </c:pt>
                <c:pt idx="11">
                  <c:v>8.9952626069690407</c:v>
                </c:pt>
                <c:pt idx="12">
                  <c:v>4.1238952377869138</c:v>
                </c:pt>
                <c:pt idx="13">
                  <c:v>16.770274207646736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31-4589-BCB7-2DE74070997D}"/>
            </c:ext>
          </c:extLst>
        </c:ser>
        <c:ser>
          <c:idx val="1"/>
          <c:order val="1"/>
          <c:tx>
            <c:strRef>
              <c:f>Summary!$AM$41</c:f>
              <c:strCache>
                <c:ptCount val="1"/>
                <c:pt idx="0">
                  <c:v>Burn intensive tracts (Top 10%)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Summary!$AK$42:$AK$55</c:f>
              <c:strCache>
                <c:ptCount val="14"/>
                <c:pt idx="0">
                  <c:v>Group Quarters</c:v>
                </c:pt>
                <c:pt idx="1">
                  <c:v>No Vehicle</c:v>
                </c:pt>
                <c:pt idx="2">
                  <c:v>Crowding</c:v>
                </c:pt>
                <c:pt idx="3">
                  <c:v>Mobile Homes</c:v>
                </c:pt>
                <c:pt idx="4">
                  <c:v>Multi-Unit Structures</c:v>
                </c:pt>
                <c:pt idx="5">
                  <c:v>Speak English "Less than Well"</c:v>
                </c:pt>
                <c:pt idx="6">
                  <c:v>Minority</c:v>
                </c:pt>
                <c:pt idx="7">
                  <c:v>Single-Parent Households</c:v>
                </c:pt>
                <c:pt idx="8">
                  <c:v>Civilian with a Disability</c:v>
                </c:pt>
                <c:pt idx="9">
                  <c:v>Aged 17 or Younger</c:v>
                </c:pt>
                <c:pt idx="10">
                  <c:v>Aged 65 or Older</c:v>
                </c:pt>
                <c:pt idx="11">
                  <c:v>No High School Diploma</c:v>
                </c:pt>
                <c:pt idx="12">
                  <c:v>Unemployed</c:v>
                </c:pt>
                <c:pt idx="13">
                  <c:v>Below Poverty</c:v>
                </c:pt>
              </c:strCache>
            </c:strRef>
          </c:cat>
          <c:val>
            <c:numRef>
              <c:f>Summary!$AM$42:$AM$55</c:f>
              <c:numCache>
                <c:formatCode>General</c:formatCode>
                <c:ptCount val="14"/>
                <c:pt idx="0">
                  <c:v>4.8272484017279407</c:v>
                </c:pt>
                <c:pt idx="1">
                  <c:v>3.7380106862658331</c:v>
                </c:pt>
                <c:pt idx="2">
                  <c:v>1.0556536941817198</c:v>
                </c:pt>
                <c:pt idx="3">
                  <c:v>7.2260204632170106</c:v>
                </c:pt>
                <c:pt idx="4">
                  <c:v>3.6610220454245104</c:v>
                </c:pt>
                <c:pt idx="5">
                  <c:v>1.8878584669924843</c:v>
                </c:pt>
                <c:pt idx="6">
                  <c:v>46.13268476970697</c:v>
                </c:pt>
                <c:pt idx="7">
                  <c:v>4.3553747164453798</c:v>
                </c:pt>
                <c:pt idx="8">
                  <c:v>14.70422419092213</c:v>
                </c:pt>
                <c:pt idx="9">
                  <c:v>23.748873965351475</c:v>
                </c:pt>
                <c:pt idx="10">
                  <c:v>13.743260462877533</c:v>
                </c:pt>
                <c:pt idx="11">
                  <c:v>11.829213733803591</c:v>
                </c:pt>
                <c:pt idx="12">
                  <c:v>4.4815875906435165</c:v>
                </c:pt>
                <c:pt idx="13">
                  <c:v>23.379692215175371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31-4589-BCB7-2DE740709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axId val="159868000"/>
        <c:axId val="160083424"/>
      </c:barChart>
      <c:catAx>
        <c:axId val="15986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83424"/>
        <c:crosses val="autoZero"/>
        <c:auto val="1"/>
        <c:lblAlgn val="ctr"/>
        <c:lblOffset val="100"/>
        <c:noMultiLvlLbl val="0"/>
      </c:catAx>
      <c:valAx>
        <c:axId val="16008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chemeClr val="tx1"/>
                    </a:solidFill>
                    <a:effectLst/>
                  </a:rPr>
                  <a:t>% of the total population</a:t>
                </a:r>
                <a:endParaRPr lang="en-US" sz="1400" b="1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44486757113162428"/>
              <c:y val="0.84762457530342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190650517147534"/>
          <c:y val="5.2594479958282363E-2"/>
          <c:w val="0.21029324333385485"/>
          <c:h val="0.23043401797139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665379653558972E-2"/>
          <c:y val="8.0209679837804762E-2"/>
          <c:w val="0.33388296587594879"/>
          <c:h val="0.60803422131861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Merge!$A$18</c:f>
              <c:strCache>
                <c:ptCount val="1"/>
                <c:pt idx="0">
                  <c:v>Prescribed fire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Merge!$B$17:$G$17</c:f>
              <c:strCache>
                <c:ptCount val="2"/>
                <c:pt idx="0">
                  <c:v>Mortality (Krewski et al. 2009)</c:v>
                </c:pt>
                <c:pt idx="1">
                  <c:v>Mortality (Lepeule et al. 2012)</c:v>
                </c:pt>
              </c:strCache>
              <c:extLst xmlns:c16r2="http://schemas.microsoft.com/office/drawing/2015/06/chart"/>
            </c:strRef>
          </c:cat>
          <c:val>
            <c:numRef>
              <c:f>Merge!$B$18:$G$18</c:f>
              <c:numCache>
                <c:formatCode>General</c:formatCode>
                <c:ptCount val="2"/>
                <c:pt idx="0">
                  <c:v>29.1159</c:v>
                </c:pt>
                <c:pt idx="1">
                  <c:v>66.143799999999999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5A-4908-B74D-A9C017FC90C9}"/>
            </c:ext>
          </c:extLst>
        </c:ser>
        <c:ser>
          <c:idx val="1"/>
          <c:order val="1"/>
          <c:tx>
            <c:strRef>
              <c:f>Merge!$A$19</c:f>
              <c:strCache>
                <c:ptCount val="1"/>
                <c:pt idx="0">
                  <c:v>Industrial combustion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Merge!$B$17:$G$17</c:f>
              <c:strCache>
                <c:ptCount val="2"/>
                <c:pt idx="0">
                  <c:v>Mortality (Krewski et al. 2009)</c:v>
                </c:pt>
                <c:pt idx="1">
                  <c:v>Mortality (Lepeule et al. 2012)</c:v>
                </c:pt>
              </c:strCache>
              <c:extLst xmlns:c16r2="http://schemas.microsoft.com/office/drawing/2015/06/chart"/>
            </c:strRef>
          </c:cat>
          <c:val>
            <c:numRef>
              <c:f>Merge!$B$19:$G$19</c:f>
              <c:numCache>
                <c:formatCode>General</c:formatCode>
                <c:ptCount val="2"/>
                <c:pt idx="0">
                  <c:v>25.902699999999999</c:v>
                </c:pt>
                <c:pt idx="1">
                  <c:v>58.899500000000003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5A-4908-B74D-A9C017FC90C9}"/>
            </c:ext>
          </c:extLst>
        </c:ser>
        <c:ser>
          <c:idx val="2"/>
          <c:order val="2"/>
          <c:tx>
            <c:strRef>
              <c:f>Merge!$A$20</c:f>
              <c:strCache>
                <c:ptCount val="1"/>
                <c:pt idx="0">
                  <c:v>Highway vehicle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Merge!$B$17:$G$17</c:f>
              <c:strCache>
                <c:ptCount val="2"/>
                <c:pt idx="0">
                  <c:v>Mortality (Krewski et al. 2009)</c:v>
                </c:pt>
                <c:pt idx="1">
                  <c:v>Mortality (Lepeule et al. 2012)</c:v>
                </c:pt>
              </c:strCache>
              <c:extLst xmlns:c16r2="http://schemas.microsoft.com/office/drawing/2015/06/chart"/>
            </c:strRef>
          </c:cat>
          <c:val>
            <c:numRef>
              <c:f>Merge!$B$20:$G$20</c:f>
              <c:numCache>
                <c:formatCode>General</c:formatCode>
                <c:ptCount val="2"/>
                <c:pt idx="0">
                  <c:v>21.340499999999999</c:v>
                </c:pt>
                <c:pt idx="1">
                  <c:v>48.543399999999998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5A-4908-B74D-A9C017FC9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3"/>
        <c:axId val="159752152"/>
        <c:axId val="120468168"/>
      </c:barChart>
      <c:catAx>
        <c:axId val="15975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68168"/>
        <c:crosses val="autoZero"/>
        <c:auto val="0"/>
        <c:lblAlgn val="ctr"/>
        <c:lblOffset val="100"/>
        <c:noMultiLvlLbl val="0"/>
      </c:catAx>
      <c:valAx>
        <c:axId val="12046816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52152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949230610879532"/>
          <c:y val="3.4518394533214536E-2"/>
          <c:w val="0.30388039730327826"/>
          <c:h val="0.49124097725034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Merge!$A$18</c:f>
              <c:strCache>
                <c:ptCount val="1"/>
                <c:pt idx="0">
                  <c:v>Prescribed fire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Merge!$B$17:$G$17</c:f>
              <c:strCache>
                <c:ptCount val="3"/>
                <c:pt idx="0">
                  <c:v>Upper Respiratory Symptoms</c:v>
                </c:pt>
                <c:pt idx="1">
                  <c:v>Lower Respiratory Symptoms</c:v>
                </c:pt>
                <c:pt idx="2">
                  <c:v>Asthma Exacerbation</c:v>
                </c:pt>
              </c:strCache>
              <c:extLst xmlns:c16r2="http://schemas.microsoft.com/office/drawing/2015/06/chart"/>
            </c:strRef>
          </c:cat>
          <c:val>
            <c:numRef>
              <c:f>Merge!$B$18:$G$18</c:f>
              <c:numCache>
                <c:formatCode>General</c:formatCode>
                <c:ptCount val="3"/>
                <c:pt idx="0">
                  <c:v>831.8673</c:v>
                </c:pt>
                <c:pt idx="1">
                  <c:v>582.02760000000001</c:v>
                </c:pt>
                <c:pt idx="2">
                  <c:v>853.47730000000001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14-471D-AA23-0C75C47AFC7E}"/>
            </c:ext>
          </c:extLst>
        </c:ser>
        <c:ser>
          <c:idx val="1"/>
          <c:order val="1"/>
          <c:tx>
            <c:strRef>
              <c:f>Merge!$A$19</c:f>
              <c:strCache>
                <c:ptCount val="1"/>
                <c:pt idx="0">
                  <c:v>Industrial combustion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Merge!$B$17:$G$17</c:f>
              <c:strCache>
                <c:ptCount val="3"/>
                <c:pt idx="0">
                  <c:v>Upper Respiratory Symptoms</c:v>
                </c:pt>
                <c:pt idx="1">
                  <c:v>Lower Respiratory Symptoms</c:v>
                </c:pt>
                <c:pt idx="2">
                  <c:v>Asthma Exacerbation</c:v>
                </c:pt>
              </c:strCache>
              <c:extLst xmlns:c16r2="http://schemas.microsoft.com/office/drawing/2015/06/chart"/>
            </c:strRef>
          </c:cat>
          <c:val>
            <c:numRef>
              <c:f>Merge!$B$19:$G$19</c:f>
              <c:numCache>
                <c:formatCode>General</c:formatCode>
                <c:ptCount val="3"/>
                <c:pt idx="0">
                  <c:v>935.50760000000002</c:v>
                </c:pt>
                <c:pt idx="1">
                  <c:v>653.96100000000001</c:v>
                </c:pt>
                <c:pt idx="2">
                  <c:v>963.5068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14-471D-AA23-0C75C47AFC7E}"/>
            </c:ext>
          </c:extLst>
        </c:ser>
        <c:ser>
          <c:idx val="2"/>
          <c:order val="2"/>
          <c:tx>
            <c:strRef>
              <c:f>Merge!$A$20</c:f>
              <c:strCache>
                <c:ptCount val="1"/>
                <c:pt idx="0">
                  <c:v>Highway vehicle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Merge!$B$17:$G$17</c:f>
              <c:strCache>
                <c:ptCount val="3"/>
                <c:pt idx="0">
                  <c:v>Upper Respiratory Symptoms</c:v>
                </c:pt>
                <c:pt idx="1">
                  <c:v>Lower Respiratory Symptoms</c:v>
                </c:pt>
                <c:pt idx="2">
                  <c:v>Asthma Exacerbation</c:v>
                </c:pt>
              </c:strCache>
              <c:extLst xmlns:c16r2="http://schemas.microsoft.com/office/drawing/2015/06/chart"/>
            </c:strRef>
          </c:cat>
          <c:val>
            <c:numRef>
              <c:f>Merge!$B$20:$G$20</c:f>
              <c:numCache>
                <c:formatCode>General</c:formatCode>
                <c:ptCount val="3"/>
                <c:pt idx="0">
                  <c:v>800.45280000000002</c:v>
                </c:pt>
                <c:pt idx="1">
                  <c:v>559.56079999999997</c:v>
                </c:pt>
                <c:pt idx="2">
                  <c:v>824.7423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14-471D-AA23-0C75C47AF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3"/>
        <c:axId val="158294800"/>
        <c:axId val="159079368"/>
      </c:barChart>
      <c:catAx>
        <c:axId val="15829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79368"/>
        <c:crosses val="autoZero"/>
        <c:auto val="1"/>
        <c:lblAlgn val="ctr"/>
        <c:lblOffset val="100"/>
        <c:noMultiLvlLbl val="0"/>
      </c:catAx>
      <c:valAx>
        <c:axId val="159079368"/>
        <c:scaling>
          <c:orientation val="minMax"/>
          <c:max val="16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294800"/>
        <c:crosses val="autoZero"/>
        <c:crossBetween val="between"/>
        <c:majorUnit val="40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5900305353987612"/>
          <c:y val="0.76606141435677944"/>
          <c:w val="0.72338814265863827"/>
          <c:h val="0.107209167214006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29DEA-7B1E-43C3-A7F1-970D89E5B6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52DE7F-2227-4654-BCD5-2F9DB03B5BE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Changes in emissions </a:t>
          </a:r>
          <a:endParaRPr lang="en-US" sz="1400" b="0" dirty="0">
            <a:solidFill>
              <a:schemeClr val="tx1"/>
            </a:solidFill>
          </a:endParaRPr>
        </a:p>
      </dgm:t>
    </dgm:pt>
    <dgm:pt modelId="{5DF25CC3-9D9F-4C1B-BA3F-50BE5FD84EEA}" type="parTrans" cxnId="{E14BEB45-CF16-4007-B399-FDD6108DCD58}">
      <dgm:prSet/>
      <dgm:spPr/>
      <dgm:t>
        <a:bodyPr/>
        <a:lstStyle/>
        <a:p>
          <a:endParaRPr lang="en-US"/>
        </a:p>
      </dgm:t>
    </dgm:pt>
    <dgm:pt modelId="{C02B79F5-8510-4AEB-8DAE-082CD71C6F9D}" type="sibTrans" cxnId="{E14BEB45-CF16-4007-B399-FDD6108DCD58}">
      <dgm:prSet/>
      <dgm:spPr>
        <a:noFill/>
      </dgm:spPr>
      <dgm:t>
        <a:bodyPr/>
        <a:lstStyle/>
        <a:p>
          <a:endParaRPr lang="en-US"/>
        </a:p>
      </dgm:t>
    </dgm:pt>
    <dgm:pt modelId="{E08497D1-BB80-4040-92A4-B91E47E3A40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Changes in health impacts</a:t>
          </a:r>
          <a:endParaRPr lang="en-US" sz="1400" b="0" dirty="0">
            <a:solidFill>
              <a:schemeClr val="tx1"/>
            </a:solidFill>
          </a:endParaRPr>
        </a:p>
      </dgm:t>
    </dgm:pt>
    <dgm:pt modelId="{D28EA646-B480-46EC-885D-A7F9F1E1C487}" type="parTrans" cxnId="{B71DBDC3-CDA6-4450-A96B-55220E1430F0}">
      <dgm:prSet/>
      <dgm:spPr/>
      <dgm:t>
        <a:bodyPr/>
        <a:lstStyle/>
        <a:p>
          <a:endParaRPr lang="en-US"/>
        </a:p>
      </dgm:t>
    </dgm:pt>
    <dgm:pt modelId="{C2E86F0B-3308-4FBB-AC5B-6E9C19EDBEF3}" type="sibTrans" cxnId="{B71DBDC3-CDA6-4450-A96B-55220E1430F0}">
      <dgm:prSet/>
      <dgm:spPr>
        <a:noFill/>
      </dgm:spPr>
      <dgm:t>
        <a:bodyPr/>
        <a:lstStyle/>
        <a:p>
          <a:endParaRPr lang="en-US"/>
        </a:p>
      </dgm:t>
    </dgm:pt>
    <dgm:pt modelId="{9CD01D80-D7AF-4A15-8CA0-97E837F2799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Monetized impacts</a:t>
          </a:r>
          <a:endParaRPr lang="en-US" sz="1400" b="0" dirty="0">
            <a:solidFill>
              <a:schemeClr val="tx1"/>
            </a:solidFill>
          </a:endParaRPr>
        </a:p>
      </dgm:t>
    </dgm:pt>
    <dgm:pt modelId="{FD632EAE-5557-46B9-96DC-E00D7977AE48}" type="parTrans" cxnId="{FC9242B2-04E1-4857-896F-99C4DEC76F3E}">
      <dgm:prSet/>
      <dgm:spPr/>
      <dgm:t>
        <a:bodyPr/>
        <a:lstStyle/>
        <a:p>
          <a:endParaRPr lang="en-US"/>
        </a:p>
      </dgm:t>
    </dgm:pt>
    <dgm:pt modelId="{C2A0F5CA-36C6-440D-9D69-425024A23A4A}" type="sibTrans" cxnId="{FC9242B2-04E1-4857-896F-99C4DEC76F3E}">
      <dgm:prSet/>
      <dgm:spPr/>
      <dgm:t>
        <a:bodyPr/>
        <a:lstStyle/>
        <a:p>
          <a:endParaRPr lang="en-US"/>
        </a:p>
      </dgm:t>
    </dgm:pt>
    <dgm:pt modelId="{B080E6C4-F56E-4C5B-872D-4C6B483E8DC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Changes in PM</a:t>
          </a:r>
          <a:r>
            <a:rPr lang="en-US" sz="1400" b="0" baseline="-25000" dirty="0" smtClean="0">
              <a:solidFill>
                <a:schemeClr val="tx1"/>
              </a:solidFill>
            </a:rPr>
            <a:t>2.5</a:t>
          </a:r>
          <a:r>
            <a:rPr lang="en-US" sz="1400" b="0" dirty="0" smtClean="0">
              <a:solidFill>
                <a:schemeClr val="tx1"/>
              </a:solidFill>
            </a:rPr>
            <a:t> concentration</a:t>
          </a:r>
          <a:endParaRPr lang="en-US" sz="1400" b="0" dirty="0">
            <a:solidFill>
              <a:schemeClr val="tx1"/>
            </a:solidFill>
          </a:endParaRPr>
        </a:p>
      </dgm:t>
    </dgm:pt>
    <dgm:pt modelId="{DFD5E0B3-3F47-456C-A93D-51B5198FE2CC}" type="sibTrans" cxnId="{D017BD06-3942-4F2C-AF98-D3F7BC08FF27}">
      <dgm:prSet/>
      <dgm:spPr>
        <a:noFill/>
      </dgm:spPr>
      <dgm:t>
        <a:bodyPr/>
        <a:lstStyle/>
        <a:p>
          <a:endParaRPr lang="en-US"/>
        </a:p>
      </dgm:t>
    </dgm:pt>
    <dgm:pt modelId="{34A2059E-6639-4D7B-AAE0-F33026103C5F}" type="parTrans" cxnId="{D017BD06-3942-4F2C-AF98-D3F7BC08FF27}">
      <dgm:prSet/>
      <dgm:spPr/>
      <dgm:t>
        <a:bodyPr/>
        <a:lstStyle/>
        <a:p>
          <a:endParaRPr lang="en-US"/>
        </a:p>
      </dgm:t>
    </dgm:pt>
    <dgm:pt modelId="{5A1D2291-2D9B-43F8-89B3-3984CF496F11}" type="pres">
      <dgm:prSet presAssocID="{01C29DEA-7B1E-43C3-A7F1-970D89E5B6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3C4DCE-B06B-444E-A737-01A5AC94E154}" type="pres">
      <dgm:prSet presAssocID="{BE52DE7F-2227-4654-BCD5-2F9DB03B5BE8}" presName="node" presStyleLbl="node1" presStyleIdx="0" presStyleCnt="4" custScaleX="31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1BE04-08C4-4386-906A-1C65E5C1DB4B}" type="pres">
      <dgm:prSet presAssocID="{C02B79F5-8510-4AEB-8DAE-082CD71C6F9D}" presName="sibTrans" presStyleLbl="sibTrans2D1" presStyleIdx="0" presStyleCnt="3" custScaleX="160932" custScaleY="51466"/>
      <dgm:spPr/>
      <dgm:t>
        <a:bodyPr/>
        <a:lstStyle/>
        <a:p>
          <a:endParaRPr lang="en-US"/>
        </a:p>
      </dgm:t>
    </dgm:pt>
    <dgm:pt modelId="{73B2A365-1200-41D3-9F0A-84B0A0C7A842}" type="pres">
      <dgm:prSet presAssocID="{C02B79F5-8510-4AEB-8DAE-082CD71C6F9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4227D16-EC2A-4BEF-998F-96C08F4F74BB}" type="pres">
      <dgm:prSet presAssocID="{B080E6C4-F56E-4C5B-872D-4C6B483E8DC5}" presName="node" presStyleLbl="node1" presStyleIdx="1" presStyleCnt="4" custScaleX="36021" custLinFactNeighborX="-6264" custLinFactNeighborY="-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A3ABD-221F-4966-9F6E-CA298D1C15F7}" type="pres">
      <dgm:prSet presAssocID="{DFD5E0B3-3F47-456C-A93D-51B5198FE2C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49C3EC5-BE41-434A-AC55-27FEDC9B6DA6}" type="pres">
      <dgm:prSet presAssocID="{DFD5E0B3-3F47-456C-A93D-51B5198FE2C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451D49C-19F3-47E8-99FA-2B106B32B112}" type="pres">
      <dgm:prSet presAssocID="{E08497D1-BB80-4040-92A4-B91E47E3A408}" presName="node" presStyleLbl="node1" presStyleIdx="2" presStyleCnt="4" custScaleX="25662" custLinFactNeighborX="-5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A5A31-AF21-4646-B3D3-1EB3C8268D54}" type="pres">
      <dgm:prSet presAssocID="{C2E86F0B-3308-4FBB-AC5B-6E9C19EDBEF3}" presName="sibTrans" presStyleLbl="sibTrans2D1" presStyleIdx="2" presStyleCnt="3" custScaleX="180022"/>
      <dgm:spPr/>
      <dgm:t>
        <a:bodyPr/>
        <a:lstStyle/>
        <a:p>
          <a:endParaRPr lang="en-US"/>
        </a:p>
      </dgm:t>
    </dgm:pt>
    <dgm:pt modelId="{62B42CFF-8FC7-48A6-9CA8-C5E28AD61C7E}" type="pres">
      <dgm:prSet presAssocID="{C2E86F0B-3308-4FBB-AC5B-6E9C19EDBEF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15A6063-F0AC-4F75-9607-D643AAB7CF33}" type="pres">
      <dgm:prSet presAssocID="{9CD01D80-D7AF-4A15-8CA0-97E837F2799B}" presName="node" presStyleLbl="node1" presStyleIdx="3" presStyleCnt="4" custScaleX="30943" custLinFactNeighborX="-54831" custLinFactNeighborY="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CE3F2-1CFA-4E5D-9D2E-7FF2D66F11BF}" type="presOf" srcId="{C2E86F0B-3308-4FBB-AC5B-6E9C19EDBEF3}" destId="{62B42CFF-8FC7-48A6-9CA8-C5E28AD61C7E}" srcOrd="1" destOrd="0" presId="urn:microsoft.com/office/officeart/2005/8/layout/process1"/>
    <dgm:cxn modelId="{B3045AE3-34EF-4DA3-809C-23FC47DABF3E}" type="presOf" srcId="{C2E86F0B-3308-4FBB-AC5B-6E9C19EDBEF3}" destId="{EF0A5A31-AF21-4646-B3D3-1EB3C8268D54}" srcOrd="0" destOrd="0" presId="urn:microsoft.com/office/officeart/2005/8/layout/process1"/>
    <dgm:cxn modelId="{3D06C2D7-E2A8-432B-B2EB-B0B1126F728D}" type="presOf" srcId="{C02B79F5-8510-4AEB-8DAE-082CD71C6F9D}" destId="{73B2A365-1200-41D3-9F0A-84B0A0C7A842}" srcOrd="1" destOrd="0" presId="urn:microsoft.com/office/officeart/2005/8/layout/process1"/>
    <dgm:cxn modelId="{B71DBDC3-CDA6-4450-A96B-55220E1430F0}" srcId="{01C29DEA-7B1E-43C3-A7F1-970D89E5B647}" destId="{E08497D1-BB80-4040-92A4-B91E47E3A408}" srcOrd="2" destOrd="0" parTransId="{D28EA646-B480-46EC-885D-A7F9F1E1C487}" sibTransId="{C2E86F0B-3308-4FBB-AC5B-6E9C19EDBEF3}"/>
    <dgm:cxn modelId="{7563641A-F4A2-4620-B13D-6FBC1B3F38C5}" type="presOf" srcId="{B080E6C4-F56E-4C5B-872D-4C6B483E8DC5}" destId="{B4227D16-EC2A-4BEF-998F-96C08F4F74BB}" srcOrd="0" destOrd="0" presId="urn:microsoft.com/office/officeart/2005/8/layout/process1"/>
    <dgm:cxn modelId="{1AAEBA4E-C716-42F5-895A-D3D6982D108E}" type="presOf" srcId="{9CD01D80-D7AF-4A15-8CA0-97E837F2799B}" destId="{815A6063-F0AC-4F75-9607-D643AAB7CF33}" srcOrd="0" destOrd="0" presId="urn:microsoft.com/office/officeart/2005/8/layout/process1"/>
    <dgm:cxn modelId="{D784CBCD-71E2-4D6C-932B-249A6D6E152F}" type="presOf" srcId="{01C29DEA-7B1E-43C3-A7F1-970D89E5B647}" destId="{5A1D2291-2D9B-43F8-89B3-3984CF496F11}" srcOrd="0" destOrd="0" presId="urn:microsoft.com/office/officeart/2005/8/layout/process1"/>
    <dgm:cxn modelId="{F3479C6D-3275-43E0-9A72-67FBA4161A7E}" type="presOf" srcId="{BE52DE7F-2227-4654-BCD5-2F9DB03B5BE8}" destId="{573C4DCE-B06B-444E-A737-01A5AC94E154}" srcOrd="0" destOrd="0" presId="urn:microsoft.com/office/officeart/2005/8/layout/process1"/>
    <dgm:cxn modelId="{4666A884-13C0-4088-9792-14DF6B7E048C}" type="presOf" srcId="{E08497D1-BB80-4040-92A4-B91E47E3A408}" destId="{3451D49C-19F3-47E8-99FA-2B106B32B112}" srcOrd="0" destOrd="0" presId="urn:microsoft.com/office/officeart/2005/8/layout/process1"/>
    <dgm:cxn modelId="{FC9242B2-04E1-4857-896F-99C4DEC76F3E}" srcId="{01C29DEA-7B1E-43C3-A7F1-970D89E5B647}" destId="{9CD01D80-D7AF-4A15-8CA0-97E837F2799B}" srcOrd="3" destOrd="0" parTransId="{FD632EAE-5557-46B9-96DC-E00D7977AE48}" sibTransId="{C2A0F5CA-36C6-440D-9D69-425024A23A4A}"/>
    <dgm:cxn modelId="{E1C69AE8-7894-4CF5-8952-1BC97E5687E1}" type="presOf" srcId="{C02B79F5-8510-4AEB-8DAE-082CD71C6F9D}" destId="{87A1BE04-08C4-4386-906A-1C65E5C1DB4B}" srcOrd="0" destOrd="0" presId="urn:microsoft.com/office/officeart/2005/8/layout/process1"/>
    <dgm:cxn modelId="{D017BD06-3942-4F2C-AF98-D3F7BC08FF27}" srcId="{01C29DEA-7B1E-43C3-A7F1-970D89E5B647}" destId="{B080E6C4-F56E-4C5B-872D-4C6B483E8DC5}" srcOrd="1" destOrd="0" parTransId="{34A2059E-6639-4D7B-AAE0-F33026103C5F}" sibTransId="{DFD5E0B3-3F47-456C-A93D-51B5198FE2CC}"/>
    <dgm:cxn modelId="{E14BEB45-CF16-4007-B399-FDD6108DCD58}" srcId="{01C29DEA-7B1E-43C3-A7F1-970D89E5B647}" destId="{BE52DE7F-2227-4654-BCD5-2F9DB03B5BE8}" srcOrd="0" destOrd="0" parTransId="{5DF25CC3-9D9F-4C1B-BA3F-50BE5FD84EEA}" sibTransId="{C02B79F5-8510-4AEB-8DAE-082CD71C6F9D}"/>
    <dgm:cxn modelId="{F8281000-2123-47FA-807E-12DCD05FD482}" type="presOf" srcId="{DFD5E0B3-3F47-456C-A93D-51B5198FE2CC}" destId="{F49C3EC5-BE41-434A-AC55-27FEDC9B6DA6}" srcOrd="1" destOrd="0" presId="urn:microsoft.com/office/officeart/2005/8/layout/process1"/>
    <dgm:cxn modelId="{E1EB2A53-C550-43A3-A8BC-F570AE85250D}" type="presOf" srcId="{DFD5E0B3-3F47-456C-A93D-51B5198FE2CC}" destId="{481A3ABD-221F-4966-9F6E-CA298D1C15F7}" srcOrd="0" destOrd="0" presId="urn:microsoft.com/office/officeart/2005/8/layout/process1"/>
    <dgm:cxn modelId="{686B3CDA-2232-4641-A944-76FE1C3F2783}" type="presParOf" srcId="{5A1D2291-2D9B-43F8-89B3-3984CF496F11}" destId="{573C4DCE-B06B-444E-A737-01A5AC94E154}" srcOrd="0" destOrd="0" presId="urn:microsoft.com/office/officeart/2005/8/layout/process1"/>
    <dgm:cxn modelId="{0A0C1EEC-E8DA-4CCF-94FF-73E37ABEA1F4}" type="presParOf" srcId="{5A1D2291-2D9B-43F8-89B3-3984CF496F11}" destId="{87A1BE04-08C4-4386-906A-1C65E5C1DB4B}" srcOrd="1" destOrd="0" presId="urn:microsoft.com/office/officeart/2005/8/layout/process1"/>
    <dgm:cxn modelId="{AB6536EF-C175-4A49-9A6E-C05B7CF17123}" type="presParOf" srcId="{87A1BE04-08C4-4386-906A-1C65E5C1DB4B}" destId="{73B2A365-1200-41D3-9F0A-84B0A0C7A842}" srcOrd="0" destOrd="0" presId="urn:microsoft.com/office/officeart/2005/8/layout/process1"/>
    <dgm:cxn modelId="{10F0EDBE-12AE-4344-AB4E-CE9341D49356}" type="presParOf" srcId="{5A1D2291-2D9B-43F8-89B3-3984CF496F11}" destId="{B4227D16-EC2A-4BEF-998F-96C08F4F74BB}" srcOrd="2" destOrd="0" presId="urn:microsoft.com/office/officeart/2005/8/layout/process1"/>
    <dgm:cxn modelId="{EFA87C41-0E50-4359-8A62-265C19F288E5}" type="presParOf" srcId="{5A1D2291-2D9B-43F8-89B3-3984CF496F11}" destId="{481A3ABD-221F-4966-9F6E-CA298D1C15F7}" srcOrd="3" destOrd="0" presId="urn:microsoft.com/office/officeart/2005/8/layout/process1"/>
    <dgm:cxn modelId="{D8248E29-6AEC-4607-ADD5-31FC9354EB2E}" type="presParOf" srcId="{481A3ABD-221F-4966-9F6E-CA298D1C15F7}" destId="{F49C3EC5-BE41-434A-AC55-27FEDC9B6DA6}" srcOrd="0" destOrd="0" presId="urn:microsoft.com/office/officeart/2005/8/layout/process1"/>
    <dgm:cxn modelId="{4AC17C6C-77DC-4B69-9BBF-8AE25160222D}" type="presParOf" srcId="{5A1D2291-2D9B-43F8-89B3-3984CF496F11}" destId="{3451D49C-19F3-47E8-99FA-2B106B32B112}" srcOrd="4" destOrd="0" presId="urn:microsoft.com/office/officeart/2005/8/layout/process1"/>
    <dgm:cxn modelId="{3D1D60BF-300B-47DC-B9BE-20769F0513D3}" type="presParOf" srcId="{5A1D2291-2D9B-43F8-89B3-3984CF496F11}" destId="{EF0A5A31-AF21-4646-B3D3-1EB3C8268D54}" srcOrd="5" destOrd="0" presId="urn:microsoft.com/office/officeart/2005/8/layout/process1"/>
    <dgm:cxn modelId="{9AC1E493-FEE8-45A2-AF8D-53D3EE375A56}" type="presParOf" srcId="{EF0A5A31-AF21-4646-B3D3-1EB3C8268D54}" destId="{62B42CFF-8FC7-48A6-9CA8-C5E28AD61C7E}" srcOrd="0" destOrd="0" presId="urn:microsoft.com/office/officeart/2005/8/layout/process1"/>
    <dgm:cxn modelId="{0F831C53-3D32-4EEF-A4BB-92A5A0B2FAC8}" type="presParOf" srcId="{5A1D2291-2D9B-43F8-89B3-3984CF496F11}" destId="{815A6063-F0AC-4F75-9607-D643AAB7CF3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D28B6-8A6B-4BD3-8685-39CD9C65DC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1C43A44-8B73-49F1-9835-EC5F50EDD7A7}" type="pres">
      <dgm:prSet presAssocID="{E6FD28B6-8A6B-4BD3-8685-39CD9C65DC0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EC75CB1-0CE7-4280-99DC-0BABEFF2E44D}" type="presOf" srcId="{E6FD28B6-8A6B-4BD3-8685-39CD9C65DC08}" destId="{A1C43A44-8B73-49F1-9835-EC5F50EDD7A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D28B6-8A6B-4BD3-8685-39CD9C65DC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1C43A44-8B73-49F1-9835-EC5F50EDD7A7}" type="pres">
      <dgm:prSet presAssocID="{E6FD28B6-8A6B-4BD3-8685-39CD9C65DC0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EC75CB1-0CE7-4280-99DC-0BABEFF2E44D}" type="presOf" srcId="{E6FD28B6-8A6B-4BD3-8685-39CD9C65DC08}" destId="{A1C43A44-8B73-49F1-9835-EC5F50EDD7A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C4DCE-B06B-444E-A737-01A5AC94E154}">
      <dsp:nvSpPr>
        <dsp:cNvPr id="0" name=""/>
        <dsp:cNvSpPr/>
      </dsp:nvSpPr>
      <dsp:spPr>
        <a:xfrm>
          <a:off x="8037" y="0"/>
          <a:ext cx="1149141" cy="81777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Changes in emissions 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31989" y="23952"/>
        <a:ext cx="1101237" cy="769868"/>
      </dsp:txXfrm>
    </dsp:sp>
    <dsp:sp modelId="{87A1BE04-08C4-4386-906A-1C65E5C1DB4B}">
      <dsp:nvSpPr>
        <dsp:cNvPr id="0" name=""/>
        <dsp:cNvSpPr/>
      </dsp:nvSpPr>
      <dsp:spPr>
        <a:xfrm>
          <a:off x="1276938" y="198448"/>
          <a:ext cx="1153812" cy="42087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276938" y="282623"/>
        <a:ext cx="1027550" cy="252525"/>
      </dsp:txXfrm>
    </dsp:sp>
    <dsp:sp modelId="{B4227D16-EC2A-4BEF-998F-96C08F4F74BB}">
      <dsp:nvSpPr>
        <dsp:cNvPr id="0" name=""/>
        <dsp:cNvSpPr/>
      </dsp:nvSpPr>
      <dsp:spPr>
        <a:xfrm>
          <a:off x="2509927" y="0"/>
          <a:ext cx="1299589" cy="81777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Changes in PM</a:t>
          </a:r>
          <a:r>
            <a:rPr lang="en-US" sz="1400" b="0" kern="1200" baseline="-25000" dirty="0" smtClean="0">
              <a:solidFill>
                <a:schemeClr val="tx1"/>
              </a:solidFill>
            </a:rPr>
            <a:t>2.5</a:t>
          </a:r>
          <a:r>
            <a:rPr lang="en-US" sz="1400" b="0" kern="1200" dirty="0" smtClean="0">
              <a:solidFill>
                <a:schemeClr val="tx1"/>
              </a:solidFill>
            </a:rPr>
            <a:t> concentration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2533879" y="23952"/>
        <a:ext cx="1251685" cy="769868"/>
      </dsp:txXfrm>
    </dsp:sp>
    <dsp:sp modelId="{481A3ABD-221F-4966-9F6E-CA298D1C15F7}">
      <dsp:nvSpPr>
        <dsp:cNvPr id="0" name=""/>
        <dsp:cNvSpPr/>
      </dsp:nvSpPr>
      <dsp:spPr>
        <a:xfrm>
          <a:off x="4182610" y="0"/>
          <a:ext cx="790957" cy="81777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4182610" y="163554"/>
        <a:ext cx="553670" cy="490664"/>
      </dsp:txXfrm>
    </dsp:sp>
    <dsp:sp modelId="{3451D49C-19F3-47E8-99FA-2B106B32B112}">
      <dsp:nvSpPr>
        <dsp:cNvPr id="0" name=""/>
        <dsp:cNvSpPr/>
      </dsp:nvSpPr>
      <dsp:spPr>
        <a:xfrm>
          <a:off x="5301889" y="0"/>
          <a:ext cx="925850" cy="81777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Changes in health impacts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5325841" y="23952"/>
        <a:ext cx="877946" cy="769868"/>
      </dsp:txXfrm>
    </dsp:sp>
    <dsp:sp modelId="{EF0A5A31-AF21-4646-B3D3-1EB3C8268D54}">
      <dsp:nvSpPr>
        <dsp:cNvPr id="0" name=""/>
        <dsp:cNvSpPr/>
      </dsp:nvSpPr>
      <dsp:spPr>
        <a:xfrm>
          <a:off x="6267380" y="0"/>
          <a:ext cx="996829" cy="81777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6267380" y="163554"/>
        <a:ext cx="751497" cy="490664"/>
      </dsp:txXfrm>
    </dsp:sp>
    <dsp:sp modelId="{815A6063-F0AC-4F75-9607-D643AAB7CF33}">
      <dsp:nvSpPr>
        <dsp:cNvPr id="0" name=""/>
        <dsp:cNvSpPr/>
      </dsp:nvSpPr>
      <dsp:spPr>
        <a:xfrm>
          <a:off x="7272507" y="0"/>
          <a:ext cx="1116382" cy="81777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Monetized impacts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7296459" y="23952"/>
        <a:ext cx="1068478" cy="769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377D-2340-4E3C-A769-F02A66B6B89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E5C2E-B9C5-4992-9C53-0B5BD4D3E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31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5F74CA-9621-4F03-B871-FF0F76422DF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D4100B-9574-44C7-86D7-B0DD5A030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7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title of my presentation is …</a:t>
            </a:r>
          </a:p>
          <a:p>
            <a:r>
              <a:rPr lang="en-US" dirty="0" smtClean="0"/>
              <a:t>I need to mention about the co authors.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2F3B0-B381-484B-93B1-9DC886F1D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8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2F3B0-B381-484B-93B1-9DC886F1D4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100B-9574-44C7-86D7-B0DD5A030B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10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100B-9574-44C7-86D7-B0DD5A030B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07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100B-9574-44C7-86D7-B0DD5A030B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40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2F3B0-B381-484B-93B1-9DC886F1D4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0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B1E71-4DD0-4913-BC8B-B8F724D3DF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2F3B0-B381-484B-93B1-9DC886F1D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2F3B0-B381-484B-93B1-9DC886F1D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2F3B0-B381-484B-93B1-9DC886F1D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46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2F3B0-B381-484B-93B1-9DC886F1D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9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2F3B0-B381-484B-93B1-9DC886F1D4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3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2F3B0-B381-484B-93B1-9DC886F1D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2F3B0-B381-484B-93B1-9DC886F1D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90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2F3B0-B381-484B-93B1-9DC886F1D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2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3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86E91-015A-4FE3-85CB-E9666B32A92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9A29-4CA7-4CE5-B37C-3FEBC54B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1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4.emf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microsoft.com/office/2007/relationships/diagramDrawing" Target="../diagrams/drawing3.xml"/><Relationship Id="rId5" Type="http://schemas.openxmlformats.org/officeDocument/2006/relationships/image" Target="../media/image16.emf"/><Relationship Id="rId10" Type="http://schemas.openxmlformats.org/officeDocument/2006/relationships/diagramColors" Target="../diagrams/colors3.xml"/><Relationship Id="rId4" Type="http://schemas.openxmlformats.org/officeDocument/2006/relationships/image" Target="../media/image15.emf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afrin@ncsu.edu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599" y="1905000"/>
            <a:ext cx="8686800" cy="1588"/>
          </a:xfrm>
          <a:prstGeom prst="line">
            <a:avLst/>
          </a:prstGeom>
          <a:ln>
            <a:solidFill>
              <a:srgbClr val="F1050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9402" y="1451092"/>
            <a:ext cx="8864598" cy="169417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 quality, social vulnerability, and health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communities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exposed to intense prescribed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fire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activity in the Southeastern U.S.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  <p:pic>
        <p:nvPicPr>
          <p:cNvPr id="7" name="Picture 2" descr="https://www.chass.ncsu.edu/faculty_staff_resources/brand/files/ncsu_logos/ncsu_red_bri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72" y="6115955"/>
            <a:ext cx="3408892" cy="56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28601" y="2057400"/>
            <a:ext cx="8686799" cy="4343400"/>
          </a:xfrm>
        </p:spPr>
        <p:txBody>
          <a:bodyPr>
            <a:normAutofit/>
          </a:bodyPr>
          <a:lstStyle/>
          <a:p>
            <a:endParaRPr lang="it-IT" sz="2800" dirty="0">
              <a:solidFill>
                <a:schemeClr val="tx1"/>
              </a:solidFill>
            </a:endParaRPr>
          </a:p>
          <a:p>
            <a:r>
              <a:rPr lang="en-US" b="1" dirty="0" smtClean="0"/>
              <a:t>17th </a:t>
            </a:r>
            <a:r>
              <a:rPr lang="en-US" b="1" dirty="0"/>
              <a:t>Annual CMAS Conference</a:t>
            </a:r>
          </a:p>
          <a:p>
            <a:pPr fontAlgn="base">
              <a:lnSpc>
                <a:spcPct val="100000"/>
              </a:lnSpc>
            </a:pPr>
            <a:r>
              <a:rPr lang="en-US" b="1" dirty="0" smtClean="0"/>
              <a:t> </a:t>
            </a:r>
            <a:r>
              <a:rPr lang="en-US" dirty="0" smtClean="0"/>
              <a:t>Chapel Hill, NC</a:t>
            </a:r>
          </a:p>
          <a:p>
            <a:pPr fontAlgn="base">
              <a:lnSpc>
                <a:spcPct val="100000"/>
              </a:lnSpc>
            </a:pPr>
            <a:r>
              <a:rPr lang="en-US" dirty="0" smtClean="0"/>
              <a:t>October 22, </a:t>
            </a:r>
            <a:r>
              <a:rPr lang="en-US" dirty="0"/>
              <a:t>2018 </a:t>
            </a:r>
            <a:endParaRPr lang="en-US" dirty="0" smtClean="0"/>
          </a:p>
          <a:p>
            <a:pPr fontAlgn="base">
              <a:lnSpc>
                <a:spcPct val="100000"/>
              </a:lnSpc>
            </a:pPr>
            <a:r>
              <a:rPr lang="en-US" sz="2800" dirty="0" smtClean="0"/>
              <a:t> </a:t>
            </a:r>
          </a:p>
          <a:p>
            <a:pPr fontAlgn="base"/>
            <a:r>
              <a:rPr lang="it-IT" sz="3200" b="1" dirty="0"/>
              <a:t>Sadia </a:t>
            </a:r>
            <a:r>
              <a:rPr lang="it-IT" sz="3200" b="1" dirty="0" smtClean="0"/>
              <a:t>Afrin and Fernando </a:t>
            </a:r>
            <a:r>
              <a:rPr lang="it-IT" sz="3200" b="1" dirty="0"/>
              <a:t>Garcia </a:t>
            </a:r>
            <a:r>
              <a:rPr lang="it-IT" sz="3200" b="1" dirty="0" smtClean="0"/>
              <a:t>Menendez</a:t>
            </a:r>
          </a:p>
          <a:p>
            <a:pPr fontAlgn="base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NC State University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07520" y="3213261"/>
            <a:ext cx="8836480" cy="902841"/>
            <a:chOff x="155576" y="1999589"/>
            <a:chExt cx="8836480" cy="902841"/>
          </a:xfrm>
        </p:grpSpPr>
        <p:grpSp>
          <p:nvGrpSpPr>
            <p:cNvPr id="28" name="Group 27"/>
            <p:cNvGrpSpPr/>
            <p:nvPr/>
          </p:nvGrpSpPr>
          <p:grpSpPr>
            <a:xfrm>
              <a:off x="155576" y="1999589"/>
              <a:ext cx="8836480" cy="902841"/>
              <a:chOff x="155576" y="1999589"/>
              <a:chExt cx="8836480" cy="902841"/>
            </a:xfrm>
          </p:grpSpPr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3502154344"/>
                  </p:ext>
                </p:extLst>
              </p:nvPr>
            </p:nvGraphicFramePr>
            <p:xfrm>
              <a:off x="155576" y="2084657"/>
              <a:ext cx="8836480" cy="8177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3" name="Rounded Rectangle 4"/>
              <p:cNvSpPr txBox="1"/>
              <p:nvPr/>
            </p:nvSpPr>
            <p:spPr>
              <a:xfrm>
                <a:off x="1295061" y="2006806"/>
                <a:ext cx="1401607" cy="612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0" kern="1200" dirty="0" smtClean="0">
                    <a:solidFill>
                      <a:schemeClr val="tx1"/>
                    </a:solidFill>
                  </a:rPr>
                  <a:t>Source-receptor matrix</a:t>
                </a:r>
                <a:endParaRPr lang="en-US" sz="1400" b="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ounded Rectangle 4"/>
              <p:cNvSpPr txBox="1"/>
              <p:nvPr/>
            </p:nvSpPr>
            <p:spPr>
              <a:xfrm>
                <a:off x="3953082" y="1999589"/>
                <a:ext cx="1481118" cy="612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Concentration response</a:t>
                </a:r>
                <a:r>
                  <a:rPr lang="en-US" sz="1400" b="0" kern="1200" dirty="0" smtClean="0">
                    <a:solidFill>
                      <a:schemeClr val="tx1"/>
                    </a:solidFill>
                  </a:rPr>
                  <a:t> functions</a:t>
                </a:r>
                <a:endParaRPr lang="en-US" sz="1400" b="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4"/>
              <p:cNvSpPr txBox="1"/>
              <p:nvPr/>
            </p:nvSpPr>
            <p:spPr>
              <a:xfrm>
                <a:off x="6310330" y="2006806"/>
                <a:ext cx="1249207" cy="612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0" kern="1200" dirty="0" smtClean="0">
                    <a:solidFill>
                      <a:schemeClr val="tx1"/>
                    </a:solidFill>
                  </a:rPr>
                  <a:t>Economic valuation</a:t>
                </a:r>
                <a:endParaRPr lang="en-US" sz="1400" b="0" kern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1314451" y="2471208"/>
              <a:ext cx="1333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966304" y="2471208"/>
              <a:ext cx="14678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377398" y="2487568"/>
              <a:ext cx="1014002" cy="59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774031" y="333375"/>
            <a:ext cx="7084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picture of wild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933590" y="5817478"/>
          <a:ext cx="74676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1771" y="-38558"/>
            <a:ext cx="9066654" cy="1095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Prescribed fire impacts on air quality and health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381" y="1965488"/>
            <a:ext cx="8926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Reduced form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air quality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model: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CO-Benefits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Risk Assessment (COBRA) Health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	 Impacts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Screening and Mapping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9600" y="4493109"/>
            <a:ext cx="7265051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Prescribed fire emissions: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2016 GA Environmental Protection Division (</a:t>
            </a:r>
            <a:r>
              <a:rPr lang="en-US" b="1" dirty="0" smtClean="0"/>
              <a:t>GAEPD16</a:t>
            </a:r>
            <a:r>
              <a:rPr lang="en-US" dirty="0" smtClean="0"/>
              <a:t>).</a:t>
            </a:r>
            <a:endParaRPr lang="en-US" dirty="0"/>
          </a:p>
          <a:p>
            <a:pPr marL="34290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2014 EPA National Emission Inventory (</a:t>
            </a:r>
            <a:r>
              <a:rPr lang="en-US" b="1" dirty="0" smtClean="0"/>
              <a:t>NEI14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4065" y="842103"/>
            <a:ext cx="8859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What is the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prescribed fire associated health impacts in the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burn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intensive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areas 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01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28817" y="815316"/>
            <a:ext cx="8377033" cy="3678217"/>
            <a:chOff x="2973767" y="2119788"/>
            <a:chExt cx="8377033" cy="3678217"/>
          </a:xfrm>
        </p:grpSpPr>
        <p:grpSp>
          <p:nvGrpSpPr>
            <p:cNvPr id="69" name="Group 68"/>
            <p:cNvGrpSpPr/>
            <p:nvPr/>
          </p:nvGrpSpPr>
          <p:grpSpPr>
            <a:xfrm>
              <a:off x="2973767" y="2119788"/>
              <a:ext cx="8377033" cy="3678217"/>
              <a:chOff x="2973767" y="2119788"/>
              <a:chExt cx="8377033" cy="367821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973767" y="2119788"/>
                <a:ext cx="8377033" cy="3678217"/>
                <a:chOff x="2973767" y="2119788"/>
                <a:chExt cx="8377033" cy="3678217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4321238" y="2119788"/>
                  <a:ext cx="7029562" cy="3678217"/>
                  <a:chOff x="4321238" y="2119788"/>
                  <a:chExt cx="7029562" cy="3678217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401" t="13741" r="30023" b="51814"/>
                  <a:stretch/>
                </p:blipFill>
                <p:spPr>
                  <a:xfrm>
                    <a:off x="7693228" y="2119788"/>
                    <a:ext cx="3657572" cy="3657600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415" t="13857" r="30009" b="51699"/>
                  <a:stretch/>
                </p:blipFill>
                <p:spPr>
                  <a:xfrm>
                    <a:off x="4321238" y="2140405"/>
                    <a:ext cx="3657677" cy="36576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2973767" y="3286038"/>
                  <a:ext cx="1788248" cy="1902392"/>
                  <a:chOff x="1978132" y="4133254"/>
                  <a:chExt cx="1935169" cy="2034628"/>
                </a:xfrm>
              </p:grpSpPr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128" t="61433" r="56114" b="20311"/>
                  <a:stretch/>
                </p:blipFill>
                <p:spPr>
                  <a:xfrm>
                    <a:off x="1995178" y="4511267"/>
                    <a:ext cx="1636324" cy="1656615"/>
                  </a:xfrm>
                  <a:prstGeom prst="rect">
                    <a:avLst/>
                  </a:prstGeom>
                </p:spPr>
              </p:pic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978132" y="4133254"/>
                    <a:ext cx="1935169" cy="395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/>
                      <a:t>Δ</a:t>
                    </a:r>
                    <a:r>
                      <a:rPr lang="en-US" b="1" dirty="0" smtClean="0"/>
                      <a:t>PM</a:t>
                    </a:r>
                    <a:r>
                      <a:rPr lang="en-US" b="1" baseline="-25000" dirty="0" smtClean="0"/>
                      <a:t>2.5</a:t>
                    </a:r>
                    <a:r>
                      <a:rPr lang="en-US" b="1" dirty="0" smtClean="0"/>
                      <a:t> (</a:t>
                    </a:r>
                    <a:r>
                      <a:rPr lang="en-US" b="1" dirty="0" smtClean="0">
                        <a:cs typeface="Calibri" panose="020F0502020204030204" pitchFamily="34" charset="0"/>
                      </a:rPr>
                      <a:t>µg/m³)</a:t>
                    </a:r>
                    <a:endParaRPr lang="en-US" b="1" dirty="0"/>
                  </a:p>
                </p:txBody>
              </p:sp>
            </p:grpSp>
          </p:grpSp>
          <p:sp>
            <p:nvSpPr>
              <p:cNvPr id="47" name="Rounded Rectangle 4"/>
              <p:cNvSpPr txBox="1"/>
              <p:nvPr/>
            </p:nvSpPr>
            <p:spPr>
              <a:xfrm>
                <a:off x="6159601" y="2269682"/>
                <a:ext cx="1217294" cy="341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>
                    <a:solidFill>
                      <a:schemeClr val="tx1"/>
                    </a:solidFill>
                  </a:rPr>
                  <a:t>GAEPD16</a:t>
                </a:r>
                <a:endParaRPr lang="en-US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ounded Rectangle 4"/>
              <p:cNvSpPr txBox="1"/>
              <p:nvPr/>
            </p:nvSpPr>
            <p:spPr>
              <a:xfrm>
                <a:off x="9502964" y="2271982"/>
                <a:ext cx="1020095" cy="3390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>
                    <a:solidFill>
                      <a:schemeClr val="tx1"/>
                    </a:solidFill>
                  </a:rPr>
                  <a:t>NEI14</a:t>
                </a:r>
                <a:endParaRPr lang="en-US" b="1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372865" y="3699029"/>
              <a:ext cx="845103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0-1.0</a:t>
              </a:r>
            </a:p>
            <a:p>
              <a:r>
                <a:rPr lang="en-US" b="1" dirty="0" smtClean="0"/>
                <a:t>1.0-2.0</a:t>
              </a:r>
            </a:p>
            <a:p>
              <a:r>
                <a:rPr lang="en-US" b="1" dirty="0" smtClean="0"/>
                <a:t>2.0-3.0</a:t>
              </a:r>
            </a:p>
            <a:p>
              <a:r>
                <a:rPr lang="en-US" b="1" dirty="0" smtClean="0"/>
                <a:t>3.0-4.0</a:t>
              </a:r>
            </a:p>
            <a:p>
              <a:r>
                <a:rPr lang="en-US" b="1" dirty="0" smtClean="0"/>
                <a:t>4.0-4.8</a:t>
              </a:r>
              <a:endParaRPr lang="en-US" b="1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10136" y="815316"/>
            <a:ext cx="8376664" cy="3678217"/>
            <a:chOff x="2830215" y="1737806"/>
            <a:chExt cx="8376664" cy="3678217"/>
          </a:xfrm>
        </p:grpSpPr>
        <p:grpSp>
          <p:nvGrpSpPr>
            <p:cNvPr id="71" name="Group 70"/>
            <p:cNvGrpSpPr/>
            <p:nvPr/>
          </p:nvGrpSpPr>
          <p:grpSpPr>
            <a:xfrm>
              <a:off x="2830215" y="1737806"/>
              <a:ext cx="8376664" cy="3678217"/>
              <a:chOff x="2830215" y="1737806"/>
              <a:chExt cx="8376664" cy="3678217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4163529" y="1737806"/>
                <a:ext cx="7043350" cy="3678217"/>
                <a:chOff x="4174910" y="3599524"/>
                <a:chExt cx="7043350" cy="3678217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132" t="13741" r="30292" b="51814"/>
                <a:stretch/>
              </p:blipFill>
              <p:spPr>
                <a:xfrm>
                  <a:off x="7560688" y="3599524"/>
                  <a:ext cx="3657572" cy="3657600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945" t="13946" r="30479" b="51610"/>
                <a:stretch/>
              </p:blipFill>
              <p:spPr>
                <a:xfrm>
                  <a:off x="4174910" y="3620141"/>
                  <a:ext cx="3657677" cy="3657600"/>
                </a:xfrm>
                <a:prstGeom prst="rect">
                  <a:avLst/>
                </a:prstGeom>
              </p:spPr>
            </p:pic>
          </p:grpSp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28" t="50906" r="56649" b="44094"/>
              <a:stretch/>
            </p:blipFill>
            <p:spPr>
              <a:xfrm>
                <a:off x="2830215" y="2546716"/>
                <a:ext cx="1495653" cy="3429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>
            <a:xfrm>
              <a:off x="3250155" y="2529094"/>
              <a:ext cx="1043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Hotspots</a:t>
              </a:r>
              <a:endParaRPr lang="en-US" b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774031" y="333375"/>
            <a:ext cx="7084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picture of wild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933590" y="5817478"/>
          <a:ext cx="74676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1771" y="-38558"/>
            <a:ext cx="9066654" cy="1095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Prescribed fire impacts on air quality and health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1298" y="4853509"/>
            <a:ext cx="92321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Based </a:t>
            </a:r>
            <a:r>
              <a:rPr lang="en-US" sz="2000" dirty="0"/>
              <a:t>on </a:t>
            </a:r>
            <a:r>
              <a:rPr lang="en-US" sz="2000" dirty="0" smtClean="0"/>
              <a:t>GAEPD16 </a:t>
            </a:r>
            <a:r>
              <a:rPr lang="en-US" sz="2000" dirty="0"/>
              <a:t>permit-based emissions, the highest impacts of burning on PM</a:t>
            </a:r>
            <a:r>
              <a:rPr lang="en-US" sz="2000" baseline="-25000" dirty="0"/>
              <a:t>2.5 </a:t>
            </a:r>
            <a:r>
              <a:rPr lang="en-US" sz="2000" dirty="0"/>
              <a:t>occur in Southwest Georgia, with an </a:t>
            </a:r>
            <a:r>
              <a:rPr lang="en-US" sz="2000" dirty="0">
                <a:solidFill>
                  <a:srgbClr val="C00000"/>
                </a:solidFill>
              </a:rPr>
              <a:t>increase of nearly 5 µg/m³ </a:t>
            </a:r>
            <a:r>
              <a:rPr lang="en-US" sz="2000" dirty="0"/>
              <a:t>in annual-average concentration at Thomas County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Impacts based on NEI14 differ significantly.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High burning-social vulnerability </a:t>
            </a:r>
            <a:r>
              <a:rPr lang="en-US" sz="2000" dirty="0">
                <a:solidFill>
                  <a:srgbClr val="C00000"/>
                </a:solidFill>
              </a:rPr>
              <a:t>hotspots</a:t>
            </a:r>
            <a:r>
              <a:rPr lang="en-US" sz="2000" dirty="0"/>
              <a:t> are exposed to </a:t>
            </a:r>
            <a:r>
              <a:rPr lang="en-US" sz="2000" dirty="0" smtClean="0">
                <a:solidFill>
                  <a:srgbClr val="C00000"/>
                </a:solidFill>
              </a:rPr>
              <a:t>larger </a:t>
            </a:r>
            <a:r>
              <a:rPr lang="en-US" sz="2000" dirty="0">
                <a:solidFill>
                  <a:srgbClr val="C00000"/>
                </a:solidFill>
              </a:rPr>
              <a:t>fire-related PM</a:t>
            </a:r>
            <a:r>
              <a:rPr lang="en-US" sz="2000" baseline="-25000" dirty="0">
                <a:solidFill>
                  <a:srgbClr val="C00000"/>
                </a:solidFill>
              </a:rPr>
              <a:t>2.5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4" name="Rectangle 73"/>
          <p:cNvSpPr/>
          <p:nvPr/>
        </p:nvSpPr>
        <p:spPr>
          <a:xfrm>
            <a:off x="2992138" y="4272423"/>
            <a:ext cx="4112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Prescribed fire related annual </a:t>
            </a:r>
            <a:r>
              <a:rPr lang="el-GR" sz="2000" dirty="0" smtClean="0"/>
              <a:t>Δ</a:t>
            </a:r>
            <a:r>
              <a:rPr lang="en-US" sz="2000" b="1" dirty="0" smtClean="0"/>
              <a:t>PM</a:t>
            </a:r>
            <a:r>
              <a:rPr lang="en-US" sz="2000" b="1" baseline="-25000" dirty="0" smtClean="0"/>
              <a:t>2.5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46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771" y="-38558"/>
            <a:ext cx="9122229" cy="105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Prescribed fire impacts in Georgia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383536"/>
              </p:ext>
            </p:extLst>
          </p:nvPr>
        </p:nvGraphicFramePr>
        <p:xfrm>
          <a:off x="189521" y="959737"/>
          <a:ext cx="8697391" cy="2760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5230">
                  <a:extLst>
                    <a:ext uri="{9D8B030D-6E8A-4147-A177-3AD203B41FA5}">
                      <a16:colId xmlns:a16="http://schemas.microsoft.com/office/drawing/2014/main" xmlns="" val="492388276"/>
                    </a:ext>
                  </a:extLst>
                </a:gridCol>
                <a:gridCol w="832462">
                  <a:extLst>
                    <a:ext uri="{9D8B030D-6E8A-4147-A177-3AD203B41FA5}">
                      <a16:colId xmlns:a16="http://schemas.microsoft.com/office/drawing/2014/main" xmlns="" val="1123763984"/>
                    </a:ext>
                  </a:extLst>
                </a:gridCol>
                <a:gridCol w="958238">
                  <a:extLst>
                    <a:ext uri="{9D8B030D-6E8A-4147-A177-3AD203B41FA5}">
                      <a16:colId xmlns:a16="http://schemas.microsoft.com/office/drawing/2014/main" xmlns="" val="1370779125"/>
                    </a:ext>
                  </a:extLst>
                </a:gridCol>
                <a:gridCol w="4261461">
                  <a:extLst>
                    <a:ext uri="{9D8B030D-6E8A-4147-A177-3AD203B41FA5}">
                      <a16:colId xmlns:a16="http://schemas.microsoft.com/office/drawing/2014/main" xmlns="" val="4072111733"/>
                    </a:ext>
                  </a:extLst>
                </a:gridCol>
              </a:tblGrid>
              <a:tr h="24778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Approximate projected impacts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Emission </a:t>
                      </a:r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inventory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Epidemiological study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4142279"/>
                  </a:ext>
                </a:extLst>
              </a:tr>
              <a:tr h="24778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GAEPD16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NEI14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5051757"/>
                  </a:ext>
                </a:extLst>
              </a:tr>
              <a:tr h="250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Adult Mortality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(&gt;30yr)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Krewski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et al. (2009)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9321098"/>
                  </a:ext>
                </a:extLst>
              </a:tr>
              <a:tr h="277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Adult Mortality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(&gt;25yr)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Lepeule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et al. (2012)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701045"/>
                  </a:ext>
                </a:extLst>
              </a:tr>
              <a:tr h="272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Older adult Mortality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(&gt;65yr)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Wang et al. (2017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US" sz="1400" u="none" strike="noStrike" baseline="30000" dirty="0" smtClean="0">
                          <a:effectLst/>
                          <a:latin typeface="+mn-lt"/>
                        </a:rPr>
                        <a:t>[1]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5625647"/>
                  </a:ext>
                </a:extLst>
              </a:tr>
              <a:tr h="272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Upper Respiratory Symptoms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Pope et al. (1991)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0423664"/>
                  </a:ext>
                </a:extLst>
              </a:tr>
              <a:tr h="272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Lower Respiratory Symptoms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Schwartz and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Neas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(2000)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3060723"/>
                  </a:ext>
                </a:extLst>
              </a:tr>
              <a:tr h="250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Asthma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Exacerbation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Mar et al. (2004),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Ostro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et al. (2001)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6786313"/>
                  </a:ext>
                </a:extLst>
              </a:tr>
              <a:tr h="40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Minor Restricted Activity Days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Ostro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and Rothschild (1989)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5633167"/>
                  </a:ext>
                </a:extLst>
              </a:tr>
              <a:tr h="250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Work Loss Days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Ostro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(1987)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55" marR="6655" marT="6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369308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12409" y="3710125"/>
            <a:ext cx="88651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smtClean="0"/>
              <a:t>Based on COBRA projections, </a:t>
            </a:r>
            <a:r>
              <a:rPr lang="en-US" dirty="0" smtClean="0">
                <a:solidFill>
                  <a:srgbClr val="C00000"/>
                </a:solidFill>
              </a:rPr>
              <a:t>290 </a:t>
            </a:r>
            <a:r>
              <a:rPr lang="en-US" dirty="0" smtClean="0"/>
              <a:t>(</a:t>
            </a:r>
            <a:r>
              <a:rPr lang="en-US" dirty="0" err="1" smtClean="0"/>
              <a:t>Krewski</a:t>
            </a:r>
            <a:r>
              <a:rPr lang="en-US" dirty="0" smtClean="0"/>
              <a:t> et al. 2009) </a:t>
            </a:r>
            <a:r>
              <a:rPr lang="en-US" dirty="0" smtClean="0">
                <a:solidFill>
                  <a:srgbClr val="C00000"/>
                </a:solidFill>
              </a:rPr>
              <a:t>to 660 </a:t>
            </a:r>
            <a:r>
              <a:rPr lang="en-US" dirty="0" smtClean="0"/>
              <a:t>(</a:t>
            </a:r>
            <a:r>
              <a:rPr lang="en-US" dirty="0" err="1" smtClean="0"/>
              <a:t>Lepeule</a:t>
            </a:r>
            <a:r>
              <a:rPr lang="en-US" dirty="0" smtClean="0"/>
              <a:t> et al. 2012) adult deaths in </a:t>
            </a:r>
            <a:r>
              <a:rPr lang="en-US" dirty="0"/>
              <a:t>Georgia </a:t>
            </a:r>
            <a:r>
              <a:rPr lang="en-US" dirty="0" smtClean="0"/>
              <a:t>were attributable to prescribed fire emissions in 2016 recorded in the GAEPD16 inventory.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smtClean="0"/>
              <a:t>Using </a:t>
            </a:r>
            <a:r>
              <a:rPr lang="en-US" dirty="0"/>
              <a:t>Wang et al. 2017 (&gt; 65 years) , 2016 prescribed fires were associated with </a:t>
            </a:r>
            <a:r>
              <a:rPr lang="en-US" dirty="0">
                <a:solidFill>
                  <a:srgbClr val="C00000"/>
                </a:solidFill>
              </a:rPr>
              <a:t>770 </a:t>
            </a:r>
            <a:r>
              <a:rPr lang="en-US" dirty="0" smtClean="0">
                <a:solidFill>
                  <a:srgbClr val="C00000"/>
                </a:solidFill>
              </a:rPr>
              <a:t>older adult </a:t>
            </a:r>
            <a:r>
              <a:rPr lang="en-US" dirty="0">
                <a:solidFill>
                  <a:srgbClr val="C00000"/>
                </a:solidFill>
              </a:rPr>
              <a:t>deaths</a:t>
            </a:r>
            <a:r>
              <a:rPr lang="en-US" dirty="0"/>
              <a:t>, which is 1.5% of the all-cause mortality for older adults.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>
                <a:solidFill>
                  <a:srgbClr val="C00000"/>
                </a:solidFill>
              </a:rPr>
              <a:t>Thomas county </a:t>
            </a:r>
            <a:r>
              <a:rPr lang="en-US" dirty="0"/>
              <a:t>– a high burn intensity and social vulnerability hotspot – this fire-related </a:t>
            </a:r>
            <a:r>
              <a:rPr lang="en-US" dirty="0">
                <a:solidFill>
                  <a:srgbClr val="C00000"/>
                </a:solidFill>
              </a:rPr>
              <a:t>increase in </a:t>
            </a:r>
            <a:r>
              <a:rPr lang="en-US" dirty="0" smtClean="0">
                <a:solidFill>
                  <a:srgbClr val="C00000"/>
                </a:solidFill>
              </a:rPr>
              <a:t>older adult </a:t>
            </a:r>
            <a:r>
              <a:rPr lang="en-US" dirty="0">
                <a:solidFill>
                  <a:srgbClr val="C00000"/>
                </a:solidFill>
              </a:rPr>
              <a:t>mortality</a:t>
            </a:r>
            <a:r>
              <a:rPr lang="en-US" dirty="0"/>
              <a:t> is equivalent to </a:t>
            </a:r>
            <a:r>
              <a:rPr lang="en-US" dirty="0">
                <a:solidFill>
                  <a:srgbClr val="C00000"/>
                </a:solidFill>
              </a:rPr>
              <a:t>~10% of </a:t>
            </a:r>
            <a:r>
              <a:rPr lang="en-US" dirty="0"/>
              <a:t>the all-cause mortality among older adults</a:t>
            </a:r>
            <a:r>
              <a:rPr lang="en-US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2014395"/>
            <a:ext cx="533400" cy="195996"/>
          </a:xfrm>
          <a:prstGeom prst="rect">
            <a:avLst/>
          </a:prstGeom>
          <a:noFill/>
          <a:ln w="19050">
            <a:solidFill>
              <a:srgbClr val="AE2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453" y="1495624"/>
            <a:ext cx="4396547" cy="723899"/>
          </a:xfrm>
          <a:prstGeom prst="rect">
            <a:avLst/>
          </a:prstGeom>
          <a:noFill/>
          <a:ln w="28575">
            <a:solidFill>
              <a:srgbClr val="AE2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454" y="2315733"/>
            <a:ext cx="4396546" cy="1394392"/>
          </a:xfrm>
          <a:prstGeom prst="rect">
            <a:avLst/>
          </a:prstGeom>
          <a:noFill/>
          <a:ln w="28575">
            <a:solidFill>
              <a:srgbClr val="AE2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1" y="1470192"/>
            <a:ext cx="533400" cy="466892"/>
          </a:xfrm>
          <a:prstGeom prst="rect">
            <a:avLst/>
          </a:prstGeom>
          <a:noFill/>
          <a:ln w="19050">
            <a:solidFill>
              <a:srgbClr val="AE2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5201" y="2023527"/>
            <a:ext cx="1594460" cy="186864"/>
          </a:xfrm>
          <a:prstGeom prst="rect">
            <a:avLst/>
          </a:prstGeom>
          <a:noFill/>
          <a:ln w="19050">
            <a:solidFill>
              <a:srgbClr val="AE2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15201" y="1495624"/>
            <a:ext cx="1594459" cy="466892"/>
          </a:xfrm>
          <a:prstGeom prst="rect">
            <a:avLst/>
          </a:prstGeom>
          <a:noFill/>
          <a:ln w="19050">
            <a:solidFill>
              <a:srgbClr val="AE2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562" y="6088836"/>
            <a:ext cx="8954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Wang, Y., Shi, L., Lee, M., Liu, P., Di, Q., </a:t>
            </a:r>
            <a:r>
              <a:rPr lang="en-US" sz="1400" dirty="0" err="1"/>
              <a:t>Zanobetti</a:t>
            </a:r>
            <a:r>
              <a:rPr lang="en-US" sz="1400" dirty="0"/>
              <a:t>, A., and Schwartz, J.D. (2017). Long-term Exposure to PM</a:t>
            </a:r>
            <a:r>
              <a:rPr lang="en-US" sz="1400" baseline="-25000" dirty="0"/>
              <a:t>2.5</a:t>
            </a:r>
            <a:r>
              <a:rPr lang="en-US" sz="1400" dirty="0"/>
              <a:t> and Mortality Among Older Adults in the Southeastern US.</a:t>
            </a:r>
            <a:r>
              <a:rPr lang="en-US" sz="1400" i="1" dirty="0"/>
              <a:t> Epidemiology,</a:t>
            </a:r>
            <a:r>
              <a:rPr lang="en-US" sz="1400" dirty="0"/>
              <a:t> 28(2):207–214.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390" y="6123715"/>
            <a:ext cx="8987651" cy="605544"/>
          </a:xfrm>
          <a:prstGeom prst="rect">
            <a:avLst/>
          </a:prstGeom>
          <a:noFill/>
          <a:ln w="19050">
            <a:solidFill>
              <a:srgbClr val="AE2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0631" y="3547236"/>
            <a:ext cx="8671824" cy="2042384"/>
            <a:chOff x="210631" y="3547236"/>
            <a:chExt cx="8671824" cy="2042384"/>
          </a:xfrm>
        </p:grpSpPr>
        <p:grpSp>
          <p:nvGrpSpPr>
            <p:cNvPr id="88" name="Group 87"/>
            <p:cNvGrpSpPr/>
            <p:nvPr/>
          </p:nvGrpSpPr>
          <p:grpSpPr>
            <a:xfrm>
              <a:off x="210631" y="3547236"/>
              <a:ext cx="8671824" cy="2042384"/>
              <a:chOff x="234130" y="3920598"/>
              <a:chExt cx="8671824" cy="2042384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56" t="14445" r="29869" b="52222"/>
              <a:stretch/>
            </p:blipFill>
            <p:spPr>
              <a:xfrm>
                <a:off x="7173557" y="3979448"/>
                <a:ext cx="1732397" cy="1676520"/>
              </a:xfrm>
              <a:prstGeom prst="rect">
                <a:avLst/>
              </a:prstGeom>
            </p:spPr>
          </p:pic>
          <p:grpSp>
            <p:nvGrpSpPr>
              <p:cNvPr id="86" name="Group 85"/>
              <p:cNvGrpSpPr/>
              <p:nvPr/>
            </p:nvGrpSpPr>
            <p:grpSpPr>
              <a:xfrm>
                <a:off x="234130" y="3920598"/>
                <a:ext cx="8617642" cy="2042384"/>
                <a:chOff x="234130" y="3920598"/>
                <a:chExt cx="8617642" cy="2042384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234130" y="3920598"/>
                  <a:ext cx="8617642" cy="2042384"/>
                  <a:chOff x="234130" y="3920598"/>
                  <a:chExt cx="8617642" cy="2042384"/>
                </a:xfrm>
              </p:grpSpPr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036319" y="5593650"/>
                    <a:ext cx="10711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GAEPD16</a:t>
                    </a:r>
                    <a:endParaRPr lang="en-US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647559" y="5585652"/>
                    <a:ext cx="10711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GAEPD16</a:t>
                    </a:r>
                    <a:endParaRPr lang="en-US" dirty="0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922215" y="5575124"/>
                    <a:ext cx="7377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NEI14</a:t>
                    </a:r>
                    <a:endParaRPr lang="en-US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7540927" y="5585652"/>
                    <a:ext cx="7377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NEI14</a:t>
                    </a:r>
                    <a:endParaRPr lang="en-US" dirty="0"/>
                  </a:p>
                </p:txBody>
              </p:sp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11" t="55032" r="73132" b="27164"/>
                  <a:stretch/>
                </p:blipFill>
                <p:spPr>
                  <a:xfrm>
                    <a:off x="234130" y="4446415"/>
                    <a:ext cx="1333167" cy="1220974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684" t="14275" r="29740" b="52392"/>
                  <a:stretch/>
                </p:blipFill>
                <p:spPr>
                  <a:xfrm>
                    <a:off x="1809299" y="3963567"/>
                    <a:ext cx="1732436" cy="16765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556" t="13333" r="29869" b="52222"/>
                  <a:stretch/>
                </p:blipFill>
                <p:spPr>
                  <a:xfrm>
                    <a:off x="3587558" y="3920598"/>
                    <a:ext cx="1732397" cy="1732449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556" t="14445" r="29869" b="52222"/>
                  <a:stretch/>
                </p:blipFill>
                <p:spPr>
                  <a:xfrm>
                    <a:off x="5408250" y="3994072"/>
                    <a:ext cx="1732397" cy="1676520"/>
                  </a:xfrm>
                  <a:prstGeom prst="rect">
                    <a:avLst/>
                  </a:prstGeom>
                </p:spPr>
              </p:pic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374660" y="3920598"/>
                    <a:ext cx="8477112" cy="1981239"/>
                    <a:chOff x="374660" y="1467896"/>
                    <a:chExt cx="8477112" cy="1981239"/>
                  </a:xfrm>
                </p:grpSpPr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5340624" y="1467896"/>
                      <a:ext cx="3511148" cy="1975536"/>
                      <a:chOff x="762000" y="1127354"/>
                      <a:chExt cx="4572000" cy="2590801"/>
                    </a:xfrm>
                  </p:grpSpPr>
                  <p:sp>
                    <p:nvSpPr>
                      <p:cNvPr id="54" name="Rectangle 53"/>
                      <p:cNvSpPr/>
                      <p:nvPr/>
                    </p:nvSpPr>
                    <p:spPr>
                      <a:xfrm>
                        <a:off x="762000" y="1127354"/>
                        <a:ext cx="2286000" cy="259080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3048000" y="1127354"/>
                        <a:ext cx="2286000" cy="259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1775012" y="1473599"/>
                      <a:ext cx="3511148" cy="1975536"/>
                      <a:chOff x="762000" y="1127560"/>
                      <a:chExt cx="4572000" cy="2590801"/>
                    </a:xfrm>
                  </p:grpSpPr>
                  <p:sp>
                    <p:nvSpPr>
                      <p:cNvPr id="53" name="Rectangle 52"/>
                      <p:cNvSpPr/>
                      <p:nvPr/>
                    </p:nvSpPr>
                    <p:spPr>
                      <a:xfrm>
                        <a:off x="3048000" y="1127560"/>
                        <a:ext cx="2286000" cy="259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Rectangle 51"/>
                      <p:cNvSpPr/>
                      <p:nvPr/>
                    </p:nvSpPr>
                    <p:spPr>
                      <a:xfrm>
                        <a:off x="762000" y="1127560"/>
                        <a:ext cx="2286000" cy="259080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74660" y="1473599"/>
                      <a:ext cx="1343873" cy="197553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84" name="TextBox 83"/>
                <p:cNvSpPr txBox="1"/>
                <p:nvPr/>
              </p:nvSpPr>
              <p:spPr>
                <a:xfrm>
                  <a:off x="382400" y="4138134"/>
                  <a:ext cx="14097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Incidence/Million 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59699" y="4033190"/>
              <a:ext cx="1079913" cy="1390320"/>
              <a:chOff x="659699" y="4033190"/>
              <a:chExt cx="1079913" cy="139032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62882" y="4044876"/>
                <a:ext cx="791171" cy="1378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59699" y="4033190"/>
                <a:ext cx="1079913" cy="1246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400" b="1" dirty="0" smtClean="0"/>
                  <a:t>0-2000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sz="1400" b="1" dirty="0" smtClean="0"/>
                  <a:t>2000-4000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sz="1400" b="1" dirty="0" smtClean="0"/>
                  <a:t>4000-6000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sz="1400" b="1" dirty="0" smtClean="0"/>
                  <a:t>6000-8000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sz="1400" b="1" dirty="0" smtClean="0"/>
                  <a:t>8000-11000</a:t>
                </a:r>
                <a:endParaRPr lang="en-US" sz="1400" b="1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278740" y="1125838"/>
            <a:ext cx="8581766" cy="2063573"/>
            <a:chOff x="278740" y="1125838"/>
            <a:chExt cx="8581766" cy="2063573"/>
          </a:xfrm>
        </p:grpSpPr>
        <p:grpSp>
          <p:nvGrpSpPr>
            <p:cNvPr id="87" name="Group 86"/>
            <p:cNvGrpSpPr/>
            <p:nvPr/>
          </p:nvGrpSpPr>
          <p:grpSpPr>
            <a:xfrm>
              <a:off x="278740" y="1125838"/>
              <a:ext cx="8581766" cy="2063573"/>
              <a:chOff x="278524" y="1470871"/>
              <a:chExt cx="8581766" cy="2063573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278524" y="1470871"/>
                <a:ext cx="8581766" cy="2063573"/>
                <a:chOff x="278524" y="1470871"/>
                <a:chExt cx="8581766" cy="2063573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2" t="31637" r="78977" b="53919"/>
                <a:stretch/>
              </p:blipFill>
              <p:spPr>
                <a:xfrm>
                  <a:off x="278524" y="2138566"/>
                  <a:ext cx="1066801" cy="976436"/>
                </a:xfrm>
                <a:prstGeom prst="rect">
                  <a:avLst/>
                </a:prstGeom>
              </p:spPr>
            </p:pic>
            <p:grpSp>
              <p:nvGrpSpPr>
                <p:cNvPr id="58" name="Group 57"/>
                <p:cNvGrpSpPr/>
                <p:nvPr/>
              </p:nvGrpSpPr>
              <p:grpSpPr>
                <a:xfrm>
                  <a:off x="350945" y="1470871"/>
                  <a:ext cx="8509345" cy="2063573"/>
                  <a:chOff x="350945" y="1470871"/>
                  <a:chExt cx="8509345" cy="2063573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010577" y="3152657"/>
                    <a:ext cx="10711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GAEPD16</a:t>
                    </a:r>
                    <a:endParaRPr lang="en-US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37873" y="3165112"/>
                    <a:ext cx="10711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GAEPD16</a:t>
                    </a:r>
                    <a:endParaRPr lang="en-US" dirty="0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931481" y="3150743"/>
                    <a:ext cx="7377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NEI14</a:t>
                    </a:r>
                    <a:endParaRPr lang="en-US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512807" y="3153544"/>
                    <a:ext cx="7377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NEI14</a:t>
                    </a:r>
                    <a:endParaRPr lang="en-US" dirty="0"/>
                  </a:p>
                </p:txBody>
              </p:sp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804" t="4445" r="37058" b="62222"/>
                  <a:stretch/>
                </p:blipFill>
                <p:spPr>
                  <a:xfrm>
                    <a:off x="1826378" y="1525518"/>
                    <a:ext cx="1676548" cy="1676520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804" t="3333" r="37059" b="62222"/>
                  <a:stretch/>
                </p:blipFill>
                <p:spPr>
                  <a:xfrm>
                    <a:off x="3596013" y="1470871"/>
                    <a:ext cx="1676509" cy="1732449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63" t="20000" r="14052" b="46667"/>
                  <a:stretch/>
                </p:blipFill>
                <p:spPr>
                  <a:xfrm>
                    <a:off x="5410200" y="1535534"/>
                    <a:ext cx="1701712" cy="1676520"/>
                  </a:xfrm>
                  <a:prstGeom prst="rect">
                    <a:avLst/>
                  </a:prstGeom>
                </p:spPr>
              </p:pic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350945" y="1479882"/>
                    <a:ext cx="8500827" cy="1981026"/>
                    <a:chOff x="350945" y="1479882"/>
                    <a:chExt cx="8500827" cy="1981026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5340624" y="1479882"/>
                      <a:ext cx="3511148" cy="1977530"/>
                      <a:chOff x="762000" y="1143073"/>
                      <a:chExt cx="4572000" cy="2593416"/>
                    </a:xfrm>
                  </p:grpSpPr>
                  <p:sp>
                    <p:nvSpPr>
                      <p:cNvPr id="13" name="Rectangle 12"/>
                      <p:cNvSpPr/>
                      <p:nvPr/>
                    </p:nvSpPr>
                    <p:spPr>
                      <a:xfrm>
                        <a:off x="762000" y="1145689"/>
                        <a:ext cx="2286000" cy="259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Rectangle 13"/>
                      <p:cNvSpPr/>
                      <p:nvPr/>
                    </p:nvSpPr>
                    <p:spPr>
                      <a:xfrm>
                        <a:off x="3048000" y="1143073"/>
                        <a:ext cx="2286000" cy="25907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1775012" y="1485372"/>
                      <a:ext cx="3511148" cy="1975536"/>
                      <a:chOff x="762000" y="1143000"/>
                      <a:chExt cx="4572000" cy="2590800"/>
                    </a:xfrm>
                  </p:grpSpPr>
                  <p:sp>
                    <p:nvSpPr>
                      <p:cNvPr id="44" name="Rectangle 43"/>
                      <p:cNvSpPr/>
                      <p:nvPr/>
                    </p:nvSpPr>
                    <p:spPr>
                      <a:xfrm>
                        <a:off x="762000" y="1143692"/>
                        <a:ext cx="2286000" cy="258552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" name="Rectangle 44"/>
                      <p:cNvSpPr/>
                      <p:nvPr/>
                    </p:nvSpPr>
                    <p:spPr>
                      <a:xfrm>
                        <a:off x="3048000" y="1143000"/>
                        <a:ext cx="2286000" cy="259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350945" y="1479883"/>
                      <a:ext cx="1367587" cy="196925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117" t="14445" r="29869" b="51111"/>
                  <a:stretch/>
                </p:blipFill>
                <p:spPr>
                  <a:xfrm>
                    <a:off x="7071967" y="1548362"/>
                    <a:ext cx="1788323" cy="1732399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3" name="TextBox 82"/>
              <p:cNvSpPr txBox="1"/>
              <p:nvPr/>
            </p:nvSpPr>
            <p:spPr>
              <a:xfrm>
                <a:off x="391077" y="1846435"/>
                <a:ext cx="14097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Incidence/Million </a:t>
                </a:r>
                <a:endParaRPr lang="en-US" sz="1200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7282" y="1760578"/>
              <a:ext cx="787395" cy="1194617"/>
              <a:chOff x="677282" y="1760578"/>
              <a:chExt cx="787395" cy="119461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85800" y="1793533"/>
                <a:ext cx="533400" cy="1161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7282" y="1760578"/>
                <a:ext cx="787395" cy="1005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400" b="1" dirty="0" smtClean="0"/>
                  <a:t>0-200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sz="1400" b="1" dirty="0" smtClean="0"/>
                  <a:t>200-400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sz="1400" b="1" dirty="0" smtClean="0"/>
                  <a:t>400-600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sz="1400" b="1" dirty="0" smtClean="0"/>
                  <a:t>600-735</a:t>
                </a:r>
                <a:endParaRPr lang="en-US" sz="1400" b="1" dirty="0"/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342900" y="5589620"/>
            <a:ext cx="85395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NEI14</a:t>
            </a:r>
            <a:r>
              <a:rPr lang="en-US" dirty="0"/>
              <a:t>, the largest impact of prescribed fire on </a:t>
            </a:r>
            <a:r>
              <a:rPr lang="en-US" dirty="0" smtClean="0"/>
              <a:t>asthma, respiratory </a:t>
            </a:r>
            <a:r>
              <a:rPr lang="en-US" dirty="0"/>
              <a:t>symptoms </a:t>
            </a:r>
            <a:r>
              <a:rPr lang="en-US" dirty="0" smtClean="0"/>
              <a:t>and older adult </a:t>
            </a:r>
            <a:r>
              <a:rPr lang="en-US" dirty="0"/>
              <a:t>mortality rates occur in  </a:t>
            </a:r>
            <a:r>
              <a:rPr lang="en-US" dirty="0">
                <a:solidFill>
                  <a:srgbClr val="C00000"/>
                </a:solidFill>
              </a:rPr>
              <a:t>Jones county</a:t>
            </a:r>
            <a:r>
              <a:rPr lang="en-US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Based on </a:t>
            </a:r>
            <a:r>
              <a:rPr lang="en-US" dirty="0" smtClean="0"/>
              <a:t>GAEPD16 </a:t>
            </a:r>
            <a:r>
              <a:rPr lang="en-US" dirty="0"/>
              <a:t>emission, the largest impact of prescribed fire on </a:t>
            </a:r>
            <a:r>
              <a:rPr lang="en-US" dirty="0" smtClean="0"/>
              <a:t>asthma, respiratory </a:t>
            </a:r>
            <a:r>
              <a:rPr lang="en-US" dirty="0"/>
              <a:t>symptoms and </a:t>
            </a:r>
            <a:r>
              <a:rPr lang="en-US" dirty="0" smtClean="0"/>
              <a:t>adult mortality </a:t>
            </a:r>
            <a:r>
              <a:rPr lang="en-US" dirty="0"/>
              <a:t>rates is in </a:t>
            </a:r>
            <a:r>
              <a:rPr lang="en-US" dirty="0">
                <a:solidFill>
                  <a:srgbClr val="C00000"/>
                </a:solidFill>
              </a:rPr>
              <a:t>Thomas county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-133308"/>
            <a:ext cx="9144000" cy="1258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Prescribed fire health impacts in Georgia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082175" y="822772"/>
            <a:ext cx="6467388" cy="2792191"/>
            <a:chOff x="2081250" y="932800"/>
            <a:chExt cx="6404490" cy="2742997"/>
          </a:xfrm>
        </p:grpSpPr>
        <p:sp>
          <p:nvSpPr>
            <p:cNvPr id="24" name="TextBox 23"/>
            <p:cNvSpPr txBox="1"/>
            <p:nvPr/>
          </p:nvSpPr>
          <p:spPr>
            <a:xfrm>
              <a:off x="2188608" y="3312972"/>
              <a:ext cx="2726351" cy="362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</a:t>
              </a:r>
              <a:r>
                <a:rPr lang="en-US" b="1" dirty="0" smtClean="0"/>
                <a:t>espiratory symptoms rate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95766" y="948499"/>
              <a:ext cx="2789974" cy="362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Adult (&gt;25yr) mortality rate</a:t>
              </a:r>
              <a:endParaRPr lang="en-US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76490" y="3310749"/>
              <a:ext cx="2670918" cy="362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Asthma exacerbation </a:t>
              </a:r>
              <a:r>
                <a:rPr lang="en-US" b="1" dirty="0" smtClean="0"/>
                <a:t>rate </a:t>
              </a:r>
              <a:endParaRPr lang="en-US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81250" y="932800"/>
              <a:ext cx="2789974" cy="362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  <a:r>
                <a:rPr lang="en-US" b="1" dirty="0" smtClean="0"/>
                <a:t>dult (&gt;65yr) mortality rate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17860" y="1190501"/>
            <a:ext cx="5245939" cy="4105072"/>
            <a:chOff x="1817860" y="1190501"/>
            <a:chExt cx="5245939" cy="4105072"/>
          </a:xfrm>
        </p:grpSpPr>
        <p:sp>
          <p:nvSpPr>
            <p:cNvPr id="3" name="Rectangle 2"/>
            <p:cNvSpPr/>
            <p:nvPr/>
          </p:nvSpPr>
          <p:spPr>
            <a:xfrm>
              <a:off x="1826594" y="1190501"/>
              <a:ext cx="1676548" cy="167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87251" y="1217330"/>
              <a:ext cx="1676548" cy="167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84751" y="3619053"/>
              <a:ext cx="1676548" cy="167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17860" y="3617507"/>
              <a:ext cx="1676548" cy="167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582168" y="1203641"/>
            <a:ext cx="5245939" cy="4105072"/>
            <a:chOff x="1817860" y="1190501"/>
            <a:chExt cx="5245939" cy="4105072"/>
          </a:xfrm>
        </p:grpSpPr>
        <p:sp>
          <p:nvSpPr>
            <p:cNvPr id="67" name="Rectangle 66"/>
            <p:cNvSpPr/>
            <p:nvPr/>
          </p:nvSpPr>
          <p:spPr>
            <a:xfrm>
              <a:off x="1826594" y="1190501"/>
              <a:ext cx="1676548" cy="167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87251" y="1217330"/>
              <a:ext cx="1676548" cy="167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84751" y="3619053"/>
              <a:ext cx="1676548" cy="167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17860" y="3617507"/>
              <a:ext cx="1676548" cy="167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/>
          <p:cNvSpPr/>
          <p:nvPr/>
        </p:nvSpPr>
        <p:spPr>
          <a:xfrm>
            <a:off x="2046161" y="4476972"/>
            <a:ext cx="31280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1.1 </a:t>
            </a:r>
            <a:r>
              <a:rPr lang="en-US" dirty="0">
                <a:solidFill>
                  <a:srgbClr val="C00000"/>
                </a:solidFill>
              </a:rPr>
              <a:t>% of </a:t>
            </a:r>
            <a:r>
              <a:rPr lang="en-US" dirty="0" smtClean="0">
                <a:solidFill>
                  <a:srgbClr val="C00000"/>
                </a:solidFill>
              </a:rPr>
              <a:t>the county population </a:t>
            </a:r>
            <a:endParaRPr lang="en-US" dirty="0"/>
          </a:p>
        </p:txBody>
      </p:sp>
      <p:cxnSp>
        <p:nvCxnSpPr>
          <p:cNvPr id="93" name="Straight Arrow Connector 92"/>
          <p:cNvCxnSpPr>
            <a:stCxn id="90" idx="2"/>
          </p:cNvCxnSpPr>
          <p:nvPr/>
        </p:nvCxnSpPr>
        <p:spPr>
          <a:xfrm flipH="1">
            <a:off x="2409350" y="4846304"/>
            <a:ext cx="1200829" cy="2027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29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694398"/>
              </p:ext>
            </p:extLst>
          </p:nvPr>
        </p:nvGraphicFramePr>
        <p:xfrm>
          <a:off x="957765" y="1143083"/>
          <a:ext cx="8056898" cy="281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-1524000" y="1213473"/>
            <a:ext cx="11658600" cy="3587044"/>
            <a:chOff x="-1330534" y="994980"/>
            <a:chExt cx="11658600" cy="3124199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5966830"/>
                </p:ext>
              </p:extLst>
            </p:nvPr>
          </p:nvGraphicFramePr>
          <p:xfrm>
            <a:off x="-1330534" y="994980"/>
            <a:ext cx="11658600" cy="3124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 rot="16200000">
              <a:off x="3865651" y="1740373"/>
              <a:ext cx="1805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Reduction in incidents</a:t>
              </a:r>
              <a:endParaRPr lang="en-US" sz="16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143500" y="1293131"/>
            <a:ext cx="3695700" cy="1907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08005" y="2121185"/>
            <a:ext cx="2072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Reduction in incidents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126610" y="4569066"/>
            <a:ext cx="901739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Prescribed fire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emission reductions have a </a:t>
            </a:r>
            <a:r>
              <a:rPr lang="en-US" sz="2000" dirty="0" smtClean="0">
                <a:solidFill>
                  <a:srgbClr val="C00000"/>
                </a:solidFill>
              </a:rPr>
              <a:t>larger </a:t>
            </a:r>
            <a:r>
              <a:rPr lang="en-US" sz="2000" dirty="0">
                <a:solidFill>
                  <a:srgbClr val="C00000"/>
                </a:solidFill>
              </a:rPr>
              <a:t>impact on </a:t>
            </a:r>
            <a:r>
              <a:rPr lang="en-US" sz="2000" dirty="0" smtClean="0">
                <a:solidFill>
                  <a:srgbClr val="C00000"/>
                </a:solidFill>
              </a:rPr>
              <a:t>adult </a:t>
            </a:r>
            <a:r>
              <a:rPr lang="en-US" sz="2000" dirty="0">
                <a:solidFill>
                  <a:srgbClr val="C00000"/>
                </a:solidFill>
              </a:rPr>
              <a:t>mortality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 reductions to industrial combustion and highway vehicle emissions across Georgia.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10% reduction in prescribed burning emissions also has a </a:t>
            </a:r>
            <a:r>
              <a:rPr lang="en-US" sz="2000" dirty="0">
                <a:solidFill>
                  <a:srgbClr val="C00000"/>
                </a:solidFill>
              </a:rPr>
              <a:t>comparable impact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respiratory symptoms and asthma exacerbation than equivalent reductions to industrial combustion and highway vehicle emissions.</a:t>
            </a:r>
            <a:endParaRPr lang="en-US" sz="2000" baseline="-25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8005" y="48095"/>
            <a:ext cx="9162005" cy="921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u="sng" dirty="0" smtClean="0">
                <a:solidFill>
                  <a:srgbClr val="C00000"/>
                </a:solidFill>
              </a:rPr>
              <a:t>Health impacts of prescribed fire compared to other sectors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852" y="844056"/>
            <a:ext cx="8962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 health impacts in Georgia projected for a 10% emissions reduction by sector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7103" y="1310493"/>
            <a:ext cx="2978635" cy="1872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031" y="333375"/>
            <a:ext cx="7084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picture of wild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375" y="1173163"/>
            <a:ext cx="81726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Prescribed </a:t>
            </a:r>
            <a:r>
              <a:rPr lang="en-US" sz="2400" dirty="0"/>
              <a:t>fire has a significant influence on PM</a:t>
            </a:r>
            <a:r>
              <a:rPr lang="en-US" sz="2400" baseline="-25000" dirty="0"/>
              <a:t>2.5</a:t>
            </a:r>
            <a:r>
              <a:rPr lang="en-US" sz="2400" dirty="0"/>
              <a:t> concentrations at multiple locations in the Southeast.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The correlation is stronger with the permit-based burn areas than with burn areas derived from satellite detections.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Burn-intensive tracts </a:t>
            </a:r>
            <a:r>
              <a:rPr lang="en-US" sz="2400" dirty="0"/>
              <a:t>tend to have more socially vulnerable populations.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Spatial clusters of high burn intensity and high social vulnerability are concentrated </a:t>
            </a:r>
            <a:r>
              <a:rPr lang="en-US" sz="2400" dirty="0" smtClean="0"/>
              <a:t>in </a:t>
            </a:r>
            <a:r>
              <a:rPr lang="en-US" sz="2400" dirty="0"/>
              <a:t>Southwestern Georgia, Northwest Florida and Southcentral Florida.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The potential health impacts associated with prescribe fire emissions in Georgia are significant, especially </a:t>
            </a:r>
            <a:r>
              <a:rPr lang="en-US" sz="2400" dirty="0" smtClean="0"/>
              <a:t>near </a:t>
            </a:r>
            <a:r>
              <a:rPr lang="en-US" sz="2400" dirty="0"/>
              <a:t>burning-social vulnerability hot spots, and are comparable to larger to those attributable to other major emissions sources.</a:t>
            </a:r>
            <a:endParaRPr lang="en-US" sz="2800" dirty="0" smtClean="0"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99" y="0"/>
            <a:ext cx="91440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Conclusions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28600" y="3124200"/>
            <a:ext cx="8686800" cy="1588"/>
          </a:xfrm>
          <a:prstGeom prst="line">
            <a:avLst/>
          </a:prstGeom>
          <a:ln>
            <a:solidFill>
              <a:srgbClr val="F1050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19023"/>
            <a:ext cx="8229600" cy="87998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800" b="1" dirty="0"/>
              <a:t>Thank you</a:t>
            </a:r>
          </a:p>
        </p:txBody>
      </p:sp>
      <p:pic>
        <p:nvPicPr>
          <p:cNvPr id="8" name="Picture 2" descr="https://www.chass.ncsu.edu/faculty_staff_resources/brand/files/ncsu_logos/ncsu_red_bri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6" y="3764131"/>
            <a:ext cx="3905151" cy="652623"/>
          </a:xfrm>
          <a:prstGeom prst="rect">
            <a:avLst/>
          </a:prstGeom>
          <a:solidFill>
            <a:srgbClr val="C55A11"/>
          </a:solidFill>
          <a:extLst/>
        </p:spPr>
      </p:pic>
      <p:sp>
        <p:nvSpPr>
          <p:cNvPr id="7" name="Subtitle 5">
            <a:extLst>
              <a:ext uri="{FF2B5EF4-FFF2-40B4-BE49-F238E27FC236}">
                <a16:creationId xmlns:a16="http://schemas.microsoft.com/office/drawing/2014/main" xmlns="" id="{03F3551A-40DE-412D-9B6A-1C8EFE8DCEFC}"/>
              </a:ext>
            </a:extLst>
          </p:cNvPr>
          <p:cNvSpPr txBox="1">
            <a:spLocks/>
          </p:cNvSpPr>
          <p:nvPr/>
        </p:nvSpPr>
        <p:spPr>
          <a:xfrm>
            <a:off x="533400" y="5715000"/>
            <a:ext cx="6693588" cy="198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We acknowledge funding from the Joint Fire Science Program under Project JFSP 16-1-08-1</a:t>
            </a:r>
          </a:p>
          <a:p>
            <a:pPr marL="285750" indent="-285750"/>
            <a:endParaRPr lang="en-US" sz="2600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6B0D5C-53A6-4576-BCA1-6B8659DD7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15000"/>
            <a:ext cx="788105" cy="785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1958" y="2376363"/>
            <a:ext cx="1940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Sadia Afrin</a:t>
            </a:r>
          </a:p>
          <a:p>
            <a:pPr algn="ctr"/>
            <a:r>
              <a:rPr lang="en-US" sz="2000" dirty="0" smtClean="0">
                <a:hlinkClick r:id="rId5"/>
              </a:rPr>
              <a:t>safrin@ncsu.edu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574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18744" y="3826067"/>
            <a:ext cx="8572856" cy="185739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en-US" sz="2200" dirty="0" smtClean="0"/>
              <a:t>About </a:t>
            </a:r>
            <a:r>
              <a:rPr lang="en-US" sz="2200" dirty="0">
                <a:solidFill>
                  <a:srgbClr val="C00000"/>
                </a:solidFill>
              </a:rPr>
              <a:t>½ of wildland fire PM</a:t>
            </a:r>
            <a:r>
              <a:rPr lang="en-US" sz="2200" baseline="-25000" dirty="0">
                <a:solidFill>
                  <a:srgbClr val="C00000"/>
                </a:solidFill>
              </a:rPr>
              <a:t>2.5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emissions in the U.S. are released by prescribed fires (2014 NEI)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/>
              <a:t>Most of the prescribed fire in the U.S. occurs in the Southeast.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/>
              <a:t>According to 2014 NEI</a:t>
            </a:r>
            <a:r>
              <a:rPr lang="en-US" sz="2200"/>
              <a:t>, </a:t>
            </a:r>
            <a:r>
              <a:rPr lang="en-US" sz="2200" smtClean="0">
                <a:solidFill>
                  <a:srgbClr val="C00000"/>
                </a:solidFill>
              </a:rPr>
              <a:t>¼ of </a:t>
            </a:r>
            <a:r>
              <a:rPr lang="en-US" sz="2200" dirty="0">
                <a:solidFill>
                  <a:srgbClr val="C00000"/>
                </a:solidFill>
              </a:rPr>
              <a:t>all PM</a:t>
            </a:r>
            <a:r>
              <a:rPr lang="en-US" sz="2200" baseline="-25000" dirty="0">
                <a:solidFill>
                  <a:srgbClr val="C00000"/>
                </a:solidFill>
              </a:rPr>
              <a:t>2.5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emissions in Southeast are attributable to prescribed burning</a:t>
            </a:r>
            <a:r>
              <a:rPr lang="en-US" sz="2200" dirty="0" smtClean="0"/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9928" y="3847787"/>
            <a:ext cx="8550275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What is the impact of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largest PM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emission source over the southeastern U.S.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4031" y="333375"/>
            <a:ext cx="7084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225" y="183101"/>
            <a:ext cx="8397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+mj-lt"/>
              </a:rPr>
              <a:t>P</a:t>
            </a:r>
            <a:r>
              <a:rPr lang="en-US" sz="3200" b="1" u="sng" dirty="0" smtClean="0">
                <a:solidFill>
                  <a:srgbClr val="C00000"/>
                </a:solidFill>
                <a:latin typeface="+mj-lt"/>
              </a:rPr>
              <a:t>rescribed fire in the Southeastern U.S </a:t>
            </a:r>
            <a:endParaRPr lang="en-US" sz="3200" b="1" u="sng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AutoShape 2" descr="Image result for picture of wildfire"/>
          <p:cNvSpPr>
            <a:spLocks noChangeAspect="1" noChangeArrowheads="1"/>
          </p:cNvSpPr>
          <p:nvPr/>
        </p:nvSpPr>
        <p:spPr bwMode="auto">
          <a:xfrm>
            <a:off x="-2605155" y="-144463"/>
            <a:ext cx="3065530" cy="30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23748" y="1206329"/>
            <a:ext cx="3699178" cy="2233107"/>
            <a:chOff x="723748" y="1206329"/>
            <a:chExt cx="3699178" cy="2233107"/>
          </a:xfrm>
        </p:grpSpPr>
        <p:pic>
          <p:nvPicPr>
            <p:cNvPr id="1026" name="Picture 2" descr="fi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6" r="7048"/>
            <a:stretch/>
          </p:blipFill>
          <p:spPr bwMode="auto">
            <a:xfrm>
              <a:off x="723748" y="1206329"/>
              <a:ext cx="3699178" cy="223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23748" y="3098078"/>
              <a:ext cx="9396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www.tva.gov</a:t>
              </a:r>
              <a:endParaRPr lang="en-US" sz="1100" dirty="0"/>
            </a:p>
          </p:txBody>
        </p:sp>
      </p:grpSp>
      <p:sp>
        <p:nvSpPr>
          <p:cNvPr id="8" name="AutoShape 2" descr="https://meteoglosario.aemet.es/objetos/mediums/342/342_173755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800600" y="1007921"/>
            <a:ext cx="3709612" cy="2520319"/>
            <a:chOff x="4800600" y="1007921"/>
            <a:chExt cx="3709612" cy="2520319"/>
          </a:xfrm>
        </p:grpSpPr>
        <p:sp>
          <p:nvSpPr>
            <p:cNvPr id="23" name="TextBox 22"/>
            <p:cNvSpPr txBox="1"/>
            <p:nvPr/>
          </p:nvSpPr>
          <p:spPr>
            <a:xfrm>
              <a:off x="5167670" y="3282019"/>
              <a:ext cx="29296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[1] </a:t>
              </a:r>
              <a:r>
                <a:rPr lang="en-US" sz="1000" dirty="0"/>
                <a:t>National Interagency Coordination Center. 2016</a:t>
              </a:r>
              <a:endParaRPr lang="fr-FR" sz="10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00600" y="1007921"/>
              <a:ext cx="3709612" cy="2229128"/>
              <a:chOff x="4800600" y="1007921"/>
              <a:chExt cx="3709612" cy="222912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00600" y="1151387"/>
                <a:ext cx="3709612" cy="2085662"/>
                <a:chOff x="4800600" y="1151387"/>
                <a:chExt cx="3709612" cy="2085662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4800600" y="1151387"/>
                  <a:ext cx="3709612" cy="2085662"/>
                  <a:chOff x="4800600" y="1151387"/>
                  <a:chExt cx="3709612" cy="2085662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xmlns="" id="{A6992472-33A2-4CE1-9CEA-ADCBDB8EFC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800600" y="1151387"/>
                    <a:ext cx="3296723" cy="203374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5525281" y="2960050"/>
                    <a:ext cx="2984931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50" dirty="0" smtClean="0"/>
                      <a:t>2011   2012   2013   2014   2015   2016</a:t>
                    </a:r>
                    <a:endParaRPr lang="en-US" sz="1150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057900" y="1280535"/>
                    <a:ext cx="1313831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Rest of U.S.</a:t>
                    </a:r>
                    <a:endParaRPr lang="en-US" sz="1200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057900" y="1557534"/>
                    <a:ext cx="1313831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Southeastern U.S.</a:t>
                    </a:r>
                    <a:endParaRPr lang="en-US" sz="1200" dirty="0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 rot="16200000">
                  <a:off x="4510754" y="1937428"/>
                  <a:ext cx="1313831" cy="46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Prescribed fire acres (millions) </a:t>
                  </a:r>
                  <a:r>
                    <a:rPr lang="en-US" sz="1200" baseline="30000" dirty="0" smtClean="0"/>
                    <a:t>[1]</a:t>
                  </a:r>
                  <a:endParaRPr lang="en-US" sz="1200" baseline="30000" dirty="0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5326756" y="1007921"/>
                <a:ext cx="282202" cy="2169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700"/>
                  </a:lnSpc>
                </a:pPr>
                <a:r>
                  <a:rPr lang="en-US" sz="1200" dirty="0" smtClean="0"/>
                  <a:t>5</a:t>
                </a:r>
                <a:endParaRPr lang="en-US" sz="1200" dirty="0"/>
              </a:p>
              <a:p>
                <a:pPr>
                  <a:lnSpc>
                    <a:spcPts val="2700"/>
                  </a:lnSpc>
                </a:pPr>
                <a:r>
                  <a:rPr lang="en-US" sz="1200" dirty="0" smtClean="0"/>
                  <a:t>4</a:t>
                </a:r>
                <a:endParaRPr lang="en-US" sz="1200" dirty="0"/>
              </a:p>
              <a:p>
                <a:pPr>
                  <a:lnSpc>
                    <a:spcPts val="2700"/>
                  </a:lnSpc>
                </a:pPr>
                <a:r>
                  <a:rPr lang="en-US" sz="1200" dirty="0" smtClean="0"/>
                  <a:t>3</a:t>
                </a:r>
                <a:endParaRPr lang="en-US" sz="1200" dirty="0"/>
              </a:p>
              <a:p>
                <a:pPr>
                  <a:lnSpc>
                    <a:spcPts val="2700"/>
                  </a:lnSpc>
                </a:pPr>
                <a:r>
                  <a:rPr lang="en-US" sz="1200" dirty="0" smtClean="0"/>
                  <a:t>2</a:t>
                </a:r>
                <a:endParaRPr lang="en-US" sz="1200" dirty="0"/>
              </a:p>
              <a:p>
                <a:pPr>
                  <a:lnSpc>
                    <a:spcPts val="2700"/>
                  </a:lnSpc>
                </a:pPr>
                <a:r>
                  <a:rPr lang="en-US" sz="1200" dirty="0" smtClean="0"/>
                  <a:t>1</a:t>
                </a:r>
              </a:p>
              <a:p>
                <a:pPr>
                  <a:lnSpc>
                    <a:spcPts val="2700"/>
                  </a:lnSpc>
                </a:pPr>
                <a:r>
                  <a:rPr lang="en-US" sz="1200" dirty="0" smtClean="0"/>
                  <a:t>0</a:t>
                </a:r>
                <a:endParaRPr lang="en-US" sz="1200" dirty="0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7581900" y="1511345"/>
            <a:ext cx="515423" cy="167379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3225" y="5303838"/>
            <a:ext cx="8474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We are using </a:t>
            </a:r>
            <a:r>
              <a:rPr lang="en-US" sz="2400" dirty="0" smtClean="0"/>
              <a:t>permit-derived prescribed </a:t>
            </a:r>
            <a:r>
              <a:rPr lang="en-US" sz="2400" dirty="0"/>
              <a:t>fire data to explore the connections between prescribed fire, air </a:t>
            </a:r>
            <a:r>
              <a:rPr lang="en-US" sz="2400" dirty="0" smtClean="0"/>
              <a:t>quality and communities.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15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 animBg="1"/>
      <p:bldP spid="22" grpId="0" animBg="1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5282" y="1500477"/>
            <a:ext cx="2954786" cy="3959396"/>
            <a:chOff x="165601" y="1512498"/>
            <a:chExt cx="3815849" cy="52618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15107" r="17353" b="15633"/>
            <a:stretch/>
          </p:blipFill>
          <p:spPr>
            <a:xfrm>
              <a:off x="165601" y="1512498"/>
              <a:ext cx="3815849" cy="52618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05736" y="4529123"/>
              <a:ext cx="1191158" cy="367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Air Stations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5956" y="4772164"/>
              <a:ext cx="2072789" cy="367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Permitted burn(Acres)</a:t>
              </a:r>
              <a:endParaRPr lang="en-US" sz="1200" b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774031" y="333375"/>
            <a:ext cx="7084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picture of wild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-6546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AE2112"/>
                </a:solidFill>
              </a:rPr>
              <a:t>Influence of prescribed fire on PM</a:t>
            </a:r>
            <a:r>
              <a:rPr lang="en-US" sz="3200" b="1" u="sng" baseline="-25000" dirty="0">
                <a:solidFill>
                  <a:srgbClr val="AE2112"/>
                </a:solidFill>
              </a:rPr>
              <a:t>2.5</a:t>
            </a:r>
            <a:endParaRPr lang="en-US" sz="3200" b="1" u="sng" dirty="0">
              <a:solidFill>
                <a:srgbClr val="AE21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954429F-35E8-4979-AD6D-FCC977FAE089}"/>
              </a:ext>
            </a:extLst>
          </p:cNvPr>
          <p:cNvSpPr txBox="1"/>
          <p:nvPr/>
        </p:nvSpPr>
        <p:spPr>
          <a:xfrm>
            <a:off x="838200" y="756318"/>
            <a:ext cx="777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Can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we see a prescribed burn permit signal in observed PM</a:t>
            </a:r>
            <a:r>
              <a:rPr lang="en-US" sz="2000" b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2.5</a:t>
            </a:r>
            <a:r>
              <a:rPr lang="en-US" sz="2000" b="1" baseline="30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at the monitoring stations in the Southeast?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71337" y="3037312"/>
            <a:ext cx="215727" cy="43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56AD665-CB35-4955-8D16-03D7E42D4306}"/>
              </a:ext>
            </a:extLst>
          </p:cNvPr>
          <p:cNvSpPr txBox="1"/>
          <p:nvPr/>
        </p:nvSpPr>
        <p:spPr>
          <a:xfrm>
            <a:off x="341379" y="5345745"/>
            <a:ext cx="8516871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Most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(&gt;90%)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sites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show a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significant positive correlation</a:t>
            </a:r>
            <a:r>
              <a:rPr lang="en-US" sz="2000" dirty="0">
                <a:latin typeface="Calibri" pitchFamily="34" charset="0"/>
              </a:rPr>
              <a:t> (p&lt;0.05) between 24-hr PM</a:t>
            </a:r>
            <a:r>
              <a:rPr lang="en-US" sz="2000" baseline="-25000" dirty="0">
                <a:latin typeface="Calibri" pitchFamily="34" charset="0"/>
              </a:rPr>
              <a:t>2.5</a:t>
            </a:r>
            <a:r>
              <a:rPr lang="en-US" sz="2000" dirty="0">
                <a:latin typeface="Calibri" pitchFamily="34" charset="0"/>
              </a:rPr>
              <a:t> and </a:t>
            </a:r>
            <a:r>
              <a:rPr lang="en-US" sz="2000" dirty="0" smtClean="0">
                <a:latin typeface="Calibri" pitchFamily="34" charset="0"/>
              </a:rPr>
              <a:t>prescribed burn permits.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endParaRPr lang="en-US" sz="2000" dirty="0" smtClean="0">
              <a:latin typeface="Calibri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</a:rPr>
              <a:t>For example, at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Albany </a:t>
            </a:r>
            <a:r>
              <a:rPr lang="en-US" sz="2000" dirty="0" smtClean="0">
                <a:latin typeface="Calibri" pitchFamily="34" charset="0"/>
              </a:rPr>
              <a:t>permits can explain as much </a:t>
            </a:r>
            <a:r>
              <a:rPr lang="en-US" sz="2000" dirty="0">
                <a:latin typeface="Calibri" pitchFamily="34" charset="0"/>
              </a:rPr>
              <a:t>as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50% of the variance in PM</a:t>
            </a:r>
            <a:r>
              <a:rPr lang="en-US" sz="2000" baseline="-25000" dirty="0">
                <a:solidFill>
                  <a:srgbClr val="C00000"/>
                </a:solidFill>
                <a:latin typeface="Calibri" pitchFamily="34" charset="0"/>
              </a:rPr>
              <a:t>2.5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concentration from January to April.</a:t>
            </a:r>
            <a:endParaRPr lang="en-US" sz="2000" dirty="0">
              <a:latin typeface="Calibri" pitchFamily="34" charset="0"/>
            </a:endParaRPr>
          </a:p>
          <a:p>
            <a:pPr algn="just"/>
            <a:endParaRPr lang="en-US" sz="1900" dirty="0">
              <a:latin typeface="Calibri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850485" y="1889267"/>
            <a:ext cx="3141454" cy="2619315"/>
            <a:chOff x="2926357" y="1262170"/>
            <a:chExt cx="3141454" cy="2619315"/>
          </a:xfrm>
        </p:grpSpPr>
        <p:graphicFrame>
          <p:nvGraphicFramePr>
            <p:cNvPr id="31" name="Chart 3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4863267"/>
                </p:ext>
              </p:extLst>
            </p:nvPr>
          </p:nvGraphicFramePr>
          <p:xfrm>
            <a:off x="2926357" y="1408053"/>
            <a:ext cx="2862132" cy="24734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3220715" y="1262170"/>
              <a:ext cx="28470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0" i="0" u="sng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b="1" u="sng" dirty="0">
                  <a:solidFill>
                    <a:srgbClr val="C00000"/>
                  </a:solidFill>
                </a:rPr>
                <a:t>Correlation of daily acreage burned &amp; PM</a:t>
              </a:r>
              <a:r>
                <a:rPr lang="en-US" sz="1400" b="1" u="sng" baseline="-25000" dirty="0">
                  <a:solidFill>
                    <a:srgbClr val="C00000"/>
                  </a:solidFill>
                </a:rPr>
                <a:t>2.5</a:t>
              </a:r>
              <a:r>
                <a:rPr lang="en-US" sz="1400" b="1" u="sng" dirty="0">
                  <a:solidFill>
                    <a:srgbClr val="C00000"/>
                  </a:solidFill>
                </a:rPr>
                <a:t> at Albany 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1182134" y="2550922"/>
            <a:ext cx="571500" cy="533400"/>
          </a:xfrm>
          <a:prstGeom prst="ellipse">
            <a:avLst/>
          </a:prstGeom>
          <a:solidFill>
            <a:srgbClr val="AE2112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996831" y="1575197"/>
            <a:ext cx="3064552" cy="3926457"/>
            <a:chOff x="5959109" y="1396110"/>
            <a:chExt cx="3064552" cy="39264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" t="3333" r="3986" b="5556"/>
            <a:stretch/>
          </p:blipFill>
          <p:spPr>
            <a:xfrm>
              <a:off x="5959109" y="1396110"/>
              <a:ext cx="3064552" cy="392645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134100" y="3429000"/>
              <a:ext cx="1028700" cy="1535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16664" y="3584826"/>
            <a:ext cx="1188750" cy="1744596"/>
            <a:chOff x="5959109" y="3463924"/>
            <a:chExt cx="1188750" cy="1744596"/>
          </a:xfrm>
        </p:grpSpPr>
        <p:grpSp>
          <p:nvGrpSpPr>
            <p:cNvPr id="27" name="Group 26"/>
            <p:cNvGrpSpPr/>
            <p:nvPr/>
          </p:nvGrpSpPr>
          <p:grpSpPr>
            <a:xfrm>
              <a:off x="5959109" y="3463924"/>
              <a:ext cx="1188750" cy="1744596"/>
              <a:chOff x="4480321" y="3340703"/>
              <a:chExt cx="1188750" cy="1744596"/>
            </a:xfrm>
            <a:solidFill>
              <a:schemeClr val="bg1"/>
            </a:solidFill>
          </p:grpSpPr>
          <p:sp>
            <p:nvSpPr>
              <p:cNvPr id="28" name="TextBox 27"/>
              <p:cNvSpPr txBox="1"/>
              <p:nvPr/>
            </p:nvSpPr>
            <p:spPr>
              <a:xfrm>
                <a:off x="4700240" y="3512102"/>
                <a:ext cx="833883" cy="246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Insignificant</a:t>
                </a:r>
                <a:endParaRPr lang="en-US" sz="1000" b="1" dirty="0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6" t="72607" r="60316" b="13247"/>
              <a:stretch/>
            </p:blipFill>
            <p:spPr>
              <a:xfrm>
                <a:off x="4480321" y="4475699"/>
                <a:ext cx="1188750" cy="609600"/>
              </a:xfrm>
              <a:prstGeom prst="rect">
                <a:avLst/>
              </a:prstGeom>
              <a:grpFill/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590286" y="3340703"/>
                <a:ext cx="410690" cy="2616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PCC</a:t>
                </a:r>
                <a:endParaRPr lang="en-US" sz="11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2000" y="4264459"/>
                <a:ext cx="1095172" cy="2616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Acres (Millions)</a:t>
                </a:r>
                <a:endParaRPr lang="en-US" sz="1100" b="1" dirty="0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39" t="56241" r="70767" b="30496"/>
              <a:stretch/>
            </p:blipFill>
            <p:spPr>
              <a:xfrm>
                <a:off x="4606073" y="3720254"/>
                <a:ext cx="685801" cy="571501"/>
              </a:xfrm>
              <a:prstGeom prst="rect">
                <a:avLst/>
              </a:prstGeom>
              <a:grpFill/>
            </p:spPr>
          </p:pic>
        </p:grpSp>
        <p:sp>
          <p:nvSpPr>
            <p:cNvPr id="36" name="Oval 35"/>
            <p:cNvSpPr/>
            <p:nvPr/>
          </p:nvSpPr>
          <p:spPr>
            <a:xfrm>
              <a:off x="6162633" y="3741391"/>
              <a:ext cx="45719" cy="45719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110566" y="2829017"/>
            <a:ext cx="60978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Albany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02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066800" y="1700613"/>
            <a:ext cx="3183849" cy="4052487"/>
            <a:chOff x="1066800" y="1660169"/>
            <a:chExt cx="3183849" cy="4052487"/>
          </a:xfrm>
        </p:grpSpPr>
        <p:grpSp>
          <p:nvGrpSpPr>
            <p:cNvPr id="7" name="Group 6"/>
            <p:cNvGrpSpPr/>
            <p:nvPr/>
          </p:nvGrpSpPr>
          <p:grpSpPr>
            <a:xfrm>
              <a:off x="1066800" y="1660169"/>
              <a:ext cx="3183849" cy="4052487"/>
              <a:chOff x="1066800" y="1660168"/>
              <a:chExt cx="3276600" cy="436880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98" t="4656" r="2071" b="6088"/>
              <a:stretch/>
            </p:blipFill>
            <p:spPr>
              <a:xfrm>
                <a:off x="1066800" y="1660168"/>
                <a:ext cx="3276600" cy="436880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456910" y="3917996"/>
                <a:ext cx="675448" cy="298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PCC</a:t>
                </a:r>
                <a:endParaRPr lang="en-US" sz="1200" b="1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362972" y="4762500"/>
              <a:ext cx="1189728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774031" y="333375"/>
            <a:ext cx="7084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picture of wild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5794" y="187758"/>
            <a:ext cx="7212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+mj-lt"/>
              </a:rPr>
              <a:t>Permit-based and </a:t>
            </a:r>
            <a:r>
              <a:rPr lang="en-US" sz="3200" b="1" u="sng" dirty="0" smtClean="0">
                <a:solidFill>
                  <a:srgbClr val="C00000"/>
                </a:solidFill>
                <a:latin typeface="+mj-lt"/>
              </a:rPr>
              <a:t>Satellite-derived </a:t>
            </a:r>
            <a:r>
              <a:rPr lang="en-US" sz="3200" b="1" u="sng" dirty="0">
                <a:solidFill>
                  <a:srgbClr val="C00000"/>
                </a:solidFill>
                <a:latin typeface="+mj-lt"/>
              </a:rPr>
              <a:t>fire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22F65C-5F8B-47E7-984F-A6AA0AD23C64}"/>
              </a:ext>
            </a:extLst>
          </p:cNvPr>
          <p:cNvSpPr txBox="1"/>
          <p:nvPr/>
        </p:nvSpPr>
        <p:spPr>
          <a:xfrm>
            <a:off x="1295400" y="851808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How do the fire records compare?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D4EF7B6-7551-4F4B-804E-9D9A094CCD4A}"/>
              </a:ext>
            </a:extLst>
          </p:cNvPr>
          <p:cNvSpPr/>
          <p:nvPr/>
        </p:nvSpPr>
        <p:spPr>
          <a:xfrm>
            <a:off x="620315" y="1324726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389438"/>
            <a:r>
              <a:rPr lang="en-US" b="1" dirty="0">
                <a:latin typeface="+mj-lt"/>
              </a:rPr>
              <a:t>       24-h PM</a:t>
            </a:r>
            <a:r>
              <a:rPr lang="en-US" b="1" baseline="-25000" dirty="0">
                <a:latin typeface="+mj-lt"/>
              </a:rPr>
              <a:t>2.5</a:t>
            </a:r>
            <a:r>
              <a:rPr lang="en-US" b="1" dirty="0">
                <a:latin typeface="+mj-lt"/>
              </a:rPr>
              <a:t> and permitted burn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C88D6A4-2D4A-4FAC-AABD-BDB5ECCF2141}"/>
              </a:ext>
            </a:extLst>
          </p:cNvPr>
          <p:cNvSpPr/>
          <p:nvPr/>
        </p:nvSpPr>
        <p:spPr>
          <a:xfrm>
            <a:off x="4343400" y="1335363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389438"/>
            <a:r>
              <a:rPr lang="en-US" b="1" dirty="0">
                <a:latin typeface="+mj-lt"/>
              </a:rPr>
              <a:t>       24-h PM</a:t>
            </a:r>
            <a:r>
              <a:rPr lang="en-US" b="1" baseline="-25000" dirty="0">
                <a:latin typeface="+mj-lt"/>
              </a:rPr>
              <a:t>2.5</a:t>
            </a:r>
            <a:r>
              <a:rPr lang="en-US" b="1" dirty="0">
                <a:latin typeface="+mj-lt"/>
              </a:rPr>
              <a:t> and satellite burn area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D1032CC-8A77-4D24-82B2-907D8DC610E8}"/>
              </a:ext>
            </a:extLst>
          </p:cNvPr>
          <p:cNvSpPr/>
          <p:nvPr/>
        </p:nvSpPr>
        <p:spPr>
          <a:xfrm>
            <a:off x="498613" y="5909685"/>
            <a:ext cx="8359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389438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Most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sites show a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stronger correlation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between PM</a:t>
            </a:r>
            <a:r>
              <a:rPr lang="en-US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2.5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and permitted prescribed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fire.</a:t>
            </a:r>
          </a:p>
          <a:p>
            <a:pPr marL="285750" indent="-285750" defTabSz="4389438">
              <a:buFont typeface="Courier New" panose="02070309020205020404" pitchFamily="49" charset="0"/>
              <a:buChar char="o"/>
            </a:pPr>
            <a:endParaRPr lang="en-US" sz="2000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45830" y="1715332"/>
            <a:ext cx="3178970" cy="4040190"/>
            <a:chOff x="4745830" y="1672466"/>
            <a:chExt cx="3255170" cy="43402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2" t="4765" r="2119" b="5940"/>
            <a:stretch/>
          </p:blipFill>
          <p:spPr>
            <a:xfrm>
              <a:off x="4745830" y="1672466"/>
              <a:ext cx="3255170" cy="434022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114019" y="3928489"/>
              <a:ext cx="1411269" cy="29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PCC</a:t>
              </a:r>
              <a:endParaRPr lang="en-US" sz="12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40599" y="1273527"/>
            <a:ext cx="44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v</a:t>
            </a:r>
            <a:r>
              <a:rPr lang="en-US" sz="2400" dirty="0" smtClean="0">
                <a:solidFill>
                  <a:srgbClr val="C00000"/>
                </a:solidFill>
              </a:rPr>
              <a:t>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4407960"/>
            <a:ext cx="609600" cy="2021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15069" y="4390098"/>
            <a:ext cx="6096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21581" y="4745035"/>
            <a:ext cx="118972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9" grpId="0"/>
      <p:bldP spid="18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icture of wild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6501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AE2112"/>
                </a:solidFill>
              </a:rPr>
              <a:t>S</a:t>
            </a:r>
            <a:r>
              <a:rPr lang="en-US" sz="3200" b="1" u="sng" dirty="0" smtClean="0">
                <a:solidFill>
                  <a:srgbClr val="AE2112"/>
                </a:solidFill>
              </a:rPr>
              <a:t>ocial vulnerability</a:t>
            </a:r>
            <a:endParaRPr lang="en-US" sz="3200" b="1" u="sng" dirty="0">
              <a:solidFill>
                <a:srgbClr val="AE211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2152" t="16908" r="70615" b="46373"/>
          <a:stretch/>
        </p:blipFill>
        <p:spPr>
          <a:xfrm>
            <a:off x="1705636" y="3067202"/>
            <a:ext cx="3490713" cy="287830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83092" y="1623296"/>
            <a:ext cx="8721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SVI: Resilience </a:t>
            </a:r>
            <a:r>
              <a:rPr lang="en-US" sz="2000" dirty="0"/>
              <a:t>of communities when confronted by external </a:t>
            </a:r>
            <a:r>
              <a:rPr lang="en-US" sz="2000" dirty="0" smtClean="0"/>
              <a:t>stresses </a:t>
            </a:r>
            <a:r>
              <a:rPr lang="en-US" sz="2000" dirty="0"/>
              <a:t>on </a:t>
            </a:r>
            <a:r>
              <a:rPr lang="en-US" sz="2000" dirty="0" smtClean="0"/>
              <a:t>human health.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People with lower socio-economic status in neighborhoods showed a stronger association between PM</a:t>
            </a:r>
            <a:r>
              <a:rPr lang="en-US" sz="2000" baseline="-25000" dirty="0"/>
              <a:t>2.5</a:t>
            </a:r>
            <a:r>
              <a:rPr lang="en-US" sz="2000" dirty="0"/>
              <a:t> and </a:t>
            </a:r>
            <a:r>
              <a:rPr lang="en-US" sz="2000" dirty="0" smtClean="0"/>
              <a:t>mortality </a:t>
            </a:r>
            <a:r>
              <a:rPr lang="en-US" sz="2000" baseline="30000" dirty="0"/>
              <a:t>[1]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257300" y="5998827"/>
            <a:ext cx="5211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2016 SVI, Center for Disease Control and Prevention (CDC)  </a:t>
            </a:r>
            <a:endParaRPr lang="en-US" sz="1600" b="1" u="sng" dirty="0"/>
          </a:p>
        </p:txBody>
      </p:sp>
      <p:grpSp>
        <p:nvGrpSpPr>
          <p:cNvPr id="11" name="Group 10"/>
          <p:cNvGrpSpPr/>
          <p:nvPr/>
        </p:nvGrpSpPr>
        <p:grpSpPr>
          <a:xfrm>
            <a:off x="5486400" y="3668924"/>
            <a:ext cx="3060721" cy="1333523"/>
            <a:chOff x="5926950" y="2831368"/>
            <a:chExt cx="3060721" cy="1333523"/>
          </a:xfrm>
        </p:grpSpPr>
        <p:grpSp>
          <p:nvGrpSpPr>
            <p:cNvPr id="9" name="Group 8"/>
            <p:cNvGrpSpPr/>
            <p:nvPr/>
          </p:nvGrpSpPr>
          <p:grpSpPr>
            <a:xfrm>
              <a:off x="5926950" y="3211472"/>
              <a:ext cx="3060721" cy="953419"/>
              <a:chOff x="4225228" y="5275107"/>
              <a:chExt cx="3060721" cy="95341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225228" y="5280713"/>
                <a:ext cx="3060721" cy="947813"/>
                <a:chOff x="2689161" y="5037792"/>
                <a:chExt cx="3060721" cy="947813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3159082" y="5037792"/>
                  <a:ext cx="259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689161" y="5339274"/>
                  <a:ext cx="1389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Less vulnerable</a:t>
                  </a: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125377" y="5339274"/>
                  <a:ext cx="14073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Highly vulnerable</a:t>
                  </a: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cxnSp>
            <p:nvCxnSpPr>
              <p:cNvPr id="5" name="Straight Arrow Connector 4"/>
              <p:cNvCxnSpPr>
                <a:endCxn id="17" idx="1"/>
              </p:cNvCxnSpPr>
              <p:nvPr/>
            </p:nvCxnSpPr>
            <p:spPr>
              <a:xfrm>
                <a:off x="4930250" y="5455840"/>
                <a:ext cx="1284842" cy="393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215092" y="5275107"/>
                <a:ext cx="3000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721036" y="2831368"/>
              <a:ext cx="1339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CDC’s SVI</a:t>
              </a:r>
              <a:endPara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14065" y="842103"/>
            <a:ext cx="8859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What is the social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vulnerability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of the people living in the 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burn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intensive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areas 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065" y="6444017"/>
            <a:ext cx="876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dirty="0" smtClean="0"/>
              <a:t>Wang</a:t>
            </a:r>
            <a:r>
              <a:rPr lang="en-US" sz="1100" dirty="0"/>
              <a:t>, Y., Shi, L., Lee, M., Liu, P., Di, Q., </a:t>
            </a:r>
            <a:r>
              <a:rPr lang="en-US" sz="1100" dirty="0" err="1"/>
              <a:t>Zanobetti</a:t>
            </a:r>
            <a:r>
              <a:rPr lang="en-US" sz="1100" dirty="0"/>
              <a:t>, A., and Schwartz, J.D. (2017). Long-term Exposure to PM2.5 and Mortality Among Older Adults in the Southeastern US.</a:t>
            </a:r>
            <a:r>
              <a:rPr lang="en-US" sz="1100" i="1" dirty="0"/>
              <a:t> Epidemiology,</a:t>
            </a:r>
            <a:r>
              <a:rPr lang="en-US" sz="1100" dirty="0"/>
              <a:t> 28(2):207–214.</a:t>
            </a:r>
          </a:p>
        </p:txBody>
      </p:sp>
    </p:spTree>
    <p:extLst>
      <p:ext uri="{BB962C8B-B14F-4D97-AF65-F5344CB8AC3E}">
        <p14:creationId xmlns:p14="http://schemas.microsoft.com/office/powerpoint/2010/main" val="690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92443" y="858470"/>
            <a:ext cx="2861285" cy="3537132"/>
            <a:chOff x="5347137" y="1038538"/>
            <a:chExt cx="3043449" cy="398415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3" t="8889" r="8300" b="11111"/>
            <a:stretch/>
          </p:blipFill>
          <p:spPr>
            <a:xfrm>
              <a:off x="5347137" y="1038538"/>
              <a:ext cx="3043449" cy="39841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118548" y="3074955"/>
              <a:ext cx="797277" cy="7280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SVI</a:t>
              </a: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774031" y="333375"/>
            <a:ext cx="7084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picture of wild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213" y="-7096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C00000"/>
                </a:solidFill>
              </a:rPr>
              <a:t>Burn intensity and </a:t>
            </a:r>
            <a:r>
              <a:rPr lang="en-US" sz="3200" b="1" u="sng" dirty="0" smtClean="0">
                <a:solidFill>
                  <a:srgbClr val="C00000"/>
                </a:solidFill>
              </a:rPr>
              <a:t>SVI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D4EF7B6-7551-4F4B-804E-9D9A094CCD4A}"/>
              </a:ext>
            </a:extLst>
          </p:cNvPr>
          <p:cNvSpPr/>
          <p:nvPr/>
        </p:nvSpPr>
        <p:spPr>
          <a:xfrm>
            <a:off x="5319489" y="4458169"/>
            <a:ext cx="2720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CDC’s </a:t>
            </a:r>
            <a:r>
              <a:rPr lang="en-US" b="1" dirty="0" smtClean="0"/>
              <a:t>Tract-level SVI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77488" y="533400"/>
            <a:ext cx="3484622" cy="4480280"/>
            <a:chOff x="-305211" y="667152"/>
            <a:chExt cx="4185320" cy="54277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5211" y="667152"/>
              <a:ext cx="4158484" cy="542778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25584" y="3551780"/>
              <a:ext cx="3554525" cy="2336862"/>
              <a:chOff x="-2947807" y="3880066"/>
              <a:chExt cx="3554525" cy="233686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-2789080" y="3880066"/>
                <a:ext cx="1778046" cy="6216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Burn intensity =</a:t>
                </a:r>
              </a:p>
              <a:p>
                <a:r>
                  <a:rPr lang="en-US" sz="1400" b="1" dirty="0" smtClean="0"/>
                  <a:t>Acres burned/mi</a:t>
                </a:r>
                <a:r>
                  <a:rPr lang="en-US" sz="1400" b="1" baseline="30000" dirty="0" smtClean="0"/>
                  <a:t>2</a:t>
                </a:r>
                <a:endParaRPr lang="en-US" sz="1400" b="1" baseline="3000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2D4EF7B6-7551-4F4B-804E-9D9A094CCD4A}"/>
                  </a:ext>
                </a:extLst>
              </p:cNvPr>
              <p:cNvSpPr/>
              <p:nvPr/>
            </p:nvSpPr>
            <p:spPr>
              <a:xfrm>
                <a:off x="-2947807" y="5778083"/>
                <a:ext cx="3554525" cy="438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389438"/>
                <a:r>
                  <a:rPr lang="en-US" b="1" dirty="0" smtClean="0"/>
                  <a:t>Tract-level burn intensity</a:t>
                </a:r>
                <a:endParaRPr lang="en-US" b="1" dirty="0"/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307975" y="4968534"/>
            <a:ext cx="8865405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People in burn </a:t>
            </a:r>
            <a:r>
              <a:rPr lang="en-US" sz="2000" dirty="0"/>
              <a:t>intensive </a:t>
            </a:r>
            <a:r>
              <a:rPr lang="en-US" sz="2000" dirty="0" smtClean="0"/>
              <a:t>regions tend to be </a:t>
            </a:r>
            <a:r>
              <a:rPr lang="en-US" sz="2000" dirty="0" smtClean="0">
                <a:solidFill>
                  <a:srgbClr val="C00000"/>
                </a:solidFill>
              </a:rPr>
              <a:t>more socially vulnerable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average SVI (0.64)  in the 10% Georgia tracts with the </a:t>
            </a:r>
            <a:r>
              <a:rPr lang="en-US" sz="2000" dirty="0" smtClean="0"/>
              <a:t>highest burn intensity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en-US" sz="2000" dirty="0" smtClean="0">
                <a:solidFill>
                  <a:srgbClr val="C00000"/>
                </a:solidFill>
              </a:rPr>
              <a:t> 33% higher </a:t>
            </a:r>
            <a:r>
              <a:rPr lang="en-US" sz="2000" dirty="0" smtClean="0"/>
              <a:t>than that in the rest of the state.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</a:t>
            </a:r>
            <a:r>
              <a:rPr lang="en-US" sz="2000" dirty="0" smtClean="0"/>
              <a:t>verage </a:t>
            </a:r>
            <a:r>
              <a:rPr lang="en-US" sz="2000" dirty="0" smtClean="0">
                <a:solidFill>
                  <a:srgbClr val="C00000"/>
                </a:solidFill>
              </a:rPr>
              <a:t>income is lower </a:t>
            </a:r>
            <a:r>
              <a:rPr lang="en-US" sz="2000" dirty="0" smtClean="0"/>
              <a:t>in tracts with high burn intensity.</a:t>
            </a:r>
          </a:p>
        </p:txBody>
      </p:sp>
    </p:spTree>
    <p:extLst>
      <p:ext uri="{BB962C8B-B14F-4D97-AF65-F5344CB8AC3E}">
        <p14:creationId xmlns:p14="http://schemas.microsoft.com/office/powerpoint/2010/main" val="336013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013582"/>
              </p:ext>
            </p:extLst>
          </p:nvPr>
        </p:nvGraphicFramePr>
        <p:xfrm>
          <a:off x="1" y="984932"/>
          <a:ext cx="8948200" cy="424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554000" y="984932"/>
            <a:ext cx="6332482" cy="3365925"/>
            <a:chOff x="2554000" y="984932"/>
            <a:chExt cx="6332482" cy="3365925"/>
          </a:xfrm>
        </p:grpSpPr>
        <p:sp>
          <p:nvSpPr>
            <p:cNvPr id="8" name="Rectangle 7"/>
            <p:cNvSpPr/>
            <p:nvPr/>
          </p:nvSpPr>
          <p:spPr>
            <a:xfrm>
              <a:off x="2590800" y="984932"/>
              <a:ext cx="6295682" cy="175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54000" y="2718326"/>
              <a:ext cx="6332482" cy="1632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404937" y="178351"/>
            <a:ext cx="7084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picture of wild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59" y="178351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u="sng" dirty="0">
                <a:solidFill>
                  <a:srgbClr val="AE2112"/>
                </a:solidFill>
                <a:latin typeface="+mj-lt"/>
              </a:rPr>
              <a:t>S</a:t>
            </a:r>
            <a:r>
              <a:rPr lang="en-US" sz="3200" b="1" u="sng" dirty="0" smtClean="0">
                <a:solidFill>
                  <a:srgbClr val="AE2112"/>
                </a:solidFill>
                <a:latin typeface="+mj-lt"/>
              </a:rPr>
              <a:t>ocial vulnerability in burn-intensive areas</a:t>
            </a:r>
            <a:endParaRPr lang="en-US" sz="3200" b="1" u="sng" dirty="0">
              <a:solidFill>
                <a:srgbClr val="AE211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257" y="4987221"/>
            <a:ext cx="8640225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12 of 15 variables are higher</a:t>
            </a:r>
            <a:r>
              <a:rPr lang="en-US" sz="2000" dirty="0" smtClean="0"/>
              <a:t> for the burn-intensive regions (top </a:t>
            </a:r>
            <a:r>
              <a:rPr lang="en-US" sz="2000" dirty="0"/>
              <a:t>10% </a:t>
            </a:r>
            <a:r>
              <a:rPr lang="en-US" sz="2000" dirty="0" smtClean="0"/>
              <a:t>tracts</a:t>
            </a:r>
            <a:r>
              <a:rPr lang="en-US" sz="2000" dirty="0"/>
              <a:t>) </a:t>
            </a:r>
            <a:r>
              <a:rPr lang="en-US" sz="2000" dirty="0" smtClean="0"/>
              <a:t>compared to rest.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high percentage of people </a:t>
            </a:r>
            <a:r>
              <a:rPr lang="en-US" sz="2000" dirty="0" smtClean="0"/>
              <a:t>below </a:t>
            </a:r>
            <a:r>
              <a:rPr lang="en-US" sz="2000" dirty="0" smtClean="0">
                <a:solidFill>
                  <a:srgbClr val="C00000"/>
                </a:solidFill>
              </a:rPr>
              <a:t>poverty</a:t>
            </a:r>
            <a:r>
              <a:rPr lang="en-US" sz="2000" dirty="0" smtClean="0"/>
              <a:t>, with </a:t>
            </a:r>
            <a:r>
              <a:rPr lang="en-US" sz="2000" dirty="0" smtClean="0">
                <a:solidFill>
                  <a:srgbClr val="C00000"/>
                </a:solidFill>
              </a:rPr>
              <a:t>disability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C00000"/>
                </a:solidFill>
              </a:rPr>
              <a:t>age over 65 </a:t>
            </a:r>
            <a:r>
              <a:rPr lang="en-US" sz="2000" dirty="0" smtClean="0"/>
              <a:t>are </a:t>
            </a:r>
            <a:r>
              <a:rPr lang="en-US" sz="2000" dirty="0"/>
              <a:t>the driving variables for high SVI in the burn intensive </a:t>
            </a:r>
            <a:r>
              <a:rPr lang="en-US" sz="2000" dirty="0" smtClean="0"/>
              <a:t>regions.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9810" y="1115147"/>
            <a:ext cx="2464190" cy="2166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90800" y="1928753"/>
            <a:ext cx="2950100" cy="1634816"/>
            <a:chOff x="2590800" y="1928753"/>
            <a:chExt cx="2950100" cy="1634816"/>
          </a:xfrm>
        </p:grpSpPr>
        <p:sp>
          <p:nvSpPr>
            <p:cNvPr id="6" name="TextBox 5"/>
            <p:cNvSpPr txBox="1"/>
            <p:nvPr/>
          </p:nvSpPr>
          <p:spPr>
            <a:xfrm>
              <a:off x="5083700" y="192875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9400" y="310190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0800" y="281433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1984" y="1779671"/>
            <a:ext cx="2464190" cy="2166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810" y="2239605"/>
            <a:ext cx="2464190" cy="2166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t="1907" r="1036"/>
          <a:stretch/>
        </p:blipFill>
        <p:spPr>
          <a:xfrm>
            <a:off x="4768612" y="1065434"/>
            <a:ext cx="4006617" cy="535085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875782" y="2495593"/>
            <a:ext cx="1252728" cy="1252728"/>
          </a:xfrm>
          <a:prstGeom prst="ellipse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4031" y="333375"/>
            <a:ext cx="7084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picture of wild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56AD665-CB35-4955-8D16-03D7E42D4306}"/>
              </a:ext>
            </a:extLst>
          </p:cNvPr>
          <p:cNvSpPr txBox="1"/>
          <p:nvPr/>
        </p:nvSpPr>
        <p:spPr>
          <a:xfrm>
            <a:off x="421269" y="2283302"/>
            <a:ext cx="4417431" cy="29803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Times New Roman" panose="02020603050405020304" pitchFamily="18" charset="0"/>
              </a:rPr>
              <a:t>Approximately </a:t>
            </a:r>
            <a:r>
              <a:rPr lang="en-US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15%</a:t>
            </a:r>
            <a:r>
              <a:rPr lang="en-US" sz="2200" dirty="0">
                <a:cs typeface="Times New Roman" panose="02020603050405020304" pitchFamily="18" charset="0"/>
              </a:rPr>
              <a:t> of the total area in Georgia and Florida has spatial clustering of high social vulnerability and high burn </a:t>
            </a:r>
            <a:r>
              <a:rPr lang="en-US" sz="2200" dirty="0" smtClean="0">
                <a:cs typeface="Times New Roman" panose="02020603050405020304" pitchFamily="18" charset="0"/>
              </a:rPr>
              <a:t>intensity </a:t>
            </a:r>
            <a:r>
              <a:rPr lang="en-US" sz="2200" dirty="0" smtClean="0"/>
              <a:t>(i.e., “</a:t>
            </a:r>
            <a:r>
              <a:rPr lang="en-US" sz="2200" dirty="0" smtClean="0">
                <a:solidFill>
                  <a:srgbClr val="C00000"/>
                </a:solidFill>
              </a:rPr>
              <a:t>hot spots</a:t>
            </a:r>
            <a:r>
              <a:rPr lang="en-US" sz="2200" dirty="0" smtClean="0"/>
              <a:t>”).</a:t>
            </a:r>
          </a:p>
          <a:p>
            <a:pPr marL="342900" indent="-342900"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Times New Roman" panose="02020603050405020304" pitchFamily="18" charset="0"/>
              </a:rPr>
              <a:t>Hot </a:t>
            </a:r>
            <a:r>
              <a:rPr lang="en-US" sz="2200" dirty="0">
                <a:cs typeface="Times New Roman" panose="02020603050405020304" pitchFamily="18" charset="0"/>
              </a:rPr>
              <a:t>spots are concentrated in Southwestern Georgia, Northwest Florida and Southcentral Florida.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" y="7937"/>
            <a:ext cx="9144000" cy="1006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C00000"/>
                </a:solidFill>
              </a:rPr>
              <a:t>S</a:t>
            </a:r>
            <a:r>
              <a:rPr lang="en-US" sz="3200" b="1" u="sng" dirty="0" smtClean="0">
                <a:solidFill>
                  <a:srgbClr val="C00000"/>
                </a:solidFill>
              </a:rPr>
              <a:t>patial association between </a:t>
            </a:r>
            <a:r>
              <a:rPr lang="en-US" sz="3200" b="1" u="sng" dirty="0">
                <a:solidFill>
                  <a:srgbClr val="C00000"/>
                </a:solidFill>
              </a:rPr>
              <a:t>b</a:t>
            </a:r>
            <a:r>
              <a:rPr lang="en-US" sz="3200" b="1" u="sng" dirty="0" smtClean="0">
                <a:solidFill>
                  <a:srgbClr val="C00000"/>
                </a:solidFill>
              </a:rPr>
              <a:t>urn intensity and SVI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4355" y="1237726"/>
            <a:ext cx="4624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u="sng" dirty="0"/>
              <a:t>L</a:t>
            </a:r>
            <a:r>
              <a:rPr lang="en-US" sz="2200" b="1" u="sng" dirty="0" smtClean="0"/>
              <a:t>ocal </a:t>
            </a:r>
            <a:r>
              <a:rPr lang="en-US" sz="2200" b="1" u="sng" dirty="0"/>
              <a:t>indicators of spatial association (LISA</a:t>
            </a:r>
            <a:r>
              <a:rPr lang="en-US" sz="2200" b="1" u="sng" dirty="0" smtClean="0"/>
              <a:t>)</a:t>
            </a:r>
            <a:r>
              <a:rPr lang="en-US" sz="2200" b="1" dirty="0" smtClean="0"/>
              <a:t>:</a:t>
            </a:r>
            <a:endParaRPr lang="en-US" sz="2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829300" y="2450508"/>
            <a:ext cx="2837703" cy="2982374"/>
            <a:chOff x="5829300" y="2450508"/>
            <a:chExt cx="2837703" cy="2982374"/>
          </a:xfrm>
        </p:grpSpPr>
        <p:sp>
          <p:nvSpPr>
            <p:cNvPr id="6" name="Oval 5"/>
            <p:cNvSpPr/>
            <p:nvPr/>
          </p:nvSpPr>
          <p:spPr>
            <a:xfrm>
              <a:off x="5829300" y="2450508"/>
              <a:ext cx="1344168" cy="1342899"/>
            </a:xfrm>
            <a:prstGeom prst="ellips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624587" y="4390766"/>
              <a:ext cx="996696" cy="996941"/>
            </a:xfrm>
            <a:prstGeom prst="ellipse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578867" y="4345593"/>
              <a:ext cx="1088136" cy="1087289"/>
            </a:xfrm>
            <a:prstGeom prst="ellips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99123" y="4627322"/>
            <a:ext cx="2253556" cy="1254190"/>
            <a:chOff x="5199123" y="4627322"/>
            <a:chExt cx="2253556" cy="1254190"/>
          </a:xfrm>
        </p:grpSpPr>
        <p:grpSp>
          <p:nvGrpSpPr>
            <p:cNvPr id="29" name="Group 28"/>
            <p:cNvGrpSpPr/>
            <p:nvPr/>
          </p:nvGrpSpPr>
          <p:grpSpPr>
            <a:xfrm>
              <a:off x="5199123" y="4627322"/>
              <a:ext cx="2253556" cy="1254190"/>
              <a:chOff x="-2241740" y="4095926"/>
              <a:chExt cx="2253556" cy="125419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-1911841" y="4295981"/>
                <a:ext cx="1883229" cy="1054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50"/>
                  </a:lnSpc>
                </a:pPr>
                <a:r>
                  <a:rPr lang="en-US" sz="1200" dirty="0" err="1" smtClean="0"/>
                  <a:t>HighSVI_HighBI</a:t>
                </a:r>
                <a:r>
                  <a:rPr lang="en-US" sz="1200" dirty="0" smtClean="0"/>
                  <a:t> (Hot spots)</a:t>
                </a:r>
              </a:p>
              <a:p>
                <a:pPr>
                  <a:lnSpc>
                    <a:spcPts val="1450"/>
                  </a:lnSpc>
                </a:pPr>
                <a:r>
                  <a:rPr lang="en-US" sz="1200" dirty="0" err="1"/>
                  <a:t>LowSVI_HighBI</a:t>
                </a:r>
                <a:endParaRPr lang="en-US" sz="1200" dirty="0"/>
              </a:p>
              <a:p>
                <a:pPr>
                  <a:lnSpc>
                    <a:spcPts val="1450"/>
                  </a:lnSpc>
                </a:pPr>
                <a:r>
                  <a:rPr lang="en-US" sz="1200" dirty="0" err="1" smtClean="0"/>
                  <a:t>HighSVI_LowBI</a:t>
                </a:r>
                <a:endParaRPr lang="en-US" sz="1200" dirty="0"/>
              </a:p>
              <a:p>
                <a:pPr>
                  <a:lnSpc>
                    <a:spcPts val="1450"/>
                  </a:lnSpc>
                </a:pPr>
                <a:r>
                  <a:rPr lang="en-US" sz="1200" dirty="0" err="1" smtClean="0"/>
                  <a:t>LowSVI_LowBI</a:t>
                </a:r>
                <a:r>
                  <a:rPr lang="en-US" sz="1200" dirty="0" smtClean="0"/>
                  <a:t> (Cold spots)</a:t>
                </a:r>
              </a:p>
              <a:p>
                <a:pPr>
                  <a:lnSpc>
                    <a:spcPts val="1450"/>
                  </a:lnSpc>
                </a:pPr>
                <a:r>
                  <a:rPr lang="en-US" sz="1200" dirty="0" smtClean="0"/>
                  <a:t>Insignificant</a:t>
                </a:r>
                <a:endParaRPr lang="en-US" sz="12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-2241740" y="4095926"/>
                <a:ext cx="225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Bivariate LISA Cluster Map</a:t>
                </a:r>
                <a:endParaRPr lang="en-US" sz="1400" b="1" dirty="0"/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650049C7-C93D-46B3-AA53-D3DC48C4C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2" t="62584" r="78040" b="19199"/>
            <a:stretch/>
          </p:blipFill>
          <p:spPr>
            <a:xfrm>
              <a:off x="5264238" y="4902229"/>
              <a:ext cx="313116" cy="944483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954429F-35E8-4979-AD6D-FCC977FAE089}"/>
              </a:ext>
            </a:extLst>
          </p:cNvPr>
          <p:cNvSpPr txBox="1"/>
          <p:nvPr/>
        </p:nvSpPr>
        <p:spPr>
          <a:xfrm>
            <a:off x="435128" y="712186"/>
            <a:ext cx="7776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Is there any spatial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association between burn intensity and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SVI?</a:t>
            </a:r>
            <a:endParaRPr lang="en-US" sz="2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4238" y="4902229"/>
            <a:ext cx="2050962" cy="1650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0880" t="13020" r="15446" b="4168"/>
          <a:stretch/>
        </p:blipFill>
        <p:spPr>
          <a:xfrm>
            <a:off x="4686300" y="901804"/>
            <a:ext cx="4095750" cy="56696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4031" y="333375"/>
            <a:ext cx="7084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picture of wild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" y="-38558"/>
            <a:ext cx="9144000" cy="1109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Burn intensity, SVI and air quality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4997" y="2012429"/>
            <a:ext cx="787326" cy="875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7742" y="1349984"/>
            <a:ext cx="45124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Stations </a:t>
            </a:r>
            <a:r>
              <a:rPr lang="en-US" sz="2400" dirty="0" smtClean="0"/>
              <a:t>within or near hot spots have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/>
              <a:t>higher </a:t>
            </a:r>
            <a:r>
              <a:rPr lang="en-US" sz="2400" dirty="0" smtClean="0"/>
              <a:t>influence of prescribed burning on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concentrations.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Air </a:t>
            </a:r>
            <a:r>
              <a:rPr lang="en-US" sz="2400" dirty="0"/>
              <a:t>monitoring </a:t>
            </a:r>
            <a:r>
              <a:rPr lang="en-US" sz="2400" dirty="0">
                <a:solidFill>
                  <a:srgbClr val="C00000"/>
                </a:solidFill>
              </a:rPr>
              <a:t>stations are scarce</a:t>
            </a:r>
            <a:r>
              <a:rPr lang="en-US" sz="2400" dirty="0"/>
              <a:t> </a:t>
            </a:r>
            <a:r>
              <a:rPr lang="en-US" sz="2400" dirty="0" smtClean="0"/>
              <a:t>around these </a:t>
            </a:r>
            <a:r>
              <a:rPr lang="en-US" sz="2400" dirty="0"/>
              <a:t>hotspots.</a:t>
            </a:r>
          </a:p>
          <a:p>
            <a:endParaRPr lang="en-US" sz="2400" baseline="-25000" dirty="0" smtClean="0">
              <a:solidFill>
                <a:srgbClr val="C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829300" y="2450508"/>
            <a:ext cx="1344168" cy="1342899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875782" y="2495593"/>
            <a:ext cx="1252728" cy="1252728"/>
          </a:xfrm>
          <a:prstGeom prst="ellipse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624587" y="4390766"/>
            <a:ext cx="996696" cy="996941"/>
          </a:xfrm>
          <a:prstGeom prst="ellipse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78867" y="4345593"/>
            <a:ext cx="1088136" cy="1087289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588835">
            <a:off x="5534179" y="2472696"/>
            <a:ext cx="985274" cy="40052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Albany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9180" y="4656874"/>
            <a:ext cx="1977919" cy="1210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199123" y="4627322"/>
            <a:ext cx="2253556" cy="1254190"/>
            <a:chOff x="5199123" y="4627322"/>
            <a:chExt cx="2253556" cy="1254190"/>
          </a:xfrm>
        </p:grpSpPr>
        <p:grpSp>
          <p:nvGrpSpPr>
            <p:cNvPr id="21" name="Group 20"/>
            <p:cNvGrpSpPr/>
            <p:nvPr/>
          </p:nvGrpSpPr>
          <p:grpSpPr>
            <a:xfrm>
              <a:off x="5199123" y="4627322"/>
              <a:ext cx="2253556" cy="1254190"/>
              <a:chOff x="-2241740" y="4095926"/>
              <a:chExt cx="2253556" cy="12541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-1911841" y="4295981"/>
                <a:ext cx="1883229" cy="1054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50"/>
                  </a:lnSpc>
                </a:pPr>
                <a:r>
                  <a:rPr lang="en-US" sz="1200" dirty="0" err="1" smtClean="0"/>
                  <a:t>HighSVI_HighBI</a:t>
                </a:r>
                <a:r>
                  <a:rPr lang="en-US" sz="1200" dirty="0" smtClean="0"/>
                  <a:t> (Hot spots)</a:t>
                </a:r>
              </a:p>
              <a:p>
                <a:pPr>
                  <a:lnSpc>
                    <a:spcPts val="1450"/>
                  </a:lnSpc>
                </a:pPr>
                <a:r>
                  <a:rPr lang="en-US" sz="1200" dirty="0" err="1"/>
                  <a:t>LowSVI_HighBI</a:t>
                </a:r>
                <a:endParaRPr lang="en-US" sz="1200" dirty="0"/>
              </a:p>
              <a:p>
                <a:pPr>
                  <a:lnSpc>
                    <a:spcPts val="1450"/>
                  </a:lnSpc>
                </a:pPr>
                <a:r>
                  <a:rPr lang="en-US" sz="1200" dirty="0" err="1" smtClean="0"/>
                  <a:t>HighSVI_LowBI</a:t>
                </a:r>
                <a:endParaRPr lang="en-US" sz="1200" dirty="0"/>
              </a:p>
              <a:p>
                <a:pPr>
                  <a:lnSpc>
                    <a:spcPts val="1450"/>
                  </a:lnSpc>
                </a:pPr>
                <a:r>
                  <a:rPr lang="en-US" sz="1200" dirty="0" err="1" smtClean="0"/>
                  <a:t>LowSVI_LowBI</a:t>
                </a:r>
                <a:r>
                  <a:rPr lang="en-US" sz="1200" dirty="0" smtClean="0"/>
                  <a:t> (Cold spots)</a:t>
                </a:r>
              </a:p>
              <a:p>
                <a:pPr>
                  <a:lnSpc>
                    <a:spcPts val="1450"/>
                  </a:lnSpc>
                </a:pPr>
                <a:r>
                  <a:rPr lang="en-US" sz="1200" dirty="0" smtClean="0"/>
                  <a:t>Insignificant</a:t>
                </a:r>
                <a:endParaRPr lang="en-US" sz="1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2241740" y="4095926"/>
                <a:ext cx="225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Bivariate LISA Cluster Map</a:t>
                </a:r>
                <a:endParaRPr lang="en-US" sz="1400" b="1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50049C7-C93D-46B3-AA53-D3DC48C4C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2" t="62584" r="78040" b="19199"/>
            <a:stretch/>
          </p:blipFill>
          <p:spPr>
            <a:xfrm>
              <a:off x="5264238" y="4902229"/>
              <a:ext cx="313116" cy="944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5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60898</TotalTime>
  <Words>1470</Words>
  <Application>Microsoft Office PowerPoint</Application>
  <PresentationFormat>On-screen Show (4:3)</PresentationFormat>
  <Paragraphs>270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Air quality, social vulnerability, and health of communities exposed to intense prescribed fire activity in the Southeastern U.S.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key uncertainties in projections of climate change impacts on air quality</dc:title>
  <dc:creator>Fernando Garcia Menendez</dc:creator>
  <cp:lastModifiedBy>Friday Center</cp:lastModifiedBy>
  <cp:revision>800</cp:revision>
  <cp:lastPrinted>2018-10-21T13:57:58Z</cp:lastPrinted>
  <dcterms:created xsi:type="dcterms:W3CDTF">2017-03-10T23:57:29Z</dcterms:created>
  <dcterms:modified xsi:type="dcterms:W3CDTF">2018-10-22T12:36:19Z</dcterms:modified>
</cp:coreProperties>
</file>