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5"/>
  </p:sldMasterIdLst>
  <p:notesMasterIdLst>
    <p:notesMasterId r:id="rId34"/>
  </p:notesMasterIdLst>
  <p:handoutMasterIdLst>
    <p:handoutMasterId r:id="rId35"/>
  </p:handoutMasterIdLst>
  <p:sldIdLst>
    <p:sldId id="258" r:id="rId6"/>
    <p:sldId id="403" r:id="rId7"/>
    <p:sldId id="356" r:id="rId8"/>
    <p:sldId id="358" r:id="rId9"/>
    <p:sldId id="394" r:id="rId10"/>
    <p:sldId id="437" r:id="rId11"/>
    <p:sldId id="425" r:id="rId12"/>
    <p:sldId id="430" r:id="rId13"/>
    <p:sldId id="405" r:id="rId14"/>
    <p:sldId id="407" r:id="rId15"/>
    <p:sldId id="427" r:id="rId16"/>
    <p:sldId id="423" r:id="rId17"/>
    <p:sldId id="424" r:id="rId18"/>
    <p:sldId id="417" r:id="rId19"/>
    <p:sldId id="395" r:id="rId20"/>
    <p:sldId id="392" r:id="rId21"/>
    <p:sldId id="375" r:id="rId22"/>
    <p:sldId id="431" r:id="rId23"/>
    <p:sldId id="433" r:id="rId24"/>
    <p:sldId id="404" r:id="rId25"/>
    <p:sldId id="399" r:id="rId26"/>
    <p:sldId id="319" r:id="rId27"/>
    <p:sldId id="387" r:id="rId28"/>
    <p:sldId id="409" r:id="rId29"/>
    <p:sldId id="420" r:id="rId30"/>
    <p:sldId id="434" r:id="rId31"/>
    <p:sldId id="435" r:id="rId32"/>
    <p:sldId id="436"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ce, Tom" initials="PT" lastIdx="26" clrIdx="0">
    <p:extLst>
      <p:ext uri="{19B8F6BF-5375-455C-9EA6-DF929625EA0E}">
        <p15:presenceInfo xmlns:p15="http://schemas.microsoft.com/office/powerpoint/2012/main" userId="S-1-5-21-1339303556-449845944-1601390327-33754" providerId="AD"/>
      </p:ext>
    </p:extLst>
  </p:cmAuthor>
  <p:cmAuthor id="2" name="Pouliot, George" initials="PG" lastIdx="5" clrIdx="1">
    <p:extLst>
      <p:ext uri="{19B8F6BF-5375-455C-9EA6-DF929625EA0E}">
        <p15:presenceInfo xmlns:p15="http://schemas.microsoft.com/office/powerpoint/2012/main" userId="S-1-5-21-1339303556-449845944-1601390327-31575" providerId="AD"/>
      </p:ext>
    </p:extLst>
  </p:cmAuthor>
  <p:cmAuthor id="3" name="Wilkins, Joseph" initials="WJ" lastIdx="12" clrIdx="2">
    <p:extLst>
      <p:ext uri="{19B8F6BF-5375-455C-9EA6-DF929625EA0E}">
        <p15:presenceInfo xmlns:p15="http://schemas.microsoft.com/office/powerpoint/2012/main" userId="S-1-5-21-1339303556-449845944-1601390327-398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CB6"/>
    <a:srgbClr val="0070B9"/>
    <a:srgbClr val="056CB6"/>
    <a:srgbClr val="355777"/>
    <a:srgbClr val="003F69"/>
    <a:srgbClr val="0B5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95126" autoAdjust="0"/>
  </p:normalViewPr>
  <p:slideViewPr>
    <p:cSldViewPr>
      <p:cViewPr varScale="1">
        <p:scale>
          <a:sx n="81" d="100"/>
          <a:sy n="81" d="100"/>
        </p:scale>
        <p:origin x="15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5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Bias nearly the same, however, duration of the burn does play a major factor with prescribed burns. More data points and other fields needed.</a:t>
            </a:r>
          </a:p>
          <a:p>
            <a:r>
              <a:rPr lang="en-US" dirty="0"/>
              <a:t>Also, it indicates that a plume rise should be included for a small burn, as these injection heights would be missed.</a:t>
            </a:r>
          </a:p>
          <a:p>
            <a:r>
              <a:rPr lang="en-US" dirty="0"/>
              <a:t>This is more of a detection issue, and temporal allocation issue.</a:t>
            </a:r>
          </a:p>
          <a:p>
            <a:r>
              <a:rPr lang="en-US" dirty="0"/>
              <a:t>This could explain why emissions from small fires are biased high.</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135961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Briggs is biased high for wildfires, emissions probably placed too high </a:t>
            </a:r>
            <a:r>
              <a:rPr lang="en-US" dirty="0" err="1"/>
              <a:t>esp</a:t>
            </a:r>
            <a:r>
              <a:rPr lang="en-US" dirty="0"/>
              <a:t> at nighttime.</a:t>
            </a:r>
          </a:p>
          <a:p>
            <a:r>
              <a:rPr lang="en-US" dirty="0"/>
              <a:t>This probably explains why emissions from larger fires are biased low.</a:t>
            </a:r>
          </a:p>
          <a:p>
            <a:r>
              <a:rPr lang="en-US" dirty="0" err="1"/>
              <a:t>Sofeiv</a:t>
            </a:r>
            <a:r>
              <a:rPr lang="en-US" dirty="0"/>
              <a:t> more closely matches </a:t>
            </a:r>
            <a:r>
              <a:rPr lang="en-US" dirty="0" err="1"/>
              <a:t>Caliop</a:t>
            </a:r>
            <a:r>
              <a:rPr lang="en-US" dirty="0"/>
              <a:t>, which we would expect.</a:t>
            </a:r>
          </a:p>
          <a:p>
            <a:r>
              <a:rPr lang="en-US" dirty="0"/>
              <a:t>Needs to be tested for multiple fires, against other data sets, e.g. airplanes, lidar, etc.</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13</a:t>
            </a:fld>
            <a:endParaRPr lang="en-US"/>
          </a:p>
        </p:txBody>
      </p:sp>
    </p:spTree>
    <p:extLst>
      <p:ext uri="{BB962C8B-B14F-4D97-AF65-F5344CB8AC3E}">
        <p14:creationId xmlns:p14="http://schemas.microsoft.com/office/powerpoint/2010/main" val="57175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Times New Roman" panose="02020603050405020304" pitchFamily="18" charset="0"/>
              </a:rPr>
              <a:t>pbl</a:t>
            </a:r>
            <a:r>
              <a:rPr lang="en-US" sz="1200" dirty="0">
                <a:latin typeface="Times New Roman" panose="02020603050405020304" pitchFamily="18" charset="0"/>
              </a:rPr>
              <a:t> heights talk to </a:t>
            </a:r>
            <a:r>
              <a:rPr lang="en-US" sz="1200" dirty="0" err="1">
                <a:latin typeface="Times New Roman" panose="02020603050405020304" pitchFamily="18" charset="0"/>
              </a:rPr>
              <a:t>pliem</a:t>
            </a:r>
            <a:r>
              <a:rPr lang="en-US" sz="1200" dirty="0">
                <a:latin typeface="Times New Roman" panose="02020603050405020304" pitchFamily="18" charset="0"/>
              </a:rPr>
              <a:t> about how the model does.</a:t>
            </a:r>
          </a:p>
          <a:p>
            <a:r>
              <a:rPr lang="en-US" sz="1200" dirty="0">
                <a:latin typeface="Times New Roman" panose="02020603050405020304" pitchFamily="18" charset="0"/>
              </a:rPr>
              <a:t>Fire energetics matter, but it appears the focus should switch to stability layers determination. </a:t>
            </a:r>
          </a:p>
          <a:p>
            <a:endParaRPr lang="en-US" sz="1200" dirty="0">
              <a:latin typeface="Times New Roman" panose="02020603050405020304" pitchFamily="18" charset="0"/>
            </a:endParaRPr>
          </a:p>
          <a:p>
            <a:endParaRPr lang="en-US" sz="1200" dirty="0">
              <a:latin typeface="Times New Roman" panose="02020603050405020304" pitchFamily="18" charset="0"/>
            </a:endParaRPr>
          </a:p>
          <a:p>
            <a:r>
              <a:rPr lang="en-US" sz="1200" dirty="0">
                <a:latin typeface="Times New Roman" panose="02020603050405020304" pitchFamily="18" charset="0"/>
              </a:rPr>
              <a:t>Fourthly, </a:t>
            </a:r>
            <a:r>
              <a:rPr lang="en-US" sz="1200" dirty="0" err="1">
                <a:latin typeface="Times New Roman" panose="02020603050405020304" pitchFamily="18" charset="0"/>
              </a:rPr>
              <a:t>Brunt-V¨ais¨al¨a</a:t>
            </a:r>
            <a:r>
              <a:rPr lang="en-US" sz="1200" dirty="0">
                <a:latin typeface="Times New Roman" panose="02020603050405020304" pitchFamily="18" charset="0"/>
              </a:rPr>
              <a:t> frequency is an external parameter</a:t>
            </a:r>
          </a:p>
          <a:p>
            <a:r>
              <a:rPr lang="en-US" sz="1200" dirty="0">
                <a:latin typeface="Times New Roman" panose="02020603050405020304" pitchFamily="18" charset="0"/>
              </a:rPr>
              <a:t>with regard to fire and varies strongly with altitude. Therefore,</a:t>
            </a:r>
          </a:p>
          <a:p>
            <a:r>
              <a:rPr lang="en-US" sz="1200" dirty="0">
                <a:latin typeface="Times New Roman" panose="02020603050405020304" pitchFamily="18" charset="0"/>
              </a:rPr>
              <a:t>the ratio </a:t>
            </a:r>
            <a:r>
              <a:rPr lang="en-US" sz="1200" dirty="0" err="1">
                <a:latin typeface="MTMI"/>
              </a:rPr>
              <a:t>P</a:t>
            </a:r>
            <a:r>
              <a:rPr lang="en-US" sz="300" dirty="0" err="1">
                <a:latin typeface="Times New Roman" panose="02020603050405020304" pitchFamily="18" charset="0"/>
              </a:rPr>
              <a:t>f</a:t>
            </a:r>
            <a:r>
              <a:rPr lang="en-US" sz="1200" dirty="0">
                <a:latin typeface="MTMI"/>
              </a:rPr>
              <a:t>/N</a:t>
            </a:r>
            <a:r>
              <a:rPr lang="en-US" sz="300" dirty="0">
                <a:latin typeface="Times New Roman" panose="02020603050405020304" pitchFamily="18" charset="0"/>
              </a:rPr>
              <a:t>2 </a:t>
            </a:r>
            <a:r>
              <a:rPr lang="en-US" sz="1200" dirty="0">
                <a:latin typeface="Times New Roman" panose="02020603050405020304" pitchFamily="18" charset="0"/>
              </a:rPr>
              <a:t>in Eq. (8) cannot be expected to stay as</a:t>
            </a:r>
          </a:p>
          <a:p>
            <a:r>
              <a:rPr lang="en-US" sz="1200" dirty="0">
                <a:latin typeface="Times New Roman" panose="02020603050405020304" pitchFamily="18" charset="0"/>
              </a:rPr>
              <a:t>a unique descriptor of the case. We shall consider these variables</a:t>
            </a:r>
          </a:p>
          <a:p>
            <a:r>
              <a:rPr lang="en-US" sz="1200" dirty="0">
                <a:latin typeface="Times New Roman" panose="02020603050405020304" pitchFamily="18" charset="0"/>
              </a:rPr>
              <a:t>separately. To avoid problems with </a:t>
            </a:r>
            <a:r>
              <a:rPr lang="en-US" sz="1200" dirty="0">
                <a:latin typeface="MTMI"/>
              </a:rPr>
              <a:t>N</a:t>
            </a:r>
            <a:r>
              <a:rPr lang="en-US" sz="300" dirty="0">
                <a:latin typeface="Times New Roman" panose="02020603050405020304" pitchFamily="18" charset="0"/>
              </a:rPr>
              <a:t>2 </a:t>
            </a:r>
            <a:r>
              <a:rPr lang="en-US" sz="1200" dirty="0">
                <a:latin typeface="MTSYN"/>
              </a:rPr>
              <a:t> </a:t>
            </a:r>
            <a:r>
              <a:rPr lang="en-US" sz="1200" dirty="0">
                <a:latin typeface="Times New Roman" panose="02020603050405020304" pitchFamily="18" charset="0"/>
              </a:rPr>
              <a:t>0 inside the</a:t>
            </a:r>
          </a:p>
          <a:p>
            <a:r>
              <a:rPr lang="en-US" sz="1200" dirty="0">
                <a:latin typeface="Times New Roman" panose="02020603050405020304" pitchFamily="18" charset="0"/>
              </a:rPr>
              <a:t>unstable ABL, we shall take its FT value </a:t>
            </a:r>
            <a:r>
              <a:rPr lang="en-US" sz="1200" dirty="0">
                <a:latin typeface="MTMI"/>
              </a:rPr>
              <a:t>N </a:t>
            </a:r>
            <a:r>
              <a:rPr lang="en-US" sz="1200" dirty="0">
                <a:latin typeface="MTSYN"/>
              </a:rPr>
              <a:t>=</a:t>
            </a:r>
            <a:r>
              <a:rPr lang="en-US" sz="1200" dirty="0" err="1">
                <a:latin typeface="MTMI"/>
              </a:rPr>
              <a:t>N</a:t>
            </a:r>
            <a:r>
              <a:rPr lang="en-US" sz="300" dirty="0" err="1">
                <a:latin typeface="Times New Roman" panose="02020603050405020304" pitchFamily="18" charset="0"/>
              </a:rPr>
              <a:t>ft</a:t>
            </a:r>
            <a:r>
              <a:rPr lang="en-US" sz="1200" dirty="0">
                <a:latin typeface="MTMI"/>
              </a:rPr>
              <a:t>(z</a:t>
            </a:r>
            <a:r>
              <a:rPr lang="en-US" sz="1200" dirty="0">
                <a:latin typeface="Times New Roman" panose="02020603050405020304" pitchFamily="18" charset="0"/>
              </a:rPr>
              <a:t>2</a:t>
            </a:r>
            <a:r>
              <a:rPr lang="en-US" sz="1200" dirty="0">
                <a:latin typeface="MTMI"/>
              </a:rPr>
              <a:t>H</a:t>
            </a:r>
            <a:r>
              <a:rPr lang="en-US" sz="300" dirty="0">
                <a:latin typeface="Times New Roman" panose="02020603050405020304" pitchFamily="18" charset="0"/>
              </a:rPr>
              <a:t>abl</a:t>
            </a:r>
            <a:r>
              <a:rPr lang="en-US" sz="1200" dirty="0">
                <a:latin typeface="MTMI"/>
              </a:rPr>
              <a:t>)</a:t>
            </a:r>
          </a:p>
          <a:p>
            <a:r>
              <a:rPr lang="en-US" sz="1200" dirty="0">
                <a:latin typeface="Times New Roman" panose="02020603050405020304" pitchFamily="18" charset="0"/>
              </a:rPr>
              <a:t>but allow for some part of the ABL passed “freely” by adding</a:t>
            </a:r>
          </a:p>
          <a:p>
            <a:r>
              <a:rPr lang="en-US" sz="1200" dirty="0">
                <a:latin typeface="Times New Roman" panose="02020603050405020304" pitchFamily="18" charset="0"/>
              </a:rPr>
              <a:t>a fraction of </a:t>
            </a:r>
            <a:r>
              <a:rPr lang="en-US" sz="1200" dirty="0" err="1">
                <a:latin typeface="MTMI"/>
              </a:rPr>
              <a:t>H</a:t>
            </a:r>
            <a:r>
              <a:rPr lang="en-US" sz="300" dirty="0" err="1">
                <a:latin typeface="Times New Roman" panose="02020603050405020304" pitchFamily="18" charset="0"/>
              </a:rPr>
              <a:t>abl</a:t>
            </a:r>
            <a:r>
              <a:rPr lang="en-US" sz="300" dirty="0">
                <a:latin typeface="Times New Roman" panose="02020603050405020304" pitchFamily="18" charset="0"/>
              </a:rPr>
              <a:t> </a:t>
            </a:r>
            <a:r>
              <a:rPr lang="en-US" sz="1200" dirty="0">
                <a:latin typeface="Times New Roman" panose="02020603050405020304" pitchFamily="18" charset="0"/>
              </a:rPr>
              <a:t>to </a:t>
            </a:r>
            <a:r>
              <a:rPr lang="en-US" sz="1200" dirty="0">
                <a:latin typeface="MTMI"/>
              </a:rPr>
              <a:t>H</a:t>
            </a:r>
            <a:r>
              <a:rPr lang="en-US" sz="300" dirty="0">
                <a:latin typeface="Times New Roman" panose="02020603050405020304" pitchFamily="18" charset="0"/>
              </a:rPr>
              <a:t>p</a:t>
            </a:r>
            <a:r>
              <a:rPr lang="en-US" sz="1200" dirty="0">
                <a:latin typeface="Times New Roman" panose="02020603050405020304" pitchFamily="18" charset="0"/>
              </a:rPr>
              <a:t>. In addition, instead of </a:t>
            </a:r>
            <a:r>
              <a:rPr lang="en-US" sz="1200" dirty="0">
                <a:latin typeface="MTMI"/>
              </a:rPr>
              <a:t>N</a:t>
            </a:r>
            <a:r>
              <a:rPr lang="en-US" sz="300" dirty="0">
                <a:latin typeface="Times New Roman" panose="02020603050405020304" pitchFamily="18" charset="0"/>
              </a:rPr>
              <a:t>2</a:t>
            </a:r>
          </a:p>
          <a:p>
            <a:r>
              <a:rPr lang="en-US" sz="300" dirty="0">
                <a:latin typeface="Times New Roman" panose="02020603050405020304" pitchFamily="18" charset="0"/>
              </a:rPr>
              <a:t>0</a:t>
            </a:r>
          </a:p>
          <a:p>
            <a:endParaRPr lang="en-US" sz="1200" dirty="0">
              <a:latin typeface="MTEX"/>
            </a:endParaRPr>
          </a:p>
          <a:p>
            <a:r>
              <a:rPr lang="en-US" sz="1200" dirty="0">
                <a:latin typeface="MTMI"/>
              </a:rPr>
              <a:t>N</a:t>
            </a:r>
            <a:r>
              <a:rPr lang="en-US" sz="300" dirty="0">
                <a:latin typeface="Times New Roman" panose="02020603050405020304" pitchFamily="18" charset="0"/>
              </a:rPr>
              <a:t>2 </a:t>
            </a:r>
            <a:r>
              <a:rPr lang="en-US" sz="1200" dirty="0">
                <a:latin typeface="Times New Roman" panose="02020603050405020304" pitchFamily="18" charset="0"/>
              </a:rPr>
              <a:t>we</a:t>
            </a:r>
          </a:p>
          <a:p>
            <a:r>
              <a:rPr lang="en-US" sz="1200" dirty="0">
                <a:latin typeface="Times New Roman" panose="02020603050405020304" pitchFamily="18" charset="0"/>
              </a:rPr>
              <a:t>shall use </a:t>
            </a:r>
            <a:r>
              <a:rPr lang="en-US" sz="1200" dirty="0" err="1">
                <a:latin typeface="Times New Roman" panose="02020603050405020304" pitchFamily="18" charset="0"/>
              </a:rPr>
              <a:t>exp</a:t>
            </a:r>
            <a:r>
              <a:rPr lang="en-US" sz="1200" dirty="0">
                <a:latin typeface="MTMI"/>
              </a:rPr>
              <a:t>(</a:t>
            </a:r>
            <a:r>
              <a:rPr lang="en-US" sz="1200" dirty="0">
                <a:latin typeface="MTSYN"/>
              </a:rPr>
              <a:t>−</a:t>
            </a:r>
            <a:r>
              <a:rPr lang="en-US" sz="1200" dirty="0">
                <a:latin typeface="MTMI"/>
              </a:rPr>
              <a:t>N</a:t>
            </a:r>
            <a:r>
              <a:rPr lang="en-US" sz="300" dirty="0">
                <a:latin typeface="Times New Roman" panose="02020603050405020304" pitchFamily="18" charset="0"/>
              </a:rPr>
              <a:t>2</a:t>
            </a:r>
            <a:endParaRPr lang="en-US" sz="1200" dirty="0">
              <a:latin typeface="MTEX"/>
            </a:endParaRPr>
          </a:p>
          <a:p>
            <a:r>
              <a:rPr lang="en-US" sz="1200" dirty="0">
                <a:latin typeface="MTMI"/>
              </a:rPr>
              <a:t>N</a:t>
            </a:r>
            <a:r>
              <a:rPr lang="en-US" sz="300" dirty="0">
                <a:latin typeface="Times New Roman" panose="02020603050405020304" pitchFamily="18" charset="0"/>
              </a:rPr>
              <a:t>2</a:t>
            </a:r>
          </a:p>
          <a:p>
            <a:r>
              <a:rPr lang="en-US" sz="300" dirty="0">
                <a:latin typeface="Times New Roman" panose="02020603050405020304" pitchFamily="18" charset="0"/>
              </a:rPr>
              <a:t>0 </a:t>
            </a:r>
            <a:r>
              <a:rPr lang="en-US" sz="1200" dirty="0">
                <a:latin typeface="MTMI"/>
              </a:rPr>
              <a:t>)</a:t>
            </a:r>
            <a:r>
              <a:rPr lang="en-US" sz="1200" dirty="0">
                <a:latin typeface="Times New Roman" panose="02020603050405020304" pitchFamily="18" charset="0"/>
              </a:rPr>
              <a:t>, which for small </a:t>
            </a:r>
            <a:r>
              <a:rPr lang="en-US" sz="1200" dirty="0">
                <a:latin typeface="MTMI"/>
              </a:rPr>
              <a:t>N</a:t>
            </a:r>
            <a:r>
              <a:rPr lang="en-US" sz="300" dirty="0">
                <a:latin typeface="Times New Roman" panose="02020603050405020304" pitchFamily="18" charset="0"/>
              </a:rPr>
              <a:t>2 </a:t>
            </a:r>
            <a:r>
              <a:rPr lang="en-US" sz="1200" dirty="0">
                <a:latin typeface="Times New Roman" panose="02020603050405020304" pitchFamily="18" charset="0"/>
              </a:rPr>
              <a:t>limits the </a:t>
            </a:r>
            <a:r>
              <a:rPr lang="en-US" sz="1200" dirty="0" err="1">
                <a:latin typeface="MTMI"/>
              </a:rPr>
              <a:t>H</a:t>
            </a:r>
            <a:r>
              <a:rPr lang="en-US" sz="300" dirty="0" err="1">
                <a:latin typeface="Times New Roman" panose="02020603050405020304" pitchFamily="18" charset="0"/>
              </a:rPr>
              <a:t>p</a:t>
            </a:r>
            <a:endParaRPr lang="en-US" sz="300" dirty="0">
              <a:latin typeface="Times New Roman" panose="02020603050405020304" pitchFamily="18" charset="0"/>
            </a:endParaRPr>
          </a:p>
          <a:p>
            <a:r>
              <a:rPr lang="en-US" sz="1200" dirty="0">
                <a:latin typeface="Times New Roman" panose="02020603050405020304" pitchFamily="18" charset="0"/>
              </a:rPr>
              <a:t>growth by replacing </a:t>
            </a:r>
            <a:r>
              <a:rPr lang="en-US" sz="1200" dirty="0">
                <a:latin typeface="MTMI"/>
              </a:rPr>
              <a:t>N</a:t>
            </a:r>
            <a:r>
              <a:rPr lang="en-US" sz="300" dirty="0">
                <a:latin typeface="Times New Roman" panose="02020603050405020304" pitchFamily="18" charset="0"/>
              </a:rPr>
              <a:t>2</a:t>
            </a:r>
          </a:p>
          <a:p>
            <a:r>
              <a:rPr lang="en-US" sz="300" dirty="0">
                <a:latin typeface="Times New Roman" panose="02020603050405020304" pitchFamily="18" charset="0"/>
              </a:rPr>
              <a:t>0</a:t>
            </a:r>
          </a:p>
          <a:p>
            <a:endParaRPr lang="en-US" sz="1200" dirty="0">
              <a:latin typeface="MTEX"/>
            </a:endParaRPr>
          </a:p>
          <a:p>
            <a:r>
              <a:rPr lang="pt-BR" sz="1200" dirty="0">
                <a:latin typeface="MTMI"/>
              </a:rPr>
              <a:t>N</a:t>
            </a:r>
            <a:r>
              <a:rPr lang="pt-BR" sz="300" dirty="0">
                <a:latin typeface="Times New Roman" panose="02020603050405020304" pitchFamily="18" charset="0"/>
              </a:rPr>
              <a:t>2 </a:t>
            </a:r>
            <a:r>
              <a:rPr lang="pt-BR" sz="1200" dirty="0">
                <a:latin typeface="Times New Roman" panose="02020603050405020304" pitchFamily="18" charset="0"/>
              </a:rPr>
              <a:t>with 1</a:t>
            </a:r>
            <a:r>
              <a:rPr lang="pt-BR" sz="1200" dirty="0">
                <a:latin typeface="MTMI"/>
              </a:rPr>
              <a:t>/(</a:t>
            </a:r>
            <a:r>
              <a:rPr lang="pt-BR" sz="1200" dirty="0">
                <a:latin typeface="Times New Roman" panose="02020603050405020304" pitchFamily="18" charset="0"/>
              </a:rPr>
              <a:t>1</a:t>
            </a:r>
            <a:r>
              <a:rPr lang="pt-BR" sz="1200" dirty="0">
                <a:latin typeface="MTSYN"/>
              </a:rPr>
              <a:t>+</a:t>
            </a:r>
            <a:r>
              <a:rPr lang="pt-BR" sz="1200" dirty="0">
                <a:latin typeface="MTMI"/>
              </a:rPr>
              <a:t>N</a:t>
            </a:r>
            <a:r>
              <a:rPr lang="pt-BR" sz="300" dirty="0">
                <a:latin typeface="Times New Roman" panose="02020603050405020304" pitchFamily="18" charset="0"/>
              </a:rPr>
              <a:t>2</a:t>
            </a:r>
            <a:endParaRPr lang="pt-BR" sz="1200" dirty="0">
              <a:latin typeface="MTEX"/>
            </a:endParaRPr>
          </a:p>
          <a:p>
            <a:r>
              <a:rPr lang="en-US" sz="1200" dirty="0">
                <a:latin typeface="MTMI"/>
              </a:rPr>
              <a:t>N</a:t>
            </a:r>
            <a:r>
              <a:rPr lang="en-US" sz="300" dirty="0">
                <a:latin typeface="Times New Roman" panose="02020603050405020304" pitchFamily="18" charset="0"/>
              </a:rPr>
              <a:t>2</a:t>
            </a:r>
          </a:p>
          <a:p>
            <a:r>
              <a:rPr lang="en-US" sz="300" dirty="0">
                <a:latin typeface="Times New Roman" panose="02020603050405020304" pitchFamily="18" charset="0"/>
              </a:rPr>
              <a:t>0 </a:t>
            </a:r>
            <a:r>
              <a:rPr lang="en-US" sz="1200" dirty="0">
                <a:latin typeface="MTMI"/>
              </a:rPr>
              <a:t>)</a:t>
            </a:r>
            <a:r>
              <a:rPr lang="en-US" sz="1200" dirty="0">
                <a:latin typeface="Times New Roman" panose="02020603050405020304" pitchFamily="18" charset="0"/>
              </a:rPr>
              <a:t>. For large</a:t>
            </a:r>
          </a:p>
          <a:p>
            <a:r>
              <a:rPr lang="en-US" sz="1200" dirty="0">
                <a:latin typeface="MTMI"/>
              </a:rPr>
              <a:t>N</a:t>
            </a:r>
            <a:r>
              <a:rPr lang="en-US" sz="300" dirty="0">
                <a:latin typeface="Times New Roman" panose="02020603050405020304" pitchFamily="18" charset="0"/>
              </a:rPr>
              <a:t>2 </a:t>
            </a:r>
            <a:r>
              <a:rPr lang="en-US" sz="1200" dirty="0">
                <a:latin typeface="Times New Roman" panose="02020603050405020304" pitchFamily="18" charset="0"/>
              </a:rPr>
              <a:t>it quickly approaches zero, as one would expect for very</a:t>
            </a:r>
          </a:p>
          <a:p>
            <a:r>
              <a:rPr lang="en-US" sz="1200" dirty="0">
                <a:latin typeface="Times New Roman" panose="02020603050405020304" pitchFamily="18" charset="0"/>
              </a:rPr>
              <a:t>stable stratification.</a:t>
            </a:r>
            <a:endParaRPr lang="en-US" sz="1200" dirty="0"/>
          </a:p>
          <a:p>
            <a:endParaRPr lang="en-US" dirty="0"/>
          </a:p>
          <a:p>
            <a:r>
              <a:rPr lang="en-US" sz="1200" dirty="0"/>
              <a:t>Plumes with </a:t>
            </a:r>
            <a:r>
              <a:rPr lang="en-US" sz="1200" dirty="0" err="1"/>
              <a:t>Sofeiv</a:t>
            </a:r>
            <a:r>
              <a:rPr lang="en-US" sz="1200" dirty="0"/>
              <a:t> seems to be not capturing nighttime plume heights. In addition if the </a:t>
            </a:r>
            <a:r>
              <a:rPr lang="en-US" sz="1200" dirty="0" err="1"/>
              <a:t>pbl</a:t>
            </a:r>
            <a:r>
              <a:rPr lang="en-US" sz="1200" dirty="0"/>
              <a:t> height is low then </a:t>
            </a:r>
            <a:r>
              <a:rPr lang="en-US" sz="1200" dirty="0" err="1"/>
              <a:t>sofeiv</a:t>
            </a:r>
            <a:r>
              <a:rPr lang="en-US" sz="1200" dirty="0"/>
              <a:t> method is lacking in skill. More tweaking is needed.</a:t>
            </a:r>
            <a:br>
              <a:rPr lang="en-US" sz="1200" dirty="0"/>
            </a:br>
            <a:br>
              <a:rPr lang="en-US" sz="1200" dirty="0"/>
            </a:br>
            <a:r>
              <a:rPr lang="en-US" sz="1200" dirty="0"/>
              <a:t>It appears we need to adjust the parameters a bit. More dependence on FRP as oppose to the </a:t>
            </a:r>
            <a:r>
              <a:rPr lang="en-US" sz="1200" dirty="0" err="1"/>
              <a:t>pbl</a:t>
            </a:r>
            <a:r>
              <a:rPr lang="en-US" sz="1200" dirty="0"/>
              <a:t> measurements. Upsilon &lt;= </a:t>
            </a:r>
            <a:r>
              <a:rPr lang="en-US" sz="1200" dirty="0" err="1"/>
              <a:t>pbl</a:t>
            </a:r>
            <a:r>
              <a:rPr lang="en-US" sz="1200" dirty="0"/>
              <a:t> to .49 and &gt; </a:t>
            </a:r>
            <a:r>
              <a:rPr lang="en-US" sz="1200" dirty="0" err="1"/>
              <a:t>pbl</a:t>
            </a:r>
            <a:br>
              <a:rPr lang="en-US" sz="1200" dirty="0"/>
            </a:br>
            <a:br>
              <a:rPr lang="en-US" sz="1200" dirty="0"/>
            </a:br>
            <a:r>
              <a:rPr lang="en-US" sz="1200" dirty="0"/>
              <a:t>compare CALIOP-based plume heights and </a:t>
            </a:r>
            <a:r>
              <a:rPr lang="en-US" sz="1200" dirty="0" err="1"/>
              <a:t>pbl</a:t>
            </a:r>
            <a:r>
              <a:rPr lang="en-US" sz="1200" dirty="0"/>
              <a:t>. </a:t>
            </a:r>
          </a:p>
          <a:p>
            <a:endParaRPr lang="en-US" sz="1200" dirty="0"/>
          </a:p>
          <a:p>
            <a:r>
              <a:rPr lang="en-US" dirty="0">
                <a:latin typeface="Times New Roman" panose="02020603050405020304" pitchFamily="18" charset="0"/>
              </a:rPr>
              <a:t>This, however, is the upper limit of </a:t>
            </a:r>
            <a:r>
              <a:rPr lang="en-US" dirty="0" err="1">
                <a:latin typeface="MTMI"/>
              </a:rPr>
              <a:t>H</a:t>
            </a:r>
            <a:r>
              <a:rPr lang="en-US" sz="300" dirty="0" err="1">
                <a:latin typeface="Times New Roman" panose="02020603050405020304" pitchFamily="18" charset="0"/>
              </a:rPr>
              <a:t>p</a:t>
            </a:r>
            <a:r>
              <a:rPr lang="en-US" sz="300" dirty="0">
                <a:latin typeface="Times New Roman" panose="02020603050405020304" pitchFamily="18" charset="0"/>
              </a:rPr>
              <a:t> </a:t>
            </a:r>
            <a:r>
              <a:rPr lang="en-US" dirty="0">
                <a:latin typeface="Times New Roman" panose="02020603050405020304" pitchFamily="18" charset="0"/>
              </a:rPr>
              <a:t>because additional</a:t>
            </a:r>
          </a:p>
          <a:p>
            <a:r>
              <a:rPr lang="en-US" dirty="0">
                <a:latin typeface="Times New Roman" panose="02020603050405020304" pitchFamily="18" charset="0"/>
              </a:rPr>
              <a:t>losses to friction and changing atmospheric and plume</a:t>
            </a:r>
          </a:p>
          <a:p>
            <a:r>
              <a:rPr lang="en-US" dirty="0">
                <a:latin typeface="Times New Roman" panose="02020603050405020304" pitchFamily="18" charset="0"/>
              </a:rPr>
              <a:t>parameters (e.g. gradual slowing down of the rise and faster than-</a:t>
            </a:r>
          </a:p>
          <a:p>
            <a:r>
              <a:rPr lang="en-US" dirty="0">
                <a:latin typeface="Times New Roman" panose="02020603050405020304" pitchFamily="18" charset="0"/>
              </a:rPr>
              <a:t>linear widening of the plume with height) will result in</a:t>
            </a:r>
          </a:p>
          <a:p>
            <a:r>
              <a:rPr lang="en-US" dirty="0">
                <a:latin typeface="Times New Roman" panose="02020603050405020304" pitchFamily="18" charset="0"/>
              </a:rPr>
              <a:t>a smaller power </a:t>
            </a:r>
            <a:r>
              <a:rPr lang="en-US" dirty="0">
                <a:latin typeface="MTMI"/>
              </a:rPr>
              <a:t> &lt;</a:t>
            </a:r>
            <a:r>
              <a:rPr lang="en-US" dirty="0">
                <a:latin typeface="Times New Roman" panose="02020603050405020304" pitchFamily="18" charset="0"/>
              </a:rPr>
              <a:t>0</a:t>
            </a:r>
            <a:r>
              <a:rPr lang="en-US" dirty="0">
                <a:latin typeface="MTMI"/>
              </a:rPr>
              <a:t>.</a:t>
            </a:r>
            <a:r>
              <a:rPr lang="en-US" dirty="0">
                <a:latin typeface="Times New Roman" panose="02020603050405020304" pitchFamily="18" charset="0"/>
              </a:rPr>
              <a:t>5.</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14</a:t>
            </a:fld>
            <a:endParaRPr lang="en-US"/>
          </a:p>
        </p:txBody>
      </p:sp>
    </p:spTree>
    <p:extLst>
      <p:ext uri="{BB962C8B-B14F-4D97-AF65-F5344CB8AC3E}">
        <p14:creationId xmlns:p14="http://schemas.microsoft.com/office/powerpoint/2010/main" val="420575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Impacts to human health is not part of the issue w/ fire modeling.</a:t>
            </a:r>
            <a:r>
              <a:rPr lang="en-US" baseline="0" dirty="0"/>
              <a:t> We hope to inform those studies, but fire modeling is a technical issue not a human health assessment one. </a:t>
            </a:r>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104313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PPRM- </a:t>
            </a:r>
            <a:r>
              <a:rPr lang="en-US" sz="1200" kern="1200" dirty="0">
                <a:solidFill>
                  <a:schemeClr val="tx1"/>
                </a:solidFill>
                <a:effectLst/>
                <a:latin typeface="Arial" charset="0"/>
                <a:ea typeface="ＭＳ Ｐゴシック" pitchFamily="1" charset="-128"/>
                <a:cs typeface="+mn-cs"/>
              </a:rPr>
              <a:t>explicitly simulate the process of plume convection due to buoyancy, entrainment from the ambient environment, and water phase changes in the plume. First law of thermos. Similar to convective cloud</a:t>
            </a:r>
          </a:p>
          <a:p>
            <a:r>
              <a:rPr lang="en-US" sz="1200" kern="1200" dirty="0">
                <a:solidFill>
                  <a:schemeClr val="tx1"/>
                </a:solidFill>
                <a:effectLst/>
                <a:latin typeface="Arial" charset="0"/>
                <a:ea typeface="ＭＳ Ｐゴシック" pitchFamily="1" charset="-128"/>
                <a:cs typeface="+mn-cs"/>
              </a:rPr>
              <a:t> </a:t>
            </a:r>
          </a:p>
          <a:p>
            <a:r>
              <a:rPr lang="en-US" sz="1200" kern="1200" dirty="0">
                <a:solidFill>
                  <a:schemeClr val="tx1"/>
                </a:solidFill>
                <a:effectLst/>
                <a:latin typeface="Arial" charset="0"/>
                <a:ea typeface="ＭＳ Ｐゴシック" pitchFamily="1" charset="-128"/>
                <a:cs typeface="+mn-cs"/>
              </a:rPr>
              <a:t>Briggs industrial stack (stack height and termination distance) incorporates </a:t>
            </a:r>
          </a:p>
          <a:p>
            <a:endParaRPr lang="en-US"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WRAP-FEJF empirical approach, set of equations and look up table “ expert </a:t>
            </a:r>
            <a:r>
              <a:rPr lang="en-US" sz="1200" kern="1200" dirty="0" err="1">
                <a:solidFill>
                  <a:schemeClr val="tx1"/>
                </a:solidFill>
                <a:effectLst/>
                <a:latin typeface="Arial" charset="0"/>
                <a:ea typeface="ＭＳ Ｐゴシック" pitchFamily="1" charset="-128"/>
                <a:cs typeface="+mn-cs"/>
              </a:rPr>
              <a:t>opinon</a:t>
            </a:r>
            <a:r>
              <a:rPr lang="en-US" sz="1200" kern="1200" dirty="0">
                <a:solidFill>
                  <a:schemeClr val="tx1"/>
                </a:solidFill>
                <a:effectLst/>
                <a:latin typeface="Arial" charset="0"/>
                <a:ea typeface="ＭＳ Ｐゴシック" pitchFamily="1" charset="-128"/>
                <a:cs typeface="+mn-cs"/>
              </a:rPr>
              <a:t>” fire size and dynamics based on time of day</a:t>
            </a:r>
          </a:p>
          <a:p>
            <a:endParaRPr lang="en-US"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S12- energy balance parameterization –</a:t>
            </a:r>
            <a:r>
              <a:rPr lang="en-US" sz="1200" kern="1200" baseline="0" dirty="0">
                <a:solidFill>
                  <a:schemeClr val="tx1"/>
                </a:solidFill>
                <a:effectLst/>
                <a:latin typeface="Arial" charset="0"/>
                <a:ea typeface="ＭＳ Ｐゴシック" pitchFamily="1" charset="-128"/>
                <a:cs typeface="+mn-cs"/>
              </a:rPr>
              <a:t> convective cloud, accounting for stab, fire intensity, and </a:t>
            </a:r>
            <a:r>
              <a:rPr lang="en-US" sz="1200" kern="1200" baseline="0" dirty="0" err="1">
                <a:solidFill>
                  <a:schemeClr val="tx1"/>
                </a:solidFill>
                <a:effectLst/>
                <a:latin typeface="Arial" charset="0"/>
                <a:ea typeface="ＭＳ Ｐゴシック" pitchFamily="1" charset="-128"/>
                <a:cs typeface="+mn-cs"/>
              </a:rPr>
              <a:t>pbl</a:t>
            </a:r>
            <a:r>
              <a:rPr lang="en-US" sz="1200" kern="1200" baseline="0" dirty="0">
                <a:solidFill>
                  <a:schemeClr val="tx1"/>
                </a:solidFill>
                <a:effectLst/>
                <a:latin typeface="Arial" charset="0"/>
                <a:ea typeface="ＭＳ Ｐゴシック" pitchFamily="1" charset="-128"/>
                <a:cs typeface="+mn-cs"/>
              </a:rPr>
              <a:t>.</a:t>
            </a:r>
          </a:p>
          <a:p>
            <a:endParaRPr lang="en-US" sz="1200" kern="1200" baseline="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 charset="-128"/>
                <a:cs typeface="+mn-cs"/>
              </a:rPr>
              <a:t>Moderate to poor: Therefore, factors other than performance, such as cost of implementation, theoretical basis, and availability and reliability of input parameters, need to be considered.</a:t>
            </a: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17</a:t>
            </a:fld>
            <a:endParaRPr lang="en-US"/>
          </a:p>
        </p:txBody>
      </p:sp>
    </p:spTree>
    <p:extLst>
      <p:ext uri="{BB962C8B-B14F-4D97-AF65-F5344CB8AC3E}">
        <p14:creationId xmlns:p14="http://schemas.microsoft.com/office/powerpoint/2010/main" val="196690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800" dirty="0">
                <a:effectLst/>
              </a:rPr>
              <a:t>“2/3 law” dependence of stack plume height on termination distance based on analysis of data from 16 types of sources/stacks; modified for wild fire by Pouliot et al. (2005);</a:t>
            </a:r>
          </a:p>
          <a:p>
            <a:pPr marL="0" marR="0">
              <a:lnSpc>
                <a:spcPct val="107000"/>
              </a:lnSpc>
              <a:spcBef>
                <a:spcPts val="0"/>
              </a:spcBef>
              <a:spcAft>
                <a:spcPts val="0"/>
              </a:spcAft>
            </a:pPr>
            <a:r>
              <a:rPr lang="en-US" sz="800" dirty="0">
                <a:effectLst/>
              </a:rPr>
              <a:t>fire-size dependence based on WRAP-FEJF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effectLst/>
              </a:rPr>
              <a:t>Energy-balance-based parameterization (similar to convective cloud formulations) accounting for planetary boundary layer (PBL) mixing, power law dependence of fire intensity, and stability in free troposphere, with 4 fitted tunable parameters to match observed plume heights by MISR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19</a:t>
            </a:fld>
            <a:endParaRPr lang="en-US"/>
          </a:p>
        </p:txBody>
      </p:sp>
    </p:spTree>
    <p:extLst>
      <p:ext uri="{BB962C8B-B14F-4D97-AF65-F5344CB8AC3E}">
        <p14:creationId xmlns:p14="http://schemas.microsoft.com/office/powerpoint/2010/main" val="259262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summary(</a:t>
            </a:r>
            <a:r>
              <a:rPr lang="en-US" dirty="0" err="1"/>
              <a:t>mcip.HFX.sub</a:t>
            </a:r>
            <a:r>
              <a:rPr lang="en-US" dirty="0"/>
              <a:t>) 21 </a:t>
            </a:r>
            <a:r>
              <a:rPr lang="en-US" dirty="0" err="1"/>
              <a:t>aug</a:t>
            </a:r>
            <a:r>
              <a:rPr lang="en-US" dirty="0"/>
              <a:t> 2018 in rim fire box.</a:t>
            </a:r>
          </a:p>
          <a:p>
            <a:r>
              <a:rPr lang="en-US" dirty="0"/>
              <a:t>   Min. 1st Qu.  Median    Mean 3rd Qu.    Max.</a:t>
            </a:r>
          </a:p>
          <a:p>
            <a:r>
              <a:rPr lang="en-US" dirty="0"/>
              <a:t> -87.21  -34.31  -12.24   47.28  133.78  278.33</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20</a:t>
            </a:fld>
            <a:endParaRPr lang="en-US"/>
          </a:p>
        </p:txBody>
      </p:sp>
    </p:spTree>
    <p:extLst>
      <p:ext uri="{BB962C8B-B14F-4D97-AF65-F5344CB8AC3E}">
        <p14:creationId xmlns:p14="http://schemas.microsoft.com/office/powerpoint/2010/main" val="422699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Pbl</a:t>
            </a:r>
            <a:r>
              <a:rPr lang="en-US" dirty="0"/>
              <a:t> heights in the back. From both. Or solid area under the </a:t>
            </a:r>
            <a:r>
              <a:rPr lang="en-US" dirty="0" err="1"/>
              <a:t>curv</a:t>
            </a:r>
            <a:r>
              <a:rPr lang="en-US" dirty="0"/>
              <a:t>. Check the validity of the obs. Sat derived </a:t>
            </a:r>
            <a:r>
              <a:rPr lang="en-US" dirty="0" err="1"/>
              <a:t>pbl</a:t>
            </a:r>
            <a:r>
              <a:rPr lang="en-US" dirty="0"/>
              <a:t>? Vs </a:t>
            </a:r>
            <a:r>
              <a:rPr lang="en-US" dirty="0" err="1"/>
              <a:t>wrf</a:t>
            </a:r>
            <a:r>
              <a:rPr lang="en-US" dirty="0"/>
              <a:t>?</a:t>
            </a:r>
          </a:p>
          <a:p>
            <a:r>
              <a:rPr lang="en-US" dirty="0" err="1"/>
              <a:t>Dirunal</a:t>
            </a:r>
            <a:r>
              <a:rPr lang="en-US" dirty="0"/>
              <a:t> profile of fire creating a unrealistic profile for plume.  Maybe what we are doing for nighttime and smaller fires needs </a:t>
            </a:r>
            <a:r>
              <a:rPr lang="en-US" dirty="0" err="1"/>
              <a:t>tweeks</a:t>
            </a:r>
            <a:r>
              <a:rPr lang="en-US" dirty="0"/>
              <a:t>. Prescribed and wild. Maybe set plume equal to boundary layer and see how that does.</a:t>
            </a:r>
          </a:p>
          <a:p>
            <a:endParaRPr lang="en-US" dirty="0"/>
          </a:p>
          <a:p>
            <a:r>
              <a:rPr lang="en-US" dirty="0"/>
              <a:t>Ask amber: When did </a:t>
            </a:r>
            <a:r>
              <a:rPr lang="en-US" dirty="0" err="1"/>
              <a:t>caliop</a:t>
            </a:r>
            <a:r>
              <a:rPr lang="en-US" dirty="0"/>
              <a:t> fly over a fire and can we look at them in detail.</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27</a:t>
            </a:fld>
            <a:endParaRPr lang="en-US"/>
          </a:p>
        </p:txBody>
      </p:sp>
    </p:spTree>
    <p:extLst>
      <p:ext uri="{BB962C8B-B14F-4D97-AF65-F5344CB8AC3E}">
        <p14:creationId xmlns:p14="http://schemas.microsoft.com/office/powerpoint/2010/main" val="163494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t>The classification of a fire within the inventory </a:t>
            </a:r>
          </a:p>
          <a:p>
            <a:r>
              <a:rPr lang="en-US" sz="1400" dirty="0"/>
              <a:t>WF (~2 M ha per year) + Rx (~5 M ha per year), </a:t>
            </a:r>
          </a:p>
          <a:p>
            <a:r>
              <a:rPr lang="en-US" sz="1400" dirty="0"/>
              <a:t>Ag burning set to layer 1 (~20 m). </a:t>
            </a:r>
            <a:r>
              <a:rPr lang="en-US" sz="1400" dirty="0" err="1"/>
              <a:t>Zoplitz</a:t>
            </a:r>
            <a:r>
              <a:rPr lang="en-US" sz="1400" dirty="0"/>
              <a:t> et al. in press</a:t>
            </a:r>
          </a:p>
          <a:p>
            <a:endParaRPr lang="en-US" altLang="en-US" sz="1400" u="sng" dirty="0"/>
          </a:p>
          <a:p>
            <a:r>
              <a:rPr lang="en-US" altLang="en-US" sz="1400" u="sng" dirty="0"/>
              <a:t>Fire energetics can be poorly characterized</a:t>
            </a:r>
          </a:p>
          <a:p>
            <a:r>
              <a:rPr lang="en-US" altLang="en-US" dirty="0"/>
              <a:t>The traditional approach of injecting all cropland burning emissions into the surface layer does not realistically represent vertical plume structure.</a:t>
            </a:r>
          </a:p>
          <a:p>
            <a:r>
              <a:rPr lang="en-US" u="sng" dirty="0"/>
              <a:t>Zhou et al., 2018 STE</a:t>
            </a:r>
            <a:br>
              <a:rPr lang="en-US" u="sng" dirty="0"/>
            </a:br>
            <a:endParaRPr lang="en-US" u="sng" dirty="0"/>
          </a:p>
          <a:p>
            <a:r>
              <a:rPr lang="en-US" u="sng" dirty="0"/>
              <a:t>Flaming/smoldering and residual smoldering emissions </a:t>
            </a:r>
          </a:p>
          <a:p>
            <a:r>
              <a:rPr lang="en-US" dirty="0"/>
              <a:t>Current plume rise algorithms put 2-9% of PM</a:t>
            </a:r>
            <a:r>
              <a:rPr lang="en-US" baseline="-25000" dirty="0"/>
              <a:t>2.5</a:t>
            </a:r>
            <a:r>
              <a:rPr lang="en-US" dirty="0"/>
              <a:t> and VOC emissions from wildland fires in layer 1. Jeff V</a:t>
            </a:r>
            <a:endParaRPr lang="en-US" dirty="0">
              <a:solidFill>
                <a:srgbClr val="FF0000"/>
              </a:solidFill>
            </a:endParaRPr>
          </a:p>
          <a:p>
            <a:r>
              <a:rPr lang="en-US" altLang="en-US"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127140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pitchFamily="1" charset="-128"/>
                <a:cs typeface="+mn-cs"/>
              </a:rPr>
              <a:t>the model still exhibits a low bias at higher observed concentrations and a high bias at lower observed</a:t>
            </a:r>
          </a:p>
          <a:p>
            <a:r>
              <a:rPr lang="en-US" sz="1200" b="0" i="0" u="none" strike="noStrike" kern="1200" baseline="0" dirty="0">
                <a:solidFill>
                  <a:schemeClr val="tx1"/>
                </a:solidFill>
                <a:latin typeface="Arial" charset="0"/>
                <a:ea typeface="ＭＳ Ｐゴシック" pitchFamily="1" charset="-128"/>
                <a:cs typeface="+mn-cs"/>
              </a:rPr>
              <a:t>concentrations</a:t>
            </a:r>
            <a:endParaRPr 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t>Performance is situational and can be moderate to poor</a:t>
            </a:r>
            <a:r>
              <a:rPr lang="en-US" kern="0" baseline="30000" dirty="0"/>
              <a:t>1</a:t>
            </a:r>
            <a:r>
              <a:rPr lang="en-US" kern="0" dirty="0"/>
              <a:t>; </a:t>
            </a:r>
            <a:br>
              <a:rPr lang="en-US" kern="0" dirty="0"/>
            </a:br>
            <a:r>
              <a:rPr lang="en-US" kern="0" dirty="0"/>
              <a:t>Therefore, we consider other factors outside of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0" dirty="0"/>
          </a:p>
          <a:p>
            <a:pPr marL="342900" indent="-342900">
              <a:spcBef>
                <a:spcPct val="30000"/>
              </a:spcBef>
              <a:buFont typeface="Arial" panose="020B0604020202020204" pitchFamily="34" charset="0"/>
              <a:buChar char="•"/>
              <a:defRPr/>
            </a:pPr>
            <a:r>
              <a:rPr lang="en-US" sz="1200" dirty="0"/>
              <a:t>Ease of implementation</a:t>
            </a:r>
          </a:p>
          <a:p>
            <a:pPr marL="342900" lvl="0" indent="-342900">
              <a:spcBef>
                <a:spcPct val="30000"/>
              </a:spcBef>
              <a:buFont typeface="Arial" panose="020B0604020202020204" pitchFamily="34" charset="0"/>
              <a:buChar char="•"/>
              <a:defRPr/>
            </a:pPr>
            <a:r>
              <a:rPr lang="en-US" sz="1200" dirty="0"/>
              <a:t>availability and reliability of input parameters</a:t>
            </a:r>
          </a:p>
          <a:p>
            <a:pPr marL="342900" lvl="0" indent="-342900">
              <a:spcBef>
                <a:spcPct val="30000"/>
              </a:spcBef>
              <a:buFont typeface="Arial" panose="020B0604020202020204" pitchFamily="34" charset="0"/>
              <a:buChar char="•"/>
              <a:defRPr/>
            </a:pPr>
            <a:r>
              <a:rPr lang="en-US" sz="1200" dirty="0"/>
              <a:t>Supplement current weaknesses</a:t>
            </a:r>
          </a:p>
          <a:p>
            <a:pPr marL="342900" lvl="0" indent="-342900">
              <a:spcBef>
                <a:spcPct val="30000"/>
              </a:spcBef>
              <a:buFont typeface="Arial" panose="020B0604020202020204" pitchFamily="34" charset="0"/>
              <a:buChar char="•"/>
              <a:defRPr/>
            </a:pPr>
            <a:r>
              <a:rPr lang="en-US" sz="1200" dirty="0"/>
              <a:t>Algorithm comparison to available observations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t>No current strong quantitative agreement with remote sensing (sat/lidar) and model-based estimates of plume heights </a:t>
            </a:r>
            <a:br>
              <a:rPr lang="en-US" kern="0" dirty="0"/>
            </a:br>
            <a:r>
              <a:rPr lang="en-US" sz="1100" kern="0" dirty="0"/>
              <a:t>- Most validated using MISR</a:t>
            </a:r>
            <a:endParaRPr lang="en-US" sz="800" kern="0" dirty="0"/>
          </a:p>
          <a:p>
            <a:endParaRPr lang="en-US" sz="1200" b="0" i="0" u="none" strike="noStrike" kern="1200" baseline="0" dirty="0">
              <a:solidFill>
                <a:schemeClr val="tx1"/>
              </a:solidFill>
              <a:latin typeface="Arial" charset="0"/>
              <a:ea typeface="ＭＳ Ｐゴシック" pitchFamily="1" charset="-128"/>
              <a:cs typeface="+mn-cs"/>
            </a:endParaRPr>
          </a:p>
          <a:p>
            <a:endParaRPr lang="en-US" sz="1200" b="0" i="0" u="none" strike="noStrike" kern="1200" baseline="0" dirty="0">
              <a:solidFill>
                <a:schemeClr val="tx1"/>
              </a:solidFill>
              <a:latin typeface="Arial" charset="0"/>
              <a:ea typeface="ＭＳ Ｐゴシック" pitchFamily="1" charset="-128"/>
              <a:cs typeface="+mn-cs"/>
            </a:endParaRPr>
          </a:p>
          <a:p>
            <a:r>
              <a:rPr lang="en-US" sz="1200" b="0" i="0" u="none" strike="noStrike" kern="1200" baseline="0" dirty="0">
                <a:solidFill>
                  <a:schemeClr val="tx1"/>
                </a:solidFill>
                <a:latin typeface="Arial" charset="0"/>
                <a:ea typeface="ＭＳ Ｐゴシック" pitchFamily="1" charset="-128"/>
                <a:cs typeface="+mn-cs"/>
              </a:rPr>
              <a:t>Furthermore, the degree of</a:t>
            </a:r>
          </a:p>
          <a:p>
            <a:r>
              <a:rPr lang="en-US" sz="1200" b="0" i="0" u="none" strike="noStrike" kern="1200" baseline="0" dirty="0">
                <a:solidFill>
                  <a:schemeClr val="tx1"/>
                </a:solidFill>
                <a:latin typeface="Arial" charset="0"/>
                <a:ea typeface="ＭＳ Ｐゴシック" pitchFamily="1" charset="-128"/>
                <a:cs typeface="+mn-cs"/>
              </a:rPr>
              <a:t>improvement given by actually including plume rise parameterizations</a:t>
            </a:r>
          </a:p>
          <a:p>
            <a:r>
              <a:rPr lang="en-US" sz="1200" b="0" i="0" u="none" strike="noStrike" kern="1200" baseline="0" dirty="0">
                <a:solidFill>
                  <a:schemeClr val="tx1"/>
                </a:solidFill>
                <a:latin typeface="Arial" charset="0"/>
                <a:ea typeface="ＭＳ Ｐゴシック" pitchFamily="1" charset="-128"/>
                <a:cs typeface="+mn-cs"/>
              </a:rPr>
              <a:t>in atmospheric chemistry transport models can</a:t>
            </a:r>
          </a:p>
          <a:p>
            <a:r>
              <a:rPr lang="en-US" sz="1200" b="0" i="0" u="none" strike="noStrike" kern="1200" baseline="0" dirty="0">
                <a:solidFill>
                  <a:schemeClr val="tx1"/>
                </a:solidFill>
                <a:latin typeface="Arial" charset="0"/>
                <a:ea typeface="ＭＳ Ｐゴシック" pitchFamily="1" charset="-128"/>
                <a:cs typeface="+mn-cs"/>
              </a:rPr>
              <a:t>be difficult to interpret due to the complex interactions with</a:t>
            </a:r>
          </a:p>
          <a:p>
            <a:r>
              <a:rPr lang="en-US" sz="1200" b="0" i="0" u="none" strike="noStrike" kern="1200" baseline="0" dirty="0">
                <a:solidFill>
                  <a:schemeClr val="tx1"/>
                </a:solidFill>
                <a:latin typeface="Arial" charset="0"/>
                <a:ea typeface="ＭＳ Ｐゴシック" pitchFamily="1" charset="-128"/>
                <a:cs typeface="+mn-cs"/>
              </a:rPr>
              <a:t>other atmospheric processes Chen et al. (2009).</a:t>
            </a:r>
          </a:p>
          <a:p>
            <a:endParaRPr lang="en-US" sz="1200" b="0" i="0" u="none" strike="noStrike" kern="1200" baseline="0" dirty="0">
              <a:solidFill>
                <a:schemeClr val="tx1"/>
              </a:solidFill>
              <a:latin typeface="Arial" charset="0"/>
              <a:ea typeface="ＭＳ Ｐゴシック" pitchFamily="1" charset="-128"/>
              <a:cs typeface="+mn-cs"/>
            </a:endParaRPr>
          </a:p>
          <a:p>
            <a:r>
              <a:rPr lang="en-US" sz="1200" kern="0" dirty="0"/>
              <a:t>Fire-induced up-draft on wildfire plume lofting appears, in general, to remain rather poorly understood and often weakly represented in current large-scale atmospheric modelling efforts</a:t>
            </a:r>
          </a:p>
          <a:p>
            <a:endParaRPr lang="en-US" sz="1200" kern="0" dirty="0"/>
          </a:p>
          <a:p>
            <a:r>
              <a:rPr lang="en-US" kern="0" dirty="0"/>
              <a:t>Parameter dependency</a:t>
            </a:r>
          </a:p>
          <a:p>
            <a:r>
              <a:rPr lang="en-US" kern="0" dirty="0"/>
              <a:t>Portion of smoke injected above vs within the PBL</a:t>
            </a:r>
          </a:p>
          <a:p>
            <a:r>
              <a:rPr lang="en-US" kern="0" dirty="0"/>
              <a:t>Fire classification/detection</a:t>
            </a:r>
          </a:p>
          <a:p>
            <a:r>
              <a:rPr lang="en-US" kern="0" dirty="0"/>
              <a:t>Lack of plume rise validation data</a:t>
            </a:r>
            <a:br>
              <a:rPr lang="en-US" kern="0" dirty="0"/>
            </a:br>
            <a:r>
              <a:rPr lang="en-US" kern="0" dirty="0"/>
              <a:t>(field/remote sensing)</a:t>
            </a:r>
          </a:p>
          <a:p>
            <a:r>
              <a:rPr lang="en-US" kern="0" dirty="0"/>
              <a:t>Impact of fire-induced updraft on atmospheric thermodynamics</a:t>
            </a:r>
          </a:p>
          <a:p>
            <a:r>
              <a:rPr lang="en-US" kern="0" dirty="0"/>
              <a:t>Active stage (Flaming or smoldering)</a:t>
            </a:r>
          </a:p>
          <a:p>
            <a:r>
              <a:rPr lang="en-US" kern="0" dirty="0"/>
              <a:t>Characterization of fire energetics</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320348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800" dirty="0">
                <a:ea typeface="SimSun" panose="02010600030101010101" pitchFamily="2" charset="-122"/>
                <a:cs typeface="Times New Roman" panose="02020603050405020304" pitchFamily="18" charset="0"/>
              </a:rPr>
              <a:t>M0 – Current Briggs implementation </a:t>
            </a:r>
            <a:br>
              <a:rPr lang="en-US" sz="800" dirty="0">
                <a:ea typeface="SimSun" panose="02010600030101010101" pitchFamily="2" charset="-122"/>
                <a:cs typeface="Times New Roman" panose="02020603050405020304" pitchFamily="18" charset="0"/>
              </a:rPr>
            </a:br>
            <a:r>
              <a:rPr lang="en-US" sz="800" dirty="0">
                <a:ea typeface="SimSun" panose="02010600030101010101" pitchFamily="2" charset="-122"/>
                <a:cs typeface="Times New Roman" panose="02020603050405020304" pitchFamily="18" charset="0"/>
              </a:rPr>
              <a:t>(Pouliot </a:t>
            </a:r>
            <a:r>
              <a:rPr lang="en-US" sz="800" i="1" dirty="0">
                <a:ea typeface="SimSun" panose="02010600030101010101" pitchFamily="2" charset="-122"/>
                <a:cs typeface="Times New Roman" panose="02020603050405020304" pitchFamily="18" charset="0"/>
              </a:rPr>
              <a:t>et al.</a:t>
            </a:r>
            <a:r>
              <a:rPr lang="en-US" sz="800" dirty="0">
                <a:ea typeface="SimSun" panose="02010600030101010101" pitchFamily="2" charset="-122"/>
                <a:cs typeface="Times New Roman" panose="02020603050405020304" pitchFamily="18" charset="0"/>
              </a:rPr>
              <a:t>, 2005)</a:t>
            </a:r>
          </a:p>
          <a:p>
            <a:pPr marL="342900" indent="-342900">
              <a:buFont typeface="Arial" panose="020B0604020202020204" pitchFamily="34" charset="0"/>
              <a:buChar char="•"/>
            </a:pPr>
            <a:r>
              <a:rPr lang="en-US" sz="800" dirty="0">
                <a:ea typeface="SimSun" panose="02010600030101010101" pitchFamily="2" charset="-122"/>
                <a:cs typeface="Times New Roman" panose="02020603050405020304" pitchFamily="18" charset="0"/>
              </a:rPr>
              <a:t>M1 – Current Briggs with emissions only during active burning phase</a:t>
            </a:r>
            <a:br>
              <a:rPr lang="en-US" sz="800" dirty="0">
                <a:ea typeface="SimSun" panose="02010600030101010101" pitchFamily="2" charset="-122"/>
                <a:cs typeface="Times New Roman" panose="02020603050405020304" pitchFamily="18" charset="0"/>
              </a:rPr>
            </a:br>
            <a:r>
              <a:rPr lang="en-US" sz="800" dirty="0">
                <a:ea typeface="SimSun" panose="02010600030101010101" pitchFamily="2" charset="-122"/>
                <a:cs typeface="Times New Roman" panose="02020603050405020304" pitchFamily="18" charset="0"/>
              </a:rPr>
              <a:t>(Zhou </a:t>
            </a:r>
            <a:r>
              <a:rPr lang="en-US" sz="800" i="1" dirty="0">
                <a:ea typeface="SimSun" panose="02010600030101010101" pitchFamily="2" charset="-122"/>
                <a:cs typeface="Times New Roman" panose="02020603050405020304" pitchFamily="18" charset="0"/>
              </a:rPr>
              <a:t>et al.</a:t>
            </a:r>
            <a:r>
              <a:rPr lang="en-US" sz="800" dirty="0">
                <a:ea typeface="SimSun" panose="02010600030101010101" pitchFamily="2" charset="-122"/>
                <a:cs typeface="Times New Roman" panose="02020603050405020304" pitchFamily="18" charset="0"/>
              </a:rPr>
              <a:t>, 2018)</a:t>
            </a:r>
          </a:p>
          <a:p>
            <a:pPr marL="342900" indent="-342900">
              <a:buFont typeface="Arial" panose="020B0604020202020204" pitchFamily="34" charset="0"/>
              <a:buChar char="•"/>
            </a:pPr>
            <a:r>
              <a:rPr lang="en-US" sz="800" dirty="0">
                <a:ea typeface="SimSun" panose="02010600030101010101" pitchFamily="2" charset="-122"/>
                <a:cs typeface="Times New Roman" panose="02020603050405020304" pitchFamily="18" charset="0"/>
              </a:rPr>
              <a:t>M2 – The energy-balance parameterization</a:t>
            </a:r>
            <a:br>
              <a:rPr lang="en-US" sz="800" dirty="0">
                <a:ea typeface="SimSun" panose="02010600030101010101" pitchFamily="2" charset="-122"/>
                <a:cs typeface="Times New Roman" panose="02020603050405020304" pitchFamily="18" charset="0"/>
              </a:rPr>
            </a:br>
            <a:r>
              <a:rPr lang="en-US" sz="800" dirty="0">
                <a:ea typeface="SimSun" panose="02010600030101010101" pitchFamily="2" charset="-122"/>
                <a:cs typeface="Times New Roman" panose="02020603050405020304" pitchFamily="18" charset="0"/>
              </a:rPr>
              <a:t>(Sofiev </a:t>
            </a:r>
            <a:r>
              <a:rPr lang="en-US" sz="800" i="1" dirty="0">
                <a:ea typeface="SimSun" panose="02010600030101010101" pitchFamily="2" charset="-122"/>
                <a:cs typeface="Times New Roman" panose="02020603050405020304" pitchFamily="18" charset="0"/>
              </a:rPr>
              <a:t>et al.</a:t>
            </a:r>
            <a:r>
              <a:rPr lang="en-US" sz="800" dirty="0">
                <a:ea typeface="SimSun" panose="02010600030101010101" pitchFamily="2" charset="-122"/>
                <a:cs typeface="Times New Roman" panose="02020603050405020304" pitchFamily="18" charset="0"/>
              </a:rPr>
              <a:t>, 2012)</a:t>
            </a:r>
          </a:p>
          <a:p>
            <a:pPr marL="342900" indent="-342900">
              <a:buFont typeface="Arial" panose="020B0604020202020204" pitchFamily="34" charset="0"/>
              <a:buChar char="•"/>
            </a:pPr>
            <a:r>
              <a:rPr lang="en-US" sz="800" dirty="0">
                <a:ea typeface="SimSun" panose="02010600030101010101" pitchFamily="2" charset="-122"/>
                <a:cs typeface="Times New Roman" panose="02020603050405020304" pitchFamily="18" charset="0"/>
              </a:rPr>
              <a:t>M3 – Statistical assumption that the plume height likely will be PBL+500 m</a:t>
            </a:r>
            <a:endParaRPr lang="en-US" sz="800" kern="1200" dirty="0">
              <a:solidFill>
                <a:schemeClr val="tx1"/>
              </a:solidFill>
              <a:latin typeface="Arial"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endParaRPr lang="en-US" sz="800" dirty="0">
              <a:effectLst/>
            </a:endParaRPr>
          </a:p>
          <a:p>
            <a:pPr marL="0" marR="0">
              <a:lnSpc>
                <a:spcPct val="107000"/>
              </a:lnSpc>
              <a:spcBef>
                <a:spcPts val="0"/>
              </a:spcBef>
              <a:spcAft>
                <a:spcPts val="0"/>
              </a:spcAft>
            </a:pPr>
            <a:endParaRPr lang="en-US" sz="800" dirty="0">
              <a:effectLst/>
            </a:endParaRPr>
          </a:p>
          <a:p>
            <a:pPr marL="0" marR="0">
              <a:lnSpc>
                <a:spcPct val="107000"/>
              </a:lnSpc>
              <a:spcBef>
                <a:spcPts val="0"/>
              </a:spcBef>
              <a:spcAft>
                <a:spcPts val="0"/>
              </a:spcAft>
            </a:pPr>
            <a:r>
              <a:rPr lang="en-US" sz="800" dirty="0">
                <a:effectLst/>
              </a:rPr>
              <a:t>“2/3 law” dependence of stack plume height on termination distance based on analysis of data from 16 types of sources/stacks; modified for wild fire by Pouliot et al. (2005);</a:t>
            </a:r>
          </a:p>
          <a:p>
            <a:pPr marL="0" marR="0">
              <a:lnSpc>
                <a:spcPct val="107000"/>
              </a:lnSpc>
              <a:spcBef>
                <a:spcPts val="0"/>
              </a:spcBef>
              <a:spcAft>
                <a:spcPts val="0"/>
              </a:spcAft>
            </a:pPr>
            <a:r>
              <a:rPr lang="en-US" sz="800" dirty="0">
                <a:effectLst/>
              </a:rPr>
              <a:t>fire-size dependence based on WRAP-FEJF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effectLst/>
              </a:rPr>
              <a:t>Energy-balance-based parameterization (similar to convective cloud formulations) accounting for planetary boundary layer (PBL) mixing, power law dependence of fire intensity, and stability in free troposphere, with 4 fitted tunable parameters to match observed plume heights by MISR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a:t>
            </a:fld>
            <a:endParaRPr lang="en-US"/>
          </a:p>
        </p:txBody>
      </p:sp>
    </p:spTree>
    <p:extLst>
      <p:ext uri="{BB962C8B-B14F-4D97-AF65-F5344CB8AC3E}">
        <p14:creationId xmlns:p14="http://schemas.microsoft.com/office/powerpoint/2010/main" val="59702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800" dirty="0">
                <a:effectLst/>
              </a:rPr>
              <a:t>“2/3 law” dependence of stack plume height on termination distance based on analysis of data from 16 types of sources/stacks; modified for wild fire by Pouliot et al. (2005);</a:t>
            </a:r>
          </a:p>
          <a:p>
            <a:pPr marL="0" marR="0">
              <a:lnSpc>
                <a:spcPct val="107000"/>
              </a:lnSpc>
              <a:spcBef>
                <a:spcPts val="0"/>
              </a:spcBef>
              <a:spcAft>
                <a:spcPts val="0"/>
              </a:spcAft>
            </a:pPr>
            <a:r>
              <a:rPr lang="en-US" sz="800" dirty="0">
                <a:effectLst/>
              </a:rPr>
              <a:t>fire-size dependence based on WRAP-FEJF</a:t>
            </a:r>
          </a:p>
          <a:p>
            <a:pPr marL="0" marR="0">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effectLst/>
              </a:rPr>
              <a:t>Energy-balance-based parameterization (similar to convective cloud formulations) accounting for planetary boundary layer (PBL) mixing, power law dependence of fire intensity, and stability in free troposphere, with 4 fitted tunable parameters to match observed plume heights by MISR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You may get push back from the audience that not using vertical wind/stability info is a pro for using the Sofiev algorithm. Maybe you can note that not using vertical wind/temperature info removes some uncertainty ... but in my view our ability to predict atmospheric thermodynamics (absence local fire heat/moisture effects) is actually pretty good all things considered.</a:t>
            </a:r>
          </a:p>
          <a:p>
            <a:endParaRPr lang="en-US" dirty="0"/>
          </a:p>
          <a:p>
            <a:r>
              <a:rPr lang="en-US" dirty="0"/>
              <a:t>Sofiev limitations: algorithm configuration based on fire energetics, plume height is proportional to FRP/Heat flux (fires diurnal profile) and heavily dependent on reliability of inputs.</a:t>
            </a:r>
            <a:br>
              <a:rPr lang="en-US" dirty="0"/>
            </a:br>
            <a:endParaRPr lang="en-US" dirty="0"/>
          </a:p>
          <a:p>
            <a:r>
              <a:rPr lang="en-US" dirty="0"/>
              <a:t>Briggs limitations: heat flux from fires does not behave like heat flux from smoke stacks, dependent on wind and stability layers. </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4</a:t>
            </a:fld>
            <a:endParaRPr lang="en-US"/>
          </a:p>
        </p:txBody>
      </p:sp>
    </p:spTree>
    <p:extLst>
      <p:ext uri="{BB962C8B-B14F-4D97-AF65-F5344CB8AC3E}">
        <p14:creationId xmlns:p14="http://schemas.microsoft.com/office/powerpoint/2010/main" val="230690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PPRM- </a:t>
            </a:r>
            <a:r>
              <a:rPr lang="en-US" sz="1200" kern="1200" dirty="0">
                <a:solidFill>
                  <a:schemeClr val="tx1"/>
                </a:solidFill>
                <a:effectLst/>
                <a:latin typeface="Arial" charset="0"/>
                <a:ea typeface="ＭＳ Ｐゴシック" pitchFamily="1" charset="-128"/>
                <a:cs typeface="+mn-cs"/>
              </a:rPr>
              <a:t>explicitly simulate the process of plume convection due to buoyancy, entrainment from the ambient environment, and water phase changes in the plume. First law of thermos. Similar to convective cloud</a:t>
            </a:r>
          </a:p>
          <a:p>
            <a:r>
              <a:rPr lang="en-US" sz="1200" kern="1200" dirty="0">
                <a:solidFill>
                  <a:schemeClr val="tx1"/>
                </a:solidFill>
                <a:effectLst/>
                <a:latin typeface="Arial" charset="0"/>
                <a:ea typeface="ＭＳ Ｐゴシック" pitchFamily="1" charset="-128"/>
                <a:cs typeface="+mn-cs"/>
              </a:rPr>
              <a:t> </a:t>
            </a:r>
          </a:p>
          <a:p>
            <a:r>
              <a:rPr lang="en-US" sz="1200" kern="1200" dirty="0">
                <a:solidFill>
                  <a:schemeClr val="tx1"/>
                </a:solidFill>
                <a:effectLst/>
                <a:latin typeface="Arial" charset="0"/>
                <a:ea typeface="ＭＳ Ｐゴシック" pitchFamily="1" charset="-128"/>
                <a:cs typeface="+mn-cs"/>
              </a:rPr>
              <a:t>Briggs industrial stack (stack height and termination distance) incorporates </a:t>
            </a:r>
          </a:p>
          <a:p>
            <a:endParaRPr lang="en-US"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WRAP-FEJF empirical approach, set of equations and look up table “ expert </a:t>
            </a:r>
            <a:r>
              <a:rPr lang="en-US" sz="1200" kern="1200" dirty="0" err="1">
                <a:solidFill>
                  <a:schemeClr val="tx1"/>
                </a:solidFill>
                <a:effectLst/>
                <a:latin typeface="Arial" charset="0"/>
                <a:ea typeface="ＭＳ Ｐゴシック" pitchFamily="1" charset="-128"/>
                <a:cs typeface="+mn-cs"/>
              </a:rPr>
              <a:t>opinon</a:t>
            </a:r>
            <a:r>
              <a:rPr lang="en-US" sz="1200" kern="1200" dirty="0">
                <a:solidFill>
                  <a:schemeClr val="tx1"/>
                </a:solidFill>
                <a:effectLst/>
                <a:latin typeface="Arial" charset="0"/>
                <a:ea typeface="ＭＳ Ｐゴシック" pitchFamily="1" charset="-128"/>
                <a:cs typeface="+mn-cs"/>
              </a:rPr>
              <a:t>” fire size and dynamics based on time of day</a:t>
            </a:r>
          </a:p>
          <a:p>
            <a:endParaRPr lang="en-US"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S12- energy balance parameterization –</a:t>
            </a:r>
            <a:r>
              <a:rPr lang="en-US" sz="1200" kern="1200" baseline="0" dirty="0">
                <a:solidFill>
                  <a:schemeClr val="tx1"/>
                </a:solidFill>
                <a:effectLst/>
                <a:latin typeface="Arial" charset="0"/>
                <a:ea typeface="ＭＳ Ｐゴシック" pitchFamily="1" charset="-128"/>
                <a:cs typeface="+mn-cs"/>
              </a:rPr>
              <a:t> convective cloud, accounting for stab, fire intensity, and </a:t>
            </a:r>
            <a:r>
              <a:rPr lang="en-US" sz="1200" kern="1200" baseline="0" dirty="0" err="1">
                <a:solidFill>
                  <a:schemeClr val="tx1"/>
                </a:solidFill>
                <a:effectLst/>
                <a:latin typeface="Arial" charset="0"/>
                <a:ea typeface="ＭＳ Ｐゴシック" pitchFamily="1" charset="-128"/>
                <a:cs typeface="+mn-cs"/>
              </a:rPr>
              <a:t>pbl</a:t>
            </a:r>
            <a:r>
              <a:rPr lang="en-US" sz="1200" kern="1200" baseline="0" dirty="0">
                <a:solidFill>
                  <a:schemeClr val="tx1"/>
                </a:solidFill>
                <a:effectLst/>
                <a:latin typeface="Arial" charset="0"/>
                <a:ea typeface="ＭＳ Ｐゴシック" pitchFamily="1" charset="-128"/>
                <a:cs typeface="+mn-cs"/>
              </a:rPr>
              <a:t>.</a:t>
            </a:r>
          </a:p>
          <a:p>
            <a:endParaRPr lang="en-US" sz="1200" kern="1200" baseline="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 charset="-128"/>
                <a:cs typeface="+mn-cs"/>
              </a:rPr>
              <a:t>Moderate to poor: Therefore, factors other than performance, such as cost of implementation, theoretical basis, and availability and reliability of input parameters, need to be considered.</a:t>
            </a: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sz="1200" kern="1200" dirty="0">
              <a:solidFill>
                <a:schemeClr val="tx1"/>
              </a:solidFill>
              <a:effectLst/>
              <a:latin typeface="Arial" charset="0"/>
              <a:ea typeface="ＭＳ Ｐゴシック" pitchFamily="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256805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SAY CALIOP derived not observation…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408984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Briggs improves with time allocation for small fires</a:t>
            </a:r>
          </a:p>
          <a:p>
            <a:r>
              <a:rPr lang="en-US" dirty="0" err="1"/>
              <a:t>Sofeiv</a:t>
            </a:r>
            <a:r>
              <a:rPr lang="en-US" dirty="0"/>
              <a:t> performs better for small fires cases, or plume heights under 4km</a:t>
            </a:r>
          </a:p>
          <a:p>
            <a:r>
              <a:rPr lang="en-US" dirty="0"/>
              <a:t>Pbl+500 would work if the fire </a:t>
            </a:r>
            <a:r>
              <a:rPr lang="en-US" dirty="0" err="1"/>
              <a:t>energectics</a:t>
            </a:r>
            <a:r>
              <a:rPr lang="en-US" dirty="0"/>
              <a:t> are not strong enough to penetrate that stable boundary layer.</a:t>
            </a:r>
          </a:p>
          <a:p>
            <a:r>
              <a:rPr lang="en-US" dirty="0"/>
              <a:t>Briggs emissions are mostly within the </a:t>
            </a:r>
            <a:r>
              <a:rPr lang="en-US" dirty="0" err="1"/>
              <a:t>pbl</a:t>
            </a:r>
            <a:r>
              <a:rPr lang="en-US" dirty="0"/>
              <a:t> while in this case more should be above.</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177235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Nighttime </a:t>
            </a:r>
            <a:r>
              <a:rPr lang="en-US" dirty="0" err="1"/>
              <a:t>briggs</a:t>
            </a:r>
            <a:r>
              <a:rPr lang="en-US" dirty="0"/>
              <a:t> is over estimating plume rise, or at least its height is not supported by the other methods. </a:t>
            </a:r>
          </a:p>
          <a:p>
            <a:r>
              <a:rPr lang="en-US" dirty="0" err="1"/>
              <a:t>Sofeiv</a:t>
            </a:r>
            <a:r>
              <a:rPr lang="en-US" dirty="0"/>
              <a:t> is not able to handle the heights over 4km as it was not originally designed to do so.</a:t>
            </a:r>
          </a:p>
          <a:p>
            <a:r>
              <a:rPr lang="en-US" dirty="0"/>
              <a:t>The derived heights pattern is closer to </a:t>
            </a:r>
            <a:r>
              <a:rPr lang="en-US" dirty="0" err="1"/>
              <a:t>briggs</a:t>
            </a:r>
            <a:r>
              <a:rPr lang="en-US" dirty="0"/>
              <a:t>, indicating that </a:t>
            </a:r>
            <a:r>
              <a:rPr lang="en-US" dirty="0" err="1"/>
              <a:t>briggs</a:t>
            </a:r>
            <a:r>
              <a:rPr lang="en-US" dirty="0"/>
              <a:t> performs better for wildfire then </a:t>
            </a:r>
            <a:r>
              <a:rPr lang="en-US" dirty="0" err="1"/>
              <a:t>sofiev</a:t>
            </a:r>
            <a:r>
              <a:rPr lang="en-US" dirty="0"/>
              <a:t>.</a:t>
            </a:r>
          </a:p>
          <a:p>
            <a:r>
              <a:rPr lang="en-US" dirty="0" err="1"/>
              <a:t>Sofiev</a:t>
            </a:r>
            <a:r>
              <a:rPr lang="en-US" dirty="0"/>
              <a:t> patter based on heat flux is near zero at night, however if ingesting FRP from satellite, </a:t>
            </a:r>
            <a:r>
              <a:rPr lang="en-US" dirty="0" err="1"/>
              <a:t>Sofeiv</a:t>
            </a:r>
            <a:r>
              <a:rPr lang="en-US" dirty="0"/>
              <a:t> would place the plume near 2000m still under where </a:t>
            </a:r>
            <a:r>
              <a:rPr lang="en-US" dirty="0" err="1"/>
              <a:t>briggs</a:t>
            </a:r>
            <a:r>
              <a:rPr lang="en-US" dirty="0"/>
              <a:t> places it.</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426894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2E1AC9BC-A418-4CE7-95ED-197CDAE27005}" type="datetime1">
              <a:rPr lang="en-US" smtClean="0"/>
              <a:pPr>
                <a:defRPr/>
              </a:pPr>
              <a:t>10/21/2018</a:t>
            </a:fld>
            <a:endParaRPr lang="en-US" dirty="0"/>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6C85A6CC-83D6-49F7-8B51-284CA21AD3DD}" type="datetime1">
              <a:rPr lang="en-US" smtClean="0"/>
              <a:pPr>
                <a:defRPr/>
              </a:pPr>
              <a:t>10/21/2018</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FED7B663-3EE9-463C-A8C9-133C96238C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 id="2147483675" r:id="rId4"/>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763587" y="1143000"/>
            <a:ext cx="7770813" cy="96718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eaLnBrk="1" hangingPunct="1"/>
            <a:r>
              <a:rPr lang="en-US" b="0" dirty="0"/>
              <a:t>Improving the Vertical Distribution of Fire Emissions in CMAQ</a:t>
            </a:r>
          </a:p>
        </p:txBody>
      </p:sp>
      <p:sp>
        <p:nvSpPr>
          <p:cNvPr id="9" name="Rectangle 16"/>
          <p:cNvSpPr>
            <a:spLocks noChangeArrowheads="1"/>
          </p:cNvSpPr>
          <p:nvPr/>
        </p:nvSpPr>
        <p:spPr bwMode="auto">
          <a:xfrm>
            <a:off x="833438"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b="1" dirty="0">
                <a:solidFill>
                  <a:schemeClr val="bg1"/>
                </a:solidFill>
              </a:rPr>
              <a:t>Office of Research and Development</a:t>
            </a:r>
            <a:endParaRPr lang="en-US" sz="900" b="1" dirty="0"/>
          </a:p>
          <a:p>
            <a:pPr>
              <a:lnSpc>
                <a:spcPct val="90000"/>
              </a:lnSpc>
            </a:pPr>
            <a:r>
              <a:rPr lang="en-US" sz="900" dirty="0">
                <a:solidFill>
                  <a:schemeClr val="bg1"/>
                </a:solidFill>
              </a:rPr>
              <a:t>Computational Exposure Division, National Exposure Research Laboratory </a:t>
            </a:r>
          </a:p>
        </p:txBody>
      </p:sp>
      <p:sp>
        <p:nvSpPr>
          <p:cNvPr id="13" name="Rectangle 3"/>
          <p:cNvSpPr>
            <a:spLocks noGrp="1" noChangeArrowheads="1"/>
          </p:cNvSpPr>
          <p:nvPr>
            <p:ph type="subTitle" idx="1"/>
          </p:nvPr>
        </p:nvSpPr>
        <p:spPr bwMode="auto">
          <a:xfrm>
            <a:off x="958516" y="2621612"/>
            <a:ext cx="7137443" cy="787024"/>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i="0" dirty="0">
                <a:latin typeface="+mn-lt"/>
              </a:rPr>
              <a:t>Joseph L. Wilkins</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1</a:t>
            </a:r>
            <a:r>
              <a:rPr lang="en-US" i="0" dirty="0">
                <a:latin typeface="+mn-lt"/>
              </a:rPr>
              <a:t>, </a:t>
            </a:r>
            <a:br>
              <a:rPr lang="en-US" i="0" dirty="0">
                <a:latin typeface="+mn-lt"/>
              </a:rPr>
            </a:br>
            <a:r>
              <a:rPr lang="da-DK" i="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George Pouliot</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1</a:t>
            </a:r>
            <a:r>
              <a:rPr lang="en-US" i="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 Thomas Pierce</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1</a:t>
            </a:r>
            <a:r>
              <a:rPr lang="en-US" i="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 Robert Gilliam</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1</a:t>
            </a:r>
            <a:r>
              <a:rPr lang="en-US" i="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 </a:t>
            </a:r>
            <a:r>
              <a:rPr lang="en-US" i="0" dirty="0">
                <a:solidFill>
                  <a:schemeClr val="bg1">
                    <a:lumMod val="85000"/>
                  </a:schemeClr>
                </a:solidFill>
                <a:uFill>
                  <a:solidFill>
                    <a:srgbClr val="000000"/>
                  </a:solidFill>
                </a:uFill>
                <a:latin typeface="+mn-lt"/>
                <a:ea typeface="Times New Roman" panose="02020603050405020304" pitchFamily="18" charset="0"/>
                <a:cs typeface="Calibri" panose="020F0502020204030204" pitchFamily="34" charset="0"/>
              </a:rPr>
              <a:t>Jeff </a:t>
            </a:r>
            <a:r>
              <a:rPr lang="en-US" i="0" dirty="0">
                <a:solidFill>
                  <a:schemeClr val="bg1">
                    <a:lumMod val="85000"/>
                  </a:schemeClr>
                </a:solidFill>
                <a:latin typeface="+mn-lt"/>
              </a:rPr>
              <a:t>Vukovich</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2</a:t>
            </a:r>
            <a:r>
              <a:rPr lang="en-US" i="0" dirty="0">
                <a:solidFill>
                  <a:schemeClr val="bg1">
                    <a:lumMod val="85000"/>
                  </a:schemeClr>
                </a:solidFill>
                <a:latin typeface="+mn-lt"/>
              </a:rPr>
              <a:t>, </a:t>
            </a:r>
            <a:r>
              <a:rPr lang="en-US" i="0" dirty="0">
                <a:solidFill>
                  <a:schemeClr val="bg1">
                    <a:lumMod val="85000"/>
                  </a:schemeClr>
                </a:solidFill>
                <a:uFill>
                  <a:solidFill>
                    <a:srgbClr val="000000"/>
                  </a:solidFill>
                </a:uFill>
                <a:latin typeface="+mn-lt"/>
                <a:cs typeface="Calibri" panose="020F0502020204030204" pitchFamily="34" charset="0"/>
              </a:rPr>
              <a:t>Hyun </a:t>
            </a:r>
            <a:r>
              <a:rPr lang="en-US" i="0" dirty="0" err="1">
                <a:solidFill>
                  <a:schemeClr val="bg1">
                    <a:lumMod val="85000"/>
                  </a:schemeClr>
                </a:solidFill>
                <a:uFill>
                  <a:solidFill>
                    <a:srgbClr val="000000"/>
                  </a:solidFill>
                </a:uFill>
                <a:latin typeface="+mn-lt"/>
                <a:cs typeface="Calibri" panose="020F0502020204030204" pitchFamily="34" charset="0"/>
              </a:rPr>
              <a:t>Deok</a:t>
            </a:r>
            <a:r>
              <a:rPr lang="en-US" i="0" dirty="0">
                <a:solidFill>
                  <a:schemeClr val="bg1">
                    <a:lumMod val="85000"/>
                  </a:schemeClr>
                </a:solidFill>
                <a:uFill>
                  <a:solidFill>
                    <a:srgbClr val="000000"/>
                  </a:solidFill>
                </a:uFill>
                <a:latin typeface="+mn-lt"/>
                <a:cs typeface="Calibri" panose="020F0502020204030204" pitchFamily="34" charset="0"/>
              </a:rPr>
              <a:t> Choi</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3</a:t>
            </a:r>
            <a:r>
              <a:rPr lang="en-US" i="0" dirty="0">
                <a:solidFill>
                  <a:schemeClr val="bg1">
                    <a:lumMod val="85000"/>
                  </a:schemeClr>
                </a:solidFill>
                <a:uFill>
                  <a:solidFill>
                    <a:srgbClr val="000000"/>
                  </a:solidFill>
                </a:uFill>
                <a:latin typeface="+mn-lt"/>
                <a:cs typeface="Calibri" panose="020F0502020204030204" pitchFamily="34" charset="0"/>
              </a:rPr>
              <a:t>, Amber Soja</a:t>
            </a:r>
            <a:r>
              <a:rPr lang="en-US" i="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3</a:t>
            </a:r>
            <a:endParaRPr lang="en-US" i="0" dirty="0">
              <a:solidFill>
                <a:schemeClr val="bg1">
                  <a:lumMod val="85000"/>
                </a:schemeClr>
              </a:solidFill>
              <a:uFill>
                <a:solidFill>
                  <a:srgbClr val="000000"/>
                </a:solidFill>
              </a:uFill>
              <a:latin typeface="+mn-lt"/>
              <a:cs typeface="Calibri" panose="020F0502020204030204" pitchFamily="34" charset="0"/>
            </a:endParaRPr>
          </a:p>
        </p:txBody>
      </p:sp>
      <p:sp>
        <p:nvSpPr>
          <p:cNvPr id="3" name="Rectangle 2"/>
          <p:cNvSpPr/>
          <p:nvPr/>
        </p:nvSpPr>
        <p:spPr>
          <a:xfrm>
            <a:off x="381001" y="3627105"/>
            <a:ext cx="8291430" cy="646331"/>
          </a:xfrm>
          <a:prstGeom prst="rect">
            <a:avLst/>
          </a:prstGeom>
        </p:spPr>
        <p:txBody>
          <a:bodyPr wrap="square">
            <a:spAutoFit/>
          </a:bodyPr>
          <a:lstStyle/>
          <a:p>
            <a:pPr marL="0" marR="0" algn="ctr">
              <a:spcBef>
                <a:spcPts val="0"/>
              </a:spcBef>
              <a:spcAft>
                <a:spcPts val="0"/>
              </a:spcAft>
            </a:pPr>
            <a:r>
              <a:rPr lang="en-US" sz="1800" baseline="300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1</a:t>
            </a:r>
            <a:r>
              <a:rPr lang="en-US" sz="18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Office of Research and Development, National Exposure Research Laboratory, U.S. Environmental Protection Agency, Research Triangle Park, NC, USA</a:t>
            </a:r>
            <a:endParaRPr lang="en-US" sz="16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235A9B8-5EB3-4295-A3AE-5FA3CBDC859B}"/>
              </a:ext>
            </a:extLst>
          </p:cNvPr>
          <p:cNvSpPr/>
          <p:nvPr/>
        </p:nvSpPr>
        <p:spPr>
          <a:xfrm>
            <a:off x="1668379" y="5457293"/>
            <a:ext cx="5987716" cy="923330"/>
          </a:xfrm>
          <a:prstGeom prst="rect">
            <a:avLst/>
          </a:prstGeom>
        </p:spPr>
        <p:txBody>
          <a:bodyPr wrap="square">
            <a:spAutoFit/>
          </a:bodyPr>
          <a:lstStyle/>
          <a:p>
            <a:pPr marL="0" marR="0" algn="ctr">
              <a:spcBef>
                <a:spcPts val="0"/>
              </a:spcBef>
              <a:spcAft>
                <a:spcPts val="0"/>
              </a:spcAft>
            </a:pPr>
            <a:r>
              <a:rPr lang="en-US" sz="1800" dirty="0">
                <a:solidFill>
                  <a:schemeClr val="bg1">
                    <a:lumMod val="85000"/>
                  </a:schemeClr>
                </a:solidFill>
                <a:uFill>
                  <a:solidFill>
                    <a:srgbClr val="000000"/>
                  </a:solidFill>
                </a:uFill>
                <a:latin typeface="+mn-lt"/>
                <a:cs typeface="Calibri" panose="020F0502020204030204" pitchFamily="34" charset="0"/>
              </a:rPr>
              <a:t>17</a:t>
            </a:r>
            <a:r>
              <a:rPr lang="en-US" sz="1800" baseline="30000" dirty="0">
                <a:solidFill>
                  <a:schemeClr val="bg1">
                    <a:lumMod val="85000"/>
                  </a:schemeClr>
                </a:solidFill>
                <a:uFill>
                  <a:solidFill>
                    <a:srgbClr val="000000"/>
                  </a:solidFill>
                </a:uFill>
                <a:latin typeface="+mn-lt"/>
                <a:cs typeface="Calibri" panose="020F0502020204030204" pitchFamily="34" charset="0"/>
              </a:rPr>
              <a:t>th</a:t>
            </a:r>
            <a:r>
              <a:rPr lang="en-US" sz="1800" dirty="0">
                <a:solidFill>
                  <a:schemeClr val="bg1">
                    <a:lumMod val="85000"/>
                  </a:schemeClr>
                </a:solidFill>
                <a:uFill>
                  <a:solidFill>
                    <a:srgbClr val="000000"/>
                  </a:solidFill>
                </a:uFill>
                <a:latin typeface="+mn-lt"/>
                <a:cs typeface="Calibri" panose="020F0502020204030204" pitchFamily="34" charset="0"/>
              </a:rPr>
              <a:t> Annual CMAS Conference</a:t>
            </a:r>
          </a:p>
          <a:p>
            <a:pPr marL="0" marR="0" algn="ctr">
              <a:spcBef>
                <a:spcPts val="0"/>
              </a:spcBef>
              <a:spcAft>
                <a:spcPts val="0"/>
              </a:spcAft>
            </a:pPr>
            <a:r>
              <a:rPr lang="en-US" sz="1800" dirty="0">
                <a:solidFill>
                  <a:schemeClr val="bg1">
                    <a:lumMod val="85000"/>
                  </a:schemeClr>
                </a:solidFill>
                <a:uFill>
                  <a:solidFill>
                    <a:srgbClr val="000000"/>
                  </a:solidFill>
                </a:uFill>
                <a:latin typeface="+mn-lt"/>
                <a:cs typeface="Calibri" panose="020F0502020204030204" pitchFamily="34" charset="0"/>
              </a:rPr>
              <a:t>Oct. 22-24, 2018</a:t>
            </a:r>
          </a:p>
          <a:p>
            <a:pPr marL="0" marR="0" algn="ctr">
              <a:spcBef>
                <a:spcPts val="0"/>
              </a:spcBef>
              <a:spcAft>
                <a:spcPts val="0"/>
              </a:spcAft>
            </a:pPr>
            <a:r>
              <a:rPr lang="en-US" sz="1800" dirty="0">
                <a:solidFill>
                  <a:schemeClr val="bg1">
                    <a:lumMod val="85000"/>
                  </a:schemeClr>
                </a:solidFill>
                <a:uFill>
                  <a:solidFill>
                    <a:srgbClr val="000000"/>
                  </a:solidFill>
                </a:uFill>
                <a:latin typeface="+mn-lt"/>
                <a:cs typeface="Calibri" panose="020F0502020204030204" pitchFamily="34" charset="0"/>
              </a:rPr>
              <a:t>Chapel Hill, NC</a:t>
            </a:r>
          </a:p>
        </p:txBody>
      </p:sp>
      <p:sp>
        <p:nvSpPr>
          <p:cNvPr id="10" name="Rectangle 9">
            <a:extLst>
              <a:ext uri="{FF2B5EF4-FFF2-40B4-BE49-F238E27FC236}">
                <a16:creationId xmlns:a16="http://schemas.microsoft.com/office/drawing/2014/main" id="{424E6E52-294B-4C12-AA89-E6BC0BF43760}"/>
              </a:ext>
            </a:extLst>
          </p:cNvPr>
          <p:cNvSpPr/>
          <p:nvPr/>
        </p:nvSpPr>
        <p:spPr>
          <a:xfrm>
            <a:off x="496093" y="4394400"/>
            <a:ext cx="8305800" cy="646331"/>
          </a:xfrm>
          <a:prstGeom prst="rect">
            <a:avLst/>
          </a:prstGeom>
        </p:spPr>
        <p:txBody>
          <a:bodyPr wrap="square">
            <a:spAutoFit/>
          </a:bodyPr>
          <a:lstStyle/>
          <a:p>
            <a:pPr marL="0" marR="0" algn="ctr">
              <a:spcBef>
                <a:spcPts val="0"/>
              </a:spcBef>
              <a:spcAft>
                <a:spcPts val="0"/>
              </a:spcAft>
            </a:pPr>
            <a:r>
              <a:rPr lang="en-US" sz="1800" baseline="30000" dirty="0">
                <a:solidFill>
                  <a:schemeClr val="bg1">
                    <a:lumMod val="85000"/>
                  </a:schemeClr>
                </a:solidFill>
                <a:uFill>
                  <a:solidFill>
                    <a:srgbClr val="000000"/>
                  </a:solidFill>
                </a:uFill>
                <a:ea typeface="Calibri" panose="020F0502020204030204" pitchFamily="34" charset="0"/>
                <a:cs typeface="Calibri" panose="020F0502020204030204" pitchFamily="34" charset="0"/>
              </a:rPr>
              <a:t>2</a:t>
            </a:r>
            <a:r>
              <a:rPr lang="en-US" sz="18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Office of Air Quality Planning and Standards, air Quality Assessment Division, U.S. Environmental Protection Agency, Research Triangle Park, NC, USA</a:t>
            </a:r>
            <a:endParaRPr lang="en-US" sz="16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8F14B73-038A-42B7-A438-B000074C8341}"/>
              </a:ext>
            </a:extLst>
          </p:cNvPr>
          <p:cNvSpPr/>
          <p:nvPr/>
        </p:nvSpPr>
        <p:spPr>
          <a:xfrm>
            <a:off x="990600" y="5047116"/>
            <a:ext cx="7343274" cy="369332"/>
          </a:xfrm>
          <a:prstGeom prst="rect">
            <a:avLst/>
          </a:prstGeom>
        </p:spPr>
        <p:txBody>
          <a:bodyPr wrap="square">
            <a:spAutoFit/>
          </a:bodyPr>
          <a:lstStyle/>
          <a:p>
            <a:pPr marL="0" marR="0" algn="ctr">
              <a:spcBef>
                <a:spcPts val="0"/>
              </a:spcBef>
              <a:spcAft>
                <a:spcPts val="0"/>
              </a:spcAft>
            </a:pPr>
            <a:r>
              <a:rPr lang="en-US" sz="1800" baseline="30000" dirty="0">
                <a:solidFill>
                  <a:schemeClr val="bg1">
                    <a:lumMod val="85000"/>
                  </a:schemeClr>
                </a:solidFill>
                <a:uFill>
                  <a:solidFill>
                    <a:srgbClr val="000000"/>
                  </a:solidFill>
                </a:uFill>
                <a:ea typeface="Calibri" panose="020F0502020204030204" pitchFamily="34" charset="0"/>
                <a:cs typeface="Calibri" panose="020F0502020204030204" pitchFamily="34" charset="0"/>
              </a:rPr>
              <a:t>3</a:t>
            </a:r>
            <a:r>
              <a:rPr lang="en-US" sz="18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rPr>
              <a:t>National Institute of Aerospace, NASA-Langley, Hampton, VA, USA</a:t>
            </a:r>
            <a:endParaRPr lang="en-US" sz="1600" dirty="0">
              <a:solidFill>
                <a:schemeClr val="bg1">
                  <a:lumMod val="85000"/>
                </a:schemeClr>
              </a:solidFill>
              <a:uFill>
                <a:solidFill>
                  <a:srgbClr val="000000"/>
                </a:solidFill>
              </a:uFill>
              <a:latin typeface="+mn-lt"/>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1EDC5-6521-481F-AE94-839F61C1E040}"/>
              </a:ext>
            </a:extLst>
          </p:cNvPr>
          <p:cNvSpPr>
            <a:spLocks noGrp="1"/>
          </p:cNvSpPr>
          <p:nvPr>
            <p:ph type="sldNum" sz="quarter" idx="12"/>
          </p:nvPr>
        </p:nvSpPr>
        <p:spPr/>
        <p:txBody>
          <a:bodyPr/>
          <a:lstStyle/>
          <a:p>
            <a:pPr>
              <a:defRPr/>
            </a:pPr>
            <a:fld id="{BEF2A795-0D1C-4340-A163-773CC4D3E4EC}" type="slidenum">
              <a:rPr lang="en-US" smtClean="0"/>
              <a:pPr>
                <a:defRPr/>
              </a:pPr>
              <a:t>9</a:t>
            </a:fld>
            <a:endParaRPr lang="en-US" dirty="0"/>
          </a:p>
        </p:txBody>
      </p:sp>
      <p:sp>
        <p:nvSpPr>
          <p:cNvPr id="9" name="Rectangle 1">
            <a:extLst>
              <a:ext uri="{FF2B5EF4-FFF2-40B4-BE49-F238E27FC236}">
                <a16:creationId xmlns:a16="http://schemas.microsoft.com/office/drawing/2014/main" id="{49929C7F-96B5-45AB-9ABD-8DB3B282517F}"/>
              </a:ext>
            </a:extLst>
          </p:cNvPr>
          <p:cNvSpPr>
            <a:spLocks noChangeArrowheads="1"/>
          </p:cNvSpPr>
          <p:nvPr/>
        </p:nvSpPr>
        <p:spPr bwMode="auto">
          <a:xfrm>
            <a:off x="1984375" y="3270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43431C03-E38D-4C88-98C5-762D80F66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9714"/>
            <a:ext cx="2057400" cy="706525"/>
          </a:xfrm>
          <a:prstGeom prst="rect">
            <a:avLst/>
          </a:prstGeom>
        </p:spPr>
      </p:pic>
      <p:sp>
        <p:nvSpPr>
          <p:cNvPr id="12" name="Rectangle 11">
            <a:extLst>
              <a:ext uri="{FF2B5EF4-FFF2-40B4-BE49-F238E27FC236}">
                <a16:creationId xmlns:a16="http://schemas.microsoft.com/office/drawing/2014/main" id="{91B6E17C-C61B-4213-989D-9DE04634F78F}"/>
              </a:ext>
            </a:extLst>
          </p:cNvPr>
          <p:cNvSpPr/>
          <p:nvPr/>
        </p:nvSpPr>
        <p:spPr>
          <a:xfrm>
            <a:off x="10510" y="682705"/>
            <a:ext cx="9144000" cy="954107"/>
          </a:xfrm>
          <a:prstGeom prst="rect">
            <a:avLst/>
          </a:prstGeom>
        </p:spPr>
        <p:txBody>
          <a:bodyPr wrap="square">
            <a:spAutoFit/>
          </a:bodyPr>
          <a:lstStyle/>
          <a:p>
            <a:r>
              <a:rPr lang="en-US" sz="2800" b="1" dirty="0">
                <a:solidFill>
                  <a:srgbClr val="026CB6"/>
                </a:solidFill>
                <a:latin typeface="+mj-lt"/>
                <a:ea typeface="+mj-ea"/>
                <a:cs typeface="+mj-cs"/>
              </a:rPr>
              <a:t>Cloud-Aerosol Lidar with Orthogonal Polarization (CALIOP) aboard the CALIPSO satellite</a:t>
            </a:r>
          </a:p>
        </p:txBody>
      </p:sp>
      <p:sp>
        <p:nvSpPr>
          <p:cNvPr id="14" name="Rectangle 13">
            <a:extLst>
              <a:ext uri="{FF2B5EF4-FFF2-40B4-BE49-F238E27FC236}">
                <a16:creationId xmlns:a16="http://schemas.microsoft.com/office/drawing/2014/main" id="{123A0352-C59C-48A2-B9F2-C9642AEF1447}"/>
              </a:ext>
            </a:extLst>
          </p:cNvPr>
          <p:cNvSpPr/>
          <p:nvPr/>
        </p:nvSpPr>
        <p:spPr>
          <a:xfrm>
            <a:off x="26552" y="2535767"/>
            <a:ext cx="2640448" cy="3139321"/>
          </a:xfrm>
          <a:prstGeom prst="rect">
            <a:avLst/>
          </a:prstGeom>
        </p:spPr>
        <p:txBody>
          <a:bodyPr wrap="square">
            <a:spAutoFit/>
          </a:bodyPr>
          <a:lstStyle/>
          <a:p>
            <a:pPr marL="0" marR="0">
              <a:spcBef>
                <a:spcPts val="0"/>
              </a:spcBef>
              <a:spcAft>
                <a:spcPts val="0"/>
              </a:spcAft>
            </a:pPr>
            <a:r>
              <a:rPr lang="en-US" sz="1800" dirty="0">
                <a:latin typeface="+mn-lt"/>
                <a:ea typeface="Cambria" panose="02040503050406030204" pitchFamily="18" charset="0"/>
                <a:cs typeface="Times New Roman" panose="02020603050405020304" pitchFamily="18" charset="0"/>
              </a:rPr>
              <a:t>CALIOP curtains are used with GEOS-5 back trajectories to associate aerosol layers with fire origins</a:t>
            </a:r>
            <a:br>
              <a:rPr lang="en-US" sz="1800" dirty="0">
                <a:latin typeface="+mn-lt"/>
                <a:ea typeface="Cambria" panose="02040503050406030204" pitchFamily="18" charset="0"/>
                <a:cs typeface="Times New Roman" panose="02020603050405020304" pitchFamily="18" charset="0"/>
              </a:rPr>
            </a:br>
            <a:br>
              <a:rPr lang="en-US" sz="1800" dirty="0">
                <a:latin typeface="+mn-lt"/>
                <a:ea typeface="Cambria" panose="02040503050406030204" pitchFamily="18" charset="0"/>
                <a:cs typeface="Times New Roman" panose="02020603050405020304" pitchFamily="18" charset="0"/>
              </a:rPr>
            </a:br>
            <a:r>
              <a:rPr lang="en-US" sz="1800" dirty="0">
                <a:latin typeface="+mn-lt"/>
                <a:ea typeface="Cambria" panose="02040503050406030204" pitchFamily="18" charset="0"/>
                <a:cs typeface="Times New Roman" panose="02020603050405020304" pitchFamily="18" charset="0"/>
              </a:rPr>
              <a:t>derived parameters</a:t>
            </a:r>
            <a:br>
              <a:rPr lang="en-US" sz="1800" dirty="0">
                <a:latin typeface="+mn-lt"/>
                <a:ea typeface="Cambria" panose="02040503050406030204" pitchFamily="18" charset="0"/>
                <a:cs typeface="Times New Roman" panose="02020603050405020304" pitchFamily="18" charset="0"/>
              </a:rPr>
            </a:br>
            <a:endParaRPr lang="en-US" sz="1800" dirty="0">
              <a:latin typeface="+mn-lt"/>
              <a:ea typeface="Cambria" panose="02040503050406030204" pitchFamily="18" charset="0"/>
              <a:cs typeface="Times New Roman" panose="02020603050405020304" pitchFamily="18" charset="0"/>
            </a:endParaRPr>
          </a:p>
          <a:p>
            <a:pPr marL="0" marR="0">
              <a:spcBef>
                <a:spcPts val="0"/>
              </a:spcBef>
              <a:spcAft>
                <a:spcPts val="0"/>
              </a:spcAft>
            </a:pPr>
            <a:r>
              <a:rPr lang="en-US" sz="1800" dirty="0">
                <a:latin typeface="+mn-lt"/>
                <a:ea typeface="Cambria" panose="02040503050406030204" pitchFamily="18" charset="0"/>
                <a:cs typeface="Times New Roman" panose="02020603050405020304" pitchFamily="18" charset="0"/>
              </a:rPr>
              <a:t>stable layers (STL)</a:t>
            </a:r>
            <a:br>
              <a:rPr lang="en-US" sz="1800" dirty="0">
                <a:latin typeface="+mn-lt"/>
                <a:ea typeface="Cambria" panose="02040503050406030204" pitchFamily="18" charset="0"/>
                <a:cs typeface="Times New Roman" panose="02020603050405020304" pitchFamily="18" charset="0"/>
              </a:rPr>
            </a:br>
            <a:r>
              <a:rPr lang="en-US" sz="1800" dirty="0">
                <a:latin typeface="+mn-lt"/>
                <a:ea typeface="Cambria" panose="02040503050406030204" pitchFamily="18" charset="0"/>
                <a:cs typeface="Times New Roman" panose="02020603050405020304" pitchFamily="18" charset="0"/>
              </a:rPr>
              <a:t>plume heights (dots)</a:t>
            </a:r>
          </a:p>
          <a:p>
            <a:pPr marL="0" marR="0">
              <a:spcBef>
                <a:spcPts val="0"/>
              </a:spcBef>
              <a:spcAft>
                <a:spcPts val="0"/>
              </a:spcAft>
            </a:pPr>
            <a:r>
              <a:rPr lang="en-US" sz="1800" dirty="0">
                <a:latin typeface="+mn-lt"/>
                <a:ea typeface="Cambria" panose="02040503050406030204" pitchFamily="18" charset="0"/>
                <a:cs typeface="Times New Roman" panose="02020603050405020304" pitchFamily="18" charset="0"/>
              </a:rPr>
              <a:t>boundary layer (PBLH)</a:t>
            </a:r>
          </a:p>
        </p:txBody>
      </p:sp>
      <p:sp>
        <p:nvSpPr>
          <p:cNvPr id="16" name="Rectangle 15">
            <a:extLst>
              <a:ext uri="{FF2B5EF4-FFF2-40B4-BE49-F238E27FC236}">
                <a16:creationId xmlns:a16="http://schemas.microsoft.com/office/drawing/2014/main" id="{DC483015-5EAC-459A-ABD7-C2962629EF28}"/>
              </a:ext>
            </a:extLst>
          </p:cNvPr>
          <p:cNvSpPr/>
          <p:nvPr/>
        </p:nvSpPr>
        <p:spPr>
          <a:xfrm>
            <a:off x="3224082" y="1600200"/>
            <a:ext cx="5334000" cy="646331"/>
          </a:xfrm>
          <a:prstGeom prst="rect">
            <a:avLst/>
          </a:prstGeom>
        </p:spPr>
        <p:txBody>
          <a:bodyPr wrap="square">
            <a:spAutoFit/>
          </a:bodyPr>
          <a:lstStyle/>
          <a:p>
            <a:r>
              <a:rPr lang="en-US" sz="1800" dirty="0">
                <a:latin typeface="+mn-lt"/>
                <a:ea typeface="Cambria" panose="02040503050406030204" pitchFamily="18" charset="0"/>
                <a:cs typeface="Times New Roman" panose="02020603050405020304" pitchFamily="18" charset="0"/>
              </a:rPr>
              <a:t>Variables associated with air parcel and MODIS fire detection coincidence (at smoke plume height) </a:t>
            </a:r>
            <a:endParaRPr lang="en-US" sz="1800" dirty="0">
              <a:latin typeface="+mn-lt"/>
            </a:endParaRPr>
          </a:p>
        </p:txBody>
      </p:sp>
      <p:pic>
        <p:nvPicPr>
          <p:cNvPr id="13" name="Picture 12">
            <a:extLst>
              <a:ext uri="{FF2B5EF4-FFF2-40B4-BE49-F238E27FC236}">
                <a16:creationId xmlns:a16="http://schemas.microsoft.com/office/drawing/2014/main" id="{B115CF30-A5BC-4C86-9770-7DD5926A1E1D}"/>
              </a:ext>
            </a:extLst>
          </p:cNvPr>
          <p:cNvPicPr>
            <a:picLocks/>
          </p:cNvPicPr>
          <p:nvPr/>
        </p:nvPicPr>
        <p:blipFill>
          <a:blip r:embed="rId4"/>
          <a:stretch>
            <a:fillRect/>
          </a:stretch>
        </p:blipFill>
        <p:spPr>
          <a:xfrm>
            <a:off x="2567423" y="2186312"/>
            <a:ext cx="6526855" cy="4038276"/>
          </a:xfrm>
          <a:prstGeom prst="rect">
            <a:avLst/>
          </a:prstGeom>
        </p:spPr>
      </p:pic>
      <p:sp>
        <p:nvSpPr>
          <p:cNvPr id="18" name="Rectangle 17">
            <a:extLst>
              <a:ext uri="{FF2B5EF4-FFF2-40B4-BE49-F238E27FC236}">
                <a16:creationId xmlns:a16="http://schemas.microsoft.com/office/drawing/2014/main" id="{1D00932C-2F59-4555-AA5B-39F5E1B6F6B5}"/>
              </a:ext>
            </a:extLst>
          </p:cNvPr>
          <p:cNvSpPr/>
          <p:nvPr/>
        </p:nvSpPr>
        <p:spPr>
          <a:xfrm>
            <a:off x="2193406" y="6211669"/>
            <a:ext cx="6961104" cy="646331"/>
          </a:xfrm>
          <a:prstGeom prst="rect">
            <a:avLst/>
          </a:prstGeom>
        </p:spPr>
        <p:txBody>
          <a:bodyPr wrap="square">
            <a:spAutoFit/>
          </a:bodyPr>
          <a:lstStyle/>
          <a:p>
            <a:r>
              <a:rPr lang="en-US" sz="1800" dirty="0"/>
              <a:t>The Goddard Earth Observing System Model, Version 5 (GEOS-5) </a:t>
            </a:r>
            <a:r>
              <a:rPr lang="en-US" sz="1800" dirty="0">
                <a:latin typeface="+mn-lt"/>
              </a:rPr>
              <a:t>is documented in </a:t>
            </a:r>
            <a:r>
              <a:rPr lang="en-US" sz="1800" dirty="0" err="1">
                <a:latin typeface="+mn-lt"/>
              </a:rPr>
              <a:t>Rienecker</a:t>
            </a:r>
            <a:r>
              <a:rPr lang="en-US" sz="1800" dirty="0">
                <a:latin typeface="+mn-lt"/>
              </a:rPr>
              <a:t> et al. (2008).</a:t>
            </a:r>
          </a:p>
        </p:txBody>
      </p:sp>
    </p:spTree>
    <p:extLst>
      <p:ext uri="{BB962C8B-B14F-4D97-AF65-F5344CB8AC3E}">
        <p14:creationId xmlns:p14="http://schemas.microsoft.com/office/powerpoint/2010/main" val="58247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9CE2DD2-CA81-4954-8873-BB238CA5E799}"/>
              </a:ext>
            </a:extLst>
          </p:cNvPr>
          <p:cNvPicPr>
            <a:picLocks noGrp="1" noChangeAspect="1"/>
          </p:cNvPicPr>
          <p:nvPr>
            <p:ph idx="1"/>
          </p:nvPr>
        </p:nvPicPr>
        <p:blipFill>
          <a:blip r:embed="rId3"/>
          <a:stretch>
            <a:fillRect/>
          </a:stretch>
        </p:blipFill>
        <p:spPr>
          <a:xfrm>
            <a:off x="4953000" y="2084241"/>
            <a:ext cx="3890843" cy="4388081"/>
          </a:xfrm>
          <a:prstGeom prst="rect">
            <a:avLst/>
          </a:prstGeom>
        </p:spPr>
      </p:pic>
      <p:pic>
        <p:nvPicPr>
          <p:cNvPr id="8" name="Picture 7">
            <a:extLst>
              <a:ext uri="{FF2B5EF4-FFF2-40B4-BE49-F238E27FC236}">
                <a16:creationId xmlns:a16="http://schemas.microsoft.com/office/drawing/2014/main" id="{3B87C3D2-197A-42A6-BF53-C02E1DE64DB9}"/>
              </a:ext>
            </a:extLst>
          </p:cNvPr>
          <p:cNvPicPr>
            <a:picLocks noChangeAspect="1"/>
          </p:cNvPicPr>
          <p:nvPr/>
        </p:nvPicPr>
        <p:blipFill>
          <a:blip r:embed="rId4"/>
          <a:stretch>
            <a:fillRect/>
          </a:stretch>
        </p:blipFill>
        <p:spPr>
          <a:xfrm>
            <a:off x="770164" y="2084242"/>
            <a:ext cx="3906088" cy="4388081"/>
          </a:xfrm>
          <a:prstGeom prst="rect">
            <a:avLst/>
          </a:prstGeom>
        </p:spPr>
      </p:pic>
      <p:sp>
        <p:nvSpPr>
          <p:cNvPr id="7" name="Title 1">
            <a:extLst>
              <a:ext uri="{FF2B5EF4-FFF2-40B4-BE49-F238E27FC236}">
                <a16:creationId xmlns:a16="http://schemas.microsoft.com/office/drawing/2014/main" id="{F118102E-A784-49CC-A961-C4670C0FE4A8}"/>
              </a:ext>
            </a:extLst>
          </p:cNvPr>
          <p:cNvSpPr txBox="1">
            <a:spLocks/>
          </p:cNvSpPr>
          <p:nvPr/>
        </p:nvSpPr>
        <p:spPr>
          <a:xfrm>
            <a:off x="966515" y="488320"/>
            <a:ext cx="7263085" cy="6546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26CB6"/>
                </a:solidFill>
              </a:rPr>
              <a:t>Prescribed Burn 20 March 2017</a:t>
            </a:r>
          </a:p>
        </p:txBody>
      </p:sp>
      <p:sp>
        <p:nvSpPr>
          <p:cNvPr id="6" name="Rectangle 5">
            <a:extLst>
              <a:ext uri="{FF2B5EF4-FFF2-40B4-BE49-F238E27FC236}">
                <a16:creationId xmlns:a16="http://schemas.microsoft.com/office/drawing/2014/main" id="{663FD3E0-B839-4E9D-A2E0-35076B6F60C5}"/>
              </a:ext>
            </a:extLst>
          </p:cNvPr>
          <p:cNvSpPr/>
          <p:nvPr/>
        </p:nvSpPr>
        <p:spPr>
          <a:xfrm>
            <a:off x="942452" y="1042066"/>
            <a:ext cx="7467600" cy="923330"/>
          </a:xfrm>
          <a:prstGeom prst="rect">
            <a:avLst/>
          </a:prstGeom>
        </p:spPr>
        <p:txBody>
          <a:bodyPr wrap="square">
            <a:spAutoFit/>
          </a:bodyPr>
          <a:lstStyle/>
          <a:p>
            <a:pPr algn="ctr"/>
            <a:r>
              <a:rPr lang="en-US" sz="1800" dirty="0">
                <a:solidFill>
                  <a:srgbClr val="000000"/>
                </a:solidFill>
                <a:latin typeface="+mn-lt"/>
              </a:rPr>
              <a:t>CMAQ-Briggs is biased low and</a:t>
            </a:r>
            <a:r>
              <a:rPr lang="en-US" sz="1800" dirty="0">
                <a:solidFill>
                  <a:srgbClr val="000000"/>
                </a:solidFill>
              </a:rPr>
              <a:t> misses </a:t>
            </a:r>
            <a:r>
              <a:rPr lang="en-US" sz="1800" dirty="0">
                <a:solidFill>
                  <a:srgbClr val="000000"/>
                </a:solidFill>
                <a:latin typeface="+mn-lt"/>
              </a:rPr>
              <a:t>observed plume height,</a:t>
            </a:r>
            <a:br>
              <a:rPr lang="en-US" sz="1800" dirty="0">
                <a:solidFill>
                  <a:srgbClr val="000000"/>
                </a:solidFill>
                <a:latin typeface="+mn-lt"/>
              </a:rPr>
            </a:br>
            <a:r>
              <a:rPr lang="en-US" sz="1800" dirty="0">
                <a:solidFill>
                  <a:srgbClr val="000000"/>
                </a:solidFill>
                <a:latin typeface="+mn-lt"/>
              </a:rPr>
              <a:t>with only 6% of the emissions exceeding the observed PBL</a:t>
            </a:r>
          </a:p>
          <a:p>
            <a:pPr algn="ctr"/>
            <a:r>
              <a:rPr lang="en-US" sz="1800" dirty="0">
                <a:solidFill>
                  <a:srgbClr val="000000"/>
                </a:solidFill>
              </a:rPr>
              <a:t>compared to 30% (Sofiev) and 50% (PBL+500)</a:t>
            </a:r>
            <a:r>
              <a:rPr lang="en-US" sz="1800" dirty="0">
                <a:solidFill>
                  <a:srgbClr val="000000"/>
                </a:solidFill>
                <a:latin typeface="+mn-lt"/>
              </a:rPr>
              <a:t> </a:t>
            </a:r>
            <a:endParaRPr lang="en-US" sz="1800" dirty="0">
              <a:latin typeface="+mn-lt"/>
            </a:endParaRPr>
          </a:p>
        </p:txBody>
      </p:sp>
      <p:sp>
        <p:nvSpPr>
          <p:cNvPr id="10" name="Rectangle 9">
            <a:extLst>
              <a:ext uri="{FF2B5EF4-FFF2-40B4-BE49-F238E27FC236}">
                <a16:creationId xmlns:a16="http://schemas.microsoft.com/office/drawing/2014/main" id="{D252914A-E366-4337-87FF-2E4D64E2A5FF}"/>
              </a:ext>
            </a:extLst>
          </p:cNvPr>
          <p:cNvSpPr/>
          <p:nvPr/>
        </p:nvSpPr>
        <p:spPr>
          <a:xfrm>
            <a:off x="2590800" y="3447284"/>
            <a:ext cx="1888659" cy="830997"/>
          </a:xfrm>
          <a:prstGeom prst="rect">
            <a:avLst/>
          </a:prstGeom>
        </p:spPr>
        <p:txBody>
          <a:bodyPr wrap="none">
            <a:spAutoFit/>
          </a:bodyPr>
          <a:lstStyle/>
          <a:p>
            <a:r>
              <a:rPr lang="en-US" dirty="0"/>
              <a:t>~1000 acres</a:t>
            </a:r>
            <a:br>
              <a:rPr lang="en-US" dirty="0"/>
            </a:br>
            <a:r>
              <a:rPr lang="en-US" dirty="0"/>
              <a:t>in 4 </a:t>
            </a:r>
            <a:r>
              <a:rPr lang="en-US" dirty="0" err="1"/>
              <a:t>hrs</a:t>
            </a:r>
            <a:endParaRPr lang="en-US" dirty="0"/>
          </a:p>
        </p:txBody>
      </p:sp>
      <p:sp>
        <p:nvSpPr>
          <p:cNvPr id="11" name="Rectangle 10">
            <a:extLst>
              <a:ext uri="{FF2B5EF4-FFF2-40B4-BE49-F238E27FC236}">
                <a16:creationId xmlns:a16="http://schemas.microsoft.com/office/drawing/2014/main" id="{A9B8FA9E-11CD-4C0E-8C7D-FE16837896F8}"/>
              </a:ext>
            </a:extLst>
          </p:cNvPr>
          <p:cNvSpPr/>
          <p:nvPr/>
        </p:nvSpPr>
        <p:spPr>
          <a:xfrm rot="16200000">
            <a:off x="261044" y="4180076"/>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12" name="Rectangle 11">
            <a:extLst>
              <a:ext uri="{FF2B5EF4-FFF2-40B4-BE49-F238E27FC236}">
                <a16:creationId xmlns:a16="http://schemas.microsoft.com/office/drawing/2014/main" id="{CE430D15-4736-45FF-AC0A-1656D24B1AB2}"/>
              </a:ext>
            </a:extLst>
          </p:cNvPr>
          <p:cNvSpPr/>
          <p:nvPr/>
        </p:nvSpPr>
        <p:spPr>
          <a:xfrm rot="16200000">
            <a:off x="4322058" y="4093617"/>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13" name="Rectangle 12">
            <a:extLst>
              <a:ext uri="{FF2B5EF4-FFF2-40B4-BE49-F238E27FC236}">
                <a16:creationId xmlns:a16="http://schemas.microsoft.com/office/drawing/2014/main" id="{E6CBD623-8BED-4A87-B3C9-64209FA26955}"/>
              </a:ext>
            </a:extLst>
          </p:cNvPr>
          <p:cNvSpPr/>
          <p:nvPr/>
        </p:nvSpPr>
        <p:spPr>
          <a:xfrm>
            <a:off x="5943600" y="6190252"/>
            <a:ext cx="2129109" cy="369332"/>
          </a:xfrm>
          <a:prstGeom prst="rect">
            <a:avLst/>
          </a:prstGeom>
          <a:solidFill>
            <a:schemeClr val="bg1"/>
          </a:solidFill>
        </p:spPr>
        <p:txBody>
          <a:bodyPr wrap="none">
            <a:spAutoFit/>
          </a:bodyPr>
          <a:lstStyle/>
          <a:p>
            <a:r>
              <a:rPr lang="en-US" sz="1800" dirty="0">
                <a:solidFill>
                  <a:srgbClr val="000000"/>
                </a:solidFill>
              </a:rPr>
              <a:t>PM</a:t>
            </a:r>
            <a:r>
              <a:rPr lang="en-US" sz="1800" baseline="-25000" dirty="0">
                <a:solidFill>
                  <a:srgbClr val="000000"/>
                </a:solidFill>
              </a:rPr>
              <a:t>2.5</a:t>
            </a:r>
            <a:r>
              <a:rPr lang="en-US" sz="1800" dirty="0">
                <a:solidFill>
                  <a:srgbClr val="000000"/>
                </a:solidFill>
              </a:rPr>
              <a:t> per layer (%)</a:t>
            </a:r>
            <a:endParaRPr lang="en-US" sz="1800" dirty="0"/>
          </a:p>
        </p:txBody>
      </p:sp>
      <p:sp>
        <p:nvSpPr>
          <p:cNvPr id="14" name="Rectangle 13">
            <a:extLst>
              <a:ext uri="{FF2B5EF4-FFF2-40B4-BE49-F238E27FC236}">
                <a16:creationId xmlns:a16="http://schemas.microsoft.com/office/drawing/2014/main" id="{BFF28520-A7E9-48C3-AE9B-3F185E0ABF5E}"/>
              </a:ext>
            </a:extLst>
          </p:cNvPr>
          <p:cNvSpPr/>
          <p:nvPr/>
        </p:nvSpPr>
        <p:spPr>
          <a:xfrm>
            <a:off x="1819531" y="6190252"/>
            <a:ext cx="2018501" cy="369332"/>
          </a:xfrm>
          <a:prstGeom prst="rect">
            <a:avLst/>
          </a:prstGeom>
          <a:solidFill>
            <a:schemeClr val="bg1"/>
          </a:solidFill>
        </p:spPr>
        <p:txBody>
          <a:bodyPr wrap="none">
            <a:spAutoFit/>
          </a:bodyPr>
          <a:lstStyle/>
          <a:p>
            <a:r>
              <a:rPr lang="en-US" sz="1800" dirty="0">
                <a:solidFill>
                  <a:srgbClr val="000000"/>
                </a:solidFill>
              </a:rPr>
              <a:t>Model Hour (LST)</a:t>
            </a:r>
            <a:endParaRPr lang="en-US" sz="1800" dirty="0"/>
          </a:p>
        </p:txBody>
      </p:sp>
      <p:sp>
        <p:nvSpPr>
          <p:cNvPr id="15" name="Slide Number Placeholder 3">
            <a:extLst>
              <a:ext uri="{FF2B5EF4-FFF2-40B4-BE49-F238E27FC236}">
                <a16:creationId xmlns:a16="http://schemas.microsoft.com/office/drawing/2014/main" id="{FFF6C823-F91C-42FC-862A-8B0E9CF1BF96}"/>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10</a:t>
            </a:fld>
            <a:endParaRPr lang="en-US" dirty="0"/>
          </a:p>
        </p:txBody>
      </p:sp>
    </p:spTree>
    <p:extLst>
      <p:ext uri="{BB962C8B-B14F-4D97-AF65-F5344CB8AC3E}">
        <p14:creationId xmlns:p14="http://schemas.microsoft.com/office/powerpoint/2010/main" val="116748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1C236A-4FE6-4D69-ABD3-FF498AEB6808}"/>
              </a:ext>
            </a:extLst>
          </p:cNvPr>
          <p:cNvPicPr>
            <a:picLocks noChangeAspect="1"/>
          </p:cNvPicPr>
          <p:nvPr/>
        </p:nvPicPr>
        <p:blipFill>
          <a:blip r:embed="rId3"/>
          <a:stretch>
            <a:fillRect/>
          </a:stretch>
        </p:blipFill>
        <p:spPr>
          <a:xfrm>
            <a:off x="4991871" y="2084241"/>
            <a:ext cx="3813939" cy="4388081"/>
          </a:xfrm>
          <a:prstGeom prst="rect">
            <a:avLst/>
          </a:prstGeom>
        </p:spPr>
      </p:pic>
      <p:pic>
        <p:nvPicPr>
          <p:cNvPr id="8" name="Picture 7">
            <a:extLst>
              <a:ext uri="{FF2B5EF4-FFF2-40B4-BE49-F238E27FC236}">
                <a16:creationId xmlns:a16="http://schemas.microsoft.com/office/drawing/2014/main" id="{A0460582-96A3-4597-84D5-DD4B2A77DAA5}"/>
              </a:ext>
            </a:extLst>
          </p:cNvPr>
          <p:cNvPicPr>
            <a:picLocks noChangeAspect="1"/>
          </p:cNvPicPr>
          <p:nvPr/>
        </p:nvPicPr>
        <p:blipFill>
          <a:blip r:embed="rId4"/>
          <a:stretch>
            <a:fillRect/>
          </a:stretch>
        </p:blipFill>
        <p:spPr>
          <a:xfrm>
            <a:off x="797279" y="2084241"/>
            <a:ext cx="3878973" cy="4388081"/>
          </a:xfrm>
          <a:prstGeom prst="rect">
            <a:avLst/>
          </a:prstGeom>
        </p:spPr>
      </p:pic>
      <p:sp>
        <p:nvSpPr>
          <p:cNvPr id="6" name="Rectangle 5">
            <a:extLst>
              <a:ext uri="{FF2B5EF4-FFF2-40B4-BE49-F238E27FC236}">
                <a16:creationId xmlns:a16="http://schemas.microsoft.com/office/drawing/2014/main" id="{663FD3E0-B839-4E9D-A2E0-35076B6F60C5}"/>
              </a:ext>
            </a:extLst>
          </p:cNvPr>
          <p:cNvSpPr/>
          <p:nvPr/>
        </p:nvSpPr>
        <p:spPr>
          <a:xfrm>
            <a:off x="942452" y="1042066"/>
            <a:ext cx="7668148" cy="646331"/>
          </a:xfrm>
          <a:prstGeom prst="rect">
            <a:avLst/>
          </a:prstGeom>
        </p:spPr>
        <p:txBody>
          <a:bodyPr wrap="square">
            <a:spAutoFit/>
          </a:bodyPr>
          <a:lstStyle/>
          <a:p>
            <a:pPr algn="ctr"/>
            <a:r>
              <a:rPr lang="en-US" sz="1800" dirty="0">
                <a:solidFill>
                  <a:srgbClr val="000000"/>
                </a:solidFill>
                <a:latin typeface="+mn-lt"/>
              </a:rPr>
              <a:t>CMAQ-Briggs biased high</a:t>
            </a:r>
            <a:r>
              <a:rPr lang="en-US" sz="1800" dirty="0">
                <a:solidFill>
                  <a:srgbClr val="000000"/>
                </a:solidFill>
              </a:rPr>
              <a:t>, but captures </a:t>
            </a:r>
            <a:r>
              <a:rPr lang="en-US" sz="1800" dirty="0">
                <a:solidFill>
                  <a:srgbClr val="000000"/>
                </a:solidFill>
                <a:latin typeface="+mn-lt"/>
              </a:rPr>
              <a:t>observed plume pattern.</a:t>
            </a:r>
          </a:p>
          <a:p>
            <a:pPr algn="ctr"/>
            <a:r>
              <a:rPr lang="en-US" sz="1800" dirty="0">
                <a:solidFill>
                  <a:srgbClr val="000000"/>
                </a:solidFill>
                <a:latin typeface="+mn-lt"/>
              </a:rPr>
              <a:t>Uniform plume pattern above PBL, with nighttime elevated plume heights </a:t>
            </a:r>
            <a:endParaRPr lang="en-US" sz="1800" dirty="0">
              <a:latin typeface="+mn-lt"/>
            </a:endParaRPr>
          </a:p>
        </p:txBody>
      </p:sp>
      <p:sp>
        <p:nvSpPr>
          <p:cNvPr id="14" name="Rectangle 13">
            <a:extLst>
              <a:ext uri="{FF2B5EF4-FFF2-40B4-BE49-F238E27FC236}">
                <a16:creationId xmlns:a16="http://schemas.microsoft.com/office/drawing/2014/main" id="{2B51B7D3-E514-4C06-BA06-D9DBB4A837E0}"/>
              </a:ext>
            </a:extLst>
          </p:cNvPr>
          <p:cNvSpPr/>
          <p:nvPr/>
        </p:nvSpPr>
        <p:spPr>
          <a:xfrm rot="16200000">
            <a:off x="-18329" y="4180076"/>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15" name="Rectangle 14">
            <a:extLst>
              <a:ext uri="{FF2B5EF4-FFF2-40B4-BE49-F238E27FC236}">
                <a16:creationId xmlns:a16="http://schemas.microsoft.com/office/drawing/2014/main" id="{95584463-1CDF-4DDB-B39E-DAF25AF59ECA}"/>
              </a:ext>
            </a:extLst>
          </p:cNvPr>
          <p:cNvSpPr/>
          <p:nvPr/>
        </p:nvSpPr>
        <p:spPr>
          <a:xfrm rot="16200000">
            <a:off x="4278124" y="4093615"/>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16" name="Rectangle 15">
            <a:extLst>
              <a:ext uri="{FF2B5EF4-FFF2-40B4-BE49-F238E27FC236}">
                <a16:creationId xmlns:a16="http://schemas.microsoft.com/office/drawing/2014/main" id="{121161D0-3A9E-4A10-B510-AE1647DE518F}"/>
              </a:ext>
            </a:extLst>
          </p:cNvPr>
          <p:cNvSpPr/>
          <p:nvPr/>
        </p:nvSpPr>
        <p:spPr>
          <a:xfrm>
            <a:off x="5943600" y="6287656"/>
            <a:ext cx="2129109" cy="369332"/>
          </a:xfrm>
          <a:prstGeom prst="rect">
            <a:avLst/>
          </a:prstGeom>
          <a:solidFill>
            <a:schemeClr val="bg1"/>
          </a:solidFill>
        </p:spPr>
        <p:txBody>
          <a:bodyPr wrap="none">
            <a:spAutoFit/>
          </a:bodyPr>
          <a:lstStyle/>
          <a:p>
            <a:r>
              <a:rPr lang="en-US" sz="1800" dirty="0">
                <a:solidFill>
                  <a:srgbClr val="000000"/>
                </a:solidFill>
              </a:rPr>
              <a:t>PM</a:t>
            </a:r>
            <a:r>
              <a:rPr lang="en-US" sz="1800" baseline="-25000" dirty="0">
                <a:solidFill>
                  <a:srgbClr val="000000"/>
                </a:solidFill>
              </a:rPr>
              <a:t>2.5</a:t>
            </a:r>
            <a:r>
              <a:rPr lang="en-US" sz="1800" dirty="0">
                <a:solidFill>
                  <a:srgbClr val="000000"/>
                </a:solidFill>
              </a:rPr>
              <a:t> per layer (%)</a:t>
            </a:r>
            <a:endParaRPr lang="en-US" sz="1800" dirty="0"/>
          </a:p>
        </p:txBody>
      </p:sp>
      <p:sp>
        <p:nvSpPr>
          <p:cNvPr id="17" name="Rectangle 16">
            <a:extLst>
              <a:ext uri="{FF2B5EF4-FFF2-40B4-BE49-F238E27FC236}">
                <a16:creationId xmlns:a16="http://schemas.microsoft.com/office/drawing/2014/main" id="{1EB2E457-1687-4864-A0C5-B04F52475201}"/>
              </a:ext>
            </a:extLst>
          </p:cNvPr>
          <p:cNvSpPr/>
          <p:nvPr/>
        </p:nvSpPr>
        <p:spPr>
          <a:xfrm>
            <a:off x="1818877" y="6452728"/>
            <a:ext cx="2018501" cy="369332"/>
          </a:xfrm>
          <a:prstGeom prst="rect">
            <a:avLst/>
          </a:prstGeom>
          <a:solidFill>
            <a:schemeClr val="bg1"/>
          </a:solidFill>
        </p:spPr>
        <p:txBody>
          <a:bodyPr wrap="none">
            <a:spAutoFit/>
          </a:bodyPr>
          <a:lstStyle/>
          <a:p>
            <a:r>
              <a:rPr lang="en-US" sz="1800" dirty="0">
                <a:solidFill>
                  <a:srgbClr val="000000"/>
                </a:solidFill>
              </a:rPr>
              <a:t>Model Hour (LST)</a:t>
            </a:r>
            <a:endParaRPr lang="en-US" sz="1800" dirty="0"/>
          </a:p>
        </p:txBody>
      </p:sp>
      <p:sp>
        <p:nvSpPr>
          <p:cNvPr id="18" name="Rectangle 17">
            <a:extLst>
              <a:ext uri="{FF2B5EF4-FFF2-40B4-BE49-F238E27FC236}">
                <a16:creationId xmlns:a16="http://schemas.microsoft.com/office/drawing/2014/main" id="{EFF09B9B-25AA-4A9B-A1B0-E261EBE06DC9}"/>
              </a:ext>
            </a:extLst>
          </p:cNvPr>
          <p:cNvSpPr/>
          <p:nvPr/>
        </p:nvSpPr>
        <p:spPr bwMode="auto">
          <a:xfrm>
            <a:off x="3837378" y="4093648"/>
            <a:ext cx="838874" cy="2096603"/>
          </a:xfrm>
          <a:prstGeom prst="rect">
            <a:avLst/>
          </a:prstGeom>
          <a:noFill/>
          <a:ln w="571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9" name="TextBox 18">
            <a:extLst>
              <a:ext uri="{FF2B5EF4-FFF2-40B4-BE49-F238E27FC236}">
                <a16:creationId xmlns:a16="http://schemas.microsoft.com/office/drawing/2014/main" id="{F9E7B9AC-9A09-42DD-B71B-4570475B8C06}"/>
              </a:ext>
            </a:extLst>
          </p:cNvPr>
          <p:cNvSpPr txBox="1"/>
          <p:nvPr/>
        </p:nvSpPr>
        <p:spPr>
          <a:xfrm>
            <a:off x="1371600" y="2438400"/>
            <a:ext cx="1788631" cy="707886"/>
          </a:xfrm>
          <a:prstGeom prst="rect">
            <a:avLst/>
          </a:prstGeom>
          <a:noFill/>
        </p:spPr>
        <p:txBody>
          <a:bodyPr wrap="square" rtlCol="0">
            <a:spAutoFit/>
          </a:bodyPr>
          <a:lstStyle/>
          <a:p>
            <a:r>
              <a:rPr lang="en-US" sz="2000" dirty="0"/>
              <a:t>Night time differences </a:t>
            </a:r>
          </a:p>
        </p:txBody>
      </p:sp>
      <p:cxnSp>
        <p:nvCxnSpPr>
          <p:cNvPr id="3" name="Straight Arrow Connector 2">
            <a:extLst>
              <a:ext uri="{FF2B5EF4-FFF2-40B4-BE49-F238E27FC236}">
                <a16:creationId xmlns:a16="http://schemas.microsoft.com/office/drawing/2014/main" id="{6A10D336-009B-4E51-9875-978448AFE41E}"/>
              </a:ext>
            </a:extLst>
          </p:cNvPr>
          <p:cNvCxnSpPr>
            <a:cxnSpLocks/>
          </p:cNvCxnSpPr>
          <p:nvPr/>
        </p:nvCxnSpPr>
        <p:spPr bwMode="auto">
          <a:xfrm>
            <a:off x="2735601" y="2792343"/>
            <a:ext cx="1186251" cy="125513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a:extLst>
              <a:ext uri="{FF2B5EF4-FFF2-40B4-BE49-F238E27FC236}">
                <a16:creationId xmlns:a16="http://schemas.microsoft.com/office/drawing/2014/main" id="{654B0547-D96F-46A0-8417-CE71E43FE046}"/>
              </a:ext>
            </a:extLst>
          </p:cNvPr>
          <p:cNvSpPr txBox="1">
            <a:spLocks/>
          </p:cNvSpPr>
          <p:nvPr/>
        </p:nvSpPr>
        <p:spPr>
          <a:xfrm>
            <a:off x="966515" y="488320"/>
            <a:ext cx="7263085" cy="6546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26CB6"/>
                </a:solidFill>
              </a:rPr>
              <a:t>Wildfire Episode 24 August 2013</a:t>
            </a:r>
          </a:p>
        </p:txBody>
      </p:sp>
      <p:sp>
        <p:nvSpPr>
          <p:cNvPr id="21" name="Slide Number Placeholder 3">
            <a:extLst>
              <a:ext uri="{FF2B5EF4-FFF2-40B4-BE49-F238E27FC236}">
                <a16:creationId xmlns:a16="http://schemas.microsoft.com/office/drawing/2014/main" id="{4C5D1609-7376-4225-9E25-4F79647C0CCE}"/>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11</a:t>
            </a:fld>
            <a:endParaRPr lang="en-US" dirty="0"/>
          </a:p>
        </p:txBody>
      </p:sp>
    </p:spTree>
    <p:extLst>
      <p:ext uri="{BB962C8B-B14F-4D97-AF65-F5344CB8AC3E}">
        <p14:creationId xmlns:p14="http://schemas.microsoft.com/office/powerpoint/2010/main" val="371650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4C463-3F9F-4496-8EF5-4D6C4712B3BE}"/>
              </a:ext>
            </a:extLst>
          </p:cNvPr>
          <p:cNvPicPr>
            <a:picLocks noChangeAspect="1"/>
          </p:cNvPicPr>
          <p:nvPr/>
        </p:nvPicPr>
        <p:blipFill>
          <a:blip r:embed="rId3"/>
          <a:stretch>
            <a:fillRect/>
          </a:stretch>
        </p:blipFill>
        <p:spPr>
          <a:xfrm>
            <a:off x="1828800" y="1603638"/>
            <a:ext cx="7076742" cy="5891632"/>
          </a:xfrm>
          <a:prstGeom prst="rect">
            <a:avLst/>
          </a:prstGeom>
        </p:spPr>
      </p:pic>
      <p:sp>
        <p:nvSpPr>
          <p:cNvPr id="11" name="Title 1">
            <a:extLst>
              <a:ext uri="{FF2B5EF4-FFF2-40B4-BE49-F238E27FC236}">
                <a16:creationId xmlns:a16="http://schemas.microsoft.com/office/drawing/2014/main" id="{3B111CB2-ADFE-4C1B-994D-678C87B0BB23}"/>
              </a:ext>
            </a:extLst>
          </p:cNvPr>
          <p:cNvSpPr txBox="1">
            <a:spLocks/>
          </p:cNvSpPr>
          <p:nvPr/>
        </p:nvSpPr>
        <p:spPr>
          <a:xfrm>
            <a:off x="685800" y="613038"/>
            <a:ext cx="8458200" cy="9906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dirty="0"/>
              <a:t>Prescribed Burn Model Bias March 2017 </a:t>
            </a:r>
          </a:p>
        </p:txBody>
      </p:sp>
      <p:sp>
        <p:nvSpPr>
          <p:cNvPr id="12" name="Content Placeholder 15">
            <a:extLst>
              <a:ext uri="{FF2B5EF4-FFF2-40B4-BE49-F238E27FC236}">
                <a16:creationId xmlns:a16="http://schemas.microsoft.com/office/drawing/2014/main" id="{FB815226-352E-49E2-B144-6C3A9598F14B}"/>
              </a:ext>
            </a:extLst>
          </p:cNvPr>
          <p:cNvSpPr txBox="1">
            <a:spLocks/>
          </p:cNvSpPr>
          <p:nvPr/>
        </p:nvSpPr>
        <p:spPr>
          <a:xfrm>
            <a:off x="0" y="1813934"/>
            <a:ext cx="1905000" cy="4080164"/>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 Model bias</a:t>
            </a:r>
          </a:p>
          <a:p>
            <a:r>
              <a:rPr lang="en-US" kern="0" dirty="0"/>
              <a:t>Briggs M0 (&amp; M1)</a:t>
            </a:r>
            <a:r>
              <a:rPr lang="en-US" kern="0" dirty="0">
                <a:solidFill>
                  <a:srgbClr val="FF0000"/>
                </a:solidFill>
              </a:rPr>
              <a:t> </a:t>
            </a:r>
            <a:r>
              <a:rPr lang="en-US" kern="0" dirty="0"/>
              <a:t>+/-</a:t>
            </a:r>
            <a:br>
              <a:rPr lang="en-US" kern="0" dirty="0"/>
            </a:br>
            <a:endParaRPr lang="en-US" kern="0" dirty="0"/>
          </a:p>
          <a:p>
            <a:r>
              <a:rPr lang="en-US" sz="2000" kern="0" dirty="0"/>
              <a:t>High = </a:t>
            </a:r>
            <a:br>
              <a:rPr lang="en-US" sz="2000" kern="0" dirty="0"/>
            </a:br>
            <a:r>
              <a:rPr lang="en-US" sz="2000" kern="0" dirty="0"/>
              <a:t>0% </a:t>
            </a:r>
          </a:p>
          <a:p>
            <a:r>
              <a:rPr lang="en-US" sz="2000" kern="0" dirty="0"/>
              <a:t>Good =</a:t>
            </a:r>
          </a:p>
          <a:p>
            <a:pPr marL="0" indent="0">
              <a:buNone/>
            </a:pPr>
            <a:r>
              <a:rPr lang="en-US" sz="2000" kern="0" dirty="0"/>
              <a:t>  80%</a:t>
            </a:r>
          </a:p>
          <a:p>
            <a:r>
              <a:rPr lang="en-US" sz="2000" kern="0" dirty="0"/>
              <a:t>Low =</a:t>
            </a:r>
            <a:br>
              <a:rPr lang="en-US" sz="2000" kern="0" dirty="0"/>
            </a:br>
            <a:r>
              <a:rPr lang="en-US" sz="2000" kern="0" dirty="0"/>
              <a:t>20%</a:t>
            </a:r>
          </a:p>
        </p:txBody>
      </p:sp>
      <p:sp>
        <p:nvSpPr>
          <p:cNvPr id="13" name="Content Placeholder 15">
            <a:extLst>
              <a:ext uri="{FF2B5EF4-FFF2-40B4-BE49-F238E27FC236}">
                <a16:creationId xmlns:a16="http://schemas.microsoft.com/office/drawing/2014/main" id="{4D2CAAE1-DEA2-48CB-BBE9-F3B222B60FE2}"/>
              </a:ext>
            </a:extLst>
          </p:cNvPr>
          <p:cNvSpPr txBox="1">
            <a:spLocks/>
          </p:cNvSpPr>
          <p:nvPr/>
        </p:nvSpPr>
        <p:spPr>
          <a:xfrm>
            <a:off x="7453586" y="1813934"/>
            <a:ext cx="1762124" cy="3721968"/>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 Model bias</a:t>
            </a:r>
          </a:p>
          <a:p>
            <a:r>
              <a:rPr lang="en-US" kern="0" dirty="0"/>
              <a:t>Sofiev +/-</a:t>
            </a:r>
          </a:p>
          <a:p>
            <a:r>
              <a:rPr lang="en-US" kern="0" dirty="0">
                <a:solidFill>
                  <a:srgbClr val="FF0000"/>
                </a:solidFill>
              </a:rPr>
              <a:t>PBL500 +</a:t>
            </a:r>
            <a:br>
              <a:rPr lang="en-US" kern="0" dirty="0">
                <a:solidFill>
                  <a:srgbClr val="FF0000"/>
                </a:solidFill>
              </a:rPr>
            </a:br>
            <a:endParaRPr lang="en-US" kern="0" dirty="0"/>
          </a:p>
          <a:p>
            <a:r>
              <a:rPr lang="en-US" sz="2000" kern="0" dirty="0"/>
              <a:t>High =</a:t>
            </a:r>
            <a:br>
              <a:rPr lang="en-US" sz="2000" kern="0" dirty="0"/>
            </a:br>
            <a:r>
              <a:rPr lang="en-US" sz="2000" kern="0" dirty="0"/>
              <a:t>0% </a:t>
            </a:r>
            <a:r>
              <a:rPr lang="en-US" sz="2000" kern="0" dirty="0">
                <a:solidFill>
                  <a:srgbClr val="FF0000"/>
                </a:solidFill>
              </a:rPr>
              <a:t>(70%)</a:t>
            </a:r>
          </a:p>
          <a:p>
            <a:r>
              <a:rPr lang="en-US" sz="2000" kern="0" dirty="0"/>
              <a:t>Good = 80% </a:t>
            </a:r>
            <a:r>
              <a:rPr lang="en-US" sz="2000" kern="0" dirty="0">
                <a:solidFill>
                  <a:srgbClr val="FF0000"/>
                </a:solidFill>
              </a:rPr>
              <a:t>(10%)</a:t>
            </a:r>
          </a:p>
          <a:p>
            <a:r>
              <a:rPr lang="en-US" sz="2000" kern="0" dirty="0"/>
              <a:t>Low = </a:t>
            </a:r>
            <a:br>
              <a:rPr lang="en-US" sz="2000" kern="0" dirty="0"/>
            </a:br>
            <a:r>
              <a:rPr lang="en-US" sz="2000" kern="0" dirty="0"/>
              <a:t>20% </a:t>
            </a:r>
            <a:r>
              <a:rPr lang="en-US" sz="2000" kern="0" dirty="0">
                <a:solidFill>
                  <a:srgbClr val="FF0000"/>
                </a:solidFill>
              </a:rPr>
              <a:t>(20%)</a:t>
            </a:r>
          </a:p>
          <a:p>
            <a:endParaRPr lang="en-US" kern="0" dirty="0"/>
          </a:p>
        </p:txBody>
      </p:sp>
      <p:sp>
        <p:nvSpPr>
          <p:cNvPr id="24" name="Rectangle 23">
            <a:extLst>
              <a:ext uri="{FF2B5EF4-FFF2-40B4-BE49-F238E27FC236}">
                <a16:creationId xmlns:a16="http://schemas.microsoft.com/office/drawing/2014/main" id="{3774C810-9792-4D0E-B4C4-916512D13BE0}"/>
              </a:ext>
            </a:extLst>
          </p:cNvPr>
          <p:cNvSpPr/>
          <p:nvPr/>
        </p:nvSpPr>
        <p:spPr>
          <a:xfrm rot="16200000">
            <a:off x="740340" y="3745835"/>
            <a:ext cx="2672526" cy="369332"/>
          </a:xfrm>
          <a:prstGeom prst="rect">
            <a:avLst/>
          </a:prstGeom>
          <a:solidFill>
            <a:schemeClr val="bg1"/>
          </a:solidFill>
        </p:spPr>
        <p:txBody>
          <a:bodyPr wrap="none">
            <a:spAutoFit/>
          </a:bodyPr>
          <a:lstStyle/>
          <a:p>
            <a:r>
              <a:rPr lang="en-US" sz="1800" dirty="0">
                <a:solidFill>
                  <a:srgbClr val="000000"/>
                </a:solidFill>
              </a:rPr>
              <a:t>Model Plume Height (m)</a:t>
            </a:r>
            <a:endParaRPr lang="en-US" sz="1800" dirty="0"/>
          </a:p>
        </p:txBody>
      </p:sp>
      <p:sp>
        <p:nvSpPr>
          <p:cNvPr id="25" name="Rectangle 24">
            <a:extLst>
              <a:ext uri="{FF2B5EF4-FFF2-40B4-BE49-F238E27FC236}">
                <a16:creationId xmlns:a16="http://schemas.microsoft.com/office/drawing/2014/main" id="{A92DB9A5-E2E4-4AC2-9480-8D6E4C0D7350}"/>
              </a:ext>
            </a:extLst>
          </p:cNvPr>
          <p:cNvSpPr/>
          <p:nvPr/>
        </p:nvSpPr>
        <p:spPr>
          <a:xfrm>
            <a:off x="3200400" y="5943600"/>
            <a:ext cx="2958887" cy="369332"/>
          </a:xfrm>
          <a:prstGeom prst="rect">
            <a:avLst/>
          </a:prstGeom>
          <a:solidFill>
            <a:schemeClr val="bg1"/>
          </a:solidFill>
        </p:spPr>
        <p:txBody>
          <a:bodyPr wrap="none">
            <a:spAutoFit/>
          </a:bodyPr>
          <a:lstStyle/>
          <a:p>
            <a:r>
              <a:rPr lang="en-US" sz="1800" dirty="0" err="1">
                <a:solidFill>
                  <a:srgbClr val="000000"/>
                </a:solidFill>
              </a:rPr>
              <a:t>MiniMPL</a:t>
            </a:r>
            <a:r>
              <a:rPr lang="en-US" sz="1800" dirty="0">
                <a:solidFill>
                  <a:srgbClr val="000000"/>
                </a:solidFill>
              </a:rPr>
              <a:t> Plume height (m) </a:t>
            </a:r>
          </a:p>
        </p:txBody>
      </p:sp>
      <p:sp>
        <p:nvSpPr>
          <p:cNvPr id="26" name="TextBox 25">
            <a:extLst>
              <a:ext uri="{FF2B5EF4-FFF2-40B4-BE49-F238E27FC236}">
                <a16:creationId xmlns:a16="http://schemas.microsoft.com/office/drawing/2014/main" id="{C118C36B-C779-4CCF-8741-139FA5D78D19}"/>
              </a:ext>
            </a:extLst>
          </p:cNvPr>
          <p:cNvSpPr txBox="1"/>
          <p:nvPr/>
        </p:nvSpPr>
        <p:spPr>
          <a:xfrm>
            <a:off x="3733800" y="2922922"/>
            <a:ext cx="838200" cy="338554"/>
          </a:xfrm>
          <a:prstGeom prst="rect">
            <a:avLst/>
          </a:prstGeom>
          <a:noFill/>
        </p:spPr>
        <p:txBody>
          <a:bodyPr wrap="square" rtlCol="0">
            <a:spAutoFit/>
          </a:bodyPr>
          <a:lstStyle/>
          <a:p>
            <a:r>
              <a:rPr lang="en-US" sz="1600" dirty="0">
                <a:solidFill>
                  <a:srgbClr val="FF0000"/>
                </a:solidFill>
              </a:rPr>
              <a:t>High</a:t>
            </a:r>
          </a:p>
        </p:txBody>
      </p:sp>
      <p:sp>
        <p:nvSpPr>
          <p:cNvPr id="27" name="TextBox 26">
            <a:extLst>
              <a:ext uri="{FF2B5EF4-FFF2-40B4-BE49-F238E27FC236}">
                <a16:creationId xmlns:a16="http://schemas.microsoft.com/office/drawing/2014/main" id="{5A066985-42C9-4CDB-B05F-729926A382C7}"/>
              </a:ext>
            </a:extLst>
          </p:cNvPr>
          <p:cNvSpPr txBox="1"/>
          <p:nvPr/>
        </p:nvSpPr>
        <p:spPr>
          <a:xfrm>
            <a:off x="5485056" y="3872744"/>
            <a:ext cx="838200" cy="338554"/>
          </a:xfrm>
          <a:prstGeom prst="rect">
            <a:avLst/>
          </a:prstGeom>
          <a:noFill/>
        </p:spPr>
        <p:txBody>
          <a:bodyPr wrap="square" rtlCol="0">
            <a:spAutoFit/>
          </a:bodyPr>
          <a:lstStyle/>
          <a:p>
            <a:r>
              <a:rPr lang="en-US" sz="1600" dirty="0">
                <a:solidFill>
                  <a:srgbClr val="0070B9"/>
                </a:solidFill>
              </a:rPr>
              <a:t>Low</a:t>
            </a:r>
          </a:p>
        </p:txBody>
      </p:sp>
      <p:sp>
        <p:nvSpPr>
          <p:cNvPr id="28" name="TextBox 27">
            <a:extLst>
              <a:ext uri="{FF2B5EF4-FFF2-40B4-BE49-F238E27FC236}">
                <a16:creationId xmlns:a16="http://schemas.microsoft.com/office/drawing/2014/main" id="{5D14A88D-A30A-42C6-B088-7978B74C621A}"/>
              </a:ext>
            </a:extLst>
          </p:cNvPr>
          <p:cNvSpPr txBox="1"/>
          <p:nvPr/>
        </p:nvSpPr>
        <p:spPr>
          <a:xfrm>
            <a:off x="4704347" y="3380302"/>
            <a:ext cx="838200" cy="338554"/>
          </a:xfrm>
          <a:prstGeom prst="rect">
            <a:avLst/>
          </a:prstGeom>
          <a:noFill/>
        </p:spPr>
        <p:txBody>
          <a:bodyPr wrap="square" rtlCol="0">
            <a:spAutoFit/>
          </a:bodyPr>
          <a:lstStyle/>
          <a:p>
            <a:r>
              <a:rPr lang="en-US" sz="1600" dirty="0">
                <a:solidFill>
                  <a:srgbClr val="00B050"/>
                </a:solidFill>
              </a:rPr>
              <a:t>Good</a:t>
            </a:r>
          </a:p>
        </p:txBody>
      </p:sp>
      <p:sp>
        <p:nvSpPr>
          <p:cNvPr id="29" name="Slide Number Placeholder 3">
            <a:extLst>
              <a:ext uri="{FF2B5EF4-FFF2-40B4-BE49-F238E27FC236}">
                <a16:creationId xmlns:a16="http://schemas.microsoft.com/office/drawing/2014/main" id="{67DA6B09-2DB7-44CF-97BB-2E4C6877B2D6}"/>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12</a:t>
            </a:fld>
            <a:endParaRPr lang="en-US" dirty="0"/>
          </a:p>
        </p:txBody>
      </p:sp>
    </p:spTree>
    <p:extLst>
      <p:ext uri="{BB962C8B-B14F-4D97-AF65-F5344CB8AC3E}">
        <p14:creationId xmlns:p14="http://schemas.microsoft.com/office/powerpoint/2010/main" val="137135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D461A5-7AEE-4B16-AD9A-711EB34632A6}"/>
              </a:ext>
            </a:extLst>
          </p:cNvPr>
          <p:cNvPicPr>
            <a:picLocks noChangeAspect="1"/>
          </p:cNvPicPr>
          <p:nvPr/>
        </p:nvPicPr>
        <p:blipFill>
          <a:blip r:embed="rId3"/>
          <a:stretch>
            <a:fillRect/>
          </a:stretch>
        </p:blipFill>
        <p:spPr>
          <a:xfrm>
            <a:off x="2057400" y="1630855"/>
            <a:ext cx="5114925" cy="4822333"/>
          </a:xfrm>
          <a:prstGeom prst="rect">
            <a:avLst/>
          </a:prstGeom>
        </p:spPr>
      </p:pic>
      <p:sp>
        <p:nvSpPr>
          <p:cNvPr id="4" name="Slide Number Placeholder 3">
            <a:extLst>
              <a:ext uri="{FF2B5EF4-FFF2-40B4-BE49-F238E27FC236}">
                <a16:creationId xmlns:a16="http://schemas.microsoft.com/office/drawing/2014/main" id="{E2DB6422-EA2E-4AEB-961A-020142CB375D}"/>
              </a:ext>
            </a:extLst>
          </p:cNvPr>
          <p:cNvSpPr>
            <a:spLocks noGrp="1"/>
          </p:cNvSpPr>
          <p:nvPr>
            <p:ph type="sldNum" sz="quarter" idx="12"/>
          </p:nvPr>
        </p:nvSpPr>
        <p:spPr/>
        <p:txBody>
          <a:bodyPr/>
          <a:lstStyle/>
          <a:p>
            <a:pPr>
              <a:defRPr/>
            </a:pPr>
            <a:fld id="{BEF2A795-0D1C-4340-A163-773CC4D3E4EC}" type="slidenum">
              <a:rPr lang="en-US" smtClean="0"/>
              <a:pPr>
                <a:defRPr/>
              </a:pPr>
              <a:t>13</a:t>
            </a:fld>
            <a:endParaRPr lang="en-US" dirty="0"/>
          </a:p>
        </p:txBody>
      </p:sp>
      <p:sp>
        <p:nvSpPr>
          <p:cNvPr id="13" name="TextBox 12">
            <a:extLst>
              <a:ext uri="{FF2B5EF4-FFF2-40B4-BE49-F238E27FC236}">
                <a16:creationId xmlns:a16="http://schemas.microsoft.com/office/drawing/2014/main" id="{01297C4A-E46C-4267-84D0-43F024DA19BF}"/>
              </a:ext>
            </a:extLst>
          </p:cNvPr>
          <p:cNvSpPr txBox="1"/>
          <p:nvPr/>
        </p:nvSpPr>
        <p:spPr>
          <a:xfrm>
            <a:off x="3733800" y="2922922"/>
            <a:ext cx="838200" cy="338554"/>
          </a:xfrm>
          <a:prstGeom prst="rect">
            <a:avLst/>
          </a:prstGeom>
          <a:noFill/>
        </p:spPr>
        <p:txBody>
          <a:bodyPr wrap="square" rtlCol="0">
            <a:spAutoFit/>
          </a:bodyPr>
          <a:lstStyle/>
          <a:p>
            <a:r>
              <a:rPr lang="en-US" sz="1600" dirty="0">
                <a:solidFill>
                  <a:srgbClr val="FF0000"/>
                </a:solidFill>
              </a:rPr>
              <a:t>High</a:t>
            </a:r>
          </a:p>
        </p:txBody>
      </p:sp>
      <p:sp>
        <p:nvSpPr>
          <p:cNvPr id="14" name="TextBox 13">
            <a:extLst>
              <a:ext uri="{FF2B5EF4-FFF2-40B4-BE49-F238E27FC236}">
                <a16:creationId xmlns:a16="http://schemas.microsoft.com/office/drawing/2014/main" id="{68D8CD79-4AF3-4E4F-832D-99B207042998}"/>
              </a:ext>
            </a:extLst>
          </p:cNvPr>
          <p:cNvSpPr txBox="1"/>
          <p:nvPr/>
        </p:nvSpPr>
        <p:spPr>
          <a:xfrm>
            <a:off x="5485056" y="3872744"/>
            <a:ext cx="838200" cy="338554"/>
          </a:xfrm>
          <a:prstGeom prst="rect">
            <a:avLst/>
          </a:prstGeom>
          <a:noFill/>
        </p:spPr>
        <p:txBody>
          <a:bodyPr wrap="square" rtlCol="0">
            <a:spAutoFit/>
          </a:bodyPr>
          <a:lstStyle/>
          <a:p>
            <a:r>
              <a:rPr lang="en-US" sz="1600" dirty="0">
                <a:solidFill>
                  <a:srgbClr val="0070B9"/>
                </a:solidFill>
              </a:rPr>
              <a:t>Low</a:t>
            </a:r>
          </a:p>
        </p:txBody>
      </p:sp>
      <p:sp>
        <p:nvSpPr>
          <p:cNvPr id="15" name="TextBox 14">
            <a:extLst>
              <a:ext uri="{FF2B5EF4-FFF2-40B4-BE49-F238E27FC236}">
                <a16:creationId xmlns:a16="http://schemas.microsoft.com/office/drawing/2014/main" id="{F74E5FDC-262E-4BD9-80DD-7F79811C6EC8}"/>
              </a:ext>
            </a:extLst>
          </p:cNvPr>
          <p:cNvSpPr txBox="1"/>
          <p:nvPr/>
        </p:nvSpPr>
        <p:spPr>
          <a:xfrm>
            <a:off x="4704347" y="3380302"/>
            <a:ext cx="838200" cy="338554"/>
          </a:xfrm>
          <a:prstGeom prst="rect">
            <a:avLst/>
          </a:prstGeom>
          <a:noFill/>
        </p:spPr>
        <p:txBody>
          <a:bodyPr wrap="square" rtlCol="0">
            <a:spAutoFit/>
          </a:bodyPr>
          <a:lstStyle/>
          <a:p>
            <a:r>
              <a:rPr lang="en-US" sz="1600" dirty="0">
                <a:solidFill>
                  <a:srgbClr val="00B050"/>
                </a:solidFill>
              </a:rPr>
              <a:t>Good</a:t>
            </a:r>
          </a:p>
        </p:txBody>
      </p:sp>
      <p:sp>
        <p:nvSpPr>
          <p:cNvPr id="16" name="Content Placeholder 15">
            <a:extLst>
              <a:ext uri="{FF2B5EF4-FFF2-40B4-BE49-F238E27FC236}">
                <a16:creationId xmlns:a16="http://schemas.microsoft.com/office/drawing/2014/main" id="{B635F4C7-D97D-4DA1-AD1C-D58EE37B64E0}"/>
              </a:ext>
            </a:extLst>
          </p:cNvPr>
          <p:cNvSpPr txBox="1">
            <a:spLocks/>
          </p:cNvSpPr>
          <p:nvPr/>
        </p:nvSpPr>
        <p:spPr>
          <a:xfrm>
            <a:off x="0" y="1634836"/>
            <a:ext cx="2667000" cy="2784764"/>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 Model bias</a:t>
            </a:r>
          </a:p>
          <a:p>
            <a:r>
              <a:rPr lang="en-US" kern="0" dirty="0"/>
              <a:t>Briggs +</a:t>
            </a:r>
          </a:p>
          <a:p>
            <a:endParaRPr lang="en-US" kern="0" dirty="0"/>
          </a:p>
          <a:p>
            <a:r>
              <a:rPr lang="en-US" kern="0" dirty="0"/>
              <a:t>High = </a:t>
            </a:r>
            <a:br>
              <a:rPr lang="en-US" kern="0" dirty="0"/>
            </a:br>
            <a:r>
              <a:rPr lang="en-US" kern="0" dirty="0"/>
              <a:t>73%</a:t>
            </a:r>
          </a:p>
          <a:p>
            <a:r>
              <a:rPr lang="en-US" kern="0" dirty="0"/>
              <a:t>Good =</a:t>
            </a:r>
          </a:p>
          <a:p>
            <a:pPr marL="0" indent="0">
              <a:buNone/>
            </a:pPr>
            <a:r>
              <a:rPr lang="en-US" kern="0" dirty="0"/>
              <a:t> 27%</a:t>
            </a:r>
          </a:p>
          <a:p>
            <a:r>
              <a:rPr lang="en-US" kern="0" dirty="0"/>
              <a:t>Low =</a:t>
            </a:r>
            <a:br>
              <a:rPr lang="en-US" kern="0" dirty="0"/>
            </a:br>
            <a:r>
              <a:rPr lang="en-US" kern="0" dirty="0"/>
              <a:t> 0%</a:t>
            </a:r>
          </a:p>
        </p:txBody>
      </p:sp>
      <p:sp>
        <p:nvSpPr>
          <p:cNvPr id="17" name="Content Placeholder 15">
            <a:extLst>
              <a:ext uri="{FF2B5EF4-FFF2-40B4-BE49-F238E27FC236}">
                <a16:creationId xmlns:a16="http://schemas.microsoft.com/office/drawing/2014/main" id="{A66FE506-ADF7-4578-BFD4-37E70B512AFA}"/>
              </a:ext>
            </a:extLst>
          </p:cNvPr>
          <p:cNvSpPr txBox="1">
            <a:spLocks/>
          </p:cNvSpPr>
          <p:nvPr/>
        </p:nvSpPr>
        <p:spPr>
          <a:xfrm>
            <a:off x="7172325" y="1543050"/>
            <a:ext cx="2667000" cy="3050173"/>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 Model bias</a:t>
            </a:r>
          </a:p>
          <a:p>
            <a:r>
              <a:rPr lang="en-US" kern="0" dirty="0"/>
              <a:t>Sofiev +</a:t>
            </a:r>
          </a:p>
          <a:p>
            <a:endParaRPr lang="en-US" kern="0" dirty="0"/>
          </a:p>
          <a:p>
            <a:r>
              <a:rPr lang="en-US" kern="0" dirty="0"/>
              <a:t>High = </a:t>
            </a:r>
            <a:br>
              <a:rPr lang="en-US" kern="0" dirty="0"/>
            </a:br>
            <a:r>
              <a:rPr lang="en-US" kern="0" dirty="0"/>
              <a:t>50%</a:t>
            </a:r>
          </a:p>
          <a:p>
            <a:r>
              <a:rPr lang="en-US" kern="0" dirty="0"/>
              <a:t>Good = </a:t>
            </a:r>
            <a:br>
              <a:rPr lang="en-US" kern="0" dirty="0"/>
            </a:br>
            <a:r>
              <a:rPr lang="en-US" kern="0" dirty="0"/>
              <a:t>36%</a:t>
            </a:r>
          </a:p>
          <a:p>
            <a:r>
              <a:rPr lang="en-US" kern="0" dirty="0"/>
              <a:t>Low = </a:t>
            </a:r>
            <a:br>
              <a:rPr lang="en-US" kern="0" dirty="0"/>
            </a:br>
            <a:r>
              <a:rPr lang="en-US" kern="0" dirty="0"/>
              <a:t>14%</a:t>
            </a:r>
          </a:p>
        </p:txBody>
      </p:sp>
      <p:sp>
        <p:nvSpPr>
          <p:cNvPr id="11" name="TextBox 10">
            <a:extLst>
              <a:ext uri="{FF2B5EF4-FFF2-40B4-BE49-F238E27FC236}">
                <a16:creationId xmlns:a16="http://schemas.microsoft.com/office/drawing/2014/main" id="{9EB7BB61-63EB-445F-BC67-F004098017FC}"/>
              </a:ext>
            </a:extLst>
          </p:cNvPr>
          <p:cNvSpPr txBox="1"/>
          <p:nvPr/>
        </p:nvSpPr>
        <p:spPr>
          <a:xfrm>
            <a:off x="3325567" y="6145411"/>
            <a:ext cx="2578589" cy="307777"/>
          </a:xfrm>
          <a:prstGeom prst="rect">
            <a:avLst/>
          </a:prstGeom>
          <a:solidFill>
            <a:schemeClr val="bg1"/>
          </a:solidFill>
        </p:spPr>
        <p:txBody>
          <a:bodyPr wrap="square" rtlCol="0">
            <a:spAutoFit/>
          </a:bodyPr>
          <a:lstStyle/>
          <a:p>
            <a:r>
              <a:rPr lang="en-US" sz="1400" b="1" dirty="0"/>
              <a:t>CALIOP Derived Heights (m)</a:t>
            </a:r>
          </a:p>
        </p:txBody>
      </p:sp>
      <p:sp>
        <p:nvSpPr>
          <p:cNvPr id="18" name="Rectangle 17">
            <a:extLst>
              <a:ext uri="{FF2B5EF4-FFF2-40B4-BE49-F238E27FC236}">
                <a16:creationId xmlns:a16="http://schemas.microsoft.com/office/drawing/2014/main" id="{D7E72D33-D75C-4A5D-9104-77C4EFFD3AF5}"/>
              </a:ext>
            </a:extLst>
          </p:cNvPr>
          <p:cNvSpPr/>
          <p:nvPr/>
        </p:nvSpPr>
        <p:spPr>
          <a:xfrm rot="16200000">
            <a:off x="746090" y="3857355"/>
            <a:ext cx="2672526" cy="369332"/>
          </a:xfrm>
          <a:prstGeom prst="rect">
            <a:avLst/>
          </a:prstGeom>
          <a:solidFill>
            <a:schemeClr val="bg1"/>
          </a:solidFill>
        </p:spPr>
        <p:txBody>
          <a:bodyPr wrap="none">
            <a:spAutoFit/>
          </a:bodyPr>
          <a:lstStyle/>
          <a:p>
            <a:r>
              <a:rPr lang="en-US" sz="1800" dirty="0">
                <a:solidFill>
                  <a:srgbClr val="000000"/>
                </a:solidFill>
              </a:rPr>
              <a:t>Model Plume Height (m)</a:t>
            </a:r>
            <a:endParaRPr lang="en-US" sz="1800" dirty="0"/>
          </a:p>
        </p:txBody>
      </p:sp>
      <p:sp>
        <p:nvSpPr>
          <p:cNvPr id="19" name="Rectangle 18">
            <a:extLst>
              <a:ext uri="{FF2B5EF4-FFF2-40B4-BE49-F238E27FC236}">
                <a16:creationId xmlns:a16="http://schemas.microsoft.com/office/drawing/2014/main" id="{6030B638-BBE5-48B3-8D1D-2ED4F690E935}"/>
              </a:ext>
            </a:extLst>
          </p:cNvPr>
          <p:cNvSpPr/>
          <p:nvPr/>
        </p:nvSpPr>
        <p:spPr>
          <a:xfrm>
            <a:off x="2956086" y="6171661"/>
            <a:ext cx="3544560" cy="369332"/>
          </a:xfrm>
          <a:prstGeom prst="rect">
            <a:avLst/>
          </a:prstGeom>
          <a:solidFill>
            <a:schemeClr val="bg1"/>
          </a:solidFill>
        </p:spPr>
        <p:txBody>
          <a:bodyPr wrap="none">
            <a:spAutoFit/>
          </a:bodyPr>
          <a:lstStyle/>
          <a:p>
            <a:r>
              <a:rPr lang="en-US" sz="1800" dirty="0" err="1">
                <a:solidFill>
                  <a:srgbClr val="000000"/>
                </a:solidFill>
              </a:rPr>
              <a:t>Caliop</a:t>
            </a:r>
            <a:r>
              <a:rPr lang="en-US" sz="1800" dirty="0">
                <a:solidFill>
                  <a:srgbClr val="000000"/>
                </a:solidFill>
              </a:rPr>
              <a:t> derived Plume height (m) </a:t>
            </a:r>
          </a:p>
        </p:txBody>
      </p:sp>
      <p:sp>
        <p:nvSpPr>
          <p:cNvPr id="22" name="Title 1">
            <a:extLst>
              <a:ext uri="{FF2B5EF4-FFF2-40B4-BE49-F238E27FC236}">
                <a16:creationId xmlns:a16="http://schemas.microsoft.com/office/drawing/2014/main" id="{7B92F625-F6AE-49C3-9C68-E8EB426B4DB0}"/>
              </a:ext>
            </a:extLst>
          </p:cNvPr>
          <p:cNvSpPr txBox="1">
            <a:spLocks/>
          </p:cNvSpPr>
          <p:nvPr/>
        </p:nvSpPr>
        <p:spPr>
          <a:xfrm>
            <a:off x="457200" y="613038"/>
            <a:ext cx="8686800" cy="9906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dirty="0"/>
              <a:t>Wildfire Episode Model Bias August 2013 </a:t>
            </a:r>
          </a:p>
        </p:txBody>
      </p:sp>
    </p:spTree>
    <p:extLst>
      <p:ext uri="{BB962C8B-B14F-4D97-AF65-F5344CB8AC3E}">
        <p14:creationId xmlns:p14="http://schemas.microsoft.com/office/powerpoint/2010/main" val="48893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5D8A8B-1D90-420E-9DC8-E34DA00986E4}"/>
              </a:ext>
            </a:extLst>
          </p:cNvPr>
          <p:cNvSpPr>
            <a:spLocks noGrp="1"/>
          </p:cNvSpPr>
          <p:nvPr>
            <p:ph type="sldNum" sz="quarter" idx="12"/>
          </p:nvPr>
        </p:nvSpPr>
        <p:spPr/>
        <p:txBody>
          <a:bodyPr/>
          <a:lstStyle/>
          <a:p>
            <a:pPr>
              <a:defRPr/>
            </a:pPr>
            <a:fld id="{BEF2A795-0D1C-4340-A163-773CC4D3E4EC}" type="slidenum">
              <a:rPr lang="en-US" smtClean="0"/>
              <a:pPr>
                <a:defRPr/>
              </a:pPr>
              <a:t>14</a:t>
            </a:fld>
            <a:endParaRPr lang="en-US" dirty="0"/>
          </a:p>
        </p:txBody>
      </p:sp>
      <p:sp>
        <p:nvSpPr>
          <p:cNvPr id="9" name="Title 1">
            <a:extLst>
              <a:ext uri="{FF2B5EF4-FFF2-40B4-BE49-F238E27FC236}">
                <a16:creationId xmlns:a16="http://schemas.microsoft.com/office/drawing/2014/main" id="{514F706A-DA56-4C7A-BA77-AE9998039ED4}"/>
              </a:ext>
            </a:extLst>
          </p:cNvPr>
          <p:cNvSpPr>
            <a:spLocks noGrp="1"/>
          </p:cNvSpPr>
          <p:nvPr>
            <p:ph type="title"/>
          </p:nvPr>
        </p:nvSpPr>
        <p:spPr>
          <a:xfrm>
            <a:off x="762000" y="458515"/>
            <a:ext cx="7620000" cy="990600"/>
          </a:xfrm>
        </p:spPr>
        <p:txBody>
          <a:bodyPr/>
          <a:lstStyle/>
          <a:p>
            <a:r>
              <a:rPr lang="en-US" dirty="0">
                <a:latin typeface="+mn-lt"/>
              </a:rPr>
              <a:t>Preliminary Results</a:t>
            </a:r>
            <a:br>
              <a:rPr lang="en-US" dirty="0">
                <a:latin typeface="+mn-lt"/>
              </a:rPr>
            </a:br>
            <a:r>
              <a:rPr lang="en-US" dirty="0"/>
              <a:t> </a:t>
            </a:r>
          </a:p>
        </p:txBody>
      </p:sp>
      <p:sp>
        <p:nvSpPr>
          <p:cNvPr id="5" name="Rectangle 4">
            <a:extLst>
              <a:ext uri="{FF2B5EF4-FFF2-40B4-BE49-F238E27FC236}">
                <a16:creationId xmlns:a16="http://schemas.microsoft.com/office/drawing/2014/main" id="{0D8C5EA4-AAC9-4FA7-8427-F818E94AA66A}"/>
              </a:ext>
            </a:extLst>
          </p:cNvPr>
          <p:cNvSpPr/>
          <p:nvPr/>
        </p:nvSpPr>
        <p:spPr>
          <a:xfrm>
            <a:off x="1278574" y="1371110"/>
            <a:ext cx="2556335" cy="830997"/>
          </a:xfrm>
          <a:prstGeom prst="rect">
            <a:avLst/>
          </a:prstGeom>
        </p:spPr>
        <p:txBody>
          <a:bodyPr wrap="square">
            <a:spAutoFit/>
          </a:bodyPr>
          <a:lstStyle/>
          <a:p>
            <a:r>
              <a:rPr lang="en-US" dirty="0"/>
              <a:t>Wildfire episode </a:t>
            </a:r>
          </a:p>
          <a:p>
            <a:r>
              <a:rPr lang="en-US" dirty="0"/>
              <a:t>(CALIOP </a:t>
            </a:r>
            <a:r>
              <a:rPr lang="en-US" dirty="0" err="1"/>
              <a:t>obs</a:t>
            </a:r>
            <a:r>
              <a:rPr lang="en-US" dirty="0"/>
              <a:t>)</a:t>
            </a:r>
          </a:p>
        </p:txBody>
      </p:sp>
      <p:sp>
        <p:nvSpPr>
          <p:cNvPr id="8" name="Rectangle 7">
            <a:extLst>
              <a:ext uri="{FF2B5EF4-FFF2-40B4-BE49-F238E27FC236}">
                <a16:creationId xmlns:a16="http://schemas.microsoft.com/office/drawing/2014/main" id="{0E50EA58-A93C-46EA-B110-44743BF5B381}"/>
              </a:ext>
            </a:extLst>
          </p:cNvPr>
          <p:cNvSpPr/>
          <p:nvPr/>
        </p:nvSpPr>
        <p:spPr>
          <a:xfrm>
            <a:off x="5562600" y="1371355"/>
            <a:ext cx="2351798" cy="830997"/>
          </a:xfrm>
          <a:prstGeom prst="rect">
            <a:avLst/>
          </a:prstGeom>
        </p:spPr>
        <p:txBody>
          <a:bodyPr wrap="square">
            <a:spAutoFit/>
          </a:bodyPr>
          <a:lstStyle/>
          <a:p>
            <a:r>
              <a:rPr lang="en-US" dirty="0"/>
              <a:t>Prescribed burn</a:t>
            </a:r>
          </a:p>
          <a:p>
            <a:r>
              <a:rPr lang="en-US" dirty="0"/>
              <a:t> (</a:t>
            </a:r>
            <a:r>
              <a:rPr lang="en-US" dirty="0" err="1"/>
              <a:t>MiniMPL</a:t>
            </a:r>
            <a:r>
              <a:rPr lang="en-US" dirty="0"/>
              <a:t> </a:t>
            </a:r>
            <a:r>
              <a:rPr lang="en-US" dirty="0" err="1"/>
              <a:t>obs</a:t>
            </a:r>
            <a:r>
              <a:rPr lang="en-US" dirty="0"/>
              <a:t>)</a:t>
            </a:r>
          </a:p>
        </p:txBody>
      </p:sp>
      <p:sp>
        <p:nvSpPr>
          <p:cNvPr id="7" name="Rectangle 6">
            <a:extLst>
              <a:ext uri="{FF2B5EF4-FFF2-40B4-BE49-F238E27FC236}">
                <a16:creationId xmlns:a16="http://schemas.microsoft.com/office/drawing/2014/main" id="{69A64D37-8872-44CF-8130-40C1ABC3076E}"/>
              </a:ext>
            </a:extLst>
          </p:cNvPr>
          <p:cNvSpPr/>
          <p:nvPr/>
        </p:nvSpPr>
        <p:spPr>
          <a:xfrm>
            <a:off x="485305" y="2514600"/>
            <a:ext cx="4142874" cy="2677656"/>
          </a:xfrm>
          <a:prstGeom prst="rect">
            <a:avLst/>
          </a:prstGeom>
        </p:spPr>
        <p:txBody>
          <a:bodyPr wrap="square">
            <a:spAutoFit/>
          </a:bodyPr>
          <a:lstStyle/>
          <a:p>
            <a:pPr marL="342900" indent="-342900">
              <a:buFont typeface="Arial" panose="020B0604020202020204" pitchFamily="34" charset="0"/>
              <a:buChar char="•"/>
            </a:pPr>
            <a:r>
              <a:rPr lang="en-US" dirty="0"/>
              <a:t>Briggs performs well daytime while overestimating nighttime.</a:t>
            </a:r>
            <a:br>
              <a:rPr lang="en-US" dirty="0"/>
            </a:br>
            <a:r>
              <a:rPr lang="en-US" dirty="0"/>
              <a:t> </a:t>
            </a:r>
          </a:p>
          <a:p>
            <a:pPr marL="342900" indent="-342900">
              <a:buFont typeface="Arial" panose="020B0604020202020204" pitchFamily="34" charset="0"/>
              <a:buChar char="•"/>
            </a:pPr>
            <a:r>
              <a:rPr lang="en-US" dirty="0"/>
              <a:t>Sofiev perform well daytime with no plume tops nighttime. </a:t>
            </a:r>
          </a:p>
        </p:txBody>
      </p:sp>
      <p:sp>
        <p:nvSpPr>
          <p:cNvPr id="11" name="Rectangle 10">
            <a:extLst>
              <a:ext uri="{FF2B5EF4-FFF2-40B4-BE49-F238E27FC236}">
                <a16:creationId xmlns:a16="http://schemas.microsoft.com/office/drawing/2014/main" id="{8FEF5151-379A-4CC4-823C-17485B5FA047}"/>
              </a:ext>
            </a:extLst>
          </p:cNvPr>
          <p:cNvSpPr/>
          <p:nvPr/>
        </p:nvSpPr>
        <p:spPr>
          <a:xfrm>
            <a:off x="4628178" y="2514600"/>
            <a:ext cx="4363421" cy="2308324"/>
          </a:xfrm>
          <a:prstGeom prst="rect">
            <a:avLst/>
          </a:prstGeom>
        </p:spPr>
        <p:txBody>
          <a:bodyPr wrap="square">
            <a:spAutoFit/>
          </a:bodyPr>
          <a:lstStyle/>
          <a:p>
            <a:pPr marL="342900" indent="-342900">
              <a:buFont typeface="Arial" panose="020B0604020202020204" pitchFamily="34" charset="0"/>
              <a:buChar char="•"/>
            </a:pPr>
            <a:r>
              <a:rPr lang="en-US" dirty="0"/>
              <a:t>Briggs vertical emissions biased low, improves with time allocation method</a:t>
            </a:r>
            <a:br>
              <a:rPr lang="en-US" dirty="0"/>
            </a:br>
            <a:endParaRPr lang="en-US" dirty="0"/>
          </a:p>
          <a:p>
            <a:pPr marL="342900" indent="-342900">
              <a:buFont typeface="Arial" panose="020B0604020202020204" pitchFamily="34" charset="0"/>
              <a:buChar char="•"/>
            </a:pPr>
            <a:r>
              <a:rPr lang="en-US" dirty="0"/>
              <a:t>Sofiev performs better per </a:t>
            </a:r>
            <a:r>
              <a:rPr lang="en-US" dirty="0" err="1"/>
              <a:t>hr</a:t>
            </a:r>
            <a:r>
              <a:rPr lang="en-US" dirty="0"/>
              <a:t> compared to </a:t>
            </a:r>
            <a:r>
              <a:rPr lang="en-US" dirty="0" err="1"/>
              <a:t>obs</a:t>
            </a:r>
            <a:endParaRPr lang="en-US" dirty="0"/>
          </a:p>
        </p:txBody>
      </p:sp>
    </p:spTree>
    <p:extLst>
      <p:ext uri="{BB962C8B-B14F-4D97-AF65-F5344CB8AC3E}">
        <p14:creationId xmlns:p14="http://schemas.microsoft.com/office/powerpoint/2010/main" val="368651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7523"/>
            <a:ext cx="7620000" cy="990600"/>
          </a:xfrm>
        </p:spPr>
        <p:txBody>
          <a:bodyPr/>
          <a:lstStyle/>
          <a:p>
            <a:r>
              <a:rPr lang="en-US" dirty="0"/>
              <a:t>Remaining Issues in Fire Modeling</a:t>
            </a:r>
          </a:p>
        </p:txBody>
      </p:sp>
      <p:sp>
        <p:nvSpPr>
          <p:cNvPr id="3" name="Text Placeholder 2"/>
          <p:cNvSpPr>
            <a:spLocks noGrp="1"/>
          </p:cNvSpPr>
          <p:nvPr>
            <p:ph type="body" sz="half" idx="1"/>
          </p:nvPr>
        </p:nvSpPr>
        <p:spPr/>
        <p:txBody>
          <a:bodyPr/>
          <a:lstStyle/>
          <a:p>
            <a:r>
              <a:rPr lang="en-US" sz="2000" dirty="0"/>
              <a:t>Plume rise </a:t>
            </a:r>
            <a:br>
              <a:rPr lang="en-US" sz="2000" dirty="0"/>
            </a:br>
            <a:r>
              <a:rPr lang="en-US" sz="2000" dirty="0"/>
              <a:t>(as a function of fire size)</a:t>
            </a:r>
          </a:p>
          <a:p>
            <a:r>
              <a:rPr lang="en-US" sz="2000" dirty="0"/>
              <a:t>Fire burn time allocation</a:t>
            </a:r>
          </a:p>
          <a:p>
            <a:r>
              <a:rPr lang="en-US" sz="2000" dirty="0"/>
              <a:t>Smoldering/flaming</a:t>
            </a:r>
          </a:p>
          <a:p>
            <a:r>
              <a:rPr lang="en-US" sz="2000" dirty="0"/>
              <a:t>Improving inventories and input</a:t>
            </a:r>
          </a:p>
          <a:p>
            <a:r>
              <a:rPr lang="en-US" sz="2000" dirty="0"/>
              <a:t>Lack of validation</a:t>
            </a:r>
          </a:p>
          <a:p>
            <a:endParaRPr lang="en-US" dirty="0"/>
          </a:p>
        </p:txBody>
      </p:sp>
      <p:sp>
        <p:nvSpPr>
          <p:cNvPr id="4" name="Content Placeholder 3"/>
          <p:cNvSpPr>
            <a:spLocks noGrp="1"/>
          </p:cNvSpPr>
          <p:nvPr>
            <p:ph sz="half" idx="2"/>
          </p:nvPr>
        </p:nvSpPr>
        <p:spPr>
          <a:xfrm>
            <a:off x="4572000" y="2667000"/>
            <a:ext cx="3810000" cy="3962400"/>
          </a:xfrm>
        </p:spPr>
        <p:txBody>
          <a:bodyPr/>
          <a:lstStyle/>
          <a:p>
            <a:r>
              <a:rPr lang="en-US" sz="2000" dirty="0"/>
              <a:t>Sync definitions and improve inputs and observations  (determine in what situation to use which inventory)</a:t>
            </a:r>
          </a:p>
          <a:p>
            <a:r>
              <a:rPr lang="en-US" sz="2000" dirty="0"/>
              <a:t>Determine time dependency of buoyancy</a:t>
            </a:r>
          </a:p>
          <a:p>
            <a:r>
              <a:rPr lang="en-US" sz="2000" dirty="0"/>
              <a:t>Update plume rise algorithm (ag burn vs Rx, smoldering vs flaming)</a:t>
            </a:r>
          </a:p>
          <a:p>
            <a:r>
              <a:rPr lang="en-US" sz="2000" dirty="0"/>
              <a:t>More targeted experiments (emission factors and dynamics)</a:t>
            </a:r>
          </a:p>
        </p:txBody>
      </p:sp>
      <p:sp>
        <p:nvSpPr>
          <p:cNvPr id="5" name="Slide Number Placeholder 4"/>
          <p:cNvSpPr>
            <a:spLocks noGrp="1"/>
          </p:cNvSpPr>
          <p:nvPr>
            <p:ph type="sldNum" sz="quarter" idx="12"/>
          </p:nvPr>
        </p:nvSpPr>
        <p:spPr/>
        <p:txBody>
          <a:bodyPr/>
          <a:lstStyle/>
          <a:p>
            <a:pPr>
              <a:defRPr/>
            </a:pPr>
            <a:fld id="{FED7B663-3EE9-463C-A8C9-133C96238CD8}" type="slidenum">
              <a:rPr lang="en-US" smtClean="0"/>
              <a:pPr>
                <a:defRPr/>
              </a:pPr>
              <a:t>15</a:t>
            </a:fld>
            <a:endParaRPr lang="en-US"/>
          </a:p>
        </p:txBody>
      </p:sp>
      <p:sp>
        <p:nvSpPr>
          <p:cNvPr id="6" name="Rectangle 5"/>
          <p:cNvSpPr/>
          <p:nvPr/>
        </p:nvSpPr>
        <p:spPr>
          <a:xfrm>
            <a:off x="838200" y="1881729"/>
            <a:ext cx="2834430" cy="461665"/>
          </a:xfrm>
          <a:prstGeom prst="rect">
            <a:avLst/>
          </a:prstGeom>
        </p:spPr>
        <p:txBody>
          <a:bodyPr wrap="none">
            <a:spAutoFit/>
          </a:bodyPr>
          <a:lstStyle/>
          <a:p>
            <a:pPr marL="0" indent="0">
              <a:buNone/>
            </a:pPr>
            <a:r>
              <a:rPr lang="en-US" b="1" u="sng" dirty="0"/>
              <a:t>Specific problems</a:t>
            </a:r>
          </a:p>
        </p:txBody>
      </p:sp>
      <p:sp>
        <p:nvSpPr>
          <p:cNvPr id="7" name="Rectangle 6"/>
          <p:cNvSpPr/>
          <p:nvPr/>
        </p:nvSpPr>
        <p:spPr>
          <a:xfrm>
            <a:off x="4800600" y="1882461"/>
            <a:ext cx="3054041" cy="461665"/>
          </a:xfrm>
          <a:prstGeom prst="rect">
            <a:avLst/>
          </a:prstGeom>
        </p:spPr>
        <p:txBody>
          <a:bodyPr wrap="none">
            <a:spAutoFit/>
          </a:bodyPr>
          <a:lstStyle/>
          <a:p>
            <a:pPr marL="0" indent="0">
              <a:buNone/>
            </a:pPr>
            <a:r>
              <a:rPr lang="en-US" b="1" u="sng" dirty="0"/>
              <a:t>Proposed solutions</a:t>
            </a:r>
          </a:p>
        </p:txBody>
      </p:sp>
    </p:spTree>
    <p:extLst>
      <p:ext uri="{BB962C8B-B14F-4D97-AF65-F5344CB8AC3E}">
        <p14:creationId xmlns:p14="http://schemas.microsoft.com/office/powerpoint/2010/main" val="253039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685800"/>
            <a:ext cx="7620000" cy="990600"/>
          </a:xfrm>
        </p:spPr>
        <p:txBody>
          <a:bodyPr/>
          <a:lstStyle/>
          <a:p>
            <a:pPr eaLnBrk="1" hangingPunct="1"/>
            <a:r>
              <a:rPr lang="en-US" sz="2800" dirty="0"/>
              <a:t>Acknowledgments</a:t>
            </a:r>
          </a:p>
        </p:txBody>
      </p:sp>
      <p:sp>
        <p:nvSpPr>
          <p:cNvPr id="26627" name="Content Placeholder 2"/>
          <p:cNvSpPr>
            <a:spLocks noGrp="1"/>
          </p:cNvSpPr>
          <p:nvPr>
            <p:ph idx="1"/>
          </p:nvPr>
        </p:nvSpPr>
        <p:spPr>
          <a:xfrm>
            <a:off x="372406" y="1266226"/>
            <a:ext cx="8414657" cy="3429000"/>
          </a:xfrm>
        </p:spPr>
        <p:txBody>
          <a:bodyPr/>
          <a:lstStyle/>
          <a:p>
            <a:r>
              <a:rPr lang="en-US" dirty="0"/>
              <a:t>We would like to thank Shawn Roselle, Wyat Appel, Luxi Zhou,</a:t>
            </a:r>
            <a:r>
              <a:rPr lang="de-DE" dirty="0"/>
              <a:t> Kristen Foley,</a:t>
            </a:r>
            <a:r>
              <a:rPr lang="en-US" dirty="0"/>
              <a:t> Shannon Koplitz, Kirk Baker, Tanya Spero, and Patrick Campbell for their valuable contributions and comments. We would like to thank CSRA for their assistance with conducting model simulations. </a:t>
            </a:r>
          </a:p>
          <a:p>
            <a:r>
              <a:rPr lang="en-US" dirty="0"/>
              <a:t>The views expressed in this article are those of the authors and do not necessarily represent the views or policies of the U.S. EPA. </a:t>
            </a:r>
          </a:p>
        </p:txBody>
      </p:sp>
      <p:sp>
        <p:nvSpPr>
          <p:cNvPr id="26629" name="Slide Number Placeholder 7"/>
          <p:cNvSpPr>
            <a:spLocks noGrp="1"/>
          </p:cNvSpPr>
          <p:nvPr>
            <p:ph type="sldNum" sz="quarter" idx="12"/>
          </p:nvPr>
        </p:nvSpPr>
        <p:spPr>
          <a:noFill/>
        </p:spPr>
        <p:txBody>
          <a:bodyPr/>
          <a:lstStyle/>
          <a:p>
            <a:fld id="{821D13D8-16DE-45D3-9B9D-60511067AD64}" type="slidenum">
              <a:rPr lang="en-US" smtClean="0"/>
              <a:pPr/>
              <a:t>16</a:t>
            </a:fld>
            <a:endParaRPr lang="en-US"/>
          </a:p>
        </p:txBody>
      </p:sp>
      <p:pic>
        <p:nvPicPr>
          <p:cNvPr id="7" name="Content Placeholder 5">
            <a:extLst>
              <a:ext uri="{FF2B5EF4-FFF2-40B4-BE49-F238E27FC236}">
                <a16:creationId xmlns:a16="http://schemas.microsoft.com/office/drawing/2014/main" id="{CFAB4F4E-F6FA-4BAD-BCA0-83B2FF325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006" y="4038600"/>
            <a:ext cx="2667000" cy="2728685"/>
          </a:xfrm>
          <a:prstGeom prst="rect">
            <a:avLst/>
          </a:prstGeom>
        </p:spPr>
      </p:pic>
      <p:sp>
        <p:nvSpPr>
          <p:cNvPr id="8" name="Rectangle 2">
            <a:extLst>
              <a:ext uri="{FF2B5EF4-FFF2-40B4-BE49-F238E27FC236}">
                <a16:creationId xmlns:a16="http://schemas.microsoft.com/office/drawing/2014/main" id="{1A23FEFF-5C50-4EA6-A98B-62C78849298C}"/>
              </a:ext>
            </a:extLst>
          </p:cNvPr>
          <p:cNvSpPr txBox="1">
            <a:spLocks noChangeArrowheads="1"/>
          </p:cNvSpPr>
          <p:nvPr/>
        </p:nvSpPr>
        <p:spPr>
          <a:xfrm>
            <a:off x="372406" y="5205013"/>
            <a:ext cx="5288280" cy="1090612"/>
          </a:xfrm>
          <a:prstGeom prst="rect">
            <a:avLst/>
          </a:prstGeom>
        </p:spPr>
        <p:txBody>
          <a:bodyPr anchor="t"/>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spcBef>
                <a:spcPct val="20000"/>
              </a:spcBef>
              <a:buClr>
                <a:srgbClr val="355777"/>
              </a:buClr>
              <a:buSzPct val="90000"/>
            </a:pPr>
            <a:r>
              <a:rPr lang="en-US" sz="1600" kern="0" dirty="0"/>
              <a:t>Disclaimer</a:t>
            </a:r>
            <a:br>
              <a:rPr lang="en-US" sz="1600" kern="0" dirty="0"/>
            </a:br>
            <a:r>
              <a:rPr lang="en-US" sz="1100" b="0" kern="0" dirty="0">
                <a:solidFill>
                  <a:srgbClr val="000000"/>
                </a:solidFill>
                <a:effectLst>
                  <a:outerShdw blurRad="38100" dist="38100" dir="2700000" algn="tl">
                    <a:srgbClr val="000000">
                      <a:alpha val="43137"/>
                    </a:srgbClr>
                  </a:outerShdw>
                </a:effectLst>
                <a:ea typeface="ＭＳ Ｐゴシック" charset="-128"/>
                <a:cs typeface="+mn-cs"/>
              </a:rPr>
              <a:t>The views expressed in this presentation are those of the authors and do not necessarily reflect the views or policies of the U.S. EPA</a:t>
            </a:r>
            <a:br>
              <a:rPr lang="en-US" sz="1100" b="0" kern="0" dirty="0">
                <a:solidFill>
                  <a:srgbClr val="000000"/>
                </a:solidFill>
                <a:effectLst>
                  <a:outerShdw blurRad="38100" dist="38100" dir="2700000" algn="tl">
                    <a:srgbClr val="000000">
                      <a:alpha val="43137"/>
                    </a:srgbClr>
                  </a:outerShdw>
                </a:effectLst>
                <a:ea typeface="ＭＳ Ｐゴシック" charset="-128"/>
                <a:cs typeface="+mn-cs"/>
              </a:rPr>
            </a:br>
            <a:endParaRPr lang="en-US" sz="1600" kern="0" dirty="0"/>
          </a:p>
        </p:txBody>
      </p:sp>
    </p:spTree>
    <p:extLst>
      <p:ext uri="{BB962C8B-B14F-4D97-AF65-F5344CB8AC3E}">
        <p14:creationId xmlns:p14="http://schemas.microsoft.com/office/powerpoint/2010/main" val="74168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92" y="557812"/>
            <a:ext cx="7036708" cy="990600"/>
          </a:xfrm>
        </p:spPr>
        <p:txBody>
          <a:bodyPr/>
          <a:lstStyle/>
          <a:p>
            <a:r>
              <a:rPr lang="en-US" dirty="0"/>
              <a:t>Available plume rise algorithms</a:t>
            </a:r>
          </a:p>
        </p:txBody>
      </p:sp>
      <p:sp>
        <p:nvSpPr>
          <p:cNvPr id="5" name="Slide Number Placeholder 4"/>
          <p:cNvSpPr>
            <a:spLocks noGrp="1"/>
          </p:cNvSpPr>
          <p:nvPr>
            <p:ph type="sldNum" sz="quarter" idx="12"/>
          </p:nvPr>
        </p:nvSpPr>
        <p:spPr/>
        <p:txBody>
          <a:bodyPr/>
          <a:lstStyle/>
          <a:p>
            <a:pPr>
              <a:defRPr/>
            </a:pPr>
            <a:fld id="{FED7B663-3EE9-463C-A8C9-133C96238CD8}" type="slidenum">
              <a:rPr lang="en-US" smtClean="0"/>
              <a:pPr>
                <a:defRPr/>
              </a:pPr>
              <a:t>17</a:t>
            </a:fld>
            <a:endParaRPr lang="en-US"/>
          </a:p>
        </p:txBody>
      </p:sp>
      <p:pic>
        <p:nvPicPr>
          <p:cNvPr id="9" name="Picture 8"/>
          <p:cNvPicPr>
            <a:picLocks noChangeAspect="1"/>
          </p:cNvPicPr>
          <p:nvPr/>
        </p:nvPicPr>
        <p:blipFill>
          <a:blip r:embed="rId3"/>
          <a:stretch>
            <a:fillRect/>
          </a:stretch>
        </p:blipFill>
        <p:spPr>
          <a:xfrm>
            <a:off x="4191000" y="2053583"/>
            <a:ext cx="4340327" cy="4463885"/>
          </a:xfrm>
          <a:prstGeom prst="rect">
            <a:avLst/>
          </a:prstGeom>
        </p:spPr>
      </p:pic>
      <p:sp>
        <p:nvSpPr>
          <p:cNvPr id="4" name="Rectangle 3"/>
          <p:cNvSpPr/>
          <p:nvPr/>
        </p:nvSpPr>
        <p:spPr>
          <a:xfrm>
            <a:off x="6587659" y="6426110"/>
            <a:ext cx="2556341" cy="276999"/>
          </a:xfrm>
          <a:prstGeom prst="rect">
            <a:avLst/>
          </a:prstGeom>
        </p:spPr>
        <p:txBody>
          <a:bodyPr wrap="none">
            <a:spAutoFit/>
          </a:bodyPr>
          <a:lstStyle/>
          <a:p>
            <a:r>
              <a:rPr lang="en-US" sz="1200" b="1" i="1" dirty="0">
                <a:latin typeface="Calibri" panose="020F0502020204030204" pitchFamily="34" charset="0"/>
                <a:ea typeface="SimSun" panose="02010600030101010101" pitchFamily="2" charset="-122"/>
                <a:cs typeface="Times New Roman" panose="02020603050405020304" pitchFamily="18" charset="0"/>
              </a:rPr>
              <a:t>Table from Val martin et al, 2012 JGR</a:t>
            </a:r>
            <a:endParaRPr lang="en-US" sz="1200" i="1" dirty="0"/>
          </a:p>
        </p:txBody>
      </p:sp>
      <p:sp>
        <p:nvSpPr>
          <p:cNvPr id="11" name="Rectangle 10"/>
          <p:cNvSpPr/>
          <p:nvPr/>
        </p:nvSpPr>
        <p:spPr>
          <a:xfrm>
            <a:off x="5713205" y="6594064"/>
            <a:ext cx="3523337" cy="276999"/>
          </a:xfrm>
          <a:prstGeom prst="rect">
            <a:avLst/>
          </a:prstGeom>
        </p:spPr>
        <p:txBody>
          <a:bodyPr wrap="none">
            <a:spAutoFit/>
          </a:bodyPr>
          <a:lstStyle/>
          <a:p>
            <a:r>
              <a:rPr lang="en-US" sz="1200" kern="0" baseline="30000" dirty="0"/>
              <a:t>1</a:t>
            </a:r>
            <a:r>
              <a:rPr lang="en-US" sz="1200" b="1" i="1" dirty="0">
                <a:latin typeface="Calibri" panose="020F0502020204030204" pitchFamily="34" charset="0"/>
                <a:ea typeface="SimSun" panose="02010600030101010101" pitchFamily="2" charset="-122"/>
                <a:cs typeface="Times New Roman" panose="02020603050405020304" pitchFamily="18" charset="0"/>
              </a:rPr>
              <a:t>Plume rise methods review Paugam et al, 2016 ACP</a:t>
            </a:r>
            <a:endParaRPr lang="en-US" sz="1200" i="1" dirty="0"/>
          </a:p>
        </p:txBody>
      </p:sp>
      <p:sp>
        <p:nvSpPr>
          <p:cNvPr id="8" name="Rectangle 7">
            <a:extLst>
              <a:ext uri="{FF2B5EF4-FFF2-40B4-BE49-F238E27FC236}">
                <a16:creationId xmlns:a16="http://schemas.microsoft.com/office/drawing/2014/main" id="{2CBFAE04-A1A5-47A9-8D20-D2F1A6A4A192}"/>
              </a:ext>
            </a:extLst>
          </p:cNvPr>
          <p:cNvSpPr/>
          <p:nvPr/>
        </p:nvSpPr>
        <p:spPr>
          <a:xfrm>
            <a:off x="228600" y="1222586"/>
            <a:ext cx="8491232" cy="830997"/>
          </a:xfrm>
          <a:prstGeom prst="rect">
            <a:avLst/>
          </a:prstGeom>
        </p:spPr>
        <p:txBody>
          <a:bodyPr wrap="square">
            <a:spAutoFit/>
          </a:bodyPr>
          <a:lstStyle/>
          <a:p>
            <a:pPr algn="ctr"/>
            <a:r>
              <a:rPr lang="en-US" kern="0" dirty="0"/>
              <a:t>Performance is situational and can be moderate to poor</a:t>
            </a:r>
            <a:r>
              <a:rPr lang="en-US" kern="0" baseline="30000" dirty="0"/>
              <a:t>1</a:t>
            </a:r>
            <a:r>
              <a:rPr lang="en-US" kern="0" dirty="0"/>
              <a:t>; </a:t>
            </a:r>
            <a:br>
              <a:rPr lang="en-US" kern="0" dirty="0"/>
            </a:br>
            <a:r>
              <a:rPr lang="en-US" kern="0" dirty="0"/>
              <a:t>Therefore, we consider other factors outside of performance </a:t>
            </a:r>
          </a:p>
        </p:txBody>
      </p:sp>
      <p:sp>
        <p:nvSpPr>
          <p:cNvPr id="12" name="Rectangle 11">
            <a:extLst>
              <a:ext uri="{FF2B5EF4-FFF2-40B4-BE49-F238E27FC236}">
                <a16:creationId xmlns:a16="http://schemas.microsoft.com/office/drawing/2014/main" id="{5B00A3A5-4E2D-4DE7-9A37-6E514A64DA2C}"/>
              </a:ext>
            </a:extLst>
          </p:cNvPr>
          <p:cNvSpPr/>
          <p:nvPr/>
        </p:nvSpPr>
        <p:spPr>
          <a:xfrm>
            <a:off x="309154" y="2385925"/>
            <a:ext cx="3881846" cy="2523768"/>
          </a:xfrm>
          <a:prstGeom prst="rect">
            <a:avLst/>
          </a:prstGeom>
        </p:spPr>
        <p:txBody>
          <a:bodyPr wrap="square">
            <a:spAutoFit/>
          </a:bodyPr>
          <a:lstStyle/>
          <a:p>
            <a:pPr marL="342900" indent="-342900">
              <a:spcBef>
                <a:spcPct val="30000"/>
              </a:spcBef>
              <a:buFont typeface="Arial" panose="020B0604020202020204" pitchFamily="34" charset="0"/>
              <a:buChar char="•"/>
              <a:defRPr/>
            </a:pPr>
            <a:r>
              <a:rPr lang="en-US" sz="2000" dirty="0"/>
              <a:t>Ease of implementation</a:t>
            </a:r>
          </a:p>
          <a:p>
            <a:pPr marL="342900" lvl="0" indent="-342900">
              <a:spcBef>
                <a:spcPct val="30000"/>
              </a:spcBef>
              <a:buFont typeface="Arial" panose="020B0604020202020204" pitchFamily="34" charset="0"/>
              <a:buChar char="•"/>
              <a:defRPr/>
            </a:pPr>
            <a:r>
              <a:rPr lang="en-US" sz="2000" dirty="0"/>
              <a:t>availability and reliability of input parameters</a:t>
            </a:r>
          </a:p>
          <a:p>
            <a:pPr marL="342900" lvl="0" indent="-342900">
              <a:spcBef>
                <a:spcPct val="30000"/>
              </a:spcBef>
              <a:buFont typeface="Arial" panose="020B0604020202020204" pitchFamily="34" charset="0"/>
              <a:buChar char="•"/>
              <a:defRPr/>
            </a:pPr>
            <a:r>
              <a:rPr lang="en-US" sz="2000" dirty="0"/>
              <a:t>Supplement current weaknesses</a:t>
            </a:r>
          </a:p>
          <a:p>
            <a:pPr marL="342900" lvl="0" indent="-342900">
              <a:spcBef>
                <a:spcPct val="30000"/>
              </a:spcBef>
              <a:buFont typeface="Arial" panose="020B0604020202020204" pitchFamily="34" charset="0"/>
              <a:buChar char="•"/>
              <a:defRPr/>
            </a:pPr>
            <a:r>
              <a:rPr lang="en-US" sz="2000" dirty="0"/>
              <a:t>Algorithm comparison to available observations</a:t>
            </a:r>
          </a:p>
        </p:txBody>
      </p:sp>
    </p:spTree>
    <p:extLst>
      <p:ext uri="{BB962C8B-B14F-4D97-AF65-F5344CB8AC3E}">
        <p14:creationId xmlns:p14="http://schemas.microsoft.com/office/powerpoint/2010/main" val="260365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22D3-0856-44DA-8556-2F0ADFFB88A1}"/>
              </a:ext>
            </a:extLst>
          </p:cNvPr>
          <p:cNvSpPr>
            <a:spLocks noGrp="1"/>
          </p:cNvSpPr>
          <p:nvPr>
            <p:ph type="title"/>
          </p:nvPr>
        </p:nvSpPr>
        <p:spPr>
          <a:xfrm>
            <a:off x="762000" y="834836"/>
            <a:ext cx="7620000" cy="990600"/>
          </a:xfrm>
        </p:spPr>
        <p:txBody>
          <a:bodyPr/>
          <a:lstStyle/>
          <a:p>
            <a:r>
              <a:rPr lang="en-US" dirty="0"/>
              <a:t>The Goddard Earth Observing System Model, Version 5 (GEOS-5)</a:t>
            </a:r>
          </a:p>
        </p:txBody>
      </p:sp>
      <p:sp>
        <p:nvSpPr>
          <p:cNvPr id="4" name="Slide Number Placeholder 3">
            <a:extLst>
              <a:ext uri="{FF2B5EF4-FFF2-40B4-BE49-F238E27FC236}">
                <a16:creationId xmlns:a16="http://schemas.microsoft.com/office/drawing/2014/main" id="{95D348F2-BCD9-4537-961F-840EE5774E57}"/>
              </a:ext>
            </a:extLst>
          </p:cNvPr>
          <p:cNvSpPr>
            <a:spLocks noGrp="1"/>
          </p:cNvSpPr>
          <p:nvPr>
            <p:ph type="sldNum" sz="quarter" idx="12"/>
          </p:nvPr>
        </p:nvSpPr>
        <p:spPr/>
        <p:txBody>
          <a:bodyPr/>
          <a:lstStyle/>
          <a:p>
            <a:pPr>
              <a:defRPr/>
            </a:pPr>
            <a:fld id="{BEF2A795-0D1C-4340-A163-773CC4D3E4EC}" type="slidenum">
              <a:rPr lang="en-US" smtClean="0"/>
              <a:pPr>
                <a:defRPr/>
              </a:pPr>
              <a:t>18</a:t>
            </a:fld>
            <a:endParaRPr lang="en-US" dirty="0"/>
          </a:p>
        </p:txBody>
      </p:sp>
      <p:sp>
        <p:nvSpPr>
          <p:cNvPr id="7" name="Content Placeholder 2">
            <a:extLst>
              <a:ext uri="{FF2B5EF4-FFF2-40B4-BE49-F238E27FC236}">
                <a16:creationId xmlns:a16="http://schemas.microsoft.com/office/drawing/2014/main" id="{7873F36D-A177-42B4-9A51-EFA19A89B058}"/>
              </a:ext>
            </a:extLst>
          </p:cNvPr>
          <p:cNvSpPr txBox="1">
            <a:spLocks/>
          </p:cNvSpPr>
          <p:nvPr/>
        </p:nvSpPr>
        <p:spPr>
          <a:xfrm>
            <a:off x="2057400" y="3657601"/>
            <a:ext cx="5257800" cy="2286000"/>
          </a:xfrm>
          <a:prstGeom prst="rect">
            <a:avLst/>
          </a:prstGeom>
        </p:spPr>
        <p:txBody>
          <a:bodyPr>
            <a:no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Clr>
                <a:schemeClr val="tx1"/>
              </a:buClr>
              <a:buNone/>
              <a:defRPr/>
            </a:pPr>
            <a:r>
              <a:rPr lang="en-US" kern="0" dirty="0"/>
              <a:t>  </a:t>
            </a:r>
            <a:r>
              <a:rPr lang="en-US" sz="2800" u="sng" kern="0" dirty="0"/>
              <a:t>Simulation for Rim Fire</a:t>
            </a:r>
          </a:p>
          <a:p>
            <a:pPr>
              <a:buClr>
                <a:schemeClr val="tx1"/>
              </a:buClr>
              <a:buFont typeface="Arial" panose="020B0604020202020204" pitchFamily="34" charset="0"/>
              <a:buChar char="•"/>
              <a:defRPr/>
            </a:pPr>
            <a:r>
              <a:rPr lang="en-US" kern="0" dirty="0"/>
              <a:t>2013 AUG</a:t>
            </a:r>
          </a:p>
          <a:p>
            <a:pPr>
              <a:buClr>
                <a:schemeClr val="tx1"/>
              </a:buClr>
              <a:buFont typeface="Arial" panose="020B0604020202020204" pitchFamily="34" charset="0"/>
              <a:buChar char="•"/>
              <a:defRPr/>
            </a:pPr>
            <a:r>
              <a:rPr lang="en-US" kern="0" dirty="0"/>
              <a:t>12km resolution</a:t>
            </a:r>
          </a:p>
          <a:p>
            <a:pPr>
              <a:buClr>
                <a:schemeClr val="tx1"/>
              </a:buClr>
              <a:buFont typeface="Arial" panose="020B0604020202020204" pitchFamily="34" charset="0"/>
              <a:buChar char="•"/>
              <a:defRPr/>
            </a:pPr>
            <a:r>
              <a:rPr lang="en-US" dirty="0"/>
              <a:t>Earth System Modeling Framework </a:t>
            </a:r>
          </a:p>
          <a:p>
            <a:pPr>
              <a:buClr>
                <a:schemeClr val="tx1"/>
              </a:buClr>
              <a:buFont typeface="Arial" panose="020B0604020202020204" pitchFamily="34" charset="0"/>
              <a:buChar char="•"/>
              <a:defRPr/>
            </a:pPr>
            <a:r>
              <a:rPr lang="en-US" kern="0" dirty="0"/>
              <a:t>72 vertical layers</a:t>
            </a:r>
          </a:p>
        </p:txBody>
      </p:sp>
      <p:sp>
        <p:nvSpPr>
          <p:cNvPr id="8" name="Rectangle 7">
            <a:extLst>
              <a:ext uri="{FF2B5EF4-FFF2-40B4-BE49-F238E27FC236}">
                <a16:creationId xmlns:a16="http://schemas.microsoft.com/office/drawing/2014/main" id="{BC4436F9-8928-4B53-A11A-DF3737D2BD87}"/>
              </a:ext>
            </a:extLst>
          </p:cNvPr>
          <p:cNvSpPr/>
          <p:nvPr/>
        </p:nvSpPr>
        <p:spPr>
          <a:xfrm>
            <a:off x="2819400" y="6433387"/>
            <a:ext cx="8039100" cy="369332"/>
          </a:xfrm>
          <a:prstGeom prst="rect">
            <a:avLst/>
          </a:prstGeom>
        </p:spPr>
        <p:txBody>
          <a:bodyPr wrap="square">
            <a:spAutoFit/>
          </a:bodyPr>
          <a:lstStyle/>
          <a:p>
            <a:r>
              <a:rPr lang="en-US" sz="1800" dirty="0">
                <a:latin typeface="+mn-lt"/>
              </a:rPr>
              <a:t>The GEOS-5 ADAS is documented in </a:t>
            </a:r>
            <a:r>
              <a:rPr lang="en-US" sz="1800" dirty="0" err="1">
                <a:latin typeface="+mn-lt"/>
              </a:rPr>
              <a:t>Rienecker</a:t>
            </a:r>
            <a:r>
              <a:rPr lang="en-US" sz="1800" dirty="0">
                <a:latin typeface="+mn-lt"/>
              </a:rPr>
              <a:t> et al. (2008).</a:t>
            </a:r>
          </a:p>
        </p:txBody>
      </p:sp>
      <p:sp>
        <p:nvSpPr>
          <p:cNvPr id="11" name="Rectangle 10">
            <a:extLst>
              <a:ext uri="{FF2B5EF4-FFF2-40B4-BE49-F238E27FC236}">
                <a16:creationId xmlns:a16="http://schemas.microsoft.com/office/drawing/2014/main" id="{0E84867F-D43D-42C2-A8CC-F3BEAE0EDC19}"/>
              </a:ext>
            </a:extLst>
          </p:cNvPr>
          <p:cNvSpPr/>
          <p:nvPr/>
        </p:nvSpPr>
        <p:spPr>
          <a:xfrm>
            <a:off x="381000" y="2087940"/>
            <a:ext cx="7391400" cy="1569660"/>
          </a:xfrm>
          <a:prstGeom prst="rect">
            <a:avLst/>
          </a:prstGeom>
        </p:spPr>
        <p:txBody>
          <a:bodyPr wrap="square">
            <a:spAutoFit/>
          </a:bodyPr>
          <a:lstStyle/>
          <a:p>
            <a:r>
              <a:rPr lang="en-US" dirty="0"/>
              <a:t>The GEOS-5 systems are being developed to support NASA's earth science research in data analysis, observing system modeling and design, climate and weather prediction, and basic research.</a:t>
            </a:r>
          </a:p>
        </p:txBody>
      </p:sp>
    </p:spTree>
    <p:extLst>
      <p:ext uri="{BB962C8B-B14F-4D97-AF65-F5344CB8AC3E}">
        <p14:creationId xmlns:p14="http://schemas.microsoft.com/office/powerpoint/2010/main" val="65612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E166-746E-47E3-B7E1-B5925676C32C}"/>
              </a:ext>
            </a:extLst>
          </p:cNvPr>
          <p:cNvSpPr>
            <a:spLocks noGrp="1"/>
          </p:cNvSpPr>
          <p:nvPr>
            <p:ph type="title"/>
          </p:nvPr>
        </p:nvSpPr>
        <p:spPr>
          <a:xfrm>
            <a:off x="1118597" y="609600"/>
            <a:ext cx="5510803" cy="663813"/>
          </a:xfrm>
        </p:spPr>
        <p:txBody>
          <a:bodyPr/>
          <a:lstStyle/>
          <a:p>
            <a:r>
              <a:rPr lang="en-US" dirty="0"/>
              <a:t>Plume Rise Introduction</a:t>
            </a:r>
          </a:p>
        </p:txBody>
      </p:sp>
      <p:sp>
        <p:nvSpPr>
          <p:cNvPr id="4" name="Slide Number Placeholder 3">
            <a:extLst>
              <a:ext uri="{FF2B5EF4-FFF2-40B4-BE49-F238E27FC236}">
                <a16:creationId xmlns:a16="http://schemas.microsoft.com/office/drawing/2014/main" id="{D5F4BCAB-7242-43F6-BF00-325CDD9A8D78}"/>
              </a:ext>
            </a:extLst>
          </p:cNvPr>
          <p:cNvSpPr>
            <a:spLocks noGrp="1"/>
          </p:cNvSpPr>
          <p:nvPr>
            <p:ph type="sldNum" sz="quarter" idx="12"/>
          </p:nvPr>
        </p:nvSpPr>
        <p:spPr/>
        <p:txBody>
          <a:bodyPr/>
          <a:lstStyle/>
          <a:p>
            <a:pPr>
              <a:defRPr/>
            </a:pPr>
            <a:fld id="{BEF2A795-0D1C-4340-A163-773CC4D3E4EC}" type="slidenum">
              <a:rPr lang="en-US" smtClean="0"/>
              <a:pPr>
                <a:defRPr/>
              </a:pPr>
              <a:t>1</a:t>
            </a:fld>
            <a:endParaRPr lang="en-US" dirty="0"/>
          </a:p>
        </p:txBody>
      </p:sp>
      <p:sp>
        <p:nvSpPr>
          <p:cNvPr id="15" name="Rectangle 14">
            <a:extLst>
              <a:ext uri="{FF2B5EF4-FFF2-40B4-BE49-F238E27FC236}">
                <a16:creationId xmlns:a16="http://schemas.microsoft.com/office/drawing/2014/main" id="{EA0E0DCB-1BB8-462D-ADA9-FC70AA9F4F85}"/>
              </a:ext>
            </a:extLst>
          </p:cNvPr>
          <p:cNvSpPr/>
          <p:nvPr/>
        </p:nvSpPr>
        <p:spPr>
          <a:xfrm>
            <a:off x="162750" y="2368314"/>
            <a:ext cx="4409250" cy="3416320"/>
          </a:xfrm>
          <a:prstGeom prst="rect">
            <a:avLst/>
          </a:prstGeom>
        </p:spPr>
        <p:txBody>
          <a:bodyPr wrap="square">
            <a:spAutoFit/>
          </a:bodyPr>
          <a:lstStyle/>
          <a:p>
            <a:pPr marL="342900" indent="-342900">
              <a:buFont typeface="Arial" panose="020B0604020202020204" pitchFamily="34" charset="0"/>
              <a:buChar char="•"/>
            </a:pPr>
            <a:r>
              <a:rPr lang="en-US" dirty="0"/>
              <a:t>Injection height determines transport distance</a:t>
            </a:r>
            <a:br>
              <a:rPr lang="en-US" dirty="0"/>
            </a:br>
            <a:endParaRPr lang="en-US" dirty="0"/>
          </a:p>
          <a:p>
            <a:pPr marL="342900" indent="-342900">
              <a:buFont typeface="Arial" panose="020B0604020202020204" pitchFamily="34" charset="0"/>
              <a:buChar char="•"/>
            </a:pPr>
            <a:r>
              <a:rPr lang="en-US" dirty="0"/>
              <a:t>Transport distance determines exposure</a:t>
            </a:r>
            <a:br>
              <a:rPr lang="en-US" dirty="0"/>
            </a:br>
            <a:endParaRPr lang="en-US" dirty="0"/>
          </a:p>
          <a:p>
            <a:pPr marL="342900" indent="-342900">
              <a:buFont typeface="Arial" panose="020B0604020202020204" pitchFamily="34" charset="0"/>
              <a:buChar char="•"/>
            </a:pPr>
            <a:r>
              <a:rPr lang="en-US" dirty="0"/>
              <a:t>Highly dependent on wind, temperature, layer stability, heat from source (buoyancy)</a:t>
            </a:r>
          </a:p>
        </p:txBody>
      </p:sp>
      <p:pic>
        <p:nvPicPr>
          <p:cNvPr id="18" name="Picture 17">
            <a:extLst>
              <a:ext uri="{FF2B5EF4-FFF2-40B4-BE49-F238E27FC236}">
                <a16:creationId xmlns:a16="http://schemas.microsoft.com/office/drawing/2014/main" id="{9C45D548-5B17-4313-AFDF-A6135DB622E6}"/>
              </a:ext>
            </a:extLst>
          </p:cNvPr>
          <p:cNvPicPr>
            <a:picLocks noChangeAspect="1"/>
          </p:cNvPicPr>
          <p:nvPr/>
        </p:nvPicPr>
        <p:blipFill>
          <a:blip r:embed="rId3"/>
          <a:stretch>
            <a:fillRect/>
          </a:stretch>
        </p:blipFill>
        <p:spPr>
          <a:xfrm>
            <a:off x="4495800" y="2342578"/>
            <a:ext cx="4613995" cy="3741278"/>
          </a:xfrm>
          <a:prstGeom prst="rect">
            <a:avLst/>
          </a:prstGeom>
        </p:spPr>
      </p:pic>
      <p:sp>
        <p:nvSpPr>
          <p:cNvPr id="20" name="Rectangle 19">
            <a:extLst>
              <a:ext uri="{FF2B5EF4-FFF2-40B4-BE49-F238E27FC236}">
                <a16:creationId xmlns:a16="http://schemas.microsoft.com/office/drawing/2014/main" id="{39EA8A63-68B9-4624-9930-DA4EED139D59}"/>
              </a:ext>
            </a:extLst>
          </p:cNvPr>
          <p:cNvSpPr/>
          <p:nvPr/>
        </p:nvSpPr>
        <p:spPr>
          <a:xfrm>
            <a:off x="4316667" y="6139107"/>
            <a:ext cx="4972259" cy="369332"/>
          </a:xfrm>
          <a:prstGeom prst="rect">
            <a:avLst/>
          </a:prstGeom>
        </p:spPr>
        <p:txBody>
          <a:bodyPr wrap="none">
            <a:spAutoFit/>
          </a:bodyPr>
          <a:lstStyle/>
          <a:p>
            <a:r>
              <a:rPr lang="en-US" sz="1800" dirty="0">
                <a:latin typeface="Arial" panose="020B0604020202020204" pitchFamily="34" charset="0"/>
                <a:ea typeface="SimSun" panose="02010600030101010101" pitchFamily="2" charset="-122"/>
                <a:cs typeface="Arial" panose="020B0604020202020204" pitchFamily="34" charset="0"/>
              </a:rPr>
              <a:t>Plume rise review in Paugam</a:t>
            </a:r>
            <a:r>
              <a:rPr lang="en-US" sz="1800" i="1" dirty="0">
                <a:latin typeface="Arial" panose="020B0604020202020204" pitchFamily="34" charset="0"/>
                <a:ea typeface="SimSun" panose="02010600030101010101" pitchFamily="2" charset="-122"/>
                <a:cs typeface="Arial" panose="020B0604020202020204" pitchFamily="34" charset="0"/>
              </a:rPr>
              <a:t> et al., 2016 ACP</a:t>
            </a:r>
            <a:endParaRPr lang="en-US" sz="18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5AE72F9-5061-427A-8150-785648D5EF03}"/>
              </a:ext>
            </a:extLst>
          </p:cNvPr>
          <p:cNvSpPr/>
          <p:nvPr/>
        </p:nvSpPr>
        <p:spPr>
          <a:xfrm>
            <a:off x="609260" y="1392497"/>
            <a:ext cx="8482571" cy="830997"/>
          </a:xfrm>
          <a:prstGeom prst="rect">
            <a:avLst/>
          </a:prstGeom>
        </p:spPr>
        <p:txBody>
          <a:bodyPr wrap="square">
            <a:spAutoFit/>
          </a:bodyPr>
          <a:lstStyle/>
          <a:p>
            <a:r>
              <a:rPr lang="en-US" dirty="0"/>
              <a:t>Wildfires globally - 300 M ha yr</a:t>
            </a:r>
            <a:r>
              <a:rPr lang="en-US" baseline="30000" dirty="0"/>
              <a:t>-1</a:t>
            </a:r>
            <a:r>
              <a:rPr lang="en-US" dirty="0"/>
              <a:t> and 300k deaths yr</a:t>
            </a:r>
            <a:r>
              <a:rPr lang="en-US" baseline="30000" dirty="0"/>
              <a:t>-1</a:t>
            </a:r>
          </a:p>
          <a:p>
            <a:r>
              <a:rPr lang="en-US" dirty="0"/>
              <a:t>Wildfires in US     - 2 M ha yr</a:t>
            </a:r>
            <a:r>
              <a:rPr lang="en-US" baseline="30000" dirty="0"/>
              <a:t>-1 </a:t>
            </a:r>
            <a:r>
              <a:rPr lang="en-US" dirty="0"/>
              <a:t>and 5-8k deaths yr</a:t>
            </a:r>
            <a:r>
              <a:rPr lang="en-US" baseline="30000" dirty="0"/>
              <a:t>-1</a:t>
            </a:r>
            <a:r>
              <a:rPr lang="en-US" dirty="0"/>
              <a:t> </a:t>
            </a:r>
          </a:p>
        </p:txBody>
      </p:sp>
    </p:spTree>
    <p:extLst>
      <p:ext uri="{BB962C8B-B14F-4D97-AF65-F5344CB8AC3E}">
        <p14:creationId xmlns:p14="http://schemas.microsoft.com/office/powerpoint/2010/main" val="49168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446D-420F-4112-9465-FDF948CED205}"/>
              </a:ext>
            </a:extLst>
          </p:cNvPr>
          <p:cNvSpPr>
            <a:spLocks noGrp="1"/>
          </p:cNvSpPr>
          <p:nvPr>
            <p:ph type="title"/>
          </p:nvPr>
        </p:nvSpPr>
        <p:spPr>
          <a:xfrm>
            <a:off x="762000" y="533400"/>
            <a:ext cx="7620000" cy="990600"/>
          </a:xfrm>
        </p:spPr>
        <p:txBody>
          <a:bodyPr/>
          <a:lstStyle/>
          <a:p>
            <a:r>
              <a:rPr lang="en-US" dirty="0"/>
              <a:t>plume rise methods</a:t>
            </a:r>
            <a:br>
              <a:rPr lang="en-US" dirty="0"/>
            </a:br>
            <a:endParaRPr lang="en-US" dirty="0"/>
          </a:p>
        </p:txBody>
      </p:sp>
      <p:sp>
        <p:nvSpPr>
          <p:cNvPr id="4" name="Slide Number Placeholder 3">
            <a:extLst>
              <a:ext uri="{FF2B5EF4-FFF2-40B4-BE49-F238E27FC236}">
                <a16:creationId xmlns:a16="http://schemas.microsoft.com/office/drawing/2014/main" id="{6A80FDA1-31C5-49B7-98B7-979F0AA38E58}"/>
              </a:ext>
            </a:extLst>
          </p:cNvPr>
          <p:cNvSpPr>
            <a:spLocks noGrp="1"/>
          </p:cNvSpPr>
          <p:nvPr>
            <p:ph type="sldNum" sz="quarter" idx="12"/>
          </p:nvPr>
        </p:nvSpPr>
        <p:spPr/>
        <p:txBody>
          <a:bodyPr/>
          <a:lstStyle/>
          <a:p>
            <a:pPr>
              <a:defRPr/>
            </a:pPr>
            <a:fld id="{BEF2A795-0D1C-4340-A163-773CC4D3E4EC}" type="slidenum">
              <a:rPr lang="en-US" smtClean="0"/>
              <a:pPr>
                <a:defRPr/>
              </a:pPr>
              <a:t>19</a:t>
            </a:fld>
            <a:endParaRPr lang="en-US" dirty="0"/>
          </a:p>
        </p:txBody>
      </p:sp>
      <p:pic>
        <p:nvPicPr>
          <p:cNvPr id="7" name="Picture 6">
            <a:extLst>
              <a:ext uri="{FF2B5EF4-FFF2-40B4-BE49-F238E27FC236}">
                <a16:creationId xmlns:a16="http://schemas.microsoft.com/office/drawing/2014/main" id="{3719F800-B9F6-4EA4-8E6B-28DF28B22DE1}"/>
              </a:ext>
            </a:extLst>
          </p:cNvPr>
          <p:cNvPicPr>
            <a:picLocks noChangeAspect="1"/>
          </p:cNvPicPr>
          <p:nvPr/>
        </p:nvPicPr>
        <p:blipFill>
          <a:blip r:embed="rId3"/>
          <a:stretch>
            <a:fillRect/>
          </a:stretch>
        </p:blipFill>
        <p:spPr>
          <a:xfrm>
            <a:off x="2362200" y="1517453"/>
            <a:ext cx="6705600" cy="5276916"/>
          </a:xfrm>
          <a:prstGeom prst="rect">
            <a:avLst/>
          </a:prstGeom>
        </p:spPr>
      </p:pic>
      <p:pic>
        <p:nvPicPr>
          <p:cNvPr id="10" name="Picture 9">
            <a:extLst>
              <a:ext uri="{FF2B5EF4-FFF2-40B4-BE49-F238E27FC236}">
                <a16:creationId xmlns:a16="http://schemas.microsoft.com/office/drawing/2014/main" id="{49463842-2B5E-468C-BC20-30202C9382C2}"/>
              </a:ext>
            </a:extLst>
          </p:cNvPr>
          <p:cNvPicPr>
            <a:picLocks noChangeAspect="1"/>
          </p:cNvPicPr>
          <p:nvPr/>
        </p:nvPicPr>
        <p:blipFill>
          <a:blip r:embed="rId4"/>
          <a:stretch>
            <a:fillRect/>
          </a:stretch>
        </p:blipFill>
        <p:spPr>
          <a:xfrm>
            <a:off x="5297216" y="5569826"/>
            <a:ext cx="3459443" cy="795338"/>
          </a:xfrm>
          <a:prstGeom prst="rect">
            <a:avLst/>
          </a:prstGeom>
        </p:spPr>
      </p:pic>
      <p:sp>
        <p:nvSpPr>
          <p:cNvPr id="11" name="Rectangle 10">
            <a:extLst>
              <a:ext uri="{FF2B5EF4-FFF2-40B4-BE49-F238E27FC236}">
                <a16:creationId xmlns:a16="http://schemas.microsoft.com/office/drawing/2014/main" id="{98EDC781-E8B4-4CEF-AD9A-99E6CEB90897}"/>
              </a:ext>
            </a:extLst>
          </p:cNvPr>
          <p:cNvSpPr/>
          <p:nvPr/>
        </p:nvSpPr>
        <p:spPr>
          <a:xfrm>
            <a:off x="3276600" y="1055788"/>
            <a:ext cx="1058303" cy="461665"/>
          </a:xfrm>
          <a:prstGeom prst="rect">
            <a:avLst/>
          </a:prstGeom>
        </p:spPr>
        <p:txBody>
          <a:bodyPr wrap="none">
            <a:spAutoFit/>
          </a:bodyPr>
          <a:lstStyle/>
          <a:p>
            <a:r>
              <a:rPr lang="en-US" dirty="0"/>
              <a:t>Briggs</a:t>
            </a:r>
          </a:p>
        </p:txBody>
      </p:sp>
      <p:sp>
        <p:nvSpPr>
          <p:cNvPr id="12" name="Rectangle 11">
            <a:extLst>
              <a:ext uri="{FF2B5EF4-FFF2-40B4-BE49-F238E27FC236}">
                <a16:creationId xmlns:a16="http://schemas.microsoft.com/office/drawing/2014/main" id="{68AC57F8-D9B2-4CE2-8B2E-1152C72B42A2}"/>
              </a:ext>
            </a:extLst>
          </p:cNvPr>
          <p:cNvSpPr/>
          <p:nvPr/>
        </p:nvSpPr>
        <p:spPr>
          <a:xfrm>
            <a:off x="6506603" y="1065313"/>
            <a:ext cx="1040670" cy="461665"/>
          </a:xfrm>
          <a:prstGeom prst="rect">
            <a:avLst/>
          </a:prstGeom>
        </p:spPr>
        <p:txBody>
          <a:bodyPr wrap="none">
            <a:spAutoFit/>
          </a:bodyPr>
          <a:lstStyle/>
          <a:p>
            <a:r>
              <a:rPr lang="en-US" dirty="0"/>
              <a:t>Sofiev</a:t>
            </a:r>
          </a:p>
        </p:txBody>
      </p:sp>
      <p:sp>
        <p:nvSpPr>
          <p:cNvPr id="13" name="Content Placeholder 2">
            <a:extLst>
              <a:ext uri="{FF2B5EF4-FFF2-40B4-BE49-F238E27FC236}">
                <a16:creationId xmlns:a16="http://schemas.microsoft.com/office/drawing/2014/main" id="{5D73DD78-D924-4A06-9A14-675BD34A07D3}"/>
              </a:ext>
            </a:extLst>
          </p:cNvPr>
          <p:cNvSpPr>
            <a:spLocks noGrp="1"/>
          </p:cNvSpPr>
          <p:nvPr>
            <p:ph idx="1"/>
          </p:nvPr>
        </p:nvSpPr>
        <p:spPr>
          <a:xfrm>
            <a:off x="0" y="2422328"/>
            <a:ext cx="2514601" cy="2272907"/>
          </a:xfrm>
        </p:spPr>
        <p:txBody>
          <a:bodyPr>
            <a:normAutofit fontScale="92500" lnSpcReduction="20000"/>
          </a:bodyPr>
          <a:lstStyle/>
          <a:p>
            <a:pPr>
              <a:buClr>
                <a:schemeClr val="tx1"/>
              </a:buClr>
              <a:buFont typeface="Arial" panose="020B0604020202020204" pitchFamily="34" charset="0"/>
              <a:buChar char="•"/>
              <a:defRPr/>
            </a:pPr>
            <a:r>
              <a:rPr lang="en-US" sz="1600" b="1" dirty="0"/>
              <a:t>2013 AUG</a:t>
            </a:r>
          </a:p>
          <a:p>
            <a:pPr>
              <a:buClr>
                <a:schemeClr val="tx1"/>
              </a:buClr>
              <a:buFont typeface="Arial" panose="020B0604020202020204" pitchFamily="34" charset="0"/>
              <a:buChar char="•"/>
              <a:defRPr/>
            </a:pPr>
            <a:r>
              <a:rPr lang="en-US" sz="1600" b="1" dirty="0"/>
              <a:t>CMAQv5.0.2 12km</a:t>
            </a:r>
          </a:p>
          <a:p>
            <a:pPr>
              <a:buClr>
                <a:schemeClr val="tx1"/>
              </a:buClr>
              <a:buFont typeface="Arial" panose="020B0604020202020204" pitchFamily="34" charset="0"/>
              <a:buChar char="•"/>
              <a:defRPr/>
            </a:pPr>
            <a:r>
              <a:rPr lang="en-US" sz="1600" b="1" dirty="0"/>
              <a:t>“SMOKE” version 3.1</a:t>
            </a:r>
          </a:p>
          <a:p>
            <a:pPr>
              <a:buClr>
                <a:schemeClr val="tx1"/>
              </a:buClr>
              <a:buFont typeface="Arial" panose="020B0604020202020204" pitchFamily="34" charset="0"/>
              <a:buChar char="•"/>
              <a:defRPr/>
            </a:pPr>
            <a:r>
              <a:rPr lang="en-US" sz="1600" b="1" dirty="0"/>
              <a:t>2008-2012 </a:t>
            </a:r>
            <a:r>
              <a:rPr lang="en-US" sz="1600" b="1" dirty="0" err="1"/>
              <a:t>BlueSky</a:t>
            </a:r>
            <a:r>
              <a:rPr lang="en-US" sz="1600" b="1" dirty="0"/>
              <a:t> &amp; SMARTFIREv2 emissions</a:t>
            </a:r>
          </a:p>
          <a:p>
            <a:pPr>
              <a:buClr>
                <a:schemeClr val="tx1"/>
              </a:buClr>
              <a:buFont typeface="Arial" panose="020B0604020202020204" pitchFamily="34" charset="0"/>
              <a:buChar char="•"/>
              <a:defRPr/>
            </a:pPr>
            <a:r>
              <a:rPr lang="en-US" sz="1600" b="1" dirty="0"/>
              <a:t>Weather Research and Forecast Model (WRF) version 3.4</a:t>
            </a:r>
          </a:p>
          <a:p>
            <a:pPr>
              <a:buClr>
                <a:schemeClr val="tx1"/>
              </a:buClr>
              <a:buFont typeface="Arial" panose="020B0604020202020204" pitchFamily="34" charset="0"/>
              <a:buChar char="•"/>
              <a:defRPr/>
            </a:pPr>
            <a:r>
              <a:rPr lang="en-US" sz="1600" b="1" dirty="0"/>
              <a:t>35 vertical layers</a:t>
            </a:r>
            <a:endParaRPr lang="en-US" dirty="0"/>
          </a:p>
        </p:txBody>
      </p:sp>
      <p:sp>
        <p:nvSpPr>
          <p:cNvPr id="14" name="Rectangle 13">
            <a:extLst>
              <a:ext uri="{FF2B5EF4-FFF2-40B4-BE49-F238E27FC236}">
                <a16:creationId xmlns:a16="http://schemas.microsoft.com/office/drawing/2014/main" id="{241AC0BB-BEE3-4ACB-8C8C-7396E2FC3774}"/>
              </a:ext>
            </a:extLst>
          </p:cNvPr>
          <p:cNvSpPr/>
          <p:nvPr/>
        </p:nvSpPr>
        <p:spPr>
          <a:xfrm>
            <a:off x="304800" y="1742331"/>
            <a:ext cx="1624163" cy="461665"/>
          </a:xfrm>
          <a:prstGeom prst="rect">
            <a:avLst/>
          </a:prstGeom>
        </p:spPr>
        <p:txBody>
          <a:bodyPr wrap="none">
            <a:spAutoFit/>
          </a:bodyPr>
          <a:lstStyle/>
          <a:p>
            <a:r>
              <a:rPr lang="en-US" dirty="0"/>
              <a:t>Simulation</a:t>
            </a:r>
          </a:p>
        </p:txBody>
      </p:sp>
    </p:spTree>
    <p:extLst>
      <p:ext uri="{BB962C8B-B14F-4D97-AF65-F5344CB8AC3E}">
        <p14:creationId xmlns:p14="http://schemas.microsoft.com/office/powerpoint/2010/main" val="49034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448A-FD8B-4CB5-896C-499484B58C8A}"/>
              </a:ext>
            </a:extLst>
          </p:cNvPr>
          <p:cNvSpPr>
            <a:spLocks noGrp="1"/>
          </p:cNvSpPr>
          <p:nvPr>
            <p:ph type="title"/>
          </p:nvPr>
        </p:nvSpPr>
        <p:spPr>
          <a:xfrm>
            <a:off x="304800" y="1828801"/>
            <a:ext cx="3429000" cy="3200400"/>
          </a:xfrm>
        </p:spPr>
        <p:txBody>
          <a:bodyPr/>
          <a:lstStyle/>
          <a:p>
            <a:r>
              <a:rPr lang="en-US" sz="2000" dirty="0"/>
              <a:t>FRP relatability</a:t>
            </a:r>
            <a:br>
              <a:rPr lang="en-US" sz="2000" dirty="0"/>
            </a:br>
            <a:br>
              <a:rPr lang="en-US" sz="2000" dirty="0"/>
            </a:br>
            <a:r>
              <a:rPr lang="en-US" sz="2000" dirty="0" err="1"/>
              <a:t>FRP_cal</a:t>
            </a:r>
            <a:r>
              <a:rPr lang="en-US" sz="2000" dirty="0"/>
              <a:t> = Q x 0.1 X AB</a:t>
            </a:r>
            <a:br>
              <a:rPr lang="en-US" sz="2000" dirty="0"/>
            </a:br>
            <a:br>
              <a:rPr lang="en-US" sz="2000" dirty="0"/>
            </a:br>
            <a:r>
              <a:rPr lang="en-US" sz="2000" dirty="0"/>
              <a:t>if heat flux (Q) &lt; 0</a:t>
            </a:r>
            <a:br>
              <a:rPr lang="en-US" sz="2000" dirty="0"/>
            </a:br>
            <a:r>
              <a:rPr lang="en-US" sz="2000" dirty="0"/>
              <a:t>set </a:t>
            </a:r>
            <a:r>
              <a:rPr lang="en-US" sz="2000" dirty="0" err="1"/>
              <a:t>hfx</a:t>
            </a:r>
            <a:r>
              <a:rPr lang="en-US" sz="2000" dirty="0"/>
              <a:t> = 0 FRP = 500</a:t>
            </a:r>
            <a:br>
              <a:rPr lang="en-US" sz="2000" dirty="0"/>
            </a:br>
            <a:br>
              <a:rPr lang="en-US" sz="2000" dirty="0"/>
            </a:br>
            <a:r>
              <a:rPr lang="en-US" sz="2000" dirty="0" err="1"/>
              <a:t>mcip.HFX</a:t>
            </a:r>
            <a:r>
              <a:rPr lang="en-US" sz="2000" dirty="0"/>
              <a:t> can go negative</a:t>
            </a:r>
            <a:br>
              <a:rPr lang="en-US" sz="2000" dirty="0"/>
            </a:br>
            <a:br>
              <a:rPr lang="en-US" sz="2000" dirty="0"/>
            </a:br>
            <a:br>
              <a:rPr lang="en-US" sz="2000" dirty="0"/>
            </a:br>
            <a:br>
              <a:rPr lang="en-US" sz="2000" dirty="0"/>
            </a:br>
            <a:endParaRPr lang="en-US" sz="2000" dirty="0"/>
          </a:p>
        </p:txBody>
      </p:sp>
      <p:pic>
        <p:nvPicPr>
          <p:cNvPr id="6" name="Content Placeholder 5">
            <a:extLst>
              <a:ext uri="{FF2B5EF4-FFF2-40B4-BE49-F238E27FC236}">
                <a16:creationId xmlns:a16="http://schemas.microsoft.com/office/drawing/2014/main" id="{1FFC0F12-4181-4187-B4FF-1830DD2BB64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2400" y="64033"/>
            <a:ext cx="5105400" cy="5810432"/>
          </a:xfrm>
        </p:spPr>
      </p:pic>
      <p:sp>
        <p:nvSpPr>
          <p:cNvPr id="4" name="Slide Number Placeholder 3">
            <a:extLst>
              <a:ext uri="{FF2B5EF4-FFF2-40B4-BE49-F238E27FC236}">
                <a16:creationId xmlns:a16="http://schemas.microsoft.com/office/drawing/2014/main" id="{BB60A8B3-C918-44F6-9F76-2FDAD50A0917}"/>
              </a:ext>
            </a:extLst>
          </p:cNvPr>
          <p:cNvSpPr>
            <a:spLocks noGrp="1"/>
          </p:cNvSpPr>
          <p:nvPr>
            <p:ph type="sldNum" sz="quarter" idx="12"/>
          </p:nvPr>
        </p:nvSpPr>
        <p:spPr/>
        <p:txBody>
          <a:bodyPr/>
          <a:lstStyle/>
          <a:p>
            <a:pPr>
              <a:defRPr/>
            </a:pPr>
            <a:fld id="{BEF2A795-0D1C-4340-A163-773CC4D3E4EC}" type="slidenum">
              <a:rPr lang="en-US" smtClean="0"/>
              <a:pPr>
                <a:defRPr/>
              </a:pPr>
              <a:t>20</a:t>
            </a:fld>
            <a:endParaRPr lang="en-US" dirty="0"/>
          </a:p>
        </p:txBody>
      </p:sp>
    </p:spTree>
    <p:extLst>
      <p:ext uri="{BB962C8B-B14F-4D97-AF65-F5344CB8AC3E}">
        <p14:creationId xmlns:p14="http://schemas.microsoft.com/office/powerpoint/2010/main" val="202376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EF2A795-0D1C-4340-A163-773CC4D3E4EC}" type="slidenum">
              <a:rPr lang="en-US" smtClean="0"/>
              <a:pPr>
                <a:defRPr/>
              </a:pPr>
              <a:t>21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735832666"/>
              </p:ext>
            </p:extLst>
          </p:nvPr>
        </p:nvGraphicFramePr>
        <p:xfrm>
          <a:off x="152400" y="1274239"/>
          <a:ext cx="8077199" cy="4836049"/>
        </p:xfrm>
        <a:graphic>
          <a:graphicData uri="http://schemas.openxmlformats.org/drawingml/2006/table">
            <a:tbl>
              <a:tblPr firstRow="1" firstCol="1" bandRow="1">
                <a:tableStyleId>{5C22544A-7EE6-4342-B048-85BDC9FD1C3A}</a:tableStyleId>
              </a:tblPr>
              <a:tblGrid>
                <a:gridCol w="1140847">
                  <a:extLst>
                    <a:ext uri="{9D8B030D-6E8A-4147-A177-3AD203B41FA5}">
                      <a16:colId xmlns:a16="http://schemas.microsoft.com/office/drawing/2014/main" val="622648153"/>
                    </a:ext>
                  </a:extLst>
                </a:gridCol>
                <a:gridCol w="1977469">
                  <a:extLst>
                    <a:ext uri="{9D8B030D-6E8A-4147-A177-3AD203B41FA5}">
                      <a16:colId xmlns:a16="http://schemas.microsoft.com/office/drawing/2014/main" val="3808559153"/>
                    </a:ext>
                  </a:extLst>
                </a:gridCol>
                <a:gridCol w="3103105">
                  <a:extLst>
                    <a:ext uri="{9D8B030D-6E8A-4147-A177-3AD203B41FA5}">
                      <a16:colId xmlns:a16="http://schemas.microsoft.com/office/drawing/2014/main" val="2413012339"/>
                    </a:ext>
                  </a:extLst>
                </a:gridCol>
                <a:gridCol w="1855778">
                  <a:extLst>
                    <a:ext uri="{9D8B030D-6E8A-4147-A177-3AD203B41FA5}">
                      <a16:colId xmlns:a16="http://schemas.microsoft.com/office/drawing/2014/main" val="1911704732"/>
                    </a:ext>
                  </a:extLst>
                </a:gridCol>
              </a:tblGrid>
              <a:tr h="204622">
                <a:tc>
                  <a:txBody>
                    <a:bodyPr/>
                    <a:lstStyle/>
                    <a:p>
                      <a:pPr marL="0" marR="0">
                        <a:lnSpc>
                          <a:spcPct val="107000"/>
                        </a:lnSpc>
                        <a:spcBef>
                          <a:spcPts val="0"/>
                        </a:spcBef>
                        <a:spcAft>
                          <a:spcPts val="0"/>
                        </a:spcAft>
                      </a:pPr>
                      <a:r>
                        <a:rPr lang="en-US" sz="11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Options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References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347091"/>
                  </a:ext>
                </a:extLst>
              </a:tr>
              <a:tr h="389755">
                <a:tc>
                  <a:txBody>
                    <a:bodyPr/>
                    <a:lstStyle/>
                    <a:p>
                      <a:pPr marL="0" marR="0" algn="r">
                        <a:lnSpc>
                          <a:spcPct val="107000"/>
                        </a:lnSpc>
                        <a:spcBef>
                          <a:spcPts val="0"/>
                        </a:spcBef>
                        <a:spcAft>
                          <a:spcPts val="0"/>
                        </a:spcAft>
                      </a:pPr>
                      <a:r>
                        <a:rPr lang="en-US" sz="1100" dirty="0">
                          <a:solidFill>
                            <a:sysClr val="windowText" lastClr="000000"/>
                          </a:solidFill>
                          <a:effectLst/>
                        </a:rPr>
                        <a:t>Model Options</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325246"/>
                  </a:ext>
                </a:extLst>
              </a:tr>
              <a:tr h="347364">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 CMAQ Version</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5.0.1 (except 5.0.2 for 2012)</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Byun and Schere, 2006</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843749"/>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Chemistry</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CB05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Yarwood G, 2005</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156441"/>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Grid projection</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Lambert Conformal</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296658"/>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H Res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12 km</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5335889"/>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V Res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35 layers</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721920"/>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Boundary Conditions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GEOS-CHEM version 9-01-01</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555751"/>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Model top</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50 </a:t>
                      </a:r>
                      <a:r>
                        <a:rPr lang="en-US" sz="1100" dirty="0" err="1">
                          <a:solidFill>
                            <a:sysClr val="windowText" lastClr="000000"/>
                          </a:solidFill>
                          <a:effectLst/>
                        </a:rPr>
                        <a:t>mb</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786275"/>
                  </a:ext>
                </a:extLst>
              </a:tr>
              <a:tr h="204622">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Spinup period</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10 days</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587342"/>
                  </a:ext>
                </a:extLst>
              </a:tr>
              <a:tr h="399499">
                <a:tc>
                  <a:txBody>
                    <a:bodyPr/>
                    <a:lstStyle/>
                    <a:p>
                      <a:pPr marL="0" marR="0" algn="r">
                        <a:lnSpc>
                          <a:spcPct val="107000"/>
                        </a:lnSpc>
                        <a:spcBef>
                          <a:spcPts val="0"/>
                        </a:spcBef>
                        <a:spcAft>
                          <a:spcPts val="0"/>
                        </a:spcAft>
                      </a:pPr>
                      <a:r>
                        <a:rPr lang="en-US" sz="1100">
                          <a:solidFill>
                            <a:sysClr val="windowText" lastClr="000000"/>
                          </a:solidFill>
                          <a:effectLst/>
                        </a:rPr>
                        <a:t>Meteorology Options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Off-line</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Yes</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426913"/>
                  </a:ext>
                </a:extLst>
              </a:tr>
              <a:tr h="389755">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WRF version</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err="1">
                          <a:solidFill>
                            <a:sysClr val="windowText" lastClr="000000"/>
                          </a:solidFill>
                          <a:effectLst/>
                        </a:rPr>
                        <a:t>Skamarock</a:t>
                      </a:r>
                      <a:r>
                        <a:rPr lang="en-US" sz="1100" dirty="0">
                          <a:solidFill>
                            <a:sysClr val="windowText" lastClr="000000"/>
                          </a:solidFill>
                          <a:effectLst/>
                        </a:rPr>
                        <a:t> et al, 2008</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453568"/>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Initialization</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NCEP/NCAR Reanalysis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err="1">
                          <a:solidFill>
                            <a:sysClr val="windowText" lastClr="000000"/>
                          </a:solidFill>
                          <a:effectLst/>
                        </a:rPr>
                        <a:t>Skamarock</a:t>
                      </a:r>
                      <a:r>
                        <a:rPr lang="en-US" sz="1100" dirty="0">
                          <a:solidFill>
                            <a:sysClr val="windowText" lastClr="000000"/>
                          </a:solidFill>
                          <a:effectLst/>
                        </a:rPr>
                        <a:t> et al, 2008</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00021"/>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FDDA</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NCEP/NCAR Reanalysis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err="1">
                          <a:solidFill>
                            <a:sysClr val="windowText" lastClr="000000"/>
                          </a:solidFill>
                          <a:effectLst/>
                        </a:rPr>
                        <a:t>Skamarock</a:t>
                      </a:r>
                      <a:r>
                        <a:rPr lang="en-US" sz="1100" dirty="0">
                          <a:solidFill>
                            <a:sysClr val="windowText" lastClr="000000"/>
                          </a:solidFill>
                          <a:effectLst/>
                        </a:rPr>
                        <a:t> et al, 2008</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951218"/>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Landuse</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MODIS</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163800"/>
                  </a:ext>
                </a:extLst>
              </a:tr>
              <a:tr h="389755">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Cumulus Parameterization</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ysClr val="windowText" lastClr="000000"/>
                          </a:solidFill>
                          <a:effectLst/>
                        </a:rPr>
                        <a:t>Kain–Fritsch 2 cumulus parameterization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solidFill>
                            <a:sysClr val="windowText" lastClr="000000"/>
                          </a:solidFill>
                          <a:effectLst/>
                        </a:rPr>
                        <a:t>Kain</a:t>
                      </a:r>
                      <a:r>
                        <a:rPr lang="en-US" sz="1100" dirty="0">
                          <a:solidFill>
                            <a:sysClr val="windowText" lastClr="000000"/>
                          </a:solidFill>
                          <a:effectLst/>
                        </a:rPr>
                        <a:t>, 2004</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500869"/>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Radiation</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RRTMg</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solidFill>
                            <a:sysClr val="windowText" lastClr="000000"/>
                          </a:solidFill>
                          <a:effectLst/>
                        </a:rPr>
                        <a:t>Iacono</a:t>
                      </a:r>
                      <a:r>
                        <a:rPr lang="en-US" sz="1100" dirty="0">
                          <a:solidFill>
                            <a:sysClr val="windowText" lastClr="000000"/>
                          </a:solidFill>
                          <a:effectLst/>
                        </a:rPr>
                        <a:t> et al., 2008</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011405"/>
                  </a:ext>
                </a:extLst>
              </a:tr>
              <a:tr h="194878">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ysClr val="windowText" lastClr="000000"/>
                          </a:solidFill>
                          <a:effectLst/>
                        </a:rPr>
                        <a:t>PBL</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ysClr val="windowText" lastClr="000000"/>
                          </a:solidFill>
                          <a:effectLst/>
                        </a:rPr>
                        <a:t>Asymmetric Convective Model version 2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ysClr val="windowText" lastClr="000000"/>
                          </a:solidFill>
                          <a:effectLst/>
                        </a:rPr>
                        <a:t>Pleim, 2007a and b</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601768"/>
                  </a:ext>
                </a:extLst>
              </a:tr>
              <a:tr h="367019">
                <a:tc>
                  <a:txBody>
                    <a:bodyPr/>
                    <a:lstStyle/>
                    <a:p>
                      <a:pPr marL="0" marR="0" algn="r">
                        <a:lnSpc>
                          <a:spcPct val="107000"/>
                        </a:lnSpc>
                        <a:spcBef>
                          <a:spcPts val="0"/>
                        </a:spcBef>
                        <a:spcAft>
                          <a:spcPts val="0"/>
                        </a:spcAft>
                      </a:pPr>
                      <a:r>
                        <a:rPr lang="en-US" sz="110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100">
                          <a:solidFill>
                            <a:sysClr val="windowText" lastClr="000000"/>
                          </a:solidFill>
                          <a:effectLst/>
                        </a:rPr>
                        <a:t>Land Surface Model</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100">
                          <a:solidFill>
                            <a:sysClr val="windowText" lastClr="000000"/>
                          </a:solidFill>
                          <a:effectLst/>
                        </a:rPr>
                        <a:t>Pleim-Xu</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dirty="0" err="1">
                          <a:solidFill>
                            <a:sysClr val="windowText" lastClr="000000"/>
                          </a:solidFill>
                          <a:effectLst/>
                        </a:rPr>
                        <a:t>Xiu</a:t>
                      </a:r>
                      <a:r>
                        <a:rPr lang="en-US" sz="1100" dirty="0">
                          <a:solidFill>
                            <a:sysClr val="windowText" lastClr="000000"/>
                          </a:solidFill>
                          <a:effectLst/>
                        </a:rPr>
                        <a:t> and Pleim, 2001; Pleim and </a:t>
                      </a:r>
                      <a:r>
                        <a:rPr lang="en-US" sz="1100" dirty="0" err="1">
                          <a:solidFill>
                            <a:sysClr val="windowText" lastClr="000000"/>
                          </a:solidFill>
                          <a:effectLst/>
                        </a:rPr>
                        <a:t>Xiu</a:t>
                      </a:r>
                      <a:r>
                        <a:rPr lang="en-US" sz="1100" dirty="0">
                          <a:solidFill>
                            <a:sysClr val="windowText" lastClr="000000"/>
                          </a:solidFill>
                          <a:effectLst/>
                        </a:rPr>
                        <a:t>, 1995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64" marR="51364"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238738"/>
                  </a:ext>
                </a:extLst>
              </a:tr>
            </a:tbl>
          </a:graphicData>
        </a:graphic>
      </p:graphicFrame>
      <p:sp>
        <p:nvSpPr>
          <p:cNvPr id="6" name="Rectangle 5"/>
          <p:cNvSpPr/>
          <p:nvPr/>
        </p:nvSpPr>
        <p:spPr>
          <a:xfrm>
            <a:off x="2286000" y="244604"/>
            <a:ext cx="4572000" cy="882678"/>
          </a:xfrm>
          <a:prstGeom prst="rect">
            <a:avLst/>
          </a:prstGeom>
        </p:spPr>
        <p:txBody>
          <a:bodyPr>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Table S1: CMAQ and WRF Model Options for all simulations</a:t>
            </a:r>
          </a:p>
        </p:txBody>
      </p:sp>
    </p:spTree>
    <p:extLst>
      <p:ext uri="{BB962C8B-B14F-4D97-AF65-F5344CB8AC3E}">
        <p14:creationId xmlns:p14="http://schemas.microsoft.com/office/powerpoint/2010/main" val="22588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354F-59E2-42A6-BE22-A96E8F33CF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855402-B7FE-4F03-B5E2-B5A8257EA2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4807FCA-15B3-441A-A496-4F1DEF1BC91E}"/>
              </a:ext>
            </a:extLst>
          </p:cNvPr>
          <p:cNvSpPr>
            <a:spLocks noGrp="1"/>
          </p:cNvSpPr>
          <p:nvPr>
            <p:ph type="sldNum" sz="quarter" idx="12"/>
          </p:nvPr>
        </p:nvSpPr>
        <p:spPr/>
        <p:txBody>
          <a:bodyPr/>
          <a:lstStyle/>
          <a:p>
            <a:pPr>
              <a:defRPr/>
            </a:pPr>
            <a:fld id="{BEF2A795-0D1C-4340-A163-773CC4D3E4EC}" type="slidenum">
              <a:rPr lang="en-US" smtClean="0"/>
              <a:pPr>
                <a:defRPr/>
              </a:pPr>
              <a:t>22</a:t>
            </a:fld>
            <a:endParaRPr lang="en-US" dirty="0"/>
          </a:p>
        </p:txBody>
      </p:sp>
      <p:pic>
        <p:nvPicPr>
          <p:cNvPr id="5" name="Picture 4">
            <a:extLst>
              <a:ext uri="{FF2B5EF4-FFF2-40B4-BE49-F238E27FC236}">
                <a16:creationId xmlns:a16="http://schemas.microsoft.com/office/drawing/2014/main" id="{E9990D28-436D-42B7-B923-D3FD23AA78C9}"/>
              </a:ext>
            </a:extLst>
          </p:cNvPr>
          <p:cNvPicPr>
            <a:picLocks noChangeAspect="1"/>
          </p:cNvPicPr>
          <p:nvPr/>
        </p:nvPicPr>
        <p:blipFill>
          <a:blip r:embed="rId2"/>
          <a:stretch>
            <a:fillRect/>
          </a:stretch>
        </p:blipFill>
        <p:spPr>
          <a:xfrm>
            <a:off x="336868" y="1828800"/>
            <a:ext cx="8470264" cy="4000500"/>
          </a:xfrm>
          <a:prstGeom prst="rect">
            <a:avLst/>
          </a:prstGeom>
        </p:spPr>
      </p:pic>
    </p:spTree>
    <p:extLst>
      <p:ext uri="{BB962C8B-B14F-4D97-AF65-F5344CB8AC3E}">
        <p14:creationId xmlns:p14="http://schemas.microsoft.com/office/powerpoint/2010/main" val="3002971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86700" cy="990739"/>
          </a:xfrm>
        </p:spPr>
        <p:txBody>
          <a:bodyPr/>
          <a:lstStyle/>
          <a:p>
            <a:r>
              <a:rPr lang="en-US" i="1" dirty="0"/>
              <a:t>2013 California Rim Fire</a:t>
            </a:r>
          </a:p>
        </p:txBody>
      </p:sp>
      <p:pic>
        <p:nvPicPr>
          <p:cNvPr id="4" name="Content Placeholder 3"/>
          <p:cNvPicPr>
            <a:picLocks noGrp="1" noChangeAspect="1"/>
          </p:cNvPicPr>
          <p:nvPr>
            <p:ph idx="1"/>
          </p:nvPr>
        </p:nvPicPr>
        <p:blipFill>
          <a:blip r:embed="rId2"/>
          <a:stretch>
            <a:fillRect/>
          </a:stretch>
        </p:blipFill>
        <p:spPr>
          <a:xfrm>
            <a:off x="2505075" y="1600200"/>
            <a:ext cx="6202996" cy="3743763"/>
          </a:xfrm>
          <a:prstGeom prst="rect">
            <a:avLst/>
          </a:prstGeom>
        </p:spPr>
      </p:pic>
      <p:sp>
        <p:nvSpPr>
          <p:cNvPr id="5" name="Rectangle 4"/>
          <p:cNvSpPr/>
          <p:nvPr/>
        </p:nvSpPr>
        <p:spPr>
          <a:xfrm>
            <a:off x="2514600" y="5473577"/>
            <a:ext cx="6505330" cy="1323439"/>
          </a:xfrm>
          <a:prstGeom prst="rect">
            <a:avLst/>
          </a:prstGeom>
        </p:spPr>
        <p:txBody>
          <a:bodyPr wrap="square">
            <a:spAutoFit/>
          </a:bodyPr>
          <a:lstStyle/>
          <a:p>
            <a:r>
              <a:rPr lang="en-US" sz="1600" b="1" dirty="0">
                <a:latin typeface="Times New Roman" panose="02020603050405020304" pitchFamily="18" charset="0"/>
              </a:rPr>
              <a:t>Figure caption. </a:t>
            </a:r>
            <a:r>
              <a:rPr lang="en-US" sz="1600" dirty="0">
                <a:latin typeface="Times New Roman" panose="02020603050405020304" pitchFamily="18" charset="0"/>
              </a:rPr>
              <a:t>Rim Fire map, with color scheme indicating the USFS estimated daily fire progression based on the NIROPS observation closest to local midnight for 17 August to 22 September 2013. Solid blue and dashed black arrows indicate the approximate area burned during spread event #1</a:t>
            </a:r>
          </a:p>
          <a:p>
            <a:r>
              <a:rPr lang="en-US" sz="1600" dirty="0">
                <a:latin typeface="Times New Roman" panose="02020603050405020304" pitchFamily="18" charset="0"/>
              </a:rPr>
              <a:t>and spread event #2, respectively.</a:t>
            </a:r>
            <a:endParaRPr lang="en-US" sz="1600" dirty="0"/>
          </a:p>
        </p:txBody>
      </p:sp>
      <p:sp>
        <p:nvSpPr>
          <p:cNvPr id="3" name="Rectangle 2">
            <a:extLst>
              <a:ext uri="{FF2B5EF4-FFF2-40B4-BE49-F238E27FC236}">
                <a16:creationId xmlns:a16="http://schemas.microsoft.com/office/drawing/2014/main" id="{3CE3D103-2B82-44B0-8B92-C57CD0462A74}"/>
              </a:ext>
            </a:extLst>
          </p:cNvPr>
          <p:cNvSpPr/>
          <p:nvPr/>
        </p:nvSpPr>
        <p:spPr>
          <a:xfrm>
            <a:off x="6019800" y="6479161"/>
            <a:ext cx="2900153" cy="338554"/>
          </a:xfrm>
          <a:prstGeom prst="rect">
            <a:avLst/>
          </a:prstGeom>
        </p:spPr>
        <p:txBody>
          <a:bodyPr wrap="none">
            <a:spAutoFit/>
          </a:bodyPr>
          <a:lstStyle/>
          <a:p>
            <a:r>
              <a:rPr lang="en-US" sz="1600" b="1" i="1" dirty="0"/>
              <a:t>Peterson et al. 2014 (BAMS)</a:t>
            </a:r>
            <a:endParaRPr lang="en-US" sz="1600" b="1" dirty="0"/>
          </a:p>
        </p:txBody>
      </p:sp>
      <p:sp>
        <p:nvSpPr>
          <p:cNvPr id="6" name="Rectangle 5">
            <a:extLst>
              <a:ext uri="{FF2B5EF4-FFF2-40B4-BE49-F238E27FC236}">
                <a16:creationId xmlns:a16="http://schemas.microsoft.com/office/drawing/2014/main" id="{F90850EE-51BF-4F63-A353-64BAE3CB3529}"/>
              </a:ext>
            </a:extLst>
          </p:cNvPr>
          <p:cNvSpPr/>
          <p:nvPr/>
        </p:nvSpPr>
        <p:spPr>
          <a:xfrm>
            <a:off x="133351" y="2514600"/>
            <a:ext cx="2533649" cy="2308324"/>
          </a:xfrm>
          <a:prstGeom prst="rect">
            <a:avLst/>
          </a:prstGeom>
        </p:spPr>
        <p:txBody>
          <a:bodyPr wrap="square">
            <a:spAutoFit/>
          </a:bodyPr>
          <a:lstStyle/>
          <a:p>
            <a:pPr algn="ctr"/>
            <a:r>
              <a:rPr lang="en-US" sz="1800" dirty="0"/>
              <a:t>Stanislaus National Forest</a:t>
            </a:r>
          </a:p>
          <a:p>
            <a:r>
              <a:rPr lang="en-US" sz="1800" dirty="0"/>
              <a:t>-   Aug 17-Nov 4, 2013</a:t>
            </a:r>
          </a:p>
          <a:p>
            <a:r>
              <a:rPr lang="en-US" sz="1800" dirty="0"/>
              <a:t>-   3,500 homes, </a:t>
            </a:r>
          </a:p>
          <a:p>
            <a:r>
              <a:rPr lang="en-US" sz="1800" dirty="0"/>
              <a:t>-   257,314 acres</a:t>
            </a:r>
          </a:p>
          <a:p>
            <a:pPr marL="285750" indent="-285750">
              <a:buFontTx/>
              <a:buChar char="-"/>
            </a:pPr>
            <a:r>
              <a:rPr lang="en-US" sz="1800" dirty="0"/>
              <a:t>Cost ~$127 mil</a:t>
            </a:r>
          </a:p>
          <a:p>
            <a:pPr marL="285750" indent="-285750">
              <a:buFontTx/>
              <a:buChar char="-"/>
            </a:pPr>
            <a:r>
              <a:rPr lang="en-US" sz="1800" dirty="0"/>
              <a:t>Grew to 100,000 acres in 36 h</a:t>
            </a:r>
            <a:endParaRPr lang="en-US" sz="1200" dirty="0"/>
          </a:p>
        </p:txBody>
      </p:sp>
      <p:sp>
        <p:nvSpPr>
          <p:cNvPr id="7" name="Rectangle 6">
            <a:extLst>
              <a:ext uri="{FF2B5EF4-FFF2-40B4-BE49-F238E27FC236}">
                <a16:creationId xmlns:a16="http://schemas.microsoft.com/office/drawing/2014/main" id="{3F12A1A1-93BD-4853-AEE7-32835526E659}"/>
              </a:ext>
            </a:extLst>
          </p:cNvPr>
          <p:cNvSpPr/>
          <p:nvPr/>
        </p:nvSpPr>
        <p:spPr>
          <a:xfrm>
            <a:off x="585823" y="1073728"/>
            <a:ext cx="8334130" cy="461665"/>
          </a:xfrm>
          <a:prstGeom prst="rect">
            <a:avLst/>
          </a:prstGeom>
        </p:spPr>
        <p:txBody>
          <a:bodyPr wrap="square">
            <a:spAutoFit/>
          </a:bodyPr>
          <a:lstStyle/>
          <a:p>
            <a:r>
              <a:rPr lang="en-US" dirty="0"/>
              <a:t> Case study for the two plume rise approaches</a:t>
            </a:r>
          </a:p>
        </p:txBody>
      </p:sp>
    </p:spTree>
    <p:extLst>
      <p:ext uri="{BB962C8B-B14F-4D97-AF65-F5344CB8AC3E}">
        <p14:creationId xmlns:p14="http://schemas.microsoft.com/office/powerpoint/2010/main" val="2638688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9C201-22A2-4BCE-8FC4-1731FC39AECE}"/>
              </a:ext>
            </a:extLst>
          </p:cNvPr>
          <p:cNvPicPr>
            <a:picLocks noChangeAspect="1"/>
          </p:cNvPicPr>
          <p:nvPr/>
        </p:nvPicPr>
        <p:blipFill>
          <a:blip r:embed="rId2"/>
          <a:stretch>
            <a:fillRect/>
          </a:stretch>
        </p:blipFill>
        <p:spPr>
          <a:xfrm>
            <a:off x="281294" y="2277044"/>
            <a:ext cx="4295176" cy="4388840"/>
          </a:xfrm>
          <a:prstGeom prst="rect">
            <a:avLst/>
          </a:prstGeom>
        </p:spPr>
      </p:pic>
      <p:pic>
        <p:nvPicPr>
          <p:cNvPr id="6" name="Picture 5">
            <a:extLst>
              <a:ext uri="{FF2B5EF4-FFF2-40B4-BE49-F238E27FC236}">
                <a16:creationId xmlns:a16="http://schemas.microsoft.com/office/drawing/2014/main" id="{C50CF781-741B-4D61-91B7-8CFEC4D4A8B8}"/>
              </a:ext>
            </a:extLst>
          </p:cNvPr>
          <p:cNvPicPr>
            <a:picLocks noChangeAspect="1"/>
          </p:cNvPicPr>
          <p:nvPr/>
        </p:nvPicPr>
        <p:blipFill>
          <a:blip r:embed="rId3"/>
          <a:stretch>
            <a:fillRect/>
          </a:stretch>
        </p:blipFill>
        <p:spPr>
          <a:xfrm>
            <a:off x="4790114" y="1983382"/>
            <a:ext cx="4159837" cy="4682502"/>
          </a:xfrm>
          <a:prstGeom prst="rect">
            <a:avLst/>
          </a:prstGeom>
        </p:spPr>
      </p:pic>
      <p:sp>
        <p:nvSpPr>
          <p:cNvPr id="5" name="Title 1">
            <a:extLst>
              <a:ext uri="{FF2B5EF4-FFF2-40B4-BE49-F238E27FC236}">
                <a16:creationId xmlns:a16="http://schemas.microsoft.com/office/drawing/2014/main" id="{BDA21823-A7C6-49B8-AE9D-C03145A9F5CF}"/>
              </a:ext>
            </a:extLst>
          </p:cNvPr>
          <p:cNvSpPr txBox="1">
            <a:spLocks/>
          </p:cNvSpPr>
          <p:nvPr/>
        </p:nvSpPr>
        <p:spPr>
          <a:xfrm>
            <a:off x="633120" y="3810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K9 - 16 March 2017</a:t>
            </a:r>
          </a:p>
        </p:txBody>
      </p:sp>
    </p:spTree>
    <p:extLst>
      <p:ext uri="{BB962C8B-B14F-4D97-AF65-F5344CB8AC3E}">
        <p14:creationId xmlns:p14="http://schemas.microsoft.com/office/powerpoint/2010/main" val="307251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25988D-4023-4522-B36C-A7137358AE02}"/>
              </a:ext>
            </a:extLst>
          </p:cNvPr>
          <p:cNvPicPr>
            <a:picLocks noChangeAspect="1"/>
          </p:cNvPicPr>
          <p:nvPr/>
        </p:nvPicPr>
        <p:blipFill>
          <a:blip r:embed="rId2"/>
          <a:stretch>
            <a:fillRect/>
          </a:stretch>
        </p:blipFill>
        <p:spPr>
          <a:xfrm>
            <a:off x="762000" y="2084243"/>
            <a:ext cx="3914251" cy="4388081"/>
          </a:xfrm>
          <a:prstGeom prst="rect">
            <a:avLst/>
          </a:prstGeom>
        </p:spPr>
      </p:pic>
      <p:pic>
        <p:nvPicPr>
          <p:cNvPr id="5" name="Picture 4">
            <a:extLst>
              <a:ext uri="{FF2B5EF4-FFF2-40B4-BE49-F238E27FC236}">
                <a16:creationId xmlns:a16="http://schemas.microsoft.com/office/drawing/2014/main" id="{835FFBDB-4306-4B03-91FE-B111FC3883D5}"/>
              </a:ext>
            </a:extLst>
          </p:cNvPr>
          <p:cNvPicPr>
            <a:picLocks noChangeAspect="1"/>
          </p:cNvPicPr>
          <p:nvPr/>
        </p:nvPicPr>
        <p:blipFill>
          <a:blip r:embed="rId3"/>
          <a:stretch>
            <a:fillRect/>
          </a:stretch>
        </p:blipFill>
        <p:spPr>
          <a:xfrm>
            <a:off x="4953000" y="2084243"/>
            <a:ext cx="3890813" cy="4388081"/>
          </a:xfrm>
          <a:prstGeom prst="rect">
            <a:avLst/>
          </a:prstGeom>
        </p:spPr>
      </p:pic>
      <p:sp>
        <p:nvSpPr>
          <p:cNvPr id="7" name="Title 1">
            <a:extLst>
              <a:ext uri="{FF2B5EF4-FFF2-40B4-BE49-F238E27FC236}">
                <a16:creationId xmlns:a16="http://schemas.microsoft.com/office/drawing/2014/main" id="{F118102E-A784-49CC-A961-C4670C0FE4A8}"/>
              </a:ext>
            </a:extLst>
          </p:cNvPr>
          <p:cNvSpPr txBox="1">
            <a:spLocks/>
          </p:cNvSpPr>
          <p:nvPr/>
        </p:nvSpPr>
        <p:spPr>
          <a:xfrm>
            <a:off x="762000" y="457200"/>
            <a:ext cx="495300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26CB6"/>
                </a:solidFill>
              </a:rPr>
              <a:t>K8 - 16 March 2017 </a:t>
            </a:r>
          </a:p>
        </p:txBody>
      </p:sp>
      <p:sp>
        <p:nvSpPr>
          <p:cNvPr id="6" name="Rectangle 5">
            <a:extLst>
              <a:ext uri="{FF2B5EF4-FFF2-40B4-BE49-F238E27FC236}">
                <a16:creationId xmlns:a16="http://schemas.microsoft.com/office/drawing/2014/main" id="{663FD3E0-B839-4E9D-A2E0-35076B6F60C5}"/>
              </a:ext>
            </a:extLst>
          </p:cNvPr>
          <p:cNvSpPr/>
          <p:nvPr/>
        </p:nvSpPr>
        <p:spPr>
          <a:xfrm>
            <a:off x="1143000" y="1066800"/>
            <a:ext cx="7391400" cy="923330"/>
          </a:xfrm>
          <a:prstGeom prst="rect">
            <a:avLst/>
          </a:prstGeom>
        </p:spPr>
        <p:txBody>
          <a:bodyPr wrap="square">
            <a:spAutoFit/>
          </a:bodyPr>
          <a:lstStyle/>
          <a:p>
            <a:pPr algn="ctr"/>
            <a:r>
              <a:rPr lang="en-US" sz="1800" dirty="0">
                <a:solidFill>
                  <a:srgbClr val="000000"/>
                </a:solidFill>
                <a:latin typeface="+mn-lt"/>
              </a:rPr>
              <a:t>CMAQ-Briggs </a:t>
            </a:r>
            <a:r>
              <a:rPr lang="en-US" sz="1800" dirty="0">
                <a:solidFill>
                  <a:srgbClr val="000000"/>
                </a:solidFill>
              </a:rPr>
              <a:t>performs well and </a:t>
            </a:r>
            <a:r>
              <a:rPr lang="en-US" sz="1800" dirty="0">
                <a:solidFill>
                  <a:srgbClr val="000000"/>
                </a:solidFill>
                <a:latin typeface="+mn-lt"/>
              </a:rPr>
              <a:t>captures plumes pattern;</a:t>
            </a:r>
            <a:br>
              <a:rPr lang="en-US" sz="1800" dirty="0">
                <a:solidFill>
                  <a:srgbClr val="000000"/>
                </a:solidFill>
                <a:latin typeface="+mn-lt"/>
              </a:rPr>
            </a:br>
            <a:r>
              <a:rPr lang="en-US" sz="1800" dirty="0">
                <a:solidFill>
                  <a:srgbClr val="000000"/>
                </a:solidFill>
                <a:latin typeface="+mn-lt"/>
              </a:rPr>
              <a:t> However, all the emissions are placed below the observed PBL,</a:t>
            </a:r>
          </a:p>
          <a:p>
            <a:pPr algn="ctr"/>
            <a:r>
              <a:rPr lang="en-US" sz="1800" dirty="0">
                <a:solidFill>
                  <a:srgbClr val="000000"/>
                </a:solidFill>
                <a:latin typeface="+mn-lt"/>
              </a:rPr>
              <a:t> &gt;93% below the observed plume height (20% above Sofiev)</a:t>
            </a:r>
            <a:endParaRPr lang="en-US" sz="1800" dirty="0">
              <a:latin typeface="+mn-lt"/>
            </a:endParaRPr>
          </a:p>
        </p:txBody>
      </p:sp>
      <p:sp>
        <p:nvSpPr>
          <p:cNvPr id="3" name="Rectangle 2">
            <a:extLst>
              <a:ext uri="{FF2B5EF4-FFF2-40B4-BE49-F238E27FC236}">
                <a16:creationId xmlns:a16="http://schemas.microsoft.com/office/drawing/2014/main" id="{B2DB00BE-AFF5-4F8C-B05D-99E4C61757CC}"/>
              </a:ext>
            </a:extLst>
          </p:cNvPr>
          <p:cNvSpPr/>
          <p:nvPr/>
        </p:nvSpPr>
        <p:spPr>
          <a:xfrm>
            <a:off x="2895600" y="2599730"/>
            <a:ext cx="1545616" cy="830997"/>
          </a:xfrm>
          <a:prstGeom prst="rect">
            <a:avLst/>
          </a:prstGeom>
        </p:spPr>
        <p:txBody>
          <a:bodyPr wrap="none">
            <a:spAutoFit/>
          </a:bodyPr>
          <a:lstStyle/>
          <a:p>
            <a:r>
              <a:rPr lang="en-US" dirty="0"/>
              <a:t>~80 acres</a:t>
            </a:r>
            <a:br>
              <a:rPr lang="en-US" dirty="0"/>
            </a:br>
            <a:r>
              <a:rPr lang="en-US" dirty="0"/>
              <a:t>in 2 </a:t>
            </a:r>
            <a:r>
              <a:rPr lang="en-US" dirty="0" err="1"/>
              <a:t>hrs</a:t>
            </a:r>
            <a:endParaRPr lang="en-US" dirty="0"/>
          </a:p>
        </p:txBody>
      </p:sp>
      <p:sp>
        <p:nvSpPr>
          <p:cNvPr id="2" name="Rectangle 1">
            <a:extLst>
              <a:ext uri="{FF2B5EF4-FFF2-40B4-BE49-F238E27FC236}">
                <a16:creationId xmlns:a16="http://schemas.microsoft.com/office/drawing/2014/main" id="{AD99D35B-C783-47D3-998D-D77A93C7C182}"/>
              </a:ext>
            </a:extLst>
          </p:cNvPr>
          <p:cNvSpPr/>
          <p:nvPr/>
        </p:nvSpPr>
        <p:spPr>
          <a:xfrm rot="16200000">
            <a:off x="261044" y="4180076"/>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8" name="Rectangle 7">
            <a:extLst>
              <a:ext uri="{FF2B5EF4-FFF2-40B4-BE49-F238E27FC236}">
                <a16:creationId xmlns:a16="http://schemas.microsoft.com/office/drawing/2014/main" id="{263B3946-0CDB-4699-8FFD-561B0894EF00}"/>
              </a:ext>
            </a:extLst>
          </p:cNvPr>
          <p:cNvSpPr/>
          <p:nvPr/>
        </p:nvSpPr>
        <p:spPr>
          <a:xfrm rot="16200000">
            <a:off x="4322058" y="4093617"/>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9" name="Rectangle 8">
            <a:extLst>
              <a:ext uri="{FF2B5EF4-FFF2-40B4-BE49-F238E27FC236}">
                <a16:creationId xmlns:a16="http://schemas.microsoft.com/office/drawing/2014/main" id="{688C46C8-5B88-4E26-B6F5-A58FCA5B0F78}"/>
              </a:ext>
            </a:extLst>
          </p:cNvPr>
          <p:cNvSpPr/>
          <p:nvPr/>
        </p:nvSpPr>
        <p:spPr>
          <a:xfrm>
            <a:off x="5943600" y="6190252"/>
            <a:ext cx="2129109" cy="369332"/>
          </a:xfrm>
          <a:prstGeom prst="rect">
            <a:avLst/>
          </a:prstGeom>
          <a:solidFill>
            <a:schemeClr val="bg1"/>
          </a:solidFill>
        </p:spPr>
        <p:txBody>
          <a:bodyPr wrap="none">
            <a:spAutoFit/>
          </a:bodyPr>
          <a:lstStyle/>
          <a:p>
            <a:r>
              <a:rPr lang="en-US" sz="1800" dirty="0">
                <a:solidFill>
                  <a:srgbClr val="000000"/>
                </a:solidFill>
              </a:rPr>
              <a:t>PM</a:t>
            </a:r>
            <a:r>
              <a:rPr lang="en-US" sz="1800" baseline="-25000" dirty="0">
                <a:solidFill>
                  <a:srgbClr val="000000"/>
                </a:solidFill>
              </a:rPr>
              <a:t>2.5</a:t>
            </a:r>
            <a:r>
              <a:rPr lang="en-US" sz="1800" dirty="0">
                <a:solidFill>
                  <a:srgbClr val="000000"/>
                </a:solidFill>
              </a:rPr>
              <a:t> per layer (%)</a:t>
            </a:r>
            <a:endParaRPr lang="en-US" sz="1800" dirty="0"/>
          </a:p>
        </p:txBody>
      </p:sp>
      <p:sp>
        <p:nvSpPr>
          <p:cNvPr id="10" name="Rectangle 9">
            <a:extLst>
              <a:ext uri="{FF2B5EF4-FFF2-40B4-BE49-F238E27FC236}">
                <a16:creationId xmlns:a16="http://schemas.microsoft.com/office/drawing/2014/main" id="{A7EC0FCC-5B91-4C8D-9B4A-3F61ADF189E6}"/>
              </a:ext>
            </a:extLst>
          </p:cNvPr>
          <p:cNvSpPr/>
          <p:nvPr/>
        </p:nvSpPr>
        <p:spPr>
          <a:xfrm>
            <a:off x="1819531" y="6190252"/>
            <a:ext cx="2018501" cy="369332"/>
          </a:xfrm>
          <a:prstGeom prst="rect">
            <a:avLst/>
          </a:prstGeom>
          <a:solidFill>
            <a:schemeClr val="bg1"/>
          </a:solidFill>
        </p:spPr>
        <p:txBody>
          <a:bodyPr wrap="none">
            <a:spAutoFit/>
          </a:bodyPr>
          <a:lstStyle/>
          <a:p>
            <a:r>
              <a:rPr lang="en-US" sz="1800" dirty="0">
                <a:solidFill>
                  <a:srgbClr val="000000"/>
                </a:solidFill>
              </a:rPr>
              <a:t>Model Hour (LST)</a:t>
            </a:r>
            <a:endParaRPr lang="en-US" sz="1800" dirty="0"/>
          </a:p>
        </p:txBody>
      </p:sp>
    </p:spTree>
    <p:extLst>
      <p:ext uri="{BB962C8B-B14F-4D97-AF65-F5344CB8AC3E}">
        <p14:creationId xmlns:p14="http://schemas.microsoft.com/office/powerpoint/2010/main" val="139494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0D33AE-33E3-4FD2-A372-DD032F6817DC}"/>
              </a:ext>
            </a:extLst>
          </p:cNvPr>
          <p:cNvPicPr>
            <a:picLocks noChangeAspect="1"/>
          </p:cNvPicPr>
          <p:nvPr/>
        </p:nvPicPr>
        <p:blipFill>
          <a:blip r:embed="rId2"/>
          <a:stretch>
            <a:fillRect/>
          </a:stretch>
        </p:blipFill>
        <p:spPr>
          <a:xfrm>
            <a:off x="4953000" y="2084241"/>
            <a:ext cx="3890843" cy="4402795"/>
          </a:xfrm>
          <a:prstGeom prst="rect">
            <a:avLst/>
          </a:prstGeom>
        </p:spPr>
      </p:pic>
      <p:pic>
        <p:nvPicPr>
          <p:cNvPr id="11" name="Picture 10">
            <a:extLst>
              <a:ext uri="{FF2B5EF4-FFF2-40B4-BE49-F238E27FC236}">
                <a16:creationId xmlns:a16="http://schemas.microsoft.com/office/drawing/2014/main" id="{3C2218A7-F79A-4DC8-8292-68498441B708}"/>
              </a:ext>
            </a:extLst>
          </p:cNvPr>
          <p:cNvPicPr>
            <a:picLocks noChangeAspect="1"/>
          </p:cNvPicPr>
          <p:nvPr/>
        </p:nvPicPr>
        <p:blipFill>
          <a:blip r:embed="rId3"/>
          <a:stretch>
            <a:fillRect/>
          </a:stretch>
        </p:blipFill>
        <p:spPr>
          <a:xfrm>
            <a:off x="792739" y="2084241"/>
            <a:ext cx="3883513" cy="4388081"/>
          </a:xfrm>
          <a:prstGeom prst="rect">
            <a:avLst/>
          </a:prstGeom>
        </p:spPr>
      </p:pic>
      <p:sp>
        <p:nvSpPr>
          <p:cNvPr id="7" name="Title 1">
            <a:extLst>
              <a:ext uri="{FF2B5EF4-FFF2-40B4-BE49-F238E27FC236}">
                <a16:creationId xmlns:a16="http://schemas.microsoft.com/office/drawing/2014/main" id="{F118102E-A784-49CC-A961-C4670C0FE4A8}"/>
              </a:ext>
            </a:extLst>
          </p:cNvPr>
          <p:cNvSpPr txBox="1">
            <a:spLocks/>
          </p:cNvSpPr>
          <p:nvPr/>
        </p:nvSpPr>
        <p:spPr>
          <a:xfrm>
            <a:off x="738080" y="452119"/>
            <a:ext cx="5334525"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26CB6"/>
                </a:solidFill>
              </a:rPr>
              <a:t>R1 - 21 August 2013</a:t>
            </a:r>
          </a:p>
        </p:txBody>
      </p:sp>
      <p:sp>
        <p:nvSpPr>
          <p:cNvPr id="6" name="Rectangle 5">
            <a:extLst>
              <a:ext uri="{FF2B5EF4-FFF2-40B4-BE49-F238E27FC236}">
                <a16:creationId xmlns:a16="http://schemas.microsoft.com/office/drawing/2014/main" id="{663FD3E0-B839-4E9D-A2E0-35076B6F60C5}"/>
              </a:ext>
            </a:extLst>
          </p:cNvPr>
          <p:cNvSpPr/>
          <p:nvPr/>
        </p:nvSpPr>
        <p:spPr>
          <a:xfrm>
            <a:off x="942452" y="1042066"/>
            <a:ext cx="7467600" cy="923330"/>
          </a:xfrm>
          <a:prstGeom prst="rect">
            <a:avLst/>
          </a:prstGeom>
        </p:spPr>
        <p:txBody>
          <a:bodyPr wrap="square">
            <a:spAutoFit/>
          </a:bodyPr>
          <a:lstStyle/>
          <a:p>
            <a:pPr algn="ctr"/>
            <a:r>
              <a:rPr lang="en-US" sz="1800" dirty="0">
                <a:solidFill>
                  <a:srgbClr val="000000"/>
                </a:solidFill>
                <a:latin typeface="+mn-lt"/>
              </a:rPr>
              <a:t>CMAQ-Briggs biased high</a:t>
            </a:r>
            <a:r>
              <a:rPr lang="en-US" sz="1800" dirty="0">
                <a:solidFill>
                  <a:srgbClr val="000000"/>
                </a:solidFill>
              </a:rPr>
              <a:t>, but captures </a:t>
            </a:r>
            <a:r>
              <a:rPr lang="en-US" sz="1800" dirty="0">
                <a:solidFill>
                  <a:srgbClr val="000000"/>
                </a:solidFill>
                <a:latin typeface="+mn-lt"/>
              </a:rPr>
              <a:t>observed plume pattern; However, 99% of the emissions are above the observed PBL</a:t>
            </a:r>
          </a:p>
          <a:p>
            <a:pPr algn="ctr"/>
            <a:r>
              <a:rPr lang="en-US" sz="1800" dirty="0">
                <a:solidFill>
                  <a:srgbClr val="000000"/>
                </a:solidFill>
              </a:rPr>
              <a:t>compared to 62% (Sofiev) – nighttime impact due to no heat flux</a:t>
            </a:r>
            <a:endParaRPr lang="en-US" sz="1800" dirty="0">
              <a:latin typeface="+mn-lt"/>
            </a:endParaRPr>
          </a:p>
        </p:txBody>
      </p:sp>
      <p:sp>
        <p:nvSpPr>
          <p:cNvPr id="15" name="Rectangle 14">
            <a:extLst>
              <a:ext uri="{FF2B5EF4-FFF2-40B4-BE49-F238E27FC236}">
                <a16:creationId xmlns:a16="http://schemas.microsoft.com/office/drawing/2014/main" id="{B3F83CCE-7D03-4365-B898-18DCA131B495}"/>
              </a:ext>
            </a:extLst>
          </p:cNvPr>
          <p:cNvSpPr/>
          <p:nvPr/>
        </p:nvSpPr>
        <p:spPr>
          <a:xfrm rot="16200000">
            <a:off x="-22869" y="4128451"/>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16" name="Rectangle 15">
            <a:extLst>
              <a:ext uri="{FF2B5EF4-FFF2-40B4-BE49-F238E27FC236}">
                <a16:creationId xmlns:a16="http://schemas.microsoft.com/office/drawing/2014/main" id="{1D18CF96-9B63-4168-B356-060A2240A7F9}"/>
              </a:ext>
            </a:extLst>
          </p:cNvPr>
          <p:cNvSpPr/>
          <p:nvPr/>
        </p:nvSpPr>
        <p:spPr>
          <a:xfrm rot="16200000">
            <a:off x="4322058" y="4093615"/>
            <a:ext cx="1261884" cy="369332"/>
          </a:xfrm>
          <a:prstGeom prst="rect">
            <a:avLst/>
          </a:prstGeom>
          <a:solidFill>
            <a:schemeClr val="bg1"/>
          </a:solidFill>
        </p:spPr>
        <p:txBody>
          <a:bodyPr wrap="none">
            <a:spAutoFit/>
          </a:bodyPr>
          <a:lstStyle/>
          <a:p>
            <a:r>
              <a:rPr lang="en-US" sz="1800" dirty="0">
                <a:solidFill>
                  <a:srgbClr val="000000"/>
                </a:solidFill>
              </a:rPr>
              <a:t>Height (m)</a:t>
            </a:r>
            <a:endParaRPr lang="en-US" sz="1800" dirty="0"/>
          </a:p>
        </p:txBody>
      </p:sp>
      <p:sp>
        <p:nvSpPr>
          <p:cNvPr id="17" name="Rectangle 16">
            <a:extLst>
              <a:ext uri="{FF2B5EF4-FFF2-40B4-BE49-F238E27FC236}">
                <a16:creationId xmlns:a16="http://schemas.microsoft.com/office/drawing/2014/main" id="{1D6DE4DA-E906-4270-A5F5-D1BE669CB531}"/>
              </a:ext>
            </a:extLst>
          </p:cNvPr>
          <p:cNvSpPr/>
          <p:nvPr/>
        </p:nvSpPr>
        <p:spPr>
          <a:xfrm>
            <a:off x="5943600" y="6190252"/>
            <a:ext cx="2129109" cy="369332"/>
          </a:xfrm>
          <a:prstGeom prst="rect">
            <a:avLst/>
          </a:prstGeom>
          <a:solidFill>
            <a:schemeClr val="bg1"/>
          </a:solidFill>
        </p:spPr>
        <p:txBody>
          <a:bodyPr wrap="none">
            <a:spAutoFit/>
          </a:bodyPr>
          <a:lstStyle/>
          <a:p>
            <a:r>
              <a:rPr lang="en-US" sz="1800" dirty="0">
                <a:solidFill>
                  <a:srgbClr val="000000"/>
                </a:solidFill>
              </a:rPr>
              <a:t>PM</a:t>
            </a:r>
            <a:r>
              <a:rPr lang="en-US" sz="1800" baseline="-25000" dirty="0">
                <a:solidFill>
                  <a:srgbClr val="000000"/>
                </a:solidFill>
              </a:rPr>
              <a:t>2.5</a:t>
            </a:r>
            <a:r>
              <a:rPr lang="en-US" sz="1800" dirty="0">
                <a:solidFill>
                  <a:srgbClr val="000000"/>
                </a:solidFill>
              </a:rPr>
              <a:t> per layer (%)</a:t>
            </a:r>
            <a:endParaRPr lang="en-US" sz="1800" dirty="0"/>
          </a:p>
        </p:txBody>
      </p:sp>
      <p:sp>
        <p:nvSpPr>
          <p:cNvPr id="18" name="Rectangle 17">
            <a:extLst>
              <a:ext uri="{FF2B5EF4-FFF2-40B4-BE49-F238E27FC236}">
                <a16:creationId xmlns:a16="http://schemas.microsoft.com/office/drawing/2014/main" id="{3E42CFF3-18A3-4CA5-A23C-23866E65C93E}"/>
              </a:ext>
            </a:extLst>
          </p:cNvPr>
          <p:cNvSpPr/>
          <p:nvPr/>
        </p:nvSpPr>
        <p:spPr>
          <a:xfrm>
            <a:off x="1786875" y="6472322"/>
            <a:ext cx="2018501" cy="369332"/>
          </a:xfrm>
          <a:prstGeom prst="rect">
            <a:avLst/>
          </a:prstGeom>
          <a:solidFill>
            <a:schemeClr val="bg1"/>
          </a:solidFill>
        </p:spPr>
        <p:txBody>
          <a:bodyPr wrap="none">
            <a:spAutoFit/>
          </a:bodyPr>
          <a:lstStyle/>
          <a:p>
            <a:r>
              <a:rPr lang="en-US" sz="1800" dirty="0">
                <a:solidFill>
                  <a:srgbClr val="000000"/>
                </a:solidFill>
              </a:rPr>
              <a:t>Model Hour (LST)</a:t>
            </a:r>
            <a:endParaRPr lang="en-US" sz="1800" dirty="0"/>
          </a:p>
        </p:txBody>
      </p:sp>
    </p:spTree>
    <p:extLst>
      <p:ext uri="{BB962C8B-B14F-4D97-AF65-F5344CB8AC3E}">
        <p14:creationId xmlns:p14="http://schemas.microsoft.com/office/powerpoint/2010/main" val="320783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ECE0-3FEB-465F-B019-D80777C8083D}"/>
              </a:ext>
            </a:extLst>
          </p:cNvPr>
          <p:cNvSpPr>
            <a:spLocks noGrp="1"/>
          </p:cNvSpPr>
          <p:nvPr>
            <p:ph type="title"/>
          </p:nvPr>
        </p:nvSpPr>
        <p:spPr>
          <a:xfrm>
            <a:off x="762000" y="602495"/>
            <a:ext cx="7620000" cy="990600"/>
          </a:xfrm>
        </p:spPr>
        <p:txBody>
          <a:bodyPr>
            <a:normAutofit/>
          </a:bodyPr>
          <a:lstStyle/>
          <a:p>
            <a:r>
              <a:rPr lang="en-US" dirty="0"/>
              <a:t>Model Bias 21 Aug. 13 Rim Fire</a:t>
            </a:r>
          </a:p>
        </p:txBody>
      </p:sp>
      <p:sp>
        <p:nvSpPr>
          <p:cNvPr id="4" name="Slide Number Placeholder 3">
            <a:extLst>
              <a:ext uri="{FF2B5EF4-FFF2-40B4-BE49-F238E27FC236}">
                <a16:creationId xmlns:a16="http://schemas.microsoft.com/office/drawing/2014/main" id="{43A41A90-4527-475E-B2A3-A27F854E59D9}"/>
              </a:ext>
            </a:extLst>
          </p:cNvPr>
          <p:cNvSpPr>
            <a:spLocks noGrp="1"/>
          </p:cNvSpPr>
          <p:nvPr>
            <p:ph type="sldNum" sz="quarter" idx="12"/>
          </p:nvPr>
        </p:nvSpPr>
        <p:spPr/>
        <p:txBody>
          <a:bodyPr/>
          <a:lstStyle/>
          <a:p>
            <a:pPr>
              <a:defRPr/>
            </a:pPr>
            <a:fld id="{BEF2A795-0D1C-4340-A163-773CC4D3E4EC}" type="slidenum">
              <a:rPr lang="en-US" smtClean="0"/>
              <a:pPr>
                <a:defRPr/>
              </a:pPr>
              <a:t>27</a:t>
            </a:fld>
            <a:endParaRPr lang="en-US" dirty="0"/>
          </a:p>
        </p:txBody>
      </p:sp>
      <p:sp>
        <p:nvSpPr>
          <p:cNvPr id="17" name="TextBox 16">
            <a:extLst>
              <a:ext uri="{FF2B5EF4-FFF2-40B4-BE49-F238E27FC236}">
                <a16:creationId xmlns:a16="http://schemas.microsoft.com/office/drawing/2014/main" id="{47F825AA-4E5B-4F0D-9F15-B5AC2D4F391F}"/>
              </a:ext>
            </a:extLst>
          </p:cNvPr>
          <p:cNvSpPr txBox="1"/>
          <p:nvPr/>
        </p:nvSpPr>
        <p:spPr>
          <a:xfrm>
            <a:off x="4662487" y="3032625"/>
            <a:ext cx="838200" cy="338554"/>
          </a:xfrm>
          <a:prstGeom prst="rect">
            <a:avLst/>
          </a:prstGeom>
          <a:noFill/>
        </p:spPr>
        <p:txBody>
          <a:bodyPr wrap="square" rtlCol="0">
            <a:spAutoFit/>
          </a:bodyPr>
          <a:lstStyle/>
          <a:p>
            <a:r>
              <a:rPr lang="en-US" sz="1600" dirty="0">
                <a:solidFill>
                  <a:srgbClr val="FF0000"/>
                </a:solidFill>
              </a:rPr>
              <a:t>High</a:t>
            </a:r>
          </a:p>
        </p:txBody>
      </p:sp>
      <p:sp>
        <p:nvSpPr>
          <p:cNvPr id="18" name="TextBox 17">
            <a:extLst>
              <a:ext uri="{FF2B5EF4-FFF2-40B4-BE49-F238E27FC236}">
                <a16:creationId xmlns:a16="http://schemas.microsoft.com/office/drawing/2014/main" id="{156B2DF5-460E-4705-8011-97BC8416BA2C}"/>
              </a:ext>
            </a:extLst>
          </p:cNvPr>
          <p:cNvSpPr txBox="1"/>
          <p:nvPr/>
        </p:nvSpPr>
        <p:spPr>
          <a:xfrm>
            <a:off x="5510212" y="3794625"/>
            <a:ext cx="838200" cy="338554"/>
          </a:xfrm>
          <a:prstGeom prst="rect">
            <a:avLst/>
          </a:prstGeom>
          <a:noFill/>
        </p:spPr>
        <p:txBody>
          <a:bodyPr wrap="square" rtlCol="0">
            <a:spAutoFit/>
          </a:bodyPr>
          <a:lstStyle/>
          <a:p>
            <a:r>
              <a:rPr lang="en-US" sz="1600" dirty="0">
                <a:solidFill>
                  <a:srgbClr val="00B050"/>
                </a:solidFill>
              </a:rPr>
              <a:t>Low</a:t>
            </a:r>
          </a:p>
        </p:txBody>
      </p:sp>
      <p:sp>
        <p:nvSpPr>
          <p:cNvPr id="19" name="TextBox 18">
            <a:extLst>
              <a:ext uri="{FF2B5EF4-FFF2-40B4-BE49-F238E27FC236}">
                <a16:creationId xmlns:a16="http://schemas.microsoft.com/office/drawing/2014/main" id="{90E05AB4-A44E-45A9-9078-4523A942BE99}"/>
              </a:ext>
            </a:extLst>
          </p:cNvPr>
          <p:cNvSpPr txBox="1"/>
          <p:nvPr/>
        </p:nvSpPr>
        <p:spPr>
          <a:xfrm>
            <a:off x="5376862" y="3124200"/>
            <a:ext cx="838200" cy="338554"/>
          </a:xfrm>
          <a:prstGeom prst="rect">
            <a:avLst/>
          </a:prstGeom>
          <a:noFill/>
        </p:spPr>
        <p:txBody>
          <a:bodyPr wrap="square" rtlCol="0">
            <a:spAutoFit/>
          </a:bodyPr>
          <a:lstStyle/>
          <a:p>
            <a:r>
              <a:rPr lang="en-US" sz="1600" dirty="0"/>
              <a:t>Good</a:t>
            </a:r>
          </a:p>
        </p:txBody>
      </p:sp>
      <p:sp>
        <p:nvSpPr>
          <p:cNvPr id="20" name="Content Placeholder 15">
            <a:extLst>
              <a:ext uri="{FF2B5EF4-FFF2-40B4-BE49-F238E27FC236}">
                <a16:creationId xmlns:a16="http://schemas.microsoft.com/office/drawing/2014/main" id="{32346EAB-5620-462B-964D-AC103FFE59CC}"/>
              </a:ext>
            </a:extLst>
          </p:cNvPr>
          <p:cNvSpPr txBox="1">
            <a:spLocks/>
          </p:cNvSpPr>
          <p:nvPr/>
        </p:nvSpPr>
        <p:spPr>
          <a:xfrm>
            <a:off x="0" y="1735362"/>
            <a:ext cx="2667000" cy="2784764"/>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kern="0" dirty="0"/>
              <a:t>Model bias</a:t>
            </a:r>
          </a:p>
          <a:p>
            <a:r>
              <a:rPr lang="en-US" kern="0" dirty="0"/>
              <a:t>Briggs +</a:t>
            </a:r>
          </a:p>
          <a:p>
            <a:endParaRPr lang="en-US" kern="0" dirty="0"/>
          </a:p>
          <a:p>
            <a:r>
              <a:rPr lang="en-US" kern="0" dirty="0"/>
              <a:t>High = </a:t>
            </a:r>
            <a:br>
              <a:rPr lang="en-US" kern="0" dirty="0"/>
            </a:br>
            <a:r>
              <a:rPr lang="en-US" kern="0" dirty="0"/>
              <a:t>10%</a:t>
            </a:r>
          </a:p>
          <a:p>
            <a:r>
              <a:rPr lang="en-US" kern="0" dirty="0"/>
              <a:t>Good = </a:t>
            </a:r>
            <a:br>
              <a:rPr lang="en-US" kern="0" dirty="0"/>
            </a:br>
            <a:r>
              <a:rPr lang="en-US" kern="0" dirty="0"/>
              <a:t>50%</a:t>
            </a:r>
          </a:p>
          <a:p>
            <a:r>
              <a:rPr lang="en-US" kern="0" dirty="0"/>
              <a:t>Low =</a:t>
            </a:r>
            <a:br>
              <a:rPr lang="en-US" kern="0" dirty="0"/>
            </a:br>
            <a:r>
              <a:rPr lang="en-US" kern="0" dirty="0"/>
              <a:t> 40%</a:t>
            </a:r>
          </a:p>
          <a:p>
            <a:endParaRPr lang="en-US" kern="0" dirty="0"/>
          </a:p>
        </p:txBody>
      </p:sp>
      <p:sp>
        <p:nvSpPr>
          <p:cNvPr id="21" name="Content Placeholder 15">
            <a:extLst>
              <a:ext uri="{FF2B5EF4-FFF2-40B4-BE49-F238E27FC236}">
                <a16:creationId xmlns:a16="http://schemas.microsoft.com/office/drawing/2014/main" id="{88D04AB5-A62B-43C3-BF40-F303146B288A}"/>
              </a:ext>
            </a:extLst>
          </p:cNvPr>
          <p:cNvSpPr txBox="1">
            <a:spLocks/>
          </p:cNvSpPr>
          <p:nvPr/>
        </p:nvSpPr>
        <p:spPr>
          <a:xfrm>
            <a:off x="7175897" y="1817915"/>
            <a:ext cx="2667000" cy="3050173"/>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kern="0" dirty="0"/>
              <a:t>Model bias</a:t>
            </a:r>
          </a:p>
          <a:p>
            <a:r>
              <a:rPr lang="en-US" kern="0" dirty="0"/>
              <a:t>Sofiev –</a:t>
            </a:r>
          </a:p>
          <a:p>
            <a:endParaRPr lang="en-US" kern="0" dirty="0"/>
          </a:p>
          <a:p>
            <a:r>
              <a:rPr lang="en-US" kern="0" dirty="0"/>
              <a:t>High = </a:t>
            </a:r>
            <a:br>
              <a:rPr lang="en-US" kern="0" dirty="0"/>
            </a:br>
            <a:r>
              <a:rPr lang="en-US" kern="0" dirty="0"/>
              <a:t>27%</a:t>
            </a:r>
          </a:p>
          <a:p>
            <a:r>
              <a:rPr lang="en-US" kern="0" dirty="0"/>
              <a:t>Good = </a:t>
            </a:r>
            <a:br>
              <a:rPr lang="en-US" kern="0" dirty="0"/>
            </a:br>
            <a:r>
              <a:rPr lang="en-US" kern="0" dirty="0"/>
              <a:t>18%</a:t>
            </a:r>
          </a:p>
          <a:p>
            <a:r>
              <a:rPr lang="en-US" kern="0" dirty="0"/>
              <a:t>Low =</a:t>
            </a:r>
            <a:br>
              <a:rPr lang="en-US" kern="0" dirty="0"/>
            </a:br>
            <a:r>
              <a:rPr lang="en-US" kern="0" dirty="0"/>
              <a:t> 55%</a:t>
            </a:r>
          </a:p>
        </p:txBody>
      </p:sp>
      <p:pic>
        <p:nvPicPr>
          <p:cNvPr id="3" name="Picture 2">
            <a:extLst>
              <a:ext uri="{FF2B5EF4-FFF2-40B4-BE49-F238E27FC236}">
                <a16:creationId xmlns:a16="http://schemas.microsoft.com/office/drawing/2014/main" id="{BC664826-4D77-4489-AB30-4D54F6F11CF4}"/>
              </a:ext>
            </a:extLst>
          </p:cNvPr>
          <p:cNvPicPr>
            <a:picLocks noChangeAspect="1"/>
          </p:cNvPicPr>
          <p:nvPr/>
        </p:nvPicPr>
        <p:blipFill>
          <a:blip r:embed="rId3"/>
          <a:stretch>
            <a:fillRect/>
          </a:stretch>
        </p:blipFill>
        <p:spPr>
          <a:xfrm>
            <a:off x="2141310" y="1686059"/>
            <a:ext cx="5042354" cy="4560566"/>
          </a:xfrm>
          <a:prstGeom prst="rect">
            <a:avLst/>
          </a:prstGeom>
        </p:spPr>
      </p:pic>
      <p:sp>
        <p:nvSpPr>
          <p:cNvPr id="10" name="TextBox 9">
            <a:extLst>
              <a:ext uri="{FF2B5EF4-FFF2-40B4-BE49-F238E27FC236}">
                <a16:creationId xmlns:a16="http://schemas.microsoft.com/office/drawing/2014/main" id="{E1E9F3F6-1664-4E8D-ACDC-B0D8297B1174}"/>
              </a:ext>
            </a:extLst>
          </p:cNvPr>
          <p:cNvSpPr txBox="1"/>
          <p:nvPr/>
        </p:nvSpPr>
        <p:spPr>
          <a:xfrm>
            <a:off x="3401105" y="5946000"/>
            <a:ext cx="2578589" cy="307777"/>
          </a:xfrm>
          <a:prstGeom prst="rect">
            <a:avLst/>
          </a:prstGeom>
          <a:solidFill>
            <a:schemeClr val="bg1"/>
          </a:solidFill>
        </p:spPr>
        <p:txBody>
          <a:bodyPr wrap="square" rtlCol="0">
            <a:spAutoFit/>
          </a:bodyPr>
          <a:lstStyle/>
          <a:p>
            <a:r>
              <a:rPr lang="en-US" sz="1400" b="1" dirty="0"/>
              <a:t>CALIOP Derived Heights (m)</a:t>
            </a:r>
          </a:p>
        </p:txBody>
      </p:sp>
      <p:sp>
        <p:nvSpPr>
          <p:cNvPr id="13" name="TextBox 12">
            <a:extLst>
              <a:ext uri="{FF2B5EF4-FFF2-40B4-BE49-F238E27FC236}">
                <a16:creationId xmlns:a16="http://schemas.microsoft.com/office/drawing/2014/main" id="{CE0B6374-CB15-4FFD-97DE-10AE1B3B136C}"/>
              </a:ext>
            </a:extLst>
          </p:cNvPr>
          <p:cNvSpPr txBox="1"/>
          <p:nvPr/>
        </p:nvSpPr>
        <p:spPr>
          <a:xfrm>
            <a:off x="3733800" y="2922922"/>
            <a:ext cx="838200" cy="338554"/>
          </a:xfrm>
          <a:prstGeom prst="rect">
            <a:avLst/>
          </a:prstGeom>
          <a:noFill/>
        </p:spPr>
        <p:txBody>
          <a:bodyPr wrap="square" rtlCol="0">
            <a:spAutoFit/>
          </a:bodyPr>
          <a:lstStyle/>
          <a:p>
            <a:r>
              <a:rPr lang="en-US" sz="1600" dirty="0">
                <a:solidFill>
                  <a:srgbClr val="FF0000"/>
                </a:solidFill>
              </a:rPr>
              <a:t>High</a:t>
            </a:r>
          </a:p>
        </p:txBody>
      </p:sp>
      <p:sp>
        <p:nvSpPr>
          <p:cNvPr id="14" name="TextBox 13">
            <a:extLst>
              <a:ext uri="{FF2B5EF4-FFF2-40B4-BE49-F238E27FC236}">
                <a16:creationId xmlns:a16="http://schemas.microsoft.com/office/drawing/2014/main" id="{ADD166A3-6CC7-4512-9B27-0BF7F6B94463}"/>
              </a:ext>
            </a:extLst>
          </p:cNvPr>
          <p:cNvSpPr txBox="1"/>
          <p:nvPr/>
        </p:nvSpPr>
        <p:spPr>
          <a:xfrm>
            <a:off x="5485056" y="3872744"/>
            <a:ext cx="838200" cy="338554"/>
          </a:xfrm>
          <a:prstGeom prst="rect">
            <a:avLst/>
          </a:prstGeom>
          <a:noFill/>
        </p:spPr>
        <p:txBody>
          <a:bodyPr wrap="square" rtlCol="0">
            <a:spAutoFit/>
          </a:bodyPr>
          <a:lstStyle/>
          <a:p>
            <a:r>
              <a:rPr lang="en-US" sz="1600" dirty="0">
                <a:solidFill>
                  <a:srgbClr val="0070B9"/>
                </a:solidFill>
              </a:rPr>
              <a:t>Low</a:t>
            </a:r>
          </a:p>
        </p:txBody>
      </p:sp>
      <p:sp>
        <p:nvSpPr>
          <p:cNvPr id="16" name="TextBox 15">
            <a:extLst>
              <a:ext uri="{FF2B5EF4-FFF2-40B4-BE49-F238E27FC236}">
                <a16:creationId xmlns:a16="http://schemas.microsoft.com/office/drawing/2014/main" id="{266A41EB-CC34-49FF-8797-3B9B256EC4B4}"/>
              </a:ext>
            </a:extLst>
          </p:cNvPr>
          <p:cNvSpPr txBox="1"/>
          <p:nvPr/>
        </p:nvSpPr>
        <p:spPr>
          <a:xfrm>
            <a:off x="4704347" y="3380302"/>
            <a:ext cx="838200" cy="338554"/>
          </a:xfrm>
          <a:prstGeom prst="rect">
            <a:avLst/>
          </a:prstGeom>
          <a:noFill/>
        </p:spPr>
        <p:txBody>
          <a:bodyPr wrap="square" rtlCol="0">
            <a:spAutoFit/>
          </a:bodyPr>
          <a:lstStyle/>
          <a:p>
            <a:r>
              <a:rPr lang="en-US" sz="1600" dirty="0">
                <a:solidFill>
                  <a:srgbClr val="00B050"/>
                </a:solidFill>
              </a:rPr>
              <a:t>Good</a:t>
            </a:r>
          </a:p>
        </p:txBody>
      </p:sp>
      <p:sp>
        <p:nvSpPr>
          <p:cNvPr id="25" name="Rectangle 24">
            <a:extLst>
              <a:ext uri="{FF2B5EF4-FFF2-40B4-BE49-F238E27FC236}">
                <a16:creationId xmlns:a16="http://schemas.microsoft.com/office/drawing/2014/main" id="{D3225DBA-21AA-48CD-B2E5-A4BDE34617E2}"/>
              </a:ext>
            </a:extLst>
          </p:cNvPr>
          <p:cNvSpPr/>
          <p:nvPr/>
        </p:nvSpPr>
        <p:spPr>
          <a:xfrm rot="16200000">
            <a:off x="842456" y="3688078"/>
            <a:ext cx="2672526" cy="369332"/>
          </a:xfrm>
          <a:prstGeom prst="rect">
            <a:avLst/>
          </a:prstGeom>
          <a:solidFill>
            <a:schemeClr val="bg1"/>
          </a:solidFill>
        </p:spPr>
        <p:txBody>
          <a:bodyPr wrap="none">
            <a:spAutoFit/>
          </a:bodyPr>
          <a:lstStyle/>
          <a:p>
            <a:r>
              <a:rPr lang="en-US" sz="1800" dirty="0">
                <a:solidFill>
                  <a:srgbClr val="000000"/>
                </a:solidFill>
              </a:rPr>
              <a:t>Model Plume Height (m)</a:t>
            </a:r>
            <a:endParaRPr lang="en-US" sz="1800" dirty="0"/>
          </a:p>
        </p:txBody>
      </p:sp>
      <p:sp>
        <p:nvSpPr>
          <p:cNvPr id="26" name="Rectangle 25">
            <a:extLst>
              <a:ext uri="{FF2B5EF4-FFF2-40B4-BE49-F238E27FC236}">
                <a16:creationId xmlns:a16="http://schemas.microsoft.com/office/drawing/2014/main" id="{0A1AF6BA-D79F-4953-8E77-493E67DFCBB4}"/>
              </a:ext>
            </a:extLst>
          </p:cNvPr>
          <p:cNvSpPr/>
          <p:nvPr/>
        </p:nvSpPr>
        <p:spPr>
          <a:xfrm>
            <a:off x="3196441" y="5968868"/>
            <a:ext cx="3544560" cy="369332"/>
          </a:xfrm>
          <a:prstGeom prst="rect">
            <a:avLst/>
          </a:prstGeom>
          <a:solidFill>
            <a:schemeClr val="bg1"/>
          </a:solidFill>
        </p:spPr>
        <p:txBody>
          <a:bodyPr wrap="none">
            <a:spAutoFit/>
          </a:bodyPr>
          <a:lstStyle/>
          <a:p>
            <a:r>
              <a:rPr lang="en-US" sz="1800" dirty="0" err="1">
                <a:solidFill>
                  <a:srgbClr val="000000"/>
                </a:solidFill>
              </a:rPr>
              <a:t>Caliop</a:t>
            </a:r>
            <a:r>
              <a:rPr lang="en-US" sz="1800" dirty="0">
                <a:solidFill>
                  <a:srgbClr val="000000"/>
                </a:solidFill>
              </a:rPr>
              <a:t> derived Plume height (m) </a:t>
            </a:r>
          </a:p>
        </p:txBody>
      </p:sp>
    </p:spTree>
    <p:extLst>
      <p:ext uri="{BB962C8B-B14F-4D97-AF65-F5344CB8AC3E}">
        <p14:creationId xmlns:p14="http://schemas.microsoft.com/office/powerpoint/2010/main" val="184731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0383-824D-4938-AA08-381E6FE1A71F}"/>
              </a:ext>
            </a:extLst>
          </p:cNvPr>
          <p:cNvSpPr>
            <a:spLocks noGrp="1"/>
          </p:cNvSpPr>
          <p:nvPr>
            <p:ph type="title"/>
          </p:nvPr>
        </p:nvSpPr>
        <p:spPr>
          <a:xfrm>
            <a:off x="609600" y="540137"/>
            <a:ext cx="8688160" cy="990600"/>
          </a:xfrm>
        </p:spPr>
        <p:txBody>
          <a:bodyPr/>
          <a:lstStyle/>
          <a:p>
            <a:r>
              <a:rPr lang="en-US" dirty="0"/>
              <a:t>Factors for Models and Plume Rise</a:t>
            </a:r>
          </a:p>
        </p:txBody>
      </p:sp>
      <p:sp>
        <p:nvSpPr>
          <p:cNvPr id="4" name="Slide Number Placeholder 3">
            <a:extLst>
              <a:ext uri="{FF2B5EF4-FFF2-40B4-BE49-F238E27FC236}">
                <a16:creationId xmlns:a16="http://schemas.microsoft.com/office/drawing/2014/main" id="{FEE622F7-E030-423C-A2F8-69F70E87AE68}"/>
              </a:ext>
            </a:extLst>
          </p:cNvPr>
          <p:cNvSpPr>
            <a:spLocks noGrp="1"/>
          </p:cNvSpPr>
          <p:nvPr>
            <p:ph type="sldNum" sz="quarter" idx="12"/>
          </p:nvPr>
        </p:nvSpPr>
        <p:spPr/>
        <p:txBody>
          <a:bodyPr/>
          <a:lstStyle/>
          <a:p>
            <a:pPr>
              <a:defRPr/>
            </a:pPr>
            <a:fld id="{BEF2A795-0D1C-4340-A163-773CC4D3E4EC}" type="slidenum">
              <a:rPr lang="en-US" smtClean="0"/>
              <a:pPr>
                <a:defRPr/>
              </a:pPr>
              <a:t>2</a:t>
            </a:fld>
            <a:endParaRPr lang="en-US" dirty="0"/>
          </a:p>
        </p:txBody>
      </p:sp>
      <p:sp>
        <p:nvSpPr>
          <p:cNvPr id="10" name="Content Placeholder 2">
            <a:extLst>
              <a:ext uri="{FF2B5EF4-FFF2-40B4-BE49-F238E27FC236}">
                <a16:creationId xmlns:a16="http://schemas.microsoft.com/office/drawing/2014/main" id="{F2A6E0A5-CF68-490D-AE08-9B79D405EC03}"/>
              </a:ext>
            </a:extLst>
          </p:cNvPr>
          <p:cNvSpPr txBox="1">
            <a:spLocks/>
          </p:cNvSpPr>
          <p:nvPr/>
        </p:nvSpPr>
        <p:spPr>
          <a:xfrm>
            <a:off x="136401" y="1903041"/>
            <a:ext cx="5486400" cy="4271718"/>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Summary of issues listed </a:t>
            </a:r>
            <a:br>
              <a:rPr lang="en-US" kern="0" dirty="0"/>
            </a:br>
            <a:r>
              <a:rPr lang="en-US" kern="0" dirty="0"/>
              <a:t>in Wilkins </a:t>
            </a:r>
            <a:r>
              <a:rPr lang="en-US" i="1" kern="0" dirty="0"/>
              <a:t>et al.</a:t>
            </a:r>
            <a:r>
              <a:rPr lang="en-US" kern="0" dirty="0"/>
              <a:t>, 2018 IJWF</a:t>
            </a:r>
            <a:br>
              <a:rPr lang="en-US" kern="0" dirty="0"/>
            </a:br>
            <a:r>
              <a:rPr lang="en-US" sz="500" kern="0" dirty="0"/>
              <a:t>  </a:t>
            </a:r>
            <a:endParaRPr lang="en-US" kern="0" dirty="0"/>
          </a:p>
          <a:p>
            <a:r>
              <a:rPr lang="en-US" kern="0" dirty="0"/>
              <a:t>Fire classification/detection</a:t>
            </a:r>
          </a:p>
          <a:p>
            <a:r>
              <a:rPr lang="en-US" kern="0" dirty="0"/>
              <a:t>Active stage (flaming or smoldering)</a:t>
            </a:r>
          </a:p>
          <a:p>
            <a:r>
              <a:rPr lang="en-US" kern="0" dirty="0"/>
              <a:t>Thermodynamic profile</a:t>
            </a:r>
          </a:p>
          <a:p>
            <a:r>
              <a:rPr lang="en-US" kern="0" dirty="0"/>
              <a:t>Portion of smoke injected above vs within the PBL</a:t>
            </a:r>
          </a:p>
          <a:p>
            <a:r>
              <a:rPr lang="en-US" kern="0" dirty="0"/>
              <a:t>Lack of plume rise validation data</a:t>
            </a:r>
            <a:br>
              <a:rPr lang="en-US" kern="0" dirty="0"/>
            </a:br>
            <a:r>
              <a:rPr lang="en-US" kern="0" dirty="0"/>
              <a:t>(field/remote sensing)</a:t>
            </a:r>
          </a:p>
          <a:p>
            <a:r>
              <a:rPr lang="en-US" kern="0" dirty="0"/>
              <a:t>Regional scale modeling</a:t>
            </a:r>
          </a:p>
        </p:txBody>
      </p:sp>
      <p:sp>
        <p:nvSpPr>
          <p:cNvPr id="14" name="Rectangle 13">
            <a:extLst>
              <a:ext uri="{FF2B5EF4-FFF2-40B4-BE49-F238E27FC236}">
                <a16:creationId xmlns:a16="http://schemas.microsoft.com/office/drawing/2014/main" id="{E4A8AE3A-2521-4DC6-A92B-0F06F8A18A5A}"/>
              </a:ext>
            </a:extLst>
          </p:cNvPr>
          <p:cNvSpPr/>
          <p:nvPr/>
        </p:nvSpPr>
        <p:spPr>
          <a:xfrm>
            <a:off x="838200" y="1108139"/>
            <a:ext cx="7354288" cy="830997"/>
          </a:xfrm>
          <a:prstGeom prst="rect">
            <a:avLst/>
          </a:prstGeom>
        </p:spPr>
        <p:txBody>
          <a:bodyPr wrap="square">
            <a:spAutoFit/>
          </a:bodyPr>
          <a:lstStyle/>
          <a:p>
            <a:pPr algn="ctr"/>
            <a:r>
              <a:rPr lang="en-US" kern="0" dirty="0"/>
              <a:t>When a plume rise algorithm is employed </a:t>
            </a:r>
          </a:p>
          <a:p>
            <a:pPr algn="ctr"/>
            <a:r>
              <a:rPr lang="en-US" kern="0" dirty="0"/>
              <a:t>results can vary from model to model due to inputs</a:t>
            </a:r>
          </a:p>
        </p:txBody>
      </p:sp>
      <p:pic>
        <p:nvPicPr>
          <p:cNvPr id="12" name="Picture 11">
            <a:extLst>
              <a:ext uri="{FF2B5EF4-FFF2-40B4-BE49-F238E27FC236}">
                <a16:creationId xmlns:a16="http://schemas.microsoft.com/office/drawing/2014/main" id="{37B90914-E038-4503-9F2B-338A5ECBED6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54357" y="2109157"/>
            <a:ext cx="3416871" cy="4047593"/>
          </a:xfrm>
          <a:prstGeom prst="rect">
            <a:avLst/>
          </a:prstGeom>
        </p:spPr>
      </p:pic>
      <p:sp>
        <p:nvSpPr>
          <p:cNvPr id="13" name="Rectangle 12">
            <a:extLst>
              <a:ext uri="{FF2B5EF4-FFF2-40B4-BE49-F238E27FC236}">
                <a16:creationId xmlns:a16="http://schemas.microsoft.com/office/drawing/2014/main" id="{2160A642-1BA3-494A-B133-AAB7A097E755}"/>
              </a:ext>
            </a:extLst>
          </p:cNvPr>
          <p:cNvSpPr/>
          <p:nvPr/>
        </p:nvSpPr>
        <p:spPr>
          <a:xfrm>
            <a:off x="5548056" y="1985472"/>
            <a:ext cx="3029472" cy="523220"/>
          </a:xfrm>
          <a:prstGeom prst="rect">
            <a:avLst/>
          </a:prstGeom>
          <a:solidFill>
            <a:schemeClr val="bg2">
              <a:lumMod val="20000"/>
              <a:lumOff val="80000"/>
            </a:schemeClr>
          </a:solidFill>
        </p:spPr>
        <p:txBody>
          <a:bodyPr wrap="square">
            <a:spAutoFit/>
          </a:bodyPr>
          <a:lstStyle/>
          <a:p>
            <a:pPr algn="ctr"/>
            <a:r>
              <a:rPr lang="en-US" sz="1400" dirty="0"/>
              <a:t>Example Flint Hills 16 March 2017</a:t>
            </a:r>
            <a:br>
              <a:rPr lang="en-US" sz="1400" dirty="0"/>
            </a:br>
            <a:r>
              <a:rPr lang="en-US" sz="1400" dirty="0"/>
              <a:t>boundary layer height importance</a:t>
            </a:r>
          </a:p>
        </p:txBody>
      </p:sp>
      <p:sp>
        <p:nvSpPr>
          <p:cNvPr id="16" name="Rectangle 15">
            <a:extLst>
              <a:ext uri="{FF2B5EF4-FFF2-40B4-BE49-F238E27FC236}">
                <a16:creationId xmlns:a16="http://schemas.microsoft.com/office/drawing/2014/main" id="{B82371A5-F778-4969-9775-183A740A83E3}"/>
              </a:ext>
            </a:extLst>
          </p:cNvPr>
          <p:cNvSpPr/>
          <p:nvPr/>
        </p:nvSpPr>
        <p:spPr>
          <a:xfrm>
            <a:off x="3528715" y="6245151"/>
            <a:ext cx="5639348" cy="584775"/>
          </a:xfrm>
          <a:prstGeom prst="rect">
            <a:avLst/>
          </a:prstGeom>
        </p:spPr>
        <p:txBody>
          <a:bodyPr wrap="square">
            <a:spAutoFit/>
          </a:bodyPr>
          <a:lstStyle/>
          <a:p>
            <a:pPr marL="0" marR="0">
              <a:spcBef>
                <a:spcPts val="0"/>
              </a:spcBef>
              <a:spcAft>
                <a:spcPts val="0"/>
              </a:spcAft>
            </a:pPr>
            <a:r>
              <a:rPr lang="en-US" sz="1600"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NOTE: Model run and figure generated using on-line NOAA Air Resources Laboratory HYSPLIT model (</a:t>
            </a:r>
            <a:r>
              <a:rPr lang="en-US" sz="1600" dirty="0" err="1">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Rolph</a:t>
            </a:r>
            <a:r>
              <a:rPr lang="en-US" sz="1600"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 2003).</a:t>
            </a:r>
          </a:p>
        </p:txBody>
      </p:sp>
      <p:sp>
        <p:nvSpPr>
          <p:cNvPr id="3" name="Rectangle 2">
            <a:extLst>
              <a:ext uri="{FF2B5EF4-FFF2-40B4-BE49-F238E27FC236}">
                <a16:creationId xmlns:a16="http://schemas.microsoft.com/office/drawing/2014/main" id="{CEEEF855-DE98-4056-A129-FECB7AD6E44E}"/>
              </a:ext>
            </a:extLst>
          </p:cNvPr>
          <p:cNvSpPr/>
          <p:nvPr/>
        </p:nvSpPr>
        <p:spPr>
          <a:xfrm>
            <a:off x="6310886" y="4419600"/>
            <a:ext cx="2743200" cy="523220"/>
          </a:xfrm>
          <a:prstGeom prst="rect">
            <a:avLst/>
          </a:prstGeom>
        </p:spPr>
        <p:txBody>
          <a:bodyPr wrap="square">
            <a:spAutoFit/>
          </a:bodyPr>
          <a:lstStyle/>
          <a:p>
            <a:pPr algn="ctr"/>
            <a:r>
              <a:rPr lang="en-US" sz="1400" dirty="0">
                <a:highlight>
                  <a:srgbClr val="C0C0C0"/>
                </a:highlight>
              </a:rPr>
              <a:t>Above PBL – Green</a:t>
            </a:r>
          </a:p>
          <a:p>
            <a:pPr algn="ctr"/>
            <a:r>
              <a:rPr lang="en-US" sz="1400" dirty="0">
                <a:highlight>
                  <a:srgbClr val="C0C0C0"/>
                </a:highlight>
              </a:rPr>
              <a:t>Below PBL – Red &amp; Blue</a:t>
            </a:r>
            <a:endParaRPr lang="en-US" sz="1800" dirty="0">
              <a:highlight>
                <a:srgbClr val="C0C0C0"/>
              </a:highlight>
            </a:endParaRPr>
          </a:p>
        </p:txBody>
      </p:sp>
    </p:spTree>
    <p:extLst>
      <p:ext uri="{BB962C8B-B14F-4D97-AF65-F5344CB8AC3E}">
        <p14:creationId xmlns:p14="http://schemas.microsoft.com/office/powerpoint/2010/main" val="420349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446D-420F-4112-9465-FDF948CED205}"/>
              </a:ext>
            </a:extLst>
          </p:cNvPr>
          <p:cNvSpPr>
            <a:spLocks noGrp="1"/>
          </p:cNvSpPr>
          <p:nvPr>
            <p:ph type="title"/>
          </p:nvPr>
        </p:nvSpPr>
        <p:spPr>
          <a:xfrm>
            <a:off x="762000" y="533400"/>
            <a:ext cx="7620000" cy="990600"/>
          </a:xfrm>
        </p:spPr>
        <p:txBody>
          <a:bodyPr/>
          <a:lstStyle/>
          <a:p>
            <a:r>
              <a:rPr lang="en-US" dirty="0"/>
              <a:t>Plume Rise Methods</a:t>
            </a:r>
            <a:br>
              <a:rPr lang="en-US" dirty="0"/>
            </a:br>
            <a:endParaRPr lang="en-US" dirty="0"/>
          </a:p>
        </p:txBody>
      </p:sp>
      <p:sp>
        <p:nvSpPr>
          <p:cNvPr id="4" name="Slide Number Placeholder 3">
            <a:extLst>
              <a:ext uri="{FF2B5EF4-FFF2-40B4-BE49-F238E27FC236}">
                <a16:creationId xmlns:a16="http://schemas.microsoft.com/office/drawing/2014/main" id="{6A80FDA1-31C5-49B7-98B7-979F0AA38E58}"/>
              </a:ext>
            </a:extLst>
          </p:cNvPr>
          <p:cNvSpPr>
            <a:spLocks noGrp="1"/>
          </p:cNvSpPr>
          <p:nvPr>
            <p:ph type="sldNum" sz="quarter" idx="12"/>
          </p:nvPr>
        </p:nvSpPr>
        <p:spPr/>
        <p:txBody>
          <a:bodyPr/>
          <a:lstStyle/>
          <a:p>
            <a:pPr>
              <a:defRPr/>
            </a:pPr>
            <a:fld id="{BEF2A795-0D1C-4340-A163-773CC4D3E4EC}" type="slidenum">
              <a:rPr lang="en-US" smtClean="0"/>
              <a:pPr>
                <a:defRPr/>
              </a:pPr>
              <a:t>3</a:t>
            </a:fld>
            <a:endParaRPr lang="en-US" dirty="0"/>
          </a:p>
        </p:txBody>
      </p:sp>
      <p:graphicFrame>
        <p:nvGraphicFramePr>
          <p:cNvPr id="12" name="Table 11">
            <a:extLst>
              <a:ext uri="{FF2B5EF4-FFF2-40B4-BE49-F238E27FC236}">
                <a16:creationId xmlns:a16="http://schemas.microsoft.com/office/drawing/2014/main" id="{C7A6B981-35E5-41D5-9BC1-D501E65609DD}"/>
              </a:ext>
            </a:extLst>
          </p:cNvPr>
          <p:cNvGraphicFramePr>
            <a:graphicFrameLocks noGrp="1"/>
          </p:cNvGraphicFramePr>
          <p:nvPr>
            <p:extLst>
              <p:ext uri="{D42A27DB-BD31-4B8C-83A1-F6EECF244321}">
                <p14:modId xmlns:p14="http://schemas.microsoft.com/office/powerpoint/2010/main" val="1706497606"/>
              </p:ext>
            </p:extLst>
          </p:nvPr>
        </p:nvGraphicFramePr>
        <p:xfrm>
          <a:off x="762000" y="1242886"/>
          <a:ext cx="8225589" cy="5210302"/>
        </p:xfrm>
        <a:graphic>
          <a:graphicData uri="http://schemas.openxmlformats.org/drawingml/2006/table">
            <a:tbl>
              <a:tblPr firstRow="1" bandRow="1">
                <a:tableStyleId>{85BE263C-DBD7-4A20-BB59-AAB30ACAA65A}</a:tableStyleId>
              </a:tblPr>
              <a:tblGrid>
                <a:gridCol w="2064735">
                  <a:extLst>
                    <a:ext uri="{9D8B030D-6E8A-4147-A177-3AD203B41FA5}">
                      <a16:colId xmlns:a16="http://schemas.microsoft.com/office/drawing/2014/main" val="158626971"/>
                    </a:ext>
                  </a:extLst>
                </a:gridCol>
                <a:gridCol w="3036654">
                  <a:extLst>
                    <a:ext uri="{9D8B030D-6E8A-4147-A177-3AD203B41FA5}">
                      <a16:colId xmlns:a16="http://schemas.microsoft.com/office/drawing/2014/main" val="1511813669"/>
                    </a:ext>
                  </a:extLst>
                </a:gridCol>
                <a:gridCol w="3124200">
                  <a:extLst>
                    <a:ext uri="{9D8B030D-6E8A-4147-A177-3AD203B41FA5}">
                      <a16:colId xmlns:a16="http://schemas.microsoft.com/office/drawing/2014/main" val="4031894288"/>
                    </a:ext>
                  </a:extLst>
                </a:gridCol>
              </a:tblGrid>
              <a:tr h="218440">
                <a:tc>
                  <a:txBody>
                    <a:bodyPr/>
                    <a:lstStyle/>
                    <a:p>
                      <a:pPr algn="ctr"/>
                      <a:r>
                        <a:rPr lang="en-US" sz="1800" dirty="0"/>
                        <a:t>Method</a:t>
                      </a: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t>Briggs</a:t>
                      </a: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t>Sofiev</a:t>
                      </a:r>
                      <a:endParaRPr lang="en-US" sz="1800" dirty="0">
                        <a:latin typeface="Arial" panose="020B0604020202020204" pitchFamily="34" charset="0"/>
                        <a:cs typeface="Arial" panose="020B0604020202020204" pitchFamily="34" charset="0"/>
                      </a:endParaRPr>
                    </a:p>
                  </a:txBody>
                  <a:tcPr>
                    <a:solidFill>
                      <a:srgbClr val="026CB6"/>
                    </a:solidFill>
                  </a:tcPr>
                </a:tc>
                <a:extLst>
                  <a:ext uri="{0D108BD9-81ED-4DB2-BD59-A6C34878D82A}">
                    <a16:rowId xmlns:a16="http://schemas.microsoft.com/office/drawing/2014/main" val="832665043"/>
                  </a:ext>
                </a:extLst>
              </a:tr>
              <a:tr h="370840">
                <a:tc>
                  <a:txBody>
                    <a:bodyPr/>
                    <a:lstStyle/>
                    <a:p>
                      <a:r>
                        <a:rPr lang="en-US" sz="1800" dirty="0"/>
                        <a:t>Description</a:t>
                      </a:r>
                      <a:endParaRPr lang="en-US" sz="180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Designed for smoke stacks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Plume tops based on Stability of layer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Plume bottom </a:t>
                      </a:r>
                      <a:br>
                        <a:rPr lang="en-US" sz="1800" dirty="0"/>
                      </a:br>
                      <a:r>
                        <a:rPr lang="en-US" sz="1800" dirty="0"/>
                        <a:t>(2/3 method)</a:t>
                      </a:r>
                      <a:endParaRPr lang="en-US" sz="180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Designed based on MISR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Plume heights for wildfires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Two–stage method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Determines plume top only</a:t>
                      </a:r>
                      <a:endParaRPr lang="en-US" sz="1800" dirty="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7120071"/>
                  </a:ext>
                </a:extLst>
              </a:tr>
              <a:tr h="370840">
                <a:tc>
                  <a:txBody>
                    <a:bodyPr/>
                    <a:lstStyle/>
                    <a:p>
                      <a:r>
                        <a:rPr lang="en-US" sz="1800" dirty="0"/>
                        <a:t>Parameters</a:t>
                      </a:r>
                      <a:endParaRPr lang="en-US" sz="1800" dirty="0">
                        <a:latin typeface="Arial" panose="020B0604020202020204" pitchFamily="34" charset="0"/>
                        <a:cs typeface="Arial" panose="020B0604020202020204" pitchFamily="34" charset="0"/>
                      </a:endParaRPr>
                    </a:p>
                  </a:txBody>
                  <a:tcPr/>
                </a:tc>
                <a:tc>
                  <a:txBody>
                    <a:bodyPr/>
                    <a:lstStyle/>
                    <a:p>
                      <a:pPr marL="285750" marR="0" indent="-285750">
                        <a:lnSpc>
                          <a:spcPct val="107000"/>
                        </a:lnSpc>
                        <a:spcBef>
                          <a:spcPts val="0"/>
                        </a:spcBef>
                        <a:spcAft>
                          <a:spcPts val="800"/>
                        </a:spcAft>
                        <a:buFont typeface="Arial" panose="020B0604020202020204" pitchFamily="34" charset="0"/>
                        <a:buChar char="•"/>
                      </a:pPr>
                      <a:r>
                        <a:rPr lang="en-US" sz="1800" dirty="0"/>
                        <a:t>burned area</a:t>
                      </a:r>
                    </a:p>
                    <a:p>
                      <a:pPr marL="285750" marR="0" indent="-285750">
                        <a:lnSpc>
                          <a:spcPct val="107000"/>
                        </a:lnSpc>
                        <a:spcBef>
                          <a:spcPts val="0"/>
                        </a:spcBef>
                        <a:spcAft>
                          <a:spcPts val="800"/>
                        </a:spcAft>
                        <a:buFont typeface="Arial" panose="020B0604020202020204" pitchFamily="34" charset="0"/>
                        <a:buChar char="•"/>
                      </a:pPr>
                      <a:r>
                        <a:rPr lang="en-US" sz="1800" dirty="0"/>
                        <a:t>fire location coordinates </a:t>
                      </a:r>
                    </a:p>
                    <a:p>
                      <a:pPr marL="285750" marR="0" indent="-285750">
                        <a:lnSpc>
                          <a:spcPct val="107000"/>
                        </a:lnSpc>
                        <a:spcBef>
                          <a:spcPts val="0"/>
                        </a:spcBef>
                        <a:spcAft>
                          <a:spcPts val="800"/>
                        </a:spcAft>
                        <a:buFont typeface="Arial" panose="020B0604020202020204" pitchFamily="34" charset="0"/>
                        <a:buChar char="•"/>
                      </a:pPr>
                      <a:r>
                        <a:rPr lang="en-US" sz="1800" dirty="0"/>
                        <a:t>fuel loading</a:t>
                      </a:r>
                    </a:p>
                    <a:p>
                      <a:pPr marL="285750" marR="0" indent="-285750">
                        <a:lnSpc>
                          <a:spcPct val="107000"/>
                        </a:lnSpc>
                        <a:spcBef>
                          <a:spcPts val="0"/>
                        </a:spcBef>
                        <a:spcAft>
                          <a:spcPts val="800"/>
                        </a:spcAft>
                        <a:buFont typeface="Arial" panose="020B0604020202020204" pitchFamily="34" charset="0"/>
                        <a:buChar char="•"/>
                      </a:pPr>
                      <a:r>
                        <a:rPr lang="en-US" sz="1800" dirty="0"/>
                        <a:t>wind speed</a:t>
                      </a:r>
                    </a:p>
                    <a:p>
                      <a:pPr marL="285750" marR="0" indent="-285750">
                        <a:lnSpc>
                          <a:spcPct val="107000"/>
                        </a:lnSpc>
                        <a:spcBef>
                          <a:spcPts val="0"/>
                        </a:spcBef>
                        <a:spcAft>
                          <a:spcPts val="800"/>
                        </a:spcAft>
                        <a:buFont typeface="Arial" panose="020B0604020202020204" pitchFamily="34" charset="0"/>
                        <a:buChar char="•"/>
                      </a:pPr>
                      <a:r>
                        <a:rPr lang="en-US" sz="1800" dirty="0"/>
                        <a:t>duration of fire</a:t>
                      </a:r>
                    </a:p>
                    <a:p>
                      <a:pPr marL="285750" marR="0" indent="-285750">
                        <a:lnSpc>
                          <a:spcPct val="107000"/>
                        </a:lnSpc>
                        <a:spcBef>
                          <a:spcPts val="0"/>
                        </a:spcBef>
                        <a:spcAft>
                          <a:spcPts val="800"/>
                        </a:spcAft>
                        <a:buFont typeface="Arial" panose="020B0604020202020204" pitchFamily="34" charset="0"/>
                        <a:buChar char="•"/>
                      </a:pPr>
                      <a:r>
                        <a:rPr lang="en-US" sz="1800" dirty="0"/>
                        <a:t>heat content</a:t>
                      </a:r>
                    </a:p>
                    <a:p>
                      <a:endParaRPr lang="en-US" sz="1800" dirty="0">
                        <a:latin typeface="Arial" panose="020B0604020202020204" pitchFamily="34" charset="0"/>
                        <a:cs typeface="Arial" panose="020B0604020202020204" pitchFamily="34" charset="0"/>
                      </a:endParaRPr>
                    </a:p>
                  </a:txBody>
                  <a:tcPr/>
                </a:tc>
                <a:tc>
                  <a:txBody>
                    <a:bodyPr/>
                    <a:lstStyle/>
                    <a:p>
                      <a:pPr marL="285750" marR="0" indent="-285750">
                        <a:lnSpc>
                          <a:spcPct val="107000"/>
                        </a:lnSpc>
                        <a:spcBef>
                          <a:spcPts val="0"/>
                        </a:spcBef>
                        <a:spcAft>
                          <a:spcPts val="800"/>
                        </a:spcAft>
                        <a:buFont typeface="Arial" panose="020B0604020202020204" pitchFamily="34" charset="0"/>
                        <a:buChar char="•"/>
                      </a:pPr>
                      <a:r>
                        <a:rPr lang="en-US" sz="1800" dirty="0"/>
                        <a:t>PBL height</a:t>
                      </a:r>
                    </a:p>
                    <a:p>
                      <a:pPr marL="285750" marR="0" indent="-285750">
                        <a:lnSpc>
                          <a:spcPct val="107000"/>
                        </a:lnSpc>
                        <a:spcBef>
                          <a:spcPts val="0"/>
                        </a:spcBef>
                        <a:spcAft>
                          <a:spcPts val="800"/>
                        </a:spcAft>
                        <a:buFont typeface="Arial" panose="020B0604020202020204" pitchFamily="34" charset="0"/>
                        <a:buChar char="•"/>
                      </a:pPr>
                      <a:r>
                        <a:rPr lang="en-US" sz="1800" dirty="0"/>
                        <a:t>fire location coordinates</a:t>
                      </a:r>
                    </a:p>
                    <a:p>
                      <a:pPr marL="285750" marR="0" indent="-285750">
                        <a:lnSpc>
                          <a:spcPct val="107000"/>
                        </a:lnSpc>
                        <a:spcBef>
                          <a:spcPts val="0"/>
                        </a:spcBef>
                        <a:spcAft>
                          <a:spcPts val="800"/>
                        </a:spcAft>
                        <a:buFont typeface="Arial" panose="020B0604020202020204" pitchFamily="34" charset="0"/>
                        <a:buChar char="•"/>
                      </a:pPr>
                      <a:r>
                        <a:rPr lang="en-US" sz="1800" dirty="0"/>
                        <a:t>potential temperature</a:t>
                      </a:r>
                    </a:p>
                    <a:p>
                      <a:pPr marL="285750" marR="0" indent="-285750">
                        <a:lnSpc>
                          <a:spcPct val="107000"/>
                        </a:lnSpc>
                        <a:spcBef>
                          <a:spcPts val="0"/>
                        </a:spcBef>
                        <a:spcAft>
                          <a:spcPts val="800"/>
                        </a:spcAft>
                        <a:buFont typeface="Arial" panose="020B0604020202020204" pitchFamily="34" charset="0"/>
                        <a:buChar char="•"/>
                      </a:pPr>
                      <a:r>
                        <a:rPr lang="en-US" sz="1800" dirty="0"/>
                        <a:t>fire radiative power</a:t>
                      </a:r>
                    </a:p>
                    <a:p>
                      <a:pPr marL="285750" marR="0" indent="-285750">
                        <a:lnSpc>
                          <a:spcPct val="107000"/>
                        </a:lnSpc>
                        <a:spcBef>
                          <a:spcPts val="0"/>
                        </a:spcBef>
                        <a:spcAft>
                          <a:spcPts val="800"/>
                        </a:spcAft>
                        <a:buFont typeface="Arial" panose="020B0604020202020204" pitchFamily="34" charset="0"/>
                        <a:buChar char="•"/>
                      </a:pPr>
                      <a:r>
                        <a:rPr lang="en-US" sz="1800" dirty="0"/>
                        <a:t>heat flux</a:t>
                      </a:r>
                    </a:p>
                    <a:p>
                      <a:pPr marL="285750" marR="0" indent="-285750">
                        <a:lnSpc>
                          <a:spcPct val="107000"/>
                        </a:lnSpc>
                        <a:spcBef>
                          <a:spcPts val="0"/>
                        </a:spcBef>
                        <a:spcAft>
                          <a:spcPts val="800"/>
                        </a:spcAft>
                        <a:buFont typeface="Arial" panose="020B0604020202020204" pitchFamily="34" charset="0"/>
                        <a:buChar char="•"/>
                      </a:pPr>
                      <a:r>
                        <a:rPr lang="en-US" sz="1800" dirty="0"/>
                        <a:t>Brunt-</a:t>
                      </a:r>
                      <a:r>
                        <a:rPr lang="en-US" sz="1800" dirty="0" err="1"/>
                        <a:t>Väisälä</a:t>
                      </a:r>
                      <a:r>
                        <a:rPr lang="en-US" sz="1800" dirty="0"/>
                        <a:t> frequency</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776349"/>
                  </a:ext>
                </a:extLst>
              </a:tr>
              <a:tr h="370840">
                <a:tc>
                  <a:txBody>
                    <a:bodyPr/>
                    <a:lstStyle/>
                    <a:p>
                      <a:r>
                        <a:rPr lang="en-US" sz="1800" dirty="0"/>
                        <a:t>References</a:t>
                      </a:r>
                      <a:endParaRPr lang="en-US" sz="1800" dirty="0">
                        <a:latin typeface="Arial" panose="020B0604020202020204" pitchFamily="34" charset="0"/>
                        <a:cs typeface="Arial" panose="020B0604020202020204" pitchFamily="34" charset="0"/>
                      </a:endParaRPr>
                    </a:p>
                  </a:txBody>
                  <a:tcPr/>
                </a:tc>
                <a:tc>
                  <a:txBody>
                    <a:bodyPr/>
                    <a:lstStyle/>
                    <a:p>
                      <a:r>
                        <a:rPr lang="en-US" sz="1800" dirty="0"/>
                        <a:t>Pouliot et al., 2005</a:t>
                      </a:r>
                      <a:endParaRPr lang="en-US" sz="1800" dirty="0">
                        <a:latin typeface="Arial" panose="020B0604020202020204" pitchFamily="34" charset="0"/>
                        <a:cs typeface="Arial" panose="020B0604020202020204" pitchFamily="34" charset="0"/>
                      </a:endParaRPr>
                    </a:p>
                  </a:txBody>
                  <a:tcPr/>
                </a:tc>
                <a:tc>
                  <a:txBody>
                    <a:bodyPr/>
                    <a:lstStyle/>
                    <a:p>
                      <a:r>
                        <a:rPr lang="en-US" sz="1800" dirty="0"/>
                        <a:t>Sofiev et al., 2012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0771337"/>
                  </a:ext>
                </a:extLst>
              </a:tr>
            </a:tbl>
          </a:graphicData>
        </a:graphic>
      </p:graphicFrame>
      <p:sp>
        <p:nvSpPr>
          <p:cNvPr id="20" name="Rectangle 19">
            <a:extLst>
              <a:ext uri="{FF2B5EF4-FFF2-40B4-BE49-F238E27FC236}">
                <a16:creationId xmlns:a16="http://schemas.microsoft.com/office/drawing/2014/main" id="{BB59FEF4-DAFC-4E34-93A1-E9053C3D1501}"/>
              </a:ext>
            </a:extLst>
          </p:cNvPr>
          <p:cNvSpPr/>
          <p:nvPr/>
        </p:nvSpPr>
        <p:spPr>
          <a:xfrm>
            <a:off x="1219200" y="6453188"/>
            <a:ext cx="8341894" cy="400110"/>
          </a:xfrm>
          <a:prstGeom prst="rect">
            <a:avLst/>
          </a:prstGeom>
        </p:spPr>
        <p:txBody>
          <a:bodyPr wrap="square">
            <a:spAutoFit/>
          </a:bodyPr>
          <a:lstStyle/>
          <a:p>
            <a:r>
              <a:rPr lang="en-US" sz="2000" b="1" i="1" dirty="0">
                <a:latin typeface="+mn-lt"/>
                <a:ea typeface="SimSun" panose="02010600030101010101" pitchFamily="2" charset="-122"/>
                <a:cs typeface="Times New Roman" panose="02020603050405020304" pitchFamily="18" charset="0"/>
              </a:rPr>
              <a:t>For additional methods see Val martin et al., 2012 JGR</a:t>
            </a:r>
            <a:endParaRPr lang="en-US" sz="2000" i="1" dirty="0">
              <a:latin typeface="+mn-lt"/>
            </a:endParaRPr>
          </a:p>
        </p:txBody>
      </p:sp>
    </p:spTree>
    <p:extLst>
      <p:ext uri="{BB962C8B-B14F-4D97-AF65-F5344CB8AC3E}">
        <p14:creationId xmlns:p14="http://schemas.microsoft.com/office/powerpoint/2010/main" val="154704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446D-420F-4112-9465-FDF948CED205}"/>
              </a:ext>
            </a:extLst>
          </p:cNvPr>
          <p:cNvSpPr>
            <a:spLocks noGrp="1"/>
          </p:cNvSpPr>
          <p:nvPr>
            <p:ph type="title"/>
          </p:nvPr>
        </p:nvSpPr>
        <p:spPr>
          <a:xfrm>
            <a:off x="762000" y="533400"/>
            <a:ext cx="7620000" cy="990600"/>
          </a:xfrm>
        </p:spPr>
        <p:txBody>
          <a:bodyPr/>
          <a:lstStyle/>
          <a:p>
            <a:r>
              <a:rPr lang="en-US" dirty="0"/>
              <a:t>Plume Rise Methods</a:t>
            </a:r>
            <a:br>
              <a:rPr lang="en-US" dirty="0"/>
            </a:br>
            <a:endParaRPr lang="en-US" dirty="0"/>
          </a:p>
        </p:txBody>
      </p:sp>
      <p:sp>
        <p:nvSpPr>
          <p:cNvPr id="4" name="Slide Number Placeholder 3">
            <a:extLst>
              <a:ext uri="{FF2B5EF4-FFF2-40B4-BE49-F238E27FC236}">
                <a16:creationId xmlns:a16="http://schemas.microsoft.com/office/drawing/2014/main" id="{6A80FDA1-31C5-49B7-98B7-979F0AA38E58}"/>
              </a:ext>
            </a:extLst>
          </p:cNvPr>
          <p:cNvSpPr>
            <a:spLocks noGrp="1"/>
          </p:cNvSpPr>
          <p:nvPr>
            <p:ph type="sldNum" sz="quarter" idx="12"/>
          </p:nvPr>
        </p:nvSpPr>
        <p:spPr/>
        <p:txBody>
          <a:bodyPr/>
          <a:lstStyle/>
          <a:p>
            <a:pPr>
              <a:defRPr/>
            </a:pPr>
            <a:fld id="{BEF2A795-0D1C-4340-A163-773CC4D3E4EC}" type="slidenum">
              <a:rPr lang="en-US" smtClean="0"/>
              <a:pPr>
                <a:defRPr/>
              </a:pPr>
              <a:t>4</a:t>
            </a:fld>
            <a:endParaRPr lang="en-US" dirty="0"/>
          </a:p>
        </p:txBody>
      </p:sp>
      <p:sp>
        <p:nvSpPr>
          <p:cNvPr id="5" name="Rectangle 4">
            <a:extLst>
              <a:ext uri="{FF2B5EF4-FFF2-40B4-BE49-F238E27FC236}">
                <a16:creationId xmlns:a16="http://schemas.microsoft.com/office/drawing/2014/main" id="{0B8D655F-91DA-46FE-B9E0-0504698DEAF9}"/>
              </a:ext>
            </a:extLst>
          </p:cNvPr>
          <p:cNvSpPr/>
          <p:nvPr/>
        </p:nvSpPr>
        <p:spPr>
          <a:xfrm>
            <a:off x="1409740" y="6385781"/>
            <a:ext cx="6629400" cy="461665"/>
          </a:xfrm>
          <a:prstGeom prst="rect">
            <a:avLst/>
          </a:prstGeom>
        </p:spPr>
        <p:txBody>
          <a:bodyPr wrap="square">
            <a:spAutoFit/>
          </a:bodyPr>
          <a:lstStyle/>
          <a:p>
            <a:r>
              <a:rPr lang="en-US" dirty="0"/>
              <a:t>Neither method can handle individual fire cores</a:t>
            </a:r>
          </a:p>
        </p:txBody>
      </p:sp>
      <p:graphicFrame>
        <p:nvGraphicFramePr>
          <p:cNvPr id="24" name="Table 23">
            <a:extLst>
              <a:ext uri="{FF2B5EF4-FFF2-40B4-BE49-F238E27FC236}">
                <a16:creationId xmlns:a16="http://schemas.microsoft.com/office/drawing/2014/main" id="{7D069290-5C81-4AFA-A313-98BF76DCC51B}"/>
              </a:ext>
            </a:extLst>
          </p:cNvPr>
          <p:cNvGraphicFramePr>
            <a:graphicFrameLocks noGrp="1"/>
          </p:cNvGraphicFramePr>
          <p:nvPr>
            <p:extLst>
              <p:ext uri="{D42A27DB-BD31-4B8C-83A1-F6EECF244321}">
                <p14:modId xmlns:p14="http://schemas.microsoft.com/office/powerpoint/2010/main" val="462034794"/>
              </p:ext>
            </p:extLst>
          </p:nvPr>
        </p:nvGraphicFramePr>
        <p:xfrm>
          <a:off x="762000" y="1534160"/>
          <a:ext cx="8225589" cy="4485640"/>
        </p:xfrm>
        <a:graphic>
          <a:graphicData uri="http://schemas.openxmlformats.org/drawingml/2006/table">
            <a:tbl>
              <a:tblPr firstRow="1" bandRow="1">
                <a:tableStyleId>{85BE263C-DBD7-4A20-BB59-AAB30ACAA65A}</a:tableStyleId>
              </a:tblPr>
              <a:tblGrid>
                <a:gridCol w="1600200">
                  <a:extLst>
                    <a:ext uri="{9D8B030D-6E8A-4147-A177-3AD203B41FA5}">
                      <a16:colId xmlns:a16="http://schemas.microsoft.com/office/drawing/2014/main" val="158626971"/>
                    </a:ext>
                  </a:extLst>
                </a:gridCol>
                <a:gridCol w="3276600">
                  <a:extLst>
                    <a:ext uri="{9D8B030D-6E8A-4147-A177-3AD203B41FA5}">
                      <a16:colId xmlns:a16="http://schemas.microsoft.com/office/drawing/2014/main" val="1511813669"/>
                    </a:ext>
                  </a:extLst>
                </a:gridCol>
                <a:gridCol w="3348789">
                  <a:extLst>
                    <a:ext uri="{9D8B030D-6E8A-4147-A177-3AD203B41FA5}">
                      <a16:colId xmlns:a16="http://schemas.microsoft.com/office/drawing/2014/main" val="4031894288"/>
                    </a:ext>
                  </a:extLst>
                </a:gridCol>
              </a:tblGrid>
              <a:tr h="218440">
                <a:tc>
                  <a:txBody>
                    <a:bodyPr/>
                    <a:lstStyle/>
                    <a:p>
                      <a:pPr algn="ctr"/>
                      <a:r>
                        <a:rPr lang="en-US" sz="1800" dirty="0"/>
                        <a:t>Method</a:t>
                      </a: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t>Briggs</a:t>
                      </a: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t>Sofiev</a:t>
                      </a:r>
                      <a:endParaRPr lang="en-US" sz="1800" dirty="0">
                        <a:latin typeface="Arial" panose="020B0604020202020204" pitchFamily="34" charset="0"/>
                        <a:cs typeface="Arial" panose="020B0604020202020204" pitchFamily="34" charset="0"/>
                      </a:endParaRPr>
                    </a:p>
                  </a:txBody>
                  <a:tcPr>
                    <a:solidFill>
                      <a:srgbClr val="026CB6"/>
                    </a:solidFill>
                  </a:tcPr>
                </a:tc>
                <a:extLst>
                  <a:ext uri="{0D108BD9-81ED-4DB2-BD59-A6C34878D82A}">
                    <a16:rowId xmlns:a16="http://schemas.microsoft.com/office/drawing/2014/main" val="832665043"/>
                  </a:ext>
                </a:extLst>
              </a:tr>
              <a:tr h="370840">
                <a:tc>
                  <a:txBody>
                    <a:bodyPr/>
                    <a:lstStyle/>
                    <a:p>
                      <a:r>
                        <a:rPr lang="en-US" sz="1800" dirty="0"/>
                        <a:t>Pros</a:t>
                      </a:r>
                      <a:endParaRPr lang="en-US" sz="18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1800" dirty="0"/>
                        <a:t>Already included in CMAQ/SMOKE</a:t>
                      </a:r>
                      <a:br>
                        <a:rPr lang="en-US" sz="1800" dirty="0"/>
                      </a:br>
                      <a:endParaRPr lang="en-US" sz="1800" dirty="0"/>
                    </a:p>
                    <a:p>
                      <a:pPr marL="342900" indent="-342900">
                        <a:buFont typeface="Arial" panose="020B0604020202020204" pitchFamily="34" charset="0"/>
                        <a:buChar char="•"/>
                      </a:pPr>
                      <a:r>
                        <a:rPr lang="en-US" sz="1800" dirty="0"/>
                        <a:t>Used for wildland fires</a:t>
                      </a:r>
                      <a:br>
                        <a:rPr lang="en-US" sz="1800" dirty="0"/>
                      </a:br>
                      <a:r>
                        <a:rPr lang="en-US" sz="1800" dirty="0"/>
                        <a:t>and anthropogenic combustion sources</a:t>
                      </a:r>
                    </a:p>
                  </a:txBody>
                  <a:tcPr/>
                </a:tc>
                <a:tc>
                  <a:txBody>
                    <a:bodyPr/>
                    <a:lstStyle/>
                    <a:p>
                      <a:pPr marL="342900" indent="-342900">
                        <a:buFont typeface="Arial" panose="020B0604020202020204" pitchFamily="34" charset="0"/>
                        <a:buChar char="•"/>
                      </a:pPr>
                      <a:r>
                        <a:rPr lang="en-US" sz="1800" dirty="0"/>
                        <a:t>Does not require info on wind/fuels</a:t>
                      </a:r>
                      <a:br>
                        <a:rPr lang="en-US" sz="1800" dirty="0"/>
                      </a:br>
                      <a:endParaRPr lang="en-US" sz="1800" dirty="0"/>
                    </a:p>
                    <a:p>
                      <a:pPr marL="342900" indent="-342900">
                        <a:buFont typeface="Arial" panose="020B0604020202020204" pitchFamily="34" charset="0"/>
                        <a:buChar char="•"/>
                      </a:pPr>
                      <a:r>
                        <a:rPr lang="en-US" sz="1800" dirty="0"/>
                        <a:t>Energy balance based on fire energetics</a:t>
                      </a:r>
                      <a:br>
                        <a:rPr lang="en-US" sz="1800" dirty="0"/>
                      </a:br>
                      <a:endParaRPr lang="en-US" sz="1800" dirty="0"/>
                    </a:p>
                    <a:p>
                      <a:pPr marL="342900" indent="-342900">
                        <a:buFont typeface="Arial" panose="020B0604020202020204" pitchFamily="34" charset="0"/>
                        <a:buChar char="•"/>
                      </a:pPr>
                      <a:r>
                        <a:rPr lang="en-US" sz="1800" dirty="0"/>
                        <a:t>Tested against satellites</a:t>
                      </a:r>
                    </a:p>
                  </a:txBody>
                  <a:tcPr/>
                </a:tc>
                <a:extLst>
                  <a:ext uri="{0D108BD9-81ED-4DB2-BD59-A6C34878D82A}">
                    <a16:rowId xmlns:a16="http://schemas.microsoft.com/office/drawing/2014/main" val="4207120071"/>
                  </a:ext>
                </a:extLst>
              </a:tr>
              <a:tr h="370840">
                <a:tc>
                  <a:txBody>
                    <a:bodyPr/>
                    <a:lstStyle/>
                    <a:p>
                      <a:r>
                        <a:rPr lang="en-US" sz="1800" dirty="0"/>
                        <a:t>Cons</a:t>
                      </a:r>
                      <a:endParaRPr lang="en-US" sz="1800" dirty="0">
                        <a:latin typeface="Arial" panose="020B0604020202020204" pitchFamily="34" charset="0"/>
                        <a:cs typeface="Arial" panose="020B0604020202020204" pitchFamily="34" charset="0"/>
                      </a:endParaRPr>
                    </a:p>
                  </a:txBody>
                  <a:tcPr/>
                </a:tc>
                <a:tc>
                  <a:txBody>
                    <a:bodyPr/>
                    <a:lstStyle/>
                    <a:p>
                      <a:pPr marL="342900" indent="-342900" algn="l">
                        <a:buFont typeface="Arial" panose="020B0604020202020204" pitchFamily="34" charset="0"/>
                        <a:buChar char="•"/>
                      </a:pPr>
                      <a:r>
                        <a:rPr lang="en-US" sz="1800" dirty="0"/>
                        <a:t>Designed for smoke stacks</a:t>
                      </a:r>
                      <a:br>
                        <a:rPr lang="en-US" sz="1800" dirty="0"/>
                      </a:br>
                      <a:endParaRPr lang="en-US" sz="1800" dirty="0"/>
                    </a:p>
                    <a:p>
                      <a:pPr marL="342900" indent="-342900" algn="l">
                        <a:buFont typeface="Arial" panose="020B0604020202020204" pitchFamily="34" charset="0"/>
                        <a:buChar char="•"/>
                      </a:pPr>
                      <a:r>
                        <a:rPr lang="en-US" sz="1800" dirty="0"/>
                        <a:t>Buoyancy flux does not scale well for fires</a:t>
                      </a:r>
                      <a:br>
                        <a:rPr lang="en-US" sz="1800" dirty="0"/>
                      </a:br>
                      <a:endParaRPr lang="en-US" sz="1800" dirty="0"/>
                    </a:p>
                    <a:p>
                      <a:pPr marL="342900" indent="-342900" algn="l">
                        <a:buFont typeface="Arial" panose="020B0604020202020204" pitchFamily="34" charset="0"/>
                        <a:buChar char="•"/>
                      </a:pPr>
                      <a:r>
                        <a:rPr lang="en-US" sz="1800" dirty="0"/>
                        <a:t>Requires info on wind/fuels</a:t>
                      </a:r>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Tuned parameters (MISR)</a:t>
                      </a:r>
                      <a:b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br>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Original tuning learning data set all &lt; 4 km</a:t>
                      </a:r>
                    </a:p>
                    <a:p>
                      <a:pPr algn="l"/>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776349"/>
                  </a:ext>
                </a:extLst>
              </a:tr>
              <a:tr h="370840">
                <a:tc>
                  <a:txBody>
                    <a:bodyPr/>
                    <a:lstStyle/>
                    <a:p>
                      <a:pPr algn="l"/>
                      <a:r>
                        <a:rPr lang="en-US" sz="1800" dirty="0"/>
                        <a:t>References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t>Pouliot et al., 2005</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t>Sofiev et al., 2012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0771337"/>
                  </a:ext>
                </a:extLst>
              </a:tr>
            </a:tbl>
          </a:graphicData>
        </a:graphic>
      </p:graphicFrame>
      <p:sp>
        <p:nvSpPr>
          <p:cNvPr id="25" name="Rectangle 24">
            <a:extLst>
              <a:ext uri="{FF2B5EF4-FFF2-40B4-BE49-F238E27FC236}">
                <a16:creationId xmlns:a16="http://schemas.microsoft.com/office/drawing/2014/main" id="{261DFFC5-E11B-4D7B-BD33-7E003639AAC5}"/>
              </a:ext>
            </a:extLst>
          </p:cNvPr>
          <p:cNvSpPr/>
          <p:nvPr/>
        </p:nvSpPr>
        <p:spPr>
          <a:xfrm>
            <a:off x="224589" y="3581400"/>
            <a:ext cx="9124950" cy="769441"/>
          </a:xfrm>
          <a:prstGeom prst="rect">
            <a:avLst/>
          </a:prstGeom>
        </p:spPr>
        <p:txBody>
          <a:bodyPr wrap="square">
            <a:spAutoFit/>
          </a:bodyPr>
          <a:lstStyle/>
          <a:p>
            <a:endParaRPr lang="en-US" dirty="0"/>
          </a:p>
          <a:p>
            <a:endParaRPr lang="en-US" sz="2000" dirty="0"/>
          </a:p>
        </p:txBody>
      </p:sp>
    </p:spTree>
    <p:extLst>
      <p:ext uri="{BB962C8B-B14F-4D97-AF65-F5344CB8AC3E}">
        <p14:creationId xmlns:p14="http://schemas.microsoft.com/office/powerpoint/2010/main" val="409284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92" y="557812"/>
            <a:ext cx="7341508" cy="990600"/>
          </a:xfrm>
        </p:spPr>
        <p:txBody>
          <a:bodyPr/>
          <a:lstStyle/>
          <a:p>
            <a:r>
              <a:rPr lang="en-US" dirty="0"/>
              <a:t>Case study Plume rise algorithms</a:t>
            </a:r>
          </a:p>
        </p:txBody>
      </p:sp>
      <p:sp>
        <p:nvSpPr>
          <p:cNvPr id="5" name="Slide Number Placeholder 4"/>
          <p:cNvSpPr>
            <a:spLocks noGrp="1"/>
          </p:cNvSpPr>
          <p:nvPr>
            <p:ph type="sldNum" sz="quarter" idx="12"/>
          </p:nvPr>
        </p:nvSpPr>
        <p:spPr/>
        <p:txBody>
          <a:bodyPr/>
          <a:lstStyle/>
          <a:p>
            <a:pPr>
              <a:defRPr/>
            </a:pPr>
            <a:fld id="{FED7B663-3EE9-463C-A8C9-133C96238CD8}" type="slidenum">
              <a:rPr lang="en-US" smtClean="0"/>
              <a:pPr>
                <a:defRPr/>
              </a:pPr>
              <a:t>5</a:t>
            </a:fld>
            <a:endParaRPr lang="en-US"/>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05400" y="2895600"/>
            <a:ext cx="3872094" cy="2904071"/>
          </a:xfrm>
        </p:spPr>
      </p:pic>
      <p:sp>
        <p:nvSpPr>
          <p:cNvPr id="10" name="Rectangle 9"/>
          <p:cNvSpPr/>
          <p:nvPr/>
        </p:nvSpPr>
        <p:spPr>
          <a:xfrm>
            <a:off x="457200" y="2131160"/>
            <a:ext cx="4460966" cy="4093428"/>
          </a:xfrm>
          <a:prstGeom prst="rect">
            <a:avLst/>
          </a:prstGeom>
        </p:spPr>
        <p:txBody>
          <a:bodyPr wrap="square">
            <a:spAutoFit/>
          </a:bodyPr>
          <a:lstStyle/>
          <a:p>
            <a:pPr marL="342900" indent="-342900">
              <a:buFont typeface="Arial" panose="020B0604020202020204" pitchFamily="34" charset="0"/>
              <a:buChar char="•"/>
            </a:pPr>
            <a:r>
              <a:rPr lang="en-US" sz="2000" dirty="0">
                <a:ea typeface="SimSun" panose="02010600030101010101" pitchFamily="2" charset="-122"/>
                <a:cs typeface="Times New Roman" panose="02020603050405020304" pitchFamily="18" charset="0"/>
              </a:rPr>
              <a:t>M0 – Current Briggs implementation </a:t>
            </a:r>
            <a:br>
              <a:rPr lang="en-US" sz="2000" dirty="0">
                <a:ea typeface="SimSun" panose="02010600030101010101" pitchFamily="2" charset="-122"/>
                <a:cs typeface="Times New Roman" panose="02020603050405020304" pitchFamily="18" charset="0"/>
              </a:rPr>
            </a:br>
            <a:r>
              <a:rPr lang="en-US" sz="2000" dirty="0">
                <a:ea typeface="SimSun" panose="02010600030101010101" pitchFamily="2" charset="-122"/>
                <a:cs typeface="Times New Roman" panose="02020603050405020304" pitchFamily="18" charset="0"/>
              </a:rPr>
              <a:t>(Pouliot </a:t>
            </a:r>
            <a:r>
              <a:rPr lang="en-US" sz="2000" i="1" dirty="0">
                <a:ea typeface="SimSun" panose="02010600030101010101" pitchFamily="2" charset="-122"/>
                <a:cs typeface="Times New Roman" panose="02020603050405020304" pitchFamily="18" charset="0"/>
              </a:rPr>
              <a:t>et al.</a:t>
            </a:r>
            <a:r>
              <a:rPr lang="en-US" sz="2000" dirty="0">
                <a:ea typeface="SimSun" panose="02010600030101010101" pitchFamily="2" charset="-122"/>
                <a:cs typeface="Times New Roman" panose="02020603050405020304" pitchFamily="18" charset="0"/>
              </a:rPr>
              <a:t>, 2005)</a:t>
            </a:r>
          </a:p>
          <a:p>
            <a:pPr marL="342900" indent="-342900">
              <a:buFont typeface="Arial" panose="020B0604020202020204" pitchFamily="34" charset="0"/>
              <a:buChar char="•"/>
            </a:pPr>
            <a:r>
              <a:rPr lang="en-US" sz="2000" dirty="0">
                <a:ea typeface="SimSun" panose="02010600030101010101" pitchFamily="2" charset="-122"/>
                <a:cs typeface="Times New Roman" panose="02020603050405020304" pitchFamily="18" charset="0"/>
              </a:rPr>
              <a:t>M1 – Current Briggs with emissions only during active burning phase</a:t>
            </a:r>
            <a:br>
              <a:rPr lang="en-US" sz="2000" dirty="0">
                <a:ea typeface="SimSun" panose="02010600030101010101" pitchFamily="2" charset="-122"/>
                <a:cs typeface="Times New Roman" panose="02020603050405020304" pitchFamily="18" charset="0"/>
              </a:rPr>
            </a:br>
            <a:r>
              <a:rPr lang="en-US" sz="2000" dirty="0">
                <a:ea typeface="SimSun" panose="02010600030101010101" pitchFamily="2" charset="-122"/>
                <a:cs typeface="Times New Roman" panose="02020603050405020304" pitchFamily="18" charset="0"/>
              </a:rPr>
              <a:t>(Zhou </a:t>
            </a:r>
            <a:r>
              <a:rPr lang="en-US" sz="2000" i="1" dirty="0">
                <a:ea typeface="SimSun" panose="02010600030101010101" pitchFamily="2" charset="-122"/>
                <a:cs typeface="Times New Roman" panose="02020603050405020304" pitchFamily="18" charset="0"/>
              </a:rPr>
              <a:t>et al.</a:t>
            </a:r>
            <a:r>
              <a:rPr lang="en-US" sz="2000" dirty="0">
                <a:ea typeface="SimSun" panose="02010600030101010101" pitchFamily="2" charset="-122"/>
                <a:cs typeface="Times New Roman" panose="02020603050405020304" pitchFamily="18" charset="0"/>
              </a:rPr>
              <a:t>, 2018)</a:t>
            </a:r>
          </a:p>
          <a:p>
            <a:pPr marL="342900" indent="-342900">
              <a:buFont typeface="Arial" panose="020B0604020202020204" pitchFamily="34" charset="0"/>
              <a:buChar char="•"/>
            </a:pPr>
            <a:r>
              <a:rPr lang="en-US" sz="2000" dirty="0">
                <a:ea typeface="SimSun" panose="02010600030101010101" pitchFamily="2" charset="-122"/>
                <a:cs typeface="Times New Roman" panose="02020603050405020304" pitchFamily="18" charset="0"/>
              </a:rPr>
              <a:t>M2 – The energy-balance parameterization</a:t>
            </a:r>
            <a:br>
              <a:rPr lang="en-US" sz="2000" dirty="0">
                <a:ea typeface="SimSun" panose="02010600030101010101" pitchFamily="2" charset="-122"/>
                <a:cs typeface="Times New Roman" panose="02020603050405020304" pitchFamily="18" charset="0"/>
              </a:rPr>
            </a:br>
            <a:r>
              <a:rPr lang="en-US" sz="2000" dirty="0">
                <a:ea typeface="SimSun" panose="02010600030101010101" pitchFamily="2" charset="-122"/>
                <a:cs typeface="Times New Roman" panose="02020603050405020304" pitchFamily="18" charset="0"/>
              </a:rPr>
              <a:t>(Sofiev </a:t>
            </a:r>
            <a:r>
              <a:rPr lang="en-US" sz="2000" i="1" dirty="0">
                <a:ea typeface="SimSun" panose="02010600030101010101" pitchFamily="2" charset="-122"/>
                <a:cs typeface="Times New Roman" panose="02020603050405020304" pitchFamily="18" charset="0"/>
              </a:rPr>
              <a:t>et al.</a:t>
            </a:r>
            <a:r>
              <a:rPr lang="en-US" sz="2000" dirty="0">
                <a:ea typeface="SimSun" panose="02010600030101010101" pitchFamily="2" charset="-122"/>
                <a:cs typeface="Times New Roman" panose="02020603050405020304" pitchFamily="18" charset="0"/>
              </a:rPr>
              <a:t>, 2012)</a:t>
            </a:r>
          </a:p>
          <a:p>
            <a:pPr marL="342900" indent="-342900">
              <a:buFont typeface="Arial" panose="020B0604020202020204" pitchFamily="34" charset="0"/>
              <a:buChar char="•"/>
            </a:pPr>
            <a:r>
              <a:rPr lang="en-US" sz="2000" dirty="0">
                <a:ea typeface="SimSun" panose="02010600030101010101" pitchFamily="2" charset="-122"/>
                <a:cs typeface="Times New Roman" panose="02020603050405020304" pitchFamily="18" charset="0"/>
              </a:rPr>
              <a:t>M3 – Statistical assumption that the plume height likely will be PBL+500 m</a:t>
            </a:r>
            <a:endParaRPr lang="en-US" sz="2000" dirty="0">
              <a:latin typeface="+mn-lt"/>
              <a:ea typeface="SimSun" panose="02010600030101010101" pitchFamily="2" charset="-122"/>
              <a:cs typeface="Times New Roman" panose="02020603050405020304" pitchFamily="18" charset="0"/>
            </a:endParaRPr>
          </a:p>
        </p:txBody>
      </p:sp>
      <p:sp>
        <p:nvSpPr>
          <p:cNvPr id="4" name="Rectangle 3"/>
          <p:cNvSpPr/>
          <p:nvPr/>
        </p:nvSpPr>
        <p:spPr>
          <a:xfrm>
            <a:off x="5105400" y="5771368"/>
            <a:ext cx="3952685" cy="338554"/>
          </a:xfrm>
          <a:prstGeom prst="rect">
            <a:avLst/>
          </a:prstGeom>
        </p:spPr>
        <p:txBody>
          <a:bodyPr wrap="none">
            <a:spAutoFit/>
          </a:bodyPr>
          <a:lstStyle/>
          <a:p>
            <a:r>
              <a:rPr lang="en-US" sz="1600" b="1" i="1" dirty="0">
                <a:latin typeface="Calibri" panose="020F0502020204030204" pitchFamily="34" charset="0"/>
                <a:ea typeface="SimSun" panose="02010600030101010101" pitchFamily="2" charset="-122"/>
                <a:cs typeface="Times New Roman" panose="02020603050405020304" pitchFamily="18" charset="0"/>
              </a:rPr>
              <a:t>Prescribed Burn Flint Hills, Kansas Mar. 2017</a:t>
            </a:r>
            <a:endParaRPr lang="en-US" sz="1600" i="1" dirty="0"/>
          </a:p>
        </p:txBody>
      </p:sp>
      <p:sp>
        <p:nvSpPr>
          <p:cNvPr id="12" name="Rectangle 11">
            <a:extLst>
              <a:ext uri="{FF2B5EF4-FFF2-40B4-BE49-F238E27FC236}">
                <a16:creationId xmlns:a16="http://schemas.microsoft.com/office/drawing/2014/main" id="{392A3859-A9F4-4B61-ABC3-C94E91F7F054}"/>
              </a:ext>
            </a:extLst>
          </p:cNvPr>
          <p:cNvSpPr/>
          <p:nvPr/>
        </p:nvSpPr>
        <p:spPr>
          <a:xfrm>
            <a:off x="0" y="1222586"/>
            <a:ext cx="8719832" cy="830997"/>
          </a:xfrm>
          <a:prstGeom prst="rect">
            <a:avLst/>
          </a:prstGeom>
        </p:spPr>
        <p:txBody>
          <a:bodyPr wrap="square">
            <a:spAutoFit/>
          </a:bodyPr>
          <a:lstStyle/>
          <a:p>
            <a:pPr algn="ctr"/>
            <a:r>
              <a:rPr lang="en-US" kern="0" dirty="0"/>
              <a:t>Test performance of a new algorithm; </a:t>
            </a:r>
            <a:br>
              <a:rPr lang="en-US" kern="0" dirty="0"/>
            </a:br>
            <a:r>
              <a:rPr lang="en-US" kern="0" dirty="0"/>
              <a:t>from a variety of algorithms and science approaches</a:t>
            </a:r>
          </a:p>
        </p:txBody>
      </p:sp>
      <p:sp>
        <p:nvSpPr>
          <p:cNvPr id="6" name="Rectangle 5">
            <a:extLst>
              <a:ext uri="{FF2B5EF4-FFF2-40B4-BE49-F238E27FC236}">
                <a16:creationId xmlns:a16="http://schemas.microsoft.com/office/drawing/2014/main" id="{C3C774CD-61EF-414D-95BE-AF7987841AE5}"/>
              </a:ext>
            </a:extLst>
          </p:cNvPr>
          <p:cNvSpPr/>
          <p:nvPr/>
        </p:nvSpPr>
        <p:spPr>
          <a:xfrm>
            <a:off x="899536" y="6136082"/>
            <a:ext cx="7813765" cy="584775"/>
          </a:xfrm>
          <a:prstGeom prst="rect">
            <a:avLst/>
          </a:prstGeom>
        </p:spPr>
        <p:txBody>
          <a:bodyPr wrap="square">
            <a:spAutoFit/>
          </a:bodyPr>
          <a:lstStyle/>
          <a:p>
            <a:r>
              <a:rPr lang="en-US" sz="1600" b="1" kern="0" dirty="0"/>
              <a:t>Note: M1 and M3 are adaptations of M0 and will only be applied to Rx,</a:t>
            </a:r>
            <a:br>
              <a:rPr lang="en-US" sz="1600" b="1" kern="0" dirty="0"/>
            </a:br>
            <a:r>
              <a:rPr lang="en-US" sz="1600" b="1" kern="0" dirty="0"/>
              <a:t>Similar method of distribution for emissions below calculated plume top</a:t>
            </a:r>
            <a:endParaRPr lang="en-US" sz="1600" b="1" dirty="0"/>
          </a:p>
        </p:txBody>
      </p:sp>
    </p:spTree>
    <p:extLst>
      <p:ext uri="{BB962C8B-B14F-4D97-AF65-F5344CB8AC3E}">
        <p14:creationId xmlns:p14="http://schemas.microsoft.com/office/powerpoint/2010/main" val="428693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336598B7-C874-402F-B6A1-DC8B1B05A788}"/>
              </a:ext>
            </a:extLst>
          </p:cNvPr>
          <p:cNvGraphicFramePr>
            <a:graphicFrameLocks noGrp="1"/>
          </p:cNvGraphicFramePr>
          <p:nvPr>
            <p:extLst>
              <p:ext uri="{D42A27DB-BD31-4B8C-83A1-F6EECF244321}">
                <p14:modId xmlns:p14="http://schemas.microsoft.com/office/powerpoint/2010/main" val="631807089"/>
              </p:ext>
            </p:extLst>
          </p:nvPr>
        </p:nvGraphicFramePr>
        <p:xfrm>
          <a:off x="747300" y="1297052"/>
          <a:ext cx="8225589" cy="4927537"/>
        </p:xfrm>
        <a:graphic>
          <a:graphicData uri="http://schemas.openxmlformats.org/drawingml/2006/table">
            <a:tbl>
              <a:tblPr firstRow="1" bandRow="1">
                <a:tableStyleId>{85BE263C-DBD7-4A20-BB59-AAB30ACAA65A}</a:tableStyleId>
              </a:tblPr>
              <a:tblGrid>
                <a:gridCol w="1600200">
                  <a:extLst>
                    <a:ext uri="{9D8B030D-6E8A-4147-A177-3AD203B41FA5}">
                      <a16:colId xmlns:a16="http://schemas.microsoft.com/office/drawing/2014/main" val="158626971"/>
                    </a:ext>
                  </a:extLst>
                </a:gridCol>
                <a:gridCol w="3276600">
                  <a:extLst>
                    <a:ext uri="{9D8B030D-6E8A-4147-A177-3AD203B41FA5}">
                      <a16:colId xmlns:a16="http://schemas.microsoft.com/office/drawing/2014/main" val="1511813669"/>
                    </a:ext>
                  </a:extLst>
                </a:gridCol>
                <a:gridCol w="3348789">
                  <a:extLst>
                    <a:ext uri="{9D8B030D-6E8A-4147-A177-3AD203B41FA5}">
                      <a16:colId xmlns:a16="http://schemas.microsoft.com/office/drawing/2014/main" val="4031894288"/>
                    </a:ext>
                  </a:extLst>
                </a:gridCol>
              </a:tblGrid>
              <a:tr h="373313">
                <a:tc>
                  <a:txBody>
                    <a:bodyPr/>
                    <a:lstStyle/>
                    <a:p>
                      <a:pPr algn="ctr"/>
                      <a:r>
                        <a:rPr lang="en-US" sz="1800" dirty="0"/>
                        <a:t>Episode</a:t>
                      </a: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latin typeface="Arial" panose="020B0604020202020204" pitchFamily="34" charset="0"/>
                          <a:cs typeface="Arial" panose="020B0604020202020204" pitchFamily="34" charset="0"/>
                        </a:rPr>
                        <a:t>Prescribed fire</a:t>
                      </a:r>
                    </a:p>
                  </a:txBody>
                  <a:tcPr>
                    <a:solidFill>
                      <a:srgbClr val="026CB6"/>
                    </a:solidFill>
                  </a:tcPr>
                </a:tc>
                <a:tc>
                  <a:txBody>
                    <a:bodyPr/>
                    <a:lstStyle/>
                    <a:p>
                      <a:pPr algn="ctr"/>
                      <a:r>
                        <a:rPr lang="en-US" sz="1800" dirty="0">
                          <a:latin typeface="Arial" panose="020B0604020202020204" pitchFamily="34" charset="0"/>
                          <a:cs typeface="Arial" panose="020B0604020202020204" pitchFamily="34" charset="0"/>
                        </a:rPr>
                        <a:t>Wild fire</a:t>
                      </a:r>
                    </a:p>
                  </a:txBody>
                  <a:tcPr>
                    <a:solidFill>
                      <a:srgbClr val="026CB6"/>
                    </a:solidFill>
                  </a:tcPr>
                </a:tc>
                <a:extLst>
                  <a:ext uri="{0D108BD9-81ED-4DB2-BD59-A6C34878D82A}">
                    <a16:rowId xmlns:a16="http://schemas.microsoft.com/office/drawing/2014/main" val="832665043"/>
                  </a:ext>
                </a:extLst>
              </a:tr>
              <a:tr h="660051">
                <a:tc>
                  <a:txBody>
                    <a:bodyPr/>
                    <a:lstStyle/>
                    <a:p>
                      <a:r>
                        <a:rPr lang="en-US" sz="1800" dirty="0">
                          <a:latin typeface="Arial" panose="020B0604020202020204" pitchFamily="34" charset="0"/>
                          <a:cs typeface="Arial" panose="020B0604020202020204" pitchFamily="34" charset="0"/>
                        </a:rPr>
                        <a:t>Location</a:t>
                      </a:r>
                    </a:p>
                  </a:txBody>
                  <a:tcPr/>
                </a:tc>
                <a:tc>
                  <a:txBody>
                    <a:bodyPr/>
                    <a:lstStyle/>
                    <a:p>
                      <a:pPr marL="0" indent="0">
                        <a:buFont typeface="Arial" panose="020B0604020202020204" pitchFamily="34" charset="0"/>
                        <a:buNone/>
                      </a:pPr>
                      <a:r>
                        <a:rPr lang="en-US" sz="1800" dirty="0" err="1"/>
                        <a:t>Konza</a:t>
                      </a:r>
                      <a:r>
                        <a:rPr lang="en-US" sz="1800" dirty="0"/>
                        <a:t> </a:t>
                      </a:r>
                      <a:r>
                        <a:rPr lang="en-US" sz="1800" dirty="0" err="1"/>
                        <a:t>Prarie</a:t>
                      </a:r>
                      <a:r>
                        <a:rPr lang="en-US" sz="1800" dirty="0"/>
                        <a:t> Biological Station in Flint Hills, Kansas</a:t>
                      </a:r>
                    </a:p>
                  </a:txBody>
                  <a:tcPr/>
                </a:tc>
                <a:tc>
                  <a:txBody>
                    <a:bodyPr/>
                    <a:lstStyle/>
                    <a:p>
                      <a:pPr marL="0" indent="0">
                        <a:buFont typeface="Arial" panose="020B0604020202020204" pitchFamily="34" charset="0"/>
                        <a:buNone/>
                      </a:pPr>
                      <a:r>
                        <a:rPr lang="en-US" sz="1800" dirty="0"/>
                        <a:t>Stanislaus National Forest in</a:t>
                      </a:r>
                    </a:p>
                    <a:p>
                      <a:pPr marL="0" indent="0">
                        <a:buFont typeface="Arial" panose="020B0604020202020204" pitchFamily="34" charset="0"/>
                        <a:buNone/>
                      </a:pPr>
                      <a:r>
                        <a:rPr lang="en-US" sz="1800" dirty="0"/>
                        <a:t>California</a:t>
                      </a:r>
                    </a:p>
                  </a:txBody>
                  <a:tcPr/>
                </a:tc>
                <a:extLst>
                  <a:ext uri="{0D108BD9-81ED-4DB2-BD59-A6C34878D82A}">
                    <a16:rowId xmlns:a16="http://schemas.microsoft.com/office/drawing/2014/main" val="4207120071"/>
                  </a:ext>
                </a:extLst>
              </a:tr>
              <a:tr h="373313">
                <a:tc>
                  <a:txBody>
                    <a:bodyPr/>
                    <a:lstStyle/>
                    <a:p>
                      <a:r>
                        <a:rPr lang="en-US" sz="1800" dirty="0">
                          <a:latin typeface="Arial" panose="020B0604020202020204" pitchFamily="34" charset="0"/>
                          <a:cs typeface="Arial" panose="020B0604020202020204" pitchFamily="34" charset="0"/>
                        </a:rPr>
                        <a:t>Date</a:t>
                      </a:r>
                    </a:p>
                  </a:txBody>
                  <a:tcPr/>
                </a:tc>
                <a:tc>
                  <a:txBody>
                    <a:bodyPr/>
                    <a:lstStyle/>
                    <a:p>
                      <a:pPr marL="0" indent="0" algn="l">
                        <a:buFont typeface="Arial" panose="020B0604020202020204" pitchFamily="34" charset="0"/>
                        <a:buNone/>
                      </a:pPr>
                      <a:r>
                        <a:rPr lang="en-US" sz="1800" dirty="0"/>
                        <a:t>Mar. 15-20, 2017</a:t>
                      </a:r>
                    </a:p>
                  </a:txBody>
                  <a:tcPr/>
                </a:tc>
                <a:tc>
                  <a:txBody>
                    <a:bodyPr/>
                    <a:lstStyle/>
                    <a:p>
                      <a:pPr algn="l"/>
                      <a:r>
                        <a:rPr lang="en-US" sz="1800" dirty="0">
                          <a:latin typeface="Arial" panose="020B0604020202020204" pitchFamily="34" charset="0"/>
                          <a:cs typeface="Arial" panose="020B0604020202020204" pitchFamily="34" charset="0"/>
                        </a:rPr>
                        <a:t>Aug. 17- Nov. 4, 2013</a:t>
                      </a:r>
                    </a:p>
                  </a:txBody>
                  <a:tcPr/>
                </a:tc>
                <a:extLst>
                  <a:ext uri="{0D108BD9-81ED-4DB2-BD59-A6C34878D82A}">
                    <a16:rowId xmlns:a16="http://schemas.microsoft.com/office/drawing/2014/main" val="166776349"/>
                  </a:ext>
                </a:extLst>
              </a:tr>
              <a:tr h="381363">
                <a:tc>
                  <a:txBody>
                    <a:bodyPr/>
                    <a:lstStyle/>
                    <a:p>
                      <a:r>
                        <a:rPr lang="en-US" sz="1800" dirty="0">
                          <a:latin typeface="Arial" panose="020B0604020202020204" pitchFamily="34" charset="0"/>
                          <a:cs typeface="Arial" panose="020B0604020202020204" pitchFamily="34" charset="0"/>
                        </a:rPr>
                        <a:t>Acres burned</a:t>
                      </a:r>
                    </a:p>
                  </a:txBody>
                  <a:tcPr/>
                </a:tc>
                <a:tc>
                  <a:txBody>
                    <a:bodyPr/>
                    <a:lstStyle/>
                    <a:p>
                      <a:pPr marL="0" indent="0" algn="l">
                        <a:buFont typeface="Arial" panose="020B0604020202020204" pitchFamily="34" charset="0"/>
                        <a:buNone/>
                      </a:pPr>
                      <a:r>
                        <a:rPr lang="en-US" sz="1800" dirty="0"/>
                        <a:t>1500</a:t>
                      </a:r>
                    </a:p>
                  </a:txBody>
                  <a:tcPr/>
                </a:tc>
                <a:tc>
                  <a:txBody>
                    <a:bodyPr/>
                    <a:lstStyle/>
                    <a:p>
                      <a:pPr algn="l"/>
                      <a:r>
                        <a:rPr lang="en-US" sz="1800" dirty="0">
                          <a:latin typeface="Arial" panose="020B0604020202020204" pitchFamily="34" charset="0"/>
                          <a:cs typeface="Arial" panose="020B0604020202020204" pitchFamily="34" charset="0"/>
                        </a:rPr>
                        <a:t>257,314</a:t>
                      </a:r>
                    </a:p>
                  </a:txBody>
                  <a:tcPr/>
                </a:tc>
                <a:extLst>
                  <a:ext uri="{0D108BD9-81ED-4DB2-BD59-A6C34878D82A}">
                    <a16:rowId xmlns:a16="http://schemas.microsoft.com/office/drawing/2014/main" val="1078370590"/>
                  </a:ext>
                </a:extLst>
              </a:tr>
              <a:tr h="2493527">
                <a:tc>
                  <a:txBody>
                    <a:bodyPr/>
                    <a:lstStyle/>
                    <a:p>
                      <a:r>
                        <a:rPr lang="en-US" sz="1800" dirty="0">
                          <a:latin typeface="Arial" panose="020B0604020202020204" pitchFamily="34" charset="0"/>
                          <a:cs typeface="Arial" panose="020B0604020202020204" pitchFamily="34" charset="0"/>
                        </a:rPr>
                        <a:t>Image</a:t>
                      </a:r>
                    </a:p>
                  </a:txBody>
                  <a:tcPr/>
                </a:tc>
                <a:tc>
                  <a:txBody>
                    <a:bodyPr/>
                    <a:lstStyle/>
                    <a:p>
                      <a:pPr marL="0" indent="0" algn="l">
                        <a:buFont typeface="Arial" panose="020B0604020202020204" pitchFamily="34" charset="0"/>
                        <a:buNone/>
                      </a:pPr>
                      <a:endParaRPr lang="en-US" sz="1800" dirty="0"/>
                    </a:p>
                  </a:txBody>
                  <a:tcPr/>
                </a:tc>
                <a:tc>
                  <a:txBody>
                    <a:bodyPr/>
                    <a:lstStyle/>
                    <a:p>
                      <a:pPr algn="l"/>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6118155"/>
                  </a:ext>
                </a:extLst>
              </a:tr>
              <a:tr h="645970">
                <a:tc>
                  <a:txBody>
                    <a:bodyPr/>
                    <a:lstStyle/>
                    <a:p>
                      <a:pPr algn="l"/>
                      <a:r>
                        <a:rPr lang="en-US" sz="1800" dirty="0"/>
                        <a:t>References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t>Wilkins et al., in prep</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t>Peterson et al., 2014 BAMS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0771337"/>
                  </a:ext>
                </a:extLst>
              </a:tr>
            </a:tbl>
          </a:graphicData>
        </a:graphic>
      </p:graphicFrame>
      <p:sp>
        <p:nvSpPr>
          <p:cNvPr id="2" name="Title 1">
            <a:extLst>
              <a:ext uri="{FF2B5EF4-FFF2-40B4-BE49-F238E27FC236}">
                <a16:creationId xmlns:a16="http://schemas.microsoft.com/office/drawing/2014/main" id="{F694CE15-9604-4ED1-947D-4452E1668848}"/>
              </a:ext>
            </a:extLst>
          </p:cNvPr>
          <p:cNvSpPr>
            <a:spLocks noGrp="1"/>
          </p:cNvSpPr>
          <p:nvPr>
            <p:ph type="title"/>
          </p:nvPr>
        </p:nvSpPr>
        <p:spPr>
          <a:xfrm>
            <a:off x="747300" y="458566"/>
            <a:ext cx="3367500" cy="531564"/>
          </a:xfrm>
        </p:spPr>
        <p:txBody>
          <a:bodyPr/>
          <a:lstStyle/>
          <a:p>
            <a:r>
              <a:rPr lang="en-US" dirty="0"/>
              <a:t>Case Studies</a:t>
            </a:r>
          </a:p>
        </p:txBody>
      </p:sp>
      <p:sp>
        <p:nvSpPr>
          <p:cNvPr id="4" name="Slide Number Placeholder 3">
            <a:extLst>
              <a:ext uri="{FF2B5EF4-FFF2-40B4-BE49-F238E27FC236}">
                <a16:creationId xmlns:a16="http://schemas.microsoft.com/office/drawing/2014/main" id="{1545DD32-A67D-43FC-B4D0-6C6D405EAFE0}"/>
              </a:ext>
            </a:extLst>
          </p:cNvPr>
          <p:cNvSpPr>
            <a:spLocks noGrp="1"/>
          </p:cNvSpPr>
          <p:nvPr>
            <p:ph type="sldNum" sz="quarter" idx="12"/>
          </p:nvPr>
        </p:nvSpPr>
        <p:spPr/>
        <p:txBody>
          <a:bodyPr/>
          <a:lstStyle/>
          <a:p>
            <a:pPr>
              <a:defRPr/>
            </a:pPr>
            <a:fld id="{BEF2A795-0D1C-4340-A163-773CC4D3E4EC}" type="slidenum">
              <a:rPr lang="en-US" smtClean="0"/>
              <a:pPr>
                <a:defRPr/>
              </a:pPr>
              <a:t>6</a:t>
            </a:fld>
            <a:endParaRPr lang="en-US" dirty="0"/>
          </a:p>
        </p:txBody>
      </p:sp>
      <p:pic>
        <p:nvPicPr>
          <p:cNvPr id="5" name="Picture 4">
            <a:extLst>
              <a:ext uri="{FF2B5EF4-FFF2-40B4-BE49-F238E27FC236}">
                <a16:creationId xmlns:a16="http://schemas.microsoft.com/office/drawing/2014/main" id="{9E87CE16-6498-484C-B7E8-20B65C403B83}"/>
              </a:ext>
            </a:extLst>
          </p:cNvPr>
          <p:cNvPicPr>
            <a:picLocks noChangeAspect="1"/>
          </p:cNvPicPr>
          <p:nvPr/>
        </p:nvPicPr>
        <p:blipFill rotWithShape="1">
          <a:blip r:embed="rId2"/>
          <a:srcRect l="66764" t="7476" r="3237" b="47786"/>
          <a:stretch/>
        </p:blipFill>
        <p:spPr>
          <a:xfrm>
            <a:off x="6019800" y="3200400"/>
            <a:ext cx="2362200" cy="2355473"/>
          </a:xfrm>
          <a:prstGeom prst="rect">
            <a:avLst/>
          </a:prstGeom>
        </p:spPr>
      </p:pic>
      <p:pic>
        <p:nvPicPr>
          <p:cNvPr id="18" name="Picture 17">
            <a:extLst>
              <a:ext uri="{FF2B5EF4-FFF2-40B4-BE49-F238E27FC236}">
                <a16:creationId xmlns:a16="http://schemas.microsoft.com/office/drawing/2014/main" id="{C7E2F437-D823-47BF-8605-CA7E2F8F70FC}"/>
              </a:ext>
            </a:extLst>
          </p:cNvPr>
          <p:cNvPicPr/>
          <p:nvPr/>
        </p:nvPicPr>
        <p:blipFill rotWithShape="1">
          <a:blip r:embed="rId3">
            <a:extLst>
              <a:ext uri="{28A0092B-C50C-407E-A947-70E740481C1C}">
                <a14:useLocalDpi xmlns:a14="http://schemas.microsoft.com/office/drawing/2010/main" val="0"/>
              </a:ext>
            </a:extLst>
          </a:blip>
          <a:srcRect l="66577" t="56190"/>
          <a:stretch/>
        </p:blipFill>
        <p:spPr bwMode="auto">
          <a:xfrm>
            <a:off x="2590800" y="3200400"/>
            <a:ext cx="2587563" cy="2283387"/>
          </a:xfrm>
          <a:prstGeom prst="rect">
            <a:avLst/>
          </a:prstGeom>
          <a:noFill/>
          <a:ln>
            <a:noFill/>
          </a:ln>
        </p:spPr>
      </p:pic>
    </p:spTree>
    <p:extLst>
      <p:ext uri="{BB962C8B-B14F-4D97-AF65-F5344CB8AC3E}">
        <p14:creationId xmlns:p14="http://schemas.microsoft.com/office/powerpoint/2010/main" val="379598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CD4-074A-44D3-BAA0-91B82091E115}"/>
              </a:ext>
            </a:extLst>
          </p:cNvPr>
          <p:cNvSpPr>
            <a:spLocks noGrp="1"/>
          </p:cNvSpPr>
          <p:nvPr>
            <p:ph type="title"/>
          </p:nvPr>
        </p:nvSpPr>
        <p:spPr>
          <a:xfrm>
            <a:off x="685800" y="457200"/>
            <a:ext cx="8458200" cy="990600"/>
          </a:xfrm>
        </p:spPr>
        <p:txBody>
          <a:bodyPr/>
          <a:lstStyle/>
          <a:p>
            <a:r>
              <a:rPr lang="en-US" dirty="0" err="1"/>
              <a:t>Konza</a:t>
            </a:r>
            <a:r>
              <a:rPr lang="en-US" dirty="0"/>
              <a:t> Prairie Biological Station Prescribed Burn Experiment - Mar. 2017</a:t>
            </a:r>
          </a:p>
        </p:txBody>
      </p:sp>
      <p:sp>
        <p:nvSpPr>
          <p:cNvPr id="4" name="Slide Number Placeholder 3">
            <a:extLst>
              <a:ext uri="{FF2B5EF4-FFF2-40B4-BE49-F238E27FC236}">
                <a16:creationId xmlns:a16="http://schemas.microsoft.com/office/drawing/2014/main" id="{D62AD589-D81E-4554-907F-400460E91B8E}"/>
              </a:ext>
            </a:extLst>
          </p:cNvPr>
          <p:cNvSpPr>
            <a:spLocks noGrp="1"/>
          </p:cNvSpPr>
          <p:nvPr>
            <p:ph type="sldNum" sz="quarter" idx="12"/>
          </p:nvPr>
        </p:nvSpPr>
        <p:spPr/>
        <p:txBody>
          <a:bodyPr/>
          <a:lstStyle/>
          <a:p>
            <a:pPr>
              <a:defRPr/>
            </a:pPr>
            <a:fld id="{BEF2A795-0D1C-4340-A163-773CC4D3E4EC}" type="slidenum">
              <a:rPr lang="en-US" smtClean="0"/>
              <a:pPr>
                <a:defRPr/>
              </a:pPr>
              <a:t>7</a:t>
            </a:fld>
            <a:endParaRPr lang="en-US" dirty="0"/>
          </a:p>
        </p:txBody>
      </p:sp>
      <p:sp>
        <p:nvSpPr>
          <p:cNvPr id="6" name="Text Placeholder 2">
            <a:extLst>
              <a:ext uri="{FF2B5EF4-FFF2-40B4-BE49-F238E27FC236}">
                <a16:creationId xmlns:a16="http://schemas.microsoft.com/office/drawing/2014/main" id="{4F24E2CB-4582-4C78-89D5-3D6B1B309A8B}"/>
              </a:ext>
            </a:extLst>
          </p:cNvPr>
          <p:cNvSpPr txBox="1">
            <a:spLocks/>
          </p:cNvSpPr>
          <p:nvPr/>
        </p:nvSpPr>
        <p:spPr>
          <a:xfrm>
            <a:off x="76200" y="1600200"/>
            <a:ext cx="8991600" cy="496720"/>
          </a:xfrm>
          <a:prstGeom prst="rect">
            <a:avLst/>
          </a:prstGeom>
        </p:spPr>
        <p:txBody>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Font typeface="Times" pitchFamily="1" charset="0"/>
              <a:buNone/>
            </a:pPr>
            <a:r>
              <a:rPr lang="en-US" sz="2000" kern="0" dirty="0"/>
              <a:t> Purposes of the study: 1. Capture fire smoke plumes 2. Study the PBL height.</a:t>
            </a:r>
            <a:endParaRPr lang="en-US" kern="0" dirty="0"/>
          </a:p>
        </p:txBody>
      </p:sp>
      <p:pic>
        <p:nvPicPr>
          <p:cNvPr id="9" name="officeArt object" descr="Content Placeholder 5">
            <a:extLst>
              <a:ext uri="{FF2B5EF4-FFF2-40B4-BE49-F238E27FC236}">
                <a16:creationId xmlns:a16="http://schemas.microsoft.com/office/drawing/2014/main" id="{69E2A643-7932-4DE3-AA54-0A80B671095E}"/>
              </a:ext>
            </a:extLst>
          </p:cNvPr>
          <p:cNvPicPr/>
          <p:nvPr/>
        </p:nvPicPr>
        <p:blipFill>
          <a:blip r:embed="rId2">
            <a:extLst/>
          </a:blip>
          <a:stretch>
            <a:fillRect/>
          </a:stretch>
        </p:blipFill>
        <p:spPr>
          <a:xfrm>
            <a:off x="152400" y="2249320"/>
            <a:ext cx="3200400" cy="3846681"/>
          </a:xfrm>
          <a:prstGeom prst="rect">
            <a:avLst/>
          </a:prstGeom>
          <a:ln w="12700" cap="flat">
            <a:noFill/>
            <a:miter lim="400000"/>
          </a:ln>
          <a:effectLst/>
        </p:spPr>
      </p:pic>
      <p:graphicFrame>
        <p:nvGraphicFramePr>
          <p:cNvPr id="10" name="Table 9">
            <a:extLst>
              <a:ext uri="{FF2B5EF4-FFF2-40B4-BE49-F238E27FC236}">
                <a16:creationId xmlns:a16="http://schemas.microsoft.com/office/drawing/2014/main" id="{6959527E-96EB-4683-99A9-96AD24B2F3AF}"/>
              </a:ext>
            </a:extLst>
          </p:cNvPr>
          <p:cNvGraphicFramePr>
            <a:graphicFrameLocks noGrp="1"/>
          </p:cNvGraphicFramePr>
          <p:nvPr>
            <p:extLst>
              <p:ext uri="{D42A27DB-BD31-4B8C-83A1-F6EECF244321}">
                <p14:modId xmlns:p14="http://schemas.microsoft.com/office/powerpoint/2010/main" val="82442976"/>
              </p:ext>
            </p:extLst>
          </p:nvPr>
        </p:nvGraphicFramePr>
        <p:xfrm>
          <a:off x="3429000" y="2009141"/>
          <a:ext cx="5406454" cy="4673219"/>
        </p:xfrm>
        <a:graphic>
          <a:graphicData uri="http://schemas.openxmlformats.org/drawingml/2006/table">
            <a:tbl>
              <a:tblPr firstRow="1" bandRow="1">
                <a:tableStyleId>{85BE263C-DBD7-4A20-BB59-AAB30ACAA65A}</a:tableStyleId>
              </a:tblPr>
              <a:tblGrid>
                <a:gridCol w="1600200">
                  <a:extLst>
                    <a:ext uri="{9D8B030D-6E8A-4147-A177-3AD203B41FA5}">
                      <a16:colId xmlns:a16="http://schemas.microsoft.com/office/drawing/2014/main" val="158626971"/>
                    </a:ext>
                  </a:extLst>
                </a:gridCol>
                <a:gridCol w="1668780">
                  <a:extLst>
                    <a:ext uri="{9D8B030D-6E8A-4147-A177-3AD203B41FA5}">
                      <a16:colId xmlns:a16="http://schemas.microsoft.com/office/drawing/2014/main" val="1511813669"/>
                    </a:ext>
                  </a:extLst>
                </a:gridCol>
                <a:gridCol w="2137474">
                  <a:extLst>
                    <a:ext uri="{9D8B030D-6E8A-4147-A177-3AD203B41FA5}">
                      <a16:colId xmlns:a16="http://schemas.microsoft.com/office/drawing/2014/main" val="4031894288"/>
                    </a:ext>
                  </a:extLst>
                </a:gridCol>
              </a:tblGrid>
              <a:tr h="609665">
                <a:tc>
                  <a:txBody>
                    <a:bodyPr/>
                    <a:lstStyle/>
                    <a:p>
                      <a:pPr algn="ct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t>Sigma Space</a:t>
                      </a:r>
                      <a:br>
                        <a:rPr lang="en-US" sz="1800" dirty="0"/>
                      </a:br>
                      <a:r>
                        <a:rPr lang="en-US" sz="1800" dirty="0" err="1"/>
                        <a:t>MiniMPL</a:t>
                      </a:r>
                      <a:endParaRPr lang="en-US" sz="1800" dirty="0">
                        <a:latin typeface="Arial" panose="020B0604020202020204" pitchFamily="34" charset="0"/>
                        <a:cs typeface="Arial" panose="020B0604020202020204" pitchFamily="34" charset="0"/>
                      </a:endParaRPr>
                    </a:p>
                  </a:txBody>
                  <a:tcPr>
                    <a:solidFill>
                      <a:srgbClr val="026CB6"/>
                    </a:solidFill>
                  </a:tcPr>
                </a:tc>
                <a:tc>
                  <a:txBody>
                    <a:bodyPr/>
                    <a:lstStyle/>
                    <a:p>
                      <a:pPr algn="ctr"/>
                      <a:r>
                        <a:rPr lang="en-US" sz="1800" dirty="0"/>
                        <a:t>Vaisala </a:t>
                      </a:r>
                      <a:br>
                        <a:rPr lang="en-US" sz="1800" dirty="0"/>
                      </a:br>
                      <a:r>
                        <a:rPr lang="en-US" sz="1800" dirty="0"/>
                        <a:t>CL51</a:t>
                      </a:r>
                      <a:endParaRPr lang="en-US" sz="1800" dirty="0">
                        <a:latin typeface="Arial" panose="020B0604020202020204" pitchFamily="34" charset="0"/>
                        <a:cs typeface="Arial" panose="020B0604020202020204" pitchFamily="34" charset="0"/>
                      </a:endParaRPr>
                    </a:p>
                  </a:txBody>
                  <a:tcPr>
                    <a:solidFill>
                      <a:srgbClr val="026CB6"/>
                    </a:solidFill>
                  </a:tcPr>
                </a:tc>
                <a:extLst>
                  <a:ext uri="{0D108BD9-81ED-4DB2-BD59-A6C34878D82A}">
                    <a16:rowId xmlns:a16="http://schemas.microsoft.com/office/drawing/2014/main" val="832665043"/>
                  </a:ext>
                </a:extLst>
              </a:tr>
              <a:tr h="609665">
                <a:tc>
                  <a:txBody>
                    <a:bodyPr/>
                    <a:lstStyle/>
                    <a:p>
                      <a:pPr algn="ctr"/>
                      <a:r>
                        <a:rPr lang="en-US" sz="1800" dirty="0"/>
                        <a:t>Range resolution</a:t>
                      </a:r>
                      <a:endParaRPr lang="en-US" sz="1800" dirty="0">
                        <a:latin typeface="Arial" panose="020B0604020202020204" pitchFamily="34" charset="0"/>
                        <a:cs typeface="Arial" panose="020B0604020202020204" pitchFamily="34" charset="0"/>
                      </a:endParaRPr>
                    </a:p>
                  </a:txBody>
                  <a:tcPr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30 m</a:t>
                      </a:r>
                      <a:endParaRPr lang="en-US" sz="1800" dirty="0">
                        <a:effectLst/>
                        <a:latin typeface="+mn-lt"/>
                        <a:ea typeface="Arial Unicode MS" panose="020B0604020202020204" pitchFamily="34" charset="-128"/>
                      </a:endParaRP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10 m</a:t>
                      </a:r>
                      <a:endParaRPr lang="en-US" sz="1800" dirty="0">
                        <a:effectLst/>
                        <a:latin typeface="+mn-lt"/>
                        <a:ea typeface="Arial Unicode MS" panose="020B0604020202020204" pitchFamily="34" charset="-128"/>
                      </a:endParaRPr>
                    </a:p>
                  </a:txBody>
                  <a:tcPr marL="59055" marR="59055" marT="8255" marB="0" anchor="ctr"/>
                </a:tc>
                <a:extLst>
                  <a:ext uri="{0D108BD9-81ED-4DB2-BD59-A6C34878D82A}">
                    <a16:rowId xmlns:a16="http://schemas.microsoft.com/office/drawing/2014/main" val="4207120071"/>
                  </a:ext>
                </a:extLst>
              </a:tr>
              <a:tr h="743331">
                <a:tc>
                  <a:txBody>
                    <a:bodyPr/>
                    <a:lstStyle/>
                    <a:p>
                      <a:pPr marL="0" marR="0" algn="ctr" defTabSz="914400" rtl="0" eaLnBrk="1" latinLnBrk="0" hangingPunct="1">
                        <a:lnSpc>
                          <a:spcPct val="100000"/>
                        </a:lnSpc>
                        <a:spcBef>
                          <a:spcPts val="0"/>
                        </a:spcBef>
                        <a:spcAft>
                          <a:spcPts val="800"/>
                        </a:spcAft>
                      </a:pPr>
                      <a:r>
                        <a:rPr lang="en-US" sz="1800" kern="600" spc="0" baseline="0" dirty="0">
                          <a:solidFill>
                            <a:schemeClr val="dk1"/>
                          </a:solidFill>
                          <a:latin typeface="+mn-lt"/>
                          <a:ea typeface="+mn-ea"/>
                          <a:cs typeface="+mn-cs"/>
                        </a:rPr>
                        <a:t>Minimum range</a:t>
                      </a: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150 m</a:t>
                      </a:r>
                      <a:endParaRPr lang="en-US" sz="1800" dirty="0">
                        <a:effectLst/>
                        <a:latin typeface="+mn-lt"/>
                        <a:ea typeface="Arial Unicode MS" panose="020B0604020202020204" pitchFamily="34" charset="-128"/>
                      </a:endParaRP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5 m</a:t>
                      </a:r>
                      <a:endParaRPr lang="en-US" sz="1800" dirty="0">
                        <a:effectLst/>
                        <a:latin typeface="+mn-lt"/>
                        <a:ea typeface="Arial Unicode MS" panose="020B0604020202020204" pitchFamily="34" charset="-128"/>
                      </a:endParaRPr>
                    </a:p>
                  </a:txBody>
                  <a:tcPr marL="59055" marR="59055" marT="8255" marB="0" anchor="ctr"/>
                </a:tc>
                <a:extLst>
                  <a:ext uri="{0D108BD9-81ED-4DB2-BD59-A6C34878D82A}">
                    <a16:rowId xmlns:a16="http://schemas.microsoft.com/office/drawing/2014/main" val="166776349"/>
                  </a:ext>
                </a:extLst>
              </a:tr>
              <a:tr h="743331">
                <a:tc>
                  <a:txBody>
                    <a:bodyPr/>
                    <a:lstStyle/>
                    <a:p>
                      <a:pPr marL="0" marR="0" algn="ctr" defTabSz="914400" rtl="0" eaLnBrk="1" latinLnBrk="0" hangingPunct="1">
                        <a:lnSpc>
                          <a:spcPct val="100000"/>
                        </a:lnSpc>
                        <a:spcBef>
                          <a:spcPts val="0"/>
                        </a:spcBef>
                        <a:spcAft>
                          <a:spcPts val="800"/>
                        </a:spcAft>
                      </a:pPr>
                      <a:r>
                        <a:rPr lang="en-US" sz="1800" kern="600" spc="0" baseline="0" dirty="0">
                          <a:solidFill>
                            <a:schemeClr val="dk1"/>
                          </a:solidFill>
                          <a:latin typeface="+mn-lt"/>
                          <a:ea typeface="+mn-ea"/>
                          <a:cs typeface="+mn-cs"/>
                        </a:rPr>
                        <a:t>Accumulation time</a:t>
                      </a: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1 sec – 15 min</a:t>
                      </a:r>
                      <a:endParaRPr lang="en-US" sz="1800" dirty="0">
                        <a:effectLst/>
                        <a:latin typeface="+mn-lt"/>
                        <a:ea typeface="Arial Unicode MS" panose="020B0604020202020204" pitchFamily="34" charset="-128"/>
                      </a:endParaRP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6-160 s</a:t>
                      </a:r>
                      <a:endParaRPr lang="en-US" sz="1800" dirty="0">
                        <a:effectLst/>
                        <a:latin typeface="+mn-lt"/>
                        <a:ea typeface="Arial Unicode MS" panose="020B0604020202020204" pitchFamily="34" charset="-128"/>
                      </a:endParaRPr>
                    </a:p>
                  </a:txBody>
                  <a:tcPr marL="59055" marR="59055" marT="8255" marB="0" anchor="ctr"/>
                </a:tc>
                <a:extLst>
                  <a:ext uri="{0D108BD9-81ED-4DB2-BD59-A6C34878D82A}">
                    <a16:rowId xmlns:a16="http://schemas.microsoft.com/office/drawing/2014/main" val="1220328210"/>
                  </a:ext>
                </a:extLst>
              </a:tr>
              <a:tr h="743331">
                <a:tc>
                  <a:txBody>
                    <a:bodyPr/>
                    <a:lstStyle/>
                    <a:p>
                      <a:pPr marL="0" marR="0" algn="ctr" defTabSz="914400" rtl="0" eaLnBrk="1" latinLnBrk="0" hangingPunct="1">
                        <a:lnSpc>
                          <a:spcPct val="100000"/>
                        </a:lnSpc>
                        <a:spcBef>
                          <a:spcPts val="0"/>
                        </a:spcBef>
                        <a:spcAft>
                          <a:spcPts val="800"/>
                        </a:spcAft>
                      </a:pPr>
                      <a:r>
                        <a:rPr lang="en-US" sz="1800" kern="600" spc="0" baseline="0" dirty="0">
                          <a:solidFill>
                            <a:schemeClr val="dk1"/>
                          </a:solidFill>
                          <a:latin typeface="+mn-lt"/>
                          <a:ea typeface="+mn-ea"/>
                          <a:cs typeface="+mn-cs"/>
                        </a:rPr>
                        <a:t>Detection range</a:t>
                      </a: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Up to 10 km</a:t>
                      </a:r>
                      <a:endParaRPr lang="en-US" sz="1800" dirty="0">
                        <a:effectLst/>
                        <a:latin typeface="+mn-lt"/>
                        <a:ea typeface="Arial Unicode MS" panose="020B0604020202020204" pitchFamily="34" charset="-128"/>
                      </a:endParaRP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Up to 15 km</a:t>
                      </a:r>
                      <a:endParaRPr lang="en-US" sz="1800" dirty="0">
                        <a:effectLst/>
                        <a:latin typeface="+mn-lt"/>
                        <a:ea typeface="Arial Unicode MS" panose="020B0604020202020204" pitchFamily="34" charset="-128"/>
                      </a:endParaRPr>
                    </a:p>
                  </a:txBody>
                  <a:tcPr marL="59055" marR="59055" marT="8255" marB="0" anchor="ctr"/>
                </a:tc>
                <a:extLst>
                  <a:ext uri="{0D108BD9-81ED-4DB2-BD59-A6C34878D82A}">
                    <a16:rowId xmlns:a16="http://schemas.microsoft.com/office/drawing/2014/main" val="1778595177"/>
                  </a:ext>
                </a:extLst>
              </a:tr>
              <a:tr h="351404">
                <a:tc>
                  <a:txBody>
                    <a:bodyPr/>
                    <a:lstStyle/>
                    <a:p>
                      <a:pPr marL="0" marR="0" algn="ctr" defTabSz="914400" rtl="0" eaLnBrk="1" latinLnBrk="0" hangingPunct="1">
                        <a:lnSpc>
                          <a:spcPct val="100000"/>
                        </a:lnSpc>
                        <a:spcBef>
                          <a:spcPts val="0"/>
                        </a:spcBef>
                        <a:spcAft>
                          <a:spcPts val="800"/>
                        </a:spcAft>
                      </a:pPr>
                      <a:r>
                        <a:rPr lang="en-US" sz="1800" kern="600" spc="0" baseline="0" dirty="0">
                          <a:solidFill>
                            <a:schemeClr val="dk1"/>
                          </a:solidFill>
                          <a:latin typeface="+mn-lt"/>
                          <a:ea typeface="+mn-ea"/>
                          <a:cs typeface="+mn-cs"/>
                        </a:rPr>
                        <a:t>Scanning</a:t>
                      </a: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Yes</a:t>
                      </a:r>
                      <a:endParaRPr lang="en-US" sz="1800" dirty="0">
                        <a:effectLst/>
                        <a:latin typeface="+mn-lt"/>
                        <a:ea typeface="Arial Unicode MS" panose="020B0604020202020204" pitchFamily="34" charset="-128"/>
                      </a:endParaRP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Vertical or 12˚ titled</a:t>
                      </a:r>
                      <a:endParaRPr lang="en-US" sz="1800" dirty="0">
                        <a:effectLst/>
                        <a:latin typeface="+mn-lt"/>
                        <a:ea typeface="Arial Unicode MS" panose="020B0604020202020204" pitchFamily="34" charset="-128"/>
                      </a:endParaRPr>
                    </a:p>
                  </a:txBody>
                  <a:tcPr marL="59055" marR="59055" marT="8255" marB="0" anchor="ctr"/>
                </a:tc>
                <a:extLst>
                  <a:ext uri="{0D108BD9-81ED-4DB2-BD59-A6C34878D82A}">
                    <a16:rowId xmlns:a16="http://schemas.microsoft.com/office/drawing/2014/main" val="118474379"/>
                  </a:ext>
                </a:extLst>
              </a:tr>
              <a:tr h="743331">
                <a:tc>
                  <a:txBody>
                    <a:bodyPr/>
                    <a:lstStyle/>
                    <a:p>
                      <a:pPr marL="0" marR="0" algn="ctr" defTabSz="914400" rtl="0" eaLnBrk="1" latinLnBrk="0" hangingPunct="1">
                        <a:lnSpc>
                          <a:spcPct val="100000"/>
                        </a:lnSpc>
                        <a:spcBef>
                          <a:spcPts val="0"/>
                        </a:spcBef>
                        <a:spcAft>
                          <a:spcPts val="800"/>
                        </a:spcAft>
                      </a:pPr>
                      <a:r>
                        <a:rPr lang="en-US" sz="1800" kern="600" spc="0" baseline="0" dirty="0">
                          <a:solidFill>
                            <a:schemeClr val="dk1"/>
                          </a:solidFill>
                          <a:latin typeface="+mn-lt"/>
                          <a:ea typeface="+mn-ea"/>
                          <a:cs typeface="+mn-cs"/>
                        </a:rPr>
                        <a:t>Laser wavelength</a:t>
                      </a:r>
                    </a:p>
                  </a:txBody>
                  <a:tcPr marL="59055" marR="59055" marT="8255" marB="0" anchor="ctr"/>
                </a:tc>
                <a:tc>
                  <a:txBody>
                    <a:bodyPr/>
                    <a:lstStyle/>
                    <a:p>
                      <a:pPr marL="0" marR="0" algn="ctr">
                        <a:lnSpc>
                          <a:spcPct val="150000"/>
                        </a:lnSpc>
                        <a:spcBef>
                          <a:spcPts val="0"/>
                        </a:spcBef>
                        <a:spcAft>
                          <a:spcPts val="800"/>
                        </a:spcAft>
                      </a:pPr>
                      <a:r>
                        <a:rPr lang="en-US" sz="1800" kern="1200">
                          <a:solidFill>
                            <a:srgbClr val="000000"/>
                          </a:solidFill>
                          <a:effectLst/>
                          <a:latin typeface="+mn-lt"/>
                          <a:ea typeface="Times New Roman" panose="02020603050405020304" pitchFamily="18" charset="0"/>
                        </a:rPr>
                        <a:t>532 nm</a:t>
                      </a:r>
                      <a:endParaRPr lang="en-US" sz="1800">
                        <a:effectLst/>
                        <a:latin typeface="+mn-lt"/>
                        <a:ea typeface="Arial Unicode MS" panose="020B0604020202020204" pitchFamily="34" charset="-128"/>
                      </a:endParaRPr>
                    </a:p>
                  </a:txBody>
                  <a:tcPr marL="59055" marR="59055" marT="8255" marB="0" anchor="ctr"/>
                </a:tc>
                <a:tc>
                  <a:txBody>
                    <a:bodyPr/>
                    <a:lstStyle/>
                    <a:p>
                      <a:pPr marL="0" marR="0" algn="ctr">
                        <a:lnSpc>
                          <a:spcPct val="150000"/>
                        </a:lnSpc>
                        <a:spcBef>
                          <a:spcPts val="0"/>
                        </a:spcBef>
                        <a:spcAft>
                          <a:spcPts val="800"/>
                        </a:spcAft>
                      </a:pPr>
                      <a:r>
                        <a:rPr lang="en-US" sz="1800" kern="1200" dirty="0">
                          <a:solidFill>
                            <a:srgbClr val="000000"/>
                          </a:solidFill>
                          <a:effectLst/>
                          <a:latin typeface="+mn-lt"/>
                          <a:ea typeface="Times New Roman" panose="02020603050405020304" pitchFamily="18" charset="0"/>
                        </a:rPr>
                        <a:t>910 nm</a:t>
                      </a:r>
                      <a:endParaRPr lang="en-US" sz="1800" dirty="0">
                        <a:effectLst/>
                        <a:latin typeface="+mn-lt"/>
                        <a:ea typeface="Arial Unicode MS" panose="020B0604020202020204" pitchFamily="34" charset="-128"/>
                      </a:endParaRPr>
                    </a:p>
                  </a:txBody>
                  <a:tcPr marL="59055" marR="59055" marT="8255" marB="0" anchor="ctr"/>
                </a:tc>
                <a:extLst>
                  <a:ext uri="{0D108BD9-81ED-4DB2-BD59-A6C34878D82A}">
                    <a16:rowId xmlns:a16="http://schemas.microsoft.com/office/drawing/2014/main" val="530771337"/>
                  </a:ext>
                </a:extLst>
              </a:tr>
            </a:tbl>
          </a:graphicData>
        </a:graphic>
      </p:graphicFrame>
    </p:spTree>
    <p:extLst>
      <p:ext uri="{BB962C8B-B14F-4D97-AF65-F5344CB8AC3E}">
        <p14:creationId xmlns:p14="http://schemas.microsoft.com/office/powerpoint/2010/main" val="228973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7BC6-CFD8-4294-8CF3-EEE61BBC3C70}"/>
              </a:ext>
            </a:extLst>
          </p:cNvPr>
          <p:cNvSpPr>
            <a:spLocks noGrp="1"/>
          </p:cNvSpPr>
          <p:nvPr>
            <p:ph type="title"/>
          </p:nvPr>
        </p:nvSpPr>
        <p:spPr>
          <a:xfrm>
            <a:off x="838200" y="609600"/>
            <a:ext cx="7620000" cy="990600"/>
          </a:xfrm>
        </p:spPr>
        <p:txBody>
          <a:bodyPr/>
          <a:lstStyle/>
          <a:p>
            <a:r>
              <a:rPr lang="en-US" dirty="0"/>
              <a:t>The Community Multiscale Air Quality (CMAQ) Modeling System </a:t>
            </a:r>
          </a:p>
        </p:txBody>
      </p:sp>
      <p:sp>
        <p:nvSpPr>
          <p:cNvPr id="4" name="Slide Number Placeholder 3">
            <a:extLst>
              <a:ext uri="{FF2B5EF4-FFF2-40B4-BE49-F238E27FC236}">
                <a16:creationId xmlns:a16="http://schemas.microsoft.com/office/drawing/2014/main" id="{05F259D3-6AFD-429D-A375-8C629F3036D5}"/>
              </a:ext>
            </a:extLst>
          </p:cNvPr>
          <p:cNvSpPr>
            <a:spLocks noGrp="1"/>
          </p:cNvSpPr>
          <p:nvPr>
            <p:ph type="sldNum" sz="quarter" idx="12"/>
          </p:nvPr>
        </p:nvSpPr>
        <p:spPr/>
        <p:txBody>
          <a:bodyPr/>
          <a:lstStyle/>
          <a:p>
            <a:pPr>
              <a:defRPr/>
            </a:pPr>
            <a:fld id="{BEF2A795-0D1C-4340-A163-773CC4D3E4EC}" type="slidenum">
              <a:rPr lang="en-US" smtClean="0"/>
              <a:pPr>
                <a:defRPr/>
              </a:pPr>
              <a:t>8</a:t>
            </a:fld>
            <a:endParaRPr lang="en-US" dirty="0"/>
          </a:p>
        </p:txBody>
      </p:sp>
      <p:sp>
        <p:nvSpPr>
          <p:cNvPr id="5" name="Content Placeholder 2">
            <a:extLst>
              <a:ext uri="{FF2B5EF4-FFF2-40B4-BE49-F238E27FC236}">
                <a16:creationId xmlns:a16="http://schemas.microsoft.com/office/drawing/2014/main" id="{332A2486-1DD1-4E5B-928F-EADF75D11B33}"/>
              </a:ext>
            </a:extLst>
          </p:cNvPr>
          <p:cNvSpPr txBox="1">
            <a:spLocks/>
          </p:cNvSpPr>
          <p:nvPr/>
        </p:nvSpPr>
        <p:spPr>
          <a:xfrm>
            <a:off x="2514600" y="1853114"/>
            <a:ext cx="5334000" cy="4343400"/>
          </a:xfrm>
          <a:prstGeom prst="rect">
            <a:avLst/>
          </a:prstGeom>
        </p:spPr>
        <p:txBody>
          <a:bodyPr>
            <a:no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Clr>
                <a:schemeClr val="tx1"/>
              </a:buClr>
              <a:buNone/>
              <a:defRPr/>
            </a:pPr>
            <a:r>
              <a:rPr lang="en-US" kern="0" dirty="0"/>
              <a:t>  </a:t>
            </a:r>
            <a:r>
              <a:rPr lang="en-US" sz="2800" u="sng" kern="0" dirty="0"/>
              <a:t>Simulation </a:t>
            </a:r>
          </a:p>
          <a:p>
            <a:pPr>
              <a:buClr>
                <a:schemeClr val="tx1"/>
              </a:buClr>
              <a:buFont typeface="Arial" panose="020B0604020202020204" pitchFamily="34" charset="0"/>
              <a:buChar char="•"/>
              <a:defRPr/>
            </a:pPr>
            <a:r>
              <a:rPr lang="en-US" kern="0" dirty="0"/>
              <a:t>2013 AUG / 2017 Mar</a:t>
            </a:r>
          </a:p>
          <a:p>
            <a:pPr>
              <a:buClr>
                <a:schemeClr val="tx1"/>
              </a:buClr>
              <a:buFont typeface="Arial" panose="020B0604020202020204" pitchFamily="34" charset="0"/>
              <a:buChar char="•"/>
              <a:defRPr/>
            </a:pPr>
            <a:r>
              <a:rPr lang="en-US" kern="0" dirty="0"/>
              <a:t>CMAQv5.0.2   </a:t>
            </a:r>
          </a:p>
          <a:p>
            <a:pPr>
              <a:buClr>
                <a:schemeClr val="tx1"/>
              </a:buClr>
              <a:buFont typeface="Arial" panose="020B0604020202020204" pitchFamily="34" charset="0"/>
              <a:buChar char="•"/>
              <a:defRPr/>
            </a:pPr>
            <a:r>
              <a:rPr lang="en-US" kern="0" dirty="0"/>
              <a:t>12km resolution</a:t>
            </a:r>
          </a:p>
          <a:p>
            <a:pPr>
              <a:buClr>
                <a:schemeClr val="tx1"/>
              </a:buClr>
              <a:buFont typeface="Arial" panose="020B0604020202020204" pitchFamily="34" charset="0"/>
              <a:buChar char="•"/>
              <a:defRPr/>
            </a:pPr>
            <a:r>
              <a:rPr lang="en-US" kern="0" dirty="0"/>
              <a:t>SMOKE version 3.1</a:t>
            </a:r>
          </a:p>
          <a:p>
            <a:pPr>
              <a:buClr>
                <a:schemeClr val="tx1"/>
              </a:buClr>
              <a:buFont typeface="Arial" panose="020B0604020202020204" pitchFamily="34" charset="0"/>
              <a:buChar char="•"/>
              <a:defRPr/>
            </a:pPr>
            <a:r>
              <a:rPr lang="en-US" kern="0" dirty="0"/>
              <a:t>2013/2017 </a:t>
            </a:r>
            <a:r>
              <a:rPr lang="en-US" kern="0" dirty="0" err="1"/>
              <a:t>BlueSky</a:t>
            </a:r>
            <a:r>
              <a:rPr lang="en-US" kern="0" dirty="0"/>
              <a:t> &amp;</a:t>
            </a:r>
            <a:br>
              <a:rPr lang="en-US" kern="0" dirty="0"/>
            </a:br>
            <a:r>
              <a:rPr lang="en-US" kern="0" dirty="0"/>
              <a:t>SMARTFIREv2 emissions</a:t>
            </a:r>
          </a:p>
          <a:p>
            <a:pPr>
              <a:buClr>
                <a:schemeClr val="tx1"/>
              </a:buClr>
              <a:buFont typeface="Arial" panose="020B0604020202020204" pitchFamily="34" charset="0"/>
              <a:buChar char="•"/>
              <a:defRPr/>
            </a:pPr>
            <a:r>
              <a:rPr lang="en-US" kern="0" dirty="0"/>
              <a:t>Weather Research and Forecasting Model (WRF) version 3.4</a:t>
            </a:r>
          </a:p>
          <a:p>
            <a:pPr>
              <a:buClr>
                <a:schemeClr val="tx1"/>
              </a:buClr>
              <a:buFont typeface="Arial" panose="020B0604020202020204" pitchFamily="34" charset="0"/>
              <a:buChar char="•"/>
              <a:defRPr/>
            </a:pPr>
            <a:r>
              <a:rPr lang="en-US" kern="0" dirty="0"/>
              <a:t>35 vertical layers</a:t>
            </a:r>
          </a:p>
        </p:txBody>
      </p:sp>
    </p:spTree>
    <p:extLst>
      <p:ext uri="{BB962C8B-B14F-4D97-AF65-F5344CB8AC3E}">
        <p14:creationId xmlns:p14="http://schemas.microsoft.com/office/powerpoint/2010/main" val="353492440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4_3.potx [Read-Only]" id="{9A2784E2-7159-4F9D-9AE9-CCADE1C523A9}" vid="{2ABF56BA-3571-4241-ADAE-E179BB00542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56A80C1-0229-4D03-86E2-BCD52C8A2B15}">
  <ds:schemaRefs>
    <ds:schemaRef ds:uri="ESRI.ArcGIS.Mapping.OfficeIntegration.PowerPointInfo"/>
  </ds:schemaRefs>
</ds:datastoreItem>
</file>

<file path=customXml/itemProps2.xml><?xml version="1.0" encoding="utf-8"?>
<ds:datastoreItem xmlns:ds="http://schemas.openxmlformats.org/officeDocument/2006/customXml" ds:itemID="{108612AE-D977-4852-9E60-D770DE8ED893}">
  <ds:schemaRefs>
    <ds:schemaRef ds:uri="ESRI.ArcGIS.Mapping.OfficeIntegration.PowerPointInfo"/>
  </ds:schemaRefs>
</ds:datastoreItem>
</file>

<file path=customXml/itemProps3.xml><?xml version="1.0" encoding="utf-8"?>
<ds:datastoreItem xmlns:ds="http://schemas.openxmlformats.org/officeDocument/2006/customXml" ds:itemID="{987B7F55-B140-43AC-A89F-59F03BDA3718}">
  <ds:schemaRefs>
    <ds:schemaRef ds:uri="ESRI.ArcGIS.Mapping.OfficeIntegration.PowerPointInfo"/>
  </ds:schemaRefs>
</ds:datastoreItem>
</file>

<file path=customXml/itemProps4.xml><?xml version="1.0" encoding="utf-8"?>
<ds:datastoreItem xmlns:ds="http://schemas.openxmlformats.org/officeDocument/2006/customXml" ds:itemID="{F9E9FAA3-AD2D-4149-B75C-06220F4A784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ppt_CED_template_4_3</Template>
  <TotalTime>35043</TotalTime>
  <Words>2827</Words>
  <Application>Microsoft Office PowerPoint</Application>
  <PresentationFormat>On-screen Show (4:3)</PresentationFormat>
  <Paragraphs>564</Paragraphs>
  <Slides>28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 Unicode MS</vt:lpstr>
      <vt:lpstr>MS PGothic</vt:lpstr>
      <vt:lpstr>SimSun</vt:lpstr>
      <vt:lpstr>Arial</vt:lpstr>
      <vt:lpstr>Calibri</vt:lpstr>
      <vt:lpstr>Cambria</vt:lpstr>
      <vt:lpstr>MTEX</vt:lpstr>
      <vt:lpstr>MTMI</vt:lpstr>
      <vt:lpstr>MTSYN</vt:lpstr>
      <vt:lpstr>Times</vt:lpstr>
      <vt:lpstr>Times New Roman</vt:lpstr>
      <vt:lpstr>Blank Presentation</vt:lpstr>
      <vt:lpstr>Improving the Vertical Distribution of Fire Emissions in CMAQ</vt:lpstr>
      <vt:lpstr>Plume Rise Introduction</vt:lpstr>
      <vt:lpstr>Factors for Models and Plume Rise</vt:lpstr>
      <vt:lpstr>Plume Rise Methods </vt:lpstr>
      <vt:lpstr>Plume Rise Methods </vt:lpstr>
      <vt:lpstr>Case study Plume rise algorithms</vt:lpstr>
      <vt:lpstr>Case Studies</vt:lpstr>
      <vt:lpstr>Konza Prairie Biological Station Prescribed Burn Experiment - Mar. 2017</vt:lpstr>
      <vt:lpstr>The Community Multiscale Air Quality (CMAQ) Modeling System </vt:lpstr>
      <vt:lpstr>PowerPoint Presentation</vt:lpstr>
      <vt:lpstr>PowerPoint Presentation</vt:lpstr>
      <vt:lpstr>PowerPoint Presentation</vt:lpstr>
      <vt:lpstr>PowerPoint Presentation</vt:lpstr>
      <vt:lpstr>PowerPoint Presentation</vt:lpstr>
      <vt:lpstr>Preliminary Results  </vt:lpstr>
      <vt:lpstr>Remaining Issues in Fire Modeling</vt:lpstr>
      <vt:lpstr>Acknowledgments</vt:lpstr>
      <vt:lpstr>Available plume rise algorithms</vt:lpstr>
      <vt:lpstr>The Goddard Earth Observing System Model, Version 5 (GEOS-5)</vt:lpstr>
      <vt:lpstr>plume rise methods </vt:lpstr>
      <vt:lpstr>FRP relatability  FRP_cal = Q x 0.1 X AB  if heat flux (Q) &lt; 0 set hfx = 0 FRP = 500  mcip.HFX can go negative    </vt:lpstr>
      <vt:lpstr>PowerPoint Presentation</vt:lpstr>
      <vt:lpstr>PowerPoint Presentation</vt:lpstr>
      <vt:lpstr>2013 California Rim Fire</vt:lpstr>
      <vt:lpstr>PowerPoint Presentation</vt:lpstr>
      <vt:lpstr>PowerPoint Presentation</vt:lpstr>
      <vt:lpstr>PowerPoint Presentation</vt:lpstr>
      <vt:lpstr>Model Bias 21 Aug. 13 Rim Fire</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Joseph Wilkins</dc:creator>
  <cp:lastModifiedBy>Wilkins, Joseph</cp:lastModifiedBy>
  <cp:revision>430</cp:revision>
  <cp:lastPrinted>2006-09-22T17:41:18Z</cp:lastPrinted>
  <dcterms:created xsi:type="dcterms:W3CDTF">2018-02-02T03:08:31Z</dcterms:created>
  <dcterms:modified xsi:type="dcterms:W3CDTF">2018-10-24T04:06:53Z</dcterms:modified>
</cp:coreProperties>
</file>