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739" r:id="rId2"/>
    <p:sldId id="721" r:id="rId3"/>
    <p:sldId id="591" r:id="rId4"/>
    <p:sldId id="674" r:id="rId5"/>
    <p:sldId id="585" r:id="rId6"/>
    <p:sldId id="741" r:id="rId7"/>
    <p:sldId id="751" r:id="rId8"/>
    <p:sldId id="754" r:id="rId9"/>
    <p:sldId id="755" r:id="rId10"/>
    <p:sldId id="758" r:id="rId11"/>
    <p:sldId id="756" r:id="rId12"/>
    <p:sldId id="673" r:id="rId13"/>
    <p:sldId id="742" r:id="rId14"/>
    <p:sldId id="760" r:id="rId15"/>
    <p:sldId id="762" r:id="rId16"/>
    <p:sldId id="75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3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  <p:cmAuthor id="5" name="Vukovich, Jeffrey" initials="VJ" lastIdx="11" clrIdx="5">
    <p:extLst>
      <p:ext uri="{19B8F6BF-5375-455C-9EA6-DF929625EA0E}">
        <p15:presenceInfo xmlns:p15="http://schemas.microsoft.com/office/powerpoint/2012/main" userId="S-1-5-21-1339303556-449845944-1601390327-374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3" autoAdjust="0"/>
    <p:restoredTop sz="69988" autoAdjust="0"/>
  </p:normalViewPr>
  <p:slideViewPr>
    <p:cSldViewPr>
      <p:cViewPr varScale="1">
        <p:scale>
          <a:sx n="57" d="100"/>
          <a:sy n="57" d="100"/>
        </p:scale>
        <p:origin x="154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00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FY18/2016_collab/2016june_and_draft_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FY18/2016_collab/2016june_and_draft_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eyth_alison_epa_gov/Documents/EMT/summaries/2016_2015_2014v2_onroad/onroad%20state-county_2014v2_2016fd_2016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 EGU</a:t>
            </a:r>
            <a:r>
              <a:rPr lang="en-US" baseline="0"/>
              <a:t>s with CEMS vs non-CEMS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Summary!$F$1</c:f>
              <c:strCache>
                <c:ptCount val="1"/>
                <c:pt idx="0">
                  <c:v>Beta nonCEMS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Summary!$A$2:$A$4</c15:sqref>
                  </c15:fullRef>
                </c:ext>
              </c:extLst>
              <c:f>Summary!$A$2:$A$3</c:f>
              <c:strCache>
                <c:ptCount val="2"/>
                <c:pt idx="0">
                  <c:v>NOx</c:v>
                </c:pt>
                <c:pt idx="1">
                  <c:v>SO2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Summary!$F$2:$F$4</c15:sqref>
                  </c15:fullRef>
                </c:ext>
              </c:extLst>
              <c:f>Summary!$F$2:$F$3</c:f>
              <c:numCache>
                <c:formatCode>#,##0</c:formatCode>
                <c:ptCount val="2"/>
                <c:pt idx="0">
                  <c:v>106095.237407459</c:v>
                </c:pt>
                <c:pt idx="1">
                  <c:v>52282.054988297699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7-4A1C-B9AF-85EC77903AFE}"/>
            </c:ext>
          </c:extLst>
        </c:ser>
        <c:ser>
          <c:idx val="3"/>
          <c:order val="3"/>
          <c:tx>
            <c:strRef>
              <c:f>Summary!$H$1</c:f>
              <c:strCache>
                <c:ptCount val="1"/>
                <c:pt idx="0">
                  <c:v>Beta CEMS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Summary!$A$2:$A$4</c15:sqref>
                  </c15:fullRef>
                </c:ext>
              </c:extLst>
              <c:f>Summary!$A$2:$A$3</c:f>
              <c:strCache>
                <c:ptCount val="2"/>
                <c:pt idx="0">
                  <c:v>NOx</c:v>
                </c:pt>
                <c:pt idx="1">
                  <c:v>SO2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Summary!$H$2:$H$4</c15:sqref>
                  </c15:fullRef>
                </c:ext>
              </c:extLst>
              <c:f>Summary!$H$2:$H$3</c:f>
              <c:numCache>
                <c:formatCode>#,##0</c:formatCode>
                <c:ptCount val="2"/>
                <c:pt idx="0">
                  <c:v>1212325.8466022599</c:v>
                </c:pt>
                <c:pt idx="1">
                  <c:v>1515484.5870635801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7-4A1C-B9AF-85EC77903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575344"/>
        <c:axId val="567575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Summary!$E$1</c15:sqref>
                        </c15:formulaRef>
                      </c:ext>
                    </c:extLst>
                    <c:strCache>
                      <c:ptCount val="1"/>
                      <c:pt idx="0">
                        <c:v>March nonCEMS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Summary!$A$2:$A$4</c15:sqref>
                        </c15:fullRef>
                        <c15:formulaRef>
                          <c15:sqref>Summary!$A$2:$A$3</c15:sqref>
                        </c15:formulaRef>
                      </c:ext>
                    </c:extLst>
                    <c:strCache>
                      <c:ptCount val="2"/>
                      <c:pt idx="0">
                        <c:v>NOx</c:v>
                      </c:pt>
                      <c:pt idx="1">
                        <c:v>SO2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Summary!$E$2:$E$4</c15:sqref>
                        </c15:fullRef>
                        <c15:formulaRef>
                          <c15:sqref>Summary!$E$2:$E$3</c15:sqref>
                        </c15:formulaRef>
                      </c:ext>
                    </c:extLst>
                    <c:numCache>
                      <c:formatCode>#,##0</c:formatCode>
                      <c:ptCount val="2"/>
                      <c:pt idx="0">
                        <c:v>104509.509493387</c:v>
                      </c:pt>
                      <c:pt idx="1">
                        <c:v>44122.458480997797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7F7-4A1C-B9AF-85EC77903AF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Summary!$G$1</c15:sqref>
                        </c15:formulaRef>
                      </c:ext>
                    </c:extLst>
                    <c:strCache>
                      <c:ptCount val="1"/>
                      <c:pt idx="0">
                        <c:v>March CEMS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Summary!$A$2:$A$4</c15:sqref>
                        </c15:fullRef>
                        <c15:formulaRef>
                          <c15:sqref>Summary!$A$2:$A$3</c15:sqref>
                        </c15:formulaRef>
                      </c:ext>
                    </c:extLst>
                    <c:strCache>
                      <c:ptCount val="2"/>
                      <c:pt idx="0">
                        <c:v>NOx</c:v>
                      </c:pt>
                      <c:pt idx="1">
                        <c:v>SO2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Summary!$G$2:$G$4</c15:sqref>
                        </c15:fullRef>
                        <c15:formulaRef>
                          <c15:sqref>Summary!$G$2:$G$3</c15:sqref>
                        </c15:formulaRef>
                      </c:ext>
                    </c:extLst>
                    <c:numCache>
                      <c:formatCode>#,##0</c:formatCode>
                      <c:ptCount val="2"/>
                      <c:pt idx="0">
                        <c:v>1209953.3728104699</c:v>
                      </c:pt>
                      <c:pt idx="1">
                        <c:v>1527094.4227731801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7F7-4A1C-B9AF-85EC77903AFE}"/>
                  </c:ext>
                </c:extLst>
              </c15:ser>
            </c15:filteredBarSeries>
          </c:ext>
        </c:extLst>
      </c:barChart>
      <c:catAx>
        <c:axId val="5675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575672"/>
        <c:crosses val="autoZero"/>
        <c:auto val="1"/>
        <c:lblAlgn val="ctr"/>
        <c:lblOffset val="100"/>
        <c:noMultiLvlLbl val="0"/>
      </c:catAx>
      <c:valAx>
        <c:axId val="5675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57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2014 and 2016 EGU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2014v2 EGU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Summary!$A$2:$A$4</c:f>
              <c:strCache>
                <c:ptCount val="3"/>
                <c:pt idx="0">
                  <c:v>NOx</c:v>
                </c:pt>
                <c:pt idx="1">
                  <c:v>SO2</c:v>
                </c:pt>
                <c:pt idx="2">
                  <c:v>PM2.5</c:v>
                </c:pt>
              </c:strCache>
            </c:strRef>
          </c:cat>
          <c:val>
            <c:numRef>
              <c:f>Summary!$B$2:$B$4</c:f>
              <c:numCache>
                <c:formatCode>#,##0</c:formatCode>
                <c:ptCount val="3"/>
                <c:pt idx="0">
                  <c:v>1759400.40765479</c:v>
                </c:pt>
                <c:pt idx="1">
                  <c:v>3249656.3428845699</c:v>
                </c:pt>
                <c:pt idx="2">
                  <c:v>182912.74091440099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4-4F12-97BF-2104325DBEC0}"/>
            </c:ext>
          </c:extLst>
        </c:ser>
        <c:ser>
          <c:idx val="2"/>
          <c:order val="2"/>
          <c:tx>
            <c:strRef>
              <c:f>Summary!$D$1</c:f>
              <c:strCache>
                <c:ptCount val="1"/>
                <c:pt idx="0">
                  <c:v>2016 Beta EGU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Summary!$A$2:$A$4</c:f>
              <c:strCache>
                <c:ptCount val="3"/>
                <c:pt idx="0">
                  <c:v>NOx</c:v>
                </c:pt>
                <c:pt idx="1">
                  <c:v>SO2</c:v>
                </c:pt>
                <c:pt idx="2">
                  <c:v>PM2.5</c:v>
                </c:pt>
              </c:strCache>
            </c:strRef>
          </c:cat>
          <c:val>
            <c:numRef>
              <c:f>Summary!$D$2:$D$4</c:f>
              <c:numCache>
                <c:formatCode>#,##0</c:formatCode>
                <c:ptCount val="3"/>
                <c:pt idx="0">
                  <c:v>1318421.0840097188</c:v>
                </c:pt>
                <c:pt idx="1">
                  <c:v>1567766.6420518777</c:v>
                </c:pt>
                <c:pt idx="2">
                  <c:v>133438.29354024981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4-4F12-97BF-2104325DB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559992"/>
        <c:axId val="5165609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Summary!$C$1</c15:sqref>
                        </c15:formulaRef>
                      </c:ext>
                    </c:extLst>
                    <c:strCache>
                      <c:ptCount val="1"/>
                      <c:pt idx="0">
                        <c:v>2016 Draft EGU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Summary!$A$2:$A$4</c15:sqref>
                        </c15:formulaRef>
                      </c:ext>
                    </c:extLst>
                    <c:strCache>
                      <c:ptCount val="3"/>
                      <c:pt idx="0">
                        <c:v>NOx</c:v>
                      </c:pt>
                      <c:pt idx="1">
                        <c:v>SO2</c:v>
                      </c:pt>
                      <c:pt idx="2">
                        <c:v>PM2.5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Summary!$C$2:$C$4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1420558.119711316</c:v>
                      </c:pt>
                      <c:pt idx="1">
                        <c:v>1623498.9362424756</c:v>
                      </c:pt>
                      <c:pt idx="2">
                        <c:v>149919.79968435277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44-4F12-97BF-2104325DBEC0}"/>
                  </c:ext>
                </c:extLst>
              </c15:ser>
            </c15:filteredBarSeries>
          </c:ext>
        </c:extLst>
      </c:barChart>
      <c:catAx>
        <c:axId val="51655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560976"/>
        <c:crosses val="autoZero"/>
        <c:auto val="1"/>
        <c:lblAlgn val="ctr"/>
        <c:lblOffset val="100"/>
        <c:noMultiLvlLbl val="0"/>
      </c:catAx>
      <c:valAx>
        <c:axId val="51656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55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60605148777286"/>
          <c:y val="0.88419329957319537"/>
          <c:w val="0.65108433402759813"/>
          <c:h val="0.11011477520704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Onroad CAP Emissions in </a:t>
            </a:r>
            <a:r>
              <a:rPr lang="en-US" baseline="0" dirty="0"/>
              <a:t>2014 and 2016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National!$C$2</c:f>
              <c:strCache>
                <c:ptCount val="1"/>
                <c:pt idx="0">
                  <c:v>2014v2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National!$B$3:$B$8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National!$C$3:$C$8</c:f>
              <c:numCache>
                <c:formatCode>#,##0</c:formatCode>
                <c:ptCount val="6"/>
                <c:pt idx="0">
                  <c:v>107683.97541312876</c:v>
                </c:pt>
                <c:pt idx="1">
                  <c:v>4835396.3777034869</c:v>
                </c:pt>
                <c:pt idx="2">
                  <c:v>301466.74400763313</c:v>
                </c:pt>
                <c:pt idx="3">
                  <c:v>161732.351500007</c:v>
                </c:pt>
                <c:pt idx="4">
                  <c:v>28093.877034989153</c:v>
                </c:pt>
                <c:pt idx="5">
                  <c:v>2346619.7921624179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3-4065-8526-7444CBD4978C}"/>
            </c:ext>
          </c:extLst>
        </c:ser>
        <c:ser>
          <c:idx val="1"/>
          <c:order val="1"/>
          <c:tx>
            <c:strRef>
              <c:f>National!$D$2</c:f>
              <c:strCache>
                <c:ptCount val="1"/>
                <c:pt idx="0">
                  <c:v>2016fd alpha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National!$B$3:$B$8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National!$D$3:$D$8</c:f>
              <c:numCache>
                <c:formatCode>#,##0</c:formatCode>
                <c:ptCount val="6"/>
                <c:pt idx="0">
                  <c:v>101229.68258164301</c:v>
                </c:pt>
                <c:pt idx="1">
                  <c:v>4045836.1122598499</c:v>
                </c:pt>
                <c:pt idx="2">
                  <c:v>272854.88249457802</c:v>
                </c:pt>
                <c:pt idx="3">
                  <c:v>130262.64962923</c:v>
                </c:pt>
                <c:pt idx="4">
                  <c:v>27355.697232460301</c:v>
                </c:pt>
                <c:pt idx="5">
                  <c:v>1961994.53898285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3-4065-8526-7444CBD4978C}"/>
            </c:ext>
          </c:extLst>
        </c:ser>
        <c:ser>
          <c:idx val="2"/>
          <c:order val="2"/>
          <c:tx>
            <c:strRef>
              <c:f>National!$E$2</c:f>
              <c:strCache>
                <c:ptCount val="1"/>
                <c:pt idx="0">
                  <c:v>2016ff beta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National!$B$3:$B$8</c:f>
              <c:strCache>
                <c:ptCount val="6"/>
                <c:pt idx="0">
                  <c:v>NH3</c:v>
                </c:pt>
                <c:pt idx="1">
                  <c:v>NOX</c:v>
                </c:pt>
                <c:pt idx="2">
                  <c:v>PM10</c:v>
                </c:pt>
                <c:pt idx="3">
                  <c:v>PM2_5</c:v>
                </c:pt>
                <c:pt idx="4">
                  <c:v>SO2</c:v>
                </c:pt>
                <c:pt idx="5">
                  <c:v>VOC</c:v>
                </c:pt>
              </c:strCache>
            </c:strRef>
          </c:cat>
          <c:val>
            <c:numRef>
              <c:f>National!$E$3:$E$8</c:f>
              <c:numCache>
                <c:formatCode>#,##0</c:formatCode>
                <c:ptCount val="6"/>
                <c:pt idx="0">
                  <c:v>100840.800554248</c:v>
                </c:pt>
                <c:pt idx="1">
                  <c:v>4057271.5490301098</c:v>
                </c:pt>
                <c:pt idx="2">
                  <c:v>272878.977856346</c:v>
                </c:pt>
                <c:pt idx="3">
                  <c:v>130662.772772215</c:v>
                </c:pt>
                <c:pt idx="4">
                  <c:v>27262.152940697299</c:v>
                </c:pt>
                <c:pt idx="5">
                  <c:v>1950603.2851499801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3-4065-8526-7444CBD49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688424"/>
        <c:axId val="404688816"/>
      </c:barChart>
      <c:catAx>
        <c:axId val="4046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88816"/>
        <c:crosses val="autoZero"/>
        <c:auto val="1"/>
        <c:lblAlgn val="ctr"/>
        <c:lblOffset val="100"/>
        <c:noMultiLvlLbl val="0"/>
      </c:catAx>
      <c:valAx>
        <c:axId val="404688816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8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A new multi-purpose emissions modeling platform based is needed to replace the 2011 platform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State Implementation Plans, federal analyses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An outgrowth of states and regional organizations wanting to be more involved</a:t>
            </a:r>
          </a:p>
          <a:p>
            <a:pPr lvl="1"/>
            <a:r>
              <a:rPr lang="en-US" sz="2000" i="1" dirty="0"/>
              <a:t>For the first time</a:t>
            </a:r>
            <a:r>
              <a:rPr lang="en-US" sz="2000" dirty="0"/>
              <a:t>, EPA, states, and MJOs are engaging in collaborative emissions modeling platform development </a:t>
            </a:r>
          </a:p>
          <a:p>
            <a:pPr lvl="1"/>
            <a:r>
              <a:rPr lang="en-US" sz="2000" dirty="0"/>
              <a:t>The 2016 base year was selected via a collaborative process</a:t>
            </a:r>
          </a:p>
          <a:p>
            <a:pPr lvl="2"/>
            <a:r>
              <a:rPr lang="en-US" sz="1800" dirty="0"/>
              <a:t>Regional and state organizations led this process</a:t>
            </a:r>
          </a:p>
          <a:p>
            <a:pPr lvl="2"/>
            <a:r>
              <a:rPr lang="en-US" sz="1800" dirty="0"/>
              <a:t>2016 emissions are different than 2014, most recent NEI year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Future years selected due to regulatory relevance</a:t>
            </a:r>
          </a:p>
          <a:p>
            <a:pPr lvl="1"/>
            <a:r>
              <a:rPr lang="en-US" sz="2000" dirty="0"/>
              <a:t>2023 is relevant for Ozone NAAQS moderate non-attainment areas</a:t>
            </a:r>
            <a:endParaRPr lang="en-US" sz="1800" dirty="0"/>
          </a:p>
          <a:p>
            <a:pPr lvl="1"/>
            <a:r>
              <a:rPr lang="en-US" sz="2000" dirty="0"/>
              <a:t>2028 is a key year for regional haze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06202" y="6407944"/>
            <a:ext cx="94107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8/14/2017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9"/>
            <a:ext cx="3657600" cy="32301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3/14/2018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aRJVHx_SzY0sSD6DL-TE7rgAoSDqrt-" TargetMode="External"/><Relationship Id="rId2" Type="http://schemas.openxmlformats.org/officeDocument/2006/relationships/hyperlink" Target="https://www.epa.gov/air-emissions-modeling/2014-2016-version-7-air-emissions-modeling-platfor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s.cira.colostate.edu/wiki/wiki/916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-emissions-inventories/international-emission-inventory-confer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wiki/wiki/91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A65E-FD42-4086-8688-2A27D5682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Development of the 2016 Collaborative Emissions Modeling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A4846-4848-4404-836A-D86761F8B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534400" cy="190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Alison Eyth (U.S. EPA Office of Air Quality Planning &amp; Standards)</a:t>
            </a:r>
          </a:p>
          <a:p>
            <a:pPr algn="ctr"/>
            <a:r>
              <a:rPr lang="en-US" sz="2000" dirty="0"/>
              <a:t>and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Zac Adelman (Lake Michigan Air Director’s Consortium)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2018 CMAS Center Conference</a:t>
            </a:r>
          </a:p>
          <a:p>
            <a:pPr algn="ctr"/>
            <a:r>
              <a:rPr lang="en-US" sz="2000" dirty="0"/>
              <a:t>October 24, 2018</a:t>
            </a:r>
          </a:p>
        </p:txBody>
      </p:sp>
    </p:spTree>
    <p:extLst>
      <p:ext uri="{BB962C8B-B14F-4D97-AF65-F5344CB8AC3E}">
        <p14:creationId xmlns:p14="http://schemas.microsoft.com/office/powerpoint/2010/main" val="190315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76E46-3724-438B-84B2-098BB083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327317"/>
            <a:ext cx="8406640" cy="484488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Nonroad</a:t>
            </a:r>
            <a:r>
              <a:rPr lang="en-US" sz="2400" dirty="0"/>
              <a:t>: MOVES2014b outputs for all years – </a:t>
            </a:r>
            <a:r>
              <a:rPr lang="en-US" sz="2400" b="1" i="1" dirty="0"/>
              <a:t>these are expected to be more than 20% lower than 2014NEIv2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Rail</a:t>
            </a:r>
            <a:r>
              <a:rPr lang="en-US" sz="2400" dirty="0"/>
              <a:t>: New 2016 inventory, including new commuter rail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Commercial Marine vessels</a:t>
            </a:r>
            <a:r>
              <a:rPr lang="en-US" sz="2400" dirty="0"/>
              <a:t>: 2014NEIv2 adjustments to 2016 and projection to 2023/2028 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Biogenics</a:t>
            </a:r>
            <a:r>
              <a:rPr lang="en-US" sz="2400" dirty="0"/>
              <a:t>: BEIS 3.61 and MEGANv3 run with 2016 meteorology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Fires</a:t>
            </a:r>
            <a:r>
              <a:rPr lang="en-US" sz="2400" dirty="0"/>
              <a:t>: 2016 wild and prescribed fires based on updated inputs, agricultural fires by point and day, non-US fires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Canada</a:t>
            </a:r>
            <a:r>
              <a:rPr lang="en-US" sz="2400" dirty="0"/>
              <a:t>: New 2015 emissions expected, plus projection to 2025</a:t>
            </a:r>
          </a:p>
          <a:p>
            <a:r>
              <a:rPr lang="en-US" sz="2400" b="1" dirty="0"/>
              <a:t>Mexico</a:t>
            </a:r>
            <a:r>
              <a:rPr lang="en-US" sz="2400" dirty="0"/>
              <a:t>: 2008 projected to 2016, 2023, 2028 plus MOVES-Mexico for each of the years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88D53-F68D-4E13-99A3-6873A644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6200F-694C-48EE-AF16-328823F4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" y="202246"/>
            <a:ext cx="9013032" cy="1143000"/>
          </a:xfrm>
        </p:spPr>
        <p:txBody>
          <a:bodyPr>
            <a:normAutofit/>
          </a:bodyPr>
          <a:lstStyle/>
          <a:p>
            <a:r>
              <a:rPr lang="en-US" dirty="0"/>
              <a:t>Overview of Beta Emissions (2)</a:t>
            </a:r>
          </a:p>
        </p:txBody>
      </p:sp>
    </p:spTree>
    <p:extLst>
      <p:ext uri="{BB962C8B-B14F-4D97-AF65-F5344CB8AC3E}">
        <p14:creationId xmlns:p14="http://schemas.microsoft.com/office/powerpoint/2010/main" val="361452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54E3B-36A0-41E8-97DB-6C254580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92661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Successes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Convened and leveraging a national knowledge base for developing emissions to be used in air quality planning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Educated skilled regional, state, and local staff about emissions modeling and projections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Received data for 2016 from many states: non-EGU emissions, </a:t>
            </a:r>
            <a:r>
              <a:rPr lang="en-US" dirty="0" err="1"/>
              <a:t>onroad</a:t>
            </a:r>
            <a:r>
              <a:rPr lang="en-US" dirty="0"/>
              <a:t> activity data, fires, oil and gas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States submitted data about consent decrees and closures that we probably wouldn’t have known about otherwise</a:t>
            </a:r>
          </a:p>
          <a:p>
            <a:pPr>
              <a:spcAft>
                <a:spcPts val="400"/>
              </a:spcAft>
            </a:pPr>
            <a:r>
              <a:rPr lang="en-US" dirty="0"/>
              <a:t>Challenges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Effort coincides with the 2017 NEI cycle – strains resources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It can be hard to find agreement on new methods and approaches 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Some workgroup members want new methods to improve estimates but are not sure how to make it better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0FF10-CC22-4085-BEBA-427B1EE8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3B66A-1611-47DF-A10F-1DEC2B7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Collaborative Successes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69729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753" y="1356100"/>
            <a:ext cx="8229600" cy="492661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Workgroups are working to release beta inventories and documentation</a:t>
            </a:r>
          </a:p>
          <a:p>
            <a:pPr>
              <a:spcAft>
                <a:spcPts val="400"/>
              </a:spcAft>
            </a:pPr>
            <a:r>
              <a:rPr lang="en-US" dirty="0"/>
              <a:t>Preparing for v1.0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States/workgroups review beta inventories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Update emissions for some sectors, including:</a:t>
            </a:r>
          </a:p>
          <a:p>
            <a:pPr lvl="2">
              <a:spcAft>
                <a:spcPts val="400"/>
              </a:spcAft>
            </a:pPr>
            <a:r>
              <a:rPr lang="en-US" dirty="0"/>
              <a:t>Onroad age distributions, commercial marine vessels, nonroad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Develop improved projection methods for some sectors</a:t>
            </a:r>
          </a:p>
          <a:p>
            <a:pPr>
              <a:spcAft>
                <a:spcPts val="400"/>
              </a:spcAft>
            </a:pPr>
            <a:r>
              <a:rPr lang="en-US" dirty="0"/>
              <a:t>Air quality modeling of alpha, beta, and v1.0 versions of the platform by EPA and others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Plan to track uses of the alpha and beta inventories and assimilate feedback into the data and platform based on modeling</a:t>
            </a:r>
          </a:p>
          <a:p>
            <a:pPr>
              <a:spcAft>
                <a:spcPts val="400"/>
              </a:spcAft>
            </a:pPr>
            <a:r>
              <a:rPr lang="en-US" dirty="0"/>
              <a:t>Emissions modeling workgroup is forming 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Collaboratively collating the inventory data into a modeling platform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Apply, test, and improve ancillary data used in emissions models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Review air quality model results from alpha and beta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Collaborative Next Steps</a:t>
            </a:r>
          </a:p>
        </p:txBody>
      </p:sp>
    </p:spTree>
    <p:extLst>
      <p:ext uri="{BB962C8B-B14F-4D97-AF65-F5344CB8AC3E}">
        <p14:creationId xmlns:p14="http://schemas.microsoft.com/office/powerpoint/2010/main" val="116878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B699720-9CDF-491F-992E-9AADC5101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2" y="1382600"/>
            <a:ext cx="8229600" cy="47670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CMAQ and </a:t>
            </a:r>
            <a:r>
              <a:rPr lang="en-US" sz="2000" dirty="0" err="1"/>
              <a:t>CAMx</a:t>
            </a:r>
            <a:r>
              <a:rPr lang="en-US" sz="2000" dirty="0"/>
              <a:t> alpha model runs are underway using the alpha inventory as part of a “shake out” of the 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12 km national domain nested within a 36 km domain (see map below)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Boundary conditions for the 36 km domain are from a 2016 Hemispheric CMAQ 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2016 beta emissions will be modeled starting later this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are open to sharing our modeling outputs; but, we have not yet settled on a timeframe for this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65B07-6540-48EB-BF7E-E81BBC9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8C7242-612D-4749-A4AC-A9CB411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EPA’s Air Quality Modeling of the 2016 Emissions Platform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23C507-AEF6-4D7D-B21A-767CC9BD8F6C}"/>
              </a:ext>
            </a:extLst>
          </p:cNvPr>
          <p:cNvGrpSpPr/>
          <p:nvPr/>
        </p:nvGrpSpPr>
        <p:grpSpPr>
          <a:xfrm>
            <a:off x="4419600" y="4180218"/>
            <a:ext cx="3276600" cy="2449181"/>
            <a:chOff x="4419600" y="4180219"/>
            <a:chExt cx="3017520" cy="2194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3892AF-EC51-40B1-9575-994ACBE05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21" t="253" r="11287" b="253"/>
            <a:stretch/>
          </p:blipFill>
          <p:spPr>
            <a:xfrm>
              <a:off x="4419600" y="4180219"/>
              <a:ext cx="3017520" cy="219456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B41CD1-F5C2-4B96-B124-A5CEDB08107E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8" y="4441116"/>
              <a:ext cx="0" cy="1828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E4B1B1-29D3-413A-853A-40F939D27690}"/>
                </a:ext>
              </a:extLst>
            </p:cNvPr>
            <p:cNvCxnSpPr>
              <a:cxnSpLocks/>
            </p:cNvCxnSpPr>
            <p:nvPr/>
          </p:nvCxnSpPr>
          <p:spPr>
            <a:xfrm>
              <a:off x="7248517" y="4430358"/>
              <a:ext cx="0" cy="1828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E47E6B-4EE9-4D3E-BCA4-0D6A583F817C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8" y="4430358"/>
              <a:ext cx="2188284" cy="224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0A22E5-DBAF-4927-8D8E-59B44ED5F72E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8" y="6277584"/>
              <a:ext cx="218828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82A18-44BE-493C-9676-0F0FFD28478B}"/>
                </a:ext>
              </a:extLst>
            </p:cNvPr>
            <p:cNvCxnSpPr>
              <a:cxnSpLocks/>
            </p:cNvCxnSpPr>
            <p:nvPr/>
          </p:nvCxnSpPr>
          <p:spPr>
            <a:xfrm>
              <a:off x="5252031" y="4876800"/>
              <a:ext cx="1682169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5F81B4-E55C-40C5-A11D-6EE8C665E318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4876800"/>
              <a:ext cx="0" cy="9906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C158B8-5DF8-4922-8BC8-B4E4C431B56E}"/>
                </a:ext>
              </a:extLst>
            </p:cNvPr>
            <p:cNvCxnSpPr>
              <a:cxnSpLocks/>
            </p:cNvCxnSpPr>
            <p:nvPr/>
          </p:nvCxnSpPr>
          <p:spPr>
            <a:xfrm>
              <a:off x="5241234" y="4890054"/>
              <a:ext cx="0" cy="9906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D97957E-9F96-4DE0-8BB7-828ED627DD87}"/>
                </a:ext>
              </a:extLst>
            </p:cNvPr>
            <p:cNvCxnSpPr>
              <a:cxnSpLocks/>
            </p:cNvCxnSpPr>
            <p:nvPr/>
          </p:nvCxnSpPr>
          <p:spPr>
            <a:xfrm>
              <a:off x="5244549" y="5877339"/>
              <a:ext cx="1682169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56E90DD-FC5C-4616-8B2C-8CE46415C583}"/>
              </a:ext>
            </a:extLst>
          </p:cNvPr>
          <p:cNvSpPr txBox="1"/>
          <p:nvPr/>
        </p:nvSpPr>
        <p:spPr>
          <a:xfrm>
            <a:off x="2913596" y="4772953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36 km domain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8AC520-07F6-408F-AFE4-13CE30D52D4A}"/>
              </a:ext>
            </a:extLst>
          </p:cNvPr>
          <p:cNvSpPr txBox="1"/>
          <p:nvPr/>
        </p:nvSpPr>
        <p:spPr>
          <a:xfrm>
            <a:off x="2921789" y="5322600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 km domain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460ECB-BC57-4E17-AB59-483D1B8909BE}"/>
              </a:ext>
            </a:extLst>
          </p:cNvPr>
          <p:cNvCxnSpPr>
            <a:cxnSpLocks/>
          </p:cNvCxnSpPr>
          <p:nvPr/>
        </p:nvCxnSpPr>
        <p:spPr>
          <a:xfrm>
            <a:off x="4486562" y="4942230"/>
            <a:ext cx="5426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CDE7DA-E330-4BED-AE70-850E2D3B104E}"/>
              </a:ext>
            </a:extLst>
          </p:cNvPr>
          <p:cNvCxnSpPr>
            <a:cxnSpLocks/>
          </p:cNvCxnSpPr>
          <p:nvPr/>
        </p:nvCxnSpPr>
        <p:spPr>
          <a:xfrm>
            <a:off x="4495800" y="5479871"/>
            <a:ext cx="730986" cy="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5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34F3D-BCBC-49C9-877E-C49BD5E5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SMOKE inputs and scripts for 2016 alpha and 2014v2</a:t>
            </a:r>
          </a:p>
          <a:p>
            <a:pPr lvl="1">
              <a:spcAft>
                <a:spcPts val="400"/>
              </a:spcAft>
            </a:pPr>
            <a:r>
              <a:rPr lang="en-US" dirty="0">
                <a:hlinkClick r:id="rId2"/>
              </a:rPr>
              <a:t>https://www.epa.gov/air-emissions-modeling/2014-2016-version-7-air-emissions-modeling-platforms</a:t>
            </a:r>
            <a:endParaRPr lang="en-US" dirty="0"/>
          </a:p>
          <a:p>
            <a:pPr lvl="1">
              <a:spcAft>
                <a:spcPts val="400"/>
              </a:spcAft>
            </a:pPr>
            <a:r>
              <a:rPr lang="en-US" dirty="0"/>
              <a:t>Platform as large zip files plus sample outputs: </a:t>
            </a:r>
            <a:r>
              <a:rPr lang="en-US" dirty="0">
                <a:hlinkClick r:id="rId3"/>
              </a:rPr>
              <a:t>https://drive.google.com/drive/folders/1caRJVHx_SzY0sSD6DL-TE7rgAoSDqrt-</a:t>
            </a:r>
            <a:r>
              <a:rPr lang="en-US" dirty="0"/>
              <a:t> 	</a:t>
            </a:r>
          </a:p>
          <a:p>
            <a:pPr>
              <a:spcAft>
                <a:spcPts val="400"/>
              </a:spcAft>
            </a:pPr>
            <a:r>
              <a:rPr lang="en-US" dirty="0"/>
              <a:t>Wiki for workgroup notes and pointers to beta data:</a:t>
            </a:r>
          </a:p>
          <a:p>
            <a:pPr lvl="1">
              <a:spcAft>
                <a:spcPts val="400"/>
              </a:spcAft>
            </a:pPr>
            <a:r>
              <a:rPr lang="en-US" dirty="0">
                <a:hlinkClick r:id="rId4"/>
              </a:rPr>
              <a:t>http://views.cira.colostate.edu/wiki/wiki/9169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83082-F3E4-41DC-AB62-B30365A0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821C21-0D8A-4209-A3E6-9A0BC950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Downloads</a:t>
            </a:r>
          </a:p>
        </p:txBody>
      </p:sp>
    </p:spTree>
    <p:extLst>
      <p:ext uri="{BB962C8B-B14F-4D97-AF65-F5344CB8AC3E}">
        <p14:creationId xmlns:p14="http://schemas.microsoft.com/office/powerpoint/2010/main" val="67788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0C5CD-C5BC-4731-8AEB-2FB0C9FD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6908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Biennial conference that connects offices across EPA, regional/state/local/tribal staff, researchers, consultants, and students who work on various aspects of emissions inventory development</a:t>
            </a:r>
          </a:p>
          <a:p>
            <a:pPr>
              <a:spcAft>
                <a:spcPts val="600"/>
              </a:spcAft>
            </a:pPr>
            <a:r>
              <a:rPr lang="en-US" dirty="0"/>
              <a:t>2019 Theme: “Collaborative Partnerships to Advance Science and Policy”</a:t>
            </a:r>
          </a:p>
          <a:p>
            <a:pPr>
              <a:spcAft>
                <a:spcPts val="600"/>
              </a:spcAft>
            </a:pPr>
            <a:r>
              <a:rPr lang="en-US" b="1" dirty="0"/>
              <a:t>July 29-August 2, 2019 in Dallas, Texas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Training on Monday, July 29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Tuesday-Friday: plenary session, technical sessions, lightning talks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More info coming soon to: </a:t>
            </a:r>
            <a:r>
              <a:rPr lang="en-US" dirty="0">
                <a:hlinkClick r:id="rId2"/>
              </a:rPr>
              <a:t>https://www.epa.gov/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air-emissions-inventories/international-emission-inventory-conference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743C7-5ED8-46A7-9291-509C2CF3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682D2-7CD9-4F71-A4B6-926BDDAD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EPA’s 2019 International Emission Inventory Conference</a:t>
            </a:r>
          </a:p>
        </p:txBody>
      </p:sp>
    </p:spTree>
    <p:extLst>
      <p:ext uri="{BB962C8B-B14F-4D97-AF65-F5344CB8AC3E}">
        <p14:creationId xmlns:p14="http://schemas.microsoft.com/office/powerpoint/2010/main" val="296109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0C5CD-C5BC-4731-8AEB-2FB0C9FD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2"/>
            <a:ext cx="8229600" cy="46146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Coordination Committee: 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Workgroup leaders</a:t>
            </a:r>
            <a:r>
              <a:rPr lang="en-US" dirty="0"/>
              <a:t>: Doug Boyer (TCEQ), Alison Eyth (EPA), Caroline Farkas (EPA), Mark Janssen (LADCO), </a:t>
            </a:r>
            <a:br>
              <a:rPr lang="en-US" dirty="0"/>
            </a:br>
            <a:r>
              <a:rPr lang="en-US" dirty="0"/>
              <a:t>Serpil Kayin (EPA), Tammy Manning (NC DENR), </a:t>
            </a:r>
            <a:br>
              <a:rPr lang="en-US" dirty="0"/>
            </a:br>
            <a:r>
              <a:rPr lang="en-US" dirty="0"/>
              <a:t>Julie McDill (MARAMA), Tom Moore (WESTAR), </a:t>
            </a:r>
            <a:br>
              <a:rPr lang="en-US" dirty="0"/>
            </a:br>
            <a:r>
              <a:rPr lang="en-US" dirty="0"/>
              <a:t>Sarah Roberts (EPA), Rebecca Simpson (CO DPHE), Jennifer Snyder (EPA), Jeff Vukovich (EPA), </a:t>
            </a:r>
            <a:br>
              <a:rPr lang="en-US" dirty="0"/>
            </a:br>
            <a:r>
              <a:rPr lang="en-US" dirty="0"/>
              <a:t>Eric Zalewsky (NY DEC)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Regional Organization Leaders</a:t>
            </a:r>
            <a:r>
              <a:rPr lang="en-US" dirty="0"/>
              <a:t>: Zac Adelman (LADCO), Jim Boylan (SESARM), Dave Foerter (OTC), John Hornback (SESARM), Michael Vince (CENSARA), Mary Uhl (WESTAR)</a:t>
            </a:r>
          </a:p>
          <a:p>
            <a:pPr>
              <a:spcBef>
                <a:spcPts val="600"/>
              </a:spcBef>
            </a:pPr>
            <a:r>
              <a:rPr lang="en-US" b="1" dirty="0"/>
              <a:t>Workgroup members</a:t>
            </a:r>
            <a:r>
              <a:rPr lang="en-US" dirty="0"/>
              <a:t>: Over 100 state, local, and regional staff are actively participating, plus additional EPA staff working on the inventories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743C7-5ED8-46A7-9291-509C2CF3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682D2-7CD9-4F71-A4B6-926BDDAD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68113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272" y="1484127"/>
            <a:ext cx="8382000" cy="484047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2400" dirty="0"/>
              <a:t>Purpose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A new, multi-purpose emissions modeling platform is needed to replace the 2011 and 2014 platforms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Motivation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States and regional organizations want to be more involved in creating the national emissions modeling platform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Approach</a:t>
            </a:r>
          </a:p>
          <a:p>
            <a:pPr lvl="1"/>
            <a:r>
              <a:rPr lang="en-US" sz="2000" i="1" dirty="0"/>
              <a:t>For the first time</a:t>
            </a:r>
            <a:r>
              <a:rPr lang="en-US" sz="2000" dirty="0"/>
              <a:t>, EPA, states, and regional organizations  are engaging in collaborative emissions modeling platform development </a:t>
            </a:r>
          </a:p>
          <a:p>
            <a:pPr lvl="1"/>
            <a:r>
              <a:rPr lang="en-US" sz="2000" dirty="0"/>
              <a:t>2016 base year was selected through a collaborative process</a:t>
            </a:r>
          </a:p>
          <a:p>
            <a:pPr lvl="1"/>
            <a:r>
              <a:rPr lang="en-US" sz="2000" dirty="0"/>
              <a:t>2023 and 2028 future years selected for regulatory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Autofit/>
          </a:bodyPr>
          <a:lstStyle/>
          <a:p>
            <a:r>
              <a:rPr lang="en-US" sz="3600" dirty="0"/>
              <a:t>Overview of the National Emissions Inventory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471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915" y="1452708"/>
            <a:ext cx="8748237" cy="4920169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Coordination co-leads</a:t>
            </a:r>
            <a:r>
              <a:rPr lang="en-US" sz="2400" dirty="0"/>
              <a:t>: Zac Adelman (Lake Michigan Air Directors </a:t>
            </a:r>
            <a:r>
              <a:rPr lang="en-US" sz="2400" dirty="0" err="1"/>
              <a:t>COnsortium</a:t>
            </a:r>
            <a:r>
              <a:rPr lang="en-US" sz="2400" dirty="0"/>
              <a:t>) and Alison Eyth (EPA OAQPS)</a:t>
            </a:r>
          </a:p>
          <a:p>
            <a:pPr lvl="1"/>
            <a:r>
              <a:rPr lang="en-US" sz="1800" dirty="0"/>
              <a:t>Develop process and communication structures, help resolve issues, documentation requirements, coordinate distribution of resulting data</a:t>
            </a:r>
          </a:p>
          <a:p>
            <a:r>
              <a:rPr lang="en-US" sz="2400" b="1" u="sng" dirty="0"/>
              <a:t>Coordination committee</a:t>
            </a:r>
            <a:r>
              <a:rPr lang="en-US" sz="2400" dirty="0"/>
              <a:t>: regional, state, local, and EPA leaders </a:t>
            </a:r>
          </a:p>
          <a:p>
            <a:pPr lvl="1"/>
            <a:r>
              <a:rPr lang="en-US" sz="1800" dirty="0"/>
              <a:t>Define processes, raise and resolve issues, co-lead workgroups</a:t>
            </a:r>
          </a:p>
          <a:p>
            <a:pPr lvl="1"/>
            <a:r>
              <a:rPr lang="en-US" sz="1800" dirty="0"/>
              <a:t>Includes overall and workgroup co-leads plus regional directors</a:t>
            </a:r>
          </a:p>
          <a:p>
            <a:r>
              <a:rPr lang="en-US" sz="2400" b="1" u="sng" dirty="0"/>
              <a:t>Sector-specific workgroups</a:t>
            </a:r>
            <a:r>
              <a:rPr lang="en-US" sz="2400" dirty="0"/>
              <a:t>: one regional/state staff and one EPA staff (where possible)</a:t>
            </a:r>
          </a:p>
          <a:p>
            <a:pPr lvl="1"/>
            <a:r>
              <a:rPr lang="en-US" sz="1800" dirty="0"/>
              <a:t>Focus on preparing emissions estimates for 2016 and future years and improve how the emissions sectors are modeled</a:t>
            </a:r>
          </a:p>
          <a:p>
            <a:pPr lvl="1"/>
            <a:r>
              <a:rPr lang="en-US" sz="1800" dirty="0"/>
              <a:t>Include over 100 participants from EPA/states/locals/regions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80730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735" y="1417638"/>
            <a:ext cx="8229600" cy="469086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Electric Generating Units (EGUs)</a:t>
            </a:r>
          </a:p>
          <a:p>
            <a:r>
              <a:rPr lang="en-US" dirty="0"/>
              <a:t>Non-EGU Point (including aircraft)</a:t>
            </a:r>
          </a:p>
          <a:p>
            <a:r>
              <a:rPr lang="en-US" dirty="0"/>
              <a:t>Nonpoint (agriculture, fugitive dust, res. wood, other)</a:t>
            </a:r>
          </a:p>
          <a:p>
            <a:r>
              <a:rPr lang="en-US" dirty="0"/>
              <a:t>Oil and gas (point and nonpoint)</a:t>
            </a:r>
          </a:p>
          <a:p>
            <a:r>
              <a:rPr lang="en-US" dirty="0"/>
              <a:t>Onroad (also VIN-decoding subgroup)</a:t>
            </a:r>
          </a:p>
          <a:p>
            <a:r>
              <a:rPr lang="en-US" dirty="0"/>
              <a:t>Nonroad</a:t>
            </a:r>
          </a:p>
          <a:p>
            <a:r>
              <a:rPr lang="en-US" dirty="0"/>
              <a:t>Rail</a:t>
            </a:r>
          </a:p>
          <a:p>
            <a:r>
              <a:rPr lang="en-US" dirty="0"/>
              <a:t>Commercial Marine Vessels (CMV)</a:t>
            </a:r>
          </a:p>
          <a:p>
            <a:r>
              <a:rPr lang="en-US" dirty="0"/>
              <a:t>Fires</a:t>
            </a:r>
          </a:p>
          <a:p>
            <a:r>
              <a:rPr lang="en-US" dirty="0"/>
              <a:t>Biogenic</a:t>
            </a:r>
          </a:p>
          <a:p>
            <a:r>
              <a:rPr lang="en-US" dirty="0"/>
              <a:t>Emissions Modeling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Wiki hosted by Intermountain West Data Warehouse has more information on and notes from each workgroup</a:t>
            </a:r>
          </a:p>
          <a:p>
            <a:pPr lvl="1"/>
            <a:r>
              <a:rPr lang="en-US" sz="2000" dirty="0">
                <a:hlinkClick r:id="rId3"/>
              </a:rPr>
              <a:t>http://views.cira.colostate.edu/wiki/wiki/9169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Workgroups</a:t>
            </a:r>
          </a:p>
        </p:txBody>
      </p:sp>
    </p:spTree>
    <p:extLst>
      <p:ext uri="{BB962C8B-B14F-4D97-AF65-F5344CB8AC3E}">
        <p14:creationId xmlns:p14="http://schemas.microsoft.com/office/powerpoint/2010/main" val="256580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08" y="1143000"/>
            <a:ext cx="8421528" cy="526494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SzPts val="1954"/>
            </a:pPr>
            <a:r>
              <a:rPr lang="en-US" sz="2600" b="1" u="sng" dirty="0"/>
              <a:t>Alpha</a:t>
            </a:r>
            <a:r>
              <a:rPr lang="en-US" sz="2600" dirty="0"/>
              <a:t>: </a:t>
            </a:r>
            <a:r>
              <a:rPr lang="en-US" sz="2600" b="1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preliminary</a:t>
            </a:r>
            <a:r>
              <a:rPr lang="en-US" sz="26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version based on 2014 National Emission Inventory (NEI) version 2 for some and 2016 for other key sectors </a:t>
            </a:r>
            <a:r>
              <a:rPr lang="en-US" sz="28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(released Spring 2018)</a:t>
            </a:r>
            <a:endParaRPr lang="en-US" sz="26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954"/>
            </a:pPr>
            <a:r>
              <a:rPr lang="en-US" sz="22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Used for initial testing of 2016 model runs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954"/>
            </a:pPr>
            <a:r>
              <a:rPr lang="en-US" sz="2200" dirty="0"/>
              <a:t>Compatible versions of 2014 and 2015 were also released</a:t>
            </a:r>
          </a:p>
          <a:p>
            <a:pPr>
              <a:spcAft>
                <a:spcPts val="400"/>
              </a:spcAft>
            </a:pPr>
            <a:r>
              <a:rPr lang="en-US" sz="2600" b="1" u="sng" dirty="0"/>
              <a:t>Beta</a:t>
            </a:r>
            <a:r>
              <a:rPr lang="en-US" sz="2600" dirty="0"/>
              <a:t>: </a:t>
            </a:r>
            <a:r>
              <a:rPr lang="en-US" sz="2600" b="1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improved </a:t>
            </a:r>
            <a:r>
              <a:rPr lang="en-US" sz="2600" b="1" i="1" dirty="0"/>
              <a:t>and/or new </a:t>
            </a:r>
            <a:r>
              <a:rPr lang="en-US" sz="2600" b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</a:t>
            </a:r>
            <a:r>
              <a:rPr lang="en-US" sz="26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version of 2016 emissions for most sectors and preliminary projected emissions to 2023 and 2028 </a:t>
            </a:r>
            <a:br>
              <a:rPr lang="en-US" sz="26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</a:br>
            <a:r>
              <a:rPr lang="en-US" sz="26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(November 2018)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Use for base and future year preliminary analyses</a:t>
            </a:r>
          </a:p>
          <a:p>
            <a:pPr>
              <a:spcAft>
                <a:spcPts val="400"/>
              </a:spcAft>
            </a:pPr>
            <a:r>
              <a:rPr lang="en-US" sz="2600" b="1" u="sng" dirty="0"/>
              <a:t>v1.0</a:t>
            </a:r>
            <a:r>
              <a:rPr lang="en-US" sz="2600" dirty="0"/>
              <a:t>: </a:t>
            </a:r>
            <a:r>
              <a:rPr lang="en-US" sz="2600" b="1" i="1" dirty="0"/>
              <a:t>fully updated </a:t>
            </a:r>
            <a:r>
              <a:rPr lang="en-US" sz="2600" dirty="0"/>
              <a:t>2016 emissions and complete projected emissions for 2023 and 2028 </a:t>
            </a:r>
            <a:br>
              <a:rPr lang="en-US" sz="2600" dirty="0"/>
            </a:br>
            <a:r>
              <a:rPr lang="en-US" sz="2600" dirty="0"/>
              <a:t>(Winter-Spring 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672" y="1404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2016 Platform Versions &amp; Schedule</a:t>
            </a:r>
          </a:p>
        </p:txBody>
      </p:sp>
    </p:spTree>
    <p:extLst>
      <p:ext uri="{BB962C8B-B14F-4D97-AF65-F5344CB8AC3E}">
        <p14:creationId xmlns:p14="http://schemas.microsoft.com/office/powerpoint/2010/main" val="353238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C2D5-E6C7-4790-B804-D5E8984A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58" y="1219200"/>
            <a:ext cx="8911542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Workgroups are developing base and future year emissions inventories and documentation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States/locals have provided 2016-specific data for some sectors (e.g., EGUs, non-EGUs, </a:t>
            </a:r>
            <a:r>
              <a:rPr lang="en-US" dirty="0" err="1"/>
              <a:t>onroad</a:t>
            </a:r>
            <a:r>
              <a:rPr lang="en-US" dirty="0"/>
              <a:t> vehicle miles traveled [VMT] and population [VPOP], fires, oil &amp; gas)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States/locals have reviewed data for many sectors </a:t>
            </a:r>
          </a:p>
          <a:p>
            <a:pPr>
              <a:spcAft>
                <a:spcPts val="600"/>
              </a:spcAft>
            </a:pPr>
            <a:r>
              <a:rPr lang="en-US" dirty="0"/>
              <a:t>EPA is helping by running models and tools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MOtor</a:t>
            </a:r>
            <a:r>
              <a:rPr lang="en-US" dirty="0"/>
              <a:t> Vehicle Emissions Simulator (MOVES) for </a:t>
            </a:r>
            <a:r>
              <a:rPr lang="en-US" dirty="0" err="1"/>
              <a:t>onroad</a:t>
            </a:r>
            <a:r>
              <a:rPr lang="en-US" dirty="0"/>
              <a:t> and nonroad (2016, 2023, 2028)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Oil &amp; Gas Tool  (2016)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Blue Sky Framework / SMARTFIRE2 (2016)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40BF1-9190-4CB1-8138-A36E9DDA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601DE6-A79D-4BCE-94B3-E9F76B00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8" y="380999"/>
            <a:ext cx="8229600" cy="853633"/>
          </a:xfrm>
        </p:spPr>
        <p:txBody>
          <a:bodyPr>
            <a:noAutofit/>
          </a:bodyPr>
          <a:lstStyle/>
          <a:p>
            <a:r>
              <a:rPr lang="en-US" sz="3200" dirty="0"/>
              <a:t>Current Work: 2016 Beta Platform	</a:t>
            </a:r>
          </a:p>
        </p:txBody>
      </p:sp>
    </p:spTree>
    <p:extLst>
      <p:ext uri="{BB962C8B-B14F-4D97-AF65-F5344CB8AC3E}">
        <p14:creationId xmlns:p14="http://schemas.microsoft.com/office/powerpoint/2010/main" val="20490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76E46-3724-438B-84B2-098BB083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4" y="1182065"/>
            <a:ext cx="8505335" cy="522588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800" b="1" dirty="0"/>
              <a:t>EGUs</a:t>
            </a:r>
            <a:r>
              <a:rPr lang="en-US" sz="3800" dirty="0"/>
              <a:t>: 2016 point submittals and national data sets; Integrated Planning Model (IPM) and ERTAC EGU outputs for 2023/2028</a:t>
            </a:r>
          </a:p>
          <a:p>
            <a:pPr>
              <a:spcAft>
                <a:spcPts val="600"/>
              </a:spcAft>
            </a:pPr>
            <a:r>
              <a:rPr lang="en-US" sz="3800" b="1" dirty="0"/>
              <a:t>Non-EGU point</a:t>
            </a:r>
            <a:r>
              <a:rPr lang="en-US" sz="3800" dirty="0"/>
              <a:t>: 2016 point submittals</a:t>
            </a:r>
          </a:p>
          <a:p>
            <a:pPr lvl="1">
              <a:spcAft>
                <a:spcPts val="600"/>
              </a:spcAft>
            </a:pPr>
            <a:r>
              <a:rPr lang="en-US" sz="3800" dirty="0"/>
              <a:t>Incorporate growth, consent decrees and key regulations for 2023/2028, project airports</a:t>
            </a:r>
          </a:p>
          <a:p>
            <a:pPr>
              <a:spcAft>
                <a:spcPts val="600"/>
              </a:spcAft>
            </a:pPr>
            <a:r>
              <a:rPr lang="en-US" sz="3800" b="1" dirty="0"/>
              <a:t>Nonpoint</a:t>
            </a:r>
            <a:r>
              <a:rPr lang="en-US" sz="3800" dirty="0"/>
              <a:t>: Start with 2014NEIv2; adjust paved road dust, livestock, and some others to 2016; </a:t>
            </a:r>
            <a:br>
              <a:rPr lang="en-US" sz="3800" dirty="0"/>
            </a:br>
            <a:r>
              <a:rPr lang="en-US" sz="3800" dirty="0"/>
              <a:t>project to 2023, 2028</a:t>
            </a:r>
          </a:p>
          <a:p>
            <a:pPr>
              <a:spcAft>
                <a:spcPts val="600"/>
              </a:spcAft>
            </a:pPr>
            <a:r>
              <a:rPr lang="en-US" sz="3800" b="1" dirty="0"/>
              <a:t>Nonpoint oil and gas</a:t>
            </a:r>
            <a:r>
              <a:rPr lang="en-US" sz="3800" dirty="0"/>
              <a:t>: oil and gas tool output for 2016 plus new spatial surrogates and temporal profiles; simple projections to 2023/2028</a:t>
            </a:r>
          </a:p>
          <a:p>
            <a:r>
              <a:rPr lang="en-US" sz="3800" b="1" dirty="0"/>
              <a:t>Onroad</a:t>
            </a:r>
            <a:r>
              <a:rPr lang="en-US" sz="3800" dirty="0"/>
              <a:t>: State/local 2016 activity with 2016 emission factors, new on-roadway spatial surrogates</a:t>
            </a:r>
          </a:p>
          <a:p>
            <a:endParaRPr lang="en-US" sz="38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88D53-F68D-4E13-99A3-6873A644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6200F-694C-48EE-AF16-328823F4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" y="202246"/>
            <a:ext cx="9013032" cy="1143000"/>
          </a:xfrm>
        </p:spPr>
        <p:txBody>
          <a:bodyPr>
            <a:normAutofit/>
          </a:bodyPr>
          <a:lstStyle/>
          <a:p>
            <a:r>
              <a:rPr lang="en-US" dirty="0"/>
              <a:t>Overview of Beta Emissions (1)</a:t>
            </a:r>
          </a:p>
        </p:txBody>
      </p:sp>
    </p:spTree>
    <p:extLst>
      <p:ext uri="{BB962C8B-B14F-4D97-AF65-F5344CB8AC3E}">
        <p14:creationId xmlns:p14="http://schemas.microsoft.com/office/powerpoint/2010/main" val="228299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5E4D5-F3E8-4C23-9702-C34B388D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1C9CE-595E-43D4-AD8D-C453EC1C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6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2014 and 2016 Point Source Emissions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8B7C5-8ED3-4928-B571-CB9CBAAE870B}"/>
              </a:ext>
            </a:extLst>
          </p:cNvPr>
          <p:cNvSpPr txBox="1"/>
          <p:nvPr/>
        </p:nvSpPr>
        <p:spPr>
          <a:xfrm>
            <a:off x="2387986" y="585164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 was a substantial drop in NOx and SO2 from 2014 to 2016</a:t>
            </a:r>
          </a:p>
          <a:p>
            <a:r>
              <a:rPr lang="en-US" sz="1400" dirty="0"/>
              <a:t>A large fraction of NOx and SO2 emissions are based on CEMS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B852C-7A56-426D-BFBD-3E7BF98BDFCD}"/>
              </a:ext>
            </a:extLst>
          </p:cNvPr>
          <p:cNvSpPr txBox="1"/>
          <p:nvPr/>
        </p:nvSpPr>
        <p:spPr>
          <a:xfrm rot="16200000">
            <a:off x="-350119" y="335863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tons/yr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42D4AE-542D-4109-A3ED-5A21A9383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000344"/>
              </p:ext>
            </p:extLst>
          </p:nvPr>
        </p:nvGraphicFramePr>
        <p:xfrm>
          <a:off x="4664529" y="1461182"/>
          <a:ext cx="4114800" cy="423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CE9DAB-8548-4AE1-AF7E-1AEBCDB78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2644"/>
              </p:ext>
            </p:extLst>
          </p:nvPr>
        </p:nvGraphicFramePr>
        <p:xfrm>
          <a:off x="457200" y="1461181"/>
          <a:ext cx="4207329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59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90E67-78DD-4396-AEB4-2D5137FA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E1471D-EE49-42C8-9265-A8D831A8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55" y="5936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2016 beta </a:t>
            </a:r>
            <a:r>
              <a:rPr lang="en-US" sz="3600" dirty="0" err="1"/>
              <a:t>Onroad</a:t>
            </a:r>
            <a:r>
              <a:rPr lang="en-US" sz="3600" dirty="0"/>
              <a:t> Emissions Totals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60732"/>
              </p:ext>
            </p:extLst>
          </p:nvPr>
        </p:nvGraphicFramePr>
        <p:xfrm>
          <a:off x="2171687" y="869791"/>
          <a:ext cx="4929202" cy="296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3052DBE-1686-40D9-8BDF-DD0497BAC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962400"/>
            <a:ext cx="4527026" cy="281067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7AE77-C58E-4816-BC69-871C26E09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22" y="4038600"/>
            <a:ext cx="4558770" cy="2734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00E4E-93C0-4900-BDD5-CA8B7C974E7E}"/>
              </a:ext>
            </a:extLst>
          </p:cNvPr>
          <p:cNvSpPr txBox="1"/>
          <p:nvPr/>
        </p:nvSpPr>
        <p:spPr>
          <a:xfrm rot="16200000">
            <a:off x="1605521" y="212259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tons/yr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5CD2D-585B-41A7-AA88-629F9257E256}"/>
              </a:ext>
            </a:extLst>
          </p:cNvPr>
          <p:cNvSpPr txBox="1"/>
          <p:nvPr/>
        </p:nvSpPr>
        <p:spPr>
          <a:xfrm>
            <a:off x="117928" y="1428570"/>
            <a:ext cx="1795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Onroad </a:t>
            </a:r>
          </a:p>
          <a:p>
            <a:r>
              <a:rPr lang="en-US" dirty="0"/>
              <a:t>emissions are </a:t>
            </a:r>
          </a:p>
          <a:p>
            <a:r>
              <a:rPr lang="en-US" dirty="0"/>
              <a:t>predicted to </a:t>
            </a:r>
          </a:p>
          <a:p>
            <a:r>
              <a:rPr lang="en-US" dirty="0"/>
              <a:t>go down from</a:t>
            </a:r>
          </a:p>
          <a:p>
            <a:r>
              <a:rPr lang="en-US" dirty="0"/>
              <a:t>‘14 to ‘16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D03AE-CADE-423A-ABDD-51FB3182AF8E}"/>
              </a:ext>
            </a:extLst>
          </p:cNvPr>
          <p:cNvSpPr txBox="1"/>
          <p:nvPr/>
        </p:nvSpPr>
        <p:spPr>
          <a:xfrm>
            <a:off x="487260" y="3733800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NOx emissions by county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8FEEE-14C0-405C-B4D2-BBCAFC0306C1}"/>
              </a:ext>
            </a:extLst>
          </p:cNvPr>
          <p:cNvSpPr txBox="1"/>
          <p:nvPr/>
        </p:nvSpPr>
        <p:spPr>
          <a:xfrm>
            <a:off x="4816830" y="3777734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Gridded Combination Truck VMT</a:t>
            </a:r>
          </a:p>
        </p:txBody>
      </p:sp>
    </p:spTree>
    <p:extLst>
      <p:ext uri="{BB962C8B-B14F-4D97-AF65-F5344CB8AC3E}">
        <p14:creationId xmlns:p14="http://schemas.microsoft.com/office/powerpoint/2010/main" val="388840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65631</TotalTime>
  <Words>1374</Words>
  <Application>Microsoft Office PowerPoint</Application>
  <PresentationFormat>On-screen Show (4:3)</PresentationFormat>
  <Paragraphs>170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Lucida Sans Unicode</vt:lpstr>
      <vt:lpstr>Rambla</vt:lpstr>
      <vt:lpstr>Verdana</vt:lpstr>
      <vt:lpstr>Wingdings 2</vt:lpstr>
      <vt:lpstr>Wingdings 3</vt:lpstr>
      <vt:lpstr>Concourse</vt:lpstr>
      <vt:lpstr>Development of the 2016 Collaborative Emissions Modeling Platform</vt:lpstr>
      <vt:lpstr>Overview of the National Emissions Inventory Collaborative</vt:lpstr>
      <vt:lpstr>Organizational Structure</vt:lpstr>
      <vt:lpstr>Collaborative Workgroups</vt:lpstr>
      <vt:lpstr>2016 Platform Versions &amp; Schedule</vt:lpstr>
      <vt:lpstr>Current Work: 2016 Beta Platform </vt:lpstr>
      <vt:lpstr>Overview of Beta Emissions (1)</vt:lpstr>
      <vt:lpstr>2014 and 2016 Point Source Emissions</vt:lpstr>
      <vt:lpstr>2016 beta Onroad Emissions Totals</vt:lpstr>
      <vt:lpstr>Overview of Beta Emissions (2)</vt:lpstr>
      <vt:lpstr>Inventory Collaborative Successes and Challenges</vt:lpstr>
      <vt:lpstr>Inventory Collaborative Next Steps</vt:lpstr>
      <vt:lpstr>EPA’s Air Quality Modeling of the 2016 Emissions Platform</vt:lpstr>
      <vt:lpstr>Data Downloads</vt:lpstr>
      <vt:lpstr>EPA’s 2019 International Emission Inventory Conference</vt:lpstr>
      <vt:lpstr>Acknowledgements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Eyth, Alison</cp:lastModifiedBy>
  <cp:revision>1189</cp:revision>
  <cp:lastPrinted>2018-08-30T16:24:27Z</cp:lastPrinted>
  <dcterms:created xsi:type="dcterms:W3CDTF">2011-06-13T20:10:16Z</dcterms:created>
  <dcterms:modified xsi:type="dcterms:W3CDTF">2018-10-24T03:23:07Z</dcterms:modified>
</cp:coreProperties>
</file>