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1" r:id="rId2"/>
    <p:sldId id="539" r:id="rId3"/>
    <p:sldId id="540" r:id="rId4"/>
    <p:sldId id="541" r:id="rId5"/>
    <p:sldId id="542" r:id="rId6"/>
    <p:sldId id="543" r:id="rId7"/>
    <p:sldId id="544" r:id="rId8"/>
    <p:sldId id="545" r:id="rId9"/>
    <p:sldId id="459" r:id="rId10"/>
    <p:sldId id="552" r:id="rId11"/>
    <p:sldId id="546" r:id="rId12"/>
    <p:sldId id="547" r:id="rId13"/>
    <p:sldId id="548" r:id="rId14"/>
    <p:sldId id="549" r:id="rId15"/>
    <p:sldId id="550" r:id="rId16"/>
    <p:sldId id="551" r:id="rId17"/>
    <p:sldId id="553" r:id="rId18"/>
    <p:sldId id="554" r:id="rId19"/>
    <p:sldId id="555" r:id="rId20"/>
    <p:sldId id="556" r:id="rId21"/>
    <p:sldId id="557" r:id="rId22"/>
    <p:sldId id="558" r:id="rId23"/>
    <p:sldId id="562" r:id="rId24"/>
    <p:sldId id="505" r:id="rId25"/>
    <p:sldId id="559" r:id="rId26"/>
    <p:sldId id="560" r:id="rId27"/>
    <p:sldId id="561"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5" autoAdjust="0"/>
    <p:restoredTop sz="94660"/>
  </p:normalViewPr>
  <p:slideViewPr>
    <p:cSldViewPr>
      <p:cViewPr varScale="1">
        <p:scale>
          <a:sx n="88" d="100"/>
          <a:sy n="88" d="100"/>
        </p:scale>
        <p:origin x="762" y="66"/>
      </p:cViewPr>
      <p:guideLst>
        <p:guide orient="horz" pos="2160"/>
        <p:guide pos="2880"/>
      </p:guideLst>
    </p:cSldViewPr>
  </p:slideViewPr>
  <p:notesTextViewPr>
    <p:cViewPr>
      <p:scale>
        <a:sx n="1" d="1"/>
        <a:sy n="1" d="1"/>
      </p:scale>
      <p:origin x="0" y="0"/>
    </p:cViewPr>
  </p:notesTextViewPr>
  <p:sorterViewPr>
    <p:cViewPr>
      <p:scale>
        <a:sx n="144" d="100"/>
        <a:sy n="14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27005F-58AD-4A82-9099-3AC1D38A29CB}" type="datetimeFigureOut">
              <a:rPr lang="en-US" smtClean="0"/>
              <a:t>10/21/2018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E7AFE1-B2A6-4E6B-B18D-523F94816EFC}" type="slidenum">
              <a:rPr lang="en-US" smtClean="0"/>
              <a:t>‹#›</a:t>
            </a:fld>
            <a:endParaRPr lang="en-US"/>
          </a:p>
        </p:txBody>
      </p:sp>
    </p:spTree>
    <p:extLst>
      <p:ext uri="{BB962C8B-B14F-4D97-AF65-F5344CB8AC3E}">
        <p14:creationId xmlns:p14="http://schemas.microsoft.com/office/powerpoint/2010/main" val="1470243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1</a:t>
            </a:fld>
            <a:endParaRPr lang="en-US"/>
          </a:p>
        </p:txBody>
      </p:sp>
    </p:spTree>
    <p:extLst>
      <p:ext uri="{BB962C8B-B14F-4D97-AF65-F5344CB8AC3E}">
        <p14:creationId xmlns:p14="http://schemas.microsoft.com/office/powerpoint/2010/main" val="3086366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The presence of wildfire smoke impacts the correlation between surface and satellite measurements of AOD in this region.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from AERONET and MODIS showed low correlation for days with typical ambient pollutant concentrations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~0.46 for Terra-MODIS over Las Vegas, NV in August 2013). During fire periods the correlation between instruments showed an improvement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~0.87 for Terra-MODIS over Reno, NV in August 2012 and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~0.82 for Aqua-MODIS over Fresno, CA in August 2013) because of the increase in columnar aerosol concentration.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10</a:t>
            </a:fld>
            <a:endParaRPr lang="en-US"/>
          </a:p>
        </p:txBody>
      </p:sp>
    </p:spTree>
    <p:extLst>
      <p:ext uri="{BB962C8B-B14F-4D97-AF65-F5344CB8AC3E}">
        <p14:creationId xmlns:p14="http://schemas.microsoft.com/office/powerpoint/2010/main" val="115093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The presence of wildfire smoke impacts the correlation between surface and satellite measurements of AOD in this region.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from AERONET and MODIS showed low correlation for days with typical ambient pollutant concentrations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~0.46 for Terra-MODIS over Las Vegas, NV in August 2013). During fire periods the correlation between instruments showed an improvement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~0.87 for Terra-MODIS over Reno, NV in August 2012 and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~0.82 for Aqua-MODIS over Fresno, CA in August 2013) because of the increase in columnar aerosol concentration.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11</a:t>
            </a:fld>
            <a:endParaRPr lang="en-US"/>
          </a:p>
        </p:txBody>
      </p:sp>
    </p:spTree>
    <p:extLst>
      <p:ext uri="{BB962C8B-B14F-4D97-AF65-F5344CB8AC3E}">
        <p14:creationId xmlns:p14="http://schemas.microsoft.com/office/powerpoint/2010/main" val="3526927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The presence of wildfire smoke impacts the correlation between surface and satellite measurements of AOD in this region.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from AERONET and MODIS showed low correlation for days with typical ambient pollutant concentrations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~0.46 for Terra-MODIS over Las Vegas, NV in August 2013). During fire periods the correlation between instruments showed an improvement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~0.87 for Terra-MODIS over Reno, NV in August 2012 and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~0.82 for Aqua-MODIS over Fresno, CA in August 2013) because of the increase in columnar aerosol concentration.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12</a:t>
            </a:fld>
            <a:endParaRPr lang="en-US"/>
          </a:p>
        </p:txBody>
      </p:sp>
    </p:spTree>
    <p:extLst>
      <p:ext uri="{BB962C8B-B14F-4D97-AF65-F5344CB8AC3E}">
        <p14:creationId xmlns:p14="http://schemas.microsoft.com/office/powerpoint/2010/main" val="1830186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The presence of wildfire smoke impacts the correlation between surface and satellite measurements of AOD in this region.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from AERONET and MODIS showed low correlation for days with typical ambient pollutant concentrations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~0.46 for Terra-MODIS over Las Vegas, NV in August 2013). During fire periods the correlation between instruments showed an improvement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~0.87 for Terra-MODIS over Reno, NV in August 2012 and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~0.82 for Aqua-MODIS over Fresno, CA in August 2013) because of the increase in columnar aerosol concentration.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13</a:t>
            </a:fld>
            <a:endParaRPr lang="en-US"/>
          </a:p>
        </p:txBody>
      </p:sp>
    </p:spTree>
    <p:extLst>
      <p:ext uri="{BB962C8B-B14F-4D97-AF65-F5344CB8AC3E}">
        <p14:creationId xmlns:p14="http://schemas.microsoft.com/office/powerpoint/2010/main" val="597831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The presence of wildfire smoke impacts the correlation between surface and satellite measurements of AOD in this region.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from AERONET and MODIS showed low correlation for days with typical ambient pollutant concentrations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~0.46 for Terra-MODIS over Las Vegas, NV in August 2013). During fire periods the correlation between instruments showed an improvement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~0.87 for Terra-MODIS over Reno, NV in August 2012 and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~0.82 for Aqua-MODIS over Fresno, CA in August 2013) because of the increase in columnar aerosol concentration.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14</a:t>
            </a:fld>
            <a:endParaRPr lang="en-US"/>
          </a:p>
        </p:txBody>
      </p:sp>
    </p:spTree>
    <p:extLst>
      <p:ext uri="{BB962C8B-B14F-4D97-AF65-F5344CB8AC3E}">
        <p14:creationId xmlns:p14="http://schemas.microsoft.com/office/powerpoint/2010/main" val="1852575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solidFill>
                  <a:schemeClr val="tx2"/>
                </a:solidFill>
              </a:rPr>
              <a:t>Health effects of ambient air quality</a:t>
            </a:r>
          </a:p>
          <a:p>
            <a:r>
              <a:rPr lang="en-US" dirty="0" smtClean="0"/>
              <a:t>Georgia Birth Cohort</a:t>
            </a:r>
          </a:p>
          <a:p>
            <a:r>
              <a:rPr lang="en-US" dirty="0" smtClean="0"/>
              <a:t>Geo-coded patient information</a:t>
            </a:r>
          </a:p>
          <a:p>
            <a:r>
              <a:rPr lang="en-US" dirty="0" smtClean="0"/>
              <a:t>Atlanta - epidemiologic results using central monitor data suggest associations of acute health effects and mobile source emissions</a:t>
            </a:r>
          </a:p>
          <a:p>
            <a:r>
              <a:rPr lang="en-US" dirty="0" smtClean="0"/>
              <a:t>Spatially resolved health study needs spatial air quality metrics</a:t>
            </a: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15</a:t>
            </a:fld>
            <a:endParaRPr lang="en-US"/>
          </a:p>
        </p:txBody>
      </p:sp>
    </p:spTree>
    <p:extLst>
      <p:ext uri="{BB962C8B-B14F-4D97-AF65-F5344CB8AC3E}">
        <p14:creationId xmlns:p14="http://schemas.microsoft.com/office/powerpoint/2010/main" val="192400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solidFill>
                  <a:schemeClr val="tx2"/>
                </a:solidFill>
              </a:rPr>
              <a:t>Health effects of ambient air quality</a:t>
            </a:r>
          </a:p>
          <a:p>
            <a:r>
              <a:rPr lang="en-US" dirty="0" smtClean="0"/>
              <a:t>Georgia Birth Cohort</a:t>
            </a:r>
          </a:p>
          <a:p>
            <a:r>
              <a:rPr lang="en-US" dirty="0" smtClean="0"/>
              <a:t>Geo-coded patient information</a:t>
            </a:r>
          </a:p>
          <a:p>
            <a:r>
              <a:rPr lang="en-US" dirty="0" smtClean="0"/>
              <a:t>Atlanta - epidemiologic results using central monitor data suggest associations of acute health effects and mobile source emissions</a:t>
            </a:r>
          </a:p>
          <a:p>
            <a:r>
              <a:rPr lang="en-US" dirty="0" smtClean="0"/>
              <a:t>Spatially resolved health study needs spatial air quality metrics</a:t>
            </a: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16</a:t>
            </a:fld>
            <a:endParaRPr lang="en-US"/>
          </a:p>
        </p:txBody>
      </p:sp>
    </p:spTree>
    <p:extLst>
      <p:ext uri="{BB962C8B-B14F-4D97-AF65-F5344CB8AC3E}">
        <p14:creationId xmlns:p14="http://schemas.microsoft.com/office/powerpoint/2010/main" val="60268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solidFill>
                  <a:schemeClr val="tx2"/>
                </a:solidFill>
              </a:rPr>
              <a:t>Health effects of ambient air quality</a:t>
            </a:r>
          </a:p>
          <a:p>
            <a:r>
              <a:rPr lang="en-US" dirty="0" smtClean="0"/>
              <a:t>Georgia Birth Cohort</a:t>
            </a:r>
          </a:p>
          <a:p>
            <a:r>
              <a:rPr lang="en-US" dirty="0" smtClean="0"/>
              <a:t>Geo-coded patient information</a:t>
            </a:r>
          </a:p>
          <a:p>
            <a:r>
              <a:rPr lang="en-US" dirty="0" smtClean="0"/>
              <a:t>Atlanta - epidemiologic results using central monitor data suggest associations of acute health effects and mobile source emissions</a:t>
            </a:r>
          </a:p>
          <a:p>
            <a:r>
              <a:rPr lang="en-US" dirty="0" smtClean="0"/>
              <a:t>Spatially resolved health study needs spatial air quality metrics</a:t>
            </a: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17</a:t>
            </a:fld>
            <a:endParaRPr lang="en-US"/>
          </a:p>
        </p:txBody>
      </p:sp>
    </p:spTree>
    <p:extLst>
      <p:ext uri="{BB962C8B-B14F-4D97-AF65-F5344CB8AC3E}">
        <p14:creationId xmlns:p14="http://schemas.microsoft.com/office/powerpoint/2010/main" val="2913832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solidFill>
                  <a:schemeClr val="tx2"/>
                </a:solidFill>
              </a:rPr>
              <a:t>Health effects of ambient air quality</a:t>
            </a:r>
          </a:p>
          <a:p>
            <a:r>
              <a:rPr lang="en-US" dirty="0" smtClean="0"/>
              <a:t>Georgia Birth Cohort</a:t>
            </a:r>
          </a:p>
          <a:p>
            <a:r>
              <a:rPr lang="en-US" dirty="0" smtClean="0"/>
              <a:t>Geo-coded patient information</a:t>
            </a:r>
          </a:p>
          <a:p>
            <a:r>
              <a:rPr lang="en-US" dirty="0" smtClean="0"/>
              <a:t>Atlanta - epidemiologic results using central monitor data suggest associations of acute health effects and mobile source emissions</a:t>
            </a:r>
          </a:p>
          <a:p>
            <a:r>
              <a:rPr lang="en-US" dirty="0" smtClean="0"/>
              <a:t>Spatially resolved health study needs spatial air quality metrics</a:t>
            </a: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18</a:t>
            </a:fld>
            <a:endParaRPr lang="en-US"/>
          </a:p>
        </p:txBody>
      </p:sp>
    </p:spTree>
    <p:extLst>
      <p:ext uri="{BB962C8B-B14F-4D97-AF65-F5344CB8AC3E}">
        <p14:creationId xmlns:p14="http://schemas.microsoft.com/office/powerpoint/2010/main" val="222982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solidFill>
                  <a:schemeClr val="tx2"/>
                </a:solidFill>
              </a:rPr>
              <a:t>Health effects of ambient air quality</a:t>
            </a:r>
          </a:p>
          <a:p>
            <a:r>
              <a:rPr lang="en-US" dirty="0" smtClean="0"/>
              <a:t>Georgia Birth Cohort</a:t>
            </a:r>
          </a:p>
          <a:p>
            <a:r>
              <a:rPr lang="en-US" dirty="0" smtClean="0"/>
              <a:t>Geo-coded patient information</a:t>
            </a:r>
          </a:p>
          <a:p>
            <a:r>
              <a:rPr lang="en-US" dirty="0" smtClean="0"/>
              <a:t>Atlanta - epidemiologic results using central monitor data suggest associations of acute health effects and mobile source emissions</a:t>
            </a:r>
          </a:p>
          <a:p>
            <a:r>
              <a:rPr lang="en-US" dirty="0" smtClean="0"/>
              <a:t>Spatially resolved health study needs spatial air quality metrics</a:t>
            </a: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19</a:t>
            </a:fld>
            <a:endParaRPr lang="en-US"/>
          </a:p>
        </p:txBody>
      </p:sp>
    </p:spTree>
    <p:extLst>
      <p:ext uri="{BB962C8B-B14F-4D97-AF65-F5344CB8AC3E}">
        <p14:creationId xmlns:p14="http://schemas.microsoft.com/office/powerpoint/2010/main" val="2176267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ＭＳ Ｐゴシック" charset="0"/>
              </a:rPr>
              <a:t>However, the semi-arid western U.S. continues to be an unproven and infrequently explored area for remotely sensed atmospheric aerosol pollution retrievals.  The study of aerosol transport and optical properties in this area is a challenge due to the complex terrain, bright surfaces, presence of anthropogenic and biogenic emissions, secondary organic aerosol formation, smoke from wildfires, and low aerosol concentrations during non-fire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Previous studies have shown that MODIS retrievals failed to estimate column-integrated aerosol pollution levels and particle size over Nevada and California in the summer months of 2012 and 2013 due to high surface albedo, heterogeneous vertical profile of aerosol concentrations, and incorrect parameterizations for surface reflectance. MODIS algorithms overestimated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by more than a factor of 3 in Reno, NV and more than a factor of 2 over Fresno, CA. </a:t>
            </a:r>
            <a:r>
              <a:rPr lang="en-US" sz="1200" i="1" kern="1200" dirty="0" smtClean="0">
                <a:solidFill>
                  <a:schemeClr val="tx1"/>
                </a:solidFill>
                <a:effectLst/>
                <a:latin typeface="Arial" charset="0"/>
                <a:ea typeface="ＭＳ Ｐゴシック" charset="0"/>
                <a:cs typeface="ＭＳ Ｐゴシック" charset="0"/>
              </a:rPr>
              <a:t> </a:t>
            </a:r>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2</a:t>
            </a:fld>
            <a:endParaRPr lang="en-US"/>
          </a:p>
        </p:txBody>
      </p:sp>
    </p:spTree>
    <p:extLst>
      <p:ext uri="{BB962C8B-B14F-4D97-AF65-F5344CB8AC3E}">
        <p14:creationId xmlns:p14="http://schemas.microsoft.com/office/powerpoint/2010/main" val="933989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solidFill>
                  <a:schemeClr val="tx2"/>
                </a:solidFill>
              </a:rPr>
              <a:t>Health effects of ambient air quality</a:t>
            </a:r>
          </a:p>
          <a:p>
            <a:r>
              <a:rPr lang="en-US" dirty="0" smtClean="0"/>
              <a:t>Georgia Birth Cohort</a:t>
            </a:r>
          </a:p>
          <a:p>
            <a:r>
              <a:rPr lang="en-US" dirty="0" smtClean="0"/>
              <a:t>Geo-coded patient information</a:t>
            </a:r>
          </a:p>
          <a:p>
            <a:r>
              <a:rPr lang="en-US" dirty="0" smtClean="0"/>
              <a:t>Atlanta - epidemiologic results using central monitor data suggest associations of acute health effects and mobile source emissions</a:t>
            </a:r>
          </a:p>
          <a:p>
            <a:r>
              <a:rPr lang="en-US" dirty="0" smtClean="0"/>
              <a:t>Spatially resolved health study needs spatial air quality metrics</a:t>
            </a: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20</a:t>
            </a:fld>
            <a:endParaRPr lang="en-US"/>
          </a:p>
        </p:txBody>
      </p:sp>
    </p:spTree>
    <p:extLst>
      <p:ext uri="{BB962C8B-B14F-4D97-AF65-F5344CB8AC3E}">
        <p14:creationId xmlns:p14="http://schemas.microsoft.com/office/powerpoint/2010/main" val="2043747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solidFill>
                  <a:schemeClr val="tx2"/>
                </a:solidFill>
              </a:rPr>
              <a:t>Health effects of ambient air quality</a:t>
            </a:r>
          </a:p>
          <a:p>
            <a:r>
              <a:rPr lang="en-US" dirty="0" smtClean="0"/>
              <a:t>Georgia Birth Cohort</a:t>
            </a:r>
          </a:p>
          <a:p>
            <a:r>
              <a:rPr lang="en-US" dirty="0" smtClean="0"/>
              <a:t>Geo-coded patient information</a:t>
            </a:r>
          </a:p>
          <a:p>
            <a:r>
              <a:rPr lang="en-US" dirty="0" smtClean="0"/>
              <a:t>Atlanta - epidemiologic results using central monitor data suggest associations of acute health effects and mobile source emissions</a:t>
            </a:r>
          </a:p>
          <a:p>
            <a:r>
              <a:rPr lang="en-US" dirty="0" smtClean="0"/>
              <a:t>Spatially resolved health study needs spatial air quality metrics</a:t>
            </a: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21</a:t>
            </a:fld>
            <a:endParaRPr lang="en-US"/>
          </a:p>
        </p:txBody>
      </p:sp>
    </p:spTree>
    <p:extLst>
      <p:ext uri="{BB962C8B-B14F-4D97-AF65-F5344CB8AC3E}">
        <p14:creationId xmlns:p14="http://schemas.microsoft.com/office/powerpoint/2010/main" val="953042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solidFill>
                  <a:schemeClr val="tx2"/>
                </a:solidFill>
              </a:rPr>
              <a:t>Health effects of ambient air quality</a:t>
            </a:r>
          </a:p>
          <a:p>
            <a:r>
              <a:rPr lang="en-US" dirty="0" smtClean="0"/>
              <a:t>Georgia Birth Cohort</a:t>
            </a:r>
          </a:p>
          <a:p>
            <a:r>
              <a:rPr lang="en-US" dirty="0" smtClean="0"/>
              <a:t>Geo-coded patient information</a:t>
            </a:r>
          </a:p>
          <a:p>
            <a:r>
              <a:rPr lang="en-US" dirty="0" smtClean="0"/>
              <a:t>Atlanta - epidemiologic results using central monitor data suggest associations of acute health effects and mobile source emissions</a:t>
            </a:r>
          </a:p>
          <a:p>
            <a:r>
              <a:rPr lang="en-US" dirty="0" smtClean="0"/>
              <a:t>Spatially resolved health study needs spatial air quality metrics</a:t>
            </a: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22</a:t>
            </a:fld>
            <a:endParaRPr lang="en-US"/>
          </a:p>
        </p:txBody>
      </p:sp>
    </p:spTree>
    <p:extLst>
      <p:ext uri="{BB962C8B-B14F-4D97-AF65-F5344CB8AC3E}">
        <p14:creationId xmlns:p14="http://schemas.microsoft.com/office/powerpoint/2010/main" val="4270029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solidFill>
                  <a:schemeClr val="tx2"/>
                </a:solidFill>
              </a:rPr>
              <a:t>Health effects of ambient air quality</a:t>
            </a:r>
          </a:p>
          <a:p>
            <a:r>
              <a:rPr lang="en-US" dirty="0" smtClean="0"/>
              <a:t>Georgia Birth Cohort</a:t>
            </a:r>
          </a:p>
          <a:p>
            <a:r>
              <a:rPr lang="en-US" dirty="0" smtClean="0"/>
              <a:t>Geo-coded patient information</a:t>
            </a:r>
          </a:p>
          <a:p>
            <a:r>
              <a:rPr lang="en-US" dirty="0" smtClean="0"/>
              <a:t>Atlanta - epidemiologic results using central monitor data suggest associations of acute health effects and mobile source emissions</a:t>
            </a:r>
          </a:p>
          <a:p>
            <a:r>
              <a:rPr lang="en-US" dirty="0" smtClean="0"/>
              <a:t>Spatially resolved health study needs spatial air quality metrics</a:t>
            </a: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23</a:t>
            </a:fld>
            <a:endParaRPr lang="en-US"/>
          </a:p>
        </p:txBody>
      </p:sp>
    </p:spTree>
    <p:extLst>
      <p:ext uri="{BB962C8B-B14F-4D97-AF65-F5344CB8AC3E}">
        <p14:creationId xmlns:p14="http://schemas.microsoft.com/office/powerpoint/2010/main" val="3703180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ＭＳ Ｐゴシック" charset="0"/>
              </a:rPr>
              <a:t>However, the semi-arid western U.S. continues to be an unproven and infrequently explored area for remotely sensed atmospheric aerosol pollution retrievals.  The study of aerosol transport and optical properties in this area is a challenge due to the complex terrain, bright surfaces, presence of anthropogenic and biogenic emissions, secondary organic aerosol formation, smoke from wildfires, and low aerosol concentrations during non-fire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Previous studies have shown that MODIS retrievals failed to estimate column-integrated aerosol pollution levels and particle size over Nevada and California in the summer months of 2012 and 2013 due to high surface albedo, heterogeneous vertical profile of aerosol concentrations, and incorrect parameterizations for surface reflectance. MODIS algorithms overestimated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by more than a factor of 3 in Reno, NV and more than a factor of 2 over Fresno, CA. </a:t>
            </a:r>
            <a:r>
              <a:rPr lang="en-US" sz="1200" i="1" kern="1200" dirty="0" smtClean="0">
                <a:solidFill>
                  <a:schemeClr val="tx1"/>
                </a:solidFill>
                <a:effectLst/>
                <a:latin typeface="Arial" charset="0"/>
                <a:ea typeface="ＭＳ Ｐゴシック" charset="0"/>
                <a:cs typeface="ＭＳ Ｐゴシック" charset="0"/>
              </a:rPr>
              <a:t> </a:t>
            </a:r>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24</a:t>
            </a:fld>
            <a:endParaRPr lang="en-US"/>
          </a:p>
        </p:txBody>
      </p:sp>
    </p:spTree>
    <p:extLst>
      <p:ext uri="{BB962C8B-B14F-4D97-AF65-F5344CB8AC3E}">
        <p14:creationId xmlns:p14="http://schemas.microsoft.com/office/powerpoint/2010/main" val="1032914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ＭＳ Ｐゴシック" charset="0"/>
              </a:rPr>
              <a:t>However, the semi-arid western U.S. continues to be an unproven and infrequently explored area for remotely sensed atmospheric aerosol pollution retrievals.  The study of aerosol transport and optical properties in this area is a challenge due to the complex terrain, bright surfaces, presence of anthropogenic and biogenic emissions, secondary organic aerosol formation, smoke from wildfires, and low aerosol concentrations during non-fire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Previous studies have shown that MODIS retrievals failed to estimate column-integrated aerosol pollution levels and particle size over Nevada and California in the summer months of 2012 and 2013 due to high surface albedo, heterogeneous vertical profile of aerosol concentrations, and incorrect parameterizations for surface reflectance. MODIS algorithms overestimated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by more than a factor of 3 in Reno, NV and more than a factor of 2 over Fresno, CA. </a:t>
            </a:r>
            <a:r>
              <a:rPr lang="en-US" sz="1200" i="1" kern="1200" dirty="0" smtClean="0">
                <a:solidFill>
                  <a:schemeClr val="tx1"/>
                </a:solidFill>
                <a:effectLst/>
                <a:latin typeface="Arial" charset="0"/>
                <a:ea typeface="ＭＳ Ｐゴシック" charset="0"/>
                <a:cs typeface="ＭＳ Ｐゴシック" charset="0"/>
              </a:rPr>
              <a:t> </a:t>
            </a:r>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25</a:t>
            </a:fld>
            <a:endParaRPr lang="en-US"/>
          </a:p>
        </p:txBody>
      </p:sp>
    </p:spTree>
    <p:extLst>
      <p:ext uri="{BB962C8B-B14F-4D97-AF65-F5344CB8AC3E}">
        <p14:creationId xmlns:p14="http://schemas.microsoft.com/office/powerpoint/2010/main" val="2922710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ＭＳ Ｐゴシック" charset="0"/>
              </a:rPr>
              <a:t>However, the semi-arid western U.S. continues to be an unproven and infrequently explored area for remotely sensed atmospheric aerosol pollution retrievals.  The study of aerosol transport and optical properties in this area is a challenge due to the complex terrain, bright surfaces, presence of anthropogenic and biogenic emissions, secondary organic aerosol formation, smoke from wildfires, and low aerosol concentrations during non-fire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Previous studies have shown that MODIS retrievals failed to estimate column-integrated aerosol pollution levels and particle size over Nevada and California in the summer months of 2012 and 2013 due to high surface albedo, heterogeneous vertical profile of aerosol concentrations, and incorrect parameterizations for surface reflectance. MODIS algorithms overestimated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by more than a factor of 3 in Reno, NV and more than a factor of 2 over Fresno, CA. </a:t>
            </a:r>
            <a:r>
              <a:rPr lang="en-US" sz="1200" i="1" kern="1200" dirty="0" smtClean="0">
                <a:solidFill>
                  <a:schemeClr val="tx1"/>
                </a:solidFill>
                <a:effectLst/>
                <a:latin typeface="Arial" charset="0"/>
                <a:ea typeface="ＭＳ Ｐゴシック" charset="0"/>
                <a:cs typeface="ＭＳ Ｐゴシック" charset="0"/>
              </a:rPr>
              <a:t> </a:t>
            </a:r>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26</a:t>
            </a:fld>
            <a:endParaRPr lang="en-US"/>
          </a:p>
        </p:txBody>
      </p:sp>
    </p:spTree>
    <p:extLst>
      <p:ext uri="{BB962C8B-B14F-4D97-AF65-F5344CB8AC3E}">
        <p14:creationId xmlns:p14="http://schemas.microsoft.com/office/powerpoint/2010/main" val="777312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ＭＳ Ｐゴシック" charset="0"/>
              </a:rPr>
              <a:t>However, the semi-arid western U.S. continues to be an unproven and infrequently explored area for remotely sensed atmospheric aerosol pollution retrievals.  The study of aerosol transport and optical properties in this area is a challenge due to the complex terrain, bright surfaces, presence of anthropogenic and biogenic emissions, secondary organic aerosol formation, smoke from wildfires, and low aerosol concentrations during non-fire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Previous studies have shown that MODIS retrievals failed to estimate column-integrated aerosol pollution levels and particle size over Nevada and California in the summer months of 2012 and 2013 due to high surface albedo, heterogeneous vertical profile of aerosol concentrations, and incorrect parameterizations for surface reflectance. MODIS algorithms overestimated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by more than a factor of 3 in Reno, NV and more than a factor of 2 over Fresno, CA. </a:t>
            </a:r>
            <a:r>
              <a:rPr lang="en-US" sz="1200" i="1" kern="1200" dirty="0" smtClean="0">
                <a:solidFill>
                  <a:schemeClr val="tx1"/>
                </a:solidFill>
                <a:effectLst/>
                <a:latin typeface="Arial" charset="0"/>
                <a:ea typeface="ＭＳ Ｐゴシック" charset="0"/>
                <a:cs typeface="ＭＳ Ｐゴシック" charset="0"/>
              </a:rPr>
              <a:t> </a:t>
            </a:r>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27</a:t>
            </a:fld>
            <a:endParaRPr lang="en-US"/>
          </a:p>
        </p:txBody>
      </p:sp>
    </p:spTree>
    <p:extLst>
      <p:ext uri="{BB962C8B-B14F-4D97-AF65-F5344CB8AC3E}">
        <p14:creationId xmlns:p14="http://schemas.microsoft.com/office/powerpoint/2010/main" val="1554298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ＭＳ Ｐゴシック" charset="0"/>
              </a:rPr>
              <a:t>However, the semi-arid western U.S. continues to be an unproven and infrequently explored area for remotely sensed atmospheric aerosol pollution retrievals.  The study of aerosol transport and optical properties in this area is a challenge due to the complex terrain, bright surfaces, presence of anthropogenic and biogenic emissions, secondary organic aerosol formation, smoke from wildfires, and low aerosol concentrations during non-fire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Previous studies have shown that MODIS retrievals failed to estimate column-integrated aerosol pollution levels and particle size over Nevada and California in the summer months of 2012 and 2013 due to high surface albedo, heterogeneous vertical profile of aerosol concentrations, and incorrect parameterizations for surface reflectance. MODIS algorithms overestimated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by more than a factor of 3 in Reno, NV and more than a factor of 2 over Fresno, CA. </a:t>
            </a:r>
            <a:r>
              <a:rPr lang="en-US" sz="1200" i="1" kern="1200" dirty="0" smtClean="0">
                <a:solidFill>
                  <a:schemeClr val="tx1"/>
                </a:solidFill>
                <a:effectLst/>
                <a:latin typeface="Arial" charset="0"/>
                <a:ea typeface="ＭＳ Ｐゴシック" charset="0"/>
                <a:cs typeface="ＭＳ Ｐゴシック" charset="0"/>
              </a:rPr>
              <a:t> </a:t>
            </a:r>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3</a:t>
            </a:fld>
            <a:endParaRPr lang="en-US"/>
          </a:p>
        </p:txBody>
      </p:sp>
    </p:spTree>
    <p:extLst>
      <p:ext uri="{BB962C8B-B14F-4D97-AF65-F5344CB8AC3E}">
        <p14:creationId xmlns:p14="http://schemas.microsoft.com/office/powerpoint/2010/main" val="2555933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ＭＳ Ｐゴシック" charset="0"/>
              </a:rPr>
              <a:t>However, the semi-arid western U.S. continues to be an unproven and infrequently explored area for remotely sensed atmospheric aerosol pollution retrievals.  The study of aerosol transport and optical properties in this area is a challenge due to the complex terrain, bright surfaces, presence of anthropogenic and biogenic emissions, secondary organic aerosol formation, smoke from wildfires, and low aerosol concentrations during non-fire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Previous studies have shown that MODIS retrievals failed to estimate column-integrated aerosol pollution levels and particle size over Nevada and California in the summer months of 2012 and 2013 due to high surface albedo, heterogeneous vertical profile of aerosol concentrations, and incorrect parameterizations for surface reflectance. MODIS algorithms overestimated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by more than a factor of 3 in Reno, NV and more than a factor of 2 over Fresno, CA. </a:t>
            </a:r>
            <a:r>
              <a:rPr lang="en-US" sz="1200" i="1" kern="1200" dirty="0" smtClean="0">
                <a:solidFill>
                  <a:schemeClr val="tx1"/>
                </a:solidFill>
                <a:effectLst/>
                <a:latin typeface="Arial" charset="0"/>
                <a:ea typeface="ＭＳ Ｐゴシック" charset="0"/>
                <a:cs typeface="ＭＳ Ｐゴシック" charset="0"/>
              </a:rPr>
              <a:t> </a:t>
            </a:r>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4</a:t>
            </a:fld>
            <a:endParaRPr lang="en-US"/>
          </a:p>
        </p:txBody>
      </p:sp>
    </p:spTree>
    <p:extLst>
      <p:ext uri="{BB962C8B-B14F-4D97-AF65-F5344CB8AC3E}">
        <p14:creationId xmlns:p14="http://schemas.microsoft.com/office/powerpoint/2010/main" val="2099896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solidFill>
                  <a:schemeClr val="tx2"/>
                </a:solidFill>
              </a:rPr>
              <a:t>Health effects of ambient air quality</a:t>
            </a:r>
          </a:p>
          <a:p>
            <a:r>
              <a:rPr lang="en-US" dirty="0" smtClean="0"/>
              <a:t>Georgia Birth Cohort</a:t>
            </a:r>
          </a:p>
          <a:p>
            <a:r>
              <a:rPr lang="en-US" dirty="0" smtClean="0"/>
              <a:t>Geo-coded patient information</a:t>
            </a:r>
          </a:p>
          <a:p>
            <a:r>
              <a:rPr lang="en-US" dirty="0" smtClean="0"/>
              <a:t>Atlanta - epidemiologic results using central monitor data suggest associations of acute health effects and mobile source emissions</a:t>
            </a:r>
          </a:p>
          <a:p>
            <a:r>
              <a:rPr lang="en-US" dirty="0" smtClean="0"/>
              <a:t>Spatially resolved health study needs spatial air quality metrics</a:t>
            </a: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5</a:t>
            </a:fld>
            <a:endParaRPr lang="en-US"/>
          </a:p>
        </p:txBody>
      </p:sp>
    </p:spTree>
    <p:extLst>
      <p:ext uri="{BB962C8B-B14F-4D97-AF65-F5344CB8AC3E}">
        <p14:creationId xmlns:p14="http://schemas.microsoft.com/office/powerpoint/2010/main" val="2960242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solidFill>
                  <a:schemeClr val="tx2"/>
                </a:solidFill>
              </a:rPr>
              <a:t>Health effects of ambient air quality</a:t>
            </a:r>
          </a:p>
          <a:p>
            <a:r>
              <a:rPr lang="en-US" dirty="0" smtClean="0"/>
              <a:t>Georgia Birth Cohort</a:t>
            </a:r>
          </a:p>
          <a:p>
            <a:r>
              <a:rPr lang="en-US" dirty="0" smtClean="0"/>
              <a:t>Geo-coded patient information</a:t>
            </a:r>
          </a:p>
          <a:p>
            <a:r>
              <a:rPr lang="en-US" dirty="0" smtClean="0"/>
              <a:t>Atlanta - epidemiologic results using central monitor data suggest associations of acute health effects and mobile source emissions</a:t>
            </a:r>
          </a:p>
          <a:p>
            <a:r>
              <a:rPr lang="en-US" dirty="0" smtClean="0"/>
              <a:t>Spatially resolved health study needs spatial air quality metrics</a:t>
            </a: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6</a:t>
            </a:fld>
            <a:endParaRPr lang="en-US"/>
          </a:p>
        </p:txBody>
      </p:sp>
    </p:spTree>
    <p:extLst>
      <p:ext uri="{BB962C8B-B14F-4D97-AF65-F5344CB8AC3E}">
        <p14:creationId xmlns:p14="http://schemas.microsoft.com/office/powerpoint/2010/main" val="2151743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solidFill>
                  <a:schemeClr val="tx2"/>
                </a:solidFill>
              </a:rPr>
              <a:t>Health effects of ambient air quality</a:t>
            </a:r>
          </a:p>
          <a:p>
            <a:r>
              <a:rPr lang="en-US" dirty="0" smtClean="0"/>
              <a:t>Georgia Birth Cohort</a:t>
            </a:r>
          </a:p>
          <a:p>
            <a:r>
              <a:rPr lang="en-US" dirty="0" smtClean="0"/>
              <a:t>Geo-coded patient information</a:t>
            </a:r>
          </a:p>
          <a:p>
            <a:r>
              <a:rPr lang="en-US" dirty="0" smtClean="0"/>
              <a:t>Atlanta - epidemiologic results using central monitor data suggest associations of acute health effects and mobile source emissions</a:t>
            </a:r>
          </a:p>
          <a:p>
            <a:r>
              <a:rPr lang="en-US" dirty="0" smtClean="0"/>
              <a:t>Spatially resolved health study needs spatial air quality metrics</a:t>
            </a: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7</a:t>
            </a:fld>
            <a:endParaRPr lang="en-US"/>
          </a:p>
        </p:txBody>
      </p:sp>
    </p:spTree>
    <p:extLst>
      <p:ext uri="{BB962C8B-B14F-4D97-AF65-F5344CB8AC3E}">
        <p14:creationId xmlns:p14="http://schemas.microsoft.com/office/powerpoint/2010/main" val="206774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solidFill>
                  <a:schemeClr val="tx2"/>
                </a:solidFill>
              </a:rPr>
              <a:t>Health effects of ambient air quality</a:t>
            </a:r>
          </a:p>
          <a:p>
            <a:r>
              <a:rPr lang="en-US" dirty="0" smtClean="0"/>
              <a:t>Georgia Birth Cohort</a:t>
            </a:r>
          </a:p>
          <a:p>
            <a:r>
              <a:rPr lang="en-US" dirty="0" smtClean="0"/>
              <a:t>Geo-coded patient information</a:t>
            </a:r>
          </a:p>
          <a:p>
            <a:r>
              <a:rPr lang="en-US" dirty="0" smtClean="0"/>
              <a:t>Atlanta - epidemiologic results using central monitor data suggest associations of acute health effects and mobile source emissions</a:t>
            </a:r>
          </a:p>
          <a:p>
            <a:r>
              <a:rPr lang="en-US" dirty="0" smtClean="0"/>
              <a:t>Spatially resolved health study needs spatial air quality metrics</a:t>
            </a: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8</a:t>
            </a:fld>
            <a:endParaRPr lang="en-US"/>
          </a:p>
        </p:txBody>
      </p:sp>
    </p:spTree>
    <p:extLst>
      <p:ext uri="{BB962C8B-B14F-4D97-AF65-F5344CB8AC3E}">
        <p14:creationId xmlns:p14="http://schemas.microsoft.com/office/powerpoint/2010/main" val="661230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ＭＳ Ｐゴシック" charset="0"/>
              </a:rPr>
              <a:t>However, the semi-arid western U.S. continues to be an unproven and infrequently explored area for remotely sensed atmospheric aerosol pollution retrievals.  The study of aerosol transport and optical properties in this area is a challenge due to the complex terrain, bright surfaces, presence of anthropogenic and biogenic emissions, secondary organic aerosol formation, smoke from wildfires, and low aerosol concentrations during non-fire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Previous studies have shown that MODIS retrievals failed to estimate column-integrated aerosol pollution levels and particle size over Nevada and California in the summer months of 2012 and 2013 due to high surface albedo, heterogeneous vertical profile of aerosol concentrations, and incorrect parameterizations for surface reflectance. MODIS algorithms overestimated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by more than a factor of 3 in Reno, NV and more than a factor of 2 over Fresno, CA. </a:t>
            </a:r>
            <a:r>
              <a:rPr lang="en-US" sz="1200" i="1" kern="1200" dirty="0" smtClean="0">
                <a:solidFill>
                  <a:schemeClr val="tx1"/>
                </a:solidFill>
                <a:effectLst/>
                <a:latin typeface="Arial" charset="0"/>
                <a:ea typeface="ＭＳ Ｐゴシック" charset="0"/>
                <a:cs typeface="ＭＳ Ｐゴシック" charset="0"/>
              </a:rPr>
              <a:t> </a:t>
            </a:r>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9</a:t>
            </a:fld>
            <a:endParaRPr lang="en-US"/>
          </a:p>
        </p:txBody>
      </p:sp>
    </p:spTree>
    <p:extLst>
      <p:ext uri="{BB962C8B-B14F-4D97-AF65-F5344CB8AC3E}">
        <p14:creationId xmlns:p14="http://schemas.microsoft.com/office/powerpoint/2010/main" val="287213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2"/>
          </p:nvPr>
        </p:nvSpPr>
        <p:spPr>
          <a:xfrm>
            <a:off x="7013575" y="6547304"/>
            <a:ext cx="2133600" cy="476250"/>
          </a:xfrm>
          <a:ln/>
        </p:spPr>
        <p:txBody>
          <a:bodyPr/>
          <a:lstStyle>
            <a:lvl1pPr>
              <a:defRPr/>
            </a:lvl1pPr>
          </a:lstStyle>
          <a:p>
            <a:pPr>
              <a:defRPr/>
            </a:pPr>
            <a:fld id="{F328D11F-1C11-A844-8777-CBE1B78BF4CF}" type="slidenum">
              <a:rPr lang="en-US" smtClean="0"/>
              <a:pPr>
                <a:defRPr/>
              </a:pPr>
              <a:t>‹#›</a:t>
            </a:fld>
            <a:r>
              <a:rPr lang="en-US" dirty="0" smtClean="0"/>
              <a:t>/30</a:t>
            </a:r>
            <a:endParaRPr lang="en-US" dirty="0"/>
          </a:p>
        </p:txBody>
      </p:sp>
      <p:sp>
        <p:nvSpPr>
          <p:cNvPr id="8" name="TextBox 7"/>
          <p:cNvSpPr txBox="1"/>
          <p:nvPr userDrawn="1"/>
        </p:nvSpPr>
        <p:spPr>
          <a:xfrm>
            <a:off x="1058333" y="685800"/>
            <a:ext cx="184666" cy="369332"/>
          </a:xfrm>
          <a:prstGeom prst="rect">
            <a:avLst/>
          </a:prstGeom>
          <a:noFill/>
        </p:spPr>
        <p:txBody>
          <a:bodyPr wrap="none" rtlCol="0">
            <a:spAutoFit/>
          </a:bodyPr>
          <a:lstStyle/>
          <a:p>
            <a:endParaRPr lang="en-US" dirty="0"/>
          </a:p>
        </p:txBody>
      </p:sp>
      <p:sp>
        <p:nvSpPr>
          <p:cNvPr id="11"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t>www.unr.edu</a:t>
            </a:r>
            <a:r>
              <a:rPr lang="en-US" dirty="0" smtClean="0"/>
              <a:t>/~</a:t>
            </a:r>
            <a:r>
              <a:rPr lang="en-US" dirty="0" err="1" smtClean="0"/>
              <a:t>hholmes</a:t>
            </a:r>
            <a:endParaRPr lang="en-US" dirty="0"/>
          </a:p>
        </p:txBody>
      </p:sp>
    </p:spTree>
    <p:extLst>
      <p:ext uri="{BB962C8B-B14F-4D97-AF65-F5344CB8AC3E}">
        <p14:creationId xmlns:p14="http://schemas.microsoft.com/office/powerpoint/2010/main" val="475020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381000"/>
            <a:ext cx="7391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304800" y="1447800"/>
            <a:ext cx="85344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31" name="Picture 7" descr="blue strip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9113" cy="37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blue strip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6" y="6480175"/>
            <a:ext cx="9168258" cy="378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oreCurriculum_1.jpg"/>
          <p:cNvPicPr>
            <a:picLocks noChangeAspect="1"/>
          </p:cNvPicPr>
          <p:nvPr userDrawn="1"/>
        </p:nvPicPr>
        <p:blipFill rotWithShape="1">
          <a:blip r:embed="rId5" cstate="email">
            <a:extLst>
              <a:ext uri="{28A0092B-C50C-407E-A947-70E740481C1C}">
                <a14:useLocalDpi xmlns:a14="http://schemas.microsoft.com/office/drawing/2010/main" val="0"/>
              </a:ext>
            </a:extLst>
          </a:blip>
          <a:srcRect l="41006" t="81131" r="40833"/>
          <a:stretch/>
        </p:blipFill>
        <p:spPr bwMode="auto">
          <a:xfrm>
            <a:off x="161753" y="261707"/>
            <a:ext cx="1106551" cy="862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t>www.unr.edu</a:t>
            </a:r>
            <a:r>
              <a:rPr lang="en-US" dirty="0" smtClean="0"/>
              <a:t>/~</a:t>
            </a:r>
            <a:r>
              <a:rPr lang="en-US" dirty="0" err="1" smtClean="0"/>
              <a:t>hholmes</a:t>
            </a:r>
            <a:endParaRPr lang="en-US" dirty="0"/>
          </a:p>
        </p:txBody>
      </p:sp>
      <p:sp>
        <p:nvSpPr>
          <p:cNvPr id="6150" name="Rectangle 6"/>
          <p:cNvSpPr>
            <a:spLocks noGrp="1" noChangeArrowheads="1"/>
          </p:cNvSpPr>
          <p:nvPr>
            <p:ph type="sldNum" sz="quarter" idx="4"/>
          </p:nvPr>
        </p:nvSpPr>
        <p:spPr bwMode="auto">
          <a:xfrm>
            <a:off x="6553200" y="65563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7F7F7F"/>
                </a:solidFill>
                <a:cs typeface="+mn-cs"/>
              </a:defRPr>
            </a:lvl1pPr>
          </a:lstStyle>
          <a:p>
            <a:pPr>
              <a:defRPr/>
            </a:pPr>
            <a:fld id="{D3E5AC60-7DC8-FC40-AA11-3883D4A605F2}" type="slidenum">
              <a:rPr lang="en-US" smtClean="0"/>
              <a:pPr>
                <a:defRPr/>
              </a:pPr>
              <a:t>‹#›</a:t>
            </a:fld>
            <a:r>
              <a:rPr lang="en-US" dirty="0" smtClean="0"/>
              <a:t>/30</a:t>
            </a:r>
            <a:endParaRPr lang="en-US" dirty="0"/>
          </a:p>
        </p:txBody>
      </p:sp>
    </p:spTree>
    <p:extLst>
      <p:ext uri="{BB962C8B-B14F-4D97-AF65-F5344CB8AC3E}">
        <p14:creationId xmlns:p14="http://schemas.microsoft.com/office/powerpoint/2010/main" val="1176422795"/>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ctr" rtl="0" eaLnBrk="1" fontAlgn="base" hangingPunct="1">
        <a:lnSpc>
          <a:spcPct val="90000"/>
        </a:lnSpc>
        <a:spcBef>
          <a:spcPct val="0"/>
        </a:spcBef>
        <a:spcAft>
          <a:spcPct val="0"/>
        </a:spcAft>
        <a:defRPr sz="2800" b="1">
          <a:solidFill>
            <a:schemeClr val="tx2"/>
          </a:solidFill>
          <a:latin typeface="+mj-lt"/>
          <a:ea typeface="+mj-ea"/>
          <a:cs typeface="ＭＳ Ｐゴシック" charset="0"/>
        </a:defRPr>
      </a:lvl1pPr>
      <a:lvl2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2pPr>
      <a:lvl3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3pPr>
      <a:lvl4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4pPr>
      <a:lvl5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5pPr>
      <a:lvl6pPr marL="4572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6pPr>
      <a:lvl7pPr marL="9144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7pPr>
      <a:lvl8pPr marL="13716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8pPr>
      <a:lvl9pPr marL="18288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9pPr>
    </p:titleStyle>
    <p:bodyStyle>
      <a:lvl1pPr marL="231775" indent="-231775" algn="l" rtl="0" eaLnBrk="1" fontAlgn="base" hangingPunct="1">
        <a:spcBef>
          <a:spcPct val="20000"/>
        </a:spcBef>
        <a:spcAft>
          <a:spcPct val="0"/>
        </a:spcAft>
        <a:buFont typeface="Wingdings" charset="0"/>
        <a:buChar char="§"/>
        <a:defRPr sz="2500" b="1">
          <a:solidFill>
            <a:schemeClr val="tx1"/>
          </a:solidFill>
          <a:latin typeface="+mn-lt"/>
          <a:ea typeface="+mn-ea"/>
          <a:cs typeface="ＭＳ Ｐゴシック" charset="0"/>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1600">
          <a:solidFill>
            <a:schemeClr val="tx1"/>
          </a:solidFill>
          <a:latin typeface="+mn-lt"/>
          <a:ea typeface="+mn-ea"/>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6.jp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6.jp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6.jp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320.png"/><Relationship Id="rId4" Type="http://schemas.openxmlformats.org/officeDocument/2006/relationships/image" Target="../media/image6.jp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328D11F-1C11-A844-8777-CBE1B78BF4CF}" type="slidenum">
              <a:rPr lang="en-US" b="1" smtClean="0">
                <a:solidFill>
                  <a:schemeClr val="bg1"/>
                </a:solidFill>
              </a:rPr>
              <a:pPr>
                <a:defRPr/>
              </a:pPr>
              <a:t>1</a:t>
            </a:fld>
            <a:endParaRPr lang="en-US" b="1" dirty="0">
              <a:solidFill>
                <a:schemeClr val="bg1"/>
              </a:solidFill>
            </a:endParaRPr>
          </a:p>
        </p:txBody>
      </p:sp>
      <p:sp>
        <p:nvSpPr>
          <p:cNvPr id="3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solidFill>
              </a:rPr>
              <a:t>www.unr.edu</a:t>
            </a:r>
            <a:r>
              <a:rPr lang="en-US" b="1" dirty="0" smtClean="0">
                <a:solidFill>
                  <a:schemeClr val="bg1"/>
                </a:solidFill>
              </a:rPr>
              <a:t>/~</a:t>
            </a:r>
            <a:r>
              <a:rPr lang="en-US" b="1" dirty="0" err="1" smtClean="0">
                <a:solidFill>
                  <a:schemeClr val="bg1"/>
                </a:solidFill>
              </a:rPr>
              <a:t>hholmes</a:t>
            </a:r>
            <a:endParaRPr lang="en-US" b="1" dirty="0">
              <a:solidFill>
                <a:schemeClr val="bg1"/>
              </a:solidFill>
            </a:endParaRPr>
          </a:p>
        </p:txBody>
      </p:sp>
      <p:sp>
        <p:nvSpPr>
          <p:cNvPr id="2" name="Rectangle 1"/>
          <p:cNvSpPr/>
          <p:nvPr/>
        </p:nvSpPr>
        <p:spPr>
          <a:xfrm>
            <a:off x="118110" y="1143000"/>
            <a:ext cx="8915400" cy="1569660"/>
          </a:xfrm>
          <a:prstGeom prst="rect">
            <a:avLst/>
          </a:prstGeom>
        </p:spPr>
        <p:txBody>
          <a:bodyPr wrap="square">
            <a:spAutoFit/>
          </a:bodyPr>
          <a:lstStyle/>
          <a:p>
            <a:pPr algn="ctr"/>
            <a:r>
              <a:rPr lang="en-US" sz="2400" b="1" dirty="0" smtClean="0">
                <a:solidFill>
                  <a:schemeClr val="accent2">
                    <a:lumMod val="75000"/>
                  </a:schemeClr>
                </a:solidFill>
                <a:latin typeface="Arial" panose="020B0604020202020204" pitchFamily="34" charset="0"/>
                <a:cs typeface="Arial" panose="020B0604020202020204" pitchFamily="34" charset="0"/>
              </a:rPr>
              <a:t>Quantifying </a:t>
            </a:r>
            <a:r>
              <a:rPr lang="en-US" sz="2400" b="1" dirty="0">
                <a:solidFill>
                  <a:schemeClr val="accent2">
                    <a:lumMod val="75000"/>
                  </a:schemeClr>
                </a:solidFill>
                <a:latin typeface="Arial" panose="020B0604020202020204" pitchFamily="34" charset="0"/>
                <a:cs typeface="Arial" panose="020B0604020202020204" pitchFamily="34" charset="0"/>
              </a:rPr>
              <a:t>the error in satellite AOD retrievals associated with surface reflectance uncertainties in the semi-arid western U.S.</a:t>
            </a:r>
          </a:p>
          <a:p>
            <a:pPr algn="ctr"/>
            <a:endParaRPr lang="en-US" sz="2400" b="1" dirty="0">
              <a:solidFill>
                <a:schemeClr val="accent2">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241608" y="2590800"/>
            <a:ext cx="8636000" cy="1107996"/>
          </a:xfrm>
          <a:prstGeom prst="rect">
            <a:avLst/>
          </a:prstGeom>
        </p:spPr>
        <p:txBody>
          <a:bodyPr wrap="square">
            <a:spAutoFit/>
          </a:bodyPr>
          <a:lstStyle/>
          <a:p>
            <a:pPr algn="ctr"/>
            <a:r>
              <a:rPr lang="en-US" u="sng" dirty="0" smtClean="0"/>
              <a:t>S</a:t>
            </a:r>
            <a:r>
              <a:rPr lang="en-US" u="sng" dirty="0"/>
              <a:t>. Marcela </a:t>
            </a:r>
            <a:r>
              <a:rPr lang="en-US" u="sng" dirty="0" err="1"/>
              <a:t>Loría</a:t>
            </a:r>
            <a:r>
              <a:rPr lang="en-US" u="sng" dirty="0"/>
              <a:t>-Salazar</a:t>
            </a:r>
            <a:r>
              <a:rPr lang="en-US" dirty="0"/>
              <a:t>, Heather A. Holmes, Jayne M. </a:t>
            </a:r>
            <a:r>
              <a:rPr lang="en-US" dirty="0" err="1"/>
              <a:t>Boehmler</a:t>
            </a:r>
            <a:r>
              <a:rPr lang="en-US" dirty="0"/>
              <a:t>, Patrick W. Arnott, and James D. </a:t>
            </a:r>
            <a:r>
              <a:rPr lang="en-US" dirty="0" smtClean="0"/>
              <a:t>Long</a:t>
            </a:r>
            <a:endParaRPr lang="en-US" baseline="30000" dirty="0">
              <a:latin typeface="Arial" panose="020B0604020202020204" pitchFamily="34" charset="0"/>
              <a:cs typeface="Arial" panose="020B0604020202020204" pitchFamily="34" charset="0"/>
            </a:endParaRPr>
          </a:p>
          <a:p>
            <a:pPr algn="ctr"/>
            <a:r>
              <a:rPr lang="en-US" sz="1600" i="1" dirty="0" smtClean="0">
                <a:latin typeface="Arial" panose="020B0604020202020204" pitchFamily="34" charset="0"/>
                <a:cs typeface="Arial" panose="020B0604020202020204" pitchFamily="34" charset="0"/>
              </a:rPr>
              <a:t>Atmospheric </a:t>
            </a:r>
            <a:r>
              <a:rPr lang="en-US" sz="1600" i="1" dirty="0">
                <a:latin typeface="Arial" panose="020B0604020202020204" pitchFamily="34" charset="0"/>
                <a:cs typeface="Arial" panose="020B0604020202020204" pitchFamily="34" charset="0"/>
              </a:rPr>
              <a:t>Sciences Program, Department of Physics, University of Nevada, </a:t>
            </a:r>
            <a:r>
              <a:rPr lang="en-US" sz="1600" i="1" dirty="0" smtClean="0">
                <a:latin typeface="Arial" panose="020B0604020202020204" pitchFamily="34" charset="0"/>
                <a:cs typeface="Arial" panose="020B0604020202020204" pitchFamily="34" charset="0"/>
              </a:rPr>
              <a:t>Reno</a:t>
            </a:r>
          </a:p>
          <a:p>
            <a:pPr algn="ctr"/>
            <a:endParaRPr lang="en-US" sz="1400" dirty="0">
              <a:latin typeface="Arial" panose="020B0604020202020204" pitchFamily="34" charset="0"/>
              <a:cs typeface="Arial" panose="020B0604020202020204" pitchFamily="34" charset="0"/>
            </a:endParaRPr>
          </a:p>
        </p:txBody>
      </p:sp>
      <p:pic>
        <p:nvPicPr>
          <p:cNvPr id="6" name="Picture 3" descr="CoreCurriculum_1.jpg"/>
          <p:cNvPicPr>
            <a:picLocks noChangeAspect="1"/>
          </p:cNvPicPr>
          <p:nvPr/>
        </p:nvPicPr>
        <p:blipFill rotWithShape="1">
          <a:blip r:embed="rId3">
            <a:extLst>
              <a:ext uri="{28A0092B-C50C-407E-A947-70E740481C1C}">
                <a14:useLocalDpi xmlns:a14="http://schemas.microsoft.com/office/drawing/2010/main" val="0"/>
              </a:ext>
            </a:extLst>
          </a:blip>
          <a:srcRect t="45688" b="19312"/>
          <a:stretch/>
        </p:blipFill>
        <p:spPr bwMode="auto">
          <a:xfrm>
            <a:off x="-6350" y="4159250"/>
            <a:ext cx="9162288" cy="24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209800" y="4095750"/>
            <a:ext cx="4876800" cy="923330"/>
          </a:xfrm>
          <a:prstGeom prst="rect">
            <a:avLst/>
          </a:prstGeom>
          <a:solidFill>
            <a:schemeClr val="bg1">
              <a:alpha val="63000"/>
            </a:schemeClr>
          </a:solidFill>
        </p:spPr>
        <p:txBody>
          <a:bodyPr wrap="square">
            <a:spAutoFit/>
          </a:bodyPr>
          <a:lstStyle/>
          <a:p>
            <a:pPr algn="ctr"/>
            <a:r>
              <a:rPr lang="en-US" dirty="0"/>
              <a:t>October </a:t>
            </a:r>
            <a:r>
              <a:rPr lang="en-US" dirty="0" smtClean="0"/>
              <a:t>22</a:t>
            </a:r>
            <a:r>
              <a:rPr lang="en-US" baseline="30000" dirty="0" smtClean="0"/>
              <a:t>nd</a:t>
            </a:r>
            <a:r>
              <a:rPr lang="en-US" dirty="0" smtClean="0"/>
              <a:t>, 2018</a:t>
            </a:r>
            <a:endParaRPr lang="en-US" dirty="0"/>
          </a:p>
          <a:p>
            <a:pPr algn="ctr"/>
            <a:r>
              <a:rPr lang="en-US" dirty="0" smtClean="0"/>
              <a:t>17</a:t>
            </a:r>
            <a:r>
              <a:rPr lang="en-US" baseline="30000" dirty="0" smtClean="0"/>
              <a:t>th</a:t>
            </a:r>
            <a:r>
              <a:rPr lang="en-US" dirty="0" smtClean="0"/>
              <a:t> </a:t>
            </a:r>
            <a:r>
              <a:rPr lang="en-US" dirty="0"/>
              <a:t>Annual CMAS Conference</a:t>
            </a:r>
          </a:p>
          <a:p>
            <a:pPr algn="ctr"/>
            <a:r>
              <a:rPr lang="en-US" dirty="0"/>
              <a:t>Chapel Hill, North Carolina, USA</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Tree>
    <p:extLst>
      <p:ext uri="{BB962C8B-B14F-4D97-AF65-F5344CB8AC3E}">
        <p14:creationId xmlns:p14="http://schemas.microsoft.com/office/powerpoint/2010/main" val="21654425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381000"/>
            <a:ext cx="7391400" cy="762000"/>
          </a:xfrm>
        </p:spPr>
        <p:txBody>
          <a:bodyPr/>
          <a:lstStyle/>
          <a:p>
            <a:r>
              <a:rPr lang="en-US" sz="2600" dirty="0" smtClean="0">
                <a:latin typeface="Arial" panose="020B0604020202020204" pitchFamily="34" charset="0"/>
                <a:cs typeface="Arial" panose="020B0604020202020204" pitchFamily="34" charset="0"/>
              </a:rPr>
              <a:t>Aqua MODIS DB AOD C6.1</a:t>
            </a: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Western U.S., August, 2013</a:t>
            </a:r>
            <a:endParaRPr lang="en-US" sz="2400" b="0" dirty="0">
              <a:latin typeface="Arial" panose="020B0604020202020204" pitchFamily="34" charset="0"/>
              <a:cs typeface="Arial" panose="020B0604020202020204" pitchFamily="34" charset="0"/>
            </a:endParaRPr>
          </a:p>
        </p:txBody>
      </p:sp>
      <p:sp>
        <p:nvSpPr>
          <p:cNvPr id="15" name="Rectangle 14"/>
          <p:cNvSpPr/>
          <p:nvPr/>
        </p:nvSpPr>
        <p:spPr>
          <a:xfrm>
            <a:off x="4580468" y="1278466"/>
            <a:ext cx="364067" cy="2201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80465" y="3979330"/>
            <a:ext cx="465668" cy="1439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280397" y="3970865"/>
            <a:ext cx="482603" cy="1270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solidFill>
              </a:rPr>
              <a:t>www.unr.edu</a:t>
            </a:r>
            <a:r>
              <a:rPr lang="en-US" b="1" dirty="0" smtClean="0">
                <a:solidFill>
                  <a:schemeClr val="bg1"/>
                </a:solidFill>
              </a:rPr>
              <a:t>/~</a:t>
            </a:r>
            <a:r>
              <a:rPr lang="en-US" b="1" dirty="0" err="1" smtClean="0">
                <a:solidFill>
                  <a:schemeClr val="bg1"/>
                </a:solidFill>
              </a:rPr>
              <a:t>hholmes</a:t>
            </a:r>
            <a:endParaRPr lang="en-US" b="1" dirty="0">
              <a:solidFill>
                <a:schemeClr val="bg1"/>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819" y="314846"/>
            <a:ext cx="1076531" cy="90516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11" name="Rectangle 10"/>
          <p:cNvSpPr/>
          <p:nvPr/>
        </p:nvSpPr>
        <p:spPr>
          <a:xfrm>
            <a:off x="6442565" y="5893148"/>
            <a:ext cx="2743199" cy="276999"/>
          </a:xfrm>
          <a:prstGeom prst="rect">
            <a:avLst/>
          </a:prstGeom>
        </p:spPr>
        <p:txBody>
          <a:bodyPr wrap="square">
            <a:spAutoFit/>
          </a:bodyPr>
          <a:lstStyle/>
          <a:p>
            <a:r>
              <a:rPr lang="en-US" sz="1200" b="1" dirty="0" smtClean="0"/>
              <a:t>Loria-Salazar et al., In-preparation</a:t>
            </a:r>
            <a:endParaRPr lang="en-US" sz="1200" b="1" dirty="0"/>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21852" b="15926"/>
          <a:stretch/>
        </p:blipFill>
        <p:spPr>
          <a:xfrm>
            <a:off x="0" y="1905000"/>
            <a:ext cx="9144000" cy="3200400"/>
          </a:xfrm>
          <a:prstGeom prst="rect">
            <a:avLst/>
          </a:prstGeom>
        </p:spPr>
      </p:pic>
      <p:sp>
        <p:nvSpPr>
          <p:cNvPr id="14" name="Slide Number Placeholder 3"/>
          <p:cNvSpPr>
            <a:spLocks noGrp="1"/>
          </p:cNvSpPr>
          <p:nvPr>
            <p:ph type="sldNum" sz="quarter" idx="12"/>
          </p:nvPr>
        </p:nvSpPr>
        <p:spPr>
          <a:xfrm>
            <a:off x="7013575" y="6547304"/>
            <a:ext cx="2133600" cy="476250"/>
          </a:xfrm>
        </p:spPr>
        <p:txBody>
          <a:bodyPr/>
          <a:lstStyle/>
          <a:p>
            <a:pPr>
              <a:defRPr/>
            </a:pPr>
            <a:r>
              <a:rPr lang="en-US" b="1" dirty="0" smtClean="0">
                <a:solidFill>
                  <a:schemeClr val="bg1">
                    <a:lumMod val="95000"/>
                  </a:schemeClr>
                </a:solidFill>
                <a:latin typeface="Arial" panose="020B0604020202020204" pitchFamily="34" charset="0"/>
                <a:cs typeface="Arial" panose="020B0604020202020204" pitchFamily="34" charset="0"/>
              </a:rPr>
              <a:t>6</a:t>
            </a:r>
            <a:endParaRPr lang="en-US" b="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49625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381000"/>
            <a:ext cx="7391400" cy="762000"/>
          </a:xfrm>
        </p:spPr>
        <p:txBody>
          <a:bodyPr/>
          <a:lstStyle/>
          <a:p>
            <a:r>
              <a:rPr lang="en-US" sz="2600" dirty="0" smtClean="0">
                <a:latin typeface="Arial" panose="020B0604020202020204" pitchFamily="34" charset="0"/>
                <a:cs typeface="Arial" panose="020B0604020202020204" pitchFamily="34" charset="0"/>
              </a:rPr>
              <a:t>Aqua MODIS DB AOD C6.1</a:t>
            </a: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California and Nevada, August, 2013</a:t>
            </a:r>
            <a:endParaRPr lang="en-US" sz="2400" b="0" dirty="0">
              <a:latin typeface="Arial" panose="020B0604020202020204" pitchFamily="34" charset="0"/>
              <a:cs typeface="Arial" panose="020B0604020202020204" pitchFamily="34" charset="0"/>
            </a:endParaRPr>
          </a:p>
        </p:txBody>
      </p:sp>
      <p:sp>
        <p:nvSpPr>
          <p:cNvPr id="15" name="Rectangle 14"/>
          <p:cNvSpPr/>
          <p:nvPr/>
        </p:nvSpPr>
        <p:spPr>
          <a:xfrm>
            <a:off x="4580468" y="1278466"/>
            <a:ext cx="364067" cy="2201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80465" y="3979330"/>
            <a:ext cx="465668" cy="1439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280397" y="3970865"/>
            <a:ext cx="482603" cy="1270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solidFill>
              </a:rPr>
              <a:t>www.unr.edu</a:t>
            </a:r>
            <a:r>
              <a:rPr lang="en-US" b="1" dirty="0" smtClean="0">
                <a:solidFill>
                  <a:schemeClr val="bg1"/>
                </a:solidFill>
              </a:rPr>
              <a:t>/~</a:t>
            </a:r>
            <a:r>
              <a:rPr lang="en-US" b="1" dirty="0" err="1" smtClean="0">
                <a:solidFill>
                  <a:schemeClr val="bg1"/>
                </a:solidFill>
              </a:rPr>
              <a:t>hholmes</a:t>
            </a:r>
            <a:endParaRPr lang="en-US" b="1" dirty="0">
              <a:solidFill>
                <a:schemeClr val="bg1"/>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819" y="314846"/>
            <a:ext cx="1076531" cy="90516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286" r="8564"/>
          <a:stretch/>
        </p:blipFill>
        <p:spPr>
          <a:xfrm>
            <a:off x="76200" y="1785276"/>
            <a:ext cx="4648201" cy="3998645"/>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7080" r="10056"/>
          <a:stretch/>
        </p:blipFill>
        <p:spPr>
          <a:xfrm>
            <a:off x="4648200" y="1785276"/>
            <a:ext cx="4419600" cy="3998645"/>
          </a:xfrm>
          <a:prstGeom prst="rect">
            <a:avLst/>
          </a:prstGeom>
        </p:spPr>
      </p:pic>
      <p:sp>
        <p:nvSpPr>
          <p:cNvPr id="11" name="Rectangle 10"/>
          <p:cNvSpPr/>
          <p:nvPr/>
        </p:nvSpPr>
        <p:spPr>
          <a:xfrm>
            <a:off x="6442565" y="5893148"/>
            <a:ext cx="2743199" cy="276999"/>
          </a:xfrm>
          <a:prstGeom prst="rect">
            <a:avLst/>
          </a:prstGeom>
        </p:spPr>
        <p:txBody>
          <a:bodyPr wrap="square">
            <a:spAutoFit/>
          </a:bodyPr>
          <a:lstStyle/>
          <a:p>
            <a:r>
              <a:rPr lang="en-US" sz="1200" b="1" dirty="0" smtClean="0"/>
              <a:t>Loria-Salazar et al., In-preparation</a:t>
            </a:r>
            <a:endParaRPr lang="en-US" sz="1200" b="1" dirty="0"/>
          </a:p>
        </p:txBody>
      </p:sp>
      <p:sp>
        <p:nvSpPr>
          <p:cNvPr id="12" name="Slide Number Placeholder 3"/>
          <p:cNvSpPr>
            <a:spLocks noGrp="1"/>
          </p:cNvSpPr>
          <p:nvPr>
            <p:ph type="sldNum" sz="quarter" idx="12"/>
          </p:nvPr>
        </p:nvSpPr>
        <p:spPr>
          <a:xfrm>
            <a:off x="7013575" y="6547304"/>
            <a:ext cx="2133600" cy="476250"/>
          </a:xfrm>
        </p:spPr>
        <p:txBody>
          <a:bodyPr/>
          <a:lstStyle/>
          <a:p>
            <a:pPr>
              <a:defRPr/>
            </a:pPr>
            <a:r>
              <a:rPr lang="en-US" b="1" dirty="0" smtClean="0">
                <a:solidFill>
                  <a:schemeClr val="bg1">
                    <a:lumMod val="95000"/>
                  </a:schemeClr>
                </a:solidFill>
                <a:latin typeface="Arial" panose="020B0604020202020204" pitchFamily="34" charset="0"/>
                <a:cs typeface="Arial" panose="020B0604020202020204" pitchFamily="34" charset="0"/>
              </a:rPr>
              <a:t>7</a:t>
            </a:r>
            <a:endParaRPr lang="en-US" b="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11320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381000"/>
            <a:ext cx="7391400" cy="762000"/>
          </a:xfrm>
        </p:spPr>
        <p:txBody>
          <a:bodyPr/>
          <a:lstStyle/>
          <a:p>
            <a:r>
              <a:rPr lang="en-US" sz="2600" dirty="0" smtClean="0">
                <a:latin typeface="Arial" panose="020B0604020202020204" pitchFamily="34" charset="0"/>
                <a:cs typeface="Arial" panose="020B0604020202020204" pitchFamily="34" charset="0"/>
              </a:rPr>
              <a:t>Aqua MODIS DB AOD C6.1</a:t>
            </a: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California and Nevada, August, 2013</a:t>
            </a:r>
            <a:endParaRPr lang="en-US" sz="2400" b="0" dirty="0">
              <a:latin typeface="Arial" panose="020B0604020202020204" pitchFamily="34" charset="0"/>
              <a:cs typeface="Arial" panose="020B0604020202020204" pitchFamily="34" charset="0"/>
            </a:endParaRPr>
          </a:p>
        </p:txBody>
      </p:sp>
      <p:sp>
        <p:nvSpPr>
          <p:cNvPr id="15" name="Rectangle 14"/>
          <p:cNvSpPr/>
          <p:nvPr/>
        </p:nvSpPr>
        <p:spPr>
          <a:xfrm>
            <a:off x="4580468" y="1278466"/>
            <a:ext cx="364067" cy="2201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80465" y="3979330"/>
            <a:ext cx="465668" cy="1439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280397" y="3970865"/>
            <a:ext cx="482603" cy="1270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solidFill>
              </a:rPr>
              <a:t>www.unr.edu</a:t>
            </a:r>
            <a:r>
              <a:rPr lang="en-US" b="1" dirty="0" smtClean="0">
                <a:solidFill>
                  <a:schemeClr val="bg1"/>
                </a:solidFill>
              </a:rPr>
              <a:t>/~</a:t>
            </a:r>
            <a:r>
              <a:rPr lang="en-US" b="1" dirty="0" err="1" smtClean="0">
                <a:solidFill>
                  <a:schemeClr val="bg1"/>
                </a:solidFill>
              </a:rPr>
              <a:t>hholmes</a:t>
            </a:r>
            <a:endParaRPr lang="en-US" b="1" dirty="0">
              <a:solidFill>
                <a:schemeClr val="bg1"/>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819" y="314846"/>
            <a:ext cx="1076531" cy="90516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286" r="8564"/>
          <a:stretch/>
        </p:blipFill>
        <p:spPr>
          <a:xfrm>
            <a:off x="76200" y="1785276"/>
            <a:ext cx="4648201" cy="3998645"/>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7080" r="10056"/>
          <a:stretch/>
        </p:blipFill>
        <p:spPr>
          <a:xfrm>
            <a:off x="4648200" y="1785276"/>
            <a:ext cx="4419600" cy="3998645"/>
          </a:xfrm>
          <a:prstGeom prst="rect">
            <a:avLst/>
          </a:prstGeom>
        </p:spPr>
      </p:pic>
      <p:sp>
        <p:nvSpPr>
          <p:cNvPr id="12" name="Oval 11"/>
          <p:cNvSpPr/>
          <p:nvPr/>
        </p:nvSpPr>
        <p:spPr>
          <a:xfrm>
            <a:off x="2429933" y="4002278"/>
            <a:ext cx="1066800" cy="93380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574844" y="4034366"/>
            <a:ext cx="1066800" cy="93380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442565" y="5893148"/>
            <a:ext cx="2743199" cy="276999"/>
          </a:xfrm>
          <a:prstGeom prst="rect">
            <a:avLst/>
          </a:prstGeom>
        </p:spPr>
        <p:txBody>
          <a:bodyPr wrap="square">
            <a:spAutoFit/>
          </a:bodyPr>
          <a:lstStyle/>
          <a:p>
            <a:r>
              <a:rPr lang="en-US" sz="1200" b="1" dirty="0" smtClean="0"/>
              <a:t>Loria-Salazar et al., In-preparation</a:t>
            </a:r>
            <a:endParaRPr lang="en-US" sz="1200" b="1" dirty="0"/>
          </a:p>
        </p:txBody>
      </p:sp>
      <p:sp>
        <p:nvSpPr>
          <p:cNvPr id="19" name="Slide Number Placeholder 3"/>
          <p:cNvSpPr>
            <a:spLocks noGrp="1"/>
          </p:cNvSpPr>
          <p:nvPr>
            <p:ph type="sldNum" sz="quarter" idx="12"/>
          </p:nvPr>
        </p:nvSpPr>
        <p:spPr>
          <a:xfrm>
            <a:off x="7010400" y="6556375"/>
            <a:ext cx="2133600" cy="476250"/>
          </a:xfrm>
        </p:spPr>
        <p:txBody>
          <a:bodyPr/>
          <a:lstStyle/>
          <a:p>
            <a:pPr>
              <a:defRPr/>
            </a:pPr>
            <a:r>
              <a:rPr lang="en-US" b="1" dirty="0" smtClean="0">
                <a:solidFill>
                  <a:schemeClr val="bg1">
                    <a:lumMod val="95000"/>
                  </a:schemeClr>
                </a:solidFill>
                <a:latin typeface="Arial" panose="020B0604020202020204" pitchFamily="34" charset="0"/>
                <a:cs typeface="Arial" panose="020B0604020202020204" pitchFamily="34" charset="0"/>
              </a:rPr>
              <a:t>7</a:t>
            </a:r>
            <a:endParaRPr lang="en-US" b="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72712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381000"/>
            <a:ext cx="7391400" cy="762000"/>
          </a:xfrm>
        </p:spPr>
        <p:txBody>
          <a:bodyPr/>
          <a:lstStyle/>
          <a:p>
            <a:r>
              <a:rPr lang="en-US" sz="2600" dirty="0" smtClean="0">
                <a:latin typeface="Arial" panose="020B0604020202020204" pitchFamily="34" charset="0"/>
                <a:cs typeface="Arial" panose="020B0604020202020204" pitchFamily="34" charset="0"/>
              </a:rPr>
              <a:t>Aqua MODIS DB AOD C6.1</a:t>
            </a: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California and Nevada, August, 2013</a:t>
            </a:r>
            <a:endParaRPr lang="en-US" sz="2400" b="0" dirty="0">
              <a:latin typeface="Arial" panose="020B0604020202020204" pitchFamily="34" charset="0"/>
              <a:cs typeface="Arial" panose="020B0604020202020204" pitchFamily="34" charset="0"/>
            </a:endParaRPr>
          </a:p>
        </p:txBody>
      </p:sp>
      <p:sp>
        <p:nvSpPr>
          <p:cNvPr id="15" name="Rectangle 14"/>
          <p:cNvSpPr/>
          <p:nvPr/>
        </p:nvSpPr>
        <p:spPr>
          <a:xfrm>
            <a:off x="4580468" y="1278466"/>
            <a:ext cx="364067" cy="2201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80465" y="3979330"/>
            <a:ext cx="465668" cy="1439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280397" y="3970865"/>
            <a:ext cx="482603" cy="1270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solidFill>
              </a:rPr>
              <a:t>www.unr.edu</a:t>
            </a:r>
            <a:r>
              <a:rPr lang="en-US" b="1" dirty="0" smtClean="0">
                <a:solidFill>
                  <a:schemeClr val="bg1"/>
                </a:solidFill>
              </a:rPr>
              <a:t>/~</a:t>
            </a:r>
            <a:r>
              <a:rPr lang="en-US" b="1" dirty="0" err="1" smtClean="0">
                <a:solidFill>
                  <a:schemeClr val="bg1"/>
                </a:solidFill>
              </a:rPr>
              <a:t>hholmes</a:t>
            </a:r>
            <a:endParaRPr lang="en-US" b="1" dirty="0">
              <a:solidFill>
                <a:schemeClr val="bg1"/>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819" y="314846"/>
            <a:ext cx="1076531" cy="90516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7080" r="10056"/>
          <a:stretch/>
        </p:blipFill>
        <p:spPr>
          <a:xfrm>
            <a:off x="4648200" y="1785276"/>
            <a:ext cx="4419600" cy="3998645"/>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80" y="1940156"/>
            <a:ext cx="3886200" cy="3399665"/>
          </a:xfrm>
          <a:prstGeom prst="rect">
            <a:avLst/>
          </a:prstGeom>
        </p:spPr>
      </p:pic>
      <p:sp>
        <p:nvSpPr>
          <p:cNvPr id="14" name="Oval 13"/>
          <p:cNvSpPr/>
          <p:nvPr/>
        </p:nvSpPr>
        <p:spPr>
          <a:xfrm>
            <a:off x="6574844" y="4034366"/>
            <a:ext cx="1066800" cy="93380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429933" y="4002278"/>
            <a:ext cx="1066800" cy="93380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442565" y="5893148"/>
            <a:ext cx="2743199" cy="276999"/>
          </a:xfrm>
          <a:prstGeom prst="rect">
            <a:avLst/>
          </a:prstGeom>
        </p:spPr>
        <p:txBody>
          <a:bodyPr wrap="square">
            <a:spAutoFit/>
          </a:bodyPr>
          <a:lstStyle/>
          <a:p>
            <a:r>
              <a:rPr lang="en-US" sz="1200" b="1" dirty="0" smtClean="0"/>
              <a:t>Loria-Salazar et al., In-preparation</a:t>
            </a:r>
            <a:endParaRPr lang="en-US" sz="1200" b="1" dirty="0"/>
          </a:p>
        </p:txBody>
      </p:sp>
      <p:sp>
        <p:nvSpPr>
          <p:cNvPr id="21" name="Slide Number Placeholder 3"/>
          <p:cNvSpPr>
            <a:spLocks noGrp="1"/>
          </p:cNvSpPr>
          <p:nvPr>
            <p:ph type="sldNum" sz="quarter" idx="12"/>
          </p:nvPr>
        </p:nvSpPr>
        <p:spPr>
          <a:xfrm>
            <a:off x="7013575" y="6547304"/>
            <a:ext cx="2133600" cy="476250"/>
          </a:xfrm>
        </p:spPr>
        <p:txBody>
          <a:bodyPr/>
          <a:lstStyle/>
          <a:p>
            <a:pPr>
              <a:defRPr/>
            </a:pPr>
            <a:r>
              <a:rPr lang="en-US" b="1" dirty="0" smtClean="0">
                <a:solidFill>
                  <a:schemeClr val="bg1">
                    <a:lumMod val="95000"/>
                  </a:schemeClr>
                </a:solidFill>
                <a:latin typeface="Arial" panose="020B0604020202020204" pitchFamily="34" charset="0"/>
                <a:cs typeface="Arial" panose="020B0604020202020204" pitchFamily="34" charset="0"/>
              </a:rPr>
              <a:t>7</a:t>
            </a:r>
            <a:endParaRPr lang="en-US" b="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09400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381000"/>
            <a:ext cx="7391400" cy="762000"/>
          </a:xfrm>
        </p:spPr>
        <p:txBody>
          <a:bodyPr/>
          <a:lstStyle/>
          <a:p>
            <a:r>
              <a:rPr lang="en-US" sz="2600" dirty="0" smtClean="0">
                <a:latin typeface="Arial" panose="020B0604020202020204" pitchFamily="34" charset="0"/>
                <a:cs typeface="Arial" panose="020B0604020202020204" pitchFamily="34" charset="0"/>
              </a:rPr>
              <a:t>Aqua MODIS DB AOD C6.1</a:t>
            </a: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California and Nevada, August, 2013</a:t>
            </a:r>
            <a:endParaRPr lang="en-US" sz="2400" b="0" dirty="0">
              <a:latin typeface="Arial" panose="020B0604020202020204" pitchFamily="34" charset="0"/>
              <a:cs typeface="Arial" panose="020B0604020202020204" pitchFamily="34" charset="0"/>
            </a:endParaRPr>
          </a:p>
        </p:txBody>
      </p:sp>
      <p:sp>
        <p:nvSpPr>
          <p:cNvPr id="15" name="Rectangle 14"/>
          <p:cNvSpPr/>
          <p:nvPr/>
        </p:nvSpPr>
        <p:spPr>
          <a:xfrm>
            <a:off x="4580468" y="1278466"/>
            <a:ext cx="364067" cy="2201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80465" y="3979330"/>
            <a:ext cx="465668" cy="1439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280397" y="3970865"/>
            <a:ext cx="482603" cy="1270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solidFill>
              </a:rPr>
              <a:t>www.unr.edu</a:t>
            </a:r>
            <a:r>
              <a:rPr lang="en-US" b="1" dirty="0" smtClean="0">
                <a:solidFill>
                  <a:schemeClr val="bg1"/>
                </a:solidFill>
              </a:rPr>
              <a:t>/~</a:t>
            </a:r>
            <a:r>
              <a:rPr lang="en-US" b="1" dirty="0" err="1" smtClean="0">
                <a:solidFill>
                  <a:schemeClr val="bg1"/>
                </a:solidFill>
              </a:rPr>
              <a:t>hholmes</a:t>
            </a:r>
            <a:endParaRPr lang="en-US" b="1" dirty="0">
              <a:solidFill>
                <a:schemeClr val="bg1"/>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819" y="314846"/>
            <a:ext cx="1076531" cy="90516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727" y="1308099"/>
            <a:ext cx="2439329" cy="1828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7767" y="1317207"/>
            <a:ext cx="2439329" cy="1828800"/>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7083" r="7918"/>
          <a:stretch/>
        </p:blipFill>
        <p:spPr>
          <a:xfrm>
            <a:off x="1752600" y="3112978"/>
            <a:ext cx="5697599" cy="3440222"/>
          </a:xfrm>
          <a:prstGeom prst="rect">
            <a:avLst/>
          </a:prstGeom>
        </p:spPr>
      </p:pic>
      <p:sp>
        <p:nvSpPr>
          <p:cNvPr id="12" name="Rectangle 11"/>
          <p:cNvSpPr/>
          <p:nvPr/>
        </p:nvSpPr>
        <p:spPr>
          <a:xfrm>
            <a:off x="6418151" y="6287298"/>
            <a:ext cx="2743199" cy="276999"/>
          </a:xfrm>
          <a:prstGeom prst="rect">
            <a:avLst/>
          </a:prstGeom>
        </p:spPr>
        <p:txBody>
          <a:bodyPr wrap="square">
            <a:spAutoFit/>
          </a:bodyPr>
          <a:lstStyle/>
          <a:p>
            <a:r>
              <a:rPr lang="en-US" sz="1200" b="1" dirty="0" smtClean="0"/>
              <a:t>Loria-Salazar et al., In-preparation</a:t>
            </a:r>
          </a:p>
        </p:txBody>
      </p:sp>
      <p:sp>
        <p:nvSpPr>
          <p:cNvPr id="14" name="Slide Number Placeholder 3"/>
          <p:cNvSpPr>
            <a:spLocks noGrp="1"/>
          </p:cNvSpPr>
          <p:nvPr>
            <p:ph type="sldNum" sz="quarter" idx="12"/>
          </p:nvPr>
        </p:nvSpPr>
        <p:spPr>
          <a:xfrm>
            <a:off x="7013575" y="6547304"/>
            <a:ext cx="2133600" cy="476250"/>
          </a:xfrm>
        </p:spPr>
        <p:txBody>
          <a:bodyPr/>
          <a:lstStyle/>
          <a:p>
            <a:pPr>
              <a:defRPr/>
            </a:pPr>
            <a:r>
              <a:rPr lang="en-US" b="1" dirty="0" smtClean="0">
                <a:solidFill>
                  <a:schemeClr val="bg1">
                    <a:lumMod val="95000"/>
                  </a:schemeClr>
                </a:solidFill>
                <a:latin typeface="Arial" panose="020B0604020202020204" pitchFamily="34" charset="0"/>
                <a:cs typeface="Arial" panose="020B0604020202020204" pitchFamily="34" charset="0"/>
              </a:rPr>
              <a:t>8</a:t>
            </a:r>
            <a:endParaRPr lang="en-US" b="1" dirty="0">
              <a:solidFill>
                <a:schemeClr val="bg1">
                  <a:lumMod val="95000"/>
                </a:schemeClr>
              </a:solidFill>
              <a:latin typeface="Arial" panose="020B0604020202020204" pitchFamily="34" charset="0"/>
              <a:cs typeface="Arial" panose="020B0604020202020204" pitchFamily="34" charset="0"/>
            </a:endParaRPr>
          </a:p>
        </p:txBody>
      </p:sp>
      <p:sp>
        <p:nvSpPr>
          <p:cNvPr id="3" name="Rectangle 2"/>
          <p:cNvSpPr/>
          <p:nvPr/>
        </p:nvSpPr>
        <p:spPr>
          <a:xfrm>
            <a:off x="2147727" y="3361508"/>
            <a:ext cx="443073" cy="1179576"/>
          </a:xfrm>
          <a:prstGeom prst="rect">
            <a:avLst/>
          </a:prstGeom>
          <a:solidFill>
            <a:schemeClr val="accent1">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944535" y="3378391"/>
            <a:ext cx="443073" cy="1179576"/>
          </a:xfrm>
          <a:prstGeom prst="rect">
            <a:avLst/>
          </a:prstGeom>
          <a:solidFill>
            <a:schemeClr val="accent1">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791143" y="4973189"/>
            <a:ext cx="443073" cy="1179576"/>
          </a:xfrm>
          <a:prstGeom prst="rect">
            <a:avLst/>
          </a:prstGeom>
          <a:solidFill>
            <a:schemeClr val="accent1">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147726" y="4973189"/>
            <a:ext cx="443073" cy="1179576"/>
          </a:xfrm>
          <a:prstGeom prst="rect">
            <a:avLst/>
          </a:prstGeom>
          <a:solidFill>
            <a:schemeClr val="accent1">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14085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b="1" dirty="0" smtClean="0">
                <a:solidFill>
                  <a:schemeClr val="bg1"/>
                </a:solidFill>
              </a:rPr>
              <a:t>9</a:t>
            </a:r>
            <a:endParaRPr lang="en-US"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sp>
        <p:nvSpPr>
          <p:cNvPr id="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solidFill>
              </a:rPr>
              <a:t>www.unr.edu</a:t>
            </a:r>
            <a:r>
              <a:rPr lang="en-US" b="1" dirty="0" smtClean="0">
                <a:solidFill>
                  <a:schemeClr val="bg1"/>
                </a:solidFill>
              </a:rPr>
              <a:t>/~</a:t>
            </a:r>
            <a:r>
              <a:rPr lang="en-US" b="1" dirty="0" err="1" smtClean="0">
                <a:solidFill>
                  <a:schemeClr val="bg1"/>
                </a:solidFill>
              </a:rPr>
              <a:t>hholmes</a:t>
            </a:r>
            <a:endParaRPr lang="en-US" b="1" dirty="0">
              <a:solidFill>
                <a:schemeClr val="bg1"/>
              </a:solidFill>
            </a:endParaRPr>
          </a:p>
        </p:txBody>
      </p:sp>
      <p:sp>
        <p:nvSpPr>
          <p:cNvPr id="12" name="Title 1"/>
          <p:cNvSpPr>
            <a:spLocks noGrp="1"/>
          </p:cNvSpPr>
          <p:nvPr>
            <p:ph type="title"/>
          </p:nvPr>
        </p:nvSpPr>
        <p:spPr>
          <a:xfrm>
            <a:off x="1040130" y="381000"/>
            <a:ext cx="7391400" cy="762000"/>
          </a:xfrm>
        </p:spPr>
        <p:txBody>
          <a:bodyPr/>
          <a:lstStyle/>
          <a:p>
            <a:r>
              <a:rPr lang="en-US" sz="3200" dirty="0" smtClean="0">
                <a:latin typeface="Arial" panose="020B0604020202020204" pitchFamily="34" charset="0"/>
                <a:cs typeface="Arial" panose="020B0604020202020204" pitchFamily="34" charset="0"/>
              </a:rPr>
              <a:t>MODIS </a:t>
            </a:r>
            <a:r>
              <a:rPr lang="en-US" sz="3200" dirty="0">
                <a:latin typeface="Arial" panose="020B0604020202020204" pitchFamily="34" charset="0"/>
                <a:cs typeface="Arial" panose="020B0604020202020204" pitchFamily="34" charset="0"/>
              </a:rPr>
              <a:t>DB AOD C6.1</a:t>
            </a:r>
            <a:br>
              <a:rPr lang="en-US" sz="320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California and Nevada, </a:t>
            </a:r>
            <a:r>
              <a:rPr lang="en-US" b="0" dirty="0" smtClean="0">
                <a:latin typeface="Arial" panose="020B0604020202020204" pitchFamily="34" charset="0"/>
                <a:cs typeface="Arial" panose="020B0604020202020204" pitchFamily="34" charset="0"/>
              </a:rPr>
              <a:t>October, 2017</a:t>
            </a:r>
            <a:endParaRPr lang="en-US" sz="2400" b="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pic>
        <p:nvPicPr>
          <p:cNvPr id="3075" name="Picture 1"/>
          <p:cNvPicPr>
            <a:picLocks noChangeAspect="1" noChangeArrowheads="1"/>
          </p:cNvPicPr>
          <p:nvPr/>
        </p:nvPicPr>
        <p:blipFill>
          <a:blip r:embed="rId5">
            <a:extLst>
              <a:ext uri="{28A0092B-C50C-407E-A947-70E740481C1C}">
                <a14:useLocalDpi xmlns:a14="http://schemas.microsoft.com/office/drawing/2010/main" val="0"/>
              </a:ext>
            </a:extLst>
          </a:blip>
          <a:srcRect l="6410" r="23077"/>
          <a:stretch>
            <a:fillRect/>
          </a:stretch>
        </p:blipFill>
        <p:spPr bwMode="auto">
          <a:xfrm>
            <a:off x="1758156" y="1447800"/>
            <a:ext cx="5627687"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145760" y="5863424"/>
            <a:ext cx="1713931" cy="276999"/>
          </a:xfrm>
          <a:prstGeom prst="rect">
            <a:avLst/>
          </a:prstGeom>
        </p:spPr>
        <p:txBody>
          <a:bodyPr wrap="none">
            <a:spAutoFit/>
          </a:bodyPr>
          <a:lstStyle/>
          <a:p>
            <a:r>
              <a:rPr lang="en-US" sz="1200" b="1" dirty="0" err="1"/>
              <a:t>Boehmler</a:t>
            </a:r>
            <a:r>
              <a:rPr lang="en-US" sz="1200" b="1" dirty="0"/>
              <a:t> et al., 2018</a:t>
            </a:r>
          </a:p>
        </p:txBody>
      </p:sp>
    </p:spTree>
    <p:extLst>
      <p:ext uri="{BB962C8B-B14F-4D97-AF65-F5344CB8AC3E}">
        <p14:creationId xmlns:p14="http://schemas.microsoft.com/office/powerpoint/2010/main" val="26352956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b="1" dirty="0" smtClean="0">
                <a:solidFill>
                  <a:schemeClr val="bg1"/>
                </a:solidFill>
              </a:rPr>
              <a:t>10</a:t>
            </a:r>
            <a:endParaRPr lang="en-US"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sp>
        <p:nvSpPr>
          <p:cNvPr id="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solidFill>
              </a:rPr>
              <a:t>www.unr.edu</a:t>
            </a:r>
            <a:r>
              <a:rPr lang="en-US" b="1" dirty="0" smtClean="0">
                <a:solidFill>
                  <a:schemeClr val="bg1"/>
                </a:solidFill>
              </a:rPr>
              <a:t>/~</a:t>
            </a:r>
            <a:r>
              <a:rPr lang="en-US" b="1" dirty="0" err="1" smtClean="0">
                <a:solidFill>
                  <a:schemeClr val="bg1"/>
                </a:solidFill>
              </a:rPr>
              <a:t>hholmes</a:t>
            </a:r>
            <a:endParaRPr lang="en-US" b="1" dirty="0">
              <a:solidFill>
                <a:schemeClr val="bg1"/>
              </a:solidFill>
            </a:endParaRPr>
          </a:p>
        </p:txBody>
      </p:sp>
      <p:sp>
        <p:nvSpPr>
          <p:cNvPr id="12" name="Title 1"/>
          <p:cNvSpPr>
            <a:spLocks noGrp="1"/>
          </p:cNvSpPr>
          <p:nvPr>
            <p:ph type="title"/>
          </p:nvPr>
        </p:nvSpPr>
        <p:spPr>
          <a:xfrm>
            <a:off x="1040130" y="381000"/>
            <a:ext cx="7391400" cy="762000"/>
          </a:xfrm>
        </p:spPr>
        <p:txBody>
          <a:bodyPr/>
          <a:lstStyle/>
          <a:p>
            <a:r>
              <a:rPr lang="en-US" sz="3200" dirty="0">
                <a:latin typeface="Arial" panose="020B0604020202020204" pitchFamily="34" charset="0"/>
                <a:cs typeface="Arial" panose="020B0604020202020204" pitchFamily="34" charset="0"/>
              </a:rPr>
              <a:t>MODIS </a:t>
            </a:r>
            <a:r>
              <a:rPr lang="en-US" sz="3200" dirty="0" smtClean="0">
                <a:latin typeface="Arial" panose="020B0604020202020204" pitchFamily="34" charset="0"/>
                <a:cs typeface="Arial" panose="020B0604020202020204" pitchFamily="34" charset="0"/>
              </a:rPr>
              <a:t>DB-best </a:t>
            </a:r>
            <a:r>
              <a:rPr lang="en-US" sz="3200" dirty="0">
                <a:latin typeface="Arial" panose="020B0604020202020204" pitchFamily="34" charset="0"/>
                <a:cs typeface="Arial" panose="020B0604020202020204" pitchFamily="34" charset="0"/>
              </a:rPr>
              <a:t>AOD C6.1</a:t>
            </a:r>
            <a:br>
              <a:rPr lang="en-US" sz="320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California and Nevada, October, 2017</a:t>
            </a:r>
            <a:endParaRPr lang="en-US" sz="2400" b="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l="5449" r="23557"/>
          <a:stretch>
            <a:fillRect/>
          </a:stretch>
        </p:blipFill>
        <p:spPr bwMode="auto">
          <a:xfrm>
            <a:off x="1684625" y="1444752"/>
            <a:ext cx="5672732" cy="449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145760" y="5863424"/>
            <a:ext cx="1713931" cy="276999"/>
          </a:xfrm>
          <a:prstGeom prst="rect">
            <a:avLst/>
          </a:prstGeom>
        </p:spPr>
        <p:txBody>
          <a:bodyPr wrap="none">
            <a:spAutoFit/>
          </a:bodyPr>
          <a:lstStyle/>
          <a:p>
            <a:r>
              <a:rPr lang="en-US" sz="1200" b="1" dirty="0" err="1"/>
              <a:t>Boehmler</a:t>
            </a:r>
            <a:r>
              <a:rPr lang="en-US" sz="1200" b="1" dirty="0"/>
              <a:t> et al., 2018</a:t>
            </a:r>
          </a:p>
        </p:txBody>
      </p:sp>
    </p:spTree>
    <p:extLst>
      <p:ext uri="{BB962C8B-B14F-4D97-AF65-F5344CB8AC3E}">
        <p14:creationId xmlns:p14="http://schemas.microsoft.com/office/powerpoint/2010/main" val="7713640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b="1" dirty="0" smtClean="0">
                <a:solidFill>
                  <a:schemeClr val="bg1"/>
                </a:solidFill>
              </a:rPr>
              <a:t>11</a:t>
            </a:r>
            <a:endParaRPr lang="en-US"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sp>
        <p:nvSpPr>
          <p:cNvPr id="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solidFill>
              </a:rPr>
              <a:t>www.unr.edu</a:t>
            </a:r>
            <a:r>
              <a:rPr lang="en-US" b="1" dirty="0" smtClean="0">
                <a:solidFill>
                  <a:schemeClr val="bg1"/>
                </a:solidFill>
              </a:rPr>
              <a:t>/~</a:t>
            </a:r>
            <a:r>
              <a:rPr lang="en-US" b="1" dirty="0" err="1" smtClean="0">
                <a:solidFill>
                  <a:schemeClr val="bg1"/>
                </a:solidFill>
              </a:rPr>
              <a:t>hholmes</a:t>
            </a:r>
            <a:endParaRPr lang="en-US" b="1" dirty="0">
              <a:solidFill>
                <a:schemeClr val="bg1"/>
              </a:solidFill>
            </a:endParaRPr>
          </a:p>
        </p:txBody>
      </p:sp>
      <p:sp>
        <p:nvSpPr>
          <p:cNvPr id="12" name="Title 1"/>
          <p:cNvSpPr>
            <a:spLocks noGrp="1"/>
          </p:cNvSpPr>
          <p:nvPr>
            <p:ph type="title"/>
          </p:nvPr>
        </p:nvSpPr>
        <p:spPr>
          <a:xfrm>
            <a:off x="914400" y="381000"/>
            <a:ext cx="7391400" cy="762000"/>
          </a:xfrm>
        </p:spPr>
        <p:txBody>
          <a:bodyPr/>
          <a:lstStyle/>
          <a:p>
            <a:r>
              <a:rPr lang="en-US" sz="3200" dirty="0" err="1" smtClean="0">
                <a:latin typeface="Arial" panose="020B0604020202020204" pitchFamily="34" charset="0"/>
                <a:cs typeface="Arial" panose="020B0604020202020204" pitchFamily="34" charset="0"/>
              </a:rPr>
              <a:t>Albedometer</a:t>
            </a:r>
            <a:r>
              <a:rPr lang="en-US" sz="3200" dirty="0" smtClean="0">
                <a:latin typeface="Arial" panose="020B0604020202020204" pitchFamily="34" charset="0"/>
                <a:cs typeface="Arial" panose="020B0604020202020204" pitchFamily="34" charset="0"/>
              </a:rPr>
              <a:t> measurements</a:t>
            </a: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b="0" dirty="0" smtClean="0">
                <a:latin typeface="Arial" panose="020B0604020202020204" pitchFamily="34" charset="0"/>
                <a:cs typeface="Arial" panose="020B0604020202020204" pitchFamily="34" charset="0"/>
              </a:rPr>
              <a:t>Black Rock Desert NV, October 5</a:t>
            </a:r>
            <a:r>
              <a:rPr lang="en-US" b="0" baseline="30000" dirty="0" smtClean="0">
                <a:latin typeface="Arial" panose="020B0604020202020204" pitchFamily="34" charset="0"/>
                <a:cs typeface="Arial" panose="020B0604020202020204" pitchFamily="34" charset="0"/>
              </a:rPr>
              <a:t>th</a:t>
            </a:r>
            <a:r>
              <a:rPr lang="en-US" b="0" dirty="0" smtClean="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2017</a:t>
            </a:r>
            <a:endParaRPr lang="en-US" sz="2400" b="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10" name="Rectangle 9"/>
          <p:cNvSpPr/>
          <p:nvPr/>
        </p:nvSpPr>
        <p:spPr>
          <a:xfrm>
            <a:off x="7125269" y="4119674"/>
            <a:ext cx="1713931" cy="276999"/>
          </a:xfrm>
          <a:prstGeom prst="rect">
            <a:avLst/>
          </a:prstGeom>
        </p:spPr>
        <p:txBody>
          <a:bodyPr wrap="none">
            <a:spAutoFit/>
          </a:bodyPr>
          <a:lstStyle/>
          <a:p>
            <a:r>
              <a:rPr lang="en-US" sz="1200" b="1" dirty="0" err="1"/>
              <a:t>Boehmler</a:t>
            </a:r>
            <a:r>
              <a:rPr lang="en-US" sz="1200" b="1" dirty="0"/>
              <a:t> et al., 2018</a:t>
            </a:r>
          </a:p>
        </p:txBody>
      </p:sp>
      <p:pic>
        <p:nvPicPr>
          <p:cNvPr id="14" name="Picture 13"/>
          <p:cNvPicPr/>
          <p:nvPr/>
        </p:nvPicPr>
        <p:blipFill rotWithShape="1">
          <a:blip r:embed="rId5">
            <a:extLst>
              <a:ext uri="{28A0092B-C50C-407E-A947-70E740481C1C}">
                <a14:useLocalDpi xmlns:a14="http://schemas.microsoft.com/office/drawing/2010/main" val="0"/>
              </a:ext>
            </a:extLst>
          </a:blip>
          <a:srcRect l="1625" t="9371" r="15062" b="7170"/>
          <a:stretch/>
        </p:blipFill>
        <p:spPr bwMode="auto">
          <a:xfrm>
            <a:off x="4114800" y="1458707"/>
            <a:ext cx="4724400" cy="2660967"/>
          </a:xfrm>
          <a:prstGeom prst="rect">
            <a:avLst/>
          </a:prstGeom>
          <a:noFill/>
          <a:ln>
            <a:noFill/>
          </a:ln>
        </p:spPr>
      </p:pic>
      <p:sp>
        <p:nvSpPr>
          <p:cNvPr id="11" name="AutoShape 2" descr="Image result for aqua satelli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102091" y="1355013"/>
            <a:ext cx="4317509" cy="5847755"/>
          </a:xfrm>
          <a:prstGeom prst="rect">
            <a:avLst/>
          </a:prstGeom>
          <a:noFill/>
        </p:spPr>
        <p:txBody>
          <a:bodyPr wrap="square" rtlCol="0">
            <a:spAutoFit/>
          </a:bodyPr>
          <a:lstStyle/>
          <a:p>
            <a:pPr marL="0" lvl="1" defTabSz="3976100">
              <a:spcBef>
                <a:spcPts val="600"/>
              </a:spcBef>
              <a:defRPr/>
            </a:pPr>
            <a:r>
              <a:rPr lang="en-US" sz="2000" b="1" dirty="0" err="1" smtClean="0">
                <a:solidFill>
                  <a:schemeClr val="accent6"/>
                </a:solidFill>
                <a:cs typeface="Arial" pitchFamily="34" charset="0"/>
              </a:rPr>
              <a:t>Albedometer</a:t>
            </a:r>
            <a:endParaRPr lang="en-US" sz="2000" b="1" dirty="0" smtClean="0">
              <a:solidFill>
                <a:schemeClr val="accent6"/>
              </a:solidFill>
              <a:cs typeface="Arial" pitchFamily="34" charset="0"/>
            </a:endParaRPr>
          </a:p>
          <a:p>
            <a:pPr marL="115888" lvl="1">
              <a:spcBef>
                <a:spcPts val="600"/>
              </a:spcBef>
              <a:buAutoNum type="arabicPeriod"/>
              <a:defRPr/>
            </a:pPr>
            <a:r>
              <a:rPr lang="en-US" dirty="0" smtClean="0"/>
              <a:t> Compact </a:t>
            </a:r>
            <a:endParaRPr lang="en-US" dirty="0"/>
          </a:p>
          <a:p>
            <a:pPr marL="115888" lvl="1">
              <a:spcBef>
                <a:spcPts val="600"/>
              </a:spcBef>
              <a:buAutoNum type="arabicPeriod"/>
              <a:defRPr/>
            </a:pPr>
            <a:r>
              <a:rPr lang="en-US" dirty="0" smtClean="0"/>
              <a:t> Portable </a:t>
            </a:r>
            <a:endParaRPr lang="en-US" dirty="0"/>
          </a:p>
          <a:p>
            <a:pPr marL="115888" lvl="1">
              <a:spcBef>
                <a:spcPts val="600"/>
              </a:spcBef>
              <a:buAutoNum type="arabicPeriod"/>
              <a:defRPr/>
            </a:pPr>
            <a:r>
              <a:rPr lang="en-US" dirty="0" smtClean="0"/>
              <a:t> Unmanned </a:t>
            </a:r>
            <a:r>
              <a:rPr lang="en-US" dirty="0"/>
              <a:t>aircraft system (UAS). s</a:t>
            </a:r>
            <a:r>
              <a:rPr lang="en-US" dirty="0" smtClean="0"/>
              <a:t>pectrometer range</a:t>
            </a:r>
            <a:r>
              <a:rPr lang="en-US" dirty="0"/>
              <a:t>: 340–780 nm</a:t>
            </a:r>
          </a:p>
          <a:p>
            <a:pPr marL="115888" lvl="1">
              <a:spcBef>
                <a:spcPts val="600"/>
              </a:spcBef>
              <a:buAutoNum type="arabicPeriod"/>
              <a:defRPr/>
            </a:pPr>
            <a:r>
              <a:rPr lang="en-US" dirty="0" smtClean="0"/>
              <a:t> Measures Incident </a:t>
            </a:r>
            <a:r>
              <a:rPr lang="en-US" dirty="0"/>
              <a:t>and reflected solar radiation at the </a:t>
            </a:r>
            <a:r>
              <a:rPr lang="en-US" dirty="0" smtClean="0"/>
              <a:t>surface</a:t>
            </a:r>
          </a:p>
          <a:p>
            <a:pPr marL="115888" lvl="1">
              <a:spcBef>
                <a:spcPts val="600"/>
              </a:spcBef>
              <a:buAutoNum type="arabicPeriod"/>
              <a:defRPr/>
            </a:pPr>
            <a:endParaRPr lang="en-US" dirty="0"/>
          </a:p>
          <a:p>
            <a:r>
              <a:rPr lang="en-US" sz="2000" b="1" dirty="0" smtClean="0">
                <a:solidFill>
                  <a:schemeClr val="accent6"/>
                </a:solidFill>
                <a:cs typeface="Arial" pitchFamily="34" charset="0"/>
              </a:rPr>
              <a:t>Satellite instruments</a:t>
            </a:r>
          </a:p>
          <a:p>
            <a:pPr marL="115888"/>
            <a:r>
              <a:rPr lang="en-US" dirty="0"/>
              <a:t>1. </a:t>
            </a:r>
            <a:r>
              <a:rPr lang="en-US" b="1" dirty="0" smtClean="0"/>
              <a:t>MODIS</a:t>
            </a:r>
            <a:r>
              <a:rPr lang="en-US" dirty="0" smtClean="0"/>
              <a:t> </a:t>
            </a:r>
          </a:p>
          <a:p>
            <a:pPr marL="115888"/>
            <a:r>
              <a:rPr lang="en-US" dirty="0" smtClean="0"/>
              <a:t>Bands: 459-479 nm, 545-565 nm, and 620-670 nm</a:t>
            </a:r>
          </a:p>
          <a:p>
            <a:pPr marL="115888"/>
            <a:r>
              <a:rPr lang="en-US" dirty="0" smtClean="0"/>
              <a:t>2. </a:t>
            </a:r>
            <a:r>
              <a:rPr lang="en-US" b="1" dirty="0" smtClean="0"/>
              <a:t>Landsat7 </a:t>
            </a:r>
            <a:r>
              <a:rPr lang="en-US" b="1" dirty="0"/>
              <a:t>ETM</a:t>
            </a:r>
            <a:r>
              <a:rPr lang="en-US" b="1" dirty="0" smtClean="0"/>
              <a:t> </a:t>
            </a:r>
          </a:p>
          <a:p>
            <a:pPr marL="115888"/>
            <a:r>
              <a:rPr lang="en-US" dirty="0"/>
              <a:t>Bands: </a:t>
            </a:r>
            <a:r>
              <a:rPr lang="en-US" dirty="0" smtClean="0"/>
              <a:t> 450-520 </a:t>
            </a:r>
            <a:r>
              <a:rPr lang="en-US" dirty="0"/>
              <a:t>nm, 520-600 nm, 630-690 nm, and 770-900 nm</a:t>
            </a:r>
          </a:p>
          <a:p>
            <a:pPr marL="511175" lvl="1" defTabSz="3976100">
              <a:spcBef>
                <a:spcPts val="600"/>
              </a:spcBef>
              <a:defRPr/>
            </a:pPr>
            <a:endParaRPr lang="en-US" sz="2000" dirty="0" smtClean="0">
              <a:cs typeface="Arial" pitchFamily="34" charset="0"/>
            </a:endParaRPr>
          </a:p>
          <a:p>
            <a:pPr marL="511175" lvl="1" defTabSz="3976100">
              <a:spcBef>
                <a:spcPts val="600"/>
              </a:spcBef>
              <a:defRPr/>
            </a:pPr>
            <a:endParaRPr lang="en-US" sz="2000" b="1" dirty="0" smtClean="0">
              <a:solidFill>
                <a:srgbClr val="000080"/>
              </a:solidFill>
              <a:cs typeface="Arial" pitchFamily="34" charset="0"/>
            </a:endParaRPr>
          </a:p>
          <a:p>
            <a:pPr marL="511175" lvl="1" defTabSz="3976100">
              <a:spcBef>
                <a:spcPts val="600"/>
              </a:spcBef>
              <a:defRPr/>
            </a:pPr>
            <a:endParaRPr lang="en-US" sz="2000" b="1" dirty="0">
              <a:solidFill>
                <a:srgbClr val="000080"/>
              </a:solidFill>
              <a:cs typeface="Arial" pitchFamily="34" charset="0"/>
            </a:endParaRPr>
          </a:p>
        </p:txBody>
      </p:sp>
    </p:spTree>
    <p:extLst>
      <p:ext uri="{BB962C8B-B14F-4D97-AF65-F5344CB8AC3E}">
        <p14:creationId xmlns:p14="http://schemas.microsoft.com/office/powerpoint/2010/main" val="42558178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b="1" dirty="0" smtClean="0">
                <a:solidFill>
                  <a:schemeClr val="bg1"/>
                </a:solidFill>
              </a:rPr>
              <a:t>12</a:t>
            </a:r>
            <a:endParaRPr lang="en-US"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sp>
        <p:nvSpPr>
          <p:cNvPr id="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solidFill>
              </a:rPr>
              <a:t>www.unr.edu</a:t>
            </a:r>
            <a:r>
              <a:rPr lang="en-US" b="1" dirty="0" smtClean="0">
                <a:solidFill>
                  <a:schemeClr val="bg1"/>
                </a:solidFill>
              </a:rPr>
              <a:t>/~</a:t>
            </a:r>
            <a:r>
              <a:rPr lang="en-US" b="1" dirty="0" err="1" smtClean="0">
                <a:solidFill>
                  <a:schemeClr val="bg1"/>
                </a:solidFill>
              </a:rPr>
              <a:t>hholmes</a:t>
            </a:r>
            <a:endParaRPr lang="en-US" b="1" dirty="0">
              <a:solidFill>
                <a:schemeClr val="bg1"/>
              </a:solidFill>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10" name="Rectangle 9"/>
          <p:cNvSpPr/>
          <p:nvPr/>
        </p:nvSpPr>
        <p:spPr>
          <a:xfrm>
            <a:off x="6974977" y="6169113"/>
            <a:ext cx="1713931" cy="276999"/>
          </a:xfrm>
          <a:prstGeom prst="rect">
            <a:avLst/>
          </a:prstGeom>
        </p:spPr>
        <p:txBody>
          <a:bodyPr wrap="none">
            <a:spAutoFit/>
          </a:bodyPr>
          <a:lstStyle/>
          <a:p>
            <a:r>
              <a:rPr lang="en-US" sz="1200" b="1" dirty="0" err="1"/>
              <a:t>Boehmler</a:t>
            </a:r>
            <a:r>
              <a:rPr lang="en-US" sz="1200" b="1" dirty="0"/>
              <a:t> et al., 2018</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2348001"/>
            <a:ext cx="4572000" cy="222885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36" y="2338857"/>
            <a:ext cx="4572000" cy="2228850"/>
          </a:xfrm>
          <a:prstGeom prst="rect">
            <a:avLst/>
          </a:prstGeom>
        </p:spPr>
      </p:pic>
      <p:sp>
        <p:nvSpPr>
          <p:cNvPr id="15" name="Title 1"/>
          <p:cNvSpPr>
            <a:spLocks noGrp="1"/>
          </p:cNvSpPr>
          <p:nvPr>
            <p:ph type="title"/>
          </p:nvPr>
        </p:nvSpPr>
        <p:spPr>
          <a:xfrm>
            <a:off x="914400" y="381000"/>
            <a:ext cx="7391400" cy="762000"/>
          </a:xfrm>
        </p:spPr>
        <p:txBody>
          <a:bodyPr/>
          <a:lstStyle/>
          <a:p>
            <a:r>
              <a:rPr lang="en-US" sz="3200" dirty="0" err="1" smtClean="0">
                <a:latin typeface="Arial" panose="020B0604020202020204" pitchFamily="34" charset="0"/>
                <a:cs typeface="Arial" panose="020B0604020202020204" pitchFamily="34" charset="0"/>
              </a:rPr>
              <a:t>Albedometer</a:t>
            </a:r>
            <a:r>
              <a:rPr lang="en-US" sz="3200" dirty="0" smtClean="0">
                <a:latin typeface="Arial" panose="020B0604020202020204" pitchFamily="34" charset="0"/>
                <a:cs typeface="Arial" panose="020B0604020202020204" pitchFamily="34" charset="0"/>
              </a:rPr>
              <a:t> measurements</a:t>
            </a: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b="0" dirty="0" smtClean="0">
                <a:latin typeface="Arial" panose="020B0604020202020204" pitchFamily="34" charset="0"/>
                <a:cs typeface="Arial" panose="020B0604020202020204" pitchFamily="34" charset="0"/>
              </a:rPr>
              <a:t>Black Rock Desert NV, October 5</a:t>
            </a:r>
            <a:r>
              <a:rPr lang="en-US" b="0" baseline="30000" dirty="0" smtClean="0">
                <a:latin typeface="Arial" panose="020B0604020202020204" pitchFamily="34" charset="0"/>
                <a:cs typeface="Arial" panose="020B0604020202020204" pitchFamily="34" charset="0"/>
              </a:rPr>
              <a:t>th</a:t>
            </a:r>
            <a:r>
              <a:rPr lang="en-US" b="0" dirty="0" smtClean="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2017</a:t>
            </a:r>
            <a:endParaRPr lang="en-US" sz="2400" b="0" dirty="0">
              <a:latin typeface="Arial" panose="020B0604020202020204" pitchFamily="34" charset="0"/>
              <a:cs typeface="Arial" panose="020B0604020202020204" pitchFamily="34" charset="0"/>
            </a:endParaRPr>
          </a:p>
        </p:txBody>
      </p:sp>
      <p:sp>
        <p:nvSpPr>
          <p:cNvPr id="16" name="TextBox 15"/>
          <p:cNvSpPr txBox="1"/>
          <p:nvPr/>
        </p:nvSpPr>
        <p:spPr>
          <a:xfrm>
            <a:off x="1086231" y="1968057"/>
            <a:ext cx="2442210" cy="338554"/>
          </a:xfrm>
          <a:prstGeom prst="rect">
            <a:avLst/>
          </a:prstGeom>
          <a:solidFill>
            <a:schemeClr val="bg1"/>
          </a:solidFill>
        </p:spPr>
        <p:txBody>
          <a:bodyPr wrap="square" rtlCol="0">
            <a:spAutoFit/>
          </a:bodyPr>
          <a:lstStyle/>
          <a:p>
            <a:pPr algn="ctr"/>
            <a:r>
              <a:rPr lang="en-US" sz="1600" b="1" dirty="0" smtClean="0"/>
              <a:t>Terra-MODIS</a:t>
            </a:r>
          </a:p>
        </p:txBody>
      </p:sp>
      <p:sp>
        <p:nvSpPr>
          <p:cNvPr id="17" name="TextBox 16"/>
          <p:cNvSpPr txBox="1"/>
          <p:nvPr/>
        </p:nvSpPr>
        <p:spPr>
          <a:xfrm>
            <a:off x="5412877" y="1972087"/>
            <a:ext cx="3124200" cy="338554"/>
          </a:xfrm>
          <a:prstGeom prst="rect">
            <a:avLst/>
          </a:prstGeom>
          <a:solidFill>
            <a:schemeClr val="bg1"/>
          </a:solidFill>
        </p:spPr>
        <p:txBody>
          <a:bodyPr wrap="square" rtlCol="0">
            <a:spAutoFit/>
          </a:bodyPr>
          <a:lstStyle/>
          <a:p>
            <a:pPr algn="ctr"/>
            <a:r>
              <a:rPr lang="en-US" sz="1600" b="1" dirty="0"/>
              <a:t>LANDSAT7-LANDSAT7 ETM</a:t>
            </a:r>
          </a:p>
        </p:txBody>
      </p:sp>
    </p:spTree>
    <p:extLst>
      <p:ext uri="{BB962C8B-B14F-4D97-AF65-F5344CB8AC3E}">
        <p14:creationId xmlns:p14="http://schemas.microsoft.com/office/powerpoint/2010/main" val="34769433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b="1" dirty="0" smtClean="0">
                <a:solidFill>
                  <a:schemeClr val="bg1"/>
                </a:solidFill>
              </a:rPr>
              <a:t>13</a:t>
            </a:r>
            <a:endParaRPr lang="en-US"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sp>
        <p:nvSpPr>
          <p:cNvPr id="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solidFill>
              </a:rPr>
              <a:t>www.unr.edu</a:t>
            </a:r>
            <a:r>
              <a:rPr lang="en-US" b="1" dirty="0" smtClean="0">
                <a:solidFill>
                  <a:schemeClr val="bg1"/>
                </a:solidFill>
              </a:rPr>
              <a:t>/~</a:t>
            </a:r>
            <a:r>
              <a:rPr lang="en-US" b="1" dirty="0" err="1" smtClean="0">
                <a:solidFill>
                  <a:schemeClr val="bg1"/>
                </a:solidFill>
              </a:rPr>
              <a:t>hholmes</a:t>
            </a:r>
            <a:endParaRPr lang="en-US" b="1" dirty="0">
              <a:solidFill>
                <a:schemeClr val="bg1"/>
              </a:solidFill>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10" name="Rectangle 9"/>
          <p:cNvSpPr/>
          <p:nvPr/>
        </p:nvSpPr>
        <p:spPr>
          <a:xfrm>
            <a:off x="6974977" y="6169113"/>
            <a:ext cx="1713931" cy="276999"/>
          </a:xfrm>
          <a:prstGeom prst="rect">
            <a:avLst/>
          </a:prstGeom>
        </p:spPr>
        <p:txBody>
          <a:bodyPr wrap="none">
            <a:spAutoFit/>
          </a:bodyPr>
          <a:lstStyle/>
          <a:p>
            <a:r>
              <a:rPr lang="en-US" sz="1200" b="1" dirty="0" err="1"/>
              <a:t>Boehmler</a:t>
            </a:r>
            <a:r>
              <a:rPr lang="en-US" sz="1200" b="1" dirty="0"/>
              <a:t> et al., 2018</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2348001"/>
            <a:ext cx="4572000" cy="222885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36" y="2338857"/>
            <a:ext cx="4572000" cy="2228850"/>
          </a:xfrm>
          <a:prstGeom prst="rect">
            <a:avLst/>
          </a:prstGeom>
        </p:spPr>
      </p:pic>
      <p:sp>
        <p:nvSpPr>
          <p:cNvPr id="15" name="Title 1"/>
          <p:cNvSpPr>
            <a:spLocks noGrp="1"/>
          </p:cNvSpPr>
          <p:nvPr>
            <p:ph type="title"/>
          </p:nvPr>
        </p:nvSpPr>
        <p:spPr>
          <a:xfrm>
            <a:off x="914400" y="381000"/>
            <a:ext cx="7391400" cy="762000"/>
          </a:xfrm>
        </p:spPr>
        <p:txBody>
          <a:bodyPr/>
          <a:lstStyle/>
          <a:p>
            <a:r>
              <a:rPr lang="en-US" sz="3200" dirty="0" err="1" smtClean="0">
                <a:latin typeface="Arial" panose="020B0604020202020204" pitchFamily="34" charset="0"/>
                <a:cs typeface="Arial" panose="020B0604020202020204" pitchFamily="34" charset="0"/>
              </a:rPr>
              <a:t>Albedometer</a:t>
            </a:r>
            <a:r>
              <a:rPr lang="en-US" sz="3200" dirty="0" smtClean="0">
                <a:latin typeface="Arial" panose="020B0604020202020204" pitchFamily="34" charset="0"/>
                <a:cs typeface="Arial" panose="020B0604020202020204" pitchFamily="34" charset="0"/>
              </a:rPr>
              <a:t> measurements</a:t>
            </a: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b="0" dirty="0" smtClean="0">
                <a:latin typeface="Arial" panose="020B0604020202020204" pitchFamily="34" charset="0"/>
                <a:cs typeface="Arial" panose="020B0604020202020204" pitchFamily="34" charset="0"/>
              </a:rPr>
              <a:t>Black Rock Desert NV, October 5</a:t>
            </a:r>
            <a:r>
              <a:rPr lang="en-US" b="0" baseline="30000" dirty="0" smtClean="0">
                <a:latin typeface="Arial" panose="020B0604020202020204" pitchFamily="34" charset="0"/>
                <a:cs typeface="Arial" panose="020B0604020202020204" pitchFamily="34" charset="0"/>
              </a:rPr>
              <a:t>th</a:t>
            </a:r>
            <a:r>
              <a:rPr lang="en-US" b="0" dirty="0" smtClean="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2017</a:t>
            </a:r>
            <a:endParaRPr lang="en-US" sz="2400" b="0" dirty="0">
              <a:latin typeface="Arial" panose="020B0604020202020204" pitchFamily="34" charset="0"/>
              <a:cs typeface="Arial" panose="020B0604020202020204" pitchFamily="34" charset="0"/>
            </a:endParaRPr>
          </a:p>
        </p:txBody>
      </p:sp>
      <p:sp>
        <p:nvSpPr>
          <p:cNvPr id="16" name="TextBox 15"/>
          <p:cNvSpPr txBox="1"/>
          <p:nvPr/>
        </p:nvSpPr>
        <p:spPr>
          <a:xfrm>
            <a:off x="1086231" y="1968057"/>
            <a:ext cx="2442210" cy="338554"/>
          </a:xfrm>
          <a:prstGeom prst="rect">
            <a:avLst/>
          </a:prstGeom>
          <a:solidFill>
            <a:schemeClr val="bg1"/>
          </a:solidFill>
        </p:spPr>
        <p:txBody>
          <a:bodyPr wrap="square" rtlCol="0">
            <a:spAutoFit/>
          </a:bodyPr>
          <a:lstStyle/>
          <a:p>
            <a:pPr algn="ctr"/>
            <a:r>
              <a:rPr lang="en-US" sz="1600" b="1" dirty="0" smtClean="0"/>
              <a:t>Terra-MODIS</a:t>
            </a:r>
          </a:p>
        </p:txBody>
      </p:sp>
      <p:sp>
        <p:nvSpPr>
          <p:cNvPr id="17" name="TextBox 16"/>
          <p:cNvSpPr txBox="1"/>
          <p:nvPr/>
        </p:nvSpPr>
        <p:spPr>
          <a:xfrm>
            <a:off x="5412877" y="1972087"/>
            <a:ext cx="3124200" cy="338554"/>
          </a:xfrm>
          <a:prstGeom prst="rect">
            <a:avLst/>
          </a:prstGeom>
          <a:solidFill>
            <a:schemeClr val="bg1"/>
          </a:solidFill>
        </p:spPr>
        <p:txBody>
          <a:bodyPr wrap="square" rtlCol="0">
            <a:spAutoFit/>
          </a:bodyPr>
          <a:lstStyle/>
          <a:p>
            <a:pPr algn="ctr"/>
            <a:r>
              <a:rPr lang="en-US" sz="1600" b="1" dirty="0"/>
              <a:t>LANDSAT7-LANDSAT7 ETM</a:t>
            </a:r>
          </a:p>
        </p:txBody>
      </p:sp>
      <p:pic>
        <p:nvPicPr>
          <p:cNvPr id="1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5229" y="4752833"/>
            <a:ext cx="539496" cy="539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38070" y="4752833"/>
            <a:ext cx="538532" cy="538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9600" y="5440398"/>
            <a:ext cx="3581399"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MAIAC AOD retrievals are based in MODIS albedo retrievals</a:t>
            </a:r>
            <a:endParaRPr lang="en-US" dirty="0"/>
          </a:p>
        </p:txBody>
      </p:sp>
    </p:spTree>
    <p:extLst>
      <p:ext uri="{BB962C8B-B14F-4D97-AF65-F5344CB8AC3E}">
        <p14:creationId xmlns:p14="http://schemas.microsoft.com/office/powerpoint/2010/main" val="29052802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258233"/>
            <a:ext cx="7315201" cy="757768"/>
          </a:xfrm>
        </p:spPr>
        <p:txBody>
          <a:bodyPr/>
          <a:lstStyle/>
          <a:p>
            <a:pPr>
              <a:lnSpc>
                <a:spcPct val="130000"/>
              </a:lnSpc>
              <a:spcAft>
                <a:spcPts val="0"/>
              </a:spcAft>
            </a:pPr>
            <a:r>
              <a:rPr lang="en-US" sz="4400" dirty="0" smtClean="0">
                <a:latin typeface="Arial" panose="020B0604020202020204" pitchFamily="34" charset="0"/>
                <a:cs typeface="Arial" panose="020B0604020202020204" pitchFamily="34" charset="0"/>
              </a:rPr>
              <a:t>Motivation</a:t>
            </a:r>
            <a:endParaRPr lang="en-US" sz="4400" b="0" baseline="-25000" dirty="0">
              <a:solidFill>
                <a:srgbClr val="00009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r>
              <a:rPr lang="en-US" b="1" dirty="0" smtClean="0">
                <a:solidFill>
                  <a:schemeClr val="bg1"/>
                </a:solidFill>
                <a:latin typeface="Arial" panose="020B0604020202020204" pitchFamily="34" charset="0"/>
                <a:cs typeface="Arial" panose="020B0604020202020204" pitchFamily="34" charset="0"/>
              </a:rPr>
              <a:t>2</a:t>
            </a:r>
            <a:endParaRPr lang="en-US" b="1" dirty="0">
              <a:solidFill>
                <a:schemeClr val="bg1"/>
              </a:solidFill>
              <a:latin typeface="Arial" panose="020B0604020202020204" pitchFamily="34" charset="0"/>
              <a:cs typeface="Arial" panose="020B0604020202020204" pitchFamily="34" charset="0"/>
            </a:endParaRPr>
          </a:p>
        </p:txBody>
      </p:sp>
      <p:sp>
        <p:nvSpPr>
          <p:cNvPr id="3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solidFill>
                <a:latin typeface="Arial" panose="020B0604020202020204" pitchFamily="34" charset="0"/>
                <a:cs typeface="Arial" panose="020B0604020202020204" pitchFamily="34" charset="0"/>
              </a:rPr>
              <a:t>www.unr.edu</a:t>
            </a:r>
            <a:r>
              <a:rPr lang="en-US" b="1" dirty="0" smtClean="0">
                <a:solidFill>
                  <a:schemeClr val="bg1"/>
                </a:solidFill>
                <a:latin typeface="Arial" panose="020B0604020202020204" pitchFamily="34" charset="0"/>
                <a:cs typeface="Arial" panose="020B0604020202020204" pitchFamily="34" charset="0"/>
              </a:rPr>
              <a:t>/~</a:t>
            </a:r>
            <a:r>
              <a:rPr lang="en-US" b="1" dirty="0" err="1" smtClean="0">
                <a:solidFill>
                  <a:schemeClr val="bg1"/>
                </a:solidFill>
                <a:latin typeface="Arial" panose="020B0604020202020204" pitchFamily="34" charset="0"/>
                <a:cs typeface="Arial" panose="020B0604020202020204" pitchFamily="34" charset="0"/>
              </a:rPr>
              <a:t>hholmes</a:t>
            </a:r>
            <a:endParaRPr lang="en-US" b="1" dirty="0">
              <a:solidFill>
                <a:schemeClr val="bg1"/>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pic>
        <p:nvPicPr>
          <p:cNvPr id="20" name="Picture 19"/>
          <p:cNvPicPr>
            <a:picLocks noChangeAspect="1"/>
          </p:cNvPicPr>
          <p:nvPr/>
        </p:nvPicPr>
        <p:blipFill rotWithShape="1">
          <a:blip r:embed="rId6">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pic>
        <p:nvPicPr>
          <p:cNvPr id="15" name="MODIS Scanning Swat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156946" y="1306962"/>
            <a:ext cx="3505200" cy="2628900"/>
          </a:xfrm>
          <a:prstGeom prst="rect">
            <a:avLst/>
          </a:prstGeom>
        </p:spPr>
      </p:pic>
      <p:sp>
        <p:nvSpPr>
          <p:cNvPr id="19" name="Rectangle 18"/>
          <p:cNvSpPr/>
          <p:nvPr/>
        </p:nvSpPr>
        <p:spPr>
          <a:xfrm>
            <a:off x="6019800" y="6642556"/>
            <a:ext cx="2610701" cy="215444"/>
          </a:xfrm>
          <a:prstGeom prst="rect">
            <a:avLst/>
          </a:prstGeom>
        </p:spPr>
        <p:txBody>
          <a:bodyPr wrap="square">
            <a:spAutoFit/>
          </a:bodyPr>
          <a:lstStyle/>
          <a:p>
            <a:r>
              <a:rPr lang="en-US" sz="800" b="1" dirty="0" smtClean="0">
                <a:solidFill>
                  <a:schemeClr val="bg1"/>
                </a:solidFill>
                <a:latin typeface="Arial" panose="020B0604020202020204" pitchFamily="34" charset="0"/>
                <a:cs typeface="Arial" panose="020B0604020202020204" pitchFamily="34" charset="0"/>
              </a:rPr>
              <a:t>Loria-Salazar </a:t>
            </a:r>
            <a:r>
              <a:rPr lang="en-US" sz="800" b="1" dirty="0">
                <a:solidFill>
                  <a:schemeClr val="bg1"/>
                </a:solidFill>
                <a:latin typeface="Arial" panose="020B0604020202020204" pitchFamily="34" charset="0"/>
                <a:cs typeface="Arial" panose="020B0604020202020204" pitchFamily="34" charset="0"/>
              </a:rPr>
              <a:t>et al., </a:t>
            </a:r>
            <a:r>
              <a:rPr lang="en-US" sz="800" b="1" dirty="0" smtClean="0">
                <a:solidFill>
                  <a:schemeClr val="bg1"/>
                </a:solidFill>
                <a:latin typeface="Arial" panose="020B0604020202020204" pitchFamily="34" charset="0"/>
                <a:cs typeface="Arial" panose="020B0604020202020204" pitchFamily="34" charset="0"/>
              </a:rPr>
              <a:t>(2016)</a:t>
            </a:r>
            <a:endParaRPr lang="en-US" sz="800" b="1" dirty="0">
              <a:solidFill>
                <a:schemeClr val="bg1"/>
              </a:solidFill>
              <a:latin typeface="Arial" panose="020B0604020202020204" pitchFamily="34" charset="0"/>
              <a:cs typeface="Arial" panose="020B0604020202020204" pitchFamily="34" charset="0"/>
            </a:endParaRPr>
          </a:p>
        </p:txBody>
      </p:sp>
      <p:sp>
        <p:nvSpPr>
          <p:cNvPr id="22" name="TextBox 21"/>
          <p:cNvSpPr txBox="1"/>
          <p:nvPr/>
        </p:nvSpPr>
        <p:spPr>
          <a:xfrm>
            <a:off x="216599" y="1846069"/>
            <a:ext cx="1835127"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b="1" dirty="0" smtClean="0"/>
              <a:t>Satellite </a:t>
            </a:r>
          </a:p>
          <a:p>
            <a:pPr algn="ctr"/>
            <a:r>
              <a:rPr lang="en-US" sz="2000" b="1" dirty="0" smtClean="0"/>
              <a:t>remote sensing</a:t>
            </a:r>
            <a:endParaRPr lang="en-US" sz="2000" b="1" baseline="-25000" dirty="0"/>
          </a:p>
        </p:txBody>
      </p:sp>
      <p:cxnSp>
        <p:nvCxnSpPr>
          <p:cNvPr id="24" name="Straight Arrow Connector 23"/>
          <p:cNvCxnSpPr/>
          <p:nvPr/>
        </p:nvCxnSpPr>
        <p:spPr>
          <a:xfrm>
            <a:off x="2075560" y="2345920"/>
            <a:ext cx="3018225" cy="2785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313709" y="1448335"/>
            <a:ext cx="2502600"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lgn="ctr">
              <a:defRPr sz="20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Pictures with</a:t>
            </a:r>
          </a:p>
          <a:p>
            <a:r>
              <a:rPr lang="en-US" dirty="0"/>
              <a:t>different filters</a:t>
            </a:r>
          </a:p>
        </p:txBody>
      </p:sp>
      <p:sp>
        <p:nvSpPr>
          <p:cNvPr id="31" name="TextBox 30"/>
          <p:cNvSpPr txBox="1"/>
          <p:nvPr/>
        </p:nvSpPr>
        <p:spPr>
          <a:xfrm>
            <a:off x="2240125" y="3325921"/>
            <a:ext cx="2502600" cy="101566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lgn="ctr">
              <a:defRPr sz="20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Algorithms: </a:t>
            </a:r>
          </a:p>
          <a:p>
            <a:r>
              <a:rPr lang="en-US" dirty="0"/>
              <a:t>- </a:t>
            </a:r>
            <a:r>
              <a:rPr lang="en-US" dirty="0" smtClean="0"/>
              <a:t>Parameterization</a:t>
            </a:r>
            <a:endParaRPr lang="en-US" dirty="0"/>
          </a:p>
          <a:p>
            <a:r>
              <a:rPr lang="en-US" dirty="0"/>
              <a:t>- Assumptions</a:t>
            </a:r>
          </a:p>
        </p:txBody>
      </p:sp>
      <p:cxnSp>
        <p:nvCxnSpPr>
          <p:cNvPr id="40" name="Straight Arrow Connector 39"/>
          <p:cNvCxnSpPr/>
          <p:nvPr/>
        </p:nvCxnSpPr>
        <p:spPr>
          <a:xfrm>
            <a:off x="3483980" y="2362200"/>
            <a:ext cx="0" cy="90530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2290" name="Picture 2" descr="Image result for models runwa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4330" y="4518370"/>
            <a:ext cx="2790466" cy="18612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833" r="63662"/>
          <a:stretch/>
        </p:blipFill>
        <p:spPr>
          <a:xfrm>
            <a:off x="5624212" y="4024895"/>
            <a:ext cx="2986998" cy="2646598"/>
          </a:xfrm>
          <a:prstGeom prst="rect">
            <a:avLst/>
          </a:prstGeom>
        </p:spPr>
      </p:pic>
      <p:sp>
        <p:nvSpPr>
          <p:cNvPr id="17" name="TextBox 16"/>
          <p:cNvSpPr txBox="1"/>
          <p:nvPr/>
        </p:nvSpPr>
        <p:spPr>
          <a:xfrm>
            <a:off x="2678600" y="5370647"/>
            <a:ext cx="1812143"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lgn="ctr">
              <a:defRPr sz="20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NASA MODIS</a:t>
            </a:r>
          </a:p>
          <a:p>
            <a:r>
              <a:rPr lang="en-US" dirty="0"/>
              <a:t>AOD</a:t>
            </a:r>
          </a:p>
        </p:txBody>
      </p:sp>
      <p:cxnSp>
        <p:nvCxnSpPr>
          <p:cNvPr id="18" name="Straight Arrow Connector 17"/>
          <p:cNvCxnSpPr/>
          <p:nvPr/>
        </p:nvCxnSpPr>
        <p:spPr>
          <a:xfrm>
            <a:off x="3493625" y="4343400"/>
            <a:ext cx="0" cy="90530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02425" y="5715000"/>
            <a:ext cx="1416633" cy="959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144261" y="6553200"/>
            <a:ext cx="1931299" cy="338554"/>
          </a:xfrm>
          <a:prstGeom prst="rect">
            <a:avLst/>
          </a:prstGeom>
        </p:spPr>
        <p:txBody>
          <a:bodyPr wrap="square">
            <a:spAutoFit/>
          </a:bodyPr>
          <a:lstStyle/>
          <a:p>
            <a:r>
              <a:rPr lang="en-US" sz="800" dirty="0">
                <a:solidFill>
                  <a:schemeClr val="bg1"/>
                </a:solidFill>
              </a:rPr>
              <a:t>http://www.fashionelite.com/local-professional-runway-models/</a:t>
            </a:r>
          </a:p>
        </p:txBody>
      </p:sp>
    </p:spTree>
    <p:extLst>
      <p:ext uri="{BB962C8B-B14F-4D97-AF65-F5344CB8AC3E}">
        <p14:creationId xmlns:p14="http://schemas.microsoft.com/office/powerpoint/2010/main" val="15357111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229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5"/>
                                        </p:tgtEl>
                                      </p:cBhvr>
                                    </p:cmd>
                                  </p:childTnLst>
                                </p:cTn>
                              </p:par>
                            </p:childTnLst>
                          </p:cTn>
                        </p:par>
                      </p:childTnLst>
                    </p:cTn>
                  </p:par>
                </p:childTnLst>
              </p:cTn>
              <p:nextCondLst>
                <p:cond evt="onClick" delay="0">
                  <p:tgtEl>
                    <p:spTgt spid="15"/>
                  </p:tgtEl>
                </p:cond>
              </p:nextCondLst>
            </p:seq>
            <p:video>
              <p:cMediaNode vol="80000">
                <p:cTn id="34" fill="hold" display="0">
                  <p:stCondLst>
                    <p:cond delay="indefinite"/>
                  </p:stCondLst>
                </p:cTn>
                <p:tgtEl>
                  <p:spTgt spid="15"/>
                </p:tgtEl>
              </p:cMediaNode>
            </p:video>
          </p:childTnLst>
        </p:cTn>
      </p:par>
    </p:tnLst>
    <p:bldLst>
      <p:bldP spid="31" grpId="0" animBg="1"/>
      <p:bldP spid="17" grpId="0" animBg="1"/>
      <p:bldP spid="3" grpId="0"/>
      <p:bldP spid="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b="1" dirty="0" smtClean="0">
                <a:solidFill>
                  <a:schemeClr val="bg1"/>
                </a:solidFill>
              </a:rPr>
              <a:t>14</a:t>
            </a:r>
            <a:endParaRPr lang="en-US"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sp>
        <p:nvSpPr>
          <p:cNvPr id="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solidFill>
              </a:rPr>
              <a:t>www.unr.edu</a:t>
            </a:r>
            <a:r>
              <a:rPr lang="en-US" b="1" dirty="0" smtClean="0">
                <a:solidFill>
                  <a:schemeClr val="bg1"/>
                </a:solidFill>
              </a:rPr>
              <a:t>/~</a:t>
            </a:r>
            <a:r>
              <a:rPr lang="en-US" b="1" dirty="0" err="1" smtClean="0">
                <a:solidFill>
                  <a:schemeClr val="bg1"/>
                </a:solidFill>
              </a:rPr>
              <a:t>hholmes</a:t>
            </a:r>
            <a:endParaRPr lang="en-US" b="1" dirty="0">
              <a:solidFill>
                <a:schemeClr val="bg1"/>
              </a:solidFill>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pic>
        <p:nvPicPr>
          <p:cNvPr id="17" name="Picture 2" descr="https://energyeducation.ca/wiki/images/thumb/6/61/Remote_Sensing_Illustration.jpg/780px-Remote_Sensing_Illustration.jpg"/>
          <p:cNvPicPr>
            <a:picLocks noChangeAspect="1" noChangeArrowheads="1"/>
          </p:cNvPicPr>
          <p:nvPr/>
        </p:nvPicPr>
        <p:blipFill rotWithShape="1">
          <a:blip r:embed="rId5">
            <a:extLst>
              <a:ext uri="{28A0092B-C50C-407E-A947-70E740481C1C}">
                <a14:useLocalDpi xmlns:a14="http://schemas.microsoft.com/office/drawing/2010/main" val="0"/>
              </a:ext>
            </a:extLst>
          </a:blip>
          <a:srcRect l="1545" t="712" r="1102" b="54240"/>
          <a:stretch/>
        </p:blipFill>
        <p:spPr bwMode="auto">
          <a:xfrm>
            <a:off x="457200" y="2438401"/>
            <a:ext cx="8105009" cy="350520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p:cNvCxnSpPr/>
          <p:nvPr/>
        </p:nvCxnSpPr>
        <p:spPr>
          <a:xfrm flipV="1">
            <a:off x="642257" y="4038600"/>
            <a:ext cx="7620000" cy="38738"/>
          </a:xfrm>
          <a:prstGeom prst="line">
            <a:avLst/>
          </a:prstGeom>
          <a:ln>
            <a:solidFill>
              <a:schemeClr val="bg2"/>
            </a:solidFill>
            <a:prstDash val="sysDash"/>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8325289" y="3853934"/>
            <a:ext cx="773792" cy="369332"/>
          </a:xfrm>
          <a:prstGeom prst="rect">
            <a:avLst/>
          </a:prstGeom>
          <a:noFill/>
        </p:spPr>
        <p:txBody>
          <a:bodyPr wrap="square" rtlCol="0">
            <a:spAutoFit/>
          </a:bodyPr>
          <a:lstStyle/>
          <a:p>
            <a:pPr algn="ctr"/>
            <a:r>
              <a:rPr lang="en-US" b="1" dirty="0" smtClean="0"/>
              <a:t>TOA</a:t>
            </a:r>
            <a:endParaRPr lang="en-US" b="1" dirty="0"/>
          </a:p>
        </p:txBody>
      </p:sp>
      <p:sp>
        <p:nvSpPr>
          <p:cNvPr id="20" name="TextBox 19"/>
          <p:cNvSpPr txBox="1"/>
          <p:nvPr/>
        </p:nvSpPr>
        <p:spPr>
          <a:xfrm>
            <a:off x="3276600" y="5943601"/>
            <a:ext cx="1447800" cy="369332"/>
          </a:xfrm>
          <a:prstGeom prst="rect">
            <a:avLst/>
          </a:prstGeom>
          <a:noFill/>
        </p:spPr>
        <p:txBody>
          <a:bodyPr wrap="square" rtlCol="0">
            <a:spAutoFit/>
          </a:bodyPr>
          <a:lstStyle/>
          <a:p>
            <a:pPr algn="ctr"/>
            <a:r>
              <a:rPr lang="en-US" b="1" dirty="0" smtClean="0"/>
              <a:t>Surface</a:t>
            </a:r>
            <a:endParaRPr lang="en-US" b="1" dirty="0"/>
          </a:p>
        </p:txBody>
      </p:sp>
      <p:sp>
        <p:nvSpPr>
          <p:cNvPr id="21" name="TextBox 20"/>
          <p:cNvSpPr txBox="1"/>
          <p:nvPr/>
        </p:nvSpPr>
        <p:spPr>
          <a:xfrm rot="16200000">
            <a:off x="-610008" y="4724720"/>
            <a:ext cx="1702834" cy="369332"/>
          </a:xfrm>
          <a:prstGeom prst="rect">
            <a:avLst/>
          </a:prstGeom>
          <a:noFill/>
        </p:spPr>
        <p:txBody>
          <a:bodyPr wrap="square" rtlCol="0">
            <a:spAutoFit/>
          </a:bodyPr>
          <a:lstStyle/>
          <a:p>
            <a:pPr algn="ctr"/>
            <a:r>
              <a:rPr lang="en-US" b="1" dirty="0" smtClean="0"/>
              <a:t>Atmosphere</a:t>
            </a:r>
            <a:endParaRPr lang="en-US" b="1" dirty="0"/>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1143" y="4313822"/>
            <a:ext cx="1762371" cy="752580"/>
          </a:xfrm>
          <a:prstGeom prst="rect">
            <a:avLst/>
          </a:prstGeom>
        </p:spPr>
      </p:pic>
      <p:sp>
        <p:nvSpPr>
          <p:cNvPr id="23" name="TextBox 22"/>
          <p:cNvSpPr txBox="1"/>
          <p:nvPr/>
        </p:nvSpPr>
        <p:spPr>
          <a:xfrm>
            <a:off x="4452257" y="4703984"/>
            <a:ext cx="1447800" cy="369332"/>
          </a:xfrm>
          <a:prstGeom prst="rect">
            <a:avLst/>
          </a:prstGeom>
          <a:noFill/>
        </p:spPr>
        <p:txBody>
          <a:bodyPr wrap="square" rtlCol="0">
            <a:spAutoFit/>
          </a:bodyPr>
          <a:lstStyle/>
          <a:p>
            <a:pPr algn="ctr"/>
            <a:r>
              <a:rPr lang="en-US" b="1" dirty="0" smtClean="0"/>
              <a:t>Aerosol</a:t>
            </a:r>
            <a:endParaRPr lang="en-US" b="1" dirty="0"/>
          </a:p>
        </p:txBody>
      </p:sp>
      <p:pic>
        <p:nvPicPr>
          <p:cNvPr id="24" name="Picture 23"/>
          <p:cNvPicPr>
            <a:picLocks noChangeAspect="1"/>
          </p:cNvPicPr>
          <p:nvPr/>
        </p:nvPicPr>
        <p:blipFill rotWithShape="1">
          <a:blip r:embed="rId7"/>
          <a:srcRect l="38412" t="22120" r="48088" b="70699"/>
          <a:stretch/>
        </p:blipFill>
        <p:spPr>
          <a:xfrm>
            <a:off x="696686" y="1500186"/>
            <a:ext cx="2057400" cy="593725"/>
          </a:xfrm>
          <a:prstGeom prst="rect">
            <a:avLst/>
          </a:prstGeom>
        </p:spPr>
      </p:pic>
      <p:sp>
        <p:nvSpPr>
          <p:cNvPr id="25" name="Rectangle 24"/>
          <p:cNvSpPr/>
          <p:nvPr/>
        </p:nvSpPr>
        <p:spPr>
          <a:xfrm>
            <a:off x="2989287" y="1682233"/>
            <a:ext cx="4160178" cy="369332"/>
          </a:xfrm>
          <a:prstGeom prst="rect">
            <a:avLst/>
          </a:prstGeom>
        </p:spPr>
        <p:txBody>
          <a:bodyPr wrap="none">
            <a:spAutoFit/>
          </a:bodyPr>
          <a:lstStyle/>
          <a:p>
            <a:pPr algn="ctr"/>
            <a:r>
              <a:rPr lang="en-US" dirty="0" smtClean="0">
                <a:solidFill>
                  <a:schemeClr val="accent2">
                    <a:lumMod val="75000"/>
                  </a:schemeClr>
                </a:solidFill>
                <a:ea typeface="Calibri" panose="020F0502020204030204" pitchFamily="34" charset="0"/>
              </a:rPr>
              <a:t>Total </a:t>
            </a:r>
            <a:r>
              <a:rPr lang="en-US" dirty="0">
                <a:solidFill>
                  <a:schemeClr val="accent2">
                    <a:lumMod val="75000"/>
                  </a:schemeClr>
                </a:solidFill>
                <a:ea typeface="Calibri" panose="020F0502020204030204" pitchFamily="34" charset="0"/>
              </a:rPr>
              <a:t>radiation received by the satellite </a:t>
            </a:r>
            <a:endParaRPr lang="en-US" dirty="0">
              <a:solidFill>
                <a:schemeClr val="accent2">
                  <a:lumMod val="75000"/>
                </a:schemeClr>
              </a:solidFill>
            </a:endParaRPr>
          </a:p>
        </p:txBody>
      </p:sp>
      <p:sp>
        <p:nvSpPr>
          <p:cNvPr id="27" name="Title 1"/>
          <p:cNvSpPr>
            <a:spLocks noGrp="1"/>
          </p:cNvSpPr>
          <p:nvPr>
            <p:ph type="title"/>
          </p:nvPr>
        </p:nvSpPr>
        <p:spPr>
          <a:xfrm>
            <a:off x="915394" y="381000"/>
            <a:ext cx="7391400" cy="762000"/>
          </a:xfrm>
        </p:spPr>
        <p:txBody>
          <a:bodyPr/>
          <a:lstStyle/>
          <a:p>
            <a:r>
              <a:rPr lang="en-US" sz="2600" dirty="0" smtClean="0">
                <a:latin typeface="Arial" panose="020B0604020202020204" pitchFamily="34" charset="0"/>
                <a:cs typeface="Arial" panose="020B0604020202020204" pitchFamily="34" charset="0"/>
              </a:rPr>
              <a:t>Sensitivity of </a:t>
            </a:r>
            <a:r>
              <a:rPr lang="en-US" sz="2600" dirty="0">
                <a:latin typeface="Arial" panose="020B0604020202020204" pitchFamily="34" charset="0"/>
                <a:cs typeface="Arial" panose="020B0604020202020204" pitchFamily="34" charset="0"/>
              </a:rPr>
              <a:t>AOD to surface </a:t>
            </a:r>
            <a:r>
              <a:rPr lang="en-US" sz="2600" dirty="0" smtClean="0">
                <a:latin typeface="Arial" panose="020B0604020202020204" pitchFamily="34" charset="0"/>
                <a:cs typeface="Arial" panose="020B0604020202020204" pitchFamily="34" charset="0"/>
              </a:rPr>
              <a:t>reflectance</a:t>
            </a: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000" b="0" dirty="0" smtClean="0">
                <a:latin typeface="Arial" panose="020B0604020202020204" pitchFamily="34" charset="0"/>
                <a:cs typeface="Arial" panose="020B0604020202020204" pitchFamily="34" charset="0"/>
              </a:rPr>
              <a:t>1-D radiative model, BRD NV, October 5</a:t>
            </a:r>
            <a:r>
              <a:rPr lang="en-US" sz="2000" b="0" baseline="30000" dirty="0" smtClean="0">
                <a:latin typeface="Arial" panose="020B0604020202020204" pitchFamily="34" charset="0"/>
                <a:cs typeface="Arial" panose="020B0604020202020204" pitchFamily="34" charset="0"/>
              </a:rPr>
              <a:t>th</a:t>
            </a:r>
            <a:r>
              <a:rPr lang="en-US" sz="2000" b="0" dirty="0" smtClean="0">
                <a:latin typeface="Arial" panose="020B0604020202020204" pitchFamily="34" charset="0"/>
                <a:cs typeface="Arial" panose="020B0604020202020204" pitchFamily="34" charset="0"/>
              </a:rPr>
              <a:t>, </a:t>
            </a:r>
            <a:r>
              <a:rPr lang="en-US" sz="2000" b="0" dirty="0">
                <a:latin typeface="Arial" panose="020B0604020202020204" pitchFamily="34" charset="0"/>
                <a:cs typeface="Arial" panose="020B0604020202020204" pitchFamily="34" charset="0"/>
              </a:rPr>
              <a:t>2017</a:t>
            </a:r>
            <a:endParaRPr lang="en-US" sz="18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6556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b="1" dirty="0" smtClean="0">
                <a:solidFill>
                  <a:schemeClr val="bg1"/>
                </a:solidFill>
              </a:rPr>
              <a:t>15</a:t>
            </a:r>
            <a:endParaRPr lang="en-US"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sp>
        <p:nvSpPr>
          <p:cNvPr id="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solidFill>
              </a:rPr>
              <a:t>www.unr.edu</a:t>
            </a:r>
            <a:r>
              <a:rPr lang="en-US" b="1" dirty="0" smtClean="0">
                <a:solidFill>
                  <a:schemeClr val="bg1"/>
                </a:solidFill>
              </a:rPr>
              <a:t>/~</a:t>
            </a:r>
            <a:r>
              <a:rPr lang="en-US" b="1" dirty="0" err="1" smtClean="0">
                <a:solidFill>
                  <a:schemeClr val="bg1"/>
                </a:solidFill>
              </a:rPr>
              <a:t>hholmes</a:t>
            </a:r>
            <a:endParaRPr lang="en-US" b="1" dirty="0">
              <a:solidFill>
                <a:schemeClr val="bg1"/>
              </a:solidFill>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10" name="Title 1"/>
          <p:cNvSpPr>
            <a:spLocks noGrp="1"/>
          </p:cNvSpPr>
          <p:nvPr>
            <p:ph type="title"/>
          </p:nvPr>
        </p:nvSpPr>
        <p:spPr>
          <a:xfrm>
            <a:off x="1040130" y="381000"/>
            <a:ext cx="7391400" cy="762000"/>
          </a:xfrm>
        </p:spPr>
        <p:txBody>
          <a:bodyPr/>
          <a:lstStyle/>
          <a:p>
            <a:r>
              <a:rPr lang="en-US" dirty="0" smtClean="0"/>
              <a:t>1-D radiation ∂AOD/</a:t>
            </a:r>
            <a:r>
              <a:rPr lang="en-US" dirty="0"/>
              <a:t> </a:t>
            </a:r>
            <a:r>
              <a:rPr lang="en-US" dirty="0" smtClean="0"/>
              <a:t>∂A (660 nm)</a:t>
            </a: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Black Rock Desert, October, 2017</a:t>
            </a:r>
            <a:endParaRPr lang="en-US" sz="2400" b="0" dirty="0">
              <a:latin typeface="Arial" panose="020B0604020202020204" pitchFamily="34" charset="0"/>
              <a:cs typeface="Arial" panose="020B0604020202020204" pitchFamily="34" charset="0"/>
            </a:endParaRPr>
          </a:p>
        </p:txBody>
      </p:sp>
      <p:sp>
        <p:nvSpPr>
          <p:cNvPr id="5" name="Rectangle 4"/>
          <p:cNvSpPr/>
          <p:nvPr/>
        </p:nvSpPr>
        <p:spPr>
          <a:xfrm>
            <a:off x="2795188" y="1472547"/>
            <a:ext cx="2822119" cy="646331"/>
          </a:xfrm>
          <a:prstGeom prst="rect">
            <a:avLst/>
          </a:prstGeom>
        </p:spPr>
        <p:txBody>
          <a:bodyPr wrap="none">
            <a:spAutoFit/>
          </a:bodyPr>
          <a:lstStyle/>
          <a:p>
            <a:pPr algn="ctr"/>
            <a:r>
              <a:rPr lang="en-US" b="1" dirty="0" smtClean="0">
                <a:solidFill>
                  <a:schemeClr val="accent2">
                    <a:lumMod val="75000"/>
                  </a:schemeClr>
                </a:solidFill>
                <a:ea typeface="Calibri" panose="020F0502020204030204" pitchFamily="34" charset="0"/>
              </a:rPr>
              <a:t>Total </a:t>
            </a:r>
            <a:r>
              <a:rPr lang="en-US" b="1" dirty="0">
                <a:solidFill>
                  <a:schemeClr val="accent2">
                    <a:lumMod val="75000"/>
                  </a:schemeClr>
                </a:solidFill>
                <a:ea typeface="Calibri" panose="020F0502020204030204" pitchFamily="34" charset="0"/>
              </a:rPr>
              <a:t>radiation received </a:t>
            </a:r>
            <a:endParaRPr lang="en-US" b="1" dirty="0" smtClean="0">
              <a:solidFill>
                <a:schemeClr val="accent2">
                  <a:lumMod val="75000"/>
                </a:schemeClr>
              </a:solidFill>
              <a:ea typeface="Calibri" panose="020F0502020204030204" pitchFamily="34" charset="0"/>
            </a:endParaRPr>
          </a:p>
          <a:p>
            <a:pPr algn="ctr"/>
            <a:r>
              <a:rPr lang="en-US" b="1" dirty="0" smtClean="0">
                <a:solidFill>
                  <a:schemeClr val="accent2">
                    <a:lumMod val="75000"/>
                  </a:schemeClr>
                </a:solidFill>
                <a:ea typeface="Calibri" panose="020F0502020204030204" pitchFamily="34" charset="0"/>
              </a:rPr>
              <a:t>by </a:t>
            </a:r>
            <a:r>
              <a:rPr lang="en-US" b="1" dirty="0">
                <a:solidFill>
                  <a:schemeClr val="accent2">
                    <a:lumMod val="75000"/>
                  </a:schemeClr>
                </a:solidFill>
                <a:ea typeface="Calibri" panose="020F0502020204030204" pitchFamily="34" charset="0"/>
              </a:rPr>
              <a:t>the satellite </a:t>
            </a:r>
            <a:endParaRPr lang="en-US" b="1" dirty="0">
              <a:solidFill>
                <a:schemeClr val="accent2">
                  <a:lumMod val="75000"/>
                </a:schemeClr>
              </a:solidFill>
            </a:endParaRPr>
          </a:p>
        </p:txBody>
      </p:sp>
      <p:sp>
        <p:nvSpPr>
          <p:cNvPr id="6" name="Rectangle 5"/>
          <p:cNvSpPr/>
          <p:nvPr/>
        </p:nvSpPr>
        <p:spPr>
          <a:xfrm>
            <a:off x="5240193" y="3038394"/>
            <a:ext cx="2608407" cy="646331"/>
          </a:xfrm>
          <a:prstGeom prst="rect">
            <a:avLst/>
          </a:prstGeom>
        </p:spPr>
        <p:txBody>
          <a:bodyPr wrap="none">
            <a:spAutoFit/>
          </a:bodyPr>
          <a:lstStyle/>
          <a:p>
            <a:pPr algn="ctr"/>
            <a:r>
              <a:rPr lang="en-US" b="1" dirty="0" smtClean="0">
                <a:solidFill>
                  <a:schemeClr val="accent2">
                    <a:lumMod val="75000"/>
                  </a:schemeClr>
                </a:solidFill>
                <a:ea typeface="Calibri" panose="020F0502020204030204" pitchFamily="34" charset="0"/>
              </a:rPr>
              <a:t>Direct beam </a:t>
            </a:r>
            <a:r>
              <a:rPr lang="en-US" b="1" dirty="0">
                <a:solidFill>
                  <a:schemeClr val="accent2">
                    <a:lumMod val="75000"/>
                  </a:schemeClr>
                </a:solidFill>
                <a:ea typeface="Calibri" panose="020F0502020204030204" pitchFamily="34" charset="0"/>
              </a:rPr>
              <a:t>radiation </a:t>
            </a:r>
            <a:endParaRPr lang="en-US" b="1" dirty="0" smtClean="0">
              <a:solidFill>
                <a:schemeClr val="accent2">
                  <a:lumMod val="75000"/>
                </a:schemeClr>
              </a:solidFill>
              <a:ea typeface="Calibri" panose="020F0502020204030204" pitchFamily="34" charset="0"/>
            </a:endParaRPr>
          </a:p>
          <a:p>
            <a:pPr algn="ctr"/>
            <a:r>
              <a:rPr lang="en-US" b="1" dirty="0" smtClean="0">
                <a:solidFill>
                  <a:schemeClr val="accent2">
                    <a:lumMod val="75000"/>
                  </a:schemeClr>
                </a:solidFill>
                <a:ea typeface="Calibri" panose="020F0502020204030204" pitchFamily="34" charset="0"/>
              </a:rPr>
              <a:t>from </a:t>
            </a:r>
            <a:r>
              <a:rPr lang="en-US" b="1" dirty="0">
                <a:solidFill>
                  <a:schemeClr val="accent2">
                    <a:lumMod val="75000"/>
                  </a:schemeClr>
                </a:solidFill>
                <a:ea typeface="Calibri" panose="020F0502020204030204" pitchFamily="34" charset="0"/>
              </a:rPr>
              <a:t>the surface</a:t>
            </a:r>
          </a:p>
        </p:txBody>
      </p:sp>
      <p:sp>
        <p:nvSpPr>
          <p:cNvPr id="16" name="Rectangle 15"/>
          <p:cNvSpPr/>
          <p:nvPr/>
        </p:nvSpPr>
        <p:spPr>
          <a:xfrm>
            <a:off x="5765417" y="4687669"/>
            <a:ext cx="2787943" cy="646331"/>
          </a:xfrm>
          <a:prstGeom prst="rect">
            <a:avLst/>
          </a:prstGeom>
        </p:spPr>
        <p:txBody>
          <a:bodyPr wrap="none">
            <a:spAutoFit/>
          </a:bodyPr>
          <a:lstStyle/>
          <a:p>
            <a:pPr algn="ctr"/>
            <a:r>
              <a:rPr lang="en-US" b="1" dirty="0" smtClean="0">
                <a:solidFill>
                  <a:schemeClr val="accent2">
                    <a:lumMod val="75000"/>
                  </a:schemeClr>
                </a:solidFill>
                <a:ea typeface="Calibri" panose="020F0502020204030204" pitchFamily="34" charset="0"/>
              </a:rPr>
              <a:t>Diffuse beam </a:t>
            </a:r>
            <a:r>
              <a:rPr lang="en-US" b="1" dirty="0">
                <a:solidFill>
                  <a:schemeClr val="accent2">
                    <a:lumMod val="75000"/>
                  </a:schemeClr>
                </a:solidFill>
                <a:ea typeface="Calibri" panose="020F0502020204030204" pitchFamily="34" charset="0"/>
              </a:rPr>
              <a:t>radiation </a:t>
            </a:r>
            <a:endParaRPr lang="en-US" b="1" dirty="0" smtClean="0">
              <a:solidFill>
                <a:schemeClr val="accent2">
                  <a:lumMod val="75000"/>
                </a:schemeClr>
              </a:solidFill>
              <a:ea typeface="Calibri" panose="020F0502020204030204" pitchFamily="34" charset="0"/>
            </a:endParaRPr>
          </a:p>
          <a:p>
            <a:pPr algn="ctr"/>
            <a:r>
              <a:rPr lang="en-US" b="1" dirty="0" smtClean="0">
                <a:solidFill>
                  <a:schemeClr val="accent2">
                    <a:lumMod val="75000"/>
                  </a:schemeClr>
                </a:solidFill>
                <a:ea typeface="Calibri" panose="020F0502020204030204" pitchFamily="34" charset="0"/>
              </a:rPr>
              <a:t>from aerosols</a:t>
            </a:r>
            <a:endParaRPr lang="en-US" b="1" dirty="0">
              <a:solidFill>
                <a:schemeClr val="accent2">
                  <a:lumMod val="75000"/>
                </a:schemeClr>
              </a:solidFill>
              <a:ea typeface="Calibri" panose="020F0502020204030204" pitchFamily="34" charset="0"/>
            </a:endParaRPr>
          </a:p>
        </p:txBody>
      </p:sp>
      <p:pic>
        <p:nvPicPr>
          <p:cNvPr id="2" name="Picture 1"/>
          <p:cNvPicPr>
            <a:picLocks noChangeAspect="1"/>
          </p:cNvPicPr>
          <p:nvPr/>
        </p:nvPicPr>
        <p:blipFill rotWithShape="1">
          <a:blip r:embed="rId5"/>
          <a:srcRect l="42948" t="20507" r="41629" b="71982"/>
          <a:stretch/>
        </p:blipFill>
        <p:spPr>
          <a:xfrm>
            <a:off x="369458" y="1409305"/>
            <a:ext cx="2362200" cy="620924"/>
          </a:xfrm>
          <a:prstGeom prst="rect">
            <a:avLst/>
          </a:prstGeom>
        </p:spPr>
      </p:pic>
      <p:pic>
        <p:nvPicPr>
          <p:cNvPr id="7" name="Picture 6"/>
          <p:cNvPicPr>
            <a:picLocks noChangeAspect="1"/>
          </p:cNvPicPr>
          <p:nvPr/>
        </p:nvPicPr>
        <p:blipFill rotWithShape="1">
          <a:blip r:embed="rId5"/>
          <a:srcRect l="32850" t="76497" r="31338" b="15209"/>
          <a:stretch/>
        </p:blipFill>
        <p:spPr>
          <a:xfrm>
            <a:off x="338978" y="4618897"/>
            <a:ext cx="5485100" cy="685800"/>
          </a:xfrm>
          <a:prstGeom prst="rect">
            <a:avLst/>
          </a:prstGeom>
        </p:spPr>
      </p:pic>
      <p:pic>
        <p:nvPicPr>
          <p:cNvPr id="12" name="Picture 11"/>
          <p:cNvPicPr>
            <a:picLocks noChangeAspect="1"/>
          </p:cNvPicPr>
          <p:nvPr/>
        </p:nvPicPr>
        <p:blipFill rotWithShape="1">
          <a:blip r:embed="rId5"/>
          <a:srcRect l="34647" t="49770" r="32651" b="41518"/>
          <a:stretch/>
        </p:blipFill>
        <p:spPr>
          <a:xfrm>
            <a:off x="76200" y="2971800"/>
            <a:ext cx="5008694" cy="720271"/>
          </a:xfrm>
          <a:prstGeom prst="rect">
            <a:avLst/>
          </a:prstGeom>
        </p:spPr>
      </p:pic>
      <p:sp>
        <p:nvSpPr>
          <p:cNvPr id="20" name="Rectangle 19"/>
          <p:cNvSpPr/>
          <p:nvPr/>
        </p:nvSpPr>
        <p:spPr>
          <a:xfrm>
            <a:off x="6974977" y="6169113"/>
            <a:ext cx="1713931" cy="276999"/>
          </a:xfrm>
          <a:prstGeom prst="rect">
            <a:avLst/>
          </a:prstGeom>
        </p:spPr>
        <p:txBody>
          <a:bodyPr wrap="none">
            <a:spAutoFit/>
          </a:bodyPr>
          <a:lstStyle/>
          <a:p>
            <a:r>
              <a:rPr lang="en-US" sz="1200" b="1" dirty="0" err="1"/>
              <a:t>Boehmler</a:t>
            </a:r>
            <a:r>
              <a:rPr lang="en-US" sz="1200" b="1" dirty="0"/>
              <a:t> et al., 2018</a:t>
            </a:r>
          </a:p>
        </p:txBody>
      </p:sp>
    </p:spTree>
    <p:extLst>
      <p:ext uri="{BB962C8B-B14F-4D97-AF65-F5344CB8AC3E}">
        <p14:creationId xmlns:p14="http://schemas.microsoft.com/office/powerpoint/2010/main" val="7414497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b="1" dirty="0" smtClean="0">
                <a:solidFill>
                  <a:schemeClr val="bg1"/>
                </a:solidFill>
              </a:rPr>
              <a:t>16</a:t>
            </a:r>
            <a:endParaRPr lang="en-US"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sp>
        <p:nvSpPr>
          <p:cNvPr id="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solidFill>
              </a:rPr>
              <a:t>www.unr.edu</a:t>
            </a:r>
            <a:r>
              <a:rPr lang="en-US" b="1" dirty="0" smtClean="0">
                <a:solidFill>
                  <a:schemeClr val="bg1"/>
                </a:solidFill>
              </a:rPr>
              <a:t>/~</a:t>
            </a:r>
            <a:r>
              <a:rPr lang="en-US" b="1" dirty="0" err="1" smtClean="0">
                <a:solidFill>
                  <a:schemeClr val="bg1"/>
                </a:solidFill>
              </a:rPr>
              <a:t>hholmes</a:t>
            </a:r>
            <a:endParaRPr lang="en-US" b="1" dirty="0">
              <a:solidFill>
                <a:schemeClr val="bg1"/>
              </a:solidFill>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10" name="Title 1"/>
          <p:cNvSpPr>
            <a:spLocks noGrp="1"/>
          </p:cNvSpPr>
          <p:nvPr>
            <p:ph type="title"/>
          </p:nvPr>
        </p:nvSpPr>
        <p:spPr>
          <a:xfrm>
            <a:off x="1040130" y="381000"/>
            <a:ext cx="7391400" cy="762000"/>
          </a:xfrm>
        </p:spPr>
        <p:txBody>
          <a:bodyPr/>
          <a:lstStyle/>
          <a:p>
            <a:r>
              <a:rPr lang="en-US" dirty="0" smtClean="0"/>
              <a:t>1-D radiation </a:t>
            </a:r>
            <a:r>
              <a:rPr lang="en-US" dirty="0"/>
              <a:t>∂AOD/ </a:t>
            </a:r>
            <a:r>
              <a:rPr lang="en-US" dirty="0" smtClean="0"/>
              <a:t>∂A (660 nm)</a:t>
            </a: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Black Rock Desert, October, 2017</a:t>
            </a:r>
            <a:endParaRPr lang="en-US" sz="2400" b="0"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rotWithShape="1">
          <a:blip r:embed="rId5"/>
          <a:srcRect l="39034" t="28110" r="36314" b="59249"/>
          <a:stretch/>
        </p:blipFill>
        <p:spPr>
          <a:xfrm>
            <a:off x="4953000" y="1686856"/>
            <a:ext cx="3775791" cy="1045151"/>
          </a:xfrm>
          <a:prstGeom prst="rect">
            <a:avLst/>
          </a:prstGeom>
        </p:spPr>
      </p:pic>
      <p:pic>
        <p:nvPicPr>
          <p:cNvPr id="19" name="Picture 18"/>
          <p:cNvPicPr>
            <a:picLocks noChangeAspect="1"/>
          </p:cNvPicPr>
          <p:nvPr/>
        </p:nvPicPr>
        <p:blipFill rotWithShape="1">
          <a:blip r:embed="rId6"/>
          <a:srcRect l="38483" t="53031" r="37139" b="35553"/>
          <a:stretch/>
        </p:blipFill>
        <p:spPr>
          <a:xfrm>
            <a:off x="4953000" y="2986650"/>
            <a:ext cx="3733800" cy="943857"/>
          </a:xfrm>
          <a:prstGeom prst="rect">
            <a:avLst/>
          </a:prstGeom>
        </p:spPr>
      </p:pic>
      <p:sp>
        <p:nvSpPr>
          <p:cNvPr id="18" name="TextBox 17"/>
          <p:cNvSpPr txBox="1"/>
          <p:nvPr/>
        </p:nvSpPr>
        <p:spPr>
          <a:xfrm>
            <a:off x="102091" y="1355013"/>
            <a:ext cx="4317509" cy="3908762"/>
          </a:xfrm>
          <a:prstGeom prst="rect">
            <a:avLst/>
          </a:prstGeom>
          <a:noFill/>
        </p:spPr>
        <p:txBody>
          <a:bodyPr wrap="square" rtlCol="0">
            <a:spAutoFit/>
          </a:bodyPr>
          <a:lstStyle/>
          <a:p>
            <a:pPr marL="0" lvl="1" defTabSz="3976100">
              <a:spcBef>
                <a:spcPts val="600"/>
              </a:spcBef>
              <a:defRPr/>
            </a:pPr>
            <a:r>
              <a:rPr lang="en-US" sz="2000" b="1" dirty="0" smtClean="0">
                <a:solidFill>
                  <a:schemeClr val="accent6"/>
                </a:solidFill>
                <a:cs typeface="Arial" pitchFamily="34" charset="0"/>
              </a:rPr>
              <a:t>Assumptions</a:t>
            </a:r>
          </a:p>
          <a:p>
            <a:pPr marL="115888" lvl="1">
              <a:spcBef>
                <a:spcPts val="600"/>
              </a:spcBef>
              <a:buAutoNum type="arabicPeriod"/>
              <a:defRPr/>
            </a:pPr>
            <a:r>
              <a:rPr lang="en-US" dirty="0" smtClean="0"/>
              <a:t> Aerosol layer </a:t>
            </a:r>
            <a:r>
              <a:rPr lang="en-US" dirty="0"/>
              <a:t>is infinitesimally thin</a:t>
            </a:r>
          </a:p>
          <a:p>
            <a:pPr marL="115888" lvl="1">
              <a:spcBef>
                <a:spcPts val="600"/>
              </a:spcBef>
              <a:buFontTx/>
              <a:buAutoNum type="arabicPeriod"/>
              <a:defRPr/>
            </a:pPr>
            <a:r>
              <a:rPr lang="en-US" dirty="0" smtClean="0"/>
              <a:t> Rayleigh </a:t>
            </a:r>
            <a:r>
              <a:rPr lang="en-US" dirty="0"/>
              <a:t>(~0.04) and aerosol optical depth (&lt; 0.1) </a:t>
            </a:r>
            <a:r>
              <a:rPr lang="en-US" dirty="0" smtClean="0"/>
              <a:t>at 660 nm</a:t>
            </a:r>
            <a:endParaRPr lang="en-US" dirty="0"/>
          </a:p>
          <a:p>
            <a:pPr marL="115888" lvl="1">
              <a:spcBef>
                <a:spcPts val="600"/>
              </a:spcBef>
              <a:buAutoNum type="arabicPeriod"/>
              <a:defRPr/>
            </a:pPr>
            <a:r>
              <a:rPr lang="en-US" dirty="0" smtClean="0"/>
              <a:t> Single </a:t>
            </a:r>
            <a:r>
              <a:rPr lang="en-US" dirty="0"/>
              <a:t>scattering and single surface reflection apply</a:t>
            </a:r>
          </a:p>
          <a:p>
            <a:pPr marL="115888" lvl="1">
              <a:spcBef>
                <a:spcPts val="600"/>
              </a:spcBef>
              <a:buAutoNum type="arabicPeriod"/>
              <a:defRPr/>
            </a:pPr>
            <a:r>
              <a:rPr lang="en-US" dirty="0" smtClean="0"/>
              <a:t> Single Scattering albedo ~ 0.975 (660 nm) from DB </a:t>
            </a:r>
          </a:p>
          <a:p>
            <a:pPr marL="115888" lvl="1">
              <a:spcBef>
                <a:spcPts val="600"/>
              </a:spcBef>
              <a:buFontTx/>
              <a:buAutoNum type="arabicPeriod"/>
              <a:defRPr/>
            </a:pPr>
            <a:r>
              <a:rPr lang="en-US" dirty="0"/>
              <a:t> </a:t>
            </a:r>
            <a:r>
              <a:rPr lang="en-US" dirty="0" smtClean="0"/>
              <a:t>Asymmetry parameter ~ 0.71 (660 nm) for weakly absorbing dust </a:t>
            </a:r>
            <a:r>
              <a:rPr lang="en-US" dirty="0"/>
              <a:t>(Sayer et al., 2016)</a:t>
            </a:r>
          </a:p>
          <a:p>
            <a:pPr marL="115888" lvl="1">
              <a:spcBef>
                <a:spcPts val="600"/>
              </a:spcBef>
              <a:buAutoNum type="arabicPeriod"/>
              <a:defRPr/>
            </a:pPr>
            <a:endParaRPr lang="en-US" dirty="0" smtClean="0"/>
          </a:p>
        </p:txBody>
      </p:sp>
      <mc:AlternateContent xmlns:mc="http://schemas.openxmlformats.org/markup-compatibility/2006" xmlns:a14="http://schemas.microsoft.com/office/drawing/2010/main">
        <mc:Choice Requires="a14">
          <p:sp>
            <p:nvSpPr>
              <p:cNvPr id="14" name="Rectangle 13"/>
              <p:cNvSpPr/>
              <p:nvPr/>
            </p:nvSpPr>
            <p:spPr>
              <a:xfrm>
                <a:off x="5943600" y="4588965"/>
                <a:ext cx="2053319"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f>
                        <m:fPr>
                          <m:type m:val="lin"/>
                          <m:ctrlPr>
                            <a:rPr lang="en-US" b="1" i="1">
                              <a:latin typeface="Cambria Math" panose="02040503050406030204" pitchFamily="18" charset="0"/>
                            </a:rPr>
                          </m:ctrlPr>
                        </m:fPr>
                        <m:num>
                          <m:r>
                            <a:rPr lang="en-US" b="1" i="1">
                              <a:latin typeface="Cambria Math" panose="02040503050406030204" pitchFamily="18" charset="0"/>
                            </a:rPr>
                            <m:t>𝝏</m:t>
                          </m:r>
                          <m:r>
                            <a:rPr lang="en-US" b="1" i="1">
                              <a:latin typeface="Cambria Math" panose="02040503050406030204" pitchFamily="18" charset="0"/>
                            </a:rPr>
                            <m:t>𝑨𝑶𝑫</m:t>
                          </m:r>
                        </m:num>
                        <m:den>
                          <m:r>
                            <a:rPr lang="en-US" b="1" i="0">
                              <a:latin typeface="Cambria Math" panose="02040503050406030204" pitchFamily="18" charset="0"/>
                            </a:rPr>
                            <m:t>𝛛</m:t>
                          </m:r>
                          <m:r>
                            <a:rPr lang="en-US" b="1" i="1">
                              <a:latin typeface="Cambria Math" panose="02040503050406030204" pitchFamily="18" charset="0"/>
                            </a:rPr>
                            <m:t>𝑨</m:t>
                          </m:r>
                        </m:den>
                      </m:f>
                      <m:r>
                        <a:rPr lang="en-US" b="1" i="0">
                          <a:latin typeface="Cambria Math" panose="02040503050406030204" pitchFamily="18" charset="0"/>
                        </a:rPr>
                        <m:t>~ </m:t>
                      </m:r>
                      <m:r>
                        <a:rPr lang="en-US" b="1" i="0">
                          <a:latin typeface="Cambria Math" panose="02040503050406030204" pitchFamily="18" charset="0"/>
                        </a:rPr>
                        <m:t>𝟓𝟒</m:t>
                      </m:r>
                      <m:r>
                        <a:rPr lang="en-US" b="1" i="0">
                          <a:latin typeface="Cambria Math" panose="02040503050406030204" pitchFamily="18" charset="0"/>
                        </a:rPr>
                        <m:t>.</m:t>
                      </m:r>
                      <m:r>
                        <a:rPr lang="en-US" b="1" i="0">
                          <a:latin typeface="Cambria Math" panose="02040503050406030204" pitchFamily="18" charset="0"/>
                        </a:rPr>
                        <m:t>𝟓</m:t>
                      </m:r>
                    </m:oMath>
                  </m:oMathPara>
                </a14:m>
                <a:endParaRPr lang="en-US" b="1" dirty="0"/>
              </a:p>
            </p:txBody>
          </p:sp>
        </mc:Choice>
        <mc:Fallback xmlns="">
          <p:sp>
            <p:nvSpPr>
              <p:cNvPr id="14" name="Rectangle 13"/>
              <p:cNvSpPr>
                <a:spLocks noRot="1" noChangeAspect="1" noMove="1" noResize="1" noEditPoints="1" noAdjustHandles="1" noChangeArrowheads="1" noChangeShapeType="1" noTextEdit="1"/>
              </p:cNvSpPr>
              <p:nvPr/>
            </p:nvSpPr>
            <p:spPr>
              <a:xfrm>
                <a:off x="5943600" y="4588965"/>
                <a:ext cx="2053319" cy="369332"/>
              </a:xfrm>
              <a:prstGeom prst="rect">
                <a:avLst/>
              </a:prstGeom>
              <a:blipFill>
                <a:blip r:embed="rId7"/>
                <a:stretch>
                  <a:fillRect t="-106250" b="-167188"/>
                </a:stretch>
              </a:blipFill>
            </p:spPr>
            <p:txBody>
              <a:bodyPr/>
              <a:lstStyle/>
              <a:p>
                <a:r>
                  <a:rPr lang="en-US">
                    <a:noFill/>
                  </a:rPr>
                  <a:t> </a:t>
                </a:r>
              </a:p>
            </p:txBody>
          </p:sp>
        </mc:Fallback>
      </mc:AlternateContent>
      <p:sp>
        <p:nvSpPr>
          <p:cNvPr id="20" name="TextBox 19"/>
          <p:cNvSpPr txBox="1"/>
          <p:nvPr/>
        </p:nvSpPr>
        <p:spPr>
          <a:xfrm>
            <a:off x="5332254" y="5328829"/>
            <a:ext cx="3581399"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MAIAC AOD retrievals are based in MODIS albedo retrievals</a:t>
            </a:r>
            <a:endParaRPr lang="en-US" dirty="0"/>
          </a:p>
        </p:txBody>
      </p:sp>
      <p:sp>
        <p:nvSpPr>
          <p:cNvPr id="21" name="Rectangle 20"/>
          <p:cNvSpPr/>
          <p:nvPr/>
        </p:nvSpPr>
        <p:spPr>
          <a:xfrm>
            <a:off x="6974977" y="6169113"/>
            <a:ext cx="1713931" cy="276999"/>
          </a:xfrm>
          <a:prstGeom prst="rect">
            <a:avLst/>
          </a:prstGeom>
        </p:spPr>
        <p:txBody>
          <a:bodyPr wrap="none">
            <a:spAutoFit/>
          </a:bodyPr>
          <a:lstStyle/>
          <a:p>
            <a:r>
              <a:rPr lang="en-US" sz="1200" b="1" dirty="0" err="1"/>
              <a:t>Boehmler</a:t>
            </a:r>
            <a:r>
              <a:rPr lang="en-US" sz="1200" b="1" dirty="0"/>
              <a:t> et al., 2018</a:t>
            </a:r>
          </a:p>
        </p:txBody>
      </p:sp>
    </p:spTree>
    <p:extLst>
      <p:ext uri="{BB962C8B-B14F-4D97-AF65-F5344CB8AC3E}">
        <p14:creationId xmlns:p14="http://schemas.microsoft.com/office/powerpoint/2010/main" val="5750348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b="1" dirty="0" smtClean="0">
                <a:solidFill>
                  <a:schemeClr val="bg1"/>
                </a:solidFill>
              </a:rPr>
              <a:t>17</a:t>
            </a:r>
            <a:endParaRPr lang="en-US"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sp>
        <p:nvSpPr>
          <p:cNvPr id="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solidFill>
              </a:rPr>
              <a:t>www.unr.edu</a:t>
            </a:r>
            <a:r>
              <a:rPr lang="en-US" b="1" dirty="0" smtClean="0">
                <a:solidFill>
                  <a:schemeClr val="bg1"/>
                </a:solidFill>
              </a:rPr>
              <a:t>/~</a:t>
            </a:r>
            <a:r>
              <a:rPr lang="en-US" b="1" dirty="0" err="1" smtClean="0">
                <a:solidFill>
                  <a:schemeClr val="bg1"/>
                </a:solidFill>
              </a:rPr>
              <a:t>hholmes</a:t>
            </a:r>
            <a:endParaRPr lang="en-US" b="1" dirty="0">
              <a:solidFill>
                <a:schemeClr val="bg1"/>
              </a:solidFill>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10" name="Title 1"/>
          <p:cNvSpPr>
            <a:spLocks noGrp="1"/>
          </p:cNvSpPr>
          <p:nvPr>
            <p:ph type="title"/>
          </p:nvPr>
        </p:nvSpPr>
        <p:spPr>
          <a:xfrm>
            <a:off x="1040130" y="381000"/>
            <a:ext cx="7391400" cy="762000"/>
          </a:xfrm>
        </p:spPr>
        <p:txBody>
          <a:bodyPr/>
          <a:lstStyle/>
          <a:p>
            <a:r>
              <a:rPr lang="en-US" dirty="0" smtClean="0"/>
              <a:t>1-D radiation </a:t>
            </a:r>
            <a:r>
              <a:rPr lang="en-US" dirty="0"/>
              <a:t>∂AOD/ </a:t>
            </a:r>
            <a:r>
              <a:rPr lang="en-US" dirty="0" smtClean="0"/>
              <a:t>∂A (660 nm)</a:t>
            </a: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Black Rock Desert, October, 2017</a:t>
            </a:r>
            <a:endParaRPr lang="en-US" sz="2400" b="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p:cNvSpPr txBox="1"/>
              <p:nvPr/>
            </p:nvSpPr>
            <p:spPr>
              <a:xfrm>
                <a:off x="102091" y="1355013"/>
                <a:ext cx="4317509" cy="2646878"/>
              </a:xfrm>
              <a:prstGeom prst="rect">
                <a:avLst/>
              </a:prstGeom>
              <a:noFill/>
            </p:spPr>
            <p:txBody>
              <a:bodyPr wrap="square" rtlCol="0">
                <a:spAutoFit/>
              </a:bodyPr>
              <a:lstStyle/>
              <a:p>
                <a:pPr marL="0" lvl="1" defTabSz="3976100">
                  <a:spcBef>
                    <a:spcPts val="600"/>
                  </a:spcBef>
                  <a:defRPr/>
                </a:pPr>
                <a:r>
                  <a:rPr lang="en-US" sz="2000" b="1" dirty="0" smtClean="0">
                    <a:solidFill>
                      <a:schemeClr val="accent6"/>
                    </a:solidFill>
                    <a:cs typeface="Arial" pitchFamily="34" charset="0"/>
                  </a:rPr>
                  <a:t>Critical albedo</a:t>
                </a:r>
                <a:endParaRPr lang="en-US" sz="2000" b="1" dirty="0">
                  <a:solidFill>
                    <a:schemeClr val="accent6"/>
                  </a:solidFill>
                  <a:cs typeface="Arial" pitchFamily="34" charset="0"/>
                </a:endParaRPr>
              </a:p>
              <a:p>
                <a:pPr marL="0" lvl="1" defTabSz="3976100">
                  <a:spcBef>
                    <a:spcPts val="600"/>
                  </a:spcBef>
                  <a:defRPr/>
                </a:pPr>
                <a:r>
                  <a:rPr lang="en-US" dirty="0" smtClean="0"/>
                  <a:t>The </a:t>
                </a:r>
                <a:r>
                  <a:rPr lang="en-US" dirty="0"/>
                  <a:t>backscatter by the aerosol layer is the same as the combination of forward scattering by the layer and backscattering by the surface </a:t>
                </a:r>
                <a:r>
                  <a:rPr lang="en-US" dirty="0" smtClean="0"/>
                  <a:t>albedo</a:t>
                </a:r>
              </a:p>
              <a:p>
                <a:pPr marL="0" lvl="1" defTabSz="3976100">
                  <a:spcBef>
                    <a:spcPts val="600"/>
                  </a:spcBef>
                  <a:defRPr/>
                </a:pPr>
                <a:endParaRPr lang="en-US" dirty="0" smtClean="0"/>
              </a:p>
              <a:p>
                <a:pPr marL="0" lvl="1" defTabSz="3976100">
                  <a:spcBef>
                    <a:spcPts val="600"/>
                  </a:spcBef>
                  <a:defRPr/>
                </a:pPr>
                <a:r>
                  <a:rPr lang="en-US" dirty="0" smtClean="0"/>
                  <a:t>A</a:t>
                </a:r>
                <a:r>
                  <a:rPr lang="en-US" baseline="-25000" dirty="0" smtClean="0"/>
                  <a:t>crit</a:t>
                </a:r>
                <a:r>
                  <a:rPr lang="en-US" dirty="0" smtClean="0"/>
                  <a:t>~0.42 when </a:t>
                </a:r>
                <a14:m>
                  <m:oMath xmlns:m="http://schemas.openxmlformats.org/officeDocument/2006/math">
                    <m:acc>
                      <m:accPr>
                        <m:chr m:val="̃"/>
                        <m:ctrlPr>
                          <a:rPr lang="en-US" i="1" smtClean="0">
                            <a:latin typeface="Cambria Math" panose="02040503050406030204" pitchFamily="18" charset="0"/>
                          </a:rPr>
                        </m:ctrlPr>
                      </m:accPr>
                      <m:e>
                        <m:r>
                          <m:rPr>
                            <m:sty m:val="p"/>
                          </m:rPr>
                          <a:rPr lang="el-GR" i="1" smtClean="0">
                            <a:latin typeface="Cambria Math" panose="02040503050406030204" pitchFamily="18" charset="0"/>
                          </a:rPr>
                          <m:t>ω</m:t>
                        </m:r>
                      </m:e>
                    </m:acc>
                  </m:oMath>
                </a14:m>
                <a:r>
                  <a:rPr lang="en-US" dirty="0" smtClean="0"/>
                  <a:t>~0.97 and g~0.7</a:t>
                </a:r>
              </a:p>
              <a:p>
                <a:pPr marL="0" lvl="1" defTabSz="3976100">
                  <a:spcBef>
                    <a:spcPts val="600"/>
                  </a:spcBef>
                  <a:defRPr/>
                </a:pPr>
                <a:r>
                  <a:rPr lang="en-US" dirty="0" smtClean="0"/>
                  <a:t>A</a:t>
                </a:r>
                <a:r>
                  <a:rPr lang="en-US" baseline="-25000" dirty="0" smtClean="0"/>
                  <a:t>BRD</a:t>
                </a:r>
                <a:r>
                  <a:rPr lang="en-US" dirty="0" smtClean="0"/>
                  <a:t>~0.48</a:t>
                </a:r>
              </a:p>
            </p:txBody>
          </p:sp>
        </mc:Choice>
        <mc:Fallback xmlns="">
          <p:sp>
            <p:nvSpPr>
              <p:cNvPr id="18" name="TextBox 17"/>
              <p:cNvSpPr txBox="1">
                <a:spLocks noRot="1" noChangeAspect="1" noMove="1" noResize="1" noEditPoints="1" noAdjustHandles="1" noChangeArrowheads="1" noChangeShapeType="1" noTextEdit="1"/>
              </p:cNvSpPr>
              <p:nvPr/>
            </p:nvSpPr>
            <p:spPr>
              <a:xfrm>
                <a:off x="102091" y="1355013"/>
                <a:ext cx="4317509" cy="2646878"/>
              </a:xfrm>
              <a:prstGeom prst="rect">
                <a:avLst/>
              </a:prstGeom>
              <a:blipFill>
                <a:blip r:embed="rId5"/>
                <a:stretch>
                  <a:fillRect l="-1554" t="-922" b="-2765"/>
                </a:stretch>
              </a:blipFill>
            </p:spPr>
            <p:txBody>
              <a:bodyPr/>
              <a:lstStyle/>
              <a:p>
                <a:r>
                  <a:rPr lang="en-US">
                    <a:noFill/>
                  </a:rPr>
                  <a:t> </a:t>
                </a:r>
              </a:p>
            </p:txBody>
          </p:sp>
        </mc:Fallback>
      </mc:AlternateContent>
      <p:sp>
        <p:nvSpPr>
          <p:cNvPr id="21" name="Rectangle 20"/>
          <p:cNvSpPr/>
          <p:nvPr/>
        </p:nvSpPr>
        <p:spPr>
          <a:xfrm>
            <a:off x="438434" y="4223832"/>
            <a:ext cx="1713931" cy="276999"/>
          </a:xfrm>
          <a:prstGeom prst="rect">
            <a:avLst/>
          </a:prstGeom>
        </p:spPr>
        <p:txBody>
          <a:bodyPr wrap="none">
            <a:spAutoFit/>
          </a:bodyPr>
          <a:lstStyle/>
          <a:p>
            <a:r>
              <a:rPr lang="en-US" sz="1200" b="1" dirty="0" err="1"/>
              <a:t>Boehmler</a:t>
            </a:r>
            <a:r>
              <a:rPr lang="en-US" sz="1200" b="1" dirty="0"/>
              <a:t> et al., 2018</a:t>
            </a:r>
          </a:p>
        </p:txBody>
      </p:sp>
      <p:pic>
        <p:nvPicPr>
          <p:cNvPr id="2" name="Picture 1"/>
          <p:cNvPicPr>
            <a:picLocks noChangeAspect="1"/>
          </p:cNvPicPr>
          <p:nvPr/>
        </p:nvPicPr>
        <p:blipFill rotWithShape="1">
          <a:blip r:embed="rId6"/>
          <a:srcRect l="35000" t="33570" r="38955" b="55272"/>
          <a:stretch/>
        </p:blipFill>
        <p:spPr>
          <a:xfrm>
            <a:off x="4939148" y="1602393"/>
            <a:ext cx="3969326" cy="91402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4046" y="2823485"/>
            <a:ext cx="3174428" cy="2379914"/>
          </a:xfrm>
          <a:prstGeom prst="rect">
            <a:avLst/>
          </a:prstGeom>
        </p:spPr>
      </p:pic>
      <p:sp>
        <p:nvSpPr>
          <p:cNvPr id="16" name="Rectangle 15"/>
          <p:cNvSpPr/>
          <p:nvPr/>
        </p:nvSpPr>
        <p:spPr>
          <a:xfrm>
            <a:off x="6019800" y="5247270"/>
            <a:ext cx="2743199" cy="276999"/>
          </a:xfrm>
          <a:prstGeom prst="rect">
            <a:avLst/>
          </a:prstGeom>
        </p:spPr>
        <p:txBody>
          <a:bodyPr wrap="square">
            <a:spAutoFit/>
          </a:bodyPr>
          <a:lstStyle/>
          <a:p>
            <a:r>
              <a:rPr lang="en-US" sz="1200" b="1" dirty="0" smtClean="0"/>
              <a:t>Loria-Salazar et al., In-preparation</a:t>
            </a:r>
          </a:p>
        </p:txBody>
      </p:sp>
    </p:spTree>
    <p:extLst>
      <p:ext uri="{BB962C8B-B14F-4D97-AF65-F5344CB8AC3E}">
        <p14:creationId xmlns:p14="http://schemas.microsoft.com/office/powerpoint/2010/main" val="3795383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b="1" dirty="0" smtClean="0">
                <a:solidFill>
                  <a:schemeClr val="bg1">
                    <a:lumMod val="95000"/>
                  </a:schemeClr>
                </a:solidFill>
                <a:latin typeface="Arial" panose="020B0604020202020204" pitchFamily="34" charset="0"/>
                <a:cs typeface="Arial" panose="020B0604020202020204" pitchFamily="34" charset="0"/>
              </a:rPr>
              <a:t>18</a:t>
            </a:r>
            <a:endParaRPr lang="en-US" b="1" dirty="0">
              <a:solidFill>
                <a:schemeClr val="bg1">
                  <a:lumMod val="95000"/>
                </a:schemeClr>
              </a:solidFill>
              <a:latin typeface="Arial" panose="020B0604020202020204" pitchFamily="34" charset="0"/>
              <a:cs typeface="Arial" panose="020B0604020202020204" pitchFamily="34" charset="0"/>
            </a:endParaRPr>
          </a:p>
        </p:txBody>
      </p:sp>
      <p:sp>
        <p:nvSpPr>
          <p:cNvPr id="3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lumMod val="95000"/>
                  </a:schemeClr>
                </a:solidFill>
                <a:latin typeface="Arial" panose="020B0604020202020204" pitchFamily="34" charset="0"/>
                <a:cs typeface="Arial" panose="020B0604020202020204" pitchFamily="34" charset="0"/>
              </a:rPr>
              <a:t>www.unr.edu</a:t>
            </a:r>
            <a:r>
              <a:rPr lang="en-US" b="1" dirty="0" smtClean="0">
                <a:solidFill>
                  <a:schemeClr val="bg1">
                    <a:lumMod val="95000"/>
                  </a:schemeClr>
                </a:solidFill>
                <a:latin typeface="Arial" panose="020B0604020202020204" pitchFamily="34" charset="0"/>
                <a:cs typeface="Arial" panose="020B0604020202020204" pitchFamily="34" charset="0"/>
              </a:rPr>
              <a:t>/~</a:t>
            </a:r>
            <a:r>
              <a:rPr lang="en-US" b="1" dirty="0" err="1" smtClean="0">
                <a:solidFill>
                  <a:schemeClr val="bg1">
                    <a:lumMod val="95000"/>
                  </a:schemeClr>
                </a:solidFill>
                <a:latin typeface="Arial" panose="020B0604020202020204" pitchFamily="34" charset="0"/>
                <a:cs typeface="Arial" panose="020B0604020202020204" pitchFamily="34" charset="0"/>
              </a:rPr>
              <a:t>hholmes</a:t>
            </a:r>
            <a:endParaRPr lang="en-US" b="1" dirty="0">
              <a:solidFill>
                <a:schemeClr val="bg1">
                  <a:lumMod val="95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17" name="Title 1"/>
          <p:cNvSpPr txBox="1">
            <a:spLocks/>
          </p:cNvSpPr>
          <p:nvPr/>
        </p:nvSpPr>
        <p:spPr bwMode="auto">
          <a:xfrm>
            <a:off x="965199" y="381000"/>
            <a:ext cx="7315201" cy="75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lnSpc>
                <a:spcPct val="90000"/>
              </a:lnSpc>
              <a:spcBef>
                <a:spcPct val="0"/>
              </a:spcBef>
              <a:spcAft>
                <a:spcPct val="0"/>
              </a:spcAft>
              <a:defRPr sz="2800" b="1">
                <a:solidFill>
                  <a:schemeClr val="tx2"/>
                </a:solidFill>
                <a:latin typeface="+mj-lt"/>
                <a:ea typeface="+mj-ea"/>
                <a:cs typeface="ＭＳ Ｐゴシック" charset="0"/>
              </a:defRPr>
            </a:lvl1pPr>
            <a:lvl2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2pPr>
            <a:lvl3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3pPr>
            <a:lvl4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4pPr>
            <a:lvl5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5pPr>
            <a:lvl6pPr marL="4572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6pPr>
            <a:lvl7pPr marL="9144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7pPr>
            <a:lvl8pPr marL="13716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8pPr>
            <a:lvl9pPr marL="18288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9pPr>
          </a:lstStyle>
          <a:p>
            <a:pPr>
              <a:lnSpc>
                <a:spcPct val="100000"/>
              </a:lnSpc>
              <a:spcAft>
                <a:spcPts val="0"/>
              </a:spcAft>
            </a:pPr>
            <a:r>
              <a:rPr lang="en-US" sz="3400" kern="0" dirty="0" smtClean="0">
                <a:latin typeface="Arial" panose="020B0604020202020204" pitchFamily="34" charset="0"/>
                <a:cs typeface="Arial" panose="020B0604020202020204" pitchFamily="34" charset="0"/>
              </a:rPr>
              <a:t>Summary</a:t>
            </a:r>
            <a:endParaRPr lang="en-US" sz="3400" b="0" kern="0" baseline="-25000" dirty="0">
              <a:solidFill>
                <a:srgbClr val="000090"/>
              </a:solidFill>
              <a:latin typeface="Arial" panose="020B0604020202020204" pitchFamily="34" charset="0"/>
              <a:cs typeface="Arial" panose="020B0604020202020204" pitchFamily="34" charset="0"/>
            </a:endParaRPr>
          </a:p>
        </p:txBody>
      </p:sp>
      <p:sp>
        <p:nvSpPr>
          <p:cNvPr id="13" name="Rectangle 12"/>
          <p:cNvSpPr/>
          <p:nvPr/>
        </p:nvSpPr>
        <p:spPr>
          <a:xfrm>
            <a:off x="228600" y="1371600"/>
            <a:ext cx="8839200" cy="5006499"/>
          </a:xfrm>
          <a:prstGeom prst="rect">
            <a:avLst/>
          </a:prstGeom>
        </p:spPr>
        <p:txBody>
          <a:bodyPr wrap="square">
            <a:spAutoFit/>
          </a:bodyPr>
          <a:lstStyle/>
          <a:p>
            <a:pPr marR="0" lvl="0" defTabSz="3976100">
              <a:spcBef>
                <a:spcPts val="400"/>
              </a:spcBef>
              <a:spcAft>
                <a:spcPts val="0"/>
              </a:spcAft>
              <a:defRPr/>
            </a:pPr>
            <a:r>
              <a:rPr lang="en-US" b="1" dirty="0" smtClean="0">
                <a:solidFill>
                  <a:srgbClr val="000090"/>
                </a:solidFill>
                <a:cs typeface="Calibri" panose="020F0502020204030204" pitchFamily="34" charset="0"/>
              </a:rPr>
              <a:t>Objective</a:t>
            </a:r>
            <a:endParaRPr lang="en-US" b="1" dirty="0">
              <a:solidFill>
                <a:srgbClr val="000090"/>
              </a:solidFill>
              <a:cs typeface="Calibri" panose="020F0502020204030204" pitchFamily="34" charset="0"/>
            </a:endParaRPr>
          </a:p>
          <a:p>
            <a:pPr marR="0" lvl="0" defTabSz="3976100">
              <a:spcBef>
                <a:spcPts val="400"/>
              </a:spcBef>
              <a:spcAft>
                <a:spcPts val="0"/>
              </a:spcAft>
              <a:defRPr/>
            </a:pPr>
            <a:r>
              <a:rPr lang="en-US" b="1" dirty="0" smtClean="0">
                <a:cs typeface="Calibri" panose="020F0502020204030204" pitchFamily="34" charset="0"/>
              </a:rPr>
              <a:t>1. Evaluate </a:t>
            </a:r>
            <a:r>
              <a:rPr lang="en-US" b="1" dirty="0">
                <a:cs typeface="Calibri" panose="020F0502020204030204" pitchFamily="34" charset="0"/>
              </a:rPr>
              <a:t>aerosol satellite retrievals of AOD over bright surfaces in the western U.S. using the NASA Deep-Blue algorithm (Collection 6.1)</a:t>
            </a:r>
          </a:p>
          <a:p>
            <a:pPr marL="463550" indent="-463550" algn="just">
              <a:buFont typeface="Arial" panose="020B0604020202020204" pitchFamily="34" charset="0"/>
              <a:buChar char="•"/>
            </a:pPr>
            <a:r>
              <a:rPr lang="en-US" dirty="0" smtClean="0">
                <a:solidFill>
                  <a:schemeClr val="accent2">
                    <a:lumMod val="50000"/>
                  </a:schemeClr>
                </a:solidFill>
              </a:rPr>
              <a:t>Surface reflectance cause high AOD values in the DB algorithm using </a:t>
            </a:r>
          </a:p>
          <a:p>
            <a:pPr algn="just"/>
            <a:r>
              <a:rPr lang="en-US" dirty="0" smtClean="0">
                <a:solidFill>
                  <a:schemeClr val="accent2">
                    <a:lumMod val="50000"/>
                  </a:schemeClr>
                </a:solidFill>
              </a:rPr>
              <a:t>QF (0,1,2, and 3). </a:t>
            </a:r>
          </a:p>
          <a:p>
            <a:pPr marL="463550" indent="-463550" algn="just">
              <a:buFont typeface="Arial" panose="020B0604020202020204" pitchFamily="34" charset="0"/>
              <a:buChar char="•"/>
            </a:pPr>
            <a:r>
              <a:rPr lang="en-US" dirty="0">
                <a:solidFill>
                  <a:schemeClr val="accent2">
                    <a:lumMod val="50000"/>
                  </a:schemeClr>
                </a:solidFill>
              </a:rPr>
              <a:t>Surface reflectance </a:t>
            </a:r>
            <a:r>
              <a:rPr lang="en-US" dirty="0" smtClean="0">
                <a:solidFill>
                  <a:schemeClr val="accent2">
                    <a:lumMod val="50000"/>
                  </a:schemeClr>
                </a:solidFill>
              </a:rPr>
              <a:t>removed every single pixel in the </a:t>
            </a:r>
            <a:r>
              <a:rPr lang="en-US" dirty="0">
                <a:solidFill>
                  <a:schemeClr val="accent2">
                    <a:lumMod val="50000"/>
                  </a:schemeClr>
                </a:solidFill>
              </a:rPr>
              <a:t>DB algorithm </a:t>
            </a:r>
            <a:r>
              <a:rPr lang="en-US" dirty="0" smtClean="0">
                <a:solidFill>
                  <a:schemeClr val="accent2">
                    <a:lumMod val="50000"/>
                  </a:schemeClr>
                </a:solidFill>
              </a:rPr>
              <a:t>using</a:t>
            </a:r>
          </a:p>
          <a:p>
            <a:pPr algn="just"/>
            <a:r>
              <a:rPr lang="en-US" dirty="0" smtClean="0">
                <a:solidFill>
                  <a:schemeClr val="accent2">
                    <a:lumMod val="50000"/>
                  </a:schemeClr>
                </a:solidFill>
              </a:rPr>
              <a:t>QF (2 and 3).</a:t>
            </a:r>
          </a:p>
          <a:p>
            <a:pPr marL="463550" indent="-463550" algn="just">
              <a:buFont typeface="Arial" panose="020B0604020202020204" pitchFamily="34" charset="0"/>
              <a:buChar char="•"/>
            </a:pPr>
            <a:endParaRPr lang="en-US" u="sng" dirty="0">
              <a:solidFill>
                <a:schemeClr val="accent2">
                  <a:lumMod val="50000"/>
                </a:schemeClr>
              </a:solidFill>
            </a:endParaRPr>
          </a:p>
          <a:p>
            <a:pPr marL="463550" indent="-463550" algn="just">
              <a:buFont typeface="Arial" panose="020B0604020202020204" pitchFamily="34" charset="0"/>
              <a:buChar char="•"/>
            </a:pPr>
            <a:endParaRPr lang="en-US" u="sng" dirty="0">
              <a:solidFill>
                <a:schemeClr val="accent2">
                  <a:lumMod val="50000"/>
                </a:schemeClr>
              </a:solidFill>
            </a:endParaRPr>
          </a:p>
          <a:p>
            <a:pPr defTabSz="3976100">
              <a:spcBef>
                <a:spcPts val="400"/>
              </a:spcBef>
              <a:defRPr/>
            </a:pPr>
            <a:r>
              <a:rPr lang="en-US" b="1" dirty="0" smtClean="0">
                <a:solidFill>
                  <a:srgbClr val="000090"/>
                </a:solidFill>
                <a:cs typeface="Calibri" panose="020F0502020204030204" pitchFamily="34" charset="0"/>
              </a:rPr>
              <a:t>Hypothesis</a:t>
            </a:r>
          </a:p>
          <a:p>
            <a:pPr defTabSz="3976100">
              <a:spcBef>
                <a:spcPts val="400"/>
              </a:spcBef>
              <a:defRPr/>
            </a:pPr>
            <a:r>
              <a:rPr lang="en-US" b="1" dirty="0" smtClean="0">
                <a:cs typeface="Calibri" panose="020F0502020204030204" pitchFamily="34" charset="0"/>
              </a:rPr>
              <a:t>1. While </a:t>
            </a:r>
            <a:r>
              <a:rPr lang="en-US" b="1" dirty="0">
                <a:cs typeface="Calibri" panose="020F0502020204030204" pitchFamily="34" charset="0"/>
              </a:rPr>
              <a:t>It is expected improvement  on AOD over bright surfaces in Deep-Blue Collection 6.1, surface reflectance may cause unrealistic high AOD over bright surfaces over non-fire periods (e.g. Black Rock Desert, NV)</a:t>
            </a:r>
          </a:p>
          <a:p>
            <a:pPr marL="342900" indent="-342900" defTabSz="3976100">
              <a:spcBef>
                <a:spcPts val="400"/>
              </a:spcBef>
              <a:buAutoNum type="arabicPeriod"/>
              <a:defRPr/>
            </a:pPr>
            <a:endParaRPr lang="en-US" b="1" dirty="0" smtClean="0">
              <a:cs typeface="Calibri" panose="020F0502020204030204" pitchFamily="34" charset="0"/>
            </a:endParaRPr>
          </a:p>
          <a:p>
            <a:pPr marL="342900" indent="-342900" algn="just">
              <a:buFont typeface="+mj-lt"/>
              <a:buAutoNum type="arabicPeriod"/>
            </a:pPr>
            <a:endParaRPr lang="en-US" dirty="0" smtClean="0">
              <a:solidFill>
                <a:schemeClr val="accent2">
                  <a:lumMod val="50000"/>
                </a:schemeClr>
              </a:solidFill>
            </a:endParaRPr>
          </a:p>
          <a:p>
            <a:pPr marL="342900" indent="-342900" algn="just">
              <a:buFont typeface="+mj-lt"/>
              <a:buAutoNum type="arabicPeriod"/>
            </a:pPr>
            <a:endParaRPr lang="en-US" dirty="0" smtClean="0">
              <a:solidFill>
                <a:schemeClr val="accent6"/>
              </a:solidFill>
              <a:effectLst/>
              <a:latin typeface="+mj-lt"/>
              <a:ea typeface="Calibri" panose="020F0502020204030204" pitchFamily="34" charset="0"/>
              <a:cs typeface="Times New Roman" panose="02020603050405020304" pitchFamily="18" charset="0"/>
            </a:endParaRPr>
          </a:p>
          <a:p>
            <a:pPr marL="342900" indent="-342900" algn="just">
              <a:buFont typeface="+mj-lt"/>
              <a:buAutoNum type="arabicPeriod"/>
            </a:pPr>
            <a:endParaRPr lang="en-US" b="1" dirty="0">
              <a:effectLst/>
              <a:latin typeface="+mj-lt"/>
              <a:ea typeface="Calibri" panose="020F0502020204030204" pitchFamily="34" charset="0"/>
              <a:cs typeface="Times New Roman" panose="02020603050405020304" pitchFamily="18" charset="0"/>
            </a:endParaRPr>
          </a:p>
        </p:txBody>
      </p:sp>
      <p:pic>
        <p:nvPicPr>
          <p:cNvPr id="1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4876800"/>
            <a:ext cx="3810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78132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b="1" dirty="0" smtClean="0">
                <a:solidFill>
                  <a:schemeClr val="bg1">
                    <a:lumMod val="95000"/>
                  </a:schemeClr>
                </a:solidFill>
                <a:latin typeface="Arial" panose="020B0604020202020204" pitchFamily="34" charset="0"/>
                <a:cs typeface="Arial" panose="020B0604020202020204" pitchFamily="34" charset="0"/>
              </a:rPr>
              <a:t>18</a:t>
            </a:r>
            <a:endParaRPr lang="en-US" b="1" dirty="0">
              <a:solidFill>
                <a:schemeClr val="bg1">
                  <a:lumMod val="95000"/>
                </a:schemeClr>
              </a:solidFill>
              <a:latin typeface="Arial" panose="020B0604020202020204" pitchFamily="34" charset="0"/>
              <a:cs typeface="Arial" panose="020B0604020202020204" pitchFamily="34" charset="0"/>
            </a:endParaRPr>
          </a:p>
        </p:txBody>
      </p:sp>
      <p:sp>
        <p:nvSpPr>
          <p:cNvPr id="3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lumMod val="95000"/>
                  </a:schemeClr>
                </a:solidFill>
                <a:latin typeface="Arial" panose="020B0604020202020204" pitchFamily="34" charset="0"/>
                <a:cs typeface="Arial" panose="020B0604020202020204" pitchFamily="34" charset="0"/>
              </a:rPr>
              <a:t>www.unr.edu</a:t>
            </a:r>
            <a:r>
              <a:rPr lang="en-US" b="1" dirty="0" smtClean="0">
                <a:solidFill>
                  <a:schemeClr val="bg1">
                    <a:lumMod val="95000"/>
                  </a:schemeClr>
                </a:solidFill>
                <a:latin typeface="Arial" panose="020B0604020202020204" pitchFamily="34" charset="0"/>
                <a:cs typeface="Arial" panose="020B0604020202020204" pitchFamily="34" charset="0"/>
              </a:rPr>
              <a:t>/~</a:t>
            </a:r>
            <a:r>
              <a:rPr lang="en-US" b="1" dirty="0" err="1" smtClean="0">
                <a:solidFill>
                  <a:schemeClr val="bg1">
                    <a:lumMod val="95000"/>
                  </a:schemeClr>
                </a:solidFill>
                <a:latin typeface="Arial" panose="020B0604020202020204" pitchFamily="34" charset="0"/>
                <a:cs typeface="Arial" panose="020B0604020202020204" pitchFamily="34" charset="0"/>
              </a:rPr>
              <a:t>hholmes</a:t>
            </a:r>
            <a:endParaRPr lang="en-US" b="1" dirty="0">
              <a:solidFill>
                <a:schemeClr val="bg1">
                  <a:lumMod val="95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17" name="Title 1"/>
          <p:cNvSpPr txBox="1">
            <a:spLocks/>
          </p:cNvSpPr>
          <p:nvPr/>
        </p:nvSpPr>
        <p:spPr bwMode="auto">
          <a:xfrm>
            <a:off x="965199" y="381000"/>
            <a:ext cx="7315201" cy="75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lnSpc>
                <a:spcPct val="90000"/>
              </a:lnSpc>
              <a:spcBef>
                <a:spcPct val="0"/>
              </a:spcBef>
              <a:spcAft>
                <a:spcPct val="0"/>
              </a:spcAft>
              <a:defRPr sz="2800" b="1">
                <a:solidFill>
                  <a:schemeClr val="tx2"/>
                </a:solidFill>
                <a:latin typeface="+mj-lt"/>
                <a:ea typeface="+mj-ea"/>
                <a:cs typeface="ＭＳ Ｐゴシック" charset="0"/>
              </a:defRPr>
            </a:lvl1pPr>
            <a:lvl2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2pPr>
            <a:lvl3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3pPr>
            <a:lvl4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4pPr>
            <a:lvl5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5pPr>
            <a:lvl6pPr marL="4572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6pPr>
            <a:lvl7pPr marL="9144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7pPr>
            <a:lvl8pPr marL="13716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8pPr>
            <a:lvl9pPr marL="18288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9pPr>
          </a:lstStyle>
          <a:p>
            <a:pPr>
              <a:lnSpc>
                <a:spcPct val="100000"/>
              </a:lnSpc>
              <a:spcAft>
                <a:spcPts val="0"/>
              </a:spcAft>
            </a:pPr>
            <a:r>
              <a:rPr lang="en-US" sz="3400" kern="0" dirty="0" smtClean="0">
                <a:latin typeface="Arial" panose="020B0604020202020204" pitchFamily="34" charset="0"/>
                <a:cs typeface="Arial" panose="020B0604020202020204" pitchFamily="34" charset="0"/>
              </a:rPr>
              <a:t>Summary</a:t>
            </a:r>
            <a:endParaRPr lang="en-US" sz="3400" b="0" kern="0" baseline="-25000" dirty="0">
              <a:solidFill>
                <a:srgbClr val="000090"/>
              </a:solidFill>
              <a:latin typeface="Arial" panose="020B0604020202020204" pitchFamily="34" charset="0"/>
              <a:cs typeface="Arial" panose="020B0604020202020204" pitchFamily="34" charset="0"/>
            </a:endParaRPr>
          </a:p>
        </p:txBody>
      </p:sp>
      <p:sp>
        <p:nvSpPr>
          <p:cNvPr id="13" name="Rectangle 12"/>
          <p:cNvSpPr/>
          <p:nvPr/>
        </p:nvSpPr>
        <p:spPr>
          <a:xfrm>
            <a:off x="228600" y="1371600"/>
            <a:ext cx="8839200" cy="4124206"/>
          </a:xfrm>
          <a:prstGeom prst="rect">
            <a:avLst/>
          </a:prstGeom>
        </p:spPr>
        <p:txBody>
          <a:bodyPr wrap="square">
            <a:spAutoFit/>
          </a:bodyPr>
          <a:lstStyle/>
          <a:p>
            <a:pPr marR="0" lvl="0" defTabSz="3976100">
              <a:spcBef>
                <a:spcPts val="400"/>
              </a:spcBef>
              <a:spcAft>
                <a:spcPts val="0"/>
              </a:spcAft>
              <a:defRPr/>
            </a:pPr>
            <a:r>
              <a:rPr lang="en-US" b="1" dirty="0" smtClean="0">
                <a:solidFill>
                  <a:srgbClr val="000090"/>
                </a:solidFill>
                <a:cs typeface="Calibri" panose="020F0502020204030204" pitchFamily="34" charset="0"/>
              </a:rPr>
              <a:t>Objective</a:t>
            </a:r>
            <a:endParaRPr lang="en-US" b="1" dirty="0">
              <a:solidFill>
                <a:srgbClr val="000090"/>
              </a:solidFill>
              <a:cs typeface="Calibri" panose="020F0502020204030204" pitchFamily="34" charset="0"/>
            </a:endParaRPr>
          </a:p>
          <a:p>
            <a:pPr lvl="0" defTabSz="3976100">
              <a:spcBef>
                <a:spcPts val="400"/>
              </a:spcBef>
              <a:defRPr/>
            </a:pPr>
            <a:r>
              <a:rPr lang="en-US" b="1" dirty="0" smtClean="0">
                <a:cs typeface="Calibri" panose="020F0502020204030204" pitchFamily="34" charset="0"/>
              </a:rPr>
              <a:t>2. Evaluate </a:t>
            </a:r>
            <a:r>
              <a:rPr lang="en-US" b="1" dirty="0">
                <a:cs typeface="Calibri" panose="020F0502020204030204" pitchFamily="34" charset="0"/>
              </a:rPr>
              <a:t>a portable </a:t>
            </a:r>
            <a:r>
              <a:rPr lang="en-US" b="1" dirty="0" err="1">
                <a:cs typeface="Calibri" panose="020F0502020204030204" pitchFamily="34" charset="0"/>
              </a:rPr>
              <a:t>albedometer</a:t>
            </a:r>
            <a:r>
              <a:rPr lang="en-US" b="1" dirty="0">
                <a:cs typeface="Calibri" panose="020F0502020204030204" pitchFamily="34" charset="0"/>
              </a:rPr>
              <a:t> instrument against satellite retrievals using MODIS and Landsat </a:t>
            </a:r>
            <a:r>
              <a:rPr lang="en-US" b="1" dirty="0" smtClean="0">
                <a:cs typeface="Calibri" panose="020F0502020204030204" pitchFamily="34" charset="0"/>
              </a:rPr>
              <a:t>instruments</a:t>
            </a:r>
          </a:p>
          <a:p>
            <a:pPr marL="463550" indent="-463550" algn="just">
              <a:buFont typeface="Arial" panose="020B0604020202020204" pitchFamily="34" charset="0"/>
              <a:buChar char="•"/>
            </a:pPr>
            <a:r>
              <a:rPr lang="en-US" dirty="0" smtClean="0">
                <a:solidFill>
                  <a:schemeClr val="accent2">
                    <a:lumMod val="50000"/>
                  </a:schemeClr>
                </a:solidFill>
              </a:rPr>
              <a:t>MODIS </a:t>
            </a:r>
            <a:r>
              <a:rPr lang="en-US" dirty="0">
                <a:solidFill>
                  <a:schemeClr val="accent2">
                    <a:lumMod val="50000"/>
                  </a:schemeClr>
                </a:solidFill>
              </a:rPr>
              <a:t>and LANDSAT7 ETM+ surface reflectance consistently underestimated </a:t>
            </a:r>
            <a:r>
              <a:rPr lang="en-US" dirty="0" smtClean="0">
                <a:solidFill>
                  <a:schemeClr val="accent2">
                    <a:lumMod val="50000"/>
                  </a:schemeClr>
                </a:solidFill>
              </a:rPr>
              <a:t>albedo </a:t>
            </a:r>
            <a:r>
              <a:rPr lang="en-US" dirty="0">
                <a:solidFill>
                  <a:schemeClr val="accent2">
                    <a:lumMod val="50000"/>
                  </a:schemeClr>
                </a:solidFill>
              </a:rPr>
              <a:t>across all spectral bands. </a:t>
            </a:r>
            <a:endParaRPr lang="en-US" dirty="0" smtClean="0">
              <a:solidFill>
                <a:schemeClr val="accent2">
                  <a:lumMod val="50000"/>
                </a:schemeClr>
              </a:solidFill>
            </a:endParaRPr>
          </a:p>
          <a:p>
            <a:pPr marL="463550" indent="-463550" algn="just">
              <a:buFont typeface="Arial" panose="020B0604020202020204" pitchFamily="34" charset="0"/>
              <a:buChar char="•"/>
            </a:pPr>
            <a:r>
              <a:rPr lang="en-US" dirty="0" smtClean="0">
                <a:solidFill>
                  <a:schemeClr val="accent2">
                    <a:lumMod val="50000"/>
                  </a:schemeClr>
                </a:solidFill>
              </a:rPr>
              <a:t>LANDSAT7 </a:t>
            </a:r>
            <a:r>
              <a:rPr lang="en-US" dirty="0">
                <a:solidFill>
                  <a:schemeClr val="accent2">
                    <a:lumMod val="50000"/>
                  </a:schemeClr>
                </a:solidFill>
              </a:rPr>
              <a:t>ETM+ retrieved values agreed more with measured </a:t>
            </a:r>
            <a:r>
              <a:rPr lang="en-US" dirty="0" smtClean="0">
                <a:solidFill>
                  <a:schemeClr val="accent2">
                    <a:lumMod val="50000"/>
                  </a:schemeClr>
                </a:solidFill>
              </a:rPr>
              <a:t>likely </a:t>
            </a:r>
            <a:r>
              <a:rPr lang="en-US" dirty="0">
                <a:solidFill>
                  <a:schemeClr val="accent2">
                    <a:lumMod val="50000"/>
                  </a:schemeClr>
                </a:solidFill>
              </a:rPr>
              <a:t>due to the finer spatial resolution of the LANDSAT7 ETM+ instrument</a:t>
            </a:r>
          </a:p>
          <a:p>
            <a:pPr marL="463550" indent="-463550" algn="just">
              <a:buFont typeface="Arial" panose="020B0604020202020204" pitchFamily="34" charset="0"/>
              <a:buChar char="•"/>
            </a:pPr>
            <a:endParaRPr lang="en-US" u="sng" dirty="0">
              <a:solidFill>
                <a:schemeClr val="accent2">
                  <a:lumMod val="50000"/>
                </a:schemeClr>
              </a:solidFill>
            </a:endParaRPr>
          </a:p>
          <a:p>
            <a:pPr marL="463550" indent="-463550" algn="just">
              <a:buFont typeface="Arial" panose="020B0604020202020204" pitchFamily="34" charset="0"/>
              <a:buChar char="•"/>
            </a:pPr>
            <a:endParaRPr lang="en-US" u="sng" dirty="0">
              <a:solidFill>
                <a:schemeClr val="accent2">
                  <a:lumMod val="50000"/>
                </a:schemeClr>
              </a:solidFill>
            </a:endParaRPr>
          </a:p>
          <a:p>
            <a:pPr defTabSz="3976100">
              <a:spcBef>
                <a:spcPts val="400"/>
              </a:spcBef>
              <a:defRPr/>
            </a:pPr>
            <a:r>
              <a:rPr lang="en-US" b="1" dirty="0" smtClean="0">
                <a:solidFill>
                  <a:srgbClr val="000090"/>
                </a:solidFill>
                <a:cs typeface="Calibri" panose="020F0502020204030204" pitchFamily="34" charset="0"/>
              </a:rPr>
              <a:t>Hypothesis</a:t>
            </a:r>
          </a:p>
          <a:p>
            <a:pPr defTabSz="3976100">
              <a:spcBef>
                <a:spcPts val="400"/>
              </a:spcBef>
              <a:defRPr/>
            </a:pPr>
            <a:r>
              <a:rPr lang="en-US" b="1" dirty="0" smtClean="0">
                <a:cs typeface="Calibri" panose="020F0502020204030204" pitchFamily="34" charset="0"/>
              </a:rPr>
              <a:t>2. MODIS retrievals underestimates </a:t>
            </a:r>
            <a:r>
              <a:rPr lang="en-US" b="1" dirty="0">
                <a:cs typeface="Calibri" panose="020F0502020204030204" pitchFamily="34" charset="0"/>
              </a:rPr>
              <a:t>surface </a:t>
            </a:r>
            <a:r>
              <a:rPr lang="en-US" b="1" dirty="0" smtClean="0">
                <a:cs typeface="Calibri" panose="020F0502020204030204" pitchFamily="34" charset="0"/>
              </a:rPr>
              <a:t>reflectance</a:t>
            </a:r>
          </a:p>
          <a:p>
            <a:pPr marL="342900" indent="-342900" algn="just">
              <a:buFont typeface="+mj-lt"/>
              <a:buAutoNum type="arabicPeriod"/>
            </a:pPr>
            <a:endParaRPr lang="en-US" dirty="0" smtClean="0">
              <a:solidFill>
                <a:schemeClr val="accent2">
                  <a:lumMod val="50000"/>
                </a:schemeClr>
              </a:solidFill>
            </a:endParaRPr>
          </a:p>
          <a:p>
            <a:pPr marL="342900" indent="-342900" algn="just">
              <a:buFont typeface="+mj-lt"/>
              <a:buAutoNum type="arabicPeriod"/>
            </a:pPr>
            <a:endParaRPr lang="en-US" dirty="0" smtClean="0">
              <a:solidFill>
                <a:schemeClr val="accent6"/>
              </a:solidFill>
              <a:effectLst/>
              <a:latin typeface="+mj-lt"/>
              <a:ea typeface="Calibri" panose="020F0502020204030204" pitchFamily="34" charset="0"/>
              <a:cs typeface="Times New Roman" panose="02020603050405020304" pitchFamily="18" charset="0"/>
            </a:endParaRPr>
          </a:p>
          <a:p>
            <a:pPr marL="342900" indent="-342900" algn="just">
              <a:buFont typeface="+mj-lt"/>
              <a:buAutoNum type="arabicPeriod"/>
            </a:pPr>
            <a:endParaRPr lang="en-US" b="1" dirty="0">
              <a:effectLst/>
              <a:latin typeface="+mj-lt"/>
              <a:ea typeface="Calibri" panose="020F0502020204030204" pitchFamily="34" charset="0"/>
              <a:cs typeface="Times New Roman" panose="02020603050405020304" pitchFamily="18" charset="0"/>
            </a:endParaRPr>
          </a:p>
        </p:txBody>
      </p:sp>
      <p:pic>
        <p:nvPicPr>
          <p:cNvPr id="1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4642" y="4267200"/>
            <a:ext cx="3810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48547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b="1" dirty="0" smtClean="0">
                <a:solidFill>
                  <a:schemeClr val="bg1">
                    <a:lumMod val="95000"/>
                  </a:schemeClr>
                </a:solidFill>
                <a:latin typeface="Arial" panose="020B0604020202020204" pitchFamily="34" charset="0"/>
                <a:cs typeface="Arial" panose="020B0604020202020204" pitchFamily="34" charset="0"/>
              </a:rPr>
              <a:t>18</a:t>
            </a:r>
            <a:endParaRPr lang="en-US" b="1" dirty="0">
              <a:solidFill>
                <a:schemeClr val="bg1">
                  <a:lumMod val="95000"/>
                </a:schemeClr>
              </a:solidFill>
              <a:latin typeface="Arial" panose="020B0604020202020204" pitchFamily="34" charset="0"/>
              <a:cs typeface="Arial" panose="020B0604020202020204" pitchFamily="34" charset="0"/>
            </a:endParaRPr>
          </a:p>
        </p:txBody>
      </p:sp>
      <p:sp>
        <p:nvSpPr>
          <p:cNvPr id="3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lumMod val="95000"/>
                  </a:schemeClr>
                </a:solidFill>
                <a:latin typeface="Arial" panose="020B0604020202020204" pitchFamily="34" charset="0"/>
                <a:cs typeface="Arial" panose="020B0604020202020204" pitchFamily="34" charset="0"/>
              </a:rPr>
              <a:t>www.unr.edu</a:t>
            </a:r>
            <a:r>
              <a:rPr lang="en-US" b="1" dirty="0" smtClean="0">
                <a:solidFill>
                  <a:schemeClr val="bg1">
                    <a:lumMod val="95000"/>
                  </a:schemeClr>
                </a:solidFill>
                <a:latin typeface="Arial" panose="020B0604020202020204" pitchFamily="34" charset="0"/>
                <a:cs typeface="Arial" panose="020B0604020202020204" pitchFamily="34" charset="0"/>
              </a:rPr>
              <a:t>/~</a:t>
            </a:r>
            <a:r>
              <a:rPr lang="en-US" b="1" dirty="0" err="1" smtClean="0">
                <a:solidFill>
                  <a:schemeClr val="bg1">
                    <a:lumMod val="95000"/>
                  </a:schemeClr>
                </a:solidFill>
                <a:latin typeface="Arial" panose="020B0604020202020204" pitchFamily="34" charset="0"/>
                <a:cs typeface="Arial" panose="020B0604020202020204" pitchFamily="34" charset="0"/>
              </a:rPr>
              <a:t>hholmes</a:t>
            </a:r>
            <a:endParaRPr lang="en-US" b="1" dirty="0">
              <a:solidFill>
                <a:schemeClr val="bg1">
                  <a:lumMod val="95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17" name="Title 1"/>
          <p:cNvSpPr txBox="1">
            <a:spLocks/>
          </p:cNvSpPr>
          <p:nvPr/>
        </p:nvSpPr>
        <p:spPr bwMode="auto">
          <a:xfrm>
            <a:off x="965199" y="381000"/>
            <a:ext cx="7315201" cy="75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lnSpc>
                <a:spcPct val="90000"/>
              </a:lnSpc>
              <a:spcBef>
                <a:spcPct val="0"/>
              </a:spcBef>
              <a:spcAft>
                <a:spcPct val="0"/>
              </a:spcAft>
              <a:defRPr sz="2800" b="1">
                <a:solidFill>
                  <a:schemeClr val="tx2"/>
                </a:solidFill>
                <a:latin typeface="+mj-lt"/>
                <a:ea typeface="+mj-ea"/>
                <a:cs typeface="ＭＳ Ｐゴシック" charset="0"/>
              </a:defRPr>
            </a:lvl1pPr>
            <a:lvl2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2pPr>
            <a:lvl3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3pPr>
            <a:lvl4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4pPr>
            <a:lvl5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5pPr>
            <a:lvl6pPr marL="4572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6pPr>
            <a:lvl7pPr marL="9144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7pPr>
            <a:lvl8pPr marL="13716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8pPr>
            <a:lvl9pPr marL="18288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9pPr>
          </a:lstStyle>
          <a:p>
            <a:pPr>
              <a:lnSpc>
                <a:spcPct val="100000"/>
              </a:lnSpc>
              <a:spcAft>
                <a:spcPts val="0"/>
              </a:spcAft>
            </a:pPr>
            <a:r>
              <a:rPr lang="en-US" sz="3400" kern="0" dirty="0" smtClean="0">
                <a:latin typeface="Arial" panose="020B0604020202020204" pitchFamily="34" charset="0"/>
                <a:cs typeface="Arial" panose="020B0604020202020204" pitchFamily="34" charset="0"/>
              </a:rPr>
              <a:t>Summary</a:t>
            </a:r>
            <a:endParaRPr lang="en-US" sz="3400" b="0" kern="0" baseline="-25000" dirty="0">
              <a:solidFill>
                <a:srgbClr val="00009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Rectangle 12"/>
              <p:cNvSpPr/>
              <p:nvPr/>
            </p:nvSpPr>
            <p:spPr>
              <a:xfrm>
                <a:off x="228600" y="1371600"/>
                <a:ext cx="8839200" cy="4124206"/>
              </a:xfrm>
              <a:prstGeom prst="rect">
                <a:avLst/>
              </a:prstGeom>
            </p:spPr>
            <p:txBody>
              <a:bodyPr wrap="square">
                <a:spAutoFit/>
              </a:bodyPr>
              <a:lstStyle/>
              <a:p>
                <a:pPr marR="0" lvl="0" defTabSz="3976100">
                  <a:spcBef>
                    <a:spcPts val="400"/>
                  </a:spcBef>
                  <a:spcAft>
                    <a:spcPts val="0"/>
                  </a:spcAft>
                  <a:defRPr/>
                </a:pPr>
                <a:r>
                  <a:rPr lang="en-US" b="1" dirty="0" smtClean="0">
                    <a:solidFill>
                      <a:srgbClr val="000090"/>
                    </a:solidFill>
                    <a:cs typeface="Calibri" panose="020F0502020204030204" pitchFamily="34" charset="0"/>
                  </a:rPr>
                  <a:t>Objective</a:t>
                </a:r>
                <a:endParaRPr lang="en-US" b="1" dirty="0">
                  <a:solidFill>
                    <a:srgbClr val="000090"/>
                  </a:solidFill>
                  <a:cs typeface="Calibri" panose="020F0502020204030204" pitchFamily="34" charset="0"/>
                </a:endParaRPr>
              </a:p>
              <a:p>
                <a:pPr defTabSz="3976100">
                  <a:spcBef>
                    <a:spcPts val="400"/>
                  </a:spcBef>
                  <a:defRPr/>
                </a:pPr>
                <a:r>
                  <a:rPr lang="en-US" b="1" dirty="0">
                    <a:cs typeface="Calibri" panose="020F0502020204030204" pitchFamily="34" charset="0"/>
                  </a:rPr>
                  <a:t>3</a:t>
                </a:r>
                <a:r>
                  <a:rPr lang="en-US" b="1" dirty="0" smtClean="0">
                    <a:cs typeface="Calibri" panose="020F0502020204030204" pitchFamily="34" charset="0"/>
                  </a:rPr>
                  <a:t>. Determine </a:t>
                </a:r>
                <a:r>
                  <a:rPr lang="en-US" b="1" dirty="0">
                    <a:cs typeface="Calibri" panose="020F0502020204030204" pitchFamily="34" charset="0"/>
                  </a:rPr>
                  <a:t>the impact of surface reflectance in Deep-Blue AOD algorithm (Collection 6.1</a:t>
                </a:r>
                <a:r>
                  <a:rPr lang="en-US" b="1" dirty="0" smtClean="0">
                    <a:cs typeface="Calibri" panose="020F0502020204030204" pitchFamily="34" charset="0"/>
                  </a:rPr>
                  <a:t>)</a:t>
                </a:r>
              </a:p>
              <a:p>
                <a:pPr marL="463550" indent="-463550" algn="just">
                  <a:buFont typeface="Arial" panose="020B0604020202020204" pitchFamily="34" charset="0"/>
                  <a:buChar char="•"/>
                </a:pPr>
                <a14:m>
                  <m:oMath xmlns:m="http://schemas.openxmlformats.org/officeDocument/2006/math">
                    <m:f>
                      <m:fPr>
                        <m:type m:val="lin"/>
                        <m:ctrlPr>
                          <a:rPr lang="en-US" i="1">
                            <a:solidFill>
                              <a:schemeClr val="accent2">
                                <a:lumMod val="50000"/>
                              </a:schemeClr>
                            </a:solidFill>
                            <a:latin typeface="Cambria Math" panose="02040503050406030204" pitchFamily="18" charset="0"/>
                          </a:rPr>
                        </m:ctrlPr>
                      </m:fPr>
                      <m:num>
                        <m:r>
                          <a:rPr lang="en-US">
                            <a:solidFill>
                              <a:schemeClr val="accent2">
                                <a:lumMod val="50000"/>
                              </a:schemeClr>
                            </a:solidFill>
                            <a:latin typeface="Cambria Math" panose="02040503050406030204" pitchFamily="18" charset="0"/>
                          </a:rPr>
                          <m:t>𝜕</m:t>
                        </m:r>
                        <m:r>
                          <a:rPr lang="en-US">
                            <a:solidFill>
                              <a:schemeClr val="accent2">
                                <a:lumMod val="50000"/>
                              </a:schemeClr>
                            </a:solidFill>
                            <a:latin typeface="Cambria Math" panose="02040503050406030204" pitchFamily="18" charset="0"/>
                          </a:rPr>
                          <m:t>𝐴𝑂𝐷</m:t>
                        </m:r>
                      </m:num>
                      <m:den>
                        <m:r>
                          <a:rPr lang="en-US">
                            <a:solidFill>
                              <a:schemeClr val="accent2">
                                <a:lumMod val="50000"/>
                              </a:schemeClr>
                            </a:solidFill>
                            <a:latin typeface="Cambria Math" panose="02040503050406030204" pitchFamily="18" charset="0"/>
                          </a:rPr>
                          <m:t>𝜕</m:t>
                        </m:r>
                        <m:r>
                          <a:rPr lang="en-US">
                            <a:solidFill>
                              <a:schemeClr val="accent2">
                                <a:lumMod val="50000"/>
                              </a:schemeClr>
                            </a:solidFill>
                            <a:latin typeface="Cambria Math" panose="02040503050406030204" pitchFamily="18" charset="0"/>
                          </a:rPr>
                          <m:t>𝐴</m:t>
                        </m:r>
                      </m:den>
                    </m:f>
                    <m:r>
                      <a:rPr lang="en-US">
                        <a:solidFill>
                          <a:schemeClr val="accent2">
                            <a:lumMod val="50000"/>
                          </a:schemeClr>
                        </a:solidFill>
                        <a:latin typeface="Cambria Math" panose="02040503050406030204" pitchFamily="18" charset="0"/>
                      </a:rPr>
                      <m:t>~ 54.5</m:t>
                    </m:r>
                  </m:oMath>
                </a14:m>
                <a:r>
                  <a:rPr lang="en-US" dirty="0">
                    <a:solidFill>
                      <a:schemeClr val="accent2">
                        <a:lumMod val="50000"/>
                      </a:schemeClr>
                    </a:solidFill>
                  </a:rPr>
                  <a:t> </a:t>
                </a:r>
                <a:r>
                  <a:rPr lang="en-US" dirty="0" smtClean="0">
                    <a:solidFill>
                      <a:schemeClr val="accent2">
                        <a:lumMod val="50000"/>
                      </a:schemeClr>
                    </a:solidFill>
                  </a:rPr>
                  <a:t>(660 nm) </a:t>
                </a:r>
              </a:p>
              <a:p>
                <a:pPr marL="463550" indent="-463550" algn="just">
                  <a:buFont typeface="Arial" panose="020B0604020202020204" pitchFamily="34" charset="0"/>
                  <a:buChar char="•"/>
                </a:pPr>
                <a:r>
                  <a:rPr lang="en-US" dirty="0">
                    <a:solidFill>
                      <a:schemeClr val="accent2">
                        <a:lumMod val="50000"/>
                      </a:schemeClr>
                    </a:solidFill>
                  </a:rPr>
                  <a:t>AOD satellite retrievals over bright surfaces </a:t>
                </a:r>
                <a:r>
                  <a:rPr lang="en-US" dirty="0" smtClean="0">
                    <a:solidFill>
                      <a:schemeClr val="accent2">
                        <a:lumMod val="50000"/>
                      </a:schemeClr>
                    </a:solidFill>
                  </a:rPr>
                  <a:t>are </a:t>
                </a:r>
                <a:r>
                  <a:rPr lang="en-US" dirty="0">
                    <a:solidFill>
                      <a:schemeClr val="accent2">
                        <a:lumMod val="50000"/>
                      </a:schemeClr>
                    </a:solidFill>
                  </a:rPr>
                  <a:t>extremely sensitive to errors in surface albedo but also in single scattering albedo </a:t>
                </a:r>
                <a:endParaRPr lang="en-US" dirty="0" smtClean="0">
                  <a:solidFill>
                    <a:schemeClr val="accent2">
                      <a:lumMod val="50000"/>
                    </a:schemeClr>
                  </a:solidFill>
                </a:endParaRPr>
              </a:p>
              <a:p>
                <a:pPr marL="463550" indent="-463550" algn="just">
                  <a:buFont typeface="Arial" panose="020B0604020202020204" pitchFamily="34" charset="0"/>
                  <a:buChar char="•"/>
                </a:pPr>
                <a:endParaRPr lang="en-US" u="sng" dirty="0">
                  <a:solidFill>
                    <a:schemeClr val="accent2">
                      <a:lumMod val="50000"/>
                    </a:schemeClr>
                  </a:solidFill>
                </a:endParaRPr>
              </a:p>
              <a:p>
                <a:pPr marL="463550" indent="-463550" algn="just">
                  <a:buFont typeface="Arial" panose="020B0604020202020204" pitchFamily="34" charset="0"/>
                  <a:buChar char="•"/>
                </a:pPr>
                <a:endParaRPr lang="en-US" u="sng" dirty="0">
                  <a:solidFill>
                    <a:schemeClr val="accent2">
                      <a:lumMod val="50000"/>
                    </a:schemeClr>
                  </a:solidFill>
                </a:endParaRPr>
              </a:p>
              <a:p>
                <a:pPr defTabSz="3976100">
                  <a:spcBef>
                    <a:spcPts val="400"/>
                  </a:spcBef>
                  <a:defRPr/>
                </a:pPr>
                <a:r>
                  <a:rPr lang="en-US" b="1" dirty="0" smtClean="0">
                    <a:solidFill>
                      <a:srgbClr val="000090"/>
                    </a:solidFill>
                    <a:cs typeface="Calibri" panose="020F0502020204030204" pitchFamily="34" charset="0"/>
                  </a:rPr>
                  <a:t>Hypothesis</a:t>
                </a:r>
              </a:p>
              <a:p>
                <a:pPr defTabSz="3976100">
                  <a:spcBef>
                    <a:spcPts val="400"/>
                  </a:spcBef>
                  <a:defRPr/>
                </a:pPr>
                <a:r>
                  <a:rPr lang="en-US" b="1" dirty="0" smtClean="0">
                    <a:cs typeface="Calibri" panose="020F0502020204030204" pitchFamily="34" charset="0"/>
                  </a:rPr>
                  <a:t>3. </a:t>
                </a:r>
                <a:r>
                  <a:rPr lang="en-US" b="1" dirty="0">
                    <a:cs typeface="Calibri" panose="020F0502020204030204" pitchFamily="34" charset="0"/>
                  </a:rPr>
                  <a:t>High deviation of AOD due to surface reflectance causes high uncertainty in MODIS Deep-Blue AOD </a:t>
                </a:r>
              </a:p>
              <a:p>
                <a:pPr marL="342900" indent="-342900" algn="just">
                  <a:buFont typeface="+mj-lt"/>
                  <a:buAutoNum type="arabicPeriod"/>
                </a:pPr>
                <a:endParaRPr lang="en-US" dirty="0" smtClean="0">
                  <a:solidFill>
                    <a:schemeClr val="accent2">
                      <a:lumMod val="50000"/>
                    </a:schemeClr>
                  </a:solidFill>
                </a:endParaRPr>
              </a:p>
              <a:p>
                <a:pPr marL="342900" indent="-342900" algn="just">
                  <a:buFont typeface="+mj-lt"/>
                  <a:buAutoNum type="arabicPeriod"/>
                </a:pPr>
                <a:endParaRPr lang="en-US" dirty="0" smtClean="0">
                  <a:solidFill>
                    <a:schemeClr val="accent6"/>
                  </a:solidFill>
                  <a:effectLst/>
                  <a:latin typeface="+mj-lt"/>
                  <a:ea typeface="Calibri" panose="020F0502020204030204" pitchFamily="34" charset="0"/>
                  <a:cs typeface="Times New Roman" panose="02020603050405020304" pitchFamily="18" charset="0"/>
                </a:endParaRPr>
              </a:p>
              <a:p>
                <a:pPr marL="342900" indent="-342900" algn="just">
                  <a:buFont typeface="+mj-lt"/>
                  <a:buAutoNum type="arabicPeriod"/>
                </a:pPr>
                <a:endParaRPr lang="en-US" b="1" dirty="0">
                  <a:effectLst/>
                  <a:latin typeface="+mj-lt"/>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228600" y="1371600"/>
                <a:ext cx="8839200" cy="4124206"/>
              </a:xfrm>
              <a:prstGeom prst="rect">
                <a:avLst/>
              </a:prstGeom>
              <a:blipFill>
                <a:blip r:embed="rId5"/>
                <a:stretch>
                  <a:fillRect l="-621" t="-739" r="-552"/>
                </a:stretch>
              </a:blipFill>
            </p:spPr>
            <p:txBody>
              <a:bodyPr/>
              <a:lstStyle/>
              <a:p>
                <a:r>
                  <a:rPr lang="en-US">
                    <a:noFill/>
                  </a:rPr>
                  <a:t> </a:t>
                </a:r>
              </a:p>
            </p:txBody>
          </p:sp>
        </mc:Fallback>
      </mc:AlternateContent>
      <p:pic>
        <p:nvPicPr>
          <p:cNvPr id="1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33700" y="4343400"/>
            <a:ext cx="3810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44061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b="1" smtClean="0">
                <a:solidFill>
                  <a:schemeClr val="bg1">
                    <a:lumMod val="95000"/>
                  </a:schemeClr>
                </a:solidFill>
                <a:latin typeface="Arial" panose="020B0604020202020204" pitchFamily="34" charset="0"/>
                <a:cs typeface="Arial" panose="020B0604020202020204" pitchFamily="34" charset="0"/>
              </a:rPr>
              <a:t>19</a:t>
            </a:r>
            <a:endParaRPr lang="en-US" b="1" dirty="0">
              <a:solidFill>
                <a:schemeClr val="bg1">
                  <a:lumMod val="95000"/>
                </a:schemeClr>
              </a:solidFill>
              <a:latin typeface="Arial" panose="020B0604020202020204" pitchFamily="34" charset="0"/>
              <a:cs typeface="Arial" panose="020B0604020202020204" pitchFamily="34" charset="0"/>
            </a:endParaRPr>
          </a:p>
        </p:txBody>
      </p:sp>
      <p:sp>
        <p:nvSpPr>
          <p:cNvPr id="3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lumMod val="95000"/>
                  </a:schemeClr>
                </a:solidFill>
                <a:latin typeface="Arial" panose="020B0604020202020204" pitchFamily="34" charset="0"/>
                <a:cs typeface="Arial" panose="020B0604020202020204" pitchFamily="34" charset="0"/>
              </a:rPr>
              <a:t>www.unr.edu</a:t>
            </a:r>
            <a:r>
              <a:rPr lang="en-US" b="1" dirty="0" smtClean="0">
                <a:solidFill>
                  <a:schemeClr val="bg1">
                    <a:lumMod val="95000"/>
                  </a:schemeClr>
                </a:solidFill>
                <a:latin typeface="Arial" panose="020B0604020202020204" pitchFamily="34" charset="0"/>
                <a:cs typeface="Arial" panose="020B0604020202020204" pitchFamily="34" charset="0"/>
              </a:rPr>
              <a:t>/~</a:t>
            </a:r>
            <a:r>
              <a:rPr lang="en-US" b="1" dirty="0" err="1" smtClean="0">
                <a:solidFill>
                  <a:schemeClr val="bg1">
                    <a:lumMod val="95000"/>
                  </a:schemeClr>
                </a:solidFill>
                <a:latin typeface="Arial" panose="020B0604020202020204" pitchFamily="34" charset="0"/>
                <a:cs typeface="Arial" panose="020B0604020202020204" pitchFamily="34" charset="0"/>
              </a:rPr>
              <a:t>hholmes</a:t>
            </a:r>
            <a:endParaRPr lang="en-US" b="1" dirty="0">
              <a:solidFill>
                <a:schemeClr val="bg1">
                  <a:lumMod val="95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17" name="Title 1"/>
          <p:cNvSpPr txBox="1">
            <a:spLocks/>
          </p:cNvSpPr>
          <p:nvPr/>
        </p:nvSpPr>
        <p:spPr bwMode="auto">
          <a:xfrm>
            <a:off x="965199" y="381000"/>
            <a:ext cx="7315201" cy="75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lnSpc>
                <a:spcPct val="90000"/>
              </a:lnSpc>
              <a:spcBef>
                <a:spcPct val="0"/>
              </a:spcBef>
              <a:spcAft>
                <a:spcPct val="0"/>
              </a:spcAft>
              <a:defRPr sz="2800" b="1">
                <a:solidFill>
                  <a:schemeClr val="tx2"/>
                </a:solidFill>
                <a:latin typeface="+mj-lt"/>
                <a:ea typeface="+mj-ea"/>
                <a:cs typeface="ＭＳ Ｐゴシック" charset="0"/>
              </a:defRPr>
            </a:lvl1pPr>
            <a:lvl2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2pPr>
            <a:lvl3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3pPr>
            <a:lvl4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4pPr>
            <a:lvl5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5pPr>
            <a:lvl6pPr marL="4572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6pPr>
            <a:lvl7pPr marL="9144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7pPr>
            <a:lvl8pPr marL="13716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8pPr>
            <a:lvl9pPr marL="18288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9pPr>
          </a:lstStyle>
          <a:p>
            <a:pPr>
              <a:lnSpc>
                <a:spcPct val="100000"/>
              </a:lnSpc>
              <a:spcAft>
                <a:spcPts val="0"/>
              </a:spcAft>
            </a:pPr>
            <a:r>
              <a:rPr lang="en-US" sz="3400" kern="0" dirty="0" smtClean="0">
                <a:latin typeface="Arial" panose="020B0604020202020204" pitchFamily="34" charset="0"/>
                <a:cs typeface="Arial" panose="020B0604020202020204" pitchFamily="34" charset="0"/>
              </a:rPr>
              <a:t>Summary</a:t>
            </a:r>
            <a:endParaRPr lang="en-US" sz="3400" b="0" kern="0" baseline="-25000" dirty="0">
              <a:solidFill>
                <a:srgbClr val="000090"/>
              </a:solidFill>
              <a:latin typeface="Arial" panose="020B0604020202020204" pitchFamily="34" charset="0"/>
              <a:cs typeface="Arial" panose="020B0604020202020204" pitchFamily="34" charset="0"/>
            </a:endParaRPr>
          </a:p>
        </p:txBody>
      </p:sp>
      <p:sp>
        <p:nvSpPr>
          <p:cNvPr id="13" name="Rectangle 12"/>
          <p:cNvSpPr/>
          <p:nvPr/>
        </p:nvSpPr>
        <p:spPr>
          <a:xfrm>
            <a:off x="228600" y="1371600"/>
            <a:ext cx="8839200" cy="5386090"/>
          </a:xfrm>
          <a:prstGeom prst="rect">
            <a:avLst/>
          </a:prstGeom>
        </p:spPr>
        <p:txBody>
          <a:bodyPr wrap="square">
            <a:spAutoFit/>
          </a:bodyPr>
          <a:lstStyle/>
          <a:p>
            <a:pPr marR="0" lvl="0" defTabSz="3976100">
              <a:spcBef>
                <a:spcPts val="400"/>
              </a:spcBef>
              <a:spcAft>
                <a:spcPts val="0"/>
              </a:spcAft>
              <a:defRPr/>
            </a:pPr>
            <a:r>
              <a:rPr lang="en-US" b="1" dirty="0" smtClean="0">
                <a:solidFill>
                  <a:srgbClr val="000090"/>
                </a:solidFill>
                <a:cs typeface="Calibri" panose="020F0502020204030204" pitchFamily="34" charset="0"/>
              </a:rPr>
              <a:t>Future work</a:t>
            </a:r>
            <a:endParaRPr lang="en-US" b="1" dirty="0">
              <a:solidFill>
                <a:srgbClr val="000090"/>
              </a:solidFill>
              <a:cs typeface="Calibri" panose="020F0502020204030204" pitchFamily="34" charset="0"/>
            </a:endParaRPr>
          </a:p>
          <a:p>
            <a:pPr marL="342900" indent="-342900" defTabSz="3976100">
              <a:spcBef>
                <a:spcPts val="400"/>
              </a:spcBef>
              <a:buAutoNum type="arabicPeriod"/>
              <a:defRPr/>
            </a:pPr>
            <a:r>
              <a:rPr lang="en-US" b="1" dirty="0" smtClean="0">
                <a:cs typeface="Calibri" panose="020F0502020204030204" pitchFamily="34" charset="0"/>
              </a:rPr>
              <a:t>Improvement in the design and spectral bands of the </a:t>
            </a:r>
            <a:r>
              <a:rPr lang="en-US" b="1" dirty="0" err="1" smtClean="0">
                <a:cs typeface="Calibri" panose="020F0502020204030204" pitchFamily="34" charset="0"/>
              </a:rPr>
              <a:t>albedormeter</a:t>
            </a:r>
            <a:r>
              <a:rPr lang="en-US" b="1" dirty="0" smtClean="0">
                <a:cs typeface="Calibri" panose="020F0502020204030204" pitchFamily="34" charset="0"/>
              </a:rPr>
              <a:t> instrument</a:t>
            </a:r>
          </a:p>
          <a:p>
            <a:pPr marL="342900" indent="-342900" defTabSz="3976100">
              <a:spcBef>
                <a:spcPts val="400"/>
              </a:spcBef>
              <a:buAutoNum type="arabicPeriod"/>
              <a:defRPr/>
            </a:pPr>
            <a:r>
              <a:rPr lang="en-US" b="1" dirty="0" smtClean="0">
                <a:cs typeface="Calibri" panose="020F0502020204030204" pitchFamily="34" charset="0"/>
              </a:rPr>
              <a:t>3-D dimensional radiative model to propagate the uncertainty of AOD to surface reflectance, single scattering albedo, and asymmetry parameter</a:t>
            </a:r>
          </a:p>
          <a:p>
            <a:pPr marL="342900" indent="-342900" defTabSz="3976100">
              <a:spcBef>
                <a:spcPts val="400"/>
              </a:spcBef>
              <a:buAutoNum type="arabicPeriod"/>
              <a:defRPr/>
            </a:pPr>
            <a:r>
              <a:rPr lang="en-US" b="1" dirty="0" smtClean="0">
                <a:cs typeface="Calibri" panose="020F0502020204030204" pitchFamily="34" charset="0"/>
              </a:rPr>
              <a:t>Using other AOD algorithms (e.g. MISR and MAIAC)</a:t>
            </a:r>
          </a:p>
          <a:p>
            <a:pPr defTabSz="3976100">
              <a:spcBef>
                <a:spcPts val="400"/>
              </a:spcBef>
              <a:defRPr/>
            </a:pPr>
            <a:endParaRPr lang="en-US" b="1" dirty="0" smtClean="0">
              <a:cs typeface="Calibri" panose="020F0502020204030204" pitchFamily="34" charset="0"/>
            </a:endParaRPr>
          </a:p>
          <a:p>
            <a:pPr>
              <a:spcBef>
                <a:spcPts val="400"/>
              </a:spcBef>
              <a:defRPr/>
            </a:pPr>
            <a:r>
              <a:rPr lang="en-US" b="1" dirty="0">
                <a:solidFill>
                  <a:srgbClr val="000090"/>
                </a:solidFill>
                <a:latin typeface="+mj-lt"/>
              </a:rPr>
              <a:t>Acknowledgments</a:t>
            </a:r>
          </a:p>
          <a:p>
            <a:r>
              <a:rPr lang="en-US" b="1" dirty="0">
                <a:latin typeface="+mj-lt"/>
              </a:rPr>
              <a:t>Financial Support</a:t>
            </a:r>
          </a:p>
          <a:p>
            <a:pPr>
              <a:spcBef>
                <a:spcPts val="0"/>
              </a:spcBef>
              <a:buFont typeface="Arial"/>
              <a:buChar char="•"/>
              <a:tabLst>
                <a:tab pos="8518525" algn="r"/>
              </a:tabLst>
            </a:pPr>
            <a:r>
              <a:rPr lang="en-US" dirty="0" smtClean="0">
                <a:latin typeface="+mj-lt"/>
              </a:rPr>
              <a:t> NASA </a:t>
            </a:r>
            <a:r>
              <a:rPr lang="en-US" dirty="0">
                <a:latin typeface="+mj-lt"/>
              </a:rPr>
              <a:t>Earth and Science Student Fellowship (NNX16AN94H, PI: H. A. Holmes) </a:t>
            </a:r>
            <a:endParaRPr lang="en-US" dirty="0">
              <a:solidFill>
                <a:srgbClr val="000090"/>
              </a:solidFill>
              <a:latin typeface="+mj-lt"/>
            </a:endParaRPr>
          </a:p>
          <a:p>
            <a:pPr>
              <a:spcBef>
                <a:spcPts val="0"/>
              </a:spcBef>
              <a:buFont typeface="Arial"/>
              <a:buChar char="•"/>
              <a:tabLst>
                <a:tab pos="8518525" algn="r"/>
              </a:tabLst>
            </a:pPr>
            <a:r>
              <a:rPr lang="en-US" smtClean="0">
                <a:latin typeface="+mj-lt"/>
              </a:rPr>
              <a:t> Clemons-Magee </a:t>
            </a:r>
            <a:r>
              <a:rPr lang="en-US" dirty="0">
                <a:latin typeface="+mj-lt"/>
              </a:rPr>
              <a:t>Physics Professorship </a:t>
            </a:r>
            <a:r>
              <a:rPr lang="en-US" dirty="0" smtClean="0">
                <a:latin typeface="+mj-lt"/>
              </a:rPr>
              <a:t>program </a:t>
            </a:r>
            <a:r>
              <a:rPr lang="en-US" dirty="0" smtClean="0"/>
              <a:t>(PI</a:t>
            </a:r>
            <a:r>
              <a:rPr lang="en-US" dirty="0"/>
              <a:t>: </a:t>
            </a:r>
            <a:r>
              <a:rPr lang="en-US" dirty="0" smtClean="0"/>
              <a:t>W. P. Arnott)</a:t>
            </a:r>
            <a:endParaRPr lang="en-US" dirty="0"/>
          </a:p>
          <a:p>
            <a:pPr>
              <a:spcBef>
                <a:spcPts val="0"/>
              </a:spcBef>
              <a:tabLst>
                <a:tab pos="8518525" algn="r"/>
              </a:tabLst>
            </a:pPr>
            <a:endParaRPr lang="en-US" b="1" dirty="0">
              <a:latin typeface="+mj-lt"/>
            </a:endParaRPr>
          </a:p>
          <a:p>
            <a:pPr>
              <a:tabLst>
                <a:tab pos="8518525" algn="r"/>
              </a:tabLst>
            </a:pPr>
            <a:r>
              <a:rPr lang="en-US" b="1" dirty="0" smtClean="0">
                <a:latin typeface="+mj-lt"/>
              </a:rPr>
              <a:t>Collaboration with NASA </a:t>
            </a:r>
            <a:r>
              <a:rPr lang="en-US" b="1" dirty="0">
                <a:latin typeface="+mj-lt"/>
              </a:rPr>
              <a:t>DB Mission</a:t>
            </a:r>
          </a:p>
          <a:p>
            <a:pPr>
              <a:spcBef>
                <a:spcPts val="0"/>
              </a:spcBef>
              <a:buFont typeface="Arial" panose="020B0604020202020204" pitchFamily="34" charset="0"/>
              <a:buChar char="•"/>
              <a:tabLst>
                <a:tab pos="8518525" algn="r"/>
              </a:tabLst>
            </a:pPr>
            <a:r>
              <a:rPr lang="en-US" dirty="0" smtClean="0">
                <a:latin typeface="+mj-lt"/>
              </a:rPr>
              <a:t> N</a:t>
            </a:r>
            <a:r>
              <a:rPr lang="en-US" dirty="0">
                <a:latin typeface="+mj-lt"/>
              </a:rPr>
              <a:t>. Christina Hsu, PhD</a:t>
            </a:r>
          </a:p>
          <a:p>
            <a:pPr>
              <a:spcBef>
                <a:spcPts val="0"/>
              </a:spcBef>
              <a:buFont typeface="Arial" panose="020B0604020202020204" pitchFamily="34" charset="0"/>
              <a:buChar char="•"/>
              <a:tabLst>
                <a:tab pos="8518525" algn="r"/>
              </a:tabLst>
            </a:pPr>
            <a:r>
              <a:rPr lang="en-US" dirty="0" smtClean="0">
                <a:latin typeface="+mj-lt"/>
              </a:rPr>
              <a:t> Andrew </a:t>
            </a:r>
            <a:r>
              <a:rPr lang="en-US" dirty="0">
                <a:latin typeface="+mj-lt"/>
              </a:rPr>
              <a:t>M. Sayer, PhD</a:t>
            </a:r>
          </a:p>
          <a:p>
            <a:pPr defTabSz="3976100">
              <a:spcBef>
                <a:spcPts val="400"/>
              </a:spcBef>
              <a:defRPr/>
            </a:pPr>
            <a:endParaRPr lang="en-US" b="1" dirty="0" smtClean="0">
              <a:latin typeface="+mj-lt"/>
              <a:cs typeface="Calibri" panose="020F0502020204030204" pitchFamily="34" charset="0"/>
            </a:endParaRPr>
          </a:p>
          <a:p>
            <a:pPr marL="342900" indent="-342900" algn="just">
              <a:buFont typeface="+mj-lt"/>
              <a:buAutoNum type="arabicPeriod"/>
            </a:pPr>
            <a:endParaRPr lang="en-US" b="1" dirty="0" smtClean="0">
              <a:solidFill>
                <a:schemeClr val="accent6"/>
              </a:solidFill>
              <a:effectLst/>
              <a:latin typeface="+mj-lt"/>
              <a:ea typeface="Calibri" panose="020F0502020204030204" pitchFamily="34" charset="0"/>
              <a:cs typeface="Times New Roman" panose="02020603050405020304" pitchFamily="18" charset="0"/>
            </a:endParaRPr>
          </a:p>
          <a:p>
            <a:pPr marL="342900" indent="-342900" algn="just">
              <a:buFont typeface="+mj-lt"/>
              <a:buAutoNum type="arabicPeriod"/>
            </a:pPr>
            <a:endParaRPr lang="en-US" b="1" dirty="0">
              <a:effectLst/>
              <a:latin typeface="+mj-lt"/>
              <a:ea typeface="Calibri" panose="020F0502020204030204" pitchFamily="34" charset="0"/>
              <a:cs typeface="Times New Roman" panose="02020603050405020304" pitchFamily="18" charset="0"/>
            </a:endParaRPr>
          </a:p>
        </p:txBody>
      </p:sp>
      <p:pic>
        <p:nvPicPr>
          <p:cNvPr id="9" name="picture"/>
          <p:cNvPicPr/>
          <p:nvPr/>
        </p:nvPicPr>
        <p:blipFill rotWithShape="1">
          <a:blip r:embed="rId5">
            <a:extLst>
              <a:ext uri="{28A0092B-C50C-407E-A947-70E740481C1C}">
                <a14:useLocalDpi xmlns:a14="http://schemas.microsoft.com/office/drawing/2010/main" val="0"/>
              </a:ext>
            </a:extLst>
          </a:blip>
          <a:srcRect l="35000" t="5405"/>
          <a:stretch/>
        </p:blipFill>
        <p:spPr>
          <a:xfrm>
            <a:off x="5936674" y="5257800"/>
            <a:ext cx="2971800" cy="1333500"/>
          </a:xfrm>
          <a:prstGeom prst="rect">
            <a:avLst/>
          </a:prstGeom>
        </p:spPr>
      </p:pic>
    </p:spTree>
    <p:extLst>
      <p:ext uri="{BB962C8B-B14F-4D97-AF65-F5344CB8AC3E}">
        <p14:creationId xmlns:p14="http://schemas.microsoft.com/office/powerpoint/2010/main" val="39504479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258233"/>
            <a:ext cx="7315201" cy="757768"/>
          </a:xfrm>
        </p:spPr>
        <p:txBody>
          <a:bodyPr/>
          <a:lstStyle/>
          <a:p>
            <a:pPr>
              <a:lnSpc>
                <a:spcPct val="130000"/>
              </a:lnSpc>
              <a:spcAft>
                <a:spcPts val="0"/>
              </a:spcAft>
            </a:pPr>
            <a:r>
              <a:rPr lang="en-US" sz="4400" dirty="0">
                <a:latin typeface="Arial" panose="020B0604020202020204" pitchFamily="34" charset="0"/>
                <a:cs typeface="Arial" panose="020B0604020202020204" pitchFamily="34" charset="0"/>
              </a:rPr>
              <a:t>Motivation</a:t>
            </a:r>
            <a:endParaRPr lang="en-US" sz="4400" b="0" baseline="-25000" dirty="0">
              <a:solidFill>
                <a:srgbClr val="00009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r>
              <a:rPr lang="en-US" b="1" dirty="0" smtClean="0">
                <a:solidFill>
                  <a:schemeClr val="bg1"/>
                </a:solidFill>
                <a:latin typeface="Arial" panose="020B0604020202020204" pitchFamily="34" charset="0"/>
                <a:cs typeface="Arial" panose="020B0604020202020204" pitchFamily="34" charset="0"/>
              </a:rPr>
              <a:t>2</a:t>
            </a:r>
            <a:endParaRPr lang="en-US" b="1" dirty="0">
              <a:solidFill>
                <a:schemeClr val="bg1"/>
              </a:solidFill>
              <a:latin typeface="Arial" panose="020B0604020202020204" pitchFamily="34" charset="0"/>
              <a:cs typeface="Arial" panose="020B0604020202020204" pitchFamily="34" charset="0"/>
            </a:endParaRPr>
          </a:p>
        </p:txBody>
      </p:sp>
      <p:sp>
        <p:nvSpPr>
          <p:cNvPr id="3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solidFill>
                <a:latin typeface="Arial" panose="020B0604020202020204" pitchFamily="34" charset="0"/>
                <a:cs typeface="Arial" panose="020B0604020202020204" pitchFamily="34" charset="0"/>
              </a:rPr>
              <a:t>www.unr.edu</a:t>
            </a:r>
            <a:r>
              <a:rPr lang="en-US" b="1" dirty="0" smtClean="0">
                <a:solidFill>
                  <a:schemeClr val="bg1"/>
                </a:solidFill>
                <a:latin typeface="Arial" panose="020B0604020202020204" pitchFamily="34" charset="0"/>
                <a:cs typeface="Arial" panose="020B0604020202020204" pitchFamily="34" charset="0"/>
              </a:rPr>
              <a:t>/~</a:t>
            </a:r>
            <a:r>
              <a:rPr lang="en-US" b="1" dirty="0" err="1" smtClean="0">
                <a:solidFill>
                  <a:schemeClr val="bg1"/>
                </a:solidFill>
                <a:latin typeface="Arial" panose="020B0604020202020204" pitchFamily="34" charset="0"/>
                <a:cs typeface="Arial" panose="020B0604020202020204" pitchFamily="34" charset="0"/>
              </a:rPr>
              <a:t>hholmes</a:t>
            </a:r>
            <a:endParaRPr lang="en-US" b="1" dirty="0">
              <a:solidFill>
                <a:schemeClr val="bg1"/>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19" name="Rectangle 18"/>
          <p:cNvSpPr/>
          <p:nvPr/>
        </p:nvSpPr>
        <p:spPr>
          <a:xfrm>
            <a:off x="6019800" y="6642556"/>
            <a:ext cx="2610701" cy="215444"/>
          </a:xfrm>
          <a:prstGeom prst="rect">
            <a:avLst/>
          </a:prstGeom>
        </p:spPr>
        <p:txBody>
          <a:bodyPr wrap="square">
            <a:spAutoFit/>
          </a:bodyPr>
          <a:lstStyle/>
          <a:p>
            <a:r>
              <a:rPr lang="en-US" sz="800" b="1" dirty="0" smtClean="0">
                <a:solidFill>
                  <a:schemeClr val="bg1"/>
                </a:solidFill>
                <a:latin typeface="Arial" panose="020B0604020202020204" pitchFamily="34" charset="0"/>
                <a:cs typeface="Arial" panose="020B0604020202020204" pitchFamily="34" charset="0"/>
              </a:rPr>
              <a:t>Loria-Salazar </a:t>
            </a:r>
            <a:r>
              <a:rPr lang="en-US" sz="800" b="1" dirty="0">
                <a:solidFill>
                  <a:schemeClr val="bg1"/>
                </a:solidFill>
                <a:latin typeface="Arial" panose="020B0604020202020204" pitchFamily="34" charset="0"/>
                <a:cs typeface="Arial" panose="020B0604020202020204" pitchFamily="34" charset="0"/>
              </a:rPr>
              <a:t>et al., </a:t>
            </a:r>
            <a:r>
              <a:rPr lang="en-US" sz="800" b="1" dirty="0" smtClean="0">
                <a:solidFill>
                  <a:schemeClr val="bg1"/>
                </a:solidFill>
                <a:latin typeface="Arial" panose="020B0604020202020204" pitchFamily="34" charset="0"/>
                <a:cs typeface="Arial" panose="020B0604020202020204" pitchFamily="34" charset="0"/>
              </a:rPr>
              <a:t>(2016)</a:t>
            </a:r>
            <a:endParaRPr lang="en-US" sz="800" b="1" dirty="0">
              <a:solidFill>
                <a:schemeClr val="bg1"/>
              </a:solidFill>
              <a:latin typeface="Arial" panose="020B0604020202020204" pitchFamily="34" charset="0"/>
              <a:cs typeface="Arial" panose="020B0604020202020204" pitchFamily="34" charset="0"/>
            </a:endParaRPr>
          </a:p>
        </p:txBody>
      </p:sp>
      <p:sp>
        <p:nvSpPr>
          <p:cNvPr id="22" name="TextBox 21"/>
          <p:cNvSpPr txBox="1"/>
          <p:nvPr/>
        </p:nvSpPr>
        <p:spPr>
          <a:xfrm>
            <a:off x="216599" y="1846069"/>
            <a:ext cx="1835127"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b="1" dirty="0" smtClean="0"/>
              <a:t>Satellite </a:t>
            </a:r>
          </a:p>
          <a:p>
            <a:pPr algn="ctr"/>
            <a:r>
              <a:rPr lang="en-US" sz="2000" b="1" dirty="0" smtClean="0"/>
              <a:t>remote sensing</a:t>
            </a:r>
            <a:endParaRPr lang="en-US" sz="2000" b="1" baseline="-25000" dirty="0"/>
          </a:p>
        </p:txBody>
      </p:sp>
      <p:cxnSp>
        <p:nvCxnSpPr>
          <p:cNvPr id="24" name="Straight Arrow Connector 23"/>
          <p:cNvCxnSpPr/>
          <p:nvPr/>
        </p:nvCxnSpPr>
        <p:spPr>
          <a:xfrm>
            <a:off x="2075560" y="2345920"/>
            <a:ext cx="3018225" cy="2785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313709" y="1448335"/>
            <a:ext cx="2502600"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lgn="ctr">
              <a:defRPr sz="20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Pictures with</a:t>
            </a:r>
          </a:p>
          <a:p>
            <a:r>
              <a:rPr lang="en-US" dirty="0"/>
              <a:t>different filters</a:t>
            </a:r>
          </a:p>
        </p:txBody>
      </p:sp>
      <p:sp>
        <p:nvSpPr>
          <p:cNvPr id="31" name="TextBox 30"/>
          <p:cNvSpPr txBox="1"/>
          <p:nvPr/>
        </p:nvSpPr>
        <p:spPr>
          <a:xfrm>
            <a:off x="2240125" y="3325921"/>
            <a:ext cx="2502600" cy="101566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lgn="ctr">
              <a:defRPr sz="20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Algorithms: </a:t>
            </a:r>
          </a:p>
          <a:p>
            <a:r>
              <a:rPr lang="en-US" dirty="0"/>
              <a:t>- </a:t>
            </a:r>
            <a:r>
              <a:rPr lang="en-US" dirty="0" smtClean="0"/>
              <a:t>Parameterization</a:t>
            </a:r>
            <a:endParaRPr lang="en-US" dirty="0"/>
          </a:p>
          <a:p>
            <a:r>
              <a:rPr lang="en-US" dirty="0"/>
              <a:t>- Assumptions</a:t>
            </a:r>
          </a:p>
        </p:txBody>
      </p:sp>
      <p:cxnSp>
        <p:nvCxnSpPr>
          <p:cNvPr id="40" name="Straight Arrow Connector 39"/>
          <p:cNvCxnSpPr/>
          <p:nvPr/>
        </p:nvCxnSpPr>
        <p:spPr>
          <a:xfrm>
            <a:off x="3483980" y="2362200"/>
            <a:ext cx="0" cy="90530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833" r="63662"/>
          <a:stretch/>
        </p:blipFill>
        <p:spPr>
          <a:xfrm>
            <a:off x="5624212" y="4024895"/>
            <a:ext cx="2986998" cy="2646598"/>
          </a:xfrm>
          <a:prstGeom prst="rect">
            <a:avLst/>
          </a:prstGeom>
        </p:spPr>
      </p:pic>
      <p:sp>
        <p:nvSpPr>
          <p:cNvPr id="17" name="TextBox 16"/>
          <p:cNvSpPr txBox="1"/>
          <p:nvPr/>
        </p:nvSpPr>
        <p:spPr>
          <a:xfrm>
            <a:off x="2678600" y="5370647"/>
            <a:ext cx="1812143"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lgn="ctr">
              <a:defRPr sz="20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NASA MODIS</a:t>
            </a:r>
          </a:p>
          <a:p>
            <a:r>
              <a:rPr lang="en-US" dirty="0"/>
              <a:t>AOD</a:t>
            </a:r>
          </a:p>
        </p:txBody>
      </p:sp>
      <p:cxnSp>
        <p:nvCxnSpPr>
          <p:cNvPr id="18" name="Straight Arrow Connector 17"/>
          <p:cNvCxnSpPr/>
          <p:nvPr/>
        </p:nvCxnSpPr>
        <p:spPr>
          <a:xfrm>
            <a:off x="3493625" y="4343400"/>
            <a:ext cx="0" cy="90530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02425" y="5715000"/>
            <a:ext cx="1416633" cy="959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36633" r="38364"/>
          <a:stretch/>
        </p:blipFill>
        <p:spPr>
          <a:xfrm>
            <a:off x="5890550" y="1185414"/>
            <a:ext cx="2286000" cy="2876191"/>
          </a:xfrm>
          <a:prstGeom prst="rect">
            <a:avLst/>
          </a:prstGeom>
        </p:spPr>
      </p:pic>
      <p:sp>
        <p:nvSpPr>
          <p:cNvPr id="27" name="TextBox 26"/>
          <p:cNvSpPr txBox="1"/>
          <p:nvPr/>
        </p:nvSpPr>
        <p:spPr>
          <a:xfrm>
            <a:off x="6172490" y="849775"/>
            <a:ext cx="1828800" cy="584775"/>
          </a:xfrm>
          <a:prstGeom prst="rect">
            <a:avLst/>
          </a:prstGeom>
          <a:solidFill>
            <a:schemeClr val="bg1"/>
          </a:solidFill>
        </p:spPr>
        <p:txBody>
          <a:bodyPr wrap="square" rtlCol="0">
            <a:spAutoFit/>
          </a:bodyPr>
          <a:lstStyle/>
          <a:p>
            <a:pPr algn="ctr"/>
            <a:r>
              <a:rPr lang="en-US" sz="1600" b="1" dirty="0" smtClean="0"/>
              <a:t>Terra true color</a:t>
            </a:r>
          </a:p>
          <a:p>
            <a:pPr algn="ctr"/>
            <a:r>
              <a:rPr lang="en-US" sz="1600" b="1" dirty="0" smtClean="0"/>
              <a:t>July 28, 2012</a:t>
            </a:r>
            <a:endParaRPr lang="en-US" sz="1600" b="1" dirty="0"/>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spTree>
    <p:extLst>
      <p:ext uri="{BB962C8B-B14F-4D97-AF65-F5344CB8AC3E}">
        <p14:creationId xmlns:p14="http://schemas.microsoft.com/office/powerpoint/2010/main" val="20537478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258233"/>
            <a:ext cx="7315201" cy="757768"/>
          </a:xfrm>
        </p:spPr>
        <p:txBody>
          <a:bodyPr/>
          <a:lstStyle/>
          <a:p>
            <a:pPr>
              <a:lnSpc>
                <a:spcPct val="130000"/>
              </a:lnSpc>
              <a:spcAft>
                <a:spcPts val="0"/>
              </a:spcAft>
            </a:pPr>
            <a:r>
              <a:rPr lang="en-US" sz="2400" dirty="0" smtClean="0">
                <a:latin typeface="Arial" panose="020B0604020202020204" pitchFamily="34" charset="0"/>
                <a:cs typeface="Arial" panose="020B0604020202020204" pitchFamily="34" charset="0"/>
              </a:rPr>
              <a:t>Challenges of aerosol satellite retrievals</a:t>
            </a:r>
            <a:endParaRPr lang="en-US" sz="2400" b="0" baseline="-25000" dirty="0">
              <a:solidFill>
                <a:srgbClr val="00009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r>
              <a:rPr lang="en-US" b="1" dirty="0" smtClean="0">
                <a:solidFill>
                  <a:schemeClr val="bg1"/>
                </a:solidFill>
                <a:latin typeface="Arial" panose="020B0604020202020204" pitchFamily="34" charset="0"/>
                <a:cs typeface="Arial" panose="020B0604020202020204" pitchFamily="34" charset="0"/>
              </a:rPr>
              <a:t>3</a:t>
            </a:r>
            <a:endParaRPr lang="en-US" b="1" dirty="0">
              <a:solidFill>
                <a:schemeClr val="bg1"/>
              </a:solidFill>
              <a:latin typeface="Arial" panose="020B0604020202020204" pitchFamily="34" charset="0"/>
              <a:cs typeface="Arial" panose="020B0604020202020204" pitchFamily="34" charset="0"/>
            </a:endParaRPr>
          </a:p>
        </p:txBody>
      </p:sp>
      <p:sp>
        <p:nvSpPr>
          <p:cNvPr id="3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solidFill>
                <a:latin typeface="Arial" panose="020B0604020202020204" pitchFamily="34" charset="0"/>
                <a:cs typeface="Arial" panose="020B0604020202020204" pitchFamily="34" charset="0"/>
              </a:rPr>
              <a:t>www.unr.edu</a:t>
            </a:r>
            <a:r>
              <a:rPr lang="en-US" b="1" dirty="0" smtClean="0">
                <a:solidFill>
                  <a:schemeClr val="bg1"/>
                </a:solidFill>
                <a:latin typeface="Arial" panose="020B0604020202020204" pitchFamily="34" charset="0"/>
                <a:cs typeface="Arial" panose="020B0604020202020204" pitchFamily="34" charset="0"/>
              </a:rPr>
              <a:t>/~</a:t>
            </a:r>
            <a:r>
              <a:rPr lang="en-US" b="1" dirty="0" err="1" smtClean="0">
                <a:solidFill>
                  <a:schemeClr val="bg1"/>
                </a:solidFill>
                <a:latin typeface="Arial" panose="020B0604020202020204" pitchFamily="34" charset="0"/>
                <a:cs typeface="Arial" panose="020B0604020202020204" pitchFamily="34" charset="0"/>
              </a:rPr>
              <a:t>hholmes</a:t>
            </a:r>
            <a:endParaRPr lang="en-US" b="1" dirty="0">
              <a:solidFill>
                <a:schemeClr val="bg1"/>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19" name="Rectangle 18"/>
          <p:cNvSpPr/>
          <p:nvPr/>
        </p:nvSpPr>
        <p:spPr>
          <a:xfrm>
            <a:off x="6019800" y="6642556"/>
            <a:ext cx="2610701" cy="215444"/>
          </a:xfrm>
          <a:prstGeom prst="rect">
            <a:avLst/>
          </a:prstGeom>
        </p:spPr>
        <p:txBody>
          <a:bodyPr wrap="square">
            <a:spAutoFit/>
          </a:bodyPr>
          <a:lstStyle/>
          <a:p>
            <a:r>
              <a:rPr lang="en-US" sz="800" b="1" dirty="0" smtClean="0">
                <a:solidFill>
                  <a:schemeClr val="bg1"/>
                </a:solidFill>
                <a:latin typeface="Arial" panose="020B0604020202020204" pitchFamily="34" charset="0"/>
                <a:cs typeface="Arial" panose="020B0604020202020204" pitchFamily="34" charset="0"/>
              </a:rPr>
              <a:t>Loria-Salazar </a:t>
            </a:r>
            <a:r>
              <a:rPr lang="en-US" sz="800" b="1" dirty="0">
                <a:solidFill>
                  <a:schemeClr val="bg1"/>
                </a:solidFill>
                <a:latin typeface="Arial" panose="020B0604020202020204" pitchFamily="34" charset="0"/>
                <a:cs typeface="Arial" panose="020B0604020202020204" pitchFamily="34" charset="0"/>
              </a:rPr>
              <a:t>et al., </a:t>
            </a:r>
            <a:r>
              <a:rPr lang="en-US" sz="800" b="1" dirty="0" smtClean="0">
                <a:solidFill>
                  <a:schemeClr val="bg1"/>
                </a:solidFill>
                <a:latin typeface="Arial" panose="020B0604020202020204" pitchFamily="34" charset="0"/>
                <a:cs typeface="Arial" panose="020B0604020202020204" pitchFamily="34" charset="0"/>
              </a:rPr>
              <a:t>(2016)</a:t>
            </a:r>
            <a:endParaRPr lang="en-US" sz="800" b="1" dirty="0">
              <a:solidFill>
                <a:schemeClr val="bg1"/>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pic>
        <p:nvPicPr>
          <p:cNvPr id="28" name="Picture 2" descr="https://gibs.earthdata.nasa.gov/image-download?TIME=2017282&amp;extent=-125.41219808324783,29.79871261338279,-107.83407308324783,47.72840011338279&amp;epsg=4326&amp;layers=MODIS_Terra_CorrectedReflectance_TrueColor,Coastlines&amp;opacities=1,1&amp;worldfile=false&amp;format=image/jpeg&amp;width=400&amp;height=4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600200"/>
            <a:ext cx="3849234" cy="392622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724400" y="4916269"/>
            <a:ext cx="1981201" cy="646331"/>
          </a:xfrm>
          <a:prstGeom prst="rect">
            <a:avLst/>
          </a:prstGeom>
          <a:noFill/>
        </p:spPr>
        <p:txBody>
          <a:bodyPr wrap="square" rtlCol="0">
            <a:spAutoFit/>
          </a:bodyPr>
          <a:lstStyle/>
          <a:p>
            <a:r>
              <a:rPr lang="en-US" b="1" dirty="0" smtClean="0">
                <a:solidFill>
                  <a:srgbClr val="FF0000"/>
                </a:solidFill>
              </a:rPr>
              <a:t>October 9</a:t>
            </a:r>
            <a:r>
              <a:rPr lang="en-US" b="1" baseline="30000" dirty="0" smtClean="0">
                <a:solidFill>
                  <a:srgbClr val="FF0000"/>
                </a:solidFill>
              </a:rPr>
              <a:t>th</a:t>
            </a:r>
            <a:r>
              <a:rPr lang="en-US" b="1" dirty="0" smtClean="0">
                <a:solidFill>
                  <a:srgbClr val="FF0000"/>
                </a:solidFill>
              </a:rPr>
              <a:t> 2017</a:t>
            </a:r>
          </a:p>
          <a:p>
            <a:r>
              <a:rPr lang="en-US" b="1" dirty="0" smtClean="0">
                <a:solidFill>
                  <a:srgbClr val="FF0000"/>
                </a:solidFill>
              </a:rPr>
              <a:t>Terra MODIS</a:t>
            </a:r>
          </a:p>
        </p:txBody>
      </p:sp>
      <p:sp>
        <p:nvSpPr>
          <p:cNvPr id="32" name="TextBox 31"/>
          <p:cNvSpPr txBox="1"/>
          <p:nvPr/>
        </p:nvSpPr>
        <p:spPr>
          <a:xfrm>
            <a:off x="102091" y="1355013"/>
            <a:ext cx="4617869" cy="4647426"/>
          </a:xfrm>
          <a:prstGeom prst="rect">
            <a:avLst/>
          </a:prstGeom>
          <a:noFill/>
        </p:spPr>
        <p:txBody>
          <a:bodyPr wrap="square" rtlCol="0">
            <a:spAutoFit/>
          </a:bodyPr>
          <a:lstStyle/>
          <a:p>
            <a:pPr marL="0" lvl="1" defTabSz="3976100">
              <a:spcBef>
                <a:spcPts val="600"/>
              </a:spcBef>
              <a:defRPr/>
            </a:pPr>
            <a:r>
              <a:rPr lang="en-US" sz="2000" b="1" dirty="0" smtClean="0">
                <a:solidFill>
                  <a:schemeClr val="accent6"/>
                </a:solidFill>
                <a:cs typeface="Arial" pitchFamily="34" charset="0"/>
              </a:rPr>
              <a:t>Aerosol satellite </a:t>
            </a:r>
            <a:r>
              <a:rPr lang="en-US" sz="2000" b="1" dirty="0">
                <a:solidFill>
                  <a:schemeClr val="accent6"/>
                </a:solidFill>
                <a:cs typeface="Arial" pitchFamily="34" charset="0"/>
              </a:rPr>
              <a:t>algorithms need to distinguish between the </a:t>
            </a:r>
            <a:r>
              <a:rPr lang="en-US" sz="2000" b="1" dirty="0" smtClean="0">
                <a:solidFill>
                  <a:schemeClr val="accent6"/>
                </a:solidFill>
                <a:cs typeface="Arial" pitchFamily="34" charset="0"/>
              </a:rPr>
              <a:t>atmosphere composition </a:t>
            </a:r>
            <a:r>
              <a:rPr lang="en-US" sz="2000" b="1" dirty="0">
                <a:solidFill>
                  <a:schemeClr val="accent6"/>
                </a:solidFill>
                <a:cs typeface="Arial" pitchFamily="34" charset="0"/>
              </a:rPr>
              <a:t>and the underlying surfaces</a:t>
            </a:r>
          </a:p>
          <a:p>
            <a:pPr marL="461963"/>
            <a:r>
              <a:rPr lang="en-US" b="1" dirty="0" smtClean="0"/>
              <a:t>Type </a:t>
            </a:r>
            <a:r>
              <a:rPr lang="en-US" b="1" dirty="0"/>
              <a:t>of surfaces</a:t>
            </a:r>
          </a:p>
          <a:p>
            <a:pPr marL="746125" indent="341313">
              <a:buAutoNum type="arabicPeriod"/>
            </a:pPr>
            <a:r>
              <a:rPr lang="en-US" dirty="0"/>
              <a:t>Ocean</a:t>
            </a:r>
          </a:p>
          <a:p>
            <a:pPr marL="746125" indent="341313">
              <a:buAutoNum type="arabicPeriod"/>
            </a:pPr>
            <a:r>
              <a:rPr lang="en-US" dirty="0" smtClean="0"/>
              <a:t>Lakes</a:t>
            </a:r>
            <a:endParaRPr lang="en-US" dirty="0"/>
          </a:p>
          <a:p>
            <a:pPr marL="746125" indent="341313">
              <a:buAutoNum type="arabicPeriod"/>
            </a:pPr>
            <a:r>
              <a:rPr lang="en-US" u="sng" dirty="0" smtClean="0"/>
              <a:t>Deserts</a:t>
            </a:r>
          </a:p>
          <a:p>
            <a:pPr marL="746125" indent="341313">
              <a:buAutoNum type="arabicPeriod"/>
            </a:pPr>
            <a:r>
              <a:rPr lang="en-US" dirty="0" smtClean="0"/>
              <a:t>Vegetation</a:t>
            </a:r>
          </a:p>
          <a:p>
            <a:pPr marL="746125" indent="341313">
              <a:buAutoNum type="arabicPeriod"/>
            </a:pPr>
            <a:r>
              <a:rPr lang="en-US" dirty="0" smtClean="0"/>
              <a:t>Snow</a:t>
            </a:r>
          </a:p>
          <a:p>
            <a:pPr marL="746125" indent="341313">
              <a:buAutoNum type="arabicPeriod"/>
            </a:pPr>
            <a:r>
              <a:rPr lang="en-US" dirty="0" smtClean="0"/>
              <a:t>Urban areas</a:t>
            </a:r>
          </a:p>
          <a:p>
            <a:pPr marL="746125" indent="341313">
              <a:buAutoNum type="arabicPeriod"/>
            </a:pPr>
            <a:r>
              <a:rPr lang="en-US" dirty="0" smtClean="0"/>
              <a:t>Sun glint </a:t>
            </a:r>
          </a:p>
          <a:p>
            <a:pPr marL="746125" indent="341313">
              <a:buAutoNum type="arabicPeriod"/>
            </a:pPr>
            <a:endParaRPr lang="en-US" dirty="0"/>
          </a:p>
          <a:p>
            <a:pPr marL="461963"/>
            <a:r>
              <a:rPr lang="en-US" b="1" dirty="0" smtClean="0"/>
              <a:t>Atmosphere</a:t>
            </a:r>
          </a:p>
          <a:p>
            <a:pPr marL="1089025" indent="-342900">
              <a:buAutoNum type="arabicPeriod"/>
            </a:pPr>
            <a:r>
              <a:rPr lang="en-US" dirty="0" smtClean="0"/>
              <a:t>Clouds</a:t>
            </a:r>
          </a:p>
          <a:p>
            <a:pPr marL="1089025" indent="-342900">
              <a:buAutoNum type="arabicPeriod"/>
            </a:pPr>
            <a:r>
              <a:rPr lang="en-US" dirty="0" smtClean="0"/>
              <a:t>Gases </a:t>
            </a:r>
            <a:endParaRPr lang="en-US" sz="2000" b="1" dirty="0">
              <a:solidFill>
                <a:srgbClr val="000080"/>
              </a:solidFill>
              <a:cs typeface="Arial" pitchFamily="34" charset="0"/>
            </a:endParaRPr>
          </a:p>
        </p:txBody>
      </p:sp>
    </p:spTree>
    <p:extLst>
      <p:ext uri="{BB962C8B-B14F-4D97-AF65-F5344CB8AC3E}">
        <p14:creationId xmlns:p14="http://schemas.microsoft.com/office/powerpoint/2010/main" val="39546071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b="1" dirty="0" smtClean="0">
                <a:solidFill>
                  <a:schemeClr val="bg1"/>
                </a:solidFill>
              </a:rPr>
              <a:t>4</a:t>
            </a:r>
            <a:endParaRPr lang="en-US" b="1" dirty="0">
              <a:solidFill>
                <a:schemeClr val="bg1"/>
              </a:solidFill>
            </a:endParaRPr>
          </a:p>
        </p:txBody>
      </p:sp>
      <p:sp>
        <p:nvSpPr>
          <p:cNvPr id="10" name="TextBox 9"/>
          <p:cNvSpPr txBox="1"/>
          <p:nvPr/>
        </p:nvSpPr>
        <p:spPr>
          <a:xfrm>
            <a:off x="2667000" y="1371599"/>
            <a:ext cx="4190999" cy="430887"/>
          </a:xfrm>
          <a:prstGeom prst="rect">
            <a:avLst/>
          </a:prstGeom>
          <a:noFill/>
        </p:spPr>
        <p:txBody>
          <a:bodyPr wrap="square" rtlCol="0">
            <a:spAutoFit/>
          </a:bodyPr>
          <a:lstStyle/>
          <a:p>
            <a:pPr algn="ctr"/>
            <a:r>
              <a:rPr lang="en-US" sz="2200" b="1" dirty="0" smtClean="0">
                <a:solidFill>
                  <a:srgbClr val="000090"/>
                </a:solidFill>
                <a:latin typeface="Arial" panose="020B0604020202020204" pitchFamily="34" charset="0"/>
                <a:cs typeface="Arial" panose="020B0604020202020204" pitchFamily="34" charset="0"/>
              </a:rPr>
              <a:t>High surface reflectance</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63367"/>
          <a:stretch/>
        </p:blipFill>
        <p:spPr>
          <a:xfrm>
            <a:off x="3486" y="2686409"/>
            <a:ext cx="3349314" cy="287619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sp>
        <p:nvSpPr>
          <p:cNvPr id="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solidFill>
              </a:rPr>
              <a:t>www.unr.edu</a:t>
            </a:r>
            <a:r>
              <a:rPr lang="en-US" b="1" dirty="0" smtClean="0">
                <a:solidFill>
                  <a:schemeClr val="bg1"/>
                </a:solidFill>
              </a:rPr>
              <a:t>/~</a:t>
            </a:r>
            <a:r>
              <a:rPr lang="en-US" b="1" dirty="0" err="1" smtClean="0">
                <a:solidFill>
                  <a:schemeClr val="bg1"/>
                </a:solidFill>
              </a:rPr>
              <a:t>hholmes</a:t>
            </a:r>
            <a:endParaRPr lang="en-US" b="1" dirty="0">
              <a:solidFill>
                <a:schemeClr val="bg1"/>
              </a:solidFill>
            </a:endParaRPr>
          </a:p>
        </p:txBody>
      </p:sp>
      <p:sp>
        <p:nvSpPr>
          <p:cNvPr id="11" name="Rectangle 10"/>
          <p:cNvSpPr/>
          <p:nvPr/>
        </p:nvSpPr>
        <p:spPr>
          <a:xfrm>
            <a:off x="7013574" y="6172201"/>
            <a:ext cx="2130425" cy="276999"/>
          </a:xfrm>
          <a:prstGeom prst="rect">
            <a:avLst/>
          </a:prstGeom>
        </p:spPr>
        <p:txBody>
          <a:bodyPr wrap="square">
            <a:spAutoFit/>
          </a:bodyPr>
          <a:lstStyle/>
          <a:p>
            <a:r>
              <a:rPr lang="en-US" sz="1200" b="1" dirty="0" smtClean="0"/>
              <a:t>Loria-Salazar et al., (2016)</a:t>
            </a:r>
            <a:endParaRPr lang="en-US" sz="1200" b="1" dirty="0"/>
          </a:p>
        </p:txBody>
      </p:sp>
      <p:sp>
        <p:nvSpPr>
          <p:cNvPr id="12" name="Title 1"/>
          <p:cNvSpPr>
            <a:spLocks noGrp="1"/>
          </p:cNvSpPr>
          <p:nvPr>
            <p:ph type="title"/>
          </p:nvPr>
        </p:nvSpPr>
        <p:spPr>
          <a:xfrm>
            <a:off x="1040130" y="381000"/>
            <a:ext cx="7391400" cy="762000"/>
          </a:xfrm>
        </p:spPr>
        <p:txBody>
          <a:bodyPr/>
          <a:lstStyle/>
          <a:p>
            <a:r>
              <a:rPr lang="en-US" dirty="0" smtClean="0"/>
              <a:t>High surface reflectance</a:t>
            </a: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California and Nevada, summer, 2012</a:t>
            </a:r>
            <a:endParaRPr lang="en-US" sz="2400" b="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3" name="TextBox 2"/>
          <p:cNvSpPr txBox="1"/>
          <p:nvPr/>
        </p:nvSpPr>
        <p:spPr>
          <a:xfrm>
            <a:off x="453390" y="2367975"/>
            <a:ext cx="2442210" cy="584775"/>
          </a:xfrm>
          <a:prstGeom prst="rect">
            <a:avLst/>
          </a:prstGeom>
          <a:solidFill>
            <a:schemeClr val="bg1"/>
          </a:solidFill>
        </p:spPr>
        <p:txBody>
          <a:bodyPr wrap="square" rtlCol="0">
            <a:spAutoFit/>
          </a:bodyPr>
          <a:lstStyle/>
          <a:p>
            <a:pPr algn="ctr"/>
            <a:r>
              <a:rPr lang="en-US" sz="1600" b="1" dirty="0" smtClean="0"/>
              <a:t>Terra-DB AOD (550 nm)</a:t>
            </a:r>
          </a:p>
          <a:p>
            <a:pPr algn="ctr"/>
            <a:r>
              <a:rPr lang="en-US" sz="1600" b="1" dirty="0" smtClean="0"/>
              <a:t>July, 2012</a:t>
            </a:r>
            <a:endParaRPr lang="en-US" sz="1600" b="1" dirty="0"/>
          </a:p>
        </p:txBody>
      </p:sp>
    </p:spTree>
    <p:extLst>
      <p:ext uri="{BB962C8B-B14F-4D97-AF65-F5344CB8AC3E}">
        <p14:creationId xmlns:p14="http://schemas.microsoft.com/office/powerpoint/2010/main" val="21896506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b="1" dirty="0" smtClean="0">
                <a:solidFill>
                  <a:schemeClr val="bg1"/>
                </a:solidFill>
              </a:rPr>
              <a:t>4</a:t>
            </a:r>
            <a:endParaRPr lang="en-US" b="1" dirty="0">
              <a:solidFill>
                <a:schemeClr val="bg1"/>
              </a:solidFill>
            </a:endParaRPr>
          </a:p>
        </p:txBody>
      </p:sp>
      <p:sp>
        <p:nvSpPr>
          <p:cNvPr id="10" name="TextBox 9"/>
          <p:cNvSpPr txBox="1"/>
          <p:nvPr/>
        </p:nvSpPr>
        <p:spPr>
          <a:xfrm>
            <a:off x="2667000" y="1371599"/>
            <a:ext cx="4190999" cy="430887"/>
          </a:xfrm>
          <a:prstGeom prst="rect">
            <a:avLst/>
          </a:prstGeom>
          <a:noFill/>
        </p:spPr>
        <p:txBody>
          <a:bodyPr wrap="square" rtlCol="0">
            <a:spAutoFit/>
          </a:bodyPr>
          <a:lstStyle/>
          <a:p>
            <a:pPr algn="ctr"/>
            <a:r>
              <a:rPr lang="en-US" sz="2200" b="1" dirty="0" smtClean="0">
                <a:solidFill>
                  <a:srgbClr val="000090"/>
                </a:solidFill>
                <a:latin typeface="Arial" panose="020B0604020202020204" pitchFamily="34" charset="0"/>
                <a:cs typeface="Arial" panose="020B0604020202020204" pitchFamily="34" charset="0"/>
              </a:rPr>
              <a:t>High surface reflectance</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38364"/>
          <a:stretch/>
        </p:blipFill>
        <p:spPr>
          <a:xfrm>
            <a:off x="3486" y="2686409"/>
            <a:ext cx="5635314" cy="287619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sp>
        <p:nvSpPr>
          <p:cNvPr id="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solidFill>
              </a:rPr>
              <a:t>www.unr.edu</a:t>
            </a:r>
            <a:r>
              <a:rPr lang="en-US" b="1" dirty="0" smtClean="0">
                <a:solidFill>
                  <a:schemeClr val="bg1"/>
                </a:solidFill>
              </a:rPr>
              <a:t>/~</a:t>
            </a:r>
            <a:r>
              <a:rPr lang="en-US" b="1" dirty="0" err="1" smtClean="0">
                <a:solidFill>
                  <a:schemeClr val="bg1"/>
                </a:solidFill>
              </a:rPr>
              <a:t>hholmes</a:t>
            </a:r>
            <a:endParaRPr lang="en-US" b="1" dirty="0">
              <a:solidFill>
                <a:schemeClr val="bg1"/>
              </a:solidFill>
            </a:endParaRPr>
          </a:p>
        </p:txBody>
      </p:sp>
      <p:sp>
        <p:nvSpPr>
          <p:cNvPr id="12" name="Title 1"/>
          <p:cNvSpPr>
            <a:spLocks noGrp="1"/>
          </p:cNvSpPr>
          <p:nvPr>
            <p:ph type="title"/>
          </p:nvPr>
        </p:nvSpPr>
        <p:spPr>
          <a:xfrm>
            <a:off x="1040130" y="381000"/>
            <a:ext cx="7391400" cy="762000"/>
          </a:xfrm>
        </p:spPr>
        <p:txBody>
          <a:bodyPr/>
          <a:lstStyle/>
          <a:p>
            <a:r>
              <a:rPr lang="en-US" dirty="0" smtClean="0"/>
              <a:t>High surface reflectance</a:t>
            </a: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California and Nevada, summer, 2012</a:t>
            </a:r>
            <a:endParaRPr lang="en-US" sz="2400" b="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3" name="TextBox 2"/>
          <p:cNvSpPr txBox="1"/>
          <p:nvPr/>
        </p:nvSpPr>
        <p:spPr>
          <a:xfrm>
            <a:off x="453390" y="2367975"/>
            <a:ext cx="2442210" cy="584775"/>
          </a:xfrm>
          <a:prstGeom prst="rect">
            <a:avLst/>
          </a:prstGeom>
          <a:solidFill>
            <a:schemeClr val="bg1"/>
          </a:solidFill>
        </p:spPr>
        <p:txBody>
          <a:bodyPr wrap="square" rtlCol="0">
            <a:spAutoFit/>
          </a:bodyPr>
          <a:lstStyle/>
          <a:p>
            <a:pPr algn="ctr"/>
            <a:r>
              <a:rPr lang="en-US" sz="1600" b="1" dirty="0" smtClean="0"/>
              <a:t>Terra-DB AOD (550 nm)</a:t>
            </a:r>
          </a:p>
          <a:p>
            <a:pPr algn="ctr"/>
            <a:r>
              <a:rPr lang="en-US" sz="1600" b="1" dirty="0" smtClean="0"/>
              <a:t>July, 2012</a:t>
            </a:r>
            <a:endParaRPr lang="en-US" sz="1600" b="1" dirty="0"/>
          </a:p>
        </p:txBody>
      </p:sp>
      <p:sp>
        <p:nvSpPr>
          <p:cNvPr id="14" name="TextBox 13"/>
          <p:cNvSpPr txBox="1"/>
          <p:nvPr/>
        </p:nvSpPr>
        <p:spPr>
          <a:xfrm>
            <a:off x="3634740" y="2350770"/>
            <a:ext cx="1828800" cy="584775"/>
          </a:xfrm>
          <a:prstGeom prst="rect">
            <a:avLst/>
          </a:prstGeom>
          <a:solidFill>
            <a:schemeClr val="bg1"/>
          </a:solidFill>
        </p:spPr>
        <p:txBody>
          <a:bodyPr wrap="square" rtlCol="0">
            <a:spAutoFit/>
          </a:bodyPr>
          <a:lstStyle/>
          <a:p>
            <a:pPr algn="ctr"/>
            <a:r>
              <a:rPr lang="en-US" sz="1600" b="1" dirty="0" smtClean="0"/>
              <a:t>Terra true color</a:t>
            </a:r>
          </a:p>
          <a:p>
            <a:pPr algn="ctr"/>
            <a:r>
              <a:rPr lang="en-US" sz="1600" b="1" dirty="0" smtClean="0"/>
              <a:t>July 28, 2012</a:t>
            </a:r>
            <a:endParaRPr lang="en-US" sz="1600" b="1" dirty="0"/>
          </a:p>
        </p:txBody>
      </p:sp>
      <p:sp>
        <p:nvSpPr>
          <p:cNvPr id="15" name="Rectangle 14"/>
          <p:cNvSpPr/>
          <p:nvPr/>
        </p:nvSpPr>
        <p:spPr>
          <a:xfrm>
            <a:off x="7013574" y="6172201"/>
            <a:ext cx="2130425" cy="276999"/>
          </a:xfrm>
          <a:prstGeom prst="rect">
            <a:avLst/>
          </a:prstGeom>
        </p:spPr>
        <p:txBody>
          <a:bodyPr wrap="square">
            <a:spAutoFit/>
          </a:bodyPr>
          <a:lstStyle/>
          <a:p>
            <a:r>
              <a:rPr lang="en-US" sz="1200" b="1" dirty="0" smtClean="0"/>
              <a:t>Loria-Salazar et al., (2016)</a:t>
            </a:r>
            <a:endParaRPr lang="en-US" sz="1200" b="1" dirty="0"/>
          </a:p>
        </p:txBody>
      </p:sp>
    </p:spTree>
    <p:extLst>
      <p:ext uri="{BB962C8B-B14F-4D97-AF65-F5344CB8AC3E}">
        <p14:creationId xmlns:p14="http://schemas.microsoft.com/office/powerpoint/2010/main" val="20253962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b="1" dirty="0" smtClean="0">
                <a:solidFill>
                  <a:schemeClr val="bg1"/>
                </a:solidFill>
              </a:rPr>
              <a:t>4</a:t>
            </a:r>
            <a:endParaRPr lang="en-US" b="1" dirty="0">
              <a:solidFill>
                <a:schemeClr val="bg1"/>
              </a:solidFill>
            </a:endParaRPr>
          </a:p>
        </p:txBody>
      </p:sp>
      <p:sp>
        <p:nvSpPr>
          <p:cNvPr id="10" name="TextBox 9"/>
          <p:cNvSpPr txBox="1"/>
          <p:nvPr/>
        </p:nvSpPr>
        <p:spPr>
          <a:xfrm>
            <a:off x="2667000" y="1371599"/>
            <a:ext cx="4190999" cy="430887"/>
          </a:xfrm>
          <a:prstGeom prst="rect">
            <a:avLst/>
          </a:prstGeom>
          <a:noFill/>
        </p:spPr>
        <p:txBody>
          <a:bodyPr wrap="square" rtlCol="0">
            <a:spAutoFit/>
          </a:bodyPr>
          <a:lstStyle/>
          <a:p>
            <a:pPr algn="ctr"/>
            <a:r>
              <a:rPr lang="en-US" sz="2200" b="1" dirty="0" smtClean="0">
                <a:solidFill>
                  <a:srgbClr val="000090"/>
                </a:solidFill>
                <a:latin typeface="Arial" panose="020B0604020202020204" pitchFamily="34" charset="0"/>
                <a:cs typeface="Arial" panose="020B0604020202020204" pitchFamily="34" charset="0"/>
              </a:rPr>
              <a:t>High surface reflectance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6" y="2686409"/>
            <a:ext cx="9142858" cy="287619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sp>
        <p:nvSpPr>
          <p:cNvPr id="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solidFill>
              </a:rPr>
              <a:t>www.unr.edu</a:t>
            </a:r>
            <a:r>
              <a:rPr lang="en-US" b="1" dirty="0" smtClean="0">
                <a:solidFill>
                  <a:schemeClr val="bg1"/>
                </a:solidFill>
              </a:rPr>
              <a:t>/~</a:t>
            </a:r>
            <a:r>
              <a:rPr lang="en-US" b="1" dirty="0" err="1" smtClean="0">
                <a:solidFill>
                  <a:schemeClr val="bg1"/>
                </a:solidFill>
              </a:rPr>
              <a:t>hholmes</a:t>
            </a:r>
            <a:endParaRPr lang="en-US" b="1" dirty="0">
              <a:solidFill>
                <a:schemeClr val="bg1"/>
              </a:solidFill>
            </a:endParaRPr>
          </a:p>
        </p:txBody>
      </p:sp>
      <p:sp>
        <p:nvSpPr>
          <p:cNvPr id="12" name="Title 1"/>
          <p:cNvSpPr>
            <a:spLocks noGrp="1"/>
          </p:cNvSpPr>
          <p:nvPr>
            <p:ph type="title"/>
          </p:nvPr>
        </p:nvSpPr>
        <p:spPr>
          <a:xfrm>
            <a:off x="1040130" y="381000"/>
            <a:ext cx="7391400" cy="762000"/>
          </a:xfrm>
        </p:spPr>
        <p:txBody>
          <a:bodyPr/>
          <a:lstStyle/>
          <a:p>
            <a:r>
              <a:rPr lang="en-US" dirty="0" smtClean="0"/>
              <a:t>High surface reflectance</a:t>
            </a: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California and Nevada, summer, 2012</a:t>
            </a:r>
            <a:endParaRPr lang="en-US" sz="2400" b="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3" name="TextBox 2"/>
          <p:cNvSpPr txBox="1"/>
          <p:nvPr/>
        </p:nvSpPr>
        <p:spPr>
          <a:xfrm>
            <a:off x="453390" y="2367975"/>
            <a:ext cx="2442210" cy="584775"/>
          </a:xfrm>
          <a:prstGeom prst="rect">
            <a:avLst/>
          </a:prstGeom>
          <a:solidFill>
            <a:schemeClr val="bg1"/>
          </a:solidFill>
        </p:spPr>
        <p:txBody>
          <a:bodyPr wrap="square" rtlCol="0">
            <a:spAutoFit/>
          </a:bodyPr>
          <a:lstStyle/>
          <a:p>
            <a:pPr algn="ctr"/>
            <a:r>
              <a:rPr lang="en-US" sz="1600" b="1" dirty="0" smtClean="0"/>
              <a:t>Terra-DB AOD (550 nm)</a:t>
            </a:r>
          </a:p>
          <a:p>
            <a:pPr algn="ctr"/>
            <a:r>
              <a:rPr lang="en-US" sz="1600" b="1" dirty="0" smtClean="0"/>
              <a:t>July, 2012</a:t>
            </a:r>
            <a:endParaRPr lang="en-US" sz="1600" b="1" dirty="0"/>
          </a:p>
        </p:txBody>
      </p:sp>
      <p:sp>
        <p:nvSpPr>
          <p:cNvPr id="14" name="TextBox 13"/>
          <p:cNvSpPr txBox="1"/>
          <p:nvPr/>
        </p:nvSpPr>
        <p:spPr>
          <a:xfrm>
            <a:off x="3634740" y="2350770"/>
            <a:ext cx="1828800" cy="584775"/>
          </a:xfrm>
          <a:prstGeom prst="rect">
            <a:avLst/>
          </a:prstGeom>
          <a:solidFill>
            <a:schemeClr val="bg1"/>
          </a:solidFill>
        </p:spPr>
        <p:txBody>
          <a:bodyPr wrap="square" rtlCol="0">
            <a:spAutoFit/>
          </a:bodyPr>
          <a:lstStyle/>
          <a:p>
            <a:pPr algn="ctr"/>
            <a:r>
              <a:rPr lang="en-US" sz="1600" b="1" dirty="0" smtClean="0"/>
              <a:t>Terra true color</a:t>
            </a:r>
          </a:p>
          <a:p>
            <a:pPr algn="ctr"/>
            <a:r>
              <a:rPr lang="en-US" sz="1600" b="1" dirty="0" smtClean="0"/>
              <a:t>July 28, 2012</a:t>
            </a:r>
            <a:endParaRPr lang="en-US" sz="1600" b="1" dirty="0"/>
          </a:p>
        </p:txBody>
      </p:sp>
      <p:sp>
        <p:nvSpPr>
          <p:cNvPr id="15" name="TextBox 14"/>
          <p:cNvSpPr txBox="1"/>
          <p:nvPr/>
        </p:nvSpPr>
        <p:spPr>
          <a:xfrm>
            <a:off x="6019800" y="2367975"/>
            <a:ext cx="2438400" cy="584775"/>
          </a:xfrm>
          <a:prstGeom prst="rect">
            <a:avLst/>
          </a:prstGeom>
          <a:solidFill>
            <a:schemeClr val="bg1"/>
          </a:solidFill>
        </p:spPr>
        <p:txBody>
          <a:bodyPr wrap="square" rtlCol="0">
            <a:spAutoFit/>
          </a:bodyPr>
          <a:lstStyle/>
          <a:p>
            <a:pPr algn="ctr"/>
            <a:r>
              <a:rPr lang="en-US" sz="1600" b="1" dirty="0" smtClean="0"/>
              <a:t>Albedo (650 nm)</a:t>
            </a:r>
          </a:p>
          <a:p>
            <a:pPr algn="ctr"/>
            <a:r>
              <a:rPr lang="en-US" sz="1600" b="1" dirty="0" smtClean="0"/>
              <a:t>July, 2012</a:t>
            </a:r>
            <a:endParaRPr lang="en-US" sz="1600" b="1" dirty="0"/>
          </a:p>
        </p:txBody>
      </p:sp>
      <p:sp>
        <p:nvSpPr>
          <p:cNvPr id="16" name="Rectangle 15"/>
          <p:cNvSpPr/>
          <p:nvPr/>
        </p:nvSpPr>
        <p:spPr>
          <a:xfrm>
            <a:off x="7013574" y="6172201"/>
            <a:ext cx="2130425" cy="276999"/>
          </a:xfrm>
          <a:prstGeom prst="rect">
            <a:avLst/>
          </a:prstGeom>
        </p:spPr>
        <p:txBody>
          <a:bodyPr wrap="square">
            <a:spAutoFit/>
          </a:bodyPr>
          <a:lstStyle/>
          <a:p>
            <a:r>
              <a:rPr lang="en-US" sz="1200" b="1" dirty="0" smtClean="0"/>
              <a:t>Loria-Salazar et al., (2016)</a:t>
            </a:r>
            <a:endParaRPr lang="en-US" sz="1200" b="1" dirty="0"/>
          </a:p>
        </p:txBody>
      </p:sp>
    </p:spTree>
    <p:extLst>
      <p:ext uri="{BB962C8B-B14F-4D97-AF65-F5344CB8AC3E}">
        <p14:creationId xmlns:p14="http://schemas.microsoft.com/office/powerpoint/2010/main" val="8290906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b="1" dirty="0" smtClean="0">
                <a:solidFill>
                  <a:schemeClr val="bg1"/>
                </a:solidFill>
              </a:rPr>
              <a:t>4</a:t>
            </a:r>
            <a:endParaRPr lang="en-US" b="1" dirty="0">
              <a:solidFill>
                <a:schemeClr val="bg1"/>
              </a:solidFill>
            </a:endParaRPr>
          </a:p>
        </p:txBody>
      </p:sp>
      <p:sp>
        <p:nvSpPr>
          <p:cNvPr id="10" name="TextBox 9"/>
          <p:cNvSpPr txBox="1"/>
          <p:nvPr/>
        </p:nvSpPr>
        <p:spPr>
          <a:xfrm>
            <a:off x="2667000" y="1371599"/>
            <a:ext cx="4190999" cy="430887"/>
          </a:xfrm>
          <a:prstGeom prst="rect">
            <a:avLst/>
          </a:prstGeom>
          <a:noFill/>
        </p:spPr>
        <p:txBody>
          <a:bodyPr wrap="square" rtlCol="0">
            <a:spAutoFit/>
          </a:bodyPr>
          <a:lstStyle/>
          <a:p>
            <a:pPr algn="ctr"/>
            <a:r>
              <a:rPr lang="en-US" sz="2200" b="1" dirty="0" smtClean="0">
                <a:solidFill>
                  <a:srgbClr val="000090"/>
                </a:solidFill>
                <a:latin typeface="Arial" panose="020B0604020202020204" pitchFamily="34" charset="0"/>
                <a:cs typeface="Arial" panose="020B0604020202020204" pitchFamily="34" charset="0"/>
              </a:rPr>
              <a:t>High surface reflectance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6" y="2686409"/>
            <a:ext cx="9142858" cy="287619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sp>
        <p:nvSpPr>
          <p:cNvPr id="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solidFill>
              </a:rPr>
              <a:t>www.unr.edu</a:t>
            </a:r>
            <a:r>
              <a:rPr lang="en-US" b="1" dirty="0" smtClean="0">
                <a:solidFill>
                  <a:schemeClr val="bg1"/>
                </a:solidFill>
              </a:rPr>
              <a:t>/~</a:t>
            </a:r>
            <a:r>
              <a:rPr lang="en-US" b="1" dirty="0" err="1" smtClean="0">
                <a:solidFill>
                  <a:schemeClr val="bg1"/>
                </a:solidFill>
              </a:rPr>
              <a:t>hholmes</a:t>
            </a:r>
            <a:endParaRPr lang="en-US" b="1" dirty="0">
              <a:solidFill>
                <a:schemeClr val="bg1"/>
              </a:solidFill>
            </a:endParaRPr>
          </a:p>
        </p:txBody>
      </p:sp>
      <p:sp>
        <p:nvSpPr>
          <p:cNvPr id="12" name="Title 1"/>
          <p:cNvSpPr>
            <a:spLocks noGrp="1"/>
          </p:cNvSpPr>
          <p:nvPr>
            <p:ph type="title"/>
          </p:nvPr>
        </p:nvSpPr>
        <p:spPr>
          <a:xfrm>
            <a:off x="1040130" y="381000"/>
            <a:ext cx="7391400" cy="762000"/>
          </a:xfrm>
        </p:spPr>
        <p:txBody>
          <a:bodyPr/>
          <a:lstStyle/>
          <a:p>
            <a:r>
              <a:rPr lang="en-US" dirty="0" smtClean="0"/>
              <a:t>High surface reflectance</a:t>
            </a: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California and Nevada, summer, 2012</a:t>
            </a:r>
            <a:endParaRPr lang="en-US" sz="2400" b="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3" name="TextBox 2"/>
          <p:cNvSpPr txBox="1"/>
          <p:nvPr/>
        </p:nvSpPr>
        <p:spPr>
          <a:xfrm>
            <a:off x="453390" y="2367975"/>
            <a:ext cx="2442210" cy="584775"/>
          </a:xfrm>
          <a:prstGeom prst="rect">
            <a:avLst/>
          </a:prstGeom>
          <a:solidFill>
            <a:schemeClr val="bg1"/>
          </a:solidFill>
        </p:spPr>
        <p:txBody>
          <a:bodyPr wrap="square" rtlCol="0">
            <a:spAutoFit/>
          </a:bodyPr>
          <a:lstStyle/>
          <a:p>
            <a:pPr algn="ctr"/>
            <a:r>
              <a:rPr lang="en-US" sz="1600" b="1" dirty="0" smtClean="0"/>
              <a:t>Terra-DB AOD (550 nm)</a:t>
            </a:r>
          </a:p>
          <a:p>
            <a:pPr algn="ctr"/>
            <a:r>
              <a:rPr lang="en-US" sz="1600" b="1" dirty="0" smtClean="0"/>
              <a:t>July, 2012</a:t>
            </a:r>
            <a:endParaRPr lang="en-US" sz="1600" b="1" dirty="0"/>
          </a:p>
        </p:txBody>
      </p:sp>
      <p:sp>
        <p:nvSpPr>
          <p:cNvPr id="14" name="TextBox 13"/>
          <p:cNvSpPr txBox="1"/>
          <p:nvPr/>
        </p:nvSpPr>
        <p:spPr>
          <a:xfrm>
            <a:off x="3634740" y="2350770"/>
            <a:ext cx="1828800" cy="584775"/>
          </a:xfrm>
          <a:prstGeom prst="rect">
            <a:avLst/>
          </a:prstGeom>
          <a:solidFill>
            <a:schemeClr val="bg1"/>
          </a:solidFill>
        </p:spPr>
        <p:txBody>
          <a:bodyPr wrap="square" rtlCol="0">
            <a:spAutoFit/>
          </a:bodyPr>
          <a:lstStyle/>
          <a:p>
            <a:pPr algn="ctr"/>
            <a:r>
              <a:rPr lang="en-US" sz="1600" b="1" dirty="0" smtClean="0"/>
              <a:t>Terra true color</a:t>
            </a:r>
          </a:p>
          <a:p>
            <a:pPr algn="ctr"/>
            <a:r>
              <a:rPr lang="en-US" sz="1600" b="1" dirty="0" smtClean="0"/>
              <a:t>July 28, 2012</a:t>
            </a:r>
            <a:endParaRPr lang="en-US" sz="1600" b="1" dirty="0"/>
          </a:p>
        </p:txBody>
      </p:sp>
      <p:sp>
        <p:nvSpPr>
          <p:cNvPr id="15" name="TextBox 14"/>
          <p:cNvSpPr txBox="1"/>
          <p:nvPr/>
        </p:nvSpPr>
        <p:spPr>
          <a:xfrm>
            <a:off x="6019800" y="2367975"/>
            <a:ext cx="2438400" cy="584775"/>
          </a:xfrm>
          <a:prstGeom prst="rect">
            <a:avLst/>
          </a:prstGeom>
          <a:solidFill>
            <a:schemeClr val="bg1"/>
          </a:solidFill>
        </p:spPr>
        <p:txBody>
          <a:bodyPr wrap="square" rtlCol="0">
            <a:spAutoFit/>
          </a:bodyPr>
          <a:lstStyle/>
          <a:p>
            <a:pPr algn="ctr"/>
            <a:r>
              <a:rPr lang="en-US" sz="1600" b="1" dirty="0" smtClean="0"/>
              <a:t>Albedo (650 nm)</a:t>
            </a:r>
          </a:p>
          <a:p>
            <a:pPr algn="ctr"/>
            <a:r>
              <a:rPr lang="en-US" sz="1600" b="1" dirty="0" smtClean="0"/>
              <a:t>July, 2012</a:t>
            </a:r>
            <a:endParaRPr lang="en-US" sz="1600" b="1" dirty="0"/>
          </a:p>
        </p:txBody>
      </p:sp>
      <p:sp>
        <p:nvSpPr>
          <p:cNvPr id="5" name="Oval 4"/>
          <p:cNvSpPr/>
          <p:nvPr/>
        </p:nvSpPr>
        <p:spPr>
          <a:xfrm>
            <a:off x="1676400" y="3032284"/>
            <a:ext cx="1219200" cy="7015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057400" y="4285085"/>
            <a:ext cx="1066800" cy="93380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rot="19008867">
            <a:off x="1128366" y="3171059"/>
            <a:ext cx="661781" cy="171101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315200" y="3048000"/>
            <a:ext cx="1219200" cy="7015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7696200" y="4300801"/>
            <a:ext cx="1066800" cy="93380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rot="19008867">
            <a:off x="6820453" y="3186775"/>
            <a:ext cx="661781" cy="171101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04800" y="5443801"/>
            <a:ext cx="8610600" cy="923330"/>
          </a:xfrm>
          <a:prstGeom prst="rect">
            <a:avLst/>
          </a:prstGeom>
        </p:spPr>
        <p:txBody>
          <a:bodyPr wrap="square">
            <a:spAutoFit/>
          </a:bodyPr>
          <a:lstStyle/>
          <a:p>
            <a:r>
              <a:rPr lang="en-US" dirty="0" smtClean="0"/>
              <a:t>Complex terrain  in the western U.S. led </a:t>
            </a:r>
            <a:r>
              <a:rPr lang="en-US" dirty="0"/>
              <a:t>to artificial hotspots in retrieved </a:t>
            </a:r>
            <a:r>
              <a:rPr lang="en-US" dirty="0" smtClean="0"/>
              <a:t>AOD </a:t>
            </a:r>
          </a:p>
          <a:p>
            <a:pPr marL="285750" indent="-285750">
              <a:buFont typeface="Arial" panose="020B0604020202020204" pitchFamily="34" charset="0"/>
              <a:buChar char="•"/>
            </a:pPr>
            <a:r>
              <a:rPr lang="en-US" dirty="0" smtClean="0">
                <a:solidFill>
                  <a:schemeClr val="accent2">
                    <a:lumMod val="50000"/>
                  </a:schemeClr>
                </a:solidFill>
              </a:rPr>
              <a:t>Surface </a:t>
            </a:r>
            <a:r>
              <a:rPr lang="en-US" dirty="0">
                <a:solidFill>
                  <a:schemeClr val="accent2">
                    <a:lumMod val="50000"/>
                  </a:schemeClr>
                </a:solidFill>
              </a:rPr>
              <a:t>data base </a:t>
            </a:r>
            <a:r>
              <a:rPr lang="en-US" dirty="0" smtClean="0">
                <a:solidFill>
                  <a:schemeClr val="accent2">
                    <a:lumMod val="50000"/>
                  </a:schemeClr>
                </a:solidFill>
              </a:rPr>
              <a:t>was not </a:t>
            </a:r>
            <a:r>
              <a:rPr lang="en-US" dirty="0">
                <a:solidFill>
                  <a:schemeClr val="accent2">
                    <a:lumMod val="50000"/>
                  </a:schemeClr>
                </a:solidFill>
              </a:rPr>
              <a:t>being able to resolve the heterogeneity of the </a:t>
            </a:r>
            <a:r>
              <a:rPr lang="en-US" dirty="0" smtClean="0">
                <a:solidFill>
                  <a:schemeClr val="accent2">
                    <a:lumMod val="50000"/>
                  </a:schemeClr>
                </a:solidFill>
              </a:rPr>
              <a:t>terrain</a:t>
            </a:r>
          </a:p>
          <a:p>
            <a:pPr marL="285750" indent="-285750">
              <a:buFont typeface="Arial" panose="020B0604020202020204" pitchFamily="34" charset="0"/>
              <a:buChar char="•"/>
            </a:pPr>
            <a:r>
              <a:rPr lang="en-US" dirty="0" smtClean="0">
                <a:solidFill>
                  <a:schemeClr val="accent2">
                    <a:lumMod val="50000"/>
                  </a:schemeClr>
                </a:solidFill>
              </a:rPr>
              <a:t>Shadowing </a:t>
            </a:r>
            <a:endParaRPr lang="en-US" dirty="0">
              <a:solidFill>
                <a:schemeClr val="accent2">
                  <a:lumMod val="50000"/>
                </a:schemeClr>
              </a:solidFill>
            </a:endParaRPr>
          </a:p>
        </p:txBody>
      </p:sp>
      <p:sp>
        <p:nvSpPr>
          <p:cNvPr id="21" name="Rectangle 20"/>
          <p:cNvSpPr/>
          <p:nvPr/>
        </p:nvSpPr>
        <p:spPr>
          <a:xfrm>
            <a:off x="7013574" y="6172201"/>
            <a:ext cx="2130425" cy="276999"/>
          </a:xfrm>
          <a:prstGeom prst="rect">
            <a:avLst/>
          </a:prstGeom>
        </p:spPr>
        <p:txBody>
          <a:bodyPr wrap="square">
            <a:spAutoFit/>
          </a:bodyPr>
          <a:lstStyle/>
          <a:p>
            <a:r>
              <a:rPr lang="en-US" sz="1200" b="1" dirty="0" smtClean="0"/>
              <a:t>Loria-Salazar et al., (2016)</a:t>
            </a:r>
            <a:endParaRPr lang="en-US" sz="1200" b="1" dirty="0"/>
          </a:p>
        </p:txBody>
      </p:sp>
    </p:spTree>
    <p:extLst>
      <p:ext uri="{BB962C8B-B14F-4D97-AF65-F5344CB8AC3E}">
        <p14:creationId xmlns:p14="http://schemas.microsoft.com/office/powerpoint/2010/main" val="24747602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b="1" dirty="0" smtClean="0">
                <a:solidFill>
                  <a:schemeClr val="bg1">
                    <a:lumMod val="95000"/>
                  </a:schemeClr>
                </a:solidFill>
                <a:latin typeface="Arial" panose="020B0604020202020204" pitchFamily="34" charset="0"/>
                <a:cs typeface="Arial" panose="020B0604020202020204" pitchFamily="34" charset="0"/>
              </a:rPr>
              <a:t>5</a:t>
            </a:r>
            <a:endParaRPr lang="en-US" b="1" dirty="0">
              <a:solidFill>
                <a:schemeClr val="bg1">
                  <a:lumMod val="95000"/>
                </a:schemeClr>
              </a:solidFill>
              <a:latin typeface="Arial" panose="020B0604020202020204" pitchFamily="34" charset="0"/>
              <a:cs typeface="Arial" panose="020B0604020202020204" pitchFamily="34" charset="0"/>
            </a:endParaRPr>
          </a:p>
        </p:txBody>
      </p:sp>
      <p:sp>
        <p:nvSpPr>
          <p:cNvPr id="3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b="1" dirty="0" err="1" smtClean="0">
                <a:solidFill>
                  <a:schemeClr val="bg1">
                    <a:lumMod val="95000"/>
                  </a:schemeClr>
                </a:solidFill>
                <a:latin typeface="Arial" panose="020B0604020202020204" pitchFamily="34" charset="0"/>
                <a:cs typeface="Arial" panose="020B0604020202020204" pitchFamily="34" charset="0"/>
              </a:rPr>
              <a:t>www.unr.edu</a:t>
            </a:r>
            <a:r>
              <a:rPr lang="en-US" b="1" dirty="0" smtClean="0">
                <a:solidFill>
                  <a:schemeClr val="bg1">
                    <a:lumMod val="95000"/>
                  </a:schemeClr>
                </a:solidFill>
                <a:latin typeface="Arial" panose="020B0604020202020204" pitchFamily="34" charset="0"/>
                <a:cs typeface="Arial" panose="020B0604020202020204" pitchFamily="34" charset="0"/>
              </a:rPr>
              <a:t>/~</a:t>
            </a:r>
            <a:r>
              <a:rPr lang="en-US" b="1" dirty="0" err="1" smtClean="0">
                <a:solidFill>
                  <a:schemeClr val="bg1">
                    <a:lumMod val="95000"/>
                  </a:schemeClr>
                </a:solidFill>
                <a:latin typeface="Arial" panose="020B0604020202020204" pitchFamily="34" charset="0"/>
                <a:cs typeface="Arial" panose="020B0604020202020204" pitchFamily="34" charset="0"/>
              </a:rPr>
              <a:t>hholmes</a:t>
            </a:r>
            <a:endParaRPr lang="en-US" b="1" dirty="0">
              <a:solidFill>
                <a:schemeClr val="bg1">
                  <a:lumMod val="95000"/>
                </a:schemeClr>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17" name="Title 1"/>
          <p:cNvSpPr txBox="1">
            <a:spLocks/>
          </p:cNvSpPr>
          <p:nvPr/>
        </p:nvSpPr>
        <p:spPr bwMode="auto">
          <a:xfrm>
            <a:off x="965199" y="385232"/>
            <a:ext cx="7315201" cy="75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lnSpc>
                <a:spcPct val="90000"/>
              </a:lnSpc>
              <a:spcBef>
                <a:spcPct val="0"/>
              </a:spcBef>
              <a:spcAft>
                <a:spcPct val="0"/>
              </a:spcAft>
              <a:defRPr sz="2800" b="1">
                <a:solidFill>
                  <a:schemeClr val="tx2"/>
                </a:solidFill>
                <a:latin typeface="+mj-lt"/>
                <a:ea typeface="+mj-ea"/>
                <a:cs typeface="ＭＳ Ｐゴシック" charset="0"/>
              </a:defRPr>
            </a:lvl1pPr>
            <a:lvl2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2pPr>
            <a:lvl3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3pPr>
            <a:lvl4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4pPr>
            <a:lvl5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5pPr>
            <a:lvl6pPr marL="4572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6pPr>
            <a:lvl7pPr marL="9144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7pPr>
            <a:lvl8pPr marL="13716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8pPr>
            <a:lvl9pPr marL="18288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9pPr>
          </a:lstStyle>
          <a:p>
            <a:pPr>
              <a:lnSpc>
                <a:spcPct val="100000"/>
              </a:lnSpc>
              <a:spcAft>
                <a:spcPts val="0"/>
              </a:spcAft>
            </a:pPr>
            <a:r>
              <a:rPr lang="en-US" sz="3600" kern="0" dirty="0" smtClean="0">
                <a:latin typeface="Arial" panose="020B0604020202020204" pitchFamily="34" charset="0"/>
                <a:cs typeface="Arial" panose="020B0604020202020204" pitchFamily="34" charset="0"/>
              </a:rPr>
              <a:t>Objectives and Hypothesis</a:t>
            </a:r>
            <a:endParaRPr lang="en-US" sz="3600" b="0" kern="0" baseline="-25000" dirty="0">
              <a:solidFill>
                <a:srgbClr val="000090"/>
              </a:solidFill>
              <a:latin typeface="Arial" panose="020B0604020202020204" pitchFamily="34" charset="0"/>
              <a:cs typeface="Arial" panose="020B0604020202020204" pitchFamily="34" charset="0"/>
            </a:endParaRPr>
          </a:p>
        </p:txBody>
      </p:sp>
      <p:sp>
        <p:nvSpPr>
          <p:cNvPr id="2" name="Rectangle 1"/>
          <p:cNvSpPr/>
          <p:nvPr/>
        </p:nvSpPr>
        <p:spPr>
          <a:xfrm>
            <a:off x="228600" y="1371600"/>
            <a:ext cx="8839200" cy="5509200"/>
          </a:xfrm>
          <a:prstGeom prst="rect">
            <a:avLst/>
          </a:prstGeom>
        </p:spPr>
        <p:txBody>
          <a:bodyPr wrap="square">
            <a:spAutoFit/>
          </a:bodyPr>
          <a:lstStyle/>
          <a:p>
            <a:pPr marR="0" lvl="0" defTabSz="3976100">
              <a:spcBef>
                <a:spcPts val="400"/>
              </a:spcBef>
              <a:spcAft>
                <a:spcPts val="0"/>
              </a:spcAft>
              <a:defRPr/>
            </a:pPr>
            <a:r>
              <a:rPr lang="en-US" sz="2000" b="1" dirty="0">
                <a:solidFill>
                  <a:srgbClr val="000090"/>
                </a:solidFill>
                <a:cs typeface="Calibri" panose="020F0502020204030204" pitchFamily="34" charset="0"/>
              </a:rPr>
              <a:t>Objectives</a:t>
            </a:r>
          </a:p>
          <a:p>
            <a:pPr marL="457200" marR="0" lvl="0" indent="-457200" defTabSz="3976100">
              <a:spcBef>
                <a:spcPts val="400"/>
              </a:spcBef>
              <a:spcAft>
                <a:spcPts val="0"/>
              </a:spcAft>
              <a:buFont typeface="+mj-lt"/>
              <a:buAutoNum type="arabicPeriod"/>
              <a:defRPr/>
            </a:pPr>
            <a:r>
              <a:rPr lang="en-US" sz="2000" dirty="0">
                <a:cs typeface="Calibri" panose="020F0502020204030204" pitchFamily="34" charset="0"/>
              </a:rPr>
              <a:t>Evaluate aerosol satellite retrievals of AOD over bright surfaces in the western U.S. using the NASA Deep-Blue algorithm (Collection 6.1</a:t>
            </a:r>
            <a:r>
              <a:rPr lang="en-US" sz="2000" dirty="0" smtClean="0">
                <a:cs typeface="Calibri" panose="020F0502020204030204" pitchFamily="34" charset="0"/>
              </a:rPr>
              <a:t>)</a:t>
            </a:r>
          </a:p>
          <a:p>
            <a:pPr marL="457200" marR="0" lvl="0" indent="-457200" defTabSz="3976100">
              <a:spcBef>
                <a:spcPts val="400"/>
              </a:spcBef>
              <a:spcAft>
                <a:spcPts val="0"/>
              </a:spcAft>
              <a:buFont typeface="+mj-lt"/>
              <a:buAutoNum type="arabicPeriod"/>
              <a:defRPr/>
            </a:pPr>
            <a:r>
              <a:rPr lang="en-US" sz="2000" dirty="0">
                <a:cs typeface="Calibri" panose="020F0502020204030204" pitchFamily="34" charset="0"/>
              </a:rPr>
              <a:t>E</a:t>
            </a:r>
            <a:r>
              <a:rPr lang="en-US" sz="2000" dirty="0" smtClean="0">
                <a:cs typeface="Calibri" panose="020F0502020204030204" pitchFamily="34" charset="0"/>
              </a:rPr>
              <a:t>valuate a portable </a:t>
            </a:r>
            <a:r>
              <a:rPr lang="en-US" sz="2000" dirty="0" err="1" smtClean="0">
                <a:cs typeface="Calibri" panose="020F0502020204030204" pitchFamily="34" charset="0"/>
              </a:rPr>
              <a:t>albedometer</a:t>
            </a:r>
            <a:r>
              <a:rPr lang="en-US" sz="2000" dirty="0" smtClean="0">
                <a:cs typeface="Calibri" panose="020F0502020204030204" pitchFamily="34" charset="0"/>
              </a:rPr>
              <a:t> instrument against satellite retrievals using MODIS and Landsat </a:t>
            </a:r>
            <a:r>
              <a:rPr lang="en-US" sz="2000" dirty="0">
                <a:cs typeface="Calibri" panose="020F0502020204030204" pitchFamily="34" charset="0"/>
              </a:rPr>
              <a:t>ETM </a:t>
            </a:r>
            <a:r>
              <a:rPr lang="en-US" sz="2000" dirty="0" smtClean="0">
                <a:cs typeface="Calibri" panose="020F0502020204030204" pitchFamily="34" charset="0"/>
              </a:rPr>
              <a:t>instruments</a:t>
            </a:r>
            <a:endParaRPr lang="en-US" sz="2000" dirty="0">
              <a:cs typeface="Calibri" panose="020F0502020204030204" pitchFamily="34" charset="0"/>
            </a:endParaRPr>
          </a:p>
          <a:p>
            <a:pPr marL="457200" indent="-457200" defTabSz="3976100">
              <a:spcBef>
                <a:spcPts val="400"/>
              </a:spcBef>
              <a:buFont typeface="+mj-lt"/>
              <a:buAutoNum type="arabicPeriod"/>
              <a:defRPr/>
            </a:pPr>
            <a:r>
              <a:rPr lang="en-US" sz="2000" dirty="0" smtClean="0">
                <a:cs typeface="Calibri" panose="020F0502020204030204" pitchFamily="34" charset="0"/>
              </a:rPr>
              <a:t>Determine </a:t>
            </a:r>
            <a:r>
              <a:rPr lang="en-US" sz="2000" dirty="0">
                <a:cs typeface="Calibri" panose="020F0502020204030204" pitchFamily="34" charset="0"/>
              </a:rPr>
              <a:t>the impact of surface reflectance in </a:t>
            </a:r>
            <a:r>
              <a:rPr lang="en-US" sz="2000" dirty="0" smtClean="0">
                <a:cs typeface="Calibri" panose="020F0502020204030204" pitchFamily="34" charset="0"/>
              </a:rPr>
              <a:t>Deep-Blue AOD algorithm </a:t>
            </a:r>
            <a:r>
              <a:rPr lang="en-US" sz="2000" dirty="0">
                <a:cs typeface="Calibri" panose="020F0502020204030204" pitchFamily="34" charset="0"/>
              </a:rPr>
              <a:t>(Collection 6.1</a:t>
            </a:r>
            <a:r>
              <a:rPr lang="en-US" sz="2000" dirty="0" smtClean="0">
                <a:cs typeface="Calibri" panose="020F0502020204030204" pitchFamily="34" charset="0"/>
              </a:rPr>
              <a:t>)</a:t>
            </a:r>
          </a:p>
          <a:p>
            <a:pPr defTabSz="3976100">
              <a:spcBef>
                <a:spcPts val="400"/>
              </a:spcBef>
              <a:defRPr/>
            </a:pPr>
            <a:endParaRPr lang="en-US" sz="2000" dirty="0" smtClean="0">
              <a:cs typeface="Calibri" panose="020F0502020204030204" pitchFamily="34" charset="0"/>
            </a:endParaRPr>
          </a:p>
          <a:p>
            <a:pPr defTabSz="3976100">
              <a:spcBef>
                <a:spcPts val="400"/>
              </a:spcBef>
              <a:defRPr/>
            </a:pPr>
            <a:r>
              <a:rPr lang="en-US" sz="2000" baseline="-25000" dirty="0" smtClean="0">
                <a:cs typeface="Calibri" panose="020F0502020204030204" pitchFamily="34" charset="0"/>
              </a:rPr>
              <a:t> </a:t>
            </a:r>
            <a:r>
              <a:rPr lang="en-US" sz="2000" b="1" dirty="0" smtClean="0">
                <a:solidFill>
                  <a:srgbClr val="000090"/>
                </a:solidFill>
                <a:cs typeface="Calibri" panose="020F0502020204030204" pitchFamily="34" charset="0"/>
              </a:rPr>
              <a:t>Hypotheses</a:t>
            </a:r>
            <a:endParaRPr lang="en-US" sz="2000" dirty="0">
              <a:cs typeface="Calibri" panose="020F0502020204030204" pitchFamily="34" charset="0"/>
            </a:endParaRPr>
          </a:p>
          <a:p>
            <a:pPr marL="457200" indent="-457200" defTabSz="3976100">
              <a:spcBef>
                <a:spcPts val="400"/>
              </a:spcBef>
              <a:buFont typeface="+mj-lt"/>
              <a:buAutoNum type="arabicPeriod"/>
              <a:defRPr/>
            </a:pPr>
            <a:r>
              <a:rPr lang="en-US" sz="2000" dirty="0" smtClean="0">
                <a:cs typeface="Calibri" panose="020F0502020204030204" pitchFamily="34" charset="0"/>
              </a:rPr>
              <a:t>While It is expected improvement  on AOD over bright surfaces in Deep-Blue Collection 6.1, surface </a:t>
            </a:r>
            <a:r>
              <a:rPr lang="en-US" sz="2000" dirty="0">
                <a:cs typeface="Calibri" panose="020F0502020204030204" pitchFamily="34" charset="0"/>
              </a:rPr>
              <a:t>reflectance may cause unrealistic high AOD over bright surfaces over non-fire periods (e.g. Black Rock Desert, NV)</a:t>
            </a:r>
          </a:p>
          <a:p>
            <a:pPr marL="457200" indent="-457200" defTabSz="3976100">
              <a:spcBef>
                <a:spcPts val="400"/>
              </a:spcBef>
              <a:buFont typeface="+mj-lt"/>
              <a:buAutoNum type="arabicPeriod"/>
              <a:defRPr/>
            </a:pPr>
            <a:r>
              <a:rPr lang="en-US" sz="2000" dirty="0" smtClean="0">
                <a:cs typeface="Calibri" panose="020F0502020204030204" pitchFamily="34" charset="0"/>
              </a:rPr>
              <a:t>MODIS retrievals underestimates surface reflectance</a:t>
            </a:r>
          </a:p>
          <a:p>
            <a:pPr marL="457200" indent="-457200" defTabSz="3976100">
              <a:spcBef>
                <a:spcPts val="400"/>
              </a:spcBef>
              <a:buFont typeface="+mj-lt"/>
              <a:buAutoNum type="arabicPeriod"/>
              <a:defRPr/>
            </a:pPr>
            <a:r>
              <a:rPr lang="en-US" sz="2000" dirty="0" smtClean="0">
                <a:cs typeface="Calibri" panose="020F0502020204030204" pitchFamily="34" charset="0"/>
              </a:rPr>
              <a:t>High uncertainty of AOD due to surface reflectance causes high uncertainty in MODIS Deep-Blue AOD </a:t>
            </a:r>
            <a:endParaRPr lang="en-US" sz="2000" dirty="0">
              <a:cs typeface="Calibri" panose="020F0502020204030204" pitchFamily="34" charset="0"/>
            </a:endParaRPr>
          </a:p>
          <a:p>
            <a:pPr marL="457200" indent="-457200" defTabSz="3976100">
              <a:spcBef>
                <a:spcPts val="400"/>
              </a:spcBef>
              <a:buFont typeface="+mj-lt"/>
              <a:buAutoNum type="arabicPeriod"/>
              <a:defRPr/>
            </a:pPr>
            <a:endParaRPr lang="en-US" sz="2200" dirty="0">
              <a:cs typeface="Calibri" panose="020F0502020204030204" pitchFamily="34"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spTree>
    <p:extLst>
      <p:ext uri="{BB962C8B-B14F-4D97-AF65-F5344CB8AC3E}">
        <p14:creationId xmlns:p14="http://schemas.microsoft.com/office/powerpoint/2010/main" val="37860920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theme/theme1.xml><?xml version="1.0" encoding="utf-8"?>
<a:theme xmlns:a="http://schemas.openxmlformats.org/drawingml/2006/main" name="HolmesUNR_Template">
  <a:themeElements>
    <a:clrScheme name="2_UNR-landscap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UNR-landscap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UNR-landscap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UNR-landscap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UNR-landscap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UNR-landscap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UNR-landscap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UNR-landscap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UNR-landscap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UNR-landscap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UNR-landscap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UNR-landscap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UNR-landscap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UNR-landscap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HolmesUNR_Template.pot</Template>
  <TotalTime>32447</TotalTime>
  <Words>3359</Words>
  <Application>Microsoft Office PowerPoint</Application>
  <PresentationFormat>On-screen Show (4:3)</PresentationFormat>
  <Paragraphs>383</Paragraphs>
  <Slides>27</Slides>
  <Notes>27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ＭＳ Ｐゴシック</vt:lpstr>
      <vt:lpstr>Arial</vt:lpstr>
      <vt:lpstr>Calibri</vt:lpstr>
      <vt:lpstr>Cambria Math</vt:lpstr>
      <vt:lpstr>Times New Roman</vt:lpstr>
      <vt:lpstr>Wingdings</vt:lpstr>
      <vt:lpstr>HolmesUNR_Template</vt:lpstr>
      <vt:lpstr>PowerPoint Presentation</vt:lpstr>
      <vt:lpstr>Motivation</vt:lpstr>
      <vt:lpstr>Motivation</vt:lpstr>
      <vt:lpstr>Challenges of aerosol satellite retrievals</vt:lpstr>
      <vt:lpstr>High surface reflectance California and Nevada, summer, 2012</vt:lpstr>
      <vt:lpstr>High surface reflectance California and Nevada, summer, 2012</vt:lpstr>
      <vt:lpstr>High surface reflectance California and Nevada, summer, 2012</vt:lpstr>
      <vt:lpstr>High surface reflectance California and Nevada, summer, 2012</vt:lpstr>
      <vt:lpstr>PowerPoint Presentation</vt:lpstr>
      <vt:lpstr>Aqua MODIS DB AOD C6.1 Western U.S., August, 2013</vt:lpstr>
      <vt:lpstr>Aqua MODIS DB AOD C6.1 California and Nevada, August, 2013</vt:lpstr>
      <vt:lpstr>Aqua MODIS DB AOD C6.1 California and Nevada, August, 2013</vt:lpstr>
      <vt:lpstr>Aqua MODIS DB AOD C6.1 California and Nevada, August, 2013</vt:lpstr>
      <vt:lpstr>Aqua MODIS DB AOD C6.1 California and Nevada, August, 2013</vt:lpstr>
      <vt:lpstr>MODIS DB AOD C6.1 California and Nevada, October, 2017</vt:lpstr>
      <vt:lpstr>MODIS DB-best AOD C6.1 California and Nevada, October, 2017</vt:lpstr>
      <vt:lpstr>Albedometer measurements Black Rock Desert NV, October 5th, 2017</vt:lpstr>
      <vt:lpstr>Albedometer measurements Black Rock Desert NV, October 5th, 2017</vt:lpstr>
      <vt:lpstr>Albedometer measurements Black Rock Desert NV, October 5th, 2017</vt:lpstr>
      <vt:lpstr>Sensitivity of AOD to surface reflectance 1-D radiative model, BRD NV, October 5th, 2017</vt:lpstr>
      <vt:lpstr>1-D radiation ∂AOD/ ∂A (660 nm) Black Rock Desert, October, 2017</vt:lpstr>
      <vt:lpstr>1-D radiation ∂AOD/ ∂A (660 nm) Black Rock Desert, October, 2017</vt:lpstr>
      <vt:lpstr>1-D radiation ∂AOD/ ∂A (660 nm) Black Rock Desert, October, 2017</vt:lpstr>
      <vt:lpstr>PowerPoint Presentation</vt:lpstr>
      <vt:lpstr>PowerPoint Presentation</vt:lpstr>
      <vt:lpstr>PowerPoint Presentation</vt:lpstr>
      <vt:lpstr>PowerPoint Presentation</vt:lpstr>
    </vt:vector>
  </TitlesOfParts>
  <Company>University of Nevada, Reno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MLoriaCMAS</dc:title>
  <dc:creator>MarcelaLoria</dc:creator>
  <cp:lastModifiedBy>marce.marcelaloria@gmail.com</cp:lastModifiedBy>
  <cp:revision>1885</cp:revision>
  <dcterms:created xsi:type="dcterms:W3CDTF">2007-02-09T21:28:15Z</dcterms:created>
  <dcterms:modified xsi:type="dcterms:W3CDTF">2018-10-21T23:00:12Z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
    <vt:lpwstr>MLoriaCMAS</vt:lpwstr>
  </property>
  <property fmtid="{D5CDD505-2E9C-101B-9397-08002B2CF9AE}" pid="3" name="SlideDescription">
    <vt:lpwstr/>
  </property>
</Properties>
</file>