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57" r:id="rId4"/>
    <p:sldId id="259" r:id="rId5"/>
    <p:sldId id="260" r:id="rId6"/>
    <p:sldId id="270" r:id="rId7"/>
    <p:sldId id="261" r:id="rId8"/>
    <p:sldId id="262" r:id="rId9"/>
    <p:sldId id="263" r:id="rId10"/>
    <p:sldId id="274" r:id="rId11"/>
    <p:sldId id="264" r:id="rId12"/>
    <p:sldId id="295" r:id="rId13"/>
    <p:sldId id="298" r:id="rId14"/>
    <p:sldId id="299" r:id="rId15"/>
    <p:sldId id="300" r:id="rId16"/>
    <p:sldId id="304" r:id="rId17"/>
    <p:sldId id="305" r:id="rId18"/>
    <p:sldId id="266" r:id="rId19"/>
    <p:sldId id="296" r:id="rId20"/>
    <p:sldId id="301" r:id="rId21"/>
    <p:sldId id="297" r:id="rId22"/>
    <p:sldId id="269" r:id="rId23"/>
    <p:sldId id="306" r:id="rId24"/>
    <p:sldId id="267" r:id="rId25"/>
    <p:sldId id="268" r:id="rId26"/>
    <p:sldId id="285" r:id="rId27"/>
    <p:sldId id="275" r:id="rId28"/>
    <p:sldId id="276" r:id="rId29"/>
    <p:sldId id="277" r:id="rId30"/>
    <p:sldId id="278" r:id="rId31"/>
    <p:sldId id="279" r:id="rId32"/>
    <p:sldId id="280" r:id="rId33"/>
    <p:sldId id="281" r:id="rId34"/>
    <p:sldId id="282" r:id="rId35"/>
    <p:sldId id="283" r:id="rId36"/>
    <p:sldId id="284" r:id="rId37"/>
    <p:sldId id="291" r:id="rId38"/>
    <p:sldId id="292" r:id="rId39"/>
    <p:sldId id="293" r:id="rId40"/>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6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9131" autoAdjust="0"/>
  </p:normalViewPr>
  <p:slideViewPr>
    <p:cSldViewPr snapToGrid="0" showGuides="1">
      <p:cViewPr varScale="1">
        <p:scale>
          <a:sx n="63" d="100"/>
          <a:sy n="63" d="100"/>
        </p:scale>
        <p:origin x="825" y="36"/>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Daily burn acres and Monitoring Site Observation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Sheet1!$C$7</c:f>
              <c:strCache>
                <c:ptCount val="1"/>
                <c:pt idx="0">
                  <c:v>Total Acres</c:v>
                </c:pt>
              </c:strCache>
            </c:strRef>
          </c:tx>
          <c:spPr>
            <a:solidFill>
              <a:schemeClr val="accent1"/>
            </a:solidFill>
            <a:ln>
              <a:noFill/>
            </a:ln>
            <a:effectLst/>
          </c:spPr>
          <c:invertIfNegative val="0"/>
          <c:dLbls>
            <c:dLbl>
              <c:idx val="2"/>
              <c:layout>
                <c:manualLayout>
                  <c:x val="-6.5457339451402947E-17"/>
                  <c:y val="6.538235808939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8D-42D2-880C-7D0446BF8F77}"/>
                </c:ext>
              </c:extLst>
            </c:dLbl>
            <c:dLbl>
              <c:idx val="4"/>
              <c:layout>
                <c:manualLayout>
                  <c:x val="0"/>
                  <c:y val="-5.6466581986294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8D-42D2-880C-7D0446BF8F7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Sheet1!$D$6:$K$6</c:f>
              <c:numCache>
                <c:formatCode>yyyy\-mm\-dd;@</c:formatCode>
                <c:ptCount val="8"/>
                <c:pt idx="0">
                  <c:v>43167</c:v>
                </c:pt>
                <c:pt idx="1">
                  <c:v>43168</c:v>
                </c:pt>
                <c:pt idx="2">
                  <c:v>43169</c:v>
                </c:pt>
                <c:pt idx="3">
                  <c:v>43170</c:v>
                </c:pt>
                <c:pt idx="4">
                  <c:v>43171</c:v>
                </c:pt>
                <c:pt idx="5">
                  <c:v>43172</c:v>
                </c:pt>
                <c:pt idx="6">
                  <c:v>43173</c:v>
                </c:pt>
                <c:pt idx="7">
                  <c:v>43174</c:v>
                </c:pt>
              </c:numCache>
            </c:numRef>
          </c:cat>
          <c:val>
            <c:numRef>
              <c:f>Sheet1!$D$7:$K$7</c:f>
              <c:numCache>
                <c:formatCode>General</c:formatCode>
                <c:ptCount val="8"/>
                <c:pt idx="0">
                  <c:v>3644</c:v>
                </c:pt>
                <c:pt idx="1">
                  <c:v>8585</c:v>
                </c:pt>
                <c:pt idx="2">
                  <c:v>7148</c:v>
                </c:pt>
                <c:pt idx="3">
                  <c:v>0</c:v>
                </c:pt>
                <c:pt idx="4">
                  <c:v>430</c:v>
                </c:pt>
                <c:pt idx="5">
                  <c:v>5329</c:v>
                </c:pt>
                <c:pt idx="6">
                  <c:v>7213</c:v>
                </c:pt>
                <c:pt idx="7">
                  <c:v>7720</c:v>
                </c:pt>
              </c:numCache>
            </c:numRef>
          </c:val>
          <c:extLst>
            <c:ext xmlns:c16="http://schemas.microsoft.com/office/drawing/2014/chart" uri="{C3380CC4-5D6E-409C-BE32-E72D297353CC}">
              <c16:uniqueId val="{00000002-DA8D-42D2-880C-7D0446BF8F77}"/>
            </c:ext>
          </c:extLst>
        </c:ser>
        <c:dLbls>
          <c:showLegendKey val="0"/>
          <c:showVal val="0"/>
          <c:showCatName val="0"/>
          <c:showSerName val="0"/>
          <c:showPercent val="0"/>
          <c:showBubbleSize val="0"/>
        </c:dLbls>
        <c:gapWidth val="150"/>
        <c:axId val="90753880"/>
        <c:axId val="90754272"/>
      </c:barChart>
      <c:scatterChart>
        <c:scatterStyle val="smoothMarker"/>
        <c:varyColors val="0"/>
        <c:ser>
          <c:idx val="1"/>
          <c:order val="1"/>
          <c:tx>
            <c:strRef>
              <c:f>Sheet1!$C$8</c:f>
              <c:strCache>
                <c:ptCount val="1"/>
                <c:pt idx="0">
                  <c:v>Albany OBS</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Sheet1!$D$6:$K$6</c:f>
              <c:numCache>
                <c:formatCode>yyyy\-mm\-dd;@</c:formatCode>
                <c:ptCount val="8"/>
                <c:pt idx="0">
                  <c:v>43167</c:v>
                </c:pt>
                <c:pt idx="1">
                  <c:v>43168</c:v>
                </c:pt>
                <c:pt idx="2">
                  <c:v>43169</c:v>
                </c:pt>
                <c:pt idx="3">
                  <c:v>43170</c:v>
                </c:pt>
                <c:pt idx="4">
                  <c:v>43171</c:v>
                </c:pt>
                <c:pt idx="5">
                  <c:v>43172</c:v>
                </c:pt>
                <c:pt idx="6">
                  <c:v>43173</c:v>
                </c:pt>
                <c:pt idx="7">
                  <c:v>43174</c:v>
                </c:pt>
              </c:numCache>
            </c:numRef>
          </c:xVal>
          <c:yVal>
            <c:numRef>
              <c:f>Sheet1!$D$8:$K$8</c:f>
              <c:numCache>
                <c:formatCode>General</c:formatCode>
                <c:ptCount val="8"/>
                <c:pt idx="0">
                  <c:v>6.4</c:v>
                </c:pt>
                <c:pt idx="1">
                  <c:v>22.6</c:v>
                </c:pt>
                <c:pt idx="2">
                  <c:v>50.2</c:v>
                </c:pt>
                <c:pt idx="3">
                  <c:v>22.7</c:v>
                </c:pt>
                <c:pt idx="4">
                  <c:v>6.4</c:v>
                </c:pt>
                <c:pt idx="5">
                  <c:v>7.4</c:v>
                </c:pt>
                <c:pt idx="6">
                  <c:v>14.3</c:v>
                </c:pt>
                <c:pt idx="7">
                  <c:v>24.2</c:v>
                </c:pt>
              </c:numCache>
            </c:numRef>
          </c:yVal>
          <c:smooth val="1"/>
          <c:extLst>
            <c:ext xmlns:c16="http://schemas.microsoft.com/office/drawing/2014/chart" uri="{C3380CC4-5D6E-409C-BE32-E72D297353CC}">
              <c16:uniqueId val="{00000003-DA8D-42D2-880C-7D0446BF8F77}"/>
            </c:ext>
          </c:extLst>
        </c:ser>
        <c:dLbls>
          <c:showLegendKey val="0"/>
          <c:showVal val="0"/>
          <c:showCatName val="0"/>
          <c:showSerName val="0"/>
          <c:showPercent val="0"/>
          <c:showBubbleSize val="0"/>
        </c:dLbls>
        <c:axId val="85230528"/>
        <c:axId val="90754664"/>
      </c:scatterChart>
      <c:dateAx>
        <c:axId val="90753880"/>
        <c:scaling>
          <c:orientation val="minMax"/>
        </c:scaling>
        <c:delete val="0"/>
        <c:axPos val="b"/>
        <c:majorGridlines>
          <c:spPr>
            <a:ln w="9525" cap="flat" cmpd="sng" algn="ctr">
              <a:solidFill>
                <a:schemeClr val="tx1">
                  <a:lumMod val="15000"/>
                  <a:lumOff val="85000"/>
                </a:schemeClr>
              </a:solidFill>
              <a:round/>
            </a:ln>
            <a:effectLst/>
          </c:spPr>
        </c:majorGridlines>
        <c:numFmt formatCode="yyyy\-mm\-dd;@"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754272"/>
        <c:crosses val="autoZero"/>
        <c:auto val="1"/>
        <c:lblOffset val="100"/>
        <c:baseTimeUnit val="days"/>
      </c:dateAx>
      <c:valAx>
        <c:axId val="9075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Acres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753880"/>
        <c:crosses val="autoZero"/>
        <c:crossBetween val="between"/>
        <c:majorUnit val="2000"/>
      </c:valAx>
      <c:valAx>
        <c:axId val="90754664"/>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µg/m</a:t>
                </a:r>
                <a:r>
                  <a:rPr lang="en-US" baseline="30000" dirty="0"/>
                  <a:t>3</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5230528"/>
        <c:crosses val="max"/>
        <c:crossBetween val="midCat"/>
      </c:valAx>
      <c:valAx>
        <c:axId val="85230528"/>
        <c:scaling>
          <c:orientation val="minMax"/>
        </c:scaling>
        <c:delete val="1"/>
        <c:axPos val="b"/>
        <c:numFmt formatCode="yyyy\-mm\-dd;@" sourceLinked="1"/>
        <c:majorTickMark val="out"/>
        <c:minorTickMark val="none"/>
        <c:tickLblPos val="nextTo"/>
        <c:crossAx val="907546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0440E2DC-E87C-4D45-AD24-21D235777D9A}" type="datetimeFigureOut">
              <a:rPr lang="en-US" smtClean="0"/>
              <a:t>10/22/2018</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DF80417-D665-4DE5-A115-0CA6C7DA5F43}" type="slidenum">
              <a:rPr lang="en-US" smtClean="0"/>
              <a:t>‹#›</a:t>
            </a:fld>
            <a:endParaRPr lang="en-US"/>
          </a:p>
        </p:txBody>
      </p:sp>
    </p:spTree>
    <p:extLst>
      <p:ext uri="{BB962C8B-B14F-4D97-AF65-F5344CB8AC3E}">
        <p14:creationId xmlns:p14="http://schemas.microsoft.com/office/powerpoint/2010/main" val="134561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afternoon, I’m Ran Huang, from Georgia Tech. My talk today is about low-cost PM sensor’s application in quantifying prescribed fire impact and evaluation using air quality model.</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a:t>
            </a:fld>
            <a:endParaRPr lang="en-US"/>
          </a:p>
        </p:txBody>
      </p:sp>
    </p:spTree>
    <p:extLst>
      <p:ext uri="{BB962C8B-B14F-4D97-AF65-F5344CB8AC3E}">
        <p14:creationId xmlns:p14="http://schemas.microsoft.com/office/powerpoint/2010/main" val="349043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latin typeface="Times New Roman" panose="02020603050405020304" pitchFamily="18" charset="0"/>
                <a:cs typeface="Times New Roman" panose="02020603050405020304" pitchFamily="18" charset="0"/>
              </a:rPr>
              <a:t>Here’s the intercomparison between all the sensors. Dougherty VS Albany sensor has the largest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The increased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when comparing  Worth, Lee and Dougherty sensors with Albany sensor show the spatial variation of the PM</a:t>
            </a:r>
            <a:r>
              <a:rPr lang="en-US" baseline="-25000" dirty="0">
                <a:latin typeface="Times New Roman" panose="02020603050405020304" pitchFamily="18" charset="0"/>
                <a:cs typeface="Times New Roman" panose="02020603050405020304" pitchFamily="18" charset="0"/>
              </a:rPr>
              <a:t>2.5 </a:t>
            </a:r>
            <a:r>
              <a:rPr lang="en-US" dirty="0">
                <a:latin typeface="Times New Roman" panose="02020603050405020304" pitchFamily="18" charset="0"/>
                <a:cs typeface="Times New Roman" panose="02020603050405020304" pitchFamily="18" charset="0"/>
              </a:rPr>
              <a:t>concentration that is affected by prescribed fire while Worth County High School is the farthest sensor from Albany sensor. </a:t>
            </a:r>
          </a:p>
          <a:p>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10</a:t>
            </a:fld>
            <a:endParaRPr lang="en-US"/>
          </a:p>
        </p:txBody>
      </p:sp>
    </p:spTree>
    <p:extLst>
      <p:ext uri="{BB962C8B-B14F-4D97-AF65-F5344CB8AC3E}">
        <p14:creationId xmlns:p14="http://schemas.microsoft.com/office/powerpoint/2010/main" val="280824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just mentioned,</a:t>
            </a:r>
            <a:r>
              <a:rPr lang="en-US" baseline="0" dirty="0"/>
              <a:t> there’s an exceedance day during our measurement period. It’s on Mar.10. The left figure shows the permit locations on that day, with a total number of 247 permits, total acres around 7,000 acres. The red circles represent the fires larger than 150 acres.</a:t>
            </a:r>
          </a:p>
          <a:p>
            <a:endParaRPr lang="en-US" baseline="0" dirty="0"/>
          </a:p>
          <a:p>
            <a:r>
              <a:rPr lang="en-US" baseline="0" dirty="0"/>
              <a:t>The daily concentration from the EPD site is 50 ug/m3. </a:t>
            </a:r>
          </a:p>
          <a:p>
            <a:endParaRPr lang="en-US" baseline="0" dirty="0"/>
          </a:p>
          <a:p>
            <a:r>
              <a:rPr lang="en-US" baseline="0" dirty="0"/>
              <a:t>The right figure shows the total acres per day for the nearby days. Red numbers is the daily PM2.5 concentration from the site and the green is the total burn acres from permit data. From Mar 13 to Mar 15, the daily total burn acres are quite large, over 5,000 acres everyday. It’s highly possible that those fires could cause severe impact on air quality, but no evidence from observation could prove the assumption. </a:t>
            </a:r>
          </a:p>
          <a:p>
            <a:endParaRPr lang="en-US" baseline="0" dirty="0"/>
          </a:p>
          <a:p>
            <a:r>
              <a:rPr lang="en-US" baseline="0" dirty="0"/>
              <a:t>So, we decided to focus on the exceedance day and the nearby days with large permitted burn acres using air quality model to simulate the PM2.5 concentration and evaluate the low-cost sensor’s performance. </a:t>
            </a:r>
          </a:p>
          <a:p>
            <a:endParaRPr lang="en-US" baseline="0" dirty="0"/>
          </a:p>
          <a:p>
            <a:r>
              <a:rPr lang="en-US" baseline="0" dirty="0"/>
              <a:t>We used CMAQ-DDM to simulate the period since 0308 to 0315. The fire emissions come from BlueSky framework. We assume all fires start at 11am local time and the flaming and smoldering process last 3 hours.</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11</a:t>
            </a:fld>
            <a:endParaRPr lang="en-US"/>
          </a:p>
        </p:txBody>
      </p:sp>
    </p:spTree>
    <p:extLst>
      <p:ext uri="{BB962C8B-B14F-4D97-AF65-F5344CB8AC3E}">
        <p14:creationId xmlns:p14="http://schemas.microsoft.com/office/powerpoint/2010/main" val="27492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a:t>
            </a:r>
            <a:r>
              <a:rPr lang="en-US" baseline="0" dirty="0"/>
              <a:t> comparison between observation and simulation @ EPD site on Mar09 and 10.</a:t>
            </a:r>
          </a:p>
          <a:p>
            <a:endParaRPr lang="en-US" baseline="0" dirty="0"/>
          </a:p>
          <a:p>
            <a:r>
              <a:rPr lang="en-US" baseline="0" dirty="0"/>
              <a:t>We can see the peak …</a:t>
            </a:r>
          </a:p>
          <a:p>
            <a:endParaRPr lang="en-US" baseline="0" dirty="0"/>
          </a:p>
          <a:p>
            <a:r>
              <a:rPr lang="en-US" baseline="0" dirty="0"/>
              <a:t>By looking at the permit data, there’re permits …</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12</a:t>
            </a:fld>
            <a:endParaRPr lang="en-US"/>
          </a:p>
        </p:txBody>
      </p:sp>
    </p:spTree>
    <p:extLst>
      <p:ext uri="{BB962C8B-B14F-4D97-AF65-F5344CB8AC3E}">
        <p14:creationId xmlns:p14="http://schemas.microsoft.com/office/powerpoint/2010/main" val="295474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the simulation doesn’t …</a:t>
            </a:r>
          </a:p>
          <a:p>
            <a:endParaRPr lang="en-US" baseline="0" dirty="0"/>
          </a:p>
          <a:p>
            <a:r>
              <a:rPr lang="en-US" baseline="0" dirty="0"/>
              <a:t>For the red square period, these difference may be mainly caused by meteorology. Wind speed from OBS …</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13</a:t>
            </a:fld>
            <a:endParaRPr lang="en-US"/>
          </a:p>
        </p:txBody>
      </p:sp>
    </p:spTree>
    <p:extLst>
      <p:ext uri="{BB962C8B-B14F-4D97-AF65-F5344CB8AC3E}">
        <p14:creationId xmlns:p14="http://schemas.microsoft.com/office/powerpoint/2010/main" val="3217025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Usually,</a:t>
            </a:r>
            <a:r>
              <a:rPr lang="en-US" baseline="0" dirty="0"/>
              <a:t> we’d like to fuse observation from monitoring site and model simulations to provide more accurate exposure fields that model simulations are used to provide spatial information. However, from this case we can see that this hour, the simulated concentrations are from two nearby grids at 4km resolution, the difference of concentration between observations are quite large, but the simulation doesn’t show the similar variations.</a:t>
            </a:r>
          </a:p>
        </p:txBody>
      </p:sp>
      <p:sp>
        <p:nvSpPr>
          <p:cNvPr id="4" name="Slide Number Placeholder 3"/>
          <p:cNvSpPr>
            <a:spLocks noGrp="1"/>
          </p:cNvSpPr>
          <p:nvPr>
            <p:ph type="sldNum" sz="quarter" idx="10"/>
          </p:nvPr>
        </p:nvSpPr>
        <p:spPr/>
        <p:txBody>
          <a:bodyPr/>
          <a:lstStyle/>
          <a:p>
            <a:fld id="{ADF80417-D665-4DE5-A115-0CA6C7DA5F43}" type="slidenum">
              <a:rPr lang="en-US" smtClean="0"/>
              <a:t>14</a:t>
            </a:fld>
            <a:endParaRPr lang="en-US"/>
          </a:p>
        </p:txBody>
      </p:sp>
    </p:spTree>
    <p:extLst>
      <p:ext uri="{BB962C8B-B14F-4D97-AF65-F5344CB8AC3E}">
        <p14:creationId xmlns:p14="http://schemas.microsoft.com/office/powerpoint/2010/main" val="232699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Here’s the spatial</a:t>
            </a:r>
            <a:r>
              <a:rPr lang="en-US" baseline="0" dirty="0"/>
              <a:t> plots of hourly concentration since 11 am to 4 pm on Mar.13, this is the permit locations. There’re some large fires in this area, and the wind comes from the northwest, so the plume goes to the southeast, and just missed the monitoring site and the Dougherty Sensor while the observations are both quite flat at low concentration.</a:t>
            </a:r>
          </a:p>
          <a:p>
            <a:pPr marL="0" indent="0">
              <a:buNone/>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15</a:t>
            </a:fld>
            <a:endParaRPr lang="en-US"/>
          </a:p>
        </p:txBody>
      </p:sp>
    </p:spTree>
    <p:extLst>
      <p:ext uri="{BB962C8B-B14F-4D97-AF65-F5344CB8AC3E}">
        <p14:creationId xmlns:p14="http://schemas.microsoft.com/office/powerpoint/2010/main" val="241215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And for the Worth</a:t>
            </a:r>
            <a:r>
              <a:rPr lang="en-US" baseline="0" dirty="0"/>
              <a:t> Sensor, this peak and high concentration, is because those medium size fires. </a:t>
            </a:r>
          </a:p>
        </p:txBody>
      </p:sp>
      <p:sp>
        <p:nvSpPr>
          <p:cNvPr id="4" name="Slide Number Placeholder 3"/>
          <p:cNvSpPr>
            <a:spLocks noGrp="1"/>
          </p:cNvSpPr>
          <p:nvPr>
            <p:ph type="sldNum" sz="quarter" idx="10"/>
          </p:nvPr>
        </p:nvSpPr>
        <p:spPr/>
        <p:txBody>
          <a:bodyPr/>
          <a:lstStyle/>
          <a:p>
            <a:fld id="{ADF80417-D665-4DE5-A115-0CA6C7DA5F43}" type="slidenum">
              <a:rPr lang="en-US" smtClean="0"/>
              <a:t>16</a:t>
            </a:fld>
            <a:endParaRPr lang="en-US"/>
          </a:p>
        </p:txBody>
      </p:sp>
    </p:spTree>
    <p:extLst>
      <p:ext uri="{BB962C8B-B14F-4D97-AF65-F5344CB8AC3E}">
        <p14:creationId xmlns:p14="http://schemas.microsoft.com/office/powerpoint/2010/main" val="3459838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But still, those counties, include Dougherty, are severely affected by those big fires, but the monitoring site and the sensor doesn’t capture it. </a:t>
            </a:r>
          </a:p>
          <a:p>
            <a:pPr marL="233218" indent="-233218">
              <a:buAutoNum type="arabicPeriod"/>
            </a:pP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17</a:t>
            </a:fld>
            <a:endParaRPr lang="en-US"/>
          </a:p>
        </p:txBody>
      </p:sp>
    </p:spTree>
    <p:extLst>
      <p:ext uri="{BB962C8B-B14F-4D97-AF65-F5344CB8AC3E}">
        <p14:creationId xmlns:p14="http://schemas.microsoft.com/office/powerpoint/2010/main" val="199281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DF80417-D665-4DE5-A115-0CA6C7DA5F43}" type="slidenum">
              <a:rPr lang="en-US" smtClean="0"/>
              <a:t>18</a:t>
            </a:fld>
            <a:endParaRPr lang="en-US"/>
          </a:p>
        </p:txBody>
      </p:sp>
    </p:spTree>
    <p:extLst>
      <p:ext uri="{BB962C8B-B14F-4D97-AF65-F5344CB8AC3E}">
        <p14:creationId xmlns:p14="http://schemas.microsoft.com/office/powerpoint/2010/main" val="209588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19</a:t>
            </a:fld>
            <a:endParaRPr lang="en-US"/>
          </a:p>
        </p:txBody>
      </p:sp>
    </p:spTree>
    <p:extLst>
      <p:ext uri="{BB962C8B-B14F-4D97-AF65-F5344CB8AC3E}">
        <p14:creationId xmlns:p14="http://schemas.microsoft.com/office/powerpoint/2010/main" val="385435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First, I would like to thank those who support us and provide us with the data</a:t>
            </a:r>
          </a:p>
        </p:txBody>
      </p:sp>
      <p:sp>
        <p:nvSpPr>
          <p:cNvPr id="4" name="Slide Number Placeholder 3"/>
          <p:cNvSpPr>
            <a:spLocks noGrp="1"/>
          </p:cNvSpPr>
          <p:nvPr>
            <p:ph type="sldNum" sz="quarter" idx="10"/>
          </p:nvPr>
        </p:nvSpPr>
        <p:spPr/>
        <p:txBody>
          <a:bodyPr/>
          <a:lstStyle/>
          <a:p>
            <a:fld id="{617AD765-645A-4196-A1C9-8470988B3E88}" type="slidenum">
              <a:rPr lang="en-US" smtClean="0"/>
              <a:t>2</a:t>
            </a:fld>
            <a:endParaRPr lang="en-US"/>
          </a:p>
        </p:txBody>
      </p:sp>
    </p:spTree>
    <p:extLst>
      <p:ext uri="{BB962C8B-B14F-4D97-AF65-F5344CB8AC3E}">
        <p14:creationId xmlns:p14="http://schemas.microsoft.com/office/powerpoint/2010/main" val="400960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Here’s the spatial</a:t>
            </a:r>
            <a:r>
              <a:rPr lang="en-US" baseline="0" dirty="0"/>
              <a:t> plots of hourly concentration since 11 am on Mar.9, this is the permit locations.</a:t>
            </a:r>
          </a:p>
          <a:p>
            <a:pPr marL="0" indent="0">
              <a:buNone/>
            </a:pPr>
            <a:endParaRPr lang="en-US" baseline="0" dirty="0"/>
          </a:p>
          <a:p>
            <a:pPr marL="0" indent="0">
              <a:buNone/>
            </a:pPr>
            <a:r>
              <a:rPr lang="en-US" dirty="0"/>
              <a:t>Lacking monitor sites and sensors in</a:t>
            </a:r>
            <a:r>
              <a:rPr lang="en-US" baseline="0" dirty="0"/>
              <a:t> the southwest area </a:t>
            </a:r>
            <a:r>
              <a:rPr lang="en-US" dirty="0"/>
              <a:t>misses the severe impact from prescribed fires on these areas.</a:t>
            </a:r>
            <a:endParaRPr lang="en-US" baseline="0" dirty="0"/>
          </a:p>
          <a:p>
            <a:pPr marL="233218" indent="-233218">
              <a:buAutoNum type="arabicPeriod"/>
            </a:pP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20</a:t>
            </a:fld>
            <a:endParaRPr lang="en-US"/>
          </a:p>
        </p:txBody>
      </p:sp>
    </p:spTree>
    <p:extLst>
      <p:ext uri="{BB962C8B-B14F-4D97-AF65-F5344CB8AC3E}">
        <p14:creationId xmlns:p14="http://schemas.microsoft.com/office/powerpoint/2010/main" val="2057934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Here’s the spatial</a:t>
            </a:r>
            <a:r>
              <a:rPr lang="en-US" baseline="0" dirty="0"/>
              <a:t> plots of hourly concentration since 11 am on Mar.9, this is the permit locations.</a:t>
            </a:r>
          </a:p>
          <a:p>
            <a:pPr marL="0" indent="0">
              <a:buNone/>
            </a:pPr>
            <a:endParaRPr lang="en-US" baseline="0" dirty="0"/>
          </a:p>
          <a:p>
            <a:pPr marL="0" indent="0">
              <a:buNone/>
            </a:pPr>
            <a:r>
              <a:rPr lang="en-US" dirty="0"/>
              <a:t>Lacking monitor sites and sensors in</a:t>
            </a:r>
            <a:r>
              <a:rPr lang="en-US" baseline="0" dirty="0"/>
              <a:t> the southwest area </a:t>
            </a:r>
            <a:r>
              <a:rPr lang="en-US" dirty="0"/>
              <a:t>misses the severe impact from prescribed fires on these areas.</a:t>
            </a:r>
            <a:endParaRPr lang="en-US" baseline="0" dirty="0"/>
          </a:p>
          <a:p>
            <a:pPr marL="233218" indent="-233218">
              <a:buAutoNum type="arabicPeriod"/>
            </a:pP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21</a:t>
            </a:fld>
            <a:endParaRPr lang="en-US"/>
          </a:p>
        </p:txBody>
      </p:sp>
    </p:spTree>
    <p:extLst>
      <p:ext uri="{BB962C8B-B14F-4D97-AF65-F5344CB8AC3E}">
        <p14:creationId xmlns:p14="http://schemas.microsoft.com/office/powerpoint/2010/main" val="88662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22</a:t>
            </a:fld>
            <a:endParaRPr lang="en-US"/>
          </a:p>
        </p:txBody>
      </p:sp>
    </p:spTree>
    <p:extLst>
      <p:ext uri="{BB962C8B-B14F-4D97-AF65-F5344CB8AC3E}">
        <p14:creationId xmlns:p14="http://schemas.microsoft.com/office/powerpoint/2010/main" val="176081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the simulation doesn’t …</a:t>
            </a:r>
          </a:p>
          <a:p>
            <a:endParaRPr lang="en-US" baseline="0" dirty="0"/>
          </a:p>
          <a:p>
            <a:r>
              <a:rPr lang="en-US" baseline="0" dirty="0"/>
              <a:t>For the red square period, these difference may be mainly caused by meteorology. Wind speed from OBS …</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23</a:t>
            </a:fld>
            <a:endParaRPr lang="en-US"/>
          </a:p>
        </p:txBody>
      </p:sp>
    </p:spTree>
    <p:extLst>
      <p:ext uri="{BB962C8B-B14F-4D97-AF65-F5344CB8AC3E}">
        <p14:creationId xmlns:p14="http://schemas.microsoft.com/office/powerpoint/2010/main" val="160212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24</a:t>
            </a:fld>
            <a:endParaRPr lang="en-US"/>
          </a:p>
        </p:txBody>
      </p:sp>
    </p:spTree>
    <p:extLst>
      <p:ext uri="{BB962C8B-B14F-4D97-AF65-F5344CB8AC3E}">
        <p14:creationId xmlns:p14="http://schemas.microsoft.com/office/powerpoint/2010/main" val="3107402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25</a:t>
            </a:fld>
            <a:endParaRPr lang="en-US"/>
          </a:p>
        </p:txBody>
      </p:sp>
    </p:spTree>
    <p:extLst>
      <p:ext uri="{BB962C8B-B14F-4D97-AF65-F5344CB8AC3E}">
        <p14:creationId xmlns:p14="http://schemas.microsoft.com/office/powerpoint/2010/main" val="2001217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26</a:t>
            </a:fld>
            <a:endParaRPr lang="en-US"/>
          </a:p>
        </p:txBody>
      </p:sp>
    </p:spTree>
    <p:extLst>
      <p:ext uri="{BB962C8B-B14F-4D97-AF65-F5344CB8AC3E}">
        <p14:creationId xmlns:p14="http://schemas.microsoft.com/office/powerpoint/2010/main" val="748290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27</a:t>
            </a:fld>
            <a:endParaRPr lang="en-US"/>
          </a:p>
        </p:txBody>
      </p:sp>
    </p:spTree>
    <p:extLst>
      <p:ext uri="{BB962C8B-B14F-4D97-AF65-F5344CB8AC3E}">
        <p14:creationId xmlns:p14="http://schemas.microsoft.com/office/powerpoint/2010/main" val="961117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28</a:t>
            </a:fld>
            <a:endParaRPr lang="en-US"/>
          </a:p>
        </p:txBody>
      </p:sp>
    </p:spTree>
    <p:extLst>
      <p:ext uri="{BB962C8B-B14F-4D97-AF65-F5344CB8AC3E}">
        <p14:creationId xmlns:p14="http://schemas.microsoft.com/office/powerpoint/2010/main" val="868667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29</a:t>
            </a:fld>
            <a:endParaRPr lang="en-US"/>
          </a:p>
        </p:txBody>
      </p:sp>
    </p:spTree>
    <p:extLst>
      <p:ext uri="{BB962C8B-B14F-4D97-AF65-F5344CB8AC3E}">
        <p14:creationId xmlns:p14="http://schemas.microsoft.com/office/powerpoint/2010/main" val="292043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 .. </a:t>
            </a:r>
          </a:p>
          <a:p>
            <a:r>
              <a:rPr lang="en-US" dirty="0"/>
              <a:t>However, sparse distribution of monitoring sites may not provide enough information to understand the impact of those PB on local air quality and public health. Finding another inexpensive device, like</a:t>
            </a:r>
            <a:r>
              <a:rPr lang="en-US" baseline="0" dirty="0"/>
              <a:t> low-cost sensors, </a:t>
            </a:r>
            <a:r>
              <a:rPr lang="en-US" dirty="0"/>
              <a:t>to measure the ambient concentration is needed.</a:t>
            </a:r>
          </a:p>
        </p:txBody>
      </p:sp>
      <p:sp>
        <p:nvSpPr>
          <p:cNvPr id="4" name="Slide Number Placeholder 3"/>
          <p:cNvSpPr>
            <a:spLocks noGrp="1"/>
          </p:cNvSpPr>
          <p:nvPr>
            <p:ph type="sldNum" sz="quarter" idx="10"/>
          </p:nvPr>
        </p:nvSpPr>
        <p:spPr/>
        <p:txBody>
          <a:bodyPr/>
          <a:lstStyle/>
          <a:p>
            <a:fld id="{ADF80417-D665-4DE5-A115-0CA6C7DA5F43}" type="slidenum">
              <a:rPr lang="en-US" smtClean="0"/>
              <a:t>3</a:t>
            </a:fld>
            <a:endParaRPr lang="en-US"/>
          </a:p>
        </p:txBody>
      </p:sp>
    </p:spTree>
    <p:extLst>
      <p:ext uri="{BB962C8B-B14F-4D97-AF65-F5344CB8AC3E}">
        <p14:creationId xmlns:p14="http://schemas.microsoft.com/office/powerpoint/2010/main" val="3747153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30</a:t>
            </a:fld>
            <a:endParaRPr lang="en-US"/>
          </a:p>
        </p:txBody>
      </p:sp>
    </p:spTree>
    <p:extLst>
      <p:ext uri="{BB962C8B-B14F-4D97-AF65-F5344CB8AC3E}">
        <p14:creationId xmlns:p14="http://schemas.microsoft.com/office/powerpoint/2010/main" val="1652555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31</a:t>
            </a:fld>
            <a:endParaRPr lang="en-US"/>
          </a:p>
        </p:txBody>
      </p:sp>
    </p:spTree>
    <p:extLst>
      <p:ext uri="{BB962C8B-B14F-4D97-AF65-F5344CB8AC3E}">
        <p14:creationId xmlns:p14="http://schemas.microsoft.com/office/powerpoint/2010/main" val="4173336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32</a:t>
            </a:fld>
            <a:endParaRPr lang="en-US"/>
          </a:p>
        </p:txBody>
      </p:sp>
    </p:spTree>
    <p:extLst>
      <p:ext uri="{BB962C8B-B14F-4D97-AF65-F5344CB8AC3E}">
        <p14:creationId xmlns:p14="http://schemas.microsoft.com/office/powerpoint/2010/main" val="2612708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33</a:t>
            </a:fld>
            <a:endParaRPr lang="en-US"/>
          </a:p>
        </p:txBody>
      </p:sp>
    </p:spTree>
    <p:extLst>
      <p:ext uri="{BB962C8B-B14F-4D97-AF65-F5344CB8AC3E}">
        <p14:creationId xmlns:p14="http://schemas.microsoft.com/office/powerpoint/2010/main" val="362177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34</a:t>
            </a:fld>
            <a:endParaRPr lang="en-US"/>
          </a:p>
        </p:txBody>
      </p:sp>
    </p:spTree>
    <p:extLst>
      <p:ext uri="{BB962C8B-B14F-4D97-AF65-F5344CB8AC3E}">
        <p14:creationId xmlns:p14="http://schemas.microsoft.com/office/powerpoint/2010/main" val="124994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35</a:t>
            </a:fld>
            <a:endParaRPr lang="en-US"/>
          </a:p>
        </p:txBody>
      </p:sp>
    </p:spTree>
    <p:extLst>
      <p:ext uri="{BB962C8B-B14F-4D97-AF65-F5344CB8AC3E}">
        <p14:creationId xmlns:p14="http://schemas.microsoft.com/office/powerpoint/2010/main" val="273943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36</a:t>
            </a:fld>
            <a:endParaRPr lang="en-US"/>
          </a:p>
        </p:txBody>
      </p:sp>
    </p:spTree>
    <p:extLst>
      <p:ext uri="{BB962C8B-B14F-4D97-AF65-F5344CB8AC3E}">
        <p14:creationId xmlns:p14="http://schemas.microsoft.com/office/powerpoint/2010/main" val="3875956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37</a:t>
            </a:fld>
            <a:endParaRPr lang="en-US"/>
          </a:p>
        </p:txBody>
      </p:sp>
    </p:spTree>
    <p:extLst>
      <p:ext uri="{BB962C8B-B14F-4D97-AF65-F5344CB8AC3E}">
        <p14:creationId xmlns:p14="http://schemas.microsoft.com/office/powerpoint/2010/main" val="2158222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38</a:t>
            </a:fld>
            <a:endParaRPr lang="en-US"/>
          </a:p>
        </p:txBody>
      </p:sp>
    </p:spTree>
    <p:extLst>
      <p:ext uri="{BB962C8B-B14F-4D97-AF65-F5344CB8AC3E}">
        <p14:creationId xmlns:p14="http://schemas.microsoft.com/office/powerpoint/2010/main" val="1859700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80417-D665-4DE5-A115-0CA6C7DA5F43}" type="slidenum">
              <a:rPr lang="en-US" smtClean="0"/>
              <a:t>39</a:t>
            </a:fld>
            <a:endParaRPr lang="en-US"/>
          </a:p>
        </p:txBody>
      </p:sp>
    </p:spTree>
    <p:extLst>
      <p:ext uri="{BB962C8B-B14F-4D97-AF65-F5344CB8AC3E}">
        <p14:creationId xmlns:p14="http://schemas.microsoft.com/office/powerpoint/2010/main" val="4326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b="1" dirty="0"/>
              <a:t>We want to know whether low-cost sensor</a:t>
            </a:r>
            <a:r>
              <a:rPr lang="en-US" b="1" baseline="0" dirty="0"/>
              <a:t> could be used to detect the impact from prescribed fires. </a:t>
            </a:r>
            <a:endParaRPr lang="en-US" b="1" dirty="0"/>
          </a:p>
          <a:p>
            <a:pPr rtl="0" eaLnBrk="1" fontAlgn="ctr" latinLnBrk="0" hangingPunct="1"/>
            <a:r>
              <a:rPr lang="en-US" b="1" dirty="0"/>
              <a:t>GA is one … </a:t>
            </a:r>
          </a:p>
          <a:p>
            <a:pPr rtl="0" eaLnBrk="1" fontAlgn="ctr" latinLnBrk="0" hangingPunct="1"/>
            <a:r>
              <a:rPr lang="en-US" b="1" dirty="0"/>
              <a:t>This map shows the current locations of PM2.5 monitoring site in GA. Southwest GA is the most active burn area in GA, however there’s only one monitoring site (Turner Elementary Site, it’s located at … The instrument is BAM. The site is based on …). Only one monitoring site may not capture the spatial variation of the impact from prescribed fire. </a:t>
            </a:r>
          </a:p>
          <a:p>
            <a:pPr rtl="0" eaLnBrk="1" fontAlgn="ctr" latinLnBrk="0" hangingPunct="1"/>
            <a:endParaRPr lang="en-US" b="1" dirty="0"/>
          </a:p>
          <a:p>
            <a:pPr rtl="0" eaLnBrk="1" fontAlgn="ctr" latinLnBrk="0" hangingPunct="1"/>
            <a:r>
              <a:rPr lang="en-US" b="1" dirty="0"/>
              <a:t>We decided to focus</a:t>
            </a:r>
            <a:r>
              <a:rPr lang="en-US" b="1" baseline="0" dirty="0"/>
              <a:t> our measurement in this area near the EPD site.</a:t>
            </a:r>
            <a:endParaRPr lang="en-US" b="1" dirty="0"/>
          </a:p>
          <a:p>
            <a:pPr rtl="0" eaLnBrk="1" fontAlgn="ctr" latinLnBrk="0" hangingPunct="1"/>
            <a:endParaRPr lang="en-US" b="1" dirty="0"/>
          </a:p>
          <a:p>
            <a:pPr rtl="0" eaLnBrk="1" fontAlgn="ctr" latinLnBrk="0" hangingPunct="1"/>
            <a:r>
              <a:rPr lang="en-US" b="1" dirty="0"/>
              <a:t>Three low-cost PM sensors were deployed at Dougherty, Lee and Worth</a:t>
            </a:r>
            <a:r>
              <a:rPr lang="en-US" b="1" baseline="0" dirty="0"/>
              <a:t> County H</a:t>
            </a:r>
            <a:r>
              <a:rPr lang="en-US" b="1" dirty="0"/>
              <a:t>igh Schools since July 2017 and a fourth sensor was placed next to the state monitoring site since March 2018. </a:t>
            </a:r>
          </a:p>
          <a:p>
            <a:pPr rtl="0" eaLnBrk="1" fontAlgn="ctr" latinLnBrk="0" hangingPunct="1"/>
            <a:endParaRPr lang="en-US" b="1" dirty="0"/>
          </a:p>
          <a:p>
            <a:pPr rtl="0" eaLnBrk="1" fontAlgn="ctr" latinLnBrk="0" hangingPunct="1"/>
            <a:r>
              <a:rPr lang="en-US" b="1" dirty="0"/>
              <a:t>The sensor at Dougherty county high school is the closest one to the EPD site,</a:t>
            </a:r>
            <a:r>
              <a:rPr lang="en-US" b="1" baseline="0" dirty="0"/>
              <a:t> only about 1km away.</a:t>
            </a:r>
            <a:endParaRPr lang="en-US" b="1" dirty="0"/>
          </a:p>
          <a:p>
            <a:pPr rtl="0" eaLnBrk="1" fontAlgn="ctr" latinLnBrk="0" hangingPunct="1"/>
            <a:endParaRPr lang="en-US" b="1" dirty="0"/>
          </a:p>
        </p:txBody>
      </p:sp>
      <p:sp>
        <p:nvSpPr>
          <p:cNvPr id="4" name="Slide Number Placeholder 3"/>
          <p:cNvSpPr>
            <a:spLocks noGrp="1"/>
          </p:cNvSpPr>
          <p:nvPr>
            <p:ph type="sldNum" sz="quarter" idx="10"/>
          </p:nvPr>
        </p:nvSpPr>
        <p:spPr/>
        <p:txBody>
          <a:bodyPr/>
          <a:lstStyle/>
          <a:p>
            <a:fld id="{ADF80417-D665-4DE5-A115-0CA6C7DA5F43}" type="slidenum">
              <a:rPr lang="en-US" smtClean="0"/>
              <a:t>4</a:t>
            </a:fld>
            <a:endParaRPr lang="en-US"/>
          </a:p>
        </p:txBody>
      </p:sp>
    </p:spTree>
    <p:extLst>
      <p:ext uri="{BB962C8B-B14F-4D97-AF65-F5344CB8AC3E}">
        <p14:creationId xmlns:p14="http://schemas.microsoft.com/office/powerpoint/2010/main" val="209567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box</a:t>
            </a:r>
            <a:r>
              <a:rPr lang="en-US" baseline="0" dirty="0"/>
              <a:t> we deployed. The low-cost PM sensor we used is Plantower PMS 3003. Zheng has evaluated the sensor and shows that it has better performance in higher concentrated area while fire impact usually cases high PM2.5 concentration level.</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5</a:t>
            </a:fld>
            <a:endParaRPr lang="en-US"/>
          </a:p>
        </p:txBody>
      </p:sp>
    </p:spTree>
    <p:extLst>
      <p:ext uri="{BB962C8B-B14F-4D97-AF65-F5344CB8AC3E}">
        <p14:creationId xmlns:p14="http://schemas.microsoft.com/office/powerpoint/2010/main" val="137485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those low-cost</a:t>
            </a:r>
            <a:r>
              <a:rPr lang="en-US" baseline="0" dirty="0"/>
              <a:t> sensors, c</a:t>
            </a:r>
            <a:r>
              <a:rPr lang="en-US" dirty="0"/>
              <a:t>alibration of raw data is important.</a:t>
            </a:r>
            <a:r>
              <a:rPr lang="en-US" baseline="0" dirty="0"/>
              <a:t> Usually, people used the RH correction calibration, to have the RH correction factor. However, for our case, there’s no obvious correlation between the RH and referenced pm2.5, so we decide to use the linear regression calibration. Here’s the equation that was applied to all sensors’ raw data to have the following results.  </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6</a:t>
            </a:fld>
            <a:endParaRPr lang="en-US"/>
          </a:p>
        </p:txBody>
      </p:sp>
    </p:spTree>
    <p:extLst>
      <p:ext uri="{BB962C8B-B14F-4D97-AF65-F5344CB8AC3E}">
        <p14:creationId xmlns:p14="http://schemas.microsoft.com/office/powerpoint/2010/main" val="350300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hourly temporal trend of PM2.5.</a:t>
            </a:r>
            <a:r>
              <a:rPr lang="en-US" baseline="0" dirty="0"/>
              <a:t> We can see that low-cost sensors …</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7</a:t>
            </a:fld>
            <a:endParaRPr lang="en-US"/>
          </a:p>
        </p:txBody>
      </p:sp>
    </p:spTree>
    <p:extLst>
      <p:ext uri="{BB962C8B-B14F-4D97-AF65-F5344CB8AC3E}">
        <p14:creationId xmlns:p14="http://schemas.microsoft.com/office/powerpoint/2010/main" val="208184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daily temporal trend of PM2.5. … there’s an exceedance on March 10, however, no sensors capture the exceedance,</a:t>
            </a:r>
            <a:r>
              <a:rPr lang="en-US" baseline="0" dirty="0"/>
              <a:t> but the concentration from Dougherty County High School (33) </a:t>
            </a:r>
            <a:r>
              <a:rPr lang="en-US" dirty="0"/>
              <a:t>is still</a:t>
            </a:r>
            <a:r>
              <a:rPr lang="en-US" baseline="0" dirty="0"/>
              <a:t> the highest among the whole measurement period. </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8</a:t>
            </a:fld>
            <a:endParaRPr lang="en-US"/>
          </a:p>
        </p:txBody>
      </p:sp>
    </p:spTree>
    <p:extLst>
      <p:ext uri="{BB962C8B-B14F-4D97-AF65-F5344CB8AC3E}">
        <p14:creationId xmlns:p14="http://schemas.microsoft.com/office/powerpoint/2010/main" val="338111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daily linear regression between the</a:t>
            </a:r>
            <a:r>
              <a:rPr lang="en-US" baseline="0" dirty="0"/>
              <a:t> all four low-cost sensors and EPD site. All the slopes are less than 1, and the R2 between the low-cost sensor and BAM at EPD site is the largest. But, lower R2 …</a:t>
            </a:r>
            <a:endParaRPr lang="en-US" dirty="0"/>
          </a:p>
        </p:txBody>
      </p:sp>
      <p:sp>
        <p:nvSpPr>
          <p:cNvPr id="4" name="Slide Number Placeholder 3"/>
          <p:cNvSpPr>
            <a:spLocks noGrp="1"/>
          </p:cNvSpPr>
          <p:nvPr>
            <p:ph type="sldNum" sz="quarter" idx="10"/>
          </p:nvPr>
        </p:nvSpPr>
        <p:spPr/>
        <p:txBody>
          <a:bodyPr/>
          <a:lstStyle/>
          <a:p>
            <a:fld id="{ADF80417-D665-4DE5-A115-0CA6C7DA5F43}" type="slidenum">
              <a:rPr lang="en-US" smtClean="0"/>
              <a:t>9</a:t>
            </a:fld>
            <a:endParaRPr lang="en-US"/>
          </a:p>
        </p:txBody>
      </p:sp>
    </p:spTree>
    <p:extLst>
      <p:ext uri="{BB962C8B-B14F-4D97-AF65-F5344CB8AC3E}">
        <p14:creationId xmlns:p14="http://schemas.microsoft.com/office/powerpoint/2010/main" val="239647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52F289-24E4-495A-8824-1D16DEB6EDA1}"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B1B0-5AE5-4430-8FA4-31B5DC15CE8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8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F21C4-8B34-4DDC-BF4C-230661E06668}"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B1B0-5AE5-4430-8FA4-31B5DC15CE8C}" type="slidenum">
              <a:rPr lang="en-US" smtClean="0"/>
              <a:t>‹#›</a:t>
            </a:fld>
            <a:endParaRPr lang="en-US"/>
          </a:p>
        </p:txBody>
      </p:sp>
    </p:spTree>
    <p:extLst>
      <p:ext uri="{BB962C8B-B14F-4D97-AF65-F5344CB8AC3E}">
        <p14:creationId xmlns:p14="http://schemas.microsoft.com/office/powerpoint/2010/main" val="190790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AD920-97ED-446C-83A1-E351F305DEEA}"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B1B0-5AE5-4430-8FA4-31B5DC15CE8C}" type="slidenum">
              <a:rPr lang="en-US" smtClean="0"/>
              <a:t>‹#›</a:t>
            </a:fld>
            <a:endParaRPr lang="en-US"/>
          </a:p>
        </p:txBody>
      </p:sp>
    </p:spTree>
    <p:extLst>
      <p:ext uri="{BB962C8B-B14F-4D97-AF65-F5344CB8AC3E}">
        <p14:creationId xmlns:p14="http://schemas.microsoft.com/office/powerpoint/2010/main" val="1053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9D18A-960A-4CED-98F0-7D7F42723CE9}"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B1B0-5AE5-4430-8FA4-31B5DC15CE8C}" type="slidenum">
              <a:rPr lang="en-US" smtClean="0"/>
              <a:t>‹#›</a:t>
            </a:fld>
            <a:endParaRPr lang="en-US"/>
          </a:p>
        </p:txBody>
      </p:sp>
    </p:spTree>
    <p:extLst>
      <p:ext uri="{BB962C8B-B14F-4D97-AF65-F5344CB8AC3E}">
        <p14:creationId xmlns:p14="http://schemas.microsoft.com/office/powerpoint/2010/main" val="238285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29445E-7952-41B4-AE4E-4B6DF5F05E70}"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B1B0-5AE5-4430-8FA4-31B5DC15CE8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93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57463" y="3267"/>
            <a:ext cx="1158001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73484" y="1562398"/>
            <a:ext cx="568473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741" y="1562398"/>
            <a:ext cx="568473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0F0180-F7C2-48F4-B1FD-0ABEB70CFF1B}" type="datetime1">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B1B0-5AE5-4430-8FA4-31B5DC15CE8C}" type="slidenum">
              <a:rPr lang="en-US" smtClean="0"/>
              <a:t>‹#›</a:t>
            </a:fld>
            <a:endParaRPr lang="en-US"/>
          </a:p>
        </p:txBody>
      </p:sp>
    </p:spTree>
    <p:extLst>
      <p:ext uri="{BB962C8B-B14F-4D97-AF65-F5344CB8AC3E}">
        <p14:creationId xmlns:p14="http://schemas.microsoft.com/office/powerpoint/2010/main" val="137294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47729" y="3265"/>
            <a:ext cx="11590985" cy="1450757"/>
          </a:xfrm>
        </p:spPr>
        <p:txBody>
          <a:bodyPr/>
          <a:lstStyle/>
          <a:p>
            <a:r>
              <a:rPr lang="en-US" dirty="0"/>
              <a:t>Click to edit Master title style</a:t>
            </a:r>
          </a:p>
        </p:txBody>
      </p:sp>
      <p:sp>
        <p:nvSpPr>
          <p:cNvPr id="3" name="Text Placeholder 2"/>
          <p:cNvSpPr>
            <a:spLocks noGrp="1"/>
          </p:cNvSpPr>
          <p:nvPr>
            <p:ph type="body" idx="1"/>
          </p:nvPr>
        </p:nvSpPr>
        <p:spPr>
          <a:xfrm>
            <a:off x="347729" y="1562714"/>
            <a:ext cx="5687311" cy="736282"/>
          </a:xfrm>
        </p:spPr>
        <p:txBody>
          <a:bodyPr lIns="91440" rIns="91440" anchor="ctr">
            <a:normAutofit/>
          </a:bodyPr>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729" y="2298996"/>
            <a:ext cx="5687311"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562714"/>
            <a:ext cx="5720794" cy="736282"/>
          </a:xfrm>
        </p:spPr>
        <p:txBody>
          <a:bodyPr lIns="91440" rIns="91440" anchor="ctr">
            <a:normAutofit/>
          </a:bodyPr>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298996"/>
            <a:ext cx="5720794"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C5093-76BA-4A49-B35B-DD8DF30B1527}" type="datetime1">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6B1B0-5AE5-4430-8FA4-31B5DC15CE8C}" type="slidenum">
              <a:rPr lang="en-US" smtClean="0"/>
              <a:t>‹#›</a:t>
            </a:fld>
            <a:endParaRPr lang="en-US"/>
          </a:p>
        </p:txBody>
      </p:sp>
    </p:spTree>
    <p:extLst>
      <p:ext uri="{BB962C8B-B14F-4D97-AF65-F5344CB8AC3E}">
        <p14:creationId xmlns:p14="http://schemas.microsoft.com/office/powerpoint/2010/main" val="134756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6D8F16-97C2-49DF-BEF3-137FE8A134D3}" type="datetime1">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6B1B0-5AE5-4430-8FA4-31B5DC15CE8C}" type="slidenum">
              <a:rPr lang="en-US" smtClean="0"/>
              <a:t>‹#›</a:t>
            </a:fld>
            <a:endParaRPr lang="en-US"/>
          </a:p>
        </p:txBody>
      </p:sp>
    </p:spTree>
    <p:extLst>
      <p:ext uri="{BB962C8B-B14F-4D97-AF65-F5344CB8AC3E}">
        <p14:creationId xmlns:p14="http://schemas.microsoft.com/office/powerpoint/2010/main" val="31065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4D9ECE-5D63-47C1-A247-EB774AFB62D2}" type="datetime1">
              <a:rPr lang="en-US" smtClean="0"/>
              <a:t>10/22/2018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6B1B0-5AE5-4430-8FA4-31B5DC15CE8C}"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72688"/>
          <a:stretch/>
        </p:blipFill>
        <p:spPr>
          <a:xfrm>
            <a:off x="10543591" y="111910"/>
            <a:ext cx="1568660" cy="818726"/>
          </a:xfrm>
          <a:prstGeom prst="rect">
            <a:avLst/>
          </a:prstGeom>
        </p:spPr>
      </p:pic>
    </p:spTree>
    <p:extLst>
      <p:ext uri="{BB962C8B-B14F-4D97-AF65-F5344CB8AC3E}">
        <p14:creationId xmlns:p14="http://schemas.microsoft.com/office/powerpoint/2010/main" val="366777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5923DC-0B34-4FEF-BBF1-DDE97569DD24}" type="datetime1">
              <a:rPr lang="en-US" smtClean="0"/>
              <a:t>10/22/2018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6B1B0-5AE5-4430-8FA4-31B5DC15CE8C}" type="slidenum">
              <a:rPr lang="en-US" smtClean="0"/>
              <a:t>‹#›</a:t>
            </a:fld>
            <a:endParaRPr lang="en-US"/>
          </a:p>
        </p:txBody>
      </p:sp>
    </p:spTree>
    <p:extLst>
      <p:ext uri="{BB962C8B-B14F-4D97-AF65-F5344CB8AC3E}">
        <p14:creationId xmlns:p14="http://schemas.microsoft.com/office/powerpoint/2010/main" val="148972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EA453-08E5-49A6-AAAE-E55EFDF5F2A3}" type="datetime1">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B1B0-5AE5-4430-8FA4-31B5DC15CE8C}" type="slidenum">
              <a:rPr lang="en-US" smtClean="0"/>
              <a:t>‹#›</a:t>
            </a:fld>
            <a:endParaRPr lang="en-US"/>
          </a:p>
        </p:txBody>
      </p:sp>
    </p:spTree>
    <p:extLst>
      <p:ext uri="{BB962C8B-B14F-4D97-AF65-F5344CB8AC3E}">
        <p14:creationId xmlns:p14="http://schemas.microsoft.com/office/powerpoint/2010/main" val="24963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47729" y="3265"/>
            <a:ext cx="11578107"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47729" y="1472242"/>
            <a:ext cx="11578107" cy="48289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74BEA2C-0CC6-4B24-971F-12D3E9AE80E3}" type="datetime1">
              <a:rPr lang="en-US" smtClean="0"/>
              <a:t>10/22/2018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6B1B0-5AE5-4430-8FA4-31B5DC15CE8C}" type="slidenum">
              <a:rPr lang="en-US" smtClean="0"/>
              <a:t>‹#›</a:t>
            </a:fld>
            <a:endParaRPr lang="en-US"/>
          </a:p>
        </p:txBody>
      </p:sp>
      <p:cxnSp>
        <p:nvCxnSpPr>
          <p:cNvPr id="10" name="Straight Connector 9"/>
          <p:cNvCxnSpPr/>
          <p:nvPr/>
        </p:nvCxnSpPr>
        <p:spPr>
          <a:xfrm>
            <a:off x="347729" y="1454507"/>
            <a:ext cx="1157810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r="72688"/>
          <a:stretch/>
        </p:blipFill>
        <p:spPr>
          <a:xfrm>
            <a:off x="10543591" y="111910"/>
            <a:ext cx="1568660" cy="818726"/>
          </a:xfrm>
          <a:prstGeom prst="rect">
            <a:avLst/>
          </a:prstGeom>
        </p:spPr>
      </p:pic>
    </p:spTree>
    <p:extLst>
      <p:ext uri="{BB962C8B-B14F-4D97-AF65-F5344CB8AC3E}">
        <p14:creationId xmlns:p14="http://schemas.microsoft.com/office/powerpoint/2010/main" val="13193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tif"/><Relationship Id="rId3" Type="http://schemas.openxmlformats.org/officeDocument/2006/relationships/image" Target="../media/image21.ti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tif"/><Relationship Id="rId5" Type="http://schemas.openxmlformats.org/officeDocument/2006/relationships/image" Target="../media/image23.tif"/><Relationship Id="rId4" Type="http://schemas.openxmlformats.org/officeDocument/2006/relationships/image" Target="../media/image22.ti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tiff"/></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tiff"/><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tiff"/><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tiff"/><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2.jpeg"/><Relationship Id="rId21" Type="http://schemas.openxmlformats.org/officeDocument/2006/relationships/image" Target="../media/image51.png"/><Relationship Id="rId7" Type="http://schemas.openxmlformats.org/officeDocument/2006/relationships/image" Target="../media/image38.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2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44.png"/><Relationship Id="rId22"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9.tiff"/><Relationship Id="rId13" Type="http://schemas.openxmlformats.org/officeDocument/2006/relationships/image" Target="../media/image64.tiff"/><Relationship Id="rId3" Type="http://schemas.openxmlformats.org/officeDocument/2006/relationships/image" Target="../media/image54.jpeg"/><Relationship Id="rId7" Type="http://schemas.openxmlformats.org/officeDocument/2006/relationships/image" Target="../media/image58.tiff"/><Relationship Id="rId12" Type="http://schemas.openxmlformats.org/officeDocument/2006/relationships/image" Target="../media/image63.tif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tiff"/><Relationship Id="rId11" Type="http://schemas.openxmlformats.org/officeDocument/2006/relationships/image" Target="../media/image62.tiff"/><Relationship Id="rId5" Type="http://schemas.openxmlformats.org/officeDocument/2006/relationships/image" Target="../media/image56.tiff"/><Relationship Id="rId15" Type="http://schemas.openxmlformats.org/officeDocument/2006/relationships/image" Target="../media/image66.tiff"/><Relationship Id="rId10" Type="http://schemas.openxmlformats.org/officeDocument/2006/relationships/image" Target="../media/image61.tiff"/><Relationship Id="rId4" Type="http://schemas.openxmlformats.org/officeDocument/2006/relationships/image" Target="../media/image55.tiff"/><Relationship Id="rId9" Type="http://schemas.openxmlformats.org/officeDocument/2006/relationships/image" Target="../media/image60.tiff"/><Relationship Id="rId14" Type="http://schemas.openxmlformats.org/officeDocument/2006/relationships/image" Target="../media/image65.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8.tiff"/></Relationships>
</file>

<file path=ppt/slides/_rels/slide25.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0.tiff"/></Relationships>
</file>

<file path=ppt/slides/_rels/slide26.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8.tiff"/><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0.tiff"/><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83.tiff"/></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85.tiff"/></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87.tiff"/></Relationships>
</file>

<file path=ppt/slides/_rels/slide37.xml.rels><?xml version="1.0" encoding="UTF-8" standalone="yes"?>
<Relationships xmlns="http://schemas.openxmlformats.org/package/2006/relationships"><Relationship Id="rId3" Type="http://schemas.openxmlformats.org/officeDocument/2006/relationships/image" Target="../media/image88.tif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0.tiff"/><Relationship Id="rId4" Type="http://schemas.openxmlformats.org/officeDocument/2006/relationships/image" Target="../media/image89.tiff"/></Relationships>
</file>

<file path=ppt/slides/_rels/slide38.xml.rels><?xml version="1.0" encoding="UTF-8" standalone="yes"?>
<Relationships xmlns="http://schemas.openxmlformats.org/package/2006/relationships"><Relationship Id="rId3" Type="http://schemas.openxmlformats.org/officeDocument/2006/relationships/image" Target="../media/image91.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2.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400" u="sng" dirty="0">
                <a:latin typeface="Times New Roman" panose="02020603050405020304" pitchFamily="18" charset="0"/>
                <a:cs typeface="Times New Roman" panose="02020603050405020304" pitchFamily="18" charset="0"/>
              </a:rPr>
              <a:t>Application of Low-cost PM</a:t>
            </a:r>
            <a:r>
              <a:rPr lang="en-US" sz="5400" u="sng" baseline="-25000" dirty="0">
                <a:latin typeface="Times New Roman" panose="02020603050405020304" pitchFamily="18" charset="0"/>
                <a:cs typeface="Times New Roman" panose="02020603050405020304" pitchFamily="18" charset="0"/>
              </a:rPr>
              <a:t>2.5</a:t>
            </a:r>
            <a:r>
              <a:rPr lang="en-US" sz="5400" u="sng" dirty="0">
                <a:latin typeface="Times New Roman" panose="02020603050405020304" pitchFamily="18" charset="0"/>
                <a:cs typeface="Times New Roman" panose="02020603050405020304" pitchFamily="18" charset="0"/>
              </a:rPr>
              <a:t> Sensors to Quantify the Impacts of Prescribed Burning on Air Quality in Southwestern Georgia</a:t>
            </a:r>
          </a:p>
        </p:txBody>
      </p:sp>
      <p:sp>
        <p:nvSpPr>
          <p:cNvPr id="6" name="TextBox 5"/>
          <p:cNvSpPr txBox="1"/>
          <p:nvPr/>
        </p:nvSpPr>
        <p:spPr>
          <a:xfrm>
            <a:off x="1163391" y="4325112"/>
            <a:ext cx="9865217" cy="1980029"/>
          </a:xfrm>
          <a:prstGeom prst="rect">
            <a:avLst/>
          </a:prstGeom>
          <a:noFill/>
        </p:spPr>
        <p:txBody>
          <a:bodyPr wrap="square" rtlCol="0">
            <a:spAutoFit/>
          </a:bodyPr>
          <a:lstStyle/>
          <a:p>
            <a:pPr algn="ctr"/>
            <a:r>
              <a:rPr lang="en-US" sz="2000" b="1" dirty="0"/>
              <a:t>Ran Huang</a:t>
            </a:r>
            <a:r>
              <a:rPr lang="en-US" sz="2000" b="1" baseline="30000" dirty="0"/>
              <a:t>1</a:t>
            </a:r>
            <a:r>
              <a:rPr lang="en-US" sz="2000" b="1" dirty="0"/>
              <a:t>, Raj Lal</a:t>
            </a:r>
            <a:r>
              <a:rPr lang="en-US" sz="2000" b="1" baseline="30000" dirty="0"/>
              <a:t>1</a:t>
            </a:r>
            <a:r>
              <a:rPr lang="en-US" sz="2000" b="1" dirty="0"/>
              <a:t>, </a:t>
            </a:r>
            <a:r>
              <a:rPr lang="en-US" sz="2000" b="1" dirty="0" err="1"/>
              <a:t>Momei</a:t>
            </a:r>
            <a:r>
              <a:rPr lang="en-US" sz="2000" b="1" dirty="0"/>
              <a:t> Qin</a:t>
            </a:r>
            <a:r>
              <a:rPr lang="en-US" sz="2000" b="1" baseline="30000" dirty="0"/>
              <a:t>2</a:t>
            </a:r>
            <a:r>
              <a:rPr lang="en-US" sz="2000" b="1" dirty="0"/>
              <a:t>, Yongtao Hu</a:t>
            </a:r>
            <a:r>
              <a:rPr lang="en-US" sz="2000" b="1" baseline="30000" dirty="0"/>
              <a:t>1</a:t>
            </a:r>
            <a:r>
              <a:rPr lang="en-US" sz="2000" b="1" dirty="0"/>
              <a:t>, Armistead G. Russell</a:t>
            </a:r>
            <a:r>
              <a:rPr lang="en-US" sz="2000" b="1" baseline="30000" dirty="0"/>
              <a:t>1</a:t>
            </a:r>
            <a:r>
              <a:rPr lang="en-US" sz="2000" b="1" dirty="0"/>
              <a:t>, M Talat Odman</a:t>
            </a:r>
            <a:r>
              <a:rPr lang="en-US" sz="2000" b="1" baseline="30000" dirty="0"/>
              <a:t>1</a:t>
            </a:r>
          </a:p>
          <a:p>
            <a:pPr algn="ctr"/>
            <a:r>
              <a:rPr lang="en-US" sz="1600" baseline="30000" dirty="0">
                <a:solidFill>
                  <a:schemeClr val="tx1">
                    <a:lumMod val="75000"/>
                    <a:lumOff val="25000"/>
                  </a:schemeClr>
                </a:solidFill>
                <a:cs typeface="Times New Roman" panose="02020603050405020304" pitchFamily="18" charset="0"/>
              </a:rPr>
              <a:t>1</a:t>
            </a:r>
            <a:r>
              <a:rPr lang="en-US" sz="1600" dirty="0">
                <a:solidFill>
                  <a:schemeClr val="tx1">
                    <a:lumMod val="75000"/>
                    <a:lumOff val="25000"/>
                  </a:schemeClr>
                </a:solidFill>
                <a:cs typeface="Times New Roman" panose="02020603050405020304" pitchFamily="18" charset="0"/>
              </a:rPr>
              <a:t>Georgia Institute of Technology,  Atlanta, Georgia, USA</a:t>
            </a:r>
          </a:p>
          <a:p>
            <a:pPr algn="ctr"/>
            <a:r>
              <a:rPr lang="en-US" sz="1600" baseline="30000" dirty="0">
                <a:solidFill>
                  <a:schemeClr val="tx1">
                    <a:lumMod val="75000"/>
                    <a:lumOff val="25000"/>
                  </a:schemeClr>
                </a:solidFill>
                <a:cs typeface="Times New Roman" panose="02020603050405020304" pitchFamily="18" charset="0"/>
              </a:rPr>
              <a:t>2</a:t>
            </a:r>
            <a:r>
              <a:rPr lang="en-US" sz="1600" dirty="0">
                <a:solidFill>
                  <a:schemeClr val="tx1">
                    <a:lumMod val="75000"/>
                    <a:lumOff val="25000"/>
                  </a:schemeClr>
                </a:solidFill>
                <a:cs typeface="Times New Roman" panose="02020603050405020304" pitchFamily="18" charset="0"/>
              </a:rPr>
              <a:t>Environmental Protection Agency, Chapel Hill, NC, USA</a:t>
            </a:r>
          </a:p>
          <a:p>
            <a:pPr algn="ctr"/>
            <a:endParaRPr lang="en-US" sz="1600" baseline="30000" dirty="0">
              <a:solidFill>
                <a:schemeClr val="tx1">
                  <a:lumMod val="75000"/>
                  <a:lumOff val="25000"/>
                </a:schemeClr>
              </a:solidFill>
              <a:cs typeface="Times New Roman" panose="02020603050405020304" pitchFamily="18" charset="0"/>
            </a:endParaRPr>
          </a:p>
          <a:p>
            <a:pPr algn="ctr"/>
            <a:r>
              <a:rPr lang="en-US" sz="2000" dirty="0"/>
              <a:t>CMAS Conference, October 2018</a:t>
            </a:r>
          </a:p>
          <a:p>
            <a:pPr algn="ctr"/>
            <a:r>
              <a:rPr lang="en-US" sz="2000" dirty="0"/>
              <a:t>Remote Sensing/Sensor Technology and Measurements Studies</a:t>
            </a:r>
          </a:p>
          <a:p>
            <a:pPr algn="ctr"/>
            <a:endParaRPr lang="en-US" sz="2000" b="1" dirty="0"/>
          </a:p>
        </p:txBody>
      </p:sp>
      <p:sp>
        <p:nvSpPr>
          <p:cNvPr id="9" name="Slide Number Placeholder 8"/>
          <p:cNvSpPr>
            <a:spLocks noGrp="1"/>
          </p:cNvSpPr>
          <p:nvPr>
            <p:ph type="sldNum" sz="quarter" idx="12"/>
          </p:nvPr>
        </p:nvSpPr>
        <p:spPr/>
        <p:txBody>
          <a:bodyPr/>
          <a:lstStyle/>
          <a:p>
            <a:fld id="{7496B1B0-5AE5-4430-8FA4-31B5DC15CE8C}" type="slidenum">
              <a:rPr lang="en-US" smtClean="0"/>
              <a:t>1</a:t>
            </a:fld>
            <a:endParaRPr lang="en-US"/>
          </a:p>
        </p:txBody>
      </p:sp>
    </p:spTree>
    <p:extLst>
      <p:ext uri="{BB962C8B-B14F-4D97-AF65-F5344CB8AC3E}">
        <p14:creationId xmlns:p14="http://schemas.microsoft.com/office/powerpoint/2010/main" val="137148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96B1B0-5AE5-4430-8FA4-31B5DC15CE8C}" type="slidenum">
              <a:rPr lang="en-US" smtClean="0"/>
              <a:t>10</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841" y="167420"/>
            <a:ext cx="2743200" cy="301970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579" y="167420"/>
            <a:ext cx="2743200" cy="301970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103" y="3317844"/>
            <a:ext cx="2743200" cy="301970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9841" y="3317844"/>
            <a:ext cx="2743200" cy="3019703"/>
          </a:xfrm>
          <a:prstGeom prst="rect">
            <a:avLst/>
          </a:prstGeom>
        </p:spPr>
      </p:pic>
      <p:pic>
        <p:nvPicPr>
          <p:cNvPr id="23" name="Picture 22"/>
          <p:cNvPicPr>
            <a:picLocks noChangeAspect="1"/>
          </p:cNvPicPr>
          <p:nvPr/>
        </p:nvPicPr>
        <p:blipFill>
          <a:blip r:embed="rId7"/>
          <a:stretch>
            <a:fillRect/>
          </a:stretch>
        </p:blipFill>
        <p:spPr>
          <a:xfrm>
            <a:off x="1795865" y="163245"/>
            <a:ext cx="2743438" cy="3023878"/>
          </a:xfrm>
          <a:prstGeom prst="rect">
            <a:avLst/>
          </a:prstGeom>
        </p:spPr>
      </p:pic>
      <p:sp>
        <p:nvSpPr>
          <p:cNvPr id="24" name="TextBox 23"/>
          <p:cNvSpPr txBox="1"/>
          <p:nvPr/>
        </p:nvSpPr>
        <p:spPr>
          <a:xfrm>
            <a:off x="2419559" y="1108209"/>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:0.86</a:t>
            </a:r>
          </a:p>
        </p:txBody>
      </p:sp>
      <p:sp>
        <p:nvSpPr>
          <p:cNvPr id="25" name="TextBox 24"/>
          <p:cNvSpPr txBox="1"/>
          <p:nvPr/>
        </p:nvSpPr>
        <p:spPr>
          <a:xfrm>
            <a:off x="5259920" y="1108209"/>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:0.92</a:t>
            </a:r>
          </a:p>
        </p:txBody>
      </p:sp>
      <p:sp>
        <p:nvSpPr>
          <p:cNvPr id="26" name="TextBox 25"/>
          <p:cNvSpPr txBox="1"/>
          <p:nvPr/>
        </p:nvSpPr>
        <p:spPr>
          <a:xfrm>
            <a:off x="8253658" y="1108209"/>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:0.98</a:t>
            </a:r>
          </a:p>
        </p:txBody>
      </p:sp>
      <p:sp>
        <p:nvSpPr>
          <p:cNvPr id="27" name="TextBox 26"/>
          <p:cNvSpPr txBox="1"/>
          <p:nvPr/>
        </p:nvSpPr>
        <p:spPr>
          <a:xfrm>
            <a:off x="2419559" y="4269456"/>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:0.94</a:t>
            </a:r>
          </a:p>
        </p:txBody>
      </p:sp>
      <p:sp>
        <p:nvSpPr>
          <p:cNvPr id="28" name="TextBox 27"/>
          <p:cNvSpPr txBox="1"/>
          <p:nvPr/>
        </p:nvSpPr>
        <p:spPr>
          <a:xfrm>
            <a:off x="5259920" y="4269456"/>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:0.94</a:t>
            </a:r>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7409" y="3321880"/>
            <a:ext cx="2743200" cy="3019703"/>
          </a:xfrm>
          <a:prstGeom prst="rect">
            <a:avLst/>
          </a:prstGeom>
        </p:spPr>
      </p:pic>
      <p:sp>
        <p:nvSpPr>
          <p:cNvPr id="29" name="TextBox 28"/>
          <p:cNvSpPr txBox="1"/>
          <p:nvPr/>
        </p:nvSpPr>
        <p:spPr>
          <a:xfrm>
            <a:off x="8253658" y="4269456"/>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:0.93</a:t>
            </a:r>
          </a:p>
        </p:txBody>
      </p:sp>
      <p:sp>
        <p:nvSpPr>
          <p:cNvPr id="17" name="Title 1"/>
          <p:cNvSpPr txBox="1">
            <a:spLocks/>
          </p:cNvSpPr>
          <p:nvPr/>
        </p:nvSpPr>
        <p:spPr>
          <a:xfrm rot="16200000">
            <a:off x="-1922255" y="2423600"/>
            <a:ext cx="5971398" cy="1450757"/>
          </a:xfrm>
          <a:prstGeom prst="rect">
            <a:avLst/>
          </a:prstGeom>
        </p:spPr>
        <p:txBody>
          <a:bodyPr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a:t>Intercomparison</a:t>
            </a:r>
            <a:br>
              <a:rPr lang="en-US"/>
            </a:br>
            <a:r>
              <a:rPr lang="en-US"/>
              <a:t>Orthogonal Regression</a:t>
            </a:r>
            <a:endParaRPr lang="en-US" dirty="0"/>
          </a:p>
        </p:txBody>
      </p:sp>
      <p:sp>
        <p:nvSpPr>
          <p:cNvPr id="18" name="TextBox 17"/>
          <p:cNvSpPr txBox="1"/>
          <p:nvPr/>
        </p:nvSpPr>
        <p:spPr>
          <a:xfrm>
            <a:off x="2249677" y="3482504"/>
            <a:ext cx="2079310"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Dougherty vs Worth </a:t>
            </a:r>
          </a:p>
        </p:txBody>
      </p:sp>
      <p:sp>
        <p:nvSpPr>
          <p:cNvPr id="19" name="TextBox 18"/>
          <p:cNvSpPr txBox="1"/>
          <p:nvPr/>
        </p:nvSpPr>
        <p:spPr>
          <a:xfrm>
            <a:off x="8215226" y="289575"/>
            <a:ext cx="2176645"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Dougherty vs Albany </a:t>
            </a:r>
          </a:p>
        </p:txBody>
      </p:sp>
      <p:sp>
        <p:nvSpPr>
          <p:cNvPr id="20" name="TextBox 19"/>
          <p:cNvSpPr txBox="1"/>
          <p:nvPr/>
        </p:nvSpPr>
        <p:spPr>
          <a:xfrm>
            <a:off x="5435059" y="289575"/>
            <a:ext cx="1840649"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Lee vs Albany</a:t>
            </a:r>
          </a:p>
        </p:txBody>
      </p:sp>
      <p:sp>
        <p:nvSpPr>
          <p:cNvPr id="21" name="TextBox 20"/>
          <p:cNvSpPr txBox="1"/>
          <p:nvPr/>
        </p:nvSpPr>
        <p:spPr>
          <a:xfrm>
            <a:off x="2419559" y="289575"/>
            <a:ext cx="1840649"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Worth vs Albany</a:t>
            </a:r>
          </a:p>
        </p:txBody>
      </p:sp>
      <p:sp>
        <p:nvSpPr>
          <p:cNvPr id="22" name="TextBox 21"/>
          <p:cNvSpPr txBox="1"/>
          <p:nvPr/>
        </p:nvSpPr>
        <p:spPr>
          <a:xfrm>
            <a:off x="5259920" y="3483557"/>
            <a:ext cx="2079310" cy="369332"/>
          </a:xfrm>
          <a:prstGeom prst="rect">
            <a:avLst/>
          </a:prstGeom>
          <a:solidFill>
            <a:srgbClr val="FFFFFF"/>
          </a:solidFill>
          <a:ln>
            <a:no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Lee vs Worth </a:t>
            </a:r>
          </a:p>
        </p:txBody>
      </p:sp>
      <p:sp>
        <p:nvSpPr>
          <p:cNvPr id="31" name="TextBox 30"/>
          <p:cNvSpPr txBox="1"/>
          <p:nvPr/>
        </p:nvSpPr>
        <p:spPr>
          <a:xfrm>
            <a:off x="8215226" y="3426336"/>
            <a:ext cx="2079310" cy="369332"/>
          </a:xfrm>
          <a:prstGeom prst="rect">
            <a:avLst/>
          </a:prstGeom>
          <a:solidFill>
            <a:srgbClr val="FFFFFF"/>
          </a:solidFill>
          <a:ln>
            <a:no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Lee vs Dougherty </a:t>
            </a:r>
          </a:p>
        </p:txBody>
      </p:sp>
    </p:spTree>
    <p:extLst>
      <p:ext uri="{BB962C8B-B14F-4D97-AF65-F5344CB8AC3E}">
        <p14:creationId xmlns:p14="http://schemas.microsoft.com/office/powerpoint/2010/main" val="350270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Exceedance Day (2018/03/10)</a:t>
            </a:r>
          </a:p>
        </p:txBody>
      </p:sp>
      <p:sp>
        <p:nvSpPr>
          <p:cNvPr id="4" name="Slide Number Placeholder 3"/>
          <p:cNvSpPr>
            <a:spLocks noGrp="1"/>
          </p:cNvSpPr>
          <p:nvPr>
            <p:ph type="sldNum" sz="quarter" idx="12"/>
          </p:nvPr>
        </p:nvSpPr>
        <p:spPr/>
        <p:txBody>
          <a:bodyPr/>
          <a:lstStyle/>
          <a:p>
            <a:fld id="{7496B1B0-5AE5-4430-8FA4-31B5DC15CE8C}" type="slidenum">
              <a:rPr lang="en-US" smtClean="0"/>
              <a:t>11</a:t>
            </a:fld>
            <a:endParaRPr lang="en-US"/>
          </a:p>
        </p:txBody>
      </p:sp>
      <p:sp>
        <p:nvSpPr>
          <p:cNvPr id="6" name="Rectangle 5"/>
          <p:cNvSpPr/>
          <p:nvPr/>
        </p:nvSpPr>
        <p:spPr>
          <a:xfrm>
            <a:off x="3489175" y="2440555"/>
            <a:ext cx="1956826" cy="178510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Permits</a:t>
            </a:r>
          </a:p>
          <a:p>
            <a:r>
              <a:rPr lang="en-US" sz="1600" dirty="0">
                <a:latin typeface="Times New Roman" panose="02020603050405020304" pitchFamily="18" charset="0"/>
                <a:cs typeface="Times New Roman" panose="02020603050405020304" pitchFamily="18" charset="0"/>
              </a:rPr>
              <a:t>Number: 247</a:t>
            </a:r>
          </a:p>
          <a:p>
            <a:r>
              <a:rPr lang="en-US" sz="1600" dirty="0">
                <a:latin typeface="Times New Roman" panose="02020603050405020304" pitchFamily="18" charset="0"/>
                <a:cs typeface="Times New Roman" panose="02020603050405020304" pitchFamily="18" charset="0"/>
              </a:rPr>
              <a:t>Total Acres: </a:t>
            </a:r>
            <a:r>
              <a:rPr lang="en-US" sz="1600" b="1" dirty="0">
                <a:solidFill>
                  <a:srgbClr val="00B050"/>
                </a:solidFill>
                <a:latin typeface="Times New Roman" panose="02020603050405020304" pitchFamily="18" charset="0"/>
                <a:cs typeface="Times New Roman" panose="02020603050405020304" pitchFamily="18" charset="0"/>
              </a:rPr>
              <a:t>7148</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Albany EPD Daily PM</a:t>
            </a:r>
            <a:r>
              <a:rPr lang="en-US" baseline="-25000" dirty="0">
                <a:latin typeface="Times New Roman" panose="02020603050405020304" pitchFamily="18" charset="0"/>
                <a:cs typeface="Times New Roman" panose="02020603050405020304" pitchFamily="18" charset="0"/>
              </a:rPr>
              <a:t>2.5</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50.2 µg/m</a:t>
            </a:r>
            <a:r>
              <a:rPr lang="en-US" baseline="30000" dirty="0">
                <a:solidFill>
                  <a:srgbClr val="FF0000"/>
                </a:solidFill>
                <a:latin typeface="Times New Roman" panose="02020603050405020304" pitchFamily="18" charset="0"/>
                <a:cs typeface="Times New Roman" panose="02020603050405020304" pitchFamily="18" charset="0"/>
              </a:rPr>
              <a:t>3</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3128648031"/>
              </p:ext>
            </p:extLst>
          </p:nvPr>
        </p:nvGraphicFramePr>
        <p:xfrm>
          <a:off x="4958366" y="1608569"/>
          <a:ext cx="7233633" cy="4273324"/>
        </p:xfrm>
        <a:graphic>
          <a:graphicData uri="http://schemas.openxmlformats.org/drawingml/2006/chart">
            <c:chart xmlns:c="http://schemas.openxmlformats.org/drawingml/2006/chart" xmlns:r="http://schemas.openxmlformats.org/officeDocument/2006/relationships" r:id="rId3"/>
          </a:graphicData>
        </a:graphic>
      </p:graphicFrame>
      <p:pic>
        <p:nvPicPr>
          <p:cNvPr id="9" name="Content Placeholder 8"/>
          <p:cNvPicPr>
            <a:picLocks noGrp="1" noChangeAspect="1"/>
          </p:cNvPicPr>
          <p:nvPr>
            <p:ph idx="1"/>
          </p:nvPr>
        </p:nvPicPr>
        <p:blipFill rotWithShape="1">
          <a:blip r:embed="rId4">
            <a:extLst>
              <a:ext uri="{28A0092B-C50C-407E-A947-70E740481C1C}">
                <a14:useLocalDpi xmlns:a14="http://schemas.microsoft.com/office/drawing/2010/main" val="0"/>
              </a:ext>
            </a:extLst>
          </a:blip>
          <a:srcRect t="6949" r="9839" b="6954"/>
          <a:stretch/>
        </p:blipFill>
        <p:spPr>
          <a:xfrm>
            <a:off x="-196633" y="1608569"/>
            <a:ext cx="3731635" cy="4611457"/>
          </a:xfrm>
        </p:spPr>
      </p:pic>
      <p:sp>
        <p:nvSpPr>
          <p:cNvPr id="3" name="Rectangle 2"/>
          <p:cNvSpPr/>
          <p:nvPr/>
        </p:nvSpPr>
        <p:spPr>
          <a:xfrm>
            <a:off x="3489175" y="4637783"/>
            <a:ext cx="2757079"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Simulation period: </a:t>
            </a:r>
            <a:r>
              <a:rPr lang="en-US" u="sng" dirty="0">
                <a:latin typeface="Times New Roman" panose="02020603050405020304" pitchFamily="18" charset="0"/>
                <a:cs typeface="Times New Roman" panose="02020603050405020304" pitchFamily="18" charset="0"/>
              </a:rPr>
              <a:t>20180308~20180315</a:t>
            </a:r>
          </a:p>
          <a:p>
            <a:r>
              <a:rPr lang="en-US" dirty="0" err="1">
                <a:latin typeface="Times New Roman" panose="02020603050405020304" pitchFamily="18" charset="0"/>
                <a:cs typeface="Times New Roman" panose="02020603050405020304" pitchFamily="18" charset="0"/>
              </a:rPr>
              <a:t>CMAQv</a:t>
            </a:r>
            <a:r>
              <a:rPr lang="en-US" dirty="0">
                <a:latin typeface="Times New Roman" panose="02020603050405020304" pitchFamily="18" charset="0"/>
                <a:cs typeface="Times New Roman" panose="02020603050405020304" pitchFamily="18" charset="0"/>
              </a:rPr>
              <a:t> 5.0.2, DDM</a:t>
            </a:r>
          </a:p>
          <a:p>
            <a:r>
              <a:rPr lang="en-US" dirty="0">
                <a:latin typeface="Times New Roman" panose="02020603050405020304" pitchFamily="18" charset="0"/>
                <a:cs typeface="Times New Roman" panose="02020603050405020304" pitchFamily="18" charset="0"/>
              </a:rPr>
              <a:t>Fire emissions: </a:t>
            </a:r>
            <a:r>
              <a:rPr lang="en-US" u="sng" dirty="0">
                <a:latin typeface="Times New Roman" panose="02020603050405020304" pitchFamily="18" charset="0"/>
                <a:cs typeface="Times New Roman" panose="02020603050405020304" pitchFamily="18" charset="0"/>
              </a:rPr>
              <a:t>BlueSky</a:t>
            </a:r>
            <a:r>
              <a:rPr lang="en-US" dirty="0">
                <a:latin typeface="Times New Roman" panose="02020603050405020304" pitchFamily="18" charset="0"/>
                <a:cs typeface="Times New Roman" panose="02020603050405020304" pitchFamily="18" charset="0"/>
              </a:rPr>
              <a:t>, all fires start at </a:t>
            </a:r>
            <a:r>
              <a:rPr lang="en-US" u="sng" dirty="0">
                <a:latin typeface="Times New Roman" panose="02020603050405020304" pitchFamily="18" charset="0"/>
                <a:cs typeface="Times New Roman" panose="02020603050405020304" pitchFamily="18" charset="0"/>
              </a:rPr>
              <a:t>11 am (EST)</a:t>
            </a:r>
            <a:r>
              <a:rPr lang="en-US" dirty="0">
                <a:latin typeface="Times New Roman" panose="02020603050405020304" pitchFamily="18" charset="0"/>
                <a:cs typeface="Times New Roman" panose="02020603050405020304" pitchFamily="18" charset="0"/>
              </a:rPr>
              <a:t>, and last </a:t>
            </a:r>
            <a:r>
              <a:rPr lang="en-US" u="sng" dirty="0">
                <a:latin typeface="Times New Roman" panose="02020603050405020304" pitchFamily="18" charset="0"/>
                <a:cs typeface="Times New Roman" panose="02020603050405020304" pitchFamily="18" charset="0"/>
              </a:rPr>
              <a:t>3 hours</a:t>
            </a:r>
          </a:p>
        </p:txBody>
      </p:sp>
    </p:spTree>
    <p:extLst>
      <p:ext uri="{BB962C8B-B14F-4D97-AF65-F5344CB8AC3E}">
        <p14:creationId xmlns:p14="http://schemas.microsoft.com/office/powerpoint/2010/main" val="353290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Comparison between observed and simulated </a:t>
            </a:r>
            <a:br>
              <a:rPr lang="en-US" sz="4400" dirty="0"/>
            </a:br>
            <a:r>
              <a:rPr lang="en-US" sz="4400" dirty="0"/>
              <a:t>PM</a:t>
            </a:r>
            <a:r>
              <a:rPr lang="en-US" sz="4400" baseline="-25000" dirty="0"/>
              <a:t>2.5</a:t>
            </a:r>
            <a:r>
              <a:rPr lang="en-US" sz="4400" dirty="0"/>
              <a:t>,</a:t>
            </a:r>
            <a:r>
              <a:rPr lang="en-US" sz="4400" baseline="-25000" dirty="0"/>
              <a:t> </a:t>
            </a:r>
            <a:r>
              <a:rPr lang="en-US" sz="4400" dirty="0"/>
              <a:t>and fire impact @ EPD site on Mar. 09–10</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6416" y="1618639"/>
            <a:ext cx="10575367" cy="3380335"/>
          </a:xfrm>
        </p:spPr>
      </p:pic>
      <p:sp>
        <p:nvSpPr>
          <p:cNvPr id="5" name="Oval 4"/>
          <p:cNvSpPr/>
          <p:nvPr/>
        </p:nvSpPr>
        <p:spPr>
          <a:xfrm>
            <a:off x="3992451" y="3405389"/>
            <a:ext cx="321972" cy="32197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48518" y="3333491"/>
            <a:ext cx="321972" cy="32197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57188" y="5066684"/>
            <a:ext cx="8086446"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Peak concentration in Mar. 9</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level captured, but hour missed; May be due to: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fire start time (11 am in the simulation)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duration of fire (3 hours in the simulation)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are permits approved to start in the afternoon and end at night.</a:t>
            </a:r>
          </a:p>
        </p:txBody>
      </p:sp>
      <p:cxnSp>
        <p:nvCxnSpPr>
          <p:cNvPr id="7" name="Straight Connector 6">
            <a:extLst>
              <a:ext uri="{FF2B5EF4-FFF2-40B4-BE49-F238E27FC236}">
                <a16:creationId xmlns:a16="http://schemas.microsoft.com/office/drawing/2014/main" id="{0BA3F545-DEE0-41AB-A60D-C2AC5B08B9F3}"/>
              </a:ext>
            </a:extLst>
          </p:cNvPr>
          <p:cNvCxnSpPr/>
          <p:nvPr/>
        </p:nvCxnSpPr>
        <p:spPr>
          <a:xfrm flipV="1">
            <a:off x="6446520" y="1836420"/>
            <a:ext cx="0" cy="2941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97146E-6520-4CE3-82B1-80D1371CC113}"/>
              </a:ext>
            </a:extLst>
          </p:cNvPr>
          <p:cNvSpPr txBox="1"/>
          <p:nvPr/>
        </p:nvSpPr>
        <p:spPr>
          <a:xfrm>
            <a:off x="1607820" y="2766060"/>
            <a:ext cx="10591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 09</a:t>
            </a:r>
          </a:p>
        </p:txBody>
      </p:sp>
      <p:sp>
        <p:nvSpPr>
          <p:cNvPr id="9" name="TextBox 8">
            <a:extLst>
              <a:ext uri="{FF2B5EF4-FFF2-40B4-BE49-F238E27FC236}">
                <a16:creationId xmlns:a16="http://schemas.microsoft.com/office/drawing/2014/main" id="{A9A5F103-1E31-4E1A-A3CD-25DD344E9D33}"/>
              </a:ext>
            </a:extLst>
          </p:cNvPr>
          <p:cNvSpPr txBox="1"/>
          <p:nvPr/>
        </p:nvSpPr>
        <p:spPr>
          <a:xfrm>
            <a:off x="10286413" y="2766060"/>
            <a:ext cx="10591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 10</a:t>
            </a:r>
          </a:p>
        </p:txBody>
      </p:sp>
    </p:spTree>
    <p:extLst>
      <p:ext uri="{BB962C8B-B14F-4D97-AF65-F5344CB8AC3E}">
        <p14:creationId xmlns:p14="http://schemas.microsoft.com/office/powerpoint/2010/main" val="61738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Comparison between observed and simulated </a:t>
            </a:r>
            <a:br>
              <a:rPr lang="en-US" sz="4400" dirty="0"/>
            </a:br>
            <a:r>
              <a:rPr lang="en-US" sz="4400" dirty="0"/>
              <a:t>PM</a:t>
            </a:r>
            <a:r>
              <a:rPr lang="en-US" sz="4400" baseline="-25000" dirty="0"/>
              <a:t>2.5</a:t>
            </a:r>
            <a:r>
              <a:rPr lang="en-US" sz="4400" dirty="0"/>
              <a:t>,</a:t>
            </a:r>
            <a:r>
              <a:rPr lang="en-US" sz="4400" baseline="-25000" dirty="0"/>
              <a:t> </a:t>
            </a:r>
            <a:r>
              <a:rPr lang="en-US" sz="4400" dirty="0"/>
              <a:t>and fire impact at EPD site on Mar. 09–10</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6416" y="1618639"/>
            <a:ext cx="10575367" cy="3380335"/>
          </a:xfrm>
        </p:spPr>
      </p:pic>
      <p:sp>
        <p:nvSpPr>
          <p:cNvPr id="8" name="Rectangle 7"/>
          <p:cNvSpPr/>
          <p:nvPr/>
        </p:nvSpPr>
        <p:spPr>
          <a:xfrm>
            <a:off x="6134101" y="3467100"/>
            <a:ext cx="1825044" cy="1310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41690" y="5205748"/>
            <a:ext cx="4340180" cy="1120462"/>
          </a:xfrm>
          <a:prstGeom prst="rect">
            <a:avLst/>
          </a:prstGeom>
          <a:noFill/>
        </p:spPr>
        <p:txBody>
          <a:bodyPr wrap="square" rtlCol="0">
            <a:spAutoFit/>
          </a:bodyPr>
          <a:lstStyle/>
          <a:p>
            <a:endParaRPr lang="en-US" dirty="0"/>
          </a:p>
        </p:txBody>
      </p:sp>
      <p:sp>
        <p:nvSpPr>
          <p:cNvPr id="12" name="TextBox 11"/>
          <p:cNvSpPr txBox="1"/>
          <p:nvPr/>
        </p:nvSpPr>
        <p:spPr>
          <a:xfrm>
            <a:off x="695459" y="5093109"/>
            <a:ext cx="11390950" cy="1754326"/>
          </a:xfrm>
          <a:prstGeom prst="rect">
            <a:avLst/>
          </a:prstGeom>
          <a:solidFill>
            <a:srgbClr val="FFFFFF">
              <a:alpha val="50196"/>
            </a:srgbClr>
          </a:solid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simulation does not show the exceedance on Mar.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Wind speed from observation (KABY: Southwest Georgia Regional Airport) is 0 from 00:00 to 07: 00 and 19:00 to 23:55 EST on Mar.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however WRF simulation shows higher wind speed. WRF has a systematic bias that overestimates nighttime wind speed.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peak at 10:00 am may be caused by a new fire starting early and located close to the monitoring site. However, it’s hard to tell which fire it is.</a:t>
            </a:r>
          </a:p>
        </p:txBody>
      </p:sp>
      <p:sp>
        <p:nvSpPr>
          <p:cNvPr id="13" name="Rectangle 12"/>
          <p:cNvSpPr/>
          <p:nvPr/>
        </p:nvSpPr>
        <p:spPr>
          <a:xfrm>
            <a:off x="10315977" y="3467100"/>
            <a:ext cx="1105806" cy="1310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58389" y="1900594"/>
            <a:ext cx="321972" cy="32197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A81C879-BD23-4FAE-A77A-995E69CC12C1}"/>
              </a:ext>
            </a:extLst>
          </p:cNvPr>
          <p:cNvCxnSpPr/>
          <p:nvPr/>
        </p:nvCxnSpPr>
        <p:spPr>
          <a:xfrm flipV="1">
            <a:off x="6446520" y="1836420"/>
            <a:ext cx="0" cy="2941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588" y="1993012"/>
            <a:ext cx="3843003" cy="1253176"/>
          </a:xfrm>
          <a:prstGeom prst="rect">
            <a:avLst/>
          </a:prstGeom>
        </p:spPr>
      </p:pic>
      <p:sp>
        <p:nvSpPr>
          <p:cNvPr id="14" name="TextBox 13">
            <a:extLst>
              <a:ext uri="{FF2B5EF4-FFF2-40B4-BE49-F238E27FC236}">
                <a16:creationId xmlns:a16="http://schemas.microsoft.com/office/drawing/2014/main" id="{988B0B11-8C96-4FC5-8992-1A1DBECA836B}"/>
              </a:ext>
            </a:extLst>
          </p:cNvPr>
          <p:cNvSpPr txBox="1"/>
          <p:nvPr/>
        </p:nvSpPr>
        <p:spPr>
          <a:xfrm>
            <a:off x="1607820" y="2766060"/>
            <a:ext cx="10591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 09</a:t>
            </a:r>
          </a:p>
        </p:txBody>
      </p:sp>
      <p:sp>
        <p:nvSpPr>
          <p:cNvPr id="16" name="TextBox 15">
            <a:extLst>
              <a:ext uri="{FF2B5EF4-FFF2-40B4-BE49-F238E27FC236}">
                <a16:creationId xmlns:a16="http://schemas.microsoft.com/office/drawing/2014/main" id="{AF3F2D78-A5F6-4452-BA6E-7126C5303C3F}"/>
              </a:ext>
            </a:extLst>
          </p:cNvPr>
          <p:cNvSpPr txBox="1"/>
          <p:nvPr/>
        </p:nvSpPr>
        <p:spPr>
          <a:xfrm>
            <a:off x="10286413" y="2766060"/>
            <a:ext cx="10591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 10</a:t>
            </a:r>
          </a:p>
        </p:txBody>
      </p:sp>
    </p:spTree>
    <p:extLst>
      <p:ext uri="{BB962C8B-B14F-4D97-AF65-F5344CB8AC3E}">
        <p14:creationId xmlns:p14="http://schemas.microsoft.com/office/powerpoint/2010/main" val="325943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96B1B0-5AE5-4430-8FA4-31B5DC15CE8C}" type="slidenum">
              <a:rPr lang="en-US" smtClean="0"/>
              <a:t>14</a:t>
            </a:fld>
            <a:endParaRPr lang="en-US"/>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3051" y="878164"/>
            <a:ext cx="8118501" cy="2595017"/>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051" y="3668974"/>
            <a:ext cx="8118501" cy="2595017"/>
          </a:xfrm>
          <a:prstGeom prst="rect">
            <a:avLst/>
          </a:prstGeom>
        </p:spPr>
      </p:pic>
      <p:sp>
        <p:nvSpPr>
          <p:cNvPr id="7" name="Rectangle 6"/>
          <p:cNvSpPr/>
          <p:nvPr/>
        </p:nvSpPr>
        <p:spPr>
          <a:xfrm>
            <a:off x="5473339" y="1841679"/>
            <a:ext cx="193365" cy="4018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284" y="2003144"/>
            <a:ext cx="1752600" cy="892552"/>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Albany (EPD site)</a:t>
            </a:r>
          </a:p>
        </p:txBody>
      </p:sp>
      <p:sp>
        <p:nvSpPr>
          <p:cNvPr id="10" name="TextBox 9"/>
          <p:cNvSpPr txBox="1"/>
          <p:nvPr/>
        </p:nvSpPr>
        <p:spPr>
          <a:xfrm>
            <a:off x="253284" y="4568177"/>
            <a:ext cx="17526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Dougherty</a:t>
            </a:r>
          </a:p>
        </p:txBody>
      </p:sp>
      <p:sp>
        <p:nvSpPr>
          <p:cNvPr id="2" name="Rectangle 1"/>
          <p:cNvSpPr/>
          <p:nvPr/>
        </p:nvSpPr>
        <p:spPr>
          <a:xfrm>
            <a:off x="38100" y="47167"/>
            <a:ext cx="10303452"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Comparison between observed and simulated PM</a:t>
            </a:r>
            <a:r>
              <a:rPr lang="en-US" sz="2400" baseline="-25000"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fire impact at EPD site and Dougherty County High School on Mar. 09–10</a:t>
            </a:r>
          </a:p>
        </p:txBody>
      </p:sp>
      <p:sp>
        <p:nvSpPr>
          <p:cNvPr id="3" name="Rectangle 2"/>
          <p:cNvSpPr/>
          <p:nvPr/>
        </p:nvSpPr>
        <p:spPr>
          <a:xfrm>
            <a:off x="1394766" y="6454070"/>
            <a:ext cx="9478667" cy="369332"/>
          </a:xfrm>
          <a:prstGeom prst="rect">
            <a:avLst/>
          </a:prstGeom>
          <a:solidFill>
            <a:srgbClr val="FFFFFF">
              <a:alpha val="60000"/>
            </a:srgbClr>
          </a:solidFill>
        </p:spPr>
        <p:txBody>
          <a:bodyPr wrap="square">
            <a:spAutoFit/>
          </a:bodyPr>
          <a:lstStyle/>
          <a:p>
            <a:r>
              <a:rPr lang="en-US" dirty="0"/>
              <a:t>The spatial variation of fire impact cannot be captured with 4-km resolution model simulations.</a:t>
            </a:r>
          </a:p>
        </p:txBody>
      </p:sp>
    </p:spTree>
    <p:extLst>
      <p:ext uri="{BB962C8B-B14F-4D97-AF65-F5344CB8AC3E}">
        <p14:creationId xmlns:p14="http://schemas.microsoft.com/office/powerpoint/2010/main" val="162439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306" t="8075" r="10225" b="7794"/>
          <a:stretch/>
        </p:blipFill>
        <p:spPr>
          <a:xfrm>
            <a:off x="166473" y="509769"/>
            <a:ext cx="2937257" cy="4024131"/>
          </a:xfrm>
          <a:prstGeom prst="rect">
            <a:avLst/>
          </a:prstGeom>
        </p:spPr>
      </p:pic>
      <p:sp>
        <p:nvSpPr>
          <p:cNvPr id="2" name="Title 1"/>
          <p:cNvSpPr>
            <a:spLocks noGrp="1"/>
          </p:cNvSpPr>
          <p:nvPr>
            <p:ph type="title" idx="4294967295"/>
          </p:nvPr>
        </p:nvSpPr>
        <p:spPr>
          <a:xfrm>
            <a:off x="166473" y="-57657"/>
            <a:ext cx="8650288" cy="1090613"/>
          </a:xfrm>
        </p:spPr>
        <p:txBody>
          <a:bodyPr>
            <a:normAutofit/>
          </a:bodyPr>
          <a:lstStyle/>
          <a:p>
            <a:r>
              <a:rPr lang="en-US" sz="2400" dirty="0"/>
              <a:t>13 March 2018 Permits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649" y="11121"/>
            <a:ext cx="2508533" cy="19740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5182" y="0"/>
            <a:ext cx="2508533" cy="19740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715" y="11121"/>
            <a:ext cx="2508533" cy="197408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6648" y="1974086"/>
            <a:ext cx="2508533" cy="197408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5181" y="1974086"/>
            <a:ext cx="2508533" cy="1974086"/>
          </a:xfrm>
          <a:prstGeom prst="rect">
            <a:avLst/>
          </a:prstGeom>
        </p:spPr>
      </p:pic>
      <p:sp>
        <p:nvSpPr>
          <p:cNvPr id="17" name="Title 1"/>
          <p:cNvSpPr txBox="1">
            <a:spLocks/>
          </p:cNvSpPr>
          <p:nvPr/>
        </p:nvSpPr>
        <p:spPr>
          <a:xfrm>
            <a:off x="10400146" y="1346566"/>
            <a:ext cx="2124074" cy="109047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sz="2000" dirty="0"/>
              <a:t>Hourly PM</a:t>
            </a:r>
            <a:r>
              <a:rPr lang="en-US" sz="2000" baseline="-25000" dirty="0"/>
              <a:t>2.5</a:t>
            </a:r>
            <a:r>
              <a:rPr lang="en-US" sz="2000" dirty="0"/>
              <a:t> concentrations (EST)</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3714" y="1968526"/>
            <a:ext cx="2508533" cy="1974086"/>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9102" y="4117587"/>
            <a:ext cx="7836874" cy="2506329"/>
          </a:xfrm>
          <a:prstGeom prst="rect">
            <a:avLst/>
          </a:prstGeom>
        </p:spPr>
      </p:pic>
      <p:sp>
        <p:nvSpPr>
          <p:cNvPr id="27" name="Freeform 26"/>
          <p:cNvSpPr/>
          <p:nvPr/>
        </p:nvSpPr>
        <p:spPr>
          <a:xfrm>
            <a:off x="863786" y="2179283"/>
            <a:ext cx="941778" cy="827612"/>
          </a:xfrm>
          <a:custGeom>
            <a:avLst/>
            <a:gdLst>
              <a:gd name="connsiteX0" fmla="*/ 165100 w 813050"/>
              <a:gd name="connsiteY0" fmla="*/ 50800 h 749300"/>
              <a:gd name="connsiteX1" fmla="*/ 63500 w 813050"/>
              <a:gd name="connsiteY1" fmla="*/ 317500 h 749300"/>
              <a:gd name="connsiteX2" fmla="*/ 50800 w 813050"/>
              <a:gd name="connsiteY2" fmla="*/ 355600 h 749300"/>
              <a:gd name="connsiteX3" fmla="*/ 38100 w 813050"/>
              <a:gd name="connsiteY3" fmla="*/ 393700 h 749300"/>
              <a:gd name="connsiteX4" fmla="*/ 12700 w 813050"/>
              <a:gd name="connsiteY4" fmla="*/ 495300 h 749300"/>
              <a:gd name="connsiteX5" fmla="*/ 0 w 813050"/>
              <a:gd name="connsiteY5" fmla="*/ 546100 h 749300"/>
              <a:gd name="connsiteX6" fmla="*/ 38100 w 813050"/>
              <a:gd name="connsiteY6" fmla="*/ 723900 h 749300"/>
              <a:gd name="connsiteX7" fmla="*/ 76200 w 813050"/>
              <a:gd name="connsiteY7" fmla="*/ 749300 h 749300"/>
              <a:gd name="connsiteX8" fmla="*/ 279400 w 813050"/>
              <a:gd name="connsiteY8" fmla="*/ 736600 h 749300"/>
              <a:gd name="connsiteX9" fmla="*/ 317500 w 813050"/>
              <a:gd name="connsiteY9" fmla="*/ 711200 h 749300"/>
              <a:gd name="connsiteX10" fmla="*/ 431800 w 813050"/>
              <a:gd name="connsiteY10" fmla="*/ 647700 h 749300"/>
              <a:gd name="connsiteX11" fmla="*/ 508000 w 813050"/>
              <a:gd name="connsiteY11" fmla="*/ 584200 h 749300"/>
              <a:gd name="connsiteX12" fmla="*/ 546100 w 813050"/>
              <a:gd name="connsiteY12" fmla="*/ 571500 h 749300"/>
              <a:gd name="connsiteX13" fmla="*/ 622300 w 813050"/>
              <a:gd name="connsiteY13" fmla="*/ 520700 h 749300"/>
              <a:gd name="connsiteX14" fmla="*/ 711200 w 813050"/>
              <a:gd name="connsiteY14" fmla="*/ 495300 h 749300"/>
              <a:gd name="connsiteX15" fmla="*/ 787400 w 813050"/>
              <a:gd name="connsiteY15" fmla="*/ 469900 h 749300"/>
              <a:gd name="connsiteX16" fmla="*/ 812800 w 813050"/>
              <a:gd name="connsiteY16" fmla="*/ 431800 h 749300"/>
              <a:gd name="connsiteX17" fmla="*/ 787400 w 813050"/>
              <a:gd name="connsiteY17" fmla="*/ 292100 h 749300"/>
              <a:gd name="connsiteX18" fmla="*/ 762000 w 813050"/>
              <a:gd name="connsiteY18" fmla="*/ 254000 h 749300"/>
              <a:gd name="connsiteX19" fmla="*/ 723900 w 813050"/>
              <a:gd name="connsiteY19" fmla="*/ 241300 h 749300"/>
              <a:gd name="connsiteX20" fmla="*/ 685800 w 813050"/>
              <a:gd name="connsiteY20" fmla="*/ 215900 h 749300"/>
              <a:gd name="connsiteX21" fmla="*/ 622300 w 813050"/>
              <a:gd name="connsiteY21" fmla="*/ 203200 h 749300"/>
              <a:gd name="connsiteX22" fmla="*/ 546100 w 813050"/>
              <a:gd name="connsiteY22" fmla="*/ 177800 h 749300"/>
              <a:gd name="connsiteX23" fmla="*/ 444500 w 813050"/>
              <a:gd name="connsiteY23" fmla="*/ 152400 h 749300"/>
              <a:gd name="connsiteX24" fmla="*/ 419100 w 813050"/>
              <a:gd name="connsiteY24" fmla="*/ 114300 h 749300"/>
              <a:gd name="connsiteX25" fmla="*/ 406400 w 813050"/>
              <a:gd name="connsiteY25" fmla="*/ 38100 h 749300"/>
              <a:gd name="connsiteX26" fmla="*/ 330200 w 813050"/>
              <a:gd name="connsiteY26" fmla="*/ 0 h 749300"/>
              <a:gd name="connsiteX27" fmla="*/ 190500 w 813050"/>
              <a:gd name="connsiteY27" fmla="*/ 50800 h 749300"/>
              <a:gd name="connsiteX28" fmla="*/ 165100 w 813050"/>
              <a:gd name="connsiteY28" fmla="*/ 50800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3050" h="749300">
                <a:moveTo>
                  <a:pt x="165100" y="50800"/>
                </a:moveTo>
                <a:cubicBezTo>
                  <a:pt x="78956" y="266159"/>
                  <a:pt x="110527" y="176418"/>
                  <a:pt x="63500" y="317500"/>
                </a:cubicBezTo>
                <a:lnTo>
                  <a:pt x="50800" y="355600"/>
                </a:lnTo>
                <a:cubicBezTo>
                  <a:pt x="46567" y="368300"/>
                  <a:pt x="41347" y="380713"/>
                  <a:pt x="38100" y="393700"/>
                </a:cubicBezTo>
                <a:lnTo>
                  <a:pt x="12700" y="495300"/>
                </a:lnTo>
                <a:lnTo>
                  <a:pt x="0" y="546100"/>
                </a:lnTo>
                <a:cubicBezTo>
                  <a:pt x="6219" y="614504"/>
                  <a:pt x="-10670" y="675130"/>
                  <a:pt x="38100" y="723900"/>
                </a:cubicBezTo>
                <a:cubicBezTo>
                  <a:pt x="48893" y="734693"/>
                  <a:pt x="63500" y="740833"/>
                  <a:pt x="76200" y="749300"/>
                </a:cubicBezTo>
                <a:cubicBezTo>
                  <a:pt x="143933" y="745067"/>
                  <a:pt x="212365" y="747184"/>
                  <a:pt x="279400" y="736600"/>
                </a:cubicBezTo>
                <a:cubicBezTo>
                  <a:pt x="294477" y="734219"/>
                  <a:pt x="303848" y="718026"/>
                  <a:pt x="317500" y="711200"/>
                </a:cubicBezTo>
                <a:cubicBezTo>
                  <a:pt x="381380" y="679260"/>
                  <a:pt x="351713" y="727787"/>
                  <a:pt x="431800" y="647700"/>
                </a:cubicBezTo>
                <a:cubicBezTo>
                  <a:pt x="459887" y="619613"/>
                  <a:pt x="472637" y="601881"/>
                  <a:pt x="508000" y="584200"/>
                </a:cubicBezTo>
                <a:cubicBezTo>
                  <a:pt x="519974" y="578213"/>
                  <a:pt x="534398" y="578001"/>
                  <a:pt x="546100" y="571500"/>
                </a:cubicBezTo>
                <a:cubicBezTo>
                  <a:pt x="572785" y="556675"/>
                  <a:pt x="593340" y="530353"/>
                  <a:pt x="622300" y="520700"/>
                </a:cubicBezTo>
                <a:cubicBezTo>
                  <a:pt x="750343" y="478019"/>
                  <a:pt x="551732" y="543140"/>
                  <a:pt x="711200" y="495300"/>
                </a:cubicBezTo>
                <a:cubicBezTo>
                  <a:pt x="736845" y="487607"/>
                  <a:pt x="787400" y="469900"/>
                  <a:pt x="787400" y="469900"/>
                </a:cubicBezTo>
                <a:cubicBezTo>
                  <a:pt x="795867" y="457200"/>
                  <a:pt x="811418" y="447001"/>
                  <a:pt x="812800" y="431800"/>
                </a:cubicBezTo>
                <a:cubicBezTo>
                  <a:pt x="814821" y="409574"/>
                  <a:pt x="804468" y="326236"/>
                  <a:pt x="787400" y="292100"/>
                </a:cubicBezTo>
                <a:cubicBezTo>
                  <a:pt x="780574" y="278448"/>
                  <a:pt x="773919" y="263535"/>
                  <a:pt x="762000" y="254000"/>
                </a:cubicBezTo>
                <a:cubicBezTo>
                  <a:pt x="751547" y="245637"/>
                  <a:pt x="735874" y="247287"/>
                  <a:pt x="723900" y="241300"/>
                </a:cubicBezTo>
                <a:cubicBezTo>
                  <a:pt x="710248" y="234474"/>
                  <a:pt x="700092" y="221259"/>
                  <a:pt x="685800" y="215900"/>
                </a:cubicBezTo>
                <a:cubicBezTo>
                  <a:pt x="665589" y="208321"/>
                  <a:pt x="643125" y="208880"/>
                  <a:pt x="622300" y="203200"/>
                </a:cubicBezTo>
                <a:cubicBezTo>
                  <a:pt x="596469" y="196155"/>
                  <a:pt x="572075" y="184294"/>
                  <a:pt x="546100" y="177800"/>
                </a:cubicBezTo>
                <a:lnTo>
                  <a:pt x="444500" y="152400"/>
                </a:lnTo>
                <a:cubicBezTo>
                  <a:pt x="436033" y="139700"/>
                  <a:pt x="423927" y="128780"/>
                  <a:pt x="419100" y="114300"/>
                </a:cubicBezTo>
                <a:cubicBezTo>
                  <a:pt x="410957" y="89871"/>
                  <a:pt x="417916" y="61132"/>
                  <a:pt x="406400" y="38100"/>
                </a:cubicBezTo>
                <a:cubicBezTo>
                  <a:pt x="396552" y="18405"/>
                  <a:pt x="348232" y="6011"/>
                  <a:pt x="330200" y="0"/>
                </a:cubicBezTo>
                <a:cubicBezTo>
                  <a:pt x="184748" y="16161"/>
                  <a:pt x="243527" y="-19903"/>
                  <a:pt x="190500" y="50800"/>
                </a:cubicBezTo>
                <a:cubicBezTo>
                  <a:pt x="186908" y="55589"/>
                  <a:pt x="182033" y="59267"/>
                  <a:pt x="165100" y="5080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304994" y="1046192"/>
            <a:ext cx="127306" cy="120629"/>
          </a:xfrm>
          <a:custGeom>
            <a:avLst/>
            <a:gdLst>
              <a:gd name="connsiteX0" fmla="*/ 38406 w 127306"/>
              <a:gd name="connsiteY0" fmla="*/ 6329 h 120629"/>
              <a:gd name="connsiteX1" fmla="*/ 306 w 127306"/>
              <a:gd name="connsiteY1" fmla="*/ 69829 h 120629"/>
              <a:gd name="connsiteX2" fmla="*/ 63806 w 127306"/>
              <a:gd name="connsiteY2" fmla="*/ 120629 h 120629"/>
              <a:gd name="connsiteX3" fmla="*/ 101906 w 127306"/>
              <a:gd name="connsiteY3" fmla="*/ 107929 h 120629"/>
              <a:gd name="connsiteX4" fmla="*/ 127306 w 127306"/>
              <a:gd name="connsiteY4" fmla="*/ 31729 h 120629"/>
              <a:gd name="connsiteX5" fmla="*/ 89206 w 127306"/>
              <a:gd name="connsiteY5" fmla="*/ 6329 h 120629"/>
              <a:gd name="connsiteX6" fmla="*/ 38406 w 127306"/>
              <a:gd name="connsiteY6" fmla="*/ 6329 h 12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6" h="120629">
                <a:moveTo>
                  <a:pt x="38406" y="6329"/>
                </a:moveTo>
                <a:cubicBezTo>
                  <a:pt x="23589" y="16912"/>
                  <a:pt x="3368" y="45335"/>
                  <a:pt x="306" y="69829"/>
                </a:cubicBezTo>
                <a:cubicBezTo>
                  <a:pt x="-4290" y="106594"/>
                  <a:pt x="44046" y="114042"/>
                  <a:pt x="63806" y="120629"/>
                </a:cubicBezTo>
                <a:cubicBezTo>
                  <a:pt x="76506" y="116396"/>
                  <a:pt x="94125" y="118822"/>
                  <a:pt x="101906" y="107929"/>
                </a:cubicBezTo>
                <a:cubicBezTo>
                  <a:pt x="117468" y="86142"/>
                  <a:pt x="127306" y="31729"/>
                  <a:pt x="127306" y="31729"/>
                </a:cubicBezTo>
                <a:cubicBezTo>
                  <a:pt x="114606" y="23262"/>
                  <a:pt x="102858" y="13155"/>
                  <a:pt x="89206" y="6329"/>
                </a:cubicBezTo>
                <a:cubicBezTo>
                  <a:pt x="77232" y="342"/>
                  <a:pt x="53223" y="-4254"/>
                  <a:pt x="38406" y="6329"/>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826227" y="1046192"/>
            <a:ext cx="127306" cy="120629"/>
          </a:xfrm>
          <a:custGeom>
            <a:avLst/>
            <a:gdLst>
              <a:gd name="connsiteX0" fmla="*/ 38406 w 127306"/>
              <a:gd name="connsiteY0" fmla="*/ 6329 h 120629"/>
              <a:gd name="connsiteX1" fmla="*/ 306 w 127306"/>
              <a:gd name="connsiteY1" fmla="*/ 69829 h 120629"/>
              <a:gd name="connsiteX2" fmla="*/ 63806 w 127306"/>
              <a:gd name="connsiteY2" fmla="*/ 120629 h 120629"/>
              <a:gd name="connsiteX3" fmla="*/ 101906 w 127306"/>
              <a:gd name="connsiteY3" fmla="*/ 107929 h 120629"/>
              <a:gd name="connsiteX4" fmla="*/ 127306 w 127306"/>
              <a:gd name="connsiteY4" fmla="*/ 31729 h 120629"/>
              <a:gd name="connsiteX5" fmla="*/ 89206 w 127306"/>
              <a:gd name="connsiteY5" fmla="*/ 6329 h 120629"/>
              <a:gd name="connsiteX6" fmla="*/ 38406 w 127306"/>
              <a:gd name="connsiteY6" fmla="*/ 6329 h 12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6" h="120629">
                <a:moveTo>
                  <a:pt x="38406" y="6329"/>
                </a:moveTo>
                <a:cubicBezTo>
                  <a:pt x="23589" y="16912"/>
                  <a:pt x="3368" y="45335"/>
                  <a:pt x="306" y="69829"/>
                </a:cubicBezTo>
                <a:cubicBezTo>
                  <a:pt x="-4290" y="106594"/>
                  <a:pt x="44046" y="114042"/>
                  <a:pt x="63806" y="120629"/>
                </a:cubicBezTo>
                <a:cubicBezTo>
                  <a:pt x="76506" y="116396"/>
                  <a:pt x="94125" y="118822"/>
                  <a:pt x="101906" y="107929"/>
                </a:cubicBezTo>
                <a:cubicBezTo>
                  <a:pt x="117468" y="86142"/>
                  <a:pt x="127306" y="31729"/>
                  <a:pt x="127306" y="31729"/>
                </a:cubicBezTo>
                <a:cubicBezTo>
                  <a:pt x="114606" y="23262"/>
                  <a:pt x="102858" y="13155"/>
                  <a:pt x="89206" y="6329"/>
                </a:cubicBezTo>
                <a:cubicBezTo>
                  <a:pt x="77232" y="342"/>
                  <a:pt x="53223" y="-4254"/>
                  <a:pt x="38406" y="6329"/>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314685" y="3006895"/>
            <a:ext cx="127306" cy="120629"/>
          </a:xfrm>
          <a:custGeom>
            <a:avLst/>
            <a:gdLst>
              <a:gd name="connsiteX0" fmla="*/ 38406 w 127306"/>
              <a:gd name="connsiteY0" fmla="*/ 6329 h 120629"/>
              <a:gd name="connsiteX1" fmla="*/ 306 w 127306"/>
              <a:gd name="connsiteY1" fmla="*/ 69829 h 120629"/>
              <a:gd name="connsiteX2" fmla="*/ 63806 w 127306"/>
              <a:gd name="connsiteY2" fmla="*/ 120629 h 120629"/>
              <a:gd name="connsiteX3" fmla="*/ 101906 w 127306"/>
              <a:gd name="connsiteY3" fmla="*/ 107929 h 120629"/>
              <a:gd name="connsiteX4" fmla="*/ 127306 w 127306"/>
              <a:gd name="connsiteY4" fmla="*/ 31729 h 120629"/>
              <a:gd name="connsiteX5" fmla="*/ 89206 w 127306"/>
              <a:gd name="connsiteY5" fmla="*/ 6329 h 120629"/>
              <a:gd name="connsiteX6" fmla="*/ 38406 w 127306"/>
              <a:gd name="connsiteY6" fmla="*/ 6329 h 12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6" h="120629">
                <a:moveTo>
                  <a:pt x="38406" y="6329"/>
                </a:moveTo>
                <a:cubicBezTo>
                  <a:pt x="23589" y="16912"/>
                  <a:pt x="3368" y="45335"/>
                  <a:pt x="306" y="69829"/>
                </a:cubicBezTo>
                <a:cubicBezTo>
                  <a:pt x="-4290" y="106594"/>
                  <a:pt x="44046" y="114042"/>
                  <a:pt x="63806" y="120629"/>
                </a:cubicBezTo>
                <a:cubicBezTo>
                  <a:pt x="76506" y="116396"/>
                  <a:pt x="94125" y="118822"/>
                  <a:pt x="101906" y="107929"/>
                </a:cubicBezTo>
                <a:cubicBezTo>
                  <a:pt x="117468" y="86142"/>
                  <a:pt x="127306" y="31729"/>
                  <a:pt x="127306" y="31729"/>
                </a:cubicBezTo>
                <a:cubicBezTo>
                  <a:pt x="114606" y="23262"/>
                  <a:pt x="102858" y="13155"/>
                  <a:pt x="89206" y="6329"/>
                </a:cubicBezTo>
                <a:cubicBezTo>
                  <a:pt x="77232" y="342"/>
                  <a:pt x="53223" y="-4254"/>
                  <a:pt x="38406" y="6329"/>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823217" y="3006895"/>
            <a:ext cx="127306" cy="120629"/>
          </a:xfrm>
          <a:custGeom>
            <a:avLst/>
            <a:gdLst>
              <a:gd name="connsiteX0" fmla="*/ 38406 w 127306"/>
              <a:gd name="connsiteY0" fmla="*/ 6329 h 120629"/>
              <a:gd name="connsiteX1" fmla="*/ 306 w 127306"/>
              <a:gd name="connsiteY1" fmla="*/ 69829 h 120629"/>
              <a:gd name="connsiteX2" fmla="*/ 63806 w 127306"/>
              <a:gd name="connsiteY2" fmla="*/ 120629 h 120629"/>
              <a:gd name="connsiteX3" fmla="*/ 101906 w 127306"/>
              <a:gd name="connsiteY3" fmla="*/ 107929 h 120629"/>
              <a:gd name="connsiteX4" fmla="*/ 127306 w 127306"/>
              <a:gd name="connsiteY4" fmla="*/ 31729 h 120629"/>
              <a:gd name="connsiteX5" fmla="*/ 89206 w 127306"/>
              <a:gd name="connsiteY5" fmla="*/ 6329 h 120629"/>
              <a:gd name="connsiteX6" fmla="*/ 38406 w 127306"/>
              <a:gd name="connsiteY6" fmla="*/ 6329 h 12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6" h="120629">
                <a:moveTo>
                  <a:pt x="38406" y="6329"/>
                </a:moveTo>
                <a:cubicBezTo>
                  <a:pt x="23589" y="16912"/>
                  <a:pt x="3368" y="45335"/>
                  <a:pt x="306" y="69829"/>
                </a:cubicBezTo>
                <a:cubicBezTo>
                  <a:pt x="-4290" y="106594"/>
                  <a:pt x="44046" y="114042"/>
                  <a:pt x="63806" y="120629"/>
                </a:cubicBezTo>
                <a:cubicBezTo>
                  <a:pt x="76506" y="116396"/>
                  <a:pt x="94125" y="118822"/>
                  <a:pt x="101906" y="107929"/>
                </a:cubicBezTo>
                <a:cubicBezTo>
                  <a:pt x="117468" y="86142"/>
                  <a:pt x="127306" y="31729"/>
                  <a:pt x="127306" y="31729"/>
                </a:cubicBezTo>
                <a:cubicBezTo>
                  <a:pt x="114606" y="23262"/>
                  <a:pt x="102858" y="13155"/>
                  <a:pt x="89206" y="6329"/>
                </a:cubicBezTo>
                <a:cubicBezTo>
                  <a:pt x="77232" y="342"/>
                  <a:pt x="53223" y="-4254"/>
                  <a:pt x="38406" y="6329"/>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067478" y="5379419"/>
            <a:ext cx="1749283" cy="723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9334760" y="1046192"/>
            <a:ext cx="127306" cy="120629"/>
          </a:xfrm>
          <a:custGeom>
            <a:avLst/>
            <a:gdLst>
              <a:gd name="connsiteX0" fmla="*/ 38406 w 127306"/>
              <a:gd name="connsiteY0" fmla="*/ 6329 h 120629"/>
              <a:gd name="connsiteX1" fmla="*/ 306 w 127306"/>
              <a:gd name="connsiteY1" fmla="*/ 69829 h 120629"/>
              <a:gd name="connsiteX2" fmla="*/ 63806 w 127306"/>
              <a:gd name="connsiteY2" fmla="*/ 120629 h 120629"/>
              <a:gd name="connsiteX3" fmla="*/ 101906 w 127306"/>
              <a:gd name="connsiteY3" fmla="*/ 107929 h 120629"/>
              <a:gd name="connsiteX4" fmla="*/ 127306 w 127306"/>
              <a:gd name="connsiteY4" fmla="*/ 31729 h 120629"/>
              <a:gd name="connsiteX5" fmla="*/ 89206 w 127306"/>
              <a:gd name="connsiteY5" fmla="*/ 6329 h 120629"/>
              <a:gd name="connsiteX6" fmla="*/ 38406 w 127306"/>
              <a:gd name="connsiteY6" fmla="*/ 6329 h 12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6" h="120629">
                <a:moveTo>
                  <a:pt x="38406" y="6329"/>
                </a:moveTo>
                <a:cubicBezTo>
                  <a:pt x="23589" y="16912"/>
                  <a:pt x="3368" y="45335"/>
                  <a:pt x="306" y="69829"/>
                </a:cubicBezTo>
                <a:cubicBezTo>
                  <a:pt x="-4290" y="106594"/>
                  <a:pt x="44046" y="114042"/>
                  <a:pt x="63806" y="120629"/>
                </a:cubicBezTo>
                <a:cubicBezTo>
                  <a:pt x="76506" y="116396"/>
                  <a:pt x="94125" y="118822"/>
                  <a:pt x="101906" y="107929"/>
                </a:cubicBezTo>
                <a:cubicBezTo>
                  <a:pt x="117468" y="86142"/>
                  <a:pt x="127306" y="31729"/>
                  <a:pt x="127306" y="31729"/>
                </a:cubicBezTo>
                <a:cubicBezTo>
                  <a:pt x="114606" y="23262"/>
                  <a:pt x="102858" y="13155"/>
                  <a:pt x="89206" y="6329"/>
                </a:cubicBezTo>
                <a:cubicBezTo>
                  <a:pt x="77232" y="342"/>
                  <a:pt x="53223" y="-4254"/>
                  <a:pt x="38406" y="6329"/>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29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306" t="8075" r="10225" b="7794"/>
          <a:stretch/>
        </p:blipFill>
        <p:spPr>
          <a:xfrm>
            <a:off x="166473" y="509769"/>
            <a:ext cx="2937257" cy="4024131"/>
          </a:xfrm>
          <a:prstGeom prst="rect">
            <a:avLst/>
          </a:prstGeom>
        </p:spPr>
      </p:pic>
      <p:sp>
        <p:nvSpPr>
          <p:cNvPr id="2" name="Title 1"/>
          <p:cNvSpPr>
            <a:spLocks noGrp="1"/>
          </p:cNvSpPr>
          <p:nvPr>
            <p:ph type="title" idx="4294967295"/>
          </p:nvPr>
        </p:nvSpPr>
        <p:spPr>
          <a:xfrm>
            <a:off x="172316" y="-74247"/>
            <a:ext cx="8650288" cy="1090613"/>
          </a:xfrm>
        </p:spPr>
        <p:txBody>
          <a:bodyPr>
            <a:normAutofit/>
          </a:bodyPr>
          <a:lstStyle/>
          <a:p>
            <a:r>
              <a:rPr lang="en-US" sz="2400" dirty="0"/>
              <a:t>13 March 2018 Permits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649" y="11121"/>
            <a:ext cx="2508533" cy="19740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5182" y="0"/>
            <a:ext cx="2508533" cy="19740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715" y="11121"/>
            <a:ext cx="2508533" cy="197408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6648" y="1974086"/>
            <a:ext cx="2508533" cy="197408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5181" y="1974086"/>
            <a:ext cx="2508533" cy="1974086"/>
          </a:xfrm>
          <a:prstGeom prst="rect">
            <a:avLst/>
          </a:prstGeom>
        </p:spPr>
      </p:pic>
      <p:sp>
        <p:nvSpPr>
          <p:cNvPr id="17" name="Title 1"/>
          <p:cNvSpPr txBox="1">
            <a:spLocks/>
          </p:cNvSpPr>
          <p:nvPr/>
        </p:nvSpPr>
        <p:spPr>
          <a:xfrm>
            <a:off x="10400146" y="1346566"/>
            <a:ext cx="2124074" cy="109047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sz="2000" dirty="0"/>
              <a:t>Hourly PM</a:t>
            </a:r>
            <a:r>
              <a:rPr lang="en-US" sz="2000" baseline="-25000" dirty="0"/>
              <a:t>2.5</a:t>
            </a:r>
            <a:r>
              <a:rPr lang="en-US" sz="2000" dirty="0"/>
              <a:t> concentrations (EST)</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3714" y="1968526"/>
            <a:ext cx="2508533" cy="1974086"/>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9102" y="4117587"/>
            <a:ext cx="7836874" cy="2506329"/>
          </a:xfrm>
          <a:prstGeom prst="rect">
            <a:avLst/>
          </a:prstGeom>
        </p:spPr>
      </p:pic>
      <p:sp>
        <p:nvSpPr>
          <p:cNvPr id="38" name="Rectangle 37"/>
          <p:cNvSpPr/>
          <p:nvPr/>
        </p:nvSpPr>
        <p:spPr>
          <a:xfrm>
            <a:off x="7073321" y="5378774"/>
            <a:ext cx="1749283" cy="723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672030" y="1891804"/>
            <a:ext cx="512369" cy="627105"/>
          </a:xfrm>
          <a:custGeom>
            <a:avLst/>
            <a:gdLst>
              <a:gd name="connsiteX0" fmla="*/ 672 w 343572"/>
              <a:gd name="connsiteY0" fmla="*/ 26094 h 420509"/>
              <a:gd name="connsiteX1" fmla="*/ 26072 w 343572"/>
              <a:gd name="connsiteY1" fmla="*/ 127694 h 420509"/>
              <a:gd name="connsiteX2" fmla="*/ 51472 w 343572"/>
              <a:gd name="connsiteY2" fmla="*/ 165794 h 420509"/>
              <a:gd name="connsiteX3" fmla="*/ 114972 w 343572"/>
              <a:gd name="connsiteY3" fmla="*/ 280094 h 420509"/>
              <a:gd name="connsiteX4" fmla="*/ 153072 w 343572"/>
              <a:gd name="connsiteY4" fmla="*/ 292794 h 420509"/>
              <a:gd name="connsiteX5" fmla="*/ 165772 w 343572"/>
              <a:gd name="connsiteY5" fmla="*/ 330894 h 420509"/>
              <a:gd name="connsiteX6" fmla="*/ 241972 w 343572"/>
              <a:gd name="connsiteY6" fmla="*/ 368994 h 420509"/>
              <a:gd name="connsiteX7" fmla="*/ 305472 w 343572"/>
              <a:gd name="connsiteY7" fmla="*/ 419794 h 420509"/>
              <a:gd name="connsiteX8" fmla="*/ 343572 w 343572"/>
              <a:gd name="connsiteY8" fmla="*/ 394394 h 420509"/>
              <a:gd name="connsiteX9" fmla="*/ 318172 w 343572"/>
              <a:gd name="connsiteY9" fmla="*/ 267394 h 420509"/>
              <a:gd name="connsiteX10" fmla="*/ 267372 w 343572"/>
              <a:gd name="connsiteY10" fmla="*/ 191194 h 420509"/>
              <a:gd name="connsiteX11" fmla="*/ 229272 w 343572"/>
              <a:gd name="connsiteY11" fmla="*/ 165794 h 420509"/>
              <a:gd name="connsiteX12" fmla="*/ 203872 w 343572"/>
              <a:gd name="connsiteY12" fmla="*/ 127694 h 420509"/>
              <a:gd name="connsiteX13" fmla="*/ 165772 w 343572"/>
              <a:gd name="connsiteY13" fmla="*/ 51494 h 420509"/>
              <a:gd name="connsiteX14" fmla="*/ 89572 w 343572"/>
              <a:gd name="connsiteY14" fmla="*/ 26094 h 420509"/>
              <a:gd name="connsiteX15" fmla="*/ 51472 w 343572"/>
              <a:gd name="connsiteY15" fmla="*/ 694 h 420509"/>
              <a:gd name="connsiteX16" fmla="*/ 672 w 343572"/>
              <a:gd name="connsiteY16" fmla="*/ 26094 h 42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572" h="420509">
                <a:moveTo>
                  <a:pt x="672" y="26094"/>
                </a:moveTo>
                <a:cubicBezTo>
                  <a:pt x="-3561" y="47261"/>
                  <a:pt x="13055" y="101659"/>
                  <a:pt x="26072" y="127694"/>
                </a:cubicBezTo>
                <a:cubicBezTo>
                  <a:pt x="32898" y="141346"/>
                  <a:pt x="44646" y="152142"/>
                  <a:pt x="51472" y="165794"/>
                </a:cubicBezTo>
                <a:cubicBezTo>
                  <a:pt x="69364" y="201578"/>
                  <a:pt x="66920" y="264077"/>
                  <a:pt x="114972" y="280094"/>
                </a:cubicBezTo>
                <a:lnTo>
                  <a:pt x="153072" y="292794"/>
                </a:lnTo>
                <a:cubicBezTo>
                  <a:pt x="157305" y="305494"/>
                  <a:pt x="157409" y="320441"/>
                  <a:pt x="165772" y="330894"/>
                </a:cubicBezTo>
                <a:cubicBezTo>
                  <a:pt x="183677" y="353275"/>
                  <a:pt x="216873" y="360628"/>
                  <a:pt x="241972" y="368994"/>
                </a:cubicBezTo>
                <a:cubicBezTo>
                  <a:pt x="256813" y="391255"/>
                  <a:pt x="268666" y="425928"/>
                  <a:pt x="305472" y="419794"/>
                </a:cubicBezTo>
                <a:cubicBezTo>
                  <a:pt x="320528" y="417285"/>
                  <a:pt x="330872" y="402861"/>
                  <a:pt x="343572" y="394394"/>
                </a:cubicBezTo>
                <a:cubicBezTo>
                  <a:pt x="340417" y="372308"/>
                  <a:pt x="335223" y="298085"/>
                  <a:pt x="318172" y="267394"/>
                </a:cubicBezTo>
                <a:cubicBezTo>
                  <a:pt x="303347" y="240709"/>
                  <a:pt x="292772" y="208127"/>
                  <a:pt x="267372" y="191194"/>
                </a:cubicBezTo>
                <a:lnTo>
                  <a:pt x="229272" y="165794"/>
                </a:lnTo>
                <a:cubicBezTo>
                  <a:pt x="220805" y="153094"/>
                  <a:pt x="210698" y="141346"/>
                  <a:pt x="203872" y="127694"/>
                </a:cubicBezTo>
                <a:cubicBezTo>
                  <a:pt x="191920" y="103789"/>
                  <a:pt x="192242" y="68038"/>
                  <a:pt x="165772" y="51494"/>
                </a:cubicBezTo>
                <a:cubicBezTo>
                  <a:pt x="143068" y="37304"/>
                  <a:pt x="111849" y="40946"/>
                  <a:pt x="89572" y="26094"/>
                </a:cubicBezTo>
                <a:cubicBezTo>
                  <a:pt x="76872" y="17627"/>
                  <a:pt x="65644" y="6363"/>
                  <a:pt x="51472" y="694"/>
                </a:cubicBezTo>
                <a:cubicBezTo>
                  <a:pt x="43611" y="-2450"/>
                  <a:pt x="4905" y="4927"/>
                  <a:pt x="672" y="2609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357414" y="752408"/>
            <a:ext cx="382773" cy="444500"/>
          </a:xfrm>
          <a:custGeom>
            <a:avLst/>
            <a:gdLst>
              <a:gd name="connsiteX0" fmla="*/ 14473 w 471673"/>
              <a:gd name="connsiteY0" fmla="*/ 88900 h 469900"/>
              <a:gd name="connsiteX1" fmla="*/ 77973 w 471673"/>
              <a:gd name="connsiteY1" fmla="*/ 139700 h 469900"/>
              <a:gd name="connsiteX2" fmla="*/ 141473 w 471673"/>
              <a:gd name="connsiteY2" fmla="*/ 203200 h 469900"/>
              <a:gd name="connsiteX3" fmla="*/ 192273 w 471673"/>
              <a:gd name="connsiteY3" fmla="*/ 279400 h 469900"/>
              <a:gd name="connsiteX4" fmla="*/ 217673 w 471673"/>
              <a:gd name="connsiteY4" fmla="*/ 317500 h 469900"/>
              <a:gd name="connsiteX5" fmla="*/ 293873 w 471673"/>
              <a:gd name="connsiteY5" fmla="*/ 368300 h 469900"/>
              <a:gd name="connsiteX6" fmla="*/ 408173 w 471673"/>
              <a:gd name="connsiteY6" fmla="*/ 469900 h 469900"/>
              <a:gd name="connsiteX7" fmla="*/ 458973 w 471673"/>
              <a:gd name="connsiteY7" fmla="*/ 457200 h 469900"/>
              <a:gd name="connsiteX8" fmla="*/ 471673 w 471673"/>
              <a:gd name="connsiteY8" fmla="*/ 419100 h 469900"/>
              <a:gd name="connsiteX9" fmla="*/ 446273 w 471673"/>
              <a:gd name="connsiteY9" fmla="*/ 292100 h 469900"/>
              <a:gd name="connsiteX10" fmla="*/ 395473 w 471673"/>
              <a:gd name="connsiteY10" fmla="*/ 215900 h 469900"/>
              <a:gd name="connsiteX11" fmla="*/ 370073 w 471673"/>
              <a:gd name="connsiteY11" fmla="*/ 177800 h 469900"/>
              <a:gd name="connsiteX12" fmla="*/ 344673 w 471673"/>
              <a:gd name="connsiteY12" fmla="*/ 139700 h 469900"/>
              <a:gd name="connsiteX13" fmla="*/ 268473 w 471673"/>
              <a:gd name="connsiteY13" fmla="*/ 101600 h 469900"/>
              <a:gd name="connsiteX14" fmla="*/ 230373 w 471673"/>
              <a:gd name="connsiteY14" fmla="*/ 88900 h 469900"/>
              <a:gd name="connsiteX15" fmla="*/ 192273 w 471673"/>
              <a:gd name="connsiteY15" fmla="*/ 63500 h 469900"/>
              <a:gd name="connsiteX16" fmla="*/ 154173 w 471673"/>
              <a:gd name="connsiteY16" fmla="*/ 50800 h 469900"/>
              <a:gd name="connsiteX17" fmla="*/ 116073 w 471673"/>
              <a:gd name="connsiteY17" fmla="*/ 25400 h 469900"/>
              <a:gd name="connsiteX18" fmla="*/ 39873 w 471673"/>
              <a:gd name="connsiteY18" fmla="*/ 0 h 469900"/>
              <a:gd name="connsiteX19" fmla="*/ 1773 w 471673"/>
              <a:gd name="connsiteY19" fmla="*/ 12700 h 469900"/>
              <a:gd name="connsiteX20" fmla="*/ 14473 w 471673"/>
              <a:gd name="connsiteY20" fmla="*/ 88900 h 469900"/>
              <a:gd name="connsiteX21" fmla="*/ 14473 w 471673"/>
              <a:gd name="connsiteY21" fmla="*/ 8890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673" h="469900">
                <a:moveTo>
                  <a:pt x="14473" y="88900"/>
                </a:moveTo>
                <a:cubicBezTo>
                  <a:pt x="25056" y="97367"/>
                  <a:pt x="58806" y="120533"/>
                  <a:pt x="77973" y="139700"/>
                </a:cubicBezTo>
                <a:cubicBezTo>
                  <a:pt x="162640" y="224367"/>
                  <a:pt x="39873" y="135467"/>
                  <a:pt x="141473" y="203200"/>
                </a:cubicBezTo>
                <a:cubicBezTo>
                  <a:pt x="163792" y="270157"/>
                  <a:pt x="139422" y="215979"/>
                  <a:pt x="192273" y="279400"/>
                </a:cubicBezTo>
                <a:cubicBezTo>
                  <a:pt x="202044" y="291126"/>
                  <a:pt x="206186" y="307449"/>
                  <a:pt x="217673" y="317500"/>
                </a:cubicBezTo>
                <a:cubicBezTo>
                  <a:pt x="240647" y="337602"/>
                  <a:pt x="272287" y="346714"/>
                  <a:pt x="293873" y="368300"/>
                </a:cubicBezTo>
                <a:cubicBezTo>
                  <a:pt x="380866" y="455293"/>
                  <a:pt x="340185" y="424575"/>
                  <a:pt x="408173" y="469900"/>
                </a:cubicBezTo>
                <a:cubicBezTo>
                  <a:pt x="425106" y="465667"/>
                  <a:pt x="445343" y="468104"/>
                  <a:pt x="458973" y="457200"/>
                </a:cubicBezTo>
                <a:cubicBezTo>
                  <a:pt x="469426" y="448837"/>
                  <a:pt x="471673" y="432487"/>
                  <a:pt x="471673" y="419100"/>
                </a:cubicBezTo>
                <a:cubicBezTo>
                  <a:pt x="471673" y="402693"/>
                  <a:pt x="461913" y="320252"/>
                  <a:pt x="446273" y="292100"/>
                </a:cubicBezTo>
                <a:cubicBezTo>
                  <a:pt x="431448" y="265415"/>
                  <a:pt x="412406" y="241300"/>
                  <a:pt x="395473" y="215900"/>
                </a:cubicBezTo>
                <a:lnTo>
                  <a:pt x="370073" y="177800"/>
                </a:lnTo>
                <a:cubicBezTo>
                  <a:pt x="361606" y="165100"/>
                  <a:pt x="359153" y="144527"/>
                  <a:pt x="344673" y="139700"/>
                </a:cubicBezTo>
                <a:cubicBezTo>
                  <a:pt x="248908" y="107778"/>
                  <a:pt x="366950" y="150839"/>
                  <a:pt x="268473" y="101600"/>
                </a:cubicBezTo>
                <a:cubicBezTo>
                  <a:pt x="256499" y="95613"/>
                  <a:pt x="242347" y="94887"/>
                  <a:pt x="230373" y="88900"/>
                </a:cubicBezTo>
                <a:cubicBezTo>
                  <a:pt x="216721" y="82074"/>
                  <a:pt x="205925" y="70326"/>
                  <a:pt x="192273" y="63500"/>
                </a:cubicBezTo>
                <a:cubicBezTo>
                  <a:pt x="180299" y="57513"/>
                  <a:pt x="166147" y="56787"/>
                  <a:pt x="154173" y="50800"/>
                </a:cubicBezTo>
                <a:cubicBezTo>
                  <a:pt x="140521" y="43974"/>
                  <a:pt x="130021" y="31599"/>
                  <a:pt x="116073" y="25400"/>
                </a:cubicBezTo>
                <a:cubicBezTo>
                  <a:pt x="91607" y="14526"/>
                  <a:pt x="39873" y="0"/>
                  <a:pt x="39873" y="0"/>
                </a:cubicBezTo>
                <a:cubicBezTo>
                  <a:pt x="27173" y="4233"/>
                  <a:pt x="5451" y="-172"/>
                  <a:pt x="1773" y="12700"/>
                </a:cubicBezTo>
                <a:cubicBezTo>
                  <a:pt x="-5301" y="37460"/>
                  <a:pt x="10831" y="63408"/>
                  <a:pt x="14473" y="88900"/>
                </a:cubicBezTo>
                <a:lnTo>
                  <a:pt x="14473" y="88900"/>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906152" y="775914"/>
            <a:ext cx="382773" cy="444500"/>
          </a:xfrm>
          <a:custGeom>
            <a:avLst/>
            <a:gdLst>
              <a:gd name="connsiteX0" fmla="*/ 14473 w 471673"/>
              <a:gd name="connsiteY0" fmla="*/ 88900 h 469900"/>
              <a:gd name="connsiteX1" fmla="*/ 77973 w 471673"/>
              <a:gd name="connsiteY1" fmla="*/ 139700 h 469900"/>
              <a:gd name="connsiteX2" fmla="*/ 141473 w 471673"/>
              <a:gd name="connsiteY2" fmla="*/ 203200 h 469900"/>
              <a:gd name="connsiteX3" fmla="*/ 192273 w 471673"/>
              <a:gd name="connsiteY3" fmla="*/ 279400 h 469900"/>
              <a:gd name="connsiteX4" fmla="*/ 217673 w 471673"/>
              <a:gd name="connsiteY4" fmla="*/ 317500 h 469900"/>
              <a:gd name="connsiteX5" fmla="*/ 293873 w 471673"/>
              <a:gd name="connsiteY5" fmla="*/ 368300 h 469900"/>
              <a:gd name="connsiteX6" fmla="*/ 408173 w 471673"/>
              <a:gd name="connsiteY6" fmla="*/ 469900 h 469900"/>
              <a:gd name="connsiteX7" fmla="*/ 458973 w 471673"/>
              <a:gd name="connsiteY7" fmla="*/ 457200 h 469900"/>
              <a:gd name="connsiteX8" fmla="*/ 471673 w 471673"/>
              <a:gd name="connsiteY8" fmla="*/ 419100 h 469900"/>
              <a:gd name="connsiteX9" fmla="*/ 446273 w 471673"/>
              <a:gd name="connsiteY9" fmla="*/ 292100 h 469900"/>
              <a:gd name="connsiteX10" fmla="*/ 395473 w 471673"/>
              <a:gd name="connsiteY10" fmla="*/ 215900 h 469900"/>
              <a:gd name="connsiteX11" fmla="*/ 370073 w 471673"/>
              <a:gd name="connsiteY11" fmla="*/ 177800 h 469900"/>
              <a:gd name="connsiteX12" fmla="*/ 344673 w 471673"/>
              <a:gd name="connsiteY12" fmla="*/ 139700 h 469900"/>
              <a:gd name="connsiteX13" fmla="*/ 268473 w 471673"/>
              <a:gd name="connsiteY13" fmla="*/ 101600 h 469900"/>
              <a:gd name="connsiteX14" fmla="*/ 230373 w 471673"/>
              <a:gd name="connsiteY14" fmla="*/ 88900 h 469900"/>
              <a:gd name="connsiteX15" fmla="*/ 192273 w 471673"/>
              <a:gd name="connsiteY15" fmla="*/ 63500 h 469900"/>
              <a:gd name="connsiteX16" fmla="*/ 154173 w 471673"/>
              <a:gd name="connsiteY16" fmla="*/ 50800 h 469900"/>
              <a:gd name="connsiteX17" fmla="*/ 116073 w 471673"/>
              <a:gd name="connsiteY17" fmla="*/ 25400 h 469900"/>
              <a:gd name="connsiteX18" fmla="*/ 39873 w 471673"/>
              <a:gd name="connsiteY18" fmla="*/ 0 h 469900"/>
              <a:gd name="connsiteX19" fmla="*/ 1773 w 471673"/>
              <a:gd name="connsiteY19" fmla="*/ 12700 h 469900"/>
              <a:gd name="connsiteX20" fmla="*/ 14473 w 471673"/>
              <a:gd name="connsiteY20" fmla="*/ 88900 h 469900"/>
              <a:gd name="connsiteX21" fmla="*/ 14473 w 471673"/>
              <a:gd name="connsiteY21" fmla="*/ 8890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673" h="469900">
                <a:moveTo>
                  <a:pt x="14473" y="88900"/>
                </a:moveTo>
                <a:cubicBezTo>
                  <a:pt x="25056" y="97367"/>
                  <a:pt x="58806" y="120533"/>
                  <a:pt x="77973" y="139700"/>
                </a:cubicBezTo>
                <a:cubicBezTo>
                  <a:pt x="162640" y="224367"/>
                  <a:pt x="39873" y="135467"/>
                  <a:pt x="141473" y="203200"/>
                </a:cubicBezTo>
                <a:cubicBezTo>
                  <a:pt x="163792" y="270157"/>
                  <a:pt x="139422" y="215979"/>
                  <a:pt x="192273" y="279400"/>
                </a:cubicBezTo>
                <a:cubicBezTo>
                  <a:pt x="202044" y="291126"/>
                  <a:pt x="206186" y="307449"/>
                  <a:pt x="217673" y="317500"/>
                </a:cubicBezTo>
                <a:cubicBezTo>
                  <a:pt x="240647" y="337602"/>
                  <a:pt x="272287" y="346714"/>
                  <a:pt x="293873" y="368300"/>
                </a:cubicBezTo>
                <a:cubicBezTo>
                  <a:pt x="380866" y="455293"/>
                  <a:pt x="340185" y="424575"/>
                  <a:pt x="408173" y="469900"/>
                </a:cubicBezTo>
                <a:cubicBezTo>
                  <a:pt x="425106" y="465667"/>
                  <a:pt x="445343" y="468104"/>
                  <a:pt x="458973" y="457200"/>
                </a:cubicBezTo>
                <a:cubicBezTo>
                  <a:pt x="469426" y="448837"/>
                  <a:pt x="471673" y="432487"/>
                  <a:pt x="471673" y="419100"/>
                </a:cubicBezTo>
                <a:cubicBezTo>
                  <a:pt x="471673" y="402693"/>
                  <a:pt x="461913" y="320252"/>
                  <a:pt x="446273" y="292100"/>
                </a:cubicBezTo>
                <a:cubicBezTo>
                  <a:pt x="431448" y="265415"/>
                  <a:pt x="412406" y="241300"/>
                  <a:pt x="395473" y="215900"/>
                </a:cubicBezTo>
                <a:lnTo>
                  <a:pt x="370073" y="177800"/>
                </a:lnTo>
                <a:cubicBezTo>
                  <a:pt x="361606" y="165100"/>
                  <a:pt x="359153" y="144527"/>
                  <a:pt x="344673" y="139700"/>
                </a:cubicBezTo>
                <a:cubicBezTo>
                  <a:pt x="248908" y="107778"/>
                  <a:pt x="366950" y="150839"/>
                  <a:pt x="268473" y="101600"/>
                </a:cubicBezTo>
                <a:cubicBezTo>
                  <a:pt x="256499" y="95613"/>
                  <a:pt x="242347" y="94887"/>
                  <a:pt x="230373" y="88900"/>
                </a:cubicBezTo>
                <a:cubicBezTo>
                  <a:pt x="216721" y="82074"/>
                  <a:pt x="205925" y="70326"/>
                  <a:pt x="192273" y="63500"/>
                </a:cubicBezTo>
                <a:cubicBezTo>
                  <a:pt x="180299" y="57513"/>
                  <a:pt x="166147" y="56787"/>
                  <a:pt x="154173" y="50800"/>
                </a:cubicBezTo>
                <a:cubicBezTo>
                  <a:pt x="140521" y="43974"/>
                  <a:pt x="130021" y="31599"/>
                  <a:pt x="116073" y="25400"/>
                </a:cubicBezTo>
                <a:cubicBezTo>
                  <a:pt x="91607" y="14526"/>
                  <a:pt x="39873" y="0"/>
                  <a:pt x="39873" y="0"/>
                </a:cubicBezTo>
                <a:cubicBezTo>
                  <a:pt x="27173" y="4233"/>
                  <a:pt x="5451" y="-172"/>
                  <a:pt x="1773" y="12700"/>
                </a:cubicBezTo>
                <a:cubicBezTo>
                  <a:pt x="-5301" y="37460"/>
                  <a:pt x="10831" y="63408"/>
                  <a:pt x="14473" y="88900"/>
                </a:cubicBezTo>
                <a:lnTo>
                  <a:pt x="14473" y="88900"/>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436327" y="818560"/>
            <a:ext cx="382773" cy="444500"/>
          </a:xfrm>
          <a:custGeom>
            <a:avLst/>
            <a:gdLst>
              <a:gd name="connsiteX0" fmla="*/ 14473 w 471673"/>
              <a:gd name="connsiteY0" fmla="*/ 88900 h 469900"/>
              <a:gd name="connsiteX1" fmla="*/ 77973 w 471673"/>
              <a:gd name="connsiteY1" fmla="*/ 139700 h 469900"/>
              <a:gd name="connsiteX2" fmla="*/ 141473 w 471673"/>
              <a:gd name="connsiteY2" fmla="*/ 203200 h 469900"/>
              <a:gd name="connsiteX3" fmla="*/ 192273 w 471673"/>
              <a:gd name="connsiteY3" fmla="*/ 279400 h 469900"/>
              <a:gd name="connsiteX4" fmla="*/ 217673 w 471673"/>
              <a:gd name="connsiteY4" fmla="*/ 317500 h 469900"/>
              <a:gd name="connsiteX5" fmla="*/ 293873 w 471673"/>
              <a:gd name="connsiteY5" fmla="*/ 368300 h 469900"/>
              <a:gd name="connsiteX6" fmla="*/ 408173 w 471673"/>
              <a:gd name="connsiteY6" fmla="*/ 469900 h 469900"/>
              <a:gd name="connsiteX7" fmla="*/ 458973 w 471673"/>
              <a:gd name="connsiteY7" fmla="*/ 457200 h 469900"/>
              <a:gd name="connsiteX8" fmla="*/ 471673 w 471673"/>
              <a:gd name="connsiteY8" fmla="*/ 419100 h 469900"/>
              <a:gd name="connsiteX9" fmla="*/ 446273 w 471673"/>
              <a:gd name="connsiteY9" fmla="*/ 292100 h 469900"/>
              <a:gd name="connsiteX10" fmla="*/ 395473 w 471673"/>
              <a:gd name="connsiteY10" fmla="*/ 215900 h 469900"/>
              <a:gd name="connsiteX11" fmla="*/ 370073 w 471673"/>
              <a:gd name="connsiteY11" fmla="*/ 177800 h 469900"/>
              <a:gd name="connsiteX12" fmla="*/ 344673 w 471673"/>
              <a:gd name="connsiteY12" fmla="*/ 139700 h 469900"/>
              <a:gd name="connsiteX13" fmla="*/ 268473 w 471673"/>
              <a:gd name="connsiteY13" fmla="*/ 101600 h 469900"/>
              <a:gd name="connsiteX14" fmla="*/ 230373 w 471673"/>
              <a:gd name="connsiteY14" fmla="*/ 88900 h 469900"/>
              <a:gd name="connsiteX15" fmla="*/ 192273 w 471673"/>
              <a:gd name="connsiteY15" fmla="*/ 63500 h 469900"/>
              <a:gd name="connsiteX16" fmla="*/ 154173 w 471673"/>
              <a:gd name="connsiteY16" fmla="*/ 50800 h 469900"/>
              <a:gd name="connsiteX17" fmla="*/ 116073 w 471673"/>
              <a:gd name="connsiteY17" fmla="*/ 25400 h 469900"/>
              <a:gd name="connsiteX18" fmla="*/ 39873 w 471673"/>
              <a:gd name="connsiteY18" fmla="*/ 0 h 469900"/>
              <a:gd name="connsiteX19" fmla="*/ 1773 w 471673"/>
              <a:gd name="connsiteY19" fmla="*/ 12700 h 469900"/>
              <a:gd name="connsiteX20" fmla="*/ 14473 w 471673"/>
              <a:gd name="connsiteY20" fmla="*/ 88900 h 469900"/>
              <a:gd name="connsiteX21" fmla="*/ 14473 w 471673"/>
              <a:gd name="connsiteY21" fmla="*/ 8890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673" h="469900">
                <a:moveTo>
                  <a:pt x="14473" y="88900"/>
                </a:moveTo>
                <a:cubicBezTo>
                  <a:pt x="25056" y="97367"/>
                  <a:pt x="58806" y="120533"/>
                  <a:pt x="77973" y="139700"/>
                </a:cubicBezTo>
                <a:cubicBezTo>
                  <a:pt x="162640" y="224367"/>
                  <a:pt x="39873" y="135467"/>
                  <a:pt x="141473" y="203200"/>
                </a:cubicBezTo>
                <a:cubicBezTo>
                  <a:pt x="163792" y="270157"/>
                  <a:pt x="139422" y="215979"/>
                  <a:pt x="192273" y="279400"/>
                </a:cubicBezTo>
                <a:cubicBezTo>
                  <a:pt x="202044" y="291126"/>
                  <a:pt x="206186" y="307449"/>
                  <a:pt x="217673" y="317500"/>
                </a:cubicBezTo>
                <a:cubicBezTo>
                  <a:pt x="240647" y="337602"/>
                  <a:pt x="272287" y="346714"/>
                  <a:pt x="293873" y="368300"/>
                </a:cubicBezTo>
                <a:cubicBezTo>
                  <a:pt x="380866" y="455293"/>
                  <a:pt x="340185" y="424575"/>
                  <a:pt x="408173" y="469900"/>
                </a:cubicBezTo>
                <a:cubicBezTo>
                  <a:pt x="425106" y="465667"/>
                  <a:pt x="445343" y="468104"/>
                  <a:pt x="458973" y="457200"/>
                </a:cubicBezTo>
                <a:cubicBezTo>
                  <a:pt x="469426" y="448837"/>
                  <a:pt x="471673" y="432487"/>
                  <a:pt x="471673" y="419100"/>
                </a:cubicBezTo>
                <a:cubicBezTo>
                  <a:pt x="471673" y="402693"/>
                  <a:pt x="461913" y="320252"/>
                  <a:pt x="446273" y="292100"/>
                </a:cubicBezTo>
                <a:cubicBezTo>
                  <a:pt x="431448" y="265415"/>
                  <a:pt x="412406" y="241300"/>
                  <a:pt x="395473" y="215900"/>
                </a:cubicBezTo>
                <a:lnTo>
                  <a:pt x="370073" y="177800"/>
                </a:lnTo>
                <a:cubicBezTo>
                  <a:pt x="361606" y="165100"/>
                  <a:pt x="359153" y="144527"/>
                  <a:pt x="344673" y="139700"/>
                </a:cubicBezTo>
                <a:cubicBezTo>
                  <a:pt x="248908" y="107778"/>
                  <a:pt x="366950" y="150839"/>
                  <a:pt x="268473" y="101600"/>
                </a:cubicBezTo>
                <a:cubicBezTo>
                  <a:pt x="256499" y="95613"/>
                  <a:pt x="242347" y="94887"/>
                  <a:pt x="230373" y="88900"/>
                </a:cubicBezTo>
                <a:cubicBezTo>
                  <a:pt x="216721" y="82074"/>
                  <a:pt x="205925" y="70326"/>
                  <a:pt x="192273" y="63500"/>
                </a:cubicBezTo>
                <a:cubicBezTo>
                  <a:pt x="180299" y="57513"/>
                  <a:pt x="166147" y="56787"/>
                  <a:pt x="154173" y="50800"/>
                </a:cubicBezTo>
                <a:cubicBezTo>
                  <a:pt x="140521" y="43974"/>
                  <a:pt x="130021" y="31599"/>
                  <a:pt x="116073" y="25400"/>
                </a:cubicBezTo>
                <a:cubicBezTo>
                  <a:pt x="91607" y="14526"/>
                  <a:pt x="39873" y="0"/>
                  <a:pt x="39873" y="0"/>
                </a:cubicBezTo>
                <a:cubicBezTo>
                  <a:pt x="27173" y="4233"/>
                  <a:pt x="5451" y="-172"/>
                  <a:pt x="1773" y="12700"/>
                </a:cubicBezTo>
                <a:cubicBezTo>
                  <a:pt x="-5301" y="37460"/>
                  <a:pt x="10831" y="63408"/>
                  <a:pt x="14473" y="88900"/>
                </a:cubicBezTo>
                <a:lnTo>
                  <a:pt x="14473" y="88900"/>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497460" y="2774143"/>
            <a:ext cx="382773" cy="444500"/>
          </a:xfrm>
          <a:custGeom>
            <a:avLst/>
            <a:gdLst>
              <a:gd name="connsiteX0" fmla="*/ 14473 w 471673"/>
              <a:gd name="connsiteY0" fmla="*/ 88900 h 469900"/>
              <a:gd name="connsiteX1" fmla="*/ 77973 w 471673"/>
              <a:gd name="connsiteY1" fmla="*/ 139700 h 469900"/>
              <a:gd name="connsiteX2" fmla="*/ 141473 w 471673"/>
              <a:gd name="connsiteY2" fmla="*/ 203200 h 469900"/>
              <a:gd name="connsiteX3" fmla="*/ 192273 w 471673"/>
              <a:gd name="connsiteY3" fmla="*/ 279400 h 469900"/>
              <a:gd name="connsiteX4" fmla="*/ 217673 w 471673"/>
              <a:gd name="connsiteY4" fmla="*/ 317500 h 469900"/>
              <a:gd name="connsiteX5" fmla="*/ 293873 w 471673"/>
              <a:gd name="connsiteY5" fmla="*/ 368300 h 469900"/>
              <a:gd name="connsiteX6" fmla="*/ 408173 w 471673"/>
              <a:gd name="connsiteY6" fmla="*/ 469900 h 469900"/>
              <a:gd name="connsiteX7" fmla="*/ 458973 w 471673"/>
              <a:gd name="connsiteY7" fmla="*/ 457200 h 469900"/>
              <a:gd name="connsiteX8" fmla="*/ 471673 w 471673"/>
              <a:gd name="connsiteY8" fmla="*/ 419100 h 469900"/>
              <a:gd name="connsiteX9" fmla="*/ 446273 w 471673"/>
              <a:gd name="connsiteY9" fmla="*/ 292100 h 469900"/>
              <a:gd name="connsiteX10" fmla="*/ 395473 w 471673"/>
              <a:gd name="connsiteY10" fmla="*/ 215900 h 469900"/>
              <a:gd name="connsiteX11" fmla="*/ 370073 w 471673"/>
              <a:gd name="connsiteY11" fmla="*/ 177800 h 469900"/>
              <a:gd name="connsiteX12" fmla="*/ 344673 w 471673"/>
              <a:gd name="connsiteY12" fmla="*/ 139700 h 469900"/>
              <a:gd name="connsiteX13" fmla="*/ 268473 w 471673"/>
              <a:gd name="connsiteY13" fmla="*/ 101600 h 469900"/>
              <a:gd name="connsiteX14" fmla="*/ 230373 w 471673"/>
              <a:gd name="connsiteY14" fmla="*/ 88900 h 469900"/>
              <a:gd name="connsiteX15" fmla="*/ 192273 w 471673"/>
              <a:gd name="connsiteY15" fmla="*/ 63500 h 469900"/>
              <a:gd name="connsiteX16" fmla="*/ 154173 w 471673"/>
              <a:gd name="connsiteY16" fmla="*/ 50800 h 469900"/>
              <a:gd name="connsiteX17" fmla="*/ 116073 w 471673"/>
              <a:gd name="connsiteY17" fmla="*/ 25400 h 469900"/>
              <a:gd name="connsiteX18" fmla="*/ 39873 w 471673"/>
              <a:gd name="connsiteY18" fmla="*/ 0 h 469900"/>
              <a:gd name="connsiteX19" fmla="*/ 1773 w 471673"/>
              <a:gd name="connsiteY19" fmla="*/ 12700 h 469900"/>
              <a:gd name="connsiteX20" fmla="*/ 14473 w 471673"/>
              <a:gd name="connsiteY20" fmla="*/ 88900 h 469900"/>
              <a:gd name="connsiteX21" fmla="*/ 14473 w 471673"/>
              <a:gd name="connsiteY21" fmla="*/ 8890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673" h="469900">
                <a:moveTo>
                  <a:pt x="14473" y="88900"/>
                </a:moveTo>
                <a:cubicBezTo>
                  <a:pt x="25056" y="97367"/>
                  <a:pt x="58806" y="120533"/>
                  <a:pt x="77973" y="139700"/>
                </a:cubicBezTo>
                <a:cubicBezTo>
                  <a:pt x="162640" y="224367"/>
                  <a:pt x="39873" y="135467"/>
                  <a:pt x="141473" y="203200"/>
                </a:cubicBezTo>
                <a:cubicBezTo>
                  <a:pt x="163792" y="270157"/>
                  <a:pt x="139422" y="215979"/>
                  <a:pt x="192273" y="279400"/>
                </a:cubicBezTo>
                <a:cubicBezTo>
                  <a:pt x="202044" y="291126"/>
                  <a:pt x="206186" y="307449"/>
                  <a:pt x="217673" y="317500"/>
                </a:cubicBezTo>
                <a:cubicBezTo>
                  <a:pt x="240647" y="337602"/>
                  <a:pt x="272287" y="346714"/>
                  <a:pt x="293873" y="368300"/>
                </a:cubicBezTo>
                <a:cubicBezTo>
                  <a:pt x="380866" y="455293"/>
                  <a:pt x="340185" y="424575"/>
                  <a:pt x="408173" y="469900"/>
                </a:cubicBezTo>
                <a:cubicBezTo>
                  <a:pt x="425106" y="465667"/>
                  <a:pt x="445343" y="468104"/>
                  <a:pt x="458973" y="457200"/>
                </a:cubicBezTo>
                <a:cubicBezTo>
                  <a:pt x="469426" y="448837"/>
                  <a:pt x="471673" y="432487"/>
                  <a:pt x="471673" y="419100"/>
                </a:cubicBezTo>
                <a:cubicBezTo>
                  <a:pt x="471673" y="402693"/>
                  <a:pt x="461913" y="320252"/>
                  <a:pt x="446273" y="292100"/>
                </a:cubicBezTo>
                <a:cubicBezTo>
                  <a:pt x="431448" y="265415"/>
                  <a:pt x="412406" y="241300"/>
                  <a:pt x="395473" y="215900"/>
                </a:cubicBezTo>
                <a:lnTo>
                  <a:pt x="370073" y="177800"/>
                </a:lnTo>
                <a:cubicBezTo>
                  <a:pt x="361606" y="165100"/>
                  <a:pt x="359153" y="144527"/>
                  <a:pt x="344673" y="139700"/>
                </a:cubicBezTo>
                <a:cubicBezTo>
                  <a:pt x="248908" y="107778"/>
                  <a:pt x="366950" y="150839"/>
                  <a:pt x="268473" y="101600"/>
                </a:cubicBezTo>
                <a:cubicBezTo>
                  <a:pt x="256499" y="95613"/>
                  <a:pt x="242347" y="94887"/>
                  <a:pt x="230373" y="88900"/>
                </a:cubicBezTo>
                <a:cubicBezTo>
                  <a:pt x="216721" y="82074"/>
                  <a:pt x="205925" y="70326"/>
                  <a:pt x="192273" y="63500"/>
                </a:cubicBezTo>
                <a:cubicBezTo>
                  <a:pt x="180299" y="57513"/>
                  <a:pt x="166147" y="56787"/>
                  <a:pt x="154173" y="50800"/>
                </a:cubicBezTo>
                <a:cubicBezTo>
                  <a:pt x="140521" y="43974"/>
                  <a:pt x="130021" y="31599"/>
                  <a:pt x="116073" y="25400"/>
                </a:cubicBezTo>
                <a:cubicBezTo>
                  <a:pt x="91607" y="14526"/>
                  <a:pt x="39873" y="0"/>
                  <a:pt x="39873" y="0"/>
                </a:cubicBezTo>
                <a:cubicBezTo>
                  <a:pt x="27173" y="4233"/>
                  <a:pt x="5451" y="-172"/>
                  <a:pt x="1773" y="12700"/>
                </a:cubicBezTo>
                <a:cubicBezTo>
                  <a:pt x="-5301" y="37460"/>
                  <a:pt x="10831" y="63408"/>
                  <a:pt x="14473" y="88900"/>
                </a:cubicBezTo>
                <a:lnTo>
                  <a:pt x="14473" y="88900"/>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25990" y="5373270"/>
            <a:ext cx="321972" cy="32197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70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306" t="8075" r="10225" b="7794"/>
          <a:stretch/>
        </p:blipFill>
        <p:spPr>
          <a:xfrm>
            <a:off x="166473" y="509769"/>
            <a:ext cx="2937257" cy="4024131"/>
          </a:xfrm>
          <a:prstGeom prst="rect">
            <a:avLst/>
          </a:prstGeom>
        </p:spPr>
      </p:pic>
      <p:sp>
        <p:nvSpPr>
          <p:cNvPr id="2" name="Title 1"/>
          <p:cNvSpPr>
            <a:spLocks noGrp="1"/>
          </p:cNvSpPr>
          <p:nvPr>
            <p:ph type="title" idx="4294967295"/>
          </p:nvPr>
        </p:nvSpPr>
        <p:spPr>
          <a:xfrm>
            <a:off x="172316" y="-92449"/>
            <a:ext cx="8650288" cy="1090613"/>
          </a:xfrm>
        </p:spPr>
        <p:txBody>
          <a:bodyPr>
            <a:normAutofit/>
          </a:bodyPr>
          <a:lstStyle/>
          <a:p>
            <a:r>
              <a:rPr lang="en-US" sz="2400" dirty="0"/>
              <a:t>13 March 2018 Permits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649" y="11121"/>
            <a:ext cx="2508533" cy="19740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5182" y="0"/>
            <a:ext cx="2508533" cy="19740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715" y="11121"/>
            <a:ext cx="2508533" cy="197408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6648" y="1974086"/>
            <a:ext cx="2508533" cy="197408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5181" y="1974086"/>
            <a:ext cx="2508533" cy="1974086"/>
          </a:xfrm>
          <a:prstGeom prst="rect">
            <a:avLst/>
          </a:prstGeom>
        </p:spPr>
      </p:pic>
      <p:sp>
        <p:nvSpPr>
          <p:cNvPr id="17" name="Title 1"/>
          <p:cNvSpPr txBox="1">
            <a:spLocks/>
          </p:cNvSpPr>
          <p:nvPr/>
        </p:nvSpPr>
        <p:spPr>
          <a:xfrm>
            <a:off x="10400146" y="1346566"/>
            <a:ext cx="2124074" cy="109047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sz="2000" dirty="0"/>
              <a:t>Hourly PM</a:t>
            </a:r>
            <a:r>
              <a:rPr lang="en-US" sz="2000" baseline="-25000" dirty="0"/>
              <a:t>2.5</a:t>
            </a:r>
            <a:r>
              <a:rPr lang="en-US" sz="2000" dirty="0"/>
              <a:t> concentrations (EST)</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3714" y="1968526"/>
            <a:ext cx="2508533" cy="1974086"/>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9102" y="4117587"/>
            <a:ext cx="7836874" cy="2506329"/>
          </a:xfrm>
          <a:prstGeom prst="rect">
            <a:avLst/>
          </a:prstGeom>
        </p:spPr>
      </p:pic>
      <p:sp>
        <p:nvSpPr>
          <p:cNvPr id="38" name="Rectangle 37"/>
          <p:cNvSpPr/>
          <p:nvPr/>
        </p:nvSpPr>
        <p:spPr>
          <a:xfrm>
            <a:off x="7064437" y="5377500"/>
            <a:ext cx="1749283" cy="723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497460" y="2774143"/>
            <a:ext cx="382773" cy="444500"/>
          </a:xfrm>
          <a:custGeom>
            <a:avLst/>
            <a:gdLst>
              <a:gd name="connsiteX0" fmla="*/ 14473 w 471673"/>
              <a:gd name="connsiteY0" fmla="*/ 88900 h 469900"/>
              <a:gd name="connsiteX1" fmla="*/ 77973 w 471673"/>
              <a:gd name="connsiteY1" fmla="*/ 139700 h 469900"/>
              <a:gd name="connsiteX2" fmla="*/ 141473 w 471673"/>
              <a:gd name="connsiteY2" fmla="*/ 203200 h 469900"/>
              <a:gd name="connsiteX3" fmla="*/ 192273 w 471673"/>
              <a:gd name="connsiteY3" fmla="*/ 279400 h 469900"/>
              <a:gd name="connsiteX4" fmla="*/ 217673 w 471673"/>
              <a:gd name="connsiteY4" fmla="*/ 317500 h 469900"/>
              <a:gd name="connsiteX5" fmla="*/ 293873 w 471673"/>
              <a:gd name="connsiteY5" fmla="*/ 368300 h 469900"/>
              <a:gd name="connsiteX6" fmla="*/ 408173 w 471673"/>
              <a:gd name="connsiteY6" fmla="*/ 469900 h 469900"/>
              <a:gd name="connsiteX7" fmla="*/ 458973 w 471673"/>
              <a:gd name="connsiteY7" fmla="*/ 457200 h 469900"/>
              <a:gd name="connsiteX8" fmla="*/ 471673 w 471673"/>
              <a:gd name="connsiteY8" fmla="*/ 419100 h 469900"/>
              <a:gd name="connsiteX9" fmla="*/ 446273 w 471673"/>
              <a:gd name="connsiteY9" fmla="*/ 292100 h 469900"/>
              <a:gd name="connsiteX10" fmla="*/ 395473 w 471673"/>
              <a:gd name="connsiteY10" fmla="*/ 215900 h 469900"/>
              <a:gd name="connsiteX11" fmla="*/ 370073 w 471673"/>
              <a:gd name="connsiteY11" fmla="*/ 177800 h 469900"/>
              <a:gd name="connsiteX12" fmla="*/ 344673 w 471673"/>
              <a:gd name="connsiteY12" fmla="*/ 139700 h 469900"/>
              <a:gd name="connsiteX13" fmla="*/ 268473 w 471673"/>
              <a:gd name="connsiteY13" fmla="*/ 101600 h 469900"/>
              <a:gd name="connsiteX14" fmla="*/ 230373 w 471673"/>
              <a:gd name="connsiteY14" fmla="*/ 88900 h 469900"/>
              <a:gd name="connsiteX15" fmla="*/ 192273 w 471673"/>
              <a:gd name="connsiteY15" fmla="*/ 63500 h 469900"/>
              <a:gd name="connsiteX16" fmla="*/ 154173 w 471673"/>
              <a:gd name="connsiteY16" fmla="*/ 50800 h 469900"/>
              <a:gd name="connsiteX17" fmla="*/ 116073 w 471673"/>
              <a:gd name="connsiteY17" fmla="*/ 25400 h 469900"/>
              <a:gd name="connsiteX18" fmla="*/ 39873 w 471673"/>
              <a:gd name="connsiteY18" fmla="*/ 0 h 469900"/>
              <a:gd name="connsiteX19" fmla="*/ 1773 w 471673"/>
              <a:gd name="connsiteY19" fmla="*/ 12700 h 469900"/>
              <a:gd name="connsiteX20" fmla="*/ 14473 w 471673"/>
              <a:gd name="connsiteY20" fmla="*/ 88900 h 469900"/>
              <a:gd name="connsiteX21" fmla="*/ 14473 w 471673"/>
              <a:gd name="connsiteY21" fmla="*/ 8890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673" h="469900">
                <a:moveTo>
                  <a:pt x="14473" y="88900"/>
                </a:moveTo>
                <a:cubicBezTo>
                  <a:pt x="25056" y="97367"/>
                  <a:pt x="58806" y="120533"/>
                  <a:pt x="77973" y="139700"/>
                </a:cubicBezTo>
                <a:cubicBezTo>
                  <a:pt x="162640" y="224367"/>
                  <a:pt x="39873" y="135467"/>
                  <a:pt x="141473" y="203200"/>
                </a:cubicBezTo>
                <a:cubicBezTo>
                  <a:pt x="163792" y="270157"/>
                  <a:pt x="139422" y="215979"/>
                  <a:pt x="192273" y="279400"/>
                </a:cubicBezTo>
                <a:cubicBezTo>
                  <a:pt x="202044" y="291126"/>
                  <a:pt x="206186" y="307449"/>
                  <a:pt x="217673" y="317500"/>
                </a:cubicBezTo>
                <a:cubicBezTo>
                  <a:pt x="240647" y="337602"/>
                  <a:pt x="272287" y="346714"/>
                  <a:pt x="293873" y="368300"/>
                </a:cubicBezTo>
                <a:cubicBezTo>
                  <a:pt x="380866" y="455293"/>
                  <a:pt x="340185" y="424575"/>
                  <a:pt x="408173" y="469900"/>
                </a:cubicBezTo>
                <a:cubicBezTo>
                  <a:pt x="425106" y="465667"/>
                  <a:pt x="445343" y="468104"/>
                  <a:pt x="458973" y="457200"/>
                </a:cubicBezTo>
                <a:cubicBezTo>
                  <a:pt x="469426" y="448837"/>
                  <a:pt x="471673" y="432487"/>
                  <a:pt x="471673" y="419100"/>
                </a:cubicBezTo>
                <a:cubicBezTo>
                  <a:pt x="471673" y="402693"/>
                  <a:pt x="461913" y="320252"/>
                  <a:pt x="446273" y="292100"/>
                </a:cubicBezTo>
                <a:cubicBezTo>
                  <a:pt x="431448" y="265415"/>
                  <a:pt x="412406" y="241300"/>
                  <a:pt x="395473" y="215900"/>
                </a:cubicBezTo>
                <a:lnTo>
                  <a:pt x="370073" y="177800"/>
                </a:lnTo>
                <a:cubicBezTo>
                  <a:pt x="361606" y="165100"/>
                  <a:pt x="359153" y="144527"/>
                  <a:pt x="344673" y="139700"/>
                </a:cubicBezTo>
                <a:cubicBezTo>
                  <a:pt x="248908" y="107778"/>
                  <a:pt x="366950" y="150839"/>
                  <a:pt x="268473" y="101600"/>
                </a:cubicBezTo>
                <a:cubicBezTo>
                  <a:pt x="256499" y="95613"/>
                  <a:pt x="242347" y="94887"/>
                  <a:pt x="230373" y="88900"/>
                </a:cubicBezTo>
                <a:cubicBezTo>
                  <a:pt x="216721" y="82074"/>
                  <a:pt x="205925" y="70326"/>
                  <a:pt x="192273" y="63500"/>
                </a:cubicBezTo>
                <a:cubicBezTo>
                  <a:pt x="180299" y="57513"/>
                  <a:pt x="166147" y="56787"/>
                  <a:pt x="154173" y="50800"/>
                </a:cubicBezTo>
                <a:cubicBezTo>
                  <a:pt x="140521" y="43974"/>
                  <a:pt x="130021" y="31599"/>
                  <a:pt x="116073" y="25400"/>
                </a:cubicBezTo>
                <a:cubicBezTo>
                  <a:pt x="91607" y="14526"/>
                  <a:pt x="39873" y="0"/>
                  <a:pt x="39873" y="0"/>
                </a:cubicBezTo>
                <a:cubicBezTo>
                  <a:pt x="27173" y="4233"/>
                  <a:pt x="5451" y="-172"/>
                  <a:pt x="1773" y="12700"/>
                </a:cubicBezTo>
                <a:cubicBezTo>
                  <a:pt x="-5301" y="37460"/>
                  <a:pt x="10831" y="63408"/>
                  <a:pt x="14473" y="88900"/>
                </a:cubicBezTo>
                <a:lnTo>
                  <a:pt x="14473" y="88900"/>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6929" y="2362162"/>
            <a:ext cx="1562499" cy="823962"/>
          </a:xfrm>
          <a:custGeom>
            <a:avLst/>
            <a:gdLst>
              <a:gd name="connsiteX0" fmla="*/ 25400 w 1587500"/>
              <a:gd name="connsiteY0" fmla="*/ 190500 h 927100"/>
              <a:gd name="connsiteX1" fmla="*/ 12700 w 1587500"/>
              <a:gd name="connsiteY1" fmla="*/ 254000 h 927100"/>
              <a:gd name="connsiteX2" fmla="*/ 0 w 1587500"/>
              <a:gd name="connsiteY2" fmla="*/ 292100 h 927100"/>
              <a:gd name="connsiteX3" fmla="*/ 12700 w 1587500"/>
              <a:gd name="connsiteY3" fmla="*/ 482600 h 927100"/>
              <a:gd name="connsiteX4" fmla="*/ 25400 w 1587500"/>
              <a:gd name="connsiteY4" fmla="*/ 533400 h 927100"/>
              <a:gd name="connsiteX5" fmla="*/ 101600 w 1587500"/>
              <a:gd name="connsiteY5" fmla="*/ 685800 h 927100"/>
              <a:gd name="connsiteX6" fmla="*/ 127000 w 1587500"/>
              <a:gd name="connsiteY6" fmla="*/ 723900 h 927100"/>
              <a:gd name="connsiteX7" fmla="*/ 203200 w 1587500"/>
              <a:gd name="connsiteY7" fmla="*/ 774700 h 927100"/>
              <a:gd name="connsiteX8" fmla="*/ 254000 w 1587500"/>
              <a:gd name="connsiteY8" fmla="*/ 800100 h 927100"/>
              <a:gd name="connsiteX9" fmla="*/ 292100 w 1587500"/>
              <a:gd name="connsiteY9" fmla="*/ 838200 h 927100"/>
              <a:gd name="connsiteX10" fmla="*/ 330200 w 1587500"/>
              <a:gd name="connsiteY10" fmla="*/ 850900 h 927100"/>
              <a:gd name="connsiteX11" fmla="*/ 393700 w 1587500"/>
              <a:gd name="connsiteY11" fmla="*/ 876300 h 927100"/>
              <a:gd name="connsiteX12" fmla="*/ 431800 w 1587500"/>
              <a:gd name="connsiteY12" fmla="*/ 901700 h 927100"/>
              <a:gd name="connsiteX13" fmla="*/ 482600 w 1587500"/>
              <a:gd name="connsiteY13" fmla="*/ 914400 h 927100"/>
              <a:gd name="connsiteX14" fmla="*/ 520700 w 1587500"/>
              <a:gd name="connsiteY14" fmla="*/ 927100 h 927100"/>
              <a:gd name="connsiteX15" fmla="*/ 685800 w 1587500"/>
              <a:gd name="connsiteY15" fmla="*/ 914400 h 927100"/>
              <a:gd name="connsiteX16" fmla="*/ 762000 w 1587500"/>
              <a:gd name="connsiteY16" fmla="*/ 901700 h 927100"/>
              <a:gd name="connsiteX17" fmla="*/ 939800 w 1587500"/>
              <a:gd name="connsiteY17" fmla="*/ 889000 h 927100"/>
              <a:gd name="connsiteX18" fmla="*/ 1219200 w 1587500"/>
              <a:gd name="connsiteY18" fmla="*/ 876300 h 927100"/>
              <a:gd name="connsiteX19" fmla="*/ 1346200 w 1587500"/>
              <a:gd name="connsiteY19" fmla="*/ 914400 h 927100"/>
              <a:gd name="connsiteX20" fmla="*/ 1549400 w 1587500"/>
              <a:gd name="connsiteY20" fmla="*/ 876300 h 927100"/>
              <a:gd name="connsiteX21" fmla="*/ 1574800 w 1587500"/>
              <a:gd name="connsiteY21" fmla="*/ 838200 h 927100"/>
              <a:gd name="connsiteX22" fmla="*/ 1587500 w 1587500"/>
              <a:gd name="connsiteY22" fmla="*/ 800100 h 927100"/>
              <a:gd name="connsiteX23" fmla="*/ 1574800 w 1587500"/>
              <a:gd name="connsiteY23" fmla="*/ 635000 h 927100"/>
              <a:gd name="connsiteX24" fmla="*/ 1524000 w 1587500"/>
              <a:gd name="connsiteY24" fmla="*/ 520700 h 927100"/>
              <a:gd name="connsiteX25" fmla="*/ 1498600 w 1587500"/>
              <a:gd name="connsiteY25" fmla="*/ 431800 h 927100"/>
              <a:gd name="connsiteX26" fmla="*/ 1473200 w 1587500"/>
              <a:gd name="connsiteY26" fmla="*/ 393700 h 927100"/>
              <a:gd name="connsiteX27" fmla="*/ 1447800 w 1587500"/>
              <a:gd name="connsiteY27" fmla="*/ 304800 h 927100"/>
              <a:gd name="connsiteX28" fmla="*/ 1409700 w 1587500"/>
              <a:gd name="connsiteY28" fmla="*/ 279400 h 927100"/>
              <a:gd name="connsiteX29" fmla="*/ 1346200 w 1587500"/>
              <a:gd name="connsiteY29" fmla="*/ 215900 h 927100"/>
              <a:gd name="connsiteX30" fmla="*/ 1308100 w 1587500"/>
              <a:gd name="connsiteY30" fmla="*/ 203200 h 927100"/>
              <a:gd name="connsiteX31" fmla="*/ 1231900 w 1587500"/>
              <a:gd name="connsiteY31" fmla="*/ 152400 h 927100"/>
              <a:gd name="connsiteX32" fmla="*/ 1193800 w 1587500"/>
              <a:gd name="connsiteY32" fmla="*/ 114300 h 927100"/>
              <a:gd name="connsiteX33" fmla="*/ 1155700 w 1587500"/>
              <a:gd name="connsiteY33" fmla="*/ 101600 h 927100"/>
              <a:gd name="connsiteX34" fmla="*/ 1079500 w 1587500"/>
              <a:gd name="connsiteY34" fmla="*/ 50800 h 927100"/>
              <a:gd name="connsiteX35" fmla="*/ 965200 w 1587500"/>
              <a:gd name="connsiteY35" fmla="*/ 12700 h 927100"/>
              <a:gd name="connsiteX36" fmla="*/ 927100 w 1587500"/>
              <a:gd name="connsiteY36" fmla="*/ 0 h 927100"/>
              <a:gd name="connsiteX37" fmla="*/ 723900 w 1587500"/>
              <a:gd name="connsiteY37" fmla="*/ 12700 h 927100"/>
              <a:gd name="connsiteX38" fmla="*/ 685800 w 1587500"/>
              <a:gd name="connsiteY38" fmla="*/ 25400 h 927100"/>
              <a:gd name="connsiteX39" fmla="*/ 533400 w 1587500"/>
              <a:gd name="connsiteY39" fmla="*/ 38100 h 927100"/>
              <a:gd name="connsiteX40" fmla="*/ 139700 w 1587500"/>
              <a:gd name="connsiteY40" fmla="*/ 50800 h 927100"/>
              <a:gd name="connsiteX41" fmla="*/ 76200 w 1587500"/>
              <a:gd name="connsiteY41" fmla="*/ 762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7500" h="927100">
                <a:moveTo>
                  <a:pt x="25400" y="190500"/>
                </a:moveTo>
                <a:cubicBezTo>
                  <a:pt x="21167" y="211667"/>
                  <a:pt x="17935" y="233059"/>
                  <a:pt x="12700" y="254000"/>
                </a:cubicBezTo>
                <a:cubicBezTo>
                  <a:pt x="9453" y="266987"/>
                  <a:pt x="0" y="278713"/>
                  <a:pt x="0" y="292100"/>
                </a:cubicBezTo>
                <a:cubicBezTo>
                  <a:pt x="0" y="355741"/>
                  <a:pt x="6038" y="419309"/>
                  <a:pt x="12700" y="482600"/>
                </a:cubicBezTo>
                <a:cubicBezTo>
                  <a:pt x="14527" y="499959"/>
                  <a:pt x="20384" y="516682"/>
                  <a:pt x="25400" y="533400"/>
                </a:cubicBezTo>
                <a:cubicBezTo>
                  <a:pt x="54080" y="629000"/>
                  <a:pt x="43215" y="598223"/>
                  <a:pt x="101600" y="685800"/>
                </a:cubicBezTo>
                <a:cubicBezTo>
                  <a:pt x="110067" y="698500"/>
                  <a:pt x="114300" y="715433"/>
                  <a:pt x="127000" y="723900"/>
                </a:cubicBezTo>
                <a:cubicBezTo>
                  <a:pt x="152400" y="740833"/>
                  <a:pt x="175896" y="761048"/>
                  <a:pt x="203200" y="774700"/>
                </a:cubicBezTo>
                <a:cubicBezTo>
                  <a:pt x="220133" y="783167"/>
                  <a:pt x="238594" y="789096"/>
                  <a:pt x="254000" y="800100"/>
                </a:cubicBezTo>
                <a:cubicBezTo>
                  <a:pt x="268615" y="810539"/>
                  <a:pt x="277156" y="828237"/>
                  <a:pt x="292100" y="838200"/>
                </a:cubicBezTo>
                <a:cubicBezTo>
                  <a:pt x="303239" y="845626"/>
                  <a:pt x="317665" y="846200"/>
                  <a:pt x="330200" y="850900"/>
                </a:cubicBezTo>
                <a:cubicBezTo>
                  <a:pt x="351546" y="858905"/>
                  <a:pt x="373310" y="866105"/>
                  <a:pt x="393700" y="876300"/>
                </a:cubicBezTo>
                <a:cubicBezTo>
                  <a:pt x="407352" y="883126"/>
                  <a:pt x="417771" y="895687"/>
                  <a:pt x="431800" y="901700"/>
                </a:cubicBezTo>
                <a:cubicBezTo>
                  <a:pt x="447843" y="908576"/>
                  <a:pt x="465817" y="909605"/>
                  <a:pt x="482600" y="914400"/>
                </a:cubicBezTo>
                <a:cubicBezTo>
                  <a:pt x="495472" y="918078"/>
                  <a:pt x="508000" y="922867"/>
                  <a:pt x="520700" y="927100"/>
                </a:cubicBezTo>
                <a:cubicBezTo>
                  <a:pt x="575733" y="922867"/>
                  <a:pt x="630907" y="920178"/>
                  <a:pt x="685800" y="914400"/>
                </a:cubicBezTo>
                <a:cubicBezTo>
                  <a:pt x="711409" y="911704"/>
                  <a:pt x="736377" y="904262"/>
                  <a:pt x="762000" y="901700"/>
                </a:cubicBezTo>
                <a:cubicBezTo>
                  <a:pt x="821123" y="895788"/>
                  <a:pt x="880533" y="893233"/>
                  <a:pt x="939800" y="889000"/>
                </a:cubicBezTo>
                <a:cubicBezTo>
                  <a:pt x="1080383" y="842139"/>
                  <a:pt x="989278" y="861930"/>
                  <a:pt x="1219200" y="876300"/>
                </a:cubicBezTo>
                <a:cubicBezTo>
                  <a:pt x="1311959" y="907220"/>
                  <a:pt x="1269425" y="895206"/>
                  <a:pt x="1346200" y="914400"/>
                </a:cubicBezTo>
                <a:cubicBezTo>
                  <a:pt x="1416793" y="908970"/>
                  <a:pt x="1495717" y="929983"/>
                  <a:pt x="1549400" y="876300"/>
                </a:cubicBezTo>
                <a:cubicBezTo>
                  <a:pt x="1560193" y="865507"/>
                  <a:pt x="1567974" y="851852"/>
                  <a:pt x="1574800" y="838200"/>
                </a:cubicBezTo>
                <a:cubicBezTo>
                  <a:pt x="1580787" y="826226"/>
                  <a:pt x="1583267" y="812800"/>
                  <a:pt x="1587500" y="800100"/>
                </a:cubicBezTo>
                <a:cubicBezTo>
                  <a:pt x="1583267" y="745067"/>
                  <a:pt x="1583408" y="689520"/>
                  <a:pt x="1574800" y="635000"/>
                </a:cubicBezTo>
                <a:cubicBezTo>
                  <a:pt x="1559678" y="539226"/>
                  <a:pt x="1555641" y="583981"/>
                  <a:pt x="1524000" y="520700"/>
                </a:cubicBezTo>
                <a:cubicBezTo>
                  <a:pt x="1499286" y="471272"/>
                  <a:pt x="1523015" y="488767"/>
                  <a:pt x="1498600" y="431800"/>
                </a:cubicBezTo>
                <a:cubicBezTo>
                  <a:pt x="1492587" y="417771"/>
                  <a:pt x="1481667" y="406400"/>
                  <a:pt x="1473200" y="393700"/>
                </a:cubicBezTo>
                <a:cubicBezTo>
                  <a:pt x="1472370" y="390381"/>
                  <a:pt x="1454425" y="313082"/>
                  <a:pt x="1447800" y="304800"/>
                </a:cubicBezTo>
                <a:cubicBezTo>
                  <a:pt x="1438265" y="292881"/>
                  <a:pt x="1422400" y="287867"/>
                  <a:pt x="1409700" y="279400"/>
                </a:cubicBezTo>
                <a:cubicBezTo>
                  <a:pt x="1384300" y="241300"/>
                  <a:pt x="1388533" y="237067"/>
                  <a:pt x="1346200" y="215900"/>
                </a:cubicBezTo>
                <a:cubicBezTo>
                  <a:pt x="1334226" y="209913"/>
                  <a:pt x="1319802" y="209701"/>
                  <a:pt x="1308100" y="203200"/>
                </a:cubicBezTo>
                <a:cubicBezTo>
                  <a:pt x="1281415" y="188375"/>
                  <a:pt x="1253486" y="173986"/>
                  <a:pt x="1231900" y="152400"/>
                </a:cubicBezTo>
                <a:cubicBezTo>
                  <a:pt x="1219200" y="139700"/>
                  <a:pt x="1208744" y="124263"/>
                  <a:pt x="1193800" y="114300"/>
                </a:cubicBezTo>
                <a:cubicBezTo>
                  <a:pt x="1182661" y="106874"/>
                  <a:pt x="1167402" y="108101"/>
                  <a:pt x="1155700" y="101600"/>
                </a:cubicBezTo>
                <a:cubicBezTo>
                  <a:pt x="1129015" y="86775"/>
                  <a:pt x="1108460" y="60453"/>
                  <a:pt x="1079500" y="50800"/>
                </a:cubicBezTo>
                <a:lnTo>
                  <a:pt x="965200" y="12700"/>
                </a:lnTo>
                <a:lnTo>
                  <a:pt x="927100" y="0"/>
                </a:lnTo>
                <a:cubicBezTo>
                  <a:pt x="859367" y="4233"/>
                  <a:pt x="791393" y="5596"/>
                  <a:pt x="723900" y="12700"/>
                </a:cubicBezTo>
                <a:cubicBezTo>
                  <a:pt x="710587" y="14101"/>
                  <a:pt x="699070" y="23631"/>
                  <a:pt x="685800" y="25400"/>
                </a:cubicBezTo>
                <a:cubicBezTo>
                  <a:pt x="635271" y="32137"/>
                  <a:pt x="584321" y="35732"/>
                  <a:pt x="533400" y="38100"/>
                </a:cubicBezTo>
                <a:cubicBezTo>
                  <a:pt x="402240" y="44200"/>
                  <a:pt x="270933" y="46567"/>
                  <a:pt x="139700" y="50800"/>
                </a:cubicBezTo>
                <a:cubicBezTo>
                  <a:pt x="83092" y="64952"/>
                  <a:pt x="101242" y="51158"/>
                  <a:pt x="76200" y="76200"/>
                </a:cubicBezTo>
              </a:path>
            </a:pathLst>
          </a:custGeom>
          <a:solidFill>
            <a:srgbClr val="BFC6B8">
              <a:alpha val="8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23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pPr marL="457200" indent="-457200">
              <a:buFont typeface="Wingdings" panose="05000000000000000000" pitchFamily="2" charset="2"/>
              <a:buChar char="Ø"/>
            </a:pPr>
            <a:r>
              <a:rPr lang="en-US" sz="2400" dirty="0"/>
              <a:t>Due to the shortage of monitoring sites in Southwestern Georgia, the severe impact of prescribed fires on local air quality and public health may be missed.</a:t>
            </a:r>
          </a:p>
          <a:p>
            <a:pPr marL="457200" indent="-457200">
              <a:buFont typeface="Wingdings" panose="05000000000000000000" pitchFamily="2" charset="2"/>
              <a:buChar char="Ø"/>
            </a:pPr>
            <a:r>
              <a:rPr lang="en-US" sz="2400" dirty="0"/>
              <a:t>Low-cost sensors could be used to detect prescribed fire impacts and provide spatial information.</a:t>
            </a:r>
          </a:p>
          <a:p>
            <a:pPr marL="457200" indent="-457200">
              <a:buFont typeface="Wingdings" panose="05000000000000000000" pitchFamily="2" charset="2"/>
              <a:buChar char="Ø"/>
            </a:pPr>
            <a:r>
              <a:rPr lang="en-US" sz="2400" dirty="0"/>
              <a:t>Sensor calibration is important. Published RH corrections may not help. </a:t>
            </a:r>
          </a:p>
          <a:p>
            <a:pPr marL="457200" indent="-457200">
              <a:buFont typeface="Wingdings" panose="05000000000000000000" pitchFamily="2" charset="2"/>
              <a:buChar char="Ø"/>
            </a:pPr>
            <a:r>
              <a:rPr lang="en-US" sz="2400" dirty="0"/>
              <a:t>Accuracy of fire impact simulation is highly dependent on meteorology.</a:t>
            </a:r>
          </a:p>
          <a:p>
            <a:pPr marL="457200" indent="-457200">
              <a:buFont typeface="Wingdings" panose="05000000000000000000" pitchFamily="2" charset="2"/>
              <a:buChar char="Ø"/>
            </a:pPr>
            <a:r>
              <a:rPr lang="en-US" sz="2400" dirty="0"/>
              <a:t>PM</a:t>
            </a:r>
            <a:r>
              <a:rPr lang="en-US" sz="2400" baseline="-25000" dirty="0"/>
              <a:t>2.5</a:t>
            </a:r>
            <a:r>
              <a:rPr lang="en-US" sz="2400" dirty="0"/>
              <a:t> concentrations in Southwestern Georgia are not homogeneous; the spatial variation cannot be captured even with 4-km resolution model simulations. </a:t>
            </a:r>
          </a:p>
          <a:p>
            <a:pPr marL="457200" indent="-457200">
              <a:buFont typeface="Wingdings" panose="05000000000000000000" pitchFamily="2" charset="2"/>
              <a:buChar char="Ø"/>
            </a:pPr>
            <a:r>
              <a:rPr lang="en-US" sz="2400" dirty="0"/>
              <a:t>1-km (or finer) resolution together with better knowledge of start and end times of the burns could improve the simulations. However, the uncertainties in wind speed and direction would still limit the accuracy.</a:t>
            </a:r>
          </a:p>
          <a:p>
            <a:pPr marL="457200" indent="-457200">
              <a:buFont typeface="Wingdings" panose="05000000000000000000" pitchFamily="2" charset="2"/>
              <a:buChar char="Ø"/>
            </a:pPr>
            <a:r>
              <a:rPr lang="en-US" sz="2400" dirty="0"/>
              <a:t>We recommend fusing the model simulations with observations from a dense network of low-cost sensors for accurate estimation of exposures to smoke from prescribed burning.</a:t>
            </a:r>
          </a:p>
        </p:txBody>
      </p:sp>
      <p:sp>
        <p:nvSpPr>
          <p:cNvPr id="4" name="Slide Number Placeholder 3"/>
          <p:cNvSpPr>
            <a:spLocks noGrp="1"/>
          </p:cNvSpPr>
          <p:nvPr>
            <p:ph type="sldNum" sz="quarter" idx="12"/>
          </p:nvPr>
        </p:nvSpPr>
        <p:spPr/>
        <p:txBody>
          <a:bodyPr/>
          <a:lstStyle/>
          <a:p>
            <a:fld id="{7496B1B0-5AE5-4430-8FA4-31B5DC15CE8C}" type="slidenum">
              <a:rPr lang="en-US" smtClean="0"/>
              <a:t>18</a:t>
            </a:fld>
            <a:endParaRPr lang="en-US"/>
          </a:p>
        </p:txBody>
      </p:sp>
    </p:spTree>
    <p:extLst>
      <p:ext uri="{BB962C8B-B14F-4D97-AF65-F5344CB8AC3E}">
        <p14:creationId xmlns:p14="http://schemas.microsoft.com/office/powerpoint/2010/main" val="227661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96B1B0-5AE5-4430-8FA4-31B5DC15CE8C}" type="slidenum">
              <a:rPr lang="en-US" smtClean="0"/>
              <a:t>19</a:t>
            </a:fld>
            <a:endParaRPr lang="en-US"/>
          </a:p>
        </p:txBody>
      </p:sp>
      <p:sp>
        <p:nvSpPr>
          <p:cNvPr id="5" name="Rectangle 4"/>
          <p:cNvSpPr/>
          <p:nvPr/>
        </p:nvSpPr>
        <p:spPr>
          <a:xfrm>
            <a:off x="3963850" y="2864304"/>
            <a:ext cx="4340500" cy="1107996"/>
          </a:xfrm>
          <a:prstGeom prst="rect">
            <a:avLst/>
          </a:prstGeom>
          <a:noFill/>
        </p:spPr>
        <p:txBody>
          <a:bodyPr wrap="square" lIns="91440" tIns="45720" rIns="91440" bIns="45720">
            <a:spAutoFit/>
          </a:bodyPr>
          <a:lstStyle/>
          <a:p>
            <a:pPr algn="ctr"/>
            <a:r>
              <a:rPr lang="en-US" sz="6600" b="1" dirty="0">
                <a:ln w="22225">
                  <a:solidFill>
                    <a:schemeClr val="accent2"/>
                  </a:solidFill>
                  <a:prstDash val="solid"/>
                </a:ln>
                <a:solidFill>
                  <a:schemeClr val="accent2">
                    <a:lumMod val="60000"/>
                    <a:lumOff val="40000"/>
                  </a:schemeClr>
                </a:solidFill>
              </a:rPr>
              <a:t>Questions?</a:t>
            </a:r>
          </a:p>
        </p:txBody>
      </p:sp>
    </p:spTree>
    <p:extLst>
      <p:ext uri="{BB962C8B-B14F-4D97-AF65-F5344CB8AC3E}">
        <p14:creationId xmlns:p14="http://schemas.microsoft.com/office/powerpoint/2010/main" val="170179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Acknowledgements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796" y="1852572"/>
            <a:ext cx="1489110" cy="1447163"/>
          </a:xfrm>
          <a:prstGeom prst="rect">
            <a:avLst/>
          </a:prstGeom>
        </p:spPr>
      </p:pic>
      <p:sp>
        <p:nvSpPr>
          <p:cNvPr id="8" name="Slide Number Placeholder 7"/>
          <p:cNvSpPr>
            <a:spLocks noGrp="1"/>
          </p:cNvSpPr>
          <p:nvPr>
            <p:ph type="sldNum" sz="quarter" idx="12"/>
          </p:nvPr>
        </p:nvSpPr>
        <p:spPr/>
        <p:txBody>
          <a:bodyPr/>
          <a:lstStyle/>
          <a:p>
            <a:fld id="{7496B1B0-5AE5-4430-8FA4-31B5DC15CE8C}" type="slidenum">
              <a:rPr lang="en-US" smtClean="0"/>
              <a:t>2</a:t>
            </a:fld>
            <a:endParaRPr lang="en-US"/>
          </a:p>
        </p:txBody>
      </p:sp>
      <p:pic>
        <p:nvPicPr>
          <p:cNvPr id="1028" name="Picture 4" descr="USD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266" y="4008550"/>
            <a:ext cx="677158" cy="4740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580114" y="4060889"/>
            <a:ext cx="2034596" cy="369332"/>
          </a:xfrm>
          <a:prstGeom prst="rect">
            <a:avLst/>
          </a:prstGeom>
        </p:spPr>
        <p:txBody>
          <a:bodyPr wrap="none">
            <a:spAutoFit/>
          </a:bodyPr>
          <a:lstStyle/>
          <a:p>
            <a:r>
              <a:rPr lang="en-US" b="1" i="0" dirty="0">
                <a:effectLst/>
                <a:latin typeface="Helvetica" panose="020B0604020202020204" pitchFamily="34" charset="0"/>
              </a:rPr>
              <a:t>Dr. Susan O'Neill</a:t>
            </a:r>
          </a:p>
        </p:txBody>
      </p:sp>
      <p:pic>
        <p:nvPicPr>
          <p:cNvPr id="22" name="Picture 21" descr="492px-USFS_Logo_svg"/>
          <p:cNvPicPr>
            <a:picLocks noChangeAspect="1" noChangeArrowheads="1"/>
          </p:cNvPicPr>
          <p:nvPr/>
        </p:nvPicPr>
        <p:blipFill>
          <a:blip r:embed="rId5" cstate="print"/>
          <a:srcRect/>
          <a:stretch>
            <a:fillRect/>
          </a:stretch>
        </p:blipFill>
        <p:spPr bwMode="auto">
          <a:xfrm>
            <a:off x="2610372" y="3698285"/>
            <a:ext cx="930859" cy="989625"/>
          </a:xfrm>
          <a:prstGeom prst="rect">
            <a:avLst/>
          </a:prstGeom>
          <a:noFill/>
          <a:ln w="9525">
            <a:noFill/>
            <a:miter lim="800000"/>
            <a:headEnd/>
            <a:tailEnd/>
          </a:ln>
        </p:spPr>
      </p:pic>
      <p:sp>
        <p:nvSpPr>
          <p:cNvPr id="20" name="Rectangle 19"/>
          <p:cNvSpPr/>
          <p:nvPr/>
        </p:nvSpPr>
        <p:spPr>
          <a:xfrm>
            <a:off x="3660026" y="5311088"/>
            <a:ext cx="5126147" cy="369332"/>
          </a:xfrm>
          <a:prstGeom prst="rect">
            <a:avLst/>
          </a:prstGeom>
        </p:spPr>
        <p:txBody>
          <a:bodyPr wrap="none">
            <a:spAutoFit/>
          </a:bodyPr>
          <a:lstStyle/>
          <a:p>
            <a:r>
              <a:rPr lang="en-US" b="1" dirty="0">
                <a:latin typeface="Helvetica" panose="020B0604020202020204" pitchFamily="34" charset="0"/>
              </a:rPr>
              <a:t>Sadia Afrin,  Dr. Fernando Garcia Menendez </a:t>
            </a:r>
          </a:p>
        </p:txBody>
      </p:sp>
      <p:pic>
        <p:nvPicPr>
          <p:cNvPr id="1032" name="Picture 8" descr="https://brand.ncsu.edu/img/logo/2x2whi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219" y="4992940"/>
            <a:ext cx="1952305" cy="8909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76667" t="8620" r="1667" b="15517"/>
          <a:stretch/>
        </p:blipFill>
        <p:spPr>
          <a:xfrm>
            <a:off x="1618266" y="1852572"/>
            <a:ext cx="1710285" cy="1447163"/>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8620" r="78021" b="15517"/>
          <a:stretch/>
        </p:blipFill>
        <p:spPr>
          <a:xfrm>
            <a:off x="4597412" y="1563310"/>
            <a:ext cx="2428523" cy="2025687"/>
          </a:xfrm>
          <a:prstGeom prst="rect">
            <a:avLst/>
          </a:prstGeom>
        </p:spPr>
      </p:pic>
    </p:spTree>
    <p:extLst>
      <p:ext uri="{BB962C8B-B14F-4D97-AF65-F5344CB8AC3E}">
        <p14:creationId xmlns:p14="http://schemas.microsoft.com/office/powerpoint/2010/main" val="4189645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306" t="8075" r="10225" b="7794"/>
          <a:stretch/>
        </p:blipFill>
        <p:spPr>
          <a:xfrm>
            <a:off x="166474" y="509769"/>
            <a:ext cx="2121408" cy="2906393"/>
          </a:xfrm>
          <a:prstGeom prst="rect">
            <a:avLst/>
          </a:prstGeom>
        </p:spPr>
      </p:pic>
      <p:sp>
        <p:nvSpPr>
          <p:cNvPr id="2" name="Title 1"/>
          <p:cNvSpPr>
            <a:spLocks noGrp="1"/>
          </p:cNvSpPr>
          <p:nvPr>
            <p:ph type="title" idx="4294967295"/>
          </p:nvPr>
        </p:nvSpPr>
        <p:spPr>
          <a:xfrm>
            <a:off x="389103" y="-88520"/>
            <a:ext cx="8650288" cy="1090613"/>
          </a:xfrm>
        </p:spPr>
        <p:txBody>
          <a:bodyPr>
            <a:normAutofit/>
          </a:bodyPr>
          <a:lstStyle/>
          <a:p>
            <a:r>
              <a:rPr lang="en-US" sz="2000" dirty="0"/>
              <a:t>20180313 Permits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0206" y="36474"/>
            <a:ext cx="2103120" cy="16550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3585" y="33461"/>
            <a:ext cx="2103120" cy="165504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2221" y="33507"/>
            <a:ext cx="2103120" cy="165504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1378" y="1688508"/>
            <a:ext cx="2103120" cy="165504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3585" y="1680428"/>
            <a:ext cx="2103120" cy="1655047"/>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4616" y="41955"/>
            <a:ext cx="2103120" cy="1655047"/>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6964" y="1688173"/>
            <a:ext cx="2103120" cy="1655047"/>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82413" y="50403"/>
            <a:ext cx="2103120" cy="1655047"/>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80396" y="3335475"/>
            <a:ext cx="2103120" cy="1655047"/>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24616" y="1699601"/>
            <a:ext cx="2103120" cy="1655047"/>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63585" y="3335474"/>
            <a:ext cx="2103120" cy="1655047"/>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83722" y="1697002"/>
            <a:ext cx="2103120" cy="1655047"/>
          </a:xfrm>
          <a:prstGeom prst="rect">
            <a:avLst/>
          </a:prstGeom>
        </p:spPr>
      </p:pic>
      <p:sp>
        <p:nvSpPr>
          <p:cNvPr id="17" name="Title 1"/>
          <p:cNvSpPr txBox="1">
            <a:spLocks/>
          </p:cNvSpPr>
          <p:nvPr/>
        </p:nvSpPr>
        <p:spPr>
          <a:xfrm>
            <a:off x="156758" y="3763203"/>
            <a:ext cx="2124074" cy="109047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sz="2000" dirty="0"/>
              <a:t>Hourly PM</a:t>
            </a:r>
            <a:r>
              <a:rPr lang="en-US" sz="2000" baseline="-25000" dirty="0"/>
              <a:t>2.5</a:t>
            </a:r>
            <a:r>
              <a:rPr lang="en-US" sz="2000" dirty="0"/>
              <a:t> concentrations (EST)</a:t>
            </a: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23132" y="3331602"/>
            <a:ext cx="2103120" cy="1655047"/>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88525" y="3332463"/>
            <a:ext cx="2103120" cy="1655046"/>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80682" y="3316193"/>
            <a:ext cx="2103120" cy="1655047"/>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79414" y="4987509"/>
            <a:ext cx="2103120" cy="1655046"/>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61621" y="4987509"/>
            <a:ext cx="2103120" cy="1655047"/>
          </a:xfrm>
          <a:prstGeom prst="rect">
            <a:avLst/>
          </a:prstGeom>
        </p:spPr>
      </p:pic>
      <p:pic>
        <p:nvPicPr>
          <p:cNvPr id="23" name="Picture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31726" y="4970075"/>
            <a:ext cx="2103120" cy="1655046"/>
          </a:xfrm>
          <a:prstGeom prst="rect">
            <a:avLst/>
          </a:prstGeom>
        </p:spPr>
      </p:pic>
      <p:pic>
        <p:nvPicPr>
          <p:cNvPr id="24" name="Picture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87831" y="4967476"/>
            <a:ext cx="2103120" cy="1655048"/>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880682" y="4993023"/>
            <a:ext cx="2103120" cy="1655046"/>
          </a:xfrm>
          <a:prstGeom prst="rect">
            <a:avLst/>
          </a:prstGeom>
        </p:spPr>
      </p:pic>
    </p:spTree>
    <p:extLst>
      <p:ext uri="{BB962C8B-B14F-4D97-AF65-F5344CB8AC3E}">
        <p14:creationId xmlns:p14="http://schemas.microsoft.com/office/powerpoint/2010/main" val="16948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9916" t="7770" r="9594" b="7587"/>
          <a:stretch/>
        </p:blipFill>
        <p:spPr>
          <a:xfrm>
            <a:off x="228601" y="595313"/>
            <a:ext cx="2124075" cy="2890837"/>
          </a:xfrm>
        </p:spPr>
      </p:pic>
      <p:sp>
        <p:nvSpPr>
          <p:cNvPr id="2" name="Title 1"/>
          <p:cNvSpPr>
            <a:spLocks noGrp="1"/>
          </p:cNvSpPr>
          <p:nvPr>
            <p:ph type="title" idx="4294967295"/>
          </p:nvPr>
        </p:nvSpPr>
        <p:spPr>
          <a:xfrm>
            <a:off x="389103" y="-88520"/>
            <a:ext cx="8650288" cy="1090613"/>
          </a:xfrm>
        </p:spPr>
        <p:txBody>
          <a:bodyPr>
            <a:normAutofit/>
          </a:bodyPr>
          <a:lstStyle/>
          <a:p>
            <a:r>
              <a:rPr lang="en-US" sz="2000" dirty="0"/>
              <a:t>20180309 Permits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4449" y="439604"/>
            <a:ext cx="2651976" cy="21044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112" y="437203"/>
            <a:ext cx="2651976" cy="210443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7775" y="439604"/>
            <a:ext cx="2651976" cy="210443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7682" y="2444763"/>
            <a:ext cx="2651759" cy="210426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2224" y="2450760"/>
            <a:ext cx="2651759" cy="210426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30515" y="2450760"/>
            <a:ext cx="2651759" cy="2104263"/>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99346" y="436758"/>
            <a:ext cx="2651976" cy="2104434"/>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90206" y="4474318"/>
            <a:ext cx="2651760" cy="2104263"/>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01603" y="2444763"/>
            <a:ext cx="2651759" cy="2104263"/>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8120" y="4474318"/>
            <a:ext cx="2651760" cy="2104263"/>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42662" y="4474318"/>
            <a:ext cx="2651760" cy="2104263"/>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93395" y="4474318"/>
            <a:ext cx="2651760" cy="2104263"/>
          </a:xfrm>
          <a:prstGeom prst="rect">
            <a:avLst/>
          </a:prstGeom>
        </p:spPr>
      </p:pic>
      <p:sp>
        <p:nvSpPr>
          <p:cNvPr id="17" name="Title 1"/>
          <p:cNvSpPr txBox="1">
            <a:spLocks/>
          </p:cNvSpPr>
          <p:nvPr/>
        </p:nvSpPr>
        <p:spPr>
          <a:xfrm>
            <a:off x="156758" y="3763203"/>
            <a:ext cx="2124074" cy="109047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sz="2000" dirty="0"/>
              <a:t>Hourly PM</a:t>
            </a:r>
            <a:r>
              <a:rPr lang="en-US" sz="2000" baseline="-25000" dirty="0"/>
              <a:t>2.5</a:t>
            </a:r>
            <a:r>
              <a:rPr lang="en-US" sz="2000" dirty="0"/>
              <a:t> concentrations (EST)</a:t>
            </a:r>
          </a:p>
        </p:txBody>
      </p:sp>
    </p:spTree>
    <p:extLst>
      <p:ext uri="{BB962C8B-B14F-4D97-AF65-F5344CB8AC3E}">
        <p14:creationId xmlns:p14="http://schemas.microsoft.com/office/powerpoint/2010/main" val="297336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496B1B0-5AE5-4430-8FA4-31B5DC15CE8C}" type="slidenum">
              <a:rPr lang="en-US" smtClean="0"/>
              <a:t>22</a:t>
            </a:fld>
            <a:endParaRPr lang="en-US"/>
          </a:p>
        </p:txBody>
      </p:sp>
    </p:spTree>
    <p:extLst>
      <p:ext uri="{BB962C8B-B14F-4D97-AF65-F5344CB8AC3E}">
        <p14:creationId xmlns:p14="http://schemas.microsoft.com/office/powerpoint/2010/main" val="256845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Comparison between observed and simulated </a:t>
            </a:r>
            <a:br>
              <a:rPr lang="en-US" sz="4400" dirty="0"/>
            </a:br>
            <a:r>
              <a:rPr lang="en-US" sz="4400" dirty="0"/>
              <a:t>PM</a:t>
            </a:r>
            <a:r>
              <a:rPr lang="en-US" sz="4400" baseline="-25000" dirty="0"/>
              <a:t>2.5</a:t>
            </a:r>
            <a:r>
              <a:rPr lang="en-US" sz="4400" dirty="0"/>
              <a:t>,</a:t>
            </a:r>
            <a:r>
              <a:rPr lang="en-US" sz="4400" baseline="-25000" dirty="0"/>
              <a:t> </a:t>
            </a:r>
            <a:r>
              <a:rPr lang="en-US" sz="4400" dirty="0"/>
              <a:t>and fire impact at EPD site on Mar. 09–10</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6416" y="1618639"/>
            <a:ext cx="10575367" cy="3380335"/>
          </a:xfrm>
        </p:spPr>
      </p:pic>
      <p:sp>
        <p:nvSpPr>
          <p:cNvPr id="8" name="Rectangle 7"/>
          <p:cNvSpPr/>
          <p:nvPr/>
        </p:nvSpPr>
        <p:spPr>
          <a:xfrm>
            <a:off x="6134101" y="3467100"/>
            <a:ext cx="1825044" cy="1310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41690" y="5205748"/>
            <a:ext cx="4340180" cy="1120462"/>
          </a:xfrm>
          <a:prstGeom prst="rect">
            <a:avLst/>
          </a:prstGeom>
          <a:noFill/>
        </p:spPr>
        <p:txBody>
          <a:bodyPr wrap="square" rtlCol="0">
            <a:spAutoFit/>
          </a:bodyPr>
          <a:lstStyle/>
          <a:p>
            <a:endParaRPr lang="en-US" dirty="0"/>
          </a:p>
        </p:txBody>
      </p:sp>
      <p:sp>
        <p:nvSpPr>
          <p:cNvPr id="12" name="TextBox 11"/>
          <p:cNvSpPr txBox="1"/>
          <p:nvPr/>
        </p:nvSpPr>
        <p:spPr>
          <a:xfrm>
            <a:off x="695459" y="5093109"/>
            <a:ext cx="11390950" cy="1754326"/>
          </a:xfrm>
          <a:prstGeom prst="rect">
            <a:avLst/>
          </a:prstGeom>
          <a:solidFill>
            <a:srgbClr val="FFFFFF">
              <a:alpha val="50196"/>
            </a:srgbClr>
          </a:solid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simulation does not show the exceedance on Mar.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Wind speed from observation (KABY: Southwest Georgia Regional Airport) is 0 from 00:00 to 07: 00 and 19:00 to 23:55 EST on Mar.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however WRF simulation shows higher wind speed. WRF has a systematic bias that overestimates nighttime wind speed.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peak at 10:00 may be caused by a new fire starting early and located close to the monitoring site. However, it’s hard to tell which fire it is.</a:t>
            </a:r>
          </a:p>
        </p:txBody>
      </p:sp>
      <p:sp>
        <p:nvSpPr>
          <p:cNvPr id="13" name="Rectangle 12"/>
          <p:cNvSpPr/>
          <p:nvPr/>
        </p:nvSpPr>
        <p:spPr>
          <a:xfrm>
            <a:off x="10315977" y="3467100"/>
            <a:ext cx="1105806" cy="1310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58389" y="1900594"/>
            <a:ext cx="321972" cy="32197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28D9026-E794-492D-A8FA-8DA668917D2C}"/>
              </a:ext>
            </a:extLst>
          </p:cNvPr>
          <p:cNvCxnSpPr/>
          <p:nvPr/>
        </p:nvCxnSpPr>
        <p:spPr>
          <a:xfrm flipV="1">
            <a:off x="6446520" y="1836420"/>
            <a:ext cx="0" cy="2941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F78EF6-91CB-44A0-9E1A-1D9399D4E9FE}"/>
              </a:ext>
            </a:extLst>
          </p:cNvPr>
          <p:cNvSpPr txBox="1"/>
          <p:nvPr/>
        </p:nvSpPr>
        <p:spPr>
          <a:xfrm>
            <a:off x="1607820" y="2766060"/>
            <a:ext cx="10591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 09</a:t>
            </a:r>
          </a:p>
        </p:txBody>
      </p:sp>
      <p:sp>
        <p:nvSpPr>
          <p:cNvPr id="14" name="TextBox 13">
            <a:extLst>
              <a:ext uri="{FF2B5EF4-FFF2-40B4-BE49-F238E27FC236}">
                <a16:creationId xmlns:a16="http://schemas.microsoft.com/office/drawing/2014/main" id="{75DD9712-658F-43D2-8BA4-E12FCE95E47E}"/>
              </a:ext>
            </a:extLst>
          </p:cNvPr>
          <p:cNvSpPr txBox="1"/>
          <p:nvPr/>
        </p:nvSpPr>
        <p:spPr>
          <a:xfrm>
            <a:off x="10286413" y="2766060"/>
            <a:ext cx="10591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 10</a:t>
            </a:r>
          </a:p>
        </p:txBody>
      </p:sp>
    </p:spTree>
    <p:extLst>
      <p:ext uri="{BB962C8B-B14F-4D97-AF65-F5344CB8AC3E}">
        <p14:creationId xmlns:p14="http://schemas.microsoft.com/office/powerpoint/2010/main" val="3908652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PM2.5 Hourly Concentration</a:t>
            </a:r>
          </a:p>
        </p:txBody>
      </p:sp>
      <p:sp>
        <p:nvSpPr>
          <p:cNvPr id="7" name="Text Placeholder 6"/>
          <p:cNvSpPr>
            <a:spLocks noGrp="1"/>
          </p:cNvSpPr>
          <p:nvPr>
            <p:ph type="body" idx="1"/>
          </p:nvPr>
        </p:nvSpPr>
        <p:spPr/>
        <p:txBody>
          <a:bodyPr/>
          <a:lstStyle/>
          <a:p>
            <a:pPr algn="ctr"/>
            <a:r>
              <a:rPr lang="en-US" b="1" dirty="0"/>
              <a:t>Albany Linear Regression</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 y="2567596"/>
            <a:ext cx="6099048" cy="3622067"/>
          </a:xfrm>
        </p:spPr>
      </p:pic>
      <p:sp>
        <p:nvSpPr>
          <p:cNvPr id="8" name="Text Placeholder 7"/>
          <p:cNvSpPr>
            <a:spLocks noGrp="1"/>
          </p:cNvSpPr>
          <p:nvPr>
            <p:ph type="body" sz="quarter" idx="3"/>
          </p:nvPr>
        </p:nvSpPr>
        <p:spPr/>
        <p:txBody>
          <a:bodyPr/>
          <a:lstStyle/>
          <a:p>
            <a:pPr algn="ctr"/>
            <a:r>
              <a:rPr lang="en-US" b="1" dirty="0"/>
              <a:t>JST RH corrected calibration</a:t>
            </a:r>
          </a:p>
        </p:txBody>
      </p:sp>
      <p:sp>
        <p:nvSpPr>
          <p:cNvPr id="9" name="Content Placeholder 8"/>
          <p:cNvSpPr>
            <a:spLocks noGrp="1"/>
          </p:cNvSpPr>
          <p:nvPr>
            <p:ph sz="quarter" idx="4"/>
          </p:nvPr>
        </p:nvSpPr>
        <p:spPr/>
        <p:txBody>
          <a:bodyPr/>
          <a:lstStyle/>
          <a:p>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568577"/>
            <a:ext cx="6099048" cy="3621086"/>
          </a:xfrm>
          <a:prstGeom prst="rect">
            <a:avLst/>
          </a:prstGeom>
        </p:spPr>
      </p:pic>
    </p:spTree>
    <p:extLst>
      <p:ext uri="{BB962C8B-B14F-4D97-AF65-F5344CB8AC3E}">
        <p14:creationId xmlns:p14="http://schemas.microsoft.com/office/powerpoint/2010/main" val="154080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PM2.5 Daily Concentration</a:t>
            </a:r>
          </a:p>
        </p:txBody>
      </p:sp>
      <p:sp>
        <p:nvSpPr>
          <p:cNvPr id="7" name="Text Placeholder 6"/>
          <p:cNvSpPr>
            <a:spLocks noGrp="1"/>
          </p:cNvSpPr>
          <p:nvPr>
            <p:ph type="body" idx="1"/>
          </p:nvPr>
        </p:nvSpPr>
        <p:spPr/>
        <p:txBody>
          <a:bodyPr/>
          <a:lstStyle/>
          <a:p>
            <a:pPr algn="ctr"/>
            <a:r>
              <a:rPr lang="en-US" b="1" dirty="0"/>
              <a:t>Albany Linear Regression</a:t>
            </a:r>
          </a:p>
        </p:txBody>
      </p:sp>
      <p:sp>
        <p:nvSpPr>
          <p:cNvPr id="8" name="Text Placeholder 7"/>
          <p:cNvSpPr>
            <a:spLocks noGrp="1"/>
          </p:cNvSpPr>
          <p:nvPr>
            <p:ph type="body" sz="quarter" idx="3"/>
          </p:nvPr>
        </p:nvSpPr>
        <p:spPr/>
        <p:txBody>
          <a:bodyPr/>
          <a:lstStyle/>
          <a:p>
            <a:pPr algn="ctr"/>
            <a:r>
              <a:rPr lang="en-US" b="1" dirty="0"/>
              <a:t>JST RH corrected calibration</a:t>
            </a:r>
          </a:p>
        </p:txBody>
      </p:sp>
      <p:pic>
        <p:nvPicPr>
          <p:cNvPr id="2" name="Content Placeholder 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0" y="2608106"/>
            <a:ext cx="6099048" cy="3640335"/>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588" y="2608105"/>
            <a:ext cx="6099048" cy="3640335"/>
          </a:xfrm>
          <a:prstGeom prst="rect">
            <a:avLst/>
          </a:prstGeom>
        </p:spPr>
      </p:pic>
    </p:spTree>
    <p:extLst>
      <p:ext uri="{BB962C8B-B14F-4D97-AF65-F5344CB8AC3E}">
        <p14:creationId xmlns:p14="http://schemas.microsoft.com/office/powerpoint/2010/main" val="645743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7729" y="1817687"/>
            <a:ext cx="10869383" cy="3770313"/>
          </a:xfrm>
        </p:spPr>
      </p:pic>
      <p:sp>
        <p:nvSpPr>
          <p:cNvPr id="7" name="Slide Number Placeholder 6"/>
          <p:cNvSpPr>
            <a:spLocks noGrp="1"/>
          </p:cNvSpPr>
          <p:nvPr>
            <p:ph type="sldNum" sz="quarter" idx="12"/>
          </p:nvPr>
        </p:nvSpPr>
        <p:spPr/>
        <p:txBody>
          <a:bodyPr/>
          <a:lstStyle/>
          <a:p>
            <a:fld id="{7496B1B0-5AE5-4430-8FA4-31B5DC15CE8C}" type="slidenum">
              <a:rPr lang="en-US" smtClean="0"/>
              <a:t>26</a:t>
            </a:fld>
            <a:endParaRPr lang="en-US"/>
          </a:p>
        </p:txBody>
      </p:sp>
    </p:spTree>
    <p:extLst>
      <p:ext uri="{BB962C8B-B14F-4D97-AF65-F5344CB8AC3E}">
        <p14:creationId xmlns:p14="http://schemas.microsoft.com/office/powerpoint/2010/main" val="45360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Hourly Linear Regression</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96518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BAM VS Low-cost sensor</a:t>
            </a:r>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37615" y="2505075"/>
            <a:ext cx="3362132" cy="3684588"/>
          </a:xfrm>
        </p:spPr>
      </p:pic>
      <p:pic>
        <p:nvPicPr>
          <p:cNvPr id="10"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101124" y="2505075"/>
            <a:ext cx="3325340" cy="3684588"/>
          </a:xfrm>
        </p:spPr>
      </p:pic>
      <p:sp>
        <p:nvSpPr>
          <p:cNvPr id="16"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7"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1950389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VS Dougherty</a:t>
            </a: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85899" y="2505075"/>
            <a:ext cx="3465565" cy="3684588"/>
          </a:xfrm>
        </p:spPr>
      </p:pic>
      <p:pic>
        <p:nvPicPr>
          <p:cNvPr id="10"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101124" y="2563041"/>
            <a:ext cx="3325340" cy="3568656"/>
          </a:xfrm>
        </p:spPr>
      </p:pic>
      <p:sp>
        <p:nvSpPr>
          <p:cNvPr id="8"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1"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136813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Prescribed Burning (PB)</a:t>
            </a:r>
          </a:p>
        </p:txBody>
      </p:sp>
      <p:sp>
        <p:nvSpPr>
          <p:cNvPr id="7" name="Content Placeholder 6"/>
          <p:cNvSpPr>
            <a:spLocks noGrp="1"/>
          </p:cNvSpPr>
          <p:nvPr>
            <p:ph sz="half" idx="1"/>
          </p:nvPr>
        </p:nvSpPr>
        <p:spPr>
          <a:xfrm>
            <a:off x="357462" y="1379516"/>
            <a:ext cx="6986542" cy="4424146"/>
          </a:xfrm>
        </p:spPr>
        <p:txBody>
          <a:bodyPr>
            <a:noAutofit/>
          </a:bodyPr>
          <a:lstStyle/>
          <a:p>
            <a:pPr marL="347663" indent="-347663">
              <a:buFont typeface="Wingdings" panose="05000000000000000000" pitchFamily="2" charset="2"/>
              <a:buChar char="Ø"/>
            </a:pPr>
            <a:r>
              <a:rPr lang="en-US" sz="2400" dirty="0">
                <a:solidFill>
                  <a:schemeClr val="tx1"/>
                </a:solidFill>
                <a:ea typeface="SimSun" panose="02010600030101010101" pitchFamily="2" charset="-122"/>
              </a:rPr>
              <a:t>PB is a land management tool practiced to reduce wildfire risks, control insects and disease and recycle nutrients back to soil.</a:t>
            </a:r>
          </a:p>
          <a:p>
            <a:pPr marL="347663" indent="-347663">
              <a:buFont typeface="Wingdings" panose="05000000000000000000" pitchFamily="2" charset="2"/>
              <a:buChar char="Ø"/>
            </a:pPr>
            <a:r>
              <a:rPr lang="en-US" sz="2400" dirty="0">
                <a:solidFill>
                  <a:schemeClr val="tx1"/>
                </a:solidFill>
                <a:ea typeface="SimSun" panose="02010600030101010101" pitchFamily="2" charset="-122"/>
              </a:rPr>
              <a:t>According to US EPA 2014 NEI:</a:t>
            </a:r>
          </a:p>
          <a:p>
            <a:pPr lvl="2">
              <a:buFont typeface="Wingdings" panose="05000000000000000000" pitchFamily="2" charset="2"/>
              <a:buChar char="q"/>
            </a:pPr>
            <a:r>
              <a:rPr lang="en-US" sz="1800" dirty="0">
                <a:solidFill>
                  <a:schemeClr val="tx1"/>
                </a:solidFill>
                <a:ea typeface="SimSun" panose="02010600030101010101" pitchFamily="2" charset="-122"/>
              </a:rPr>
              <a:t>13% of PM</a:t>
            </a:r>
            <a:r>
              <a:rPr lang="en-US" sz="1800" baseline="-25000" dirty="0">
                <a:solidFill>
                  <a:schemeClr val="tx1"/>
                </a:solidFill>
                <a:ea typeface="SimSun" panose="02010600030101010101" pitchFamily="2" charset="-122"/>
              </a:rPr>
              <a:t>2.5</a:t>
            </a:r>
            <a:r>
              <a:rPr lang="en-US" sz="1800" dirty="0">
                <a:solidFill>
                  <a:schemeClr val="tx1"/>
                </a:solidFill>
                <a:ea typeface="SimSun" panose="02010600030101010101" pitchFamily="2" charset="-122"/>
              </a:rPr>
              <a:t> emissions in the US come from PB;</a:t>
            </a:r>
          </a:p>
          <a:p>
            <a:pPr lvl="2">
              <a:buFont typeface="Wingdings" panose="05000000000000000000" pitchFamily="2" charset="2"/>
              <a:buChar char="q"/>
            </a:pPr>
            <a:r>
              <a:rPr lang="en-US" sz="1800" dirty="0">
                <a:solidFill>
                  <a:schemeClr val="tx1"/>
                </a:solidFill>
                <a:ea typeface="SimSun" panose="02010600030101010101" pitchFamily="2" charset="-122"/>
              </a:rPr>
              <a:t>PB is the largest source of PM</a:t>
            </a:r>
            <a:r>
              <a:rPr lang="en-US" sz="1800" baseline="-25000" dirty="0">
                <a:solidFill>
                  <a:schemeClr val="tx1"/>
                </a:solidFill>
                <a:ea typeface="SimSun" panose="02010600030101010101" pitchFamily="2" charset="-122"/>
              </a:rPr>
              <a:t>2.5</a:t>
            </a:r>
            <a:r>
              <a:rPr lang="en-US" sz="1800" dirty="0">
                <a:solidFill>
                  <a:schemeClr val="tx1"/>
                </a:solidFill>
                <a:ea typeface="SimSun" panose="02010600030101010101" pitchFamily="2" charset="-122"/>
              </a:rPr>
              <a:t> </a:t>
            </a:r>
            <a:r>
              <a:rPr lang="en-US" sz="1800" dirty="0">
                <a:ea typeface="SimSun" panose="02010600030101010101" pitchFamily="2" charset="-122"/>
              </a:rPr>
              <a:t>(24%) in </a:t>
            </a:r>
            <a:r>
              <a:rPr lang="en-US" sz="1800" dirty="0">
                <a:solidFill>
                  <a:schemeClr val="tx1"/>
                </a:solidFill>
                <a:ea typeface="SimSun" panose="02010600030101010101" pitchFamily="2" charset="-122"/>
              </a:rPr>
              <a:t>the southeastern US.</a:t>
            </a:r>
          </a:p>
          <a:p>
            <a:pPr marL="347663" lvl="1" indent="-347663">
              <a:spcBef>
                <a:spcPts val="1200"/>
              </a:spcBef>
              <a:spcAft>
                <a:spcPts val="200"/>
              </a:spcAft>
              <a:buSzPct val="100000"/>
              <a:buFont typeface="Wingdings" panose="05000000000000000000" pitchFamily="2" charset="2"/>
              <a:buChar char="Ø"/>
            </a:pPr>
            <a:r>
              <a:rPr lang="en-US" altLang="en-US" sz="2400" dirty="0">
                <a:solidFill>
                  <a:schemeClr val="tx1"/>
                </a:solidFill>
                <a:ea typeface="SimSun" panose="02010600030101010101" pitchFamily="2" charset="-122"/>
              </a:rPr>
              <a:t>Southeastern US has one of  the highest health vulnerabilities in the nation. </a:t>
            </a:r>
          </a:p>
          <a:p>
            <a:pPr marL="347663" lvl="1" indent="-347663">
              <a:spcBef>
                <a:spcPts val="1200"/>
              </a:spcBef>
              <a:spcAft>
                <a:spcPts val="200"/>
              </a:spcAft>
              <a:buSzPct val="100000"/>
              <a:buFont typeface="Wingdings" panose="05000000000000000000" pitchFamily="2" charset="2"/>
              <a:buChar char="Ø"/>
            </a:pPr>
            <a:r>
              <a:rPr lang="en-US" sz="2400" dirty="0">
                <a:solidFill>
                  <a:schemeClr val="tx1"/>
                </a:solidFill>
              </a:rPr>
              <a:t>A better understanding of the contributions of PB to air pollution and public health is important for effective fire, air quality and health management. </a:t>
            </a:r>
          </a:p>
          <a:p>
            <a:pPr marL="347663" lvl="1" indent="-347663">
              <a:spcBef>
                <a:spcPts val="1200"/>
              </a:spcBef>
              <a:spcAft>
                <a:spcPts val="200"/>
              </a:spcAft>
              <a:buSzPct val="100000"/>
              <a:buFont typeface="Wingdings" panose="05000000000000000000" pitchFamily="2" charset="2"/>
              <a:buChar char="Ø"/>
            </a:pPr>
            <a:r>
              <a:rPr lang="en-US" sz="2400" dirty="0">
                <a:solidFill>
                  <a:schemeClr val="tx1"/>
                </a:solidFill>
                <a:ea typeface="SimSun" panose="02010600030101010101" pitchFamily="2" charset="-122"/>
              </a:rPr>
              <a:t>Limited observations to provide spatial information for generating exposure fields for health study.</a:t>
            </a:r>
          </a:p>
          <a:p>
            <a:pPr marL="347663" indent="-347663">
              <a:buFont typeface="Wingdings" panose="05000000000000000000" pitchFamily="2" charset="2"/>
              <a:buChar char="Ø"/>
            </a:pPr>
            <a:endParaRPr lang="en-US" sz="2400" dirty="0"/>
          </a:p>
        </p:txBody>
      </p:sp>
      <p:sp>
        <p:nvSpPr>
          <p:cNvPr id="5" name="Slide Number Placeholder 4"/>
          <p:cNvSpPr>
            <a:spLocks noGrp="1"/>
          </p:cNvSpPr>
          <p:nvPr>
            <p:ph type="sldNum" sz="quarter" idx="12"/>
          </p:nvPr>
        </p:nvSpPr>
        <p:spPr/>
        <p:txBody>
          <a:bodyPr/>
          <a:lstStyle/>
          <a:p>
            <a:fld id="{7496B1B0-5AE5-4430-8FA4-31B5DC15CE8C}" type="slidenum">
              <a:rPr lang="en-US" smtClean="0"/>
              <a:t>3</a:t>
            </a:fld>
            <a:endParaRPr lang="en-US"/>
          </a:p>
        </p:txBody>
      </p:sp>
      <p:pic>
        <p:nvPicPr>
          <p:cNvPr id="9" name="Content Placeholder 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400198" y="3987465"/>
            <a:ext cx="3611239" cy="19702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p:cNvSpPr txBox="1"/>
          <p:nvPr/>
        </p:nvSpPr>
        <p:spPr>
          <a:xfrm>
            <a:off x="8141681" y="6293611"/>
            <a:ext cx="4829577" cy="369332"/>
          </a:xfrm>
          <a:prstGeom prst="rect">
            <a:avLst/>
          </a:prstGeom>
          <a:noFill/>
        </p:spPr>
        <p:txBody>
          <a:bodyPr wrap="square" rtlCol="0">
            <a:spAutoFit/>
          </a:bodyPr>
          <a:lstStyle/>
          <a:p>
            <a:r>
              <a:rPr lang="en-US" dirty="0"/>
              <a:t>(</a:t>
            </a:r>
            <a:r>
              <a:rPr lang="en-US" dirty="0" err="1"/>
              <a:t>Rappold</a:t>
            </a:r>
            <a:r>
              <a:rPr lang="en-US" dirty="0"/>
              <a:t> et al., </a:t>
            </a:r>
            <a:r>
              <a:rPr lang="en-US" altLang="en-US" i="1" dirty="0"/>
              <a:t>Environ. Sci. </a:t>
            </a:r>
            <a:r>
              <a:rPr lang="en-US" altLang="en-US" i="1" dirty="0" err="1"/>
              <a:t>Technol</a:t>
            </a:r>
            <a:r>
              <a:rPr lang="en-US" altLang="en-US" i="1" dirty="0"/>
              <a:t>, </a:t>
            </a:r>
            <a:r>
              <a:rPr lang="en-US" dirty="0"/>
              <a:t>2017)</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0351"/>
          <a:stretch/>
        </p:blipFill>
        <p:spPr>
          <a:xfrm>
            <a:off x="7400198" y="1518860"/>
            <a:ext cx="3405177" cy="2358914"/>
          </a:xfrm>
          <a:prstGeom prst="rect">
            <a:avLst/>
          </a:prstGeom>
        </p:spPr>
      </p:pic>
      <p:sp>
        <p:nvSpPr>
          <p:cNvPr id="14" name="Rectangle 13"/>
          <p:cNvSpPr/>
          <p:nvPr/>
        </p:nvSpPr>
        <p:spPr>
          <a:xfrm>
            <a:off x="6913020" y="5986544"/>
            <a:ext cx="4525598" cy="369332"/>
          </a:xfrm>
          <a:prstGeom prst="rect">
            <a:avLst/>
          </a:prstGeom>
        </p:spPr>
        <p:txBody>
          <a:bodyPr wrap="none">
            <a:spAutoFit/>
          </a:bodyPr>
          <a:lstStyle/>
          <a:p>
            <a:r>
              <a:rPr lang="en-US"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Community health-vulnerability Index (CHVI)</a:t>
            </a:r>
            <a:endParaRPr lang="en-US" dirty="0">
              <a:latin typeface="Times New Roman" panose="02020603050405020304" pitchFamily="18" charset="0"/>
              <a:cs typeface="Times New Roman" panose="02020603050405020304" pitchFamily="18" charset="0"/>
            </a:endParaRPr>
          </a:p>
        </p:txBody>
      </p:sp>
      <p:sp>
        <p:nvSpPr>
          <p:cNvPr id="15" name="Rectangle 14"/>
          <p:cNvSpPr/>
          <p:nvPr/>
        </p:nvSpPr>
        <p:spPr>
          <a:xfrm>
            <a:off x="7490069" y="3602406"/>
            <a:ext cx="3371500" cy="369332"/>
          </a:xfrm>
          <a:prstGeom prst="rect">
            <a:avLst/>
          </a:prstGeom>
          <a:solidFill>
            <a:schemeClr val="bg1"/>
          </a:solidFill>
        </p:spPr>
        <p:txBody>
          <a:bodyPr wrap="none">
            <a:spAutoFit/>
          </a:bodyPr>
          <a:lstStyle/>
          <a:p>
            <a:r>
              <a:rPr lang="en-US"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Estimated Prescribed Fire Activity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27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VS Lee</a:t>
            </a: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37331" y="2505075"/>
            <a:ext cx="3362700" cy="3684588"/>
          </a:xfrm>
        </p:spPr>
      </p:pic>
      <p:pic>
        <p:nvPicPr>
          <p:cNvPr id="10"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101124" y="2505075"/>
            <a:ext cx="3325340" cy="3684587"/>
          </a:xfrm>
        </p:spPr>
      </p:pic>
      <p:sp>
        <p:nvSpPr>
          <p:cNvPr id="8"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1"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423595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VS Worth</a:t>
            </a: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85899" y="2505075"/>
            <a:ext cx="3465565" cy="3684588"/>
          </a:xfrm>
        </p:spPr>
      </p:pic>
      <p:pic>
        <p:nvPicPr>
          <p:cNvPr id="10"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101124" y="2563041"/>
            <a:ext cx="3325340" cy="3568656"/>
          </a:xfrm>
        </p:spPr>
      </p:pic>
      <p:sp>
        <p:nvSpPr>
          <p:cNvPr id="8"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1"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1710597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Linear Regression</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31767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BAM VS Low-cost sensor</a:t>
            </a: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37074" y="2505075"/>
            <a:ext cx="3363214" cy="3684588"/>
          </a:xfrm>
        </p:spPr>
      </p:pic>
      <p:pic>
        <p:nvPicPr>
          <p:cNvPr id="11" name="Content Placeholder 3"/>
          <p:cNvPicPr>
            <a:picLocks noGrp="1"/>
          </p:cNvPicPr>
          <p:nvPr>
            <p:ph sz="quarter" idx="4"/>
          </p:nvPr>
        </p:nvPicPr>
        <p:blipFill>
          <a:blip r:embed="rId4">
            <a:extLst>
              <a:ext uri="{28A0092B-C50C-407E-A947-70E740481C1C}">
                <a14:useLocalDpi xmlns:a14="http://schemas.microsoft.com/office/drawing/2010/main" val="0"/>
              </a:ext>
            </a:extLst>
          </a:blip>
          <a:stretch>
            <a:fillRect/>
          </a:stretch>
        </p:blipFill>
        <p:spPr>
          <a:xfrm>
            <a:off x="7101124" y="2505075"/>
            <a:ext cx="3325340" cy="3684588"/>
          </a:xfrm>
          <a:prstGeom prst="rect">
            <a:avLst/>
          </a:prstGeom>
        </p:spPr>
      </p:pic>
      <p:sp>
        <p:nvSpPr>
          <p:cNvPr id="13"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4"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2931250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VS Dougherty</a:t>
            </a: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13" name="Content Placeholder 7"/>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7101124" y="2505075"/>
            <a:ext cx="3325340" cy="3684588"/>
          </a:xfrm>
          <a:prstGeom prst="rect">
            <a:avLst/>
          </a:prstGeom>
        </p:spPr>
      </p:pic>
      <p:pic>
        <p:nvPicPr>
          <p:cNvPr id="16" name="Content Placeholder 1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763878" y="2505075"/>
            <a:ext cx="3309607" cy="3684588"/>
          </a:xfrm>
          <a:prstGeom prst="rect">
            <a:avLst/>
          </a:prstGeom>
        </p:spPr>
      </p:pic>
      <p:sp>
        <p:nvSpPr>
          <p:cNvPr id="17"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8"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1407860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VS Lee</a:t>
            </a: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11" name="Content Placeholder 10"/>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7101124" y="2505075"/>
            <a:ext cx="3325340" cy="3684588"/>
          </a:xfrm>
          <a:prstGeom prst="rect">
            <a:avLst/>
          </a:prstGeom>
        </p:spPr>
      </p:pic>
      <p:pic>
        <p:nvPicPr>
          <p:cNvPr id="13" name="Content Placeholder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737074" y="2505075"/>
            <a:ext cx="3363214" cy="3684588"/>
          </a:xfrm>
        </p:spPr>
      </p:pic>
      <p:sp>
        <p:nvSpPr>
          <p:cNvPr id="14"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5"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1698206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1352212" cy="1325563"/>
          </a:xfrm>
        </p:spPr>
        <p:txBody>
          <a:bodyPr/>
          <a:lstStyle/>
          <a:p>
            <a:r>
              <a:rPr lang="en-US" dirty="0"/>
              <a:t>Linear Regression – </a:t>
            </a:r>
            <a:r>
              <a:rPr lang="en-US" sz="4000" dirty="0"/>
              <a:t>Albany VS Worth</a:t>
            </a: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8" name="Content Placeholder 7"/>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7101124" y="2505075"/>
            <a:ext cx="3325340" cy="3684588"/>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764400" y="2505075"/>
            <a:ext cx="3308562" cy="3684588"/>
          </a:xfrm>
        </p:spPr>
      </p:pic>
      <p:sp>
        <p:nvSpPr>
          <p:cNvPr id="12" name="Text Placeholder 6"/>
          <p:cNvSpPr txBox="1">
            <a:spLocks/>
          </p:cNvSpPr>
          <p:nvPr/>
        </p:nvSpPr>
        <p:spPr>
          <a:xfrm>
            <a:off x="938213"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Albany Linear Regression</a:t>
            </a:r>
            <a:endParaRPr lang="en-US" dirty="0"/>
          </a:p>
        </p:txBody>
      </p:sp>
      <p:sp>
        <p:nvSpPr>
          <p:cNvPr id="13" name="Text Placeholder 7"/>
          <p:cNvSpPr txBox="1">
            <a:spLocks/>
          </p:cNvSpPr>
          <p:nvPr/>
        </p:nvSpPr>
        <p:spPr>
          <a:xfrm>
            <a:off x="6270625" y="16811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JST RH corrected calibration</a:t>
            </a:r>
            <a:endParaRPr lang="en-US" dirty="0"/>
          </a:p>
        </p:txBody>
      </p:sp>
    </p:spTree>
    <p:extLst>
      <p:ext uri="{BB962C8B-B14F-4D97-AF65-F5344CB8AC3E}">
        <p14:creationId xmlns:p14="http://schemas.microsoft.com/office/powerpoint/2010/main" val="154034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46" y="-272062"/>
            <a:ext cx="11578107" cy="1450757"/>
          </a:xfrm>
        </p:spPr>
        <p:txBody>
          <a:bodyPr>
            <a:normAutofit/>
          </a:bodyPr>
          <a:lstStyle/>
          <a:p>
            <a:r>
              <a:rPr lang="en-US" sz="4400" dirty="0"/>
              <a:t>Comparison between simulated CO,</a:t>
            </a:r>
            <a:r>
              <a:rPr lang="en-US" sz="4400" baseline="-25000" dirty="0"/>
              <a:t>  </a:t>
            </a:r>
            <a:r>
              <a:rPr lang="en-US" sz="4400" dirty="0"/>
              <a:t>and fire impact</a:t>
            </a:r>
            <a:endParaRPr lang="en-US" sz="4400" baseline="-25000" dirty="0"/>
          </a:p>
        </p:txBody>
      </p:sp>
      <p:sp>
        <p:nvSpPr>
          <p:cNvPr id="4" name="Slide Number Placeholder 3"/>
          <p:cNvSpPr>
            <a:spLocks noGrp="1"/>
          </p:cNvSpPr>
          <p:nvPr>
            <p:ph type="sldNum" sz="quarter" idx="12"/>
          </p:nvPr>
        </p:nvSpPr>
        <p:spPr/>
        <p:txBody>
          <a:bodyPr/>
          <a:lstStyle/>
          <a:p>
            <a:fld id="{7496B1B0-5AE5-4430-8FA4-31B5DC15CE8C}" type="slidenum">
              <a:rPr lang="en-US" smtClean="0"/>
              <a:t>37</a:t>
            </a:fld>
            <a:endParaRPr lang="en-US"/>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54719" y="1104791"/>
            <a:ext cx="5038344" cy="2810353"/>
          </a:xfr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86" y="4026307"/>
            <a:ext cx="5040048" cy="281130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4719" y="4026307"/>
            <a:ext cx="5038344" cy="2810353"/>
          </a:xfrm>
          <a:prstGeom prst="rect">
            <a:avLst/>
          </a:prstGeom>
        </p:spPr>
      </p:pic>
    </p:spTree>
    <p:extLst>
      <p:ext uri="{BB962C8B-B14F-4D97-AF65-F5344CB8AC3E}">
        <p14:creationId xmlns:p14="http://schemas.microsoft.com/office/powerpoint/2010/main" val="505147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simulation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4067" y="1761649"/>
            <a:ext cx="8144828" cy="4249103"/>
          </a:xfrm>
        </p:spPr>
      </p:pic>
      <p:sp>
        <p:nvSpPr>
          <p:cNvPr id="4" name="Slide Number Placeholder 3"/>
          <p:cNvSpPr>
            <a:spLocks noGrp="1"/>
          </p:cNvSpPr>
          <p:nvPr>
            <p:ph type="sldNum" sz="quarter" idx="12"/>
          </p:nvPr>
        </p:nvSpPr>
        <p:spPr/>
        <p:txBody>
          <a:bodyPr/>
          <a:lstStyle/>
          <a:p>
            <a:fld id="{7496B1B0-5AE5-4430-8FA4-31B5DC15CE8C}" type="slidenum">
              <a:rPr lang="en-US" smtClean="0"/>
              <a:t>38</a:t>
            </a:fld>
            <a:endParaRPr lang="en-US"/>
          </a:p>
        </p:txBody>
      </p:sp>
    </p:spTree>
    <p:extLst>
      <p:ext uri="{BB962C8B-B14F-4D97-AF65-F5344CB8AC3E}">
        <p14:creationId xmlns:p14="http://schemas.microsoft.com/office/powerpoint/2010/main" val="397027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Simulation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4067" y="1761649"/>
            <a:ext cx="8144828" cy="4249103"/>
          </a:xfrm>
        </p:spPr>
      </p:pic>
      <p:sp>
        <p:nvSpPr>
          <p:cNvPr id="4" name="Slide Number Placeholder 3"/>
          <p:cNvSpPr>
            <a:spLocks noGrp="1"/>
          </p:cNvSpPr>
          <p:nvPr>
            <p:ph type="sldNum" sz="quarter" idx="12"/>
          </p:nvPr>
        </p:nvSpPr>
        <p:spPr/>
        <p:txBody>
          <a:bodyPr/>
          <a:lstStyle/>
          <a:p>
            <a:fld id="{7496B1B0-5AE5-4430-8FA4-31B5DC15CE8C}" type="slidenum">
              <a:rPr lang="en-US" smtClean="0"/>
              <a:t>39</a:t>
            </a:fld>
            <a:endParaRPr lang="en-US"/>
          </a:p>
        </p:txBody>
      </p:sp>
    </p:spTree>
    <p:extLst>
      <p:ext uri="{BB962C8B-B14F-4D97-AF65-F5344CB8AC3E}">
        <p14:creationId xmlns:p14="http://schemas.microsoft.com/office/powerpoint/2010/main" val="429484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3"/>
          <a:stretch>
            <a:fillRect/>
          </a:stretch>
        </p:blipFill>
        <p:spPr>
          <a:xfrm>
            <a:off x="476296" y="1704463"/>
            <a:ext cx="4268791" cy="4290136"/>
          </a:xfrm>
          <a:prstGeom prst="rect">
            <a:avLst/>
          </a:prstGeom>
        </p:spPr>
      </p:pic>
      <p:sp>
        <p:nvSpPr>
          <p:cNvPr id="2" name="Title 1"/>
          <p:cNvSpPr>
            <a:spLocks noGrp="1"/>
          </p:cNvSpPr>
          <p:nvPr>
            <p:ph type="title"/>
          </p:nvPr>
        </p:nvSpPr>
        <p:spPr/>
        <p:txBody>
          <a:bodyPr/>
          <a:lstStyle/>
          <a:p>
            <a:r>
              <a:rPr lang="en-US" dirty="0"/>
              <a:t>Study Area</a:t>
            </a:r>
          </a:p>
        </p:txBody>
      </p:sp>
      <p:sp>
        <p:nvSpPr>
          <p:cNvPr id="5" name="Slide Number Placeholder 4"/>
          <p:cNvSpPr>
            <a:spLocks noGrp="1"/>
          </p:cNvSpPr>
          <p:nvPr>
            <p:ph type="sldNum" sz="quarter" idx="12"/>
          </p:nvPr>
        </p:nvSpPr>
        <p:spPr/>
        <p:txBody>
          <a:bodyPr/>
          <a:lstStyle/>
          <a:p>
            <a:fld id="{7496B1B0-5AE5-4430-8FA4-31B5DC15CE8C}" type="slidenum">
              <a:rPr lang="en-US" smtClean="0"/>
              <a:t>4</a:t>
            </a:fld>
            <a:endParaRPr lang="en-US"/>
          </a:p>
        </p:txBody>
      </p:sp>
      <p:sp>
        <p:nvSpPr>
          <p:cNvPr id="9" name="Rectangle 8"/>
          <p:cNvSpPr/>
          <p:nvPr/>
        </p:nvSpPr>
        <p:spPr>
          <a:xfrm>
            <a:off x="1497169" y="4499251"/>
            <a:ext cx="738692" cy="581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78091" y="1407857"/>
            <a:ext cx="295465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PM</a:t>
            </a:r>
            <a:r>
              <a:rPr lang="en-US" baseline="-25000" dirty="0">
                <a:latin typeface="Times New Roman" panose="02020603050405020304" pitchFamily="18" charset="0"/>
                <a:cs typeface="Times New Roman" panose="02020603050405020304" pitchFamily="18" charset="0"/>
              </a:rPr>
              <a:t>2.5</a:t>
            </a:r>
            <a:r>
              <a:rPr lang="en-US" dirty="0">
                <a:latin typeface="Times New Roman" panose="02020603050405020304" pitchFamily="18" charset="0"/>
                <a:cs typeface="Times New Roman" panose="02020603050405020304" pitchFamily="18" charset="0"/>
              </a:rPr>
              <a:t> Monitoring Sites in GA</a:t>
            </a:r>
          </a:p>
        </p:txBody>
      </p:sp>
      <p:cxnSp>
        <p:nvCxnSpPr>
          <p:cNvPr id="16" name="Straight Arrow Connector 15"/>
          <p:cNvCxnSpPr/>
          <p:nvPr/>
        </p:nvCxnSpPr>
        <p:spPr>
          <a:xfrm flipV="1">
            <a:off x="2308538" y="4004466"/>
            <a:ext cx="5477065" cy="8243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Content Placeholder 17"/>
          <p:cNvPicPr>
            <a:picLocks noGrp="1"/>
          </p:cNvPicPr>
          <p:nvPr>
            <p:ph sz="half" idx="2"/>
          </p:nvPr>
        </p:nvPicPr>
        <p:blipFill rotWithShape="1">
          <a:blip r:embed="rId4" cstate="print">
            <a:extLst>
              <a:ext uri="{28A0092B-C50C-407E-A947-70E740481C1C}">
                <a14:useLocalDpi xmlns:a14="http://schemas.microsoft.com/office/drawing/2010/main" val="0"/>
              </a:ext>
            </a:extLst>
          </a:blip>
          <a:srcRect l="9660" t="7078" r="9194" b="5501"/>
          <a:stretch/>
        </p:blipFill>
        <p:spPr>
          <a:xfrm>
            <a:off x="7849320" y="1528104"/>
            <a:ext cx="3075362" cy="4292291"/>
          </a:xfrm>
          <a:prstGeom prst="rect">
            <a:avLst/>
          </a:prstGeom>
        </p:spPr>
      </p:pic>
      <p:sp>
        <p:nvSpPr>
          <p:cNvPr id="19" name="Rectangle 18"/>
          <p:cNvSpPr/>
          <p:nvPr/>
        </p:nvSpPr>
        <p:spPr>
          <a:xfrm>
            <a:off x="600433" y="5625953"/>
            <a:ext cx="21791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https://airgeorgia.org/</a:t>
            </a:r>
          </a:p>
        </p:txBody>
      </p:sp>
      <p:sp>
        <p:nvSpPr>
          <p:cNvPr id="3" name="Rectangle 2"/>
          <p:cNvSpPr/>
          <p:nvPr/>
        </p:nvSpPr>
        <p:spPr>
          <a:xfrm>
            <a:off x="485955" y="5994599"/>
            <a:ext cx="11095052" cy="646331"/>
          </a:xfrm>
          <a:prstGeom prst="rect">
            <a:avLst/>
          </a:prstGeom>
          <a:solidFill>
            <a:schemeClr val="bg1"/>
          </a:solidFill>
        </p:spPr>
        <p:txBody>
          <a:bodyPr wrap="square">
            <a:spAutoFit/>
          </a:bodyPr>
          <a:lstStyle/>
          <a:p>
            <a:r>
              <a:rPr lang="en-US" dirty="0">
                <a:latin typeface="Times New Roman" panose="02020603050405020304" pitchFamily="18" charset="0"/>
                <a:ea typeface="SimSun" panose="02010600030101010101" pitchFamily="2" charset="-122"/>
                <a:cs typeface="Mangal" panose="02040503050203030202" pitchFamily="18" charset="0"/>
              </a:rPr>
              <a:t>Georgia is one of the most active PB state in the Southeastern US with a total burn area around 550,000 ha in 2016.</a:t>
            </a:r>
          </a:p>
          <a:p>
            <a:r>
              <a:rPr lang="en-US" dirty="0">
                <a:latin typeface="Times New Roman" panose="02020603050405020304" pitchFamily="18" charset="0"/>
                <a:ea typeface="SimSun" panose="02010600030101010101" pitchFamily="2" charset="-122"/>
                <a:cs typeface="Mangal" panose="02040503050203030202" pitchFamily="18" charset="0"/>
              </a:rPr>
              <a:t>*Yellow areas are the counties that have the PM</a:t>
            </a:r>
            <a:r>
              <a:rPr lang="en-US" baseline="-25000" dirty="0">
                <a:latin typeface="Times New Roman" panose="02020603050405020304" pitchFamily="18" charset="0"/>
                <a:ea typeface="SimSun" panose="02010600030101010101" pitchFamily="2" charset="-122"/>
                <a:cs typeface="Mangal" panose="02040503050203030202" pitchFamily="18" charset="0"/>
              </a:rPr>
              <a:t>2.5</a:t>
            </a:r>
            <a:r>
              <a:rPr lang="en-US" dirty="0">
                <a:latin typeface="Times New Roman" panose="02020603050405020304" pitchFamily="18" charset="0"/>
                <a:ea typeface="SimSun" panose="02010600030101010101" pitchFamily="2" charset="-122"/>
                <a:cs typeface="Mangal" panose="02040503050203030202" pitchFamily="18" charset="0"/>
              </a:rPr>
              <a:t> monitoring sites.</a:t>
            </a:r>
            <a:endParaRPr lang="en-US" dirty="0"/>
          </a:p>
        </p:txBody>
      </p:sp>
      <p:sp>
        <p:nvSpPr>
          <p:cNvPr id="4" name="5-Point Star 3"/>
          <p:cNvSpPr/>
          <p:nvPr/>
        </p:nvSpPr>
        <p:spPr>
          <a:xfrm>
            <a:off x="2779556" y="4789722"/>
            <a:ext cx="111961" cy="111961"/>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38857" y="2743457"/>
            <a:ext cx="1026914"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19.2 km</a:t>
            </a:r>
          </a:p>
        </p:txBody>
      </p:sp>
      <p:sp>
        <p:nvSpPr>
          <p:cNvPr id="17" name="TextBox 16"/>
          <p:cNvSpPr txBox="1"/>
          <p:nvPr/>
        </p:nvSpPr>
        <p:spPr>
          <a:xfrm>
            <a:off x="8365837" y="3899426"/>
            <a:ext cx="1026914"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1.1 km</a:t>
            </a:r>
          </a:p>
        </p:txBody>
      </p:sp>
      <p:sp>
        <p:nvSpPr>
          <p:cNvPr id="21" name="TextBox 20"/>
          <p:cNvSpPr txBox="1"/>
          <p:nvPr/>
        </p:nvSpPr>
        <p:spPr>
          <a:xfrm>
            <a:off x="9658085" y="4064902"/>
            <a:ext cx="1026914"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25.6 km</a:t>
            </a:r>
          </a:p>
        </p:txBody>
      </p:sp>
      <p:sp>
        <p:nvSpPr>
          <p:cNvPr id="7" name="TextBox 6"/>
          <p:cNvSpPr txBox="1"/>
          <p:nvPr/>
        </p:nvSpPr>
        <p:spPr>
          <a:xfrm>
            <a:off x="4876934" y="1704463"/>
            <a:ext cx="3027374"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Turner Elementary site (13095007):</a:t>
            </a:r>
          </a:p>
          <a:p>
            <a:r>
              <a:rPr lang="en-US" dirty="0">
                <a:latin typeface="Times New Roman" panose="02020603050405020304" pitchFamily="18" charset="0"/>
                <a:cs typeface="Times New Roman" panose="02020603050405020304" pitchFamily="18" charset="0"/>
              </a:rPr>
              <a:t>Albany, GA</a:t>
            </a:r>
          </a:p>
          <a:p>
            <a:r>
              <a:rPr lang="en-US" dirty="0">
                <a:latin typeface="Times New Roman" panose="02020603050405020304" pitchFamily="18" charset="0"/>
                <a:cs typeface="Times New Roman" panose="02020603050405020304" pitchFamily="18" charset="0"/>
              </a:rPr>
              <a:t>BAM</a:t>
            </a:r>
          </a:p>
          <a:p>
            <a:r>
              <a:rPr lang="en-US" dirty="0">
                <a:latin typeface="Times New Roman" panose="02020603050405020304" pitchFamily="18" charset="0"/>
                <a:cs typeface="Times New Roman" panose="02020603050405020304" pitchFamily="18" charset="0"/>
              </a:rPr>
              <a:t>GA Air Protection Branch Ambient Monitoring Program (GA EPD site)</a:t>
            </a:r>
          </a:p>
        </p:txBody>
      </p:sp>
    </p:spTree>
    <p:extLst>
      <p:ext uri="{BB962C8B-B14F-4D97-AF65-F5344CB8AC3E}">
        <p14:creationId xmlns:p14="http://schemas.microsoft.com/office/powerpoint/2010/main" val="232998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Low-cost Sensor</a:t>
            </a:r>
          </a:p>
        </p:txBody>
      </p:sp>
      <p:pic>
        <p:nvPicPr>
          <p:cNvPr id="8" name="Content Placeholder 7"/>
          <p:cNvPicPr>
            <a:picLocks noGrp="1" noChangeAspect="1"/>
          </p:cNvPicPr>
          <p:nvPr>
            <p:ph sz="half" idx="1"/>
          </p:nvPr>
        </p:nvPicPr>
        <p:blipFill rotWithShape="1">
          <a:blip r:embed="rId3"/>
          <a:srcRect l="27655" t="26522" r="14141" b="12901"/>
          <a:stretch/>
        </p:blipFill>
        <p:spPr>
          <a:xfrm>
            <a:off x="3013232" y="1765765"/>
            <a:ext cx="5684837" cy="3326469"/>
          </a:xfrm>
          <a:prstGeom prst="rect">
            <a:avLst/>
          </a:prstGeom>
          <a:ln>
            <a:noFill/>
          </a:ln>
        </p:spPr>
      </p:pic>
      <p:sp>
        <p:nvSpPr>
          <p:cNvPr id="9" name="TextBox 8"/>
          <p:cNvSpPr txBox="1"/>
          <p:nvPr/>
        </p:nvSpPr>
        <p:spPr>
          <a:xfrm>
            <a:off x="2805512" y="3604916"/>
            <a:ext cx="1599063" cy="923330"/>
          </a:xfrm>
          <a:prstGeom prst="rect">
            <a:avLst/>
          </a:prstGeom>
          <a:solidFill>
            <a:srgbClr val="FFFFFF"/>
          </a:solid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PM</a:t>
            </a:r>
            <a:r>
              <a:rPr lang="en-US" baseline="-25000" dirty="0">
                <a:latin typeface="Times New Roman" panose="02020603050405020304" pitchFamily="18" charset="0"/>
                <a:cs typeface="Times New Roman" panose="02020603050405020304" pitchFamily="18" charset="0"/>
              </a:rPr>
              <a:t>2.5 </a:t>
            </a:r>
            <a:r>
              <a:rPr lang="en-US" dirty="0">
                <a:latin typeface="Times New Roman" panose="02020603050405020304" pitchFamily="18" charset="0"/>
                <a:cs typeface="Times New Roman" panose="02020603050405020304" pitchFamily="18" charset="0"/>
              </a:rPr>
              <a:t>Sensor: </a:t>
            </a:r>
            <a:r>
              <a:rPr lang="en-US" b="1" dirty="0">
                <a:latin typeface="Times New Roman" panose="02020603050405020304" pitchFamily="18" charset="0"/>
                <a:cs typeface="Times New Roman" panose="02020603050405020304" pitchFamily="18" charset="0"/>
              </a:rPr>
              <a:t>Plantower PMS 3003 </a:t>
            </a:r>
          </a:p>
        </p:txBody>
      </p:sp>
      <p:sp>
        <p:nvSpPr>
          <p:cNvPr id="10" name="Rectangle 9"/>
          <p:cNvSpPr/>
          <p:nvPr/>
        </p:nvSpPr>
        <p:spPr>
          <a:xfrm>
            <a:off x="357464" y="5249429"/>
            <a:ext cx="11834536" cy="923330"/>
          </a:xfrm>
          <a:prstGeom prst="rect">
            <a:avLst/>
          </a:prstGeom>
        </p:spPr>
        <p:txBody>
          <a:bodyPr wrap="square">
            <a:spAutoFit/>
          </a:bodyPr>
          <a:lstStyle/>
          <a:p>
            <a:r>
              <a:rPr lang="en-US" dirty="0">
                <a:effectLst/>
                <a:latin typeface="Times New Roman" panose="02020603050405020304" pitchFamily="18" charset="0"/>
                <a:ea typeface="SimSun" panose="02010600030101010101" pitchFamily="2" charset="-122"/>
                <a:cs typeface="Mangal" panose="02040503050203030202" pitchFamily="18" charset="0"/>
              </a:rPr>
              <a:t>The Plantower PMS 3003 sensor uses an optical method to measure PM</a:t>
            </a:r>
            <a:r>
              <a:rPr lang="en-US" baseline="-25000" dirty="0">
                <a:effectLst/>
                <a:latin typeface="Times New Roman" panose="02020603050405020304" pitchFamily="18" charset="0"/>
                <a:ea typeface="SimSun" panose="02010600030101010101" pitchFamily="2" charset="-122"/>
                <a:cs typeface="Mangal" panose="02040503050203030202" pitchFamily="18" charset="0"/>
              </a:rPr>
              <a:t>1</a:t>
            </a:r>
            <a:r>
              <a:rPr lang="en-US" dirty="0">
                <a:effectLst/>
                <a:latin typeface="Times New Roman" panose="02020603050405020304" pitchFamily="18" charset="0"/>
                <a:ea typeface="SimSun" panose="02010600030101010101" pitchFamily="2" charset="-122"/>
                <a:cs typeface="Mangal" panose="02040503050203030202" pitchFamily="18" charset="0"/>
              </a:rPr>
              <a:t>, PM</a:t>
            </a:r>
            <a:r>
              <a:rPr lang="en-US" baseline="-25000" dirty="0">
                <a:latin typeface="Times New Roman" panose="02020603050405020304" pitchFamily="18" charset="0"/>
                <a:ea typeface="SimSun" panose="02010600030101010101" pitchFamily="2" charset="-122"/>
                <a:cs typeface="Mangal" panose="02040503050203030202" pitchFamily="18" charset="0"/>
              </a:rPr>
              <a:t>2.5</a:t>
            </a:r>
            <a:r>
              <a:rPr lang="en-US" dirty="0">
                <a:effectLst/>
                <a:latin typeface="Times New Roman" panose="02020603050405020304" pitchFamily="18" charset="0"/>
                <a:ea typeface="SimSun" panose="02010600030101010101" pitchFamily="2" charset="-122"/>
                <a:cs typeface="Mangal" panose="02040503050203030202" pitchFamily="18" charset="0"/>
              </a:rPr>
              <a:t> and PM</a:t>
            </a:r>
            <a:r>
              <a:rPr lang="en-US" baseline="-25000" dirty="0">
                <a:latin typeface="Times New Roman" panose="02020603050405020304" pitchFamily="18" charset="0"/>
                <a:ea typeface="SimSun" panose="02010600030101010101" pitchFamily="2" charset="-122"/>
                <a:cs typeface="Mangal" panose="02040503050203030202" pitchFamily="18" charset="0"/>
              </a:rPr>
              <a:t>10</a:t>
            </a:r>
            <a:r>
              <a:rPr lang="en-US" dirty="0">
                <a:latin typeface="Times New Roman" panose="02020603050405020304" pitchFamily="18" charset="0"/>
                <a:ea typeface="SimSun" panose="02010600030101010101" pitchFamily="2" charset="-122"/>
                <a:cs typeface="Times New Roman" panose="02020603050405020304" pitchFamily="18" charset="0"/>
              </a:rPr>
              <a:t>. </a:t>
            </a:r>
          </a:p>
          <a:p>
            <a:endParaRPr lang="en-US" dirty="0">
              <a:latin typeface="Times New Roman" panose="02020603050405020304" pitchFamily="18" charset="0"/>
              <a:ea typeface="SimSun" panose="02010600030101010101" pitchFamily="2" charset="-122"/>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sensor performance was better when ambient PM</a:t>
            </a:r>
            <a:r>
              <a:rPr lang="en-US" baseline="-25000" dirty="0">
                <a:latin typeface="Times New Roman" panose="02020603050405020304" pitchFamily="18" charset="0"/>
                <a:cs typeface="Times New Roman" panose="02020603050405020304" pitchFamily="18" charset="0"/>
              </a:rPr>
              <a:t>2.5 </a:t>
            </a:r>
            <a:r>
              <a:rPr lang="en-US" dirty="0">
                <a:latin typeface="Times New Roman" panose="02020603050405020304" pitchFamily="18" charset="0"/>
                <a:cs typeface="Times New Roman" panose="02020603050405020304" pitchFamily="18" charset="0"/>
              </a:rPr>
              <a:t>was higher. </a:t>
            </a:r>
            <a:r>
              <a:rPr lang="en-US" sz="1400" dirty="0">
                <a:latin typeface="Times New Roman" panose="02020603050405020304" pitchFamily="18" charset="0"/>
                <a:cs typeface="Times New Roman" panose="02020603050405020304" pitchFamily="18" charset="0"/>
              </a:rPr>
              <a:t>(</a:t>
            </a:r>
            <a:r>
              <a:rPr lang="en-US" sz="1400" dirty="0"/>
              <a:t>Zheng, T. et al., </a:t>
            </a:r>
            <a:r>
              <a:rPr lang="en-US" sz="1400" i="1" dirty="0"/>
              <a:t>Atmos. Meas. Tech. Discuss.</a:t>
            </a:r>
            <a:r>
              <a:rPr lang="en-US" sz="1400" dirty="0"/>
              <a:t> </a:t>
            </a:r>
            <a:r>
              <a:rPr lang="en-US" sz="1400" b="1" dirty="0"/>
              <a:t>2018</a:t>
            </a:r>
            <a:r>
              <a:rPr lang="en-US" sz="1400" dirty="0"/>
              <a:t>, 1–40.</a:t>
            </a:r>
            <a:r>
              <a:rPr lang="en-US" sz="1400" dirty="0">
                <a:latin typeface="Times New Roman" panose="02020603050405020304" pitchFamily="18" charset="0"/>
                <a:cs typeface="Times New Roman" panose="02020603050405020304" pitchFamily="18" charset="0"/>
              </a:rPr>
              <a:t>)</a:t>
            </a:r>
            <a:endParaRPr lang="en-US" sz="1400" baseline="-250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TextBox 2"/>
          <p:cNvSpPr txBox="1"/>
          <p:nvPr/>
        </p:nvSpPr>
        <p:spPr>
          <a:xfrm>
            <a:off x="9234152" y="2640169"/>
            <a:ext cx="229244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PM sensor: $17</a:t>
            </a:r>
          </a:p>
          <a:p>
            <a:r>
              <a:rPr lang="en-US" dirty="0">
                <a:latin typeface="Times New Roman" panose="02020603050405020304" pitchFamily="18" charset="0"/>
                <a:cs typeface="Times New Roman" panose="02020603050405020304" pitchFamily="18" charset="0"/>
              </a:rPr>
              <a:t>Micro-controller: $208</a:t>
            </a:r>
          </a:p>
          <a:p>
            <a:r>
              <a:rPr lang="en-US" dirty="0">
                <a:latin typeface="Times New Roman" panose="02020603050405020304" pitchFamily="18" charset="0"/>
                <a:cs typeface="Times New Roman" panose="02020603050405020304" pitchFamily="18" charset="0"/>
              </a:rPr>
              <a:t>Box: $22</a:t>
            </a:r>
          </a:p>
          <a:p>
            <a:r>
              <a:rPr lang="en-US" dirty="0">
                <a:latin typeface="Times New Roman" panose="02020603050405020304" pitchFamily="18" charset="0"/>
                <a:cs typeface="Times New Roman" panose="02020603050405020304" pitchFamily="18" charset="0"/>
              </a:rPr>
              <a:t>Total: $247</a:t>
            </a:r>
          </a:p>
        </p:txBody>
      </p:sp>
    </p:spTree>
    <p:extLst>
      <p:ext uri="{BB962C8B-B14F-4D97-AF65-F5344CB8AC3E}">
        <p14:creationId xmlns:p14="http://schemas.microsoft.com/office/powerpoint/2010/main" val="341926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a:t>
            </a:r>
          </a:p>
        </p:txBody>
      </p:sp>
      <p:sp>
        <p:nvSpPr>
          <p:cNvPr id="13" name="Text Placeholder 12"/>
          <p:cNvSpPr>
            <a:spLocks noGrp="1"/>
          </p:cNvSpPr>
          <p:nvPr>
            <p:ph type="body" idx="1"/>
          </p:nvPr>
        </p:nvSpPr>
        <p:spPr/>
        <p:txBody>
          <a:bodyPr>
            <a:normAutofit/>
          </a:bodyPr>
          <a:lstStyle/>
          <a:p>
            <a:pPr algn="ctr"/>
            <a:r>
              <a:rPr lang="en-US" sz="2400" dirty="0">
                <a:solidFill>
                  <a:schemeClr val="tx1">
                    <a:lumMod val="75000"/>
                    <a:lumOff val="25000"/>
                  </a:schemeClr>
                </a:solidFill>
              </a:rPr>
              <a:t>Linear regression calibration</a:t>
            </a:r>
          </a:p>
        </p:txBody>
      </p:sp>
      <p:sp>
        <p:nvSpPr>
          <p:cNvPr id="15" name="Text Placeholder 14"/>
          <p:cNvSpPr>
            <a:spLocks noGrp="1"/>
          </p:cNvSpPr>
          <p:nvPr>
            <p:ph type="body" sz="quarter" idx="3"/>
          </p:nvPr>
        </p:nvSpPr>
        <p:spPr>
          <a:xfrm>
            <a:off x="4497378" y="1607279"/>
            <a:ext cx="5720794" cy="736282"/>
          </a:xfrm>
        </p:spPr>
        <p:txBody>
          <a:bodyPr>
            <a:normAutofit/>
          </a:bodyPr>
          <a:lstStyle/>
          <a:p>
            <a:pPr algn="ctr"/>
            <a:r>
              <a:rPr lang="en-US" sz="2400" dirty="0">
                <a:solidFill>
                  <a:schemeClr val="tx1">
                    <a:lumMod val="75000"/>
                    <a:lumOff val="25000"/>
                  </a:schemeClr>
                </a:solidFill>
              </a:rPr>
              <a:t>RH correction calibration</a:t>
            </a:r>
          </a:p>
        </p:txBody>
      </p:sp>
      <p:sp>
        <p:nvSpPr>
          <p:cNvPr id="5" name="Slide Number Placeholder 4"/>
          <p:cNvSpPr>
            <a:spLocks noGrp="1"/>
          </p:cNvSpPr>
          <p:nvPr>
            <p:ph type="sldNum" sz="quarter" idx="12"/>
          </p:nvPr>
        </p:nvSpPr>
        <p:spPr/>
        <p:txBody>
          <a:bodyPr/>
          <a:lstStyle/>
          <a:p>
            <a:fld id="{7496B1B0-5AE5-4430-8FA4-31B5DC15CE8C}" type="slidenum">
              <a:rPr lang="en-US" smtClean="0"/>
              <a:t>6</a:t>
            </a:fld>
            <a:endParaRPr lang="en-US"/>
          </a:p>
        </p:txBody>
      </p:sp>
      <p:sp>
        <p:nvSpPr>
          <p:cNvPr id="7" name="Slide Number Placeholder 4"/>
          <p:cNvSpPr txBox="1">
            <a:spLocks/>
          </p:cNvSpPr>
          <p:nvPr/>
        </p:nvSpPr>
        <p:spPr>
          <a:xfrm>
            <a:off x="6671431" y="6964602"/>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96B1B0-5AE5-4430-8FA4-31B5DC15CE8C}" type="slidenum">
              <a:rPr lang="en-US" smtClean="0"/>
              <a:pPr/>
              <a:t>6</a:t>
            </a:fld>
            <a:endParaRPr lang="en-US"/>
          </a:p>
        </p:txBody>
      </p:sp>
      <mc:AlternateContent xmlns:mc="http://schemas.openxmlformats.org/markup-compatibility/2006" xmlns:a14="http://schemas.microsoft.com/office/drawing/2010/main">
        <mc:Choice Requires="a14">
          <p:sp>
            <p:nvSpPr>
              <p:cNvPr id="10" name="TextBox 9"/>
              <p:cNvSpPr txBox="1"/>
              <p:nvPr/>
            </p:nvSpPr>
            <p:spPr>
              <a:xfrm>
                <a:off x="1332667" y="5497392"/>
                <a:ext cx="40429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Calibrated</m:t>
                      </m:r>
                      <m:r>
                        <a:rPr lang="en-US" b="0" i="0" smtClean="0">
                          <a:latin typeface="Cambria Math" panose="02040503050406030204" pitchFamily="18" charset="0"/>
                        </a:rPr>
                        <m:t> </m:t>
                      </m:r>
                      <m:r>
                        <m:rPr>
                          <m:sty m:val="p"/>
                        </m:rPr>
                        <a:rPr lang="en-US" b="0" i="0" smtClean="0">
                          <a:latin typeface="Cambria Math" panose="02040503050406030204" pitchFamily="18" charset="0"/>
                        </a:rPr>
                        <m:t>data</m:t>
                      </m:r>
                      <m:r>
                        <a:rPr lang="en-US" b="0" i="0" smtClean="0">
                          <a:latin typeface="Cambria Math" panose="02040503050406030204" pitchFamily="18" charset="0"/>
                        </a:rPr>
                        <m:t>=0.36</m:t>
                      </m:r>
                      <m:r>
                        <m:rPr>
                          <m:sty m:val="p"/>
                        </m:rPr>
                        <a:rPr lang="en-US" b="0" i="0" smtClean="0">
                          <a:latin typeface="Cambria Math" panose="02040503050406030204" pitchFamily="18" charset="0"/>
                        </a:rPr>
                        <m:t>RawData</m:t>
                      </m:r>
                      <m:r>
                        <a:rPr lang="en-US" b="0" i="0" smtClean="0">
                          <a:latin typeface="Cambria Math" panose="02040503050406030204" pitchFamily="18" charset="0"/>
                        </a:rPr>
                        <m:t>+1.98</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332667" y="5497392"/>
                <a:ext cx="4042902" cy="276999"/>
              </a:xfrm>
              <a:prstGeom prst="rect">
                <a:avLst/>
              </a:prstGeom>
              <a:blipFill rotWithShape="0">
                <a:blip r:embed="rId3"/>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241159" y="4447763"/>
                <a:ext cx="2840801" cy="1630446"/>
              </a:xfrm>
              <a:prstGeom prst="rect">
                <a:avLst/>
              </a:prstGeom>
              <a:noFill/>
            </p:spPr>
            <p:txBody>
              <a:bodyPr wrap="square" lIns="0" tIns="0" rIns="0" bIns="0" rtlCol="0">
                <a:spAutoFit/>
              </a:bodyPr>
              <a:lstStyle/>
              <a:p>
                <a:r>
                  <a:rPr lang="en-US" dirty="0">
                    <a:latin typeface="Times New Roman" panose="02020603050405020304" pitchFamily="18" charset="0"/>
                    <a:cs typeface="Times New Roman" panose="02020603050405020304" pitchFamily="18" charset="0"/>
                  </a:rPr>
                  <a:t>RH correction factor</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r>
                            <m:rPr>
                              <m:nor/>
                            </m:rPr>
                            <a:rPr lang="en-US" smtClean="0">
                              <a:latin typeface="Times New Roman" panose="02020603050405020304" pitchFamily="18" charset="0"/>
                              <a:cs typeface="Times New Roman" panose="02020603050405020304" pitchFamily="18" charset="0"/>
                            </a:rPr>
                            <m:t>raw</m:t>
                          </m:r>
                          <m:r>
                            <m:rPr>
                              <m:nor/>
                            </m:rPr>
                            <a:rPr lang="en-US" smtClean="0">
                              <a:latin typeface="Times New Roman" panose="02020603050405020304" pitchFamily="18" charset="0"/>
                              <a:cs typeface="Times New Roman" panose="02020603050405020304" pitchFamily="18" charset="0"/>
                            </a:rPr>
                            <m:t> </m:t>
                          </m:r>
                          <m:r>
                            <m:rPr>
                              <m:nor/>
                            </m:rPr>
                            <a:rPr lang="en-US" smtClean="0">
                              <a:latin typeface="Times New Roman" panose="02020603050405020304" pitchFamily="18" charset="0"/>
                              <a:cs typeface="Times New Roman" panose="02020603050405020304" pitchFamily="18" charset="0"/>
                            </a:rPr>
                            <m:t>PMS</m:t>
                          </m:r>
                          <m:r>
                            <m:rPr>
                              <m:nor/>
                            </m:rPr>
                            <a:rPr lang="en-US" smtClean="0">
                              <a:latin typeface="Times New Roman" panose="02020603050405020304" pitchFamily="18" charset="0"/>
                              <a:cs typeface="Times New Roman" panose="02020603050405020304" pitchFamily="18" charset="0"/>
                            </a:rPr>
                            <m:t>3003 </m:t>
                          </m:r>
                          <m:r>
                            <m:rPr>
                              <m:nor/>
                            </m:rPr>
                            <a:rPr lang="en-US" smtClean="0">
                              <a:latin typeface="Times New Roman" panose="02020603050405020304" pitchFamily="18" charset="0"/>
                              <a:cs typeface="Times New Roman" panose="02020603050405020304" pitchFamily="18" charset="0"/>
                            </a:rPr>
                            <m:t>PM</m:t>
                          </m:r>
                          <m:r>
                            <m:rPr>
                              <m:nor/>
                            </m:rPr>
                            <a:rPr lang="en-US" baseline="-25000" smtClean="0">
                              <a:latin typeface="Times New Roman" panose="02020603050405020304" pitchFamily="18" charset="0"/>
                              <a:cs typeface="Times New Roman" panose="02020603050405020304" pitchFamily="18" charset="0"/>
                            </a:rPr>
                            <m:t>2.5</m:t>
                          </m:r>
                          <m:r>
                            <m:rPr>
                              <m:nor/>
                            </m:rPr>
                            <a:rPr lang="en-US" smtClean="0">
                              <a:latin typeface="Times New Roman" panose="02020603050405020304" pitchFamily="18" charset="0"/>
                              <a:cs typeface="Times New Roman" panose="02020603050405020304" pitchFamily="18" charset="0"/>
                            </a:rPr>
                            <m:t> </m:t>
                          </m:r>
                          <m:r>
                            <m:rPr>
                              <m:nor/>
                            </m:rPr>
                            <a:rPr lang="en-US" smtClean="0">
                              <a:latin typeface="Times New Roman" panose="02020603050405020304" pitchFamily="18" charset="0"/>
                              <a:cs typeface="Times New Roman" panose="02020603050405020304" pitchFamily="18" charset="0"/>
                            </a:rPr>
                            <m:t>conc</m:t>
                          </m:r>
                        </m:num>
                        <m:den>
                          <m:r>
                            <m:rPr>
                              <m:nor/>
                            </m:rPr>
                            <a:rPr lang="en-US" smtClean="0">
                              <a:latin typeface="Times New Roman" panose="02020603050405020304" pitchFamily="18" charset="0"/>
                              <a:cs typeface="Times New Roman" panose="02020603050405020304" pitchFamily="18" charset="0"/>
                            </a:rPr>
                            <m:t>reference</m:t>
                          </m:r>
                          <m:r>
                            <m:rPr>
                              <m:nor/>
                            </m:rPr>
                            <a:rPr lang="en-US" smtClean="0">
                              <a:latin typeface="Times New Roman" panose="02020603050405020304" pitchFamily="18" charset="0"/>
                              <a:cs typeface="Times New Roman" panose="02020603050405020304" pitchFamily="18" charset="0"/>
                            </a:rPr>
                            <m:t> </m:t>
                          </m:r>
                          <m:r>
                            <m:rPr>
                              <m:nor/>
                            </m:rPr>
                            <a:rPr lang="en-US" smtClean="0">
                              <a:latin typeface="Times New Roman" panose="02020603050405020304" pitchFamily="18" charset="0"/>
                              <a:cs typeface="Times New Roman" panose="02020603050405020304" pitchFamily="18" charset="0"/>
                            </a:rPr>
                            <m:t>PM</m:t>
                          </m:r>
                          <m:r>
                            <m:rPr>
                              <m:nor/>
                            </m:rPr>
                            <a:rPr lang="en-US" baseline="-25000" smtClean="0">
                              <a:latin typeface="Times New Roman" panose="02020603050405020304" pitchFamily="18" charset="0"/>
                              <a:cs typeface="Times New Roman" panose="02020603050405020304" pitchFamily="18" charset="0"/>
                            </a:rPr>
                            <m:t>2.5</m:t>
                          </m:r>
                          <m:r>
                            <m:rPr>
                              <m:nor/>
                            </m:rPr>
                            <a:rPr lang="en-US" smtClean="0">
                              <a:latin typeface="Times New Roman" panose="02020603050405020304" pitchFamily="18" charset="0"/>
                              <a:cs typeface="Times New Roman" panose="02020603050405020304" pitchFamily="18" charset="0"/>
                            </a:rPr>
                            <m:t> </m:t>
                          </m:r>
                          <m:r>
                            <m:rPr>
                              <m:nor/>
                            </m:rPr>
                            <a:rPr lang="en-US" smtClean="0">
                              <a:latin typeface="Times New Roman" panose="02020603050405020304" pitchFamily="18" charset="0"/>
                              <a:cs typeface="Times New Roman" panose="02020603050405020304" pitchFamily="18" charset="0"/>
                            </a:rPr>
                            <m:t>conc</m:t>
                          </m:r>
                          <m:r>
                            <m:rPr>
                              <m:nor/>
                            </m:rPr>
                            <a:rPr lang="en-US" smtClean="0">
                              <a:latin typeface="Times New Roman" panose="02020603050405020304" pitchFamily="18" charset="0"/>
                              <a:cs typeface="Times New Roman" panose="02020603050405020304" pitchFamily="18" charset="0"/>
                            </a:rPr>
                            <m:t>. </m:t>
                          </m:r>
                        </m:den>
                      </m:f>
                      <m:r>
                        <a:rPr lang="en-US" b="0" i="1" smtClean="0">
                          <a:latin typeface="Cambria Math" panose="02040503050406030204" pitchFamily="18" charset="0"/>
                          <a:cs typeface="Times New Roman" panose="02020603050405020304" pitchFamily="18" charset="0"/>
                        </a:rPr>
                        <m:t> </m:t>
                      </m:r>
                    </m:oMath>
                  </m:oMathPara>
                </a14:m>
                <a:endParaRPr lang="en-US" b="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𝑅𝐻</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𝑅𝐻</m:t>
                          </m:r>
                        </m:den>
                      </m:f>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241159" y="4447763"/>
                <a:ext cx="2840801" cy="1630446"/>
              </a:xfrm>
              <a:prstGeom prst="rect">
                <a:avLst/>
              </a:prstGeom>
              <a:blipFill rotWithShape="0">
                <a:blip r:embed="rId4"/>
                <a:stretch>
                  <a:fillRect l="-5150" t="-4869"/>
                </a:stretch>
              </a:blipFill>
            </p:spPr>
            <p:txBody>
              <a:bodyPr/>
              <a:lstStyle/>
              <a:p>
                <a:r>
                  <a:rPr lang="en-US">
                    <a:noFill/>
                  </a:rPr>
                  <a:t> </a:t>
                </a:r>
              </a:p>
            </p:txBody>
          </p:sp>
        </mc:Fallback>
      </mc:AlternateContent>
      <p:pic>
        <p:nvPicPr>
          <p:cNvPr id="19" name="Content Placeholder 18"/>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5820146" y="2214246"/>
            <a:ext cx="3035270" cy="3167861"/>
          </a:xfrm>
          <a:prstGeom prst="rect">
            <a:avLst/>
          </a:prstGeom>
        </p:spPr>
      </p:pic>
      <p:pic>
        <p:nvPicPr>
          <p:cNvPr id="22" name="Content Placeholder 21"/>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1673479" y="2214246"/>
            <a:ext cx="3035808" cy="3172168"/>
          </a:xfrm>
          <a:prstGeom prst="rect">
            <a:avLst/>
          </a:prstGeom>
        </p:spPr>
      </p:pic>
      <p:sp>
        <p:nvSpPr>
          <p:cNvPr id="23" name="TextBox 22"/>
          <p:cNvSpPr txBox="1"/>
          <p:nvPr/>
        </p:nvSpPr>
        <p:spPr>
          <a:xfrm>
            <a:off x="9131121" y="2034862"/>
            <a:ext cx="3060879" cy="196977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Albany BAM (Referenced PM</a:t>
            </a:r>
            <a:r>
              <a:rPr lang="en-US" baseline="-25000" dirty="0">
                <a:latin typeface="Times New Roman" panose="02020603050405020304" pitchFamily="18" charset="0"/>
                <a:cs typeface="Times New Roman" panose="02020603050405020304" pitchFamily="18" charset="0"/>
              </a:rPr>
              <a:t>2.5</a:t>
            </a:r>
            <a:r>
              <a:rPr lang="en-US" dirty="0">
                <a:latin typeface="Times New Roman" panose="02020603050405020304" pitchFamily="18" charset="0"/>
                <a:cs typeface="Times New Roman" panose="02020603050405020304" pitchFamily="18" charset="0"/>
              </a:rPr>
              <a:t>) &amp; Sensor PM</a:t>
            </a:r>
            <a:r>
              <a:rPr lang="en-US" baseline="-25000" dirty="0">
                <a:latin typeface="Times New Roman" panose="02020603050405020304" pitchFamily="18" charset="0"/>
                <a:cs typeface="Times New Roman" panose="02020603050405020304" pitchFamily="18" charset="0"/>
              </a:rPr>
              <a:t>2.5</a:t>
            </a:r>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20180314~20180620, hourly</a:t>
            </a:r>
          </a:p>
          <a:p>
            <a:endParaRPr lang="en-US" sz="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RH data: </a:t>
            </a:r>
            <a:r>
              <a:rPr lang="en-US" sz="1600" dirty="0">
                <a:latin typeface="Times New Roman" panose="02020603050405020304" pitchFamily="18" charset="0"/>
                <a:cs typeface="Times New Roman" panose="02020603050405020304" pitchFamily="18" charset="0"/>
              </a:rPr>
              <a:t>Southwest Georgia Regional Airport</a:t>
            </a:r>
            <a:r>
              <a:rPr lang="en-US" dirty="0">
                <a:latin typeface="Times New Roman" panose="02020603050405020304" pitchFamily="18" charset="0"/>
                <a:cs typeface="Times New Roman" panose="02020603050405020304" pitchFamily="18" charset="0"/>
              </a:rPr>
              <a:t> </a:t>
            </a:r>
          </a:p>
          <a:p>
            <a:endParaRPr lang="en-US" sz="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Distance: </a:t>
            </a:r>
            <a:r>
              <a:rPr lang="en-US" sz="1600" dirty="0">
                <a:latin typeface="Times New Roman" panose="02020603050405020304" pitchFamily="18" charset="0"/>
                <a:cs typeface="Times New Roman" panose="02020603050405020304" pitchFamily="18" charset="0"/>
              </a:rPr>
              <a:t>13 km</a:t>
            </a:r>
          </a:p>
        </p:txBody>
      </p:sp>
    </p:spTree>
    <p:extLst>
      <p:ext uri="{BB962C8B-B14F-4D97-AF65-F5344CB8AC3E}">
        <p14:creationId xmlns:p14="http://schemas.microsoft.com/office/powerpoint/2010/main" val="203498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96B1B0-5AE5-4430-8FA4-31B5DC15CE8C}" type="slidenum">
              <a:rPr lang="en-US" smtClean="0"/>
              <a:t>7</a:t>
            </a:fld>
            <a:endParaRPr lang="en-US"/>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7589" y="681769"/>
            <a:ext cx="8791803" cy="5219811"/>
          </a:xfrm>
        </p:spPr>
      </p:pic>
      <p:sp>
        <p:nvSpPr>
          <p:cNvPr id="13" name="TextBox 12"/>
          <p:cNvSpPr txBox="1"/>
          <p:nvPr/>
        </p:nvSpPr>
        <p:spPr>
          <a:xfrm>
            <a:off x="767716" y="5998120"/>
            <a:ext cx="10444767" cy="923330"/>
          </a:xfrm>
          <a:prstGeom prst="rect">
            <a:avLst/>
          </a:prstGeom>
          <a:solidFill>
            <a:srgbClr val="FFFFFF">
              <a:alpha val="36863"/>
            </a:srgbClr>
          </a:solidFill>
        </p:spPr>
        <p:txBody>
          <a:bodyPr wrap="square" rtlCol="0">
            <a:spAutoFit/>
          </a:bodyPr>
          <a:lstStyle/>
          <a:p>
            <a:r>
              <a:rPr lang="en-US" dirty="0">
                <a:latin typeface="Times New Roman" panose="02020603050405020304" pitchFamily="18" charset="0"/>
                <a:cs typeface="Times New Roman" panose="02020603050405020304" pitchFamily="18" charset="0"/>
              </a:rPr>
              <a:t>Low-cost sensors are less sensitive to changes in PM</a:t>
            </a:r>
            <a:r>
              <a:rPr lang="en-US" baseline="-25000" dirty="0">
                <a:latin typeface="Times New Roman" panose="02020603050405020304" pitchFamily="18" charset="0"/>
                <a:cs typeface="Times New Roman" panose="02020603050405020304" pitchFamily="18" charset="0"/>
              </a:rPr>
              <a:t>2.5</a:t>
            </a:r>
            <a:r>
              <a:rPr lang="en-US" dirty="0">
                <a:latin typeface="Times New Roman" panose="02020603050405020304" pitchFamily="18" charset="0"/>
                <a:cs typeface="Times New Roman" panose="02020603050405020304" pitchFamily="18" charset="0"/>
              </a:rPr>
              <a:t> concentrations than BAM due to the detection limitations. In comparison to BAM, lower or higher peaks at sensors other than EPD Site are likely due to fire plumes missing the sensors altogether.</a:t>
            </a:r>
          </a:p>
        </p:txBody>
      </p:sp>
      <p:sp>
        <p:nvSpPr>
          <p:cNvPr id="6" name="Title 5"/>
          <p:cNvSpPr>
            <a:spLocks noGrp="1"/>
          </p:cNvSpPr>
          <p:nvPr>
            <p:ph type="title"/>
          </p:nvPr>
        </p:nvSpPr>
        <p:spPr>
          <a:xfrm>
            <a:off x="1377590" y="96995"/>
            <a:ext cx="8791802" cy="725378"/>
          </a:xfrm>
          <a:solidFill>
            <a:srgbClr val="FFFFFF"/>
          </a:solidFill>
        </p:spPr>
        <p:txBody>
          <a:bodyPr/>
          <a:lstStyle/>
          <a:p>
            <a:pPr algn="ctr"/>
            <a:r>
              <a:rPr lang="en-US" dirty="0"/>
              <a:t>PM</a:t>
            </a:r>
            <a:r>
              <a:rPr lang="en-US" baseline="-25000" dirty="0"/>
              <a:t>2.5</a:t>
            </a:r>
            <a:r>
              <a:rPr lang="en-US" dirty="0"/>
              <a:t> Hourly Concentration </a:t>
            </a:r>
          </a:p>
        </p:txBody>
      </p:sp>
      <p:sp>
        <p:nvSpPr>
          <p:cNvPr id="2" name="TextBox 1"/>
          <p:cNvSpPr txBox="1"/>
          <p:nvPr/>
        </p:nvSpPr>
        <p:spPr>
          <a:xfrm>
            <a:off x="10312400" y="1257300"/>
            <a:ext cx="1752600" cy="892552"/>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Albany (EPD site)</a:t>
            </a:r>
          </a:p>
        </p:txBody>
      </p:sp>
      <p:sp>
        <p:nvSpPr>
          <p:cNvPr id="7" name="TextBox 6"/>
          <p:cNvSpPr txBox="1"/>
          <p:nvPr/>
        </p:nvSpPr>
        <p:spPr>
          <a:xfrm>
            <a:off x="10312400" y="2400300"/>
            <a:ext cx="17526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Dougherty</a:t>
            </a:r>
          </a:p>
        </p:txBody>
      </p:sp>
      <p:sp>
        <p:nvSpPr>
          <p:cNvPr id="8" name="TextBox 7"/>
          <p:cNvSpPr txBox="1"/>
          <p:nvPr/>
        </p:nvSpPr>
        <p:spPr>
          <a:xfrm>
            <a:off x="10312400" y="3797299"/>
            <a:ext cx="17526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Worth</a:t>
            </a:r>
          </a:p>
        </p:txBody>
      </p:sp>
      <p:sp>
        <p:nvSpPr>
          <p:cNvPr id="9" name="TextBox 8"/>
          <p:cNvSpPr txBox="1"/>
          <p:nvPr/>
        </p:nvSpPr>
        <p:spPr>
          <a:xfrm>
            <a:off x="10312400" y="5128542"/>
            <a:ext cx="17526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Lee</a:t>
            </a:r>
          </a:p>
        </p:txBody>
      </p:sp>
      <p:sp>
        <p:nvSpPr>
          <p:cNvPr id="4" name="Rectangle 3"/>
          <p:cNvSpPr/>
          <p:nvPr/>
        </p:nvSpPr>
        <p:spPr>
          <a:xfrm>
            <a:off x="9440214" y="2149852"/>
            <a:ext cx="90152" cy="10183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29600" y="3435570"/>
            <a:ext cx="90152" cy="10183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91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2875" y="803810"/>
            <a:ext cx="8796528" cy="5250380"/>
          </a:xfrm>
        </p:spPr>
      </p:pic>
      <p:sp>
        <p:nvSpPr>
          <p:cNvPr id="4" name="Slide Number Placeholder 3"/>
          <p:cNvSpPr>
            <a:spLocks noGrp="1"/>
          </p:cNvSpPr>
          <p:nvPr>
            <p:ph type="sldNum" sz="quarter" idx="12"/>
          </p:nvPr>
        </p:nvSpPr>
        <p:spPr/>
        <p:txBody>
          <a:bodyPr/>
          <a:lstStyle/>
          <a:p>
            <a:fld id="{7496B1B0-5AE5-4430-8FA4-31B5DC15CE8C}" type="slidenum">
              <a:rPr lang="en-US" smtClean="0"/>
              <a:t>8</a:t>
            </a:fld>
            <a:endParaRPr lang="en-US"/>
          </a:p>
        </p:txBody>
      </p:sp>
      <p:sp>
        <p:nvSpPr>
          <p:cNvPr id="6" name="Title 5"/>
          <p:cNvSpPr txBox="1">
            <a:spLocks/>
          </p:cNvSpPr>
          <p:nvPr/>
        </p:nvSpPr>
        <p:spPr>
          <a:xfrm>
            <a:off x="1472875" y="212566"/>
            <a:ext cx="8791802" cy="725378"/>
          </a:xfrm>
          <a:prstGeom prst="rect">
            <a:avLst/>
          </a:prstGeom>
          <a:solidFill>
            <a:srgbClr val="FFFFFF"/>
          </a:solidFill>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dirty="0"/>
              <a:t>PM</a:t>
            </a:r>
            <a:r>
              <a:rPr lang="en-US" baseline="-25000" dirty="0"/>
              <a:t>2.5</a:t>
            </a:r>
            <a:r>
              <a:rPr lang="en-US" dirty="0"/>
              <a:t> Daily Concentration </a:t>
            </a:r>
          </a:p>
        </p:txBody>
      </p:sp>
      <p:sp>
        <p:nvSpPr>
          <p:cNvPr id="7" name="Rectangle 6"/>
          <p:cNvSpPr/>
          <p:nvPr/>
        </p:nvSpPr>
        <p:spPr>
          <a:xfrm>
            <a:off x="643945" y="6136619"/>
            <a:ext cx="10568538" cy="646331"/>
          </a:xfrm>
          <a:prstGeom prst="rect">
            <a:avLst/>
          </a:prstGeom>
          <a:solidFill>
            <a:srgbClr val="FFFFFF">
              <a:alpha val="40000"/>
            </a:srgbClr>
          </a:solidFill>
        </p:spPr>
        <p:txBody>
          <a:bodyPr wrap="square">
            <a:spAutoFit/>
          </a:bodyPr>
          <a:lstStyle/>
          <a:p>
            <a:r>
              <a:rPr lang="en-US" dirty="0">
                <a:effectLst/>
                <a:latin typeface="Times New Roman" panose="02020603050405020304" pitchFamily="18" charset="0"/>
                <a:ea typeface="SimSun" panose="02010600030101010101" pitchFamily="2" charset="-122"/>
                <a:cs typeface="Mangal" panose="02040503050203030202" pitchFamily="18" charset="0"/>
              </a:rPr>
              <a:t>Daily trends of PM</a:t>
            </a:r>
            <a:r>
              <a:rPr lang="en-US" baseline="-25000" dirty="0">
                <a:effectLst/>
                <a:latin typeface="Times New Roman" panose="02020603050405020304" pitchFamily="18" charset="0"/>
                <a:ea typeface="SimSun" panose="02010600030101010101" pitchFamily="2" charset="-122"/>
                <a:cs typeface="Mangal" panose="02040503050203030202" pitchFamily="18" charset="0"/>
              </a:rPr>
              <a:t>2.5</a:t>
            </a:r>
            <a:r>
              <a:rPr lang="en-US" dirty="0">
                <a:effectLst/>
                <a:latin typeface="Times New Roman" panose="02020603050405020304" pitchFamily="18" charset="0"/>
                <a:ea typeface="SimSun" panose="02010600030101010101" pitchFamily="2" charset="-122"/>
                <a:cs typeface="Mangal" panose="02040503050203030202" pitchFamily="18" charset="0"/>
              </a:rPr>
              <a:t> concentrations from the sensor at Dougherty County High School and monitoring site show that the high school sensor (=33 µg/m</a:t>
            </a:r>
            <a:r>
              <a:rPr lang="en-US" baseline="30000" dirty="0">
                <a:effectLst/>
                <a:latin typeface="Times New Roman" panose="02020603050405020304" pitchFamily="18" charset="0"/>
                <a:ea typeface="SimSun" panose="02010600030101010101" pitchFamily="2" charset="-122"/>
                <a:cs typeface="Mangal" panose="02040503050203030202" pitchFamily="18" charset="0"/>
              </a:rPr>
              <a:t>3</a:t>
            </a:r>
            <a:r>
              <a:rPr lang="en-US" dirty="0">
                <a:effectLst/>
                <a:latin typeface="Times New Roman" panose="02020603050405020304" pitchFamily="18" charset="0"/>
                <a:ea typeface="SimSun" panose="02010600030101010101" pitchFamily="2" charset="-122"/>
                <a:cs typeface="Mangal" panose="02040503050203030202" pitchFamily="18" charset="0"/>
              </a:rPr>
              <a:t>) did not capture the exceedance (=50 µg/m</a:t>
            </a:r>
            <a:r>
              <a:rPr lang="en-US" baseline="30000" dirty="0">
                <a:effectLst/>
                <a:latin typeface="Times New Roman" panose="02020603050405020304" pitchFamily="18" charset="0"/>
                <a:ea typeface="SimSun" panose="02010600030101010101" pitchFamily="2" charset="-122"/>
                <a:cs typeface="Mangal" panose="02040503050203030202" pitchFamily="18" charset="0"/>
              </a:rPr>
              <a:t>3</a:t>
            </a:r>
            <a:r>
              <a:rPr lang="en-US" dirty="0">
                <a:effectLst/>
                <a:latin typeface="Times New Roman" panose="02020603050405020304" pitchFamily="18" charset="0"/>
                <a:ea typeface="SimSun" panose="02010600030101010101" pitchFamily="2" charset="-122"/>
                <a:cs typeface="Mangal" panose="02040503050203030202" pitchFamily="18" charset="0"/>
              </a:rPr>
              <a:t>) on March 10, 2018. </a:t>
            </a:r>
            <a:endParaRPr lang="en-US" dirty="0"/>
          </a:p>
        </p:txBody>
      </p:sp>
      <p:sp>
        <p:nvSpPr>
          <p:cNvPr id="8" name="TextBox 7"/>
          <p:cNvSpPr txBox="1"/>
          <p:nvPr/>
        </p:nvSpPr>
        <p:spPr>
          <a:xfrm>
            <a:off x="10312399" y="1257300"/>
            <a:ext cx="1879601" cy="892552"/>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Albany</a:t>
            </a:r>
          </a:p>
          <a:p>
            <a:r>
              <a:rPr lang="en-US" sz="2600" dirty="0">
                <a:solidFill>
                  <a:srgbClr val="FF0000"/>
                </a:solidFill>
                <a:latin typeface="Times New Roman" panose="02020603050405020304" pitchFamily="18" charset="0"/>
                <a:cs typeface="Times New Roman" panose="02020603050405020304" pitchFamily="18" charset="0"/>
              </a:rPr>
              <a:t>(EPD site)</a:t>
            </a:r>
          </a:p>
        </p:txBody>
      </p:sp>
      <p:sp>
        <p:nvSpPr>
          <p:cNvPr id="9" name="TextBox 8"/>
          <p:cNvSpPr txBox="1"/>
          <p:nvPr/>
        </p:nvSpPr>
        <p:spPr>
          <a:xfrm>
            <a:off x="10312400" y="2400300"/>
            <a:ext cx="17526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Dougherty</a:t>
            </a:r>
          </a:p>
        </p:txBody>
      </p:sp>
      <p:sp>
        <p:nvSpPr>
          <p:cNvPr id="10" name="TextBox 9"/>
          <p:cNvSpPr txBox="1"/>
          <p:nvPr/>
        </p:nvSpPr>
        <p:spPr>
          <a:xfrm>
            <a:off x="10312400" y="3797300"/>
            <a:ext cx="17526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Worth</a:t>
            </a:r>
          </a:p>
        </p:txBody>
      </p:sp>
      <p:sp>
        <p:nvSpPr>
          <p:cNvPr id="11" name="TextBox 10"/>
          <p:cNvSpPr txBox="1"/>
          <p:nvPr/>
        </p:nvSpPr>
        <p:spPr>
          <a:xfrm>
            <a:off x="10312400" y="5128542"/>
            <a:ext cx="17526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Lee</a:t>
            </a:r>
          </a:p>
        </p:txBody>
      </p:sp>
    </p:spTree>
    <p:extLst>
      <p:ext uri="{BB962C8B-B14F-4D97-AF65-F5344CB8AC3E}">
        <p14:creationId xmlns:p14="http://schemas.microsoft.com/office/powerpoint/2010/main" val="12079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96B1B0-5AE5-4430-8FA4-31B5DC15CE8C}" type="slidenum">
              <a:rPr lang="en-US" smtClean="0"/>
              <a:t>9</a:t>
            </a:fld>
            <a:endParaRPr lang="en-US"/>
          </a:p>
        </p:txBody>
      </p:sp>
      <p:sp>
        <p:nvSpPr>
          <p:cNvPr id="9" name="Title 8"/>
          <p:cNvSpPr>
            <a:spLocks noGrp="1"/>
          </p:cNvSpPr>
          <p:nvPr>
            <p:ph type="title"/>
          </p:nvPr>
        </p:nvSpPr>
        <p:spPr/>
        <p:txBody>
          <a:bodyPr/>
          <a:lstStyle/>
          <a:p>
            <a:r>
              <a:rPr lang="en-US" dirty="0"/>
              <a:t>Daily Linear regression (BAM vs Sensor)</a:t>
            </a:r>
          </a:p>
        </p:txBody>
      </p:sp>
      <p:pic>
        <p:nvPicPr>
          <p:cNvPr id="11"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4160" y="1597729"/>
            <a:ext cx="2779776" cy="3044353"/>
          </a:xfrm>
        </p:spPr>
      </p:pic>
      <p:pic>
        <p:nvPicPr>
          <p:cNvPr id="12" name="Content Placeholder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302" y="1597729"/>
            <a:ext cx="2777911" cy="3044353"/>
          </a:xfrm>
          <a:prstGeom prst="rect">
            <a:avLst/>
          </a:prstGeom>
        </p:spPr>
      </p:pic>
      <p:pic>
        <p:nvPicPr>
          <p:cNvPr id="13" name="Content Placeholder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579" y="1597729"/>
            <a:ext cx="2779776" cy="3045399"/>
          </a:xfrm>
          <a:prstGeom prst="rect">
            <a:avLst/>
          </a:prstGeom>
        </p:spPr>
      </p:pic>
      <p:pic>
        <p:nvPicPr>
          <p:cNvPr id="14"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3856" y="1597729"/>
            <a:ext cx="2779776" cy="3044353"/>
          </a:xfrm>
          <a:prstGeom prst="rect">
            <a:avLst/>
          </a:prstGeom>
        </p:spPr>
      </p:pic>
      <p:sp>
        <p:nvSpPr>
          <p:cNvPr id="15" name="TextBox 14"/>
          <p:cNvSpPr txBox="1"/>
          <p:nvPr/>
        </p:nvSpPr>
        <p:spPr>
          <a:xfrm>
            <a:off x="214160" y="5106947"/>
            <a:ext cx="1171167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Lower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does not mean the low-cost sensor performance is not good. Considering the distance between the sensors and monitoring site, and also the fire plume positions, those lower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are expected. They show the spatial variation of fire impact on concentration and that a single monitoring site may miss high concentrations in the area. </a:t>
            </a:r>
          </a:p>
        </p:txBody>
      </p:sp>
      <p:sp>
        <p:nvSpPr>
          <p:cNvPr id="16" name="TextBox 15"/>
          <p:cNvSpPr txBox="1"/>
          <p:nvPr/>
        </p:nvSpPr>
        <p:spPr>
          <a:xfrm>
            <a:off x="702527" y="2524259"/>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:0.76</a:t>
            </a:r>
          </a:p>
        </p:txBody>
      </p:sp>
      <p:sp>
        <p:nvSpPr>
          <p:cNvPr id="17" name="TextBox 16"/>
          <p:cNvSpPr txBox="1"/>
          <p:nvPr/>
        </p:nvSpPr>
        <p:spPr>
          <a:xfrm>
            <a:off x="3712736" y="2524259"/>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:0.71</a:t>
            </a:r>
          </a:p>
        </p:txBody>
      </p:sp>
      <p:sp>
        <p:nvSpPr>
          <p:cNvPr id="18" name="TextBox 17"/>
          <p:cNvSpPr txBox="1"/>
          <p:nvPr/>
        </p:nvSpPr>
        <p:spPr>
          <a:xfrm>
            <a:off x="6722946" y="2524259"/>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:0.44</a:t>
            </a:r>
          </a:p>
        </p:txBody>
      </p:sp>
      <p:sp>
        <p:nvSpPr>
          <p:cNvPr id="19" name="TextBox 18"/>
          <p:cNvSpPr txBox="1"/>
          <p:nvPr/>
        </p:nvSpPr>
        <p:spPr>
          <a:xfrm>
            <a:off x="9732223" y="2524259"/>
            <a:ext cx="90152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30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:0.52</a:t>
            </a:r>
          </a:p>
        </p:txBody>
      </p:sp>
      <p:sp>
        <p:nvSpPr>
          <p:cNvPr id="2" name="TextBox 1"/>
          <p:cNvSpPr txBox="1"/>
          <p:nvPr/>
        </p:nvSpPr>
        <p:spPr>
          <a:xfrm>
            <a:off x="702527" y="4642082"/>
            <a:ext cx="1840649"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Albany vs Albany</a:t>
            </a:r>
          </a:p>
        </p:txBody>
      </p:sp>
      <p:sp>
        <p:nvSpPr>
          <p:cNvPr id="20" name="TextBox 19"/>
          <p:cNvSpPr txBox="1"/>
          <p:nvPr/>
        </p:nvSpPr>
        <p:spPr>
          <a:xfrm>
            <a:off x="3518401" y="4642082"/>
            <a:ext cx="2176645"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Dougherty vs Albany</a:t>
            </a:r>
          </a:p>
        </p:txBody>
      </p:sp>
      <p:sp>
        <p:nvSpPr>
          <p:cNvPr id="21" name="TextBox 20"/>
          <p:cNvSpPr txBox="1"/>
          <p:nvPr/>
        </p:nvSpPr>
        <p:spPr>
          <a:xfrm>
            <a:off x="6889316" y="4642082"/>
            <a:ext cx="1840649"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Lee vs Albany </a:t>
            </a:r>
          </a:p>
        </p:txBody>
      </p:sp>
      <p:sp>
        <p:nvSpPr>
          <p:cNvPr id="22" name="TextBox 21"/>
          <p:cNvSpPr txBox="1"/>
          <p:nvPr/>
        </p:nvSpPr>
        <p:spPr>
          <a:xfrm>
            <a:off x="9900458" y="4642082"/>
            <a:ext cx="1840649" cy="369332"/>
          </a:xfrm>
          <a:prstGeom prst="rect">
            <a:avLst/>
          </a:prstGeom>
          <a:solidFill>
            <a:srgbClr val="FFFFFF"/>
          </a:solid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Worth vs Albany </a:t>
            </a:r>
          </a:p>
        </p:txBody>
      </p:sp>
    </p:spTree>
    <p:extLst>
      <p:ext uri="{BB962C8B-B14F-4D97-AF65-F5344CB8AC3E}">
        <p14:creationId xmlns:p14="http://schemas.microsoft.com/office/powerpoint/2010/main" val="42729378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2531</Words>
  <Application>Microsoft Office PowerPoint</Application>
  <PresentationFormat>Widescreen</PresentationFormat>
  <Paragraphs>290</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SimSun</vt:lpstr>
      <vt:lpstr>Arial</vt:lpstr>
      <vt:lpstr>Calibri</vt:lpstr>
      <vt:lpstr>Calibri Light</vt:lpstr>
      <vt:lpstr>Cambria Math</vt:lpstr>
      <vt:lpstr>Helvetica</vt:lpstr>
      <vt:lpstr>Mangal</vt:lpstr>
      <vt:lpstr>Times New Roman</vt:lpstr>
      <vt:lpstr>Wingdings</vt:lpstr>
      <vt:lpstr>Retrospect</vt:lpstr>
      <vt:lpstr>Application of Low-cost PM2.5 Sensors to Quantify the Impacts of Prescribed Burning on Air Quality in Southwestern Georgia</vt:lpstr>
      <vt:lpstr>Acknowledgements</vt:lpstr>
      <vt:lpstr>Prescribed Burning (PB)</vt:lpstr>
      <vt:lpstr>Study Area</vt:lpstr>
      <vt:lpstr>Low-cost Sensor</vt:lpstr>
      <vt:lpstr>Calibration</vt:lpstr>
      <vt:lpstr>PM2.5 Hourly Concentration </vt:lpstr>
      <vt:lpstr>PowerPoint Presentation</vt:lpstr>
      <vt:lpstr>Daily Linear regression (BAM vs Sensor)</vt:lpstr>
      <vt:lpstr>PowerPoint Presentation</vt:lpstr>
      <vt:lpstr>Exceedance Day (2018/03/10)</vt:lpstr>
      <vt:lpstr>Comparison between observed and simulated  PM2.5, and fire impact @ EPD site on Mar. 09–10</vt:lpstr>
      <vt:lpstr>Comparison between observed and simulated  PM2.5, and fire impact at EPD site on Mar. 09–10</vt:lpstr>
      <vt:lpstr>PowerPoint Presentation</vt:lpstr>
      <vt:lpstr>13 March 2018 Permits</vt:lpstr>
      <vt:lpstr>13 March 2018 Permits</vt:lpstr>
      <vt:lpstr>13 March 2018 Permits</vt:lpstr>
      <vt:lpstr>Conclusions</vt:lpstr>
      <vt:lpstr>PowerPoint Presentation</vt:lpstr>
      <vt:lpstr>20180313 Permits</vt:lpstr>
      <vt:lpstr>20180309 Permits</vt:lpstr>
      <vt:lpstr>Discussion</vt:lpstr>
      <vt:lpstr>Comparison between observed and simulated  PM2.5, and fire impact at EPD site on Mar. 09–10</vt:lpstr>
      <vt:lpstr>PM2.5 Hourly Concentration</vt:lpstr>
      <vt:lpstr>PM2.5 Daily Concentration</vt:lpstr>
      <vt:lpstr>PowerPoint Presentation</vt:lpstr>
      <vt:lpstr>Hourly Linear Regression</vt:lpstr>
      <vt:lpstr>Linear Regression – Albany: BAM VS Low-cost sensor</vt:lpstr>
      <vt:lpstr>Linear Regression – Albany VS Dougherty</vt:lpstr>
      <vt:lpstr>Linear Regression – Albany VS Lee</vt:lpstr>
      <vt:lpstr>Linear Regression – Albany VS Worth</vt:lpstr>
      <vt:lpstr>Daily Linear Regression</vt:lpstr>
      <vt:lpstr>Linear Regression – Albany: BAM VS Low-cost sensor</vt:lpstr>
      <vt:lpstr>Linear Regression – Albany VS Dougherty</vt:lpstr>
      <vt:lpstr>Linear Regression – Albany VS Lee</vt:lpstr>
      <vt:lpstr>Linear Regression – Albany VS Worth</vt:lpstr>
      <vt:lpstr>Comparison between simulated CO,  and fire impact</vt:lpstr>
      <vt:lpstr>Vertical simulation</vt:lpstr>
      <vt:lpstr>Vertical Simulation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Low-cost PM2.5 Sensors to Quantify the Impacts of Prescribed Burning on Air Quality and Social Vulnerability in Southwestern Georgia</dc:title>
  <dc:creator>Huang, Ran</dc:creator>
  <cp:lastModifiedBy>Huang, Ran</cp:lastModifiedBy>
  <cp:revision>144</cp:revision>
  <cp:lastPrinted>2018-10-18T19:09:18Z</cp:lastPrinted>
  <dcterms:created xsi:type="dcterms:W3CDTF">2018-09-12T11:50:40Z</dcterms:created>
  <dcterms:modified xsi:type="dcterms:W3CDTF">2018-10-22T12:27:45Z</dcterms:modified>
</cp:coreProperties>
</file>