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8" r:id="rId3"/>
    <p:sldId id="280" r:id="rId4"/>
    <p:sldId id="257" r:id="rId5"/>
    <p:sldId id="259" r:id="rId6"/>
    <p:sldId id="260" r:id="rId7"/>
    <p:sldId id="261" r:id="rId8"/>
    <p:sldId id="263" r:id="rId9"/>
    <p:sldId id="264" r:id="rId10"/>
    <p:sldId id="265" r:id="rId11"/>
    <p:sldId id="271" r:id="rId12"/>
    <p:sldId id="269" r:id="rId13"/>
    <p:sldId id="272" r:id="rId14"/>
    <p:sldId id="273" r:id="rId15"/>
    <p:sldId id="274" r:id="rId16"/>
    <p:sldId id="283" r:id="rId17"/>
    <p:sldId id="286" r:id="rId18"/>
    <p:sldId id="277" r:id="rId19"/>
    <p:sldId id="285" r:id="rId20"/>
    <p:sldId id="284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0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0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1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1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2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1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3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3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1"/>
    <p:restoredTop sz="94811"/>
  </p:normalViewPr>
  <p:slideViewPr>
    <p:cSldViewPr snapToGrid="0" snapToObjects="1">
      <p:cViewPr varScale="1">
        <p:scale>
          <a:sx n="70" d="100"/>
          <a:sy n="70" d="100"/>
        </p:scale>
        <p:origin x="5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0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272D8-9E2B-0943-B26F-E102994DF553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B3C2D-2739-C448-996B-BFB73A500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4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0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0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1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1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2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1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3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3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B3C2D-2739-C448-996B-BFB73A500A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14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B3C2D-2739-C448-996B-BFB73A500A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07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DC872FF-15E5-8F4C-B1FF-81707FD13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5EFFBD-99C0-1342-ADCB-1A9DA3892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3571" y="6377706"/>
            <a:ext cx="1070429" cy="322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BAAC96-1922-D349-8F95-DDAA8B78EE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5211" y="6213478"/>
            <a:ext cx="3314700" cy="50800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5EAF4FD6-894D-D94A-99CD-67B743607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Cady-Pereira, Karen JPL 2018</a:t>
            </a:r>
          </a:p>
        </p:txBody>
      </p:sp>
    </p:spTree>
    <p:extLst>
      <p:ext uri="{BB962C8B-B14F-4D97-AF65-F5344CB8AC3E}">
        <p14:creationId xmlns:p14="http://schemas.microsoft.com/office/powerpoint/2010/main" val="958421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2164C5-AE51-0D4A-8AB8-D97D902F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47A0D3-A3C8-9F42-92E5-28B6E8353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23B3A8-6834-1C4A-9157-9E0EF463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D58B-374B-D345-9633-68C50824D72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8089CF-5EC5-3A4A-8F80-86033B43F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1EF7D4-740C-AD47-B6CA-69A8E6A1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08C-3FC5-B44B-9F32-7BA022F50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0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5DD82EF-4CDF-E54A-BC75-DD8A2E430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711121-8224-574B-9A25-D4D3FAF13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38C3D5-ADD4-9D4F-A45F-4DBD1127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D58B-374B-D345-9633-68C50824D72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7361D3-D0C2-3141-A675-9668C57A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79E82A-95EF-7A4E-BA26-39141B74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08C-3FC5-B44B-9F32-7BA022F50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1460D6-DBF4-F846-AE57-8B3873D9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D58B-374B-D345-9633-68C50824D72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269A61-E4DF-C64E-9716-A225F3C7E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2824B4-330A-BC44-BD7E-CDF4AE08D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08C-3FC5-B44B-9F32-7BA022F507D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E06553-63E8-4E4E-A997-89373C80C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0600" y="6263561"/>
            <a:ext cx="33147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CB28CB-533F-7848-84B7-E167BFF6B4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412" y="6356353"/>
            <a:ext cx="1070429" cy="32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77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75DE86-A2E3-324D-AD26-311CED9F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632966-191D-5146-A714-CB02C3520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046BFF-DFCE-AB43-B9F1-6BF721C3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D58B-374B-D345-9633-68C50824D72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301669-629D-BA4F-AB62-28A0250C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D5394F-39C4-CF42-8982-7E39A4B9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08C-3FC5-B44B-9F32-7BA022F50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4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BA215F-A2EF-FB4B-A6F6-6D3A519BB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9B3DE5-FAEB-2C43-A7B3-B3E71F4BD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10BC04-A00A-2148-B808-C770F57B1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B39D99-EEAD-6B43-AF34-59016FF61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D58B-374B-D345-9633-68C50824D72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577E41-A912-7042-BC7B-E0AC5512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64428A-3CBE-4747-B25A-58428C11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08C-3FC5-B44B-9F32-7BA022F50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05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2430DC-9BF4-7C4B-8FB4-6A3A76BF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D592F7-BA90-5840-8430-A6319DFDE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F4703B-D073-A641-9D15-2D4DD2C03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D971BA-4669-6649-9CED-86DA0CA306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406681-200A-614D-B642-D1F602B587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638B765-0F2D-6C4D-803A-9446DD877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D58B-374B-D345-9633-68C50824D72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734458-8191-3A42-BA6E-C0F5CF8E4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276245-B2B2-EF4E-8C2D-D7051B842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08C-3FC5-B44B-9F32-7BA022F50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2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2EA3F6-A2BE-8146-B57C-A21093D4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448078B-DF8F-EC40-9B2F-CEB8BF77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D58B-374B-D345-9633-68C50824D72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6F07F3-E863-0443-BD51-E81E4281B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7FD6DC-6D42-6747-83FC-48E7CA73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08C-3FC5-B44B-9F32-7BA022F50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43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B02923C-1372-BC45-A7DA-9C10AD886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D58B-374B-D345-9633-68C50824D72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8FBD8C7-8183-2D4C-9ED6-8F901B45F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62D7BB-C953-AC4E-9A52-6C02594A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08C-3FC5-B44B-9F32-7BA022F50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3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1F859F-3B98-D540-AA62-834E8E188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6D5BB1-A5D3-C243-8BAD-11A6F3427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9A961C-BFCD-9049-87DA-A49FFD652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6650F3-ED31-0D4E-A613-1A2BE0926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D58B-374B-D345-9633-68C50824D72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EC0D7F-0E96-A146-867C-6E2CAEB1C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B2F7E6-0311-3F4B-AA3E-9FBA238F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08C-3FC5-B44B-9F32-7BA022F50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7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8122C1-FDA6-4E41-9E1D-7542308F9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F6D485B-2D8C-3B41-B9C0-038D791F6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D20398-0414-B944-B69A-E2D217CD5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32DF93-78D4-944C-BE2C-6A3A875D8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D58B-374B-D345-9633-68C50824D72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EB5519-CFED-5A45-B497-2D1A89FD2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8D90B0-A51D-694C-8221-D96B79845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08C-3FC5-B44B-9F32-7BA022F50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79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07FCF83-2A69-4E43-A789-83772E1D2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1F8958-1C13-3F47-94B6-CA48DEFB5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72FEAF-69A0-D846-9B0A-42DA72B86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FD58B-374B-D345-9633-68C50824D72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E9B107-FB3B-D14F-99D9-CB51D3D23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Cady-Pereira, JPL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68D856-5524-FB47-8F4F-1B1B0DB7B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DC08C-3FC5-B44B-9F32-7BA022F50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5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4485A5C-CC0D-3943-A86A-28C25209F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0821" y="5492674"/>
            <a:ext cx="9144000" cy="1655763"/>
          </a:xfrm>
        </p:spPr>
        <p:txBody>
          <a:bodyPr>
            <a:normAutofit/>
          </a:bodyPr>
          <a:lstStyle/>
          <a:p>
            <a:r>
              <a:rPr 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Karen E. Cady-Pereira</a:t>
            </a:r>
            <a:r>
              <a:rPr lang="en-US" sz="1600" b="1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Mark W. Shephard</a:t>
            </a:r>
            <a:r>
              <a:rPr lang="en-US" sz="1600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Shailesh K. Kharol</a:t>
            </a:r>
            <a:r>
              <a:rPr lang="en-US" sz="1600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Enrico Dammers</a:t>
            </a:r>
            <a:r>
              <a:rPr lang="en-US" sz="1600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Cynthia Whaley</a:t>
            </a:r>
            <a:r>
              <a:rPr lang="en-US" sz="1600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Cristen Adams</a:t>
            </a:r>
            <a:r>
              <a:rPr lang="en-US" sz="1600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Jesse Thompson</a:t>
            </a:r>
            <a:r>
              <a:rPr lang="en-US" sz="1600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, Nolan Dickson</a:t>
            </a:r>
            <a:r>
              <a:rPr lang="en-US" sz="1600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Ed Hare</a:t>
            </a:r>
            <a:r>
              <a:rPr lang="en-US" sz="1600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Matt Alvarado</a:t>
            </a:r>
            <a:r>
              <a:rPr lang="en-US" sz="1600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Chantelle Lonsdale</a:t>
            </a:r>
            <a:r>
              <a:rPr lang="en-US" sz="1600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  <a:p>
            <a:endParaRPr lang="en-US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336016DA-EFA9-2A40-9308-F4E0A53E21CB}"/>
              </a:ext>
            </a:extLst>
          </p:cNvPr>
          <p:cNvSpPr txBox="1">
            <a:spLocks noChangeArrowheads="1"/>
          </p:cNvSpPr>
          <p:nvPr/>
        </p:nvSpPr>
        <p:spPr>
          <a:xfrm>
            <a:off x="289367" y="347182"/>
            <a:ext cx="11296891" cy="817939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2400" b="1" dirty="0">
              <a:solidFill>
                <a:schemeClr val="accent6"/>
              </a:solidFill>
            </a:endParaRPr>
          </a:p>
          <a:p>
            <a:pPr algn="ctr"/>
            <a:r>
              <a:rPr lang="en-US" altLang="en-US" sz="11200" b="1" dirty="0" err="1">
                <a:solidFill>
                  <a:schemeClr val="accent6"/>
                </a:solidFill>
                <a:latin typeface="+mn-lt"/>
              </a:rPr>
              <a:t>CrIS</a:t>
            </a:r>
            <a:r>
              <a:rPr lang="en-US" altLang="en-US" sz="11200" b="1" dirty="0">
                <a:solidFill>
                  <a:schemeClr val="accent6"/>
                </a:solidFill>
                <a:latin typeface="+mn-lt"/>
              </a:rPr>
              <a:t> Observations of Ammonia: Retrievals, Validation and Spatiotemporal Variability</a:t>
            </a:r>
            <a:endParaRPr lang="fr-CA" altLang="en-US" sz="112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9F7CB3-E1B1-D841-9D20-C7CF969A4D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" r="7326"/>
          <a:stretch/>
        </p:blipFill>
        <p:spPr>
          <a:xfrm>
            <a:off x="3865944" y="1291516"/>
            <a:ext cx="5417321" cy="3949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FBD53A-4E4F-F34F-B79E-5652F05C0F94}"/>
              </a:ext>
            </a:extLst>
          </p:cNvPr>
          <p:cNvSpPr txBox="1"/>
          <p:nvPr/>
        </p:nvSpPr>
        <p:spPr>
          <a:xfrm>
            <a:off x="1475578" y="6188459"/>
            <a:ext cx="7580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Atmospheric and Environmental Research (AER), Lexington, Massachusetts, USA</a:t>
            </a:r>
          </a:p>
          <a:p>
            <a:pPr algn="ctr"/>
            <a:r>
              <a:rPr lang="en-US" sz="1400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</a:t>
            </a: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Environment and Climate Change Canada (ECCC), Toronto, Ontario, Canada</a:t>
            </a:r>
          </a:p>
          <a:p>
            <a:pPr algn="ctr"/>
            <a:endParaRPr lang="en-US" sz="1200" i="1" dirty="0">
              <a:solidFill>
                <a:srgbClr val="3366FF"/>
              </a:solidFill>
            </a:endParaRPr>
          </a:p>
        </p:txBody>
      </p:sp>
      <p:pic>
        <p:nvPicPr>
          <p:cNvPr id="9" name="Picture 2" descr="C:\Shailesh\Drydep\nh3\MCD12Q1_New_LAI_QC_Wind_Final\DailyMeanGMThour_Drydep\north_america\Colocated_CrIS_NH3_Flux\With_Background\CrIS_Surface_NH3_Apr-Sep2013_Nday_filter_16-Feb-2017_r2.png">
            <a:extLst>
              <a:ext uri="{FF2B5EF4-FFF2-40B4-BE49-F238E27FC236}">
                <a16:creationId xmlns:a16="http://schemas.microsoft.com/office/drawing/2014/main" xmlns="" id="{5E5D4692-C024-BB43-9305-F64B0E6D2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843" y="1201518"/>
            <a:ext cx="560041" cy="3996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A4F3E30-3CB9-1E4D-9E05-0B823FAB9330}"/>
              </a:ext>
            </a:extLst>
          </p:cNvPr>
          <p:cNvSpPr txBox="1"/>
          <p:nvPr/>
        </p:nvSpPr>
        <p:spPr>
          <a:xfrm rot="1138702">
            <a:off x="4185468" y="1925600"/>
            <a:ext cx="2160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Forest Fires Sources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F040F55-2648-0D44-AD70-1731236C0C52}"/>
              </a:ext>
            </a:extLst>
          </p:cNvPr>
          <p:cNvSpPr txBox="1"/>
          <p:nvPr/>
        </p:nvSpPr>
        <p:spPr>
          <a:xfrm rot="1925968">
            <a:off x="5190351" y="3151730"/>
            <a:ext cx="2057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Agricultural Sources</a:t>
            </a:r>
          </a:p>
        </p:txBody>
      </p:sp>
    </p:spTree>
    <p:extLst>
      <p:ext uri="{BB962C8B-B14F-4D97-AF65-F5344CB8AC3E}">
        <p14:creationId xmlns:p14="http://schemas.microsoft.com/office/powerpoint/2010/main" val="1135985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0B4D042A-4627-A349-9497-B169CF4AC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6"/>
          <a:stretch/>
        </p:blipFill>
        <p:spPr bwMode="auto">
          <a:xfrm>
            <a:off x="819215" y="3494101"/>
            <a:ext cx="8243594" cy="254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D39E57E-7BF7-6A41-8DA8-064DD1E1C5DB}"/>
              </a:ext>
            </a:extLst>
          </p:cNvPr>
          <p:cNvSpPr/>
          <p:nvPr/>
        </p:nvSpPr>
        <p:spPr bwMode="auto">
          <a:xfrm>
            <a:off x="757684" y="1201702"/>
            <a:ext cx="8376220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7541764E-9C41-7541-B059-82AFE8F280A9}"/>
              </a:ext>
            </a:extLst>
          </p:cNvPr>
          <p:cNvSpPr txBox="1">
            <a:spLocks/>
          </p:cNvSpPr>
          <p:nvPr/>
        </p:nvSpPr>
        <p:spPr bwMode="auto">
          <a:xfrm>
            <a:off x="757683" y="764704"/>
            <a:ext cx="6453795" cy="13681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1600" b="1" kern="0" dirty="0">
                <a:solidFill>
                  <a:schemeClr val="accent6">
                    <a:lumMod val="50000"/>
                  </a:schemeClr>
                </a:solidFill>
              </a:rPr>
              <a:t>Total column comparisons with ground-based Fourier Transform </a:t>
            </a:r>
            <a:r>
              <a:rPr lang="en-CA" sz="1600" b="1" kern="0" dirty="0" err="1">
                <a:solidFill>
                  <a:schemeClr val="accent6">
                    <a:lumMod val="50000"/>
                  </a:schemeClr>
                </a:solidFill>
              </a:rPr>
              <a:t>InfraRed</a:t>
            </a:r>
            <a:r>
              <a:rPr lang="en-CA" sz="1600" b="1" kern="0" dirty="0">
                <a:solidFill>
                  <a:schemeClr val="accent6">
                    <a:lumMod val="50000"/>
                  </a:schemeClr>
                </a:solidFill>
              </a:rPr>
              <a:t> (FTIR) obs. at several locations globally</a:t>
            </a:r>
          </a:p>
          <a:p>
            <a:pPr lvl="1">
              <a:defRPr/>
            </a:pPr>
            <a:r>
              <a:rPr lang="en-CA" sz="1200" b="1" kern="0" dirty="0">
                <a:solidFill>
                  <a:schemeClr val="accent6">
                    <a:lumMod val="50000"/>
                  </a:schemeClr>
                </a:solidFill>
              </a:rPr>
              <a:t>Bremen, Germany; Toronto Canada; Boulder USA, Pasadena USA, Wollongong, Australia; Lauder, New Zealand, Mexico City, Mexico</a:t>
            </a: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xmlns="" id="{D3B73D20-E93F-F947-9C7F-4D71DC8D5B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11760" y="116632"/>
            <a:ext cx="5313784" cy="562074"/>
          </a:xfrm>
        </p:spPr>
        <p:txBody>
          <a:bodyPr/>
          <a:lstStyle/>
          <a:p>
            <a:pPr eaLnBrk="1" hangingPunct="1"/>
            <a:r>
              <a:rPr lang="en-CA" altLang="en-US" sz="2800" b="1" dirty="0" err="1">
                <a:solidFill>
                  <a:schemeClr val="accent6"/>
                </a:solidFill>
              </a:rPr>
              <a:t>CrIS</a:t>
            </a:r>
            <a:r>
              <a:rPr lang="en-CA" altLang="en-US" sz="2800" b="1" dirty="0">
                <a:solidFill>
                  <a:schemeClr val="accent6"/>
                </a:solidFill>
              </a:rPr>
              <a:t> and ground-based FTIR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5EF87409-D094-FE47-9721-549B1ADCE88E}"/>
              </a:ext>
            </a:extLst>
          </p:cNvPr>
          <p:cNvSpPr/>
          <p:nvPr/>
        </p:nvSpPr>
        <p:spPr bwMode="auto">
          <a:xfrm>
            <a:off x="3844580" y="3717032"/>
            <a:ext cx="5047900" cy="720080"/>
          </a:xfrm>
          <a:prstGeom prst="roundRect">
            <a:avLst/>
          </a:prstGeom>
          <a:solidFill>
            <a:schemeClr val="accent1">
              <a:alpha val="1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A2C4F9FD-8F3F-4E43-A34D-9376A81F4F47}"/>
              </a:ext>
            </a:extLst>
          </p:cNvPr>
          <p:cNvSpPr/>
          <p:nvPr/>
        </p:nvSpPr>
        <p:spPr bwMode="auto">
          <a:xfrm>
            <a:off x="3844580" y="4941168"/>
            <a:ext cx="5047900" cy="720080"/>
          </a:xfrm>
          <a:prstGeom prst="roundRect">
            <a:avLst/>
          </a:prstGeom>
          <a:solidFill>
            <a:schemeClr val="accent1">
              <a:alpha val="1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00A6D9BD-A532-374D-B167-141C2C512FEF}"/>
              </a:ext>
            </a:extLst>
          </p:cNvPr>
          <p:cNvSpPr/>
          <p:nvPr/>
        </p:nvSpPr>
        <p:spPr bwMode="auto">
          <a:xfrm>
            <a:off x="2555776" y="3717032"/>
            <a:ext cx="901154" cy="720080"/>
          </a:xfrm>
          <a:prstGeom prst="roundRect">
            <a:avLst/>
          </a:prstGeom>
          <a:solidFill>
            <a:schemeClr val="bg1">
              <a:lumMod val="85000"/>
              <a:alpha val="1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CCD1FB7A-5D8A-434A-A89B-24A2A46262F8}"/>
              </a:ext>
            </a:extLst>
          </p:cNvPr>
          <p:cNvSpPr/>
          <p:nvPr/>
        </p:nvSpPr>
        <p:spPr bwMode="auto">
          <a:xfrm>
            <a:off x="2555776" y="4941168"/>
            <a:ext cx="901154" cy="720080"/>
          </a:xfrm>
          <a:prstGeom prst="roundRect">
            <a:avLst/>
          </a:prstGeom>
          <a:solidFill>
            <a:schemeClr val="bg1">
              <a:lumMod val="85000"/>
              <a:alpha val="1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CE921134-CC86-9045-A066-C87602AD782A}"/>
              </a:ext>
            </a:extLst>
          </p:cNvPr>
          <p:cNvSpPr txBox="1">
            <a:spLocks/>
          </p:cNvSpPr>
          <p:nvPr/>
        </p:nvSpPr>
        <p:spPr bwMode="auto">
          <a:xfrm>
            <a:off x="757683" y="2230515"/>
            <a:ext cx="6198415" cy="8384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1600" b="1" kern="0" dirty="0">
                <a:solidFill>
                  <a:srgbClr val="3A601B"/>
                </a:solidFill>
              </a:rPr>
              <a:t>Results look good with mean relative column differences of ~0 to -5% for the medium to large values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xmlns="" id="{AAB2EE80-5ABB-9947-AC88-9AFB93AB2379}"/>
              </a:ext>
            </a:extLst>
          </p:cNvPr>
          <p:cNvSpPr txBox="1">
            <a:spLocks/>
          </p:cNvSpPr>
          <p:nvPr/>
        </p:nvSpPr>
        <p:spPr bwMode="auto">
          <a:xfrm>
            <a:off x="1001125" y="2749401"/>
            <a:ext cx="6388215" cy="3671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en-CA" sz="1600" b="1" kern="0" dirty="0" err="1">
                <a:solidFill>
                  <a:srgbClr val="3A601B"/>
                </a:solidFill>
              </a:rPr>
              <a:t>CrIS</a:t>
            </a:r>
            <a:r>
              <a:rPr lang="en-CA" sz="1600" b="1" kern="0" dirty="0"/>
              <a:t> shows slight overestimate of smaller values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1B41AD8-FCD6-E04E-975F-C9638ED78EAC}"/>
              </a:ext>
            </a:extLst>
          </p:cNvPr>
          <p:cNvSpPr txBox="1"/>
          <p:nvPr/>
        </p:nvSpPr>
        <p:spPr>
          <a:xfrm>
            <a:off x="1379946" y="6312031"/>
            <a:ext cx="71221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3A601B"/>
                </a:solidFill>
              </a:rPr>
              <a:t>Enrico </a:t>
            </a:r>
            <a:r>
              <a:rPr lang="en-US" sz="1200" b="1" i="1" dirty="0" err="1">
                <a:solidFill>
                  <a:srgbClr val="3A601B"/>
                </a:solidFill>
              </a:rPr>
              <a:t>Dammers</a:t>
            </a:r>
            <a:r>
              <a:rPr lang="en-US" sz="1200" b="1" i="1" dirty="0">
                <a:solidFill>
                  <a:srgbClr val="3A601B"/>
                </a:solidFill>
              </a:rPr>
              <a:t>  et al., Validation of the CrIS fast physical NH3 retrieval with ground-based FTIR, Atmos. Meas. Tech., 10, 2645-2667, https://doi.org/10.5194/amt-10-2645-2017, 2017.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ED9BE43-965F-CD4A-B4B3-E7BC227FEF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t="3830" r="4779" b="2604"/>
          <a:stretch/>
        </p:blipFill>
        <p:spPr>
          <a:xfrm>
            <a:off x="8311191" y="314251"/>
            <a:ext cx="2922866" cy="297760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D7BFF71-AB9B-2C46-8A08-77D88A92A451}"/>
              </a:ext>
            </a:extLst>
          </p:cNvPr>
          <p:cNvSpPr txBox="1"/>
          <p:nvPr/>
        </p:nvSpPr>
        <p:spPr>
          <a:xfrm>
            <a:off x="8034192" y="1273710"/>
            <a:ext cx="276999" cy="967468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r>
              <a:rPr lang="en-US" b="1" dirty="0"/>
              <a:t>Satellite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E240734-DAC2-A64E-97D2-F445E0C690AA}"/>
              </a:ext>
            </a:extLst>
          </p:cNvPr>
          <p:cNvSpPr txBox="1"/>
          <p:nvPr/>
        </p:nvSpPr>
        <p:spPr>
          <a:xfrm>
            <a:off x="9374868" y="3285337"/>
            <a:ext cx="615846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b="1" dirty="0"/>
              <a:t>FTIR</a:t>
            </a:r>
          </a:p>
        </p:txBody>
      </p:sp>
    </p:spTree>
    <p:extLst>
      <p:ext uri="{BB962C8B-B14F-4D97-AF65-F5344CB8AC3E}">
        <p14:creationId xmlns:p14="http://schemas.microsoft.com/office/powerpoint/2010/main" val="107286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95AF6518-7962-F243-ABDE-089957EA6A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03648" y="116632"/>
            <a:ext cx="7402016" cy="562074"/>
          </a:xfrm>
        </p:spPr>
        <p:txBody>
          <a:bodyPr/>
          <a:lstStyle/>
          <a:p>
            <a:pPr eaLnBrk="1" hangingPunct="1"/>
            <a:r>
              <a:rPr lang="en-CA" altLang="en-US" sz="2800" b="1" dirty="0" err="1">
                <a:solidFill>
                  <a:schemeClr val="accent6"/>
                </a:solidFill>
              </a:rPr>
              <a:t>CrIS</a:t>
            </a:r>
            <a:r>
              <a:rPr lang="en-CA" altLang="en-US" sz="2800" b="1" dirty="0">
                <a:solidFill>
                  <a:schemeClr val="accent6"/>
                </a:solidFill>
              </a:rPr>
              <a:t> during DISCOVER-AQ California 2013</a:t>
            </a:r>
          </a:p>
        </p:txBody>
      </p:sp>
      <p:pic>
        <p:nvPicPr>
          <p:cNvPr id="5" name="Picture 4" descr="spiral_cris_loc.20130130.png">
            <a:extLst>
              <a:ext uri="{FF2B5EF4-FFF2-40B4-BE49-F238E27FC236}">
                <a16:creationId xmlns:a16="http://schemas.microsoft.com/office/drawing/2014/main" xmlns="" id="{7E275011-D5CF-B349-8D5A-7F9E17C63C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4"/>
          <a:stretch/>
        </p:blipFill>
        <p:spPr>
          <a:xfrm>
            <a:off x="957549" y="2178607"/>
            <a:ext cx="3496734" cy="3517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427400-40F2-7E46-B784-5FF861F26309}"/>
              </a:ext>
            </a:extLst>
          </p:cNvPr>
          <p:cNvSpPr txBox="1"/>
          <p:nvPr/>
        </p:nvSpPr>
        <p:spPr>
          <a:xfrm>
            <a:off x="1115616" y="161061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Jan 30 NASA P3B flight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B2FEB6-08F4-8B40-AA1B-74E0A8A5A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389" y="1028674"/>
            <a:ext cx="4979774" cy="5110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C971D8-0833-E04C-AC67-931905948F27}"/>
              </a:ext>
            </a:extLst>
          </p:cNvPr>
          <p:cNvSpPr txBox="1"/>
          <p:nvPr/>
        </p:nvSpPr>
        <p:spPr>
          <a:xfrm>
            <a:off x="1763907" y="676003"/>
            <a:ext cx="668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What does NOT applying the instrument operator tell you?</a:t>
            </a:r>
          </a:p>
        </p:txBody>
      </p:sp>
    </p:spTree>
    <p:extLst>
      <p:ext uri="{BB962C8B-B14F-4D97-AF65-F5344CB8AC3E}">
        <p14:creationId xmlns:p14="http://schemas.microsoft.com/office/powerpoint/2010/main" val="3080202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40186E2-B851-B546-AC61-4087FDBF5339}"/>
              </a:ext>
            </a:extLst>
          </p:cNvPr>
          <p:cNvSpPr/>
          <p:nvPr/>
        </p:nvSpPr>
        <p:spPr bwMode="auto">
          <a:xfrm>
            <a:off x="790575" y="908720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F4DCB2C4-C027-A94A-87CA-BF8AD0D1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576" y="188640"/>
            <a:ext cx="8167551" cy="548681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b="1" dirty="0">
                <a:solidFill>
                  <a:schemeClr val="accent6"/>
                </a:solidFill>
              </a:rPr>
              <a:t>Surface NH</a:t>
            </a:r>
            <a:r>
              <a:rPr lang="en-US" sz="2800" b="1" baseline="-25000" dirty="0">
                <a:solidFill>
                  <a:schemeClr val="accent6"/>
                </a:solidFill>
              </a:rPr>
              <a:t>3 </a:t>
            </a:r>
            <a:r>
              <a:rPr lang="en-US" sz="2800" b="1" dirty="0">
                <a:solidFill>
                  <a:schemeClr val="accent6"/>
                </a:solidFill>
              </a:rPr>
              <a:t> during SENEX Campaign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D571DF0-45B1-7C48-9655-2F28E7FEE3ED}"/>
              </a:ext>
            </a:extLst>
          </p:cNvPr>
          <p:cNvGrpSpPr>
            <a:grpSpLocks noChangeAspect="1"/>
          </p:cNvGrpSpPr>
          <p:nvPr/>
        </p:nvGrpSpPr>
        <p:grpSpPr>
          <a:xfrm>
            <a:off x="827584" y="836712"/>
            <a:ext cx="8234781" cy="5431882"/>
            <a:chOff x="206925" y="1010569"/>
            <a:chExt cx="9003098" cy="58589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0DF4E4FB-D602-D344-8894-D08FD4D02FA3}"/>
                </a:ext>
              </a:extLst>
            </p:cNvPr>
            <p:cNvGrpSpPr/>
            <p:nvPr/>
          </p:nvGrpSpPr>
          <p:grpSpPr>
            <a:xfrm>
              <a:off x="206925" y="1010569"/>
              <a:ext cx="9003098" cy="5858996"/>
              <a:chOff x="206925" y="1010569"/>
              <a:chExt cx="9003098" cy="585899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E300F865-FB4C-6447-8ABE-9A41FDA1234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06925" y="4008664"/>
                <a:ext cx="9003098" cy="2860901"/>
                <a:chOff x="-109172" y="1347849"/>
                <a:chExt cx="12004137" cy="3814525"/>
              </a:xfrm>
            </p:grpSpPr>
            <p:pic>
              <p:nvPicPr>
                <p:cNvPr id="16" name="Picture 3">
                  <a:extLst>
                    <a:ext uri="{FF2B5EF4-FFF2-40B4-BE49-F238E27FC236}">
                      <a16:creationId xmlns:a16="http://schemas.microsoft.com/office/drawing/2014/main" xmlns="" id="{5BBE594E-8CFE-5743-8989-20B9736F62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66" t="27947" r="35284" b="25122"/>
                <a:stretch/>
              </p:blipFill>
              <p:spPr bwMode="auto">
                <a:xfrm>
                  <a:off x="-109172" y="1626715"/>
                  <a:ext cx="8091308" cy="35356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14">
                  <a:extLst>
                    <a:ext uri="{FF2B5EF4-FFF2-40B4-BE49-F238E27FC236}">
                      <a16:creationId xmlns:a16="http://schemas.microsoft.com/office/drawing/2014/main" xmlns="" id="{F2B3EDC8-A46A-CB4C-97B1-228491AD12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570"/>
                <a:stretch/>
              </p:blipFill>
              <p:spPr bwMode="auto">
                <a:xfrm>
                  <a:off x="8003319" y="1347849"/>
                  <a:ext cx="3891646" cy="36485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8" name="Straight Arrow Connector 10">
                  <a:extLst>
                    <a:ext uri="{FF2B5EF4-FFF2-40B4-BE49-F238E27FC236}">
                      <a16:creationId xmlns:a16="http://schemas.microsoft.com/office/drawing/2014/main" xmlns="" id="{43851405-6789-CE4A-AE2B-516B291588B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830289" y="2684837"/>
                  <a:ext cx="3733853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EE7A17DA-E6CF-BB49-BF7F-6AD6DC00EB3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06925" y="1010569"/>
                <a:ext cx="8985447" cy="3011238"/>
                <a:chOff x="-1812208" y="8286010"/>
                <a:chExt cx="12108531" cy="4057860"/>
              </a:xfrm>
            </p:grpSpPr>
            <p:pic>
              <p:nvPicPr>
                <p:cNvPr id="11" name="Picture 5">
                  <a:extLst>
                    <a:ext uri="{FF2B5EF4-FFF2-40B4-BE49-F238E27FC236}">
                      <a16:creationId xmlns:a16="http://schemas.microsoft.com/office/drawing/2014/main" xmlns="" id="{F65E76F0-7F64-6A40-A805-C65D11F8EE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302" r="-4"/>
                <a:stretch/>
              </p:blipFill>
              <p:spPr bwMode="auto">
                <a:xfrm>
                  <a:off x="6386912" y="8511834"/>
                  <a:ext cx="3909411" cy="37037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1">
                  <a:extLst>
                    <a:ext uri="{FF2B5EF4-FFF2-40B4-BE49-F238E27FC236}">
                      <a16:creationId xmlns:a16="http://schemas.microsoft.com/office/drawing/2014/main" xmlns="" id="{A7797A5A-894B-8949-848C-3A3B8821AF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37" t="26629" r="35313" b="25139"/>
                <a:stretch/>
              </p:blipFill>
              <p:spPr bwMode="auto">
                <a:xfrm>
                  <a:off x="-1812208" y="8710285"/>
                  <a:ext cx="8091308" cy="36335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" name="TextBox 8">
                  <a:extLst>
                    <a:ext uri="{FF2B5EF4-FFF2-40B4-BE49-F238E27FC236}">
                      <a16:creationId xmlns:a16="http://schemas.microsoft.com/office/drawing/2014/main" xmlns="" id="{4562FD45-5463-A94B-9520-FE545FA9ED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238637" y="8324611"/>
                  <a:ext cx="3121797" cy="49209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 err="1"/>
                    <a:t>CrIS</a:t>
                  </a:r>
                  <a:endParaRPr lang="en-US" sz="1600" b="1" baseline="-25000" dirty="0"/>
                </a:p>
              </p:txBody>
            </p:sp>
            <p:sp>
              <p:nvSpPr>
                <p:cNvPr id="14" name="TextBox 115">
                  <a:extLst>
                    <a:ext uri="{FF2B5EF4-FFF2-40B4-BE49-F238E27FC236}">
                      <a16:creationId xmlns:a16="http://schemas.microsoft.com/office/drawing/2014/main" xmlns="" id="{2D9ABD7D-4B5C-394A-8F00-4C35936276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84624" y="8315839"/>
                  <a:ext cx="3151216" cy="49209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/>
                    <a:t>CMAQ</a:t>
                  </a:r>
                  <a:endParaRPr lang="en-US" sz="1600" b="1" baseline="-25000" dirty="0"/>
                </a:p>
              </p:txBody>
            </p:sp>
            <p:sp>
              <p:nvSpPr>
                <p:cNvPr id="15" name="TextBox 116">
                  <a:extLst>
                    <a:ext uri="{FF2B5EF4-FFF2-40B4-BE49-F238E27FC236}">
                      <a16:creationId xmlns:a16="http://schemas.microsoft.com/office/drawing/2014/main" xmlns="" id="{B163BB8C-E3D0-DD4A-989C-ED6B22E317A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65496" y="8286010"/>
                  <a:ext cx="3687480" cy="49209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5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/>
                    <a:t>CMAQ – NOAA P3 </a:t>
                  </a:r>
                  <a:r>
                    <a:rPr lang="en-US" sz="1600" b="1" baseline="-25000" dirty="0"/>
                    <a:t>3</a:t>
                  </a:r>
                </a:p>
              </p:txBody>
            </p:sp>
          </p:grpSp>
        </p:grpSp>
        <p:cxnSp>
          <p:nvCxnSpPr>
            <p:cNvPr id="8" name="Straight Arrow Connector 10">
              <a:extLst>
                <a:ext uri="{FF2B5EF4-FFF2-40B4-BE49-F238E27FC236}">
                  <a16:creationId xmlns:a16="http://schemas.microsoft.com/office/drawing/2014/main" xmlns="" id="{217DF907-3615-9748-8725-73F1254FBD6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74269" y="2222078"/>
              <a:ext cx="2800390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0E1BBA-90D6-AA4A-8E82-28E18E983A97}"/>
              </a:ext>
            </a:extLst>
          </p:cNvPr>
          <p:cNvSpPr txBox="1"/>
          <p:nvPr/>
        </p:nvSpPr>
        <p:spPr>
          <a:xfrm>
            <a:off x="9230497" y="1371600"/>
            <a:ext cx="2644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CrIS</a:t>
            </a:r>
            <a:r>
              <a:rPr lang="en-US" b="1" dirty="0"/>
              <a:t> and aircraft data both indicate that CMAQ is overestimating NH3</a:t>
            </a:r>
          </a:p>
        </p:txBody>
      </p:sp>
    </p:spTree>
    <p:extLst>
      <p:ext uri="{BB962C8B-B14F-4D97-AF65-F5344CB8AC3E}">
        <p14:creationId xmlns:p14="http://schemas.microsoft.com/office/powerpoint/2010/main" val="2934653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102543E-46A3-5943-B58A-6C74FF2A02FE}"/>
              </a:ext>
            </a:extLst>
          </p:cNvPr>
          <p:cNvSpPr/>
          <p:nvPr/>
        </p:nvSpPr>
        <p:spPr bwMode="auto">
          <a:xfrm>
            <a:off x="785561" y="1223459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0D9CFD-0349-0A45-9C32-6CCEE72611BC}"/>
              </a:ext>
            </a:extLst>
          </p:cNvPr>
          <p:cNvSpPr txBox="1"/>
          <p:nvPr/>
        </p:nvSpPr>
        <p:spPr>
          <a:xfrm>
            <a:off x="1694192" y="4861217"/>
            <a:ext cx="1965602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CA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en-CA" sz="1400" b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CA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Dry Deposition </a:t>
            </a:r>
          </a:p>
          <a:p>
            <a:pPr algn="ctr"/>
            <a:r>
              <a:rPr lang="en-CA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Flux at Surface</a:t>
            </a:r>
          </a:p>
          <a:p>
            <a:pPr algn="ctr"/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80046E-E606-3D46-9070-B42A02583216}"/>
              </a:ext>
            </a:extLst>
          </p:cNvPr>
          <p:cNvSpPr txBox="1"/>
          <p:nvPr/>
        </p:nvSpPr>
        <p:spPr>
          <a:xfrm>
            <a:off x="611560" y="44624"/>
            <a:ext cx="8193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Satellite derived dry deposition flux of nitrogen from ammonia (NH</a:t>
            </a:r>
            <a:r>
              <a:rPr lang="en-CA" sz="2400" b="1" baseline="-250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CA" sz="24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CA" sz="2400" b="1" baseline="-250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baseline="-25000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39340865-39ED-2F46-AA7C-EE3E9C1DD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1338" y="3417365"/>
            <a:ext cx="27863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3200" b="1" dirty="0">
                <a:latin typeface="Verdana" pitchFamily="34" charset="0"/>
              </a:rPr>
              <a:t>F = - </a:t>
            </a:r>
            <a:r>
              <a:rPr lang="en-CA" altLang="en-US" sz="3200" b="1" dirty="0" err="1">
                <a:solidFill>
                  <a:srgbClr val="FF33CC"/>
                </a:solidFill>
                <a:latin typeface="Verdana" pitchFamily="34" charset="0"/>
              </a:rPr>
              <a:t>V</a:t>
            </a:r>
            <a:r>
              <a:rPr lang="en-CA" altLang="en-US" sz="3200" b="1" baseline="-25000" dirty="0" err="1">
                <a:solidFill>
                  <a:srgbClr val="FF33CC"/>
                </a:solidFill>
                <a:latin typeface="Verdana" pitchFamily="34" charset="0"/>
              </a:rPr>
              <a:t>d</a:t>
            </a:r>
            <a:r>
              <a:rPr lang="en-CA" altLang="en-US" sz="3200" b="1" dirty="0">
                <a:latin typeface="Verdana" pitchFamily="34" charset="0"/>
              </a:rPr>
              <a:t> x </a:t>
            </a:r>
            <a:r>
              <a:rPr lang="en-CA" altLang="en-US" sz="3200" b="1" dirty="0">
                <a:solidFill>
                  <a:srgbClr val="00B050"/>
                </a:solidFill>
                <a:latin typeface="Verdana" pitchFamily="34" charset="0"/>
              </a:rPr>
              <a:t>C</a:t>
            </a:r>
            <a:endParaRPr lang="en-US" altLang="en-US" sz="3200" b="1" dirty="0">
              <a:solidFill>
                <a:srgbClr val="00B050"/>
              </a:solidFill>
              <a:latin typeface="Verdana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BE171B70-1CF3-1E4F-BE54-CF29E0EDF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481" y="3453303"/>
            <a:ext cx="2717846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400" b="1" dirty="0">
                <a:solidFill>
                  <a:srgbClr val="00B050"/>
                </a:solidFill>
                <a:latin typeface="Verdana" pitchFamily="34" charset="0"/>
              </a:rPr>
              <a:t>Surface Concentration of NH</a:t>
            </a:r>
            <a:r>
              <a:rPr lang="en-CA" altLang="en-US" sz="1400" b="1" baseline="-25000" dirty="0">
                <a:solidFill>
                  <a:srgbClr val="00B050"/>
                </a:solidFill>
                <a:latin typeface="Verdana" pitchFamily="34" charset="0"/>
              </a:rPr>
              <a:t>3</a:t>
            </a:r>
            <a:r>
              <a:rPr lang="en-CA" altLang="en-US" sz="1400" b="1" dirty="0">
                <a:solidFill>
                  <a:srgbClr val="00B050"/>
                </a:solidFill>
                <a:latin typeface="Verdana" pitchFamily="34" charset="0"/>
              </a:rPr>
              <a:t> </a:t>
            </a:r>
            <a:r>
              <a:rPr lang="en-CA" altLang="en-US" sz="1400" dirty="0">
                <a:latin typeface="Verdana" pitchFamily="34" charset="0"/>
              </a:rPr>
              <a:t>(from </a:t>
            </a:r>
            <a:r>
              <a:rPr lang="en-CA" altLang="en-US" sz="1400" b="1" dirty="0" err="1">
                <a:latin typeface="Verdana" pitchFamily="34" charset="0"/>
              </a:rPr>
              <a:t>CrIS</a:t>
            </a:r>
            <a:r>
              <a:rPr lang="en-CA" altLang="en-US" sz="1400" b="1" dirty="0">
                <a:latin typeface="Verdana" pitchFamily="34" charset="0"/>
              </a:rPr>
              <a:t> Satellite</a:t>
            </a:r>
            <a:r>
              <a:rPr lang="en-CA" altLang="en-US" sz="1400" dirty="0">
                <a:latin typeface="Verdana" pitchFamily="34" charset="0"/>
              </a:rPr>
              <a:t>)</a:t>
            </a:r>
            <a:endParaRPr lang="en-US" altLang="en-US" sz="1400" dirty="0">
              <a:latin typeface="Verdana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BB781FE1-C9C0-E746-B25E-2B4B5F394424}"/>
              </a:ext>
            </a:extLst>
          </p:cNvPr>
          <p:cNvCxnSpPr>
            <a:stCxn id="13" idx="2"/>
          </p:cNvCxnSpPr>
          <p:nvPr/>
        </p:nvCxnSpPr>
        <p:spPr>
          <a:xfrm>
            <a:off x="4093486" y="2706103"/>
            <a:ext cx="0" cy="71126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65A2E0EA-0822-024D-BDF9-37D05600A04B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5400334" y="3709752"/>
            <a:ext cx="803147" cy="516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0BE6B980-C165-A849-80A1-6D12B1330B7B}"/>
              </a:ext>
            </a:extLst>
          </p:cNvPr>
          <p:cNvCxnSpPr>
            <a:stCxn id="5" idx="0"/>
          </p:cNvCxnSpPr>
          <p:nvPr/>
        </p:nvCxnSpPr>
        <p:spPr>
          <a:xfrm flipV="1">
            <a:off x="2676993" y="3998027"/>
            <a:ext cx="0" cy="86319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54EC365-19AB-624E-A9A6-BDACFDFB9FA6}"/>
              </a:ext>
            </a:extLst>
          </p:cNvPr>
          <p:cNvGrpSpPr/>
          <p:nvPr/>
        </p:nvGrpSpPr>
        <p:grpSpPr>
          <a:xfrm>
            <a:off x="1259632" y="1561813"/>
            <a:ext cx="5667708" cy="1144290"/>
            <a:chOff x="1043608" y="951279"/>
            <a:chExt cx="5667708" cy="1144290"/>
          </a:xfrm>
        </p:grpSpPr>
        <p:sp>
          <p:nvSpPr>
            <p:cNvPr id="13" name="TextBox 5">
              <a:extLst>
                <a:ext uri="{FF2B5EF4-FFF2-40B4-BE49-F238E27FC236}">
                  <a16:creationId xmlns:a16="http://schemas.microsoft.com/office/drawing/2014/main" xmlns="" id="{1E87089B-3946-4349-BDDA-B8DFF09FBB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608" y="1572349"/>
              <a:ext cx="5667708" cy="5232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00"/>
                </a:buClr>
                <a:buSzPct val="120000"/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A601B"/>
                </a:buClr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8A200"/>
                </a:buClr>
                <a:buFont typeface="Arial" charset="0"/>
                <a:buChar char="▪"/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CA" altLang="en-US" sz="1400" b="1" dirty="0">
                  <a:solidFill>
                    <a:srgbClr val="FF33CC"/>
                  </a:solidFill>
                  <a:latin typeface="Verdana" pitchFamily="34" charset="0"/>
                </a:rPr>
                <a:t>Deposition Velocity</a:t>
              </a:r>
              <a:r>
                <a:rPr lang="en-CA" altLang="en-US" sz="1400" dirty="0">
                  <a:solidFill>
                    <a:srgbClr val="FF33CC"/>
                  </a:solidFill>
                  <a:latin typeface="Verdana" pitchFamily="34" charset="0"/>
                </a:rPr>
                <a:t> </a:t>
              </a:r>
              <a:r>
                <a:rPr lang="en-CA" altLang="en-US" sz="1400" b="1" dirty="0">
                  <a:latin typeface="Verdana" pitchFamily="34" charset="0"/>
                </a:rPr>
                <a:t>(from Big-Leaf model (BLM);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CA" altLang="en-US" sz="1200" b="1" dirty="0">
                  <a:latin typeface="Verdana" pitchFamily="34" charset="0"/>
                </a:rPr>
                <a:t>(</a:t>
              </a:r>
              <a:r>
                <a:rPr lang="en-CA" altLang="en-US" sz="1200" b="1" dirty="0" err="1">
                  <a:latin typeface="Verdana" pitchFamily="34" charset="0"/>
                </a:rPr>
                <a:t>Leiming</a:t>
              </a:r>
              <a:r>
                <a:rPr lang="en-CA" altLang="en-US" sz="1200" b="1" dirty="0">
                  <a:latin typeface="Verdana" pitchFamily="34" charset="0"/>
                </a:rPr>
                <a:t> Zhang et al., 2003 (ACP)</a:t>
              </a:r>
              <a:r>
                <a:rPr lang="en-CA" altLang="en-US" sz="1400" b="1" dirty="0">
                  <a:latin typeface="Verdana" pitchFamily="34" charset="0"/>
                </a:rPr>
                <a:t>)</a:t>
              </a:r>
              <a:endParaRPr lang="en-US" altLang="en-US" sz="1400" b="1" dirty="0">
                <a:latin typeface="Verdana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D4A6299-4D14-2242-9CFE-61C77A0FE057}"/>
                </a:ext>
              </a:extLst>
            </p:cNvPr>
            <p:cNvSpPr txBox="1"/>
            <p:nvPr/>
          </p:nvSpPr>
          <p:spPr>
            <a:xfrm>
              <a:off x="2710555" y="951279"/>
              <a:ext cx="1998877" cy="47705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Meteorological Data</a:t>
              </a:r>
            </a:p>
            <a:p>
              <a:pPr algn="ctr"/>
              <a:r>
                <a:rPr lang="en-CA" sz="1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(GEM Model)</a:t>
              </a:r>
              <a:endPara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Curved Left Arrow 14">
              <a:extLst>
                <a:ext uri="{FF2B5EF4-FFF2-40B4-BE49-F238E27FC236}">
                  <a16:creationId xmlns:a16="http://schemas.microsoft.com/office/drawing/2014/main" xmlns="" id="{D9882F57-C812-B547-BDBB-46F1E6A7CE2C}"/>
                </a:ext>
              </a:extLst>
            </p:cNvPr>
            <p:cNvSpPr/>
            <p:nvPr/>
          </p:nvSpPr>
          <p:spPr>
            <a:xfrm>
              <a:off x="4677581" y="1189806"/>
              <a:ext cx="381379" cy="382543"/>
            </a:xfrm>
            <a:prstGeom prst="curvedLeftArrow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2" descr="Instrument Render">
            <a:extLst>
              <a:ext uri="{FF2B5EF4-FFF2-40B4-BE49-F238E27FC236}">
                <a16:creationId xmlns:a16="http://schemas.microsoft.com/office/drawing/2014/main" xmlns="" id="{37C3DC6A-045D-7D4C-A9CA-0FE634572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20" y="4154623"/>
            <a:ext cx="287197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1A251E7-3F0F-9140-BFD4-9CC555707F1A}"/>
              </a:ext>
            </a:extLst>
          </p:cNvPr>
          <p:cNvSpPr txBox="1"/>
          <p:nvPr/>
        </p:nvSpPr>
        <p:spPr>
          <a:xfrm>
            <a:off x="5916379" y="5528845"/>
            <a:ext cx="29395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</a:t>
            </a:r>
            <a:r>
              <a:rPr lang="en-CA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(NASA/NOAA)</a:t>
            </a:r>
          </a:p>
          <a:p>
            <a:pPr algn="ctr"/>
            <a:r>
              <a:rPr lang="en-CA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(Shephard &amp; Cady-Pereira, 2015 (AMT))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7C6BAFC-509F-9A4C-A218-D024B5029000}"/>
              </a:ext>
            </a:extLst>
          </p:cNvPr>
          <p:cNvSpPr txBox="1"/>
          <p:nvPr/>
        </p:nvSpPr>
        <p:spPr>
          <a:xfrm>
            <a:off x="5652120" y="961849"/>
            <a:ext cx="3431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Applying an approach similar to Caroline </a:t>
            </a:r>
            <a:r>
              <a:rPr lang="en-US" sz="1400" dirty="0" err="1"/>
              <a:t>Nowlan</a:t>
            </a:r>
            <a:r>
              <a:rPr lang="en-US" sz="1400" dirty="0"/>
              <a:t>, Randall Martin, et. al, (2014) used for NO</a:t>
            </a:r>
            <a:r>
              <a:rPr lang="en-US" sz="1400" baseline="-25000" dirty="0"/>
              <a:t>2</a:t>
            </a:r>
            <a:r>
              <a:rPr lang="en-US" sz="1400" dirty="0"/>
              <a:t> and SO</a:t>
            </a:r>
            <a:r>
              <a:rPr lang="en-US" sz="1400" baseline="-25000" dirty="0"/>
              <a:t>2</a:t>
            </a:r>
          </a:p>
        </p:txBody>
      </p:sp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xmlns="" id="{C1A96C08-8AEE-674F-9AC6-C2EE1C00C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536" y="4851620"/>
            <a:ext cx="2520280" cy="13512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3691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B00391A-25B6-2047-AC28-21CD849A52EA}"/>
              </a:ext>
            </a:extLst>
          </p:cNvPr>
          <p:cNvSpPr/>
          <p:nvPr/>
        </p:nvSpPr>
        <p:spPr bwMode="auto">
          <a:xfrm>
            <a:off x="802217" y="1237938"/>
            <a:ext cx="8341783" cy="752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EF11CFF-41F1-B347-8745-83AC11B20871}"/>
              </a:ext>
            </a:extLst>
          </p:cNvPr>
          <p:cNvSpPr/>
          <p:nvPr/>
        </p:nvSpPr>
        <p:spPr bwMode="auto">
          <a:xfrm>
            <a:off x="802217" y="1265510"/>
            <a:ext cx="8341783" cy="752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991ADE7-6B52-9D40-964F-F349CF97583B}"/>
              </a:ext>
            </a:extLst>
          </p:cNvPr>
          <p:cNvSpPr/>
          <p:nvPr/>
        </p:nvSpPr>
        <p:spPr>
          <a:xfrm>
            <a:off x="3144724" y="4724691"/>
            <a:ext cx="1584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Mostly NH</a:t>
            </a:r>
            <a:r>
              <a:rPr lang="en-US" sz="1600" b="1" baseline="-25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B89FAC3-1F40-E84A-89DE-AB4046261DCA}"/>
              </a:ext>
            </a:extLst>
          </p:cNvPr>
          <p:cNvSpPr/>
          <p:nvPr/>
        </p:nvSpPr>
        <p:spPr>
          <a:xfrm>
            <a:off x="7014923" y="4724691"/>
            <a:ext cx="16561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Mostly NO</a:t>
            </a:r>
            <a:r>
              <a:rPr lang="en-US" sz="1600" b="1" baseline="-25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A116109-7501-4B40-A90A-5B04A934A3D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400" b="1" dirty="0">
                <a:solidFill>
                  <a:schemeClr val="accent6"/>
                </a:solidFill>
              </a:rPr>
              <a:t>Ratio of </a:t>
            </a:r>
            <a:r>
              <a:rPr lang="en-CA" sz="2400" b="1" dirty="0" smtClean="0">
                <a:solidFill>
                  <a:schemeClr val="accent6"/>
                </a:solidFill>
              </a:rPr>
              <a:t>N </a:t>
            </a:r>
            <a:r>
              <a:rPr lang="en-CA" sz="2400" b="1" dirty="0">
                <a:solidFill>
                  <a:schemeClr val="accent6"/>
                </a:solidFill>
              </a:rPr>
              <a:t>dry deposition flux over North America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8CBF0BE-F0C1-504E-B0D8-2572A48A5C54}"/>
              </a:ext>
            </a:extLst>
          </p:cNvPr>
          <p:cNvSpPr/>
          <p:nvPr/>
        </p:nvSpPr>
        <p:spPr>
          <a:xfrm>
            <a:off x="1529398" y="5275694"/>
            <a:ext cx="6887419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sz="1600" baseline="-25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dry deposition flux hot-spots dominates in urban regions and power plants (e.g. North-East).</a:t>
            </a:r>
            <a:endParaRPr lang="en-CA" sz="16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</a:t>
            </a:r>
            <a:r>
              <a:rPr lang="en-CA" sz="1600" baseline="-25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CA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dry deposition flux dominates mostly in agricultural and remote regions (e.g. Mid-West)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Decreasing trends in NO</a:t>
            </a:r>
            <a:r>
              <a:rPr lang="en-CA" sz="16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C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emissions +increasing trends in NH</a:t>
            </a:r>
            <a:r>
              <a:rPr lang="en-CA" sz="16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C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C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CA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</a:t>
            </a:r>
            <a:r>
              <a:rPr lang="en-CA" sz="1600" baseline="-25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C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dominates N</a:t>
            </a:r>
            <a:r>
              <a:rPr lang="en-CA" sz="16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C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dry deposition over most regions.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51A113-5CDB-8742-A28C-1F112A8B85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r="5682"/>
          <a:stretch/>
        </p:blipFill>
        <p:spPr>
          <a:xfrm>
            <a:off x="2510849" y="797800"/>
            <a:ext cx="8302333" cy="39188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E3B1240-5479-CD4B-90A9-146FFE737769}"/>
              </a:ext>
            </a:extLst>
          </p:cNvPr>
          <p:cNvSpPr/>
          <p:nvPr/>
        </p:nvSpPr>
        <p:spPr>
          <a:xfrm>
            <a:off x="2195736" y="429272"/>
            <a:ext cx="547260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 = NO</a:t>
            </a:r>
            <a:r>
              <a:rPr lang="en-US" sz="1600" b="1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Flux / (NO2 + NH3) Flux </a:t>
            </a:r>
            <a:endParaRPr lang="en-US" sz="1600" b="1" baseline="-25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xmlns="" id="{1643A1E2-CB69-564D-9F73-402BDBFC6E9B}"/>
              </a:ext>
            </a:extLst>
          </p:cNvPr>
          <p:cNvSpPr/>
          <p:nvPr/>
        </p:nvSpPr>
        <p:spPr bwMode="auto">
          <a:xfrm>
            <a:off x="2008593" y="6576181"/>
            <a:ext cx="360040" cy="189735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1876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4585920-3557-0042-95B7-B999100E4B78}"/>
              </a:ext>
            </a:extLst>
          </p:cNvPr>
          <p:cNvSpPr/>
          <p:nvPr/>
        </p:nvSpPr>
        <p:spPr bwMode="auto">
          <a:xfrm>
            <a:off x="7164288" y="3027864"/>
            <a:ext cx="1795914" cy="7069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30C58421-8599-E94E-B993-AB4C42B965EA}"/>
              </a:ext>
            </a:extLst>
          </p:cNvPr>
          <p:cNvSpPr txBox="1">
            <a:spLocks/>
          </p:cNvSpPr>
          <p:nvPr/>
        </p:nvSpPr>
        <p:spPr>
          <a:xfrm>
            <a:off x="827583" y="-1671"/>
            <a:ext cx="10073297" cy="114300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6"/>
                </a:solidFill>
              </a:rPr>
              <a:t>NH</a:t>
            </a:r>
            <a:r>
              <a:rPr lang="en-US" sz="2400" b="1" baseline="-25000" dirty="0">
                <a:solidFill>
                  <a:schemeClr val="accent6"/>
                </a:solidFill>
              </a:rPr>
              <a:t>3</a:t>
            </a:r>
            <a:r>
              <a:rPr lang="en-US" sz="2400" b="1" dirty="0">
                <a:solidFill>
                  <a:schemeClr val="accent6"/>
                </a:solidFill>
              </a:rPr>
              <a:t> Emissions from Wildfires  Fort McMurray : May 2016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D68C00-6783-084B-A9A0-33FDB050FCCD}"/>
              </a:ext>
            </a:extLst>
          </p:cNvPr>
          <p:cNvSpPr txBox="1"/>
          <p:nvPr/>
        </p:nvSpPr>
        <p:spPr>
          <a:xfrm>
            <a:off x="1971923" y="6409239"/>
            <a:ext cx="18389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/>
              <a:t>Canada’s wildfire smoke model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A9AB0EF-B967-A449-83A9-B75B6240D271}"/>
              </a:ext>
            </a:extLst>
          </p:cNvPr>
          <p:cNvGrpSpPr/>
          <p:nvPr/>
        </p:nvGrpSpPr>
        <p:grpSpPr>
          <a:xfrm>
            <a:off x="303869" y="713158"/>
            <a:ext cx="5514878" cy="2602738"/>
            <a:chOff x="1043608" y="1349298"/>
            <a:chExt cx="5156318" cy="2182622"/>
          </a:xfrm>
        </p:grpSpPr>
        <p:pic>
          <p:nvPicPr>
            <p:cNvPr id="9" name="Picture 9" descr="M:\EMSD\Science\Airshed\Evaluation and Reporting\Science Projects\Fort McMurray Forest Fire 2016\Remote Sensing Emissions Estimates\DailyFigures\NH3_May16_Day.jpg">
              <a:extLst>
                <a:ext uri="{FF2B5EF4-FFF2-40B4-BE49-F238E27FC236}">
                  <a16:creationId xmlns:a16="http://schemas.microsoft.com/office/drawing/2014/main" xmlns="" id="{CDB3DAD6-C590-A74C-8B92-47226C0A77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654" y="1349298"/>
              <a:ext cx="2911272" cy="2182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M:\EMSD\Science\Airshed\Evaluation and Reporting\Science Projects\Fort McMurray Forest Fire 2016\Remote Sensing Emissions Estimates\MODIS\May16.jpg">
              <a:extLst>
                <a:ext uri="{FF2B5EF4-FFF2-40B4-BE49-F238E27FC236}">
                  <a16:creationId xmlns:a16="http://schemas.microsoft.com/office/drawing/2014/main" xmlns="" id="{7AF9AD49-6BF8-6541-9F9B-743DBB3E6F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522976"/>
              <a:ext cx="2135081" cy="179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9809DFA-76A2-0845-90EB-CD34A9AADDF1}"/>
                </a:ext>
              </a:extLst>
            </p:cNvPr>
            <p:cNvSpPr txBox="1"/>
            <p:nvPr/>
          </p:nvSpPr>
          <p:spPr>
            <a:xfrm>
              <a:off x="2603210" y="1354514"/>
              <a:ext cx="1292250" cy="283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600" b="1" dirty="0"/>
                <a:t>16 </a:t>
              </a:r>
              <a:r>
                <a:rPr lang="en-CA" sz="1600" b="1"/>
                <a:t>May </a:t>
              </a:r>
              <a:r>
                <a:rPr lang="en-CA" sz="1600" b="1" smtClean="0"/>
                <a:t>2016</a:t>
              </a:r>
              <a:endParaRPr lang="en-CA" sz="1600" b="1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0BD3C1-4C7D-B045-BB1A-F1CAF18DC00D}"/>
              </a:ext>
            </a:extLst>
          </p:cNvPr>
          <p:cNvSpPr txBox="1"/>
          <p:nvPr/>
        </p:nvSpPr>
        <p:spPr>
          <a:xfrm>
            <a:off x="1082908" y="3159175"/>
            <a:ext cx="1206484" cy="276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CA" sz="1200" b="1" dirty="0">
                <a:solidFill>
                  <a:schemeClr val="bg1"/>
                </a:solidFill>
              </a:rPr>
              <a:t>MODIS - Aqua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39266BC-B5CB-EC46-9CE2-A3E7369C4217}"/>
              </a:ext>
            </a:extLst>
          </p:cNvPr>
          <p:cNvSpPr txBox="1"/>
          <p:nvPr/>
        </p:nvSpPr>
        <p:spPr>
          <a:xfrm>
            <a:off x="3634933" y="3177396"/>
            <a:ext cx="978153" cy="276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CA" sz="1200" b="1" dirty="0" err="1">
                <a:solidFill>
                  <a:schemeClr val="bg1"/>
                </a:solidFill>
              </a:rPr>
              <a:t>CrIS</a:t>
            </a:r>
            <a:r>
              <a:rPr lang="en-CA" sz="1200" b="1" dirty="0">
                <a:solidFill>
                  <a:schemeClr val="bg1"/>
                </a:solidFill>
              </a:rPr>
              <a:t> – NH</a:t>
            </a:r>
            <a:r>
              <a:rPr lang="en-CA" sz="1200" b="1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33B049-87C8-444B-9EA9-E4ABBBC7B7D6}"/>
              </a:ext>
            </a:extLst>
          </p:cNvPr>
          <p:cNvSpPr txBox="1"/>
          <p:nvPr/>
        </p:nvSpPr>
        <p:spPr>
          <a:xfrm>
            <a:off x="3810888" y="6537877"/>
            <a:ext cx="30797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200" b="1" i="1" dirty="0">
                <a:solidFill>
                  <a:srgbClr val="48823E"/>
                </a:solidFill>
              </a:rPr>
              <a:t>Adams et al., in preparation,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1B38A47F-D268-A04E-97ED-F43315E139EF}"/>
                  </a:ext>
                </a:extLst>
              </p:cNvPr>
              <p:cNvSpPr/>
              <p:nvPr/>
            </p:nvSpPr>
            <p:spPr>
              <a:xfrm>
                <a:off x="1330649" y="4492277"/>
                <a:ext cx="2513539" cy="766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∙(1−</m:t>
                              </m:r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b="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𝝉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B38A47F-D268-A04E-97ED-F43315E139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649" y="4492277"/>
                <a:ext cx="2513539" cy="766107"/>
              </a:xfrm>
              <a:prstGeom prst="rect">
                <a:avLst/>
              </a:prstGeom>
              <a:blipFill>
                <a:blip r:embed="rId4"/>
                <a:stretch>
                  <a:fillRect t="-80328" r="-10553" b="-165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C:\Users\cristen.adams\AppData\Local\Microsoft\Windows\INetCache\Content.Word\FigX_TotalEmissions.png">
            <a:extLst>
              <a:ext uri="{FF2B5EF4-FFF2-40B4-BE49-F238E27FC236}">
                <a16:creationId xmlns:a16="http://schemas.microsoft.com/office/drawing/2014/main" xmlns="" id="{FD138F16-617E-9843-8B47-D6084A68877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4" b="36268"/>
          <a:stretch/>
        </p:blipFill>
        <p:spPr bwMode="auto">
          <a:xfrm>
            <a:off x="6164579" y="1607167"/>
            <a:ext cx="5872418" cy="26176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283ED5-3046-314B-93B2-445644DE73FF}"/>
              </a:ext>
            </a:extLst>
          </p:cNvPr>
          <p:cNvSpPr/>
          <p:nvPr/>
        </p:nvSpPr>
        <p:spPr bwMode="auto">
          <a:xfrm>
            <a:off x="6317716" y="1502374"/>
            <a:ext cx="5719281" cy="32132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Total NH</a:t>
            </a:r>
            <a:r>
              <a:rPr kumimoji="1" lang="en-US" sz="18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 Emissions from Fort McMurray Wildfires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ABD2DA5-329A-514B-8914-C6CD9B67A239}"/>
              </a:ext>
            </a:extLst>
          </p:cNvPr>
          <p:cNvCxnSpPr/>
          <p:nvPr/>
        </p:nvCxnSpPr>
        <p:spPr>
          <a:xfrm>
            <a:off x="10510463" y="1823697"/>
            <a:ext cx="0" cy="2009406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D4C5F4-A5DE-EB4E-BADA-0FFB534FE844}"/>
              </a:ext>
            </a:extLst>
          </p:cNvPr>
          <p:cNvSpPr txBox="1"/>
          <p:nvPr/>
        </p:nvSpPr>
        <p:spPr>
          <a:xfrm>
            <a:off x="4261889" y="4586744"/>
            <a:ext cx="37192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 = mass of NH</a:t>
            </a:r>
            <a:r>
              <a:rPr lang="en-US" sz="1400" b="1" baseline="-25000" dirty="0"/>
              <a:t>3</a:t>
            </a:r>
            <a:r>
              <a:rPr lang="en-US" sz="1400" b="1" dirty="0"/>
              <a:t> (from </a:t>
            </a:r>
            <a:r>
              <a:rPr lang="en-US" sz="1400" b="1" dirty="0" err="1"/>
              <a:t>CrIS</a:t>
            </a:r>
            <a:r>
              <a:rPr lang="en-US" sz="1400" b="1" dirty="0"/>
              <a:t>)</a:t>
            </a:r>
          </a:p>
          <a:p>
            <a:r>
              <a:rPr lang="en-US" sz="1400" b="1" dirty="0"/>
              <a:t>𝛕 = NH</a:t>
            </a:r>
            <a:r>
              <a:rPr lang="en-US" sz="1400" b="1" baseline="-25000" dirty="0"/>
              <a:t>3</a:t>
            </a:r>
            <a:r>
              <a:rPr lang="en-US" sz="1400" b="1" dirty="0"/>
              <a:t> lifetime</a:t>
            </a:r>
          </a:p>
          <a:p>
            <a:r>
              <a:rPr lang="en-US" sz="1400" b="1" dirty="0" err="1"/>
              <a:t>t</a:t>
            </a:r>
            <a:r>
              <a:rPr lang="en-US" sz="1400" b="1" baseline="-25000" dirty="0" err="1"/>
              <a:t>c</a:t>
            </a:r>
            <a:r>
              <a:rPr lang="en-US" sz="1400" b="1" dirty="0"/>
              <a:t> = time in box = f(wind speed, box size)</a:t>
            </a:r>
          </a:p>
        </p:txBody>
      </p:sp>
    </p:spTree>
    <p:extLst>
      <p:ext uri="{BB962C8B-B14F-4D97-AF65-F5344CB8AC3E}">
        <p14:creationId xmlns:p14="http://schemas.microsoft.com/office/powerpoint/2010/main" val="2414377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D9B2E2-5CB4-AB4E-8472-EF6E096761A6}"/>
              </a:ext>
            </a:extLst>
          </p:cNvPr>
          <p:cNvSpPr/>
          <p:nvPr/>
        </p:nvSpPr>
        <p:spPr bwMode="auto">
          <a:xfrm>
            <a:off x="790575" y="1232027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20A28B7D-7EFE-8144-A96D-D97F192804EE}"/>
              </a:ext>
            </a:extLst>
          </p:cNvPr>
          <p:cNvSpPr txBox="1">
            <a:spLocks noChangeArrowheads="1"/>
          </p:cNvSpPr>
          <p:nvPr/>
        </p:nvSpPr>
        <p:spPr>
          <a:xfrm>
            <a:off x="1928472" y="1214237"/>
            <a:ext cx="8291512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7837" lvl="1" indent="0">
              <a:buFont typeface="Arial" panose="020B0604020202020204" pitchFamily="34" charset="0"/>
              <a:buNone/>
            </a:pPr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735E758-480F-DD44-9BFD-1CDC50B2B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17844" y="349646"/>
            <a:ext cx="6912768" cy="74053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</a:rPr>
              <a:t>Large Scale Inversion for Emissions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FB9762-4EF3-B142-99E8-F77FF38D0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82" b="49546"/>
          <a:stretch/>
        </p:blipFill>
        <p:spPr>
          <a:xfrm>
            <a:off x="-473823" y="2332234"/>
            <a:ext cx="6548051" cy="3217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151A25-636E-C943-BB51-0EE89DB06F4C}"/>
              </a:ext>
            </a:extLst>
          </p:cNvPr>
          <p:cNvSpPr txBox="1"/>
          <p:nvPr/>
        </p:nvSpPr>
        <p:spPr>
          <a:xfrm>
            <a:off x="5121160" y="1047361"/>
            <a:ext cx="3258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2013 May Total Column NH3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FA2B693-6678-FF41-AEFF-31BF2C7FA187}"/>
              </a:ext>
            </a:extLst>
          </p:cNvPr>
          <p:cNvSpPr txBox="1"/>
          <p:nvPr/>
        </p:nvSpPr>
        <p:spPr>
          <a:xfrm>
            <a:off x="8484845" y="169627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6"/>
                </a:solidFill>
              </a:rPr>
              <a:t>CrIS</a:t>
            </a: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9C93DA-DC50-2743-B01B-AE94F3EF91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49" t="37222" r="4207" b="35431"/>
          <a:stretch/>
        </p:blipFill>
        <p:spPr>
          <a:xfrm>
            <a:off x="5709069" y="2414974"/>
            <a:ext cx="6597438" cy="24447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871BFF5-12A3-9244-99B1-662F4BAF5225}"/>
              </a:ext>
            </a:extLst>
          </p:cNvPr>
          <p:cNvSpPr txBox="1"/>
          <p:nvPr/>
        </p:nvSpPr>
        <p:spPr>
          <a:xfrm>
            <a:off x="2800202" y="169960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GEOS-</a:t>
            </a:r>
            <a:r>
              <a:rPr lang="en-US" b="1" dirty="0" err="1">
                <a:solidFill>
                  <a:schemeClr val="accent6"/>
                </a:solidFill>
              </a:rPr>
              <a:t>Chem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91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3EFE08C-740A-0A46-958C-9DD9322953B9}"/>
              </a:ext>
            </a:extLst>
          </p:cNvPr>
          <p:cNvSpPr/>
          <p:nvPr/>
        </p:nvSpPr>
        <p:spPr>
          <a:xfrm>
            <a:off x="3214559" y="275103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Seasonal Cycle over India in 2014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DFC8A0-1DA5-4D48-8C94-B34EEDC86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647" y="1005998"/>
            <a:ext cx="3200400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5D8883E-8C5D-734C-967B-C71B814E7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151" y="1019600"/>
            <a:ext cx="320040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A32AC8-C868-DF44-A155-58F0941A1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655" y="1005998"/>
            <a:ext cx="3200400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A525BA-C148-ED4C-95C3-C68DA834A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9" y="1005998"/>
            <a:ext cx="3200400" cy="320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B6416BE-7CFC-6546-B41F-4E3394587423}"/>
              </a:ext>
            </a:extLst>
          </p:cNvPr>
          <p:cNvSpPr txBox="1"/>
          <p:nvPr/>
        </p:nvSpPr>
        <p:spPr>
          <a:xfrm>
            <a:off x="927279" y="4475628"/>
            <a:ext cx="155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Jan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141A5E6-60E0-1944-83FE-5D58514C2029}"/>
              </a:ext>
            </a:extLst>
          </p:cNvPr>
          <p:cNvSpPr txBox="1"/>
          <p:nvPr/>
        </p:nvSpPr>
        <p:spPr>
          <a:xfrm>
            <a:off x="3817683" y="4475628"/>
            <a:ext cx="155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Apr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A0153A7-DF40-EA46-9A79-F05859CF8B2B}"/>
              </a:ext>
            </a:extLst>
          </p:cNvPr>
          <p:cNvSpPr txBox="1"/>
          <p:nvPr/>
        </p:nvSpPr>
        <p:spPr>
          <a:xfrm>
            <a:off x="6708087" y="4475628"/>
            <a:ext cx="155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Jul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40EFFD4-06D0-6A48-953E-1259AC997D02}"/>
              </a:ext>
            </a:extLst>
          </p:cNvPr>
          <p:cNvSpPr txBox="1"/>
          <p:nvPr/>
        </p:nvSpPr>
        <p:spPr>
          <a:xfrm>
            <a:off x="9598491" y="4475628"/>
            <a:ext cx="155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Oct</a:t>
            </a:r>
          </a:p>
        </p:txBody>
      </p:sp>
    </p:spTree>
    <p:extLst>
      <p:ext uri="{BB962C8B-B14F-4D97-AF65-F5344CB8AC3E}">
        <p14:creationId xmlns:p14="http://schemas.microsoft.com/office/powerpoint/2010/main" val="123731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12FDDAE-3E25-1349-8976-95837AF6F6F4}"/>
              </a:ext>
            </a:extLst>
          </p:cNvPr>
          <p:cNvSpPr/>
          <p:nvPr/>
        </p:nvSpPr>
        <p:spPr>
          <a:xfrm>
            <a:off x="6310261" y="1687053"/>
            <a:ext cx="4445285" cy="3754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D4492E2-354A-C842-BA33-A88005BFF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974" y="1593779"/>
            <a:ext cx="4813558" cy="3754285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xmlns="" id="{FA7818B2-F70C-D746-A386-4158C9EF6798}"/>
              </a:ext>
            </a:extLst>
          </p:cNvPr>
          <p:cNvSpPr txBox="1">
            <a:spLocks/>
          </p:cNvSpPr>
          <p:nvPr/>
        </p:nvSpPr>
        <p:spPr>
          <a:xfrm>
            <a:off x="755576" y="116632"/>
            <a:ext cx="838842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C801908-6771-5F4F-86FF-7150ECEE78CC}"/>
              </a:ext>
            </a:extLst>
          </p:cNvPr>
          <p:cNvSpPr txBox="1"/>
          <p:nvPr/>
        </p:nvSpPr>
        <p:spPr>
          <a:xfrm>
            <a:off x="215757" y="166280"/>
            <a:ext cx="11520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to get the data?</a:t>
            </a:r>
            <a:endParaRPr lang="en-US" sz="2400" b="1" baseline="-25000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6ECFD5A-78D6-7342-9F2F-128392066D98}"/>
              </a:ext>
            </a:extLst>
          </p:cNvPr>
          <p:cNvSpPr txBox="1"/>
          <p:nvPr/>
        </p:nvSpPr>
        <p:spPr>
          <a:xfrm>
            <a:off x="410966" y="2702913"/>
            <a:ext cx="5229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NASA </a:t>
            </a:r>
            <a:r>
              <a:rPr lang="en-US" b="1" dirty="0">
                <a:solidFill>
                  <a:schemeClr val="accent1"/>
                </a:solidFill>
              </a:rPr>
              <a:t>is</a:t>
            </a:r>
            <a:r>
              <a:rPr lang="en-US" b="1" dirty="0">
                <a:solidFill>
                  <a:srgbClr val="FF0000"/>
                </a:solidFill>
              </a:rPr>
              <a:t> implementing </a:t>
            </a:r>
            <a:r>
              <a:rPr lang="en-US" b="1" dirty="0">
                <a:solidFill>
                  <a:schemeClr val="accent1"/>
                </a:solidFill>
              </a:rPr>
              <a:t>an all </a:t>
            </a:r>
            <a:r>
              <a:rPr lang="en-US" b="1" dirty="0">
                <a:solidFill>
                  <a:srgbClr val="FF0000"/>
                </a:solidFill>
              </a:rPr>
              <a:t>FORTRAN </a:t>
            </a:r>
            <a:r>
              <a:rPr lang="en-US" b="1" dirty="0">
                <a:solidFill>
                  <a:schemeClr val="accent1"/>
                </a:solidFill>
              </a:rPr>
              <a:t>version</a:t>
            </a:r>
            <a:r>
              <a:rPr lang="en-US" b="1" dirty="0">
                <a:solidFill>
                  <a:srgbClr val="FF0000"/>
                </a:solidFill>
              </a:rPr>
              <a:t> (ESSPA)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Global operational </a:t>
            </a:r>
            <a:r>
              <a:rPr lang="en-US" b="1" dirty="0">
                <a:solidFill>
                  <a:schemeClr val="accent1"/>
                </a:solidFill>
              </a:rPr>
              <a:t>product will become available in</a:t>
            </a:r>
            <a:r>
              <a:rPr lang="en-US" b="1" dirty="0">
                <a:solidFill>
                  <a:srgbClr val="FF0000"/>
                </a:solidFill>
              </a:rPr>
              <a:t> 2019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3214D30-5176-2444-A1C6-C710509466AE}"/>
              </a:ext>
            </a:extLst>
          </p:cNvPr>
          <p:cNvSpPr txBox="1"/>
          <p:nvPr/>
        </p:nvSpPr>
        <p:spPr>
          <a:xfrm>
            <a:off x="410966" y="677593"/>
            <a:ext cx="6283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0000"/>
                </a:solidFill>
              </a:rPr>
              <a:t>CrIS</a:t>
            </a:r>
            <a:r>
              <a:rPr lang="en-US" b="1" dirty="0">
                <a:solidFill>
                  <a:srgbClr val="FF0000"/>
                </a:solidFill>
              </a:rPr>
              <a:t> NH3 </a:t>
            </a:r>
            <a:r>
              <a:rPr lang="en-US" b="1" dirty="0">
                <a:solidFill>
                  <a:schemeClr val="accent1"/>
                </a:solidFill>
              </a:rPr>
              <a:t>from the </a:t>
            </a:r>
            <a:r>
              <a:rPr lang="en-US" b="1" dirty="0">
                <a:solidFill>
                  <a:srgbClr val="FF0000"/>
                </a:solidFill>
              </a:rPr>
              <a:t>CFPR algorithm </a:t>
            </a:r>
          </a:p>
          <a:p>
            <a:pPr marL="74292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over</a:t>
            </a:r>
            <a:r>
              <a:rPr lang="en-US" b="1" dirty="0">
                <a:solidFill>
                  <a:srgbClr val="FF0000"/>
                </a:solidFill>
              </a:rPr>
              <a:t> North  America </a:t>
            </a:r>
            <a:r>
              <a:rPr lang="en-US" b="1" dirty="0">
                <a:solidFill>
                  <a:schemeClr val="accent1"/>
                </a:solidFill>
              </a:rPr>
              <a:t>from</a:t>
            </a:r>
            <a:r>
              <a:rPr lang="en-US" b="1" dirty="0">
                <a:solidFill>
                  <a:srgbClr val="FF0000"/>
                </a:solidFill>
              </a:rPr>
              <a:t> 2013 </a:t>
            </a:r>
            <a:r>
              <a:rPr lang="en-US" b="1" dirty="0">
                <a:solidFill>
                  <a:schemeClr val="accent1"/>
                </a:solidFill>
              </a:rPr>
              <a:t>through</a:t>
            </a:r>
            <a:r>
              <a:rPr lang="en-US" b="1" dirty="0">
                <a:solidFill>
                  <a:srgbClr val="FF0000"/>
                </a:solidFill>
              </a:rPr>
              <a:t> 2017</a:t>
            </a:r>
          </a:p>
          <a:p>
            <a:pPr marL="74292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available from </a:t>
            </a:r>
            <a:r>
              <a:rPr lang="en-US" b="1" dirty="0">
                <a:solidFill>
                  <a:srgbClr val="FF0000"/>
                </a:solidFill>
              </a:rPr>
              <a:t>Environment Canada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Contact Mark </a:t>
            </a:r>
            <a:r>
              <a:rPr lang="en-US" b="1" dirty="0">
                <a:solidFill>
                  <a:srgbClr val="FF0000"/>
                </a:solidFill>
              </a:rPr>
              <a:t>Shephard:</a:t>
            </a:r>
          </a:p>
          <a:p>
            <a:pPr marL="742920" lvl="1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0000"/>
                </a:solidFill>
              </a:rPr>
              <a:t>mark.shephard@Canada.ca</a:t>
            </a:r>
            <a:endParaRPr lang="en-US" dirty="0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xmlns="" id="{5D05C260-A374-594F-AAC6-374D1C7F4249}"/>
              </a:ext>
            </a:extLst>
          </p:cNvPr>
          <p:cNvSpPr/>
          <p:nvPr/>
        </p:nvSpPr>
        <p:spPr>
          <a:xfrm>
            <a:off x="5727960" y="3298004"/>
            <a:ext cx="395438" cy="17466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85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xmlns="" id="{D34C6ED7-1286-7340-B3ED-E258CDA4F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092200"/>
            <a:ext cx="83883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2A5CCA5D-7DBC-6C47-847C-368EDCA39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169" y="5373216"/>
            <a:ext cx="7416824" cy="93878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buClrTx/>
              <a:buNone/>
              <a:defRPr/>
            </a:pPr>
            <a:r>
              <a:rPr lang="en-CA" altLang="en-US" sz="1800" b="1" kern="0" dirty="0">
                <a:solidFill>
                  <a:srgbClr val="000000"/>
                </a:solidFill>
              </a:rPr>
              <a:t>Captures expected temporal and spatial distributions of ammonia</a:t>
            </a:r>
          </a:p>
          <a:p>
            <a:pPr marL="477838" lvl="3" eaLnBrk="1" hangingPunct="1">
              <a:defRPr/>
            </a:pPr>
            <a:r>
              <a:rPr lang="en-CA" altLang="en-US" kern="0" dirty="0">
                <a:solidFill>
                  <a:srgbClr val="000000"/>
                </a:solidFill>
              </a:rPr>
              <a:t>Spring fertilizer applications (May over Canada)</a:t>
            </a:r>
          </a:p>
          <a:p>
            <a:pPr marL="477838" lvl="3" eaLnBrk="1" hangingPunct="1"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Episodic events (e.g. Northern forest fires in middle of summer) </a:t>
            </a:r>
          </a:p>
          <a:p>
            <a:pPr marL="0" lvl="1" eaLnBrk="1" hangingPunct="1">
              <a:buClrTx/>
              <a:defRPr/>
            </a:pPr>
            <a:endParaRPr lang="en-CA" altLang="en-US" sz="1200" b="1" kern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FE9BBA8-941D-8542-8C4E-B1D79C89971C}"/>
              </a:ext>
            </a:extLst>
          </p:cNvPr>
          <p:cNvSpPr txBox="1">
            <a:spLocks/>
          </p:cNvSpPr>
          <p:nvPr/>
        </p:nvSpPr>
        <p:spPr bwMode="auto">
          <a:xfrm>
            <a:off x="755650" y="116632"/>
            <a:ext cx="8388350" cy="65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altLang="en-US" sz="2600" dirty="0"/>
              <a:t>Monthly Spatiotemporal Variability of Surface NH</a:t>
            </a:r>
            <a:r>
              <a:rPr lang="en-US" altLang="en-US" sz="2600" baseline="-25000" dirty="0"/>
              <a:t>3</a:t>
            </a:r>
            <a:r>
              <a:rPr lang="en-US" altLang="en-US" sz="2600" dirty="0"/>
              <a:t> over North America in 2013 </a:t>
            </a:r>
            <a:endParaRPr lang="en-US" sz="26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13DA33-83AC-3D46-8E2F-0789C071190A}"/>
              </a:ext>
            </a:extLst>
          </p:cNvPr>
          <p:cNvSpPr txBox="1"/>
          <p:nvPr/>
        </p:nvSpPr>
        <p:spPr>
          <a:xfrm>
            <a:off x="3635896" y="5001214"/>
            <a:ext cx="2419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/>
              <a:t>(Click here to view movie)</a:t>
            </a:r>
          </a:p>
        </p:txBody>
      </p:sp>
      <p:pic>
        <p:nvPicPr>
          <p:cNvPr id="6" name="CrIS_day_xretv_monthly_2013.mpg">
            <a:hlinkClick r:id="" action="ppaction://media"/>
            <a:extLst>
              <a:ext uri="{FF2B5EF4-FFF2-40B4-BE49-F238E27FC236}">
                <a16:creationId xmlns:a16="http://schemas.microsoft.com/office/drawing/2014/main" xmlns="" id="{3CDD2E11-728C-3543-8491-74695FD4F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727" t="24545" r="5607" b="25135"/>
          <a:stretch/>
        </p:blipFill>
        <p:spPr>
          <a:xfrm>
            <a:off x="943200" y="826198"/>
            <a:ext cx="7604754" cy="41414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F57313D-F0A0-734D-B756-D34FE0EFE7F5}"/>
              </a:ext>
            </a:extLst>
          </p:cNvPr>
          <p:cNvSpPr/>
          <p:nvPr/>
        </p:nvSpPr>
        <p:spPr bwMode="auto">
          <a:xfrm>
            <a:off x="9919347" y="1146328"/>
            <a:ext cx="360040" cy="2914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A5928D9-AF26-8947-9D24-99EC40EE80F1}"/>
              </a:ext>
            </a:extLst>
          </p:cNvPr>
          <p:cNvSpPr/>
          <p:nvPr/>
        </p:nvSpPr>
        <p:spPr bwMode="auto">
          <a:xfrm>
            <a:off x="3790303" y="1146328"/>
            <a:ext cx="2016224" cy="2914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E14ABB-C1C1-D44C-B5B8-460AD03ADEBA}"/>
              </a:ext>
            </a:extLst>
          </p:cNvPr>
          <p:cNvSpPr txBox="1"/>
          <p:nvPr/>
        </p:nvSpPr>
        <p:spPr>
          <a:xfrm>
            <a:off x="7717262" y="109821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</a:rPr>
              <a:t>ppbv</a:t>
            </a:r>
            <a:endParaRPr 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9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B7CB59E-1475-4744-9428-808576B61606}"/>
              </a:ext>
            </a:extLst>
          </p:cNvPr>
          <p:cNvSpPr/>
          <p:nvPr/>
        </p:nvSpPr>
        <p:spPr bwMode="auto">
          <a:xfrm>
            <a:off x="790575" y="1232027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2AF8C24D-C17D-B747-8FF7-913D62CBC043}"/>
              </a:ext>
            </a:extLst>
          </p:cNvPr>
          <p:cNvSpPr txBox="1">
            <a:spLocks/>
          </p:cNvSpPr>
          <p:nvPr/>
        </p:nvSpPr>
        <p:spPr>
          <a:xfrm>
            <a:off x="158934" y="2564776"/>
            <a:ext cx="8229600" cy="3401883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sz="16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D8399-D38B-0C4E-BF8F-6E9156C18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89000"/>
              </a:lnSpc>
            </a:pPr>
            <a:endParaRPr lang="en-US" sz="14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29695534-A86D-7E4A-B4BF-737CC31462E4}"/>
              </a:ext>
            </a:extLst>
          </p:cNvPr>
          <p:cNvSpPr txBox="1">
            <a:spLocks noChangeArrowheads="1"/>
          </p:cNvSpPr>
          <p:nvPr/>
        </p:nvSpPr>
        <p:spPr>
          <a:xfrm>
            <a:off x="827087" y="44714"/>
            <a:ext cx="9705875" cy="490066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sz="2800" b="1" dirty="0">
                <a:solidFill>
                  <a:schemeClr val="accent6"/>
                </a:solidFill>
              </a:rPr>
              <a:t>Why are we interested in measuring ammonia (NH</a:t>
            </a:r>
            <a:r>
              <a:rPr lang="en-CA" altLang="en-US" sz="2800" b="1" baseline="-25000" dirty="0">
                <a:solidFill>
                  <a:schemeClr val="accent6"/>
                </a:solidFill>
              </a:rPr>
              <a:t>3</a:t>
            </a:r>
            <a:r>
              <a:rPr lang="en-CA" altLang="en-US" sz="2800" b="1" dirty="0">
                <a:solidFill>
                  <a:schemeClr val="accent6"/>
                </a:solidFill>
              </a:rPr>
              <a:t>)?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FBFBB16-A01D-9E42-AD40-B4D92B3B3BBF}"/>
              </a:ext>
            </a:extLst>
          </p:cNvPr>
          <p:cNvSpPr txBox="1"/>
          <p:nvPr/>
        </p:nvSpPr>
        <p:spPr>
          <a:xfrm>
            <a:off x="5823362" y="1669685"/>
            <a:ext cx="3001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bg1"/>
                </a:solidFill>
              </a:rPr>
              <a:t>Mostly Agricultural Emissions in Canada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FEC7E20-6C03-0D46-9840-A6C2F40DDC00}"/>
              </a:ext>
            </a:extLst>
          </p:cNvPr>
          <p:cNvSpPr/>
          <p:nvPr/>
        </p:nvSpPr>
        <p:spPr bwMode="auto">
          <a:xfrm>
            <a:off x="790575" y="1232027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xmlns="" id="{731D3AAB-6FF6-2840-9A31-04BE5EDE3D16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620689"/>
            <a:ext cx="8837399" cy="3814540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000" b="1" dirty="0"/>
              <a:t>     Air, Soil, and Water Quality </a:t>
            </a:r>
          </a:p>
          <a:p>
            <a:pPr lvl="1"/>
            <a:r>
              <a:rPr lang="en-US" altLang="en-US" sz="1800" dirty="0"/>
              <a:t>Ammonia is listed as a Criteria Air Contaminant (CAC) as it is a main </a:t>
            </a:r>
            <a:r>
              <a:rPr lang="en-US" altLang="en-US" sz="1800" b="1" dirty="0"/>
              <a:t>precursor</a:t>
            </a:r>
            <a:r>
              <a:rPr lang="en-US" altLang="en-US" sz="1800" dirty="0"/>
              <a:t> to the secondary production of </a:t>
            </a:r>
            <a:r>
              <a:rPr lang="en-US" altLang="en-US" sz="1800" b="1" dirty="0"/>
              <a:t>fine particulate matter (PM</a:t>
            </a:r>
            <a:r>
              <a:rPr lang="en-US" altLang="en-US" sz="1800" b="1" baseline="-25000" dirty="0"/>
              <a:t>2.5</a:t>
            </a:r>
            <a:r>
              <a:rPr lang="en-US" altLang="en-US" sz="1800" b="1" dirty="0"/>
              <a:t>)</a:t>
            </a:r>
            <a:r>
              <a:rPr lang="en-US" altLang="en-US" sz="1800" dirty="0"/>
              <a:t>; a key contributor to smog</a:t>
            </a:r>
          </a:p>
          <a:p>
            <a:pPr lvl="2"/>
            <a:r>
              <a:rPr lang="en-CA" sz="1600" dirty="0"/>
              <a:t>PM</a:t>
            </a:r>
            <a:r>
              <a:rPr lang="en-CA" sz="1600" baseline="-25000" dirty="0"/>
              <a:t>2.5  </a:t>
            </a:r>
            <a:r>
              <a:rPr lang="en-US" sz="1600" dirty="0"/>
              <a:t>a</a:t>
            </a:r>
            <a:r>
              <a:rPr lang="en-US" altLang="en-US" sz="1600" dirty="0"/>
              <a:t>ssociated with </a:t>
            </a:r>
            <a:r>
              <a:rPr lang="en-US" altLang="en-US" sz="1600" b="1" dirty="0"/>
              <a:t>increased risk</a:t>
            </a:r>
            <a:r>
              <a:rPr lang="en-US" altLang="en-US" sz="1600" dirty="0"/>
              <a:t> of cardiovascular and respiratory </a:t>
            </a:r>
            <a:r>
              <a:rPr lang="en-US" altLang="en-US" sz="1600" b="1" dirty="0"/>
              <a:t>diseases</a:t>
            </a:r>
            <a:r>
              <a:rPr lang="en-US" altLang="en-US" sz="1600" dirty="0"/>
              <a:t> </a:t>
            </a:r>
          </a:p>
          <a:p>
            <a:pPr lvl="3"/>
            <a:r>
              <a:rPr lang="en-US" altLang="en-US" dirty="0"/>
              <a:t>Input into the Air Quality Health Index (AQHI)</a:t>
            </a:r>
          </a:p>
          <a:p>
            <a:pPr lvl="1"/>
            <a:endParaRPr lang="en-US" altLang="en-US" sz="1800" dirty="0"/>
          </a:p>
          <a:p>
            <a:pPr lvl="1"/>
            <a:endParaRPr lang="en-US" altLang="en-US" sz="1800" dirty="0"/>
          </a:p>
          <a:p>
            <a:pPr lvl="1"/>
            <a:r>
              <a:rPr lang="en-US" altLang="en-US" sz="1800" dirty="0"/>
              <a:t>Ammonia is one of the most important </a:t>
            </a:r>
            <a:r>
              <a:rPr lang="en-US" altLang="en-US" sz="1800" b="1" dirty="0"/>
              <a:t>reactive nitrogen species</a:t>
            </a:r>
          </a:p>
          <a:p>
            <a:pPr lvl="2"/>
            <a:r>
              <a:rPr lang="en-US" altLang="en-US" sz="1600" dirty="0"/>
              <a:t>Reactive nitrogen </a:t>
            </a:r>
            <a:r>
              <a:rPr lang="en-US" altLang="en-US" sz="1600" b="1" dirty="0"/>
              <a:t>deposition</a:t>
            </a:r>
            <a:r>
              <a:rPr lang="en-US" altLang="en-US" sz="1600" dirty="0"/>
              <a:t> from ammonia leads to </a:t>
            </a:r>
            <a:r>
              <a:rPr lang="en-US" altLang="en-US" sz="1600" b="1" dirty="0"/>
              <a:t>soil acidification and water eutrophication</a:t>
            </a:r>
            <a:r>
              <a:rPr lang="en-US" altLang="en-US" sz="1600" dirty="0"/>
              <a:t> (e.g. algal blooms)</a:t>
            </a:r>
          </a:p>
          <a:p>
            <a:pPr lvl="2"/>
            <a:r>
              <a:rPr lang="en-US" altLang="en-US" sz="1600" dirty="0"/>
              <a:t>Ammonia (ammonium) is the </a:t>
            </a:r>
            <a:r>
              <a:rPr lang="en-US" altLang="en-US" sz="1600" b="1" dirty="0"/>
              <a:t>least well known part of the nitrogen cycle</a:t>
            </a:r>
            <a:endParaRPr lang="en-US" altLang="en-US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5952514-385B-E94E-BDF3-664FFD8EDB67}"/>
              </a:ext>
            </a:extLst>
          </p:cNvPr>
          <p:cNvSpPr txBox="1"/>
          <p:nvPr/>
        </p:nvSpPr>
        <p:spPr>
          <a:xfrm>
            <a:off x="1380300" y="2694417"/>
            <a:ext cx="7488832" cy="32316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3"/>
            <a:r>
              <a:rPr lang="en-US" altLang="en-US" sz="1500" b="1" dirty="0">
                <a:solidFill>
                  <a:srgbClr val="00B050"/>
                </a:solidFill>
              </a:rPr>
              <a:t>Ammonia</a:t>
            </a:r>
            <a:r>
              <a:rPr lang="en-US" altLang="en-US" sz="1500" b="1" dirty="0"/>
              <a:t> + </a:t>
            </a:r>
            <a:r>
              <a:rPr lang="en-US" altLang="en-US" sz="1500" b="1" dirty="0">
                <a:solidFill>
                  <a:srgbClr val="003399"/>
                </a:solidFill>
              </a:rPr>
              <a:t>Acidic Species </a:t>
            </a:r>
            <a:r>
              <a:rPr lang="en-US" altLang="en-US" sz="1500" dirty="0"/>
              <a:t>(i.e. nitric and </a:t>
            </a:r>
            <a:r>
              <a:rPr lang="en-US" altLang="en-US" sz="1500" dirty="0" err="1"/>
              <a:t>sulphuric</a:t>
            </a:r>
            <a:r>
              <a:rPr lang="en-US" altLang="en-US" sz="1500" dirty="0"/>
              <a:t> acid from NOx and </a:t>
            </a:r>
            <a:r>
              <a:rPr lang="en-US" altLang="en-US" sz="1500" dirty="0" err="1"/>
              <a:t>SOx</a:t>
            </a:r>
            <a:r>
              <a:rPr lang="en-US" altLang="en-US" sz="1500" dirty="0"/>
              <a:t>) </a:t>
            </a:r>
            <a:r>
              <a:rPr lang="en-US" altLang="en-US" sz="1500" b="1" dirty="0"/>
              <a:t>= </a:t>
            </a:r>
            <a:r>
              <a:rPr lang="en-US" altLang="en-US" sz="1500" b="1" dirty="0">
                <a:solidFill>
                  <a:srgbClr val="C00000"/>
                </a:solidFill>
              </a:rPr>
              <a:t>PM</a:t>
            </a:r>
            <a:r>
              <a:rPr lang="en-US" altLang="en-US" sz="1500" b="1" baseline="-25000" dirty="0">
                <a:solidFill>
                  <a:srgbClr val="C00000"/>
                </a:solidFill>
              </a:rPr>
              <a:t>2.5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E396C4C-B80E-9E43-A74C-9A331C95CA5E}"/>
              </a:ext>
            </a:extLst>
          </p:cNvPr>
          <p:cNvGrpSpPr>
            <a:grpSpLocks noChangeAspect="1"/>
          </p:cNvGrpSpPr>
          <p:nvPr/>
        </p:nvGrpSpPr>
        <p:grpSpPr>
          <a:xfrm>
            <a:off x="1619672" y="4441306"/>
            <a:ext cx="3977589" cy="2310490"/>
            <a:chOff x="1547664" y="4457037"/>
            <a:chExt cx="4022643" cy="2336660"/>
          </a:xfrm>
        </p:grpSpPr>
        <p:pic>
          <p:nvPicPr>
            <p:cNvPr id="37" name="Picture 2" descr="pollutant emissions and deposition processes">
              <a:extLst>
                <a:ext uri="{FF2B5EF4-FFF2-40B4-BE49-F238E27FC236}">
                  <a16:creationId xmlns:a16="http://schemas.microsoft.com/office/drawing/2014/main" xmlns="" id="{141674B3-1680-2643-8294-1A17C0572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4457037"/>
              <a:ext cx="3960440" cy="2336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1BFE7779-DE3E-1D4B-93D4-289C8C407959}"/>
                </a:ext>
              </a:extLst>
            </p:cNvPr>
            <p:cNvSpPr/>
            <p:nvPr/>
          </p:nvSpPr>
          <p:spPr bwMode="auto">
            <a:xfrm>
              <a:off x="3769637" y="4635169"/>
              <a:ext cx="792089" cy="30810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1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rPr>
                <a:t>PM</a:t>
              </a:r>
              <a:r>
                <a:rPr kumimoji="1" lang="en-US" sz="1400" b="1" i="0" u="none" strike="noStrike" cap="none" normalizeH="0" baseline="-2500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rPr>
                <a:t>2.5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78E7CAD4-F55F-5146-BA2F-F56CD738CB4F}"/>
                </a:ext>
              </a:extLst>
            </p:cNvPr>
            <p:cNvSpPr/>
            <p:nvPr/>
          </p:nvSpPr>
          <p:spPr bwMode="auto">
            <a:xfrm>
              <a:off x="3360049" y="6191413"/>
              <a:ext cx="1080121" cy="20621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Soil Acidification</a:t>
              </a:r>
              <a:endParaRPr kumimoji="1" lang="en-US" sz="800" b="1" i="0" u="none" strike="noStrike" cap="none" normalizeH="0" baseline="-2500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EAC1D34B-7963-B44B-99A6-D7C688B010FD}"/>
                </a:ext>
              </a:extLst>
            </p:cNvPr>
            <p:cNvSpPr/>
            <p:nvPr/>
          </p:nvSpPr>
          <p:spPr bwMode="auto">
            <a:xfrm>
              <a:off x="4144673" y="6415572"/>
              <a:ext cx="1425634" cy="20621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Water Eutrophication </a:t>
              </a:r>
              <a:endParaRPr kumimoji="1" lang="en-US" sz="800" b="1" i="0" u="none" strike="noStrike" cap="none" normalizeH="0" baseline="-2500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pic>
        <p:nvPicPr>
          <p:cNvPr id="41" name="Picture 40" descr="http://ammoniabmp.colostate.edu/images/IMG_2340.JPG">
            <a:extLst>
              <a:ext uri="{FF2B5EF4-FFF2-40B4-BE49-F238E27FC236}">
                <a16:creationId xmlns:a16="http://schemas.microsoft.com/office/drawing/2014/main" xmlns="" id="{28A8C592-96B6-E54A-851B-38DA8F5C54A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39" y="4379639"/>
            <a:ext cx="2638425" cy="187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07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12FDDAE-3E25-1349-8976-95837AF6F6F4}"/>
              </a:ext>
            </a:extLst>
          </p:cNvPr>
          <p:cNvSpPr/>
          <p:nvPr/>
        </p:nvSpPr>
        <p:spPr>
          <a:xfrm>
            <a:off x="7746715" y="1574037"/>
            <a:ext cx="4445285" cy="3754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D4492E2-354A-C842-BA33-A88005BFF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937" y="1574036"/>
            <a:ext cx="4813558" cy="375428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88CA6C7-B856-BC4D-8F30-982A5A23C000}"/>
              </a:ext>
            </a:extLst>
          </p:cNvPr>
          <p:cNvCxnSpPr/>
          <p:nvPr/>
        </p:nvCxnSpPr>
        <p:spPr>
          <a:xfrm>
            <a:off x="3707890" y="5537735"/>
            <a:ext cx="576064" cy="72008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2">
            <a:extLst>
              <a:ext uri="{FF2B5EF4-FFF2-40B4-BE49-F238E27FC236}">
                <a16:creationId xmlns:a16="http://schemas.microsoft.com/office/drawing/2014/main" xmlns="" id="{FA7818B2-F70C-D746-A386-4158C9EF6798}"/>
              </a:ext>
            </a:extLst>
          </p:cNvPr>
          <p:cNvSpPr txBox="1">
            <a:spLocks/>
          </p:cNvSpPr>
          <p:nvPr/>
        </p:nvSpPr>
        <p:spPr>
          <a:xfrm>
            <a:off x="755576" y="116632"/>
            <a:ext cx="838842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A8347C3-8BD8-0249-9E05-6FD03AB9630F}"/>
              </a:ext>
            </a:extLst>
          </p:cNvPr>
          <p:cNvGrpSpPr/>
          <p:nvPr/>
        </p:nvGrpSpPr>
        <p:grpSpPr>
          <a:xfrm>
            <a:off x="535161" y="1793079"/>
            <a:ext cx="7416824" cy="4524243"/>
            <a:chOff x="899592" y="1844829"/>
            <a:chExt cx="7416824" cy="45242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9C6B139-94F4-B542-8672-E27B2CA2CA72}"/>
                </a:ext>
              </a:extLst>
            </p:cNvPr>
            <p:cNvSpPr/>
            <p:nvPr/>
          </p:nvSpPr>
          <p:spPr>
            <a:xfrm>
              <a:off x="980354" y="4960615"/>
              <a:ext cx="3024336" cy="1152128"/>
            </a:xfrm>
            <a:prstGeom prst="rect">
              <a:avLst/>
            </a:prstGeom>
            <a:solidFill>
              <a:srgbClr val="9AAF7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87D15CB2-DBE1-6A4A-BC4F-88A5E822F533}"/>
                </a:ext>
              </a:extLst>
            </p:cNvPr>
            <p:cNvSpPr/>
            <p:nvPr/>
          </p:nvSpPr>
          <p:spPr>
            <a:xfrm>
              <a:off x="899592" y="3429002"/>
              <a:ext cx="3024336" cy="715965"/>
            </a:xfrm>
            <a:prstGeom prst="rect">
              <a:avLst/>
            </a:prstGeom>
            <a:solidFill>
              <a:srgbClr val="9AAF79"/>
            </a:solidFill>
          </p:spPr>
          <p:txBody>
            <a:bodyPr wrap="square">
              <a:spAutoFit/>
            </a:bodyPr>
            <a:lstStyle/>
            <a:p>
              <a:r>
                <a:rPr lang="en-US" sz="1351" dirty="0">
                  <a:solidFill>
                    <a:srgbClr val="0000FF"/>
                  </a:solidFill>
                </a:rPr>
                <a:t>From each observation:</a:t>
              </a:r>
            </a:p>
            <a:p>
              <a:pPr marL="285737" indent="-285737">
                <a:buFont typeface="Arial"/>
                <a:buChar char="•"/>
              </a:pPr>
              <a:r>
                <a:rPr lang="en-US" sz="1351" dirty="0">
                  <a:solidFill>
                    <a:srgbClr val="0000FF"/>
                  </a:solidFill>
                </a:rPr>
                <a:t>Radiances </a:t>
              </a:r>
            </a:p>
            <a:p>
              <a:pPr marL="285737" indent="-285737">
                <a:buFont typeface="Arial"/>
                <a:buChar char="•"/>
              </a:pPr>
              <a:r>
                <a:rPr lang="en-US" sz="1351" dirty="0">
                  <a:solidFill>
                    <a:srgbClr val="0000FF"/>
                  </a:solidFill>
                </a:rPr>
                <a:t>Noise estimate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751E6B18-5D6B-8843-A3AD-C9C281C35E3A}"/>
                </a:ext>
              </a:extLst>
            </p:cNvPr>
            <p:cNvSpPr/>
            <p:nvPr/>
          </p:nvSpPr>
          <p:spPr>
            <a:xfrm>
              <a:off x="899592" y="1916834"/>
              <a:ext cx="3024336" cy="508088"/>
            </a:xfrm>
            <a:prstGeom prst="rect">
              <a:avLst/>
            </a:prstGeom>
            <a:solidFill>
              <a:srgbClr val="9AAF79"/>
            </a:solidFill>
          </p:spPr>
          <p:txBody>
            <a:bodyPr wrap="square">
              <a:spAutoFit/>
            </a:bodyPr>
            <a:lstStyle/>
            <a:p>
              <a:r>
                <a:rPr lang="en-US" sz="1351" dirty="0">
                  <a:solidFill>
                    <a:srgbClr val="0000FF"/>
                  </a:solidFill>
                </a:rPr>
                <a:t>First guess emissivity from</a:t>
              </a:r>
            </a:p>
            <a:p>
              <a:r>
                <a:rPr lang="en-US" sz="1351" dirty="0">
                  <a:solidFill>
                    <a:srgbClr val="0000FF"/>
                  </a:solidFill>
                </a:rPr>
                <a:t>University of Wisconsin database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327A6158-B825-DB48-9A72-7EE9D013DE0F}"/>
                </a:ext>
              </a:extLst>
            </p:cNvPr>
            <p:cNvGrpSpPr/>
            <p:nvPr/>
          </p:nvGrpSpPr>
          <p:grpSpPr>
            <a:xfrm>
              <a:off x="4716016" y="1844829"/>
              <a:ext cx="3168352" cy="2796051"/>
              <a:chOff x="4644008" y="1412776"/>
              <a:chExt cx="3168352" cy="279605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8E9F5EEF-0D10-6040-92FD-F8238331CFF6}"/>
                  </a:ext>
                </a:extLst>
              </p:cNvPr>
              <p:cNvSpPr/>
              <p:nvPr/>
            </p:nvSpPr>
            <p:spPr>
              <a:xfrm>
                <a:off x="4644008" y="1412776"/>
                <a:ext cx="3168352" cy="923843"/>
              </a:xfrm>
              <a:prstGeom prst="rect">
                <a:avLst/>
              </a:prstGeom>
              <a:solidFill>
                <a:srgbClr val="9AAF79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351" dirty="0">
                    <a:solidFill>
                      <a:srgbClr val="0000FF"/>
                    </a:solidFill>
                  </a:rPr>
                  <a:t>From previous retrievals  (CLIMCAPS):</a:t>
                </a:r>
              </a:p>
              <a:p>
                <a:pPr marL="285737" indent="-285737">
                  <a:buFont typeface="Arial"/>
                  <a:buChar char="•"/>
                </a:pPr>
                <a:r>
                  <a:rPr lang="en-US" sz="1351" dirty="0">
                    <a:solidFill>
                      <a:srgbClr val="0000FF"/>
                    </a:solidFill>
                  </a:rPr>
                  <a:t>Water vapor profiles</a:t>
                </a:r>
              </a:p>
              <a:p>
                <a:pPr marL="285737" indent="-285737">
                  <a:buFont typeface="Arial"/>
                  <a:buChar char="•"/>
                </a:pPr>
                <a:r>
                  <a:rPr lang="en-US" sz="1351" dirty="0">
                    <a:solidFill>
                      <a:srgbClr val="0000FF"/>
                    </a:solidFill>
                  </a:rPr>
                  <a:t>Temperature profiles</a:t>
                </a:r>
              </a:p>
              <a:p>
                <a:pPr marL="285737" indent="-285737">
                  <a:buFont typeface="Arial"/>
                  <a:buChar char="•"/>
                </a:pPr>
                <a:r>
                  <a:rPr lang="en-US" sz="1351" dirty="0">
                    <a:solidFill>
                      <a:srgbClr val="0000FF"/>
                    </a:solidFill>
                  </a:rPr>
                  <a:t>Surface temperature 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9B624957-FD19-5247-9545-73E0C4AD4914}"/>
                  </a:ext>
                </a:extLst>
              </p:cNvPr>
              <p:cNvSpPr/>
              <p:nvPr/>
            </p:nvSpPr>
            <p:spPr>
              <a:xfrm>
                <a:off x="4644008" y="3284984"/>
                <a:ext cx="3024336" cy="923843"/>
              </a:xfrm>
              <a:prstGeom prst="rect">
                <a:avLst/>
              </a:prstGeom>
              <a:solidFill>
                <a:srgbClr val="9AAF79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351" dirty="0">
                    <a:solidFill>
                      <a:srgbClr val="0000FF"/>
                    </a:solidFill>
                  </a:rPr>
                  <a:t>Optimal estimation first step</a:t>
                </a:r>
              </a:p>
              <a:p>
                <a:pPr marL="285737" indent="-285737">
                  <a:buFont typeface="Arial"/>
                  <a:buChar char="•"/>
                </a:pPr>
                <a:r>
                  <a:rPr lang="en-US" sz="1351" dirty="0">
                    <a:solidFill>
                      <a:srgbClr val="0000FF"/>
                    </a:solidFill>
                  </a:rPr>
                  <a:t>Refinements of</a:t>
                </a:r>
              </a:p>
              <a:p>
                <a:pPr marL="742913" lvl="1" indent="-285737">
                  <a:buFont typeface="Arial"/>
                  <a:buChar char="•"/>
                </a:pPr>
                <a:r>
                  <a:rPr lang="en-US" sz="1351" dirty="0">
                    <a:solidFill>
                      <a:srgbClr val="FF0000"/>
                    </a:solidFill>
                  </a:rPr>
                  <a:t>Surface temperature</a:t>
                </a:r>
              </a:p>
              <a:p>
                <a:pPr marL="742913" lvl="1" indent="-285737">
                  <a:buFont typeface="Arial"/>
                  <a:buChar char="•"/>
                </a:pPr>
                <a:r>
                  <a:rPr lang="en-US" sz="1351" dirty="0">
                    <a:solidFill>
                      <a:srgbClr val="0000FF"/>
                    </a:solidFill>
                  </a:rPr>
                  <a:t>Emissivity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0D1DC3D7-F194-3448-95F8-60BC06783973}"/>
                </a:ext>
              </a:extLst>
            </p:cNvPr>
            <p:cNvCxnSpPr/>
            <p:nvPr/>
          </p:nvCxnSpPr>
          <p:spPr>
            <a:xfrm>
              <a:off x="3851920" y="2924944"/>
              <a:ext cx="720080" cy="864096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F692E108-2BDE-2947-ACC2-4D97EBAFA761}"/>
                </a:ext>
              </a:extLst>
            </p:cNvPr>
            <p:cNvCxnSpPr/>
            <p:nvPr/>
          </p:nvCxnSpPr>
          <p:spPr>
            <a:xfrm>
              <a:off x="3995936" y="4149080"/>
              <a:ext cx="576064" cy="72008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AD0762E2-9A8E-1345-A41A-F54495EFBA61}"/>
                </a:ext>
              </a:extLst>
            </p:cNvPr>
            <p:cNvCxnSpPr/>
            <p:nvPr/>
          </p:nvCxnSpPr>
          <p:spPr>
            <a:xfrm>
              <a:off x="2339752" y="4437116"/>
              <a:ext cx="0" cy="366891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B5AFEB17-5370-1941-A3DF-003FBC582524}"/>
                </a:ext>
              </a:extLst>
            </p:cNvPr>
            <p:cNvCxnSpPr/>
            <p:nvPr/>
          </p:nvCxnSpPr>
          <p:spPr>
            <a:xfrm>
              <a:off x="6084168" y="3212980"/>
              <a:ext cx="0" cy="366891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F42ADC33-AD51-FF48-886A-8CA99BD427F4}"/>
                </a:ext>
              </a:extLst>
            </p:cNvPr>
            <p:cNvCxnSpPr/>
            <p:nvPr/>
          </p:nvCxnSpPr>
          <p:spPr>
            <a:xfrm>
              <a:off x="6084168" y="5013180"/>
              <a:ext cx="0" cy="366891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2E3230D-AC33-C44A-B433-DF07C84A747B}"/>
                </a:ext>
              </a:extLst>
            </p:cNvPr>
            <p:cNvSpPr/>
            <p:nvPr/>
          </p:nvSpPr>
          <p:spPr>
            <a:xfrm>
              <a:off x="4716016" y="5445229"/>
              <a:ext cx="3600400" cy="923843"/>
            </a:xfrm>
            <a:prstGeom prst="rect">
              <a:avLst/>
            </a:prstGeom>
            <a:solidFill>
              <a:srgbClr val="9AAF79"/>
            </a:solidFill>
            <a:ln w="57150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351" dirty="0">
                  <a:solidFill>
                    <a:srgbClr val="0000FF"/>
                  </a:solidFill>
                </a:rPr>
                <a:t>Optimal estimation second step</a:t>
              </a:r>
            </a:p>
            <a:p>
              <a:pPr marL="285737" indent="-285737">
                <a:buFont typeface="Arial"/>
                <a:buChar char="•"/>
              </a:pPr>
              <a:r>
                <a:rPr lang="en-US" sz="1351" dirty="0">
                  <a:solidFill>
                    <a:srgbClr val="0000FF"/>
                  </a:solidFill>
                </a:rPr>
                <a:t>NH</a:t>
              </a:r>
              <a:r>
                <a:rPr lang="en-US" sz="1351" baseline="-25000" dirty="0">
                  <a:solidFill>
                    <a:srgbClr val="0000FF"/>
                  </a:solidFill>
                </a:rPr>
                <a:t>3</a:t>
              </a:r>
              <a:r>
                <a:rPr lang="en-US" sz="1351" dirty="0">
                  <a:solidFill>
                    <a:srgbClr val="0000FF"/>
                  </a:solidFill>
                </a:rPr>
                <a:t> profiles</a:t>
              </a:r>
            </a:p>
            <a:p>
              <a:pPr marL="285737" indent="-285737">
                <a:buFont typeface="Arial"/>
                <a:buChar char="•"/>
              </a:pPr>
              <a:r>
                <a:rPr lang="en-US" sz="1351" dirty="0">
                  <a:solidFill>
                    <a:srgbClr val="0000FF"/>
                  </a:solidFill>
                </a:rPr>
                <a:t>Error estimates</a:t>
              </a:r>
            </a:p>
            <a:p>
              <a:pPr marL="285737" indent="-285737">
                <a:buFont typeface="Arial"/>
                <a:buChar char="•"/>
              </a:pPr>
              <a:r>
                <a:rPr lang="en-US" sz="1351" dirty="0">
                  <a:solidFill>
                    <a:srgbClr val="FF0000"/>
                  </a:solidFill>
                </a:rPr>
                <a:t>Averaging kernels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FED246E-B106-234C-BBC6-67E143F4A8D2}"/>
              </a:ext>
            </a:extLst>
          </p:cNvPr>
          <p:cNvSpPr txBox="1"/>
          <p:nvPr/>
        </p:nvSpPr>
        <p:spPr>
          <a:xfrm>
            <a:off x="9144000" y="5646684"/>
            <a:ext cx="2592288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b="1" i="1" dirty="0">
                <a:solidFill>
                  <a:srgbClr val="3A601B"/>
                </a:solidFill>
              </a:rPr>
              <a:t>For more details see: </a:t>
            </a:r>
            <a:r>
              <a:rPr lang="en-US" sz="1000" b="1" i="1" dirty="0" err="1">
                <a:solidFill>
                  <a:srgbClr val="3A601B"/>
                </a:solidFill>
              </a:rPr>
              <a:t>Shephard</a:t>
            </a:r>
            <a:r>
              <a:rPr lang="en-US" sz="1000" b="1" i="1" dirty="0">
                <a:solidFill>
                  <a:srgbClr val="3A601B"/>
                </a:solidFill>
              </a:rPr>
              <a:t> M.W. and K. E. Cady-Pereira, AMT, 2015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2827EBFB-8E65-F344-A707-CEFB32726CDE}"/>
              </a:ext>
            </a:extLst>
          </p:cNvPr>
          <p:cNvCxnSpPr/>
          <p:nvPr/>
        </p:nvCxnSpPr>
        <p:spPr>
          <a:xfrm flipV="1">
            <a:off x="4095942" y="4684116"/>
            <a:ext cx="648072" cy="504056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C801908-6771-5F4F-86FF-7150ECEE78CC}"/>
              </a:ext>
            </a:extLst>
          </p:cNvPr>
          <p:cNvSpPr txBox="1"/>
          <p:nvPr/>
        </p:nvSpPr>
        <p:spPr>
          <a:xfrm>
            <a:off x="215757" y="166280"/>
            <a:ext cx="11520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Operational algorithm currently under implementation at the SNPP SIPS</a:t>
            </a:r>
            <a:endParaRPr lang="en-US" sz="2400" b="1" baseline="-25000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6ECFD5A-78D6-7342-9F2F-128392066D98}"/>
              </a:ext>
            </a:extLst>
          </p:cNvPr>
          <p:cNvSpPr txBox="1"/>
          <p:nvPr/>
        </p:nvSpPr>
        <p:spPr>
          <a:xfrm>
            <a:off x="1448655" y="650707"/>
            <a:ext cx="8526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ESSPA</a:t>
            </a:r>
            <a:r>
              <a:rPr lang="en-US" b="1" dirty="0"/>
              <a:t> software: FORTRAN retrieval code with OSS as forward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Optimal estimation: same a priori profiles/constraints/selection as CFPR</a:t>
            </a:r>
          </a:p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EE3F910-3886-A642-B9C3-210D3FF54FA0}"/>
              </a:ext>
            </a:extLst>
          </p:cNvPr>
          <p:cNvSpPr/>
          <p:nvPr/>
        </p:nvSpPr>
        <p:spPr>
          <a:xfrm>
            <a:off x="1041123" y="4996683"/>
            <a:ext cx="3024336" cy="923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1" dirty="0">
                <a:solidFill>
                  <a:srgbClr val="0000FF"/>
                </a:solidFill>
              </a:rPr>
              <a:t>Use radiances for</a:t>
            </a:r>
          </a:p>
          <a:p>
            <a:pPr marL="285737" indent="-285737">
              <a:buFont typeface="Arial"/>
              <a:buChar char="•"/>
            </a:pPr>
            <a:r>
              <a:rPr lang="en-US" sz="1351" dirty="0">
                <a:solidFill>
                  <a:srgbClr val="0000FF"/>
                </a:solidFill>
              </a:rPr>
              <a:t>a priori selection from three possible profiles </a:t>
            </a:r>
          </a:p>
          <a:p>
            <a:pPr marL="285737" indent="-285737">
              <a:buFont typeface="Arial"/>
              <a:buChar char="•"/>
            </a:pPr>
            <a:r>
              <a:rPr lang="en-US" sz="1351" dirty="0">
                <a:solidFill>
                  <a:srgbClr val="0000FF"/>
                </a:solidFill>
              </a:rPr>
              <a:t>Cloud screening</a:t>
            </a:r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2408583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C781304C-0AC1-0C4C-A49B-F7015C314F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16632"/>
            <a:ext cx="8229600" cy="562074"/>
          </a:xfrm>
        </p:spPr>
        <p:txBody>
          <a:bodyPr/>
          <a:lstStyle/>
          <a:p>
            <a:pPr eaLnBrk="1" hangingPunct="1"/>
            <a:r>
              <a:rPr lang="en-CA" altLang="en-US" sz="2400" b="1" dirty="0">
                <a:solidFill>
                  <a:schemeClr val="accent6"/>
                </a:solidFill>
              </a:rPr>
              <a:t>Satellite Validation: Ground-based FTIR profiles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C6B22A-30CF-614D-9DD4-845FBD287B66}"/>
              </a:ext>
            </a:extLst>
          </p:cNvPr>
          <p:cNvSpPr txBox="1"/>
          <p:nvPr/>
        </p:nvSpPr>
        <p:spPr>
          <a:xfrm>
            <a:off x="1115615" y="692696"/>
            <a:ext cx="889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</a:rPr>
              <a:t>Profile comparisons done by applying the FTIR instrument operator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BBACF667-BA31-E54D-A2EB-08ABF8FB69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23341"/>
              </p:ext>
            </p:extLst>
          </p:nvPr>
        </p:nvGraphicFramePr>
        <p:xfrm>
          <a:off x="3451921" y="1525620"/>
          <a:ext cx="3154558" cy="359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3" imgW="1892300" imgH="215900" progId="Equation.3">
                  <p:embed/>
                </p:oleObj>
              </mc:Choice>
              <mc:Fallback>
                <p:oleObj name="Equation" r:id="rId3" imgW="1892300" imgH="2159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51921" y="1525620"/>
                        <a:ext cx="3154558" cy="359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9024B0B-ACFF-7345-9373-46C8AFFF2753}"/>
              </a:ext>
            </a:extLst>
          </p:cNvPr>
          <p:cNvGrpSpPr/>
          <p:nvPr/>
        </p:nvGrpSpPr>
        <p:grpSpPr>
          <a:xfrm>
            <a:off x="827584" y="2113006"/>
            <a:ext cx="8773616" cy="3787650"/>
            <a:chOff x="827584" y="2636912"/>
            <a:chExt cx="8168757" cy="32637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8A3CF27-5387-3941-BEC7-1EC97D768C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9138" t="2257" b="49619"/>
            <a:stretch/>
          </p:blipFill>
          <p:spPr>
            <a:xfrm>
              <a:off x="3923928" y="3068960"/>
              <a:ext cx="2491830" cy="283169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5406277-2E20-824D-B434-9EBD370DD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2618" r="74818"/>
            <a:stretch/>
          </p:blipFill>
          <p:spPr>
            <a:xfrm>
              <a:off x="827584" y="3068960"/>
              <a:ext cx="3029697" cy="280831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17147B7-4E4A-5D43-A4B2-F65358FE2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117" t="2307" r="25119" b="52550"/>
            <a:stretch/>
          </p:blipFill>
          <p:spPr>
            <a:xfrm>
              <a:off x="6516216" y="3068960"/>
              <a:ext cx="2480125" cy="265628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34A4137-9E87-8E43-BEFC-ADF5F55BEA38}"/>
                </a:ext>
              </a:extLst>
            </p:cNvPr>
            <p:cNvSpPr txBox="1"/>
            <p:nvPr/>
          </p:nvSpPr>
          <p:spPr>
            <a:xfrm>
              <a:off x="2123728" y="2636912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CrIS</a:t>
              </a:r>
              <a:endParaRPr lang="en-US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1CBCDCE-F605-7D49-A37B-F3BDF5EB6206}"/>
                </a:ext>
              </a:extLst>
            </p:cNvPr>
            <p:cNvSpPr txBox="1"/>
            <p:nvPr/>
          </p:nvSpPr>
          <p:spPr>
            <a:xfrm>
              <a:off x="4427984" y="2636912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CrIS</a:t>
              </a:r>
              <a:r>
                <a:rPr lang="en-US" b="1" dirty="0"/>
                <a:t>-FTIR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96EE090-F9B3-4A41-A754-9E658C2A0649}"/>
                </a:ext>
              </a:extLst>
            </p:cNvPr>
            <p:cNvSpPr txBox="1"/>
            <p:nvPr/>
          </p:nvSpPr>
          <p:spPr>
            <a:xfrm>
              <a:off x="6948264" y="2636912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FTIR AVK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8B7C720-33C3-824A-A04B-DC0F4194BDCA}"/>
              </a:ext>
            </a:extLst>
          </p:cNvPr>
          <p:cNvCxnSpPr>
            <a:cxnSpLocks/>
          </p:cNvCxnSpPr>
          <p:nvPr/>
        </p:nvCxnSpPr>
        <p:spPr bwMode="auto">
          <a:xfrm>
            <a:off x="4834550" y="2614408"/>
            <a:ext cx="0" cy="29082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70981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B7CB59E-1475-4744-9428-808576B61606}"/>
              </a:ext>
            </a:extLst>
          </p:cNvPr>
          <p:cNvSpPr/>
          <p:nvPr/>
        </p:nvSpPr>
        <p:spPr bwMode="auto">
          <a:xfrm>
            <a:off x="790575" y="1232027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2AF8C24D-C17D-B747-8FF7-913D62CBC043}"/>
              </a:ext>
            </a:extLst>
          </p:cNvPr>
          <p:cNvSpPr txBox="1">
            <a:spLocks/>
          </p:cNvSpPr>
          <p:nvPr/>
        </p:nvSpPr>
        <p:spPr>
          <a:xfrm>
            <a:off x="158934" y="2564776"/>
            <a:ext cx="8229600" cy="3401883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sz="16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D8399-D38B-0C4E-BF8F-6E9156C18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89000"/>
              </a:lnSpc>
            </a:pPr>
            <a:endParaRPr lang="en-US" sz="1400" b="1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FD4D249-8C51-A842-8F90-46FF9E3295CC}"/>
              </a:ext>
            </a:extLst>
          </p:cNvPr>
          <p:cNvGrpSpPr/>
          <p:nvPr/>
        </p:nvGrpSpPr>
        <p:grpSpPr>
          <a:xfrm>
            <a:off x="5398535" y="404664"/>
            <a:ext cx="3745465" cy="2376264"/>
            <a:chOff x="5300036" y="2424395"/>
            <a:chExt cx="3745465" cy="2376264"/>
          </a:xfrm>
        </p:grpSpPr>
        <p:pic>
          <p:nvPicPr>
            <p:cNvPr id="8" name="Picture 7" descr="World_NH3.pdf">
              <a:extLst>
                <a:ext uri="{FF2B5EF4-FFF2-40B4-BE49-F238E27FC236}">
                  <a16:creationId xmlns:a16="http://schemas.microsoft.com/office/drawing/2014/main" xmlns="" id="{280A451B-AC50-914B-8823-84584CED5EF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300036" y="2424395"/>
              <a:ext cx="3745465" cy="23762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0F674AF-9F8F-8B40-BEF2-E4450D99F924}"/>
                </a:ext>
              </a:extLst>
            </p:cNvPr>
            <p:cNvSpPr txBox="1"/>
            <p:nvPr/>
          </p:nvSpPr>
          <p:spPr>
            <a:xfrm>
              <a:off x="5878418" y="2854981"/>
              <a:ext cx="21377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RP</a:t>
              </a:r>
              <a:r>
                <a:rPr lang="en-US" sz="1100" b="1" dirty="0" smtClean="0"/>
                <a:t>C </a:t>
              </a:r>
              <a:r>
                <a:rPr lang="en-US" sz="1100" b="1" dirty="0"/>
                <a:t>Emission Scenarios</a:t>
              </a:r>
            </a:p>
          </p:txBody>
        </p:sp>
      </p:grp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29695534-A86D-7E4A-B4BF-737CC31462E4}"/>
              </a:ext>
            </a:extLst>
          </p:cNvPr>
          <p:cNvSpPr txBox="1">
            <a:spLocks noChangeArrowheads="1"/>
          </p:cNvSpPr>
          <p:nvPr/>
        </p:nvSpPr>
        <p:spPr>
          <a:xfrm>
            <a:off x="827087" y="44714"/>
            <a:ext cx="9705875" cy="490066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sz="2800" b="1" dirty="0">
                <a:solidFill>
                  <a:schemeClr val="accent6"/>
                </a:solidFill>
              </a:rPr>
              <a:t>Why are we interested in measuring ammonia (NH</a:t>
            </a:r>
            <a:r>
              <a:rPr lang="en-CA" altLang="en-US" sz="2800" b="1" baseline="-25000" dirty="0">
                <a:solidFill>
                  <a:schemeClr val="accent6"/>
                </a:solidFill>
              </a:rPr>
              <a:t>3</a:t>
            </a:r>
            <a:r>
              <a:rPr lang="en-CA" altLang="en-US" sz="2800" b="1" dirty="0">
                <a:solidFill>
                  <a:schemeClr val="accent6"/>
                </a:solidFill>
              </a:rPr>
              <a:t>)?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BDC777F5-1F70-AE41-9554-9A16AF6A7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373" y="5966659"/>
            <a:ext cx="4697060" cy="783891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600" b="1" kern="0" dirty="0"/>
              <a:t>Ammonia (NH</a:t>
            </a:r>
            <a:r>
              <a:rPr lang="en-US" altLang="en-US" sz="1600" b="1" kern="0" baseline="-25000" dirty="0"/>
              <a:t>3</a:t>
            </a:r>
            <a:r>
              <a:rPr lang="en-US" altLang="en-US" sz="1600" b="1" kern="0" dirty="0"/>
              <a:t>) is the only PM</a:t>
            </a:r>
            <a:r>
              <a:rPr lang="en-US" altLang="en-US" sz="1600" b="1" kern="0" baseline="-25000" dirty="0"/>
              <a:t>2.5</a:t>
            </a:r>
            <a:r>
              <a:rPr lang="en-US" altLang="en-US" sz="1600" b="1" kern="0" dirty="0"/>
              <a:t> precursor that is both currently increasing and expected to continue to increase in the future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4930BC-6614-3B49-9925-B17A4B7CEF39}"/>
              </a:ext>
            </a:extLst>
          </p:cNvPr>
          <p:cNvSpPr txBox="1"/>
          <p:nvPr/>
        </p:nvSpPr>
        <p:spPr>
          <a:xfrm>
            <a:off x="5796136" y="2852936"/>
            <a:ext cx="30547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b="1" dirty="0"/>
              <a:t>ECCC’s National Pollutant Release Inventory (NPRI</a:t>
            </a:r>
            <a:r>
              <a:rPr lang="en-CA" sz="900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FBFBB16-A01D-9E42-AD40-B4D92B3B3BBF}"/>
              </a:ext>
            </a:extLst>
          </p:cNvPr>
          <p:cNvSpPr txBox="1"/>
          <p:nvPr/>
        </p:nvSpPr>
        <p:spPr>
          <a:xfrm>
            <a:off x="5823362" y="1669685"/>
            <a:ext cx="3001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bg1"/>
                </a:solidFill>
              </a:rPr>
              <a:t>Mostly Agricultural Emissions in Canada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C32E4D8-D68A-2F40-AC23-490A4127114B}"/>
              </a:ext>
            </a:extLst>
          </p:cNvPr>
          <p:cNvSpPr/>
          <p:nvPr/>
        </p:nvSpPr>
        <p:spPr>
          <a:xfrm>
            <a:off x="899592" y="764704"/>
            <a:ext cx="44474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cs typeface="Arial"/>
              </a:rPr>
              <a:t>Global (</a:t>
            </a:r>
            <a:r>
              <a:rPr lang="en-US" dirty="0">
                <a:solidFill>
                  <a:srgbClr val="00B0F0"/>
                </a:solidFill>
                <a:cs typeface="Arial"/>
              </a:rPr>
              <a:t>NH</a:t>
            </a:r>
            <a:r>
              <a:rPr lang="en-US" baseline="-25000" dirty="0">
                <a:solidFill>
                  <a:srgbClr val="00B0F0"/>
                </a:solidFill>
                <a:cs typeface="Arial"/>
              </a:rPr>
              <a:t>3</a:t>
            </a:r>
            <a:r>
              <a:rPr lang="en-US" dirty="0">
                <a:cs typeface="Arial"/>
              </a:rPr>
              <a:t>) emissions are </a:t>
            </a:r>
            <a:r>
              <a:rPr lang="en-US" b="1" dirty="0">
                <a:cs typeface="Arial"/>
              </a:rPr>
              <a:t>forecast to increase</a:t>
            </a:r>
            <a:r>
              <a:rPr lang="en-US" dirty="0">
                <a:cs typeface="Arial"/>
              </a:rPr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cs typeface="Arial"/>
              </a:rPr>
              <a:t>Demand for more and better food in developing countries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>
                <a:cs typeface="Arial"/>
              </a:rPr>
              <a:t>More </a:t>
            </a:r>
            <a:r>
              <a:rPr lang="en-US" sz="1600" b="1" dirty="0">
                <a:cs typeface="Arial"/>
              </a:rPr>
              <a:t>livestock</a:t>
            </a:r>
            <a:r>
              <a:rPr lang="en-US" sz="1600" dirty="0">
                <a:cs typeface="Arial"/>
              </a:rPr>
              <a:t> production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>
                <a:cs typeface="Arial"/>
              </a:rPr>
              <a:t>Greater use of </a:t>
            </a:r>
            <a:r>
              <a:rPr lang="en-US" sz="1600" b="1" dirty="0">
                <a:cs typeface="Arial"/>
              </a:rPr>
              <a:t>fertilizer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DF6118E-105A-B14A-99FD-9DDA87F89E34}"/>
              </a:ext>
            </a:extLst>
          </p:cNvPr>
          <p:cNvSpPr/>
          <p:nvPr/>
        </p:nvSpPr>
        <p:spPr>
          <a:xfrm>
            <a:off x="550645" y="3321167"/>
            <a:ext cx="50327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C00000"/>
                </a:solidFill>
              </a:rPr>
              <a:t>SO</a:t>
            </a:r>
            <a:r>
              <a:rPr lang="en-US" b="1" baseline="-25000" dirty="0" err="1">
                <a:solidFill>
                  <a:srgbClr val="C00000"/>
                </a:solidFill>
              </a:rPr>
              <a:t>x</a:t>
            </a:r>
            <a:r>
              <a:rPr lang="en-US" b="1" dirty="0"/>
              <a:t>, </a:t>
            </a:r>
            <a:r>
              <a:rPr lang="en-US" b="1" dirty="0">
                <a:solidFill>
                  <a:srgbClr val="48823E"/>
                </a:solidFill>
              </a:rPr>
              <a:t>NO</a:t>
            </a:r>
            <a:r>
              <a:rPr lang="en-US" b="1" baseline="-25000" dirty="0">
                <a:solidFill>
                  <a:srgbClr val="48823E"/>
                </a:solidFill>
              </a:rPr>
              <a:t>X</a:t>
            </a:r>
            <a:r>
              <a:rPr lang="en-US" b="1" dirty="0"/>
              <a:t> </a:t>
            </a:r>
            <a:r>
              <a:rPr lang="en-US" dirty="0"/>
              <a:t>in general have been </a:t>
            </a:r>
            <a:r>
              <a:rPr lang="en-US" b="1" dirty="0"/>
              <a:t>decreasing due to increased emission controls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Catalytic converters on vehicles (NOx)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Scrubbers installed in power plant stacks (</a:t>
            </a:r>
            <a:r>
              <a:rPr lang="en-US" sz="1600" dirty="0" err="1"/>
              <a:t>SOx</a:t>
            </a:r>
            <a:r>
              <a:rPr lang="en-US" sz="1600" dirty="0"/>
              <a:t>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A575ED8-896F-564F-BAB9-008489D1A54C}"/>
              </a:ext>
            </a:extLst>
          </p:cNvPr>
          <p:cNvGrpSpPr/>
          <p:nvPr/>
        </p:nvGrpSpPr>
        <p:grpSpPr>
          <a:xfrm>
            <a:off x="5680024" y="3721636"/>
            <a:ext cx="3490101" cy="2020149"/>
            <a:chOff x="5652120" y="4806334"/>
            <a:chExt cx="3490101" cy="20201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79E7702B-2AA9-DA40-9BD1-FFFA78697901}"/>
                </a:ext>
              </a:extLst>
            </p:cNvPr>
            <p:cNvGrpSpPr/>
            <p:nvPr/>
          </p:nvGrpSpPr>
          <p:grpSpPr>
            <a:xfrm>
              <a:off x="5761718" y="4806334"/>
              <a:ext cx="3181715" cy="1946371"/>
              <a:chOff x="5761718" y="4806334"/>
              <a:chExt cx="3181715" cy="194637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DD58BF58-7443-5849-93CE-C305B041E333}"/>
                  </a:ext>
                </a:extLst>
              </p:cNvPr>
              <p:cNvGrpSpPr/>
              <p:nvPr/>
            </p:nvGrpSpPr>
            <p:grpSpPr>
              <a:xfrm>
                <a:off x="5761718" y="4806334"/>
                <a:ext cx="3181715" cy="1946371"/>
                <a:chOff x="5761718" y="4806334"/>
                <a:chExt cx="3181715" cy="1946371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xmlns="" id="{28F24052-32AB-D244-AE10-A27FB02068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61718" y="4806334"/>
                  <a:ext cx="3181715" cy="1944216"/>
                </a:xfrm>
                <a:prstGeom prst="rect">
                  <a:avLst/>
                </a:prstGeom>
              </p:spPr>
            </p:pic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xmlns="" id="{84EF5CA5-3D65-1C45-A515-4E6DE23D3BB2}"/>
                    </a:ext>
                  </a:extLst>
                </p:cNvPr>
                <p:cNvGrpSpPr/>
                <p:nvPr/>
              </p:nvGrpSpPr>
              <p:grpSpPr>
                <a:xfrm>
                  <a:off x="5947722" y="4808489"/>
                  <a:ext cx="403300" cy="1944216"/>
                  <a:chOff x="5947722" y="4808489"/>
                  <a:chExt cx="403300" cy="1944216"/>
                </a:xfrm>
              </p:grpSpPr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xmlns="" id="{50680BA9-A156-194D-9073-5F2EDE57C6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092" r="81471"/>
                  <a:stretch/>
                </p:blipFill>
                <p:spPr>
                  <a:xfrm>
                    <a:off x="6305303" y="4808489"/>
                    <a:ext cx="45719" cy="1944216"/>
                  </a:xfrm>
                  <a:prstGeom prst="rect">
                    <a:avLst/>
                  </a:prstGeom>
                </p:spPr>
              </p:pic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xmlns="" id="{9A30B297-0A7D-A94F-A146-5059BFA80593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074643" y="4916508"/>
                    <a:ext cx="259200" cy="163121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r"/>
                    <a:r>
                      <a:rPr lang="en-US" sz="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2.5</a:t>
                    </a: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r>
                      <a:rPr lang="en-US" sz="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2.0</a:t>
                    </a: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3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r>
                      <a:rPr lang="en-US" sz="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1.5</a:t>
                    </a: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r>
                      <a:rPr lang="en-US" sz="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1.0</a:t>
                    </a: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r>
                      <a:rPr lang="en-US" sz="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0.5</a:t>
                    </a: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endParaRPr lang="en-US" sz="200" b="1" dirty="0">
                      <a:solidFill>
                        <a:schemeClr val="bg1">
                          <a:lumMod val="50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r"/>
                    <a:r>
                      <a:rPr lang="en-US" sz="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xmlns="" id="{95EB88F6-8467-CC42-8DBF-27DD81DBF015}"/>
                      </a:ext>
                    </a:extLst>
                  </p:cNvPr>
                  <p:cNvSpPr txBox="1"/>
                  <p:nvPr/>
                </p:nvSpPr>
                <p:spPr>
                  <a:xfrm>
                    <a:off x="5947722" y="5070563"/>
                    <a:ext cx="153888" cy="128804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vert="vert270" wrap="square" lIns="0" tIns="0" rIns="0" bIns="0" rtlCol="0">
                    <a:spAutoFit/>
                  </a:bodyPr>
                  <a:lstStyle/>
                  <a:p>
                    <a:r>
                      <a:rPr lang="en-US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Emissions (</a:t>
                    </a:r>
                    <a:r>
                      <a:rPr lang="en-US" sz="10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Tg</a:t>
                    </a:r>
                    <a:r>
                      <a:rPr lang="en-US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/</a:t>
                    </a:r>
                    <a:r>
                      <a:rPr lang="en-US" sz="10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yr</a:t>
                    </a:r>
                    <a:r>
                      <a:rPr lang="en-US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)</a:t>
                    </a:r>
                  </a:p>
                </p:txBody>
              </p:sp>
            </p:grpSp>
          </p:grp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69CB4169-DD71-3341-A9FF-FFD6D3B90288}"/>
                  </a:ext>
                </a:extLst>
              </p:cNvPr>
              <p:cNvSpPr/>
              <p:nvPr/>
            </p:nvSpPr>
            <p:spPr bwMode="auto">
              <a:xfrm>
                <a:off x="8306688" y="5976387"/>
                <a:ext cx="466260" cy="198645"/>
              </a:xfrm>
              <a:prstGeom prst="ellipse">
                <a:avLst/>
              </a:prstGeom>
              <a:solidFill>
                <a:schemeClr val="accent1">
                  <a:alpha val="15000"/>
                </a:schemeClr>
              </a:solidFill>
              <a:ln w="952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xmlns="" id="{917BC2D8-C736-8840-907F-437E1D596189}"/>
                  </a:ext>
                </a:extLst>
              </p:cNvPr>
              <p:cNvCxnSpPr/>
              <p:nvPr/>
            </p:nvCxnSpPr>
            <p:spPr bwMode="auto">
              <a:xfrm flipV="1">
                <a:off x="8816969" y="5966659"/>
                <a:ext cx="0" cy="19864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026BF25-ED7B-DD46-9B43-54902864A475}"/>
                </a:ext>
              </a:extLst>
            </p:cNvPr>
            <p:cNvSpPr txBox="1"/>
            <p:nvPr/>
          </p:nvSpPr>
          <p:spPr>
            <a:xfrm>
              <a:off x="5652120" y="6703372"/>
              <a:ext cx="349010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/>
                <a:t>Canada-USA Transboundary Particulate Matter Science Assessment, 2013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335A18BE-4A72-8F46-B6ED-ECAC156A5BD8}"/>
              </a:ext>
            </a:extLst>
          </p:cNvPr>
          <p:cNvCxnSpPr/>
          <p:nvPr/>
        </p:nvCxnSpPr>
        <p:spPr bwMode="auto">
          <a:xfrm>
            <a:off x="8805847" y="5488048"/>
            <a:ext cx="0" cy="21488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E0E40699-2C53-DC47-8BBE-E726D782AD79}"/>
              </a:ext>
            </a:extLst>
          </p:cNvPr>
          <p:cNvCxnSpPr/>
          <p:nvPr/>
        </p:nvCxnSpPr>
        <p:spPr bwMode="auto">
          <a:xfrm>
            <a:off x="8812327" y="5708544"/>
            <a:ext cx="0" cy="21488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73AE1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8660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animBg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4C5CA566-E0F6-2B4A-8ED0-50C1329DA9CF}"/>
              </a:ext>
            </a:extLst>
          </p:cNvPr>
          <p:cNvSpPr txBox="1">
            <a:spLocks/>
          </p:cNvSpPr>
          <p:nvPr/>
        </p:nvSpPr>
        <p:spPr>
          <a:xfrm>
            <a:off x="2356507" y="83964"/>
            <a:ext cx="838842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 b="1" dirty="0">
                <a:solidFill>
                  <a:schemeClr val="accent6"/>
                </a:solidFill>
              </a:rPr>
              <a:t>Cross-Track Infrared Sounder (</a:t>
            </a:r>
            <a:r>
              <a:rPr lang="en-CA" sz="2800" b="1" dirty="0" err="1">
                <a:solidFill>
                  <a:schemeClr val="accent6"/>
                </a:solidFill>
              </a:rPr>
              <a:t>CrIS</a:t>
            </a:r>
            <a:r>
              <a:rPr lang="en-CA" sz="2800" b="1" dirty="0">
                <a:solidFill>
                  <a:schemeClr val="accent6"/>
                </a:solidFill>
              </a:rPr>
              <a:t>)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564176CA-0898-AE43-96B3-FE8D35684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3123"/>
            <a:ext cx="7753740" cy="3096344"/>
          </a:xfrm>
          <a:prstGeom prst="rect">
            <a:avLst/>
          </a:prstGeom>
          <a:noFill/>
          <a:ln w="34925">
            <a:noFill/>
          </a:ln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478" lvl="1" indent="-266687" eaLnBrk="1" hangingPunct="1">
              <a:spcBef>
                <a:spcPts val="200"/>
              </a:spcBef>
              <a:buClrTx/>
              <a:defRPr/>
            </a:pPr>
            <a:r>
              <a:rPr lang="en-CA" altLang="en-US" sz="1800" b="1" kern="0" dirty="0">
                <a:solidFill>
                  <a:srgbClr val="0D0D0D"/>
                </a:solidFill>
              </a:rPr>
              <a:t>Launched in fall </a:t>
            </a:r>
            <a:r>
              <a:rPr lang="en-CA" altLang="en-US" sz="1800" b="1" kern="0" dirty="0">
                <a:solidFill>
                  <a:schemeClr val="accent6"/>
                </a:solidFill>
              </a:rPr>
              <a:t>2011</a:t>
            </a:r>
            <a:r>
              <a:rPr lang="en-CA" altLang="en-US" sz="1800" b="1" kern="0" dirty="0">
                <a:solidFill>
                  <a:srgbClr val="0D0D0D"/>
                </a:solidFill>
              </a:rPr>
              <a:t> on </a:t>
            </a:r>
            <a:r>
              <a:rPr lang="en-CA" altLang="en-US" sz="1800" b="1" kern="0" dirty="0">
                <a:solidFill>
                  <a:schemeClr val="accent6"/>
                </a:solidFill>
              </a:rPr>
              <a:t>S-NPP</a:t>
            </a:r>
          </a:p>
          <a:p>
            <a:pPr marL="444478" lvl="1" indent="-266687" eaLnBrk="1" hangingPunct="1">
              <a:spcBef>
                <a:spcPts val="200"/>
              </a:spcBef>
              <a:buClrTx/>
              <a:defRPr/>
            </a:pPr>
            <a:r>
              <a:rPr lang="en-CA" altLang="en-US" sz="1800" b="1" kern="0" dirty="0">
                <a:solidFill>
                  <a:srgbClr val="0D0D0D"/>
                </a:solidFill>
              </a:rPr>
              <a:t>Also now flying on </a:t>
            </a:r>
            <a:r>
              <a:rPr lang="en-CA" altLang="en-US" sz="1800" b="1" kern="0" dirty="0">
                <a:solidFill>
                  <a:schemeClr val="accent6"/>
                </a:solidFill>
              </a:rPr>
              <a:t>JPSS1</a:t>
            </a:r>
            <a:r>
              <a:rPr lang="en-CA" altLang="en-US" sz="1800" b="1" kern="0" dirty="0">
                <a:solidFill>
                  <a:srgbClr val="0D0D0D"/>
                </a:solidFill>
              </a:rPr>
              <a:t>: three more to follow through </a:t>
            </a:r>
            <a:r>
              <a:rPr lang="en-CA" altLang="en-US" sz="1800" b="1" kern="0" dirty="0">
                <a:solidFill>
                  <a:schemeClr val="accent6"/>
                </a:solidFill>
              </a:rPr>
              <a:t>2038</a:t>
            </a:r>
          </a:p>
          <a:p>
            <a:pPr marL="444478" lvl="1" indent="-266687" eaLnBrk="1" hangingPunct="1">
              <a:spcBef>
                <a:spcPts val="200"/>
              </a:spcBef>
              <a:buClrTx/>
              <a:defRPr/>
            </a:pPr>
            <a:r>
              <a:rPr lang="en-CA" altLang="en-US" sz="1800" b="1" kern="0" dirty="0">
                <a:solidFill>
                  <a:srgbClr val="0D0D0D"/>
                </a:solidFill>
              </a:rPr>
              <a:t>Spatial Resolution = </a:t>
            </a:r>
            <a:r>
              <a:rPr lang="en-CA" altLang="en-US" sz="1800" b="1" kern="0" dirty="0">
                <a:solidFill>
                  <a:schemeClr val="accent6"/>
                </a:solidFill>
              </a:rPr>
              <a:t>14 km </a:t>
            </a:r>
            <a:r>
              <a:rPr lang="en-CA" altLang="en-US" sz="1800" b="1" kern="0" dirty="0">
                <a:solidFill>
                  <a:srgbClr val="0D0D0D"/>
                </a:solidFill>
              </a:rPr>
              <a:t>(diameter)</a:t>
            </a:r>
          </a:p>
          <a:p>
            <a:pPr marL="444478" lvl="1" indent="-266687" eaLnBrk="1" hangingPunct="1">
              <a:spcBef>
                <a:spcPts val="200"/>
              </a:spcBef>
              <a:buClrTx/>
              <a:defRPr/>
            </a:pPr>
            <a:r>
              <a:rPr lang="en-CA" altLang="en-US" sz="1800" b="1" kern="0" dirty="0">
                <a:solidFill>
                  <a:srgbClr val="0D0D0D"/>
                </a:solidFill>
              </a:rPr>
              <a:t>~</a:t>
            </a:r>
            <a:r>
              <a:rPr lang="en-CA" altLang="en-US" sz="1800" b="1" kern="0" dirty="0">
                <a:solidFill>
                  <a:schemeClr val="accent6"/>
                </a:solidFill>
              </a:rPr>
              <a:t>1:30 and 13:30 overpass: ideal for NH</a:t>
            </a:r>
            <a:r>
              <a:rPr lang="en-CA" altLang="en-US" sz="1800" b="1" kern="0" baseline="-25000" dirty="0">
                <a:solidFill>
                  <a:schemeClr val="accent6"/>
                </a:solidFill>
              </a:rPr>
              <a:t>3</a:t>
            </a:r>
          </a:p>
          <a:p>
            <a:pPr marL="444478" lvl="1" indent="-266687" eaLnBrk="1" hangingPunct="1">
              <a:spcBef>
                <a:spcPts val="200"/>
              </a:spcBef>
              <a:buClrTx/>
              <a:defRPr/>
            </a:pPr>
            <a:r>
              <a:rPr lang="en-CA" altLang="en-US" sz="1800" b="1" kern="0" dirty="0">
                <a:solidFill>
                  <a:srgbClr val="0D0D0D"/>
                </a:solidFill>
              </a:rPr>
              <a:t>Global spatial coverage</a:t>
            </a:r>
          </a:p>
          <a:p>
            <a:pPr marL="444478" lvl="1" indent="-266687" eaLnBrk="1" hangingPunct="1">
              <a:spcBef>
                <a:spcPts val="200"/>
              </a:spcBef>
              <a:buClrTx/>
              <a:defRPr/>
            </a:pPr>
            <a:r>
              <a:rPr lang="en-CA" altLang="en-US" sz="1800" b="1" kern="0" dirty="0">
                <a:solidFill>
                  <a:srgbClr val="0D0D0D"/>
                </a:solidFill>
              </a:rPr>
              <a:t>Spectral Resolution (cm</a:t>
            </a:r>
            <a:r>
              <a:rPr lang="en-CA" altLang="en-US" sz="1800" b="1" kern="0" baseline="30000" dirty="0">
                <a:solidFill>
                  <a:srgbClr val="0D0D0D"/>
                </a:solidFill>
              </a:rPr>
              <a:t>-1</a:t>
            </a:r>
            <a:r>
              <a:rPr lang="en-CA" altLang="en-US" sz="1800" b="1" kern="0" dirty="0">
                <a:solidFill>
                  <a:srgbClr val="0D0D0D"/>
                </a:solidFill>
              </a:rPr>
              <a:t>) @ </a:t>
            </a:r>
            <a:r>
              <a:rPr lang="en-CA" altLang="en-US" sz="1800" b="1" kern="0" dirty="0">
                <a:solidFill>
                  <a:schemeClr val="accent6"/>
                </a:solidFill>
              </a:rPr>
              <a:t>970 cm</a:t>
            </a:r>
            <a:r>
              <a:rPr lang="en-CA" altLang="en-US" sz="1800" b="1" kern="0" baseline="30000" dirty="0">
                <a:solidFill>
                  <a:schemeClr val="accent6"/>
                </a:solidFill>
              </a:rPr>
              <a:t>-1</a:t>
            </a:r>
            <a:r>
              <a:rPr lang="en-CA" altLang="en-US" sz="1800" b="1" kern="0" dirty="0">
                <a:solidFill>
                  <a:schemeClr val="accent6"/>
                </a:solidFill>
              </a:rPr>
              <a:t> = 0.625</a:t>
            </a:r>
          </a:p>
          <a:p>
            <a:pPr marL="444478" lvl="1" indent="-266687" eaLnBrk="1" hangingPunct="1">
              <a:spcBef>
                <a:spcPts val="200"/>
              </a:spcBef>
              <a:buClrTx/>
              <a:defRPr/>
            </a:pPr>
            <a:r>
              <a:rPr lang="en-CA" altLang="en-US" sz="1800" b="1" kern="0" dirty="0">
                <a:solidFill>
                  <a:srgbClr val="0D0D0D"/>
                </a:solidFill>
              </a:rPr>
              <a:t>Excellent noise</a:t>
            </a:r>
          </a:p>
          <a:p>
            <a:pPr marL="819110" lvl="2" indent="-266687" eaLnBrk="1" hangingPunct="1">
              <a:spcBef>
                <a:spcPts val="200"/>
              </a:spcBef>
              <a:buClrTx/>
              <a:defRPr/>
            </a:pPr>
            <a:r>
              <a:rPr lang="en-CA" altLang="en-US" sz="1351" b="1" kern="0" dirty="0" err="1">
                <a:solidFill>
                  <a:schemeClr val="accent6"/>
                </a:solidFill>
              </a:rPr>
              <a:t>NEdT</a:t>
            </a:r>
            <a:r>
              <a:rPr lang="en-CA" altLang="en-US" sz="1351" b="1" kern="0" dirty="0">
                <a:solidFill>
                  <a:schemeClr val="accent6"/>
                </a:solidFill>
              </a:rPr>
              <a:t> ~0.05K at 270K </a:t>
            </a:r>
          </a:p>
          <a:p>
            <a:pPr marL="819110" lvl="2" indent="-266687" eaLnBrk="1" hangingPunct="1">
              <a:spcBef>
                <a:spcPts val="200"/>
              </a:spcBef>
              <a:buClrTx/>
              <a:defRPr/>
            </a:pPr>
            <a:r>
              <a:rPr lang="en-CA" altLang="en-US" sz="1351" b="1" kern="0" dirty="0">
                <a:solidFill>
                  <a:srgbClr val="0D0D0D"/>
                </a:solidFill>
              </a:rPr>
              <a:t>~4x better noise than similar sensors </a:t>
            </a:r>
          </a:p>
          <a:p>
            <a:pPr marL="444478" lvl="1" indent="-266687" eaLnBrk="1" hangingPunct="1">
              <a:spcBef>
                <a:spcPts val="200"/>
              </a:spcBef>
              <a:buClrTx/>
              <a:defRPr/>
            </a:pPr>
            <a:r>
              <a:rPr lang="en-US" altLang="en-US" sz="1800" b="1" kern="0" dirty="0">
                <a:solidFill>
                  <a:srgbClr val="0D0D0D"/>
                </a:solidFill>
              </a:rPr>
              <a:t>TES-like sensitivity with IASI/AIRS-like spatial coverage</a:t>
            </a:r>
          </a:p>
          <a:p>
            <a:pPr marL="444478" lvl="1" indent="-266687" eaLnBrk="1" hangingPunct="1">
              <a:spcBef>
                <a:spcPts val="200"/>
              </a:spcBef>
              <a:buClrTx/>
              <a:defRPr/>
            </a:pPr>
            <a:endParaRPr lang="en-CA" altLang="en-US" kern="0" dirty="0">
              <a:solidFill>
                <a:srgbClr val="0D0D0D"/>
              </a:solidFill>
            </a:endParaRPr>
          </a:p>
          <a:p>
            <a:pPr marL="285737" lvl="1" indent="-285737" eaLnBrk="1" hangingPunct="1">
              <a:spcBef>
                <a:spcPts val="0"/>
              </a:spcBef>
              <a:buClrTx/>
              <a:defRPr/>
            </a:pPr>
            <a:endParaRPr lang="en-CA" altLang="en-US" sz="1800" b="1" kern="0" dirty="0">
              <a:solidFill>
                <a:srgbClr val="3366FF"/>
              </a:solidFill>
            </a:endParaRPr>
          </a:p>
        </p:txBody>
      </p:sp>
      <p:pic>
        <p:nvPicPr>
          <p:cNvPr id="6" name="Picture 2" descr="Instrument Render">
            <a:extLst>
              <a:ext uri="{FF2B5EF4-FFF2-40B4-BE49-F238E27FC236}">
                <a16:creationId xmlns:a16="http://schemas.microsoft.com/office/drawing/2014/main" xmlns="" id="{A73479DD-2B3C-A446-BD5F-C14367C9E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05" y="2013857"/>
            <a:ext cx="3522843" cy="14132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E02778-38BA-254C-9A71-94AD91574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35" y="4099468"/>
            <a:ext cx="3752756" cy="2624378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6BF43373-C99E-284E-9866-B0CB7FF4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05" y="3875316"/>
            <a:ext cx="4683543" cy="22056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61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95CF782-BBBE-1441-B9A7-1CE7F27A67B2}"/>
              </a:ext>
            </a:extLst>
          </p:cNvPr>
          <p:cNvGrpSpPr/>
          <p:nvPr/>
        </p:nvGrpSpPr>
        <p:grpSpPr>
          <a:xfrm>
            <a:off x="330056" y="2426975"/>
            <a:ext cx="5126136" cy="891245"/>
            <a:chOff x="425753" y="2422895"/>
            <a:chExt cx="5126136" cy="89124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6D84EE8-B68C-B243-AFB9-B75432DC0AAF}"/>
                </a:ext>
              </a:extLst>
            </p:cNvPr>
            <p:cNvSpPr txBox="1"/>
            <p:nvPr/>
          </p:nvSpPr>
          <p:spPr>
            <a:xfrm>
              <a:off x="2854127" y="2422895"/>
              <a:ext cx="149905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3399"/>
                  </a:solidFill>
                </a:rPr>
                <a:t>Observations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A550CB1-B239-244A-AE0A-9DBC8BF41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5" t="10133" r="3494" b="72878"/>
            <a:stretch/>
          </p:blipFill>
          <p:spPr>
            <a:xfrm>
              <a:off x="1526198" y="2589334"/>
              <a:ext cx="4025691" cy="57778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EA28E89-DC10-D94C-AE57-A3B9DD115A63}"/>
                </a:ext>
              </a:extLst>
            </p:cNvPr>
            <p:cNvSpPr txBox="1"/>
            <p:nvPr/>
          </p:nvSpPr>
          <p:spPr>
            <a:xfrm>
              <a:off x="425753" y="2623247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 err="1">
                  <a:solidFill>
                    <a:srgbClr val="C00000"/>
                  </a:solidFill>
                </a:rPr>
                <a:t>CrIS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err="1">
                  <a:solidFill>
                    <a:srgbClr val="C00000"/>
                  </a:solidFill>
                </a:rPr>
                <a:t>Obs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sz="800" b="1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D7B8C53-4E64-1F48-969B-407438FE4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5" t="76704" r="3494" b="17031"/>
            <a:stretch/>
          </p:blipFill>
          <p:spPr>
            <a:xfrm>
              <a:off x="1526198" y="3101068"/>
              <a:ext cx="4025691" cy="21307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9E3643-4B52-FC4C-A6B7-9F03D4223A14}"/>
              </a:ext>
            </a:extLst>
          </p:cNvPr>
          <p:cNvGrpSpPr/>
          <p:nvPr/>
        </p:nvGrpSpPr>
        <p:grpSpPr>
          <a:xfrm>
            <a:off x="324521" y="2438438"/>
            <a:ext cx="5131671" cy="1475448"/>
            <a:chOff x="5102037" y="1289691"/>
            <a:chExt cx="5131671" cy="147544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DE0538C-D743-0341-8D10-126E1A804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5" t="10133" r="3494" b="56387"/>
            <a:stretch/>
          </p:blipFill>
          <p:spPr>
            <a:xfrm>
              <a:off x="6202482" y="1456130"/>
              <a:ext cx="4025691" cy="113862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CD96124-7D30-FC4E-AB3D-2BB1FFA4F503}"/>
                </a:ext>
              </a:extLst>
            </p:cNvPr>
            <p:cNvSpPr txBox="1"/>
            <p:nvPr/>
          </p:nvSpPr>
          <p:spPr>
            <a:xfrm>
              <a:off x="5102037" y="1490043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 err="1">
                  <a:solidFill>
                    <a:srgbClr val="C00000"/>
                  </a:solidFill>
                </a:rPr>
                <a:t>CrIS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err="1">
                  <a:solidFill>
                    <a:srgbClr val="C00000"/>
                  </a:solidFill>
                </a:rPr>
                <a:t>Obs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sz="8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07C1FDD-E70B-B441-99F5-E812785D578A}"/>
                </a:ext>
              </a:extLst>
            </p:cNvPr>
            <p:cNvSpPr txBox="1"/>
            <p:nvPr/>
          </p:nvSpPr>
          <p:spPr>
            <a:xfrm>
              <a:off x="5102037" y="2025178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/>
                <a:t>No NH</a:t>
              </a:r>
              <a:r>
                <a:rPr lang="en-US" b="1" baseline="-25000" dirty="0"/>
                <a:t>3</a:t>
              </a:r>
            </a:p>
            <a:p>
              <a:endParaRPr lang="en-US" sz="80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7EE9C11-0509-1C48-AB22-200F525C76F0}"/>
                </a:ext>
              </a:extLst>
            </p:cNvPr>
            <p:cNvSpPr txBox="1"/>
            <p:nvPr/>
          </p:nvSpPr>
          <p:spPr>
            <a:xfrm>
              <a:off x="7772723" y="207511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NH</a:t>
              </a:r>
              <a:r>
                <a:rPr lang="en-US" sz="900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886784B-91B6-F44D-8BA1-83A9A63BA2C1}"/>
                </a:ext>
              </a:extLst>
            </p:cNvPr>
            <p:cNvSpPr txBox="1"/>
            <p:nvPr/>
          </p:nvSpPr>
          <p:spPr>
            <a:xfrm>
              <a:off x="8524047" y="2060905"/>
              <a:ext cx="4596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H</a:t>
              </a:r>
              <a:r>
                <a:rPr lang="en-US" sz="900" b="1" baseline="-25000" dirty="0"/>
                <a:t>2</a:t>
              </a:r>
              <a:r>
                <a:rPr lang="en-US" sz="900" b="1" dirty="0"/>
                <a:t>O</a:t>
              </a:r>
              <a:endParaRPr lang="en-US" sz="900" b="1" baseline="-25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C46B96B-56AA-D84A-ACA4-10F1210ED86A}"/>
                </a:ext>
              </a:extLst>
            </p:cNvPr>
            <p:cNvSpPr txBox="1"/>
            <p:nvPr/>
          </p:nvSpPr>
          <p:spPr>
            <a:xfrm>
              <a:off x="9752557" y="2052256"/>
              <a:ext cx="3930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O</a:t>
              </a:r>
              <a:r>
                <a:rPr lang="en-US" sz="900" b="1" baseline="-25000" dirty="0"/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14849D5-D52B-0B4C-A3A5-40644AC14F56}"/>
                </a:ext>
              </a:extLst>
            </p:cNvPr>
            <p:cNvSpPr txBox="1"/>
            <p:nvPr/>
          </p:nvSpPr>
          <p:spPr>
            <a:xfrm>
              <a:off x="7209166" y="1918498"/>
              <a:ext cx="25433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C00000"/>
                  </a:solidFill>
                </a:rPr>
                <a:t>Observation</a:t>
              </a:r>
              <a:r>
                <a:rPr lang="en-US" sz="900" b="1" dirty="0">
                  <a:solidFill>
                    <a:srgbClr val="003399"/>
                  </a:solidFill>
                </a:rPr>
                <a:t> – Forward Model Calculations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FED4799-D685-DA43-9D8D-3CB1F7C3639C}"/>
                </a:ext>
              </a:extLst>
            </p:cNvPr>
            <p:cNvSpPr txBox="1"/>
            <p:nvPr/>
          </p:nvSpPr>
          <p:spPr>
            <a:xfrm>
              <a:off x="7530411" y="1289691"/>
              <a:ext cx="149905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3399"/>
                  </a:solidFill>
                </a:rPr>
                <a:t>Observations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A36729C-84D1-864A-BB60-52582426E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5" t="76704" r="3494" b="17031"/>
            <a:stretch/>
          </p:blipFill>
          <p:spPr>
            <a:xfrm>
              <a:off x="6208017" y="2552067"/>
              <a:ext cx="4025691" cy="21307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9C4B09A-0EC7-B441-9DD4-A4394B923CBD}"/>
              </a:ext>
            </a:extLst>
          </p:cNvPr>
          <p:cNvGrpSpPr/>
          <p:nvPr/>
        </p:nvGrpSpPr>
        <p:grpSpPr>
          <a:xfrm>
            <a:off x="322266" y="2435718"/>
            <a:ext cx="5128391" cy="2082323"/>
            <a:chOff x="5736987" y="2765139"/>
            <a:chExt cx="5128391" cy="208232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DCD0A63-9E50-8244-9983-349B24F01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5" t="76704" r="3494" b="17031"/>
            <a:stretch/>
          </p:blipFill>
          <p:spPr>
            <a:xfrm>
              <a:off x="6839687" y="4595745"/>
              <a:ext cx="4025691" cy="21307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4F34382-856D-834B-A8E7-636846320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5" t="10133" r="3494" b="40250"/>
            <a:stretch/>
          </p:blipFill>
          <p:spPr>
            <a:xfrm>
              <a:off x="6837432" y="2931578"/>
              <a:ext cx="4025691" cy="168741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0476699-C087-9442-B4FF-92E28832D50E}"/>
                </a:ext>
              </a:extLst>
            </p:cNvPr>
            <p:cNvSpPr txBox="1"/>
            <p:nvPr/>
          </p:nvSpPr>
          <p:spPr>
            <a:xfrm>
              <a:off x="5736987" y="2965491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 err="1">
                  <a:solidFill>
                    <a:srgbClr val="C00000"/>
                  </a:solidFill>
                </a:rPr>
                <a:t>CrIS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err="1">
                  <a:solidFill>
                    <a:srgbClr val="C00000"/>
                  </a:solidFill>
                </a:rPr>
                <a:t>Obs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sz="8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0C5B2BE-D019-B04B-BE6B-FB99320F639F}"/>
                </a:ext>
              </a:extLst>
            </p:cNvPr>
            <p:cNvSpPr txBox="1"/>
            <p:nvPr/>
          </p:nvSpPr>
          <p:spPr>
            <a:xfrm>
              <a:off x="5736987" y="3500626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/>
                <a:t>No NH</a:t>
              </a:r>
              <a:r>
                <a:rPr lang="en-US" b="1" baseline="-25000" dirty="0"/>
                <a:t>3</a:t>
              </a:r>
            </a:p>
            <a:p>
              <a:endParaRPr lang="en-US" sz="8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44565C8-3DF3-0B4F-BEC5-8C816A59BB87}"/>
                </a:ext>
              </a:extLst>
            </p:cNvPr>
            <p:cNvSpPr txBox="1"/>
            <p:nvPr/>
          </p:nvSpPr>
          <p:spPr>
            <a:xfrm>
              <a:off x="5736987" y="4078021"/>
              <a:ext cx="123046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3366CC"/>
                  </a:solidFill>
                </a:rPr>
                <a:t>Initial Guess</a:t>
              </a:r>
            </a:p>
            <a:p>
              <a:endParaRPr lang="en-US" sz="800" b="1" dirty="0">
                <a:solidFill>
                  <a:srgbClr val="3366CC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F70DACE-EC81-8741-9A99-3402B1C7CE74}"/>
                </a:ext>
              </a:extLst>
            </p:cNvPr>
            <p:cNvSpPr txBox="1"/>
            <p:nvPr/>
          </p:nvSpPr>
          <p:spPr>
            <a:xfrm>
              <a:off x="8407673" y="3550564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NH</a:t>
              </a:r>
              <a:r>
                <a:rPr lang="en-US" sz="900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6B450D5-9254-B14B-AE99-6C2F9B56F8E5}"/>
                </a:ext>
              </a:extLst>
            </p:cNvPr>
            <p:cNvSpPr txBox="1"/>
            <p:nvPr/>
          </p:nvSpPr>
          <p:spPr>
            <a:xfrm>
              <a:off x="9158997" y="3536353"/>
              <a:ext cx="4596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H</a:t>
              </a:r>
              <a:r>
                <a:rPr lang="en-US" sz="900" b="1" baseline="-25000" dirty="0"/>
                <a:t>2</a:t>
              </a:r>
              <a:r>
                <a:rPr lang="en-US" sz="900" b="1" dirty="0"/>
                <a:t>O</a:t>
              </a:r>
              <a:endParaRPr lang="en-US" sz="900" b="1" baseline="-250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2D81C76-4040-1746-AED4-D617EA89441E}"/>
                </a:ext>
              </a:extLst>
            </p:cNvPr>
            <p:cNvSpPr txBox="1"/>
            <p:nvPr/>
          </p:nvSpPr>
          <p:spPr>
            <a:xfrm>
              <a:off x="10387507" y="3527704"/>
              <a:ext cx="3930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O</a:t>
              </a:r>
              <a:r>
                <a:rPr lang="en-US" sz="900" b="1" baseline="-25000" dirty="0"/>
                <a:t>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A158A3F-EFB3-494F-94C8-B2C077BA6847}"/>
                </a:ext>
              </a:extLst>
            </p:cNvPr>
            <p:cNvSpPr txBox="1"/>
            <p:nvPr/>
          </p:nvSpPr>
          <p:spPr>
            <a:xfrm>
              <a:off x="7844116" y="3393946"/>
              <a:ext cx="25433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C00000"/>
                  </a:solidFill>
                </a:rPr>
                <a:t>Observation</a:t>
              </a:r>
              <a:r>
                <a:rPr lang="en-US" sz="900" b="1" dirty="0">
                  <a:solidFill>
                    <a:srgbClr val="003399"/>
                  </a:solidFill>
                </a:rPr>
                <a:t> – Forward Model Calculations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BE1E950-3410-FB49-A679-35DF53A6BB66}"/>
                </a:ext>
              </a:extLst>
            </p:cNvPr>
            <p:cNvSpPr txBox="1"/>
            <p:nvPr/>
          </p:nvSpPr>
          <p:spPr>
            <a:xfrm>
              <a:off x="8165361" y="2765139"/>
              <a:ext cx="149905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3399"/>
                  </a:solidFill>
                </a:rPr>
                <a:t>Observations 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D55A93B-A071-5F4D-A1C2-76E6915690EC}"/>
              </a:ext>
            </a:extLst>
          </p:cNvPr>
          <p:cNvSpPr/>
          <p:nvPr/>
        </p:nvSpPr>
        <p:spPr bwMode="auto">
          <a:xfrm>
            <a:off x="790575" y="1232027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C225E496-7E06-EB45-8D5D-93FB97D231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13397" y="-1"/>
            <a:ext cx="7525317" cy="619491"/>
          </a:xfrm>
        </p:spPr>
        <p:txBody>
          <a:bodyPr>
            <a:normAutofit fontScale="90000"/>
          </a:bodyPr>
          <a:lstStyle/>
          <a:p>
            <a:r>
              <a:rPr lang="en-US" sz="2400" b="1" dirty="0" err="1">
                <a:solidFill>
                  <a:schemeClr val="accent6"/>
                </a:solidFill>
              </a:rPr>
              <a:t>CrIS</a:t>
            </a:r>
            <a:r>
              <a:rPr lang="en-US" sz="2400" b="1" dirty="0">
                <a:solidFill>
                  <a:schemeClr val="accent6"/>
                </a:solidFill>
              </a:rPr>
              <a:t> Fast Physical Retrieval (CFPR) Algorithm for NH</a:t>
            </a:r>
            <a:r>
              <a:rPr lang="en-US" sz="2400" b="1" baseline="-25000" dirty="0">
                <a:solidFill>
                  <a:schemeClr val="accent6"/>
                </a:solidFill>
              </a:rPr>
              <a:t>3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596C99A-27AF-F347-861C-3D0B3611DFF4}"/>
              </a:ext>
            </a:extLst>
          </p:cNvPr>
          <p:cNvGrpSpPr/>
          <p:nvPr/>
        </p:nvGrpSpPr>
        <p:grpSpPr>
          <a:xfrm>
            <a:off x="107504" y="1628800"/>
            <a:ext cx="6129760" cy="3516368"/>
            <a:chOff x="421048" y="2428314"/>
            <a:chExt cx="5127741" cy="269881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913159F9-9059-AB42-9F98-41045DA96E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5" t="10133" r="3494" b="15405"/>
            <a:stretch/>
          </p:blipFill>
          <p:spPr>
            <a:xfrm>
              <a:off x="1523098" y="2594753"/>
              <a:ext cx="4025691" cy="253237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39E7E03-8E0C-BE4E-87EE-BD66809C1524}"/>
                </a:ext>
              </a:extLst>
            </p:cNvPr>
            <p:cNvSpPr txBox="1"/>
            <p:nvPr/>
          </p:nvSpPr>
          <p:spPr>
            <a:xfrm>
              <a:off x="422653" y="2628666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 err="1">
                  <a:solidFill>
                    <a:srgbClr val="C00000"/>
                  </a:solidFill>
                </a:rPr>
                <a:t>CrIS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err="1">
                  <a:solidFill>
                    <a:srgbClr val="C00000"/>
                  </a:solidFill>
                </a:rPr>
                <a:t>Obs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sz="800" b="1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F6C764CD-901B-5A41-B3AA-B857408C060E}"/>
                </a:ext>
              </a:extLst>
            </p:cNvPr>
            <p:cNvSpPr txBox="1"/>
            <p:nvPr/>
          </p:nvSpPr>
          <p:spPr>
            <a:xfrm>
              <a:off x="422653" y="3163801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/>
                <a:t>No NH</a:t>
              </a:r>
              <a:r>
                <a:rPr lang="en-US" b="1" baseline="-25000" dirty="0"/>
                <a:t>3</a:t>
              </a:r>
            </a:p>
            <a:p>
              <a:endParaRPr lang="en-US" sz="800" b="1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8C75A0A2-E553-5C4B-AB25-F5B81BB463BF}"/>
                </a:ext>
              </a:extLst>
            </p:cNvPr>
            <p:cNvSpPr txBox="1"/>
            <p:nvPr/>
          </p:nvSpPr>
          <p:spPr>
            <a:xfrm>
              <a:off x="422653" y="3741196"/>
              <a:ext cx="123046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3366CC"/>
                  </a:solidFill>
                </a:rPr>
                <a:t>Initial Guess</a:t>
              </a:r>
            </a:p>
            <a:p>
              <a:endParaRPr lang="en-US" sz="800" b="1" dirty="0">
                <a:solidFill>
                  <a:srgbClr val="3366CC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BAC15C9-E59E-CE41-8096-9B6C365B78BE}"/>
                </a:ext>
              </a:extLst>
            </p:cNvPr>
            <p:cNvSpPr txBox="1"/>
            <p:nvPr/>
          </p:nvSpPr>
          <p:spPr>
            <a:xfrm>
              <a:off x="421048" y="4311216"/>
              <a:ext cx="12304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  <a:p>
              <a:r>
                <a:rPr lang="en-US" b="1" dirty="0"/>
                <a:t>Retrieval</a:t>
              </a:r>
            </a:p>
            <a:p>
              <a:endParaRPr lang="en-US" sz="800" b="1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E90C6FD-5082-E642-AC32-466909C097F2}"/>
                </a:ext>
              </a:extLst>
            </p:cNvPr>
            <p:cNvSpPr txBox="1"/>
            <p:nvPr/>
          </p:nvSpPr>
          <p:spPr>
            <a:xfrm>
              <a:off x="3093339" y="3213739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NH</a:t>
              </a:r>
              <a:r>
                <a:rPr lang="en-US" sz="900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0599ABF0-1DDF-4947-A8AD-12AE06849D7D}"/>
                </a:ext>
              </a:extLst>
            </p:cNvPr>
            <p:cNvSpPr txBox="1"/>
            <p:nvPr/>
          </p:nvSpPr>
          <p:spPr>
            <a:xfrm>
              <a:off x="3844663" y="3199528"/>
              <a:ext cx="4596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H</a:t>
              </a:r>
              <a:r>
                <a:rPr lang="en-US" sz="900" b="1" baseline="-25000" dirty="0"/>
                <a:t>2</a:t>
              </a:r>
              <a:r>
                <a:rPr lang="en-US" sz="900" b="1" dirty="0"/>
                <a:t>O</a:t>
              </a:r>
              <a:endParaRPr lang="en-US" sz="900" b="1" baseline="-250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EF9A4BF3-2592-C043-8747-D981E41E1FED}"/>
                </a:ext>
              </a:extLst>
            </p:cNvPr>
            <p:cNvSpPr txBox="1"/>
            <p:nvPr/>
          </p:nvSpPr>
          <p:spPr>
            <a:xfrm>
              <a:off x="5073173" y="3190879"/>
              <a:ext cx="3930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O</a:t>
              </a:r>
              <a:r>
                <a:rPr lang="en-US" sz="900" b="1" baseline="-25000" dirty="0"/>
                <a:t>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04A1172B-FBCB-914B-84A9-52F94CD0E8F9}"/>
                </a:ext>
              </a:extLst>
            </p:cNvPr>
            <p:cNvSpPr txBox="1"/>
            <p:nvPr/>
          </p:nvSpPr>
          <p:spPr>
            <a:xfrm>
              <a:off x="2529782" y="3057121"/>
              <a:ext cx="25433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C00000"/>
                  </a:solidFill>
                </a:rPr>
                <a:t>Observation</a:t>
              </a:r>
              <a:r>
                <a:rPr lang="en-US" sz="900" b="1" dirty="0">
                  <a:solidFill>
                    <a:srgbClr val="003399"/>
                  </a:solidFill>
                </a:rPr>
                <a:t> – Forward Model Calculations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3203846-9E56-F249-995A-B494D0636DAA}"/>
                </a:ext>
              </a:extLst>
            </p:cNvPr>
            <p:cNvSpPr txBox="1"/>
            <p:nvPr/>
          </p:nvSpPr>
          <p:spPr>
            <a:xfrm>
              <a:off x="2851027" y="2428314"/>
              <a:ext cx="149905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3399"/>
                  </a:solidFill>
                </a:rPr>
                <a:t>Observations 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CBAB93F-C488-2045-9B44-5DA0E2E9E822}"/>
              </a:ext>
            </a:extLst>
          </p:cNvPr>
          <p:cNvSpPr txBox="1"/>
          <p:nvPr/>
        </p:nvSpPr>
        <p:spPr>
          <a:xfrm>
            <a:off x="1819496" y="6587848"/>
            <a:ext cx="6660475" cy="2428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i="1" dirty="0">
                <a:solidFill>
                  <a:srgbClr val="3A601B"/>
                </a:solidFill>
              </a:rPr>
              <a:t>For more details see: Shephard M.W. and K. E. Cady-Pereira, AMT, 2015</a:t>
            </a:r>
          </a:p>
        </p:txBody>
      </p:sp>
      <p:sp>
        <p:nvSpPr>
          <p:cNvPr id="45" name="Rectangle 3">
            <a:extLst>
              <a:ext uri="{FF2B5EF4-FFF2-40B4-BE49-F238E27FC236}">
                <a16:creationId xmlns:a16="http://schemas.microsoft.com/office/drawing/2014/main" xmlns="" id="{3D0EB783-6BE8-8049-88A9-B4A69D11C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328" y="516779"/>
            <a:ext cx="8280920" cy="904092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eaLnBrk="1" hangingPunct="1">
              <a:spcBef>
                <a:spcPts val="0"/>
              </a:spcBef>
              <a:buClrTx/>
              <a:defRPr/>
            </a:pPr>
            <a:r>
              <a:rPr lang="en-CA" altLang="en-US" sz="1800" b="1" kern="0" dirty="0">
                <a:solidFill>
                  <a:srgbClr val="0D0D0D"/>
                </a:solidFill>
              </a:rPr>
              <a:t>developed in collaboration between Canada (</a:t>
            </a:r>
            <a:r>
              <a:rPr lang="en-CA" altLang="en-US" sz="1800" b="1" kern="0" dirty="0">
                <a:solidFill>
                  <a:schemeClr val="accent6"/>
                </a:solidFill>
              </a:rPr>
              <a:t>ECCC</a:t>
            </a:r>
            <a:r>
              <a:rPr lang="en-CA" altLang="en-US" sz="1800" b="1" kern="0" dirty="0">
                <a:solidFill>
                  <a:srgbClr val="0D0D0D"/>
                </a:solidFill>
              </a:rPr>
              <a:t>) and USA (</a:t>
            </a:r>
            <a:r>
              <a:rPr lang="en-CA" altLang="en-US" sz="1800" b="1" kern="0" dirty="0">
                <a:solidFill>
                  <a:schemeClr val="accent6"/>
                </a:solidFill>
              </a:rPr>
              <a:t>AER</a:t>
            </a:r>
            <a:r>
              <a:rPr lang="en-CA" altLang="en-US" sz="1800" b="1" kern="0" dirty="0">
                <a:solidFill>
                  <a:srgbClr val="0D0D0D"/>
                </a:solidFill>
              </a:rPr>
              <a:t>)</a:t>
            </a:r>
          </a:p>
          <a:p>
            <a:pPr marL="285750" lvl="1" indent="-285750" eaLnBrk="1" hangingPunct="1">
              <a:spcBef>
                <a:spcPts val="0"/>
              </a:spcBef>
              <a:buClrTx/>
              <a:defRPr/>
            </a:pPr>
            <a:r>
              <a:rPr lang="en-CA" altLang="en-US" sz="1800" b="1" kern="0" dirty="0">
                <a:solidFill>
                  <a:schemeClr val="accent6"/>
                </a:solidFill>
              </a:rPr>
              <a:t>TES </a:t>
            </a:r>
            <a:r>
              <a:rPr lang="en-CA" altLang="en-US" sz="1800" b="1" kern="0" dirty="0">
                <a:solidFill>
                  <a:srgbClr val="0D0D0D"/>
                </a:solidFill>
              </a:rPr>
              <a:t>heritage</a:t>
            </a:r>
          </a:p>
          <a:p>
            <a:pPr marL="285750" lvl="1" indent="-285750" eaLnBrk="1" hangingPunct="1">
              <a:spcBef>
                <a:spcPts val="0"/>
              </a:spcBef>
              <a:buClrTx/>
              <a:defRPr/>
            </a:pPr>
            <a:r>
              <a:rPr lang="en-US" sz="1800" b="1" dirty="0">
                <a:solidFill>
                  <a:schemeClr val="accent6"/>
                </a:solidFill>
              </a:rPr>
              <a:t>optimal estimation (Rodgers, 2000) implemented in IDL</a:t>
            </a:r>
          </a:p>
          <a:p>
            <a:pPr marL="285750" lvl="1" indent="-285750" eaLnBrk="1" hangingPunct="1">
              <a:spcBef>
                <a:spcPts val="0"/>
              </a:spcBef>
              <a:buClrTx/>
              <a:defRPr/>
            </a:pPr>
            <a:r>
              <a:rPr lang="en-US" sz="1800" b="1" dirty="0">
                <a:solidFill>
                  <a:schemeClr val="accent6"/>
                </a:solidFill>
              </a:rPr>
              <a:t>OSS </a:t>
            </a:r>
            <a:r>
              <a:rPr lang="en-US" sz="1800" b="1" dirty="0"/>
              <a:t>as forward model</a:t>
            </a:r>
          </a:p>
          <a:p>
            <a:pPr marL="0" lvl="1" indent="0" eaLnBrk="1" hangingPunct="1">
              <a:spcBef>
                <a:spcPts val="0"/>
              </a:spcBef>
              <a:buClrTx/>
              <a:buNone/>
              <a:defRPr/>
            </a:pPr>
            <a:endParaRPr lang="en-US" sz="1800" b="1" dirty="0"/>
          </a:p>
          <a:p>
            <a:pPr marL="285750" lvl="1" indent="-285750" eaLnBrk="1" hangingPunct="1">
              <a:spcBef>
                <a:spcPts val="0"/>
              </a:spcBef>
              <a:buClrTx/>
              <a:defRPr/>
            </a:pPr>
            <a:endParaRPr lang="en-US" sz="1800" b="1" dirty="0">
              <a:solidFill>
                <a:srgbClr val="3A601B"/>
              </a:solidFill>
            </a:endParaRPr>
          </a:p>
          <a:p>
            <a:pPr marL="285750" lvl="1" indent="-285750" eaLnBrk="1" hangingPunct="1">
              <a:spcBef>
                <a:spcPts val="0"/>
              </a:spcBef>
              <a:buClrTx/>
              <a:defRPr/>
            </a:pPr>
            <a:endParaRPr lang="en-US" sz="1800" b="1" dirty="0">
              <a:solidFill>
                <a:srgbClr val="3A601B"/>
              </a:solidFill>
            </a:endParaRPr>
          </a:p>
          <a:p>
            <a:pPr marL="285750" lvl="1" indent="-285750" eaLnBrk="1" hangingPunct="1">
              <a:spcBef>
                <a:spcPts val="0"/>
              </a:spcBef>
              <a:buClrTx/>
              <a:defRPr/>
            </a:pPr>
            <a:endParaRPr lang="en-CA" altLang="en-US" sz="1800" b="1" kern="0" dirty="0">
              <a:solidFill>
                <a:srgbClr val="0D0D0D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03E32A8-7B4C-1049-85B6-9EB36056D707}"/>
              </a:ext>
            </a:extLst>
          </p:cNvPr>
          <p:cNvSpPr txBox="1"/>
          <p:nvPr/>
        </p:nvSpPr>
        <p:spPr>
          <a:xfrm>
            <a:off x="950410" y="5373216"/>
            <a:ext cx="4464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3A601B"/>
                </a:solidFill>
              </a:rPr>
              <a:t>Detectability</a:t>
            </a:r>
            <a:r>
              <a:rPr lang="en-US" sz="1600" b="1" dirty="0">
                <a:solidFill>
                  <a:srgbClr val="3366FF"/>
                </a:solidFill>
              </a:rPr>
              <a:t> </a:t>
            </a:r>
            <a:r>
              <a:rPr lang="en-US" sz="1600" b="1" dirty="0">
                <a:solidFill>
                  <a:srgbClr val="0D0D0D"/>
                </a:solidFill>
              </a:rPr>
              <a:t>is ~ </a:t>
            </a:r>
            <a:r>
              <a:rPr lang="en-US" sz="1600" b="1" dirty="0">
                <a:solidFill>
                  <a:srgbClr val="3A601B"/>
                </a:solidFill>
              </a:rPr>
              <a:t>0.25  </a:t>
            </a:r>
            <a:r>
              <a:rPr lang="en-US" sz="1600" b="1" dirty="0" err="1">
                <a:solidFill>
                  <a:srgbClr val="3A601B"/>
                </a:solidFill>
              </a:rPr>
              <a:t>ppbv</a:t>
            </a:r>
            <a:r>
              <a:rPr lang="en-US" sz="1600" b="1" dirty="0">
                <a:solidFill>
                  <a:srgbClr val="3A601B"/>
                </a:solidFill>
              </a:rPr>
              <a:t> </a:t>
            </a:r>
            <a:r>
              <a:rPr lang="en-US" sz="1600" b="1" dirty="0">
                <a:solidFill>
                  <a:srgbClr val="0D0D0D"/>
                </a:solidFill>
              </a:rPr>
              <a:t>under ideal conditions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3A601B"/>
                </a:solidFill>
              </a:rPr>
              <a:t>Thermal contrast </a:t>
            </a:r>
            <a:r>
              <a:rPr lang="en-US" sz="1600" b="1" dirty="0">
                <a:solidFill>
                  <a:srgbClr val="0D0D0D"/>
                </a:solidFill>
              </a:rPr>
              <a:t>plays an important role</a:t>
            </a:r>
            <a:endParaRPr lang="en-US" b="1" dirty="0">
              <a:solidFill>
                <a:srgbClr val="0D0D0D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939C7203-2AFD-C244-81A3-83DF7CD9B632}"/>
              </a:ext>
            </a:extLst>
          </p:cNvPr>
          <p:cNvGrpSpPr/>
          <p:nvPr/>
        </p:nvGrpSpPr>
        <p:grpSpPr>
          <a:xfrm>
            <a:off x="7873974" y="1100377"/>
            <a:ext cx="3528392" cy="4885511"/>
            <a:chOff x="5615608" y="1484784"/>
            <a:chExt cx="3528392" cy="4885511"/>
          </a:xfrm>
        </p:grpSpPr>
        <p:pic>
          <p:nvPicPr>
            <p:cNvPr id="47" name="Picture 46" descr="plot_bt_tcon.png">
              <a:extLst>
                <a:ext uri="{FF2B5EF4-FFF2-40B4-BE49-F238E27FC236}">
                  <a16:creationId xmlns:a16="http://schemas.microsoft.com/office/drawing/2014/main" xmlns="" id="{8ADD990A-05FF-3346-9D28-EA2C0A5C4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1844824"/>
              <a:ext cx="2823999" cy="423905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4A9AD8C-520C-674D-A458-55D4416EDF12}"/>
                </a:ext>
              </a:extLst>
            </p:cNvPr>
            <p:cNvSpPr txBox="1"/>
            <p:nvPr/>
          </p:nvSpPr>
          <p:spPr>
            <a:xfrm>
              <a:off x="5615608" y="6093296"/>
              <a:ext cx="3528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D0D0D"/>
                  </a:solidFill>
                </a:rPr>
                <a:t>Thermal Contrast:   Surface- Air Temperature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B236CBAF-0A78-594A-A80F-BA58790BFD31}"/>
                </a:ext>
              </a:extLst>
            </p:cNvPr>
            <p:cNvSpPr txBox="1"/>
            <p:nvPr/>
          </p:nvSpPr>
          <p:spPr>
            <a:xfrm>
              <a:off x="6444208" y="1484784"/>
              <a:ext cx="2556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D0D0D"/>
                  </a:solidFill>
                </a:rPr>
                <a:t>NH</a:t>
              </a:r>
              <a:r>
                <a:rPr lang="en-US" b="1" baseline="-25000" dirty="0">
                  <a:solidFill>
                    <a:srgbClr val="0D0D0D"/>
                  </a:solidFill>
                </a:rPr>
                <a:t>3</a:t>
              </a:r>
              <a:r>
                <a:rPr lang="en-US" b="1" dirty="0">
                  <a:solidFill>
                    <a:srgbClr val="0D0D0D"/>
                  </a:solidFill>
                </a:rPr>
                <a:t> Signal </a:t>
              </a:r>
              <a:r>
                <a:rPr lang="en-US" b="1" dirty="0" err="1">
                  <a:solidFill>
                    <a:srgbClr val="0D0D0D"/>
                  </a:solidFill>
                </a:rPr>
                <a:t>vs</a:t>
              </a:r>
              <a:r>
                <a:rPr lang="en-US" b="1" dirty="0">
                  <a:solidFill>
                    <a:srgbClr val="0D0D0D"/>
                  </a:solidFill>
                </a:rPr>
                <a:t> TCON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6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E3140CF0-CAAE-BE4D-A37D-793DB8ABC8DB}"/>
              </a:ext>
            </a:extLst>
          </p:cNvPr>
          <p:cNvSpPr/>
          <p:nvPr/>
        </p:nvSpPr>
        <p:spPr bwMode="auto">
          <a:xfrm>
            <a:off x="790575" y="1232027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xmlns="" id="{360B6C77-7559-7A4D-B056-84D967B012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6569" y="1787"/>
            <a:ext cx="7525317" cy="619491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accent6"/>
                </a:solidFill>
              </a:rPr>
              <a:t>CrIS</a:t>
            </a:r>
            <a:r>
              <a:rPr lang="en-US" sz="2800" b="1" dirty="0">
                <a:solidFill>
                  <a:schemeClr val="accent6"/>
                </a:solidFill>
              </a:rPr>
              <a:t> Fast Physical Retrieval (CFPR) for NH</a:t>
            </a:r>
            <a:r>
              <a:rPr lang="en-US" sz="2800" b="1" baseline="-25000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98280C6-8400-DC4E-AFE6-20CF2BE9B647}"/>
              </a:ext>
            </a:extLst>
          </p:cNvPr>
          <p:cNvSpPr txBox="1"/>
          <p:nvPr/>
        </p:nvSpPr>
        <p:spPr>
          <a:xfrm>
            <a:off x="7347886" y="1332039"/>
            <a:ext cx="298165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 indent="-109538">
              <a:buFont typeface="Arial"/>
              <a:buChar char="•"/>
            </a:pPr>
            <a:r>
              <a:rPr lang="en-US" sz="1600" b="1" dirty="0" err="1">
                <a:solidFill>
                  <a:srgbClr val="0D0D0D"/>
                </a:solidFill>
              </a:rPr>
              <a:t>CrIS</a:t>
            </a:r>
            <a:r>
              <a:rPr lang="en-US" sz="1600" b="1" dirty="0">
                <a:solidFill>
                  <a:srgbClr val="0D0D0D"/>
                </a:solidFill>
              </a:rPr>
              <a:t> most sensitive to NH</a:t>
            </a:r>
            <a:r>
              <a:rPr lang="en-US" sz="1600" b="1" baseline="-25000" dirty="0">
                <a:solidFill>
                  <a:srgbClr val="0D0D0D"/>
                </a:solidFill>
              </a:rPr>
              <a:t>3</a:t>
            </a:r>
            <a:r>
              <a:rPr lang="en-US" sz="1600" b="1" dirty="0">
                <a:solidFill>
                  <a:srgbClr val="0D0D0D"/>
                </a:solidFill>
              </a:rPr>
              <a:t> between </a:t>
            </a:r>
            <a:r>
              <a:rPr lang="en-US" sz="1600" b="1" dirty="0">
                <a:solidFill>
                  <a:srgbClr val="FF0000"/>
                </a:solidFill>
              </a:rPr>
              <a:t>950 </a:t>
            </a:r>
            <a:r>
              <a:rPr lang="en-US" sz="1600" b="1" dirty="0">
                <a:solidFill>
                  <a:srgbClr val="0D0D0D"/>
                </a:solidFill>
              </a:rPr>
              <a:t>and</a:t>
            </a:r>
            <a:r>
              <a:rPr lang="en-US" sz="1600" b="1" dirty="0">
                <a:solidFill>
                  <a:srgbClr val="3A601B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700</a:t>
            </a:r>
            <a:r>
              <a:rPr lang="en-US" sz="1600" b="1" dirty="0">
                <a:solidFill>
                  <a:srgbClr val="3366FF"/>
                </a:solidFill>
              </a:rPr>
              <a:t> </a:t>
            </a:r>
            <a:r>
              <a:rPr lang="en-US" sz="1600" b="1" dirty="0" err="1">
                <a:solidFill>
                  <a:srgbClr val="0D0D0D"/>
                </a:solidFill>
              </a:rPr>
              <a:t>mb</a:t>
            </a:r>
            <a:r>
              <a:rPr lang="en-US" sz="1600" b="1" dirty="0">
                <a:solidFill>
                  <a:srgbClr val="0D0D0D"/>
                </a:solidFill>
              </a:rPr>
              <a:t> (~0.5 to 3 km)</a:t>
            </a:r>
          </a:p>
          <a:p>
            <a:pPr marL="109538" indent="-109538">
              <a:buFont typeface="Arial"/>
              <a:buChar char="•"/>
            </a:pPr>
            <a:endParaRPr lang="en-US" sz="1600" b="1" dirty="0">
              <a:solidFill>
                <a:srgbClr val="3366FF"/>
              </a:solidFill>
            </a:endParaRPr>
          </a:p>
          <a:p>
            <a:pPr marL="109538" indent="-109538">
              <a:buFont typeface="Arial"/>
              <a:buChar char="•"/>
            </a:pPr>
            <a:r>
              <a:rPr lang="en-US" sz="1600" b="1" dirty="0">
                <a:solidFill>
                  <a:srgbClr val="0D0D0D"/>
                </a:solidFill>
              </a:rPr>
              <a:t>Sensitivity varies from profile-to-profile</a:t>
            </a:r>
          </a:p>
          <a:p>
            <a:pPr marL="109538" indent="-109538">
              <a:buFont typeface="Arial"/>
              <a:buChar char="•"/>
            </a:pPr>
            <a:endParaRPr lang="en-US" sz="1600" b="1" dirty="0">
              <a:solidFill>
                <a:srgbClr val="3A601B"/>
              </a:solidFill>
            </a:endParaRPr>
          </a:p>
          <a:p>
            <a:pPr marL="109538" indent="-109538">
              <a:buFont typeface="Arial"/>
              <a:buChar char="•"/>
            </a:pPr>
            <a:r>
              <a:rPr lang="en-US" sz="1600" b="1" dirty="0">
                <a:solidFill>
                  <a:srgbClr val="0D0D0D"/>
                </a:solidFill>
              </a:rPr>
              <a:t>Surface retrieved values are driven by sensitivity in boundary layer</a:t>
            </a:r>
          </a:p>
          <a:p>
            <a:pPr marL="109538" indent="-109538">
              <a:buFont typeface="Arial"/>
              <a:buChar char="•"/>
            </a:pPr>
            <a:endParaRPr lang="en-US" sz="1600" b="1" dirty="0">
              <a:solidFill>
                <a:srgbClr val="0D0D0D"/>
              </a:solidFill>
            </a:endParaRPr>
          </a:p>
          <a:p>
            <a:pPr marL="109538" indent="-109538">
              <a:buFont typeface="Arial"/>
              <a:buChar char="•"/>
            </a:pPr>
            <a:r>
              <a:rPr lang="en-US" sz="1600" b="1" dirty="0">
                <a:solidFill>
                  <a:srgbClr val="0D0D0D"/>
                </a:solidFill>
              </a:rPr>
              <a:t>~1 piece of information:</a:t>
            </a:r>
          </a:p>
          <a:p>
            <a:pPr marL="566738" lvl="1" indent="-109538">
              <a:buFont typeface="Arial"/>
              <a:buChar char="•"/>
            </a:pPr>
            <a:r>
              <a:rPr lang="en-US" sz="1600" b="1" dirty="0">
                <a:solidFill>
                  <a:srgbClr val="0D0D0D"/>
                </a:solidFill>
              </a:rPr>
              <a:t>DOFS~1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9550512-69CC-764A-BF27-3F109144997F}"/>
              </a:ext>
            </a:extLst>
          </p:cNvPr>
          <p:cNvSpPr txBox="1"/>
          <p:nvPr/>
        </p:nvSpPr>
        <p:spPr>
          <a:xfrm>
            <a:off x="2024742" y="6574971"/>
            <a:ext cx="5921829" cy="2488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i="1" dirty="0">
                <a:solidFill>
                  <a:srgbClr val="3A601B"/>
                </a:solidFill>
              </a:rPr>
              <a:t>For more details see: Shephard M.W. and K. E. Cady-Pereira, AMT, 2015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24093392-1462-7848-BBA5-A25021483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181" y="824861"/>
            <a:ext cx="53061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6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D9B2E2-5CB4-AB4E-8472-EF6E096761A6}"/>
              </a:ext>
            </a:extLst>
          </p:cNvPr>
          <p:cNvSpPr/>
          <p:nvPr/>
        </p:nvSpPr>
        <p:spPr bwMode="auto">
          <a:xfrm>
            <a:off x="790575" y="1232027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20A28B7D-7EFE-8144-A96D-D97F192804EE}"/>
              </a:ext>
            </a:extLst>
          </p:cNvPr>
          <p:cNvSpPr txBox="1">
            <a:spLocks noChangeArrowheads="1"/>
          </p:cNvSpPr>
          <p:nvPr/>
        </p:nvSpPr>
        <p:spPr>
          <a:xfrm>
            <a:off x="1928472" y="1214237"/>
            <a:ext cx="8291512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b="1" dirty="0" err="1">
                <a:solidFill>
                  <a:srgbClr val="FF0000"/>
                </a:solidFill>
              </a:rPr>
              <a:t>CrIS</a:t>
            </a:r>
            <a:r>
              <a:rPr lang="en-US" altLang="en-US" sz="1800" dirty="0">
                <a:solidFill>
                  <a:srgbClr val="3366FF"/>
                </a:solidFill>
              </a:rPr>
              <a:t>: </a:t>
            </a:r>
            <a:r>
              <a:rPr lang="en-US" altLang="en-US" sz="1800" dirty="0">
                <a:solidFill>
                  <a:srgbClr val="0D0D0D"/>
                </a:solidFill>
              </a:rPr>
              <a:t>an</a:t>
            </a:r>
            <a:r>
              <a:rPr lang="en-US" altLang="en-US" sz="1800" dirty="0">
                <a:solidFill>
                  <a:srgbClr val="3366FF"/>
                </a:solidFill>
              </a:rPr>
              <a:t> </a:t>
            </a:r>
            <a:r>
              <a:rPr lang="en-US" altLang="en-US" sz="1800" dirty="0">
                <a:solidFill>
                  <a:srgbClr val="FF0000"/>
                </a:solidFill>
              </a:rPr>
              <a:t>instantaneous profile </a:t>
            </a:r>
            <a:r>
              <a:rPr lang="en-US" altLang="en-US" sz="1800" dirty="0">
                <a:solidFill>
                  <a:srgbClr val="0D0D0D"/>
                </a:solidFill>
              </a:rPr>
              <a:t>over a</a:t>
            </a:r>
            <a:r>
              <a:rPr lang="en-US" altLang="en-US" sz="1800" dirty="0">
                <a:solidFill>
                  <a:srgbClr val="3366FF"/>
                </a:solidFill>
              </a:rPr>
              <a:t> </a:t>
            </a:r>
            <a:r>
              <a:rPr lang="en-US" altLang="en-US" sz="1800" dirty="0">
                <a:solidFill>
                  <a:srgbClr val="FF0000"/>
                </a:solidFill>
              </a:rPr>
              <a:t>footprint</a:t>
            </a:r>
            <a:r>
              <a:rPr lang="en-US" altLang="en-US" sz="1800" dirty="0">
                <a:solidFill>
                  <a:srgbClr val="3366FF"/>
                </a:solidFill>
              </a:rPr>
              <a:t> </a:t>
            </a:r>
            <a:r>
              <a:rPr lang="en-US" altLang="en-US" sz="1800" dirty="0">
                <a:solidFill>
                  <a:srgbClr val="0D0D0D"/>
                </a:solidFill>
              </a:rPr>
              <a:t>at least 14 km in diameter</a:t>
            </a:r>
          </a:p>
          <a:p>
            <a:r>
              <a:rPr lang="en-US" altLang="en-US" sz="1800" dirty="0">
                <a:solidFill>
                  <a:srgbClr val="0D0D0D"/>
                </a:solidFill>
              </a:rPr>
              <a:t>Most</a:t>
            </a:r>
            <a:r>
              <a:rPr lang="en-US" altLang="en-US" sz="1800" dirty="0">
                <a:solidFill>
                  <a:srgbClr val="3366FF"/>
                </a:solidFill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</a:rPr>
              <a:t>ground measurements</a:t>
            </a:r>
            <a:r>
              <a:rPr lang="en-US" altLang="en-US" sz="1800" dirty="0">
                <a:solidFill>
                  <a:srgbClr val="3366FF"/>
                </a:solidFill>
              </a:rPr>
              <a:t>: </a:t>
            </a:r>
            <a:r>
              <a:rPr lang="en-US" altLang="en-US" sz="1800" dirty="0">
                <a:solidFill>
                  <a:srgbClr val="FF0000"/>
                </a:solidFill>
              </a:rPr>
              <a:t>point</a:t>
            </a:r>
            <a:r>
              <a:rPr lang="en-US" altLang="en-US" sz="1800" dirty="0">
                <a:solidFill>
                  <a:srgbClr val="3366FF"/>
                </a:solidFill>
              </a:rPr>
              <a:t> </a:t>
            </a:r>
            <a:r>
              <a:rPr lang="en-US" altLang="en-US" sz="1800" dirty="0">
                <a:solidFill>
                  <a:srgbClr val="0D0D0D"/>
                </a:solidFill>
              </a:rPr>
              <a:t>data at the </a:t>
            </a:r>
            <a:r>
              <a:rPr lang="en-US" altLang="en-US" sz="1800" dirty="0">
                <a:solidFill>
                  <a:srgbClr val="FF0000"/>
                </a:solidFill>
              </a:rPr>
              <a:t>surface</a:t>
            </a:r>
          </a:p>
          <a:p>
            <a:pPr lvl="1"/>
            <a:r>
              <a:rPr lang="en-US" altLang="en-US" sz="1800" dirty="0">
                <a:solidFill>
                  <a:srgbClr val="0D0D0D"/>
                </a:solidFill>
              </a:rPr>
              <a:t>Often a bi-weekly average:</a:t>
            </a:r>
          </a:p>
          <a:p>
            <a:pPr lvl="2"/>
            <a:r>
              <a:rPr lang="en-US" altLang="en-US" dirty="0">
                <a:solidFill>
                  <a:srgbClr val="0D0D0D"/>
                </a:solidFill>
              </a:rPr>
              <a:t> Ammonia Monitoring Network (</a:t>
            </a:r>
            <a:r>
              <a:rPr lang="en-US" altLang="en-US" dirty="0" err="1">
                <a:solidFill>
                  <a:srgbClr val="0D0D0D"/>
                </a:solidFill>
              </a:rPr>
              <a:t>AMoN</a:t>
            </a:r>
            <a:r>
              <a:rPr lang="en-US" altLang="en-US" dirty="0">
                <a:solidFill>
                  <a:srgbClr val="0D0D0D"/>
                </a:solidFill>
              </a:rPr>
              <a:t>)</a:t>
            </a:r>
          </a:p>
          <a:p>
            <a:pPr lvl="2"/>
            <a:r>
              <a:rPr lang="en-US" altLang="en-US" dirty="0">
                <a:solidFill>
                  <a:srgbClr val="0D0D0D"/>
                </a:solidFill>
              </a:rPr>
              <a:t> Canadian Air and Precipitation Monitoring Network (</a:t>
            </a:r>
            <a:r>
              <a:rPr lang="en-US" altLang="en-US" dirty="0" err="1">
                <a:solidFill>
                  <a:srgbClr val="0D0D0D"/>
                </a:solidFill>
              </a:rPr>
              <a:t>CAPMoN</a:t>
            </a:r>
            <a:r>
              <a:rPr lang="en-US" altLang="en-US" dirty="0">
                <a:solidFill>
                  <a:srgbClr val="0D0D0D"/>
                </a:solidFill>
              </a:rPr>
              <a:t>)</a:t>
            </a:r>
          </a:p>
          <a:p>
            <a:r>
              <a:rPr lang="en-US" altLang="en-US" sz="1800" b="1" dirty="0">
                <a:solidFill>
                  <a:srgbClr val="FF0000"/>
                </a:solidFill>
              </a:rPr>
              <a:t>Ground-based Fourier Transform InfraRed (FTIR)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</a:rPr>
              <a:t>Profile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>
                <a:solidFill>
                  <a:srgbClr val="0D0D0D"/>
                </a:solidFill>
              </a:rPr>
              <a:t>and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>
                <a:solidFill>
                  <a:srgbClr val="FF0000"/>
                </a:solidFill>
              </a:rPr>
              <a:t>total column </a:t>
            </a:r>
            <a:r>
              <a:rPr lang="en-US" altLang="en-US" dirty="0">
                <a:solidFill>
                  <a:srgbClr val="0D0D0D"/>
                </a:solidFill>
              </a:rPr>
              <a:t>measurements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</a:rPr>
              <a:t>Instantaneous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>
                <a:solidFill>
                  <a:srgbClr val="0D0D0D"/>
                </a:solidFill>
              </a:rPr>
              <a:t>cloud-free sampling (middle of the day)</a:t>
            </a:r>
          </a:p>
          <a:p>
            <a:r>
              <a:rPr lang="en-US" altLang="en-US" sz="1800" b="1" dirty="0">
                <a:solidFill>
                  <a:srgbClr val="FF0000"/>
                </a:solidFill>
              </a:rPr>
              <a:t>Aircraft</a:t>
            </a:r>
            <a:r>
              <a:rPr lang="en-US" altLang="en-US" sz="1800" dirty="0">
                <a:solidFill>
                  <a:srgbClr val="3366FF"/>
                </a:solidFill>
              </a:rPr>
              <a:t>: </a:t>
            </a:r>
            <a:r>
              <a:rPr lang="en-US" altLang="en-US" sz="1800" dirty="0">
                <a:solidFill>
                  <a:srgbClr val="FF0000"/>
                </a:solidFill>
              </a:rPr>
              <a:t>profiles</a:t>
            </a:r>
            <a:r>
              <a:rPr lang="en-US" altLang="en-US" sz="1800" dirty="0">
                <a:solidFill>
                  <a:srgbClr val="3366FF"/>
                </a:solidFill>
              </a:rPr>
              <a:t> </a:t>
            </a:r>
            <a:r>
              <a:rPr lang="en-US" altLang="en-US" sz="1800" dirty="0">
                <a:solidFill>
                  <a:srgbClr val="0D0D0D"/>
                </a:solidFill>
              </a:rPr>
              <a:t>of</a:t>
            </a:r>
            <a:r>
              <a:rPr lang="en-US" altLang="en-US" sz="1800" dirty="0">
                <a:solidFill>
                  <a:srgbClr val="3366FF"/>
                </a:solidFill>
              </a:rPr>
              <a:t> </a:t>
            </a:r>
            <a:r>
              <a:rPr lang="en-US" altLang="en-US" sz="1800" dirty="0">
                <a:solidFill>
                  <a:srgbClr val="FF0000"/>
                </a:solidFill>
              </a:rPr>
              <a:t>point</a:t>
            </a:r>
            <a:r>
              <a:rPr lang="en-US" altLang="en-US" sz="1800" dirty="0">
                <a:solidFill>
                  <a:srgbClr val="3366FF"/>
                </a:solidFill>
              </a:rPr>
              <a:t> </a:t>
            </a:r>
            <a:r>
              <a:rPr lang="en-US" altLang="en-US" sz="1800" dirty="0">
                <a:solidFill>
                  <a:srgbClr val="0D0D0D"/>
                </a:solidFill>
              </a:rPr>
              <a:t>data</a:t>
            </a:r>
          </a:p>
          <a:p>
            <a:pPr lvl="1"/>
            <a:r>
              <a:rPr lang="en-US" altLang="en-US" sz="1800" dirty="0">
                <a:solidFill>
                  <a:srgbClr val="0D0D0D"/>
                </a:solidFill>
              </a:rPr>
              <a:t>DISCOVER-AQ campaigns in California and Colorado</a:t>
            </a:r>
          </a:p>
          <a:p>
            <a:pPr lvl="1"/>
            <a:endParaRPr lang="en-US" altLang="en-US" sz="1800" dirty="0">
              <a:solidFill>
                <a:srgbClr val="3366FF"/>
              </a:solidFill>
            </a:endParaRPr>
          </a:p>
          <a:p>
            <a:r>
              <a:rPr lang="en-US" altLang="en-US" sz="2200" b="1" dirty="0">
                <a:solidFill>
                  <a:srgbClr val="FF0000"/>
                </a:solidFill>
              </a:rPr>
              <a:t>All measurements </a:t>
            </a:r>
            <a:r>
              <a:rPr lang="en-US" altLang="en-US" sz="2200" dirty="0">
                <a:solidFill>
                  <a:srgbClr val="0D0D0D"/>
                </a:solidFill>
              </a:rPr>
              <a:t>come with large uncertainties:</a:t>
            </a:r>
          </a:p>
          <a:p>
            <a:pPr lvl="1"/>
            <a:r>
              <a:rPr lang="en-US" altLang="en-US" sz="1800" dirty="0">
                <a:solidFill>
                  <a:srgbClr val="0D0D0D"/>
                </a:solidFill>
              </a:rPr>
              <a:t>NH</a:t>
            </a:r>
            <a:r>
              <a:rPr lang="en-US" altLang="en-US" sz="1800" baseline="-25000" dirty="0">
                <a:solidFill>
                  <a:srgbClr val="0D0D0D"/>
                </a:solidFill>
              </a:rPr>
              <a:t>3</a:t>
            </a:r>
            <a:r>
              <a:rPr lang="en-US" altLang="en-US" sz="1800" dirty="0">
                <a:solidFill>
                  <a:srgbClr val="0D0D0D"/>
                </a:solidFill>
              </a:rPr>
              <a:t> is sticky, highly reactive and has high spatial and temporal variability            validation is not straightforward</a:t>
            </a:r>
          </a:p>
          <a:p>
            <a:pPr marL="477837" lvl="1" indent="0">
              <a:buFont typeface="Arial" panose="020B0604020202020204" pitchFamily="34" charset="0"/>
              <a:buNone/>
            </a:pPr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735E758-480F-DD44-9BFD-1CDC50B2B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17844" y="225595"/>
            <a:ext cx="6912768" cy="7405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 </a:t>
            </a:r>
            <a:br>
              <a:rPr lang="en-US" sz="2400" dirty="0"/>
            </a:br>
            <a:r>
              <a:rPr lang="en-US" sz="2800" b="1" dirty="0">
                <a:solidFill>
                  <a:schemeClr val="accent6"/>
                </a:solidFill>
              </a:rPr>
              <a:t>How do </a:t>
            </a:r>
            <a:r>
              <a:rPr lang="en-US" sz="2800" b="1" dirty="0" err="1">
                <a:solidFill>
                  <a:schemeClr val="accent6"/>
                </a:solidFill>
              </a:rPr>
              <a:t>CrIS</a:t>
            </a:r>
            <a:r>
              <a:rPr lang="en-US" sz="2800" b="1" dirty="0">
                <a:solidFill>
                  <a:schemeClr val="accent6"/>
                </a:solidFill>
              </a:rPr>
              <a:t> NH</a:t>
            </a:r>
            <a:r>
              <a:rPr lang="en-US" sz="2800" b="1" baseline="-25000" dirty="0">
                <a:solidFill>
                  <a:schemeClr val="accent6"/>
                </a:solidFill>
              </a:rPr>
              <a:t>3</a:t>
            </a:r>
            <a:r>
              <a:rPr lang="en-US" sz="2800" b="1" dirty="0">
                <a:solidFill>
                  <a:schemeClr val="accent6"/>
                </a:solidFill>
              </a:rPr>
              <a:t> retrievals compare with other measurements?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48988C1C-2A50-D04D-A506-ED826099DFAD}"/>
              </a:ext>
            </a:extLst>
          </p:cNvPr>
          <p:cNvSpPr/>
          <p:nvPr/>
        </p:nvSpPr>
        <p:spPr bwMode="auto">
          <a:xfrm>
            <a:off x="2185796" y="6105872"/>
            <a:ext cx="432048" cy="11772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9711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44D32007-A119-DA4C-A204-BC97DEEFFC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22713" y="209324"/>
            <a:ext cx="7272808" cy="562074"/>
          </a:xfrm>
        </p:spPr>
        <p:txBody>
          <a:bodyPr/>
          <a:lstStyle/>
          <a:p>
            <a:pPr eaLnBrk="1" hangingPunct="1"/>
            <a:r>
              <a:rPr lang="en-CA" altLang="en-US" sz="2800" b="1" dirty="0">
                <a:solidFill>
                  <a:schemeClr val="accent6"/>
                </a:solidFill>
              </a:rPr>
              <a:t>Validation: Uncertainty in aircraft profiles</a:t>
            </a: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A09F3276-55FC-8F4A-815E-DE7927F13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7" b="43808"/>
          <a:stretch/>
        </p:blipFill>
        <p:spPr>
          <a:xfrm>
            <a:off x="1690871" y="1885865"/>
            <a:ext cx="8803648" cy="3034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BBB0AE-47E3-FA4C-AC48-F0D4178BFBAB}"/>
              </a:ext>
            </a:extLst>
          </p:cNvPr>
          <p:cNvSpPr txBox="1"/>
          <p:nvPr/>
        </p:nvSpPr>
        <p:spPr>
          <a:xfrm>
            <a:off x="1375056" y="774633"/>
            <a:ext cx="9435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D0D0D"/>
                </a:solidFill>
              </a:rPr>
              <a:t>Sample profiles from the California DISCOVER AQ campaign January-February 2013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6FDFF8-915C-B442-8121-595ADBDBBE81}"/>
              </a:ext>
            </a:extLst>
          </p:cNvPr>
          <p:cNvSpPr txBox="1"/>
          <p:nvPr/>
        </p:nvSpPr>
        <p:spPr>
          <a:xfrm>
            <a:off x="2422713" y="5253541"/>
            <a:ext cx="7128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D0D0D"/>
                </a:solidFill>
              </a:rPr>
              <a:t>Picarro</a:t>
            </a:r>
            <a:r>
              <a:rPr lang="en-US" b="1" dirty="0">
                <a:solidFill>
                  <a:srgbClr val="0D0D0D"/>
                </a:solidFill>
              </a:rPr>
              <a:t> slow response leads to hysteresis: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>
                <a:solidFill>
                  <a:srgbClr val="0D0D0D"/>
                </a:solidFill>
              </a:rPr>
              <a:t>Overestimates on ascent and underestimate on descent 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D0D0D"/>
                </a:solidFill>
              </a:rPr>
              <a:t>PTR-</a:t>
            </a:r>
            <a:r>
              <a:rPr lang="en-US" b="1" dirty="0" err="1">
                <a:solidFill>
                  <a:srgbClr val="0D0D0D"/>
                </a:solidFill>
              </a:rPr>
              <a:t>ToF</a:t>
            </a:r>
            <a:r>
              <a:rPr lang="en-US" b="1" dirty="0">
                <a:solidFill>
                  <a:srgbClr val="0D0D0D"/>
                </a:solidFill>
              </a:rPr>
              <a:t>-MS signal is very noisy</a:t>
            </a:r>
          </a:p>
        </p:txBody>
      </p:sp>
    </p:spTree>
    <p:extLst>
      <p:ext uri="{BB962C8B-B14F-4D97-AF65-F5344CB8AC3E}">
        <p14:creationId xmlns:p14="http://schemas.microsoft.com/office/powerpoint/2010/main" val="2913880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FA9BFE9-2234-AA47-AA83-6CBFD7884BC9}"/>
              </a:ext>
            </a:extLst>
          </p:cNvPr>
          <p:cNvSpPr/>
          <p:nvPr/>
        </p:nvSpPr>
        <p:spPr bwMode="auto">
          <a:xfrm>
            <a:off x="790575" y="1232027"/>
            <a:ext cx="8353425" cy="10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67D90BB-B3B3-224B-9895-CCB26B66D7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576" y="332656"/>
            <a:ext cx="8167551" cy="54868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</a:rPr>
              <a:t>Surface NH</a:t>
            </a:r>
            <a:r>
              <a:rPr lang="en-US" sz="2800" b="1" baseline="-25000" dirty="0">
                <a:solidFill>
                  <a:schemeClr val="accent6"/>
                </a:solidFill>
              </a:rPr>
              <a:t>3</a:t>
            </a:r>
            <a:r>
              <a:rPr lang="en-US" sz="2800" b="1" dirty="0">
                <a:solidFill>
                  <a:schemeClr val="accent6"/>
                </a:solidFill>
              </a:rPr>
              <a:t> from </a:t>
            </a:r>
            <a:r>
              <a:rPr lang="en-US" sz="2800" b="1" dirty="0" err="1">
                <a:solidFill>
                  <a:schemeClr val="accent6"/>
                </a:solidFill>
              </a:rPr>
              <a:t>CrIS</a:t>
            </a:r>
            <a:r>
              <a:rPr lang="en-US" sz="2800" b="1" dirty="0">
                <a:solidFill>
                  <a:schemeClr val="accent6"/>
                </a:solidFill>
              </a:rPr>
              <a:t> and the </a:t>
            </a:r>
            <a:r>
              <a:rPr lang="en-US" sz="2800" b="1" dirty="0" err="1">
                <a:solidFill>
                  <a:schemeClr val="accent6"/>
                </a:solidFill>
              </a:rPr>
              <a:t>AMoN</a:t>
            </a:r>
            <a:r>
              <a:rPr lang="en-US" sz="2800" b="1" dirty="0">
                <a:solidFill>
                  <a:schemeClr val="accent6"/>
                </a:solidFill>
              </a:rPr>
              <a:t> Network</a:t>
            </a:r>
            <a:endParaRPr lang="en-US" sz="2800" b="1" baseline="-25000" dirty="0">
              <a:solidFill>
                <a:schemeClr val="accent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6F2109-4030-F34D-B5D0-AE3361D344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t="1249" r="7889" b="6917"/>
          <a:stretch/>
        </p:blipFill>
        <p:spPr>
          <a:xfrm>
            <a:off x="5460059" y="1103996"/>
            <a:ext cx="4485325" cy="3353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6C2C57-1290-3D48-BC19-903E93F797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t="50000" r="51592"/>
          <a:stretch/>
        </p:blipFill>
        <p:spPr>
          <a:xfrm>
            <a:off x="581404" y="1232026"/>
            <a:ext cx="3792887" cy="29741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C335045-B977-A94E-842E-3AD1C7DF8352}"/>
              </a:ext>
            </a:extLst>
          </p:cNvPr>
          <p:cNvSpPr txBox="1"/>
          <p:nvPr/>
        </p:nvSpPr>
        <p:spPr>
          <a:xfrm>
            <a:off x="425577" y="4867966"/>
            <a:ext cx="7218395" cy="10464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D0D0D"/>
                </a:solidFill>
              </a:rPr>
              <a:t>Initial assessment shows that the satellite and </a:t>
            </a:r>
            <a:r>
              <a:rPr lang="en-US" sz="1600" b="1" dirty="0" err="1">
                <a:solidFill>
                  <a:srgbClr val="0D0D0D"/>
                </a:solidFill>
              </a:rPr>
              <a:t>AMoN</a:t>
            </a:r>
            <a:r>
              <a:rPr lang="en-US" sz="1600" b="1" dirty="0">
                <a:solidFill>
                  <a:srgbClr val="0D0D0D"/>
                </a:solidFill>
              </a:rPr>
              <a:t> surface </a:t>
            </a:r>
            <a:r>
              <a:rPr lang="en-US" sz="1600" b="1" dirty="0" err="1">
                <a:solidFill>
                  <a:srgbClr val="0D0D0D"/>
                </a:solidFill>
              </a:rPr>
              <a:t>obs</a:t>
            </a:r>
            <a:r>
              <a:rPr lang="en-US" sz="1600" b="1" dirty="0">
                <a:solidFill>
                  <a:srgbClr val="0D0D0D"/>
                </a:solidFill>
              </a:rPr>
              <a:t> agree well despite sampling differences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rgbClr val="0D0D0D"/>
                </a:solidFill>
              </a:rPr>
              <a:t>Correlation of 0.76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rgbClr val="0D0D0D"/>
                </a:solidFill>
              </a:rPr>
              <a:t>Mean difference of +0.4 </a:t>
            </a:r>
            <a:r>
              <a:rPr lang="en-US" sz="1400" b="1" dirty="0" err="1">
                <a:solidFill>
                  <a:srgbClr val="0D0D0D"/>
                </a:solidFill>
              </a:rPr>
              <a:t>ppbv</a:t>
            </a:r>
            <a:r>
              <a:rPr lang="en-US" sz="1400" b="1" dirty="0">
                <a:solidFill>
                  <a:srgbClr val="0D0D0D"/>
                </a:solidFill>
              </a:rPr>
              <a:t> (~+15%)</a:t>
            </a:r>
            <a:r>
              <a:rPr lang="en-US" sz="1600" b="1" dirty="0">
                <a:solidFill>
                  <a:srgbClr val="0D0D0D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8489BA-C022-5B4B-B33C-A490C437778B}"/>
              </a:ext>
            </a:extLst>
          </p:cNvPr>
          <p:cNvSpPr txBox="1"/>
          <p:nvPr/>
        </p:nvSpPr>
        <p:spPr>
          <a:xfrm>
            <a:off x="7869239" y="5668187"/>
            <a:ext cx="40387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3A601B"/>
                </a:solidFill>
              </a:rPr>
              <a:t>Shailesh Kharol et al., in preparation, 2018</a:t>
            </a:r>
          </a:p>
        </p:txBody>
      </p:sp>
    </p:spTree>
    <p:extLst>
      <p:ext uri="{BB962C8B-B14F-4D97-AF65-F5344CB8AC3E}">
        <p14:creationId xmlns:p14="http://schemas.microsoft.com/office/powerpoint/2010/main" val="839837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11966</TotalTime>
  <Words>1415</Words>
  <Application>Microsoft Office PowerPoint</Application>
  <PresentationFormat>Widescreen</PresentationFormat>
  <Paragraphs>268</Paragraphs>
  <Slides>21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 Unicode MS</vt:lpstr>
      <vt:lpstr>ＭＳ Ｐゴシック</vt:lpstr>
      <vt:lpstr>Arial</vt:lpstr>
      <vt:lpstr>Calibri</vt:lpstr>
      <vt:lpstr>Cambria Math</vt:lpstr>
      <vt:lpstr>Tahoma</vt:lpstr>
      <vt:lpstr>Times New Roman</vt:lpstr>
      <vt:lpstr>Verdana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CrIS Fast Physical Retrieval (CFPR) Algorithm for NH3</vt:lpstr>
      <vt:lpstr>CrIS Fast Physical Retrieval (CFPR) for NH3</vt:lpstr>
      <vt:lpstr>  How do CrIS NH3 retrievals compare with other measurements?</vt:lpstr>
      <vt:lpstr>Validation: Uncertainty in aircraft profiles</vt:lpstr>
      <vt:lpstr>Surface NH3 from CrIS and the AMoN Network</vt:lpstr>
      <vt:lpstr>CrIS and ground-based FTIR</vt:lpstr>
      <vt:lpstr>CrIS during DISCOVER-AQ California 2013</vt:lpstr>
      <vt:lpstr> Surface NH3  during SENEX Campaign</vt:lpstr>
      <vt:lpstr>PowerPoint Presentation</vt:lpstr>
      <vt:lpstr>PowerPoint Presentation</vt:lpstr>
      <vt:lpstr>PowerPoint Presentation</vt:lpstr>
      <vt:lpstr>Large Scale Inversion for Emissions</vt:lpstr>
      <vt:lpstr>PowerPoint Presentation</vt:lpstr>
      <vt:lpstr>PowerPoint Presentation</vt:lpstr>
      <vt:lpstr>PowerPoint Presentation</vt:lpstr>
      <vt:lpstr>PowerPoint Presentation</vt:lpstr>
      <vt:lpstr>Satellite Validation: Ground-based FTIR profiles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Cady-Pereira</dc:creator>
  <cp:lastModifiedBy>Friday Center</cp:lastModifiedBy>
  <cp:revision>48</cp:revision>
  <dcterms:created xsi:type="dcterms:W3CDTF">2018-07-11T17:36:15Z</dcterms:created>
  <dcterms:modified xsi:type="dcterms:W3CDTF">2018-10-22T16:03:10Z</dcterms:modified>
</cp:coreProperties>
</file>