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6" r:id="rId2"/>
    <p:sldMasterId id="2147483723" r:id="rId3"/>
  </p:sldMasterIdLst>
  <p:notesMasterIdLst>
    <p:notesMasterId r:id="rId25"/>
  </p:notesMasterIdLst>
  <p:sldIdLst>
    <p:sldId id="627" r:id="rId4"/>
    <p:sldId id="659" r:id="rId5"/>
    <p:sldId id="1388" r:id="rId6"/>
    <p:sldId id="1389" r:id="rId7"/>
    <p:sldId id="1370" r:id="rId8"/>
    <p:sldId id="671" r:id="rId9"/>
    <p:sldId id="1378" r:id="rId10"/>
    <p:sldId id="1361" r:id="rId11"/>
    <p:sldId id="674" r:id="rId12"/>
    <p:sldId id="641" r:id="rId13"/>
    <p:sldId id="672" r:id="rId14"/>
    <p:sldId id="1385" r:id="rId15"/>
    <p:sldId id="1386" r:id="rId16"/>
    <p:sldId id="1380" r:id="rId17"/>
    <p:sldId id="972" r:id="rId18"/>
    <p:sldId id="1363" r:id="rId19"/>
    <p:sldId id="1364" r:id="rId20"/>
    <p:sldId id="1362" r:id="rId21"/>
    <p:sldId id="1387" r:id="rId22"/>
    <p:sldId id="656" r:id="rId23"/>
    <p:sldId id="1383" r:id="rId24"/>
  </p:sldIdLst>
  <p:sldSz cx="9144000" cy="6858000" type="screen4x3"/>
  <p:notesSz cx="6811963" cy="99456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4AD4A1CC-1262-4467-A32E-F815B9FAD1B9}">
          <p14:sldIdLst>
            <p14:sldId id="627"/>
            <p14:sldId id="659"/>
            <p14:sldId id="1388"/>
            <p14:sldId id="1389"/>
            <p14:sldId id="1370"/>
            <p14:sldId id="671"/>
            <p14:sldId id="1378"/>
            <p14:sldId id="1361"/>
            <p14:sldId id="674"/>
          </p14:sldIdLst>
        </p14:section>
        <p14:section name="결과 및 분석" id="{C65948D4-C52F-4687-A81A-3EF32572738E}">
          <p14:sldIdLst>
            <p14:sldId id="641"/>
            <p14:sldId id="672"/>
            <p14:sldId id="1385"/>
            <p14:sldId id="1386"/>
            <p14:sldId id="1380"/>
            <p14:sldId id="972"/>
            <p14:sldId id="1363"/>
            <p14:sldId id="1364"/>
            <p14:sldId id="1362"/>
            <p14:sldId id="1387"/>
            <p14:sldId id="656"/>
          </p14:sldIdLst>
        </p14:section>
        <p14:section name="참고" id="{7C65E5DA-6B92-4AAD-A836-12CB9B637E44}">
          <p14:sldIdLst>
            <p14:sldId id="1383"/>
          </p14:sldIdLst>
        </p14:section>
      </p14:sectionLst>
    </p:ext>
    <p:ext uri="{EFAFB233-063F-42B5-8137-9DF3F51BA10A}">
      <p15:sldGuideLst xmlns="" xmlns:p15="http://schemas.microsoft.com/office/powerpoint/2012/main">
        <p15:guide id="1" orient="horz" pos="2159">
          <p15:clr>
            <a:srgbClr val="A4A3A4"/>
          </p15:clr>
        </p15:guide>
        <p15:guide id="2" pos="2878">
          <p15:clr>
            <a:srgbClr val="A4A3A4"/>
          </p15:clr>
        </p15:guide>
        <p15:guide id="3" orient="horz" pos="2160">
          <p15:clr>
            <a:srgbClr val="A4A3A4"/>
          </p15:clr>
        </p15:guide>
        <p15:guide id="4" orient="horz" pos="1026">
          <p15:clr>
            <a:srgbClr val="A4A3A4"/>
          </p15:clr>
        </p15:guide>
        <p15:guide id="5" orient="horz" pos="4110">
          <p15:clr>
            <a:srgbClr val="A4A3A4"/>
          </p15:clr>
        </p15:guide>
        <p15:guide id="6" orient="horz" pos="754">
          <p15:clr>
            <a:srgbClr val="A4A3A4"/>
          </p15:clr>
        </p15:guide>
        <p15:guide id="7" pos="5556">
          <p15:clr>
            <a:srgbClr val="A4A3A4"/>
          </p15:clr>
        </p15:guide>
        <p15:guide id="8" pos="2880">
          <p15:clr>
            <a:srgbClr val="A4A3A4"/>
          </p15:clr>
        </p15:guide>
        <p15:guide id="9"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DA6D00"/>
    <a:srgbClr val="FFFBF3"/>
    <a:srgbClr val="FFF2EF"/>
    <a:srgbClr val="CCFFCC"/>
    <a:srgbClr val="E1F8FF"/>
    <a:srgbClr val="CCECFF"/>
    <a:srgbClr val="FFCC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a:tblStyle styleId="{01A66EDD-3DAB-4C5B-A090-DC80EC1FD486}" styleName="Normal Style 1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lum val="90000"/>
            </a:schemeClr>
          </a:solidFill>
        </a:fill>
      </a:tcStyle>
    </a:wholeTbl>
    <a:band1H>
      <a:tcTxStyle/>
      <a:tcStyle>
        <a:tcBdr/>
        <a:fill>
          <a:solidFill>
            <a:schemeClr val="accent1">
              <a:lum val="80000"/>
            </a:schemeClr>
          </a:solidFill>
        </a:fill>
      </a:tcStyle>
    </a:band1H>
    <a:band2H>
      <a:tcTxStyle/>
      <a:tcStyle>
        <a:tcBdr/>
      </a:tcStyle>
    </a:band2H>
    <a:band1V>
      <a:tcTxStyle/>
      <a:tcStyle>
        <a:tcBdr/>
        <a:fill>
          <a:solidFill>
            <a:schemeClr val="accent1">
              <a:lum val="8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0" autoAdjust="0"/>
    <p:restoredTop sz="64324" autoAdjust="0"/>
  </p:normalViewPr>
  <p:slideViewPr>
    <p:cSldViewPr showGuides="1">
      <p:cViewPr varScale="1">
        <p:scale>
          <a:sx n="73" d="100"/>
          <a:sy n="73" d="100"/>
        </p:scale>
        <p:origin x="-1518" y="-90"/>
      </p:cViewPr>
      <p:guideLst>
        <p:guide orient="horz" pos="2159"/>
        <p:guide orient="horz" pos="2160"/>
        <p:guide orient="horz" pos="1026"/>
        <p:guide orient="horz" pos="4110"/>
        <p:guide orient="horz" pos="754"/>
        <p:guide pos="2878"/>
        <p:guide pos="5556"/>
        <p:guide pos="2880"/>
        <p:guide pos="2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51851" cy="497284"/>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3858536" y="0"/>
            <a:ext cx="2951851" cy="497284"/>
          </a:xfrm>
          <a:prstGeom prst="rect">
            <a:avLst/>
          </a:prstGeom>
        </p:spPr>
        <p:txBody>
          <a:bodyPr vert="horz" lIns="91440" tIns="45720" rIns="91440" bIns="45720"/>
          <a:lstStyle>
            <a:lvl1pPr algn="r">
              <a:defRPr sz="1200"/>
            </a:lvl1pPr>
          </a:lstStyle>
          <a:p>
            <a:pPr lvl="0">
              <a:defRPr lang="ko-KR" altLang="en-US"/>
            </a:pPr>
            <a:fld id="{16B7254D-4922-453B-B5DC-0E07FBD3321C}" type="datetime1">
              <a:rPr lang="ko-KR" altLang="en-US"/>
              <a:pPr lvl="0">
                <a:defRPr lang="ko-KR" altLang="en-US"/>
              </a:pPr>
              <a:t>2018-10-23</a:t>
            </a:fld>
            <a:endParaRPr lang="ko-KR" altLang="en-US"/>
          </a:p>
        </p:txBody>
      </p:sp>
      <p:sp>
        <p:nvSpPr>
          <p:cNvPr id="4" name="슬라이드 이미지 개체 틀 3"/>
          <p:cNvSpPr>
            <a:spLocks noGrp="1" noRot="1" noChangeAspect="1" noTextEdi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1197" y="4724202"/>
            <a:ext cx="5449570" cy="4475560"/>
          </a:xfrm>
          <a:prstGeom prst="rect">
            <a:avLst/>
          </a:prstGeom>
        </p:spPr>
        <p:txBody>
          <a:bodyPr vert="horz" lIns="91440" tIns="45720" rIns="91440" bIns="45720"/>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9446678"/>
            <a:ext cx="2951851" cy="497284"/>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3858536" y="9446678"/>
            <a:ext cx="2951851" cy="497284"/>
          </a:xfrm>
          <a:prstGeom prst="rect">
            <a:avLst/>
          </a:prstGeom>
        </p:spPr>
        <p:txBody>
          <a:bodyPr vert="horz" lIns="91440" tIns="45720" rIns="91440" bIns="45720" anchor="b"/>
          <a:lstStyle>
            <a:lvl1pPr algn="r">
              <a:defRPr sz="1200"/>
            </a:lvl1pPr>
          </a:lstStyle>
          <a:p>
            <a:pPr lvl="0">
              <a:defRPr lang="ko-KR" altLang="en-US"/>
            </a:pPr>
            <a:fld id="{83FB444B-F6F9-450B-A26B-33650206BC00}" type="slidenum">
              <a:rPr lang="ko-KR" altLang="en-US"/>
              <a:pPr lvl="0">
                <a:defRPr lang="ko-KR" altLang="en-US"/>
              </a:pPr>
              <a:t>‹#›</a:t>
            </a:fld>
            <a:endParaRPr lang="ko-KR" altLang="en-US"/>
          </a:p>
        </p:txBody>
      </p:sp>
    </p:spTree>
    <p:extLst>
      <p:ext uri="{BB962C8B-B14F-4D97-AF65-F5344CB8AC3E}">
        <p14:creationId xmlns:p14="http://schemas.microsoft.com/office/powerpoint/2010/main" val="14187799"/>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r>
              <a:rPr lang="en-US" altLang="ko-KR" sz="1200" dirty="0"/>
              <a:t>Good morning Everyone. I appreciate for the opportunity to share my recent work with you this morning. </a:t>
            </a:r>
          </a:p>
          <a:p>
            <a:pPr lvl="0">
              <a:defRPr lang="ko-KR" altLang="en-US"/>
            </a:pPr>
            <a:r>
              <a:rPr lang="en-US" altLang="ko-KR" sz="1200" dirty="0"/>
              <a:t>I'm </a:t>
            </a:r>
            <a:r>
              <a:rPr lang="en-US" altLang="ko-KR" sz="1200" dirty="0" err="1"/>
              <a:t>Jinseok</a:t>
            </a:r>
            <a:r>
              <a:rPr lang="en-US" altLang="ko-KR" sz="1200" dirty="0"/>
              <a:t> Kim from </a:t>
            </a:r>
            <a:r>
              <a:rPr lang="en-US" altLang="ko-KR" sz="1200" dirty="0" err="1"/>
              <a:t>Kunkuk</a:t>
            </a:r>
            <a:r>
              <a:rPr lang="en-US" altLang="ko-KR" sz="1200" dirty="0"/>
              <a:t> University in South Korea. Today, I am presenting this work in behave of Dr. Kim.</a:t>
            </a:r>
          </a:p>
          <a:p>
            <a:pPr lvl="0">
              <a:defRPr lang="ko-KR" altLang="en-US"/>
            </a:pPr>
            <a:r>
              <a:rPr lang="en-US" altLang="ko-KR" sz="1200" dirty="0"/>
              <a:t>This morning I would like to share our recent development of an integrated Assessment model called GUIDE which stands for Green House Gases and Air Pollutants Unified Information Design System for Environment in Korea. This model is consisted of three major parts. The first one is the cost-benefit decision making system, the second one is the air quality modeling system and then last one is information service platform that integrates all the output from both systems and allows users to understand this complex system between cost-benefit, and air quality control strategy results. This last information service platform is currently under the development. This morning I am going to focus on showing the air quality modeling system outcomes we recently completed</a:t>
            </a:r>
            <a:r>
              <a:rPr lang="en-US" altLang="ko-KR" sz="1500" dirty="0"/>
              <a:t>. </a:t>
            </a:r>
          </a:p>
        </p:txBody>
      </p:sp>
      <p:sp>
        <p:nvSpPr>
          <p:cNvPr id="4" name="슬라이드 번호 개체 틀 3"/>
          <p:cNvSpPr>
            <a:spLocks noGrp="1"/>
          </p:cNvSpPr>
          <p:nvPr>
            <p:ph type="sldNum" sz="quarter" idx="10"/>
          </p:nvPr>
        </p:nvSpPr>
        <p:spPr/>
        <p:txBody>
          <a:bodyPr/>
          <a:lstStyle/>
          <a:p>
            <a:pPr>
              <a:defRPr lang="ko-KR" altLang="en-US"/>
            </a:pPr>
            <a:fld id="{3C0E2F11-EE83-479C-B6B3-83493A52E12F}" type="slidenum">
              <a:rPr lang="ko-KR" altLang="en-US">
                <a:solidFill>
                  <a:prstClr val="black"/>
                </a:solidFill>
              </a:rPr>
              <a:pPr>
                <a:defRPr lang="ko-KR" altLang="en-US"/>
              </a:pPr>
              <a:t>1</a:t>
            </a:fld>
            <a:endParaRPr lang="ko-KR" altLang="en-US">
              <a:solidFill>
                <a:prstClr val="black"/>
              </a:solidFill>
            </a:endParaRPr>
          </a:p>
        </p:txBody>
      </p:sp>
    </p:spTree>
    <p:extLst>
      <p:ext uri="{BB962C8B-B14F-4D97-AF65-F5344CB8AC3E}">
        <p14:creationId xmlns:p14="http://schemas.microsoft.com/office/powerpoint/2010/main" val="181662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Before we start the CMAS-RMS control scenario simulations, we </a:t>
            </a:r>
            <a:r>
              <a:rPr lang="en-US" altLang="ko-KR" sz="1200" dirty="0" err="1"/>
              <a:t>peformed</a:t>
            </a:r>
            <a:r>
              <a:rPr lang="en-US" altLang="ko-KR" sz="1200" dirty="0"/>
              <a:t> the complete CMAQ based modeling evaluations. These plots are showing the NOx and ozone simulation results in July.</a:t>
            </a:r>
          </a:p>
          <a:p>
            <a:endParaRPr lang="en-US" altLang="ko-KR" sz="1200" dirty="0"/>
          </a:p>
          <a:p>
            <a:r>
              <a:rPr lang="en-US" altLang="ko-KR" sz="1200" dirty="0"/>
              <a:t>The R square of NOx is about 0.6, but the R square of ozone is more than 0.7.</a:t>
            </a:r>
          </a:p>
          <a:p>
            <a:r>
              <a:rPr lang="en-US" altLang="ko-KR" sz="1200" dirty="0"/>
              <a:t>Based on these evaluations, I concluded that the performance of CMAQ was reasonable</a:t>
            </a:r>
            <a:r>
              <a:rPr lang="en-US" altLang="ko-KR" dirty="0"/>
              <a:t>.</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10</a:t>
            </a:fld>
            <a:endParaRPr lang="ko-KR" altLang="en-US"/>
          </a:p>
        </p:txBody>
      </p:sp>
    </p:spTree>
    <p:extLst>
      <p:ext uri="{BB962C8B-B14F-4D97-AF65-F5344CB8AC3E}">
        <p14:creationId xmlns:p14="http://schemas.microsoft.com/office/powerpoint/2010/main" val="331461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results of the RSM are shown as follows.</a:t>
            </a:r>
          </a:p>
          <a:p>
            <a:r>
              <a:rPr lang="en-US" altLang="ko-KR" sz="1200" dirty="0"/>
              <a:t>This figure is the result of RSM for PM2.5, which shows the Base Scenario. </a:t>
            </a:r>
          </a:p>
          <a:p>
            <a:r>
              <a:rPr lang="en-US" altLang="ko-KR" sz="1200" dirty="0"/>
              <a:t>As we expected, the high concentration area in the Red Box are shown around the industry complex or megacity area.</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11</a:t>
            </a:fld>
            <a:endParaRPr lang="ko-KR" altLang="en-US"/>
          </a:p>
        </p:txBody>
      </p:sp>
    </p:spTree>
    <p:extLst>
      <p:ext uri="{BB962C8B-B14F-4D97-AF65-F5344CB8AC3E}">
        <p14:creationId xmlns:p14="http://schemas.microsoft.com/office/powerpoint/2010/main" val="167134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following shows the results when all emissions are reduced by 50%. As you can see that the concentration of PM2.5 in the high concentration area are significantly reduced compared with the base scenario shown in the previous slide.</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12</a:t>
            </a:fld>
            <a:endParaRPr lang="ko-KR" altLang="en-US"/>
          </a:p>
        </p:txBody>
      </p:sp>
    </p:spTree>
    <p:extLst>
      <p:ext uri="{BB962C8B-B14F-4D97-AF65-F5344CB8AC3E}">
        <p14:creationId xmlns:p14="http://schemas.microsoft.com/office/powerpoint/2010/main" val="167134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following shows the results when all emissions are increased by 50%. You can see that the high PM2.5 concentrations are occurred near those metropolitan and megacity regions</a:t>
            </a:r>
          </a:p>
          <a:p>
            <a:endParaRPr lang="en-US" altLang="ko-KR" sz="1200" dirty="0"/>
          </a:p>
          <a:p>
            <a:r>
              <a:rPr lang="en-US" altLang="ko-KR" sz="1200" dirty="0"/>
              <a:t>With this RSM visualization tool, you can see the response of the PM2.5 concentration changes while adjusting the emission amount in real time.</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13</a:t>
            </a:fld>
            <a:endParaRPr lang="ko-KR" altLang="en-US"/>
          </a:p>
        </p:txBody>
      </p:sp>
    </p:spTree>
    <p:extLst>
      <p:ext uri="{BB962C8B-B14F-4D97-AF65-F5344CB8AC3E}">
        <p14:creationId xmlns:p14="http://schemas.microsoft.com/office/powerpoint/2010/main" val="167134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following are the results of testing base scenarios and reduction scenarios using RSM.</a:t>
            </a:r>
          </a:p>
          <a:p>
            <a:r>
              <a:rPr lang="en-US" altLang="ko-KR" sz="1200" dirty="0"/>
              <a:t>The meaning of each graph is shown below.</a:t>
            </a:r>
          </a:p>
          <a:p>
            <a:endParaRPr lang="en-US" altLang="ko-KR" sz="1200" baseline="0" dirty="0"/>
          </a:p>
          <a:p>
            <a:r>
              <a:rPr lang="en-US" altLang="ko-KR" sz="1200" baseline="0" dirty="0"/>
              <a:t>Graph A is the base case. there is no concentration of PM2.5 that is reduced or increased.</a:t>
            </a:r>
          </a:p>
          <a:p>
            <a:endParaRPr lang="en-US" altLang="ko-KR" sz="1200" baseline="0" dirty="0"/>
          </a:p>
          <a:p>
            <a:r>
              <a:rPr lang="en-US" altLang="ko-KR" sz="1200" baseline="0" dirty="0"/>
              <a:t>Graphs B and C are scenarios that reduce all emissions by 30% and 20%. Even if </a:t>
            </a:r>
            <a:r>
              <a:rPr lang="en-US" altLang="ko-KR" sz="1200" baseline="0" dirty="0" err="1"/>
              <a:t>korea</a:t>
            </a:r>
            <a:r>
              <a:rPr lang="en-US" altLang="ko-KR" sz="1200" baseline="0" dirty="0"/>
              <a:t> reduce the amount of emissions uniformly across all regions, we can see that the responses from each region are different.</a:t>
            </a:r>
          </a:p>
          <a:p>
            <a:endParaRPr lang="en-US" altLang="ko-KR" sz="1200" baseline="0" dirty="0"/>
          </a:p>
          <a:p>
            <a:r>
              <a:rPr lang="en-US" altLang="ko-KR" sz="1200" baseline="0" dirty="0"/>
              <a:t>Graph D shows the result of applying the desired PM2.5 reduction policy from 2017 to 2022 planned in Korea.</a:t>
            </a:r>
          </a:p>
          <a:p>
            <a:endParaRPr lang="en-US" altLang="ko-KR" sz="1200" baseline="0" dirty="0"/>
          </a:p>
          <a:p>
            <a:r>
              <a:rPr lang="en-US" altLang="ko-KR" sz="1200" baseline="0" dirty="0"/>
              <a:t>I'll tell you about more detail about this in the next slide.</a:t>
            </a:r>
          </a:p>
          <a:p>
            <a:endParaRPr lang="en-US" altLang="ko-KR" sz="1200" baseline="0" dirty="0"/>
          </a:p>
          <a:p>
            <a:r>
              <a:rPr lang="en-US" altLang="ko-KR" sz="1200" baseline="0" dirty="0"/>
              <a:t>Graph E and F show the results when the emissions of Solvent VOC Sector, the source of VOC, are increased while the emissions of the remaining sectors are decreased.</a:t>
            </a:r>
          </a:p>
          <a:p>
            <a:endParaRPr lang="en-US" altLang="ko-KR" sz="1200" baseline="0" dirty="0"/>
          </a:p>
          <a:p>
            <a:r>
              <a:rPr lang="en-US" altLang="ko-KR" sz="1200" baseline="0" dirty="0"/>
              <a:t>The results of Graphs E and F show that it is important in Korea to regulate VOC emissions to reduce PM2.5 concentration.</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14</a:t>
            </a:fld>
            <a:endParaRPr lang="ko-KR" altLang="en-US"/>
          </a:p>
        </p:txBody>
      </p:sp>
    </p:spTree>
    <p:extLst>
      <p:ext uri="{BB962C8B-B14F-4D97-AF65-F5344CB8AC3E}">
        <p14:creationId xmlns:p14="http://schemas.microsoft.com/office/powerpoint/2010/main" val="152717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We also analyzed the current policy using RSM.</a:t>
            </a:r>
          </a:p>
          <a:p>
            <a:r>
              <a:rPr lang="en-US" altLang="ko-KR" sz="1200" dirty="0"/>
              <a:t>Graph A is the one from the previous slide and the concentration of PM2.5 that is reduced base on the Korea’s PM2.5 policy.</a:t>
            </a:r>
          </a:p>
          <a:p>
            <a:endParaRPr lang="en-US" altLang="ko-KR" sz="1200" dirty="0"/>
          </a:p>
          <a:p>
            <a:r>
              <a:rPr lang="en-US" altLang="ko-KR" sz="1200" dirty="0"/>
              <a:t>The goal of this policy is to cut down the PM2.5 concentration in region A  by 8 </a:t>
            </a:r>
            <a:r>
              <a:rPr lang="en-US" altLang="ko-KR" sz="1200" dirty="0" err="1"/>
              <a:t>ug</a:t>
            </a:r>
            <a:r>
              <a:rPr lang="en-US" altLang="ko-KR" sz="1200" dirty="0"/>
              <a:t>/m3.</a:t>
            </a:r>
          </a:p>
          <a:p>
            <a:endParaRPr lang="en-US" altLang="ko-KR" sz="1200" dirty="0"/>
          </a:p>
          <a:p>
            <a:r>
              <a:rPr lang="en-US" altLang="ko-KR" sz="1200" dirty="0"/>
              <a:t>However, we have derived the RSM result that it is difficult to </a:t>
            </a:r>
            <a:r>
              <a:rPr lang="en-US" altLang="ko-KR" sz="1200" dirty="0" err="1"/>
              <a:t>achive</a:t>
            </a:r>
            <a:r>
              <a:rPr lang="en-US" altLang="ko-KR" sz="1200" dirty="0"/>
              <a:t> the target with the current policy alone.</a:t>
            </a:r>
          </a:p>
          <a:p>
            <a:endParaRPr lang="en-US" altLang="ko-KR" sz="1200" dirty="0"/>
          </a:p>
          <a:p>
            <a:r>
              <a:rPr lang="en-US" altLang="ko-KR" sz="1200" dirty="0"/>
              <a:t>So, we have reduced the VOC emission from Solvent sector by 19% in Graph B, and Solvent VOC and Agriculture 10% reduction in Graph C, and finally </a:t>
            </a:r>
            <a:r>
              <a:rPr lang="en-US" altLang="ko-KR" sz="1200" dirty="0" err="1"/>
              <a:t>recuded</a:t>
            </a:r>
            <a:r>
              <a:rPr lang="en-US" altLang="ko-KR" sz="1200" dirty="0"/>
              <a:t> the Solvent VOC 20% in Graph D to see whether we can achieve the goal.</a:t>
            </a:r>
          </a:p>
          <a:p>
            <a:r>
              <a:rPr lang="en-US" altLang="ko-KR" sz="1200" dirty="0"/>
              <a:t>While Graph B and C did not meet the goal in region A, Graph D showed that reducing the solvent VOC sector by 20% will allows us to meet the requirement of current  policy goal.</a:t>
            </a:r>
          </a:p>
          <a:p>
            <a:endParaRPr lang="en-US" altLang="ko-KR" sz="1200" dirty="0"/>
          </a:p>
          <a:p>
            <a:r>
              <a:rPr lang="en-US" altLang="ko-KR" sz="1200" dirty="0"/>
              <a:t>Using RSM in this way allows decision makers to consider what policies need to be implemented to achieve their goals.</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15</a:t>
            </a:fld>
            <a:endParaRPr lang="ko-KR" altLang="en-US"/>
          </a:p>
        </p:txBody>
      </p:sp>
    </p:spTree>
    <p:extLst>
      <p:ext uri="{BB962C8B-B14F-4D97-AF65-F5344CB8AC3E}">
        <p14:creationId xmlns:p14="http://schemas.microsoft.com/office/powerpoint/2010/main" val="313700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resulting RSM results are being applied to the GUIDE system for information service platform. </a:t>
            </a:r>
          </a:p>
          <a:p>
            <a:r>
              <a:rPr lang="en-US" altLang="ko-KR" sz="1200" dirty="0"/>
              <a:t>The above figure is a prototype of </a:t>
            </a:r>
            <a:r>
              <a:rPr lang="en-US" altLang="ko-KR" sz="1200" dirty="0" err="1"/>
              <a:t>informationve</a:t>
            </a:r>
            <a:r>
              <a:rPr lang="en-US" altLang="ko-KR" sz="1200" dirty="0"/>
              <a:t> service platform system in the GUIDE system.</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16</a:t>
            </a:fld>
            <a:endParaRPr lang="ko-KR" altLang="en-US"/>
          </a:p>
        </p:txBody>
      </p:sp>
    </p:spTree>
    <p:extLst>
      <p:ext uri="{BB962C8B-B14F-4D97-AF65-F5344CB8AC3E}">
        <p14:creationId xmlns:p14="http://schemas.microsoft.com/office/powerpoint/2010/main" val="3234023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following is the Health Benefit model developed by the Group of objective 2.</a:t>
            </a:r>
          </a:p>
          <a:p>
            <a:r>
              <a:rPr lang="en-US" altLang="ko-KR" sz="1200" dirty="0"/>
              <a:t>Likewise, these results are being applied to the GUIDE system by the Group of objective 3 .</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17</a:t>
            </a:fld>
            <a:endParaRPr lang="ko-KR" altLang="en-US"/>
          </a:p>
        </p:txBody>
      </p:sp>
    </p:spTree>
    <p:extLst>
      <p:ext uri="{BB962C8B-B14F-4D97-AF65-F5344CB8AC3E}">
        <p14:creationId xmlns:p14="http://schemas.microsoft.com/office/powerpoint/2010/main" val="91466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Finally, combining these studies to develop the Decision Making Model GUIDE is a comprehensive goal.</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18</a:t>
            </a:fld>
            <a:endParaRPr lang="ko-KR" altLang="en-US"/>
          </a:p>
        </p:txBody>
      </p:sp>
    </p:spTree>
    <p:extLst>
      <p:ext uri="{BB962C8B-B14F-4D97-AF65-F5344CB8AC3E}">
        <p14:creationId xmlns:p14="http://schemas.microsoft.com/office/powerpoint/2010/main" val="1845407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finally, summary and future work.</a:t>
            </a:r>
          </a:p>
          <a:p>
            <a:endParaRPr lang="en-US" altLang="ko-KR" sz="1200" dirty="0"/>
          </a:p>
          <a:p>
            <a:r>
              <a:rPr lang="en-US" altLang="ko-KR" sz="1200" dirty="0"/>
              <a:t>We are Created 120 control factors considering 17 regions, 7 sectors, and Boundary </a:t>
            </a:r>
            <a:r>
              <a:rPr lang="en-US" altLang="ko-KR" sz="1200" dirty="0" err="1"/>
              <a:t>condition.and</a:t>
            </a:r>
            <a:r>
              <a:rPr lang="en-US" altLang="ko-KR" sz="1200" dirty="0"/>
              <a:t> Complete SMOKE-CMAQ-RSM modeling for 120 scenarios.</a:t>
            </a:r>
          </a:p>
          <a:p>
            <a:r>
              <a:rPr lang="en-US" altLang="ko-KR" sz="1200" dirty="0"/>
              <a:t>in conclusion, To improve the fine particle pollution in Korea, it is necessary to consider the secondary formation.</a:t>
            </a:r>
          </a:p>
          <a:p>
            <a:endParaRPr lang="en-US" altLang="ko-KR" dirty="0"/>
          </a:p>
          <a:p>
            <a:r>
              <a:rPr lang="en-US" altLang="ko-KR" dirty="0"/>
              <a:t>Future work is as follows.</a:t>
            </a:r>
          </a:p>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19</a:t>
            </a:fld>
            <a:endParaRPr lang="ko-KR" altLang="en-US"/>
          </a:p>
        </p:txBody>
      </p:sp>
    </p:spTree>
    <p:extLst>
      <p:ext uri="{BB962C8B-B14F-4D97-AF65-F5344CB8AC3E}">
        <p14:creationId xmlns:p14="http://schemas.microsoft.com/office/powerpoint/2010/main" val="184540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Before I show you our results, I want to briefly cover our motivation of this GUIDE modeling system development. </a:t>
            </a:r>
          </a:p>
          <a:p>
            <a:endParaRPr lang="en-US" altLang="ko-KR" sz="1200" dirty="0"/>
          </a:p>
          <a:p>
            <a:r>
              <a:rPr lang="en-US" altLang="ko-KR" sz="1200" dirty="0"/>
              <a:t>As you can see in this figure, over the last 60 years, GHG emissions have increased.</a:t>
            </a:r>
          </a:p>
          <a:p>
            <a:r>
              <a:rPr lang="en-US" altLang="ko-KR" sz="1200" dirty="0"/>
              <a:t>There are major Green House Gases contributors in the world including China, US and India, and Korea ranks the 7th place. Last two decades, Korea has been making a great efforts to reduce these green house gases to comply with the IPCC’s future RCP and also Korea introduced the GHG reduction plan from INDC of Paris Agreement.</a:t>
            </a:r>
          </a:p>
          <a:p>
            <a:r>
              <a:rPr lang="en-US" altLang="ko-KR" sz="1200" dirty="0"/>
              <a:t>While we are working on the Climate Changes, we also have been facing the serious air quality issues in local level.</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2</a:t>
            </a:fld>
            <a:endParaRPr lang="ko-KR" altLang="en-US"/>
          </a:p>
        </p:txBody>
      </p:sp>
    </p:spTree>
    <p:extLst>
      <p:ext uri="{BB962C8B-B14F-4D97-AF65-F5344CB8AC3E}">
        <p14:creationId xmlns:p14="http://schemas.microsoft.com/office/powerpoint/2010/main" val="871466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21</a:t>
            </a:fld>
            <a:endParaRPr lang="ko-KR" altLang="en-US"/>
          </a:p>
        </p:txBody>
      </p:sp>
    </p:spTree>
    <p:extLst>
      <p:ext uri="{BB962C8B-B14F-4D97-AF65-F5344CB8AC3E}">
        <p14:creationId xmlns:p14="http://schemas.microsoft.com/office/powerpoint/2010/main" val="3165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Seoul, the capital of Korea, has recently faced atmospheric environmental problems. As you see the pictures in this slide, local air quality issues like PM2.5 has been causing many concerns on human health impacts.  Although Korea has been working hard to reduce our own emissions from various major emissions sources like large stationary point sources, </a:t>
            </a:r>
            <a:r>
              <a:rPr lang="en-US" altLang="ko-KR" sz="1200" dirty="0" err="1"/>
              <a:t>onroad</a:t>
            </a:r>
            <a:r>
              <a:rPr lang="en-US" altLang="ko-KR" sz="1200" dirty="0"/>
              <a:t> mobile sources. We have been facing the air quality impacts from our neighbor countries like China, North Korea, and other countries next to South Korea.   </a:t>
            </a:r>
          </a:p>
          <a:p>
            <a:endParaRPr lang="en-US" altLang="ko-KR" sz="1200" dirty="0"/>
          </a:p>
          <a:p>
            <a:r>
              <a:rPr lang="en-US" altLang="ko-KR" sz="1200" dirty="0"/>
              <a:t>To understand these regional air quality issues, last 2017, Korea  government had completed the collaborative research air quality field </a:t>
            </a:r>
            <a:r>
              <a:rPr lang="en-US" altLang="ko-KR" sz="1200" dirty="0" err="1"/>
              <a:t>campaing</a:t>
            </a:r>
            <a:r>
              <a:rPr lang="en-US" altLang="ko-KR" sz="1200" dirty="0"/>
              <a:t> with NASA,  it is called “KOR-US”.  Based on this campaign study with NASA, we have found out that almost 34% of high PM2.5 episode are caused by China and 9% by North Korea.  And also this secondary organic aerosol among PM2.5 is about 34%, sulfate, nitrate and </a:t>
            </a:r>
            <a:r>
              <a:rPr lang="en-US" altLang="ko-KR" sz="1200" dirty="0" err="1"/>
              <a:t>ammounium</a:t>
            </a:r>
            <a:r>
              <a:rPr lang="en-US" altLang="ko-KR" sz="1200" dirty="0"/>
              <a:t> are 16%, 24% and 14%, respectively.</a:t>
            </a:r>
          </a:p>
          <a:p>
            <a:endParaRPr lang="en-US" altLang="ko-KR" sz="1200" dirty="0"/>
          </a:p>
          <a:p>
            <a:r>
              <a:rPr lang="en-US" altLang="ko-KR" sz="1200" dirty="0"/>
              <a:t>So, to understand this complex air quality issues and come up with a better control strategies, we have been working on developing this integrated, assessment model, GUIDE modeling system.</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3</a:t>
            </a:fld>
            <a:endParaRPr lang="ko-KR" altLang="en-US"/>
          </a:p>
        </p:txBody>
      </p:sp>
    </p:spTree>
    <p:extLst>
      <p:ext uri="{BB962C8B-B14F-4D97-AF65-F5344CB8AC3E}">
        <p14:creationId xmlns:p14="http://schemas.microsoft.com/office/powerpoint/2010/main" val="87146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This figure shows the GUIDE model development framework.</a:t>
            </a:r>
          </a:p>
          <a:p>
            <a:endParaRPr lang="en-US" altLang="ko-KR" sz="1200" dirty="0"/>
          </a:p>
          <a:p>
            <a:r>
              <a:rPr lang="en-US" altLang="ko-KR" sz="1200" dirty="0"/>
              <a:t>The GUIDE model is consisted of three major groups.  The Group of objective 2 on the left is the group that develops the economic and energy projection model and the cost-benefit decision making model. </a:t>
            </a:r>
          </a:p>
          <a:p>
            <a:endParaRPr lang="en-US" altLang="ko-KR" sz="1200" dirty="0"/>
          </a:p>
          <a:p>
            <a:r>
              <a:rPr lang="en-US" altLang="ko-KR" sz="1200" dirty="0"/>
              <a:t> and the Group of objective 1 on the right is the group that conducts the inventory development and the study to create the Air quality module.</a:t>
            </a:r>
          </a:p>
          <a:p>
            <a:r>
              <a:rPr lang="en-US" altLang="ko-KR" sz="1200" dirty="0"/>
              <a:t>The Group of Objective 3 is currently working on combining these developments into one platform.</a:t>
            </a:r>
            <a:endParaRPr lang="en-US" altLang="ko-KR" sz="1200" baseline="0" dirty="0"/>
          </a:p>
          <a:p>
            <a:endParaRPr lang="en-US" altLang="ko-KR" sz="1200" baseline="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4</a:t>
            </a:fld>
            <a:endParaRPr lang="ko-KR" altLang="en-US"/>
          </a:p>
        </p:txBody>
      </p:sp>
    </p:spTree>
    <p:extLst>
      <p:ext uri="{BB962C8B-B14F-4D97-AF65-F5344CB8AC3E}">
        <p14:creationId xmlns:p14="http://schemas.microsoft.com/office/powerpoint/2010/main" val="186972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In this presentation, I will be focusing on showing the design of the Integrated Emissions Inventory and Policy </a:t>
            </a:r>
            <a:r>
              <a:rPr lang="en-US" altLang="ko-KR" sz="1200" dirty="0" err="1"/>
              <a:t>Supporing</a:t>
            </a:r>
            <a:r>
              <a:rPr lang="en-US" altLang="ko-KR" sz="1200" dirty="0"/>
              <a:t> Air Quality Modeling </a:t>
            </a:r>
            <a:r>
              <a:rPr lang="en-US" altLang="ko-KR" sz="1200" dirty="0" err="1"/>
              <a:t>syste</a:t>
            </a:r>
            <a:r>
              <a:rPr lang="en-US" altLang="ko-KR" sz="1200" dirty="0"/>
              <a:t>. It includes the construction of RSM (</a:t>
            </a:r>
            <a:r>
              <a:rPr lang="en-US" altLang="ko-KR" sz="1200" dirty="0" err="1"/>
              <a:t>Respose</a:t>
            </a:r>
            <a:r>
              <a:rPr lang="en-US" altLang="ko-KR" sz="1200" dirty="0"/>
              <a:t> Surface Model), a policy-supporting air quality modeling system in GUIDE models.</a:t>
            </a:r>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5</a:t>
            </a:fld>
            <a:endParaRPr lang="ko-KR" altLang="en-US"/>
          </a:p>
        </p:txBody>
      </p:sp>
    </p:spTree>
    <p:extLst>
      <p:ext uri="{BB962C8B-B14F-4D97-AF65-F5344CB8AC3E}">
        <p14:creationId xmlns:p14="http://schemas.microsoft.com/office/powerpoint/2010/main" val="181764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Since many of you already heard about the RSM model from yesterday’s talks from Dr. Carey Chang from U.S. EPA and Professor Jia Xing from </a:t>
            </a:r>
            <a:r>
              <a:rPr lang="en-US" altLang="ko-KR" sz="1200" dirty="0" err="1"/>
              <a:t>Tinghua</a:t>
            </a:r>
            <a:r>
              <a:rPr lang="en-US" altLang="ko-KR" sz="1200" dirty="0"/>
              <a:t> university in China, I won’t go into the detail. In this study, we have adopted the RSM module from </a:t>
            </a:r>
            <a:r>
              <a:rPr lang="en-US" altLang="ko-KR" sz="1200" dirty="0" err="1"/>
              <a:t>ABaCAS</a:t>
            </a:r>
            <a:r>
              <a:rPr lang="en-US" altLang="ko-KR" sz="1200" dirty="0"/>
              <a:t> to develop the real-time air quality modeling results for Group 2 decision making model under the GUIDE system.</a:t>
            </a:r>
          </a:p>
          <a:p>
            <a:endParaRPr lang="en-US" altLang="ko-KR" sz="1200" dirty="0"/>
          </a:p>
          <a:p>
            <a:r>
              <a:rPr lang="en-US" altLang="ko-KR" sz="1200" dirty="0"/>
              <a:t>In our study, we have identified a total of 120 control factors for the RSM model. They are based on by regions, by pollutants and by emission sectors. Based on these 120 control factors, we have initially simulated around 200 RSM scenarios CMAQ modeling runs. </a:t>
            </a:r>
          </a:p>
          <a:p>
            <a:endParaRPr lang="en-US" altLang="ko-KR" sz="1200" dirty="0"/>
          </a:p>
          <a:p>
            <a:r>
              <a:rPr lang="en-US" altLang="ko-KR" sz="1200" dirty="0"/>
              <a:t>To create the RSM, we have simulated about SMOKE-CMAQ system about 200 times according to the reduced emission scenarios</a:t>
            </a:r>
            <a:r>
              <a:rPr lang="en-US" altLang="ko-KR" sz="1200" baseline="0" dirty="0"/>
              <a:t> by </a:t>
            </a:r>
            <a:r>
              <a:rPr lang="en-US" altLang="ko-KR" sz="1200" dirty="0"/>
              <a:t>region and sector to generate the air quality input dataset for Response Surface Model (RSM) and the visualization analysis tool called VAT</a:t>
            </a:r>
          </a:p>
          <a:p>
            <a:endParaRPr lang="en-US" altLang="ko-KR" sz="1200" dirty="0"/>
          </a:p>
          <a:p>
            <a:endParaRPr lang="ko-KR" altLang="en-US" sz="1200"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6</a:t>
            </a:fld>
            <a:endParaRPr lang="ko-KR" altLang="en-US"/>
          </a:p>
        </p:txBody>
      </p:sp>
    </p:spTree>
    <p:extLst>
      <p:ext uri="{BB962C8B-B14F-4D97-AF65-F5344CB8AC3E}">
        <p14:creationId xmlns:p14="http://schemas.microsoft.com/office/powerpoint/2010/main" val="249673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The RSM design for the GUIDE model is as follows.</a:t>
            </a:r>
          </a:p>
          <a:p>
            <a:r>
              <a:rPr lang="en-US" altLang="ko-KR" sz="1200" dirty="0"/>
              <a:t>Korea is divided into 17 regions, and There are a total of 8 pollutants (CO, CO2, NOx, Ammonia and so on) with a total of 7 sectors like power, industry, mobile, residential, agriculture and the Solvent VOC sector. SMOKE processing is </a:t>
            </a:r>
            <a:r>
              <a:rPr lang="en-US" altLang="ko-KR" sz="1200" dirty="0" err="1"/>
              <a:t>drived</a:t>
            </a:r>
            <a:r>
              <a:rPr lang="en-US" altLang="ko-KR" sz="1200" dirty="0"/>
              <a:t> by utilizing the sectors classified as above.</a:t>
            </a:r>
          </a:p>
          <a:p>
            <a:endParaRPr lang="en-US" altLang="ko-KR" sz="1200" dirty="0"/>
          </a:p>
          <a:p>
            <a:r>
              <a:rPr lang="en-US" altLang="ko-KR" sz="1200" dirty="0"/>
              <a:t>So, we have created a total of 119 factors by region and sector with boundary conditions to consider the impacts from our neighbor countries like China and North Korea.</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7</a:t>
            </a:fld>
            <a:endParaRPr lang="ko-KR" altLang="en-US"/>
          </a:p>
        </p:txBody>
      </p:sp>
    </p:spTree>
    <p:extLst>
      <p:ext uri="{BB962C8B-B14F-4D97-AF65-F5344CB8AC3E}">
        <p14:creationId xmlns:p14="http://schemas.microsoft.com/office/powerpoint/2010/main" val="253646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This is the modeling framework for creating the SMOKE-CMAQ-RSM. Base Scenario Emission was created using KORUSv2.1 Emission Inventory </a:t>
            </a:r>
            <a:r>
              <a:rPr lang="en-US" altLang="ko-KR" sz="1200" dirty="0" err="1"/>
              <a:t>th</a:t>
            </a:r>
            <a:r>
              <a:rPr lang="en-US" altLang="ko-KR" sz="1200" dirty="0"/>
              <a:t> rough SMOKE-Asia Emission Processing System. If you are interested in how the emissions inventories are created for this 2017 KOR-US field </a:t>
            </a:r>
            <a:r>
              <a:rPr lang="en-US" altLang="ko-KR" sz="1200" dirty="0" err="1"/>
              <a:t>campaingns</a:t>
            </a:r>
            <a:r>
              <a:rPr lang="en-US" altLang="ko-KR" sz="1200" dirty="0"/>
              <a:t>, please check out the Dr. </a:t>
            </a:r>
            <a:r>
              <a:rPr lang="en-US" altLang="ko-KR" sz="1200" dirty="0" err="1"/>
              <a:t>Younha</a:t>
            </a:r>
            <a:r>
              <a:rPr lang="en-US" altLang="ko-KR" sz="1200" dirty="0"/>
              <a:t> Kim’s presentation tomorrow at 2pm.</a:t>
            </a:r>
          </a:p>
          <a:p>
            <a:endParaRPr lang="en-US" altLang="ko-KR" sz="1200" dirty="0"/>
          </a:p>
          <a:p>
            <a:r>
              <a:rPr lang="en-US" altLang="ko-KR" sz="1200" dirty="0"/>
              <a:t>And we also used the Latin Hypercube Sampling(LHS) to develop a total of </a:t>
            </a:r>
            <a:r>
              <a:rPr lang="en-US" altLang="ko-KR" sz="1200" dirty="0" err="1"/>
              <a:t>intial</a:t>
            </a:r>
            <a:r>
              <a:rPr lang="en-US" altLang="ko-KR" sz="1200" dirty="0"/>
              <a:t> 120 control scenarios for RSM.</a:t>
            </a:r>
          </a:p>
          <a:p>
            <a:endParaRPr lang="en-US" altLang="ko-KR" sz="1200" dirty="0"/>
          </a:p>
          <a:p>
            <a:r>
              <a:rPr lang="en-US" altLang="ko-KR" sz="1200" dirty="0"/>
              <a:t>The generated 120 scenario CMAQ results were applied to RSM.</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8</a:t>
            </a:fld>
            <a:endParaRPr lang="ko-KR" altLang="en-US"/>
          </a:p>
        </p:txBody>
      </p:sp>
    </p:spTree>
    <p:extLst>
      <p:ext uri="{BB962C8B-B14F-4D97-AF65-F5344CB8AC3E}">
        <p14:creationId xmlns:p14="http://schemas.microsoft.com/office/powerpoint/2010/main" val="44623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For our </a:t>
            </a:r>
            <a:r>
              <a:rPr lang="en-US" altLang="ko-KR" sz="1200" dirty="0" err="1"/>
              <a:t>Chmical</a:t>
            </a:r>
            <a:r>
              <a:rPr lang="en-US" altLang="ko-KR" sz="1200" dirty="0"/>
              <a:t> Transport Modeling system, we used the CMAQ v4.7 with Chemical Mechanism SAPRC99.</a:t>
            </a:r>
          </a:p>
          <a:p>
            <a:r>
              <a:rPr lang="en-US" altLang="ko-KR" sz="1200" dirty="0"/>
              <a:t>Emissions were processed using SMOKE-Asia with KORUS v2.1 inventory which is based on the latest East Asia region emissions inventory called CREATE v3.0.</a:t>
            </a:r>
          </a:p>
          <a:p>
            <a:endParaRPr lang="en-US" altLang="ko-KR" sz="1200" dirty="0"/>
          </a:p>
          <a:p>
            <a:r>
              <a:rPr lang="en-US" altLang="ko-KR" sz="1200" dirty="0"/>
              <a:t>The meteorological model was WRF. To represent the seasonality of air quality, we modeled January, April, July, October. A total of four month with 10 </a:t>
            </a:r>
            <a:r>
              <a:rPr lang="en-US" altLang="ko-KR" sz="1200" dirty="0" err="1"/>
              <a:t>sinup</a:t>
            </a:r>
            <a:r>
              <a:rPr lang="en-US" altLang="ko-KR" sz="1200" dirty="0"/>
              <a:t> days. </a:t>
            </a:r>
          </a:p>
          <a:p>
            <a:endParaRPr lang="en-US" altLang="ko-KR" sz="1200" dirty="0"/>
          </a:p>
          <a:p>
            <a:r>
              <a:rPr lang="en-US" altLang="ko-KR" sz="1200" dirty="0"/>
              <a:t>The one in the </a:t>
            </a:r>
            <a:r>
              <a:rPr lang="en-US" altLang="ko-KR" sz="1200" dirty="0" err="1"/>
              <a:t>redbox</a:t>
            </a:r>
            <a:r>
              <a:rPr lang="en-US" altLang="ko-KR" sz="1200" dirty="0"/>
              <a:t> is the 27km by 27km modeling domain and the smaller black box around South Korea is 9km * 9km modeling domain. </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ko-KR" altLang="en-US" smtClean="0"/>
              <a:pPr lvl="0">
                <a:defRPr lang="ko-KR" altLang="en-US"/>
              </a:pPr>
              <a:t>9</a:t>
            </a:fld>
            <a:endParaRPr lang="ko-KR" altLang="en-US"/>
          </a:p>
        </p:txBody>
      </p:sp>
    </p:spTree>
    <p:extLst>
      <p:ext uri="{BB962C8B-B14F-4D97-AF65-F5344CB8AC3E}">
        <p14:creationId xmlns:p14="http://schemas.microsoft.com/office/powerpoint/2010/main" val="101868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D7D9DC8D-E54E-49B0-B2D8-C7EE5402F8A5}" type="datetime1">
              <a:rPr lang="ko-KR" altLang="en-US" smtClean="0"/>
              <a:pPr/>
              <a:t>2018-10-23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36786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AB3D29-D96D-48D3-9080-F70C4FBC4773}" type="datetime1">
              <a:rPr lang="ko-KR" altLang="en-US" smtClean="0"/>
              <a:pPr/>
              <a:t>2018-10-23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269718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9BB1E1E-5373-4FC6-84AF-F121996A49AE}" type="datetime1">
              <a:rPr lang="ko-KR" altLang="en-US" smtClean="0"/>
              <a:pPr/>
              <a:t>2018-10-23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85000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406" y="1600930"/>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50301" y="1600930"/>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half" idx="3"/>
          </p:nvPr>
        </p:nvSpPr>
        <p:spPr>
          <a:xfrm>
            <a:off x="456234" y="3986037"/>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half" idx="4"/>
          </p:nvPr>
        </p:nvSpPr>
        <p:spPr>
          <a:xfrm>
            <a:off x="4649129" y="3986037"/>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10" name="날짜 개체 틀 3"/>
          <p:cNvSpPr>
            <a:spLocks noGrp="1"/>
          </p:cNvSpPr>
          <p:nvPr>
            <p:ph type="dt" sz="half" idx="10"/>
          </p:nvPr>
        </p:nvSpPr>
        <p:spPr>
          <a:xfrm>
            <a:off x="457401" y="6248059"/>
            <a:ext cx="2134576" cy="476440"/>
          </a:xfrm>
          <a:noFill/>
          <a:ln w="9525" cap="flat" cmpd="sng" algn="ctr">
            <a:noFill/>
            <a:prstDash val="solid"/>
            <a:round/>
          </a:ln>
        </p:spPr>
        <p:txBody>
          <a:bodyPr vert="horz" wrap="square" lIns="90000" tIns="46800" rIns="90000" bIns="46800" anchor="t">
            <a:noAutofit/>
          </a:bodyPr>
          <a:lstStyle/>
          <a:p>
            <a:pPr marL="0" lvl="0" indent="0" algn="l">
              <a:lnSpc>
                <a:spcPct val="100000"/>
              </a:lnSpc>
              <a:spcBef>
                <a:spcPct val="0"/>
              </a:spcBef>
              <a:spcAft>
                <a:spcPct val="0"/>
              </a:spcAft>
              <a:buNone/>
              <a:defRPr lang="ko-KR" altLang="en-US"/>
            </a:pPr>
            <a:fld id="{F99A844E-9CAD-4CB0-A9D6-DE39E5722DA2}" type="datetime1">
              <a:rPr lang="ko-KR" altLang="en-US" sz="1400" b="0" i="0" smtClean="0">
                <a:solidFill>
                  <a:schemeClr val="tx1"/>
                </a:solidFill>
                <a:latin typeface="+mj-lt"/>
                <a:ea typeface="+mj-ea"/>
                <a:cs typeface="+mj-cs"/>
              </a:rPr>
              <a:pPr marL="0" lvl="0" indent="0" algn="l">
                <a:lnSpc>
                  <a:spcPct val="100000"/>
                </a:lnSpc>
                <a:spcBef>
                  <a:spcPct val="0"/>
                </a:spcBef>
                <a:spcAft>
                  <a:spcPct val="0"/>
                </a:spcAft>
                <a:buNone/>
                <a:defRPr lang="ko-KR" altLang="en-US"/>
              </a:pPr>
              <a:t>2018-10-23</a:t>
            </a:fld>
            <a:endParaRPr lang="en-US" altLang="ko-KR" sz="1400" b="0" i="0">
              <a:solidFill>
                <a:schemeClr val="tx1"/>
              </a:solidFill>
              <a:latin typeface="+mj-lt"/>
              <a:ea typeface="+mj-ea"/>
              <a:cs typeface="+mj-cs"/>
            </a:endParaRPr>
          </a:p>
        </p:txBody>
      </p:sp>
      <p:sp>
        <p:nvSpPr>
          <p:cNvPr id="11" name="바닥글 개체 틀 4"/>
          <p:cNvSpPr>
            <a:spLocks noGrp="1"/>
          </p:cNvSpPr>
          <p:nvPr>
            <p:ph type="ftr" sz="quarter" idx="11"/>
          </p:nvPr>
        </p:nvSpPr>
        <p:spPr>
          <a:xfrm>
            <a:off x="3125593" y="6248059"/>
            <a:ext cx="2896948" cy="476440"/>
          </a:xfrm>
          <a:noFill/>
          <a:ln w="9525" cap="flat" cmpd="sng" algn="ctr">
            <a:noFill/>
            <a:prstDash val="solid"/>
            <a:round/>
          </a:ln>
        </p:spPr>
        <p:txBody>
          <a:bodyPr vert="horz" wrap="square" lIns="90000" tIns="46800" rIns="90000" bIns="46800" anchor="t">
            <a:noAutofit/>
          </a:bodyPr>
          <a:lstStyle/>
          <a:p>
            <a:pPr marL="0" lvl="0" indent="0" algn="ctr">
              <a:lnSpc>
                <a:spcPct val="100000"/>
              </a:lnSpc>
              <a:spcBef>
                <a:spcPct val="0"/>
              </a:spcBef>
              <a:spcAft>
                <a:spcPct val="0"/>
              </a:spcAft>
              <a:buNone/>
              <a:defRPr lang="ko-KR" altLang="en-US"/>
            </a:pPr>
            <a:endParaRPr lang="en-US" altLang="ko-KR" sz="1400" b="0" i="0">
              <a:solidFill>
                <a:schemeClr val="tx1"/>
              </a:solidFill>
              <a:latin typeface="+mj-lt"/>
              <a:ea typeface="+mj-ea"/>
              <a:cs typeface="+mj-cs"/>
            </a:endParaRPr>
          </a:p>
        </p:txBody>
      </p:sp>
      <p:sp>
        <p:nvSpPr>
          <p:cNvPr id="12" name="슬라이드 번호 개체 틀 5"/>
          <p:cNvSpPr>
            <a:spLocks noGrp="1"/>
          </p:cNvSpPr>
          <p:nvPr>
            <p:ph type="sldNum" sz="quarter" idx="12"/>
          </p:nvPr>
        </p:nvSpPr>
        <p:spPr>
          <a:xfrm>
            <a:off x="6556157" y="6248059"/>
            <a:ext cx="2134576" cy="476440"/>
          </a:xfrm>
          <a:noFill/>
          <a:ln w="9525" cap="flat" cmpd="sng" algn="ctr">
            <a:noFill/>
            <a:prstDash val="solid"/>
            <a:round/>
          </a:ln>
        </p:spPr>
        <p:txBody>
          <a:bodyPr vert="horz" wrap="square" lIns="90000" tIns="46800" rIns="90000" bIns="46800" anchor="t">
            <a:noAutofit/>
          </a:bodyPr>
          <a:lstStyle/>
          <a:p>
            <a:pPr marL="0" lvl="0" indent="0" algn="r">
              <a:lnSpc>
                <a:spcPct val="100000"/>
              </a:lnSpc>
              <a:spcBef>
                <a:spcPct val="0"/>
              </a:spcBef>
              <a:spcAft>
                <a:spcPct val="0"/>
              </a:spcAft>
              <a:buNone/>
              <a:defRPr lang="ko-KR" altLang="en-US"/>
            </a:pPr>
            <a:fld id="{7826CF38-B161-44CA-902E-4A520160E99B}" type="slidenum">
              <a:rPr lang="ko-KR" altLang="en-US" sz="1400" b="0" i="0">
                <a:solidFill>
                  <a:schemeClr val="tx1"/>
                </a:solidFill>
                <a:latin typeface="+mj-lt"/>
                <a:ea typeface="+mj-ea"/>
                <a:cs typeface="+mj-cs"/>
              </a:rPr>
              <a:pPr marL="0" lvl="0" indent="0" algn="r">
                <a:lnSpc>
                  <a:spcPct val="100000"/>
                </a:lnSpc>
                <a:spcBef>
                  <a:spcPct val="0"/>
                </a:spcBef>
                <a:spcAft>
                  <a:spcPct val="0"/>
                </a:spcAft>
                <a:buNone/>
                <a:defRPr lang="ko-KR" altLang="en-US"/>
              </a:pPr>
              <a:t>‹#›</a:t>
            </a:fld>
            <a:endParaRPr lang="ko-KR" altLang="en-US" sz="1400" b="0" i="0">
              <a:solidFill>
                <a:schemeClr val="tx1"/>
              </a:solidFill>
              <a:latin typeface="+mj-lt"/>
              <a:ea typeface="+mj-ea"/>
              <a:cs typeface="+mj-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4" name="Picture 12" descr="상단바"/>
          <p:cNvPicPr preferRelativeResize="0">
            <a:picLocks noChangeArrowheads="1"/>
          </p:cNvPicPr>
          <p:nvPr userDrawn="1"/>
        </p:nvPicPr>
        <p:blipFill>
          <a:blip r:embed="rId2" cstate="print"/>
          <a:srcRect b="84143"/>
          <a:stretch>
            <a:fillRect/>
          </a:stretch>
        </p:blipFill>
        <p:spPr bwMode="auto">
          <a:xfrm>
            <a:off x="0" y="8"/>
            <a:ext cx="9144000" cy="652463"/>
          </a:xfrm>
          <a:prstGeom prst="rect">
            <a:avLst/>
          </a:prstGeom>
          <a:noFill/>
          <a:ln w="9525">
            <a:noFill/>
            <a:miter lim="800000"/>
            <a:headEnd/>
            <a:tailEnd/>
          </a:ln>
        </p:spPr>
      </p:pic>
    </p:spTree>
    <p:extLst>
      <p:ext uri="{BB962C8B-B14F-4D97-AF65-F5344CB8AC3E}">
        <p14:creationId xmlns:p14="http://schemas.microsoft.com/office/powerpoint/2010/main" val="2690083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86440" y="4800600"/>
            <a:ext cx="5468872" cy="566738"/>
          </a:xfrm>
          <a:prstGeom prst="rect">
            <a:avLst/>
          </a:prstGeom>
        </p:spPr>
        <p:txBody>
          <a:bodyPr anchor="b"/>
          <a:lstStyle>
            <a:lvl1pPr algn="l">
              <a:defRPr sz="2000" b="1">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그림 개체 틀 2"/>
          <p:cNvSpPr>
            <a:spLocks noGrp="1"/>
          </p:cNvSpPr>
          <p:nvPr>
            <p:ph type="pic" idx="1"/>
          </p:nvPr>
        </p:nvSpPr>
        <p:spPr>
          <a:xfrm>
            <a:off x="1786440" y="612775"/>
            <a:ext cx="5468872" cy="4114800"/>
          </a:xfrm>
          <a:prstGeom prst="rect">
            <a:avLst/>
          </a:prstGeom>
        </p:spPr>
        <p:txBody>
          <a:bodyPr/>
          <a:lstStyle>
            <a:lvl1pPr marL="0" indent="0">
              <a:buNone/>
              <a:defRPr sz="3200">
                <a:latin typeface="맑은 고딕" panose="020B0503020000020004" pitchFamily="50" charset="-127"/>
                <a:ea typeface="맑은 고딕" panose="020B0503020000020004" pitchFamily="50" charset="-12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a:p>
        </p:txBody>
      </p:sp>
      <p:sp>
        <p:nvSpPr>
          <p:cNvPr id="4" name="텍스트 개체 틀 3"/>
          <p:cNvSpPr>
            <a:spLocks noGrp="1"/>
          </p:cNvSpPr>
          <p:nvPr>
            <p:ph type="body" sz="half" idx="2"/>
          </p:nvPr>
        </p:nvSpPr>
        <p:spPr>
          <a:xfrm>
            <a:off x="1786440" y="5367338"/>
            <a:ext cx="5468872" cy="804862"/>
          </a:xfrm>
          <a:prstGeom prst="rect">
            <a:avLst/>
          </a:prstGeom>
        </p:spPr>
        <p:txBody>
          <a:bodyPr/>
          <a:lstStyle>
            <a:lvl1pPr marL="0" indent="0">
              <a:buNone/>
              <a:defRPr sz="1400">
                <a:latin typeface="맑은 고딕" panose="020B0503020000020004" pitchFamily="50" charset="-127"/>
                <a:ea typeface="맑은 고딕" panose="020B0503020000020004" pitchFamily="50" charset="-12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dirty="0"/>
              <a:t>마스터 텍스트 스타일을 편집합니다</a:t>
            </a:r>
          </a:p>
        </p:txBody>
      </p:sp>
    </p:spTree>
    <p:extLst>
      <p:ext uri="{BB962C8B-B14F-4D97-AF65-F5344CB8AC3E}">
        <p14:creationId xmlns:p14="http://schemas.microsoft.com/office/powerpoint/2010/main" val="319827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1_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065" y="274638"/>
            <a:ext cx="8203308" cy="1143000"/>
          </a:xfrm>
          <a:prstGeom prst="rect">
            <a:avLst/>
          </a:prstGeom>
        </p:spPr>
        <p:txBody>
          <a:bodyPr/>
          <a:lstStyle>
            <a:lvl1pPr>
              <a:defRPr>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세로 텍스트 개체 틀 2"/>
          <p:cNvSpPr>
            <a:spLocks noGrp="1"/>
          </p:cNvSpPr>
          <p:nvPr>
            <p:ph type="body" orient="vert" idx="1"/>
          </p:nvPr>
        </p:nvSpPr>
        <p:spPr>
          <a:xfrm>
            <a:off x="457065" y="1600204"/>
            <a:ext cx="8203308" cy="4525963"/>
          </a:xfrm>
          <a:prstGeom prst="rect">
            <a:avLst/>
          </a:prstGeom>
        </p:spPr>
        <p:txBody>
          <a:bodyPr vert="eaVert"/>
          <a:lstStyle>
            <a:lvl1pPr>
              <a:defRPr>
                <a:latin typeface="맑은 고딕" panose="020B0503020000020004" pitchFamily="50" charset="-127"/>
                <a:ea typeface="맑은 고딕" panose="020B0503020000020004" pitchFamily="50" charset="-127"/>
              </a:defRPr>
            </a:lvl1pPr>
            <a:lvl2pPr>
              <a:defRPr>
                <a:latin typeface="맑은 고딕" panose="020B0503020000020004" pitchFamily="50" charset="-127"/>
                <a:ea typeface="맑은 고딕" panose="020B0503020000020004" pitchFamily="50" charset="-127"/>
              </a:defRPr>
            </a:lvl2pPr>
            <a:lvl3pPr>
              <a:defRPr>
                <a:latin typeface="맑은 고딕" panose="020B0503020000020004" pitchFamily="50" charset="-127"/>
                <a:ea typeface="맑은 고딕" panose="020B0503020000020004" pitchFamily="50" charset="-127"/>
              </a:defRPr>
            </a:lvl3pPr>
            <a:lvl4pPr>
              <a:defRPr>
                <a:latin typeface="맑은 고딕" panose="020B0503020000020004" pitchFamily="50" charset="-127"/>
                <a:ea typeface="맑은 고딕" panose="020B0503020000020004" pitchFamily="50" charset="-127"/>
              </a:defRPr>
            </a:lvl4pPr>
            <a:lvl5pPr>
              <a:defRPr>
                <a:latin typeface="맑은 고딕" panose="020B0503020000020004" pitchFamily="50" charset="-127"/>
                <a:ea typeface="맑은 고딕" panose="020B0503020000020004"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350338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09546" y="274639"/>
            <a:ext cx="2050827" cy="5851525"/>
          </a:xfrm>
          <a:prstGeom prst="rect">
            <a:avLst/>
          </a:prstGeom>
        </p:spPr>
        <p:txBody>
          <a:bodyPr vert="eaVert"/>
          <a:lstStyle>
            <a:lvl1pPr>
              <a:defRPr>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세로 텍스트 개체 틀 2"/>
          <p:cNvSpPr>
            <a:spLocks noGrp="1"/>
          </p:cNvSpPr>
          <p:nvPr>
            <p:ph type="body" orient="vert" idx="1"/>
          </p:nvPr>
        </p:nvSpPr>
        <p:spPr>
          <a:xfrm>
            <a:off x="456725" y="274639"/>
            <a:ext cx="6012253" cy="5851525"/>
          </a:xfrm>
          <a:prstGeom prst="rect">
            <a:avLst/>
          </a:prstGeom>
        </p:spPr>
        <p:txBody>
          <a:bodyPr vert="eaVert"/>
          <a:lstStyle>
            <a:lvl1pPr>
              <a:defRPr>
                <a:latin typeface="맑은 고딕" panose="020B0503020000020004" pitchFamily="50" charset="-127"/>
                <a:ea typeface="맑은 고딕" panose="020B0503020000020004" pitchFamily="50" charset="-127"/>
              </a:defRPr>
            </a:lvl1pPr>
            <a:lvl2pPr>
              <a:defRPr>
                <a:latin typeface="맑은 고딕" panose="020B0503020000020004" pitchFamily="50" charset="-127"/>
                <a:ea typeface="맑은 고딕" panose="020B0503020000020004" pitchFamily="50" charset="-127"/>
              </a:defRPr>
            </a:lvl2pPr>
            <a:lvl3pPr>
              <a:defRPr>
                <a:latin typeface="맑은 고딕" panose="020B0503020000020004" pitchFamily="50" charset="-127"/>
                <a:ea typeface="맑은 고딕" panose="020B0503020000020004" pitchFamily="50" charset="-127"/>
              </a:defRPr>
            </a:lvl3pPr>
            <a:lvl4pPr>
              <a:defRPr>
                <a:latin typeface="맑은 고딕" panose="020B0503020000020004" pitchFamily="50" charset="-127"/>
                <a:ea typeface="맑은 고딕" panose="020B0503020000020004" pitchFamily="50" charset="-127"/>
              </a:defRPr>
            </a:lvl4pPr>
            <a:lvl5pPr>
              <a:defRPr>
                <a:latin typeface="맑은 고딕" panose="020B0503020000020004" pitchFamily="50" charset="-127"/>
                <a:ea typeface="맑은 고딕" panose="020B0503020000020004"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275879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3609" y="2133292"/>
            <a:ext cx="7747568" cy="1470025"/>
          </a:xfrm>
          <a:prstGeom prst="rect">
            <a:avLst/>
          </a:prstGeom>
        </p:spPr>
        <p:txBody>
          <a:bodyPr/>
          <a:lstStyle>
            <a:lvl1pPr>
              <a:defRPr>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부제목 2"/>
          <p:cNvSpPr>
            <a:spLocks noGrp="1"/>
          </p:cNvSpPr>
          <p:nvPr>
            <p:ph type="subTitle" idx="1"/>
          </p:nvPr>
        </p:nvSpPr>
        <p:spPr>
          <a:xfrm>
            <a:off x="1367421" y="3886200"/>
            <a:ext cx="6380350" cy="1752600"/>
          </a:xfrm>
          <a:prstGeom prst="rect">
            <a:avLst/>
          </a:prstGeom>
        </p:spPr>
        <p:txBody>
          <a:bodyPr/>
          <a:lstStyle>
            <a:lvl1pPr marL="0" indent="0" algn="ctr">
              <a:buNone/>
              <a:defRPr>
                <a:latin typeface="맑은 고딕" panose="020B0503020000020004" pitchFamily="50" charset="-127"/>
                <a:ea typeface="맑은 고딕" panose="020B0503020000020004" pitchFamily="50" charset="-127"/>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dirty="0"/>
              <a:t>마스터 부제목 스타일 편집</a:t>
            </a:r>
          </a:p>
        </p:txBody>
      </p:sp>
    </p:spTree>
    <p:extLst>
      <p:ext uri="{BB962C8B-B14F-4D97-AF65-F5344CB8AC3E}">
        <p14:creationId xmlns:p14="http://schemas.microsoft.com/office/powerpoint/2010/main" val="203471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4" name="Picture 12" descr="상단바"/>
          <p:cNvPicPr preferRelativeResize="0">
            <a:picLocks noChangeArrowheads="1"/>
          </p:cNvPicPr>
          <p:nvPr userDrawn="1"/>
        </p:nvPicPr>
        <p:blipFill>
          <a:blip r:embed="rId2" cstate="print"/>
          <a:srcRect b="84143"/>
          <a:stretch>
            <a:fillRect/>
          </a:stretch>
        </p:blipFill>
        <p:spPr bwMode="auto">
          <a:xfrm>
            <a:off x="0" y="8"/>
            <a:ext cx="9144000" cy="652463"/>
          </a:xfrm>
          <a:prstGeom prst="rect">
            <a:avLst/>
          </a:prstGeom>
          <a:noFill/>
          <a:ln w="9525">
            <a:noFill/>
            <a:miter lim="800000"/>
            <a:headEnd/>
            <a:tailEnd/>
          </a:ln>
        </p:spPr>
      </p:pic>
    </p:spTree>
    <p:extLst>
      <p:ext uri="{BB962C8B-B14F-4D97-AF65-F5344CB8AC3E}">
        <p14:creationId xmlns:p14="http://schemas.microsoft.com/office/powerpoint/2010/main" val="205538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86440" y="4800600"/>
            <a:ext cx="5468872" cy="566738"/>
          </a:xfrm>
          <a:prstGeom prst="rect">
            <a:avLst/>
          </a:prstGeom>
        </p:spPr>
        <p:txBody>
          <a:bodyPr anchor="b"/>
          <a:lstStyle>
            <a:lvl1pPr algn="l">
              <a:defRPr sz="2000" b="1">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그림 개체 틀 2"/>
          <p:cNvSpPr>
            <a:spLocks noGrp="1"/>
          </p:cNvSpPr>
          <p:nvPr>
            <p:ph type="pic" idx="1"/>
          </p:nvPr>
        </p:nvSpPr>
        <p:spPr>
          <a:xfrm>
            <a:off x="1786440" y="612775"/>
            <a:ext cx="5468872" cy="4114800"/>
          </a:xfrm>
          <a:prstGeom prst="rect">
            <a:avLst/>
          </a:prstGeom>
        </p:spPr>
        <p:txBody>
          <a:bodyPr/>
          <a:lstStyle>
            <a:lvl1pPr marL="0" indent="0">
              <a:buNone/>
              <a:defRPr sz="3200">
                <a:latin typeface="맑은 고딕" panose="020B0503020000020004" pitchFamily="50" charset="-127"/>
                <a:ea typeface="맑은 고딕" panose="020B0503020000020004" pitchFamily="50" charset="-12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a:p>
        </p:txBody>
      </p:sp>
      <p:sp>
        <p:nvSpPr>
          <p:cNvPr id="4" name="텍스트 개체 틀 3"/>
          <p:cNvSpPr>
            <a:spLocks noGrp="1"/>
          </p:cNvSpPr>
          <p:nvPr>
            <p:ph type="body" sz="half" idx="2"/>
          </p:nvPr>
        </p:nvSpPr>
        <p:spPr>
          <a:xfrm>
            <a:off x="1786440" y="5367338"/>
            <a:ext cx="5468872" cy="804862"/>
          </a:xfrm>
          <a:prstGeom prst="rect">
            <a:avLst/>
          </a:prstGeom>
        </p:spPr>
        <p:txBody>
          <a:bodyPr/>
          <a:lstStyle>
            <a:lvl1pPr marL="0" indent="0">
              <a:buNone/>
              <a:defRPr sz="1400">
                <a:latin typeface="맑은 고딕" panose="020B0503020000020004" pitchFamily="50" charset="-127"/>
                <a:ea typeface="맑은 고딕" panose="020B0503020000020004" pitchFamily="50" charset="-12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dirty="0"/>
              <a:t>마스터 텍스트 스타일을 편집합니다</a:t>
            </a:r>
          </a:p>
        </p:txBody>
      </p:sp>
    </p:spTree>
    <p:extLst>
      <p:ext uri="{BB962C8B-B14F-4D97-AF65-F5344CB8AC3E}">
        <p14:creationId xmlns:p14="http://schemas.microsoft.com/office/powerpoint/2010/main" val="269422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8663AB5-F8DF-4EFD-9D63-34CC58AFB7E0}" type="datetime1">
              <a:rPr lang="ko-KR" altLang="en-US" smtClean="0"/>
              <a:pPr/>
              <a:t>2018-10-23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878930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1_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065" y="274638"/>
            <a:ext cx="8203308" cy="1143000"/>
          </a:xfrm>
          <a:prstGeom prst="rect">
            <a:avLst/>
          </a:prstGeom>
        </p:spPr>
        <p:txBody>
          <a:bodyPr/>
          <a:lstStyle>
            <a:lvl1pPr>
              <a:defRPr>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세로 텍스트 개체 틀 2"/>
          <p:cNvSpPr>
            <a:spLocks noGrp="1"/>
          </p:cNvSpPr>
          <p:nvPr>
            <p:ph type="body" orient="vert" idx="1"/>
          </p:nvPr>
        </p:nvSpPr>
        <p:spPr>
          <a:xfrm>
            <a:off x="457065" y="1600204"/>
            <a:ext cx="8203308" cy="4525963"/>
          </a:xfrm>
          <a:prstGeom prst="rect">
            <a:avLst/>
          </a:prstGeom>
        </p:spPr>
        <p:txBody>
          <a:bodyPr vert="eaVert"/>
          <a:lstStyle>
            <a:lvl1pPr>
              <a:defRPr>
                <a:latin typeface="맑은 고딕" panose="020B0503020000020004" pitchFamily="50" charset="-127"/>
                <a:ea typeface="맑은 고딕" panose="020B0503020000020004" pitchFamily="50" charset="-127"/>
              </a:defRPr>
            </a:lvl1pPr>
            <a:lvl2pPr>
              <a:defRPr>
                <a:latin typeface="맑은 고딕" panose="020B0503020000020004" pitchFamily="50" charset="-127"/>
                <a:ea typeface="맑은 고딕" panose="020B0503020000020004" pitchFamily="50" charset="-127"/>
              </a:defRPr>
            </a:lvl2pPr>
            <a:lvl3pPr>
              <a:defRPr>
                <a:latin typeface="맑은 고딕" panose="020B0503020000020004" pitchFamily="50" charset="-127"/>
                <a:ea typeface="맑은 고딕" panose="020B0503020000020004" pitchFamily="50" charset="-127"/>
              </a:defRPr>
            </a:lvl3pPr>
            <a:lvl4pPr>
              <a:defRPr>
                <a:latin typeface="맑은 고딕" panose="020B0503020000020004" pitchFamily="50" charset="-127"/>
                <a:ea typeface="맑은 고딕" panose="020B0503020000020004" pitchFamily="50" charset="-127"/>
              </a:defRPr>
            </a:lvl4pPr>
            <a:lvl5pPr>
              <a:defRPr>
                <a:latin typeface="맑은 고딕" panose="020B0503020000020004" pitchFamily="50" charset="-127"/>
                <a:ea typeface="맑은 고딕" panose="020B0503020000020004"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829356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09546" y="274639"/>
            <a:ext cx="2050827" cy="5851525"/>
          </a:xfrm>
          <a:prstGeom prst="rect">
            <a:avLst/>
          </a:prstGeom>
        </p:spPr>
        <p:txBody>
          <a:bodyPr vert="eaVert"/>
          <a:lstStyle>
            <a:lvl1pPr>
              <a:defRPr>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세로 텍스트 개체 틀 2"/>
          <p:cNvSpPr>
            <a:spLocks noGrp="1"/>
          </p:cNvSpPr>
          <p:nvPr>
            <p:ph type="body" orient="vert" idx="1"/>
          </p:nvPr>
        </p:nvSpPr>
        <p:spPr>
          <a:xfrm>
            <a:off x="456725" y="274639"/>
            <a:ext cx="6012253" cy="5851525"/>
          </a:xfrm>
          <a:prstGeom prst="rect">
            <a:avLst/>
          </a:prstGeom>
        </p:spPr>
        <p:txBody>
          <a:bodyPr vert="eaVert"/>
          <a:lstStyle>
            <a:lvl1pPr>
              <a:defRPr>
                <a:latin typeface="맑은 고딕" panose="020B0503020000020004" pitchFamily="50" charset="-127"/>
                <a:ea typeface="맑은 고딕" panose="020B0503020000020004" pitchFamily="50" charset="-127"/>
              </a:defRPr>
            </a:lvl1pPr>
            <a:lvl2pPr>
              <a:defRPr>
                <a:latin typeface="맑은 고딕" panose="020B0503020000020004" pitchFamily="50" charset="-127"/>
                <a:ea typeface="맑은 고딕" panose="020B0503020000020004" pitchFamily="50" charset="-127"/>
              </a:defRPr>
            </a:lvl2pPr>
            <a:lvl3pPr>
              <a:defRPr>
                <a:latin typeface="맑은 고딕" panose="020B0503020000020004" pitchFamily="50" charset="-127"/>
                <a:ea typeface="맑은 고딕" panose="020B0503020000020004" pitchFamily="50" charset="-127"/>
              </a:defRPr>
            </a:lvl3pPr>
            <a:lvl4pPr>
              <a:defRPr>
                <a:latin typeface="맑은 고딕" panose="020B0503020000020004" pitchFamily="50" charset="-127"/>
                <a:ea typeface="맑은 고딕" panose="020B0503020000020004" pitchFamily="50" charset="-127"/>
              </a:defRPr>
            </a:lvl4pPr>
            <a:lvl5pPr>
              <a:defRPr>
                <a:latin typeface="맑은 고딕" panose="020B0503020000020004" pitchFamily="50" charset="-127"/>
                <a:ea typeface="맑은 고딕" panose="020B0503020000020004"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145236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3609" y="2133292"/>
            <a:ext cx="7747568" cy="1470025"/>
          </a:xfrm>
          <a:prstGeom prst="rect">
            <a:avLst/>
          </a:prstGeom>
        </p:spPr>
        <p:txBody>
          <a:bodyPr/>
          <a:lstStyle>
            <a:lvl1pPr>
              <a:defRPr>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3" name="부제목 2"/>
          <p:cNvSpPr>
            <a:spLocks noGrp="1"/>
          </p:cNvSpPr>
          <p:nvPr>
            <p:ph type="subTitle" idx="1"/>
          </p:nvPr>
        </p:nvSpPr>
        <p:spPr>
          <a:xfrm>
            <a:off x="1367421" y="3886200"/>
            <a:ext cx="6380350" cy="1752600"/>
          </a:xfrm>
          <a:prstGeom prst="rect">
            <a:avLst/>
          </a:prstGeom>
        </p:spPr>
        <p:txBody>
          <a:bodyPr/>
          <a:lstStyle>
            <a:lvl1pPr marL="0" indent="0" algn="ctr">
              <a:buNone/>
              <a:defRPr>
                <a:latin typeface="맑은 고딕" panose="020B0503020000020004" pitchFamily="50" charset="-127"/>
                <a:ea typeface="맑은 고딕" panose="020B0503020000020004" pitchFamily="50" charset="-127"/>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dirty="0"/>
              <a:t>마스터 부제목 스타일 편집</a:t>
            </a:r>
          </a:p>
        </p:txBody>
      </p:sp>
    </p:spTree>
    <p:extLst>
      <p:ext uri="{BB962C8B-B14F-4D97-AF65-F5344CB8AC3E}">
        <p14:creationId xmlns:p14="http://schemas.microsoft.com/office/powerpoint/2010/main" val="133356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EEF570EA-3C46-45D2-A399-FD9B868FF96A}" type="datetime1">
              <a:rPr lang="ko-KR" altLang="en-US" smtClean="0"/>
              <a:pPr/>
              <a:t>2018-10-23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10747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E514BF81-6A20-4731-90A1-0F87BDB70AEE}" type="datetime1">
              <a:rPr lang="ko-KR" altLang="en-US" smtClean="0"/>
              <a:pPr/>
              <a:t>2018-10-23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76340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E910CE88-A82E-44E5-8CFB-182E7277C155}" type="datetime1">
              <a:rPr lang="ko-KR" altLang="en-US" smtClean="0"/>
              <a:pPr/>
              <a:t>2018-10-23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291658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A974DB22-69A6-4BAE-9796-A73815A8A253}" type="datetime1">
              <a:rPr lang="ko-KR" altLang="en-US" smtClean="0"/>
              <a:pPr/>
              <a:t>2018-10-23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34706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직사각형 4"/>
          <p:cNvSpPr/>
          <p:nvPr userDrawn="1"/>
        </p:nvSpPr>
        <p:spPr>
          <a:xfrm>
            <a:off x="-1" y="-1506"/>
            <a:ext cx="9144001" cy="43383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userDrawn="1"/>
        </p:nvSpPr>
        <p:spPr>
          <a:xfrm>
            <a:off x="2007" y="6669384"/>
            <a:ext cx="9144001" cy="216000"/>
          </a:xfrm>
          <a:prstGeom prst="rect">
            <a:avLst/>
          </a:prstGeom>
          <a:solidFill>
            <a:srgbClr val="0020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1"/>
          <p:cNvSpPr>
            <a:spLocks noGrp="1"/>
          </p:cNvSpPr>
          <p:nvPr>
            <p:ph type="sldNum" sz="quarter" idx="12"/>
          </p:nvPr>
        </p:nvSpPr>
        <p:spPr>
          <a:xfrm>
            <a:off x="8378080" y="6633356"/>
            <a:ext cx="442392" cy="215444"/>
          </a:xfrm>
        </p:spPr>
        <p:txBody>
          <a:bodyPr lIns="36000" tIns="0" rIns="36000" bIns="0">
            <a:spAutoFit/>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Tree>
    <p:extLst>
      <p:ext uri="{BB962C8B-B14F-4D97-AF65-F5344CB8AC3E}">
        <p14:creationId xmlns:p14="http://schemas.microsoft.com/office/powerpoint/2010/main" val="422036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8F6CFE6-E0F7-488C-B70B-7DD80042890E}" type="datetime1">
              <a:rPr lang="ko-KR" altLang="en-US" smtClean="0"/>
              <a:pPr/>
              <a:t>2018-10-23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291393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15353286-46F6-4FE9-8CD7-C598101D0ACB}" type="datetime1">
              <a:rPr lang="ko-KR" altLang="en-US" smtClean="0"/>
              <a:pPr/>
              <a:t>2018-10-23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34243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테마">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3138E4B5-D58B-4E1F-A077-A35F35575B9F}" type="datetime1">
              <a:rPr lang="ko-KR" altLang="en-US" smtClean="0"/>
              <a:pPr lvl="0">
                <a:defRPr lang="ko-KR" altLang="en-US"/>
              </a:pPr>
              <a:t>2018-10-23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lang="ko-KR" altLang="en-US"/>
            </a:pPr>
            <a:fld id="{4453DCB3-6F36-4A88-B80F-60988C12DE20}"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139882" y="6598737"/>
            <a:ext cx="864234" cy="276999"/>
          </a:xfrm>
          <a:prstGeom prst="rect">
            <a:avLst/>
          </a:prstGeom>
          <a:noFill/>
        </p:spPr>
        <p:txBody>
          <a:bodyPr wrap="square" rtlCol="0">
            <a:spAutoFit/>
          </a:bodyPr>
          <a:lstStyle/>
          <a:p>
            <a:pPr algn="ctr" fontAlgn="base">
              <a:spcBef>
                <a:spcPct val="0"/>
              </a:spcBef>
              <a:spcAft>
                <a:spcPct val="0"/>
              </a:spcAft>
            </a:pPr>
            <a:fld id="{ACCA44FC-2165-4563-9500-68FEE9A22EF9}" type="slidenum">
              <a:rPr kumimoji="1" lang="ko-KR" altLang="en-US" sz="1200" smtClean="0">
                <a:solidFill>
                  <a:srgbClr val="000000"/>
                </a:solidFill>
                <a:latin typeface="HY견고딕" panose="02030600000101010101" pitchFamily="18" charset="-127"/>
                <a:ea typeface="HY견고딕" panose="02030600000101010101" pitchFamily="18" charset="-127"/>
              </a:rPr>
              <a:pPr algn="ctr" fontAlgn="base">
                <a:spcBef>
                  <a:spcPct val="0"/>
                </a:spcBef>
                <a:spcAft>
                  <a:spcPct val="0"/>
                </a:spcAft>
              </a:pPr>
              <a:t>‹#›</a:t>
            </a:fld>
            <a:endParaRPr kumimoji="1" lang="ko-KR" altLang="en-US" sz="1200" dirty="0">
              <a:solidFill>
                <a:srgbClr val="000000"/>
              </a:solidFill>
              <a:latin typeface="HY견고딕" panose="02030600000101010101" pitchFamily="18" charset="-127"/>
              <a:ea typeface="HY견고딕" panose="02030600000101010101" pitchFamily="18" charset="-127"/>
            </a:endParaRPr>
          </a:p>
        </p:txBody>
      </p:sp>
      <p:pic>
        <p:nvPicPr>
          <p:cNvPr id="7" name="그림 6"/>
          <p:cNvPicPr>
            <a:picLocks noChangeAspect="1"/>
          </p:cNvPicPr>
          <p:nvPr userDrawn="1"/>
        </p:nvPicPr>
        <p:blipFill rotWithShape="1">
          <a:blip r:embed="rId8" cstate="print"/>
          <a:srcRect l="970" t="10680" r="81510" b="14590"/>
          <a:stretch>
            <a:fillRect/>
          </a:stretch>
        </p:blipFill>
        <p:spPr>
          <a:xfrm>
            <a:off x="111990" y="6579625"/>
            <a:ext cx="607582" cy="269992"/>
          </a:xfrm>
          <a:prstGeom prst="rect">
            <a:avLst/>
          </a:prstGeom>
        </p:spPr>
      </p:pic>
      <p:pic>
        <p:nvPicPr>
          <p:cNvPr id="8" name="그림 7"/>
          <p:cNvPicPr>
            <a:picLocks noChangeAspect="1"/>
          </p:cNvPicPr>
          <p:nvPr userDrawn="1"/>
        </p:nvPicPr>
        <p:blipFill rotWithShape="1">
          <a:blip r:embed="rId9" cstate="print"/>
          <a:stretch>
            <a:fillRect/>
          </a:stretch>
        </p:blipFill>
        <p:spPr>
          <a:xfrm>
            <a:off x="7812360" y="6562727"/>
            <a:ext cx="305629" cy="303788"/>
          </a:xfrm>
          <a:prstGeom prst="rect">
            <a:avLst/>
          </a:prstGeom>
        </p:spPr>
      </p:pic>
      <p:pic>
        <p:nvPicPr>
          <p:cNvPr id="9" name="그림 8"/>
          <p:cNvPicPr>
            <a:picLocks noChangeAspect="1"/>
          </p:cNvPicPr>
          <p:nvPr userDrawn="1"/>
        </p:nvPicPr>
        <p:blipFill rotWithShape="1">
          <a:blip r:embed="rId10" cstate="print"/>
          <a:stretch>
            <a:fillRect/>
          </a:stretch>
        </p:blipFill>
        <p:spPr>
          <a:xfrm>
            <a:off x="755576" y="6598737"/>
            <a:ext cx="639926" cy="257442"/>
          </a:xfrm>
          <a:prstGeom prst="rect">
            <a:avLst/>
          </a:prstGeom>
        </p:spPr>
      </p:pic>
      <p:pic>
        <p:nvPicPr>
          <p:cNvPr id="10" name="그림 9"/>
          <p:cNvPicPr>
            <a:picLocks noChangeAspect="1"/>
          </p:cNvPicPr>
          <p:nvPr userDrawn="1"/>
        </p:nvPicPr>
        <p:blipFill rotWithShape="1">
          <a:blip r:embed="rId11" cstate="print"/>
          <a:stretch>
            <a:fillRect/>
          </a:stretch>
        </p:blipFill>
        <p:spPr>
          <a:xfrm>
            <a:off x="8141372" y="6588400"/>
            <a:ext cx="874806" cy="278115"/>
          </a:xfrm>
          <a:prstGeom prst="rect">
            <a:avLst/>
          </a:prstGeom>
        </p:spPr>
      </p:pic>
    </p:spTree>
    <p:extLst>
      <p:ext uri="{BB962C8B-B14F-4D97-AF65-F5344CB8AC3E}">
        <p14:creationId xmlns:p14="http://schemas.microsoft.com/office/powerpoint/2010/main" val="18749436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139882" y="6598737"/>
            <a:ext cx="864234" cy="276999"/>
          </a:xfrm>
          <a:prstGeom prst="rect">
            <a:avLst/>
          </a:prstGeom>
          <a:noFill/>
        </p:spPr>
        <p:txBody>
          <a:bodyPr wrap="square" rtlCol="0">
            <a:spAutoFit/>
          </a:bodyPr>
          <a:lstStyle/>
          <a:p>
            <a:pPr algn="ctr" fontAlgn="base">
              <a:spcBef>
                <a:spcPct val="0"/>
              </a:spcBef>
              <a:spcAft>
                <a:spcPct val="0"/>
              </a:spcAft>
            </a:pPr>
            <a:fld id="{ACCA44FC-2165-4563-9500-68FEE9A22EF9}" type="slidenum">
              <a:rPr kumimoji="1" lang="ko-KR" altLang="en-US" sz="1200" smtClean="0">
                <a:solidFill>
                  <a:srgbClr val="000000"/>
                </a:solidFill>
                <a:latin typeface="HY견고딕" panose="02030600000101010101" pitchFamily="18" charset="-127"/>
                <a:ea typeface="HY견고딕" panose="02030600000101010101" pitchFamily="18" charset="-127"/>
              </a:rPr>
              <a:pPr algn="ctr" fontAlgn="base">
                <a:spcBef>
                  <a:spcPct val="0"/>
                </a:spcBef>
                <a:spcAft>
                  <a:spcPct val="0"/>
                </a:spcAft>
              </a:pPr>
              <a:t>‹#›</a:t>
            </a:fld>
            <a:endParaRPr kumimoji="1" lang="ko-KR" altLang="en-US" sz="1200" dirty="0">
              <a:solidFill>
                <a:srgbClr val="000000"/>
              </a:solidFill>
              <a:latin typeface="HY견고딕" panose="02030600000101010101" pitchFamily="18" charset="-127"/>
              <a:ea typeface="HY견고딕" panose="02030600000101010101" pitchFamily="18" charset="-127"/>
            </a:endParaRPr>
          </a:p>
        </p:txBody>
      </p:sp>
      <p:pic>
        <p:nvPicPr>
          <p:cNvPr id="5" name="그림 4"/>
          <p:cNvPicPr>
            <a:picLocks noChangeAspect="1"/>
          </p:cNvPicPr>
          <p:nvPr userDrawn="1"/>
        </p:nvPicPr>
        <p:blipFill>
          <a:blip r:embed="rId8" cstate="print">
            <a:extLst>
              <a:ext uri="{28A0092B-C50C-407E-A947-70E740481C1C}">
                <a14:useLocalDpi xmlns:a14="http://schemas.microsoft.com/office/drawing/2010/main" val="0"/>
              </a:ext>
            </a:extLst>
          </a:blip>
          <a:srcRect r="19177"/>
          <a:stretch>
            <a:fillRect/>
          </a:stretch>
        </p:blipFill>
        <p:spPr>
          <a:xfrm>
            <a:off x="317500" y="6559736"/>
            <a:ext cx="1142553" cy="276411"/>
          </a:xfrm>
          <a:prstGeom prst="rect">
            <a:avLst/>
          </a:prstGeom>
        </p:spPr>
      </p:pic>
      <p:pic>
        <p:nvPicPr>
          <p:cNvPr id="6" name="Picture 6"/>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8236235" y="6577942"/>
            <a:ext cx="589576" cy="230694"/>
          </a:xfrm>
          <a:prstGeom prst="rect">
            <a:avLst/>
          </a:prstGeom>
          <a:noFill/>
          <a:ln w="9525">
            <a:noFill/>
            <a:miter lim="800000"/>
            <a:headEnd/>
            <a:tailEnd/>
          </a:ln>
        </p:spPr>
      </p:pic>
    </p:spTree>
    <p:extLst>
      <p:ext uri="{BB962C8B-B14F-4D97-AF65-F5344CB8AC3E}">
        <p14:creationId xmlns:p14="http://schemas.microsoft.com/office/powerpoint/2010/main" val="23426184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3.png"/><Relationship Id="rId10"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13100" y="4065319"/>
            <a:ext cx="9144000" cy="697050"/>
          </a:xfrm>
          <a:prstGeom prst="rect">
            <a:avLst/>
          </a:prstGeom>
        </p:spPr>
        <p:txBody>
          <a:bodyPr wrap="square">
            <a:spAutoFit/>
          </a:bodyPr>
          <a:lstStyle/>
          <a:p>
            <a:pPr algn="ctr">
              <a:lnSpc>
                <a:spcPct val="150000"/>
              </a:lnSpc>
            </a:pPr>
            <a:r>
              <a:rPr lang="en-US" altLang="ko-KR" sz="1400" dirty="0" err="1"/>
              <a:t>Younha</a:t>
            </a:r>
            <a:r>
              <a:rPr lang="en-US" altLang="ko-KR" sz="1400" dirty="0"/>
              <a:t> Kim</a:t>
            </a:r>
            <a:r>
              <a:rPr lang="en-US" altLang="ko-KR" sz="1400" baseline="30000" dirty="0"/>
              <a:t>1</a:t>
            </a:r>
            <a:r>
              <a:rPr lang="en-US" altLang="ko-KR" sz="1400" dirty="0"/>
              <a:t>, Jung-Hun Woo</a:t>
            </a:r>
            <a:r>
              <a:rPr lang="en-US" altLang="ko-KR" sz="1400" baseline="30000" dirty="0"/>
              <a:t>1*</a:t>
            </a:r>
            <a:r>
              <a:rPr lang="en-US" altLang="ko-KR" sz="1400" dirty="0"/>
              <a:t>, Bok </a:t>
            </a:r>
            <a:r>
              <a:rPr lang="en-US" altLang="ko-KR" sz="1400" dirty="0" err="1"/>
              <a:t>Haeng</a:t>
            </a:r>
            <a:r>
              <a:rPr lang="en-US" altLang="ko-KR" sz="1400" dirty="0"/>
              <a:t> Baek</a:t>
            </a:r>
            <a:r>
              <a:rPr lang="en-US" altLang="ko-KR" sz="1400" baseline="30000" dirty="0"/>
              <a:t>2</a:t>
            </a:r>
            <a:r>
              <a:rPr lang="en-US" altLang="ko-KR" sz="1400" dirty="0"/>
              <a:t>, </a:t>
            </a:r>
            <a:r>
              <a:rPr lang="en-US" altLang="ko-KR" sz="1400" b="1" u="sng" dirty="0"/>
              <a:t>Jinseok Kim</a:t>
            </a:r>
            <a:r>
              <a:rPr lang="en-US" altLang="ko-KR" sz="1400" b="1" baseline="30000" dirty="0"/>
              <a:t>1</a:t>
            </a:r>
            <a:r>
              <a:rPr lang="en-US" altLang="ko-KR" sz="1400" dirty="0"/>
              <a:t>, </a:t>
            </a:r>
            <a:r>
              <a:rPr lang="en-US" altLang="ko-KR" sz="1400" dirty="0" err="1"/>
              <a:t>Jinsu</a:t>
            </a:r>
            <a:r>
              <a:rPr lang="en-US" altLang="ko-KR" sz="1400" dirty="0"/>
              <a:t> Kim</a:t>
            </a:r>
            <a:r>
              <a:rPr lang="en-US" altLang="ko-KR" sz="1400" baseline="30000" dirty="0"/>
              <a:t>1</a:t>
            </a:r>
            <a:r>
              <a:rPr lang="en-US" altLang="ko-KR" sz="1400" dirty="0"/>
              <a:t>, </a:t>
            </a:r>
            <a:r>
              <a:rPr lang="en-US" altLang="ko-KR" sz="1400" dirty="0" err="1"/>
              <a:t>Youjung</a:t>
            </a:r>
            <a:r>
              <a:rPr lang="en-US" altLang="ko-KR" sz="1400" dirty="0"/>
              <a:t> Jang</a:t>
            </a:r>
            <a:r>
              <a:rPr lang="en-US" altLang="ko-KR" sz="1400" baseline="30000" dirty="0"/>
              <a:t>1</a:t>
            </a:r>
            <a:r>
              <a:rPr lang="en-US" altLang="ko-KR" sz="1400" dirty="0"/>
              <a:t>, </a:t>
            </a:r>
            <a:r>
              <a:rPr lang="en-US" altLang="ko-KR" sz="1400" dirty="0" err="1"/>
              <a:t>Minwoo</a:t>
            </a:r>
            <a:r>
              <a:rPr lang="en-US" altLang="ko-KR" sz="1400" dirty="0"/>
              <a:t> Park</a:t>
            </a:r>
            <a:r>
              <a:rPr lang="en-US" altLang="ko-KR" sz="1400" baseline="30000" dirty="0"/>
              <a:t>1</a:t>
            </a:r>
            <a:r>
              <a:rPr lang="en-US" altLang="ko-KR" sz="1400" dirty="0"/>
              <a:t>, </a:t>
            </a:r>
            <a:r>
              <a:rPr lang="en-US" altLang="ko-KR" sz="1400" dirty="0" err="1"/>
              <a:t>Yungyeong</a:t>
            </a:r>
            <a:r>
              <a:rPr lang="en-US" altLang="ko-KR" sz="1400" dirty="0"/>
              <a:t> Choi</a:t>
            </a:r>
            <a:r>
              <a:rPr lang="en-US" altLang="ko-KR" sz="1400" baseline="30000" dirty="0"/>
              <a:t>1</a:t>
            </a:r>
            <a:r>
              <a:rPr lang="en-US" altLang="ko-KR" sz="1400" dirty="0"/>
              <a:t>, Eunji Lee</a:t>
            </a:r>
            <a:r>
              <a:rPr lang="en-US" altLang="ko-KR" sz="1400" baseline="30000" dirty="0"/>
              <a:t>1</a:t>
            </a:r>
            <a:r>
              <a:rPr lang="en-US" altLang="ko-KR" sz="1400" dirty="0"/>
              <a:t>, </a:t>
            </a:r>
            <a:r>
              <a:rPr lang="en-US" altLang="ko-KR" sz="1400" dirty="0" err="1"/>
              <a:t>Hyunjin</a:t>
            </a:r>
            <a:r>
              <a:rPr lang="en-US" altLang="ko-KR" sz="1400" dirty="0"/>
              <a:t> Park</a:t>
            </a:r>
            <a:r>
              <a:rPr lang="en-US" altLang="ko-KR" sz="1400" baseline="30000" dirty="0"/>
              <a:t>1</a:t>
            </a:r>
            <a:endParaRPr lang="ko-KR" altLang="ko-KR" sz="1400" dirty="0"/>
          </a:p>
        </p:txBody>
      </p:sp>
      <p:sp>
        <p:nvSpPr>
          <p:cNvPr id="39" name="직사각형 38"/>
          <p:cNvSpPr/>
          <p:nvPr/>
        </p:nvSpPr>
        <p:spPr>
          <a:xfrm>
            <a:off x="0" y="909957"/>
            <a:ext cx="9144000" cy="2420599"/>
          </a:xfrm>
          <a:prstGeom prst="rect">
            <a:avLst/>
          </a:prstGeom>
        </p:spPr>
        <p:txBody>
          <a:bodyPr wrap="square">
            <a:spAutoFit/>
          </a:bodyPr>
          <a:lstStyle/>
          <a:p>
            <a:pPr lvl="0" algn="ctr">
              <a:lnSpc>
                <a:spcPct val="120000"/>
              </a:lnSpc>
            </a:pPr>
            <a:r>
              <a:rPr lang="en-US" altLang="ko-KR" sz="4000" b="1" dirty="0">
                <a:latin typeface="Calibri" panose="020F0502020204030204" pitchFamily="34" charset="0"/>
              </a:rPr>
              <a:t>Development of an Integrated Assessment Model for Korea : </a:t>
            </a:r>
            <a:endParaRPr lang="en-US" altLang="ko-KR" sz="2400" b="1" dirty="0">
              <a:latin typeface="Calibri" panose="020F0502020204030204" pitchFamily="34" charset="0"/>
            </a:endParaRPr>
          </a:p>
          <a:p>
            <a:pPr lvl="0" algn="ctr">
              <a:lnSpc>
                <a:spcPct val="120000"/>
              </a:lnSpc>
            </a:pPr>
            <a:r>
              <a:rPr lang="en-US" altLang="ko-KR" sz="2400" dirty="0">
                <a:latin typeface="Calibri" panose="020F0502020204030204" pitchFamily="34" charset="0"/>
              </a:rPr>
              <a:t>The </a:t>
            </a:r>
            <a:r>
              <a:rPr lang="en-US" altLang="ko-KR" sz="2400" b="1" dirty="0">
                <a:latin typeface="Calibri" panose="020F0502020204030204" pitchFamily="34" charset="0"/>
              </a:rPr>
              <a:t>G</a:t>
            </a:r>
            <a:r>
              <a:rPr lang="en-US" altLang="ko-KR" sz="2400" dirty="0">
                <a:latin typeface="Calibri" panose="020F0502020204030204" pitchFamily="34" charset="0"/>
              </a:rPr>
              <a:t>HGs and </a:t>
            </a:r>
            <a:r>
              <a:rPr lang="en-US" altLang="ko-KR" sz="2400" b="1" dirty="0">
                <a:latin typeface="Calibri" panose="020F0502020204030204" pitchFamily="34" charset="0"/>
              </a:rPr>
              <a:t>A</a:t>
            </a:r>
            <a:r>
              <a:rPr lang="en-US" altLang="ko-KR" sz="2400" dirty="0">
                <a:latin typeface="Calibri" panose="020F0502020204030204" pitchFamily="34" charset="0"/>
              </a:rPr>
              <a:t>ir pollutants </a:t>
            </a:r>
            <a:r>
              <a:rPr lang="en-US" altLang="ko-KR" sz="2400" b="1" dirty="0">
                <a:latin typeface="Calibri" panose="020F0502020204030204" pitchFamily="34" charset="0"/>
              </a:rPr>
              <a:t>U</a:t>
            </a:r>
            <a:r>
              <a:rPr lang="en-US" altLang="ko-KR" sz="2400" dirty="0">
                <a:latin typeface="Calibri" panose="020F0502020204030204" pitchFamily="34" charset="0"/>
              </a:rPr>
              <a:t>nified </a:t>
            </a:r>
            <a:r>
              <a:rPr lang="en-US" altLang="ko-KR" sz="2400" b="1" dirty="0">
                <a:latin typeface="Calibri" panose="020F0502020204030204" pitchFamily="34" charset="0"/>
              </a:rPr>
              <a:t>I</a:t>
            </a:r>
            <a:r>
              <a:rPr lang="en-US" altLang="ko-KR" sz="2400" dirty="0">
                <a:latin typeface="Calibri" panose="020F0502020204030204" pitchFamily="34" charset="0"/>
              </a:rPr>
              <a:t>nformation </a:t>
            </a:r>
            <a:r>
              <a:rPr lang="en-US" altLang="ko-KR" sz="2400" b="1" dirty="0" err="1">
                <a:latin typeface="Calibri" panose="020F0502020204030204" pitchFamily="34" charset="0"/>
              </a:rPr>
              <a:t>DE</a:t>
            </a:r>
            <a:r>
              <a:rPr lang="en-US" altLang="ko-KR" sz="2400" dirty="0" err="1">
                <a:latin typeface="Calibri" panose="020F0502020204030204" pitchFamily="34" charset="0"/>
              </a:rPr>
              <a:t>sign</a:t>
            </a:r>
            <a:r>
              <a:rPr lang="en-US" altLang="ko-KR" sz="2400" dirty="0">
                <a:latin typeface="Calibri" panose="020F0502020204030204" pitchFamily="34" charset="0"/>
              </a:rPr>
              <a:t> System for Environment(</a:t>
            </a:r>
            <a:r>
              <a:rPr lang="en-US" altLang="ko-KR" sz="2400" b="1" dirty="0">
                <a:latin typeface="Calibri" panose="020F0502020204030204" pitchFamily="34" charset="0"/>
              </a:rPr>
              <a:t>GUIDE</a:t>
            </a:r>
            <a:r>
              <a:rPr lang="en-US" altLang="ko-KR" sz="2400" dirty="0">
                <a:latin typeface="Calibri" panose="020F0502020204030204" pitchFamily="34" charset="0"/>
              </a:rPr>
              <a:t>)</a:t>
            </a:r>
            <a:endParaRPr lang="en-US" altLang="ko-KR" sz="4000" b="1" dirty="0">
              <a:solidFill>
                <a:prstClr val="black"/>
              </a:solidFill>
              <a:latin typeface="HY헤드라인M" panose="02030600000101010101" pitchFamily="18" charset="-127"/>
              <a:ea typeface="HY헤드라인M" panose="02030600000101010101" pitchFamily="18" charset="-127"/>
              <a:cs typeface="Tahoma" panose="020B0604030504040204" pitchFamily="34" charset="0"/>
            </a:endParaRPr>
          </a:p>
        </p:txBody>
      </p:sp>
      <p:pic>
        <p:nvPicPr>
          <p:cNvPr id="35" name="그림 34"/>
          <p:cNvPicPr>
            <a:picLocks noChangeAspect="1"/>
          </p:cNvPicPr>
          <p:nvPr/>
        </p:nvPicPr>
        <p:blipFill rotWithShape="1">
          <a:blip r:embed="rId3" cstate="print"/>
          <a:srcRect l="1577" t="22139" r="82735" b="26266"/>
          <a:stretch/>
        </p:blipFill>
        <p:spPr>
          <a:xfrm>
            <a:off x="14674" y="44624"/>
            <a:ext cx="941206" cy="360040"/>
          </a:xfrm>
          <a:prstGeom prst="rect">
            <a:avLst/>
          </a:prstGeom>
        </p:spPr>
      </p:pic>
      <p:sp>
        <p:nvSpPr>
          <p:cNvPr id="2" name="직사각형 1"/>
          <p:cNvSpPr/>
          <p:nvPr/>
        </p:nvSpPr>
        <p:spPr>
          <a:xfrm>
            <a:off x="6644744" y="70475"/>
            <a:ext cx="2389876" cy="276999"/>
          </a:xfrm>
          <a:prstGeom prst="rect">
            <a:avLst/>
          </a:prstGeom>
        </p:spPr>
        <p:txBody>
          <a:bodyPr wrap="square">
            <a:spAutoFit/>
          </a:bodyPr>
          <a:lstStyle/>
          <a:p>
            <a:pPr algn="ctr"/>
            <a:r>
              <a:rPr lang="en-US" altLang="ko-KR" sz="1200" b="1" dirty="0">
                <a:solidFill>
                  <a:schemeClr val="bg1"/>
                </a:solidFill>
              </a:rPr>
              <a:t>2018 CMAS Conference</a:t>
            </a:r>
          </a:p>
        </p:txBody>
      </p:sp>
      <p:sp>
        <p:nvSpPr>
          <p:cNvPr id="4" name="직사각형 3">
            <a:extLst>
              <a:ext uri="{FF2B5EF4-FFF2-40B4-BE49-F238E27FC236}">
                <a16:creationId xmlns="" xmlns:a16="http://schemas.microsoft.com/office/drawing/2014/main" id="{C4BCD63F-32BD-49DA-A7CE-25205BC8C8C8}"/>
              </a:ext>
            </a:extLst>
          </p:cNvPr>
          <p:cNvSpPr/>
          <p:nvPr/>
        </p:nvSpPr>
        <p:spPr>
          <a:xfrm>
            <a:off x="0" y="5075926"/>
            <a:ext cx="9157100" cy="477310"/>
          </a:xfrm>
          <a:prstGeom prst="rect">
            <a:avLst/>
          </a:prstGeom>
        </p:spPr>
        <p:txBody>
          <a:bodyPr wrap="square">
            <a:spAutoFit/>
          </a:bodyPr>
          <a:lstStyle/>
          <a:p>
            <a:pPr algn="ctr">
              <a:lnSpc>
                <a:spcPct val="107000"/>
              </a:lnSpc>
            </a:pPr>
            <a:r>
              <a:rPr lang="en-US" altLang="ko-KR" sz="1200" kern="100" dirty="0">
                <a:latin typeface="Calibri" panose="020F0502020204030204" pitchFamily="34" charset="0"/>
                <a:cs typeface="Times New Roman" panose="02020603050405020304" pitchFamily="18" charset="0"/>
              </a:rPr>
              <a:t>1 </a:t>
            </a:r>
            <a:r>
              <a:rPr lang="en-US" altLang="ko-KR" sz="1200" kern="100" dirty="0" err="1">
                <a:latin typeface="Calibri" panose="020F0502020204030204" pitchFamily="34" charset="0"/>
                <a:cs typeface="Times New Roman" panose="02020603050405020304" pitchFamily="18" charset="0"/>
              </a:rPr>
              <a:t>Konkuk</a:t>
            </a:r>
            <a:r>
              <a:rPr lang="en-US" altLang="ko-KR" sz="1200" kern="100" dirty="0">
                <a:latin typeface="Calibri" panose="020F0502020204030204" pitchFamily="34" charset="0"/>
                <a:cs typeface="Times New Roman" panose="02020603050405020304" pitchFamily="18" charset="0"/>
              </a:rPr>
              <a:t> University, Seoul, Korea</a:t>
            </a:r>
            <a:endParaRPr lang="ko-KR" altLang="ko-KR" sz="1200" kern="100" dirty="0">
              <a:latin typeface="맑은 고딕" panose="020B0503020000020004" pitchFamily="50" charset="-127"/>
              <a:cs typeface="Times New Roman" panose="02020603050405020304" pitchFamily="18" charset="0"/>
            </a:endParaRPr>
          </a:p>
          <a:p>
            <a:pPr algn="ctr">
              <a:lnSpc>
                <a:spcPct val="107000"/>
              </a:lnSpc>
            </a:pPr>
            <a:r>
              <a:rPr lang="en-US" altLang="ko-KR" sz="1200" kern="100" dirty="0">
                <a:latin typeface="Calibri" panose="020F0502020204030204" pitchFamily="34" charset="0"/>
                <a:cs typeface="Times New Roman" panose="02020603050405020304" pitchFamily="18" charset="0"/>
              </a:rPr>
              <a:t>2</a:t>
            </a:r>
            <a:r>
              <a:rPr lang="hr-HR" altLang="ko-KR" sz="1200" kern="100" dirty="0">
                <a:latin typeface="맑은 고딕" panose="020B0503020000020004" pitchFamily="50" charset="-127"/>
                <a:cs typeface="Times New Roman" panose="02020603050405020304" pitchFamily="18" charset="0"/>
              </a:rPr>
              <a:t> University of North Carolina, Chapel Hill, USA</a:t>
            </a:r>
            <a:r>
              <a:rPr lang="hr-HR" altLang="ko-KR" sz="1200" kern="100" dirty="0">
                <a:latin typeface="Calibri" panose="020F0502020204030204" pitchFamily="34" charset="0"/>
                <a:cs typeface="Times New Roman" panose="02020603050405020304" pitchFamily="18" charset="0"/>
              </a:rPr>
              <a:t> </a:t>
            </a:r>
            <a:endParaRPr lang="ko-KR" altLang="ko-KR" sz="1200" kern="100" dirty="0">
              <a:latin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61080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8239387" y="6410247"/>
            <a:ext cx="442392" cy="215444"/>
          </a:xfrm>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10</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pic>
        <p:nvPicPr>
          <p:cNvPr id="17" name="_x478090312" descr="EMB000025f81b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07" y="1520788"/>
            <a:ext cx="8370071" cy="1830112"/>
          </a:xfrm>
          <a:prstGeom prst="rect">
            <a:avLst/>
          </a:prstGeom>
          <a:noFill/>
          <a:extLst>
            <a:ext uri="{909E8E84-426E-40DD-AFC4-6F175D3DCCD1}">
              <a14:hiddenFill xmlns:a14="http://schemas.microsoft.com/office/drawing/2010/main">
                <a:solidFill>
                  <a:srgbClr val="FFFFFF"/>
                </a:solidFill>
              </a14:hiddenFill>
            </a:ext>
          </a:extLst>
        </p:spPr>
      </p:pic>
      <p:pic>
        <p:nvPicPr>
          <p:cNvPr id="18" name="_x385838672" descr="EMB000025f81b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007" y="3168298"/>
            <a:ext cx="8370071" cy="1830112"/>
          </a:xfrm>
          <a:prstGeom prst="rect">
            <a:avLst/>
          </a:prstGeom>
          <a:noFill/>
          <a:extLst>
            <a:ext uri="{909E8E84-426E-40DD-AFC4-6F175D3DCCD1}">
              <a14:hiddenFill xmlns:a14="http://schemas.microsoft.com/office/drawing/2010/main">
                <a:solidFill>
                  <a:srgbClr val="FFFFFF"/>
                </a:solidFill>
              </a14:hiddenFill>
            </a:ext>
          </a:extLst>
        </p:spPr>
      </p:pic>
      <p:pic>
        <p:nvPicPr>
          <p:cNvPr id="19" name="_x478094072" descr="EMB000025f81b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013" y="4824482"/>
            <a:ext cx="8370073" cy="1778529"/>
          </a:xfrm>
          <a:prstGeom prst="rect">
            <a:avLst/>
          </a:prstGeom>
          <a:noFill/>
          <a:extLst>
            <a:ext uri="{909E8E84-426E-40DD-AFC4-6F175D3DCCD1}">
              <a14:hiddenFill xmlns:a14="http://schemas.microsoft.com/office/drawing/2010/main">
                <a:solidFill>
                  <a:srgbClr val="FFFFFF"/>
                </a:solidFill>
              </a14:hiddenFill>
            </a:ext>
          </a:extLst>
        </p:spPr>
      </p:pic>
      <p:sp>
        <p:nvSpPr>
          <p:cNvPr id="14" name="직사각형 13"/>
          <p:cNvSpPr/>
          <p:nvPr/>
        </p:nvSpPr>
        <p:spPr>
          <a:xfrm>
            <a:off x="2994618" y="1673430"/>
            <a:ext cx="334901" cy="380104"/>
          </a:xfrm>
          <a:prstGeom prst="rect">
            <a:avLst/>
          </a:prstGeom>
        </p:spPr>
        <p:txBody>
          <a:bodyPr wrap="square">
            <a:spAutoFit/>
          </a:bodyPr>
          <a:lstStyle/>
          <a:p>
            <a:pPr algn="just" fontAlgn="base" latinLnBrk="0">
              <a:lnSpc>
                <a:spcPct val="170000"/>
              </a:lnSpc>
              <a:spcAft>
                <a:spcPts val="600"/>
              </a:spcAft>
            </a:pPr>
            <a:r>
              <a:rPr lang="en-US" altLang="ko-KR" sz="1100" b="1" kern="0" dirty="0">
                <a:solidFill>
                  <a:srgbClr val="000000"/>
                </a:solidFill>
                <a:ea typeface="한양신명조"/>
              </a:rPr>
              <a:t>a)</a:t>
            </a:r>
          </a:p>
        </p:txBody>
      </p:sp>
      <p:sp>
        <p:nvSpPr>
          <p:cNvPr id="15" name="직사각형 14"/>
          <p:cNvSpPr/>
          <p:nvPr/>
        </p:nvSpPr>
        <p:spPr>
          <a:xfrm>
            <a:off x="2994618" y="3329614"/>
            <a:ext cx="334901" cy="380104"/>
          </a:xfrm>
          <a:prstGeom prst="rect">
            <a:avLst/>
          </a:prstGeom>
        </p:spPr>
        <p:txBody>
          <a:bodyPr wrap="square">
            <a:spAutoFit/>
          </a:bodyPr>
          <a:lstStyle/>
          <a:p>
            <a:pPr algn="just" fontAlgn="base" latinLnBrk="0">
              <a:lnSpc>
                <a:spcPct val="170000"/>
              </a:lnSpc>
              <a:spcAft>
                <a:spcPts val="600"/>
              </a:spcAft>
            </a:pPr>
            <a:r>
              <a:rPr lang="en-US" altLang="ko-KR" sz="1100" b="1" kern="0" dirty="0">
                <a:solidFill>
                  <a:srgbClr val="000000"/>
                </a:solidFill>
                <a:ea typeface="한양신명조"/>
              </a:rPr>
              <a:t>b)</a:t>
            </a:r>
          </a:p>
        </p:txBody>
      </p:sp>
      <p:sp>
        <p:nvSpPr>
          <p:cNvPr id="16" name="직사각형 15"/>
          <p:cNvSpPr/>
          <p:nvPr/>
        </p:nvSpPr>
        <p:spPr>
          <a:xfrm>
            <a:off x="2994618" y="4977124"/>
            <a:ext cx="334901" cy="380104"/>
          </a:xfrm>
          <a:prstGeom prst="rect">
            <a:avLst/>
          </a:prstGeom>
        </p:spPr>
        <p:txBody>
          <a:bodyPr wrap="square">
            <a:spAutoFit/>
          </a:bodyPr>
          <a:lstStyle/>
          <a:p>
            <a:pPr algn="just" fontAlgn="base" latinLnBrk="0">
              <a:lnSpc>
                <a:spcPct val="170000"/>
              </a:lnSpc>
              <a:spcAft>
                <a:spcPts val="600"/>
              </a:spcAft>
            </a:pPr>
            <a:r>
              <a:rPr lang="en-US" altLang="ko-KR" sz="1100" b="1" kern="0" dirty="0">
                <a:solidFill>
                  <a:srgbClr val="000000"/>
                </a:solidFill>
                <a:ea typeface="한양신명조"/>
              </a:rPr>
              <a:t>c)</a:t>
            </a:r>
          </a:p>
        </p:txBody>
      </p:sp>
      <p:sp>
        <p:nvSpPr>
          <p:cNvPr id="5" name="직사각형 4"/>
          <p:cNvSpPr/>
          <p:nvPr/>
        </p:nvSpPr>
        <p:spPr>
          <a:xfrm>
            <a:off x="5040052" y="482235"/>
            <a:ext cx="4161844" cy="1200329"/>
          </a:xfrm>
          <a:prstGeom prst="rect">
            <a:avLst/>
          </a:prstGeom>
        </p:spPr>
        <p:txBody>
          <a:bodyPr wrap="square">
            <a:spAutoFit/>
          </a:bodyPr>
          <a:lstStyle/>
          <a:p>
            <a:pPr algn="ctr" fontAlgn="base">
              <a:lnSpc>
                <a:spcPct val="150000"/>
              </a:lnSpc>
            </a:pPr>
            <a:r>
              <a:rPr lang="en-US" altLang="ko-KR" sz="1200" kern="0" dirty="0">
                <a:solidFill>
                  <a:srgbClr val="000000"/>
                </a:solidFill>
                <a:latin typeface="+mn-ea"/>
              </a:rPr>
              <a:t>Comparison between CMAQ simulation results and actual data for the High Ozone Season (July)</a:t>
            </a:r>
            <a:r>
              <a:rPr lang="ko-KR" altLang="en-US" sz="1200" kern="0" dirty="0">
                <a:solidFill>
                  <a:srgbClr val="000000"/>
                </a:solidFill>
                <a:latin typeface="+mn-ea"/>
              </a:rPr>
              <a:t> </a:t>
            </a:r>
          </a:p>
          <a:p>
            <a:pPr algn="ctr" fontAlgn="base">
              <a:lnSpc>
                <a:spcPct val="150000"/>
              </a:lnSpc>
            </a:pPr>
            <a:r>
              <a:rPr lang="en-US" altLang="ko-KR" sz="1200" kern="0" dirty="0">
                <a:solidFill>
                  <a:srgbClr val="000000"/>
                </a:solidFill>
                <a:latin typeface="+mn-ea"/>
              </a:rPr>
              <a:t>(</a:t>
            </a:r>
            <a:r>
              <a:rPr lang="en-US" altLang="ko-KR" sz="1200" b="1" kern="0" dirty="0">
                <a:solidFill>
                  <a:srgbClr val="000000"/>
                </a:solidFill>
                <a:latin typeface="+mn-ea"/>
              </a:rPr>
              <a:t>a</a:t>
            </a:r>
            <a:r>
              <a:rPr lang="en-US" altLang="ko-KR" sz="1200" kern="0" dirty="0">
                <a:solidFill>
                  <a:srgbClr val="000000"/>
                </a:solidFill>
                <a:latin typeface="+mn-ea"/>
              </a:rPr>
              <a:t>: Rural Area NO</a:t>
            </a:r>
            <a:r>
              <a:rPr lang="en-US" altLang="ko-KR" sz="1200" kern="0" baseline="-25000" dirty="0">
                <a:solidFill>
                  <a:srgbClr val="000000"/>
                </a:solidFill>
                <a:latin typeface="+mn-ea"/>
              </a:rPr>
              <a:t>2</a:t>
            </a:r>
            <a:r>
              <a:rPr lang="en-US" altLang="ko-KR" sz="1200" kern="0" dirty="0">
                <a:solidFill>
                  <a:srgbClr val="000000"/>
                </a:solidFill>
                <a:latin typeface="+mn-ea"/>
              </a:rPr>
              <a:t>, </a:t>
            </a:r>
            <a:r>
              <a:rPr lang="en-US" altLang="ko-KR" sz="1200" b="1" kern="0" dirty="0">
                <a:solidFill>
                  <a:srgbClr val="000000"/>
                </a:solidFill>
                <a:latin typeface="+mn-ea"/>
              </a:rPr>
              <a:t>b</a:t>
            </a:r>
            <a:r>
              <a:rPr lang="en-US" altLang="ko-KR" sz="1200" kern="0" dirty="0">
                <a:solidFill>
                  <a:srgbClr val="000000"/>
                </a:solidFill>
                <a:latin typeface="+mn-ea"/>
              </a:rPr>
              <a:t>: Metropolitan Area</a:t>
            </a:r>
            <a:r>
              <a:rPr lang="ko-KR" altLang="en-US" sz="1200" kern="0" dirty="0">
                <a:solidFill>
                  <a:srgbClr val="000000"/>
                </a:solidFill>
                <a:latin typeface="+mn-ea"/>
              </a:rPr>
              <a:t> </a:t>
            </a:r>
            <a:r>
              <a:rPr lang="en-US" altLang="ko-KR" sz="1200" kern="0" dirty="0">
                <a:solidFill>
                  <a:srgbClr val="000000"/>
                </a:solidFill>
                <a:latin typeface="+mn-ea"/>
              </a:rPr>
              <a:t>NO</a:t>
            </a:r>
            <a:r>
              <a:rPr lang="en-US" altLang="ko-KR" sz="1200" kern="0" baseline="-25000" dirty="0">
                <a:solidFill>
                  <a:srgbClr val="000000"/>
                </a:solidFill>
                <a:latin typeface="+mn-ea"/>
              </a:rPr>
              <a:t>2</a:t>
            </a:r>
            <a:r>
              <a:rPr lang="en-US" altLang="ko-KR" sz="1200" kern="0" dirty="0">
                <a:solidFill>
                  <a:srgbClr val="000000"/>
                </a:solidFill>
                <a:latin typeface="+mn-ea"/>
              </a:rPr>
              <a:t>,</a:t>
            </a:r>
          </a:p>
          <a:p>
            <a:pPr algn="ctr" fontAlgn="base">
              <a:lnSpc>
                <a:spcPct val="150000"/>
              </a:lnSpc>
            </a:pPr>
            <a:r>
              <a:rPr lang="en-US" altLang="ko-KR" sz="1200" b="1" kern="0" dirty="0">
                <a:solidFill>
                  <a:srgbClr val="000000"/>
                </a:solidFill>
                <a:latin typeface="+mn-ea"/>
              </a:rPr>
              <a:t>c</a:t>
            </a:r>
            <a:r>
              <a:rPr lang="en-US" altLang="ko-KR" sz="1200" kern="0" dirty="0">
                <a:solidFill>
                  <a:srgbClr val="000000"/>
                </a:solidFill>
                <a:latin typeface="+mn-ea"/>
              </a:rPr>
              <a:t>: Metropolitan</a:t>
            </a:r>
            <a:r>
              <a:rPr lang="ko-KR" altLang="en-US" sz="1200" kern="0" dirty="0">
                <a:solidFill>
                  <a:srgbClr val="000000"/>
                </a:solidFill>
                <a:latin typeface="+mn-ea"/>
              </a:rPr>
              <a:t> </a:t>
            </a:r>
            <a:r>
              <a:rPr lang="en-US" altLang="ko-KR" sz="1200" kern="0" dirty="0">
                <a:solidFill>
                  <a:srgbClr val="000000"/>
                </a:solidFill>
                <a:latin typeface="+mn-ea"/>
              </a:rPr>
              <a:t>Area O</a:t>
            </a:r>
            <a:r>
              <a:rPr lang="en-US" altLang="ko-KR" sz="1200" kern="0" baseline="-25000" dirty="0">
                <a:solidFill>
                  <a:srgbClr val="000000"/>
                </a:solidFill>
                <a:latin typeface="+mn-ea"/>
              </a:rPr>
              <a:t>3</a:t>
            </a:r>
            <a:r>
              <a:rPr lang="en-US" altLang="ko-KR" sz="1200" kern="0" dirty="0">
                <a:solidFill>
                  <a:srgbClr val="000000"/>
                </a:solidFill>
                <a:latin typeface="+mn-ea"/>
              </a:rPr>
              <a:t>) </a:t>
            </a:r>
            <a:endParaRPr lang="ko-KR" altLang="en-US" sz="1200" kern="0" dirty="0">
              <a:solidFill>
                <a:srgbClr val="000000"/>
              </a:solidFill>
              <a:latin typeface="+mn-ea"/>
            </a:endParaRPr>
          </a:p>
        </p:txBody>
      </p:sp>
      <p:sp>
        <p:nvSpPr>
          <p:cNvPr id="8" name="직사각형 7"/>
          <p:cNvSpPr/>
          <p:nvPr/>
        </p:nvSpPr>
        <p:spPr>
          <a:xfrm>
            <a:off x="-8641" y="1023611"/>
            <a:ext cx="4291793" cy="600164"/>
          </a:xfrm>
          <a:prstGeom prst="rect">
            <a:avLst/>
          </a:prstGeom>
        </p:spPr>
        <p:txBody>
          <a:bodyPr wrap="square">
            <a:spAutoFit/>
          </a:bodyPr>
          <a:lstStyle/>
          <a:p>
            <a:pPr algn="just" fontAlgn="base" latinLnBrk="0">
              <a:spcAft>
                <a:spcPts val="600"/>
              </a:spcAft>
            </a:pPr>
            <a:r>
              <a:rPr lang="en-US" altLang="ko-KR" sz="1100" b="1" kern="0" dirty="0">
                <a:solidFill>
                  <a:srgbClr val="000000"/>
                </a:solidFill>
                <a:latin typeface="+mn-ea"/>
              </a:rPr>
              <a:t>Comparison of the simulated concentration of ozone and the measured concentration of atmospheric measurement network</a:t>
            </a:r>
          </a:p>
        </p:txBody>
      </p:sp>
      <p:sp>
        <p:nvSpPr>
          <p:cNvPr id="21" name="직사각형 20">
            <a:extLst>
              <a:ext uri="{FF2B5EF4-FFF2-40B4-BE49-F238E27FC236}">
                <a16:creationId xmlns="" xmlns:a16="http://schemas.microsoft.com/office/drawing/2014/main" id="{3F973567-9658-411E-A249-A0286C627DA9}"/>
              </a:ext>
            </a:extLst>
          </p:cNvPr>
          <p:cNvSpPr/>
          <p:nvPr/>
        </p:nvSpPr>
        <p:spPr>
          <a:xfrm>
            <a:off x="255056" y="68288"/>
            <a:ext cx="667009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Integrated Emissions and Atmospheric Transport Model</a:t>
            </a:r>
            <a:endParaRPr lang="en-US" altLang="ko-KR" sz="1600" dirty="0">
              <a:solidFill>
                <a:schemeClr val="bg1"/>
              </a:solidFill>
              <a:latin typeface="HY헤드라인M" pitchFamily="18" charset="-127"/>
              <a:ea typeface="HY헤드라인M" pitchFamily="18" charset="-127"/>
            </a:endParaRPr>
          </a:p>
        </p:txBody>
      </p:sp>
      <p:sp>
        <p:nvSpPr>
          <p:cNvPr id="20" name="TextBox 19">
            <a:extLst>
              <a:ext uri="{FF2B5EF4-FFF2-40B4-BE49-F238E27FC236}">
                <a16:creationId xmlns="" xmlns:a16="http://schemas.microsoft.com/office/drawing/2014/main" id="{C2D6B1BA-81CC-44CD-85CE-7BCB79DA489D}"/>
              </a:ext>
            </a:extLst>
          </p:cNvPr>
          <p:cNvSpPr txBox="1"/>
          <p:nvPr/>
        </p:nvSpPr>
        <p:spPr>
          <a:xfrm>
            <a:off x="0" y="577657"/>
            <a:ext cx="9144000" cy="369332"/>
          </a:xfrm>
          <a:prstGeom prst="rect">
            <a:avLst/>
          </a:prstGeom>
          <a:noFill/>
        </p:spPr>
        <p:txBody>
          <a:bodyPr wrap="square" rtlCol="0">
            <a:spAutoFit/>
          </a:bodyPr>
          <a:lstStyle/>
          <a:p>
            <a:r>
              <a:rPr lang="en-US" altLang="ko-KR" b="1" dirty="0"/>
              <a:t>CMAQ Base Modeling Evaluation</a:t>
            </a:r>
          </a:p>
        </p:txBody>
      </p:sp>
    </p:spTree>
    <p:extLst>
      <p:ext uri="{BB962C8B-B14F-4D97-AF65-F5344CB8AC3E}">
        <p14:creationId xmlns:p14="http://schemas.microsoft.com/office/powerpoint/2010/main" val="158983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11</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11</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pic>
        <p:nvPicPr>
          <p:cNvPr id="4" name="그림 3">
            <a:extLst>
              <a:ext uri="{FF2B5EF4-FFF2-40B4-BE49-F238E27FC236}">
                <a16:creationId xmlns="" xmlns:a16="http://schemas.microsoft.com/office/drawing/2014/main" id="{E0C64766-B9D8-4FAF-A6FA-1ACDC8DB8F7C}"/>
              </a:ext>
            </a:extLst>
          </p:cNvPr>
          <p:cNvPicPr>
            <a:picLocks noChangeAspect="1"/>
          </p:cNvPicPr>
          <p:nvPr/>
        </p:nvPicPr>
        <p:blipFill>
          <a:blip r:embed="rId3"/>
          <a:stretch>
            <a:fillRect/>
          </a:stretch>
        </p:blipFill>
        <p:spPr>
          <a:xfrm>
            <a:off x="0" y="1034637"/>
            <a:ext cx="9144000" cy="5274683"/>
          </a:xfrm>
          <a:prstGeom prst="rect">
            <a:avLst/>
          </a:prstGeom>
        </p:spPr>
      </p:pic>
      <p:pic>
        <p:nvPicPr>
          <p:cNvPr id="5" name="그림 4">
            <a:extLst>
              <a:ext uri="{FF2B5EF4-FFF2-40B4-BE49-F238E27FC236}">
                <a16:creationId xmlns="" xmlns:a16="http://schemas.microsoft.com/office/drawing/2014/main" id="{EEE2B01D-8489-4363-B25B-3BC1C40DE33F}"/>
              </a:ext>
            </a:extLst>
          </p:cNvPr>
          <p:cNvPicPr>
            <a:picLocks noChangeAspect="1"/>
          </p:cNvPicPr>
          <p:nvPr/>
        </p:nvPicPr>
        <p:blipFill>
          <a:blip r:embed="rId4"/>
          <a:stretch>
            <a:fillRect/>
          </a:stretch>
        </p:blipFill>
        <p:spPr>
          <a:xfrm>
            <a:off x="0" y="1034636"/>
            <a:ext cx="9144000" cy="5274683"/>
          </a:xfrm>
          <a:prstGeom prst="rect">
            <a:avLst/>
          </a:prstGeom>
        </p:spPr>
      </p:pic>
      <p:pic>
        <p:nvPicPr>
          <p:cNvPr id="6" name="그림 5">
            <a:extLst>
              <a:ext uri="{FF2B5EF4-FFF2-40B4-BE49-F238E27FC236}">
                <a16:creationId xmlns="" xmlns:a16="http://schemas.microsoft.com/office/drawing/2014/main" id="{F581A553-D5D6-4CF1-B446-642DF51679EB}"/>
              </a:ext>
            </a:extLst>
          </p:cNvPr>
          <p:cNvPicPr>
            <a:picLocks noChangeAspect="1"/>
          </p:cNvPicPr>
          <p:nvPr/>
        </p:nvPicPr>
        <p:blipFill>
          <a:blip r:embed="rId5"/>
          <a:stretch>
            <a:fillRect/>
          </a:stretch>
        </p:blipFill>
        <p:spPr>
          <a:xfrm>
            <a:off x="0" y="1042525"/>
            <a:ext cx="9144000" cy="5274683"/>
          </a:xfrm>
          <a:prstGeom prst="rect">
            <a:avLst/>
          </a:prstGeom>
        </p:spPr>
      </p:pic>
      <p:pic>
        <p:nvPicPr>
          <p:cNvPr id="11" name="그림 10">
            <a:extLst>
              <a:ext uri="{FF2B5EF4-FFF2-40B4-BE49-F238E27FC236}">
                <a16:creationId xmlns="" xmlns:a16="http://schemas.microsoft.com/office/drawing/2014/main" id="{9F761303-89DD-454A-A89B-6DEB267796ED}"/>
              </a:ext>
            </a:extLst>
          </p:cNvPr>
          <p:cNvPicPr>
            <a:picLocks noChangeAspect="1"/>
          </p:cNvPicPr>
          <p:nvPr/>
        </p:nvPicPr>
        <p:blipFill rotWithShape="1">
          <a:blip r:embed="rId6">
            <a:clrChange>
              <a:clrFrom>
                <a:srgbClr val="FEFFFF"/>
              </a:clrFrom>
              <a:clrTo>
                <a:srgbClr val="FEFFFF">
                  <a:alpha val="0"/>
                </a:srgbClr>
              </a:clrTo>
            </a:clrChange>
          </a:blip>
          <a:srcRect t="8465" r="9578"/>
          <a:stretch/>
        </p:blipFill>
        <p:spPr>
          <a:xfrm>
            <a:off x="2782698" y="1808820"/>
            <a:ext cx="3913538" cy="4109215"/>
          </a:xfrm>
          <a:prstGeom prst="rect">
            <a:avLst/>
          </a:prstGeom>
        </p:spPr>
      </p:pic>
      <p:sp>
        <p:nvSpPr>
          <p:cNvPr id="7" name="직사각형 6">
            <a:extLst>
              <a:ext uri="{FF2B5EF4-FFF2-40B4-BE49-F238E27FC236}">
                <a16:creationId xmlns="" xmlns:a16="http://schemas.microsoft.com/office/drawing/2014/main" id="{CF6E3CE7-B11E-43A5-B5B7-FA59CA7FAD4D}"/>
              </a:ext>
            </a:extLst>
          </p:cNvPr>
          <p:cNvSpPr/>
          <p:nvPr/>
        </p:nvSpPr>
        <p:spPr>
          <a:xfrm>
            <a:off x="3959932" y="2852935"/>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 xmlns:a16="http://schemas.microsoft.com/office/drawing/2014/main" id="{200B9B63-550B-4CF4-ADFC-59052C686527}"/>
              </a:ext>
            </a:extLst>
          </p:cNvPr>
          <p:cNvSpPr/>
          <p:nvPr/>
        </p:nvSpPr>
        <p:spPr>
          <a:xfrm>
            <a:off x="5580112" y="3539390"/>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 xmlns:a16="http://schemas.microsoft.com/office/drawing/2014/main" id="{F38D1B38-2448-4F99-A63F-07BC44A9C351}"/>
              </a:ext>
            </a:extLst>
          </p:cNvPr>
          <p:cNvSpPr/>
          <p:nvPr/>
        </p:nvSpPr>
        <p:spPr>
          <a:xfrm>
            <a:off x="4572000" y="4288429"/>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 xmlns:a16="http://schemas.microsoft.com/office/drawing/2014/main" id="{1E478898-45EA-4B66-9F57-D47AE9AD3604}"/>
              </a:ext>
            </a:extLst>
          </p:cNvPr>
          <p:cNvSpPr txBox="1"/>
          <p:nvPr/>
        </p:nvSpPr>
        <p:spPr>
          <a:xfrm>
            <a:off x="0" y="577657"/>
            <a:ext cx="9144000" cy="369332"/>
          </a:xfrm>
          <a:prstGeom prst="rect">
            <a:avLst/>
          </a:prstGeom>
          <a:noFill/>
        </p:spPr>
        <p:txBody>
          <a:bodyPr wrap="square" rtlCol="0">
            <a:spAutoFit/>
          </a:bodyPr>
          <a:lstStyle/>
          <a:p>
            <a:r>
              <a:rPr lang="en-US" altLang="ko-KR" b="1" dirty="0"/>
              <a:t>RSM Base Scenario [PM2.5]</a:t>
            </a:r>
          </a:p>
        </p:txBody>
      </p:sp>
      <p:sp>
        <p:nvSpPr>
          <p:cNvPr id="22" name="직사각형 21">
            <a:extLst>
              <a:ext uri="{FF2B5EF4-FFF2-40B4-BE49-F238E27FC236}">
                <a16:creationId xmlns="" xmlns:a16="http://schemas.microsoft.com/office/drawing/2014/main" id="{2ED218C8-D564-407B-95D3-B076C3020F01}"/>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3" name="모서리가 둥근 직사각형 2"/>
          <p:cNvSpPr/>
          <p:nvPr/>
        </p:nvSpPr>
        <p:spPr>
          <a:xfrm>
            <a:off x="15482" y="1042525"/>
            <a:ext cx="1784210" cy="526679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3717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pic>
        <p:nvPicPr>
          <p:cNvPr id="4" name="그림 3">
            <a:extLst>
              <a:ext uri="{FF2B5EF4-FFF2-40B4-BE49-F238E27FC236}">
                <a16:creationId xmlns="" xmlns:a16="http://schemas.microsoft.com/office/drawing/2014/main" id="{E0C64766-B9D8-4FAF-A6FA-1ACDC8DB8F7C}"/>
              </a:ext>
            </a:extLst>
          </p:cNvPr>
          <p:cNvPicPr>
            <a:picLocks noChangeAspect="1"/>
          </p:cNvPicPr>
          <p:nvPr/>
        </p:nvPicPr>
        <p:blipFill>
          <a:blip r:embed="rId3"/>
          <a:stretch>
            <a:fillRect/>
          </a:stretch>
        </p:blipFill>
        <p:spPr>
          <a:xfrm>
            <a:off x="0" y="1034637"/>
            <a:ext cx="9144000" cy="5274683"/>
          </a:xfrm>
          <a:prstGeom prst="rect">
            <a:avLst/>
          </a:prstGeom>
        </p:spPr>
      </p:pic>
      <p:pic>
        <p:nvPicPr>
          <p:cNvPr id="5" name="그림 4">
            <a:extLst>
              <a:ext uri="{FF2B5EF4-FFF2-40B4-BE49-F238E27FC236}">
                <a16:creationId xmlns="" xmlns:a16="http://schemas.microsoft.com/office/drawing/2014/main" id="{EEE2B01D-8489-4363-B25B-3BC1C40DE33F}"/>
              </a:ext>
            </a:extLst>
          </p:cNvPr>
          <p:cNvPicPr>
            <a:picLocks noChangeAspect="1"/>
          </p:cNvPicPr>
          <p:nvPr/>
        </p:nvPicPr>
        <p:blipFill>
          <a:blip r:embed="rId4"/>
          <a:stretch>
            <a:fillRect/>
          </a:stretch>
        </p:blipFill>
        <p:spPr>
          <a:xfrm>
            <a:off x="0" y="1034636"/>
            <a:ext cx="9144000" cy="5274683"/>
          </a:xfrm>
          <a:prstGeom prst="rect">
            <a:avLst/>
          </a:prstGeom>
        </p:spPr>
      </p:pic>
      <p:pic>
        <p:nvPicPr>
          <p:cNvPr id="11" name="그림 10">
            <a:extLst>
              <a:ext uri="{FF2B5EF4-FFF2-40B4-BE49-F238E27FC236}">
                <a16:creationId xmlns="" xmlns:a16="http://schemas.microsoft.com/office/drawing/2014/main" id="{9F761303-89DD-454A-A89B-6DEB267796ED}"/>
              </a:ext>
            </a:extLst>
          </p:cNvPr>
          <p:cNvPicPr>
            <a:picLocks noChangeAspect="1"/>
          </p:cNvPicPr>
          <p:nvPr/>
        </p:nvPicPr>
        <p:blipFill rotWithShape="1">
          <a:blip r:embed="rId5">
            <a:clrChange>
              <a:clrFrom>
                <a:srgbClr val="FEFFFF"/>
              </a:clrFrom>
              <a:clrTo>
                <a:srgbClr val="FEFFFF">
                  <a:alpha val="0"/>
                </a:srgbClr>
              </a:clrTo>
            </a:clrChange>
          </a:blip>
          <a:srcRect t="8465" r="9578"/>
          <a:stretch/>
        </p:blipFill>
        <p:spPr>
          <a:xfrm>
            <a:off x="2782698" y="1808820"/>
            <a:ext cx="3913538" cy="4109215"/>
          </a:xfrm>
          <a:prstGeom prst="rect">
            <a:avLst/>
          </a:prstGeom>
        </p:spPr>
      </p:pic>
      <p:sp>
        <p:nvSpPr>
          <p:cNvPr id="7" name="직사각형 6">
            <a:extLst>
              <a:ext uri="{FF2B5EF4-FFF2-40B4-BE49-F238E27FC236}">
                <a16:creationId xmlns="" xmlns:a16="http://schemas.microsoft.com/office/drawing/2014/main" id="{CF6E3CE7-B11E-43A5-B5B7-FA59CA7FAD4D}"/>
              </a:ext>
            </a:extLst>
          </p:cNvPr>
          <p:cNvSpPr/>
          <p:nvPr/>
        </p:nvSpPr>
        <p:spPr>
          <a:xfrm>
            <a:off x="3959932" y="2852935"/>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 xmlns:a16="http://schemas.microsoft.com/office/drawing/2014/main" id="{200B9B63-550B-4CF4-ADFC-59052C686527}"/>
              </a:ext>
            </a:extLst>
          </p:cNvPr>
          <p:cNvSpPr/>
          <p:nvPr/>
        </p:nvSpPr>
        <p:spPr>
          <a:xfrm>
            <a:off x="5580112" y="3539390"/>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 xmlns:a16="http://schemas.microsoft.com/office/drawing/2014/main" id="{F38D1B38-2448-4F99-A63F-07BC44A9C351}"/>
              </a:ext>
            </a:extLst>
          </p:cNvPr>
          <p:cNvSpPr/>
          <p:nvPr/>
        </p:nvSpPr>
        <p:spPr>
          <a:xfrm>
            <a:off x="4572000" y="4288429"/>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 xmlns:a16="http://schemas.microsoft.com/office/drawing/2014/main" id="{1E478898-45EA-4B66-9F57-D47AE9AD3604}"/>
              </a:ext>
            </a:extLst>
          </p:cNvPr>
          <p:cNvSpPr txBox="1"/>
          <p:nvPr/>
        </p:nvSpPr>
        <p:spPr>
          <a:xfrm>
            <a:off x="0" y="577657"/>
            <a:ext cx="9144000" cy="369332"/>
          </a:xfrm>
          <a:prstGeom prst="rect">
            <a:avLst/>
          </a:prstGeom>
          <a:noFill/>
        </p:spPr>
        <p:txBody>
          <a:bodyPr wrap="square" rtlCol="0">
            <a:spAutoFit/>
          </a:bodyPr>
          <a:lstStyle/>
          <a:p>
            <a:r>
              <a:rPr lang="en-US" altLang="ko-KR" b="1" dirty="0"/>
              <a:t>RSM 50% Reduction Scenario [PM2.5]</a:t>
            </a:r>
          </a:p>
        </p:txBody>
      </p:sp>
      <p:sp>
        <p:nvSpPr>
          <p:cNvPr id="22" name="직사각형 21">
            <a:extLst>
              <a:ext uri="{FF2B5EF4-FFF2-40B4-BE49-F238E27FC236}">
                <a16:creationId xmlns="" xmlns:a16="http://schemas.microsoft.com/office/drawing/2014/main" id="{2ED218C8-D564-407B-95D3-B076C3020F01}"/>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13" name="모서리가 둥근 직사각형 12"/>
          <p:cNvSpPr/>
          <p:nvPr/>
        </p:nvSpPr>
        <p:spPr>
          <a:xfrm>
            <a:off x="15482" y="1042525"/>
            <a:ext cx="1784210" cy="526679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0711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pic>
        <p:nvPicPr>
          <p:cNvPr id="4" name="그림 3">
            <a:extLst>
              <a:ext uri="{FF2B5EF4-FFF2-40B4-BE49-F238E27FC236}">
                <a16:creationId xmlns="" xmlns:a16="http://schemas.microsoft.com/office/drawing/2014/main" id="{E0C64766-B9D8-4FAF-A6FA-1ACDC8DB8F7C}"/>
              </a:ext>
            </a:extLst>
          </p:cNvPr>
          <p:cNvPicPr>
            <a:picLocks noChangeAspect="1"/>
          </p:cNvPicPr>
          <p:nvPr/>
        </p:nvPicPr>
        <p:blipFill>
          <a:blip r:embed="rId3"/>
          <a:stretch>
            <a:fillRect/>
          </a:stretch>
        </p:blipFill>
        <p:spPr>
          <a:xfrm>
            <a:off x="0" y="1034637"/>
            <a:ext cx="9144000" cy="5274683"/>
          </a:xfrm>
          <a:prstGeom prst="rect">
            <a:avLst/>
          </a:prstGeom>
        </p:spPr>
      </p:pic>
      <p:pic>
        <p:nvPicPr>
          <p:cNvPr id="11" name="그림 10">
            <a:extLst>
              <a:ext uri="{FF2B5EF4-FFF2-40B4-BE49-F238E27FC236}">
                <a16:creationId xmlns="" xmlns:a16="http://schemas.microsoft.com/office/drawing/2014/main" id="{9F761303-89DD-454A-A89B-6DEB267796ED}"/>
              </a:ext>
            </a:extLst>
          </p:cNvPr>
          <p:cNvPicPr>
            <a:picLocks noChangeAspect="1"/>
          </p:cNvPicPr>
          <p:nvPr/>
        </p:nvPicPr>
        <p:blipFill rotWithShape="1">
          <a:blip r:embed="rId4">
            <a:clrChange>
              <a:clrFrom>
                <a:srgbClr val="FEFFFF"/>
              </a:clrFrom>
              <a:clrTo>
                <a:srgbClr val="FEFFFF">
                  <a:alpha val="0"/>
                </a:srgbClr>
              </a:clrTo>
            </a:clrChange>
          </a:blip>
          <a:srcRect t="8465" r="9578"/>
          <a:stretch/>
        </p:blipFill>
        <p:spPr>
          <a:xfrm>
            <a:off x="2782698" y="1808820"/>
            <a:ext cx="3913538" cy="4109215"/>
          </a:xfrm>
          <a:prstGeom prst="rect">
            <a:avLst/>
          </a:prstGeom>
        </p:spPr>
      </p:pic>
      <p:sp>
        <p:nvSpPr>
          <p:cNvPr id="7" name="직사각형 6">
            <a:extLst>
              <a:ext uri="{FF2B5EF4-FFF2-40B4-BE49-F238E27FC236}">
                <a16:creationId xmlns="" xmlns:a16="http://schemas.microsoft.com/office/drawing/2014/main" id="{CF6E3CE7-B11E-43A5-B5B7-FA59CA7FAD4D}"/>
              </a:ext>
            </a:extLst>
          </p:cNvPr>
          <p:cNvSpPr/>
          <p:nvPr/>
        </p:nvSpPr>
        <p:spPr>
          <a:xfrm>
            <a:off x="3959932" y="2852935"/>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 xmlns:a16="http://schemas.microsoft.com/office/drawing/2014/main" id="{200B9B63-550B-4CF4-ADFC-59052C686527}"/>
              </a:ext>
            </a:extLst>
          </p:cNvPr>
          <p:cNvSpPr/>
          <p:nvPr/>
        </p:nvSpPr>
        <p:spPr>
          <a:xfrm>
            <a:off x="5580112" y="3539390"/>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 xmlns:a16="http://schemas.microsoft.com/office/drawing/2014/main" id="{F38D1B38-2448-4F99-A63F-07BC44A9C351}"/>
              </a:ext>
            </a:extLst>
          </p:cNvPr>
          <p:cNvSpPr/>
          <p:nvPr/>
        </p:nvSpPr>
        <p:spPr>
          <a:xfrm>
            <a:off x="4572000" y="4288429"/>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 xmlns:a16="http://schemas.microsoft.com/office/drawing/2014/main" id="{1E478898-45EA-4B66-9F57-D47AE9AD3604}"/>
              </a:ext>
            </a:extLst>
          </p:cNvPr>
          <p:cNvSpPr txBox="1"/>
          <p:nvPr/>
        </p:nvSpPr>
        <p:spPr>
          <a:xfrm>
            <a:off x="0" y="577657"/>
            <a:ext cx="9144000" cy="369332"/>
          </a:xfrm>
          <a:prstGeom prst="rect">
            <a:avLst/>
          </a:prstGeom>
          <a:noFill/>
        </p:spPr>
        <p:txBody>
          <a:bodyPr wrap="square" rtlCol="0">
            <a:spAutoFit/>
          </a:bodyPr>
          <a:lstStyle/>
          <a:p>
            <a:r>
              <a:rPr lang="en-US" altLang="ko-KR" b="1" dirty="0"/>
              <a:t>RSM 50% Increase Scenario [PM2.5]</a:t>
            </a:r>
          </a:p>
        </p:txBody>
      </p:sp>
      <p:sp>
        <p:nvSpPr>
          <p:cNvPr id="22" name="직사각형 21">
            <a:extLst>
              <a:ext uri="{FF2B5EF4-FFF2-40B4-BE49-F238E27FC236}">
                <a16:creationId xmlns="" xmlns:a16="http://schemas.microsoft.com/office/drawing/2014/main" id="{2ED218C8-D564-407B-95D3-B076C3020F01}"/>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13" name="모서리가 둥근 직사각형 12"/>
          <p:cNvSpPr/>
          <p:nvPr/>
        </p:nvSpPr>
        <p:spPr>
          <a:xfrm>
            <a:off x="15482" y="1042525"/>
            <a:ext cx="1784210" cy="526679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0260632" y="1196752"/>
            <a:ext cx="1008112" cy="646331"/>
          </a:xfrm>
          <a:prstGeom prst="rect">
            <a:avLst/>
          </a:prstGeom>
          <a:noFill/>
        </p:spPr>
        <p:txBody>
          <a:bodyPr wrap="square" rtlCol="0">
            <a:spAutoFit/>
          </a:bodyPr>
          <a:lstStyle/>
          <a:p>
            <a:r>
              <a:rPr lang="en-US" altLang="ko-KR" dirty="0"/>
              <a:t>Sensitivity</a:t>
            </a:r>
            <a:endParaRPr lang="ko-KR" altLang="en-US" dirty="0"/>
          </a:p>
        </p:txBody>
      </p:sp>
    </p:spTree>
    <p:extLst>
      <p:ext uri="{BB962C8B-B14F-4D97-AF65-F5344CB8AC3E}">
        <p14:creationId xmlns:p14="http://schemas.microsoft.com/office/powerpoint/2010/main" val="310711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슬라이드 번호 개체 틀 1"/>
          <p:cNvSpPr>
            <a:spLocks noGrp="1"/>
          </p:cNvSpPr>
          <p:nvPr>
            <p:ph type="sldNum" sz="quarter" idx="12"/>
          </p:nvPr>
        </p:nvSpPr>
        <p:spPr>
          <a:xfrm>
            <a:off x="8378080" y="6633356"/>
            <a:ext cx="442392" cy="215444"/>
          </a:xfrm>
        </p:spPr>
        <p:txBody>
          <a:bodyPr lIns="36000" tIns="0" rIns="36000" bIns="0">
            <a:spAutoFit/>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14</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1" name="TextBox 10">
            <a:extLst>
              <a:ext uri="{FF2B5EF4-FFF2-40B4-BE49-F238E27FC236}">
                <a16:creationId xmlns="" xmlns:a16="http://schemas.microsoft.com/office/drawing/2014/main" id="{595A80D5-9651-43ED-B7D9-31A4ACA27280}"/>
              </a:ext>
            </a:extLst>
          </p:cNvPr>
          <p:cNvSpPr txBox="1"/>
          <p:nvPr/>
        </p:nvSpPr>
        <p:spPr>
          <a:xfrm>
            <a:off x="6334" y="5697252"/>
            <a:ext cx="9144000" cy="954107"/>
          </a:xfrm>
          <a:prstGeom prst="rect">
            <a:avLst/>
          </a:prstGeom>
          <a:noFill/>
        </p:spPr>
        <p:txBody>
          <a:bodyPr wrap="square" rtlCol="0">
            <a:spAutoFit/>
          </a:bodyPr>
          <a:lstStyle/>
          <a:p>
            <a:r>
              <a:rPr lang="en-US" altLang="ko-KR" sz="1400" dirty="0"/>
              <a:t>A : Base Scenario; B : All sector 30% reduction; C : All sector 20% reduction;</a:t>
            </a:r>
          </a:p>
          <a:p>
            <a:r>
              <a:rPr lang="en-US" altLang="ko-KR" sz="1400" dirty="0"/>
              <a:t>D : Power 17%, Industry 32%, Mobile 28%, Residential 23% reduce (Recommend policy in Korea);</a:t>
            </a:r>
          </a:p>
          <a:p>
            <a:r>
              <a:rPr lang="en-US" altLang="ko-KR" sz="1400" dirty="0"/>
              <a:t>E : Solvent VOC</a:t>
            </a:r>
            <a:r>
              <a:rPr lang="ko-KR" altLang="en-US" sz="1400" dirty="0"/>
              <a:t> </a:t>
            </a:r>
            <a:r>
              <a:rPr lang="en-US" altLang="ko-KR" sz="1400" dirty="0"/>
              <a:t>20% increase, the others 30%</a:t>
            </a:r>
            <a:r>
              <a:rPr lang="ko-KR" altLang="en-US" sz="1400" dirty="0"/>
              <a:t> </a:t>
            </a:r>
            <a:r>
              <a:rPr lang="en-US" altLang="ko-KR" sz="1400" dirty="0"/>
              <a:t>reduction;</a:t>
            </a:r>
          </a:p>
          <a:p>
            <a:r>
              <a:rPr lang="en-US" altLang="ko-KR" sz="1400" dirty="0"/>
              <a:t>F : Solvent VOC 20% increase, the others 20%</a:t>
            </a:r>
            <a:r>
              <a:rPr lang="ko-KR" altLang="en-US" sz="1400" dirty="0"/>
              <a:t> </a:t>
            </a:r>
            <a:r>
              <a:rPr lang="en-US" altLang="ko-KR" sz="1400" dirty="0"/>
              <a:t>reduction;</a:t>
            </a:r>
          </a:p>
        </p:txBody>
      </p:sp>
      <p:sp>
        <p:nvSpPr>
          <p:cNvPr id="12" name="TextBox 11">
            <a:extLst>
              <a:ext uri="{FF2B5EF4-FFF2-40B4-BE49-F238E27FC236}">
                <a16:creationId xmlns="" xmlns:a16="http://schemas.microsoft.com/office/drawing/2014/main" id="{6A087D82-895A-4372-9EFC-C925F0021F97}"/>
              </a:ext>
            </a:extLst>
          </p:cNvPr>
          <p:cNvSpPr txBox="1"/>
          <p:nvPr/>
        </p:nvSpPr>
        <p:spPr>
          <a:xfrm>
            <a:off x="10282" y="503384"/>
            <a:ext cx="9144000" cy="369332"/>
          </a:xfrm>
          <a:prstGeom prst="rect">
            <a:avLst/>
          </a:prstGeom>
          <a:noFill/>
        </p:spPr>
        <p:txBody>
          <a:bodyPr wrap="square" rtlCol="0">
            <a:spAutoFit/>
          </a:bodyPr>
          <a:lstStyle/>
          <a:p>
            <a:r>
              <a:rPr lang="en-US" altLang="ko-KR" b="1" dirty="0"/>
              <a:t>RSM Results (△PM2.5) [Base-Scenario] : △Reduction(+)</a:t>
            </a:r>
          </a:p>
        </p:txBody>
      </p:sp>
      <p:sp>
        <p:nvSpPr>
          <p:cNvPr id="13" name="직사각형 12">
            <a:extLst>
              <a:ext uri="{FF2B5EF4-FFF2-40B4-BE49-F238E27FC236}">
                <a16:creationId xmlns="" xmlns:a16="http://schemas.microsoft.com/office/drawing/2014/main" id="{3FA53216-6F0F-4BD3-BA18-0FB240BBA82A}"/>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pic>
        <p:nvPicPr>
          <p:cNvPr id="2" name="그림 1">
            <a:extLst>
              <a:ext uri="{FF2B5EF4-FFF2-40B4-BE49-F238E27FC236}">
                <a16:creationId xmlns="" xmlns:a16="http://schemas.microsoft.com/office/drawing/2014/main" id="{3B6A54C4-8A8C-4924-A082-B52042772FF8}"/>
              </a:ext>
            </a:extLst>
          </p:cNvPr>
          <p:cNvPicPr>
            <a:picLocks noChangeAspect="1"/>
          </p:cNvPicPr>
          <p:nvPr/>
        </p:nvPicPr>
        <p:blipFill>
          <a:blip r:embed="rId3"/>
          <a:stretch>
            <a:fillRect/>
          </a:stretch>
        </p:blipFill>
        <p:spPr>
          <a:xfrm>
            <a:off x="9622" y="948226"/>
            <a:ext cx="3011869" cy="2335656"/>
          </a:xfrm>
          <a:prstGeom prst="rect">
            <a:avLst/>
          </a:prstGeom>
        </p:spPr>
      </p:pic>
      <p:pic>
        <p:nvPicPr>
          <p:cNvPr id="3" name="그림 2">
            <a:extLst>
              <a:ext uri="{FF2B5EF4-FFF2-40B4-BE49-F238E27FC236}">
                <a16:creationId xmlns="" xmlns:a16="http://schemas.microsoft.com/office/drawing/2014/main" id="{2DA5C266-BE8C-4E93-91EC-0AA91E748B8B}"/>
              </a:ext>
            </a:extLst>
          </p:cNvPr>
          <p:cNvPicPr>
            <a:picLocks noChangeAspect="1"/>
          </p:cNvPicPr>
          <p:nvPr/>
        </p:nvPicPr>
        <p:blipFill>
          <a:blip r:embed="rId4"/>
          <a:stretch>
            <a:fillRect/>
          </a:stretch>
        </p:blipFill>
        <p:spPr>
          <a:xfrm>
            <a:off x="3066065" y="946502"/>
            <a:ext cx="3011869" cy="2335656"/>
          </a:xfrm>
          <a:prstGeom prst="rect">
            <a:avLst/>
          </a:prstGeom>
        </p:spPr>
      </p:pic>
      <p:pic>
        <p:nvPicPr>
          <p:cNvPr id="5" name="그림 4">
            <a:extLst>
              <a:ext uri="{FF2B5EF4-FFF2-40B4-BE49-F238E27FC236}">
                <a16:creationId xmlns="" xmlns:a16="http://schemas.microsoft.com/office/drawing/2014/main" id="{124D967F-9D0B-400F-898A-2F06A02915BB}"/>
              </a:ext>
            </a:extLst>
          </p:cNvPr>
          <p:cNvPicPr>
            <a:picLocks noChangeAspect="1"/>
          </p:cNvPicPr>
          <p:nvPr/>
        </p:nvPicPr>
        <p:blipFill>
          <a:blip r:embed="rId5"/>
          <a:stretch>
            <a:fillRect/>
          </a:stretch>
        </p:blipFill>
        <p:spPr>
          <a:xfrm>
            <a:off x="3066065" y="3253584"/>
            <a:ext cx="3011869" cy="2335656"/>
          </a:xfrm>
          <a:prstGeom prst="rect">
            <a:avLst/>
          </a:prstGeom>
        </p:spPr>
      </p:pic>
      <p:pic>
        <p:nvPicPr>
          <p:cNvPr id="6" name="그림 5">
            <a:extLst>
              <a:ext uri="{FF2B5EF4-FFF2-40B4-BE49-F238E27FC236}">
                <a16:creationId xmlns="" xmlns:a16="http://schemas.microsoft.com/office/drawing/2014/main" id="{CF782416-5506-4116-A9BF-B976958BE85A}"/>
              </a:ext>
            </a:extLst>
          </p:cNvPr>
          <p:cNvPicPr>
            <a:picLocks noChangeAspect="1"/>
          </p:cNvPicPr>
          <p:nvPr/>
        </p:nvPicPr>
        <p:blipFill>
          <a:blip r:embed="rId6"/>
          <a:stretch>
            <a:fillRect/>
          </a:stretch>
        </p:blipFill>
        <p:spPr>
          <a:xfrm>
            <a:off x="6131805" y="946502"/>
            <a:ext cx="3012195" cy="2335908"/>
          </a:xfrm>
          <a:prstGeom prst="rect">
            <a:avLst/>
          </a:prstGeom>
        </p:spPr>
      </p:pic>
      <p:sp>
        <p:nvSpPr>
          <p:cNvPr id="8" name="TextBox 7">
            <a:extLst>
              <a:ext uri="{FF2B5EF4-FFF2-40B4-BE49-F238E27FC236}">
                <a16:creationId xmlns="" xmlns:a16="http://schemas.microsoft.com/office/drawing/2014/main" id="{1A349CAC-8CA4-4593-A604-0345A5A43F9B}"/>
              </a:ext>
            </a:extLst>
          </p:cNvPr>
          <p:cNvSpPr txBox="1"/>
          <p:nvPr/>
        </p:nvSpPr>
        <p:spPr>
          <a:xfrm>
            <a:off x="-34952" y="946502"/>
            <a:ext cx="396044" cy="307777"/>
          </a:xfrm>
          <a:prstGeom prst="rect">
            <a:avLst/>
          </a:prstGeom>
          <a:noFill/>
        </p:spPr>
        <p:txBody>
          <a:bodyPr wrap="square" rtlCol="0">
            <a:spAutoFit/>
          </a:bodyPr>
          <a:lstStyle/>
          <a:p>
            <a:pPr algn="ctr"/>
            <a:r>
              <a:rPr lang="en-US" altLang="ko-KR" sz="1400" b="1" dirty="0"/>
              <a:t>(A)</a:t>
            </a:r>
            <a:endParaRPr lang="ko-KR" altLang="en-US" sz="1400" b="1" dirty="0"/>
          </a:p>
        </p:txBody>
      </p:sp>
      <p:sp>
        <p:nvSpPr>
          <p:cNvPr id="14" name="TextBox 13">
            <a:extLst>
              <a:ext uri="{FF2B5EF4-FFF2-40B4-BE49-F238E27FC236}">
                <a16:creationId xmlns="" xmlns:a16="http://schemas.microsoft.com/office/drawing/2014/main" id="{406A2CBE-3CF9-408D-9C40-1573083E2C19}"/>
              </a:ext>
            </a:extLst>
          </p:cNvPr>
          <p:cNvSpPr txBox="1"/>
          <p:nvPr/>
        </p:nvSpPr>
        <p:spPr>
          <a:xfrm>
            <a:off x="3066065" y="946501"/>
            <a:ext cx="396044" cy="307777"/>
          </a:xfrm>
          <a:prstGeom prst="rect">
            <a:avLst/>
          </a:prstGeom>
          <a:noFill/>
        </p:spPr>
        <p:txBody>
          <a:bodyPr wrap="square" rtlCol="0">
            <a:spAutoFit/>
          </a:bodyPr>
          <a:lstStyle/>
          <a:p>
            <a:pPr algn="ctr"/>
            <a:r>
              <a:rPr lang="en-US" altLang="ko-KR" sz="1400" b="1" dirty="0"/>
              <a:t>(B)</a:t>
            </a:r>
            <a:endParaRPr lang="ko-KR" altLang="en-US" sz="1400" b="1" dirty="0"/>
          </a:p>
        </p:txBody>
      </p:sp>
      <p:sp>
        <p:nvSpPr>
          <p:cNvPr id="15" name="TextBox 14">
            <a:extLst>
              <a:ext uri="{FF2B5EF4-FFF2-40B4-BE49-F238E27FC236}">
                <a16:creationId xmlns="" xmlns:a16="http://schemas.microsoft.com/office/drawing/2014/main" id="{192C9837-4210-409C-916E-365DEF474EDE}"/>
              </a:ext>
            </a:extLst>
          </p:cNvPr>
          <p:cNvSpPr txBox="1"/>
          <p:nvPr/>
        </p:nvSpPr>
        <p:spPr>
          <a:xfrm>
            <a:off x="6134910" y="946501"/>
            <a:ext cx="396044" cy="307777"/>
          </a:xfrm>
          <a:prstGeom prst="rect">
            <a:avLst/>
          </a:prstGeom>
          <a:noFill/>
        </p:spPr>
        <p:txBody>
          <a:bodyPr wrap="square" rtlCol="0">
            <a:spAutoFit/>
          </a:bodyPr>
          <a:lstStyle/>
          <a:p>
            <a:pPr algn="ctr"/>
            <a:r>
              <a:rPr lang="en-US" altLang="ko-KR" sz="1400" b="1" dirty="0"/>
              <a:t>(C)</a:t>
            </a:r>
            <a:endParaRPr lang="ko-KR" altLang="en-US" sz="1400" b="1" dirty="0"/>
          </a:p>
        </p:txBody>
      </p:sp>
      <p:sp>
        <p:nvSpPr>
          <p:cNvPr id="17" name="TextBox 16">
            <a:extLst>
              <a:ext uri="{FF2B5EF4-FFF2-40B4-BE49-F238E27FC236}">
                <a16:creationId xmlns="" xmlns:a16="http://schemas.microsoft.com/office/drawing/2014/main" id="{5091A189-1830-4BC9-A1A3-32D72EDB3D4E}"/>
              </a:ext>
            </a:extLst>
          </p:cNvPr>
          <p:cNvSpPr txBox="1"/>
          <p:nvPr/>
        </p:nvSpPr>
        <p:spPr>
          <a:xfrm>
            <a:off x="3091554" y="3226254"/>
            <a:ext cx="396044" cy="307777"/>
          </a:xfrm>
          <a:prstGeom prst="rect">
            <a:avLst/>
          </a:prstGeom>
          <a:noFill/>
        </p:spPr>
        <p:txBody>
          <a:bodyPr wrap="square" rtlCol="0">
            <a:spAutoFit/>
          </a:bodyPr>
          <a:lstStyle/>
          <a:p>
            <a:pPr algn="ctr"/>
            <a:r>
              <a:rPr lang="en-US" altLang="ko-KR" sz="1400" b="1" dirty="0"/>
              <a:t>(E)</a:t>
            </a:r>
            <a:endParaRPr lang="ko-KR" altLang="en-US" sz="1400" b="1" dirty="0"/>
          </a:p>
        </p:txBody>
      </p:sp>
      <p:pic>
        <p:nvPicPr>
          <p:cNvPr id="10" name="그림 9">
            <a:extLst>
              <a:ext uri="{FF2B5EF4-FFF2-40B4-BE49-F238E27FC236}">
                <a16:creationId xmlns="" xmlns:a16="http://schemas.microsoft.com/office/drawing/2014/main" id="{0B81503E-0648-46AC-A959-0F13062DB918}"/>
              </a:ext>
            </a:extLst>
          </p:cNvPr>
          <p:cNvPicPr>
            <a:picLocks noChangeAspect="1"/>
          </p:cNvPicPr>
          <p:nvPr/>
        </p:nvPicPr>
        <p:blipFill>
          <a:blip r:embed="rId7"/>
          <a:stretch>
            <a:fillRect/>
          </a:stretch>
        </p:blipFill>
        <p:spPr>
          <a:xfrm>
            <a:off x="6144443" y="3255159"/>
            <a:ext cx="3009839" cy="2334081"/>
          </a:xfrm>
          <a:prstGeom prst="rect">
            <a:avLst/>
          </a:prstGeom>
        </p:spPr>
      </p:pic>
      <p:sp>
        <p:nvSpPr>
          <p:cNvPr id="18" name="TextBox 17">
            <a:extLst>
              <a:ext uri="{FF2B5EF4-FFF2-40B4-BE49-F238E27FC236}">
                <a16:creationId xmlns="" xmlns:a16="http://schemas.microsoft.com/office/drawing/2014/main" id="{CE07FD61-500A-4911-BFF3-536D8DCCAE22}"/>
              </a:ext>
            </a:extLst>
          </p:cNvPr>
          <p:cNvSpPr txBox="1"/>
          <p:nvPr/>
        </p:nvSpPr>
        <p:spPr>
          <a:xfrm>
            <a:off x="6160399" y="3226254"/>
            <a:ext cx="396044" cy="307777"/>
          </a:xfrm>
          <a:prstGeom prst="rect">
            <a:avLst/>
          </a:prstGeom>
          <a:noFill/>
        </p:spPr>
        <p:txBody>
          <a:bodyPr wrap="square" rtlCol="0">
            <a:spAutoFit/>
          </a:bodyPr>
          <a:lstStyle/>
          <a:p>
            <a:pPr algn="ctr"/>
            <a:r>
              <a:rPr lang="en-US" altLang="ko-KR" sz="1400" b="1" dirty="0"/>
              <a:t>(F)</a:t>
            </a:r>
            <a:endParaRPr lang="ko-KR" altLang="en-US" sz="1400" b="1" dirty="0"/>
          </a:p>
        </p:txBody>
      </p:sp>
      <p:pic>
        <p:nvPicPr>
          <p:cNvPr id="19" name="그림 18">
            <a:extLst>
              <a:ext uri="{FF2B5EF4-FFF2-40B4-BE49-F238E27FC236}">
                <a16:creationId xmlns="" xmlns:a16="http://schemas.microsoft.com/office/drawing/2014/main" id="{E024EC08-50D2-4A1A-B6DA-67C31E5A5F29}"/>
              </a:ext>
            </a:extLst>
          </p:cNvPr>
          <p:cNvPicPr>
            <a:picLocks noChangeAspect="1"/>
          </p:cNvPicPr>
          <p:nvPr/>
        </p:nvPicPr>
        <p:blipFill>
          <a:blip r:embed="rId8"/>
          <a:stretch>
            <a:fillRect/>
          </a:stretch>
        </p:blipFill>
        <p:spPr>
          <a:xfrm>
            <a:off x="7314" y="3253584"/>
            <a:ext cx="3011869" cy="2335656"/>
          </a:xfrm>
          <a:prstGeom prst="rect">
            <a:avLst/>
          </a:prstGeom>
          <a:ln cmpd="sng">
            <a:solidFill>
              <a:schemeClr val="tx1"/>
            </a:solidFill>
          </a:ln>
        </p:spPr>
      </p:pic>
      <p:sp>
        <p:nvSpPr>
          <p:cNvPr id="16" name="TextBox 15">
            <a:extLst>
              <a:ext uri="{FF2B5EF4-FFF2-40B4-BE49-F238E27FC236}">
                <a16:creationId xmlns="" xmlns:a16="http://schemas.microsoft.com/office/drawing/2014/main" id="{08951A6A-C171-4445-8F51-BEFB647A3501}"/>
              </a:ext>
            </a:extLst>
          </p:cNvPr>
          <p:cNvSpPr txBox="1"/>
          <p:nvPr/>
        </p:nvSpPr>
        <p:spPr>
          <a:xfrm>
            <a:off x="-9463" y="3226255"/>
            <a:ext cx="396044" cy="307777"/>
          </a:xfrm>
          <a:prstGeom prst="rect">
            <a:avLst/>
          </a:prstGeom>
          <a:noFill/>
        </p:spPr>
        <p:txBody>
          <a:bodyPr wrap="square" rtlCol="0">
            <a:spAutoFit/>
          </a:bodyPr>
          <a:lstStyle/>
          <a:p>
            <a:pPr algn="ctr"/>
            <a:r>
              <a:rPr lang="en-US" altLang="ko-KR" sz="1400" b="1" dirty="0"/>
              <a:t>(D)</a:t>
            </a:r>
            <a:endParaRPr lang="ko-KR" altLang="en-US" sz="1400" b="1" dirty="0"/>
          </a:p>
        </p:txBody>
      </p:sp>
    </p:spTree>
    <p:extLst>
      <p:ext uri="{BB962C8B-B14F-4D97-AF65-F5344CB8AC3E}">
        <p14:creationId xmlns:p14="http://schemas.microsoft.com/office/powerpoint/2010/main" val="18801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7" name="직사각형 6">
            <a:extLst>
              <a:ext uri="{FF2B5EF4-FFF2-40B4-BE49-F238E27FC236}">
                <a16:creationId xmlns="" xmlns:a16="http://schemas.microsoft.com/office/drawing/2014/main" id="{4824966F-89DE-4E82-9F40-8ACF0F10B0C5}"/>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pic>
        <p:nvPicPr>
          <p:cNvPr id="3" name="그림 2">
            <a:extLst>
              <a:ext uri="{FF2B5EF4-FFF2-40B4-BE49-F238E27FC236}">
                <a16:creationId xmlns="" xmlns:a16="http://schemas.microsoft.com/office/drawing/2014/main" id="{D13C2018-6F3D-4637-B953-07D2A617B0F5}"/>
              </a:ext>
            </a:extLst>
          </p:cNvPr>
          <p:cNvPicPr>
            <a:picLocks noChangeAspect="1"/>
          </p:cNvPicPr>
          <p:nvPr/>
        </p:nvPicPr>
        <p:blipFill>
          <a:blip r:embed="rId3"/>
          <a:stretch>
            <a:fillRect/>
          </a:stretch>
        </p:blipFill>
        <p:spPr>
          <a:xfrm>
            <a:off x="3527884" y="994645"/>
            <a:ext cx="3459328" cy="2682653"/>
          </a:xfrm>
          <a:prstGeom prst="rect">
            <a:avLst/>
          </a:prstGeom>
        </p:spPr>
      </p:pic>
      <p:pic>
        <p:nvPicPr>
          <p:cNvPr id="10" name="그림 9">
            <a:extLst>
              <a:ext uri="{FF2B5EF4-FFF2-40B4-BE49-F238E27FC236}">
                <a16:creationId xmlns="" xmlns:a16="http://schemas.microsoft.com/office/drawing/2014/main" id="{63DE71AC-1A45-485A-A7B0-8890B3344B9A}"/>
              </a:ext>
            </a:extLst>
          </p:cNvPr>
          <p:cNvPicPr>
            <a:picLocks noChangeAspect="1"/>
          </p:cNvPicPr>
          <p:nvPr/>
        </p:nvPicPr>
        <p:blipFill>
          <a:blip r:embed="rId4"/>
          <a:stretch>
            <a:fillRect/>
          </a:stretch>
        </p:blipFill>
        <p:spPr>
          <a:xfrm>
            <a:off x="-29716" y="3760904"/>
            <a:ext cx="3481985" cy="2700223"/>
          </a:xfrm>
          <a:prstGeom prst="rect">
            <a:avLst/>
          </a:prstGeom>
        </p:spPr>
      </p:pic>
      <p:pic>
        <p:nvPicPr>
          <p:cNvPr id="15" name="그림 14">
            <a:extLst>
              <a:ext uri="{FF2B5EF4-FFF2-40B4-BE49-F238E27FC236}">
                <a16:creationId xmlns="" xmlns:a16="http://schemas.microsoft.com/office/drawing/2014/main" id="{F608889F-57D5-4422-A534-08141328FD39}"/>
              </a:ext>
            </a:extLst>
          </p:cNvPr>
          <p:cNvPicPr>
            <a:picLocks noChangeAspect="1"/>
          </p:cNvPicPr>
          <p:nvPr/>
        </p:nvPicPr>
        <p:blipFill>
          <a:blip r:embed="rId5"/>
          <a:stretch>
            <a:fillRect/>
          </a:stretch>
        </p:blipFill>
        <p:spPr>
          <a:xfrm>
            <a:off x="3533383" y="3761222"/>
            <a:ext cx="3481986" cy="2700223"/>
          </a:xfrm>
          <a:prstGeom prst="rect">
            <a:avLst/>
          </a:prstGeom>
        </p:spPr>
      </p:pic>
      <p:sp>
        <p:nvSpPr>
          <p:cNvPr id="21" name="TextBox 20">
            <a:extLst>
              <a:ext uri="{FF2B5EF4-FFF2-40B4-BE49-F238E27FC236}">
                <a16:creationId xmlns="" xmlns:a16="http://schemas.microsoft.com/office/drawing/2014/main" id="{6A087D82-895A-4372-9EFC-C925F0021F97}"/>
              </a:ext>
            </a:extLst>
          </p:cNvPr>
          <p:cNvSpPr txBox="1"/>
          <p:nvPr/>
        </p:nvSpPr>
        <p:spPr>
          <a:xfrm>
            <a:off x="0" y="503384"/>
            <a:ext cx="9144000" cy="369332"/>
          </a:xfrm>
          <a:prstGeom prst="rect">
            <a:avLst/>
          </a:prstGeom>
          <a:noFill/>
        </p:spPr>
        <p:txBody>
          <a:bodyPr wrap="square" rtlCol="0">
            <a:spAutoFit/>
          </a:bodyPr>
          <a:lstStyle/>
          <a:p>
            <a:r>
              <a:rPr lang="en-US" altLang="ko-KR" b="1" dirty="0"/>
              <a:t>Recommended policy in Korea for PM</a:t>
            </a:r>
            <a:r>
              <a:rPr lang="en-US" altLang="ko-KR" b="1" baseline="-25000" dirty="0"/>
              <a:t>2.5</a:t>
            </a:r>
            <a:endParaRPr lang="en-US" altLang="ko-KR" b="1" dirty="0"/>
          </a:p>
        </p:txBody>
      </p:sp>
      <p:pic>
        <p:nvPicPr>
          <p:cNvPr id="22" name="그림 21">
            <a:extLst>
              <a:ext uri="{FF2B5EF4-FFF2-40B4-BE49-F238E27FC236}">
                <a16:creationId xmlns="" xmlns:a16="http://schemas.microsoft.com/office/drawing/2014/main" id="{E024EC08-50D2-4A1A-B6DA-67C31E5A5F29}"/>
              </a:ext>
            </a:extLst>
          </p:cNvPr>
          <p:cNvPicPr>
            <a:picLocks noChangeAspect="1"/>
          </p:cNvPicPr>
          <p:nvPr/>
        </p:nvPicPr>
        <p:blipFill>
          <a:blip r:embed="rId6"/>
          <a:stretch>
            <a:fillRect/>
          </a:stretch>
        </p:blipFill>
        <p:spPr>
          <a:xfrm>
            <a:off x="-7058" y="980728"/>
            <a:ext cx="3459327" cy="2682653"/>
          </a:xfrm>
          <a:prstGeom prst="rect">
            <a:avLst/>
          </a:prstGeom>
          <a:ln cmpd="sng">
            <a:solidFill>
              <a:schemeClr val="tx1"/>
            </a:solidFill>
          </a:ln>
        </p:spPr>
      </p:pic>
      <p:sp>
        <p:nvSpPr>
          <p:cNvPr id="11" name="직사각형 10"/>
          <p:cNvSpPr/>
          <p:nvPr/>
        </p:nvSpPr>
        <p:spPr>
          <a:xfrm>
            <a:off x="352982" y="3270387"/>
            <a:ext cx="216024"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p:cNvSpPr/>
          <p:nvPr/>
        </p:nvSpPr>
        <p:spPr>
          <a:xfrm>
            <a:off x="3895676" y="3284303"/>
            <a:ext cx="216024"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p:cNvSpPr/>
          <p:nvPr/>
        </p:nvSpPr>
        <p:spPr>
          <a:xfrm>
            <a:off x="352982" y="6066504"/>
            <a:ext cx="216024"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p:cNvSpPr/>
          <p:nvPr/>
        </p:nvSpPr>
        <p:spPr>
          <a:xfrm>
            <a:off x="3895676" y="6080420"/>
            <a:ext cx="216024"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p:cNvCxnSpPr/>
          <p:nvPr/>
        </p:nvCxnSpPr>
        <p:spPr>
          <a:xfrm>
            <a:off x="352982" y="1729386"/>
            <a:ext cx="29883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a:off x="3900848" y="2002756"/>
            <a:ext cx="29883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a:off x="352982" y="4778102"/>
            <a:ext cx="29883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a:off x="3895676" y="4967784"/>
            <a:ext cx="29883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C38F7A09-41E1-475A-8C30-8447C324F4D5}"/>
              </a:ext>
            </a:extLst>
          </p:cNvPr>
          <p:cNvSpPr txBox="1"/>
          <p:nvPr/>
        </p:nvSpPr>
        <p:spPr>
          <a:xfrm>
            <a:off x="-36511" y="972098"/>
            <a:ext cx="605517" cy="369332"/>
          </a:xfrm>
          <a:prstGeom prst="rect">
            <a:avLst/>
          </a:prstGeom>
          <a:noFill/>
        </p:spPr>
        <p:txBody>
          <a:bodyPr wrap="square" rtlCol="0">
            <a:spAutoFit/>
          </a:bodyPr>
          <a:lstStyle/>
          <a:p>
            <a:pPr algn="ctr"/>
            <a:r>
              <a:rPr lang="en-US" altLang="ko-KR" dirty="0"/>
              <a:t>(A)</a:t>
            </a:r>
            <a:endParaRPr lang="ko-KR" altLang="en-US" dirty="0"/>
          </a:p>
        </p:txBody>
      </p:sp>
      <p:sp>
        <p:nvSpPr>
          <p:cNvPr id="38" name="TextBox 37">
            <a:extLst>
              <a:ext uri="{FF2B5EF4-FFF2-40B4-BE49-F238E27FC236}">
                <a16:creationId xmlns="" xmlns:a16="http://schemas.microsoft.com/office/drawing/2014/main" id="{C38F7A09-41E1-475A-8C30-8447C324F4D5}"/>
              </a:ext>
            </a:extLst>
          </p:cNvPr>
          <p:cNvSpPr txBox="1"/>
          <p:nvPr/>
        </p:nvSpPr>
        <p:spPr>
          <a:xfrm>
            <a:off x="3547254" y="980728"/>
            <a:ext cx="605517" cy="369332"/>
          </a:xfrm>
          <a:prstGeom prst="rect">
            <a:avLst/>
          </a:prstGeom>
          <a:noFill/>
        </p:spPr>
        <p:txBody>
          <a:bodyPr wrap="square" rtlCol="0">
            <a:spAutoFit/>
          </a:bodyPr>
          <a:lstStyle/>
          <a:p>
            <a:pPr algn="ctr"/>
            <a:r>
              <a:rPr lang="en-US" altLang="ko-KR" dirty="0"/>
              <a:t>(B)</a:t>
            </a:r>
            <a:endParaRPr lang="ko-KR" altLang="en-US" dirty="0"/>
          </a:p>
        </p:txBody>
      </p:sp>
      <p:sp>
        <p:nvSpPr>
          <p:cNvPr id="39" name="TextBox 38">
            <a:extLst>
              <a:ext uri="{FF2B5EF4-FFF2-40B4-BE49-F238E27FC236}">
                <a16:creationId xmlns="" xmlns:a16="http://schemas.microsoft.com/office/drawing/2014/main" id="{C38F7A09-41E1-475A-8C30-8447C324F4D5}"/>
              </a:ext>
            </a:extLst>
          </p:cNvPr>
          <p:cNvSpPr txBox="1"/>
          <p:nvPr/>
        </p:nvSpPr>
        <p:spPr>
          <a:xfrm>
            <a:off x="-36512" y="3760904"/>
            <a:ext cx="605517" cy="369332"/>
          </a:xfrm>
          <a:prstGeom prst="rect">
            <a:avLst/>
          </a:prstGeom>
          <a:noFill/>
        </p:spPr>
        <p:txBody>
          <a:bodyPr wrap="square" rtlCol="0">
            <a:spAutoFit/>
          </a:bodyPr>
          <a:lstStyle/>
          <a:p>
            <a:pPr algn="ctr"/>
            <a:r>
              <a:rPr lang="en-US" altLang="ko-KR" dirty="0"/>
              <a:t>(C)</a:t>
            </a:r>
            <a:endParaRPr lang="ko-KR" altLang="en-US" dirty="0"/>
          </a:p>
        </p:txBody>
      </p:sp>
      <p:sp>
        <p:nvSpPr>
          <p:cNvPr id="40" name="TextBox 39">
            <a:extLst>
              <a:ext uri="{FF2B5EF4-FFF2-40B4-BE49-F238E27FC236}">
                <a16:creationId xmlns="" xmlns:a16="http://schemas.microsoft.com/office/drawing/2014/main" id="{C38F7A09-41E1-475A-8C30-8447C324F4D5}"/>
              </a:ext>
            </a:extLst>
          </p:cNvPr>
          <p:cNvSpPr txBox="1"/>
          <p:nvPr/>
        </p:nvSpPr>
        <p:spPr>
          <a:xfrm>
            <a:off x="3527884" y="3774820"/>
            <a:ext cx="605517" cy="369332"/>
          </a:xfrm>
          <a:prstGeom prst="rect">
            <a:avLst/>
          </a:prstGeom>
          <a:noFill/>
        </p:spPr>
        <p:txBody>
          <a:bodyPr wrap="square" rtlCol="0">
            <a:spAutoFit/>
          </a:bodyPr>
          <a:lstStyle/>
          <a:p>
            <a:pPr algn="ctr"/>
            <a:r>
              <a:rPr lang="en-US" altLang="ko-KR" dirty="0"/>
              <a:t>(D)</a:t>
            </a:r>
            <a:endParaRPr lang="ko-KR" altLang="en-US" dirty="0"/>
          </a:p>
        </p:txBody>
      </p:sp>
      <p:sp>
        <p:nvSpPr>
          <p:cNvPr id="41" name="TextBox 40"/>
          <p:cNvSpPr txBox="1"/>
          <p:nvPr/>
        </p:nvSpPr>
        <p:spPr>
          <a:xfrm>
            <a:off x="6987212" y="1462778"/>
            <a:ext cx="2156789" cy="3970318"/>
          </a:xfrm>
          <a:prstGeom prst="rect">
            <a:avLst/>
          </a:prstGeom>
          <a:noFill/>
        </p:spPr>
        <p:txBody>
          <a:bodyPr wrap="square" rtlCol="0">
            <a:spAutoFit/>
          </a:bodyPr>
          <a:lstStyle/>
          <a:p>
            <a:r>
              <a:rPr lang="en-US" altLang="ko-KR" sz="1400" b="1" dirty="0"/>
              <a:t>Targeted PM</a:t>
            </a:r>
            <a:r>
              <a:rPr lang="en-US" altLang="ko-KR" sz="1400" b="1" baseline="-25000" dirty="0"/>
              <a:t>2.5</a:t>
            </a:r>
            <a:r>
              <a:rPr lang="en-US" altLang="ko-KR" sz="1400" b="1" dirty="0"/>
              <a:t> in A region:</a:t>
            </a:r>
          </a:p>
          <a:p>
            <a:r>
              <a:rPr lang="en-US" altLang="ko-KR" sz="1400" b="1" dirty="0"/>
              <a:t>8ug/m</a:t>
            </a:r>
            <a:r>
              <a:rPr lang="en-US" altLang="ko-KR" sz="1400" b="1" baseline="30000" dirty="0"/>
              <a:t>3  </a:t>
            </a:r>
            <a:r>
              <a:rPr lang="en-US" altLang="ko-KR" sz="1400" b="1" dirty="0"/>
              <a:t>Reduction</a:t>
            </a:r>
          </a:p>
          <a:p>
            <a:endParaRPr lang="en-US" altLang="ko-KR" sz="1400" dirty="0"/>
          </a:p>
          <a:p>
            <a:r>
              <a:rPr lang="en-US" altLang="ko-KR" sz="1400" dirty="0"/>
              <a:t>(A) : Power 17%, Industry 32%, Mobile 28%, Residential 23% Reduction</a:t>
            </a:r>
          </a:p>
          <a:p>
            <a:endParaRPr lang="en-US" altLang="ko-KR" sz="1400" dirty="0"/>
          </a:p>
          <a:p>
            <a:r>
              <a:rPr lang="en-US" altLang="ko-KR" sz="1400" dirty="0"/>
              <a:t>(B) : (A) + Solvent VOC 10% Reduction</a:t>
            </a:r>
          </a:p>
          <a:p>
            <a:endParaRPr lang="en-US" altLang="ko-KR" sz="1400" dirty="0"/>
          </a:p>
          <a:p>
            <a:r>
              <a:rPr lang="en-US" altLang="ko-KR" sz="1400" dirty="0"/>
              <a:t>(C) : (A) + Solvent VOC &amp; Agriculture Sector 10% Reduction</a:t>
            </a:r>
          </a:p>
          <a:p>
            <a:endParaRPr lang="en-US" altLang="ko-KR" sz="1400" dirty="0"/>
          </a:p>
          <a:p>
            <a:r>
              <a:rPr lang="en-US" altLang="ko-KR" sz="1400" dirty="0"/>
              <a:t>(D) : (A) + Solvent VOC 20% Reduction</a:t>
            </a:r>
            <a:endParaRPr lang="ko-KR" altLang="en-US" sz="1400" dirty="0"/>
          </a:p>
        </p:txBody>
      </p:sp>
    </p:spTree>
    <p:extLst>
      <p:ext uri="{BB962C8B-B14F-4D97-AF65-F5344CB8AC3E}">
        <p14:creationId xmlns:p14="http://schemas.microsoft.com/office/powerpoint/2010/main" val="129046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7" name="직사각형 6">
            <a:extLst>
              <a:ext uri="{FF2B5EF4-FFF2-40B4-BE49-F238E27FC236}">
                <a16:creationId xmlns="" xmlns:a16="http://schemas.microsoft.com/office/drawing/2014/main" id="{2C2D7FC7-D2D2-4D1C-B35D-CD0D5139AEA1}"/>
              </a:ext>
            </a:extLst>
          </p:cNvPr>
          <p:cNvSpPr/>
          <p:nvPr/>
        </p:nvSpPr>
        <p:spPr>
          <a:xfrm>
            <a:off x="6445102" y="1998863"/>
            <a:ext cx="2485149" cy="4105930"/>
          </a:xfrm>
          <a:prstGeom prst="rect">
            <a:avLst/>
          </a:prstGeom>
          <a:solidFill>
            <a:schemeClr val="bg1"/>
          </a:solidFill>
          <a:ln w="19050" cap="flat" cmpd="sng" algn="ctr">
            <a:solidFill>
              <a:srgbClr val="C00000"/>
            </a:solidFill>
            <a:prstDash val="solid"/>
          </a:ln>
          <a:effectLst/>
        </p:spPr>
        <p:txBody>
          <a:bodyPr lIns="72000" tIns="108000" rIns="36000" rtlCol="0" anchor="t" anchorCtr="0"/>
          <a:lstStyle/>
          <a:p>
            <a:pPr marL="176213" indent="-176213" fontAlgn="auto" latinLnBrk="0">
              <a:lnSpc>
                <a:spcPct val="120000"/>
              </a:lnSpc>
              <a:spcBef>
                <a:spcPts val="0"/>
              </a:spcBef>
              <a:spcAft>
                <a:spcPts val="0"/>
              </a:spcAft>
            </a:pPr>
            <a:r>
              <a:rPr kumimoji="0" lang="ko-KR" altLang="en-US" sz="1400" b="1" kern="0" dirty="0">
                <a:latin typeface="맑은 고딕" panose="020B0503020000020004" pitchFamily="50" charset="-127"/>
                <a:ea typeface="맑은 고딕" panose="020B0503020000020004" pitchFamily="50" charset="-127"/>
                <a:cs typeface="Segoe UI" panose="020B0502040204020203" pitchFamily="34" charset="0"/>
              </a:rPr>
              <a:t>①</a:t>
            </a: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Weight control function for each sector and </a:t>
            </a:r>
            <a:r>
              <a:rPr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region</a:t>
            </a:r>
            <a:endPar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endParaRPr>
          </a:p>
          <a:p>
            <a:pPr marL="176213" indent="-176213" fontAlgn="auto" latinLnBrk="0">
              <a:lnSpc>
                <a:spcPct val="120000"/>
              </a:lnSpc>
              <a:spcBef>
                <a:spcPts val="600"/>
              </a:spcBef>
              <a:spcAft>
                <a:spcPts val="0"/>
              </a:spcAft>
            </a:pPr>
            <a:r>
              <a:rPr kumimoji="0" lang="ko-KR" altLang="en-US" sz="1400" b="1" kern="0" dirty="0">
                <a:latin typeface="맑은 고딕" panose="020B0503020000020004" pitchFamily="50" charset="-127"/>
                <a:ea typeface="맑은 고딕" panose="020B0503020000020004" pitchFamily="50" charset="-127"/>
                <a:cs typeface="Segoe UI" panose="020B0502040204020203" pitchFamily="34" charset="0"/>
              </a:rPr>
              <a:t>②</a:t>
            </a: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Select results button in map, graph, and table format</a:t>
            </a:r>
          </a:p>
          <a:p>
            <a:pPr marL="176213" indent="-176213" fontAlgn="auto" latinLnBrk="0">
              <a:lnSpc>
                <a:spcPct val="120000"/>
              </a:lnSpc>
              <a:spcBef>
                <a:spcPts val="600"/>
              </a:spcBef>
              <a:spcAft>
                <a:spcPts val="0"/>
              </a:spcAft>
            </a:pPr>
            <a:r>
              <a:rPr kumimoji="0" lang="ko-KR" altLang="en-US" sz="1400" b="1" kern="0" spc="-150" dirty="0">
                <a:latin typeface="맑은 고딕" panose="020B0503020000020004" pitchFamily="50" charset="-127"/>
                <a:ea typeface="맑은 고딕" panose="020B0503020000020004" pitchFamily="50" charset="-127"/>
                <a:cs typeface="Segoe UI" panose="020B0502040204020203" pitchFamily="34" charset="0"/>
              </a:rPr>
              <a:t>③</a:t>
            </a: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Base year/Control year comparison, Delta result selection radio button</a:t>
            </a:r>
            <a:r>
              <a:rPr kumimoji="0" lang="ko-KR" altLang="en-US" sz="1400" b="1" kern="0" dirty="0">
                <a:latin typeface="맑은 고딕" panose="020B0503020000020004" pitchFamily="50" charset="-127"/>
                <a:ea typeface="맑은 고딕" panose="020B0503020000020004" pitchFamily="50" charset="-127"/>
                <a:cs typeface="Segoe UI" panose="020B0502040204020203" pitchFamily="34" charset="0"/>
              </a:rPr>
              <a:t>   </a:t>
            </a:r>
            <a:endPar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endParaRPr>
          </a:p>
          <a:p>
            <a:pPr fontAlgn="auto" latinLnBrk="0">
              <a:lnSpc>
                <a:spcPct val="120000"/>
              </a:lnSpc>
              <a:spcBef>
                <a:spcPts val="600"/>
              </a:spcBef>
              <a:spcAft>
                <a:spcPts val="0"/>
              </a:spcAft>
            </a:pPr>
            <a:r>
              <a:rPr kumimoji="0" lang="ko-KR" altLang="en-US" sz="1400" b="1" kern="0" dirty="0">
                <a:latin typeface="맑은 고딕" panose="020B0503020000020004" pitchFamily="50" charset="-127"/>
                <a:ea typeface="맑은 고딕" panose="020B0503020000020004" pitchFamily="50" charset="-127"/>
                <a:cs typeface="Segoe UI" panose="020B0502040204020203" pitchFamily="34" charset="0"/>
              </a:rPr>
              <a:t>④</a:t>
            </a: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2D/3D selection button</a:t>
            </a:r>
          </a:p>
          <a:p>
            <a:pPr marL="176213" indent="-176213" fontAlgn="auto" latinLnBrk="0">
              <a:lnSpc>
                <a:spcPct val="120000"/>
              </a:lnSpc>
              <a:spcBef>
                <a:spcPts val="600"/>
              </a:spcBef>
              <a:spcAft>
                <a:spcPts val="0"/>
              </a:spcAft>
            </a:pP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⑤Animation on/off button</a:t>
            </a:r>
          </a:p>
          <a:p>
            <a:pPr fontAlgn="auto" latinLnBrk="0">
              <a:lnSpc>
                <a:spcPct val="120000"/>
              </a:lnSpc>
              <a:spcBef>
                <a:spcPts val="600"/>
              </a:spcBef>
              <a:spcAft>
                <a:spcPts val="0"/>
              </a:spcAft>
            </a:pPr>
            <a:r>
              <a:rPr kumimoji="0" lang="ko-KR" altLang="en-US" sz="1400" b="1" kern="0" dirty="0">
                <a:latin typeface="맑은 고딕" panose="020B0503020000020004" pitchFamily="50" charset="-127"/>
                <a:ea typeface="맑은 고딕" panose="020B0503020000020004" pitchFamily="50" charset="-127"/>
                <a:cs typeface="Segoe UI" panose="020B0502040204020203" pitchFamily="34" charset="0"/>
              </a:rPr>
              <a:t>⑥</a:t>
            </a: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Display of 2D concentration line results</a:t>
            </a:r>
          </a:p>
          <a:p>
            <a:pPr fontAlgn="auto" latinLnBrk="0">
              <a:lnSpc>
                <a:spcPct val="120000"/>
              </a:lnSpc>
              <a:spcBef>
                <a:spcPts val="600"/>
              </a:spcBef>
              <a:spcAft>
                <a:spcPts val="0"/>
              </a:spcAft>
            </a:pPr>
            <a:r>
              <a:rPr kumimoji="0" lang="ko-KR" altLang="ko-KR" sz="1400" b="1" kern="0" dirty="0">
                <a:latin typeface="맑은 고딕" panose="020B0503020000020004" pitchFamily="50" charset="-127"/>
                <a:ea typeface="맑은 고딕" panose="020B0503020000020004" pitchFamily="50" charset="-127"/>
                <a:cs typeface="Segoe UI" panose="020B0502040204020203" pitchFamily="34" charset="0"/>
              </a:rPr>
              <a:t>⑦</a:t>
            </a:r>
            <a:r>
              <a:rPr kumimoji="0" lang="en-US" altLang="ko-KR" sz="1400" b="1" kern="0" dirty="0">
                <a:latin typeface="맑은 고딕" panose="020B0503020000020004" pitchFamily="50" charset="-127"/>
                <a:ea typeface="맑은 고딕" panose="020B0503020000020004" pitchFamily="50" charset="-127"/>
                <a:cs typeface="Segoe UI" panose="020B0502040204020203" pitchFamily="34" charset="0"/>
              </a:rPr>
              <a:t>Show graph legend</a:t>
            </a:r>
          </a:p>
        </p:txBody>
      </p:sp>
      <p:sp>
        <p:nvSpPr>
          <p:cNvPr id="8" name="AutoShape 44">
            <a:extLst>
              <a:ext uri="{FF2B5EF4-FFF2-40B4-BE49-F238E27FC236}">
                <a16:creationId xmlns="" xmlns:a16="http://schemas.microsoft.com/office/drawing/2014/main" id="{9C83FC73-6F2E-4FAE-93DF-7F0AD187116A}"/>
              </a:ext>
            </a:extLst>
          </p:cNvPr>
          <p:cNvSpPr>
            <a:spLocks noChangeArrowheads="1"/>
          </p:cNvSpPr>
          <p:nvPr/>
        </p:nvSpPr>
        <p:spPr bwMode="auto">
          <a:xfrm>
            <a:off x="0" y="1052736"/>
            <a:ext cx="9144000" cy="651705"/>
          </a:xfrm>
          <a:prstGeom prst="roundRect">
            <a:avLst>
              <a:gd name="adj" fmla="val 8954"/>
            </a:avLst>
          </a:prstGeom>
          <a:noFill/>
          <a:ln>
            <a:noFill/>
          </a:ln>
        </p:spPr>
        <p:txBody>
          <a:bodyPr wrap="square">
            <a:spAutoFit/>
          </a:bodyPr>
          <a:lstStyle/>
          <a:p>
            <a:pPr marL="179388" indent="-179388" fontAlgn="auto">
              <a:lnSpc>
                <a:spcPct val="130000"/>
              </a:lnSpc>
              <a:spcBef>
                <a:spcPts val="0"/>
              </a:spcBef>
              <a:spcAft>
                <a:spcPts val="0"/>
              </a:spcAft>
              <a:buFont typeface="Arial" pitchFamily="34" charset="0"/>
              <a:buChar char="•"/>
            </a:pPr>
            <a:r>
              <a:rPr kumimoji="0" lang="en-US" altLang="ko-KR" sz="1400" dirty="0">
                <a:solidFill>
                  <a:prstClr val="black"/>
                </a:solidFill>
                <a:latin typeface="맑은 고딕"/>
                <a:ea typeface="맑은 고딕" panose="020B0503020000020004" pitchFamily="50" charset="-127"/>
              </a:rPr>
              <a:t>Display results of RSM model in real time according to user input change</a:t>
            </a:r>
          </a:p>
          <a:p>
            <a:pPr marL="179388" indent="-179388" fontAlgn="auto">
              <a:lnSpc>
                <a:spcPct val="130000"/>
              </a:lnSpc>
              <a:spcBef>
                <a:spcPts val="0"/>
              </a:spcBef>
              <a:spcAft>
                <a:spcPts val="0"/>
              </a:spcAft>
              <a:buFont typeface="Arial" pitchFamily="34" charset="0"/>
              <a:buChar char="•"/>
            </a:pPr>
            <a:r>
              <a:rPr kumimoji="0" lang="en-US" altLang="ko-KR" sz="1400" dirty="0">
                <a:solidFill>
                  <a:prstClr val="black"/>
                </a:solidFill>
                <a:latin typeface="맑은 고딕"/>
                <a:ea typeface="맑은 고딕" panose="020B0503020000020004" pitchFamily="50" charset="-127"/>
              </a:rPr>
              <a:t>Provides atmospheric model results in three forms ; MAP, CHART and DATA (Benchmarking from </a:t>
            </a:r>
            <a:r>
              <a:rPr kumimoji="0" lang="en-US" altLang="ko-KR" sz="1400" dirty="0" err="1">
                <a:solidFill>
                  <a:prstClr val="black"/>
                </a:solidFill>
                <a:latin typeface="맑은 고딕"/>
                <a:ea typeface="맑은 고딕" panose="020B0503020000020004" pitchFamily="50" charset="-127"/>
              </a:rPr>
              <a:t>ABaCAS</a:t>
            </a:r>
            <a:r>
              <a:rPr kumimoji="0" lang="en-US" altLang="ko-KR" sz="1400" dirty="0">
                <a:solidFill>
                  <a:prstClr val="black"/>
                </a:solidFill>
                <a:latin typeface="맑은 고딕"/>
                <a:ea typeface="맑은 고딕" panose="020B0503020000020004" pitchFamily="50" charset="-127"/>
              </a:rPr>
              <a:t>)</a:t>
            </a:r>
          </a:p>
        </p:txBody>
      </p:sp>
      <p:pic>
        <p:nvPicPr>
          <p:cNvPr id="9" name="Picture 2">
            <a:extLst>
              <a:ext uri="{FF2B5EF4-FFF2-40B4-BE49-F238E27FC236}">
                <a16:creationId xmlns="" xmlns:a16="http://schemas.microsoft.com/office/drawing/2014/main" id="{50006D8A-C620-4052-B757-A2E4A06DAAAA}"/>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92" y="1886952"/>
            <a:ext cx="6206400" cy="406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 xmlns:a16="http://schemas.microsoft.com/office/drawing/2014/main" id="{04D336D6-5AC0-4381-8A83-06EC8B41CA09}"/>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30180" t="35881" r="3515" b="24553"/>
          <a:stretch/>
        </p:blipFill>
        <p:spPr bwMode="auto">
          <a:xfrm>
            <a:off x="2040863" y="4366609"/>
            <a:ext cx="4275438" cy="173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 xmlns:a16="http://schemas.microsoft.com/office/drawing/2014/main" id="{7AF373FE-EE38-4238-A0E4-9DB527D5CE26}"/>
              </a:ext>
            </a:extLst>
          </p:cNvPr>
          <p:cNvSpPr txBox="1"/>
          <p:nvPr/>
        </p:nvSpPr>
        <p:spPr>
          <a:xfrm>
            <a:off x="196992" y="614060"/>
            <a:ext cx="9144000" cy="369332"/>
          </a:xfrm>
          <a:prstGeom prst="rect">
            <a:avLst/>
          </a:prstGeom>
          <a:noFill/>
        </p:spPr>
        <p:txBody>
          <a:bodyPr wrap="square" rtlCol="0">
            <a:spAutoFit/>
          </a:bodyPr>
          <a:lstStyle/>
          <a:p>
            <a:r>
              <a:rPr lang="en-US" altLang="ko-KR" b="1" dirty="0"/>
              <a:t>GUIDE-RSM : Displaying map results [2D/3D] : Under Development </a:t>
            </a:r>
          </a:p>
        </p:txBody>
      </p:sp>
      <p:sp>
        <p:nvSpPr>
          <p:cNvPr id="12" name="직사각형 11">
            <a:extLst>
              <a:ext uri="{FF2B5EF4-FFF2-40B4-BE49-F238E27FC236}">
                <a16:creationId xmlns="" xmlns:a16="http://schemas.microsoft.com/office/drawing/2014/main" id="{62D00E16-1448-443A-85E5-E8416C8442FD}"/>
              </a:ext>
            </a:extLst>
          </p:cNvPr>
          <p:cNvSpPr/>
          <p:nvPr/>
        </p:nvSpPr>
        <p:spPr>
          <a:xfrm>
            <a:off x="255056" y="68288"/>
            <a:ext cx="3601948"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Development of “GUIDE” Prototype</a:t>
            </a:r>
            <a:endParaRPr lang="en-US" altLang="ko-KR" sz="1600" dirty="0">
              <a:solidFill>
                <a:schemeClr val="bg1"/>
              </a:solidFill>
              <a:latin typeface="HY헤드라인M" pitchFamily="18" charset="-127"/>
              <a:ea typeface="HY헤드라인M" pitchFamily="18" charset="-127"/>
            </a:endParaRPr>
          </a:p>
        </p:txBody>
      </p:sp>
    </p:spTree>
    <p:extLst>
      <p:ext uri="{BB962C8B-B14F-4D97-AF65-F5344CB8AC3E}">
        <p14:creationId xmlns:p14="http://schemas.microsoft.com/office/powerpoint/2010/main" val="390267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17</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17</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pic>
        <p:nvPicPr>
          <p:cNvPr id="5" name="_x566212840" descr="EMB000124103299">
            <a:extLst>
              <a:ext uri="{FF2B5EF4-FFF2-40B4-BE49-F238E27FC236}">
                <a16:creationId xmlns="" xmlns:a16="http://schemas.microsoft.com/office/drawing/2014/main" id="{F668D396-50D3-442D-9937-19605B34B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29089"/>
            <a:ext cx="4157533" cy="2146353"/>
          </a:xfrm>
          <a:prstGeom prst="rect">
            <a:avLst/>
          </a:prstGeom>
          <a:noFill/>
          <a:extLst>
            <a:ext uri="{909E8E84-426E-40DD-AFC4-6F175D3DCCD1}">
              <a14:hiddenFill xmlns:a14="http://schemas.microsoft.com/office/drawing/2010/main">
                <a:solidFill>
                  <a:srgbClr val="FFFFFF"/>
                </a:solidFill>
              </a14:hiddenFill>
            </a:ext>
          </a:extLst>
        </p:spPr>
      </p:pic>
      <p:pic>
        <p:nvPicPr>
          <p:cNvPr id="6" name="_x383089160" descr="EMB00012410329f">
            <a:extLst>
              <a:ext uri="{FF2B5EF4-FFF2-40B4-BE49-F238E27FC236}">
                <a16:creationId xmlns="" xmlns:a16="http://schemas.microsoft.com/office/drawing/2014/main" id="{04829FD8-1FA0-4F94-8133-2C4A49ADE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49" y="4281118"/>
            <a:ext cx="4157534" cy="213502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4">
            <a:extLst>
              <a:ext uri="{FF2B5EF4-FFF2-40B4-BE49-F238E27FC236}">
                <a16:creationId xmlns="" xmlns:a16="http://schemas.microsoft.com/office/drawing/2014/main" id="{ECE82876-E926-493D-A0FC-177C516438C9}"/>
              </a:ext>
            </a:extLst>
          </p:cNvPr>
          <p:cNvSpPr>
            <a:spLocks noChangeArrowheads="1"/>
          </p:cNvSpPr>
          <p:nvPr/>
        </p:nvSpPr>
        <p:spPr bwMode="auto">
          <a:xfrm>
            <a:off x="375764" y="1091600"/>
            <a:ext cx="8438859" cy="977658"/>
          </a:xfrm>
          <a:prstGeom prst="roundRect">
            <a:avLst>
              <a:gd name="adj" fmla="val 8954"/>
            </a:avLst>
          </a:prstGeom>
          <a:noFill/>
          <a:ln>
            <a:noFill/>
          </a:ln>
        </p:spPr>
        <p:txBody>
          <a:bodyPr wrap="square">
            <a:spAutoFit/>
          </a:bodyPr>
          <a:lstStyle/>
          <a:p>
            <a:pPr marL="179388" indent="-179388" fontAlgn="auto">
              <a:lnSpc>
                <a:spcPct val="130000"/>
              </a:lnSpc>
              <a:spcBef>
                <a:spcPts val="0"/>
              </a:spcBef>
              <a:spcAft>
                <a:spcPts val="0"/>
              </a:spcAft>
              <a:buFont typeface="Arial" pitchFamily="34" charset="0"/>
              <a:buChar char="•"/>
            </a:pPr>
            <a:r>
              <a:rPr kumimoji="0" lang="en-US" altLang="ko-KR" sz="1400" dirty="0">
                <a:solidFill>
                  <a:prstClr val="black"/>
                </a:solidFill>
                <a:latin typeface="맑은 고딕"/>
                <a:ea typeface="맑은 고딕" panose="020B0503020000020004" pitchFamily="50" charset="-127"/>
              </a:rPr>
              <a:t>After implementing the input and output sections of the health benefits model as a separate prototype -&gt; platform integration</a:t>
            </a:r>
            <a:endParaRPr kumimoji="0" lang="ko-KR" altLang="en-US" sz="1400" dirty="0">
              <a:solidFill>
                <a:prstClr val="black"/>
              </a:solidFill>
              <a:latin typeface="맑은 고딕"/>
              <a:ea typeface="맑은 고딕" panose="020B0503020000020004" pitchFamily="50" charset="-127"/>
            </a:endParaRPr>
          </a:p>
          <a:p>
            <a:pPr marL="179388" indent="-179388" fontAlgn="auto">
              <a:lnSpc>
                <a:spcPct val="130000"/>
              </a:lnSpc>
              <a:spcBef>
                <a:spcPts val="0"/>
              </a:spcBef>
              <a:spcAft>
                <a:spcPts val="0"/>
              </a:spcAft>
              <a:buFont typeface="Arial" pitchFamily="34" charset="0"/>
              <a:buChar char="•"/>
            </a:pPr>
            <a:r>
              <a:rPr kumimoji="0" lang="en-US" altLang="ko-KR" sz="1400" dirty="0">
                <a:solidFill>
                  <a:prstClr val="black"/>
                </a:solidFill>
                <a:latin typeface="맑은 고딕"/>
                <a:ea typeface="맑은 고딕" panose="020B0503020000020004" pitchFamily="50" charset="-127"/>
              </a:rPr>
              <a:t>Output the results of the health benefit model in the form of maps using tables, graphs and GIS</a:t>
            </a:r>
            <a:endParaRPr kumimoji="0" lang="ko-KR" altLang="en-US" sz="1400" dirty="0">
              <a:solidFill>
                <a:prstClr val="black"/>
              </a:solidFill>
              <a:latin typeface="맑은 고딕"/>
              <a:ea typeface="맑은 고딕" panose="020B0503020000020004" pitchFamily="50" charset="-127"/>
            </a:endParaRPr>
          </a:p>
        </p:txBody>
      </p:sp>
      <p:pic>
        <p:nvPicPr>
          <p:cNvPr id="9" name="Picture 3">
            <a:extLst>
              <a:ext uri="{FF2B5EF4-FFF2-40B4-BE49-F238E27FC236}">
                <a16:creationId xmlns="" xmlns:a16="http://schemas.microsoft.com/office/drawing/2014/main" id="{DE8E81BC-C6F5-4C7D-AE75-3F5BCF01CA4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813" b="3483"/>
          <a:stretch/>
        </p:blipFill>
        <p:spPr bwMode="auto">
          <a:xfrm>
            <a:off x="4564185" y="2045564"/>
            <a:ext cx="4250438" cy="2129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1" name="_x484311232" descr="EMB000043dc04ea">
            <a:extLst>
              <a:ext uri="{FF2B5EF4-FFF2-40B4-BE49-F238E27FC236}">
                <a16:creationId xmlns="" xmlns:a16="http://schemas.microsoft.com/office/drawing/2014/main" id="{DB1C9A14-580C-47F8-8D1B-70EF859E70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552" b="2828"/>
          <a:stretch/>
        </p:blipFill>
        <p:spPr bwMode="auto">
          <a:xfrm>
            <a:off x="4570461" y="4281118"/>
            <a:ext cx="4244161" cy="21398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C6C5FBC8-EA36-4F7A-8658-4CB7875A83C7}"/>
              </a:ext>
            </a:extLst>
          </p:cNvPr>
          <p:cNvSpPr txBox="1"/>
          <p:nvPr/>
        </p:nvSpPr>
        <p:spPr>
          <a:xfrm>
            <a:off x="0" y="663836"/>
            <a:ext cx="9144000" cy="369332"/>
          </a:xfrm>
          <a:prstGeom prst="rect">
            <a:avLst/>
          </a:prstGeom>
          <a:noFill/>
        </p:spPr>
        <p:txBody>
          <a:bodyPr wrap="square" rtlCol="0">
            <a:spAutoFit/>
          </a:bodyPr>
          <a:lstStyle/>
          <a:p>
            <a:r>
              <a:rPr lang="en-US" altLang="ko-KR" b="1" dirty="0"/>
              <a:t>Health Benefit Model : Under Development</a:t>
            </a:r>
          </a:p>
        </p:txBody>
      </p:sp>
      <p:sp>
        <p:nvSpPr>
          <p:cNvPr id="14" name="직사각형 13">
            <a:extLst>
              <a:ext uri="{FF2B5EF4-FFF2-40B4-BE49-F238E27FC236}">
                <a16:creationId xmlns="" xmlns:a16="http://schemas.microsoft.com/office/drawing/2014/main" id="{E3F9ABBB-AAE1-4D4B-9FE9-F980B354D6CE}"/>
              </a:ext>
            </a:extLst>
          </p:cNvPr>
          <p:cNvSpPr/>
          <p:nvPr/>
        </p:nvSpPr>
        <p:spPr>
          <a:xfrm>
            <a:off x="255056" y="68288"/>
            <a:ext cx="3601948"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Development of “GUIDE” Prototype</a:t>
            </a:r>
            <a:endParaRPr lang="en-US" altLang="ko-KR" sz="1600" dirty="0">
              <a:solidFill>
                <a:schemeClr val="bg1"/>
              </a:solidFill>
              <a:latin typeface="HY헤드라인M" pitchFamily="18" charset="-127"/>
              <a:ea typeface="HY헤드라인M" pitchFamily="18" charset="-127"/>
            </a:endParaRPr>
          </a:p>
        </p:txBody>
      </p:sp>
    </p:spTree>
    <p:extLst>
      <p:ext uri="{BB962C8B-B14F-4D97-AF65-F5344CB8AC3E}">
        <p14:creationId xmlns:p14="http://schemas.microsoft.com/office/powerpoint/2010/main" val="24616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18</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3601948"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Development of “GUIDE” Prototype</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18</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AutoShape 44">
            <a:extLst>
              <a:ext uri="{FF2B5EF4-FFF2-40B4-BE49-F238E27FC236}">
                <a16:creationId xmlns="" xmlns:a16="http://schemas.microsoft.com/office/drawing/2014/main" id="{A4ED82BE-E0F4-44E7-879B-0C8045AEB557}"/>
              </a:ext>
            </a:extLst>
          </p:cNvPr>
          <p:cNvSpPr>
            <a:spLocks noChangeArrowheads="1"/>
          </p:cNvSpPr>
          <p:nvPr/>
        </p:nvSpPr>
        <p:spPr bwMode="auto">
          <a:xfrm>
            <a:off x="0" y="5880951"/>
            <a:ext cx="9144000" cy="572385"/>
          </a:xfrm>
          <a:prstGeom prst="roundRect">
            <a:avLst>
              <a:gd name="adj" fmla="val 8954"/>
            </a:avLst>
          </a:prstGeom>
          <a:noFill/>
          <a:ln>
            <a:noFill/>
          </a:ln>
        </p:spPr>
        <p:txBody>
          <a:bodyPr wrap="square">
            <a:spAutoFit/>
          </a:bodyPr>
          <a:lstStyle/>
          <a:p>
            <a:pPr marL="179388" indent="-179388" fontAlgn="auto">
              <a:lnSpc>
                <a:spcPct val="130000"/>
              </a:lnSpc>
              <a:spcBef>
                <a:spcPts val="0"/>
              </a:spcBef>
              <a:spcAft>
                <a:spcPts val="0"/>
              </a:spcAft>
              <a:buFont typeface="Arial" pitchFamily="34" charset="0"/>
              <a:buChar char="•"/>
            </a:pPr>
            <a:r>
              <a:rPr kumimoji="0" lang="en-US" altLang="ko-KR" sz="1200" dirty="0">
                <a:solidFill>
                  <a:prstClr val="black"/>
                </a:solidFill>
                <a:latin typeface="맑은 고딕"/>
                <a:ea typeface="맑은 고딕" panose="020B0503020000020004" pitchFamily="50" charset="-127"/>
              </a:rPr>
              <a:t>Display the results of decision support by scenarios in graphs, cumulative ben diagrams, etc.</a:t>
            </a:r>
          </a:p>
          <a:p>
            <a:pPr marL="179388" indent="-179388" fontAlgn="auto">
              <a:lnSpc>
                <a:spcPct val="130000"/>
              </a:lnSpc>
              <a:spcBef>
                <a:spcPts val="0"/>
              </a:spcBef>
              <a:spcAft>
                <a:spcPts val="0"/>
              </a:spcAft>
              <a:buFont typeface="Arial" pitchFamily="34" charset="0"/>
              <a:buChar char="•"/>
            </a:pPr>
            <a:r>
              <a:rPr kumimoji="0" lang="en-US" altLang="ko-KR" sz="1200" dirty="0">
                <a:solidFill>
                  <a:prstClr val="black"/>
                </a:solidFill>
                <a:latin typeface="맑은 고딕"/>
                <a:ea typeface="맑은 고딕" panose="020B0503020000020004" pitchFamily="50" charset="-127"/>
              </a:rPr>
              <a:t>Integrate the results of the input elements of the decision making model and output the entire result as a report</a:t>
            </a:r>
          </a:p>
        </p:txBody>
      </p:sp>
      <p:pic>
        <p:nvPicPr>
          <p:cNvPr id="7" name="Picture 3">
            <a:extLst>
              <a:ext uri="{FF2B5EF4-FFF2-40B4-BE49-F238E27FC236}">
                <a16:creationId xmlns="" xmlns:a16="http://schemas.microsoft.com/office/drawing/2014/main" id="{BCF651DA-D6E0-4C25-A845-F6ECBD576E48}"/>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300" y="3747004"/>
            <a:ext cx="2383824" cy="169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직사각형 7">
            <a:extLst>
              <a:ext uri="{FF2B5EF4-FFF2-40B4-BE49-F238E27FC236}">
                <a16:creationId xmlns="" xmlns:a16="http://schemas.microsoft.com/office/drawing/2014/main" id="{E32EC818-BE3E-407B-BA1D-CEA0ECA8FF79}"/>
              </a:ext>
            </a:extLst>
          </p:cNvPr>
          <p:cNvSpPr/>
          <p:nvPr/>
        </p:nvSpPr>
        <p:spPr bwMode="auto">
          <a:xfrm>
            <a:off x="375882" y="1283754"/>
            <a:ext cx="1407612" cy="396194"/>
          </a:xfrm>
          <a:prstGeom prst="rect">
            <a:avLst/>
          </a:prstGeom>
          <a:solidFill>
            <a:srgbClr val="CCFFFF"/>
          </a:solidFill>
          <a:ln w="1587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prstClr val="black"/>
              </a:solidFill>
              <a:effectLst/>
              <a:uLnTx/>
              <a:uFillTx/>
            </a:endParaRPr>
          </a:p>
        </p:txBody>
      </p:sp>
      <p:sp>
        <p:nvSpPr>
          <p:cNvPr id="9" name="TextBox 8">
            <a:extLst>
              <a:ext uri="{FF2B5EF4-FFF2-40B4-BE49-F238E27FC236}">
                <a16:creationId xmlns="" xmlns:a16="http://schemas.microsoft.com/office/drawing/2014/main" id="{531A9468-7F69-410D-803A-17B83872E0B3}"/>
              </a:ext>
            </a:extLst>
          </p:cNvPr>
          <p:cNvSpPr txBox="1"/>
          <p:nvPr/>
        </p:nvSpPr>
        <p:spPr>
          <a:xfrm>
            <a:off x="468010" y="1304724"/>
            <a:ext cx="131548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1" kern="0" dirty="0">
                <a:solidFill>
                  <a:prstClr val="black"/>
                </a:solidFill>
                <a:latin typeface="맑은 고딕" panose="020B0503020000020004" pitchFamily="50" charset="-127"/>
                <a:ea typeface="맑은 고딕" panose="020B0503020000020004" pitchFamily="50" charset="-127"/>
              </a:rPr>
              <a:t>Scenario</a:t>
            </a:r>
            <a:r>
              <a:rPr kumimoji="0" lang="ko-KR" altLang="en-US" sz="1600" b="1" kern="0" dirty="0">
                <a:solidFill>
                  <a:prstClr val="black"/>
                </a:solidFill>
                <a:latin typeface="맑은 고딕" panose="020B0503020000020004" pitchFamily="50" charset="-127"/>
                <a:ea typeface="맑은 고딕" panose="020B0503020000020004" pitchFamily="50" charset="-127"/>
              </a:rPr>
              <a:t> </a:t>
            </a:r>
            <a:r>
              <a:rPr kumimoji="0" lang="en-US" altLang="ko-KR" sz="1600" b="1" kern="0" dirty="0">
                <a:solidFill>
                  <a:prstClr val="black"/>
                </a:solidFill>
                <a:latin typeface="맑은 고딕" panose="020B0503020000020004" pitchFamily="50" charset="-127"/>
                <a:ea typeface="맑은 고딕" panose="020B0503020000020004" pitchFamily="50" charset="-127"/>
              </a:rPr>
              <a:t>1</a:t>
            </a:r>
            <a:r>
              <a:rPr kumimoji="0" lang="ko-KR" altLang="en-US" sz="1600" b="1" kern="0" dirty="0">
                <a:solidFill>
                  <a:prstClr val="black"/>
                </a:solidFill>
                <a:latin typeface="맑은 고딕" panose="020B0503020000020004" pitchFamily="50" charset="-127"/>
                <a:ea typeface="맑은 고딕" panose="020B0503020000020004" pitchFamily="50" charset="-127"/>
              </a:rPr>
              <a:t> </a:t>
            </a:r>
            <a:endParaRPr kumimoji="0" lang="ko-KR" altLang="en-US" sz="16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pic>
        <p:nvPicPr>
          <p:cNvPr id="11" name="Picture 3">
            <a:extLst>
              <a:ext uri="{FF2B5EF4-FFF2-40B4-BE49-F238E27FC236}">
                <a16:creationId xmlns="" xmlns:a16="http://schemas.microsoft.com/office/drawing/2014/main" id="{6B166940-0242-4AD3-8DCD-E886713837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13" b="3483"/>
          <a:stretch/>
        </p:blipFill>
        <p:spPr bwMode="auto">
          <a:xfrm>
            <a:off x="6513078" y="1726745"/>
            <a:ext cx="2301663" cy="16228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2" name="Picture 3">
            <a:extLst>
              <a:ext uri="{FF2B5EF4-FFF2-40B4-BE49-F238E27FC236}">
                <a16:creationId xmlns="" xmlns:a16="http://schemas.microsoft.com/office/drawing/2014/main" id="{40E27472-E546-4E07-8011-7B532C92FAF6}"/>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30180" t="35881" r="40310" b="24553"/>
          <a:stretch/>
        </p:blipFill>
        <p:spPr bwMode="auto">
          <a:xfrm>
            <a:off x="4172305" y="1726745"/>
            <a:ext cx="2307870" cy="16228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 xmlns:a16="http://schemas.microsoft.com/office/drawing/2014/main" id="{329FD938-3092-458E-8BDC-C722952B18D2}"/>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630" y="3747782"/>
            <a:ext cx="2467670" cy="169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그림 13">
            <a:extLst>
              <a:ext uri="{FF2B5EF4-FFF2-40B4-BE49-F238E27FC236}">
                <a16:creationId xmlns="" xmlns:a16="http://schemas.microsoft.com/office/drawing/2014/main" id="{A93DD8B5-E02D-4242-B34C-43C3362F898F}"/>
              </a:ext>
            </a:extLst>
          </p:cNvPr>
          <p:cNvPicPr>
            <a:picLocks noChangeAspect="1"/>
          </p:cNvPicPr>
          <p:nvPr/>
        </p:nvPicPr>
        <p:blipFill>
          <a:blip r:embed="rId7"/>
          <a:stretch>
            <a:fillRect/>
          </a:stretch>
        </p:blipFill>
        <p:spPr>
          <a:xfrm>
            <a:off x="1799970" y="1688160"/>
            <a:ext cx="2355907" cy="1693361"/>
          </a:xfrm>
          <a:prstGeom prst="rect">
            <a:avLst/>
          </a:prstGeom>
        </p:spPr>
      </p:pic>
      <p:sp>
        <p:nvSpPr>
          <p:cNvPr id="15" name="직사각형 14">
            <a:extLst>
              <a:ext uri="{FF2B5EF4-FFF2-40B4-BE49-F238E27FC236}">
                <a16:creationId xmlns="" xmlns:a16="http://schemas.microsoft.com/office/drawing/2014/main" id="{A66ECBC0-9C66-48DF-BA5D-85F122BDAB50}"/>
              </a:ext>
            </a:extLst>
          </p:cNvPr>
          <p:cNvSpPr/>
          <p:nvPr/>
        </p:nvSpPr>
        <p:spPr bwMode="auto">
          <a:xfrm>
            <a:off x="343058" y="1837936"/>
            <a:ext cx="1440436" cy="373404"/>
          </a:xfrm>
          <a:prstGeom prst="rect">
            <a:avLst/>
          </a:prstGeom>
          <a:gradFill flip="none" rotWithShape="1">
            <a:gsLst>
              <a:gs pos="0">
                <a:schemeClr val="accent1">
                  <a:lumMod val="25000"/>
                </a:schemeClr>
              </a:gs>
              <a:gs pos="50000">
                <a:schemeClr val="accent1">
                  <a:lumMod val="50000"/>
                </a:schemeClr>
              </a:gs>
              <a:gs pos="100000">
                <a:schemeClr val="accent1">
                  <a:shade val="100000"/>
                  <a:satMod val="115000"/>
                </a:schemeClr>
              </a:gs>
            </a:gsLst>
            <a:path path="circle">
              <a:fillToRect t="100000" r="100000"/>
            </a:path>
            <a:tileRect l="-100000" b="-100000"/>
          </a:grad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600" b="0" i="0" u="none" strike="noStrike" cap="none" normalizeH="0" baseline="0">
              <a:ln>
                <a:noFill/>
              </a:ln>
              <a:solidFill>
                <a:schemeClr val="tx1"/>
              </a:solidFill>
              <a:effectLst/>
              <a:latin typeface="굴림" pitchFamily="50" charset="-127"/>
              <a:ea typeface="굴림" pitchFamily="50" charset="-127"/>
            </a:endParaRPr>
          </a:p>
        </p:txBody>
      </p:sp>
      <p:sp>
        <p:nvSpPr>
          <p:cNvPr id="17" name="직사각형 16">
            <a:extLst>
              <a:ext uri="{FF2B5EF4-FFF2-40B4-BE49-F238E27FC236}">
                <a16:creationId xmlns="" xmlns:a16="http://schemas.microsoft.com/office/drawing/2014/main" id="{D540A865-6248-4F60-B236-9CC42A187BF2}"/>
              </a:ext>
            </a:extLst>
          </p:cNvPr>
          <p:cNvSpPr/>
          <p:nvPr/>
        </p:nvSpPr>
        <p:spPr>
          <a:xfrm>
            <a:off x="313630" y="1766902"/>
            <a:ext cx="1486340" cy="523220"/>
          </a:xfrm>
          <a:prstGeom prst="rect">
            <a:avLst/>
          </a:prstGeom>
        </p:spPr>
        <p:txBody>
          <a:bodyPr wrap="square">
            <a:spAutoFit/>
          </a:bodyPr>
          <a:lstStyle/>
          <a:p>
            <a:pPr algn="ctr"/>
            <a:r>
              <a:rPr kumimoji="0" lang="en-US" altLang="ko-KR" sz="1400" b="1" kern="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Policy Selection</a:t>
            </a:r>
            <a:endParaRPr lang="ko-KR" altLang="en-US" sz="1400" dirty="0">
              <a:solidFill>
                <a:schemeClr val="bg1"/>
              </a:solidFill>
              <a:effectLst>
                <a:outerShdw blurRad="38100" dist="38100" dir="2700000" algn="tl">
                  <a:srgbClr val="000000">
                    <a:alpha val="43137"/>
                  </a:srgbClr>
                </a:outerShdw>
              </a:effectLst>
            </a:endParaRPr>
          </a:p>
        </p:txBody>
      </p:sp>
      <p:sp>
        <p:nvSpPr>
          <p:cNvPr id="18" name="직사각형 17">
            <a:extLst>
              <a:ext uri="{FF2B5EF4-FFF2-40B4-BE49-F238E27FC236}">
                <a16:creationId xmlns="" xmlns:a16="http://schemas.microsoft.com/office/drawing/2014/main" id="{1A9C4C8F-75BE-451D-8CBE-99F27BD47C41}"/>
              </a:ext>
            </a:extLst>
          </p:cNvPr>
          <p:cNvSpPr/>
          <p:nvPr/>
        </p:nvSpPr>
        <p:spPr bwMode="auto">
          <a:xfrm>
            <a:off x="343058" y="2374180"/>
            <a:ext cx="1440436" cy="373404"/>
          </a:xfrm>
          <a:prstGeom prst="rect">
            <a:avLst/>
          </a:prstGeom>
          <a:gradFill flip="none" rotWithShape="1">
            <a:gsLst>
              <a:gs pos="0">
                <a:schemeClr val="accent1">
                  <a:lumMod val="25000"/>
                </a:schemeClr>
              </a:gs>
              <a:gs pos="50000">
                <a:schemeClr val="accent1">
                  <a:lumMod val="50000"/>
                </a:schemeClr>
              </a:gs>
              <a:gs pos="100000">
                <a:schemeClr val="accent1">
                  <a:shade val="100000"/>
                  <a:satMod val="115000"/>
                </a:schemeClr>
              </a:gs>
            </a:gsLst>
            <a:path path="circle">
              <a:fillToRect t="100000" r="100000"/>
            </a:path>
            <a:tileRect l="-100000" b="-100000"/>
          </a:grad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600" b="0" i="0" u="none" strike="noStrike" cap="none" normalizeH="0" baseline="0">
              <a:ln>
                <a:noFill/>
              </a:ln>
              <a:solidFill>
                <a:schemeClr val="tx1"/>
              </a:solidFill>
              <a:effectLst/>
              <a:latin typeface="굴림" pitchFamily="50" charset="-127"/>
              <a:ea typeface="굴림" pitchFamily="50" charset="-127"/>
            </a:endParaRPr>
          </a:p>
        </p:txBody>
      </p:sp>
      <p:sp>
        <p:nvSpPr>
          <p:cNvPr id="19" name="직사각형 18">
            <a:extLst>
              <a:ext uri="{FF2B5EF4-FFF2-40B4-BE49-F238E27FC236}">
                <a16:creationId xmlns="" xmlns:a16="http://schemas.microsoft.com/office/drawing/2014/main" id="{771BB012-461A-4270-AC52-C72E3F8BA8E9}"/>
              </a:ext>
            </a:extLst>
          </p:cNvPr>
          <p:cNvSpPr/>
          <p:nvPr/>
        </p:nvSpPr>
        <p:spPr>
          <a:xfrm>
            <a:off x="343058" y="2292636"/>
            <a:ext cx="1440436" cy="523220"/>
          </a:xfrm>
          <a:prstGeom prst="rect">
            <a:avLst/>
          </a:prstGeom>
        </p:spPr>
        <p:txBody>
          <a:bodyPr wrap="square">
            <a:spAutoFit/>
          </a:bodyPr>
          <a:lstStyle/>
          <a:p>
            <a:pPr algn="ctr"/>
            <a:r>
              <a:rPr kumimoji="0" lang="en-US" altLang="ko-KR" sz="1400" b="1" kern="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Technology Selection</a:t>
            </a:r>
            <a:endParaRPr lang="ko-KR" altLang="en-US" sz="1400" dirty="0">
              <a:solidFill>
                <a:schemeClr val="bg1"/>
              </a:solidFill>
              <a:effectLst>
                <a:outerShdw blurRad="38100" dist="38100" dir="2700000" algn="tl">
                  <a:srgbClr val="000000">
                    <a:alpha val="43137"/>
                  </a:srgbClr>
                </a:outerShdw>
              </a:effectLst>
            </a:endParaRPr>
          </a:p>
        </p:txBody>
      </p:sp>
      <p:sp>
        <p:nvSpPr>
          <p:cNvPr id="20" name="직사각형 19">
            <a:extLst>
              <a:ext uri="{FF2B5EF4-FFF2-40B4-BE49-F238E27FC236}">
                <a16:creationId xmlns="" xmlns:a16="http://schemas.microsoft.com/office/drawing/2014/main" id="{2242FA6E-11F7-43A1-8934-AE18EB8375AC}"/>
              </a:ext>
            </a:extLst>
          </p:cNvPr>
          <p:cNvSpPr/>
          <p:nvPr/>
        </p:nvSpPr>
        <p:spPr bwMode="auto">
          <a:xfrm>
            <a:off x="343058" y="2935353"/>
            <a:ext cx="1440436" cy="373404"/>
          </a:xfrm>
          <a:prstGeom prst="rect">
            <a:avLst/>
          </a:prstGeom>
          <a:gradFill flip="none" rotWithShape="1">
            <a:gsLst>
              <a:gs pos="0">
                <a:schemeClr val="accent1">
                  <a:lumMod val="25000"/>
                </a:schemeClr>
              </a:gs>
              <a:gs pos="50000">
                <a:schemeClr val="accent1">
                  <a:lumMod val="50000"/>
                </a:schemeClr>
              </a:gs>
              <a:gs pos="100000">
                <a:schemeClr val="accent1">
                  <a:shade val="100000"/>
                  <a:satMod val="115000"/>
                </a:schemeClr>
              </a:gs>
            </a:gsLst>
            <a:path path="circle">
              <a:fillToRect t="100000" r="100000"/>
            </a:path>
            <a:tileRect l="-100000" b="-100000"/>
          </a:grad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600" b="0" i="0" u="none" strike="noStrike" cap="none" normalizeH="0" baseline="0">
              <a:ln>
                <a:noFill/>
              </a:ln>
              <a:solidFill>
                <a:schemeClr val="tx1"/>
              </a:solidFill>
              <a:effectLst/>
              <a:latin typeface="굴림" pitchFamily="50" charset="-127"/>
              <a:ea typeface="굴림" pitchFamily="50" charset="-127"/>
            </a:endParaRPr>
          </a:p>
        </p:txBody>
      </p:sp>
      <p:sp>
        <p:nvSpPr>
          <p:cNvPr id="21" name="직사각형 20">
            <a:extLst>
              <a:ext uri="{FF2B5EF4-FFF2-40B4-BE49-F238E27FC236}">
                <a16:creationId xmlns="" xmlns:a16="http://schemas.microsoft.com/office/drawing/2014/main" id="{ABE29DD6-40F1-41F4-A557-8472DC791A2D}"/>
              </a:ext>
            </a:extLst>
          </p:cNvPr>
          <p:cNvSpPr/>
          <p:nvPr/>
        </p:nvSpPr>
        <p:spPr>
          <a:xfrm>
            <a:off x="343058" y="2979929"/>
            <a:ext cx="1440436" cy="307777"/>
          </a:xfrm>
          <a:prstGeom prst="rect">
            <a:avLst/>
          </a:prstGeom>
        </p:spPr>
        <p:txBody>
          <a:bodyPr wrap="square">
            <a:spAutoFit/>
          </a:bodyPr>
          <a:lstStyle/>
          <a:p>
            <a:pPr algn="ctr"/>
            <a:r>
              <a:rPr kumimoji="0" lang="en-US" altLang="ko-KR" sz="1400" b="1" kern="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Constraints</a:t>
            </a:r>
            <a:endParaRPr lang="ko-KR" altLang="en-US" sz="1400" dirty="0">
              <a:solidFill>
                <a:schemeClr val="bg1"/>
              </a:solidFill>
              <a:effectLst>
                <a:outerShdw blurRad="38100" dist="38100" dir="2700000" algn="tl">
                  <a:srgbClr val="000000">
                    <a:alpha val="43137"/>
                  </a:srgbClr>
                </a:outerShdw>
              </a:effectLst>
            </a:endParaRPr>
          </a:p>
        </p:txBody>
      </p:sp>
      <p:sp>
        <p:nvSpPr>
          <p:cNvPr id="22" name="순서도: 병합 21">
            <a:extLst>
              <a:ext uri="{FF2B5EF4-FFF2-40B4-BE49-F238E27FC236}">
                <a16:creationId xmlns="" xmlns:a16="http://schemas.microsoft.com/office/drawing/2014/main" id="{1037500A-6AFC-4B30-BF5E-C1D2B15BD5FB}"/>
              </a:ext>
            </a:extLst>
          </p:cNvPr>
          <p:cNvSpPr/>
          <p:nvPr/>
        </p:nvSpPr>
        <p:spPr bwMode="auto">
          <a:xfrm>
            <a:off x="1905711" y="3419156"/>
            <a:ext cx="4666003" cy="267947"/>
          </a:xfrm>
          <a:prstGeom prst="flowChartMerge">
            <a:avLst/>
          </a:prstGeom>
          <a:solidFill>
            <a:srgbClr val="FFFF00"/>
          </a:solid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600" b="0" i="0" u="none" strike="noStrike" cap="none" normalizeH="0" baseline="0">
              <a:ln>
                <a:noFill/>
              </a:ln>
              <a:solidFill>
                <a:schemeClr val="tx1"/>
              </a:solidFill>
              <a:effectLst/>
              <a:latin typeface="굴림" pitchFamily="50" charset="-127"/>
              <a:ea typeface="굴림" pitchFamily="50" charset="-127"/>
            </a:endParaRPr>
          </a:p>
        </p:txBody>
      </p:sp>
      <p:sp>
        <p:nvSpPr>
          <p:cNvPr id="23" name="순서도: 병합 22">
            <a:extLst>
              <a:ext uri="{FF2B5EF4-FFF2-40B4-BE49-F238E27FC236}">
                <a16:creationId xmlns="" xmlns:a16="http://schemas.microsoft.com/office/drawing/2014/main" id="{B8044480-D60E-4B2F-B11C-D582119C321A}"/>
              </a:ext>
            </a:extLst>
          </p:cNvPr>
          <p:cNvSpPr/>
          <p:nvPr/>
        </p:nvSpPr>
        <p:spPr bwMode="auto">
          <a:xfrm rot="16200000">
            <a:off x="4521783" y="4524689"/>
            <a:ext cx="1722322" cy="267947"/>
          </a:xfrm>
          <a:prstGeom prst="flowChartMerge">
            <a:avLst/>
          </a:prstGeom>
          <a:solidFill>
            <a:srgbClr val="FFFF00"/>
          </a:solid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600" b="0" i="0" u="none" strike="noStrike" cap="none" normalizeH="0" baseline="0">
              <a:ln>
                <a:noFill/>
              </a:ln>
              <a:solidFill>
                <a:schemeClr val="tx1"/>
              </a:solidFill>
              <a:effectLst/>
              <a:latin typeface="굴림" pitchFamily="50" charset="-127"/>
              <a:ea typeface="굴림" pitchFamily="50" charset="-127"/>
            </a:endParaRPr>
          </a:p>
        </p:txBody>
      </p:sp>
      <p:pic>
        <p:nvPicPr>
          <p:cNvPr id="24" name="그림 23">
            <a:extLst>
              <a:ext uri="{FF2B5EF4-FFF2-40B4-BE49-F238E27FC236}">
                <a16:creationId xmlns="" xmlns:a16="http://schemas.microsoft.com/office/drawing/2014/main" id="{752A565D-F40E-44B6-8044-27C2DDBE00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938" y="3724738"/>
            <a:ext cx="1404473" cy="1797725"/>
          </a:xfrm>
          <a:prstGeom prst="rect">
            <a:avLst/>
          </a:prstGeom>
        </p:spPr>
      </p:pic>
      <p:pic>
        <p:nvPicPr>
          <p:cNvPr id="25" name="Picture 3">
            <a:extLst>
              <a:ext uri="{FF2B5EF4-FFF2-40B4-BE49-F238E27FC236}">
                <a16:creationId xmlns="" xmlns:a16="http://schemas.microsoft.com/office/drawing/2014/main" id="{4A96DD3F-35C7-459C-8207-A9532E198153}"/>
              </a:ext>
            </a:extLst>
          </p:cNvPr>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l="30180" t="35881" r="40310" b="24553"/>
          <a:stretch/>
        </p:blipFill>
        <p:spPr bwMode="auto">
          <a:xfrm>
            <a:off x="6050212" y="4028222"/>
            <a:ext cx="547140" cy="519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a:extLst>
              <a:ext uri="{FF2B5EF4-FFF2-40B4-BE49-F238E27FC236}">
                <a16:creationId xmlns="" xmlns:a16="http://schemas.microsoft.com/office/drawing/2014/main" id="{0770BD95-E8EC-494C-9B1B-85A4B88F3A8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8813" b="3483"/>
          <a:stretch/>
        </p:blipFill>
        <p:spPr bwMode="auto">
          <a:xfrm>
            <a:off x="6038618" y="4650321"/>
            <a:ext cx="880557" cy="6208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7" name="그림 26">
            <a:extLst>
              <a:ext uri="{FF2B5EF4-FFF2-40B4-BE49-F238E27FC236}">
                <a16:creationId xmlns="" xmlns:a16="http://schemas.microsoft.com/office/drawing/2014/main" id="{79BA421F-3FE2-4550-885A-3C31788A99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0268" y="3716618"/>
            <a:ext cx="1404473" cy="1797725"/>
          </a:xfrm>
          <a:prstGeom prst="rect">
            <a:avLst/>
          </a:prstGeom>
        </p:spPr>
      </p:pic>
      <p:pic>
        <p:nvPicPr>
          <p:cNvPr id="28" name="Picture 3">
            <a:extLst>
              <a:ext uri="{FF2B5EF4-FFF2-40B4-BE49-F238E27FC236}">
                <a16:creationId xmlns="" xmlns:a16="http://schemas.microsoft.com/office/drawing/2014/main" id="{3ABDFEBE-D559-47AA-A0AF-9E22C62DAE7B}"/>
              </a:ext>
            </a:extLst>
          </p:cNvPr>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l="30180" t="35881" r="40310" b="24553"/>
          <a:stretch/>
        </p:blipFill>
        <p:spPr bwMode="auto">
          <a:xfrm>
            <a:off x="7682542" y="4020102"/>
            <a:ext cx="547140" cy="519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extLst>
              <a:ext uri="{FF2B5EF4-FFF2-40B4-BE49-F238E27FC236}">
                <a16:creationId xmlns="" xmlns:a16="http://schemas.microsoft.com/office/drawing/2014/main" id="{C8758271-5326-4060-ACD3-64A95DDCD23C}"/>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2794" y="3867409"/>
            <a:ext cx="798022" cy="7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 xmlns:a16="http://schemas.microsoft.com/office/drawing/2014/main" id="{8F2F75B7-2007-45FB-90FC-EC6C67A48807}"/>
              </a:ext>
            </a:extLst>
          </p:cNvPr>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8815" y="4627042"/>
            <a:ext cx="967378" cy="67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직사각형 30">
            <a:extLst>
              <a:ext uri="{FF2B5EF4-FFF2-40B4-BE49-F238E27FC236}">
                <a16:creationId xmlns="" xmlns:a16="http://schemas.microsoft.com/office/drawing/2014/main" id="{22CECF92-8EA8-4381-85C5-4520E14127FE}"/>
              </a:ext>
            </a:extLst>
          </p:cNvPr>
          <p:cNvSpPr/>
          <p:nvPr/>
        </p:nvSpPr>
        <p:spPr>
          <a:xfrm>
            <a:off x="2306600" y="1357413"/>
            <a:ext cx="1932112" cy="369332"/>
          </a:xfrm>
          <a:prstGeom prst="rect">
            <a:avLst/>
          </a:prstGeom>
        </p:spPr>
        <p:txBody>
          <a:bodyPr wrap="square">
            <a:spAutoFit/>
          </a:bodyPr>
          <a:lstStyle/>
          <a:p>
            <a:r>
              <a:rPr kumimoji="0" lang="en-US" altLang="ko-KR" b="1" dirty="0">
                <a:ln w="6600">
                  <a:solidFill>
                    <a:srgbClr val="FF0000"/>
                  </a:solidFill>
                  <a:prstDash val="solid"/>
                </a:ln>
                <a:solidFill>
                  <a:srgbClr val="FFFF00"/>
                </a:solidFill>
                <a:effectLst>
                  <a:outerShdw dist="38100" dir="2700000" algn="tl" rotWithShape="0">
                    <a:schemeClr val="accent2"/>
                  </a:outerShdw>
                </a:effectLst>
                <a:latin typeface="맑은 고딕"/>
                <a:ea typeface="맑은 고딕" panose="020B0503020000020004" pitchFamily="50" charset="-127"/>
              </a:rPr>
              <a:t>Cost benefits</a:t>
            </a:r>
            <a:endParaRPr lang="ko-KR" altLang="en-US" dirty="0"/>
          </a:p>
        </p:txBody>
      </p:sp>
      <p:sp>
        <p:nvSpPr>
          <p:cNvPr id="32" name="직사각형 31">
            <a:extLst>
              <a:ext uri="{FF2B5EF4-FFF2-40B4-BE49-F238E27FC236}">
                <a16:creationId xmlns="" xmlns:a16="http://schemas.microsoft.com/office/drawing/2014/main" id="{158568DE-8433-45E8-BE85-9BD5DAB4315A}"/>
              </a:ext>
            </a:extLst>
          </p:cNvPr>
          <p:cNvSpPr/>
          <p:nvPr/>
        </p:nvSpPr>
        <p:spPr>
          <a:xfrm>
            <a:off x="4920785" y="1354510"/>
            <a:ext cx="877316" cy="369332"/>
          </a:xfrm>
          <a:prstGeom prst="rect">
            <a:avLst/>
          </a:prstGeom>
        </p:spPr>
        <p:txBody>
          <a:bodyPr wrap="square">
            <a:spAutoFit/>
          </a:bodyPr>
          <a:lstStyle/>
          <a:p>
            <a:r>
              <a:rPr kumimoji="0" lang="en-US" altLang="ko-KR" b="1" dirty="0">
                <a:ln w="6600">
                  <a:solidFill>
                    <a:srgbClr val="FF0000"/>
                  </a:solidFill>
                  <a:prstDash val="solid"/>
                </a:ln>
                <a:solidFill>
                  <a:srgbClr val="FFFF00"/>
                </a:solidFill>
                <a:effectLst>
                  <a:outerShdw dist="38100" dir="2700000" algn="tl" rotWithShape="0">
                    <a:schemeClr val="accent2"/>
                  </a:outerShdw>
                </a:effectLst>
                <a:latin typeface="맑은 고딕"/>
                <a:ea typeface="맑은 고딕" panose="020B0503020000020004" pitchFamily="50" charset="-127"/>
              </a:rPr>
              <a:t>RSM</a:t>
            </a:r>
            <a:endParaRPr lang="ko-KR" altLang="en-US" dirty="0"/>
          </a:p>
        </p:txBody>
      </p:sp>
      <p:sp>
        <p:nvSpPr>
          <p:cNvPr id="33" name="직사각형 32">
            <a:extLst>
              <a:ext uri="{FF2B5EF4-FFF2-40B4-BE49-F238E27FC236}">
                <a16:creationId xmlns="" xmlns:a16="http://schemas.microsoft.com/office/drawing/2014/main" id="{6D1CE92E-7397-400A-B20E-04451F817319}"/>
              </a:ext>
            </a:extLst>
          </p:cNvPr>
          <p:cNvSpPr/>
          <p:nvPr/>
        </p:nvSpPr>
        <p:spPr>
          <a:xfrm>
            <a:off x="6597352" y="1340799"/>
            <a:ext cx="2158678" cy="369332"/>
          </a:xfrm>
          <a:prstGeom prst="rect">
            <a:avLst/>
          </a:prstGeom>
        </p:spPr>
        <p:txBody>
          <a:bodyPr wrap="square">
            <a:spAutoFit/>
          </a:bodyPr>
          <a:lstStyle/>
          <a:p>
            <a:r>
              <a:rPr kumimoji="0" lang="en-US" altLang="ko-KR" b="1" dirty="0">
                <a:ln w="6600">
                  <a:solidFill>
                    <a:srgbClr val="FF0000"/>
                  </a:solidFill>
                  <a:prstDash val="solid"/>
                </a:ln>
                <a:solidFill>
                  <a:srgbClr val="FFFF00"/>
                </a:solidFill>
                <a:effectLst>
                  <a:outerShdw dist="38100" dir="2700000" algn="tl" rotWithShape="0">
                    <a:schemeClr val="accent2"/>
                  </a:outerShdw>
                </a:effectLst>
                <a:latin typeface="맑은 고딕"/>
                <a:ea typeface="맑은 고딕" panose="020B0503020000020004" pitchFamily="50" charset="-127"/>
              </a:rPr>
              <a:t>Health benefits</a:t>
            </a:r>
            <a:endParaRPr lang="ko-KR" altLang="en-US" dirty="0"/>
          </a:p>
        </p:txBody>
      </p:sp>
      <p:sp>
        <p:nvSpPr>
          <p:cNvPr id="34" name="직사각형 33">
            <a:extLst>
              <a:ext uri="{FF2B5EF4-FFF2-40B4-BE49-F238E27FC236}">
                <a16:creationId xmlns="" xmlns:a16="http://schemas.microsoft.com/office/drawing/2014/main" id="{89F7B8CE-4D0A-413A-B627-99CBB7F8A6A1}"/>
              </a:ext>
            </a:extLst>
          </p:cNvPr>
          <p:cNvSpPr/>
          <p:nvPr/>
        </p:nvSpPr>
        <p:spPr>
          <a:xfrm>
            <a:off x="3539419" y="5429535"/>
            <a:ext cx="1932112" cy="369332"/>
          </a:xfrm>
          <a:prstGeom prst="rect">
            <a:avLst/>
          </a:prstGeom>
        </p:spPr>
        <p:txBody>
          <a:bodyPr wrap="square">
            <a:spAutoFit/>
          </a:bodyPr>
          <a:lstStyle/>
          <a:p>
            <a:r>
              <a:rPr kumimoji="0" lang="en-US" altLang="ko-KR" b="1" dirty="0">
                <a:ln w="6600">
                  <a:solidFill>
                    <a:srgbClr val="FF0000"/>
                  </a:solidFill>
                  <a:prstDash val="solid"/>
                </a:ln>
                <a:solidFill>
                  <a:srgbClr val="FFFF00"/>
                </a:solidFill>
                <a:effectLst>
                  <a:outerShdw dist="38100" dir="2700000" algn="tl" rotWithShape="0">
                    <a:schemeClr val="accent2"/>
                  </a:outerShdw>
                </a:effectLst>
                <a:latin typeface="맑은 고딕"/>
                <a:ea typeface="맑은 고딕" panose="020B0503020000020004" pitchFamily="50" charset="-127"/>
              </a:rPr>
              <a:t>Diagram</a:t>
            </a:r>
            <a:endParaRPr lang="ko-KR" altLang="en-US" dirty="0"/>
          </a:p>
        </p:txBody>
      </p:sp>
      <p:sp>
        <p:nvSpPr>
          <p:cNvPr id="35" name="직사각형 34">
            <a:extLst>
              <a:ext uri="{FF2B5EF4-FFF2-40B4-BE49-F238E27FC236}">
                <a16:creationId xmlns="" xmlns:a16="http://schemas.microsoft.com/office/drawing/2014/main" id="{4D798D6B-B3F5-4943-BE97-AFBE105A860A}"/>
              </a:ext>
            </a:extLst>
          </p:cNvPr>
          <p:cNvSpPr/>
          <p:nvPr/>
        </p:nvSpPr>
        <p:spPr>
          <a:xfrm>
            <a:off x="1092055" y="5507940"/>
            <a:ext cx="1932112" cy="369332"/>
          </a:xfrm>
          <a:prstGeom prst="rect">
            <a:avLst/>
          </a:prstGeom>
        </p:spPr>
        <p:txBody>
          <a:bodyPr wrap="square">
            <a:spAutoFit/>
          </a:bodyPr>
          <a:lstStyle/>
          <a:p>
            <a:r>
              <a:rPr kumimoji="0" lang="en-US" altLang="ko-KR" b="1" dirty="0">
                <a:ln w="6600">
                  <a:solidFill>
                    <a:srgbClr val="FF0000"/>
                  </a:solidFill>
                  <a:prstDash val="solid"/>
                </a:ln>
                <a:solidFill>
                  <a:srgbClr val="FFFF00"/>
                </a:solidFill>
                <a:effectLst>
                  <a:outerShdw dist="38100" dir="2700000" algn="tl" rotWithShape="0">
                    <a:schemeClr val="accent2"/>
                  </a:outerShdw>
                </a:effectLst>
                <a:latin typeface="맑은 고딕"/>
                <a:ea typeface="맑은 고딕" panose="020B0503020000020004" pitchFamily="50" charset="-127"/>
              </a:rPr>
              <a:t>Graph</a:t>
            </a:r>
            <a:endParaRPr lang="ko-KR" altLang="en-US" dirty="0"/>
          </a:p>
        </p:txBody>
      </p:sp>
      <p:sp>
        <p:nvSpPr>
          <p:cNvPr id="36" name="직사각형 35">
            <a:extLst>
              <a:ext uri="{FF2B5EF4-FFF2-40B4-BE49-F238E27FC236}">
                <a16:creationId xmlns="" xmlns:a16="http://schemas.microsoft.com/office/drawing/2014/main" id="{57A91DE6-1F81-457E-A4DD-49148CC05747}"/>
              </a:ext>
            </a:extLst>
          </p:cNvPr>
          <p:cNvSpPr/>
          <p:nvPr/>
        </p:nvSpPr>
        <p:spPr>
          <a:xfrm>
            <a:off x="6877907" y="5440263"/>
            <a:ext cx="1932112" cy="369332"/>
          </a:xfrm>
          <a:prstGeom prst="rect">
            <a:avLst/>
          </a:prstGeom>
        </p:spPr>
        <p:txBody>
          <a:bodyPr wrap="square">
            <a:spAutoFit/>
          </a:bodyPr>
          <a:lstStyle/>
          <a:p>
            <a:r>
              <a:rPr kumimoji="0" lang="en-US" altLang="ko-KR" b="1" dirty="0">
                <a:ln w="6600">
                  <a:solidFill>
                    <a:srgbClr val="FF0000"/>
                  </a:solidFill>
                  <a:prstDash val="solid"/>
                </a:ln>
                <a:solidFill>
                  <a:srgbClr val="FFFF00"/>
                </a:solidFill>
                <a:effectLst>
                  <a:outerShdw dist="38100" dir="2700000" algn="tl" rotWithShape="0">
                    <a:schemeClr val="accent2"/>
                  </a:outerShdw>
                </a:effectLst>
                <a:latin typeface="맑은 고딕"/>
                <a:ea typeface="맑은 고딕" panose="020B0503020000020004" pitchFamily="50" charset="-127"/>
              </a:rPr>
              <a:t>Report</a:t>
            </a:r>
            <a:endParaRPr lang="ko-KR" altLang="en-US" dirty="0"/>
          </a:p>
        </p:txBody>
      </p:sp>
      <p:sp>
        <p:nvSpPr>
          <p:cNvPr id="37" name="TextBox 36">
            <a:extLst>
              <a:ext uri="{FF2B5EF4-FFF2-40B4-BE49-F238E27FC236}">
                <a16:creationId xmlns="" xmlns:a16="http://schemas.microsoft.com/office/drawing/2014/main" id="{EF71428D-E752-4C62-B9F5-BA5B3DA3BF18}"/>
              </a:ext>
            </a:extLst>
          </p:cNvPr>
          <p:cNvSpPr txBox="1"/>
          <p:nvPr/>
        </p:nvSpPr>
        <p:spPr>
          <a:xfrm>
            <a:off x="0" y="663836"/>
            <a:ext cx="9144000" cy="369332"/>
          </a:xfrm>
          <a:prstGeom prst="rect">
            <a:avLst/>
          </a:prstGeom>
          <a:noFill/>
        </p:spPr>
        <p:txBody>
          <a:bodyPr wrap="square" rtlCol="0">
            <a:spAutoFit/>
          </a:bodyPr>
          <a:lstStyle/>
          <a:p>
            <a:r>
              <a:rPr lang="en-US" altLang="ko-KR" b="1"/>
              <a:t>Final GUIDE Decision </a:t>
            </a:r>
            <a:r>
              <a:rPr lang="en-US" altLang="ko-KR" b="1" dirty="0"/>
              <a:t>Making Model : Future Design</a:t>
            </a:r>
          </a:p>
        </p:txBody>
      </p:sp>
    </p:spTree>
    <p:extLst>
      <p:ext uri="{BB962C8B-B14F-4D97-AF65-F5344CB8AC3E}">
        <p14:creationId xmlns:p14="http://schemas.microsoft.com/office/powerpoint/2010/main" val="3939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19</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236282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Summary &amp; Future Work</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19</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p:cNvSpPr txBox="1"/>
          <p:nvPr/>
        </p:nvSpPr>
        <p:spPr>
          <a:xfrm>
            <a:off x="0" y="980728"/>
            <a:ext cx="9144000" cy="23411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2000" dirty="0"/>
              <a:t>To improve the fine particle pollution in Korea, it is necessary to consider the secondary formation.</a:t>
            </a:r>
            <a:endParaRPr lang="ko-KR" altLang="en-US" sz="2000" dirty="0"/>
          </a:p>
          <a:p>
            <a:pPr marL="285750" indent="-285750">
              <a:lnSpc>
                <a:spcPct val="150000"/>
              </a:lnSpc>
              <a:buFont typeface="Arial" panose="020B0604020202020204" pitchFamily="34" charset="0"/>
              <a:buChar char="•"/>
            </a:pPr>
            <a:r>
              <a:rPr lang="en-US" altLang="ko-KR" sz="2000" dirty="0"/>
              <a:t>Complete SMOKE-CMAQ-RSM modeling for 120 control scenarios.</a:t>
            </a:r>
          </a:p>
          <a:p>
            <a:pPr marL="285750" indent="-285750">
              <a:lnSpc>
                <a:spcPct val="150000"/>
              </a:lnSpc>
              <a:buFont typeface="Arial" panose="020B0604020202020204" pitchFamily="34" charset="0"/>
              <a:buChar char="•"/>
            </a:pPr>
            <a:r>
              <a:rPr lang="en-US" altLang="ko-KR" sz="2000" dirty="0"/>
              <a:t>Successfully implemented the RSM model based on the 120 control scenarios CMAQ results.</a:t>
            </a:r>
          </a:p>
        </p:txBody>
      </p:sp>
      <p:sp>
        <p:nvSpPr>
          <p:cNvPr id="7" name="TextBox 6">
            <a:extLst>
              <a:ext uri="{FF2B5EF4-FFF2-40B4-BE49-F238E27FC236}">
                <a16:creationId xmlns="" xmlns:a16="http://schemas.microsoft.com/office/drawing/2014/main" id="{C2D6B1BA-81CC-44CD-85CE-7BCB79DA489D}"/>
              </a:ext>
            </a:extLst>
          </p:cNvPr>
          <p:cNvSpPr txBox="1"/>
          <p:nvPr/>
        </p:nvSpPr>
        <p:spPr>
          <a:xfrm>
            <a:off x="0" y="577657"/>
            <a:ext cx="9144000" cy="369332"/>
          </a:xfrm>
          <a:prstGeom prst="rect">
            <a:avLst/>
          </a:prstGeom>
          <a:noFill/>
        </p:spPr>
        <p:txBody>
          <a:bodyPr wrap="square" rtlCol="0">
            <a:spAutoFit/>
          </a:bodyPr>
          <a:lstStyle/>
          <a:p>
            <a:r>
              <a:rPr lang="en-US" altLang="ko-KR" b="1" dirty="0"/>
              <a:t>Summary</a:t>
            </a:r>
          </a:p>
        </p:txBody>
      </p:sp>
      <p:sp>
        <p:nvSpPr>
          <p:cNvPr id="8" name="TextBox 7">
            <a:extLst>
              <a:ext uri="{FF2B5EF4-FFF2-40B4-BE49-F238E27FC236}">
                <a16:creationId xmlns="" xmlns:a16="http://schemas.microsoft.com/office/drawing/2014/main" id="{C2D6B1BA-81CC-44CD-85CE-7BCB79DA489D}"/>
              </a:ext>
            </a:extLst>
          </p:cNvPr>
          <p:cNvSpPr txBox="1"/>
          <p:nvPr/>
        </p:nvSpPr>
        <p:spPr>
          <a:xfrm>
            <a:off x="0" y="3547771"/>
            <a:ext cx="9144000" cy="369332"/>
          </a:xfrm>
          <a:prstGeom prst="rect">
            <a:avLst/>
          </a:prstGeom>
          <a:noFill/>
        </p:spPr>
        <p:txBody>
          <a:bodyPr wrap="square" rtlCol="0">
            <a:spAutoFit/>
          </a:bodyPr>
          <a:lstStyle/>
          <a:p>
            <a:r>
              <a:rPr lang="en-US" altLang="ko-KR" b="1" dirty="0"/>
              <a:t>Future Work</a:t>
            </a:r>
          </a:p>
        </p:txBody>
      </p:sp>
      <p:sp>
        <p:nvSpPr>
          <p:cNvPr id="9" name="TextBox 8"/>
          <p:cNvSpPr txBox="1"/>
          <p:nvPr/>
        </p:nvSpPr>
        <p:spPr>
          <a:xfrm>
            <a:off x="0" y="4041068"/>
            <a:ext cx="914400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2000" dirty="0"/>
              <a:t>Increase the number of scenarios to improve the accuracy of RSM.</a:t>
            </a:r>
          </a:p>
          <a:p>
            <a:pPr marL="285750" indent="-285750">
              <a:lnSpc>
                <a:spcPct val="150000"/>
              </a:lnSpc>
              <a:buFont typeface="Arial" panose="020B0604020202020204" pitchFamily="34" charset="0"/>
              <a:buChar char="•"/>
            </a:pPr>
            <a:r>
              <a:rPr lang="en-US" altLang="ko-KR" sz="2000" dirty="0"/>
              <a:t>Full integration with “cost-health benefit” module to estimate the air quality &amp; health benefits over the cost of control strategy.</a:t>
            </a:r>
          </a:p>
          <a:p>
            <a:pPr marL="285750" indent="-285750">
              <a:lnSpc>
                <a:spcPct val="150000"/>
              </a:lnSpc>
              <a:buFont typeface="Arial" panose="020B0604020202020204" pitchFamily="34" charset="0"/>
              <a:buChar char="•"/>
            </a:pPr>
            <a:r>
              <a:rPr lang="en-US" altLang="ko-KR" sz="2000" dirty="0"/>
              <a:t>Full integration with information service system.</a:t>
            </a:r>
            <a:endParaRPr lang="ko-KR" altLang="en-US" sz="2000" dirty="0"/>
          </a:p>
        </p:txBody>
      </p:sp>
    </p:spTree>
    <p:extLst>
      <p:ext uri="{BB962C8B-B14F-4D97-AF65-F5344CB8AC3E}">
        <p14:creationId xmlns:p14="http://schemas.microsoft.com/office/powerpoint/2010/main" val="80546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1173398"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Background</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grpSp>
        <p:nvGrpSpPr>
          <p:cNvPr id="7" name="그룹 6">
            <a:extLst>
              <a:ext uri="{FF2B5EF4-FFF2-40B4-BE49-F238E27FC236}">
                <a16:creationId xmlns="" xmlns:a16="http://schemas.microsoft.com/office/drawing/2014/main" id="{689EA297-36EA-4BE1-A659-E121F2553BD8}"/>
              </a:ext>
            </a:extLst>
          </p:cNvPr>
          <p:cNvGrpSpPr/>
          <p:nvPr/>
        </p:nvGrpSpPr>
        <p:grpSpPr>
          <a:xfrm>
            <a:off x="197398" y="942189"/>
            <a:ext cx="8754679" cy="4251007"/>
            <a:chOff x="466318" y="1219435"/>
            <a:chExt cx="4467609" cy="2365243"/>
          </a:xfrm>
        </p:grpSpPr>
        <p:pic>
          <p:nvPicPr>
            <p:cNvPr id="8" name="그림 7">
              <a:extLst>
                <a:ext uri="{FF2B5EF4-FFF2-40B4-BE49-F238E27FC236}">
                  <a16:creationId xmlns="" xmlns:a16="http://schemas.microsoft.com/office/drawing/2014/main" id="{4B0945AE-97EB-4AED-9B69-4EBDB33C3659}"/>
                </a:ext>
              </a:extLst>
            </p:cNvPr>
            <p:cNvPicPr>
              <a:picLocks noChangeAspect="1"/>
            </p:cNvPicPr>
            <p:nvPr/>
          </p:nvPicPr>
          <p:blipFill>
            <a:blip r:embed="rId3"/>
            <a:stretch>
              <a:fillRect/>
            </a:stretch>
          </p:blipFill>
          <p:spPr>
            <a:xfrm>
              <a:off x="2408021" y="1545577"/>
              <a:ext cx="2179192" cy="2039101"/>
            </a:xfrm>
            <a:prstGeom prst="rect">
              <a:avLst/>
            </a:prstGeom>
          </p:spPr>
        </p:pic>
        <p:pic>
          <p:nvPicPr>
            <p:cNvPr id="9" name="그림 8">
              <a:extLst>
                <a:ext uri="{FF2B5EF4-FFF2-40B4-BE49-F238E27FC236}">
                  <a16:creationId xmlns="" xmlns:a16="http://schemas.microsoft.com/office/drawing/2014/main" id="{00721284-2A4B-41CE-86A8-171D61B22044}"/>
                </a:ext>
              </a:extLst>
            </p:cNvPr>
            <p:cNvPicPr>
              <a:picLocks noChangeAspect="1"/>
            </p:cNvPicPr>
            <p:nvPr/>
          </p:nvPicPr>
          <p:blipFill>
            <a:blip r:embed="rId4"/>
            <a:stretch>
              <a:fillRect/>
            </a:stretch>
          </p:blipFill>
          <p:spPr>
            <a:xfrm>
              <a:off x="512554" y="1625157"/>
              <a:ext cx="1906580" cy="1947914"/>
            </a:xfrm>
            <a:prstGeom prst="rect">
              <a:avLst/>
            </a:prstGeom>
          </p:spPr>
        </p:pic>
        <p:sp>
          <p:nvSpPr>
            <p:cNvPr id="11" name="직사각형 10">
              <a:extLst>
                <a:ext uri="{FF2B5EF4-FFF2-40B4-BE49-F238E27FC236}">
                  <a16:creationId xmlns="" xmlns:a16="http://schemas.microsoft.com/office/drawing/2014/main" id="{F0544263-BEAC-4C27-99E8-845B1B78284F}"/>
                </a:ext>
              </a:extLst>
            </p:cNvPr>
            <p:cNvSpPr/>
            <p:nvPr/>
          </p:nvSpPr>
          <p:spPr>
            <a:xfrm>
              <a:off x="3405050" y="2652984"/>
              <a:ext cx="1158417" cy="230832"/>
            </a:xfrm>
            <a:prstGeom prst="rect">
              <a:avLst/>
            </a:prstGeom>
          </p:spPr>
          <p:txBody>
            <a:bodyPr wrap="square">
              <a:spAutoFit/>
            </a:bodyPr>
            <a:lstStyle/>
            <a:p>
              <a:pPr lvl="0" algn="r" fontAlgn="base" latinLnBrk="0"/>
              <a:r>
                <a:rPr lang="en-US" altLang="ko-KR" sz="900" kern="0" dirty="0">
                  <a:solidFill>
                    <a:schemeClr val="bg2">
                      <a:lumMod val="50000"/>
                    </a:schemeClr>
                  </a:solidFill>
                  <a:latin typeface="Calibri" panose="020F0502020204030204" pitchFamily="34" charset="0"/>
                  <a:cs typeface="Calibri" panose="020F0502020204030204" pitchFamily="34" charset="0"/>
                </a:rPr>
                <a:t>Source : IEA, 2016</a:t>
              </a:r>
            </a:p>
          </p:txBody>
        </p:sp>
        <p:sp>
          <p:nvSpPr>
            <p:cNvPr id="12" name="직사각형 11">
              <a:extLst>
                <a:ext uri="{FF2B5EF4-FFF2-40B4-BE49-F238E27FC236}">
                  <a16:creationId xmlns="" xmlns:a16="http://schemas.microsoft.com/office/drawing/2014/main" id="{3BD534C2-C67F-479E-8E34-D0917AC47E7A}"/>
                </a:ext>
              </a:extLst>
            </p:cNvPr>
            <p:cNvSpPr/>
            <p:nvPr/>
          </p:nvSpPr>
          <p:spPr>
            <a:xfrm>
              <a:off x="2735472" y="1235562"/>
              <a:ext cx="2198455" cy="205495"/>
            </a:xfrm>
            <a:prstGeom prst="rect">
              <a:avLst/>
            </a:prstGeom>
            <a:ln>
              <a:noFill/>
            </a:ln>
          </p:spPr>
          <p:txBody>
            <a:bodyPr wrap="square">
              <a:spAutoFit/>
            </a:bodyPr>
            <a:lstStyle/>
            <a:p>
              <a:pPr algn="ctr" fontAlgn="base" latinLnBrk="0"/>
              <a:r>
                <a:rPr lang="en-US" altLang="ko-KR" b="1" i="1" kern="0" dirty="0">
                  <a:latin typeface="Calibri" panose="020F0502020204030204" pitchFamily="34" charset="0"/>
                  <a:ea typeface="한양신명조"/>
                  <a:cs typeface="Calibri" panose="020F0502020204030204" pitchFamily="34" charset="0"/>
                </a:rPr>
                <a:t>Top 10 GHGs emitting countries in 2014</a:t>
              </a:r>
            </a:p>
          </p:txBody>
        </p:sp>
        <p:sp>
          <p:nvSpPr>
            <p:cNvPr id="13" name="TextBox 12">
              <a:extLst>
                <a:ext uri="{FF2B5EF4-FFF2-40B4-BE49-F238E27FC236}">
                  <a16:creationId xmlns="" xmlns:a16="http://schemas.microsoft.com/office/drawing/2014/main" id="{EA3C82C3-CFBF-4A07-ACF9-79C97C782460}"/>
                </a:ext>
              </a:extLst>
            </p:cNvPr>
            <p:cNvSpPr txBox="1"/>
            <p:nvPr/>
          </p:nvSpPr>
          <p:spPr>
            <a:xfrm>
              <a:off x="466318" y="1219435"/>
              <a:ext cx="2073191" cy="205495"/>
            </a:xfrm>
            <a:prstGeom prst="rect">
              <a:avLst/>
            </a:prstGeom>
            <a:noFill/>
            <a:ln>
              <a:noFill/>
            </a:ln>
          </p:spPr>
          <p:txBody>
            <a:bodyPr wrap="square" rtlCol="0">
              <a:spAutoFit/>
            </a:bodyPr>
            <a:lstStyle/>
            <a:p>
              <a:pPr algn="ctr"/>
              <a:r>
                <a:rPr lang="en-US" altLang="ko-KR" b="1" i="1" dirty="0">
                  <a:latin typeface="Calibri" panose="020F0502020204030204" pitchFamily="34" charset="0"/>
                  <a:cs typeface="Calibri" panose="020F0502020204030204" pitchFamily="34" charset="0"/>
                </a:rPr>
                <a:t>CO</a:t>
              </a:r>
              <a:r>
                <a:rPr lang="en-US" altLang="ko-KR" b="1" i="1" baseline="-25000" dirty="0">
                  <a:latin typeface="Calibri" panose="020F0502020204030204" pitchFamily="34" charset="0"/>
                  <a:cs typeface="Calibri" panose="020F0502020204030204" pitchFamily="34" charset="0"/>
                </a:rPr>
                <a:t>2</a:t>
              </a:r>
              <a:r>
                <a:rPr lang="en-US" altLang="ko-KR" b="1" i="1" dirty="0">
                  <a:latin typeface="Calibri" panose="020F0502020204030204" pitchFamily="34" charset="0"/>
                  <a:cs typeface="Calibri" panose="020F0502020204030204" pitchFamily="34" charset="0"/>
                </a:rPr>
                <a:t> Emission Trend in Northeast Asia</a:t>
              </a:r>
              <a:endParaRPr lang="ko-KR" altLang="en-US" b="1" i="1" dirty="0">
                <a:latin typeface="Calibri" panose="020F0502020204030204" pitchFamily="34" charset="0"/>
                <a:cs typeface="Calibri" panose="020F0502020204030204" pitchFamily="34" charset="0"/>
              </a:endParaRPr>
            </a:p>
          </p:txBody>
        </p:sp>
        <p:sp>
          <p:nvSpPr>
            <p:cNvPr id="14" name="직사각형 13">
              <a:extLst>
                <a:ext uri="{FF2B5EF4-FFF2-40B4-BE49-F238E27FC236}">
                  <a16:creationId xmlns="" xmlns:a16="http://schemas.microsoft.com/office/drawing/2014/main" id="{F48EF30B-A991-4DEF-BBE6-1181FD1D3DF2}"/>
                </a:ext>
              </a:extLst>
            </p:cNvPr>
            <p:cNvSpPr/>
            <p:nvPr/>
          </p:nvSpPr>
          <p:spPr>
            <a:xfrm>
              <a:off x="1057583" y="2874782"/>
              <a:ext cx="1286601" cy="246221"/>
            </a:xfrm>
            <a:prstGeom prst="rect">
              <a:avLst/>
            </a:prstGeom>
          </p:spPr>
          <p:txBody>
            <a:bodyPr wrap="square">
              <a:spAutoFit/>
            </a:bodyPr>
            <a:lstStyle/>
            <a:p>
              <a:pPr lvl="0" algn="ctr" fontAlgn="base" latinLnBrk="0"/>
              <a:r>
                <a:rPr lang="en-US" altLang="ko-KR" sz="1000" kern="0" dirty="0">
                  <a:solidFill>
                    <a:schemeClr val="bg2">
                      <a:lumMod val="50000"/>
                    </a:schemeClr>
                  </a:solidFill>
                  <a:latin typeface="Calibri" panose="020F0502020204030204" pitchFamily="34" charset="0"/>
                  <a:cs typeface="Calibri" panose="020F0502020204030204" pitchFamily="34" charset="0"/>
                </a:rPr>
                <a:t>Source : World bank</a:t>
              </a:r>
            </a:p>
          </p:txBody>
        </p:sp>
        <p:cxnSp>
          <p:nvCxnSpPr>
            <p:cNvPr id="15" name="직선 화살표 연결선 14">
              <a:extLst>
                <a:ext uri="{FF2B5EF4-FFF2-40B4-BE49-F238E27FC236}">
                  <a16:creationId xmlns="" xmlns:a16="http://schemas.microsoft.com/office/drawing/2014/main" id="{6E0714C0-59BB-4BC3-9064-55AC608E2B91}"/>
                </a:ext>
              </a:extLst>
            </p:cNvPr>
            <p:cNvCxnSpPr/>
            <p:nvPr/>
          </p:nvCxnSpPr>
          <p:spPr>
            <a:xfrm flipV="1">
              <a:off x="930337" y="1772488"/>
              <a:ext cx="1433070" cy="1177611"/>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7" name="그룹 16">
              <a:extLst>
                <a:ext uri="{FF2B5EF4-FFF2-40B4-BE49-F238E27FC236}">
                  <a16:creationId xmlns="" xmlns:a16="http://schemas.microsoft.com/office/drawing/2014/main" id="{03F8204E-B64B-42EB-999D-C26D54A0B952}"/>
                </a:ext>
              </a:extLst>
            </p:cNvPr>
            <p:cNvGrpSpPr/>
            <p:nvPr/>
          </p:nvGrpSpPr>
          <p:grpSpPr>
            <a:xfrm>
              <a:off x="2476093" y="1797543"/>
              <a:ext cx="840447" cy="1277944"/>
              <a:chOff x="2463397" y="2971294"/>
              <a:chExt cx="840447" cy="1277944"/>
            </a:xfrm>
          </p:grpSpPr>
          <p:sp>
            <p:nvSpPr>
              <p:cNvPr id="21" name="직사각형 20">
                <a:extLst>
                  <a:ext uri="{FF2B5EF4-FFF2-40B4-BE49-F238E27FC236}">
                    <a16:creationId xmlns="" xmlns:a16="http://schemas.microsoft.com/office/drawing/2014/main" id="{ABA32B9C-2450-436D-A8B3-7382F65DB295}"/>
                  </a:ext>
                </a:extLst>
              </p:cNvPr>
              <p:cNvSpPr/>
              <p:nvPr/>
            </p:nvSpPr>
            <p:spPr>
              <a:xfrm>
                <a:off x="2481224" y="2971294"/>
                <a:ext cx="775976" cy="214782"/>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Calibri" panose="020F0502020204030204" pitchFamily="34" charset="0"/>
                    <a:cs typeface="Calibri" panose="020F0502020204030204" pitchFamily="34" charset="0"/>
                  </a:rPr>
                  <a:t>1</a:t>
                </a:r>
                <a:r>
                  <a:rPr lang="en-US" altLang="ko-KR" sz="1200" b="1" baseline="30000" dirty="0">
                    <a:solidFill>
                      <a:schemeClr val="tx1"/>
                    </a:solidFill>
                    <a:latin typeface="Calibri" panose="020F0502020204030204" pitchFamily="34" charset="0"/>
                    <a:cs typeface="Calibri" panose="020F0502020204030204" pitchFamily="34" charset="0"/>
                  </a:rPr>
                  <a:t>st</a:t>
                </a:r>
                <a:r>
                  <a:rPr lang="en-US" altLang="ko-KR" sz="1200" dirty="0">
                    <a:solidFill>
                      <a:schemeClr val="tx1"/>
                    </a:solidFill>
                    <a:latin typeface="Calibri" panose="020F0502020204030204" pitchFamily="34" charset="0"/>
                    <a:cs typeface="Calibri" panose="020F0502020204030204" pitchFamily="34" charset="0"/>
                  </a:rPr>
                  <a:t>. China</a:t>
                </a:r>
                <a:endParaRPr lang="ko-KR" altLang="en-US" sz="1200" dirty="0">
                  <a:solidFill>
                    <a:schemeClr val="tx1"/>
                  </a:solidFill>
                  <a:latin typeface="Calibri" panose="020F0502020204030204" pitchFamily="34" charset="0"/>
                  <a:cs typeface="Calibri" panose="020F0502020204030204" pitchFamily="34" charset="0"/>
                </a:endParaRPr>
              </a:p>
            </p:txBody>
          </p:sp>
          <p:sp>
            <p:nvSpPr>
              <p:cNvPr id="22" name="직사각형 21">
                <a:extLst>
                  <a:ext uri="{FF2B5EF4-FFF2-40B4-BE49-F238E27FC236}">
                    <a16:creationId xmlns="" xmlns:a16="http://schemas.microsoft.com/office/drawing/2014/main" id="{CE8973B7-351F-49D6-B64E-41D55DCD1E3E}"/>
                  </a:ext>
                </a:extLst>
              </p:cNvPr>
              <p:cNvSpPr/>
              <p:nvPr/>
            </p:nvSpPr>
            <p:spPr>
              <a:xfrm>
                <a:off x="2481224" y="3693019"/>
                <a:ext cx="822620" cy="214782"/>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Calibri" panose="020F0502020204030204" pitchFamily="34" charset="0"/>
                    <a:cs typeface="Calibri" panose="020F0502020204030204" pitchFamily="34" charset="0"/>
                  </a:rPr>
                  <a:t>5</a:t>
                </a:r>
                <a:r>
                  <a:rPr lang="en-US" altLang="ko-KR" sz="1200" b="1" baseline="30000" dirty="0">
                    <a:solidFill>
                      <a:schemeClr val="tx1"/>
                    </a:solidFill>
                    <a:latin typeface="Calibri" panose="020F0502020204030204" pitchFamily="34" charset="0"/>
                    <a:cs typeface="Calibri" panose="020F0502020204030204" pitchFamily="34" charset="0"/>
                  </a:rPr>
                  <a:t>th</a:t>
                </a:r>
                <a:r>
                  <a:rPr lang="en-US" altLang="ko-KR" sz="1200" dirty="0">
                    <a:solidFill>
                      <a:schemeClr val="tx1"/>
                    </a:solidFill>
                    <a:latin typeface="Calibri" panose="020F0502020204030204" pitchFamily="34" charset="0"/>
                    <a:cs typeface="Calibri" panose="020F0502020204030204" pitchFamily="34" charset="0"/>
                  </a:rPr>
                  <a:t>. Japan</a:t>
                </a:r>
                <a:endParaRPr lang="ko-KR" altLang="en-US" sz="1200" dirty="0">
                  <a:solidFill>
                    <a:schemeClr val="tx1"/>
                  </a:solidFill>
                  <a:latin typeface="Calibri" panose="020F0502020204030204" pitchFamily="34" charset="0"/>
                  <a:cs typeface="Calibri" panose="020F0502020204030204" pitchFamily="34" charset="0"/>
                </a:endParaRPr>
              </a:p>
            </p:txBody>
          </p:sp>
          <p:sp>
            <p:nvSpPr>
              <p:cNvPr id="23" name="직사각형 22">
                <a:extLst>
                  <a:ext uri="{FF2B5EF4-FFF2-40B4-BE49-F238E27FC236}">
                    <a16:creationId xmlns="" xmlns:a16="http://schemas.microsoft.com/office/drawing/2014/main" id="{5DE49C87-9B2B-4C09-9963-597BDDA3A4B3}"/>
                  </a:ext>
                </a:extLst>
              </p:cNvPr>
              <p:cNvSpPr/>
              <p:nvPr/>
            </p:nvSpPr>
            <p:spPr>
              <a:xfrm>
                <a:off x="2463397" y="4034456"/>
                <a:ext cx="793804" cy="214782"/>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Calibri" panose="020F0502020204030204" pitchFamily="34" charset="0"/>
                    <a:cs typeface="Calibri" panose="020F0502020204030204" pitchFamily="34" charset="0"/>
                  </a:rPr>
                  <a:t>7</a:t>
                </a:r>
                <a:r>
                  <a:rPr lang="en-US" altLang="ko-KR" sz="1200" b="1" baseline="30000" dirty="0">
                    <a:solidFill>
                      <a:schemeClr val="tx1"/>
                    </a:solidFill>
                    <a:latin typeface="Calibri" panose="020F0502020204030204" pitchFamily="34" charset="0"/>
                    <a:cs typeface="Calibri" panose="020F0502020204030204" pitchFamily="34" charset="0"/>
                  </a:rPr>
                  <a:t>th</a:t>
                </a:r>
                <a:r>
                  <a:rPr lang="en-US" altLang="ko-KR" sz="1200" dirty="0">
                    <a:solidFill>
                      <a:schemeClr val="tx1"/>
                    </a:solidFill>
                    <a:latin typeface="Calibri" panose="020F0502020204030204" pitchFamily="34" charset="0"/>
                    <a:cs typeface="Calibri" panose="020F0502020204030204" pitchFamily="34" charset="0"/>
                  </a:rPr>
                  <a:t>. Korea</a:t>
                </a:r>
                <a:endParaRPr lang="ko-KR" altLang="en-US" sz="1200" dirty="0">
                  <a:solidFill>
                    <a:schemeClr val="tx1"/>
                  </a:solidFill>
                  <a:latin typeface="Calibri" panose="020F0502020204030204" pitchFamily="34" charset="0"/>
                  <a:cs typeface="Calibri" panose="020F0502020204030204" pitchFamily="34" charset="0"/>
                </a:endParaRPr>
              </a:p>
            </p:txBody>
          </p:sp>
        </p:grpSp>
        <p:cxnSp>
          <p:nvCxnSpPr>
            <p:cNvPr id="18" name="직선 화살표 연결선 17">
              <a:extLst>
                <a:ext uri="{FF2B5EF4-FFF2-40B4-BE49-F238E27FC236}">
                  <a16:creationId xmlns="" xmlns:a16="http://schemas.microsoft.com/office/drawing/2014/main" id="{2EAFA311-9E3A-4EC3-AE02-D47F75BB5520}"/>
                </a:ext>
              </a:extLst>
            </p:cNvPr>
            <p:cNvCxnSpPr/>
            <p:nvPr/>
          </p:nvCxnSpPr>
          <p:spPr>
            <a:xfrm flipV="1">
              <a:off x="2344184" y="1943522"/>
              <a:ext cx="278708" cy="307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 xmlns:a16="http://schemas.microsoft.com/office/drawing/2014/main" id="{31286791-D586-4E7B-BE3D-B458B861CB46}"/>
                </a:ext>
              </a:extLst>
            </p:cNvPr>
            <p:cNvCxnSpPr/>
            <p:nvPr/>
          </p:nvCxnSpPr>
          <p:spPr>
            <a:xfrm>
              <a:off x="2344184" y="1943522"/>
              <a:ext cx="195325" cy="5734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직선 화살표 연결선 19">
              <a:extLst>
                <a:ext uri="{FF2B5EF4-FFF2-40B4-BE49-F238E27FC236}">
                  <a16:creationId xmlns="" xmlns:a16="http://schemas.microsoft.com/office/drawing/2014/main" id="{44DF80F5-06BC-4E95-B97A-4161EC5B87E4}"/>
                </a:ext>
              </a:extLst>
            </p:cNvPr>
            <p:cNvCxnSpPr>
              <a:cxnSpLocks/>
              <a:endCxn id="23" idx="1"/>
            </p:cNvCxnSpPr>
            <p:nvPr/>
          </p:nvCxnSpPr>
          <p:spPr>
            <a:xfrm>
              <a:off x="2344935" y="1945138"/>
              <a:ext cx="131158" cy="10229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18949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슬라이드 번호 개체 틀 1"/>
          <p:cNvSpPr>
            <a:spLocks noGrp="1"/>
          </p:cNvSpPr>
          <p:nvPr>
            <p:ph type="sldNum" sz="quarter" idx="12"/>
          </p:nvPr>
        </p:nvSpPr>
        <p:spPr>
          <a:xfrm>
            <a:off x="8378080" y="6633356"/>
            <a:ext cx="442392" cy="215444"/>
          </a:xfrm>
        </p:spPr>
        <p:txBody>
          <a:bodyPr lIns="36000" tIns="0" rIns="36000" bIns="0">
            <a:spAutoFit/>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20</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30" name="직사각형 29"/>
          <p:cNvSpPr/>
          <p:nvPr/>
        </p:nvSpPr>
        <p:spPr>
          <a:xfrm>
            <a:off x="2807804" y="2960948"/>
            <a:ext cx="3816424" cy="830997"/>
          </a:xfrm>
          <a:prstGeom prst="rect">
            <a:avLst/>
          </a:prstGeom>
        </p:spPr>
        <p:txBody>
          <a:bodyPr wrap="square">
            <a:spAutoFit/>
          </a:bodyPr>
          <a:lstStyle/>
          <a:p>
            <a:pPr algn="ctr"/>
            <a:r>
              <a:rPr lang="en-US" altLang="ko-KR" sz="4800" b="1" spc="-150" dirty="0">
                <a:latin typeface="+mn-ea"/>
              </a:rPr>
              <a:t>Thank you</a:t>
            </a:r>
            <a:endParaRPr lang="ko-KR" altLang="en-US" sz="4800" b="1" spc="-150" dirty="0">
              <a:latin typeface="+mn-ea"/>
            </a:endParaRPr>
          </a:p>
        </p:txBody>
      </p:sp>
      <p:sp>
        <p:nvSpPr>
          <p:cNvPr id="3" name="TextBox 2"/>
          <p:cNvSpPr txBox="1"/>
          <p:nvPr/>
        </p:nvSpPr>
        <p:spPr>
          <a:xfrm>
            <a:off x="2987824" y="1196752"/>
            <a:ext cx="45719" cy="369332"/>
          </a:xfrm>
          <a:prstGeom prst="rect">
            <a:avLst/>
          </a:prstGeom>
          <a:noFill/>
        </p:spPr>
        <p:txBody>
          <a:bodyPr wrap="square" rtlCol="0">
            <a:spAutoFit/>
          </a:bodyPr>
          <a:lstStyle/>
          <a:p>
            <a:endParaRPr lang="ko-KR" altLang="en-US" dirty="0"/>
          </a:p>
        </p:txBody>
      </p:sp>
    </p:spTree>
    <p:extLst>
      <p:ext uri="{BB962C8B-B14F-4D97-AF65-F5344CB8AC3E}">
        <p14:creationId xmlns:p14="http://schemas.microsoft.com/office/powerpoint/2010/main" val="209430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8378080" y="6633356"/>
            <a:ext cx="442392" cy="215444"/>
          </a:xfrm>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21</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4632678" cy="338554"/>
          </a:xfrm>
          <a:prstGeom prst="rect">
            <a:avLst/>
          </a:prstGeom>
        </p:spPr>
        <p:txBody>
          <a:bodyPr wrap="none" lIns="0" rIns="0">
            <a:spAutoFit/>
          </a:bodyPr>
          <a:lstStyle/>
          <a:p>
            <a:r>
              <a:rPr lang="en-US" altLang="ko-KR" sz="1600" dirty="0" err="1">
                <a:solidFill>
                  <a:prstClr val="white"/>
                </a:solidFill>
                <a:latin typeface="HY헤드라인M" panose="02030600000101010101" pitchFamily="18" charset="-127"/>
                <a:ea typeface="HY헤드라인M" panose="02030600000101010101" pitchFamily="18" charset="-127"/>
              </a:rPr>
              <a:t>Intercomparison</a:t>
            </a:r>
            <a:r>
              <a:rPr lang="en-US" altLang="ko-KR" sz="1600" dirty="0">
                <a:solidFill>
                  <a:schemeClr val="bg1"/>
                </a:solidFill>
                <a:latin typeface="HY헤드라인M" pitchFamily="18" charset="-127"/>
                <a:ea typeface="HY헤드라인M" pitchFamily="18" charset="-127"/>
              </a:rPr>
              <a:t> of </a:t>
            </a:r>
            <a:r>
              <a:rPr lang="en-US" altLang="ko-KR" sz="1600" dirty="0">
                <a:solidFill>
                  <a:prstClr val="white"/>
                </a:solidFill>
                <a:latin typeface="HY헤드라인M" panose="02030600000101010101" pitchFamily="18" charset="-127"/>
                <a:ea typeface="HY헤드라인M" panose="02030600000101010101" pitchFamily="18" charset="-127"/>
              </a:rPr>
              <a:t>CMAQ &amp; RSM Concentration</a:t>
            </a:r>
            <a:endParaRPr lang="en-US" altLang="ko-KR" sz="1600" dirty="0">
              <a:solidFill>
                <a:schemeClr val="bg1"/>
              </a:solidFill>
              <a:latin typeface="HY헤드라인M" pitchFamily="18" charset="-127"/>
              <a:ea typeface="HY헤드라인M" pitchFamily="18" charset="-127"/>
            </a:endParaRPr>
          </a:p>
        </p:txBody>
      </p:sp>
      <p:pic>
        <p:nvPicPr>
          <p:cNvPr id="3" name="그림 2">
            <a:extLst>
              <a:ext uri="{FF2B5EF4-FFF2-40B4-BE49-F238E27FC236}">
                <a16:creationId xmlns="" xmlns:a16="http://schemas.microsoft.com/office/drawing/2014/main" id="{6ABABC38-92A9-4C99-BEF0-402FCCE973F3}"/>
              </a:ext>
            </a:extLst>
          </p:cNvPr>
          <p:cNvPicPr>
            <a:picLocks noChangeAspect="1"/>
          </p:cNvPicPr>
          <p:nvPr/>
        </p:nvPicPr>
        <p:blipFill>
          <a:blip r:embed="rId3"/>
          <a:stretch>
            <a:fillRect/>
          </a:stretch>
        </p:blipFill>
        <p:spPr>
          <a:xfrm>
            <a:off x="7623" y="459444"/>
            <a:ext cx="3032738" cy="2155660"/>
          </a:xfrm>
          <a:prstGeom prst="rect">
            <a:avLst/>
          </a:prstGeom>
        </p:spPr>
      </p:pic>
      <p:pic>
        <p:nvPicPr>
          <p:cNvPr id="5" name="그림 4">
            <a:extLst>
              <a:ext uri="{FF2B5EF4-FFF2-40B4-BE49-F238E27FC236}">
                <a16:creationId xmlns="" xmlns:a16="http://schemas.microsoft.com/office/drawing/2014/main" id="{60D8C58A-8EFC-4597-9091-8650BCC4CDFC}"/>
              </a:ext>
            </a:extLst>
          </p:cNvPr>
          <p:cNvPicPr>
            <a:picLocks noChangeAspect="1"/>
          </p:cNvPicPr>
          <p:nvPr/>
        </p:nvPicPr>
        <p:blipFill>
          <a:blip r:embed="rId4"/>
          <a:stretch>
            <a:fillRect/>
          </a:stretch>
        </p:blipFill>
        <p:spPr>
          <a:xfrm>
            <a:off x="3033666" y="456948"/>
            <a:ext cx="3032738" cy="2155660"/>
          </a:xfrm>
          <a:prstGeom prst="rect">
            <a:avLst/>
          </a:prstGeom>
        </p:spPr>
      </p:pic>
      <p:pic>
        <p:nvPicPr>
          <p:cNvPr id="7" name="그림 6">
            <a:extLst>
              <a:ext uri="{FF2B5EF4-FFF2-40B4-BE49-F238E27FC236}">
                <a16:creationId xmlns="" xmlns:a16="http://schemas.microsoft.com/office/drawing/2014/main" id="{821DFCBC-0B10-48D3-97F9-151B53DB3184}"/>
              </a:ext>
            </a:extLst>
          </p:cNvPr>
          <p:cNvPicPr>
            <a:picLocks noChangeAspect="1"/>
          </p:cNvPicPr>
          <p:nvPr/>
        </p:nvPicPr>
        <p:blipFill>
          <a:blip r:embed="rId5"/>
          <a:stretch>
            <a:fillRect/>
          </a:stretch>
        </p:blipFill>
        <p:spPr>
          <a:xfrm>
            <a:off x="6063126" y="460170"/>
            <a:ext cx="3032738" cy="2155660"/>
          </a:xfrm>
          <a:prstGeom prst="rect">
            <a:avLst/>
          </a:prstGeom>
        </p:spPr>
      </p:pic>
      <p:pic>
        <p:nvPicPr>
          <p:cNvPr id="9" name="그림 8">
            <a:extLst>
              <a:ext uri="{FF2B5EF4-FFF2-40B4-BE49-F238E27FC236}">
                <a16:creationId xmlns="" xmlns:a16="http://schemas.microsoft.com/office/drawing/2014/main" id="{4219515F-8393-47AC-94AC-5129A3D04D7D}"/>
              </a:ext>
            </a:extLst>
          </p:cNvPr>
          <p:cNvPicPr>
            <a:picLocks noChangeAspect="1"/>
          </p:cNvPicPr>
          <p:nvPr/>
        </p:nvPicPr>
        <p:blipFill>
          <a:blip r:embed="rId6"/>
          <a:stretch>
            <a:fillRect/>
          </a:stretch>
        </p:blipFill>
        <p:spPr>
          <a:xfrm>
            <a:off x="4345" y="2610684"/>
            <a:ext cx="3032738" cy="2155660"/>
          </a:xfrm>
          <a:prstGeom prst="rect">
            <a:avLst/>
          </a:prstGeom>
        </p:spPr>
      </p:pic>
      <p:pic>
        <p:nvPicPr>
          <p:cNvPr id="11" name="그림 10">
            <a:extLst>
              <a:ext uri="{FF2B5EF4-FFF2-40B4-BE49-F238E27FC236}">
                <a16:creationId xmlns="" xmlns:a16="http://schemas.microsoft.com/office/drawing/2014/main" id="{778C4ED1-00E8-4392-9B09-8348485B3D44}"/>
              </a:ext>
            </a:extLst>
          </p:cNvPr>
          <p:cNvPicPr>
            <a:picLocks noChangeAspect="1"/>
          </p:cNvPicPr>
          <p:nvPr/>
        </p:nvPicPr>
        <p:blipFill>
          <a:blip r:embed="rId7"/>
          <a:stretch>
            <a:fillRect/>
          </a:stretch>
        </p:blipFill>
        <p:spPr>
          <a:xfrm>
            <a:off x="3033666" y="2611257"/>
            <a:ext cx="3032738" cy="2155660"/>
          </a:xfrm>
          <a:prstGeom prst="rect">
            <a:avLst/>
          </a:prstGeom>
        </p:spPr>
      </p:pic>
      <p:pic>
        <p:nvPicPr>
          <p:cNvPr id="12" name="그림 11">
            <a:extLst>
              <a:ext uri="{FF2B5EF4-FFF2-40B4-BE49-F238E27FC236}">
                <a16:creationId xmlns="" xmlns:a16="http://schemas.microsoft.com/office/drawing/2014/main" id="{484F5A67-E68C-4703-8A17-A3285FBB40D5}"/>
              </a:ext>
            </a:extLst>
          </p:cNvPr>
          <p:cNvPicPr>
            <a:picLocks noChangeAspect="1"/>
          </p:cNvPicPr>
          <p:nvPr/>
        </p:nvPicPr>
        <p:blipFill>
          <a:blip r:embed="rId8"/>
          <a:stretch>
            <a:fillRect/>
          </a:stretch>
        </p:blipFill>
        <p:spPr>
          <a:xfrm>
            <a:off x="6063126" y="2613668"/>
            <a:ext cx="3032738" cy="2155660"/>
          </a:xfrm>
          <a:prstGeom prst="rect">
            <a:avLst/>
          </a:prstGeom>
        </p:spPr>
      </p:pic>
      <p:pic>
        <p:nvPicPr>
          <p:cNvPr id="13" name="그림 12">
            <a:extLst>
              <a:ext uri="{FF2B5EF4-FFF2-40B4-BE49-F238E27FC236}">
                <a16:creationId xmlns="" xmlns:a16="http://schemas.microsoft.com/office/drawing/2014/main" id="{DD5AC457-3FDA-4166-8982-8D41D059F1F2}"/>
              </a:ext>
            </a:extLst>
          </p:cNvPr>
          <p:cNvPicPr>
            <a:picLocks noChangeAspect="1"/>
          </p:cNvPicPr>
          <p:nvPr/>
        </p:nvPicPr>
        <p:blipFill>
          <a:blip r:embed="rId9"/>
          <a:stretch>
            <a:fillRect/>
          </a:stretch>
        </p:blipFill>
        <p:spPr>
          <a:xfrm>
            <a:off x="10901" y="4761146"/>
            <a:ext cx="3032738" cy="2155660"/>
          </a:xfrm>
          <a:prstGeom prst="rect">
            <a:avLst/>
          </a:prstGeom>
        </p:spPr>
      </p:pic>
      <p:pic>
        <p:nvPicPr>
          <p:cNvPr id="17" name="그림 16">
            <a:extLst>
              <a:ext uri="{FF2B5EF4-FFF2-40B4-BE49-F238E27FC236}">
                <a16:creationId xmlns="" xmlns:a16="http://schemas.microsoft.com/office/drawing/2014/main" id="{7184BAA3-44B9-4873-83B0-85265A4E3B90}"/>
              </a:ext>
            </a:extLst>
          </p:cNvPr>
          <p:cNvPicPr>
            <a:picLocks noChangeAspect="1"/>
          </p:cNvPicPr>
          <p:nvPr/>
        </p:nvPicPr>
        <p:blipFill>
          <a:blip r:embed="rId10"/>
          <a:stretch>
            <a:fillRect/>
          </a:stretch>
        </p:blipFill>
        <p:spPr>
          <a:xfrm>
            <a:off x="3040361" y="4765566"/>
            <a:ext cx="3032738" cy="2155660"/>
          </a:xfrm>
          <a:prstGeom prst="rect">
            <a:avLst/>
          </a:prstGeom>
        </p:spPr>
      </p:pic>
      <p:pic>
        <p:nvPicPr>
          <p:cNvPr id="19" name="그림 18">
            <a:extLst>
              <a:ext uri="{FF2B5EF4-FFF2-40B4-BE49-F238E27FC236}">
                <a16:creationId xmlns="" xmlns:a16="http://schemas.microsoft.com/office/drawing/2014/main" id="{9147550C-B42D-4CA7-B7F4-A2A6114103F8}"/>
              </a:ext>
            </a:extLst>
          </p:cNvPr>
          <p:cNvPicPr>
            <a:picLocks noChangeAspect="1"/>
          </p:cNvPicPr>
          <p:nvPr/>
        </p:nvPicPr>
        <p:blipFill>
          <a:blip r:embed="rId11"/>
          <a:stretch>
            <a:fillRect/>
          </a:stretch>
        </p:blipFill>
        <p:spPr>
          <a:xfrm>
            <a:off x="6056431" y="4762344"/>
            <a:ext cx="3032738" cy="2155660"/>
          </a:xfrm>
          <a:prstGeom prst="rect">
            <a:avLst/>
          </a:prstGeom>
        </p:spPr>
      </p:pic>
    </p:spTree>
    <p:extLst>
      <p:ext uri="{BB962C8B-B14F-4D97-AF65-F5344CB8AC3E}">
        <p14:creationId xmlns:p14="http://schemas.microsoft.com/office/powerpoint/2010/main" val="286076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1173398"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Background</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a:extLst>
              <a:ext uri="{FF2B5EF4-FFF2-40B4-BE49-F238E27FC236}">
                <a16:creationId xmlns="" xmlns:a16="http://schemas.microsoft.com/office/drawing/2014/main" id="{781F7FCD-D5EC-4934-A2D9-D5F03AF08F29}"/>
              </a:ext>
            </a:extLst>
          </p:cNvPr>
          <p:cNvSpPr txBox="1"/>
          <p:nvPr/>
        </p:nvSpPr>
        <p:spPr>
          <a:xfrm>
            <a:off x="2527270" y="2771288"/>
            <a:ext cx="3961867" cy="646331"/>
          </a:xfrm>
          <a:prstGeom prst="rect">
            <a:avLst/>
          </a:prstGeom>
          <a:noFill/>
        </p:spPr>
        <p:txBody>
          <a:bodyPr wrap="square" rtlCol="0">
            <a:spAutoFit/>
          </a:bodyPr>
          <a:lstStyle/>
          <a:p>
            <a:pPr algn="ctr"/>
            <a:r>
              <a:rPr lang="en-US" altLang="ko-KR" b="1" i="1" kern="1100" spc="-20" dirty="0">
                <a:latin typeface="Calibri" panose="020F0502020204030204" pitchFamily="34" charset="0"/>
                <a:cs typeface="Calibri" panose="020F0502020204030204" pitchFamily="34" charset="0"/>
              </a:rPr>
              <a:t>fine particulate matter</a:t>
            </a:r>
          </a:p>
          <a:p>
            <a:pPr algn="ctr"/>
            <a:r>
              <a:rPr lang="en-US" altLang="ko-KR" b="1" i="1" kern="1100" spc="-20" dirty="0">
                <a:latin typeface="Calibri" panose="020F0502020204030204" pitchFamily="34" charset="0"/>
                <a:cs typeface="Calibri" panose="020F0502020204030204" pitchFamily="34" charset="0"/>
              </a:rPr>
              <a:t>(NASA KORUS-AQ Campaign) </a:t>
            </a:r>
          </a:p>
        </p:txBody>
      </p:sp>
      <p:pic>
        <p:nvPicPr>
          <p:cNvPr id="25" name="Picture 4" descr="C:\Users\gwlee\Desktop\L1\CAM00753.jpg">
            <a:extLst>
              <a:ext uri="{FF2B5EF4-FFF2-40B4-BE49-F238E27FC236}">
                <a16:creationId xmlns="" xmlns:a16="http://schemas.microsoft.com/office/drawing/2014/main" id="{FC0B8887-4D48-4B6E-9BAB-F6F518866AD4}"/>
              </a:ext>
            </a:extLst>
          </p:cNvPr>
          <p:cNvPicPr>
            <a:picLocks noChangeAspect="1" noChangeArrowheads="1"/>
          </p:cNvPicPr>
          <p:nvPr/>
        </p:nvPicPr>
        <p:blipFill>
          <a:blip r:embed="rId3" cstate="print"/>
          <a:srcRect/>
          <a:stretch>
            <a:fillRect/>
          </a:stretch>
        </p:blipFill>
        <p:spPr bwMode="auto">
          <a:xfrm>
            <a:off x="2584049" y="1210668"/>
            <a:ext cx="1966436" cy="1457201"/>
          </a:xfrm>
          <a:prstGeom prst="rect">
            <a:avLst/>
          </a:prstGeom>
          <a:noFill/>
        </p:spPr>
      </p:pic>
      <p:sp>
        <p:nvSpPr>
          <p:cNvPr id="26" name="TextBox 25">
            <a:extLst>
              <a:ext uri="{FF2B5EF4-FFF2-40B4-BE49-F238E27FC236}">
                <a16:creationId xmlns="" xmlns:a16="http://schemas.microsoft.com/office/drawing/2014/main" id="{0F7F2DFD-66BE-4902-896E-362FF2F71DE5}"/>
              </a:ext>
            </a:extLst>
          </p:cNvPr>
          <p:cNvSpPr txBox="1"/>
          <p:nvPr/>
        </p:nvSpPr>
        <p:spPr>
          <a:xfrm>
            <a:off x="3403205" y="962814"/>
            <a:ext cx="1529423" cy="169277"/>
          </a:xfrm>
          <a:prstGeom prst="rect">
            <a:avLst/>
          </a:prstGeom>
          <a:noFill/>
        </p:spPr>
        <p:txBody>
          <a:bodyPr wrap="square" lIns="0" tIns="0" rIns="0" bIns="0" rtlCol="0">
            <a:spAutoFit/>
          </a:bodyPr>
          <a:lstStyle/>
          <a:p>
            <a:r>
              <a:rPr lang="en-US" altLang="ko-KR" sz="1100" b="1" dirty="0"/>
              <a:t>PM</a:t>
            </a:r>
            <a:r>
              <a:rPr lang="en-US" altLang="ko-KR" sz="1100" b="1" baseline="-25000" dirty="0"/>
              <a:t>10</a:t>
            </a:r>
            <a:r>
              <a:rPr lang="en-US" altLang="ko-KR" sz="1100" b="1" dirty="0"/>
              <a:t>: 166 </a:t>
            </a:r>
            <a:r>
              <a:rPr lang="en-US" altLang="ko-KR" sz="1100" b="1" dirty="0" err="1"/>
              <a:t>ug</a:t>
            </a:r>
            <a:r>
              <a:rPr lang="en-US" altLang="ko-KR" sz="1100" b="1" dirty="0"/>
              <a:t>/m</a:t>
            </a:r>
            <a:r>
              <a:rPr lang="en-US" altLang="ko-KR" sz="1100" b="1" baseline="30000" dirty="0"/>
              <a:t>3</a:t>
            </a:r>
            <a:endParaRPr lang="ko-KR" altLang="en-US" sz="1100" b="1" baseline="30000" dirty="0"/>
          </a:p>
        </p:txBody>
      </p:sp>
      <p:sp>
        <p:nvSpPr>
          <p:cNvPr id="27" name="직사각형 26">
            <a:extLst>
              <a:ext uri="{FF2B5EF4-FFF2-40B4-BE49-F238E27FC236}">
                <a16:creationId xmlns="" xmlns:a16="http://schemas.microsoft.com/office/drawing/2014/main" id="{2EE6899F-9B43-4448-BA6D-3FD1D1FC3E9A}"/>
              </a:ext>
            </a:extLst>
          </p:cNvPr>
          <p:cNvSpPr/>
          <p:nvPr/>
        </p:nvSpPr>
        <p:spPr>
          <a:xfrm>
            <a:off x="2509898" y="976656"/>
            <a:ext cx="1097794" cy="169277"/>
          </a:xfrm>
          <a:prstGeom prst="rect">
            <a:avLst/>
          </a:prstGeom>
        </p:spPr>
        <p:txBody>
          <a:bodyPr wrap="square" lIns="0" tIns="0" rIns="0" bIns="0">
            <a:spAutoFit/>
          </a:bodyPr>
          <a:lstStyle/>
          <a:p>
            <a:r>
              <a:rPr lang="en-US" altLang="ko-KR" sz="1100" b="1" dirty="0"/>
              <a:t>2013, Dec 5</a:t>
            </a:r>
            <a:r>
              <a:rPr lang="en-US" altLang="ko-KR" sz="1100" b="1" baseline="30000" dirty="0"/>
              <a:t>th</a:t>
            </a:r>
            <a:endParaRPr lang="ko-KR" altLang="en-US" sz="1100" b="1" dirty="0"/>
          </a:p>
        </p:txBody>
      </p:sp>
      <p:pic>
        <p:nvPicPr>
          <p:cNvPr id="28" name="Picture 2" descr="C:\Users\gwlee\Desktop\일괄편집_사진2 026\일괄편집_사진2 007.bmp">
            <a:extLst>
              <a:ext uri="{FF2B5EF4-FFF2-40B4-BE49-F238E27FC236}">
                <a16:creationId xmlns="" xmlns:a16="http://schemas.microsoft.com/office/drawing/2014/main" id="{2F563158-E007-4243-9BA3-BED7C5E9670B}"/>
              </a:ext>
            </a:extLst>
          </p:cNvPr>
          <p:cNvPicPr>
            <a:picLocks noChangeAspect="1" noChangeArrowheads="1"/>
          </p:cNvPicPr>
          <p:nvPr/>
        </p:nvPicPr>
        <p:blipFill>
          <a:blip r:embed="rId4" cstate="print"/>
          <a:srcRect/>
          <a:stretch>
            <a:fillRect/>
          </a:stretch>
        </p:blipFill>
        <p:spPr bwMode="auto">
          <a:xfrm>
            <a:off x="4752379" y="1218245"/>
            <a:ext cx="1960358" cy="1452719"/>
          </a:xfrm>
          <a:prstGeom prst="rect">
            <a:avLst/>
          </a:prstGeom>
          <a:noFill/>
        </p:spPr>
      </p:pic>
      <p:sp>
        <p:nvSpPr>
          <p:cNvPr id="29" name="TextBox 28">
            <a:extLst>
              <a:ext uri="{FF2B5EF4-FFF2-40B4-BE49-F238E27FC236}">
                <a16:creationId xmlns="" xmlns:a16="http://schemas.microsoft.com/office/drawing/2014/main" id="{0826E6A4-E9EB-436E-867E-7DC94C241320}"/>
              </a:ext>
            </a:extLst>
          </p:cNvPr>
          <p:cNvSpPr txBox="1"/>
          <p:nvPr/>
        </p:nvSpPr>
        <p:spPr>
          <a:xfrm>
            <a:off x="5659400" y="991065"/>
            <a:ext cx="1529423" cy="169277"/>
          </a:xfrm>
          <a:prstGeom prst="rect">
            <a:avLst/>
          </a:prstGeom>
          <a:noFill/>
        </p:spPr>
        <p:txBody>
          <a:bodyPr wrap="square" lIns="0" tIns="0" rIns="0" bIns="0" rtlCol="0">
            <a:spAutoFit/>
          </a:bodyPr>
          <a:lstStyle/>
          <a:p>
            <a:r>
              <a:rPr lang="en-US" altLang="ko-KR" sz="1100" b="1" dirty="0"/>
              <a:t>PM</a:t>
            </a:r>
            <a:r>
              <a:rPr lang="en-US" altLang="ko-KR" sz="1100" b="1" baseline="-25000" dirty="0"/>
              <a:t>10</a:t>
            </a:r>
            <a:r>
              <a:rPr lang="en-US" altLang="ko-KR" sz="1100" b="1" dirty="0"/>
              <a:t>: 35 </a:t>
            </a:r>
            <a:r>
              <a:rPr lang="en-US" altLang="ko-KR" sz="1100" b="1" dirty="0" err="1"/>
              <a:t>ug</a:t>
            </a:r>
            <a:r>
              <a:rPr lang="en-US" altLang="ko-KR" sz="1100" b="1" dirty="0"/>
              <a:t>/m</a:t>
            </a:r>
            <a:r>
              <a:rPr lang="en-US" altLang="ko-KR" sz="1100" b="1" baseline="30000" dirty="0"/>
              <a:t>3</a:t>
            </a:r>
            <a:endParaRPr lang="ko-KR" altLang="en-US" sz="1100" b="1" baseline="30000" dirty="0"/>
          </a:p>
        </p:txBody>
      </p:sp>
      <p:sp>
        <p:nvSpPr>
          <p:cNvPr id="30" name="직사각형 29">
            <a:extLst>
              <a:ext uri="{FF2B5EF4-FFF2-40B4-BE49-F238E27FC236}">
                <a16:creationId xmlns="" xmlns:a16="http://schemas.microsoft.com/office/drawing/2014/main" id="{35CBED1B-939B-4D87-A3DC-A80EB6C6CBC0}"/>
              </a:ext>
            </a:extLst>
          </p:cNvPr>
          <p:cNvSpPr/>
          <p:nvPr/>
        </p:nvSpPr>
        <p:spPr>
          <a:xfrm>
            <a:off x="4759787" y="976656"/>
            <a:ext cx="1097794" cy="169277"/>
          </a:xfrm>
          <a:prstGeom prst="rect">
            <a:avLst/>
          </a:prstGeom>
        </p:spPr>
        <p:txBody>
          <a:bodyPr wrap="square" lIns="0" tIns="0" rIns="0" bIns="0">
            <a:spAutoFit/>
          </a:bodyPr>
          <a:lstStyle/>
          <a:p>
            <a:r>
              <a:rPr lang="en-US" altLang="ko-KR" sz="1100" b="1" dirty="0"/>
              <a:t>2013, Dec 6</a:t>
            </a:r>
            <a:r>
              <a:rPr lang="en-US" altLang="ko-KR" sz="1100" b="1" baseline="30000" dirty="0"/>
              <a:t>th</a:t>
            </a:r>
            <a:endParaRPr lang="ko-KR" altLang="en-US" sz="1100" b="1" dirty="0"/>
          </a:p>
        </p:txBody>
      </p:sp>
      <p:sp>
        <p:nvSpPr>
          <p:cNvPr id="31" name="직사각형 30">
            <a:extLst>
              <a:ext uri="{FF2B5EF4-FFF2-40B4-BE49-F238E27FC236}">
                <a16:creationId xmlns="" xmlns:a16="http://schemas.microsoft.com/office/drawing/2014/main" id="{3154F339-5AC8-4D43-9661-6E4C2CC2C609}"/>
              </a:ext>
            </a:extLst>
          </p:cNvPr>
          <p:cNvSpPr/>
          <p:nvPr/>
        </p:nvSpPr>
        <p:spPr>
          <a:xfrm>
            <a:off x="5278975" y="2417392"/>
            <a:ext cx="1447815" cy="184666"/>
          </a:xfrm>
          <a:prstGeom prst="rect">
            <a:avLst/>
          </a:prstGeom>
        </p:spPr>
        <p:txBody>
          <a:bodyPr wrap="square" lIns="0" tIns="0" rIns="0" bIns="0">
            <a:spAutoFit/>
          </a:bodyPr>
          <a:lstStyle/>
          <a:p>
            <a:r>
              <a:rPr lang="en-US" altLang="ko-KR" sz="1200" b="1" dirty="0">
                <a:solidFill>
                  <a:schemeClr val="bg1"/>
                </a:solidFill>
              </a:rPr>
              <a:t>Han river in Seoul</a:t>
            </a:r>
            <a:endParaRPr lang="ko-KR" altLang="en-US" sz="1200" b="1" dirty="0">
              <a:solidFill>
                <a:schemeClr val="bg1"/>
              </a:solidFill>
            </a:endParaRPr>
          </a:p>
        </p:txBody>
      </p:sp>
      <p:sp>
        <p:nvSpPr>
          <p:cNvPr id="32" name="직사각형 31">
            <a:extLst>
              <a:ext uri="{FF2B5EF4-FFF2-40B4-BE49-F238E27FC236}">
                <a16:creationId xmlns="" xmlns:a16="http://schemas.microsoft.com/office/drawing/2014/main" id="{31322EF5-42C9-4834-828D-F186951B82CF}"/>
              </a:ext>
            </a:extLst>
          </p:cNvPr>
          <p:cNvSpPr/>
          <p:nvPr/>
        </p:nvSpPr>
        <p:spPr>
          <a:xfrm>
            <a:off x="0" y="511808"/>
            <a:ext cx="9144000" cy="400110"/>
          </a:xfrm>
          <a:prstGeom prst="rect">
            <a:avLst/>
          </a:prstGeom>
        </p:spPr>
        <p:txBody>
          <a:bodyPr wrap="square">
            <a:spAutoFit/>
          </a:bodyPr>
          <a:lstStyle/>
          <a:p>
            <a:pPr algn="ctr"/>
            <a:r>
              <a:rPr lang="en-US" altLang="ko-KR" sz="2000" b="1" i="1" dirty="0">
                <a:latin typeface="Calibri" panose="020F0502020204030204" pitchFamily="34" charset="0"/>
                <a:cs typeface="Calibri" panose="020F0502020204030204" pitchFamily="34" charset="0"/>
              </a:rPr>
              <a:t>Recent Air Pollution issue in Seoul Metropolitan Area</a:t>
            </a:r>
            <a:endParaRPr lang="ko-KR" altLang="en-US" sz="2000" b="1" i="1"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 xmlns:a16="http://schemas.microsoft.com/office/drawing/2014/main" id="{72F42EC2-AB19-48BD-80A9-1F8FD2221027}"/>
              </a:ext>
            </a:extLst>
          </p:cNvPr>
          <p:cNvSpPr txBox="1"/>
          <p:nvPr/>
        </p:nvSpPr>
        <p:spPr>
          <a:xfrm>
            <a:off x="3717084" y="6252662"/>
            <a:ext cx="2075541" cy="261610"/>
          </a:xfrm>
          <a:prstGeom prst="rect">
            <a:avLst/>
          </a:prstGeom>
          <a:noFill/>
        </p:spPr>
        <p:txBody>
          <a:bodyPr wrap="square" rtlCol="0">
            <a:spAutoFit/>
          </a:bodyPr>
          <a:lstStyle/>
          <a:p>
            <a:pPr algn="ctr"/>
            <a:r>
              <a:rPr lang="en-US" altLang="ko-KR" sz="1100" dirty="0"/>
              <a:t>NIER/NASA, 2017</a:t>
            </a:r>
            <a:endParaRPr lang="ko-KR" altLang="en-US" sz="1100" dirty="0"/>
          </a:p>
        </p:txBody>
      </p:sp>
      <p:sp>
        <p:nvSpPr>
          <p:cNvPr id="41" name="직사각형 40">
            <a:extLst>
              <a:ext uri="{FF2B5EF4-FFF2-40B4-BE49-F238E27FC236}">
                <a16:creationId xmlns="" xmlns:a16="http://schemas.microsoft.com/office/drawing/2014/main" id="{2171B195-B0E4-491C-A755-F245BE56D19D}"/>
              </a:ext>
            </a:extLst>
          </p:cNvPr>
          <p:cNvSpPr/>
          <p:nvPr/>
        </p:nvSpPr>
        <p:spPr>
          <a:xfrm>
            <a:off x="5014338" y="3339094"/>
            <a:ext cx="2537817" cy="738664"/>
          </a:xfrm>
          <a:prstGeom prst="rect">
            <a:avLst/>
          </a:prstGeom>
        </p:spPr>
        <p:txBody>
          <a:bodyPr wrap="square">
            <a:spAutoFit/>
          </a:bodyPr>
          <a:lstStyle/>
          <a:p>
            <a:pPr algn="ctr"/>
            <a:r>
              <a:rPr lang="en-US" altLang="ko-KR" sz="1400" b="1" kern="1100" spc="-20" dirty="0">
                <a:latin typeface="Calibri" panose="020F0502020204030204" pitchFamily="34" charset="0"/>
                <a:cs typeface="Calibri" panose="020F0502020204030204" pitchFamily="34" charset="0"/>
              </a:rPr>
              <a:t>Primary vs. </a:t>
            </a:r>
          </a:p>
          <a:p>
            <a:pPr algn="ctr"/>
            <a:r>
              <a:rPr lang="en-US" altLang="ko-KR" sz="1400" b="1" kern="1100" spc="-20" dirty="0">
                <a:latin typeface="Calibri" panose="020F0502020204030204" pitchFamily="34" charset="0"/>
                <a:cs typeface="Calibri" panose="020F0502020204030204" pitchFamily="34" charset="0"/>
              </a:rPr>
              <a:t> Secondary</a:t>
            </a:r>
          </a:p>
          <a:p>
            <a:pPr algn="ctr"/>
            <a:r>
              <a:rPr lang="en-US" altLang="ko-KR" sz="1400" b="1" kern="1100" spc="-20" dirty="0">
                <a:latin typeface="Calibri" panose="020F0502020204030204" pitchFamily="34" charset="0"/>
                <a:cs typeface="Calibri" panose="020F0502020204030204" pitchFamily="34" charset="0"/>
              </a:rPr>
              <a:t>Composition</a:t>
            </a:r>
            <a:endParaRPr lang="ko-KR" altLang="en-US" sz="1400" b="1" kern="1100" spc="-20" dirty="0">
              <a:latin typeface="Calibri" panose="020F0502020204030204" pitchFamily="34" charset="0"/>
              <a:cs typeface="Calibri" panose="020F0502020204030204" pitchFamily="34" charset="0"/>
            </a:endParaRPr>
          </a:p>
        </p:txBody>
      </p:sp>
      <p:pic>
        <p:nvPicPr>
          <p:cNvPr id="42" name="그림 41">
            <a:extLst>
              <a:ext uri="{FF2B5EF4-FFF2-40B4-BE49-F238E27FC236}">
                <a16:creationId xmlns="" xmlns:a16="http://schemas.microsoft.com/office/drawing/2014/main" id="{142E8E4D-0804-41BC-A6BB-1B2FBDB76939}"/>
              </a:ext>
            </a:extLst>
          </p:cNvPr>
          <p:cNvPicPr>
            <a:picLocks noChangeAspect="1"/>
          </p:cNvPicPr>
          <p:nvPr/>
        </p:nvPicPr>
        <p:blipFill>
          <a:blip r:embed="rId5"/>
          <a:stretch>
            <a:fillRect/>
          </a:stretch>
        </p:blipFill>
        <p:spPr>
          <a:xfrm>
            <a:off x="744431" y="2670964"/>
            <a:ext cx="1458125" cy="1493309"/>
          </a:xfrm>
          <a:prstGeom prst="rect">
            <a:avLst/>
          </a:prstGeom>
        </p:spPr>
      </p:pic>
      <p:pic>
        <p:nvPicPr>
          <p:cNvPr id="43" name="그림 42">
            <a:extLst>
              <a:ext uri="{FF2B5EF4-FFF2-40B4-BE49-F238E27FC236}">
                <a16:creationId xmlns="" xmlns:a16="http://schemas.microsoft.com/office/drawing/2014/main" id="{6029B1EB-B39C-419B-BE14-4106166DAE16}"/>
              </a:ext>
            </a:extLst>
          </p:cNvPr>
          <p:cNvPicPr>
            <a:picLocks noChangeAspect="1"/>
          </p:cNvPicPr>
          <p:nvPr/>
        </p:nvPicPr>
        <p:blipFill>
          <a:blip r:embed="rId6"/>
          <a:stretch>
            <a:fillRect/>
          </a:stretch>
        </p:blipFill>
        <p:spPr>
          <a:xfrm>
            <a:off x="6576015" y="2426090"/>
            <a:ext cx="1976076" cy="1983057"/>
          </a:xfrm>
          <a:prstGeom prst="rect">
            <a:avLst/>
          </a:prstGeom>
        </p:spPr>
      </p:pic>
      <p:pic>
        <p:nvPicPr>
          <p:cNvPr id="44" name="그림 43">
            <a:extLst>
              <a:ext uri="{FF2B5EF4-FFF2-40B4-BE49-F238E27FC236}">
                <a16:creationId xmlns="" xmlns:a16="http://schemas.microsoft.com/office/drawing/2014/main" id="{C34F2FDB-F643-4608-AB1B-935F4ADCB818}"/>
              </a:ext>
            </a:extLst>
          </p:cNvPr>
          <p:cNvPicPr>
            <a:picLocks noChangeAspect="1"/>
          </p:cNvPicPr>
          <p:nvPr/>
        </p:nvPicPr>
        <p:blipFill>
          <a:blip r:embed="rId7"/>
          <a:stretch>
            <a:fillRect/>
          </a:stretch>
        </p:blipFill>
        <p:spPr>
          <a:xfrm>
            <a:off x="1307138" y="3981703"/>
            <a:ext cx="3102483" cy="2637469"/>
          </a:xfrm>
          <a:prstGeom prst="rect">
            <a:avLst/>
          </a:prstGeom>
        </p:spPr>
      </p:pic>
      <p:grpSp>
        <p:nvGrpSpPr>
          <p:cNvPr id="45" name="그룹 44">
            <a:extLst>
              <a:ext uri="{FF2B5EF4-FFF2-40B4-BE49-F238E27FC236}">
                <a16:creationId xmlns="" xmlns:a16="http://schemas.microsoft.com/office/drawing/2014/main" id="{A47D93EC-23B9-4F7D-A451-46A85CD1A765}"/>
              </a:ext>
            </a:extLst>
          </p:cNvPr>
          <p:cNvGrpSpPr/>
          <p:nvPr/>
        </p:nvGrpSpPr>
        <p:grpSpPr>
          <a:xfrm>
            <a:off x="4153495" y="3861414"/>
            <a:ext cx="4738985" cy="2879664"/>
            <a:chOff x="2406182" y="3535682"/>
            <a:chExt cx="3158928" cy="1979735"/>
          </a:xfrm>
        </p:grpSpPr>
        <p:pic>
          <p:nvPicPr>
            <p:cNvPr id="46" name="그림 45">
              <a:extLst>
                <a:ext uri="{FF2B5EF4-FFF2-40B4-BE49-F238E27FC236}">
                  <a16:creationId xmlns="" xmlns:a16="http://schemas.microsoft.com/office/drawing/2014/main" id="{2E377217-A875-4910-ABB3-545C31591FD9}"/>
                </a:ext>
              </a:extLst>
            </p:cNvPr>
            <p:cNvPicPr>
              <a:picLocks noChangeAspect="1"/>
            </p:cNvPicPr>
            <p:nvPr/>
          </p:nvPicPr>
          <p:blipFill>
            <a:blip r:embed="rId8"/>
            <a:stretch>
              <a:fillRect/>
            </a:stretch>
          </p:blipFill>
          <p:spPr>
            <a:xfrm>
              <a:off x="2406182" y="3618379"/>
              <a:ext cx="3158928" cy="1897038"/>
            </a:xfrm>
            <a:prstGeom prst="rect">
              <a:avLst/>
            </a:prstGeom>
          </p:spPr>
        </p:pic>
        <p:sp>
          <p:nvSpPr>
            <p:cNvPr id="47" name="직사각형 46">
              <a:extLst>
                <a:ext uri="{FF2B5EF4-FFF2-40B4-BE49-F238E27FC236}">
                  <a16:creationId xmlns="" xmlns:a16="http://schemas.microsoft.com/office/drawing/2014/main" id="{18C66518-B3FA-45DC-9F6F-9A61355D9305}"/>
                </a:ext>
              </a:extLst>
            </p:cNvPr>
            <p:cNvSpPr/>
            <p:nvPr/>
          </p:nvSpPr>
          <p:spPr>
            <a:xfrm rot="3540514">
              <a:off x="3232903" y="3903129"/>
              <a:ext cx="842604" cy="107709"/>
            </a:xfrm>
            <a:prstGeom prst="rect">
              <a:avLst/>
            </a:prstGeom>
          </p:spPr>
          <p:txBody>
            <a:bodyPr wrap="square" lIns="0" tIns="0" rIns="0" bIns="0">
              <a:spAutoFit/>
            </a:bodyPr>
            <a:lstStyle/>
            <a:p>
              <a:pPr algn="ctr"/>
              <a:r>
                <a:rPr lang="en-US" altLang="ko-KR" sz="1050" b="1" dirty="0">
                  <a:latin typeface="맑은 고딕" panose="020B0503020000020004" pitchFamily="50" charset="-127"/>
                  <a:ea typeface="맑은 고딕" panose="020B0503020000020004" pitchFamily="50" charset="-127"/>
                </a:rPr>
                <a:t>P. </a:t>
              </a:r>
              <a:r>
                <a:rPr lang="en-US" altLang="ko-KR" sz="1050" b="1" dirty="0" err="1">
                  <a:latin typeface="맑은 고딕" panose="020B0503020000020004" pitchFamily="50" charset="-127"/>
                  <a:ea typeface="맑은 고딕" panose="020B0503020000020004" pitchFamily="50" charset="-127"/>
                </a:rPr>
                <a:t>Orgarnic</a:t>
              </a:r>
              <a:r>
                <a:rPr lang="en-US" altLang="ko-KR" sz="1050" b="1" dirty="0">
                  <a:latin typeface="맑은 고딕" panose="020B0503020000020004" pitchFamily="50" charset="-127"/>
                  <a:ea typeface="맑은 고딕" panose="020B0503020000020004" pitchFamily="50" charset="-127"/>
                </a:rPr>
                <a:t> 8% </a:t>
              </a:r>
              <a:endParaRPr lang="ko-KR" altLang="en-US" sz="1050" b="1" dirty="0"/>
            </a:p>
          </p:txBody>
        </p:sp>
        <p:sp>
          <p:nvSpPr>
            <p:cNvPr id="48" name="직사각형 47">
              <a:extLst>
                <a:ext uri="{FF2B5EF4-FFF2-40B4-BE49-F238E27FC236}">
                  <a16:creationId xmlns="" xmlns:a16="http://schemas.microsoft.com/office/drawing/2014/main" id="{F4999082-0B92-4906-942B-A3593D1BE397}"/>
                </a:ext>
              </a:extLst>
            </p:cNvPr>
            <p:cNvSpPr/>
            <p:nvPr/>
          </p:nvSpPr>
          <p:spPr>
            <a:xfrm rot="2957937">
              <a:off x="3162996" y="3953448"/>
              <a:ext cx="537798" cy="107709"/>
            </a:xfrm>
            <a:prstGeom prst="rect">
              <a:avLst/>
            </a:prstGeom>
          </p:spPr>
          <p:txBody>
            <a:bodyPr wrap="none" lIns="0" tIns="0" rIns="0" bIns="0">
              <a:spAutoFit/>
            </a:bodyPr>
            <a:lstStyle/>
            <a:p>
              <a:r>
                <a:rPr lang="ko-KR" altLang="en-US" sz="1050" b="1" dirty="0">
                  <a:latin typeface="맑은 고딕" panose="020B0503020000020004" pitchFamily="50" charset="-127"/>
                  <a:ea typeface="맑은 고딕" panose="020B0503020000020004" pitchFamily="50" charset="-127"/>
                </a:rPr>
                <a:t>Chloride 1%</a:t>
              </a:r>
            </a:p>
          </p:txBody>
        </p:sp>
        <p:sp>
          <p:nvSpPr>
            <p:cNvPr id="49" name="직사각형 48">
              <a:extLst>
                <a:ext uri="{FF2B5EF4-FFF2-40B4-BE49-F238E27FC236}">
                  <a16:creationId xmlns="" xmlns:a16="http://schemas.microsoft.com/office/drawing/2014/main" id="{3030BCAE-E9BC-4EAA-AC2F-1A1D6974447A}"/>
                </a:ext>
              </a:extLst>
            </p:cNvPr>
            <p:cNvSpPr/>
            <p:nvPr/>
          </p:nvSpPr>
          <p:spPr>
            <a:xfrm>
              <a:off x="3614929" y="3727555"/>
              <a:ext cx="573861" cy="333259"/>
            </a:xfrm>
            <a:prstGeom prst="rect">
              <a:avLst/>
            </a:prstGeom>
          </p:spPr>
          <p:txBody>
            <a:bodyPr wrap="square" lIns="0" tIns="0" rIns="0" bIns="0">
              <a:spAutoFit/>
            </a:bodyPr>
            <a:lstStyle/>
            <a:p>
              <a:pPr algn="ctr"/>
              <a:r>
                <a:rPr lang="en-US" altLang="ko-KR" sz="1050" b="1" dirty="0">
                  <a:solidFill>
                    <a:schemeClr val="bg1"/>
                  </a:solidFill>
                  <a:latin typeface="맑은 고딕" panose="020B0503020000020004" pitchFamily="50" charset="-127"/>
                  <a:ea typeface="맑은 고딕" panose="020B0503020000020004" pitchFamily="50" charset="-127"/>
                </a:rPr>
                <a:t>Black </a:t>
              </a:r>
            </a:p>
            <a:p>
              <a:pPr algn="ctr"/>
              <a:r>
                <a:rPr lang="en-US" altLang="ko-KR" sz="1050" b="1" dirty="0">
                  <a:solidFill>
                    <a:schemeClr val="bg1"/>
                  </a:solidFill>
                  <a:latin typeface="맑은 고딕" panose="020B0503020000020004" pitchFamily="50" charset="-127"/>
                  <a:ea typeface="맑은 고딕" panose="020B0503020000020004" pitchFamily="50" charset="-127"/>
                </a:rPr>
                <a:t>Carbon </a:t>
              </a:r>
            </a:p>
            <a:p>
              <a:pPr algn="ctr"/>
              <a:r>
                <a:rPr lang="en-US" altLang="ko-KR" sz="1050" b="1" dirty="0">
                  <a:solidFill>
                    <a:schemeClr val="bg1"/>
                  </a:solidFill>
                  <a:latin typeface="맑은 고딕" panose="020B0503020000020004" pitchFamily="50" charset="-127"/>
                  <a:ea typeface="맑은 고딕" panose="020B0503020000020004" pitchFamily="50" charset="-127"/>
                </a:rPr>
                <a:t>8% </a:t>
              </a:r>
              <a:endParaRPr lang="ko-KR" altLang="en-US" sz="1050" b="1" dirty="0">
                <a:solidFill>
                  <a:schemeClr val="bg1"/>
                </a:solidFill>
              </a:endParaRPr>
            </a:p>
          </p:txBody>
        </p:sp>
      </p:grpSp>
      <p:sp>
        <p:nvSpPr>
          <p:cNvPr id="50" name="직사각형 49">
            <a:extLst>
              <a:ext uri="{FF2B5EF4-FFF2-40B4-BE49-F238E27FC236}">
                <a16:creationId xmlns="" xmlns:a16="http://schemas.microsoft.com/office/drawing/2014/main" id="{689F9293-3660-4B83-8D90-45C6C7062846}"/>
              </a:ext>
            </a:extLst>
          </p:cNvPr>
          <p:cNvSpPr/>
          <p:nvPr/>
        </p:nvSpPr>
        <p:spPr>
          <a:xfrm>
            <a:off x="2190082" y="3318005"/>
            <a:ext cx="1444539" cy="738664"/>
          </a:xfrm>
          <a:prstGeom prst="rect">
            <a:avLst/>
          </a:prstGeom>
        </p:spPr>
        <p:txBody>
          <a:bodyPr wrap="square">
            <a:spAutoFit/>
          </a:bodyPr>
          <a:lstStyle/>
          <a:p>
            <a:r>
              <a:rPr lang="en-US" altLang="ko-KR" sz="1400" b="1" kern="1100" dirty="0">
                <a:latin typeface="Calibri" panose="020F0502020204030204" pitchFamily="34" charset="0"/>
                <a:cs typeface="Calibri" panose="020F0502020204030204" pitchFamily="34" charset="0"/>
              </a:rPr>
              <a:t>Local  vs. </a:t>
            </a:r>
          </a:p>
          <a:p>
            <a:r>
              <a:rPr lang="en-US" altLang="ko-KR" sz="1400" b="1" kern="1100" dirty="0">
                <a:latin typeface="Calibri" panose="020F0502020204030204" pitchFamily="34" charset="0"/>
                <a:cs typeface="Calibri" panose="020F0502020204030204" pitchFamily="34" charset="0"/>
              </a:rPr>
              <a:t>Transboundary</a:t>
            </a:r>
          </a:p>
          <a:p>
            <a:r>
              <a:rPr lang="en-US" altLang="ko-KR" sz="1400" b="1" kern="1100" dirty="0">
                <a:latin typeface="Calibri" panose="020F0502020204030204" pitchFamily="34" charset="0"/>
                <a:cs typeface="Calibri" panose="020F0502020204030204" pitchFamily="34" charset="0"/>
              </a:rPr>
              <a:t>Contribution</a:t>
            </a:r>
            <a:endParaRPr lang="ko-KR" altLang="en-US" sz="1400" dirty="0"/>
          </a:p>
        </p:txBody>
      </p:sp>
    </p:spTree>
    <p:extLst>
      <p:ext uri="{BB962C8B-B14F-4D97-AF65-F5344CB8AC3E}">
        <p14:creationId xmlns:p14="http://schemas.microsoft.com/office/powerpoint/2010/main" val="368150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그룹 11">
            <a:extLst>
              <a:ext uri="{FF2B5EF4-FFF2-40B4-BE49-F238E27FC236}">
                <a16:creationId xmlns="" xmlns:a16="http://schemas.microsoft.com/office/drawing/2014/main" id="{E8634661-FFDC-41BC-8C48-F8FEC8575D94}"/>
              </a:ext>
            </a:extLst>
          </p:cNvPr>
          <p:cNvGrpSpPr/>
          <p:nvPr/>
        </p:nvGrpSpPr>
        <p:grpSpPr>
          <a:xfrm>
            <a:off x="1275539" y="1083281"/>
            <a:ext cx="6679501" cy="5527862"/>
            <a:chOff x="-8253013" y="2011138"/>
            <a:chExt cx="7452320" cy="6167436"/>
          </a:xfrm>
        </p:grpSpPr>
        <p:pic>
          <p:nvPicPr>
            <p:cNvPr id="11" name="그림 10">
              <a:extLst>
                <a:ext uri="{FF2B5EF4-FFF2-40B4-BE49-F238E27FC236}">
                  <a16:creationId xmlns="" xmlns:a16="http://schemas.microsoft.com/office/drawing/2014/main" id="{E02FCDAD-6A7F-4CBA-B1A5-A254B6E31C8A}"/>
                </a:ext>
              </a:extLst>
            </p:cNvPr>
            <p:cNvPicPr>
              <a:picLocks noChangeAspect="1"/>
            </p:cNvPicPr>
            <p:nvPr/>
          </p:nvPicPr>
          <p:blipFill>
            <a:blip r:embed="rId3"/>
            <a:stretch>
              <a:fillRect/>
            </a:stretch>
          </p:blipFill>
          <p:spPr>
            <a:xfrm>
              <a:off x="-8253013" y="2011138"/>
              <a:ext cx="7452320" cy="6167436"/>
            </a:xfrm>
            <a:prstGeom prst="rect">
              <a:avLst/>
            </a:prstGeom>
            <a:solidFill>
              <a:schemeClr val="bg1"/>
            </a:solidFill>
          </p:spPr>
        </p:pic>
        <p:sp>
          <p:nvSpPr>
            <p:cNvPr id="9" name="직사각형 8">
              <a:extLst>
                <a:ext uri="{FF2B5EF4-FFF2-40B4-BE49-F238E27FC236}">
                  <a16:creationId xmlns="" xmlns:a16="http://schemas.microsoft.com/office/drawing/2014/main" id="{A807541D-4FA8-41ED-AD69-22B3E55684A7}"/>
                </a:ext>
              </a:extLst>
            </p:cNvPr>
            <p:cNvSpPr/>
            <p:nvPr/>
          </p:nvSpPr>
          <p:spPr>
            <a:xfrm>
              <a:off x="-8235265" y="2011138"/>
              <a:ext cx="7416824" cy="615668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4</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2568011"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of GUIDE System</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4</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3" name="TextBox 2">
            <a:extLst>
              <a:ext uri="{FF2B5EF4-FFF2-40B4-BE49-F238E27FC236}">
                <a16:creationId xmlns="" xmlns:a16="http://schemas.microsoft.com/office/drawing/2014/main" id="{0325A29E-A0A6-456D-B0A7-229F119C8F29}"/>
              </a:ext>
            </a:extLst>
          </p:cNvPr>
          <p:cNvSpPr txBox="1"/>
          <p:nvPr/>
        </p:nvSpPr>
        <p:spPr>
          <a:xfrm>
            <a:off x="0" y="459163"/>
            <a:ext cx="9144000" cy="646331"/>
          </a:xfrm>
          <a:prstGeom prst="rect">
            <a:avLst/>
          </a:prstGeom>
          <a:noFill/>
        </p:spPr>
        <p:txBody>
          <a:bodyPr wrap="square" rtlCol="0">
            <a:spAutoFit/>
          </a:bodyPr>
          <a:lstStyle/>
          <a:p>
            <a:pPr algn="ctr"/>
            <a:r>
              <a:rPr lang="en-US" altLang="ko-KR" b="1" dirty="0"/>
              <a:t>The </a:t>
            </a:r>
            <a:r>
              <a:rPr lang="en-US" altLang="ko-KR" b="1" dirty="0">
                <a:solidFill>
                  <a:schemeClr val="accent6"/>
                </a:solidFill>
              </a:rPr>
              <a:t>G</a:t>
            </a:r>
            <a:r>
              <a:rPr lang="en-US" altLang="ko-KR" b="1" dirty="0"/>
              <a:t>HGs and </a:t>
            </a:r>
            <a:r>
              <a:rPr lang="en-US" altLang="ko-KR" b="1" dirty="0">
                <a:solidFill>
                  <a:schemeClr val="accent6"/>
                </a:solidFill>
              </a:rPr>
              <a:t>A</a:t>
            </a:r>
            <a:r>
              <a:rPr lang="en-US" altLang="ko-KR" b="1" dirty="0"/>
              <a:t>ir pollutants </a:t>
            </a:r>
            <a:r>
              <a:rPr lang="en-US" altLang="ko-KR" b="1" dirty="0">
                <a:solidFill>
                  <a:schemeClr val="accent6"/>
                </a:solidFill>
              </a:rPr>
              <a:t>U</a:t>
            </a:r>
            <a:r>
              <a:rPr lang="en-US" altLang="ko-KR" b="1" dirty="0"/>
              <a:t>nified </a:t>
            </a:r>
            <a:r>
              <a:rPr lang="en-US" altLang="ko-KR" b="1" dirty="0">
                <a:solidFill>
                  <a:schemeClr val="accent6"/>
                </a:solidFill>
              </a:rPr>
              <a:t>I</a:t>
            </a:r>
            <a:r>
              <a:rPr lang="en-US" altLang="ko-KR" b="1" dirty="0"/>
              <a:t>nformation </a:t>
            </a:r>
            <a:r>
              <a:rPr lang="en-US" altLang="ko-KR" b="1" dirty="0" err="1">
                <a:solidFill>
                  <a:schemeClr val="accent6"/>
                </a:solidFill>
              </a:rPr>
              <a:t>DE</a:t>
            </a:r>
            <a:r>
              <a:rPr lang="en-US" altLang="ko-KR" b="1" dirty="0" err="1"/>
              <a:t>sign</a:t>
            </a:r>
            <a:r>
              <a:rPr lang="en-US" altLang="ko-KR" b="1" dirty="0"/>
              <a:t> System for Environment</a:t>
            </a:r>
          </a:p>
          <a:p>
            <a:pPr algn="ctr"/>
            <a:r>
              <a:rPr lang="en-US" altLang="ko-KR" b="1" dirty="0"/>
              <a:t>(GUIDE)</a:t>
            </a:r>
            <a:endParaRPr lang="ko-KR" altLang="en-US" b="1" dirty="0"/>
          </a:p>
        </p:txBody>
      </p:sp>
      <p:pic>
        <p:nvPicPr>
          <p:cNvPr id="5" name="그림 4">
            <a:extLst>
              <a:ext uri="{FF2B5EF4-FFF2-40B4-BE49-F238E27FC236}">
                <a16:creationId xmlns="" xmlns:a16="http://schemas.microsoft.com/office/drawing/2014/main" id="{B7EE15FB-3AE5-43DE-A234-F686C1040C03}"/>
              </a:ext>
            </a:extLst>
          </p:cNvPr>
          <p:cNvPicPr>
            <a:picLocks noChangeAspect="1"/>
          </p:cNvPicPr>
          <p:nvPr/>
        </p:nvPicPr>
        <p:blipFill>
          <a:blip r:embed="rId4"/>
          <a:stretch>
            <a:fillRect/>
          </a:stretch>
        </p:blipFill>
        <p:spPr>
          <a:xfrm>
            <a:off x="637769" y="1083281"/>
            <a:ext cx="7955040" cy="5518225"/>
          </a:xfrm>
          <a:prstGeom prst="rect">
            <a:avLst/>
          </a:prstGeom>
        </p:spPr>
      </p:pic>
      <p:sp>
        <p:nvSpPr>
          <p:cNvPr id="6" name="사각형: 둥근 모서리 5">
            <a:extLst>
              <a:ext uri="{FF2B5EF4-FFF2-40B4-BE49-F238E27FC236}">
                <a16:creationId xmlns="" xmlns:a16="http://schemas.microsoft.com/office/drawing/2014/main" id="{6504E16B-0E91-449C-8D65-219A1432DE52}"/>
              </a:ext>
            </a:extLst>
          </p:cNvPr>
          <p:cNvSpPr/>
          <p:nvPr/>
        </p:nvSpPr>
        <p:spPr>
          <a:xfrm>
            <a:off x="6296003" y="3115952"/>
            <a:ext cx="2312714" cy="5023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 xmlns:a16="http://schemas.microsoft.com/office/drawing/2014/main" id="{4B35AAF5-7163-4AD9-B699-D337A9C88D9D}"/>
              </a:ext>
            </a:extLst>
          </p:cNvPr>
          <p:cNvSpPr/>
          <p:nvPr/>
        </p:nvSpPr>
        <p:spPr>
          <a:xfrm>
            <a:off x="9230578" y="2688231"/>
            <a:ext cx="4572000" cy="2031325"/>
          </a:xfrm>
          <a:prstGeom prst="rect">
            <a:avLst/>
          </a:prstGeom>
        </p:spPr>
        <p:txBody>
          <a:bodyPr>
            <a:spAutoFit/>
          </a:bodyPr>
          <a:lstStyle/>
          <a:p>
            <a:pPr lvl="0">
              <a:defRPr/>
            </a:pPr>
            <a:r>
              <a:rPr lang="ko-KR" altLang="en-US" dirty="0">
                <a:solidFill>
                  <a:srgbClr val="C00000"/>
                </a:solidFill>
              </a:rPr>
              <a:t>이 그림이 어제 캐리 장 박사가 소개했던</a:t>
            </a:r>
            <a:endParaRPr lang="en-US" altLang="ko-KR" dirty="0">
              <a:solidFill>
                <a:srgbClr val="C00000"/>
              </a:solidFill>
            </a:endParaRPr>
          </a:p>
          <a:p>
            <a:pPr lvl="0">
              <a:defRPr/>
            </a:pPr>
            <a:r>
              <a:rPr lang="ko-KR" altLang="en-US" dirty="0">
                <a:solidFill>
                  <a:srgbClr val="C00000"/>
                </a:solidFill>
              </a:rPr>
              <a:t>한국에서 개발되고 있는 한국형 </a:t>
            </a:r>
            <a:r>
              <a:rPr lang="en-US" altLang="ko-KR" dirty="0">
                <a:solidFill>
                  <a:srgbClr val="C00000"/>
                </a:solidFill>
              </a:rPr>
              <a:t>Integrated Assessment Model</a:t>
            </a:r>
            <a:r>
              <a:rPr lang="ko-KR" altLang="en-US" dirty="0">
                <a:solidFill>
                  <a:srgbClr val="C00000"/>
                </a:solidFill>
              </a:rPr>
              <a:t> 의</a:t>
            </a:r>
            <a:r>
              <a:rPr lang="en-US" altLang="ko-KR" dirty="0">
                <a:solidFill>
                  <a:srgbClr val="C00000"/>
                </a:solidFill>
              </a:rPr>
              <a:t> </a:t>
            </a:r>
            <a:r>
              <a:rPr lang="ko-KR" altLang="en-US" dirty="0" err="1">
                <a:solidFill>
                  <a:srgbClr val="C00000"/>
                </a:solidFill>
              </a:rPr>
              <a:t>체계도입니다</a:t>
            </a:r>
            <a:r>
              <a:rPr lang="en-US" altLang="ko-KR" dirty="0">
                <a:solidFill>
                  <a:srgbClr val="C00000"/>
                </a:solidFill>
              </a:rPr>
              <a:t>. </a:t>
            </a:r>
          </a:p>
          <a:p>
            <a:pPr lvl="0">
              <a:defRPr/>
            </a:pPr>
            <a:r>
              <a:rPr lang="ko-KR" altLang="en-US" dirty="0">
                <a:solidFill>
                  <a:srgbClr val="C00000"/>
                </a:solidFill>
              </a:rPr>
              <a:t>저는 여기에서 </a:t>
            </a:r>
            <a:r>
              <a:rPr lang="en-US" altLang="ko-KR" dirty="0">
                <a:solidFill>
                  <a:srgbClr val="C00000"/>
                </a:solidFill>
              </a:rPr>
              <a:t>Air Quality Model </a:t>
            </a:r>
            <a:r>
              <a:rPr lang="ko-KR" altLang="en-US" dirty="0">
                <a:solidFill>
                  <a:srgbClr val="C00000"/>
                </a:solidFill>
              </a:rPr>
              <a:t>개발 및 작성을 담당하고 있고</a:t>
            </a:r>
            <a:r>
              <a:rPr lang="en-US" altLang="ko-KR" dirty="0">
                <a:solidFill>
                  <a:srgbClr val="C00000"/>
                </a:solidFill>
              </a:rPr>
              <a:t>, </a:t>
            </a:r>
            <a:r>
              <a:rPr lang="ko-KR" altLang="en-US" dirty="0">
                <a:solidFill>
                  <a:srgbClr val="C00000"/>
                </a:solidFill>
              </a:rPr>
              <a:t>오늘 </a:t>
            </a:r>
            <a:r>
              <a:rPr lang="ko-KR" altLang="en-US" dirty="0" err="1">
                <a:solidFill>
                  <a:srgbClr val="C00000"/>
                </a:solidFill>
              </a:rPr>
              <a:t>프리젠테이션에서는</a:t>
            </a:r>
            <a:r>
              <a:rPr lang="ko-KR" altLang="en-US" dirty="0">
                <a:solidFill>
                  <a:srgbClr val="C00000"/>
                </a:solidFill>
              </a:rPr>
              <a:t> 이 부분을 포커스 하여 발표하도록 하겠습니다</a:t>
            </a:r>
            <a:r>
              <a:rPr lang="en-US" altLang="ko-KR" dirty="0">
                <a:solidFill>
                  <a:srgbClr val="C00000"/>
                </a:solidFill>
              </a:rPr>
              <a:t>.. </a:t>
            </a:r>
            <a:r>
              <a:rPr lang="ko-KR" altLang="en-US" dirty="0">
                <a:solidFill>
                  <a:srgbClr val="C00000"/>
                </a:solidFill>
              </a:rPr>
              <a:t>등의 내용으로</a:t>
            </a:r>
            <a:r>
              <a:rPr lang="en-US" altLang="ko-KR" dirty="0">
                <a:solidFill>
                  <a:srgbClr val="C00000"/>
                </a:solidFill>
              </a:rPr>
              <a:t>~~</a:t>
            </a:r>
          </a:p>
        </p:txBody>
      </p:sp>
      <p:sp>
        <p:nvSpPr>
          <p:cNvPr id="7" name="직사각형 6">
            <a:extLst>
              <a:ext uri="{FF2B5EF4-FFF2-40B4-BE49-F238E27FC236}">
                <a16:creationId xmlns="" xmlns:a16="http://schemas.microsoft.com/office/drawing/2014/main" id="{B1D2C342-BE77-4EF6-9A57-392C1AF9A168}"/>
              </a:ext>
            </a:extLst>
          </p:cNvPr>
          <p:cNvSpPr/>
          <p:nvPr/>
        </p:nvSpPr>
        <p:spPr>
          <a:xfrm>
            <a:off x="9324528" y="980728"/>
            <a:ext cx="4572000" cy="1477328"/>
          </a:xfrm>
          <a:prstGeom prst="rect">
            <a:avLst/>
          </a:prstGeom>
        </p:spPr>
        <p:txBody>
          <a:bodyPr>
            <a:spAutoFit/>
          </a:bodyPr>
          <a:lstStyle/>
          <a:p>
            <a:pPr>
              <a:defRPr/>
            </a:pPr>
            <a:r>
              <a:rPr lang="ko-KR" altLang="en-US" dirty="0">
                <a:solidFill>
                  <a:srgbClr val="C00000"/>
                </a:solidFill>
              </a:rPr>
              <a:t>이 전 슬라이드가 왠지 외국인들이 한번에 딱 </a:t>
            </a:r>
            <a:r>
              <a:rPr lang="ko-KR" altLang="en-US" dirty="0" err="1">
                <a:solidFill>
                  <a:srgbClr val="C00000"/>
                </a:solidFill>
              </a:rPr>
              <a:t>캐취하기가</a:t>
            </a:r>
            <a:r>
              <a:rPr lang="ko-KR" altLang="en-US" dirty="0">
                <a:solidFill>
                  <a:srgbClr val="C00000"/>
                </a:solidFill>
              </a:rPr>
              <a:t> 좀 복잡할 수도 있을 것 같아서</a:t>
            </a:r>
            <a:r>
              <a:rPr lang="en-US" altLang="ko-KR" dirty="0">
                <a:solidFill>
                  <a:srgbClr val="C00000"/>
                </a:solidFill>
              </a:rPr>
              <a:t>. </a:t>
            </a:r>
            <a:r>
              <a:rPr lang="ko-KR" altLang="en-US" dirty="0">
                <a:solidFill>
                  <a:srgbClr val="C00000"/>
                </a:solidFill>
              </a:rPr>
              <a:t>이것도 혹시 모르는 플랜</a:t>
            </a:r>
            <a:r>
              <a:rPr lang="en-US" altLang="ko-KR" dirty="0">
                <a:solidFill>
                  <a:srgbClr val="C00000"/>
                </a:solidFill>
              </a:rPr>
              <a:t>B</a:t>
            </a:r>
            <a:r>
              <a:rPr lang="ko-KR" altLang="en-US" dirty="0">
                <a:solidFill>
                  <a:srgbClr val="C00000"/>
                </a:solidFill>
              </a:rPr>
              <a:t>로 </a:t>
            </a:r>
            <a:r>
              <a:rPr lang="ko-KR" altLang="en-US" dirty="0" err="1">
                <a:solidFill>
                  <a:srgbClr val="C00000"/>
                </a:solidFill>
              </a:rPr>
              <a:t>간직해봐바</a:t>
            </a:r>
            <a:r>
              <a:rPr lang="en-US" altLang="ko-KR" dirty="0">
                <a:solidFill>
                  <a:srgbClr val="C00000"/>
                </a:solidFill>
              </a:rPr>
              <a:t>.  </a:t>
            </a:r>
            <a:r>
              <a:rPr lang="ko-KR" altLang="en-US" dirty="0">
                <a:solidFill>
                  <a:srgbClr val="C00000"/>
                </a:solidFill>
              </a:rPr>
              <a:t>백박사님과 물론 의논 해야 겠지만</a:t>
            </a:r>
            <a:r>
              <a:rPr lang="en-US" altLang="ko-KR" dirty="0">
                <a:solidFill>
                  <a:srgbClr val="C00000"/>
                </a:solidFill>
              </a:rPr>
              <a:t>^^ </a:t>
            </a:r>
          </a:p>
        </p:txBody>
      </p:sp>
    </p:spTree>
    <p:extLst>
      <p:ext uri="{BB962C8B-B14F-4D97-AF65-F5344CB8AC3E}">
        <p14:creationId xmlns:p14="http://schemas.microsoft.com/office/powerpoint/2010/main" val="260070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직사각형 5">
            <a:extLst>
              <a:ext uri="{FF2B5EF4-FFF2-40B4-BE49-F238E27FC236}">
                <a16:creationId xmlns="" xmlns:a16="http://schemas.microsoft.com/office/drawing/2014/main" id="{98ABDC40-66A3-42AD-A4CF-AED02BE1C87D}"/>
              </a:ext>
            </a:extLst>
          </p:cNvPr>
          <p:cNvSpPr/>
          <p:nvPr/>
        </p:nvSpPr>
        <p:spPr>
          <a:xfrm>
            <a:off x="5029454" y="3922626"/>
            <a:ext cx="3761222" cy="599816"/>
          </a:xfrm>
          <a:prstGeom prst="rect">
            <a:avLst/>
          </a:prstGeom>
          <a:solidFill>
            <a:schemeClr val="bg1">
              <a:lumMod val="9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p>
        </p:txBody>
      </p:sp>
      <p:pic>
        <p:nvPicPr>
          <p:cNvPr id="7" name="그림 6">
            <a:extLst>
              <a:ext uri="{FF2B5EF4-FFF2-40B4-BE49-F238E27FC236}">
                <a16:creationId xmlns="" xmlns:a16="http://schemas.microsoft.com/office/drawing/2014/main" id="{DADE16FF-7126-4D68-B71B-FDCAC61BF11B}"/>
              </a:ext>
            </a:extLst>
          </p:cNvPr>
          <p:cNvPicPr>
            <a:picLocks noChangeAspect="1"/>
          </p:cNvPicPr>
          <p:nvPr/>
        </p:nvPicPr>
        <p:blipFill>
          <a:blip r:embed="rId3"/>
          <a:stretch>
            <a:fillRect/>
          </a:stretch>
        </p:blipFill>
        <p:spPr>
          <a:xfrm>
            <a:off x="200492" y="2492896"/>
            <a:ext cx="3316869" cy="2376264"/>
          </a:xfrm>
          <a:prstGeom prst="rect">
            <a:avLst/>
          </a:prstGeom>
          <a:solidFill>
            <a:schemeClr val="bg1"/>
          </a:solidFill>
        </p:spPr>
      </p:pic>
      <p:sp>
        <p:nvSpPr>
          <p:cNvPr id="8" name="TextBox 7">
            <a:extLst>
              <a:ext uri="{FF2B5EF4-FFF2-40B4-BE49-F238E27FC236}">
                <a16:creationId xmlns="" xmlns:a16="http://schemas.microsoft.com/office/drawing/2014/main" id="{94E53F8D-0F5A-4DBE-B1D3-16DFBEE7773A}"/>
              </a:ext>
            </a:extLst>
          </p:cNvPr>
          <p:cNvSpPr txBox="1"/>
          <p:nvPr/>
        </p:nvSpPr>
        <p:spPr>
          <a:xfrm>
            <a:off x="971439" y="1115408"/>
            <a:ext cx="1834156" cy="400110"/>
          </a:xfrm>
          <a:prstGeom prst="rect">
            <a:avLst/>
          </a:prstGeom>
          <a:noFill/>
        </p:spPr>
        <p:txBody>
          <a:bodyPr wrap="none" rtlCol="0">
            <a:spAutoFit/>
          </a:bodyPr>
          <a:lstStyle/>
          <a:p>
            <a:r>
              <a:rPr lang="en-US" altLang="ko-KR" sz="2000" b="1" dirty="0"/>
              <a:t>GUIDE Model</a:t>
            </a:r>
            <a:endParaRPr lang="ko-KR" altLang="en-US" sz="2000" b="1" dirty="0"/>
          </a:p>
        </p:txBody>
      </p:sp>
      <p:sp>
        <p:nvSpPr>
          <p:cNvPr id="9" name="모서리가 둥근 직사각형 17">
            <a:extLst>
              <a:ext uri="{FF2B5EF4-FFF2-40B4-BE49-F238E27FC236}">
                <a16:creationId xmlns="" xmlns:a16="http://schemas.microsoft.com/office/drawing/2014/main" id="{8521CCBB-A1A9-48C0-B85F-C6E7DD2A62F6}"/>
              </a:ext>
            </a:extLst>
          </p:cNvPr>
          <p:cNvSpPr/>
          <p:nvPr/>
        </p:nvSpPr>
        <p:spPr>
          <a:xfrm>
            <a:off x="4813430" y="1281157"/>
            <a:ext cx="4151058" cy="5136175"/>
          </a:xfrm>
          <a:prstGeom prst="roundRect">
            <a:avLst/>
          </a:prstGeom>
          <a:noFill/>
          <a:ln w="44450">
            <a:solidFill>
              <a:schemeClr val="accent1">
                <a:shade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 xmlns:a16="http://schemas.microsoft.com/office/drawing/2014/main" id="{F45267C3-E82B-46C9-9D43-2120152A775B}"/>
              </a:ext>
            </a:extLst>
          </p:cNvPr>
          <p:cNvSpPr txBox="1"/>
          <p:nvPr/>
        </p:nvSpPr>
        <p:spPr>
          <a:xfrm>
            <a:off x="5156313" y="820255"/>
            <a:ext cx="3513653" cy="861774"/>
          </a:xfrm>
          <a:prstGeom prst="rect">
            <a:avLst/>
          </a:prstGeom>
          <a:solidFill>
            <a:schemeClr val="tx1">
              <a:lumMod val="65000"/>
              <a:lumOff val="35000"/>
            </a:schemeClr>
          </a:solidFill>
          <a:ln>
            <a:solidFill>
              <a:schemeClr val="tx1"/>
            </a:solidFill>
          </a:ln>
        </p:spPr>
        <p:txBody>
          <a:bodyPr wrap="square" rtlCol="0">
            <a:spAutoFit/>
          </a:bodyPr>
          <a:lstStyle/>
          <a:p>
            <a:pPr algn="ctr"/>
            <a:r>
              <a:rPr lang="en-US" altLang="ko-KR" b="1" spc="-150" dirty="0">
                <a:solidFill>
                  <a:schemeClr val="bg1"/>
                </a:solidFill>
              </a:rPr>
              <a:t>Objective 1</a:t>
            </a:r>
            <a:r>
              <a:rPr lang="en-US" altLang="ko-KR" sz="1600" b="1" spc="-150" dirty="0">
                <a:solidFill>
                  <a:schemeClr val="bg1"/>
                </a:solidFill>
              </a:rPr>
              <a:t> </a:t>
            </a:r>
          </a:p>
          <a:p>
            <a:pPr algn="ctr"/>
            <a:r>
              <a:rPr lang="en-US" altLang="ko-KR" sz="1600" b="1" spc="-150" dirty="0">
                <a:solidFill>
                  <a:schemeClr val="bg1"/>
                </a:solidFill>
              </a:rPr>
              <a:t>: Integrated Emissions Inventory &amp; </a:t>
            </a:r>
          </a:p>
          <a:p>
            <a:pPr algn="ctr"/>
            <a:r>
              <a:rPr lang="en-US" altLang="ko-KR" sz="1600" b="1" spc="-150" dirty="0">
                <a:solidFill>
                  <a:schemeClr val="bg1"/>
                </a:solidFill>
              </a:rPr>
              <a:t>Policy Supporting Air Quality Model</a:t>
            </a:r>
            <a:endParaRPr lang="ko-KR" altLang="en-US" sz="1600" b="1" spc="-150" dirty="0">
              <a:solidFill>
                <a:schemeClr val="bg1"/>
              </a:solidFill>
            </a:endParaRPr>
          </a:p>
        </p:txBody>
      </p:sp>
      <p:cxnSp>
        <p:nvCxnSpPr>
          <p:cNvPr id="12" name="꺾인 연결선 25">
            <a:extLst>
              <a:ext uri="{FF2B5EF4-FFF2-40B4-BE49-F238E27FC236}">
                <a16:creationId xmlns="" xmlns:a16="http://schemas.microsoft.com/office/drawing/2014/main" id="{02135AB7-03F0-4F29-BDCA-33B3B9E7E3B3}"/>
              </a:ext>
            </a:extLst>
          </p:cNvPr>
          <p:cNvCxnSpPr/>
          <p:nvPr/>
        </p:nvCxnSpPr>
        <p:spPr bwMode="auto">
          <a:xfrm rot="5400000" flipH="1" flipV="1">
            <a:off x="6223765" y="4790570"/>
            <a:ext cx="227132" cy="1038576"/>
          </a:xfrm>
          <a:prstGeom prst="bentConnector3">
            <a:avLst>
              <a:gd name="adj1" fmla="val 50000"/>
            </a:avLst>
          </a:prstGeom>
          <a:solidFill>
            <a:schemeClr val="accent1"/>
          </a:solidFill>
          <a:ln w="19050" cap="flat" cmpd="sng" algn="ctr">
            <a:solidFill>
              <a:srgbClr val="FF99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꺾인 연결선 26">
            <a:extLst>
              <a:ext uri="{FF2B5EF4-FFF2-40B4-BE49-F238E27FC236}">
                <a16:creationId xmlns="" xmlns:a16="http://schemas.microsoft.com/office/drawing/2014/main" id="{C5680DAE-C975-4CA7-9FEE-9D56B00270AF}"/>
              </a:ext>
            </a:extLst>
          </p:cNvPr>
          <p:cNvCxnSpPr/>
          <p:nvPr/>
        </p:nvCxnSpPr>
        <p:spPr bwMode="auto">
          <a:xfrm rot="16200000" flipV="1">
            <a:off x="7293927" y="4758984"/>
            <a:ext cx="227130" cy="1101744"/>
          </a:xfrm>
          <a:prstGeom prst="bentConnector3">
            <a:avLst>
              <a:gd name="adj1" fmla="val 50000"/>
            </a:avLst>
          </a:prstGeom>
          <a:solidFill>
            <a:schemeClr val="accent1"/>
          </a:solidFill>
          <a:ln w="19050" cap="flat" cmpd="sng" algn="ctr">
            <a:solidFill>
              <a:srgbClr val="FF99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직사각형 13">
            <a:extLst>
              <a:ext uri="{FF2B5EF4-FFF2-40B4-BE49-F238E27FC236}">
                <a16:creationId xmlns="" xmlns:a16="http://schemas.microsoft.com/office/drawing/2014/main" id="{A833F40A-7EEC-4541-AAF0-0013470B1211}"/>
              </a:ext>
            </a:extLst>
          </p:cNvPr>
          <p:cNvSpPr/>
          <p:nvPr/>
        </p:nvSpPr>
        <p:spPr>
          <a:xfrm>
            <a:off x="5541339" y="1862142"/>
            <a:ext cx="2743602" cy="666758"/>
          </a:xfrm>
          <a:prstGeom prst="rect">
            <a:avLst/>
          </a:prstGeom>
          <a:solidFill>
            <a:schemeClr val="bg1">
              <a:lumMod val="9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 name="직사각형 14">
            <a:extLst>
              <a:ext uri="{FF2B5EF4-FFF2-40B4-BE49-F238E27FC236}">
                <a16:creationId xmlns="" xmlns:a16="http://schemas.microsoft.com/office/drawing/2014/main" id="{AE6F17C8-5453-47BB-861B-D41656342D3B}"/>
              </a:ext>
            </a:extLst>
          </p:cNvPr>
          <p:cNvSpPr/>
          <p:nvPr/>
        </p:nvSpPr>
        <p:spPr>
          <a:xfrm>
            <a:off x="5029454" y="4041068"/>
            <a:ext cx="3828912" cy="338554"/>
          </a:xfrm>
          <a:prstGeom prst="rect">
            <a:avLst/>
          </a:prstGeom>
        </p:spPr>
        <p:txBody>
          <a:bodyPr wrap="square">
            <a:spAutoFit/>
          </a:bodyPr>
          <a:lstStyle/>
          <a:p>
            <a:pPr algn="ctr"/>
            <a:r>
              <a:rPr lang="en-US" altLang="ko-KR" sz="1600" b="1" dirty="0"/>
              <a:t>Policy Supporting Air Quality Model </a:t>
            </a:r>
            <a:endParaRPr lang="ko-KR" altLang="en-US" sz="1600" b="1" dirty="0"/>
          </a:p>
        </p:txBody>
      </p:sp>
      <p:sp>
        <p:nvSpPr>
          <p:cNvPr id="17" name="직사각형 16">
            <a:extLst>
              <a:ext uri="{FF2B5EF4-FFF2-40B4-BE49-F238E27FC236}">
                <a16:creationId xmlns="" xmlns:a16="http://schemas.microsoft.com/office/drawing/2014/main" id="{81280C9A-83AF-43EF-ABF4-2894D64EBC78}"/>
              </a:ext>
            </a:extLst>
          </p:cNvPr>
          <p:cNvSpPr/>
          <p:nvPr/>
        </p:nvSpPr>
        <p:spPr>
          <a:xfrm>
            <a:off x="5840865" y="4616371"/>
            <a:ext cx="2117499" cy="553998"/>
          </a:xfrm>
          <a:prstGeom prst="rect">
            <a:avLst/>
          </a:prstGeom>
        </p:spPr>
        <p:txBody>
          <a:bodyPr wrap="square">
            <a:spAutoFit/>
          </a:bodyPr>
          <a:lstStyle/>
          <a:p>
            <a:pPr algn="ctr"/>
            <a:r>
              <a:rPr lang="en-US" altLang="ko-KR" sz="1500" b="1" dirty="0">
                <a:latin typeface="Arial" panose="020B0604020202020204" pitchFamily="34" charset="0"/>
                <a:cs typeface="Arial" panose="020B0604020202020204" pitchFamily="34" charset="0"/>
              </a:rPr>
              <a:t>Source-Receptor</a:t>
            </a:r>
            <a:endParaRPr lang="ko-KR" altLang="en-US" sz="1500" b="1" dirty="0">
              <a:latin typeface="Arial" panose="020B0604020202020204" pitchFamily="34" charset="0"/>
              <a:cs typeface="Arial" panose="020B0604020202020204" pitchFamily="34" charset="0"/>
            </a:endParaRPr>
          </a:p>
          <a:p>
            <a:pPr algn="ctr"/>
            <a:r>
              <a:rPr lang="en-US" altLang="ko-KR" sz="1500" b="1" dirty="0">
                <a:latin typeface="Arial" panose="020B0604020202020204" pitchFamily="34" charset="0"/>
                <a:cs typeface="Arial" panose="020B0604020202020204" pitchFamily="34" charset="0"/>
              </a:rPr>
              <a:t>(RSM-VAT)</a:t>
            </a:r>
            <a:endParaRPr lang="ko-KR" altLang="en-US" sz="1500" b="1" dirty="0">
              <a:latin typeface="Arial" panose="020B0604020202020204" pitchFamily="34" charset="0"/>
              <a:cs typeface="Arial" panose="020B0604020202020204" pitchFamily="34" charset="0"/>
            </a:endParaRPr>
          </a:p>
        </p:txBody>
      </p:sp>
      <p:sp>
        <p:nvSpPr>
          <p:cNvPr id="18" name="직사각형 17">
            <a:extLst>
              <a:ext uri="{FF2B5EF4-FFF2-40B4-BE49-F238E27FC236}">
                <a16:creationId xmlns="" xmlns:a16="http://schemas.microsoft.com/office/drawing/2014/main" id="{A20E7FB0-C52E-48F9-BFAF-759DFC1DDABE}"/>
              </a:ext>
            </a:extLst>
          </p:cNvPr>
          <p:cNvSpPr/>
          <p:nvPr/>
        </p:nvSpPr>
        <p:spPr>
          <a:xfrm>
            <a:off x="5451940" y="3326773"/>
            <a:ext cx="2775600" cy="354255"/>
          </a:xfrm>
          <a:prstGeom prst="rect">
            <a:avLst/>
          </a:prstGeom>
          <a:solidFill>
            <a:schemeClr val="bg1"/>
          </a:solidFill>
          <a:ln w="12700">
            <a:solidFill>
              <a:schemeClr val="tx1"/>
            </a:solidFill>
          </a:ln>
        </p:spPr>
        <p:txBody>
          <a:bodyPr wrap="square" lIns="36000" tIns="36000" rIns="108000" bIns="36000">
            <a:spAutoFit/>
          </a:bodyPr>
          <a:lstStyle/>
          <a:p>
            <a:pPr algn="ctr">
              <a:lnSpc>
                <a:spcPct val="150000"/>
              </a:lnSpc>
            </a:pPr>
            <a:r>
              <a:rPr lang="en-US" altLang="ko-KR" sz="1400" b="1" kern="0" spc="-100" dirty="0">
                <a:solidFill>
                  <a:prstClr val="black"/>
                </a:solidFill>
                <a:ea typeface="맑은 고딕"/>
              </a:rPr>
              <a:t>Integrated GHGs-AP Inventory</a:t>
            </a:r>
          </a:p>
        </p:txBody>
      </p:sp>
      <p:sp>
        <p:nvSpPr>
          <p:cNvPr id="19" name="직사각형 18">
            <a:extLst>
              <a:ext uri="{FF2B5EF4-FFF2-40B4-BE49-F238E27FC236}">
                <a16:creationId xmlns="" xmlns:a16="http://schemas.microsoft.com/office/drawing/2014/main" id="{AE543B74-052A-41AF-8F2A-F8683B749CA3}"/>
              </a:ext>
            </a:extLst>
          </p:cNvPr>
          <p:cNvSpPr/>
          <p:nvPr/>
        </p:nvSpPr>
        <p:spPr>
          <a:xfrm>
            <a:off x="5203204" y="2690499"/>
            <a:ext cx="740397" cy="354255"/>
          </a:xfrm>
          <a:prstGeom prst="rect">
            <a:avLst/>
          </a:prstGeom>
          <a:solidFill>
            <a:schemeClr val="bg1"/>
          </a:solidFill>
          <a:ln w="12700">
            <a:solidFill>
              <a:schemeClr val="tx1"/>
            </a:solidFill>
          </a:ln>
        </p:spPr>
        <p:txBody>
          <a:bodyPr wrap="square" lIns="36000" tIns="36000" rIns="36000" bIns="36000">
            <a:spAutoFit/>
          </a:bodyPr>
          <a:lstStyle/>
          <a:p>
            <a:pPr algn="ctr">
              <a:lnSpc>
                <a:spcPct val="150000"/>
              </a:lnSpc>
            </a:pPr>
            <a:r>
              <a:rPr lang="en-US" altLang="ko-KR" sz="1400" b="1" kern="0" spc="-100" dirty="0">
                <a:solidFill>
                  <a:prstClr val="black"/>
                </a:solidFill>
                <a:ea typeface="맑은 고딕"/>
              </a:rPr>
              <a:t>Activity</a:t>
            </a:r>
          </a:p>
        </p:txBody>
      </p:sp>
      <p:sp>
        <p:nvSpPr>
          <p:cNvPr id="20" name="직사각형 19">
            <a:extLst>
              <a:ext uri="{FF2B5EF4-FFF2-40B4-BE49-F238E27FC236}">
                <a16:creationId xmlns="" xmlns:a16="http://schemas.microsoft.com/office/drawing/2014/main" id="{9C325619-183B-47CC-A2DC-CE13257BBA6A}"/>
              </a:ext>
            </a:extLst>
          </p:cNvPr>
          <p:cNvSpPr/>
          <p:nvPr/>
        </p:nvSpPr>
        <p:spPr>
          <a:xfrm>
            <a:off x="6261133" y="2678701"/>
            <a:ext cx="1023284" cy="395869"/>
          </a:xfrm>
          <a:prstGeom prst="rect">
            <a:avLst/>
          </a:prstGeom>
          <a:solidFill>
            <a:schemeClr val="bg1"/>
          </a:solidFill>
          <a:ln w="12700">
            <a:solidFill>
              <a:schemeClr val="tx1"/>
            </a:solidFill>
          </a:ln>
        </p:spPr>
        <p:txBody>
          <a:bodyPr wrap="none" lIns="36000" tIns="36000" rIns="36000" bIns="36000">
            <a:spAutoFit/>
          </a:bodyPr>
          <a:lstStyle/>
          <a:p>
            <a:pPr algn="ctr">
              <a:lnSpc>
                <a:spcPct val="150000"/>
              </a:lnSpc>
            </a:pPr>
            <a:r>
              <a:rPr lang="en-US" altLang="ko-KR" sz="1400" b="1" kern="0" spc="-100" dirty="0" err="1">
                <a:solidFill>
                  <a:prstClr val="black"/>
                </a:solidFill>
                <a:ea typeface="맑은 고딕"/>
              </a:rPr>
              <a:t>Emis</a:t>
            </a:r>
            <a:r>
              <a:rPr lang="en-US" altLang="ko-KR" sz="1400" b="1" kern="0" spc="-100" dirty="0">
                <a:solidFill>
                  <a:prstClr val="black"/>
                </a:solidFill>
                <a:ea typeface="맑은 고딕"/>
              </a:rPr>
              <a:t>. Factors</a:t>
            </a:r>
          </a:p>
        </p:txBody>
      </p:sp>
      <p:sp>
        <p:nvSpPr>
          <p:cNvPr id="21" name="직사각형 20">
            <a:extLst>
              <a:ext uri="{FF2B5EF4-FFF2-40B4-BE49-F238E27FC236}">
                <a16:creationId xmlns="" xmlns:a16="http://schemas.microsoft.com/office/drawing/2014/main" id="{3047B611-E753-4677-8C9E-F9A34CF5BCF1}"/>
              </a:ext>
            </a:extLst>
          </p:cNvPr>
          <p:cNvSpPr/>
          <p:nvPr/>
        </p:nvSpPr>
        <p:spPr>
          <a:xfrm>
            <a:off x="7465037" y="2678701"/>
            <a:ext cx="1050535" cy="395869"/>
          </a:xfrm>
          <a:prstGeom prst="rect">
            <a:avLst/>
          </a:prstGeom>
          <a:solidFill>
            <a:schemeClr val="bg1"/>
          </a:solidFill>
          <a:ln w="12700">
            <a:solidFill>
              <a:schemeClr val="tx1"/>
            </a:solidFill>
          </a:ln>
        </p:spPr>
        <p:txBody>
          <a:bodyPr wrap="none" lIns="36000" tIns="36000" rIns="36000" bIns="36000">
            <a:spAutoFit/>
          </a:bodyPr>
          <a:lstStyle/>
          <a:p>
            <a:pPr algn="ctr">
              <a:lnSpc>
                <a:spcPct val="150000"/>
              </a:lnSpc>
            </a:pPr>
            <a:r>
              <a:rPr lang="en-US" altLang="ko-KR" sz="1400" b="1" kern="0" spc="-100" dirty="0">
                <a:solidFill>
                  <a:prstClr val="black"/>
                </a:solidFill>
                <a:ea typeface="맑은 고딕"/>
              </a:rPr>
              <a:t>Control Tech.</a:t>
            </a:r>
          </a:p>
        </p:txBody>
      </p:sp>
      <p:sp>
        <p:nvSpPr>
          <p:cNvPr id="22" name="직사각형 21">
            <a:extLst>
              <a:ext uri="{FF2B5EF4-FFF2-40B4-BE49-F238E27FC236}">
                <a16:creationId xmlns="" xmlns:a16="http://schemas.microsoft.com/office/drawing/2014/main" id="{7316D8F5-F767-42DB-9BAD-1A0C972EF42B}"/>
              </a:ext>
            </a:extLst>
          </p:cNvPr>
          <p:cNvSpPr/>
          <p:nvPr/>
        </p:nvSpPr>
        <p:spPr>
          <a:xfrm>
            <a:off x="5192716" y="5430120"/>
            <a:ext cx="890477" cy="677420"/>
          </a:xfrm>
          <a:prstGeom prst="rect">
            <a:avLst/>
          </a:prstGeom>
          <a:solidFill>
            <a:schemeClr val="bg1"/>
          </a:solidFill>
          <a:ln w="12700">
            <a:solidFill>
              <a:schemeClr val="tx1"/>
            </a:solidFill>
          </a:ln>
        </p:spPr>
        <p:txBody>
          <a:bodyPr wrap="square" lIns="36000" tIns="36000" rIns="108000" bIns="36000">
            <a:spAutoFit/>
          </a:bodyPr>
          <a:lstStyle/>
          <a:p>
            <a:pPr algn="ctr">
              <a:lnSpc>
                <a:spcPct val="150000"/>
              </a:lnSpc>
            </a:pPr>
            <a:r>
              <a:rPr lang="en-US" altLang="ko-KR" sz="1400" b="1" kern="0" spc="-100" dirty="0">
                <a:solidFill>
                  <a:prstClr val="black"/>
                </a:solidFill>
                <a:ea typeface="맑은 고딕"/>
              </a:rPr>
              <a:t>Met. Model</a:t>
            </a:r>
          </a:p>
        </p:txBody>
      </p:sp>
      <p:sp>
        <p:nvSpPr>
          <p:cNvPr id="23" name="직사각형 22">
            <a:extLst>
              <a:ext uri="{FF2B5EF4-FFF2-40B4-BE49-F238E27FC236}">
                <a16:creationId xmlns="" xmlns:a16="http://schemas.microsoft.com/office/drawing/2014/main" id="{5249343F-8D76-46AE-82CD-D92BB3DE453D}"/>
              </a:ext>
            </a:extLst>
          </p:cNvPr>
          <p:cNvSpPr/>
          <p:nvPr/>
        </p:nvSpPr>
        <p:spPr>
          <a:xfrm>
            <a:off x="6281778" y="5410266"/>
            <a:ext cx="1262725" cy="719034"/>
          </a:xfrm>
          <a:prstGeom prst="rect">
            <a:avLst/>
          </a:prstGeom>
          <a:ln w="12700">
            <a:solidFill>
              <a:schemeClr val="tx1"/>
            </a:solidFill>
          </a:ln>
        </p:spPr>
        <p:txBody>
          <a:bodyPr wrap="square" lIns="36000" tIns="36000" rIns="108000" bIns="36000">
            <a:spAutoFit/>
          </a:bodyPr>
          <a:lstStyle/>
          <a:p>
            <a:pPr algn="ctr">
              <a:lnSpc>
                <a:spcPct val="150000"/>
              </a:lnSpc>
            </a:pPr>
            <a:r>
              <a:rPr lang="en-US" altLang="ko-KR" sz="1400" b="1" kern="0" spc="-100" dirty="0">
                <a:solidFill>
                  <a:prstClr val="black"/>
                </a:solidFill>
                <a:ea typeface="맑은 고딕"/>
              </a:rPr>
              <a:t>Air Quality Model</a:t>
            </a:r>
          </a:p>
        </p:txBody>
      </p:sp>
      <p:sp>
        <p:nvSpPr>
          <p:cNvPr id="24" name="직사각형 23">
            <a:extLst>
              <a:ext uri="{FF2B5EF4-FFF2-40B4-BE49-F238E27FC236}">
                <a16:creationId xmlns="" xmlns:a16="http://schemas.microsoft.com/office/drawing/2014/main" id="{84148431-7BD7-4B87-9ECE-433C41FEBCB5}"/>
              </a:ext>
            </a:extLst>
          </p:cNvPr>
          <p:cNvSpPr/>
          <p:nvPr/>
        </p:nvSpPr>
        <p:spPr>
          <a:xfrm>
            <a:off x="7667369" y="5414718"/>
            <a:ext cx="890477" cy="677420"/>
          </a:xfrm>
          <a:prstGeom prst="rect">
            <a:avLst/>
          </a:prstGeom>
          <a:solidFill>
            <a:schemeClr val="bg1"/>
          </a:solidFill>
          <a:ln w="12700">
            <a:solidFill>
              <a:schemeClr val="tx1"/>
            </a:solidFill>
          </a:ln>
        </p:spPr>
        <p:txBody>
          <a:bodyPr wrap="square" lIns="36000" tIns="36000" rIns="36000" bIns="36000">
            <a:spAutoFit/>
          </a:bodyPr>
          <a:lstStyle/>
          <a:p>
            <a:pPr algn="ctr">
              <a:lnSpc>
                <a:spcPct val="150000"/>
              </a:lnSpc>
            </a:pPr>
            <a:r>
              <a:rPr lang="en-US" altLang="ko-KR" sz="1400" b="1" kern="0" spc="-100" dirty="0">
                <a:solidFill>
                  <a:prstClr val="black"/>
                </a:solidFill>
                <a:ea typeface="맑은 고딕"/>
              </a:rPr>
              <a:t>Emissions Model</a:t>
            </a:r>
          </a:p>
        </p:txBody>
      </p:sp>
      <p:cxnSp>
        <p:nvCxnSpPr>
          <p:cNvPr id="25" name="꺾인 연결선 52">
            <a:extLst>
              <a:ext uri="{FF2B5EF4-FFF2-40B4-BE49-F238E27FC236}">
                <a16:creationId xmlns="" xmlns:a16="http://schemas.microsoft.com/office/drawing/2014/main" id="{A34A770B-B105-4D2B-8A4A-1B8FD00C473A}"/>
              </a:ext>
            </a:extLst>
          </p:cNvPr>
          <p:cNvCxnSpPr>
            <a:endCxn id="18" idx="0"/>
          </p:cNvCxnSpPr>
          <p:nvPr/>
        </p:nvCxnSpPr>
        <p:spPr bwMode="auto">
          <a:xfrm rot="16200000" flipH="1">
            <a:off x="6238362" y="2725395"/>
            <a:ext cx="241596" cy="961159"/>
          </a:xfrm>
          <a:prstGeom prst="bentConnector3">
            <a:avLst>
              <a:gd name="adj1" fmla="val 50000"/>
            </a:avLst>
          </a:prstGeom>
          <a:solidFill>
            <a:schemeClr val="accent1"/>
          </a:solidFill>
          <a:ln w="19050" cap="flat" cmpd="sng" algn="ctr">
            <a:solidFill>
              <a:srgbClr val="FF99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꺾인 연결선 53">
            <a:extLst>
              <a:ext uri="{FF2B5EF4-FFF2-40B4-BE49-F238E27FC236}">
                <a16:creationId xmlns="" xmlns:a16="http://schemas.microsoft.com/office/drawing/2014/main" id="{3799E581-53C8-4A92-9024-B3ED2BFE578F}"/>
              </a:ext>
            </a:extLst>
          </p:cNvPr>
          <p:cNvCxnSpPr>
            <a:endCxn id="18" idx="0"/>
          </p:cNvCxnSpPr>
          <p:nvPr/>
        </p:nvCxnSpPr>
        <p:spPr bwMode="auto">
          <a:xfrm rot="5400000">
            <a:off x="7200903" y="2712217"/>
            <a:ext cx="253394" cy="975719"/>
          </a:xfrm>
          <a:prstGeom prst="bentConnector3">
            <a:avLst>
              <a:gd name="adj1" fmla="val 50000"/>
            </a:avLst>
          </a:prstGeom>
          <a:solidFill>
            <a:schemeClr val="accent1"/>
          </a:solidFill>
          <a:ln w="19050" cap="flat" cmpd="sng" algn="ctr">
            <a:solidFill>
              <a:srgbClr val="FF99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꺾인 연결선 54">
            <a:extLst>
              <a:ext uri="{FF2B5EF4-FFF2-40B4-BE49-F238E27FC236}">
                <a16:creationId xmlns="" xmlns:a16="http://schemas.microsoft.com/office/drawing/2014/main" id="{A449DE88-0C5C-469A-8345-548A8A6FA59F}"/>
              </a:ext>
            </a:extLst>
          </p:cNvPr>
          <p:cNvCxnSpPr>
            <a:endCxn id="18" idx="0"/>
          </p:cNvCxnSpPr>
          <p:nvPr/>
        </p:nvCxnSpPr>
        <p:spPr bwMode="auto">
          <a:xfrm rot="16200000" flipH="1">
            <a:off x="6709828" y="3196861"/>
            <a:ext cx="253394" cy="6429"/>
          </a:xfrm>
          <a:prstGeom prst="bentConnector3">
            <a:avLst>
              <a:gd name="adj1" fmla="val 50000"/>
            </a:avLst>
          </a:prstGeom>
          <a:solidFill>
            <a:schemeClr val="accent1"/>
          </a:solidFill>
          <a:ln w="19050" cap="flat" cmpd="sng" algn="ctr">
            <a:solidFill>
              <a:srgbClr val="FF99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직사각형 27">
            <a:extLst>
              <a:ext uri="{FF2B5EF4-FFF2-40B4-BE49-F238E27FC236}">
                <a16:creationId xmlns="" xmlns:a16="http://schemas.microsoft.com/office/drawing/2014/main" id="{848FE1AC-3F08-4F27-AB93-EE2323983147}"/>
              </a:ext>
            </a:extLst>
          </p:cNvPr>
          <p:cNvSpPr/>
          <p:nvPr/>
        </p:nvSpPr>
        <p:spPr>
          <a:xfrm>
            <a:off x="5326619" y="1944125"/>
            <a:ext cx="3059999" cy="584775"/>
          </a:xfrm>
          <a:prstGeom prst="rect">
            <a:avLst/>
          </a:prstGeom>
        </p:spPr>
        <p:txBody>
          <a:bodyPr wrap="square">
            <a:spAutoFit/>
          </a:bodyPr>
          <a:lstStyle/>
          <a:p>
            <a:pPr algn="ctr"/>
            <a:r>
              <a:rPr lang="en-US" altLang="ko-KR" sz="1600" b="1" dirty="0"/>
              <a:t>Integrated GHGs and AP Emissions Inventory</a:t>
            </a:r>
            <a:endParaRPr lang="ko-KR" altLang="en-US" sz="1600" b="1" dirty="0"/>
          </a:p>
        </p:txBody>
      </p:sp>
      <p:sp>
        <p:nvSpPr>
          <p:cNvPr id="29" name="화살표: 아래쪽 28">
            <a:extLst>
              <a:ext uri="{FF2B5EF4-FFF2-40B4-BE49-F238E27FC236}">
                <a16:creationId xmlns="" xmlns:a16="http://schemas.microsoft.com/office/drawing/2014/main" id="{748DEE1A-A79B-4A08-895D-04EDFDF113E0}"/>
              </a:ext>
            </a:extLst>
          </p:cNvPr>
          <p:cNvSpPr/>
          <p:nvPr/>
        </p:nvSpPr>
        <p:spPr>
          <a:xfrm rot="16200000">
            <a:off x="2909901" y="3035848"/>
            <a:ext cx="2678234" cy="936104"/>
          </a:xfrm>
          <a:prstGeom prst="downArrow">
            <a:avLst>
              <a:gd name="adj1" fmla="val 50000"/>
              <a:gd name="adj2" fmla="val 51285"/>
            </a:avLst>
          </a:prstGeom>
          <a:solidFill>
            <a:schemeClr val="tx2">
              <a:lumMod val="20000"/>
              <a:lumOff val="8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 xmlns:a16="http://schemas.microsoft.com/office/drawing/2014/main" id="{38668962-2C63-42F1-BEBB-0B0D0FFCBC84}"/>
              </a:ext>
            </a:extLst>
          </p:cNvPr>
          <p:cNvSpPr/>
          <p:nvPr/>
        </p:nvSpPr>
        <p:spPr>
          <a:xfrm>
            <a:off x="2057280" y="2427562"/>
            <a:ext cx="1562227" cy="209806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 xmlns:a16="http://schemas.microsoft.com/office/drawing/2014/main" id="{976A405E-387E-4FBA-8765-D99B8D55DAEA}"/>
              </a:ext>
            </a:extLst>
          </p:cNvPr>
          <p:cNvSpPr txBox="1"/>
          <p:nvPr/>
        </p:nvSpPr>
        <p:spPr>
          <a:xfrm>
            <a:off x="2129288" y="2058230"/>
            <a:ext cx="1426096" cy="369332"/>
          </a:xfrm>
          <a:prstGeom prst="rect">
            <a:avLst/>
          </a:prstGeom>
          <a:noFill/>
        </p:spPr>
        <p:txBody>
          <a:bodyPr wrap="none" rtlCol="0">
            <a:spAutoFit/>
          </a:bodyPr>
          <a:lstStyle/>
          <a:p>
            <a:r>
              <a:rPr lang="en-US" altLang="ko-KR" b="1" i="1" dirty="0">
                <a:solidFill>
                  <a:srgbClr val="0000FF"/>
                </a:solidFill>
              </a:rPr>
              <a:t>Objective 1</a:t>
            </a:r>
            <a:endParaRPr lang="ko-KR" altLang="en-US" b="1" i="1" dirty="0">
              <a:solidFill>
                <a:srgbClr val="0000FF"/>
              </a:solidFill>
            </a:endParaRPr>
          </a:p>
        </p:txBody>
      </p:sp>
      <p:sp>
        <p:nvSpPr>
          <p:cNvPr id="3" name="직사각형 2">
            <a:extLst>
              <a:ext uri="{FF2B5EF4-FFF2-40B4-BE49-F238E27FC236}">
                <a16:creationId xmlns="" xmlns:a16="http://schemas.microsoft.com/office/drawing/2014/main" id="{04A44D21-8639-4C54-AFE8-D92198FA175E}"/>
              </a:ext>
            </a:extLst>
          </p:cNvPr>
          <p:cNvSpPr/>
          <p:nvPr/>
        </p:nvSpPr>
        <p:spPr>
          <a:xfrm>
            <a:off x="4980675" y="3825044"/>
            <a:ext cx="3877692" cy="2376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p:cNvSpPr/>
          <p:nvPr/>
        </p:nvSpPr>
        <p:spPr>
          <a:xfrm>
            <a:off x="255056" y="68288"/>
            <a:ext cx="2568011"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of GUIDE System</a:t>
            </a:r>
            <a:endParaRPr lang="en-US" altLang="ko-KR" sz="1600" dirty="0">
              <a:solidFill>
                <a:schemeClr val="bg1"/>
              </a:solidFill>
              <a:latin typeface="HY헤드라인M" pitchFamily="18" charset="-127"/>
              <a:ea typeface="HY헤드라인M" pitchFamily="18" charset="-127"/>
            </a:endParaRPr>
          </a:p>
        </p:txBody>
      </p:sp>
    </p:spTree>
    <p:extLst>
      <p:ext uri="{BB962C8B-B14F-4D97-AF65-F5344CB8AC3E}">
        <p14:creationId xmlns:p14="http://schemas.microsoft.com/office/powerpoint/2010/main" val="63746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1834" y="493395"/>
            <a:ext cx="3391954" cy="338554"/>
          </a:xfrm>
          <a:prstGeom prst="rect">
            <a:avLst/>
          </a:prstGeom>
        </p:spPr>
        <p:txBody>
          <a:bodyPr wrap="none" lIns="0" rIns="0">
            <a:spAutoFit/>
          </a:bodyPr>
          <a:lstStyle/>
          <a:p>
            <a:r>
              <a:rPr lang="en-US" altLang="ko-KR" sz="1600" dirty="0">
                <a:latin typeface="HY헤드라인M" panose="02030600000101010101" pitchFamily="18" charset="-127"/>
                <a:ea typeface="HY헤드라인M" panose="02030600000101010101" pitchFamily="18" charset="-127"/>
              </a:rPr>
              <a:t>Policy Supporting Air Quality Model</a:t>
            </a: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5" name="모서리가 둥근 직사각형 10">
            <a:extLst>
              <a:ext uri="{FF2B5EF4-FFF2-40B4-BE49-F238E27FC236}">
                <a16:creationId xmlns="" xmlns:a16="http://schemas.microsoft.com/office/drawing/2014/main" id="{3E85F18F-205B-4A23-8E24-5D436AEB3BDD}"/>
              </a:ext>
            </a:extLst>
          </p:cNvPr>
          <p:cNvSpPr/>
          <p:nvPr/>
        </p:nvSpPr>
        <p:spPr bwMode="auto">
          <a:xfrm>
            <a:off x="264172" y="1060439"/>
            <a:ext cx="8603905" cy="1811011"/>
          </a:xfrm>
          <a:prstGeom prst="roundRect">
            <a:avLst>
              <a:gd name="adj" fmla="val 1846"/>
            </a:avLst>
          </a:prstGeom>
          <a:solidFill>
            <a:srgbClr val="FFFBF3">
              <a:alpha val="10000"/>
            </a:srgbClr>
          </a:solidFill>
          <a:ln w="158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16000" lvl="1" latinLnBrk="0">
              <a:lnSpc>
                <a:spcPct val="150000"/>
              </a:lnSpc>
            </a:pPr>
            <a:endParaRPr kumimoji="0" lang="en-US" altLang="ko-KR" sz="1400" dirty="0">
              <a:solidFill>
                <a:srgbClr val="000000"/>
              </a:solidFill>
              <a:latin typeface="HY헤드라인M" panose="02030600000101010101" pitchFamily="18" charset="-127"/>
              <a:ea typeface="HY헤드라인M" panose="02030600000101010101" pitchFamily="18" charset="-127"/>
            </a:endParaRPr>
          </a:p>
        </p:txBody>
      </p:sp>
      <p:grpSp>
        <p:nvGrpSpPr>
          <p:cNvPr id="6" name="그룹 5">
            <a:extLst>
              <a:ext uri="{FF2B5EF4-FFF2-40B4-BE49-F238E27FC236}">
                <a16:creationId xmlns="" xmlns:a16="http://schemas.microsoft.com/office/drawing/2014/main" id="{B131AF88-5496-4A54-B936-2798FA4DA71E}"/>
              </a:ext>
            </a:extLst>
          </p:cNvPr>
          <p:cNvGrpSpPr>
            <a:grpSpLocks noChangeAspect="1"/>
          </p:cNvGrpSpPr>
          <p:nvPr/>
        </p:nvGrpSpPr>
        <p:grpSpPr>
          <a:xfrm>
            <a:off x="539553" y="3085969"/>
            <a:ext cx="8059723" cy="2970815"/>
            <a:chOff x="14585" y="3508278"/>
            <a:chExt cx="9506854" cy="3504227"/>
          </a:xfrm>
        </p:grpSpPr>
        <p:pic>
          <p:nvPicPr>
            <p:cNvPr id="7" name="Picture 2">
              <a:extLst>
                <a:ext uri="{FF2B5EF4-FFF2-40B4-BE49-F238E27FC236}">
                  <a16:creationId xmlns="" xmlns:a16="http://schemas.microsoft.com/office/drawing/2014/main" id="{C550E56E-5592-439D-9AD8-2BD14D18A754}"/>
                </a:ext>
              </a:extLst>
            </p:cNvPr>
            <p:cNvPicPr>
              <a:picLocks noChangeAspect="1" noChangeArrowheads="1"/>
            </p:cNvPicPr>
            <p:nvPr/>
          </p:nvPicPr>
          <p:blipFill>
            <a:blip r:embed="rId3" cstate="print"/>
            <a:srcRect b="6667"/>
            <a:stretch>
              <a:fillRect/>
            </a:stretch>
          </p:blipFill>
          <p:spPr bwMode="auto">
            <a:xfrm>
              <a:off x="5114177" y="3508278"/>
              <a:ext cx="4407262" cy="3420381"/>
            </a:xfrm>
            <a:prstGeom prst="rect">
              <a:avLst/>
            </a:prstGeom>
            <a:noFill/>
            <a:ln w="9525">
              <a:noFill/>
              <a:miter lim="800000"/>
              <a:headEnd/>
              <a:tailEnd/>
            </a:ln>
          </p:spPr>
        </p:pic>
        <p:pic>
          <p:nvPicPr>
            <p:cNvPr id="8" name="Picture 2">
              <a:extLst>
                <a:ext uri="{FF2B5EF4-FFF2-40B4-BE49-F238E27FC236}">
                  <a16:creationId xmlns="" xmlns:a16="http://schemas.microsoft.com/office/drawing/2014/main" id="{63C68F84-7382-4A90-BEDB-4573B3683460}"/>
                </a:ext>
              </a:extLst>
            </p:cNvPr>
            <p:cNvPicPr>
              <a:picLocks noChangeAspect="1" noChangeArrowheads="1"/>
            </p:cNvPicPr>
            <p:nvPr/>
          </p:nvPicPr>
          <p:blipFill>
            <a:blip r:embed="rId4" cstate="print"/>
            <a:srcRect b="6478"/>
            <a:stretch>
              <a:fillRect/>
            </a:stretch>
          </p:blipFill>
          <p:spPr bwMode="auto">
            <a:xfrm>
              <a:off x="14585" y="3508279"/>
              <a:ext cx="4466294" cy="3349721"/>
            </a:xfrm>
            <a:prstGeom prst="rect">
              <a:avLst/>
            </a:prstGeom>
            <a:noFill/>
            <a:ln w="9525">
              <a:noFill/>
              <a:miter lim="800000"/>
              <a:headEnd/>
              <a:tailEnd/>
            </a:ln>
          </p:spPr>
        </p:pic>
        <p:sp>
          <p:nvSpPr>
            <p:cNvPr id="9" name="Text Box 8">
              <a:extLst>
                <a:ext uri="{FF2B5EF4-FFF2-40B4-BE49-F238E27FC236}">
                  <a16:creationId xmlns="" xmlns:a16="http://schemas.microsoft.com/office/drawing/2014/main" id="{C68BE4AE-059A-4584-83F4-34665BBE057C}"/>
                </a:ext>
              </a:extLst>
            </p:cNvPr>
            <p:cNvSpPr txBox="1">
              <a:spLocks noChangeArrowheads="1"/>
            </p:cNvSpPr>
            <p:nvPr/>
          </p:nvSpPr>
          <p:spPr bwMode="auto">
            <a:xfrm>
              <a:off x="733876" y="4051131"/>
              <a:ext cx="1252469" cy="380398"/>
            </a:xfrm>
            <a:prstGeom prst="rect">
              <a:avLst/>
            </a:prstGeom>
            <a:solidFill>
              <a:srgbClr val="FFFFCC"/>
            </a:solidFill>
            <a:ln w="38100">
              <a:noFill/>
              <a:miter lim="800000"/>
              <a:headEnd/>
              <a:tailEnd/>
            </a:ln>
          </p:spPr>
          <p:txBody>
            <a:bodyPr wrap="square">
              <a:spAutoFit/>
            </a:bodyPr>
            <a:lstStyle/>
            <a:p>
              <a:pPr>
                <a:spcBef>
                  <a:spcPct val="50000"/>
                </a:spcBef>
              </a:pPr>
              <a:r>
                <a:rPr lang="en-US" sz="1600" b="1" dirty="0">
                  <a:solidFill>
                    <a:srgbClr val="800080"/>
                  </a:solidFill>
                  <a:latin typeface="맑은 고딕" panose="020B0503020000020004" pitchFamily="50" charset="-127"/>
                  <a:ea typeface="맑은 고딕" panose="020B0503020000020004" pitchFamily="50" charset="-127"/>
                </a:rPr>
                <a:t>Baseline</a:t>
              </a:r>
            </a:p>
          </p:txBody>
        </p:sp>
        <p:sp>
          <p:nvSpPr>
            <p:cNvPr id="11" name="Text Box 8">
              <a:extLst>
                <a:ext uri="{FF2B5EF4-FFF2-40B4-BE49-F238E27FC236}">
                  <a16:creationId xmlns="" xmlns:a16="http://schemas.microsoft.com/office/drawing/2014/main" id="{48B13B3C-409F-4FB7-8F63-D621279BB645}"/>
                </a:ext>
              </a:extLst>
            </p:cNvPr>
            <p:cNvSpPr txBox="1">
              <a:spLocks noChangeArrowheads="1"/>
            </p:cNvSpPr>
            <p:nvPr/>
          </p:nvSpPr>
          <p:spPr bwMode="auto">
            <a:xfrm>
              <a:off x="5777022" y="4051131"/>
              <a:ext cx="1953781" cy="657051"/>
            </a:xfrm>
            <a:prstGeom prst="rect">
              <a:avLst/>
            </a:prstGeom>
            <a:solidFill>
              <a:srgbClr val="FFFFCC"/>
            </a:solidFill>
            <a:ln w="38100">
              <a:noFill/>
              <a:miter lim="800000"/>
              <a:headEnd/>
              <a:tailEnd/>
            </a:ln>
          </p:spPr>
          <p:txBody>
            <a:bodyPr wrap="square">
              <a:spAutoFit/>
            </a:bodyPr>
            <a:lstStyle/>
            <a:p>
              <a:r>
                <a:rPr lang="en-US" altLang="zh-CN" sz="1600" b="1" dirty="0">
                  <a:solidFill>
                    <a:srgbClr val="800080"/>
                  </a:solidFill>
                  <a:latin typeface="맑은 고딕" panose="020B0503020000020004" pitchFamily="50" charset="-127"/>
                  <a:ea typeface="맑은 고딕" panose="020B0503020000020004" pitchFamily="50" charset="-127"/>
                </a:rPr>
                <a:t>NO</a:t>
              </a:r>
              <a:r>
                <a:rPr lang="en-US" altLang="zh-CN" sz="1100" b="1" dirty="0">
                  <a:solidFill>
                    <a:srgbClr val="800080"/>
                  </a:solidFill>
                  <a:latin typeface="맑은 고딕" panose="020B0503020000020004" pitchFamily="50" charset="-127"/>
                  <a:ea typeface="맑은 고딕" panose="020B0503020000020004" pitchFamily="50" charset="-127"/>
                </a:rPr>
                <a:t>x</a:t>
              </a:r>
              <a:r>
                <a:rPr lang="en-US" altLang="zh-CN" sz="1600" b="1" dirty="0">
                  <a:solidFill>
                    <a:srgbClr val="800080"/>
                  </a:solidFill>
                  <a:latin typeface="맑은 고딕" panose="020B0503020000020004" pitchFamily="50" charset="-127"/>
                  <a:ea typeface="맑은 고딕" panose="020B0503020000020004" pitchFamily="50" charset="-127"/>
                </a:rPr>
                <a:t>/SO</a:t>
              </a:r>
              <a:r>
                <a:rPr lang="en-US" altLang="zh-CN" sz="1100" b="1" dirty="0">
                  <a:solidFill>
                    <a:srgbClr val="800080"/>
                  </a:solidFill>
                  <a:latin typeface="맑은 고딕" panose="020B0503020000020004" pitchFamily="50" charset="-127"/>
                  <a:ea typeface="맑은 고딕" panose="020B0503020000020004" pitchFamily="50" charset="-127"/>
                </a:rPr>
                <a:t>2</a:t>
              </a:r>
              <a:r>
                <a:rPr lang="en-US" altLang="zh-CN" sz="1600" b="1" dirty="0">
                  <a:solidFill>
                    <a:srgbClr val="800080"/>
                  </a:solidFill>
                  <a:latin typeface="맑은 고딕" panose="020B0503020000020004" pitchFamily="50" charset="-127"/>
                  <a:ea typeface="맑은 고딕" panose="020B0503020000020004" pitchFamily="50" charset="-127"/>
                </a:rPr>
                <a:t>/PM </a:t>
              </a:r>
            </a:p>
            <a:p>
              <a:r>
                <a:rPr lang="en-US" altLang="zh-CN" sz="1600" b="1" dirty="0">
                  <a:solidFill>
                    <a:srgbClr val="800080"/>
                  </a:solidFill>
                  <a:latin typeface="맑은 고딕" panose="020B0503020000020004" pitchFamily="50" charset="-127"/>
                  <a:ea typeface="맑은 고딕" panose="020B0503020000020004" pitchFamily="50" charset="-127"/>
                </a:rPr>
                <a:t>50% </a:t>
              </a:r>
              <a:r>
                <a:rPr lang="en-US" sz="1600" b="1" dirty="0">
                  <a:solidFill>
                    <a:srgbClr val="800080"/>
                  </a:solidFill>
                  <a:latin typeface="맑은 고딕" panose="020B0503020000020004" pitchFamily="50" charset="-127"/>
                  <a:ea typeface="맑은 고딕" panose="020B0503020000020004" pitchFamily="50" charset="-127"/>
                </a:rPr>
                <a:t>Control</a:t>
              </a:r>
            </a:p>
          </p:txBody>
        </p:sp>
        <p:pic>
          <p:nvPicPr>
            <p:cNvPr id="12" name="그림 11">
              <a:extLst>
                <a:ext uri="{FF2B5EF4-FFF2-40B4-BE49-F238E27FC236}">
                  <a16:creationId xmlns="" xmlns:a16="http://schemas.microsoft.com/office/drawing/2014/main" id="{731C9078-2A8F-460C-8AB3-2B471E05E483}"/>
                </a:ext>
              </a:extLst>
            </p:cNvPr>
            <p:cNvPicPr>
              <a:picLocks noChangeAspect="1"/>
            </p:cNvPicPr>
            <p:nvPr/>
          </p:nvPicPr>
          <p:blipFill>
            <a:blip r:embed="rId5"/>
            <a:stretch>
              <a:fillRect/>
            </a:stretch>
          </p:blipFill>
          <p:spPr>
            <a:xfrm>
              <a:off x="4103948" y="4456253"/>
              <a:ext cx="1565062" cy="2452206"/>
            </a:xfrm>
            <a:prstGeom prst="rect">
              <a:avLst/>
            </a:prstGeom>
            <a:ln w="31750">
              <a:solidFill>
                <a:srgbClr val="FF0000"/>
              </a:solidFill>
            </a:ln>
          </p:spPr>
        </p:pic>
        <p:cxnSp>
          <p:nvCxnSpPr>
            <p:cNvPr id="13" name="직선 화살표 연결선 12">
              <a:extLst>
                <a:ext uri="{FF2B5EF4-FFF2-40B4-BE49-F238E27FC236}">
                  <a16:creationId xmlns="" xmlns:a16="http://schemas.microsoft.com/office/drawing/2014/main" id="{CDAF3D51-6907-41D6-B2E8-CC1943D5A6DF}"/>
                </a:ext>
              </a:extLst>
            </p:cNvPr>
            <p:cNvCxnSpPr>
              <a:endCxn id="12" idx="0"/>
            </p:cNvCxnSpPr>
            <p:nvPr/>
          </p:nvCxnSpPr>
          <p:spPr>
            <a:xfrm flipH="1">
              <a:off x="4886479" y="4185084"/>
              <a:ext cx="513613" cy="271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 xmlns:a16="http://schemas.microsoft.com/office/drawing/2014/main" id="{7CA1DCAD-E9BE-4567-9FF0-A50433554E10}"/>
                </a:ext>
              </a:extLst>
            </p:cNvPr>
            <p:cNvSpPr/>
            <p:nvPr/>
          </p:nvSpPr>
          <p:spPr>
            <a:xfrm>
              <a:off x="5723167" y="6504252"/>
              <a:ext cx="3744114" cy="508253"/>
            </a:xfrm>
            <a:prstGeom prst="rect">
              <a:avLst/>
            </a:prstGeom>
          </p:spPr>
          <p:txBody>
            <a:bodyPr wrap="square">
              <a:spAutoFit/>
            </a:bodyPr>
            <a:lstStyle/>
            <a:p>
              <a:pPr algn="just"/>
              <a:r>
                <a:rPr lang="en-US" altLang="ko-KR" sz="1050" b="1" dirty="0">
                  <a:solidFill>
                    <a:schemeClr val="bg1"/>
                  </a:solidFill>
                  <a:latin typeface="맑은 고딕" panose="020B0503020000020004" pitchFamily="50" charset="-127"/>
                </a:rPr>
                <a:t>Examples of utilizing RSM and VAT.</a:t>
              </a:r>
            </a:p>
            <a:p>
              <a:pPr algn="just"/>
              <a:r>
                <a:rPr lang="en-US" altLang="ko-KR" sz="1050" b="1" dirty="0">
                  <a:solidFill>
                    <a:schemeClr val="bg1"/>
                  </a:solidFill>
                  <a:latin typeface="맑은 고딕" panose="020B0503020000020004" pitchFamily="50" charset="-127"/>
                </a:rPr>
                <a:t>(East China)</a:t>
              </a:r>
              <a:endParaRPr lang="ko-KR" altLang="en-US" sz="1050" b="1" dirty="0">
                <a:solidFill>
                  <a:schemeClr val="bg1"/>
                </a:solidFill>
                <a:latin typeface="맑은 고딕" panose="020B0503020000020004" pitchFamily="50" charset="-127"/>
                <a:ea typeface="맑은 고딕" panose="020B0503020000020004" pitchFamily="50" charset="-127"/>
              </a:endParaRPr>
            </a:p>
          </p:txBody>
        </p:sp>
      </p:grpSp>
      <p:sp>
        <p:nvSpPr>
          <p:cNvPr id="15" name="직사각형 14">
            <a:extLst>
              <a:ext uri="{FF2B5EF4-FFF2-40B4-BE49-F238E27FC236}">
                <a16:creationId xmlns="" xmlns:a16="http://schemas.microsoft.com/office/drawing/2014/main" id="{131E346A-D2DF-4C00-9488-14B201969ACE}"/>
              </a:ext>
            </a:extLst>
          </p:cNvPr>
          <p:cNvSpPr/>
          <p:nvPr/>
        </p:nvSpPr>
        <p:spPr>
          <a:xfrm>
            <a:off x="225347" y="1159669"/>
            <a:ext cx="8559539" cy="1657441"/>
          </a:xfrm>
          <a:prstGeom prst="rect">
            <a:avLst/>
          </a:prstGeom>
        </p:spPr>
        <p:txBody>
          <a:bodyPr wrap="square">
            <a:spAutoFit/>
          </a:bodyPr>
          <a:lstStyle/>
          <a:p>
            <a:pPr marL="285750" indent="-193675" latinLnBrk="0">
              <a:lnSpc>
                <a:spcPct val="130000"/>
              </a:lnSpc>
              <a:buFont typeface="Arial" panose="020B0604020202020204" pitchFamily="34" charset="0"/>
              <a:buChar char="•"/>
            </a:pPr>
            <a:r>
              <a:rPr lang="en-US" altLang="ko-KR" sz="1600" b="1" spc="-100" dirty="0">
                <a:solidFill>
                  <a:schemeClr val="accent2"/>
                </a:solidFill>
                <a:ea typeface="맑은 고딕"/>
              </a:rPr>
              <a:t>Simulation of the SMOKE-CMAQ system about 200 times</a:t>
            </a:r>
            <a:r>
              <a:rPr lang="en-US" altLang="ko-KR" sz="1600" b="1" spc="-100" dirty="0">
                <a:solidFill>
                  <a:prstClr val="black"/>
                </a:solidFill>
                <a:ea typeface="맑은 고딕"/>
              </a:rPr>
              <a:t> according to the reduced emission scenarios by region/sector to generate the </a:t>
            </a:r>
            <a:r>
              <a:rPr lang="en-US" altLang="ko-KR" sz="1600" b="1" spc="-100" dirty="0">
                <a:solidFill>
                  <a:schemeClr val="accent2"/>
                </a:solidFill>
                <a:ea typeface="맑은 고딕"/>
              </a:rPr>
              <a:t>Response Surface Model (RSM) </a:t>
            </a:r>
            <a:r>
              <a:rPr lang="en-US" altLang="ko-KR" sz="1600" b="1" spc="-100" dirty="0">
                <a:solidFill>
                  <a:prstClr val="black"/>
                </a:solidFill>
                <a:ea typeface="맑은 고딕"/>
              </a:rPr>
              <a:t>and visualization of the system using the </a:t>
            </a:r>
            <a:r>
              <a:rPr lang="en-US" altLang="ko-KR" sz="1600" b="1" spc="-100" dirty="0">
                <a:ea typeface="맑은 고딕"/>
              </a:rPr>
              <a:t>Visualization Analysis Tool (VAT).</a:t>
            </a:r>
          </a:p>
          <a:p>
            <a:pPr marL="285750" indent="-193675" latinLnBrk="0">
              <a:lnSpc>
                <a:spcPct val="130000"/>
              </a:lnSpc>
              <a:buFont typeface="Arial" panose="020B0604020202020204" pitchFamily="34" charset="0"/>
              <a:buChar char="•"/>
            </a:pPr>
            <a:r>
              <a:rPr lang="en-US" altLang="ko-KR" sz="1600" b="1" spc="-100" dirty="0">
                <a:solidFill>
                  <a:schemeClr val="accent2"/>
                </a:solidFill>
                <a:ea typeface="맑은 고딕"/>
              </a:rPr>
              <a:t>Real-time(near-</a:t>
            </a:r>
            <a:r>
              <a:rPr lang="en-US" altLang="ko-KR" sz="1600" b="1" spc="-100" dirty="0" err="1">
                <a:solidFill>
                  <a:schemeClr val="accent2"/>
                </a:solidFill>
                <a:ea typeface="맑은 고딕"/>
              </a:rPr>
              <a:t>realtime</a:t>
            </a:r>
            <a:r>
              <a:rPr lang="en-US" altLang="ko-KR" sz="1600" b="1" spc="-100" dirty="0">
                <a:solidFill>
                  <a:schemeClr val="accent2"/>
                </a:solidFill>
                <a:ea typeface="맑은 고딕"/>
              </a:rPr>
              <a:t>)</a:t>
            </a:r>
            <a:r>
              <a:rPr lang="en-US" altLang="ko-KR" sz="1600" b="1" spc="-100" dirty="0">
                <a:solidFill>
                  <a:prstClr val="black"/>
                </a:solidFill>
                <a:ea typeface="맑은 고딕"/>
              </a:rPr>
              <a:t> atmospheric chemical transport information integrated into </a:t>
            </a:r>
            <a:r>
              <a:rPr lang="en-US" altLang="ko-KR" sz="1600" b="1" spc="-100" dirty="0">
                <a:solidFill>
                  <a:schemeClr val="accent2"/>
                </a:solidFill>
                <a:ea typeface="맑은 고딕"/>
              </a:rPr>
              <a:t>decision making system.</a:t>
            </a:r>
            <a:endParaRPr lang="ko-KR" altLang="en-US" sz="1600" b="1" spc="-100" dirty="0">
              <a:solidFill>
                <a:schemeClr val="accent2"/>
              </a:solidFill>
              <a:ea typeface="맑은 고딕"/>
            </a:endParaRPr>
          </a:p>
        </p:txBody>
      </p:sp>
      <p:sp>
        <p:nvSpPr>
          <p:cNvPr id="17" name="직사각형 16">
            <a:extLst>
              <a:ext uri="{FF2B5EF4-FFF2-40B4-BE49-F238E27FC236}">
                <a16:creationId xmlns="" xmlns:a16="http://schemas.microsoft.com/office/drawing/2014/main" id="{3E8A2FFF-63EC-416A-8D0F-FC2930D0BDCB}"/>
              </a:ext>
            </a:extLst>
          </p:cNvPr>
          <p:cNvSpPr/>
          <p:nvPr/>
        </p:nvSpPr>
        <p:spPr>
          <a:xfrm>
            <a:off x="7008152" y="6214191"/>
            <a:ext cx="1729128" cy="276999"/>
          </a:xfrm>
          <a:prstGeom prst="rect">
            <a:avLst/>
          </a:prstGeom>
        </p:spPr>
        <p:txBody>
          <a:bodyPr wrap="none">
            <a:spAutoFit/>
          </a:bodyPr>
          <a:lstStyle/>
          <a:p>
            <a:r>
              <a:rPr lang="en-US" altLang="ko-KR" sz="1200" dirty="0"/>
              <a:t>(</a:t>
            </a:r>
            <a:r>
              <a:rPr lang="en-US" altLang="ko-KR" sz="1200" dirty="0" err="1"/>
              <a:t>Jiming</a:t>
            </a:r>
            <a:r>
              <a:rPr lang="en-US" altLang="ko-KR" sz="1200" dirty="0"/>
              <a:t> Hao et al., 2017) </a:t>
            </a:r>
            <a:endParaRPr lang="ko-KR" altLang="en-US" sz="1200" dirty="0"/>
          </a:p>
        </p:txBody>
      </p:sp>
      <p:sp>
        <p:nvSpPr>
          <p:cNvPr id="19" name="직사각형 18">
            <a:extLst>
              <a:ext uri="{FF2B5EF4-FFF2-40B4-BE49-F238E27FC236}">
                <a16:creationId xmlns="" xmlns:a16="http://schemas.microsoft.com/office/drawing/2014/main" id="{4030758A-4F13-447E-867E-9B4F9EAC2D74}"/>
              </a:ext>
            </a:extLst>
          </p:cNvPr>
          <p:cNvSpPr/>
          <p:nvPr/>
        </p:nvSpPr>
        <p:spPr>
          <a:xfrm>
            <a:off x="255056" y="68288"/>
            <a:ext cx="667009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Integrated Emissions and Atmospheric Transport Model</a:t>
            </a:r>
            <a:endParaRPr lang="en-US" altLang="ko-KR" sz="1600" dirty="0">
              <a:solidFill>
                <a:schemeClr val="bg1"/>
              </a:solidFill>
              <a:latin typeface="HY헤드라인M" pitchFamily="18" charset="-127"/>
              <a:ea typeface="HY헤드라인M" pitchFamily="18" charset="-127"/>
            </a:endParaRPr>
          </a:p>
        </p:txBody>
      </p:sp>
      <p:sp>
        <p:nvSpPr>
          <p:cNvPr id="3" name="TextBox 2"/>
          <p:cNvSpPr txBox="1"/>
          <p:nvPr/>
        </p:nvSpPr>
        <p:spPr>
          <a:xfrm>
            <a:off x="9288524" y="944724"/>
            <a:ext cx="1476164" cy="1200329"/>
          </a:xfrm>
          <a:prstGeom prst="rect">
            <a:avLst/>
          </a:prstGeom>
          <a:noFill/>
        </p:spPr>
        <p:txBody>
          <a:bodyPr wrap="square" rtlCol="0">
            <a:spAutoFit/>
          </a:bodyPr>
          <a:lstStyle/>
          <a:p>
            <a:r>
              <a:rPr lang="ko-KR" altLang="en-US" dirty="0"/>
              <a:t>우선적으로 </a:t>
            </a:r>
            <a:r>
              <a:rPr lang="en-US" altLang="ko-KR" dirty="0"/>
              <a:t>SMOKE</a:t>
            </a:r>
            <a:r>
              <a:rPr lang="ko-KR" altLang="en-US" dirty="0"/>
              <a:t>와 </a:t>
            </a:r>
            <a:r>
              <a:rPr lang="en-US" altLang="ko-KR" dirty="0"/>
              <a:t>CMAQ</a:t>
            </a:r>
            <a:r>
              <a:rPr lang="ko-KR" altLang="en-US" dirty="0"/>
              <a:t>을 활용한 </a:t>
            </a:r>
          </a:p>
        </p:txBody>
      </p:sp>
    </p:spTree>
    <p:extLst>
      <p:ext uri="{BB962C8B-B14F-4D97-AF65-F5344CB8AC3E}">
        <p14:creationId xmlns:p14="http://schemas.microsoft.com/office/powerpoint/2010/main" val="215998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7</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7</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a:extLst>
              <a:ext uri="{FF2B5EF4-FFF2-40B4-BE49-F238E27FC236}">
                <a16:creationId xmlns="" xmlns:a16="http://schemas.microsoft.com/office/drawing/2014/main" id="{056823C2-E570-4F9E-B1A7-E31A911E0168}"/>
              </a:ext>
            </a:extLst>
          </p:cNvPr>
          <p:cNvSpPr txBox="1"/>
          <p:nvPr/>
        </p:nvSpPr>
        <p:spPr>
          <a:xfrm>
            <a:off x="0" y="577657"/>
            <a:ext cx="9144000" cy="369332"/>
          </a:xfrm>
          <a:prstGeom prst="rect">
            <a:avLst/>
          </a:prstGeom>
          <a:noFill/>
        </p:spPr>
        <p:txBody>
          <a:bodyPr wrap="square" rtlCol="0">
            <a:spAutoFit/>
          </a:bodyPr>
          <a:lstStyle/>
          <a:p>
            <a:r>
              <a:rPr lang="en-US" altLang="ko-KR" b="1" dirty="0"/>
              <a:t>RSM* Design for “GUIDE”</a:t>
            </a:r>
          </a:p>
        </p:txBody>
      </p:sp>
      <p:sp>
        <p:nvSpPr>
          <p:cNvPr id="7" name="직사각형 6">
            <a:extLst>
              <a:ext uri="{FF2B5EF4-FFF2-40B4-BE49-F238E27FC236}">
                <a16:creationId xmlns="" xmlns:a16="http://schemas.microsoft.com/office/drawing/2014/main" id="{06EE4DF7-E438-4A76-8994-E2D4B6EB51DE}"/>
              </a:ext>
            </a:extLst>
          </p:cNvPr>
          <p:cNvSpPr/>
          <p:nvPr/>
        </p:nvSpPr>
        <p:spPr>
          <a:xfrm>
            <a:off x="0" y="6659778"/>
            <a:ext cx="3489105" cy="261610"/>
          </a:xfrm>
          <a:prstGeom prst="rect">
            <a:avLst/>
          </a:prstGeom>
        </p:spPr>
        <p:txBody>
          <a:bodyPr wrap="square">
            <a:spAutoFit/>
          </a:bodyPr>
          <a:lstStyle/>
          <a:p>
            <a:pPr algn="just"/>
            <a:r>
              <a:rPr lang="en-US" altLang="ko-KR" sz="1050" b="1" dirty="0">
                <a:solidFill>
                  <a:schemeClr val="bg1"/>
                </a:solidFill>
              </a:rPr>
              <a:t>*Response Surface Modeling</a:t>
            </a:r>
            <a:endParaRPr lang="ko-KR" altLang="en-US" sz="1050" b="1" dirty="0">
              <a:solidFill>
                <a:schemeClr val="bg1"/>
              </a:solidFill>
            </a:endParaRPr>
          </a:p>
        </p:txBody>
      </p:sp>
      <p:sp>
        <p:nvSpPr>
          <p:cNvPr id="14" name="직사각형 13">
            <a:extLst>
              <a:ext uri="{FF2B5EF4-FFF2-40B4-BE49-F238E27FC236}">
                <a16:creationId xmlns="" xmlns:a16="http://schemas.microsoft.com/office/drawing/2014/main" id="{A5F875B7-4074-40B6-A67B-5DD9A554990C}"/>
              </a:ext>
            </a:extLst>
          </p:cNvPr>
          <p:cNvSpPr/>
          <p:nvPr/>
        </p:nvSpPr>
        <p:spPr>
          <a:xfrm>
            <a:off x="137929" y="1206762"/>
            <a:ext cx="3740880" cy="1343381"/>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altLang="ko-KR" sz="1400" b="1" dirty="0">
                <a:latin typeface="+mn-ea"/>
                <a:cs typeface="Calibri" panose="020F0502020204030204" pitchFamily="34" charset="0"/>
              </a:rPr>
              <a:t>Region, pollutants, and sector</a:t>
            </a:r>
          </a:p>
          <a:p>
            <a:pPr marL="742950" lvl="1" indent="-285750">
              <a:lnSpc>
                <a:spcPct val="150000"/>
              </a:lnSpc>
              <a:buFontTx/>
              <a:buChar char="-"/>
            </a:pPr>
            <a:r>
              <a:rPr lang="en-US" altLang="ko-KR" sz="1400" b="1" dirty="0">
                <a:latin typeface="+mn-ea"/>
                <a:cs typeface="Calibri" panose="020F0502020204030204" pitchFamily="34" charset="0"/>
              </a:rPr>
              <a:t>17 Regions</a:t>
            </a:r>
          </a:p>
          <a:p>
            <a:pPr marL="742950" lvl="1" indent="-285750">
              <a:lnSpc>
                <a:spcPct val="150000"/>
              </a:lnSpc>
              <a:buFontTx/>
              <a:buChar char="-"/>
            </a:pPr>
            <a:r>
              <a:rPr lang="en-US" altLang="ko-KR" sz="1400" b="1" dirty="0">
                <a:latin typeface="+mn-ea"/>
                <a:cs typeface="Calibri" panose="020F0502020204030204" pitchFamily="34" charset="0"/>
              </a:rPr>
              <a:t>8</a:t>
            </a:r>
            <a:r>
              <a:rPr lang="ko-KR" altLang="en-US" sz="1400" b="1" dirty="0">
                <a:latin typeface="+mn-ea"/>
                <a:cs typeface="Calibri" panose="020F0502020204030204" pitchFamily="34" charset="0"/>
              </a:rPr>
              <a:t> </a:t>
            </a:r>
            <a:r>
              <a:rPr lang="en-US" altLang="ko-KR" sz="1400" b="1" dirty="0">
                <a:latin typeface="+mn-ea"/>
                <a:cs typeface="Calibri" panose="020F0502020204030204" pitchFamily="34" charset="0"/>
              </a:rPr>
              <a:t>Pollutants</a:t>
            </a:r>
          </a:p>
          <a:p>
            <a:pPr marL="742950" lvl="1" indent="-285750">
              <a:lnSpc>
                <a:spcPct val="150000"/>
              </a:lnSpc>
              <a:buFontTx/>
              <a:buChar char="-"/>
            </a:pPr>
            <a:r>
              <a:rPr lang="en-US" altLang="ko-KR" sz="1400" b="1" dirty="0">
                <a:latin typeface="+mn-ea"/>
                <a:cs typeface="Calibri" panose="020F0502020204030204" pitchFamily="34" charset="0"/>
              </a:rPr>
              <a:t>7 Sectors</a:t>
            </a:r>
          </a:p>
        </p:txBody>
      </p:sp>
      <p:graphicFrame>
        <p:nvGraphicFramePr>
          <p:cNvPr id="17" name="표 16">
            <a:extLst>
              <a:ext uri="{FF2B5EF4-FFF2-40B4-BE49-F238E27FC236}">
                <a16:creationId xmlns="" xmlns:a16="http://schemas.microsoft.com/office/drawing/2014/main" id="{5E56D824-A7D7-4185-8A01-8D1F3A09D347}"/>
              </a:ext>
            </a:extLst>
          </p:cNvPr>
          <p:cNvGraphicFramePr>
            <a:graphicFrameLocks noGrp="1"/>
          </p:cNvGraphicFramePr>
          <p:nvPr>
            <p:extLst>
              <p:ext uri="{D42A27DB-BD31-4B8C-83A1-F6EECF244321}">
                <p14:modId xmlns:p14="http://schemas.microsoft.com/office/powerpoint/2010/main" val="3189596965"/>
              </p:ext>
            </p:extLst>
          </p:nvPr>
        </p:nvGraphicFramePr>
        <p:xfrm>
          <a:off x="3657205" y="1294174"/>
          <a:ext cx="5412328" cy="4521790"/>
        </p:xfrm>
        <a:graphic>
          <a:graphicData uri="http://schemas.openxmlformats.org/drawingml/2006/table">
            <a:tbl>
              <a:tblPr>
                <a:tableStyleId>{7E9639D4-E3E2-4D34-9284-5A2195B3D0D7}</a:tableStyleId>
              </a:tblPr>
              <a:tblGrid>
                <a:gridCol w="2265363">
                  <a:extLst>
                    <a:ext uri="{9D8B030D-6E8A-4147-A177-3AD203B41FA5}">
                      <a16:colId xmlns="" xmlns:a16="http://schemas.microsoft.com/office/drawing/2014/main" val="1315142063"/>
                    </a:ext>
                  </a:extLst>
                </a:gridCol>
                <a:gridCol w="792988">
                  <a:extLst>
                    <a:ext uri="{9D8B030D-6E8A-4147-A177-3AD203B41FA5}">
                      <a16:colId xmlns="" xmlns:a16="http://schemas.microsoft.com/office/drawing/2014/main" val="3411013228"/>
                    </a:ext>
                  </a:extLst>
                </a:gridCol>
                <a:gridCol w="2353977">
                  <a:extLst>
                    <a:ext uri="{9D8B030D-6E8A-4147-A177-3AD203B41FA5}">
                      <a16:colId xmlns="" xmlns:a16="http://schemas.microsoft.com/office/drawing/2014/main" val="3700954688"/>
                    </a:ext>
                  </a:extLst>
                </a:gridCol>
              </a:tblGrid>
              <a:tr h="333687">
                <a:tc>
                  <a:txBody>
                    <a:bodyPr/>
                    <a:lstStyle/>
                    <a:p>
                      <a:pPr algn="ctr" fontAlgn="ctr"/>
                      <a:r>
                        <a:rPr lang="en-US" altLang="ko-KR" sz="1400" u="none" strike="noStrike" dirty="0">
                          <a:effectLst/>
                        </a:rPr>
                        <a:t>Region</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effectLst/>
                          <a:latin typeface="맑은 고딕" panose="020B0503020000020004" pitchFamily="50" charset="-127"/>
                          <a:ea typeface="맑은 고딕" panose="020B0503020000020004" pitchFamily="50" charset="-127"/>
                        </a:rPr>
                        <a:t>Pollutant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effectLst/>
                        </a:rPr>
                        <a:t>Sector</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62048289"/>
                  </a:ext>
                </a:extLst>
              </a:tr>
              <a:tr h="237425">
                <a:tc>
                  <a:txBody>
                    <a:bodyPr/>
                    <a:lstStyle/>
                    <a:p>
                      <a:pPr algn="ctr" rtl="0" fontAlgn="ctr"/>
                      <a:r>
                        <a:rPr lang="en-US" altLang="ko-KR" sz="1400" u="none" strike="noStrike" dirty="0">
                          <a:effectLst/>
                        </a:rPr>
                        <a:t>Seoul</a:t>
                      </a:r>
                      <a:endParaRPr lang="ko-KR" alt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u="none" strike="noStrike" dirty="0">
                          <a:effectLst/>
                        </a:rPr>
                        <a:t>CO</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u="none" strike="noStrike" dirty="0">
                          <a:effectLst/>
                        </a:rPr>
                        <a:t>Power(POW)</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15684368"/>
                  </a:ext>
                </a:extLst>
              </a:tr>
              <a:tr h="237425">
                <a:tc>
                  <a:txBody>
                    <a:bodyPr/>
                    <a:lstStyle/>
                    <a:p>
                      <a:pPr algn="ctr" rtl="0" fontAlgn="ctr"/>
                      <a:r>
                        <a:rPr lang="en-US" altLang="ko-KR" sz="1400" u="none" strike="noStrike" dirty="0">
                          <a:effectLst/>
                        </a:rPr>
                        <a:t>Busan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CO</a:t>
                      </a:r>
                      <a:r>
                        <a:rPr lang="en-US" sz="1400" u="none" strike="noStrike" baseline="-25000" dirty="0">
                          <a:effectLst/>
                        </a:rPr>
                        <a:t>2</a:t>
                      </a:r>
                      <a:endParaRPr lang="en-US" sz="1400" b="0" i="0" u="none" strike="noStrike" baseline="-25000"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400" u="none" strike="noStrike" dirty="0">
                          <a:effectLst/>
                        </a:rPr>
                        <a:t>Industry(IND)</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592084639"/>
                  </a:ext>
                </a:extLst>
              </a:tr>
              <a:tr h="355193">
                <a:tc>
                  <a:txBody>
                    <a:bodyPr/>
                    <a:lstStyle/>
                    <a:p>
                      <a:pPr algn="ctr" rtl="0" fontAlgn="ctr"/>
                      <a:r>
                        <a:rPr lang="en-US" altLang="ko-KR" sz="1400" u="none" strike="noStrike" dirty="0">
                          <a:effectLst/>
                        </a:rPr>
                        <a:t>Daegu</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NH</a:t>
                      </a:r>
                      <a:r>
                        <a:rPr lang="en-US" sz="1400" u="none" strike="noStrike" kern="1200" baseline="-25000" dirty="0">
                          <a:solidFill>
                            <a:schemeClr val="tx1"/>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Mobile(MOB)</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735117485"/>
                  </a:ext>
                </a:extLst>
              </a:tr>
              <a:tr h="250615">
                <a:tc>
                  <a:txBody>
                    <a:bodyPr/>
                    <a:lstStyle/>
                    <a:p>
                      <a:pPr algn="ctr" rtl="0" fontAlgn="ctr"/>
                      <a:r>
                        <a:rPr lang="en-US" altLang="ko-KR" sz="1400" u="none" strike="noStrike" dirty="0">
                          <a:effectLst/>
                        </a:rPr>
                        <a:t>Incheon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NO</a:t>
                      </a:r>
                      <a:r>
                        <a:rPr lang="en-US" sz="1400" u="none" strike="noStrike" kern="1200" baseline="-25000" dirty="0">
                          <a:solidFill>
                            <a:schemeClr val="tx1"/>
                          </a:solidFill>
                          <a:effectLst/>
                          <a:latin typeface="+mn-lt"/>
                          <a:ea typeface="+mn-ea"/>
                          <a:cs typeface="+mn-cs"/>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Residential/commercial(RES)</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38011306"/>
                  </a:ext>
                </a:extLst>
              </a:tr>
              <a:tr h="237425">
                <a:tc>
                  <a:txBody>
                    <a:bodyPr/>
                    <a:lstStyle/>
                    <a:p>
                      <a:pPr algn="ctr" rtl="0" fontAlgn="ctr"/>
                      <a:r>
                        <a:rPr lang="en-US" altLang="ko-KR" sz="1400" u="none" strike="noStrike" dirty="0" err="1">
                          <a:effectLst/>
                        </a:rPr>
                        <a:t>Gwangju</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SO</a:t>
                      </a:r>
                      <a:r>
                        <a:rPr lang="en-US" sz="1400" u="none" strike="noStrike" kern="1200" baseline="-25000" dirty="0">
                          <a:solidFill>
                            <a:schemeClr val="tx1"/>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Agriculture(AGR)</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250510323"/>
                  </a:ext>
                </a:extLst>
              </a:tr>
              <a:tr h="245155">
                <a:tc>
                  <a:txBody>
                    <a:bodyPr/>
                    <a:lstStyle/>
                    <a:p>
                      <a:pPr algn="ctr" rtl="0" fontAlgn="ctr"/>
                      <a:r>
                        <a:rPr lang="en-US" altLang="ko-KR" sz="1400" u="none" strike="noStrike" dirty="0">
                          <a:effectLst/>
                        </a:rPr>
                        <a:t>Daejeon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PM</a:t>
                      </a:r>
                      <a:r>
                        <a:rPr lang="en-US" sz="1400" u="none" strike="noStrike" kern="1200" baseline="-25000" dirty="0">
                          <a:solidFill>
                            <a:schemeClr val="tx1"/>
                          </a:solidFill>
                          <a:effectLst/>
                          <a:latin typeface="+mn-lt"/>
                          <a:ea typeface="+mn-ea"/>
                          <a:cs typeface="+mn-cs"/>
                        </a:rPr>
                        <a:t>1</a:t>
                      </a:r>
                      <a:r>
                        <a:rPr lang="en-US" sz="1400" u="none" strike="noStrike" baseline="-25000" dirty="0">
                          <a:effectLst/>
                        </a:rPr>
                        <a:t>0</a:t>
                      </a:r>
                      <a:endParaRPr lang="en-US" sz="1400" b="0" i="0" u="none" strike="noStrike" baseline="-25000"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Other(OTH)</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067886091"/>
                  </a:ext>
                </a:extLst>
              </a:tr>
              <a:tr h="237425">
                <a:tc>
                  <a:txBody>
                    <a:bodyPr/>
                    <a:lstStyle/>
                    <a:p>
                      <a:pPr algn="ctr" rtl="0" fontAlgn="ctr"/>
                      <a:r>
                        <a:rPr lang="en-US" altLang="ko-KR" sz="1400" u="none" strike="noStrike" dirty="0">
                          <a:effectLst/>
                        </a:rPr>
                        <a:t>Ulsan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PM</a:t>
                      </a:r>
                      <a:r>
                        <a:rPr lang="en-US" sz="1400" u="none" strike="noStrike" kern="1200" baseline="-25000" dirty="0">
                          <a:solidFill>
                            <a:schemeClr val="tx1"/>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altLang="ko-KR" sz="1400" u="none" strike="noStrike" dirty="0">
                          <a:effectLst/>
                        </a:rPr>
                        <a:t>Solvent(VOC)</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192499816"/>
                  </a:ext>
                </a:extLst>
              </a:tr>
              <a:tr h="237425">
                <a:tc>
                  <a:txBody>
                    <a:bodyPr/>
                    <a:lstStyle/>
                    <a:p>
                      <a:pPr algn="ctr" rtl="0" fontAlgn="ctr"/>
                      <a:r>
                        <a:rPr lang="en-US" altLang="ko-KR" sz="1400" u="none" strike="noStrike" dirty="0" err="1">
                          <a:effectLst/>
                        </a:rPr>
                        <a:t>Sejong</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VOC</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altLang="ko-KR" sz="1400" u="none" strike="noStrike" dirty="0">
                          <a:solidFill>
                            <a:schemeClr val="bg1">
                              <a:lumMod val="65000"/>
                            </a:schemeClr>
                          </a:solidFill>
                          <a:effectLst/>
                        </a:rPr>
                        <a:t>Boundary</a:t>
                      </a:r>
                      <a:r>
                        <a:rPr lang="en-US" altLang="ko-KR" sz="1400" u="none" strike="noStrike" baseline="0" dirty="0">
                          <a:solidFill>
                            <a:schemeClr val="bg1">
                              <a:lumMod val="65000"/>
                            </a:schemeClr>
                          </a:solidFill>
                          <a:effectLst/>
                        </a:rPr>
                        <a:t> condition(BC)</a:t>
                      </a:r>
                      <a:endParaRPr lang="ko-KR" altLang="en-US" sz="14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190134510"/>
                  </a:ext>
                </a:extLst>
              </a:tr>
              <a:tr h="237425">
                <a:tc>
                  <a:txBody>
                    <a:bodyPr/>
                    <a:lstStyle/>
                    <a:p>
                      <a:pPr algn="ctr" rtl="0" fontAlgn="ctr"/>
                      <a:r>
                        <a:rPr lang="en-US" altLang="ko-KR" sz="1400" u="none" strike="noStrike" dirty="0" err="1">
                          <a:effectLst/>
                        </a:rPr>
                        <a:t>Gyunggi</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100" u="none" strike="noStrike" dirty="0">
                          <a:effectLst/>
                        </a:rPr>
                        <a:t>　</a:t>
                      </a:r>
                      <a:endParaRPr lang="ko-KR" altLang="en-US" sz="11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100" u="none" strike="noStrike" dirty="0">
                          <a:effectLst/>
                        </a:rPr>
                        <a:t>　</a:t>
                      </a:r>
                      <a:endParaRPr lang="ko-KR" altLang="en-US" sz="11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29455193"/>
                  </a:ext>
                </a:extLst>
              </a:tr>
              <a:tr h="237425">
                <a:tc>
                  <a:txBody>
                    <a:bodyPr/>
                    <a:lstStyle/>
                    <a:p>
                      <a:pPr algn="ctr" rtl="0" fontAlgn="ctr"/>
                      <a:r>
                        <a:rPr lang="en-US" altLang="ko-KR" sz="1400" u="none" strike="noStrike" dirty="0" err="1">
                          <a:effectLst/>
                        </a:rPr>
                        <a:t>Gangwon</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90688869"/>
                  </a:ext>
                </a:extLst>
              </a:tr>
              <a:tr h="237425">
                <a:tc>
                  <a:txBody>
                    <a:bodyPr/>
                    <a:lstStyle/>
                    <a:p>
                      <a:pPr algn="ctr" rtl="0" fontAlgn="ctr"/>
                      <a:r>
                        <a:rPr lang="en-US" altLang="ko-KR" sz="1400" u="none" strike="noStrike" dirty="0" err="1">
                          <a:effectLst/>
                        </a:rPr>
                        <a:t>Chungcheongbuk</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916811216"/>
                  </a:ext>
                </a:extLst>
              </a:tr>
              <a:tr h="237425">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Chungcheongnam</a:t>
                      </a:r>
                      <a:r>
                        <a:rPr lang="en-US" altLang="ko-KR" sz="1400" b="0" i="0" u="none" strike="noStrike" dirty="0">
                          <a:effectLst/>
                          <a:latin typeface="맑은 고딕" panose="020B0503020000020004" pitchFamily="50" charset="-127"/>
                          <a:ea typeface="맑은 고딕" panose="020B0503020000020004" pitchFamily="50" charset="-127"/>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070206902"/>
                  </a:ext>
                </a:extLst>
              </a:tr>
              <a:tr h="237425">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Jeollanam</a:t>
                      </a:r>
                      <a:r>
                        <a:rPr lang="en-US" altLang="ko-KR" sz="1400" b="0" i="0" u="none" strike="noStrike" dirty="0">
                          <a:effectLst/>
                          <a:latin typeface="맑은 고딕" panose="020B0503020000020004" pitchFamily="50" charset="-127"/>
                          <a:ea typeface="맑은 고딕" panose="020B0503020000020004" pitchFamily="50" charset="-127"/>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92172774"/>
                  </a:ext>
                </a:extLst>
              </a:tr>
              <a:tr h="237425">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Jeollabuk</a:t>
                      </a:r>
                      <a:r>
                        <a:rPr lang="en-US" altLang="ko-KR" sz="1400" b="0" i="0" u="none" strike="noStrike" dirty="0">
                          <a:effectLst/>
                          <a:latin typeface="맑은 고딕" panose="020B0503020000020004" pitchFamily="50" charset="-127"/>
                          <a:ea typeface="맑은 고딕" panose="020B0503020000020004" pitchFamily="50" charset="-127"/>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004220171"/>
                  </a:ext>
                </a:extLst>
              </a:tr>
              <a:tr h="237425">
                <a:tc>
                  <a:txBody>
                    <a:bodyPr/>
                    <a:lstStyle/>
                    <a:p>
                      <a:pPr algn="ctr" rtl="0" fontAlgn="ctr"/>
                      <a:r>
                        <a:rPr lang="en-US" altLang="ko-KR" sz="1400" u="none" strike="noStrike" dirty="0" err="1">
                          <a:effectLst/>
                        </a:rPr>
                        <a:t>Gyeongsangbuk</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539229970"/>
                  </a:ext>
                </a:extLst>
              </a:tr>
              <a:tr h="237425">
                <a:tc>
                  <a:txBody>
                    <a:bodyPr/>
                    <a:lstStyle/>
                    <a:p>
                      <a:pPr algn="ctr" rtl="0" fontAlgn="ctr"/>
                      <a:r>
                        <a:rPr lang="en-US" altLang="ko-KR" sz="1400" u="none" strike="noStrike" dirty="0" err="1">
                          <a:effectLst/>
                        </a:rPr>
                        <a:t>Gyeongsangnam</a:t>
                      </a:r>
                      <a:r>
                        <a:rPr lang="en-US" altLang="ko-KR" sz="1400" u="none" strike="noStrike" dirty="0">
                          <a:effectLst/>
                        </a:rPr>
                        <a:t>-do</a:t>
                      </a:r>
                      <a:endParaRPr lang="en-US" altLang="ko-KR"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324690666"/>
                  </a:ext>
                </a:extLst>
              </a:tr>
              <a:tr h="250615">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Jeju</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0854045"/>
                  </a:ext>
                </a:extLst>
              </a:tr>
            </a:tbl>
          </a:graphicData>
        </a:graphic>
      </p:graphicFrame>
      <p:sp>
        <p:nvSpPr>
          <p:cNvPr id="18" name="직사각형 17">
            <a:extLst>
              <a:ext uri="{FF2B5EF4-FFF2-40B4-BE49-F238E27FC236}">
                <a16:creationId xmlns="" xmlns:a16="http://schemas.microsoft.com/office/drawing/2014/main" id="{759C6ADF-412C-480E-A68C-16BAD6113C8D}"/>
              </a:ext>
            </a:extLst>
          </p:cNvPr>
          <p:cNvSpPr/>
          <p:nvPr/>
        </p:nvSpPr>
        <p:spPr>
          <a:xfrm>
            <a:off x="255056" y="68288"/>
            <a:ext cx="667009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Integrated Emissions and Atmospheric Transport Model</a:t>
            </a:r>
            <a:endParaRPr lang="en-US" altLang="ko-KR" sz="1600" dirty="0">
              <a:solidFill>
                <a:schemeClr val="bg1"/>
              </a:solidFill>
              <a:latin typeface="HY헤드라인M" pitchFamily="18" charset="-127"/>
              <a:ea typeface="HY헤드라인M" pitchFamily="18" charset="-127"/>
            </a:endParaRPr>
          </a:p>
        </p:txBody>
      </p:sp>
      <p:pic>
        <p:nvPicPr>
          <p:cNvPr id="10" name="그림 9">
            <a:extLst>
              <a:ext uri="{FF2B5EF4-FFF2-40B4-BE49-F238E27FC236}">
                <a16:creationId xmlns="" xmlns:a16="http://schemas.microsoft.com/office/drawing/2014/main" id="{AD21CC34-0CDE-433F-98BE-75D512E5CD0E}"/>
              </a:ext>
            </a:extLst>
          </p:cNvPr>
          <p:cNvPicPr>
            <a:picLocks noChangeAspect="1"/>
          </p:cNvPicPr>
          <p:nvPr/>
        </p:nvPicPr>
        <p:blipFill rotWithShape="1">
          <a:blip r:embed="rId3"/>
          <a:srcRect t="8465"/>
          <a:stretch/>
        </p:blipFill>
        <p:spPr>
          <a:xfrm>
            <a:off x="-13546" y="2563733"/>
            <a:ext cx="3603650" cy="3370079"/>
          </a:xfrm>
          <a:prstGeom prst="rect">
            <a:avLst/>
          </a:prstGeom>
          <a:ln>
            <a:noFill/>
          </a:ln>
        </p:spPr>
      </p:pic>
      <p:sp>
        <p:nvSpPr>
          <p:cNvPr id="3" name="TextBox 2"/>
          <p:cNvSpPr txBox="1"/>
          <p:nvPr/>
        </p:nvSpPr>
        <p:spPr>
          <a:xfrm>
            <a:off x="-13545" y="5841268"/>
            <a:ext cx="9157545" cy="400110"/>
          </a:xfrm>
          <a:prstGeom prst="rect">
            <a:avLst/>
          </a:prstGeom>
          <a:noFill/>
        </p:spPr>
        <p:txBody>
          <a:bodyPr wrap="square" rtlCol="0">
            <a:spAutoFit/>
          </a:bodyPr>
          <a:lstStyle/>
          <a:p>
            <a:pPr algn="ctr"/>
            <a:r>
              <a:rPr lang="en-US" altLang="ko-KR" sz="2000" b="1" i="1" dirty="0">
                <a:solidFill>
                  <a:srgbClr val="FF0000"/>
                </a:solidFill>
              </a:rPr>
              <a:t>Region-Sector Control Factors : ~119 Factors + Boundary Condition</a:t>
            </a:r>
            <a:endParaRPr lang="ko-KR" altLang="en-US" sz="2000" b="1" i="1" dirty="0">
              <a:solidFill>
                <a:srgbClr val="FF0000"/>
              </a:solidFill>
            </a:endParaRPr>
          </a:p>
        </p:txBody>
      </p:sp>
      <p:sp>
        <p:nvSpPr>
          <p:cNvPr id="12" name="TextBox 11"/>
          <p:cNvSpPr txBox="1"/>
          <p:nvPr/>
        </p:nvSpPr>
        <p:spPr>
          <a:xfrm>
            <a:off x="4545189" y="6237312"/>
            <a:ext cx="2749196" cy="461665"/>
          </a:xfrm>
          <a:prstGeom prst="rect">
            <a:avLst/>
          </a:prstGeom>
          <a:noFill/>
        </p:spPr>
        <p:txBody>
          <a:bodyPr wrap="square" rtlCol="0">
            <a:spAutoFit/>
          </a:bodyPr>
          <a:lstStyle/>
          <a:p>
            <a:pPr algn="ctr"/>
            <a:r>
              <a:rPr lang="en-US" altLang="ko-KR" sz="2400" b="1" i="1" dirty="0">
                <a:solidFill>
                  <a:srgbClr val="FF0000"/>
                </a:solidFill>
              </a:rPr>
              <a:t>= 120 Factors</a:t>
            </a:r>
            <a:endParaRPr lang="ko-KR" altLang="en-US" sz="2400" b="1" i="1" dirty="0">
              <a:solidFill>
                <a:srgbClr val="FF0000"/>
              </a:solidFill>
            </a:endParaRPr>
          </a:p>
        </p:txBody>
      </p:sp>
    </p:spTree>
    <p:extLst>
      <p:ext uri="{BB962C8B-B14F-4D97-AF65-F5344CB8AC3E}">
        <p14:creationId xmlns:p14="http://schemas.microsoft.com/office/powerpoint/2010/main" val="268313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8</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8</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a:extLst>
              <a:ext uri="{FF2B5EF4-FFF2-40B4-BE49-F238E27FC236}">
                <a16:creationId xmlns="" xmlns:a16="http://schemas.microsoft.com/office/drawing/2014/main" id="{056823C2-E570-4F9E-B1A7-E31A911E0168}"/>
              </a:ext>
            </a:extLst>
          </p:cNvPr>
          <p:cNvSpPr txBox="1"/>
          <p:nvPr/>
        </p:nvSpPr>
        <p:spPr>
          <a:xfrm>
            <a:off x="0" y="577657"/>
            <a:ext cx="9144000" cy="369332"/>
          </a:xfrm>
          <a:prstGeom prst="rect">
            <a:avLst/>
          </a:prstGeom>
          <a:noFill/>
        </p:spPr>
        <p:txBody>
          <a:bodyPr wrap="square" rtlCol="0">
            <a:spAutoFit/>
          </a:bodyPr>
          <a:lstStyle/>
          <a:p>
            <a:r>
              <a:rPr lang="en-US" altLang="ko-KR" b="1" dirty="0"/>
              <a:t>Chemical Transport Modeling System(SMOKE-CMAQ-RSM) Modeling Framework</a:t>
            </a:r>
          </a:p>
        </p:txBody>
      </p:sp>
      <p:sp>
        <p:nvSpPr>
          <p:cNvPr id="7" name="직사각형 6">
            <a:extLst>
              <a:ext uri="{FF2B5EF4-FFF2-40B4-BE49-F238E27FC236}">
                <a16:creationId xmlns="" xmlns:a16="http://schemas.microsoft.com/office/drawing/2014/main" id="{06EE4DF7-E438-4A76-8994-E2D4B6EB51DE}"/>
              </a:ext>
            </a:extLst>
          </p:cNvPr>
          <p:cNvSpPr/>
          <p:nvPr/>
        </p:nvSpPr>
        <p:spPr>
          <a:xfrm>
            <a:off x="0" y="6659778"/>
            <a:ext cx="3489105" cy="261610"/>
          </a:xfrm>
          <a:prstGeom prst="rect">
            <a:avLst/>
          </a:prstGeom>
        </p:spPr>
        <p:txBody>
          <a:bodyPr wrap="square">
            <a:spAutoFit/>
          </a:bodyPr>
          <a:lstStyle/>
          <a:p>
            <a:pPr algn="just"/>
            <a:r>
              <a:rPr lang="en-US" altLang="ko-KR" sz="1050" b="1" dirty="0">
                <a:solidFill>
                  <a:schemeClr val="bg1"/>
                </a:solidFill>
              </a:rPr>
              <a:t>*Latin Hypercube Sampling</a:t>
            </a:r>
            <a:endParaRPr lang="ko-KR" altLang="en-US" sz="1050" b="1" dirty="0">
              <a:solidFill>
                <a:schemeClr val="bg1"/>
              </a:solidFill>
            </a:endParaRPr>
          </a:p>
        </p:txBody>
      </p:sp>
      <p:sp>
        <p:nvSpPr>
          <p:cNvPr id="10" name="직사각형 9">
            <a:extLst>
              <a:ext uri="{FF2B5EF4-FFF2-40B4-BE49-F238E27FC236}">
                <a16:creationId xmlns="" xmlns:a16="http://schemas.microsoft.com/office/drawing/2014/main" id="{78DA8536-72D0-43DF-92A0-F9ED8A7CE21E}"/>
              </a:ext>
            </a:extLst>
          </p:cNvPr>
          <p:cNvSpPr/>
          <p:nvPr/>
        </p:nvSpPr>
        <p:spPr>
          <a:xfrm>
            <a:off x="-7801" y="5068341"/>
            <a:ext cx="9151801" cy="1708160"/>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Base Scenario Emission was created using KORUSv2.1 Emission Inventory and SMOKE-Asia Emission Processing System. (The KORUS emission inventory was developed in support of the KOREA-NASA KORUS-AQ aircraft field campaign.)</a:t>
            </a:r>
          </a:p>
          <a:p>
            <a:pPr marL="285750" indent="-285750">
              <a:lnSpc>
                <a:spcPct val="150000"/>
              </a:lnSpc>
              <a:buFont typeface="Arial" panose="020B0604020202020204" pitchFamily="34" charset="0"/>
              <a:buChar char="•"/>
            </a:pP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Using Latin Hypercube Sampling(LHS), 120 control scenarios were created and modeled.</a:t>
            </a:r>
          </a:p>
          <a:p>
            <a:pPr marL="285750" indent="-285750">
              <a:lnSpc>
                <a:spcPct val="150000"/>
              </a:lnSpc>
              <a:buFont typeface="Arial" panose="020B0604020202020204" pitchFamily="34" charset="0"/>
              <a:buChar char="•"/>
            </a:pP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The generated 120 scenario CMAQ results were applied to RSM.</a:t>
            </a:r>
            <a:endPar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endParaRPr>
          </a:p>
        </p:txBody>
      </p:sp>
      <p:pic>
        <p:nvPicPr>
          <p:cNvPr id="11" name="그림 10">
            <a:extLst>
              <a:ext uri="{FF2B5EF4-FFF2-40B4-BE49-F238E27FC236}">
                <a16:creationId xmlns="" xmlns:a16="http://schemas.microsoft.com/office/drawing/2014/main" id="{16B07323-2186-4BBB-8E6D-3BAD42F19964}"/>
              </a:ext>
            </a:extLst>
          </p:cNvPr>
          <p:cNvPicPr>
            <a:picLocks noChangeAspect="1"/>
          </p:cNvPicPr>
          <p:nvPr/>
        </p:nvPicPr>
        <p:blipFill>
          <a:blip r:embed="rId3"/>
          <a:stretch>
            <a:fillRect/>
          </a:stretch>
        </p:blipFill>
        <p:spPr>
          <a:xfrm>
            <a:off x="1783718" y="1216988"/>
            <a:ext cx="5568762" cy="3760184"/>
          </a:xfrm>
          <a:prstGeom prst="rect">
            <a:avLst/>
          </a:prstGeom>
          <a:ln w="25400">
            <a:solidFill>
              <a:schemeClr val="dk1">
                <a:shade val="95000"/>
                <a:satMod val="105000"/>
              </a:schemeClr>
            </a:solidFill>
            <a:prstDash val="dash"/>
          </a:ln>
        </p:spPr>
      </p:pic>
      <p:sp>
        <p:nvSpPr>
          <p:cNvPr id="12" name="직사각형 11">
            <a:extLst>
              <a:ext uri="{FF2B5EF4-FFF2-40B4-BE49-F238E27FC236}">
                <a16:creationId xmlns="" xmlns:a16="http://schemas.microsoft.com/office/drawing/2014/main" id="{60256BC8-BDFF-4F73-B555-4247E5E9AC05}"/>
              </a:ext>
            </a:extLst>
          </p:cNvPr>
          <p:cNvSpPr/>
          <p:nvPr/>
        </p:nvSpPr>
        <p:spPr>
          <a:xfrm>
            <a:off x="255056" y="68288"/>
            <a:ext cx="648895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Integrated Emissions and Atmospheric Transport Model</a:t>
            </a:r>
            <a:endParaRPr lang="en-US" altLang="ko-KR" sz="1600" dirty="0">
              <a:solidFill>
                <a:schemeClr val="bg1"/>
              </a:solidFill>
              <a:latin typeface="HY헤드라인M" pitchFamily="18" charset="-127"/>
              <a:ea typeface="HY헤드라인M" pitchFamily="18" charset="-127"/>
            </a:endParaRPr>
          </a:p>
        </p:txBody>
      </p:sp>
      <p:sp>
        <p:nvSpPr>
          <p:cNvPr id="3" name="직사각형 2"/>
          <p:cNvSpPr/>
          <p:nvPr/>
        </p:nvSpPr>
        <p:spPr>
          <a:xfrm>
            <a:off x="1819134" y="2780928"/>
            <a:ext cx="1653409" cy="97210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Emission Inventory</a:t>
            </a:r>
          </a:p>
          <a:p>
            <a:pPr algn="ctr"/>
            <a:r>
              <a:rPr lang="en-US" altLang="ko-KR" sz="1100" dirty="0">
                <a:solidFill>
                  <a:schemeClr val="tx1"/>
                </a:solidFill>
              </a:rPr>
              <a:t>(KORUSv2.1)</a:t>
            </a:r>
            <a:endParaRPr lang="ko-KR" altLang="en-US" sz="1100" dirty="0">
              <a:solidFill>
                <a:schemeClr val="tx1"/>
              </a:solidFill>
            </a:endParaRPr>
          </a:p>
        </p:txBody>
      </p:sp>
      <p:sp>
        <p:nvSpPr>
          <p:cNvPr id="13" name="직사각형 12"/>
          <p:cNvSpPr/>
          <p:nvPr/>
        </p:nvSpPr>
        <p:spPr>
          <a:xfrm>
            <a:off x="5665205" y="1628800"/>
            <a:ext cx="1653409" cy="97210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LHS* method Scenario</a:t>
            </a:r>
          </a:p>
          <a:p>
            <a:pPr algn="ctr"/>
            <a:r>
              <a:rPr lang="en-US" altLang="ko-KR" sz="1100" dirty="0">
                <a:solidFill>
                  <a:schemeClr val="tx1"/>
                </a:solidFill>
              </a:rPr>
              <a:t>(~120 Scenario)</a:t>
            </a:r>
            <a:endParaRPr lang="ko-KR" altLang="en-US" sz="1100" dirty="0">
              <a:solidFill>
                <a:schemeClr val="tx1"/>
              </a:solidFill>
            </a:endParaRPr>
          </a:p>
        </p:txBody>
      </p:sp>
      <p:sp>
        <p:nvSpPr>
          <p:cNvPr id="14" name="TextBox 13"/>
          <p:cNvSpPr txBox="1"/>
          <p:nvPr/>
        </p:nvSpPr>
        <p:spPr>
          <a:xfrm>
            <a:off x="10344" y="3953407"/>
            <a:ext cx="1357300" cy="954107"/>
          </a:xfrm>
          <a:prstGeom prst="rect">
            <a:avLst/>
          </a:prstGeom>
          <a:noFill/>
        </p:spPr>
        <p:txBody>
          <a:bodyPr wrap="square" rtlCol="0">
            <a:spAutoFit/>
          </a:bodyPr>
          <a:lstStyle/>
          <a:p>
            <a:r>
              <a:rPr lang="en-US" altLang="ko-KR" sz="1400" b="1" dirty="0">
                <a:solidFill>
                  <a:schemeClr val="accent6"/>
                </a:solidFill>
              </a:rPr>
              <a:t>KORUS E.I. :</a:t>
            </a:r>
          </a:p>
          <a:p>
            <a:r>
              <a:rPr lang="en-US" altLang="ko-KR" sz="1400" b="1" dirty="0" err="1">
                <a:solidFill>
                  <a:schemeClr val="accent6"/>
                </a:solidFill>
              </a:rPr>
              <a:t>Younha</a:t>
            </a:r>
            <a:r>
              <a:rPr lang="en-US" altLang="ko-KR" sz="1400" b="1" dirty="0">
                <a:solidFill>
                  <a:schemeClr val="accent6"/>
                </a:solidFill>
              </a:rPr>
              <a:t> Kim</a:t>
            </a:r>
          </a:p>
          <a:p>
            <a:r>
              <a:rPr lang="en-US" altLang="ko-KR" sz="1400" b="1" dirty="0">
                <a:solidFill>
                  <a:schemeClr val="accent6"/>
                </a:solidFill>
              </a:rPr>
              <a:t>Oct. 24</a:t>
            </a:r>
            <a:r>
              <a:rPr lang="en-US" altLang="ko-KR" sz="1400" b="1" baseline="30000" dirty="0">
                <a:solidFill>
                  <a:schemeClr val="accent6"/>
                </a:solidFill>
              </a:rPr>
              <a:t>th</a:t>
            </a:r>
            <a:r>
              <a:rPr lang="en-US" altLang="ko-KR" sz="1400" b="1" dirty="0">
                <a:solidFill>
                  <a:schemeClr val="accent6"/>
                </a:solidFill>
              </a:rPr>
              <a:t> 2pm presentation</a:t>
            </a:r>
            <a:endParaRPr lang="ko-KR" altLang="en-US" sz="1400" b="1" dirty="0">
              <a:solidFill>
                <a:schemeClr val="accent6"/>
              </a:solidFill>
            </a:endParaRPr>
          </a:p>
        </p:txBody>
      </p:sp>
      <p:sp>
        <p:nvSpPr>
          <p:cNvPr id="15" name="직사각형 14"/>
          <p:cNvSpPr/>
          <p:nvPr/>
        </p:nvSpPr>
        <p:spPr>
          <a:xfrm>
            <a:off x="3745295" y="3972271"/>
            <a:ext cx="1653409" cy="97210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Real time CMAQ-RSM</a:t>
            </a:r>
          </a:p>
          <a:p>
            <a:pPr algn="ctr"/>
            <a:r>
              <a:rPr lang="en-US" altLang="ko-KR" sz="1100" dirty="0">
                <a:solidFill>
                  <a:schemeClr val="tx1"/>
                </a:solidFill>
              </a:rPr>
              <a:t>Results</a:t>
            </a:r>
          </a:p>
          <a:p>
            <a:pPr algn="ctr"/>
            <a:r>
              <a:rPr lang="en-US" altLang="ko-KR" sz="1100" dirty="0">
                <a:solidFill>
                  <a:schemeClr val="tx1"/>
                </a:solidFill>
              </a:rPr>
              <a:t>(~120 Scenario)</a:t>
            </a:r>
            <a:endParaRPr lang="ko-KR" altLang="en-US" sz="1100" dirty="0">
              <a:solidFill>
                <a:schemeClr val="tx1"/>
              </a:solidFill>
            </a:endParaRPr>
          </a:p>
        </p:txBody>
      </p:sp>
      <p:cxnSp>
        <p:nvCxnSpPr>
          <p:cNvPr id="8" name="직선 화살표 연결선 7"/>
          <p:cNvCxnSpPr/>
          <p:nvPr/>
        </p:nvCxnSpPr>
        <p:spPr>
          <a:xfrm flipH="1">
            <a:off x="1268438" y="3873260"/>
            <a:ext cx="315230" cy="990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9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9</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9</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7" name="직사각형 6">
            <a:extLst>
              <a:ext uri="{FF2B5EF4-FFF2-40B4-BE49-F238E27FC236}">
                <a16:creationId xmlns="" xmlns:a16="http://schemas.microsoft.com/office/drawing/2014/main" id="{06EE4DF7-E438-4A76-8994-E2D4B6EB51DE}"/>
              </a:ext>
            </a:extLst>
          </p:cNvPr>
          <p:cNvSpPr/>
          <p:nvPr/>
        </p:nvSpPr>
        <p:spPr>
          <a:xfrm>
            <a:off x="0" y="6659778"/>
            <a:ext cx="3489105" cy="261610"/>
          </a:xfrm>
          <a:prstGeom prst="rect">
            <a:avLst/>
          </a:prstGeom>
        </p:spPr>
        <p:txBody>
          <a:bodyPr wrap="square">
            <a:spAutoFit/>
          </a:bodyPr>
          <a:lstStyle/>
          <a:p>
            <a:pPr algn="just"/>
            <a:r>
              <a:rPr lang="en-US" altLang="ko-KR" sz="1050" b="1" dirty="0">
                <a:solidFill>
                  <a:schemeClr val="bg1"/>
                </a:solidFill>
              </a:rPr>
              <a:t>*Response Surface Modeling</a:t>
            </a:r>
            <a:endParaRPr lang="ko-KR" altLang="en-US" sz="1050" b="1" dirty="0">
              <a:solidFill>
                <a:schemeClr val="bg1"/>
              </a:solidFill>
            </a:endParaRPr>
          </a:p>
        </p:txBody>
      </p:sp>
      <p:pic>
        <p:nvPicPr>
          <p:cNvPr id="8" name="그림 7">
            <a:extLst>
              <a:ext uri="{FF2B5EF4-FFF2-40B4-BE49-F238E27FC236}">
                <a16:creationId xmlns="" xmlns:a16="http://schemas.microsoft.com/office/drawing/2014/main" id="{C34113E5-60D4-49E2-90B4-28D4DB701886}"/>
              </a:ext>
            </a:extLst>
          </p:cNvPr>
          <p:cNvPicPr>
            <a:picLocks noChangeAspect="1"/>
          </p:cNvPicPr>
          <p:nvPr/>
        </p:nvPicPr>
        <p:blipFill>
          <a:blip r:embed="rId3"/>
          <a:stretch>
            <a:fillRect/>
          </a:stretch>
        </p:blipFill>
        <p:spPr>
          <a:xfrm>
            <a:off x="333226" y="1243239"/>
            <a:ext cx="2546488" cy="1860241"/>
          </a:xfrm>
          <a:prstGeom prst="rect">
            <a:avLst/>
          </a:prstGeom>
          <a:ln w="38100">
            <a:solidFill>
              <a:srgbClr val="FF0000"/>
            </a:solidFill>
          </a:ln>
        </p:spPr>
      </p:pic>
      <p:graphicFrame>
        <p:nvGraphicFramePr>
          <p:cNvPr id="9" name="표 8">
            <a:extLst>
              <a:ext uri="{FF2B5EF4-FFF2-40B4-BE49-F238E27FC236}">
                <a16:creationId xmlns="" xmlns:a16="http://schemas.microsoft.com/office/drawing/2014/main" id="{2082302F-BE44-4EE9-83FD-792A43C36D63}"/>
              </a:ext>
            </a:extLst>
          </p:cNvPr>
          <p:cNvGraphicFramePr>
            <a:graphicFrameLocks noGrp="1"/>
          </p:cNvGraphicFramePr>
          <p:nvPr>
            <p:extLst>
              <p:ext uri="{D42A27DB-BD31-4B8C-83A1-F6EECF244321}">
                <p14:modId xmlns:p14="http://schemas.microsoft.com/office/powerpoint/2010/main" val="616503952"/>
              </p:ext>
            </p:extLst>
          </p:nvPr>
        </p:nvGraphicFramePr>
        <p:xfrm>
          <a:off x="3476787" y="1016732"/>
          <a:ext cx="5370658" cy="5598369"/>
        </p:xfrm>
        <a:graphic>
          <a:graphicData uri="http://schemas.openxmlformats.org/drawingml/2006/table">
            <a:tbl>
              <a:tblPr/>
              <a:tblGrid>
                <a:gridCol w="2685329">
                  <a:extLst>
                    <a:ext uri="{9D8B030D-6E8A-4147-A177-3AD203B41FA5}">
                      <a16:colId xmlns="" xmlns:a16="http://schemas.microsoft.com/office/drawing/2014/main" val="1470894738"/>
                    </a:ext>
                  </a:extLst>
                </a:gridCol>
                <a:gridCol w="2685329">
                  <a:extLst>
                    <a:ext uri="{9D8B030D-6E8A-4147-A177-3AD203B41FA5}">
                      <a16:colId xmlns="" xmlns:a16="http://schemas.microsoft.com/office/drawing/2014/main" val="764752347"/>
                    </a:ext>
                  </a:extLst>
                </a:gridCol>
              </a:tblGrid>
              <a:tr h="301952">
                <a:tc rowSpan="2">
                  <a:txBody>
                    <a:bodyPr/>
                    <a:lstStyle/>
                    <a:p>
                      <a:pPr marL="0" marR="0" indent="3810" algn="ctr" fontAlgn="base" latinLnBrk="1">
                        <a:lnSpc>
                          <a:spcPct val="160000"/>
                        </a:lnSpc>
                        <a:spcBef>
                          <a:spcPts val="0"/>
                        </a:spcBef>
                        <a:spcAft>
                          <a:spcPts val="0"/>
                        </a:spcAft>
                      </a:pPr>
                      <a:r>
                        <a:rPr lang="en-US" sz="1400" kern="0" spc="0" dirty="0">
                          <a:solidFill>
                            <a:srgbClr val="000000"/>
                          </a:solidFill>
                          <a:effectLst/>
                          <a:latin typeface="+mn-ea"/>
                          <a:ea typeface="+mn-ea"/>
                        </a:rPr>
                        <a:t>Chemical Transport Model</a:t>
                      </a: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type="none" w="med" len="med"/>
                      <a:tailEnd type="none" w="med" len="med"/>
                    </a:lnT>
                    <a:lnB>
                      <a:noFill/>
                    </a:lnB>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CCTM in CMAQ v4.7 </a:t>
                      </a:r>
                    </a:p>
                  </a:txBody>
                  <a:tcPr marL="82351" marR="82351" marT="41175" marB="41175">
                    <a:lnL w="7112" cap="flat" cmpd="sng" algn="ctr">
                      <a:solidFill>
                        <a:srgbClr val="000000"/>
                      </a:solidFill>
                      <a:prstDash val="solid"/>
                      <a:round/>
                      <a:headEnd type="none" w="med" len="med"/>
                      <a:tailEnd type="none" w="med" len="med"/>
                    </a:lnL>
                    <a:lnR>
                      <a:noFill/>
                    </a:lnR>
                    <a:lnT w="32385"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32860972"/>
                  </a:ext>
                </a:extLst>
              </a:tr>
              <a:tr h="301952">
                <a:tc vMerge="1">
                  <a:txBody>
                    <a:bodyPr/>
                    <a:lstStyle/>
                    <a:p>
                      <a:pPr latinLnBrk="1"/>
                      <a:endParaRPr lang="ko-KR" altLang="en-US"/>
                    </a:p>
                  </a:txBody>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(U.S. CMAS)</a:t>
                      </a:r>
                    </a:p>
                  </a:txBody>
                  <a:tcPr marL="82351" marR="82351" marT="41175" marB="41175">
                    <a:lnL w="7112"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3947298"/>
                  </a:ext>
                </a:extLst>
              </a:tr>
              <a:tr h="301952">
                <a:tc>
                  <a:txBody>
                    <a:bodyPr/>
                    <a:lstStyle/>
                    <a:p>
                      <a:pPr marL="0" marR="0" indent="3810" algn="ctr" fontAlgn="base" latinLnBrk="1">
                        <a:lnSpc>
                          <a:spcPct val="160000"/>
                        </a:lnSpc>
                        <a:spcBef>
                          <a:spcPts val="0"/>
                        </a:spcBef>
                        <a:spcAft>
                          <a:spcPts val="0"/>
                        </a:spcAft>
                      </a:pPr>
                      <a:r>
                        <a:rPr lang="en-US" sz="1200" kern="0" spc="0" dirty="0">
                          <a:solidFill>
                            <a:srgbClr val="000000"/>
                          </a:solidFill>
                          <a:effectLst/>
                          <a:latin typeface="+mn-ea"/>
                          <a:ea typeface="+mn-ea"/>
                        </a:rPr>
                        <a:t>• chemical mechanism</a:t>
                      </a:r>
                    </a:p>
                  </a:txBody>
                  <a:tcPr marL="82351" marR="82351" marT="41175" marB="41175">
                    <a:lnL>
                      <a:noFill/>
                    </a:lnL>
                    <a:lnR w="7112" cap="flat" cmpd="sng" algn="ctr">
                      <a:solidFill>
                        <a:srgbClr val="000000"/>
                      </a:solidFill>
                      <a:prstDash val="solid"/>
                      <a:round/>
                      <a:headEnd type="none" w="med" len="med"/>
                      <a:tailEnd type="none" w="med" len="med"/>
                    </a:lnR>
                    <a:lnT>
                      <a:noFill/>
                    </a:lnT>
                    <a:lnB w="32385" cap="flat" cmpd="sng" algn="ctr">
                      <a:solidFill>
                        <a:srgbClr val="000000"/>
                      </a:solidFill>
                      <a:prstDash val="solid"/>
                      <a:round/>
                      <a:headEnd type="none" w="med" len="med"/>
                      <a:tailEnd type="none" w="med" len="med"/>
                    </a:lnB>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SAPRC-99 aero3</a:t>
                      </a:r>
                    </a:p>
                  </a:txBody>
                  <a:tcPr marL="82351" marR="82351" marT="41175" marB="41175">
                    <a:lnL w="7112" cap="flat" cmpd="sng" algn="ctr">
                      <a:solidFill>
                        <a:srgbClr val="000000"/>
                      </a:solidFill>
                      <a:prstDash val="solid"/>
                      <a:round/>
                      <a:headEnd type="none" w="med" len="med"/>
                      <a:tailEnd type="none" w="med" len="med"/>
                    </a:lnL>
                    <a:lnR>
                      <a:noFill/>
                    </a:lnR>
                    <a:lnT>
                      <a:noFill/>
                    </a:lnT>
                    <a:lnB w="3238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2149745"/>
                  </a:ext>
                </a:extLst>
              </a:tr>
              <a:tr h="323912">
                <a:tc>
                  <a:txBody>
                    <a:bodyPr/>
                    <a:lstStyle/>
                    <a:p>
                      <a:pPr marL="0" marR="0" indent="3810" algn="ctr" fontAlgn="base" latinLnBrk="1">
                        <a:lnSpc>
                          <a:spcPct val="160000"/>
                        </a:lnSpc>
                        <a:spcBef>
                          <a:spcPts val="0"/>
                        </a:spcBef>
                        <a:spcAft>
                          <a:spcPts val="0"/>
                        </a:spcAft>
                      </a:pPr>
                      <a:r>
                        <a:rPr lang="en-US" sz="1400" kern="0" spc="0" dirty="0">
                          <a:solidFill>
                            <a:srgbClr val="000000"/>
                          </a:solidFill>
                          <a:effectLst/>
                          <a:latin typeface="+mn-ea"/>
                          <a:ea typeface="+mn-ea"/>
                        </a:rPr>
                        <a:t>Emissions </a:t>
                      </a: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type="none" w="med" len="med"/>
                      <a:tailEnd type="none" w="med" len="med"/>
                    </a:lnT>
                    <a:lnB>
                      <a:noFill/>
                    </a:lnB>
                  </a:tcPr>
                </a:tc>
                <a:tc>
                  <a:txBody>
                    <a:bodyPr/>
                    <a:lstStyle/>
                    <a:p>
                      <a:pPr marL="0" marR="0" indent="3810" algn="ctr" fontAlgn="base" latinLnBrk="1">
                        <a:lnSpc>
                          <a:spcPct val="160000"/>
                        </a:lnSpc>
                        <a:spcBef>
                          <a:spcPts val="0"/>
                        </a:spcBef>
                        <a:spcAft>
                          <a:spcPts val="0"/>
                        </a:spcAft>
                      </a:pPr>
                      <a:r>
                        <a:rPr lang="ko-KR" altLang="en-US" sz="1200" kern="0" spc="0" dirty="0">
                          <a:solidFill>
                            <a:srgbClr val="000000"/>
                          </a:solidFill>
                          <a:effectLst/>
                          <a:latin typeface="+mn-ea"/>
                          <a:ea typeface="+mn-ea"/>
                        </a:rPr>
                        <a:t>　</a:t>
                      </a:r>
                    </a:p>
                  </a:txBody>
                  <a:tcPr marL="82351" marR="82351" marT="41175" marB="41175">
                    <a:lnL w="7112" cap="flat" cmpd="sng" algn="ctr">
                      <a:solidFill>
                        <a:srgbClr val="000000"/>
                      </a:solidFill>
                      <a:prstDash val="solid"/>
                      <a:round/>
                      <a:headEnd type="none" w="med" len="med"/>
                      <a:tailEnd type="none" w="med" len="med"/>
                    </a:lnL>
                    <a:lnR>
                      <a:noFill/>
                    </a:lnR>
                    <a:lnT w="32385"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982198116"/>
                  </a:ext>
                </a:extLst>
              </a:tr>
              <a:tr h="329631">
                <a:tc>
                  <a:txBody>
                    <a:bodyPr/>
                    <a:lstStyle/>
                    <a:p>
                      <a:pPr marL="0" marR="0" indent="3810" algn="ctr" fontAlgn="base" latinLnBrk="1">
                        <a:lnSpc>
                          <a:spcPct val="160000"/>
                        </a:lnSpc>
                        <a:spcBef>
                          <a:spcPts val="0"/>
                        </a:spcBef>
                        <a:spcAft>
                          <a:spcPts val="0"/>
                        </a:spcAft>
                      </a:pPr>
                      <a:r>
                        <a:rPr lang="en-US" sz="1200" kern="0" spc="0" dirty="0">
                          <a:solidFill>
                            <a:srgbClr val="000000"/>
                          </a:solidFill>
                          <a:effectLst/>
                          <a:latin typeface="+mn-ea"/>
                          <a:ea typeface="+mn-ea"/>
                        </a:rPr>
                        <a:t>• anthropogenic emission model</a:t>
                      </a:r>
                    </a:p>
                  </a:txBody>
                  <a:tcPr marL="82351" marR="82351" marT="41175" marB="41175">
                    <a:lnL>
                      <a:noFill/>
                    </a:lnL>
                    <a:lnR w="7112" cap="flat" cmpd="sng" algn="ctr">
                      <a:solidFill>
                        <a:srgbClr val="000000"/>
                      </a:solidFill>
                      <a:prstDash val="solid"/>
                      <a:round/>
                      <a:headEnd type="none" w="med" len="med"/>
                      <a:tailEnd type="none" w="med" len="med"/>
                    </a:lnR>
                    <a:lnT>
                      <a:noFill/>
                    </a:lnT>
                    <a:lnB>
                      <a:noFill/>
                    </a:lnB>
                  </a:tcPr>
                </a:tc>
                <a:tc>
                  <a:txBody>
                    <a:bodyPr/>
                    <a:lstStyle/>
                    <a:p>
                      <a:pPr marL="0" marR="0" indent="3810" algn="ctr" fontAlgn="base" latinLnBrk="1">
                        <a:lnSpc>
                          <a:spcPct val="160000"/>
                        </a:lnSpc>
                        <a:spcBef>
                          <a:spcPts val="0"/>
                        </a:spcBef>
                        <a:spcAft>
                          <a:spcPts val="0"/>
                        </a:spcAft>
                      </a:pPr>
                      <a:r>
                        <a:rPr lang="fi-FI" sz="1100" kern="0" spc="0" dirty="0">
                          <a:solidFill>
                            <a:srgbClr val="000000"/>
                          </a:solidFill>
                          <a:effectLst/>
                          <a:latin typeface="+mn-ea"/>
                          <a:ea typeface="+mn-ea"/>
                        </a:rPr>
                        <a:t>SMOKE-Asia (Woo et al., 2009)</a:t>
                      </a:r>
                    </a:p>
                  </a:txBody>
                  <a:tcPr marL="82351" marR="82351" marT="41175" marB="41175">
                    <a:lnL w="7112"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973308407"/>
                  </a:ext>
                </a:extLst>
              </a:tr>
              <a:tr h="301952">
                <a:tc>
                  <a:txBody>
                    <a:bodyPr/>
                    <a:lstStyle/>
                    <a:p>
                      <a:pPr marL="0" marR="0" indent="3810" algn="ctr" fontAlgn="base" latinLnBrk="1">
                        <a:lnSpc>
                          <a:spcPct val="160000"/>
                        </a:lnSpc>
                        <a:spcBef>
                          <a:spcPts val="0"/>
                        </a:spcBef>
                        <a:spcAft>
                          <a:spcPts val="0"/>
                        </a:spcAft>
                      </a:pPr>
                      <a:r>
                        <a:rPr lang="en-US" sz="1200" kern="0" spc="0" dirty="0">
                          <a:solidFill>
                            <a:srgbClr val="000000"/>
                          </a:solidFill>
                          <a:effectLst/>
                          <a:latin typeface="+mn-ea"/>
                          <a:ea typeface="+mn-ea"/>
                        </a:rPr>
                        <a:t>• emissions inventory </a:t>
                      </a:r>
                    </a:p>
                  </a:txBody>
                  <a:tcPr marL="82351" marR="82351" marT="41175" marB="41175">
                    <a:lnL>
                      <a:noFill/>
                    </a:lnL>
                    <a:lnR w="7112" cap="flat" cmpd="sng" algn="ctr">
                      <a:solidFill>
                        <a:srgbClr val="000000"/>
                      </a:solidFill>
                      <a:prstDash val="solid"/>
                      <a:round/>
                      <a:headEnd type="none" w="med" len="med"/>
                      <a:tailEnd type="none" w="med" len="med"/>
                    </a:lnR>
                    <a:lnT>
                      <a:noFill/>
                    </a:lnT>
                    <a:lnB w="32385" cap="flat" cmpd="sng" algn="ctr">
                      <a:solidFill>
                        <a:srgbClr val="000000"/>
                      </a:solidFill>
                      <a:prstDash val="solid"/>
                      <a:round/>
                      <a:headEnd type="none" w="med" len="med"/>
                      <a:tailEnd type="none" w="med" len="med"/>
                    </a:lnB>
                  </a:tcPr>
                </a:tc>
                <a:tc>
                  <a:txBody>
                    <a:bodyPr/>
                    <a:lstStyle/>
                    <a:p>
                      <a:pPr marL="0" marR="0" indent="3810" algn="ctr" fontAlgn="base" latinLnBrk="1">
                        <a:lnSpc>
                          <a:spcPct val="160000"/>
                        </a:lnSpc>
                        <a:spcBef>
                          <a:spcPts val="0"/>
                        </a:spcBef>
                        <a:spcAft>
                          <a:spcPts val="0"/>
                        </a:spcAft>
                      </a:pPr>
                      <a:r>
                        <a:rPr lang="nl-NL" sz="1100" kern="0" spc="0" dirty="0">
                          <a:solidFill>
                            <a:srgbClr val="000000"/>
                          </a:solidFill>
                          <a:effectLst/>
                          <a:latin typeface="+mn-ea"/>
                          <a:ea typeface="+mn-ea"/>
                        </a:rPr>
                        <a:t>CREATEv3.0 (Woo et al., 2018)</a:t>
                      </a:r>
                    </a:p>
                    <a:p>
                      <a:pPr marL="0" marR="0" indent="3810" algn="ctr" fontAlgn="base" latinLnBrk="1">
                        <a:lnSpc>
                          <a:spcPct val="160000"/>
                        </a:lnSpc>
                        <a:spcBef>
                          <a:spcPts val="0"/>
                        </a:spcBef>
                        <a:spcAft>
                          <a:spcPts val="0"/>
                        </a:spcAft>
                      </a:pPr>
                      <a:r>
                        <a:rPr lang="nl-NL" sz="1100" kern="0" spc="0" dirty="0">
                          <a:solidFill>
                            <a:srgbClr val="000000"/>
                          </a:solidFill>
                          <a:effectLst/>
                          <a:latin typeface="+mn-ea"/>
                          <a:ea typeface="+mn-ea"/>
                        </a:rPr>
                        <a:t>(KORUSv2.1)</a:t>
                      </a:r>
                    </a:p>
                  </a:txBody>
                  <a:tcPr marL="82351" marR="82351" marT="41175" marB="41175">
                    <a:lnL w="7112" cap="flat" cmpd="sng" algn="ctr">
                      <a:solidFill>
                        <a:srgbClr val="000000"/>
                      </a:solidFill>
                      <a:prstDash val="solid"/>
                      <a:round/>
                      <a:headEnd type="none" w="med" len="med"/>
                      <a:tailEnd type="none" w="med" len="med"/>
                    </a:lnL>
                    <a:lnR>
                      <a:noFill/>
                    </a:lnR>
                    <a:lnT>
                      <a:noFill/>
                    </a:lnT>
                    <a:lnB w="3238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12455596"/>
                  </a:ext>
                </a:extLst>
              </a:tr>
              <a:tr h="301952">
                <a:tc>
                  <a:txBody>
                    <a:bodyPr/>
                    <a:lstStyle/>
                    <a:p>
                      <a:pPr marL="0" marR="0" indent="3810" algn="ctr" fontAlgn="ctr" latinLnBrk="0">
                        <a:lnSpc>
                          <a:spcPct val="100000"/>
                        </a:lnSpc>
                        <a:spcBef>
                          <a:spcPts val="0"/>
                        </a:spcBef>
                        <a:spcAft>
                          <a:spcPts val="0"/>
                        </a:spcAft>
                      </a:pPr>
                      <a:r>
                        <a:rPr lang="en-US" sz="1400" kern="0" spc="0" dirty="0">
                          <a:solidFill>
                            <a:srgbClr val="000000"/>
                          </a:solidFill>
                          <a:effectLst/>
                          <a:latin typeface="+mn-ea"/>
                          <a:ea typeface="+mn-ea"/>
                        </a:rPr>
                        <a:t>Meteorological Model</a:t>
                      </a: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type="none" w="med" len="med"/>
                      <a:tailEnd type="none" w="med" len="med"/>
                    </a:lnT>
                    <a:lnB w="32385" cap="flat" cmpd="sng" algn="ctr">
                      <a:solidFill>
                        <a:srgbClr val="000000"/>
                      </a:solidFill>
                      <a:prstDash val="solid"/>
                      <a:round/>
                      <a:headEnd type="none" w="med" len="med"/>
                      <a:tailEnd type="none" w="med" len="med"/>
                    </a:lnB>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WRF (U.S. NCAR)</a:t>
                      </a:r>
                    </a:p>
                  </a:txBody>
                  <a:tcPr marL="82351" marR="82351" marT="41175" marB="41175">
                    <a:lnL w="7112" cap="flat" cmpd="sng" algn="ctr">
                      <a:solidFill>
                        <a:srgbClr val="000000"/>
                      </a:solidFill>
                      <a:prstDash val="solid"/>
                      <a:round/>
                      <a:headEnd type="none" w="med" len="med"/>
                      <a:tailEnd type="none" w="med" len="med"/>
                    </a:lnL>
                    <a:lnR>
                      <a:noFill/>
                    </a:lnR>
                    <a:lnT w="32385" cap="flat" cmpd="sng" algn="ctr">
                      <a:solidFill>
                        <a:srgbClr val="000000"/>
                      </a:solidFill>
                      <a:prstDash val="solid"/>
                      <a:round/>
                      <a:headEnd type="none" w="med" len="med"/>
                      <a:tailEnd type="none" w="med" len="med"/>
                    </a:lnT>
                    <a:lnB w="3238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1531377"/>
                  </a:ext>
                </a:extLst>
              </a:tr>
              <a:tr h="391737">
                <a:tc>
                  <a:txBody>
                    <a:bodyPr/>
                    <a:lstStyle/>
                    <a:p>
                      <a:pPr marL="0" marR="0" indent="3810" algn="ctr" fontAlgn="ctr" latinLnBrk="0">
                        <a:lnSpc>
                          <a:spcPct val="100000"/>
                        </a:lnSpc>
                        <a:spcBef>
                          <a:spcPts val="0"/>
                        </a:spcBef>
                        <a:spcAft>
                          <a:spcPts val="0"/>
                        </a:spcAft>
                      </a:pPr>
                      <a:r>
                        <a:rPr lang="en-US" sz="1400" kern="0" spc="0" dirty="0">
                          <a:solidFill>
                            <a:srgbClr val="000000"/>
                          </a:solidFill>
                          <a:effectLst/>
                          <a:latin typeface="+mn-ea"/>
                          <a:ea typeface="+mn-ea"/>
                        </a:rPr>
                        <a:t>Period</a:t>
                      </a: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type="none" w="med" len="med"/>
                      <a:tailEnd type="none" w="med" len="med"/>
                    </a:lnT>
                    <a:lnB w="32385" cap="flat" cmpd="sng" algn="ctr">
                      <a:solidFill>
                        <a:srgbClr val="000000"/>
                      </a:solidFill>
                      <a:prstDash val="solid"/>
                      <a:round/>
                      <a:headEnd type="none" w="med" len="med"/>
                      <a:tailEnd type="none" w="med" len="med"/>
                    </a:lnB>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January, April, July, October, 2013</a:t>
                      </a:r>
                    </a:p>
                  </a:txBody>
                  <a:tcPr marL="82351" marR="82351" marT="41175" marB="41175">
                    <a:lnL w="7112" cap="flat" cmpd="sng" algn="ctr">
                      <a:solidFill>
                        <a:srgbClr val="000000"/>
                      </a:solidFill>
                      <a:prstDash val="solid"/>
                      <a:round/>
                      <a:headEnd type="none" w="med" len="med"/>
                      <a:tailEnd type="none" w="med" len="med"/>
                    </a:lnL>
                    <a:lnR>
                      <a:noFill/>
                    </a:lnR>
                    <a:lnT w="32385" cap="flat" cmpd="sng" algn="ctr">
                      <a:solidFill>
                        <a:srgbClr val="000000"/>
                      </a:solidFill>
                      <a:prstDash val="solid"/>
                      <a:round/>
                      <a:headEnd type="none" w="med" len="med"/>
                      <a:tailEnd type="none" w="med" len="med"/>
                    </a:lnT>
                    <a:lnB w="3238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8951610"/>
                  </a:ext>
                </a:extLst>
              </a:tr>
              <a:tr h="301952">
                <a:tc rowSpan="5">
                  <a:txBody>
                    <a:bodyPr/>
                    <a:lstStyle/>
                    <a:p>
                      <a:pPr marL="0" marR="0" indent="3810" algn="ctr" fontAlgn="base" latinLnBrk="1">
                        <a:lnSpc>
                          <a:spcPct val="160000"/>
                        </a:lnSpc>
                        <a:spcBef>
                          <a:spcPts val="0"/>
                        </a:spcBef>
                        <a:spcAft>
                          <a:spcPts val="0"/>
                        </a:spcAft>
                      </a:pPr>
                      <a:endParaRPr lang="en-US" sz="1400" kern="0" spc="0" dirty="0">
                        <a:solidFill>
                          <a:srgbClr val="000000"/>
                        </a:solidFill>
                        <a:effectLst/>
                        <a:latin typeface="+mn-ea"/>
                        <a:ea typeface="+mn-ea"/>
                      </a:endParaRPr>
                    </a:p>
                    <a:p>
                      <a:pPr marL="0" marR="0" indent="3810" algn="ctr" fontAlgn="base" latinLnBrk="1">
                        <a:lnSpc>
                          <a:spcPct val="160000"/>
                        </a:lnSpc>
                        <a:spcBef>
                          <a:spcPts val="0"/>
                        </a:spcBef>
                        <a:spcAft>
                          <a:spcPts val="0"/>
                        </a:spcAft>
                      </a:pPr>
                      <a:endParaRPr lang="en-US" sz="1400" kern="0" spc="0" dirty="0">
                        <a:solidFill>
                          <a:srgbClr val="000000"/>
                        </a:solidFill>
                        <a:effectLst/>
                        <a:latin typeface="+mn-ea"/>
                        <a:ea typeface="+mn-ea"/>
                      </a:endParaRPr>
                    </a:p>
                    <a:p>
                      <a:pPr marL="0" marR="0" indent="3810" algn="ctr" fontAlgn="base" latinLnBrk="1">
                        <a:lnSpc>
                          <a:spcPct val="160000"/>
                        </a:lnSpc>
                        <a:spcBef>
                          <a:spcPts val="0"/>
                        </a:spcBef>
                        <a:spcAft>
                          <a:spcPts val="0"/>
                        </a:spcAft>
                      </a:pPr>
                      <a:endParaRPr lang="en-US" sz="1400" kern="0" spc="0" dirty="0">
                        <a:solidFill>
                          <a:srgbClr val="000000"/>
                        </a:solidFill>
                        <a:effectLst/>
                        <a:latin typeface="+mn-ea"/>
                        <a:ea typeface="+mn-ea"/>
                      </a:endParaRPr>
                    </a:p>
                    <a:p>
                      <a:pPr marL="0" marR="0" indent="3810" algn="ctr" fontAlgn="base" latinLnBrk="1">
                        <a:lnSpc>
                          <a:spcPct val="160000"/>
                        </a:lnSpc>
                        <a:spcBef>
                          <a:spcPts val="0"/>
                        </a:spcBef>
                        <a:spcAft>
                          <a:spcPts val="0"/>
                        </a:spcAft>
                      </a:pPr>
                      <a:r>
                        <a:rPr lang="en-US" sz="1400" kern="0" spc="0" dirty="0">
                          <a:solidFill>
                            <a:srgbClr val="000000"/>
                          </a:solidFill>
                          <a:effectLst/>
                          <a:latin typeface="+mn-ea"/>
                          <a:ea typeface="+mn-ea"/>
                        </a:rPr>
                        <a:t>Domain</a:t>
                      </a:r>
                    </a:p>
                    <a:p>
                      <a:pPr marL="0" marR="0" indent="3810" algn="ctr" fontAlgn="base" latinLnBrk="1">
                        <a:lnSpc>
                          <a:spcPct val="160000"/>
                        </a:lnSpc>
                        <a:spcBef>
                          <a:spcPts val="0"/>
                        </a:spcBef>
                        <a:spcAft>
                          <a:spcPts val="0"/>
                        </a:spcAft>
                      </a:pPr>
                      <a:r>
                        <a:rPr lang="ko-KR" altLang="en-US" sz="1200" kern="0" spc="0" dirty="0">
                          <a:solidFill>
                            <a:srgbClr val="000000"/>
                          </a:solidFill>
                          <a:effectLst/>
                          <a:latin typeface="+mn-ea"/>
                          <a:ea typeface="+mn-ea"/>
                        </a:rPr>
                        <a:t>　</a:t>
                      </a:r>
                    </a:p>
                    <a:p>
                      <a:pPr marL="0" marR="0" indent="3810" algn="ctr" fontAlgn="base" latinLnBrk="1">
                        <a:lnSpc>
                          <a:spcPct val="160000"/>
                        </a:lnSpc>
                        <a:spcBef>
                          <a:spcPts val="0"/>
                        </a:spcBef>
                        <a:spcAft>
                          <a:spcPts val="0"/>
                        </a:spcAft>
                      </a:pPr>
                      <a:r>
                        <a:rPr lang="ko-KR" altLang="en-US" sz="1400" kern="0" spc="0" dirty="0">
                          <a:solidFill>
                            <a:srgbClr val="000000"/>
                          </a:solidFill>
                          <a:effectLst/>
                          <a:latin typeface="+mn-ea"/>
                          <a:ea typeface="+mn-ea"/>
                        </a:rPr>
                        <a:t>　</a:t>
                      </a: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type="none" w="med" len="med"/>
                      <a:tailEnd type="none" w="med" len="med"/>
                    </a:lnT>
                    <a:lnB w="32385" cap="flat" cmpd="sng" algn="ctr">
                      <a:solidFill>
                        <a:srgbClr val="000000"/>
                      </a:solidFill>
                      <a:prstDash val="solid"/>
                      <a:round/>
                      <a:headEnd type="none" w="med" len="med"/>
                      <a:tailEnd type="none" w="med" len="med"/>
                    </a:lnB>
                  </a:tcPr>
                </a:tc>
                <a:tc>
                  <a:txBody>
                    <a:bodyPr/>
                    <a:lstStyle/>
                    <a:p>
                      <a:pPr marL="0" marR="0" indent="3810" algn="ctr" fontAlgn="base" latinLnBrk="1">
                        <a:lnSpc>
                          <a:spcPct val="160000"/>
                        </a:lnSpc>
                        <a:spcBef>
                          <a:spcPts val="0"/>
                        </a:spcBef>
                        <a:spcAft>
                          <a:spcPts val="0"/>
                        </a:spcAft>
                      </a:pPr>
                      <a:r>
                        <a:rPr lang="en-US" sz="1200" b="1" kern="0" spc="0" dirty="0">
                          <a:solidFill>
                            <a:srgbClr val="000000"/>
                          </a:solidFill>
                          <a:effectLst/>
                          <a:latin typeface="+mn-ea"/>
                          <a:ea typeface="+mn-ea"/>
                        </a:rPr>
                        <a:t>• Extent :</a:t>
                      </a:r>
                    </a:p>
                  </a:txBody>
                  <a:tcPr marL="82351" marR="82351" marT="41175" marB="41175">
                    <a:lnL w="7112" cap="flat" cmpd="sng" algn="ctr">
                      <a:solidFill>
                        <a:srgbClr val="000000"/>
                      </a:solidFill>
                      <a:prstDash val="solid"/>
                      <a:round/>
                      <a:headEnd type="none" w="med" len="med"/>
                      <a:tailEnd type="none" w="med" len="med"/>
                    </a:lnL>
                    <a:lnR>
                      <a:noFill/>
                    </a:lnR>
                    <a:lnT w="32385"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437283479"/>
                  </a:ext>
                </a:extLst>
              </a:tr>
              <a:tr h="521553">
                <a:tc vMerge="1">
                  <a:txBody>
                    <a:bodyPr/>
                    <a:lstStyle/>
                    <a:p>
                      <a:pPr latinLnBrk="1"/>
                      <a:endParaRPr lang="ko-KR" altLang="en-US"/>
                    </a:p>
                  </a:txBody>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Domain 1 (East Asia)</a:t>
                      </a:r>
                    </a:p>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Domain 2 (South Korea)</a:t>
                      </a:r>
                    </a:p>
                  </a:txBody>
                  <a:tcPr marL="82351" marR="82351" marT="41175" marB="41175">
                    <a:lnL w="7112"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3774927311"/>
                  </a:ext>
                </a:extLst>
              </a:tr>
              <a:tr h="301952">
                <a:tc vMerge="1">
                  <a:txBody>
                    <a:bodyPr/>
                    <a:lstStyle/>
                    <a:p>
                      <a:pPr marL="0" marR="0" indent="3810" algn="ctr" fontAlgn="base" latinLnBrk="1">
                        <a:lnSpc>
                          <a:spcPct val="160000"/>
                        </a:lnSpc>
                        <a:spcBef>
                          <a:spcPts val="0"/>
                        </a:spcBef>
                        <a:spcAft>
                          <a:spcPts val="0"/>
                        </a:spcAft>
                      </a:pPr>
                      <a:endParaRPr lang="ko-KR" altLang="en-US" sz="900" kern="0" spc="0" dirty="0">
                        <a:solidFill>
                          <a:srgbClr val="000000"/>
                        </a:solidFill>
                        <a:effectLst/>
                        <a:latin typeface="한양신명조"/>
                      </a:endParaRPr>
                    </a:p>
                  </a:txBody>
                  <a:tcPr marL="82351" marR="82351" marT="41175" marB="41175">
                    <a:lnL>
                      <a:noFill/>
                    </a:lnL>
                    <a:lnR w="7112" cap="flat" cmpd="sng" algn="ctr">
                      <a:solidFill>
                        <a:srgbClr val="000000"/>
                      </a:solidFill>
                      <a:prstDash val="solid"/>
                      <a:round/>
                      <a:headEnd type="none" w="med" len="med"/>
                      <a:tailEnd type="none" w="med" len="med"/>
                    </a:lnR>
                    <a:lnT>
                      <a:noFill/>
                    </a:lnT>
                    <a:lnB>
                      <a:noFill/>
                    </a:lnB>
                  </a:tcPr>
                </a:tc>
                <a:tc>
                  <a:txBody>
                    <a:bodyPr/>
                    <a:lstStyle/>
                    <a:p>
                      <a:pPr marL="0" marR="0" indent="3810" algn="ctr" fontAlgn="base" latinLnBrk="1">
                        <a:lnSpc>
                          <a:spcPct val="160000"/>
                        </a:lnSpc>
                        <a:spcBef>
                          <a:spcPts val="0"/>
                        </a:spcBef>
                        <a:spcAft>
                          <a:spcPts val="0"/>
                        </a:spcAft>
                      </a:pPr>
                      <a:r>
                        <a:rPr lang="en-US" sz="1200" b="1" kern="0" spc="0" dirty="0">
                          <a:solidFill>
                            <a:srgbClr val="000000"/>
                          </a:solidFill>
                          <a:effectLst/>
                          <a:latin typeface="+mn-ea"/>
                          <a:ea typeface="+mn-ea"/>
                        </a:rPr>
                        <a:t>• Grid resolution (domain):</a:t>
                      </a:r>
                      <a:r>
                        <a:rPr lang="en-US" sz="1200" kern="0" spc="0" dirty="0">
                          <a:solidFill>
                            <a:srgbClr val="000000"/>
                          </a:solidFill>
                          <a:effectLst/>
                          <a:latin typeface="+mn-ea"/>
                          <a:ea typeface="+mn-ea"/>
                        </a:rPr>
                        <a:t> </a:t>
                      </a:r>
                    </a:p>
                  </a:txBody>
                  <a:tcPr marL="82351" marR="82351" marT="41175" marB="41175">
                    <a:lnL w="7112"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698432290"/>
                  </a:ext>
                </a:extLst>
              </a:tr>
              <a:tr h="521553">
                <a:tc vMerge="1">
                  <a:txBody>
                    <a:bodyPr/>
                    <a:lstStyle/>
                    <a:p>
                      <a:pPr latinLnBrk="1"/>
                      <a:endParaRPr lang="ko-KR" altLang="en-US"/>
                    </a:p>
                  </a:txBody>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27 ⅹ27km</a:t>
                      </a:r>
                      <a:r>
                        <a:rPr lang="en-US" sz="1100" kern="0" spc="0" baseline="30000" dirty="0">
                          <a:solidFill>
                            <a:srgbClr val="000000"/>
                          </a:solidFill>
                          <a:effectLst/>
                          <a:latin typeface="+mn-ea"/>
                          <a:ea typeface="+mn-ea"/>
                        </a:rPr>
                        <a:t>2</a:t>
                      </a:r>
                      <a:r>
                        <a:rPr lang="en-US" sz="1100" kern="0" spc="0" dirty="0">
                          <a:solidFill>
                            <a:srgbClr val="000000"/>
                          </a:solidFill>
                          <a:effectLst/>
                          <a:latin typeface="+mn-ea"/>
                          <a:ea typeface="+mn-ea"/>
                        </a:rPr>
                        <a:t>(174 x 128)</a:t>
                      </a:r>
                    </a:p>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9 ⅹ9km</a:t>
                      </a:r>
                      <a:r>
                        <a:rPr lang="en-US" sz="1100" kern="0" spc="0" baseline="30000" dirty="0">
                          <a:solidFill>
                            <a:srgbClr val="000000"/>
                          </a:solidFill>
                          <a:effectLst/>
                          <a:latin typeface="+mn-ea"/>
                          <a:ea typeface="+mn-ea"/>
                        </a:rPr>
                        <a:t>2</a:t>
                      </a:r>
                      <a:r>
                        <a:rPr lang="en-US" sz="1100" kern="0" spc="0" dirty="0">
                          <a:solidFill>
                            <a:srgbClr val="000000"/>
                          </a:solidFill>
                          <a:effectLst/>
                          <a:latin typeface="+mn-ea"/>
                          <a:ea typeface="+mn-ea"/>
                        </a:rPr>
                        <a:t>(67 x 82))</a:t>
                      </a:r>
                    </a:p>
                  </a:txBody>
                  <a:tcPr marL="82351" marR="82351" marT="41175" marB="41175">
                    <a:lnL w="7112"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714995184"/>
                  </a:ext>
                </a:extLst>
              </a:tr>
              <a:tr h="323912">
                <a:tc vMerge="1">
                  <a:txBody>
                    <a:bodyPr/>
                    <a:lstStyle/>
                    <a:p>
                      <a:pPr marL="0" marR="0" indent="3810" algn="ctr" fontAlgn="base" latinLnBrk="1">
                        <a:lnSpc>
                          <a:spcPct val="160000"/>
                        </a:lnSpc>
                        <a:spcBef>
                          <a:spcPts val="0"/>
                        </a:spcBef>
                        <a:spcAft>
                          <a:spcPts val="0"/>
                        </a:spcAft>
                      </a:pPr>
                      <a:endParaRPr lang="ko-KR" altLang="en-US" sz="1000" kern="0" spc="0" dirty="0">
                        <a:solidFill>
                          <a:srgbClr val="000000"/>
                        </a:solidFill>
                        <a:effectLst/>
                        <a:latin typeface="한컴바탕"/>
                      </a:endParaRPr>
                    </a:p>
                  </a:txBody>
                  <a:tcPr marL="82351" marR="82351" marT="41175" marB="41175">
                    <a:lnL>
                      <a:noFill/>
                    </a:lnL>
                    <a:lnR w="7112" cap="flat" cmpd="sng" algn="ctr">
                      <a:solidFill>
                        <a:srgbClr val="000000"/>
                      </a:solidFill>
                      <a:prstDash val="solid"/>
                      <a:round/>
                      <a:headEnd type="none" w="med" len="med"/>
                      <a:tailEnd type="none" w="med" len="med"/>
                    </a:lnR>
                    <a:lnT>
                      <a:noFill/>
                    </a:lnT>
                    <a:lnB w="32385" cap="flat" cmpd="sng" algn="ctr">
                      <a:solidFill>
                        <a:srgbClr val="000000"/>
                      </a:solidFill>
                      <a:prstDash val="solid"/>
                      <a:round/>
                      <a:headEnd type="none" w="med" len="med"/>
                      <a:tailEnd type="none" w="med" len="med"/>
                    </a:lnB>
                  </a:tcPr>
                </a:tc>
                <a:tc>
                  <a:txBody>
                    <a:bodyPr/>
                    <a:lstStyle/>
                    <a:p>
                      <a:pPr marL="0" marR="0" indent="3810" algn="ctr" fontAlgn="base" latinLnBrk="1">
                        <a:lnSpc>
                          <a:spcPct val="160000"/>
                        </a:lnSpc>
                        <a:spcBef>
                          <a:spcPts val="0"/>
                        </a:spcBef>
                        <a:spcAft>
                          <a:spcPts val="0"/>
                        </a:spcAft>
                      </a:pPr>
                      <a:r>
                        <a:rPr lang="en-US" sz="1100" kern="0" spc="0" dirty="0">
                          <a:solidFill>
                            <a:srgbClr val="000000"/>
                          </a:solidFill>
                          <a:effectLst/>
                          <a:latin typeface="+mn-ea"/>
                          <a:ea typeface="+mn-ea"/>
                        </a:rPr>
                        <a:t>•</a:t>
                      </a:r>
                      <a:r>
                        <a:rPr lang="en-US" sz="1100" b="1" kern="0" spc="0" dirty="0">
                          <a:solidFill>
                            <a:srgbClr val="000000"/>
                          </a:solidFill>
                          <a:effectLst/>
                          <a:latin typeface="+mn-ea"/>
                          <a:ea typeface="+mn-ea"/>
                        </a:rPr>
                        <a:t> </a:t>
                      </a:r>
                      <a:r>
                        <a:rPr lang="en-US" sz="1200" b="1" kern="0" spc="0" dirty="0">
                          <a:solidFill>
                            <a:srgbClr val="000000"/>
                          </a:solidFill>
                          <a:effectLst/>
                          <a:latin typeface="+mn-ea"/>
                          <a:ea typeface="+mn-ea"/>
                        </a:rPr>
                        <a:t>N. of vertical layer</a:t>
                      </a:r>
                      <a:r>
                        <a:rPr lang="en-US" sz="1100" b="1" kern="0" spc="0" dirty="0">
                          <a:solidFill>
                            <a:srgbClr val="000000"/>
                          </a:solidFill>
                          <a:effectLst/>
                          <a:latin typeface="+mn-ea"/>
                          <a:ea typeface="+mn-ea"/>
                        </a:rPr>
                        <a:t>: 30 </a:t>
                      </a:r>
                    </a:p>
                  </a:txBody>
                  <a:tcPr marL="82351" marR="82351" marT="41175" marB="41175">
                    <a:lnL w="7112" cap="flat" cmpd="sng" algn="ctr">
                      <a:solidFill>
                        <a:srgbClr val="000000"/>
                      </a:solidFill>
                      <a:prstDash val="solid"/>
                      <a:round/>
                      <a:headEnd type="none" w="med" len="med"/>
                      <a:tailEnd type="none" w="med" len="med"/>
                    </a:lnL>
                    <a:lnR>
                      <a:noFill/>
                    </a:lnR>
                    <a:lnT>
                      <a:noFill/>
                    </a:lnT>
                    <a:lnB w="3238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1551457"/>
                  </a:ext>
                </a:extLst>
              </a:tr>
            </a:tbl>
          </a:graphicData>
        </a:graphic>
      </p:graphicFrame>
      <p:sp>
        <p:nvSpPr>
          <p:cNvPr id="11" name="직사각형 10">
            <a:extLst>
              <a:ext uri="{FF2B5EF4-FFF2-40B4-BE49-F238E27FC236}">
                <a16:creationId xmlns="" xmlns:a16="http://schemas.microsoft.com/office/drawing/2014/main" id="{A9E3395B-4FB4-465D-9E56-E612451201A8}"/>
              </a:ext>
            </a:extLst>
          </p:cNvPr>
          <p:cNvSpPr/>
          <p:nvPr/>
        </p:nvSpPr>
        <p:spPr>
          <a:xfrm>
            <a:off x="1083409" y="3087592"/>
            <a:ext cx="1046120" cy="535531"/>
          </a:xfrm>
          <a:prstGeom prst="rect">
            <a:avLst/>
          </a:prstGeom>
        </p:spPr>
        <p:txBody>
          <a:bodyPr wrap="none">
            <a:spAutoFit/>
          </a:bodyPr>
          <a:lstStyle/>
          <a:p>
            <a:pPr indent="3810" algn="ctr" fontAlgn="base">
              <a:lnSpc>
                <a:spcPct val="160000"/>
              </a:lnSpc>
            </a:pPr>
            <a:r>
              <a:rPr lang="en-US" altLang="ko-KR" b="1" kern="0" dirty="0">
                <a:solidFill>
                  <a:srgbClr val="000000"/>
                </a:solidFill>
                <a:latin typeface="+mn-ea"/>
              </a:rPr>
              <a:t>Domain</a:t>
            </a:r>
          </a:p>
        </p:txBody>
      </p:sp>
      <p:pic>
        <p:nvPicPr>
          <p:cNvPr id="12" name="_x378635472" descr="EMB000001986421">
            <a:extLst>
              <a:ext uri="{FF2B5EF4-FFF2-40B4-BE49-F238E27FC236}">
                <a16:creationId xmlns="" xmlns:a16="http://schemas.microsoft.com/office/drawing/2014/main" id="{67B711D1-0AA7-4D59-9A6F-9F126D7CA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12" y="3641941"/>
            <a:ext cx="2859081" cy="2047697"/>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 xmlns:a16="http://schemas.microsoft.com/office/drawing/2014/main" id="{B696E342-7D68-48F4-BC85-B4429E3A6BDA}"/>
              </a:ext>
            </a:extLst>
          </p:cNvPr>
          <p:cNvSpPr/>
          <p:nvPr/>
        </p:nvSpPr>
        <p:spPr>
          <a:xfrm>
            <a:off x="403255" y="5671744"/>
            <a:ext cx="2406428" cy="646331"/>
          </a:xfrm>
          <a:prstGeom prst="rect">
            <a:avLst/>
          </a:prstGeom>
        </p:spPr>
        <p:txBody>
          <a:bodyPr wrap="none">
            <a:spAutoFit/>
          </a:bodyPr>
          <a:lstStyle/>
          <a:p>
            <a:pPr algn="ctr" fontAlgn="base" latinLnBrk="0"/>
            <a:r>
              <a:rPr lang="en-US" altLang="ko-KR" b="1" kern="0" dirty="0">
                <a:solidFill>
                  <a:srgbClr val="000000"/>
                </a:solidFill>
                <a:latin typeface="+mn-ea"/>
              </a:rPr>
              <a:t>Meteorological data</a:t>
            </a:r>
          </a:p>
          <a:p>
            <a:pPr algn="ctr" fontAlgn="base" latinLnBrk="0"/>
            <a:r>
              <a:rPr lang="en-US" altLang="ko-KR" b="1" kern="0" dirty="0">
                <a:solidFill>
                  <a:srgbClr val="000000"/>
                </a:solidFill>
                <a:latin typeface="+mn-ea"/>
              </a:rPr>
              <a:t>-cloudiness-</a:t>
            </a:r>
            <a:endParaRPr lang="ko-KR" altLang="en-US" b="1" kern="0" dirty="0">
              <a:solidFill>
                <a:srgbClr val="000000"/>
              </a:solidFill>
              <a:latin typeface="+mn-ea"/>
            </a:endParaRPr>
          </a:p>
        </p:txBody>
      </p:sp>
      <p:sp>
        <p:nvSpPr>
          <p:cNvPr id="14" name="TextBox 13">
            <a:extLst>
              <a:ext uri="{FF2B5EF4-FFF2-40B4-BE49-F238E27FC236}">
                <a16:creationId xmlns="" xmlns:a16="http://schemas.microsoft.com/office/drawing/2014/main" id="{E3E6804A-3987-4A36-9F5C-663A824111C8}"/>
              </a:ext>
            </a:extLst>
          </p:cNvPr>
          <p:cNvSpPr txBox="1"/>
          <p:nvPr/>
        </p:nvSpPr>
        <p:spPr>
          <a:xfrm>
            <a:off x="0" y="577657"/>
            <a:ext cx="9144000" cy="369332"/>
          </a:xfrm>
          <a:prstGeom prst="rect">
            <a:avLst/>
          </a:prstGeom>
          <a:noFill/>
        </p:spPr>
        <p:txBody>
          <a:bodyPr wrap="square" rtlCol="0">
            <a:spAutoFit/>
          </a:bodyPr>
          <a:lstStyle/>
          <a:p>
            <a:r>
              <a:rPr lang="en-US" altLang="ko-KR" b="1" dirty="0"/>
              <a:t>Chemical Transport Modeling System(CMAQ-RSM) Modeling Framework</a:t>
            </a:r>
          </a:p>
        </p:txBody>
      </p:sp>
      <p:sp>
        <p:nvSpPr>
          <p:cNvPr id="15" name="직사각형 14">
            <a:extLst>
              <a:ext uri="{FF2B5EF4-FFF2-40B4-BE49-F238E27FC236}">
                <a16:creationId xmlns="" xmlns:a16="http://schemas.microsoft.com/office/drawing/2014/main" id="{62672C97-524F-4193-9F1B-010A10FEE7A4}"/>
              </a:ext>
            </a:extLst>
          </p:cNvPr>
          <p:cNvSpPr/>
          <p:nvPr/>
        </p:nvSpPr>
        <p:spPr>
          <a:xfrm>
            <a:off x="255056" y="68288"/>
            <a:ext cx="667009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Integrated Emissions and Atmospheric Transport Model</a:t>
            </a:r>
            <a:endParaRPr lang="en-US" altLang="ko-KR" sz="1600" dirty="0">
              <a:solidFill>
                <a:schemeClr val="bg1"/>
              </a:solidFill>
              <a:latin typeface="HY헤드라인M" pitchFamily="18" charset="-127"/>
              <a:ea typeface="HY헤드라인M" pitchFamily="18" charset="-127"/>
            </a:endParaRPr>
          </a:p>
        </p:txBody>
      </p:sp>
    </p:spTree>
    <p:extLst>
      <p:ext uri="{BB962C8B-B14F-4D97-AF65-F5344CB8AC3E}">
        <p14:creationId xmlns:p14="http://schemas.microsoft.com/office/powerpoint/2010/main" val="283795266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6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6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6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6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22392</TotalTime>
  <Words>3178</Words>
  <Application>Microsoft Office PowerPoint</Application>
  <PresentationFormat>화면 슬라이드 쇼(4:3)</PresentationFormat>
  <Paragraphs>409</Paragraphs>
  <Slides>21</Slides>
  <Notes>20</Notes>
  <HiddenSlides>0</HiddenSlides>
  <MMClips>0</MMClips>
  <ScaleCrop>false</ScaleCrop>
  <HeadingPairs>
    <vt:vector size="4" baseType="variant">
      <vt:variant>
        <vt:lpstr>테마</vt:lpstr>
      </vt:variant>
      <vt:variant>
        <vt:i4>3</vt:i4>
      </vt:variant>
      <vt:variant>
        <vt:lpstr>슬라이드 제목</vt:lpstr>
      </vt:variant>
      <vt:variant>
        <vt:i4>21</vt:i4>
      </vt:variant>
    </vt:vector>
  </HeadingPairs>
  <TitlesOfParts>
    <vt:vector size="24" baseType="lpstr">
      <vt:lpstr>Office 테마</vt:lpstr>
      <vt:lpstr>기본 디자인</vt:lpstr>
      <vt:lpstr>1_기본 디자인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JWoo</dc:creator>
  <cp:lastModifiedBy>jins</cp:lastModifiedBy>
  <cp:revision>1616</cp:revision>
  <dcterms:created xsi:type="dcterms:W3CDTF">2014-02-20T06:36:35Z</dcterms:created>
  <dcterms:modified xsi:type="dcterms:W3CDTF">2018-10-23T14:06:31Z</dcterms:modified>
</cp:coreProperties>
</file>