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3"/>
  </p:sldMasterIdLst>
  <p:notesMasterIdLst>
    <p:notesMasterId r:id="rId45"/>
  </p:notesMasterIdLst>
  <p:sldIdLst>
    <p:sldId id="257" r:id="rId24"/>
    <p:sldId id="319" r:id="rId25"/>
    <p:sldId id="322" r:id="rId26"/>
    <p:sldId id="330" r:id="rId27"/>
    <p:sldId id="320" r:id="rId28"/>
    <p:sldId id="329" r:id="rId29"/>
    <p:sldId id="321" r:id="rId30"/>
    <p:sldId id="269" r:id="rId31"/>
    <p:sldId id="270" r:id="rId32"/>
    <p:sldId id="324" r:id="rId33"/>
    <p:sldId id="273" r:id="rId34"/>
    <p:sldId id="274" r:id="rId35"/>
    <p:sldId id="325" r:id="rId36"/>
    <p:sldId id="278" r:id="rId37"/>
    <p:sldId id="280" r:id="rId38"/>
    <p:sldId id="326" r:id="rId39"/>
    <p:sldId id="306" r:id="rId40"/>
    <p:sldId id="331" r:id="rId41"/>
    <p:sldId id="283" r:id="rId42"/>
    <p:sldId id="286" r:id="rId43"/>
    <p:sldId id="287"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land, Robertj" initials="WR" lastIdx="2" clrIdx="0">
    <p:extLst>
      <p:ext uri="{19B8F6BF-5375-455C-9EA6-DF929625EA0E}">
        <p15:presenceInfo xmlns:p15="http://schemas.microsoft.com/office/powerpoint/2012/main" userId="S-1-5-21-1339303556-449845944-1601390327-163569" providerId="AD"/>
      </p:ext>
    </p:extLst>
  </p:cmAuthor>
  <p:cmAuthor id="2" name="Fann, Neal" initials="FN" lastIdx="7" clrIdx="1">
    <p:extLst>
      <p:ext uri="{19B8F6BF-5375-455C-9EA6-DF929625EA0E}">
        <p15:presenceInfo xmlns:p15="http://schemas.microsoft.com/office/powerpoint/2012/main" userId="S-1-5-21-1339303556-449845944-1601390327-164728" providerId="AD"/>
      </p:ext>
    </p:extLst>
  </p:cmAuthor>
  <p:cmAuthor id="3" name="Chan, Elizabeth" initials="CE" lastIdx="4" clrIdx="2">
    <p:extLst>
      <p:ext uri="{19B8F6BF-5375-455C-9EA6-DF929625EA0E}">
        <p15:presenceInfo xmlns:p15="http://schemas.microsoft.com/office/powerpoint/2012/main" userId="S-1-5-21-1339303556-449845944-1601390327-371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42" d="100"/>
          <a:sy n="42" d="100"/>
        </p:scale>
        <p:origin x="4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9BA9C6CC-8D2C-448D-990E-E124B09E6C84}" type="datetimeFigureOut">
              <a:rPr lang="en-US" smtClean="0"/>
              <a:t>10/21/2018</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A0DA8AC2-5E3E-4D17-9300-FCA13F400C05}" type="slidenum">
              <a:rPr lang="en-US" smtClean="0"/>
              <a:t>‹#›</a:t>
            </a:fld>
            <a:endParaRPr lang="en-US"/>
          </a:p>
        </p:txBody>
      </p:sp>
    </p:spTree>
    <p:extLst>
      <p:ext uri="{BB962C8B-B14F-4D97-AF65-F5344CB8AC3E}">
        <p14:creationId xmlns:p14="http://schemas.microsoft.com/office/powerpoint/2010/main" val="226079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75EB1-336E-42B3-8ADB-CE696847A48A}" type="slidenum">
              <a:rPr lang="en-US" smtClean="0"/>
              <a:t>1</a:t>
            </a:fld>
            <a:endParaRPr lang="en-US"/>
          </a:p>
        </p:txBody>
      </p:sp>
    </p:spTree>
    <p:extLst>
      <p:ext uri="{BB962C8B-B14F-4D97-AF65-F5344CB8AC3E}">
        <p14:creationId xmlns:p14="http://schemas.microsoft.com/office/powerpoint/2010/main" val="396277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75EB1-336E-42B3-8ADB-CE696847A48A}" type="slidenum">
              <a:rPr lang="en-US" smtClean="0"/>
              <a:t>3</a:t>
            </a:fld>
            <a:endParaRPr lang="en-US"/>
          </a:p>
        </p:txBody>
      </p:sp>
    </p:spTree>
    <p:extLst>
      <p:ext uri="{BB962C8B-B14F-4D97-AF65-F5344CB8AC3E}">
        <p14:creationId xmlns:p14="http://schemas.microsoft.com/office/powerpoint/2010/main" val="293727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mention that phase 3 is still to come and that we will look at three industrial sectors in that part of the comparison.</a:t>
            </a:r>
          </a:p>
        </p:txBody>
      </p:sp>
      <p:sp>
        <p:nvSpPr>
          <p:cNvPr id="4" name="Slide Number Placeholder 3"/>
          <p:cNvSpPr>
            <a:spLocks noGrp="1"/>
          </p:cNvSpPr>
          <p:nvPr>
            <p:ph type="sldNum" sz="quarter" idx="10"/>
          </p:nvPr>
        </p:nvSpPr>
        <p:spPr/>
        <p:txBody>
          <a:bodyPr/>
          <a:lstStyle/>
          <a:p>
            <a:fld id="{F4A75EB1-336E-42B3-8ADB-CE696847A48A}" type="slidenum">
              <a:rPr lang="en-US" smtClean="0"/>
              <a:t>7</a:t>
            </a:fld>
            <a:endParaRPr lang="en-US" dirty="0"/>
          </a:p>
        </p:txBody>
      </p:sp>
    </p:spTree>
    <p:extLst>
      <p:ext uri="{BB962C8B-B14F-4D97-AF65-F5344CB8AC3E}">
        <p14:creationId xmlns:p14="http://schemas.microsoft.com/office/powerpoint/2010/main" val="80915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6BE8-2F2E-451A-A0AF-8284445FF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F2D86F-B805-43D6-9B14-D830F7021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94D5A-884A-495F-90C7-63D8C4751E4B}"/>
              </a:ext>
            </a:extLst>
          </p:cNvPr>
          <p:cNvSpPr>
            <a:spLocks noGrp="1"/>
          </p:cNvSpPr>
          <p:nvPr>
            <p:ph type="dt" sz="half" idx="10"/>
          </p:nvPr>
        </p:nvSpPr>
        <p:spPr/>
        <p:txBody>
          <a:bodyPr/>
          <a:lstStyle/>
          <a:p>
            <a:fld id="{B88F017E-91F7-4B33-9771-AA8EE4B0B883}" type="datetime1">
              <a:rPr lang="en-US" smtClean="0"/>
              <a:t>10/21/2018</a:t>
            </a:fld>
            <a:endParaRPr lang="en-US"/>
          </a:p>
        </p:txBody>
      </p:sp>
      <p:sp>
        <p:nvSpPr>
          <p:cNvPr id="5" name="Footer Placeholder 4">
            <a:extLst>
              <a:ext uri="{FF2B5EF4-FFF2-40B4-BE49-F238E27FC236}">
                <a16:creationId xmlns:a16="http://schemas.microsoft.com/office/drawing/2014/main" id="{14FB52FB-0761-44F9-923D-402C0FEF0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68D6E-076B-4A4B-8136-611186521248}"/>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213459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0A15-6A3D-47EA-9298-5E47E1BFAF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760D1-7A03-4F4A-8F72-EC874991E5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F712E-FB74-4EF0-B93C-11D3A36156C8}"/>
              </a:ext>
            </a:extLst>
          </p:cNvPr>
          <p:cNvSpPr>
            <a:spLocks noGrp="1"/>
          </p:cNvSpPr>
          <p:nvPr>
            <p:ph type="dt" sz="half" idx="10"/>
          </p:nvPr>
        </p:nvSpPr>
        <p:spPr/>
        <p:txBody>
          <a:bodyPr/>
          <a:lstStyle/>
          <a:p>
            <a:fld id="{5F787691-FE3B-49B7-A3BC-65115349D440}" type="datetime1">
              <a:rPr lang="en-US" smtClean="0"/>
              <a:t>10/21/2018</a:t>
            </a:fld>
            <a:endParaRPr lang="en-US"/>
          </a:p>
        </p:txBody>
      </p:sp>
      <p:sp>
        <p:nvSpPr>
          <p:cNvPr id="5" name="Footer Placeholder 4">
            <a:extLst>
              <a:ext uri="{FF2B5EF4-FFF2-40B4-BE49-F238E27FC236}">
                <a16:creationId xmlns:a16="http://schemas.microsoft.com/office/drawing/2014/main" id="{1EAFA541-CFE6-456C-B82F-F7166B64E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CA9A7-BB55-4AC2-88D1-525B9C69DBC0}"/>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419544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2E62B-F5DD-47FB-83D1-663D57C51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895DEA-4E4F-4C3A-8AD2-9374473BA6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7E4A2-FF7D-4466-A472-ED453B1E01AB}"/>
              </a:ext>
            </a:extLst>
          </p:cNvPr>
          <p:cNvSpPr>
            <a:spLocks noGrp="1"/>
          </p:cNvSpPr>
          <p:nvPr>
            <p:ph type="dt" sz="half" idx="10"/>
          </p:nvPr>
        </p:nvSpPr>
        <p:spPr/>
        <p:txBody>
          <a:bodyPr/>
          <a:lstStyle/>
          <a:p>
            <a:fld id="{CA46BE36-E53C-4032-ADF5-9D33C8D6C710}" type="datetime1">
              <a:rPr lang="en-US" smtClean="0"/>
              <a:t>10/21/2018</a:t>
            </a:fld>
            <a:endParaRPr lang="en-US"/>
          </a:p>
        </p:txBody>
      </p:sp>
      <p:sp>
        <p:nvSpPr>
          <p:cNvPr id="5" name="Footer Placeholder 4">
            <a:extLst>
              <a:ext uri="{FF2B5EF4-FFF2-40B4-BE49-F238E27FC236}">
                <a16:creationId xmlns:a16="http://schemas.microsoft.com/office/drawing/2014/main" id="{1BE8D873-394A-4250-8F9E-5D83B439A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37C86-E32E-4610-A377-7335C7DDD43F}"/>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198310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82B3-0BF7-4A18-B720-861B4E206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2B8F-DC91-4E5D-BED4-5C7D077540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30CAC-609C-4E5E-B894-1B15ED7AD41A}"/>
              </a:ext>
            </a:extLst>
          </p:cNvPr>
          <p:cNvSpPr>
            <a:spLocks noGrp="1"/>
          </p:cNvSpPr>
          <p:nvPr>
            <p:ph type="dt" sz="half" idx="10"/>
          </p:nvPr>
        </p:nvSpPr>
        <p:spPr/>
        <p:txBody>
          <a:bodyPr/>
          <a:lstStyle/>
          <a:p>
            <a:fld id="{229125A5-0BB6-4B08-B2AE-3D53F57FCF8F}" type="datetime1">
              <a:rPr lang="en-US" smtClean="0"/>
              <a:t>10/21/2018</a:t>
            </a:fld>
            <a:endParaRPr lang="en-US"/>
          </a:p>
        </p:txBody>
      </p:sp>
      <p:sp>
        <p:nvSpPr>
          <p:cNvPr id="5" name="Footer Placeholder 4">
            <a:extLst>
              <a:ext uri="{FF2B5EF4-FFF2-40B4-BE49-F238E27FC236}">
                <a16:creationId xmlns:a16="http://schemas.microsoft.com/office/drawing/2014/main" id="{AC28611E-557E-4EAE-8BE7-9FD58EBC1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2C580-2A79-4F06-9FF1-158EA8C10AE0}"/>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377281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2101-249E-4D3D-913F-EF0B301E3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83F676-095E-4F3E-9A68-8360A558E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C3EF19-055E-49AC-8C9F-687EDD97F01C}"/>
              </a:ext>
            </a:extLst>
          </p:cNvPr>
          <p:cNvSpPr>
            <a:spLocks noGrp="1"/>
          </p:cNvSpPr>
          <p:nvPr>
            <p:ph type="dt" sz="half" idx="10"/>
          </p:nvPr>
        </p:nvSpPr>
        <p:spPr/>
        <p:txBody>
          <a:bodyPr/>
          <a:lstStyle/>
          <a:p>
            <a:fld id="{7A6738BB-EC73-48BC-A6D9-1C79DC1FB25A}" type="datetime1">
              <a:rPr lang="en-US" smtClean="0"/>
              <a:t>10/21/2018</a:t>
            </a:fld>
            <a:endParaRPr lang="en-US"/>
          </a:p>
        </p:txBody>
      </p:sp>
      <p:sp>
        <p:nvSpPr>
          <p:cNvPr id="5" name="Footer Placeholder 4">
            <a:extLst>
              <a:ext uri="{FF2B5EF4-FFF2-40B4-BE49-F238E27FC236}">
                <a16:creationId xmlns:a16="http://schemas.microsoft.com/office/drawing/2014/main" id="{AA825C80-0A25-4913-A8D9-DCE2961C0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34EC0-7BAF-4C8F-A34A-DE3B9B9F8E1A}"/>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17643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F192-4A6B-4A84-8C76-EF9C56F24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81134-B158-4BD8-9EE6-3A221A0312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CACFA-A3A8-4DB4-9034-0057FE6003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D31FBF-9EDC-491B-B8DB-C9BE97C88AF9}"/>
              </a:ext>
            </a:extLst>
          </p:cNvPr>
          <p:cNvSpPr>
            <a:spLocks noGrp="1"/>
          </p:cNvSpPr>
          <p:nvPr>
            <p:ph type="dt" sz="half" idx="10"/>
          </p:nvPr>
        </p:nvSpPr>
        <p:spPr/>
        <p:txBody>
          <a:bodyPr/>
          <a:lstStyle/>
          <a:p>
            <a:fld id="{DA3DD651-B07E-4FC3-B7D9-45F0EF2E3E04}" type="datetime1">
              <a:rPr lang="en-US" smtClean="0"/>
              <a:t>10/21/2018</a:t>
            </a:fld>
            <a:endParaRPr lang="en-US"/>
          </a:p>
        </p:txBody>
      </p:sp>
      <p:sp>
        <p:nvSpPr>
          <p:cNvPr id="6" name="Footer Placeholder 5">
            <a:extLst>
              <a:ext uri="{FF2B5EF4-FFF2-40B4-BE49-F238E27FC236}">
                <a16:creationId xmlns:a16="http://schemas.microsoft.com/office/drawing/2014/main" id="{7A36A649-8C01-41E5-88F1-16597784E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394A4-FFF3-4DA7-A102-0F48689F1926}"/>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62341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E60D-254D-4359-97AF-E8BC54C9F5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4C385-D794-49D1-B01C-764117943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B660EC-2E78-4C1A-A085-80A38F5912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37462-E31B-4806-A0F7-24887B150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5EA8D9-59AA-42F0-A03C-EBF95A40A9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FB4857-88D7-4A40-9057-D0AF74B07AFF}"/>
              </a:ext>
            </a:extLst>
          </p:cNvPr>
          <p:cNvSpPr>
            <a:spLocks noGrp="1"/>
          </p:cNvSpPr>
          <p:nvPr>
            <p:ph type="dt" sz="half" idx="10"/>
          </p:nvPr>
        </p:nvSpPr>
        <p:spPr/>
        <p:txBody>
          <a:bodyPr/>
          <a:lstStyle/>
          <a:p>
            <a:fld id="{7F9A5D57-8EFF-48B8-B80F-A40283B2BD8B}" type="datetime1">
              <a:rPr lang="en-US" smtClean="0"/>
              <a:t>10/21/2018</a:t>
            </a:fld>
            <a:endParaRPr lang="en-US"/>
          </a:p>
        </p:txBody>
      </p:sp>
      <p:sp>
        <p:nvSpPr>
          <p:cNvPr id="8" name="Footer Placeholder 7">
            <a:extLst>
              <a:ext uri="{FF2B5EF4-FFF2-40B4-BE49-F238E27FC236}">
                <a16:creationId xmlns:a16="http://schemas.microsoft.com/office/drawing/2014/main" id="{0EAF046C-774B-40EB-9D60-1B8B767DDF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AAC56-0176-4F43-B79C-5A37D2DB88A5}"/>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63744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534D-8CB3-4F18-A15B-1309428ECE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28EE0-5BAF-487F-9F5D-596598B8C04A}"/>
              </a:ext>
            </a:extLst>
          </p:cNvPr>
          <p:cNvSpPr>
            <a:spLocks noGrp="1"/>
          </p:cNvSpPr>
          <p:nvPr>
            <p:ph type="dt" sz="half" idx="10"/>
          </p:nvPr>
        </p:nvSpPr>
        <p:spPr/>
        <p:txBody>
          <a:bodyPr/>
          <a:lstStyle/>
          <a:p>
            <a:fld id="{CE359469-643A-47EE-90D4-5280D4A973D1}" type="datetime1">
              <a:rPr lang="en-US" smtClean="0"/>
              <a:t>10/21/2018</a:t>
            </a:fld>
            <a:endParaRPr lang="en-US"/>
          </a:p>
        </p:txBody>
      </p:sp>
      <p:sp>
        <p:nvSpPr>
          <p:cNvPr id="4" name="Footer Placeholder 3">
            <a:extLst>
              <a:ext uri="{FF2B5EF4-FFF2-40B4-BE49-F238E27FC236}">
                <a16:creationId xmlns:a16="http://schemas.microsoft.com/office/drawing/2014/main" id="{C574B65D-7AD7-4689-A975-FCC3C681B6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09CB-4E92-4CA7-B0BF-3F74A360BDA3}"/>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72691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8A569-C9B1-4B7E-972B-D81072A10CF3}"/>
              </a:ext>
            </a:extLst>
          </p:cNvPr>
          <p:cNvSpPr>
            <a:spLocks noGrp="1"/>
          </p:cNvSpPr>
          <p:nvPr>
            <p:ph type="dt" sz="half" idx="10"/>
          </p:nvPr>
        </p:nvSpPr>
        <p:spPr/>
        <p:txBody>
          <a:bodyPr/>
          <a:lstStyle/>
          <a:p>
            <a:fld id="{3F24C4DA-8517-492C-B9FD-FF78E909D8B6}" type="datetime1">
              <a:rPr lang="en-US" smtClean="0"/>
              <a:t>10/21/2018</a:t>
            </a:fld>
            <a:endParaRPr lang="en-US"/>
          </a:p>
        </p:txBody>
      </p:sp>
      <p:sp>
        <p:nvSpPr>
          <p:cNvPr id="3" name="Footer Placeholder 2">
            <a:extLst>
              <a:ext uri="{FF2B5EF4-FFF2-40B4-BE49-F238E27FC236}">
                <a16:creationId xmlns:a16="http://schemas.microsoft.com/office/drawing/2014/main" id="{45427EA6-3709-490A-A6CA-67B36C1BBD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089F0B-695E-492E-829D-760D8856765C}"/>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351871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C994-DFFA-46DB-810D-71F6BFB45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69262-55E4-454C-BF84-E3D1154BA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F164A-9090-46EE-B907-EB5D7ABEB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CDAF1-A622-4786-9A4E-A63F169A1A24}"/>
              </a:ext>
            </a:extLst>
          </p:cNvPr>
          <p:cNvSpPr>
            <a:spLocks noGrp="1"/>
          </p:cNvSpPr>
          <p:nvPr>
            <p:ph type="dt" sz="half" idx="10"/>
          </p:nvPr>
        </p:nvSpPr>
        <p:spPr/>
        <p:txBody>
          <a:bodyPr/>
          <a:lstStyle/>
          <a:p>
            <a:fld id="{D71948F8-7713-49C2-8BA4-FDA10F70EA17}" type="datetime1">
              <a:rPr lang="en-US" smtClean="0"/>
              <a:t>10/21/2018</a:t>
            </a:fld>
            <a:endParaRPr lang="en-US"/>
          </a:p>
        </p:txBody>
      </p:sp>
      <p:sp>
        <p:nvSpPr>
          <p:cNvPr id="6" name="Footer Placeholder 5">
            <a:extLst>
              <a:ext uri="{FF2B5EF4-FFF2-40B4-BE49-F238E27FC236}">
                <a16:creationId xmlns:a16="http://schemas.microsoft.com/office/drawing/2014/main" id="{EE04DE2D-A42C-485B-9AF9-B4EC5C10C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983EE-7D52-4414-B87F-98A209D970BF}"/>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124349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3281-6A48-408E-845C-85E525A74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D671D1-DF7E-4D00-9D1D-670EBAA75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764072-C3BF-4B7A-9C36-5376422FB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858A86-05DF-40F5-B406-97D375734D05}"/>
              </a:ext>
            </a:extLst>
          </p:cNvPr>
          <p:cNvSpPr>
            <a:spLocks noGrp="1"/>
          </p:cNvSpPr>
          <p:nvPr>
            <p:ph type="dt" sz="half" idx="10"/>
          </p:nvPr>
        </p:nvSpPr>
        <p:spPr/>
        <p:txBody>
          <a:bodyPr/>
          <a:lstStyle/>
          <a:p>
            <a:fld id="{6747C5DF-B3A4-4161-B677-4259CA19613F}" type="datetime1">
              <a:rPr lang="en-US" smtClean="0"/>
              <a:t>10/21/2018</a:t>
            </a:fld>
            <a:endParaRPr lang="en-US"/>
          </a:p>
        </p:txBody>
      </p:sp>
      <p:sp>
        <p:nvSpPr>
          <p:cNvPr id="6" name="Footer Placeholder 5">
            <a:extLst>
              <a:ext uri="{FF2B5EF4-FFF2-40B4-BE49-F238E27FC236}">
                <a16:creationId xmlns:a16="http://schemas.microsoft.com/office/drawing/2014/main" id="{8634D9A9-456D-4165-B4A5-95D112431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CA1EA-7277-4F3B-AC13-48378DD83FDE}"/>
              </a:ext>
            </a:extLst>
          </p:cNvPr>
          <p:cNvSpPr>
            <a:spLocks noGrp="1"/>
          </p:cNvSpPr>
          <p:nvPr>
            <p:ph type="sldNum" sz="quarter" idx="12"/>
          </p:nvPr>
        </p:nvSpPr>
        <p:spPr/>
        <p:txBody>
          <a:bodyPr/>
          <a:lstStyle/>
          <a:p>
            <a:fld id="{0FA3259A-F4BE-4A30-AE2F-FC475E4424D5}" type="slidenum">
              <a:rPr lang="en-US" smtClean="0"/>
              <a:t>‹#›</a:t>
            </a:fld>
            <a:endParaRPr lang="en-US"/>
          </a:p>
        </p:txBody>
      </p:sp>
    </p:spTree>
    <p:extLst>
      <p:ext uri="{BB962C8B-B14F-4D97-AF65-F5344CB8AC3E}">
        <p14:creationId xmlns:p14="http://schemas.microsoft.com/office/powerpoint/2010/main" val="939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79358-4126-414D-B401-1421D7A69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9CC1A-604E-4B28-8985-A72436E3A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DAD41-14E4-4208-BB21-C19E2D292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F7A03-EAF3-4A2F-B18A-57A6C5A4476B}" type="datetime1">
              <a:rPr lang="en-US" smtClean="0"/>
              <a:t>10/21/2018</a:t>
            </a:fld>
            <a:endParaRPr lang="en-US"/>
          </a:p>
        </p:txBody>
      </p:sp>
      <p:sp>
        <p:nvSpPr>
          <p:cNvPr id="5" name="Footer Placeholder 4">
            <a:extLst>
              <a:ext uri="{FF2B5EF4-FFF2-40B4-BE49-F238E27FC236}">
                <a16:creationId xmlns:a16="http://schemas.microsoft.com/office/drawing/2014/main" id="{5F1E792C-951A-4D55-8065-4D71786F0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B4AAC-3DC0-4687-BEC9-A09D497FB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3259A-F4BE-4A30-AE2F-FC475E4424D5}" type="slidenum">
              <a:rPr lang="en-US" smtClean="0"/>
              <a:t>‹#›</a:t>
            </a:fld>
            <a:endParaRPr lang="en-US"/>
          </a:p>
        </p:txBody>
      </p:sp>
    </p:spTree>
    <p:extLst>
      <p:ext uri="{BB962C8B-B14F-4D97-AF65-F5344CB8AC3E}">
        <p14:creationId xmlns:p14="http://schemas.microsoft.com/office/powerpoint/2010/main" val="48059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915"/>
            <a:ext cx="9144000" cy="2387600"/>
          </a:xfrm>
        </p:spPr>
        <p:txBody>
          <a:bodyPr>
            <a:noAutofit/>
          </a:bodyPr>
          <a:lstStyle/>
          <a:p>
            <a:r>
              <a:rPr lang="en-US" sz="3600" b="1" dirty="0">
                <a:solidFill>
                  <a:schemeClr val="accent5">
                    <a:lumMod val="75000"/>
                  </a:schemeClr>
                </a:solidFill>
              </a:rPr>
              <a:t>Evaluating reduced-form modeling tools for simulating annual average PM2.5 impacts</a:t>
            </a:r>
          </a:p>
        </p:txBody>
      </p:sp>
      <p:sp>
        <p:nvSpPr>
          <p:cNvPr id="3" name="Subtitle 2"/>
          <p:cNvSpPr>
            <a:spLocks noGrp="1"/>
          </p:cNvSpPr>
          <p:nvPr>
            <p:ph type="subTitle" idx="1"/>
          </p:nvPr>
        </p:nvSpPr>
        <p:spPr>
          <a:xfrm>
            <a:off x="1524000" y="3444283"/>
            <a:ext cx="9144000" cy="1655762"/>
          </a:xfrm>
        </p:spPr>
        <p:txBody>
          <a:bodyPr>
            <a:normAutofit/>
          </a:bodyPr>
          <a:lstStyle/>
          <a:p>
            <a:r>
              <a:rPr lang="en-US" dirty="0"/>
              <a:t>October 2018</a:t>
            </a:r>
          </a:p>
          <a:p>
            <a:endParaRPr lang="en-US" dirty="0"/>
          </a:p>
          <a:p>
            <a:r>
              <a:rPr lang="en-US" dirty="0"/>
              <a:t>Kirk Baker, Heather Simon, </a:t>
            </a:r>
            <a:r>
              <a:rPr lang="en-US" dirty="0" err="1"/>
              <a:t>Gobeail</a:t>
            </a:r>
            <a:r>
              <a:rPr lang="en-US" dirty="0"/>
              <a:t> McKinley, Neal </a:t>
            </a:r>
            <a:r>
              <a:rPr lang="en-US" dirty="0" err="1"/>
              <a:t>Fann</a:t>
            </a:r>
            <a:r>
              <a:rPr lang="en-US" dirty="0"/>
              <a:t>, Elizabeth Chan</a:t>
            </a:r>
          </a:p>
        </p:txBody>
      </p:sp>
      <p:sp>
        <p:nvSpPr>
          <p:cNvPr id="4" name="Slide Number Placeholder 3"/>
          <p:cNvSpPr>
            <a:spLocks noGrp="1"/>
          </p:cNvSpPr>
          <p:nvPr>
            <p:ph type="sldNum" sz="quarter" idx="12"/>
          </p:nvPr>
        </p:nvSpPr>
        <p:spPr/>
        <p:txBody>
          <a:bodyPr/>
          <a:lstStyle/>
          <a:p>
            <a:fld id="{4F6EBBE7-320B-4E94-81D5-9DD0697340F9}" type="slidenum">
              <a:rPr lang="en-US" smtClean="0"/>
              <a:t>1</a:t>
            </a:fld>
            <a:endParaRPr lang="en-US" dirty="0"/>
          </a:p>
        </p:txBody>
      </p:sp>
      <p:pic>
        <p:nvPicPr>
          <p:cNvPr id="5" name="Picture 4">
            <a:extLst>
              <a:ext uri="{FF2B5EF4-FFF2-40B4-BE49-F238E27FC236}">
                <a16:creationId xmlns:a16="http://schemas.microsoft.com/office/drawing/2014/main" id="{74AFBF77-A515-42A4-B49A-5C2D40ED2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57" y="5160650"/>
            <a:ext cx="1661885" cy="1246413"/>
          </a:xfrm>
          <a:prstGeom prst="rect">
            <a:avLst/>
          </a:prstGeom>
        </p:spPr>
      </p:pic>
    </p:spTree>
    <p:extLst>
      <p:ext uri="{BB962C8B-B14F-4D97-AF65-F5344CB8AC3E}">
        <p14:creationId xmlns:p14="http://schemas.microsoft.com/office/powerpoint/2010/main" val="334038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60C62A-63F8-46E1-AE2B-408916BF8FB4}"/>
              </a:ext>
            </a:extLst>
          </p:cNvPr>
          <p:cNvSpPr>
            <a:spLocks noGrp="1"/>
          </p:cNvSpPr>
          <p:nvPr>
            <p:ph type="sldNum" sz="quarter" idx="12"/>
          </p:nvPr>
        </p:nvSpPr>
        <p:spPr/>
        <p:txBody>
          <a:bodyPr/>
          <a:lstStyle/>
          <a:p>
            <a:fld id="{0FA3259A-F4BE-4A30-AE2F-FC475E4424D5}" type="slidenum">
              <a:rPr lang="en-US" smtClean="0"/>
              <a:t>10</a:t>
            </a:fld>
            <a:endParaRPr lang="en-US"/>
          </a:p>
        </p:txBody>
      </p:sp>
      <p:sp>
        <p:nvSpPr>
          <p:cNvPr id="12" name="TextBox 11">
            <a:extLst>
              <a:ext uri="{FF2B5EF4-FFF2-40B4-BE49-F238E27FC236}">
                <a16:creationId xmlns:a16="http://schemas.microsoft.com/office/drawing/2014/main" id="{A2F8C791-25BC-404A-8CC4-5D0852E9BFDD}"/>
              </a:ext>
            </a:extLst>
          </p:cNvPr>
          <p:cNvSpPr txBox="1"/>
          <p:nvPr/>
        </p:nvSpPr>
        <p:spPr>
          <a:xfrm>
            <a:off x="57150" y="1807388"/>
            <a:ext cx="1057524" cy="369332"/>
          </a:xfrm>
          <a:prstGeom prst="rect">
            <a:avLst/>
          </a:prstGeom>
          <a:noFill/>
        </p:spPr>
        <p:txBody>
          <a:bodyPr wrap="square" rtlCol="0">
            <a:spAutoFit/>
          </a:bodyPr>
          <a:lstStyle/>
          <a:p>
            <a:r>
              <a:rPr lang="en-US" b="1" dirty="0"/>
              <a:t>NITRATE</a:t>
            </a:r>
          </a:p>
        </p:txBody>
      </p:sp>
      <p:sp>
        <p:nvSpPr>
          <p:cNvPr id="13" name="TextBox 12">
            <a:extLst>
              <a:ext uri="{FF2B5EF4-FFF2-40B4-BE49-F238E27FC236}">
                <a16:creationId xmlns:a16="http://schemas.microsoft.com/office/drawing/2014/main" id="{7F492575-2892-4DC2-8217-3365ED159896}"/>
              </a:ext>
            </a:extLst>
          </p:cNvPr>
          <p:cNvSpPr txBox="1"/>
          <p:nvPr/>
        </p:nvSpPr>
        <p:spPr>
          <a:xfrm>
            <a:off x="2161382" y="55659"/>
            <a:ext cx="1566407" cy="369332"/>
          </a:xfrm>
          <a:prstGeom prst="rect">
            <a:avLst/>
          </a:prstGeom>
          <a:noFill/>
        </p:spPr>
        <p:txBody>
          <a:bodyPr wrap="square" rtlCol="0">
            <a:spAutoFit/>
          </a:bodyPr>
          <a:lstStyle/>
          <a:p>
            <a:pPr algn="ctr"/>
            <a:r>
              <a:rPr lang="en-US" b="1" dirty="0"/>
              <a:t>CMAQ</a:t>
            </a:r>
          </a:p>
        </p:txBody>
      </p:sp>
      <p:sp>
        <p:nvSpPr>
          <p:cNvPr id="14" name="TextBox 13">
            <a:extLst>
              <a:ext uri="{FF2B5EF4-FFF2-40B4-BE49-F238E27FC236}">
                <a16:creationId xmlns:a16="http://schemas.microsoft.com/office/drawing/2014/main" id="{D3D9BDF3-D109-4F0A-814C-448662C34B94}"/>
              </a:ext>
            </a:extLst>
          </p:cNvPr>
          <p:cNvSpPr txBox="1"/>
          <p:nvPr/>
        </p:nvSpPr>
        <p:spPr>
          <a:xfrm>
            <a:off x="-72463" y="4623044"/>
            <a:ext cx="1242001" cy="369332"/>
          </a:xfrm>
          <a:prstGeom prst="rect">
            <a:avLst/>
          </a:prstGeom>
          <a:noFill/>
        </p:spPr>
        <p:txBody>
          <a:bodyPr wrap="square" rtlCol="0">
            <a:spAutoFit/>
          </a:bodyPr>
          <a:lstStyle/>
          <a:p>
            <a:pPr algn="ctr"/>
            <a:r>
              <a:rPr lang="en-US" b="1" dirty="0"/>
              <a:t>PRIMARY</a:t>
            </a:r>
          </a:p>
        </p:txBody>
      </p:sp>
      <p:sp>
        <p:nvSpPr>
          <p:cNvPr id="15" name="TextBox 14">
            <a:extLst>
              <a:ext uri="{FF2B5EF4-FFF2-40B4-BE49-F238E27FC236}">
                <a16:creationId xmlns:a16="http://schemas.microsoft.com/office/drawing/2014/main" id="{56183F6D-EF69-4901-97BB-1E0A43CA6E33}"/>
              </a:ext>
            </a:extLst>
          </p:cNvPr>
          <p:cNvSpPr txBox="1"/>
          <p:nvPr/>
        </p:nvSpPr>
        <p:spPr>
          <a:xfrm>
            <a:off x="5898863" y="62195"/>
            <a:ext cx="1057524" cy="369332"/>
          </a:xfrm>
          <a:prstGeom prst="rect">
            <a:avLst/>
          </a:prstGeom>
          <a:noFill/>
        </p:spPr>
        <p:txBody>
          <a:bodyPr wrap="square" rtlCol="0">
            <a:spAutoFit/>
          </a:bodyPr>
          <a:lstStyle/>
          <a:p>
            <a:pPr algn="ctr"/>
            <a:r>
              <a:rPr lang="en-US" b="1" dirty="0" err="1"/>
              <a:t>InMAP</a:t>
            </a:r>
            <a:endParaRPr lang="en-US" b="1" dirty="0"/>
          </a:p>
        </p:txBody>
      </p:sp>
      <p:pic>
        <p:nvPicPr>
          <p:cNvPr id="17" name="Picture 16">
            <a:extLst>
              <a:ext uri="{FF2B5EF4-FFF2-40B4-BE49-F238E27FC236}">
                <a16:creationId xmlns:a16="http://schemas.microsoft.com/office/drawing/2014/main" id="{0FD035AD-F1BE-4AE4-99FC-28EA0E34FE68}"/>
              </a:ext>
            </a:extLst>
          </p:cNvPr>
          <p:cNvPicPr>
            <a:picLocks noChangeAspect="1"/>
          </p:cNvPicPr>
          <p:nvPr/>
        </p:nvPicPr>
        <p:blipFill rotWithShape="1">
          <a:blip r:embed="rId2">
            <a:extLst>
              <a:ext uri="{28A0092B-C50C-407E-A947-70E740481C1C}">
                <a14:useLocalDpi xmlns:a14="http://schemas.microsoft.com/office/drawing/2010/main" val="0"/>
              </a:ext>
            </a:extLst>
          </a:blip>
          <a:srcRect r="17777"/>
          <a:stretch/>
        </p:blipFill>
        <p:spPr>
          <a:xfrm>
            <a:off x="1003652" y="424991"/>
            <a:ext cx="3383280" cy="6172200"/>
          </a:xfrm>
          <a:prstGeom prst="rect">
            <a:avLst/>
          </a:prstGeom>
        </p:spPr>
      </p:pic>
      <p:pic>
        <p:nvPicPr>
          <p:cNvPr id="19" name="Picture 18">
            <a:extLst>
              <a:ext uri="{FF2B5EF4-FFF2-40B4-BE49-F238E27FC236}">
                <a16:creationId xmlns:a16="http://schemas.microsoft.com/office/drawing/2014/main" id="{9D5542B0-BB22-40EE-8037-3D645D2A7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797" y="424991"/>
            <a:ext cx="4114800" cy="6172200"/>
          </a:xfrm>
          <a:prstGeom prst="rect">
            <a:avLst/>
          </a:prstGeom>
        </p:spPr>
      </p:pic>
      <p:pic>
        <p:nvPicPr>
          <p:cNvPr id="4" name="Picture 3">
            <a:extLst>
              <a:ext uri="{FF2B5EF4-FFF2-40B4-BE49-F238E27FC236}">
                <a16:creationId xmlns:a16="http://schemas.microsoft.com/office/drawing/2014/main" id="{907761C4-63C1-4118-AFEE-9237FC45F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954" y="431527"/>
            <a:ext cx="4114460" cy="6171689"/>
          </a:xfrm>
          <a:prstGeom prst="rect">
            <a:avLst/>
          </a:prstGeom>
        </p:spPr>
      </p:pic>
      <p:sp>
        <p:nvSpPr>
          <p:cNvPr id="11" name="TextBox 10">
            <a:extLst>
              <a:ext uri="{FF2B5EF4-FFF2-40B4-BE49-F238E27FC236}">
                <a16:creationId xmlns:a16="http://schemas.microsoft.com/office/drawing/2014/main" id="{14F23B9B-58A7-4BDE-8D4C-F0DD2F37662D}"/>
              </a:ext>
            </a:extLst>
          </p:cNvPr>
          <p:cNvSpPr txBox="1"/>
          <p:nvPr/>
        </p:nvSpPr>
        <p:spPr>
          <a:xfrm>
            <a:off x="9127461" y="62990"/>
            <a:ext cx="1057524" cy="369332"/>
          </a:xfrm>
          <a:prstGeom prst="rect">
            <a:avLst/>
          </a:prstGeom>
          <a:noFill/>
        </p:spPr>
        <p:txBody>
          <a:bodyPr wrap="square" rtlCol="0">
            <a:spAutoFit/>
          </a:bodyPr>
          <a:lstStyle/>
          <a:p>
            <a:pPr algn="ctr"/>
            <a:r>
              <a:rPr lang="en-US" b="1" dirty="0"/>
              <a:t>APEEP3</a:t>
            </a:r>
          </a:p>
        </p:txBody>
      </p:sp>
    </p:spTree>
    <p:extLst>
      <p:ext uri="{BB962C8B-B14F-4D97-AF65-F5344CB8AC3E}">
        <p14:creationId xmlns:p14="http://schemas.microsoft.com/office/powerpoint/2010/main" val="92847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3E6DE-70B5-4BB5-A668-E61CB11CF2C6}"/>
              </a:ext>
            </a:extLst>
          </p:cNvPr>
          <p:cNvSpPr>
            <a:spLocks noGrp="1"/>
          </p:cNvSpPr>
          <p:nvPr>
            <p:ph type="sldNum" sz="quarter" idx="12"/>
          </p:nvPr>
        </p:nvSpPr>
        <p:spPr/>
        <p:txBody>
          <a:bodyPr/>
          <a:lstStyle/>
          <a:p>
            <a:fld id="{4F6EBBE7-320B-4E94-81D5-9DD0697340F9}" type="slidenum">
              <a:rPr lang="en-US" smtClean="0"/>
              <a:t>11</a:t>
            </a:fld>
            <a:endParaRPr lang="en-US"/>
          </a:p>
        </p:txBody>
      </p:sp>
      <p:sp>
        <p:nvSpPr>
          <p:cNvPr id="12" name="TextBox 11">
            <a:extLst>
              <a:ext uri="{FF2B5EF4-FFF2-40B4-BE49-F238E27FC236}">
                <a16:creationId xmlns:a16="http://schemas.microsoft.com/office/drawing/2014/main" id="{0DE4BF9C-AE2B-4F20-9292-E5FFA5A86DC7}"/>
              </a:ext>
            </a:extLst>
          </p:cNvPr>
          <p:cNvSpPr txBox="1"/>
          <p:nvPr/>
        </p:nvSpPr>
        <p:spPr>
          <a:xfrm>
            <a:off x="270934" y="382001"/>
            <a:ext cx="597490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Annual average change in total PM</a:t>
            </a:r>
            <a:r>
              <a:rPr lang="en-US" baseline="-25000" dirty="0"/>
              <a:t>2.5</a:t>
            </a:r>
            <a:r>
              <a:rPr lang="en-US" dirty="0"/>
              <a:t> from </a:t>
            </a:r>
            <a:r>
              <a:rPr lang="en-US" b="1" dirty="0">
                <a:solidFill>
                  <a:srgbClr val="FF0000"/>
                </a:solidFill>
              </a:rPr>
              <a:t>EGU scenario</a:t>
            </a:r>
          </a:p>
          <a:p>
            <a:pPr marL="285750" indent="-285750">
              <a:buFont typeface="Arial" panose="020B0604020202020204" pitchFamily="34" charset="0"/>
              <a:buChar char="•"/>
            </a:pPr>
            <a:r>
              <a:rPr lang="en-US" dirty="0"/>
              <a:t>2025 projected future year from 2011 base year</a:t>
            </a:r>
          </a:p>
          <a:p>
            <a:pPr marL="285750" indent="-285750">
              <a:buFont typeface="Arial" panose="020B0604020202020204" pitchFamily="34" charset="0"/>
              <a:buChar char="•"/>
            </a:pPr>
            <a:r>
              <a:rPr lang="en-US" dirty="0"/>
              <a:t>CAMx (left), InMAP (top right), and AP3 (bottom right)</a:t>
            </a:r>
          </a:p>
          <a:p>
            <a:pPr marL="285750" indent="-285750">
              <a:buFont typeface="Arial" panose="020B0604020202020204" pitchFamily="34" charset="0"/>
              <a:buChar char="•"/>
            </a:pPr>
            <a:r>
              <a:rPr lang="en-US" dirty="0"/>
              <a:t>Cool colors show PM</a:t>
            </a:r>
            <a:r>
              <a:rPr lang="en-US" baseline="-25000" dirty="0"/>
              <a:t>2.5</a:t>
            </a:r>
            <a:r>
              <a:rPr lang="en-US" dirty="0"/>
              <a:t> reductions due to the control plan</a:t>
            </a:r>
          </a:p>
        </p:txBody>
      </p:sp>
      <p:sp>
        <p:nvSpPr>
          <p:cNvPr id="13" name="TextBox 12">
            <a:extLst>
              <a:ext uri="{FF2B5EF4-FFF2-40B4-BE49-F238E27FC236}">
                <a16:creationId xmlns:a16="http://schemas.microsoft.com/office/drawing/2014/main" id="{3204A094-4E94-4DDF-86BA-94E5BDF16C11}"/>
              </a:ext>
            </a:extLst>
          </p:cNvPr>
          <p:cNvSpPr txBox="1"/>
          <p:nvPr/>
        </p:nvSpPr>
        <p:spPr>
          <a:xfrm>
            <a:off x="588304" y="2085533"/>
            <a:ext cx="4989688" cy="369332"/>
          </a:xfrm>
          <a:prstGeom prst="rect">
            <a:avLst/>
          </a:prstGeom>
          <a:noFill/>
        </p:spPr>
        <p:txBody>
          <a:bodyPr wrap="square" rtlCol="0">
            <a:spAutoFit/>
          </a:bodyPr>
          <a:lstStyle/>
          <a:p>
            <a:pPr algn="ctr"/>
            <a:r>
              <a:rPr lang="en-US" b="1" dirty="0"/>
              <a:t>CAMx: Total PM2.5 Reduction</a:t>
            </a:r>
          </a:p>
        </p:txBody>
      </p:sp>
      <p:pic>
        <p:nvPicPr>
          <p:cNvPr id="6" name="Picture 5">
            <a:extLst>
              <a:ext uri="{FF2B5EF4-FFF2-40B4-BE49-F238E27FC236}">
                <a16:creationId xmlns:a16="http://schemas.microsoft.com/office/drawing/2014/main" id="{EA77930F-6220-4793-80D1-FA507C1B3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 y="2270199"/>
            <a:ext cx="6172200" cy="4114800"/>
          </a:xfrm>
          <a:prstGeom prst="rect">
            <a:avLst/>
          </a:prstGeom>
        </p:spPr>
      </p:pic>
      <p:pic>
        <p:nvPicPr>
          <p:cNvPr id="8" name="Picture 7">
            <a:extLst>
              <a:ext uri="{FF2B5EF4-FFF2-40B4-BE49-F238E27FC236}">
                <a16:creationId xmlns:a16="http://schemas.microsoft.com/office/drawing/2014/main" id="{0A5B1830-4348-408E-AA3E-367D5B45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123" y="-116171"/>
            <a:ext cx="5369814" cy="3579876"/>
          </a:xfrm>
          <a:prstGeom prst="rect">
            <a:avLst/>
          </a:prstGeom>
        </p:spPr>
      </p:pic>
      <p:pic>
        <p:nvPicPr>
          <p:cNvPr id="3" name="Picture 2">
            <a:extLst>
              <a:ext uri="{FF2B5EF4-FFF2-40B4-BE49-F238E27FC236}">
                <a16:creationId xmlns:a16="http://schemas.microsoft.com/office/drawing/2014/main" id="{3B529115-7F6F-4FD2-882A-F1C0B50A4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662" y="3292135"/>
            <a:ext cx="5348797" cy="3565865"/>
          </a:xfrm>
          <a:prstGeom prst="rect">
            <a:avLst/>
          </a:prstGeom>
        </p:spPr>
      </p:pic>
    </p:spTree>
    <p:extLst>
      <p:ext uri="{BB962C8B-B14F-4D97-AF65-F5344CB8AC3E}">
        <p14:creationId xmlns:p14="http://schemas.microsoft.com/office/powerpoint/2010/main" val="126756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877B-1A1F-48BD-A935-3793C34A8488}"/>
              </a:ext>
            </a:extLst>
          </p:cNvPr>
          <p:cNvSpPr>
            <a:spLocks noGrp="1"/>
          </p:cNvSpPr>
          <p:nvPr>
            <p:ph type="title"/>
          </p:nvPr>
        </p:nvSpPr>
        <p:spPr>
          <a:xfrm>
            <a:off x="96819" y="42395"/>
            <a:ext cx="12095181" cy="1325563"/>
          </a:xfrm>
        </p:spPr>
        <p:txBody>
          <a:bodyPr>
            <a:normAutofit/>
          </a:bodyPr>
          <a:lstStyle/>
          <a:p>
            <a:r>
              <a:rPr lang="en-US" sz="3600" b="1" dirty="0">
                <a:solidFill>
                  <a:schemeClr val="accent5">
                    <a:lumMod val="75000"/>
                  </a:schemeClr>
                </a:solidFill>
              </a:rPr>
              <a:t>EGU scenario – </a:t>
            </a:r>
            <a:r>
              <a:rPr lang="en-US" sz="3200" b="1" dirty="0">
                <a:solidFill>
                  <a:schemeClr val="accent5">
                    <a:lumMod val="75000"/>
                  </a:schemeClr>
                </a:solidFill>
              </a:rPr>
              <a:t>Quantification of Differences between Models/Tools</a:t>
            </a:r>
            <a:endParaRPr lang="en-US" sz="3600" b="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79E73C86-6461-430A-AA53-B377A3ADF8E7}"/>
              </a:ext>
            </a:extLst>
          </p:cNvPr>
          <p:cNvSpPr>
            <a:spLocks noGrp="1"/>
          </p:cNvSpPr>
          <p:nvPr>
            <p:ph type="sldNum" sz="quarter" idx="12"/>
          </p:nvPr>
        </p:nvSpPr>
        <p:spPr/>
        <p:txBody>
          <a:bodyPr/>
          <a:lstStyle/>
          <a:p>
            <a:fld id="{4F6EBBE7-320B-4E94-81D5-9DD0697340F9}" type="slidenum">
              <a:rPr lang="en-US" smtClean="0"/>
              <a:t>12</a:t>
            </a:fld>
            <a:endParaRPr lang="en-US"/>
          </a:p>
        </p:txBody>
      </p:sp>
      <p:sp>
        <p:nvSpPr>
          <p:cNvPr id="6" name="TextBox 5">
            <a:extLst>
              <a:ext uri="{FF2B5EF4-FFF2-40B4-BE49-F238E27FC236}">
                <a16:creationId xmlns:a16="http://schemas.microsoft.com/office/drawing/2014/main" id="{82153056-0D3F-4D25-BA51-3E5B66A57113}"/>
              </a:ext>
            </a:extLst>
          </p:cNvPr>
          <p:cNvSpPr txBox="1"/>
          <p:nvPr/>
        </p:nvSpPr>
        <p:spPr>
          <a:xfrm>
            <a:off x="1101687" y="5995936"/>
            <a:ext cx="95736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Purple shading indicates where </a:t>
            </a:r>
            <a:r>
              <a:rPr lang="en-US" dirty="0" err="1"/>
              <a:t>InMAP</a:t>
            </a:r>
            <a:r>
              <a:rPr lang="en-US" dirty="0"/>
              <a:t> or APEEP predicts greater PM</a:t>
            </a:r>
            <a:r>
              <a:rPr lang="en-US" baseline="-25000" dirty="0"/>
              <a:t>2.5</a:t>
            </a:r>
            <a:r>
              <a:rPr lang="en-US" dirty="0"/>
              <a:t> reductions and green shading where CMAQ or CAMx predicts greater PM</a:t>
            </a:r>
            <a:r>
              <a:rPr lang="en-US" baseline="-25000" dirty="0"/>
              <a:t>2.5</a:t>
            </a:r>
            <a:r>
              <a:rPr lang="en-US" dirty="0"/>
              <a:t> reductions</a:t>
            </a:r>
          </a:p>
        </p:txBody>
      </p:sp>
      <p:pic>
        <p:nvPicPr>
          <p:cNvPr id="5" name="Picture 4">
            <a:extLst>
              <a:ext uri="{FF2B5EF4-FFF2-40B4-BE49-F238E27FC236}">
                <a16:creationId xmlns:a16="http://schemas.microsoft.com/office/drawing/2014/main" id="{08F5B534-6281-4F54-B95B-414D06B6E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068" y="1116119"/>
            <a:ext cx="5760732" cy="4800609"/>
          </a:xfrm>
          <a:prstGeom prst="rect">
            <a:avLst/>
          </a:prstGeom>
        </p:spPr>
      </p:pic>
      <p:pic>
        <p:nvPicPr>
          <p:cNvPr id="10" name="Picture 9">
            <a:extLst>
              <a:ext uri="{FF2B5EF4-FFF2-40B4-BE49-F238E27FC236}">
                <a16:creationId xmlns:a16="http://schemas.microsoft.com/office/drawing/2014/main" id="{D44294CD-BD8A-4141-ABC5-728E2A860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03" y="1098853"/>
            <a:ext cx="5760732" cy="4800609"/>
          </a:xfrm>
          <a:prstGeom prst="rect">
            <a:avLst/>
          </a:prstGeom>
        </p:spPr>
      </p:pic>
    </p:spTree>
    <p:extLst>
      <p:ext uri="{BB962C8B-B14F-4D97-AF65-F5344CB8AC3E}">
        <p14:creationId xmlns:p14="http://schemas.microsoft.com/office/powerpoint/2010/main" val="132546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A122D1-E96A-4341-A8A6-43EAE5BF2C20}"/>
              </a:ext>
            </a:extLst>
          </p:cNvPr>
          <p:cNvSpPr>
            <a:spLocks noGrp="1"/>
          </p:cNvSpPr>
          <p:nvPr>
            <p:ph type="sldNum" sz="quarter" idx="12"/>
          </p:nvPr>
        </p:nvSpPr>
        <p:spPr/>
        <p:txBody>
          <a:bodyPr/>
          <a:lstStyle/>
          <a:p>
            <a:fld id="{0FA3259A-F4BE-4A30-AE2F-FC475E4424D5}" type="slidenum">
              <a:rPr lang="en-US" smtClean="0"/>
              <a:t>13</a:t>
            </a:fld>
            <a:endParaRPr lang="en-US"/>
          </a:p>
        </p:txBody>
      </p:sp>
      <p:sp>
        <p:nvSpPr>
          <p:cNvPr id="12" name="TextBox 11">
            <a:extLst>
              <a:ext uri="{FF2B5EF4-FFF2-40B4-BE49-F238E27FC236}">
                <a16:creationId xmlns:a16="http://schemas.microsoft.com/office/drawing/2014/main" id="{3F953B0C-7D63-4164-ADD8-32267F8CE5E7}"/>
              </a:ext>
            </a:extLst>
          </p:cNvPr>
          <p:cNvSpPr txBox="1"/>
          <p:nvPr/>
        </p:nvSpPr>
        <p:spPr>
          <a:xfrm>
            <a:off x="80734" y="1802816"/>
            <a:ext cx="1057524" cy="369332"/>
          </a:xfrm>
          <a:prstGeom prst="rect">
            <a:avLst/>
          </a:prstGeom>
          <a:noFill/>
        </p:spPr>
        <p:txBody>
          <a:bodyPr wrap="square" rtlCol="0">
            <a:spAutoFit/>
          </a:bodyPr>
          <a:lstStyle/>
          <a:p>
            <a:r>
              <a:rPr lang="en-US" b="1" dirty="0"/>
              <a:t>NITRATE</a:t>
            </a:r>
          </a:p>
        </p:txBody>
      </p:sp>
      <p:sp>
        <p:nvSpPr>
          <p:cNvPr id="13" name="TextBox 12">
            <a:extLst>
              <a:ext uri="{FF2B5EF4-FFF2-40B4-BE49-F238E27FC236}">
                <a16:creationId xmlns:a16="http://schemas.microsoft.com/office/drawing/2014/main" id="{21722B40-D540-4A6F-A185-FE37C1670AA4}"/>
              </a:ext>
            </a:extLst>
          </p:cNvPr>
          <p:cNvSpPr txBox="1"/>
          <p:nvPr/>
        </p:nvSpPr>
        <p:spPr>
          <a:xfrm>
            <a:off x="2084495" y="135211"/>
            <a:ext cx="1566407" cy="369332"/>
          </a:xfrm>
          <a:prstGeom prst="rect">
            <a:avLst/>
          </a:prstGeom>
          <a:noFill/>
        </p:spPr>
        <p:txBody>
          <a:bodyPr wrap="square" rtlCol="0">
            <a:spAutoFit/>
          </a:bodyPr>
          <a:lstStyle/>
          <a:p>
            <a:pPr algn="ctr"/>
            <a:r>
              <a:rPr lang="en-US" b="1" dirty="0" err="1"/>
              <a:t>CAMx</a:t>
            </a:r>
            <a:endParaRPr lang="en-US" b="1" dirty="0"/>
          </a:p>
        </p:txBody>
      </p:sp>
      <p:pic>
        <p:nvPicPr>
          <p:cNvPr id="17" name="Picture 16">
            <a:extLst>
              <a:ext uri="{FF2B5EF4-FFF2-40B4-BE49-F238E27FC236}">
                <a16:creationId xmlns:a16="http://schemas.microsoft.com/office/drawing/2014/main" id="{B367F7F5-EE7C-4DF0-A944-76C6CEFA4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781" y="394304"/>
            <a:ext cx="4114800" cy="6172200"/>
          </a:xfrm>
          <a:prstGeom prst="rect">
            <a:avLst/>
          </a:prstGeom>
        </p:spPr>
      </p:pic>
      <p:sp>
        <p:nvSpPr>
          <p:cNvPr id="18" name="TextBox 17">
            <a:extLst>
              <a:ext uri="{FF2B5EF4-FFF2-40B4-BE49-F238E27FC236}">
                <a16:creationId xmlns:a16="http://schemas.microsoft.com/office/drawing/2014/main" id="{823E7F4B-DF71-4328-A927-DCF167B5A5D0}"/>
              </a:ext>
            </a:extLst>
          </p:cNvPr>
          <p:cNvSpPr txBox="1"/>
          <p:nvPr/>
        </p:nvSpPr>
        <p:spPr>
          <a:xfrm>
            <a:off x="5994899" y="135211"/>
            <a:ext cx="1057524" cy="369332"/>
          </a:xfrm>
          <a:prstGeom prst="rect">
            <a:avLst/>
          </a:prstGeom>
          <a:noFill/>
        </p:spPr>
        <p:txBody>
          <a:bodyPr wrap="square" rtlCol="0">
            <a:spAutoFit/>
          </a:bodyPr>
          <a:lstStyle/>
          <a:p>
            <a:pPr algn="ctr"/>
            <a:r>
              <a:rPr lang="en-US" b="1" dirty="0" err="1"/>
              <a:t>InMAP</a:t>
            </a:r>
            <a:endParaRPr lang="en-US" b="1" dirty="0"/>
          </a:p>
        </p:txBody>
      </p:sp>
      <p:pic>
        <p:nvPicPr>
          <p:cNvPr id="4" name="Picture 3">
            <a:extLst>
              <a:ext uri="{FF2B5EF4-FFF2-40B4-BE49-F238E27FC236}">
                <a16:creationId xmlns:a16="http://schemas.microsoft.com/office/drawing/2014/main" id="{A8BBFB9A-65FC-4855-B79A-8080D3312057}"/>
              </a:ext>
            </a:extLst>
          </p:cNvPr>
          <p:cNvPicPr>
            <a:picLocks noChangeAspect="1"/>
          </p:cNvPicPr>
          <p:nvPr/>
        </p:nvPicPr>
        <p:blipFill rotWithShape="1">
          <a:blip r:embed="rId3">
            <a:extLst>
              <a:ext uri="{28A0092B-C50C-407E-A947-70E740481C1C}">
                <a14:useLocalDpi xmlns:a14="http://schemas.microsoft.com/office/drawing/2010/main" val="0"/>
              </a:ext>
            </a:extLst>
          </a:blip>
          <a:srcRect r="17771"/>
          <a:stretch/>
        </p:blipFill>
        <p:spPr>
          <a:xfrm>
            <a:off x="1064567" y="410378"/>
            <a:ext cx="3383280" cy="6171689"/>
          </a:xfrm>
          <a:prstGeom prst="rect">
            <a:avLst/>
          </a:prstGeom>
        </p:spPr>
      </p:pic>
      <p:pic>
        <p:nvPicPr>
          <p:cNvPr id="5" name="Picture 4">
            <a:extLst>
              <a:ext uri="{FF2B5EF4-FFF2-40B4-BE49-F238E27FC236}">
                <a16:creationId xmlns:a16="http://schemas.microsoft.com/office/drawing/2014/main" id="{AB283944-6122-481E-95E0-85D19E06234F}"/>
              </a:ext>
            </a:extLst>
          </p:cNvPr>
          <p:cNvPicPr>
            <a:picLocks noChangeAspect="1"/>
          </p:cNvPicPr>
          <p:nvPr/>
        </p:nvPicPr>
        <p:blipFill rotWithShape="1">
          <a:blip r:embed="rId4">
            <a:extLst>
              <a:ext uri="{28A0092B-C50C-407E-A947-70E740481C1C}">
                <a14:useLocalDpi xmlns:a14="http://schemas.microsoft.com/office/drawing/2010/main" val="0"/>
              </a:ext>
            </a:extLst>
          </a:blip>
          <a:srcRect r="2214"/>
          <a:stretch/>
        </p:blipFill>
        <p:spPr>
          <a:xfrm>
            <a:off x="7958828" y="413103"/>
            <a:ext cx="4023360" cy="6171689"/>
          </a:xfrm>
          <a:prstGeom prst="rect">
            <a:avLst/>
          </a:prstGeom>
        </p:spPr>
      </p:pic>
      <p:sp>
        <p:nvSpPr>
          <p:cNvPr id="11" name="TextBox 10">
            <a:extLst>
              <a:ext uri="{FF2B5EF4-FFF2-40B4-BE49-F238E27FC236}">
                <a16:creationId xmlns:a16="http://schemas.microsoft.com/office/drawing/2014/main" id="{ECF0A090-8ADC-4C58-BF14-A79D73C239A7}"/>
              </a:ext>
            </a:extLst>
          </p:cNvPr>
          <p:cNvSpPr txBox="1"/>
          <p:nvPr/>
        </p:nvSpPr>
        <p:spPr>
          <a:xfrm>
            <a:off x="9397826" y="128811"/>
            <a:ext cx="1057524" cy="369332"/>
          </a:xfrm>
          <a:prstGeom prst="rect">
            <a:avLst/>
          </a:prstGeom>
          <a:noFill/>
        </p:spPr>
        <p:txBody>
          <a:bodyPr wrap="square" rtlCol="0">
            <a:spAutoFit/>
          </a:bodyPr>
          <a:lstStyle/>
          <a:p>
            <a:pPr algn="ctr"/>
            <a:r>
              <a:rPr lang="en-US" b="1" dirty="0"/>
              <a:t>APEEP3</a:t>
            </a:r>
          </a:p>
        </p:txBody>
      </p:sp>
      <p:sp>
        <p:nvSpPr>
          <p:cNvPr id="14" name="TextBox 13">
            <a:extLst>
              <a:ext uri="{FF2B5EF4-FFF2-40B4-BE49-F238E27FC236}">
                <a16:creationId xmlns:a16="http://schemas.microsoft.com/office/drawing/2014/main" id="{FC28B9F8-66A0-4CD3-A4AC-5ED0F0DF78AE}"/>
              </a:ext>
            </a:extLst>
          </p:cNvPr>
          <p:cNvSpPr txBox="1"/>
          <p:nvPr/>
        </p:nvSpPr>
        <p:spPr>
          <a:xfrm>
            <a:off x="0" y="4839234"/>
            <a:ext cx="1242001" cy="369332"/>
          </a:xfrm>
          <a:prstGeom prst="rect">
            <a:avLst/>
          </a:prstGeom>
          <a:noFill/>
        </p:spPr>
        <p:txBody>
          <a:bodyPr wrap="square" rtlCol="0">
            <a:spAutoFit/>
          </a:bodyPr>
          <a:lstStyle/>
          <a:p>
            <a:pPr algn="ctr"/>
            <a:r>
              <a:rPr lang="en-US" b="1" dirty="0"/>
              <a:t>SULFATE</a:t>
            </a:r>
          </a:p>
        </p:txBody>
      </p:sp>
    </p:spTree>
    <p:extLst>
      <p:ext uri="{BB962C8B-B14F-4D97-AF65-F5344CB8AC3E}">
        <p14:creationId xmlns:p14="http://schemas.microsoft.com/office/powerpoint/2010/main" val="90365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942B49-3CE3-499B-B226-E6AEA5FEBE82}"/>
              </a:ext>
            </a:extLst>
          </p:cNvPr>
          <p:cNvSpPr>
            <a:spLocks noGrp="1"/>
          </p:cNvSpPr>
          <p:nvPr>
            <p:ph type="title"/>
          </p:nvPr>
        </p:nvSpPr>
        <p:spPr>
          <a:xfrm>
            <a:off x="838199" y="365125"/>
            <a:ext cx="10360631" cy="1325563"/>
          </a:xfrm>
        </p:spPr>
        <p:txBody>
          <a:bodyPr>
            <a:normAutofit/>
          </a:bodyPr>
          <a:lstStyle/>
          <a:p>
            <a:r>
              <a:rPr lang="en-US" sz="3600" b="1" dirty="0">
                <a:solidFill>
                  <a:schemeClr val="accent5">
                    <a:lumMod val="75000"/>
                  </a:schemeClr>
                </a:solidFill>
              </a:rPr>
              <a:t>InMAP – Sensitivity to input meteorology &amp; chemistry</a:t>
            </a:r>
          </a:p>
        </p:txBody>
      </p:sp>
      <p:sp>
        <p:nvSpPr>
          <p:cNvPr id="7" name="Content Placeholder 6">
            <a:extLst>
              <a:ext uri="{FF2B5EF4-FFF2-40B4-BE49-F238E27FC236}">
                <a16:creationId xmlns:a16="http://schemas.microsoft.com/office/drawing/2014/main" id="{7FECF1F9-C3C0-4FE8-922F-9BC8F909D745}"/>
              </a:ext>
            </a:extLst>
          </p:cNvPr>
          <p:cNvSpPr>
            <a:spLocks noGrp="1"/>
          </p:cNvSpPr>
          <p:nvPr>
            <p:ph sz="half" idx="1"/>
          </p:nvPr>
        </p:nvSpPr>
        <p:spPr>
          <a:xfrm>
            <a:off x="838199" y="1647825"/>
            <a:ext cx="10185971" cy="4351338"/>
          </a:xfrm>
        </p:spPr>
        <p:txBody>
          <a:bodyPr>
            <a:normAutofit/>
          </a:bodyPr>
          <a:lstStyle/>
          <a:p>
            <a:pPr>
              <a:lnSpc>
                <a:spcPct val="100000"/>
              </a:lnSpc>
              <a:spcBef>
                <a:spcPts val="0"/>
              </a:spcBef>
            </a:pPr>
            <a:r>
              <a:rPr lang="en-US" sz="1800" dirty="0"/>
              <a:t>Using InMAP with provided annual 2005 WRF-</a:t>
            </a:r>
            <a:r>
              <a:rPr lang="en-US" sz="1800" dirty="0" err="1"/>
              <a:t>Chem</a:t>
            </a:r>
            <a:r>
              <a:rPr lang="en-US" sz="1800" dirty="0"/>
              <a:t> meteorology/chemistry file results in large differences in model predicted </a:t>
            </a:r>
            <a:r>
              <a:rPr lang="en-US" sz="1800"/>
              <a:t>PM</a:t>
            </a:r>
            <a:r>
              <a:rPr lang="en-US" sz="1800" baseline="-25000"/>
              <a:t>2.5 </a:t>
            </a:r>
            <a:r>
              <a:rPr lang="en-US" sz="1800"/>
              <a:t>when </a:t>
            </a:r>
            <a:r>
              <a:rPr lang="en-US" sz="1800" dirty="0"/>
              <a:t>using the same emissions</a:t>
            </a:r>
          </a:p>
        </p:txBody>
      </p:sp>
      <p:sp>
        <p:nvSpPr>
          <p:cNvPr id="2" name="Slide Number Placeholder 1">
            <a:extLst>
              <a:ext uri="{FF2B5EF4-FFF2-40B4-BE49-F238E27FC236}">
                <a16:creationId xmlns:a16="http://schemas.microsoft.com/office/drawing/2014/main" id="{6932FD8C-1446-4C7E-B4E7-6B699A672213}"/>
              </a:ext>
            </a:extLst>
          </p:cNvPr>
          <p:cNvSpPr>
            <a:spLocks noGrp="1"/>
          </p:cNvSpPr>
          <p:nvPr>
            <p:ph type="sldNum" sz="quarter" idx="12"/>
          </p:nvPr>
        </p:nvSpPr>
        <p:spPr/>
        <p:txBody>
          <a:bodyPr/>
          <a:lstStyle/>
          <a:p>
            <a:fld id="{4F6EBBE7-320B-4E94-81D5-9DD0697340F9}" type="slidenum">
              <a:rPr lang="en-US" smtClean="0"/>
              <a:t>14</a:t>
            </a:fld>
            <a:endParaRPr lang="en-US"/>
          </a:p>
        </p:txBody>
      </p:sp>
      <p:sp>
        <p:nvSpPr>
          <p:cNvPr id="5" name="TextBox 4">
            <a:extLst>
              <a:ext uri="{FF2B5EF4-FFF2-40B4-BE49-F238E27FC236}">
                <a16:creationId xmlns:a16="http://schemas.microsoft.com/office/drawing/2014/main" id="{D1D60404-D71E-4704-AFBE-BDB97E4A4318}"/>
              </a:ext>
            </a:extLst>
          </p:cNvPr>
          <p:cNvSpPr txBox="1"/>
          <p:nvPr/>
        </p:nvSpPr>
        <p:spPr>
          <a:xfrm>
            <a:off x="3934682" y="2440187"/>
            <a:ext cx="3723823" cy="369332"/>
          </a:xfrm>
          <a:prstGeom prst="rect">
            <a:avLst/>
          </a:prstGeom>
          <a:noFill/>
        </p:spPr>
        <p:txBody>
          <a:bodyPr wrap="square" rtlCol="0">
            <a:spAutoFit/>
          </a:bodyPr>
          <a:lstStyle/>
          <a:p>
            <a:r>
              <a:rPr lang="en-US" dirty="0">
                <a:solidFill>
                  <a:srgbClr val="FF0000"/>
                </a:solidFill>
              </a:rPr>
              <a:t>InMAP results using 2005 WRF-</a:t>
            </a:r>
            <a:r>
              <a:rPr lang="en-US" dirty="0" err="1">
                <a:solidFill>
                  <a:srgbClr val="FF0000"/>
                </a:solidFill>
              </a:rPr>
              <a:t>Chem</a:t>
            </a:r>
            <a:endParaRPr lang="en-US" dirty="0">
              <a:solidFill>
                <a:srgbClr val="FF0000"/>
              </a:solidFill>
            </a:endParaRPr>
          </a:p>
        </p:txBody>
      </p:sp>
      <p:sp>
        <p:nvSpPr>
          <p:cNvPr id="6" name="TextBox 5">
            <a:extLst>
              <a:ext uri="{FF2B5EF4-FFF2-40B4-BE49-F238E27FC236}">
                <a16:creationId xmlns:a16="http://schemas.microsoft.com/office/drawing/2014/main" id="{C5231C7E-8657-4C24-9309-45CAC47C3D3B}"/>
              </a:ext>
            </a:extLst>
          </p:cNvPr>
          <p:cNvSpPr txBox="1"/>
          <p:nvPr/>
        </p:nvSpPr>
        <p:spPr>
          <a:xfrm>
            <a:off x="7701267" y="2440187"/>
            <a:ext cx="4154058" cy="369332"/>
          </a:xfrm>
          <a:prstGeom prst="rect">
            <a:avLst/>
          </a:prstGeom>
          <a:noFill/>
        </p:spPr>
        <p:txBody>
          <a:bodyPr wrap="square" rtlCol="0">
            <a:spAutoFit/>
          </a:bodyPr>
          <a:lstStyle/>
          <a:p>
            <a:r>
              <a:rPr lang="en-US" dirty="0">
                <a:solidFill>
                  <a:srgbClr val="FF0000"/>
                </a:solidFill>
              </a:rPr>
              <a:t>InMAP results using 2007 WRF and CMAQ </a:t>
            </a:r>
          </a:p>
        </p:txBody>
      </p:sp>
      <p:pic>
        <p:nvPicPr>
          <p:cNvPr id="9" name="Picture 8">
            <a:extLst>
              <a:ext uri="{FF2B5EF4-FFF2-40B4-BE49-F238E27FC236}">
                <a16:creationId xmlns:a16="http://schemas.microsoft.com/office/drawing/2014/main" id="{FE0D759F-9298-4972-8BF4-1A61BCC5210F}"/>
              </a:ext>
            </a:extLst>
          </p:cNvPr>
          <p:cNvPicPr>
            <a:picLocks noChangeAspect="1"/>
          </p:cNvPicPr>
          <p:nvPr/>
        </p:nvPicPr>
        <p:blipFill rotWithShape="1">
          <a:blip r:embed="rId2">
            <a:extLst>
              <a:ext uri="{28A0092B-C50C-407E-A947-70E740481C1C}">
                <a14:useLocalDpi xmlns:a14="http://schemas.microsoft.com/office/drawing/2010/main" val="0"/>
              </a:ext>
            </a:extLst>
          </a:blip>
          <a:srcRect t="5811" r="14683" b="-5811"/>
          <a:stretch/>
        </p:blipFill>
        <p:spPr>
          <a:xfrm>
            <a:off x="-29455" y="2743200"/>
            <a:ext cx="3931920" cy="3291840"/>
          </a:xfrm>
          <a:prstGeom prst="rect">
            <a:avLst/>
          </a:prstGeom>
        </p:spPr>
      </p:pic>
      <p:pic>
        <p:nvPicPr>
          <p:cNvPr id="4" name="Picture 3">
            <a:extLst>
              <a:ext uri="{FF2B5EF4-FFF2-40B4-BE49-F238E27FC236}">
                <a16:creationId xmlns:a16="http://schemas.microsoft.com/office/drawing/2014/main" id="{A5C8F3C6-6F1D-4C8F-9BDB-C64FBF1E68F0}"/>
              </a:ext>
            </a:extLst>
          </p:cNvPr>
          <p:cNvPicPr>
            <a:picLocks noChangeAspect="1"/>
          </p:cNvPicPr>
          <p:nvPr/>
        </p:nvPicPr>
        <p:blipFill rotWithShape="1">
          <a:blip r:embed="rId3">
            <a:extLst>
              <a:ext uri="{28A0092B-C50C-407E-A947-70E740481C1C}">
                <a14:useLocalDpi xmlns:a14="http://schemas.microsoft.com/office/drawing/2010/main" val="0"/>
              </a:ext>
            </a:extLst>
          </a:blip>
          <a:srcRect t="6124" r="14683" b="-6124"/>
          <a:stretch/>
        </p:blipFill>
        <p:spPr>
          <a:xfrm>
            <a:off x="3726586" y="2743200"/>
            <a:ext cx="3931920" cy="3291840"/>
          </a:xfrm>
          <a:prstGeom prst="rect">
            <a:avLst/>
          </a:prstGeom>
        </p:spPr>
      </p:pic>
      <p:pic>
        <p:nvPicPr>
          <p:cNvPr id="3" name="Picture 2">
            <a:extLst>
              <a:ext uri="{FF2B5EF4-FFF2-40B4-BE49-F238E27FC236}">
                <a16:creationId xmlns:a16="http://schemas.microsoft.com/office/drawing/2014/main" id="{5233D193-30D9-40F1-B60D-22D1E611F277}"/>
              </a:ext>
            </a:extLst>
          </p:cNvPr>
          <p:cNvPicPr>
            <a:picLocks noChangeAspect="1"/>
          </p:cNvPicPr>
          <p:nvPr/>
        </p:nvPicPr>
        <p:blipFill rotWithShape="1">
          <a:blip r:embed="rId4">
            <a:extLst>
              <a:ext uri="{28A0092B-C50C-407E-A947-70E740481C1C}">
                <a14:useLocalDpi xmlns:a14="http://schemas.microsoft.com/office/drawing/2010/main" val="0"/>
              </a:ext>
            </a:extLst>
          </a:blip>
          <a:srcRect t="6123" b="-3346"/>
          <a:stretch/>
        </p:blipFill>
        <p:spPr>
          <a:xfrm>
            <a:off x="7474008" y="2743200"/>
            <a:ext cx="4608576" cy="3200400"/>
          </a:xfrm>
          <a:prstGeom prst="rect">
            <a:avLst/>
          </a:prstGeom>
        </p:spPr>
      </p:pic>
      <p:sp>
        <p:nvSpPr>
          <p:cNvPr id="10" name="TextBox 9">
            <a:extLst>
              <a:ext uri="{FF2B5EF4-FFF2-40B4-BE49-F238E27FC236}">
                <a16:creationId xmlns:a16="http://schemas.microsoft.com/office/drawing/2014/main" id="{0EB6036E-365E-4FD6-AE19-0D1F64F9AB45}"/>
              </a:ext>
            </a:extLst>
          </p:cNvPr>
          <p:cNvSpPr txBox="1"/>
          <p:nvPr/>
        </p:nvSpPr>
        <p:spPr>
          <a:xfrm>
            <a:off x="550843" y="2468518"/>
            <a:ext cx="3096483" cy="369332"/>
          </a:xfrm>
          <a:prstGeom prst="rect">
            <a:avLst/>
          </a:prstGeom>
          <a:noFill/>
        </p:spPr>
        <p:txBody>
          <a:bodyPr wrap="square" rtlCol="0">
            <a:spAutoFit/>
          </a:bodyPr>
          <a:lstStyle/>
          <a:p>
            <a:r>
              <a:rPr lang="en-US" dirty="0">
                <a:solidFill>
                  <a:srgbClr val="FF0000"/>
                </a:solidFill>
              </a:rPr>
              <a:t>CMAQ results using 2007 WRF</a:t>
            </a:r>
          </a:p>
        </p:txBody>
      </p:sp>
    </p:spTree>
    <p:extLst>
      <p:ext uri="{BB962C8B-B14F-4D97-AF65-F5344CB8AC3E}">
        <p14:creationId xmlns:p14="http://schemas.microsoft.com/office/powerpoint/2010/main" val="49343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9B4178-CEAD-48D5-97D7-93228832A1DC}"/>
              </a:ext>
            </a:extLst>
          </p:cNvPr>
          <p:cNvPicPr>
            <a:picLocks noChangeAspect="1"/>
          </p:cNvPicPr>
          <p:nvPr/>
        </p:nvPicPr>
        <p:blipFill rotWithShape="1">
          <a:blip r:embed="rId2"/>
          <a:srcRect t="47115" b="29339"/>
          <a:stretch/>
        </p:blipFill>
        <p:spPr>
          <a:xfrm>
            <a:off x="6644575" y="4847144"/>
            <a:ext cx="5293800" cy="1709638"/>
          </a:xfrm>
          <a:prstGeom prst="rect">
            <a:avLst/>
          </a:prstGeom>
        </p:spPr>
      </p:pic>
      <p:pic>
        <p:nvPicPr>
          <p:cNvPr id="10" name="Picture 9">
            <a:extLst>
              <a:ext uri="{FF2B5EF4-FFF2-40B4-BE49-F238E27FC236}">
                <a16:creationId xmlns:a16="http://schemas.microsoft.com/office/drawing/2014/main" id="{89E53460-88D4-4B5B-AD6C-22F1940ACD82}"/>
              </a:ext>
            </a:extLst>
          </p:cNvPr>
          <p:cNvPicPr>
            <a:picLocks noChangeAspect="1"/>
          </p:cNvPicPr>
          <p:nvPr/>
        </p:nvPicPr>
        <p:blipFill rotWithShape="1">
          <a:blip r:embed="rId2"/>
          <a:srcRect t="-3" b="76458"/>
          <a:stretch/>
        </p:blipFill>
        <p:spPr>
          <a:xfrm>
            <a:off x="6644575" y="3077857"/>
            <a:ext cx="5293800" cy="1709565"/>
          </a:xfrm>
          <a:prstGeom prst="rect">
            <a:avLst/>
          </a:prstGeom>
        </p:spPr>
      </p:pic>
      <p:sp>
        <p:nvSpPr>
          <p:cNvPr id="2" name="Title 1">
            <a:extLst>
              <a:ext uri="{FF2B5EF4-FFF2-40B4-BE49-F238E27FC236}">
                <a16:creationId xmlns:a16="http://schemas.microsoft.com/office/drawing/2014/main" id="{0609681F-B2B2-41DE-9865-AD7CF0F6520D}"/>
              </a:ext>
            </a:extLst>
          </p:cNvPr>
          <p:cNvSpPr>
            <a:spLocks noGrp="1"/>
          </p:cNvSpPr>
          <p:nvPr>
            <p:ph type="title"/>
          </p:nvPr>
        </p:nvSpPr>
        <p:spPr/>
        <p:txBody>
          <a:bodyPr>
            <a:normAutofit/>
          </a:bodyPr>
          <a:lstStyle/>
          <a:p>
            <a:r>
              <a:rPr lang="en-US" sz="3600" b="1" dirty="0">
                <a:solidFill>
                  <a:schemeClr val="accent5">
                    <a:lumMod val="75000"/>
                  </a:schemeClr>
                </a:solidFill>
              </a:rPr>
              <a:t>EASIUR</a:t>
            </a:r>
          </a:p>
        </p:txBody>
      </p:sp>
      <p:sp>
        <p:nvSpPr>
          <p:cNvPr id="3" name="Content Placeholder 2">
            <a:extLst>
              <a:ext uri="{FF2B5EF4-FFF2-40B4-BE49-F238E27FC236}">
                <a16:creationId xmlns:a16="http://schemas.microsoft.com/office/drawing/2014/main" id="{E3A91E0D-6752-4959-AE46-6E7CE676AF4E}"/>
              </a:ext>
            </a:extLst>
          </p:cNvPr>
          <p:cNvSpPr>
            <a:spLocks noGrp="1"/>
          </p:cNvSpPr>
          <p:nvPr>
            <p:ph sz="half" idx="1"/>
          </p:nvPr>
        </p:nvSpPr>
        <p:spPr>
          <a:xfrm>
            <a:off x="838200" y="1825625"/>
            <a:ext cx="5655067" cy="4351338"/>
          </a:xfrm>
        </p:spPr>
        <p:txBody>
          <a:bodyPr>
            <a:noAutofit/>
          </a:bodyPr>
          <a:lstStyle/>
          <a:p>
            <a:r>
              <a:rPr lang="en-US" sz="1800" dirty="0"/>
              <a:t>EASIUR does not provide air quality surfaces so the underlying tool development approach was examined to get an initial sense about how health impacts may differ from the other tools</a:t>
            </a:r>
          </a:p>
          <a:p>
            <a:r>
              <a:rPr lang="en-US" sz="1800" dirty="0"/>
              <a:t>Approach based on single sources modeled with full scale photochemical grid model that were aggregated to a single representation of annual average downwind air quality impacts</a:t>
            </a:r>
          </a:p>
          <a:p>
            <a:r>
              <a:rPr lang="en-US" sz="1800" dirty="0"/>
              <a:t>The selection of hypothetical single sources (top right) to inform the statistical model relating precursors with monetized health benefits may not represent important PM</a:t>
            </a:r>
            <a:r>
              <a:rPr lang="en-US" sz="1800" baseline="-25000" dirty="0"/>
              <a:t>2.5</a:t>
            </a:r>
            <a:r>
              <a:rPr lang="en-US" sz="1800" dirty="0"/>
              <a:t> formation regimes in the eastern U.S. </a:t>
            </a:r>
          </a:p>
          <a:p>
            <a:r>
              <a:rPr lang="en-US" sz="1800" dirty="0"/>
              <a:t>Little seasonal variability and difference in downwind impact from different precursors</a:t>
            </a:r>
          </a:p>
        </p:txBody>
      </p:sp>
      <p:sp>
        <p:nvSpPr>
          <p:cNvPr id="4" name="Slide Number Placeholder 3">
            <a:extLst>
              <a:ext uri="{FF2B5EF4-FFF2-40B4-BE49-F238E27FC236}">
                <a16:creationId xmlns:a16="http://schemas.microsoft.com/office/drawing/2014/main" id="{CFA65F2A-C3C9-4333-9BB1-391343AAA3B3}"/>
              </a:ext>
            </a:extLst>
          </p:cNvPr>
          <p:cNvSpPr>
            <a:spLocks noGrp="1"/>
          </p:cNvSpPr>
          <p:nvPr>
            <p:ph type="sldNum" sz="quarter" idx="12"/>
          </p:nvPr>
        </p:nvSpPr>
        <p:spPr/>
        <p:txBody>
          <a:bodyPr/>
          <a:lstStyle/>
          <a:p>
            <a:fld id="{4F6EBBE7-320B-4E94-81D5-9DD0697340F9}" type="slidenum">
              <a:rPr lang="en-US" smtClean="0"/>
              <a:t>15</a:t>
            </a:fld>
            <a:endParaRPr lang="en-US"/>
          </a:p>
        </p:txBody>
      </p:sp>
      <p:pic>
        <p:nvPicPr>
          <p:cNvPr id="7" name="Picture 6">
            <a:extLst>
              <a:ext uri="{FF2B5EF4-FFF2-40B4-BE49-F238E27FC236}">
                <a16:creationId xmlns:a16="http://schemas.microsoft.com/office/drawing/2014/main" id="{62B0CD6B-2C63-4010-9097-42ECCE84AC62}"/>
              </a:ext>
            </a:extLst>
          </p:cNvPr>
          <p:cNvPicPr>
            <a:picLocks noChangeAspect="1"/>
          </p:cNvPicPr>
          <p:nvPr/>
        </p:nvPicPr>
        <p:blipFill rotWithShape="1">
          <a:blip r:embed="rId3"/>
          <a:srcRect l="64310" t="13760" r="7053" b="34634"/>
          <a:stretch/>
        </p:blipFill>
        <p:spPr>
          <a:xfrm>
            <a:off x="7577384" y="647503"/>
            <a:ext cx="3645532" cy="2430354"/>
          </a:xfrm>
          <a:prstGeom prst="rect">
            <a:avLst/>
          </a:prstGeom>
        </p:spPr>
      </p:pic>
      <p:sp>
        <p:nvSpPr>
          <p:cNvPr id="6" name="TextBox 5">
            <a:extLst>
              <a:ext uri="{FF2B5EF4-FFF2-40B4-BE49-F238E27FC236}">
                <a16:creationId xmlns:a16="http://schemas.microsoft.com/office/drawing/2014/main" id="{862A6EAE-98D9-4CC2-9877-AF82FF599AFD}"/>
              </a:ext>
            </a:extLst>
          </p:cNvPr>
          <p:cNvSpPr txBox="1"/>
          <p:nvPr/>
        </p:nvSpPr>
        <p:spPr>
          <a:xfrm>
            <a:off x="8424134" y="432976"/>
            <a:ext cx="1909483" cy="369332"/>
          </a:xfrm>
          <a:prstGeom prst="rect">
            <a:avLst/>
          </a:prstGeom>
          <a:noFill/>
        </p:spPr>
        <p:txBody>
          <a:bodyPr wrap="square" rtlCol="0">
            <a:spAutoFit/>
          </a:bodyPr>
          <a:lstStyle/>
          <a:p>
            <a:r>
              <a:rPr lang="en-US" dirty="0"/>
              <a:t>Heo et al, 2016</a:t>
            </a:r>
          </a:p>
        </p:txBody>
      </p:sp>
    </p:spTree>
    <p:extLst>
      <p:ext uri="{BB962C8B-B14F-4D97-AF65-F5344CB8AC3E}">
        <p14:creationId xmlns:p14="http://schemas.microsoft.com/office/powerpoint/2010/main" val="270274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F6D6-07B5-484A-AA93-00BE84B32D37}"/>
              </a:ext>
            </a:extLst>
          </p:cNvPr>
          <p:cNvSpPr>
            <a:spLocks noGrp="1"/>
          </p:cNvSpPr>
          <p:nvPr>
            <p:ph type="title"/>
          </p:nvPr>
        </p:nvSpPr>
        <p:spPr/>
        <p:txBody>
          <a:bodyPr>
            <a:normAutofit/>
          </a:bodyPr>
          <a:lstStyle/>
          <a:p>
            <a:r>
              <a:rPr lang="en-US" sz="3600" b="1" dirty="0">
                <a:solidFill>
                  <a:srgbClr val="0070C0"/>
                </a:solidFill>
              </a:rPr>
              <a:t>S-R Matrix </a:t>
            </a:r>
            <a:r>
              <a:rPr lang="en-US" sz="2400" b="1" dirty="0">
                <a:solidFill>
                  <a:srgbClr val="0070C0"/>
                </a:solidFill>
              </a:rPr>
              <a:t>(used in APEEP model)</a:t>
            </a:r>
            <a:endParaRPr lang="en-US" sz="3600" b="1" dirty="0">
              <a:solidFill>
                <a:srgbClr val="0070C0"/>
              </a:solidFill>
            </a:endParaRPr>
          </a:p>
        </p:txBody>
      </p:sp>
      <p:sp>
        <p:nvSpPr>
          <p:cNvPr id="3" name="Content Placeholder 2">
            <a:extLst>
              <a:ext uri="{FF2B5EF4-FFF2-40B4-BE49-F238E27FC236}">
                <a16:creationId xmlns:a16="http://schemas.microsoft.com/office/drawing/2014/main" id="{4BC0EF78-1142-4D7B-9AF0-02254B28F5A1}"/>
              </a:ext>
            </a:extLst>
          </p:cNvPr>
          <p:cNvSpPr>
            <a:spLocks noGrp="1"/>
          </p:cNvSpPr>
          <p:nvPr>
            <p:ph idx="1"/>
          </p:nvPr>
        </p:nvSpPr>
        <p:spPr>
          <a:xfrm>
            <a:off x="838200" y="1671515"/>
            <a:ext cx="10515600" cy="4351338"/>
          </a:xfrm>
        </p:spPr>
        <p:txBody>
          <a:bodyPr>
            <a:normAutofit/>
          </a:bodyPr>
          <a:lstStyle/>
          <a:p>
            <a:r>
              <a:rPr lang="en-US" sz="1800" dirty="0"/>
              <a:t>Climatological Regional Dispersion Model (CRDM) formed the basis of the source-receptor (S-R) matrix used in multiple reduced form models including APEEP and COBRA</a:t>
            </a:r>
          </a:p>
          <a:p>
            <a:pPr lvl="1"/>
            <a:r>
              <a:rPr lang="en-US" sz="1600" dirty="0"/>
              <a:t>S-R matrices based on CRDM modeling developed in 1994</a:t>
            </a:r>
          </a:p>
          <a:p>
            <a:pPr lvl="1"/>
            <a:r>
              <a:rPr lang="en-US" sz="1600" dirty="0"/>
              <a:t>CRDM assumptions similar to ISC2LT but includes wet and dry deposition of gases and particles and chemical conversion of SO2 and NOX to PM2.5</a:t>
            </a:r>
          </a:p>
          <a:p>
            <a:pPr lvl="1"/>
            <a:r>
              <a:rPr lang="en-US" sz="1600" dirty="0"/>
              <a:t>Adjusted based on other dispersion modeling to have higher impacts in the county where emissions sources are located</a:t>
            </a:r>
          </a:p>
          <a:p>
            <a:pPr lvl="1"/>
            <a:r>
              <a:rPr lang="en-US" sz="1600" dirty="0"/>
              <a:t>Emission inventory included non-point emissions for 3,080 counties and 61,619 point sources</a:t>
            </a:r>
          </a:p>
          <a:p>
            <a:pPr lvl="1"/>
            <a:r>
              <a:rPr lang="en-US" sz="1600" dirty="0"/>
              <a:t>Points binned by county and effective stack height levels: low, medium, and tall</a:t>
            </a:r>
          </a:p>
          <a:p>
            <a:r>
              <a:rPr lang="en-US" sz="1800" dirty="0"/>
              <a:t>Counties with tall stack emissions in 2011 NEI (center) and APEEP tall stack S-R matrix (right)</a:t>
            </a:r>
          </a:p>
          <a:p>
            <a:pPr lvl="1"/>
            <a:endParaRPr lang="en-US" sz="1600" dirty="0"/>
          </a:p>
        </p:txBody>
      </p:sp>
      <p:sp>
        <p:nvSpPr>
          <p:cNvPr id="5" name="Slide Number Placeholder 4">
            <a:extLst>
              <a:ext uri="{FF2B5EF4-FFF2-40B4-BE49-F238E27FC236}">
                <a16:creationId xmlns:a16="http://schemas.microsoft.com/office/drawing/2014/main" id="{7BB05685-2125-4F9B-9232-07F43F86C2E7}"/>
              </a:ext>
            </a:extLst>
          </p:cNvPr>
          <p:cNvSpPr>
            <a:spLocks noGrp="1"/>
          </p:cNvSpPr>
          <p:nvPr>
            <p:ph type="sldNum" sz="quarter" idx="12"/>
          </p:nvPr>
        </p:nvSpPr>
        <p:spPr/>
        <p:txBody>
          <a:bodyPr/>
          <a:lstStyle/>
          <a:p>
            <a:fld id="{0FA3259A-F4BE-4A30-AE2F-FC475E4424D5}" type="slidenum">
              <a:rPr lang="en-US" smtClean="0"/>
              <a:t>16</a:t>
            </a:fld>
            <a:endParaRPr lang="en-US"/>
          </a:p>
        </p:txBody>
      </p:sp>
      <p:pic>
        <p:nvPicPr>
          <p:cNvPr id="8" name="Picture 7">
            <a:extLst>
              <a:ext uri="{FF2B5EF4-FFF2-40B4-BE49-F238E27FC236}">
                <a16:creationId xmlns:a16="http://schemas.microsoft.com/office/drawing/2014/main" id="{03E5B0F3-A058-4150-992F-A302C88E28DC}"/>
              </a:ext>
            </a:extLst>
          </p:cNvPr>
          <p:cNvPicPr>
            <a:picLocks noChangeAspect="1"/>
          </p:cNvPicPr>
          <p:nvPr/>
        </p:nvPicPr>
        <p:blipFill>
          <a:blip r:embed="rId2"/>
          <a:stretch>
            <a:fillRect/>
          </a:stretch>
        </p:blipFill>
        <p:spPr>
          <a:xfrm>
            <a:off x="493627" y="4700477"/>
            <a:ext cx="4131641" cy="1281113"/>
          </a:xfrm>
          <a:prstGeom prst="rect">
            <a:avLst/>
          </a:prstGeom>
        </p:spPr>
      </p:pic>
      <p:pic>
        <p:nvPicPr>
          <p:cNvPr id="6" name="Picture 5">
            <a:extLst>
              <a:ext uri="{FF2B5EF4-FFF2-40B4-BE49-F238E27FC236}">
                <a16:creationId xmlns:a16="http://schemas.microsoft.com/office/drawing/2014/main" id="{B6845D8E-0AA7-4F21-8C31-BE6F5764F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926" y="3791091"/>
            <a:ext cx="4251960" cy="3401568"/>
          </a:xfrm>
          <a:prstGeom prst="rect">
            <a:avLst/>
          </a:prstGeom>
        </p:spPr>
      </p:pic>
      <p:pic>
        <p:nvPicPr>
          <p:cNvPr id="7" name="Picture 6">
            <a:extLst>
              <a:ext uri="{FF2B5EF4-FFF2-40B4-BE49-F238E27FC236}">
                <a16:creationId xmlns:a16="http://schemas.microsoft.com/office/drawing/2014/main" id="{223E2564-BFC4-47A4-B65D-A85EC9F0D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818" y="3759285"/>
            <a:ext cx="4251960" cy="3401568"/>
          </a:xfrm>
          <a:prstGeom prst="rect">
            <a:avLst/>
          </a:prstGeom>
        </p:spPr>
      </p:pic>
    </p:spTree>
    <p:extLst>
      <p:ext uri="{BB962C8B-B14F-4D97-AF65-F5344CB8AC3E}">
        <p14:creationId xmlns:p14="http://schemas.microsoft.com/office/powerpoint/2010/main" val="181986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A86F-1949-42AD-BBF0-8A1CAA2740AF}"/>
              </a:ext>
            </a:extLst>
          </p:cNvPr>
          <p:cNvSpPr>
            <a:spLocks noGrp="1"/>
          </p:cNvSpPr>
          <p:nvPr>
            <p:ph type="title"/>
          </p:nvPr>
        </p:nvSpPr>
        <p:spPr/>
        <p:txBody>
          <a:bodyPr>
            <a:normAutofit/>
          </a:bodyPr>
          <a:lstStyle/>
          <a:p>
            <a:r>
              <a:rPr lang="en-US" sz="3600" b="1" dirty="0">
                <a:solidFill>
                  <a:schemeClr val="accent5">
                    <a:lumMod val="75000"/>
                  </a:schemeClr>
                </a:solidFill>
              </a:rPr>
              <a:t>Initial Findings</a:t>
            </a:r>
          </a:p>
        </p:txBody>
      </p:sp>
      <p:sp>
        <p:nvSpPr>
          <p:cNvPr id="3" name="Content Placeholder 2">
            <a:extLst>
              <a:ext uri="{FF2B5EF4-FFF2-40B4-BE49-F238E27FC236}">
                <a16:creationId xmlns:a16="http://schemas.microsoft.com/office/drawing/2014/main" id="{7874AD82-0C72-4CA2-AD60-BB90679AE8D7}"/>
              </a:ext>
            </a:extLst>
          </p:cNvPr>
          <p:cNvSpPr>
            <a:spLocks noGrp="1"/>
          </p:cNvSpPr>
          <p:nvPr>
            <p:ph idx="1"/>
          </p:nvPr>
        </p:nvSpPr>
        <p:spPr>
          <a:xfrm>
            <a:off x="838200" y="1825624"/>
            <a:ext cx="10515600" cy="4758055"/>
          </a:xfrm>
        </p:spPr>
        <p:txBody>
          <a:bodyPr>
            <a:noAutofit/>
          </a:bodyPr>
          <a:lstStyle/>
          <a:p>
            <a:r>
              <a:rPr lang="en-US" sz="2000" dirty="0"/>
              <a:t>Initial results from this reduced-form modeling effort suggest:</a:t>
            </a:r>
          </a:p>
          <a:p>
            <a:pPr lvl="1"/>
            <a:r>
              <a:rPr lang="en-US" sz="2000" dirty="0"/>
              <a:t>The patterns of total PM</a:t>
            </a:r>
            <a:r>
              <a:rPr lang="en-US" sz="2000" baseline="-25000" dirty="0"/>
              <a:t>2.5</a:t>
            </a:r>
            <a:r>
              <a:rPr lang="en-US" sz="2000" dirty="0"/>
              <a:t> response to these scenarios can differ geographically</a:t>
            </a:r>
          </a:p>
          <a:p>
            <a:pPr lvl="1"/>
            <a:r>
              <a:rPr lang="en-US" sz="2000" dirty="0"/>
              <a:t>The response of individual PM</a:t>
            </a:r>
            <a:r>
              <a:rPr lang="en-US" sz="2000" baseline="-25000" dirty="0"/>
              <a:t>2.5</a:t>
            </a:r>
            <a:r>
              <a:rPr lang="en-US" sz="2000" dirty="0"/>
              <a:t> components to these scenarios can differ substantially</a:t>
            </a:r>
          </a:p>
          <a:p>
            <a:pPr lvl="1"/>
            <a:r>
              <a:rPr lang="en-US" sz="2000" dirty="0"/>
              <a:t>The fraction of total benefits associated with different thresholds can differ substantially</a:t>
            </a:r>
          </a:p>
          <a:p>
            <a:r>
              <a:rPr lang="en-US" sz="2000" dirty="0"/>
              <a:t>Gained a great deal of knowledge and experience with the setup, time allocation and application of multiple reduced-complexity models</a:t>
            </a:r>
          </a:p>
          <a:p>
            <a:r>
              <a:rPr lang="en-US" sz="2000" dirty="0"/>
              <a:t>There is a time savings benefit compared to full-scale photochemical model application, however:</a:t>
            </a:r>
          </a:p>
          <a:p>
            <a:pPr lvl="1"/>
            <a:r>
              <a:rPr lang="en-US" sz="2000" dirty="0"/>
              <a:t>Development of inputs for each of the reduced form models is resource intensive and requires the application of an emissions model</a:t>
            </a:r>
          </a:p>
          <a:p>
            <a:pPr lvl="1"/>
            <a:r>
              <a:rPr lang="en-US" sz="2000" dirty="0"/>
              <a:t>Additionally, full-scale photochemical models can provide a more tailored representation of where AQ impacts will occur in the model domain; also provide other key information (e.g., O3 and deposition)</a:t>
            </a:r>
          </a:p>
        </p:txBody>
      </p:sp>
      <p:sp>
        <p:nvSpPr>
          <p:cNvPr id="4" name="Slide Number Placeholder 3">
            <a:extLst>
              <a:ext uri="{FF2B5EF4-FFF2-40B4-BE49-F238E27FC236}">
                <a16:creationId xmlns:a16="http://schemas.microsoft.com/office/drawing/2014/main" id="{1B7157E9-7AC3-482E-B5F8-A8441D4E40A6}"/>
              </a:ext>
            </a:extLst>
          </p:cNvPr>
          <p:cNvSpPr>
            <a:spLocks noGrp="1"/>
          </p:cNvSpPr>
          <p:nvPr>
            <p:ph type="sldNum" sz="quarter" idx="12"/>
          </p:nvPr>
        </p:nvSpPr>
        <p:spPr/>
        <p:txBody>
          <a:bodyPr/>
          <a:lstStyle/>
          <a:p>
            <a:fld id="{4F6EBBE7-320B-4E94-81D5-9DD0697340F9}" type="slidenum">
              <a:rPr lang="en-US" smtClean="0"/>
              <a:t>17</a:t>
            </a:fld>
            <a:endParaRPr lang="en-US"/>
          </a:p>
        </p:txBody>
      </p:sp>
    </p:spTree>
    <p:extLst>
      <p:ext uri="{BB962C8B-B14F-4D97-AF65-F5344CB8AC3E}">
        <p14:creationId xmlns:p14="http://schemas.microsoft.com/office/powerpoint/2010/main" val="10264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3143-0D6C-46F5-9E65-C13DB038C708}"/>
              </a:ext>
            </a:extLst>
          </p:cNvPr>
          <p:cNvSpPr>
            <a:spLocks noGrp="1"/>
          </p:cNvSpPr>
          <p:nvPr>
            <p:ph type="title"/>
          </p:nvPr>
        </p:nvSpPr>
        <p:spPr/>
        <p:txBody>
          <a:bodyPr>
            <a:normAutofit/>
          </a:bodyPr>
          <a:lstStyle/>
          <a:p>
            <a:r>
              <a:rPr lang="en-US" sz="3600" b="1" dirty="0"/>
              <a:t>Acknowledgements</a:t>
            </a:r>
          </a:p>
        </p:txBody>
      </p:sp>
      <p:sp>
        <p:nvSpPr>
          <p:cNvPr id="3" name="Content Placeholder 2">
            <a:extLst>
              <a:ext uri="{FF2B5EF4-FFF2-40B4-BE49-F238E27FC236}">
                <a16:creationId xmlns:a16="http://schemas.microsoft.com/office/drawing/2014/main" id="{C61B0577-0646-41CB-B96B-6F3833D4697A}"/>
              </a:ext>
            </a:extLst>
          </p:cNvPr>
          <p:cNvSpPr>
            <a:spLocks noGrp="1"/>
          </p:cNvSpPr>
          <p:nvPr>
            <p:ph idx="1"/>
          </p:nvPr>
        </p:nvSpPr>
        <p:spPr/>
        <p:txBody>
          <a:bodyPr/>
          <a:lstStyle/>
          <a:p>
            <a:r>
              <a:rPr lang="en-US" dirty="0"/>
              <a:t>Nick Muller, Peter Adams, Christopher Tessum</a:t>
            </a:r>
          </a:p>
          <a:p>
            <a:r>
              <a:rPr lang="en-US" dirty="0"/>
              <a:t>Meredith Amend, Stefani Penn, Joshua Bankert, Henry Roman</a:t>
            </a:r>
          </a:p>
          <a:p>
            <a:r>
              <a:rPr lang="en-US" dirty="0"/>
              <a:t>James Beidler, Chris Allen, Kevin Talgo, Christos Efstathiou, Lara Reynolds</a:t>
            </a:r>
          </a:p>
          <a:p>
            <a:endParaRPr lang="en-US" dirty="0"/>
          </a:p>
        </p:txBody>
      </p:sp>
      <p:sp>
        <p:nvSpPr>
          <p:cNvPr id="4" name="Slide Number Placeholder 3">
            <a:extLst>
              <a:ext uri="{FF2B5EF4-FFF2-40B4-BE49-F238E27FC236}">
                <a16:creationId xmlns:a16="http://schemas.microsoft.com/office/drawing/2014/main" id="{22FBE867-3CB8-43F6-9E78-95B12F392DA5}"/>
              </a:ext>
            </a:extLst>
          </p:cNvPr>
          <p:cNvSpPr>
            <a:spLocks noGrp="1"/>
          </p:cNvSpPr>
          <p:nvPr>
            <p:ph type="sldNum" sz="quarter" idx="12"/>
          </p:nvPr>
        </p:nvSpPr>
        <p:spPr/>
        <p:txBody>
          <a:bodyPr/>
          <a:lstStyle/>
          <a:p>
            <a:fld id="{0FA3259A-F4BE-4A30-AE2F-FC475E4424D5}" type="slidenum">
              <a:rPr lang="en-US" smtClean="0"/>
              <a:t>18</a:t>
            </a:fld>
            <a:endParaRPr lang="en-US"/>
          </a:p>
        </p:txBody>
      </p:sp>
    </p:spTree>
    <p:extLst>
      <p:ext uri="{BB962C8B-B14F-4D97-AF65-F5344CB8AC3E}">
        <p14:creationId xmlns:p14="http://schemas.microsoft.com/office/powerpoint/2010/main" val="250142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A60E-8938-433A-8619-3F6A158B9C61}"/>
              </a:ext>
            </a:extLst>
          </p:cNvPr>
          <p:cNvSpPr>
            <a:spLocks noGrp="1"/>
          </p:cNvSpPr>
          <p:nvPr>
            <p:ph type="title"/>
          </p:nvPr>
        </p:nvSpPr>
        <p:spPr/>
        <p:txBody>
          <a:bodyPr/>
          <a:lstStyle/>
          <a:p>
            <a:r>
              <a:rPr lang="en-US" b="1" dirty="0">
                <a:solidFill>
                  <a:srgbClr val="0070C0"/>
                </a:solidFill>
              </a:rPr>
              <a:t>END OF PRESENTATION</a:t>
            </a:r>
          </a:p>
        </p:txBody>
      </p:sp>
      <p:sp>
        <p:nvSpPr>
          <p:cNvPr id="5" name="Text Placeholder 4">
            <a:extLst>
              <a:ext uri="{FF2B5EF4-FFF2-40B4-BE49-F238E27FC236}">
                <a16:creationId xmlns:a16="http://schemas.microsoft.com/office/drawing/2014/main" id="{1411A774-B62D-4178-B491-AD4F9D1A8E50}"/>
              </a:ext>
            </a:extLst>
          </p:cNvPr>
          <p:cNvSpPr>
            <a:spLocks noGrp="1"/>
          </p:cNvSpPr>
          <p:nvPr>
            <p:ph type="body" idx="1"/>
          </p:nvPr>
        </p:nvSpPr>
        <p:spPr/>
        <p:txBody>
          <a:bodyPr/>
          <a:lstStyle/>
          <a:p>
            <a:r>
              <a:rPr lang="en-US" b="1" dirty="0">
                <a:solidFill>
                  <a:srgbClr val="0070C0"/>
                </a:solidFill>
              </a:rPr>
              <a:t>Extra Slides</a:t>
            </a:r>
            <a:endParaRPr lang="en-US" dirty="0"/>
          </a:p>
        </p:txBody>
      </p:sp>
      <p:sp>
        <p:nvSpPr>
          <p:cNvPr id="4" name="Slide Number Placeholder 3">
            <a:extLst>
              <a:ext uri="{FF2B5EF4-FFF2-40B4-BE49-F238E27FC236}">
                <a16:creationId xmlns:a16="http://schemas.microsoft.com/office/drawing/2014/main" id="{03383B45-10A5-4607-9497-8FE9D6B6DD3D}"/>
              </a:ext>
            </a:extLst>
          </p:cNvPr>
          <p:cNvSpPr>
            <a:spLocks noGrp="1"/>
          </p:cNvSpPr>
          <p:nvPr>
            <p:ph type="sldNum" sz="quarter" idx="12"/>
          </p:nvPr>
        </p:nvSpPr>
        <p:spPr/>
        <p:txBody>
          <a:bodyPr/>
          <a:lstStyle/>
          <a:p>
            <a:fld id="{4F6EBBE7-320B-4E94-81D5-9DD0697340F9}" type="slidenum">
              <a:rPr lang="en-US" smtClean="0"/>
              <a:t>19</a:t>
            </a:fld>
            <a:endParaRPr lang="en-US"/>
          </a:p>
        </p:txBody>
      </p:sp>
    </p:spTree>
    <p:extLst>
      <p:ext uri="{BB962C8B-B14F-4D97-AF65-F5344CB8AC3E}">
        <p14:creationId xmlns:p14="http://schemas.microsoft.com/office/powerpoint/2010/main" val="413784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A570-3D16-4B11-B156-3CBA6798778F}"/>
              </a:ext>
            </a:extLst>
          </p:cNvPr>
          <p:cNvSpPr>
            <a:spLocks noGrp="1"/>
          </p:cNvSpPr>
          <p:nvPr>
            <p:ph type="title"/>
          </p:nvPr>
        </p:nvSpPr>
        <p:spPr/>
        <p:txBody>
          <a:bodyPr>
            <a:normAutofit/>
          </a:bodyPr>
          <a:lstStyle/>
          <a:p>
            <a:r>
              <a:rPr lang="en-US" sz="4000" b="1" dirty="0">
                <a:solidFill>
                  <a:schemeClr val="accent5">
                    <a:lumMod val="75000"/>
                  </a:schemeClr>
                </a:solidFill>
              </a:rPr>
              <a:t>Motivation</a:t>
            </a:r>
          </a:p>
        </p:txBody>
      </p:sp>
      <p:sp>
        <p:nvSpPr>
          <p:cNvPr id="3" name="Content Placeholder 2">
            <a:extLst>
              <a:ext uri="{FF2B5EF4-FFF2-40B4-BE49-F238E27FC236}">
                <a16:creationId xmlns:a16="http://schemas.microsoft.com/office/drawing/2014/main" id="{F4CE59EC-47FB-4B0C-B66A-A991498C5471}"/>
              </a:ext>
            </a:extLst>
          </p:cNvPr>
          <p:cNvSpPr>
            <a:spLocks noGrp="1"/>
          </p:cNvSpPr>
          <p:nvPr>
            <p:ph idx="1"/>
          </p:nvPr>
        </p:nvSpPr>
        <p:spPr/>
        <p:txBody>
          <a:bodyPr>
            <a:normAutofit fontScale="92500" lnSpcReduction="10000"/>
          </a:bodyPr>
          <a:lstStyle/>
          <a:p>
            <a:r>
              <a:rPr lang="en-US" dirty="0"/>
              <a:t>Reduced form/complexity tools are often used to replicate air quality and health impacts for emissions scenarios to avoid using resource-intensive photochemical (full-form) grid models</a:t>
            </a:r>
          </a:p>
          <a:p>
            <a:endParaRPr lang="en-US" dirty="0"/>
          </a:p>
          <a:p>
            <a:r>
              <a:rPr lang="en-US" dirty="0"/>
              <a:t>Intend to understand the strengths and weaknesses of multiple reduced form tools and “fit for purpose” for different types of regulatory assessments as well as provide an evaluation framework for similar tools or future iterations of these tools; this assessment is not intended to pick “winners or losers”</a:t>
            </a:r>
          </a:p>
          <a:p>
            <a:endParaRPr lang="en-US" dirty="0"/>
          </a:p>
          <a:p>
            <a:r>
              <a:rPr lang="en-US" dirty="0"/>
              <a:t>Part 2 of presentation focused on monetized health benefits follows</a:t>
            </a:r>
          </a:p>
          <a:p>
            <a:endParaRPr lang="en-US" dirty="0"/>
          </a:p>
          <a:p>
            <a:endParaRPr lang="en-US" dirty="0"/>
          </a:p>
        </p:txBody>
      </p:sp>
      <p:sp>
        <p:nvSpPr>
          <p:cNvPr id="4" name="Slide Number Placeholder 3">
            <a:extLst>
              <a:ext uri="{FF2B5EF4-FFF2-40B4-BE49-F238E27FC236}">
                <a16:creationId xmlns:a16="http://schemas.microsoft.com/office/drawing/2014/main" id="{31DD3898-4BE7-47ED-B47F-EE55E182B843}"/>
              </a:ext>
            </a:extLst>
          </p:cNvPr>
          <p:cNvSpPr>
            <a:spLocks noGrp="1"/>
          </p:cNvSpPr>
          <p:nvPr>
            <p:ph type="sldNum" sz="quarter" idx="12"/>
          </p:nvPr>
        </p:nvSpPr>
        <p:spPr/>
        <p:txBody>
          <a:bodyPr/>
          <a:lstStyle/>
          <a:p>
            <a:fld id="{0FA3259A-F4BE-4A30-AE2F-FC475E4424D5}" type="slidenum">
              <a:rPr lang="en-US" smtClean="0"/>
              <a:t>2</a:t>
            </a:fld>
            <a:endParaRPr lang="en-US"/>
          </a:p>
        </p:txBody>
      </p:sp>
    </p:spTree>
    <p:extLst>
      <p:ext uri="{BB962C8B-B14F-4D97-AF65-F5344CB8AC3E}">
        <p14:creationId xmlns:p14="http://schemas.microsoft.com/office/powerpoint/2010/main" val="37516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BDC099-0232-4D78-B4FB-D3B815D0C0EF}"/>
              </a:ext>
            </a:extLst>
          </p:cNvPr>
          <p:cNvSpPr>
            <a:spLocks noGrp="1"/>
          </p:cNvSpPr>
          <p:nvPr>
            <p:ph type="sldNum" sz="quarter" idx="12"/>
          </p:nvPr>
        </p:nvSpPr>
        <p:spPr/>
        <p:txBody>
          <a:bodyPr/>
          <a:lstStyle/>
          <a:p>
            <a:fld id="{4F6EBBE7-320B-4E94-81D5-9DD0697340F9}" type="slidenum">
              <a:rPr lang="en-US" smtClean="0"/>
              <a:t>20</a:t>
            </a:fld>
            <a:endParaRPr lang="en-US"/>
          </a:p>
        </p:txBody>
      </p:sp>
      <p:pic>
        <p:nvPicPr>
          <p:cNvPr id="5" name="Picture 4">
            <a:extLst>
              <a:ext uri="{FF2B5EF4-FFF2-40B4-BE49-F238E27FC236}">
                <a16:creationId xmlns:a16="http://schemas.microsoft.com/office/drawing/2014/main" id="{C5838E51-9639-4AEA-9755-A281A52C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995" y="545306"/>
            <a:ext cx="7263805" cy="5811044"/>
          </a:xfrm>
          <a:prstGeom prst="rect">
            <a:avLst/>
          </a:prstGeom>
        </p:spPr>
      </p:pic>
      <p:sp>
        <p:nvSpPr>
          <p:cNvPr id="6" name="TextBox 5">
            <a:extLst>
              <a:ext uri="{FF2B5EF4-FFF2-40B4-BE49-F238E27FC236}">
                <a16:creationId xmlns:a16="http://schemas.microsoft.com/office/drawing/2014/main" id="{FBB680C7-CB7D-40A3-A28A-0D6E06AF8B6C}"/>
              </a:ext>
            </a:extLst>
          </p:cNvPr>
          <p:cNvSpPr txBox="1"/>
          <p:nvPr/>
        </p:nvSpPr>
        <p:spPr>
          <a:xfrm>
            <a:off x="297455" y="1046602"/>
            <a:ext cx="354559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Tier 3</a:t>
            </a:r>
            <a:r>
              <a:rPr lang="en-US" dirty="0"/>
              <a:t> emission reductions by precursors: a) NO</a:t>
            </a:r>
            <a:r>
              <a:rPr lang="en-US" baseline="-25000" dirty="0"/>
              <a:t>X</a:t>
            </a:r>
            <a:r>
              <a:rPr lang="en-US" dirty="0"/>
              <a:t>, b) primary PM</a:t>
            </a:r>
            <a:r>
              <a:rPr lang="en-US" baseline="-25000" dirty="0"/>
              <a:t>2.5</a:t>
            </a:r>
            <a:r>
              <a:rPr lang="en-US" dirty="0"/>
              <a:t>, c) SO</a:t>
            </a:r>
            <a:r>
              <a:rPr lang="en-US" baseline="-25000" dirty="0"/>
              <a:t>2</a:t>
            </a:r>
            <a:r>
              <a:rPr lang="en-US" dirty="0"/>
              <a:t>, and d) NH</a:t>
            </a:r>
            <a:r>
              <a:rPr lang="en-US" baseline="-25000" dirty="0"/>
              <a:t>3</a:t>
            </a:r>
          </a:p>
          <a:p>
            <a:endParaRPr lang="en-US" dirty="0"/>
          </a:p>
          <a:p>
            <a:pPr marL="285750" indent="-285750">
              <a:buFont typeface="Arial" panose="020B0604020202020204" pitchFamily="34" charset="0"/>
              <a:buChar char="•"/>
            </a:pPr>
            <a:r>
              <a:rPr lang="en-US" dirty="0"/>
              <a:t>Emissions are gridded to 36 km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037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033DD0-512F-4C2E-BA95-714F821800F1}"/>
              </a:ext>
            </a:extLst>
          </p:cNvPr>
          <p:cNvSpPr>
            <a:spLocks noGrp="1"/>
          </p:cNvSpPr>
          <p:nvPr>
            <p:ph type="sldNum" sz="quarter" idx="12"/>
          </p:nvPr>
        </p:nvSpPr>
        <p:spPr/>
        <p:txBody>
          <a:bodyPr/>
          <a:lstStyle/>
          <a:p>
            <a:fld id="{4F6EBBE7-320B-4E94-81D5-9DD0697340F9}" type="slidenum">
              <a:rPr lang="en-US" smtClean="0"/>
              <a:t>21</a:t>
            </a:fld>
            <a:endParaRPr lang="en-US" dirty="0"/>
          </a:p>
        </p:txBody>
      </p:sp>
      <p:pic>
        <p:nvPicPr>
          <p:cNvPr id="5" name="Picture 4">
            <a:extLst>
              <a:ext uri="{FF2B5EF4-FFF2-40B4-BE49-F238E27FC236}">
                <a16:creationId xmlns:a16="http://schemas.microsoft.com/office/drawing/2014/main" id="{5014DF1B-6DA5-4BC9-9319-D752DB14C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3" y="542042"/>
            <a:ext cx="7326807" cy="5861446"/>
          </a:xfrm>
          <a:prstGeom prst="rect">
            <a:avLst/>
          </a:prstGeom>
        </p:spPr>
      </p:pic>
      <p:sp>
        <p:nvSpPr>
          <p:cNvPr id="6" name="TextBox 5">
            <a:extLst>
              <a:ext uri="{FF2B5EF4-FFF2-40B4-BE49-F238E27FC236}">
                <a16:creationId xmlns:a16="http://schemas.microsoft.com/office/drawing/2014/main" id="{68380516-0794-40A6-A8DA-10B59ABCBFC0}"/>
              </a:ext>
            </a:extLst>
          </p:cNvPr>
          <p:cNvSpPr txBox="1"/>
          <p:nvPr/>
        </p:nvSpPr>
        <p:spPr>
          <a:xfrm>
            <a:off x="297455" y="771177"/>
            <a:ext cx="3545596"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Clean Power Plan Proposal</a:t>
            </a:r>
            <a:r>
              <a:rPr lang="en-US" dirty="0"/>
              <a:t> emission reductions by precursors: a) NO</a:t>
            </a:r>
            <a:r>
              <a:rPr lang="en-US" baseline="-25000" dirty="0"/>
              <a:t>X</a:t>
            </a:r>
            <a:r>
              <a:rPr lang="en-US" dirty="0"/>
              <a:t>, b) primary PM</a:t>
            </a:r>
            <a:r>
              <a:rPr lang="en-US" baseline="-25000" dirty="0"/>
              <a:t>2.5</a:t>
            </a:r>
            <a:r>
              <a:rPr lang="en-US" dirty="0"/>
              <a:t>, c) SO</a:t>
            </a:r>
            <a:r>
              <a:rPr lang="en-US" baseline="-25000" dirty="0"/>
              <a:t>2</a:t>
            </a:r>
            <a:r>
              <a:rPr lang="en-US" dirty="0"/>
              <a:t>, and d) NH</a:t>
            </a:r>
            <a:r>
              <a:rPr lang="en-US" baseline="-25000" dirty="0"/>
              <a:t>3</a:t>
            </a:r>
          </a:p>
          <a:p>
            <a:endParaRPr lang="en-US" dirty="0"/>
          </a:p>
          <a:p>
            <a:pPr marL="285750" indent="-285750">
              <a:buFont typeface="Arial" panose="020B0604020202020204" pitchFamily="34" charset="0"/>
              <a:buChar char="•"/>
            </a:pPr>
            <a:r>
              <a:rPr lang="en-US" dirty="0"/>
              <a:t>Emissions are gridded to 36 km</a:t>
            </a:r>
          </a:p>
          <a:p>
            <a:endParaRPr lang="en-US" dirty="0"/>
          </a:p>
          <a:p>
            <a:pPr marL="285750" indent="-285750">
              <a:buFont typeface="Arial" panose="020B0604020202020204" pitchFamily="34" charset="0"/>
              <a:buChar char="•"/>
            </a:pPr>
            <a:r>
              <a:rPr lang="en-US" dirty="0"/>
              <a:t>Some areas had increased emissions based on this rule</a:t>
            </a:r>
          </a:p>
        </p:txBody>
      </p:sp>
    </p:spTree>
    <p:extLst>
      <p:ext uri="{BB962C8B-B14F-4D97-AF65-F5344CB8AC3E}">
        <p14:creationId xmlns:p14="http://schemas.microsoft.com/office/powerpoint/2010/main" val="337531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Full and Reduced Form Approaches in this Assessment</a:t>
            </a:r>
          </a:p>
        </p:txBody>
      </p:sp>
      <p:sp>
        <p:nvSpPr>
          <p:cNvPr id="4" name="Slide Number Placeholder 3"/>
          <p:cNvSpPr>
            <a:spLocks noGrp="1"/>
          </p:cNvSpPr>
          <p:nvPr>
            <p:ph type="sldNum" sz="quarter" idx="12"/>
          </p:nvPr>
        </p:nvSpPr>
        <p:spPr/>
        <p:txBody>
          <a:bodyPr/>
          <a:lstStyle/>
          <a:p>
            <a:fld id="{ADEAB16B-B0AB-409B-A328-0D38791B25A5}" type="slidenum">
              <a:rPr lang="en-US" smtClean="0"/>
              <a:t>3</a:t>
            </a:fld>
            <a:endParaRPr lang="en-US"/>
          </a:p>
        </p:txBody>
      </p:sp>
      <p:pic>
        <p:nvPicPr>
          <p:cNvPr id="6" name="Picture 5">
            <a:extLst>
              <a:ext uri="{FF2B5EF4-FFF2-40B4-BE49-F238E27FC236}">
                <a16:creationId xmlns:a16="http://schemas.microsoft.com/office/drawing/2014/main" id="{CFB8F577-81D1-4C9F-A561-A515D68F7966}"/>
              </a:ext>
            </a:extLst>
          </p:cNvPr>
          <p:cNvPicPr>
            <a:picLocks noChangeAspect="1"/>
          </p:cNvPicPr>
          <p:nvPr/>
        </p:nvPicPr>
        <p:blipFill>
          <a:blip r:embed="rId3"/>
          <a:stretch>
            <a:fillRect/>
          </a:stretch>
        </p:blipFill>
        <p:spPr>
          <a:xfrm>
            <a:off x="601333" y="1912365"/>
            <a:ext cx="11116553" cy="2866369"/>
          </a:xfrm>
          <a:prstGeom prst="rect">
            <a:avLst/>
          </a:prstGeom>
        </p:spPr>
      </p:pic>
      <p:sp>
        <p:nvSpPr>
          <p:cNvPr id="3" name="TextBox 2">
            <a:extLst>
              <a:ext uri="{FF2B5EF4-FFF2-40B4-BE49-F238E27FC236}">
                <a16:creationId xmlns:a16="http://schemas.microsoft.com/office/drawing/2014/main" id="{62E80C7E-4408-49C4-8DC7-4C2F8FE9F146}"/>
              </a:ext>
            </a:extLst>
          </p:cNvPr>
          <p:cNvSpPr txBox="1"/>
          <p:nvPr/>
        </p:nvSpPr>
        <p:spPr>
          <a:xfrm>
            <a:off x="2981738" y="5000411"/>
            <a:ext cx="7331103" cy="1384995"/>
          </a:xfrm>
          <a:prstGeom prst="rect">
            <a:avLst/>
          </a:prstGeom>
          <a:noFill/>
        </p:spPr>
        <p:txBody>
          <a:bodyPr wrap="square" rtlCol="0">
            <a:spAutoFit/>
          </a:bodyPr>
          <a:lstStyle/>
          <a:p>
            <a:pPr marL="171450" indent="-171450">
              <a:buFont typeface="Arial" panose="020B0604020202020204" pitchFamily="34" charset="0"/>
              <a:buChar char="•"/>
            </a:pPr>
            <a:r>
              <a:rPr lang="en-US" sz="1400" dirty="0"/>
              <a:t>Community Multiscale Air Quality (CMAQ) model</a:t>
            </a:r>
          </a:p>
          <a:p>
            <a:pPr marL="171450" indent="-171450">
              <a:buFont typeface="Arial" panose="020B0604020202020204" pitchFamily="34" charset="0"/>
              <a:buChar char="•"/>
            </a:pPr>
            <a:r>
              <a:rPr lang="en-US" sz="1400" dirty="0"/>
              <a:t>Comprehensive Air Quality Model with </a:t>
            </a:r>
            <a:r>
              <a:rPr lang="en-US" sz="1400" dirty="0" err="1"/>
              <a:t>eXtensions</a:t>
            </a:r>
            <a:r>
              <a:rPr lang="en-US" sz="1400" dirty="0"/>
              <a:t> (</a:t>
            </a:r>
            <a:r>
              <a:rPr lang="en-US" sz="1400" dirty="0" err="1"/>
              <a:t>CAMx</a:t>
            </a:r>
            <a:r>
              <a:rPr lang="en-US" sz="1400" dirty="0"/>
              <a:t>)</a:t>
            </a:r>
          </a:p>
          <a:p>
            <a:pPr marL="171450" indent="-171450">
              <a:buFont typeface="Arial" panose="020B0604020202020204" pitchFamily="34" charset="0"/>
              <a:buChar char="•"/>
            </a:pPr>
            <a:r>
              <a:rPr lang="en-US" sz="1400" dirty="0"/>
              <a:t>Intervention Model for Air Pollution (</a:t>
            </a:r>
            <a:r>
              <a:rPr lang="en-US" sz="1400" dirty="0" err="1"/>
              <a:t>InMAP</a:t>
            </a:r>
            <a:r>
              <a:rPr lang="en-US" sz="1400" dirty="0"/>
              <a:t>)</a:t>
            </a:r>
          </a:p>
          <a:p>
            <a:pPr marL="171450" indent="-171450">
              <a:buFont typeface="Arial" panose="020B0604020202020204" pitchFamily="34" charset="0"/>
              <a:buChar char="•"/>
            </a:pPr>
            <a:r>
              <a:rPr lang="en-US" sz="1400" dirty="0"/>
              <a:t>Air Pollution Emission Experiments and Policy Analysis (APEEP) versions 2 (AP2) and 3 (AP3)</a:t>
            </a:r>
          </a:p>
          <a:p>
            <a:pPr marL="171450" indent="-171450">
              <a:buFont typeface="Arial" panose="020B0604020202020204" pitchFamily="34" charset="0"/>
              <a:buChar char="•"/>
            </a:pPr>
            <a:r>
              <a:rPr lang="en-US" sz="1400" dirty="0"/>
              <a:t>Estimating Air pollution Social Impact Using Regression (EASIUR)</a:t>
            </a:r>
          </a:p>
          <a:p>
            <a:pPr marL="171450" indent="-171450">
              <a:buFont typeface="Arial" panose="020B0604020202020204" pitchFamily="34" charset="0"/>
              <a:buChar char="•"/>
            </a:pPr>
            <a:r>
              <a:rPr lang="en-US" sz="1400" dirty="0"/>
              <a:t>Source Apportionment Informed Benefit-Per-Ton based on the 2005 NEI (EPA SA-BPT)</a:t>
            </a:r>
          </a:p>
        </p:txBody>
      </p:sp>
    </p:spTree>
    <p:extLst>
      <p:ext uri="{BB962C8B-B14F-4D97-AF65-F5344CB8AC3E}">
        <p14:creationId xmlns:p14="http://schemas.microsoft.com/office/powerpoint/2010/main" val="259620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C6C3A-B4CA-4E4B-9528-290F72DDD88C}"/>
              </a:ext>
            </a:extLst>
          </p:cNvPr>
          <p:cNvSpPr>
            <a:spLocks noGrp="1"/>
          </p:cNvSpPr>
          <p:nvPr>
            <p:ph type="title"/>
          </p:nvPr>
        </p:nvSpPr>
        <p:spPr>
          <a:xfrm>
            <a:off x="914399" y="-230093"/>
            <a:ext cx="10515600" cy="1325563"/>
          </a:xfrm>
        </p:spPr>
        <p:txBody>
          <a:bodyPr>
            <a:normAutofit/>
          </a:bodyPr>
          <a:lstStyle/>
          <a:p>
            <a:r>
              <a:rPr lang="en-US" sz="3600" b="1" dirty="0">
                <a:solidFill>
                  <a:schemeClr val="accent5">
                    <a:lumMod val="75000"/>
                  </a:schemeClr>
                </a:solidFill>
              </a:rPr>
              <a:t>Review of Model Input and Output Resolution</a:t>
            </a:r>
          </a:p>
        </p:txBody>
      </p:sp>
      <p:sp>
        <p:nvSpPr>
          <p:cNvPr id="3" name="Content Placeholder 2">
            <a:extLst>
              <a:ext uri="{FF2B5EF4-FFF2-40B4-BE49-F238E27FC236}">
                <a16:creationId xmlns:a16="http://schemas.microsoft.com/office/drawing/2014/main" id="{330A4A91-2DBD-40F1-B8CE-BD59143A5BCD}"/>
              </a:ext>
            </a:extLst>
          </p:cNvPr>
          <p:cNvSpPr>
            <a:spLocks noGrp="1"/>
          </p:cNvSpPr>
          <p:nvPr>
            <p:ph sz="half" idx="1"/>
          </p:nvPr>
        </p:nvSpPr>
        <p:spPr>
          <a:xfrm>
            <a:off x="253498" y="869133"/>
            <a:ext cx="5703682" cy="5785165"/>
          </a:xfrm>
          <a:solidFill>
            <a:schemeClr val="accent1">
              <a:lumMod val="20000"/>
              <a:lumOff val="80000"/>
            </a:schemeClr>
          </a:solidFill>
        </p:spPr>
        <p:txBody>
          <a:bodyPr>
            <a:noAutofit/>
          </a:bodyPr>
          <a:lstStyle/>
          <a:p>
            <a:pPr marL="0" indent="0" algn="ctr">
              <a:lnSpc>
                <a:spcPct val="80000"/>
              </a:lnSpc>
              <a:buNone/>
            </a:pPr>
            <a:r>
              <a:rPr lang="en-US" sz="1500" b="1" u="sng" dirty="0"/>
              <a:t>INPUTS</a:t>
            </a:r>
          </a:p>
          <a:p>
            <a:pPr lvl="0">
              <a:lnSpc>
                <a:spcPct val="80000"/>
              </a:lnSpc>
            </a:pPr>
            <a:r>
              <a:rPr lang="en-US" sz="1500" b="1" dirty="0"/>
              <a:t>CMAQ/CAMx-</a:t>
            </a:r>
            <a:r>
              <a:rPr lang="en-US" sz="1500" b="1" dirty="0" err="1"/>
              <a:t>BenMap</a:t>
            </a:r>
            <a:r>
              <a:rPr lang="en-US" sz="1500" b="1" dirty="0"/>
              <a:t>:</a:t>
            </a:r>
            <a:r>
              <a:rPr lang="en-US" sz="1500" dirty="0"/>
              <a:t> </a:t>
            </a:r>
          </a:p>
          <a:p>
            <a:pPr lvl="1">
              <a:lnSpc>
                <a:spcPct val="80000"/>
              </a:lnSpc>
            </a:pPr>
            <a:r>
              <a:rPr lang="en-US" sz="1500" u="sng" dirty="0"/>
              <a:t>Area-source emissions:</a:t>
            </a:r>
            <a:r>
              <a:rPr lang="en-US" sz="1500" dirty="0"/>
              <a:t> gridded (12 km), hourly</a:t>
            </a:r>
          </a:p>
          <a:p>
            <a:pPr lvl="1">
              <a:lnSpc>
                <a:spcPct val="80000"/>
              </a:lnSpc>
            </a:pPr>
            <a:r>
              <a:rPr lang="en-US" sz="1500" u="sng" dirty="0"/>
              <a:t>Point-source emissions: </a:t>
            </a:r>
            <a:r>
              <a:rPr lang="en-US" sz="1500" dirty="0"/>
              <a:t>actual stack heights</a:t>
            </a:r>
          </a:p>
          <a:p>
            <a:pPr lvl="1">
              <a:lnSpc>
                <a:spcPct val="80000"/>
              </a:lnSpc>
            </a:pPr>
            <a:r>
              <a:rPr lang="en-US" sz="1500" u="sng" dirty="0"/>
              <a:t>Meteorology:</a:t>
            </a:r>
            <a:r>
              <a:rPr lang="en-US" sz="1500" dirty="0"/>
              <a:t> gridded (12 km) hourly meteorology </a:t>
            </a:r>
          </a:p>
          <a:p>
            <a:pPr lvl="0">
              <a:lnSpc>
                <a:spcPct val="80000"/>
              </a:lnSpc>
            </a:pPr>
            <a:r>
              <a:rPr lang="en-US" sz="1500" b="1" dirty="0" err="1"/>
              <a:t>InMAP</a:t>
            </a:r>
            <a:r>
              <a:rPr lang="en-US" sz="1500" b="1" dirty="0"/>
              <a:t>:</a:t>
            </a:r>
            <a:r>
              <a:rPr lang="en-US" sz="1500" dirty="0"/>
              <a:t> </a:t>
            </a:r>
          </a:p>
          <a:p>
            <a:pPr lvl="1">
              <a:lnSpc>
                <a:spcPct val="80000"/>
              </a:lnSpc>
            </a:pPr>
            <a:r>
              <a:rPr lang="en-US" sz="1500" u="sng" dirty="0"/>
              <a:t>Area-source emissions:</a:t>
            </a:r>
            <a:r>
              <a:rPr lang="en-US" sz="1500" dirty="0"/>
              <a:t> gridded (12 km), annual</a:t>
            </a:r>
          </a:p>
          <a:p>
            <a:pPr lvl="1">
              <a:lnSpc>
                <a:spcPct val="80000"/>
              </a:lnSpc>
            </a:pPr>
            <a:r>
              <a:rPr lang="en-US" sz="1500" u="sng" dirty="0"/>
              <a:t>Point-source emissions:</a:t>
            </a:r>
            <a:r>
              <a:rPr lang="en-US" sz="1500" dirty="0"/>
              <a:t> actual stack heights</a:t>
            </a:r>
          </a:p>
          <a:p>
            <a:pPr lvl="1">
              <a:lnSpc>
                <a:spcPct val="80000"/>
              </a:lnSpc>
            </a:pPr>
            <a:r>
              <a:rPr lang="en-US" sz="1500" u="sng" dirty="0"/>
              <a:t>Meteorology:</a:t>
            </a:r>
            <a:r>
              <a:rPr lang="en-US" sz="1500" dirty="0"/>
              <a:t> gridded (12 km) annual meteorology </a:t>
            </a:r>
          </a:p>
          <a:p>
            <a:pPr lvl="0">
              <a:lnSpc>
                <a:spcPct val="80000"/>
              </a:lnSpc>
            </a:pPr>
            <a:r>
              <a:rPr lang="en-US" sz="1500" b="1" dirty="0"/>
              <a:t>APEEP:</a:t>
            </a:r>
            <a:r>
              <a:rPr lang="en-US" sz="1500" dirty="0"/>
              <a:t> </a:t>
            </a:r>
          </a:p>
          <a:p>
            <a:pPr lvl="1">
              <a:lnSpc>
                <a:spcPct val="80000"/>
              </a:lnSpc>
            </a:pPr>
            <a:r>
              <a:rPr lang="en-US" sz="1500" u="sng" dirty="0"/>
              <a:t>Area-source emissions:</a:t>
            </a:r>
            <a:r>
              <a:rPr lang="en-US" sz="1500" dirty="0"/>
              <a:t> County-level, annual</a:t>
            </a:r>
          </a:p>
          <a:p>
            <a:pPr lvl="1">
              <a:lnSpc>
                <a:spcPct val="80000"/>
              </a:lnSpc>
            </a:pPr>
            <a:r>
              <a:rPr lang="en-US" sz="1500" u="sng" dirty="0"/>
              <a:t>Point-source emissions:</a:t>
            </a:r>
            <a:r>
              <a:rPr lang="en-US" sz="1500" dirty="0"/>
              <a:t> low, medium, and tall stack heights </a:t>
            </a:r>
          </a:p>
          <a:p>
            <a:pPr lvl="1">
              <a:lnSpc>
                <a:spcPct val="80000"/>
              </a:lnSpc>
            </a:pPr>
            <a:r>
              <a:rPr lang="en-US" sz="1500" u="sng" dirty="0"/>
              <a:t>Meteorology:</a:t>
            </a:r>
            <a:r>
              <a:rPr lang="en-US" sz="1500" dirty="0"/>
              <a:t> None (mid-1990s S-R matrix)</a:t>
            </a:r>
          </a:p>
          <a:p>
            <a:pPr lvl="0">
              <a:lnSpc>
                <a:spcPct val="80000"/>
              </a:lnSpc>
            </a:pPr>
            <a:r>
              <a:rPr lang="en-US" sz="1500" b="1" dirty="0"/>
              <a:t>EASIUR:</a:t>
            </a:r>
            <a:r>
              <a:rPr lang="en-US" sz="1500" dirty="0"/>
              <a:t> </a:t>
            </a:r>
          </a:p>
          <a:p>
            <a:pPr lvl="1">
              <a:lnSpc>
                <a:spcPct val="80000"/>
              </a:lnSpc>
            </a:pPr>
            <a:r>
              <a:rPr lang="en-US" sz="1500" u="sng" dirty="0"/>
              <a:t>Area-source emissions:</a:t>
            </a:r>
            <a:r>
              <a:rPr lang="en-US" sz="1500" dirty="0"/>
              <a:t> gridded (36 km), annual</a:t>
            </a:r>
          </a:p>
          <a:p>
            <a:pPr lvl="1">
              <a:lnSpc>
                <a:spcPct val="80000"/>
              </a:lnSpc>
            </a:pPr>
            <a:r>
              <a:rPr lang="en-US" sz="1500" u="sng" dirty="0"/>
              <a:t>Point-source emissions:</a:t>
            </a:r>
            <a:r>
              <a:rPr lang="en-US" sz="1500" dirty="0"/>
              <a:t> low, medium, and tall stack heights </a:t>
            </a:r>
          </a:p>
          <a:p>
            <a:pPr lvl="1">
              <a:lnSpc>
                <a:spcPct val="80000"/>
              </a:lnSpc>
            </a:pPr>
            <a:r>
              <a:rPr lang="en-US" sz="1500" u="sng" dirty="0"/>
              <a:t>Meteorology:</a:t>
            </a:r>
            <a:r>
              <a:rPr lang="en-US" sz="1500" dirty="0"/>
              <a:t> None (plumes adjusted by avg. winds)</a:t>
            </a:r>
          </a:p>
          <a:p>
            <a:pPr lvl="0">
              <a:lnSpc>
                <a:spcPct val="80000"/>
              </a:lnSpc>
            </a:pPr>
            <a:r>
              <a:rPr lang="en-US" sz="1500" b="1" dirty="0"/>
              <a:t>SA-BPT (2005 NEI):</a:t>
            </a:r>
            <a:r>
              <a:rPr lang="en-US" sz="1500" dirty="0"/>
              <a:t> </a:t>
            </a:r>
          </a:p>
          <a:p>
            <a:pPr lvl="1">
              <a:lnSpc>
                <a:spcPct val="80000"/>
              </a:lnSpc>
            </a:pPr>
            <a:r>
              <a:rPr lang="en-US" sz="1500" u="sng" dirty="0"/>
              <a:t>Area-source emissions:</a:t>
            </a:r>
            <a:r>
              <a:rPr lang="en-US" sz="1500" dirty="0"/>
              <a:t> national, annual</a:t>
            </a:r>
          </a:p>
          <a:p>
            <a:pPr lvl="1">
              <a:lnSpc>
                <a:spcPct val="80000"/>
              </a:lnSpc>
            </a:pPr>
            <a:r>
              <a:rPr lang="en-US" sz="1500" u="sng" dirty="0"/>
              <a:t>Point-source emissions:</a:t>
            </a:r>
            <a:r>
              <a:rPr lang="en-US" sz="1500" dirty="0"/>
              <a:t> national, annual</a:t>
            </a:r>
          </a:p>
          <a:p>
            <a:pPr lvl="1">
              <a:lnSpc>
                <a:spcPct val="80000"/>
              </a:lnSpc>
            </a:pPr>
            <a:r>
              <a:rPr lang="en-US" sz="1500" u="sng" dirty="0"/>
              <a:t>Meteorology:</a:t>
            </a:r>
            <a:r>
              <a:rPr lang="en-US" sz="1500" dirty="0"/>
              <a:t> None (based on 2005 base-year CAMx modeling)</a:t>
            </a:r>
          </a:p>
        </p:txBody>
      </p:sp>
      <p:sp>
        <p:nvSpPr>
          <p:cNvPr id="6" name="Content Placeholder 5">
            <a:extLst>
              <a:ext uri="{FF2B5EF4-FFF2-40B4-BE49-F238E27FC236}">
                <a16:creationId xmlns:a16="http://schemas.microsoft.com/office/drawing/2014/main" id="{9A1AF112-CDA9-422A-85E9-29824B1C5323}"/>
              </a:ext>
            </a:extLst>
          </p:cNvPr>
          <p:cNvSpPr>
            <a:spLocks noGrp="1"/>
          </p:cNvSpPr>
          <p:nvPr>
            <p:ph sz="half" idx="2"/>
          </p:nvPr>
        </p:nvSpPr>
        <p:spPr>
          <a:xfrm>
            <a:off x="6172199" y="869133"/>
            <a:ext cx="5766303" cy="5785164"/>
          </a:xfrm>
          <a:solidFill>
            <a:schemeClr val="accent5">
              <a:lumMod val="20000"/>
              <a:lumOff val="80000"/>
            </a:schemeClr>
          </a:solidFill>
        </p:spPr>
        <p:txBody>
          <a:bodyPr>
            <a:normAutofit lnSpcReduction="10000"/>
          </a:bodyPr>
          <a:lstStyle/>
          <a:p>
            <a:pPr marL="0" indent="0" algn="ctr">
              <a:buNone/>
            </a:pPr>
            <a:r>
              <a:rPr lang="en-US" sz="1500" b="1" u="sng" dirty="0"/>
              <a:t>OUTPUTS</a:t>
            </a:r>
          </a:p>
          <a:p>
            <a:pPr lvl="0"/>
            <a:r>
              <a:rPr lang="en-US" sz="1500" b="1" dirty="0"/>
              <a:t>CMAQ/CAMx-</a:t>
            </a:r>
            <a:r>
              <a:rPr lang="en-US" sz="1500" b="1" dirty="0" err="1"/>
              <a:t>BenMap</a:t>
            </a:r>
            <a:r>
              <a:rPr lang="en-US" sz="1500" dirty="0"/>
              <a:t>: </a:t>
            </a:r>
          </a:p>
          <a:p>
            <a:pPr lvl="1"/>
            <a:r>
              <a:rPr lang="en-US" sz="1500" u="sng" dirty="0"/>
              <a:t>AQ species:</a:t>
            </a:r>
            <a:r>
              <a:rPr lang="en-US" sz="1500" dirty="0"/>
              <a:t> Total and speciated PM2.5, ozone, and deposition</a:t>
            </a:r>
          </a:p>
          <a:p>
            <a:pPr lvl="1"/>
            <a:r>
              <a:rPr lang="en-US" sz="1500" u="sng" dirty="0"/>
              <a:t>AQ and Health resolution:</a:t>
            </a:r>
            <a:r>
              <a:rPr lang="en-US" sz="1500" dirty="0"/>
              <a:t> gridded (12 km), hourly</a:t>
            </a:r>
          </a:p>
          <a:p>
            <a:pPr lvl="1"/>
            <a:r>
              <a:rPr lang="en-US" sz="1500" dirty="0"/>
              <a:t>Annual Monetary benefits calculated </a:t>
            </a:r>
          </a:p>
          <a:p>
            <a:pPr lvl="0"/>
            <a:r>
              <a:rPr lang="en-US" sz="1500" b="1" dirty="0" err="1"/>
              <a:t>InMAP</a:t>
            </a:r>
            <a:r>
              <a:rPr lang="en-US" sz="1500" b="1" dirty="0"/>
              <a:t>:</a:t>
            </a:r>
            <a:r>
              <a:rPr lang="en-US" sz="1500" dirty="0"/>
              <a:t> </a:t>
            </a:r>
          </a:p>
          <a:p>
            <a:pPr lvl="1"/>
            <a:r>
              <a:rPr lang="en-US" sz="1500" u="sng" dirty="0"/>
              <a:t>AQ species:</a:t>
            </a:r>
            <a:r>
              <a:rPr lang="en-US" sz="1500" dirty="0"/>
              <a:t> Total and speciated PM2.5</a:t>
            </a:r>
          </a:p>
          <a:p>
            <a:pPr lvl="1"/>
            <a:r>
              <a:rPr lang="en-US" sz="1500" u="sng" dirty="0"/>
              <a:t>AQ and Health resolution:</a:t>
            </a:r>
            <a:r>
              <a:rPr lang="en-US" sz="1500" dirty="0"/>
              <a:t> gridded (12 km), annual</a:t>
            </a:r>
          </a:p>
          <a:p>
            <a:pPr lvl="1"/>
            <a:r>
              <a:rPr lang="en-US" sz="1500" dirty="0"/>
              <a:t>Annual Monetary benefits calculated </a:t>
            </a:r>
          </a:p>
          <a:p>
            <a:pPr lvl="0"/>
            <a:r>
              <a:rPr lang="en-US" sz="1500" b="1" dirty="0"/>
              <a:t>APEEP:</a:t>
            </a:r>
            <a:r>
              <a:rPr lang="en-US" sz="1500" dirty="0"/>
              <a:t> </a:t>
            </a:r>
          </a:p>
          <a:p>
            <a:pPr lvl="1"/>
            <a:r>
              <a:rPr lang="en-US" sz="1500" u="sng" dirty="0"/>
              <a:t>AQ species: </a:t>
            </a:r>
            <a:r>
              <a:rPr lang="en-US" sz="1500" dirty="0"/>
              <a:t>Total and speciated PM2.5</a:t>
            </a:r>
          </a:p>
          <a:p>
            <a:pPr lvl="1"/>
            <a:r>
              <a:rPr lang="en-US" sz="1500" u="sng" dirty="0"/>
              <a:t>AQ and Health resolution</a:t>
            </a:r>
            <a:r>
              <a:rPr lang="en-US" sz="1500" dirty="0"/>
              <a:t>: County-level, annual</a:t>
            </a:r>
          </a:p>
          <a:p>
            <a:pPr lvl="1"/>
            <a:r>
              <a:rPr lang="en-US" sz="1500" dirty="0"/>
              <a:t>Annual Monetary benefits calculated </a:t>
            </a:r>
          </a:p>
          <a:p>
            <a:pPr lvl="0"/>
            <a:r>
              <a:rPr lang="en-US" sz="1500" b="1" dirty="0"/>
              <a:t>EASIUR:</a:t>
            </a:r>
            <a:r>
              <a:rPr lang="en-US" sz="1500" dirty="0"/>
              <a:t> </a:t>
            </a:r>
          </a:p>
          <a:p>
            <a:pPr lvl="1"/>
            <a:r>
              <a:rPr lang="en-US" sz="1500" u="sng" dirty="0"/>
              <a:t>AQ species:</a:t>
            </a:r>
            <a:r>
              <a:rPr lang="en-US" sz="1500" dirty="0"/>
              <a:t> None</a:t>
            </a:r>
          </a:p>
          <a:p>
            <a:pPr lvl="1"/>
            <a:r>
              <a:rPr lang="en-US" sz="1500" u="sng" dirty="0"/>
              <a:t>AQ and Health resolution</a:t>
            </a:r>
            <a:r>
              <a:rPr lang="en-US" sz="1500" dirty="0"/>
              <a:t>: None</a:t>
            </a:r>
          </a:p>
          <a:p>
            <a:pPr lvl="1"/>
            <a:r>
              <a:rPr lang="en-US" sz="1500" dirty="0"/>
              <a:t>Annual Monetary benefits calculated </a:t>
            </a:r>
          </a:p>
          <a:p>
            <a:pPr lvl="0"/>
            <a:r>
              <a:rPr lang="en-US" sz="1500" b="1" dirty="0"/>
              <a:t>SA-BPT (2005 NEI):</a:t>
            </a:r>
            <a:r>
              <a:rPr lang="en-US" sz="1500" dirty="0"/>
              <a:t> </a:t>
            </a:r>
          </a:p>
          <a:p>
            <a:pPr lvl="1"/>
            <a:r>
              <a:rPr lang="en-US" sz="1500" u="sng" dirty="0"/>
              <a:t>AQ species:</a:t>
            </a:r>
            <a:r>
              <a:rPr lang="en-US" sz="1500" dirty="0"/>
              <a:t> None</a:t>
            </a:r>
          </a:p>
          <a:p>
            <a:pPr lvl="1"/>
            <a:r>
              <a:rPr lang="en-US" sz="1500" u="sng" dirty="0"/>
              <a:t>AQ and Health resolution</a:t>
            </a:r>
            <a:r>
              <a:rPr lang="en-US" sz="1500" dirty="0"/>
              <a:t>: None</a:t>
            </a:r>
          </a:p>
          <a:p>
            <a:pPr lvl="1"/>
            <a:r>
              <a:rPr lang="en-US" sz="1500" dirty="0"/>
              <a:t>Annual Monetary benefits calculated </a:t>
            </a:r>
          </a:p>
          <a:p>
            <a:endParaRPr lang="en-US" sz="2000" dirty="0"/>
          </a:p>
        </p:txBody>
      </p:sp>
      <p:sp>
        <p:nvSpPr>
          <p:cNvPr id="4" name="Slide Number Placeholder 3">
            <a:extLst>
              <a:ext uri="{FF2B5EF4-FFF2-40B4-BE49-F238E27FC236}">
                <a16:creationId xmlns:a16="http://schemas.microsoft.com/office/drawing/2014/main" id="{3825AE90-41D0-4678-9BB5-03E4D9A19517}"/>
              </a:ext>
            </a:extLst>
          </p:cNvPr>
          <p:cNvSpPr>
            <a:spLocks noGrp="1"/>
          </p:cNvSpPr>
          <p:nvPr>
            <p:ph type="sldNum" sz="quarter" idx="12"/>
          </p:nvPr>
        </p:nvSpPr>
        <p:spPr/>
        <p:txBody>
          <a:bodyPr/>
          <a:lstStyle/>
          <a:p>
            <a:fld id="{4F6EBBE7-320B-4E94-81D5-9DD0697340F9}" type="slidenum">
              <a:rPr lang="en-US" smtClean="0"/>
              <a:t>4</a:t>
            </a:fld>
            <a:endParaRPr lang="en-US"/>
          </a:p>
        </p:txBody>
      </p:sp>
    </p:spTree>
    <p:extLst>
      <p:ext uri="{BB962C8B-B14F-4D97-AF65-F5344CB8AC3E}">
        <p14:creationId xmlns:p14="http://schemas.microsoft.com/office/powerpoint/2010/main" val="32016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30C1EDC0-7E07-484A-818B-2C6D223C59A6}"/>
              </a:ext>
            </a:extLst>
          </p:cNvPr>
          <p:cNvSpPr txBox="1"/>
          <p:nvPr/>
        </p:nvSpPr>
        <p:spPr>
          <a:xfrm>
            <a:off x="3891494" y="378982"/>
            <a:ext cx="1781192" cy="830997"/>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US" sz="1600" dirty="0"/>
              <a:t>1) Modeled air quality surfaces will be compared</a:t>
            </a:r>
          </a:p>
        </p:txBody>
      </p:sp>
      <p:sp>
        <p:nvSpPr>
          <p:cNvPr id="6" name="Rectangle 5">
            <a:extLst>
              <a:ext uri="{FF2B5EF4-FFF2-40B4-BE49-F238E27FC236}">
                <a16:creationId xmlns:a16="http://schemas.microsoft.com/office/drawing/2014/main" id="{485B42D3-A28A-49B4-AABD-88EFF946266C}"/>
              </a:ext>
            </a:extLst>
          </p:cNvPr>
          <p:cNvSpPr>
            <a:spLocks noChangeAspect="1"/>
          </p:cNvSpPr>
          <p:nvPr/>
        </p:nvSpPr>
        <p:spPr>
          <a:xfrm>
            <a:off x="293626" y="3024174"/>
            <a:ext cx="1519273" cy="68659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Future baseline emissions</a:t>
            </a:r>
          </a:p>
        </p:txBody>
      </p:sp>
      <p:sp>
        <p:nvSpPr>
          <p:cNvPr id="7" name="Rectangle 6">
            <a:extLst>
              <a:ext uri="{FF2B5EF4-FFF2-40B4-BE49-F238E27FC236}">
                <a16:creationId xmlns:a16="http://schemas.microsoft.com/office/drawing/2014/main" id="{79B6A6B2-7B14-47BA-8C40-C295A799C25F}"/>
              </a:ext>
            </a:extLst>
          </p:cNvPr>
          <p:cNvSpPr>
            <a:spLocks noChangeAspect="1"/>
          </p:cNvSpPr>
          <p:nvPr/>
        </p:nvSpPr>
        <p:spPr>
          <a:xfrm>
            <a:off x="281645" y="4052679"/>
            <a:ext cx="1519273" cy="68659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Control scenario emissions</a:t>
            </a:r>
          </a:p>
        </p:txBody>
      </p:sp>
      <p:sp>
        <p:nvSpPr>
          <p:cNvPr id="8" name="Rounded Rectangle 44">
            <a:extLst>
              <a:ext uri="{FF2B5EF4-FFF2-40B4-BE49-F238E27FC236}">
                <a16:creationId xmlns:a16="http://schemas.microsoft.com/office/drawing/2014/main" id="{AC1EFADA-DDD1-4507-BA6D-E36EAB988E8A}"/>
              </a:ext>
            </a:extLst>
          </p:cNvPr>
          <p:cNvSpPr>
            <a:spLocks noChangeAspect="1"/>
          </p:cNvSpPr>
          <p:nvPr/>
        </p:nvSpPr>
        <p:spPr>
          <a:xfrm>
            <a:off x="2317632" y="2689655"/>
            <a:ext cx="1003447" cy="8097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InMAP</a:t>
            </a:r>
          </a:p>
        </p:txBody>
      </p:sp>
      <p:sp>
        <p:nvSpPr>
          <p:cNvPr id="9" name="Rounded Rectangle 46">
            <a:extLst>
              <a:ext uri="{FF2B5EF4-FFF2-40B4-BE49-F238E27FC236}">
                <a16:creationId xmlns:a16="http://schemas.microsoft.com/office/drawing/2014/main" id="{C26E0187-9A33-45AD-B2B2-BC3E4155EE34}"/>
              </a:ext>
            </a:extLst>
          </p:cNvPr>
          <p:cNvSpPr>
            <a:spLocks noChangeAspect="1"/>
          </p:cNvSpPr>
          <p:nvPr/>
        </p:nvSpPr>
        <p:spPr>
          <a:xfrm>
            <a:off x="3897474" y="1909740"/>
            <a:ext cx="1755197" cy="43142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12 km Annual PM</a:t>
            </a:r>
            <a:r>
              <a:rPr lang="en-US" sz="1400" baseline="-25000" dirty="0">
                <a:solidFill>
                  <a:schemeClr val="tx1"/>
                </a:solidFill>
              </a:rPr>
              <a:t>2.5</a:t>
            </a:r>
          </a:p>
        </p:txBody>
      </p:sp>
      <p:sp>
        <p:nvSpPr>
          <p:cNvPr id="10" name="Rounded Rectangle 48">
            <a:extLst>
              <a:ext uri="{FF2B5EF4-FFF2-40B4-BE49-F238E27FC236}">
                <a16:creationId xmlns:a16="http://schemas.microsoft.com/office/drawing/2014/main" id="{853AE459-7338-45B1-B772-C8858E7D6199}"/>
              </a:ext>
            </a:extLst>
          </p:cNvPr>
          <p:cNvSpPr>
            <a:spLocks noChangeAspect="1"/>
          </p:cNvSpPr>
          <p:nvPr/>
        </p:nvSpPr>
        <p:spPr>
          <a:xfrm>
            <a:off x="6094814" y="1919301"/>
            <a:ext cx="1071664" cy="41959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BenMAP</a:t>
            </a:r>
            <a:endParaRPr lang="en-US" sz="1200" dirty="0">
              <a:solidFill>
                <a:schemeClr val="tx1"/>
              </a:solidFill>
            </a:endParaRPr>
          </a:p>
        </p:txBody>
      </p:sp>
      <p:cxnSp>
        <p:nvCxnSpPr>
          <p:cNvPr id="11" name="Straight Arrow Connector 10">
            <a:extLst>
              <a:ext uri="{FF2B5EF4-FFF2-40B4-BE49-F238E27FC236}">
                <a16:creationId xmlns:a16="http://schemas.microsoft.com/office/drawing/2014/main" id="{7C0714A6-8D68-4E7B-BC98-B3E08E461F22}"/>
              </a:ext>
            </a:extLst>
          </p:cNvPr>
          <p:cNvCxnSpPr>
            <a:cxnSpLocks noChangeAspect="1"/>
          </p:cNvCxnSpPr>
          <p:nvPr/>
        </p:nvCxnSpPr>
        <p:spPr>
          <a:xfrm flipV="1">
            <a:off x="3527731" y="2111617"/>
            <a:ext cx="267380" cy="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91F3C255-4ADB-4008-9D49-27E987EC9482}"/>
              </a:ext>
            </a:extLst>
          </p:cNvPr>
          <p:cNvSpPr>
            <a:spLocks noChangeAspect="1"/>
          </p:cNvSpPr>
          <p:nvPr/>
        </p:nvSpPr>
        <p:spPr>
          <a:xfrm>
            <a:off x="1890624" y="2040367"/>
            <a:ext cx="259533" cy="4063550"/>
          </a:xfrm>
          <a:prstGeom prst="rightBrace">
            <a:avLst>
              <a:gd name="adj1" fmla="val 8333"/>
              <a:gd name="adj2" fmla="val 521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4" name="Rounded Rectangle 30">
            <a:extLst>
              <a:ext uri="{FF2B5EF4-FFF2-40B4-BE49-F238E27FC236}">
                <a16:creationId xmlns:a16="http://schemas.microsoft.com/office/drawing/2014/main" id="{34F9A4E4-4E05-4382-AD28-745A3F6283B4}"/>
              </a:ext>
            </a:extLst>
          </p:cNvPr>
          <p:cNvSpPr>
            <a:spLocks noChangeAspect="1"/>
          </p:cNvSpPr>
          <p:nvPr/>
        </p:nvSpPr>
        <p:spPr>
          <a:xfrm>
            <a:off x="2317980" y="1770177"/>
            <a:ext cx="1013585" cy="81826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CMAQ/</a:t>
            </a:r>
          </a:p>
          <a:p>
            <a:pPr algn="ctr"/>
            <a:r>
              <a:rPr lang="en-US" sz="1400" dirty="0" err="1">
                <a:solidFill>
                  <a:schemeClr val="tx1"/>
                </a:solidFill>
              </a:rPr>
              <a:t>CAMx</a:t>
            </a:r>
            <a:endParaRPr lang="en-US" sz="1400" dirty="0">
              <a:solidFill>
                <a:schemeClr val="tx1"/>
              </a:solidFill>
            </a:endParaRPr>
          </a:p>
        </p:txBody>
      </p:sp>
      <p:sp>
        <p:nvSpPr>
          <p:cNvPr id="17" name="Rounded Rectangle 34">
            <a:extLst>
              <a:ext uri="{FF2B5EF4-FFF2-40B4-BE49-F238E27FC236}">
                <a16:creationId xmlns:a16="http://schemas.microsoft.com/office/drawing/2014/main" id="{E14DCA0A-491C-40A4-8B4C-0B35FE071A77}"/>
              </a:ext>
            </a:extLst>
          </p:cNvPr>
          <p:cNvSpPr>
            <a:spLocks noChangeAspect="1"/>
          </p:cNvSpPr>
          <p:nvPr/>
        </p:nvSpPr>
        <p:spPr>
          <a:xfrm>
            <a:off x="7629638" y="1924415"/>
            <a:ext cx="1921594" cy="428625"/>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CMAQ-</a:t>
            </a:r>
            <a:r>
              <a:rPr lang="en-US" sz="1200" dirty="0" err="1">
                <a:solidFill>
                  <a:schemeClr val="tx1"/>
                </a:solidFill>
              </a:rPr>
              <a:t>BenMAP</a:t>
            </a:r>
            <a:r>
              <a:rPr lang="en-US" sz="1200" dirty="0">
                <a:solidFill>
                  <a:schemeClr val="tx1"/>
                </a:solidFill>
              </a:rPr>
              <a:t> Monetized Health Benefits</a:t>
            </a:r>
          </a:p>
        </p:txBody>
      </p:sp>
      <p:sp>
        <p:nvSpPr>
          <p:cNvPr id="18" name="Oval 17">
            <a:extLst>
              <a:ext uri="{FF2B5EF4-FFF2-40B4-BE49-F238E27FC236}">
                <a16:creationId xmlns:a16="http://schemas.microsoft.com/office/drawing/2014/main" id="{1124D1D5-54FA-44E1-BD4E-813DB3455BFF}"/>
              </a:ext>
            </a:extLst>
          </p:cNvPr>
          <p:cNvSpPr>
            <a:spLocks noChangeAspect="1"/>
          </p:cNvSpPr>
          <p:nvPr/>
        </p:nvSpPr>
        <p:spPr>
          <a:xfrm>
            <a:off x="10283869" y="1867529"/>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cxnSp>
        <p:nvCxnSpPr>
          <p:cNvPr id="19" name="Straight Arrow Connector 18">
            <a:extLst>
              <a:ext uri="{FF2B5EF4-FFF2-40B4-BE49-F238E27FC236}">
                <a16:creationId xmlns:a16="http://schemas.microsoft.com/office/drawing/2014/main" id="{15CEA5FC-29A7-4D79-A1A1-0513DD1B723C}"/>
              </a:ext>
            </a:extLst>
          </p:cNvPr>
          <p:cNvCxnSpPr>
            <a:cxnSpLocks noChangeAspect="1"/>
          </p:cNvCxnSpPr>
          <p:nvPr/>
        </p:nvCxnSpPr>
        <p:spPr>
          <a:xfrm>
            <a:off x="3512647" y="3074166"/>
            <a:ext cx="301946" cy="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CB698A-F92B-4994-BB83-91754AAB2CFE}"/>
              </a:ext>
            </a:extLst>
          </p:cNvPr>
          <p:cNvCxnSpPr>
            <a:cxnSpLocks noChangeAspect="1"/>
          </p:cNvCxnSpPr>
          <p:nvPr/>
        </p:nvCxnSpPr>
        <p:spPr>
          <a:xfrm flipV="1">
            <a:off x="5781717" y="2121398"/>
            <a:ext cx="23009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48AC9D-F90E-4DD8-AEF3-83217BB2C41C}"/>
              </a:ext>
            </a:extLst>
          </p:cNvPr>
          <p:cNvCxnSpPr>
            <a:cxnSpLocks noChangeAspect="1"/>
          </p:cNvCxnSpPr>
          <p:nvPr/>
        </p:nvCxnSpPr>
        <p:spPr>
          <a:xfrm flipV="1">
            <a:off x="5744436" y="3042363"/>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150686-7FB9-4349-8FA0-5C5A74E1606A}"/>
              </a:ext>
            </a:extLst>
          </p:cNvPr>
          <p:cNvCxnSpPr>
            <a:cxnSpLocks noChangeAspect="1"/>
          </p:cNvCxnSpPr>
          <p:nvPr/>
        </p:nvCxnSpPr>
        <p:spPr>
          <a:xfrm flipV="1">
            <a:off x="7286324" y="2139451"/>
            <a:ext cx="24004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8F59A31-8CD8-43B2-98D6-86FD1A7D4A1C}"/>
              </a:ext>
            </a:extLst>
          </p:cNvPr>
          <p:cNvCxnSpPr>
            <a:cxnSpLocks noChangeAspect="1"/>
          </p:cNvCxnSpPr>
          <p:nvPr/>
        </p:nvCxnSpPr>
        <p:spPr>
          <a:xfrm flipV="1">
            <a:off x="7251101" y="3040657"/>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BE395C-D594-4113-8710-51D9C041ADE7}"/>
              </a:ext>
            </a:extLst>
          </p:cNvPr>
          <p:cNvCxnSpPr>
            <a:cxnSpLocks noChangeAspect="1"/>
          </p:cNvCxnSpPr>
          <p:nvPr/>
        </p:nvCxnSpPr>
        <p:spPr>
          <a:xfrm flipV="1">
            <a:off x="9756318" y="2102796"/>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364C5F-A9F4-4DC1-8499-D1C739410753}"/>
              </a:ext>
            </a:extLst>
          </p:cNvPr>
          <p:cNvCxnSpPr>
            <a:cxnSpLocks noChangeAspect="1"/>
          </p:cNvCxnSpPr>
          <p:nvPr/>
        </p:nvCxnSpPr>
        <p:spPr>
          <a:xfrm flipV="1">
            <a:off x="9737490" y="3874020"/>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69">
            <a:extLst>
              <a:ext uri="{FF2B5EF4-FFF2-40B4-BE49-F238E27FC236}">
                <a16:creationId xmlns:a16="http://schemas.microsoft.com/office/drawing/2014/main" id="{EE39A1E3-3738-49C6-B60D-C71FE363E701}"/>
              </a:ext>
            </a:extLst>
          </p:cNvPr>
          <p:cNvSpPr>
            <a:spLocks noChangeAspect="1"/>
          </p:cNvSpPr>
          <p:nvPr/>
        </p:nvSpPr>
        <p:spPr>
          <a:xfrm>
            <a:off x="2331171" y="3664307"/>
            <a:ext cx="997091" cy="88169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APEEP</a:t>
            </a:r>
          </a:p>
          <a:p>
            <a:pPr algn="ctr"/>
            <a:r>
              <a:rPr lang="en-US" sz="1200" dirty="0">
                <a:solidFill>
                  <a:schemeClr val="tx1"/>
                </a:solidFill>
              </a:rPr>
              <a:t>(AP2/AP3)</a:t>
            </a:r>
          </a:p>
        </p:txBody>
      </p:sp>
      <p:cxnSp>
        <p:nvCxnSpPr>
          <p:cNvPr id="30" name="Straight Arrow Connector 29">
            <a:extLst>
              <a:ext uri="{FF2B5EF4-FFF2-40B4-BE49-F238E27FC236}">
                <a16:creationId xmlns:a16="http://schemas.microsoft.com/office/drawing/2014/main" id="{C313F4E4-7364-4073-B387-89953E8EA957}"/>
              </a:ext>
            </a:extLst>
          </p:cNvPr>
          <p:cNvCxnSpPr>
            <a:cxnSpLocks noChangeAspect="1"/>
          </p:cNvCxnSpPr>
          <p:nvPr/>
        </p:nvCxnSpPr>
        <p:spPr>
          <a:xfrm flipV="1">
            <a:off x="3529930" y="3927628"/>
            <a:ext cx="267380" cy="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BA81F8-04BE-4240-BBD5-CE055B7D5DDF}"/>
              </a:ext>
            </a:extLst>
          </p:cNvPr>
          <p:cNvCxnSpPr>
            <a:cxnSpLocks noChangeAspect="1"/>
          </p:cNvCxnSpPr>
          <p:nvPr/>
        </p:nvCxnSpPr>
        <p:spPr>
          <a:xfrm flipV="1">
            <a:off x="5730834" y="3925605"/>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C59664-80FE-4926-A3CC-1A7768D3683C}"/>
              </a:ext>
            </a:extLst>
          </p:cNvPr>
          <p:cNvCxnSpPr>
            <a:cxnSpLocks noChangeAspect="1"/>
          </p:cNvCxnSpPr>
          <p:nvPr/>
        </p:nvCxnSpPr>
        <p:spPr>
          <a:xfrm flipV="1">
            <a:off x="7197118" y="3892824"/>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3778BC-941C-4AC9-A494-1961DCA2D412}"/>
              </a:ext>
            </a:extLst>
          </p:cNvPr>
          <p:cNvCxnSpPr>
            <a:cxnSpLocks noChangeAspect="1"/>
          </p:cNvCxnSpPr>
          <p:nvPr/>
        </p:nvCxnSpPr>
        <p:spPr>
          <a:xfrm flipV="1">
            <a:off x="9745224" y="3017090"/>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7F4F784-19C0-40BE-9FE9-2EFEE11D7A1D}"/>
              </a:ext>
            </a:extLst>
          </p:cNvPr>
          <p:cNvSpPr>
            <a:spLocks noChangeAspect="1"/>
          </p:cNvSpPr>
          <p:nvPr/>
        </p:nvSpPr>
        <p:spPr>
          <a:xfrm>
            <a:off x="10321925" y="2758483"/>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sp>
        <p:nvSpPr>
          <p:cNvPr id="43" name="Oval 42">
            <a:extLst>
              <a:ext uri="{FF2B5EF4-FFF2-40B4-BE49-F238E27FC236}">
                <a16:creationId xmlns:a16="http://schemas.microsoft.com/office/drawing/2014/main" id="{009009FB-18A9-41A6-9126-D8FDF7C09A52}"/>
              </a:ext>
            </a:extLst>
          </p:cNvPr>
          <p:cNvSpPr>
            <a:spLocks noChangeAspect="1"/>
          </p:cNvSpPr>
          <p:nvPr/>
        </p:nvSpPr>
        <p:spPr>
          <a:xfrm>
            <a:off x="10300956" y="3627806"/>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sp>
        <p:nvSpPr>
          <p:cNvPr id="44" name="Oval 43">
            <a:extLst>
              <a:ext uri="{FF2B5EF4-FFF2-40B4-BE49-F238E27FC236}">
                <a16:creationId xmlns:a16="http://schemas.microsoft.com/office/drawing/2014/main" id="{A5E3F152-9EB7-475B-9739-5DBF0A59796E}"/>
              </a:ext>
            </a:extLst>
          </p:cNvPr>
          <p:cNvSpPr>
            <a:spLocks noChangeAspect="1"/>
          </p:cNvSpPr>
          <p:nvPr/>
        </p:nvSpPr>
        <p:spPr>
          <a:xfrm>
            <a:off x="10289939" y="4138985"/>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sp>
        <p:nvSpPr>
          <p:cNvPr id="51" name="Oval 50">
            <a:extLst>
              <a:ext uri="{FF2B5EF4-FFF2-40B4-BE49-F238E27FC236}">
                <a16:creationId xmlns:a16="http://schemas.microsoft.com/office/drawing/2014/main" id="{0F01892F-9916-4079-B3FF-BDDB6E3544A7}"/>
              </a:ext>
            </a:extLst>
          </p:cNvPr>
          <p:cNvSpPr>
            <a:spLocks noChangeAspect="1"/>
          </p:cNvSpPr>
          <p:nvPr/>
        </p:nvSpPr>
        <p:spPr>
          <a:xfrm>
            <a:off x="10270174" y="4801477"/>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sp>
        <p:nvSpPr>
          <p:cNvPr id="55" name="Rounded Rectangle 46">
            <a:extLst>
              <a:ext uri="{FF2B5EF4-FFF2-40B4-BE49-F238E27FC236}">
                <a16:creationId xmlns:a16="http://schemas.microsoft.com/office/drawing/2014/main" id="{A1E714DB-1968-4ED4-A873-5BAD5818123D}"/>
              </a:ext>
            </a:extLst>
          </p:cNvPr>
          <p:cNvSpPr>
            <a:spLocks noChangeAspect="1"/>
          </p:cNvSpPr>
          <p:nvPr/>
        </p:nvSpPr>
        <p:spPr>
          <a:xfrm>
            <a:off x="3904899" y="2824943"/>
            <a:ext cx="1755197" cy="43142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12 km Annual PM</a:t>
            </a:r>
            <a:r>
              <a:rPr lang="en-US" sz="1400" baseline="-25000" dirty="0">
                <a:solidFill>
                  <a:schemeClr val="tx1"/>
                </a:solidFill>
              </a:rPr>
              <a:t>2.5</a:t>
            </a:r>
          </a:p>
        </p:txBody>
      </p:sp>
      <p:sp>
        <p:nvSpPr>
          <p:cNvPr id="57" name="Rounded Rectangle 46">
            <a:extLst>
              <a:ext uri="{FF2B5EF4-FFF2-40B4-BE49-F238E27FC236}">
                <a16:creationId xmlns:a16="http://schemas.microsoft.com/office/drawing/2014/main" id="{C0E7B9B1-E075-4C97-8779-8305E302E038}"/>
              </a:ext>
            </a:extLst>
          </p:cNvPr>
          <p:cNvSpPr>
            <a:spLocks noChangeAspect="1"/>
          </p:cNvSpPr>
          <p:nvPr/>
        </p:nvSpPr>
        <p:spPr>
          <a:xfrm>
            <a:off x="3904492" y="3709891"/>
            <a:ext cx="1755197" cy="43142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County Annual PM</a:t>
            </a:r>
            <a:r>
              <a:rPr lang="en-US" sz="1400" baseline="-25000" dirty="0">
                <a:solidFill>
                  <a:schemeClr val="tx1"/>
                </a:solidFill>
              </a:rPr>
              <a:t>2.5</a:t>
            </a:r>
          </a:p>
        </p:txBody>
      </p:sp>
      <p:sp>
        <p:nvSpPr>
          <p:cNvPr id="58" name="Rounded Rectangle 48">
            <a:extLst>
              <a:ext uri="{FF2B5EF4-FFF2-40B4-BE49-F238E27FC236}">
                <a16:creationId xmlns:a16="http://schemas.microsoft.com/office/drawing/2014/main" id="{47FC4CC1-FE68-4523-A3F6-130741DA6E13}"/>
              </a:ext>
            </a:extLst>
          </p:cNvPr>
          <p:cNvSpPr>
            <a:spLocks noChangeAspect="1"/>
          </p:cNvSpPr>
          <p:nvPr/>
        </p:nvSpPr>
        <p:spPr>
          <a:xfrm>
            <a:off x="6077821" y="2809286"/>
            <a:ext cx="1071664" cy="41959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BenMAP</a:t>
            </a:r>
            <a:endParaRPr lang="en-US" sz="1200" dirty="0">
              <a:solidFill>
                <a:schemeClr val="tx1"/>
              </a:solidFill>
            </a:endParaRPr>
          </a:p>
        </p:txBody>
      </p:sp>
      <p:sp>
        <p:nvSpPr>
          <p:cNvPr id="59" name="Rounded Rectangle 48">
            <a:extLst>
              <a:ext uri="{FF2B5EF4-FFF2-40B4-BE49-F238E27FC236}">
                <a16:creationId xmlns:a16="http://schemas.microsoft.com/office/drawing/2014/main" id="{B6C94C7E-AA14-4C24-99E0-B9B84711A7F1}"/>
              </a:ext>
            </a:extLst>
          </p:cNvPr>
          <p:cNvSpPr>
            <a:spLocks noChangeAspect="1"/>
          </p:cNvSpPr>
          <p:nvPr/>
        </p:nvSpPr>
        <p:spPr>
          <a:xfrm>
            <a:off x="6061834" y="3683617"/>
            <a:ext cx="1071664" cy="41959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BenMAP</a:t>
            </a:r>
            <a:endParaRPr lang="en-US" sz="1200" dirty="0">
              <a:solidFill>
                <a:schemeClr val="tx1"/>
              </a:solidFill>
            </a:endParaRPr>
          </a:p>
        </p:txBody>
      </p:sp>
      <p:sp>
        <p:nvSpPr>
          <p:cNvPr id="61" name="Rounded Rectangle 34">
            <a:extLst>
              <a:ext uri="{FF2B5EF4-FFF2-40B4-BE49-F238E27FC236}">
                <a16:creationId xmlns:a16="http://schemas.microsoft.com/office/drawing/2014/main" id="{38A5A2EB-9F87-4096-9304-FCA3443EE4AC}"/>
              </a:ext>
            </a:extLst>
          </p:cNvPr>
          <p:cNvSpPr>
            <a:spLocks noChangeAspect="1"/>
          </p:cNvSpPr>
          <p:nvPr/>
        </p:nvSpPr>
        <p:spPr>
          <a:xfrm>
            <a:off x="7635614" y="2827746"/>
            <a:ext cx="1921594" cy="428625"/>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InMAP-BenMAP</a:t>
            </a:r>
            <a:r>
              <a:rPr lang="en-US" sz="1200" dirty="0">
                <a:solidFill>
                  <a:schemeClr val="tx1"/>
                </a:solidFill>
              </a:rPr>
              <a:t> Monetized Health Benefits</a:t>
            </a:r>
          </a:p>
        </p:txBody>
      </p:sp>
      <p:sp>
        <p:nvSpPr>
          <p:cNvPr id="64" name="Rounded Rectangle 34">
            <a:extLst>
              <a:ext uri="{FF2B5EF4-FFF2-40B4-BE49-F238E27FC236}">
                <a16:creationId xmlns:a16="http://schemas.microsoft.com/office/drawing/2014/main" id="{9583D542-E259-4D40-A7BF-6E19120DDC1D}"/>
              </a:ext>
            </a:extLst>
          </p:cNvPr>
          <p:cNvSpPr>
            <a:spLocks noChangeAspect="1"/>
          </p:cNvSpPr>
          <p:nvPr/>
        </p:nvSpPr>
        <p:spPr>
          <a:xfrm>
            <a:off x="7611836" y="3637846"/>
            <a:ext cx="1921594" cy="428625"/>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APEEP-</a:t>
            </a:r>
            <a:r>
              <a:rPr lang="en-US" sz="1200" dirty="0" err="1">
                <a:solidFill>
                  <a:schemeClr val="tx1"/>
                </a:solidFill>
              </a:rPr>
              <a:t>BenMAP</a:t>
            </a:r>
            <a:r>
              <a:rPr lang="en-US" sz="1200" dirty="0">
                <a:solidFill>
                  <a:schemeClr val="tx1"/>
                </a:solidFill>
              </a:rPr>
              <a:t> Monetized Health Benefits</a:t>
            </a:r>
          </a:p>
        </p:txBody>
      </p:sp>
      <p:cxnSp>
        <p:nvCxnSpPr>
          <p:cNvPr id="69" name="Straight Arrow Connector 68">
            <a:extLst>
              <a:ext uri="{FF2B5EF4-FFF2-40B4-BE49-F238E27FC236}">
                <a16:creationId xmlns:a16="http://schemas.microsoft.com/office/drawing/2014/main" id="{91277C42-3CC3-42B0-A6D0-6E69DDDABCEB}"/>
              </a:ext>
            </a:extLst>
          </p:cNvPr>
          <p:cNvCxnSpPr>
            <a:cxnSpLocks noChangeAspect="1"/>
          </p:cNvCxnSpPr>
          <p:nvPr/>
        </p:nvCxnSpPr>
        <p:spPr>
          <a:xfrm>
            <a:off x="3570303" y="4346083"/>
            <a:ext cx="38941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B6F86EA-64E2-4B75-98F4-DD7C726CB218}"/>
              </a:ext>
            </a:extLst>
          </p:cNvPr>
          <p:cNvSpPr txBox="1"/>
          <p:nvPr/>
        </p:nvSpPr>
        <p:spPr>
          <a:xfrm>
            <a:off x="7552384" y="378982"/>
            <a:ext cx="1990315" cy="1077218"/>
          </a:xfrm>
          <a:prstGeom prst="rect">
            <a:avLst/>
          </a:prstGeom>
          <a:solidFill>
            <a:schemeClr val="bg1">
              <a:lumMod val="95000"/>
            </a:schemeClr>
          </a:solidFill>
        </p:spPr>
        <p:txBody>
          <a:bodyPr wrap="square" rtlCol="0">
            <a:spAutoFit/>
          </a:bodyPr>
          <a:lstStyle/>
          <a:p>
            <a:pPr algn="ctr"/>
            <a:r>
              <a:rPr lang="en-US" sz="1600" dirty="0"/>
              <a:t>2) Reduced-form monetized health benefits comparison at county level</a:t>
            </a:r>
          </a:p>
        </p:txBody>
      </p:sp>
      <p:sp>
        <p:nvSpPr>
          <p:cNvPr id="74" name="TextBox 73">
            <a:extLst>
              <a:ext uri="{FF2B5EF4-FFF2-40B4-BE49-F238E27FC236}">
                <a16:creationId xmlns:a16="http://schemas.microsoft.com/office/drawing/2014/main" id="{9776F277-4101-4ECD-AA94-DAE026DF8701}"/>
              </a:ext>
            </a:extLst>
          </p:cNvPr>
          <p:cNvSpPr txBox="1"/>
          <p:nvPr/>
        </p:nvSpPr>
        <p:spPr>
          <a:xfrm>
            <a:off x="9737490" y="378982"/>
            <a:ext cx="1889752" cy="1077218"/>
          </a:xfrm>
          <a:prstGeom prst="rect">
            <a:avLst/>
          </a:prstGeom>
          <a:solidFill>
            <a:schemeClr val="bg1">
              <a:lumMod val="85000"/>
            </a:schemeClr>
          </a:solidFill>
        </p:spPr>
        <p:txBody>
          <a:bodyPr wrap="square" rtlCol="0">
            <a:spAutoFit/>
          </a:bodyPr>
          <a:lstStyle/>
          <a:p>
            <a:pPr algn="ctr"/>
            <a:r>
              <a:rPr lang="en-US" sz="1600" dirty="0"/>
              <a:t>3) Nationally aggregated BPT will be compared along with EPA’s SA-BPT</a:t>
            </a:r>
          </a:p>
        </p:txBody>
      </p:sp>
      <p:sp>
        <p:nvSpPr>
          <p:cNvPr id="76" name="TextBox 75">
            <a:extLst>
              <a:ext uri="{FF2B5EF4-FFF2-40B4-BE49-F238E27FC236}">
                <a16:creationId xmlns:a16="http://schemas.microsoft.com/office/drawing/2014/main" id="{8C5894DD-DEE2-4D54-B75C-72179462E4DA}"/>
              </a:ext>
            </a:extLst>
          </p:cNvPr>
          <p:cNvSpPr txBox="1"/>
          <p:nvPr/>
        </p:nvSpPr>
        <p:spPr>
          <a:xfrm>
            <a:off x="214632" y="378982"/>
            <a:ext cx="3234105" cy="1200329"/>
          </a:xfrm>
          <a:prstGeom prst="rect">
            <a:avLst/>
          </a:prstGeom>
          <a:noFill/>
        </p:spPr>
        <p:txBody>
          <a:bodyPr wrap="square" rtlCol="0">
            <a:spAutoFit/>
          </a:bodyPr>
          <a:lstStyle/>
          <a:p>
            <a:r>
              <a:rPr lang="en-US" b="1" dirty="0"/>
              <a:t>3 Major Evaluation Elements:</a:t>
            </a:r>
          </a:p>
          <a:p>
            <a:pPr marL="342900" indent="-342900">
              <a:buAutoNum type="arabicParenR"/>
            </a:pPr>
            <a:r>
              <a:rPr lang="en-US" dirty="0">
                <a:highlight>
                  <a:srgbClr val="FFFF00"/>
                </a:highlight>
              </a:rPr>
              <a:t>Air quality output</a:t>
            </a:r>
          </a:p>
          <a:p>
            <a:pPr marL="342900" indent="-342900">
              <a:buAutoNum type="arabicParenR"/>
            </a:pPr>
            <a:r>
              <a:rPr lang="en-US" dirty="0"/>
              <a:t>Monetized health benefits</a:t>
            </a:r>
          </a:p>
          <a:p>
            <a:pPr marL="342900" indent="-342900">
              <a:buAutoNum type="arabicParenR"/>
            </a:pPr>
            <a:r>
              <a:rPr lang="en-US" dirty="0"/>
              <a:t>Nationally aggregated BPT</a:t>
            </a:r>
          </a:p>
        </p:txBody>
      </p:sp>
      <p:sp>
        <p:nvSpPr>
          <p:cNvPr id="2" name="Slide Number Placeholder 1">
            <a:extLst>
              <a:ext uri="{FF2B5EF4-FFF2-40B4-BE49-F238E27FC236}">
                <a16:creationId xmlns:a16="http://schemas.microsoft.com/office/drawing/2014/main" id="{75A7F886-8B7B-4897-A67B-2742FAE591BE}"/>
              </a:ext>
            </a:extLst>
          </p:cNvPr>
          <p:cNvSpPr>
            <a:spLocks noGrp="1"/>
          </p:cNvSpPr>
          <p:nvPr>
            <p:ph type="sldNum" sz="quarter" idx="12"/>
          </p:nvPr>
        </p:nvSpPr>
        <p:spPr/>
        <p:txBody>
          <a:bodyPr/>
          <a:lstStyle/>
          <a:p>
            <a:fld id="{4F6EBBE7-320B-4E94-81D5-9DD0697340F9}" type="slidenum">
              <a:rPr lang="en-US" smtClean="0"/>
              <a:t>5</a:t>
            </a:fld>
            <a:endParaRPr lang="en-US"/>
          </a:p>
        </p:txBody>
      </p:sp>
      <p:sp>
        <p:nvSpPr>
          <p:cNvPr id="52" name="Rounded Rectangle 97">
            <a:extLst>
              <a:ext uri="{FF2B5EF4-FFF2-40B4-BE49-F238E27FC236}">
                <a16:creationId xmlns:a16="http://schemas.microsoft.com/office/drawing/2014/main" id="{FDA91AEB-77F1-4282-9523-83259653AC98}"/>
              </a:ext>
            </a:extLst>
          </p:cNvPr>
          <p:cNvSpPr>
            <a:spLocks noChangeAspect="1"/>
          </p:cNvSpPr>
          <p:nvPr/>
        </p:nvSpPr>
        <p:spPr>
          <a:xfrm>
            <a:off x="2331171" y="4683088"/>
            <a:ext cx="1030132" cy="91091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EASIUR</a:t>
            </a:r>
          </a:p>
        </p:txBody>
      </p:sp>
      <p:cxnSp>
        <p:nvCxnSpPr>
          <p:cNvPr id="53" name="Straight Arrow Connector 52">
            <a:extLst>
              <a:ext uri="{FF2B5EF4-FFF2-40B4-BE49-F238E27FC236}">
                <a16:creationId xmlns:a16="http://schemas.microsoft.com/office/drawing/2014/main" id="{AA1433C7-1BC9-44F8-97BC-A8B9C596B5BF}"/>
              </a:ext>
            </a:extLst>
          </p:cNvPr>
          <p:cNvCxnSpPr>
            <a:cxnSpLocks noChangeAspect="1"/>
          </p:cNvCxnSpPr>
          <p:nvPr/>
        </p:nvCxnSpPr>
        <p:spPr>
          <a:xfrm flipV="1">
            <a:off x="3570303" y="5009004"/>
            <a:ext cx="646307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D947F8D-829B-4A3C-BFFE-21BBFD368A5F}"/>
              </a:ext>
            </a:extLst>
          </p:cNvPr>
          <p:cNvSpPr txBox="1"/>
          <p:nvPr/>
        </p:nvSpPr>
        <p:spPr>
          <a:xfrm>
            <a:off x="3498503" y="5020477"/>
            <a:ext cx="6393642" cy="307777"/>
          </a:xfrm>
          <a:prstGeom prst="rect">
            <a:avLst/>
          </a:prstGeom>
          <a:noFill/>
        </p:spPr>
        <p:txBody>
          <a:bodyPr wrap="square" rtlCol="0">
            <a:spAutoFit/>
          </a:bodyPr>
          <a:lstStyle/>
          <a:p>
            <a:r>
              <a:rPr lang="en-US" sz="1400" i="1" dirty="0"/>
              <a:t>*does not output air quality information, only monetized health benefits</a:t>
            </a:r>
          </a:p>
        </p:txBody>
      </p:sp>
      <p:sp>
        <p:nvSpPr>
          <p:cNvPr id="75" name="Rounded Rectangle 34">
            <a:extLst>
              <a:ext uri="{FF2B5EF4-FFF2-40B4-BE49-F238E27FC236}">
                <a16:creationId xmlns:a16="http://schemas.microsoft.com/office/drawing/2014/main" id="{D1D72117-4724-4261-9586-089BC0A92D72}"/>
              </a:ext>
            </a:extLst>
          </p:cNvPr>
          <p:cNvSpPr>
            <a:spLocks noChangeAspect="1"/>
          </p:cNvSpPr>
          <p:nvPr/>
        </p:nvSpPr>
        <p:spPr>
          <a:xfrm>
            <a:off x="7595277" y="4140557"/>
            <a:ext cx="1921594" cy="428625"/>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APEEP Monetized Health Benefits</a:t>
            </a:r>
          </a:p>
        </p:txBody>
      </p:sp>
      <p:cxnSp>
        <p:nvCxnSpPr>
          <p:cNvPr id="78" name="Straight Arrow Connector 77">
            <a:extLst>
              <a:ext uri="{FF2B5EF4-FFF2-40B4-BE49-F238E27FC236}">
                <a16:creationId xmlns:a16="http://schemas.microsoft.com/office/drawing/2014/main" id="{217F93AD-E330-45FD-B3E3-FF00E4FCE0D7}"/>
              </a:ext>
            </a:extLst>
          </p:cNvPr>
          <p:cNvCxnSpPr>
            <a:cxnSpLocks noChangeAspect="1"/>
          </p:cNvCxnSpPr>
          <p:nvPr/>
        </p:nvCxnSpPr>
        <p:spPr>
          <a:xfrm flipV="1">
            <a:off x="9721588" y="4341362"/>
            <a:ext cx="267380" cy="3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FEDA72F9-F2CF-4C94-A878-D2081E1AC3DD}"/>
              </a:ext>
            </a:extLst>
          </p:cNvPr>
          <p:cNvSpPr>
            <a:spLocks noChangeAspect="1"/>
          </p:cNvSpPr>
          <p:nvPr/>
        </p:nvSpPr>
        <p:spPr>
          <a:xfrm>
            <a:off x="10256635" y="5773189"/>
            <a:ext cx="651920" cy="47039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BPT</a:t>
            </a:r>
          </a:p>
        </p:txBody>
      </p:sp>
      <p:sp>
        <p:nvSpPr>
          <p:cNvPr id="80" name="Rounded Rectangle 97">
            <a:extLst>
              <a:ext uri="{FF2B5EF4-FFF2-40B4-BE49-F238E27FC236}">
                <a16:creationId xmlns:a16="http://schemas.microsoft.com/office/drawing/2014/main" id="{C0839954-8928-4362-87CF-A65DC0E9D170}"/>
              </a:ext>
            </a:extLst>
          </p:cNvPr>
          <p:cNvSpPr>
            <a:spLocks noChangeAspect="1"/>
          </p:cNvSpPr>
          <p:nvPr/>
        </p:nvSpPr>
        <p:spPr>
          <a:xfrm>
            <a:off x="2317632" y="5666675"/>
            <a:ext cx="1030132" cy="91091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SA-BPT (2005NEI)</a:t>
            </a:r>
          </a:p>
        </p:txBody>
      </p:sp>
      <p:cxnSp>
        <p:nvCxnSpPr>
          <p:cNvPr id="81" name="Straight Arrow Connector 80">
            <a:extLst>
              <a:ext uri="{FF2B5EF4-FFF2-40B4-BE49-F238E27FC236}">
                <a16:creationId xmlns:a16="http://schemas.microsoft.com/office/drawing/2014/main" id="{2D38541D-DFA3-4C02-8D39-E680358A6284}"/>
              </a:ext>
            </a:extLst>
          </p:cNvPr>
          <p:cNvCxnSpPr>
            <a:cxnSpLocks noChangeAspect="1"/>
          </p:cNvCxnSpPr>
          <p:nvPr/>
        </p:nvCxnSpPr>
        <p:spPr>
          <a:xfrm flipV="1">
            <a:off x="3556764" y="5980716"/>
            <a:ext cx="646307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432D8E6-DC35-4696-A889-9C0A85BB32D0}"/>
              </a:ext>
            </a:extLst>
          </p:cNvPr>
          <p:cNvSpPr txBox="1"/>
          <p:nvPr/>
        </p:nvSpPr>
        <p:spPr>
          <a:xfrm>
            <a:off x="3484964" y="5992189"/>
            <a:ext cx="6393642" cy="307777"/>
          </a:xfrm>
          <a:prstGeom prst="rect">
            <a:avLst/>
          </a:prstGeom>
          <a:noFill/>
        </p:spPr>
        <p:txBody>
          <a:bodyPr wrap="square" rtlCol="0">
            <a:spAutoFit/>
          </a:bodyPr>
          <a:lstStyle/>
          <a:p>
            <a:r>
              <a:rPr lang="en-US" sz="1400" i="1" dirty="0"/>
              <a:t>*does not output air quality information, only monetized health benefits</a:t>
            </a:r>
          </a:p>
        </p:txBody>
      </p:sp>
    </p:spTree>
    <p:extLst>
      <p:ext uri="{BB962C8B-B14F-4D97-AF65-F5344CB8AC3E}">
        <p14:creationId xmlns:p14="http://schemas.microsoft.com/office/powerpoint/2010/main" val="90484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AE33-6774-485A-B4C6-91CCDC115A15}"/>
              </a:ext>
            </a:extLst>
          </p:cNvPr>
          <p:cNvSpPr>
            <a:spLocks noGrp="1"/>
          </p:cNvSpPr>
          <p:nvPr>
            <p:ph type="title"/>
          </p:nvPr>
        </p:nvSpPr>
        <p:spPr/>
        <p:txBody>
          <a:bodyPr/>
          <a:lstStyle/>
          <a:p>
            <a:r>
              <a:rPr lang="en-US" sz="3600" b="1" dirty="0">
                <a:solidFill>
                  <a:schemeClr val="accent5">
                    <a:lumMod val="75000"/>
                  </a:schemeClr>
                </a:solidFill>
              </a:rPr>
              <a:t>Logistical Considerations</a:t>
            </a:r>
            <a:endParaRPr lang="en-US" dirty="0"/>
          </a:p>
        </p:txBody>
      </p:sp>
      <p:sp>
        <p:nvSpPr>
          <p:cNvPr id="3" name="Content Placeholder 2">
            <a:extLst>
              <a:ext uri="{FF2B5EF4-FFF2-40B4-BE49-F238E27FC236}">
                <a16:creationId xmlns:a16="http://schemas.microsoft.com/office/drawing/2014/main" id="{D922A350-92B0-4794-9467-00E4C36BCDA2}"/>
              </a:ext>
            </a:extLst>
          </p:cNvPr>
          <p:cNvSpPr>
            <a:spLocks noGrp="1"/>
          </p:cNvSpPr>
          <p:nvPr>
            <p:ph idx="1"/>
          </p:nvPr>
        </p:nvSpPr>
        <p:spPr>
          <a:xfrm>
            <a:off x="838200" y="1475715"/>
            <a:ext cx="10515600" cy="5115208"/>
          </a:xfrm>
        </p:spPr>
        <p:txBody>
          <a:bodyPr>
            <a:normAutofit fontScale="62500" lnSpcReduction="20000"/>
          </a:bodyPr>
          <a:lstStyle/>
          <a:p>
            <a:r>
              <a:rPr lang="en-US" b="1" dirty="0" err="1"/>
              <a:t>InMAP</a:t>
            </a:r>
            <a:r>
              <a:rPr lang="en-US" b="1" dirty="0"/>
              <a:t>: </a:t>
            </a:r>
          </a:p>
          <a:p>
            <a:pPr lvl="1"/>
            <a:r>
              <a:rPr lang="en-US" dirty="0"/>
              <a:t>well documented open source code</a:t>
            </a:r>
          </a:p>
          <a:p>
            <a:pPr lvl="1"/>
            <a:r>
              <a:rPr lang="en-US" dirty="0"/>
              <a:t>substantial resources needed to generate scenario specific inputs and to run the model</a:t>
            </a:r>
          </a:p>
          <a:p>
            <a:pPr lvl="1"/>
            <a:r>
              <a:rPr lang="en-US" dirty="0"/>
              <a:t>model runs comparatively slower than other reduced form models applied here</a:t>
            </a:r>
          </a:p>
          <a:p>
            <a:r>
              <a:rPr lang="en-US" b="1" dirty="0"/>
              <a:t>APEEP: </a:t>
            </a:r>
          </a:p>
          <a:p>
            <a:pPr lvl="1"/>
            <a:r>
              <a:rPr lang="en-US" dirty="0"/>
              <a:t>not as well documented as </a:t>
            </a:r>
            <a:r>
              <a:rPr lang="en-US" dirty="0" err="1"/>
              <a:t>InMAP</a:t>
            </a:r>
            <a:r>
              <a:rPr lang="en-US" dirty="0"/>
              <a:t> and EASIUR; difficult to fully understand differences between version 2 and 3</a:t>
            </a:r>
          </a:p>
          <a:p>
            <a:pPr lvl="1"/>
            <a:r>
              <a:rPr lang="en-US" dirty="0"/>
              <a:t>requires proprietary software (</a:t>
            </a:r>
            <a:r>
              <a:rPr lang="en-US" dirty="0" err="1"/>
              <a:t>MatLab</a:t>
            </a:r>
            <a:r>
              <a:rPr lang="en-US" dirty="0"/>
              <a:t>);</a:t>
            </a:r>
          </a:p>
          <a:p>
            <a:pPr lvl="1"/>
            <a:r>
              <a:rPr lang="en-US" dirty="0"/>
              <a:t>substantial resources needed to generate scenario-specific inputs</a:t>
            </a:r>
          </a:p>
          <a:p>
            <a:pPr lvl="1"/>
            <a:r>
              <a:rPr lang="en-US" dirty="0"/>
              <a:t>model runs very quickly</a:t>
            </a:r>
          </a:p>
          <a:p>
            <a:r>
              <a:rPr lang="en-US" b="1" dirty="0"/>
              <a:t>EASIUR: </a:t>
            </a:r>
          </a:p>
          <a:p>
            <a:pPr lvl="1"/>
            <a:r>
              <a:rPr lang="en-US" dirty="0"/>
              <a:t>well documented tool</a:t>
            </a:r>
          </a:p>
          <a:p>
            <a:pPr lvl="1"/>
            <a:r>
              <a:rPr lang="en-US" dirty="0"/>
              <a:t>does not predict air quality surface (only nationally aggregated damages) </a:t>
            </a:r>
          </a:p>
          <a:p>
            <a:pPr lvl="2"/>
            <a:r>
              <a:rPr lang="en-US" dirty="0"/>
              <a:t>No characterization of AQ/health impacts spatial patterns</a:t>
            </a:r>
          </a:p>
          <a:p>
            <a:pPr lvl="1"/>
            <a:r>
              <a:rPr lang="en-US" dirty="0"/>
              <a:t>substantial resources needed to generate scenario-specific inputs </a:t>
            </a:r>
          </a:p>
          <a:p>
            <a:pPr lvl="1"/>
            <a:r>
              <a:rPr lang="en-US" dirty="0"/>
              <a:t>model runs very quickly</a:t>
            </a:r>
          </a:p>
          <a:p>
            <a:r>
              <a:rPr lang="en-US" b="1" dirty="0"/>
              <a:t>EPA-SA BPT (2005 NEI version): </a:t>
            </a:r>
          </a:p>
          <a:p>
            <a:pPr lvl="1"/>
            <a:r>
              <a:rPr lang="en-US" dirty="0"/>
              <a:t>well documented tool</a:t>
            </a:r>
          </a:p>
          <a:p>
            <a:pPr lvl="1"/>
            <a:r>
              <a:rPr lang="en-US" dirty="0"/>
              <a:t>does not predict air quality surface (only nationally aggregated damages) </a:t>
            </a:r>
          </a:p>
          <a:p>
            <a:pPr lvl="2"/>
            <a:r>
              <a:rPr lang="en-US" dirty="0"/>
              <a:t>No characterization of AQ/health impacts spatial patterns</a:t>
            </a:r>
          </a:p>
          <a:p>
            <a:pPr lvl="1"/>
            <a:r>
              <a:rPr lang="en-US" dirty="0"/>
              <a:t>model runs very quickly</a:t>
            </a:r>
          </a:p>
          <a:p>
            <a:pPr lvl="1"/>
            <a:r>
              <a:rPr lang="en-US" dirty="0"/>
              <a:t>underlying source-receptor matrix needs periodic update as emissions source magnitude and spatial patterns change</a:t>
            </a:r>
          </a:p>
        </p:txBody>
      </p:sp>
      <p:sp>
        <p:nvSpPr>
          <p:cNvPr id="5" name="Slide Number Placeholder 4">
            <a:extLst>
              <a:ext uri="{FF2B5EF4-FFF2-40B4-BE49-F238E27FC236}">
                <a16:creationId xmlns:a16="http://schemas.microsoft.com/office/drawing/2014/main" id="{F5297068-BE74-479D-8206-5AD53A744F53}"/>
              </a:ext>
            </a:extLst>
          </p:cNvPr>
          <p:cNvSpPr>
            <a:spLocks noGrp="1"/>
          </p:cNvSpPr>
          <p:nvPr>
            <p:ph type="sldNum" sz="quarter" idx="12"/>
          </p:nvPr>
        </p:nvSpPr>
        <p:spPr/>
        <p:txBody>
          <a:bodyPr/>
          <a:lstStyle/>
          <a:p>
            <a:fld id="{0FA3259A-F4BE-4A30-AE2F-FC475E4424D5}" type="slidenum">
              <a:rPr lang="en-US" smtClean="0"/>
              <a:t>6</a:t>
            </a:fld>
            <a:endParaRPr lang="en-US"/>
          </a:p>
        </p:txBody>
      </p:sp>
    </p:spTree>
    <p:extLst>
      <p:ext uri="{BB962C8B-B14F-4D97-AF65-F5344CB8AC3E}">
        <p14:creationId xmlns:p14="http://schemas.microsoft.com/office/powerpoint/2010/main" val="248851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34BE-8049-4318-8064-1132586EB518}"/>
              </a:ext>
            </a:extLst>
          </p:cNvPr>
          <p:cNvSpPr>
            <a:spLocks noGrp="1"/>
          </p:cNvSpPr>
          <p:nvPr>
            <p:ph type="title"/>
          </p:nvPr>
        </p:nvSpPr>
        <p:spPr/>
        <p:txBody>
          <a:bodyPr>
            <a:normAutofit/>
          </a:bodyPr>
          <a:lstStyle/>
          <a:p>
            <a:r>
              <a:rPr lang="en-US" sz="3600" b="1" dirty="0">
                <a:solidFill>
                  <a:schemeClr val="accent5">
                    <a:lumMod val="75000"/>
                  </a:schemeClr>
                </a:solidFill>
              </a:rPr>
              <a:t>Policy Scenarios</a:t>
            </a:r>
          </a:p>
        </p:txBody>
      </p:sp>
      <p:sp>
        <p:nvSpPr>
          <p:cNvPr id="3" name="Content Placeholder 2">
            <a:extLst>
              <a:ext uri="{FF2B5EF4-FFF2-40B4-BE49-F238E27FC236}">
                <a16:creationId xmlns:a16="http://schemas.microsoft.com/office/drawing/2014/main" id="{5D4FF90A-9272-4834-A36D-FE5FEC05C12F}"/>
              </a:ext>
            </a:extLst>
          </p:cNvPr>
          <p:cNvSpPr>
            <a:spLocks noGrp="1"/>
          </p:cNvSpPr>
          <p:nvPr>
            <p:ph idx="1"/>
          </p:nvPr>
        </p:nvSpPr>
        <p:spPr/>
        <p:txBody>
          <a:bodyPr vert="horz" lIns="91440" tIns="45720" rIns="91440" bIns="45720" rtlCol="0" anchor="t">
            <a:normAutofit/>
          </a:bodyPr>
          <a:lstStyle/>
          <a:p>
            <a:r>
              <a:rPr lang="en-US" dirty="0"/>
              <a:t>Mobile sector scenario: Tier 3 Final (2030 base and control)</a:t>
            </a:r>
          </a:p>
          <a:p>
            <a:r>
              <a:rPr lang="en-US" dirty="0"/>
              <a:t>EGU sector trading scenario: Clean Power Plan Proposal (2025 base and control)</a:t>
            </a:r>
          </a:p>
          <a:p>
            <a:pPr lvl="1"/>
            <a:r>
              <a:rPr lang="en-US" dirty="0"/>
              <a:t>Increases and decreases in emissions included in this scenario</a:t>
            </a:r>
          </a:p>
          <a:p>
            <a:r>
              <a:rPr lang="en-US" dirty="0"/>
              <a:t>Also modeled multiple hypothetical sector scenarios: cement kilns, refineries, pulp &amp; paper</a:t>
            </a:r>
          </a:p>
          <a:p>
            <a:pPr marL="0" indent="0">
              <a:buNone/>
            </a:pPr>
            <a:endParaRPr lang="en-US" dirty="0"/>
          </a:p>
        </p:txBody>
      </p:sp>
      <p:sp>
        <p:nvSpPr>
          <p:cNvPr id="4" name="Slide Number Placeholder 3">
            <a:extLst>
              <a:ext uri="{FF2B5EF4-FFF2-40B4-BE49-F238E27FC236}">
                <a16:creationId xmlns:a16="http://schemas.microsoft.com/office/drawing/2014/main" id="{BEC756E7-D933-48C3-9626-3A933F6E769D}"/>
              </a:ext>
            </a:extLst>
          </p:cNvPr>
          <p:cNvSpPr>
            <a:spLocks noGrp="1"/>
          </p:cNvSpPr>
          <p:nvPr>
            <p:ph type="sldNum" sz="quarter" idx="12"/>
          </p:nvPr>
        </p:nvSpPr>
        <p:spPr/>
        <p:txBody>
          <a:bodyPr/>
          <a:lstStyle/>
          <a:p>
            <a:fld id="{4F6EBBE7-320B-4E94-81D5-9DD0697340F9}" type="slidenum">
              <a:rPr lang="en-US" smtClean="0"/>
              <a:t>7</a:t>
            </a:fld>
            <a:endParaRPr lang="en-US" dirty="0"/>
          </a:p>
        </p:txBody>
      </p:sp>
      <p:pic>
        <p:nvPicPr>
          <p:cNvPr id="7" name="Picture 6">
            <a:extLst>
              <a:ext uri="{FF2B5EF4-FFF2-40B4-BE49-F238E27FC236}">
                <a16:creationId xmlns:a16="http://schemas.microsoft.com/office/drawing/2014/main" id="{0D680532-58C9-4108-8CC9-6E3DF10A3F25}"/>
              </a:ext>
            </a:extLst>
          </p:cNvPr>
          <p:cNvPicPr>
            <a:picLocks noChangeAspect="1"/>
          </p:cNvPicPr>
          <p:nvPr/>
        </p:nvPicPr>
        <p:blipFill>
          <a:blip r:embed="rId3"/>
          <a:stretch>
            <a:fillRect/>
          </a:stretch>
        </p:blipFill>
        <p:spPr>
          <a:xfrm>
            <a:off x="1549728" y="4620736"/>
            <a:ext cx="8563100" cy="1694112"/>
          </a:xfrm>
          <a:prstGeom prst="rect">
            <a:avLst/>
          </a:prstGeom>
        </p:spPr>
      </p:pic>
    </p:spTree>
    <p:extLst>
      <p:ext uri="{BB962C8B-B14F-4D97-AF65-F5344CB8AC3E}">
        <p14:creationId xmlns:p14="http://schemas.microsoft.com/office/powerpoint/2010/main" val="359439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989FC-C076-4257-B103-C0554494E257}"/>
              </a:ext>
            </a:extLst>
          </p:cNvPr>
          <p:cNvSpPr>
            <a:spLocks noGrp="1"/>
          </p:cNvSpPr>
          <p:nvPr>
            <p:ph type="sldNum" sz="quarter" idx="12"/>
          </p:nvPr>
        </p:nvSpPr>
        <p:spPr/>
        <p:txBody>
          <a:bodyPr/>
          <a:lstStyle/>
          <a:p>
            <a:fld id="{4F6EBBE7-320B-4E94-81D5-9DD0697340F9}" type="slidenum">
              <a:rPr lang="en-US" smtClean="0"/>
              <a:t>8</a:t>
            </a:fld>
            <a:endParaRPr lang="en-US"/>
          </a:p>
        </p:txBody>
      </p:sp>
      <p:sp>
        <p:nvSpPr>
          <p:cNvPr id="11" name="TextBox 10">
            <a:extLst>
              <a:ext uri="{FF2B5EF4-FFF2-40B4-BE49-F238E27FC236}">
                <a16:creationId xmlns:a16="http://schemas.microsoft.com/office/drawing/2014/main" id="{810F8DD1-14FA-4104-910D-B37744ECC251}"/>
              </a:ext>
            </a:extLst>
          </p:cNvPr>
          <p:cNvSpPr txBox="1"/>
          <p:nvPr/>
        </p:nvSpPr>
        <p:spPr>
          <a:xfrm>
            <a:off x="270934" y="382001"/>
            <a:ext cx="597490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Annual average change in total PM</a:t>
            </a:r>
            <a:r>
              <a:rPr lang="en-US" baseline="-25000" dirty="0"/>
              <a:t>2.5</a:t>
            </a:r>
            <a:r>
              <a:rPr lang="en-US" dirty="0"/>
              <a:t> from </a:t>
            </a:r>
            <a:r>
              <a:rPr lang="en-US" b="1" dirty="0">
                <a:solidFill>
                  <a:srgbClr val="FF0000"/>
                </a:solidFill>
              </a:rPr>
              <a:t>mobile scenario</a:t>
            </a:r>
          </a:p>
          <a:p>
            <a:pPr marL="285750" indent="-285750">
              <a:buFont typeface="Arial" panose="020B0604020202020204" pitchFamily="34" charset="0"/>
              <a:buChar char="•"/>
            </a:pPr>
            <a:r>
              <a:rPr lang="en-US" dirty="0"/>
              <a:t>2030 projected future year from 2007 base year</a:t>
            </a:r>
          </a:p>
          <a:p>
            <a:pPr marL="285750" indent="-285750">
              <a:buFont typeface="Arial" panose="020B0604020202020204" pitchFamily="34" charset="0"/>
              <a:buChar char="•"/>
            </a:pPr>
            <a:r>
              <a:rPr lang="en-US" dirty="0"/>
              <a:t>CMAQ (left), InMAP (top right), and AP3 (bottom right)</a:t>
            </a:r>
          </a:p>
          <a:p>
            <a:pPr marL="285750" indent="-285750">
              <a:buFont typeface="Arial" panose="020B0604020202020204" pitchFamily="34" charset="0"/>
              <a:buChar char="•"/>
            </a:pPr>
            <a:r>
              <a:rPr lang="en-US" dirty="0"/>
              <a:t>Cool colors show PM</a:t>
            </a:r>
            <a:r>
              <a:rPr lang="en-US" baseline="-25000" dirty="0"/>
              <a:t>2.5</a:t>
            </a:r>
            <a:r>
              <a:rPr lang="en-US" dirty="0"/>
              <a:t> reductions due to the control plan</a:t>
            </a:r>
          </a:p>
        </p:txBody>
      </p:sp>
      <p:sp>
        <p:nvSpPr>
          <p:cNvPr id="13" name="TextBox 12">
            <a:extLst>
              <a:ext uri="{FF2B5EF4-FFF2-40B4-BE49-F238E27FC236}">
                <a16:creationId xmlns:a16="http://schemas.microsoft.com/office/drawing/2014/main" id="{8405F9C8-92C9-4704-AF0F-C43C8C12D1BE}"/>
              </a:ext>
            </a:extLst>
          </p:cNvPr>
          <p:cNvSpPr txBox="1"/>
          <p:nvPr/>
        </p:nvSpPr>
        <p:spPr>
          <a:xfrm>
            <a:off x="588304" y="2085533"/>
            <a:ext cx="4989688" cy="369332"/>
          </a:xfrm>
          <a:prstGeom prst="rect">
            <a:avLst/>
          </a:prstGeom>
          <a:noFill/>
        </p:spPr>
        <p:txBody>
          <a:bodyPr wrap="square" rtlCol="0">
            <a:spAutoFit/>
          </a:bodyPr>
          <a:lstStyle/>
          <a:p>
            <a:pPr algn="ctr"/>
            <a:r>
              <a:rPr lang="en-US" b="1" dirty="0"/>
              <a:t>CMAQ: Total PM</a:t>
            </a:r>
            <a:r>
              <a:rPr lang="en-US" b="1" baseline="-25000" dirty="0"/>
              <a:t>2.5</a:t>
            </a:r>
            <a:r>
              <a:rPr lang="en-US" b="1" dirty="0"/>
              <a:t> Reduction</a:t>
            </a:r>
          </a:p>
        </p:txBody>
      </p:sp>
      <p:sp>
        <p:nvSpPr>
          <p:cNvPr id="12" name="TextBox 11">
            <a:extLst>
              <a:ext uri="{FF2B5EF4-FFF2-40B4-BE49-F238E27FC236}">
                <a16:creationId xmlns:a16="http://schemas.microsoft.com/office/drawing/2014/main" id="{C7DFA96B-E7F7-42BB-8FDA-62F0849D6585}"/>
              </a:ext>
            </a:extLst>
          </p:cNvPr>
          <p:cNvSpPr txBox="1"/>
          <p:nvPr/>
        </p:nvSpPr>
        <p:spPr>
          <a:xfrm>
            <a:off x="9982200" y="6134582"/>
            <a:ext cx="469739" cy="36933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C6A7D1F0-43CD-43AD-A7E9-5FF0FF596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0" y="2204448"/>
            <a:ext cx="6172200" cy="4114800"/>
          </a:xfrm>
          <a:prstGeom prst="rect">
            <a:avLst/>
          </a:prstGeom>
        </p:spPr>
      </p:pic>
      <p:pic>
        <p:nvPicPr>
          <p:cNvPr id="10" name="Picture 9">
            <a:extLst>
              <a:ext uri="{FF2B5EF4-FFF2-40B4-BE49-F238E27FC236}">
                <a16:creationId xmlns:a16="http://schemas.microsoft.com/office/drawing/2014/main" id="{6ADC69AE-91F0-41E1-B0AC-C0D253E62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846" y="80210"/>
            <a:ext cx="5122926" cy="3415284"/>
          </a:xfrm>
          <a:prstGeom prst="rect">
            <a:avLst/>
          </a:prstGeom>
        </p:spPr>
      </p:pic>
      <p:pic>
        <p:nvPicPr>
          <p:cNvPr id="5" name="Picture 4">
            <a:extLst>
              <a:ext uri="{FF2B5EF4-FFF2-40B4-BE49-F238E27FC236}">
                <a16:creationId xmlns:a16="http://schemas.microsoft.com/office/drawing/2014/main" id="{8CFE44EA-E6BF-4702-8B22-AD6846B70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842" y="3384356"/>
            <a:ext cx="5101930" cy="3401287"/>
          </a:xfrm>
          <a:prstGeom prst="rect">
            <a:avLst/>
          </a:prstGeom>
        </p:spPr>
      </p:pic>
    </p:spTree>
    <p:extLst>
      <p:ext uri="{BB962C8B-B14F-4D97-AF65-F5344CB8AC3E}">
        <p14:creationId xmlns:p14="http://schemas.microsoft.com/office/powerpoint/2010/main" val="218420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92F921-9749-4676-AE2E-FA0A81B02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049" y="1156802"/>
            <a:ext cx="5760732" cy="4800609"/>
          </a:xfrm>
          <a:prstGeom prst="rect">
            <a:avLst/>
          </a:prstGeom>
        </p:spPr>
      </p:pic>
      <p:sp>
        <p:nvSpPr>
          <p:cNvPr id="2" name="Title 1">
            <a:extLst>
              <a:ext uri="{FF2B5EF4-FFF2-40B4-BE49-F238E27FC236}">
                <a16:creationId xmlns:a16="http://schemas.microsoft.com/office/drawing/2014/main" id="{A066877B-1A1F-48BD-A935-3793C34A8488}"/>
              </a:ext>
            </a:extLst>
          </p:cNvPr>
          <p:cNvSpPr>
            <a:spLocks noGrp="1"/>
          </p:cNvSpPr>
          <p:nvPr>
            <p:ph type="title"/>
          </p:nvPr>
        </p:nvSpPr>
        <p:spPr>
          <a:xfrm>
            <a:off x="96819" y="42395"/>
            <a:ext cx="12095181" cy="1325563"/>
          </a:xfrm>
        </p:spPr>
        <p:txBody>
          <a:bodyPr>
            <a:normAutofit/>
          </a:bodyPr>
          <a:lstStyle/>
          <a:p>
            <a:r>
              <a:rPr lang="en-US" sz="3600" b="1" dirty="0">
                <a:solidFill>
                  <a:schemeClr val="accent5">
                    <a:lumMod val="75000"/>
                  </a:schemeClr>
                </a:solidFill>
              </a:rPr>
              <a:t>Mobile Scenario – </a:t>
            </a:r>
            <a:r>
              <a:rPr lang="en-US" sz="3200" b="1" dirty="0">
                <a:solidFill>
                  <a:schemeClr val="accent5">
                    <a:lumMod val="75000"/>
                  </a:schemeClr>
                </a:solidFill>
              </a:rPr>
              <a:t>Quantification of Differences between Models/Tools</a:t>
            </a:r>
            <a:endParaRPr lang="en-US" sz="3600" b="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79E73C86-6461-430A-AA53-B377A3ADF8E7}"/>
              </a:ext>
            </a:extLst>
          </p:cNvPr>
          <p:cNvSpPr>
            <a:spLocks noGrp="1"/>
          </p:cNvSpPr>
          <p:nvPr>
            <p:ph type="sldNum" sz="quarter" idx="12"/>
          </p:nvPr>
        </p:nvSpPr>
        <p:spPr/>
        <p:txBody>
          <a:bodyPr/>
          <a:lstStyle/>
          <a:p>
            <a:fld id="{4F6EBBE7-320B-4E94-81D5-9DD0697340F9}" type="slidenum">
              <a:rPr lang="en-US" smtClean="0"/>
              <a:t>9</a:t>
            </a:fld>
            <a:endParaRPr lang="en-US"/>
          </a:p>
        </p:txBody>
      </p:sp>
      <p:pic>
        <p:nvPicPr>
          <p:cNvPr id="5" name="Picture 4">
            <a:extLst>
              <a:ext uri="{FF2B5EF4-FFF2-40B4-BE49-F238E27FC236}">
                <a16:creationId xmlns:a16="http://schemas.microsoft.com/office/drawing/2014/main" id="{7F89A7EC-019D-4FFD-B490-5BFB1184F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22" y="1125981"/>
            <a:ext cx="5760732" cy="4800609"/>
          </a:xfrm>
          <a:prstGeom prst="rect">
            <a:avLst/>
          </a:prstGeom>
        </p:spPr>
      </p:pic>
      <p:sp>
        <p:nvSpPr>
          <p:cNvPr id="6" name="TextBox 5">
            <a:extLst>
              <a:ext uri="{FF2B5EF4-FFF2-40B4-BE49-F238E27FC236}">
                <a16:creationId xmlns:a16="http://schemas.microsoft.com/office/drawing/2014/main" id="{82153056-0D3F-4D25-BA51-3E5B66A57113}"/>
              </a:ext>
            </a:extLst>
          </p:cNvPr>
          <p:cNvSpPr txBox="1"/>
          <p:nvPr/>
        </p:nvSpPr>
        <p:spPr>
          <a:xfrm>
            <a:off x="1101687" y="5944566"/>
            <a:ext cx="95736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Purple shading indicates where </a:t>
            </a:r>
            <a:r>
              <a:rPr lang="en-US" dirty="0" err="1"/>
              <a:t>InMAP</a:t>
            </a:r>
            <a:r>
              <a:rPr lang="en-US" dirty="0"/>
              <a:t> or APEEP predicts greater PM</a:t>
            </a:r>
            <a:r>
              <a:rPr lang="en-US" baseline="-25000" dirty="0"/>
              <a:t>2.5</a:t>
            </a:r>
            <a:r>
              <a:rPr lang="en-US" dirty="0"/>
              <a:t> reductions and green shading where CMAQ or CAMx predicts greater PM</a:t>
            </a:r>
            <a:r>
              <a:rPr lang="en-US" baseline="-25000" dirty="0"/>
              <a:t>2.5</a:t>
            </a:r>
            <a:r>
              <a:rPr lang="en-US" dirty="0"/>
              <a:t> reductions</a:t>
            </a:r>
          </a:p>
        </p:txBody>
      </p:sp>
    </p:spTree>
    <p:extLst>
      <p:ext uri="{BB962C8B-B14F-4D97-AF65-F5344CB8AC3E}">
        <p14:creationId xmlns:p14="http://schemas.microsoft.com/office/powerpoint/2010/main" val="80706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C17146-1DED-470E-8FAE-30F04772A7F7}">
  <ds:schemaRefs>
    <ds:schemaRef ds:uri="ESRI.ArcGIS.Mapping.OfficeIntegration.PowerPointInfo"/>
  </ds:schemaRefs>
</ds:datastoreItem>
</file>

<file path=customXml/itemProps10.xml><?xml version="1.0" encoding="utf-8"?>
<ds:datastoreItem xmlns:ds="http://schemas.openxmlformats.org/officeDocument/2006/customXml" ds:itemID="{D66AE511-42F6-4FE3-AB68-298E23957067}">
  <ds:schemaRefs>
    <ds:schemaRef ds:uri="ESRI.ArcGIS.Mapping.OfficeIntegration.PowerPointInfo"/>
  </ds:schemaRefs>
</ds:datastoreItem>
</file>

<file path=customXml/itemProps11.xml><?xml version="1.0" encoding="utf-8"?>
<ds:datastoreItem xmlns:ds="http://schemas.openxmlformats.org/officeDocument/2006/customXml" ds:itemID="{FADE5607-8760-429F-BEC8-D91B2B2E3DEA}">
  <ds:schemaRefs>
    <ds:schemaRef ds:uri="ESRI.ArcGIS.Mapping.OfficeIntegration.PowerPointInfo"/>
  </ds:schemaRefs>
</ds:datastoreItem>
</file>

<file path=customXml/itemProps12.xml><?xml version="1.0" encoding="utf-8"?>
<ds:datastoreItem xmlns:ds="http://schemas.openxmlformats.org/officeDocument/2006/customXml" ds:itemID="{59552438-225D-4D92-9818-BAE91F40D479}">
  <ds:schemaRefs>
    <ds:schemaRef ds:uri="ESRI.ArcGIS.Mapping.OfficeIntegration.PowerPointInfo"/>
  </ds:schemaRefs>
</ds:datastoreItem>
</file>

<file path=customXml/itemProps13.xml><?xml version="1.0" encoding="utf-8"?>
<ds:datastoreItem xmlns:ds="http://schemas.openxmlformats.org/officeDocument/2006/customXml" ds:itemID="{92DBBD75-8118-458E-B819-4BE2B796A06B}">
  <ds:schemaRefs>
    <ds:schemaRef ds:uri="ESRI.ArcGIS.Mapping.OfficeIntegration.PowerPointInfo"/>
  </ds:schemaRefs>
</ds:datastoreItem>
</file>

<file path=customXml/itemProps14.xml><?xml version="1.0" encoding="utf-8"?>
<ds:datastoreItem xmlns:ds="http://schemas.openxmlformats.org/officeDocument/2006/customXml" ds:itemID="{99DA4A33-A330-4F61-BB21-8236F2378874}">
  <ds:schemaRefs>
    <ds:schemaRef ds:uri="ESRI.ArcGIS.Mapping.OfficeIntegration.PowerPointInfo"/>
  </ds:schemaRefs>
</ds:datastoreItem>
</file>

<file path=customXml/itemProps15.xml><?xml version="1.0" encoding="utf-8"?>
<ds:datastoreItem xmlns:ds="http://schemas.openxmlformats.org/officeDocument/2006/customXml" ds:itemID="{8865559E-71D4-4C37-8F3F-F3450AD649CF}">
  <ds:schemaRefs>
    <ds:schemaRef ds:uri="ESRI.ArcGIS.Mapping.OfficeIntegration.PowerPointInfo"/>
  </ds:schemaRefs>
</ds:datastoreItem>
</file>

<file path=customXml/itemProps16.xml><?xml version="1.0" encoding="utf-8"?>
<ds:datastoreItem xmlns:ds="http://schemas.openxmlformats.org/officeDocument/2006/customXml" ds:itemID="{36DDEA05-F29D-4BC0-855E-3B9BEC910489}">
  <ds:schemaRefs>
    <ds:schemaRef ds:uri="ESRI.ArcGIS.Mapping.OfficeIntegration.PowerPointInfo"/>
  </ds:schemaRefs>
</ds:datastoreItem>
</file>

<file path=customXml/itemProps17.xml><?xml version="1.0" encoding="utf-8"?>
<ds:datastoreItem xmlns:ds="http://schemas.openxmlformats.org/officeDocument/2006/customXml" ds:itemID="{F0641828-CA00-41A1-BA98-DAADACE1527D}">
  <ds:schemaRefs>
    <ds:schemaRef ds:uri="ESRI.ArcGIS.Mapping.OfficeIntegration.PowerPointInfo"/>
  </ds:schemaRefs>
</ds:datastoreItem>
</file>

<file path=customXml/itemProps18.xml><?xml version="1.0" encoding="utf-8"?>
<ds:datastoreItem xmlns:ds="http://schemas.openxmlformats.org/officeDocument/2006/customXml" ds:itemID="{4E46F9E8-FBEC-4FC0-9042-7C56D8E6778E}">
  <ds:schemaRefs>
    <ds:schemaRef ds:uri="ESRI.ArcGIS.Mapping.OfficeIntegration.PowerPointInfo"/>
  </ds:schemaRefs>
</ds:datastoreItem>
</file>

<file path=customXml/itemProps19.xml><?xml version="1.0" encoding="utf-8"?>
<ds:datastoreItem xmlns:ds="http://schemas.openxmlformats.org/officeDocument/2006/customXml" ds:itemID="{23EC0FEC-213B-4886-92B0-398EE60C738D}">
  <ds:schemaRefs>
    <ds:schemaRef ds:uri="ESRI.ArcGIS.Mapping.OfficeIntegration.PowerPointInfo"/>
  </ds:schemaRefs>
</ds:datastoreItem>
</file>

<file path=customXml/itemProps2.xml><?xml version="1.0" encoding="utf-8"?>
<ds:datastoreItem xmlns:ds="http://schemas.openxmlformats.org/officeDocument/2006/customXml" ds:itemID="{1A935BF1-5E37-48EF-82D7-B3A10A1F4AA1}">
  <ds:schemaRefs>
    <ds:schemaRef ds:uri="ESRI.ArcGIS.Mapping.OfficeIntegration.PowerPointInfo"/>
  </ds:schemaRefs>
</ds:datastoreItem>
</file>

<file path=customXml/itemProps20.xml><?xml version="1.0" encoding="utf-8"?>
<ds:datastoreItem xmlns:ds="http://schemas.openxmlformats.org/officeDocument/2006/customXml" ds:itemID="{06BA8A37-9519-40B7-BD6D-1058F7CF338D}">
  <ds:schemaRefs>
    <ds:schemaRef ds:uri="ESRI.ArcGIS.Mapping.OfficeIntegration.PowerPointInfo"/>
  </ds:schemaRefs>
</ds:datastoreItem>
</file>

<file path=customXml/itemProps21.xml><?xml version="1.0" encoding="utf-8"?>
<ds:datastoreItem xmlns:ds="http://schemas.openxmlformats.org/officeDocument/2006/customXml" ds:itemID="{D5835269-4875-45D2-ADA0-58987F1040C1}">
  <ds:schemaRefs>
    <ds:schemaRef ds:uri="ESRI.ArcGIS.Mapping.OfficeIntegration.PowerPointInfo"/>
  </ds:schemaRefs>
</ds:datastoreItem>
</file>

<file path=customXml/itemProps22.xml><?xml version="1.0" encoding="utf-8"?>
<ds:datastoreItem xmlns:ds="http://schemas.openxmlformats.org/officeDocument/2006/customXml" ds:itemID="{F30805C5-0D65-4AE8-B182-EADE6FA8C4B9}">
  <ds:schemaRefs>
    <ds:schemaRef ds:uri="ESRI.ArcGIS.Mapping.OfficeIntegration.PowerPointInfo"/>
  </ds:schemaRefs>
</ds:datastoreItem>
</file>

<file path=customXml/itemProps3.xml><?xml version="1.0" encoding="utf-8"?>
<ds:datastoreItem xmlns:ds="http://schemas.openxmlformats.org/officeDocument/2006/customXml" ds:itemID="{A7ABFA95-C623-4FB1-A6A7-604A624EA351}">
  <ds:schemaRefs>
    <ds:schemaRef ds:uri="ESRI.ArcGIS.Mapping.OfficeIntegration.PowerPointInfo"/>
  </ds:schemaRefs>
</ds:datastoreItem>
</file>

<file path=customXml/itemProps4.xml><?xml version="1.0" encoding="utf-8"?>
<ds:datastoreItem xmlns:ds="http://schemas.openxmlformats.org/officeDocument/2006/customXml" ds:itemID="{C218143E-7228-46E7-9BF5-62E098C35AEF}">
  <ds:schemaRefs>
    <ds:schemaRef ds:uri="ESRI.ArcGIS.Mapping.OfficeIntegration.PowerPointInfo"/>
  </ds:schemaRefs>
</ds:datastoreItem>
</file>

<file path=customXml/itemProps5.xml><?xml version="1.0" encoding="utf-8"?>
<ds:datastoreItem xmlns:ds="http://schemas.openxmlformats.org/officeDocument/2006/customXml" ds:itemID="{244F4E14-325C-4A0A-8483-F47370FE6074}">
  <ds:schemaRefs>
    <ds:schemaRef ds:uri="ESRI.ArcGIS.Mapping.OfficeIntegration.PowerPointInfo"/>
  </ds:schemaRefs>
</ds:datastoreItem>
</file>

<file path=customXml/itemProps6.xml><?xml version="1.0" encoding="utf-8"?>
<ds:datastoreItem xmlns:ds="http://schemas.openxmlformats.org/officeDocument/2006/customXml" ds:itemID="{F959FD37-246C-45CB-ABAE-EA218CB0865D}">
  <ds:schemaRefs>
    <ds:schemaRef ds:uri="ESRI.ArcGIS.Mapping.OfficeIntegration.PowerPointInfo"/>
  </ds:schemaRefs>
</ds:datastoreItem>
</file>

<file path=customXml/itemProps7.xml><?xml version="1.0" encoding="utf-8"?>
<ds:datastoreItem xmlns:ds="http://schemas.openxmlformats.org/officeDocument/2006/customXml" ds:itemID="{67DEB003-FF66-4272-B873-53C99C4CCA12}">
  <ds:schemaRefs>
    <ds:schemaRef ds:uri="ESRI.ArcGIS.Mapping.OfficeIntegration.PowerPointInfo"/>
  </ds:schemaRefs>
</ds:datastoreItem>
</file>

<file path=customXml/itemProps8.xml><?xml version="1.0" encoding="utf-8"?>
<ds:datastoreItem xmlns:ds="http://schemas.openxmlformats.org/officeDocument/2006/customXml" ds:itemID="{5D64EA78-B1AD-43D1-82AB-FD49B3FF1D3B}">
  <ds:schemaRefs>
    <ds:schemaRef ds:uri="ESRI.ArcGIS.Mapping.OfficeIntegration.PowerPointInfo"/>
  </ds:schemaRefs>
</ds:datastoreItem>
</file>

<file path=customXml/itemProps9.xml><?xml version="1.0" encoding="utf-8"?>
<ds:datastoreItem xmlns:ds="http://schemas.openxmlformats.org/officeDocument/2006/customXml" ds:itemID="{EA378B17-0E9A-47A1-98E1-13D023F7F99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450</TotalTime>
  <Words>1552</Words>
  <Application>Microsoft Office PowerPoint</Application>
  <PresentationFormat>Widescreen</PresentationFormat>
  <Paragraphs>212</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Evaluating reduced-form modeling tools for simulating annual average PM2.5 impacts</vt:lpstr>
      <vt:lpstr>Motivation</vt:lpstr>
      <vt:lpstr>Full and Reduced Form Approaches in this Assessment</vt:lpstr>
      <vt:lpstr>Review of Model Input and Output Resolution</vt:lpstr>
      <vt:lpstr>PowerPoint Presentation</vt:lpstr>
      <vt:lpstr>Logistical Considerations</vt:lpstr>
      <vt:lpstr>Policy Scenarios</vt:lpstr>
      <vt:lpstr>PowerPoint Presentation</vt:lpstr>
      <vt:lpstr>Mobile Scenario – Quantification of Differences between Models/Tools</vt:lpstr>
      <vt:lpstr>PowerPoint Presentation</vt:lpstr>
      <vt:lpstr>PowerPoint Presentation</vt:lpstr>
      <vt:lpstr>EGU scenario – Quantification of Differences between Models/Tools</vt:lpstr>
      <vt:lpstr>PowerPoint Presentation</vt:lpstr>
      <vt:lpstr>InMAP – Sensitivity to input meteorology &amp; chemistry</vt:lpstr>
      <vt:lpstr>EASIUR</vt:lpstr>
      <vt:lpstr>S-R Matrix (used in APEEP model)</vt:lpstr>
      <vt:lpstr>Initial Findings</vt:lpstr>
      <vt:lpstr>Acknowledgements</vt:lpstr>
      <vt:lpstr>END OF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EPA’s Regulatory Modeling Approaches to Inform Benefits Analysis: Reduced Form Tool Evaluation Project  Phase 2 Update: Part 1 – Air Quality Predictions</dc:title>
  <dc:creator>Dolwick, Pat</dc:creator>
  <cp:lastModifiedBy>Baker, Kirk</cp:lastModifiedBy>
  <cp:revision>176</cp:revision>
  <cp:lastPrinted>2018-06-18T13:50:15Z</cp:lastPrinted>
  <dcterms:created xsi:type="dcterms:W3CDTF">2018-06-12T15:06:30Z</dcterms:created>
  <dcterms:modified xsi:type="dcterms:W3CDTF">2018-10-21T19:30:00Z</dcterms:modified>
</cp:coreProperties>
</file>