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6"/>
    <p:sldMasterId id="2147483736" r:id="rId7"/>
    <p:sldMasterId id="2147483731" r:id="rId8"/>
  </p:sldMasterIdLst>
  <p:notesMasterIdLst>
    <p:notesMasterId r:id="rId32"/>
  </p:notesMasterIdLst>
  <p:handoutMasterIdLst>
    <p:handoutMasterId r:id="rId33"/>
  </p:handoutMasterIdLst>
  <p:sldIdLst>
    <p:sldId id="430" r:id="rId9"/>
    <p:sldId id="457" r:id="rId10"/>
    <p:sldId id="505" r:id="rId11"/>
    <p:sldId id="461" r:id="rId12"/>
    <p:sldId id="483" r:id="rId13"/>
    <p:sldId id="458" r:id="rId14"/>
    <p:sldId id="459" r:id="rId15"/>
    <p:sldId id="460" r:id="rId16"/>
    <p:sldId id="476" r:id="rId17"/>
    <p:sldId id="462" r:id="rId18"/>
    <p:sldId id="494" r:id="rId19"/>
    <p:sldId id="506" r:id="rId20"/>
    <p:sldId id="495" r:id="rId21"/>
    <p:sldId id="496" r:id="rId22"/>
    <p:sldId id="501" r:id="rId23"/>
    <p:sldId id="497" r:id="rId24"/>
    <p:sldId id="500" r:id="rId25"/>
    <p:sldId id="499" r:id="rId26"/>
    <p:sldId id="498" r:id="rId27"/>
    <p:sldId id="503" r:id="rId28"/>
    <p:sldId id="502" r:id="rId29"/>
    <p:sldId id="504" r:id="rId30"/>
    <p:sldId id="507" r:id="rId31"/>
  </p:sldIdLst>
  <p:sldSz cx="9144000" cy="6858000" type="screen4x3"/>
  <p:notesSz cx="6811963" cy="9942513"/>
  <p:custDataLst>
    <p:tags r:id="rId34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586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6" orient="horz" pos="982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2767">
          <p15:clr>
            <a:srgbClr val="A4A3A4"/>
          </p15:clr>
        </p15:guide>
        <p15:guide id="9" orient="horz" pos="730">
          <p15:clr>
            <a:srgbClr val="A4A3A4"/>
          </p15:clr>
        </p15:guide>
        <p15:guide id="12" orient="horz" pos="3049">
          <p15:clr>
            <a:srgbClr val="A4A3A4"/>
          </p15:clr>
        </p15:guide>
        <p15:guide id="25" pos="3787" userDrawn="1">
          <p15:clr>
            <a:srgbClr val="A4A3A4"/>
          </p15:clr>
        </p15:guide>
        <p15:guide id="26" pos="334">
          <p15:clr>
            <a:srgbClr val="A4A3A4"/>
          </p15:clr>
        </p15:guide>
        <p15:guide id="29" pos="2058">
          <p15:clr>
            <a:srgbClr val="A4A3A4"/>
          </p15:clr>
        </p15:guide>
        <p15:guide id="30" pos="3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BDF"/>
    <a:srgbClr val="CE0361"/>
    <a:srgbClr val="253942"/>
    <a:srgbClr val="CFD500"/>
    <a:srgbClr val="F7F7F7"/>
    <a:srgbClr val="006699"/>
    <a:srgbClr val="009999"/>
    <a:srgbClr val="A9AF20"/>
    <a:srgbClr val="263943"/>
    <a:srgbClr val="03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3074" autoAdjust="0"/>
  </p:normalViewPr>
  <p:slideViewPr>
    <p:cSldViewPr>
      <p:cViewPr varScale="1">
        <p:scale>
          <a:sx n="69" d="100"/>
          <a:sy n="69" d="100"/>
        </p:scale>
        <p:origin x="1564" y="48"/>
      </p:cViewPr>
      <p:guideLst>
        <p:guide orient="horz" pos="2160"/>
        <p:guide pos="2880"/>
        <p:guide orient="horz" pos="2586"/>
        <p:guide orient="horz" pos="4065"/>
        <p:guide orient="horz" pos="982"/>
        <p:guide orient="horz" pos="1296"/>
        <p:guide orient="horz" pos="2767"/>
        <p:guide orient="horz" pos="730"/>
        <p:guide orient="horz" pos="3049"/>
        <p:guide pos="3787"/>
        <p:guide pos="334"/>
        <p:guide pos="2058"/>
        <p:guide pos="3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537" y="0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3662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537" y="9443662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6431034-D01B-4E9A-852D-00D98781EEA1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5907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537" y="0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197" y="4722694"/>
            <a:ext cx="544957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662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537" y="9443662"/>
            <a:ext cx="2951850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0" tIns="47865" rIns="95730" bIns="4786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EF2A246A-BEBF-4646-83DA-E805AA84383D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829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Former</a:t>
            </a:r>
            <a:r>
              <a:rPr lang="de-CH" baseline="0" dirty="0" smtClean="0"/>
              <a:t> IIASA </a:t>
            </a:r>
            <a:r>
              <a:rPr lang="de-CH" baseline="0" dirty="0" err="1" smtClean="0"/>
              <a:t>researcher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moved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HSLU </a:t>
            </a:r>
            <a:r>
              <a:rPr lang="de-CH" baseline="0" dirty="0" err="1" smtClean="0"/>
              <a:t>following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statement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Mr. Elvis Presley: A </a:t>
            </a:r>
            <a:r>
              <a:rPr lang="de-CH" baseline="0" dirty="0" err="1" smtClean="0"/>
              <a:t>little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less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conversation</a:t>
            </a:r>
            <a:r>
              <a:rPr lang="de-CH" baseline="0" dirty="0" smtClean="0"/>
              <a:t>, a </a:t>
            </a:r>
            <a:r>
              <a:rPr lang="de-CH" baseline="0" dirty="0" err="1" smtClean="0"/>
              <a:t>little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please</a:t>
            </a:r>
            <a:r>
              <a:rPr lang="de-CH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77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730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857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466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Calculated heating degree days in Switzerland for 1981 to 2017 with a trend line of -2.5% per decade. </a:t>
            </a:r>
            <a:endParaRPr lang="de-DE" sz="1200" kern="1200" dirty="0" smtClean="0">
              <a:solidFill>
                <a:schemeClr val="tx1"/>
              </a:solidFill>
              <a:effectLst/>
              <a:latin typeface="Verdana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Calculated cooling degree days in Switzerland for 1981 to 2017 with a trend line of +34% per decade.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3989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Histogram of annual distribution of heating degree days in Switzerland for 1981 to 2017, compared to the red line indicating the norm period 1981-2010.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Histogram of annual distribution of cooling degree days in Switzerland for 1981 to 2017, compared to the blue line indicating the norm period 1981-2010.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8673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Pattern of heating degree days in Switzerland for 1981 to 2017 compared to the norm period 1981-2010 on the right side.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414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Map of the relative difference in heating degree days between 2015, the warmest year between 1981-2017, and the norm period 1981-2010.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Verdana" pitchFamily="34" charset="0"/>
                <a:ea typeface="+mn-ea"/>
                <a:cs typeface="+mn-cs"/>
              </a:rPr>
              <a:t>Map of the relative difference in heating degree days between 1984, the coldest year between 1981-2017, and the norm period 1981-2010. 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101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984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A246A-BEBF-4646-83DA-E805AA84383D}" type="slidenum">
              <a:rPr lang="de-CH" smtClean="0"/>
              <a:pPr>
                <a:defRPr/>
              </a:pPr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669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59" y="301524"/>
            <a:ext cx="1152000" cy="2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3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42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0" name="Textbox Violett"/>
          <p:cNvSpPr/>
          <p:nvPr userDrawn="1">
            <p:custDataLst>
              <p:tags r:id="rId1"/>
            </p:custDataLst>
          </p:nvPr>
        </p:nvSpPr>
        <p:spPr>
          <a:xfrm>
            <a:off x="1880550" y="2060847"/>
            <a:ext cx="2478726" cy="198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34669" y="2057400"/>
            <a:ext cx="1355725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2069076" y="2132856"/>
            <a:ext cx="2216232" cy="545805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Bereich</a:t>
            </a:r>
          </a:p>
          <a:p>
            <a:pPr lvl="0"/>
            <a:r>
              <a:rPr lang="de-CH" sz="1400" b="0" dirty="0" smtClean="0"/>
              <a:t>maximal 2 zeilig</a:t>
            </a:r>
          </a:p>
          <a:p>
            <a:pPr lvl="0"/>
            <a:endParaRPr lang="de-CH" sz="800" b="0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  <p:custDataLst>
              <p:tags r:id="rId3"/>
            </p:custDataLst>
          </p:nvPr>
        </p:nvSpPr>
        <p:spPr>
          <a:xfrm>
            <a:off x="2069076" y="3139090"/>
            <a:ext cx="2216232" cy="792088"/>
          </a:xfrm>
        </p:spPr>
        <p:txBody>
          <a:bodyPr anchor="b"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Sonstige Angaben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075346" y="2602212"/>
            <a:ext cx="2088902" cy="287338"/>
          </a:xfrm>
        </p:spPr>
        <p:txBody>
          <a:bodyPr/>
          <a:lstStyle>
            <a:lvl1pPr marL="0" indent="0">
              <a:buNone/>
              <a:defRPr sz="9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Titel. Vorname Nachname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30"/>
          </p:nvPr>
        </p:nvSpPr>
        <p:spPr>
          <a:xfrm>
            <a:off x="534669" y="4479300"/>
            <a:ext cx="1355725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37" name="Content Placeholder 2"/>
          <p:cNvSpPr>
            <a:spLocks noGrp="1"/>
          </p:cNvSpPr>
          <p:nvPr>
            <p:ph idx="31" hasCustomPrompt="1"/>
            <p:custDataLst>
              <p:tags r:id="rId4"/>
            </p:custDataLst>
          </p:nvPr>
        </p:nvSpPr>
        <p:spPr>
          <a:xfrm>
            <a:off x="2069076" y="4554756"/>
            <a:ext cx="2216232" cy="545805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Bereich</a:t>
            </a:r>
          </a:p>
          <a:p>
            <a:pPr lvl="0"/>
            <a:r>
              <a:rPr lang="de-CH" sz="1400" b="0" dirty="0" smtClean="0"/>
              <a:t>maximal 2 zeilig</a:t>
            </a:r>
          </a:p>
          <a:p>
            <a:pPr lvl="0"/>
            <a:endParaRPr lang="de-CH" sz="800" b="0" dirty="0" smtClean="0"/>
          </a:p>
        </p:txBody>
      </p:sp>
      <p:sp>
        <p:nvSpPr>
          <p:cNvPr id="38" name="Content Placeholder 2"/>
          <p:cNvSpPr>
            <a:spLocks noGrp="1"/>
          </p:cNvSpPr>
          <p:nvPr>
            <p:ph idx="32" hasCustomPrompt="1"/>
            <p:custDataLst>
              <p:tags r:id="rId5"/>
            </p:custDataLst>
          </p:nvPr>
        </p:nvSpPr>
        <p:spPr>
          <a:xfrm>
            <a:off x="2069076" y="5560990"/>
            <a:ext cx="2216232" cy="792088"/>
          </a:xfrm>
        </p:spPr>
        <p:txBody>
          <a:bodyPr anchor="b"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Sonstige Angaben</a:t>
            </a:r>
          </a:p>
        </p:txBody>
      </p:sp>
      <p:sp>
        <p:nvSpPr>
          <p:cNvPr id="39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2075346" y="5024112"/>
            <a:ext cx="2088902" cy="287338"/>
          </a:xfrm>
        </p:spPr>
        <p:txBody>
          <a:bodyPr/>
          <a:lstStyle>
            <a:lvl1pPr marL="0" indent="0">
              <a:buNone/>
              <a:defRPr sz="9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Titel. Vorname Nachname</a:t>
            </a:r>
            <a:endParaRPr lang="de-DE" dirty="0"/>
          </a:p>
        </p:txBody>
      </p:sp>
      <p:sp>
        <p:nvSpPr>
          <p:cNvPr id="41" name="Bildplatzhalter 2"/>
          <p:cNvSpPr>
            <a:spLocks noGrp="1"/>
          </p:cNvSpPr>
          <p:nvPr>
            <p:ph type="pic" sz="quarter" idx="34"/>
          </p:nvPr>
        </p:nvSpPr>
        <p:spPr>
          <a:xfrm>
            <a:off x="4785182" y="2057400"/>
            <a:ext cx="1355725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42" name="Content Placeholder 2"/>
          <p:cNvSpPr>
            <a:spLocks noGrp="1"/>
          </p:cNvSpPr>
          <p:nvPr>
            <p:ph idx="35" hasCustomPrompt="1"/>
            <p:custDataLst>
              <p:tags r:id="rId6"/>
            </p:custDataLst>
          </p:nvPr>
        </p:nvSpPr>
        <p:spPr>
          <a:xfrm>
            <a:off x="6319589" y="2132856"/>
            <a:ext cx="2216232" cy="545805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Bereich</a:t>
            </a:r>
          </a:p>
          <a:p>
            <a:pPr lvl="0"/>
            <a:r>
              <a:rPr lang="de-CH" sz="1400" b="0" dirty="0" smtClean="0"/>
              <a:t>maximal 2 zeilig</a:t>
            </a:r>
          </a:p>
          <a:p>
            <a:pPr lvl="0"/>
            <a:endParaRPr lang="de-CH" sz="800" b="0" dirty="0" smtClean="0"/>
          </a:p>
        </p:txBody>
      </p:sp>
      <p:sp>
        <p:nvSpPr>
          <p:cNvPr id="43" name="Content Placeholder 2"/>
          <p:cNvSpPr>
            <a:spLocks noGrp="1"/>
          </p:cNvSpPr>
          <p:nvPr>
            <p:ph idx="36" hasCustomPrompt="1"/>
            <p:custDataLst>
              <p:tags r:id="rId7"/>
            </p:custDataLst>
          </p:nvPr>
        </p:nvSpPr>
        <p:spPr>
          <a:xfrm>
            <a:off x="6319589" y="3139090"/>
            <a:ext cx="2216232" cy="792088"/>
          </a:xfrm>
        </p:spPr>
        <p:txBody>
          <a:bodyPr anchor="b"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Sonstige Angaben</a:t>
            </a:r>
          </a:p>
        </p:txBody>
      </p:sp>
      <p:sp>
        <p:nvSpPr>
          <p:cNvPr id="44" name="Textplatzhalter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5859" y="2602212"/>
            <a:ext cx="2088902" cy="287338"/>
          </a:xfrm>
        </p:spPr>
        <p:txBody>
          <a:bodyPr/>
          <a:lstStyle>
            <a:lvl1pPr marL="0" indent="0">
              <a:buNone/>
              <a:defRPr sz="9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Titel. Vorname Nachname</a:t>
            </a:r>
            <a:endParaRPr lang="de-DE" dirty="0"/>
          </a:p>
        </p:txBody>
      </p:sp>
      <p:sp>
        <p:nvSpPr>
          <p:cNvPr id="46" name="Bildplatzhalter 2"/>
          <p:cNvSpPr>
            <a:spLocks noGrp="1"/>
          </p:cNvSpPr>
          <p:nvPr>
            <p:ph type="pic" sz="quarter" idx="38"/>
          </p:nvPr>
        </p:nvSpPr>
        <p:spPr>
          <a:xfrm>
            <a:off x="4785182" y="4479300"/>
            <a:ext cx="1355725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47" name="Content Placeholder 2"/>
          <p:cNvSpPr>
            <a:spLocks noGrp="1"/>
          </p:cNvSpPr>
          <p:nvPr>
            <p:ph idx="39" hasCustomPrompt="1"/>
            <p:custDataLst>
              <p:tags r:id="rId8"/>
            </p:custDataLst>
          </p:nvPr>
        </p:nvSpPr>
        <p:spPr>
          <a:xfrm>
            <a:off x="6319589" y="4554756"/>
            <a:ext cx="2216232" cy="545805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Bereich</a:t>
            </a:r>
          </a:p>
          <a:p>
            <a:pPr lvl="0"/>
            <a:r>
              <a:rPr lang="de-CH" sz="1400" b="0" dirty="0" smtClean="0"/>
              <a:t>maximal 2 zeilig</a:t>
            </a:r>
          </a:p>
          <a:p>
            <a:pPr lvl="0"/>
            <a:endParaRPr lang="de-CH" sz="800" b="0" dirty="0" smtClean="0"/>
          </a:p>
        </p:txBody>
      </p:sp>
      <p:sp>
        <p:nvSpPr>
          <p:cNvPr id="48" name="Content Placeholder 2"/>
          <p:cNvSpPr>
            <a:spLocks noGrp="1"/>
          </p:cNvSpPr>
          <p:nvPr>
            <p:ph idx="40" hasCustomPrompt="1"/>
            <p:custDataLst>
              <p:tags r:id="rId9"/>
            </p:custDataLst>
          </p:nvPr>
        </p:nvSpPr>
        <p:spPr>
          <a:xfrm>
            <a:off x="6319589" y="5560990"/>
            <a:ext cx="2216232" cy="792088"/>
          </a:xfrm>
        </p:spPr>
        <p:txBody>
          <a:bodyPr anchor="b"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e-CH" sz="1400" b="0" dirty="0" smtClean="0"/>
              <a:t>Sonstige Angaben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325859" y="5024112"/>
            <a:ext cx="2088902" cy="287338"/>
          </a:xfrm>
        </p:spPr>
        <p:txBody>
          <a:bodyPr/>
          <a:lstStyle>
            <a:lvl1pPr marL="0" indent="0">
              <a:buNone/>
              <a:defRPr sz="9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Titel.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627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326" y="5281613"/>
            <a:ext cx="3816424" cy="1171575"/>
          </a:xfrm>
          <a:solidFill>
            <a:schemeClr val="bg1"/>
          </a:solidFill>
        </p:spPr>
        <p:txBody>
          <a:bodyPr lIns="144000" tIns="61200"/>
          <a:lstStyle>
            <a:lvl1pPr marL="0" indent="0">
              <a:lnSpc>
                <a:spcPts val="1340"/>
              </a:lnSpc>
              <a:spcBef>
                <a:spcPts val="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Erfolg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3326" y="3683001"/>
            <a:ext cx="3816424" cy="1155699"/>
          </a:xfrm>
          <a:solidFill>
            <a:schemeClr val="bg1"/>
          </a:solidFill>
        </p:spPr>
        <p:txBody>
          <a:bodyPr lIns="144000" tIns="61200"/>
          <a:lstStyle>
            <a:lvl1pPr marL="0" indent="0"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Lösung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33326" y="2056838"/>
            <a:ext cx="3816424" cy="1184837"/>
          </a:xfrm>
          <a:solidFill>
            <a:schemeClr val="bg1"/>
          </a:solidFill>
        </p:spPr>
        <p:txBody>
          <a:bodyPr lIns="144000" tIns="61200"/>
          <a:lstStyle>
            <a:lvl1pPr marL="0" indent="0">
              <a:lnSpc>
                <a:spcPts val="1340"/>
              </a:lnSpc>
              <a:spcBef>
                <a:spcPts val="60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Herausforderung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6"/>
          </p:nvPr>
        </p:nvSpPr>
        <p:spPr>
          <a:xfrm>
            <a:off x="4786313" y="2057400"/>
            <a:ext cx="3819525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4786313" y="4475982"/>
            <a:ext cx="3819525" cy="198278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43617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0225" y="5281613"/>
            <a:ext cx="2676724" cy="1171575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lnSpc>
                <a:spcPts val="1340"/>
              </a:lnSpc>
              <a:spcBef>
                <a:spcPts val="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Erfolg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7124" y="3669771"/>
            <a:ext cx="2676724" cy="1186159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Lösung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27124" y="2056838"/>
            <a:ext cx="2676724" cy="1184837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lnSpc>
                <a:spcPts val="1340"/>
              </a:lnSpc>
              <a:spcBef>
                <a:spcPts val="60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Herausforderung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9"/>
          </p:nvPr>
        </p:nvSpPr>
        <p:spPr>
          <a:xfrm>
            <a:off x="3115998" y="2057399"/>
            <a:ext cx="1227137" cy="1184275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115998" y="5281613"/>
            <a:ext cx="1227137" cy="1177703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3115998" y="3669506"/>
            <a:ext cx="1227137" cy="1184275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4796709" y="5281613"/>
            <a:ext cx="2676724" cy="1171575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lnSpc>
                <a:spcPts val="1340"/>
              </a:lnSpc>
              <a:spcBef>
                <a:spcPts val="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Erfolg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4793608" y="3669771"/>
            <a:ext cx="2676724" cy="1186159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Lösung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25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4793608" y="2056838"/>
            <a:ext cx="2676724" cy="1184837"/>
          </a:xfrm>
          <a:solidFill>
            <a:schemeClr val="bg1"/>
          </a:solidFill>
          <a:ln>
            <a:noFill/>
          </a:ln>
        </p:spPr>
        <p:txBody>
          <a:bodyPr lIns="144000" tIns="61200" rIns="180000"/>
          <a:lstStyle>
            <a:lvl1pPr marL="0" indent="0">
              <a:lnSpc>
                <a:spcPts val="1340"/>
              </a:lnSpc>
              <a:spcBef>
                <a:spcPts val="600"/>
              </a:spcBef>
              <a:buNone/>
              <a:defRPr sz="1200" b="0"/>
            </a:lvl1pPr>
          </a:lstStyle>
          <a:p>
            <a:pPr marL="0" indent="0">
              <a:lnSpc>
                <a:spcPct val="150000"/>
              </a:lnSpc>
              <a:buNone/>
              <a:tabLst>
                <a:tab pos="180975" algn="l"/>
              </a:tabLst>
            </a:pPr>
            <a:r>
              <a:rPr lang="de-CH" sz="1200" b="1" dirty="0" smtClean="0">
                <a:solidFill>
                  <a:srgbClr val="000000"/>
                </a:solidFill>
              </a:rPr>
              <a:t>Herausforderung</a:t>
            </a:r>
          </a:p>
          <a:p>
            <a:pPr>
              <a:lnSpc>
                <a:spcPts val="1440"/>
              </a:lnSpc>
              <a:spcBef>
                <a:spcPts val="900"/>
              </a:spcBef>
              <a:tabLst>
                <a:tab pos="180975" algn="l"/>
              </a:tabLst>
            </a:pPr>
            <a:r>
              <a:rPr lang="de-CH" sz="1200" dirty="0" smtClean="0">
                <a:solidFill>
                  <a:srgbClr val="000000"/>
                </a:solidFill>
              </a:rPr>
              <a:t>Kooperation mit der ETH Zürich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7378701" y="2077646"/>
            <a:ext cx="1227137" cy="1184275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7"/>
          </p:nvPr>
        </p:nvSpPr>
        <p:spPr>
          <a:xfrm>
            <a:off x="7375867" y="5281613"/>
            <a:ext cx="1227137" cy="1177703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8"/>
          </p:nvPr>
        </p:nvSpPr>
        <p:spPr>
          <a:xfrm>
            <a:off x="7375867" y="3669506"/>
            <a:ext cx="1227137" cy="1184275"/>
          </a:xfrm>
        </p:spPr>
        <p:txBody>
          <a:bodyPr/>
          <a:lstStyle>
            <a:lvl1pPr>
              <a:defRPr sz="8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8148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61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Date Placeholder 1"/>
          <p:cNvSpPr txBox="1">
            <a:spLocks/>
          </p:cNvSpPr>
          <p:nvPr userDrawn="1"/>
        </p:nvSpPr>
        <p:spPr>
          <a:xfrm>
            <a:off x="6804425" y="6510176"/>
            <a:ext cx="1800023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695FC8DD-1015-4DF4-8CC5-B8E1392AACF9}" type="datetime2">
              <a:rPr lang="de-DE" smtClean="0"/>
              <a:pPr/>
              <a:t>Montag, 22. Oktober 2018</a:t>
            </a:fld>
            <a:endParaRPr lang="en-GB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539552" y="6510176"/>
            <a:ext cx="48696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box Violett"/>
          <p:cNvSpPr/>
          <p:nvPr userDrawn="1">
            <p:custDataLst>
              <p:tags r:id="rId1"/>
            </p:custDataLst>
          </p:nvPr>
        </p:nvSpPr>
        <p:spPr>
          <a:xfrm>
            <a:off x="544513" y="4481448"/>
            <a:ext cx="3815928" cy="198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1" name="Textbox Violett"/>
          <p:cNvSpPr/>
          <p:nvPr userDrawn="1">
            <p:custDataLst>
              <p:tags r:id="rId2"/>
            </p:custDataLst>
          </p:nvPr>
        </p:nvSpPr>
        <p:spPr>
          <a:xfrm>
            <a:off x="4782730" y="4481448"/>
            <a:ext cx="3824163" cy="198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2" name="Textbox Violett"/>
          <p:cNvSpPr/>
          <p:nvPr userDrawn="1">
            <p:custDataLst>
              <p:tags r:id="rId3"/>
            </p:custDataLst>
          </p:nvPr>
        </p:nvSpPr>
        <p:spPr>
          <a:xfrm>
            <a:off x="4782730" y="2060847"/>
            <a:ext cx="3824163" cy="198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3" name="Textbox Violett"/>
          <p:cNvSpPr/>
          <p:nvPr userDrawn="1">
            <p:custDataLst>
              <p:tags r:id="rId4"/>
            </p:custDataLst>
          </p:nvPr>
        </p:nvSpPr>
        <p:spPr>
          <a:xfrm flipH="1">
            <a:off x="1903635" y="2060847"/>
            <a:ext cx="1215803" cy="198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4" name="Textbox Violett"/>
          <p:cNvSpPr/>
          <p:nvPr userDrawn="1">
            <p:custDataLst>
              <p:tags r:id="rId5"/>
            </p:custDataLst>
          </p:nvPr>
        </p:nvSpPr>
        <p:spPr>
          <a:xfrm flipH="1">
            <a:off x="1752627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5" name="Textbox Violett"/>
          <p:cNvSpPr/>
          <p:nvPr userDrawn="1">
            <p:custDataLst>
              <p:tags r:id="rId6"/>
            </p:custDataLst>
          </p:nvPr>
        </p:nvSpPr>
        <p:spPr>
          <a:xfrm flipH="1">
            <a:off x="379404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6" name="Textbox Violett"/>
          <p:cNvSpPr/>
          <p:nvPr userDrawn="1">
            <p:custDataLst>
              <p:tags r:id="rId7"/>
            </p:custDataLst>
          </p:nvPr>
        </p:nvSpPr>
        <p:spPr>
          <a:xfrm flipH="1">
            <a:off x="3125850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7" name="Textbox Violett"/>
          <p:cNvSpPr/>
          <p:nvPr userDrawn="1">
            <p:custDataLst>
              <p:tags r:id="rId8"/>
            </p:custDataLst>
          </p:nvPr>
        </p:nvSpPr>
        <p:spPr>
          <a:xfrm flipH="1">
            <a:off x="4499072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8" name="Textbox Violett"/>
          <p:cNvSpPr/>
          <p:nvPr userDrawn="1">
            <p:custDataLst>
              <p:tags r:id="rId9"/>
            </p:custDataLst>
          </p:nvPr>
        </p:nvSpPr>
        <p:spPr>
          <a:xfrm flipH="1">
            <a:off x="5869119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9" name="Textbox Violett"/>
          <p:cNvSpPr/>
          <p:nvPr userDrawn="1">
            <p:custDataLst>
              <p:tags r:id="rId10"/>
            </p:custDataLst>
          </p:nvPr>
        </p:nvSpPr>
        <p:spPr>
          <a:xfrm flipH="1">
            <a:off x="7239166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0" name="Textbox Violett"/>
          <p:cNvSpPr/>
          <p:nvPr userDrawn="1">
            <p:custDataLst>
              <p:tags r:id="rId11"/>
            </p:custDataLst>
          </p:nvPr>
        </p:nvSpPr>
        <p:spPr>
          <a:xfrm flipH="1">
            <a:off x="8609214" y="1869075"/>
            <a:ext cx="152409" cy="2144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 userDrawn="1"/>
        </p:nvSpPr>
        <p:spPr>
          <a:xfrm>
            <a:off x="4357313" y="2060848"/>
            <a:ext cx="431999" cy="27050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 userDrawn="1"/>
        </p:nvSpPr>
        <p:spPr>
          <a:xfrm>
            <a:off x="2983013" y="2060848"/>
            <a:ext cx="415825" cy="27050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 userDrawn="1"/>
        </p:nvSpPr>
        <p:spPr>
          <a:xfrm>
            <a:off x="1615835" y="2060848"/>
            <a:ext cx="415825" cy="27050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 userDrawn="1"/>
        </p:nvSpPr>
        <p:spPr>
          <a:xfrm>
            <a:off x="7110680" y="2060848"/>
            <a:ext cx="415825" cy="27050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 userDrawn="1"/>
        </p:nvSpPr>
        <p:spPr>
          <a:xfrm>
            <a:off x="5740183" y="2060848"/>
            <a:ext cx="415825" cy="27050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27397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/>
            </a:lvl1pPr>
          </a:lstStyle>
          <a:p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/>
            </a:lvl1pPr>
          </a:lstStyle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539552" y="301524"/>
            <a:ext cx="6840760" cy="7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33397502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46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424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8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4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424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753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01524"/>
            <a:ext cx="1152000" cy="2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7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2656"/>
            <a:ext cx="1152000" cy="2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4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539552" y="301524"/>
            <a:ext cx="6480720" cy="7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title </a:t>
            </a:r>
            <a:r>
              <a:rPr lang="de-CH" altLang="de-DE" dirty="0" smtClean="0"/>
              <a:t>style </a:t>
            </a:r>
            <a:endParaRPr lang="de-CH" alt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/>
        </p:blipFill>
        <p:spPr>
          <a:xfrm>
            <a:off x="7144462" y="185124"/>
            <a:ext cx="1618491" cy="9840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2"/>
          <a:stretch/>
        </p:blipFill>
        <p:spPr>
          <a:xfrm>
            <a:off x="6363321" y="6412032"/>
            <a:ext cx="1618491" cy="1221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168527"/>
            <a:ext cx="700814" cy="37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3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4014" userDrawn="1">
          <p15:clr>
            <a:srgbClr val="FBAE40"/>
          </p15:clr>
        </p15:guide>
        <p15:guide id="3" orient="horz" pos="41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7471" y="1412776"/>
            <a:ext cx="9144000" cy="3424237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2039431" y="4040188"/>
            <a:ext cx="7112040" cy="1117004"/>
          </a:xfrm>
          <a:solidFill>
            <a:srgbClr val="CE0361"/>
          </a:solidFill>
          <a:ln>
            <a:noFill/>
          </a:ln>
        </p:spPr>
        <p:txBody>
          <a:bodyPr lIns="216000" tIns="14400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33053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0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links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box Violett"/>
          <p:cNvSpPr/>
          <p:nvPr userDrawn="1">
            <p:custDataLst>
              <p:tags r:id="rId1"/>
            </p:custDataLst>
          </p:nvPr>
        </p:nvSpPr>
        <p:spPr>
          <a:xfrm>
            <a:off x="3058442" y="2060848"/>
            <a:ext cx="5547396" cy="439868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33697" y="2057400"/>
            <a:ext cx="2588916" cy="4402138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398838" y="2212335"/>
            <a:ext cx="5061594" cy="2160587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3398838" y="5949280"/>
            <a:ext cx="5061594" cy="370420"/>
          </a:xfrm>
        </p:spPr>
        <p:txBody>
          <a:bodyPr anchor="t"/>
          <a:lstStyle>
            <a:lvl1pPr marL="0" indent="0">
              <a:lnSpc>
                <a:spcPts val="1200"/>
              </a:lnSpc>
              <a:buNone/>
              <a:defRPr sz="900" b="0"/>
            </a:lvl1pPr>
            <a:lvl2pPr marL="539750" indent="-192088">
              <a:buClr>
                <a:srgbClr val="314B59"/>
              </a:buClr>
              <a:buFont typeface="Lucida Grande"/>
              <a:buChar char="▪"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0261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links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box Violett"/>
          <p:cNvSpPr/>
          <p:nvPr userDrawn="1">
            <p:custDataLst>
              <p:tags r:id="rId1"/>
            </p:custDataLst>
          </p:nvPr>
        </p:nvSpPr>
        <p:spPr>
          <a:xfrm>
            <a:off x="3058442" y="2054412"/>
            <a:ext cx="5547396" cy="19871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33697" y="2057400"/>
            <a:ext cx="2588916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398838" y="2204864"/>
            <a:ext cx="5061594" cy="1656531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3398838" y="5949280"/>
            <a:ext cx="5061594" cy="370420"/>
          </a:xfrm>
        </p:spPr>
        <p:txBody>
          <a:bodyPr anchor="t"/>
          <a:lstStyle>
            <a:lvl1pPr marL="0" indent="0">
              <a:lnSpc>
                <a:spcPts val="1200"/>
              </a:lnSpc>
              <a:buNone/>
              <a:defRPr sz="900" b="0"/>
            </a:lvl1pPr>
            <a:lvl2pPr marL="539750" indent="-192088">
              <a:buClr>
                <a:srgbClr val="314B59"/>
              </a:buClr>
              <a:buFont typeface="Lucida Grande"/>
              <a:buChar char="▪"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6"/>
          </p:nvPr>
        </p:nvSpPr>
        <p:spPr>
          <a:xfrm>
            <a:off x="533697" y="4476750"/>
            <a:ext cx="2588916" cy="1982788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box Violett"/>
          <p:cNvSpPr/>
          <p:nvPr userDrawn="1">
            <p:custDataLst>
              <p:tags r:id="rId2"/>
            </p:custDataLst>
          </p:nvPr>
        </p:nvSpPr>
        <p:spPr>
          <a:xfrm>
            <a:off x="3058442" y="4474881"/>
            <a:ext cx="5547396" cy="198717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7"/>
          </p:nvPr>
        </p:nvSpPr>
        <p:spPr>
          <a:xfrm>
            <a:off x="3398838" y="4625334"/>
            <a:ext cx="5061594" cy="1656531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5100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links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2901-DC20-4199-ABB2-4C786495B7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box Violett"/>
          <p:cNvSpPr/>
          <p:nvPr userDrawn="1">
            <p:custDataLst>
              <p:tags r:id="rId1"/>
            </p:custDataLst>
          </p:nvPr>
        </p:nvSpPr>
        <p:spPr>
          <a:xfrm>
            <a:off x="3058442" y="2054412"/>
            <a:ext cx="5547396" cy="118726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33697" y="2057400"/>
            <a:ext cx="2588916" cy="1184275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398838" y="2126241"/>
            <a:ext cx="5061594" cy="1014727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3398838" y="5949280"/>
            <a:ext cx="5061594" cy="370420"/>
          </a:xfrm>
        </p:spPr>
        <p:txBody>
          <a:bodyPr anchor="t"/>
          <a:lstStyle>
            <a:lvl1pPr marL="0" indent="0">
              <a:lnSpc>
                <a:spcPts val="1200"/>
              </a:lnSpc>
              <a:buNone/>
              <a:defRPr sz="900" b="0"/>
            </a:lvl1pPr>
            <a:lvl2pPr marL="539750" indent="-192088">
              <a:buClr>
                <a:srgbClr val="314B59"/>
              </a:buClr>
              <a:buFont typeface="Lucida Grande"/>
              <a:buChar char="▪"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6"/>
          </p:nvPr>
        </p:nvSpPr>
        <p:spPr>
          <a:xfrm>
            <a:off x="533697" y="5278692"/>
            <a:ext cx="2588916" cy="1180845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box Violett"/>
          <p:cNvSpPr/>
          <p:nvPr userDrawn="1">
            <p:custDataLst>
              <p:tags r:id="rId2"/>
            </p:custDataLst>
          </p:nvPr>
        </p:nvSpPr>
        <p:spPr>
          <a:xfrm>
            <a:off x="3058442" y="5281613"/>
            <a:ext cx="5547396" cy="118044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7"/>
          </p:nvPr>
        </p:nvSpPr>
        <p:spPr>
          <a:xfrm>
            <a:off x="3398838" y="5328663"/>
            <a:ext cx="5061594" cy="1052665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33697" y="3671484"/>
            <a:ext cx="2588916" cy="1183854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box Violett"/>
          <p:cNvSpPr/>
          <p:nvPr userDrawn="1">
            <p:custDataLst>
              <p:tags r:id="rId3"/>
            </p:custDataLst>
          </p:nvPr>
        </p:nvSpPr>
        <p:spPr>
          <a:xfrm>
            <a:off x="3058442" y="3671484"/>
            <a:ext cx="5547396" cy="118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19"/>
          </p:nvPr>
        </p:nvSpPr>
        <p:spPr>
          <a:xfrm>
            <a:off x="3398838" y="3727857"/>
            <a:ext cx="5061594" cy="1052665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200" b="1"/>
            </a:lvl1pPr>
            <a:lvl2pPr marL="347662" indent="0">
              <a:buClr>
                <a:srgbClr val="314B59"/>
              </a:buClr>
              <a:buFont typeface="Lucida Grande"/>
              <a:buNone/>
              <a:defRPr sz="1400"/>
            </a:lvl2pPr>
            <a:lvl3pPr>
              <a:defRPr sz="1000"/>
            </a:lvl3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787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ags" Target="../tags/tag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6" Type="http://schemas.openxmlformats.org/officeDocument/2006/relationships/tags" Target="../tags/tag1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ags" Target="../tags/tag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3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38.xml"/><Relationship Id="rId5" Type="http://schemas.openxmlformats.org/officeDocument/2006/relationships/theme" Target="../theme/theme3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415E6C"/>
              </a:gs>
              <a:gs pos="50000">
                <a:srgbClr val="537C8F"/>
              </a:gs>
              <a:gs pos="100000">
                <a:srgbClr val="415E6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de-CH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539552" y="301524"/>
            <a:ext cx="6840760" cy="7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title </a:t>
            </a:r>
            <a:r>
              <a:rPr lang="de-CH" altLang="de-DE" dirty="0" smtClean="0"/>
              <a:t>style </a:t>
            </a:r>
            <a:endParaRPr lang="de-CH" altLang="de-DE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539552" y="1484784"/>
            <a:ext cx="806628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</a:t>
            </a:r>
            <a:r>
              <a:rPr lang="de-CH" altLang="de-DE" dirty="0" err="1"/>
              <a:t>text</a:t>
            </a:r>
            <a:r>
              <a:rPr lang="de-CH" altLang="de-DE" dirty="0"/>
              <a:t> </a:t>
            </a:r>
            <a:r>
              <a:rPr lang="de-CH" altLang="de-DE" dirty="0" err="1"/>
              <a:t>styles</a:t>
            </a:r>
            <a:endParaRPr lang="de-CH" altLang="de-DE" dirty="0"/>
          </a:p>
          <a:p>
            <a:pPr lvl="1"/>
            <a:r>
              <a:rPr lang="de-CH" altLang="de-DE" dirty="0"/>
              <a:t>Second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2"/>
            <a:r>
              <a:rPr lang="de-CH" altLang="de-DE" dirty="0"/>
              <a:t>Third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3"/>
            <a:r>
              <a:rPr lang="de-CH" altLang="de-DE" dirty="0" err="1"/>
              <a:t>Fourth</a:t>
            </a:r>
            <a:r>
              <a:rPr lang="de-CH" altLang="de-DE" dirty="0"/>
              <a:t>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4"/>
            <a:r>
              <a:rPr lang="de-CH" altLang="de-DE" dirty="0" err="1"/>
              <a:t>Fifth</a:t>
            </a:r>
            <a:r>
              <a:rPr lang="de-CH" altLang="de-DE" dirty="0"/>
              <a:t> </a:t>
            </a:r>
            <a:r>
              <a:rPr lang="de-CH" altLang="de-DE" dirty="0" err="1"/>
              <a:t>level</a:t>
            </a:r>
            <a:endParaRPr lang="de-CH" alt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04248" y="6510176"/>
            <a:ext cx="1800023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26518" y="6510176"/>
            <a:ext cx="57330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539552" y="6510176"/>
            <a:ext cx="48696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empower - DO NOT DELETE!!!" hidden="1"/>
          <p:cNvSpPr/>
          <p:nvPr userDrawn="1">
            <p:custDataLst>
              <p:tags r:id="rId8"/>
            </p:custDataLst>
          </p:nvPr>
        </p:nvSpPr>
        <p:spPr>
          <a:xfrm>
            <a:off x="-63500" y="-6350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5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5" r:id="rId4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9pPr>
    </p:titleStyle>
    <p:bodyStyle>
      <a:lvl1pPr marL="1825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539750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2pPr>
      <a:lvl3pPr marL="906463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3pPr>
      <a:lvl4pPr marL="12620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4pPr>
      <a:lvl5pPr marL="1619250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5pPr>
      <a:lvl6pPr marL="20764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6pPr>
      <a:lvl7pPr marL="25336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7pPr>
      <a:lvl8pPr marL="29908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8pPr>
      <a:lvl9pPr marL="34480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Violett"/>
          <p:cNvSpPr/>
          <p:nvPr userDrawn="1">
            <p:custDataLst>
              <p:tags r:id="rId13"/>
            </p:custDataLst>
          </p:nvPr>
        </p:nvSpPr>
        <p:spPr>
          <a:xfrm>
            <a:off x="1" y="1558925"/>
            <a:ext cx="9144000" cy="5305057"/>
          </a:xfrm>
          <a:prstGeom prst="rect">
            <a:avLst/>
          </a:prstGeom>
          <a:solidFill>
            <a:srgbClr val="D7DBDF"/>
          </a:solidFill>
          <a:ln w="254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" rIns="108000" bIns="46800" rtlCol="0" anchor="ctr"/>
          <a:lstStyle/>
          <a:p>
            <a:pPr marL="0" indent="0" algn="ctr">
              <a:buNone/>
            </a:pP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539552" y="301524"/>
            <a:ext cx="6840760" cy="7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539552" y="2057400"/>
            <a:ext cx="8066286" cy="43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</a:t>
            </a:r>
            <a:r>
              <a:rPr lang="de-CH" altLang="de-DE" dirty="0" err="1"/>
              <a:t>text</a:t>
            </a:r>
            <a:r>
              <a:rPr lang="de-CH" altLang="de-DE" dirty="0"/>
              <a:t> </a:t>
            </a:r>
            <a:r>
              <a:rPr lang="de-CH" altLang="de-DE" dirty="0" err="1"/>
              <a:t>styles</a:t>
            </a:r>
            <a:endParaRPr lang="de-CH" altLang="de-DE" dirty="0"/>
          </a:p>
          <a:p>
            <a:pPr lvl="1"/>
            <a:r>
              <a:rPr lang="de-CH" altLang="de-DE" dirty="0"/>
              <a:t>Second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2"/>
            <a:r>
              <a:rPr lang="de-CH" altLang="de-DE" dirty="0"/>
              <a:t>Third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3"/>
            <a:r>
              <a:rPr lang="de-CH" altLang="de-DE" dirty="0" err="1"/>
              <a:t>Fourth</a:t>
            </a:r>
            <a:r>
              <a:rPr lang="de-CH" altLang="de-DE" dirty="0"/>
              <a:t> </a:t>
            </a:r>
            <a:r>
              <a:rPr lang="de-CH" altLang="de-DE" dirty="0" err="1"/>
              <a:t>level</a:t>
            </a:r>
            <a:endParaRPr lang="de-CH" altLang="de-DE" dirty="0"/>
          </a:p>
          <a:p>
            <a:pPr lvl="4"/>
            <a:r>
              <a:rPr lang="de-CH" altLang="de-DE" dirty="0" err="1"/>
              <a:t>Fifth</a:t>
            </a:r>
            <a:r>
              <a:rPr lang="de-CH" altLang="de-DE" dirty="0"/>
              <a:t> </a:t>
            </a:r>
            <a:r>
              <a:rPr lang="de-CH" altLang="de-DE" dirty="0" err="1"/>
              <a:t>level</a:t>
            </a:r>
            <a:endParaRPr lang="de-CH" alt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04425" y="6510176"/>
            <a:ext cx="1800023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26518" y="6510176"/>
            <a:ext cx="57330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539552" y="6510176"/>
            <a:ext cx="48696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empower - DO NOT DELETE!!!" hidden="1"/>
          <p:cNvSpPr/>
          <p:nvPr userDrawn="1">
            <p:custDataLst>
              <p:tags r:id="rId16"/>
            </p:custDataLst>
          </p:nvPr>
        </p:nvSpPr>
        <p:spPr>
          <a:xfrm>
            <a:off x="-63500" y="-6350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r="4840" b="11303"/>
          <a:stretch/>
        </p:blipFill>
        <p:spPr>
          <a:xfrm>
            <a:off x="7679244" y="668745"/>
            <a:ext cx="1124794" cy="7200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92" y="294708"/>
            <a:ext cx="1152000" cy="2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4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8" r:id="rId2"/>
    <p:sldLayoutId id="2147483742" r:id="rId3"/>
    <p:sldLayoutId id="2147483743" r:id="rId4"/>
    <p:sldLayoutId id="2147483748" r:id="rId5"/>
    <p:sldLayoutId id="2147483740" r:id="rId6"/>
    <p:sldLayoutId id="2147483746" r:id="rId7"/>
    <p:sldLayoutId id="2147483747" r:id="rId8"/>
    <p:sldLayoutId id="2147483739" r:id="rId9"/>
    <p:sldLayoutId id="2147483744" r:id="rId10"/>
    <p:sldLayoutId id="2147483750" r:id="rId1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9pPr>
    </p:titleStyle>
    <p:bodyStyle>
      <a:lvl1pPr marL="1825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  <a:ea typeface="+mn-ea"/>
          <a:cs typeface="+mn-cs"/>
        </a:defRPr>
      </a:lvl1pPr>
      <a:lvl2pPr marL="539750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2pPr>
      <a:lvl3pPr marL="906463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3pPr>
      <a:lvl4pPr marL="12620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4pPr>
      <a:lvl5pPr marL="1619250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5pPr>
      <a:lvl6pPr marL="20764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6pPr>
      <a:lvl7pPr marL="25336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7pPr>
      <a:lvl8pPr marL="29908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8pPr>
      <a:lvl9pPr marL="34480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539552" y="301524"/>
            <a:ext cx="6840760" cy="7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Click </a:t>
            </a:r>
            <a:r>
              <a:rPr lang="de-CH" altLang="de-DE" dirty="0" err="1"/>
              <a:t>to</a:t>
            </a:r>
            <a:r>
              <a:rPr lang="de-CH" altLang="de-DE" dirty="0"/>
              <a:t> </a:t>
            </a:r>
            <a:r>
              <a:rPr lang="de-CH" altLang="de-DE" dirty="0" err="1"/>
              <a:t>edit</a:t>
            </a:r>
            <a:r>
              <a:rPr lang="de-CH" altLang="de-DE" dirty="0"/>
              <a:t>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539552" y="1484784"/>
            <a:ext cx="806628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Click to edit Master text styles</a:t>
            </a:r>
          </a:p>
          <a:p>
            <a:pPr lvl="1"/>
            <a:r>
              <a:rPr lang="de-CH" altLang="de-DE"/>
              <a:t>Second level</a:t>
            </a:r>
          </a:p>
          <a:p>
            <a:pPr lvl="2"/>
            <a:r>
              <a:rPr lang="de-CH" altLang="de-DE"/>
              <a:t>Third level</a:t>
            </a:r>
          </a:p>
          <a:p>
            <a:pPr lvl="3"/>
            <a:r>
              <a:rPr lang="de-CH" altLang="de-DE"/>
              <a:t>Fourth level</a:t>
            </a:r>
          </a:p>
          <a:p>
            <a:pPr lvl="4"/>
            <a:r>
              <a:rPr lang="de-CH" altLang="de-DE"/>
              <a:t>Fifth level</a:t>
            </a:r>
            <a:endParaRPr lang="de-CH" alt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04425" y="6510176"/>
            <a:ext cx="1800023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26518" y="6510176"/>
            <a:ext cx="57330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539552" y="6510176"/>
            <a:ext cx="48696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0AC2901-DC20-4199-ABB2-4C786495B79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empower - DO NOT DELETE!!!" hidden="1"/>
          <p:cNvSpPr/>
          <p:nvPr userDrawn="1">
            <p:custDataLst>
              <p:tags r:id="rId8"/>
            </p:custDataLst>
          </p:nvPr>
        </p:nvSpPr>
        <p:spPr>
          <a:xfrm>
            <a:off x="-63500" y="-6350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r="4840" b="11303"/>
          <a:stretch/>
        </p:blipFill>
        <p:spPr>
          <a:xfrm>
            <a:off x="7679244" y="668745"/>
            <a:ext cx="1124794" cy="7200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92" y="294708"/>
            <a:ext cx="1152000" cy="2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49" r:id="rId4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Verdana" pitchFamily="34" charset="0"/>
        </a:defRPr>
      </a:lvl9pPr>
    </p:titleStyle>
    <p:bodyStyle>
      <a:lvl1pPr marL="1825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  <a:ea typeface="+mn-ea"/>
          <a:cs typeface="+mn-cs"/>
        </a:defRPr>
      </a:lvl1pPr>
      <a:lvl2pPr marL="539750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2pPr>
      <a:lvl3pPr marL="906463" indent="-1920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3pPr>
      <a:lvl4pPr marL="1262063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4pPr>
      <a:lvl5pPr marL="1619250" indent="-1825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-"/>
        <a:defRPr sz="1600">
          <a:solidFill>
            <a:schemeClr val="accent1"/>
          </a:solidFill>
          <a:latin typeface="+mn-lt"/>
        </a:defRPr>
      </a:lvl5pPr>
      <a:lvl6pPr marL="20764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6pPr>
      <a:lvl7pPr marL="25336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7pPr>
      <a:lvl8pPr marL="29908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8pPr>
      <a:lvl9pPr marL="3448050" indent="-182563" algn="l" rtl="0" fontAlgn="base"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26" Type="http://schemas.openxmlformats.org/officeDocument/2006/relationships/image" Target="../media/image44.pn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3.jpe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jpe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2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1.jpeg"/><Relationship Id="rId28" Type="http://schemas.openxmlformats.org/officeDocument/2006/relationships/image" Target="../media/image45.pn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openxmlformats.org/officeDocument/2006/relationships/image" Target="../media/image47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Relationship Id="rId22" Type="http://schemas.openxmlformats.org/officeDocument/2006/relationships/image" Target="../media/image8.jpe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11" Type="http://schemas.openxmlformats.org/officeDocument/2006/relationships/image" Target="../media/image59.emf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:\x_transfer\Suppiger\MartinVogel_Bilder\HSLU_Gebaeude_aussen_PSuppiger_0316\_MVE6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0768"/>
            <a:ext cx="9144000" cy="3312368"/>
          </a:xfrm>
          <a:prstGeom prst="rect">
            <a:avLst/>
          </a:prstGeom>
          <a:noFill/>
          <a:ln w="190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5"/>
          <p:cNvSpPr txBox="1">
            <a:spLocks/>
          </p:cNvSpPr>
          <p:nvPr/>
        </p:nvSpPr>
        <p:spPr>
          <a:xfrm>
            <a:off x="539552" y="4797152"/>
            <a:ext cx="8020046" cy="864096"/>
          </a:xfrm>
          <a:prstGeom prst="rect">
            <a:avLst/>
          </a:prstGeom>
        </p:spPr>
        <p:txBody>
          <a:bodyPr lIns="0" tIns="0"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kern="0" dirty="0" smtClean="0">
                <a:solidFill>
                  <a:srgbClr val="CFD500"/>
                </a:solidFill>
              </a:rPr>
              <a:t>Feedback </a:t>
            </a:r>
            <a:r>
              <a:rPr lang="de-DE" kern="0" dirty="0" err="1" smtClean="0">
                <a:solidFill>
                  <a:srgbClr val="CFD500"/>
                </a:solidFill>
              </a:rPr>
              <a:t>between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anthropogenic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factors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and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climate</a:t>
            </a:r>
            <a:r>
              <a:rPr lang="de-DE" kern="0" dirty="0" smtClean="0">
                <a:solidFill>
                  <a:srgbClr val="CFD500"/>
                </a:solidFill>
              </a:rPr>
              <a:t>: </a:t>
            </a:r>
            <a:r>
              <a:rPr lang="de-DE" kern="0" dirty="0" err="1" smtClean="0">
                <a:solidFill>
                  <a:srgbClr val="CFD500"/>
                </a:solidFill>
              </a:rPr>
              <a:t>Energy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consumption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for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space</a:t>
            </a:r>
            <a:r>
              <a:rPr lang="de-DE" kern="0" dirty="0" smtClean="0">
                <a:solidFill>
                  <a:srgbClr val="CFD500"/>
                </a:solidFill>
              </a:rPr>
              <a:t> </a:t>
            </a:r>
            <a:r>
              <a:rPr lang="de-DE" kern="0" dirty="0" err="1" smtClean="0">
                <a:solidFill>
                  <a:srgbClr val="CFD500"/>
                </a:solidFill>
              </a:rPr>
              <a:t>heating</a:t>
            </a:r>
            <a:endParaRPr lang="de-DE" kern="0" dirty="0" smtClean="0">
              <a:solidFill>
                <a:srgbClr val="CFD500"/>
              </a:solidFill>
            </a:endParaRPr>
          </a:p>
          <a:p>
            <a:r>
              <a:rPr lang="de-DE" b="0" kern="0" dirty="0" smtClean="0">
                <a:solidFill>
                  <a:srgbClr val="CFD500"/>
                </a:solidFill>
              </a:rPr>
              <a:t>	</a:t>
            </a:r>
          </a:p>
          <a:p>
            <a:r>
              <a:rPr lang="de-DE" b="0" kern="0" dirty="0">
                <a:solidFill>
                  <a:srgbClr val="CFD500"/>
                </a:solidFill>
              </a:rPr>
              <a:t>	</a:t>
            </a:r>
            <a:r>
              <a:rPr lang="de-DE" b="0" kern="0" dirty="0" err="1" smtClean="0">
                <a:solidFill>
                  <a:srgbClr val="CFD500"/>
                </a:solidFill>
              </a:rPr>
              <a:t>Dr</a:t>
            </a:r>
            <a:r>
              <a:rPr lang="de-DE" b="0" kern="0" dirty="0" smtClean="0">
                <a:solidFill>
                  <a:srgbClr val="CFD500"/>
                </a:solidFill>
              </a:rPr>
              <a:t> </a:t>
            </a:r>
            <a:r>
              <a:rPr lang="de-DE" b="0" kern="0" dirty="0" err="1" smtClean="0">
                <a:solidFill>
                  <a:srgbClr val="CFD500"/>
                </a:solidFill>
              </a:rPr>
              <a:t>sc</a:t>
            </a:r>
            <a:r>
              <a:rPr lang="de-DE" b="0" kern="0" dirty="0" smtClean="0">
                <a:solidFill>
                  <a:srgbClr val="CFD500"/>
                </a:solidFill>
              </a:rPr>
              <a:t> ETH Matthias Berger</a:t>
            </a:r>
          </a:p>
          <a:p>
            <a:r>
              <a:rPr lang="de-DE" b="0" kern="0" dirty="0">
                <a:solidFill>
                  <a:srgbClr val="CFD500"/>
                </a:solidFill>
              </a:rPr>
              <a:t>	</a:t>
            </a:r>
            <a:r>
              <a:rPr lang="de-DE" sz="1600" b="0" kern="0" dirty="0" smtClean="0">
                <a:solidFill>
                  <a:srgbClr val="CFD500"/>
                </a:solidFill>
              </a:rPr>
              <a:t>Head </a:t>
            </a:r>
            <a:r>
              <a:rPr lang="de-DE" sz="1600" b="0" kern="0" dirty="0" err="1">
                <a:solidFill>
                  <a:srgbClr val="CFD500"/>
                </a:solidFill>
              </a:rPr>
              <a:t>of</a:t>
            </a:r>
            <a:r>
              <a:rPr lang="de-DE" sz="1600" b="0" kern="0" dirty="0">
                <a:solidFill>
                  <a:srgbClr val="CFD500"/>
                </a:solidFill>
              </a:rPr>
              <a:t> </a:t>
            </a:r>
            <a:r>
              <a:rPr lang="de-DE" sz="1600" b="0" kern="0" dirty="0" smtClean="0">
                <a:solidFill>
                  <a:srgbClr val="CFD500"/>
                </a:solidFill>
              </a:rPr>
              <a:t>Assessment @CC TES</a:t>
            </a:r>
            <a:endParaRPr lang="de-DE" sz="1400" b="0" kern="0" dirty="0">
              <a:solidFill>
                <a:srgbClr val="F7F7F7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b="0" kern="0" dirty="0" smtClean="0">
                <a:solidFill>
                  <a:srgbClr val="F7F7F7"/>
                </a:solidFill>
              </a:rPr>
              <a:t>	</a:t>
            </a:r>
            <a:endParaRPr lang="de-DE" sz="1400" b="0" kern="0" dirty="0">
              <a:solidFill>
                <a:srgbClr val="F7F7F7"/>
              </a:solidFill>
            </a:endParaRPr>
          </a:p>
          <a:p>
            <a:endParaRPr lang="de-DE" b="0" kern="0" dirty="0"/>
          </a:p>
          <a:p>
            <a:r>
              <a:rPr lang="de-DE" b="0" kern="0" dirty="0"/>
              <a:t/>
            </a:r>
            <a:br>
              <a:rPr lang="de-DE" b="0" kern="0" dirty="0"/>
            </a:br>
            <a:endParaRPr lang="en-GB" b="0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517"/>
            <a:ext cx="1800200" cy="1039206"/>
          </a:xfrm>
          <a:prstGeom prst="rect">
            <a:avLst/>
          </a:prstGeom>
        </p:spPr>
      </p:pic>
      <p:pic>
        <p:nvPicPr>
          <p:cNvPr id="8" name="Picture 2" descr="Benutzerf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73063"/>
            <a:ext cx="591297" cy="7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538"/>
            <a:ext cx="914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CH" dirty="0" err="1" smtClean="0"/>
              <a:t>Juxtaposing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anthropogenic</a:t>
            </a:r>
            <a:r>
              <a:rPr lang="de-CH" dirty="0" smtClean="0"/>
              <a:t> </a:t>
            </a:r>
            <a:r>
              <a:rPr lang="de-CH" dirty="0" err="1" smtClean="0"/>
              <a:t>factors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5530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</a:t>
            </a:r>
            <a:br>
              <a:rPr lang="en-US" dirty="0"/>
            </a:b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Heat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6912768" cy="3456384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7000790" y="2041687"/>
            <a:ext cx="720080" cy="360040"/>
          </a:xfrm>
          <a:prstGeom prst="rect">
            <a:avLst/>
          </a:prstGeom>
          <a:solidFill>
            <a:srgbClr val="D7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04056" y="65669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endParaRPr lang="en-GB" sz="1400" kern="14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endParaRPr lang="en-GB" sz="1400" kern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endParaRPr lang="de-CH" sz="1600" b="1" u="sng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de-CH" sz="1600" b="1" u="sng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de-CH" sz="1600" b="1" u="sng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end-</a:t>
            </a:r>
            <a:r>
              <a:rPr lang="de-CH" sz="1600" b="1" u="sng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CH" sz="1600" b="1" u="sng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600" b="1" u="sng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CH" sz="1600" b="1" u="sng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600" b="1" u="sng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sector</a:t>
            </a:r>
            <a:endParaRPr lang="en-GB" sz="1600" b="1" u="sng" kern="14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15616" y="5373012"/>
            <a:ext cx="7685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 smtClean="0"/>
              <a:t>34.11 </a:t>
            </a:r>
            <a:r>
              <a:rPr lang="de-CH" sz="1600" dirty="0" err="1" smtClean="0"/>
              <a:t>million</a:t>
            </a:r>
            <a:r>
              <a:rPr lang="de-CH" sz="1600" dirty="0" smtClean="0"/>
              <a:t> </a:t>
            </a:r>
            <a:r>
              <a:rPr lang="de-CH" sz="1600" dirty="0" err="1" smtClean="0"/>
              <a:t>tons</a:t>
            </a:r>
            <a:r>
              <a:rPr lang="de-CH" sz="1600" dirty="0" smtClean="0"/>
              <a:t> CO2 </a:t>
            </a:r>
            <a:r>
              <a:rPr lang="de-CH" sz="1600" dirty="0" err="1" smtClean="0"/>
              <a:t>from</a:t>
            </a:r>
            <a:r>
              <a:rPr lang="de-CH" sz="1600" dirty="0" smtClean="0"/>
              <a:t> </a:t>
            </a:r>
            <a:r>
              <a:rPr lang="de-CH" sz="1600" dirty="0" err="1" smtClean="0"/>
              <a:t>combustion</a:t>
            </a:r>
            <a:r>
              <a:rPr lang="de-CH" sz="1600" dirty="0" smtClean="0"/>
              <a:t> </a:t>
            </a:r>
            <a:r>
              <a:rPr lang="de-CH" sz="1600" dirty="0" err="1" smtClean="0"/>
              <a:t>of</a:t>
            </a:r>
            <a:r>
              <a:rPr lang="de-CH" sz="1600" dirty="0" smtClean="0"/>
              <a:t> fossil </a:t>
            </a:r>
            <a:r>
              <a:rPr lang="de-CH" sz="1600" dirty="0" err="1" smtClean="0"/>
              <a:t>fuels</a:t>
            </a:r>
            <a:r>
              <a:rPr lang="de-CH" sz="1600" dirty="0" smtClean="0"/>
              <a:t>, </a:t>
            </a:r>
            <a:r>
              <a:rPr lang="de-CH" sz="1600" dirty="0" err="1" smtClean="0"/>
              <a:t>which</a:t>
            </a:r>
            <a:r>
              <a:rPr lang="de-CH" sz="1600" dirty="0" smtClean="0"/>
              <a:t> </a:t>
            </a:r>
            <a:r>
              <a:rPr lang="de-CH" sz="1600" dirty="0" err="1" smtClean="0"/>
              <a:t>is</a:t>
            </a:r>
            <a:r>
              <a:rPr lang="de-CH" sz="1600" dirty="0" smtClean="0"/>
              <a:t> 71% </a:t>
            </a:r>
          </a:p>
          <a:p>
            <a:r>
              <a:rPr lang="de-CH" sz="1600" dirty="0" err="1" smtClean="0"/>
              <a:t>of</a:t>
            </a:r>
            <a:r>
              <a:rPr lang="de-CH" sz="1600" dirty="0" smtClean="0"/>
              <a:t> all GHG </a:t>
            </a:r>
            <a:r>
              <a:rPr lang="de-CH" sz="1600" dirty="0" err="1" smtClean="0"/>
              <a:t>emissions</a:t>
            </a:r>
            <a:r>
              <a:rPr lang="de-CH" sz="1600" dirty="0" smtClean="0"/>
              <a:t> (in 2016), 17.86 </a:t>
            </a:r>
            <a:r>
              <a:rPr lang="de-CH" sz="1600" dirty="0" err="1" smtClean="0"/>
              <a:t>million</a:t>
            </a:r>
            <a:r>
              <a:rPr lang="de-CH" sz="1600" dirty="0" smtClean="0"/>
              <a:t> </a:t>
            </a:r>
            <a:r>
              <a:rPr lang="de-CH" sz="1600" dirty="0" err="1" smtClean="0"/>
              <a:t>tons</a:t>
            </a:r>
            <a:r>
              <a:rPr lang="de-CH" sz="1600" dirty="0" smtClean="0"/>
              <a:t> </a:t>
            </a:r>
            <a:r>
              <a:rPr lang="de-CH" sz="1600" dirty="0" err="1" smtClean="0"/>
              <a:t>for</a:t>
            </a:r>
            <a:r>
              <a:rPr lang="de-CH" sz="1600" dirty="0" smtClean="0"/>
              <a:t> </a:t>
            </a:r>
            <a:r>
              <a:rPr lang="de-CH" sz="1600" dirty="0" err="1" smtClean="0"/>
              <a:t>space</a:t>
            </a:r>
            <a:r>
              <a:rPr lang="de-CH" sz="1600" dirty="0" smtClean="0"/>
              <a:t> </a:t>
            </a:r>
            <a:r>
              <a:rPr lang="de-CH" sz="1600" dirty="0" err="1" smtClean="0"/>
              <a:t>heating</a:t>
            </a:r>
            <a:endParaRPr lang="de-CH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 smtClean="0"/>
              <a:t>Kyoto </a:t>
            </a:r>
            <a:r>
              <a:rPr lang="de-CH" sz="1600" dirty="0" err="1" smtClean="0"/>
              <a:t>target</a:t>
            </a:r>
            <a:r>
              <a:rPr lang="de-CH" sz="1600" dirty="0" smtClean="0"/>
              <a:t>: </a:t>
            </a:r>
            <a:r>
              <a:rPr lang="de-CH" sz="1600" dirty="0" err="1" smtClean="0"/>
              <a:t>reduction</a:t>
            </a:r>
            <a:r>
              <a:rPr lang="de-CH" sz="1600" dirty="0" smtClean="0"/>
              <a:t> </a:t>
            </a:r>
            <a:r>
              <a:rPr lang="de-CH" sz="1600" dirty="0" err="1" smtClean="0"/>
              <a:t>by</a:t>
            </a:r>
            <a:r>
              <a:rPr lang="de-CH" sz="1600" dirty="0" smtClean="0"/>
              <a:t> 10 </a:t>
            </a:r>
            <a:r>
              <a:rPr lang="de-CH" sz="1600" dirty="0" err="1" smtClean="0"/>
              <a:t>million</a:t>
            </a:r>
            <a:r>
              <a:rPr lang="de-CH" sz="1600" dirty="0" smtClean="0"/>
              <a:t> </a:t>
            </a:r>
            <a:r>
              <a:rPr lang="de-CH" sz="1600" dirty="0" err="1" smtClean="0"/>
              <a:t>tons</a:t>
            </a:r>
            <a:r>
              <a:rPr lang="de-CH" sz="1600" dirty="0" smtClean="0"/>
              <a:t> </a:t>
            </a:r>
            <a:r>
              <a:rPr lang="de-CH" sz="1600" dirty="0" err="1" smtClean="0"/>
              <a:t>by</a:t>
            </a:r>
            <a:r>
              <a:rPr lang="de-CH" sz="1600" dirty="0" smtClean="0"/>
              <a:t> 2030</a:t>
            </a: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251520" y="6270147"/>
            <a:ext cx="7956376" cy="56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en-GB" sz="1400" kern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400" kern="1400" dirty="0">
                <a:ea typeface="Calibri" panose="020F0502020204030204" pitchFamily="34" charset="0"/>
                <a:cs typeface="Times New Roman" panose="02020603050405020304" pitchFamily="18" charset="0"/>
              </a:rPr>
              <a:t>. Berger, J. Worlitschek, “A novel approach for estimating residential space heating demand”,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400" dirty="0">
                <a:ea typeface="Calibri" panose="020F0502020204030204" pitchFamily="34" charset="0"/>
                <a:cs typeface="Times New Roman" panose="02020603050405020304" pitchFamily="18" charset="0"/>
              </a:rPr>
              <a:t>Energy, 159: 294-301, 2018.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4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</a:t>
            </a:r>
            <a:br>
              <a:rPr lang="en-US" dirty="0"/>
            </a:b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smtClean="0"/>
              <a:t>System Models</a:t>
            </a:r>
            <a:endParaRPr lang="de-CH" dirty="0"/>
          </a:p>
        </p:txBody>
      </p:sp>
      <p:sp>
        <p:nvSpPr>
          <p:cNvPr id="16" name="Rechteck 15"/>
          <p:cNvSpPr/>
          <p:nvPr/>
        </p:nvSpPr>
        <p:spPr>
          <a:xfrm>
            <a:off x="9923311" y="293676"/>
            <a:ext cx="960168" cy="550878"/>
          </a:xfrm>
          <a:prstGeom prst="rect">
            <a:avLst/>
          </a:prstGeom>
          <a:solidFill>
            <a:srgbClr val="D7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5331"/>
            <a:ext cx="8784976" cy="330133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51520" y="6270147"/>
            <a:ext cx="7956376" cy="56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en-GB" sz="1400" kern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400" kern="1400" dirty="0">
                <a:ea typeface="Calibri" panose="020F0502020204030204" pitchFamily="34" charset="0"/>
                <a:cs typeface="Times New Roman" panose="02020603050405020304" pitchFamily="18" charset="0"/>
              </a:rPr>
              <a:t>. Berger, J. Worlitschek, “A novel approach for estimating residential space heating demand”,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400" dirty="0">
                <a:ea typeface="Calibri" panose="020F0502020204030204" pitchFamily="34" charset="0"/>
                <a:cs typeface="Times New Roman" panose="02020603050405020304" pitchFamily="18" charset="0"/>
              </a:rPr>
              <a:t>Energy, 159: 294-301, 2018.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8" y="2255698"/>
            <a:ext cx="8784000" cy="33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08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</a:t>
            </a:r>
            <a:br>
              <a:rPr lang="en-US" dirty="0"/>
            </a:b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Heat</a:t>
            </a:r>
            <a:endParaRPr lang="de-CH" dirty="0"/>
          </a:p>
        </p:txBody>
      </p:sp>
      <p:sp>
        <p:nvSpPr>
          <p:cNvPr id="6" name="Rechteck 5"/>
          <p:cNvSpPr/>
          <p:nvPr/>
        </p:nvSpPr>
        <p:spPr>
          <a:xfrm>
            <a:off x="251520" y="6270147"/>
            <a:ext cx="795637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en-GB" sz="1400" kern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Berger, J. Worlitschek, “The influence of climate trends on heating and cooling demand”, Weather and Climate Extremes, </a:t>
            </a:r>
            <a:r>
              <a:rPr lang="en-GB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[in review].</a:t>
            </a:r>
            <a:endParaRPr lang="de-DE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799"/>
            <a:ext cx="7357182" cy="46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</a:t>
            </a:r>
            <a:br>
              <a:rPr lang="en-US" dirty="0"/>
            </a:br>
            <a:r>
              <a:rPr lang="de-CH" dirty="0" err="1" smtClean="0"/>
              <a:t>Heat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00808"/>
            <a:ext cx="4940870" cy="30377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7" y="1844824"/>
            <a:ext cx="3723529" cy="480059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067944" y="4869160"/>
            <a:ext cx="4572000" cy="16311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en-GB" sz="1400" kern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Berger, J. Worlitschek, “A novel approach for estimating residential space heating demand”,</a:t>
            </a:r>
            <a:r>
              <a:rPr lang="en-GB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Energy, 159: 294-301, 2018.</a:t>
            </a:r>
            <a:endParaRPr lang="de-DE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en-GB" sz="1400" kern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Berger,</a:t>
            </a:r>
            <a:r>
              <a:rPr lang="en-GB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“Heating and cooling future of Europe and interactions with electricity”, IEEE - European Public Policy Committee, 2018. </a:t>
            </a:r>
            <a:endParaRPr lang="de-DE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r>
              <a:rPr lang="de-CH" dirty="0" smtClean="0"/>
              <a:t> Norm Periode </a:t>
            </a:r>
            <a:r>
              <a:rPr lang="de-CH" dirty="0" err="1" smtClean="0"/>
              <a:t>to</a:t>
            </a:r>
            <a:r>
              <a:rPr lang="de-CH" dirty="0" smtClean="0"/>
              <a:t> Trends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015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r>
              <a:rPr lang="en-US" dirty="0"/>
              <a:t/>
            </a:r>
            <a:br>
              <a:rPr lang="en-US" dirty="0"/>
            </a:br>
            <a:r>
              <a:rPr lang="de-CH" dirty="0" err="1" smtClean="0"/>
              <a:t>Energy</a:t>
            </a:r>
            <a:r>
              <a:rPr lang="de-CH" dirty="0" smtClean="0"/>
              <a:t>, </a:t>
            </a:r>
            <a:r>
              <a:rPr lang="de-CH" dirty="0" err="1" smtClean="0"/>
              <a:t>Heating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8307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8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r>
              <a:rPr lang="en-US" dirty="0"/>
              <a:t/>
            </a:r>
            <a:br>
              <a:rPr lang="en-US" dirty="0"/>
            </a:br>
            <a:r>
              <a:rPr lang="de-CH" dirty="0" err="1" smtClean="0"/>
              <a:t>Energy</a:t>
            </a:r>
            <a:r>
              <a:rPr lang="de-CH" dirty="0" smtClean="0"/>
              <a:t>, </a:t>
            </a:r>
            <a:r>
              <a:rPr lang="de-CH" dirty="0" err="1" smtClean="0"/>
              <a:t>Heating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83074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8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82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r>
              <a:rPr lang="en-US" dirty="0"/>
              <a:t/>
            </a:r>
            <a:br>
              <a:rPr lang="en-US" dirty="0"/>
            </a:br>
            <a:r>
              <a:rPr lang="de-CH" dirty="0" err="1" smtClean="0"/>
              <a:t>Energy</a:t>
            </a:r>
            <a:r>
              <a:rPr lang="de-CH" dirty="0" smtClean="0"/>
              <a:t>, </a:t>
            </a:r>
            <a:r>
              <a:rPr lang="de-CH" dirty="0" err="1" smtClean="0"/>
              <a:t>Heating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3" y="1597860"/>
            <a:ext cx="8310201" cy="52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8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r>
              <a:rPr lang="en-US" dirty="0"/>
              <a:t/>
            </a:r>
            <a:br>
              <a:rPr lang="en-US" dirty="0"/>
            </a:br>
            <a:r>
              <a:rPr lang="de-CH" dirty="0" err="1" smtClean="0"/>
              <a:t>Energy</a:t>
            </a:r>
            <a:r>
              <a:rPr lang="de-CH" dirty="0" smtClean="0"/>
              <a:t>, </a:t>
            </a:r>
            <a:r>
              <a:rPr lang="de-CH" dirty="0" err="1" smtClean="0"/>
              <a:t>Heating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20000"/>
            <a:ext cx="8530626" cy="5229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20000"/>
            <a:ext cx="8532000" cy="52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1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 txBox="1">
            <a:spLocks noGrp="1"/>
          </p:cNvSpPr>
          <p:nvPr>
            <p:ph type="title"/>
          </p:nvPr>
        </p:nvSpPr>
        <p:spPr>
          <a:xfrm>
            <a:off x="539552" y="301524"/>
            <a:ext cx="6840760" cy="7512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CH" kern="0" dirty="0" err="1" smtClean="0"/>
              <a:t>Lucerne</a:t>
            </a:r>
            <a:r>
              <a:rPr lang="de-CH" kern="0" dirty="0" smtClean="0"/>
              <a:t>/ </a:t>
            </a:r>
            <a:r>
              <a:rPr lang="de-CH" kern="0" dirty="0" err="1" smtClean="0"/>
              <a:t>Switzerland</a:t>
            </a:r>
            <a:endParaRPr lang="de-CH" kern="0" dirty="0"/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2"/>
          <a:stretch/>
        </p:blipFill>
        <p:spPr>
          <a:xfrm>
            <a:off x="4860032" y="1772816"/>
            <a:ext cx="3864155" cy="198452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4485"/>
          <a:stretch/>
        </p:blipFill>
        <p:spPr>
          <a:xfrm>
            <a:off x="251520" y="1777384"/>
            <a:ext cx="4320480" cy="4164337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4860032" y="3788184"/>
            <a:ext cx="3864155" cy="98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City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50’000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inhabitants</a:t>
            </a:r>
            <a:endParaRPr lang="de-CH" sz="1400" kern="14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&gt;2.5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million</a:t>
            </a: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lodging</a:t>
            </a: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400" kern="1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nights</a:t>
            </a:r>
            <a:r>
              <a:rPr lang="de-CH" sz="1400" kern="1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p.a.</a:t>
            </a:r>
          </a:p>
          <a:p>
            <a:pPr marL="285750" lvl="0" indent="-285750">
              <a:lnSpc>
                <a:spcPct val="115000"/>
              </a:lnSpc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https://www.hslu.ch/-/media/campus/common/images/gallery/ta/ta%20campus/luftaufnahme%20campus%20horw.jpg?h=800&amp;la=de-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4"/>
          <a:stretch/>
        </p:blipFill>
        <p:spPr bwMode="auto">
          <a:xfrm>
            <a:off x="4860032" y="4477415"/>
            <a:ext cx="3864155" cy="19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9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r>
              <a:rPr lang="de-CH" dirty="0" smtClean="0"/>
              <a:t> Norm Periode </a:t>
            </a:r>
            <a:r>
              <a:rPr lang="de-CH" dirty="0" err="1" smtClean="0"/>
              <a:t>to</a:t>
            </a:r>
            <a:r>
              <a:rPr lang="de-CH" dirty="0" smtClean="0"/>
              <a:t> Trends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3719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de-CH" dirty="0" smtClean="0"/>
              <a:t>CH2018 </a:t>
            </a:r>
            <a:r>
              <a:rPr lang="de-CH" dirty="0" err="1" smtClean="0"/>
              <a:t>by</a:t>
            </a:r>
            <a:r>
              <a:rPr lang="de-CH" dirty="0" smtClean="0"/>
              <a:t> C2SM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9350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9000000" cy="49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7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Key </a:t>
            </a:r>
            <a:r>
              <a:rPr lang="de-CH" dirty="0" err="1" smtClean="0"/>
              <a:t>Takeaways</a:t>
            </a:r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251520" y="1988840"/>
            <a:ext cx="864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Energy-related modelling </a:t>
            </a:r>
            <a:r>
              <a:rPr lang="en-US" sz="2000" dirty="0" smtClean="0"/>
              <a:t>&amp; </a:t>
            </a:r>
            <a:r>
              <a:rPr lang="en-US" sz="2000" dirty="0"/>
              <a:t>simulation is </a:t>
            </a:r>
            <a:r>
              <a:rPr lang="en-US" sz="2000" dirty="0" smtClean="0"/>
              <a:t>based on historical </a:t>
            </a:r>
            <a:r>
              <a:rPr lang="en-US" sz="2000" dirty="0"/>
              <a:t>data for consumption and demand in combination with scenarios for future </a:t>
            </a:r>
            <a:r>
              <a:rPr lang="en-US" sz="2000" dirty="0" smtClean="0"/>
              <a:t>trends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Models address challenges </a:t>
            </a:r>
            <a:r>
              <a:rPr lang="en-US" sz="2000" dirty="0"/>
              <a:t>posed by </a:t>
            </a:r>
            <a:r>
              <a:rPr lang="en-US" sz="2000" dirty="0" smtClean="0"/>
              <a:t>climate change and </a:t>
            </a:r>
            <a:r>
              <a:rPr lang="en-US" sz="2000" dirty="0"/>
              <a:t>propose technological change to counter anthropogenic </a:t>
            </a:r>
            <a:r>
              <a:rPr lang="en-US" sz="2000" dirty="0" smtClean="0"/>
              <a:t>effects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Anthropogenic </a:t>
            </a:r>
            <a:r>
              <a:rPr lang="en-US" sz="2000" dirty="0"/>
              <a:t>factors are </a:t>
            </a:r>
            <a:r>
              <a:rPr lang="en-US" sz="2000" dirty="0" smtClean="0"/>
              <a:t>influenced </a:t>
            </a:r>
            <a:r>
              <a:rPr lang="en-US" sz="2000" dirty="0"/>
              <a:t>by climate change, therefore </a:t>
            </a:r>
            <a:r>
              <a:rPr lang="en-US" sz="2000" dirty="0" smtClean="0"/>
              <a:t>scenarios </a:t>
            </a:r>
            <a:r>
              <a:rPr lang="en-US" sz="2000" dirty="0"/>
              <a:t>should include the feedback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This bidirectional </a:t>
            </a:r>
            <a:r>
              <a:rPr lang="en-US" sz="2000" dirty="0"/>
              <a:t>feedback loop </a:t>
            </a:r>
            <a:r>
              <a:rPr lang="en-US" sz="2000" dirty="0" smtClean="0"/>
              <a:t>has </a:t>
            </a:r>
            <a:r>
              <a:rPr lang="en-US" sz="2000" dirty="0"/>
              <a:t>net reduction effect on energy consumption for heating, but increases the need for cooling during </a:t>
            </a:r>
            <a:r>
              <a:rPr lang="en-US" sz="2000" dirty="0" smtClean="0"/>
              <a:t>summer</a:t>
            </a:r>
            <a:r>
              <a:rPr lang="en-US" sz="2000" dirty="0"/>
              <a:t> </a:t>
            </a:r>
            <a:r>
              <a:rPr lang="en-US" sz="2000" dirty="0" smtClean="0"/>
              <a:t>(in CH)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83085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70" y="1556792"/>
            <a:ext cx="9424370" cy="5301208"/>
          </a:xfrm>
          <a:prstGeom prst="rect">
            <a:avLst/>
          </a:prstGeom>
        </p:spPr>
      </p:pic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539552" y="301524"/>
            <a:ext cx="6840760" cy="75121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de-CH" dirty="0" smtClean="0"/>
              <a:t>The End</a:t>
            </a:r>
            <a:endParaRPr lang="de-CH" dirty="0"/>
          </a:p>
        </p:txBody>
      </p:sp>
      <p:sp>
        <p:nvSpPr>
          <p:cNvPr id="7" name="Titel 4"/>
          <p:cNvSpPr txBox="1">
            <a:spLocks/>
          </p:cNvSpPr>
          <p:nvPr/>
        </p:nvSpPr>
        <p:spPr bwMode="auto">
          <a:xfrm>
            <a:off x="7487816" y="6165304"/>
            <a:ext cx="3312368" cy="46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i="1" kern="0" dirty="0" smtClean="0">
                <a:solidFill>
                  <a:schemeClr val="bg1"/>
                </a:solidFill>
              </a:rPr>
              <a:t/>
            </a:r>
            <a:br>
              <a:rPr lang="en-US" i="1" kern="0" dirty="0" smtClean="0">
                <a:solidFill>
                  <a:schemeClr val="bg1"/>
                </a:solidFill>
              </a:rPr>
            </a:br>
            <a:r>
              <a:rPr lang="de-CH" i="1" kern="0" dirty="0" err="1" smtClean="0">
                <a:solidFill>
                  <a:schemeClr val="bg1"/>
                </a:solidFill>
              </a:rPr>
              <a:t>Thanks</a:t>
            </a:r>
            <a:r>
              <a:rPr lang="de-CH" i="1" kern="0" dirty="0" smtClean="0">
                <a:solidFill>
                  <a:schemeClr val="bg1"/>
                </a:solidFill>
              </a:rPr>
              <a:t>!</a:t>
            </a:r>
            <a:endParaRPr lang="de-CH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7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4"/>
          <p:cNvSpPr>
            <a:spLocks noGrp="1"/>
          </p:cNvSpPr>
          <p:nvPr>
            <p:ph type="body" sz="quarter" idx="4294967295"/>
          </p:nvPr>
        </p:nvSpPr>
        <p:spPr>
          <a:xfrm>
            <a:off x="395536" y="1985579"/>
            <a:ext cx="8424936" cy="802027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CH" sz="2000" b="1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de-CH" sz="2000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Professors</a:t>
            </a:r>
            <a:r>
              <a:rPr lang="de-CH" sz="2000" b="1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2000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lang="de-CH" sz="2000" b="1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27 </a:t>
            </a:r>
            <a:r>
              <a:rPr lang="de-CH" sz="2000" dirty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Research </a:t>
            </a:r>
            <a:r>
              <a:rPr lang="en-GB" sz="2000" dirty="0" smtClean="0">
                <a:solidFill>
                  <a:srgbClr val="CE0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associates</a:t>
            </a:r>
            <a:endParaRPr lang="de-CH" sz="2000" dirty="0">
              <a:solidFill>
                <a:srgbClr val="CE036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999292" y="6033881"/>
            <a:ext cx="542046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de-CH" sz="1800" dirty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Swiss Symposium Thermal </a:t>
            </a:r>
            <a:r>
              <a:rPr lang="de-CH" sz="1800" dirty="0" err="1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CH" sz="1800" dirty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Storage’ </a:t>
            </a:r>
          </a:p>
        </p:txBody>
      </p:sp>
      <p:sp>
        <p:nvSpPr>
          <p:cNvPr id="45" name="Rechteck 44"/>
          <p:cNvSpPr/>
          <p:nvPr/>
        </p:nvSpPr>
        <p:spPr>
          <a:xfrm>
            <a:off x="133430" y="2661806"/>
            <a:ext cx="551050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dirty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characterization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analytical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lab</a:t>
            </a:r>
            <a:endParaRPr lang="de-CH" sz="1800" dirty="0">
              <a:solidFill>
                <a:srgbClr val="0000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96988"/>
            <a:ext cx="1739659" cy="124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hteck 46"/>
          <p:cNvSpPr/>
          <p:nvPr/>
        </p:nvSpPr>
        <p:spPr>
          <a:xfrm>
            <a:off x="2789344" y="3885406"/>
            <a:ext cx="480699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Pilot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plants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fundamental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endParaRPr lang="de-CH" sz="1800" dirty="0">
              <a:solidFill>
                <a:srgbClr val="0000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127" y="3216177"/>
            <a:ext cx="1641829" cy="1704470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566843" y="4973523"/>
            <a:ext cx="617704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System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modelling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optimization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CH" sz="1800" dirty="0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800" dirty="0" err="1" smtClean="0">
                <a:solidFill>
                  <a:srgbClr val="0000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components</a:t>
            </a:r>
            <a:endParaRPr lang="de-CH" sz="1800" dirty="0">
              <a:solidFill>
                <a:srgbClr val="0000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31907"/>
          <a:stretch/>
        </p:blipFill>
        <p:spPr>
          <a:xfrm>
            <a:off x="6742709" y="4292831"/>
            <a:ext cx="1677050" cy="1702957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0" y="5573197"/>
            <a:ext cx="2865862" cy="921367"/>
          </a:xfrm>
          <a:prstGeom prst="rect">
            <a:avLst/>
          </a:prstGeom>
        </p:spPr>
      </p:pic>
      <p:sp>
        <p:nvSpPr>
          <p:cNvPr id="15" name="Titel 1"/>
          <p:cNvSpPr txBox="1">
            <a:spLocks noGrp="1"/>
          </p:cNvSpPr>
          <p:nvPr>
            <p:ph type="title"/>
          </p:nvPr>
        </p:nvSpPr>
        <p:spPr>
          <a:xfrm>
            <a:off x="539552" y="301524"/>
            <a:ext cx="6840760" cy="7512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/>
              <a:t>Competence Center</a:t>
            </a:r>
            <a:br>
              <a:rPr lang="en-US" kern="0" dirty="0" smtClean="0"/>
            </a:br>
            <a:r>
              <a:rPr lang="en-US" kern="0" dirty="0" smtClean="0"/>
              <a:t>Thermal Energy Storage </a:t>
            </a:r>
            <a:r>
              <a:rPr lang="de-CH" kern="0" dirty="0" smtClean="0"/>
              <a:t>(CC TES)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1920949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Main Research Areas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t="30430" b="24716"/>
          <a:stretch/>
        </p:blipFill>
        <p:spPr>
          <a:xfrm>
            <a:off x="930812" y="2561650"/>
            <a:ext cx="3401012" cy="1310864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60932"/>
          <a:stretch/>
        </p:blipFill>
        <p:spPr>
          <a:xfrm>
            <a:off x="4782994" y="4653136"/>
            <a:ext cx="3456963" cy="1368152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/>
          <a:stretch/>
        </p:blipFill>
        <p:spPr>
          <a:xfrm>
            <a:off x="4749355" y="2556463"/>
            <a:ext cx="3424934" cy="1375905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hteck 10"/>
          <p:cNvSpPr/>
          <p:nvPr/>
        </p:nvSpPr>
        <p:spPr>
          <a:xfrm>
            <a:off x="551595" y="3820187"/>
            <a:ext cx="187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b="1" dirty="0" smtClean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Latente Hitzespeicher</a:t>
            </a:r>
            <a:endParaRPr lang="de-CH" sz="1400" b="1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15346" y="4241091"/>
            <a:ext cx="185645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Temperature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stability</a:t>
            </a:r>
            <a:endParaRPr lang="de-CH" sz="1400" b="1" dirty="0">
              <a:solidFill>
                <a:schemeClr val="accent4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6" y="4653136"/>
            <a:ext cx="3416478" cy="1368152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32" name="Textfeld 31"/>
          <p:cNvSpPr txBox="1"/>
          <p:nvPr/>
        </p:nvSpPr>
        <p:spPr>
          <a:xfrm>
            <a:off x="915345" y="2148235"/>
            <a:ext cx="170234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Latent </a:t>
            </a:r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heat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storage</a:t>
            </a:r>
            <a:endParaRPr lang="de-CH" sz="1400" b="1" dirty="0">
              <a:solidFill>
                <a:schemeClr val="accent4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084168" y="4241090"/>
            <a:ext cx="21557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Seasonal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energy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e-CH" sz="1400" b="1" dirty="0" err="1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storages</a:t>
            </a:r>
            <a:endParaRPr lang="de-CH" sz="1400" b="1" dirty="0">
              <a:solidFill>
                <a:schemeClr val="accent4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300192" y="2148235"/>
            <a:ext cx="187409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Assessment </a:t>
            </a:r>
            <a:r>
              <a:rPr lang="de-CH" sz="1400" b="1" dirty="0" err="1" smtClean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de-CH" sz="1400" b="1" dirty="0" smtClean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e-CH" sz="1400" b="1" dirty="0" err="1" smtClean="0">
                <a:solidFill>
                  <a:schemeClr val="accent4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storage</a:t>
            </a:r>
            <a:endParaRPr lang="de-CH" sz="1400" b="1" dirty="0">
              <a:solidFill>
                <a:schemeClr val="accent4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7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dsturze\Documents\PP_mitarbeiter\anasta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33" y="1850365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:\Users\tdsturze\Documents\PP_mitarbeiter\philip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37" y="1850166"/>
            <a:ext cx="589587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tdsturze\Documents\PP_mitarbeiter\ludg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30" y="1850166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89312" y="1940567"/>
            <a:ext cx="49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Philipp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Schütz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39096" y="1932071"/>
            <a:ext cx="499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Ludger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Fischer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70268" y="1913917"/>
            <a:ext cx="69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Anastasia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Stamatiou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70952" y="3174650"/>
            <a:ext cx="41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Damian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Gwerder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47957" y="2888892"/>
            <a:ext cx="573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Silvan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 Arx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6" descr="C:\Users\tdsturze\Documents\PP_mitarbeiter\dami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4" y="2865666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tdsturze\Documents\PP_mitarbeiter\silv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80" y="2885405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tdsturze\Documents\PP_mitarbeiter\sim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25" y="2854305"/>
            <a:ext cx="611583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tdsturze\Documents\PP_mitarbeiter\rem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04" y="2856973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tdsturze\Documents\PP_mitarbeiter\ben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5" y="2885405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:\Users\tdsturze\Documents\PP_mitarbeiter\stef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" y="5022620"/>
            <a:ext cx="589588" cy="7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2542901" y="2925412"/>
            <a:ext cx="57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Simon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Maranda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763188" y="2935059"/>
            <a:ext cx="47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Remo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Waser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212118" y="2902262"/>
            <a:ext cx="705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Benjamin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Schroeteler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154225" y="5067844"/>
            <a:ext cx="54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Stefan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Frehner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428881" y="5055101"/>
            <a:ext cx="48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Patrick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Meyer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" descr="C:\Users\tdsturze\Documents\PP_mitarbeiter\jör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0166"/>
            <a:ext cx="587751" cy="7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97" y="5061092"/>
            <a:ext cx="589570" cy="7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4942905" y="5035226"/>
            <a:ext cx="555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Roman Durrer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55" y="3976611"/>
            <a:ext cx="589570" cy="7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3689928" y="4072699"/>
            <a:ext cx="61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Oliver Fellmann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96" y="3970262"/>
            <a:ext cx="589570" cy="7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20" y="1862922"/>
            <a:ext cx="574883" cy="7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08" y="3989373"/>
            <a:ext cx="589569" cy="78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1126617" y="1910315"/>
            <a:ext cx="717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Jörg Worlitschek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399401" y="3984233"/>
            <a:ext cx="560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Stefan Krimmel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313266" y="1923502"/>
            <a:ext cx="56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Willy Villasmil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215112" y="3991775"/>
            <a:ext cx="87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Roger Zimmermann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143175" y="4000606"/>
            <a:ext cx="628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Stephanie </a:t>
            </a:r>
            <a:r>
              <a:rPr lang="de-CH" sz="7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Snoek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678165" y="1881649"/>
            <a:ext cx="74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Matthias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Berger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713022" y="5077420"/>
            <a:ext cx="563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Rebecca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Ravotti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5363" y="5062661"/>
            <a:ext cx="589569" cy="785509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1" y="5020560"/>
            <a:ext cx="591401" cy="78014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38" y="2879056"/>
            <a:ext cx="576832" cy="785510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7731760" y="2900133"/>
            <a:ext cx="66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Marcel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Troxler</a:t>
            </a: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97" y="3965873"/>
            <a:ext cx="587613" cy="775149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7666211" y="4001467"/>
            <a:ext cx="904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David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Schiffmann</a:t>
            </a: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6" y="3995667"/>
            <a:ext cx="589569" cy="777729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7719902" y="5062706"/>
            <a:ext cx="8130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William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Delgado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099928" y="2905211"/>
            <a:ext cx="586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Damian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Gwerder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910215" y="4024123"/>
            <a:ext cx="71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Janine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Leiggener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Benutzerfot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54" y="1862922"/>
            <a:ext cx="591297" cy="7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nutzerfot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" y="3949429"/>
            <a:ext cx="632220" cy="8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feld 57"/>
          <p:cNvSpPr txBox="1"/>
          <p:nvPr/>
        </p:nvSpPr>
        <p:spPr>
          <a:xfrm>
            <a:off x="6261941" y="5027532"/>
            <a:ext cx="669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Sebastian Ammann</a:t>
            </a:r>
          </a:p>
        </p:txBody>
      </p:sp>
      <p:pic>
        <p:nvPicPr>
          <p:cNvPr id="2054" name="Picture 6" descr="Benutzerfot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97" y="5079387"/>
            <a:ext cx="584567" cy="77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feld 58"/>
          <p:cNvSpPr txBox="1"/>
          <p:nvPr/>
        </p:nvSpPr>
        <p:spPr>
          <a:xfrm>
            <a:off x="1126617" y="6059305"/>
            <a:ext cx="54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Andreas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Melillo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3744657" y="5978964"/>
            <a:ext cx="6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Yasser Baddour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(Zivi)</a:t>
            </a: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948268" y="5981119"/>
            <a:ext cx="54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Roger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Buck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(Zivi)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CH" sz="7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2382928" y="5945751"/>
            <a:ext cx="80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Poppy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7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O’Neill</a:t>
            </a:r>
          </a:p>
        </p:txBody>
      </p:sp>
      <p:pic>
        <p:nvPicPr>
          <p:cNvPr id="2056" name="Picture 8" descr="Benutzerfoto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4" y="6037286"/>
            <a:ext cx="582396" cy="7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593" y="6038079"/>
            <a:ext cx="637760" cy="76747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81" y="6024715"/>
            <a:ext cx="661503" cy="78295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138" y="5997412"/>
            <a:ext cx="613591" cy="828050"/>
          </a:xfrm>
          <a:prstGeom prst="rect">
            <a:avLst/>
          </a:prstGeom>
        </p:spPr>
      </p:pic>
      <p:pic>
        <p:nvPicPr>
          <p:cNvPr id="2" name="Picture 2" descr="Benutzerfoto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00" y="5027532"/>
            <a:ext cx="620908" cy="8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/>
              <a:t>Competence Center</a:t>
            </a:r>
            <a:br>
              <a:rPr lang="en-US" kern="0" dirty="0" smtClean="0"/>
            </a:br>
            <a:r>
              <a:rPr lang="en-US" kern="0" dirty="0" smtClean="0"/>
              <a:t>Thermal Energy Storage </a:t>
            </a:r>
            <a:r>
              <a:rPr lang="de-CH" kern="0" dirty="0" smtClean="0"/>
              <a:t>(CC TES)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2711145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Infrastructure</a:t>
            </a:r>
            <a:endParaRPr lang="de-CH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0" y="3861048"/>
            <a:ext cx="1722816" cy="261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23528" y="1575251"/>
            <a:ext cx="442849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1" dirty="0" smtClean="0">
                <a:solidFill>
                  <a:srgbClr val="CE0361"/>
                </a:solidFill>
              </a:rPr>
              <a:t>Research </a:t>
            </a:r>
            <a:r>
              <a:rPr lang="de-CH" sz="1800" b="1" dirty="0" err="1" smtClean="0">
                <a:solidFill>
                  <a:srgbClr val="CE0361"/>
                </a:solidFill>
              </a:rPr>
              <a:t>facilities</a:t>
            </a:r>
            <a:endParaRPr lang="de-CH" sz="1800" b="1" dirty="0">
              <a:solidFill>
                <a:srgbClr val="CE0361"/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Latent heat storages (10- 500 l)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Sensible storages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Phase Change Dispersions test rig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Phase Change Slurries test rig</a:t>
            </a:r>
          </a:p>
          <a:p>
            <a:pPr>
              <a:spcAft>
                <a:spcPts val="600"/>
              </a:spcAft>
            </a:pPr>
            <a:endParaRPr lang="de-CH" sz="1600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CH" sz="2000" b="1" dirty="0">
              <a:solidFill>
                <a:schemeClr val="accent5"/>
              </a:solidFill>
            </a:endParaRPr>
          </a:p>
          <a:p>
            <a:endParaRPr lang="de-CH" dirty="0"/>
          </a:p>
        </p:txBody>
      </p:sp>
      <p:pic>
        <p:nvPicPr>
          <p:cNvPr id="10" name="Picture 3" descr="T:\ta\60 FuE\6075 CC TES\607536 OpenPlanLab\Infrastructure\02_Fafco_500\08_Bilder\sd\IMG_18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" r="11096"/>
          <a:stretch/>
        </p:blipFill>
        <p:spPr bwMode="auto">
          <a:xfrm>
            <a:off x="4954749" y="3861048"/>
            <a:ext cx="3581251" cy="2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9946"/>
          <a:stretch/>
        </p:blipFill>
        <p:spPr>
          <a:xfrm>
            <a:off x="5079271" y="1635816"/>
            <a:ext cx="3450307" cy="2145640"/>
          </a:xfrm>
          <a:prstGeom prst="rect">
            <a:avLst/>
          </a:prstGeom>
        </p:spPr>
      </p:pic>
      <p:pic>
        <p:nvPicPr>
          <p:cNvPr id="12" name="Picture 4" descr="T:\ta\60 FuE\6075 CC TES\607513 MarCom\01_Internet\Auswahl_Web12_TES_V2\Elektrothermische Speich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/>
          <a:stretch/>
        </p:blipFill>
        <p:spPr bwMode="auto">
          <a:xfrm>
            <a:off x="2613687" y="3848738"/>
            <a:ext cx="1634901" cy="26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5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Analytical lab</a:t>
            </a:r>
          </a:p>
        </p:txBody>
      </p:sp>
      <p:pic>
        <p:nvPicPr>
          <p:cNvPr id="6" name="Picture 2" descr="T:\ta\60 FuE\6075 CC TES\607513 MarCom\08_Fotos\Analytiklabor\HSLU_Medizintechnik_Analytiklabor\MartinVogel__MVE7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51" b="20213"/>
          <a:stretch/>
        </p:blipFill>
        <p:spPr bwMode="auto">
          <a:xfrm>
            <a:off x="467544" y="1628800"/>
            <a:ext cx="5125680" cy="31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27"/>
          <p:cNvSpPr txBox="1">
            <a:spLocks noChangeArrowheads="1"/>
          </p:cNvSpPr>
          <p:nvPr/>
        </p:nvSpPr>
        <p:spPr bwMode="auto">
          <a:xfrm>
            <a:off x="5820110" y="4599218"/>
            <a:ext cx="12996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Beckmann-</a:t>
            </a:r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Coulter</a:t>
            </a:r>
            <a:endParaRPr lang="de-CH" sz="9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27"/>
          <p:cNvSpPr txBox="1">
            <a:spLocks noChangeArrowheads="1"/>
          </p:cNvSpPr>
          <p:nvPr/>
        </p:nvSpPr>
        <p:spPr bwMode="auto">
          <a:xfrm>
            <a:off x="7693204" y="4610588"/>
            <a:ext cx="12996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Max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06" y="3561674"/>
            <a:ext cx="1645756" cy="1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7"/>
          <p:cNvSpPr txBox="1">
            <a:spLocks noChangeArrowheads="1"/>
          </p:cNvSpPr>
          <p:nvPr/>
        </p:nvSpPr>
        <p:spPr bwMode="auto">
          <a:xfrm>
            <a:off x="7682965" y="2763226"/>
            <a:ext cx="1336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Thermogravitemtric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(TGA)</a:t>
            </a:r>
          </a:p>
        </p:txBody>
      </p:sp>
      <p:pic>
        <p:nvPicPr>
          <p:cNvPr id="11" name="Grafik 10" descr="T:\ta\60 FuE\6074 CC TEVT\607440 SPEICHER\06_Marcom\02_Flyer\Speicherstoffe\DS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12597"/>
          <a:stretch/>
        </p:blipFill>
        <p:spPr bwMode="auto">
          <a:xfrm>
            <a:off x="5845271" y="1678812"/>
            <a:ext cx="158564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27"/>
          <p:cNvSpPr txBox="1">
            <a:spLocks noChangeArrowheads="1"/>
          </p:cNvSpPr>
          <p:nvPr/>
        </p:nvSpPr>
        <p:spPr bwMode="auto">
          <a:xfrm>
            <a:off x="5772273" y="2752464"/>
            <a:ext cx="1539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Differential Scanning </a:t>
            </a:r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Calorimerty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(DSC)</a:t>
            </a:r>
          </a:p>
        </p:txBody>
      </p:sp>
      <p:pic>
        <p:nvPicPr>
          <p:cNvPr id="13" name="Grafik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6332" y="3316488"/>
            <a:ext cx="1213426" cy="1276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22239"/>
          <a:stretch/>
        </p:blipFill>
        <p:spPr bwMode="auto">
          <a:xfrm>
            <a:off x="5820110" y="5179947"/>
            <a:ext cx="1645756" cy="10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42" y="5015496"/>
            <a:ext cx="997668" cy="111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7"/>
          <p:cNvSpPr txBox="1">
            <a:spLocks noChangeArrowheads="1"/>
          </p:cNvSpPr>
          <p:nvPr/>
        </p:nvSpPr>
        <p:spPr bwMode="auto">
          <a:xfrm>
            <a:off x="5772273" y="6216725"/>
            <a:ext cx="18270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Transient-Hot-Bridge (THB)</a:t>
            </a:r>
          </a:p>
        </p:txBody>
      </p:sp>
      <p:sp>
        <p:nvSpPr>
          <p:cNvPr id="17" name="Textfeld 27"/>
          <p:cNvSpPr txBox="1">
            <a:spLocks noChangeArrowheads="1"/>
          </p:cNvSpPr>
          <p:nvPr/>
        </p:nvSpPr>
        <p:spPr bwMode="auto">
          <a:xfrm>
            <a:off x="1948719" y="6129380"/>
            <a:ext cx="12865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Lumisizer</a:t>
            </a:r>
            <a:endParaRPr lang="de-CH" sz="9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feld 27"/>
          <p:cNvSpPr txBox="1">
            <a:spLocks noChangeArrowheads="1"/>
          </p:cNvSpPr>
          <p:nvPr/>
        </p:nvSpPr>
        <p:spPr bwMode="auto">
          <a:xfrm>
            <a:off x="7757468" y="6237617"/>
            <a:ext cx="1269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</a:t>
            </a:r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chromatograph</a:t>
            </a:r>
            <a:endParaRPr lang="de-CH" sz="9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Grafik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76" y="5089952"/>
            <a:ext cx="1197693" cy="1151974"/>
          </a:xfrm>
          <a:prstGeom prst="rect">
            <a:avLst/>
          </a:prstGeom>
        </p:spPr>
      </p:pic>
      <p:pic>
        <p:nvPicPr>
          <p:cNvPr id="20" name="Grafik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7" y="4983138"/>
            <a:ext cx="1134056" cy="11387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7"/>
          <p:cNvSpPr txBox="1">
            <a:spLocks noChangeArrowheads="1"/>
          </p:cNvSpPr>
          <p:nvPr/>
        </p:nvSpPr>
        <p:spPr bwMode="auto">
          <a:xfrm>
            <a:off x="496731" y="6135112"/>
            <a:ext cx="140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Infraredspectroscopy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(FTIR)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r="16032"/>
          <a:stretch/>
        </p:blipFill>
        <p:spPr bwMode="auto">
          <a:xfrm>
            <a:off x="3303333" y="4980120"/>
            <a:ext cx="1041646" cy="113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7"/>
          <p:cNvSpPr txBox="1">
            <a:spLocks noChangeArrowheads="1"/>
          </p:cNvSpPr>
          <p:nvPr/>
        </p:nvSpPr>
        <p:spPr bwMode="auto">
          <a:xfrm>
            <a:off x="3236768" y="6110894"/>
            <a:ext cx="1293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</a:t>
            </a:r>
            <a:r>
              <a:rPr lang="de-CH" sz="9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9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Analyzer (DMA</a:t>
            </a:r>
            <a:r>
              <a:rPr lang="de-CH" sz="9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4" name="Grafik 2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"/>
          <a:stretch/>
        </p:blipFill>
        <p:spPr bwMode="auto">
          <a:xfrm>
            <a:off x="7736332" y="1608300"/>
            <a:ext cx="1227315" cy="1173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39497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Partners &amp; </a:t>
            </a:r>
            <a:r>
              <a:rPr lang="de-CH" dirty="0" err="1" smtClean="0"/>
              <a:t>Cooperation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4139952" y="1654166"/>
            <a:ext cx="4758444" cy="4293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Swiss Competence Centers </a:t>
            </a: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Research </a:t>
            </a:r>
            <a:endParaRPr lang="de-CH" sz="1400" dirty="0" smtClean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International </a:t>
            </a:r>
            <a:r>
              <a:rPr lang="de-CH" sz="140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Agency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Net Fachgruppe Thermische Speicher 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Forum Energiespeicher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Verein Deutscher Ingenieure (VDI)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energiecluster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– IG Speicher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AIT, Austria</a:t>
            </a:r>
          </a:p>
          <a:p>
            <a:pPr marL="285750" indent="-285750" eaLnBrk="1" fontAlgn="auto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BRGM, France</a:t>
            </a:r>
          </a:p>
          <a:p>
            <a:pPr marL="285750" lvl="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LAMTE, Dalhousie 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University, Canada</a:t>
            </a:r>
          </a:p>
          <a:p>
            <a:pPr marL="285750" lvl="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TU Wien, Austria</a:t>
            </a:r>
          </a:p>
          <a:p>
            <a:pPr marL="285750" lvl="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TU Eindhoven, </a:t>
            </a:r>
            <a:r>
              <a:rPr lang="de-CH" sz="140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Netherlands</a:t>
            </a:r>
            <a:endParaRPr lang="de-CH" sz="1400" dirty="0" smtClean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Heriot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-Watt 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University, 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Scotland</a:t>
            </a:r>
            <a:endParaRPr lang="de-CH" sz="140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Universitat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Lleida, Spain</a:t>
            </a:r>
            <a:endParaRPr lang="de-CH" sz="140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1654166"/>
            <a:ext cx="3528392" cy="4293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V-Zug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Mettler Toledo (Instrumentation) 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Fafco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S.A., Bienne 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Falkeis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Architects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Vaduz, Vienna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Regionalwerke Baden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Hybridwerk </a:t>
            </a: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Aarmatt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/ Solothurn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Nussbaum AG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BMS-Energietechnik AG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Step-Tec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AG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Leutenegger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+ Frei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Walter Meier AG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Sunamp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Ltd</a:t>
            </a:r>
            <a:r>
              <a:rPr lang="de-CH" sz="140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 / </a:t>
            </a:r>
            <a:r>
              <a:rPr lang="de-CH" sz="140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Edingburgh</a:t>
            </a:r>
            <a:endParaRPr lang="de-CH" sz="140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Swisscom </a:t>
            </a:r>
            <a:r>
              <a:rPr lang="de-CH" sz="140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CH" sz="140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2787396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Swiss </a:t>
            </a:r>
            <a:r>
              <a:rPr lang="en-US" dirty="0" err="1"/>
              <a:t>Symporium</a:t>
            </a:r>
            <a:r>
              <a:rPr lang="en-US" dirty="0"/>
              <a:t> Thermal Energy </a:t>
            </a:r>
            <a:r>
              <a:rPr lang="en-US" dirty="0" smtClean="0"/>
              <a:t>Storage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4032448" cy="46958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48064" y="2060848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CE0361"/>
                </a:solidFill>
              </a:rPr>
              <a:t>Next </a:t>
            </a:r>
            <a:r>
              <a:rPr lang="de-CH" sz="2400" b="1" dirty="0" err="1" smtClean="0">
                <a:solidFill>
                  <a:srgbClr val="CE0361"/>
                </a:solidFill>
              </a:rPr>
              <a:t>dates</a:t>
            </a:r>
            <a:r>
              <a:rPr lang="de-CH" sz="2400" b="1" dirty="0" smtClean="0">
                <a:solidFill>
                  <a:srgbClr val="CE0361"/>
                </a:solidFill>
              </a:rPr>
              <a:t>:</a:t>
            </a:r>
          </a:p>
          <a:p>
            <a:endParaRPr lang="de-CH" sz="2400" dirty="0"/>
          </a:p>
          <a:p>
            <a:r>
              <a:rPr lang="de-CH" sz="2400" b="1" dirty="0" smtClean="0">
                <a:solidFill>
                  <a:srgbClr val="253942"/>
                </a:solidFill>
              </a:rPr>
              <a:t>26 </a:t>
            </a:r>
            <a:r>
              <a:rPr lang="de-CH" sz="2400" b="1" dirty="0" err="1" smtClean="0">
                <a:solidFill>
                  <a:srgbClr val="253942"/>
                </a:solidFill>
              </a:rPr>
              <a:t>January</a:t>
            </a:r>
            <a:r>
              <a:rPr lang="de-CH" sz="2400" b="1" dirty="0" smtClean="0">
                <a:solidFill>
                  <a:srgbClr val="253942"/>
                </a:solidFill>
              </a:rPr>
              <a:t> 2018</a:t>
            </a:r>
          </a:p>
          <a:p>
            <a:endParaRPr lang="de-CH" sz="2400" b="1" dirty="0">
              <a:solidFill>
                <a:srgbClr val="253942"/>
              </a:solidFill>
            </a:endParaRPr>
          </a:p>
          <a:p>
            <a:r>
              <a:rPr lang="de-CH" sz="2400" b="1" dirty="0" smtClean="0">
                <a:solidFill>
                  <a:srgbClr val="253942"/>
                </a:solidFill>
              </a:rPr>
              <a:t>25 </a:t>
            </a:r>
            <a:r>
              <a:rPr lang="de-CH" sz="2400" b="1" dirty="0" err="1" smtClean="0">
                <a:solidFill>
                  <a:srgbClr val="253942"/>
                </a:solidFill>
              </a:rPr>
              <a:t>January</a:t>
            </a:r>
            <a:r>
              <a:rPr lang="de-CH" sz="2400" b="1" dirty="0" smtClean="0">
                <a:solidFill>
                  <a:srgbClr val="253942"/>
                </a:solidFill>
              </a:rPr>
              <a:t> 2019</a:t>
            </a:r>
            <a:endParaRPr lang="de-CH" sz="2400" b="1" dirty="0">
              <a:solidFill>
                <a:srgbClr val="2539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92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POWERPOINTMASTERTEMPLATECONFIGURATION" val="&lt;!--Created with officeatwork--&gt;&#10;&lt;MasterTemplateConfiguration&gt;&#10;  &lt;TableOfContentsCollection /&gt;&#10;  &lt;ThemeDefinition&gt;&#10;    &lt;DefaultThemeDefinition&gt;&lt;/DefaultThemeDefinition&gt;&#10;    &lt;PresentationThemeDefinition&gt;&lt;/PresentationThemeDefinition&gt;&#10;    &lt;SlideThemeDefinition&gt;&lt;/SlideThemeDefinition&gt;&#10;    &lt;ObjectThemeDefinition&gt;&lt;/ObjectThemeDefinition&gt;&#10;  &lt;/ThemeDefinition&gt;&#10;  &lt;MasterProperties&gt;&#10;    &lt;MasterProperty Id=&quot;2004112217333376588294&quot;&gt;&#10;      &lt;Fields&gt;&#10;        &lt;Field Id=&quot;2005042611175985034679&quot; ShowField=&quot;false&quot; /&gt;&#10;        &lt;Field Id=&quot;2010011411175985034680&quot; ShowField=&quot;false&quot; /&gt;&#10;        &lt;Field Id=&quot;2010011411175985034681&quot; ShowField=&quot;false&quot; /&gt;&#10;      &lt;/Fields&gt;&#10;    &lt;/MasterProperty&gt;&#10;  &lt;/MasterProperties&gt;&#10;  &lt;ContentItems&gt;&#10;    &lt;ContentItem Language=&quot;2057&quot; IsDefault=&quot;false&quot;&gt;&#10;      &lt;File HasContent=&quot;false&quot; LinkToLanguage=&quot;&quot; /&gt;&#10;    &lt;/ContentItem&gt;&#10;    &lt;ContentItem Language=&quot;4108&quot; IsDefault=&quot;false&quot;&gt;&#10;      &lt;File HasContent=&quot;false&quot; LinkToLanguage=&quot;&quot; /&gt;&#10;    &lt;/ContentItem&gt;&#10;    &lt;ContentItem Language=&quot;2055&quot; IsDefault=&quot;true&quot;&gt;&#10;      &lt;File HasContent=&quot;true&quot; LinkToLanguage=&quot;&quot; /&gt;&#10;    &lt;/ContentItem&gt;&#10;    &lt;ContentItem Language=&quot;2064&quot; IsDefault=&quot;false&quot;&gt;&#10;      &lt;File HasContent=&quot;false&quot; LinkToLanguage=&quot;&quot; /&gt;&#10;    &lt;/ContentItem&gt;&#10;  &lt;/ContentItems&gt;&#10;&lt;/MasterTemplateConfiguration&gt;"/>
  <p:tag name="OFFICEATWORKPOWERPOINTMASTERTEMPLATEID" val="PowerPoint Präsentation"/>
  <p:tag name="OAWWIZARDSTEPS" val="0|1"/>
  <p:tag name="ZOAWLANGID" val="2055"/>
  <p:tag name="OAWDOCPROPSOURCE" val="&lt;DocProps&gt;&lt;DocProp UID=&quot;2002122011014149059130932&quot; EntryUID=&quot;2008020717085723236263&quot;&gt;&lt;Field Name=&quot;IDName&quot; Value=&quot;2.0. Hochschule Luzern - Technik &amp;amp; Architektur, Technikumstrasse 21, Horw&quot;/&gt;&lt;Field Name=&quot;Address1&quot; Value=&quot;&quot;/&gt;&lt;Field Name=&quot;Address2&quot; Value=&quot;Technikumstrasse 21, CH-6048 Horw&quot;/&gt;&lt;Field Name=&quot;Address3&quot; Value=&quot;T +41 41 349 33 11, F +41 41 349 39 60&quot;/&gt;&lt;Field Name=&quot;Address4&quot; Value=&quot;www.hslu.ch&quot;/&gt;&lt;Field Name=&quot;LogoLarge&quot; Value=&quot;%Logos%\hslu_d.ta.g.2100.500.wmf&quot;/&gt;&lt;Field Name=&quot;LogoSmall&quot; Value=&quot;%Logos%\hslu_d.ta.k.2100.250.wmf&quot;/&gt;&lt;Field Name=&quot;City&quot; Value=&quot;Horw&quot;/&gt;&lt;Field Name=&quot;LogoFooter&quot; Value=&quot;%Logos%\hslu_allgemeinefqm.f.2100.200.wmf&quot;/&gt;&lt;Field Name=&quot;LogoPpt1&quot; Value=&quot;%Logos%\Powerpoint\titelmaster\hslu_d.ta.tm.2540.1905.wmf&quot;/&gt;&lt;Field Name=&quot;LogoPpt2&quot; Value=&quot;%Logos%\Powerpoint\folienmaster\hslu_d.ta.fm.2540.1905.wmf&quot;/&gt;&lt;Field Name=&quot;LogoOhneEFQM&quot; Value=&quot;%Logos%\hslu_allgemeinefqm.f.2100.200.wmf&quot;/&gt;&lt;Field Name=&quot;LogoPpt3&quot; Value=&quot;%Logos%\Powerpoint\folienmaster\hslu_d.ta.f.fm.2540.1905.wmf&quot;/&gt;&lt;Field Name=&quot;Data_UID&quot; Value=&quot;2008020717085723236263&quot;/&gt;&lt;Field Name=&quot;Field_Name&quot; Value=&quot;LogoSmall&quot;/&gt;&lt;Field Name=&quot;Field_UID&quot; Value=&quot;2003101016443063533424&quot;/&gt;&lt;Field Name=&quot;ML_LCID&quot; Value=&quot;2055&quot;/&gt;&lt;Field Name=&quot;ML_Value&quot; Value=&quot;%Logos%\hslu_d.ta.k.2100.250.wmf&quot;/&gt;&lt;/DocProp&gt;&lt;DocProp UID=&quot;200212191811121321310321301031x&quot; EntryUID=&quot;13886401000711&quot;&gt;&lt;Field Name=&quot;IDName&quot; Value=&quot;Sigrist Viktor, Direktor Departement Technik &amp;amp; Architektur, TA.DIREKTION&quot;/&gt;&lt;Field Name=&quot;Name&quot; Value=&quot;Prof. Dr. Viktor Sigrist&quot;/&gt;&lt;Field Name=&quot;DirectPhone&quot; Value=&quot;+41 41 349 32 00&quot;/&gt;&lt;Field Name=&quot;Additive&quot; Value=&quot;Direktion&quot;/&gt;&lt;Field Name=&quot;OrganisationUnit&quot; Value=&quot;Hochschule Luzern&quot;/&gt;&lt;Field Name=&quot;EMail&quot; Value=&quot;viktor.sigrist@hslu.ch&quot;/&gt;&lt;Field Name=&quot;Function&quot; Value=&quot;Direktor Departement Technik &amp;amp; Architektur&quot;/&gt;&lt;Field Name=&quot;SignatureHighResBW&quot; Value=&quot;&quot;/&gt;&lt;Field Name=&quot;SchoolPart&quot; Value=&quot;Technik &amp;amp; Architektur&quot;/&gt;&lt;Field Name=&quot;Data_UID&quot; Value=&quot;13886401000711&quot;/&gt;&lt;Field Name=&quot;Field_Name&quot; Value=&quot;Additive&quot;/&gt;&lt;Field Name=&quot;Field_UID&quot; Value=&quot;20030218193544317182370664&quot;/&gt;&lt;Field Name=&quot;ML_LCID&quot; Value=&quot;2055&quot;/&gt;&lt;Field Name=&quot;ML_Value&quot; Value=&quot;Direktion&quot;/&gt;&lt;/DocProp&gt;&lt;DocProp UID=&quot;2002122010583847234010578&quot; EntryUID=&quot;13886401000711&quot;&gt;&lt;Field Name=&quot;IDName&quot; Value=&quot;Sigrist Viktor, Direktor Departement Technik &amp;amp; Architektur, TA.DIREKTION&quot;/&gt;&lt;Field Name=&quot;Name&quot; Value=&quot;Prof. Dr. Viktor Sigrist&quot;/&gt;&lt;Field Name=&quot;DirectPhone&quot; Value=&quot;+41 41 349 32 00&quot;/&gt;&lt;Field Name=&quot;Additive&quot; Value=&quot;Direktion&quot;/&gt;&lt;Field Name=&quot;OrganisationUnit&quot; Value=&quot;Hochschule Luzern&quot;/&gt;&lt;Field Name=&quot;EMail&quot; Value=&quot;viktor.sigrist@hslu.ch&quot;/&gt;&lt;Field Name=&quot;Function&quot; Value=&quot;Direktor Departement Technik &amp;amp; Architektur&quot;/&gt;&lt;Field Name=&quot;SignatureHighResBW&quot; Value=&quot;&quot;/&gt;&lt;Field Name=&quot;SchoolPart&quot; Value=&quot;Technik &amp;amp; Architektur&quot;/&gt;&lt;Field Name=&quot;Data_UID&quot; Value=&quot;13886401000711&quot;/&gt;&lt;Field Name=&quot;Field_Name&quot; Value=&quot;Additive&quot;/&gt;&lt;Field Name=&quot;Field_UID&quot; Value=&quot;20030218193544317182370664&quot;/&gt;&lt;Field Name=&quot;ML_LCID&quot; Value=&quot;2055&quot;/&gt;&lt;Field Name=&quot;ML_Value&quot; Value=&quot;Direktion&quot;/&gt;&lt;/DocProp&gt;&lt;DocProp UID=&quot;2003061115381095709037&quot; EntryUID=&quot;2003121817293296325874&quot;&gt;&lt;Field Name=&quot;IDName&quot; Value=&quot;(Leer)&quot;/&gt;&lt;/DocProp&gt;&lt;DocProp UID=&quot;2006040509495284662868&quot; EntryUID=&quot;13886401000711&quot;&gt;&lt;Field Name=&quot;IDName&quot; Value=&quot;Sigrist Viktor, Direktor Departement Technik &amp;amp; Architektur, TA.DIREKTION&quot;/&gt;&lt;Field Name=&quot;Name&quot; Value=&quot;Prof. Dr. Viktor Sigrist&quot;/&gt;&lt;Field Name=&quot;DirectPhone&quot; Value=&quot;+41 41 349 32 00&quot;/&gt;&lt;Field Name=&quot;Additive&quot; Value=&quot;Direktion&quot;/&gt;&lt;Field Name=&quot;OrganisationUnit&quot; Value=&quot;Hochschule Luzern&quot;/&gt;&lt;Field Name=&quot;EMail&quot; Value=&quot;viktor.sigrist@hslu.ch&quot;/&gt;&lt;Field Name=&quot;Function&quot; Value=&quot;Direktor Departement Technik &amp;amp; Architektur&quot;/&gt;&lt;Field Name=&quot;SignatureHighResBW&quot; Value=&quot;&quot;/&gt;&lt;Field Name=&quot;SchoolPart&quot; Value=&quot;Technik &amp;amp; Architektur&quot;/&gt;&lt;Field Name=&quot;Data_UID&quot; Value=&quot;13886401000711&quot;/&gt;&lt;Field Name=&quot;Field_Name&quot; Value=&quot;Additive&quot;/&gt;&lt;Field Name=&quot;Field_UID&quot; Value=&quot;20030218193544317182370664&quot;/&gt;&lt;Field Name=&quot;ML_LCID&quot; Value=&quot;2055&quot;/&gt;&lt;Field Name=&quot;ML_Value&quot; Value=&quot;Direktion&quot;/&gt;&lt;/DocProp&gt;&lt;/DocProps&gt;&#10;"/>
  <p:tag name="OFFICEATWORKPRESENTATIONPROJECTID" val="HSLUCH"/>
  <p:tag name="MIO_CHANGETRACK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3"/>
  <p:tag name="MIO_HDS" val="True"/>
  <p:tag name="MIO_EK" val="2254"/>
  <p:tag name="MIO_EKGUID" val="0886b1e6-94bd-4301-b663-bd01a73eb784"/>
  <p:tag name="MIO_UPDATE" val="True"/>
  <p:tag name="MIO_VERSION" val="01.03.2017 10:28:30"/>
  <p:tag name="MIO_DBID" val="E451C994-8A03-42B0-9A6A-1082179E3428"/>
  <p:tag name="MIO_LASTDOWNLOADED" val="01.03.2017 10:28:30"/>
  <p:tag name="MIO_OBJECTNAME" val="Hochschule Luzern"/>
  <p:tag name="MIO_LASTEDITORNAME" val="game "/>
  <p:tag name="MIO_CDID" val="04a392c8-5359-4fd4-8031-9296f466cdcb"/>
  <p:tag name="MIO_PRESI_FIRST_SLIDENUMB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3"/>
  <p:tag name="MIO_HDS" val="True"/>
  <p:tag name="MIO_EK" val="2254"/>
  <p:tag name="MIO_EKGUID" val="0886b1e6-94bd-4301-b663-bd01a73eb784"/>
  <p:tag name="MIO_UPDATE" val="True"/>
  <p:tag name="MIO_VERSION" val="01.03.2017 10:28:30"/>
  <p:tag name="MIO_DBID" val="E451C994-8A03-42B0-9A6A-1082179E3428"/>
  <p:tag name="MIO_LASTDOWNLOADED" val="01.03.2017 10:28:30"/>
  <p:tag name="MIO_OBJECTNAME" val="Hochschule Luzern"/>
  <p:tag name="MIO_LASTEDITORNAME" val="game "/>
  <p:tag name="MIO_CDID" val="04a392c8-5359-4fd4-8031-9296f466cdcb"/>
  <p:tag name="MIO_PRESI_FIRST_SLIDENUMB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3"/>
  <p:tag name="MIO_HDS" val="True"/>
  <p:tag name="MIO_EK" val="2254"/>
  <p:tag name="MIO_EKGUID" val="0886b1e6-94bd-4301-b663-bd01a73eb784"/>
  <p:tag name="MIO_UPDATE" val="True"/>
  <p:tag name="MIO_VERSION" val="01.03.2017 10:28:30"/>
  <p:tag name="MIO_DBID" val="E451C994-8A03-42B0-9A6A-1082179E3428"/>
  <p:tag name="MIO_LASTDOWNLOADED" val="01.03.2017 10:28:30"/>
  <p:tag name="MIO_OBJECTNAME" val="Hochschule Luzern"/>
  <p:tag name="MIO_LASTEDITORNAME" val="game "/>
  <p:tag name="MIO_CDID" val="04a392c8-5359-4fd4-8031-9296f466cdcb"/>
  <p:tag name="MIO_PRESI_FIRST_SLIDENUMB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ef6e205-59a1-442e-8176-2f177ecf2b54"/>
  <p:tag name="MIO_EK" val="2255"/>
  <p:tag name="MIO_EKGUID" val="a4a42e9b-cefc-4622-aa12-7df1035eb056"/>
  <p:tag name="MIO_UPDATE" val="True"/>
  <p:tag name="MIO_VERSION" val="01.03.2017 11:00:55"/>
  <p:tag name="MIO_DBID" val="E451C994-8A03-42B0-9A6A-1082179E3428"/>
  <p:tag name="MIO_LASTDOWNLOADED" val="01.03.2017 11:03:04"/>
  <p:tag name="MIO_OBJECTNAME" val="Textbox Violett"/>
  <p:tag name="MIO_LASTEDITORNAME" val="game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heme/theme1.xml><?xml version="1.0" encoding="utf-8"?>
<a:theme xmlns:a="http://schemas.openxmlformats.org/drawingml/2006/main" name="Dunkel">
  <a:themeElements>
    <a:clrScheme name="Hochschule Luzern">
      <a:dk1>
        <a:srgbClr val="000000"/>
      </a:dk1>
      <a:lt1>
        <a:sysClr val="window" lastClr="FFFFFF"/>
      </a:lt1>
      <a:dk2>
        <a:srgbClr val="383838"/>
      </a:dk2>
      <a:lt2>
        <a:srgbClr val="788E99"/>
      </a:lt2>
      <a:accent1>
        <a:srgbClr val="2A3C46"/>
      </a:accent1>
      <a:accent2>
        <a:srgbClr val="415E6C"/>
      </a:accent2>
      <a:accent3>
        <a:srgbClr val="788E99"/>
      </a:accent3>
      <a:accent4>
        <a:srgbClr val="7F7F7F"/>
      </a:accent4>
      <a:accent5>
        <a:srgbClr val="CFD500"/>
      </a:accent5>
      <a:accent6>
        <a:srgbClr val="E1007A"/>
      </a:accent6>
      <a:hlink>
        <a:srgbClr val="CFD500"/>
      </a:hlink>
      <a:folHlink>
        <a:srgbClr val="E1007A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ell">
  <a:themeElements>
    <a:clrScheme name="Hochschule Luzern">
      <a:dk1>
        <a:srgbClr val="000000"/>
      </a:dk1>
      <a:lt1>
        <a:sysClr val="window" lastClr="FFFFFF"/>
      </a:lt1>
      <a:dk2>
        <a:srgbClr val="383838"/>
      </a:dk2>
      <a:lt2>
        <a:srgbClr val="788E99"/>
      </a:lt2>
      <a:accent1>
        <a:srgbClr val="2A3C46"/>
      </a:accent1>
      <a:accent2>
        <a:srgbClr val="415E6C"/>
      </a:accent2>
      <a:accent3>
        <a:srgbClr val="788E99"/>
      </a:accent3>
      <a:accent4>
        <a:srgbClr val="7F7F7F"/>
      </a:accent4>
      <a:accent5>
        <a:srgbClr val="CFD500"/>
      </a:accent5>
      <a:accent6>
        <a:srgbClr val="E1007A"/>
      </a:accent6>
      <a:hlink>
        <a:srgbClr val="CFD500"/>
      </a:hlink>
      <a:folHlink>
        <a:srgbClr val="E1007A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ll">
  <a:themeElements>
    <a:clrScheme name="Hochschule Luzern">
      <a:dk1>
        <a:srgbClr val="000000"/>
      </a:dk1>
      <a:lt1>
        <a:sysClr val="window" lastClr="FFFFFF"/>
      </a:lt1>
      <a:dk2>
        <a:srgbClr val="383838"/>
      </a:dk2>
      <a:lt2>
        <a:srgbClr val="788E99"/>
      </a:lt2>
      <a:accent1>
        <a:srgbClr val="2A3C46"/>
      </a:accent1>
      <a:accent2>
        <a:srgbClr val="415E6C"/>
      </a:accent2>
      <a:accent3>
        <a:srgbClr val="788E99"/>
      </a:accent3>
      <a:accent4>
        <a:srgbClr val="7F7F7F"/>
      </a:accent4>
      <a:accent5>
        <a:srgbClr val="CFD500"/>
      </a:accent5>
      <a:accent6>
        <a:srgbClr val="E1007A"/>
      </a:accent6>
      <a:hlink>
        <a:srgbClr val="CFD500"/>
      </a:hlink>
      <a:folHlink>
        <a:srgbClr val="E1007A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ternDocs" ma:contentTypeID="0x0101008171AFFD8EA043CEBEAFCE5A6335E0220015DFEDFC559D804FB502AB1FC6FCA64D" ma:contentTypeVersion="0" ma:contentTypeDescription="InternDocs" ma:contentTypeScope="" ma:versionID="92a4595a7ab1af708c0aad55e261a113">
  <xsd:schema xmlns:xsd="http://www.w3.org/2001/XMLSchema" xmlns:xs="http://www.w3.org/2001/XMLSchema" xmlns:p="http://schemas.microsoft.com/office/2006/metadata/properties" xmlns:ns2="0a926f86-1706-49eb-87e8-6c072d611b5a" targetNamespace="http://schemas.microsoft.com/office/2006/metadata/properties" ma:root="true" ma:fieldsID="046b6651783ec076a5a69b6a69cb74b1" ns2:_="">
    <xsd:import namespace="0a926f86-1706-49eb-87e8-6c072d611b5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26f86-1706-49eb-87e8-6c072d611b5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2" nillable="true" ma:taxonomy="true" ma:internalName="TaxKeywordTaxHTField" ma:taxonomyFieldName="TaxKeyword" ma:displayName="Keywords" ma:fieldId="{23f27201-bee3-471e-b2e7-b64fd8b7ca38}" ma:taxonomyMulti="true" ma:sspId="e37599d4-b58d-4611-b0cd-38aebc06bc9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afc00b5c-315f-4270-a63a-decc27aef917}" ma:internalName="TaxCatchAll" ma:showField="CatchAllData" ma:web="3df6b97a-d8ce-454b-ac09-cd27ed47b1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afc00b5c-315f-4270-a63a-decc27aef917}" ma:internalName="TaxCatchAllLabel" ma:readOnly="true" ma:showField="CatchAllDataLabel" ma:web="3df6b97a-d8ce-454b-ac09-cd27ed47b1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a926f86-1706-49eb-87e8-6c072d611b5a">HSLUTA-74655087-61</_dlc_DocId>
    <TaxCatchAll xmlns="0a926f86-1706-49eb-87e8-6c072d611b5a"/>
    <_dlc_DocIdUrl xmlns="0a926f86-1706-49eb-87e8-6c072d611b5a">
      <Url>https://intranet.hslu.ch/technikarchitektur/_layouts/DocIdRedir.aspx?ID=HSLUTA-74655087-61</Url>
      <Description>HSLUTA-74655087-61</Description>
    </_dlc_DocIdUrl>
    <TaxKeywordTaxHTField xmlns="0a926f86-1706-49eb-87e8-6c072d611b5a">
      <Terms xmlns="http://schemas.microsoft.com/office/infopath/2007/PartnerControls"/>
    </TaxKeywordTaxHTField>
  </documentManagement>
</p:properties>
</file>

<file path=customXml/item3.xml><?xml version="1.0" encoding="utf-8"?>
<?mso-contentType ?>
<SharedContentType xmlns="Microsoft.SharePoint.Taxonomy.ContentTypeSync" SourceId="e37599d4-b58d-4611-b0cd-38aebc06bc9c" ContentTypeId="0x0101008171AFFD8EA043CEBEAFCE5A6335E022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83E659-8713-4248-914A-EA17B1C57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926f86-1706-49eb-87e8-6c072d611b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60C84F-E0C4-46CA-9293-8AF23F74074C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a926f86-1706-49eb-87e8-6c072d611b5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7228FB-416F-49BF-BC81-5352532C4D91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F9A906FA-7D38-4F93-AE91-202916AB5ED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5A899B4D-7EA3-44B8-BA18-8861645859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797</Words>
  <Application>Microsoft Office PowerPoint</Application>
  <PresentationFormat>Bildschirmpräsentation (4:3)</PresentationFormat>
  <Paragraphs>177</Paragraphs>
  <Slides>23</Slides>
  <Notes>10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23</vt:i4>
      </vt:variant>
    </vt:vector>
  </HeadingPairs>
  <TitlesOfParts>
    <vt:vector size="35" baseType="lpstr">
      <vt:lpstr>Arial</vt:lpstr>
      <vt:lpstr>Calibri</vt:lpstr>
      <vt:lpstr>Lucida Grande</vt:lpstr>
      <vt:lpstr>Segoe UI Light</vt:lpstr>
      <vt:lpstr>Symbol</vt:lpstr>
      <vt:lpstr>Tahoma</vt:lpstr>
      <vt:lpstr>Times New Roman</vt:lpstr>
      <vt:lpstr>Verdana</vt:lpstr>
      <vt:lpstr>Wingdings</vt:lpstr>
      <vt:lpstr>Dunkel</vt:lpstr>
      <vt:lpstr>1_Hell</vt:lpstr>
      <vt:lpstr>Hell</vt:lpstr>
      <vt:lpstr>PowerPoint-Präsentation</vt:lpstr>
      <vt:lpstr>Lucerne/ Switzerland</vt:lpstr>
      <vt:lpstr>Competence Center Thermal Energy Storage (CC TES)</vt:lpstr>
      <vt:lpstr>Main Research Areas</vt:lpstr>
      <vt:lpstr>Competence Center Thermal Energy Storage (CC TES)</vt:lpstr>
      <vt:lpstr>Infrastructure</vt:lpstr>
      <vt:lpstr>Analytical lab</vt:lpstr>
      <vt:lpstr>Partners &amp; Cooperation</vt:lpstr>
      <vt:lpstr>Swiss Symporium Thermal Energy Storage</vt:lpstr>
      <vt:lpstr>PowerPoint-Präsentation</vt:lpstr>
      <vt:lpstr>Background: Energy and Heat</vt:lpstr>
      <vt:lpstr>Background: Energy System Models</vt:lpstr>
      <vt:lpstr>Background: Energy and Heat</vt:lpstr>
      <vt:lpstr>Background: Heat and Climate</vt:lpstr>
      <vt:lpstr>PowerPoint-Präsentation</vt:lpstr>
      <vt:lpstr>Results: Energy, Heating and Cooling</vt:lpstr>
      <vt:lpstr>Results: Energy, Heating and Cooling</vt:lpstr>
      <vt:lpstr>Results: Energy, Heating and Cooling</vt:lpstr>
      <vt:lpstr>Results: Energy, Heating and Cooling</vt:lpstr>
      <vt:lpstr>PowerPoint-Präsentation</vt:lpstr>
      <vt:lpstr> CH2018 by C2SM</vt:lpstr>
      <vt:lpstr> Key Takeaways</vt:lpstr>
      <vt:lpstr> 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Tanner Sibylle HSLU T&amp;A</dc:creator>
  <cp:lastModifiedBy>Berger Matthias HSLU T&amp;A</cp:lastModifiedBy>
  <cp:revision>600</cp:revision>
  <cp:lastPrinted>2016-12-13T12:54:16Z</cp:lastPrinted>
  <dcterms:created xsi:type="dcterms:W3CDTF">2005-07-04T14:10:49Z</dcterms:created>
  <dcterms:modified xsi:type="dcterms:W3CDTF">2018-10-22T23:16:29Z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_dlc_DocIdItemGuid">
    <vt:lpwstr>8b46917f-f119-4947-83a0-a30416412b10</vt:lpwstr>
  </property>
  <property fmtid="{D5CDD505-2E9C-101B-9397-08002B2CF9AE}" pid="4" name="ContentTypeId">
    <vt:lpwstr>0x0101008171AFFD8EA043CEBEAFCE5A6335E0220015DFEDFC559D804FB502AB1FC6FCA64D</vt:lpwstr>
  </property>
</Properties>
</file>