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36"/>
  </p:notesMasterIdLst>
  <p:handoutMasterIdLst>
    <p:handoutMasterId r:id="rId37"/>
  </p:handoutMasterIdLst>
  <p:sldIdLst>
    <p:sldId id="293" r:id="rId2"/>
    <p:sldId id="334" r:id="rId3"/>
    <p:sldId id="299" r:id="rId4"/>
    <p:sldId id="371" r:id="rId5"/>
    <p:sldId id="332" r:id="rId6"/>
    <p:sldId id="372" r:id="rId7"/>
    <p:sldId id="339" r:id="rId8"/>
    <p:sldId id="348" r:id="rId9"/>
    <p:sldId id="337" r:id="rId10"/>
    <p:sldId id="317" r:id="rId11"/>
    <p:sldId id="395" r:id="rId12"/>
    <p:sldId id="393" r:id="rId13"/>
    <p:sldId id="394" r:id="rId14"/>
    <p:sldId id="381" r:id="rId15"/>
    <p:sldId id="377" r:id="rId16"/>
    <p:sldId id="384" r:id="rId17"/>
    <p:sldId id="368" r:id="rId18"/>
    <p:sldId id="382" r:id="rId19"/>
    <p:sldId id="397" r:id="rId20"/>
    <p:sldId id="275" r:id="rId21"/>
    <p:sldId id="344" r:id="rId22"/>
    <p:sldId id="324" r:id="rId23"/>
    <p:sldId id="362" r:id="rId24"/>
    <p:sldId id="396" r:id="rId25"/>
    <p:sldId id="366" r:id="rId26"/>
    <p:sldId id="315" r:id="rId27"/>
    <p:sldId id="387" r:id="rId28"/>
    <p:sldId id="391" r:id="rId29"/>
    <p:sldId id="392" r:id="rId30"/>
    <p:sldId id="346" r:id="rId31"/>
    <p:sldId id="347" r:id="rId32"/>
    <p:sldId id="386" r:id="rId33"/>
    <p:sldId id="373" r:id="rId34"/>
    <p:sldId id="345" r:id="rId35"/>
  </p:sldIdLst>
  <p:sldSz cx="12190413" cy="6859588"/>
  <p:notesSz cx="7010400" cy="9296400"/>
  <p:custDataLst>
    <p:tags r:id="rId39"/>
  </p:custDataLst>
  <p:defaultTextStyle>
    <a:defPPr>
      <a:defRPr lang="en-US"/>
    </a:defPPr>
    <a:lvl1pPr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1pPr>
    <a:lvl2pPr marL="457189"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2pPr>
    <a:lvl3pPr marL="914377"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3pPr>
    <a:lvl4pPr marL="1371566"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4pPr>
    <a:lvl5pPr marL="1828754"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5pPr>
    <a:lvl6pPr marL="2285943" algn="l" defTabSz="914377" rtl="0" eaLnBrk="1" latinLnBrk="0" hangingPunct="1">
      <a:defRPr kern="1200">
        <a:solidFill>
          <a:schemeClr val="tx1"/>
        </a:solidFill>
        <a:latin typeface="Verdana" pitchFamily="34" charset="0"/>
        <a:ea typeface="ＭＳ Ｐゴシック" pitchFamily="-111" charset="-128"/>
        <a:cs typeface="+mn-cs"/>
      </a:defRPr>
    </a:lvl6pPr>
    <a:lvl7pPr marL="2743131" algn="l" defTabSz="914377" rtl="0" eaLnBrk="1" latinLnBrk="0" hangingPunct="1">
      <a:defRPr kern="1200">
        <a:solidFill>
          <a:schemeClr val="tx1"/>
        </a:solidFill>
        <a:latin typeface="Verdana" pitchFamily="34" charset="0"/>
        <a:ea typeface="ＭＳ Ｐゴシック" pitchFamily="-111" charset="-128"/>
        <a:cs typeface="+mn-cs"/>
      </a:defRPr>
    </a:lvl7pPr>
    <a:lvl8pPr marL="3200320" algn="l" defTabSz="914377" rtl="0" eaLnBrk="1" latinLnBrk="0" hangingPunct="1">
      <a:defRPr kern="1200">
        <a:solidFill>
          <a:schemeClr val="tx1"/>
        </a:solidFill>
        <a:latin typeface="Verdana" pitchFamily="34" charset="0"/>
        <a:ea typeface="ＭＳ Ｐゴシック" pitchFamily="-111" charset="-128"/>
        <a:cs typeface="+mn-cs"/>
      </a:defRPr>
    </a:lvl8pPr>
    <a:lvl9pPr marL="3657509" algn="l" defTabSz="914377" rtl="0" eaLnBrk="1" latinLnBrk="0" hangingPunct="1">
      <a:defRPr kern="1200">
        <a:solidFill>
          <a:schemeClr val="tx1"/>
        </a:solidFill>
        <a:latin typeface="Verdana" pitchFamily="34" charset="0"/>
        <a:ea typeface="ＭＳ Ｐゴシック" pitchFamily="-111" charset="-128"/>
        <a:cs typeface="+mn-cs"/>
      </a:defRPr>
    </a:lvl9pPr>
  </p:defaultTextStyle>
  <p:extLst>
    <p:ext uri="{EFAFB233-063F-42B5-8137-9DF3F51BA10A}">
      <p15:sldGuideLst xmlns:p15="http://schemas.microsoft.com/office/powerpoint/2012/main" xmlns="">
        <p15:guide id="1" orient="horz" pos="779">
          <p15:clr>
            <a:srgbClr val="A4A3A4"/>
          </p15:clr>
        </p15:guide>
        <p15:guide id="2" orient="horz" pos="2696">
          <p15:clr>
            <a:srgbClr val="A4A3A4"/>
          </p15:clr>
        </p15:guide>
        <p15:guide id="3" orient="horz" pos="1682">
          <p15:clr>
            <a:srgbClr val="A4A3A4"/>
          </p15:clr>
        </p15:guide>
        <p15:guide id="4" orient="horz" pos="1790">
          <p15:clr>
            <a:srgbClr val="A4A3A4"/>
          </p15:clr>
        </p15:guide>
        <p15:guide id="5" orient="horz" pos="1360">
          <p15:clr>
            <a:srgbClr val="A4A3A4"/>
          </p15:clr>
        </p15:guide>
        <p15:guide id="6" pos="2934">
          <p15:clr>
            <a:srgbClr val="A4A3A4"/>
          </p15:clr>
        </p15:guide>
        <p15:guide id="7" pos="5375">
          <p15:clr>
            <a:srgbClr val="A4A3A4"/>
          </p15:clr>
        </p15:guide>
        <p15:guide id="8" pos="4099">
          <p15:clr>
            <a:srgbClr val="A4A3A4"/>
          </p15:clr>
        </p15:guide>
        <p15:guide id="9" pos="4208">
          <p15:clr>
            <a:srgbClr val="A4A3A4"/>
          </p15:clr>
        </p15:guide>
        <p15:guide id="10" pos="2826">
          <p15:clr>
            <a:srgbClr val="A4A3A4"/>
          </p15:clr>
        </p15:guide>
        <p15:guide id="11" pos="386">
          <p15:clr>
            <a:srgbClr val="A4A3A4"/>
          </p15:clr>
        </p15:guide>
        <p15:guide id="12" orient="horz" pos="1039">
          <p15:clr>
            <a:srgbClr val="A4A3A4"/>
          </p15:clr>
        </p15:guide>
        <p15:guide id="13" orient="horz" pos="3595">
          <p15:clr>
            <a:srgbClr val="A4A3A4"/>
          </p15:clr>
        </p15:guide>
        <p15:guide id="14" orient="horz" pos="2243">
          <p15:clr>
            <a:srgbClr val="A4A3A4"/>
          </p15:clr>
        </p15:guide>
        <p15:guide id="15" orient="horz" pos="2387">
          <p15:clr>
            <a:srgbClr val="A4A3A4"/>
          </p15:clr>
        </p15:guide>
        <p15:guide id="16" orient="horz" pos="1814">
          <p15:clr>
            <a:srgbClr val="A4A3A4"/>
          </p15:clr>
        </p15:guide>
        <p15:guide id="17" pos="3911">
          <p15:clr>
            <a:srgbClr val="A4A3A4"/>
          </p15:clr>
        </p15:guide>
        <p15:guide id="18" pos="7166">
          <p15:clr>
            <a:srgbClr val="A4A3A4"/>
          </p15:clr>
        </p15:guide>
        <p15:guide id="19" pos="5465">
          <p15:clr>
            <a:srgbClr val="A4A3A4"/>
          </p15:clr>
        </p15:guide>
        <p15:guide id="20" pos="5610">
          <p15:clr>
            <a:srgbClr val="A4A3A4"/>
          </p15:clr>
        </p15:guide>
        <p15:guide id="21" pos="3768">
          <p15:clr>
            <a:srgbClr val="A4A3A4"/>
          </p15:clr>
        </p15:guide>
        <p15:guide id="22" pos="51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arporn" initials="Ou" lastIdx="1" clrIdx="0"/>
  <p:cmAuthor id="1" name="Ralph Morris" initials="R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D0"/>
    <a:srgbClr val="F5F4BE"/>
    <a:srgbClr val="EBEB91"/>
    <a:srgbClr val="E6DC96"/>
    <a:srgbClr val="D0CBAB"/>
    <a:srgbClr val="D0CE9D"/>
    <a:srgbClr val="3333CC"/>
    <a:srgbClr val="D0C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2343" autoAdjust="0"/>
  </p:normalViewPr>
  <p:slideViewPr>
    <p:cSldViewPr>
      <p:cViewPr>
        <p:scale>
          <a:sx n="85" d="100"/>
          <a:sy n="85" d="100"/>
        </p:scale>
        <p:origin x="-312" y="-80"/>
      </p:cViewPr>
      <p:guideLst>
        <p:guide orient="horz" pos="779"/>
        <p:guide orient="horz" pos="2696"/>
        <p:guide orient="horz" pos="1682"/>
        <p:guide orient="horz" pos="1790"/>
        <p:guide orient="horz" pos="1360"/>
        <p:guide orient="horz" pos="1039"/>
        <p:guide orient="horz" pos="3595"/>
        <p:guide orient="horz" pos="2243"/>
        <p:guide orient="horz" pos="2387"/>
        <p:guide orient="horz" pos="1814"/>
        <p:guide pos="2934"/>
        <p:guide pos="5375"/>
        <p:guide pos="4099"/>
        <p:guide pos="4208"/>
        <p:guide pos="2826"/>
        <p:guide pos="386"/>
        <p:guide pos="3911"/>
        <p:guide pos="7166"/>
        <p:guide pos="5465"/>
        <p:guide pos="5610"/>
        <p:guide pos="3768"/>
        <p:guide pos="51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78"/>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0F5B7C09-5A60-450F-8B1D-B16CDE8563A2}" type="datetime1">
              <a:rPr lang="en-GB" noProof="0" smtClean="0"/>
              <a:pPr/>
              <a:t>10/21/18</a:t>
            </a:fld>
            <a:endParaRPr lang="en-GB" noProof="0"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GB"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ＭＳ Ｐゴシック" pitchFamily="-111" charset="-128"/>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a:t>
            </a:fld>
            <a:endParaRPr lang="en-GB" noProof="0" dirty="0"/>
          </a:p>
        </p:txBody>
      </p:sp>
    </p:spTree>
    <p:extLst>
      <p:ext uri="{BB962C8B-B14F-4D97-AF65-F5344CB8AC3E}">
        <p14:creationId xmlns:p14="http://schemas.microsoft.com/office/powerpoint/2010/main" val="238341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10</a:t>
            </a:fld>
            <a:endParaRPr lang="en-GB" noProof="0" dirty="0"/>
          </a:p>
        </p:txBody>
      </p:sp>
    </p:spTree>
    <p:extLst>
      <p:ext uri="{BB962C8B-B14F-4D97-AF65-F5344CB8AC3E}">
        <p14:creationId xmlns:p14="http://schemas.microsoft.com/office/powerpoint/2010/main" val="379670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Timerseries</a:t>
            </a:r>
            <a:r>
              <a:rPr lang="en-GB" dirty="0" smtClean="0"/>
              <a:t> – useful for</a:t>
            </a:r>
            <a:r>
              <a:rPr lang="en-GB" baseline="0" dirty="0" smtClean="0"/>
              <a:t> comparing obs/model at one location over time ; scatterplots – useful for comparing obs/model at multiple locations in space and time ; vertical profiles – useful for examining vertical slice of atmosphere at locations of </a:t>
            </a:r>
            <a:r>
              <a:rPr lang="en-GB" baseline="0" dirty="0" err="1" smtClean="0"/>
              <a:t>ozonesonde</a:t>
            </a:r>
            <a:r>
              <a:rPr lang="en-GB" baseline="0" dirty="0" smtClean="0"/>
              <a:t> observations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11</a:t>
            </a:fld>
            <a:endParaRPr lang="en-GB" noProof="0" dirty="0"/>
          </a:p>
        </p:txBody>
      </p:sp>
    </p:spTree>
    <p:extLst>
      <p:ext uri="{BB962C8B-B14F-4D97-AF65-F5344CB8AC3E}">
        <p14:creationId xmlns:p14="http://schemas.microsoft.com/office/powerpoint/2010/main" val="112667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12</a:t>
            </a:fld>
            <a:endParaRPr lang="en-GB" noProof="0" dirty="0"/>
          </a:p>
        </p:txBody>
      </p:sp>
    </p:spTree>
    <p:extLst>
      <p:ext uri="{BB962C8B-B14F-4D97-AF65-F5344CB8AC3E}">
        <p14:creationId xmlns:p14="http://schemas.microsoft.com/office/powerpoint/2010/main" val="1350770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Font typeface="Courier New" panose="02070309020205020404" pitchFamily="49" charset="0"/>
              <a:buNone/>
            </a:pPr>
            <a:r>
              <a:rPr lang="en-GB" sz="1800" dirty="0" err="1" smtClean="0"/>
              <a:t>Liikely</a:t>
            </a:r>
            <a:r>
              <a:rPr lang="en-GB" sz="1800" dirty="0" smtClean="0"/>
              <a:t> related to coarse grid resolution used in GEOS-Chem (~200 km)</a:t>
            </a:r>
          </a:p>
          <a:p>
            <a:pPr lvl="1">
              <a:spcAft>
                <a:spcPts val="600"/>
              </a:spcAft>
              <a:buFont typeface="Courier New" panose="02070309020205020404" pitchFamily="49" charset="0"/>
              <a:buNone/>
            </a:pPr>
            <a:endParaRPr lang="en-GB" sz="1800" dirty="0" smtClean="0"/>
          </a:p>
          <a:p>
            <a:pPr lvl="1">
              <a:spcAft>
                <a:spcPts val="600"/>
              </a:spcAft>
              <a:buFont typeface="Courier New" panose="02070309020205020404" pitchFamily="49" charset="0"/>
              <a:buNone/>
            </a:pPr>
            <a:r>
              <a:rPr lang="en-GB" sz="1800" dirty="0" smtClean="0"/>
              <a:t>Reduced vertical transport</a:t>
            </a:r>
          </a:p>
          <a:p>
            <a:pPr lvl="2">
              <a:buFont typeface="Wingdings" panose="05000000000000000000" pitchFamily="2" charset="2"/>
              <a:buChar char="§"/>
            </a:pPr>
            <a:r>
              <a:rPr lang="en-GB" sz="1600" dirty="0" smtClean="0"/>
              <a:t>GEOS-Chem fails to see full terrain effects that can generate higher vertical velocities and mixing</a:t>
            </a:r>
          </a:p>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13</a:t>
            </a:fld>
            <a:endParaRPr lang="en-GB" noProof="0" dirty="0"/>
          </a:p>
        </p:txBody>
      </p:sp>
    </p:spTree>
    <p:extLst>
      <p:ext uri="{BB962C8B-B14F-4D97-AF65-F5344CB8AC3E}">
        <p14:creationId xmlns:p14="http://schemas.microsoft.com/office/powerpoint/2010/main" val="3801226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RRF</a:t>
            </a:r>
            <a:r>
              <a:rPr lang="en-GB" baseline="0" dirty="0" smtClean="0"/>
              <a:t> = relative response factor)</a:t>
            </a:r>
          </a:p>
          <a:p>
            <a:r>
              <a:rPr lang="en-GB" baseline="0" dirty="0" smtClean="0"/>
              <a:t>Use 5 years because EPA guidance (2014) says to use 5-year DV </a:t>
            </a:r>
            <a:r>
              <a:rPr lang="en-GB" baseline="0" dirty="0" err="1" smtClean="0"/>
              <a:t>centered</a:t>
            </a:r>
            <a:r>
              <a:rPr lang="en-GB" baseline="0" dirty="0" smtClean="0"/>
              <a:t> on your modeling year. The 5-year DV is average three DVs (e.g., 2009-2011, 2010-2012, 2011-2013), which leads to weighting of 2009-2013 5-years by 1,2,3,2,1.</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14</a:t>
            </a:fld>
            <a:endParaRPr lang="en-GB" noProof="0" dirty="0"/>
          </a:p>
        </p:txBody>
      </p:sp>
    </p:spTree>
    <p:extLst>
      <p:ext uri="{BB962C8B-B14F-4D97-AF65-F5344CB8AC3E}">
        <p14:creationId xmlns:p14="http://schemas.microsoft.com/office/powerpoint/2010/main" val="2341033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15</a:t>
            </a:fld>
            <a:endParaRPr lang="en-GB" noProof="0" dirty="0"/>
          </a:p>
        </p:txBody>
      </p:sp>
    </p:spTree>
    <p:extLst>
      <p:ext uri="{BB962C8B-B14F-4D97-AF65-F5344CB8AC3E}">
        <p14:creationId xmlns:p14="http://schemas.microsoft.com/office/powerpoint/2010/main" val="123590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16</a:t>
            </a:fld>
            <a:endParaRPr lang="en-GB" noProof="0" dirty="0"/>
          </a:p>
        </p:txBody>
      </p:sp>
    </p:spTree>
    <p:extLst>
      <p:ext uri="{BB962C8B-B14F-4D97-AF65-F5344CB8AC3E}">
        <p14:creationId xmlns:p14="http://schemas.microsoft.com/office/powerpoint/2010/main" val="234103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Highest international</a:t>
            </a:r>
            <a:r>
              <a:rPr lang="en-GB" baseline="0" dirty="0" smtClean="0"/>
              <a:t> anthropogenic emissions ozone contributions entering north part of western BCs (Max = 38 ppb).</a:t>
            </a:r>
          </a:p>
          <a:p>
            <a:pPr marL="171450" indent="-171450">
              <a:buFont typeface="Arial" panose="020B0604020202020204" pitchFamily="34" charset="0"/>
              <a:buChar char="•"/>
            </a:pPr>
            <a:r>
              <a:rPr lang="en-GB" baseline="0" dirty="0" smtClean="0"/>
              <a:t>Higher international </a:t>
            </a:r>
            <a:r>
              <a:rPr lang="en-GB" baseline="0" dirty="0" err="1" smtClean="0"/>
              <a:t>anthro</a:t>
            </a:r>
            <a:r>
              <a:rPr lang="en-GB" baseline="0" dirty="0" smtClean="0"/>
              <a:t> contributions in western U.S. light blue (5 ppb) to green (15 ppb)</a:t>
            </a:r>
          </a:p>
          <a:p>
            <a:pPr marL="171450" indent="-171450">
              <a:buFont typeface="Arial" panose="020B0604020202020204" pitchFamily="34" charset="0"/>
              <a:buChar char="•"/>
            </a:pPr>
            <a:r>
              <a:rPr lang="en-GB" baseline="0" dirty="0" smtClean="0"/>
              <a:t>Lower international </a:t>
            </a:r>
            <a:r>
              <a:rPr lang="en-GB" baseline="0" dirty="0" err="1" smtClean="0"/>
              <a:t>anthro</a:t>
            </a:r>
            <a:r>
              <a:rPr lang="en-GB" baseline="0" dirty="0" smtClean="0"/>
              <a:t> contributions in eastern U.S., dark blue (0-2.5 ppb)</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17</a:t>
            </a:fld>
            <a:endParaRPr lang="en-GB" noProof="0" dirty="0"/>
          </a:p>
        </p:txBody>
      </p:sp>
    </p:spTree>
    <p:extLst>
      <p:ext uri="{BB962C8B-B14F-4D97-AF65-F5344CB8AC3E}">
        <p14:creationId xmlns:p14="http://schemas.microsoft.com/office/powerpoint/2010/main" val="3929153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5-15 ppb contribution</a:t>
            </a:r>
            <a:r>
              <a:rPr lang="en-GB" baseline="0" dirty="0" smtClean="0"/>
              <a:t> of intl anthro in western U.S.</a:t>
            </a:r>
          </a:p>
          <a:p>
            <a:pPr marL="171450" indent="-171450">
              <a:buFont typeface="Arial" panose="020B0604020202020204" pitchFamily="34" charset="0"/>
              <a:buChar char="•"/>
            </a:pPr>
            <a:r>
              <a:rPr lang="en-GB" baseline="0" dirty="0" smtClean="0"/>
              <a:t>Highest contributions tend to occur on high terrain features, Sierra Nevada and Rocky Mountains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18</a:t>
            </a:fld>
            <a:endParaRPr lang="en-GB" noProof="0" dirty="0"/>
          </a:p>
        </p:txBody>
      </p:sp>
    </p:spTree>
    <p:extLst>
      <p:ext uri="{BB962C8B-B14F-4D97-AF65-F5344CB8AC3E}">
        <p14:creationId xmlns:p14="http://schemas.microsoft.com/office/powerpoint/2010/main" val="970637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19</a:t>
            </a:fld>
            <a:endParaRPr lang="en-GB" noProof="0" dirty="0"/>
          </a:p>
        </p:txBody>
      </p:sp>
    </p:spTree>
    <p:extLst>
      <p:ext uri="{BB962C8B-B14F-4D97-AF65-F5344CB8AC3E}">
        <p14:creationId xmlns:p14="http://schemas.microsoft.com/office/powerpoint/2010/main" val="118363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a:t>
            </a:fld>
            <a:endParaRPr lang="en-GB" noProof="0" dirty="0"/>
          </a:p>
        </p:txBody>
      </p:sp>
    </p:spTree>
    <p:extLst>
      <p:ext uri="{BB962C8B-B14F-4D97-AF65-F5344CB8AC3E}">
        <p14:creationId xmlns:p14="http://schemas.microsoft.com/office/powerpoint/2010/main" val="2383419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xfrm>
            <a:off x="407988" y="696913"/>
            <a:ext cx="6194425" cy="3486150"/>
          </a:xfrm>
          <a:noFill/>
          <a:ln>
            <a:solidFill>
              <a:srgbClr val="000000"/>
            </a:solidFill>
            <a:miter lim="800000"/>
            <a:headEnd/>
            <a:tailEnd/>
          </a:ln>
        </p:spPr>
      </p:sp>
      <p:sp>
        <p:nvSpPr>
          <p:cNvPr id="104451" name="Rectangle 3"/>
          <p:cNvSpPr>
            <a:spLocks noGrp="1"/>
          </p:cNvSpPr>
          <p:nvPr>
            <p:ph type="body" idx="1"/>
          </p:nvPr>
        </p:nvSpPr>
        <p:spPr bwMode="auto">
          <a:noFill/>
        </p:spPr>
        <p:txBody>
          <a:bodyPr/>
          <a:lstStyle/>
          <a:p>
            <a:r>
              <a:rPr lang="en-GB" noProof="0" dirty="0" smtClean="0"/>
              <a:t>Endslide</a:t>
            </a:r>
          </a:p>
        </p:txBody>
      </p:sp>
    </p:spTree>
    <p:extLst>
      <p:ext uri="{BB962C8B-B14F-4D97-AF65-F5344CB8AC3E}">
        <p14:creationId xmlns:p14="http://schemas.microsoft.com/office/powerpoint/2010/main" val="226521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21</a:t>
            </a:fld>
            <a:endParaRPr lang="en-GB" noProof="0" dirty="0"/>
          </a:p>
        </p:txBody>
      </p:sp>
    </p:spTree>
    <p:extLst>
      <p:ext uri="{BB962C8B-B14F-4D97-AF65-F5344CB8AC3E}">
        <p14:creationId xmlns:p14="http://schemas.microsoft.com/office/powerpoint/2010/main" val="3371360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22</a:t>
            </a:fld>
            <a:endParaRPr lang="en-GB" noProof="0" dirty="0"/>
          </a:p>
        </p:txBody>
      </p:sp>
    </p:spTree>
    <p:extLst>
      <p:ext uri="{BB962C8B-B14F-4D97-AF65-F5344CB8AC3E}">
        <p14:creationId xmlns:p14="http://schemas.microsoft.com/office/powerpoint/2010/main" val="946037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Top figures</a:t>
            </a:r>
            <a:r>
              <a:rPr lang="en-GB" baseline="0" dirty="0" smtClean="0"/>
              <a:t> are GEOS-Chem and bottom figures are CAMx results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23</a:t>
            </a:fld>
            <a:endParaRPr lang="en-GB" noProof="0" dirty="0"/>
          </a:p>
        </p:txBody>
      </p:sp>
    </p:spTree>
    <p:extLst>
      <p:ext uri="{BB962C8B-B14F-4D97-AF65-F5344CB8AC3E}">
        <p14:creationId xmlns:p14="http://schemas.microsoft.com/office/powerpoint/2010/main" val="1244590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24</a:t>
            </a:fld>
            <a:endParaRPr lang="en-GB" noProof="0" dirty="0"/>
          </a:p>
        </p:txBody>
      </p:sp>
    </p:spTree>
    <p:extLst>
      <p:ext uri="{BB962C8B-B14F-4D97-AF65-F5344CB8AC3E}">
        <p14:creationId xmlns:p14="http://schemas.microsoft.com/office/powerpoint/2010/main" val="3603798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Seattle has </a:t>
            </a:r>
            <a:r>
              <a:rPr lang="en-GB" baseline="0" dirty="0" smtClean="0"/>
              <a:t>lowest base case and US-only anthro ozone concentrations and Boise has the highest concentrations. Seattle and Portland fall in-between and the Portland area tends to have higher ozone concentrations compared to Seattle overall.</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25</a:t>
            </a:fld>
            <a:endParaRPr lang="en-GB" noProof="0" dirty="0"/>
          </a:p>
        </p:txBody>
      </p:sp>
    </p:spTree>
    <p:extLst>
      <p:ext uri="{BB962C8B-B14F-4D97-AF65-F5344CB8AC3E}">
        <p14:creationId xmlns:p14="http://schemas.microsoft.com/office/powerpoint/2010/main" val="2717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26</a:t>
            </a:fld>
            <a:endParaRPr lang="en-GB" noProof="0" dirty="0"/>
          </a:p>
        </p:txBody>
      </p:sp>
    </p:spTree>
    <p:extLst>
      <p:ext uri="{BB962C8B-B14F-4D97-AF65-F5344CB8AC3E}">
        <p14:creationId xmlns:p14="http://schemas.microsoft.com/office/powerpoint/2010/main" val="2341033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Timerseries</a:t>
            </a:r>
            <a:r>
              <a:rPr lang="en-GB" dirty="0" smtClean="0"/>
              <a:t> – useful for</a:t>
            </a:r>
            <a:r>
              <a:rPr lang="en-GB" baseline="0" dirty="0" smtClean="0"/>
              <a:t> comparing obs/model at one location over time ; scatterplots – useful for comparing obs/model at multiple locations in space and time ; vertical profiles – useful for examining vertical slice of atmosphere at locations of </a:t>
            </a:r>
            <a:r>
              <a:rPr lang="en-GB" baseline="0" dirty="0" err="1" smtClean="0"/>
              <a:t>ozonesonde</a:t>
            </a:r>
            <a:r>
              <a:rPr lang="en-GB" baseline="0" dirty="0" smtClean="0"/>
              <a:t> observations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27</a:t>
            </a:fld>
            <a:endParaRPr lang="en-GB" noProof="0" dirty="0"/>
          </a:p>
        </p:txBody>
      </p:sp>
    </p:spTree>
    <p:extLst>
      <p:ext uri="{BB962C8B-B14F-4D97-AF65-F5344CB8AC3E}">
        <p14:creationId xmlns:p14="http://schemas.microsoft.com/office/powerpoint/2010/main" val="112667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mention to</a:t>
            </a:r>
            <a:r>
              <a:rPr lang="en-GB" baseline="0" dirty="0" smtClean="0"/>
              <a:t> just focus on blue dots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28</a:t>
            </a:fld>
            <a:endParaRPr lang="en-GB" noProof="0" dirty="0"/>
          </a:p>
        </p:txBody>
      </p:sp>
    </p:spTree>
    <p:extLst>
      <p:ext uri="{BB962C8B-B14F-4D97-AF65-F5344CB8AC3E}">
        <p14:creationId xmlns:p14="http://schemas.microsoft.com/office/powerpoint/2010/main" val="714455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just focus</a:t>
            </a:r>
            <a:r>
              <a:rPr lang="en-GB" baseline="0" dirty="0" smtClean="0"/>
              <a:t> on blue lines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29</a:t>
            </a:fld>
            <a:endParaRPr lang="en-GB" noProof="0" dirty="0"/>
          </a:p>
        </p:txBody>
      </p:sp>
    </p:spTree>
    <p:extLst>
      <p:ext uri="{BB962C8B-B14F-4D97-AF65-F5344CB8AC3E}">
        <p14:creationId xmlns:p14="http://schemas.microsoft.com/office/powerpoint/2010/main" val="92662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 https://www3.epa.gov/airquality/greenbook/map8hr_2008.html</a:t>
            </a:r>
          </a:p>
          <a:p>
            <a:endParaRPr lang="en-GB" baseline="0" dirty="0" smtClean="0"/>
          </a:p>
          <a:p>
            <a:r>
              <a:rPr lang="en-GB" baseline="0" dirty="0" smtClean="0"/>
              <a:t>Current ozone NAAs for 2015 70 ppb ozone NAAQS</a:t>
            </a:r>
          </a:p>
          <a:p>
            <a:endParaRPr lang="en-GB" baseline="0" dirty="0" smtClean="0"/>
          </a:p>
          <a:p>
            <a:r>
              <a:rPr lang="en-GB" baseline="0" dirty="0" smtClean="0"/>
              <a:t>Areas violating 70 ppb 2015 NAAQS using 2012-2014, lower ozone years in 2015-2016 so expect many less areas will ultimately be designated ozone nonattainment</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a:t>
            </a:fld>
            <a:endParaRPr lang="en-GB" noProof="0" dirty="0"/>
          </a:p>
        </p:txBody>
      </p:sp>
    </p:spTree>
    <p:extLst>
      <p:ext uri="{BB962C8B-B14F-4D97-AF65-F5344CB8AC3E}">
        <p14:creationId xmlns:p14="http://schemas.microsoft.com/office/powerpoint/2010/main" val="1013985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30</a:t>
            </a:fld>
            <a:endParaRPr lang="en-GB" noProof="0" dirty="0"/>
          </a:p>
        </p:txBody>
      </p:sp>
    </p:spTree>
    <p:extLst>
      <p:ext uri="{BB962C8B-B14F-4D97-AF65-F5344CB8AC3E}">
        <p14:creationId xmlns:p14="http://schemas.microsoft.com/office/powerpoint/2010/main" val="271900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Question: what is required</a:t>
            </a:r>
            <a:r>
              <a:rPr lang="en-GB" baseline="0" dirty="0" smtClean="0"/>
              <a:t> to develop the various inputs? </a:t>
            </a:r>
          </a:p>
          <a:p>
            <a:r>
              <a:rPr lang="en-GB" baseline="0" dirty="0" smtClean="0"/>
              <a:t>General answer: N</a:t>
            </a:r>
            <a:r>
              <a:rPr lang="en-GB" dirty="0" smtClean="0"/>
              <a:t>o pre-processing</a:t>
            </a:r>
            <a:r>
              <a:rPr lang="en-GB" baseline="0" dirty="0" smtClean="0"/>
              <a:t> needed for GEOS-Chem. As long as you download correct input files and choose the right settings, the model is ready to run.</a:t>
            </a:r>
            <a:endParaRPr lang="en-GB" dirty="0" smtClean="0"/>
          </a:p>
          <a:p>
            <a:endParaRPr lang="en-GB" dirty="0" smtClean="0"/>
          </a:p>
          <a:p>
            <a:r>
              <a:rPr lang="en-GB" dirty="0" smtClean="0"/>
              <a:t>Emissions:</a:t>
            </a:r>
            <a:r>
              <a:rPr lang="en-GB" baseline="0" dirty="0" smtClean="0"/>
              <a:t> Collection of emission inventory data; automatically </a:t>
            </a:r>
            <a:r>
              <a:rPr lang="en-GB" baseline="0" dirty="0" err="1" smtClean="0"/>
              <a:t>regridded</a:t>
            </a:r>
            <a:r>
              <a:rPr lang="en-GB" baseline="0" dirty="0" smtClean="0"/>
              <a:t> to desired domain. HEMCO also contains parameterizations to calculate some emissions based on environmental variables (e.g., ozone concentrations, wind speed, temperature)</a:t>
            </a:r>
          </a:p>
          <a:p>
            <a:endParaRPr lang="en-GB" baseline="0" dirty="0" smtClean="0"/>
          </a:p>
          <a:p>
            <a:r>
              <a:rPr lang="en-GB" baseline="0" dirty="0" smtClean="0"/>
              <a:t>Met: Global Modeling Assimilation Office provides ready-to-use met data. Some datasets are reanalysis and others are operational. For operational, data assimilation techniques use observations and model results to produce datasets; data analysis techniques can change over record. For reanalysis, observations (generally satellite) and model results are incorporated into data assimilation schemes to produce long data set. Data assimilation techniques not changed over record.</a:t>
            </a:r>
          </a:p>
          <a:p>
            <a:endParaRPr lang="en-GB" baseline="0" dirty="0" smtClean="0"/>
          </a:p>
          <a:p>
            <a:r>
              <a:rPr lang="en-GB" baseline="0" dirty="0" smtClean="0"/>
              <a:t>Other: These are pre-produced text, </a:t>
            </a:r>
            <a:r>
              <a:rPr lang="en-GB" baseline="0" dirty="0" err="1" smtClean="0"/>
              <a:t>bpch</a:t>
            </a:r>
            <a:r>
              <a:rPr lang="en-GB" baseline="0" dirty="0" smtClean="0"/>
              <a:t>, and NetCDF files that contain useful parameters, such as IOPs and LAI.</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31</a:t>
            </a:fld>
            <a:endParaRPr lang="en-GB" noProof="0" dirty="0"/>
          </a:p>
        </p:txBody>
      </p:sp>
    </p:spTree>
    <p:extLst>
      <p:ext uri="{BB962C8B-B14F-4D97-AF65-F5344CB8AC3E}">
        <p14:creationId xmlns:p14="http://schemas.microsoft.com/office/powerpoint/2010/main" val="40049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point: </a:t>
            </a:r>
            <a:r>
              <a:rPr lang="en-GB" baseline="0" dirty="0" smtClean="0"/>
              <a:t>In order to simulate ozone formation processes requires treatment of numerous processes with complex photochemical models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32</a:t>
            </a:fld>
            <a:endParaRPr lang="en-GB" noProof="0" dirty="0"/>
          </a:p>
        </p:txBody>
      </p:sp>
    </p:spTree>
    <p:extLst>
      <p:ext uri="{BB962C8B-B14F-4D97-AF65-F5344CB8AC3E}">
        <p14:creationId xmlns:p14="http://schemas.microsoft.com/office/powerpoint/2010/main" val="1199477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Walk through</a:t>
            </a:r>
            <a:r>
              <a:rPr lang="en-GB" baseline="0" dirty="0" smtClean="0"/>
              <a:t> all of this, describe that this is computationally expensive.</a:t>
            </a:r>
            <a:endParaRPr lang="en-GB" dirty="0"/>
          </a:p>
        </p:txBody>
      </p:sp>
      <p:sp>
        <p:nvSpPr>
          <p:cNvPr id="4" name="Slide Number Placeholder 3"/>
          <p:cNvSpPr>
            <a:spLocks noGrp="1"/>
          </p:cNvSpPr>
          <p:nvPr>
            <p:ph type="sldNum" sz="quarter" idx="10"/>
          </p:nvPr>
        </p:nvSpPr>
        <p:spPr/>
        <p:txBody>
          <a:bodyPr/>
          <a:lstStyle/>
          <a:p>
            <a:fld id="{2FEA8670-32AC-4E6F-BDF0-B236AC856112}" type="slidenum">
              <a:rPr lang="en-GB" smtClean="0"/>
              <a:pPr/>
              <a:t>33</a:t>
            </a:fld>
            <a:endParaRPr lang="en-GB" dirty="0"/>
          </a:p>
        </p:txBody>
      </p:sp>
    </p:spTree>
    <p:extLst>
      <p:ext uri="{BB962C8B-B14F-4D97-AF65-F5344CB8AC3E}">
        <p14:creationId xmlns:p14="http://schemas.microsoft.com/office/powerpoint/2010/main" val="3758103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34</a:t>
            </a:fld>
            <a:endParaRPr lang="en-GB" noProof="0" dirty="0"/>
          </a:p>
        </p:txBody>
      </p:sp>
    </p:spTree>
    <p:extLst>
      <p:ext uri="{BB962C8B-B14F-4D97-AF65-F5344CB8AC3E}">
        <p14:creationId xmlns:p14="http://schemas.microsoft.com/office/powerpoint/2010/main" val="341927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9" rtl="0" eaLnBrk="0" fontAlgn="base" latinLnBrk="0" hangingPunct="0">
              <a:lnSpc>
                <a:spcPct val="100000"/>
              </a:lnSpc>
              <a:spcBef>
                <a:spcPct val="30000"/>
              </a:spcBef>
              <a:spcAft>
                <a:spcPct val="0"/>
              </a:spcAft>
              <a:buClrTx/>
              <a:buSzTx/>
              <a:buFontTx/>
              <a:buNone/>
              <a:tabLst/>
              <a:defRPr/>
            </a:pPr>
            <a:endParaRPr lang="en-GB" sz="1200" dirty="0" smtClean="0"/>
          </a:p>
          <a:p>
            <a:pPr marL="0" marR="0" indent="0" algn="l" defTabSz="457189" rtl="0" eaLnBrk="0" fontAlgn="base" latinLnBrk="0" hangingPunct="0">
              <a:lnSpc>
                <a:spcPct val="100000"/>
              </a:lnSpc>
              <a:spcBef>
                <a:spcPct val="30000"/>
              </a:spcBef>
              <a:spcAft>
                <a:spcPct val="0"/>
              </a:spcAft>
              <a:buClrTx/>
              <a:buSzTx/>
              <a:buFontTx/>
              <a:buNone/>
              <a:tabLst/>
              <a:defRPr/>
            </a:pPr>
            <a:r>
              <a:rPr lang="en-US" sz="1200" dirty="0" smtClean="0"/>
              <a:t>Mention</a:t>
            </a:r>
            <a:r>
              <a:rPr lang="en-US" sz="1200" baseline="0" dirty="0" smtClean="0"/>
              <a:t> that although this plot is not showing 2015-2017, you can see the ozone monitors with highest ozone DVs are often over the 75 ppb.</a:t>
            </a:r>
          </a:p>
          <a:p>
            <a:pPr marL="0" marR="0" indent="0" algn="l" defTabSz="457189" rtl="0" eaLnBrk="0" fontAlgn="base" latinLnBrk="0" hangingPunct="0">
              <a:lnSpc>
                <a:spcPct val="100000"/>
              </a:lnSpc>
              <a:spcBef>
                <a:spcPct val="30000"/>
              </a:spcBef>
              <a:spcAft>
                <a:spcPct val="0"/>
              </a:spcAft>
              <a:buClrTx/>
              <a:buSzTx/>
              <a:buFontTx/>
              <a:buNone/>
              <a:tabLst/>
              <a:defRPr/>
            </a:pPr>
            <a:endParaRPr lang="en-US" sz="1200" baseline="0" dirty="0" smtClean="0"/>
          </a:p>
          <a:p>
            <a:pPr marL="0" indent="0">
              <a:buFont typeface="Verdana" pitchFamily="34" charset="0"/>
              <a:buNone/>
            </a:pPr>
            <a:endParaRPr lang="en-GB" sz="100" dirty="0" smtClean="0"/>
          </a:p>
          <a:p>
            <a:pPr marL="0" indent="0">
              <a:buFont typeface="Verdana" pitchFamily="34" charset="0"/>
              <a:buNone/>
            </a:pPr>
            <a:r>
              <a:rPr lang="en-GB" sz="1200" dirty="0" smtClean="0"/>
              <a:t>Some Marginal NAAs failed to achieve attainment of the 2008 NAAQS in 2017</a:t>
            </a:r>
          </a:p>
          <a:p>
            <a:pPr marL="0" marR="0" indent="0" algn="l" defTabSz="457189" rtl="0" eaLnBrk="0" fontAlgn="base" latinLnBrk="0" hangingPunct="0">
              <a:lnSpc>
                <a:spcPct val="100000"/>
              </a:lnSpc>
              <a:spcBef>
                <a:spcPct val="30000"/>
              </a:spcBef>
              <a:spcAft>
                <a:spcPct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4</a:t>
            </a:fld>
            <a:endParaRPr lang="en-GB" noProof="0" dirty="0"/>
          </a:p>
        </p:txBody>
      </p:sp>
    </p:spTree>
    <p:extLst>
      <p:ext uri="{BB962C8B-B14F-4D97-AF65-F5344CB8AC3E}">
        <p14:creationId xmlns:p14="http://schemas.microsoft.com/office/powerpoint/2010/main" val="14467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For</a:t>
            </a:r>
            <a:r>
              <a:rPr lang="en-GB" baseline="0" dirty="0" smtClean="0"/>
              <a:t> many areas in west, ozone transport from upwind states, international sources and natural emissions are the largest component of the local ozone concentration.</a:t>
            </a:r>
          </a:p>
          <a:p>
            <a:pPr marL="171450" indent="-171450">
              <a:buFont typeface="Arial" panose="020B0604020202020204" pitchFamily="34" charset="0"/>
              <a:buChar char="•"/>
            </a:pPr>
            <a:r>
              <a:rPr lang="en-GB" baseline="0" dirty="0" smtClean="0"/>
              <a:t>Mobile sources are frequently the largest local source contributor, but their emissions are regulated by EPA and mobile source emission controls may take years to realize reductions as fleet turnover takes time.</a:t>
            </a:r>
          </a:p>
          <a:p>
            <a:pPr marL="171450" indent="-171450">
              <a:buFont typeface="Arial" panose="020B0604020202020204" pitchFamily="34" charset="0"/>
              <a:buChar char="•"/>
            </a:pPr>
            <a:r>
              <a:rPr lang="en-GB" baseline="0" dirty="0" smtClean="0"/>
              <a:t>States have limited options for controlling mobile sources (e.g., I/M programs, transportation control measures that reduce activity, fleet rules, scrappage programs, adoption of  California cars).</a:t>
            </a:r>
          </a:p>
          <a:p>
            <a:pPr marL="171450" indent="-171450">
              <a:buFont typeface="Arial" panose="020B0604020202020204" pitchFamily="34" charset="0"/>
              <a:buChar char="•"/>
            </a:pPr>
            <a:r>
              <a:rPr lang="en-GB" baseline="0" dirty="0" smtClean="0"/>
              <a:t>Under Section 179B of the CAA, state’s have an option to do a “but for” SIP by demonstrating that they would attain the ozone NAAQS but for international emissions.  This allows states to buy time as regional (e.g., CSAPR) and local (e.g., fleet turnover) controls reduce emissions. </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5</a:t>
            </a:fld>
            <a:endParaRPr lang="en-GB" noProof="0" dirty="0"/>
          </a:p>
        </p:txBody>
      </p:sp>
    </p:spTree>
    <p:extLst>
      <p:ext uri="{BB962C8B-B14F-4D97-AF65-F5344CB8AC3E}">
        <p14:creationId xmlns:p14="http://schemas.microsoft.com/office/powerpoint/2010/main" val="101398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407988" y="696913"/>
            <a:ext cx="6194425" cy="3486150"/>
          </a:xfrm>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noProof="0" dirty="0" smtClean="0"/>
              <a:t>Ozone formation typically occurs due to complex photochemical reactions involving NOx and VOC in the presence of sunlight.</a:t>
            </a:r>
          </a:p>
          <a:p>
            <a:pPr marL="171450" indent="-171450">
              <a:buFont typeface="Arial" panose="020B0604020202020204" pitchFamily="34" charset="0"/>
              <a:buChar char="•"/>
            </a:pPr>
            <a:r>
              <a:rPr lang="en-GB" noProof="0" dirty="0" smtClean="0"/>
              <a:t>For</a:t>
            </a:r>
            <a:r>
              <a:rPr lang="en-GB" baseline="0" noProof="0" dirty="0" smtClean="0"/>
              <a:t> urban areas typically occurs under hot stagnant meteorological conditions.</a:t>
            </a:r>
          </a:p>
          <a:p>
            <a:pPr marL="171450" indent="-171450">
              <a:buFont typeface="Arial" panose="020B0604020202020204" pitchFamily="34" charset="0"/>
              <a:buChar char="•"/>
            </a:pPr>
            <a:r>
              <a:rPr lang="en-GB" baseline="0" noProof="0" dirty="0" smtClean="0"/>
              <a:t>Some rural areas can have ozone NAAQS exceedances solely due to transport from upwind, such as Great Basin National Park in eastern Nevada.</a:t>
            </a:r>
          </a:p>
          <a:p>
            <a:pPr marL="171450" indent="-171450">
              <a:buFont typeface="Arial" panose="020B0604020202020204" pitchFamily="34" charset="0"/>
              <a:buChar char="•"/>
            </a:pPr>
            <a:r>
              <a:rPr lang="en-GB" baseline="0" noProof="0" dirty="0" smtClean="0"/>
              <a:t>Winter ozone exceedances in oil and gas development areas in Uinta Basin, Utah and Southwest Wyoming have also occurred.</a:t>
            </a:r>
            <a:r>
              <a:rPr lang="en-GB" noProof="0" dirty="0" smtClean="0"/>
              <a:t> </a:t>
            </a:r>
          </a:p>
        </p:txBody>
      </p:sp>
    </p:spTree>
    <p:extLst>
      <p:ext uri="{BB962C8B-B14F-4D97-AF65-F5344CB8AC3E}">
        <p14:creationId xmlns:p14="http://schemas.microsoft.com/office/powerpoint/2010/main" val="115349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Mention</a:t>
            </a:r>
            <a:r>
              <a:rPr lang="en-GB" baseline="0" dirty="0" smtClean="0"/>
              <a:t> the CAMx grids: </a:t>
            </a:r>
            <a:r>
              <a:rPr lang="en-GB" dirty="0" smtClean="0"/>
              <a:t>36 km/12 km (CONUS/WESTUS).</a:t>
            </a:r>
            <a:r>
              <a:rPr lang="en-GB" baseline="0" dirty="0" smtClean="0"/>
              <a:t> </a:t>
            </a:r>
          </a:p>
          <a:p>
            <a:pPr marL="171450" indent="-171450">
              <a:buFont typeface="Arial" panose="020B0604020202020204" pitchFamily="34" charset="0"/>
              <a:buChar char="•"/>
            </a:pPr>
            <a:r>
              <a:rPr lang="en-GB" baseline="0" dirty="0" smtClean="0"/>
              <a:t>2011 modeling year selected because it is aligned with a National Emissions Inventory (NEI) year, was minimally affected by the recession and had ozone formation conducive meteorological conditions across the western U.S. (e.g., hot and dry).</a:t>
            </a:r>
          </a:p>
          <a:p>
            <a:pPr marL="171450" indent="-171450">
              <a:buFont typeface="Arial" panose="020B0604020202020204" pitchFamily="34" charset="0"/>
              <a:buChar char="•"/>
            </a:pPr>
            <a:r>
              <a:rPr lang="en-GB" baseline="0" dirty="0" smtClean="0"/>
              <a:t>(note: 2011 was unusually hot and dry in Texas and nearby states with high wildfires so they used 2012 modeling year).</a:t>
            </a:r>
          </a:p>
          <a:p>
            <a:pPr marL="171450" indent="-171450">
              <a:buFont typeface="Arial" panose="020B0604020202020204" pitchFamily="34" charset="0"/>
              <a:buChar char="•"/>
            </a:pPr>
            <a:r>
              <a:rPr lang="en-GB" baseline="0" dirty="0" smtClean="0"/>
              <a:t>These models have complex chemistry schemes which are necessary to simulate ozone and also have robust emissions and meteorological inventories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7</a:t>
            </a:fld>
            <a:endParaRPr lang="en-GB" noProof="0" dirty="0"/>
          </a:p>
        </p:txBody>
      </p:sp>
    </p:spTree>
    <p:extLst>
      <p:ext uri="{BB962C8B-B14F-4D97-AF65-F5344CB8AC3E}">
        <p14:creationId xmlns:p14="http://schemas.microsoft.com/office/powerpoint/2010/main" val="403548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Miscellaneous</a:t>
            </a:r>
            <a:r>
              <a:rPr lang="en-GB" baseline="0" dirty="0" smtClean="0"/>
              <a:t> includes soil/fertilizer NOx, chlorophyll-A, oceanic DMS, volcanoes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8</a:t>
            </a:fld>
            <a:endParaRPr lang="en-GB" noProof="0" dirty="0"/>
          </a:p>
        </p:txBody>
      </p:sp>
    </p:spTree>
    <p:extLst>
      <p:ext uri="{BB962C8B-B14F-4D97-AF65-F5344CB8AC3E}">
        <p14:creationId xmlns:p14="http://schemas.microsoft.com/office/powerpoint/2010/main" val="238306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a:t>
            </a:r>
            <a:r>
              <a:rPr lang="en-GB" baseline="0" dirty="0" smtClean="0"/>
              <a:t> away message is that both models are photochemical grid models that different in scale and resolution</a:t>
            </a:r>
          </a:p>
          <a:p>
            <a:endParaRPr lang="en-GB" baseline="0" dirty="0" smtClean="0"/>
          </a:p>
          <a:p>
            <a:r>
              <a:rPr lang="en-GB" baseline="0" dirty="0" smtClean="0"/>
              <a:t>For meteorology, use GEOS-5 for GEOS-Chem and WRF for CAMx</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9</a:t>
            </a:fld>
            <a:endParaRPr lang="en-GB" noProof="0" dirty="0"/>
          </a:p>
        </p:txBody>
      </p:sp>
    </p:spTree>
    <p:extLst>
      <p:ext uri="{BB962C8B-B14F-4D97-AF65-F5344CB8AC3E}">
        <p14:creationId xmlns:p14="http://schemas.microsoft.com/office/powerpoint/2010/main" val="155038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49490" y="6159826"/>
            <a:ext cx="112797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489" y="6159825"/>
            <a:ext cx="1124464" cy="255600"/>
          </a:xfrm>
          <a:prstGeom prst="rect">
            <a:avLst/>
          </a:prstGeom>
        </p:spPr>
      </p:pic>
      <p:pic>
        <p:nvPicPr>
          <p:cNvPr id="6"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489" y="6159825"/>
            <a:ext cx="1124464" cy="255600"/>
          </a:xfrm>
          <a:prstGeom prst="rect">
            <a:avLst/>
          </a:prstGeom>
        </p:spPr>
      </p:pic>
      <p:sp>
        <p:nvSpPr>
          <p:cNvPr id="2" name="Title Placeholder 1"/>
          <p:cNvSpPr>
            <a:spLocks noGrp="1"/>
          </p:cNvSpPr>
          <p:nvPr>
            <p:ph type="ctrTitle"/>
          </p:nvPr>
        </p:nvSpPr>
        <p:spPr>
          <a:xfrm>
            <a:off x="815308" y="257164"/>
            <a:ext cx="10560296" cy="681548"/>
          </a:xfrm>
        </p:spPr>
        <p:txBody>
          <a:bodyPr tIns="0" anchor="b" anchorCtr="0"/>
          <a:lstStyle>
            <a:lvl1pPr>
              <a:defRPr sz="4300" cap="all" baseline="0" smtClean="0">
                <a:solidFill>
                  <a:schemeClr val="bg2"/>
                </a:solidFill>
                <a:latin typeface="Verdana" pitchFamily="34" charset="0"/>
              </a:defRPr>
            </a:lvl1pPr>
          </a:lstStyle>
          <a:p>
            <a:r>
              <a:rPr lang="en-US" noProof="0" smtClean="0"/>
              <a:t>Click to edit Master title style</a:t>
            </a:r>
            <a:endParaRPr lang="en-GB" noProof="0" dirty="0" smtClean="0"/>
          </a:p>
        </p:txBody>
      </p:sp>
      <p:sp>
        <p:nvSpPr>
          <p:cNvPr id="27655" name="Subtitle 2"/>
          <p:cNvSpPr>
            <a:spLocks noGrp="1" noChangeArrowheads="1"/>
          </p:cNvSpPr>
          <p:nvPr>
            <p:ph type="subTitle" sz="quarter" idx="1"/>
          </p:nvPr>
        </p:nvSpPr>
        <p:spPr>
          <a:xfrm>
            <a:off x="815308" y="943418"/>
            <a:ext cx="10559797"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US" noProof="0" smtClean="0"/>
              <a:t>Click to edit Master subtitle style</a:t>
            </a:r>
            <a:endParaRPr lang="en-GB" noProof="0" dirty="0" smtClean="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9"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3"/>
          <p:cNvSpPr>
            <a:spLocks noGrp="1"/>
          </p:cNvSpPr>
          <p:nvPr>
            <p:ph type="pic" sz="quarter" idx="11"/>
          </p:nvPr>
        </p:nvSpPr>
        <p:spPr>
          <a:xfrm>
            <a:off x="6210299" y="1645583"/>
            <a:ext cx="5165304" cy="1914418"/>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0" name="Picture Placeholder 4"/>
          <p:cNvSpPr>
            <a:spLocks noGrp="1"/>
          </p:cNvSpPr>
          <p:nvPr>
            <p:ph type="pic" sz="quarter" idx="12"/>
          </p:nvPr>
        </p:nvSpPr>
        <p:spPr>
          <a:xfrm>
            <a:off x="6210299" y="3791828"/>
            <a:ext cx="5165304" cy="1916557"/>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3"/>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339448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3"/>
          <p:cNvSpPr>
            <a:spLocks noGrp="1"/>
          </p:cNvSpPr>
          <p:nvPr>
            <p:ph type="pic" sz="quarter" idx="11"/>
          </p:nvPr>
        </p:nvSpPr>
        <p:spPr>
          <a:xfrm>
            <a:off x="6210299" y="1645583"/>
            <a:ext cx="5165304" cy="1914418"/>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0" name="Picture Placeholder 4"/>
          <p:cNvSpPr>
            <a:spLocks noGrp="1"/>
          </p:cNvSpPr>
          <p:nvPr>
            <p:ph type="pic" sz="quarter" idx="12"/>
          </p:nvPr>
        </p:nvSpPr>
        <p:spPr>
          <a:xfrm>
            <a:off x="6210300" y="3791828"/>
            <a:ext cx="2465388" cy="1916557"/>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1" name="Picture Placeholder 5"/>
          <p:cNvSpPr>
            <a:spLocks noGrp="1"/>
          </p:cNvSpPr>
          <p:nvPr>
            <p:ph type="pic" sz="quarter" idx="13"/>
          </p:nvPr>
        </p:nvSpPr>
        <p:spPr>
          <a:xfrm>
            <a:off x="8905774" y="3791828"/>
            <a:ext cx="2465490" cy="1916557"/>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4"/>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3981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0" name="Picture Placeholder 9"/>
          <p:cNvSpPr>
            <a:spLocks noGrp="1"/>
          </p:cNvSpPr>
          <p:nvPr>
            <p:ph type="pic" sz="quarter" idx="12"/>
          </p:nvPr>
        </p:nvSpPr>
        <p:spPr>
          <a:xfrm>
            <a:off x="6210300" y="3791828"/>
            <a:ext cx="2465388" cy="1916557"/>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6"/>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158904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Text Placeholder 3"/>
          <p:cNvSpPr>
            <a:spLocks noGrp="1"/>
          </p:cNvSpPr>
          <p:nvPr>
            <p:ph type="body" sz="quarter" idx="16"/>
          </p:nvPr>
        </p:nvSpPr>
        <p:spPr>
          <a:xfrm>
            <a:off x="6210300" y="3791828"/>
            <a:ext cx="2465388" cy="1006436"/>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en-US" noProof="0" smtClean="0"/>
              <a:t>Click to edit Master text styles</a:t>
            </a:r>
          </a:p>
          <a:p>
            <a:pPr lvl="1"/>
            <a:r>
              <a:rPr lang="en-US" noProof="0" smtClean="0"/>
              <a:t>Second level</a:t>
            </a:r>
          </a:p>
        </p:txBody>
      </p:sp>
      <p:sp>
        <p:nvSpPr>
          <p:cNvPr id="9" name="Text Placeholder 4"/>
          <p:cNvSpPr>
            <a:spLocks noGrp="1"/>
          </p:cNvSpPr>
          <p:nvPr>
            <p:ph type="body" sz="quarter" idx="17"/>
          </p:nvPr>
        </p:nvSpPr>
        <p:spPr>
          <a:xfrm>
            <a:off x="6210300" y="4798264"/>
            <a:ext cx="2465388" cy="908533"/>
          </a:xfrm>
        </p:spPr>
        <p:txBody>
          <a:bodyPr lIns="0" anchor="b" anchorCtr="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US" noProof="0" smtClean="0"/>
              <a:t>Click to edit Master text styles</a:t>
            </a:r>
          </a:p>
          <a:p>
            <a:pPr lvl="1"/>
            <a:r>
              <a:rPr lang="en-US" noProof="0" smtClean="0"/>
              <a:t>Second level</a:t>
            </a:r>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8"/>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3"/>
          <p:cNvSpPr>
            <a:spLocks noGrp="1"/>
          </p:cNvSpPr>
          <p:nvPr>
            <p:ph type="body" sz="quarter" idx="16"/>
          </p:nvPr>
        </p:nvSpPr>
        <p:spPr>
          <a:xfrm>
            <a:off x="6210300" y="1648208"/>
            <a:ext cx="2465388" cy="1911793"/>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US" smtClean="0"/>
              <a:t>Click to edit Master text styles</a:t>
            </a:r>
          </a:p>
          <a:p>
            <a:pPr lvl="1"/>
            <a:r>
              <a:rPr lang="en-US" smtClean="0"/>
              <a:t>Second level</a:t>
            </a:r>
          </a:p>
        </p:txBody>
      </p:sp>
      <p:sp>
        <p:nvSpPr>
          <p:cNvPr id="14" name="Text Placeholder 4"/>
          <p:cNvSpPr>
            <a:spLocks noGrp="1"/>
          </p:cNvSpPr>
          <p:nvPr>
            <p:ph type="body" sz="quarter" idx="17"/>
          </p:nvPr>
        </p:nvSpPr>
        <p:spPr>
          <a:xfrm>
            <a:off x="6210300" y="3791828"/>
            <a:ext cx="2465388" cy="1914969"/>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US" smtClean="0"/>
              <a:t>Click to edit Master text styles</a:t>
            </a:r>
          </a:p>
          <a:p>
            <a:pPr lvl="1"/>
            <a:r>
              <a:rPr lang="en-US" smtClean="0"/>
              <a:t>Second level</a:t>
            </a:r>
          </a:p>
        </p:txBody>
      </p:sp>
      <p:sp>
        <p:nvSpPr>
          <p:cNvPr id="11" name="Picture Placeholder 9"/>
          <p:cNvSpPr>
            <a:spLocks noGrp="1"/>
          </p:cNvSpPr>
          <p:nvPr>
            <p:ph type="pic" sz="quarter" idx="13"/>
          </p:nvPr>
        </p:nvSpPr>
        <p:spPr>
          <a:xfrm>
            <a:off x="8905875" y="3791827"/>
            <a:ext cx="2465388" cy="1914969"/>
          </a:xfrm>
          <a:noFill/>
          <a:ln>
            <a:noFill/>
          </a:ln>
        </p:spPr>
        <p:txBody>
          <a:bodyPr tIns="0" anchor="t" anchorCtr="0"/>
          <a:lstStyle>
            <a:lvl1pPr marL="0" indent="0">
              <a:buNone/>
              <a:defRPr sz="1800">
                <a:solidFill>
                  <a:sysClr val="windowText" lastClr="000000"/>
                </a:solidFill>
              </a:defRPr>
            </a:lvl1pPr>
          </a:lstStyle>
          <a:p>
            <a:r>
              <a:rPr lang="en-US" noProof="0" dirty="0" smtClean="0"/>
              <a:t>Click icon to add picture</a:t>
            </a:r>
            <a:endParaRPr lang="en-GB" noProof="0" dirty="0"/>
          </a:p>
        </p:txBody>
      </p:sp>
      <p:sp>
        <p:nvSpPr>
          <p:cNvPr id="10"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8"/>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5" name="Text Placeholder 2"/>
          <p:cNvSpPr>
            <a:spLocks noGrp="1"/>
          </p:cNvSpPr>
          <p:nvPr>
            <p:ph type="body" sz="quarter" idx="11"/>
          </p:nvPr>
        </p:nvSpPr>
        <p:spPr>
          <a:xfrm>
            <a:off x="816927" y="1648207"/>
            <a:ext cx="10554335" cy="4058590"/>
          </a:xfrm>
        </p:spPr>
        <p:txBody>
          <a:bodyPr lIns="0"/>
          <a:lstStyle>
            <a:lvl1pPr marL="0" indent="0" algn="ctr">
              <a:lnSpc>
                <a:spcPct val="100000"/>
              </a:lnSpc>
              <a:spcAft>
                <a:spcPts val="0"/>
              </a:spcAft>
              <a:buNone/>
              <a:defRPr sz="16000" b="1">
                <a:solidFill>
                  <a:schemeClr val="bg2"/>
                </a:solidFill>
              </a:defRPr>
            </a:lvl1pPr>
          </a:lstStyle>
          <a:p>
            <a:pPr lvl="0"/>
            <a:r>
              <a:rPr lang="en-US" smtClean="0"/>
              <a:t>Click to edit Master text styles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8349" y="0"/>
            <a:ext cx="6078853" cy="342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12698348" y="3610812"/>
            <a:ext cx="6095207" cy="276999"/>
          </a:xfrm>
          <a:prstGeom prst="rect">
            <a:avLst/>
          </a:prstGeom>
          <a:noFill/>
          <a:ln w="9525">
            <a:noFill/>
            <a:miter lim="800000"/>
            <a:headEnd/>
            <a:tailEnd/>
          </a:ln>
        </p:spPr>
        <p:txBody>
          <a:bodyPr lIns="0" tIns="0" rIns="0" bIns="0">
            <a:spAutoFit/>
          </a:bodyPr>
          <a:lstStyle/>
          <a:p>
            <a:r>
              <a:rPr lang="en-GB" dirty="0" smtClean="0"/>
              <a:t>Keyword slide</a:t>
            </a:r>
            <a:endParaRPr lang="en-GB" dirty="0"/>
          </a:p>
        </p:txBody>
      </p:sp>
      <p:sp>
        <p:nvSpPr>
          <p:cNvPr id="2" name="Slide Number Placeholder 1"/>
          <p:cNvSpPr>
            <a:spLocks noGrp="1"/>
          </p:cNvSpPr>
          <p:nvPr>
            <p:ph type="sldNum" sz="quarter" idx="12"/>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p:nvPr>
        </p:nvSpPr>
        <p:spPr>
          <a:xfrm>
            <a:off x="0" y="0"/>
            <a:ext cx="12190413" cy="6859588"/>
          </a:xfrm>
          <a:noFill/>
        </p:spPr>
        <p:txBody>
          <a:bodyPr tIns="0" anchor="t" anchorCtr="0"/>
          <a:lstStyle>
            <a:lvl1pPr algn="ctr">
              <a:buNone/>
              <a:defRPr>
                <a:solidFill>
                  <a:schemeClr val="tx1"/>
                </a:solidFill>
              </a:defRPr>
            </a:lvl1pPr>
          </a:lstStyle>
          <a:p>
            <a:r>
              <a:rPr lang="en-US" noProof="0" dirty="0" smtClean="0"/>
              <a:t>Click icon to add picture</a:t>
            </a:r>
            <a:endParaRPr lang="en-GB" noProof="0" dirty="0"/>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US" noProof="0" smtClean="0"/>
              <a:t>Click to edit Master title style</a:t>
            </a:r>
            <a:endParaRPr lang="en-GB" noProof="0" dirty="0"/>
          </a:p>
        </p:txBody>
      </p:sp>
      <p:sp>
        <p:nvSpPr>
          <p:cNvPr id="3" name="Slide Number Placeholder 2"/>
          <p:cNvSpPr>
            <a:spLocks noGrp="1"/>
          </p:cNvSpPr>
          <p:nvPr>
            <p:ph type="sldNum" sz="quarter" idx="11"/>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lide image, Title and 3 transparent fact boxes">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 name="Picture Placeholder 5"/>
          <p:cNvSpPr>
            <a:spLocks noGrp="1"/>
          </p:cNvSpPr>
          <p:nvPr>
            <p:ph type="pic" sz="quarter" idx="10" hasCustomPrompt="1"/>
          </p:nvPr>
        </p:nvSpPr>
        <p:spPr>
          <a:xfrm>
            <a:off x="0" y="0"/>
            <a:ext cx="12190413" cy="6859588"/>
          </a:xfrm>
          <a:noFill/>
        </p:spPr>
        <p:txBody>
          <a:bodyPr tIns="36000" anchor="t" anchorCtr="0"/>
          <a:lstStyle>
            <a:lvl1pPr algn="ctr">
              <a:buNone/>
              <a:defRPr baseline="0">
                <a:solidFill>
                  <a:schemeClr val="tx1"/>
                </a:solidFill>
              </a:defRPr>
            </a:lvl1pPr>
          </a:lstStyle>
          <a:p>
            <a:r>
              <a:rPr lang="en-GB" noProof="0" dirty="0" smtClean="0"/>
              <a:t>Insert picture: Click ‘Insert’ tab in Top Ribbon, Click ‘Picture’, Select the picture</a:t>
            </a:r>
            <a:endParaRPr lang="en-GB" noProof="0" dirty="0"/>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US" noProof="0" smtClean="0"/>
              <a:t>Click to edit Master title style</a:t>
            </a:r>
            <a:endParaRPr lang="en-GB" noProof="0" dirty="0"/>
          </a:p>
        </p:txBody>
      </p:sp>
      <p:sp>
        <p:nvSpPr>
          <p:cNvPr id="8" name="Text Placeholder 2"/>
          <p:cNvSpPr>
            <a:spLocks noGrp="1"/>
          </p:cNvSpPr>
          <p:nvPr>
            <p:ph type="body" sz="quarter" idx="12"/>
          </p:nvPr>
        </p:nvSpPr>
        <p:spPr>
          <a:xfrm>
            <a:off x="817562" y="2320796"/>
            <a:ext cx="3402000" cy="21600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Slide Number Placeholder 2" hidden="1"/>
          <p:cNvSpPr>
            <a:spLocks noGrp="1"/>
          </p:cNvSpPr>
          <p:nvPr>
            <p:ph type="sldNum" sz="quarter" idx="11"/>
          </p:nvPr>
        </p:nvSpPr>
        <p:spPr>
          <a:xfrm>
            <a:off x="11364395" y="7018599"/>
            <a:ext cx="59403" cy="45719"/>
          </a:xfrm>
        </p:spPr>
        <p:txBody>
          <a:bodyPr/>
          <a:lstStyle>
            <a:lvl1pPr>
              <a:defRPr sz="100">
                <a:solidFill>
                  <a:schemeClr val="bg1">
                    <a:lumMod val="75000"/>
                  </a:schemeClr>
                </a:solidFill>
              </a:defRPr>
            </a:lvl1pPr>
          </a:lstStyle>
          <a:p>
            <a:fld id="{31421AFA-3AE7-4CEA-BC9B-447859BED57B}" type="slidenum">
              <a:rPr lang="en-GB" smtClean="0"/>
              <a:pPr/>
              <a:t>‹#›</a:t>
            </a:fld>
            <a:endParaRPr lang="en-GB" dirty="0"/>
          </a:p>
        </p:txBody>
      </p:sp>
      <p:sp>
        <p:nvSpPr>
          <p:cNvPr id="28" name="Text Placeholder 3"/>
          <p:cNvSpPr>
            <a:spLocks noGrp="1"/>
          </p:cNvSpPr>
          <p:nvPr>
            <p:ph type="body" sz="quarter" idx="13"/>
          </p:nvPr>
        </p:nvSpPr>
        <p:spPr>
          <a:xfrm>
            <a:off x="4395794" y="2320796"/>
            <a:ext cx="3402000" cy="21600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Text Placeholder 4"/>
          <p:cNvSpPr>
            <a:spLocks noGrp="1"/>
          </p:cNvSpPr>
          <p:nvPr>
            <p:ph type="body" sz="quarter" idx="14"/>
          </p:nvPr>
        </p:nvSpPr>
        <p:spPr>
          <a:xfrm>
            <a:off x="7974025" y="2320796"/>
            <a:ext cx="3402000" cy="21600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40899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tmplLst>
          <p:tmpl>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1">
            <p:tnLst>
              <p:par>
                <p:cTn xmlns:p14="http://schemas.microsoft.com/office/powerpoint/2010/mai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28" grpId="0" uiExpand="1" build="p" animBg="1">
        <p:tmplLst>
          <p:tmpl>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1">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uiExpand="1" build="p" animBg="1">
        <p:tmplLst>
          <p:tmpl>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1">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Rectangle 2"/>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0" y="0"/>
            <a:ext cx="12190413" cy="6859588"/>
          </a:xfrm>
          <a:noFill/>
        </p:spPr>
        <p:txBody>
          <a:bodyPr tIns="0" anchor="t" anchorCtr="0"/>
          <a:lstStyle>
            <a:lvl1pPr marL="0" indent="0" algn="ctr">
              <a:buNone/>
              <a:defRPr baseline="0">
                <a:solidFill>
                  <a:schemeClr val="tx1"/>
                </a:solidFill>
              </a:defRPr>
            </a:lvl1pPr>
          </a:lstStyle>
          <a:p>
            <a:r>
              <a:rPr lang="en-GB" noProof="0" dirty="0" smtClean="0"/>
              <a:t>Insert picture: Click ‘Insert’ tab in Top Ribbon, Click ‘Picture’, Select the picture</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0" y="6159600"/>
            <a:ext cx="1124464" cy="255600"/>
          </a:xfrm>
          <a:prstGeom prst="rect">
            <a:avLst/>
          </a:prstGeom>
        </p:spPr>
      </p:pic>
      <p:sp>
        <p:nvSpPr>
          <p:cNvPr id="10" name="Picture Placeholder 9"/>
          <p:cNvSpPr>
            <a:spLocks noGrp="1"/>
          </p:cNvSpPr>
          <p:nvPr>
            <p:ph type="pic" sz="quarter" idx="10"/>
          </p:nvPr>
        </p:nvSpPr>
        <p:spPr>
          <a:xfrm>
            <a:off x="0" y="0"/>
            <a:ext cx="12190413" cy="2878805"/>
          </a:xfrm>
          <a:noFill/>
          <a:ln>
            <a:noFill/>
          </a:ln>
        </p:spPr>
        <p:txBody>
          <a:bodyPr tIns="0" anchor="t" anchorCtr="0"/>
          <a:lstStyle>
            <a:lvl1pPr algn="ctr">
              <a:buNone/>
              <a:defRPr>
                <a:solidFill>
                  <a:schemeClr val="tx1"/>
                </a:solidFill>
              </a:defRPr>
            </a:lvl1pPr>
          </a:lstStyle>
          <a:p>
            <a:r>
              <a:rPr lang="en-US" noProof="0" dirty="0" smtClean="0"/>
              <a:t>Click icon to add picture</a:t>
            </a:r>
            <a:endParaRPr lang="en-GB" noProof="0" dirty="0"/>
          </a:p>
        </p:txBody>
      </p:sp>
      <p:sp>
        <p:nvSpPr>
          <p:cNvPr id="2" name="Title Placeholder 1"/>
          <p:cNvSpPr>
            <a:spLocks noGrp="1"/>
          </p:cNvSpPr>
          <p:nvPr>
            <p:ph type="ctrTitle"/>
          </p:nvPr>
        </p:nvSpPr>
        <p:spPr>
          <a:xfrm>
            <a:off x="815308" y="3141695"/>
            <a:ext cx="10560295" cy="658454"/>
          </a:xfrm>
        </p:spPr>
        <p:txBody>
          <a:bodyPr tIns="0" anchor="b" anchorCtr="0"/>
          <a:lstStyle>
            <a:lvl1pPr>
              <a:defRPr sz="4300" cap="all" baseline="0" smtClean="0">
                <a:solidFill>
                  <a:schemeClr val="bg2"/>
                </a:solidFill>
                <a:latin typeface="Verdana" pitchFamily="34" charset="0"/>
              </a:defRPr>
            </a:lvl1pPr>
          </a:lstStyle>
          <a:p>
            <a:r>
              <a:rPr lang="en-US" noProof="0" smtClean="0"/>
              <a:t>Click to edit Master title style</a:t>
            </a:r>
            <a:endParaRPr lang="en-GB" noProof="0" dirty="0" smtClean="0"/>
          </a:p>
        </p:txBody>
      </p:sp>
      <p:sp>
        <p:nvSpPr>
          <p:cNvPr id="27655" name="Subtitle 2"/>
          <p:cNvSpPr>
            <a:spLocks noGrp="1" noChangeArrowheads="1"/>
          </p:cNvSpPr>
          <p:nvPr>
            <p:ph type="subTitle" sz="quarter" idx="1"/>
          </p:nvPr>
        </p:nvSpPr>
        <p:spPr>
          <a:xfrm>
            <a:off x="815308" y="3798879"/>
            <a:ext cx="10560296"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US" noProof="0" smtClean="0"/>
              <a:t>Click to edit Master subtitle style</a:t>
            </a:r>
            <a:endParaRPr lang="en-GB" noProof="0" dirty="0" smtClean="0"/>
          </a:p>
        </p:txBody>
      </p:sp>
      <p:sp>
        <p:nvSpPr>
          <p:cNvPr id="9"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1"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2"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0413" cy="685958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816927" y="452544"/>
            <a:ext cx="10558676" cy="1196721"/>
          </a:xfrm>
        </p:spPr>
        <p:txBody>
          <a:bodyPr tIns="0"/>
          <a:lstStyle>
            <a:lvl1pPr>
              <a:defRPr sz="3200" cap="all" baseline="0" smtClean="0">
                <a:solidFill>
                  <a:schemeClr val="bg1"/>
                </a:solidFill>
                <a:latin typeface="Verdana" pitchFamily="34" charset="0"/>
              </a:defRPr>
            </a:lvl1pPr>
          </a:lstStyle>
          <a:p>
            <a:r>
              <a:rPr lang="en-US" noProof="0" smtClean="0"/>
              <a:t>Click to edit Master title style</a:t>
            </a:r>
            <a:endParaRPr lang="en-GB" noProof="0" dirty="0" smtClean="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bg1"/>
              </a:solidFill>
              <a:effectLst/>
              <a:uLnTx/>
              <a:uFillTx/>
              <a:latin typeface="Verdana"/>
              <a:ea typeface="ＭＳ Ｐゴシック" pitchFamily="-111" charset="-128"/>
              <a:cs typeface="ＭＳ Ｐゴシック" pitchFamily="-111" charset="-128"/>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bg1"/>
              </a:solidFill>
              <a:effectLst/>
              <a:uLnTx/>
              <a:uFillTx/>
              <a:latin typeface="Verdana"/>
              <a:ea typeface="ＭＳ Ｐゴシック" pitchFamily="-111" charset="-128"/>
              <a:cs typeface="ＭＳ Ｐゴシック" pitchFamily="-111" charset="-128"/>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4" name="Logo_ramboll_white"/>
          <p:cNvSpPr>
            <a:spLocks noChangeAspect="1"/>
          </p:cNvSpPr>
          <p:nvPr userDrawn="1"/>
        </p:nvSpPr>
        <p:spPr>
          <a:xfrm>
            <a:off x="817200" y="6159600"/>
            <a:ext cx="1130538"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Logo_ramboll_white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0" y="6159600"/>
            <a:ext cx="1096237" cy="25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816927" y="1645033"/>
            <a:ext cx="10558676" cy="406335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815308" y="1645033"/>
            <a:ext cx="5165613"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Picture Placeholder 3"/>
          <p:cNvSpPr>
            <a:spLocks noGrp="1"/>
          </p:cNvSpPr>
          <p:nvPr>
            <p:ph type="pic" sz="quarter" idx="10"/>
          </p:nvPr>
        </p:nvSpPr>
        <p:spPr>
          <a:xfrm>
            <a:off x="6209492" y="1645581"/>
            <a:ext cx="5166111" cy="4061740"/>
          </a:xfrm>
          <a:noFill/>
        </p:spPr>
        <p:txBody>
          <a:bodyPr tIns="0" anchor="t" anchorCtr="0"/>
          <a:lstStyle>
            <a:lvl1pPr>
              <a:buNone/>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1"/>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185963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816927" y="3317933"/>
            <a:ext cx="4887316" cy="1072190"/>
          </a:xfrm>
        </p:spPr>
        <p:txBody>
          <a:bodyPr/>
          <a:lstStyle/>
          <a:p>
            <a:r>
              <a:rPr lang="en-US" noProof="0" smtClean="0"/>
              <a:t>Click to edit Master title style</a:t>
            </a:r>
            <a:endParaRPr lang="en-GB" noProof="0" dirty="0"/>
          </a:p>
        </p:txBody>
      </p:sp>
      <p:sp>
        <p:nvSpPr>
          <p:cNvPr id="4" name="Content Placeholder 2"/>
          <p:cNvSpPr>
            <a:spLocks noGrp="1"/>
          </p:cNvSpPr>
          <p:nvPr>
            <p:ph sz="quarter" idx="2"/>
          </p:nvPr>
        </p:nvSpPr>
        <p:spPr>
          <a:xfrm>
            <a:off x="6210299" y="3377581"/>
            <a:ext cx="5165304" cy="233334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Picture Placeholder3"/>
          <p:cNvSpPr>
            <a:spLocks noGrp="1"/>
          </p:cNvSpPr>
          <p:nvPr>
            <p:ph type="pic" sz="quarter" idx="10"/>
          </p:nvPr>
        </p:nvSpPr>
        <p:spPr>
          <a:xfrm>
            <a:off x="0" y="-1"/>
            <a:ext cx="12190413" cy="2878805"/>
          </a:xfrm>
          <a:noFill/>
          <a:ln>
            <a:noFill/>
          </a:ln>
        </p:spPr>
        <p:txBody>
          <a:bodyPr tIns="936000" anchor="ctr" anchorCtr="1"/>
          <a:lstStyle>
            <a:lvl1pPr>
              <a:buNone/>
              <a:defRPr>
                <a:solidFill>
                  <a:schemeClr val="tx1"/>
                </a:solidFill>
              </a:defRPr>
            </a:lvl1pPr>
          </a:lstStyle>
          <a:p>
            <a:r>
              <a:rPr lang="en-US" noProof="0" dirty="0" smtClean="0"/>
              <a:t>Click icon to add picture</a:t>
            </a:r>
            <a:endParaRPr lang="en-GB" noProof="0" dirty="0"/>
          </a:p>
        </p:txBody>
      </p:sp>
      <p:sp>
        <p:nvSpPr>
          <p:cNvPr id="3" name="Slide Number Placeholder 2"/>
          <p:cNvSpPr>
            <a:spLocks noGrp="1"/>
          </p:cNvSpPr>
          <p:nvPr>
            <p:ph type="sldNum" sz="quarter" idx="11"/>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345079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6210299" y="1645033"/>
            <a:ext cx="516530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816928" y="1645033"/>
            <a:ext cx="5164774" cy="406335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quarter" idx="2"/>
          </p:nvPr>
        </p:nvSpPr>
        <p:spPr>
          <a:xfrm>
            <a:off x="6210300" y="1645034"/>
            <a:ext cx="5165302" cy="191496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Content Placeholder 4"/>
          <p:cNvSpPr>
            <a:spLocks noGrp="1"/>
          </p:cNvSpPr>
          <p:nvPr>
            <p:ph sz="quarter" idx="3"/>
          </p:nvPr>
        </p:nvSpPr>
        <p:spPr>
          <a:xfrm>
            <a:off x="6210299" y="3791827"/>
            <a:ext cx="5165304" cy="191496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3"/>
          <p:cNvSpPr>
            <a:spLocks noGrp="1"/>
          </p:cNvSpPr>
          <p:nvPr>
            <p:ph type="pic" sz="quarter" idx="11"/>
          </p:nvPr>
        </p:nvSpPr>
        <p:spPr>
          <a:xfrm>
            <a:off x="6210299" y="1645583"/>
            <a:ext cx="5165304" cy="1914418"/>
          </a:xfrm>
          <a:noFill/>
          <a:ln>
            <a:noFill/>
          </a:ln>
        </p:spPr>
        <p:txBody>
          <a:bodyPr lIns="38399"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2"/>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w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bmkArt"/>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17200" y="6159600"/>
            <a:ext cx="1124464" cy="255600"/>
          </a:xfrm>
          <a:prstGeom prst="rect">
            <a:avLst/>
          </a:prstGeom>
        </p:spPr>
      </p:pic>
      <p:sp>
        <p:nvSpPr>
          <p:cNvPr id="2" name="Title Placeholder 1"/>
          <p:cNvSpPr>
            <a:spLocks noGrp="1"/>
          </p:cNvSpPr>
          <p:nvPr>
            <p:ph type="title"/>
          </p:nvPr>
        </p:nvSpPr>
        <p:spPr bwMode="auto">
          <a:xfrm>
            <a:off x="816927" y="452543"/>
            <a:ext cx="10559098"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smtClean="0"/>
              <a:t>Presentation title</a:t>
            </a:r>
            <a:br>
              <a:rPr lang="en-GB" noProof="0" dirty="0" smtClean="0"/>
            </a:br>
            <a:r>
              <a:rPr lang="en-GB" noProof="0" dirty="0" smtClean="0"/>
              <a:t>(in cyan)</a:t>
            </a:r>
          </a:p>
        </p:txBody>
      </p:sp>
      <p:sp>
        <p:nvSpPr>
          <p:cNvPr id="6" name="Slide Number Placeholder 5"/>
          <p:cNvSpPr>
            <a:spLocks noGrp="1"/>
          </p:cNvSpPr>
          <p:nvPr>
            <p:ph type="sldNum" sz="quarter" idx="4"/>
          </p:nvPr>
        </p:nvSpPr>
        <p:spPr>
          <a:xfrm>
            <a:off x="11364395" y="6282000"/>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816927" y="1648207"/>
            <a:ext cx="10558676" cy="4060179"/>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7" name="SD_FLD_DocumentDate"/>
          <p:cNvSpPr txBox="1"/>
          <p:nvPr/>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7" r:id="rId3"/>
    <p:sldLayoutId id="2147483761" r:id="rId4"/>
    <p:sldLayoutId id="2147483762" r:id="rId5"/>
    <p:sldLayoutId id="2147483738" r:id="rId6"/>
    <p:sldLayoutId id="2147483739" r:id="rId7"/>
    <p:sldLayoutId id="2147483741" r:id="rId8"/>
    <p:sldLayoutId id="2147483742" r:id="rId9"/>
    <p:sldLayoutId id="2147483763" r:id="rId10"/>
    <p:sldLayoutId id="2147483764" r:id="rId11"/>
    <p:sldLayoutId id="2147483765" r:id="rId12"/>
    <p:sldLayoutId id="2147483757" r:id="rId13"/>
    <p:sldLayoutId id="2147483758" r:id="rId14"/>
    <p:sldLayoutId id="2147483759" r:id="rId15"/>
    <p:sldLayoutId id="2147483749" r:id="rId16"/>
    <p:sldLayoutId id="2147483760" r:id="rId17"/>
    <p:sldLayoutId id="2147483746" r:id="rId18"/>
    <p:sldLayoutId id="2147483747" r:id="rId19"/>
    <p:sldLayoutId id="214748374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457189"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189"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377"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566"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754"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iki.seas.harvard.edu/geos-chem/images/1/1c/Pnc_trac_avg.geosfp_4x5_benchmark.20130701000_IJ-AVG_O3.pn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wiki.seas.harvard.edu/geos-chem/images/1/1c/Pnc_trac_avg.geosfp_4x5_benchmark.20130701000_IJ-AVG_O3.pn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5.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15308" y="3370295"/>
            <a:ext cx="10560295" cy="1278699"/>
          </a:xfrm>
        </p:spPr>
        <p:txBody>
          <a:bodyPr/>
          <a:lstStyle/>
          <a:p>
            <a:pPr algn="ctr"/>
            <a:r>
              <a:rPr lang="en-GB" sz="3200" dirty="0"/>
              <a:t>International Contributions to ozone </a:t>
            </a:r>
            <a:r>
              <a:rPr lang="en-GB" sz="3200" dirty="0" smtClean="0"/>
              <a:t>Across the United States</a:t>
            </a:r>
            <a:endParaRPr lang="en-GB" sz="3200" dirty="0"/>
          </a:p>
        </p:txBody>
      </p:sp>
      <p:sp>
        <p:nvSpPr>
          <p:cNvPr id="6" name="Subtitle 5"/>
          <p:cNvSpPr>
            <a:spLocks noGrp="1"/>
          </p:cNvSpPr>
          <p:nvPr>
            <p:ph type="subTitle" sz="quarter" idx="1"/>
          </p:nvPr>
        </p:nvSpPr>
        <p:spPr>
          <a:xfrm>
            <a:off x="837406" y="4953794"/>
            <a:ext cx="10560296" cy="1055291"/>
          </a:xfrm>
        </p:spPr>
        <p:txBody>
          <a:bodyPr/>
          <a:lstStyle/>
          <a:p>
            <a:pPr algn="ctr"/>
            <a:r>
              <a:rPr lang="en-GB" sz="3200" cap="none" dirty="0" smtClean="0"/>
              <a:t>Maria Zatko, </a:t>
            </a:r>
            <a:r>
              <a:rPr lang="en-GB" sz="3200" cap="none" dirty="0" err="1" smtClean="0"/>
              <a:t>Ramboll</a:t>
            </a:r>
            <a:endParaRPr lang="en-GB" sz="3200" cap="none" dirty="0" smtClean="0"/>
          </a:p>
          <a:p>
            <a:pPr algn="ctr"/>
            <a:r>
              <a:rPr lang="en-GB" sz="3200" cap="none" dirty="0" smtClean="0"/>
              <a:t>October 22, 2018</a:t>
            </a:r>
            <a:endParaRPr lang="en-GB" sz="3200" cap="none" dirty="0"/>
          </a:p>
        </p:txBody>
      </p:sp>
      <p:sp>
        <p:nvSpPr>
          <p:cNvPr id="3" name="AutoShape 4" descr="Image result for denver mountains wallpaper"/>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Picture Placeholder 1"/>
          <p:cNvSpPr>
            <a:spLocks noGrp="1"/>
          </p:cNvSpPr>
          <p:nvPr>
            <p:ph type="pic" sz="quarter" idx="10"/>
          </p:nvPr>
        </p:nvSpPr>
        <p:spPr/>
      </p:sp>
      <p:pic>
        <p:nvPicPr>
          <p:cNvPr id="8" name="Picture 2" descr="File:Pnc trac avg.geosfp 4x5 benchmark.20130701000 IJ-AVG O3.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77" t="14638" r="10034" b="60906"/>
          <a:stretch/>
        </p:blipFill>
        <p:spPr bwMode="auto">
          <a:xfrm>
            <a:off x="0" y="15876"/>
            <a:ext cx="12267406" cy="29225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31421AFA-3AE7-4CEA-BC9B-447859BED57B}" type="slidenum">
              <a:rPr lang="en-GB" smtClean="0"/>
              <a:pPr/>
              <a:t>1</a:t>
            </a:fld>
            <a:endParaRPr lang="en-GB" dirty="0"/>
          </a:p>
        </p:txBody>
      </p:sp>
    </p:spTree>
    <p:extLst>
      <p:ext uri="{BB962C8B-B14F-4D97-AF65-F5344CB8AC3E}">
        <p14:creationId xmlns:p14="http://schemas.microsoft.com/office/powerpoint/2010/main" val="1936364456"/>
      </p:ext>
    </p:extLst>
  </p:cSld>
  <p:clrMapOvr>
    <a:masterClrMapping/>
  </p:clrMapOvr>
  <mc:AlternateContent xmlns:mc="http://schemas.openxmlformats.org/markup-compatibility/2006" xmlns:p14="http://schemas.microsoft.com/office/powerpoint/2010/main">
    <mc:Choice Requires="p14">
      <p:transition spd="med" p14:dur="700" advTm="20147">
        <p:fade/>
      </p:transition>
    </mc:Choice>
    <mc:Fallback xmlns="">
      <p:transition xmlns:p14="http://schemas.microsoft.com/office/powerpoint/2010/main" spd="med" advTm="20147">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GEOS-Chem Approach for NO non-U.S. international Anthropogenic emission contributions</a:t>
            </a:r>
            <a:endParaRPr lang="en-US" dirty="0"/>
          </a:p>
        </p:txBody>
      </p:sp>
      <p:sp>
        <p:nvSpPr>
          <p:cNvPr id="3" name="Content Placeholder 2"/>
          <p:cNvSpPr>
            <a:spLocks noGrp="1"/>
          </p:cNvSpPr>
          <p:nvPr>
            <p:ph sz="half" idx="1"/>
          </p:nvPr>
        </p:nvSpPr>
        <p:spPr>
          <a:xfrm>
            <a:off x="816928" y="1296194"/>
            <a:ext cx="10688478" cy="4412193"/>
          </a:xfrm>
        </p:spPr>
        <p:txBody>
          <a:bodyPr/>
          <a:lstStyle/>
          <a:p>
            <a:pPr>
              <a:spcAft>
                <a:spcPts val="600"/>
              </a:spcAft>
            </a:pPr>
            <a:r>
              <a:rPr lang="en-GB" dirty="0" smtClean="0"/>
              <a:t>Turn off all countries anthropogenic emissions except for U.S. (2011 NEI)</a:t>
            </a:r>
          </a:p>
          <a:p>
            <a:r>
              <a:rPr lang="en-GB" dirty="0" smtClean="0"/>
              <a:t>For shipping and aircraft emissions that are not associated with a country, remove emissions outside of red box</a:t>
            </a:r>
            <a:endParaRPr lang="en-GB" dirty="0"/>
          </a:p>
        </p:txBody>
      </p:sp>
      <p:sp>
        <p:nvSpPr>
          <p:cNvPr id="6" name="Content Placeholder 5"/>
          <p:cNvSpPr>
            <a:spLocks noGrp="1"/>
          </p:cNvSpPr>
          <p:nvPr>
            <p:ph sz="half" idx="2"/>
          </p:nvPr>
        </p:nvSpPr>
        <p:spPr>
          <a:xfrm>
            <a:off x="8228806" y="2362994"/>
            <a:ext cx="3375397" cy="3355009"/>
          </a:xfrm>
        </p:spPr>
        <p:txBody>
          <a:bodyPr/>
          <a:lstStyle/>
          <a:p>
            <a:r>
              <a:rPr lang="en-GB" dirty="0" smtClean="0"/>
              <a:t>Mexican and Canada (Mex/Can) anthropogenic emissions part of 2011 NEI</a:t>
            </a:r>
          </a:p>
          <a:p>
            <a:r>
              <a:rPr lang="en-GB" dirty="0" smtClean="0"/>
              <a:t>So use additional mask following USA boundaries to eliminate Mex/Can anthropogenic emissions from 2011 NEI</a:t>
            </a:r>
          </a:p>
          <a:p>
            <a:endParaRPr lang="en-GB" dirty="0"/>
          </a:p>
        </p:txBody>
      </p:sp>
      <p:pic>
        <p:nvPicPr>
          <p:cNvPr id="7" name="Picture 6" descr="Screen Shot 2017-05-30 at 9.29.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06" y="2353377"/>
            <a:ext cx="7010400" cy="3743417"/>
          </a:xfrm>
          <a:prstGeom prst="rect">
            <a:avLst/>
          </a:prstGeom>
        </p:spPr>
      </p:pic>
    </p:spTree>
    <p:extLst>
      <p:ext uri="{BB962C8B-B14F-4D97-AF65-F5344CB8AC3E}">
        <p14:creationId xmlns:p14="http://schemas.microsoft.com/office/powerpoint/2010/main" val="376559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performance evaluation</a:t>
            </a:r>
            <a:br>
              <a:rPr lang="en-US" dirty="0" smtClean="0"/>
            </a:br>
            <a:r>
              <a:rPr lang="en-US" dirty="0" smtClean="0">
                <a:solidFill>
                  <a:srgbClr val="7F7F7F"/>
                </a:solidFill>
              </a:rPr>
              <a:t>compare model results to observations</a:t>
            </a:r>
            <a:endParaRPr lang="en-US" dirty="0">
              <a:solidFill>
                <a:srgbClr val="7F7F7F"/>
              </a:solidFill>
            </a:endParaRPr>
          </a:p>
        </p:txBody>
      </p:sp>
      <p:sp>
        <p:nvSpPr>
          <p:cNvPr id="5" name="Slide Number Placeholder 4"/>
          <p:cNvSpPr>
            <a:spLocks noGrp="1"/>
          </p:cNvSpPr>
          <p:nvPr>
            <p:ph type="sldNum" sz="quarter" idx="10"/>
          </p:nvPr>
        </p:nvSpPr>
        <p:spPr>
          <a:xfrm>
            <a:off x="11364395" y="5997083"/>
            <a:ext cx="479938" cy="155611"/>
          </a:xfrm>
        </p:spPr>
        <p:txBody>
          <a:bodyPr/>
          <a:lstStyle/>
          <a:p>
            <a:fld id="{31421AFA-3AE7-4CEA-BC9B-447859BED57B}" type="slidenum">
              <a:rPr lang="en-GB" smtClean="0"/>
              <a:pPr/>
              <a:t>11</a:t>
            </a:fld>
            <a:endParaRPr lang="en-GB" dirty="0"/>
          </a:p>
        </p:txBody>
      </p:sp>
      <p:sp>
        <p:nvSpPr>
          <p:cNvPr id="8" name="Content Placeholder 5"/>
          <p:cNvSpPr>
            <a:spLocks noGrp="1"/>
          </p:cNvSpPr>
          <p:nvPr>
            <p:ph sz="half" idx="2"/>
          </p:nvPr>
        </p:nvSpPr>
        <p:spPr>
          <a:xfrm>
            <a:off x="77072" y="1448594"/>
            <a:ext cx="12038807" cy="533400"/>
          </a:xfrm>
        </p:spPr>
        <p:txBody>
          <a:bodyPr/>
          <a:lstStyle/>
          <a:p>
            <a:pPr marL="0" indent="0">
              <a:buNone/>
            </a:pPr>
            <a:r>
              <a:rPr lang="en-GB" dirty="0" smtClean="0"/>
              <a:t>Compare base case model results to observations in and near Non-Attainment Region</a:t>
            </a:r>
          </a:p>
          <a:p>
            <a:endParaRPr lang="en-GB" dirty="0"/>
          </a:p>
        </p:txBody>
      </p:sp>
      <p:sp>
        <p:nvSpPr>
          <p:cNvPr id="13" name="TextBox 12"/>
          <p:cNvSpPr txBox="1"/>
          <p:nvPr/>
        </p:nvSpPr>
        <p:spPr bwMode="auto">
          <a:xfrm>
            <a:off x="8686006" y="2058194"/>
            <a:ext cx="2951062" cy="27732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Vertical Ozone Profiles</a:t>
            </a:r>
          </a:p>
        </p:txBody>
      </p:sp>
      <p:sp>
        <p:nvSpPr>
          <p:cNvPr id="14" name="TextBox 13"/>
          <p:cNvSpPr txBox="1"/>
          <p:nvPr/>
        </p:nvSpPr>
        <p:spPr bwMode="auto">
          <a:xfrm>
            <a:off x="456406" y="4920148"/>
            <a:ext cx="3818878" cy="282129"/>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lang="en-GB" dirty="0" smtClean="0">
                <a:latin typeface="Verdana"/>
                <a:cs typeface="ＭＳ Ｐゴシック" pitchFamily="-111" charset="-128"/>
              </a:rPr>
              <a:t>Compare in time at one location </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5" name="TextBox 14"/>
          <p:cNvSpPr txBox="1"/>
          <p:nvPr/>
        </p:nvSpPr>
        <p:spPr bwMode="auto">
          <a:xfrm>
            <a:off x="4887275" y="5788400"/>
            <a:ext cx="3440818" cy="641201"/>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lang="en-GB" dirty="0" smtClean="0">
                <a:latin typeface="Verdana"/>
                <a:cs typeface="ＭＳ Ｐゴシック" pitchFamily="-111" charset="-128"/>
              </a:rPr>
              <a:t>Compare in time and space </a:t>
            </a:r>
          </a:p>
          <a:p>
            <a:pPr marL="12700" marR="0" indent="-25400" algn="l" defTabSz="457200" rtl="0" eaLnBrk="0" fontAlgn="base" latinLnBrk="0" hangingPunct="0">
              <a:lnSpc>
                <a:spcPts val="2163"/>
              </a:lnSpc>
              <a:spcBef>
                <a:spcPct val="0"/>
              </a:spcBef>
              <a:spcAft>
                <a:spcPts val="600"/>
              </a:spcAft>
              <a:buClrTx/>
              <a:buSzTx/>
              <a:tabLst/>
            </a:pPr>
            <a:r>
              <a:rPr lang="en-GB" dirty="0">
                <a:latin typeface="Verdana"/>
                <a:cs typeface="ＭＳ Ｐゴシック" pitchFamily="-111" charset="-128"/>
              </a:rPr>
              <a:t> </a:t>
            </a:r>
            <a:r>
              <a:rPr lang="en-GB" dirty="0" smtClean="0">
                <a:latin typeface="Verdana"/>
                <a:cs typeface="ＭＳ Ｐゴシック" pitchFamily="-111" charset="-128"/>
              </a:rPr>
              <a:t>    at multiple locations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6" name="TextBox 15"/>
          <p:cNvSpPr txBox="1"/>
          <p:nvPr/>
        </p:nvSpPr>
        <p:spPr bwMode="auto">
          <a:xfrm>
            <a:off x="8673575" y="5781020"/>
            <a:ext cx="3487311" cy="846386"/>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defTabSz="457200" rtl="0" eaLnBrk="0" fontAlgn="base" latinLnBrk="0" hangingPunct="0">
              <a:lnSpc>
                <a:spcPts val="2163"/>
              </a:lnSpc>
              <a:spcBef>
                <a:spcPct val="0"/>
              </a:spcBef>
              <a:spcAft>
                <a:spcPts val="600"/>
              </a:spcAft>
              <a:buClrTx/>
              <a:buSzTx/>
              <a:tabLst/>
            </a:pPr>
            <a:r>
              <a:rPr lang="en-GB" dirty="0" smtClean="0">
                <a:latin typeface="Verdana"/>
                <a:cs typeface="ＭＳ Ｐゴシック" pitchFamily="-111" charset="-128"/>
              </a:rPr>
              <a:t>Compare vertically in atmosphere at </a:t>
            </a:r>
            <a:r>
              <a:rPr lang="en-GB" dirty="0" err="1" smtClean="0">
                <a:latin typeface="Verdana"/>
                <a:cs typeface="ＭＳ Ｐゴシック" pitchFamily="-111" charset="-128"/>
              </a:rPr>
              <a:t>ozonesonde</a:t>
            </a:r>
            <a:r>
              <a:rPr lang="en-GB" dirty="0" smtClean="0">
                <a:latin typeface="Verdana"/>
                <a:cs typeface="ＭＳ Ｐゴシック" pitchFamily="-111" charset="-128"/>
              </a:rPr>
              <a:t>      locations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nvGrpSpPr>
          <p:cNvPr id="6" name="Group 5"/>
          <p:cNvGrpSpPr/>
          <p:nvPr/>
        </p:nvGrpSpPr>
        <p:grpSpPr>
          <a:xfrm>
            <a:off x="77072" y="2654843"/>
            <a:ext cx="4396190" cy="2242634"/>
            <a:chOff x="77072" y="2939760"/>
            <a:chExt cx="4396190" cy="2242634"/>
          </a:xfrm>
        </p:grpSpPr>
        <p:pic>
          <p:nvPicPr>
            <p:cNvPr id="10" name="Picture 9" descr="ch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2" y="2939760"/>
              <a:ext cx="4396190" cy="2242634"/>
            </a:xfrm>
            <a:prstGeom prst="rect">
              <a:avLst/>
            </a:prstGeom>
          </p:spPr>
        </p:pic>
        <p:sp>
          <p:nvSpPr>
            <p:cNvPr id="4" name="TextBox 3"/>
            <p:cNvSpPr txBox="1"/>
            <p:nvPr/>
          </p:nvSpPr>
          <p:spPr bwMode="auto">
            <a:xfrm>
              <a:off x="608806" y="3028911"/>
              <a:ext cx="999022" cy="392415"/>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rPr>
                <a:t>Observations</a:t>
              </a:r>
            </a:p>
            <a:p>
              <a:pPr marL="12700" marR="0" indent="-25400" algn="l" defTabSz="457200" rtl="0" eaLnBrk="0" fontAlgn="base" latinLnBrk="0" hangingPunct="0">
                <a:spcBef>
                  <a:spcPct val="0"/>
                </a:spcBef>
                <a:spcAft>
                  <a:spcPts val="0"/>
                </a:spcAft>
                <a:buClrTx/>
                <a:buSzTx/>
                <a:tabLst/>
              </a:pPr>
              <a:r>
                <a:rPr lang="en-GB" sz="850" noProof="0" dirty="0" smtClean="0">
                  <a:latin typeface="Verdana"/>
                  <a:cs typeface="ＭＳ Ｐゴシック" pitchFamily="-111" charset="-128"/>
                </a:rPr>
                <a:t>Model run 1</a:t>
              </a:r>
            </a:p>
            <a:p>
              <a:pPr marL="12700" marR="0" indent="-25400" algn="l" defTabSz="457200" rtl="0" eaLnBrk="0" fontAlgn="base" latinLnBrk="0" hangingPunct="0">
                <a:spcBef>
                  <a:spcPct val="0"/>
                </a:spcBef>
                <a:spcAft>
                  <a:spcPts val="0"/>
                </a:spcAft>
                <a:buClrTx/>
                <a:buSzTx/>
                <a:tabLst/>
              </a:pPr>
              <a:r>
                <a:rPr kumimoji="0" lang="en-GB" sz="850" b="0" i="0" u="none" strike="noStrike" kern="1200" cap="none" spc="0" normalizeH="0" baseline="0" dirty="0" smtClean="0">
                  <a:ln>
                    <a:noFill/>
                  </a:ln>
                  <a:solidFill>
                    <a:schemeClr val="tx1"/>
                  </a:solidFill>
                  <a:effectLst/>
                  <a:uLnTx/>
                  <a:uFillTx/>
                  <a:latin typeface="Verdana"/>
                  <a:cs typeface="ＭＳ Ｐゴシック" pitchFamily="-111" charset="-128"/>
                </a:rPr>
                <a:t>Model</a:t>
              </a:r>
              <a:r>
                <a:rPr kumimoji="0" lang="en-GB" sz="850" b="0" i="0" u="none" strike="noStrike" kern="1200" cap="none" spc="0" normalizeH="0" dirty="0" smtClean="0">
                  <a:ln>
                    <a:noFill/>
                  </a:ln>
                  <a:solidFill>
                    <a:schemeClr val="tx1"/>
                  </a:solidFill>
                  <a:effectLst/>
                  <a:uLnTx/>
                  <a:uFillTx/>
                  <a:latin typeface="Verdana"/>
                  <a:cs typeface="ＭＳ Ｐゴシック" pitchFamily="-111" charset="-128"/>
                </a:rPr>
                <a:t> run 2</a:t>
              </a:r>
              <a:endPar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grpSp>
      <p:sp>
        <p:nvSpPr>
          <p:cNvPr id="12" name="TextBox 11"/>
          <p:cNvSpPr txBox="1"/>
          <p:nvPr/>
        </p:nvSpPr>
        <p:spPr bwMode="auto">
          <a:xfrm>
            <a:off x="1041753" y="2428247"/>
            <a:ext cx="2466827" cy="259430"/>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Timeseries</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nvGrpSpPr>
          <p:cNvPr id="20" name="Group 19"/>
          <p:cNvGrpSpPr/>
          <p:nvPr/>
        </p:nvGrpSpPr>
        <p:grpSpPr>
          <a:xfrm>
            <a:off x="4495006" y="2058194"/>
            <a:ext cx="3898399" cy="3758035"/>
            <a:chOff x="4559937" y="2343111"/>
            <a:chExt cx="3898399" cy="3758035"/>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337" y="2661428"/>
              <a:ext cx="3648149" cy="343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bwMode="auto">
            <a:xfrm>
              <a:off x="5333206" y="2896394"/>
              <a:ext cx="1219200" cy="261610"/>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lang="en-GB" sz="850" noProof="0" dirty="0" smtClean="0">
                  <a:latin typeface="Verdana"/>
                  <a:cs typeface="ＭＳ Ｐゴシック" pitchFamily="-111" charset="-128"/>
                </a:rPr>
                <a:t>Model run 1</a:t>
              </a:r>
            </a:p>
            <a:p>
              <a:pPr marL="12700" marR="0" indent="-25400" algn="l" defTabSz="457200" rtl="0" eaLnBrk="0" fontAlgn="base" latinLnBrk="0" hangingPunct="0">
                <a:spcBef>
                  <a:spcPct val="0"/>
                </a:spcBef>
                <a:spcAft>
                  <a:spcPts val="0"/>
                </a:spcAft>
                <a:buClrTx/>
                <a:buSzTx/>
                <a:tabLst/>
              </a:pPr>
              <a:r>
                <a:rPr kumimoji="0" lang="en-GB" sz="850" b="0" i="0" u="none" strike="noStrike" kern="1200" cap="none" spc="0" normalizeH="0" baseline="0" dirty="0" smtClean="0">
                  <a:ln>
                    <a:noFill/>
                  </a:ln>
                  <a:solidFill>
                    <a:schemeClr val="tx1"/>
                  </a:solidFill>
                  <a:effectLst/>
                  <a:uLnTx/>
                  <a:uFillTx/>
                  <a:latin typeface="Verdana"/>
                  <a:cs typeface="ＭＳ Ｐゴシック" pitchFamily="-111" charset="-128"/>
                </a:rPr>
                <a:t>Model</a:t>
              </a:r>
              <a:r>
                <a:rPr kumimoji="0" lang="en-GB" sz="850" b="0" i="0" u="none" strike="noStrike" kern="1200" cap="none" spc="0" normalizeH="0" dirty="0" smtClean="0">
                  <a:ln>
                    <a:noFill/>
                  </a:ln>
                  <a:solidFill>
                    <a:schemeClr val="tx1"/>
                  </a:solidFill>
                  <a:effectLst/>
                  <a:uLnTx/>
                  <a:uFillTx/>
                  <a:latin typeface="Verdana"/>
                  <a:cs typeface="ＭＳ Ｐゴシック" pitchFamily="-111" charset="-128"/>
                </a:rPr>
                <a:t> run 2</a:t>
              </a:r>
              <a:endPar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sp>
          <p:nvSpPr>
            <p:cNvPr id="7" name="Rectangle 6"/>
            <p:cNvSpPr/>
            <p:nvPr/>
          </p:nvSpPr>
          <p:spPr>
            <a:xfrm>
              <a:off x="6019006" y="5171058"/>
              <a:ext cx="9144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5035062" y="2661427"/>
              <a:ext cx="3357961" cy="1987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bwMode="auto">
            <a:xfrm>
              <a:off x="4559937" y="2343111"/>
              <a:ext cx="3898399" cy="27732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Daily MDA8 Ozone Scatterplots</a:t>
              </a:r>
            </a:p>
          </p:txBody>
        </p:sp>
      </p:grpSp>
      <p:grpSp>
        <p:nvGrpSpPr>
          <p:cNvPr id="26" name="Group 25"/>
          <p:cNvGrpSpPr/>
          <p:nvPr/>
        </p:nvGrpSpPr>
        <p:grpSpPr>
          <a:xfrm>
            <a:off x="8606866" y="2376511"/>
            <a:ext cx="3319190" cy="3282966"/>
            <a:chOff x="8606866" y="2661428"/>
            <a:chExt cx="3319190" cy="3282966"/>
          </a:xfrm>
        </p:grpSpPr>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8606866" y="2661428"/>
              <a:ext cx="3319190" cy="3282966"/>
            </a:xfrm>
            <a:prstGeom prst="rect">
              <a:avLst/>
            </a:prstGeom>
          </p:spPr>
        </p:pic>
        <p:sp>
          <p:nvSpPr>
            <p:cNvPr id="23" name="TextBox 22"/>
            <p:cNvSpPr txBox="1"/>
            <p:nvPr/>
          </p:nvSpPr>
          <p:spPr bwMode="auto">
            <a:xfrm>
              <a:off x="9551726" y="3146589"/>
              <a:ext cx="658280" cy="130805"/>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lang="en-GB" sz="850" noProof="0" dirty="0" smtClean="0">
                  <a:latin typeface="Verdana"/>
                  <a:cs typeface="ＭＳ Ｐゴシック" pitchFamily="-111" charset="-128"/>
                </a:rPr>
                <a:t>Observed</a:t>
              </a:r>
              <a:endPar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sp>
          <p:nvSpPr>
            <p:cNvPr id="24" name="TextBox 23"/>
            <p:cNvSpPr txBox="1"/>
            <p:nvPr/>
          </p:nvSpPr>
          <p:spPr bwMode="auto">
            <a:xfrm>
              <a:off x="10847126" y="3146589"/>
              <a:ext cx="658280" cy="130805"/>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lang="en-GB" sz="850" noProof="0" dirty="0" smtClean="0">
                  <a:latin typeface="Verdana"/>
                  <a:cs typeface="ＭＳ Ｐゴシック" pitchFamily="-111" charset="-128"/>
                </a:rPr>
                <a:t>Modeled</a:t>
              </a:r>
              <a:endPar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sp>
          <p:nvSpPr>
            <p:cNvPr id="25" name="TextBox 24"/>
            <p:cNvSpPr txBox="1"/>
            <p:nvPr/>
          </p:nvSpPr>
          <p:spPr bwMode="auto">
            <a:xfrm>
              <a:off x="9095520" y="2760816"/>
              <a:ext cx="2230798" cy="276999"/>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lang="en-GB" sz="900" dirty="0" smtClean="0">
                  <a:latin typeface="Verdana"/>
                  <a:cs typeface="ＭＳ Ｐゴシック" pitchFamily="-111" charset="-128"/>
                </a:rPr>
                <a:t>           </a:t>
              </a:r>
              <a:r>
                <a:rPr lang="en-GB" sz="900" b="1" dirty="0" smtClean="0">
                  <a:latin typeface="Verdana"/>
                  <a:cs typeface="ＭＳ Ｐゴシック" pitchFamily="-111" charset="-128"/>
                </a:rPr>
                <a:t>Average Ozone Profiles</a:t>
              </a:r>
            </a:p>
            <a:p>
              <a:pPr marL="12700" marR="0" indent="-25400" algn="l" defTabSz="457200" rtl="0" eaLnBrk="0" fontAlgn="base" latinLnBrk="0" hangingPunct="0">
                <a:spcBef>
                  <a:spcPct val="0"/>
                </a:spcBef>
                <a:spcAft>
                  <a:spcPts val="0"/>
                </a:spcAft>
                <a:buClrTx/>
                <a:buSzTx/>
                <a:tabLst/>
              </a:pPr>
              <a:r>
                <a:rPr lang="en-GB" sz="900" b="1" dirty="0" smtClean="0">
                  <a:latin typeface="Verdana"/>
                  <a:cs typeface="ＭＳ Ｐゴシック" pitchFamily="-111" charset="-128"/>
                </a:rPr>
                <a:t>                 September 2013</a:t>
              </a:r>
            </a:p>
          </p:txBody>
        </p:sp>
      </p:grpSp>
    </p:spTree>
    <p:extLst>
      <p:ext uri="{BB962C8B-B14F-4D97-AF65-F5344CB8AC3E}">
        <p14:creationId xmlns:p14="http://schemas.microsoft.com/office/powerpoint/2010/main" val="329735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381794"/>
            <a:ext cx="10559098" cy="748800"/>
          </a:xfrm>
        </p:spPr>
        <p:txBody>
          <a:bodyPr/>
          <a:lstStyle/>
          <a:p>
            <a:r>
              <a:rPr lang="en-GB" dirty="0" smtClean="0"/>
              <a:t>highest mda8 ozone July 2011 -- GEOS-Chem vs. CAMx</a:t>
            </a:r>
            <a:endParaRPr lang="en-GB" dirty="0"/>
          </a:p>
        </p:txBody>
      </p:sp>
      <p:sp>
        <p:nvSpPr>
          <p:cNvPr id="3" name="Slide Number Placeholder 2"/>
          <p:cNvSpPr>
            <a:spLocks noGrp="1"/>
          </p:cNvSpPr>
          <p:nvPr>
            <p:ph type="sldNum" sz="quarter" idx="10"/>
          </p:nvPr>
        </p:nvSpPr>
        <p:spPr>
          <a:xfrm>
            <a:off x="11200606" y="6282000"/>
            <a:ext cx="479938" cy="155611"/>
          </a:xfrm>
        </p:spPr>
        <p:txBody>
          <a:bodyPr/>
          <a:lstStyle/>
          <a:p>
            <a:fld id="{31421AFA-3AE7-4CEA-BC9B-447859BED57B}" type="slidenum">
              <a:rPr lang="en-GB" smtClean="0"/>
              <a:pPr/>
              <a:t>12</a:t>
            </a:fld>
            <a:endParaRPr lang="en-GB" dirty="0"/>
          </a:p>
        </p:txBody>
      </p:sp>
      <p:grpSp>
        <p:nvGrpSpPr>
          <p:cNvPr id="7" name="Group 6"/>
          <p:cNvGrpSpPr/>
          <p:nvPr/>
        </p:nvGrpSpPr>
        <p:grpSpPr>
          <a:xfrm>
            <a:off x="138154" y="762794"/>
            <a:ext cx="3747252" cy="3108960"/>
            <a:chOff x="138154" y="762794"/>
            <a:chExt cx="3747252" cy="310896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54" y="762794"/>
              <a:ext cx="3747252" cy="3108960"/>
            </a:xfrm>
            <a:prstGeom prst="rect">
              <a:avLst/>
            </a:prstGeom>
          </p:spPr>
        </p:pic>
        <p:sp>
          <p:nvSpPr>
            <p:cNvPr id="10" name="TextBox 9"/>
            <p:cNvSpPr txBox="1"/>
            <p:nvPr/>
          </p:nvSpPr>
          <p:spPr bwMode="auto">
            <a:xfrm>
              <a:off x="768734" y="848332"/>
              <a:ext cx="2011997"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Base Case </a:t>
              </a:r>
            </a:p>
          </p:txBody>
        </p:sp>
      </p:grpSp>
      <p:grpSp>
        <p:nvGrpSpPr>
          <p:cNvPr id="8" name="Group 7"/>
          <p:cNvGrpSpPr/>
          <p:nvPr/>
        </p:nvGrpSpPr>
        <p:grpSpPr>
          <a:xfrm>
            <a:off x="3809206" y="762794"/>
            <a:ext cx="4105545" cy="3108960"/>
            <a:chOff x="3809206" y="762794"/>
            <a:chExt cx="4105545" cy="310896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451" y="762794"/>
              <a:ext cx="3926300" cy="3108960"/>
            </a:xfrm>
            <a:prstGeom prst="rect">
              <a:avLst/>
            </a:prstGeom>
          </p:spPr>
        </p:pic>
        <p:sp>
          <p:nvSpPr>
            <p:cNvPr id="12" name="TextBox 11"/>
            <p:cNvSpPr txBox="1"/>
            <p:nvPr/>
          </p:nvSpPr>
          <p:spPr bwMode="auto">
            <a:xfrm>
              <a:off x="3809206" y="848332"/>
              <a:ext cx="3657600"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noProof="0" dirty="0">
                  <a:latin typeface="Verdana"/>
                  <a:cs typeface="ＭＳ Ｐゴシック" pitchFamily="-111" charset="-128"/>
                </a:rPr>
                <a:t>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missions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17" name="Group 16"/>
          <p:cNvGrpSpPr/>
          <p:nvPr/>
        </p:nvGrpSpPr>
        <p:grpSpPr>
          <a:xfrm>
            <a:off x="7813650" y="762793"/>
            <a:ext cx="4301328" cy="3108960"/>
            <a:chOff x="7813650" y="762793"/>
            <a:chExt cx="4301328" cy="310896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8351" y="762793"/>
              <a:ext cx="4116627" cy="3108960"/>
            </a:xfrm>
            <a:prstGeom prst="rect">
              <a:avLst/>
            </a:prstGeom>
          </p:spPr>
        </p:pic>
        <p:sp>
          <p:nvSpPr>
            <p:cNvPr id="13" name="TextBox 12"/>
            <p:cNvSpPr txBox="1"/>
            <p:nvPr/>
          </p:nvSpPr>
          <p:spPr bwMode="auto">
            <a:xfrm>
              <a:off x="7813650" y="854233"/>
              <a:ext cx="403068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18" name="Group 17"/>
          <p:cNvGrpSpPr/>
          <p:nvPr/>
        </p:nvGrpSpPr>
        <p:grpSpPr>
          <a:xfrm>
            <a:off x="151606" y="3734594"/>
            <a:ext cx="3824118" cy="3027452"/>
            <a:chOff x="151606" y="3755142"/>
            <a:chExt cx="3824118" cy="3103652"/>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606" y="3755142"/>
              <a:ext cx="3824118" cy="3103652"/>
            </a:xfrm>
            <a:prstGeom prst="rect">
              <a:avLst/>
            </a:prstGeom>
          </p:spPr>
        </p:pic>
        <p:sp>
          <p:nvSpPr>
            <p:cNvPr id="14" name="TextBox 13"/>
            <p:cNvSpPr txBox="1"/>
            <p:nvPr/>
          </p:nvSpPr>
          <p:spPr bwMode="auto">
            <a:xfrm>
              <a:off x="857189" y="3833093"/>
              <a:ext cx="2190017"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Base Case </a:t>
              </a:r>
            </a:p>
          </p:txBody>
        </p:sp>
      </p:grpSp>
      <p:grpSp>
        <p:nvGrpSpPr>
          <p:cNvPr id="19" name="Group 18"/>
          <p:cNvGrpSpPr/>
          <p:nvPr/>
        </p:nvGrpSpPr>
        <p:grpSpPr>
          <a:xfrm>
            <a:off x="3894705" y="3755142"/>
            <a:ext cx="3965403" cy="3017520"/>
            <a:chOff x="3894705" y="3755142"/>
            <a:chExt cx="3965403" cy="301752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7574" y="3755142"/>
              <a:ext cx="3802534" cy="3017520"/>
            </a:xfrm>
            <a:prstGeom prst="rect">
              <a:avLst/>
            </a:prstGeom>
          </p:spPr>
        </p:pic>
        <p:sp>
          <p:nvSpPr>
            <p:cNvPr id="15" name="TextBox 14"/>
            <p:cNvSpPr txBox="1"/>
            <p:nvPr/>
          </p:nvSpPr>
          <p:spPr bwMode="auto">
            <a:xfrm>
              <a:off x="3894705" y="3859202"/>
              <a:ext cx="3657600"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noProof="0" dirty="0">
                  <a:latin typeface="Verdana"/>
                  <a:cs typeface="ＭＳ Ｐゴシック" pitchFamily="-111" charset="-128"/>
                </a:rPr>
                <a:t>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missions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20" name="Group 19"/>
          <p:cNvGrpSpPr/>
          <p:nvPr/>
        </p:nvGrpSpPr>
        <p:grpSpPr>
          <a:xfrm>
            <a:off x="7899149" y="3765074"/>
            <a:ext cx="4030683" cy="3017520"/>
            <a:chOff x="7899149" y="3765074"/>
            <a:chExt cx="4030683" cy="3017520"/>
          </a:xfrm>
        </p:grpSpPr>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8351" y="3765074"/>
              <a:ext cx="3809830"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bwMode="auto">
            <a:xfrm>
              <a:off x="7899149" y="3865103"/>
              <a:ext cx="403068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sp>
        <p:nvSpPr>
          <p:cNvPr id="21" name="Rectangle 20"/>
          <p:cNvSpPr/>
          <p:nvPr/>
        </p:nvSpPr>
        <p:spPr>
          <a:xfrm>
            <a:off x="532606" y="3582194"/>
            <a:ext cx="10210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32606" y="6477794"/>
            <a:ext cx="10210800" cy="305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96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452543"/>
            <a:ext cx="10919619" cy="748800"/>
          </a:xfrm>
        </p:spPr>
        <p:txBody>
          <a:bodyPr/>
          <a:lstStyle/>
          <a:p>
            <a:r>
              <a:rPr lang="en-GB" dirty="0" smtClean="0"/>
              <a:t>Highest </a:t>
            </a:r>
            <a:r>
              <a:rPr lang="en-GB" dirty="0"/>
              <a:t>mda8 ozone </a:t>
            </a:r>
            <a:r>
              <a:rPr lang="en-GB" dirty="0" smtClean="0"/>
              <a:t>July </a:t>
            </a:r>
            <a:r>
              <a:rPr lang="en-GB" dirty="0"/>
              <a:t>2011 -- GEOS-Chem vs. CAMx</a:t>
            </a:r>
          </a:p>
        </p:txBody>
      </p:sp>
      <p:sp>
        <p:nvSpPr>
          <p:cNvPr id="3" name="Content Placeholder 2"/>
          <p:cNvSpPr>
            <a:spLocks noGrp="1"/>
          </p:cNvSpPr>
          <p:nvPr>
            <p:ph idx="1"/>
          </p:nvPr>
        </p:nvSpPr>
        <p:spPr>
          <a:xfrm>
            <a:off x="816927" y="1143794"/>
            <a:ext cx="10558676" cy="4564593"/>
          </a:xfrm>
        </p:spPr>
        <p:txBody>
          <a:bodyPr/>
          <a:lstStyle/>
          <a:p>
            <a:r>
              <a:rPr lang="en-GB" dirty="0" smtClean="0"/>
              <a:t>Within Colorado, change in maximum MDA8 ozone in July:</a:t>
            </a:r>
          </a:p>
          <a:p>
            <a:pPr lvl="1">
              <a:buFont typeface="Courier New" panose="02070309020205020404" pitchFamily="49" charset="0"/>
              <a:buChar char="o"/>
            </a:pPr>
            <a:r>
              <a:rPr lang="en-GB" dirty="0" smtClean="0"/>
              <a:t>1-6 ppb GEOS-Chem (~200 km) and 3-11 ppb CAMx (12 km)</a:t>
            </a:r>
          </a:p>
          <a:p>
            <a:pPr lvl="1">
              <a:buFont typeface="Courier New" panose="02070309020205020404" pitchFamily="49" charset="0"/>
              <a:buChar char="o"/>
            </a:pPr>
            <a:r>
              <a:rPr lang="en-GB" dirty="0" smtClean="0"/>
              <a:t>Ozone contribution of international anthropogenic emissions in CAMx ~2x GEOS-Chem </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779" t="36806" r="50767" b="34766"/>
          <a:stretch/>
        </p:blipFill>
        <p:spPr>
          <a:xfrm>
            <a:off x="785918" y="2716514"/>
            <a:ext cx="4640180" cy="380548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6488" t="10730" b="7809"/>
          <a:stretch/>
        </p:blipFill>
        <p:spPr>
          <a:xfrm>
            <a:off x="10895806" y="2526703"/>
            <a:ext cx="923003" cy="3939782"/>
          </a:xfrm>
          <a:prstGeom prst="rect">
            <a:avLst/>
          </a:prstGeom>
        </p:spPr>
      </p:pic>
      <p:sp>
        <p:nvSpPr>
          <p:cNvPr id="7" name="TextBox 6"/>
          <p:cNvSpPr txBox="1"/>
          <p:nvPr/>
        </p:nvSpPr>
        <p:spPr bwMode="auto">
          <a:xfrm>
            <a:off x="2361406" y="2439194"/>
            <a:ext cx="1474884" cy="27732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GEOS-Chem</a:t>
            </a:r>
          </a:p>
        </p:txBody>
      </p:sp>
      <p:sp>
        <p:nvSpPr>
          <p:cNvPr id="8" name="TextBox 7"/>
          <p:cNvSpPr txBox="1"/>
          <p:nvPr/>
        </p:nvSpPr>
        <p:spPr bwMode="auto">
          <a:xfrm>
            <a:off x="7771606" y="2390474"/>
            <a:ext cx="686469" cy="27732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CAMx</a:t>
            </a:r>
          </a:p>
        </p:txBody>
      </p:sp>
      <p:sp>
        <p:nvSpPr>
          <p:cNvPr id="9" name="Slide Number Placeholder 8"/>
          <p:cNvSpPr>
            <a:spLocks noGrp="1"/>
          </p:cNvSpPr>
          <p:nvPr>
            <p:ph type="sldNum" sz="quarter" idx="10"/>
          </p:nvPr>
        </p:nvSpPr>
        <p:spPr/>
        <p:txBody>
          <a:bodyPr/>
          <a:lstStyle/>
          <a:p>
            <a:fld id="{31421AFA-3AE7-4CEA-BC9B-447859BED57B}" type="slidenum">
              <a:rPr lang="en-GB" smtClean="0"/>
              <a:pPr/>
              <a:t>13</a:t>
            </a:fld>
            <a:endParaRPr lang="en-GB" dirty="0"/>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3651" t="37162" r="51092" b="36689"/>
          <a:stretch/>
        </p:blipFill>
        <p:spPr>
          <a:xfrm>
            <a:off x="5813416" y="2684752"/>
            <a:ext cx="4611869" cy="3781733"/>
          </a:xfrm>
          <a:prstGeom prst="rect">
            <a:avLst/>
          </a:prstGeom>
        </p:spPr>
      </p:pic>
    </p:spTree>
    <p:extLst>
      <p:ext uri="{BB962C8B-B14F-4D97-AF65-F5344CB8AC3E}">
        <p14:creationId xmlns:p14="http://schemas.microsoft.com/office/powerpoint/2010/main" val="6208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806" y="305594"/>
            <a:ext cx="11887200" cy="748800"/>
          </a:xfrm>
        </p:spPr>
        <p:txBody>
          <a:bodyPr/>
          <a:lstStyle/>
          <a:p>
            <a:r>
              <a:rPr lang="en-GB" dirty="0" smtClean="0"/>
              <a:t>Estimating Ozone concentrations Across US without influence of international anthropogenic emissions</a:t>
            </a:r>
            <a:endParaRPr lang="en-GB" dirty="0"/>
          </a:p>
        </p:txBody>
      </p:sp>
      <p:sp>
        <p:nvSpPr>
          <p:cNvPr id="2" name="Slide Number Placeholder 1"/>
          <p:cNvSpPr>
            <a:spLocks noGrp="1"/>
          </p:cNvSpPr>
          <p:nvPr>
            <p:ph type="sldNum" sz="quarter" idx="11"/>
          </p:nvPr>
        </p:nvSpPr>
        <p:spPr/>
        <p:txBody>
          <a:bodyPr/>
          <a:lstStyle/>
          <a:p>
            <a:fld id="{31421AFA-3AE7-4CEA-BC9B-447859BED57B}" type="slidenum">
              <a:rPr lang="en-GB" smtClean="0"/>
              <a:pPr/>
              <a:t>14</a:t>
            </a:fld>
            <a:endParaRPr lang="en-GB" dirty="0"/>
          </a:p>
        </p:txBody>
      </p:sp>
      <p:sp>
        <p:nvSpPr>
          <p:cNvPr id="3" name="TextBox 2"/>
          <p:cNvSpPr txBox="1"/>
          <p:nvPr/>
        </p:nvSpPr>
        <p:spPr bwMode="auto">
          <a:xfrm>
            <a:off x="266375" y="1452321"/>
            <a:ext cx="11772431" cy="394979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0"/>
              </a:spcAft>
              <a:buClrTx/>
              <a:buSzTx/>
              <a:tabLst/>
            </a:pPr>
            <a:r>
              <a:rPr lang="en-US" noProof="0" dirty="0" smtClean="0">
                <a:latin typeface="Verdana"/>
                <a:cs typeface="ＭＳ Ｐゴシック" pitchFamily="-111" charset="-128"/>
              </a:rPr>
              <a:t>Estimate ozone design values (DVs), which are comparable </a:t>
            </a:r>
            <a:r>
              <a:rPr lang="en-US" dirty="0" smtClean="0">
                <a:latin typeface="Verdana"/>
                <a:cs typeface="ＭＳ Ｐゴシック" pitchFamily="-111" charset="-128"/>
              </a:rPr>
              <a:t>to NAAQS (</a:t>
            </a:r>
            <a:r>
              <a:rPr lang="en-GB" dirty="0" smtClean="0"/>
              <a:t>3-yr </a:t>
            </a:r>
            <a:r>
              <a:rPr lang="en-GB" dirty="0" err="1" smtClean="0"/>
              <a:t>avg</a:t>
            </a:r>
            <a:r>
              <a:rPr lang="en-GB" dirty="0" smtClean="0"/>
              <a:t> of 4</a:t>
            </a:r>
            <a:r>
              <a:rPr lang="en-GB" baseline="30000" dirty="0" smtClean="0"/>
              <a:t>th</a:t>
            </a:r>
            <a:r>
              <a:rPr lang="en-GB" dirty="0" smtClean="0"/>
              <a:t> highest MDA8)</a:t>
            </a:r>
          </a:p>
          <a:p>
            <a:pPr marL="12700" marR="0" indent="-25400" algn="l" defTabSz="457200" rtl="0" eaLnBrk="0" fontAlgn="base" latinLnBrk="0" hangingPunct="0">
              <a:lnSpc>
                <a:spcPts val="2163"/>
              </a:lnSpc>
              <a:spcBef>
                <a:spcPct val="0"/>
              </a:spcBef>
              <a:spcAft>
                <a:spcPts val="0"/>
              </a:spcAft>
              <a:buClrTx/>
              <a:buSzTx/>
              <a:tabLst/>
            </a:pPr>
            <a:endParaRPr lang="en-GB" dirty="0" smtClean="0"/>
          </a:p>
          <a:p>
            <a:pPr marL="12700" marR="0" indent="-25400" algn="l" defTabSz="457200" rtl="0" eaLnBrk="0" fontAlgn="base" latinLnBrk="0" hangingPunct="0">
              <a:lnSpc>
                <a:spcPts val="2163"/>
              </a:lnSpc>
              <a:spcBef>
                <a:spcPct val="0"/>
              </a:spcBef>
              <a:spcAft>
                <a:spcPts val="0"/>
              </a:spcAft>
              <a:buClrTx/>
              <a:buSzTx/>
              <a:tabLst/>
            </a:pPr>
            <a:endParaRPr lang="en-GB" dirty="0"/>
          </a:p>
          <a:p>
            <a:pPr marL="12700" marR="0" indent="-25400" algn="l" defTabSz="457200" rtl="0" eaLnBrk="0" fontAlgn="base" latinLnBrk="0" hangingPunct="0">
              <a:lnSpc>
                <a:spcPts val="2163"/>
              </a:lnSpc>
              <a:spcBef>
                <a:spcPct val="0"/>
              </a:spcBef>
              <a:spcAft>
                <a:spcPts val="0"/>
              </a:spcAft>
              <a:buClrTx/>
              <a:buSzTx/>
              <a:tabLst/>
            </a:pPr>
            <a:r>
              <a:rPr lang="en-GB" dirty="0" smtClean="0"/>
              <a:t>Use EPA tool, MATS, to calculate DVs:</a:t>
            </a:r>
          </a:p>
          <a:p>
            <a:pPr marL="273050" marR="0" indent="-285750" algn="l" defTabSz="457200" rtl="0" eaLnBrk="0" fontAlgn="base" latinLnBrk="0" hangingPunct="0">
              <a:lnSpc>
                <a:spcPts val="2163"/>
              </a:lnSpc>
              <a:spcBef>
                <a:spcPct val="0"/>
              </a:spcBef>
              <a:spcAft>
                <a:spcPts val="0"/>
              </a:spcAft>
              <a:buClrTx/>
              <a:buSzTx/>
              <a:buFont typeface="Arial"/>
              <a:buChar char="•"/>
              <a:tabLst/>
            </a:pPr>
            <a:r>
              <a:rPr lang="en-GB" dirty="0" smtClean="0"/>
              <a:t>Ozone estimates from CAMx base case simulation</a:t>
            </a:r>
          </a:p>
          <a:p>
            <a:pPr marL="273050" marR="0" indent="-285750" algn="l" defTabSz="457200" rtl="0" eaLnBrk="0" fontAlgn="base" latinLnBrk="0" hangingPunct="0">
              <a:lnSpc>
                <a:spcPts val="2163"/>
              </a:lnSpc>
              <a:spcBef>
                <a:spcPct val="0"/>
              </a:spcBef>
              <a:spcAft>
                <a:spcPts val="0"/>
              </a:spcAft>
              <a:buClrTx/>
              <a:buSzTx/>
              <a:buFont typeface="Arial"/>
              <a:buChar char="•"/>
              <a:tabLst/>
            </a:pPr>
            <a:r>
              <a:rPr lang="en-GB" dirty="0" smtClean="0"/>
              <a:t>Ozone estimates from CAMx US-only anthropogenic emissions</a:t>
            </a:r>
          </a:p>
          <a:p>
            <a:pPr marL="273050" marR="0" indent="-285750" algn="l" defTabSz="457200" rtl="0" eaLnBrk="0" fontAlgn="base" latinLnBrk="0" hangingPunct="0">
              <a:lnSpc>
                <a:spcPts val="2163"/>
              </a:lnSpc>
              <a:spcBef>
                <a:spcPct val="0"/>
              </a:spcBef>
              <a:spcAft>
                <a:spcPts val="0"/>
              </a:spcAft>
              <a:buClrTx/>
              <a:buSzTx/>
              <a:buFont typeface="Arial"/>
              <a:buChar char="•"/>
              <a:tabLst/>
            </a:pPr>
            <a:r>
              <a:rPr lang="en-GB" dirty="0" smtClean="0"/>
              <a:t>Ozone measurements from 5 years (e.g., 2009-2013)</a:t>
            </a:r>
            <a:r>
              <a:rPr lang="en-US" noProof="0" dirty="0" smtClean="0">
                <a:latin typeface="Verdana"/>
                <a:cs typeface="ＭＳ Ｐゴシック" pitchFamily="-111" charset="-128"/>
              </a:rPr>
              <a:t> at monitoring sites in NAA</a:t>
            </a:r>
          </a:p>
          <a:p>
            <a:pPr marL="273050" marR="0" indent="-285750" algn="l" defTabSz="457200" rtl="0" eaLnBrk="0" fontAlgn="base" latinLnBrk="0" hangingPunct="0">
              <a:lnSpc>
                <a:spcPts val="2163"/>
              </a:lnSpc>
              <a:spcBef>
                <a:spcPct val="0"/>
              </a:spcBef>
              <a:spcAft>
                <a:spcPts val="0"/>
              </a:spcAft>
              <a:buClrTx/>
              <a:buSzTx/>
              <a:buFont typeface="Arial"/>
              <a:buChar char="•"/>
              <a:tabLst/>
            </a:pPr>
            <a:endParaRPr kumimoji="0" lang="en-US" sz="1800" b="0" i="0" u="none" strike="noStrike" kern="1200" cap="none" spc="0" normalizeH="0" baseline="0" dirty="0">
              <a:ln>
                <a:noFill/>
              </a:ln>
              <a:solidFill>
                <a:schemeClr val="tx1"/>
              </a:solidFill>
              <a:effectLst/>
              <a:uLnTx/>
              <a:uFillTx/>
              <a:latin typeface="Verdana"/>
              <a:ea typeface="ＭＳ Ｐゴシック" pitchFamily="-111" charset="-128"/>
              <a:cs typeface="ＭＳ Ｐゴシック" pitchFamily="-111" charset="-128"/>
            </a:endParaRPr>
          </a:p>
          <a:p>
            <a:pPr marR="0" algn="l" defTabSz="457200" rtl="0" eaLnBrk="0" fontAlgn="base" latinLnBrk="0" hangingPunct="0">
              <a:lnSpc>
                <a:spcPts val="2163"/>
              </a:lnSpc>
              <a:spcBef>
                <a:spcPct val="0"/>
              </a:spcBef>
              <a:spcAft>
                <a:spcPts val="0"/>
              </a:spcAft>
              <a:buClrTx/>
              <a:buSzTx/>
              <a:tabLst/>
            </a:pPr>
            <a:endParaRPr lang="en-US" noProof="0" dirty="0" smtClean="0">
              <a:latin typeface="Verdana"/>
              <a:cs typeface="ＭＳ Ｐゴシック" pitchFamily="-111" charset="-128"/>
            </a:endParaRPr>
          </a:p>
          <a:p>
            <a:pPr marR="0" algn="l" defTabSz="457200" rtl="0" eaLnBrk="0" fontAlgn="base" latinLnBrk="0" hangingPunct="0">
              <a:lnSpc>
                <a:spcPts val="2163"/>
              </a:lnSpc>
              <a:spcBef>
                <a:spcPct val="0"/>
              </a:spcBef>
              <a:spcAft>
                <a:spcPts val="0"/>
              </a:spcAft>
              <a:buClrTx/>
              <a:buSzTx/>
              <a:tabLst/>
            </a:pPr>
            <a:r>
              <a:rPr lang="en-US" noProof="0" dirty="0" smtClean="0">
                <a:latin typeface="Verdana"/>
                <a:cs typeface="ＭＳ Ｐゴシック" pitchFamily="-111" charset="-128"/>
              </a:rPr>
              <a:t>To estimate ozone DVs without contribution of anthropogenic emissions outside of the US:</a:t>
            </a:r>
          </a:p>
          <a:p>
            <a:pPr marR="0" algn="l" defTabSz="457200" rtl="0" eaLnBrk="0" fontAlgn="base" latinLnBrk="0" hangingPunct="0">
              <a:lnSpc>
                <a:spcPts val="2163"/>
              </a:lnSpc>
              <a:spcBef>
                <a:spcPct val="0"/>
              </a:spcBef>
              <a:spcAft>
                <a:spcPts val="0"/>
              </a:spcAft>
              <a:buClrTx/>
              <a:buSzTx/>
              <a:tabLst/>
            </a:pPr>
            <a:endParaRPr kumimoji="0" lang="en-US" sz="1800" b="0" i="0" u="none" strike="noStrike" kern="1200" cap="none" spc="0" normalizeH="0" baseline="0" dirty="0">
              <a:ln>
                <a:noFill/>
              </a:ln>
              <a:solidFill>
                <a:schemeClr val="tx1"/>
              </a:solidFill>
              <a:effectLst/>
              <a:uLnTx/>
              <a:uFillTx/>
              <a:latin typeface="Verdana"/>
              <a:ea typeface="ＭＳ Ｐゴシック" pitchFamily="-111" charset="-128"/>
              <a:cs typeface="ＭＳ Ｐゴシック" pitchFamily="-111" charset="-128"/>
            </a:endParaRPr>
          </a:p>
          <a:p>
            <a:pPr marR="0" algn="l" defTabSz="457200" rtl="0" eaLnBrk="0" fontAlgn="base" latinLnBrk="0" hangingPunct="0">
              <a:lnSpc>
                <a:spcPts val="2163"/>
              </a:lnSpc>
              <a:spcBef>
                <a:spcPct val="0"/>
              </a:spcBef>
              <a:spcAft>
                <a:spcPts val="0"/>
              </a:spcAft>
              <a:buClrTx/>
              <a:buSzTx/>
              <a:tabLst/>
            </a:pPr>
            <a:r>
              <a:rPr lang="en-US" dirty="0" smtClean="0">
                <a:latin typeface="Verdana"/>
                <a:cs typeface="ＭＳ Ｐゴシック" pitchFamily="-111" charset="-128"/>
              </a:rPr>
              <a:t>Ozone DVs = ozone DVs calculated using observations * RRF</a:t>
            </a:r>
          </a:p>
          <a:p>
            <a:pPr marR="0" algn="l" defTabSz="457200" rtl="0" eaLnBrk="0" fontAlgn="base" latinLnBrk="0" hangingPunct="0">
              <a:lnSpc>
                <a:spcPts val="2163"/>
              </a:lnSpc>
              <a:spcBef>
                <a:spcPct val="0"/>
              </a:spcBef>
              <a:spcAft>
                <a:spcPts val="0"/>
              </a:spcAft>
              <a:buClrTx/>
              <a:buSzTx/>
              <a:tabLst/>
            </a:pPr>
            <a:endParaRPr kumimoji="0" lang="en-US" sz="1800"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a:p>
            <a:pPr marR="0" algn="l" defTabSz="457200" rtl="0" eaLnBrk="0" fontAlgn="base" latinLnBrk="0" hangingPunct="0">
              <a:lnSpc>
                <a:spcPts val="2163"/>
              </a:lnSpc>
              <a:spcBef>
                <a:spcPct val="0"/>
              </a:spcBef>
              <a:spcAft>
                <a:spcPts val="0"/>
              </a:spcAft>
              <a:buClrTx/>
              <a:buSzTx/>
              <a:tabLst/>
            </a:pPr>
            <a:r>
              <a:rPr lang="en-US" dirty="0" smtClean="0">
                <a:latin typeface="Verdana"/>
                <a:cs typeface="ＭＳ Ｐゴシック" pitchFamily="-111" charset="-128"/>
              </a:rPr>
              <a:t>RRF= Modeled ozone from US-only anthropogenic emission run / </a:t>
            </a:r>
            <a:r>
              <a:rPr lang="en-US" dirty="0">
                <a:latin typeface="Verdana"/>
                <a:cs typeface="ＭＳ Ｐゴシック" pitchFamily="-111" charset="-128"/>
              </a:rPr>
              <a:t>m</a:t>
            </a:r>
            <a:r>
              <a:rPr lang="en-US" dirty="0" smtClean="0">
                <a:latin typeface="Verdana"/>
                <a:cs typeface="ＭＳ Ｐゴシック" pitchFamily="-111" charset="-128"/>
              </a:rPr>
              <a:t>odeled ozone from base year run</a:t>
            </a:r>
            <a:endPar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4" name="Rectangle 3"/>
          <p:cNvSpPr/>
          <p:nvPr/>
        </p:nvSpPr>
        <p:spPr>
          <a:xfrm>
            <a:off x="11200606" y="5791994"/>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8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206" y="452543"/>
            <a:ext cx="11277600" cy="748800"/>
          </a:xfrm>
        </p:spPr>
        <p:txBody>
          <a:bodyPr/>
          <a:lstStyle/>
          <a:p>
            <a:r>
              <a:rPr lang="en-GB" dirty="0" smtClean="0"/>
              <a:t>2011 Ozone Design Values No International Emissions</a:t>
            </a:r>
            <a:endParaRPr lang="en-GB" dirty="0"/>
          </a:p>
        </p:txBody>
      </p:sp>
      <p:sp>
        <p:nvSpPr>
          <p:cNvPr id="6" name="Content Placeholder 5"/>
          <p:cNvSpPr>
            <a:spLocks noGrp="1"/>
          </p:cNvSpPr>
          <p:nvPr>
            <p:ph sz="half" idx="1"/>
          </p:nvPr>
        </p:nvSpPr>
        <p:spPr>
          <a:xfrm>
            <a:off x="227806" y="1143794"/>
            <a:ext cx="10547467" cy="4063354"/>
          </a:xfrm>
        </p:spPr>
        <p:txBody>
          <a:bodyPr/>
          <a:lstStyle/>
          <a:p>
            <a:pPr>
              <a:spcAft>
                <a:spcPts val="600"/>
              </a:spcAft>
            </a:pPr>
            <a:r>
              <a:rPr lang="en-GB" sz="2000" dirty="0" smtClean="0"/>
              <a:t>International anthropogenic emissions contribute from 6.1 to 8.3 ppb to 2011 (2009-2013) ozone DVs in Colorado</a:t>
            </a:r>
          </a:p>
        </p:txBody>
      </p:sp>
      <p:sp>
        <p:nvSpPr>
          <p:cNvPr id="4" name="Content Placeholder 3"/>
          <p:cNvSpPr>
            <a:spLocks noGrp="1"/>
          </p:cNvSpPr>
          <p:nvPr>
            <p:ph sz="half" idx="2"/>
          </p:nvPr>
        </p:nvSpPr>
        <p:spPr>
          <a:xfrm>
            <a:off x="227806" y="2058194"/>
            <a:ext cx="11810207" cy="2169618"/>
          </a:xfrm>
        </p:spPr>
        <p:txBody>
          <a:bodyPr/>
          <a:lstStyle/>
          <a:p>
            <a:pPr>
              <a:spcAft>
                <a:spcPts val="600"/>
              </a:spcAft>
            </a:pPr>
            <a:r>
              <a:rPr lang="en-GB" dirty="0"/>
              <a:t>Maximum ozone DV </a:t>
            </a:r>
            <a:r>
              <a:rPr lang="en-GB" dirty="0" smtClean="0"/>
              <a:t>without contribution from international anthropogenic emissions = </a:t>
            </a:r>
            <a:r>
              <a:rPr lang="en-GB" dirty="0"/>
              <a:t>74.1 ppb</a:t>
            </a:r>
          </a:p>
          <a:p>
            <a:pPr lvl="1">
              <a:buFont typeface="Courier New" panose="02070309020205020404" pitchFamily="49" charset="0"/>
              <a:buChar char="o"/>
            </a:pPr>
            <a:r>
              <a:rPr lang="en-GB" sz="1800" dirty="0"/>
              <a:t>“But for” non-U.S. anthropogenic emissions, the </a:t>
            </a:r>
            <a:r>
              <a:rPr lang="en-GB" sz="1800" dirty="0" smtClean="0"/>
              <a:t>Denver Metro/North Front Range </a:t>
            </a:r>
            <a:r>
              <a:rPr lang="en-GB" sz="1800" dirty="0"/>
              <a:t>NAA would have attained the 2008 75 ppb ozone </a:t>
            </a:r>
            <a:r>
              <a:rPr lang="en-GB" sz="1800" dirty="0" smtClean="0"/>
              <a:t>NAAQS in 2011</a:t>
            </a:r>
            <a:endParaRPr lang="en-GB" sz="1800" dirty="0"/>
          </a:p>
          <a:p>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15</a:t>
            </a:fld>
            <a:endParaRPr lang="en-GB" dirty="0"/>
          </a:p>
        </p:txBody>
      </p:sp>
      <p:graphicFrame>
        <p:nvGraphicFramePr>
          <p:cNvPr id="9" name="Picture Placeholder 7"/>
          <p:cNvGraphicFramePr>
            <a:graphicFrameLocks/>
          </p:cNvGraphicFramePr>
          <p:nvPr>
            <p:extLst>
              <p:ext uri="{D42A27DB-BD31-4B8C-83A1-F6EECF244321}">
                <p14:modId xmlns:p14="http://schemas.microsoft.com/office/powerpoint/2010/main" val="3214933242"/>
              </p:ext>
            </p:extLst>
          </p:nvPr>
        </p:nvGraphicFramePr>
        <p:xfrm>
          <a:off x="2818607" y="3277394"/>
          <a:ext cx="6400800" cy="3391590"/>
        </p:xfrm>
        <a:graphic>
          <a:graphicData uri="http://schemas.openxmlformats.org/drawingml/2006/table">
            <a:tbl>
              <a:tblPr/>
              <a:tblGrid>
                <a:gridCol w="1219199"/>
                <a:gridCol w="838200"/>
                <a:gridCol w="1090485"/>
                <a:gridCol w="1251122"/>
                <a:gridCol w="1088099"/>
                <a:gridCol w="913695"/>
              </a:tblGrid>
              <a:tr h="0">
                <a:tc>
                  <a:txBody>
                    <a:bodyPr/>
                    <a:lstStyle/>
                    <a:p>
                      <a:pPr algn="l" fontAlgn="b"/>
                      <a:r>
                        <a:rPr lang="en-US" sz="1800" b="1" i="0" u="none" strike="noStrike" dirty="0">
                          <a:solidFill>
                            <a:srgbClr val="000000"/>
                          </a:solidFill>
                          <a:effectLst/>
                          <a:latin typeface="Calibri"/>
                        </a:rPr>
                        <a:t>Site ID</a:t>
                      </a:r>
                    </a:p>
                  </a:txBody>
                  <a:tcPr marL="0" marR="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a:solidFill>
                            <a:srgbClr val="000000"/>
                          </a:solidFill>
                          <a:effectLst/>
                          <a:latin typeface="Calibri"/>
                        </a:rPr>
                        <a:t>Site </a:t>
                      </a:r>
                    </a:p>
                  </a:txBody>
                  <a:tcPr marL="0" marR="0" marT="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a:rPr>
                        <a:t>County</a:t>
                      </a:r>
                    </a:p>
                  </a:txBody>
                  <a:tcPr marL="0" marR="0" marT="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DVC</a:t>
                      </a:r>
                      <a:endParaRPr lang="en-US" sz="1800" b="1" i="0" u="none" strike="noStrike" dirty="0">
                        <a:solidFill>
                          <a:srgbClr val="000000"/>
                        </a:solidFill>
                        <a:effectLst/>
                        <a:latin typeface="Calibri"/>
                      </a:endParaRPr>
                    </a:p>
                  </a:txBody>
                  <a:tcPr marL="0" marR="0" marT="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NoIntl</a:t>
                      </a:r>
                      <a:endParaRPr lang="en-US" sz="1800" b="1" i="0" u="none" strike="noStrike" dirty="0">
                        <a:solidFill>
                          <a:srgbClr val="000000"/>
                        </a:solidFill>
                        <a:effectLst/>
                        <a:latin typeface="Calibri"/>
                      </a:endParaRPr>
                    </a:p>
                  </a:txBody>
                  <a:tcPr marL="0" marR="0" marT="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Diff</a:t>
                      </a:r>
                      <a:endParaRPr lang="en-US" sz="1800" b="1" i="0" u="none" strike="noStrike" dirty="0">
                        <a:solidFill>
                          <a:srgbClr val="000000"/>
                        </a:solidFill>
                        <a:effectLst/>
                        <a:latin typeface="Calibri"/>
                      </a:endParaRPr>
                    </a:p>
                  </a:txBody>
                  <a:tcPr marL="0" marR="0" marT="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11727">
                <a:tc>
                  <a:txBody>
                    <a:bodyPr/>
                    <a:lstStyle/>
                    <a:p>
                      <a:pPr algn="ctr" fontAlgn="b"/>
                      <a:r>
                        <a:rPr lang="en-US" sz="1800" b="0" i="0" u="none" strike="noStrike" dirty="0" smtClean="0">
                          <a:solidFill>
                            <a:srgbClr val="000000"/>
                          </a:solidFill>
                          <a:effectLst/>
                          <a:latin typeface="Calibri"/>
                        </a:rPr>
                        <a:t>80350004 </a:t>
                      </a:r>
                      <a:endParaRPr lang="en-US" sz="18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CHAT</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Douglas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80.7</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74.1</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6.6</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727">
                <a:tc>
                  <a:txBody>
                    <a:bodyPr/>
                    <a:lstStyle/>
                    <a:p>
                      <a:pPr algn="ctr" fontAlgn="b"/>
                      <a:r>
                        <a:rPr lang="en-US" sz="1800" b="0" i="0" u="none" strike="noStrike" dirty="0">
                          <a:solidFill>
                            <a:srgbClr val="000000"/>
                          </a:solidFill>
                          <a:effectLst/>
                          <a:latin typeface="Calibri"/>
                        </a:rPr>
                        <a:t>80590006</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RFNO</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Jefferson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80.3</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73.9</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6.4</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727">
                <a:tc>
                  <a:txBody>
                    <a:bodyPr/>
                    <a:lstStyle/>
                    <a:p>
                      <a:pPr algn="ctr" fontAlgn="b"/>
                      <a:r>
                        <a:rPr lang="en-US" sz="1800" b="0" i="0" u="none" strike="noStrike" dirty="0">
                          <a:solidFill>
                            <a:srgbClr val="000000"/>
                          </a:solidFill>
                          <a:effectLst/>
                          <a:latin typeface="Calibri"/>
                        </a:rPr>
                        <a:t>80590011</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NREL</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Jefferson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78.7</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72.2</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6.5</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727">
                <a:tc>
                  <a:txBody>
                    <a:bodyPr/>
                    <a:lstStyle/>
                    <a:p>
                      <a:pPr algn="ctr" fontAlgn="b"/>
                      <a:r>
                        <a:rPr lang="en-US" sz="1800" b="0" i="0" u="none" strike="noStrike" dirty="0">
                          <a:solidFill>
                            <a:srgbClr val="000000"/>
                          </a:solidFill>
                          <a:effectLst/>
                          <a:latin typeface="Calibri"/>
                        </a:rPr>
                        <a:t>80690011</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FTCW</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Larimer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78.0</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71.8</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6.2</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727">
                <a:tc>
                  <a:txBody>
                    <a:bodyPr/>
                    <a:lstStyle/>
                    <a:p>
                      <a:pPr algn="ctr" fontAlgn="b"/>
                      <a:r>
                        <a:rPr lang="en-US" sz="1800" b="0" i="0" u="none" strike="noStrike" dirty="0">
                          <a:solidFill>
                            <a:srgbClr val="000000"/>
                          </a:solidFill>
                          <a:effectLst/>
                          <a:latin typeface="Calibri"/>
                        </a:rPr>
                        <a:t>81030006</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RANG</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Rio Blanco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77.0</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68.7</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8.3</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727">
                <a:tc>
                  <a:txBody>
                    <a:bodyPr/>
                    <a:lstStyle/>
                    <a:p>
                      <a:pPr algn="ctr" fontAlgn="b"/>
                      <a:r>
                        <a:rPr lang="en-US" sz="1800" b="0" i="0" u="none" strike="noStrike" dirty="0">
                          <a:solidFill>
                            <a:srgbClr val="000000"/>
                          </a:solidFill>
                          <a:effectLst/>
                          <a:latin typeface="Calibri"/>
                        </a:rPr>
                        <a:t>80050002</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HIGH</a:t>
                      </a:r>
                      <a:endParaRPr lang="en-US" sz="18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Arapahoe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76.7</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70.3</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6.4</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727">
                <a:tc>
                  <a:txBody>
                    <a:bodyPr/>
                    <a:lstStyle/>
                    <a:p>
                      <a:pPr algn="ctr" fontAlgn="b"/>
                      <a:r>
                        <a:rPr lang="en-US" sz="1800" b="0" i="0" u="none" strike="noStrike" dirty="0">
                          <a:solidFill>
                            <a:srgbClr val="000000"/>
                          </a:solidFill>
                          <a:effectLst/>
                          <a:latin typeface="Calibri"/>
                        </a:rPr>
                        <a:t>80013001</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WELB</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Adams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76.0</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69.8</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6.2</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727">
                <a:tc>
                  <a:txBody>
                    <a:bodyPr/>
                    <a:lstStyle/>
                    <a:p>
                      <a:pPr algn="ctr" fontAlgn="b"/>
                      <a:r>
                        <a:rPr lang="en-US" sz="1800" b="0" i="0" u="none" strike="noStrike" dirty="0">
                          <a:solidFill>
                            <a:srgbClr val="000000"/>
                          </a:solidFill>
                          <a:effectLst/>
                          <a:latin typeface="Calibri"/>
                        </a:rPr>
                        <a:t>80590005</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WELC</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Jefferson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75.7</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69.4</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6.3</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727">
                <a:tc>
                  <a:txBody>
                    <a:bodyPr/>
                    <a:lstStyle/>
                    <a:p>
                      <a:pPr algn="ctr" fontAlgn="b"/>
                      <a:r>
                        <a:rPr lang="en-US" sz="1800" b="0" i="0" u="none" strike="noStrike" dirty="0">
                          <a:solidFill>
                            <a:srgbClr val="000000"/>
                          </a:solidFill>
                          <a:effectLst/>
                          <a:latin typeface="Calibri"/>
                        </a:rPr>
                        <a:t>80690007</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RMNP</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Larimer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75.7</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69.6</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6.1</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727">
                <a:tc>
                  <a:txBody>
                    <a:bodyPr/>
                    <a:lstStyle/>
                    <a:p>
                      <a:pPr algn="ctr" fontAlgn="b"/>
                      <a:r>
                        <a:rPr lang="en-US" sz="1800" b="0" i="0" u="none" strike="noStrike" dirty="0">
                          <a:solidFill>
                            <a:srgbClr val="000000"/>
                          </a:solidFill>
                          <a:effectLst/>
                          <a:latin typeface="Calibri"/>
                        </a:rPr>
                        <a:t>80130011</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SOBC</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Boulder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74.7</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68.5</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6.2</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36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5309" y="382182"/>
            <a:ext cx="11029023" cy="748800"/>
          </a:xfrm>
        </p:spPr>
        <p:txBody>
          <a:bodyPr/>
          <a:lstStyle/>
          <a:p>
            <a:r>
              <a:rPr lang="en-GB" dirty="0" smtClean="0"/>
              <a:t>Ozone 2011 Design values &gt; 75 ppb 2008 Ozone NAAQS</a:t>
            </a:r>
            <a:endParaRPr lang="en-GB" dirty="0"/>
          </a:p>
        </p:txBody>
      </p:sp>
      <p:sp>
        <p:nvSpPr>
          <p:cNvPr id="2" name="Slide Number Placeholder 1"/>
          <p:cNvSpPr>
            <a:spLocks noGrp="1"/>
          </p:cNvSpPr>
          <p:nvPr>
            <p:ph type="sldNum" sz="quarter" idx="11"/>
          </p:nvPr>
        </p:nvSpPr>
        <p:spPr>
          <a:xfrm>
            <a:off x="11364395" y="6474583"/>
            <a:ext cx="479938" cy="155611"/>
          </a:xfrm>
        </p:spPr>
        <p:txBody>
          <a:bodyPr/>
          <a:lstStyle/>
          <a:p>
            <a:fld id="{31421AFA-3AE7-4CEA-BC9B-447859BED57B}" type="slidenum">
              <a:rPr lang="en-GB" smtClean="0"/>
              <a:pPr/>
              <a:t>16</a:t>
            </a:fld>
            <a:endParaRPr lang="en-GB" dirty="0"/>
          </a:p>
        </p:txBody>
      </p:sp>
      <p:sp>
        <p:nvSpPr>
          <p:cNvPr id="4" name="Rectangle 3"/>
          <p:cNvSpPr/>
          <p:nvPr/>
        </p:nvSpPr>
        <p:spPr>
          <a:xfrm>
            <a:off x="11200606" y="5868194"/>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498380280"/>
              </p:ext>
            </p:extLst>
          </p:nvPr>
        </p:nvGraphicFramePr>
        <p:xfrm>
          <a:off x="5257006" y="1336370"/>
          <a:ext cx="6553200" cy="4531830"/>
        </p:xfrm>
        <a:graphic>
          <a:graphicData uri="http://schemas.openxmlformats.org/drawingml/2006/table">
            <a:tbl>
              <a:tblPr>
                <a:tableStyleId>{5C22544A-7EE6-4342-B048-85BDC9FD1C3A}</a:tableStyleId>
              </a:tblPr>
              <a:tblGrid>
                <a:gridCol w="1165178"/>
                <a:gridCol w="1360315"/>
                <a:gridCol w="1344438"/>
                <a:gridCol w="833230"/>
                <a:gridCol w="953747"/>
                <a:gridCol w="896292"/>
              </a:tblGrid>
              <a:tr h="302122">
                <a:tc>
                  <a:txBody>
                    <a:bodyPr/>
                    <a:lstStyle/>
                    <a:p>
                      <a:pPr algn="ctr" fontAlgn="b"/>
                      <a:r>
                        <a:rPr lang="en-US" sz="1100" b="1" u="none" strike="noStrike" dirty="0">
                          <a:effectLst/>
                        </a:rPr>
                        <a:t>Site ID</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State</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County</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DVC</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NoIntl</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Diff</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60376012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Los Angeles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91.6</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60670012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Sacramento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87.5</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480391004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Texas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Brazoria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84.1</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421010024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Pennsylvania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Philadelphia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80.4</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240053001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Maryland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Baltimore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78.6</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80590006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Colorado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Jefferson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73.9</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60773005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San Joaquin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79.0</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72.6</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211110051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Kentucky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Jefferson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75.0</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370670022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North Carolina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Forsyth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72.5</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560350099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Wyoming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Sublette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69.3</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250070001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Massachusetts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Dukes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77.0</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72.1</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490353006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Utah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Salt Lake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76.0</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69.1</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60592022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Orange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72.0</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66.9</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122">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80310014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Colorado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Denver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71.0</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65.2</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TextBox 13"/>
          <p:cNvSpPr txBox="1"/>
          <p:nvPr/>
        </p:nvSpPr>
        <p:spPr bwMode="auto">
          <a:xfrm>
            <a:off x="6171406" y="1014065"/>
            <a:ext cx="5180388" cy="254172"/>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sz="1600" b="1" dirty="0" smtClean="0">
                <a:latin typeface="Verdana"/>
                <a:cs typeface="ＭＳ Ｐゴシック" pitchFamily="-111" charset="-128"/>
              </a:rPr>
              <a:t>Example 2008 Ozone Non-Attainment Areas </a:t>
            </a:r>
            <a:endParaRPr kumimoji="0" lang="en-GB" sz="1600" b="1"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sp>
        <p:nvSpPr>
          <p:cNvPr id="3" name="Content Placeholder 2"/>
          <p:cNvSpPr>
            <a:spLocks noGrp="1"/>
          </p:cNvSpPr>
          <p:nvPr>
            <p:ph sz="half" idx="1"/>
          </p:nvPr>
        </p:nvSpPr>
        <p:spPr>
          <a:xfrm>
            <a:off x="151606" y="1143794"/>
            <a:ext cx="5029200" cy="4577405"/>
          </a:xfrm>
        </p:spPr>
        <p:txBody>
          <a:bodyPr/>
          <a:lstStyle/>
          <a:p>
            <a:r>
              <a:rPr lang="en-GB" sz="2400" dirty="0" smtClean="0"/>
              <a:t>Example areas with 2011 (2009-2013) Ozone DVs above the NAAQS</a:t>
            </a:r>
          </a:p>
          <a:p>
            <a:pPr lvl="1">
              <a:buFont typeface="Courier New" panose="02070309020205020404" pitchFamily="49" charset="0"/>
              <a:buChar char="o"/>
            </a:pPr>
            <a:r>
              <a:rPr lang="en-GB" sz="2000" dirty="0" smtClean="0"/>
              <a:t>Several areas would have attained the 2008 ozone NAAQS “but for” contributions of international anthropogenic emissions</a:t>
            </a:r>
            <a:endParaRPr lang="en-GB" sz="2000" dirty="0"/>
          </a:p>
        </p:txBody>
      </p:sp>
    </p:spTree>
    <p:extLst>
      <p:ext uri="{BB962C8B-B14F-4D97-AF65-F5344CB8AC3E}">
        <p14:creationId xmlns:p14="http://schemas.microsoft.com/office/powerpoint/2010/main" val="353884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16927" y="452543"/>
            <a:ext cx="10559098" cy="748800"/>
          </a:xfrm>
        </p:spPr>
        <p:txBody>
          <a:bodyPr/>
          <a:lstStyle/>
          <a:p>
            <a:r>
              <a:rPr lang="en-GB" dirty="0" smtClean="0"/>
              <a:t>Contribution of international anthropogenic emissions on ozone concentrations across us</a:t>
            </a:r>
            <a:endParaRPr lang="en-GB" dirty="0"/>
          </a:p>
        </p:txBody>
      </p:sp>
      <p:sp>
        <p:nvSpPr>
          <p:cNvPr id="2" name="TextBox 1"/>
          <p:cNvSpPr txBox="1"/>
          <p:nvPr/>
        </p:nvSpPr>
        <p:spPr bwMode="auto">
          <a:xfrm>
            <a:off x="227806" y="1753394"/>
            <a:ext cx="11757071" cy="277320"/>
          </a:xfrm>
          <a:prstGeom prst="rect">
            <a:avLst/>
          </a:prstGeom>
          <a:solidFill>
            <a:schemeClr val="bg1"/>
          </a:solid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noProof="0" dirty="0" smtClean="0">
                <a:latin typeface="Verdana"/>
                <a:cs typeface="ＭＳ Ｐゴシック" pitchFamily="-111" charset="-128"/>
              </a:rPr>
              <a:t>Contribution of International </a:t>
            </a:r>
            <a:r>
              <a:rPr lang="en-GB" dirty="0" smtClean="0">
                <a:latin typeface="Verdana"/>
                <a:cs typeface="ＭＳ Ｐゴシック" pitchFamily="-111" charset="-128"/>
              </a:rPr>
              <a:t>A</a:t>
            </a:r>
            <a:r>
              <a:rPr lang="en-GB" noProof="0" dirty="0" err="1" smtClean="0">
                <a:latin typeface="Verdana"/>
                <a:cs typeface="ＭＳ Ｐゴシック" pitchFamily="-111" charset="-128"/>
              </a:rPr>
              <a:t>nthropogenic</a:t>
            </a:r>
            <a:r>
              <a:rPr lang="en-GB" noProof="0" dirty="0" smtClean="0">
                <a:latin typeface="Verdana"/>
                <a:cs typeface="ＭＳ Ｐゴシック" pitchFamily="-111" charset="-128"/>
              </a:rPr>
              <a:t> Emissions</a:t>
            </a: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to 2009-2013 Ozone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t>
            </a:r>
            <a:r>
              <a:rPr lang="en-GB" noProof="0" dirty="0" smtClean="0">
                <a:latin typeface="Verdana"/>
                <a:cs typeface="ＭＳ Ｐゴシック" pitchFamily="-111" charset="-128"/>
              </a:rPr>
              <a:t>D</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esign </a:t>
            </a:r>
            <a:r>
              <a:rPr lang="en-GB" dirty="0">
                <a:latin typeface="Verdana"/>
                <a:cs typeface="ＭＳ Ｐゴシック" pitchFamily="-111" charset="-128"/>
              </a:rPr>
              <a:t>V</a:t>
            </a:r>
            <a:r>
              <a:rPr kumimoji="0" lang="en-GB" sz="1800" b="0" i="0" u="none" strike="noStrike" kern="1200" cap="none" spc="0" normalizeH="0" noProof="0" dirty="0" err="1" smtClean="0">
                <a:ln>
                  <a:noFill/>
                </a:ln>
                <a:solidFill>
                  <a:schemeClr val="tx1"/>
                </a:solidFill>
                <a:effectLst/>
                <a:uLnTx/>
                <a:uFillTx/>
                <a:latin typeface="Verdana"/>
                <a:ea typeface="ＭＳ Ｐゴシック" pitchFamily="-111" charset="-128"/>
                <a:cs typeface="ＭＳ Ｐゴシック" pitchFamily="-111" charset="-128"/>
              </a:rPr>
              <a:t>alues</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Across US</a:t>
            </a:r>
          </a:p>
        </p:txBody>
      </p:sp>
      <p:grpSp>
        <p:nvGrpSpPr>
          <p:cNvPr id="8" name="Group 7"/>
          <p:cNvGrpSpPr/>
          <p:nvPr/>
        </p:nvGrpSpPr>
        <p:grpSpPr>
          <a:xfrm>
            <a:off x="0" y="2289025"/>
            <a:ext cx="4114006" cy="3353594"/>
            <a:chOff x="0" y="2289025"/>
            <a:chExt cx="4114006" cy="335359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9025"/>
              <a:ext cx="4114006" cy="3353594"/>
            </a:xfrm>
            <a:prstGeom prst="rect">
              <a:avLst/>
            </a:prstGeom>
          </p:spPr>
        </p:pic>
        <p:sp>
          <p:nvSpPr>
            <p:cNvPr id="10" name="TextBox 9"/>
            <p:cNvSpPr txBox="1"/>
            <p:nvPr/>
          </p:nvSpPr>
          <p:spPr bwMode="auto">
            <a:xfrm>
              <a:off x="345761" y="2362994"/>
              <a:ext cx="3158646"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Base Case </a:t>
              </a:r>
            </a:p>
          </p:txBody>
        </p:sp>
      </p:grpSp>
      <p:grpSp>
        <p:nvGrpSpPr>
          <p:cNvPr id="13" name="Group 12"/>
          <p:cNvGrpSpPr/>
          <p:nvPr/>
        </p:nvGrpSpPr>
        <p:grpSpPr>
          <a:xfrm>
            <a:off x="3850168" y="2289025"/>
            <a:ext cx="4156140" cy="3396667"/>
            <a:chOff x="3850168" y="2289025"/>
            <a:chExt cx="4156140" cy="339666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606" y="2289025"/>
              <a:ext cx="4044702" cy="3396667"/>
            </a:xfrm>
            <a:prstGeom prst="rect">
              <a:avLst/>
            </a:prstGeom>
          </p:spPr>
        </p:pic>
        <p:sp>
          <p:nvSpPr>
            <p:cNvPr id="11" name="TextBox 10"/>
            <p:cNvSpPr txBox="1"/>
            <p:nvPr/>
          </p:nvSpPr>
          <p:spPr bwMode="auto">
            <a:xfrm>
              <a:off x="3850168" y="2392363"/>
              <a:ext cx="3657600"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noProof="0" dirty="0">
                  <a:latin typeface="Verdana"/>
                  <a:cs typeface="ＭＳ Ｐゴシック" pitchFamily="-111" charset="-128"/>
                </a:rPr>
                <a:t>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missions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14" name="Group 13"/>
          <p:cNvGrpSpPr/>
          <p:nvPr/>
        </p:nvGrpSpPr>
        <p:grpSpPr>
          <a:xfrm>
            <a:off x="7771605" y="2289025"/>
            <a:ext cx="4397499" cy="3426769"/>
            <a:chOff x="7711643" y="2289025"/>
            <a:chExt cx="4457461" cy="3426769"/>
          </a:xfrm>
        </p:grpSpPr>
        <p:pic>
          <p:nvPicPr>
            <p:cNvPr id="7" name="Picture 6" descr="Denver_O3_GC.MATS.36km.DVB-DVF.O3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0024" y="2289025"/>
              <a:ext cx="4319080" cy="3426769"/>
            </a:xfrm>
            <a:prstGeom prst="rect">
              <a:avLst/>
            </a:prstGeom>
          </p:spPr>
        </p:pic>
        <p:sp>
          <p:nvSpPr>
            <p:cNvPr id="12" name="TextBox 11"/>
            <p:cNvSpPr txBox="1"/>
            <p:nvPr/>
          </p:nvSpPr>
          <p:spPr bwMode="auto">
            <a:xfrm>
              <a:off x="7711643" y="2392362"/>
              <a:ext cx="403068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spTree>
    <p:extLst>
      <p:ext uri="{BB962C8B-B14F-4D97-AF65-F5344CB8AC3E}">
        <p14:creationId xmlns:p14="http://schemas.microsoft.com/office/powerpoint/2010/main" val="269058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580" y="2335213"/>
            <a:ext cx="3693064" cy="39086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73" y="2340237"/>
            <a:ext cx="3777651" cy="3854983"/>
          </a:xfrm>
          <a:prstGeom prst="rect">
            <a:avLst/>
          </a:prstGeom>
        </p:spPr>
      </p:pic>
      <p:sp>
        <p:nvSpPr>
          <p:cNvPr id="4" name="Slide Number Placeholder 3"/>
          <p:cNvSpPr>
            <a:spLocks noGrp="1"/>
          </p:cNvSpPr>
          <p:nvPr>
            <p:ph type="sldNum" sz="quarter" idx="10"/>
          </p:nvPr>
        </p:nvSpPr>
        <p:spPr/>
        <p:txBody>
          <a:bodyPr/>
          <a:lstStyle/>
          <a:p>
            <a:fld id="{31421AFA-3AE7-4CEA-BC9B-447859BED57B}" type="slidenum">
              <a:rPr lang="en-GB" smtClean="0"/>
              <a:pPr/>
              <a:t>18</a:t>
            </a:fld>
            <a:endParaRPr lang="en-GB" dirty="0"/>
          </a:p>
        </p:txBody>
      </p:sp>
      <p:sp>
        <p:nvSpPr>
          <p:cNvPr id="9" name="Title 1"/>
          <p:cNvSpPr>
            <a:spLocks noGrp="1"/>
          </p:cNvSpPr>
          <p:nvPr>
            <p:ph type="title"/>
          </p:nvPr>
        </p:nvSpPr>
        <p:spPr>
          <a:xfrm>
            <a:off x="816927" y="452543"/>
            <a:ext cx="10559098" cy="748800"/>
          </a:xfrm>
        </p:spPr>
        <p:txBody>
          <a:bodyPr/>
          <a:lstStyle/>
          <a:p>
            <a:r>
              <a:rPr lang="en-GB" dirty="0" smtClean="0"/>
              <a:t>Contribution of international anthropogenic emissions on ozone concentrations in western us</a:t>
            </a:r>
            <a:endParaRPr lang="en-GB" dirty="0"/>
          </a:p>
        </p:txBody>
      </p:sp>
      <p:sp>
        <p:nvSpPr>
          <p:cNvPr id="2" name="TextBox 1"/>
          <p:cNvSpPr txBox="1"/>
          <p:nvPr/>
        </p:nvSpPr>
        <p:spPr bwMode="auto">
          <a:xfrm>
            <a:off x="-794" y="1767549"/>
            <a:ext cx="12238234" cy="277320"/>
          </a:xfrm>
          <a:prstGeom prst="rect">
            <a:avLst/>
          </a:prstGeom>
          <a:solidFill>
            <a:schemeClr val="bg1"/>
          </a:solid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noProof="0" dirty="0" smtClean="0">
                <a:latin typeface="Verdana"/>
                <a:cs typeface="ＭＳ Ｐゴシック" pitchFamily="-111" charset="-128"/>
              </a:rPr>
              <a:t>Contribution of International </a:t>
            </a:r>
            <a:r>
              <a:rPr lang="en-GB" dirty="0" smtClean="0">
                <a:latin typeface="Verdana"/>
                <a:cs typeface="ＭＳ Ｐゴシック" pitchFamily="-111" charset="-128"/>
              </a:rPr>
              <a:t>A</a:t>
            </a:r>
            <a:r>
              <a:rPr lang="en-GB" noProof="0" dirty="0" err="1" smtClean="0">
                <a:latin typeface="Verdana"/>
                <a:cs typeface="ＭＳ Ｐゴシック" pitchFamily="-111" charset="-128"/>
              </a:rPr>
              <a:t>nthropogenic</a:t>
            </a:r>
            <a:r>
              <a:rPr lang="en-GB" noProof="0" dirty="0" smtClean="0">
                <a:latin typeface="Verdana"/>
                <a:cs typeface="ＭＳ Ｐゴシック" pitchFamily="-111" charset="-128"/>
              </a:rPr>
              <a:t> Emissions</a:t>
            </a: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to 2009-2013 Ozone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t>
            </a:r>
            <a:r>
              <a:rPr lang="en-GB" noProof="0" dirty="0" smtClean="0">
                <a:latin typeface="Verdana"/>
                <a:cs typeface="ＭＳ Ｐゴシック" pitchFamily="-111" charset="-128"/>
              </a:rPr>
              <a:t>D</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esign </a:t>
            </a:r>
            <a:r>
              <a:rPr lang="en-GB" dirty="0">
                <a:latin typeface="Verdana"/>
                <a:cs typeface="ＭＳ Ｐゴシック" pitchFamily="-111" charset="-128"/>
              </a:rPr>
              <a:t>V</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alues in Western US</a:t>
            </a:r>
          </a:p>
        </p:txBody>
      </p:sp>
      <p:sp>
        <p:nvSpPr>
          <p:cNvPr id="10" name="TextBox 9"/>
          <p:cNvSpPr txBox="1"/>
          <p:nvPr/>
        </p:nvSpPr>
        <p:spPr bwMode="auto">
          <a:xfrm>
            <a:off x="345761" y="2362994"/>
            <a:ext cx="3158646"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Base Case </a:t>
            </a:r>
          </a:p>
        </p:txBody>
      </p:sp>
      <p:sp>
        <p:nvSpPr>
          <p:cNvPr id="11" name="TextBox 10"/>
          <p:cNvSpPr txBox="1"/>
          <p:nvPr/>
        </p:nvSpPr>
        <p:spPr bwMode="auto">
          <a:xfrm>
            <a:off x="3850168" y="2392363"/>
            <a:ext cx="3657600"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noProof="0" dirty="0">
                <a:latin typeface="Verdana"/>
                <a:cs typeface="ＭＳ Ｐゴシック" pitchFamily="-111" charset="-128"/>
              </a:rPr>
              <a:t>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missions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2" name="TextBox 11"/>
          <p:cNvSpPr txBox="1"/>
          <p:nvPr/>
        </p:nvSpPr>
        <p:spPr bwMode="auto">
          <a:xfrm>
            <a:off x="7711643" y="2392362"/>
            <a:ext cx="403068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nvGrpSpPr>
          <p:cNvPr id="21" name="Group 20"/>
          <p:cNvGrpSpPr/>
          <p:nvPr/>
        </p:nvGrpSpPr>
        <p:grpSpPr>
          <a:xfrm>
            <a:off x="7955373" y="2344738"/>
            <a:ext cx="3786954" cy="3811718"/>
            <a:chOff x="7955373" y="2344738"/>
            <a:chExt cx="3786954" cy="3811718"/>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373" y="2344738"/>
              <a:ext cx="3786954" cy="3686175"/>
            </a:xfrm>
            <a:prstGeom prst="rect">
              <a:avLst/>
            </a:prstGeom>
          </p:spPr>
        </p:pic>
        <p:pic>
          <p:nvPicPr>
            <p:cNvPr id="17" name="Picture 16"/>
            <p:cNvPicPr>
              <a:picLocks noChangeAspect="1"/>
            </p:cNvPicPr>
            <p:nvPr/>
          </p:nvPicPr>
          <p:blipFill>
            <a:blip r:embed="rId6"/>
            <a:stretch>
              <a:fillRect/>
            </a:stretch>
          </p:blipFill>
          <p:spPr>
            <a:xfrm>
              <a:off x="9524206" y="5861181"/>
              <a:ext cx="1076325" cy="295275"/>
            </a:xfrm>
            <a:prstGeom prst="rect">
              <a:avLst/>
            </a:prstGeom>
          </p:spPr>
        </p:pic>
        <p:sp>
          <p:nvSpPr>
            <p:cNvPr id="18" name="TextBox 17"/>
            <p:cNvSpPr txBox="1"/>
            <p:nvPr/>
          </p:nvSpPr>
          <p:spPr bwMode="auto">
            <a:xfrm>
              <a:off x="10252915" y="5861181"/>
              <a:ext cx="365871" cy="115416"/>
            </a:xfrm>
            <a:prstGeom prst="rect">
              <a:avLst/>
            </a:prstGeom>
            <a:solidFill>
              <a:schemeClr val="bg1"/>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kumimoji="0" lang="en-GB" sz="75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28.8</a:t>
              </a:r>
            </a:p>
          </p:txBody>
        </p:sp>
        <p:sp>
          <p:nvSpPr>
            <p:cNvPr id="19" name="TextBox 18"/>
            <p:cNvSpPr txBox="1"/>
            <p:nvPr/>
          </p:nvSpPr>
          <p:spPr bwMode="auto">
            <a:xfrm>
              <a:off x="10234659" y="5971790"/>
              <a:ext cx="365871" cy="115416"/>
            </a:xfrm>
            <a:prstGeom prst="rect">
              <a:avLst/>
            </a:prstGeom>
            <a:solidFill>
              <a:schemeClr val="bg1"/>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lang="en-GB" sz="750" dirty="0" smtClean="0">
                  <a:latin typeface="Verdana"/>
                  <a:cs typeface="ＭＳ Ｐゴシック" pitchFamily="-111" charset="-128"/>
                </a:rPr>
                <a:t>0.0</a:t>
              </a:r>
              <a:endParaRPr kumimoji="0" lang="en-GB" sz="75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grpSp>
      <p:sp>
        <p:nvSpPr>
          <p:cNvPr id="22" name="TextBox 21"/>
          <p:cNvSpPr txBox="1"/>
          <p:nvPr/>
        </p:nvSpPr>
        <p:spPr bwMode="auto">
          <a:xfrm>
            <a:off x="7701324" y="2412205"/>
            <a:ext cx="403068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6968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028" y="305594"/>
            <a:ext cx="10559098" cy="748800"/>
          </a:xfrm>
        </p:spPr>
        <p:txBody>
          <a:bodyPr/>
          <a:lstStyle/>
          <a:p>
            <a:r>
              <a:rPr lang="en-GB" dirty="0" smtClean="0"/>
              <a:t>Conclusions</a:t>
            </a:r>
            <a:endParaRPr lang="en-GB" dirty="0"/>
          </a:p>
        </p:txBody>
      </p:sp>
      <p:sp>
        <p:nvSpPr>
          <p:cNvPr id="3" name="Content Placeholder 2"/>
          <p:cNvSpPr>
            <a:spLocks noGrp="1"/>
          </p:cNvSpPr>
          <p:nvPr>
            <p:ph idx="1"/>
          </p:nvPr>
        </p:nvSpPr>
        <p:spPr>
          <a:xfrm>
            <a:off x="227806" y="1372394"/>
            <a:ext cx="11788243" cy="4038600"/>
          </a:xfrm>
          <a:solidFill>
            <a:schemeClr val="bg1"/>
          </a:solidFill>
        </p:spPr>
        <p:txBody>
          <a:bodyPr/>
          <a:lstStyle/>
          <a:p>
            <a:pPr>
              <a:spcAft>
                <a:spcPts val="600"/>
              </a:spcAft>
            </a:pPr>
            <a:r>
              <a:rPr lang="en-GB" dirty="0" smtClean="0"/>
              <a:t>Currently several areas in the U.S. are trying to comply with 75 ppb 2008 ozone </a:t>
            </a:r>
            <a:r>
              <a:rPr lang="en-GB" dirty="0" smtClean="0"/>
              <a:t>NAAQS</a:t>
            </a:r>
            <a:r>
              <a:rPr lang="en-GB" dirty="0"/>
              <a:t> </a:t>
            </a:r>
            <a:r>
              <a:rPr lang="en-GB" dirty="0" smtClean="0"/>
              <a:t>and additional NAAs </a:t>
            </a:r>
            <a:r>
              <a:rPr lang="en-GB" dirty="0" smtClean="0"/>
              <a:t>will need to comply </a:t>
            </a:r>
            <a:r>
              <a:rPr lang="en-GB" dirty="0" smtClean="0"/>
              <a:t>with the new 70 ppb ozone </a:t>
            </a:r>
            <a:r>
              <a:rPr lang="en-GB" dirty="0" smtClean="0"/>
              <a:t>NAAQS.</a:t>
            </a:r>
          </a:p>
          <a:p>
            <a:pPr>
              <a:spcAft>
                <a:spcPts val="600"/>
              </a:spcAft>
            </a:pPr>
            <a:endParaRPr lang="en-GB" dirty="0"/>
          </a:p>
          <a:p>
            <a:pPr>
              <a:spcAft>
                <a:spcPts val="600"/>
              </a:spcAft>
            </a:pPr>
            <a:r>
              <a:rPr lang="en-GB" dirty="0" smtClean="0"/>
              <a:t>Along with considering various ozone precursor control strategies, agencies may wish to investigate impacts of international emissions on local ozone concentrations, following Section 179B of the Clean Air Act.</a:t>
            </a:r>
          </a:p>
          <a:p>
            <a:pPr marL="0" indent="0">
              <a:spcAft>
                <a:spcPts val="600"/>
              </a:spcAft>
              <a:buNone/>
            </a:pPr>
            <a:endParaRPr lang="en-GB" dirty="0" smtClean="0"/>
          </a:p>
          <a:p>
            <a:pPr>
              <a:spcAft>
                <a:spcPts val="600"/>
              </a:spcAft>
            </a:pPr>
            <a:r>
              <a:rPr lang="en-GB" dirty="0" smtClean="0"/>
              <a:t>CAMx contributions of non-U.S. anthropogenic emissions to 2009-2013 average ozone DVs show wide range over United States (0.4 to </a:t>
            </a:r>
            <a:r>
              <a:rPr lang="en-GB" dirty="0" smtClean="0"/>
              <a:t>12 </a:t>
            </a:r>
            <a:r>
              <a:rPr lang="en-GB" dirty="0" smtClean="0"/>
              <a:t>ppb), with bigger impacts in West compared to East.</a:t>
            </a:r>
          </a:p>
          <a:p>
            <a:pPr lvl="1">
              <a:spcAft>
                <a:spcPts val="600"/>
              </a:spcAft>
            </a:pPr>
            <a:r>
              <a:rPr lang="en-GB" dirty="0"/>
              <a:t>6-12 ppb in </a:t>
            </a:r>
            <a:r>
              <a:rPr lang="en-GB" dirty="0" smtClean="0"/>
              <a:t>Pacific Northwest</a:t>
            </a:r>
          </a:p>
          <a:p>
            <a:pPr lvl="1">
              <a:spcAft>
                <a:spcPts val="600"/>
              </a:spcAft>
            </a:pPr>
            <a:r>
              <a:rPr lang="en-GB" dirty="0"/>
              <a:t>3</a:t>
            </a:r>
            <a:r>
              <a:rPr lang="en-GB" dirty="0" smtClean="0"/>
              <a:t>-11 ppb in Intermountain West</a:t>
            </a:r>
            <a:endParaRPr lang="en-GB" dirty="0"/>
          </a:p>
          <a:p>
            <a:pPr lvl="1">
              <a:spcAft>
                <a:spcPts val="600"/>
              </a:spcAft>
            </a:pPr>
            <a:r>
              <a:rPr lang="en-GB" dirty="0" smtClean="0"/>
              <a:t>1</a:t>
            </a:r>
            <a:r>
              <a:rPr lang="en-GB" dirty="0"/>
              <a:t>-4 ppb in Eastern U.S.</a:t>
            </a:r>
          </a:p>
          <a:p>
            <a:pPr marL="396000" lvl="1" indent="0">
              <a:buNone/>
            </a:pPr>
            <a:endParaRPr lang="en-GB" dirty="0" smtClean="0"/>
          </a:p>
        </p:txBody>
      </p:sp>
    </p:spTree>
    <p:extLst>
      <p:ext uri="{BB962C8B-B14F-4D97-AF65-F5344CB8AC3E}">
        <p14:creationId xmlns:p14="http://schemas.microsoft.com/office/powerpoint/2010/main" val="55811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sz="quarter" idx="1"/>
          </p:nvPr>
        </p:nvSpPr>
        <p:spPr>
          <a:xfrm>
            <a:off x="150813" y="2972594"/>
            <a:ext cx="12039600" cy="3124200"/>
          </a:xfrm>
        </p:spPr>
        <p:txBody>
          <a:bodyPr/>
          <a:lstStyle/>
          <a:p>
            <a:pPr algn="ctr"/>
            <a:endParaRPr lang="en-GB" sz="2600" cap="none" dirty="0" smtClean="0"/>
          </a:p>
          <a:p>
            <a:r>
              <a:rPr lang="en-GB" sz="2600" cap="none" dirty="0" smtClean="0"/>
              <a:t>Collaborators: </a:t>
            </a:r>
          </a:p>
          <a:p>
            <a:endParaRPr lang="en-GB" sz="2600" cap="none" dirty="0" smtClean="0"/>
          </a:p>
          <a:p>
            <a:r>
              <a:rPr lang="en-GB" sz="2600" cap="none" dirty="0" err="1" smtClean="0"/>
              <a:t>Ramboll</a:t>
            </a:r>
            <a:r>
              <a:rPr lang="en-GB" sz="2600" cap="none" dirty="0" smtClean="0"/>
              <a:t>: Ralph Morris</a:t>
            </a:r>
          </a:p>
          <a:p>
            <a:r>
              <a:rPr lang="en-GB" sz="2600" cap="none" dirty="0" smtClean="0"/>
              <a:t>Alpine Geophysics: Dennis McNally</a:t>
            </a:r>
            <a:endParaRPr lang="en-GB" sz="2600" cap="none" dirty="0"/>
          </a:p>
          <a:p>
            <a:r>
              <a:rPr lang="en-GB" sz="2600" cap="none" dirty="0" smtClean="0"/>
              <a:t>Denver RAQC: Ken Lloyd, Amanda </a:t>
            </a:r>
            <a:r>
              <a:rPr lang="en-GB" sz="2600" cap="none" dirty="0" err="1" smtClean="0"/>
              <a:t>Brimmer</a:t>
            </a:r>
            <a:endParaRPr lang="en-GB" sz="2600" cap="none" dirty="0" smtClean="0"/>
          </a:p>
          <a:p>
            <a:endParaRPr lang="en-GB" sz="2600" cap="none" dirty="0"/>
          </a:p>
        </p:txBody>
      </p:sp>
      <p:sp>
        <p:nvSpPr>
          <p:cNvPr id="3" name="AutoShape 4" descr="Image result for denver mountains wallpaper"/>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Picture Placeholder 1"/>
          <p:cNvSpPr>
            <a:spLocks noGrp="1"/>
          </p:cNvSpPr>
          <p:nvPr>
            <p:ph type="pic" sz="quarter" idx="10"/>
          </p:nvPr>
        </p:nvSpPr>
        <p:spPr/>
      </p:sp>
      <p:pic>
        <p:nvPicPr>
          <p:cNvPr id="8" name="Picture 2" descr="File:Pnc trac avg.geosfp 4x5 benchmark.20130701000 IJ-AVG O3.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77" t="14638" r="10034" b="60906"/>
          <a:stretch/>
        </p:blipFill>
        <p:spPr bwMode="auto">
          <a:xfrm>
            <a:off x="0" y="15876"/>
            <a:ext cx="12267406" cy="29225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31421AFA-3AE7-4CEA-BC9B-447859BED57B}" type="slidenum">
              <a:rPr lang="en-GB" smtClean="0"/>
              <a:pPr/>
              <a:t>2</a:t>
            </a:fld>
            <a:endParaRPr lang="en-GB" dirty="0"/>
          </a:p>
        </p:txBody>
      </p:sp>
    </p:spTree>
    <p:extLst>
      <p:ext uri="{BB962C8B-B14F-4D97-AF65-F5344CB8AC3E}">
        <p14:creationId xmlns:p14="http://schemas.microsoft.com/office/powerpoint/2010/main" val="1962361289"/>
      </p:ext>
    </p:extLst>
  </p:cSld>
  <p:clrMapOvr>
    <a:masterClrMapping/>
  </p:clrMapOvr>
  <mc:AlternateContent xmlns:mc="http://schemas.openxmlformats.org/markup-compatibility/2006" xmlns:p14="http://schemas.microsoft.com/office/powerpoint/2010/main">
    <mc:Choice Requires="p14">
      <p:transition spd="med" p14:dur="700" advTm="13747">
        <p:fade/>
      </p:transition>
    </mc:Choice>
    <mc:Fallback xmlns="">
      <p:transition xmlns:p14="http://schemas.microsoft.com/office/powerpoint/2010/main" spd="med" advTm="13747">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THANK YOU!</a:t>
            </a:r>
            <a:br>
              <a:rPr lang="en-GB" dirty="0" smtClean="0"/>
            </a:br>
            <a:r>
              <a:rPr lang="en-GB" dirty="0"/>
              <a:t/>
            </a:r>
            <a:br>
              <a:rPr lang="en-GB" dirty="0"/>
            </a:br>
            <a:r>
              <a:rPr lang="en-GB" dirty="0" smtClean="0"/>
              <a:t/>
            </a:r>
            <a:br>
              <a:rPr lang="en-GB" dirty="0" smtClean="0"/>
            </a:br>
            <a:r>
              <a:rPr lang="en-GB" dirty="0"/>
              <a:t/>
            </a:r>
            <a:br>
              <a:rPr lang="en-GB" dirty="0"/>
            </a:br>
            <a:r>
              <a:rPr lang="en-GB" dirty="0"/>
              <a:t/>
            </a:r>
            <a:br>
              <a:rPr lang="en-GB" dirty="0"/>
            </a:br>
            <a:r>
              <a:rPr lang="en-GB" cap="none" dirty="0" smtClean="0"/>
              <a:t>Maria Zatko</a:t>
            </a:r>
            <a:br>
              <a:rPr lang="en-GB" cap="none" dirty="0" smtClean="0"/>
            </a:br>
            <a:r>
              <a:rPr lang="en-GB" cap="none" dirty="0" err="1" smtClean="0"/>
              <a:t>mzatko@ramboll.com</a:t>
            </a:r>
            <a:endParaRPr lang="en-GB" cap="none" dirty="0"/>
          </a:p>
        </p:txBody>
      </p:sp>
      <p:sp>
        <p:nvSpPr>
          <p:cNvPr id="103438" name="TextBox 12"/>
          <p:cNvSpPr txBox="1">
            <a:spLocks noChangeArrowheads="1"/>
          </p:cNvSpPr>
          <p:nvPr/>
        </p:nvSpPr>
        <p:spPr bwMode="auto">
          <a:xfrm>
            <a:off x="12698348" y="3610811"/>
            <a:ext cx="6095207" cy="276999"/>
          </a:xfrm>
          <a:prstGeom prst="rect">
            <a:avLst/>
          </a:prstGeom>
          <a:noFill/>
          <a:ln w="9525">
            <a:noFill/>
            <a:miter lim="800000"/>
            <a:headEnd/>
            <a:tailEnd/>
          </a:ln>
        </p:spPr>
        <p:txBody>
          <a:bodyPr lIns="0" tIns="0" rIns="0" bIns="0">
            <a:spAutoFit/>
          </a:bodyPr>
          <a:lstStyle/>
          <a:p>
            <a:r>
              <a:rPr lang="en-GB" dirty="0" smtClean="0"/>
              <a:t>End slide</a:t>
            </a:r>
            <a:endParaRPr lang="en-GB" dirty="0"/>
          </a:p>
        </p:txBody>
      </p:sp>
      <p:pic>
        <p:nvPicPr>
          <p:cNvPr id="7" name="Picture 2"/>
          <p:cNvPicPr>
            <a:picLocks noChangeAspect="1" noChangeArrowheads="1"/>
          </p:cNvPicPr>
          <p:nvPr/>
        </p:nvPicPr>
        <p:blipFill>
          <a:blip r:embed="rId3"/>
          <a:srcRect/>
          <a:stretch>
            <a:fillRect/>
          </a:stretch>
        </p:blipFill>
        <p:spPr bwMode="auto">
          <a:xfrm>
            <a:off x="12697201" y="0"/>
            <a:ext cx="6080000" cy="342441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0"/>
          </p:nvPr>
        </p:nvSpPr>
        <p:spPr/>
        <p:txBody>
          <a:bodyPr/>
          <a:lstStyle/>
          <a:p>
            <a:fld id="{31421AFA-3AE7-4CEA-BC9B-447859BED57B}" type="slidenum">
              <a:rPr lang="en-GB" smtClean="0"/>
              <a:pPr/>
              <a:t>20</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a:t>
            </a:r>
            <a:endParaRPr lang="en-US" dirty="0"/>
          </a:p>
        </p:txBody>
      </p:sp>
      <p:sp>
        <p:nvSpPr>
          <p:cNvPr id="3" name="Slide Number Placeholder 2"/>
          <p:cNvSpPr>
            <a:spLocks noGrp="1"/>
          </p:cNvSpPr>
          <p:nvPr>
            <p:ph type="sldNum" sz="quarter" idx="10"/>
          </p:nvPr>
        </p:nvSpPr>
        <p:spPr/>
        <p:txBody>
          <a:bodyPr/>
          <a:lstStyle/>
          <a:p>
            <a:fld id="{31421AFA-3AE7-4CEA-BC9B-447859BED57B}" type="slidenum">
              <a:rPr lang="en-GB" smtClean="0"/>
              <a:pPr/>
              <a:t>21</a:t>
            </a:fld>
            <a:endParaRPr lang="en-GB" dirty="0"/>
          </a:p>
        </p:txBody>
      </p:sp>
    </p:spTree>
    <p:extLst>
      <p:ext uri="{BB962C8B-B14F-4D97-AF65-F5344CB8AC3E}">
        <p14:creationId xmlns:p14="http://schemas.microsoft.com/office/powerpoint/2010/main" val="119367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74052" y="1372814"/>
            <a:ext cx="6196479" cy="464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CAMx vs. GEOS-Chem global anthropogenic contribution to MDA8 ozone</a:t>
            </a:r>
            <a:endParaRPr lang="en-GB" dirty="0"/>
          </a:p>
        </p:txBody>
      </p:sp>
      <p:sp>
        <p:nvSpPr>
          <p:cNvPr id="3" name="Content Placeholder 2"/>
          <p:cNvSpPr>
            <a:spLocks noGrp="1"/>
          </p:cNvSpPr>
          <p:nvPr>
            <p:ph idx="1"/>
          </p:nvPr>
        </p:nvSpPr>
        <p:spPr>
          <a:xfrm>
            <a:off x="816927" y="1645033"/>
            <a:ext cx="4973479" cy="4063354"/>
          </a:xfrm>
        </p:spPr>
        <p:txBody>
          <a:bodyPr/>
          <a:lstStyle/>
          <a:p>
            <a:r>
              <a:rPr lang="en-GB" dirty="0" smtClean="0"/>
              <a:t>CAMx global anthropogenic contribution ~2x GEOS-Chem</a:t>
            </a:r>
          </a:p>
          <a:p>
            <a:r>
              <a:rPr lang="en-GB" dirty="0" smtClean="0"/>
              <a:t>Consistent with spatial maps presented previously</a:t>
            </a:r>
          </a:p>
          <a:p>
            <a:r>
              <a:rPr lang="en-GB" dirty="0" smtClean="0"/>
              <a:t>Reasons why GEOS-Chem international anthropogenic contributions is lower not clear</a:t>
            </a:r>
          </a:p>
          <a:p>
            <a:pPr lvl="1">
              <a:buFont typeface="Courier New" panose="02070309020205020404" pitchFamily="49" charset="0"/>
              <a:buChar char="o"/>
            </a:pPr>
            <a:r>
              <a:rPr lang="en-GB" dirty="0" smtClean="0"/>
              <a:t>Likely related to coarse grid resolution used in GEOS-Chem (~200 km)</a:t>
            </a:r>
          </a:p>
          <a:p>
            <a:pPr lvl="1">
              <a:buFont typeface="Courier New" panose="02070309020205020404" pitchFamily="49" charset="0"/>
              <a:buChar char="o"/>
            </a:pPr>
            <a:r>
              <a:rPr lang="en-GB" dirty="0" smtClean="0"/>
              <a:t>Reduced vertical transport</a:t>
            </a:r>
          </a:p>
          <a:p>
            <a:pPr lvl="2">
              <a:buFont typeface="Wingdings" panose="05000000000000000000" pitchFamily="2" charset="2"/>
              <a:buChar char="§"/>
            </a:pPr>
            <a:r>
              <a:rPr lang="en-GB" dirty="0" smtClean="0"/>
              <a:t>GEOS-Chem fails to see full terrain effects that can generate higher vertical transport</a:t>
            </a:r>
            <a:endParaRPr lang="en-GB" dirty="0"/>
          </a:p>
        </p:txBody>
      </p:sp>
      <p:sp>
        <p:nvSpPr>
          <p:cNvPr id="4" name="Slide Number Placeholder 3"/>
          <p:cNvSpPr>
            <a:spLocks noGrp="1"/>
          </p:cNvSpPr>
          <p:nvPr>
            <p:ph type="sldNum" sz="quarter" idx="10"/>
          </p:nvPr>
        </p:nvSpPr>
        <p:spPr/>
        <p:txBody>
          <a:bodyPr/>
          <a:lstStyle/>
          <a:p>
            <a:fld id="{31421AFA-3AE7-4CEA-BC9B-447859BED57B}" type="slidenum">
              <a:rPr lang="en-GB" smtClean="0"/>
              <a:pPr/>
              <a:t>22</a:t>
            </a:fld>
            <a:endParaRPr lang="en-GB" dirty="0"/>
          </a:p>
        </p:txBody>
      </p:sp>
      <p:sp>
        <p:nvSpPr>
          <p:cNvPr id="6" name="TextBox 5"/>
          <p:cNvSpPr txBox="1"/>
          <p:nvPr/>
        </p:nvSpPr>
        <p:spPr bwMode="auto">
          <a:xfrm>
            <a:off x="6815109" y="1645033"/>
            <a:ext cx="3832422" cy="282129"/>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sz="1400" dirty="0" smtClean="0">
                <a:latin typeface="Verdana"/>
                <a:cs typeface="ＭＳ Ｐゴシック" pitchFamily="-111" charset="-128"/>
              </a:rPr>
              <a:t>       Global Anthro Contribution to Ozone</a:t>
            </a:r>
            <a:endParaRPr kumimoji="0" lang="en-GB" sz="140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spTree>
    <p:extLst>
      <p:ext uri="{BB962C8B-B14F-4D97-AF65-F5344CB8AC3E}">
        <p14:creationId xmlns:p14="http://schemas.microsoft.com/office/powerpoint/2010/main" val="70632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381794"/>
            <a:ext cx="10559098" cy="748800"/>
          </a:xfrm>
        </p:spPr>
        <p:txBody>
          <a:bodyPr/>
          <a:lstStyle/>
          <a:p>
            <a:r>
              <a:rPr lang="en-GB" dirty="0"/>
              <a:t>Max mda8 ozone </a:t>
            </a:r>
            <a:r>
              <a:rPr lang="en-GB" dirty="0" smtClean="0"/>
              <a:t>June </a:t>
            </a:r>
            <a:r>
              <a:rPr lang="en-GB" dirty="0"/>
              <a:t>2011 -- GEOS-Chem vs. CAMx</a:t>
            </a:r>
          </a:p>
        </p:txBody>
      </p:sp>
      <p:sp>
        <p:nvSpPr>
          <p:cNvPr id="3" name="Slide Number Placeholder 2"/>
          <p:cNvSpPr>
            <a:spLocks noGrp="1"/>
          </p:cNvSpPr>
          <p:nvPr>
            <p:ph type="sldNum" sz="quarter" idx="10"/>
          </p:nvPr>
        </p:nvSpPr>
        <p:spPr>
          <a:xfrm>
            <a:off x="11276806" y="6282000"/>
            <a:ext cx="479938" cy="155611"/>
          </a:xfrm>
        </p:spPr>
        <p:txBody>
          <a:bodyPr/>
          <a:lstStyle/>
          <a:p>
            <a:fld id="{31421AFA-3AE7-4CEA-BC9B-447859BED57B}" type="slidenum">
              <a:rPr lang="en-GB" smtClean="0"/>
              <a:pPr/>
              <a:t>23</a:t>
            </a:fld>
            <a:endParaRPr lang="en-GB" dirty="0"/>
          </a:p>
        </p:txBody>
      </p:sp>
      <p:grpSp>
        <p:nvGrpSpPr>
          <p:cNvPr id="7" name="Group 6"/>
          <p:cNvGrpSpPr/>
          <p:nvPr/>
        </p:nvGrpSpPr>
        <p:grpSpPr>
          <a:xfrm>
            <a:off x="151606" y="762794"/>
            <a:ext cx="3747252" cy="3108960"/>
            <a:chOff x="151606" y="762794"/>
            <a:chExt cx="3747252" cy="310896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06" y="762794"/>
              <a:ext cx="3747252" cy="3108960"/>
            </a:xfrm>
            <a:prstGeom prst="rect">
              <a:avLst/>
            </a:prstGeom>
          </p:spPr>
        </p:pic>
        <p:sp>
          <p:nvSpPr>
            <p:cNvPr id="6" name="TextBox 5"/>
            <p:cNvSpPr txBox="1"/>
            <p:nvPr/>
          </p:nvSpPr>
          <p:spPr bwMode="auto">
            <a:xfrm>
              <a:off x="768734" y="848332"/>
              <a:ext cx="2011997"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Base Case </a:t>
              </a:r>
            </a:p>
          </p:txBody>
        </p:sp>
      </p:grpSp>
      <p:grpSp>
        <p:nvGrpSpPr>
          <p:cNvPr id="8" name="Group 7"/>
          <p:cNvGrpSpPr/>
          <p:nvPr/>
        </p:nvGrpSpPr>
        <p:grpSpPr>
          <a:xfrm>
            <a:off x="169821" y="3741867"/>
            <a:ext cx="3762654" cy="3117721"/>
            <a:chOff x="169821" y="3741867"/>
            <a:chExt cx="3762654" cy="3117721"/>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21" y="3741867"/>
              <a:ext cx="3762654" cy="3117721"/>
            </a:xfrm>
            <a:prstGeom prst="rect">
              <a:avLst/>
            </a:prstGeom>
          </p:spPr>
        </p:pic>
        <p:sp>
          <p:nvSpPr>
            <p:cNvPr id="12" name="TextBox 11"/>
            <p:cNvSpPr txBox="1"/>
            <p:nvPr/>
          </p:nvSpPr>
          <p:spPr bwMode="auto">
            <a:xfrm>
              <a:off x="838506" y="3827405"/>
              <a:ext cx="2086556"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Base Case </a:t>
              </a:r>
            </a:p>
          </p:txBody>
        </p:sp>
      </p:grpSp>
      <p:grpSp>
        <p:nvGrpSpPr>
          <p:cNvPr id="9" name="Group 8"/>
          <p:cNvGrpSpPr/>
          <p:nvPr/>
        </p:nvGrpSpPr>
        <p:grpSpPr>
          <a:xfrm>
            <a:off x="3809206" y="762794"/>
            <a:ext cx="4052052" cy="3108959"/>
            <a:chOff x="3809206" y="762794"/>
            <a:chExt cx="4052052" cy="3108959"/>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006" y="762794"/>
              <a:ext cx="3747252" cy="3108959"/>
            </a:xfrm>
            <a:prstGeom prst="rect">
              <a:avLst/>
            </a:prstGeom>
          </p:spPr>
        </p:pic>
        <p:sp>
          <p:nvSpPr>
            <p:cNvPr id="16" name="TextBox 15"/>
            <p:cNvSpPr txBox="1"/>
            <p:nvPr/>
          </p:nvSpPr>
          <p:spPr bwMode="auto">
            <a:xfrm>
              <a:off x="3809206" y="848332"/>
              <a:ext cx="3657600"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noProof="0" dirty="0">
                  <a:latin typeface="Verdana"/>
                  <a:cs typeface="ＭＳ Ｐゴシック" pitchFamily="-111" charset="-128"/>
                </a:rPr>
                <a:t>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missions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13" name="Group 12"/>
          <p:cNvGrpSpPr/>
          <p:nvPr/>
        </p:nvGrpSpPr>
        <p:grpSpPr>
          <a:xfrm>
            <a:off x="3812339" y="3751529"/>
            <a:ext cx="4082158" cy="3076955"/>
            <a:chOff x="3812339" y="3751529"/>
            <a:chExt cx="4082158" cy="3076955"/>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1670" y="3751529"/>
              <a:ext cx="3782827" cy="3076955"/>
            </a:xfrm>
            <a:prstGeom prst="rect">
              <a:avLst/>
            </a:prstGeom>
          </p:spPr>
        </p:pic>
        <p:sp>
          <p:nvSpPr>
            <p:cNvPr id="17" name="TextBox 16"/>
            <p:cNvSpPr txBox="1"/>
            <p:nvPr/>
          </p:nvSpPr>
          <p:spPr bwMode="auto">
            <a:xfrm>
              <a:off x="3812339" y="3827405"/>
              <a:ext cx="3657600"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noProof="0" dirty="0">
                  <a:latin typeface="Verdana"/>
                  <a:cs typeface="ＭＳ Ｐゴシック" pitchFamily="-111" charset="-128"/>
                </a:rPr>
                <a:t>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missions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20" name="Group 19"/>
          <p:cNvGrpSpPr/>
          <p:nvPr/>
        </p:nvGrpSpPr>
        <p:grpSpPr>
          <a:xfrm>
            <a:off x="7506431" y="762794"/>
            <a:ext cx="4190454" cy="3108959"/>
            <a:chOff x="7506431" y="762794"/>
            <a:chExt cx="4190454" cy="3108959"/>
          </a:xfrm>
        </p:grpSpPr>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1606" y="762794"/>
              <a:ext cx="3925279" cy="3108959"/>
            </a:xfrm>
            <a:prstGeom prst="rect">
              <a:avLst/>
            </a:prstGeom>
          </p:spPr>
        </p:pic>
        <p:sp>
          <p:nvSpPr>
            <p:cNvPr id="18" name="TextBox 17"/>
            <p:cNvSpPr txBox="1"/>
            <p:nvPr/>
          </p:nvSpPr>
          <p:spPr bwMode="auto">
            <a:xfrm>
              <a:off x="7506431" y="848332"/>
              <a:ext cx="403068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21" name="Group 20"/>
          <p:cNvGrpSpPr/>
          <p:nvPr/>
        </p:nvGrpSpPr>
        <p:grpSpPr>
          <a:xfrm>
            <a:off x="7613403" y="3760817"/>
            <a:ext cx="4205934" cy="3088215"/>
            <a:chOff x="7613403" y="3760817"/>
            <a:chExt cx="4205934" cy="3088215"/>
          </a:xfrm>
        </p:grpSpPr>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1259" y="3760817"/>
              <a:ext cx="3958078" cy="3088215"/>
            </a:xfrm>
            <a:prstGeom prst="rect">
              <a:avLst/>
            </a:prstGeom>
          </p:spPr>
        </p:pic>
        <p:sp>
          <p:nvSpPr>
            <p:cNvPr id="19" name="TextBox 18"/>
            <p:cNvSpPr txBox="1"/>
            <p:nvPr/>
          </p:nvSpPr>
          <p:spPr bwMode="auto">
            <a:xfrm>
              <a:off x="7613403" y="3846355"/>
              <a:ext cx="403068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spTree>
    <p:extLst>
      <p:ext uri="{BB962C8B-B14F-4D97-AF65-F5344CB8AC3E}">
        <p14:creationId xmlns:p14="http://schemas.microsoft.com/office/powerpoint/2010/main" val="67382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813650" y="686594"/>
            <a:ext cx="4148956" cy="3124200"/>
            <a:chOff x="7813650" y="686594"/>
            <a:chExt cx="4148956" cy="32004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927" y="686594"/>
              <a:ext cx="4107679" cy="3200400"/>
            </a:xfrm>
            <a:prstGeom prst="rect">
              <a:avLst/>
            </a:prstGeom>
          </p:spPr>
        </p:pic>
        <p:sp>
          <p:nvSpPr>
            <p:cNvPr id="16" name="TextBox 15"/>
            <p:cNvSpPr txBox="1"/>
            <p:nvPr/>
          </p:nvSpPr>
          <p:spPr bwMode="auto">
            <a:xfrm>
              <a:off x="7813650" y="785601"/>
              <a:ext cx="403068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7" name="Group 6"/>
          <p:cNvGrpSpPr/>
          <p:nvPr/>
        </p:nvGrpSpPr>
        <p:grpSpPr>
          <a:xfrm>
            <a:off x="3816664" y="701834"/>
            <a:ext cx="3968394" cy="3108959"/>
            <a:chOff x="3816664" y="701834"/>
            <a:chExt cx="3968394" cy="310895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806" y="701834"/>
              <a:ext cx="3747252" cy="3108959"/>
            </a:xfrm>
            <a:prstGeom prst="rect">
              <a:avLst/>
            </a:prstGeom>
          </p:spPr>
        </p:pic>
        <p:sp>
          <p:nvSpPr>
            <p:cNvPr id="13" name="TextBox 12"/>
            <p:cNvSpPr txBox="1"/>
            <p:nvPr/>
          </p:nvSpPr>
          <p:spPr bwMode="auto">
            <a:xfrm>
              <a:off x="3816664" y="802298"/>
              <a:ext cx="3657600"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noProof="0" dirty="0">
                  <a:latin typeface="Verdana"/>
                  <a:cs typeface="ＭＳ Ｐゴシック" pitchFamily="-111" charset="-128"/>
                </a:rPr>
                <a:t>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missions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6" name="Group 5"/>
          <p:cNvGrpSpPr/>
          <p:nvPr/>
        </p:nvGrpSpPr>
        <p:grpSpPr>
          <a:xfrm>
            <a:off x="138155" y="701834"/>
            <a:ext cx="3747251" cy="3108960"/>
            <a:chOff x="138155" y="701834"/>
            <a:chExt cx="3747251" cy="310896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55" y="701834"/>
              <a:ext cx="3747251" cy="3108960"/>
            </a:xfrm>
            <a:prstGeom prst="rect">
              <a:avLst/>
            </a:prstGeom>
          </p:spPr>
        </p:pic>
        <p:sp>
          <p:nvSpPr>
            <p:cNvPr id="12" name="TextBox 11"/>
            <p:cNvSpPr txBox="1"/>
            <p:nvPr/>
          </p:nvSpPr>
          <p:spPr bwMode="auto">
            <a:xfrm>
              <a:off x="777716" y="802299"/>
              <a:ext cx="2011997"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Base Case </a:t>
              </a:r>
            </a:p>
          </p:txBody>
        </p:sp>
      </p:grpSp>
      <p:sp>
        <p:nvSpPr>
          <p:cNvPr id="2" name="Title 1"/>
          <p:cNvSpPr>
            <a:spLocks noGrp="1"/>
          </p:cNvSpPr>
          <p:nvPr>
            <p:ph type="title"/>
          </p:nvPr>
        </p:nvSpPr>
        <p:spPr>
          <a:xfrm>
            <a:off x="608806" y="381794"/>
            <a:ext cx="10917079" cy="748800"/>
          </a:xfrm>
        </p:spPr>
        <p:txBody>
          <a:bodyPr/>
          <a:lstStyle/>
          <a:p>
            <a:r>
              <a:rPr lang="en-GB" dirty="0" smtClean="0"/>
              <a:t>Highest </a:t>
            </a:r>
            <a:r>
              <a:rPr lang="en-GB" dirty="0"/>
              <a:t>mda8 ozone August 2011 -- GEOS-Chem vs. CAMx</a:t>
            </a:r>
          </a:p>
        </p:txBody>
      </p:sp>
      <p:sp>
        <p:nvSpPr>
          <p:cNvPr id="3" name="Slide Number Placeholder 2"/>
          <p:cNvSpPr>
            <a:spLocks noGrp="1"/>
          </p:cNvSpPr>
          <p:nvPr>
            <p:ph type="sldNum" sz="quarter" idx="10"/>
          </p:nvPr>
        </p:nvSpPr>
        <p:spPr>
          <a:xfrm>
            <a:off x="10896087" y="6172994"/>
            <a:ext cx="479938" cy="155611"/>
          </a:xfrm>
        </p:spPr>
        <p:txBody>
          <a:bodyPr/>
          <a:lstStyle/>
          <a:p>
            <a:fld id="{31421AFA-3AE7-4CEA-BC9B-447859BED57B}" type="slidenum">
              <a:rPr lang="en-GB" smtClean="0"/>
              <a:pPr/>
              <a:t>24</a:t>
            </a:fld>
            <a:endParaRPr lang="en-GB" dirty="0"/>
          </a:p>
        </p:txBody>
      </p:sp>
      <p:grpSp>
        <p:nvGrpSpPr>
          <p:cNvPr id="9" name="Group 8"/>
          <p:cNvGrpSpPr/>
          <p:nvPr/>
        </p:nvGrpSpPr>
        <p:grpSpPr>
          <a:xfrm>
            <a:off x="138154" y="3768884"/>
            <a:ext cx="3747252" cy="3090704"/>
            <a:chOff x="138154" y="3810794"/>
            <a:chExt cx="3747252" cy="293751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154" y="3810794"/>
              <a:ext cx="3747252" cy="2937510"/>
            </a:xfrm>
            <a:prstGeom prst="rect">
              <a:avLst/>
            </a:prstGeom>
          </p:spPr>
        </p:pic>
        <p:sp>
          <p:nvSpPr>
            <p:cNvPr id="17" name="TextBox 16"/>
            <p:cNvSpPr txBox="1"/>
            <p:nvPr/>
          </p:nvSpPr>
          <p:spPr bwMode="auto">
            <a:xfrm>
              <a:off x="777716" y="3873953"/>
              <a:ext cx="2193290"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Base Case </a:t>
              </a:r>
            </a:p>
          </p:txBody>
        </p:sp>
      </p:grpSp>
      <p:grpSp>
        <p:nvGrpSpPr>
          <p:cNvPr id="20" name="Group 19"/>
          <p:cNvGrpSpPr/>
          <p:nvPr/>
        </p:nvGrpSpPr>
        <p:grpSpPr>
          <a:xfrm>
            <a:off x="3799154" y="3755142"/>
            <a:ext cx="4080145" cy="3108960"/>
            <a:chOff x="3799154" y="3755142"/>
            <a:chExt cx="4080145" cy="3108960"/>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7806" y="3755142"/>
              <a:ext cx="3841493" cy="3108960"/>
            </a:xfrm>
            <a:prstGeom prst="rect">
              <a:avLst/>
            </a:prstGeom>
          </p:spPr>
        </p:pic>
        <p:sp>
          <p:nvSpPr>
            <p:cNvPr id="18" name="TextBox 17"/>
            <p:cNvSpPr txBox="1"/>
            <p:nvPr/>
          </p:nvSpPr>
          <p:spPr bwMode="auto">
            <a:xfrm>
              <a:off x="3799154" y="3831907"/>
              <a:ext cx="3657600"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noProof="0" dirty="0">
                  <a:latin typeface="Verdana"/>
                  <a:cs typeface="ＭＳ Ｐゴシック" pitchFamily="-111" charset="-128"/>
                </a:rPr>
                <a:t>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missions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grpSp>
        <p:nvGrpSpPr>
          <p:cNvPr id="21" name="Group 20"/>
          <p:cNvGrpSpPr/>
          <p:nvPr/>
        </p:nvGrpSpPr>
        <p:grpSpPr>
          <a:xfrm>
            <a:off x="7803331" y="3755142"/>
            <a:ext cx="4159275" cy="3108960"/>
            <a:chOff x="7803331" y="3755142"/>
            <a:chExt cx="4159275" cy="3108960"/>
          </a:xfrm>
        </p:grpSpPr>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9299" y="3755142"/>
              <a:ext cx="4083307" cy="3108960"/>
            </a:xfrm>
            <a:prstGeom prst="rect">
              <a:avLst/>
            </a:prstGeom>
          </p:spPr>
        </p:pic>
        <p:sp>
          <p:nvSpPr>
            <p:cNvPr id="19" name="TextBox 18"/>
            <p:cNvSpPr txBox="1"/>
            <p:nvPr/>
          </p:nvSpPr>
          <p:spPr bwMode="auto">
            <a:xfrm>
              <a:off x="7803331" y="3854149"/>
              <a:ext cx="403068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sp>
        <p:nvSpPr>
          <p:cNvPr id="22" name="Rectangle 21"/>
          <p:cNvSpPr/>
          <p:nvPr/>
        </p:nvSpPr>
        <p:spPr>
          <a:xfrm>
            <a:off x="532606" y="3505994"/>
            <a:ext cx="10210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61206" y="6553994"/>
            <a:ext cx="10210800" cy="305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24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364395" y="6223898"/>
            <a:ext cx="479938" cy="155611"/>
          </a:xfrm>
        </p:spPr>
        <p:txBody>
          <a:bodyPr/>
          <a:lstStyle/>
          <a:p>
            <a:fld id="{31421AFA-3AE7-4CEA-BC9B-447859BED57B}" type="slidenum">
              <a:rPr lang="en-GB" smtClean="0"/>
              <a:pPr/>
              <a:t>25</a:t>
            </a:fld>
            <a:endParaRPr lang="en-GB" dirty="0"/>
          </a:p>
        </p:txBody>
      </p:sp>
      <p:sp>
        <p:nvSpPr>
          <p:cNvPr id="9" name="Title 1"/>
          <p:cNvSpPr>
            <a:spLocks noGrp="1"/>
          </p:cNvSpPr>
          <p:nvPr>
            <p:ph type="title"/>
          </p:nvPr>
        </p:nvSpPr>
        <p:spPr>
          <a:xfrm>
            <a:off x="816927" y="305594"/>
            <a:ext cx="10559098" cy="748800"/>
          </a:xfrm>
        </p:spPr>
        <p:txBody>
          <a:bodyPr/>
          <a:lstStyle/>
          <a:p>
            <a:r>
              <a:rPr lang="en-GB" dirty="0" smtClean="0"/>
              <a:t>Contribution of international anthropogenic emissions on ozone concentrations in Western us</a:t>
            </a:r>
            <a:endParaRPr lang="en-GB" dirty="0"/>
          </a:p>
        </p:txBody>
      </p:sp>
      <p:sp>
        <p:nvSpPr>
          <p:cNvPr id="17" name="TextBox 16"/>
          <p:cNvSpPr txBox="1"/>
          <p:nvPr/>
        </p:nvSpPr>
        <p:spPr bwMode="auto">
          <a:xfrm rot="16200000">
            <a:off x="-168426" y="2074347"/>
            <a:ext cx="922194" cy="28212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Seattle</a:t>
            </a:r>
          </a:p>
        </p:txBody>
      </p:sp>
      <p:sp>
        <p:nvSpPr>
          <p:cNvPr id="18" name="TextBox 17"/>
          <p:cNvSpPr txBox="1"/>
          <p:nvPr/>
        </p:nvSpPr>
        <p:spPr bwMode="auto">
          <a:xfrm rot="16200000">
            <a:off x="-231668" y="3793487"/>
            <a:ext cx="1070181" cy="28212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Portland</a:t>
            </a:r>
          </a:p>
        </p:txBody>
      </p:sp>
      <p:sp>
        <p:nvSpPr>
          <p:cNvPr id="21" name="TextBox 20"/>
          <p:cNvSpPr txBox="1"/>
          <p:nvPr/>
        </p:nvSpPr>
        <p:spPr bwMode="auto">
          <a:xfrm rot="16200000">
            <a:off x="-63940" y="5283304"/>
            <a:ext cx="762000" cy="28212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Boise</a:t>
            </a:r>
          </a:p>
        </p:txBody>
      </p:sp>
      <p:pic>
        <p:nvPicPr>
          <p:cNvPr id="3" name="Picture 2"/>
          <p:cNvPicPr>
            <a:picLocks noChangeAspect="1"/>
          </p:cNvPicPr>
          <p:nvPr/>
        </p:nvPicPr>
        <p:blipFill>
          <a:blip r:embed="rId3"/>
          <a:stretch>
            <a:fillRect/>
          </a:stretch>
        </p:blipFill>
        <p:spPr>
          <a:xfrm>
            <a:off x="622425" y="1677194"/>
            <a:ext cx="1145084" cy="1089497"/>
          </a:xfrm>
          <a:prstGeom prst="rect">
            <a:avLst/>
          </a:prstGeom>
          <a:ln w="15875">
            <a:solidFill>
              <a:schemeClr val="tx1"/>
            </a:solidFill>
          </a:ln>
        </p:spPr>
      </p:pic>
      <p:pic>
        <p:nvPicPr>
          <p:cNvPr id="6" name="Picture 5"/>
          <p:cNvPicPr>
            <a:picLocks noChangeAspect="1"/>
          </p:cNvPicPr>
          <p:nvPr/>
        </p:nvPicPr>
        <p:blipFill>
          <a:blip r:embed="rId4"/>
          <a:stretch>
            <a:fillRect/>
          </a:stretch>
        </p:blipFill>
        <p:spPr>
          <a:xfrm>
            <a:off x="622425" y="3353594"/>
            <a:ext cx="1145084" cy="1114751"/>
          </a:xfrm>
          <a:prstGeom prst="rect">
            <a:avLst/>
          </a:prstGeom>
          <a:ln w="15875">
            <a:solidFill>
              <a:schemeClr val="tx1"/>
            </a:solidFill>
          </a:ln>
        </p:spPr>
      </p:pic>
      <p:pic>
        <p:nvPicPr>
          <p:cNvPr id="7" name="Picture 6"/>
          <p:cNvPicPr>
            <a:picLocks noChangeAspect="1"/>
          </p:cNvPicPr>
          <p:nvPr/>
        </p:nvPicPr>
        <p:blipFill>
          <a:blip r:embed="rId5"/>
          <a:stretch>
            <a:fillRect/>
          </a:stretch>
        </p:blipFill>
        <p:spPr>
          <a:xfrm>
            <a:off x="607597" y="5029994"/>
            <a:ext cx="1220407" cy="1000618"/>
          </a:xfrm>
          <a:prstGeom prst="rect">
            <a:avLst/>
          </a:prstGeom>
          <a:ln w="15875">
            <a:solidFill>
              <a:schemeClr val="tx1"/>
            </a:solidFill>
          </a:ln>
        </p:spPr>
      </p:pic>
      <p:pic>
        <p:nvPicPr>
          <p:cNvPr id="10" name="Picture 9"/>
          <p:cNvPicPr>
            <a:picLocks noChangeAspect="1"/>
          </p:cNvPicPr>
          <p:nvPr/>
        </p:nvPicPr>
        <p:blipFill>
          <a:blip r:embed="rId6"/>
          <a:stretch>
            <a:fillRect/>
          </a:stretch>
        </p:blipFill>
        <p:spPr>
          <a:xfrm>
            <a:off x="3509931" y="1887966"/>
            <a:ext cx="656830" cy="4634053"/>
          </a:xfrm>
          <a:prstGeom prst="rect">
            <a:avLst/>
          </a:prstGeom>
        </p:spPr>
      </p:pic>
      <p:pic>
        <p:nvPicPr>
          <p:cNvPr id="13" name="Picture 12"/>
          <p:cNvPicPr>
            <a:picLocks noChangeAspect="1"/>
          </p:cNvPicPr>
          <p:nvPr/>
        </p:nvPicPr>
        <p:blipFill>
          <a:blip r:embed="rId7"/>
          <a:stretch>
            <a:fillRect/>
          </a:stretch>
        </p:blipFill>
        <p:spPr>
          <a:xfrm>
            <a:off x="2171561" y="1691134"/>
            <a:ext cx="1156842" cy="1075109"/>
          </a:xfrm>
          <a:prstGeom prst="rect">
            <a:avLst/>
          </a:prstGeom>
          <a:ln w="15875">
            <a:solidFill>
              <a:schemeClr val="tx1"/>
            </a:solidFill>
          </a:ln>
        </p:spPr>
      </p:pic>
      <p:pic>
        <p:nvPicPr>
          <p:cNvPr id="14" name="Picture 13"/>
          <p:cNvPicPr>
            <a:picLocks noChangeAspect="1"/>
          </p:cNvPicPr>
          <p:nvPr/>
        </p:nvPicPr>
        <p:blipFill>
          <a:blip r:embed="rId8"/>
          <a:stretch>
            <a:fillRect/>
          </a:stretch>
        </p:blipFill>
        <p:spPr>
          <a:xfrm>
            <a:off x="2156450" y="3352751"/>
            <a:ext cx="1171953" cy="1143843"/>
          </a:xfrm>
          <a:prstGeom prst="rect">
            <a:avLst/>
          </a:prstGeom>
          <a:ln w="15875">
            <a:solidFill>
              <a:schemeClr val="tx1"/>
            </a:solidFill>
          </a:ln>
        </p:spPr>
      </p:pic>
      <p:pic>
        <p:nvPicPr>
          <p:cNvPr id="16" name="Picture 15"/>
          <p:cNvPicPr>
            <a:picLocks noChangeAspect="1"/>
          </p:cNvPicPr>
          <p:nvPr/>
        </p:nvPicPr>
        <p:blipFill>
          <a:blip r:embed="rId9"/>
          <a:stretch>
            <a:fillRect/>
          </a:stretch>
        </p:blipFill>
        <p:spPr>
          <a:xfrm>
            <a:off x="2171561" y="5043369"/>
            <a:ext cx="1156842" cy="1000961"/>
          </a:xfrm>
          <a:prstGeom prst="rect">
            <a:avLst/>
          </a:prstGeom>
          <a:ln w="15875">
            <a:solidFill>
              <a:schemeClr val="tx1"/>
            </a:solidFill>
          </a:ln>
        </p:spPr>
      </p:pic>
      <p:sp>
        <p:nvSpPr>
          <p:cNvPr id="36" name="TextBox 35"/>
          <p:cNvSpPr txBox="1"/>
          <p:nvPr/>
        </p:nvSpPr>
        <p:spPr bwMode="auto">
          <a:xfrm>
            <a:off x="523951" y="1220010"/>
            <a:ext cx="1304053"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Base Case </a:t>
            </a:r>
          </a:p>
        </p:txBody>
      </p:sp>
      <p:sp>
        <p:nvSpPr>
          <p:cNvPr id="38" name="TextBox 37"/>
          <p:cNvSpPr txBox="1"/>
          <p:nvPr/>
        </p:nvSpPr>
        <p:spPr bwMode="auto">
          <a:xfrm>
            <a:off x="1864531" y="1234983"/>
            <a:ext cx="1948688" cy="328295"/>
          </a:xfrm>
          <a:prstGeom prst="rect">
            <a:avLst/>
          </a:prstGeom>
          <a:solidFill>
            <a:schemeClr val="bg1"/>
          </a:solidFill>
          <a:ln w="9525">
            <a:noFill/>
            <a:miter lim="800000"/>
            <a:headEnd/>
            <a:tailEnd/>
          </a:ln>
          <a:effectLst/>
        </p:spPr>
        <p:txBody>
          <a:bodyPr vert="horz" wrap="square" lIns="36000" tIns="4572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 </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nvGrpSpPr>
          <p:cNvPr id="49" name="Group 48"/>
          <p:cNvGrpSpPr/>
          <p:nvPr/>
        </p:nvGrpSpPr>
        <p:grpSpPr>
          <a:xfrm>
            <a:off x="4603580" y="991394"/>
            <a:ext cx="7259009" cy="5810092"/>
            <a:chOff x="4603580" y="991394"/>
            <a:chExt cx="7259009" cy="5810092"/>
          </a:xfrm>
        </p:grpSpPr>
        <p:grpSp>
          <p:nvGrpSpPr>
            <p:cNvPr id="48" name="Group 47"/>
            <p:cNvGrpSpPr/>
            <p:nvPr/>
          </p:nvGrpSpPr>
          <p:grpSpPr>
            <a:xfrm>
              <a:off x="4603580" y="991394"/>
              <a:ext cx="7259009" cy="5810092"/>
              <a:chOff x="4603580" y="991394"/>
              <a:chExt cx="7259009" cy="5810092"/>
            </a:xfrm>
          </p:grpSpPr>
          <p:pic>
            <p:nvPicPr>
              <p:cNvPr id="8" name="Picture 7" descr="Denver_O3_GC.MATS.12km.DVB-DVF.O3 (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71934" y="991394"/>
                <a:ext cx="5890655" cy="5810092"/>
              </a:xfrm>
              <a:prstGeom prst="rect">
                <a:avLst/>
              </a:prstGeom>
            </p:spPr>
          </p:pic>
          <p:pic>
            <p:nvPicPr>
              <p:cNvPr id="5" name="Picture 4"/>
              <p:cNvPicPr>
                <a:picLocks noChangeAspect="1"/>
              </p:cNvPicPr>
              <p:nvPr/>
            </p:nvPicPr>
            <p:blipFill>
              <a:blip r:embed="rId11"/>
              <a:stretch>
                <a:fillRect/>
              </a:stretch>
            </p:blipFill>
            <p:spPr>
              <a:xfrm>
                <a:off x="4624901" y="1677194"/>
                <a:ext cx="1175038" cy="1112089"/>
              </a:xfrm>
              <a:prstGeom prst="rect">
                <a:avLst/>
              </a:prstGeom>
              <a:ln w="15875">
                <a:solidFill>
                  <a:schemeClr val="tx1"/>
                </a:solidFill>
              </a:ln>
            </p:spPr>
          </p:pic>
          <p:pic>
            <p:nvPicPr>
              <p:cNvPr id="12" name="Picture 11"/>
              <p:cNvPicPr>
                <a:picLocks noChangeAspect="1"/>
              </p:cNvPicPr>
              <p:nvPr/>
            </p:nvPicPr>
            <p:blipFill>
              <a:blip r:embed="rId12"/>
              <a:stretch>
                <a:fillRect/>
              </a:stretch>
            </p:blipFill>
            <p:spPr>
              <a:xfrm>
                <a:off x="4625183" y="3419530"/>
                <a:ext cx="1165223" cy="1077064"/>
              </a:xfrm>
              <a:prstGeom prst="rect">
                <a:avLst/>
              </a:prstGeom>
              <a:ln w="15875">
                <a:solidFill>
                  <a:schemeClr val="tx1"/>
                </a:solidFill>
              </a:ln>
            </p:spPr>
          </p:pic>
          <p:cxnSp>
            <p:nvCxnSpPr>
              <p:cNvPr id="33" name="Straight Connector 32"/>
              <p:cNvCxnSpPr/>
              <p:nvPr/>
            </p:nvCxnSpPr>
            <p:spPr>
              <a:xfrm>
                <a:off x="5816222" y="1677194"/>
                <a:ext cx="1049434" cy="63982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799939" y="2457294"/>
                <a:ext cx="1065717" cy="33163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865656" y="2317018"/>
                <a:ext cx="173078" cy="140274"/>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6767536" y="2690027"/>
                <a:ext cx="173078" cy="140274"/>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5831012" y="2689417"/>
                <a:ext cx="936524" cy="72266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811830" y="2830303"/>
                <a:ext cx="955706" cy="163543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471931" y="3121180"/>
                <a:ext cx="173078" cy="140274"/>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2" name="Straight Connector 31"/>
              <p:cNvCxnSpPr/>
              <p:nvPr/>
            </p:nvCxnSpPr>
            <p:spPr>
              <a:xfrm flipV="1">
                <a:off x="5769085" y="3121180"/>
                <a:ext cx="1702846" cy="19221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5747661" y="3261455"/>
                <a:ext cx="1724270" cy="27683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13"/>
              <a:stretch>
                <a:fillRect/>
              </a:stretch>
            </p:blipFill>
            <p:spPr>
              <a:xfrm>
                <a:off x="4603580" y="5029994"/>
                <a:ext cx="1165505" cy="999849"/>
              </a:xfrm>
              <a:prstGeom prst="rect">
                <a:avLst/>
              </a:prstGeom>
              <a:ln w="15875">
                <a:solidFill>
                  <a:schemeClr val="tx1"/>
                </a:solidFill>
              </a:ln>
            </p:spPr>
          </p:pic>
        </p:grpSp>
        <p:sp>
          <p:nvSpPr>
            <p:cNvPr id="39" name="TextBox 38"/>
            <p:cNvSpPr txBox="1"/>
            <p:nvPr/>
          </p:nvSpPr>
          <p:spPr bwMode="auto">
            <a:xfrm>
              <a:off x="5866606" y="1131211"/>
              <a:ext cx="5562841" cy="420628"/>
            </a:xfrm>
            <a:prstGeom prst="rect">
              <a:avLst/>
            </a:prstGeom>
            <a:solidFill>
              <a:schemeClr val="bg1"/>
            </a:solidFill>
            <a:ln w="9525">
              <a:noFill/>
              <a:miter lim="800000"/>
              <a:headEnd/>
              <a:tailEnd/>
            </a:ln>
            <a:effectLst/>
          </p:spPr>
          <p:txBody>
            <a:bodyPr vert="horz" wrap="square" lIns="36000" tIns="45720" rIns="0" bIns="9144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US-only</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Anthropogenic Emissions </a:t>
              </a:r>
              <a:r>
                <a:rPr lang="en-GB" dirty="0" smtClean="0">
                  <a:latin typeface="Verdana"/>
                  <a:cs typeface="ＭＳ Ｐゴシック" pitchFamily="-111" charset="-128"/>
                </a:rPr>
                <a:t>– Base Case</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sp>
        <p:nvSpPr>
          <p:cNvPr id="29" name="TextBox 28"/>
          <p:cNvSpPr txBox="1"/>
          <p:nvPr/>
        </p:nvSpPr>
        <p:spPr bwMode="auto">
          <a:xfrm>
            <a:off x="572459" y="2790769"/>
            <a:ext cx="1245016"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45-65 ppb</a:t>
            </a:r>
          </a:p>
        </p:txBody>
      </p:sp>
      <p:sp>
        <p:nvSpPr>
          <p:cNvPr id="42" name="TextBox 41"/>
          <p:cNvSpPr txBox="1"/>
          <p:nvPr/>
        </p:nvSpPr>
        <p:spPr bwMode="auto">
          <a:xfrm>
            <a:off x="2132806" y="2820194"/>
            <a:ext cx="1245016"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40-60 ppb</a:t>
            </a:r>
          </a:p>
        </p:txBody>
      </p:sp>
      <p:sp>
        <p:nvSpPr>
          <p:cNvPr id="43" name="TextBox 42"/>
          <p:cNvSpPr txBox="1"/>
          <p:nvPr/>
        </p:nvSpPr>
        <p:spPr bwMode="auto">
          <a:xfrm>
            <a:off x="4571206" y="2820194"/>
            <a:ext cx="1245016"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dirty="0" smtClean="0">
                <a:latin typeface="Verdana"/>
                <a:cs typeface="ＭＳ Ｐゴシック" pitchFamily="-111" charset="-128"/>
              </a:rPr>
              <a:t>10</a:t>
            </a: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-12</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t>
            </a: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ppb</a:t>
            </a:r>
          </a:p>
        </p:txBody>
      </p:sp>
      <p:sp>
        <p:nvSpPr>
          <p:cNvPr id="50" name="TextBox 49"/>
          <p:cNvSpPr txBox="1"/>
          <p:nvPr/>
        </p:nvSpPr>
        <p:spPr bwMode="auto">
          <a:xfrm>
            <a:off x="582990" y="4496594"/>
            <a:ext cx="1245016"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50-65 ppb</a:t>
            </a:r>
          </a:p>
        </p:txBody>
      </p:sp>
      <p:sp>
        <p:nvSpPr>
          <p:cNvPr id="51" name="TextBox 50"/>
          <p:cNvSpPr txBox="1"/>
          <p:nvPr/>
        </p:nvSpPr>
        <p:spPr bwMode="auto">
          <a:xfrm>
            <a:off x="2119918" y="4510812"/>
            <a:ext cx="1245016"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40-60 ppb</a:t>
            </a:r>
          </a:p>
        </p:txBody>
      </p:sp>
      <p:sp>
        <p:nvSpPr>
          <p:cNvPr id="52" name="TextBox 51"/>
          <p:cNvSpPr txBox="1"/>
          <p:nvPr/>
        </p:nvSpPr>
        <p:spPr bwMode="auto">
          <a:xfrm>
            <a:off x="523951" y="6067567"/>
            <a:ext cx="1653782" cy="756617"/>
          </a:xfrm>
          <a:prstGeom prst="rect">
            <a:avLst/>
          </a:prstGeom>
          <a:solidFill>
            <a:schemeClr val="bg1"/>
          </a:solid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60-65 ppb    </a:t>
            </a:r>
          </a:p>
          <a:p>
            <a:pPr marL="12700" marR="0" indent="-25400" algn="l" defTabSz="457200" rtl="0" eaLnBrk="0" fontAlgn="base" latinLnBrk="0" hangingPunct="0">
              <a:lnSpc>
                <a:spcPts val="2163"/>
              </a:lnSpc>
              <a:spcBef>
                <a:spcPct val="0"/>
              </a:spcBef>
              <a:spcAft>
                <a:spcPts val="1500"/>
              </a:spcAft>
              <a:buClrTx/>
              <a:buSzTx/>
              <a:tabLst/>
            </a:pP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53" name="TextBox 52"/>
          <p:cNvSpPr txBox="1"/>
          <p:nvPr/>
        </p:nvSpPr>
        <p:spPr bwMode="auto">
          <a:xfrm>
            <a:off x="2016931" y="6096794"/>
            <a:ext cx="1335075" cy="282129"/>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50-60 ppb     </a:t>
            </a:r>
          </a:p>
        </p:txBody>
      </p:sp>
      <p:sp>
        <p:nvSpPr>
          <p:cNvPr id="54" name="TextBox 53"/>
          <p:cNvSpPr txBox="1"/>
          <p:nvPr/>
        </p:nvSpPr>
        <p:spPr bwMode="auto">
          <a:xfrm>
            <a:off x="4659024" y="4516696"/>
            <a:ext cx="1097540" cy="25943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5-10 ppb</a:t>
            </a:r>
          </a:p>
        </p:txBody>
      </p:sp>
      <p:sp>
        <p:nvSpPr>
          <p:cNvPr id="55" name="TextBox 54"/>
          <p:cNvSpPr txBox="1"/>
          <p:nvPr/>
        </p:nvSpPr>
        <p:spPr bwMode="auto">
          <a:xfrm>
            <a:off x="4659024" y="6032721"/>
            <a:ext cx="1097540" cy="25943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5-10 ppb</a:t>
            </a:r>
          </a:p>
        </p:txBody>
      </p:sp>
    </p:spTree>
    <p:extLst>
      <p:ext uri="{BB962C8B-B14F-4D97-AF65-F5344CB8AC3E}">
        <p14:creationId xmlns:p14="http://schemas.microsoft.com/office/powerpoint/2010/main" val="97728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5472" y="382182"/>
            <a:ext cx="7848600" cy="748800"/>
          </a:xfrm>
        </p:spPr>
        <p:txBody>
          <a:bodyPr/>
          <a:lstStyle/>
          <a:p>
            <a:r>
              <a:rPr lang="en-GB" dirty="0" smtClean="0"/>
              <a:t>Modeled Ozone Design values</a:t>
            </a:r>
            <a:endParaRPr lang="en-GB" dirty="0"/>
          </a:p>
        </p:txBody>
      </p:sp>
      <p:sp>
        <p:nvSpPr>
          <p:cNvPr id="6" name="Content Placeholder 5"/>
          <p:cNvSpPr>
            <a:spLocks noGrp="1"/>
          </p:cNvSpPr>
          <p:nvPr>
            <p:ph sz="half" idx="1"/>
          </p:nvPr>
        </p:nvSpPr>
        <p:spPr>
          <a:xfrm>
            <a:off x="304006" y="5979766"/>
            <a:ext cx="5410200" cy="755788"/>
          </a:xfrm>
          <a:solidFill>
            <a:schemeClr val="bg1"/>
          </a:solidFill>
        </p:spPr>
        <p:txBody>
          <a:bodyPr/>
          <a:lstStyle/>
          <a:p>
            <a:pPr marL="0" indent="0">
              <a:spcAft>
                <a:spcPts val="0"/>
              </a:spcAft>
              <a:buNone/>
            </a:pPr>
            <a:r>
              <a:rPr lang="en-GB" sz="1600" dirty="0" smtClean="0"/>
              <a:t>Non-U.S. anthropogenic emissions contribute from </a:t>
            </a:r>
          </a:p>
          <a:p>
            <a:pPr marL="0" indent="0">
              <a:spcAft>
                <a:spcPts val="0"/>
              </a:spcAft>
              <a:buNone/>
            </a:pPr>
            <a:r>
              <a:rPr lang="en-GB" sz="1600" dirty="0" smtClean="0"/>
              <a:t>5.1 to 12.1 ppb to 2009-2013 ozone DVs in PNW</a:t>
            </a:r>
          </a:p>
        </p:txBody>
      </p:sp>
      <p:sp>
        <p:nvSpPr>
          <p:cNvPr id="2" name="Slide Number Placeholder 1"/>
          <p:cNvSpPr>
            <a:spLocks noGrp="1"/>
          </p:cNvSpPr>
          <p:nvPr>
            <p:ph type="sldNum" sz="quarter" idx="11"/>
          </p:nvPr>
        </p:nvSpPr>
        <p:spPr>
          <a:xfrm>
            <a:off x="11364395" y="6474583"/>
            <a:ext cx="479938" cy="155611"/>
          </a:xfrm>
        </p:spPr>
        <p:txBody>
          <a:bodyPr/>
          <a:lstStyle/>
          <a:p>
            <a:fld id="{31421AFA-3AE7-4CEA-BC9B-447859BED57B}" type="slidenum">
              <a:rPr lang="en-GB" smtClean="0"/>
              <a:pPr/>
              <a:t>26</a:t>
            </a:fld>
            <a:endParaRPr lang="en-GB" dirty="0"/>
          </a:p>
        </p:txBody>
      </p:sp>
      <p:sp>
        <p:nvSpPr>
          <p:cNvPr id="4" name="Rectangle 3"/>
          <p:cNvSpPr/>
          <p:nvPr/>
        </p:nvSpPr>
        <p:spPr>
          <a:xfrm>
            <a:off x="11200606" y="5868194"/>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70631152"/>
              </p:ext>
            </p:extLst>
          </p:nvPr>
        </p:nvGraphicFramePr>
        <p:xfrm>
          <a:off x="142876" y="1336370"/>
          <a:ext cx="5571330" cy="4531824"/>
        </p:xfrm>
        <a:graphic>
          <a:graphicData uri="http://schemas.openxmlformats.org/drawingml/2006/table">
            <a:tbl>
              <a:tblPr>
                <a:tableStyleId>{5C22544A-7EE6-4342-B048-85BDC9FD1C3A}</a:tableStyleId>
              </a:tblPr>
              <a:tblGrid>
                <a:gridCol w="990599"/>
                <a:gridCol w="1156498"/>
                <a:gridCol w="1143000"/>
                <a:gridCol w="708387"/>
                <a:gridCol w="815613"/>
                <a:gridCol w="757233"/>
              </a:tblGrid>
              <a:tr h="251768">
                <a:tc>
                  <a:txBody>
                    <a:bodyPr/>
                    <a:lstStyle/>
                    <a:p>
                      <a:pPr algn="ctr" fontAlgn="b"/>
                      <a:r>
                        <a:rPr lang="en-US" sz="1100" b="1" u="none" strike="noStrike" dirty="0">
                          <a:effectLst/>
                        </a:rPr>
                        <a:t>Site ID</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State</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County</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DVC</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err="1">
                          <a:effectLst/>
                        </a:rPr>
                        <a:t>NoIntl</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Diff</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dirty="0">
                          <a:effectLst/>
                        </a:rPr>
                        <a:t>160230101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Idaho</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Butte</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62.3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53.8</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8.5</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dirty="0">
                          <a:effectLst/>
                        </a:rPr>
                        <a:t>160550003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Idaho</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Kootenai</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56.0</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49.6</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dirty="0">
                          <a:effectLst/>
                        </a:rPr>
                        <a:t>300298001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Montana</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Flathead</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54.7</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47.8</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6.9</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410050004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Oregon</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Clackamas</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64.0</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58.0</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6.0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410090004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Oregon</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Columbia</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51.3</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46.2</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dirty="0">
                          <a:effectLst/>
                        </a:rPr>
                        <a:t>410290201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Oregon</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Jackson</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61.7</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55.6</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6.1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410391007</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Oregon</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Lane</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60.0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54.3</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410470004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Oregon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Marion</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59.3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53.4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5.9</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410510080</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Oregon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Multnomah</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56.7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50.8</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5.9</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410591003</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Oregon</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Umatilla</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61.3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55.0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6.3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530090013</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Washington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Clallam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55.0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42.9</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dirty="0">
                          <a:effectLst/>
                        </a:rPr>
                        <a:t>530110011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Washington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Clark</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56.0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50.2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5.8</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dirty="0">
                          <a:effectLst/>
                        </a:rPr>
                        <a:t>530330023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Washington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King</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65.0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55.6</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9.4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530530012</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Washington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Pierce</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56.0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47.1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8.9</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530630046</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Washington</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Spokane</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58.7</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52.0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6.7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a:effectLst/>
                        </a:rPr>
                        <a:t>530670005</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Washington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Thurston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55.7</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47.0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8.7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u="none" strike="noStrike" dirty="0">
                          <a:effectLst/>
                        </a:rPr>
                        <a:t>530730005</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Washington</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Whatcom</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45.0</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rPr>
                        <a:t>32.9</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Content Placeholder 5"/>
          <p:cNvSpPr txBox="1">
            <a:spLocks/>
          </p:cNvSpPr>
          <p:nvPr/>
        </p:nvSpPr>
        <p:spPr bwMode="auto">
          <a:xfrm>
            <a:off x="5714206" y="4891755"/>
            <a:ext cx="6629400" cy="2363653"/>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sz="1800"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19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9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9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900" kern="1200">
                <a:solidFill>
                  <a:schemeClr val="tx1"/>
                </a:solidFill>
                <a:latin typeface="+mn-lt"/>
                <a:ea typeface="+mn-ea"/>
                <a:cs typeface="+mn-cs"/>
              </a:defRPr>
            </a:lvl9pPr>
          </a:lstStyle>
          <a:p>
            <a:pPr marL="396000" lvl="1" indent="0">
              <a:buFont typeface="Verdana" pitchFamily="34" charset="0"/>
              <a:buNone/>
            </a:pPr>
            <a:endParaRPr lang="en-GB" dirty="0" smtClean="0"/>
          </a:p>
          <a:p>
            <a:pPr marL="0" indent="0">
              <a:buNone/>
            </a:pPr>
            <a:r>
              <a:rPr lang="en-GB" sz="1600" dirty="0" smtClean="0"/>
              <a:t>  There are NAAs with 2009-2013 design values above 75 ppb. </a:t>
            </a:r>
          </a:p>
          <a:p>
            <a:pPr lvl="1"/>
            <a:r>
              <a:rPr lang="en-GB" sz="1400" dirty="0" smtClean="0"/>
              <a:t>“But for” non-U.S. anthropogenic emissions, some NAAs would attain the 2008 75 ppb ozone NAAQS</a:t>
            </a:r>
          </a:p>
          <a:p>
            <a:pPr lvl="1"/>
            <a:r>
              <a:rPr lang="en-GB" sz="1400" dirty="0" smtClean="0"/>
              <a:t>Same analysis can be performed for 2015 70 ppb ozone NAAQS standard</a:t>
            </a:r>
          </a:p>
        </p:txBody>
      </p:sp>
      <p:sp>
        <p:nvSpPr>
          <p:cNvPr id="11" name="TextBox 10"/>
          <p:cNvSpPr txBox="1"/>
          <p:nvPr/>
        </p:nvSpPr>
        <p:spPr bwMode="auto">
          <a:xfrm>
            <a:off x="1500302" y="1003895"/>
            <a:ext cx="3026337" cy="254172"/>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sz="1600" dirty="0" smtClean="0">
                <a:latin typeface="Verdana"/>
                <a:cs typeface="ＭＳ Ｐゴシック" pitchFamily="-111" charset="-128"/>
              </a:rPr>
              <a:t>Counties in Pacific Northwest</a:t>
            </a:r>
            <a:endParaRPr kumimoji="0" lang="en-GB" sz="160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graphicFrame>
        <p:nvGraphicFramePr>
          <p:cNvPr id="13" name="Table 12"/>
          <p:cNvGraphicFramePr>
            <a:graphicFrameLocks noGrp="1"/>
          </p:cNvGraphicFramePr>
          <p:nvPr>
            <p:extLst>
              <p:ext uri="{D42A27DB-BD31-4B8C-83A1-F6EECF244321}">
                <p14:modId xmlns:p14="http://schemas.microsoft.com/office/powerpoint/2010/main" val="4209332073"/>
              </p:ext>
            </p:extLst>
          </p:nvPr>
        </p:nvGraphicFramePr>
        <p:xfrm>
          <a:off x="6095206" y="1336370"/>
          <a:ext cx="5715000" cy="3776520"/>
        </p:xfrm>
        <a:graphic>
          <a:graphicData uri="http://schemas.openxmlformats.org/drawingml/2006/table">
            <a:tbl>
              <a:tblPr>
                <a:tableStyleId>{5C22544A-7EE6-4342-B048-85BDC9FD1C3A}</a:tableStyleId>
              </a:tblPr>
              <a:tblGrid>
                <a:gridCol w="1016144"/>
                <a:gridCol w="1186321"/>
                <a:gridCol w="1172475"/>
                <a:gridCol w="726654"/>
                <a:gridCol w="831756"/>
                <a:gridCol w="781650"/>
              </a:tblGrid>
              <a:tr h="251768">
                <a:tc>
                  <a:txBody>
                    <a:bodyPr/>
                    <a:lstStyle/>
                    <a:p>
                      <a:pPr algn="ctr" fontAlgn="b"/>
                      <a:r>
                        <a:rPr lang="en-US" sz="1100" b="1" u="none" strike="noStrike" dirty="0">
                          <a:effectLst/>
                        </a:rPr>
                        <a:t>Site ID</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State</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County</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DVC</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err="1">
                          <a:effectLst/>
                        </a:rPr>
                        <a:t>NoIntl</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u="none" strike="noStrike" dirty="0">
                          <a:effectLst/>
                        </a:rPr>
                        <a:t>Diff</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60376012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Los Angeles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91.6</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60670012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Sacramento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87.5</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480391004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Texas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Brazoria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84.1</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421010024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Pennsylvania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Philadelphia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80.4</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240053001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Maryland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Baltimore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78.6</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80590006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Colorado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Jefferson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73.9</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60773005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San Joaquin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72.6</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211110051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Kentucky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Jefferson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75.0</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370670022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North Carolina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Forsyth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72.5</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560350099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Wyoming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Sublette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69.3</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250070001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Massachusetts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Dukes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72.1</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490353006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Utah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Salt Lake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69.1</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60592022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Orange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66.9</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68">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80310014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Colorado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Denver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65.2</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TextBox 13"/>
          <p:cNvSpPr txBox="1"/>
          <p:nvPr/>
        </p:nvSpPr>
        <p:spPr bwMode="auto">
          <a:xfrm>
            <a:off x="6722011" y="1014065"/>
            <a:ext cx="4662426"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sz="1600" dirty="0" smtClean="0">
                <a:latin typeface="Verdana"/>
                <a:cs typeface="ＭＳ Ｐゴシック" pitchFamily="-111" charset="-128"/>
              </a:rPr>
              <a:t>Example 2008 Ozone Non-Attainment Areas </a:t>
            </a:r>
            <a:endParaRPr kumimoji="0" lang="en-GB" sz="160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spTree>
    <p:extLst>
      <p:ext uri="{BB962C8B-B14F-4D97-AF65-F5344CB8AC3E}">
        <p14:creationId xmlns:p14="http://schemas.microsoft.com/office/powerpoint/2010/main" val="223112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performance evaluation</a:t>
            </a:r>
            <a:br>
              <a:rPr lang="en-US" dirty="0" smtClean="0"/>
            </a:br>
            <a:r>
              <a:rPr lang="en-US" dirty="0" smtClean="0">
                <a:solidFill>
                  <a:srgbClr val="7F7F7F"/>
                </a:solidFill>
              </a:rPr>
              <a:t>compare model results to observations</a:t>
            </a:r>
            <a:endParaRPr lang="en-US" dirty="0">
              <a:solidFill>
                <a:srgbClr val="7F7F7F"/>
              </a:solidFill>
            </a:endParaRPr>
          </a:p>
        </p:txBody>
      </p:sp>
      <p:sp>
        <p:nvSpPr>
          <p:cNvPr id="5" name="Slide Number Placeholder 4"/>
          <p:cNvSpPr>
            <a:spLocks noGrp="1"/>
          </p:cNvSpPr>
          <p:nvPr>
            <p:ph type="sldNum" sz="quarter" idx="10"/>
          </p:nvPr>
        </p:nvSpPr>
        <p:spPr>
          <a:xfrm>
            <a:off x="11364395" y="5997083"/>
            <a:ext cx="479938" cy="155611"/>
          </a:xfrm>
        </p:spPr>
        <p:txBody>
          <a:bodyPr/>
          <a:lstStyle/>
          <a:p>
            <a:fld id="{31421AFA-3AE7-4CEA-BC9B-447859BED57B}" type="slidenum">
              <a:rPr lang="en-GB" smtClean="0"/>
              <a:pPr/>
              <a:t>27</a:t>
            </a:fld>
            <a:endParaRPr lang="en-GB" dirty="0"/>
          </a:p>
        </p:txBody>
      </p:sp>
      <p:sp>
        <p:nvSpPr>
          <p:cNvPr id="8" name="Content Placeholder 5"/>
          <p:cNvSpPr>
            <a:spLocks noGrp="1"/>
          </p:cNvSpPr>
          <p:nvPr>
            <p:ph sz="half" idx="2"/>
          </p:nvPr>
        </p:nvSpPr>
        <p:spPr>
          <a:xfrm>
            <a:off x="77072" y="1448594"/>
            <a:ext cx="12038807" cy="533400"/>
          </a:xfrm>
        </p:spPr>
        <p:txBody>
          <a:bodyPr/>
          <a:lstStyle/>
          <a:p>
            <a:pPr marL="0" indent="0">
              <a:buNone/>
            </a:pPr>
            <a:r>
              <a:rPr lang="en-GB" dirty="0" smtClean="0"/>
              <a:t>Compare base case model results to observations in and near Non-Attainment Region</a:t>
            </a:r>
          </a:p>
          <a:p>
            <a:endParaRPr lang="en-GB" dirty="0"/>
          </a:p>
        </p:txBody>
      </p:sp>
      <p:sp>
        <p:nvSpPr>
          <p:cNvPr id="13" name="TextBox 12"/>
          <p:cNvSpPr txBox="1"/>
          <p:nvPr/>
        </p:nvSpPr>
        <p:spPr bwMode="auto">
          <a:xfrm>
            <a:off x="9067006" y="2058194"/>
            <a:ext cx="2230798"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Vertical Profiles</a:t>
            </a:r>
          </a:p>
        </p:txBody>
      </p:sp>
      <p:sp>
        <p:nvSpPr>
          <p:cNvPr id="14" name="TextBox 13"/>
          <p:cNvSpPr txBox="1"/>
          <p:nvPr/>
        </p:nvSpPr>
        <p:spPr bwMode="auto">
          <a:xfrm>
            <a:off x="456406" y="4920148"/>
            <a:ext cx="3818878" cy="282129"/>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lang="en-GB" dirty="0" smtClean="0">
                <a:latin typeface="Verdana"/>
                <a:cs typeface="ＭＳ Ｐゴシック" pitchFamily="-111" charset="-128"/>
              </a:rPr>
              <a:t>Compare in time at one location </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5" name="TextBox 14"/>
          <p:cNvSpPr txBox="1"/>
          <p:nvPr/>
        </p:nvSpPr>
        <p:spPr bwMode="auto">
          <a:xfrm>
            <a:off x="4887275" y="5788400"/>
            <a:ext cx="3440818" cy="641201"/>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lang="en-GB" dirty="0" smtClean="0">
                <a:latin typeface="Verdana"/>
                <a:cs typeface="ＭＳ Ｐゴシック" pitchFamily="-111" charset="-128"/>
              </a:rPr>
              <a:t>Compare in time and space </a:t>
            </a:r>
          </a:p>
          <a:p>
            <a:pPr marL="12700" marR="0" indent="-25400" algn="l" defTabSz="457200" rtl="0" eaLnBrk="0" fontAlgn="base" latinLnBrk="0" hangingPunct="0">
              <a:lnSpc>
                <a:spcPts val="2163"/>
              </a:lnSpc>
              <a:spcBef>
                <a:spcPct val="0"/>
              </a:spcBef>
              <a:spcAft>
                <a:spcPts val="600"/>
              </a:spcAft>
              <a:buClrTx/>
              <a:buSzTx/>
              <a:tabLst/>
            </a:pPr>
            <a:r>
              <a:rPr lang="en-GB" dirty="0">
                <a:latin typeface="Verdana"/>
                <a:cs typeface="ＭＳ Ｐゴシック" pitchFamily="-111" charset="-128"/>
              </a:rPr>
              <a:t> </a:t>
            </a:r>
            <a:r>
              <a:rPr lang="en-GB" dirty="0" smtClean="0">
                <a:latin typeface="Verdana"/>
                <a:cs typeface="ＭＳ Ｐゴシック" pitchFamily="-111" charset="-128"/>
              </a:rPr>
              <a:t>    at multiple locations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6" name="TextBox 15"/>
          <p:cNvSpPr txBox="1"/>
          <p:nvPr/>
        </p:nvSpPr>
        <p:spPr bwMode="auto">
          <a:xfrm>
            <a:off x="8673575" y="5781020"/>
            <a:ext cx="3487311" cy="846386"/>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defTabSz="457200" rtl="0" eaLnBrk="0" fontAlgn="base" latinLnBrk="0" hangingPunct="0">
              <a:lnSpc>
                <a:spcPts val="2163"/>
              </a:lnSpc>
              <a:spcBef>
                <a:spcPct val="0"/>
              </a:spcBef>
              <a:spcAft>
                <a:spcPts val="600"/>
              </a:spcAft>
              <a:buClrTx/>
              <a:buSzTx/>
              <a:tabLst/>
            </a:pPr>
            <a:r>
              <a:rPr lang="en-GB" dirty="0" smtClean="0">
                <a:latin typeface="Verdana"/>
                <a:cs typeface="ＭＳ Ｐゴシック" pitchFamily="-111" charset="-128"/>
              </a:rPr>
              <a:t>Compare vertically in atmosphere at </a:t>
            </a:r>
            <a:r>
              <a:rPr lang="en-GB" dirty="0" err="1" smtClean="0">
                <a:latin typeface="Verdana"/>
                <a:cs typeface="ＭＳ Ｐゴシック" pitchFamily="-111" charset="-128"/>
              </a:rPr>
              <a:t>ozonesonde</a:t>
            </a:r>
            <a:r>
              <a:rPr lang="en-GB" dirty="0" smtClean="0">
                <a:latin typeface="Verdana"/>
                <a:cs typeface="ＭＳ Ｐゴシック" pitchFamily="-111" charset="-128"/>
              </a:rPr>
              <a:t>      locations</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nvGrpSpPr>
          <p:cNvPr id="6" name="Group 5"/>
          <p:cNvGrpSpPr/>
          <p:nvPr/>
        </p:nvGrpSpPr>
        <p:grpSpPr>
          <a:xfrm>
            <a:off x="77072" y="2654843"/>
            <a:ext cx="4396190" cy="2242634"/>
            <a:chOff x="77072" y="2939760"/>
            <a:chExt cx="4396190" cy="2242634"/>
          </a:xfrm>
        </p:grpSpPr>
        <p:pic>
          <p:nvPicPr>
            <p:cNvPr id="10" name="Picture 9" descr="ch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2" y="2939760"/>
              <a:ext cx="4396190" cy="2242634"/>
            </a:xfrm>
            <a:prstGeom prst="rect">
              <a:avLst/>
            </a:prstGeom>
          </p:spPr>
        </p:pic>
        <p:sp>
          <p:nvSpPr>
            <p:cNvPr id="4" name="TextBox 3"/>
            <p:cNvSpPr txBox="1"/>
            <p:nvPr/>
          </p:nvSpPr>
          <p:spPr bwMode="auto">
            <a:xfrm>
              <a:off x="608806" y="3028911"/>
              <a:ext cx="999022" cy="392415"/>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rPr>
                <a:t>Observations</a:t>
              </a:r>
            </a:p>
            <a:p>
              <a:pPr marL="12700" marR="0" indent="-25400" algn="l" defTabSz="457200" rtl="0" eaLnBrk="0" fontAlgn="base" latinLnBrk="0" hangingPunct="0">
                <a:spcBef>
                  <a:spcPct val="0"/>
                </a:spcBef>
                <a:spcAft>
                  <a:spcPts val="0"/>
                </a:spcAft>
                <a:buClrTx/>
                <a:buSzTx/>
                <a:tabLst/>
              </a:pPr>
              <a:r>
                <a:rPr lang="en-GB" sz="850" noProof="0" dirty="0" smtClean="0">
                  <a:latin typeface="Verdana"/>
                  <a:cs typeface="ＭＳ Ｐゴシック" pitchFamily="-111" charset="-128"/>
                </a:rPr>
                <a:t>Model run 1</a:t>
              </a:r>
            </a:p>
            <a:p>
              <a:pPr marL="12700" marR="0" indent="-25400" algn="l" defTabSz="457200" rtl="0" eaLnBrk="0" fontAlgn="base" latinLnBrk="0" hangingPunct="0">
                <a:spcBef>
                  <a:spcPct val="0"/>
                </a:spcBef>
                <a:spcAft>
                  <a:spcPts val="0"/>
                </a:spcAft>
                <a:buClrTx/>
                <a:buSzTx/>
                <a:tabLst/>
              </a:pPr>
              <a:r>
                <a:rPr kumimoji="0" lang="en-GB" sz="850" b="0" i="0" u="none" strike="noStrike" kern="1200" cap="none" spc="0" normalizeH="0" baseline="0" dirty="0" smtClean="0">
                  <a:ln>
                    <a:noFill/>
                  </a:ln>
                  <a:solidFill>
                    <a:schemeClr val="tx1"/>
                  </a:solidFill>
                  <a:effectLst/>
                  <a:uLnTx/>
                  <a:uFillTx/>
                  <a:latin typeface="Verdana"/>
                  <a:cs typeface="ＭＳ Ｐゴシック" pitchFamily="-111" charset="-128"/>
                </a:rPr>
                <a:t>Model</a:t>
              </a:r>
              <a:r>
                <a:rPr kumimoji="0" lang="en-GB" sz="850" b="0" i="0" u="none" strike="noStrike" kern="1200" cap="none" spc="0" normalizeH="0" dirty="0" smtClean="0">
                  <a:ln>
                    <a:noFill/>
                  </a:ln>
                  <a:solidFill>
                    <a:schemeClr val="tx1"/>
                  </a:solidFill>
                  <a:effectLst/>
                  <a:uLnTx/>
                  <a:uFillTx/>
                  <a:latin typeface="Verdana"/>
                  <a:cs typeface="ＭＳ Ｐゴシック" pitchFamily="-111" charset="-128"/>
                </a:rPr>
                <a:t> run 2</a:t>
              </a:r>
              <a:endPar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grpSp>
      <p:sp>
        <p:nvSpPr>
          <p:cNvPr id="12" name="TextBox 11"/>
          <p:cNvSpPr txBox="1"/>
          <p:nvPr/>
        </p:nvSpPr>
        <p:spPr bwMode="auto">
          <a:xfrm>
            <a:off x="1041753" y="2428247"/>
            <a:ext cx="2466827" cy="259430"/>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Timeseries</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grpSp>
        <p:nvGrpSpPr>
          <p:cNvPr id="20" name="Group 19"/>
          <p:cNvGrpSpPr/>
          <p:nvPr/>
        </p:nvGrpSpPr>
        <p:grpSpPr>
          <a:xfrm>
            <a:off x="4647406" y="2253148"/>
            <a:ext cx="3680686" cy="3563081"/>
            <a:chOff x="4712337" y="2538065"/>
            <a:chExt cx="3680686" cy="3563081"/>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337" y="2661428"/>
              <a:ext cx="3648149" cy="343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bwMode="auto">
            <a:xfrm>
              <a:off x="5333206" y="2896394"/>
              <a:ext cx="1219200" cy="261610"/>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lang="en-GB" sz="850" noProof="0" dirty="0" smtClean="0">
                  <a:latin typeface="Verdana"/>
                  <a:cs typeface="ＭＳ Ｐゴシック" pitchFamily="-111" charset="-128"/>
                </a:rPr>
                <a:t>Model run 1</a:t>
              </a:r>
            </a:p>
            <a:p>
              <a:pPr marL="12700" marR="0" indent="-25400" algn="l" defTabSz="457200" rtl="0" eaLnBrk="0" fontAlgn="base" latinLnBrk="0" hangingPunct="0">
                <a:spcBef>
                  <a:spcPct val="0"/>
                </a:spcBef>
                <a:spcAft>
                  <a:spcPts val="0"/>
                </a:spcAft>
                <a:buClrTx/>
                <a:buSzTx/>
                <a:tabLst/>
              </a:pPr>
              <a:r>
                <a:rPr kumimoji="0" lang="en-GB" sz="850" b="0" i="0" u="none" strike="noStrike" kern="1200" cap="none" spc="0" normalizeH="0" baseline="0" dirty="0" smtClean="0">
                  <a:ln>
                    <a:noFill/>
                  </a:ln>
                  <a:solidFill>
                    <a:schemeClr val="tx1"/>
                  </a:solidFill>
                  <a:effectLst/>
                  <a:uLnTx/>
                  <a:uFillTx/>
                  <a:latin typeface="Verdana"/>
                  <a:cs typeface="ＭＳ Ｐゴシック" pitchFamily="-111" charset="-128"/>
                </a:rPr>
                <a:t>Model</a:t>
              </a:r>
              <a:r>
                <a:rPr kumimoji="0" lang="en-GB" sz="850" b="0" i="0" u="none" strike="noStrike" kern="1200" cap="none" spc="0" normalizeH="0" dirty="0" smtClean="0">
                  <a:ln>
                    <a:noFill/>
                  </a:ln>
                  <a:solidFill>
                    <a:schemeClr val="tx1"/>
                  </a:solidFill>
                  <a:effectLst/>
                  <a:uLnTx/>
                  <a:uFillTx/>
                  <a:latin typeface="Verdana"/>
                  <a:cs typeface="ＭＳ Ｐゴシック" pitchFamily="-111" charset="-128"/>
                </a:rPr>
                <a:t> run 2</a:t>
              </a:r>
              <a:endPar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sp>
          <p:nvSpPr>
            <p:cNvPr id="7" name="Rectangle 6"/>
            <p:cNvSpPr/>
            <p:nvPr/>
          </p:nvSpPr>
          <p:spPr>
            <a:xfrm>
              <a:off x="6019006" y="5171058"/>
              <a:ext cx="9144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5035062" y="2661427"/>
              <a:ext cx="3357961" cy="1987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bwMode="auto">
            <a:xfrm>
              <a:off x="5638006" y="2538065"/>
              <a:ext cx="1674621"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6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Scatterplots</a:t>
              </a:r>
            </a:p>
          </p:txBody>
        </p:sp>
      </p:grpSp>
      <p:grpSp>
        <p:nvGrpSpPr>
          <p:cNvPr id="26" name="Group 25"/>
          <p:cNvGrpSpPr/>
          <p:nvPr/>
        </p:nvGrpSpPr>
        <p:grpSpPr>
          <a:xfrm>
            <a:off x="8606866" y="2376511"/>
            <a:ext cx="3319190" cy="3282966"/>
            <a:chOff x="8606866" y="2661428"/>
            <a:chExt cx="3319190" cy="3282966"/>
          </a:xfrm>
        </p:grpSpPr>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8606866" y="2661428"/>
              <a:ext cx="3319190" cy="3282966"/>
            </a:xfrm>
            <a:prstGeom prst="rect">
              <a:avLst/>
            </a:prstGeom>
          </p:spPr>
        </p:pic>
        <p:sp>
          <p:nvSpPr>
            <p:cNvPr id="23" name="TextBox 22"/>
            <p:cNvSpPr txBox="1"/>
            <p:nvPr/>
          </p:nvSpPr>
          <p:spPr bwMode="auto">
            <a:xfrm>
              <a:off x="9551726" y="3146589"/>
              <a:ext cx="658280" cy="130805"/>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lang="en-GB" sz="850" noProof="0" dirty="0" smtClean="0">
                  <a:latin typeface="Verdana"/>
                  <a:cs typeface="ＭＳ Ｐゴシック" pitchFamily="-111" charset="-128"/>
                </a:rPr>
                <a:t>Observed</a:t>
              </a:r>
              <a:endPar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sp>
          <p:nvSpPr>
            <p:cNvPr id="24" name="TextBox 23"/>
            <p:cNvSpPr txBox="1"/>
            <p:nvPr/>
          </p:nvSpPr>
          <p:spPr bwMode="auto">
            <a:xfrm>
              <a:off x="10847126" y="3146589"/>
              <a:ext cx="658280" cy="130805"/>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lang="en-GB" sz="850" noProof="0" dirty="0" smtClean="0">
                  <a:latin typeface="Verdana"/>
                  <a:cs typeface="ＭＳ Ｐゴシック" pitchFamily="-111" charset="-128"/>
                </a:rPr>
                <a:t>Modeled</a:t>
              </a:r>
              <a:endParaRPr kumimoji="0" lang="en-GB" sz="850" b="0" i="0" u="none" strike="noStrike" kern="1200" cap="none" spc="0" normalizeH="0" baseline="0" noProof="0" dirty="0" smtClean="0">
                <a:ln>
                  <a:noFill/>
                </a:ln>
                <a:solidFill>
                  <a:schemeClr val="tx1"/>
                </a:solidFill>
                <a:effectLst/>
                <a:uLnTx/>
                <a:uFillTx/>
                <a:latin typeface="Verdana"/>
                <a:cs typeface="ＭＳ Ｐゴシック" pitchFamily="-111" charset="-128"/>
              </a:endParaRPr>
            </a:p>
          </p:txBody>
        </p:sp>
        <p:sp>
          <p:nvSpPr>
            <p:cNvPr id="25" name="TextBox 24"/>
            <p:cNvSpPr txBox="1"/>
            <p:nvPr/>
          </p:nvSpPr>
          <p:spPr bwMode="auto">
            <a:xfrm>
              <a:off x="9095520" y="2760816"/>
              <a:ext cx="2230798" cy="276999"/>
            </a:xfrm>
            <a:prstGeom prst="rect">
              <a:avLst/>
            </a:prstGeom>
            <a:solidFill>
              <a:schemeClr val="bg1"/>
            </a:solid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0"/>
                </a:spcAft>
                <a:buClrTx/>
                <a:buSzTx/>
                <a:tabLst/>
              </a:pPr>
              <a:r>
                <a:rPr lang="en-GB" sz="900" dirty="0" smtClean="0">
                  <a:latin typeface="Verdana"/>
                  <a:cs typeface="ＭＳ Ｐゴシック" pitchFamily="-111" charset="-128"/>
                </a:rPr>
                <a:t>           </a:t>
              </a:r>
              <a:r>
                <a:rPr lang="en-GB" sz="900" b="1" dirty="0" smtClean="0">
                  <a:latin typeface="Verdana"/>
                  <a:cs typeface="ＭＳ Ｐゴシック" pitchFamily="-111" charset="-128"/>
                </a:rPr>
                <a:t>Average Ozone Profiles</a:t>
              </a:r>
            </a:p>
            <a:p>
              <a:pPr marL="12700" marR="0" indent="-25400" algn="l" defTabSz="457200" rtl="0" eaLnBrk="0" fontAlgn="base" latinLnBrk="0" hangingPunct="0">
                <a:spcBef>
                  <a:spcPct val="0"/>
                </a:spcBef>
                <a:spcAft>
                  <a:spcPts val="0"/>
                </a:spcAft>
                <a:buClrTx/>
                <a:buSzTx/>
                <a:tabLst/>
              </a:pPr>
              <a:r>
                <a:rPr lang="en-GB" sz="900" b="1" dirty="0" smtClean="0">
                  <a:latin typeface="Verdana"/>
                  <a:cs typeface="ＭＳ Ｐゴシック" pitchFamily="-111" charset="-128"/>
                </a:rPr>
                <a:t>                 September 2013</a:t>
              </a:r>
            </a:p>
          </p:txBody>
        </p:sp>
      </p:grpSp>
    </p:spTree>
    <p:extLst>
      <p:ext uri="{BB962C8B-B14F-4D97-AF65-F5344CB8AC3E}">
        <p14:creationId xmlns:p14="http://schemas.microsoft.com/office/powerpoint/2010/main" val="124324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07" y="457994"/>
            <a:ext cx="11887200" cy="748800"/>
          </a:xfrm>
        </p:spPr>
        <p:txBody>
          <a:bodyPr/>
          <a:lstStyle/>
          <a:p>
            <a:r>
              <a:rPr lang="en-GB" dirty="0" smtClean="0"/>
              <a:t>Model performance evaluation</a:t>
            </a:r>
            <a:br>
              <a:rPr lang="en-GB" dirty="0" smtClean="0"/>
            </a:br>
            <a:r>
              <a:rPr lang="en-GB" dirty="0" smtClean="0">
                <a:solidFill>
                  <a:srgbClr val="7F7F7F"/>
                </a:solidFill>
              </a:rPr>
              <a:t>CAM</a:t>
            </a:r>
            <a:r>
              <a:rPr lang="en-GB" sz="1600" dirty="0" smtClean="0">
                <a:solidFill>
                  <a:srgbClr val="7F7F7F"/>
                </a:solidFill>
              </a:rPr>
              <a:t>x</a:t>
            </a:r>
            <a:r>
              <a:rPr lang="en-GB" dirty="0" smtClean="0">
                <a:solidFill>
                  <a:srgbClr val="7F7F7F"/>
                </a:solidFill>
              </a:rPr>
              <a:t> 12km Base case run compared to Ozone observations</a:t>
            </a:r>
            <a:endParaRPr lang="en-GB" dirty="0">
              <a:solidFill>
                <a:srgbClr val="7F7F7F"/>
              </a:solidFill>
            </a:endParaRPr>
          </a:p>
        </p:txBody>
      </p:sp>
      <p:sp>
        <p:nvSpPr>
          <p:cNvPr id="3" name="Content Placeholder 2"/>
          <p:cNvSpPr>
            <a:spLocks noGrp="1"/>
          </p:cNvSpPr>
          <p:nvPr>
            <p:ph idx="1"/>
          </p:nvPr>
        </p:nvSpPr>
        <p:spPr>
          <a:xfrm>
            <a:off x="608806" y="6135097"/>
            <a:ext cx="10558676" cy="571297"/>
          </a:xfrm>
          <a:solidFill>
            <a:schemeClr val="bg1"/>
          </a:solidFill>
        </p:spPr>
        <p:txBody>
          <a:bodyPr/>
          <a:lstStyle/>
          <a:p>
            <a:pPr marL="0" indent="0">
              <a:buNone/>
            </a:pPr>
            <a:r>
              <a:rPr lang="en-GB" dirty="0" smtClean="0"/>
              <a:t>CAMx shows good agreement with hourly (AQS) and daily (CASTNET) ozone observations </a:t>
            </a:r>
            <a:r>
              <a:rPr lang="en-GB" dirty="0" err="1" smtClean="0"/>
              <a:t>Modeled</a:t>
            </a:r>
            <a:r>
              <a:rPr lang="en-GB" dirty="0" smtClean="0"/>
              <a:t> values within ~9% of observed values overall (MPE goal </a:t>
            </a:r>
            <a:r>
              <a:rPr lang="en-GB" dirty="0"/>
              <a:t>≤±15</a:t>
            </a:r>
            <a:r>
              <a:rPr lang="en-GB" dirty="0" smtClean="0"/>
              <a:t>%)</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606" y="1600994"/>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fld id="{31421AFA-3AE7-4CEA-BC9B-447859BED57B}" type="slidenum">
              <a:rPr lang="en-GB" smtClean="0"/>
              <a:pPr/>
              <a:t>28</a:t>
            </a:fld>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806" y="1600994"/>
            <a:ext cx="4724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913606" y="1552274"/>
            <a:ext cx="4745310" cy="277320"/>
          </a:xfrm>
          <a:prstGeom prst="rect">
            <a:avLst/>
          </a:prstGeom>
          <a:solidFill>
            <a:schemeClr val="bg1"/>
          </a:solid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Hourly </a:t>
            </a:r>
            <a:r>
              <a:rPr lang="en-US" dirty="0" smtClean="0">
                <a:latin typeface="Verdana"/>
                <a:cs typeface="ＭＳ Ｐゴシック" pitchFamily="-111" charset="-128"/>
              </a:rPr>
              <a:t>MDA8 </a:t>
            </a: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Ozone (AQS monitor</a:t>
            </a: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sites)</a:t>
            </a:r>
            <a:endPar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9" name="TextBox 8"/>
          <p:cNvSpPr txBox="1"/>
          <p:nvPr/>
        </p:nvSpPr>
        <p:spPr bwMode="auto">
          <a:xfrm>
            <a:off x="5942806" y="1552274"/>
            <a:ext cx="5148478" cy="277320"/>
          </a:xfrm>
          <a:prstGeom prst="rect">
            <a:avLst/>
          </a:prstGeom>
          <a:solidFill>
            <a:schemeClr val="bg1"/>
          </a:solid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Daily MDA8 Ozone (CASTNET monitor</a:t>
            </a: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sites)</a:t>
            </a:r>
            <a:endPar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090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421AFA-3AE7-4CEA-BC9B-447859BED57B}" type="slidenum">
              <a:rPr lang="en-GB" smtClean="0"/>
              <a:pPr/>
              <a:t>29</a:t>
            </a:fld>
            <a:endParaRPr lang="en-GB" dirty="0"/>
          </a:p>
        </p:txBody>
      </p:sp>
      <p:sp>
        <p:nvSpPr>
          <p:cNvPr id="8" name="Title 1"/>
          <p:cNvSpPr txBox="1">
            <a:spLocks/>
          </p:cNvSpPr>
          <p:nvPr/>
        </p:nvSpPr>
        <p:spPr bwMode="auto">
          <a:xfrm>
            <a:off x="151607" y="305594"/>
            <a:ext cx="11887200"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lvl1pPr algn="l" defTabSz="457189"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189"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377"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566"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754"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a:lstStyle>
          <a:p>
            <a:r>
              <a:rPr lang="en-GB" dirty="0" smtClean="0"/>
              <a:t>Model performance evaluation</a:t>
            </a:r>
            <a:br>
              <a:rPr lang="en-GB" dirty="0" smtClean="0"/>
            </a:br>
            <a:r>
              <a:rPr lang="en-GB" dirty="0" smtClean="0">
                <a:solidFill>
                  <a:srgbClr val="7F7F7F"/>
                </a:solidFill>
              </a:rPr>
              <a:t>CAM</a:t>
            </a:r>
            <a:r>
              <a:rPr lang="en-GB" sz="1600" dirty="0" smtClean="0">
                <a:solidFill>
                  <a:srgbClr val="7F7F7F"/>
                </a:solidFill>
              </a:rPr>
              <a:t>x</a:t>
            </a:r>
            <a:r>
              <a:rPr lang="en-GB" dirty="0" smtClean="0">
                <a:solidFill>
                  <a:srgbClr val="7F7F7F"/>
                </a:solidFill>
              </a:rPr>
              <a:t> 12km Base case run compared to Ozone observations</a:t>
            </a:r>
            <a:endParaRPr lang="en-GB" dirty="0">
              <a:solidFill>
                <a:srgbClr val="7F7F7F"/>
              </a:solidFill>
            </a:endParaRPr>
          </a:p>
        </p:txBody>
      </p:sp>
      <p:pic>
        <p:nvPicPr>
          <p:cNvPr id="9" name="Picture 8" descr="ch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605" y="4191794"/>
            <a:ext cx="6248401" cy="2667000"/>
          </a:xfrm>
          <a:prstGeom prst="rect">
            <a:avLst/>
          </a:prstGeom>
        </p:spPr>
      </p:pic>
      <p:pic>
        <p:nvPicPr>
          <p:cNvPr id="10" name="Picture 9" descr="Screen Shot 2017-10-02 at 8.59.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995" y="1321625"/>
            <a:ext cx="6221011" cy="2793969"/>
          </a:xfrm>
          <a:prstGeom prst="rect">
            <a:avLst/>
          </a:prstGeom>
        </p:spPr>
      </p:pic>
      <p:sp>
        <p:nvSpPr>
          <p:cNvPr id="11" name="TextBox 10"/>
          <p:cNvSpPr txBox="1"/>
          <p:nvPr/>
        </p:nvSpPr>
        <p:spPr bwMode="auto">
          <a:xfrm>
            <a:off x="7615261" y="1143794"/>
            <a:ext cx="2975745" cy="27732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AQS</a:t>
            </a: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Monitor Site – </a:t>
            </a:r>
            <a:r>
              <a:rPr lang="en-US" dirty="0" smtClean="0">
                <a:latin typeface="Verdana"/>
                <a:cs typeface="ＭＳ Ｐゴシック" pitchFamily="-111" charset="-128"/>
              </a:rPr>
              <a:t>RFNO</a:t>
            </a:r>
            <a:endPar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6" name="TextBox 5"/>
          <p:cNvSpPr txBox="1"/>
          <p:nvPr/>
        </p:nvSpPr>
        <p:spPr bwMode="auto">
          <a:xfrm>
            <a:off x="7630777" y="3990674"/>
            <a:ext cx="2960229" cy="27732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AQS</a:t>
            </a: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Monitor Site – </a:t>
            </a:r>
            <a:r>
              <a:rPr lang="en-US" dirty="0" smtClean="0">
                <a:latin typeface="Verdana"/>
                <a:cs typeface="ＭＳ Ｐゴシック" pitchFamily="-111" charset="-128"/>
              </a:rPr>
              <a:t>CHAT</a:t>
            </a:r>
            <a:endPar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pic>
        <p:nvPicPr>
          <p:cNvPr id="14" name="Picture 13" descr="Screen Shot 2017-10-02 at 6.50.1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06" y="1551392"/>
            <a:ext cx="5457764" cy="4850202"/>
          </a:xfrm>
          <a:prstGeom prst="rect">
            <a:avLst/>
          </a:prstGeom>
          <a:ln>
            <a:solidFill>
              <a:schemeClr val="tx1"/>
            </a:solidFill>
          </a:ln>
        </p:spPr>
      </p:pic>
      <p:sp>
        <p:nvSpPr>
          <p:cNvPr id="12" name="Rectangle 11"/>
          <p:cNvSpPr/>
          <p:nvPr/>
        </p:nvSpPr>
        <p:spPr>
          <a:xfrm>
            <a:off x="2513806" y="3391694"/>
            <a:ext cx="304800" cy="3048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666206" y="4267994"/>
            <a:ext cx="304800" cy="3048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2818606" y="2286794"/>
            <a:ext cx="3048000" cy="1219200"/>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71006" y="4420394"/>
            <a:ext cx="2895600" cy="762000"/>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bwMode="auto">
          <a:xfrm>
            <a:off x="10514806" y="4344194"/>
            <a:ext cx="1600200" cy="381000"/>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t>Bias = 7.8%</a:t>
            </a:r>
          </a:p>
        </p:txBody>
      </p:sp>
      <p:sp>
        <p:nvSpPr>
          <p:cNvPr id="3" name="Content Placeholder 2"/>
          <p:cNvSpPr>
            <a:spLocks noGrp="1"/>
          </p:cNvSpPr>
          <p:nvPr>
            <p:ph idx="1"/>
          </p:nvPr>
        </p:nvSpPr>
        <p:spPr>
          <a:xfrm>
            <a:off x="10438606" y="1448594"/>
            <a:ext cx="1562893" cy="457200"/>
          </a:xfrm>
        </p:spPr>
        <p:txBody>
          <a:bodyPr/>
          <a:lstStyle/>
          <a:p>
            <a:pPr marL="0" indent="0">
              <a:buNone/>
            </a:pPr>
            <a:r>
              <a:rPr lang="en-GB" dirty="0" smtClean="0"/>
              <a:t>Bias </a:t>
            </a:r>
            <a:r>
              <a:rPr lang="en-GB" dirty="0"/>
              <a:t>= </a:t>
            </a:r>
            <a:r>
              <a:rPr lang="en-GB" dirty="0" smtClean="0"/>
              <a:t>6.4%</a:t>
            </a:r>
            <a:endParaRPr lang="en-GB" dirty="0"/>
          </a:p>
        </p:txBody>
      </p:sp>
    </p:spTree>
    <p:extLst>
      <p:ext uri="{BB962C8B-B14F-4D97-AF65-F5344CB8AC3E}">
        <p14:creationId xmlns:p14="http://schemas.microsoft.com/office/powerpoint/2010/main" val="15570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206" y="318794"/>
            <a:ext cx="10559098" cy="748800"/>
          </a:xfrm>
        </p:spPr>
        <p:txBody>
          <a:bodyPr/>
          <a:lstStyle/>
          <a:p>
            <a:r>
              <a:rPr lang="en-GB" dirty="0" smtClean="0"/>
              <a:t>Project motivation</a:t>
            </a:r>
            <a:endParaRPr lang="en-GB" dirty="0"/>
          </a:p>
        </p:txBody>
      </p:sp>
      <p:sp>
        <p:nvSpPr>
          <p:cNvPr id="3" name="Content Placeholder 2"/>
          <p:cNvSpPr>
            <a:spLocks noGrp="1"/>
          </p:cNvSpPr>
          <p:nvPr>
            <p:ph idx="1"/>
          </p:nvPr>
        </p:nvSpPr>
        <p:spPr>
          <a:xfrm>
            <a:off x="837406" y="991394"/>
            <a:ext cx="10406276" cy="1371600"/>
          </a:xfrm>
          <a:solidFill>
            <a:schemeClr val="accent1">
              <a:lumMod val="90000"/>
            </a:schemeClr>
          </a:solidFill>
          <a:ln w="25400">
            <a:solidFill>
              <a:schemeClr val="tx1"/>
            </a:solidFill>
          </a:ln>
        </p:spPr>
        <p:txBody>
          <a:bodyPr/>
          <a:lstStyle/>
          <a:p>
            <a:pPr marL="0" indent="0" algn="ctr">
              <a:buNone/>
            </a:pPr>
            <a:r>
              <a:rPr lang="en-GB" sz="2300" u="sng" dirty="0"/>
              <a:t>Objective</a:t>
            </a:r>
            <a:r>
              <a:rPr lang="en-GB" sz="2300" dirty="0"/>
              <a:t>:  </a:t>
            </a:r>
            <a:endParaRPr lang="en-GB" sz="2300" dirty="0" smtClean="0"/>
          </a:p>
          <a:p>
            <a:pPr marL="0" indent="0" algn="ctr">
              <a:buNone/>
            </a:pPr>
            <a:r>
              <a:rPr lang="en-GB" sz="2300" dirty="0" smtClean="0"/>
              <a:t>To assess ozone levels in United States with contributions of international anthropogenic emissions removed.</a:t>
            </a:r>
          </a:p>
        </p:txBody>
      </p:sp>
      <p:grpSp>
        <p:nvGrpSpPr>
          <p:cNvPr id="17" name="Group 16"/>
          <p:cNvGrpSpPr/>
          <p:nvPr/>
        </p:nvGrpSpPr>
        <p:grpSpPr>
          <a:xfrm>
            <a:off x="151606" y="2896386"/>
            <a:ext cx="6019800" cy="3758633"/>
            <a:chOff x="151606" y="2820194"/>
            <a:chExt cx="5943600" cy="3832324"/>
          </a:xfrm>
        </p:grpSpPr>
        <p:pic>
          <p:nvPicPr>
            <p:cNvPr id="8" name="Picture 7" descr="Screen Shot 2017-09-26 at 9.45.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06" y="2820194"/>
              <a:ext cx="5715000" cy="3832324"/>
            </a:xfrm>
            <a:prstGeom prst="rect">
              <a:avLst/>
            </a:prstGeom>
          </p:spPr>
        </p:pic>
        <p:sp>
          <p:nvSpPr>
            <p:cNvPr id="10" name="Rectangle 9"/>
            <p:cNvSpPr/>
            <p:nvPr/>
          </p:nvSpPr>
          <p:spPr>
            <a:xfrm>
              <a:off x="151606" y="6096794"/>
              <a:ext cx="2438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227806" y="6249194"/>
              <a:ext cx="2438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p:cNvSpPr txBox="1"/>
          <p:nvPr/>
        </p:nvSpPr>
        <p:spPr bwMode="auto">
          <a:xfrm>
            <a:off x="532606" y="2820194"/>
            <a:ext cx="4915831" cy="381000"/>
          </a:xfrm>
          <a:prstGeom prst="rect">
            <a:avLst/>
          </a:prstGeom>
          <a:solidFill>
            <a:schemeClr val="bg1"/>
          </a:solidFill>
          <a:ln w="9525">
            <a:noFill/>
            <a:miter lim="800000"/>
            <a:headEnd/>
            <a:tailEnd/>
          </a:ln>
          <a:effectLst/>
        </p:spPr>
        <p:txBody>
          <a:bodyPr vert="horz" wrap="none" lIns="36000" tIns="0" rIns="0" bIns="91440" numCol="1" rtlCol="0" anchor="t" anchorCtr="0" compatLnSpc="1">
            <a:prstTxWarp prst="textNoShape">
              <a:avLst/>
            </a:prstTxWarp>
            <a:noAutofit/>
          </a:bodyPr>
          <a:lstStyle/>
          <a:p>
            <a:pPr marL="12700" marR="0" indent="-25400" algn="l" defTabSz="457200" rtl="0" eaLnBrk="0" fontAlgn="base" latinLnBrk="0" hangingPunct="0">
              <a:spcBef>
                <a:spcPct val="0"/>
              </a:spcBef>
              <a:spcAft>
                <a:spcPts val="0"/>
              </a:spcAft>
              <a:buClrTx/>
              <a:buSzTx/>
              <a:tabLst/>
            </a:pP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8-Hour</a:t>
            </a: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Ozone Nonattainment Areas </a:t>
            </a:r>
          </a:p>
          <a:p>
            <a:pPr marL="12700" marR="0" indent="-25400" algn="l" defTabSz="457200" rtl="0" eaLnBrk="0" fontAlgn="base" latinLnBrk="0" hangingPunct="0">
              <a:spcBef>
                <a:spcPct val="0"/>
              </a:spcBef>
              <a:spcAft>
                <a:spcPts val="0"/>
              </a:spcAft>
              <a:buClrTx/>
              <a:buSzTx/>
              <a:tabLst/>
            </a:pP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(75 ppb, 2008 Standard)</a:t>
            </a:r>
          </a:p>
        </p:txBody>
      </p:sp>
      <p:pic>
        <p:nvPicPr>
          <p:cNvPr id="5" name="Picture 4" descr="Screen Shot 2018-10-20 at 4.57.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1406" y="3124994"/>
            <a:ext cx="5715000" cy="3657600"/>
          </a:xfrm>
          <a:prstGeom prst="rect">
            <a:avLst/>
          </a:prstGeom>
        </p:spPr>
      </p:pic>
      <p:sp>
        <p:nvSpPr>
          <p:cNvPr id="14" name="TextBox 13"/>
          <p:cNvSpPr txBox="1"/>
          <p:nvPr/>
        </p:nvSpPr>
        <p:spPr bwMode="auto">
          <a:xfrm>
            <a:off x="6323806" y="2782094"/>
            <a:ext cx="5513815" cy="571500"/>
          </a:xfrm>
          <a:prstGeom prst="rect">
            <a:avLst/>
          </a:prstGeom>
          <a:solidFill>
            <a:schemeClr val="bg1"/>
          </a:solidFill>
          <a:ln w="9525">
            <a:noFill/>
            <a:miter lim="800000"/>
            <a:headEnd/>
            <a:tailEnd/>
          </a:ln>
          <a:effectLst/>
        </p:spPr>
        <p:txBody>
          <a:bodyPr vert="horz" wrap="none" lIns="36000" tIns="0" rIns="0" bIns="91440" numCol="1" rtlCol="0" anchor="t" anchorCtr="0" compatLnSpc="1">
            <a:prstTxWarp prst="textNoShape">
              <a:avLst/>
            </a:prstTxWarp>
            <a:noAutofit/>
          </a:bodyPr>
          <a:lstStyle/>
          <a:p>
            <a:pPr marL="12700" marR="0" indent="-25400" algn="l" defTabSz="457200" rtl="0" eaLnBrk="0" fontAlgn="base" latinLnBrk="0" hangingPunct="0">
              <a:spcBef>
                <a:spcPct val="0"/>
              </a:spcBef>
              <a:spcAft>
                <a:spcPts val="0"/>
              </a:spcAft>
              <a:buClrTx/>
              <a:buSzTx/>
              <a:tabLst/>
            </a:pPr>
            <a:r>
              <a:rPr lang="en-US" dirty="0">
                <a:latin typeface="Verdana"/>
                <a:cs typeface="ＭＳ Ｐゴシック" pitchFamily="-111" charset="-128"/>
              </a:rPr>
              <a:t> </a:t>
            </a:r>
            <a:r>
              <a:rPr lang="en-US" dirty="0" smtClean="0">
                <a:latin typeface="Verdana"/>
                <a:cs typeface="ＭＳ Ｐゴシック" pitchFamily="-111" charset="-128"/>
              </a:rPr>
              <a:t>   </a:t>
            </a: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8-Hour</a:t>
            </a: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Ozone Nonattainment Areas </a:t>
            </a:r>
          </a:p>
          <a:p>
            <a:pPr marL="12700" marR="0" indent="-25400" algn="l" defTabSz="457200" rtl="0" eaLnBrk="0" fontAlgn="base" latinLnBrk="0" hangingPunct="0">
              <a:spcBef>
                <a:spcPct val="0"/>
              </a:spcBef>
              <a:spcAft>
                <a:spcPts val="0"/>
              </a:spcAft>
              <a:buClrTx/>
              <a:buSzTx/>
              <a:tabLst/>
            </a:pPr>
            <a:r>
              <a:rPr lang="en-US" dirty="0">
                <a:latin typeface="Verdana"/>
                <a:cs typeface="ＭＳ Ｐゴシック" pitchFamily="-111" charset="-128"/>
              </a:rPr>
              <a:t> </a:t>
            </a:r>
            <a:r>
              <a:rPr lang="en-US" dirty="0" smtClean="0">
                <a:latin typeface="Verdana"/>
                <a:cs typeface="ＭＳ Ｐゴシック" pitchFamily="-111" charset="-128"/>
              </a:rPr>
              <a:t>             </a:t>
            </a: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(70 ppb, 2015 Standard)</a:t>
            </a:r>
          </a:p>
        </p:txBody>
      </p:sp>
    </p:spTree>
    <p:extLst>
      <p:ext uri="{BB962C8B-B14F-4D97-AF65-F5344CB8AC3E}">
        <p14:creationId xmlns:p14="http://schemas.microsoft.com/office/powerpoint/2010/main" val="972000308"/>
      </p:ext>
    </p:extLst>
  </p:cSld>
  <p:clrMapOvr>
    <a:masterClrMapping/>
  </p:clrMapOvr>
  <mc:AlternateContent xmlns:mc="http://schemas.openxmlformats.org/markup-compatibility/2006" xmlns:p14="http://schemas.microsoft.com/office/powerpoint/2010/main">
    <mc:Choice Requires="p14">
      <p:transition spd="med" p14:dur="700" advTm="34296">
        <p:fade/>
      </p:transition>
    </mc:Choice>
    <mc:Fallback xmlns="">
      <p:transition xmlns:p14="http://schemas.microsoft.com/office/powerpoint/2010/main" spd="med" advTm="34296">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1828562" y="924915"/>
            <a:ext cx="10361851" cy="252262"/>
          </a:xfrm>
          <a:prstGeom prst="rect">
            <a:avLst/>
          </a:prstGeom>
          <a:solidFill>
            <a:schemeClr val="bg1"/>
          </a:solidFill>
          <a:ln w="12700" cap="flat" cmpd="sng" algn="ctr">
            <a:noFill/>
            <a:prstDash val="solid"/>
            <a:round/>
            <a:headEnd type="none" w="med" len="med"/>
            <a:tailEnd type="none" w="med" len="med"/>
          </a:ln>
          <a:effectLst/>
        </p:spPr>
        <p:txBody>
          <a:bodyPr vert="horz" wrap="none" lIns="108830" tIns="54416" rIns="108830" bIns="54416" numCol="1" rtlCol="0" anchor="t" anchorCtr="0" compatLnSpc="1">
            <a:prstTxWarp prst="textNoShape">
              <a:avLst/>
            </a:prstTxWarp>
          </a:bodyPr>
          <a:lstStyle/>
          <a:p>
            <a:pPr defTabSz="1088433" eaLnBrk="0" hangingPunct="0"/>
            <a:endParaRPr lang="en-US" sz="2900">
              <a:latin typeface="Arial" charset="0"/>
            </a:endParaRPr>
          </a:p>
        </p:txBody>
      </p:sp>
      <p:sp>
        <p:nvSpPr>
          <p:cNvPr id="2" name="Title 1"/>
          <p:cNvSpPr>
            <a:spLocks noGrp="1"/>
          </p:cNvSpPr>
          <p:nvPr>
            <p:ph type="title"/>
          </p:nvPr>
        </p:nvSpPr>
        <p:spPr>
          <a:xfrm>
            <a:off x="1285622" y="117426"/>
            <a:ext cx="9142810" cy="533524"/>
          </a:xfrm>
        </p:spPr>
        <p:txBody>
          <a:bodyPr/>
          <a:lstStyle/>
          <a:p>
            <a:r>
              <a:rPr lang="en-US" dirty="0">
                <a:solidFill>
                  <a:prstClr val="black"/>
                </a:solidFill>
              </a:rPr>
              <a:t>CAMx </a:t>
            </a:r>
            <a:r>
              <a:rPr lang="en-US" dirty="0" smtClean="0">
                <a:solidFill>
                  <a:prstClr val="black"/>
                </a:solidFill>
              </a:rPr>
              <a:t>Processing</a:t>
            </a:r>
            <a:endParaRPr lang="en-US" dirty="0"/>
          </a:p>
        </p:txBody>
      </p:sp>
      <p:sp>
        <p:nvSpPr>
          <p:cNvPr id="5" name="TextBox 4"/>
          <p:cNvSpPr txBox="1"/>
          <p:nvPr/>
        </p:nvSpPr>
        <p:spPr>
          <a:xfrm>
            <a:off x="1320628" y="877280"/>
            <a:ext cx="2438083" cy="646313"/>
          </a:xfrm>
          <a:prstGeom prst="rect">
            <a:avLst/>
          </a:prstGeom>
          <a:solidFill>
            <a:schemeClr val="bg1"/>
          </a:solid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Emissions Inventory Data</a:t>
            </a:r>
          </a:p>
        </p:txBody>
      </p:sp>
      <p:sp>
        <p:nvSpPr>
          <p:cNvPr id="6" name="TextBox 5"/>
          <p:cNvSpPr txBox="1"/>
          <p:nvPr/>
        </p:nvSpPr>
        <p:spPr>
          <a:xfrm>
            <a:off x="5449851" y="3095971"/>
            <a:ext cx="1175363" cy="369314"/>
          </a:xfrm>
          <a:prstGeom prst="rect">
            <a:avLst/>
          </a:prstGeom>
          <a:noFill/>
          <a:ln>
            <a:solidFill>
              <a:srgbClr val="4F81BD"/>
            </a:solidFill>
          </a:ln>
        </p:spPr>
        <p:txBody>
          <a:bodyPr wrap="none" lIns="91423" tIns="45711" rIns="91423" bIns="45711" rtlCol="0">
            <a:spAutoFit/>
          </a:bodyPr>
          <a:lstStyle/>
          <a:p>
            <a:pPr algn="ctr" defTabSz="1088433" fontAlgn="auto">
              <a:spcBef>
                <a:spcPts val="0"/>
              </a:spcBef>
              <a:spcAft>
                <a:spcPts val="0"/>
              </a:spcAft>
              <a:defRPr/>
            </a:pPr>
            <a:r>
              <a:rPr lang="en-US" kern="0" dirty="0" err="1">
                <a:solidFill>
                  <a:prstClr val="black"/>
                </a:solidFill>
                <a:latin typeface="Calibri"/>
              </a:rPr>
              <a:t>WRFCAMx</a:t>
            </a:r>
            <a:endParaRPr lang="en-US" kern="0" dirty="0">
              <a:solidFill>
                <a:prstClr val="black"/>
              </a:solidFill>
              <a:latin typeface="Calibri"/>
            </a:endParaRPr>
          </a:p>
        </p:txBody>
      </p:sp>
      <p:sp>
        <p:nvSpPr>
          <p:cNvPr id="7" name="TextBox 6"/>
          <p:cNvSpPr txBox="1"/>
          <p:nvPr/>
        </p:nvSpPr>
        <p:spPr>
          <a:xfrm>
            <a:off x="2044432" y="2141691"/>
            <a:ext cx="1015868" cy="369314"/>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b="1" i="1" kern="0" dirty="0" smtClean="0">
                <a:solidFill>
                  <a:prstClr val="black"/>
                </a:solidFill>
                <a:latin typeface="Calibri"/>
              </a:rPr>
              <a:t>SMOKE</a:t>
            </a:r>
            <a:endParaRPr lang="en-US" b="1" i="1" kern="0" dirty="0">
              <a:solidFill>
                <a:prstClr val="black"/>
              </a:solidFill>
              <a:latin typeface="Calibri"/>
            </a:endParaRPr>
          </a:p>
        </p:txBody>
      </p:sp>
      <p:sp>
        <p:nvSpPr>
          <p:cNvPr id="9" name="TextBox 8"/>
          <p:cNvSpPr txBox="1"/>
          <p:nvPr/>
        </p:nvSpPr>
        <p:spPr>
          <a:xfrm>
            <a:off x="4973776" y="1864628"/>
            <a:ext cx="2095936" cy="646313"/>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i="1" kern="0" dirty="0">
                <a:solidFill>
                  <a:prstClr val="black"/>
                </a:solidFill>
                <a:latin typeface="Calibri"/>
              </a:rPr>
              <a:t>Regional Met.</a:t>
            </a:r>
          </a:p>
          <a:p>
            <a:pPr algn="ctr" defTabSz="1088433" fontAlgn="auto">
              <a:spcBef>
                <a:spcPts val="0"/>
              </a:spcBef>
              <a:spcAft>
                <a:spcPts val="0"/>
              </a:spcAft>
              <a:defRPr/>
            </a:pPr>
            <a:r>
              <a:rPr lang="en-US" i="1" kern="0" dirty="0">
                <a:solidFill>
                  <a:prstClr val="black"/>
                </a:solidFill>
                <a:latin typeface="Calibri"/>
              </a:rPr>
              <a:t>Model (</a:t>
            </a:r>
            <a:r>
              <a:rPr lang="en-US" b="1" i="1" kern="0" dirty="0">
                <a:solidFill>
                  <a:prstClr val="black"/>
                </a:solidFill>
                <a:latin typeface="Calibri"/>
              </a:rPr>
              <a:t>WRF</a:t>
            </a:r>
            <a:r>
              <a:rPr lang="en-US" i="1" kern="0" dirty="0">
                <a:solidFill>
                  <a:prstClr val="black"/>
                </a:solidFill>
                <a:latin typeface="Calibri"/>
              </a:rPr>
              <a:t>)</a:t>
            </a:r>
          </a:p>
        </p:txBody>
      </p:sp>
      <p:sp>
        <p:nvSpPr>
          <p:cNvPr id="10" name="TextBox 9"/>
          <p:cNvSpPr txBox="1"/>
          <p:nvPr/>
        </p:nvSpPr>
        <p:spPr>
          <a:xfrm>
            <a:off x="4919896" y="862004"/>
            <a:ext cx="2203696" cy="646313"/>
          </a:xfrm>
          <a:prstGeom prst="rect">
            <a:avLst/>
          </a:prstGeom>
          <a:solidFill>
            <a:schemeClr val="bg1"/>
          </a:solid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Meteorological</a:t>
            </a:r>
          </a:p>
          <a:p>
            <a:pPr algn="ctr" defTabSz="1088433" fontAlgn="auto">
              <a:spcBef>
                <a:spcPts val="0"/>
              </a:spcBef>
              <a:spcAft>
                <a:spcPts val="0"/>
              </a:spcAft>
              <a:defRPr/>
            </a:pPr>
            <a:r>
              <a:rPr lang="en-US" kern="0" dirty="0">
                <a:solidFill>
                  <a:prstClr val="black"/>
                </a:solidFill>
                <a:latin typeface="Calibri"/>
              </a:rPr>
              <a:t>Inputs</a:t>
            </a:r>
          </a:p>
        </p:txBody>
      </p:sp>
      <p:sp>
        <p:nvSpPr>
          <p:cNvPr id="11" name="TextBox 10"/>
          <p:cNvSpPr txBox="1"/>
          <p:nvPr/>
        </p:nvSpPr>
        <p:spPr>
          <a:xfrm>
            <a:off x="1285622" y="3487262"/>
            <a:ext cx="2539669" cy="923312"/>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CAMx Emission</a:t>
            </a:r>
          </a:p>
          <a:p>
            <a:pPr algn="ctr" defTabSz="1088433" fontAlgn="auto">
              <a:spcBef>
                <a:spcPts val="0"/>
              </a:spcBef>
              <a:spcAft>
                <a:spcPts val="0"/>
              </a:spcAft>
              <a:defRPr/>
            </a:pPr>
            <a:r>
              <a:rPr lang="en-US" kern="0" dirty="0">
                <a:solidFill>
                  <a:prstClr val="black"/>
                </a:solidFill>
                <a:latin typeface="Calibri"/>
              </a:rPr>
              <a:t>Input </a:t>
            </a:r>
          </a:p>
          <a:p>
            <a:pPr algn="ctr" defTabSz="1088433" fontAlgn="auto">
              <a:spcBef>
                <a:spcPts val="0"/>
              </a:spcBef>
              <a:spcAft>
                <a:spcPts val="0"/>
              </a:spcAft>
              <a:defRPr/>
            </a:pPr>
            <a:r>
              <a:rPr lang="en-US" kern="0" dirty="0">
                <a:solidFill>
                  <a:prstClr val="black"/>
                </a:solidFill>
                <a:latin typeface="Calibri"/>
              </a:rPr>
              <a:t>(FORTRAN binary)</a:t>
            </a:r>
          </a:p>
        </p:txBody>
      </p:sp>
      <p:sp>
        <p:nvSpPr>
          <p:cNvPr id="12" name="TextBox 11"/>
          <p:cNvSpPr txBox="1"/>
          <p:nvPr/>
        </p:nvSpPr>
        <p:spPr>
          <a:xfrm>
            <a:off x="8787812" y="2272802"/>
            <a:ext cx="2031736" cy="369314"/>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b="1" i="1" kern="0" dirty="0">
                <a:solidFill>
                  <a:prstClr val="black"/>
                </a:solidFill>
                <a:latin typeface="Calibri"/>
              </a:rPr>
              <a:t>GEOS2CAMx </a:t>
            </a:r>
          </a:p>
        </p:txBody>
      </p:sp>
      <p:sp>
        <p:nvSpPr>
          <p:cNvPr id="13" name="TextBox 12"/>
          <p:cNvSpPr txBox="1"/>
          <p:nvPr/>
        </p:nvSpPr>
        <p:spPr>
          <a:xfrm>
            <a:off x="8521424" y="3755003"/>
            <a:ext cx="2606799" cy="646313"/>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CAMx IC/BC</a:t>
            </a:r>
          </a:p>
          <a:p>
            <a:pPr algn="ctr" defTabSz="1088433" fontAlgn="auto">
              <a:spcBef>
                <a:spcPts val="0"/>
              </a:spcBef>
              <a:spcAft>
                <a:spcPts val="0"/>
              </a:spcAft>
              <a:defRPr/>
            </a:pPr>
            <a:r>
              <a:rPr lang="en-US" kern="0" dirty="0">
                <a:solidFill>
                  <a:prstClr val="black"/>
                </a:solidFill>
                <a:latin typeface="Calibri"/>
              </a:rPr>
              <a:t>(FORTRAN binary)</a:t>
            </a:r>
          </a:p>
        </p:txBody>
      </p:sp>
      <p:sp>
        <p:nvSpPr>
          <p:cNvPr id="15" name="TextBox 14"/>
          <p:cNvSpPr txBox="1"/>
          <p:nvPr/>
        </p:nvSpPr>
        <p:spPr>
          <a:xfrm>
            <a:off x="5548688" y="3916586"/>
            <a:ext cx="1015868" cy="369314"/>
          </a:xfrm>
          <a:prstGeom prst="rect">
            <a:avLst/>
          </a:prstGeom>
          <a:noFill/>
          <a:ln w="22225">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b="1" i="1" kern="0" dirty="0">
                <a:solidFill>
                  <a:prstClr val="black"/>
                </a:solidFill>
                <a:latin typeface="Calibri"/>
              </a:rPr>
              <a:t>CAMx</a:t>
            </a:r>
          </a:p>
        </p:txBody>
      </p:sp>
      <p:sp>
        <p:nvSpPr>
          <p:cNvPr id="16" name="TextBox 15"/>
          <p:cNvSpPr txBox="1"/>
          <p:nvPr/>
        </p:nvSpPr>
        <p:spPr>
          <a:xfrm>
            <a:off x="4507205" y="4592099"/>
            <a:ext cx="3060656" cy="646313"/>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CAMx Output (FORTRAN Binary)</a:t>
            </a:r>
          </a:p>
        </p:txBody>
      </p:sp>
      <p:cxnSp>
        <p:nvCxnSpPr>
          <p:cNvPr id="17" name="Straight Arrow Connector 16"/>
          <p:cNvCxnSpPr>
            <a:stCxn id="5" idx="2"/>
            <a:endCxn id="7" idx="0"/>
          </p:cNvCxnSpPr>
          <p:nvPr/>
        </p:nvCxnSpPr>
        <p:spPr>
          <a:xfrm>
            <a:off x="2539670" y="1523593"/>
            <a:ext cx="12696" cy="618098"/>
          </a:xfrm>
          <a:prstGeom prst="straightConnector1">
            <a:avLst/>
          </a:prstGeom>
          <a:noFill/>
          <a:ln w="9525" cap="flat" cmpd="sng" algn="ctr">
            <a:solidFill>
              <a:srgbClr val="4F81BD"/>
            </a:solidFill>
            <a:prstDash val="solid"/>
            <a:tailEnd type="arrow"/>
          </a:ln>
          <a:effectLst/>
        </p:spPr>
      </p:cxnSp>
      <p:cxnSp>
        <p:nvCxnSpPr>
          <p:cNvPr id="18" name="Straight Arrow Connector 17"/>
          <p:cNvCxnSpPr>
            <a:stCxn id="7" idx="2"/>
            <a:endCxn id="11" idx="0"/>
          </p:cNvCxnSpPr>
          <p:nvPr/>
        </p:nvCxnSpPr>
        <p:spPr>
          <a:xfrm>
            <a:off x="2552366" y="2511005"/>
            <a:ext cx="3091" cy="976257"/>
          </a:xfrm>
          <a:prstGeom prst="straightConnector1">
            <a:avLst/>
          </a:prstGeom>
          <a:noFill/>
          <a:ln w="9525" cap="flat" cmpd="sng" algn="ctr">
            <a:solidFill>
              <a:srgbClr val="4F81BD"/>
            </a:solidFill>
            <a:prstDash val="solid"/>
            <a:tailEnd type="arrow"/>
          </a:ln>
          <a:effectLst/>
        </p:spPr>
      </p:cxnSp>
      <p:cxnSp>
        <p:nvCxnSpPr>
          <p:cNvPr id="19" name="Straight Arrow Connector 18"/>
          <p:cNvCxnSpPr>
            <a:stCxn id="10" idx="2"/>
            <a:endCxn id="9" idx="0"/>
          </p:cNvCxnSpPr>
          <p:nvPr/>
        </p:nvCxnSpPr>
        <p:spPr>
          <a:xfrm>
            <a:off x="6021744" y="1508317"/>
            <a:ext cx="0" cy="356311"/>
          </a:xfrm>
          <a:prstGeom prst="straightConnector1">
            <a:avLst/>
          </a:prstGeom>
          <a:noFill/>
          <a:ln w="9525" cap="flat" cmpd="sng" algn="ctr">
            <a:solidFill>
              <a:srgbClr val="4F81BD"/>
            </a:solidFill>
            <a:prstDash val="solid"/>
            <a:tailEnd type="arrow"/>
          </a:ln>
          <a:effectLst/>
        </p:spPr>
      </p:cxnSp>
      <p:cxnSp>
        <p:nvCxnSpPr>
          <p:cNvPr id="20" name="Straight Arrow Connector 19"/>
          <p:cNvCxnSpPr>
            <a:stCxn id="9" idx="2"/>
            <a:endCxn id="6" idx="0"/>
          </p:cNvCxnSpPr>
          <p:nvPr/>
        </p:nvCxnSpPr>
        <p:spPr>
          <a:xfrm>
            <a:off x="6021744" y="2510941"/>
            <a:ext cx="15789" cy="585030"/>
          </a:xfrm>
          <a:prstGeom prst="straightConnector1">
            <a:avLst/>
          </a:prstGeom>
          <a:noFill/>
          <a:ln w="9525" cap="flat" cmpd="sng" algn="ctr">
            <a:solidFill>
              <a:srgbClr val="4F81BD"/>
            </a:solidFill>
            <a:prstDash val="solid"/>
            <a:tailEnd type="arrow"/>
          </a:ln>
          <a:effectLst/>
        </p:spPr>
      </p:cxnSp>
      <p:cxnSp>
        <p:nvCxnSpPr>
          <p:cNvPr id="21" name="Straight Arrow Connector 20"/>
          <p:cNvCxnSpPr>
            <a:stCxn id="6" idx="2"/>
            <a:endCxn id="15" idx="0"/>
          </p:cNvCxnSpPr>
          <p:nvPr/>
        </p:nvCxnSpPr>
        <p:spPr>
          <a:xfrm>
            <a:off x="6037533" y="3465285"/>
            <a:ext cx="19089" cy="451301"/>
          </a:xfrm>
          <a:prstGeom prst="straightConnector1">
            <a:avLst/>
          </a:prstGeom>
          <a:noFill/>
          <a:ln w="9525" cap="flat" cmpd="sng" algn="ctr">
            <a:solidFill>
              <a:srgbClr val="4F81BD"/>
            </a:solidFill>
            <a:prstDash val="solid"/>
            <a:tailEnd type="arrow"/>
          </a:ln>
          <a:effectLst/>
        </p:spPr>
      </p:cxnSp>
      <p:cxnSp>
        <p:nvCxnSpPr>
          <p:cNvPr id="23" name="Straight Arrow Connector 22"/>
          <p:cNvCxnSpPr>
            <a:stCxn id="12" idx="2"/>
            <a:endCxn id="13" idx="0"/>
          </p:cNvCxnSpPr>
          <p:nvPr/>
        </p:nvCxnSpPr>
        <p:spPr>
          <a:xfrm>
            <a:off x="9803680" y="2642116"/>
            <a:ext cx="21144" cy="1112887"/>
          </a:xfrm>
          <a:prstGeom prst="straightConnector1">
            <a:avLst/>
          </a:prstGeom>
          <a:noFill/>
          <a:ln w="9525" cap="flat" cmpd="sng" algn="ctr">
            <a:solidFill>
              <a:srgbClr val="4F81BD"/>
            </a:solidFill>
            <a:prstDash val="solid"/>
            <a:tailEnd type="arrow"/>
          </a:ln>
          <a:effectLst/>
        </p:spPr>
      </p:cxnSp>
      <p:cxnSp>
        <p:nvCxnSpPr>
          <p:cNvPr id="25" name="Straight Arrow Connector 24"/>
          <p:cNvCxnSpPr>
            <a:stCxn id="15" idx="2"/>
            <a:endCxn id="16" idx="0"/>
          </p:cNvCxnSpPr>
          <p:nvPr/>
        </p:nvCxnSpPr>
        <p:spPr>
          <a:xfrm flipH="1">
            <a:off x="6037533" y="4285900"/>
            <a:ext cx="19089" cy="306199"/>
          </a:xfrm>
          <a:prstGeom prst="straightConnector1">
            <a:avLst/>
          </a:prstGeom>
          <a:noFill/>
          <a:ln w="9525" cap="flat" cmpd="sng" algn="ctr">
            <a:solidFill>
              <a:srgbClr val="4F81BD"/>
            </a:solidFill>
            <a:prstDash val="solid"/>
            <a:tailEnd type="arrow"/>
          </a:ln>
          <a:effectLst/>
        </p:spPr>
      </p:cxnSp>
      <p:cxnSp>
        <p:nvCxnSpPr>
          <p:cNvPr id="27" name="Straight Arrow Connector 26"/>
          <p:cNvCxnSpPr>
            <a:stCxn id="13" idx="1"/>
            <a:endCxn id="15" idx="3"/>
          </p:cNvCxnSpPr>
          <p:nvPr/>
        </p:nvCxnSpPr>
        <p:spPr>
          <a:xfrm flipH="1">
            <a:off x="6564556" y="4078160"/>
            <a:ext cx="1956868" cy="23083"/>
          </a:xfrm>
          <a:prstGeom prst="straightConnector1">
            <a:avLst/>
          </a:prstGeom>
          <a:noFill/>
          <a:ln w="9525" cap="flat" cmpd="sng" algn="ctr">
            <a:solidFill>
              <a:srgbClr val="4F81BD">
                <a:shade val="95000"/>
                <a:satMod val="105000"/>
              </a:srgbClr>
            </a:solidFill>
            <a:prstDash val="solid"/>
            <a:tailEnd type="arrow"/>
          </a:ln>
          <a:effectLst/>
        </p:spPr>
      </p:cxnSp>
      <p:sp>
        <p:nvSpPr>
          <p:cNvPr id="28" name="TextBox 27"/>
          <p:cNvSpPr txBox="1"/>
          <p:nvPr/>
        </p:nvSpPr>
        <p:spPr>
          <a:xfrm>
            <a:off x="8521425" y="880283"/>
            <a:ext cx="2564510" cy="646313"/>
          </a:xfrm>
          <a:prstGeom prst="rect">
            <a:avLst/>
          </a:prstGeom>
          <a:solidFill>
            <a:schemeClr val="bg1"/>
          </a:solid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Global Model </a:t>
            </a:r>
          </a:p>
          <a:p>
            <a:pPr algn="ctr" defTabSz="1088433" fontAlgn="auto">
              <a:spcBef>
                <a:spcPts val="0"/>
              </a:spcBef>
              <a:spcAft>
                <a:spcPts val="0"/>
              </a:spcAft>
              <a:defRPr/>
            </a:pPr>
            <a:r>
              <a:rPr lang="en-US" kern="0" dirty="0">
                <a:solidFill>
                  <a:prstClr val="black"/>
                </a:solidFill>
                <a:latin typeface="Calibri"/>
              </a:rPr>
              <a:t>(e.g. GEOS-</a:t>
            </a:r>
            <a:r>
              <a:rPr lang="en-US" kern="0" dirty="0" err="1">
                <a:solidFill>
                  <a:prstClr val="black"/>
                </a:solidFill>
                <a:latin typeface="Calibri"/>
              </a:rPr>
              <a:t>Chem</a:t>
            </a:r>
            <a:r>
              <a:rPr lang="en-US" kern="0" dirty="0">
                <a:solidFill>
                  <a:prstClr val="black"/>
                </a:solidFill>
                <a:latin typeface="Calibri"/>
              </a:rPr>
              <a:t>) Output</a:t>
            </a:r>
          </a:p>
        </p:txBody>
      </p:sp>
      <p:cxnSp>
        <p:nvCxnSpPr>
          <p:cNvPr id="29" name="Straight Arrow Connector 28"/>
          <p:cNvCxnSpPr>
            <a:stCxn id="28" idx="2"/>
            <a:endCxn id="12" idx="0"/>
          </p:cNvCxnSpPr>
          <p:nvPr/>
        </p:nvCxnSpPr>
        <p:spPr>
          <a:xfrm>
            <a:off x="9803680" y="1526596"/>
            <a:ext cx="0" cy="746206"/>
          </a:xfrm>
          <a:prstGeom prst="straightConnector1">
            <a:avLst/>
          </a:prstGeom>
          <a:noFill/>
          <a:ln w="9525" cap="flat" cmpd="sng" algn="ctr">
            <a:solidFill>
              <a:srgbClr val="4F81BD">
                <a:shade val="95000"/>
                <a:satMod val="105000"/>
              </a:srgbClr>
            </a:solidFill>
            <a:prstDash val="solid"/>
            <a:tailEnd type="arrow"/>
          </a:ln>
          <a:effectLst/>
        </p:spPr>
      </p:cxnSp>
      <p:cxnSp>
        <p:nvCxnSpPr>
          <p:cNvPr id="45" name="Straight Arrow Connector 44"/>
          <p:cNvCxnSpPr/>
          <p:nvPr/>
        </p:nvCxnSpPr>
        <p:spPr>
          <a:xfrm flipV="1">
            <a:off x="3825291" y="4097451"/>
            <a:ext cx="1713921" cy="1"/>
          </a:xfrm>
          <a:prstGeom prst="straightConnector1">
            <a:avLst/>
          </a:prstGeom>
          <a:ln w="9525">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57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1828562" y="924915"/>
            <a:ext cx="10361851" cy="252262"/>
          </a:xfrm>
          <a:prstGeom prst="rect">
            <a:avLst/>
          </a:prstGeom>
          <a:solidFill>
            <a:schemeClr val="bg1"/>
          </a:solidFill>
          <a:ln w="12700" cap="flat" cmpd="sng" algn="ctr">
            <a:noFill/>
            <a:prstDash val="solid"/>
            <a:round/>
            <a:headEnd type="none" w="med" len="med"/>
            <a:tailEnd type="none" w="med" len="med"/>
          </a:ln>
          <a:effectLst/>
        </p:spPr>
        <p:txBody>
          <a:bodyPr vert="horz" wrap="none" lIns="108830" tIns="54416" rIns="108830" bIns="54416" numCol="1" rtlCol="0" anchor="t" anchorCtr="0" compatLnSpc="1">
            <a:prstTxWarp prst="textNoShape">
              <a:avLst/>
            </a:prstTxWarp>
          </a:bodyPr>
          <a:lstStyle/>
          <a:p>
            <a:pPr defTabSz="1088433" eaLnBrk="0" hangingPunct="0"/>
            <a:endParaRPr lang="en-US" sz="2900">
              <a:latin typeface="Arial" charset="0"/>
            </a:endParaRPr>
          </a:p>
        </p:txBody>
      </p:sp>
      <p:sp>
        <p:nvSpPr>
          <p:cNvPr id="2" name="Title 1"/>
          <p:cNvSpPr>
            <a:spLocks noGrp="1"/>
          </p:cNvSpPr>
          <p:nvPr>
            <p:ph type="title"/>
          </p:nvPr>
        </p:nvSpPr>
        <p:spPr>
          <a:xfrm>
            <a:off x="1285622" y="117426"/>
            <a:ext cx="9142810" cy="533524"/>
          </a:xfrm>
        </p:spPr>
        <p:txBody>
          <a:bodyPr/>
          <a:lstStyle/>
          <a:p>
            <a:r>
              <a:rPr lang="en-US" dirty="0" smtClean="0">
                <a:solidFill>
                  <a:prstClr val="black"/>
                </a:solidFill>
              </a:rPr>
              <a:t>Geos-</a:t>
            </a:r>
            <a:r>
              <a:rPr lang="en-US" dirty="0" err="1" smtClean="0">
                <a:solidFill>
                  <a:prstClr val="black"/>
                </a:solidFill>
              </a:rPr>
              <a:t>chem</a:t>
            </a:r>
            <a:r>
              <a:rPr lang="en-US" dirty="0" smtClean="0">
                <a:solidFill>
                  <a:prstClr val="black"/>
                </a:solidFill>
              </a:rPr>
              <a:t> Processing</a:t>
            </a:r>
            <a:endParaRPr lang="en-US" dirty="0"/>
          </a:p>
        </p:txBody>
      </p:sp>
      <p:sp>
        <p:nvSpPr>
          <p:cNvPr id="5" name="TextBox 4"/>
          <p:cNvSpPr txBox="1"/>
          <p:nvPr/>
        </p:nvSpPr>
        <p:spPr>
          <a:xfrm>
            <a:off x="758976" y="877280"/>
            <a:ext cx="2438083" cy="646313"/>
          </a:xfrm>
          <a:prstGeom prst="rect">
            <a:avLst/>
          </a:prstGeom>
          <a:solidFill>
            <a:schemeClr val="bg1"/>
          </a:solid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Emissions Inventory Data</a:t>
            </a:r>
          </a:p>
        </p:txBody>
      </p:sp>
      <p:sp>
        <p:nvSpPr>
          <p:cNvPr id="7" name="TextBox 6"/>
          <p:cNvSpPr txBox="1"/>
          <p:nvPr/>
        </p:nvSpPr>
        <p:spPr>
          <a:xfrm>
            <a:off x="1372930" y="2305266"/>
            <a:ext cx="1210174" cy="369314"/>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b="1" i="1" kern="0" dirty="0">
                <a:solidFill>
                  <a:prstClr val="black"/>
                </a:solidFill>
                <a:latin typeface="Calibri"/>
              </a:rPr>
              <a:t>HEMCO</a:t>
            </a:r>
          </a:p>
        </p:txBody>
      </p:sp>
      <p:sp>
        <p:nvSpPr>
          <p:cNvPr id="9" name="TextBox 8"/>
          <p:cNvSpPr txBox="1"/>
          <p:nvPr/>
        </p:nvSpPr>
        <p:spPr>
          <a:xfrm>
            <a:off x="4060351" y="1881264"/>
            <a:ext cx="3714824" cy="646313"/>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b="1" i="1" kern="0" dirty="0">
                <a:solidFill>
                  <a:prstClr val="black"/>
                </a:solidFill>
                <a:latin typeface="Calibri"/>
              </a:rPr>
              <a:t>GMAO</a:t>
            </a:r>
            <a:r>
              <a:rPr lang="en-US" i="1" kern="0" dirty="0">
                <a:solidFill>
                  <a:prstClr val="black"/>
                </a:solidFill>
                <a:latin typeface="Calibri"/>
              </a:rPr>
              <a:t> datasets</a:t>
            </a:r>
          </a:p>
          <a:p>
            <a:pPr algn="ctr" defTabSz="1088433" fontAlgn="auto">
              <a:spcBef>
                <a:spcPts val="0"/>
              </a:spcBef>
              <a:spcAft>
                <a:spcPts val="0"/>
              </a:spcAft>
              <a:defRPr/>
            </a:pPr>
            <a:r>
              <a:rPr lang="en-US" i="1" kern="0" dirty="0">
                <a:solidFill>
                  <a:prstClr val="black"/>
                </a:solidFill>
                <a:latin typeface="Calibri"/>
              </a:rPr>
              <a:t>(operational or reanalysis)</a:t>
            </a:r>
          </a:p>
        </p:txBody>
      </p:sp>
      <p:sp>
        <p:nvSpPr>
          <p:cNvPr id="10" name="TextBox 9"/>
          <p:cNvSpPr txBox="1"/>
          <p:nvPr/>
        </p:nvSpPr>
        <p:spPr>
          <a:xfrm>
            <a:off x="4799232" y="862004"/>
            <a:ext cx="2203696" cy="646313"/>
          </a:xfrm>
          <a:prstGeom prst="rect">
            <a:avLst/>
          </a:prstGeom>
          <a:solidFill>
            <a:schemeClr val="bg1"/>
          </a:solid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Meteorological</a:t>
            </a:r>
          </a:p>
          <a:p>
            <a:pPr algn="ctr" defTabSz="1088433" fontAlgn="auto">
              <a:spcBef>
                <a:spcPts val="0"/>
              </a:spcBef>
              <a:spcAft>
                <a:spcPts val="0"/>
              </a:spcAft>
              <a:defRPr/>
            </a:pPr>
            <a:r>
              <a:rPr lang="en-US" kern="0" dirty="0">
                <a:solidFill>
                  <a:prstClr val="black"/>
                </a:solidFill>
                <a:latin typeface="Calibri"/>
              </a:rPr>
              <a:t>Inputs</a:t>
            </a:r>
          </a:p>
        </p:txBody>
      </p:sp>
      <p:sp>
        <p:nvSpPr>
          <p:cNvPr id="11" name="TextBox 10"/>
          <p:cNvSpPr txBox="1"/>
          <p:nvPr/>
        </p:nvSpPr>
        <p:spPr>
          <a:xfrm>
            <a:off x="727143" y="3487261"/>
            <a:ext cx="2584117" cy="923312"/>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GEOS-Chem Emission</a:t>
            </a:r>
          </a:p>
          <a:p>
            <a:pPr algn="ctr" defTabSz="1088433" fontAlgn="auto">
              <a:spcBef>
                <a:spcPts val="0"/>
              </a:spcBef>
              <a:spcAft>
                <a:spcPts val="0"/>
              </a:spcAft>
              <a:defRPr/>
            </a:pPr>
            <a:r>
              <a:rPr lang="en-US" kern="0" dirty="0">
                <a:solidFill>
                  <a:prstClr val="black"/>
                </a:solidFill>
                <a:latin typeface="Calibri"/>
              </a:rPr>
              <a:t>Input </a:t>
            </a:r>
          </a:p>
          <a:p>
            <a:pPr algn="ctr" defTabSz="1088433" fontAlgn="auto">
              <a:spcBef>
                <a:spcPts val="0"/>
              </a:spcBef>
              <a:spcAft>
                <a:spcPts val="0"/>
              </a:spcAft>
              <a:defRPr/>
            </a:pPr>
            <a:r>
              <a:rPr lang="en-US" kern="0" dirty="0">
                <a:solidFill>
                  <a:prstClr val="black"/>
                </a:solidFill>
                <a:latin typeface="Calibri"/>
              </a:rPr>
              <a:t>(</a:t>
            </a:r>
            <a:r>
              <a:rPr lang="en-US" kern="0" dirty="0" err="1">
                <a:solidFill>
                  <a:prstClr val="black"/>
                </a:solidFill>
                <a:latin typeface="Calibri"/>
              </a:rPr>
              <a:t>netCDF</a:t>
            </a:r>
            <a:r>
              <a:rPr lang="en-US" kern="0" dirty="0">
                <a:solidFill>
                  <a:prstClr val="black"/>
                </a:solidFill>
                <a:latin typeface="Calibri"/>
              </a:rPr>
              <a:t>)</a:t>
            </a:r>
          </a:p>
        </p:txBody>
      </p:sp>
      <p:sp>
        <p:nvSpPr>
          <p:cNvPr id="12" name="TextBox 11"/>
          <p:cNvSpPr txBox="1"/>
          <p:nvPr/>
        </p:nvSpPr>
        <p:spPr>
          <a:xfrm>
            <a:off x="8244988" y="2284063"/>
            <a:ext cx="3862958" cy="646313"/>
          </a:xfrm>
          <a:prstGeom prst="rect">
            <a:avLst/>
          </a:prstGeom>
          <a:noFill/>
          <a:ln>
            <a:solidFill>
              <a:srgbClr val="4F81BD"/>
            </a:solidFill>
          </a:ln>
        </p:spPr>
        <p:txBody>
          <a:bodyPr wrap="square" lIns="91423" tIns="45711" rIns="91423" bIns="45711" rtlCol="0">
            <a:spAutoFit/>
          </a:bodyPr>
          <a:lstStyle/>
          <a:p>
            <a:pPr defTabSz="1088433" fontAlgn="auto">
              <a:spcBef>
                <a:spcPts val="0"/>
              </a:spcBef>
              <a:spcAft>
                <a:spcPts val="0"/>
              </a:spcAft>
              <a:defRPr/>
            </a:pPr>
            <a:r>
              <a:rPr lang="en-US" b="1" i="1" kern="0" dirty="0">
                <a:solidFill>
                  <a:prstClr val="black"/>
                </a:solidFill>
                <a:latin typeface="Calibri"/>
              </a:rPr>
              <a:t>-</a:t>
            </a:r>
            <a:r>
              <a:rPr lang="en-US" i="1" kern="0" dirty="0">
                <a:solidFill>
                  <a:prstClr val="black"/>
                </a:solidFill>
                <a:latin typeface="Calibri"/>
              </a:rPr>
              <a:t>Radiative </a:t>
            </a:r>
            <a:r>
              <a:rPr lang="en-US" i="1" kern="0" dirty="0" smtClean="0">
                <a:solidFill>
                  <a:prstClr val="black"/>
                </a:solidFill>
                <a:latin typeface="Calibri"/>
              </a:rPr>
              <a:t>transfer properties</a:t>
            </a:r>
            <a:endParaRPr lang="en-US" i="1" kern="0" dirty="0">
              <a:solidFill>
                <a:prstClr val="black"/>
              </a:solidFill>
              <a:latin typeface="Calibri"/>
            </a:endParaRPr>
          </a:p>
          <a:p>
            <a:pPr defTabSz="1088433" fontAlgn="auto">
              <a:spcBef>
                <a:spcPts val="0"/>
              </a:spcBef>
              <a:spcAft>
                <a:spcPts val="0"/>
              </a:spcAft>
              <a:defRPr/>
            </a:pPr>
            <a:r>
              <a:rPr lang="en-US" i="1" kern="0" dirty="0">
                <a:solidFill>
                  <a:prstClr val="black"/>
                </a:solidFill>
                <a:latin typeface="Calibri"/>
              </a:rPr>
              <a:t>-Leaf area index </a:t>
            </a:r>
          </a:p>
        </p:txBody>
      </p:sp>
      <p:sp>
        <p:nvSpPr>
          <p:cNvPr id="15" name="TextBox 14"/>
          <p:cNvSpPr txBox="1"/>
          <p:nvPr/>
        </p:nvSpPr>
        <p:spPr>
          <a:xfrm>
            <a:off x="4966198" y="3988008"/>
            <a:ext cx="1960291" cy="369314"/>
          </a:xfrm>
          <a:prstGeom prst="rect">
            <a:avLst/>
          </a:prstGeom>
          <a:noFill/>
          <a:ln w="22225">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b="1" i="1" kern="0" dirty="0">
                <a:solidFill>
                  <a:prstClr val="black"/>
                </a:solidFill>
                <a:latin typeface="Calibri"/>
              </a:rPr>
              <a:t>GEOS-Chem</a:t>
            </a:r>
          </a:p>
        </p:txBody>
      </p:sp>
      <p:sp>
        <p:nvSpPr>
          <p:cNvPr id="16" name="TextBox 15"/>
          <p:cNvSpPr txBox="1"/>
          <p:nvPr/>
        </p:nvSpPr>
        <p:spPr>
          <a:xfrm>
            <a:off x="3197059" y="5310803"/>
            <a:ext cx="5428041" cy="646313"/>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GEOS-Chem Output </a:t>
            </a:r>
          </a:p>
          <a:p>
            <a:pPr algn="ctr" defTabSz="1088433" fontAlgn="auto">
              <a:spcBef>
                <a:spcPts val="0"/>
              </a:spcBef>
              <a:spcAft>
                <a:spcPts val="0"/>
              </a:spcAft>
              <a:defRPr/>
            </a:pPr>
            <a:r>
              <a:rPr lang="en-US" kern="0" dirty="0">
                <a:solidFill>
                  <a:prstClr val="black"/>
                </a:solidFill>
                <a:latin typeface="Calibri"/>
              </a:rPr>
              <a:t>(Mix of binary punch format and </a:t>
            </a:r>
            <a:r>
              <a:rPr lang="en-US" kern="0" dirty="0" err="1">
                <a:solidFill>
                  <a:prstClr val="black"/>
                </a:solidFill>
                <a:latin typeface="Calibri"/>
              </a:rPr>
              <a:t>netCDF</a:t>
            </a:r>
            <a:r>
              <a:rPr lang="en-US" kern="0" dirty="0">
                <a:solidFill>
                  <a:prstClr val="black"/>
                </a:solidFill>
                <a:latin typeface="Calibri"/>
              </a:rPr>
              <a:t>)</a:t>
            </a:r>
          </a:p>
        </p:txBody>
      </p:sp>
      <p:cxnSp>
        <p:nvCxnSpPr>
          <p:cNvPr id="17" name="Straight Arrow Connector 16"/>
          <p:cNvCxnSpPr>
            <a:stCxn id="5" idx="2"/>
            <a:endCxn id="7" idx="0"/>
          </p:cNvCxnSpPr>
          <p:nvPr/>
        </p:nvCxnSpPr>
        <p:spPr>
          <a:xfrm flipH="1">
            <a:off x="1978017" y="1523593"/>
            <a:ext cx="1" cy="781673"/>
          </a:xfrm>
          <a:prstGeom prst="straightConnector1">
            <a:avLst/>
          </a:prstGeom>
          <a:noFill/>
          <a:ln w="9525" cap="flat" cmpd="sng" algn="ctr">
            <a:solidFill>
              <a:srgbClr val="4F81BD"/>
            </a:solidFill>
            <a:prstDash val="solid"/>
            <a:tailEnd type="arrow"/>
          </a:ln>
          <a:effectLst/>
        </p:spPr>
      </p:cxnSp>
      <p:cxnSp>
        <p:nvCxnSpPr>
          <p:cNvPr id="18" name="Straight Arrow Connector 17"/>
          <p:cNvCxnSpPr>
            <a:endCxn id="11" idx="0"/>
          </p:cNvCxnSpPr>
          <p:nvPr/>
        </p:nvCxnSpPr>
        <p:spPr>
          <a:xfrm>
            <a:off x="2002384" y="2738268"/>
            <a:ext cx="16818" cy="748993"/>
          </a:xfrm>
          <a:prstGeom prst="straightConnector1">
            <a:avLst/>
          </a:prstGeom>
          <a:noFill/>
          <a:ln w="9525" cap="flat" cmpd="sng" algn="ctr">
            <a:solidFill>
              <a:srgbClr val="4F81BD"/>
            </a:solidFill>
            <a:prstDash val="solid"/>
            <a:tailEnd type="arrow"/>
          </a:ln>
          <a:effectLst/>
        </p:spPr>
      </p:cxnSp>
      <p:cxnSp>
        <p:nvCxnSpPr>
          <p:cNvPr id="23" name="Straight Arrow Connector 22"/>
          <p:cNvCxnSpPr>
            <a:stCxn id="12" idx="2"/>
          </p:cNvCxnSpPr>
          <p:nvPr/>
        </p:nvCxnSpPr>
        <p:spPr>
          <a:xfrm flipH="1">
            <a:off x="6940671" y="2930376"/>
            <a:ext cx="3235796" cy="1202620"/>
          </a:xfrm>
          <a:prstGeom prst="straightConnector1">
            <a:avLst/>
          </a:prstGeom>
          <a:noFill/>
          <a:ln w="9525" cap="flat" cmpd="sng" algn="ctr">
            <a:solidFill>
              <a:srgbClr val="4F81BD"/>
            </a:solidFill>
            <a:prstDash val="solid"/>
            <a:tailEnd type="arrow"/>
          </a:ln>
          <a:effectLst/>
        </p:spPr>
      </p:cxnSp>
      <p:cxnSp>
        <p:nvCxnSpPr>
          <p:cNvPr id="25" name="Straight Arrow Connector 24"/>
          <p:cNvCxnSpPr/>
          <p:nvPr/>
        </p:nvCxnSpPr>
        <p:spPr>
          <a:xfrm>
            <a:off x="5951191" y="4365898"/>
            <a:ext cx="0" cy="936104"/>
          </a:xfrm>
          <a:prstGeom prst="straightConnector1">
            <a:avLst/>
          </a:prstGeom>
          <a:noFill/>
          <a:ln w="9525" cap="flat" cmpd="sng" algn="ctr">
            <a:solidFill>
              <a:srgbClr val="4F81BD"/>
            </a:solidFill>
            <a:prstDash val="solid"/>
            <a:tailEnd type="arrow"/>
          </a:ln>
          <a:effectLst/>
        </p:spPr>
      </p:cxnSp>
      <p:cxnSp>
        <p:nvCxnSpPr>
          <p:cNvPr id="27" name="Straight Arrow Connector 26"/>
          <p:cNvCxnSpPr>
            <a:stCxn id="57" idx="1"/>
            <a:endCxn id="15" idx="3"/>
          </p:cNvCxnSpPr>
          <p:nvPr/>
        </p:nvCxnSpPr>
        <p:spPr>
          <a:xfrm flipH="1" flipV="1">
            <a:off x="6926489" y="4172665"/>
            <a:ext cx="1633850" cy="549189"/>
          </a:xfrm>
          <a:prstGeom prst="straightConnector1">
            <a:avLst/>
          </a:prstGeom>
          <a:noFill/>
          <a:ln w="9525" cap="flat" cmpd="sng" algn="ctr">
            <a:solidFill>
              <a:srgbClr val="4F81BD">
                <a:shade val="95000"/>
                <a:satMod val="105000"/>
              </a:srgbClr>
            </a:solidFill>
            <a:prstDash val="solid"/>
            <a:tailEnd type="arrow"/>
          </a:ln>
          <a:effectLst/>
        </p:spPr>
      </p:cxnSp>
      <p:sp>
        <p:nvSpPr>
          <p:cNvPr id="28" name="TextBox 27"/>
          <p:cNvSpPr txBox="1"/>
          <p:nvPr/>
        </p:nvSpPr>
        <p:spPr>
          <a:xfrm>
            <a:off x="8879154" y="866563"/>
            <a:ext cx="2564510" cy="646313"/>
          </a:xfrm>
          <a:prstGeom prst="rect">
            <a:avLst/>
          </a:prstGeom>
          <a:solidFill>
            <a:schemeClr val="bg1"/>
          </a:solid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Miscellaneous Chemistry Inputs</a:t>
            </a:r>
          </a:p>
        </p:txBody>
      </p:sp>
      <p:cxnSp>
        <p:nvCxnSpPr>
          <p:cNvPr id="29" name="Straight Arrow Connector 28"/>
          <p:cNvCxnSpPr>
            <a:endCxn id="12" idx="0"/>
          </p:cNvCxnSpPr>
          <p:nvPr/>
        </p:nvCxnSpPr>
        <p:spPr>
          <a:xfrm>
            <a:off x="10176467" y="1545892"/>
            <a:ext cx="0" cy="738171"/>
          </a:xfrm>
          <a:prstGeom prst="straightConnector1">
            <a:avLst/>
          </a:prstGeom>
          <a:noFill/>
          <a:ln w="9525" cap="flat" cmpd="sng" algn="ctr">
            <a:solidFill>
              <a:srgbClr val="4F81BD">
                <a:shade val="95000"/>
                <a:satMod val="105000"/>
              </a:srgbClr>
            </a:solidFill>
            <a:prstDash val="solid"/>
            <a:tailEnd type="arrow"/>
          </a:ln>
          <a:effectLst/>
        </p:spPr>
      </p:cxnSp>
      <p:cxnSp>
        <p:nvCxnSpPr>
          <p:cNvPr id="45" name="Straight Arrow Connector 44"/>
          <p:cNvCxnSpPr/>
          <p:nvPr/>
        </p:nvCxnSpPr>
        <p:spPr>
          <a:xfrm>
            <a:off x="3336290" y="4165323"/>
            <a:ext cx="1606939" cy="1"/>
          </a:xfrm>
          <a:prstGeom prst="straightConnector1">
            <a:avLst/>
          </a:prstGeom>
          <a:ln w="9525">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718943" y="2997646"/>
            <a:ext cx="4454801" cy="369314"/>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Download grid-resolution specific files</a:t>
            </a:r>
          </a:p>
        </p:txBody>
      </p:sp>
      <p:sp>
        <p:nvSpPr>
          <p:cNvPr id="57" name="TextBox 56"/>
          <p:cNvSpPr txBox="1"/>
          <p:nvPr/>
        </p:nvSpPr>
        <p:spPr>
          <a:xfrm>
            <a:off x="8560339" y="4537197"/>
            <a:ext cx="3240359" cy="369314"/>
          </a:xfrm>
          <a:prstGeom prst="rect">
            <a:avLst/>
          </a:prstGeom>
          <a:noFill/>
          <a:ln>
            <a:solidFill>
              <a:srgbClr val="4F81BD"/>
            </a:solidFill>
          </a:ln>
        </p:spPr>
        <p:txBody>
          <a:bodyPr wrap="square" lIns="91423" tIns="45711" rIns="91423" bIns="45711" rtlCol="0">
            <a:spAutoFit/>
          </a:bodyPr>
          <a:lstStyle/>
          <a:p>
            <a:pPr algn="ctr" defTabSz="1088433" fontAlgn="auto">
              <a:spcBef>
                <a:spcPts val="0"/>
              </a:spcBef>
              <a:spcAft>
                <a:spcPts val="0"/>
              </a:spcAft>
              <a:defRPr/>
            </a:pPr>
            <a:r>
              <a:rPr lang="en-US" kern="0" dirty="0">
                <a:solidFill>
                  <a:prstClr val="black"/>
                </a:solidFill>
                <a:latin typeface="Calibri"/>
              </a:rPr>
              <a:t>Choose chemistry scheme</a:t>
            </a:r>
          </a:p>
        </p:txBody>
      </p:sp>
      <p:cxnSp>
        <p:nvCxnSpPr>
          <p:cNvPr id="81" name="Straight Arrow Connector 80"/>
          <p:cNvCxnSpPr/>
          <p:nvPr/>
        </p:nvCxnSpPr>
        <p:spPr>
          <a:xfrm>
            <a:off x="5951191" y="1521141"/>
            <a:ext cx="0" cy="331486"/>
          </a:xfrm>
          <a:prstGeom prst="straightConnector1">
            <a:avLst/>
          </a:prstGeom>
          <a:noFill/>
          <a:ln w="9525" cap="flat" cmpd="sng" algn="ctr">
            <a:solidFill>
              <a:srgbClr val="4F81BD"/>
            </a:solidFill>
            <a:prstDash val="solid"/>
            <a:tailEnd type="arrow"/>
          </a:ln>
          <a:effectLst/>
        </p:spPr>
      </p:cxnSp>
      <p:cxnSp>
        <p:nvCxnSpPr>
          <p:cNvPr id="84" name="Straight Arrow Connector 83"/>
          <p:cNvCxnSpPr/>
          <p:nvPr/>
        </p:nvCxnSpPr>
        <p:spPr>
          <a:xfrm>
            <a:off x="5946343" y="2512958"/>
            <a:ext cx="4847" cy="485999"/>
          </a:xfrm>
          <a:prstGeom prst="straightConnector1">
            <a:avLst/>
          </a:prstGeom>
          <a:noFill/>
          <a:ln w="9525" cap="flat" cmpd="sng" algn="ctr">
            <a:solidFill>
              <a:srgbClr val="4F81BD"/>
            </a:solidFill>
            <a:prstDash val="solid"/>
            <a:tailEnd type="arrow"/>
          </a:ln>
          <a:effectLst/>
        </p:spPr>
      </p:cxnSp>
      <p:cxnSp>
        <p:nvCxnSpPr>
          <p:cNvPr id="35" name="Straight Arrow Connector 34"/>
          <p:cNvCxnSpPr>
            <a:endCxn id="15" idx="0"/>
          </p:cNvCxnSpPr>
          <p:nvPr/>
        </p:nvCxnSpPr>
        <p:spPr>
          <a:xfrm>
            <a:off x="5946343" y="3645868"/>
            <a:ext cx="1" cy="342140"/>
          </a:xfrm>
          <a:prstGeom prst="straightConnector1">
            <a:avLst/>
          </a:prstGeom>
          <a:noFill/>
          <a:ln w="9525" cap="flat" cmpd="sng" algn="ctr">
            <a:solidFill>
              <a:srgbClr val="4F81BD"/>
            </a:solidFill>
            <a:prstDash val="solid"/>
            <a:tailEnd type="arrow"/>
          </a:ln>
          <a:effectLst/>
        </p:spPr>
      </p:cxnSp>
    </p:spTree>
    <p:extLst>
      <p:ext uri="{BB962C8B-B14F-4D97-AF65-F5344CB8AC3E}">
        <p14:creationId xmlns:p14="http://schemas.microsoft.com/office/powerpoint/2010/main" val="313155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23" y="333451"/>
            <a:ext cx="10559097" cy="748800"/>
          </a:xfrm>
        </p:spPr>
        <p:txBody>
          <a:bodyPr/>
          <a:lstStyle/>
          <a:p>
            <a:r>
              <a:rPr lang="en-GB" dirty="0" smtClean="0"/>
              <a:t>Photochemical grid models</a:t>
            </a:r>
            <a:br>
              <a:rPr lang="en-GB" dirty="0" smtClean="0"/>
            </a:br>
            <a:r>
              <a:rPr lang="en-GB" dirty="0" smtClean="0">
                <a:solidFill>
                  <a:srgbClr val="7F7F7F"/>
                </a:solidFill>
              </a:rPr>
              <a:t>simulated processes</a:t>
            </a:r>
            <a:endParaRPr lang="en-GB" dirty="0">
              <a:solidFill>
                <a:srgbClr val="7F7F7F"/>
              </a:solidFill>
            </a:endParaRPr>
          </a:p>
        </p:txBody>
      </p:sp>
      <p:grpSp>
        <p:nvGrpSpPr>
          <p:cNvPr id="52" name="Group 51"/>
          <p:cNvGrpSpPr/>
          <p:nvPr/>
        </p:nvGrpSpPr>
        <p:grpSpPr>
          <a:xfrm>
            <a:off x="1213877" y="1325454"/>
            <a:ext cx="9660562" cy="4313281"/>
            <a:chOff x="1213877" y="1325453"/>
            <a:chExt cx="9660562" cy="4313281"/>
          </a:xfrm>
        </p:grpSpPr>
        <p:sp>
          <p:nvSpPr>
            <p:cNvPr id="3" name="Rectangle 2"/>
            <p:cNvSpPr/>
            <p:nvPr/>
          </p:nvSpPr>
          <p:spPr>
            <a:xfrm>
              <a:off x="1224693" y="3400244"/>
              <a:ext cx="9649072" cy="7587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1213877" y="1325453"/>
              <a:ext cx="9649072" cy="223224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Flowchart: Magnetic Disk 43"/>
            <p:cNvSpPr/>
            <p:nvPr/>
          </p:nvSpPr>
          <p:spPr>
            <a:xfrm>
              <a:off x="10064745" y="2919153"/>
              <a:ext cx="288032" cy="661755"/>
            </a:xfrm>
            <a:prstGeom prst="flowChartMagneticDisk">
              <a:avLst/>
            </a:prstGeom>
            <a:solidFill>
              <a:srgbClr val="BB7A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Cloud 42"/>
            <p:cNvSpPr/>
            <p:nvPr/>
          </p:nvSpPr>
          <p:spPr>
            <a:xfrm>
              <a:off x="9495343" y="2263945"/>
              <a:ext cx="1251089" cy="814052"/>
            </a:xfrm>
            <a:prstGeom prst="cloud">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1225366" y="4158943"/>
              <a:ext cx="9649072" cy="1473547"/>
            </a:xfrm>
            <a:prstGeom prst="rect">
              <a:avLst/>
            </a:prstGeom>
            <a:gradFill flip="none" rotWithShape="1">
              <a:gsLst>
                <a:gs pos="0">
                  <a:schemeClr val="accent1"/>
                </a:gs>
                <a:gs pos="69000">
                  <a:srgbClr val="F0EBD5"/>
                </a:gs>
                <a:gs pos="100000">
                  <a:schemeClr val="accent3">
                    <a:lumMod val="40000"/>
                    <a:lumOff val="60000"/>
                  </a:scheme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Flowchart: Magnetic Disk 37"/>
            <p:cNvSpPr/>
            <p:nvPr/>
          </p:nvSpPr>
          <p:spPr>
            <a:xfrm>
              <a:off x="10394897" y="2969578"/>
              <a:ext cx="288032" cy="661755"/>
            </a:xfrm>
            <a:prstGeom prst="flowChartMagneticDisk">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Cloud Callout 3"/>
            <p:cNvSpPr/>
            <p:nvPr/>
          </p:nvSpPr>
          <p:spPr>
            <a:xfrm>
              <a:off x="3113585" y="1854688"/>
              <a:ext cx="1944216" cy="720080"/>
            </a:xfrm>
            <a:prstGeom prst="cloudCallout">
              <a:avLst/>
            </a:prstGeom>
            <a:gradFill flip="none" rotWithShape="1">
              <a:gsLst>
                <a:gs pos="0">
                  <a:schemeClr val="bg1"/>
                </a:gs>
                <a:gs pos="69000">
                  <a:srgbClr val="F0EBD5"/>
                </a:gs>
                <a:gs pos="100000">
                  <a:schemeClr val="bg1">
                    <a:lumMod val="95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Cloud Callout 8"/>
            <p:cNvSpPr/>
            <p:nvPr/>
          </p:nvSpPr>
          <p:spPr>
            <a:xfrm>
              <a:off x="5479523" y="1821313"/>
              <a:ext cx="972108" cy="442631"/>
            </a:xfrm>
            <a:prstGeom prst="cloudCallout">
              <a:avLst/>
            </a:prstGeom>
            <a:gradFill flip="none" rotWithShape="1">
              <a:gsLst>
                <a:gs pos="0">
                  <a:schemeClr val="bg1"/>
                </a:gs>
                <a:gs pos="69000">
                  <a:srgbClr val="F0EBD5"/>
                </a:gs>
                <a:gs pos="100000">
                  <a:schemeClr val="bg1">
                    <a:lumMod val="95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Cloud Callout 9"/>
            <p:cNvSpPr/>
            <p:nvPr/>
          </p:nvSpPr>
          <p:spPr>
            <a:xfrm>
              <a:off x="7218041" y="1750468"/>
              <a:ext cx="1206134" cy="824300"/>
            </a:xfrm>
            <a:prstGeom prst="cloudCallout">
              <a:avLst/>
            </a:prstGeom>
            <a:gradFill flip="none" rotWithShape="1">
              <a:gsLst>
                <a:gs pos="0">
                  <a:schemeClr val="bg1"/>
                </a:gs>
                <a:gs pos="69000">
                  <a:srgbClr val="F0EBD5"/>
                </a:gs>
                <a:gs pos="100000">
                  <a:schemeClr val="bg1">
                    <a:lumMod val="95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bwMode="auto">
            <a:xfrm>
              <a:off x="8658201" y="2468514"/>
              <a:ext cx="1368153" cy="274755"/>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699" indent="-25398" defTabSz="457171" eaLnBrk="0" hangingPunct="0">
                <a:lnSpc>
                  <a:spcPts val="2163"/>
                </a:lnSpc>
                <a:spcAft>
                  <a:spcPts val="1500"/>
                </a:spcAft>
              </a:pPr>
              <a:r>
                <a:rPr lang="en-GB" sz="1700" dirty="0">
                  <a:latin typeface="Arial" pitchFamily="34" charset="0"/>
                  <a:cs typeface="Arial" pitchFamily="34" charset="0"/>
                </a:rPr>
                <a:t>Emissions</a:t>
              </a:r>
            </a:p>
          </p:txBody>
        </p:sp>
        <p:cxnSp>
          <p:nvCxnSpPr>
            <p:cNvPr id="13" name="Straight Arrow Connector 12"/>
            <p:cNvCxnSpPr/>
            <p:nvPr/>
          </p:nvCxnSpPr>
          <p:spPr>
            <a:xfrm flipH="1" flipV="1">
              <a:off x="8226153" y="2574768"/>
              <a:ext cx="288032" cy="180020"/>
            </a:xfrm>
            <a:prstGeom prst="straightConnector1">
              <a:avLst/>
            </a:prstGeom>
            <a:ln w="9525">
              <a:solidFill>
                <a:schemeClr val="accent5">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218857" y="3121978"/>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3725653" y="2619773"/>
              <a:ext cx="755098" cy="942020"/>
              <a:chOff x="3898962" y="2538695"/>
              <a:chExt cx="755098" cy="942020"/>
            </a:xfrm>
          </p:grpSpPr>
          <p:cxnSp>
            <p:nvCxnSpPr>
              <p:cNvPr id="16" name="Straight Connector 15"/>
              <p:cNvCxnSpPr/>
              <p:nvPr/>
            </p:nvCxnSpPr>
            <p:spPr>
              <a:xfrm flipH="1">
                <a:off x="3934966" y="2583700"/>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087366" y="2736100"/>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239766" y="2888500"/>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898962" y="3056236"/>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544566" y="3193300"/>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4123370" y="2962916"/>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4275770" y="3158530"/>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970970" y="3210685"/>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226509" y="2538695"/>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4392166" y="2654224"/>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582052" y="2805841"/>
                <a:ext cx="72008" cy="27003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grpSp>
        <p:cxnSp>
          <p:nvCxnSpPr>
            <p:cNvPr id="31" name="Elbow Connector 30"/>
            <p:cNvCxnSpPr/>
            <p:nvPr/>
          </p:nvCxnSpPr>
          <p:spPr>
            <a:xfrm rot="16200000" flipH="1">
              <a:off x="1184289" y="2534448"/>
              <a:ext cx="1196980" cy="213340"/>
            </a:xfrm>
            <a:prstGeom prst="bentConnector3">
              <a:avLst/>
            </a:prstGeom>
            <a:ln w="9525">
              <a:solidFill>
                <a:schemeClr val="accent5">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1315121" y="2453490"/>
              <a:ext cx="1196980" cy="213340"/>
            </a:xfrm>
            <a:prstGeom prst="bentConnector3">
              <a:avLst/>
            </a:prstGeom>
            <a:ln w="9525">
              <a:solidFill>
                <a:schemeClr val="accent5">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bwMode="auto">
            <a:xfrm>
              <a:off x="4670142" y="3996952"/>
              <a:ext cx="2116987" cy="274755"/>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699" indent="-25398" defTabSz="457171" eaLnBrk="0" hangingPunct="0">
                <a:lnSpc>
                  <a:spcPts val="2163"/>
                </a:lnSpc>
                <a:spcAft>
                  <a:spcPts val="1500"/>
                </a:spcAft>
              </a:pPr>
              <a:r>
                <a:rPr lang="en-GB" sz="1700" dirty="0">
                  <a:latin typeface="Arial" pitchFamily="34" charset="0"/>
                  <a:cs typeface="Arial" pitchFamily="34" charset="0"/>
                </a:rPr>
                <a:t>Sea salt particles</a:t>
              </a:r>
            </a:p>
          </p:txBody>
        </p:sp>
        <p:sp>
          <p:nvSpPr>
            <p:cNvPr id="32" name="Freeform 31"/>
            <p:cNvSpPr/>
            <p:nvPr/>
          </p:nvSpPr>
          <p:spPr>
            <a:xfrm>
              <a:off x="7463507" y="3400244"/>
              <a:ext cx="3410932" cy="1052705"/>
            </a:xfrm>
            <a:custGeom>
              <a:avLst/>
              <a:gdLst>
                <a:gd name="connsiteX0" fmla="*/ 1969228 w 1979860"/>
                <a:gd name="connsiteY0" fmla="*/ 925033 h 1052705"/>
                <a:gd name="connsiteX1" fmla="*/ 1969228 w 1979860"/>
                <a:gd name="connsiteY1" fmla="*/ 925033 h 1052705"/>
                <a:gd name="connsiteX2" fmla="*/ 597628 w 1979860"/>
                <a:gd name="connsiteY2" fmla="*/ 1052623 h 1052705"/>
                <a:gd name="connsiteX3" fmla="*/ 533832 w 1979860"/>
                <a:gd name="connsiteY3" fmla="*/ 1020726 h 1052705"/>
                <a:gd name="connsiteX4" fmla="*/ 321181 w 1979860"/>
                <a:gd name="connsiteY4" fmla="*/ 893135 h 1052705"/>
                <a:gd name="connsiteX5" fmla="*/ 225488 w 1979860"/>
                <a:gd name="connsiteY5" fmla="*/ 850605 h 1052705"/>
                <a:gd name="connsiteX6" fmla="*/ 172325 w 1979860"/>
                <a:gd name="connsiteY6" fmla="*/ 839972 h 1052705"/>
                <a:gd name="connsiteX7" fmla="*/ 140428 w 1979860"/>
                <a:gd name="connsiteY7" fmla="*/ 818707 h 1052705"/>
                <a:gd name="connsiteX8" fmla="*/ 108530 w 1979860"/>
                <a:gd name="connsiteY8" fmla="*/ 808074 h 1052705"/>
                <a:gd name="connsiteX9" fmla="*/ 23470 w 1979860"/>
                <a:gd name="connsiteY9" fmla="*/ 776177 h 1052705"/>
                <a:gd name="connsiteX10" fmla="*/ 2204 w 1979860"/>
                <a:gd name="connsiteY10" fmla="*/ 808074 h 1052705"/>
                <a:gd name="connsiteX11" fmla="*/ 34102 w 1979860"/>
                <a:gd name="connsiteY11" fmla="*/ 733647 h 1052705"/>
                <a:gd name="connsiteX12" fmla="*/ 66000 w 1979860"/>
                <a:gd name="connsiteY12" fmla="*/ 723014 h 1052705"/>
                <a:gd name="connsiteX13" fmla="*/ 97897 w 1979860"/>
                <a:gd name="connsiteY13" fmla="*/ 701749 h 1052705"/>
                <a:gd name="connsiteX14" fmla="*/ 140428 w 1979860"/>
                <a:gd name="connsiteY14" fmla="*/ 637953 h 1052705"/>
                <a:gd name="connsiteX15" fmla="*/ 151060 w 1979860"/>
                <a:gd name="connsiteY15" fmla="*/ 606056 h 1052705"/>
                <a:gd name="connsiteX16" fmla="*/ 182958 w 1979860"/>
                <a:gd name="connsiteY16" fmla="*/ 584791 h 1052705"/>
                <a:gd name="connsiteX17" fmla="*/ 257386 w 1979860"/>
                <a:gd name="connsiteY17" fmla="*/ 510363 h 1052705"/>
                <a:gd name="connsiteX18" fmla="*/ 310549 w 1979860"/>
                <a:gd name="connsiteY18" fmla="*/ 457200 h 1052705"/>
                <a:gd name="connsiteX19" fmla="*/ 342446 w 1979860"/>
                <a:gd name="connsiteY19" fmla="*/ 425302 h 1052705"/>
                <a:gd name="connsiteX20" fmla="*/ 384977 w 1979860"/>
                <a:gd name="connsiteY20" fmla="*/ 404037 h 1052705"/>
                <a:gd name="connsiteX21" fmla="*/ 512567 w 1979860"/>
                <a:gd name="connsiteY21" fmla="*/ 212651 h 1052705"/>
                <a:gd name="connsiteX22" fmla="*/ 597628 w 1979860"/>
                <a:gd name="connsiteY22" fmla="*/ 180753 h 1052705"/>
                <a:gd name="connsiteX23" fmla="*/ 629525 w 1979860"/>
                <a:gd name="connsiteY23" fmla="*/ 159488 h 1052705"/>
                <a:gd name="connsiteX24" fmla="*/ 703953 w 1979860"/>
                <a:gd name="connsiteY24" fmla="*/ 138223 h 1052705"/>
                <a:gd name="connsiteX25" fmla="*/ 735851 w 1979860"/>
                <a:gd name="connsiteY25" fmla="*/ 127591 h 1052705"/>
                <a:gd name="connsiteX26" fmla="*/ 810279 w 1979860"/>
                <a:gd name="connsiteY26" fmla="*/ 106326 h 1052705"/>
                <a:gd name="connsiteX27" fmla="*/ 1777842 w 1979860"/>
                <a:gd name="connsiteY27" fmla="*/ 106326 h 1052705"/>
                <a:gd name="connsiteX28" fmla="*/ 1799107 w 1979860"/>
                <a:gd name="connsiteY28" fmla="*/ 85060 h 1052705"/>
                <a:gd name="connsiteX29" fmla="*/ 1831004 w 1979860"/>
                <a:gd name="connsiteY29" fmla="*/ 74428 h 1052705"/>
                <a:gd name="connsiteX30" fmla="*/ 1884167 w 1979860"/>
                <a:gd name="connsiteY30" fmla="*/ 42530 h 1052705"/>
                <a:gd name="connsiteX31" fmla="*/ 1916065 w 1979860"/>
                <a:gd name="connsiteY31" fmla="*/ 21265 h 1052705"/>
                <a:gd name="connsiteX32" fmla="*/ 1979860 w 1979860"/>
                <a:gd name="connsiteY32" fmla="*/ 0 h 1052705"/>
                <a:gd name="connsiteX33" fmla="*/ 1969228 w 1979860"/>
                <a:gd name="connsiteY33" fmla="*/ 925033 h 105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9860" h="1052705">
                  <a:moveTo>
                    <a:pt x="1969228" y="925033"/>
                  </a:moveTo>
                  <a:lnTo>
                    <a:pt x="1969228" y="925033"/>
                  </a:lnTo>
                  <a:cubicBezTo>
                    <a:pt x="1512028" y="967563"/>
                    <a:pt x="1055785" y="1022079"/>
                    <a:pt x="597628" y="1052623"/>
                  </a:cubicBezTo>
                  <a:cubicBezTo>
                    <a:pt x="573905" y="1054205"/>
                    <a:pt x="554426" y="1032607"/>
                    <a:pt x="533832" y="1020726"/>
                  </a:cubicBezTo>
                  <a:cubicBezTo>
                    <a:pt x="462230" y="979417"/>
                    <a:pt x="392584" y="934787"/>
                    <a:pt x="321181" y="893135"/>
                  </a:cubicBezTo>
                  <a:cubicBezTo>
                    <a:pt x="299004" y="880199"/>
                    <a:pt x="248302" y="857449"/>
                    <a:pt x="225488" y="850605"/>
                  </a:cubicBezTo>
                  <a:cubicBezTo>
                    <a:pt x="208178" y="845412"/>
                    <a:pt x="190046" y="843516"/>
                    <a:pt x="172325" y="839972"/>
                  </a:cubicBezTo>
                  <a:cubicBezTo>
                    <a:pt x="161693" y="832884"/>
                    <a:pt x="151857" y="824422"/>
                    <a:pt x="140428" y="818707"/>
                  </a:cubicBezTo>
                  <a:cubicBezTo>
                    <a:pt x="130403" y="813695"/>
                    <a:pt x="119024" y="812009"/>
                    <a:pt x="108530" y="808074"/>
                  </a:cubicBezTo>
                  <a:cubicBezTo>
                    <a:pt x="6839" y="769940"/>
                    <a:pt x="95859" y="800306"/>
                    <a:pt x="23470" y="776177"/>
                  </a:cubicBezTo>
                  <a:cubicBezTo>
                    <a:pt x="16381" y="786809"/>
                    <a:pt x="11240" y="817110"/>
                    <a:pt x="2204" y="808074"/>
                  </a:cubicBezTo>
                  <a:cubicBezTo>
                    <a:pt x="-9146" y="796724"/>
                    <a:pt x="26665" y="739597"/>
                    <a:pt x="34102" y="733647"/>
                  </a:cubicBezTo>
                  <a:cubicBezTo>
                    <a:pt x="42854" y="726646"/>
                    <a:pt x="55975" y="728026"/>
                    <a:pt x="66000" y="723014"/>
                  </a:cubicBezTo>
                  <a:cubicBezTo>
                    <a:pt x="77429" y="717299"/>
                    <a:pt x="87265" y="708837"/>
                    <a:pt x="97897" y="701749"/>
                  </a:cubicBezTo>
                  <a:lnTo>
                    <a:pt x="140428" y="637953"/>
                  </a:lnTo>
                  <a:cubicBezTo>
                    <a:pt x="146645" y="628628"/>
                    <a:pt x="144059" y="614807"/>
                    <a:pt x="151060" y="606056"/>
                  </a:cubicBezTo>
                  <a:cubicBezTo>
                    <a:pt x="159043" y="596077"/>
                    <a:pt x="172325" y="591879"/>
                    <a:pt x="182958" y="584791"/>
                  </a:cubicBezTo>
                  <a:cubicBezTo>
                    <a:pt x="243210" y="504454"/>
                    <a:pt x="182958" y="576521"/>
                    <a:pt x="257386" y="510363"/>
                  </a:cubicBezTo>
                  <a:cubicBezTo>
                    <a:pt x="276117" y="493713"/>
                    <a:pt x="292828" y="474921"/>
                    <a:pt x="310549" y="457200"/>
                  </a:cubicBezTo>
                  <a:cubicBezTo>
                    <a:pt x="321181" y="446567"/>
                    <a:pt x="328997" y="432026"/>
                    <a:pt x="342446" y="425302"/>
                  </a:cubicBezTo>
                  <a:lnTo>
                    <a:pt x="384977" y="404037"/>
                  </a:lnTo>
                  <a:lnTo>
                    <a:pt x="512567" y="212651"/>
                  </a:lnTo>
                  <a:cubicBezTo>
                    <a:pt x="523687" y="195971"/>
                    <a:pt x="580731" y="184977"/>
                    <a:pt x="597628" y="180753"/>
                  </a:cubicBezTo>
                  <a:cubicBezTo>
                    <a:pt x="608260" y="173665"/>
                    <a:pt x="618095" y="165203"/>
                    <a:pt x="629525" y="159488"/>
                  </a:cubicBezTo>
                  <a:cubicBezTo>
                    <a:pt x="646514" y="150993"/>
                    <a:pt x="688064" y="142763"/>
                    <a:pt x="703953" y="138223"/>
                  </a:cubicBezTo>
                  <a:cubicBezTo>
                    <a:pt x="714730" y="135144"/>
                    <a:pt x="725074" y="130670"/>
                    <a:pt x="735851" y="127591"/>
                  </a:cubicBezTo>
                  <a:cubicBezTo>
                    <a:pt x="829307" y="100889"/>
                    <a:pt x="733798" y="131818"/>
                    <a:pt x="810279" y="106326"/>
                  </a:cubicBezTo>
                  <a:cubicBezTo>
                    <a:pt x="1069501" y="111126"/>
                    <a:pt x="1498807" y="127790"/>
                    <a:pt x="1777842" y="106326"/>
                  </a:cubicBezTo>
                  <a:cubicBezTo>
                    <a:pt x="1787837" y="105557"/>
                    <a:pt x="1790511" y="90218"/>
                    <a:pt x="1799107" y="85060"/>
                  </a:cubicBezTo>
                  <a:cubicBezTo>
                    <a:pt x="1808717" y="79294"/>
                    <a:pt x="1820372" y="77972"/>
                    <a:pt x="1831004" y="74428"/>
                  </a:cubicBezTo>
                  <a:cubicBezTo>
                    <a:pt x="1872541" y="32893"/>
                    <a:pt x="1828957" y="70135"/>
                    <a:pt x="1884167" y="42530"/>
                  </a:cubicBezTo>
                  <a:cubicBezTo>
                    <a:pt x="1895597" y="36815"/>
                    <a:pt x="1904388" y="26455"/>
                    <a:pt x="1916065" y="21265"/>
                  </a:cubicBezTo>
                  <a:cubicBezTo>
                    <a:pt x="1936548" y="12161"/>
                    <a:pt x="1979860" y="0"/>
                    <a:pt x="1979860" y="0"/>
                  </a:cubicBezTo>
                  <a:lnTo>
                    <a:pt x="1969228" y="925033"/>
                  </a:lnTo>
                  <a:close/>
                </a:path>
              </a:pathLst>
            </a:custGeom>
            <a:solidFill>
              <a:srgbClr val="CC85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C:\Ou_documents\projects\EPRI_PHEV_II\EPRI-TVA\paper\submission\graphic\RS2061_494411483-m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571" y="3101259"/>
              <a:ext cx="1237261" cy="83208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bwMode="auto">
            <a:xfrm>
              <a:off x="3301989" y="3779594"/>
              <a:ext cx="1368153" cy="552138"/>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699" indent="-25398" defTabSz="457171" eaLnBrk="0" hangingPunct="0">
                <a:lnSpc>
                  <a:spcPts val="2163"/>
                </a:lnSpc>
                <a:spcAft>
                  <a:spcPts val="1500"/>
                </a:spcAft>
              </a:pPr>
              <a:r>
                <a:rPr lang="en-GB" sz="1700" dirty="0">
                  <a:latin typeface="Arial" pitchFamily="34" charset="0"/>
                  <a:cs typeface="Arial" pitchFamily="34" charset="0"/>
                </a:rPr>
                <a:t>Dry and wet deposition</a:t>
              </a:r>
            </a:p>
          </p:txBody>
        </p:sp>
        <p:pic>
          <p:nvPicPr>
            <p:cNvPr id="1027" name="Picture 3" descr="C:\Users\ENVIRON\Downloads\RS2463_459272969-lr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3664" y="2986962"/>
              <a:ext cx="1188947" cy="792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NVIRON\Downloads\RS2607_177005601-mos.jpg"/>
            <p:cNvPicPr>
              <a:picLocks noChangeAspect="1" noChangeArrowheads="1"/>
            </p:cNvPicPr>
            <p:nvPr/>
          </p:nvPicPr>
          <p:blipFill rotWithShape="1">
            <a:blip r:embed="rId5">
              <a:extLst>
                <a:ext uri="{28A0092B-C50C-407E-A947-70E740481C1C}">
                  <a14:useLocalDpi xmlns:a14="http://schemas.microsoft.com/office/drawing/2010/main" val="0"/>
                </a:ext>
              </a:extLst>
            </a:blip>
            <a:srcRect b="27207"/>
            <a:stretch/>
          </p:blipFill>
          <p:spPr bwMode="auto">
            <a:xfrm>
              <a:off x="4228723" y="4525228"/>
              <a:ext cx="3157380" cy="1113506"/>
            </a:xfrm>
            <a:prstGeom prst="rect">
              <a:avLst/>
            </a:prstGeom>
            <a:noFill/>
            <a:extLst>
              <a:ext uri="{909E8E84-426E-40dd-AFC4-6F175D3DCCD1}">
                <a14:hiddenFill xmlns:a14="http://schemas.microsoft.com/office/drawing/2010/main">
                  <a:solidFill>
                    <a:srgbClr val="FFFFFF"/>
                  </a:solidFill>
                </a14:hiddenFill>
              </a:ext>
            </a:extLst>
          </p:spPr>
        </p:pic>
        <p:sp>
          <p:nvSpPr>
            <p:cNvPr id="39" name="Cloud 38"/>
            <p:cNvSpPr/>
            <p:nvPr/>
          </p:nvSpPr>
          <p:spPr>
            <a:xfrm>
              <a:off x="9926845" y="2502176"/>
              <a:ext cx="936104" cy="602417"/>
            </a:xfrm>
            <a:prstGeom prst="cloud">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2" name="Straight Arrow Connector 41"/>
            <p:cNvCxnSpPr/>
            <p:nvPr/>
          </p:nvCxnSpPr>
          <p:spPr>
            <a:xfrm flipH="1">
              <a:off x="6958486" y="4061722"/>
              <a:ext cx="991474" cy="0"/>
            </a:xfrm>
            <a:prstGeom prst="straightConnector1">
              <a:avLst/>
            </a:prstGeom>
            <a:ln w="9525">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bwMode="auto">
            <a:xfrm>
              <a:off x="8016691" y="3937853"/>
              <a:ext cx="1368153" cy="274755"/>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699" indent="-25398" defTabSz="457171" eaLnBrk="0" hangingPunct="0">
                <a:lnSpc>
                  <a:spcPts val="2163"/>
                </a:lnSpc>
                <a:spcAft>
                  <a:spcPts val="1500"/>
                </a:spcAft>
              </a:pPr>
              <a:r>
                <a:rPr lang="en-GB" sz="1700" dirty="0">
                  <a:latin typeface="Arial" pitchFamily="34" charset="0"/>
                  <a:cs typeface="Arial" pitchFamily="34" charset="0"/>
                </a:rPr>
                <a:t>Runoff</a:t>
              </a:r>
            </a:p>
          </p:txBody>
        </p:sp>
        <p:cxnSp>
          <p:nvCxnSpPr>
            <p:cNvPr id="48" name="Straight Arrow Connector 47"/>
            <p:cNvCxnSpPr/>
            <p:nvPr/>
          </p:nvCxnSpPr>
          <p:spPr>
            <a:xfrm flipV="1">
              <a:off x="2547902" y="3291763"/>
              <a:ext cx="0" cy="1161186"/>
            </a:xfrm>
            <a:prstGeom prst="straightConnector1">
              <a:avLst/>
            </a:prstGeom>
            <a:ln w="9525">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bwMode="auto">
            <a:xfrm>
              <a:off x="1745433" y="4384163"/>
              <a:ext cx="1368153" cy="274755"/>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699" indent="-25398" defTabSz="457171" eaLnBrk="0" hangingPunct="0">
                <a:lnSpc>
                  <a:spcPts val="2163"/>
                </a:lnSpc>
                <a:spcAft>
                  <a:spcPts val="1500"/>
                </a:spcAft>
              </a:pPr>
              <a:r>
                <a:rPr lang="en-GB" sz="1700" dirty="0">
                  <a:latin typeface="Arial" pitchFamily="34" charset="0"/>
                  <a:cs typeface="Arial" pitchFamily="34" charset="0"/>
                </a:rPr>
                <a:t>Evaporation</a:t>
              </a:r>
            </a:p>
          </p:txBody>
        </p:sp>
        <p:sp>
          <p:nvSpPr>
            <p:cNvPr id="50" name="Cloud 49"/>
            <p:cNvSpPr/>
            <p:nvPr/>
          </p:nvSpPr>
          <p:spPr>
            <a:xfrm>
              <a:off x="4827697" y="3374076"/>
              <a:ext cx="1959431" cy="326693"/>
            </a:xfrm>
            <a:prstGeom prst="cloud">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TextBox 55"/>
            <p:cNvSpPr txBox="1"/>
            <p:nvPr/>
          </p:nvSpPr>
          <p:spPr bwMode="auto">
            <a:xfrm>
              <a:off x="5534097" y="3400511"/>
              <a:ext cx="1368153" cy="274755"/>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699" indent="-25398" defTabSz="457171" eaLnBrk="0" hangingPunct="0">
                <a:lnSpc>
                  <a:spcPts val="2163"/>
                </a:lnSpc>
                <a:spcAft>
                  <a:spcPts val="1500"/>
                </a:spcAft>
              </a:pPr>
              <a:r>
                <a:rPr lang="en-GB" sz="1700" dirty="0">
                  <a:latin typeface="Arial" pitchFamily="34" charset="0"/>
                  <a:cs typeface="Arial" pitchFamily="34" charset="0"/>
                </a:rPr>
                <a:t>Snow/Ice</a:t>
              </a:r>
            </a:p>
          </p:txBody>
        </p:sp>
        <p:sp>
          <p:nvSpPr>
            <p:cNvPr id="51" name="Curved Down Arrow 50"/>
            <p:cNvSpPr/>
            <p:nvPr/>
          </p:nvSpPr>
          <p:spPr>
            <a:xfrm>
              <a:off x="8424176" y="4725938"/>
              <a:ext cx="2114738" cy="356043"/>
            </a:xfrm>
            <a:prstGeom prst="curved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8" name="TextBox 57"/>
            <p:cNvSpPr txBox="1"/>
            <p:nvPr/>
          </p:nvSpPr>
          <p:spPr bwMode="auto">
            <a:xfrm>
              <a:off x="8666846" y="4895715"/>
              <a:ext cx="1692188" cy="552138"/>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699" indent="-25398" defTabSz="457171" eaLnBrk="0" hangingPunct="0">
                <a:lnSpc>
                  <a:spcPts val="2163"/>
                </a:lnSpc>
                <a:spcAft>
                  <a:spcPts val="1500"/>
                </a:spcAft>
              </a:pPr>
              <a:r>
                <a:rPr lang="en-GB" sz="1700" dirty="0">
                  <a:latin typeface="Arial" pitchFamily="34" charset="0"/>
                  <a:cs typeface="Arial" pitchFamily="34" charset="0"/>
                </a:rPr>
                <a:t>Oceanic chemistry</a:t>
              </a:r>
            </a:p>
          </p:txBody>
        </p:sp>
        <p:sp>
          <p:nvSpPr>
            <p:cNvPr id="34" name="TextBox 33"/>
            <p:cNvSpPr txBox="1"/>
            <p:nvPr/>
          </p:nvSpPr>
          <p:spPr bwMode="auto">
            <a:xfrm>
              <a:off x="1348670" y="1972122"/>
              <a:ext cx="1682792" cy="552138"/>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699" indent="-25398" defTabSz="457171" eaLnBrk="0" hangingPunct="0">
                <a:lnSpc>
                  <a:spcPts val="2163"/>
                </a:lnSpc>
                <a:spcAft>
                  <a:spcPts val="0"/>
                </a:spcAft>
              </a:pPr>
              <a:r>
                <a:rPr lang="en-GB" sz="1700" dirty="0">
                  <a:latin typeface="Arial" pitchFamily="34" charset="0"/>
                  <a:cs typeface="Arial" pitchFamily="34" charset="0"/>
                </a:rPr>
                <a:t>Radiation</a:t>
              </a:r>
            </a:p>
            <a:p>
              <a:pPr marL="12699" indent="-25398" defTabSz="457171" eaLnBrk="0" hangingPunct="0">
                <a:lnSpc>
                  <a:spcPts val="2163"/>
                </a:lnSpc>
                <a:spcAft>
                  <a:spcPts val="0"/>
                </a:spcAft>
              </a:pPr>
              <a:r>
                <a:rPr lang="en-GB" sz="1700" dirty="0">
                  <a:latin typeface="Arial" pitchFamily="34" charset="0"/>
                  <a:cs typeface="Arial" pitchFamily="34" charset="0"/>
                </a:rPr>
                <a:t>Photochemistry</a:t>
              </a:r>
            </a:p>
          </p:txBody>
        </p:sp>
      </p:grpSp>
      <p:sp>
        <p:nvSpPr>
          <p:cNvPr id="29" name="Chord 28"/>
          <p:cNvSpPr/>
          <p:nvPr/>
        </p:nvSpPr>
        <p:spPr>
          <a:xfrm rot="17318474">
            <a:off x="1270098" y="1020556"/>
            <a:ext cx="812023" cy="902239"/>
          </a:xfrm>
          <a:prstGeom prst="chord">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GB"/>
          </a:p>
        </p:txBody>
      </p:sp>
      <p:sp>
        <p:nvSpPr>
          <p:cNvPr id="47" name="TextBox 46"/>
          <p:cNvSpPr txBox="1"/>
          <p:nvPr/>
        </p:nvSpPr>
        <p:spPr bwMode="auto">
          <a:xfrm>
            <a:off x="4704999" y="2404153"/>
            <a:ext cx="1578431" cy="552138"/>
          </a:xfrm>
          <a:prstGeom prst="rect">
            <a:avLst/>
          </a:prstGeom>
          <a:noFill/>
          <a:ln w="9525">
            <a:noFill/>
            <a:miter lim="800000"/>
            <a:headEnd/>
            <a:tailEnd/>
          </a:ln>
          <a:effectLst/>
        </p:spPr>
        <p:txBody>
          <a:bodyPr vert="horz" wrap="square" lIns="35993" tIns="0" rIns="0" bIns="0" numCol="1" rtlCol="0" anchor="t" anchorCtr="0" compatLnSpc="1">
            <a:prstTxWarp prst="textNoShape">
              <a:avLst/>
            </a:prstTxWarp>
            <a:spAutoFit/>
          </a:bodyPr>
          <a:lstStyle/>
          <a:p>
            <a:pPr marL="12699" indent="-25398" defTabSz="457171" eaLnBrk="0" hangingPunct="0">
              <a:lnSpc>
                <a:spcPts val="2163"/>
              </a:lnSpc>
              <a:spcAft>
                <a:spcPts val="1500"/>
              </a:spcAft>
            </a:pPr>
            <a:r>
              <a:rPr lang="en-GB" sz="1700" dirty="0">
                <a:latin typeface="Arial" pitchFamily="34" charset="0"/>
                <a:cs typeface="Arial" pitchFamily="34" charset="0"/>
              </a:rPr>
              <a:t>Aerosol chemistry</a:t>
            </a:r>
          </a:p>
        </p:txBody>
      </p:sp>
      <p:sp>
        <p:nvSpPr>
          <p:cNvPr id="54" name="TextBox 53"/>
          <p:cNvSpPr txBox="1"/>
          <p:nvPr/>
        </p:nvSpPr>
        <p:spPr bwMode="auto">
          <a:xfrm>
            <a:off x="3358901" y="2038505"/>
            <a:ext cx="1639416" cy="552138"/>
          </a:xfrm>
          <a:prstGeom prst="rect">
            <a:avLst/>
          </a:prstGeom>
          <a:noFill/>
          <a:ln w="9525">
            <a:noFill/>
            <a:miter lim="800000"/>
            <a:headEnd/>
            <a:tailEnd/>
          </a:ln>
          <a:effectLst/>
        </p:spPr>
        <p:txBody>
          <a:bodyPr vert="horz" wrap="square" lIns="35993" tIns="0" rIns="0" bIns="0" numCol="1" rtlCol="0" anchor="t" anchorCtr="0" compatLnSpc="1">
            <a:prstTxWarp prst="textNoShape">
              <a:avLst/>
            </a:prstTxWarp>
            <a:spAutoFit/>
          </a:bodyPr>
          <a:lstStyle/>
          <a:p>
            <a:pPr marL="12699" indent="-25398" defTabSz="457171" eaLnBrk="0" hangingPunct="0">
              <a:lnSpc>
                <a:spcPts val="2163"/>
              </a:lnSpc>
              <a:spcAft>
                <a:spcPts val="1500"/>
              </a:spcAft>
            </a:pPr>
            <a:r>
              <a:rPr lang="en-GB" sz="1700" dirty="0">
                <a:latin typeface="Arial" pitchFamily="34" charset="0"/>
                <a:cs typeface="Arial" pitchFamily="34" charset="0"/>
              </a:rPr>
              <a:t>In-cloud chemistry</a:t>
            </a:r>
          </a:p>
        </p:txBody>
      </p:sp>
      <p:sp>
        <p:nvSpPr>
          <p:cNvPr id="55" name="TextBox 54"/>
          <p:cNvSpPr txBox="1"/>
          <p:nvPr/>
        </p:nvSpPr>
        <p:spPr bwMode="auto">
          <a:xfrm>
            <a:off x="9067006" y="1448594"/>
            <a:ext cx="1682792" cy="274755"/>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699" indent="-25398" defTabSz="457171" eaLnBrk="0" hangingPunct="0">
              <a:lnSpc>
                <a:spcPts val="2163"/>
              </a:lnSpc>
              <a:spcAft>
                <a:spcPts val="0"/>
              </a:spcAft>
            </a:pPr>
            <a:r>
              <a:rPr lang="en-GB" sz="1700" dirty="0" smtClean="0">
                <a:latin typeface="Arial" pitchFamily="34" charset="0"/>
                <a:cs typeface="Arial" pitchFamily="34" charset="0"/>
              </a:rPr>
              <a:t>Meteorology</a:t>
            </a:r>
            <a:endParaRPr lang="en-GB" sz="1700" dirty="0">
              <a:latin typeface="Arial" pitchFamily="34" charset="0"/>
              <a:cs typeface="Arial" pitchFamily="34" charset="0"/>
            </a:endParaRPr>
          </a:p>
        </p:txBody>
      </p:sp>
    </p:spTree>
    <p:extLst>
      <p:ext uri="{BB962C8B-B14F-4D97-AF65-F5344CB8AC3E}">
        <p14:creationId xmlns:p14="http://schemas.microsoft.com/office/powerpoint/2010/main" val="3411236573"/>
      </p:ext>
    </p:extLst>
  </p:cSld>
  <p:clrMapOvr>
    <a:masterClrMapping/>
  </p:clrMapOvr>
  <mc:AlternateContent xmlns:mc="http://schemas.openxmlformats.org/markup-compatibility/2006" xmlns:p14="http://schemas.microsoft.com/office/powerpoint/2010/main">
    <mc:Choice Requires="p14">
      <p:transition spd="med" p14:dur="700" advTm="11599">
        <p:fade/>
      </p:transition>
    </mc:Choice>
    <mc:Fallback xmlns="">
      <p:transition xmlns:p14="http://schemas.microsoft.com/office/powerpoint/2010/main" spd="med" advTm="11599">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761206" y="153194"/>
            <a:ext cx="10559098" cy="748800"/>
          </a:xfrm>
        </p:spPr>
        <p:txBody>
          <a:bodyPr/>
          <a:lstStyle/>
          <a:p>
            <a:r>
              <a:rPr lang="en-GB" dirty="0" err="1" smtClean="0"/>
              <a:t>photoChemical</a:t>
            </a:r>
            <a:r>
              <a:rPr lang="en-GB" dirty="0" smtClean="0"/>
              <a:t> grid models</a:t>
            </a:r>
            <a:br>
              <a:rPr lang="en-GB" dirty="0" smtClean="0"/>
            </a:br>
            <a:r>
              <a:rPr lang="en-GB" dirty="0" smtClean="0">
                <a:solidFill>
                  <a:schemeClr val="bg1">
                    <a:lumMod val="50000"/>
                  </a:schemeClr>
                </a:solidFill>
              </a:rPr>
              <a:t>transport and chemistry</a:t>
            </a:r>
          </a:p>
        </p:txBody>
      </p:sp>
      <p:sp>
        <p:nvSpPr>
          <p:cNvPr id="40964" name="Rectangle 3"/>
          <p:cNvSpPr>
            <a:spLocks noGrp="1" noChangeArrowheads="1"/>
          </p:cNvSpPr>
          <p:nvPr>
            <p:ph type="body" idx="1"/>
          </p:nvPr>
        </p:nvSpPr>
        <p:spPr>
          <a:xfrm>
            <a:off x="456406" y="1067594"/>
            <a:ext cx="10558676" cy="4063354"/>
          </a:xfrm>
        </p:spPr>
        <p:txBody>
          <a:bodyPr/>
          <a:lstStyle/>
          <a:p>
            <a:pPr marL="396000" lvl="1" indent="0">
              <a:buNone/>
            </a:pPr>
            <a:r>
              <a:rPr lang="en-GB" sz="1800" dirty="0" smtClean="0"/>
              <a:t>Simulate </a:t>
            </a:r>
            <a:r>
              <a:rPr lang="en-GB" sz="1800" dirty="0"/>
              <a:t>atmospheric chemistry across </a:t>
            </a:r>
            <a:r>
              <a:rPr lang="en-GB" sz="1800" dirty="0" smtClean="0"/>
              <a:t>large regions </a:t>
            </a:r>
            <a:r>
              <a:rPr lang="en-GB" sz="1800" dirty="0"/>
              <a:t>utilizing variety of chemistry schemes, reanalysis meteorological data, and emissions </a:t>
            </a:r>
            <a:r>
              <a:rPr lang="en-GB" sz="1800" dirty="0" smtClean="0"/>
              <a:t>inventories</a:t>
            </a:r>
          </a:p>
        </p:txBody>
      </p:sp>
      <p:grpSp>
        <p:nvGrpSpPr>
          <p:cNvPr id="3" name="Group 2"/>
          <p:cNvGrpSpPr/>
          <p:nvPr/>
        </p:nvGrpSpPr>
        <p:grpSpPr>
          <a:xfrm>
            <a:off x="7085806" y="1981994"/>
            <a:ext cx="5069109" cy="4633131"/>
            <a:chOff x="73525" y="2058194"/>
            <a:chExt cx="5069109" cy="4633131"/>
          </a:xfrm>
        </p:grpSpPr>
        <p:sp>
          <p:nvSpPr>
            <p:cNvPr id="40" name="Rectangle 39"/>
            <p:cNvSpPr/>
            <p:nvPr/>
          </p:nvSpPr>
          <p:spPr>
            <a:xfrm>
              <a:off x="532606" y="6167339"/>
              <a:ext cx="1752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76200" y="2058194"/>
              <a:ext cx="5066434" cy="3474691"/>
              <a:chOff x="2057822" y="1955329"/>
              <a:chExt cx="5066434" cy="3474691"/>
            </a:xfrm>
          </p:grpSpPr>
          <p:sp>
            <p:nvSpPr>
              <p:cNvPr id="8" name="Rectangle 7"/>
              <p:cNvSpPr/>
              <p:nvPr/>
            </p:nvSpPr>
            <p:spPr>
              <a:xfrm>
                <a:off x="2913183" y="2591594"/>
                <a:ext cx="3334724" cy="2547691"/>
              </a:xfrm>
              <a:prstGeom prst="rect">
                <a:avLst/>
              </a:prstGeom>
              <a:solidFill>
                <a:schemeClr val="accent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bwMode="auto">
              <a:xfrm>
                <a:off x="2985191" y="2641129"/>
                <a:ext cx="1128297" cy="549574"/>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n-GB" sz="1600" dirty="0" smtClean="0">
                    <a:latin typeface="Verdana"/>
                    <a:cs typeface="ＭＳ Ｐゴシック" pitchFamily="-111" charset="-128"/>
                  </a:rPr>
                  <a:t>Chemical </a:t>
                </a:r>
              </a:p>
              <a:p>
                <a:pPr marL="12700" indent="-25400" defTabSz="457200" eaLnBrk="0" hangingPunct="0">
                  <a:lnSpc>
                    <a:spcPts val="2163"/>
                  </a:lnSpc>
                  <a:spcAft>
                    <a:spcPts val="0"/>
                  </a:spcAft>
                </a:pPr>
                <a:r>
                  <a:rPr lang="en-GB" sz="1600" dirty="0">
                    <a:latin typeface="Verdana"/>
                    <a:cs typeface="ＭＳ Ｐゴシック" pitchFamily="-111" charset="-128"/>
                  </a:rPr>
                  <a:t>P</a:t>
                </a:r>
                <a:r>
                  <a:rPr lang="en-GB" sz="1600" dirty="0" smtClean="0">
                    <a:latin typeface="Verdana"/>
                    <a:cs typeface="ＭＳ Ｐゴシック" pitchFamily="-111" charset="-128"/>
                  </a:rPr>
                  <a:t>roduction</a:t>
                </a:r>
                <a:endParaRPr lang="en-GB" sz="1600" dirty="0">
                  <a:latin typeface="Verdana"/>
                  <a:cs typeface="ＭＳ Ｐゴシック" pitchFamily="-111" charset="-128"/>
                </a:endParaRPr>
              </a:p>
            </p:txBody>
          </p:sp>
          <p:sp>
            <p:nvSpPr>
              <p:cNvPr id="10" name="TextBox 9"/>
              <p:cNvSpPr txBox="1"/>
              <p:nvPr/>
            </p:nvSpPr>
            <p:spPr bwMode="auto">
              <a:xfrm>
                <a:off x="2134022" y="3611513"/>
                <a:ext cx="673445" cy="27219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1500"/>
                  </a:spcAft>
                </a:pPr>
                <a:r>
                  <a:rPr lang="en-GB" sz="1600" dirty="0" smtClean="0">
                    <a:latin typeface="Verdana"/>
                    <a:cs typeface="ＭＳ Ｐゴシック" pitchFamily="-111" charset="-128"/>
                  </a:rPr>
                  <a:t>Inflow</a:t>
                </a:r>
                <a:endParaRPr lang="en-GB" sz="1600" dirty="0">
                  <a:latin typeface="Verdana"/>
                  <a:cs typeface="ＭＳ Ｐゴシック" pitchFamily="-111" charset="-128"/>
                </a:endParaRPr>
              </a:p>
            </p:txBody>
          </p:sp>
          <p:sp>
            <p:nvSpPr>
              <p:cNvPr id="11" name="TextBox 10"/>
              <p:cNvSpPr txBox="1"/>
              <p:nvPr/>
            </p:nvSpPr>
            <p:spPr bwMode="auto">
              <a:xfrm>
                <a:off x="5122414" y="2641129"/>
                <a:ext cx="974008" cy="549574"/>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n-GB" sz="1600" dirty="0" smtClean="0">
                    <a:latin typeface="Verdana"/>
                    <a:cs typeface="ＭＳ Ｐゴシック" pitchFamily="-111" charset="-128"/>
                  </a:rPr>
                  <a:t>Chemical </a:t>
                </a:r>
              </a:p>
              <a:p>
                <a:pPr marL="12700" indent="-25400" defTabSz="457200" eaLnBrk="0" hangingPunct="0">
                  <a:lnSpc>
                    <a:spcPts val="2163"/>
                  </a:lnSpc>
                  <a:spcAft>
                    <a:spcPts val="0"/>
                  </a:spcAft>
                </a:pPr>
                <a:r>
                  <a:rPr lang="en-GB" sz="1600" dirty="0" smtClean="0">
                    <a:latin typeface="Verdana"/>
                    <a:cs typeface="ＭＳ Ｐゴシック" pitchFamily="-111" charset="-128"/>
                  </a:rPr>
                  <a:t>   Loss</a:t>
                </a:r>
                <a:endParaRPr lang="en-GB" sz="1600" dirty="0">
                  <a:latin typeface="Verdana"/>
                  <a:cs typeface="ＭＳ Ｐゴシック" pitchFamily="-111" charset="-128"/>
                </a:endParaRPr>
              </a:p>
            </p:txBody>
          </p:sp>
          <p:sp>
            <p:nvSpPr>
              <p:cNvPr id="12" name="TextBox 11"/>
              <p:cNvSpPr txBox="1"/>
              <p:nvPr/>
            </p:nvSpPr>
            <p:spPr bwMode="auto">
              <a:xfrm>
                <a:off x="4459250" y="3971553"/>
                <a:ext cx="299244" cy="291362"/>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n-GB" sz="3000" dirty="0" smtClean="0">
                    <a:latin typeface="Verdana"/>
                    <a:cs typeface="ＭＳ Ｐゴシック" pitchFamily="-111" charset="-128"/>
                  </a:rPr>
                  <a:t>X</a:t>
                </a:r>
                <a:endParaRPr lang="en-GB" sz="3000" dirty="0">
                  <a:latin typeface="Verdana"/>
                  <a:cs typeface="ＭＳ Ｐゴシック" pitchFamily="-111" charset="-128"/>
                </a:endParaRPr>
              </a:p>
            </p:txBody>
          </p:sp>
          <p:sp>
            <p:nvSpPr>
              <p:cNvPr id="13" name="TextBox 12"/>
              <p:cNvSpPr txBox="1"/>
              <p:nvPr/>
            </p:nvSpPr>
            <p:spPr bwMode="auto">
              <a:xfrm>
                <a:off x="2667702" y="1955329"/>
                <a:ext cx="3809720" cy="54950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n-GB" dirty="0" smtClean="0">
                    <a:latin typeface="Verdana"/>
                    <a:cs typeface="ＭＳ Ｐゴシック" pitchFamily="-111" charset="-128"/>
                  </a:rPr>
                  <a:t>           </a:t>
                </a:r>
                <a:r>
                  <a:rPr lang="en-GB" sz="1600" dirty="0" smtClean="0">
                    <a:latin typeface="Verdana"/>
                    <a:cs typeface="ＭＳ Ｐゴシック" pitchFamily="-111" charset="-128"/>
                  </a:rPr>
                  <a:t>Atmospheric “box”</a:t>
                </a:r>
              </a:p>
              <a:p>
                <a:pPr marL="12700" indent="-25400" defTabSz="457200" eaLnBrk="0" hangingPunct="0">
                  <a:lnSpc>
                    <a:spcPts val="2163"/>
                  </a:lnSpc>
                  <a:spcAft>
                    <a:spcPts val="0"/>
                  </a:spcAft>
                </a:pPr>
                <a:r>
                  <a:rPr lang="en-GB" sz="1600" dirty="0" smtClean="0">
                    <a:latin typeface="Verdana"/>
                    <a:cs typeface="ＭＳ Ｐゴシック" pitchFamily="-111" charset="-128"/>
                  </a:rPr>
                  <a:t>Spatial distribution of X not resolved</a:t>
                </a:r>
                <a:endParaRPr lang="en-GB" sz="1600" dirty="0">
                  <a:latin typeface="Verdana"/>
                  <a:cs typeface="ＭＳ Ｐゴシック" pitchFamily="-111" charset="-128"/>
                </a:endParaRPr>
              </a:p>
            </p:txBody>
          </p:sp>
          <p:sp>
            <p:nvSpPr>
              <p:cNvPr id="14" name="TextBox 13"/>
              <p:cNvSpPr txBox="1"/>
              <p:nvPr/>
            </p:nvSpPr>
            <p:spPr bwMode="auto">
              <a:xfrm>
                <a:off x="6257585" y="3611513"/>
                <a:ext cx="829437" cy="27219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1500"/>
                  </a:spcAft>
                </a:pPr>
                <a:r>
                  <a:rPr lang="en-GB" sz="1600" dirty="0" smtClean="0">
                    <a:latin typeface="Verdana"/>
                    <a:cs typeface="ＭＳ Ｐゴシック" pitchFamily="-111" charset="-128"/>
                  </a:rPr>
                  <a:t>Outflow</a:t>
                </a:r>
                <a:endParaRPr lang="en-GB" sz="1600" dirty="0">
                  <a:latin typeface="Verdana"/>
                  <a:cs typeface="ＭＳ Ｐゴシック" pitchFamily="-111" charset="-128"/>
                </a:endParaRPr>
              </a:p>
            </p:txBody>
          </p:sp>
          <p:cxnSp>
            <p:nvCxnSpPr>
              <p:cNvPr id="27" name="Straight Arrow Connector 26"/>
              <p:cNvCxnSpPr/>
              <p:nvPr/>
            </p:nvCxnSpPr>
            <p:spPr>
              <a:xfrm>
                <a:off x="2057822" y="3899545"/>
                <a:ext cx="859553"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248822" y="3899545"/>
                <a:ext cx="875434"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782724" y="4262916"/>
                <a:ext cx="671860" cy="876369"/>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bwMode="auto">
              <a:xfrm>
                <a:off x="3120574" y="5149026"/>
                <a:ext cx="946456" cy="27219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1500"/>
                  </a:spcAft>
                </a:pPr>
                <a:r>
                  <a:rPr lang="en-GB" sz="1600" dirty="0" smtClean="0">
                    <a:latin typeface="Verdana"/>
                    <a:cs typeface="ＭＳ Ｐゴシック" pitchFamily="-111" charset="-128"/>
                  </a:rPr>
                  <a:t>Emission</a:t>
                </a:r>
                <a:endParaRPr lang="en-GB" sz="1600" dirty="0">
                  <a:latin typeface="Verdana"/>
                  <a:cs typeface="ＭＳ Ｐゴシック" pitchFamily="-111" charset="-128"/>
                </a:endParaRPr>
              </a:p>
            </p:txBody>
          </p:sp>
          <p:cxnSp>
            <p:nvCxnSpPr>
              <p:cNvPr id="31" name="Straight Arrow Connector 30"/>
              <p:cNvCxnSpPr/>
              <p:nvPr/>
            </p:nvCxnSpPr>
            <p:spPr>
              <a:xfrm>
                <a:off x="4779557" y="4271177"/>
                <a:ext cx="730457" cy="839656"/>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bwMode="auto">
              <a:xfrm>
                <a:off x="4986861" y="5157830"/>
                <a:ext cx="1123789" cy="27219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1500"/>
                  </a:spcAft>
                </a:pPr>
                <a:r>
                  <a:rPr lang="en-GB" sz="1600" dirty="0" smtClean="0">
                    <a:latin typeface="Verdana"/>
                    <a:cs typeface="ＭＳ Ｐゴシック" pitchFamily="-111" charset="-128"/>
                  </a:rPr>
                  <a:t>Deposition</a:t>
                </a:r>
                <a:endParaRPr lang="en-GB" sz="1600" dirty="0">
                  <a:latin typeface="Verdana"/>
                  <a:cs typeface="ＭＳ Ｐゴシック" pitchFamily="-111" charset="-128"/>
                </a:endParaRPr>
              </a:p>
            </p:txBody>
          </p:sp>
          <p:cxnSp>
            <p:nvCxnSpPr>
              <p:cNvPr id="33" name="Straight Arrow Connector 32"/>
              <p:cNvCxnSpPr/>
              <p:nvPr/>
            </p:nvCxnSpPr>
            <p:spPr>
              <a:xfrm flipV="1">
                <a:off x="4779557" y="3251473"/>
                <a:ext cx="549234" cy="624711"/>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782724" y="3286641"/>
                <a:ext cx="676526" cy="607001"/>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bwMode="auto">
            <a:xfrm>
              <a:off x="86139" y="5758574"/>
              <a:ext cx="4764609" cy="26706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1500"/>
                </a:spcAft>
              </a:pPr>
              <a:r>
                <a:rPr lang="en-GB" sz="1400" dirty="0" smtClean="0">
                  <a:latin typeface="Verdana"/>
                  <a:cs typeface="ＭＳ Ｐゴシック" pitchFamily="-111" charset="-128"/>
                </a:rPr>
                <a:t>Sources = Inflow + Emission + Chemical Production</a:t>
              </a:r>
              <a:endParaRPr lang="en-GB" sz="1400" dirty="0">
                <a:latin typeface="Verdana"/>
                <a:cs typeface="ＭＳ Ｐゴシック" pitchFamily="-111" charset="-128"/>
              </a:endParaRPr>
            </a:p>
          </p:txBody>
        </p:sp>
        <p:sp>
          <p:nvSpPr>
            <p:cNvPr id="36" name="TextBox 35"/>
            <p:cNvSpPr txBox="1"/>
            <p:nvPr/>
          </p:nvSpPr>
          <p:spPr bwMode="auto">
            <a:xfrm>
              <a:off x="84922" y="6084268"/>
              <a:ext cx="4268279" cy="26706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1500"/>
                </a:spcAft>
              </a:pPr>
              <a:r>
                <a:rPr lang="en-GB" sz="1400" dirty="0" smtClean="0">
                  <a:latin typeface="Verdana"/>
                  <a:cs typeface="ＭＳ Ｐゴシック" pitchFamily="-111" charset="-128"/>
                </a:rPr>
                <a:t>Sinks = Outflow + Deposition + Chemical Loss</a:t>
              </a:r>
              <a:endParaRPr lang="en-GB" sz="1400" dirty="0">
                <a:latin typeface="Verdana"/>
                <a:cs typeface="ＭＳ Ｐゴシック" pitchFamily="-111" charset="-128"/>
              </a:endParaRPr>
            </a:p>
          </p:txBody>
        </p:sp>
        <p:sp>
          <p:nvSpPr>
            <p:cNvPr id="37" name="TextBox 36"/>
            <p:cNvSpPr txBox="1"/>
            <p:nvPr/>
          </p:nvSpPr>
          <p:spPr bwMode="auto">
            <a:xfrm>
              <a:off x="73525" y="6424265"/>
              <a:ext cx="4367315" cy="26706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1500"/>
                </a:spcAft>
              </a:pPr>
              <a:r>
                <a:rPr lang="en-GB" sz="1400" dirty="0" smtClean="0">
                  <a:latin typeface="Verdana"/>
                  <a:cs typeface="ＭＳ Ｐゴシック" pitchFamily="-111" charset="-128"/>
                </a:rPr>
                <a:t>Mass balance of X in grid box = Sources - Sinks</a:t>
              </a:r>
              <a:endParaRPr lang="en-GB" sz="1400" dirty="0">
                <a:latin typeface="Verdana"/>
                <a:cs typeface="ＭＳ Ｐゴシック" pitchFamily="-111" charset="-128"/>
              </a:endParaRPr>
            </a:p>
          </p:txBody>
        </p:sp>
      </p:grpSp>
      <p:pic>
        <p:nvPicPr>
          <p:cNvPr id="38" name="Picture 2" descr="C:\Users\gyarwood\AppData\Local\Microsoft\Windows\Temporary Internet Files\Content.Outlook\20KJNXVY\3d-photochemical-pollution-model-equations-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8194"/>
            <a:ext cx="7009606" cy="385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2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bwMode="auto">
          <a:xfrm>
            <a:off x="3574926" y="1275457"/>
            <a:ext cx="4952184"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n-GB" dirty="0" smtClean="0">
                <a:latin typeface="Verdana"/>
                <a:cs typeface="ＭＳ Ｐゴシック" pitchFamily="-111" charset="-128"/>
              </a:rPr>
              <a:t>Centralized Chemistry </a:t>
            </a:r>
            <a:r>
              <a:rPr lang="en-GB" dirty="0" err="1" smtClean="0">
                <a:latin typeface="Verdana"/>
                <a:cs typeface="ＭＳ Ｐゴシック" pitchFamily="-111" charset="-128"/>
              </a:rPr>
              <a:t>Timestep</a:t>
            </a:r>
            <a:r>
              <a:rPr lang="en-GB" dirty="0" smtClean="0">
                <a:latin typeface="Verdana"/>
                <a:cs typeface="ＭＳ Ｐゴシック" pitchFamily="-111" charset="-128"/>
              </a:rPr>
              <a:t> Algorithm</a:t>
            </a:r>
            <a:endParaRPr lang="en-GB" dirty="0">
              <a:latin typeface="Verdana"/>
              <a:cs typeface="ＭＳ Ｐゴシック" pitchFamily="-111" charset="-128"/>
            </a:endParaRP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307" y="1629594"/>
            <a:ext cx="5016171" cy="3837071"/>
          </a:xfrm>
          <a:prstGeom prst="rect">
            <a:avLst/>
          </a:prstGeom>
          <a:ln w="25400">
            <a:solidFill>
              <a:schemeClr val="tx1"/>
            </a:solidFill>
          </a:ln>
        </p:spPr>
      </p:pic>
      <p:sp>
        <p:nvSpPr>
          <p:cNvPr id="39" name="TextBox 38"/>
          <p:cNvSpPr txBox="1"/>
          <p:nvPr/>
        </p:nvSpPr>
        <p:spPr bwMode="auto">
          <a:xfrm>
            <a:off x="63381" y="1791320"/>
            <a:ext cx="2791465" cy="846386"/>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n-GB" dirty="0" smtClean="0">
                <a:latin typeface="Verdana"/>
                <a:cs typeface="ＭＳ Ｐゴシック" pitchFamily="-111" charset="-128"/>
              </a:rPr>
              <a:t>Transport operations</a:t>
            </a:r>
          </a:p>
          <a:p>
            <a:pPr marL="12700" indent="-25400" defTabSz="457200" eaLnBrk="0" hangingPunct="0">
              <a:lnSpc>
                <a:spcPts val="2163"/>
              </a:lnSpc>
              <a:spcAft>
                <a:spcPts val="0"/>
              </a:spcAft>
            </a:pPr>
            <a:r>
              <a:rPr lang="en-GB" dirty="0" smtClean="0">
                <a:latin typeface="Verdana"/>
                <a:cs typeface="ＭＳ Ｐゴシック" pitchFamily="-111" charset="-128"/>
              </a:rPr>
              <a:t>(advection, PBL mixing,</a:t>
            </a:r>
          </a:p>
          <a:p>
            <a:pPr marL="12700" indent="-25400" defTabSz="457200" eaLnBrk="0" hangingPunct="0">
              <a:lnSpc>
                <a:spcPts val="2163"/>
              </a:lnSpc>
              <a:spcAft>
                <a:spcPts val="0"/>
              </a:spcAft>
            </a:pPr>
            <a:r>
              <a:rPr lang="en-GB" dirty="0">
                <a:latin typeface="Verdana"/>
                <a:cs typeface="ＭＳ Ｐゴシック" pitchFamily="-111" charset="-128"/>
              </a:rPr>
              <a:t>c</a:t>
            </a:r>
            <a:r>
              <a:rPr lang="en-GB" dirty="0" smtClean="0">
                <a:latin typeface="Verdana"/>
                <a:cs typeface="ＭＳ Ｐゴシック" pitchFamily="-111" charset="-128"/>
              </a:rPr>
              <a:t>loud convection)</a:t>
            </a:r>
            <a:endParaRPr lang="en-GB" dirty="0">
              <a:latin typeface="Verdana"/>
              <a:cs typeface="ＭＳ Ｐゴシック" pitchFamily="-111" charset="-128"/>
            </a:endParaRPr>
          </a:p>
        </p:txBody>
      </p:sp>
      <p:sp>
        <p:nvSpPr>
          <p:cNvPr id="40" name="TextBox 39"/>
          <p:cNvSpPr txBox="1"/>
          <p:nvPr/>
        </p:nvSpPr>
        <p:spPr bwMode="auto">
          <a:xfrm>
            <a:off x="118542" y="2923583"/>
            <a:ext cx="2716572" cy="846386"/>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n-GB" dirty="0" smtClean="0">
                <a:latin typeface="Verdana"/>
                <a:cs typeface="ＭＳ Ｐゴシック" pitchFamily="-111" charset="-128"/>
              </a:rPr>
              <a:t>Chemistry operations</a:t>
            </a:r>
          </a:p>
          <a:p>
            <a:pPr marL="12700" indent="-25400" defTabSz="457200" eaLnBrk="0" hangingPunct="0">
              <a:lnSpc>
                <a:spcPts val="2163"/>
              </a:lnSpc>
              <a:spcAft>
                <a:spcPts val="0"/>
              </a:spcAft>
            </a:pPr>
            <a:r>
              <a:rPr lang="en-GB" dirty="0" smtClean="0">
                <a:latin typeface="Verdana"/>
                <a:cs typeface="ＭＳ Ｐゴシック" pitchFamily="-111" charset="-128"/>
              </a:rPr>
              <a:t>(emissions, deposition,</a:t>
            </a:r>
          </a:p>
          <a:p>
            <a:pPr marL="12700" indent="-25400" defTabSz="457200" eaLnBrk="0" hangingPunct="0">
              <a:lnSpc>
                <a:spcPts val="2163"/>
              </a:lnSpc>
              <a:spcAft>
                <a:spcPts val="0"/>
              </a:spcAft>
            </a:pPr>
            <a:r>
              <a:rPr lang="en-GB" dirty="0" smtClean="0">
                <a:latin typeface="Verdana"/>
                <a:cs typeface="ＭＳ Ｐゴシック" pitchFamily="-111" charset="-128"/>
              </a:rPr>
              <a:t>Photolysis, reactions)</a:t>
            </a:r>
            <a:endParaRPr lang="en-GB" dirty="0">
              <a:latin typeface="Verdana"/>
              <a:cs typeface="ＭＳ Ｐゴシック" pitchFamily="-111" charset="-128"/>
            </a:endParaRPr>
          </a:p>
        </p:txBody>
      </p:sp>
      <p:cxnSp>
        <p:nvCxnSpPr>
          <p:cNvPr id="42" name="Straight Arrow Connector 41"/>
          <p:cNvCxnSpPr/>
          <p:nvPr/>
        </p:nvCxnSpPr>
        <p:spPr>
          <a:xfrm>
            <a:off x="2901896" y="2277666"/>
            <a:ext cx="529014"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926854" y="3357786"/>
            <a:ext cx="529014"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901896" y="4437906"/>
            <a:ext cx="529014"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bwMode="auto">
          <a:xfrm>
            <a:off x="118542" y="4055846"/>
            <a:ext cx="2600964" cy="846386"/>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n-GB" dirty="0" smtClean="0">
                <a:latin typeface="Verdana"/>
                <a:cs typeface="ＭＳ Ｐゴシック" pitchFamily="-111" charset="-128"/>
              </a:rPr>
              <a:t>Time of day when sun</a:t>
            </a:r>
          </a:p>
          <a:p>
            <a:pPr marL="12700" indent="-25400" defTabSz="457200" eaLnBrk="0" hangingPunct="0">
              <a:lnSpc>
                <a:spcPts val="2163"/>
              </a:lnSpc>
              <a:spcAft>
                <a:spcPts val="0"/>
              </a:spcAft>
            </a:pPr>
            <a:r>
              <a:rPr lang="en-GB" dirty="0">
                <a:latin typeface="Verdana"/>
                <a:cs typeface="ＭＳ Ｐゴシック" pitchFamily="-111" charset="-128"/>
              </a:rPr>
              <a:t>a</a:t>
            </a:r>
            <a:r>
              <a:rPr lang="en-GB" dirty="0" smtClean="0">
                <a:latin typeface="Verdana"/>
                <a:cs typeface="ＭＳ Ｐゴシック" pitchFamily="-111" charset="-128"/>
              </a:rPr>
              <a:t>ngles are computed</a:t>
            </a:r>
          </a:p>
          <a:p>
            <a:pPr marL="12700" indent="-25400" defTabSz="457200" eaLnBrk="0" hangingPunct="0">
              <a:lnSpc>
                <a:spcPts val="2163"/>
              </a:lnSpc>
              <a:spcAft>
                <a:spcPts val="0"/>
              </a:spcAft>
            </a:pPr>
            <a:r>
              <a:rPr lang="en-GB" dirty="0" smtClean="0">
                <a:latin typeface="Verdana"/>
                <a:cs typeface="ＭＳ Ｐゴシック" pitchFamily="-111" charset="-128"/>
              </a:rPr>
              <a:t>(for photolysis)</a:t>
            </a:r>
            <a:endParaRPr lang="en-GB" dirty="0">
              <a:latin typeface="Verdana"/>
              <a:cs typeface="ＭＳ Ｐゴシック" pitchFamily="-111" charset="-128"/>
            </a:endParaRPr>
          </a:p>
        </p:txBody>
      </p:sp>
      <p:sp>
        <p:nvSpPr>
          <p:cNvPr id="46" name="TextBox 45"/>
          <p:cNvSpPr txBox="1"/>
          <p:nvPr/>
        </p:nvSpPr>
        <p:spPr bwMode="auto">
          <a:xfrm>
            <a:off x="5375126" y="5518026"/>
            <a:ext cx="1366844" cy="25943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n-GB" dirty="0" smtClean="0">
                <a:latin typeface="Verdana"/>
                <a:cs typeface="ＭＳ Ｐゴシック" pitchFamily="-111" charset="-128"/>
              </a:rPr>
              <a:t>Model Time</a:t>
            </a:r>
            <a:endParaRPr lang="en-GB" dirty="0">
              <a:latin typeface="Verdana"/>
              <a:cs typeface="ＭＳ Ｐゴシック" pitchFamily="-111" charset="-128"/>
            </a:endParaRPr>
          </a:p>
        </p:txBody>
      </p:sp>
      <p:sp>
        <p:nvSpPr>
          <p:cNvPr id="48" name="TextBox 47"/>
          <p:cNvSpPr txBox="1"/>
          <p:nvPr/>
        </p:nvSpPr>
        <p:spPr bwMode="auto">
          <a:xfrm>
            <a:off x="8639875" y="2214513"/>
            <a:ext cx="2775050"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l-GR" dirty="0" smtClean="0">
                <a:latin typeface="Verdana"/>
                <a:cs typeface="ＭＳ Ｐゴシック" pitchFamily="-111" charset="-128"/>
              </a:rPr>
              <a:t>Δ</a:t>
            </a:r>
            <a:r>
              <a:rPr lang="en-GB" dirty="0" smtClean="0">
                <a:latin typeface="Verdana"/>
                <a:cs typeface="ＭＳ Ｐゴシック" pitchFamily="-111" charset="-128"/>
              </a:rPr>
              <a:t>T(transport) = 15 min</a:t>
            </a:r>
            <a:endParaRPr lang="en-GB" dirty="0">
              <a:latin typeface="Verdana"/>
              <a:cs typeface="ＭＳ Ｐゴシック" pitchFamily="-111" charset="-128"/>
            </a:endParaRPr>
          </a:p>
        </p:txBody>
      </p:sp>
      <p:sp>
        <p:nvSpPr>
          <p:cNvPr id="49" name="TextBox 48"/>
          <p:cNvSpPr txBox="1"/>
          <p:nvPr/>
        </p:nvSpPr>
        <p:spPr bwMode="auto">
          <a:xfrm>
            <a:off x="8644581" y="3266000"/>
            <a:ext cx="2851225" cy="28212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indent="-25400" defTabSz="457200" eaLnBrk="0" hangingPunct="0">
              <a:lnSpc>
                <a:spcPts val="2163"/>
              </a:lnSpc>
              <a:spcAft>
                <a:spcPts val="0"/>
              </a:spcAft>
            </a:pPr>
            <a:r>
              <a:rPr lang="el-GR" dirty="0" smtClean="0">
                <a:latin typeface="Verdana"/>
                <a:cs typeface="ＭＳ Ｐゴシック" pitchFamily="-111" charset="-128"/>
              </a:rPr>
              <a:t>Δ</a:t>
            </a:r>
            <a:r>
              <a:rPr lang="en-GB" dirty="0" smtClean="0">
                <a:latin typeface="Verdana"/>
                <a:cs typeface="ＭＳ Ｐゴシック" pitchFamily="-111" charset="-128"/>
              </a:rPr>
              <a:t>T(chemistry) = 60 min</a:t>
            </a:r>
            <a:endParaRPr lang="en-GB" dirty="0">
              <a:latin typeface="Verdana"/>
              <a:cs typeface="ＭＳ Ｐゴシック" pitchFamily="-111" charset="-128"/>
            </a:endParaRPr>
          </a:p>
        </p:txBody>
      </p:sp>
      <p:sp>
        <p:nvSpPr>
          <p:cNvPr id="15" name="Rectangle 2"/>
          <p:cNvSpPr txBox="1">
            <a:spLocks noChangeArrowheads="1"/>
          </p:cNvSpPr>
          <p:nvPr/>
        </p:nvSpPr>
        <p:spPr bwMode="auto">
          <a:xfrm>
            <a:off x="761206" y="153194"/>
            <a:ext cx="10559098"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lvl1pPr algn="l" defTabSz="457189"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189"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377"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566"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754"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a:lstStyle>
          <a:p>
            <a:r>
              <a:rPr lang="en-GB" dirty="0" err="1" smtClean="0"/>
              <a:t>photoChemical</a:t>
            </a:r>
            <a:r>
              <a:rPr lang="en-GB" dirty="0" smtClean="0"/>
              <a:t> grid models</a:t>
            </a:r>
            <a:br>
              <a:rPr lang="en-GB" dirty="0" smtClean="0"/>
            </a:br>
            <a:r>
              <a:rPr lang="en-GB" dirty="0" smtClean="0">
                <a:solidFill>
                  <a:schemeClr val="bg1">
                    <a:lumMod val="50000"/>
                  </a:schemeClr>
                </a:solidFill>
              </a:rPr>
              <a:t>timestep algorithms</a:t>
            </a:r>
          </a:p>
        </p:txBody>
      </p:sp>
    </p:spTree>
    <p:extLst>
      <p:ext uri="{BB962C8B-B14F-4D97-AF65-F5344CB8AC3E}">
        <p14:creationId xmlns:p14="http://schemas.microsoft.com/office/powerpoint/2010/main" val="69092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Project motivation</a:t>
            </a:r>
            <a:endParaRPr lang="en-US" sz="2800" dirty="0"/>
          </a:p>
        </p:txBody>
      </p:sp>
      <p:sp>
        <p:nvSpPr>
          <p:cNvPr id="4" name="Slide Number Placeholder 3"/>
          <p:cNvSpPr>
            <a:spLocks noGrp="1"/>
          </p:cNvSpPr>
          <p:nvPr>
            <p:ph type="sldNum" sz="quarter" idx="10"/>
          </p:nvPr>
        </p:nvSpPr>
        <p:spPr/>
        <p:txBody>
          <a:bodyPr/>
          <a:lstStyle/>
          <a:p>
            <a:fld id="{31421AFA-3AE7-4CEA-BC9B-447859BED57B}" type="slidenum">
              <a:rPr lang="en-GB" smtClean="0"/>
              <a:pPr/>
              <a:t>4</a:t>
            </a:fld>
            <a:endParaRPr lang="en-GB" dirty="0"/>
          </a:p>
        </p:txBody>
      </p:sp>
      <p:sp>
        <p:nvSpPr>
          <p:cNvPr id="5" name="Content Placeholder 2"/>
          <p:cNvSpPr txBox="1">
            <a:spLocks/>
          </p:cNvSpPr>
          <p:nvPr/>
        </p:nvSpPr>
        <p:spPr bwMode="auto">
          <a:xfrm>
            <a:off x="227806" y="1449388"/>
            <a:ext cx="5584984" cy="5410200"/>
          </a:xfrm>
          <a:prstGeom prst="rect">
            <a:avLst/>
          </a:prstGeom>
          <a:solidFill>
            <a:schemeClr val="bg1"/>
          </a:solidFill>
          <a:ln w="9525">
            <a:noFill/>
            <a:miter lim="800000"/>
            <a:headEnd/>
            <a:tailEnd/>
          </a:ln>
          <a:effectLst/>
        </p:spPr>
        <p:txBody>
          <a:bodyPr vert="horz" wrap="square" lIns="35999"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Verdana" pitchFamily="34" charset="0"/>
              <a:buNone/>
            </a:pPr>
            <a:r>
              <a:rPr lang="en-GB" sz="2200" dirty="0" smtClean="0"/>
              <a:t>Many ozone Non-Attainment Areas (NAAs) still need to comply with the 2008 ozone NAAQS (75 ppb)</a:t>
            </a:r>
          </a:p>
          <a:p>
            <a:pPr marL="0" indent="0">
              <a:buFont typeface="Verdana" pitchFamily="34" charset="0"/>
              <a:buNone/>
            </a:pPr>
            <a:endParaRPr lang="en-GB" sz="600" dirty="0" smtClean="0"/>
          </a:p>
          <a:p>
            <a:pPr marL="0" indent="0">
              <a:buFont typeface="Verdana" pitchFamily="34" charset="0"/>
              <a:buNone/>
            </a:pPr>
            <a:r>
              <a:rPr lang="en-GB" sz="2200" dirty="0" smtClean="0"/>
              <a:t>Additional NAAs also have to attain the new 2015 ozone NAAQS (70 ppb)</a:t>
            </a:r>
            <a:endParaRPr lang="en-GB" sz="600" dirty="0"/>
          </a:p>
          <a:p>
            <a:pPr marL="0" indent="0">
              <a:buFont typeface="Verdana" pitchFamily="34" charset="0"/>
              <a:buNone/>
            </a:pPr>
            <a:endParaRPr lang="en-GB" sz="600" dirty="0"/>
          </a:p>
          <a:p>
            <a:pPr marL="0" indent="0">
              <a:buFont typeface="Verdana" pitchFamily="34" charset="0"/>
              <a:buNone/>
            </a:pPr>
            <a:r>
              <a:rPr lang="en-GB" sz="2200" dirty="0" smtClean="0"/>
              <a:t>The ozone NAAQS is expressed as the three year average of the 4</a:t>
            </a:r>
            <a:r>
              <a:rPr lang="en-GB" sz="2200" baseline="30000" dirty="0" smtClean="0"/>
              <a:t>th</a:t>
            </a:r>
            <a:r>
              <a:rPr lang="en-GB" sz="2200" dirty="0" smtClean="0"/>
              <a:t> highest daily maximum 8-hour ozone (MDA8).</a:t>
            </a:r>
          </a:p>
          <a:p>
            <a:pPr marL="0" indent="0">
              <a:buFont typeface="Verdana" pitchFamily="34" charset="0"/>
              <a:buNone/>
            </a:pPr>
            <a:endParaRPr lang="en-GB" sz="2400" dirty="0"/>
          </a:p>
          <a:p>
            <a:pPr marL="0" indent="0">
              <a:buFont typeface="Verdana" pitchFamily="34" charset="0"/>
              <a:buNone/>
            </a:pPr>
            <a:endParaRPr lang="en-GB" sz="2400" dirty="0" smtClean="0"/>
          </a:p>
          <a:p>
            <a:pPr marL="0" indent="0">
              <a:buFont typeface="Verdana" pitchFamily="34" charset="0"/>
              <a:buNone/>
            </a:pPr>
            <a:endParaRPr lang="en-GB" sz="2400" dirty="0"/>
          </a:p>
        </p:txBody>
      </p:sp>
      <p:pic>
        <p:nvPicPr>
          <p:cNvPr id="9" name="Picture 8" descr="Screen Shot 2017-09-30 at 2.02.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792" y="1981434"/>
            <a:ext cx="6377621" cy="4039160"/>
          </a:xfrm>
          <a:prstGeom prst="rect">
            <a:avLst/>
          </a:prstGeom>
        </p:spPr>
      </p:pic>
      <p:sp>
        <p:nvSpPr>
          <p:cNvPr id="3" name="TextBox 2"/>
          <p:cNvSpPr txBox="1"/>
          <p:nvPr/>
        </p:nvSpPr>
        <p:spPr bwMode="auto">
          <a:xfrm>
            <a:off x="11200606" y="2210594"/>
            <a:ext cx="118105" cy="25943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a:t>
            </a:r>
          </a:p>
        </p:txBody>
      </p:sp>
      <p:cxnSp>
        <p:nvCxnSpPr>
          <p:cNvPr id="8" name="Straight Connector 7"/>
          <p:cNvCxnSpPr/>
          <p:nvPr/>
        </p:nvCxnSpPr>
        <p:spPr>
          <a:xfrm>
            <a:off x="6552406" y="4191794"/>
            <a:ext cx="4191000" cy="0"/>
          </a:xfrm>
          <a:prstGeom prst="line">
            <a:avLst/>
          </a:prstGeom>
          <a:ln w="15875">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bwMode="auto">
          <a:xfrm>
            <a:off x="6628606" y="4366865"/>
            <a:ext cx="2117049" cy="282129"/>
          </a:xfrm>
          <a:prstGeom prst="rect">
            <a:avLst/>
          </a:prstGeom>
          <a:solidFill>
            <a:schemeClr val="bg1"/>
          </a:solid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sz="1100" b="1" dirty="0" smtClean="0">
                <a:solidFill>
                  <a:schemeClr val="accent2"/>
                </a:solidFill>
                <a:latin typeface="Verdana"/>
                <a:cs typeface="ＭＳ Ｐゴシック" pitchFamily="-111" charset="-128"/>
              </a:rPr>
              <a:t>2008 NAAQS = 0.075 ppm</a:t>
            </a:r>
            <a:endParaRPr kumimoji="0" lang="en-GB" sz="1100" b="1" i="0" u="none" strike="noStrike" kern="1200" cap="none" spc="0" normalizeH="0" baseline="0" noProof="0" dirty="0" smtClean="0">
              <a:ln>
                <a:noFill/>
              </a:ln>
              <a:solidFill>
                <a:schemeClr val="accent5"/>
              </a:solidFill>
              <a:effectLst/>
              <a:uLnTx/>
              <a:uFillTx/>
              <a:latin typeface="Verdana"/>
              <a:cs typeface="ＭＳ Ｐゴシック" pitchFamily="-111" charset="-128"/>
            </a:endParaRPr>
          </a:p>
        </p:txBody>
      </p:sp>
      <p:sp>
        <p:nvSpPr>
          <p:cNvPr id="13" name="TextBox 12"/>
          <p:cNvSpPr txBox="1"/>
          <p:nvPr/>
        </p:nvSpPr>
        <p:spPr bwMode="auto">
          <a:xfrm>
            <a:off x="6628605" y="4595465"/>
            <a:ext cx="2117049" cy="282129"/>
          </a:xfrm>
          <a:prstGeom prst="rect">
            <a:avLst/>
          </a:prstGeom>
          <a:solidFill>
            <a:schemeClr val="bg1"/>
          </a:solid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sz="1100" b="1" dirty="0" smtClean="0">
                <a:solidFill>
                  <a:schemeClr val="accent5"/>
                </a:solidFill>
                <a:latin typeface="Verdana"/>
                <a:cs typeface="ＭＳ Ｐゴシック" pitchFamily="-111" charset="-128"/>
              </a:rPr>
              <a:t>2015 NAAQS = 0.070 ppm</a:t>
            </a:r>
            <a:endParaRPr kumimoji="0" lang="en-GB" sz="1100" b="1" i="0" u="none" strike="noStrike" kern="1200" cap="none" spc="0" normalizeH="0" baseline="0" noProof="0" dirty="0" smtClean="0">
              <a:ln>
                <a:noFill/>
              </a:ln>
              <a:solidFill>
                <a:schemeClr val="accent5"/>
              </a:solidFill>
              <a:effectLst/>
              <a:uLnTx/>
              <a:uFillTx/>
              <a:latin typeface="Verdana"/>
              <a:cs typeface="ＭＳ Ｐゴシック" pitchFamily="-111" charset="-128"/>
            </a:endParaRPr>
          </a:p>
        </p:txBody>
      </p:sp>
      <p:sp>
        <p:nvSpPr>
          <p:cNvPr id="6" name="TextBox 5"/>
          <p:cNvSpPr txBox="1"/>
          <p:nvPr/>
        </p:nvSpPr>
        <p:spPr bwMode="auto">
          <a:xfrm>
            <a:off x="6323806" y="1201343"/>
            <a:ext cx="5257800" cy="564257"/>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ctr" defTabSz="457200" rtl="0" eaLnBrk="0" fontAlgn="base" latinLnBrk="0" hangingPunct="0">
              <a:lnSpc>
                <a:spcPts val="2163"/>
              </a:lnSpc>
              <a:spcBef>
                <a:spcPct val="0"/>
              </a:spcBef>
              <a:spcAft>
                <a:spcPts val="0"/>
              </a:spcAft>
              <a:buClrTx/>
              <a:buSzTx/>
              <a:tabLst/>
            </a:pPr>
            <a:r>
              <a:rPr kumimoji="0" lang="en-GB" sz="2000" b="1"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Denver/</a:t>
            </a:r>
            <a:r>
              <a:rPr kumimoji="0" lang="en-GB" sz="2000" b="1" i="0" u="none" strike="noStrike" kern="1200" cap="none" spc="0" normalizeH="0" baseline="0" noProof="0" dirty="0" err="1" smtClean="0">
                <a:ln>
                  <a:noFill/>
                </a:ln>
                <a:solidFill>
                  <a:schemeClr val="tx1"/>
                </a:solidFill>
                <a:effectLst/>
                <a:uLnTx/>
                <a:uFillTx/>
                <a:latin typeface="Verdana"/>
                <a:ea typeface="ＭＳ Ｐゴシック" pitchFamily="-111" charset="-128"/>
                <a:cs typeface="ＭＳ Ｐゴシック" pitchFamily="-111" charset="-128"/>
              </a:rPr>
              <a:t>Nort</a:t>
            </a:r>
            <a:r>
              <a:rPr lang="en-GB" sz="2000" b="1" dirty="0" smtClean="0">
                <a:latin typeface="Verdana"/>
                <a:cs typeface="ＭＳ Ｐゴシック" pitchFamily="-111" charset="-128"/>
              </a:rPr>
              <a:t>h Front Range</a:t>
            </a:r>
            <a:r>
              <a:rPr kumimoji="0" lang="en-GB" sz="2000" b="1"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Region Ozone Design Values </a:t>
            </a:r>
            <a:r>
              <a:rPr lang="en-GB" sz="2000" b="1" dirty="0" smtClean="0">
                <a:latin typeface="Verdana"/>
                <a:cs typeface="ＭＳ Ｐゴシック" pitchFamily="-111" charset="-128"/>
              </a:rPr>
              <a:t>1990-2014</a:t>
            </a:r>
            <a:endParaRPr kumimoji="0" lang="en-GB" sz="2000" b="1"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0" name="Rectangle 9"/>
          <p:cNvSpPr/>
          <p:nvPr/>
        </p:nvSpPr>
        <p:spPr>
          <a:xfrm>
            <a:off x="6628606" y="2667794"/>
            <a:ext cx="1905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123295"/>
      </p:ext>
    </p:extLst>
  </p:cSld>
  <p:clrMapOvr>
    <a:masterClrMapping/>
  </p:clrMapOvr>
  <mc:AlternateContent xmlns:mc="http://schemas.openxmlformats.org/markup-compatibility/2006" xmlns:p14="http://schemas.microsoft.com/office/powerpoint/2010/main">
    <mc:Choice Requires="p14">
      <p:transition spd="med" p14:dur="700" advTm="84846">
        <p:fade/>
      </p:transition>
    </mc:Choice>
    <mc:Fallback xmlns="">
      <p:transition xmlns:p14="http://schemas.microsoft.com/office/powerpoint/2010/main" spd="med" advTm="84846">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motivation</a:t>
            </a:r>
            <a:endParaRPr lang="en-GB" dirty="0"/>
          </a:p>
        </p:txBody>
      </p:sp>
      <p:sp>
        <p:nvSpPr>
          <p:cNvPr id="3" name="Content Placeholder 2"/>
          <p:cNvSpPr>
            <a:spLocks noGrp="1"/>
          </p:cNvSpPr>
          <p:nvPr>
            <p:ph idx="1"/>
          </p:nvPr>
        </p:nvSpPr>
        <p:spPr>
          <a:xfrm>
            <a:off x="816927" y="1296194"/>
            <a:ext cx="10558676" cy="4412193"/>
          </a:xfrm>
        </p:spPr>
        <p:txBody>
          <a:bodyPr/>
          <a:lstStyle/>
          <a:p>
            <a:pPr>
              <a:spcAft>
                <a:spcPts val="600"/>
              </a:spcAft>
            </a:pPr>
            <a:r>
              <a:rPr lang="en-GB" sz="2200" dirty="0" smtClean="0">
                <a:solidFill>
                  <a:srgbClr val="000000"/>
                </a:solidFill>
              </a:rPr>
              <a:t>Attainment of the 2008 (75 ppb) and 2015 (70 ppb) ozone NAAQS by the time required by the Clean Air Act (CAA) may be difficult for many areas due to large contributions of ozone transport.</a:t>
            </a:r>
          </a:p>
          <a:p>
            <a:pPr>
              <a:spcAft>
                <a:spcPts val="600"/>
              </a:spcAft>
            </a:pPr>
            <a:endParaRPr lang="en-GB" sz="2200" dirty="0">
              <a:solidFill>
                <a:srgbClr val="000000"/>
              </a:solidFill>
            </a:endParaRPr>
          </a:p>
          <a:p>
            <a:pPr>
              <a:spcAft>
                <a:spcPts val="600"/>
              </a:spcAft>
            </a:pPr>
            <a:r>
              <a:rPr lang="en-GB" sz="2200" dirty="0" smtClean="0">
                <a:solidFill>
                  <a:srgbClr val="000000"/>
                </a:solidFill>
              </a:rPr>
              <a:t>Reasonable local and state ozone precursor control strategies may be insufficient to attain the ozone NAAQS by date required by the CAA.</a:t>
            </a:r>
          </a:p>
          <a:p>
            <a:pPr marL="0" indent="0">
              <a:spcAft>
                <a:spcPts val="600"/>
              </a:spcAft>
              <a:buNone/>
            </a:pPr>
            <a:endParaRPr lang="en-GB" sz="2200" dirty="0"/>
          </a:p>
          <a:p>
            <a:pPr>
              <a:spcAft>
                <a:spcPts val="600"/>
              </a:spcAft>
            </a:pPr>
            <a:r>
              <a:rPr lang="en-GB" sz="2200" dirty="0" smtClean="0"/>
              <a:t>Section </a:t>
            </a:r>
            <a:r>
              <a:rPr lang="en-GB" sz="2200" dirty="0"/>
              <a:t>179B of the Clean Air </a:t>
            </a:r>
            <a:r>
              <a:rPr lang="en-GB" sz="2200" dirty="0" smtClean="0"/>
              <a:t>Act (“International Border Areas”) can also be considered, which </a:t>
            </a:r>
            <a:r>
              <a:rPr lang="en-GB" sz="2200" dirty="0"/>
              <a:t>allows </a:t>
            </a:r>
            <a:r>
              <a:rPr lang="en-GB" sz="2200" dirty="0" smtClean="0"/>
              <a:t>an area </a:t>
            </a:r>
            <a:r>
              <a:rPr lang="en-GB" sz="2200" dirty="0"/>
              <a:t>to demonstrate that they would have attained the ozone NAAQS but for the contributions from international sources</a:t>
            </a:r>
            <a:r>
              <a:rPr lang="en-US" sz="2200" dirty="0"/>
              <a:t> </a:t>
            </a:r>
            <a:endParaRPr lang="en-GB" sz="2200" dirty="0" smtClean="0"/>
          </a:p>
          <a:p>
            <a:pPr marL="0" indent="0">
              <a:spcAft>
                <a:spcPts val="600"/>
              </a:spcAft>
              <a:buNone/>
            </a:pPr>
            <a:endParaRPr lang="en-GB" sz="2400" dirty="0"/>
          </a:p>
          <a:p>
            <a:pPr marL="0" indent="0">
              <a:spcAft>
                <a:spcPts val="600"/>
              </a:spcAft>
              <a:buNone/>
            </a:pPr>
            <a:endParaRPr lang="en-GB" sz="2400" dirty="0" smtClean="0"/>
          </a:p>
        </p:txBody>
      </p:sp>
    </p:spTree>
    <p:extLst>
      <p:ext uri="{BB962C8B-B14F-4D97-AF65-F5344CB8AC3E}">
        <p14:creationId xmlns:p14="http://schemas.microsoft.com/office/powerpoint/2010/main" val="2439037653"/>
      </p:ext>
    </p:extLst>
  </p:cSld>
  <p:clrMapOvr>
    <a:masterClrMapping/>
  </p:clrMapOvr>
  <mc:AlternateContent xmlns:mc="http://schemas.openxmlformats.org/markup-compatibility/2006" xmlns:p14="http://schemas.microsoft.com/office/powerpoint/2010/main">
    <mc:Choice Requires="p14">
      <p:transition spd="med" p14:dur="700" advTm="45395">
        <p:fade/>
      </p:transition>
    </mc:Choice>
    <mc:Fallback xmlns="">
      <p:transition xmlns:p14="http://schemas.microsoft.com/office/powerpoint/2010/main" spd="med" advTm="45395">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
          <p:cNvPicPr>
            <a:picLocks noChangeAspect="1" noChangeArrowheads="1"/>
          </p:cNvPicPr>
          <p:nvPr/>
        </p:nvPicPr>
        <p:blipFill>
          <a:blip r:embed="rId3"/>
          <a:srcRect/>
          <a:stretch>
            <a:fillRect/>
          </a:stretch>
        </p:blipFill>
        <p:spPr bwMode="auto">
          <a:xfrm>
            <a:off x="7695406" y="1753393"/>
            <a:ext cx="4391874" cy="4038601"/>
          </a:xfrm>
          <a:prstGeom prst="rect">
            <a:avLst/>
          </a:prstGeom>
          <a:noFill/>
          <a:ln w="9525">
            <a:noFill/>
            <a:miter lim="800000"/>
            <a:headEnd/>
            <a:tailEnd/>
          </a:ln>
        </p:spPr>
      </p:pic>
      <p:sp>
        <p:nvSpPr>
          <p:cNvPr id="3" name="Content Placeholder 2"/>
          <p:cNvSpPr>
            <a:spLocks noGrp="1"/>
          </p:cNvSpPr>
          <p:nvPr>
            <p:ph idx="1"/>
          </p:nvPr>
        </p:nvSpPr>
        <p:spPr>
          <a:xfrm>
            <a:off x="75406" y="1338144"/>
            <a:ext cx="8077200" cy="4377650"/>
          </a:xfrm>
        </p:spPr>
        <p:txBody>
          <a:bodyPr/>
          <a:lstStyle/>
          <a:p>
            <a:r>
              <a:rPr lang="en-GB" sz="2200" dirty="0" smtClean="0"/>
              <a:t>Not emitted directly into the air (secondary pollutant)</a:t>
            </a:r>
          </a:p>
          <a:p>
            <a:pPr lvl="1">
              <a:lnSpc>
                <a:spcPct val="114000"/>
              </a:lnSpc>
              <a:buFont typeface="Courier New" panose="02070309020205020404" pitchFamily="49" charset="0"/>
              <a:buChar char="o"/>
            </a:pPr>
            <a:r>
              <a:rPr lang="en-GB" sz="1800" dirty="0" smtClean="0"/>
              <a:t>Primary precursors are </a:t>
            </a:r>
            <a:r>
              <a:rPr lang="en-US" sz="1800" dirty="0"/>
              <a:t>nitrogen oxides (NO</a:t>
            </a:r>
            <a:r>
              <a:rPr lang="en-US" sz="1800" baseline="-25000" dirty="0"/>
              <a:t>x</a:t>
            </a:r>
            <a:r>
              <a:rPr lang="en-US" sz="1800" dirty="0" smtClean="0"/>
              <a:t>), </a:t>
            </a:r>
            <a:r>
              <a:rPr lang="en-US" sz="1800" dirty="0"/>
              <a:t>volatile organic compounds (</a:t>
            </a:r>
            <a:r>
              <a:rPr lang="en-US" sz="1800" dirty="0" smtClean="0"/>
              <a:t>VOC)</a:t>
            </a:r>
          </a:p>
          <a:p>
            <a:pPr lvl="1">
              <a:lnSpc>
                <a:spcPct val="114000"/>
              </a:lnSpc>
              <a:buFont typeface="Courier New" panose="02070309020205020404" pitchFamily="49" charset="0"/>
              <a:buChar char="o"/>
            </a:pPr>
            <a:endParaRPr lang="en-US" sz="1800" dirty="0"/>
          </a:p>
          <a:p>
            <a:r>
              <a:rPr lang="en-US" sz="2200" dirty="0" smtClean="0"/>
              <a:t>Has complex nonlinear photochemistry</a:t>
            </a:r>
            <a:endParaRPr lang="en-US" sz="2200" dirty="0"/>
          </a:p>
          <a:p>
            <a:pPr lvl="1">
              <a:buFont typeface="Courier New" panose="02070309020205020404" pitchFamily="49" charset="0"/>
              <a:buChar char="o"/>
            </a:pPr>
            <a:r>
              <a:rPr lang="en-US" sz="1800" dirty="0" smtClean="0"/>
              <a:t>High </a:t>
            </a:r>
            <a:r>
              <a:rPr lang="en-US" sz="1800" dirty="0"/>
              <a:t>ozone </a:t>
            </a:r>
            <a:r>
              <a:rPr lang="en-US" sz="1800" dirty="0" smtClean="0"/>
              <a:t>events are usually associated with </a:t>
            </a:r>
            <a:r>
              <a:rPr lang="en-US" sz="1800" dirty="0"/>
              <a:t>sunshine and warm </a:t>
            </a:r>
            <a:r>
              <a:rPr lang="en-US" sz="1800" dirty="0" smtClean="0"/>
              <a:t>temperatures</a:t>
            </a:r>
          </a:p>
          <a:p>
            <a:pPr lvl="1">
              <a:buFont typeface="Courier New" panose="02070309020205020404" pitchFamily="49" charset="0"/>
              <a:buChar char="o"/>
            </a:pPr>
            <a:r>
              <a:rPr lang="en-US" sz="1800" dirty="0" smtClean="0"/>
              <a:t>Non-linearity </a:t>
            </a:r>
            <a:r>
              <a:rPr lang="en-US" sz="1800" dirty="0"/>
              <a:t>makes it very difficult to predict </a:t>
            </a:r>
            <a:endParaRPr lang="en-US" sz="1800" dirty="0" smtClean="0"/>
          </a:p>
          <a:p>
            <a:pPr lvl="1">
              <a:buFont typeface="Courier New" panose="02070309020205020404" pitchFamily="49" charset="0"/>
              <a:buChar char="o"/>
            </a:pPr>
            <a:r>
              <a:rPr lang="en-US" sz="1800" dirty="0" smtClean="0"/>
              <a:t>Control strategy and planning usually involves Photochemical Grid Models (PGMs)</a:t>
            </a:r>
            <a:endParaRPr lang="en-US" sz="1800" dirty="0"/>
          </a:p>
          <a:p>
            <a:pPr lvl="1"/>
            <a:endParaRPr lang="en-US" dirty="0" smtClean="0"/>
          </a:p>
          <a:p>
            <a:pPr lvl="1"/>
            <a:endParaRPr lang="en-GB" dirty="0" smtClean="0"/>
          </a:p>
        </p:txBody>
      </p:sp>
      <p:sp>
        <p:nvSpPr>
          <p:cNvPr id="2" name="Title 1"/>
          <p:cNvSpPr>
            <a:spLocks noGrp="1"/>
          </p:cNvSpPr>
          <p:nvPr>
            <p:ph type="title"/>
          </p:nvPr>
        </p:nvSpPr>
        <p:spPr/>
        <p:txBody>
          <a:bodyPr/>
          <a:lstStyle/>
          <a:p>
            <a:r>
              <a:rPr lang="en-GB" dirty="0"/>
              <a:t>Background: Ground-level </a:t>
            </a:r>
            <a:r>
              <a:rPr lang="en-GB" dirty="0" smtClean="0"/>
              <a:t>ozone</a:t>
            </a:r>
            <a:endParaRPr lang="en-GB" dirty="0"/>
          </a:p>
        </p:txBody>
      </p:sp>
    </p:spTree>
    <p:extLst>
      <p:ext uri="{BB962C8B-B14F-4D97-AF65-F5344CB8AC3E}">
        <p14:creationId xmlns:p14="http://schemas.microsoft.com/office/powerpoint/2010/main" val="4155116694"/>
      </p:ext>
    </p:extLst>
  </p:cSld>
  <p:clrMapOvr>
    <a:masterClrMapping/>
  </p:clrMapOvr>
  <mc:AlternateContent xmlns:mc="http://schemas.openxmlformats.org/markup-compatibility/2006" xmlns:p14="http://schemas.microsoft.com/office/powerpoint/2010/main">
    <mc:Choice Requires="p14">
      <p:transition spd="med" p14:dur="700" advTm="31523">
        <p:fade/>
      </p:transition>
    </mc:Choice>
    <mc:Fallback xmlns="">
      <p:transition xmlns:p14="http://schemas.microsoft.com/office/powerpoint/2010/main" spd="med" advTm="31523">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Approach</a:t>
            </a:r>
            <a:endParaRPr lang="en-GB" dirty="0"/>
          </a:p>
        </p:txBody>
      </p:sp>
      <p:pic>
        <p:nvPicPr>
          <p:cNvPr id="6" name="Picture 5"/>
          <p:cNvPicPr>
            <a:picLocks noChangeAspect="1"/>
          </p:cNvPicPr>
          <p:nvPr/>
        </p:nvPicPr>
        <p:blipFill>
          <a:blip r:embed="rId3"/>
          <a:stretch>
            <a:fillRect/>
          </a:stretch>
        </p:blipFill>
        <p:spPr>
          <a:xfrm>
            <a:off x="5088" y="2250777"/>
            <a:ext cx="5410200" cy="3527802"/>
          </a:xfrm>
          <a:prstGeom prst="rect">
            <a:avLst/>
          </a:prstGeom>
        </p:spPr>
      </p:pic>
      <p:sp>
        <p:nvSpPr>
          <p:cNvPr id="7" name="TextBox 6"/>
          <p:cNvSpPr txBox="1"/>
          <p:nvPr/>
        </p:nvSpPr>
        <p:spPr bwMode="auto">
          <a:xfrm>
            <a:off x="913606" y="1073835"/>
            <a:ext cx="8651428" cy="831959"/>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0"/>
              </a:spcAft>
              <a:buClrTx/>
              <a:buSzTx/>
              <a:tabLst/>
            </a:pPr>
            <a:r>
              <a:rPr lang="en-US" dirty="0" smtClean="0">
                <a:latin typeface="Verdana"/>
                <a:cs typeface="ＭＳ Ｐゴシック" pitchFamily="-111" charset="-128"/>
              </a:rPr>
              <a:t>Run</a:t>
            </a: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global (GEOS-Chem) and regional (CAMx) Photochemical </a:t>
            </a:r>
            <a:r>
              <a:rPr lang="en-US" dirty="0">
                <a:latin typeface="Verdana"/>
                <a:cs typeface="ＭＳ Ｐゴシック" pitchFamily="-111" charset="-128"/>
              </a:rPr>
              <a:t>G</a:t>
            </a: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rid </a:t>
            </a:r>
            <a:r>
              <a:rPr lang="en-US" dirty="0" smtClean="0">
                <a:latin typeface="Verdana"/>
                <a:cs typeface="ＭＳ Ｐゴシック" pitchFamily="-111" charset="-128"/>
              </a:rPr>
              <a:t>M</a:t>
            </a:r>
            <a:r>
              <a:rPr kumimoji="0" lang="en-US" sz="1800" b="0" i="0" u="none" strike="noStrike" kern="1200" cap="none" spc="0" normalizeH="0" baseline="0" noProof="0" dirty="0" err="1" smtClean="0">
                <a:ln>
                  <a:noFill/>
                </a:ln>
                <a:solidFill>
                  <a:schemeClr val="tx1"/>
                </a:solidFill>
                <a:effectLst/>
                <a:uLnTx/>
                <a:uFillTx/>
                <a:latin typeface="Verdana"/>
                <a:ea typeface="ＭＳ Ｐゴシック" pitchFamily="-111" charset="-128"/>
                <a:cs typeface="ＭＳ Ｐゴシック" pitchFamily="-111" charset="-128"/>
              </a:rPr>
              <a:t>odels</a:t>
            </a:r>
            <a:endPar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endParaRPr>
          </a:p>
          <a:p>
            <a:pPr marL="273050" marR="0" indent="-285750" algn="l" defTabSz="457200" rtl="0" eaLnBrk="0" fontAlgn="base" latinLnBrk="0" hangingPunct="0">
              <a:lnSpc>
                <a:spcPts val="2163"/>
              </a:lnSpc>
              <a:spcBef>
                <a:spcPct val="0"/>
              </a:spcBef>
              <a:spcAft>
                <a:spcPts val="0"/>
              </a:spcAft>
              <a:buClrTx/>
              <a:buSzTx/>
              <a:buFont typeface="Arial"/>
              <a:buChar char="•"/>
              <a:tabLst/>
            </a:pPr>
            <a:r>
              <a:rPr lang="en-US" dirty="0" smtClean="0">
                <a:latin typeface="Verdana"/>
                <a:cs typeface="ＭＳ Ｐゴシック" pitchFamily="-111" charset="-128"/>
              </a:rPr>
              <a:t>2011 Base Case Emissions </a:t>
            </a:r>
          </a:p>
          <a:p>
            <a:pPr marL="273050" marR="0" indent="-285750" algn="l" defTabSz="457200" rtl="0" eaLnBrk="0" fontAlgn="base" latinLnBrk="0" hangingPunct="0">
              <a:lnSpc>
                <a:spcPts val="2163"/>
              </a:lnSpc>
              <a:spcBef>
                <a:spcPct val="0"/>
              </a:spcBef>
              <a:spcAft>
                <a:spcPts val="0"/>
              </a:spcAft>
              <a:buClrTx/>
              <a:buSzTx/>
              <a:buFont typeface="Arial"/>
              <a:buChar char="•"/>
              <a:tabLst/>
            </a:pPr>
            <a:r>
              <a:rPr lang="en-US" dirty="0" smtClean="0">
                <a:latin typeface="Verdana"/>
                <a:cs typeface="ＭＳ Ｐゴシック" pitchFamily="-111" charset="-128"/>
              </a:rPr>
              <a:t>2011 Simulation </a:t>
            </a:r>
            <a:r>
              <a:rPr lang="en-US" dirty="0">
                <a:latin typeface="Verdana"/>
                <a:cs typeface="ＭＳ Ｐゴシック" pitchFamily="-111" charset="-128"/>
              </a:rPr>
              <a:t>W</a:t>
            </a:r>
            <a:r>
              <a:rPr lang="en-US" dirty="0" smtClean="0">
                <a:latin typeface="Verdana"/>
                <a:cs typeface="ＭＳ Ｐゴシック" pitchFamily="-111" charset="-128"/>
              </a:rPr>
              <a:t>ithout </a:t>
            </a:r>
            <a:r>
              <a:rPr lang="en-US" dirty="0">
                <a:latin typeface="Verdana"/>
                <a:cs typeface="ＭＳ Ｐゴシック" pitchFamily="-111" charset="-128"/>
              </a:rPr>
              <a:t>I</a:t>
            </a:r>
            <a:r>
              <a:rPr lang="en-US" dirty="0" smtClean="0">
                <a:latin typeface="Verdana"/>
                <a:cs typeface="ＭＳ Ｐゴシック" pitchFamily="-111" charset="-128"/>
              </a:rPr>
              <a:t>nternational Anthropogenic </a:t>
            </a:r>
            <a:r>
              <a:rPr lang="en-US" dirty="0">
                <a:latin typeface="Verdana"/>
                <a:cs typeface="ＭＳ Ｐゴシック" pitchFamily="-111" charset="-128"/>
              </a:rPr>
              <a:t>E</a:t>
            </a:r>
            <a:r>
              <a:rPr lang="en-US" dirty="0" smtClean="0">
                <a:latin typeface="Verdana"/>
                <a:cs typeface="ＭＳ Ｐゴシック" pitchFamily="-111" charset="-128"/>
              </a:rPr>
              <a:t>missions</a:t>
            </a:r>
          </a:p>
        </p:txBody>
      </p:sp>
      <p:sp>
        <p:nvSpPr>
          <p:cNvPr id="8" name="TextBox 7"/>
          <p:cNvSpPr txBox="1"/>
          <p:nvPr/>
        </p:nvSpPr>
        <p:spPr bwMode="auto">
          <a:xfrm>
            <a:off x="4114006" y="2009474"/>
            <a:ext cx="3284461" cy="277320"/>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0"/>
              </a:spcAft>
              <a:buClrTx/>
              <a:buSzTx/>
              <a:tabLst/>
            </a:pPr>
            <a:r>
              <a:rPr lang="en-US" dirty="0" smtClean="0">
                <a:latin typeface="Verdana"/>
                <a:cs typeface="ＭＳ Ｐゴシック" pitchFamily="-111" charset="-128"/>
              </a:rPr>
              <a:t>Extract boundary conditions</a:t>
            </a:r>
            <a:endPar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cxnSp>
        <p:nvCxnSpPr>
          <p:cNvPr id="12" name="Straight Arrow Connector 11"/>
          <p:cNvCxnSpPr/>
          <p:nvPr/>
        </p:nvCxnSpPr>
        <p:spPr>
          <a:xfrm flipV="1">
            <a:off x="3961606" y="2326977"/>
            <a:ext cx="304800" cy="304800"/>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218406" y="2326977"/>
            <a:ext cx="25908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bwMode="auto">
          <a:xfrm>
            <a:off x="370388" y="6096794"/>
            <a:ext cx="11221529" cy="564257"/>
          </a:xfrm>
          <a:prstGeom prst="rect">
            <a:avLst/>
          </a:prstGeom>
          <a:solidFill>
            <a:schemeClr val="bg1"/>
          </a:solid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0"/>
              </a:spcAft>
              <a:buClrTx/>
              <a:buSzTx/>
              <a:tabLst/>
            </a:pPr>
            <a:r>
              <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Compare ozone</a:t>
            </a: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concentrations between simulations to estimate impact of non-US, international </a:t>
            </a:r>
          </a:p>
          <a:p>
            <a:pPr marL="12700" marR="0" indent="-25400" algn="l" defTabSz="457200" rtl="0" eaLnBrk="0" fontAlgn="base" latinLnBrk="0" hangingPunct="0">
              <a:lnSpc>
                <a:spcPts val="2163"/>
              </a:lnSpc>
              <a:spcBef>
                <a:spcPct val="0"/>
              </a:spcBef>
              <a:spcAft>
                <a:spcPts val="0"/>
              </a:spcAft>
              <a:buClrTx/>
              <a:buSzTx/>
              <a:tabLst/>
            </a:pPr>
            <a:r>
              <a:rPr lang="en-US" dirty="0">
                <a:latin typeface="Verdana"/>
                <a:cs typeface="ＭＳ Ｐゴシック" pitchFamily="-111" charset="-128"/>
              </a:rPr>
              <a:t>a</a:t>
            </a:r>
            <a:r>
              <a:rPr kumimoji="0" lang="en-US" sz="1800" b="0" i="0" u="none" strike="noStrike" kern="1200" cap="none" spc="0" normalizeH="0" noProof="0" dirty="0" err="1" smtClean="0">
                <a:ln>
                  <a:noFill/>
                </a:ln>
                <a:solidFill>
                  <a:schemeClr val="tx1"/>
                </a:solidFill>
                <a:effectLst/>
                <a:uLnTx/>
                <a:uFillTx/>
                <a:latin typeface="Verdana"/>
                <a:ea typeface="ＭＳ Ｐゴシック" pitchFamily="-111" charset="-128"/>
                <a:cs typeface="ＭＳ Ｐゴシック" pitchFamily="-111" charset="-128"/>
              </a:rPr>
              <a:t>nthropogenic</a:t>
            </a:r>
            <a:r>
              <a:rPr kumimoji="0" lang="en-US"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emissions on ozone concentrations across the United States</a:t>
            </a:r>
            <a:endParaRPr kumimoji="0" lang="en-US"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pic>
        <p:nvPicPr>
          <p:cNvPr id="5" name="Picture 4"/>
          <p:cNvPicPr>
            <a:picLocks noChangeAspect="1"/>
          </p:cNvPicPr>
          <p:nvPr/>
        </p:nvPicPr>
        <p:blipFill>
          <a:blip r:embed="rId4"/>
          <a:stretch>
            <a:fillRect/>
          </a:stretch>
        </p:blipFill>
        <p:spPr>
          <a:xfrm>
            <a:off x="6599820" y="2545155"/>
            <a:ext cx="4274393" cy="3081736"/>
          </a:xfrm>
          <a:prstGeom prst="rect">
            <a:avLst/>
          </a:prstGeom>
          <a:ln>
            <a:solidFill>
              <a:schemeClr val="tx1">
                <a:lumMod val="95000"/>
                <a:lumOff val="5000"/>
              </a:schemeClr>
            </a:solidFill>
          </a:ln>
        </p:spPr>
      </p:pic>
      <p:sp>
        <p:nvSpPr>
          <p:cNvPr id="29" name="TextBox 28"/>
          <p:cNvSpPr txBox="1"/>
          <p:nvPr/>
        </p:nvSpPr>
        <p:spPr bwMode="auto">
          <a:xfrm>
            <a:off x="8213193" y="2631777"/>
            <a:ext cx="1047646" cy="302968"/>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2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CAMx</a:t>
            </a:r>
          </a:p>
        </p:txBody>
      </p:sp>
      <p:cxnSp>
        <p:nvCxnSpPr>
          <p:cNvPr id="11" name="Straight Arrow Connector 10"/>
          <p:cNvCxnSpPr/>
          <p:nvPr/>
        </p:nvCxnSpPr>
        <p:spPr>
          <a:xfrm>
            <a:off x="7238206" y="2250777"/>
            <a:ext cx="381000" cy="264617"/>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746001"/>
      </p:ext>
    </p:extLst>
  </p:cSld>
  <p:clrMapOvr>
    <a:masterClrMapping/>
  </p:clrMapOvr>
  <mc:AlternateContent xmlns:mc="http://schemas.openxmlformats.org/markup-compatibility/2006" xmlns:p14="http://schemas.microsoft.com/office/powerpoint/2010/main">
    <mc:Choice Requires="p14">
      <p:transition spd="med" p14:dur="700" advTm="50510">
        <p:fade/>
      </p:transition>
    </mc:Choice>
    <mc:Fallback xmlns="">
      <p:transition xmlns:p14="http://schemas.microsoft.com/office/powerpoint/2010/main" spd="med" advTm="5051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 fundamentals</a:t>
            </a:r>
            <a:r>
              <a:rPr lang="en-GB" dirty="0" smtClean="0"/>
              <a:t/>
            </a:r>
            <a:br>
              <a:rPr lang="en-GB" dirty="0" smtClean="0"/>
            </a:br>
            <a:r>
              <a:rPr lang="en-GB" dirty="0">
                <a:solidFill>
                  <a:schemeClr val="bg2"/>
                </a:solidFill>
              </a:rPr>
              <a:t>Emission inventories </a:t>
            </a:r>
          </a:p>
        </p:txBody>
      </p:sp>
      <p:sp>
        <p:nvSpPr>
          <p:cNvPr id="4" name="Content Placeholder 2"/>
          <p:cNvSpPr txBox="1">
            <a:spLocks/>
          </p:cNvSpPr>
          <p:nvPr/>
        </p:nvSpPr>
        <p:spPr bwMode="auto">
          <a:xfrm>
            <a:off x="817350" y="1701603"/>
            <a:ext cx="4125879" cy="4449057"/>
          </a:xfrm>
          <a:prstGeom prst="rect">
            <a:avLst/>
          </a:prstGeom>
          <a:noFill/>
          <a:ln w="9525">
            <a:noFill/>
            <a:miter lim="800000"/>
            <a:headEnd/>
            <a:tailEnd/>
          </a:ln>
          <a:effectLst/>
        </p:spPr>
        <p:txBody>
          <a:bodyPr vert="horz" wrap="square" lIns="35993" tIns="0" rIns="0" bIns="0" numCol="1" anchor="t" anchorCtr="0" compatLnSpc="1">
            <a:prstTxWarp prst="textNoShape">
              <a:avLst/>
            </a:prstTxWarp>
            <a:normAutofit/>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Anthropogenic</a:t>
            </a:r>
          </a:p>
          <a:p>
            <a:pPr lvl="1">
              <a:buFont typeface="Courier New" panose="02070309020205020404" pitchFamily="49" charset="0"/>
              <a:buChar char="o"/>
            </a:pPr>
            <a:r>
              <a:rPr lang="en-GB" dirty="0" smtClean="0">
                <a:solidFill>
                  <a:srgbClr val="000000"/>
                </a:solidFill>
              </a:rPr>
              <a:t>On and Off-Road Mobile</a:t>
            </a:r>
          </a:p>
          <a:p>
            <a:pPr lvl="1">
              <a:buFont typeface="Courier New" panose="02070309020205020404" pitchFamily="49" charset="0"/>
              <a:buChar char="o"/>
            </a:pPr>
            <a:r>
              <a:rPr lang="en-GB" dirty="0" smtClean="0">
                <a:solidFill>
                  <a:srgbClr val="000000"/>
                </a:solidFill>
              </a:rPr>
              <a:t>Electrical Generating Units</a:t>
            </a:r>
          </a:p>
          <a:p>
            <a:pPr lvl="1">
              <a:buFont typeface="Courier New" panose="02070309020205020404" pitchFamily="49" charset="0"/>
              <a:buChar char="o"/>
            </a:pPr>
            <a:r>
              <a:rPr lang="en-GB" dirty="0" smtClean="0">
                <a:solidFill>
                  <a:srgbClr val="000000"/>
                </a:solidFill>
              </a:rPr>
              <a:t>Industry</a:t>
            </a:r>
          </a:p>
          <a:p>
            <a:pPr lvl="1">
              <a:buFont typeface="Courier New" panose="02070309020205020404" pitchFamily="49" charset="0"/>
              <a:buChar char="o"/>
            </a:pPr>
            <a:r>
              <a:rPr lang="en-GB" dirty="0" smtClean="0">
                <a:solidFill>
                  <a:srgbClr val="000000"/>
                </a:solidFill>
              </a:rPr>
              <a:t>Area Sources</a:t>
            </a:r>
          </a:p>
          <a:p>
            <a:pPr lvl="1">
              <a:buFont typeface="Courier New" panose="02070309020205020404" pitchFamily="49" charset="0"/>
              <a:buChar char="o"/>
            </a:pPr>
            <a:r>
              <a:rPr lang="en-GB" dirty="0" smtClean="0">
                <a:solidFill>
                  <a:srgbClr val="000000"/>
                </a:solidFill>
              </a:rPr>
              <a:t>Aircraft, Ship</a:t>
            </a:r>
          </a:p>
          <a:p>
            <a:r>
              <a:rPr lang="en-GB" dirty="0" smtClean="0">
                <a:solidFill>
                  <a:srgbClr val="000000"/>
                </a:solidFill>
              </a:rPr>
              <a:t>Biogenic</a:t>
            </a:r>
          </a:p>
          <a:p>
            <a:r>
              <a:rPr lang="en-GB" dirty="0" smtClean="0"/>
              <a:t>Biomass burning</a:t>
            </a:r>
          </a:p>
          <a:p>
            <a:r>
              <a:rPr lang="en-GB" dirty="0" smtClean="0"/>
              <a:t>Lightning NO</a:t>
            </a:r>
            <a:r>
              <a:rPr lang="en-GB" baseline="-25000" dirty="0" smtClean="0"/>
              <a:t>x</a:t>
            </a:r>
          </a:p>
          <a:p>
            <a:r>
              <a:rPr lang="en-GB" dirty="0"/>
              <a:t>S</a:t>
            </a:r>
            <a:r>
              <a:rPr lang="en-GB" dirty="0" smtClean="0"/>
              <a:t>peciality emissions</a:t>
            </a:r>
            <a:endParaRPr lang="en-GB" dirty="0"/>
          </a:p>
          <a:p>
            <a:endParaRPr lang="en-GB" dirty="0" smtClean="0"/>
          </a:p>
          <a:p>
            <a:endParaRPr lang="en-GB" dirty="0"/>
          </a:p>
          <a:p>
            <a:endParaRPr lang="en-GB"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074" y="1255359"/>
            <a:ext cx="3403953" cy="260247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033" y="1255358"/>
            <a:ext cx="3281837" cy="260247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074" y="3903887"/>
            <a:ext cx="3403953" cy="269499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033" y="3903885"/>
            <a:ext cx="3281837" cy="2694994"/>
          </a:xfrm>
          <a:prstGeom prst="rect">
            <a:avLst/>
          </a:prstGeom>
        </p:spPr>
      </p:pic>
    </p:spTree>
    <p:extLst>
      <p:ext uri="{BB962C8B-B14F-4D97-AF65-F5344CB8AC3E}">
        <p14:creationId xmlns:p14="http://schemas.microsoft.com/office/powerpoint/2010/main" val="4132636065"/>
      </p:ext>
    </p:extLst>
  </p:cSld>
  <p:clrMapOvr>
    <a:masterClrMapping/>
  </p:clrMapOvr>
  <mc:AlternateContent xmlns:mc="http://schemas.openxmlformats.org/markup-compatibility/2006" xmlns:p14="http://schemas.microsoft.com/office/powerpoint/2010/main">
    <mc:Choice Requires="p14">
      <p:transition spd="med" p14:dur="700" advTm="14029">
        <p:fade/>
      </p:transition>
    </mc:Choice>
    <mc:Fallback xmlns="">
      <p:transition xmlns:p14="http://schemas.microsoft.com/office/powerpoint/2010/main" spd="med" advTm="14029">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GEOS-CHEM </a:t>
            </a:r>
            <a:r>
              <a:rPr lang="en-GB" dirty="0" err="1" smtClean="0"/>
              <a:t>vs</a:t>
            </a:r>
            <a:r>
              <a:rPr lang="en-GB" dirty="0" smtClean="0"/>
              <a:t> CAM</a:t>
            </a:r>
            <a:r>
              <a:rPr lang="en-GB" sz="1600" dirty="0" smtClean="0"/>
              <a:t>x</a:t>
            </a:r>
            <a:r>
              <a:rPr lang="en-GB" dirty="0" smtClean="0"/>
              <a:t> 2011 Model Comparison</a:t>
            </a:r>
            <a:endParaRPr lang="en-GB" dirty="0"/>
          </a:p>
        </p:txBody>
      </p:sp>
      <p:sp>
        <p:nvSpPr>
          <p:cNvPr id="5" name="Content Placeholder 4"/>
          <p:cNvSpPr>
            <a:spLocks noGrp="1"/>
          </p:cNvSpPr>
          <p:nvPr>
            <p:ph sz="half" idx="1"/>
          </p:nvPr>
        </p:nvSpPr>
        <p:spPr>
          <a:xfrm>
            <a:off x="6628606" y="1296194"/>
            <a:ext cx="5164774" cy="4063354"/>
          </a:xfrm>
        </p:spPr>
        <p:txBody>
          <a:bodyPr/>
          <a:lstStyle/>
          <a:p>
            <a:pPr marL="0" indent="0">
              <a:buNone/>
            </a:pPr>
            <a:r>
              <a:rPr lang="en-GB" b="1" dirty="0" smtClean="0"/>
              <a:t>CAMx v6.20 (March, 2015)</a:t>
            </a:r>
          </a:p>
          <a:p>
            <a:r>
              <a:rPr lang="en-GB" dirty="0" smtClean="0"/>
              <a:t>36 km Continental US and 12 km Western US domains</a:t>
            </a:r>
          </a:p>
          <a:p>
            <a:r>
              <a:rPr lang="en-GB" dirty="0" smtClean="0"/>
              <a:t>25 vertical layers to region top of 50 mb (~19 km MSL)</a:t>
            </a:r>
          </a:p>
          <a:p>
            <a:pPr lvl="1">
              <a:buFont typeface="Courier New" panose="02070309020205020404" pitchFamily="49" charset="0"/>
              <a:buChar char="o"/>
            </a:pPr>
            <a:r>
              <a:rPr lang="en-GB" dirty="0" smtClean="0"/>
              <a:t>16 layers below ~3,000 m </a:t>
            </a:r>
          </a:p>
          <a:p>
            <a:r>
              <a:rPr lang="en-GB" dirty="0" smtClean="0"/>
              <a:t>CB6r2 chemical mechanism</a:t>
            </a:r>
          </a:p>
          <a:p>
            <a:r>
              <a:rPr lang="en-GB" dirty="0" smtClean="0"/>
              <a:t>RADM aqueous-phase chemistry</a:t>
            </a:r>
          </a:p>
          <a:p>
            <a:r>
              <a:rPr lang="en-GB" dirty="0" smtClean="0"/>
              <a:t>ISORROPIA aerosol thermodynamics</a:t>
            </a:r>
            <a:endParaRPr lang="en-GB" dirty="0"/>
          </a:p>
        </p:txBody>
      </p:sp>
      <p:sp>
        <p:nvSpPr>
          <p:cNvPr id="6" name="Content Placeholder 5"/>
          <p:cNvSpPr>
            <a:spLocks noGrp="1"/>
          </p:cNvSpPr>
          <p:nvPr>
            <p:ph sz="half" idx="2"/>
          </p:nvPr>
        </p:nvSpPr>
        <p:spPr>
          <a:xfrm>
            <a:off x="380206" y="1296194"/>
            <a:ext cx="6171407" cy="4063354"/>
          </a:xfrm>
        </p:spPr>
        <p:txBody>
          <a:bodyPr/>
          <a:lstStyle/>
          <a:p>
            <a:pPr marL="0" indent="0">
              <a:buNone/>
            </a:pPr>
            <a:r>
              <a:rPr lang="en-GB" b="1" dirty="0" smtClean="0"/>
              <a:t> GEOS-Chem v10.01 (June, 2015)</a:t>
            </a:r>
          </a:p>
          <a:p>
            <a:r>
              <a:rPr lang="en-GB" dirty="0" smtClean="0"/>
              <a:t>Global Modeling Domain</a:t>
            </a:r>
          </a:p>
          <a:p>
            <a:r>
              <a:rPr lang="en-GB" dirty="0" smtClean="0"/>
              <a:t>2.0 x 2.5 degree (~200 km)</a:t>
            </a:r>
          </a:p>
          <a:p>
            <a:pPr>
              <a:spcAft>
                <a:spcPts val="600"/>
              </a:spcAft>
            </a:pPr>
            <a:r>
              <a:rPr lang="en-GB" dirty="0" smtClean="0"/>
              <a:t>72 </a:t>
            </a:r>
            <a:r>
              <a:rPr lang="en-GB" dirty="0"/>
              <a:t>v</a:t>
            </a:r>
            <a:r>
              <a:rPr lang="en-GB" dirty="0" smtClean="0"/>
              <a:t>ertical Layers to region top of 0.01 mb</a:t>
            </a:r>
            <a:endParaRPr lang="en-GB" dirty="0"/>
          </a:p>
          <a:p>
            <a:pPr marL="0" indent="0">
              <a:spcAft>
                <a:spcPts val="600"/>
              </a:spcAft>
              <a:buNone/>
            </a:pPr>
            <a:r>
              <a:rPr lang="en-GB" dirty="0"/>
              <a:t> </a:t>
            </a:r>
            <a:r>
              <a:rPr lang="en-GB" dirty="0" smtClean="0"/>
              <a:t>  (~ 80 km MSL)</a:t>
            </a:r>
          </a:p>
          <a:p>
            <a:pPr lvl="1">
              <a:spcAft>
                <a:spcPts val="600"/>
              </a:spcAft>
              <a:buFont typeface="Courier New" panose="02070309020205020404" pitchFamily="49" charset="0"/>
              <a:buChar char="o"/>
            </a:pPr>
            <a:r>
              <a:rPr lang="en-GB" dirty="0" smtClean="0"/>
              <a:t>17 Layers below ~3,000 m</a:t>
            </a:r>
          </a:p>
          <a:p>
            <a:r>
              <a:rPr lang="en-GB" dirty="0" smtClean="0"/>
              <a:t>Benchmark chemistry simulation</a:t>
            </a:r>
          </a:p>
          <a:p>
            <a:pPr lvl="1"/>
            <a:r>
              <a:rPr lang="en-GB" dirty="0" err="1" smtClean="0"/>
              <a:t>Tropchem</a:t>
            </a:r>
            <a:r>
              <a:rPr lang="en-GB" dirty="0" smtClean="0"/>
              <a:t> mechanism</a:t>
            </a:r>
          </a:p>
          <a:p>
            <a:pPr lvl="1"/>
            <a:r>
              <a:rPr lang="en-GB" dirty="0" smtClean="0"/>
              <a:t>UCX stratospheric chemistry</a:t>
            </a:r>
          </a:p>
          <a:p>
            <a:pPr lvl="1"/>
            <a:r>
              <a:rPr lang="en-GB" dirty="0" smtClean="0"/>
              <a:t>SOA mechanism (without </a:t>
            </a:r>
            <a:r>
              <a:rPr lang="en-GB" dirty="0" err="1" smtClean="0"/>
              <a:t>semivolatile</a:t>
            </a:r>
            <a:r>
              <a:rPr lang="en-GB" dirty="0" smtClean="0"/>
              <a:t> POA)</a:t>
            </a:r>
          </a:p>
          <a:p>
            <a:r>
              <a:rPr lang="en-GB" dirty="0" smtClean="0"/>
              <a:t>FAST-JX radiative transfer algorithm</a:t>
            </a:r>
          </a:p>
          <a:p>
            <a:r>
              <a:rPr lang="en-GB" dirty="0" smtClean="0"/>
              <a:t>ISORROPIA aerosol thermodynamics</a:t>
            </a:r>
            <a:endParaRPr lang="en-GB" dirty="0"/>
          </a:p>
          <a:p>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649785475"/>
      </p:ext>
    </p:extLst>
  </p:cSld>
  <p:clrMapOvr>
    <a:masterClrMapping/>
  </p:clrMapOvr>
  <mc:AlternateContent xmlns:mc="http://schemas.openxmlformats.org/markup-compatibility/2006" xmlns:p14="http://schemas.microsoft.com/office/powerpoint/2010/main">
    <mc:Choice Requires="p14">
      <p:transition spd="med" p14:dur="700" advTm="52238">
        <p:fade/>
      </p:transition>
    </mc:Choice>
    <mc:Fallback xmlns="">
      <p:transition xmlns:p14="http://schemas.microsoft.com/office/powerpoint/2010/main" spd="med" advTm="52238">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Blank.potx" id="{1C0553AF-A044-40A9-AEAC-8F59241C9CCA}" vid="{79627C5B-9396-4255-BAB1-ABDFE71235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22383</TotalTime>
  <Words>3482</Words>
  <Application>Microsoft Macintosh PowerPoint</Application>
  <PresentationFormat>Custom</PresentationFormat>
  <Paragraphs>779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Blank</vt:lpstr>
      <vt:lpstr>International Contributions to ozone Across the United States</vt:lpstr>
      <vt:lpstr>PowerPoint Presentation</vt:lpstr>
      <vt:lpstr>Project motivation</vt:lpstr>
      <vt:lpstr>Project motivation</vt:lpstr>
      <vt:lpstr>Project motivation</vt:lpstr>
      <vt:lpstr>Background: Ground-level ozone</vt:lpstr>
      <vt:lpstr>Project Approach</vt:lpstr>
      <vt:lpstr>Model fundamentals Emission inventories </vt:lpstr>
      <vt:lpstr>GEOS-CHEM vs CAMx 2011 Model Comparison</vt:lpstr>
      <vt:lpstr>GEOS-Chem Approach for NO non-U.S. international Anthropogenic emission contributions</vt:lpstr>
      <vt:lpstr>Model performance evaluation compare model results to observations</vt:lpstr>
      <vt:lpstr>highest mda8 ozone July 2011 -- GEOS-Chem vs. CAMx</vt:lpstr>
      <vt:lpstr>Highest mda8 ozone July 2011 -- GEOS-Chem vs. CAMx</vt:lpstr>
      <vt:lpstr>Estimating Ozone concentrations Across US without influence of international anthropogenic emissions</vt:lpstr>
      <vt:lpstr>2011 Ozone Design Values No International Emissions</vt:lpstr>
      <vt:lpstr>Ozone 2011 Design values &gt; 75 ppb 2008 Ozone NAAQS</vt:lpstr>
      <vt:lpstr>Contribution of international anthropogenic emissions on ozone concentrations across us</vt:lpstr>
      <vt:lpstr>Contribution of international anthropogenic emissions on ozone concentrations in western us</vt:lpstr>
      <vt:lpstr>Conclusions</vt:lpstr>
      <vt:lpstr>THANK YOU!     Maria Zatko mzatko@ramboll.com</vt:lpstr>
      <vt:lpstr>extra</vt:lpstr>
      <vt:lpstr>CAMx vs. GEOS-Chem global anthropogenic contribution to MDA8 ozone</vt:lpstr>
      <vt:lpstr>Max mda8 ozone June 2011 -- GEOS-Chem vs. CAMx</vt:lpstr>
      <vt:lpstr>Highest mda8 ozone August 2011 -- GEOS-Chem vs. CAMx</vt:lpstr>
      <vt:lpstr>Contribution of international anthropogenic emissions on ozone concentrations in Western us</vt:lpstr>
      <vt:lpstr>Modeled Ozone Design values</vt:lpstr>
      <vt:lpstr>Model performance evaluation compare model results to observations</vt:lpstr>
      <vt:lpstr>Model performance evaluation CAMx 12km Base case run compared to Ozone observations</vt:lpstr>
      <vt:lpstr>PowerPoint Presentation</vt:lpstr>
      <vt:lpstr>CAMx Processing</vt:lpstr>
      <vt:lpstr>Geos-chem Processing</vt:lpstr>
      <vt:lpstr>Photochemical grid models simulated processes</vt:lpstr>
      <vt:lpstr>photoChemical grid models transport and chemistry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Denver RAQC ozone modeling update</dc:title>
  <dc:creator>Ralph Morris</dc:creator>
  <cp:lastModifiedBy>Maria Zatko</cp:lastModifiedBy>
  <cp:revision>610</cp:revision>
  <cp:lastPrinted>2017-08-15T17:49:35Z</cp:lastPrinted>
  <dcterms:created xsi:type="dcterms:W3CDTF">2017-04-15T19:18:27Z</dcterms:created>
  <dcterms:modified xsi:type="dcterms:W3CDTF">2018-10-22T12:49:37Z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SD_ArtworkDefinition">
    <vt:lpwstr>Rambøll</vt:lpwstr>
  </property>
  <property fmtid="{D5CDD505-2E9C-101B-9397-08002B2CF9AE}" pid="4" name="SD_CtlText_LogoSelector">
    <vt:lpwstr>Rambøll</vt:lpwstr>
  </property>
</Properties>
</file>