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0" r:id="rId2"/>
    <p:sldId id="329" r:id="rId3"/>
    <p:sldId id="324" r:id="rId4"/>
    <p:sldId id="330" r:id="rId5"/>
    <p:sldId id="336" r:id="rId6"/>
    <p:sldId id="321" r:id="rId7"/>
    <p:sldId id="322" r:id="rId8"/>
    <p:sldId id="334" r:id="rId9"/>
    <p:sldId id="337" r:id="rId10"/>
    <p:sldId id="338" r:id="rId11"/>
    <p:sldId id="339" r:id="rId12"/>
    <p:sldId id="340" r:id="rId13"/>
    <p:sldId id="335" r:id="rId14"/>
    <p:sldId id="343" r:id="rId15"/>
    <p:sldId id="344" r:id="rId16"/>
    <p:sldId id="331" r:id="rId17"/>
    <p:sldId id="345" r:id="rId18"/>
    <p:sldId id="332" r:id="rId19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00FF"/>
    <a:srgbClr val="214A89"/>
    <a:srgbClr val="E8E8E8"/>
    <a:srgbClr val="FFFFFF"/>
    <a:srgbClr val="6091D5"/>
    <a:srgbClr val="1E3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0" autoAdjust="0"/>
    <p:restoredTop sz="93976" autoAdjust="0"/>
  </p:normalViewPr>
  <p:slideViewPr>
    <p:cSldViewPr snapToGrid="0" snapToObjects="1">
      <p:cViewPr varScale="1">
        <p:scale>
          <a:sx n="104" d="100"/>
          <a:sy n="104" d="100"/>
        </p:scale>
        <p:origin x="216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E063358-16DD-D54A-9389-AD3EE82C1C69}" type="datetime1">
              <a:rPr lang="en-US" smtClean="0"/>
              <a:pPr/>
              <a:t>10/21/18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537F650C-FC29-B34D-9090-D38745CAC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77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64BB54F-1679-1E4C-B106-70A9DBD3EF54}" type="datetime1">
              <a:rPr lang="en-US" smtClean="0"/>
              <a:pPr/>
              <a:t>10/21/18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E662BC02-158A-E748-AADE-9FBB1E4D5C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20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2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4A8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4601"/>
            <a:ext cx="8686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214A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44601"/>
            <a:ext cx="4267200" cy="47244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601"/>
            <a:ext cx="4267200" cy="47244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4600"/>
            <a:ext cx="4268788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378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4600"/>
            <a:ext cx="4270375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78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4601"/>
            <a:ext cx="86868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228" y="6356350"/>
            <a:ext cx="41817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0800000">
            <a:off x="228600" y="131384"/>
            <a:ext cx="8686800" cy="1313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chemeClr val="tx2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 cmpd="sng">
            <a:solidFill>
              <a:schemeClr val="bg1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37252" y="6135751"/>
            <a:ext cx="7278148" cy="1313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chemeClr val="tx2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 cmpd="sng">
            <a:solidFill>
              <a:schemeClr val="bg1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F78CBF-D2C7-3844-9003-FCCBF40717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45374"/>
            <a:ext cx="1391412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214A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625949"/>
            <a:ext cx="8544897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Photochemical Models to Assess the Exceptional Event Rule’s Q/D Screening Guidance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043" y="2647494"/>
            <a:ext cx="8747854" cy="3326551"/>
          </a:xfrm>
        </p:spPr>
        <p:txBody>
          <a:bodyPr>
            <a:normAutofit/>
          </a:bodyPr>
          <a:lstStyle/>
          <a:p>
            <a:r>
              <a:rPr lang="en-US" sz="2400" dirty="0"/>
              <a:t>Matthew J. Alvarado, Benjamin Brown-Steiner, </a:t>
            </a:r>
          </a:p>
          <a:p>
            <a:r>
              <a:rPr lang="en-US" sz="2400" dirty="0"/>
              <a:t>Chantelle R. Lonsdale, and Jennifer D. Hegarty </a:t>
            </a:r>
            <a:endParaRPr lang="en-US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Atmospheric and Environmental Research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2018 CMAS Conference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UNC-Chapel Hill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October 22, 2018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64122" y="6308725"/>
            <a:ext cx="37753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Copyright 2018, Government sponsorship acknowledged.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483FD7-6306-8B4C-B2BF-A537B8D3301C}"/>
              </a:ext>
            </a:extLst>
          </p:cNvPr>
          <p:cNvSpPr/>
          <p:nvPr/>
        </p:nvSpPr>
        <p:spPr>
          <a:xfrm>
            <a:off x="284964" y="5450825"/>
            <a:ext cx="8534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presentation is based on work supported by the State of Texas through a contract from the Texas Commission on Environmental Quality. The conclusions are the authors’ and do not reflect TCEQ policy.</a:t>
            </a:r>
          </a:p>
        </p:txBody>
      </p:sp>
    </p:spTree>
    <p:extLst>
      <p:ext uri="{BB962C8B-B14F-4D97-AF65-F5344CB8AC3E}">
        <p14:creationId xmlns:p14="http://schemas.microsoft.com/office/powerpoint/2010/main" val="146116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34E5A3-E860-9D4B-B94B-5CDE20300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957261"/>
            <a:ext cx="3333997" cy="53010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enhancement in first 24 hours depends on what time of day the parcel is emitted, but </a:t>
            </a:r>
            <a:r>
              <a:rPr lang="en-US" b="1" dirty="0"/>
              <a:t>enhancements all very similar after 24 hours</a:t>
            </a:r>
            <a:r>
              <a:rPr lang="en-US" dirty="0"/>
              <a:t>!</a:t>
            </a:r>
          </a:p>
          <a:p>
            <a:r>
              <a:rPr lang="en-US" dirty="0"/>
              <a:t>Consistent with review of Jaffe and </a:t>
            </a:r>
            <a:r>
              <a:rPr lang="en-US" dirty="0" err="1"/>
              <a:t>Wigdar</a:t>
            </a:r>
            <a:r>
              <a:rPr lang="en-US" dirty="0"/>
              <a:t> (2012), which suggested similar values for ∆O</a:t>
            </a:r>
            <a:r>
              <a:rPr lang="en-US" baseline="-25000" dirty="0"/>
              <a:t>3</a:t>
            </a:r>
            <a:r>
              <a:rPr lang="en-US" dirty="0"/>
              <a:t>/∆CO after 1-2 days aging.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E2DD0-840D-7347-8531-26DCCC1C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311D71-E99D-984B-9667-66488E62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Hog Fire </a:t>
            </a:r>
            <a:r>
              <a:rPr lang="en-US" dirty="0" err="1"/>
              <a:t>Lagrangian</a:t>
            </a:r>
            <a:r>
              <a:rPr lang="en-US" dirty="0"/>
              <a:t> Parcel Simulations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BCE6B84-4513-5048-B25B-DCDD4A764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873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EC265-CCBF-D24A-99C9-C9D9C583FD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68" y="1281112"/>
            <a:ext cx="5631872" cy="4145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F59A88-FB7E-B547-8676-06E61A7F3D23}"/>
              </a:ext>
            </a:extLst>
          </p:cNvPr>
          <p:cNvSpPr txBox="1"/>
          <p:nvPr/>
        </p:nvSpPr>
        <p:spPr>
          <a:xfrm>
            <a:off x="5058456" y="1104277"/>
            <a:ext cx="2962991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∆O</a:t>
            </a:r>
            <a:r>
              <a:rPr lang="en-US" sz="1400" baseline="-25000" dirty="0"/>
              <a:t>3</a:t>
            </a:r>
            <a:r>
              <a:rPr lang="en-US" sz="1400" dirty="0"/>
              <a:t> = O</a:t>
            </a:r>
            <a:r>
              <a:rPr lang="en-US" sz="1400" baseline="-25000" dirty="0"/>
              <a:t>3</a:t>
            </a:r>
            <a:r>
              <a:rPr lang="en-US" sz="1400" dirty="0"/>
              <a:t>(in plume) – O</a:t>
            </a:r>
            <a:r>
              <a:rPr lang="en-US" sz="1400" baseline="-25000" dirty="0"/>
              <a:t>3</a:t>
            </a:r>
            <a:r>
              <a:rPr lang="en-US" sz="1400" dirty="0"/>
              <a:t> (background) </a:t>
            </a:r>
          </a:p>
        </p:txBody>
      </p:sp>
    </p:spTree>
    <p:extLst>
      <p:ext uri="{BB962C8B-B14F-4D97-AF65-F5344CB8AC3E}">
        <p14:creationId xmlns:p14="http://schemas.microsoft.com/office/powerpoint/2010/main" val="70672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B4969F93-C588-8045-BE98-09464061FCE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8769" y="926358"/>
            <a:ext cx="7822870" cy="381353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77542-D18D-2A4C-8DDB-A8DCB1CD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4D2A22-8AC4-4C46-B923-4285EFE9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Paso </a:t>
            </a:r>
            <a:r>
              <a:rPr lang="en-US" dirty="0" err="1"/>
              <a:t>Lagrangian</a:t>
            </a:r>
            <a:r>
              <a:rPr lang="en-US" dirty="0"/>
              <a:t> CTM Simulations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4644B8-E66F-9641-89A9-C3405FA58B38}"/>
              </a:ext>
            </a:extLst>
          </p:cNvPr>
          <p:cNvSpPr txBox="1"/>
          <p:nvPr/>
        </p:nvSpPr>
        <p:spPr>
          <a:xfrm>
            <a:off x="540327" y="4608203"/>
            <a:ext cx="8063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Only small fraction of the 500 back-trajectories encountered the fires.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enhancement is produced near the fire source and stays constant with distance after that.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“Straight line” distance a poor proxy for trajectory distance or parcel age.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575C84-3A49-4B48-85DA-37067B75B2BC}"/>
              </a:ext>
            </a:extLst>
          </p:cNvPr>
          <p:cNvGrpSpPr/>
          <p:nvPr/>
        </p:nvGrpSpPr>
        <p:grpSpPr>
          <a:xfrm>
            <a:off x="5675102" y="1600937"/>
            <a:ext cx="853439" cy="1053969"/>
            <a:chOff x="7279574" y="1656804"/>
            <a:chExt cx="853439" cy="10539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117FE9-AC91-0547-8631-D668F81082CA}"/>
                </a:ext>
              </a:extLst>
            </p:cNvPr>
            <p:cNvSpPr txBox="1"/>
            <p:nvPr/>
          </p:nvSpPr>
          <p:spPr>
            <a:xfrm>
              <a:off x="7279574" y="1656804"/>
              <a:ext cx="853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El Paso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67E2C4D-1ECD-D64F-B523-A5C5AFD24C73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7706294" y="2026136"/>
              <a:ext cx="345797" cy="6846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203FD5A-E684-1F48-BC63-1DC16387CD72}"/>
              </a:ext>
            </a:extLst>
          </p:cNvPr>
          <p:cNvSpPr txBox="1"/>
          <p:nvPr/>
        </p:nvSpPr>
        <p:spPr>
          <a:xfrm rot="16200000">
            <a:off x="7209674" y="2679236"/>
            <a:ext cx="3076548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∆O</a:t>
            </a:r>
            <a:r>
              <a:rPr lang="en-US" sz="1400" baseline="-25000" dirty="0"/>
              <a:t>3</a:t>
            </a:r>
            <a:r>
              <a:rPr lang="en-US" sz="1400" dirty="0"/>
              <a:t> = O</a:t>
            </a:r>
            <a:r>
              <a:rPr lang="en-US" sz="1400" baseline="-25000" dirty="0"/>
              <a:t>3</a:t>
            </a:r>
            <a:r>
              <a:rPr lang="en-US" sz="1400" dirty="0"/>
              <a:t>(with fires) – O</a:t>
            </a:r>
            <a:r>
              <a:rPr lang="en-US" sz="1400" baseline="-25000" dirty="0"/>
              <a:t>3</a:t>
            </a:r>
            <a:r>
              <a:rPr lang="en-US" sz="1400" dirty="0"/>
              <a:t> (without fires) </a:t>
            </a:r>
          </a:p>
        </p:txBody>
      </p:sp>
    </p:spTree>
    <p:extLst>
      <p:ext uri="{BB962C8B-B14F-4D97-AF65-F5344CB8AC3E}">
        <p14:creationId xmlns:p14="http://schemas.microsoft.com/office/powerpoint/2010/main" val="238070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3A15BF-4C5D-E844-8756-C4677514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DB60CA-F42E-7C46-B60B-DCB3AC2F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 Paso </a:t>
            </a:r>
            <a:r>
              <a:rPr lang="en-US" dirty="0" err="1"/>
              <a:t>CAMx</a:t>
            </a:r>
            <a:r>
              <a:rPr lang="en-US" dirty="0"/>
              <a:t> simulations</a:t>
            </a:r>
            <a:br>
              <a:rPr lang="en-US" dirty="0"/>
            </a:br>
            <a:r>
              <a:rPr lang="en-US" dirty="0"/>
              <a:t>(Performed by Ramboll, provided by TCEQ)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802D43-0761-2340-B553-0F8947D6AE7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59335"/>
            <a:ext cx="5029200" cy="388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041815-59EC-7F49-BDDC-3D4378EE5B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27471"/>
            <a:ext cx="3775422" cy="28090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3D8913-B4D9-B541-AD54-546B7801D003}"/>
              </a:ext>
            </a:extLst>
          </p:cNvPr>
          <p:cNvSpPr txBox="1"/>
          <p:nvPr/>
        </p:nvSpPr>
        <p:spPr>
          <a:xfrm>
            <a:off x="617516" y="4576203"/>
            <a:ext cx="4457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Difference in MDA8 O</a:t>
            </a:r>
            <a:r>
              <a:rPr lang="en-US" baseline="-25000" dirty="0"/>
              <a:t>3</a:t>
            </a:r>
            <a:r>
              <a:rPr lang="en-US" dirty="0"/>
              <a:t> due to fire emissions.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9A6B7-3D8A-3349-ADF4-5849E22002E4}"/>
              </a:ext>
            </a:extLst>
          </p:cNvPr>
          <p:cNvSpPr txBox="1"/>
          <p:nvPr/>
        </p:nvSpPr>
        <p:spPr>
          <a:xfrm>
            <a:off x="5525965" y="4437703"/>
            <a:ext cx="3239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Average difference in MDA8 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with distance from the Hog Fire.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CEDA4-4D5B-9F4D-A54A-7DB9FBD84861}"/>
              </a:ext>
            </a:extLst>
          </p:cNvPr>
          <p:cNvSpPr txBox="1"/>
          <p:nvPr/>
        </p:nvSpPr>
        <p:spPr>
          <a:xfrm>
            <a:off x="228600" y="5285257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MDA8 O</a:t>
            </a:r>
            <a:r>
              <a:rPr lang="en-US" sz="2000" b="1" baseline="-25000" dirty="0"/>
              <a:t>3</a:t>
            </a:r>
            <a:r>
              <a:rPr lang="en-US" sz="2000" b="1" dirty="0"/>
              <a:t> impact increases with distance from fire up to ~225 km. </a:t>
            </a:r>
          </a:p>
          <a:p>
            <a:pPr algn="ctr"/>
            <a:r>
              <a:rPr lang="en-US" sz="2000" b="1" dirty="0"/>
              <a:t>Inconsistent with Q/D, but consistent with </a:t>
            </a:r>
            <a:r>
              <a:rPr lang="en-US" sz="2000" b="1" dirty="0" err="1"/>
              <a:t>Lagrangian</a:t>
            </a:r>
            <a:r>
              <a:rPr lang="en-US" sz="2000" b="1" dirty="0"/>
              <a:t> parcel simulations.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52E07-ECA4-EC46-867B-6E7C93F29E23}"/>
              </a:ext>
            </a:extLst>
          </p:cNvPr>
          <p:cNvSpPr txBox="1"/>
          <p:nvPr/>
        </p:nvSpPr>
        <p:spPr>
          <a:xfrm>
            <a:off x="6201086" y="4086007"/>
            <a:ext cx="18888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Distance from Fire (km)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4064AB-99A7-D343-81B2-00C7CE6BE130}"/>
              </a:ext>
            </a:extLst>
          </p:cNvPr>
          <p:cNvSpPr txBox="1"/>
          <p:nvPr/>
        </p:nvSpPr>
        <p:spPr>
          <a:xfrm rot="16200000">
            <a:off x="4481498" y="2678086"/>
            <a:ext cx="18603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Mean ∆MDA8 O</a:t>
            </a:r>
            <a:r>
              <a:rPr lang="en-US" sz="1400" baseline="-25000" dirty="0"/>
              <a:t>3</a:t>
            </a:r>
            <a:r>
              <a:rPr lang="en-US" sz="1400" dirty="0"/>
              <a:t> (ppb)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9AF9A6-F656-AD49-B6DF-579DB7954210}"/>
              </a:ext>
            </a:extLst>
          </p:cNvPr>
          <p:cNvSpPr txBox="1"/>
          <p:nvPr/>
        </p:nvSpPr>
        <p:spPr>
          <a:xfrm>
            <a:off x="788786" y="4880473"/>
            <a:ext cx="39088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∆O</a:t>
            </a:r>
            <a:r>
              <a:rPr lang="en-US" baseline="-25000" dirty="0"/>
              <a:t>3</a:t>
            </a:r>
            <a:r>
              <a:rPr lang="en-US" dirty="0"/>
              <a:t> = O</a:t>
            </a:r>
            <a:r>
              <a:rPr lang="en-US" baseline="-25000" dirty="0"/>
              <a:t>3</a:t>
            </a:r>
            <a:r>
              <a:rPr lang="en-US" dirty="0"/>
              <a:t>(with fires) – O</a:t>
            </a:r>
            <a:r>
              <a:rPr lang="en-US" baseline="-25000" dirty="0"/>
              <a:t>3</a:t>
            </a:r>
            <a:r>
              <a:rPr lang="en-US" dirty="0"/>
              <a:t> (without fires) </a:t>
            </a:r>
          </a:p>
        </p:txBody>
      </p:sp>
    </p:spTree>
    <p:extLst>
      <p:ext uri="{BB962C8B-B14F-4D97-AF65-F5344CB8AC3E}">
        <p14:creationId xmlns:p14="http://schemas.microsoft.com/office/powerpoint/2010/main" val="144060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6E09C1-E49C-3245-B998-3AE8274CA8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10746" y="1355208"/>
            <a:ext cx="4607198" cy="392116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C10A48-B76C-B04F-90D6-B6215FB65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44601"/>
            <a:ext cx="4343400" cy="4724400"/>
          </a:xfrm>
        </p:spPr>
        <p:txBody>
          <a:bodyPr>
            <a:noAutofit/>
          </a:bodyPr>
          <a:lstStyle/>
          <a:p>
            <a:r>
              <a:rPr lang="en-US" sz="2400" dirty="0"/>
              <a:t>Two events identified by Prof. </a:t>
            </a:r>
            <a:r>
              <a:rPr lang="en-US" sz="2400" dirty="0" err="1"/>
              <a:t>Yuxuan</a:t>
            </a:r>
            <a:r>
              <a:rPr lang="en-US" sz="2400" dirty="0"/>
              <a:t> Wang of the University of Houston. </a:t>
            </a:r>
          </a:p>
          <a:p>
            <a:pPr lvl="1"/>
            <a:r>
              <a:rPr lang="en-US" sz="2400" dirty="0"/>
              <a:t>April 26-27, 2011 </a:t>
            </a:r>
          </a:p>
          <a:p>
            <a:pPr lvl="1"/>
            <a:r>
              <a:rPr lang="en-US" sz="2400" dirty="0"/>
              <a:t>May 1-2, 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E6142-3EDD-D24E-A0CE-DB22C257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E4C3B-FAAC-3F47-89F4-897307F0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Case Study – Yucatan Fires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98219D-71FC-6C42-BE4C-DA461AD29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17C2E-E2DD-A34D-BC8D-6D8C2E217255}"/>
              </a:ext>
            </a:extLst>
          </p:cNvPr>
          <p:cNvSpPr txBox="1"/>
          <p:nvPr/>
        </p:nvSpPr>
        <p:spPr>
          <a:xfrm>
            <a:off x="5663555" y="1057552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April 26, 2011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7B900A-B756-8443-B2D2-9CCF8944FC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8922" y="3559526"/>
            <a:ext cx="4097447" cy="1943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0C5D1-9126-4A41-AB6B-B32AFC7D0331}"/>
              </a:ext>
            </a:extLst>
          </p:cNvPr>
          <p:cNvSpPr txBox="1"/>
          <p:nvPr/>
        </p:nvSpPr>
        <p:spPr>
          <a:xfrm rot="16200000">
            <a:off x="8279125" y="3218213"/>
            <a:ext cx="13147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Altitude (m)</a:t>
            </a:r>
          </a:p>
        </p:txBody>
      </p:sp>
    </p:spTree>
    <p:extLst>
      <p:ext uri="{BB962C8B-B14F-4D97-AF65-F5344CB8AC3E}">
        <p14:creationId xmlns:p14="http://schemas.microsoft.com/office/powerpoint/2010/main" val="96721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855D8D-88CC-344E-8EDC-FE7D9F203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3779515"/>
            <a:ext cx="4267200" cy="233755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Tropical forest, temperate forest, and grassland emission factors all have similar changes in O</a:t>
            </a:r>
            <a:r>
              <a:rPr lang="en-US" baseline="-25000" dirty="0"/>
              <a:t>3</a:t>
            </a:r>
            <a:r>
              <a:rPr lang="en-US" dirty="0"/>
              <a:t> enhancement with time after emission (and thus distance)</a:t>
            </a:r>
          </a:p>
          <a:p>
            <a:r>
              <a:rPr lang="en-US" dirty="0"/>
              <a:t>But </a:t>
            </a:r>
            <a:r>
              <a:rPr lang="en-US" b="1" dirty="0"/>
              <a:t>boreal forests make much less O</a:t>
            </a:r>
            <a:r>
              <a:rPr lang="en-US" b="1" baseline="-25000" dirty="0"/>
              <a:t>3 </a:t>
            </a:r>
            <a:r>
              <a:rPr lang="en-US" b="1" dirty="0"/>
              <a:t>for same Q (</a:t>
            </a:r>
            <a:r>
              <a:rPr lang="en-US" b="1" dirty="0" err="1"/>
              <a:t>NO</a:t>
            </a:r>
            <a:r>
              <a:rPr lang="en-US" b="1" baseline="-25000" dirty="0" err="1"/>
              <a:t>x</a:t>
            </a:r>
            <a:r>
              <a:rPr lang="en-US" b="1" dirty="0" err="1"/>
              <a:t>+VOCs</a:t>
            </a:r>
            <a:r>
              <a:rPr lang="en-US" b="1" dirty="0"/>
              <a:t>)</a:t>
            </a:r>
            <a:r>
              <a:rPr lang="en-US" dirty="0"/>
              <a:t> suggesting they need a different Q/D threshold.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8AB513-3B96-1841-8347-234E4EC8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586EBA-175A-3846-AD58-EE4B52D0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Houston </a:t>
            </a:r>
            <a:r>
              <a:rPr lang="en-US" dirty="0" err="1"/>
              <a:t>Lagrangian</a:t>
            </a:r>
            <a:r>
              <a:rPr lang="en-US" dirty="0"/>
              <a:t> Parcel Simulations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F7C68-71E3-6044-9AF6-F32085710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88243"/>
            <a:ext cx="3746498" cy="295622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962490-C704-A54A-92BB-7BC5A18A6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3927589"/>
            <a:ext cx="4267200" cy="204141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Yucatan plume is large, so dilution is very slow</a:t>
            </a:r>
          </a:p>
          <a:p>
            <a:r>
              <a:rPr lang="en-US" dirty="0"/>
              <a:t>O</a:t>
            </a:r>
            <a:r>
              <a:rPr lang="en-US" baseline="-25000" dirty="0"/>
              <a:t>3 </a:t>
            </a:r>
            <a:r>
              <a:rPr lang="en-US" dirty="0"/>
              <a:t>increases for at least 2 days</a:t>
            </a:r>
          </a:p>
          <a:p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enhancement proportional to initial plume concentrations, consistent with Q/D if all else is equal (e.g., PBL height)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7D146-B6B9-0940-B9C3-CF8DC004CF55}"/>
              </a:ext>
            </a:extLst>
          </p:cNvPr>
          <p:cNvGrpSpPr/>
          <p:nvPr/>
        </p:nvGrpSpPr>
        <p:grpSpPr>
          <a:xfrm>
            <a:off x="4384589" y="947610"/>
            <a:ext cx="4419599" cy="2835772"/>
            <a:chOff x="4495800" y="1292998"/>
            <a:chExt cx="4419599" cy="28357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5B329E-D379-3942-95DE-C47CA6552612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294711"/>
              <a:ext cx="4419599" cy="2834059"/>
            </a:xfrm>
            <a:prstGeom prst="rect">
              <a:avLst/>
            </a:prstGeom>
          </p:spPr>
        </p:pic>
        <p:pic>
          <p:nvPicPr>
            <p:cNvPr id="11" name="Content Placeholder 4">
              <a:extLst>
                <a:ext uri="{FF2B5EF4-FFF2-40B4-BE49-F238E27FC236}">
                  <a16:creationId xmlns:a16="http://schemas.microsoft.com/office/drawing/2014/main" id="{2258563F-08AC-BF48-8F2A-02233584DA02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54" t="7011" r="8464" b="51299"/>
            <a:stretch/>
          </p:blipFill>
          <p:spPr>
            <a:xfrm>
              <a:off x="5398475" y="1292998"/>
              <a:ext cx="1007737" cy="743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70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7892B8E-0126-FC40-8CA2-7B740CD3F3C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786281"/>
            <a:ext cx="6516584" cy="36556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9300D-F113-E445-8F7E-29383D3A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A54941-F42E-B94C-B414-C3F1026D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</a:t>
            </a:r>
            <a:r>
              <a:rPr lang="en-US" dirty="0" err="1"/>
              <a:t>Lagrangian</a:t>
            </a:r>
            <a:r>
              <a:rPr lang="en-US" dirty="0"/>
              <a:t> CTM Simulations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6332A20-28C3-A44F-84FD-674F6164C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4383" y="4401586"/>
            <a:ext cx="8571016" cy="1670133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About a third of the 500 back-trajectories encountered the fires.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enhancement is produced near the fire source, increases for some distance downwind, then decreases.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28C1D-A23A-7440-B92F-28B91CC7C99D}"/>
              </a:ext>
            </a:extLst>
          </p:cNvPr>
          <p:cNvSpPr txBox="1"/>
          <p:nvPr/>
        </p:nvSpPr>
        <p:spPr>
          <a:xfrm rot="16200000">
            <a:off x="6471303" y="2487088"/>
            <a:ext cx="3076548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∆O</a:t>
            </a:r>
            <a:r>
              <a:rPr lang="en-US" sz="1400" baseline="-25000" dirty="0"/>
              <a:t>3</a:t>
            </a:r>
            <a:r>
              <a:rPr lang="en-US" sz="1400" dirty="0"/>
              <a:t> = O</a:t>
            </a:r>
            <a:r>
              <a:rPr lang="en-US" sz="1400" baseline="-25000" dirty="0"/>
              <a:t>3</a:t>
            </a:r>
            <a:r>
              <a:rPr lang="en-US" sz="1400" dirty="0"/>
              <a:t>(with fires) – O</a:t>
            </a:r>
            <a:r>
              <a:rPr lang="en-US" sz="1400" baseline="-25000" dirty="0"/>
              <a:t>3</a:t>
            </a:r>
            <a:r>
              <a:rPr lang="en-US" sz="1400" dirty="0"/>
              <a:t> (without fires) </a:t>
            </a:r>
          </a:p>
        </p:txBody>
      </p:sp>
    </p:spTree>
    <p:extLst>
      <p:ext uri="{BB962C8B-B14F-4D97-AF65-F5344CB8AC3E}">
        <p14:creationId xmlns:p14="http://schemas.microsoft.com/office/powerpoint/2010/main" val="113616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EBE082-853B-7145-9B56-E96D18AFE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7" y="1232723"/>
            <a:ext cx="8808522" cy="46574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Use Jaffe and </a:t>
            </a:r>
            <a:r>
              <a:rPr lang="en-US" b="1" dirty="0" err="1"/>
              <a:t>Wigder</a:t>
            </a:r>
            <a:r>
              <a:rPr lang="en-US" b="1" dirty="0"/>
              <a:t> (2012) review as the basis of a screening metric.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∆O</a:t>
            </a:r>
            <a:r>
              <a:rPr lang="en-US" baseline="-25000" dirty="0"/>
              <a:t>3</a:t>
            </a:r>
            <a:r>
              <a:rPr lang="en-US" dirty="0"/>
              <a:t>/∆CO = 0.2 ± 0.1 after 1-2 days (-0.1 to 0.9)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Boreal forest lower, ∆O</a:t>
            </a:r>
            <a:r>
              <a:rPr lang="en-US" baseline="-25000" dirty="0"/>
              <a:t>3</a:t>
            </a:r>
            <a:r>
              <a:rPr lang="en-US" dirty="0"/>
              <a:t>/∆CO = 0.005 ± 0.019 (Alvarado et al</a:t>
            </a:r>
            <a:r>
              <a:rPr lang="en-US"/>
              <a:t>., 2010)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Use STILT or HYSPLIT back-trajectories and fire CO emission inventories to estimate ∆CO.</a:t>
            </a:r>
            <a:endParaRPr lang="en-US" b="1" baseline="-25000" dirty="0"/>
          </a:p>
          <a:p>
            <a:pPr lvl="1">
              <a:lnSpc>
                <a:spcPct val="120000"/>
              </a:lnSpc>
            </a:pPr>
            <a:r>
              <a:rPr lang="en-US" dirty="0"/>
              <a:t>Could use ∆O</a:t>
            </a:r>
            <a:r>
              <a:rPr lang="en-US" baseline="-25000" dirty="0"/>
              <a:t>3</a:t>
            </a:r>
            <a:r>
              <a:rPr lang="en-US" dirty="0"/>
              <a:t>/∆</a:t>
            </a:r>
            <a:r>
              <a:rPr lang="en-US" dirty="0" err="1"/>
              <a:t>NO</a:t>
            </a:r>
            <a:r>
              <a:rPr lang="en-US" baseline="-25000" dirty="0" err="1"/>
              <a:t>y</a:t>
            </a:r>
            <a:r>
              <a:rPr lang="en-US" dirty="0"/>
              <a:t> or ∆O</a:t>
            </a:r>
            <a:r>
              <a:rPr lang="en-US" baseline="-25000" dirty="0"/>
              <a:t>3</a:t>
            </a:r>
            <a:r>
              <a:rPr lang="en-US" dirty="0"/>
              <a:t>/(∆</a:t>
            </a:r>
            <a:r>
              <a:rPr lang="en-US" dirty="0" err="1"/>
              <a:t>NO</a:t>
            </a:r>
            <a:r>
              <a:rPr lang="en-US" baseline="-25000" dirty="0" err="1"/>
              <a:t>y</a:t>
            </a:r>
            <a:r>
              <a:rPr lang="en-US" dirty="0" err="1"/>
              <a:t>+VOCs</a:t>
            </a:r>
            <a:r>
              <a:rPr lang="en-US" dirty="0"/>
              <a:t>) instead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5BA0F0-FF27-C547-8095-E325293F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63D679-AC13-2849-A652-E2EA2387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Screening Metrics</a:t>
            </a:r>
          </a:p>
        </p:txBody>
      </p:sp>
    </p:spTree>
    <p:extLst>
      <p:ext uri="{BB962C8B-B14F-4D97-AF65-F5344CB8AC3E}">
        <p14:creationId xmlns:p14="http://schemas.microsoft.com/office/powerpoint/2010/main" val="324078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82EA30-4215-114C-A9C1-CC56CA61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B5FF5A-7C94-4F41-B398-568075A9F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Screening Metrics</a:t>
            </a:r>
          </a:p>
        </p:txBody>
      </p:sp>
      <p:pic>
        <p:nvPicPr>
          <p:cNvPr id="5" name="Picture 4" descr="A close up of a map&#13;&#10;&#13;&#10;Description automatically generated">
            <a:extLst>
              <a:ext uri="{FF2B5EF4-FFF2-40B4-BE49-F238E27FC236}">
                <a16:creationId xmlns:a16="http://schemas.microsoft.com/office/drawing/2014/main" id="{0337DEA8-040C-6F4F-9985-E8A9F676B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875" y="938237"/>
            <a:ext cx="7169727" cy="4442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BE6618-5587-6147-ABC8-056B73322867}"/>
              </a:ext>
            </a:extLst>
          </p:cNvPr>
          <p:cNvSpPr/>
          <p:nvPr/>
        </p:nvSpPr>
        <p:spPr>
          <a:xfrm>
            <a:off x="228599" y="5150472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/>
              <a:t>Example:</a:t>
            </a:r>
            <a:r>
              <a:rPr lang="en-US" sz="2000" dirty="0"/>
              <a:t> ∆CO is ~20 </a:t>
            </a:r>
            <a:r>
              <a:rPr lang="en-US" sz="2000" dirty="0" err="1"/>
              <a:t>ppbv</a:t>
            </a:r>
            <a:r>
              <a:rPr lang="en-US" sz="2000" dirty="0"/>
              <a:t> from STILT, so we expect </a:t>
            </a:r>
            <a:r>
              <a:rPr lang="en-US" sz="2000" b="1" dirty="0"/>
              <a:t>2-6 </a:t>
            </a:r>
            <a:r>
              <a:rPr lang="en-US" sz="2000" b="1" dirty="0" err="1"/>
              <a:t>ppbv</a:t>
            </a:r>
            <a:r>
              <a:rPr lang="en-US" sz="2000" b="1" dirty="0"/>
              <a:t> O</a:t>
            </a:r>
            <a:r>
              <a:rPr lang="en-US" sz="2000" b="1" baseline="-25000" dirty="0"/>
              <a:t>3</a:t>
            </a:r>
            <a:r>
              <a:rPr lang="en-US" sz="2000" b="1" dirty="0"/>
              <a:t> </a:t>
            </a:r>
            <a:r>
              <a:rPr lang="en-US" sz="2000" dirty="0"/>
              <a:t>from the fires. </a:t>
            </a:r>
          </a:p>
          <a:p>
            <a:pPr marL="0" lvl="1"/>
            <a:r>
              <a:rPr lang="en-US" sz="2000" dirty="0"/>
              <a:t>Full STILT-ASP simulation gave 1.8 </a:t>
            </a:r>
            <a:r>
              <a:rPr lang="en-US" sz="2000" dirty="0" err="1"/>
              <a:t>ppbv</a:t>
            </a:r>
            <a:r>
              <a:rPr lang="en-US" sz="2000" dirty="0"/>
              <a:t>, but this may be an underestimate due uncertain organic nitrate chemistry (Lonsdale et al., 2017).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9E9A1-3A38-6243-81FF-0854280FA997}"/>
              </a:ext>
            </a:extLst>
          </p:cNvPr>
          <p:cNvSpPr txBox="1"/>
          <p:nvPr/>
        </p:nvSpPr>
        <p:spPr>
          <a:xfrm>
            <a:off x="2721140" y="824654"/>
            <a:ext cx="370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Danciger</a:t>
            </a:r>
            <a:r>
              <a:rPr lang="en-US" dirty="0"/>
              <a:t> HGB Monitor, April 26, 2017</a:t>
            </a:r>
          </a:p>
        </p:txBody>
      </p:sp>
    </p:spTree>
    <p:extLst>
      <p:ext uri="{BB962C8B-B14F-4D97-AF65-F5344CB8AC3E}">
        <p14:creationId xmlns:p14="http://schemas.microsoft.com/office/powerpoint/2010/main" val="266679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CE64B5-B11F-9240-9170-85F808022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898006"/>
            <a:ext cx="8686800" cy="5640906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b="1" dirty="0"/>
              <a:t>The Q/D metric is not consistent with the literature or the photochemical modeling performed in this study.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</a:t>
            </a:r>
            <a:r>
              <a:rPr lang="en-US" dirty="0" err="1"/>
              <a:t>Lagrangian</a:t>
            </a:r>
            <a:r>
              <a:rPr lang="en-US" dirty="0"/>
              <a:t> parcel (ASP) simulations show O</a:t>
            </a:r>
            <a:r>
              <a:rPr lang="en-US" baseline="-25000" dirty="0"/>
              <a:t>3</a:t>
            </a:r>
            <a:r>
              <a:rPr lang="en-US" dirty="0"/>
              <a:t> increasing with distance downwind.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The O</a:t>
            </a:r>
            <a:r>
              <a:rPr lang="en-US" baseline="-25000" dirty="0"/>
              <a:t>3</a:t>
            </a:r>
            <a:r>
              <a:rPr lang="en-US" dirty="0"/>
              <a:t> was proportional to Q if other parameters (e.g., mixing height, fire area) are held constant.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formation from boreal forest fires is lower than other fuel types.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meandering STILT-ASP trajectories suggest straight-line distance is a poor proxy for parcel age or dilution rate. 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CAMx</a:t>
            </a:r>
            <a:r>
              <a:rPr lang="en-US" dirty="0"/>
              <a:t>-simulated fire impacts on MDA8 O</a:t>
            </a:r>
            <a:r>
              <a:rPr lang="en-US" baseline="-25000" dirty="0"/>
              <a:t>3</a:t>
            </a:r>
            <a:r>
              <a:rPr lang="en-US" dirty="0"/>
              <a:t> for the El Paso event increase with distance within 200 km of the fire.</a:t>
            </a:r>
          </a:p>
          <a:p>
            <a:pPr lvl="0">
              <a:lnSpc>
                <a:spcPct val="120000"/>
              </a:lnSpc>
            </a:pPr>
            <a:r>
              <a:rPr lang="en-US" b="1" dirty="0"/>
              <a:t>We recommend an approach that uses literature values of ratios of ∆O</a:t>
            </a:r>
            <a:r>
              <a:rPr lang="en-US" b="1" baseline="-25000" dirty="0"/>
              <a:t>3</a:t>
            </a:r>
            <a:r>
              <a:rPr lang="en-US" b="1" dirty="0"/>
              <a:t>/∆CO  or ∆O</a:t>
            </a:r>
            <a:r>
              <a:rPr lang="en-US" b="1" baseline="-25000" dirty="0"/>
              <a:t>3</a:t>
            </a:r>
            <a:r>
              <a:rPr lang="en-US" b="1" dirty="0"/>
              <a:t>/∆</a:t>
            </a:r>
            <a:r>
              <a:rPr lang="en-US" b="1" dirty="0" err="1"/>
              <a:t>NO</a:t>
            </a:r>
            <a:r>
              <a:rPr lang="en-US" b="1" baseline="-25000" dirty="0" err="1"/>
              <a:t>y</a:t>
            </a:r>
            <a:r>
              <a:rPr lang="en-US" b="1" dirty="0"/>
              <a:t> with STILT and HYSPLIT back-trajectories.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76043-A8D6-BC41-8F4D-37739E10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8D2C70-0BAB-0946-A764-FC633373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0582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19B008-118C-C34C-81E1-C3982E1C6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9" t="25598" r="28999" b="47357"/>
          <a:stretch/>
        </p:blipFill>
        <p:spPr>
          <a:xfrm>
            <a:off x="4949035" y="795649"/>
            <a:ext cx="4096996" cy="2282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54BA8E-DA82-4447-82D3-9D9AE3E430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" r="1759" b="8469"/>
          <a:stretch/>
        </p:blipFill>
        <p:spPr bwMode="auto">
          <a:xfrm>
            <a:off x="4628274" y="3319009"/>
            <a:ext cx="4259670" cy="28264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D9220B-CAE9-B14D-B8E6-09C8065FF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7190"/>
            <a:ext cx="4343400" cy="529639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1128"/>
              </a:spcBef>
            </a:pPr>
            <a:r>
              <a:rPr lang="en-US" dirty="0"/>
              <a:t>Poor air quality events due to wildfires can be excluded from NAAQS attainment. </a:t>
            </a:r>
          </a:p>
          <a:p>
            <a:pPr>
              <a:lnSpc>
                <a:spcPct val="110000"/>
              </a:lnSpc>
              <a:spcBef>
                <a:spcPts val="1128"/>
              </a:spcBef>
            </a:pPr>
            <a:r>
              <a:rPr lang="en-US" dirty="0"/>
              <a:t>Must demonstrate a </a:t>
            </a:r>
            <a:r>
              <a:rPr lang="en-US" b="1" i="1" dirty="0"/>
              <a:t>clear, causal relationship </a:t>
            </a:r>
            <a:r>
              <a:rPr lang="en-US" dirty="0"/>
              <a:t>between the wildfire event and the monitor.</a:t>
            </a:r>
          </a:p>
          <a:p>
            <a:pPr>
              <a:lnSpc>
                <a:spcPct val="110000"/>
              </a:lnSpc>
              <a:spcBef>
                <a:spcPts val="1128"/>
              </a:spcBef>
            </a:pPr>
            <a:r>
              <a:rPr lang="en-US" dirty="0"/>
              <a:t>Photochemical models can be used to calculate the O</a:t>
            </a:r>
            <a:r>
              <a:rPr lang="en-US" baseline="-25000" dirty="0"/>
              <a:t>3</a:t>
            </a:r>
            <a:r>
              <a:rPr lang="en-US" dirty="0"/>
              <a:t> impacts of fires, but they are computationally expensive.</a:t>
            </a:r>
          </a:p>
          <a:p>
            <a:pPr>
              <a:lnSpc>
                <a:spcPct val="110000"/>
              </a:lnSpc>
              <a:spcBef>
                <a:spcPts val="1128"/>
              </a:spcBef>
            </a:pPr>
            <a:r>
              <a:rPr lang="en-US" b="1" i="1" dirty="0"/>
              <a:t>Thus, there is a need for screening methods to identify likely exceptional events.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C583E8-FEFD-574B-B639-966BE49B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B4924E-B2B4-8744-B087-518B1AC8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Wildfire Exceptional Event Demonstrations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6FD73-1167-3742-BC52-9AC803B82F14}"/>
              </a:ext>
            </a:extLst>
          </p:cNvPr>
          <p:cNvSpPr txBox="1"/>
          <p:nvPr/>
        </p:nvSpPr>
        <p:spPr>
          <a:xfrm>
            <a:off x="4997166" y="815608"/>
            <a:ext cx="42893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Jiang et al., Environ. Sci. Technol., 2012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5CFA51-CA4E-1340-8868-ADCB2D55D006}"/>
              </a:ext>
            </a:extLst>
          </p:cNvPr>
          <p:cNvSpPr txBox="1"/>
          <p:nvPr/>
        </p:nvSpPr>
        <p:spPr>
          <a:xfrm>
            <a:off x="4970189" y="3377212"/>
            <a:ext cx="4054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Lonsdale et al., AQRP Report 16-024, 2017</a:t>
            </a:r>
          </a:p>
        </p:txBody>
      </p:sp>
    </p:spTree>
    <p:extLst>
      <p:ext uri="{BB962C8B-B14F-4D97-AF65-F5344CB8AC3E}">
        <p14:creationId xmlns:p14="http://schemas.microsoft.com/office/powerpoint/2010/main" val="9176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DD7F2-A081-6B49-9D9D-05CC3A8C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181063"/>
            <a:ext cx="5584903" cy="47501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‘Q/D’ Metric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Q : NO</a:t>
            </a:r>
            <a:r>
              <a:rPr lang="en-US" baseline="-25000" dirty="0"/>
              <a:t>x</a:t>
            </a:r>
            <a:r>
              <a:rPr lang="en-US" dirty="0"/>
              <a:t> and VOC emissions from fire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 : Distance of monitor from fire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If Q/D &gt; 100 tons/day/km, no photochemical modeling (Tier 2)</a:t>
            </a:r>
          </a:p>
          <a:p>
            <a:pPr>
              <a:lnSpc>
                <a:spcPct val="120000"/>
              </a:lnSpc>
              <a:spcBef>
                <a:spcPts val="1248"/>
              </a:spcBef>
            </a:pPr>
            <a:r>
              <a:rPr lang="en-US" dirty="0"/>
              <a:t>EPA notes that: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Q/D alone is not enough to demonstrate O</a:t>
            </a:r>
            <a:r>
              <a:rPr lang="en-US" baseline="-25000" dirty="0"/>
              <a:t>3</a:t>
            </a:r>
            <a:r>
              <a:rPr lang="en-US" dirty="0"/>
              <a:t> impacts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Threshold of 100 </a:t>
            </a:r>
            <a:r>
              <a:rPr lang="en-US" dirty="0" err="1"/>
              <a:t>tpd</a:t>
            </a:r>
            <a:r>
              <a:rPr lang="en-US" dirty="0"/>
              <a:t>/km is a “conservative value”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lvl="2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0A0821-7A08-9F47-ACA4-2D2DEC88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9237F4-1B2C-5E4C-814B-976BB29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Wildfire Impacts of Ozone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28E229A-A416-4E44-8663-F3FF091E3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5" t="8274" r="2002" b="2642"/>
          <a:stretch/>
        </p:blipFill>
        <p:spPr bwMode="auto">
          <a:xfrm>
            <a:off x="5986497" y="926757"/>
            <a:ext cx="2774444" cy="505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6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C9451-C3C6-AA48-A65C-1E161EDF7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44601"/>
            <a:ext cx="4119205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is a secondary pollutant rapidly produced by the photochemistry of NO</a:t>
            </a:r>
            <a:r>
              <a:rPr lang="en-US" baseline="-25000" dirty="0"/>
              <a:t>x</a:t>
            </a:r>
            <a:r>
              <a:rPr lang="en-US" dirty="0"/>
              <a:t> and VOCs emitted by fires</a:t>
            </a:r>
          </a:p>
          <a:p>
            <a:r>
              <a:rPr lang="en-US" b="1" dirty="0"/>
              <a:t>The concentration of O</a:t>
            </a:r>
            <a:r>
              <a:rPr lang="en-US" b="1" baseline="-25000" dirty="0"/>
              <a:t>3</a:t>
            </a:r>
            <a:r>
              <a:rPr lang="en-US" b="1" dirty="0"/>
              <a:t> </a:t>
            </a:r>
            <a:r>
              <a:rPr lang="en-US" b="1" i="1" dirty="0"/>
              <a:t>increases </a:t>
            </a:r>
            <a:r>
              <a:rPr lang="en-US" b="1" dirty="0"/>
              <a:t>with distance downwind </a:t>
            </a:r>
            <a:r>
              <a:rPr lang="en-US" dirty="0"/>
              <a:t>until plume dilution is greater than chemical production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14AC0-751D-5A42-B8F2-5D1C9AA6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D9138F-F597-F141-AE75-5CBCFA1B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Q/D metric appropriate for O</a:t>
            </a:r>
            <a:r>
              <a:rPr lang="en-US" baseline="-25000" dirty="0"/>
              <a:t>3</a:t>
            </a:r>
            <a:r>
              <a:rPr lang="en-US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18363-9E04-9E43-A910-CE7F34AA2862}"/>
              </a:ext>
            </a:extLst>
          </p:cNvPr>
          <p:cNvSpPr txBox="1"/>
          <p:nvPr/>
        </p:nvSpPr>
        <p:spPr>
          <a:xfrm>
            <a:off x="5355021" y="5302908"/>
            <a:ext cx="31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Alvarado and </a:t>
            </a:r>
            <a:r>
              <a:rPr lang="en-US" b="1" i="1" dirty="0" err="1"/>
              <a:t>Prinn</a:t>
            </a:r>
            <a:r>
              <a:rPr lang="en-US" b="1" i="1" dirty="0"/>
              <a:t>., JGR, 2009</a:t>
            </a:r>
          </a:p>
        </p:txBody>
      </p:sp>
      <p:pic>
        <p:nvPicPr>
          <p:cNvPr id="14" name="Picture 13" descr="A close up of a map&#13;&#10;&#13;&#10;Description automatically generated">
            <a:extLst>
              <a:ext uri="{FF2B5EF4-FFF2-40B4-BE49-F238E27FC236}">
                <a16:creationId xmlns:a16="http://schemas.microsoft.com/office/drawing/2014/main" id="{01C59273-0658-3E45-904A-D0067C207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41201" y="987174"/>
            <a:ext cx="4276893" cy="44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7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DDA-98E1-3447-AA47-2E85CCE5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67C29A-4753-504D-ACEC-4527787E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Investigating the Q/D Metric for Wildfires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A77980-DDD0-2540-98D1-1F8D875349BC}"/>
              </a:ext>
            </a:extLst>
          </p:cNvPr>
          <p:cNvGrpSpPr/>
          <p:nvPr/>
        </p:nvGrpSpPr>
        <p:grpSpPr>
          <a:xfrm>
            <a:off x="3913632" y="1244601"/>
            <a:ext cx="5230368" cy="4041648"/>
            <a:chOff x="3913632" y="1244601"/>
            <a:chExt cx="5230368" cy="4041648"/>
          </a:xfrm>
        </p:grpSpPr>
        <p:pic>
          <p:nvPicPr>
            <p:cNvPr id="7" name="Picture 6" descr="PlotOutput_williams_mja_0.9ssa..AhmadovhalffragAceticNOxchem.newPOAC5 copy.pdf">
              <a:extLst>
                <a:ext uri="{FF2B5EF4-FFF2-40B4-BE49-F238E27FC236}">
                  <a16:creationId xmlns:a16="http://schemas.microsoft.com/office/drawing/2014/main" id="{DEFB90B3-1044-2640-9DDD-6DA8AABDE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632" y="1244601"/>
              <a:ext cx="5230368" cy="404164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6AA054-2C30-4C49-BE4E-3BF653ECBB17}"/>
                </a:ext>
              </a:extLst>
            </p:cNvPr>
            <p:cNvSpPr txBox="1"/>
            <p:nvPr/>
          </p:nvSpPr>
          <p:spPr>
            <a:xfrm>
              <a:off x="5310717" y="4833257"/>
              <a:ext cx="3094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ASP: Alvarado et al., ACP, 2015.</a:t>
              </a:r>
            </a:p>
          </p:txBody>
        </p:sp>
      </p:grp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7DDD8B2-6EE4-3348-806F-FB0E35694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22" y="804150"/>
            <a:ext cx="5181078" cy="513567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CAC61-12C6-684F-B2CC-D1919FF6D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44601"/>
            <a:ext cx="4094019" cy="485931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Literature Review</a:t>
            </a:r>
          </a:p>
          <a:p>
            <a:r>
              <a:rPr lang="en-US" dirty="0"/>
              <a:t>Simulate two Texas fire events </a:t>
            </a:r>
          </a:p>
          <a:p>
            <a:pPr lvl="1"/>
            <a:r>
              <a:rPr lang="en-US" dirty="0"/>
              <a:t>El Paso event from Hog Fire</a:t>
            </a:r>
          </a:p>
          <a:p>
            <a:pPr lvl="1"/>
            <a:r>
              <a:rPr lang="en-US" dirty="0"/>
              <a:t>Houston event from Yucatan </a:t>
            </a:r>
          </a:p>
          <a:p>
            <a:r>
              <a:rPr lang="en-US" dirty="0"/>
              <a:t>Using three photochemical modeling approaches</a:t>
            </a:r>
          </a:p>
          <a:p>
            <a:pPr lvl="1"/>
            <a:r>
              <a:rPr lang="en-US" dirty="0" err="1"/>
              <a:t>Lagrangian</a:t>
            </a:r>
            <a:r>
              <a:rPr lang="en-US" dirty="0"/>
              <a:t> parcel model (ASP)</a:t>
            </a:r>
          </a:p>
          <a:p>
            <a:pPr lvl="1"/>
            <a:r>
              <a:rPr lang="en-US" dirty="0" err="1"/>
              <a:t>Lagrangian</a:t>
            </a:r>
            <a:r>
              <a:rPr lang="en-US" dirty="0"/>
              <a:t> chemical transport model         (STILT-ASP)</a:t>
            </a:r>
          </a:p>
          <a:p>
            <a:pPr lvl="1"/>
            <a:r>
              <a:rPr lang="en-US" dirty="0"/>
              <a:t>Eulerian grid model (</a:t>
            </a:r>
            <a:r>
              <a:rPr lang="en-US" dirty="0" err="1"/>
              <a:t>CAMx</a:t>
            </a:r>
            <a:r>
              <a:rPr lang="en-US" dirty="0"/>
              <a:t>, El Paso only)</a:t>
            </a:r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7DD6083F-5B29-9D4C-B57D-83600B6E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4" b="4643"/>
          <a:stretch>
            <a:fillRect/>
          </a:stretch>
        </p:blipFill>
        <p:spPr bwMode="auto">
          <a:xfrm>
            <a:off x="4184577" y="1796352"/>
            <a:ext cx="4737768" cy="273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EF42A7-0397-8343-ABF1-8583483D4805}"/>
              </a:ext>
            </a:extLst>
          </p:cNvPr>
          <p:cNvSpPr txBox="1"/>
          <p:nvPr/>
        </p:nvSpPr>
        <p:spPr>
          <a:xfrm>
            <a:off x="4442541" y="5775891"/>
            <a:ext cx="4054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/>
                <a:cs typeface="Arial"/>
              </a:rPr>
              <a:t>Lonsdale et al., AQRP Report 16-024, 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805AB-1CC4-F84F-8976-683D7B5AB438}"/>
              </a:ext>
            </a:extLst>
          </p:cNvPr>
          <p:cNvSpPr txBox="1"/>
          <p:nvPr/>
        </p:nvSpPr>
        <p:spPr>
          <a:xfrm>
            <a:off x="4184577" y="4466272"/>
            <a:ext cx="4737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/>
                <a:cs typeface="Arial"/>
              </a:rPr>
              <a:t>Difference in O</a:t>
            </a:r>
            <a:r>
              <a:rPr lang="en-US" sz="1500" baseline="-25000" dirty="0">
                <a:latin typeface="Arial"/>
                <a:cs typeface="Arial"/>
              </a:rPr>
              <a:t>3</a:t>
            </a:r>
            <a:r>
              <a:rPr lang="en-US" sz="1500" dirty="0">
                <a:latin typeface="Arial"/>
                <a:cs typeface="Arial"/>
              </a:rPr>
              <a:t> when a fire plume chemistry parameterization is added to </a:t>
            </a:r>
            <a:r>
              <a:rPr lang="en-US" sz="1500" dirty="0" err="1">
                <a:latin typeface="Arial"/>
                <a:cs typeface="Arial"/>
              </a:rPr>
              <a:t>CAMx</a:t>
            </a:r>
            <a:r>
              <a:rPr lang="en-US" sz="1500" dirty="0">
                <a:latin typeface="Arial"/>
                <a:cs typeface="Arial"/>
              </a:rPr>
              <a:t>. </a:t>
            </a:r>
          </a:p>
          <a:p>
            <a:pPr algn="ctr"/>
            <a:r>
              <a:rPr lang="en-US" sz="1500" dirty="0">
                <a:latin typeface="Arial"/>
                <a:cs typeface="Arial"/>
              </a:rPr>
              <a:t>Lonsdale et al., AQRP Report 16-024, 2017</a:t>
            </a:r>
          </a:p>
        </p:txBody>
      </p:sp>
    </p:spTree>
    <p:extLst>
      <p:ext uri="{BB962C8B-B14F-4D97-AF65-F5344CB8AC3E}">
        <p14:creationId xmlns:p14="http://schemas.microsoft.com/office/powerpoint/2010/main" val="141975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6A7052-FA95-B041-9EC0-B436A0DA9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03FA07-F2F5-8140-8DAD-CE22A313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192094-A4E0-C54F-AD63-3DE693CA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summary of Q/D versus O</a:t>
            </a:r>
            <a:r>
              <a:rPr lang="en-US" baseline="-25000" dirty="0"/>
              <a:t>3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7AD2B5E-54EA-2E4D-A817-D647FF62A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069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2: Summary of Q, D, and Ozone Enhancement Values from selected literature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3">
            <a:extLst>
              <a:ext uri="{FF2B5EF4-FFF2-40B4-BE49-F238E27FC236}">
                <a16:creationId xmlns:a16="http://schemas.microsoft.com/office/drawing/2014/main" id="{46337FD2-8844-EF47-854B-F88C09FB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4601"/>
            <a:ext cx="8523514" cy="44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7EF9609-6EBC-7C49-960C-62B3FC244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4613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7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2">
            <a:extLst>
              <a:ext uri="{FF2B5EF4-FFF2-40B4-BE49-F238E27FC236}">
                <a16:creationId xmlns:a16="http://schemas.microsoft.com/office/drawing/2014/main" id="{5746F904-3F27-634C-8B3B-27B2C0D17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61" y="1258331"/>
            <a:ext cx="6350678" cy="488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B1DDB-AAA2-BC44-8AF5-FEE1E11C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FF23F0-C19E-604C-B72C-CCCC9303D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enhancement not a function of Q/D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F261FA5-4F27-144B-95F2-38BC59CBF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62" y="88899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5AA12-B0EE-6845-A12B-DC85309F5772}"/>
              </a:ext>
            </a:extLst>
          </p:cNvPr>
          <p:cNvSpPr txBox="1"/>
          <p:nvPr/>
        </p:nvSpPr>
        <p:spPr>
          <a:xfrm>
            <a:off x="4180115" y="3918857"/>
            <a:ext cx="10567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r>
              <a:rPr lang="en-US" b="1" baseline="30000" dirty="0"/>
              <a:t>2</a:t>
            </a:r>
            <a:r>
              <a:rPr lang="en-US" b="1" dirty="0"/>
              <a:t> &lt; 0.01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08F545-4218-DC4D-B822-0AB46CE031EE}"/>
              </a:ext>
            </a:extLst>
          </p:cNvPr>
          <p:cNvSpPr txBox="1"/>
          <p:nvPr/>
        </p:nvSpPr>
        <p:spPr>
          <a:xfrm>
            <a:off x="1872304" y="1028719"/>
            <a:ext cx="5672322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Enhancement (∆O</a:t>
            </a:r>
            <a:r>
              <a:rPr lang="en-US" baseline="-25000" dirty="0"/>
              <a:t>3</a:t>
            </a:r>
            <a:r>
              <a:rPr lang="en-US" dirty="0"/>
              <a:t>) = O</a:t>
            </a:r>
            <a:r>
              <a:rPr lang="en-US" baseline="-25000" dirty="0"/>
              <a:t>3</a:t>
            </a:r>
            <a:r>
              <a:rPr lang="en-US" dirty="0"/>
              <a:t>(in plume) – O</a:t>
            </a:r>
            <a:r>
              <a:rPr lang="en-US" baseline="-25000" dirty="0"/>
              <a:t>3</a:t>
            </a:r>
            <a:r>
              <a:rPr lang="en-US" dirty="0"/>
              <a:t> (background) </a:t>
            </a:r>
          </a:p>
        </p:txBody>
      </p:sp>
    </p:spTree>
    <p:extLst>
      <p:ext uri="{BB962C8B-B14F-4D97-AF65-F5344CB8AC3E}">
        <p14:creationId xmlns:p14="http://schemas.microsoft.com/office/powerpoint/2010/main" val="293610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47FB0-619C-EB4E-BA14-406F0B18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F80702-DAB6-9F45-8FD1-5301D374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Paso Case Study – Hog Fire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9ADC40-04CF-D049-A1EA-4591673AEAC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855429"/>
            <a:ext cx="8686800" cy="2259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8202B8-4B49-484D-8445-F73DE88DE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2" t="3537" r="28649" b="9607"/>
          <a:stretch/>
        </p:blipFill>
        <p:spPr>
          <a:xfrm>
            <a:off x="311728" y="850872"/>
            <a:ext cx="3990109" cy="2731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990978-7984-B244-9D55-ADC475DE121E}"/>
              </a:ext>
            </a:extLst>
          </p:cNvPr>
          <p:cNvSpPr txBox="1"/>
          <p:nvPr/>
        </p:nvSpPr>
        <p:spPr>
          <a:xfrm>
            <a:off x="648169" y="3513429"/>
            <a:ext cx="3520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HYSPLIT Back-Trajectories for CAMS 12.</a:t>
            </a:r>
          </a:p>
        </p:txBody>
      </p:sp>
      <p:pic>
        <p:nvPicPr>
          <p:cNvPr id="12" name="Picture 11" descr="A picture containing outdoor, building, kite&#13;&#10;&#13;&#10;Description automatically generated">
            <a:extLst>
              <a:ext uri="{FF2B5EF4-FFF2-40B4-BE49-F238E27FC236}">
                <a16:creationId xmlns:a16="http://schemas.microsoft.com/office/drawing/2014/main" id="{AA777432-2218-754F-A2F9-6B9D0C67A7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" t="884" r="32858" b="14879"/>
          <a:stretch/>
        </p:blipFill>
        <p:spPr>
          <a:xfrm>
            <a:off x="4487910" y="850872"/>
            <a:ext cx="4529675" cy="274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B5A83C-3CF1-F246-8556-7517762C5B84}"/>
              </a:ext>
            </a:extLst>
          </p:cNvPr>
          <p:cNvSpPr txBox="1"/>
          <p:nvPr/>
        </p:nvSpPr>
        <p:spPr>
          <a:xfrm>
            <a:off x="4874587" y="3513429"/>
            <a:ext cx="3925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HYSPLIT Forward Trajectories from Hog Fire.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5341AF-8CF1-6C4D-9304-6FAF36282D27}"/>
              </a:ext>
            </a:extLst>
          </p:cNvPr>
          <p:cNvGrpSpPr/>
          <p:nvPr/>
        </p:nvGrpSpPr>
        <p:grpSpPr>
          <a:xfrm>
            <a:off x="5375189" y="1656804"/>
            <a:ext cx="2757824" cy="1275291"/>
            <a:chOff x="5375189" y="1656804"/>
            <a:chExt cx="2757824" cy="127529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EC5600-823D-A942-8180-D9BDBA2E524E}"/>
                </a:ext>
              </a:extLst>
            </p:cNvPr>
            <p:cNvSpPr txBox="1"/>
            <p:nvPr/>
          </p:nvSpPr>
          <p:spPr>
            <a:xfrm>
              <a:off x="7279574" y="1656804"/>
              <a:ext cx="853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El Paso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708F869-1078-9646-BCC8-59FE3DF11F24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7706294" y="2026136"/>
              <a:ext cx="107670" cy="58643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02605F-6D8A-B541-9CCE-220010BB8888}"/>
                </a:ext>
              </a:extLst>
            </p:cNvPr>
            <p:cNvSpPr txBox="1"/>
            <p:nvPr/>
          </p:nvSpPr>
          <p:spPr>
            <a:xfrm>
              <a:off x="5375189" y="2140106"/>
              <a:ext cx="96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Hog Fire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7DF73B8-F1F7-8E42-B91F-6319D12E2B8F}"/>
                </a:ext>
              </a:extLst>
            </p:cNvPr>
            <p:cNvCxnSpPr>
              <a:cxnSpLocks/>
            </p:cNvCxnSpPr>
            <p:nvPr/>
          </p:nvCxnSpPr>
          <p:spPr>
            <a:xfrm>
              <a:off x="5893190" y="2489452"/>
              <a:ext cx="551606" cy="44264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44A5B-A3CA-CC43-8B52-43B28C6BDB3C}"/>
              </a:ext>
            </a:extLst>
          </p:cNvPr>
          <p:cNvGrpSpPr/>
          <p:nvPr/>
        </p:nvGrpSpPr>
        <p:grpSpPr>
          <a:xfrm>
            <a:off x="607387" y="1353802"/>
            <a:ext cx="2757824" cy="1275291"/>
            <a:chOff x="5375189" y="1656804"/>
            <a:chExt cx="2757824" cy="12752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0310F1-5542-E14B-A0E5-0E4301760850}"/>
                </a:ext>
              </a:extLst>
            </p:cNvPr>
            <p:cNvSpPr txBox="1"/>
            <p:nvPr/>
          </p:nvSpPr>
          <p:spPr>
            <a:xfrm>
              <a:off x="7279574" y="1656804"/>
              <a:ext cx="853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El Paso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49A32B6-0EC1-BA49-A95F-1466DF1E331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7706294" y="2026136"/>
              <a:ext cx="345797" cy="68463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525E20-A261-084C-9B1A-D1E51A77209B}"/>
                </a:ext>
              </a:extLst>
            </p:cNvPr>
            <p:cNvSpPr txBox="1"/>
            <p:nvPr/>
          </p:nvSpPr>
          <p:spPr>
            <a:xfrm>
              <a:off x="5375189" y="2140106"/>
              <a:ext cx="96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Hog Fire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085DF81-3732-8946-AA88-4EE00449D718}"/>
                </a:ext>
              </a:extLst>
            </p:cNvPr>
            <p:cNvCxnSpPr>
              <a:cxnSpLocks/>
            </p:cNvCxnSpPr>
            <p:nvPr/>
          </p:nvCxnSpPr>
          <p:spPr>
            <a:xfrm>
              <a:off x="5893190" y="2489452"/>
              <a:ext cx="551606" cy="44264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43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34E5A3-E860-9D4B-B94B-5CDE20300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079355"/>
            <a:ext cx="8686800" cy="217894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enhancement increases for first 6 hours after emission (if emitted at 12:00 LST), then decreases, which is not consistent with Q/D</a:t>
            </a:r>
          </a:p>
          <a:p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enhancement is roughly proportional to initial plume concentrations</a:t>
            </a:r>
          </a:p>
          <a:p>
            <a:pPr lvl="1"/>
            <a:r>
              <a:rPr lang="en-US" dirty="0"/>
              <a:t>Initial concentration controlled partly by emissions (Q), but also mixing height, fire size, wind speed, 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E2DD0-840D-7347-8531-26DCCC1C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311D71-E99D-984B-9667-66488E62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Hog Fire </a:t>
            </a:r>
            <a:r>
              <a:rPr lang="en-US" dirty="0" err="1"/>
              <a:t>Lagrangian</a:t>
            </a:r>
            <a:r>
              <a:rPr lang="en-US" dirty="0"/>
              <a:t> Parcel Simulations</a:t>
            </a:r>
          </a:p>
        </p:txBody>
      </p:sp>
      <p:pic>
        <p:nvPicPr>
          <p:cNvPr id="11266" name="Picture 52">
            <a:extLst>
              <a:ext uri="{FF2B5EF4-FFF2-40B4-BE49-F238E27FC236}">
                <a16:creationId xmlns:a16="http://schemas.microsoft.com/office/drawing/2014/main" id="{55B9D111-62C4-8B48-A119-64624CB4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7" y="1080570"/>
            <a:ext cx="4039094" cy="295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51">
            <a:extLst>
              <a:ext uri="{FF2B5EF4-FFF2-40B4-BE49-F238E27FC236}">
                <a16:creationId xmlns:a16="http://schemas.microsoft.com/office/drawing/2014/main" id="{E2DBEB75-CE34-8844-9583-5C5A35C7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60" y="1124833"/>
            <a:ext cx="4039095" cy="295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BCE6B84-4513-5048-B25B-DCDD4A764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873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92B84-A2D2-C542-AEA4-8BB69477CED0}"/>
              </a:ext>
            </a:extLst>
          </p:cNvPr>
          <p:cNvSpPr txBox="1"/>
          <p:nvPr/>
        </p:nvSpPr>
        <p:spPr>
          <a:xfrm>
            <a:off x="5085509" y="907501"/>
            <a:ext cx="2962991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∆O</a:t>
            </a:r>
            <a:r>
              <a:rPr lang="en-US" sz="1400" baseline="-25000" dirty="0"/>
              <a:t>3</a:t>
            </a:r>
            <a:r>
              <a:rPr lang="en-US" sz="1400" dirty="0"/>
              <a:t> = O</a:t>
            </a:r>
            <a:r>
              <a:rPr lang="en-US" sz="1400" baseline="-25000" dirty="0"/>
              <a:t>3</a:t>
            </a:r>
            <a:r>
              <a:rPr lang="en-US" sz="1400" dirty="0"/>
              <a:t>(in plume) – O</a:t>
            </a:r>
            <a:r>
              <a:rPr lang="en-US" sz="1400" baseline="-25000" dirty="0"/>
              <a:t>3</a:t>
            </a:r>
            <a:r>
              <a:rPr lang="en-US" sz="1400" dirty="0"/>
              <a:t> (background) </a:t>
            </a:r>
          </a:p>
        </p:txBody>
      </p:sp>
    </p:spTree>
    <p:extLst>
      <p:ext uri="{BB962C8B-B14F-4D97-AF65-F5344CB8AC3E}">
        <p14:creationId xmlns:p14="http://schemas.microsoft.com/office/powerpoint/2010/main" val="430259892"/>
      </p:ext>
    </p:extLst>
  </p:cSld>
  <p:clrMapOvr>
    <a:masterClrMapping/>
  </p:clrMapOvr>
</p:sld>
</file>

<file path=ppt/theme/theme1.xml><?xml version="1.0" encoding="utf-8"?>
<a:theme xmlns:a="http://schemas.openxmlformats.org/drawingml/2006/main" name="AER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AER_template.potx</Template>
  <TotalTime>38697</TotalTime>
  <Words>1243</Words>
  <Application>Microsoft Macintosh PowerPoint</Application>
  <PresentationFormat>On-screen Show (4:3)</PresentationFormat>
  <Paragraphs>130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AER_template</vt:lpstr>
      <vt:lpstr>Using Photochemical Models to Assess the Exceptional Event Rule’s Q/D Screening Guidance</vt:lpstr>
      <vt:lpstr>Wildfire Exceptional Event Demonstrations</vt:lpstr>
      <vt:lpstr>Screening Wildfire Impacts of Ozone</vt:lpstr>
      <vt:lpstr>Is the Q/D metric appropriate for O3?</vt:lpstr>
      <vt:lpstr>Investigating the Q/D Metric for Wildfires</vt:lpstr>
      <vt:lpstr>Literature summary of Q/D versus O3</vt:lpstr>
      <vt:lpstr>O3 enhancement not a function of Q/D</vt:lpstr>
      <vt:lpstr>El Paso Case Study – Hog Fire</vt:lpstr>
      <vt:lpstr>Hog Fire Lagrangian Parcel Simulations</vt:lpstr>
      <vt:lpstr>Hog Fire Lagrangian Parcel Simulations</vt:lpstr>
      <vt:lpstr>El Paso Lagrangian CTM Simulations</vt:lpstr>
      <vt:lpstr>El Paso CAMx simulations (Performed by Ramboll, provided by TCEQ)</vt:lpstr>
      <vt:lpstr>Houston Case Study – Yucatan Fires</vt:lpstr>
      <vt:lpstr>Houston Lagrangian Parcel Simulations</vt:lpstr>
      <vt:lpstr>Houston Lagrangian CTM Simulations</vt:lpstr>
      <vt:lpstr>Alternative Screening Metrics</vt:lpstr>
      <vt:lpstr>Alternative Screening Metrics</vt:lpstr>
      <vt:lpstr>Conclusions</vt:lpstr>
    </vt:vector>
  </TitlesOfParts>
  <Company>AER,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Natasha Gilson</dc:creator>
  <cp:lastModifiedBy>Alvarado, Matthew</cp:lastModifiedBy>
  <cp:revision>471</cp:revision>
  <cp:lastPrinted>2013-03-15T13:11:46Z</cp:lastPrinted>
  <dcterms:created xsi:type="dcterms:W3CDTF">2013-09-10T20:36:42Z</dcterms:created>
  <dcterms:modified xsi:type="dcterms:W3CDTF">2018-10-21T20:15:42Z</dcterms:modified>
</cp:coreProperties>
</file>