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296" r:id="rId3"/>
    <p:sldId id="297" r:id="rId4"/>
    <p:sldId id="260" r:id="rId5"/>
    <p:sldId id="284" r:id="rId6"/>
    <p:sldId id="279" r:id="rId7"/>
    <p:sldId id="298" r:id="rId8"/>
    <p:sldId id="299" r:id="rId9"/>
    <p:sldId id="290" r:id="rId10"/>
    <p:sldId id="288" r:id="rId11"/>
    <p:sldId id="301" r:id="rId12"/>
    <p:sldId id="291" r:id="rId13"/>
    <p:sldId id="292" r:id="rId14"/>
    <p:sldId id="307" r:id="rId15"/>
    <p:sldId id="306" r:id="rId16"/>
    <p:sldId id="300" r:id="rId17"/>
    <p:sldId id="303" r:id="rId18"/>
    <p:sldId id="302" r:id="rId19"/>
    <p:sldId id="304" r:id="rId20"/>
    <p:sldId id="309" r:id="rId21"/>
    <p:sldId id="310" r:id="rId22"/>
    <p:sldId id="305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4" autoAdjust="0"/>
  </p:normalViewPr>
  <p:slideViewPr>
    <p:cSldViewPr snapToGrid="0">
      <p:cViewPr>
        <p:scale>
          <a:sx n="150" d="100"/>
          <a:sy n="150" d="100"/>
        </p:scale>
        <p:origin x="-1956" y="-1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5344-E91A-4C52-910C-3A6C447C3367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E3737-5FAB-4E4A-B7CD-EAE3EF6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82D49-2538-4A21-9EB0-E5887ECEC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0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Bias     &lt;- round((</a:t>
            </a:r>
            <a:r>
              <a:rPr lang="en-US" dirty="0" err="1"/>
              <a:t>false_alarm+hit_exceed</a:t>
            </a:r>
            <a:r>
              <a:rPr lang="en-US" dirty="0"/>
              <a:t>)/(</a:t>
            </a:r>
            <a:r>
              <a:rPr lang="en-US" dirty="0" err="1"/>
              <a:t>miss_exceed+hit_exceed</a:t>
            </a:r>
            <a:r>
              <a:rPr lang="en-US" dirty="0"/>
              <a:t>),1)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chemical </a:t>
            </a:r>
            <a:r>
              <a:rPr lang="en-US" dirty="0" err="1"/>
              <a:t>mechanisim</a:t>
            </a:r>
            <a:r>
              <a:rPr lang="en-US" dirty="0"/>
              <a:t> may not be accurate </a:t>
            </a:r>
            <a:r>
              <a:rPr lang="en-US" dirty="0" err="1"/>
              <a:t>enought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has the most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0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4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NOx source or the lack of NOx removal in the residual boundary layer at night); model increase fast for the </a:t>
            </a:r>
            <a:r>
              <a:rPr lang="en-US" dirty="0" err="1"/>
              <a:t>nox</a:t>
            </a:r>
            <a:r>
              <a:rPr lang="en-US" dirty="0"/>
              <a:t> built up in the evening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3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increase from ammonium and nitrate, slightly enhanced EC, </a:t>
            </a:r>
            <a:r>
              <a:rPr lang="en-US" dirty="0" err="1"/>
              <a:t>oc</a:t>
            </a:r>
            <a:r>
              <a:rPr lang="en-US" dirty="0"/>
              <a:t> doesn’t vary too much in </a:t>
            </a:r>
            <a:r>
              <a:rPr lang="en-US" dirty="0" err="1"/>
              <a:t>pcaps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3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need to add emissions in this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Snow at Christmas, less radiation, more chance ; mountain diurnal wind system,  cold temperature, less radiation, cloudiness, and high background pm2.5 during </a:t>
            </a:r>
            <a:r>
              <a:rPr lang="en-US" dirty="0" err="1"/>
              <a:t>pcaps</a:t>
            </a:r>
            <a:r>
              <a:rPr lang="en-US" dirty="0"/>
              <a:t> make it different than non-</a:t>
            </a:r>
            <a:r>
              <a:rPr lang="en-US" dirty="0" err="1"/>
              <a:t>pcaps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NARR, a VCP is </a:t>
            </a:r>
            <a:r>
              <a:rPr lang="en-US" dirty="0" err="1"/>
              <a:t>identifed</a:t>
            </a:r>
            <a:r>
              <a:rPr lang="en-US" dirty="0"/>
              <a:t> if 65% of a temperature </a:t>
            </a:r>
            <a:r>
              <a:rPr lang="en-US" dirty="0" err="1"/>
              <a:t>profle</a:t>
            </a:r>
            <a:r>
              <a:rPr lang="en-US" dirty="0"/>
              <a:t> in the</a:t>
            </a:r>
          </a:p>
          <a:p>
            <a:r>
              <a:rPr lang="en-US" dirty="0"/>
              <a:t>lowest 1.5 km above ground level (AGL) has a lapse rate of</a:t>
            </a:r>
          </a:p>
          <a:p>
            <a:r>
              <a:rPr lang="en-US" dirty="0"/>
              <a:t>2.5∘C km−1 or less and the 10-m wind speed is 3.0 m s−1</a:t>
            </a:r>
          </a:p>
          <a:p>
            <a:r>
              <a:rPr lang="en-US" dirty="0"/>
              <a:t>or less.  Our results will be meaningful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layer around 12 m, acm2 run extra 10 days for the soil nudging scheme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layer around 12 </a:t>
            </a:r>
            <a:r>
              <a:rPr lang="en-US" dirty="0" err="1"/>
              <a:t>ms</a:t>
            </a:r>
            <a:r>
              <a:rPr lang="en-US" sz="1200" dirty="0" err="1"/>
              <a:t>No</a:t>
            </a:r>
            <a:r>
              <a:rPr lang="en-US" sz="1200" dirty="0"/>
              <a:t>-temperature or moisture nudging in the diagnosed PBL, wind nudging applied at all levels. Temperature and wind nudging strength was 3.0*10</a:t>
            </a:r>
            <a:r>
              <a:rPr lang="en-US" sz="1200" baseline="30000" dirty="0"/>
              <a:t>-4</a:t>
            </a:r>
            <a:r>
              <a:rPr lang="en-US" sz="1200" dirty="0"/>
              <a:t> s</a:t>
            </a:r>
            <a:r>
              <a:rPr lang="en-US" sz="1200" baseline="30000" dirty="0"/>
              <a:t>-1</a:t>
            </a:r>
            <a:r>
              <a:rPr lang="en-US" sz="1200" dirty="0"/>
              <a:t>; moisture 1.0*10</a:t>
            </a:r>
            <a:r>
              <a:rPr lang="en-US" sz="1200" baseline="30000" dirty="0"/>
              <a:t>-5</a:t>
            </a:r>
            <a:r>
              <a:rPr lang="en-US" sz="1200" dirty="0"/>
              <a:t> s</a:t>
            </a:r>
            <a:r>
              <a:rPr lang="en-US" sz="1200" baseline="30000" dirty="0"/>
              <a:t>-1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Ncar</a:t>
            </a:r>
            <a:r>
              <a:rPr lang="en-US" dirty="0"/>
              <a:t>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surface temperature ,Higher latent heat flux,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Kirk Baker provided the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3737-5FAB-4E4A-B7CD-EAE3EF617B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275" y="1526178"/>
            <a:ext cx="8763000" cy="9144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139571-7E35-4D43-AE55-41E60328CE52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8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25783"/>
            <a:ext cx="8991600" cy="533400"/>
          </a:xfrm>
        </p:spPr>
        <p:txBody>
          <a:bodyPr anchor="b"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pic>
        <p:nvPicPr>
          <p:cNvPr id="12" name="Picture 9" descr="Nevada_N"/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644434" cy="64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0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24F0B-41C2-4FAA-B10A-92751D29D8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88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BFC9-3492-4793-BF86-70998ECC47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05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54874"/>
            <a:ext cx="7391400" cy="762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AF178-B552-4522-9352-F8E2C43E6F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21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DA0E-51CB-4B52-8BE6-0BCEA5F896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09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D84CA-99CB-49F6-8B3C-0EE9B3059F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68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83FE6-0CFB-4D39-B1A8-D03EACAF13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20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5258E-4434-4FEF-9A74-F06E6F1FCB5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337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92249-6A6F-4A04-802E-A5B87C9043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87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92DF-0063-47BF-8C6A-F4239193E6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7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8A5BC-348D-497A-8E5B-F2AC994EE1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350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5DEEA9-C697-4131-96B3-41EAD6C55A3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amebanana.com/sprays/66508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24463" y="790479"/>
            <a:ext cx="9881418" cy="1530461"/>
          </a:xfrm>
        </p:spPr>
        <p:txBody>
          <a:bodyPr/>
          <a:lstStyle/>
          <a:p>
            <a:r>
              <a:rPr lang="en-US" sz="3200" dirty="0"/>
              <a:t>Evaluation of the CMAQ Model Performance during Persistent Cold Air Pool Events </a:t>
            </a:r>
            <a:endParaRPr lang="en-US" sz="32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902542"/>
            <a:ext cx="8991600" cy="1691165"/>
          </a:xfrm>
        </p:spPr>
        <p:txBody>
          <a:bodyPr/>
          <a:lstStyle/>
          <a:p>
            <a:r>
              <a:rPr lang="en-US" sz="1800" dirty="0"/>
              <a:t>Xia Sun</a:t>
            </a:r>
            <a:r>
              <a:rPr lang="en-US" sz="1800" baseline="30000" dirty="0"/>
              <a:t>1</a:t>
            </a:r>
            <a:r>
              <a:rPr lang="en-US" sz="1800" dirty="0"/>
              <a:t>, Heather A. Holmes</a:t>
            </a:r>
            <a:r>
              <a:rPr lang="en-US" sz="1800" baseline="30000" dirty="0"/>
              <a:t>1</a:t>
            </a:r>
            <a:r>
              <a:rPr lang="en-US" sz="1800" dirty="0"/>
              <a:t>, Kirk R. Baker</a:t>
            </a:r>
            <a:r>
              <a:rPr lang="en-US" sz="1800" baseline="30000" dirty="0"/>
              <a:t>2</a:t>
            </a:r>
            <a:r>
              <a:rPr lang="en-US" sz="1800" dirty="0"/>
              <a:t>, and </a:t>
            </a:r>
            <a:r>
              <a:rPr lang="en-US" sz="1800" dirty="0" err="1"/>
              <a:t>Cesunica</a:t>
            </a:r>
            <a:r>
              <a:rPr lang="en-US" sz="1800" dirty="0"/>
              <a:t> E. Ivey</a:t>
            </a:r>
            <a:r>
              <a:rPr lang="en-US" sz="1800" baseline="30000" dirty="0"/>
              <a:t>3</a:t>
            </a:r>
          </a:p>
          <a:p>
            <a:pPr marL="342900" indent="-342900">
              <a:buAutoNum type="arabicPeriod"/>
            </a:pPr>
            <a:r>
              <a:rPr lang="en-US" sz="1400" b="0" i="1" dirty="0"/>
              <a:t>Atmospheric Sciences Program, Department of Physics, University of Nevada, Reno, NV</a:t>
            </a:r>
          </a:p>
          <a:p>
            <a:pPr marL="342900" indent="-342900">
              <a:buAutoNum type="arabicPeriod"/>
            </a:pPr>
            <a:r>
              <a:rPr lang="en-US" sz="1400" b="0" i="1" dirty="0"/>
              <a:t>U.S. Environmental Protection Agency, Research Triangle Park, NC</a:t>
            </a:r>
          </a:p>
          <a:p>
            <a:pPr marL="342900" indent="-342900">
              <a:buAutoNum type="arabicPeriod"/>
            </a:pPr>
            <a:r>
              <a:rPr lang="en-US" sz="1400" b="0" i="1" dirty="0"/>
              <a:t>Chemical and Environmental Engineering, University of California, Riverside, CA</a:t>
            </a:r>
          </a:p>
          <a:p>
            <a:r>
              <a:rPr lang="en-US" sz="1600" dirty="0"/>
              <a:t>Oct 22 2018, Chapel Hill, NC</a:t>
            </a:r>
            <a:endParaRPr lang="en-US" sz="16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39571-7E35-4D43-AE55-41E60328CE5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1472" y="158141"/>
            <a:ext cx="47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8989C-2C81-46DC-B856-7F03A8F830E3}"/>
              </a:ext>
            </a:extLst>
          </p:cNvPr>
          <p:cNvSpPr txBox="1"/>
          <p:nvPr/>
        </p:nvSpPr>
        <p:spPr>
          <a:xfrm>
            <a:off x="5368415" y="191729"/>
            <a:ext cx="715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17th Annual CMAS Conference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5"/>
    </mc:Choice>
    <mc:Fallback xmlns="">
      <p:transition spd="slow" advTm="98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D8D541C-3E2E-4753-A09A-378B0D8ED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28"/>
          <a:stretch/>
        </p:blipFill>
        <p:spPr>
          <a:xfrm>
            <a:off x="4459164" y="3794970"/>
            <a:ext cx="2679055" cy="27298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2A72A4-E2EB-488A-B30A-CF9224D8CE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216"/>
          <a:stretch/>
        </p:blipFill>
        <p:spPr>
          <a:xfrm>
            <a:off x="1292942" y="3736862"/>
            <a:ext cx="2729576" cy="2840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6B8EE-2552-4049-BB5A-B9578AD594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175"/>
          <a:stretch/>
        </p:blipFill>
        <p:spPr>
          <a:xfrm>
            <a:off x="4411662" y="1126671"/>
            <a:ext cx="2760663" cy="2776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A8800-952B-4DDF-9211-9BEBA7B4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Spatial Variation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01FB5-494E-4726-BB97-25C7B2E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38D9C7-F999-40D0-A54E-28FAA84DB51B}"/>
              </a:ext>
            </a:extLst>
          </p:cNvPr>
          <p:cNvSpPr txBox="1"/>
          <p:nvPr/>
        </p:nvSpPr>
        <p:spPr>
          <a:xfrm>
            <a:off x="1975111" y="3977384"/>
            <a:ext cx="111104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NAM_YSU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1EEE46-25E5-402B-BC6E-4B2C7E4E3364}"/>
              </a:ext>
            </a:extLst>
          </p:cNvPr>
          <p:cNvSpPr txBox="1"/>
          <p:nvPr/>
        </p:nvSpPr>
        <p:spPr>
          <a:xfrm>
            <a:off x="5309652" y="3968959"/>
            <a:ext cx="111104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NAM_MYJ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FFDE5-1442-4FBF-8859-E1C75E00B5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337"/>
          <a:stretch/>
        </p:blipFill>
        <p:spPr>
          <a:xfrm>
            <a:off x="1231899" y="1075178"/>
            <a:ext cx="2715987" cy="2800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8E613-C892-4445-B73C-5E7CD19EDC03}"/>
              </a:ext>
            </a:extLst>
          </p:cNvPr>
          <p:cNvSpPr txBox="1"/>
          <p:nvPr/>
        </p:nvSpPr>
        <p:spPr>
          <a:xfrm>
            <a:off x="2312334" y="1205739"/>
            <a:ext cx="69317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B76EC-8557-4D2C-BFD0-A7056A58A595}"/>
              </a:ext>
            </a:extLst>
          </p:cNvPr>
          <p:cNvSpPr txBox="1"/>
          <p:nvPr/>
        </p:nvSpPr>
        <p:spPr>
          <a:xfrm>
            <a:off x="5188799" y="1260580"/>
            <a:ext cx="117495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NAM_ACM2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E7263-A6E9-4596-8FAA-741B3601CE51}"/>
              </a:ext>
            </a:extLst>
          </p:cNvPr>
          <p:cNvSpPr txBox="1"/>
          <p:nvPr/>
        </p:nvSpPr>
        <p:spPr>
          <a:xfrm>
            <a:off x="7167409" y="1213975"/>
            <a:ext cx="253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units=µg/m</a:t>
            </a:r>
            <a:r>
              <a:rPr lang="en-US" sz="1600" baseline="30000" dirty="0"/>
              <a:t>3</a:t>
            </a:r>
          </a:p>
          <a:p>
            <a:r>
              <a:rPr lang="en-US" sz="1600" dirty="0"/>
              <a:t>coverage limit=75%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853497-C510-4824-9987-4DB209F1C7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235" t="11335" r="8048" b="5304"/>
          <a:stretch/>
        </p:blipFill>
        <p:spPr>
          <a:xfrm>
            <a:off x="7466724" y="1961536"/>
            <a:ext cx="546673" cy="39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0B17B2B-8A26-4D4D-AADB-0375ADF8664D}"/>
              </a:ext>
            </a:extLst>
          </p:cNvPr>
          <p:cNvGrpSpPr/>
          <p:nvPr/>
        </p:nvGrpSpPr>
        <p:grpSpPr>
          <a:xfrm>
            <a:off x="536802" y="1514475"/>
            <a:ext cx="4233319" cy="3461871"/>
            <a:chOff x="403452" y="2600325"/>
            <a:chExt cx="4233319" cy="34618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A13510-5B2B-418A-AA51-B68E2D530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99" b="-1"/>
            <a:stretch/>
          </p:blipFill>
          <p:spPr>
            <a:xfrm>
              <a:off x="403452" y="2600325"/>
              <a:ext cx="4218117" cy="332830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961173-CC73-447B-9AF8-3FE00999B9E4}"/>
                </a:ext>
              </a:extLst>
            </p:cNvPr>
            <p:cNvSpPr txBox="1"/>
            <p:nvPr/>
          </p:nvSpPr>
          <p:spPr>
            <a:xfrm>
              <a:off x="4085953" y="2875191"/>
              <a:ext cx="5508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&gt;16</a:t>
              </a:r>
            </a:p>
            <a:p>
              <a:endParaRPr lang="en-US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07628F-FE2A-4459-92EA-99C4E3FD25EF}"/>
                </a:ext>
              </a:extLst>
            </p:cNvPr>
            <p:cNvSpPr txBox="1"/>
            <p:nvPr/>
          </p:nvSpPr>
          <p:spPr>
            <a:xfrm>
              <a:off x="4085953" y="3488601"/>
              <a:ext cx="5508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</a:t>
              </a:r>
            </a:p>
            <a:p>
              <a:endParaRPr lang="en-US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37534C-85C1-4E48-BB84-0AC6A5D97CE9}"/>
                </a:ext>
              </a:extLst>
            </p:cNvPr>
            <p:cNvSpPr txBox="1"/>
            <p:nvPr/>
          </p:nvSpPr>
          <p:spPr>
            <a:xfrm>
              <a:off x="4084048" y="4153446"/>
              <a:ext cx="5508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8</a:t>
              </a:r>
            </a:p>
            <a:p>
              <a:endParaRPr lang="en-US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79EC52-843E-42F9-A8D8-D66088588B98}"/>
                </a:ext>
              </a:extLst>
            </p:cNvPr>
            <p:cNvSpPr txBox="1"/>
            <p:nvPr/>
          </p:nvSpPr>
          <p:spPr>
            <a:xfrm>
              <a:off x="4085953" y="4824006"/>
              <a:ext cx="5508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  <a:p>
              <a:endParaRPr lang="en-US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DCC0C4-51F7-4870-B173-2A1721A0461B}"/>
                </a:ext>
              </a:extLst>
            </p:cNvPr>
            <p:cNvSpPr txBox="1"/>
            <p:nvPr/>
          </p:nvSpPr>
          <p:spPr>
            <a:xfrm>
              <a:off x="4084048" y="5477421"/>
              <a:ext cx="5508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  <a:p>
              <a:endParaRPr lang="en-US" sz="16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7F1E3B-BC7E-48CE-BB46-401C496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023C4-96BF-4544-BC19-D41B3317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E1E78F-185E-4AC7-8D24-1F9F9AEDC6D3}"/>
              </a:ext>
            </a:extLst>
          </p:cNvPr>
          <p:cNvSpPr txBox="1">
            <a:spLocks/>
          </p:cNvSpPr>
          <p:nvPr/>
        </p:nvSpPr>
        <p:spPr bwMode="auto">
          <a:xfrm>
            <a:off x="968361" y="5171358"/>
            <a:ext cx="7333811" cy="168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Higher ME and RMSE in the region impacted by PCAPs (NAM_ACM2)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54160-D173-4866-9A13-392BDC8A7B6C}"/>
              </a:ext>
            </a:extLst>
          </p:cNvPr>
          <p:cNvSpPr/>
          <p:nvPr/>
        </p:nvSpPr>
        <p:spPr>
          <a:xfrm>
            <a:off x="1264557" y="2842985"/>
            <a:ext cx="941614" cy="111941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367E8-5CCF-48B9-954D-CC3309954CE1}"/>
              </a:ext>
            </a:extLst>
          </p:cNvPr>
          <p:cNvGrpSpPr/>
          <p:nvPr/>
        </p:nvGrpSpPr>
        <p:grpSpPr>
          <a:xfrm>
            <a:off x="4673599" y="1495424"/>
            <a:ext cx="4325257" cy="3553789"/>
            <a:chOff x="4673599" y="1495424"/>
            <a:chExt cx="4325257" cy="35537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F1F121-6E9F-4E57-BC50-72204D6C1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96"/>
            <a:stretch/>
          </p:blipFill>
          <p:spPr>
            <a:xfrm>
              <a:off x="4673599" y="1495424"/>
              <a:ext cx="4325257" cy="34543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917737-3A87-4CF7-AEF1-5621A743AA8B}"/>
                </a:ext>
              </a:extLst>
            </p:cNvPr>
            <p:cNvSpPr txBox="1"/>
            <p:nvPr/>
          </p:nvSpPr>
          <p:spPr>
            <a:xfrm>
              <a:off x="5643362" y="1517796"/>
              <a:ext cx="1621037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RMSE - µg/m</a:t>
              </a:r>
              <a:r>
                <a:rPr lang="en-US" sz="1400" baseline="30000" dirty="0"/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0532A3-D488-4EBF-ADF6-9EBAEF180336}"/>
                </a:ext>
              </a:extLst>
            </p:cNvPr>
            <p:cNvSpPr/>
            <p:nvPr/>
          </p:nvSpPr>
          <p:spPr>
            <a:xfrm>
              <a:off x="5568043" y="2873829"/>
              <a:ext cx="941614" cy="11248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CD9F8B-A8D7-461C-9EEB-4140210834E3}"/>
                </a:ext>
              </a:extLst>
            </p:cNvPr>
            <p:cNvSpPr txBox="1"/>
            <p:nvPr/>
          </p:nvSpPr>
          <p:spPr>
            <a:xfrm>
              <a:off x="8419828" y="1865541"/>
              <a:ext cx="5508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&gt;24</a:t>
              </a:r>
            </a:p>
            <a:p>
              <a:endParaRPr lang="en-US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699ED3-D5D8-47F2-A120-E2A4745E1D51}"/>
                </a:ext>
              </a:extLst>
            </p:cNvPr>
            <p:cNvSpPr txBox="1"/>
            <p:nvPr/>
          </p:nvSpPr>
          <p:spPr>
            <a:xfrm>
              <a:off x="8419828" y="2275116"/>
              <a:ext cx="55081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  <a:p>
              <a:r>
                <a:rPr lang="en-US" sz="1600" dirty="0"/>
                <a:t>18</a:t>
              </a:r>
            </a:p>
            <a:p>
              <a:endParaRPr lang="en-US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D553EC-B6B7-468E-A920-FCF81A1256F4}"/>
                </a:ext>
              </a:extLst>
            </p:cNvPr>
            <p:cNvSpPr txBox="1"/>
            <p:nvPr/>
          </p:nvSpPr>
          <p:spPr>
            <a:xfrm>
              <a:off x="8410303" y="2894241"/>
              <a:ext cx="55081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  <a:p>
              <a:r>
                <a:rPr lang="en-US" sz="1600" dirty="0"/>
                <a:t>12</a:t>
              </a:r>
            </a:p>
            <a:p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BEBE76-4CCD-49B7-A26E-25C7E2C53DC3}"/>
                </a:ext>
              </a:extLst>
            </p:cNvPr>
            <p:cNvSpPr txBox="1"/>
            <p:nvPr/>
          </p:nvSpPr>
          <p:spPr>
            <a:xfrm>
              <a:off x="8419828" y="3599091"/>
              <a:ext cx="55081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  <a:p>
              <a:r>
                <a:rPr lang="en-US" sz="1600" dirty="0"/>
                <a:t>6</a:t>
              </a:r>
            </a:p>
            <a:p>
              <a:endParaRPr lang="en-US" sz="1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D043D2-437E-45C8-B2A2-05680540DBF3}"/>
                </a:ext>
              </a:extLst>
            </p:cNvPr>
            <p:cNvSpPr txBox="1"/>
            <p:nvPr/>
          </p:nvSpPr>
          <p:spPr>
            <a:xfrm>
              <a:off x="8419828" y="4218216"/>
              <a:ext cx="55081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  <a:p>
              <a:r>
                <a:rPr lang="en-US" sz="1600" dirty="0"/>
                <a:t>0</a:t>
              </a:r>
            </a:p>
            <a:p>
              <a:endParaRPr lang="en-US" sz="1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818C115-6E16-4248-931C-5B477374E575}"/>
              </a:ext>
            </a:extLst>
          </p:cNvPr>
          <p:cNvSpPr txBox="1"/>
          <p:nvPr/>
        </p:nvSpPr>
        <p:spPr>
          <a:xfrm>
            <a:off x="1388862" y="1534578"/>
            <a:ext cx="16210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 - µg/m</a:t>
            </a:r>
            <a:r>
              <a:rPr lang="en-US" sz="1400" baseline="30000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E7263-A6E9-4596-8FAA-741B3601CE51}"/>
              </a:ext>
            </a:extLst>
          </p:cNvPr>
          <p:cNvSpPr txBox="1"/>
          <p:nvPr/>
        </p:nvSpPr>
        <p:spPr>
          <a:xfrm>
            <a:off x="3930776" y="1398356"/>
            <a:ext cx="1251933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80785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EBFB-EDE2-4F4C-99F4-951A0BB7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  </a:t>
            </a:r>
            <a:r>
              <a:rPr lang="en-US" dirty="0"/>
              <a:t>Confusion Matrix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B65C-58BF-4854-9670-A6D922B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12C14-47C8-4688-A003-843EC6343C98}"/>
              </a:ext>
            </a:extLst>
          </p:cNvPr>
          <p:cNvSpPr txBox="1"/>
          <p:nvPr/>
        </p:nvSpPr>
        <p:spPr>
          <a:xfrm>
            <a:off x="4603750" y="5522348"/>
            <a:ext cx="212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False Alarm Ratio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B8B29-4D43-491D-A638-6476F559587E}"/>
              </a:ext>
            </a:extLst>
          </p:cNvPr>
          <p:cNvSpPr txBox="1"/>
          <p:nvPr/>
        </p:nvSpPr>
        <p:spPr>
          <a:xfrm>
            <a:off x="4432506" y="4731158"/>
            <a:ext cx="244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Critical Success Index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9833-41DB-4721-80D4-88C26E0294E5}"/>
              </a:ext>
            </a:extLst>
          </p:cNvPr>
          <p:cNvSpPr txBox="1"/>
          <p:nvPr/>
        </p:nvSpPr>
        <p:spPr>
          <a:xfrm>
            <a:off x="95250" y="5526342"/>
            <a:ext cx="244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Probability of Detection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39FB1C-C893-4CBF-B3D5-2E8667BAFC67}"/>
              </a:ext>
            </a:extLst>
          </p:cNvPr>
          <p:cNvGrpSpPr/>
          <p:nvPr/>
        </p:nvGrpSpPr>
        <p:grpSpPr>
          <a:xfrm>
            <a:off x="0" y="1184789"/>
            <a:ext cx="8996517" cy="3656405"/>
            <a:chOff x="0" y="1184789"/>
            <a:chExt cx="8996517" cy="365640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D1A3AE4-8DA6-4DE7-8D97-B203A4DFBF08}"/>
                </a:ext>
              </a:extLst>
            </p:cNvPr>
            <p:cNvGrpSpPr/>
            <p:nvPr/>
          </p:nvGrpSpPr>
          <p:grpSpPr>
            <a:xfrm>
              <a:off x="0" y="1184789"/>
              <a:ext cx="3303639" cy="3656405"/>
              <a:chOff x="0" y="1184789"/>
              <a:chExt cx="3303639" cy="365640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8F9231-1B36-4C5B-8EF8-B5924CBCF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500495"/>
                <a:ext cx="3303639" cy="334069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8B565-6EDC-42F1-A507-72EA97D89526}"/>
                  </a:ext>
                </a:extLst>
              </p:cNvPr>
              <p:cNvSpPr txBox="1"/>
              <p:nvPr/>
            </p:nvSpPr>
            <p:spPr>
              <a:xfrm>
                <a:off x="1406012" y="1184789"/>
                <a:ext cx="1174955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NAM_ACM2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354C8-FA93-4617-AF35-77A4A9DA4935}"/>
                  </a:ext>
                </a:extLst>
              </p:cNvPr>
              <p:cNvSpPr txBox="1"/>
              <p:nvPr/>
            </p:nvSpPr>
            <p:spPr>
              <a:xfrm>
                <a:off x="410071" y="1877518"/>
                <a:ext cx="1584325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Accuracy (%) = 88.5</a:t>
                </a:r>
              </a:p>
              <a:p>
                <a:r>
                  <a:rPr lang="en-US" sz="1200" dirty="0"/>
                  <a:t>CSI(%)           =4.1</a:t>
                </a:r>
              </a:p>
              <a:p>
                <a:r>
                  <a:rPr lang="en-US" sz="1200" dirty="0"/>
                  <a:t>POD(%)         =4.2</a:t>
                </a:r>
              </a:p>
              <a:p>
                <a:r>
                  <a:rPr lang="en-US" sz="1200" dirty="0"/>
                  <a:t>FAR(%)          =45.2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DB7657-AAE5-457F-B31E-E3C979F4476C}"/>
                  </a:ext>
                </a:extLst>
              </p:cNvPr>
              <p:cNvSpPr txBox="1"/>
              <p:nvPr/>
            </p:nvSpPr>
            <p:spPr>
              <a:xfrm>
                <a:off x="1540371" y="3811093"/>
                <a:ext cx="158432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BEC4C9-9EFF-4B25-9F44-7670F8295C01}"/>
                  </a:ext>
                </a:extLst>
              </p:cNvPr>
              <p:cNvSpPr/>
              <p:nvPr/>
            </p:nvSpPr>
            <p:spPr>
              <a:xfrm>
                <a:off x="2314575" y="4108450"/>
                <a:ext cx="771525" cy="231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19DA86-EEB0-462E-8321-04361E99516F}"/>
                </a:ext>
              </a:extLst>
            </p:cNvPr>
            <p:cNvGrpSpPr/>
            <p:nvPr/>
          </p:nvGrpSpPr>
          <p:grpSpPr>
            <a:xfrm>
              <a:off x="3286125" y="1189705"/>
              <a:ext cx="5710392" cy="3574946"/>
              <a:chOff x="3286125" y="1189705"/>
              <a:chExt cx="5710392" cy="357494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8225FF1-C3A1-4EAA-A1D5-005000F1B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0113" y="1489589"/>
                <a:ext cx="3136404" cy="3250266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EFBDB-5BB5-43CA-8349-77CA7CA34C4A}"/>
                  </a:ext>
                </a:extLst>
              </p:cNvPr>
              <p:cNvSpPr txBox="1"/>
              <p:nvPr/>
            </p:nvSpPr>
            <p:spPr>
              <a:xfrm>
                <a:off x="7118554" y="1204454"/>
                <a:ext cx="1174955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NAM_MYJ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0FD67-CBDE-4D3F-900B-DE225F316086}"/>
                  </a:ext>
                </a:extLst>
              </p:cNvPr>
              <p:cNvSpPr txBox="1"/>
              <p:nvPr/>
            </p:nvSpPr>
            <p:spPr>
              <a:xfrm>
                <a:off x="6253828" y="1840374"/>
                <a:ext cx="1584325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Accuracy (%) = 88.5</a:t>
                </a:r>
              </a:p>
              <a:p>
                <a:r>
                  <a:rPr lang="en-US" sz="1200" dirty="0"/>
                  <a:t>CSI(%)           =6.2</a:t>
                </a:r>
              </a:p>
              <a:p>
                <a:r>
                  <a:rPr lang="en-US" sz="1200" dirty="0"/>
                  <a:t>POD(%)         =6.5</a:t>
                </a:r>
              </a:p>
              <a:p>
                <a:r>
                  <a:rPr lang="en-US" sz="1200" dirty="0"/>
                  <a:t>FAR(%)          =46.7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86847C-EAA5-45F9-9916-34FCF4159D10}"/>
                  </a:ext>
                </a:extLst>
              </p:cNvPr>
              <p:cNvGrpSpPr/>
              <p:nvPr/>
            </p:nvGrpSpPr>
            <p:grpSpPr>
              <a:xfrm>
                <a:off x="3286125" y="1189705"/>
                <a:ext cx="2862788" cy="3574946"/>
                <a:chOff x="3286125" y="1189705"/>
                <a:chExt cx="2862788" cy="3574946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C8B21219-B109-4DD0-8231-2FD91C9810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9602"/>
                <a:stretch/>
              </p:blipFill>
              <p:spPr>
                <a:xfrm>
                  <a:off x="3286125" y="1505257"/>
                  <a:ext cx="2862788" cy="3259394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EFF20B5-FABA-4C39-AEC8-A17FDBA71DDD}"/>
                    </a:ext>
                  </a:extLst>
                </p:cNvPr>
                <p:cNvSpPr txBox="1"/>
                <p:nvPr/>
              </p:nvSpPr>
              <p:spPr>
                <a:xfrm>
                  <a:off x="4227870" y="1189705"/>
                  <a:ext cx="1174955" cy="30777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NAM_YSU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2818241-349E-4617-AC74-3645B1A8A8D4}"/>
                    </a:ext>
                  </a:extLst>
                </p:cNvPr>
                <p:cNvSpPr txBox="1"/>
                <p:nvPr/>
              </p:nvSpPr>
              <p:spPr>
                <a:xfrm>
                  <a:off x="3359150" y="1892300"/>
                  <a:ext cx="1584325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Accuracy (%) = 88.3</a:t>
                  </a:r>
                </a:p>
                <a:p>
                  <a:r>
                    <a:rPr lang="en-US" sz="1200" dirty="0"/>
                    <a:t>CSI(%)           =7.0</a:t>
                  </a:r>
                </a:p>
                <a:p>
                  <a:r>
                    <a:rPr lang="en-US" sz="1200" dirty="0"/>
                    <a:t>POD(%)         =7.6</a:t>
                  </a:r>
                </a:p>
                <a:p>
                  <a:r>
                    <a:rPr lang="en-US" sz="1200" dirty="0"/>
                    <a:t>FAR(%)          =53.0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B6AFB91-A470-4280-B8EE-195A88D09F4A}"/>
                    </a:ext>
                  </a:extLst>
                </p:cNvPr>
                <p:cNvSpPr txBox="1"/>
                <p:nvPr/>
              </p:nvSpPr>
              <p:spPr>
                <a:xfrm>
                  <a:off x="4455021" y="3744418"/>
                  <a:ext cx="158432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1E4519-8F7B-4E73-8AC5-6E9CC27FBD91}"/>
                  </a:ext>
                </a:extLst>
              </p:cNvPr>
              <p:cNvSpPr txBox="1"/>
              <p:nvPr/>
            </p:nvSpPr>
            <p:spPr>
              <a:xfrm>
                <a:off x="7341096" y="3744418"/>
                <a:ext cx="158432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A090D0-F8BF-4984-A146-FA8AA7BC30C3}"/>
                  </a:ext>
                </a:extLst>
              </p:cNvPr>
              <p:cNvSpPr/>
              <p:nvPr/>
            </p:nvSpPr>
            <p:spPr>
              <a:xfrm>
                <a:off x="8115300" y="4038600"/>
                <a:ext cx="771525" cy="209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3C151E-CEA6-48F6-943A-C0940978F88B}"/>
                  </a:ext>
                </a:extLst>
              </p:cNvPr>
              <p:cNvSpPr txBox="1"/>
              <p:nvPr/>
            </p:nvSpPr>
            <p:spPr>
              <a:xfrm>
                <a:off x="-66675" y="4857750"/>
                <a:ext cx="453390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(%)=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𝐻𝑖𝑡𝑁𝑜𝑛𝐸𝑥𝑐𝑒𝑒𝑑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𝐻𝑖𝑡𝐸𝑥𝑐𝑒𝑒𝑑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𝐴𝑙𝑙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3C151E-CEA6-48F6-943A-C0940978F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675" y="4857750"/>
                <a:ext cx="4533900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47CA51-4E5E-4443-AD69-B312BF63A725}"/>
                  </a:ext>
                </a:extLst>
              </p:cNvPr>
              <p:cNvSpPr txBox="1"/>
              <p:nvPr/>
            </p:nvSpPr>
            <p:spPr>
              <a:xfrm>
                <a:off x="3838575" y="5629275"/>
                <a:ext cx="5381625" cy="50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𝐹𝐴𝑅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(%)=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𝐹𝑎𝑙𝑠𝑒𝐴𝑙𝑎𝑟𝑚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𝐹𝑎𝑙𝑠𝑒𝐴𝑙𝑎𝑟𝑚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𝐻𝑖𝑡𝐸𝑥𝑐𝑒𝑒𝑑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47CA51-4E5E-4443-AD69-B312BF63A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75" y="5629275"/>
                <a:ext cx="5381625" cy="504946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C8B781-C03D-4134-AB9D-53B2B5DDBA63}"/>
                  </a:ext>
                </a:extLst>
              </p:cNvPr>
              <p:cNvSpPr txBox="1"/>
              <p:nvPr/>
            </p:nvSpPr>
            <p:spPr>
              <a:xfrm>
                <a:off x="4124325" y="4829175"/>
                <a:ext cx="5381625" cy="50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𝐶𝑆𝐼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(%)=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𝐻𝑖𝑡𝐸𝑥𝑐𝑒𝑒𝑑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𝐹𝑎𝑙𝑠𝑒𝐴𝑙𝑎𝑟𝑚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𝑀𝑖𝑠𝑠𝐸𝑥𝑐𝑒𝑒𝑑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𝐻𝑖𝑡𝐸𝑥𝑐𝑒𝑒𝑑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C8B781-C03D-4134-AB9D-53B2B5DDB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4829175"/>
                <a:ext cx="5381625" cy="504946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B5F0AE-700E-47D2-8AE8-745BB2A2BF37}"/>
                  </a:ext>
                </a:extLst>
              </p:cNvPr>
              <p:cNvSpPr txBox="1"/>
              <p:nvPr/>
            </p:nvSpPr>
            <p:spPr>
              <a:xfrm>
                <a:off x="-619125" y="5638800"/>
                <a:ext cx="5381625" cy="50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𝑃𝑂𝐷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(%)=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𝐻𝑖𝑡𝐸𝑥𝑐𝑒𝑒𝑑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𝑀𝑖𝑠𝑠𝐸𝑥𝑐𝑒𝑒𝑑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𝐻𝑖𝑡𝐸𝑥𝑐𝑒𝑒𝑑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B5F0AE-700E-47D2-8AE8-745BB2A2B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9125" y="5638800"/>
                <a:ext cx="5381625" cy="504946"/>
              </a:xfrm>
              <a:prstGeom prst="rect">
                <a:avLst/>
              </a:prstGeom>
              <a:blipFill>
                <a:blip r:embed="rId9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F00597E6-6A0A-4FCC-949B-6B3A4705E8A0}"/>
              </a:ext>
            </a:extLst>
          </p:cNvPr>
          <p:cNvSpPr/>
          <p:nvPr/>
        </p:nvSpPr>
        <p:spPr>
          <a:xfrm>
            <a:off x="5184775" y="4044950"/>
            <a:ext cx="771525" cy="231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8800-952B-4DDF-9211-9BEBA7B4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Speciated PM</a:t>
            </a:r>
            <a:r>
              <a:rPr lang="en-US" baseline="-25000" dirty="0"/>
              <a:t>2.5</a:t>
            </a:r>
            <a:r>
              <a:rPr lang="en-US" dirty="0"/>
              <a:t> (CSN)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01FB5-494E-4726-BB97-25C7B2E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863CD9-F1EB-4B2D-8B7E-4A97CFFF05C3}"/>
              </a:ext>
            </a:extLst>
          </p:cNvPr>
          <p:cNvSpPr txBox="1"/>
          <p:nvPr/>
        </p:nvSpPr>
        <p:spPr>
          <a:xfrm>
            <a:off x="1858998" y="5726586"/>
            <a:ext cx="591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Large underestimation of NH</a:t>
            </a:r>
            <a:r>
              <a:rPr lang="en-US" sz="2400" baseline="-25000" dirty="0"/>
              <a:t>4</a:t>
            </a:r>
            <a:r>
              <a:rPr lang="en-US" sz="2400" dirty="0"/>
              <a:t> and NO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93962-F8A4-44D3-A526-CD1E7306D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" b="6380"/>
          <a:stretch/>
        </p:blipFill>
        <p:spPr>
          <a:xfrm>
            <a:off x="1494971" y="1161143"/>
            <a:ext cx="6241143" cy="44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0C7B-8997-4C65-AD24-ADDF5B3B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</a:t>
            </a:r>
            <a:r>
              <a:rPr lang="en-US" sz="2800" i="1" dirty="0"/>
              <a:t>(</a:t>
            </a:r>
            <a:r>
              <a:rPr lang="en-US" sz="2800" b="0" i="1" dirty="0"/>
              <a:t>Hawthorne site</a:t>
            </a:r>
            <a:r>
              <a:rPr lang="en-US" sz="2800" i="1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6DB55C-2102-487E-B316-87E4B3D8D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9164" y="3417776"/>
            <a:ext cx="5975350" cy="27217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391DB-16F1-4C8B-9747-602068A6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0A7DC-B4F0-462A-8FCE-A18468679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21"/>
          <a:stretch/>
        </p:blipFill>
        <p:spPr>
          <a:xfrm>
            <a:off x="2734129" y="1055008"/>
            <a:ext cx="6163128" cy="24000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4198FF-CA6A-421A-B2C3-02C83B4436FD}"/>
              </a:ext>
            </a:extLst>
          </p:cNvPr>
          <p:cNvSpPr txBox="1">
            <a:spLocks/>
          </p:cNvSpPr>
          <p:nvPr/>
        </p:nvSpPr>
        <p:spPr bwMode="auto">
          <a:xfrm>
            <a:off x="165100" y="2771058"/>
            <a:ext cx="3149600" cy="20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24-hour averages</a:t>
            </a:r>
          </a:p>
          <a:p>
            <a:r>
              <a:rPr lang="en-US" sz="2000" b="0" dirty="0"/>
              <a:t>Daily variation of </a:t>
            </a:r>
            <a:r>
              <a:rPr lang="en-US" sz="2000" b="0" dirty="0" err="1"/>
              <a:t>NO</a:t>
            </a:r>
            <a:r>
              <a:rPr lang="en-US" sz="2000" b="0" baseline="-25000" dirty="0" err="1"/>
              <a:t>x</a:t>
            </a:r>
            <a:r>
              <a:rPr lang="en-US" sz="2000" b="0" dirty="0"/>
              <a:t> was well captured </a:t>
            </a:r>
          </a:p>
          <a:p>
            <a:r>
              <a:rPr lang="en-US" sz="2000" b="0" dirty="0"/>
              <a:t>Lower O</a:t>
            </a:r>
            <a:r>
              <a:rPr lang="en-US" sz="2000" b="0" baseline="-25000" dirty="0"/>
              <a:t>3</a:t>
            </a:r>
            <a:r>
              <a:rPr lang="en-US" sz="2000" b="0" dirty="0"/>
              <a:t> during CAP pollution episodes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91DFD-D500-43F9-81C1-ACA587B42E29}"/>
              </a:ext>
            </a:extLst>
          </p:cNvPr>
          <p:cNvSpPr/>
          <p:nvPr/>
        </p:nvSpPr>
        <p:spPr>
          <a:xfrm>
            <a:off x="3731985" y="1246414"/>
            <a:ext cx="1349828" cy="1801586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F1BBF4-133E-45D1-AFFE-7734BB66A108}"/>
              </a:ext>
            </a:extLst>
          </p:cNvPr>
          <p:cNvSpPr/>
          <p:nvPr/>
        </p:nvSpPr>
        <p:spPr>
          <a:xfrm>
            <a:off x="5421085" y="1246414"/>
            <a:ext cx="950686" cy="1801586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CCC4C-641F-4BF4-91D2-D6B9F1537EDE}"/>
              </a:ext>
            </a:extLst>
          </p:cNvPr>
          <p:cNvSpPr/>
          <p:nvPr/>
        </p:nvSpPr>
        <p:spPr>
          <a:xfrm>
            <a:off x="7826828" y="1248229"/>
            <a:ext cx="756557" cy="1785257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6CF0A-CB12-4308-AA3F-C1859755DB32}"/>
              </a:ext>
            </a:extLst>
          </p:cNvPr>
          <p:cNvSpPr/>
          <p:nvPr/>
        </p:nvSpPr>
        <p:spPr>
          <a:xfrm>
            <a:off x="3744685" y="3621314"/>
            <a:ext cx="1349828" cy="1801586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2A6B5-148E-4411-AC21-A48E61F45FC1}"/>
              </a:ext>
            </a:extLst>
          </p:cNvPr>
          <p:cNvSpPr/>
          <p:nvPr/>
        </p:nvSpPr>
        <p:spPr>
          <a:xfrm>
            <a:off x="5433785" y="3621314"/>
            <a:ext cx="950686" cy="1801586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99FAD-B0ED-4785-8537-DF3583F346C2}"/>
              </a:ext>
            </a:extLst>
          </p:cNvPr>
          <p:cNvSpPr/>
          <p:nvPr/>
        </p:nvSpPr>
        <p:spPr>
          <a:xfrm>
            <a:off x="7839528" y="3623129"/>
            <a:ext cx="756557" cy="1785257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4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CC34-72F0-4EDE-88E7-58FB7298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</a:t>
            </a:r>
            <a:r>
              <a:rPr lang="en-US" sz="2800" i="1" dirty="0"/>
              <a:t>(</a:t>
            </a:r>
            <a:r>
              <a:rPr lang="en-US" sz="2800" b="0" i="1" dirty="0"/>
              <a:t>Hawthorne site</a:t>
            </a:r>
            <a:r>
              <a:rPr lang="en-US" sz="2800" i="1" dirty="0"/>
              <a:t>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53B4B-2FB1-4D97-9576-3727490F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0FE13-E963-4AC8-9CBE-A0B2D5E7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56" y="3389086"/>
            <a:ext cx="6054273" cy="2813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94ACC-D4B9-440A-9566-48E0DFFB1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710" y="967241"/>
            <a:ext cx="5955685" cy="23492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DED6B1-8DBD-4552-954B-A7E11102F97D}"/>
              </a:ext>
            </a:extLst>
          </p:cNvPr>
          <p:cNvSpPr txBox="1">
            <a:spLocks/>
          </p:cNvSpPr>
          <p:nvPr/>
        </p:nvSpPr>
        <p:spPr bwMode="auto">
          <a:xfrm>
            <a:off x="165100" y="2771058"/>
            <a:ext cx="3263900" cy="20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24-hour averages</a:t>
            </a:r>
          </a:p>
          <a:p>
            <a:r>
              <a:rPr lang="en-US" sz="2000" b="0" dirty="0"/>
              <a:t>Overestimated SO</a:t>
            </a:r>
            <a:r>
              <a:rPr lang="en-US" sz="2000" b="0" baseline="-25000" dirty="0"/>
              <a:t>2</a:t>
            </a:r>
          </a:p>
          <a:p>
            <a:r>
              <a:rPr lang="en-US" sz="2000" b="0" dirty="0"/>
              <a:t>PM</a:t>
            </a:r>
            <a:r>
              <a:rPr lang="en-US" sz="2000" b="0" baseline="-25000" dirty="0"/>
              <a:t>2.5</a:t>
            </a:r>
            <a:r>
              <a:rPr lang="en-US" sz="2000" b="0" dirty="0"/>
              <a:t> daily trend was captured but underestimated the peaks during strong PCAPs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F84AE-A0C8-4A30-A152-48C4FCA6B5D5}"/>
              </a:ext>
            </a:extLst>
          </p:cNvPr>
          <p:cNvSpPr/>
          <p:nvPr/>
        </p:nvSpPr>
        <p:spPr>
          <a:xfrm>
            <a:off x="3909785" y="1143000"/>
            <a:ext cx="1349828" cy="1816100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AB34BE-4B4C-48DA-9BCD-A92E1C2A7F5B}"/>
              </a:ext>
            </a:extLst>
          </p:cNvPr>
          <p:cNvSpPr/>
          <p:nvPr/>
        </p:nvSpPr>
        <p:spPr>
          <a:xfrm>
            <a:off x="5598885" y="1143000"/>
            <a:ext cx="950686" cy="1816100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0A5532-4A0F-4417-8745-526CB37AB374}"/>
              </a:ext>
            </a:extLst>
          </p:cNvPr>
          <p:cNvSpPr/>
          <p:nvPr/>
        </p:nvSpPr>
        <p:spPr>
          <a:xfrm>
            <a:off x="8004628" y="1144947"/>
            <a:ext cx="756557" cy="1799639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C5DFB-74AA-4A95-BBA8-D614276F69D7}"/>
              </a:ext>
            </a:extLst>
          </p:cNvPr>
          <p:cNvSpPr/>
          <p:nvPr/>
        </p:nvSpPr>
        <p:spPr>
          <a:xfrm>
            <a:off x="3947885" y="3608614"/>
            <a:ext cx="1349828" cy="1801586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DCCFB8-35F6-4448-B970-807062E1539B}"/>
              </a:ext>
            </a:extLst>
          </p:cNvPr>
          <p:cNvSpPr/>
          <p:nvPr/>
        </p:nvSpPr>
        <p:spPr>
          <a:xfrm>
            <a:off x="5636985" y="3608614"/>
            <a:ext cx="950686" cy="1801586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76CC81-ABB3-4E0A-8454-A72C50A36F82}"/>
              </a:ext>
            </a:extLst>
          </p:cNvPr>
          <p:cNvSpPr/>
          <p:nvPr/>
        </p:nvSpPr>
        <p:spPr>
          <a:xfrm>
            <a:off x="8017328" y="3610429"/>
            <a:ext cx="756557" cy="1785257"/>
          </a:xfrm>
          <a:prstGeom prst="rect">
            <a:avLst/>
          </a:prstGeom>
          <a:noFill/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2D3E-2879-40CB-9AD7-921E2013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Diurnal Variations-NOx</a:t>
            </a:r>
            <a:r>
              <a:rPr lang="en-US" baseline="-25000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084735-8458-4966-B94B-7D7FC5DEA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r="17114" b="9642"/>
          <a:stretch/>
        </p:blipFill>
        <p:spPr>
          <a:xfrm>
            <a:off x="322376" y="1413327"/>
            <a:ext cx="4298533" cy="41510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C2944-C6DF-4EAB-ABEB-F443F0DB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8D5E14-6B06-471D-AFB5-473C094E9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r="16349" b="11322"/>
          <a:stretch/>
        </p:blipFill>
        <p:spPr>
          <a:xfrm>
            <a:off x="4513942" y="1516674"/>
            <a:ext cx="4339772" cy="4029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49AB28-DCFF-446F-8000-7CC0354B5368}"/>
              </a:ext>
            </a:extLst>
          </p:cNvPr>
          <p:cNvSpPr txBox="1"/>
          <p:nvPr/>
        </p:nvSpPr>
        <p:spPr>
          <a:xfrm>
            <a:off x="1857829" y="1103086"/>
            <a:ext cx="19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Non-PCAPs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E3A47-0D1B-4064-9C3D-D650959B3657}"/>
              </a:ext>
            </a:extLst>
          </p:cNvPr>
          <p:cNvSpPr txBox="1"/>
          <p:nvPr/>
        </p:nvSpPr>
        <p:spPr>
          <a:xfrm>
            <a:off x="6480629" y="1168400"/>
            <a:ext cx="245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1E6535-A2F2-4E56-9500-93DFFE14DE2B}"/>
              </a:ext>
            </a:extLst>
          </p:cNvPr>
          <p:cNvSpPr txBox="1">
            <a:spLocks/>
          </p:cNvSpPr>
          <p:nvPr/>
        </p:nvSpPr>
        <p:spPr bwMode="auto">
          <a:xfrm>
            <a:off x="673100" y="5425358"/>
            <a:ext cx="7620000" cy="20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High NOx observed during nighttime</a:t>
            </a:r>
          </a:p>
          <a:p>
            <a:r>
              <a:rPr lang="en-US" sz="1800" b="0" dirty="0"/>
              <a:t>Peak at 4 pm simulated by model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9912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9E13-8496-449C-BA0D-7E3493DC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Diurnal Variations-O</a:t>
            </a:r>
            <a:r>
              <a:rPr lang="en-US" baseline="-25000" dirty="0"/>
              <a:t>3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2864B8-6D62-4FCC-9054-E10790549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6" r="17114" b="10573"/>
          <a:stretch/>
        </p:blipFill>
        <p:spPr>
          <a:xfrm>
            <a:off x="592278" y="1450789"/>
            <a:ext cx="4092272" cy="38753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A8B8-DD66-4085-BE3E-69797644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F6D6A-A416-4BE5-8998-49A3A027C5A0}"/>
              </a:ext>
            </a:extLst>
          </p:cNvPr>
          <p:cNvSpPr txBox="1"/>
          <p:nvPr/>
        </p:nvSpPr>
        <p:spPr>
          <a:xfrm>
            <a:off x="1871276" y="1035851"/>
            <a:ext cx="19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Non-PCAPs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51C7C-2A92-4E5F-839C-80D2316073F5}"/>
              </a:ext>
            </a:extLst>
          </p:cNvPr>
          <p:cNvSpPr txBox="1"/>
          <p:nvPr/>
        </p:nvSpPr>
        <p:spPr>
          <a:xfrm>
            <a:off x="6480629" y="1074271"/>
            <a:ext cx="245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PCAPs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BD8C-E142-4F3B-8761-C5F9503A2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6" r="17831" b="9418"/>
          <a:stretch/>
        </p:blipFill>
        <p:spPr>
          <a:xfrm>
            <a:off x="4751723" y="1461033"/>
            <a:ext cx="3966028" cy="390218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424B6B-183F-4448-8463-E6DB428E9A65}"/>
              </a:ext>
            </a:extLst>
          </p:cNvPr>
          <p:cNvSpPr txBox="1">
            <a:spLocks/>
          </p:cNvSpPr>
          <p:nvPr/>
        </p:nvSpPr>
        <p:spPr bwMode="auto">
          <a:xfrm>
            <a:off x="753783" y="5290887"/>
            <a:ext cx="7620000" cy="20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Ozone diurnal variation during non-PCAPs was well simulated.</a:t>
            </a:r>
          </a:p>
          <a:p>
            <a:r>
              <a:rPr lang="en-US" sz="1800" b="0" dirty="0"/>
              <a:t>Overestimation of nighttime ozone during PCAPs might be due to underestimation of NO</a:t>
            </a:r>
            <a:r>
              <a:rPr lang="en-US" sz="1800" b="0" baseline="-25000" dirty="0"/>
              <a:t>x  </a:t>
            </a:r>
            <a:r>
              <a:rPr lang="en-US" sz="1800" b="0" dirty="0"/>
              <a:t>or be chemistry related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0221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DA8F-C500-4894-96FA-4A17E703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Diurnal Variations-SO</a:t>
            </a:r>
            <a:r>
              <a:rPr lang="en-US" baseline="-25000" dirty="0"/>
              <a:t>2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9F803-6BD6-4A9F-95ED-AA37780A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6BC92-2F86-40B4-AE6B-CDC82FBD05F5}"/>
              </a:ext>
            </a:extLst>
          </p:cNvPr>
          <p:cNvSpPr txBox="1"/>
          <p:nvPr/>
        </p:nvSpPr>
        <p:spPr>
          <a:xfrm>
            <a:off x="1857829" y="1103086"/>
            <a:ext cx="19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Non-PCAPs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2472A-ED86-48D1-A913-D49DE8E67AE3}"/>
              </a:ext>
            </a:extLst>
          </p:cNvPr>
          <p:cNvSpPr txBox="1"/>
          <p:nvPr/>
        </p:nvSpPr>
        <p:spPr>
          <a:xfrm>
            <a:off x="6480629" y="1168400"/>
            <a:ext cx="245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PCAPs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262BD-DBA2-4717-8936-74D83B22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r="17831" b="10899"/>
          <a:stretch/>
        </p:blipFill>
        <p:spPr>
          <a:xfrm>
            <a:off x="243115" y="1524000"/>
            <a:ext cx="4140200" cy="3945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AE5F05-9EE6-4288-B895-7E8D5DF8A2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8" t="10869" r="17619" b="10687"/>
          <a:stretch/>
        </p:blipFill>
        <p:spPr>
          <a:xfrm>
            <a:off x="4422090" y="1553029"/>
            <a:ext cx="4199278" cy="394788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AE4415-18B3-47D1-BC47-CD6EECA52790}"/>
              </a:ext>
            </a:extLst>
          </p:cNvPr>
          <p:cNvSpPr txBox="1">
            <a:spLocks/>
          </p:cNvSpPr>
          <p:nvPr/>
        </p:nvSpPr>
        <p:spPr bwMode="auto">
          <a:xfrm>
            <a:off x="673100" y="5425358"/>
            <a:ext cx="7620000" cy="20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Consistent overestimation of SO</a:t>
            </a:r>
            <a:r>
              <a:rPr lang="en-US" sz="1800" b="0" baseline="-25000" dirty="0"/>
              <a:t>2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9478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72F2-56B1-4387-AD8F-90BCA10A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Diurnal Variations-PM</a:t>
            </a:r>
            <a:r>
              <a:rPr lang="en-US" baseline="-25000" dirty="0"/>
              <a:t>2.5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3B35C5-675E-4498-B891-8E23FBC3D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6" r="17114" b="9021"/>
          <a:stretch/>
        </p:blipFill>
        <p:spPr>
          <a:xfrm>
            <a:off x="612661" y="1340756"/>
            <a:ext cx="4027414" cy="39043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04D0E-7041-42E6-9603-B6058931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2589E-ABFC-459C-BE36-5F4AC69FE67B}"/>
              </a:ext>
            </a:extLst>
          </p:cNvPr>
          <p:cNvSpPr txBox="1"/>
          <p:nvPr/>
        </p:nvSpPr>
        <p:spPr>
          <a:xfrm>
            <a:off x="1908629" y="1001486"/>
            <a:ext cx="19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Non-PCAPs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C0D93-09BF-4FF3-BF56-897F71BB0886}"/>
              </a:ext>
            </a:extLst>
          </p:cNvPr>
          <p:cNvSpPr txBox="1"/>
          <p:nvPr/>
        </p:nvSpPr>
        <p:spPr>
          <a:xfrm>
            <a:off x="6480629" y="1003300"/>
            <a:ext cx="245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PCAPs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36CC96-BDF1-4D01-8AC6-4AB6C47A2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r="18042" b="10688"/>
          <a:stretch/>
        </p:blipFill>
        <p:spPr>
          <a:xfrm>
            <a:off x="4775199" y="1392990"/>
            <a:ext cx="3839981" cy="367884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24E265-D79F-43C1-BFFD-22D7F97AA2B1}"/>
              </a:ext>
            </a:extLst>
          </p:cNvPr>
          <p:cNvSpPr txBox="1">
            <a:spLocks/>
          </p:cNvSpPr>
          <p:nvPr/>
        </p:nvSpPr>
        <p:spPr bwMode="auto">
          <a:xfrm>
            <a:off x="825500" y="5165008"/>
            <a:ext cx="8178800" cy="20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Overestimation of PM</a:t>
            </a:r>
            <a:r>
              <a:rPr lang="en-US" sz="1800" b="0" baseline="-25000" dirty="0"/>
              <a:t>2.5</a:t>
            </a:r>
            <a:r>
              <a:rPr lang="en-US" sz="1800" b="0" dirty="0"/>
              <a:t> in the afternoon during non-PCAPs, associated with EC and OC</a:t>
            </a:r>
          </a:p>
          <a:p>
            <a:r>
              <a:rPr lang="en-US" sz="1800" b="0" dirty="0"/>
              <a:t>Underestimated PM</a:t>
            </a:r>
            <a:r>
              <a:rPr lang="en-US" sz="1800" b="0" baseline="-25000" dirty="0"/>
              <a:t>2.5</a:t>
            </a:r>
            <a:r>
              <a:rPr lang="en-US" sz="1800" b="0" dirty="0"/>
              <a:t> at nighttime during PCAPs, associated with underestimated NO</a:t>
            </a:r>
            <a:r>
              <a:rPr lang="en-US" sz="1800" b="0" baseline="-25000" dirty="0"/>
              <a:t>x</a:t>
            </a:r>
            <a:r>
              <a:rPr lang="en-US" sz="1800" b="0" dirty="0"/>
              <a:t>, chemistry, and meteorology uncertainties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7198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FB7D-84FF-4B50-B6D6-B6AEEB9A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Cold Air Pools (PCAPs)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A10FD-BDA3-4E17-A725-31A43BD9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6BF30D-E64D-4FA3-A88F-4F332CEBC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9" y="1426082"/>
            <a:ext cx="4722790" cy="3242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4A0500-63C0-4C8B-9D92-C38CDAE427B1}"/>
              </a:ext>
            </a:extLst>
          </p:cNvPr>
          <p:cNvSpPr/>
          <p:nvPr/>
        </p:nvSpPr>
        <p:spPr>
          <a:xfrm>
            <a:off x="206477" y="4860894"/>
            <a:ext cx="8155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dirty="0">
                <a:cs typeface="Helvetica" panose="020B0604020202020204" pitchFamily="34" charset="0"/>
              </a:rPr>
              <a:t>Topographic depression with cold air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Helvetica" panose="020B0604020202020204" pitchFamily="34" charset="0"/>
              </a:rPr>
              <a:t>During wintertime in mountain areas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88307-8CB5-4218-9554-B4DA9D980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16631">
            <a:off x="4164729" y="1330831"/>
            <a:ext cx="479259" cy="475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9C3B70-369D-4A69-A1E3-6050DC1C405E}"/>
              </a:ext>
            </a:extLst>
          </p:cNvPr>
          <p:cNvSpPr/>
          <p:nvPr/>
        </p:nvSpPr>
        <p:spPr>
          <a:xfrm>
            <a:off x="5186399" y="1801423"/>
            <a:ext cx="38124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cs typeface="Helvetica" panose="020B0604020202020204" pitchFamily="34" charset="0"/>
              </a:rPr>
              <a:t>Model Challenges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400" dirty="0">
                <a:cs typeface="Helvetica" panose="020B0604020202020204" pitchFamily="34" charset="0"/>
              </a:rPr>
              <a:t>Difficult to replicate the multiday stagnant conditions </a:t>
            </a:r>
            <a:r>
              <a:rPr lang="en-US" altLang="zh-CN" i="1" dirty="0">
                <a:cs typeface="Helvetica" panose="020B0604020202020204" pitchFamily="34" charset="0"/>
              </a:rPr>
              <a:t>(Baker et al. 2011)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400" dirty="0">
                <a:cs typeface="Helvetica" panose="020B0604020202020204" pitchFamily="34" charset="0"/>
              </a:rPr>
              <a:t>Complex terrain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400" dirty="0">
                <a:cs typeface="Helvetica" panose="020B0604020202020204" pitchFamily="34" charset="0"/>
              </a:rPr>
              <a:t>Chemistry during PCAPs </a:t>
            </a:r>
            <a:r>
              <a:rPr lang="en-US" altLang="zh-CN" i="1" dirty="0">
                <a:cs typeface="Helvetica" panose="020B0604020202020204" pitchFamily="34" charset="0"/>
              </a:rPr>
              <a:t>(</a:t>
            </a:r>
            <a:r>
              <a:rPr lang="en-US" altLang="zh-CN" i="1" dirty="0" err="1">
                <a:cs typeface="Helvetica" panose="020B0604020202020204" pitchFamily="34" charset="0"/>
              </a:rPr>
              <a:t>Baasandorj</a:t>
            </a:r>
            <a:r>
              <a:rPr lang="en-US" altLang="zh-CN" i="1" dirty="0">
                <a:cs typeface="Helvetica" panose="020B0604020202020204" pitchFamily="34" charset="0"/>
              </a:rPr>
              <a:t> et al. 2017)</a:t>
            </a:r>
            <a:endParaRPr lang="en-US" altLang="zh-CN" sz="2400" i="1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zh-CN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zh-CN" sz="2400" dirty="0">
              <a:cs typeface="Helvetica" panose="020B0604020202020204" pitchFamily="34" charset="0"/>
            </a:endParaRPr>
          </a:p>
          <a:p>
            <a:endParaRPr lang="en-US" altLang="zh-CN" sz="24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0C10-CED7-4CB1-979A-2D517901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Diurnal Variations-Speciated PM</a:t>
            </a:r>
            <a:r>
              <a:rPr lang="en-US" baseline="-25000" dirty="0"/>
              <a:t>2.5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C55ECB-9F47-44F1-882C-0F473FC67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10035" r="17844" b="15882"/>
          <a:stretch/>
        </p:blipFill>
        <p:spPr>
          <a:xfrm>
            <a:off x="177799" y="1405603"/>
            <a:ext cx="2123601" cy="20995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DBD39-8F2F-4521-9EB6-5C48F300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333B73-22A4-4CA8-8366-C7135CC5B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10322" r="17957" b="9893"/>
          <a:stretch/>
        </p:blipFill>
        <p:spPr>
          <a:xfrm>
            <a:off x="4600575" y="3979709"/>
            <a:ext cx="2170552" cy="2294091"/>
          </a:xfrm>
          <a:prstGeom prst="rect">
            <a:avLst/>
          </a:prstGeom>
        </p:spPr>
      </p:pic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4575B4DF-DD8D-4669-B05E-2622A85D9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34557" r="93209" b="43912"/>
          <a:stretch/>
        </p:blipFill>
        <p:spPr bwMode="auto">
          <a:xfrm rot="5400000">
            <a:off x="737712" y="1233328"/>
            <a:ext cx="195895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A94D02C-9066-45A0-8618-89923841FE07}"/>
              </a:ext>
            </a:extLst>
          </p:cNvPr>
          <p:cNvGrpSpPr/>
          <p:nvPr/>
        </p:nvGrpSpPr>
        <p:grpSpPr>
          <a:xfrm>
            <a:off x="2423159" y="1419943"/>
            <a:ext cx="2098041" cy="2047158"/>
            <a:chOff x="3162299" y="1445342"/>
            <a:chExt cx="2273979" cy="21827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BB2A83-0636-42B0-832F-C47BDDB65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4" t="11183" r="18172" b="16774"/>
            <a:stretch/>
          </p:blipFill>
          <p:spPr>
            <a:xfrm>
              <a:off x="3162299" y="1445342"/>
              <a:ext cx="2273979" cy="218276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9652B0-B123-4FDC-93DC-1EA06305D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" t="34309" r="93856" b="44313"/>
            <a:stretch/>
          </p:blipFill>
          <p:spPr>
            <a:xfrm rot="5400000">
              <a:off x="3839663" y="1189537"/>
              <a:ext cx="182880" cy="91276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7471EA-53F3-44BD-B471-C014D74E652F}"/>
              </a:ext>
            </a:extLst>
          </p:cNvPr>
          <p:cNvGrpSpPr/>
          <p:nvPr/>
        </p:nvGrpSpPr>
        <p:grpSpPr>
          <a:xfrm>
            <a:off x="4660901" y="1427009"/>
            <a:ext cx="2095500" cy="2052791"/>
            <a:chOff x="5076825" y="1341284"/>
            <a:chExt cx="2196951" cy="21680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77EA6B-0A53-4A28-95A3-5B0A614D7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7" t="10322" r="17957" b="15699"/>
            <a:stretch/>
          </p:blipFill>
          <p:spPr>
            <a:xfrm>
              <a:off x="5076825" y="1341284"/>
              <a:ext cx="2196951" cy="21680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2BCAC69-7F4D-439F-BD08-248A31E9A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" t="35083" r="92598" b="43466"/>
            <a:stretch/>
          </p:blipFill>
          <p:spPr>
            <a:xfrm rot="5400000">
              <a:off x="5650543" y="1146623"/>
              <a:ext cx="230003" cy="870461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91B35DA-5DAA-4E42-A069-194FE6A09E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t="10834" r="18611" b="15972"/>
          <a:stretch/>
        </p:blipFill>
        <p:spPr>
          <a:xfrm>
            <a:off x="6864350" y="1460500"/>
            <a:ext cx="2004042" cy="1962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BC5EF06-6FD6-4E3A-A5E9-1BB3DC4F2E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34413" r="92631" b="44218"/>
          <a:stretch/>
        </p:blipFill>
        <p:spPr>
          <a:xfrm rot="5400000">
            <a:off x="7435849" y="1279525"/>
            <a:ext cx="228601" cy="8286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DCFF689-FC36-45DC-AFB4-FE08E1D2C429}"/>
              </a:ext>
            </a:extLst>
          </p:cNvPr>
          <p:cNvGrpSpPr/>
          <p:nvPr/>
        </p:nvGrpSpPr>
        <p:grpSpPr>
          <a:xfrm>
            <a:off x="185421" y="3945766"/>
            <a:ext cx="2214880" cy="2213734"/>
            <a:chOff x="579120" y="3691766"/>
            <a:chExt cx="2361647" cy="246298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9C821A-0715-4940-AFC6-16A77FE10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" t="9677" r="17741" b="11612"/>
            <a:stretch/>
          </p:blipFill>
          <p:spPr>
            <a:xfrm>
              <a:off x="579120" y="3691766"/>
              <a:ext cx="2361647" cy="2462982"/>
            </a:xfrm>
            <a:prstGeom prst="rect">
              <a:avLst/>
            </a:prstGeom>
          </p:spPr>
        </p:pic>
        <p:pic>
          <p:nvPicPr>
            <p:cNvPr id="22" name="Content Placeholder 5">
              <a:extLst>
                <a:ext uri="{FF2B5EF4-FFF2-40B4-BE49-F238E27FC236}">
                  <a16:creationId xmlns:a16="http://schemas.microsoft.com/office/drawing/2014/main" id="{E4BD427F-2C9D-4431-BD03-97F2DC02A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" t="34557" r="93209" b="43912"/>
            <a:stretch/>
          </p:blipFill>
          <p:spPr bwMode="auto">
            <a:xfrm rot="5400000">
              <a:off x="1233401" y="3544339"/>
              <a:ext cx="205740" cy="85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1B3BA5-DA5C-448B-8349-847A625521E5}"/>
              </a:ext>
            </a:extLst>
          </p:cNvPr>
          <p:cNvGrpSpPr/>
          <p:nvPr/>
        </p:nvGrpSpPr>
        <p:grpSpPr>
          <a:xfrm>
            <a:off x="2451100" y="3984932"/>
            <a:ext cx="2044700" cy="2212667"/>
            <a:chOff x="3187700" y="3819832"/>
            <a:chExt cx="2224958" cy="23584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FBD278-EC7F-4058-A474-C4FBAB436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" t="10537" r="18945" b="10753"/>
            <a:stretch/>
          </p:blipFill>
          <p:spPr>
            <a:xfrm>
              <a:off x="3187700" y="3819832"/>
              <a:ext cx="2224958" cy="235844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D5837DF-A095-4DF6-876D-B840508AD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" t="34309" r="93856" b="44313"/>
            <a:stretch/>
          </p:blipFill>
          <p:spPr>
            <a:xfrm rot="5400000">
              <a:off x="3875223" y="3627937"/>
              <a:ext cx="182880" cy="912766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2897C71-B90B-4A06-9A11-180F95DCAE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35083" r="92598" b="43466"/>
          <a:stretch/>
        </p:blipFill>
        <p:spPr>
          <a:xfrm rot="5400000">
            <a:off x="5212393" y="3835848"/>
            <a:ext cx="230003" cy="87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B84050-9197-4C3C-9299-47E7892A52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0370" r="18519" b="11296"/>
          <a:stretch/>
        </p:blipFill>
        <p:spPr>
          <a:xfrm>
            <a:off x="6908800" y="3990738"/>
            <a:ext cx="2097301" cy="22068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F0D9366-FC75-4623-8D5E-E00FE61C61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34413" r="92631" b="44218"/>
          <a:stretch/>
        </p:blipFill>
        <p:spPr>
          <a:xfrm rot="5400000">
            <a:off x="7486649" y="3806825"/>
            <a:ext cx="228601" cy="82867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61C9E31-5663-467F-A915-E0326942EB96}"/>
              </a:ext>
            </a:extLst>
          </p:cNvPr>
          <p:cNvSpPr txBox="1"/>
          <p:nvPr/>
        </p:nvSpPr>
        <p:spPr>
          <a:xfrm>
            <a:off x="3712029" y="1052286"/>
            <a:ext cx="1558471" cy="369332"/>
          </a:xfrm>
          <a:prstGeom prst="rect">
            <a:avLst/>
          </a:prstGeom>
          <a:solidFill>
            <a:schemeClr val="lt1">
              <a:alpha val="60000"/>
            </a:schemeClr>
          </a:solidFill>
          <a:ln w="19050">
            <a:solidFill>
              <a:schemeClr val="accent2">
                <a:alpha val="6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Non-PCAPs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20FC58-A85D-4061-A109-E01DB3DC90B3}"/>
              </a:ext>
            </a:extLst>
          </p:cNvPr>
          <p:cNvSpPr txBox="1"/>
          <p:nvPr/>
        </p:nvSpPr>
        <p:spPr>
          <a:xfrm>
            <a:off x="3864429" y="3604986"/>
            <a:ext cx="1406071" cy="369332"/>
          </a:xfrm>
          <a:prstGeom prst="rect">
            <a:avLst/>
          </a:prstGeom>
          <a:noFill/>
          <a:ln w="19050">
            <a:solidFill>
              <a:srgbClr val="C00000">
                <a:alpha val="60000"/>
              </a:srgb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PCAPs</a:t>
            </a:r>
          </a:p>
        </p:txBody>
      </p:sp>
    </p:spTree>
    <p:extLst>
      <p:ext uri="{BB962C8B-B14F-4D97-AF65-F5344CB8AC3E}">
        <p14:creationId xmlns:p14="http://schemas.microsoft.com/office/powerpoint/2010/main" val="89825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27F3-C124-4C79-9B26-941C5B13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Plots </a:t>
            </a:r>
            <a:r>
              <a:rPr lang="en-US" i="1" dirty="0"/>
              <a:t>(</a:t>
            </a:r>
            <a:r>
              <a:rPr lang="en-US" b="0" i="1" dirty="0"/>
              <a:t>Hawthorne site</a:t>
            </a:r>
            <a:r>
              <a:rPr lang="en-US" i="1" dirty="0"/>
              <a:t>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E6F4CE-D655-4011-8B07-E0580E22C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02" y="1611086"/>
            <a:ext cx="5523759" cy="42202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1BD3C-66CD-47E2-9FBC-DDD7AC90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3982F-9E84-445E-A9A3-F5A94427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46" y="1741715"/>
            <a:ext cx="5301869" cy="40507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CB2DE9-7496-48F3-A0A9-D1986F85573D}"/>
              </a:ext>
            </a:extLst>
          </p:cNvPr>
          <p:cNvSpPr txBox="1"/>
          <p:nvPr/>
        </p:nvSpPr>
        <p:spPr>
          <a:xfrm>
            <a:off x="1589315" y="1306286"/>
            <a:ext cx="19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Non-PCAPs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AB515-481F-4770-A393-82292C51E84B}"/>
              </a:ext>
            </a:extLst>
          </p:cNvPr>
          <p:cNvSpPr txBox="1"/>
          <p:nvPr/>
        </p:nvSpPr>
        <p:spPr>
          <a:xfrm>
            <a:off x="6161315" y="1308100"/>
            <a:ext cx="245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PCAPs</a:t>
            </a:r>
          </a:p>
        </p:txBody>
      </p:sp>
    </p:spTree>
    <p:extLst>
      <p:ext uri="{BB962C8B-B14F-4D97-AF65-F5344CB8AC3E}">
        <p14:creationId xmlns:p14="http://schemas.microsoft.com/office/powerpoint/2010/main" val="244788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4B5F-9B5B-4D39-A6B8-F9790828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1EEC-AC75-470D-968B-38D70E392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WRF did not capture some of the inversions during PCAPs</a:t>
            </a:r>
          </a:p>
          <a:p>
            <a:r>
              <a:rPr lang="en-US" dirty="0"/>
              <a:t>CAMQ underestimated PM</a:t>
            </a:r>
            <a:r>
              <a:rPr lang="en-US" baseline="-25000" dirty="0"/>
              <a:t>2.5</a:t>
            </a:r>
            <a:r>
              <a:rPr lang="en-US" dirty="0"/>
              <a:t> during PCAPs</a:t>
            </a:r>
          </a:p>
          <a:p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 was underestimated and OC was overestimated for speciated PM</a:t>
            </a:r>
            <a:r>
              <a:rPr lang="en-US" baseline="-25000" dirty="0"/>
              <a:t>2.5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BA8ED-5D7A-456E-BB97-94F4CC4B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8B7ED-E2C2-42C4-9765-2D26A0AF8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44"/>
          <a:stretch/>
        </p:blipFill>
        <p:spPr>
          <a:xfrm>
            <a:off x="197900" y="3702050"/>
            <a:ext cx="6048375" cy="2225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2E23AE-FA18-4D4E-A66C-22BCE4AD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24" y="5960863"/>
            <a:ext cx="4596472" cy="506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52E4F7-6A86-4F56-915A-C57B42E22283}"/>
              </a:ext>
            </a:extLst>
          </p:cNvPr>
          <p:cNvSpPr txBox="1"/>
          <p:nvPr/>
        </p:nvSpPr>
        <p:spPr>
          <a:xfrm>
            <a:off x="6296024" y="5210175"/>
            <a:ext cx="2771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Simulated and </a:t>
            </a:r>
            <a:r>
              <a:rPr lang="en-US" sz="1600" dirty="0" err="1"/>
              <a:t>obs</a:t>
            </a:r>
            <a:r>
              <a:rPr lang="en-US" sz="1600" dirty="0"/>
              <a:t> avg. daytime surface sensible heat fluxes during Jan1 to Jan 9 2011 in Salt Lake Valley</a:t>
            </a:r>
          </a:p>
        </p:txBody>
      </p:sp>
    </p:spTree>
    <p:extLst>
      <p:ext uri="{BB962C8B-B14F-4D97-AF65-F5344CB8AC3E}">
        <p14:creationId xmlns:p14="http://schemas.microsoft.com/office/powerpoint/2010/main" val="219021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F99D-7716-4B43-B281-F49FC698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5589-F9DA-45D9-A86B-E658E4EA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17" y="2804652"/>
            <a:ext cx="85344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8520A-FD93-4BE5-A3DD-D018832F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090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5E8F-EAD3-4BCC-9A53-EB11C07A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Cold Air Pools (PCAPs)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7882-26A6-4176-A63A-4AB6811C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A102A-A529-45D1-B21E-8F1D0685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95" y="1674457"/>
            <a:ext cx="4173794" cy="40204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F1BEAD-D39E-4B6B-B57B-AAADE3E431BE}"/>
              </a:ext>
            </a:extLst>
          </p:cNvPr>
          <p:cNvGrpSpPr/>
          <p:nvPr/>
        </p:nvGrpSpPr>
        <p:grpSpPr>
          <a:xfrm>
            <a:off x="4366532" y="1604282"/>
            <a:ext cx="4483436" cy="3848408"/>
            <a:chOff x="4410075" y="1343025"/>
            <a:chExt cx="4483436" cy="38484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5E2F9D-6F66-4A40-BD00-40A93CE50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92" b="1141"/>
            <a:stretch/>
          </p:blipFill>
          <p:spPr>
            <a:xfrm>
              <a:off x="4468996" y="1358797"/>
              <a:ext cx="4424515" cy="38326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CFE554-2A07-44CA-9266-12AB611B2022}"/>
                </a:ext>
              </a:extLst>
            </p:cNvPr>
            <p:cNvSpPr txBox="1"/>
            <p:nvPr/>
          </p:nvSpPr>
          <p:spPr>
            <a:xfrm>
              <a:off x="4410075" y="1343025"/>
              <a:ext cx="733425" cy="3714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87AF8F5-A8F4-4BEB-BFB7-DF9D7DD23FD2}"/>
              </a:ext>
            </a:extLst>
          </p:cNvPr>
          <p:cNvSpPr/>
          <p:nvPr/>
        </p:nvSpPr>
        <p:spPr>
          <a:xfrm>
            <a:off x="7371675" y="5434353"/>
            <a:ext cx="1581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(Yu et al. 2016)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ECFA31-3DD9-4D97-B7FF-3D7874227969}"/>
              </a:ext>
            </a:extLst>
          </p:cNvPr>
          <p:cNvSpPr/>
          <p:nvPr/>
        </p:nvSpPr>
        <p:spPr>
          <a:xfrm>
            <a:off x="587831" y="1238907"/>
            <a:ext cx="10631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number of the occurrences of PCAPs ≥3 days during 1979 to 2012</a:t>
            </a:r>
          </a:p>
        </p:txBody>
      </p:sp>
    </p:spTree>
    <p:extLst>
      <p:ext uri="{BB962C8B-B14F-4D97-AF65-F5344CB8AC3E}">
        <p14:creationId xmlns:p14="http://schemas.microsoft.com/office/powerpoint/2010/main" val="33451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4FCEF9-37B6-40B8-94C2-0356F744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74" y="5106629"/>
            <a:ext cx="3800475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B0B66-D8B0-4950-9021-1E41B372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52" y="458112"/>
            <a:ext cx="7391400" cy="762000"/>
          </a:xfrm>
        </p:spPr>
        <p:txBody>
          <a:bodyPr/>
          <a:lstStyle/>
          <a:p>
            <a:r>
              <a:rPr lang="en-US" altLang="zh-CN" dirty="0"/>
              <a:t>The Persistent Cold Air Pool Study </a:t>
            </a:r>
            <a:br>
              <a:rPr lang="en-US" altLang="zh-CN" dirty="0"/>
            </a:br>
            <a:r>
              <a:rPr lang="zh-CN" altLang="en-US" sz="2400" b="0" dirty="0"/>
              <a:t>（</a:t>
            </a:r>
            <a:r>
              <a:rPr lang="en-US" altLang="zh-CN" sz="2400" b="0" dirty="0"/>
              <a:t>Utah, 2010-2011, PI: C. David Whiteman)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2570B-F2A2-4488-9DB4-BA3DD35B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B1DAA-4435-49F5-AC69-B2BF397DEB5D}"/>
              </a:ext>
            </a:extLst>
          </p:cNvPr>
          <p:cNvGrpSpPr/>
          <p:nvPr/>
        </p:nvGrpSpPr>
        <p:grpSpPr>
          <a:xfrm>
            <a:off x="212160" y="1566247"/>
            <a:ext cx="8602511" cy="3721651"/>
            <a:chOff x="226909" y="1463009"/>
            <a:chExt cx="8602511" cy="37216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42490D-5EAE-4774-9FB1-2604B17F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909" y="1463009"/>
              <a:ext cx="8602511" cy="31974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C81045-5E7F-4975-A77C-EE0D52776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256" y="4564317"/>
              <a:ext cx="7824325" cy="62034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4FE7606-BD55-460F-9CE3-077702F96178}"/>
              </a:ext>
            </a:extLst>
          </p:cNvPr>
          <p:cNvSpPr/>
          <p:nvPr/>
        </p:nvSpPr>
        <p:spPr>
          <a:xfrm>
            <a:off x="6152475" y="5884296"/>
            <a:ext cx="299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(Sun et al. 2018, under 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8E73-9012-4B32-A610-4FEE8EC6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9" y="5309419"/>
            <a:ext cx="6818670" cy="560439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/>
              <a:t>Valley heat deficit: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19F68D-3E60-4F85-817C-60FE2402D636}"/>
              </a:ext>
            </a:extLst>
          </p:cNvPr>
          <p:cNvSpPr txBox="1">
            <a:spLocks/>
          </p:cNvSpPr>
          <p:nvPr/>
        </p:nvSpPr>
        <p:spPr bwMode="auto">
          <a:xfrm>
            <a:off x="727586" y="5830529"/>
            <a:ext cx="6818670" cy="5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0" dirty="0"/>
              <a:t>CAPs are accompanied by high PM</a:t>
            </a:r>
            <a:r>
              <a:rPr lang="en-US" sz="2400" b="0" baseline="-25000" dirty="0"/>
              <a:t>2.5</a:t>
            </a:r>
            <a:r>
              <a:rPr lang="en-US" sz="2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14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B5BE-B202-402E-8449-971CF578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WRF </a:t>
            </a:r>
            <a:r>
              <a:rPr lang="en-US" dirty="0"/>
              <a:t>Model Configurations (v 3.7)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6F5EC-1C82-4DA6-9A3C-9B3EB15E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032B-DE53-48EE-821E-5320529A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3" y="1297858"/>
            <a:ext cx="3819832" cy="4940710"/>
          </a:xfrm>
        </p:spPr>
        <p:txBody>
          <a:bodyPr/>
          <a:lstStyle/>
          <a:p>
            <a:r>
              <a:rPr lang="en-US" sz="2400" b="0" dirty="0"/>
              <a:t>d01: 12km, d02: 4km</a:t>
            </a:r>
          </a:p>
          <a:p>
            <a:r>
              <a:rPr lang="en-US" sz="2400" b="0" dirty="0"/>
              <a:t>NAM, 12 km, 6hr reanalysis with 3hr forecasting dataset</a:t>
            </a:r>
          </a:p>
          <a:p>
            <a:r>
              <a:rPr lang="en-US" sz="2400" b="0" dirty="0"/>
              <a:t>NLCD 40-class land use </a:t>
            </a:r>
          </a:p>
          <a:p>
            <a:r>
              <a:rPr lang="en-US" sz="2400" b="0" dirty="0"/>
              <a:t>41 vertical layers</a:t>
            </a:r>
          </a:p>
          <a:p>
            <a:r>
              <a:rPr lang="en-US" sz="2400" b="0" dirty="0"/>
              <a:t>Four Dimensional Data Assimilation </a:t>
            </a:r>
          </a:p>
          <a:p>
            <a:endParaRPr lang="en-US" sz="1400" b="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F8D1F-ABD2-4729-A2A1-81BD0B7E9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b="15914"/>
          <a:stretch/>
        </p:blipFill>
        <p:spPr>
          <a:xfrm>
            <a:off x="0" y="1460088"/>
            <a:ext cx="5400677" cy="37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1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B5BE-B202-402E-8449-971CF578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WRF </a:t>
            </a:r>
            <a:r>
              <a:rPr lang="en-US" dirty="0"/>
              <a:t>Model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6F5EC-1C82-4DA6-9A3C-9B3EB15E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032B-DE53-48EE-821E-5320529A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923" y="1297858"/>
            <a:ext cx="3976810" cy="5560142"/>
          </a:xfrm>
        </p:spPr>
        <p:txBody>
          <a:bodyPr/>
          <a:lstStyle/>
          <a:p>
            <a:r>
              <a:rPr lang="en-US" sz="2400" b="0" dirty="0"/>
              <a:t>Microphysics:     Thompson scheme</a:t>
            </a:r>
          </a:p>
          <a:p>
            <a:r>
              <a:rPr lang="en-US" sz="2400" b="0" dirty="0"/>
              <a:t>Longwave radiation: RRTM</a:t>
            </a:r>
          </a:p>
          <a:p>
            <a:r>
              <a:rPr lang="en-US" sz="2400" b="0" dirty="0"/>
              <a:t>Shortwave radiation: </a:t>
            </a:r>
            <a:r>
              <a:rPr lang="en-US" sz="2400" b="0" dirty="0" err="1"/>
              <a:t>Dudhia</a:t>
            </a:r>
            <a:endParaRPr lang="en-US" sz="2400" b="0" dirty="0"/>
          </a:p>
          <a:p>
            <a:r>
              <a:rPr lang="en-US" sz="2400" b="0" dirty="0"/>
              <a:t>Convective precipitation: </a:t>
            </a:r>
            <a:r>
              <a:rPr lang="en-US" sz="2400" b="0" dirty="0" err="1"/>
              <a:t>Kain</a:t>
            </a:r>
            <a:r>
              <a:rPr lang="en-US" sz="2400" b="0" dirty="0"/>
              <a:t>-Fritsch 2</a:t>
            </a:r>
          </a:p>
          <a:p>
            <a:endParaRPr lang="en-US" sz="2400" b="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D3168C-B9EC-46B5-850B-624762CC81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b="15914"/>
          <a:stretch/>
        </p:blipFill>
        <p:spPr>
          <a:xfrm>
            <a:off x="0" y="1460088"/>
            <a:ext cx="5400677" cy="3716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C44FF-6E28-45BF-84AD-19088ECF0600}"/>
              </a:ext>
            </a:extLst>
          </p:cNvPr>
          <p:cNvSpPr txBox="1"/>
          <p:nvPr/>
        </p:nvSpPr>
        <p:spPr>
          <a:xfrm>
            <a:off x="324463" y="5619135"/>
            <a:ext cx="78903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FF00"/>
                </a:solidFill>
                <a:highlight>
                  <a:srgbClr val="FF0000"/>
                </a:highlight>
              </a:rPr>
              <a:t>NAM_ACM2, NAM_YSU,NAM_MYJ</a:t>
            </a:r>
          </a:p>
          <a:p>
            <a:pPr algn="ctr"/>
            <a:r>
              <a:rPr lang="en-US" sz="1600" dirty="0" err="1"/>
              <a:t>Pleim-Xiu</a:t>
            </a:r>
            <a:r>
              <a:rPr lang="en-US" sz="1600" dirty="0"/>
              <a:t> LSM ran extra 10 days for its soil nudging scheme</a:t>
            </a:r>
          </a:p>
          <a:p>
            <a:pPr algn="ctr"/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4466D-1F3E-4954-A8D7-0EE6CE528623}"/>
              </a:ext>
            </a:extLst>
          </p:cNvPr>
          <p:cNvSpPr txBox="1"/>
          <p:nvPr/>
        </p:nvSpPr>
        <p:spPr>
          <a:xfrm>
            <a:off x="604682" y="5220930"/>
            <a:ext cx="83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Jan1-Jan31, 2011, 7 days segmental run with spin up time of 1 day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107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B214-2C9C-448F-B875-C75AA657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Valley Heat Deficit (H22) and PBLH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672994-CD58-4BA1-9F3F-F65DF4325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1" r="15563" b="32050"/>
          <a:stretch/>
        </p:blipFill>
        <p:spPr>
          <a:xfrm>
            <a:off x="167051" y="3467101"/>
            <a:ext cx="5996780" cy="27050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60AB6-7ED1-4D89-9D11-8444BBDE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A32C93-44F9-476A-B019-B79E681B83DB}"/>
              </a:ext>
            </a:extLst>
          </p:cNvPr>
          <p:cNvGrpSpPr/>
          <p:nvPr/>
        </p:nvGrpSpPr>
        <p:grpSpPr>
          <a:xfrm>
            <a:off x="273409" y="1173843"/>
            <a:ext cx="5822591" cy="2432957"/>
            <a:chOff x="991866" y="3672114"/>
            <a:chExt cx="5887906" cy="25246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3C9019-1400-4B73-B7BF-5E0E0D147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41" r="17831" b="34205"/>
            <a:stretch/>
          </p:blipFill>
          <p:spPr>
            <a:xfrm>
              <a:off x="1259115" y="3737428"/>
              <a:ext cx="5620657" cy="24593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D1B042-8151-4982-B69D-1772C2117228}"/>
                </a:ext>
              </a:extLst>
            </p:cNvPr>
            <p:cNvSpPr txBox="1"/>
            <p:nvPr/>
          </p:nvSpPr>
          <p:spPr>
            <a:xfrm rot="16200000">
              <a:off x="306810" y="4357170"/>
              <a:ext cx="1708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H22 (MJ m</a:t>
              </a:r>
              <a:r>
                <a:rPr 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23B7848-D527-421D-8B93-37AD0CADB925}"/>
              </a:ext>
            </a:extLst>
          </p:cNvPr>
          <p:cNvSpPr/>
          <p:nvPr/>
        </p:nvSpPr>
        <p:spPr>
          <a:xfrm>
            <a:off x="1046843" y="1420585"/>
            <a:ext cx="1349828" cy="17707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577B65-B1F5-4F84-B1EC-F2B536AFB039}"/>
              </a:ext>
            </a:extLst>
          </p:cNvPr>
          <p:cNvSpPr/>
          <p:nvPr/>
        </p:nvSpPr>
        <p:spPr>
          <a:xfrm>
            <a:off x="2735943" y="1420585"/>
            <a:ext cx="896257" cy="17707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4E347-3A9C-45B3-8889-286F3CE41615}"/>
              </a:ext>
            </a:extLst>
          </p:cNvPr>
          <p:cNvSpPr/>
          <p:nvPr/>
        </p:nvSpPr>
        <p:spPr>
          <a:xfrm>
            <a:off x="5098143" y="1407885"/>
            <a:ext cx="756557" cy="17707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8B5BC-AE61-4D5C-8A4D-115FBA66F382}"/>
              </a:ext>
            </a:extLst>
          </p:cNvPr>
          <p:cNvSpPr txBox="1"/>
          <p:nvPr/>
        </p:nvSpPr>
        <p:spPr>
          <a:xfrm>
            <a:off x="6692900" y="1143000"/>
            <a:ext cx="1689100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Strong PCAPs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C2B4CC2-4295-4463-90B1-5DE21ED911BA}"/>
              </a:ext>
            </a:extLst>
          </p:cNvPr>
          <p:cNvSpPr txBox="1">
            <a:spLocks/>
          </p:cNvSpPr>
          <p:nvPr/>
        </p:nvSpPr>
        <p:spPr bwMode="auto">
          <a:xfrm>
            <a:off x="6193503" y="1742358"/>
            <a:ext cx="2848897" cy="168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Underestimated H22</a:t>
            </a:r>
          </a:p>
          <a:p>
            <a:r>
              <a:rPr lang="en-US" sz="2000" b="0" dirty="0"/>
              <a:t>NAM_ACM2 produced the highest PBLH</a:t>
            </a:r>
          </a:p>
          <a:p>
            <a:endParaRPr lang="en-US" sz="1200" b="0" dirty="0"/>
          </a:p>
          <a:p>
            <a:endParaRPr lang="en-US" sz="20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C47C069-4526-481F-AB18-29AA5F5A2801}"/>
              </a:ext>
            </a:extLst>
          </p:cNvPr>
          <p:cNvSpPr txBox="1">
            <a:spLocks/>
          </p:cNvSpPr>
          <p:nvPr/>
        </p:nvSpPr>
        <p:spPr bwMode="auto">
          <a:xfrm>
            <a:off x="908489" y="6118415"/>
            <a:ext cx="5840654" cy="168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i="1" dirty="0"/>
              <a:t>At the NCAR sounding site (40.60º N, 111.93º E)</a:t>
            </a:r>
          </a:p>
          <a:p>
            <a:endParaRPr lang="en-US" sz="1200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377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9F10-886E-4910-BE49-4AFBDBDD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Profiles </a:t>
            </a:r>
            <a:r>
              <a:rPr lang="en-US" sz="2400" b="0" dirty="0"/>
              <a:t>(2011/01/02 1700 MST)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46C544-E80B-469B-A147-671094756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r="16373" b="3893"/>
          <a:stretch/>
        </p:blipFill>
        <p:spPr>
          <a:xfrm>
            <a:off x="0" y="1327355"/>
            <a:ext cx="3033252" cy="29496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BB286-6C85-443B-B083-F8222D9C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F178-B552-4522-9352-F8E2C43E6FD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B488A-7DC2-4239-8D00-226063E445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12143" r="15858" b="6534"/>
          <a:stretch/>
        </p:blipFill>
        <p:spPr>
          <a:xfrm>
            <a:off x="3156155" y="1327353"/>
            <a:ext cx="2846439" cy="2949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2BB5DA-898E-4A56-BAC1-734F241BDF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2125" r="15536" b="8157"/>
          <a:stretch/>
        </p:blipFill>
        <p:spPr>
          <a:xfrm>
            <a:off x="6046839" y="1342104"/>
            <a:ext cx="2874880" cy="290543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8F1B92-E804-4C64-88CE-43F1F8D14440}"/>
              </a:ext>
            </a:extLst>
          </p:cNvPr>
          <p:cNvSpPr txBox="1">
            <a:spLocks/>
          </p:cNvSpPr>
          <p:nvPr/>
        </p:nvSpPr>
        <p:spPr bwMode="auto">
          <a:xfrm>
            <a:off x="633361" y="4441314"/>
            <a:ext cx="7493000" cy="168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For this sounding:</a:t>
            </a:r>
          </a:p>
          <a:p>
            <a:r>
              <a:rPr lang="en-US" sz="2000" b="0" dirty="0"/>
              <a:t>WRF did not capture the inversion at 2km MSL</a:t>
            </a:r>
          </a:p>
          <a:p>
            <a:r>
              <a:rPr lang="en-US" sz="2000" b="0" dirty="0"/>
              <a:t>Overestimated water vapor mixing ratio near the ground</a:t>
            </a:r>
          </a:p>
          <a:p>
            <a:r>
              <a:rPr lang="en-US" sz="2000" b="0" dirty="0"/>
              <a:t>Higher simulated wind in the low levels</a:t>
            </a:r>
          </a:p>
          <a:p>
            <a:endParaRPr lang="en-US" sz="2000" b="0" dirty="0"/>
          </a:p>
          <a:p>
            <a:endParaRPr lang="en-US" sz="1200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149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B9FC-821A-4B8E-9EC2-24B36E20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CMAQ Model Configurations (v 5.2)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E351-882B-4297-B731-A9BF0921D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71664"/>
            <a:ext cx="792541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Meteorology: </a:t>
            </a:r>
            <a:r>
              <a:rPr lang="en-US" sz="2400" b="0" dirty="0"/>
              <a:t>WRF v 3.7</a:t>
            </a:r>
          </a:p>
          <a:p>
            <a:r>
              <a:rPr lang="en-US" sz="2400" dirty="0"/>
              <a:t>Emissions: </a:t>
            </a:r>
            <a:r>
              <a:rPr lang="en-US" sz="2400" b="0" dirty="0"/>
              <a:t> 2011 National Emission Inventory</a:t>
            </a:r>
          </a:p>
          <a:p>
            <a:r>
              <a:rPr lang="en-US" sz="2400" dirty="0"/>
              <a:t>Mechanism: </a:t>
            </a:r>
            <a:r>
              <a:rPr lang="en-US" sz="2400" b="0" dirty="0"/>
              <a:t>cb6r3_ae6_aq</a:t>
            </a:r>
          </a:p>
          <a:p>
            <a:pPr marL="0" indent="0">
              <a:buNone/>
            </a:pPr>
            <a:r>
              <a:rPr lang="en-US" sz="2400" b="0" dirty="0"/>
              <a:t>    --CB6, revision 3 gas-phase mechanism</a:t>
            </a:r>
          </a:p>
          <a:p>
            <a:pPr marL="0" indent="0">
              <a:buNone/>
            </a:pPr>
            <a:r>
              <a:rPr lang="en-US" sz="2400" b="0" dirty="0"/>
              <a:t>    --sixth-generation CMAQ aerosol mechanism with        </a:t>
            </a:r>
          </a:p>
          <a:p>
            <a:pPr marL="0" indent="0">
              <a:buNone/>
            </a:pPr>
            <a:r>
              <a:rPr lang="en-US" sz="2400" b="0" dirty="0"/>
              <a:t>      sea salt and speciated PM Other</a:t>
            </a:r>
          </a:p>
          <a:p>
            <a:pPr marL="0" indent="0">
              <a:buNone/>
            </a:pPr>
            <a:r>
              <a:rPr lang="en-US" sz="2400" b="0" dirty="0"/>
              <a:t>    --aqueous phase chemistry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E140F-A9F1-42BB-BCEA-B0A4FC7F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7AF178-B552-4522-9352-F8E2C43E6FD7}" type="slidenum">
              <a:rPr lang="en-US" altLang="en-US" smtClean="0"/>
              <a:pPr>
                <a:spcAft>
                  <a:spcPts val="600"/>
                </a:spcAft>
              </a:pPr>
              <a:t>9</a:t>
            </a:fld>
            <a:endParaRPr lang="en-US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5FE9762-8993-488A-8746-A2A76387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5471"/>
            <a:ext cx="65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48390"/>
      </p:ext>
    </p:extLst>
  </p:cSld>
  <p:clrMapOvr>
    <a:masterClrMapping/>
  </p:clrMapOvr>
</p:sld>
</file>

<file path=ppt/theme/theme1.xml><?xml version="1.0" encoding="utf-8"?>
<a:theme xmlns:a="http://schemas.openxmlformats.org/drawingml/2006/main" name="3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10135</TotalTime>
  <Words>1030</Words>
  <Application>Microsoft Office PowerPoint</Application>
  <PresentationFormat>On-screen Show (4:3)</PresentationFormat>
  <Paragraphs>201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Times New Roman</vt:lpstr>
      <vt:lpstr>Wingdings</vt:lpstr>
      <vt:lpstr>3_UNR-landscape</vt:lpstr>
      <vt:lpstr>Evaluation of the CMAQ Model Performance during Persistent Cold Air Pool Events </vt:lpstr>
      <vt:lpstr>Persistent Cold Air Pools (PCAPs)</vt:lpstr>
      <vt:lpstr>Persistent Cold Air Pools (PCAPs)</vt:lpstr>
      <vt:lpstr>The Persistent Cold Air Pool Study  （Utah, 2010-2011, PI: C. David Whiteman)</vt:lpstr>
      <vt:lpstr>WRF Model Configurations (v 3.7)</vt:lpstr>
      <vt:lpstr>WRF Model Configurations</vt:lpstr>
      <vt:lpstr>Valley Heat Deficit (H22) and PBLH</vt:lpstr>
      <vt:lpstr>Vertical Profiles (2011/01/02 1700 MST)</vt:lpstr>
      <vt:lpstr>CMAQ Model Configurations (v 5.2)</vt:lpstr>
      <vt:lpstr>PM2.5 Spatial Variation</vt:lpstr>
      <vt:lpstr>PM2.5 Statistics</vt:lpstr>
      <vt:lpstr>PM2.5  Confusion Matrix </vt:lpstr>
      <vt:lpstr>Speciated PM2.5 (CSN)</vt:lpstr>
      <vt:lpstr>Time series (Hawthorne site)</vt:lpstr>
      <vt:lpstr>Time series (Hawthorne site)</vt:lpstr>
      <vt:lpstr>Diurnal Variations-NOx </vt:lpstr>
      <vt:lpstr>Diurnal Variations-O3 </vt:lpstr>
      <vt:lpstr>Diurnal Variations-SO2 </vt:lpstr>
      <vt:lpstr>Diurnal Variations-PM2.5 </vt:lpstr>
      <vt:lpstr>Diurnal Variations-Speciated PM2.5 </vt:lpstr>
      <vt:lpstr>Stacked Plots (Hawthorne site)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Community Multiscale Air Quality (CMAQ) Model Performance during Persistent Cold Air Pool Events </dc:title>
  <dc:creator>Xia Sun</dc:creator>
  <cp:lastModifiedBy>Xia Sun</cp:lastModifiedBy>
  <cp:revision>384</cp:revision>
  <cp:lastPrinted>2018-10-18T20:36:25Z</cp:lastPrinted>
  <dcterms:created xsi:type="dcterms:W3CDTF">2017-10-12T18:30:55Z</dcterms:created>
  <dcterms:modified xsi:type="dcterms:W3CDTF">2018-10-18T20:42:38Z</dcterms:modified>
</cp:coreProperties>
</file>