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19"/>
  </p:notesMasterIdLst>
  <p:sldIdLst>
    <p:sldId id="370" r:id="rId2"/>
    <p:sldId id="579" r:id="rId3"/>
    <p:sldId id="573" r:id="rId4"/>
    <p:sldId id="581" r:id="rId5"/>
    <p:sldId id="608" r:id="rId6"/>
    <p:sldId id="550" r:id="rId7"/>
    <p:sldId id="609" r:id="rId8"/>
    <p:sldId id="551" r:id="rId9"/>
    <p:sldId id="497" r:id="rId10"/>
    <p:sldId id="615" r:id="rId11"/>
    <p:sldId id="607" r:id="rId12"/>
    <p:sldId id="610" r:id="rId13"/>
    <p:sldId id="555" r:id="rId14"/>
    <p:sldId id="612" r:id="rId15"/>
    <p:sldId id="613" r:id="rId16"/>
    <p:sldId id="614" r:id="rId17"/>
    <p:sldId id="59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eferred Customer" initials="P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A62"/>
    <a:srgbClr val="3E5063"/>
    <a:srgbClr val="283C59"/>
    <a:srgbClr val="2B202C"/>
    <a:srgbClr val="737373"/>
    <a:srgbClr val="C8C896"/>
    <a:srgbClr val="FFFFCC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9" autoAdjust="0"/>
    <p:restoredTop sz="76613" autoAdjust="0"/>
  </p:normalViewPr>
  <p:slideViewPr>
    <p:cSldViewPr>
      <p:cViewPr varScale="1">
        <p:scale>
          <a:sx n="72" d="100"/>
          <a:sy n="72" d="100"/>
        </p:scale>
        <p:origin x="1113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795C24C-082F-47DB-9F90-3BC06D9125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57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C24C-082F-47DB-9F90-3BC06D9125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428999"/>
          </a:xfrm>
          <a:prstGeom prst="rect">
            <a:avLst/>
          </a:prstGeom>
          <a:solidFill>
            <a:srgbClr val="003A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696200" cy="20574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9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95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2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1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65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09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1"/>
            <a:ext cx="8379512" cy="762000"/>
          </a:xfrm>
          <a:prstGeom prst="rect">
            <a:avLst/>
          </a:prstGeom>
          <a:solidFill>
            <a:srgbClr val="003A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468611"/>
            <a:ext cx="3733800" cy="3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27"/>
          <a:stretch/>
        </p:blipFill>
        <p:spPr bwMode="auto">
          <a:xfrm>
            <a:off x="8379512" y="0"/>
            <a:ext cx="764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47800" cy="3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1447800" y="6468610"/>
            <a:ext cx="3962400" cy="393271"/>
          </a:xfrm>
          <a:prstGeom prst="rect">
            <a:avLst/>
          </a:prstGeom>
          <a:solidFill>
            <a:srgbClr val="003A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ces.u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696200" cy="1981200"/>
          </a:xfrm>
        </p:spPr>
        <p:txBody>
          <a:bodyPr/>
          <a:lstStyle/>
          <a:p>
            <a:r>
              <a:rPr lang="en-US" sz="3600" dirty="0" smtClean="0"/>
              <a:t>EASIUR: A Reduced-Complexity Model Derived from </a:t>
            </a:r>
            <a:r>
              <a:rPr lang="en-US" sz="3600" dirty="0" err="1" smtClean="0"/>
              <a:t>CAMx</a:t>
            </a:r>
            <a:endParaRPr lang="en-US" sz="3600" baseline="-25000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33800"/>
            <a:ext cx="76962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Peter J. </a:t>
            </a:r>
            <a:r>
              <a:rPr lang="en-US" sz="2000" dirty="0" smtClean="0"/>
              <a:t>Adams and </a:t>
            </a:r>
            <a:r>
              <a:rPr lang="en-US" sz="2000" dirty="0" err="1" smtClean="0"/>
              <a:t>Jinhyok</a:t>
            </a:r>
            <a:r>
              <a:rPr lang="en-US" sz="2000" dirty="0" smtClean="0"/>
              <a:t> </a:t>
            </a:r>
            <a:r>
              <a:rPr lang="en-US" sz="2000" dirty="0" err="1" smtClean="0"/>
              <a:t>Heo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Center for Atmospheric Particle Studies (CAPS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Carnegie </a:t>
            </a:r>
            <a:r>
              <a:rPr lang="en-US" sz="2000" dirty="0"/>
              <a:t>Mellon </a:t>
            </a:r>
            <a:r>
              <a:rPr lang="en-US" sz="2000" dirty="0" smtClean="0"/>
              <a:t>University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CMAS Conference </a:t>
            </a:r>
            <a:r>
              <a:rPr lang="en-US" sz="2000" dirty="0" smtClean="0"/>
              <a:t>2018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Funding: EPA Center for Air, Climate, and Energy Solutions (CACES)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Cost: Primary PM (July)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360" b="6031"/>
          <a:stretch/>
        </p:blipFill>
        <p:spPr>
          <a:xfrm>
            <a:off x="152399" y="1066800"/>
            <a:ext cx="886839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“Plumes” From Unit Emissions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Used to assess downwind exposed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Differ by species, season, not location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394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1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96"/>
          <a:stretch/>
        </p:blipFill>
        <p:spPr>
          <a:xfrm>
            <a:off x="13138" y="304800"/>
            <a:ext cx="9130862" cy="63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EASIUR Results (per </a:t>
            </a:r>
            <a:r>
              <a:rPr lang="en-US" dirty="0" err="1" smtClean="0"/>
              <a:t>tonne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153400" cy="564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9906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EC</a:t>
            </a:r>
            <a:endParaRPr lang="en-US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99060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SO</a:t>
            </a:r>
            <a:r>
              <a:rPr lang="en-US" sz="2000" b="1" baseline="-25000" dirty="0" smtClean="0">
                <a:latin typeface="+mn-lt"/>
              </a:rPr>
              <a:t>2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79089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NO</a:t>
            </a:r>
            <a:r>
              <a:rPr lang="en-US" sz="2000" b="1" baseline="-25000" dirty="0" smtClean="0">
                <a:latin typeface="+mn-lt"/>
              </a:rPr>
              <a:t>x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81000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NH</a:t>
            </a:r>
            <a:r>
              <a:rPr lang="en-US" sz="2000" b="1" baseline="-25000" dirty="0" smtClean="0">
                <a:latin typeface="+mn-lt"/>
              </a:rPr>
              <a:t>3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44431"/>
            <a:ext cx="70104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These are damages </a:t>
            </a:r>
            <a:r>
              <a:rPr lang="en-US" sz="2800" i="1" u="sng" dirty="0" smtClean="0">
                <a:latin typeface="+mn-lt"/>
              </a:rPr>
              <a:t>by source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u="sng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+mn-lt"/>
              </a:rPr>
              <a:t>Spatial</a:t>
            </a:r>
            <a:r>
              <a:rPr lang="en-US" sz="2800" dirty="0" smtClean="0">
                <a:latin typeface="+mn-lt"/>
              </a:rPr>
              <a:t>: Proximity to population centers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+mn-lt"/>
              </a:rPr>
              <a:t>Species</a:t>
            </a:r>
            <a:r>
              <a:rPr lang="en-US" sz="2800" dirty="0" smtClean="0">
                <a:latin typeface="+mn-lt"/>
              </a:rPr>
              <a:t>: PM</a:t>
            </a:r>
            <a:r>
              <a:rPr lang="en-US" sz="2800" baseline="-25000" dirty="0" smtClean="0">
                <a:latin typeface="+mn-lt"/>
              </a:rPr>
              <a:t>2.5</a:t>
            </a:r>
            <a:r>
              <a:rPr lang="en-US" sz="2800" dirty="0" smtClean="0">
                <a:latin typeface="+mn-lt"/>
              </a:rPr>
              <a:t> formation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…for user, this is a “lookup table”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Back Spatial Resolution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54"/>
          <a:stretch/>
        </p:blipFill>
        <p:spPr>
          <a:xfrm>
            <a:off x="2743200" y="838200"/>
            <a:ext cx="6172200" cy="5578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APSCA =</a:t>
            </a:r>
          </a:p>
          <a:p>
            <a:r>
              <a:rPr lang="en-US" sz="2800" dirty="0" smtClean="0"/>
              <a:t>Air Pollution Social Cost Accounting</a:t>
            </a:r>
          </a:p>
        </p:txBody>
      </p:sp>
    </p:spTree>
    <p:extLst>
      <p:ext uri="{BB962C8B-B14F-4D97-AF65-F5344CB8AC3E}">
        <p14:creationId xmlns:p14="http://schemas.microsoft.com/office/powerpoint/2010/main" val="31172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Back Spatial Resolution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145"/>
            <a:ext cx="9144000" cy="46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Back Spatial Resolution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724"/>
            <a:ext cx="9144000" cy="43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EASIUR: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257800"/>
          </a:xfrm>
        </p:spPr>
        <p:txBody>
          <a:bodyPr/>
          <a:lstStyle/>
          <a:p>
            <a:r>
              <a:rPr lang="en-US" dirty="0" smtClean="0"/>
              <a:t>CTMs: too slow for much policy analysis</a:t>
            </a:r>
          </a:p>
          <a:p>
            <a:pPr lvl="1"/>
            <a:r>
              <a:rPr lang="en-US" dirty="0" smtClean="0"/>
              <a:t>not accessible to many research communities</a:t>
            </a:r>
          </a:p>
          <a:p>
            <a:r>
              <a:rPr lang="en-US" dirty="0" smtClean="0"/>
              <a:t>Previous tools either</a:t>
            </a:r>
          </a:p>
          <a:p>
            <a:pPr lvl="1"/>
            <a:r>
              <a:rPr lang="en-US" dirty="0" smtClean="0"/>
              <a:t>not based on rigorous model</a:t>
            </a:r>
          </a:p>
          <a:p>
            <a:pPr lvl="1"/>
            <a:r>
              <a:rPr lang="en-US" dirty="0" smtClean="0"/>
              <a:t>lacked high spatial resolution for sources/receptors</a:t>
            </a:r>
          </a:p>
          <a:p>
            <a:r>
              <a:rPr lang="en-US" dirty="0" smtClean="0"/>
              <a:t>Built “EASIUR” to address </a:t>
            </a:r>
            <a:r>
              <a:rPr lang="en-US" dirty="0" smtClean="0"/>
              <a:t>deficiencies</a:t>
            </a:r>
          </a:p>
          <a:p>
            <a:pPr lvl="1"/>
            <a:r>
              <a:rPr lang="en-US" dirty="0" smtClean="0"/>
              <a:t>lookup table of $/ton marginal social costs</a:t>
            </a:r>
          </a:p>
          <a:p>
            <a:pPr lvl="1"/>
            <a:r>
              <a:rPr lang="en-US" dirty="0" smtClean="0"/>
              <a:t>source-receptor matrix too</a:t>
            </a:r>
            <a:endParaRPr lang="en-US" dirty="0" smtClean="0"/>
          </a:p>
          <a:p>
            <a:r>
              <a:rPr lang="en-US" dirty="0" smtClean="0"/>
              <a:t>Uncertainty in </a:t>
            </a:r>
            <a:r>
              <a:rPr lang="en-US" dirty="0" smtClean="0"/>
              <a:t>marginal social costs</a:t>
            </a:r>
            <a:endParaRPr lang="en-US" dirty="0" smtClean="0"/>
          </a:p>
          <a:p>
            <a:pPr lvl="1"/>
            <a:r>
              <a:rPr lang="en-US" dirty="0" smtClean="0"/>
              <a:t>&lt;30% fractional error compared to </a:t>
            </a:r>
            <a:r>
              <a:rPr lang="en-US" dirty="0" err="1" smtClean="0"/>
              <a:t>CAMx</a:t>
            </a:r>
            <a:endParaRPr lang="en-US" dirty="0" smtClean="0"/>
          </a:p>
          <a:p>
            <a:r>
              <a:rPr lang="en-US" dirty="0" smtClean="0"/>
              <a:t>Available online with other RCMs:</a:t>
            </a:r>
          </a:p>
          <a:p>
            <a:pPr lvl="1"/>
            <a:r>
              <a:rPr lang="en-US" dirty="0" smtClean="0">
                <a:hlinkClick r:id="rId2"/>
              </a:rPr>
              <a:t>www.caces.us</a:t>
            </a:r>
            <a:r>
              <a:rPr lang="en-US" dirty="0" smtClean="0"/>
              <a:t> (</a:t>
            </a:r>
            <a:r>
              <a:rPr lang="en-US" smtClean="0"/>
              <a:t>Wed afternoon tutorial)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 Often Dominates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1" r="23902"/>
          <a:stretch/>
        </p:blipFill>
        <p:spPr bwMode="auto">
          <a:xfrm>
            <a:off x="2438400" y="2016537"/>
            <a:ext cx="6489065" cy="43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91"/>
          <a:stretch/>
        </p:blipFill>
        <p:spPr bwMode="auto">
          <a:xfrm>
            <a:off x="228600" y="914400"/>
            <a:ext cx="5257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280468" y="926068"/>
            <a:ext cx="2406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 dirty="0" smtClean="0"/>
              <a:t>Science (2012)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934200" y="4648200"/>
            <a:ext cx="1524000" cy="381000"/>
          </a:xfrm>
          <a:prstGeom prst="rect">
            <a:avLst/>
          </a:prstGeom>
          <a:noFill/>
          <a:ln w="25400" cap="flat" cmpd="sng" algn="ctr">
            <a:solidFill>
              <a:srgbClr val="283C5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0" y="5638800"/>
            <a:ext cx="1828800" cy="381000"/>
          </a:xfrm>
          <a:prstGeom prst="rect">
            <a:avLst/>
          </a:prstGeom>
          <a:noFill/>
          <a:ln w="25400" cap="flat" cmpd="sng" algn="ctr">
            <a:solidFill>
              <a:srgbClr val="283C5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2209800"/>
          </a:xfrm>
          <a:solidFill>
            <a:srgbClr val="003A62"/>
          </a:solidFill>
          <a:ln>
            <a:solidFill>
              <a:srgbClr val="283C59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Black carbon mitigation may have some benefits as a short-lived climate forcer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…but definitely has large benefits now for health (25x as big)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351" r="44585" b="8905"/>
          <a:stretch/>
        </p:blipFill>
        <p:spPr>
          <a:xfrm>
            <a:off x="38101" y="763868"/>
            <a:ext cx="5448300" cy="5560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990600"/>
            <a:ext cx="3276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Chemical transport models (CTMs) vs reduced-form models</a:t>
            </a:r>
            <a:endParaRPr lang="en-US" sz="2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334000" y="1752600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943600" y="4754940"/>
            <a:ext cx="25146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n-lt"/>
              </a:rPr>
              <a:t>Marginal social cost</a:t>
            </a:r>
            <a:r>
              <a:rPr lang="en-US" sz="2400" dirty="0" smtClean="0">
                <a:latin typeface="+mn-lt"/>
              </a:rPr>
              <a:t> = </a:t>
            </a:r>
          </a:p>
          <a:p>
            <a:r>
              <a:rPr lang="en-US" sz="2400" dirty="0" smtClean="0">
                <a:latin typeface="+mn-lt"/>
              </a:rPr>
              <a:t>$ damages per incremental ton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038600" y="5791200"/>
            <a:ext cx="1676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0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Current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Chemical transport models (CTMs)</a:t>
            </a:r>
          </a:p>
          <a:p>
            <a:pPr lvl="1"/>
            <a:r>
              <a:rPr lang="en-US" dirty="0" err="1" smtClean="0"/>
              <a:t>PMCAMx</a:t>
            </a:r>
            <a:r>
              <a:rPr lang="en-US" dirty="0" smtClean="0"/>
              <a:t>, CMAQ, WRF-</a:t>
            </a:r>
            <a:r>
              <a:rPr lang="en-US" dirty="0" err="1" smtClean="0"/>
              <a:t>Chem</a:t>
            </a:r>
            <a:r>
              <a:rPr lang="en-US" dirty="0" smtClean="0"/>
              <a:t>, others</a:t>
            </a:r>
          </a:p>
          <a:p>
            <a:pPr lvl="1"/>
            <a:r>
              <a:rPr lang="en-US" dirty="0" smtClean="0"/>
              <a:t>Downside: </a:t>
            </a:r>
            <a:r>
              <a:rPr lang="en-US" b="1" i="1" u="sng" dirty="0" smtClean="0"/>
              <a:t>computationally intensive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Reduced-form from dispersion models</a:t>
            </a:r>
          </a:p>
          <a:p>
            <a:pPr lvl="1"/>
            <a:r>
              <a:rPr lang="en-US" dirty="0" smtClean="0"/>
              <a:t>APEEP, COBRA, CRDM, others</a:t>
            </a:r>
          </a:p>
          <a:p>
            <a:pPr lvl="1"/>
            <a:r>
              <a:rPr lang="en-US" dirty="0" smtClean="0"/>
              <a:t>Downside: </a:t>
            </a:r>
            <a:r>
              <a:rPr lang="en-US" b="1" i="1" u="sng" dirty="0" smtClean="0"/>
              <a:t>simplified</a:t>
            </a:r>
            <a:r>
              <a:rPr lang="en-US" dirty="0" smtClean="0"/>
              <a:t> chemistry and transport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Reduced-form from CTMs</a:t>
            </a:r>
          </a:p>
          <a:p>
            <a:pPr lvl="1"/>
            <a:r>
              <a:rPr lang="en-US" dirty="0" smtClean="0"/>
              <a:t>RSM, papers by </a:t>
            </a:r>
            <a:r>
              <a:rPr lang="en-US" dirty="0" err="1" smtClean="0"/>
              <a:t>Fann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Downside: </a:t>
            </a:r>
            <a:r>
              <a:rPr lang="en-US" b="1" i="1" u="sng" dirty="0" smtClean="0"/>
              <a:t>lack spatial resolution</a:t>
            </a:r>
            <a:r>
              <a:rPr lang="en-US" dirty="0" smtClean="0"/>
              <a:t> (e.g. national averages for a sector)</a:t>
            </a:r>
          </a:p>
        </p:txBody>
      </p:sp>
    </p:spTree>
    <p:extLst>
      <p:ext uri="{BB962C8B-B14F-4D97-AF65-F5344CB8AC3E}">
        <p14:creationId xmlns:p14="http://schemas.microsoft.com/office/powerpoint/2010/main" val="7787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Brute Force Approach…</a:t>
            </a:r>
            <a:endParaRPr lang="en-US" dirty="0"/>
          </a:p>
        </p:txBody>
      </p:sp>
      <p:pic>
        <p:nvPicPr>
          <p:cNvPr id="3" name="Picture 2" descr="BaseEFixedNt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7148" r="8000" b="19523"/>
          <a:stretch/>
        </p:blipFill>
        <p:spPr bwMode="auto">
          <a:xfrm>
            <a:off x="381000" y="4038600"/>
            <a:ext cx="3215034" cy="21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aseEFixedNt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7148" r="8000" b="19523"/>
          <a:stretch/>
        </p:blipFill>
        <p:spPr bwMode="auto">
          <a:xfrm>
            <a:off x="381000" y="1288883"/>
            <a:ext cx="3215034" cy="21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100" y="3752885"/>
            <a:ext cx="23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Baseline Emissions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766" y="1003882"/>
            <a:ext cx="298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+Emissions Perturbation</a:t>
            </a:r>
            <a:endParaRPr lang="en-US" b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80" t="2055" r="23776" b="11890"/>
          <a:stretch/>
        </p:blipFill>
        <p:spPr>
          <a:xfrm>
            <a:off x="4748046" y="1143000"/>
            <a:ext cx="4082142" cy="381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3657600" y="51054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4114800" y="2385127"/>
            <a:ext cx="0" cy="27202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4" idx="3"/>
          </p:cNvCxnSpPr>
          <p:nvPr/>
        </p:nvCxnSpPr>
        <p:spPr bwMode="auto">
          <a:xfrm>
            <a:off x="3596034" y="2385127"/>
            <a:ext cx="11520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295900" y="919551"/>
            <a:ext cx="298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Take Difference…</a:t>
            </a:r>
            <a:endParaRPr lang="en-US" b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50292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Doing this for every pollutant and every county…</a:t>
            </a:r>
          </a:p>
          <a:p>
            <a:r>
              <a:rPr lang="en-US" sz="2000" dirty="0">
                <a:latin typeface="+mn-lt"/>
              </a:rPr>
              <a:t>	 </a:t>
            </a:r>
            <a:r>
              <a:rPr lang="en-US" sz="2000" dirty="0" smtClean="0">
                <a:latin typeface="+mn-lt"/>
              </a:rPr>
              <a:t>         ~9000 CPU-years!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1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marginal social costs ($/ton) that are</a:t>
            </a:r>
          </a:p>
          <a:p>
            <a:pPr lvl="1"/>
            <a:r>
              <a:rPr lang="en-US" dirty="0" smtClean="0"/>
              <a:t>simple, easy-to-use</a:t>
            </a:r>
          </a:p>
          <a:p>
            <a:pPr lvl="1"/>
            <a:r>
              <a:rPr lang="en-US" dirty="0" smtClean="0"/>
              <a:t>computationally efficient </a:t>
            </a:r>
          </a:p>
          <a:p>
            <a:pPr lvl="1"/>
            <a:r>
              <a:rPr lang="en-US" b="1" i="1" u="sng" dirty="0" smtClean="0"/>
              <a:t>based on state-of-science CTM</a:t>
            </a:r>
          </a:p>
          <a:p>
            <a:pPr lvl="1"/>
            <a:r>
              <a:rPr lang="en-US" b="1" i="1" u="sng" dirty="0" err="1" smtClean="0"/>
              <a:t>approx</a:t>
            </a:r>
            <a:r>
              <a:rPr lang="en-US" b="1" i="1" u="sng" dirty="0" smtClean="0"/>
              <a:t> county-scale spatial resolution</a:t>
            </a:r>
          </a:p>
          <a:p>
            <a:endParaRPr lang="en-US" dirty="0" smtClean="0"/>
          </a:p>
          <a:p>
            <a:r>
              <a:rPr lang="en-US" dirty="0" smtClean="0"/>
              <a:t>Brute force: ~9,000 CPU-years</a:t>
            </a:r>
          </a:p>
          <a:p>
            <a:pPr lvl="1"/>
            <a:endParaRPr lang="en-US" dirty="0"/>
          </a:p>
          <a:p>
            <a:r>
              <a:rPr lang="en-US" dirty="0" smtClean="0"/>
              <a:t>Resulting tool is EASIUR</a:t>
            </a:r>
          </a:p>
          <a:p>
            <a:pPr lvl="1"/>
            <a:r>
              <a:rPr lang="en-US" dirty="0" smtClean="0"/>
              <a:t>(Estimating Air quality Social Impacts Using Regression)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81071"/>
            <a:ext cx="15240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Full Chemical Transport Model</a:t>
            </a:r>
            <a:endParaRPr lang="en-US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7694" y="2375676"/>
            <a:ext cx="15240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Social Costs at 100 random locations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652673"/>
            <a:ext cx="15240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Statistical Model</a:t>
            </a:r>
            <a:endParaRPr 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514174"/>
            <a:ext cx="152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Social Costs everywhere</a:t>
            </a:r>
            <a:endParaRPr lang="en-US" b="1" dirty="0">
              <a:latin typeface="+mn-lt"/>
            </a:endParaRPr>
          </a:p>
        </p:txBody>
      </p:sp>
      <p:sp>
        <p:nvSpPr>
          <p:cNvPr id="8" name="Arc 7"/>
          <p:cNvSpPr/>
          <p:nvPr/>
        </p:nvSpPr>
        <p:spPr bwMode="auto">
          <a:xfrm rot="16200000">
            <a:off x="1638300" y="1346976"/>
            <a:ext cx="914400" cy="2057400"/>
          </a:xfrm>
          <a:prstGeom prst="arc">
            <a:avLst>
              <a:gd name="adj1" fmla="val 16200000"/>
              <a:gd name="adj2" fmla="val 53018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1683" y="15179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“tagged” simulations</a:t>
            </a:r>
            <a:endParaRPr lang="en-US" sz="16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841694" y="2832876"/>
            <a:ext cx="14161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841694" y="3124200"/>
            <a:ext cx="14272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429000" y="24808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Train w/ 50</a:t>
            </a:r>
            <a:endParaRPr lang="en-US" sz="1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318082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Test w/ 50</a:t>
            </a:r>
            <a:endParaRPr lang="en-US" sz="1600" dirty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 bwMode="auto">
          <a:xfrm>
            <a:off x="6781800" y="2975839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36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Solution: “Tagged” Simulations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7" r="49519" b="35975"/>
          <a:stretch/>
        </p:blipFill>
        <p:spPr bwMode="auto">
          <a:xfrm>
            <a:off x="99390" y="762000"/>
            <a:ext cx="6301410" cy="384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67874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One simulation: 50 emissions perturbations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Reduces computer cost by ~10x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Provides large data set of locations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…still not every county in US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143000"/>
            <a:ext cx="2514600" cy="2185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PSAT = Particulate Source Apportionment Tracking</a:t>
            </a:r>
          </a:p>
          <a:p>
            <a:r>
              <a:rPr lang="en-US" sz="1600" dirty="0" smtClean="0">
                <a:latin typeface="+mn-lt"/>
              </a:rPr>
              <a:t>(</a:t>
            </a:r>
            <a:r>
              <a:rPr lang="en-US" sz="1600" dirty="0" err="1" smtClean="0">
                <a:latin typeface="+mn-lt"/>
              </a:rPr>
              <a:t>Wagstrom</a:t>
            </a:r>
            <a:r>
              <a:rPr lang="en-US" sz="1600" dirty="0" smtClean="0">
                <a:latin typeface="+mn-lt"/>
              </a:rPr>
              <a:t> et al., 2008)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3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 Results and Evaluate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1" b="5612"/>
          <a:stretch/>
        </p:blipFill>
        <p:spPr bwMode="auto">
          <a:xfrm>
            <a:off x="44767" y="927139"/>
            <a:ext cx="8946833" cy="539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870008" cy="35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7992" y="4953000"/>
            <a:ext cx="181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NOx (summer) out-of-sample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4419600" y="1371600"/>
            <a:ext cx="1524000" cy="533400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11164</TotalTime>
  <Words>468</Words>
  <Application>Microsoft Office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Helvetica</vt:lpstr>
      <vt:lpstr>Times New Roman</vt:lpstr>
      <vt:lpstr>Quadrant</vt:lpstr>
      <vt:lpstr>EASIUR: A Reduced-Complexity Model Derived from CAMx</vt:lpstr>
      <vt:lpstr>Air Pollution Often Dominates</vt:lpstr>
      <vt:lpstr>Impact Assessment</vt:lpstr>
      <vt:lpstr>Limitations of Current Tools</vt:lpstr>
      <vt:lpstr>The Brute Force Approach…</vt:lpstr>
      <vt:lpstr>Goal</vt:lpstr>
      <vt:lpstr>Our Approach</vt:lpstr>
      <vt:lpstr>Partial Solution: “Tagged” Simulations</vt:lpstr>
      <vt:lpstr>Parameterize Results and Evaluate</vt:lpstr>
      <vt:lpstr>Social Cost: Primary PM (July)</vt:lpstr>
      <vt:lpstr>“Plumes” From Unit Emissions </vt:lpstr>
      <vt:lpstr>PowerPoint Presentation</vt:lpstr>
      <vt:lpstr>EASIUR Results (per tonne)</vt:lpstr>
      <vt:lpstr>Adding Back Spatial Resolution</vt:lpstr>
      <vt:lpstr>Adding Back Spatial Resolution</vt:lpstr>
      <vt:lpstr>Adding Back Spatial Resolution</vt:lpstr>
      <vt:lpstr>EASIUR: Contribution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petera</dc:creator>
  <cp:lastModifiedBy>Peter Adams</cp:lastModifiedBy>
  <cp:revision>838</cp:revision>
  <dcterms:created xsi:type="dcterms:W3CDTF">2007-01-12T22:37:22Z</dcterms:created>
  <dcterms:modified xsi:type="dcterms:W3CDTF">2018-10-22T10:45:41Z</dcterms:modified>
</cp:coreProperties>
</file>