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comment1.xml" ContentType="application/vnd.openxmlformats-officedocument.presentationml.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7" r:id="rId2"/>
    <p:sldId id="258" r:id="rId3"/>
    <p:sldId id="259" r:id="rId4"/>
    <p:sldId id="260" r:id="rId5"/>
    <p:sldId id="264" r:id="rId6"/>
    <p:sldId id="268" r:id="rId7"/>
    <p:sldId id="270" r:id="rId8"/>
    <p:sldId id="299" r:id="rId9"/>
    <p:sldId id="263" r:id="rId10"/>
    <p:sldId id="261" r:id="rId11"/>
    <p:sldId id="293" r:id="rId12"/>
    <p:sldId id="275" r:id="rId13"/>
    <p:sldId id="276" r:id="rId14"/>
    <p:sldId id="277" r:id="rId15"/>
    <p:sldId id="279" r:id="rId16"/>
    <p:sldId id="314" r:id="rId17"/>
    <p:sldId id="305" r:id="rId18"/>
    <p:sldId id="280" r:id="rId19"/>
    <p:sldId id="281" r:id="rId20"/>
    <p:sldId id="304" r:id="rId21"/>
    <p:sldId id="283" r:id="rId22"/>
    <p:sldId id="284" r:id="rId23"/>
    <p:sldId id="285" r:id="rId24"/>
    <p:sldId id="286" r:id="rId25"/>
    <p:sldId id="287" r:id="rId26"/>
    <p:sldId id="288" r:id="rId27"/>
    <p:sldId id="310" r:id="rId28"/>
    <p:sldId id="289" r:id="rId29"/>
    <p:sldId id="290" r:id="rId30"/>
    <p:sldId id="266" r:id="rId31"/>
    <p:sldId id="295" r:id="rId32"/>
    <p:sldId id="267" r:id="rId33"/>
    <p:sldId id="269" r:id="rId34"/>
    <p:sldId id="297" r:id="rId35"/>
    <p:sldId id="292" r:id="rId36"/>
    <p:sldId id="271" r:id="rId37"/>
    <p:sldId id="298" r:id="rId38"/>
    <p:sldId id="294" r:id="rId39"/>
    <p:sldId id="296" r:id="rId40"/>
    <p:sldId id="311" r:id="rId41"/>
    <p:sldId id="312" r:id="rId42"/>
    <p:sldId id="313" r:id="rId43"/>
    <p:sldId id="262" r:id="rId44"/>
    <p:sldId id="300" r:id="rId45"/>
    <p:sldId id="303" r:id="rId46"/>
    <p:sldId id="307" r:id="rId47"/>
    <p:sldId id="308" r:id="rId48"/>
    <p:sldId id="309" r:id="rId49"/>
    <p:sldId id="302" r:id="rId50"/>
    <p:sldId id="301" r:id="rId51"/>
    <p:sldId id="282" r:id="rId52"/>
    <p:sldId id="306"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uazi Z Rasool" initials="QZR"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83" d="100"/>
          <a:sy n="83" d="100"/>
        </p:scale>
        <p:origin x="68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Sheet2!$A$11</c:f>
              <c:strCache>
                <c:ptCount val="1"/>
                <c:pt idx="0">
                  <c:v>Observed  NO</c:v>
                </c:pt>
              </c:strCache>
            </c:strRef>
          </c:tx>
          <c:spPr>
            <a:solidFill>
              <a:schemeClr val="tx1"/>
            </a:solidFill>
            <a:ln>
              <a:noFill/>
            </a:ln>
            <a:effectLst/>
          </c:spPr>
          <c:invertIfNegative val="0"/>
          <c:cat>
            <c:strRef>
              <c:f>Sheet2!$B$10:$F$10</c:f>
              <c:strCache>
                <c:ptCount val="5"/>
                <c:pt idx="0">
                  <c:v>Iowa </c:v>
                </c:pt>
                <c:pt idx="1">
                  <c:v>Montana </c:v>
                </c:pt>
                <c:pt idx="2">
                  <c:v>South Dakota </c:v>
                </c:pt>
                <c:pt idx="3">
                  <c:v>Texas </c:v>
                </c:pt>
                <c:pt idx="4">
                  <c:v>Colorado </c:v>
                </c:pt>
              </c:strCache>
            </c:strRef>
          </c:cat>
          <c:val>
            <c:numRef>
              <c:f>Sheet2!$B$11:$F$11</c:f>
              <c:numCache>
                <c:formatCode>General</c:formatCode>
                <c:ptCount val="5"/>
                <c:pt idx="0">
                  <c:v>18</c:v>
                </c:pt>
                <c:pt idx="1">
                  <c:v>12</c:v>
                </c:pt>
                <c:pt idx="2">
                  <c:v>10</c:v>
                </c:pt>
                <c:pt idx="3">
                  <c:v>43</c:v>
                </c:pt>
                <c:pt idx="4">
                  <c:v>10</c:v>
                </c:pt>
              </c:numCache>
            </c:numRef>
          </c:val>
          <c:extLst>
            <c:ext xmlns:c16="http://schemas.microsoft.com/office/drawing/2014/chart" uri="{C3380CC4-5D6E-409C-BE32-E72D297353CC}">
              <c16:uniqueId val="{00000000-98EC-4C1E-93E4-393D23970D76}"/>
            </c:ext>
          </c:extLst>
        </c:ser>
        <c:ser>
          <c:idx val="1"/>
          <c:order val="1"/>
          <c:tx>
            <c:strRef>
              <c:f>Sheet2!$A$12</c:f>
              <c:strCache>
                <c:ptCount val="1"/>
                <c:pt idx="0">
                  <c:v>Mechanistic May NO + HONO</c:v>
                </c:pt>
              </c:strCache>
            </c:strRef>
          </c:tx>
          <c:spPr>
            <a:solidFill>
              <a:srgbClr val="00B0F0"/>
            </a:solidFill>
            <a:ln>
              <a:noFill/>
            </a:ln>
            <a:effectLst/>
          </c:spPr>
          <c:invertIfNegative val="0"/>
          <c:cat>
            <c:strRef>
              <c:f>Sheet2!$B$10:$F$10</c:f>
              <c:strCache>
                <c:ptCount val="5"/>
                <c:pt idx="0">
                  <c:v>Iowa </c:v>
                </c:pt>
                <c:pt idx="1">
                  <c:v>Montana </c:v>
                </c:pt>
                <c:pt idx="2">
                  <c:v>South Dakota </c:v>
                </c:pt>
                <c:pt idx="3">
                  <c:v>Texas </c:v>
                </c:pt>
                <c:pt idx="4">
                  <c:v>Colorado </c:v>
                </c:pt>
              </c:strCache>
            </c:strRef>
          </c:cat>
          <c:val>
            <c:numRef>
              <c:f>Sheet2!$B$12:$F$12</c:f>
              <c:numCache>
                <c:formatCode>General</c:formatCode>
                <c:ptCount val="5"/>
                <c:pt idx="0">
                  <c:v>17.100000000000001</c:v>
                </c:pt>
                <c:pt idx="1">
                  <c:v>7.8</c:v>
                </c:pt>
                <c:pt idx="2">
                  <c:v>11.7</c:v>
                </c:pt>
                <c:pt idx="3">
                  <c:v>52.5</c:v>
                </c:pt>
                <c:pt idx="4">
                  <c:v>7.8999999999999995</c:v>
                </c:pt>
              </c:numCache>
            </c:numRef>
          </c:val>
          <c:extLst>
            <c:ext xmlns:c16="http://schemas.microsoft.com/office/drawing/2014/chart" uri="{C3380CC4-5D6E-409C-BE32-E72D297353CC}">
              <c16:uniqueId val="{00000001-98EC-4C1E-93E4-393D23970D76}"/>
            </c:ext>
          </c:extLst>
        </c:ser>
        <c:ser>
          <c:idx val="2"/>
          <c:order val="2"/>
          <c:tx>
            <c:strRef>
              <c:f>Sheet2!$A$13</c:f>
              <c:strCache>
                <c:ptCount val="1"/>
                <c:pt idx="0">
                  <c:v>Mechanistic July NO + HONO</c:v>
                </c:pt>
              </c:strCache>
            </c:strRef>
          </c:tx>
          <c:spPr>
            <a:solidFill>
              <a:srgbClr val="0070C0"/>
            </a:solidFill>
            <a:ln>
              <a:noFill/>
            </a:ln>
            <a:effectLst/>
          </c:spPr>
          <c:invertIfNegative val="0"/>
          <c:cat>
            <c:strRef>
              <c:f>Sheet2!$B$10:$F$10</c:f>
              <c:strCache>
                <c:ptCount val="5"/>
                <c:pt idx="0">
                  <c:v>Iowa </c:v>
                </c:pt>
                <c:pt idx="1">
                  <c:v>Montana </c:v>
                </c:pt>
                <c:pt idx="2">
                  <c:v>South Dakota </c:v>
                </c:pt>
                <c:pt idx="3">
                  <c:v>Texas </c:v>
                </c:pt>
                <c:pt idx="4">
                  <c:v>Colorado </c:v>
                </c:pt>
              </c:strCache>
            </c:strRef>
          </c:cat>
          <c:val>
            <c:numRef>
              <c:f>Sheet2!$B$13:$F$13</c:f>
              <c:numCache>
                <c:formatCode>General</c:formatCode>
                <c:ptCount val="5"/>
                <c:pt idx="0">
                  <c:v>13</c:v>
                </c:pt>
                <c:pt idx="1">
                  <c:v>14.2</c:v>
                </c:pt>
                <c:pt idx="2">
                  <c:v>10</c:v>
                </c:pt>
                <c:pt idx="3">
                  <c:v>45</c:v>
                </c:pt>
                <c:pt idx="4">
                  <c:v>11.5</c:v>
                </c:pt>
              </c:numCache>
            </c:numRef>
          </c:val>
          <c:extLst>
            <c:ext xmlns:c16="http://schemas.microsoft.com/office/drawing/2014/chart" uri="{C3380CC4-5D6E-409C-BE32-E72D297353CC}">
              <c16:uniqueId val="{00000002-98EC-4C1E-93E4-393D23970D76}"/>
            </c:ext>
          </c:extLst>
        </c:ser>
        <c:ser>
          <c:idx val="3"/>
          <c:order val="3"/>
          <c:tx>
            <c:strRef>
              <c:f>Sheet2!$A$14</c:f>
              <c:strCache>
                <c:ptCount val="1"/>
                <c:pt idx="0">
                  <c:v>YL May NO</c:v>
                </c:pt>
              </c:strCache>
            </c:strRef>
          </c:tx>
          <c:spPr>
            <a:solidFill>
              <a:schemeClr val="accent4"/>
            </a:solidFill>
            <a:ln>
              <a:noFill/>
            </a:ln>
            <a:effectLst/>
          </c:spPr>
          <c:invertIfNegative val="0"/>
          <c:cat>
            <c:strRef>
              <c:f>Sheet2!$B$10:$F$10</c:f>
              <c:strCache>
                <c:ptCount val="5"/>
                <c:pt idx="0">
                  <c:v>Iowa </c:v>
                </c:pt>
                <c:pt idx="1">
                  <c:v>Montana </c:v>
                </c:pt>
                <c:pt idx="2">
                  <c:v>South Dakota </c:v>
                </c:pt>
                <c:pt idx="3">
                  <c:v>Texas </c:v>
                </c:pt>
                <c:pt idx="4">
                  <c:v>Colorado </c:v>
                </c:pt>
              </c:strCache>
            </c:strRef>
          </c:cat>
          <c:val>
            <c:numRef>
              <c:f>Sheet2!$B$14:$F$14</c:f>
              <c:numCache>
                <c:formatCode>General</c:formatCode>
                <c:ptCount val="5"/>
                <c:pt idx="0">
                  <c:v>8.1999999999999993</c:v>
                </c:pt>
                <c:pt idx="1">
                  <c:v>7.1</c:v>
                </c:pt>
                <c:pt idx="2">
                  <c:v>8</c:v>
                </c:pt>
                <c:pt idx="3">
                  <c:v>15</c:v>
                </c:pt>
                <c:pt idx="4">
                  <c:v>9.6999999999999993</c:v>
                </c:pt>
              </c:numCache>
            </c:numRef>
          </c:val>
          <c:extLst>
            <c:ext xmlns:c16="http://schemas.microsoft.com/office/drawing/2014/chart" uri="{C3380CC4-5D6E-409C-BE32-E72D297353CC}">
              <c16:uniqueId val="{00000003-98EC-4C1E-93E4-393D23970D76}"/>
            </c:ext>
          </c:extLst>
        </c:ser>
        <c:ser>
          <c:idx val="4"/>
          <c:order val="4"/>
          <c:tx>
            <c:strRef>
              <c:f>Sheet2!$A$15</c:f>
              <c:strCache>
                <c:ptCount val="1"/>
                <c:pt idx="0">
                  <c:v>YL July NO</c:v>
                </c:pt>
              </c:strCache>
            </c:strRef>
          </c:tx>
          <c:spPr>
            <a:solidFill>
              <a:schemeClr val="accent4">
                <a:lumMod val="75000"/>
              </a:schemeClr>
            </a:solidFill>
            <a:ln>
              <a:noFill/>
            </a:ln>
            <a:effectLst/>
          </c:spPr>
          <c:invertIfNegative val="0"/>
          <c:cat>
            <c:strRef>
              <c:f>Sheet2!$B$10:$F$10</c:f>
              <c:strCache>
                <c:ptCount val="5"/>
                <c:pt idx="0">
                  <c:v>Iowa </c:v>
                </c:pt>
                <c:pt idx="1">
                  <c:v>Montana </c:v>
                </c:pt>
                <c:pt idx="2">
                  <c:v>South Dakota </c:v>
                </c:pt>
                <c:pt idx="3">
                  <c:v>Texas </c:v>
                </c:pt>
                <c:pt idx="4">
                  <c:v>Colorado </c:v>
                </c:pt>
              </c:strCache>
            </c:strRef>
          </c:cat>
          <c:val>
            <c:numRef>
              <c:f>Sheet2!$B$15:$F$15</c:f>
              <c:numCache>
                <c:formatCode>General</c:formatCode>
                <c:ptCount val="5"/>
                <c:pt idx="0">
                  <c:v>11.4</c:v>
                </c:pt>
                <c:pt idx="1">
                  <c:v>12.9</c:v>
                </c:pt>
                <c:pt idx="2">
                  <c:v>13.9</c:v>
                </c:pt>
                <c:pt idx="3">
                  <c:v>15.9</c:v>
                </c:pt>
                <c:pt idx="4">
                  <c:v>15.3</c:v>
                </c:pt>
              </c:numCache>
            </c:numRef>
          </c:val>
          <c:extLst>
            <c:ext xmlns:c16="http://schemas.microsoft.com/office/drawing/2014/chart" uri="{C3380CC4-5D6E-409C-BE32-E72D297353CC}">
              <c16:uniqueId val="{00000004-98EC-4C1E-93E4-393D23970D76}"/>
            </c:ext>
          </c:extLst>
        </c:ser>
        <c:ser>
          <c:idx val="5"/>
          <c:order val="5"/>
          <c:tx>
            <c:strRef>
              <c:f>Sheet2!$A$16</c:f>
              <c:strCache>
                <c:ptCount val="1"/>
                <c:pt idx="0">
                  <c:v>BDSNP May NO</c:v>
                </c:pt>
              </c:strCache>
            </c:strRef>
          </c:tx>
          <c:spPr>
            <a:solidFill>
              <a:schemeClr val="accent6"/>
            </a:solidFill>
            <a:ln>
              <a:noFill/>
            </a:ln>
            <a:effectLst/>
          </c:spPr>
          <c:invertIfNegative val="0"/>
          <c:cat>
            <c:strRef>
              <c:f>Sheet2!$B$10:$F$10</c:f>
              <c:strCache>
                <c:ptCount val="5"/>
                <c:pt idx="0">
                  <c:v>Iowa </c:v>
                </c:pt>
                <c:pt idx="1">
                  <c:v>Montana </c:v>
                </c:pt>
                <c:pt idx="2">
                  <c:v>South Dakota </c:v>
                </c:pt>
                <c:pt idx="3">
                  <c:v>Texas </c:v>
                </c:pt>
                <c:pt idx="4">
                  <c:v>Colorado </c:v>
                </c:pt>
              </c:strCache>
            </c:strRef>
          </c:cat>
          <c:val>
            <c:numRef>
              <c:f>Sheet2!$B$16:$F$16</c:f>
              <c:numCache>
                <c:formatCode>General</c:formatCode>
                <c:ptCount val="5"/>
                <c:pt idx="0">
                  <c:v>20.100000000000001</c:v>
                </c:pt>
                <c:pt idx="1">
                  <c:v>9.8000000000000007</c:v>
                </c:pt>
                <c:pt idx="2">
                  <c:v>18.399999999999999</c:v>
                </c:pt>
                <c:pt idx="3">
                  <c:v>54.1</c:v>
                </c:pt>
                <c:pt idx="4">
                  <c:v>18.600000000000001</c:v>
                </c:pt>
              </c:numCache>
            </c:numRef>
          </c:val>
          <c:extLst>
            <c:ext xmlns:c16="http://schemas.microsoft.com/office/drawing/2014/chart" uri="{C3380CC4-5D6E-409C-BE32-E72D297353CC}">
              <c16:uniqueId val="{00000005-98EC-4C1E-93E4-393D23970D76}"/>
            </c:ext>
          </c:extLst>
        </c:ser>
        <c:ser>
          <c:idx val="6"/>
          <c:order val="6"/>
          <c:tx>
            <c:strRef>
              <c:f>Sheet2!$A$17</c:f>
              <c:strCache>
                <c:ptCount val="1"/>
                <c:pt idx="0">
                  <c:v>BDSNP July NO</c:v>
                </c:pt>
              </c:strCache>
            </c:strRef>
          </c:tx>
          <c:spPr>
            <a:solidFill>
              <a:schemeClr val="accent6">
                <a:lumMod val="50000"/>
              </a:schemeClr>
            </a:solidFill>
            <a:ln>
              <a:noFill/>
            </a:ln>
            <a:effectLst/>
          </c:spPr>
          <c:invertIfNegative val="0"/>
          <c:cat>
            <c:strRef>
              <c:f>Sheet2!$B$10:$F$10</c:f>
              <c:strCache>
                <c:ptCount val="5"/>
                <c:pt idx="0">
                  <c:v>Iowa </c:v>
                </c:pt>
                <c:pt idx="1">
                  <c:v>Montana </c:v>
                </c:pt>
                <c:pt idx="2">
                  <c:v>South Dakota </c:v>
                </c:pt>
                <c:pt idx="3">
                  <c:v>Texas </c:v>
                </c:pt>
                <c:pt idx="4">
                  <c:v>Colorado </c:v>
                </c:pt>
              </c:strCache>
            </c:strRef>
          </c:cat>
          <c:val>
            <c:numRef>
              <c:f>Sheet2!$B$17:$F$17</c:f>
              <c:numCache>
                <c:formatCode>General</c:formatCode>
                <c:ptCount val="5"/>
                <c:pt idx="0">
                  <c:v>41.7</c:v>
                </c:pt>
                <c:pt idx="1">
                  <c:v>42.3</c:v>
                </c:pt>
                <c:pt idx="2">
                  <c:v>54.6</c:v>
                </c:pt>
                <c:pt idx="3">
                  <c:v>60.3</c:v>
                </c:pt>
                <c:pt idx="4">
                  <c:v>33.200000000000003</c:v>
                </c:pt>
              </c:numCache>
            </c:numRef>
          </c:val>
          <c:extLst>
            <c:ext xmlns:c16="http://schemas.microsoft.com/office/drawing/2014/chart" uri="{C3380CC4-5D6E-409C-BE32-E72D297353CC}">
              <c16:uniqueId val="{00000006-98EC-4C1E-93E4-393D23970D76}"/>
            </c:ext>
          </c:extLst>
        </c:ser>
        <c:dLbls>
          <c:showLegendKey val="0"/>
          <c:showVal val="0"/>
          <c:showCatName val="0"/>
          <c:showSerName val="0"/>
          <c:showPercent val="0"/>
          <c:showBubbleSize val="0"/>
        </c:dLbls>
        <c:gapWidth val="219"/>
        <c:overlap val="-27"/>
        <c:axId val="870233904"/>
        <c:axId val="870239392"/>
      </c:barChart>
      <c:catAx>
        <c:axId val="870233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870239392"/>
        <c:crosses val="autoZero"/>
        <c:auto val="1"/>
        <c:lblAlgn val="ctr"/>
        <c:lblOffset val="100"/>
        <c:noMultiLvlLbl val="0"/>
      </c:catAx>
      <c:valAx>
        <c:axId val="870239392"/>
        <c:scaling>
          <c:orientation val="minMax"/>
          <c:max val="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r>
                  <a:rPr lang="en-US" sz="1800"/>
                  <a:t>Maximum soil NO (ng-N m</a:t>
                </a:r>
                <a:r>
                  <a:rPr lang="en-US" sz="1800" baseline="30000"/>
                  <a:t>−2</a:t>
                </a:r>
                <a:r>
                  <a:rPr lang="en-US" sz="1800"/>
                  <a:t> s</a:t>
                </a:r>
                <a:r>
                  <a:rPr lang="en-US" sz="1800" baseline="30000"/>
                  <a:t>−1</a:t>
                </a:r>
                <a:r>
                  <a:rPr lang="en-US" sz="1800" baseline="0"/>
                  <a:t>)</a:t>
                </a:r>
                <a:endParaRPr lang="en-US" sz="1800" baseline="30000"/>
              </a:p>
            </c:rich>
          </c:tx>
          <c:layout>
            <c:manualLayout>
              <c:xMode val="edge"/>
              <c:yMode val="edge"/>
              <c:x val="7.1203960776579246E-3"/>
              <c:y val="7.9289368797237234E-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870233904"/>
        <c:crosses val="autoZero"/>
        <c:crossBetween val="between"/>
      </c:valAx>
      <c:spPr>
        <a:noFill/>
        <a:ln>
          <a:noFill/>
        </a:ln>
        <a:effectLst/>
      </c:spPr>
    </c:plotArea>
    <c:legend>
      <c:legendPos val="b"/>
      <c:layout>
        <c:manualLayout>
          <c:xMode val="edge"/>
          <c:yMode val="edge"/>
          <c:x val="6.824025609515573E-2"/>
          <c:y val="0.82341043966045901"/>
          <c:w val="0.90077051062258839"/>
          <c:h val="0.17642371480570207"/>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5-09-18T12:37:54.763" idx="2">
    <p:pos x="10" y="10"/>
    <p:text>Previous Berkeley-Dalhousie Soil NOx Parameterization (BDSNP) module developed by Rice use the soil biome map directly re-gridded from global atmospheric chemistry model GEOS-Chem, which is too coarse for regional model implementation.  Biome map is related with the land use/ land cover (LU/LC) classification and Köppen-Geiger climate zone definition (Kottek et al., 2006) and will determine the base soil NOx emission strength. Here, we present the process to develop a new soil biome spatial map based on 12km CONUS 40-category 2006 NLCD-MODIS land use classification (NLCD40) and climate zone definition, which will replace the GEOS-Chem biome map to better represent the up-to-date LU/LC change with finer details.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8FF33-C7AD-432F-8B9B-5486508419DE}" type="datetimeFigureOut">
              <a:rPr lang="en-US" smtClean="0"/>
              <a:t>10/23/2018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0BB29C-1061-4241-942C-D00F6C91606E}" type="slidenum">
              <a:rPr lang="en-US" smtClean="0"/>
              <a:t>‹#›</a:t>
            </a:fld>
            <a:endParaRPr lang="en-US"/>
          </a:p>
        </p:txBody>
      </p:sp>
    </p:spTree>
    <p:extLst>
      <p:ext uri="{BB962C8B-B14F-4D97-AF65-F5344CB8AC3E}">
        <p14:creationId xmlns:p14="http://schemas.microsoft.com/office/powerpoint/2010/main" val="3063063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BD40A9-2CB2-442A-A5F3-0E48F639E2AF}" type="slidenum">
              <a:rPr lang="en-US" smtClean="0"/>
              <a:t>1</a:t>
            </a:fld>
            <a:endParaRPr lang="en-US"/>
          </a:p>
        </p:txBody>
      </p:sp>
    </p:spTree>
    <p:extLst>
      <p:ext uri="{BB962C8B-B14F-4D97-AF65-F5344CB8AC3E}">
        <p14:creationId xmlns:p14="http://schemas.microsoft.com/office/powerpoint/2010/main" val="929779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0BB29C-1061-4241-942C-D00F6C91606E}" type="slidenum">
              <a:rPr lang="en-US" smtClean="0"/>
              <a:t>12</a:t>
            </a:fld>
            <a:endParaRPr lang="en-US"/>
          </a:p>
        </p:txBody>
      </p:sp>
    </p:spTree>
    <p:extLst>
      <p:ext uri="{BB962C8B-B14F-4D97-AF65-F5344CB8AC3E}">
        <p14:creationId xmlns:p14="http://schemas.microsoft.com/office/powerpoint/2010/main" val="1889277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0BB29C-1061-4241-942C-D00F6C91606E}" type="slidenum">
              <a:rPr lang="en-US" smtClean="0"/>
              <a:t>13</a:t>
            </a:fld>
            <a:endParaRPr lang="en-US"/>
          </a:p>
        </p:txBody>
      </p:sp>
    </p:spTree>
    <p:extLst>
      <p:ext uri="{BB962C8B-B14F-4D97-AF65-F5344CB8AC3E}">
        <p14:creationId xmlns:p14="http://schemas.microsoft.com/office/powerpoint/2010/main" val="714592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2600" dirty="0"/>
              <a:t>DAYCENT and EPIC model both based on CENTURY ecosystem model</a:t>
            </a:r>
          </a:p>
          <a:p>
            <a:pPr marL="0" indent="0" algn="just">
              <a:buNone/>
            </a:pPr>
            <a:endParaRPr lang="en-US" sz="2600" dirty="0"/>
          </a:p>
          <a:p>
            <a:pPr algn="just"/>
            <a:r>
              <a:rPr lang="en-US" sz="2600" dirty="0"/>
              <a:t>CENTURY simulates cycling of reactive N (along with other nutrients) between soil, vegetation, atmosphere and water</a:t>
            </a:r>
          </a:p>
          <a:p>
            <a:pPr algn="just"/>
            <a:endParaRPr lang="en-US" sz="2600" dirty="0"/>
          </a:p>
          <a:p>
            <a:pPr algn="just"/>
            <a:r>
              <a:rPr lang="en-US" sz="2600" dirty="0"/>
              <a:t> EPIC differs from DAYCENT since</a:t>
            </a:r>
            <a:r>
              <a:rPr lang="en-US" sz="2400" dirty="0"/>
              <a:t>: </a:t>
            </a:r>
          </a:p>
          <a:p>
            <a:pPr lvl="1" algn="just"/>
            <a:r>
              <a:rPr lang="en-US" dirty="0"/>
              <a:t>EPIC has been implemented on a regional scale in CMAQ and, </a:t>
            </a:r>
          </a:p>
          <a:p>
            <a:pPr lvl="1" algn="just"/>
            <a:r>
              <a:rPr lang="en-US" dirty="0"/>
              <a:t>NH</a:t>
            </a:r>
            <a:r>
              <a:rPr lang="en-US" baseline="-25000" dirty="0"/>
              <a:t>3</a:t>
            </a:r>
            <a:r>
              <a:rPr lang="en-US" dirty="0"/>
              <a:t> Bi-directional feedback implemented in EPIC-CMAQ framework </a:t>
            </a:r>
          </a:p>
          <a:p>
            <a:pPr marL="457200" lvl="1" indent="0" algn="just">
              <a:buNone/>
            </a:pPr>
            <a:r>
              <a:rPr lang="en-US" sz="2000" dirty="0"/>
              <a:t>      </a:t>
            </a:r>
            <a:r>
              <a:rPr lang="en-US" sz="1200" dirty="0"/>
              <a:t>(Cooter et al., 2012)</a:t>
            </a:r>
          </a:p>
          <a:p>
            <a:pPr marL="457200" lvl="1" indent="0" algn="just">
              <a:buNone/>
            </a:pPr>
            <a:endParaRPr lang="en-US" sz="1200" dirty="0"/>
          </a:p>
          <a:p>
            <a:pPr algn="just"/>
            <a:r>
              <a:rPr lang="en-US" sz="2600" dirty="0"/>
              <a:t>EPIC does not give how much of NO and N</a:t>
            </a:r>
            <a:r>
              <a:rPr lang="en-US" sz="2600" baseline="-25000" dirty="0"/>
              <a:t>2</a:t>
            </a:r>
            <a:r>
              <a:rPr lang="en-US" sz="2600" dirty="0"/>
              <a:t>O each came from nitrification and denitrification</a:t>
            </a:r>
          </a:p>
          <a:p>
            <a:pPr algn="just"/>
            <a:endParaRPr lang="en-US" sz="2600" dirty="0"/>
          </a:p>
          <a:p>
            <a:pPr algn="just"/>
            <a:r>
              <a:rPr lang="en-US" sz="2600" dirty="0"/>
              <a:t>N sub model of DAYCENT addresses that mechanistically based on</a:t>
            </a:r>
          </a:p>
          <a:p>
            <a:pPr lvl="1" algn="just"/>
            <a:r>
              <a:rPr lang="en-US" dirty="0"/>
              <a:t>soil water content (WFPS), temp, soil NH</a:t>
            </a:r>
            <a:r>
              <a:rPr lang="en-US" baseline="-25000" dirty="0"/>
              <a:t>4</a:t>
            </a:r>
            <a:r>
              <a:rPr lang="en-US" baseline="30000" dirty="0"/>
              <a:t>+</a:t>
            </a:r>
            <a:r>
              <a:rPr lang="en-US" dirty="0"/>
              <a:t> and NO</a:t>
            </a:r>
            <a:r>
              <a:rPr lang="en-US" baseline="-25000" dirty="0"/>
              <a:t>3</a:t>
            </a:r>
            <a:r>
              <a:rPr lang="en-US" baseline="30000" dirty="0"/>
              <a:t>−</a:t>
            </a:r>
            <a:r>
              <a:rPr lang="en-US" dirty="0"/>
              <a:t> concentrations,                         gas diffusivity and labile C availability at various soil layers</a:t>
            </a:r>
            <a:r>
              <a:rPr lang="en-US" sz="2000" dirty="0"/>
              <a:t> </a:t>
            </a:r>
          </a:p>
          <a:p>
            <a:pPr marL="457200" lvl="1" indent="0" algn="just">
              <a:buNone/>
            </a:pPr>
            <a:r>
              <a:rPr lang="en-US" sz="2000" dirty="0"/>
              <a:t>      </a:t>
            </a:r>
            <a:r>
              <a:rPr lang="en-US" sz="1300" dirty="0"/>
              <a:t>(Parton et al 1998; Del Grosso et al., 2000; Parton et al., 2001)</a:t>
            </a:r>
          </a:p>
          <a:p>
            <a:pPr lvl="1" algn="just"/>
            <a:endParaRPr lang="en-US" sz="2000" dirty="0"/>
          </a:p>
          <a:p>
            <a:pPr algn="just"/>
            <a:r>
              <a:rPr lang="en-US" sz="2600" dirty="0"/>
              <a:t>Soil HONO still not addressed in current biogeochemical models</a:t>
            </a:r>
          </a:p>
          <a:p>
            <a:endParaRPr lang="en-US" dirty="0"/>
          </a:p>
        </p:txBody>
      </p:sp>
      <p:sp>
        <p:nvSpPr>
          <p:cNvPr id="4" name="Slide Number Placeholder 3"/>
          <p:cNvSpPr>
            <a:spLocks noGrp="1"/>
          </p:cNvSpPr>
          <p:nvPr>
            <p:ph type="sldNum" sz="quarter" idx="10"/>
          </p:nvPr>
        </p:nvSpPr>
        <p:spPr/>
        <p:txBody>
          <a:bodyPr/>
          <a:lstStyle/>
          <a:p>
            <a:fld id="{A6EE0461-0EE2-42C7-BD8B-E7E1AAF82686}" type="slidenum">
              <a:rPr lang="en-US" smtClean="0"/>
              <a:t>14</a:t>
            </a:fld>
            <a:endParaRPr lang="en-US"/>
          </a:p>
        </p:txBody>
      </p:sp>
    </p:spTree>
    <p:extLst>
      <p:ext uri="{BB962C8B-B14F-4D97-AF65-F5344CB8AC3E}">
        <p14:creationId xmlns:p14="http://schemas.microsoft.com/office/powerpoint/2010/main" val="2308953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0BB29C-1061-4241-942C-D00F6C91606E}" type="slidenum">
              <a:rPr lang="en-US" smtClean="0"/>
              <a:t>15</a:t>
            </a:fld>
            <a:endParaRPr lang="en-US"/>
          </a:p>
        </p:txBody>
      </p:sp>
    </p:spTree>
    <p:extLst>
      <p:ext uri="{BB962C8B-B14F-4D97-AF65-F5344CB8AC3E}">
        <p14:creationId xmlns:p14="http://schemas.microsoft.com/office/powerpoint/2010/main" val="1705628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0BB29C-1061-4241-942C-D00F6C91606E}" type="slidenum">
              <a:rPr lang="en-US" smtClean="0"/>
              <a:t>16</a:t>
            </a:fld>
            <a:endParaRPr lang="en-US"/>
          </a:p>
        </p:txBody>
      </p:sp>
    </p:spTree>
    <p:extLst>
      <p:ext uri="{BB962C8B-B14F-4D97-AF65-F5344CB8AC3E}">
        <p14:creationId xmlns:p14="http://schemas.microsoft.com/office/powerpoint/2010/main" val="309768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b" latinLnBrk="0" hangingPunct="1"/>
            <a:r>
              <a:rPr lang="en-US" sz="1200" b="0" i="0" u="none" strike="noStrike" kern="1200" dirty="0" smtClean="0">
                <a:solidFill>
                  <a:schemeClr val="tx1"/>
                </a:solidFill>
                <a:effectLst/>
                <a:latin typeface="+mn-lt"/>
                <a:ea typeface="+mn-ea"/>
                <a:cs typeface="+mn-cs"/>
              </a:rPr>
              <a:t>Iowa fertilized fields (Williams et al., 1992)</a:t>
            </a:r>
          </a:p>
          <a:p>
            <a:pPr rtl="0" eaLnBrk="1" fontAlgn="b" latinLnBrk="0" hangingPunct="1"/>
            <a:r>
              <a:rPr lang="en-US" sz="1200" b="0" i="0" u="none" strike="noStrike" kern="1200" dirty="0" smtClean="0">
                <a:solidFill>
                  <a:schemeClr val="tx1"/>
                </a:solidFill>
                <a:effectLst/>
                <a:latin typeface="+mn-lt"/>
                <a:ea typeface="+mn-ea"/>
                <a:cs typeface="+mn-cs"/>
              </a:rPr>
              <a:t>Montana fertilized fields* (Bertram et al., 2005)</a:t>
            </a:r>
          </a:p>
          <a:p>
            <a:pPr rtl="0" eaLnBrk="1" fontAlgn="b" latinLnBrk="0" hangingPunct="1"/>
            <a:r>
              <a:rPr lang="en-US" sz="1200" b="0" i="0" u="none" strike="noStrike" kern="1200" dirty="0" smtClean="0">
                <a:solidFill>
                  <a:schemeClr val="tx1"/>
                </a:solidFill>
                <a:effectLst/>
                <a:latin typeface="+mn-lt"/>
                <a:ea typeface="+mn-ea"/>
                <a:cs typeface="+mn-cs"/>
              </a:rPr>
              <a:t>South Dakota fertilized fields  (Williams et al., 1991)</a:t>
            </a:r>
          </a:p>
          <a:p>
            <a:pPr rtl="0" eaLnBrk="1" fontAlgn="b" latinLnBrk="0" hangingPunct="1"/>
            <a:r>
              <a:rPr lang="en-US" sz="1200" b="0" i="0" u="none" strike="noStrike" kern="1200" dirty="0" smtClean="0">
                <a:solidFill>
                  <a:schemeClr val="tx1"/>
                </a:solidFill>
                <a:effectLst/>
                <a:latin typeface="+mn-lt"/>
                <a:ea typeface="+mn-ea"/>
                <a:cs typeface="+mn-cs"/>
              </a:rPr>
              <a:t>Texas grasses and fields (both fertilized) (Hutchinson and </a:t>
            </a:r>
            <a:r>
              <a:rPr lang="en-US" sz="1200" b="0" i="0" u="none" strike="noStrike" kern="1200" dirty="0" err="1" smtClean="0">
                <a:solidFill>
                  <a:schemeClr val="tx1"/>
                </a:solidFill>
                <a:effectLst/>
                <a:latin typeface="+mn-lt"/>
                <a:ea typeface="+mn-ea"/>
                <a:cs typeface="+mn-cs"/>
              </a:rPr>
              <a:t>Brams</a:t>
            </a:r>
            <a:r>
              <a:rPr lang="en-US" sz="1200" b="0" i="0" u="none" strike="noStrike" kern="1200" dirty="0" smtClean="0">
                <a:solidFill>
                  <a:schemeClr val="tx1"/>
                </a:solidFill>
                <a:effectLst/>
                <a:latin typeface="+mn-lt"/>
                <a:ea typeface="+mn-ea"/>
                <a:cs typeface="+mn-cs"/>
              </a:rPr>
              <a:t>, 1992)</a:t>
            </a:r>
          </a:p>
          <a:p>
            <a:pPr rtl="0" eaLnBrk="1" fontAlgn="b" latinLnBrk="0" hangingPunct="1"/>
            <a:r>
              <a:rPr lang="en-US" sz="1200" b="0" i="0" u="none" strike="noStrike" kern="1200" dirty="0" smtClean="0">
                <a:solidFill>
                  <a:schemeClr val="tx1"/>
                </a:solidFill>
                <a:effectLst/>
                <a:latin typeface="+mn-lt"/>
                <a:ea typeface="+mn-ea"/>
                <a:cs typeface="+mn-cs"/>
              </a:rPr>
              <a:t>Colorado natural grasslands (Parrish et al., 1987; Williams et al., 1991; Martin et al., 1998)</a:t>
            </a:r>
          </a:p>
          <a:p>
            <a:endParaRPr lang="en-US" dirty="0"/>
          </a:p>
        </p:txBody>
      </p:sp>
      <p:sp>
        <p:nvSpPr>
          <p:cNvPr id="4" name="Slide Number Placeholder 3"/>
          <p:cNvSpPr>
            <a:spLocks noGrp="1"/>
          </p:cNvSpPr>
          <p:nvPr>
            <p:ph type="sldNum" sz="quarter" idx="10"/>
          </p:nvPr>
        </p:nvSpPr>
        <p:spPr/>
        <p:txBody>
          <a:bodyPr/>
          <a:lstStyle/>
          <a:p>
            <a:fld id="{380BB29C-1061-4241-942C-D00F6C91606E}" type="slidenum">
              <a:rPr lang="en-US" smtClean="0"/>
              <a:t>17</a:t>
            </a:fld>
            <a:endParaRPr lang="en-US"/>
          </a:p>
        </p:txBody>
      </p:sp>
    </p:spTree>
    <p:extLst>
      <p:ext uri="{BB962C8B-B14F-4D97-AF65-F5344CB8AC3E}">
        <p14:creationId xmlns:p14="http://schemas.microsoft.com/office/powerpoint/2010/main" val="2065557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0BB29C-1061-4241-942C-D00F6C91606E}" type="slidenum">
              <a:rPr lang="en-US" smtClean="0"/>
              <a:t>18</a:t>
            </a:fld>
            <a:endParaRPr lang="en-US"/>
          </a:p>
        </p:txBody>
      </p:sp>
    </p:spTree>
    <p:extLst>
      <p:ext uri="{BB962C8B-B14F-4D97-AF65-F5344CB8AC3E}">
        <p14:creationId xmlns:p14="http://schemas.microsoft.com/office/powerpoint/2010/main" val="2055440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0BB29C-1061-4241-942C-D00F6C91606E}" type="slidenum">
              <a:rPr lang="en-US" smtClean="0"/>
              <a:t>19</a:t>
            </a:fld>
            <a:endParaRPr lang="en-US"/>
          </a:p>
        </p:txBody>
      </p:sp>
    </p:spTree>
    <p:extLst>
      <p:ext uri="{BB962C8B-B14F-4D97-AF65-F5344CB8AC3E}">
        <p14:creationId xmlns:p14="http://schemas.microsoft.com/office/powerpoint/2010/main" val="1158596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0BB29C-1061-4241-942C-D00F6C91606E}" type="slidenum">
              <a:rPr lang="en-US" smtClean="0"/>
              <a:t>20</a:t>
            </a:fld>
            <a:endParaRPr lang="en-US"/>
          </a:p>
        </p:txBody>
      </p:sp>
    </p:spTree>
    <p:extLst>
      <p:ext uri="{BB962C8B-B14F-4D97-AF65-F5344CB8AC3E}">
        <p14:creationId xmlns:p14="http://schemas.microsoft.com/office/powerpoint/2010/main" val="3918560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0BB29C-1061-4241-942C-D00F6C91606E}" type="slidenum">
              <a:rPr lang="en-US" smtClean="0"/>
              <a:t>21</a:t>
            </a:fld>
            <a:endParaRPr lang="en-US"/>
          </a:p>
        </p:txBody>
      </p:sp>
    </p:spTree>
    <p:extLst>
      <p:ext uri="{BB962C8B-B14F-4D97-AF65-F5344CB8AC3E}">
        <p14:creationId xmlns:p14="http://schemas.microsoft.com/office/powerpoint/2010/main" val="2303660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 biochar</a:t>
            </a:r>
            <a:endParaRPr lang="en-US" dirty="0"/>
          </a:p>
        </p:txBody>
      </p:sp>
      <p:sp>
        <p:nvSpPr>
          <p:cNvPr id="4" name="Slide Number Placeholder 3"/>
          <p:cNvSpPr>
            <a:spLocks noGrp="1"/>
          </p:cNvSpPr>
          <p:nvPr>
            <p:ph type="sldNum" sz="quarter" idx="10"/>
          </p:nvPr>
        </p:nvSpPr>
        <p:spPr/>
        <p:txBody>
          <a:bodyPr/>
          <a:lstStyle/>
          <a:p>
            <a:fld id="{6274EE02-00A1-4F5D-8D60-9D9DCF237570}" type="slidenum">
              <a:rPr lang="en-US" smtClean="0"/>
              <a:t>2</a:t>
            </a:fld>
            <a:endParaRPr lang="en-US"/>
          </a:p>
        </p:txBody>
      </p:sp>
    </p:spTree>
    <p:extLst>
      <p:ext uri="{BB962C8B-B14F-4D97-AF65-F5344CB8AC3E}">
        <p14:creationId xmlns:p14="http://schemas.microsoft.com/office/powerpoint/2010/main" val="3669550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0BB29C-1061-4241-942C-D00F6C91606E}" type="slidenum">
              <a:rPr lang="en-US" smtClean="0"/>
              <a:t>22</a:t>
            </a:fld>
            <a:endParaRPr lang="en-US"/>
          </a:p>
        </p:txBody>
      </p:sp>
    </p:spTree>
    <p:extLst>
      <p:ext uri="{BB962C8B-B14F-4D97-AF65-F5344CB8AC3E}">
        <p14:creationId xmlns:p14="http://schemas.microsoft.com/office/powerpoint/2010/main" val="3665862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0BB29C-1061-4241-942C-D00F6C91606E}" type="slidenum">
              <a:rPr lang="en-US" smtClean="0"/>
              <a:t>23</a:t>
            </a:fld>
            <a:endParaRPr lang="en-US"/>
          </a:p>
        </p:txBody>
      </p:sp>
    </p:spTree>
    <p:extLst>
      <p:ext uri="{BB962C8B-B14F-4D97-AF65-F5344CB8AC3E}">
        <p14:creationId xmlns:p14="http://schemas.microsoft.com/office/powerpoint/2010/main" val="422622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0BB29C-1061-4241-942C-D00F6C91606E}" type="slidenum">
              <a:rPr lang="en-US" smtClean="0"/>
              <a:t>24</a:t>
            </a:fld>
            <a:endParaRPr lang="en-US"/>
          </a:p>
        </p:txBody>
      </p:sp>
    </p:spTree>
    <p:extLst>
      <p:ext uri="{BB962C8B-B14F-4D97-AF65-F5344CB8AC3E}">
        <p14:creationId xmlns:p14="http://schemas.microsoft.com/office/powerpoint/2010/main" val="229591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0BB29C-1061-4241-942C-D00F6C91606E}" type="slidenum">
              <a:rPr lang="en-US" smtClean="0"/>
              <a:t>25</a:t>
            </a:fld>
            <a:endParaRPr lang="en-US"/>
          </a:p>
        </p:txBody>
      </p:sp>
    </p:spTree>
    <p:extLst>
      <p:ext uri="{BB962C8B-B14F-4D97-AF65-F5344CB8AC3E}">
        <p14:creationId xmlns:p14="http://schemas.microsoft.com/office/powerpoint/2010/main" val="2839429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0BB29C-1061-4241-942C-D00F6C91606E}" type="slidenum">
              <a:rPr lang="en-US" smtClean="0"/>
              <a:t>26</a:t>
            </a:fld>
            <a:endParaRPr lang="en-US"/>
          </a:p>
        </p:txBody>
      </p:sp>
    </p:spTree>
    <p:extLst>
      <p:ext uri="{BB962C8B-B14F-4D97-AF65-F5344CB8AC3E}">
        <p14:creationId xmlns:p14="http://schemas.microsoft.com/office/powerpoint/2010/main" val="685569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1BA582EA-DA63-4B44-B43D-B8559A932F30}" type="slidenum">
              <a:rPr lang="en-US" smtClean="0"/>
              <a:pPr/>
              <a:t>27</a:t>
            </a:fld>
            <a:endParaRPr lang="en-US"/>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p:spPr>
        <p:txBody>
          <a:bodyPr/>
          <a:lstStyle/>
          <a:p>
            <a:pPr eaLnBrk="1" hangingPunct="1"/>
            <a:r>
              <a:rPr lang="en-US" dirty="0"/>
              <a:t>Disclaimer</a:t>
            </a:r>
            <a:r>
              <a:rPr lang="en-US" baseline="0" dirty="0"/>
              <a:t> may be placed elsewhere in the presentation (such as the title slide or the “final” slide); however, it should be clearly legible. </a:t>
            </a:r>
            <a:endParaRPr lang="en-US" dirty="0"/>
          </a:p>
        </p:txBody>
      </p:sp>
    </p:spTree>
    <p:extLst>
      <p:ext uri="{BB962C8B-B14F-4D97-AF65-F5344CB8AC3E}">
        <p14:creationId xmlns:p14="http://schemas.microsoft.com/office/powerpoint/2010/main" val="1923622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0BB29C-1061-4241-942C-D00F6C91606E}" type="slidenum">
              <a:rPr lang="en-US" smtClean="0"/>
              <a:t>29</a:t>
            </a:fld>
            <a:endParaRPr lang="en-US"/>
          </a:p>
        </p:txBody>
      </p:sp>
    </p:spTree>
    <p:extLst>
      <p:ext uri="{BB962C8B-B14F-4D97-AF65-F5344CB8AC3E}">
        <p14:creationId xmlns:p14="http://schemas.microsoft.com/office/powerpoint/2010/main" val="8196464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0BB29C-1061-4241-942C-D00F6C91606E}" type="slidenum">
              <a:rPr lang="en-US" smtClean="0"/>
              <a:t>30</a:t>
            </a:fld>
            <a:endParaRPr lang="en-US"/>
          </a:p>
        </p:txBody>
      </p:sp>
    </p:spTree>
    <p:extLst>
      <p:ext uri="{BB962C8B-B14F-4D97-AF65-F5344CB8AC3E}">
        <p14:creationId xmlns:p14="http://schemas.microsoft.com/office/powerpoint/2010/main" val="1100133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0BB29C-1061-4241-942C-D00F6C91606E}" type="slidenum">
              <a:rPr lang="en-US" smtClean="0"/>
              <a:t>31</a:t>
            </a:fld>
            <a:endParaRPr lang="en-US"/>
          </a:p>
        </p:txBody>
      </p:sp>
    </p:spTree>
    <p:extLst>
      <p:ext uri="{BB962C8B-B14F-4D97-AF65-F5344CB8AC3E}">
        <p14:creationId xmlns:p14="http://schemas.microsoft.com/office/powerpoint/2010/main" val="3150552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0BB29C-1061-4241-942C-D00F6C91606E}" type="slidenum">
              <a:rPr lang="en-US" smtClean="0"/>
              <a:t>32</a:t>
            </a:fld>
            <a:endParaRPr lang="en-US"/>
          </a:p>
        </p:txBody>
      </p:sp>
    </p:spTree>
    <p:extLst>
      <p:ext uri="{BB962C8B-B14F-4D97-AF65-F5344CB8AC3E}">
        <p14:creationId xmlns:p14="http://schemas.microsoft.com/office/powerpoint/2010/main" val="2111632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0BB29C-1061-4241-942C-D00F6C91606E}" type="slidenum">
              <a:rPr lang="en-US" smtClean="0"/>
              <a:t>3</a:t>
            </a:fld>
            <a:endParaRPr lang="en-US"/>
          </a:p>
        </p:txBody>
      </p:sp>
    </p:spTree>
    <p:extLst>
      <p:ext uri="{BB962C8B-B14F-4D97-AF65-F5344CB8AC3E}">
        <p14:creationId xmlns:p14="http://schemas.microsoft.com/office/powerpoint/2010/main" val="16202931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35D2ED-BBD8-4034-86FB-D50E3C4ACF1A}" type="slidenum">
              <a:rPr lang="en-US" smtClean="0"/>
              <a:t>33</a:t>
            </a:fld>
            <a:endParaRPr lang="en-US"/>
          </a:p>
        </p:txBody>
      </p:sp>
    </p:spTree>
    <p:extLst>
      <p:ext uri="{BB962C8B-B14F-4D97-AF65-F5344CB8AC3E}">
        <p14:creationId xmlns:p14="http://schemas.microsoft.com/office/powerpoint/2010/main" val="22221380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919" indent="-173919">
              <a:buFont typeface="Arial" panose="020B0604020202020204" pitchFamily="34" charset="0"/>
              <a:buChar char="•"/>
            </a:pPr>
            <a:r>
              <a:rPr lang="en-US" b="1" dirty="0"/>
              <a:t>HUSC</a:t>
            </a:r>
            <a:r>
              <a:rPr lang="en-US" b="1" baseline="0" dirty="0"/>
              <a:t> </a:t>
            </a:r>
            <a:r>
              <a:rPr lang="en-US" b="1" dirty="0"/>
              <a:t>to Schedule Vegetable Plantings, Predict Harvest Dates and Manage Crops</a:t>
            </a:r>
          </a:p>
          <a:p>
            <a:pPr marL="173919" indent="-173919">
              <a:buFont typeface="Arial" panose="020B0604020202020204" pitchFamily="34" charset="0"/>
              <a:buChar char="•"/>
            </a:pPr>
            <a:endParaRPr lang="en-US" b="1" dirty="0"/>
          </a:p>
          <a:p>
            <a:pPr marL="173919" indent="-173919">
              <a:buFont typeface="Arial" panose="020B0604020202020204" pitchFamily="34" charset="0"/>
              <a:buChar char="•"/>
            </a:pPr>
            <a:endParaRPr lang="en-US" b="1" dirty="0"/>
          </a:p>
          <a:p>
            <a:pPr marL="173919" indent="-173919">
              <a:buFont typeface="Arial" panose="020B0604020202020204" pitchFamily="34" charset="0"/>
              <a:buChar char="•"/>
            </a:pPr>
            <a:r>
              <a:rPr lang="en-US" b="1" dirty="0"/>
              <a:t>T</a:t>
            </a:r>
            <a:r>
              <a:rPr lang="en-US" dirty="0"/>
              <a:t>emperature controls the development of many organisms that don’t have complex thermoregulatory systems. This allows us to predict the development of different organisms by accurately using development or phenology models which are based on the accumulation of heat units (i.e. degree days) during a growing season. </a:t>
            </a:r>
          </a:p>
        </p:txBody>
      </p:sp>
      <p:sp>
        <p:nvSpPr>
          <p:cNvPr id="4" name="Slide Number Placeholder 3"/>
          <p:cNvSpPr>
            <a:spLocks noGrp="1"/>
          </p:cNvSpPr>
          <p:nvPr>
            <p:ph type="sldNum" sz="quarter" idx="10"/>
          </p:nvPr>
        </p:nvSpPr>
        <p:spPr/>
        <p:txBody>
          <a:bodyPr/>
          <a:lstStyle/>
          <a:p>
            <a:fld id="{FAFAF025-CC82-4B79-BF5D-4A28871455E1}" type="slidenum">
              <a:rPr lang="en-US" smtClean="0"/>
              <a:t>34</a:t>
            </a:fld>
            <a:endParaRPr lang="en-US"/>
          </a:p>
        </p:txBody>
      </p:sp>
    </p:spTree>
    <p:extLst>
      <p:ext uri="{BB962C8B-B14F-4D97-AF65-F5344CB8AC3E}">
        <p14:creationId xmlns:p14="http://schemas.microsoft.com/office/powerpoint/2010/main" val="28356205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0BB29C-1061-4241-942C-D00F6C91606E}" type="slidenum">
              <a:rPr lang="en-US" smtClean="0"/>
              <a:t>35</a:t>
            </a:fld>
            <a:endParaRPr lang="en-US"/>
          </a:p>
        </p:txBody>
      </p:sp>
    </p:spTree>
    <p:extLst>
      <p:ext uri="{BB962C8B-B14F-4D97-AF65-F5344CB8AC3E}">
        <p14:creationId xmlns:p14="http://schemas.microsoft.com/office/powerpoint/2010/main" val="2106782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0BB29C-1061-4241-942C-D00F6C91606E}" type="slidenum">
              <a:rPr lang="en-US" smtClean="0"/>
              <a:t>37</a:t>
            </a:fld>
            <a:endParaRPr lang="en-US"/>
          </a:p>
        </p:txBody>
      </p:sp>
    </p:spTree>
    <p:extLst>
      <p:ext uri="{BB962C8B-B14F-4D97-AF65-F5344CB8AC3E}">
        <p14:creationId xmlns:p14="http://schemas.microsoft.com/office/powerpoint/2010/main" val="11061998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0BB29C-1061-4241-942C-D00F6C91606E}" type="slidenum">
              <a:rPr lang="en-US" smtClean="0"/>
              <a:t>38</a:t>
            </a:fld>
            <a:endParaRPr lang="en-US"/>
          </a:p>
        </p:txBody>
      </p:sp>
    </p:spTree>
    <p:extLst>
      <p:ext uri="{BB962C8B-B14F-4D97-AF65-F5344CB8AC3E}">
        <p14:creationId xmlns:p14="http://schemas.microsoft.com/office/powerpoint/2010/main" val="10286486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0BB29C-1061-4241-942C-D00F6C91606E}" type="slidenum">
              <a:rPr lang="en-US" smtClean="0"/>
              <a:t>39</a:t>
            </a:fld>
            <a:endParaRPr lang="en-US"/>
          </a:p>
        </p:txBody>
      </p:sp>
    </p:spTree>
    <p:extLst>
      <p:ext uri="{BB962C8B-B14F-4D97-AF65-F5344CB8AC3E}">
        <p14:creationId xmlns:p14="http://schemas.microsoft.com/office/powerpoint/2010/main" val="7363312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0BB29C-1061-4241-942C-D00F6C91606E}" type="slidenum">
              <a:rPr lang="en-US" smtClean="0"/>
              <a:t>40</a:t>
            </a:fld>
            <a:endParaRPr lang="en-US"/>
          </a:p>
        </p:txBody>
      </p:sp>
    </p:spTree>
    <p:extLst>
      <p:ext uri="{BB962C8B-B14F-4D97-AF65-F5344CB8AC3E}">
        <p14:creationId xmlns:p14="http://schemas.microsoft.com/office/powerpoint/2010/main" val="20799923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0BB29C-1061-4241-942C-D00F6C91606E}" type="slidenum">
              <a:rPr lang="en-US" smtClean="0"/>
              <a:t>41</a:t>
            </a:fld>
            <a:endParaRPr lang="en-US"/>
          </a:p>
        </p:txBody>
      </p:sp>
    </p:spTree>
    <p:extLst>
      <p:ext uri="{BB962C8B-B14F-4D97-AF65-F5344CB8AC3E}">
        <p14:creationId xmlns:p14="http://schemas.microsoft.com/office/powerpoint/2010/main" val="30205348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74EE02-00A1-4F5D-8D60-9D9DCF237570}" type="slidenum">
              <a:rPr lang="en-US" smtClean="0"/>
              <a:t>43</a:t>
            </a:fld>
            <a:endParaRPr lang="en-US"/>
          </a:p>
        </p:txBody>
      </p:sp>
    </p:spTree>
    <p:extLst>
      <p:ext uri="{BB962C8B-B14F-4D97-AF65-F5344CB8AC3E}">
        <p14:creationId xmlns:p14="http://schemas.microsoft.com/office/powerpoint/2010/main" val="11600672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ln/>
        </p:spPr>
        <p:txBody>
          <a:bodyPr/>
          <a:lstStyle/>
          <a:p>
            <a:r>
              <a:rPr lang="en-US" altLang="en-US" b="1">
                <a:latin typeface="Arial" panose="020B0604020202020204" pitchFamily="34" charset="0"/>
                <a:cs typeface="Arial" panose="020B0604020202020204" pitchFamily="34" charset="0"/>
              </a:rPr>
              <a:t>Figure 1 </a:t>
            </a:r>
            <a:r>
              <a:rPr lang="en-US" altLang="en-US">
                <a:latin typeface="Arial" panose="020B0604020202020204" pitchFamily="34" charset="0"/>
                <a:cs typeface="Arial" panose="020B0604020202020204" pitchFamily="34" charset="0"/>
              </a:rPr>
              <a:t>County average excess nitrogen per harvested cropland acre
</a:t>
            </a:r>
          </a:p>
        </p:txBody>
      </p:sp>
      <p:sp>
        <p:nvSpPr>
          <p:cNvPr id="1741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4658E5F2-4D25-47F5-8FAF-A16677A84A08}" type="slidenum">
              <a:rPr lang="en-US" altLang="en-US" sz="1200"/>
              <a:pPr algn="r" eaLnBrk="1" hangingPunct="1"/>
              <a:t>44</a:t>
            </a:fld>
            <a:endParaRPr lang="en-US" altLang="en-US" sz="1200"/>
          </a:p>
        </p:txBody>
      </p:sp>
    </p:spTree>
    <p:extLst>
      <p:ext uri="{BB962C8B-B14F-4D97-AF65-F5344CB8AC3E}">
        <p14:creationId xmlns:p14="http://schemas.microsoft.com/office/powerpoint/2010/main" val="3086241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74EE02-00A1-4F5D-8D60-9D9DCF237570}" type="slidenum">
              <a:rPr lang="en-US" smtClean="0"/>
              <a:t>4</a:t>
            </a:fld>
            <a:endParaRPr lang="en-US"/>
          </a:p>
        </p:txBody>
      </p:sp>
    </p:spTree>
    <p:extLst>
      <p:ext uri="{BB962C8B-B14F-4D97-AF65-F5344CB8AC3E}">
        <p14:creationId xmlns:p14="http://schemas.microsoft.com/office/powerpoint/2010/main" val="36441197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0BB29C-1061-4241-942C-D00F6C91606E}" type="slidenum">
              <a:rPr lang="en-US" smtClean="0"/>
              <a:t>51</a:t>
            </a:fld>
            <a:endParaRPr lang="en-US"/>
          </a:p>
        </p:txBody>
      </p:sp>
    </p:spTree>
    <p:extLst>
      <p:ext uri="{BB962C8B-B14F-4D97-AF65-F5344CB8AC3E}">
        <p14:creationId xmlns:p14="http://schemas.microsoft.com/office/powerpoint/2010/main" val="13064822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0BB29C-1061-4241-942C-D00F6C91606E}" type="slidenum">
              <a:rPr lang="en-US" smtClean="0"/>
              <a:t>52</a:t>
            </a:fld>
            <a:endParaRPr lang="en-US"/>
          </a:p>
        </p:txBody>
      </p:sp>
    </p:spTree>
    <p:extLst>
      <p:ext uri="{BB962C8B-B14F-4D97-AF65-F5344CB8AC3E}">
        <p14:creationId xmlns:p14="http://schemas.microsoft.com/office/powerpoint/2010/main" val="2484016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BD40A9-2CB2-442A-A5F3-0E48F639E2AF}" type="slidenum">
              <a:rPr lang="en-US" smtClean="0"/>
              <a:t>5</a:t>
            </a:fld>
            <a:endParaRPr lang="en-US"/>
          </a:p>
        </p:txBody>
      </p:sp>
    </p:spTree>
    <p:extLst>
      <p:ext uri="{BB962C8B-B14F-4D97-AF65-F5344CB8AC3E}">
        <p14:creationId xmlns:p14="http://schemas.microsoft.com/office/powerpoint/2010/main" val="3536285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919" indent="-173919">
              <a:buFont typeface="Arial" panose="020B0604020202020204" pitchFamily="34" charset="0"/>
              <a:buChar char="•"/>
            </a:pPr>
            <a:r>
              <a:rPr lang="en-US" b="1" dirty="0"/>
              <a:t>HUSC</a:t>
            </a:r>
            <a:r>
              <a:rPr lang="en-US" b="1" baseline="0" dirty="0"/>
              <a:t> </a:t>
            </a:r>
            <a:r>
              <a:rPr lang="en-US" b="1" dirty="0"/>
              <a:t>to Schedule Vegetable Plantings, Predict Harvest Dates and Manage Crops</a:t>
            </a:r>
          </a:p>
          <a:p>
            <a:pPr marL="173919" indent="-173919">
              <a:buFont typeface="Arial" panose="020B0604020202020204" pitchFamily="34" charset="0"/>
              <a:buChar char="•"/>
            </a:pPr>
            <a:endParaRPr lang="en-US" b="1" dirty="0"/>
          </a:p>
          <a:p>
            <a:pPr marL="173919" indent="-173919">
              <a:buFont typeface="Arial" panose="020B0604020202020204" pitchFamily="34" charset="0"/>
              <a:buChar char="•"/>
            </a:pPr>
            <a:endParaRPr lang="en-US" b="1" dirty="0"/>
          </a:p>
          <a:p>
            <a:pPr marL="173919" indent="-173919">
              <a:buFont typeface="Arial" panose="020B0604020202020204" pitchFamily="34" charset="0"/>
              <a:buChar char="•"/>
            </a:pPr>
            <a:r>
              <a:rPr lang="en-US" b="1" dirty="0"/>
              <a:t>T</a:t>
            </a:r>
            <a:r>
              <a:rPr lang="en-US" dirty="0"/>
              <a:t>emperature controls the development of many organisms that don’t have complex thermoregulatory systems. This allows us to predict the development of different organisms by accurately using development or phenology models which are based on the accumulation of heat units (i.e. degree days) during a growing season. </a:t>
            </a:r>
          </a:p>
        </p:txBody>
      </p:sp>
      <p:sp>
        <p:nvSpPr>
          <p:cNvPr id="4" name="Slide Number Placeholder 3"/>
          <p:cNvSpPr>
            <a:spLocks noGrp="1"/>
          </p:cNvSpPr>
          <p:nvPr>
            <p:ph type="sldNum" sz="quarter" idx="10"/>
          </p:nvPr>
        </p:nvSpPr>
        <p:spPr/>
        <p:txBody>
          <a:bodyPr/>
          <a:lstStyle/>
          <a:p>
            <a:fld id="{FAFAF025-CC82-4B79-BF5D-4A28871455E1}" type="slidenum">
              <a:rPr lang="en-US" smtClean="0"/>
              <a:t>7</a:t>
            </a:fld>
            <a:endParaRPr lang="en-US"/>
          </a:p>
        </p:txBody>
      </p:sp>
    </p:spTree>
    <p:extLst>
      <p:ext uri="{BB962C8B-B14F-4D97-AF65-F5344CB8AC3E}">
        <p14:creationId xmlns:p14="http://schemas.microsoft.com/office/powerpoint/2010/main" val="2222591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0BB29C-1061-4241-942C-D00F6C91606E}" type="slidenum">
              <a:rPr lang="en-US" smtClean="0"/>
              <a:t>8</a:t>
            </a:fld>
            <a:endParaRPr lang="en-US"/>
          </a:p>
        </p:txBody>
      </p:sp>
    </p:spTree>
    <p:extLst>
      <p:ext uri="{BB962C8B-B14F-4D97-AF65-F5344CB8AC3E}">
        <p14:creationId xmlns:p14="http://schemas.microsoft.com/office/powerpoint/2010/main" val="894055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74EE02-00A1-4F5D-8D60-9D9DCF237570}" type="slidenum">
              <a:rPr lang="en-US" smtClean="0"/>
              <a:t>10</a:t>
            </a:fld>
            <a:endParaRPr lang="en-US"/>
          </a:p>
        </p:txBody>
      </p:sp>
    </p:spTree>
    <p:extLst>
      <p:ext uri="{BB962C8B-B14F-4D97-AF65-F5344CB8AC3E}">
        <p14:creationId xmlns:p14="http://schemas.microsoft.com/office/powerpoint/2010/main" val="1996390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0BB29C-1061-4241-942C-D00F6C91606E}" type="slidenum">
              <a:rPr lang="en-US" smtClean="0"/>
              <a:t>11</a:t>
            </a:fld>
            <a:endParaRPr lang="en-US"/>
          </a:p>
        </p:txBody>
      </p:sp>
    </p:spTree>
    <p:extLst>
      <p:ext uri="{BB962C8B-B14F-4D97-AF65-F5344CB8AC3E}">
        <p14:creationId xmlns:p14="http://schemas.microsoft.com/office/powerpoint/2010/main" val="1605964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EECD06-C6CC-4687-979B-973492381C2F}"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FBB627-7F02-48C8-836E-392B47AA2D88}" type="slidenum">
              <a:rPr lang="en-US" smtClean="0"/>
              <a:t>‹#›</a:t>
            </a:fld>
            <a:endParaRPr lang="en-US"/>
          </a:p>
        </p:txBody>
      </p:sp>
    </p:spTree>
    <p:extLst>
      <p:ext uri="{BB962C8B-B14F-4D97-AF65-F5344CB8AC3E}">
        <p14:creationId xmlns:p14="http://schemas.microsoft.com/office/powerpoint/2010/main" val="2658512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EECD06-C6CC-4687-979B-973492381C2F}"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FBB627-7F02-48C8-836E-392B47AA2D88}" type="slidenum">
              <a:rPr lang="en-US" smtClean="0"/>
              <a:t>‹#›</a:t>
            </a:fld>
            <a:endParaRPr lang="en-US"/>
          </a:p>
        </p:txBody>
      </p:sp>
    </p:spTree>
    <p:extLst>
      <p:ext uri="{BB962C8B-B14F-4D97-AF65-F5344CB8AC3E}">
        <p14:creationId xmlns:p14="http://schemas.microsoft.com/office/powerpoint/2010/main" val="4281735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EECD06-C6CC-4687-979B-973492381C2F}"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FBB627-7F02-48C8-836E-392B47AA2D88}" type="slidenum">
              <a:rPr lang="en-US" smtClean="0"/>
              <a:t>‹#›</a:t>
            </a:fld>
            <a:endParaRPr lang="en-US"/>
          </a:p>
        </p:txBody>
      </p:sp>
    </p:spTree>
    <p:extLst>
      <p:ext uri="{BB962C8B-B14F-4D97-AF65-F5344CB8AC3E}">
        <p14:creationId xmlns:p14="http://schemas.microsoft.com/office/powerpoint/2010/main" val="3756123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EECD06-C6CC-4687-979B-973492381C2F}"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FBB627-7F02-48C8-836E-392B47AA2D88}" type="slidenum">
              <a:rPr lang="en-US" smtClean="0"/>
              <a:t>‹#›</a:t>
            </a:fld>
            <a:endParaRPr lang="en-US"/>
          </a:p>
        </p:txBody>
      </p:sp>
    </p:spTree>
    <p:extLst>
      <p:ext uri="{BB962C8B-B14F-4D97-AF65-F5344CB8AC3E}">
        <p14:creationId xmlns:p14="http://schemas.microsoft.com/office/powerpoint/2010/main" val="2101102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EECD06-C6CC-4687-979B-973492381C2F}"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FBB627-7F02-48C8-836E-392B47AA2D88}" type="slidenum">
              <a:rPr lang="en-US" smtClean="0"/>
              <a:t>‹#›</a:t>
            </a:fld>
            <a:endParaRPr lang="en-US"/>
          </a:p>
        </p:txBody>
      </p:sp>
    </p:spTree>
    <p:extLst>
      <p:ext uri="{BB962C8B-B14F-4D97-AF65-F5344CB8AC3E}">
        <p14:creationId xmlns:p14="http://schemas.microsoft.com/office/powerpoint/2010/main" val="203321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EECD06-C6CC-4687-979B-973492381C2F}"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FBB627-7F02-48C8-836E-392B47AA2D88}" type="slidenum">
              <a:rPr lang="en-US" smtClean="0"/>
              <a:t>‹#›</a:t>
            </a:fld>
            <a:endParaRPr lang="en-US"/>
          </a:p>
        </p:txBody>
      </p:sp>
    </p:spTree>
    <p:extLst>
      <p:ext uri="{BB962C8B-B14F-4D97-AF65-F5344CB8AC3E}">
        <p14:creationId xmlns:p14="http://schemas.microsoft.com/office/powerpoint/2010/main" val="3634312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EECD06-C6CC-4687-979B-973492381C2F}" type="datetimeFigureOut">
              <a:rPr lang="en-US" smtClean="0"/>
              <a:t>10/23/2018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FBB627-7F02-48C8-836E-392B47AA2D88}" type="slidenum">
              <a:rPr lang="en-US" smtClean="0"/>
              <a:t>‹#›</a:t>
            </a:fld>
            <a:endParaRPr lang="en-US"/>
          </a:p>
        </p:txBody>
      </p:sp>
    </p:spTree>
    <p:extLst>
      <p:ext uri="{BB962C8B-B14F-4D97-AF65-F5344CB8AC3E}">
        <p14:creationId xmlns:p14="http://schemas.microsoft.com/office/powerpoint/2010/main" val="880909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EECD06-C6CC-4687-979B-973492381C2F}" type="datetimeFigureOut">
              <a:rPr lang="en-US" smtClean="0"/>
              <a:t>10/23/2018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FBB627-7F02-48C8-836E-392B47AA2D88}" type="slidenum">
              <a:rPr lang="en-US" smtClean="0"/>
              <a:t>‹#›</a:t>
            </a:fld>
            <a:endParaRPr lang="en-US"/>
          </a:p>
        </p:txBody>
      </p:sp>
    </p:spTree>
    <p:extLst>
      <p:ext uri="{BB962C8B-B14F-4D97-AF65-F5344CB8AC3E}">
        <p14:creationId xmlns:p14="http://schemas.microsoft.com/office/powerpoint/2010/main" val="1134632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EECD06-C6CC-4687-979B-973492381C2F}" type="datetimeFigureOut">
              <a:rPr lang="en-US" smtClean="0"/>
              <a:t>10/23/2018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FBB627-7F02-48C8-836E-392B47AA2D88}" type="slidenum">
              <a:rPr lang="en-US" smtClean="0"/>
              <a:t>‹#›</a:t>
            </a:fld>
            <a:endParaRPr lang="en-US"/>
          </a:p>
        </p:txBody>
      </p:sp>
    </p:spTree>
    <p:extLst>
      <p:ext uri="{BB962C8B-B14F-4D97-AF65-F5344CB8AC3E}">
        <p14:creationId xmlns:p14="http://schemas.microsoft.com/office/powerpoint/2010/main" val="336658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EECD06-C6CC-4687-979B-973492381C2F}"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FBB627-7F02-48C8-836E-392B47AA2D88}" type="slidenum">
              <a:rPr lang="en-US" smtClean="0"/>
              <a:t>‹#›</a:t>
            </a:fld>
            <a:endParaRPr lang="en-US"/>
          </a:p>
        </p:txBody>
      </p:sp>
    </p:spTree>
    <p:extLst>
      <p:ext uri="{BB962C8B-B14F-4D97-AF65-F5344CB8AC3E}">
        <p14:creationId xmlns:p14="http://schemas.microsoft.com/office/powerpoint/2010/main" val="2622380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EECD06-C6CC-4687-979B-973492381C2F}"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FBB627-7F02-48C8-836E-392B47AA2D88}" type="slidenum">
              <a:rPr lang="en-US" smtClean="0"/>
              <a:t>‹#›</a:t>
            </a:fld>
            <a:endParaRPr lang="en-US"/>
          </a:p>
        </p:txBody>
      </p:sp>
    </p:spTree>
    <p:extLst>
      <p:ext uri="{BB962C8B-B14F-4D97-AF65-F5344CB8AC3E}">
        <p14:creationId xmlns:p14="http://schemas.microsoft.com/office/powerpoint/2010/main" val="2139841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EECD06-C6CC-4687-979B-973492381C2F}" type="datetimeFigureOut">
              <a:rPr lang="en-US" smtClean="0"/>
              <a:t>10/23/2018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FBB627-7F02-48C8-836E-392B47AA2D88}" type="slidenum">
              <a:rPr lang="en-US" smtClean="0"/>
              <a:t>‹#›</a:t>
            </a:fld>
            <a:endParaRPr lang="en-US"/>
          </a:p>
        </p:txBody>
      </p:sp>
    </p:spTree>
    <p:extLst>
      <p:ext uri="{BB962C8B-B14F-4D97-AF65-F5344CB8AC3E}">
        <p14:creationId xmlns:p14="http://schemas.microsoft.com/office/powerpoint/2010/main" val="1144818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1.gif"/><Relationship Id="rId5" Type="http://schemas.openxmlformats.org/officeDocument/2006/relationships/image" Target="../media/image40.pn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tiff"/><Relationship Id="rId4" Type="http://schemas.openxmlformats.org/officeDocument/2006/relationships/image" Target="../media/image44.tif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hyperlink" Target="http://www.cpc.ncep.noaa.gov/products/analysis_monitoring/regional_monitoring/palmer/2011/" TargetMode="External"/><Relationship Id="rId5" Type="http://schemas.openxmlformats.org/officeDocument/2006/relationships/image" Target="../media/image61.png"/><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428175" y="5937209"/>
            <a:ext cx="1695450" cy="719138"/>
          </a:xfrm>
          <a:prstGeom prst="rect">
            <a:avLst/>
          </a:prstGeom>
        </p:spPr>
      </p:pic>
      <p:sp>
        <p:nvSpPr>
          <p:cNvPr id="6" name="TextBox 5"/>
          <p:cNvSpPr txBox="1"/>
          <p:nvPr/>
        </p:nvSpPr>
        <p:spPr>
          <a:xfrm>
            <a:off x="2233613" y="5937209"/>
            <a:ext cx="7743824" cy="1015663"/>
          </a:xfrm>
          <a:prstGeom prst="rect">
            <a:avLst/>
          </a:prstGeom>
          <a:noFill/>
        </p:spPr>
        <p:txBody>
          <a:bodyPr wrap="square" rtlCol="0">
            <a:spAutoFit/>
          </a:bodyPr>
          <a:lstStyle/>
          <a:p>
            <a:pPr algn="ctr"/>
            <a:r>
              <a:rPr lang="en-US" sz="2000" dirty="0" smtClean="0"/>
              <a:t>17th </a:t>
            </a:r>
            <a:r>
              <a:rPr lang="en-US" sz="2000" dirty="0"/>
              <a:t>Annual CMAS Conference, UNC-Chapel Hill</a:t>
            </a:r>
          </a:p>
          <a:p>
            <a:pPr algn="ctr"/>
            <a:r>
              <a:rPr lang="en-US" sz="2000" dirty="0"/>
              <a:t>October 24, </a:t>
            </a:r>
            <a:r>
              <a:rPr lang="en-US" sz="2000" dirty="0" smtClean="0"/>
              <a:t>2018</a:t>
            </a:r>
            <a:endParaRPr lang="en-US" sz="2000" dirty="0"/>
          </a:p>
          <a:p>
            <a:pPr algn="ctr"/>
            <a:endParaRPr lang="en-US" sz="20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0255" y="1906539"/>
            <a:ext cx="8839200" cy="3749040"/>
          </a:xfrm>
          <a:prstGeom prst="rect">
            <a:avLst/>
          </a:prstGeom>
        </p:spPr>
      </p:pic>
      <p:sp>
        <p:nvSpPr>
          <p:cNvPr id="3" name="Content Placeholder 2"/>
          <p:cNvSpPr>
            <a:spLocks noGrp="1"/>
          </p:cNvSpPr>
          <p:nvPr>
            <p:ph idx="1"/>
          </p:nvPr>
        </p:nvSpPr>
        <p:spPr>
          <a:xfrm>
            <a:off x="1302760" y="458739"/>
            <a:ext cx="9605528" cy="1447800"/>
          </a:xfrm>
        </p:spPr>
        <p:txBody>
          <a:bodyPr>
            <a:noAutofit/>
          </a:bodyPr>
          <a:lstStyle/>
          <a:p>
            <a:pPr marL="0" indent="0" algn="ctr">
              <a:buNone/>
            </a:pPr>
            <a:r>
              <a:rPr lang="en-US" sz="4000" b="1" dirty="0">
                <a:solidFill>
                  <a:srgbClr val="002060"/>
                </a:solidFill>
              </a:rPr>
              <a:t>Mechanistic </a:t>
            </a:r>
            <a:r>
              <a:rPr lang="en-US" sz="4000" b="1" dirty="0" smtClean="0">
                <a:solidFill>
                  <a:srgbClr val="002060"/>
                </a:solidFill>
              </a:rPr>
              <a:t>representation </a:t>
            </a:r>
            <a:r>
              <a:rPr lang="en-US" sz="4000" b="1" dirty="0">
                <a:solidFill>
                  <a:srgbClr val="002060"/>
                </a:solidFill>
              </a:rPr>
              <a:t>of </a:t>
            </a:r>
            <a:r>
              <a:rPr lang="en-US" sz="4000" b="1" dirty="0" smtClean="0">
                <a:solidFill>
                  <a:srgbClr val="002060"/>
                </a:solidFill>
              </a:rPr>
              <a:t>soil </a:t>
            </a:r>
            <a:r>
              <a:rPr lang="en-US" sz="4000" b="1" dirty="0">
                <a:solidFill>
                  <a:srgbClr val="002060"/>
                </a:solidFill>
              </a:rPr>
              <a:t>n</a:t>
            </a:r>
            <a:r>
              <a:rPr lang="en-US" sz="4000" b="1" dirty="0" smtClean="0">
                <a:solidFill>
                  <a:srgbClr val="002060"/>
                </a:solidFill>
              </a:rPr>
              <a:t>itrogen emissions in </a:t>
            </a:r>
            <a:r>
              <a:rPr lang="en-US" sz="4000" b="1" dirty="0" smtClean="0">
                <a:solidFill>
                  <a:srgbClr val="002060"/>
                </a:solidFill>
              </a:rPr>
              <a:t>CMAQ</a:t>
            </a:r>
            <a:endParaRPr lang="en-US" sz="4000" dirty="0">
              <a:solidFill>
                <a:srgbClr val="002060"/>
              </a:solidFill>
            </a:endParaRPr>
          </a:p>
        </p:txBody>
      </p:sp>
      <p:sp>
        <p:nvSpPr>
          <p:cNvPr id="4" name="TextBox 3"/>
          <p:cNvSpPr txBox="1"/>
          <p:nvPr/>
        </p:nvSpPr>
        <p:spPr>
          <a:xfrm>
            <a:off x="1722450" y="2105848"/>
            <a:ext cx="8553450" cy="1969770"/>
          </a:xfrm>
          <a:prstGeom prst="rect">
            <a:avLst/>
          </a:prstGeom>
          <a:noFill/>
        </p:spPr>
        <p:txBody>
          <a:bodyPr wrap="square" rtlCol="0">
            <a:spAutoFit/>
          </a:bodyPr>
          <a:lstStyle/>
          <a:p>
            <a:pPr algn="ctr"/>
            <a:r>
              <a:rPr lang="en-US" sz="2800" dirty="0"/>
              <a:t>Quazi Z. </a:t>
            </a:r>
            <a:r>
              <a:rPr lang="en-US" sz="2800" dirty="0" smtClean="0"/>
              <a:t>Rasool</a:t>
            </a:r>
            <a:r>
              <a:rPr lang="en-US" sz="2800" baseline="30000" dirty="0" smtClean="0"/>
              <a:t>1*</a:t>
            </a:r>
            <a:r>
              <a:rPr lang="en-US" sz="2800" dirty="0" smtClean="0"/>
              <a:t>, </a:t>
            </a:r>
            <a:r>
              <a:rPr lang="en-US" sz="2800" dirty="0"/>
              <a:t>Jesse O. Bash</a:t>
            </a:r>
            <a:r>
              <a:rPr lang="en-US" sz="2800" baseline="30000" dirty="0"/>
              <a:t>2</a:t>
            </a:r>
            <a:r>
              <a:rPr lang="en-US" sz="2800" dirty="0"/>
              <a:t>, </a:t>
            </a:r>
            <a:r>
              <a:rPr lang="en-US" sz="2800" dirty="0" smtClean="0"/>
              <a:t>and </a:t>
            </a:r>
            <a:r>
              <a:rPr lang="en-US" sz="2800" dirty="0"/>
              <a:t>Daniel S. Cohan</a:t>
            </a:r>
            <a:r>
              <a:rPr lang="en-US" sz="2800" baseline="30000" dirty="0"/>
              <a:t>1</a:t>
            </a:r>
            <a:r>
              <a:rPr lang="en-US" sz="2800" dirty="0"/>
              <a:t> </a:t>
            </a:r>
            <a:endParaRPr lang="en-US" sz="2400" baseline="30000" dirty="0"/>
          </a:p>
          <a:p>
            <a:pPr algn="ctr"/>
            <a:endParaRPr lang="en-US" sz="2400" baseline="30000" dirty="0"/>
          </a:p>
          <a:p>
            <a:pPr algn="ctr"/>
            <a:r>
              <a:rPr lang="en-US" sz="2000" baseline="30000" dirty="0" smtClean="0"/>
              <a:t>1</a:t>
            </a:r>
            <a:r>
              <a:rPr lang="en-US" sz="2000" dirty="0" smtClean="0"/>
              <a:t> Department of Environmental Science and Engineering, UNC- Chapel </a:t>
            </a:r>
            <a:r>
              <a:rPr lang="en-US" sz="2000" dirty="0"/>
              <a:t>H</a:t>
            </a:r>
            <a:r>
              <a:rPr lang="en-US" sz="2000" dirty="0" smtClean="0"/>
              <a:t>ill</a:t>
            </a:r>
          </a:p>
          <a:p>
            <a:pPr algn="ctr"/>
            <a:r>
              <a:rPr lang="en-US" sz="2000" baseline="30000" dirty="0" smtClean="0"/>
              <a:t>*</a:t>
            </a:r>
            <a:r>
              <a:rPr lang="en-US" sz="2000" dirty="0" smtClean="0"/>
              <a:t>formerly at Department </a:t>
            </a:r>
            <a:r>
              <a:rPr lang="en-US" sz="2000" dirty="0"/>
              <a:t>of Civil engineering, Rice University</a:t>
            </a:r>
          </a:p>
          <a:p>
            <a:pPr algn="ctr"/>
            <a:r>
              <a:rPr lang="en-US" sz="2000" baseline="30000" dirty="0"/>
              <a:t>2</a:t>
            </a:r>
            <a:r>
              <a:rPr lang="en-US" sz="2000" dirty="0"/>
              <a:t>Computational Exposure Division, NERL, US Environmental Protection Agency</a:t>
            </a:r>
          </a:p>
          <a:p>
            <a:endParaRPr lang="en-US" b="1" dirty="0">
              <a:solidFill>
                <a:schemeClr val="tx1">
                  <a:lumMod val="95000"/>
                  <a:lumOff val="5000"/>
                </a:schemeClr>
              </a:solidFill>
            </a:endParaRPr>
          </a:p>
        </p:txBody>
      </p:sp>
    </p:spTree>
    <p:extLst>
      <p:ext uri="{BB962C8B-B14F-4D97-AF65-F5344CB8AC3E}">
        <p14:creationId xmlns:p14="http://schemas.microsoft.com/office/powerpoint/2010/main" val="35199575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99400"/>
          </a:xfrm>
        </p:spPr>
        <p:txBody>
          <a:bodyPr/>
          <a:lstStyle/>
          <a:p>
            <a:pPr algn="ctr"/>
            <a:r>
              <a:rPr lang="en-US" b="1" dirty="0" smtClean="0">
                <a:solidFill>
                  <a:srgbClr val="002060"/>
                </a:solidFill>
              </a:rPr>
              <a:t>Mechanistic </a:t>
            </a:r>
            <a:r>
              <a:rPr lang="en-US" b="1" dirty="0">
                <a:solidFill>
                  <a:srgbClr val="002060"/>
                </a:solidFill>
              </a:rPr>
              <a:t>soil N </a:t>
            </a:r>
            <a:r>
              <a:rPr lang="en-US" b="1" dirty="0" smtClean="0">
                <a:solidFill>
                  <a:srgbClr val="002060"/>
                </a:solidFill>
              </a:rPr>
              <a:t>scheme: DAYCENT</a:t>
            </a:r>
            <a:endParaRPr lang="en-US" b="1" dirty="0">
              <a:solidFill>
                <a:srgbClr val="002060"/>
              </a:solidFill>
            </a:endParaRPr>
          </a:p>
        </p:txBody>
      </p:sp>
      <p:sp>
        <p:nvSpPr>
          <p:cNvPr id="3" name="Content Placeholder 2"/>
          <p:cNvSpPr>
            <a:spLocks noGrp="1"/>
          </p:cNvSpPr>
          <p:nvPr>
            <p:ph idx="1"/>
          </p:nvPr>
        </p:nvSpPr>
        <p:spPr>
          <a:xfrm>
            <a:off x="218941" y="1396252"/>
            <a:ext cx="6516711" cy="3628746"/>
          </a:xfrm>
        </p:spPr>
        <p:txBody>
          <a:bodyPr>
            <a:noAutofit/>
          </a:bodyPr>
          <a:lstStyle/>
          <a:p>
            <a:r>
              <a:rPr lang="en-US" sz="2400" dirty="0" smtClean="0"/>
              <a:t>Simulates all terrestrial ecosystems</a:t>
            </a:r>
          </a:p>
          <a:p>
            <a:pPr marL="0" indent="0">
              <a:buNone/>
            </a:pPr>
            <a:endParaRPr lang="en-US" sz="2400" dirty="0" smtClean="0"/>
          </a:p>
          <a:p>
            <a:r>
              <a:rPr lang="en-US" sz="2400" dirty="0" smtClean="0"/>
              <a:t>Widely calibrated </a:t>
            </a:r>
            <a:r>
              <a:rPr lang="en-US" sz="2400" dirty="0"/>
              <a:t>and validated </a:t>
            </a:r>
            <a:r>
              <a:rPr lang="en-US" sz="2400" dirty="0" smtClean="0"/>
              <a:t>for:</a:t>
            </a:r>
          </a:p>
          <a:p>
            <a:pPr lvl="1"/>
            <a:r>
              <a:rPr lang="en-US" sz="2000" dirty="0" smtClean="0"/>
              <a:t> Crop yield, </a:t>
            </a:r>
            <a:r>
              <a:rPr lang="en-US" sz="2000" dirty="0"/>
              <a:t>soil </a:t>
            </a:r>
            <a:r>
              <a:rPr lang="en-US" sz="2000" dirty="0" smtClean="0"/>
              <a:t>C, NO</a:t>
            </a:r>
            <a:r>
              <a:rPr lang="en-US" sz="2000" baseline="-25000" dirty="0" smtClean="0"/>
              <a:t>3</a:t>
            </a:r>
            <a:r>
              <a:rPr lang="en-US" sz="2000" baseline="30000" dirty="0" smtClean="0"/>
              <a:t>-</a:t>
            </a:r>
            <a:r>
              <a:rPr lang="en-US" sz="2000" dirty="0" smtClean="0"/>
              <a:t>, soil T and </a:t>
            </a:r>
            <a:r>
              <a:rPr lang="en-US" sz="2000" dirty="0"/>
              <a:t>water content, </a:t>
            </a:r>
            <a:r>
              <a:rPr lang="en-US" sz="2000" dirty="0" smtClean="0"/>
              <a:t>N</a:t>
            </a:r>
            <a:r>
              <a:rPr lang="en-US" sz="2000" baseline="-25000" dirty="0" smtClean="0"/>
              <a:t>2</a:t>
            </a:r>
            <a:r>
              <a:rPr lang="en-US" sz="2000" dirty="0" smtClean="0"/>
              <a:t>O</a:t>
            </a:r>
          </a:p>
          <a:p>
            <a:pPr marL="457200" lvl="1" indent="0">
              <a:buNone/>
            </a:pPr>
            <a:endParaRPr lang="en-US" dirty="0" smtClean="0"/>
          </a:p>
          <a:p>
            <a:r>
              <a:rPr lang="en-US" sz="2400" dirty="0" smtClean="0"/>
              <a:t>More complex mechanistic </a:t>
            </a:r>
            <a:r>
              <a:rPr lang="en-US" sz="2400" dirty="0"/>
              <a:t>models </a:t>
            </a:r>
            <a:r>
              <a:rPr lang="en-US" sz="2400" dirty="0" smtClean="0"/>
              <a:t>available</a:t>
            </a:r>
            <a:endParaRPr lang="en-US" sz="2400" dirty="0"/>
          </a:p>
          <a:p>
            <a:pPr lvl="1"/>
            <a:r>
              <a:rPr lang="en-US" dirty="0" smtClean="0"/>
              <a:t>Advantage:  </a:t>
            </a:r>
            <a:r>
              <a:rPr lang="en-US" sz="2000" dirty="0" smtClean="0"/>
              <a:t>Bi-directional </a:t>
            </a:r>
            <a:r>
              <a:rPr lang="en-US" sz="2000" dirty="0"/>
              <a:t>exchange between soil and </a:t>
            </a:r>
            <a:r>
              <a:rPr lang="en-US" sz="2000" dirty="0" smtClean="0"/>
              <a:t>atmosphere </a:t>
            </a:r>
          </a:p>
          <a:p>
            <a:pPr lvl="1"/>
            <a:r>
              <a:rPr lang="en-US" dirty="0" smtClean="0"/>
              <a:t>Disadvantage: </a:t>
            </a:r>
            <a:r>
              <a:rPr lang="en-US" sz="2000" dirty="0"/>
              <a:t>V</a:t>
            </a:r>
            <a:r>
              <a:rPr lang="en-US" sz="2000" dirty="0" smtClean="0"/>
              <a:t>ery </a:t>
            </a:r>
            <a:r>
              <a:rPr lang="en-US" sz="2000" dirty="0"/>
              <a:t>few validations and extensive computational </a:t>
            </a:r>
            <a:r>
              <a:rPr lang="en-US" sz="2000" dirty="0" smtClean="0"/>
              <a:t>requirement</a:t>
            </a:r>
            <a:endParaRPr lang="en-US" sz="2000" dirty="0"/>
          </a:p>
        </p:txBody>
      </p:sp>
      <p:sp>
        <p:nvSpPr>
          <p:cNvPr id="4" name="Slide Number Placeholder 3"/>
          <p:cNvSpPr>
            <a:spLocks noGrp="1"/>
          </p:cNvSpPr>
          <p:nvPr>
            <p:ph type="sldNum" sz="quarter" idx="12"/>
          </p:nvPr>
        </p:nvSpPr>
        <p:spPr/>
        <p:txBody>
          <a:bodyPr/>
          <a:lstStyle/>
          <a:p>
            <a:fld id="{C898E723-086F-42BC-B9A1-635A256130C3}" type="slidenum">
              <a:rPr lang="en-US" sz="1800" b="1" smtClean="0">
                <a:solidFill>
                  <a:srgbClr val="FF0000"/>
                </a:solidFill>
              </a:rPr>
              <a:t>10</a:t>
            </a:fld>
            <a:endParaRPr lang="en-US" sz="1800" b="1" dirty="0">
              <a:solidFill>
                <a:srgbClr val="FF0000"/>
              </a:solidFill>
            </a:endParaRPr>
          </a:p>
        </p:txBody>
      </p:sp>
      <p:sp>
        <p:nvSpPr>
          <p:cNvPr id="5" name="TextBox 4"/>
          <p:cNvSpPr txBox="1"/>
          <p:nvPr/>
        </p:nvSpPr>
        <p:spPr>
          <a:xfrm>
            <a:off x="4222347" y="6356350"/>
            <a:ext cx="5418162" cy="461665"/>
          </a:xfrm>
          <a:prstGeom prst="rect">
            <a:avLst/>
          </a:prstGeom>
          <a:noFill/>
        </p:spPr>
        <p:txBody>
          <a:bodyPr wrap="square" rtlCol="0">
            <a:spAutoFit/>
          </a:bodyPr>
          <a:lstStyle/>
          <a:p>
            <a:r>
              <a:rPr lang="en-US" sz="1200" dirty="0"/>
              <a:t>(</a:t>
            </a:r>
            <a:r>
              <a:rPr lang="en-US" sz="1200" dirty="0" err="1"/>
              <a:t>Necpálová</a:t>
            </a:r>
            <a:r>
              <a:rPr lang="en-US" sz="1200" dirty="0"/>
              <a:t> et al., 2015; </a:t>
            </a:r>
            <a:r>
              <a:rPr lang="en-US" sz="1200" dirty="0" err="1"/>
              <a:t>Butterbach-Bahl</a:t>
            </a:r>
            <a:r>
              <a:rPr lang="en-US" sz="1200" dirty="0"/>
              <a:t> et al., </a:t>
            </a:r>
            <a:r>
              <a:rPr lang="en-US" sz="1200" dirty="0" smtClean="0"/>
              <a:t>2013; Parton et al., 2001)</a:t>
            </a:r>
            <a:endParaRPr lang="en-US" sz="1200" dirty="0"/>
          </a:p>
          <a:p>
            <a:endParaRPr lang="en-US" sz="1200" dirty="0"/>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348" t="31493" r="31017" b="16073"/>
          <a:stretch/>
        </p:blipFill>
        <p:spPr bwMode="auto">
          <a:xfrm>
            <a:off x="6641674" y="1064526"/>
            <a:ext cx="5550326" cy="4960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13775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400" y="127720"/>
            <a:ext cx="10995891" cy="793974"/>
          </a:xfrm>
        </p:spPr>
        <p:txBody>
          <a:bodyPr>
            <a:noAutofit/>
          </a:bodyPr>
          <a:lstStyle/>
          <a:p>
            <a:pPr algn="ctr"/>
            <a:r>
              <a:rPr lang="en-US" sz="3600" b="1" dirty="0" smtClean="0">
                <a:solidFill>
                  <a:srgbClr val="002060"/>
                </a:solidFill>
              </a:rPr>
              <a:t>Integration of EPIC and DAYCENT in CMAQ </a:t>
            </a:r>
            <a:br>
              <a:rPr lang="en-US" sz="3600" b="1" dirty="0" smtClean="0">
                <a:solidFill>
                  <a:srgbClr val="002060"/>
                </a:solidFill>
              </a:rPr>
            </a:br>
            <a:r>
              <a:rPr lang="en-US" sz="3600" b="1" dirty="0" smtClean="0">
                <a:solidFill>
                  <a:srgbClr val="002060"/>
                </a:solidFill>
              </a:rPr>
              <a:t>for soil N emissions</a:t>
            </a:r>
            <a:endParaRPr lang="en-US" sz="3600" b="1" dirty="0">
              <a:solidFill>
                <a:srgbClr val="002060"/>
              </a:solidFill>
            </a:endParaRPr>
          </a:p>
        </p:txBody>
      </p:sp>
      <p:sp>
        <p:nvSpPr>
          <p:cNvPr id="4" name="TextBox 3"/>
          <p:cNvSpPr txBox="1"/>
          <p:nvPr/>
        </p:nvSpPr>
        <p:spPr>
          <a:xfrm>
            <a:off x="4661768" y="5315072"/>
            <a:ext cx="4358968" cy="769441"/>
          </a:xfrm>
          <a:prstGeom prst="rect">
            <a:avLst/>
          </a:prstGeom>
          <a:noFill/>
          <a:ln>
            <a:solidFill>
              <a:schemeClr val="tx1"/>
            </a:solidFill>
          </a:ln>
        </p:spPr>
        <p:txBody>
          <a:bodyPr wrap="square" rtlCol="0">
            <a:spAutoFit/>
          </a:bodyPr>
          <a:lstStyle/>
          <a:p>
            <a:pPr algn="ctr"/>
            <a:r>
              <a:rPr lang="en-US" sz="2200" dirty="0"/>
              <a:t>Soil NH</a:t>
            </a:r>
            <a:r>
              <a:rPr lang="en-US" sz="2200" baseline="-25000" dirty="0"/>
              <a:t>4</a:t>
            </a:r>
            <a:r>
              <a:rPr lang="en-US" sz="2200" baseline="30000" dirty="0"/>
              <a:t>+</a:t>
            </a:r>
            <a:r>
              <a:rPr lang="en-US" sz="2200" dirty="0"/>
              <a:t>, NO</a:t>
            </a:r>
            <a:r>
              <a:rPr lang="en-US" sz="2200" baseline="-25000" dirty="0"/>
              <a:t>3</a:t>
            </a:r>
            <a:r>
              <a:rPr lang="en-US" sz="2200" baseline="30000" dirty="0"/>
              <a:t>-</a:t>
            </a:r>
            <a:r>
              <a:rPr lang="en-US" sz="2200" dirty="0"/>
              <a:t>, Organic N &amp; </a:t>
            </a:r>
            <a:r>
              <a:rPr lang="en-US" sz="2200" dirty="0" smtClean="0"/>
              <a:t>C</a:t>
            </a:r>
            <a:endParaRPr lang="en-US" sz="2200" dirty="0"/>
          </a:p>
          <a:p>
            <a:pPr algn="ctr"/>
            <a:r>
              <a:rPr lang="en-US" sz="2200" dirty="0"/>
              <a:t>Soil </a:t>
            </a:r>
            <a:r>
              <a:rPr lang="en-US" sz="2200" dirty="0" smtClean="0"/>
              <a:t>properties</a:t>
            </a:r>
            <a:endParaRPr lang="en-US" sz="2200" dirty="0"/>
          </a:p>
        </p:txBody>
      </p:sp>
      <p:sp>
        <p:nvSpPr>
          <p:cNvPr id="5" name="TextBox 4"/>
          <p:cNvSpPr txBox="1"/>
          <p:nvPr/>
        </p:nvSpPr>
        <p:spPr>
          <a:xfrm>
            <a:off x="4876704" y="3406504"/>
            <a:ext cx="3968910" cy="1292662"/>
          </a:xfrm>
          <a:prstGeom prst="rect">
            <a:avLst/>
          </a:prstGeom>
          <a:noFill/>
          <a:ln>
            <a:solidFill>
              <a:schemeClr val="tx1"/>
            </a:solidFill>
          </a:ln>
        </p:spPr>
        <p:txBody>
          <a:bodyPr wrap="square" rtlCol="0">
            <a:spAutoFit/>
          </a:bodyPr>
          <a:lstStyle/>
          <a:p>
            <a:pPr algn="ctr"/>
            <a:r>
              <a:rPr lang="en-US" sz="2400" b="1" dirty="0"/>
              <a:t>Mechanistic soil N </a:t>
            </a:r>
            <a:r>
              <a:rPr lang="en-US" sz="2400" b="1" dirty="0" smtClean="0"/>
              <a:t>scheme</a:t>
            </a:r>
          </a:p>
          <a:p>
            <a:pPr algn="ctr"/>
            <a:r>
              <a:rPr lang="en-US" dirty="0"/>
              <a:t>NH</a:t>
            </a:r>
            <a:r>
              <a:rPr lang="en-US" baseline="-25000" dirty="0"/>
              <a:t>3 </a:t>
            </a:r>
            <a:r>
              <a:rPr lang="en-US" dirty="0"/>
              <a:t>bi-directional exchange </a:t>
            </a:r>
            <a:r>
              <a:rPr lang="en-US" dirty="0" smtClean="0"/>
              <a:t>scheme</a:t>
            </a:r>
          </a:p>
          <a:p>
            <a:pPr algn="ctr"/>
            <a:r>
              <a:rPr lang="en-US" dirty="0" smtClean="0">
                <a:solidFill>
                  <a:srgbClr val="FF0000"/>
                </a:solidFill>
              </a:rPr>
              <a:t>DAYCENT soil N gas sub-model </a:t>
            </a:r>
          </a:p>
          <a:p>
            <a:pPr algn="ctr"/>
            <a:r>
              <a:rPr lang="en-US" dirty="0">
                <a:solidFill>
                  <a:srgbClr val="FF0000"/>
                </a:solidFill>
              </a:rPr>
              <a:t>HONO emission from </a:t>
            </a:r>
            <a:r>
              <a:rPr lang="en-US" dirty="0" smtClean="0">
                <a:solidFill>
                  <a:srgbClr val="FF0000"/>
                </a:solidFill>
              </a:rPr>
              <a:t>nitrification</a:t>
            </a:r>
            <a:endParaRPr lang="en-US" dirty="0">
              <a:solidFill>
                <a:srgbClr val="FF0000"/>
              </a:solidFill>
            </a:endParaRPr>
          </a:p>
        </p:txBody>
      </p:sp>
      <p:sp>
        <p:nvSpPr>
          <p:cNvPr id="9" name="TextBox 8"/>
          <p:cNvSpPr txBox="1"/>
          <p:nvPr/>
        </p:nvSpPr>
        <p:spPr>
          <a:xfrm>
            <a:off x="957198" y="1844547"/>
            <a:ext cx="2150772" cy="1200329"/>
          </a:xfrm>
          <a:prstGeom prst="rect">
            <a:avLst/>
          </a:prstGeom>
          <a:noFill/>
          <a:ln>
            <a:solidFill>
              <a:schemeClr val="tx1"/>
            </a:solidFill>
          </a:ln>
        </p:spPr>
        <p:txBody>
          <a:bodyPr wrap="square" rtlCol="0">
            <a:spAutoFit/>
          </a:bodyPr>
          <a:lstStyle/>
          <a:p>
            <a:pPr algn="ctr"/>
            <a:r>
              <a:rPr lang="en-US" sz="2400" b="1" dirty="0" smtClean="0"/>
              <a:t>Meteorology &amp; Land surface model (WRF)</a:t>
            </a:r>
            <a:endParaRPr lang="en-US" sz="2400" b="1" dirty="0"/>
          </a:p>
        </p:txBody>
      </p:sp>
      <p:sp>
        <p:nvSpPr>
          <p:cNvPr id="10" name="TextBox 9"/>
          <p:cNvSpPr txBox="1"/>
          <p:nvPr/>
        </p:nvSpPr>
        <p:spPr>
          <a:xfrm>
            <a:off x="1058535" y="5623047"/>
            <a:ext cx="2331076" cy="461665"/>
          </a:xfrm>
          <a:prstGeom prst="rect">
            <a:avLst/>
          </a:prstGeom>
          <a:noFill/>
          <a:ln>
            <a:solidFill>
              <a:schemeClr val="tx1"/>
            </a:solidFill>
          </a:ln>
        </p:spPr>
        <p:txBody>
          <a:bodyPr wrap="square" rtlCol="0">
            <a:spAutoFit/>
          </a:bodyPr>
          <a:lstStyle/>
          <a:p>
            <a:pPr algn="ctr"/>
            <a:r>
              <a:rPr lang="en-US" sz="2400" b="1" dirty="0" smtClean="0"/>
              <a:t>Land use data</a:t>
            </a:r>
          </a:p>
        </p:txBody>
      </p:sp>
      <p:sp>
        <p:nvSpPr>
          <p:cNvPr id="48" name="Down Arrow 47"/>
          <p:cNvSpPr/>
          <p:nvPr/>
        </p:nvSpPr>
        <p:spPr>
          <a:xfrm flipV="1">
            <a:off x="7515024" y="2690174"/>
            <a:ext cx="333172" cy="725829"/>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Slide Number Placeholder 70"/>
          <p:cNvSpPr>
            <a:spLocks noGrp="1"/>
          </p:cNvSpPr>
          <p:nvPr>
            <p:ph type="sldNum" sz="quarter" idx="12"/>
          </p:nvPr>
        </p:nvSpPr>
        <p:spPr/>
        <p:txBody>
          <a:bodyPr/>
          <a:lstStyle/>
          <a:p>
            <a:fld id="{59FBB627-7F02-48C8-836E-392B47AA2D88}" type="slidenum">
              <a:rPr lang="en-US" sz="1800" b="1" smtClean="0">
                <a:solidFill>
                  <a:srgbClr val="FF0000"/>
                </a:solidFill>
              </a:rPr>
              <a:t>11</a:t>
            </a:fld>
            <a:endParaRPr lang="en-US" sz="1800" b="1" dirty="0">
              <a:solidFill>
                <a:srgbClr val="FF0000"/>
              </a:solidFill>
            </a:endParaRPr>
          </a:p>
        </p:txBody>
      </p:sp>
      <p:sp>
        <p:nvSpPr>
          <p:cNvPr id="36" name="TextBox 35"/>
          <p:cNvSpPr txBox="1"/>
          <p:nvPr/>
        </p:nvSpPr>
        <p:spPr>
          <a:xfrm>
            <a:off x="957198" y="4053874"/>
            <a:ext cx="2507840" cy="1477328"/>
          </a:xfrm>
          <a:prstGeom prst="rect">
            <a:avLst/>
          </a:prstGeom>
          <a:noFill/>
          <a:ln>
            <a:solidFill>
              <a:schemeClr val="tx1"/>
            </a:solidFill>
          </a:ln>
        </p:spPr>
        <p:txBody>
          <a:bodyPr wrap="square" rtlCol="0">
            <a:spAutoFit/>
          </a:bodyPr>
          <a:lstStyle/>
          <a:p>
            <a:pPr algn="ctr"/>
            <a:r>
              <a:rPr lang="en-US" sz="2400" b="1" dirty="0" smtClean="0"/>
              <a:t>EPIC </a:t>
            </a:r>
          </a:p>
          <a:p>
            <a:pPr algn="ctr"/>
            <a:r>
              <a:rPr lang="en-US" sz="2200" dirty="0" smtClean="0"/>
              <a:t>Crop fertilization</a:t>
            </a:r>
          </a:p>
          <a:p>
            <a:pPr algn="ctr"/>
            <a:r>
              <a:rPr lang="en-US" sz="2200" dirty="0" smtClean="0"/>
              <a:t>Fertilizer timing</a:t>
            </a:r>
          </a:p>
          <a:p>
            <a:pPr algn="ctr"/>
            <a:r>
              <a:rPr lang="en-US" sz="2200" dirty="0" smtClean="0"/>
              <a:t>Ag soil management</a:t>
            </a:r>
            <a:endParaRPr lang="en-US" sz="2200" dirty="0"/>
          </a:p>
        </p:txBody>
      </p:sp>
      <p:sp>
        <p:nvSpPr>
          <p:cNvPr id="16" name="TextBox 15"/>
          <p:cNvSpPr txBox="1"/>
          <p:nvPr/>
        </p:nvSpPr>
        <p:spPr>
          <a:xfrm>
            <a:off x="9963561" y="5531202"/>
            <a:ext cx="1852138" cy="707886"/>
          </a:xfrm>
          <a:prstGeom prst="rect">
            <a:avLst/>
          </a:prstGeom>
          <a:noFill/>
          <a:ln>
            <a:solidFill>
              <a:schemeClr val="tx1"/>
            </a:solidFill>
          </a:ln>
        </p:spPr>
        <p:txBody>
          <a:bodyPr wrap="square" rtlCol="0">
            <a:spAutoFit/>
          </a:bodyPr>
          <a:lstStyle/>
          <a:p>
            <a:pPr algn="ctr"/>
            <a:r>
              <a:rPr lang="en-US" sz="2000" dirty="0" smtClean="0"/>
              <a:t>Non-Ag soil N and C</a:t>
            </a:r>
            <a:endParaRPr lang="en-US" sz="2000" dirty="0"/>
          </a:p>
        </p:txBody>
      </p:sp>
      <p:cxnSp>
        <p:nvCxnSpPr>
          <p:cNvPr id="28" name="Straight Arrow Connector 27"/>
          <p:cNvCxnSpPr>
            <a:stCxn id="9" idx="3"/>
          </p:cNvCxnSpPr>
          <p:nvPr/>
        </p:nvCxnSpPr>
        <p:spPr>
          <a:xfrm flipV="1">
            <a:off x="3107970" y="2444711"/>
            <a:ext cx="1341722"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Elbow Connector 41"/>
          <p:cNvCxnSpPr>
            <a:stCxn id="9" idx="1"/>
            <a:endCxn id="4" idx="2"/>
          </p:cNvCxnSpPr>
          <p:nvPr/>
        </p:nvCxnSpPr>
        <p:spPr>
          <a:xfrm rot="10800000" flipH="1" flipV="1">
            <a:off x="957198" y="2444711"/>
            <a:ext cx="5884054" cy="3639801"/>
          </a:xfrm>
          <a:prstGeom prst="bentConnector4">
            <a:avLst>
              <a:gd name="adj1" fmla="val -3885"/>
              <a:gd name="adj2" fmla="val 10628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9" idx="2"/>
          </p:cNvCxnSpPr>
          <p:nvPr/>
        </p:nvCxnSpPr>
        <p:spPr>
          <a:xfrm>
            <a:off x="2032584" y="3044876"/>
            <a:ext cx="0" cy="10089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3478686" y="5391578"/>
            <a:ext cx="119673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3862316" y="2894379"/>
            <a:ext cx="3981117" cy="400110"/>
          </a:xfrm>
          <a:prstGeom prst="rect">
            <a:avLst/>
          </a:prstGeom>
          <a:noFill/>
        </p:spPr>
        <p:txBody>
          <a:bodyPr wrap="square" rtlCol="0">
            <a:spAutoFit/>
          </a:bodyPr>
          <a:lstStyle/>
          <a:p>
            <a:r>
              <a:rPr lang="en-US" sz="2000" b="1" dirty="0" smtClean="0"/>
              <a:t>Soil N emissions (NH</a:t>
            </a:r>
            <a:r>
              <a:rPr lang="en-US" sz="2000" b="1" baseline="-25000" dirty="0" smtClean="0"/>
              <a:t>3</a:t>
            </a:r>
            <a:r>
              <a:rPr lang="en-US" sz="2000" b="1" dirty="0" smtClean="0"/>
              <a:t>, NO, HONO)</a:t>
            </a:r>
            <a:endParaRPr lang="en-US" sz="2000" b="1" dirty="0"/>
          </a:p>
        </p:txBody>
      </p:sp>
      <p:cxnSp>
        <p:nvCxnSpPr>
          <p:cNvPr id="13" name="Straight Arrow Connector 12"/>
          <p:cNvCxnSpPr>
            <a:stCxn id="10" idx="3"/>
          </p:cNvCxnSpPr>
          <p:nvPr/>
        </p:nvCxnSpPr>
        <p:spPr>
          <a:xfrm flipV="1">
            <a:off x="3389611" y="5853879"/>
            <a:ext cx="1272157"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449692" y="1120514"/>
            <a:ext cx="4395922" cy="1569660"/>
          </a:xfrm>
          <a:prstGeom prst="rect">
            <a:avLst/>
          </a:prstGeom>
          <a:noFill/>
          <a:ln>
            <a:solidFill>
              <a:schemeClr val="tx1"/>
            </a:solidFill>
          </a:ln>
        </p:spPr>
        <p:txBody>
          <a:bodyPr wrap="square" rtlCol="0">
            <a:spAutoFit/>
          </a:bodyPr>
          <a:lstStyle/>
          <a:p>
            <a:pPr algn="ctr"/>
            <a:r>
              <a:rPr lang="en-US" sz="2400" b="1" dirty="0" smtClean="0"/>
              <a:t>Chemical Transport Model (CMAQ)</a:t>
            </a:r>
            <a:endParaRPr lang="en-US" sz="2400" b="1" dirty="0"/>
          </a:p>
          <a:p>
            <a:pPr algn="ctr"/>
            <a:r>
              <a:rPr lang="en-US" sz="2400" dirty="0" smtClean="0"/>
              <a:t>Physical and chemical processes in the atmosphere</a:t>
            </a:r>
            <a:endParaRPr lang="en-US" sz="2400" dirty="0"/>
          </a:p>
        </p:txBody>
      </p:sp>
      <p:sp>
        <p:nvSpPr>
          <p:cNvPr id="29" name="Up Arrow 28"/>
          <p:cNvSpPr/>
          <p:nvPr/>
        </p:nvSpPr>
        <p:spPr>
          <a:xfrm>
            <a:off x="6675974" y="4699166"/>
            <a:ext cx="337471" cy="615707"/>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Elbow Connector 30"/>
          <p:cNvCxnSpPr>
            <a:stCxn id="35" idx="3"/>
            <a:endCxn id="4" idx="3"/>
          </p:cNvCxnSpPr>
          <p:nvPr/>
        </p:nvCxnSpPr>
        <p:spPr>
          <a:xfrm>
            <a:off x="8845614" y="1905344"/>
            <a:ext cx="175122" cy="3794449"/>
          </a:xfrm>
          <a:prstGeom prst="bentConnector3">
            <a:avLst>
              <a:gd name="adj1" fmla="val 43316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9616981" y="3617902"/>
            <a:ext cx="1408118" cy="400110"/>
          </a:xfrm>
          <a:prstGeom prst="rect">
            <a:avLst/>
          </a:prstGeom>
          <a:noFill/>
        </p:spPr>
        <p:txBody>
          <a:bodyPr wrap="square" rtlCol="0">
            <a:spAutoFit/>
          </a:bodyPr>
          <a:lstStyle/>
          <a:p>
            <a:r>
              <a:rPr lang="en-US" sz="2000" dirty="0" smtClean="0"/>
              <a:t>Deposition</a:t>
            </a:r>
            <a:endParaRPr lang="en-US" sz="2000" dirty="0"/>
          </a:p>
        </p:txBody>
      </p:sp>
      <p:cxnSp>
        <p:nvCxnSpPr>
          <p:cNvPr id="52" name="Straight Arrow Connector 51"/>
          <p:cNvCxnSpPr>
            <a:stCxn id="16" idx="1"/>
          </p:cNvCxnSpPr>
          <p:nvPr/>
        </p:nvCxnSpPr>
        <p:spPr>
          <a:xfrm flipH="1">
            <a:off x="9002097" y="5885145"/>
            <a:ext cx="96146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957197" y="894952"/>
            <a:ext cx="2174671" cy="830997"/>
          </a:xfrm>
          <a:prstGeom prst="rect">
            <a:avLst/>
          </a:prstGeom>
          <a:noFill/>
          <a:ln>
            <a:solidFill>
              <a:schemeClr val="tx1"/>
            </a:solidFill>
          </a:ln>
        </p:spPr>
        <p:txBody>
          <a:bodyPr wrap="square" rtlCol="0">
            <a:spAutoFit/>
          </a:bodyPr>
          <a:lstStyle/>
          <a:p>
            <a:pPr algn="ctr"/>
            <a:r>
              <a:rPr lang="en-US" sz="2400" b="1" dirty="0" smtClean="0"/>
              <a:t>Anthropogenic emissions</a:t>
            </a:r>
            <a:endParaRPr lang="en-US" sz="2400" b="1" dirty="0"/>
          </a:p>
        </p:txBody>
      </p:sp>
      <p:sp>
        <p:nvSpPr>
          <p:cNvPr id="65" name="TextBox 64"/>
          <p:cNvSpPr txBox="1"/>
          <p:nvPr/>
        </p:nvSpPr>
        <p:spPr>
          <a:xfrm>
            <a:off x="10251578" y="1102176"/>
            <a:ext cx="1223496" cy="923330"/>
          </a:xfrm>
          <a:prstGeom prst="rect">
            <a:avLst/>
          </a:prstGeom>
          <a:noFill/>
          <a:ln>
            <a:solidFill>
              <a:schemeClr val="tx1"/>
            </a:solidFill>
          </a:ln>
        </p:spPr>
        <p:txBody>
          <a:bodyPr wrap="square" rtlCol="0">
            <a:spAutoFit/>
          </a:bodyPr>
          <a:lstStyle/>
          <a:p>
            <a:pPr algn="ctr"/>
            <a:r>
              <a:rPr lang="en-US" dirty="0" smtClean="0"/>
              <a:t>Pollutants</a:t>
            </a:r>
          </a:p>
          <a:p>
            <a:pPr algn="ctr"/>
            <a:r>
              <a:rPr lang="en-US" dirty="0" smtClean="0"/>
              <a:t>(Ozone, PM, etc.)</a:t>
            </a:r>
            <a:endParaRPr lang="en-US" dirty="0"/>
          </a:p>
        </p:txBody>
      </p:sp>
      <p:cxnSp>
        <p:nvCxnSpPr>
          <p:cNvPr id="66" name="Straight Arrow Connector 65"/>
          <p:cNvCxnSpPr/>
          <p:nvPr/>
        </p:nvCxnSpPr>
        <p:spPr>
          <a:xfrm>
            <a:off x="8831585" y="1654290"/>
            <a:ext cx="141999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64" idx="3"/>
          </p:cNvCxnSpPr>
          <p:nvPr/>
        </p:nvCxnSpPr>
        <p:spPr>
          <a:xfrm flipV="1">
            <a:off x="3131868" y="1310185"/>
            <a:ext cx="1317824" cy="2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845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499520" y="275546"/>
            <a:ext cx="2591656" cy="1569660"/>
          </a:xfrm>
          <a:prstGeom prst="rect">
            <a:avLst/>
          </a:prstGeom>
          <a:ln>
            <a:solidFill>
              <a:schemeClr val="tx1"/>
            </a:solidFill>
          </a:ln>
        </p:spPr>
        <p:txBody>
          <a:bodyPr wrap="square">
            <a:spAutoFit/>
          </a:bodyPr>
          <a:lstStyle/>
          <a:p>
            <a:pPr algn="ctr"/>
            <a:r>
              <a:rPr lang="en-US" sz="1600" dirty="0" smtClean="0"/>
              <a:t>Meteorology, </a:t>
            </a:r>
          </a:p>
          <a:p>
            <a:pPr algn="ctr"/>
            <a:r>
              <a:rPr lang="en-US" sz="1600" dirty="0" smtClean="0"/>
              <a:t>canopy </a:t>
            </a:r>
            <a:r>
              <a:rPr lang="en-US" sz="1600" dirty="0"/>
              <a:t>structure, </a:t>
            </a:r>
            <a:endParaRPr lang="en-US" sz="1600" dirty="0" smtClean="0"/>
          </a:p>
          <a:p>
            <a:pPr algn="ctr"/>
            <a:r>
              <a:rPr lang="en-US" sz="1600" dirty="0"/>
              <a:t>b</a:t>
            </a:r>
            <a:r>
              <a:rPr lang="en-US" sz="1600" dirty="0" smtClean="0"/>
              <a:t>iome/vegetation </a:t>
            </a:r>
            <a:r>
              <a:rPr lang="en-US" sz="1600" dirty="0"/>
              <a:t>coverage </a:t>
            </a:r>
            <a:endParaRPr lang="en-US" sz="1600" dirty="0" smtClean="0"/>
          </a:p>
          <a:p>
            <a:pPr algn="ctr"/>
            <a:r>
              <a:rPr lang="en-US" sz="1600" dirty="0" smtClean="0"/>
              <a:t>(</a:t>
            </a:r>
            <a:r>
              <a:rPr lang="en-US" sz="1600" dirty="0"/>
              <a:t>LAI and bulk stomatal resistance), </a:t>
            </a:r>
            <a:endParaRPr lang="en-US" sz="1600" dirty="0" smtClean="0"/>
          </a:p>
          <a:p>
            <a:pPr algn="ctr"/>
            <a:r>
              <a:rPr lang="en-US" sz="1600" dirty="0" smtClean="0"/>
              <a:t>deposition </a:t>
            </a:r>
            <a:r>
              <a:rPr lang="en-US" sz="1600" dirty="0"/>
              <a:t>coefficients</a:t>
            </a:r>
          </a:p>
        </p:txBody>
      </p:sp>
      <p:cxnSp>
        <p:nvCxnSpPr>
          <p:cNvPr id="5" name="Straight Arrow Connector 4"/>
          <p:cNvCxnSpPr/>
          <p:nvPr/>
        </p:nvCxnSpPr>
        <p:spPr>
          <a:xfrm>
            <a:off x="10876224" y="1845206"/>
            <a:ext cx="0" cy="6691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462965" y="719297"/>
            <a:ext cx="1984174" cy="646331"/>
          </a:xfrm>
          <a:prstGeom prst="rect">
            <a:avLst/>
          </a:prstGeom>
          <a:ln>
            <a:solidFill>
              <a:schemeClr val="tx1"/>
            </a:solidFill>
          </a:ln>
        </p:spPr>
        <p:txBody>
          <a:bodyPr wrap="square">
            <a:spAutoFit/>
          </a:bodyPr>
          <a:lstStyle/>
          <a:p>
            <a:pPr algn="ctr">
              <a:spcBef>
                <a:spcPts val="600"/>
              </a:spcBef>
            </a:pPr>
            <a:r>
              <a:rPr lang="en-US" dirty="0" smtClean="0"/>
              <a:t>Length of dry period before rain</a:t>
            </a:r>
            <a:endParaRPr lang="en-US" dirty="0"/>
          </a:p>
        </p:txBody>
      </p:sp>
      <p:sp>
        <p:nvSpPr>
          <p:cNvPr id="7" name="Rectangle 6"/>
          <p:cNvSpPr/>
          <p:nvPr/>
        </p:nvSpPr>
        <p:spPr>
          <a:xfrm>
            <a:off x="6280071" y="703083"/>
            <a:ext cx="1155595" cy="646331"/>
          </a:xfrm>
          <a:prstGeom prst="rect">
            <a:avLst/>
          </a:prstGeom>
          <a:ln>
            <a:solidFill>
              <a:schemeClr val="tx1"/>
            </a:solidFill>
          </a:ln>
        </p:spPr>
        <p:txBody>
          <a:bodyPr wrap="square">
            <a:spAutoFit/>
          </a:bodyPr>
          <a:lstStyle/>
          <a:p>
            <a:pPr algn="ctr"/>
            <a:r>
              <a:rPr lang="en-US" dirty="0" smtClean="0"/>
              <a:t>Soil </a:t>
            </a:r>
          </a:p>
          <a:p>
            <a:pPr algn="ctr"/>
            <a:r>
              <a:rPr lang="en-US" dirty="0" smtClean="0"/>
              <a:t>moisture</a:t>
            </a:r>
            <a:endParaRPr lang="en-US" dirty="0"/>
          </a:p>
        </p:txBody>
      </p:sp>
      <p:sp>
        <p:nvSpPr>
          <p:cNvPr id="9" name="Rectangle 8"/>
          <p:cNvSpPr/>
          <p:nvPr/>
        </p:nvSpPr>
        <p:spPr>
          <a:xfrm>
            <a:off x="4807568" y="703083"/>
            <a:ext cx="1403055" cy="646331"/>
          </a:xfrm>
          <a:prstGeom prst="rect">
            <a:avLst/>
          </a:prstGeom>
          <a:ln>
            <a:solidFill>
              <a:schemeClr val="tx1"/>
            </a:solidFill>
          </a:ln>
        </p:spPr>
        <p:txBody>
          <a:bodyPr wrap="square">
            <a:spAutoFit/>
          </a:bodyPr>
          <a:lstStyle/>
          <a:p>
            <a:pPr algn="ctr">
              <a:spcBef>
                <a:spcPts val="600"/>
              </a:spcBef>
            </a:pPr>
            <a:r>
              <a:rPr lang="en-US" dirty="0"/>
              <a:t>Soil t</a:t>
            </a:r>
            <a:r>
              <a:rPr lang="en-US" dirty="0" smtClean="0"/>
              <a:t>emperature</a:t>
            </a:r>
            <a:endParaRPr lang="en-US" dirty="0"/>
          </a:p>
        </p:txBody>
      </p:sp>
      <p:sp>
        <p:nvSpPr>
          <p:cNvPr id="10" name="TextBox 9"/>
          <p:cNvSpPr txBox="1"/>
          <p:nvPr/>
        </p:nvSpPr>
        <p:spPr>
          <a:xfrm>
            <a:off x="2646864" y="3440778"/>
            <a:ext cx="5434181" cy="369332"/>
          </a:xfrm>
          <a:prstGeom prst="rect">
            <a:avLst/>
          </a:prstGeom>
          <a:noFill/>
        </p:spPr>
        <p:txBody>
          <a:bodyPr wrap="square" rtlCol="0">
            <a:spAutoFit/>
          </a:bodyPr>
          <a:lstStyle/>
          <a:p>
            <a:pPr algn="ctr"/>
            <a:r>
              <a:rPr lang="en-US" dirty="0" smtClean="0"/>
              <a:t>DayCENT - Nitrification and Denitrification algorithm</a:t>
            </a:r>
            <a:endParaRPr lang="en-US" dirty="0"/>
          </a:p>
        </p:txBody>
      </p:sp>
      <p:sp>
        <p:nvSpPr>
          <p:cNvPr id="11" name="Rounded Rectangle 10"/>
          <p:cNvSpPr/>
          <p:nvPr/>
        </p:nvSpPr>
        <p:spPr>
          <a:xfrm>
            <a:off x="2864809" y="3465898"/>
            <a:ext cx="4987420" cy="34723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91120" y="599063"/>
            <a:ext cx="1798030" cy="646331"/>
          </a:xfrm>
          <a:prstGeom prst="rect">
            <a:avLst/>
          </a:prstGeom>
          <a:noFill/>
          <a:ln>
            <a:solidFill>
              <a:schemeClr val="tx1"/>
            </a:solidFill>
          </a:ln>
        </p:spPr>
        <p:txBody>
          <a:bodyPr wrap="square" rtlCol="0">
            <a:spAutoFit/>
          </a:bodyPr>
          <a:lstStyle/>
          <a:p>
            <a:pPr algn="ctr"/>
            <a:r>
              <a:rPr lang="en-US" dirty="0" smtClean="0"/>
              <a:t>Sub-grid </a:t>
            </a:r>
          </a:p>
          <a:p>
            <a:pPr algn="ctr"/>
            <a:r>
              <a:rPr lang="en-US" dirty="0" smtClean="0"/>
              <a:t>NLCD40 biomes </a:t>
            </a:r>
            <a:endParaRPr lang="en-US" dirty="0"/>
          </a:p>
        </p:txBody>
      </p:sp>
      <p:sp>
        <p:nvSpPr>
          <p:cNvPr id="13" name="Rounded Rectangle 12"/>
          <p:cNvSpPr/>
          <p:nvPr/>
        </p:nvSpPr>
        <p:spPr>
          <a:xfrm>
            <a:off x="7409226" y="2613721"/>
            <a:ext cx="2091652" cy="60016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698222" y="2729138"/>
            <a:ext cx="1576408" cy="369332"/>
          </a:xfrm>
          <a:prstGeom prst="rect">
            <a:avLst/>
          </a:prstGeom>
          <a:noFill/>
        </p:spPr>
        <p:txBody>
          <a:bodyPr wrap="square" rtlCol="0">
            <a:spAutoFit/>
          </a:bodyPr>
          <a:lstStyle/>
          <a:p>
            <a:r>
              <a:rPr lang="en-US" dirty="0" smtClean="0"/>
              <a:t>Pulsing events</a:t>
            </a:r>
            <a:endParaRPr lang="en-US" dirty="0"/>
          </a:p>
        </p:txBody>
      </p:sp>
      <p:cxnSp>
        <p:nvCxnSpPr>
          <p:cNvPr id="15" name="Straight Arrow Connector 14"/>
          <p:cNvCxnSpPr>
            <a:stCxn id="6" idx="2"/>
            <a:endCxn id="13" idx="0"/>
          </p:cNvCxnSpPr>
          <p:nvPr/>
        </p:nvCxnSpPr>
        <p:spPr>
          <a:xfrm>
            <a:off x="8455052" y="1365628"/>
            <a:ext cx="0" cy="12480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40856" y="1454386"/>
            <a:ext cx="2565883" cy="830997"/>
          </a:xfrm>
          <a:prstGeom prst="rect">
            <a:avLst/>
          </a:prstGeom>
          <a:noFill/>
          <a:ln>
            <a:noFill/>
          </a:ln>
        </p:spPr>
        <p:txBody>
          <a:bodyPr wrap="square" rtlCol="0">
            <a:spAutoFit/>
          </a:bodyPr>
          <a:lstStyle/>
          <a:p>
            <a:pPr algn="ctr"/>
            <a:endParaRPr lang="en-US" sz="1600" dirty="0" smtClean="0"/>
          </a:p>
          <a:p>
            <a:pPr algn="ctr"/>
            <a:r>
              <a:rPr lang="en-US" sz="1600" dirty="0" smtClean="0"/>
              <a:t>Agricultural</a:t>
            </a:r>
          </a:p>
          <a:p>
            <a:pPr algn="ctr"/>
            <a:r>
              <a:rPr lang="en-US" sz="1600" dirty="0" smtClean="0"/>
              <a:t>(EPIC)</a:t>
            </a:r>
            <a:endParaRPr lang="en-US" sz="1600" dirty="0"/>
          </a:p>
        </p:txBody>
      </p:sp>
      <p:sp>
        <p:nvSpPr>
          <p:cNvPr id="23" name="Rounded Rectangle 22"/>
          <p:cNvSpPr/>
          <p:nvPr/>
        </p:nvSpPr>
        <p:spPr>
          <a:xfrm>
            <a:off x="10104620" y="2499455"/>
            <a:ext cx="1989551" cy="60016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0034956" y="2473374"/>
            <a:ext cx="2056220" cy="646331"/>
          </a:xfrm>
          <a:prstGeom prst="rect">
            <a:avLst/>
          </a:prstGeom>
          <a:noFill/>
        </p:spPr>
        <p:txBody>
          <a:bodyPr wrap="square" rtlCol="0">
            <a:spAutoFit/>
          </a:bodyPr>
          <a:lstStyle/>
          <a:p>
            <a:pPr algn="ctr"/>
            <a:r>
              <a:rPr lang="en-US" dirty="0" smtClean="0"/>
              <a:t>Wang et al. canopy reduction factor </a:t>
            </a:r>
            <a:endParaRPr lang="en-US" dirty="0"/>
          </a:p>
        </p:txBody>
      </p:sp>
      <p:sp>
        <p:nvSpPr>
          <p:cNvPr id="25" name="Oval 24"/>
          <p:cNvSpPr/>
          <p:nvPr/>
        </p:nvSpPr>
        <p:spPr>
          <a:xfrm>
            <a:off x="5950634" y="4885135"/>
            <a:ext cx="5951080" cy="152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a:off x="6734370" y="3817257"/>
            <a:ext cx="0" cy="13068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9" name="Table 38"/>
          <p:cNvGraphicFramePr>
            <a:graphicFrameLocks noGrp="1"/>
          </p:cNvGraphicFramePr>
          <p:nvPr>
            <p:extLst/>
          </p:nvPr>
        </p:nvGraphicFramePr>
        <p:xfrm>
          <a:off x="6734370" y="5330141"/>
          <a:ext cx="3971693" cy="873002"/>
        </p:xfrm>
        <a:graphic>
          <a:graphicData uri="http://schemas.openxmlformats.org/drawingml/2006/table">
            <a:tbl>
              <a:tblPr firstRow="1" bandRow="1">
                <a:tableStyleId>{5940675A-B579-460E-94D1-54222C63F5DA}</a:tableStyleId>
              </a:tblPr>
              <a:tblGrid>
                <a:gridCol w="928467">
                  <a:extLst>
                    <a:ext uri="{9D8B030D-6E8A-4147-A177-3AD203B41FA5}">
                      <a16:colId xmlns:a16="http://schemas.microsoft.com/office/drawing/2014/main" val="20000"/>
                    </a:ext>
                  </a:extLst>
                </a:gridCol>
                <a:gridCol w="788927">
                  <a:extLst>
                    <a:ext uri="{9D8B030D-6E8A-4147-A177-3AD203B41FA5}">
                      <a16:colId xmlns:a16="http://schemas.microsoft.com/office/drawing/2014/main" val="20001"/>
                    </a:ext>
                  </a:extLst>
                </a:gridCol>
                <a:gridCol w="563575">
                  <a:extLst>
                    <a:ext uri="{9D8B030D-6E8A-4147-A177-3AD203B41FA5}">
                      <a16:colId xmlns:a16="http://schemas.microsoft.com/office/drawing/2014/main" val="20002"/>
                    </a:ext>
                  </a:extLst>
                </a:gridCol>
                <a:gridCol w="789843">
                  <a:extLst>
                    <a:ext uri="{9D8B030D-6E8A-4147-A177-3AD203B41FA5}">
                      <a16:colId xmlns:a16="http://schemas.microsoft.com/office/drawing/2014/main" val="20003"/>
                    </a:ext>
                  </a:extLst>
                </a:gridCol>
                <a:gridCol w="900881">
                  <a:extLst>
                    <a:ext uri="{9D8B030D-6E8A-4147-A177-3AD203B41FA5}">
                      <a16:colId xmlns:a16="http://schemas.microsoft.com/office/drawing/2014/main" val="20004"/>
                    </a:ext>
                  </a:extLst>
                </a:gridCol>
              </a:tblGrid>
              <a:tr h="436501">
                <a:tc gridSpan="3">
                  <a:txBody>
                    <a:bodyPr/>
                    <a:lstStyle/>
                    <a:p>
                      <a:pPr algn="ctr"/>
                      <a:r>
                        <a:rPr lang="en-US" dirty="0" smtClean="0"/>
                        <a:t>Nitrification</a:t>
                      </a:r>
                      <a:endParaRPr lang="en-US"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gridSpan="2">
                  <a:txBody>
                    <a:bodyPr/>
                    <a:lstStyle/>
                    <a:p>
                      <a:pPr algn="ctr"/>
                      <a:r>
                        <a:rPr lang="en-US" dirty="0" smtClean="0"/>
                        <a:t>Denitrification</a:t>
                      </a:r>
                      <a:endParaRPr lang="en-US" dirty="0"/>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10000"/>
                  </a:ext>
                </a:extLst>
              </a:tr>
              <a:tr h="436501">
                <a:tc>
                  <a:txBody>
                    <a:bodyPr/>
                    <a:lstStyle/>
                    <a:p>
                      <a:pPr algn="ctr"/>
                      <a:r>
                        <a:rPr lang="en-US" dirty="0" smtClean="0"/>
                        <a:t>NO</a:t>
                      </a:r>
                      <a:endParaRPr lang="en-US"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dirty="0" smtClean="0"/>
                        <a:t>HONO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N</a:t>
                      </a:r>
                      <a:r>
                        <a:rPr lang="en-US" baseline="-25000" dirty="0" smtClean="0"/>
                        <a:t>2</a:t>
                      </a:r>
                      <a:r>
                        <a:rPr lang="en-US" dirty="0" smtClean="0"/>
                        <a:t>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dirty="0" smtClean="0"/>
                        <a:t>NO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N</a:t>
                      </a:r>
                      <a:r>
                        <a:rPr lang="en-US" baseline="-25000" dirty="0" smtClean="0"/>
                        <a:t>2</a:t>
                      </a:r>
                      <a:r>
                        <a:rPr lang="en-US" dirty="0" smtClean="0"/>
                        <a:t>O</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0" name="TextBox 39"/>
          <p:cNvSpPr txBox="1"/>
          <p:nvPr/>
        </p:nvSpPr>
        <p:spPr>
          <a:xfrm>
            <a:off x="6376792" y="4922972"/>
            <a:ext cx="4272480" cy="369332"/>
          </a:xfrm>
          <a:prstGeom prst="rect">
            <a:avLst/>
          </a:prstGeom>
          <a:noFill/>
        </p:spPr>
        <p:txBody>
          <a:bodyPr wrap="square" rtlCol="0">
            <a:spAutoFit/>
          </a:bodyPr>
          <a:lstStyle/>
          <a:p>
            <a:pPr algn="ctr"/>
            <a:r>
              <a:rPr lang="en-US" dirty="0" smtClean="0"/>
              <a:t>                        Mechanistic scheme </a:t>
            </a:r>
            <a:endParaRPr lang="en-US" dirty="0"/>
          </a:p>
        </p:txBody>
      </p:sp>
      <p:sp>
        <p:nvSpPr>
          <p:cNvPr id="48" name="TextBox 47"/>
          <p:cNvSpPr txBox="1"/>
          <p:nvPr/>
        </p:nvSpPr>
        <p:spPr>
          <a:xfrm>
            <a:off x="9077334" y="2740680"/>
            <a:ext cx="197296" cy="276999"/>
          </a:xfrm>
          <a:prstGeom prst="rect">
            <a:avLst/>
          </a:prstGeom>
          <a:noFill/>
        </p:spPr>
        <p:txBody>
          <a:bodyPr wrap="square" rtlCol="0">
            <a:spAutoFit/>
          </a:bodyPr>
          <a:lstStyle/>
          <a:p>
            <a:r>
              <a:rPr lang="en-US" baseline="30000" dirty="0" smtClean="0"/>
              <a:t>1</a:t>
            </a:r>
            <a:endParaRPr lang="en-US" baseline="30000" dirty="0"/>
          </a:p>
        </p:txBody>
      </p:sp>
      <p:sp>
        <p:nvSpPr>
          <p:cNvPr id="49" name="TextBox 48"/>
          <p:cNvSpPr txBox="1"/>
          <p:nvPr/>
        </p:nvSpPr>
        <p:spPr>
          <a:xfrm>
            <a:off x="11782215" y="2796539"/>
            <a:ext cx="197296" cy="276999"/>
          </a:xfrm>
          <a:prstGeom prst="rect">
            <a:avLst/>
          </a:prstGeom>
          <a:noFill/>
        </p:spPr>
        <p:txBody>
          <a:bodyPr wrap="square" rtlCol="0">
            <a:spAutoFit/>
          </a:bodyPr>
          <a:lstStyle/>
          <a:p>
            <a:r>
              <a:rPr lang="en-US" baseline="30000" dirty="0" smtClean="0"/>
              <a:t>2</a:t>
            </a:r>
            <a:endParaRPr lang="en-US" baseline="30000" dirty="0"/>
          </a:p>
        </p:txBody>
      </p:sp>
      <p:sp>
        <p:nvSpPr>
          <p:cNvPr id="51" name="TextBox 50"/>
          <p:cNvSpPr txBox="1"/>
          <p:nvPr/>
        </p:nvSpPr>
        <p:spPr>
          <a:xfrm>
            <a:off x="2990555" y="6534006"/>
            <a:ext cx="197296" cy="235962"/>
          </a:xfrm>
          <a:prstGeom prst="rect">
            <a:avLst/>
          </a:prstGeom>
          <a:noFill/>
        </p:spPr>
        <p:txBody>
          <a:bodyPr wrap="square" rtlCol="0">
            <a:spAutoFit/>
          </a:bodyPr>
          <a:lstStyle/>
          <a:p>
            <a:r>
              <a:rPr lang="en-US" sz="1400" baseline="30000" dirty="0" smtClean="0"/>
              <a:t>1</a:t>
            </a:r>
            <a:endParaRPr lang="en-US" sz="1400" baseline="30000" dirty="0"/>
          </a:p>
        </p:txBody>
      </p:sp>
      <p:sp>
        <p:nvSpPr>
          <p:cNvPr id="52" name="TextBox 51"/>
          <p:cNvSpPr txBox="1"/>
          <p:nvPr/>
        </p:nvSpPr>
        <p:spPr>
          <a:xfrm>
            <a:off x="7328628" y="6534006"/>
            <a:ext cx="4762548" cy="307777"/>
          </a:xfrm>
          <a:prstGeom prst="rect">
            <a:avLst/>
          </a:prstGeom>
          <a:noFill/>
        </p:spPr>
        <p:txBody>
          <a:bodyPr wrap="square" rtlCol="0">
            <a:spAutoFit/>
          </a:bodyPr>
          <a:lstStyle/>
          <a:p>
            <a:r>
              <a:rPr lang="en-US" sz="1400" dirty="0"/>
              <a:t>Canopy reduction factor applies to all NO and HONO emissions</a:t>
            </a:r>
          </a:p>
        </p:txBody>
      </p:sp>
      <p:sp>
        <p:nvSpPr>
          <p:cNvPr id="53" name="TextBox 52"/>
          <p:cNvSpPr txBox="1"/>
          <p:nvPr/>
        </p:nvSpPr>
        <p:spPr>
          <a:xfrm>
            <a:off x="7229980" y="6569913"/>
            <a:ext cx="197296" cy="235962"/>
          </a:xfrm>
          <a:prstGeom prst="rect">
            <a:avLst/>
          </a:prstGeom>
          <a:noFill/>
        </p:spPr>
        <p:txBody>
          <a:bodyPr wrap="square" rtlCol="0">
            <a:spAutoFit/>
          </a:bodyPr>
          <a:lstStyle/>
          <a:p>
            <a:r>
              <a:rPr lang="en-US" sz="1400" baseline="30000" dirty="0" smtClean="0"/>
              <a:t>2</a:t>
            </a:r>
            <a:endParaRPr lang="en-US" sz="1400" baseline="30000" dirty="0"/>
          </a:p>
        </p:txBody>
      </p:sp>
      <p:sp>
        <p:nvSpPr>
          <p:cNvPr id="54" name="TextBox 53"/>
          <p:cNvSpPr txBox="1"/>
          <p:nvPr/>
        </p:nvSpPr>
        <p:spPr>
          <a:xfrm>
            <a:off x="3060177" y="6544358"/>
            <a:ext cx="4367099" cy="307777"/>
          </a:xfrm>
          <a:prstGeom prst="rect">
            <a:avLst/>
          </a:prstGeom>
          <a:noFill/>
        </p:spPr>
        <p:txBody>
          <a:bodyPr wrap="square" rtlCol="0">
            <a:spAutoFit/>
          </a:bodyPr>
          <a:lstStyle/>
          <a:p>
            <a:r>
              <a:rPr lang="en-US" sz="1400" dirty="0"/>
              <a:t>Pulsing factor applies only to nitrification NO and </a:t>
            </a:r>
            <a:r>
              <a:rPr lang="en-US" sz="1400" dirty="0" smtClean="0"/>
              <a:t>HONO</a:t>
            </a:r>
            <a:endParaRPr lang="en-US" sz="1400" dirty="0"/>
          </a:p>
        </p:txBody>
      </p:sp>
      <p:sp>
        <p:nvSpPr>
          <p:cNvPr id="73" name="TextBox 72"/>
          <p:cNvSpPr txBox="1"/>
          <p:nvPr/>
        </p:nvSpPr>
        <p:spPr>
          <a:xfrm>
            <a:off x="791294" y="3477010"/>
            <a:ext cx="1722197" cy="338554"/>
          </a:xfrm>
          <a:prstGeom prst="rect">
            <a:avLst/>
          </a:prstGeom>
          <a:noFill/>
          <a:ln>
            <a:solidFill>
              <a:schemeClr val="tx1"/>
            </a:solidFill>
          </a:ln>
        </p:spPr>
        <p:txBody>
          <a:bodyPr wrap="square" rtlCol="0">
            <a:spAutoFit/>
          </a:bodyPr>
          <a:lstStyle/>
          <a:p>
            <a:pPr algn="ctr"/>
            <a:r>
              <a:rPr lang="en-US" sz="1600" dirty="0" smtClean="0"/>
              <a:t>Soil NH</a:t>
            </a:r>
            <a:r>
              <a:rPr lang="en-US" sz="1600" baseline="-25000" dirty="0" smtClean="0"/>
              <a:t>4 </a:t>
            </a:r>
            <a:r>
              <a:rPr lang="en-US" sz="1600" dirty="0" smtClean="0"/>
              <a:t>, NO</a:t>
            </a:r>
            <a:r>
              <a:rPr lang="en-US" sz="1600" baseline="-25000" dirty="0" smtClean="0"/>
              <a:t>3</a:t>
            </a:r>
            <a:r>
              <a:rPr lang="en-US" sz="1600" dirty="0" smtClean="0"/>
              <a:t>, C</a:t>
            </a:r>
            <a:endParaRPr lang="en-US" sz="1600" dirty="0"/>
          </a:p>
        </p:txBody>
      </p:sp>
      <p:cxnSp>
        <p:nvCxnSpPr>
          <p:cNvPr id="79" name="Straight Arrow Connector 78"/>
          <p:cNvCxnSpPr/>
          <p:nvPr/>
        </p:nvCxnSpPr>
        <p:spPr>
          <a:xfrm>
            <a:off x="1877125" y="2931833"/>
            <a:ext cx="5440" cy="5451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3537929" y="4016301"/>
            <a:ext cx="5564522" cy="830997"/>
          </a:xfrm>
          <a:prstGeom prst="rect">
            <a:avLst/>
          </a:prstGeom>
          <a:solidFill>
            <a:schemeClr val="bg1"/>
          </a:solidFill>
          <a:ln>
            <a:noFill/>
          </a:ln>
        </p:spPr>
        <p:txBody>
          <a:bodyPr wrap="square" rtlCol="0">
            <a:spAutoFit/>
          </a:bodyPr>
          <a:lstStyle/>
          <a:p>
            <a:pPr algn="ctr"/>
            <a:r>
              <a:rPr lang="en-US" sz="1600" dirty="0" smtClean="0"/>
              <a:t>Oswald et al.</a:t>
            </a:r>
            <a:r>
              <a:rPr lang="en-US" sz="1600" i="1" dirty="0" smtClean="0"/>
              <a:t> </a:t>
            </a:r>
          </a:p>
          <a:p>
            <a:pPr algn="ctr"/>
            <a:r>
              <a:rPr lang="en-US" sz="1600" i="1" dirty="0" smtClean="0"/>
              <a:t>f</a:t>
            </a:r>
            <a:r>
              <a:rPr lang="en-US" sz="1600" dirty="0" smtClean="0"/>
              <a:t>(Soil </a:t>
            </a:r>
            <a:r>
              <a:rPr lang="en-US" sz="1600" dirty="0"/>
              <a:t>w</a:t>
            </a:r>
            <a:r>
              <a:rPr lang="en-US" sz="1600" dirty="0" smtClean="0"/>
              <a:t>ater holding capacity,</a:t>
            </a:r>
          </a:p>
          <a:p>
            <a:pPr algn="ctr"/>
            <a:r>
              <a:rPr lang="en-US" sz="1600" dirty="0" smtClean="0"/>
              <a:t> biome specific  optimum NO:HONO)</a:t>
            </a:r>
            <a:endParaRPr lang="en-US" sz="1600" i="1" dirty="0"/>
          </a:p>
        </p:txBody>
      </p:sp>
      <p:sp>
        <p:nvSpPr>
          <p:cNvPr id="84" name="Rounded Rectangle 83"/>
          <p:cNvSpPr/>
          <p:nvPr/>
        </p:nvSpPr>
        <p:spPr>
          <a:xfrm>
            <a:off x="4802990" y="4006075"/>
            <a:ext cx="3101537" cy="8344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4189154" y="611015"/>
            <a:ext cx="548966" cy="723275"/>
          </a:xfrm>
          <a:prstGeom prst="rect">
            <a:avLst/>
          </a:prstGeom>
          <a:ln>
            <a:solidFill>
              <a:schemeClr val="tx1"/>
            </a:solidFill>
          </a:ln>
        </p:spPr>
        <p:txBody>
          <a:bodyPr wrap="square">
            <a:spAutoFit/>
          </a:bodyPr>
          <a:lstStyle/>
          <a:p>
            <a:pPr algn="ctr">
              <a:spcBef>
                <a:spcPts val="600"/>
              </a:spcBef>
            </a:pPr>
            <a:r>
              <a:rPr lang="en-US" dirty="0"/>
              <a:t>Soil </a:t>
            </a:r>
            <a:endParaRPr lang="en-US" dirty="0" smtClean="0"/>
          </a:p>
          <a:p>
            <a:pPr algn="ctr">
              <a:spcBef>
                <a:spcPts val="600"/>
              </a:spcBef>
            </a:pPr>
            <a:r>
              <a:rPr lang="en-US" dirty="0" smtClean="0"/>
              <a:t>pH</a:t>
            </a:r>
            <a:endParaRPr lang="en-US" dirty="0"/>
          </a:p>
        </p:txBody>
      </p:sp>
      <p:sp>
        <p:nvSpPr>
          <p:cNvPr id="86" name="Rectangle 85"/>
          <p:cNvSpPr/>
          <p:nvPr/>
        </p:nvSpPr>
        <p:spPr>
          <a:xfrm>
            <a:off x="2716651" y="606577"/>
            <a:ext cx="1403055" cy="646331"/>
          </a:xfrm>
          <a:prstGeom prst="rect">
            <a:avLst/>
          </a:prstGeom>
          <a:ln>
            <a:solidFill>
              <a:schemeClr val="tx1"/>
            </a:solidFill>
          </a:ln>
        </p:spPr>
        <p:txBody>
          <a:bodyPr wrap="square">
            <a:spAutoFit/>
          </a:bodyPr>
          <a:lstStyle/>
          <a:p>
            <a:pPr algn="ctr">
              <a:spcBef>
                <a:spcPts val="600"/>
              </a:spcBef>
            </a:pPr>
            <a:r>
              <a:rPr lang="en-US" dirty="0" smtClean="0"/>
              <a:t>Gas diffusivity</a:t>
            </a:r>
            <a:endParaRPr lang="en-US" dirty="0"/>
          </a:p>
        </p:txBody>
      </p:sp>
      <p:sp>
        <p:nvSpPr>
          <p:cNvPr id="89" name="TextBox 88"/>
          <p:cNvSpPr txBox="1"/>
          <p:nvPr/>
        </p:nvSpPr>
        <p:spPr>
          <a:xfrm>
            <a:off x="791294" y="5597297"/>
            <a:ext cx="2095607" cy="923330"/>
          </a:xfrm>
          <a:prstGeom prst="rect">
            <a:avLst/>
          </a:prstGeom>
          <a:noFill/>
          <a:ln>
            <a:solidFill>
              <a:schemeClr val="tx1"/>
            </a:solidFill>
          </a:ln>
        </p:spPr>
        <p:txBody>
          <a:bodyPr wrap="square" rtlCol="0">
            <a:spAutoFit/>
          </a:bodyPr>
          <a:lstStyle/>
          <a:p>
            <a:pPr algn="ctr"/>
            <a:r>
              <a:rPr lang="en-US" dirty="0" smtClean="0"/>
              <a:t>Soil organic N and C</a:t>
            </a:r>
          </a:p>
          <a:p>
            <a:pPr marL="285750" indent="-285750" algn="ctr">
              <a:buFontTx/>
              <a:buChar char="-"/>
            </a:pPr>
            <a:r>
              <a:rPr lang="en-US" dirty="0" smtClean="0"/>
              <a:t>Agricultural </a:t>
            </a:r>
          </a:p>
          <a:p>
            <a:pPr algn="ctr"/>
            <a:r>
              <a:rPr lang="en-US" dirty="0" smtClean="0"/>
              <a:t>(EPIC)</a:t>
            </a:r>
          </a:p>
        </p:txBody>
      </p:sp>
      <p:sp>
        <p:nvSpPr>
          <p:cNvPr id="100" name="Rounded Rectangle 99"/>
          <p:cNvSpPr/>
          <p:nvPr/>
        </p:nvSpPr>
        <p:spPr>
          <a:xfrm>
            <a:off x="646298" y="1646445"/>
            <a:ext cx="2560442" cy="127934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p:cNvSpPr txBox="1"/>
          <p:nvPr/>
        </p:nvSpPr>
        <p:spPr>
          <a:xfrm>
            <a:off x="640857" y="2242645"/>
            <a:ext cx="2726547" cy="830997"/>
          </a:xfrm>
          <a:prstGeom prst="rect">
            <a:avLst/>
          </a:prstGeom>
          <a:noFill/>
          <a:ln>
            <a:noFill/>
          </a:ln>
        </p:spPr>
        <p:txBody>
          <a:bodyPr wrap="square" rtlCol="0">
            <a:spAutoFit/>
          </a:bodyPr>
          <a:lstStyle/>
          <a:p>
            <a:pPr algn="ctr"/>
            <a:r>
              <a:rPr lang="en-US" sz="1600" dirty="0" smtClean="0"/>
              <a:t>Non-Agricultural</a:t>
            </a:r>
          </a:p>
          <a:p>
            <a:r>
              <a:rPr lang="en-US" sz="1600" dirty="0" smtClean="0"/>
              <a:t>(Schimel and Weintraub et al.)</a:t>
            </a:r>
          </a:p>
          <a:p>
            <a:endParaRPr lang="en-US" sz="1600" dirty="0"/>
          </a:p>
        </p:txBody>
      </p:sp>
      <p:cxnSp>
        <p:nvCxnSpPr>
          <p:cNvPr id="137" name="Straight Connector 136"/>
          <p:cNvCxnSpPr>
            <a:stCxn id="100" idx="1"/>
            <a:endCxn id="100" idx="3"/>
          </p:cNvCxnSpPr>
          <p:nvPr/>
        </p:nvCxnSpPr>
        <p:spPr>
          <a:xfrm>
            <a:off x="646298" y="2286116"/>
            <a:ext cx="25604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TextBox 148"/>
          <p:cNvSpPr txBox="1"/>
          <p:nvPr/>
        </p:nvSpPr>
        <p:spPr>
          <a:xfrm>
            <a:off x="816674" y="3952675"/>
            <a:ext cx="1597957" cy="369332"/>
          </a:xfrm>
          <a:prstGeom prst="rect">
            <a:avLst/>
          </a:prstGeom>
          <a:noFill/>
          <a:ln>
            <a:solidFill>
              <a:schemeClr val="tx1"/>
            </a:solidFill>
          </a:ln>
        </p:spPr>
        <p:txBody>
          <a:bodyPr wrap="square" rtlCol="0">
            <a:spAutoFit/>
          </a:bodyPr>
          <a:lstStyle/>
          <a:p>
            <a:pPr algn="ctr"/>
            <a:r>
              <a:rPr lang="en-US" dirty="0" smtClean="0"/>
              <a:t>N Deposition</a:t>
            </a:r>
            <a:endParaRPr lang="en-US" dirty="0"/>
          </a:p>
        </p:txBody>
      </p:sp>
      <p:cxnSp>
        <p:nvCxnSpPr>
          <p:cNvPr id="160" name="Straight Arrow Connector 159"/>
          <p:cNvCxnSpPr/>
          <p:nvPr/>
        </p:nvCxnSpPr>
        <p:spPr>
          <a:xfrm>
            <a:off x="2513491" y="3661676"/>
            <a:ext cx="35131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812861" y="4449936"/>
            <a:ext cx="2092537" cy="923330"/>
          </a:xfrm>
          <a:prstGeom prst="rect">
            <a:avLst/>
          </a:prstGeom>
          <a:ln>
            <a:solidFill>
              <a:schemeClr val="tx1"/>
            </a:solidFill>
          </a:ln>
        </p:spPr>
        <p:txBody>
          <a:bodyPr wrap="square">
            <a:spAutoFit/>
          </a:bodyPr>
          <a:lstStyle/>
          <a:p>
            <a:pPr algn="ctr"/>
            <a:r>
              <a:rPr lang="en-US" dirty="0"/>
              <a:t>Soil organic N and C</a:t>
            </a:r>
          </a:p>
          <a:p>
            <a:pPr algn="ctr"/>
            <a:r>
              <a:rPr lang="en-US" dirty="0" smtClean="0"/>
              <a:t>- </a:t>
            </a:r>
            <a:r>
              <a:rPr lang="en-US" dirty="0"/>
              <a:t>Non-agricultural (Xu et al.)</a:t>
            </a:r>
          </a:p>
        </p:txBody>
      </p:sp>
      <p:cxnSp>
        <p:nvCxnSpPr>
          <p:cNvPr id="8" name="Straight Arrow Connector 7"/>
          <p:cNvCxnSpPr/>
          <p:nvPr/>
        </p:nvCxnSpPr>
        <p:spPr>
          <a:xfrm>
            <a:off x="8114766" y="3213886"/>
            <a:ext cx="0" cy="22162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876224" y="3093550"/>
            <a:ext cx="5049" cy="19879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Elbow Connector 55"/>
          <p:cNvCxnSpPr>
            <a:stCxn id="149" idx="1"/>
            <a:endCxn id="73" idx="1"/>
          </p:cNvCxnSpPr>
          <p:nvPr/>
        </p:nvCxnSpPr>
        <p:spPr>
          <a:xfrm rot="10800000">
            <a:off x="791294" y="3646287"/>
            <a:ext cx="25380" cy="491054"/>
          </a:xfrm>
          <a:prstGeom prst="bentConnector3">
            <a:avLst>
              <a:gd name="adj1" fmla="val 1000709"/>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Elbow Connector 57"/>
          <p:cNvCxnSpPr>
            <a:stCxn id="2" idx="1"/>
            <a:endCxn id="101" idx="1"/>
          </p:cNvCxnSpPr>
          <p:nvPr/>
        </p:nvCxnSpPr>
        <p:spPr>
          <a:xfrm rot="10800000">
            <a:off x="640857" y="2658145"/>
            <a:ext cx="172004" cy="2253457"/>
          </a:xfrm>
          <a:prstGeom prst="bentConnector3">
            <a:avLst>
              <a:gd name="adj1" fmla="val 23290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Elbow Connector 62"/>
          <p:cNvCxnSpPr>
            <a:stCxn id="89" idx="1"/>
            <a:endCxn id="17" idx="1"/>
          </p:cNvCxnSpPr>
          <p:nvPr/>
        </p:nvCxnSpPr>
        <p:spPr>
          <a:xfrm rot="10800000">
            <a:off x="640856" y="1869886"/>
            <a:ext cx="150438" cy="4189077"/>
          </a:xfrm>
          <a:prstGeom prst="bentConnector3">
            <a:avLst>
              <a:gd name="adj1" fmla="val 368158"/>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7" idx="2"/>
          </p:cNvCxnSpPr>
          <p:nvPr/>
        </p:nvCxnSpPr>
        <p:spPr>
          <a:xfrm flipH="1">
            <a:off x="6857868" y="1349414"/>
            <a:ext cx="1" cy="21164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9" idx="2"/>
          </p:cNvCxnSpPr>
          <p:nvPr/>
        </p:nvCxnSpPr>
        <p:spPr>
          <a:xfrm flipH="1">
            <a:off x="5509095" y="1349414"/>
            <a:ext cx="1" cy="21164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85" idx="2"/>
          </p:cNvCxnSpPr>
          <p:nvPr/>
        </p:nvCxnSpPr>
        <p:spPr>
          <a:xfrm>
            <a:off x="4463637" y="1334290"/>
            <a:ext cx="0" cy="21164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86" idx="2"/>
          </p:cNvCxnSpPr>
          <p:nvPr/>
        </p:nvCxnSpPr>
        <p:spPr>
          <a:xfrm flipH="1">
            <a:off x="3418178" y="1252908"/>
            <a:ext cx="1" cy="22241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12" idx="2"/>
          </p:cNvCxnSpPr>
          <p:nvPr/>
        </p:nvCxnSpPr>
        <p:spPr>
          <a:xfrm>
            <a:off x="1790135" y="1245394"/>
            <a:ext cx="0" cy="4010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 name="Title 1"/>
          <p:cNvSpPr>
            <a:spLocks noGrp="1"/>
          </p:cNvSpPr>
          <p:nvPr>
            <p:ph type="title"/>
          </p:nvPr>
        </p:nvSpPr>
        <p:spPr>
          <a:xfrm>
            <a:off x="1452246" y="-6475"/>
            <a:ext cx="8686800" cy="607488"/>
          </a:xfrm>
        </p:spPr>
        <p:txBody>
          <a:bodyPr>
            <a:normAutofit/>
          </a:bodyPr>
          <a:lstStyle/>
          <a:p>
            <a:pPr algn="ctr"/>
            <a:r>
              <a:rPr lang="en-US" sz="2900" b="1" dirty="0" smtClean="0">
                <a:solidFill>
                  <a:srgbClr val="002060"/>
                </a:solidFill>
              </a:rPr>
              <a:t>Mechanistic </a:t>
            </a:r>
            <a:r>
              <a:rPr lang="en-US" sz="2900" b="1" dirty="0">
                <a:solidFill>
                  <a:srgbClr val="002060"/>
                </a:solidFill>
              </a:rPr>
              <a:t>s</a:t>
            </a:r>
            <a:r>
              <a:rPr lang="en-US" sz="2900" b="1" dirty="0" smtClean="0">
                <a:solidFill>
                  <a:srgbClr val="002060"/>
                </a:solidFill>
              </a:rPr>
              <a:t>oil N scheme : Overview</a:t>
            </a:r>
            <a:endParaRPr lang="en-US" sz="2900" b="1" dirty="0">
              <a:solidFill>
                <a:srgbClr val="002060"/>
              </a:solidFill>
            </a:endParaRPr>
          </a:p>
        </p:txBody>
      </p:sp>
      <p:sp>
        <p:nvSpPr>
          <p:cNvPr id="27" name="Slide Number Placeholder 26"/>
          <p:cNvSpPr>
            <a:spLocks noGrp="1"/>
          </p:cNvSpPr>
          <p:nvPr>
            <p:ph type="sldNum" sz="quarter" idx="12"/>
          </p:nvPr>
        </p:nvSpPr>
        <p:spPr/>
        <p:txBody>
          <a:bodyPr/>
          <a:lstStyle/>
          <a:p>
            <a:fld id="{59FBB627-7F02-48C8-836E-392B47AA2D88}" type="slidenum">
              <a:rPr lang="en-US" sz="1800" b="1" smtClean="0">
                <a:solidFill>
                  <a:srgbClr val="FF0000"/>
                </a:solidFill>
              </a:rPr>
              <a:t>12</a:t>
            </a:fld>
            <a:endParaRPr lang="en-US" sz="1800" b="1">
              <a:solidFill>
                <a:srgbClr val="FF0000"/>
              </a:solidFill>
            </a:endParaRPr>
          </a:p>
        </p:txBody>
      </p:sp>
    </p:spTree>
    <p:extLst>
      <p:ext uri="{BB962C8B-B14F-4D97-AF65-F5344CB8AC3E}">
        <p14:creationId xmlns:p14="http://schemas.microsoft.com/office/powerpoint/2010/main" val="61753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7" grpId="0"/>
      <p:bldP spid="25" grpId="0" animBg="1"/>
      <p:bldP spid="40" grpId="0"/>
      <p:bldP spid="73" grpId="0" animBg="1"/>
      <p:bldP spid="83" grpId="0" animBg="1"/>
      <p:bldP spid="84" grpId="0" animBg="1"/>
      <p:bldP spid="85" grpId="0" animBg="1"/>
      <p:bldP spid="86" grpId="0" animBg="1"/>
      <p:bldP spid="100" grpId="0" animBg="1"/>
      <p:bldP spid="101"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348" y="46713"/>
            <a:ext cx="1806560" cy="1200329"/>
          </a:xfrm>
          <a:prstGeom prst="rect">
            <a:avLst/>
          </a:prstGeom>
          <a:noFill/>
          <a:ln>
            <a:solidFill>
              <a:schemeClr val="tx1"/>
            </a:solidFill>
          </a:ln>
        </p:spPr>
        <p:txBody>
          <a:bodyPr wrap="square" rtlCol="0">
            <a:spAutoFit/>
          </a:bodyPr>
          <a:lstStyle/>
          <a:p>
            <a:pPr algn="ctr"/>
            <a:r>
              <a:rPr lang="en-US" dirty="0" smtClean="0"/>
              <a:t>Non-agricultural</a:t>
            </a:r>
            <a:r>
              <a:rPr lang="en-US" baseline="30000" dirty="0" smtClean="0"/>
              <a:t>1</a:t>
            </a:r>
            <a:r>
              <a:rPr lang="en-US" dirty="0" smtClean="0"/>
              <a:t> soil organic</a:t>
            </a:r>
          </a:p>
          <a:p>
            <a:pPr algn="ctr"/>
            <a:r>
              <a:rPr lang="en-US" dirty="0" smtClean="0"/>
              <a:t> C and N data</a:t>
            </a:r>
          </a:p>
          <a:p>
            <a:pPr algn="ctr"/>
            <a:r>
              <a:rPr lang="en-US" dirty="0" smtClean="0"/>
              <a:t>(Xu et al.)</a:t>
            </a:r>
            <a:endParaRPr lang="en-US" dirty="0"/>
          </a:p>
        </p:txBody>
      </p:sp>
      <p:sp>
        <p:nvSpPr>
          <p:cNvPr id="7" name="TextBox 6"/>
          <p:cNvSpPr txBox="1"/>
          <p:nvPr/>
        </p:nvSpPr>
        <p:spPr>
          <a:xfrm>
            <a:off x="5476586" y="1356810"/>
            <a:ext cx="2240924" cy="646331"/>
          </a:xfrm>
          <a:prstGeom prst="rect">
            <a:avLst/>
          </a:prstGeom>
          <a:noFill/>
          <a:ln>
            <a:noFill/>
          </a:ln>
        </p:spPr>
        <p:txBody>
          <a:bodyPr wrap="square" rtlCol="0">
            <a:spAutoFit/>
          </a:bodyPr>
          <a:lstStyle/>
          <a:p>
            <a:pPr algn="ctr"/>
            <a:r>
              <a:rPr lang="en-US" dirty="0" smtClean="0"/>
              <a:t>Microbial (i.e. active) N</a:t>
            </a:r>
            <a:endParaRPr lang="en-US" dirty="0"/>
          </a:p>
        </p:txBody>
      </p:sp>
      <p:cxnSp>
        <p:nvCxnSpPr>
          <p:cNvPr id="11" name="Straight Arrow Connector 10"/>
          <p:cNvCxnSpPr/>
          <p:nvPr/>
        </p:nvCxnSpPr>
        <p:spPr>
          <a:xfrm>
            <a:off x="9497033" y="5806036"/>
            <a:ext cx="152936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5339517" y="1224158"/>
            <a:ext cx="2462671" cy="9003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a:stCxn id="23" idx="4"/>
          </p:cNvCxnSpPr>
          <p:nvPr/>
        </p:nvCxnSpPr>
        <p:spPr>
          <a:xfrm>
            <a:off x="6570853" y="2124458"/>
            <a:ext cx="4832" cy="35401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5942465" y="5498085"/>
            <a:ext cx="1249251" cy="656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NH</a:t>
            </a:r>
            <a:r>
              <a:rPr lang="en-US" baseline="-25000" dirty="0" smtClean="0">
                <a:solidFill>
                  <a:schemeClr val="tx1"/>
                </a:solidFill>
              </a:rPr>
              <a:t>4</a:t>
            </a:r>
            <a:endParaRPr lang="en-US" dirty="0">
              <a:solidFill>
                <a:schemeClr val="tx1"/>
              </a:solidFill>
            </a:endParaRPr>
          </a:p>
        </p:txBody>
      </p:sp>
      <p:cxnSp>
        <p:nvCxnSpPr>
          <p:cNvPr id="28" name="Straight Arrow Connector 27"/>
          <p:cNvCxnSpPr/>
          <p:nvPr/>
        </p:nvCxnSpPr>
        <p:spPr>
          <a:xfrm>
            <a:off x="6985652" y="5826496"/>
            <a:ext cx="185455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088683" y="5436704"/>
            <a:ext cx="1648496" cy="369332"/>
          </a:xfrm>
          <a:prstGeom prst="rect">
            <a:avLst/>
          </a:prstGeom>
          <a:noFill/>
        </p:spPr>
        <p:txBody>
          <a:bodyPr wrap="square" rtlCol="0">
            <a:spAutoFit/>
          </a:bodyPr>
          <a:lstStyle/>
          <a:p>
            <a:pPr algn="ctr"/>
            <a:r>
              <a:rPr lang="en-US" dirty="0" smtClean="0"/>
              <a:t>Nitrification</a:t>
            </a:r>
            <a:endParaRPr lang="en-US" dirty="0"/>
          </a:p>
        </p:txBody>
      </p:sp>
      <p:sp>
        <p:nvSpPr>
          <p:cNvPr id="30" name="Up Arrow 29"/>
          <p:cNvSpPr/>
          <p:nvPr/>
        </p:nvSpPr>
        <p:spPr>
          <a:xfrm>
            <a:off x="7668233" y="4675030"/>
            <a:ext cx="244698" cy="761674"/>
          </a:xfrm>
          <a:prstGeom prst="up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6934137" y="4326159"/>
            <a:ext cx="1906073" cy="369332"/>
          </a:xfrm>
          <a:prstGeom prst="rect">
            <a:avLst/>
          </a:prstGeom>
          <a:noFill/>
        </p:spPr>
        <p:txBody>
          <a:bodyPr wrap="square" rtlCol="0">
            <a:spAutoFit/>
          </a:bodyPr>
          <a:lstStyle/>
          <a:p>
            <a:r>
              <a:rPr lang="en-US" dirty="0" smtClean="0"/>
              <a:t>NO, HONO, N</a:t>
            </a:r>
            <a:r>
              <a:rPr lang="en-US" baseline="-25000" dirty="0" smtClean="0"/>
              <a:t>2</a:t>
            </a:r>
            <a:r>
              <a:rPr lang="en-US" dirty="0" smtClean="0"/>
              <a:t>O</a:t>
            </a:r>
            <a:endParaRPr lang="en-US" dirty="0"/>
          </a:p>
        </p:txBody>
      </p:sp>
      <p:sp>
        <p:nvSpPr>
          <p:cNvPr id="33" name="TextBox 32"/>
          <p:cNvSpPr txBox="1"/>
          <p:nvPr/>
        </p:nvSpPr>
        <p:spPr>
          <a:xfrm>
            <a:off x="8930362" y="5621370"/>
            <a:ext cx="811369" cy="380184"/>
          </a:xfrm>
          <a:prstGeom prst="rect">
            <a:avLst/>
          </a:prstGeom>
          <a:noFill/>
        </p:spPr>
        <p:txBody>
          <a:bodyPr wrap="square" rtlCol="0">
            <a:spAutoFit/>
          </a:bodyPr>
          <a:lstStyle/>
          <a:p>
            <a:r>
              <a:rPr lang="en-US" dirty="0" smtClean="0"/>
              <a:t>NO</a:t>
            </a:r>
            <a:r>
              <a:rPr lang="en-US" baseline="-25000" dirty="0" smtClean="0"/>
              <a:t>3</a:t>
            </a:r>
            <a:endParaRPr lang="en-US" dirty="0"/>
          </a:p>
        </p:txBody>
      </p:sp>
      <p:sp>
        <p:nvSpPr>
          <p:cNvPr id="37" name="TextBox 36"/>
          <p:cNvSpPr txBox="1"/>
          <p:nvPr/>
        </p:nvSpPr>
        <p:spPr>
          <a:xfrm>
            <a:off x="6539868" y="2367092"/>
            <a:ext cx="461665" cy="1549090"/>
          </a:xfrm>
          <a:prstGeom prst="rect">
            <a:avLst/>
          </a:prstGeom>
          <a:noFill/>
        </p:spPr>
        <p:txBody>
          <a:bodyPr vert="vert" wrap="square" rtlCol="0">
            <a:spAutoFit/>
          </a:bodyPr>
          <a:lstStyle/>
          <a:p>
            <a:r>
              <a:rPr lang="en-US" dirty="0" smtClean="0"/>
              <a:t>Mineralization</a:t>
            </a:r>
            <a:r>
              <a:rPr lang="en-US" baseline="30000" dirty="0" smtClean="0"/>
              <a:t>2</a:t>
            </a:r>
            <a:endParaRPr lang="en-US" dirty="0"/>
          </a:p>
        </p:txBody>
      </p:sp>
      <p:cxnSp>
        <p:nvCxnSpPr>
          <p:cNvPr id="39" name="Straight Arrow Connector 38"/>
          <p:cNvCxnSpPr/>
          <p:nvPr/>
        </p:nvCxnSpPr>
        <p:spPr>
          <a:xfrm flipH="1" flipV="1">
            <a:off x="7796611" y="1761989"/>
            <a:ext cx="1307206" cy="39030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rot="9698439">
            <a:off x="8228650" y="2105579"/>
            <a:ext cx="461665" cy="1844675"/>
          </a:xfrm>
          <a:prstGeom prst="rect">
            <a:avLst/>
          </a:prstGeom>
          <a:noFill/>
        </p:spPr>
        <p:txBody>
          <a:bodyPr vert="vert270" wrap="square" rtlCol="0">
            <a:spAutoFit/>
          </a:bodyPr>
          <a:lstStyle/>
          <a:p>
            <a:r>
              <a:rPr lang="en-US" dirty="0" smtClean="0"/>
              <a:t>Immobilization</a:t>
            </a:r>
            <a:r>
              <a:rPr lang="en-US" baseline="30000" dirty="0" smtClean="0"/>
              <a:t>2</a:t>
            </a:r>
            <a:endParaRPr lang="en-US" dirty="0"/>
          </a:p>
        </p:txBody>
      </p:sp>
      <p:sp>
        <p:nvSpPr>
          <p:cNvPr id="44" name="TextBox 43"/>
          <p:cNvSpPr txBox="1"/>
          <p:nvPr/>
        </p:nvSpPr>
        <p:spPr>
          <a:xfrm>
            <a:off x="9493813" y="5436704"/>
            <a:ext cx="1635619" cy="369332"/>
          </a:xfrm>
          <a:prstGeom prst="rect">
            <a:avLst/>
          </a:prstGeom>
          <a:noFill/>
          <a:ln>
            <a:noFill/>
          </a:ln>
        </p:spPr>
        <p:txBody>
          <a:bodyPr wrap="square" rtlCol="0">
            <a:spAutoFit/>
          </a:bodyPr>
          <a:lstStyle/>
          <a:p>
            <a:r>
              <a:rPr lang="en-US" dirty="0" smtClean="0"/>
              <a:t>Denitrification</a:t>
            </a:r>
            <a:endParaRPr lang="en-US" dirty="0"/>
          </a:p>
        </p:txBody>
      </p:sp>
      <p:sp>
        <p:nvSpPr>
          <p:cNvPr id="46" name="TextBox 45"/>
          <p:cNvSpPr txBox="1"/>
          <p:nvPr/>
        </p:nvSpPr>
        <p:spPr>
          <a:xfrm>
            <a:off x="11129432" y="5615944"/>
            <a:ext cx="428222" cy="380184"/>
          </a:xfrm>
          <a:prstGeom prst="rect">
            <a:avLst/>
          </a:prstGeom>
          <a:noFill/>
        </p:spPr>
        <p:txBody>
          <a:bodyPr wrap="square" rtlCol="0">
            <a:spAutoFit/>
          </a:bodyPr>
          <a:lstStyle/>
          <a:p>
            <a:r>
              <a:rPr lang="en-US" dirty="0" smtClean="0"/>
              <a:t>N</a:t>
            </a:r>
            <a:r>
              <a:rPr lang="en-US" baseline="-25000" dirty="0" smtClean="0"/>
              <a:t>2</a:t>
            </a:r>
            <a:endParaRPr lang="en-US" dirty="0"/>
          </a:p>
        </p:txBody>
      </p:sp>
      <p:sp>
        <p:nvSpPr>
          <p:cNvPr id="47" name="Up Arrow 46"/>
          <p:cNvSpPr/>
          <p:nvPr/>
        </p:nvSpPr>
        <p:spPr>
          <a:xfrm>
            <a:off x="10127023" y="4675030"/>
            <a:ext cx="244698" cy="761674"/>
          </a:xfrm>
          <a:prstGeom prst="up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9777687" y="4326159"/>
            <a:ext cx="968060" cy="369332"/>
          </a:xfrm>
          <a:prstGeom prst="rect">
            <a:avLst/>
          </a:prstGeom>
          <a:noFill/>
        </p:spPr>
        <p:txBody>
          <a:bodyPr wrap="square" rtlCol="0">
            <a:spAutoFit/>
          </a:bodyPr>
          <a:lstStyle/>
          <a:p>
            <a:r>
              <a:rPr lang="en-US" dirty="0" smtClean="0"/>
              <a:t>NO, N</a:t>
            </a:r>
            <a:r>
              <a:rPr lang="en-US" baseline="-25000" dirty="0" smtClean="0"/>
              <a:t>2</a:t>
            </a:r>
            <a:r>
              <a:rPr lang="en-US" dirty="0" smtClean="0"/>
              <a:t>O</a:t>
            </a:r>
            <a:endParaRPr lang="en-US" dirty="0"/>
          </a:p>
        </p:txBody>
      </p:sp>
      <p:sp>
        <p:nvSpPr>
          <p:cNvPr id="49" name="Up Arrow 48"/>
          <p:cNvSpPr/>
          <p:nvPr/>
        </p:nvSpPr>
        <p:spPr>
          <a:xfrm>
            <a:off x="11219583" y="4863596"/>
            <a:ext cx="244698" cy="761674"/>
          </a:xfrm>
          <a:prstGeom prst="up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6254332" y="4346620"/>
            <a:ext cx="5303321" cy="198334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7540660" y="6329965"/>
            <a:ext cx="3590771" cy="369332"/>
          </a:xfrm>
          <a:prstGeom prst="rect">
            <a:avLst/>
          </a:prstGeom>
          <a:noFill/>
        </p:spPr>
        <p:txBody>
          <a:bodyPr wrap="square" rtlCol="0">
            <a:spAutoFit/>
          </a:bodyPr>
          <a:lstStyle/>
          <a:p>
            <a:r>
              <a:rPr lang="en-US" dirty="0" smtClean="0">
                <a:solidFill>
                  <a:srgbClr val="C00000"/>
                </a:solidFill>
              </a:rPr>
              <a:t>DAYCENT N emission sub-model</a:t>
            </a:r>
            <a:endParaRPr lang="en-US" dirty="0">
              <a:solidFill>
                <a:srgbClr val="C00000"/>
              </a:solidFill>
            </a:endParaRPr>
          </a:p>
        </p:txBody>
      </p:sp>
      <p:sp>
        <p:nvSpPr>
          <p:cNvPr id="2" name="TextBox 1"/>
          <p:cNvSpPr txBox="1"/>
          <p:nvPr/>
        </p:nvSpPr>
        <p:spPr>
          <a:xfrm>
            <a:off x="368261" y="5891383"/>
            <a:ext cx="4601401" cy="738664"/>
          </a:xfrm>
          <a:prstGeom prst="rect">
            <a:avLst/>
          </a:prstGeom>
          <a:noFill/>
        </p:spPr>
        <p:txBody>
          <a:bodyPr wrap="square" rtlCol="0">
            <a:spAutoFit/>
          </a:bodyPr>
          <a:lstStyle/>
          <a:p>
            <a:r>
              <a:rPr lang="en-US" sz="1400" baseline="30000" dirty="0" smtClean="0"/>
              <a:t>1</a:t>
            </a:r>
            <a:r>
              <a:rPr lang="en-US" sz="1400" dirty="0" smtClean="0"/>
              <a:t>Also includes non-US agricultural areas </a:t>
            </a:r>
          </a:p>
          <a:p>
            <a:r>
              <a:rPr lang="en-US" sz="1400" baseline="30000" dirty="0" smtClean="0"/>
              <a:t>2</a:t>
            </a:r>
            <a:r>
              <a:rPr lang="en-US" sz="1400" dirty="0" smtClean="0"/>
              <a:t>Schimel and Weintraub Algorithm for Non-Agricultural and</a:t>
            </a:r>
          </a:p>
          <a:p>
            <a:r>
              <a:rPr lang="en-US" sz="1400" dirty="0" smtClean="0"/>
              <a:t>EPIC algorithm for Agricultural regions </a:t>
            </a:r>
            <a:endParaRPr lang="en-US" sz="1400" dirty="0"/>
          </a:p>
        </p:txBody>
      </p:sp>
      <p:sp>
        <p:nvSpPr>
          <p:cNvPr id="10" name="TextBox 9"/>
          <p:cNvSpPr txBox="1"/>
          <p:nvPr/>
        </p:nvSpPr>
        <p:spPr>
          <a:xfrm>
            <a:off x="1891480" y="85349"/>
            <a:ext cx="1945951" cy="646331"/>
          </a:xfrm>
          <a:prstGeom prst="rect">
            <a:avLst/>
          </a:prstGeom>
          <a:noFill/>
          <a:ln>
            <a:solidFill>
              <a:schemeClr val="tx1"/>
            </a:solidFill>
          </a:ln>
        </p:spPr>
        <p:txBody>
          <a:bodyPr wrap="square" rtlCol="0">
            <a:spAutoFit/>
          </a:bodyPr>
          <a:lstStyle/>
          <a:p>
            <a:pPr algn="ctr"/>
            <a:r>
              <a:rPr lang="en-US" smtClean="0"/>
              <a:t>Microbial biomass C:N</a:t>
            </a:r>
            <a:endParaRPr lang="en-US" i="1" dirty="0"/>
          </a:p>
        </p:txBody>
      </p:sp>
      <p:sp>
        <p:nvSpPr>
          <p:cNvPr id="32" name="TextBox 31"/>
          <p:cNvSpPr txBox="1"/>
          <p:nvPr/>
        </p:nvSpPr>
        <p:spPr>
          <a:xfrm>
            <a:off x="10745747" y="2152717"/>
            <a:ext cx="1348257" cy="1477328"/>
          </a:xfrm>
          <a:prstGeom prst="rect">
            <a:avLst/>
          </a:prstGeom>
          <a:noFill/>
          <a:ln>
            <a:solidFill>
              <a:schemeClr val="tx1"/>
            </a:solidFill>
          </a:ln>
        </p:spPr>
        <p:txBody>
          <a:bodyPr wrap="square" rtlCol="0">
            <a:spAutoFit/>
          </a:bodyPr>
          <a:lstStyle/>
          <a:p>
            <a:pPr algn="ctr"/>
            <a:r>
              <a:rPr lang="en-US" dirty="0" smtClean="0"/>
              <a:t>Agricultural</a:t>
            </a:r>
            <a:r>
              <a:rPr lang="en-US" baseline="30000" dirty="0"/>
              <a:t> </a:t>
            </a:r>
            <a:r>
              <a:rPr lang="en-US" dirty="0" smtClean="0"/>
              <a:t>soil organic</a:t>
            </a:r>
          </a:p>
          <a:p>
            <a:pPr algn="ctr"/>
            <a:r>
              <a:rPr lang="en-US" dirty="0" smtClean="0"/>
              <a:t> C and N data</a:t>
            </a:r>
          </a:p>
          <a:p>
            <a:pPr algn="ctr"/>
            <a:r>
              <a:rPr lang="en-US" dirty="0" smtClean="0"/>
              <a:t>(EPIC)</a:t>
            </a:r>
            <a:endParaRPr lang="en-US" dirty="0"/>
          </a:p>
        </p:txBody>
      </p:sp>
      <p:sp>
        <p:nvSpPr>
          <p:cNvPr id="35" name="TextBox 34"/>
          <p:cNvSpPr txBox="1"/>
          <p:nvPr/>
        </p:nvSpPr>
        <p:spPr>
          <a:xfrm>
            <a:off x="8737179" y="2146397"/>
            <a:ext cx="1859103" cy="1477328"/>
          </a:xfrm>
          <a:prstGeom prst="rect">
            <a:avLst/>
          </a:prstGeom>
          <a:noFill/>
          <a:ln>
            <a:solidFill>
              <a:schemeClr val="tx1"/>
            </a:solidFill>
          </a:ln>
        </p:spPr>
        <p:txBody>
          <a:bodyPr wrap="square" rtlCol="0">
            <a:spAutoFit/>
          </a:bodyPr>
          <a:lstStyle/>
          <a:p>
            <a:pPr algn="ctr"/>
            <a:r>
              <a:rPr lang="en-US" dirty="0" smtClean="0">
                <a:solidFill>
                  <a:schemeClr val="tx1">
                    <a:lumMod val="95000"/>
                    <a:lumOff val="5000"/>
                  </a:schemeClr>
                </a:solidFill>
              </a:rPr>
              <a:t>soil composition,</a:t>
            </a:r>
          </a:p>
          <a:p>
            <a:pPr algn="ctr"/>
            <a:r>
              <a:rPr lang="en-US" dirty="0" smtClean="0">
                <a:solidFill>
                  <a:schemeClr val="tx1">
                    <a:lumMod val="95000"/>
                    <a:lumOff val="5000"/>
                  </a:schemeClr>
                </a:solidFill>
              </a:rPr>
              <a:t>organic </a:t>
            </a:r>
            <a:r>
              <a:rPr lang="en-US" dirty="0">
                <a:solidFill>
                  <a:schemeClr val="tx1">
                    <a:lumMod val="95000"/>
                    <a:lumOff val="5000"/>
                  </a:schemeClr>
                </a:solidFill>
              </a:rPr>
              <a:t>residue </a:t>
            </a:r>
            <a:r>
              <a:rPr lang="en-US" dirty="0" smtClean="0">
                <a:solidFill>
                  <a:schemeClr val="tx1">
                    <a:lumMod val="95000"/>
                    <a:lumOff val="5000"/>
                  </a:schemeClr>
                </a:solidFill>
              </a:rPr>
              <a:t>C:N,</a:t>
            </a:r>
          </a:p>
          <a:p>
            <a:pPr algn="ctr"/>
            <a:r>
              <a:rPr lang="en-US" dirty="0">
                <a:solidFill>
                  <a:schemeClr val="tx1">
                    <a:lumMod val="95000"/>
                    <a:lumOff val="5000"/>
                  </a:schemeClr>
                </a:solidFill>
              </a:rPr>
              <a:t>inorganic N available</a:t>
            </a:r>
          </a:p>
        </p:txBody>
      </p:sp>
      <p:sp>
        <p:nvSpPr>
          <p:cNvPr id="6" name="Rectangle 5"/>
          <p:cNvSpPr/>
          <p:nvPr/>
        </p:nvSpPr>
        <p:spPr>
          <a:xfrm>
            <a:off x="4047884" y="73271"/>
            <a:ext cx="1559390" cy="923330"/>
          </a:xfrm>
          <a:prstGeom prst="rect">
            <a:avLst/>
          </a:prstGeom>
          <a:ln>
            <a:solidFill>
              <a:schemeClr val="tx1"/>
            </a:solidFill>
          </a:ln>
        </p:spPr>
        <p:txBody>
          <a:bodyPr wrap="square">
            <a:spAutoFit/>
          </a:bodyPr>
          <a:lstStyle/>
          <a:p>
            <a:pPr algn="ctr"/>
            <a:r>
              <a:rPr lang="en-US" dirty="0" smtClean="0"/>
              <a:t>Biome</a:t>
            </a:r>
            <a:r>
              <a:rPr lang="en-US" dirty="0"/>
              <a:t>, geographical </a:t>
            </a:r>
            <a:r>
              <a:rPr lang="en-US" dirty="0" smtClean="0"/>
              <a:t>location</a:t>
            </a:r>
            <a:endParaRPr lang="en-US" i="1" dirty="0"/>
          </a:p>
        </p:txBody>
      </p:sp>
      <p:cxnSp>
        <p:nvCxnSpPr>
          <p:cNvPr id="13" name="Straight Arrow Connector 12"/>
          <p:cNvCxnSpPr>
            <a:stCxn id="10" idx="2"/>
          </p:cNvCxnSpPr>
          <p:nvPr/>
        </p:nvCxnSpPr>
        <p:spPr>
          <a:xfrm flipH="1">
            <a:off x="2864455" y="731680"/>
            <a:ext cx="1" cy="9380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6" idx="2"/>
          </p:cNvCxnSpPr>
          <p:nvPr/>
        </p:nvCxnSpPr>
        <p:spPr>
          <a:xfrm flipH="1">
            <a:off x="4819430" y="996601"/>
            <a:ext cx="8149" cy="6731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8894066" y="73271"/>
            <a:ext cx="1199494" cy="923330"/>
          </a:xfrm>
          <a:prstGeom prst="rect">
            <a:avLst/>
          </a:prstGeom>
          <a:ln>
            <a:solidFill>
              <a:schemeClr val="tx1"/>
            </a:solidFill>
          </a:ln>
        </p:spPr>
        <p:txBody>
          <a:bodyPr wrap="square">
            <a:spAutoFit/>
          </a:bodyPr>
          <a:lstStyle/>
          <a:p>
            <a:pPr algn="ctr"/>
            <a:r>
              <a:rPr lang="en-US" dirty="0">
                <a:solidFill>
                  <a:schemeClr val="tx1">
                    <a:lumMod val="95000"/>
                    <a:lumOff val="5000"/>
                  </a:schemeClr>
                </a:solidFill>
              </a:rPr>
              <a:t>soil T </a:t>
            </a:r>
            <a:endParaRPr lang="en-US" dirty="0" smtClean="0">
              <a:solidFill>
                <a:schemeClr val="tx1">
                  <a:lumMod val="95000"/>
                  <a:lumOff val="5000"/>
                </a:schemeClr>
              </a:solidFill>
            </a:endParaRPr>
          </a:p>
          <a:p>
            <a:pPr algn="ctr"/>
            <a:r>
              <a:rPr lang="en-US" dirty="0" smtClean="0">
                <a:solidFill>
                  <a:schemeClr val="tx1">
                    <a:lumMod val="95000"/>
                    <a:lumOff val="5000"/>
                  </a:schemeClr>
                </a:solidFill>
              </a:rPr>
              <a:t>and moisture</a:t>
            </a:r>
            <a:endParaRPr lang="en-US" dirty="0">
              <a:solidFill>
                <a:schemeClr val="tx1">
                  <a:lumMod val="95000"/>
                  <a:lumOff val="5000"/>
                </a:schemeClr>
              </a:solidFill>
            </a:endParaRPr>
          </a:p>
        </p:txBody>
      </p:sp>
      <p:sp>
        <p:nvSpPr>
          <p:cNvPr id="19" name="Rectangle 18"/>
          <p:cNvSpPr/>
          <p:nvPr/>
        </p:nvSpPr>
        <p:spPr>
          <a:xfrm>
            <a:off x="7042875" y="85349"/>
            <a:ext cx="1797336" cy="923330"/>
          </a:xfrm>
          <a:prstGeom prst="rect">
            <a:avLst/>
          </a:prstGeom>
          <a:ln>
            <a:solidFill>
              <a:schemeClr val="tx1"/>
            </a:solidFill>
          </a:ln>
        </p:spPr>
        <p:txBody>
          <a:bodyPr wrap="square">
            <a:spAutoFit/>
          </a:bodyPr>
          <a:lstStyle/>
          <a:p>
            <a:pPr algn="ctr"/>
            <a:r>
              <a:rPr lang="en-US" dirty="0">
                <a:solidFill>
                  <a:schemeClr val="tx1">
                    <a:lumMod val="95000"/>
                    <a:lumOff val="5000"/>
                  </a:schemeClr>
                </a:solidFill>
              </a:rPr>
              <a:t>O</a:t>
            </a:r>
            <a:r>
              <a:rPr lang="en-US" baseline="-25000" dirty="0">
                <a:solidFill>
                  <a:schemeClr val="tx1">
                    <a:lumMod val="95000"/>
                    <a:lumOff val="5000"/>
                  </a:schemeClr>
                </a:solidFill>
              </a:rPr>
              <a:t>2</a:t>
            </a:r>
            <a:r>
              <a:rPr lang="en-US" dirty="0">
                <a:solidFill>
                  <a:schemeClr val="tx1">
                    <a:lumMod val="95000"/>
                    <a:lumOff val="5000"/>
                  </a:schemeClr>
                </a:solidFill>
              </a:rPr>
              <a:t> </a:t>
            </a:r>
            <a:r>
              <a:rPr lang="en-US" dirty="0" smtClean="0">
                <a:solidFill>
                  <a:schemeClr val="tx1">
                    <a:lumMod val="95000"/>
                    <a:lumOff val="5000"/>
                  </a:schemeClr>
                </a:solidFill>
              </a:rPr>
              <a:t>available,</a:t>
            </a:r>
            <a:endParaRPr lang="en-US" dirty="0">
              <a:solidFill>
                <a:schemeClr val="tx1">
                  <a:lumMod val="95000"/>
                  <a:lumOff val="5000"/>
                </a:schemeClr>
              </a:solidFill>
            </a:endParaRPr>
          </a:p>
          <a:p>
            <a:pPr algn="ctr"/>
            <a:r>
              <a:rPr lang="en-US" dirty="0">
                <a:solidFill>
                  <a:schemeClr val="tx1">
                    <a:lumMod val="95000"/>
                    <a:lumOff val="5000"/>
                  </a:schemeClr>
                </a:solidFill>
              </a:rPr>
              <a:t> bulk density, tillage</a:t>
            </a:r>
            <a:endParaRPr lang="en-US" dirty="0"/>
          </a:p>
        </p:txBody>
      </p:sp>
      <p:cxnSp>
        <p:nvCxnSpPr>
          <p:cNvPr id="21" name="Elbow Connector 20"/>
          <p:cNvCxnSpPr/>
          <p:nvPr/>
        </p:nvCxnSpPr>
        <p:spPr>
          <a:xfrm rot="16200000" flipV="1">
            <a:off x="9371828" y="104668"/>
            <a:ext cx="478409" cy="3617688"/>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Elbow Connector 65"/>
          <p:cNvCxnSpPr>
            <a:stCxn id="4" idx="2"/>
            <a:endCxn id="23" idx="2"/>
          </p:cNvCxnSpPr>
          <p:nvPr/>
        </p:nvCxnSpPr>
        <p:spPr>
          <a:xfrm rot="16200000" flipH="1">
            <a:off x="2918939" y="-746270"/>
            <a:ext cx="427266" cy="4413889"/>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9" idx="2"/>
          </p:cNvCxnSpPr>
          <p:nvPr/>
        </p:nvCxnSpPr>
        <p:spPr>
          <a:xfrm>
            <a:off x="7941543" y="1008679"/>
            <a:ext cx="8342" cy="6712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8" idx="2"/>
          </p:cNvCxnSpPr>
          <p:nvPr/>
        </p:nvCxnSpPr>
        <p:spPr>
          <a:xfrm>
            <a:off x="9493813" y="996601"/>
            <a:ext cx="0" cy="6873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11410716" y="1679975"/>
            <a:ext cx="9159" cy="4658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itle 1"/>
          <p:cNvSpPr>
            <a:spLocks noGrp="1"/>
          </p:cNvSpPr>
          <p:nvPr>
            <p:ph type="title"/>
          </p:nvPr>
        </p:nvSpPr>
        <p:spPr>
          <a:xfrm>
            <a:off x="50379" y="3154606"/>
            <a:ext cx="5694411" cy="607488"/>
          </a:xfrm>
        </p:spPr>
        <p:txBody>
          <a:bodyPr>
            <a:noAutofit/>
          </a:bodyPr>
          <a:lstStyle/>
          <a:p>
            <a:pPr algn="ctr"/>
            <a:r>
              <a:rPr lang="en-US" sz="3200" b="1" dirty="0" smtClean="0">
                <a:solidFill>
                  <a:srgbClr val="002060"/>
                </a:solidFill>
              </a:rPr>
              <a:t>Organic to inorganic N transformation in mechanistic soil N scheme</a:t>
            </a:r>
            <a:endParaRPr lang="en-US" sz="3200" b="1" dirty="0">
              <a:solidFill>
                <a:srgbClr val="002060"/>
              </a:solidFill>
            </a:endParaRPr>
          </a:p>
        </p:txBody>
      </p:sp>
      <p:cxnSp>
        <p:nvCxnSpPr>
          <p:cNvPr id="69" name="Straight Arrow Connector 68"/>
          <p:cNvCxnSpPr>
            <a:stCxn id="35" idx="0"/>
          </p:cNvCxnSpPr>
          <p:nvPr/>
        </p:nvCxnSpPr>
        <p:spPr>
          <a:xfrm flipH="1" flipV="1">
            <a:off x="9666730" y="1669735"/>
            <a:ext cx="1" cy="4766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ight Arrow 8"/>
          <p:cNvSpPr/>
          <p:nvPr/>
        </p:nvSpPr>
        <p:spPr>
          <a:xfrm rot="487907">
            <a:off x="1957289" y="1022056"/>
            <a:ext cx="3245476" cy="905676"/>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1543338">
            <a:off x="7891030" y="1620582"/>
            <a:ext cx="2703488" cy="832778"/>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5358375" y="2235481"/>
            <a:ext cx="1165596" cy="2289045"/>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59FBB627-7F02-48C8-836E-392B47AA2D88}" type="slidenum">
              <a:rPr lang="en-US" sz="1800" b="1" smtClean="0">
                <a:solidFill>
                  <a:srgbClr val="FF0000"/>
                </a:solidFill>
              </a:rPr>
              <a:t>13</a:t>
            </a:fld>
            <a:endParaRPr lang="en-US" sz="1800" b="1">
              <a:solidFill>
                <a:srgbClr val="FF0000"/>
              </a:solidFill>
            </a:endParaRPr>
          </a:p>
        </p:txBody>
      </p:sp>
    </p:spTree>
    <p:extLst>
      <p:ext uri="{BB962C8B-B14F-4D97-AF65-F5344CB8AC3E}">
        <p14:creationId xmlns:p14="http://schemas.microsoft.com/office/powerpoint/2010/main" val="201570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1" grpId="0"/>
      <p:bldP spid="10" grpId="0" animBg="1"/>
      <p:bldP spid="35" grpId="0" animBg="1"/>
      <p:bldP spid="6" grpId="0" animBg="1"/>
      <p:bldP spid="18" grpId="0" animBg="1"/>
      <p:bldP spid="19" grpId="0" animBg="1"/>
      <p:bldP spid="9" grpId="0" animBg="1"/>
      <p:bldP spid="12"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497" y="191322"/>
            <a:ext cx="9798676" cy="877972"/>
          </a:xfrm>
        </p:spPr>
        <p:txBody>
          <a:bodyPr>
            <a:normAutofit/>
          </a:bodyPr>
          <a:lstStyle/>
          <a:p>
            <a:pPr algn="ctr"/>
            <a:r>
              <a:rPr lang="en-US" sz="3400" b="1" dirty="0">
                <a:solidFill>
                  <a:srgbClr val="002060"/>
                </a:solidFill>
              </a:rPr>
              <a:t>Updates in CMAQ : parameterized </a:t>
            </a:r>
            <a:r>
              <a:rPr lang="en-US" sz="3400" b="1" dirty="0" smtClean="0">
                <a:solidFill>
                  <a:srgbClr val="002060"/>
                </a:solidFill>
                <a:sym typeface="Wingdings" panose="05000000000000000000" pitchFamily="2" charset="2"/>
              </a:rPr>
              <a:t>and </a:t>
            </a:r>
            <a:r>
              <a:rPr lang="en-US" sz="3400" b="1" dirty="0">
                <a:solidFill>
                  <a:srgbClr val="002060"/>
                </a:solidFill>
                <a:sym typeface="Wingdings" panose="05000000000000000000" pitchFamily="2" charset="2"/>
              </a:rPr>
              <a:t>m</a:t>
            </a:r>
            <a:r>
              <a:rPr lang="en-US" sz="3400" b="1" dirty="0">
                <a:solidFill>
                  <a:srgbClr val="002060"/>
                </a:solidFill>
              </a:rPr>
              <a:t>echanistic</a:t>
            </a:r>
            <a:endParaRPr lang="en-US" sz="3400" b="1" dirty="0"/>
          </a:p>
        </p:txBody>
      </p:sp>
      <p:sp>
        <p:nvSpPr>
          <p:cNvPr id="5" name="Slide Number Placeholder 4"/>
          <p:cNvSpPr>
            <a:spLocks noGrp="1"/>
          </p:cNvSpPr>
          <p:nvPr>
            <p:ph type="sldNum" sz="quarter" idx="12"/>
          </p:nvPr>
        </p:nvSpPr>
        <p:spPr/>
        <p:txBody>
          <a:bodyPr/>
          <a:lstStyle/>
          <a:p>
            <a:fld id="{372F0189-5D01-45B2-A820-A944A9D341E7}" type="slidenum">
              <a:rPr lang="en-US" sz="1800" b="1" smtClean="0">
                <a:solidFill>
                  <a:srgbClr val="FF0000"/>
                </a:solidFill>
              </a:rPr>
              <a:t>14</a:t>
            </a:fld>
            <a:endParaRPr lang="en-US" sz="1800" b="1" dirty="0">
              <a:solidFill>
                <a:srgbClr val="FF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238183161"/>
              </p:ext>
            </p:extLst>
          </p:nvPr>
        </p:nvGraphicFramePr>
        <p:xfrm>
          <a:off x="699906" y="1358446"/>
          <a:ext cx="9981126" cy="4419600"/>
        </p:xfrm>
        <a:graphic>
          <a:graphicData uri="http://schemas.openxmlformats.org/drawingml/2006/table">
            <a:tbl>
              <a:tblPr firstRow="1" bandRow="1">
                <a:tableStyleId>{9D7B26C5-4107-4FEC-AEDC-1716B250A1EF}</a:tableStyleId>
              </a:tblPr>
              <a:tblGrid>
                <a:gridCol w="3327042">
                  <a:extLst>
                    <a:ext uri="{9D8B030D-6E8A-4147-A177-3AD203B41FA5}">
                      <a16:colId xmlns:a16="http://schemas.microsoft.com/office/drawing/2014/main" val="20000"/>
                    </a:ext>
                  </a:extLst>
                </a:gridCol>
                <a:gridCol w="3327042">
                  <a:extLst>
                    <a:ext uri="{9D8B030D-6E8A-4147-A177-3AD203B41FA5}">
                      <a16:colId xmlns:a16="http://schemas.microsoft.com/office/drawing/2014/main" val="20001"/>
                    </a:ext>
                  </a:extLst>
                </a:gridCol>
                <a:gridCol w="3327042">
                  <a:extLst>
                    <a:ext uri="{9D8B030D-6E8A-4147-A177-3AD203B41FA5}">
                      <a16:colId xmlns:a16="http://schemas.microsoft.com/office/drawing/2014/main" val="20002"/>
                    </a:ext>
                  </a:extLst>
                </a:gridCol>
              </a:tblGrid>
              <a:tr h="370840">
                <a:tc>
                  <a:txBody>
                    <a:bodyPr/>
                    <a:lstStyle/>
                    <a:p>
                      <a:r>
                        <a:rPr lang="en-US" sz="2000" i="1" dirty="0"/>
                        <a:t>Features in CMAQ</a:t>
                      </a:r>
                    </a:p>
                  </a:txBody>
                  <a:tcPr/>
                </a:tc>
                <a:tc>
                  <a:txBody>
                    <a:bodyPr/>
                    <a:lstStyle/>
                    <a:p>
                      <a:r>
                        <a:rPr lang="en-US" sz="2000" dirty="0"/>
                        <a:t>Parameterized</a:t>
                      </a:r>
                    </a:p>
                  </a:txBody>
                  <a:tcPr/>
                </a:tc>
                <a:tc>
                  <a:txBody>
                    <a:bodyPr/>
                    <a:lstStyle/>
                    <a:p>
                      <a:r>
                        <a:rPr lang="en-US" sz="2000" dirty="0"/>
                        <a:t>Mechanistic</a:t>
                      </a:r>
                    </a:p>
                  </a:txBody>
                  <a:tcPr/>
                </a:tc>
                <a:extLst>
                  <a:ext uri="{0D108BD9-81ED-4DB2-BD59-A6C34878D82A}">
                    <a16:rowId xmlns:a16="http://schemas.microsoft.com/office/drawing/2014/main" val="10000"/>
                  </a:ext>
                </a:extLst>
              </a:tr>
              <a:tr h="370840">
                <a:tc>
                  <a:txBody>
                    <a:bodyPr/>
                    <a:lstStyle/>
                    <a:p>
                      <a:r>
                        <a:rPr lang="en-US" sz="2000" i="1" dirty="0"/>
                        <a:t>Species</a:t>
                      </a:r>
                      <a:r>
                        <a:rPr lang="en-US" sz="2000" i="1" baseline="0" dirty="0"/>
                        <a:t> emitted</a:t>
                      </a:r>
                      <a:endParaRPr lang="en-US" sz="2000" i="1" dirty="0"/>
                    </a:p>
                  </a:txBody>
                  <a:tcPr/>
                </a:tc>
                <a:tc>
                  <a:txBody>
                    <a:bodyPr/>
                    <a:lstStyle/>
                    <a:p>
                      <a:r>
                        <a:rPr lang="en-US" sz="2000" dirty="0"/>
                        <a:t>Nitric oxide (NO), NH</a:t>
                      </a:r>
                      <a:r>
                        <a:rPr lang="en-US" sz="2000" baseline="-25000" dirty="0"/>
                        <a:t>3</a:t>
                      </a:r>
                    </a:p>
                  </a:txBody>
                  <a:tcPr/>
                </a:tc>
                <a:tc>
                  <a:txBody>
                    <a:bodyPr/>
                    <a:lstStyle/>
                    <a:p>
                      <a:r>
                        <a:rPr lang="en-US" sz="2000" dirty="0"/>
                        <a:t>NO, NH</a:t>
                      </a:r>
                      <a:r>
                        <a:rPr lang="en-US" sz="2000" baseline="-25000" dirty="0"/>
                        <a:t>3</a:t>
                      </a:r>
                      <a:r>
                        <a:rPr lang="en-US" sz="2000" baseline="0" dirty="0"/>
                        <a:t>, HONO, N</a:t>
                      </a:r>
                      <a:r>
                        <a:rPr lang="en-US" sz="2000" baseline="-25000" dirty="0"/>
                        <a:t>2</a:t>
                      </a:r>
                      <a:r>
                        <a:rPr lang="en-US" sz="2000" baseline="0" dirty="0"/>
                        <a:t>O</a:t>
                      </a:r>
                      <a:endParaRPr lang="en-US" sz="2000" dirty="0"/>
                    </a:p>
                  </a:txBody>
                  <a:tcPr/>
                </a:tc>
                <a:extLst>
                  <a:ext uri="{0D108BD9-81ED-4DB2-BD59-A6C34878D82A}">
                    <a16:rowId xmlns:a16="http://schemas.microsoft.com/office/drawing/2014/main" val="10001"/>
                  </a:ext>
                </a:extLst>
              </a:tr>
              <a:tr h="370840">
                <a:tc>
                  <a:txBody>
                    <a:bodyPr/>
                    <a:lstStyle/>
                    <a:p>
                      <a:r>
                        <a:rPr lang="en-US" sz="2000" i="1" dirty="0" smtClean="0"/>
                        <a:t>Approach*</a:t>
                      </a:r>
                      <a:endParaRPr lang="en-US" sz="2000" i="1" dirty="0"/>
                    </a:p>
                  </a:txBody>
                  <a:tcPr/>
                </a:tc>
                <a:tc>
                  <a:txBody>
                    <a:bodyPr/>
                    <a:lstStyle/>
                    <a:p>
                      <a:r>
                        <a:rPr lang="en-US" sz="2000" dirty="0"/>
                        <a:t>BDSNP equations for</a:t>
                      </a:r>
                      <a:r>
                        <a:rPr lang="en-US" sz="2000" baseline="0" dirty="0"/>
                        <a:t> </a:t>
                      </a:r>
                      <a:r>
                        <a:rPr lang="en-US" sz="2000" baseline="0" dirty="0" smtClean="0"/>
                        <a:t>NO</a:t>
                      </a:r>
                      <a:endParaRPr lang="en-US" sz="2000" dirty="0"/>
                    </a:p>
                  </a:txBody>
                  <a:tcPr/>
                </a:tc>
                <a:tc>
                  <a:txBody>
                    <a:bodyPr/>
                    <a:lstStyle/>
                    <a:p>
                      <a:r>
                        <a:rPr lang="en-US" sz="2000" dirty="0" err="1"/>
                        <a:t>DayCENT</a:t>
                      </a:r>
                      <a:r>
                        <a:rPr lang="en-US" sz="2000" dirty="0"/>
                        <a:t> </a:t>
                      </a:r>
                      <a:r>
                        <a:rPr lang="en-US" sz="2000" dirty="0" err="1"/>
                        <a:t>submodel</a:t>
                      </a:r>
                      <a:r>
                        <a:rPr lang="en-US" sz="2000" dirty="0"/>
                        <a:t> representing nitrification, denitrification,</a:t>
                      </a:r>
                      <a:r>
                        <a:rPr lang="en-US" sz="2000" baseline="0" dirty="0"/>
                        <a:t> and mineralization</a:t>
                      </a:r>
                      <a:endParaRPr lang="en-US" sz="2000" dirty="0"/>
                    </a:p>
                  </a:txBody>
                  <a:tcPr/>
                </a:tc>
                <a:extLst>
                  <a:ext uri="{0D108BD9-81ED-4DB2-BD59-A6C34878D82A}">
                    <a16:rowId xmlns:a16="http://schemas.microsoft.com/office/drawing/2014/main" val="10002"/>
                  </a:ext>
                </a:extLst>
              </a:tr>
              <a:tr h="370840">
                <a:tc>
                  <a:txBody>
                    <a:bodyPr/>
                    <a:lstStyle/>
                    <a:p>
                      <a:r>
                        <a:rPr lang="en-US" sz="2000" i="1" dirty="0"/>
                        <a:t>Variables</a:t>
                      </a:r>
                      <a:r>
                        <a:rPr lang="en-US" sz="2000" i="1" baseline="0" dirty="0"/>
                        <a:t> considered</a:t>
                      </a:r>
                      <a:endParaRPr lang="en-US" sz="2000" i="1" dirty="0"/>
                    </a:p>
                  </a:txBody>
                  <a:tcPr/>
                </a:tc>
                <a:tc>
                  <a:txBody>
                    <a:bodyPr/>
                    <a:lstStyle/>
                    <a:p>
                      <a:r>
                        <a:rPr lang="en-US" sz="2000" dirty="0"/>
                        <a:t>Total soil N, soil T,</a:t>
                      </a:r>
                      <a:r>
                        <a:rPr lang="en-US" sz="2000" baseline="0" dirty="0"/>
                        <a:t> soil moisture, rainfall, and biome type</a:t>
                      </a:r>
                      <a:endParaRPr lang="en-US" sz="2000" dirty="0"/>
                    </a:p>
                  </a:txBody>
                  <a:tcPr/>
                </a:tc>
                <a:tc>
                  <a:txBody>
                    <a:bodyPr/>
                    <a:lstStyle/>
                    <a:p>
                      <a:pPr lvl="0" algn="just"/>
                      <a:r>
                        <a:rPr lang="en-US" sz="2000" dirty="0"/>
                        <a:t>Soil water </a:t>
                      </a:r>
                      <a:r>
                        <a:rPr lang="en-US" sz="2000" dirty="0" smtClean="0"/>
                        <a:t>content (irrigated and unirrigated), </a:t>
                      </a:r>
                      <a:r>
                        <a:rPr lang="en-US" sz="2000" dirty="0"/>
                        <a:t>T, NH</a:t>
                      </a:r>
                      <a:r>
                        <a:rPr lang="en-US" sz="2000" baseline="-25000" dirty="0"/>
                        <a:t>4</a:t>
                      </a:r>
                      <a:r>
                        <a:rPr lang="en-US" sz="2000" baseline="30000" dirty="0"/>
                        <a:t>+</a:t>
                      </a:r>
                      <a:r>
                        <a:rPr lang="en-US" sz="2000" baseline="0" dirty="0"/>
                        <a:t>,</a:t>
                      </a:r>
                      <a:r>
                        <a:rPr lang="en-US" sz="2000" dirty="0"/>
                        <a:t> NO</a:t>
                      </a:r>
                      <a:r>
                        <a:rPr lang="en-US" sz="2000" baseline="-25000" dirty="0"/>
                        <a:t>3</a:t>
                      </a:r>
                      <a:r>
                        <a:rPr lang="en-US" sz="2000" baseline="30000" dirty="0"/>
                        <a:t>−</a:t>
                      </a:r>
                      <a:r>
                        <a:rPr lang="en-US" sz="2000" dirty="0"/>
                        <a:t>,</a:t>
                      </a:r>
                      <a:r>
                        <a:rPr lang="en-US" sz="2000" baseline="0" dirty="0"/>
                        <a:t> </a:t>
                      </a:r>
                      <a:r>
                        <a:rPr lang="en-US" sz="2000" dirty="0"/>
                        <a:t>gas diffusivity, and labile C by soil layer </a:t>
                      </a:r>
                    </a:p>
                  </a:txBody>
                  <a:tcPr/>
                </a:tc>
                <a:extLst>
                  <a:ext uri="{0D108BD9-81ED-4DB2-BD59-A6C34878D82A}">
                    <a16:rowId xmlns:a16="http://schemas.microsoft.com/office/drawing/2014/main" val="10003"/>
                  </a:ext>
                </a:extLst>
              </a:tr>
              <a:tr h="370840">
                <a:tc>
                  <a:txBody>
                    <a:bodyPr/>
                    <a:lstStyle/>
                    <a:p>
                      <a:r>
                        <a:rPr lang="en-US" sz="2000" i="1" dirty="0"/>
                        <a:t>Soil</a:t>
                      </a:r>
                      <a:r>
                        <a:rPr lang="en-US" sz="2000" i="1" baseline="0" dirty="0"/>
                        <a:t> N data source</a:t>
                      </a:r>
                      <a:endParaRPr lang="en-US" sz="2000" i="1" dirty="0"/>
                    </a:p>
                  </a:txBody>
                  <a:tcPr/>
                </a:tc>
                <a:tc>
                  <a:txBody>
                    <a:bodyPr/>
                    <a:lstStyle/>
                    <a:p>
                      <a:pPr algn="l"/>
                      <a:r>
                        <a:rPr lang="en-US" sz="2000" dirty="0"/>
                        <a:t>EPIC (agricultural soil only)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EPIC for agricultural soil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Microbial biomass C, N, and properties for non-agricultural</a:t>
                      </a:r>
                    </a:p>
                  </a:txBody>
                  <a:tcPr/>
                </a:tc>
                <a:extLst>
                  <a:ext uri="{0D108BD9-81ED-4DB2-BD59-A6C34878D82A}">
                    <a16:rowId xmlns:a16="http://schemas.microsoft.com/office/drawing/2014/main" val="10004"/>
                  </a:ext>
                </a:extLst>
              </a:tr>
            </a:tbl>
          </a:graphicData>
        </a:graphic>
      </p:graphicFrame>
      <p:sp>
        <p:nvSpPr>
          <p:cNvPr id="3" name="TextBox 2"/>
          <p:cNvSpPr txBox="1"/>
          <p:nvPr/>
        </p:nvSpPr>
        <p:spPr>
          <a:xfrm>
            <a:off x="3309870" y="5892581"/>
            <a:ext cx="5962919" cy="646331"/>
          </a:xfrm>
          <a:prstGeom prst="rect">
            <a:avLst/>
          </a:prstGeom>
          <a:noFill/>
        </p:spPr>
        <p:txBody>
          <a:bodyPr wrap="square" rtlCol="0">
            <a:spAutoFit/>
          </a:bodyPr>
          <a:lstStyle/>
          <a:p>
            <a:r>
              <a:rPr lang="en-US" dirty="0" smtClean="0"/>
              <a:t>*CMAQ bi-directional for NH</a:t>
            </a:r>
            <a:r>
              <a:rPr lang="en-US" baseline="-25000" dirty="0" smtClean="0"/>
              <a:t>3 </a:t>
            </a:r>
            <a:r>
              <a:rPr lang="en-US" dirty="0" smtClean="0"/>
              <a:t>(Bash et al., 2013) in both</a:t>
            </a:r>
          </a:p>
          <a:p>
            <a:endParaRPr lang="en-US" dirty="0"/>
          </a:p>
        </p:txBody>
      </p:sp>
    </p:spTree>
    <p:extLst>
      <p:ext uri="{BB962C8B-B14F-4D97-AF65-F5344CB8AC3E}">
        <p14:creationId xmlns:p14="http://schemas.microsoft.com/office/powerpoint/2010/main" val="15049984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3">
            <a:extLst>
              <a:ext uri="{28A0092B-C50C-407E-A947-70E740481C1C}">
                <a14:useLocalDpi xmlns:a14="http://schemas.microsoft.com/office/drawing/2010/main" val="0"/>
              </a:ext>
            </a:extLst>
          </a:blip>
          <a:srcRect l="6224"/>
          <a:stretch/>
        </p:blipFill>
        <p:spPr bwMode="auto">
          <a:xfrm>
            <a:off x="3039035" y="526489"/>
            <a:ext cx="6521824" cy="6297650"/>
          </a:xfrm>
          <a:prstGeom prst="rect">
            <a:avLst/>
          </a:prstGeom>
          <a:noFill/>
          <a:ln>
            <a:noFill/>
          </a:ln>
        </p:spPr>
      </p:pic>
      <p:sp>
        <p:nvSpPr>
          <p:cNvPr id="4" name="TextBox 3"/>
          <p:cNvSpPr txBox="1"/>
          <p:nvPr/>
        </p:nvSpPr>
        <p:spPr>
          <a:xfrm>
            <a:off x="1465729" y="820270"/>
            <a:ext cx="1451679" cy="5078313"/>
          </a:xfrm>
          <a:prstGeom prst="rect">
            <a:avLst/>
          </a:prstGeom>
          <a:noFill/>
        </p:spPr>
        <p:txBody>
          <a:bodyPr wrap="none" rtlCol="0">
            <a:spAutoFit/>
          </a:bodyPr>
          <a:lstStyle/>
          <a:p>
            <a:pPr algn="ctr"/>
            <a:r>
              <a:rPr lang="en-US" b="1" dirty="0" smtClean="0">
                <a:solidFill>
                  <a:srgbClr val="FF0000"/>
                </a:solidFill>
              </a:rPr>
              <a:t>YL</a:t>
            </a:r>
          </a:p>
          <a:p>
            <a:pPr algn="ctr"/>
            <a:endParaRPr lang="en-US" b="1" dirty="0">
              <a:solidFill>
                <a:srgbClr val="FF0000"/>
              </a:solidFill>
            </a:endParaRPr>
          </a:p>
          <a:p>
            <a:pPr algn="ctr"/>
            <a:endParaRPr lang="en-US" b="1" dirty="0" smtClean="0">
              <a:solidFill>
                <a:srgbClr val="FF0000"/>
              </a:solidFill>
            </a:endParaRPr>
          </a:p>
          <a:p>
            <a:pPr algn="ctr"/>
            <a:endParaRPr lang="en-US" b="1" dirty="0">
              <a:solidFill>
                <a:srgbClr val="FF0000"/>
              </a:solidFill>
            </a:endParaRPr>
          </a:p>
          <a:p>
            <a:pPr algn="ctr"/>
            <a:endParaRPr lang="en-US" b="1" dirty="0" smtClean="0">
              <a:solidFill>
                <a:srgbClr val="FF0000"/>
              </a:solidFill>
            </a:endParaRPr>
          </a:p>
          <a:p>
            <a:pPr algn="ctr"/>
            <a:endParaRPr lang="en-US" b="1" dirty="0">
              <a:solidFill>
                <a:srgbClr val="FF0000"/>
              </a:solidFill>
            </a:endParaRPr>
          </a:p>
          <a:p>
            <a:pPr algn="ctr"/>
            <a:endParaRPr lang="en-US" b="1" dirty="0" smtClean="0">
              <a:solidFill>
                <a:srgbClr val="FF0000"/>
              </a:solidFill>
            </a:endParaRPr>
          </a:p>
          <a:p>
            <a:pPr algn="ctr"/>
            <a:endParaRPr lang="en-US" b="1" dirty="0">
              <a:solidFill>
                <a:srgbClr val="FF0000"/>
              </a:solidFill>
            </a:endParaRPr>
          </a:p>
          <a:p>
            <a:pPr algn="ctr"/>
            <a:endParaRPr lang="en-US" b="1" dirty="0" smtClean="0">
              <a:solidFill>
                <a:srgbClr val="FF0000"/>
              </a:solidFill>
            </a:endParaRPr>
          </a:p>
          <a:p>
            <a:pPr algn="ctr"/>
            <a:r>
              <a:rPr lang="en-US" b="1" dirty="0" smtClean="0">
                <a:solidFill>
                  <a:srgbClr val="FF0000"/>
                </a:solidFill>
              </a:rPr>
              <a:t>BDSNP</a:t>
            </a:r>
          </a:p>
          <a:p>
            <a:pPr algn="ctr"/>
            <a:endParaRPr lang="en-US" b="1" dirty="0">
              <a:solidFill>
                <a:srgbClr val="FF0000"/>
              </a:solidFill>
            </a:endParaRPr>
          </a:p>
          <a:p>
            <a:pPr algn="ctr"/>
            <a:endParaRPr lang="en-US" b="1" dirty="0" smtClean="0">
              <a:solidFill>
                <a:srgbClr val="FF0000"/>
              </a:solidFill>
            </a:endParaRPr>
          </a:p>
          <a:p>
            <a:pPr algn="ctr"/>
            <a:endParaRPr lang="en-US" b="1" dirty="0">
              <a:solidFill>
                <a:srgbClr val="FF0000"/>
              </a:solidFill>
            </a:endParaRPr>
          </a:p>
          <a:p>
            <a:pPr algn="ctr"/>
            <a:endParaRPr lang="en-US" b="1" dirty="0" smtClean="0">
              <a:solidFill>
                <a:srgbClr val="FF0000"/>
              </a:solidFill>
            </a:endParaRPr>
          </a:p>
          <a:p>
            <a:pPr algn="ctr"/>
            <a:endParaRPr lang="en-US" b="1" dirty="0">
              <a:solidFill>
                <a:srgbClr val="FF0000"/>
              </a:solidFill>
            </a:endParaRPr>
          </a:p>
          <a:p>
            <a:pPr algn="ctr"/>
            <a:endParaRPr lang="en-US" b="1" dirty="0" smtClean="0">
              <a:solidFill>
                <a:srgbClr val="FF0000"/>
              </a:solidFill>
            </a:endParaRPr>
          </a:p>
          <a:p>
            <a:pPr algn="ctr"/>
            <a:endParaRPr lang="en-US" b="1" dirty="0">
              <a:solidFill>
                <a:srgbClr val="FF0000"/>
              </a:solidFill>
            </a:endParaRPr>
          </a:p>
          <a:p>
            <a:pPr algn="ctr"/>
            <a:r>
              <a:rPr lang="en-US" b="1" dirty="0" smtClean="0">
                <a:solidFill>
                  <a:srgbClr val="FF0000"/>
                </a:solidFill>
              </a:rPr>
              <a:t>Mechanistic*</a:t>
            </a:r>
            <a:endParaRPr lang="en-US" b="1" dirty="0">
              <a:solidFill>
                <a:srgbClr val="FF0000"/>
              </a:solidFill>
            </a:endParaRPr>
          </a:p>
        </p:txBody>
      </p:sp>
      <p:sp>
        <p:nvSpPr>
          <p:cNvPr id="5" name="TextBox 4"/>
          <p:cNvSpPr txBox="1"/>
          <p:nvPr/>
        </p:nvSpPr>
        <p:spPr>
          <a:xfrm>
            <a:off x="4007224" y="287008"/>
            <a:ext cx="4208930" cy="369332"/>
          </a:xfrm>
          <a:prstGeom prst="rect">
            <a:avLst/>
          </a:prstGeom>
          <a:noFill/>
        </p:spPr>
        <p:txBody>
          <a:bodyPr wrap="square" rtlCol="0">
            <a:spAutoFit/>
          </a:bodyPr>
          <a:lstStyle/>
          <a:p>
            <a:r>
              <a:rPr lang="en-US" dirty="0" smtClean="0"/>
              <a:t>May 2011                                   July 2011</a:t>
            </a:r>
            <a:endParaRPr lang="en-US" dirty="0"/>
          </a:p>
        </p:txBody>
      </p:sp>
      <p:sp>
        <p:nvSpPr>
          <p:cNvPr id="7" name="Title 1"/>
          <p:cNvSpPr>
            <a:spLocks noGrp="1"/>
          </p:cNvSpPr>
          <p:nvPr>
            <p:ph type="title"/>
          </p:nvPr>
        </p:nvSpPr>
        <p:spPr>
          <a:xfrm>
            <a:off x="2064123" y="-32750"/>
            <a:ext cx="7819465" cy="559239"/>
          </a:xfrm>
        </p:spPr>
        <p:txBody>
          <a:bodyPr>
            <a:normAutofit/>
          </a:bodyPr>
          <a:lstStyle/>
          <a:p>
            <a:pPr algn="ctr"/>
            <a:r>
              <a:rPr lang="en-US" sz="2900" b="1" dirty="0" smtClean="0">
                <a:solidFill>
                  <a:srgbClr val="002060"/>
                </a:solidFill>
              </a:rPr>
              <a:t>Comparison of  </a:t>
            </a:r>
            <a:r>
              <a:rPr lang="en-US" sz="2900" b="1" dirty="0">
                <a:solidFill>
                  <a:srgbClr val="002060"/>
                </a:solidFill>
              </a:rPr>
              <a:t>Soil </a:t>
            </a:r>
            <a:r>
              <a:rPr lang="en-US" sz="2900" b="1" dirty="0" smtClean="0">
                <a:solidFill>
                  <a:srgbClr val="002060"/>
                </a:solidFill>
              </a:rPr>
              <a:t>NO</a:t>
            </a:r>
            <a:r>
              <a:rPr lang="en-US" sz="2900" b="1" baseline="-25000" dirty="0">
                <a:solidFill>
                  <a:srgbClr val="002060"/>
                </a:solidFill>
              </a:rPr>
              <a:t> </a:t>
            </a:r>
            <a:r>
              <a:rPr lang="en-US" sz="2900" b="1" dirty="0" smtClean="0">
                <a:solidFill>
                  <a:srgbClr val="002060"/>
                </a:solidFill>
              </a:rPr>
              <a:t>and HONO across schemes</a:t>
            </a:r>
            <a:endParaRPr lang="en-US" sz="2900" b="1" dirty="0">
              <a:solidFill>
                <a:srgbClr val="002060"/>
              </a:solidFill>
            </a:endParaRPr>
          </a:p>
        </p:txBody>
      </p:sp>
      <p:sp>
        <p:nvSpPr>
          <p:cNvPr id="8" name="TextBox 7"/>
          <p:cNvSpPr txBox="1"/>
          <p:nvPr/>
        </p:nvSpPr>
        <p:spPr>
          <a:xfrm>
            <a:off x="80078" y="6134656"/>
            <a:ext cx="2837330" cy="584775"/>
          </a:xfrm>
          <a:prstGeom prst="rect">
            <a:avLst/>
          </a:prstGeom>
          <a:noFill/>
        </p:spPr>
        <p:txBody>
          <a:bodyPr wrap="square" rtlCol="0">
            <a:spAutoFit/>
          </a:bodyPr>
          <a:lstStyle/>
          <a:p>
            <a:pPr algn="ctr"/>
            <a:r>
              <a:rPr lang="en-US" sz="1600" dirty="0" smtClean="0"/>
              <a:t>*Only Mechanistic scheme shows both NO and HONO</a:t>
            </a:r>
            <a:endParaRPr lang="en-US" sz="1600" dirty="0"/>
          </a:p>
        </p:txBody>
      </p:sp>
      <p:sp>
        <p:nvSpPr>
          <p:cNvPr id="2" name="Slide Number Placeholder 1"/>
          <p:cNvSpPr>
            <a:spLocks noGrp="1"/>
          </p:cNvSpPr>
          <p:nvPr>
            <p:ph type="sldNum" sz="quarter" idx="12"/>
          </p:nvPr>
        </p:nvSpPr>
        <p:spPr/>
        <p:txBody>
          <a:bodyPr/>
          <a:lstStyle/>
          <a:p>
            <a:fld id="{59FBB627-7F02-48C8-836E-392B47AA2D88}" type="slidenum">
              <a:rPr lang="en-US" sz="1800" b="1" smtClean="0">
                <a:solidFill>
                  <a:srgbClr val="FF0000"/>
                </a:solidFill>
              </a:rPr>
              <a:t>15</a:t>
            </a:fld>
            <a:endParaRPr lang="en-US" sz="1800" b="1" dirty="0">
              <a:solidFill>
                <a:srgbClr val="FF0000"/>
              </a:solidFill>
            </a:endParaRPr>
          </a:p>
        </p:txBody>
      </p:sp>
      <p:sp>
        <p:nvSpPr>
          <p:cNvPr id="6" name="TextBox 5"/>
          <p:cNvSpPr txBox="1"/>
          <p:nvPr/>
        </p:nvSpPr>
        <p:spPr>
          <a:xfrm>
            <a:off x="9098842" y="5457547"/>
            <a:ext cx="1569492" cy="1200329"/>
          </a:xfrm>
          <a:prstGeom prst="rect">
            <a:avLst/>
          </a:prstGeom>
          <a:noFill/>
        </p:spPr>
        <p:txBody>
          <a:bodyPr wrap="square" rtlCol="0">
            <a:spAutoFit/>
          </a:bodyPr>
          <a:lstStyle/>
          <a:p>
            <a:pPr algn="ctr"/>
            <a:r>
              <a:rPr lang="en-US" b="1" dirty="0" smtClean="0">
                <a:solidFill>
                  <a:srgbClr val="FF0000"/>
                </a:solidFill>
              </a:rPr>
              <a:t>Soil NO and HONO emissions in ng-N/m</a:t>
            </a:r>
            <a:r>
              <a:rPr lang="en-US" b="1" baseline="30000" dirty="0" smtClean="0">
                <a:solidFill>
                  <a:srgbClr val="FF0000"/>
                </a:solidFill>
              </a:rPr>
              <a:t>2</a:t>
            </a:r>
            <a:r>
              <a:rPr lang="en-US" b="1" dirty="0" smtClean="0">
                <a:solidFill>
                  <a:srgbClr val="FF0000"/>
                </a:solidFill>
              </a:rPr>
              <a:t>/s</a:t>
            </a:r>
            <a:endParaRPr lang="en-US" dirty="0"/>
          </a:p>
        </p:txBody>
      </p:sp>
    </p:spTree>
    <p:extLst>
      <p:ext uri="{BB962C8B-B14F-4D97-AF65-F5344CB8AC3E}">
        <p14:creationId xmlns:p14="http://schemas.microsoft.com/office/powerpoint/2010/main" val="28274246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435" y="820270"/>
            <a:ext cx="1126270" cy="4524315"/>
          </a:xfrm>
          <a:prstGeom prst="rect">
            <a:avLst/>
          </a:prstGeom>
          <a:noFill/>
        </p:spPr>
        <p:txBody>
          <a:bodyPr wrap="none" rtlCol="0">
            <a:spAutoFit/>
          </a:bodyPr>
          <a:lstStyle/>
          <a:p>
            <a:pPr algn="ctr"/>
            <a:endParaRPr lang="en-US" b="1" dirty="0" smtClean="0">
              <a:solidFill>
                <a:srgbClr val="FF0000"/>
              </a:solidFill>
            </a:endParaRPr>
          </a:p>
          <a:p>
            <a:pPr algn="ctr"/>
            <a:r>
              <a:rPr lang="en-US" b="1" dirty="0" smtClean="0">
                <a:solidFill>
                  <a:srgbClr val="FF0000"/>
                </a:solidFill>
              </a:rPr>
              <a:t>May 2011</a:t>
            </a:r>
            <a:endParaRPr lang="en-US" b="1" dirty="0" smtClean="0">
              <a:solidFill>
                <a:srgbClr val="FF0000"/>
              </a:solidFill>
            </a:endParaRPr>
          </a:p>
          <a:p>
            <a:pPr algn="ctr"/>
            <a:endParaRPr lang="en-US" b="1" dirty="0">
              <a:solidFill>
                <a:srgbClr val="FF0000"/>
              </a:solidFill>
            </a:endParaRPr>
          </a:p>
          <a:p>
            <a:pPr algn="ctr"/>
            <a:endParaRPr lang="en-US" b="1" dirty="0" smtClean="0">
              <a:solidFill>
                <a:srgbClr val="FF0000"/>
              </a:solidFill>
            </a:endParaRPr>
          </a:p>
          <a:p>
            <a:pPr algn="ctr"/>
            <a:endParaRPr lang="en-US" b="1" dirty="0">
              <a:solidFill>
                <a:srgbClr val="FF0000"/>
              </a:solidFill>
            </a:endParaRPr>
          </a:p>
          <a:p>
            <a:pPr algn="ctr"/>
            <a:endParaRPr lang="en-US" b="1" dirty="0" smtClean="0">
              <a:solidFill>
                <a:srgbClr val="FF0000"/>
              </a:solidFill>
            </a:endParaRPr>
          </a:p>
          <a:p>
            <a:pPr algn="ctr"/>
            <a:endParaRPr lang="en-US" b="1" dirty="0">
              <a:solidFill>
                <a:srgbClr val="FF0000"/>
              </a:solidFill>
            </a:endParaRPr>
          </a:p>
          <a:p>
            <a:pPr algn="ctr"/>
            <a:endParaRPr lang="en-US" b="1" dirty="0" smtClean="0">
              <a:solidFill>
                <a:srgbClr val="FF0000"/>
              </a:solidFill>
            </a:endParaRPr>
          </a:p>
          <a:p>
            <a:pPr algn="ctr"/>
            <a:endParaRPr lang="en-US" b="1" dirty="0">
              <a:solidFill>
                <a:srgbClr val="FF0000"/>
              </a:solidFill>
            </a:endParaRPr>
          </a:p>
          <a:p>
            <a:pPr algn="ctr"/>
            <a:endParaRPr lang="en-US" b="1" dirty="0" smtClean="0">
              <a:solidFill>
                <a:srgbClr val="FF0000"/>
              </a:solidFill>
            </a:endParaRPr>
          </a:p>
          <a:p>
            <a:pPr algn="ctr"/>
            <a:endParaRPr lang="en-US" b="1" dirty="0">
              <a:solidFill>
                <a:srgbClr val="FF0000"/>
              </a:solidFill>
            </a:endParaRPr>
          </a:p>
          <a:p>
            <a:pPr algn="ctr"/>
            <a:endParaRPr lang="en-US" b="1" dirty="0" smtClean="0">
              <a:solidFill>
                <a:srgbClr val="FF0000"/>
              </a:solidFill>
            </a:endParaRPr>
          </a:p>
          <a:p>
            <a:pPr algn="ctr"/>
            <a:endParaRPr lang="en-US" b="1" dirty="0">
              <a:solidFill>
                <a:srgbClr val="FF0000"/>
              </a:solidFill>
            </a:endParaRPr>
          </a:p>
          <a:p>
            <a:pPr algn="ctr"/>
            <a:endParaRPr lang="en-US" b="1" dirty="0" smtClean="0">
              <a:solidFill>
                <a:srgbClr val="FF0000"/>
              </a:solidFill>
            </a:endParaRPr>
          </a:p>
          <a:p>
            <a:pPr algn="ctr"/>
            <a:endParaRPr lang="en-US" b="1" dirty="0">
              <a:solidFill>
                <a:srgbClr val="FF0000"/>
              </a:solidFill>
            </a:endParaRPr>
          </a:p>
          <a:p>
            <a:pPr algn="ctr"/>
            <a:r>
              <a:rPr lang="en-US" b="1" dirty="0" smtClean="0">
                <a:solidFill>
                  <a:srgbClr val="FF0000"/>
                </a:solidFill>
              </a:rPr>
              <a:t>July 2011</a:t>
            </a:r>
            <a:endParaRPr lang="en-US" b="1" dirty="0">
              <a:solidFill>
                <a:srgbClr val="FF0000"/>
              </a:solidFill>
            </a:endParaRPr>
          </a:p>
        </p:txBody>
      </p:sp>
      <p:sp>
        <p:nvSpPr>
          <p:cNvPr id="7" name="Title 1"/>
          <p:cNvSpPr>
            <a:spLocks noGrp="1"/>
          </p:cNvSpPr>
          <p:nvPr>
            <p:ph type="title"/>
          </p:nvPr>
        </p:nvSpPr>
        <p:spPr>
          <a:xfrm>
            <a:off x="2064123" y="-32750"/>
            <a:ext cx="7819465" cy="559239"/>
          </a:xfrm>
        </p:spPr>
        <p:txBody>
          <a:bodyPr>
            <a:normAutofit fontScale="90000"/>
          </a:bodyPr>
          <a:lstStyle/>
          <a:p>
            <a:pPr algn="ctr"/>
            <a:r>
              <a:rPr lang="en-US" sz="2900" b="1" dirty="0" smtClean="0">
                <a:solidFill>
                  <a:srgbClr val="002060"/>
                </a:solidFill>
              </a:rPr>
              <a:t>Soil N</a:t>
            </a:r>
            <a:r>
              <a:rPr lang="en-US" sz="2900" b="1" baseline="-25000" dirty="0" smtClean="0">
                <a:solidFill>
                  <a:srgbClr val="002060"/>
                </a:solidFill>
              </a:rPr>
              <a:t>2</a:t>
            </a:r>
            <a:r>
              <a:rPr lang="en-US" sz="2900" b="1" dirty="0" smtClean="0">
                <a:solidFill>
                  <a:srgbClr val="002060"/>
                </a:solidFill>
              </a:rPr>
              <a:t>O</a:t>
            </a:r>
            <a:r>
              <a:rPr lang="en-US" sz="2900" b="1" baseline="-25000" dirty="0" smtClean="0">
                <a:solidFill>
                  <a:srgbClr val="002060"/>
                </a:solidFill>
              </a:rPr>
              <a:t> </a:t>
            </a:r>
            <a:r>
              <a:rPr lang="en-US" sz="2900" b="1" dirty="0" smtClean="0">
                <a:solidFill>
                  <a:srgbClr val="002060"/>
                </a:solidFill>
              </a:rPr>
              <a:t>emission estimate from Mechanistic scheme</a:t>
            </a:r>
            <a:endParaRPr lang="en-US" sz="2900" b="1" dirty="0">
              <a:solidFill>
                <a:srgbClr val="002060"/>
              </a:solidFill>
            </a:endParaRPr>
          </a:p>
        </p:txBody>
      </p:sp>
      <p:sp>
        <p:nvSpPr>
          <p:cNvPr id="2" name="Slide Number Placeholder 1"/>
          <p:cNvSpPr>
            <a:spLocks noGrp="1"/>
          </p:cNvSpPr>
          <p:nvPr>
            <p:ph type="sldNum" sz="quarter" idx="12"/>
          </p:nvPr>
        </p:nvSpPr>
        <p:spPr/>
        <p:txBody>
          <a:bodyPr/>
          <a:lstStyle/>
          <a:p>
            <a:fld id="{59FBB627-7F02-48C8-836E-392B47AA2D88}" type="slidenum">
              <a:rPr lang="en-US" sz="1800" b="1" smtClean="0">
                <a:solidFill>
                  <a:srgbClr val="FF0000"/>
                </a:solidFill>
              </a:rPr>
              <a:t>16</a:t>
            </a:fld>
            <a:endParaRPr lang="en-US" sz="1800" b="1" dirty="0">
              <a:solidFill>
                <a:srgbClr val="FF0000"/>
              </a:solidFill>
            </a:endParaRPr>
          </a:p>
        </p:txBody>
      </p:sp>
      <p:sp>
        <p:nvSpPr>
          <p:cNvPr id="6" name="TextBox 5"/>
          <p:cNvSpPr txBox="1"/>
          <p:nvPr/>
        </p:nvSpPr>
        <p:spPr>
          <a:xfrm>
            <a:off x="9098842" y="5457547"/>
            <a:ext cx="1569492" cy="923330"/>
          </a:xfrm>
          <a:prstGeom prst="rect">
            <a:avLst/>
          </a:prstGeom>
          <a:noFill/>
        </p:spPr>
        <p:txBody>
          <a:bodyPr wrap="square" rtlCol="0">
            <a:spAutoFit/>
          </a:bodyPr>
          <a:lstStyle/>
          <a:p>
            <a:pPr algn="ctr"/>
            <a:r>
              <a:rPr lang="en-US" b="1" dirty="0" smtClean="0">
                <a:solidFill>
                  <a:srgbClr val="FF0000"/>
                </a:solidFill>
              </a:rPr>
              <a:t>Soil </a:t>
            </a:r>
            <a:r>
              <a:rPr lang="en-US" b="1" dirty="0" smtClean="0">
                <a:solidFill>
                  <a:srgbClr val="FF0000"/>
                </a:solidFill>
              </a:rPr>
              <a:t>N</a:t>
            </a:r>
            <a:r>
              <a:rPr lang="en-US" b="1" baseline="-25000" dirty="0" smtClean="0">
                <a:solidFill>
                  <a:srgbClr val="FF0000"/>
                </a:solidFill>
              </a:rPr>
              <a:t>2</a:t>
            </a:r>
            <a:r>
              <a:rPr lang="en-US" b="1" dirty="0" smtClean="0">
                <a:solidFill>
                  <a:srgbClr val="FF0000"/>
                </a:solidFill>
              </a:rPr>
              <a:t>O emissions </a:t>
            </a:r>
            <a:r>
              <a:rPr lang="en-US" b="1" dirty="0" smtClean="0">
                <a:solidFill>
                  <a:srgbClr val="FF0000"/>
                </a:solidFill>
              </a:rPr>
              <a:t>in ng-N/m</a:t>
            </a:r>
            <a:r>
              <a:rPr lang="en-US" b="1" baseline="30000" dirty="0" smtClean="0">
                <a:solidFill>
                  <a:srgbClr val="FF0000"/>
                </a:solidFill>
              </a:rPr>
              <a:t>2</a:t>
            </a:r>
            <a:r>
              <a:rPr lang="en-US" b="1" dirty="0" smtClean="0">
                <a:solidFill>
                  <a:srgbClr val="FF0000"/>
                </a:solidFill>
              </a:rPr>
              <a:t>/s</a:t>
            </a:r>
            <a:endParaRPr lang="en-US" dirty="0"/>
          </a:p>
        </p:txBody>
      </p:sp>
      <p:pic>
        <p:nvPicPr>
          <p:cNvPr id="9" name="Picture 8"/>
          <p:cNvPicPr/>
          <p:nvPr/>
        </p:nvPicPr>
        <p:blipFill rotWithShape="1">
          <a:blip r:embed="rId3" cstate="print">
            <a:extLst>
              <a:ext uri="{28A0092B-C50C-407E-A947-70E740481C1C}">
                <a14:useLocalDpi xmlns:a14="http://schemas.microsoft.com/office/drawing/2010/main" val="0"/>
              </a:ext>
            </a:extLst>
          </a:blip>
          <a:srcRect l="1603" r="1923" b="4212"/>
          <a:stretch/>
        </p:blipFill>
        <p:spPr bwMode="auto">
          <a:xfrm>
            <a:off x="3532780" y="558616"/>
            <a:ext cx="4950690" cy="579773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383871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8395"/>
            <a:ext cx="10515600" cy="1325563"/>
          </a:xfrm>
        </p:spPr>
        <p:txBody>
          <a:bodyPr>
            <a:normAutofit fontScale="90000"/>
          </a:bodyPr>
          <a:lstStyle/>
          <a:p>
            <a:pPr algn="ctr"/>
            <a:r>
              <a:rPr lang="en-US" dirty="0">
                <a:solidFill>
                  <a:srgbClr val="002060"/>
                </a:solidFill>
              </a:rPr>
              <a:t>Observed maximum summertime soil NO (monthly avg.) compared across schemes  </a:t>
            </a:r>
            <a:br>
              <a:rPr lang="en-US" dirty="0">
                <a:solidFill>
                  <a:srgbClr val="002060"/>
                </a:solidFill>
              </a:rPr>
            </a:br>
            <a:endParaRPr lang="en-US" dirty="0"/>
          </a:p>
        </p:txBody>
      </p:sp>
      <p:sp>
        <p:nvSpPr>
          <p:cNvPr id="3" name="Slide Number Placeholder 2"/>
          <p:cNvSpPr>
            <a:spLocks noGrp="1"/>
          </p:cNvSpPr>
          <p:nvPr>
            <p:ph type="sldNum" sz="quarter" idx="12"/>
          </p:nvPr>
        </p:nvSpPr>
        <p:spPr>
          <a:xfrm>
            <a:off x="9026572" y="6135161"/>
            <a:ext cx="2743200" cy="365125"/>
          </a:xfrm>
        </p:spPr>
        <p:txBody>
          <a:bodyPr/>
          <a:lstStyle/>
          <a:p>
            <a:fld id="{59FBB627-7F02-48C8-836E-392B47AA2D88}" type="slidenum">
              <a:rPr lang="en-US" sz="1800" b="1" smtClean="0">
                <a:solidFill>
                  <a:srgbClr val="FF0000"/>
                </a:solidFill>
              </a:rPr>
              <a:t>17</a:t>
            </a:fld>
            <a:endParaRPr lang="en-US" sz="1800" b="1">
              <a:solidFill>
                <a:srgbClr val="FF0000"/>
              </a:solidFill>
            </a:endParaRPr>
          </a:p>
        </p:txBody>
      </p:sp>
      <p:graphicFrame>
        <p:nvGraphicFramePr>
          <p:cNvPr id="4" name="Chart 3"/>
          <p:cNvGraphicFramePr>
            <a:graphicFrameLocks/>
          </p:cNvGraphicFramePr>
          <p:nvPr>
            <p:extLst>
              <p:ext uri="{D42A27DB-BD31-4B8C-83A1-F6EECF244321}">
                <p14:modId xmlns:p14="http://schemas.microsoft.com/office/powerpoint/2010/main" val="2244609929"/>
              </p:ext>
            </p:extLst>
          </p:nvPr>
        </p:nvGraphicFramePr>
        <p:xfrm>
          <a:off x="961883" y="1132764"/>
          <a:ext cx="9886950" cy="506495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00594" y="6317723"/>
            <a:ext cx="11409528" cy="461665"/>
          </a:xfrm>
          <a:prstGeom prst="rect">
            <a:avLst/>
          </a:prstGeom>
          <a:noFill/>
        </p:spPr>
        <p:txBody>
          <a:bodyPr wrap="square" rtlCol="0">
            <a:spAutoFit/>
          </a:bodyPr>
          <a:lstStyle/>
          <a:p>
            <a:r>
              <a:rPr lang="en-US" sz="1200" dirty="0"/>
              <a:t>Iowa fertilized fields (Williams et al., </a:t>
            </a:r>
            <a:r>
              <a:rPr lang="en-US" sz="1200" dirty="0" smtClean="0"/>
              <a:t>1992)     Montana </a:t>
            </a:r>
            <a:r>
              <a:rPr lang="en-US" sz="1200" dirty="0"/>
              <a:t>fertilized </a:t>
            </a:r>
            <a:r>
              <a:rPr lang="en-US" sz="1200" dirty="0" smtClean="0"/>
              <a:t>fields (SCHIAMACHY NO</a:t>
            </a:r>
            <a:r>
              <a:rPr lang="en-US" sz="1200" baseline="-25000" dirty="0" smtClean="0"/>
              <a:t>2</a:t>
            </a:r>
            <a:r>
              <a:rPr lang="en-US" sz="1200" dirty="0" smtClean="0"/>
              <a:t> derived) </a:t>
            </a:r>
            <a:r>
              <a:rPr lang="en-US" sz="1200" dirty="0"/>
              <a:t>(Bertram et al., </a:t>
            </a:r>
            <a:r>
              <a:rPr lang="en-US" sz="1200" dirty="0" smtClean="0"/>
              <a:t>2005)     South </a:t>
            </a:r>
            <a:r>
              <a:rPr lang="en-US" sz="1200" dirty="0"/>
              <a:t>Dakota fertilized fields  (Williams et al., </a:t>
            </a:r>
            <a:r>
              <a:rPr lang="en-US" sz="1200" dirty="0" smtClean="0"/>
              <a:t>1991)   </a:t>
            </a:r>
          </a:p>
          <a:p>
            <a:r>
              <a:rPr lang="en-US" sz="1200" dirty="0" smtClean="0"/>
              <a:t>Texas </a:t>
            </a:r>
            <a:r>
              <a:rPr lang="en-US" sz="1200" dirty="0"/>
              <a:t>grasses and fields (both fertilized) (Hutchinson and </a:t>
            </a:r>
            <a:r>
              <a:rPr lang="en-US" sz="1200" dirty="0" err="1"/>
              <a:t>Brams</a:t>
            </a:r>
            <a:r>
              <a:rPr lang="en-US" sz="1200" dirty="0"/>
              <a:t>, </a:t>
            </a:r>
            <a:r>
              <a:rPr lang="en-US" sz="1200" dirty="0" smtClean="0"/>
              <a:t>1992)      Colorado </a:t>
            </a:r>
            <a:r>
              <a:rPr lang="en-US" sz="1200" dirty="0"/>
              <a:t>natural grasslands (Parrish et al., 1987; Williams et al., 1991; Martin et al., 1998</a:t>
            </a:r>
            <a:r>
              <a:rPr lang="en-US" sz="1200" dirty="0" smtClean="0"/>
              <a:t>)</a:t>
            </a:r>
            <a:endParaRPr lang="en-US" sz="1200" dirty="0"/>
          </a:p>
        </p:txBody>
      </p:sp>
    </p:spTree>
    <p:extLst>
      <p:ext uri="{BB962C8B-B14F-4D97-AF65-F5344CB8AC3E}">
        <p14:creationId xmlns:p14="http://schemas.microsoft.com/office/powerpoint/2010/main" val="14551014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7744" b="4540"/>
          <a:stretch/>
        </p:blipFill>
        <p:spPr>
          <a:xfrm>
            <a:off x="1287786" y="647690"/>
            <a:ext cx="7496273" cy="6353299"/>
          </a:xfrm>
          <a:prstGeom prst="rect">
            <a:avLst/>
          </a:prstGeom>
        </p:spPr>
      </p:pic>
      <p:sp>
        <p:nvSpPr>
          <p:cNvPr id="4" name="Title 1"/>
          <p:cNvSpPr>
            <a:spLocks noGrp="1"/>
          </p:cNvSpPr>
          <p:nvPr>
            <p:ph type="title"/>
          </p:nvPr>
        </p:nvSpPr>
        <p:spPr>
          <a:xfrm>
            <a:off x="267537" y="-41820"/>
            <a:ext cx="11442243" cy="559239"/>
          </a:xfrm>
        </p:spPr>
        <p:txBody>
          <a:bodyPr>
            <a:noAutofit/>
          </a:bodyPr>
          <a:lstStyle/>
          <a:p>
            <a:pPr algn="ctr"/>
            <a:r>
              <a:rPr lang="en-US" sz="3000" b="1" dirty="0" smtClean="0">
                <a:solidFill>
                  <a:srgbClr val="002060"/>
                </a:solidFill>
              </a:rPr>
              <a:t>Relative contribution of  </a:t>
            </a:r>
            <a:r>
              <a:rPr lang="en-US" sz="3000" b="1" dirty="0">
                <a:solidFill>
                  <a:srgbClr val="002060"/>
                </a:solidFill>
              </a:rPr>
              <a:t>s</a:t>
            </a:r>
            <a:r>
              <a:rPr lang="en-US" sz="3000" b="1" dirty="0" smtClean="0">
                <a:solidFill>
                  <a:srgbClr val="002060"/>
                </a:solidFill>
              </a:rPr>
              <a:t>oil NO</a:t>
            </a:r>
            <a:r>
              <a:rPr lang="en-US" sz="3000" b="1" baseline="-25000" dirty="0" smtClean="0">
                <a:solidFill>
                  <a:srgbClr val="002060"/>
                </a:solidFill>
              </a:rPr>
              <a:t>x</a:t>
            </a:r>
            <a:r>
              <a:rPr lang="en-US" sz="3000" b="1" dirty="0" smtClean="0">
                <a:solidFill>
                  <a:srgbClr val="002060"/>
                </a:solidFill>
              </a:rPr>
              <a:t> to total </a:t>
            </a:r>
            <a:r>
              <a:rPr lang="en-US" sz="3000" b="1" dirty="0">
                <a:solidFill>
                  <a:srgbClr val="002060"/>
                </a:solidFill>
              </a:rPr>
              <a:t>NO</a:t>
            </a:r>
            <a:r>
              <a:rPr lang="en-US" sz="3000" b="1" baseline="-25000" dirty="0">
                <a:solidFill>
                  <a:srgbClr val="002060"/>
                </a:solidFill>
              </a:rPr>
              <a:t>x</a:t>
            </a:r>
            <a:r>
              <a:rPr lang="en-US" sz="3000" b="1" dirty="0" smtClean="0">
                <a:solidFill>
                  <a:srgbClr val="002060"/>
                </a:solidFill>
              </a:rPr>
              <a:t> across schemes</a:t>
            </a:r>
            <a:endParaRPr lang="en-US" sz="3000" b="1" dirty="0">
              <a:solidFill>
                <a:srgbClr val="002060"/>
              </a:solidFill>
            </a:endParaRPr>
          </a:p>
        </p:txBody>
      </p:sp>
      <p:sp>
        <p:nvSpPr>
          <p:cNvPr id="5" name="TextBox 4"/>
          <p:cNvSpPr txBox="1"/>
          <p:nvPr/>
        </p:nvSpPr>
        <p:spPr>
          <a:xfrm>
            <a:off x="-109183" y="906601"/>
            <a:ext cx="1637731" cy="5632311"/>
          </a:xfrm>
          <a:prstGeom prst="rect">
            <a:avLst/>
          </a:prstGeom>
          <a:noFill/>
        </p:spPr>
        <p:txBody>
          <a:bodyPr wrap="square" rtlCol="0">
            <a:spAutoFit/>
          </a:bodyPr>
          <a:lstStyle/>
          <a:p>
            <a:pPr algn="ctr"/>
            <a:r>
              <a:rPr lang="en-US" sz="2000" b="1" dirty="0" smtClean="0">
                <a:solidFill>
                  <a:srgbClr val="FF0000"/>
                </a:solidFill>
              </a:rPr>
              <a:t>YL</a:t>
            </a:r>
          </a:p>
          <a:p>
            <a:pPr algn="ctr"/>
            <a:endParaRPr lang="en-US" sz="2000" b="1" dirty="0">
              <a:solidFill>
                <a:srgbClr val="FF0000"/>
              </a:solidFill>
            </a:endParaRPr>
          </a:p>
          <a:p>
            <a:pPr algn="ctr"/>
            <a:endParaRPr lang="en-US" sz="2000" b="1" dirty="0" smtClean="0">
              <a:solidFill>
                <a:srgbClr val="FF0000"/>
              </a:solidFill>
            </a:endParaRPr>
          </a:p>
          <a:p>
            <a:pPr algn="ctr"/>
            <a:endParaRPr lang="en-US" sz="2000" b="1" dirty="0">
              <a:solidFill>
                <a:srgbClr val="FF0000"/>
              </a:solidFill>
            </a:endParaRPr>
          </a:p>
          <a:p>
            <a:pPr algn="ctr"/>
            <a:endParaRPr lang="en-US" sz="2000" b="1" dirty="0" smtClean="0">
              <a:solidFill>
                <a:srgbClr val="FF0000"/>
              </a:solidFill>
            </a:endParaRPr>
          </a:p>
          <a:p>
            <a:pPr algn="ctr"/>
            <a:endParaRPr lang="en-US" sz="2000" b="1" dirty="0">
              <a:solidFill>
                <a:srgbClr val="FF0000"/>
              </a:solidFill>
            </a:endParaRPr>
          </a:p>
          <a:p>
            <a:pPr algn="ctr"/>
            <a:endParaRPr lang="en-US" sz="2000" b="1" dirty="0" smtClean="0">
              <a:solidFill>
                <a:srgbClr val="FF0000"/>
              </a:solidFill>
            </a:endParaRPr>
          </a:p>
          <a:p>
            <a:pPr algn="ctr"/>
            <a:endParaRPr lang="en-US" sz="2000" b="1" dirty="0">
              <a:solidFill>
                <a:srgbClr val="FF0000"/>
              </a:solidFill>
            </a:endParaRPr>
          </a:p>
          <a:p>
            <a:pPr algn="ctr"/>
            <a:endParaRPr lang="en-US" sz="2000" b="1" dirty="0" smtClean="0">
              <a:solidFill>
                <a:srgbClr val="FF0000"/>
              </a:solidFill>
            </a:endParaRPr>
          </a:p>
          <a:p>
            <a:pPr algn="ctr"/>
            <a:r>
              <a:rPr lang="en-US" sz="2000" b="1" dirty="0" smtClean="0">
                <a:solidFill>
                  <a:srgbClr val="FF0000"/>
                </a:solidFill>
              </a:rPr>
              <a:t>BDSNP</a:t>
            </a:r>
          </a:p>
          <a:p>
            <a:pPr algn="ctr"/>
            <a:endParaRPr lang="en-US" sz="2000" b="1" dirty="0">
              <a:solidFill>
                <a:srgbClr val="FF0000"/>
              </a:solidFill>
            </a:endParaRPr>
          </a:p>
          <a:p>
            <a:pPr algn="ctr"/>
            <a:endParaRPr lang="en-US" sz="2000" b="1" dirty="0" smtClean="0">
              <a:solidFill>
                <a:srgbClr val="FF0000"/>
              </a:solidFill>
            </a:endParaRPr>
          </a:p>
          <a:p>
            <a:pPr algn="ctr"/>
            <a:endParaRPr lang="en-US" sz="2000" b="1" dirty="0">
              <a:solidFill>
                <a:srgbClr val="FF0000"/>
              </a:solidFill>
            </a:endParaRPr>
          </a:p>
          <a:p>
            <a:pPr algn="ctr"/>
            <a:endParaRPr lang="en-US" sz="2000" b="1" dirty="0" smtClean="0">
              <a:solidFill>
                <a:srgbClr val="FF0000"/>
              </a:solidFill>
            </a:endParaRPr>
          </a:p>
          <a:p>
            <a:pPr algn="ctr"/>
            <a:endParaRPr lang="en-US" sz="2000" b="1" dirty="0">
              <a:solidFill>
                <a:srgbClr val="FF0000"/>
              </a:solidFill>
            </a:endParaRPr>
          </a:p>
          <a:p>
            <a:pPr algn="ctr"/>
            <a:endParaRPr lang="en-US" sz="2000" b="1" dirty="0" smtClean="0">
              <a:solidFill>
                <a:srgbClr val="FF0000"/>
              </a:solidFill>
            </a:endParaRPr>
          </a:p>
          <a:p>
            <a:pPr algn="ctr"/>
            <a:endParaRPr lang="en-US" sz="2000" b="1" dirty="0">
              <a:solidFill>
                <a:srgbClr val="FF0000"/>
              </a:solidFill>
            </a:endParaRPr>
          </a:p>
          <a:p>
            <a:pPr algn="ctr"/>
            <a:r>
              <a:rPr lang="en-US" sz="2000" b="1" dirty="0" smtClean="0">
                <a:solidFill>
                  <a:srgbClr val="FF0000"/>
                </a:solidFill>
              </a:rPr>
              <a:t>Mechanistic</a:t>
            </a:r>
            <a:endParaRPr lang="en-US" sz="2000" b="1" dirty="0">
              <a:solidFill>
                <a:srgbClr val="FF0000"/>
              </a:solidFill>
            </a:endParaRPr>
          </a:p>
        </p:txBody>
      </p:sp>
      <p:sp>
        <p:nvSpPr>
          <p:cNvPr id="6" name="TextBox 5"/>
          <p:cNvSpPr txBox="1"/>
          <p:nvPr/>
        </p:nvSpPr>
        <p:spPr>
          <a:xfrm>
            <a:off x="8784059" y="504701"/>
            <a:ext cx="3291400" cy="5940088"/>
          </a:xfrm>
          <a:prstGeom prst="rect">
            <a:avLst/>
          </a:prstGeom>
          <a:noFill/>
        </p:spPr>
        <p:txBody>
          <a:bodyPr wrap="square" rtlCol="0">
            <a:spAutoFit/>
          </a:bodyPr>
          <a:lstStyle/>
          <a:p>
            <a:r>
              <a:rPr lang="en-US" sz="2000" dirty="0" smtClean="0"/>
              <a:t>Mechanistic scheme shows:</a:t>
            </a:r>
          </a:p>
          <a:p>
            <a:endParaRPr lang="en-US" sz="2000" dirty="0" smtClean="0"/>
          </a:p>
          <a:p>
            <a:pPr marL="285750" indent="-285750">
              <a:buFont typeface="Arial" panose="020B0604020202020204" pitchFamily="34" charset="0"/>
              <a:buChar char="•"/>
            </a:pPr>
            <a:r>
              <a:rPr lang="en-US" sz="2000" dirty="0" smtClean="0"/>
              <a:t>Eastern U.S. has lower soil NO</a:t>
            </a:r>
            <a:r>
              <a:rPr lang="en-US" sz="2000" baseline="-25000" dirty="0" smtClean="0"/>
              <a:t>x</a:t>
            </a:r>
            <a:r>
              <a:rPr lang="en-US" sz="2000" dirty="0" smtClean="0"/>
              <a:t> than expected</a:t>
            </a:r>
          </a:p>
          <a:p>
            <a:endParaRPr lang="en-US" sz="2000" dirty="0" smtClean="0"/>
          </a:p>
          <a:p>
            <a:pPr marL="285750" indent="-285750">
              <a:buFont typeface="Arial" panose="020B0604020202020204" pitchFamily="34" charset="0"/>
              <a:buChar char="•"/>
            </a:pPr>
            <a:r>
              <a:rPr lang="en-US" sz="2000" dirty="0" smtClean="0"/>
              <a:t>Regions with high </a:t>
            </a:r>
            <a:r>
              <a:rPr lang="en-US" sz="2000" dirty="0"/>
              <a:t>soil NO</a:t>
            </a:r>
            <a:r>
              <a:rPr lang="en-US" sz="2000" baseline="-25000" dirty="0"/>
              <a:t>x</a:t>
            </a:r>
            <a:r>
              <a:rPr lang="en-US" sz="2000" dirty="0"/>
              <a:t> </a:t>
            </a:r>
            <a:r>
              <a:rPr lang="en-US" sz="2000" dirty="0" smtClean="0"/>
              <a:t>contribution: Agricultural plains (N Dakota to Texas) &amp; West U.S.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Soil </a:t>
            </a:r>
            <a:r>
              <a:rPr lang="en-US" sz="2000" dirty="0"/>
              <a:t>NO</a:t>
            </a:r>
            <a:r>
              <a:rPr lang="en-US" sz="2000" baseline="-25000" dirty="0"/>
              <a:t>x </a:t>
            </a:r>
            <a:r>
              <a:rPr lang="en-US" sz="2000" dirty="0" smtClean="0"/>
              <a:t> is not more than 10-13% of total </a:t>
            </a:r>
            <a:r>
              <a:rPr lang="en-US" sz="2000" dirty="0"/>
              <a:t>NO</a:t>
            </a:r>
            <a:r>
              <a:rPr lang="en-US" sz="2000" baseline="-25000" dirty="0"/>
              <a:t>x </a:t>
            </a:r>
            <a:r>
              <a:rPr lang="en-US" sz="2000" dirty="0" smtClean="0"/>
              <a:t> &lt;- Higher fossil fuel </a:t>
            </a:r>
            <a:r>
              <a:rPr lang="en-US" sz="2000" dirty="0"/>
              <a:t>NO</a:t>
            </a:r>
            <a:r>
              <a:rPr lang="en-US" sz="2000" baseline="-25000" dirty="0"/>
              <a:t>x </a:t>
            </a:r>
            <a:r>
              <a:rPr lang="en-US" sz="2000" dirty="0" smtClean="0"/>
              <a:t>concentrated in urban and industrial locations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BDSNP showed highest soil NO</a:t>
            </a:r>
            <a:r>
              <a:rPr lang="en-US" sz="2000" baseline="-25000" dirty="0" smtClean="0"/>
              <a:t>x </a:t>
            </a:r>
            <a:r>
              <a:rPr lang="en-US" sz="2000" dirty="0" smtClean="0"/>
              <a:t> contributing 25-33% </a:t>
            </a:r>
            <a:r>
              <a:rPr lang="en-US" sz="2000" dirty="0"/>
              <a:t>to total NO</a:t>
            </a:r>
            <a:r>
              <a:rPr lang="en-US" sz="2000" baseline="-25000" dirty="0"/>
              <a:t>x </a:t>
            </a:r>
            <a:endParaRPr lang="en-US" sz="2000" dirty="0"/>
          </a:p>
        </p:txBody>
      </p:sp>
      <p:sp>
        <p:nvSpPr>
          <p:cNvPr id="7" name="TextBox 6"/>
          <p:cNvSpPr txBox="1"/>
          <p:nvPr/>
        </p:nvSpPr>
        <p:spPr>
          <a:xfrm>
            <a:off x="1915897" y="376141"/>
            <a:ext cx="5553636" cy="400110"/>
          </a:xfrm>
          <a:prstGeom prst="rect">
            <a:avLst/>
          </a:prstGeom>
          <a:noFill/>
        </p:spPr>
        <p:txBody>
          <a:bodyPr wrap="square" rtlCol="0">
            <a:spAutoFit/>
          </a:bodyPr>
          <a:lstStyle/>
          <a:p>
            <a:pPr algn="ctr"/>
            <a:r>
              <a:rPr lang="en-US" sz="2000" b="1" dirty="0" smtClean="0"/>
              <a:t>May 2011                                             July 2011</a:t>
            </a:r>
            <a:endParaRPr lang="en-US" sz="2000" b="1" dirty="0"/>
          </a:p>
        </p:txBody>
      </p:sp>
      <p:sp>
        <p:nvSpPr>
          <p:cNvPr id="2" name="Slide Number Placeholder 1"/>
          <p:cNvSpPr>
            <a:spLocks noGrp="1"/>
          </p:cNvSpPr>
          <p:nvPr>
            <p:ph type="sldNum" sz="quarter" idx="12"/>
          </p:nvPr>
        </p:nvSpPr>
        <p:spPr/>
        <p:txBody>
          <a:bodyPr/>
          <a:lstStyle/>
          <a:p>
            <a:fld id="{59FBB627-7F02-48C8-836E-392B47AA2D88}" type="slidenum">
              <a:rPr lang="en-US" sz="1800" b="1" smtClean="0">
                <a:solidFill>
                  <a:srgbClr val="FF0000"/>
                </a:solidFill>
              </a:rPr>
              <a:t>18</a:t>
            </a:fld>
            <a:endParaRPr lang="en-US" sz="1800" b="1">
              <a:solidFill>
                <a:srgbClr val="FF0000"/>
              </a:solidFill>
            </a:endParaRPr>
          </a:p>
        </p:txBody>
      </p:sp>
    </p:spTree>
    <p:extLst>
      <p:ext uri="{BB962C8B-B14F-4D97-AF65-F5344CB8AC3E}">
        <p14:creationId xmlns:p14="http://schemas.microsoft.com/office/powerpoint/2010/main" val="17781658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4224"/>
          <a:stretch/>
        </p:blipFill>
        <p:spPr>
          <a:xfrm>
            <a:off x="1091820" y="1017783"/>
            <a:ext cx="9482840" cy="5724210"/>
          </a:xfrm>
          <a:prstGeom prst="rect">
            <a:avLst/>
          </a:prstGeom>
        </p:spPr>
      </p:pic>
      <p:sp>
        <p:nvSpPr>
          <p:cNvPr id="3" name="TextBox 2"/>
          <p:cNvSpPr txBox="1"/>
          <p:nvPr/>
        </p:nvSpPr>
        <p:spPr>
          <a:xfrm>
            <a:off x="5911393" y="617673"/>
            <a:ext cx="4149969" cy="400110"/>
          </a:xfrm>
          <a:prstGeom prst="rect">
            <a:avLst/>
          </a:prstGeom>
          <a:noFill/>
        </p:spPr>
        <p:txBody>
          <a:bodyPr wrap="square" rtlCol="0">
            <a:spAutoFit/>
          </a:bodyPr>
          <a:lstStyle/>
          <a:p>
            <a:pPr algn="ctr"/>
            <a:r>
              <a:rPr lang="en-US" sz="2000" b="1" dirty="0" smtClean="0">
                <a:solidFill>
                  <a:srgbClr val="FF0000"/>
                </a:solidFill>
              </a:rPr>
              <a:t>Total NO</a:t>
            </a:r>
            <a:r>
              <a:rPr lang="en-US" sz="2000" b="1" baseline="-25000" dirty="0" smtClean="0">
                <a:solidFill>
                  <a:srgbClr val="FF0000"/>
                </a:solidFill>
              </a:rPr>
              <a:t>x</a:t>
            </a:r>
            <a:r>
              <a:rPr lang="en-US" sz="2000" b="1" dirty="0" smtClean="0">
                <a:solidFill>
                  <a:srgbClr val="FF0000"/>
                </a:solidFill>
              </a:rPr>
              <a:t> (Mechanistic – YL)</a:t>
            </a:r>
            <a:endParaRPr lang="en-US" sz="2000" b="1" dirty="0">
              <a:solidFill>
                <a:srgbClr val="FF0000"/>
              </a:solidFill>
            </a:endParaRPr>
          </a:p>
        </p:txBody>
      </p:sp>
      <p:sp>
        <p:nvSpPr>
          <p:cNvPr id="4" name="TextBox 3"/>
          <p:cNvSpPr txBox="1"/>
          <p:nvPr/>
        </p:nvSpPr>
        <p:spPr>
          <a:xfrm>
            <a:off x="1091820" y="621197"/>
            <a:ext cx="4149969" cy="400110"/>
          </a:xfrm>
          <a:prstGeom prst="rect">
            <a:avLst/>
          </a:prstGeom>
          <a:noFill/>
        </p:spPr>
        <p:txBody>
          <a:bodyPr wrap="square" rtlCol="0">
            <a:spAutoFit/>
          </a:bodyPr>
          <a:lstStyle/>
          <a:p>
            <a:pPr algn="ctr"/>
            <a:r>
              <a:rPr lang="en-US" sz="2000" b="1" dirty="0" smtClean="0">
                <a:solidFill>
                  <a:srgbClr val="FF0000"/>
                </a:solidFill>
              </a:rPr>
              <a:t>Soil NO + HONO</a:t>
            </a:r>
            <a:r>
              <a:rPr lang="en-US" sz="2000" b="1" baseline="-25000" dirty="0">
                <a:solidFill>
                  <a:srgbClr val="FF0000"/>
                </a:solidFill>
              </a:rPr>
              <a:t> </a:t>
            </a:r>
            <a:r>
              <a:rPr lang="en-US" sz="2000" b="1" dirty="0" smtClean="0">
                <a:solidFill>
                  <a:srgbClr val="FF0000"/>
                </a:solidFill>
              </a:rPr>
              <a:t>(Mechanistic – YL)</a:t>
            </a:r>
            <a:endParaRPr lang="en-US" sz="2000" b="1" dirty="0">
              <a:solidFill>
                <a:srgbClr val="FF0000"/>
              </a:solidFill>
            </a:endParaRPr>
          </a:p>
        </p:txBody>
      </p:sp>
      <p:sp>
        <p:nvSpPr>
          <p:cNvPr id="2" name="TextBox 1"/>
          <p:cNvSpPr txBox="1"/>
          <p:nvPr/>
        </p:nvSpPr>
        <p:spPr>
          <a:xfrm>
            <a:off x="532264" y="156008"/>
            <a:ext cx="11230970" cy="461665"/>
          </a:xfrm>
          <a:prstGeom prst="rect">
            <a:avLst/>
          </a:prstGeom>
          <a:noFill/>
        </p:spPr>
        <p:txBody>
          <a:bodyPr wrap="square" rtlCol="0">
            <a:spAutoFit/>
          </a:bodyPr>
          <a:lstStyle/>
          <a:p>
            <a:pPr algn="ctr"/>
            <a:r>
              <a:rPr lang="en-US" sz="2400" b="1" dirty="0" smtClean="0">
                <a:solidFill>
                  <a:srgbClr val="002060"/>
                </a:solidFill>
                <a:latin typeface="+mj-lt"/>
              </a:rPr>
              <a:t>Impact of Mechanistic scheme on </a:t>
            </a:r>
            <a:r>
              <a:rPr lang="en-US" sz="2400" b="1" dirty="0">
                <a:solidFill>
                  <a:srgbClr val="002060"/>
                </a:solidFill>
                <a:latin typeface="+mj-lt"/>
              </a:rPr>
              <a:t>soil NO</a:t>
            </a:r>
            <a:r>
              <a:rPr lang="en-US" sz="2400" b="1" baseline="-25000" dirty="0">
                <a:solidFill>
                  <a:srgbClr val="002060"/>
                </a:solidFill>
                <a:latin typeface="+mj-lt"/>
              </a:rPr>
              <a:t> </a:t>
            </a:r>
            <a:r>
              <a:rPr lang="en-US" sz="2400" b="1" dirty="0">
                <a:solidFill>
                  <a:srgbClr val="002060"/>
                </a:solidFill>
                <a:latin typeface="+mj-lt"/>
              </a:rPr>
              <a:t>and HONO emissions </a:t>
            </a:r>
            <a:r>
              <a:rPr lang="en-US" sz="2400" b="1" dirty="0" smtClean="0">
                <a:solidFill>
                  <a:srgbClr val="002060"/>
                </a:solidFill>
                <a:latin typeface="+mj-lt"/>
              </a:rPr>
              <a:t>and total NO</a:t>
            </a:r>
            <a:r>
              <a:rPr lang="en-US" sz="2400" b="1" baseline="-25000" dirty="0" smtClean="0">
                <a:solidFill>
                  <a:srgbClr val="002060"/>
                </a:solidFill>
                <a:latin typeface="+mj-lt"/>
              </a:rPr>
              <a:t>x</a:t>
            </a:r>
            <a:r>
              <a:rPr lang="en-US" sz="2400" b="1" dirty="0" smtClean="0">
                <a:solidFill>
                  <a:srgbClr val="002060"/>
                </a:solidFill>
                <a:latin typeface="+mj-lt"/>
              </a:rPr>
              <a:t> concentration</a:t>
            </a:r>
            <a:endParaRPr lang="en-US" sz="2400" b="1" dirty="0">
              <a:solidFill>
                <a:srgbClr val="002060"/>
              </a:solidFill>
              <a:latin typeface="+mj-lt"/>
            </a:endParaRPr>
          </a:p>
        </p:txBody>
      </p:sp>
      <p:sp>
        <p:nvSpPr>
          <p:cNvPr id="5" name="Slide Number Placeholder 4"/>
          <p:cNvSpPr>
            <a:spLocks noGrp="1"/>
          </p:cNvSpPr>
          <p:nvPr>
            <p:ph type="sldNum" sz="quarter" idx="12"/>
          </p:nvPr>
        </p:nvSpPr>
        <p:spPr/>
        <p:txBody>
          <a:bodyPr/>
          <a:lstStyle/>
          <a:p>
            <a:fld id="{59FBB627-7F02-48C8-836E-392B47AA2D88}" type="slidenum">
              <a:rPr lang="en-US" sz="1800" b="1" smtClean="0">
                <a:solidFill>
                  <a:srgbClr val="FF0000"/>
                </a:solidFill>
              </a:rPr>
              <a:t>19</a:t>
            </a:fld>
            <a:endParaRPr lang="en-US" sz="1800" b="1" dirty="0">
              <a:solidFill>
                <a:srgbClr val="FF0000"/>
              </a:solidFill>
            </a:endParaRPr>
          </a:p>
        </p:txBody>
      </p:sp>
      <p:sp>
        <p:nvSpPr>
          <p:cNvPr id="7" name="TextBox 6"/>
          <p:cNvSpPr txBox="1"/>
          <p:nvPr/>
        </p:nvSpPr>
        <p:spPr>
          <a:xfrm>
            <a:off x="312680" y="1591582"/>
            <a:ext cx="652936" cy="3477875"/>
          </a:xfrm>
          <a:prstGeom prst="rect">
            <a:avLst/>
          </a:prstGeom>
          <a:noFill/>
        </p:spPr>
        <p:txBody>
          <a:bodyPr wrap="none" rtlCol="0">
            <a:spAutoFit/>
          </a:bodyPr>
          <a:lstStyle/>
          <a:p>
            <a:pPr algn="ctr"/>
            <a:r>
              <a:rPr lang="en-US" sz="2000" b="1" dirty="0" smtClean="0"/>
              <a:t>May</a:t>
            </a:r>
          </a:p>
          <a:p>
            <a:pPr algn="ctr"/>
            <a:endParaRPr lang="en-US" sz="2000" b="1" dirty="0"/>
          </a:p>
          <a:p>
            <a:pPr algn="ctr"/>
            <a:endParaRPr lang="en-US" sz="2000" b="1" dirty="0" smtClean="0"/>
          </a:p>
          <a:p>
            <a:pPr algn="ctr"/>
            <a:endParaRPr lang="en-US" sz="2000" b="1" dirty="0"/>
          </a:p>
          <a:p>
            <a:pPr algn="ctr"/>
            <a:endParaRPr lang="en-US" sz="2000" b="1" dirty="0" smtClean="0"/>
          </a:p>
          <a:p>
            <a:pPr algn="ctr"/>
            <a:endParaRPr lang="en-US" sz="2000" b="1" dirty="0"/>
          </a:p>
          <a:p>
            <a:pPr algn="ctr"/>
            <a:endParaRPr lang="en-US" sz="2000" b="1" dirty="0" smtClean="0"/>
          </a:p>
          <a:p>
            <a:pPr algn="ctr"/>
            <a:endParaRPr lang="en-US" sz="2000" b="1" dirty="0"/>
          </a:p>
          <a:p>
            <a:pPr algn="ctr"/>
            <a:endParaRPr lang="en-US" sz="2000" b="1" dirty="0" smtClean="0"/>
          </a:p>
          <a:p>
            <a:pPr algn="ctr"/>
            <a:endParaRPr lang="en-US" sz="2000" b="1" dirty="0"/>
          </a:p>
          <a:p>
            <a:pPr algn="ctr"/>
            <a:r>
              <a:rPr lang="en-US" sz="2000" b="1" dirty="0" smtClean="0"/>
              <a:t>July</a:t>
            </a:r>
          </a:p>
        </p:txBody>
      </p:sp>
    </p:spTree>
    <p:extLst>
      <p:ext uri="{BB962C8B-B14F-4D97-AF65-F5344CB8AC3E}">
        <p14:creationId xmlns:p14="http://schemas.microsoft.com/office/powerpoint/2010/main" val="9264525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99400"/>
          </a:xfrm>
        </p:spPr>
        <p:txBody>
          <a:bodyPr/>
          <a:lstStyle/>
          <a:p>
            <a:pPr algn="ctr"/>
            <a:r>
              <a:rPr lang="en-US" b="1" dirty="0" smtClean="0">
                <a:solidFill>
                  <a:srgbClr val="002060"/>
                </a:solidFill>
              </a:rPr>
              <a:t>Outline</a:t>
            </a:r>
            <a:endParaRPr lang="en-US" b="1" dirty="0">
              <a:solidFill>
                <a:srgbClr val="002060"/>
              </a:solidFill>
            </a:endParaRPr>
          </a:p>
        </p:txBody>
      </p:sp>
      <p:sp>
        <p:nvSpPr>
          <p:cNvPr id="3" name="Content Placeholder 2"/>
          <p:cNvSpPr>
            <a:spLocks noGrp="1"/>
          </p:cNvSpPr>
          <p:nvPr>
            <p:ph idx="1"/>
          </p:nvPr>
        </p:nvSpPr>
        <p:spPr>
          <a:xfrm>
            <a:off x="1111154" y="1240405"/>
            <a:ext cx="10515600" cy="5298507"/>
          </a:xfrm>
        </p:spPr>
        <p:txBody>
          <a:bodyPr>
            <a:normAutofit/>
          </a:bodyPr>
          <a:lstStyle/>
          <a:p>
            <a:pPr>
              <a:lnSpc>
                <a:spcPct val="150000"/>
              </a:lnSpc>
              <a:spcAft>
                <a:spcPts val="600"/>
              </a:spcAft>
            </a:pPr>
            <a:r>
              <a:rPr lang="en-US" dirty="0" smtClean="0"/>
              <a:t>Motivation: Importance of soil nitrogen emissions to air quality</a:t>
            </a:r>
          </a:p>
          <a:p>
            <a:pPr>
              <a:lnSpc>
                <a:spcPct val="150000"/>
              </a:lnSpc>
              <a:spcAft>
                <a:spcPts val="600"/>
              </a:spcAft>
            </a:pPr>
            <a:r>
              <a:rPr lang="en-US" dirty="0" smtClean="0"/>
              <a:t>Methods and results</a:t>
            </a:r>
          </a:p>
          <a:p>
            <a:pPr lvl="1">
              <a:lnSpc>
                <a:spcPct val="150000"/>
              </a:lnSpc>
              <a:spcAft>
                <a:spcPts val="600"/>
              </a:spcAft>
            </a:pPr>
            <a:r>
              <a:rPr lang="en-US" dirty="0" smtClean="0"/>
              <a:t>Parametric modeling of soil NO</a:t>
            </a:r>
          </a:p>
          <a:p>
            <a:pPr lvl="1">
              <a:lnSpc>
                <a:spcPct val="150000"/>
              </a:lnSpc>
              <a:spcAft>
                <a:spcPts val="600"/>
              </a:spcAft>
            </a:pPr>
            <a:r>
              <a:rPr lang="en-US" dirty="0" smtClean="0"/>
              <a:t>Mechanistic </a:t>
            </a:r>
            <a:r>
              <a:rPr lang="en-US" dirty="0" smtClean="0"/>
              <a:t>modeling of soil N oxide emissions (NO, HONO, N</a:t>
            </a:r>
            <a:r>
              <a:rPr lang="en-US" baseline="-25000" dirty="0" smtClean="0"/>
              <a:t>2</a:t>
            </a:r>
            <a:r>
              <a:rPr lang="en-US" dirty="0" smtClean="0"/>
              <a:t>O</a:t>
            </a:r>
            <a:r>
              <a:rPr lang="en-US" dirty="0" smtClean="0"/>
              <a:t>)</a:t>
            </a:r>
          </a:p>
          <a:p>
            <a:pPr lvl="1">
              <a:lnSpc>
                <a:spcPct val="150000"/>
              </a:lnSpc>
              <a:spcAft>
                <a:spcPts val="600"/>
              </a:spcAft>
            </a:pPr>
            <a:r>
              <a:rPr lang="en-US" dirty="0"/>
              <a:t>WRFv3.7-CMAQv5.1 </a:t>
            </a:r>
            <a:r>
              <a:rPr lang="en-US" dirty="0" smtClean="0"/>
              <a:t>with FEST-C v1.2 simulation </a:t>
            </a:r>
            <a:r>
              <a:rPr lang="en-US" dirty="0"/>
              <a:t>for </a:t>
            </a:r>
            <a:r>
              <a:rPr lang="en-US" dirty="0" smtClean="0"/>
              <a:t>May and July 2011</a:t>
            </a:r>
            <a:r>
              <a:rPr lang="en-US" sz="1800" baseline="30000" dirty="0" smtClean="0"/>
              <a:t>*</a:t>
            </a:r>
            <a:endParaRPr lang="en-US" sz="1800" baseline="30000" dirty="0" smtClean="0"/>
          </a:p>
          <a:p>
            <a:pPr>
              <a:lnSpc>
                <a:spcPct val="150000"/>
              </a:lnSpc>
              <a:spcAft>
                <a:spcPts val="600"/>
              </a:spcAft>
            </a:pPr>
            <a:r>
              <a:rPr lang="en-US" dirty="0" smtClean="0"/>
              <a:t>Future work &amp; conclusions</a:t>
            </a:r>
            <a:endParaRPr lang="en-US" dirty="0"/>
          </a:p>
          <a:p>
            <a:pPr marL="457200" lvl="1" indent="0">
              <a:spcAft>
                <a:spcPts val="600"/>
              </a:spcAft>
              <a:buNone/>
            </a:pPr>
            <a:endParaRPr lang="en-US" dirty="0"/>
          </a:p>
        </p:txBody>
      </p:sp>
      <p:sp>
        <p:nvSpPr>
          <p:cNvPr id="4" name="Slide Number Placeholder 3"/>
          <p:cNvSpPr>
            <a:spLocks noGrp="1"/>
          </p:cNvSpPr>
          <p:nvPr>
            <p:ph type="sldNum" sz="quarter" idx="12"/>
          </p:nvPr>
        </p:nvSpPr>
        <p:spPr>
          <a:xfrm>
            <a:off x="8883554" y="6173787"/>
            <a:ext cx="2743200" cy="365125"/>
          </a:xfrm>
        </p:spPr>
        <p:txBody>
          <a:bodyPr/>
          <a:lstStyle/>
          <a:p>
            <a:fld id="{C898E723-086F-42BC-B9A1-635A256130C3}" type="slidenum">
              <a:rPr lang="en-US" sz="1800" b="1" smtClean="0">
                <a:solidFill>
                  <a:srgbClr val="FF0000"/>
                </a:solidFill>
              </a:rPr>
              <a:t>2</a:t>
            </a:fld>
            <a:endParaRPr lang="en-US" sz="1800" b="1" dirty="0">
              <a:solidFill>
                <a:srgbClr val="FF0000"/>
              </a:solidFill>
            </a:endParaRPr>
          </a:p>
        </p:txBody>
      </p:sp>
      <p:sp>
        <p:nvSpPr>
          <p:cNvPr id="5" name="TextBox 4"/>
          <p:cNvSpPr txBox="1"/>
          <p:nvPr/>
        </p:nvSpPr>
        <p:spPr>
          <a:xfrm>
            <a:off x="838200" y="6428509"/>
            <a:ext cx="2921000" cy="276999"/>
          </a:xfrm>
          <a:prstGeom prst="rect">
            <a:avLst/>
          </a:prstGeom>
          <a:noFill/>
        </p:spPr>
        <p:txBody>
          <a:bodyPr wrap="square" rtlCol="0">
            <a:spAutoFit/>
          </a:bodyPr>
          <a:lstStyle/>
          <a:p>
            <a:r>
              <a:rPr lang="en-US" sz="1600" baseline="30000" dirty="0" smtClean="0"/>
              <a:t>*</a:t>
            </a:r>
            <a:r>
              <a:rPr lang="en-US" sz="1200" dirty="0" smtClean="0"/>
              <a:t> Appel et al. (2017), GMD</a:t>
            </a:r>
            <a:endParaRPr lang="en-US" sz="1200" dirty="0"/>
          </a:p>
        </p:txBody>
      </p:sp>
    </p:spTree>
    <p:extLst>
      <p:ext uri="{BB962C8B-B14F-4D97-AF65-F5344CB8AC3E}">
        <p14:creationId xmlns:p14="http://schemas.microsoft.com/office/powerpoint/2010/main" val="42120744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838200" y="132141"/>
            <a:ext cx="10515600" cy="563231"/>
          </a:xfrm>
          <a:prstGeom prst="rect">
            <a:avLst/>
          </a:prstGeom>
          <a:noFill/>
        </p:spPr>
        <p:txBody>
          <a:bodyPr wrap="square" rtlCol="0">
            <a:spAutoFit/>
          </a:bodyPr>
          <a:lstStyle/>
          <a:p>
            <a:pPr algn="ctr"/>
            <a:r>
              <a:rPr lang="en-US" sz="3400" b="1" dirty="0" smtClean="0">
                <a:solidFill>
                  <a:srgbClr val="002060"/>
                </a:solidFill>
                <a:latin typeface="+mj-lt"/>
              </a:rPr>
              <a:t>Impact of Mechanistic scheme on OH, O</a:t>
            </a:r>
            <a:r>
              <a:rPr lang="en-US" sz="3400" b="1" baseline="-25000" dirty="0" smtClean="0">
                <a:solidFill>
                  <a:srgbClr val="002060"/>
                </a:solidFill>
                <a:latin typeface="+mj-lt"/>
              </a:rPr>
              <a:t>3</a:t>
            </a:r>
            <a:r>
              <a:rPr lang="en-US" sz="3400" b="1" dirty="0" smtClean="0">
                <a:solidFill>
                  <a:srgbClr val="002060"/>
                </a:solidFill>
                <a:latin typeface="+mj-lt"/>
              </a:rPr>
              <a:t>, PM and PM NO</a:t>
            </a:r>
            <a:r>
              <a:rPr lang="en-US" sz="3400" b="1" baseline="-25000" dirty="0" smtClean="0">
                <a:solidFill>
                  <a:srgbClr val="002060"/>
                </a:solidFill>
                <a:latin typeface="+mj-lt"/>
              </a:rPr>
              <a:t>3</a:t>
            </a:r>
            <a:endParaRPr lang="en-US" sz="3400" b="1" dirty="0">
              <a:solidFill>
                <a:srgbClr val="002060"/>
              </a:solidFill>
              <a:latin typeface="+mj-lt"/>
            </a:endParaRPr>
          </a:p>
        </p:txBody>
      </p:sp>
      <p:sp>
        <p:nvSpPr>
          <p:cNvPr id="5" name="Slide Number Placeholder 4"/>
          <p:cNvSpPr>
            <a:spLocks noGrp="1"/>
          </p:cNvSpPr>
          <p:nvPr>
            <p:ph type="sldNum" sz="quarter" idx="12"/>
          </p:nvPr>
        </p:nvSpPr>
        <p:spPr/>
        <p:txBody>
          <a:bodyPr/>
          <a:lstStyle/>
          <a:p>
            <a:fld id="{59FBB627-7F02-48C8-836E-392B47AA2D88}" type="slidenum">
              <a:rPr lang="en-US" sz="1800" b="1" smtClean="0">
                <a:solidFill>
                  <a:srgbClr val="FF0000"/>
                </a:solidFill>
              </a:rPr>
              <a:t>20</a:t>
            </a:fld>
            <a:endParaRPr lang="en-US" sz="1800" b="1" dirty="0">
              <a:solidFill>
                <a:srgbClr val="FF0000"/>
              </a:solidFill>
            </a:endParaRPr>
          </a:p>
        </p:txBody>
      </p:sp>
      <p:pic>
        <p:nvPicPr>
          <p:cNvPr id="6" name="Picture 5"/>
          <p:cNvPicPr/>
          <p:nvPr/>
        </p:nvPicPr>
        <p:blipFill>
          <a:blip r:embed="rId3"/>
          <a:stretch>
            <a:fillRect/>
          </a:stretch>
        </p:blipFill>
        <p:spPr>
          <a:xfrm>
            <a:off x="716293" y="1034944"/>
            <a:ext cx="10295392" cy="5823056"/>
          </a:xfrm>
          <a:prstGeom prst="rect">
            <a:avLst/>
          </a:prstGeom>
        </p:spPr>
      </p:pic>
      <p:sp>
        <p:nvSpPr>
          <p:cNvPr id="7" name="TextBox 6"/>
          <p:cNvSpPr txBox="1"/>
          <p:nvPr/>
        </p:nvSpPr>
        <p:spPr>
          <a:xfrm>
            <a:off x="63357" y="1618877"/>
            <a:ext cx="652936" cy="3477875"/>
          </a:xfrm>
          <a:prstGeom prst="rect">
            <a:avLst/>
          </a:prstGeom>
          <a:noFill/>
        </p:spPr>
        <p:txBody>
          <a:bodyPr wrap="none" rtlCol="0">
            <a:spAutoFit/>
          </a:bodyPr>
          <a:lstStyle/>
          <a:p>
            <a:pPr algn="ctr"/>
            <a:r>
              <a:rPr lang="en-US" sz="2000" b="1" dirty="0" smtClean="0"/>
              <a:t>May</a:t>
            </a:r>
          </a:p>
          <a:p>
            <a:pPr algn="ctr"/>
            <a:endParaRPr lang="en-US" sz="2000" b="1" dirty="0"/>
          </a:p>
          <a:p>
            <a:pPr algn="ctr"/>
            <a:endParaRPr lang="en-US" sz="2000" b="1" dirty="0" smtClean="0"/>
          </a:p>
          <a:p>
            <a:pPr algn="ctr"/>
            <a:endParaRPr lang="en-US" sz="2000" b="1" dirty="0"/>
          </a:p>
          <a:p>
            <a:pPr algn="ctr"/>
            <a:endParaRPr lang="en-US" sz="2000" b="1" dirty="0" smtClean="0"/>
          </a:p>
          <a:p>
            <a:pPr algn="ctr"/>
            <a:endParaRPr lang="en-US" sz="2000" b="1" dirty="0"/>
          </a:p>
          <a:p>
            <a:pPr algn="ctr"/>
            <a:endParaRPr lang="en-US" sz="2000" b="1" dirty="0" smtClean="0"/>
          </a:p>
          <a:p>
            <a:pPr algn="ctr"/>
            <a:endParaRPr lang="en-US" sz="2000" b="1" dirty="0"/>
          </a:p>
          <a:p>
            <a:pPr algn="ctr"/>
            <a:endParaRPr lang="en-US" sz="2000" b="1" dirty="0" smtClean="0"/>
          </a:p>
          <a:p>
            <a:pPr algn="ctr"/>
            <a:endParaRPr lang="en-US" sz="2000" b="1" dirty="0"/>
          </a:p>
          <a:p>
            <a:pPr algn="ctr"/>
            <a:r>
              <a:rPr lang="en-US" sz="2000" b="1" dirty="0" smtClean="0"/>
              <a:t>July</a:t>
            </a:r>
          </a:p>
        </p:txBody>
      </p:sp>
      <p:sp>
        <p:nvSpPr>
          <p:cNvPr id="8" name="TextBox 7"/>
          <p:cNvSpPr txBox="1"/>
          <p:nvPr/>
        </p:nvSpPr>
        <p:spPr>
          <a:xfrm>
            <a:off x="716293" y="685139"/>
            <a:ext cx="4149969" cy="400110"/>
          </a:xfrm>
          <a:prstGeom prst="rect">
            <a:avLst/>
          </a:prstGeom>
          <a:noFill/>
        </p:spPr>
        <p:txBody>
          <a:bodyPr wrap="square" rtlCol="0">
            <a:spAutoFit/>
          </a:bodyPr>
          <a:lstStyle/>
          <a:p>
            <a:pPr algn="ctr"/>
            <a:r>
              <a:rPr lang="en-US" sz="2000" b="1" dirty="0" smtClean="0">
                <a:solidFill>
                  <a:srgbClr val="FF0000"/>
                </a:solidFill>
              </a:rPr>
              <a:t>OH (Mechanistic – YL)</a:t>
            </a:r>
            <a:endParaRPr lang="en-US" sz="2000" b="1" dirty="0">
              <a:solidFill>
                <a:srgbClr val="FF0000"/>
              </a:solidFill>
            </a:endParaRPr>
          </a:p>
        </p:txBody>
      </p:sp>
      <p:sp>
        <p:nvSpPr>
          <p:cNvPr id="9" name="TextBox 8"/>
          <p:cNvSpPr txBox="1"/>
          <p:nvPr/>
        </p:nvSpPr>
        <p:spPr>
          <a:xfrm>
            <a:off x="6096000" y="685139"/>
            <a:ext cx="4149969" cy="400110"/>
          </a:xfrm>
          <a:prstGeom prst="rect">
            <a:avLst/>
          </a:prstGeom>
          <a:noFill/>
        </p:spPr>
        <p:txBody>
          <a:bodyPr wrap="square" rtlCol="0">
            <a:spAutoFit/>
          </a:bodyPr>
          <a:lstStyle/>
          <a:p>
            <a:pPr algn="ctr"/>
            <a:r>
              <a:rPr lang="en-US" sz="2000" b="1" dirty="0" smtClean="0">
                <a:solidFill>
                  <a:srgbClr val="FF0000"/>
                </a:solidFill>
              </a:rPr>
              <a:t>Max. daily 8-hr O</a:t>
            </a:r>
            <a:r>
              <a:rPr lang="en-US" sz="2000" b="1" baseline="-25000" dirty="0" smtClean="0">
                <a:solidFill>
                  <a:srgbClr val="FF0000"/>
                </a:solidFill>
              </a:rPr>
              <a:t>3</a:t>
            </a:r>
            <a:r>
              <a:rPr lang="en-US" sz="2000" b="1" dirty="0" smtClean="0">
                <a:solidFill>
                  <a:srgbClr val="FF0000"/>
                </a:solidFill>
              </a:rPr>
              <a:t> (Mechanistic – YL)</a:t>
            </a:r>
            <a:endParaRPr lang="en-US" sz="2000" b="1" dirty="0">
              <a:solidFill>
                <a:srgbClr val="FF0000"/>
              </a:solidFill>
            </a:endParaRPr>
          </a:p>
        </p:txBody>
      </p:sp>
      <p:pic>
        <p:nvPicPr>
          <p:cNvPr id="10" name="Picture 9"/>
          <p:cNvPicPr/>
          <p:nvPr/>
        </p:nvPicPr>
        <p:blipFill rotWithShape="1">
          <a:blip r:embed="rId4"/>
          <a:srcRect l="1" r="-6561" b="4725"/>
          <a:stretch/>
        </p:blipFill>
        <p:spPr>
          <a:xfrm>
            <a:off x="716293" y="978151"/>
            <a:ext cx="10256507" cy="5843528"/>
          </a:xfrm>
          <a:prstGeom prst="rect">
            <a:avLst/>
          </a:prstGeom>
          <a:solidFill>
            <a:schemeClr val="bg1"/>
          </a:solidFill>
        </p:spPr>
      </p:pic>
      <p:sp>
        <p:nvSpPr>
          <p:cNvPr id="11" name="TextBox 10"/>
          <p:cNvSpPr txBox="1"/>
          <p:nvPr/>
        </p:nvSpPr>
        <p:spPr>
          <a:xfrm>
            <a:off x="617259" y="675187"/>
            <a:ext cx="4149969" cy="400110"/>
          </a:xfrm>
          <a:prstGeom prst="rect">
            <a:avLst/>
          </a:prstGeom>
          <a:solidFill>
            <a:schemeClr val="bg1"/>
          </a:solidFill>
        </p:spPr>
        <p:txBody>
          <a:bodyPr wrap="square" rtlCol="0">
            <a:spAutoFit/>
          </a:bodyPr>
          <a:lstStyle/>
          <a:p>
            <a:pPr algn="ctr"/>
            <a:r>
              <a:rPr lang="en-US" sz="2000" b="1" dirty="0" smtClean="0">
                <a:solidFill>
                  <a:srgbClr val="FF0000"/>
                </a:solidFill>
              </a:rPr>
              <a:t>PM</a:t>
            </a:r>
            <a:r>
              <a:rPr lang="en-US" sz="2000" b="1" baseline="-25000" dirty="0" smtClean="0">
                <a:solidFill>
                  <a:srgbClr val="FF0000"/>
                </a:solidFill>
              </a:rPr>
              <a:t>2.5</a:t>
            </a:r>
            <a:r>
              <a:rPr lang="en-US" sz="2000" b="1" dirty="0" smtClean="0">
                <a:solidFill>
                  <a:srgbClr val="FF0000"/>
                </a:solidFill>
              </a:rPr>
              <a:t> total (Mechanistic – YL)</a:t>
            </a:r>
            <a:endParaRPr lang="en-US" sz="2000" b="1" dirty="0">
              <a:solidFill>
                <a:srgbClr val="FF0000"/>
              </a:solidFill>
            </a:endParaRPr>
          </a:p>
        </p:txBody>
      </p:sp>
      <p:sp>
        <p:nvSpPr>
          <p:cNvPr id="12" name="TextBox 11"/>
          <p:cNvSpPr txBox="1"/>
          <p:nvPr/>
        </p:nvSpPr>
        <p:spPr>
          <a:xfrm>
            <a:off x="5682762" y="648818"/>
            <a:ext cx="4662241" cy="400110"/>
          </a:xfrm>
          <a:prstGeom prst="rect">
            <a:avLst/>
          </a:prstGeom>
          <a:solidFill>
            <a:schemeClr val="bg1"/>
          </a:solidFill>
        </p:spPr>
        <p:txBody>
          <a:bodyPr wrap="square" rtlCol="0">
            <a:spAutoFit/>
          </a:bodyPr>
          <a:lstStyle/>
          <a:p>
            <a:r>
              <a:rPr lang="en-US" sz="2000" b="1" dirty="0" smtClean="0">
                <a:solidFill>
                  <a:srgbClr val="FF0000"/>
                </a:solidFill>
              </a:rPr>
              <a:t>          PM</a:t>
            </a:r>
            <a:r>
              <a:rPr lang="en-US" sz="2000" b="1" baseline="-25000" dirty="0" smtClean="0">
                <a:solidFill>
                  <a:srgbClr val="FF0000"/>
                </a:solidFill>
              </a:rPr>
              <a:t>2.5</a:t>
            </a:r>
            <a:r>
              <a:rPr lang="en-US" sz="2000" b="1" dirty="0" smtClean="0">
                <a:solidFill>
                  <a:srgbClr val="FF0000"/>
                </a:solidFill>
              </a:rPr>
              <a:t> NO</a:t>
            </a:r>
            <a:r>
              <a:rPr lang="en-US" sz="2000" b="1" baseline="-25000" dirty="0" smtClean="0">
                <a:solidFill>
                  <a:srgbClr val="FF0000"/>
                </a:solidFill>
              </a:rPr>
              <a:t>3</a:t>
            </a:r>
            <a:r>
              <a:rPr lang="en-US" sz="2000" b="1" dirty="0" smtClean="0">
                <a:solidFill>
                  <a:srgbClr val="FF0000"/>
                </a:solidFill>
              </a:rPr>
              <a:t> (Mechanistic – YL)</a:t>
            </a:r>
            <a:endParaRPr lang="en-US" sz="2000" b="1" dirty="0">
              <a:solidFill>
                <a:srgbClr val="FF0000"/>
              </a:solidFill>
            </a:endParaRPr>
          </a:p>
        </p:txBody>
      </p:sp>
    </p:spTree>
    <p:extLst>
      <p:ext uri="{BB962C8B-B14F-4D97-AF65-F5344CB8AC3E}">
        <p14:creationId xmlns:p14="http://schemas.microsoft.com/office/powerpoint/2010/main" val="222928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892" y="130805"/>
            <a:ext cx="10515600" cy="700978"/>
          </a:xfrm>
        </p:spPr>
        <p:txBody>
          <a:bodyPr>
            <a:normAutofit fontScale="90000"/>
          </a:bodyPr>
          <a:lstStyle/>
          <a:p>
            <a:pPr algn="ctr"/>
            <a:r>
              <a:rPr lang="en-US" sz="3800" b="1" dirty="0" smtClean="0">
                <a:solidFill>
                  <a:srgbClr val="002060"/>
                </a:solidFill>
              </a:rPr>
              <a:t>Reduction in bias in predicted NO</a:t>
            </a:r>
            <a:r>
              <a:rPr lang="en-US" sz="3800" b="1" baseline="-25000" dirty="0" smtClean="0">
                <a:solidFill>
                  <a:srgbClr val="002060"/>
                </a:solidFill>
              </a:rPr>
              <a:t>x</a:t>
            </a:r>
            <a:r>
              <a:rPr lang="en-US" sz="3800" b="1" dirty="0" smtClean="0">
                <a:solidFill>
                  <a:srgbClr val="002060"/>
                </a:solidFill>
              </a:rPr>
              <a:t> concentrations with mechanistic scheme</a:t>
            </a:r>
            <a:endParaRPr lang="en-US" sz="3800" dirty="0"/>
          </a:p>
        </p:txBody>
      </p:sp>
      <p:pic>
        <p:nvPicPr>
          <p:cNvPr id="4" name="Picture 3"/>
          <p:cNvPicPr/>
          <p:nvPr/>
        </p:nvPicPr>
        <p:blipFill rotWithShape="1">
          <a:blip r:embed="rId3" cstate="print">
            <a:extLst>
              <a:ext uri="{28A0092B-C50C-407E-A947-70E740481C1C}">
                <a14:useLocalDpi xmlns:a14="http://schemas.microsoft.com/office/drawing/2010/main" val="0"/>
              </a:ext>
            </a:extLst>
          </a:blip>
          <a:srcRect l="2634" t="-1082" r="5858" b="49724"/>
          <a:stretch/>
        </p:blipFill>
        <p:spPr bwMode="auto">
          <a:xfrm>
            <a:off x="180504" y="1362950"/>
            <a:ext cx="6384426" cy="4949730"/>
          </a:xfrm>
          <a:prstGeom prst="rect">
            <a:avLst/>
          </a:prstGeom>
          <a:noFill/>
          <a:ln>
            <a:solidFill>
              <a:schemeClr val="tx1"/>
            </a:solidFill>
          </a:ln>
          <a:extLst>
            <a:ext uri="{53640926-AAD7-44D8-BBD7-CCE9431645EC}">
              <a14:shadowObscured xmlns:a14="http://schemas.microsoft.com/office/drawing/2010/main"/>
            </a:ext>
          </a:extLst>
        </p:spPr>
      </p:pic>
      <p:pic>
        <p:nvPicPr>
          <p:cNvPr id="5" name="Picture 4"/>
          <p:cNvPicPr>
            <a:picLocks noChangeAspect="1"/>
          </p:cNvPicPr>
          <p:nvPr/>
        </p:nvPicPr>
        <p:blipFill>
          <a:blip r:embed="rId4"/>
          <a:stretch>
            <a:fillRect/>
          </a:stretch>
        </p:blipFill>
        <p:spPr>
          <a:xfrm>
            <a:off x="6475347" y="1362950"/>
            <a:ext cx="5353050" cy="4962524"/>
          </a:xfrm>
          <a:prstGeom prst="rect">
            <a:avLst/>
          </a:prstGeom>
          <a:ln>
            <a:solidFill>
              <a:schemeClr val="tx1"/>
            </a:solidFill>
          </a:ln>
        </p:spPr>
      </p:pic>
      <p:sp>
        <p:nvSpPr>
          <p:cNvPr id="6" name="Isosceles Triangle 5"/>
          <p:cNvSpPr/>
          <p:nvPr/>
        </p:nvSpPr>
        <p:spPr>
          <a:xfrm>
            <a:off x="7888406" y="2464164"/>
            <a:ext cx="191069" cy="232012"/>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a:off x="8837565" y="1872107"/>
            <a:ext cx="191069" cy="232012"/>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359235" y="2603679"/>
            <a:ext cx="1304001" cy="646331"/>
          </a:xfrm>
          <a:prstGeom prst="rect">
            <a:avLst/>
          </a:prstGeom>
          <a:noFill/>
        </p:spPr>
        <p:txBody>
          <a:bodyPr wrap="square" rtlCol="0">
            <a:spAutoFit/>
          </a:bodyPr>
          <a:lstStyle/>
          <a:p>
            <a:r>
              <a:rPr lang="en-US" dirty="0" smtClean="0">
                <a:solidFill>
                  <a:srgbClr val="FF0000"/>
                </a:solidFill>
              </a:rPr>
              <a:t>Centerville</a:t>
            </a:r>
          </a:p>
          <a:p>
            <a:pPr algn="ctr"/>
            <a:r>
              <a:rPr lang="en-US" dirty="0" smtClean="0"/>
              <a:t>(CTR)</a:t>
            </a:r>
            <a:endParaRPr lang="en-US" dirty="0"/>
          </a:p>
        </p:txBody>
      </p:sp>
      <p:sp>
        <p:nvSpPr>
          <p:cNvPr id="9" name="TextBox 8"/>
          <p:cNvSpPr txBox="1"/>
          <p:nvPr/>
        </p:nvSpPr>
        <p:spPr>
          <a:xfrm>
            <a:off x="7495988" y="2000700"/>
            <a:ext cx="826009" cy="369332"/>
          </a:xfrm>
          <a:prstGeom prst="rect">
            <a:avLst/>
          </a:prstGeom>
          <a:noFill/>
        </p:spPr>
        <p:txBody>
          <a:bodyPr wrap="square" rtlCol="0">
            <a:spAutoFit/>
          </a:bodyPr>
          <a:lstStyle/>
          <a:p>
            <a:r>
              <a:rPr lang="en-US" dirty="0" smtClean="0"/>
              <a:t>(BHM)</a:t>
            </a:r>
            <a:endParaRPr lang="en-US" dirty="0"/>
          </a:p>
        </p:txBody>
      </p:sp>
      <p:sp>
        <p:nvSpPr>
          <p:cNvPr id="10" name="TextBox 9"/>
          <p:cNvSpPr txBox="1"/>
          <p:nvPr/>
        </p:nvSpPr>
        <p:spPr>
          <a:xfrm>
            <a:off x="9151872" y="2024602"/>
            <a:ext cx="826009" cy="369332"/>
          </a:xfrm>
          <a:prstGeom prst="rect">
            <a:avLst/>
          </a:prstGeom>
          <a:noFill/>
        </p:spPr>
        <p:txBody>
          <a:bodyPr wrap="square" rtlCol="0">
            <a:spAutoFit/>
          </a:bodyPr>
          <a:lstStyle/>
          <a:p>
            <a:r>
              <a:rPr lang="en-US" dirty="0" smtClean="0"/>
              <a:t>(JST)</a:t>
            </a:r>
            <a:endParaRPr lang="en-US" dirty="0"/>
          </a:p>
        </p:txBody>
      </p:sp>
      <p:sp>
        <p:nvSpPr>
          <p:cNvPr id="11" name="TextBox 10"/>
          <p:cNvSpPr txBox="1"/>
          <p:nvPr/>
        </p:nvSpPr>
        <p:spPr>
          <a:xfrm>
            <a:off x="8169715" y="1582387"/>
            <a:ext cx="1556367" cy="369332"/>
          </a:xfrm>
          <a:prstGeom prst="rect">
            <a:avLst/>
          </a:prstGeom>
          <a:noFill/>
        </p:spPr>
        <p:txBody>
          <a:bodyPr wrap="square" rtlCol="0">
            <a:spAutoFit/>
          </a:bodyPr>
          <a:lstStyle/>
          <a:p>
            <a:r>
              <a:rPr lang="en-US" dirty="0"/>
              <a:t>(</a:t>
            </a:r>
            <a:r>
              <a:rPr lang="en-US" dirty="0" smtClean="0"/>
              <a:t>YRK) </a:t>
            </a:r>
            <a:r>
              <a:rPr lang="en-US" dirty="0" smtClean="0">
                <a:solidFill>
                  <a:srgbClr val="FF0000"/>
                </a:solidFill>
              </a:rPr>
              <a:t>Yorkville</a:t>
            </a:r>
            <a:endParaRPr lang="en-US" dirty="0"/>
          </a:p>
        </p:txBody>
      </p:sp>
      <p:sp>
        <p:nvSpPr>
          <p:cNvPr id="12" name="TextBox 11"/>
          <p:cNvSpPr txBox="1"/>
          <p:nvPr/>
        </p:nvSpPr>
        <p:spPr>
          <a:xfrm>
            <a:off x="7129072" y="3849841"/>
            <a:ext cx="1192925" cy="646331"/>
          </a:xfrm>
          <a:prstGeom prst="rect">
            <a:avLst/>
          </a:prstGeom>
          <a:noFill/>
        </p:spPr>
        <p:txBody>
          <a:bodyPr wrap="square" rtlCol="0">
            <a:spAutoFit/>
          </a:bodyPr>
          <a:lstStyle/>
          <a:p>
            <a:r>
              <a:rPr lang="en-US" dirty="0" smtClean="0"/>
              <a:t>Gulfport (GFP)</a:t>
            </a:r>
            <a:endParaRPr lang="en-US" dirty="0"/>
          </a:p>
        </p:txBody>
      </p:sp>
      <p:sp>
        <p:nvSpPr>
          <p:cNvPr id="13" name="TextBox 12"/>
          <p:cNvSpPr txBox="1"/>
          <p:nvPr/>
        </p:nvSpPr>
        <p:spPr>
          <a:xfrm>
            <a:off x="7908992" y="3197881"/>
            <a:ext cx="1192925" cy="646331"/>
          </a:xfrm>
          <a:prstGeom prst="rect">
            <a:avLst/>
          </a:prstGeom>
          <a:noFill/>
        </p:spPr>
        <p:txBody>
          <a:bodyPr wrap="square" rtlCol="0">
            <a:spAutoFit/>
          </a:bodyPr>
          <a:lstStyle/>
          <a:p>
            <a:r>
              <a:rPr lang="en-US" dirty="0" smtClean="0"/>
              <a:t>Pensacola (OLF)</a:t>
            </a:r>
            <a:endParaRPr lang="en-US" dirty="0"/>
          </a:p>
        </p:txBody>
      </p:sp>
      <p:pic>
        <p:nvPicPr>
          <p:cNvPr id="3" name="Picture 2"/>
          <p:cNvPicPr/>
          <p:nvPr/>
        </p:nvPicPr>
        <p:blipFill rotWithShape="1">
          <a:blip r:embed="rId3" cstate="print">
            <a:extLst>
              <a:ext uri="{28A0092B-C50C-407E-A947-70E740481C1C}">
                <a14:useLocalDpi xmlns:a14="http://schemas.microsoft.com/office/drawing/2010/main" val="0"/>
              </a:ext>
            </a:extLst>
          </a:blip>
          <a:srcRect l="4494" t="49945" r="5580" b="1685"/>
          <a:stretch/>
        </p:blipFill>
        <p:spPr bwMode="auto">
          <a:xfrm>
            <a:off x="180504" y="1362950"/>
            <a:ext cx="6248620" cy="4949730"/>
          </a:xfrm>
          <a:prstGeom prst="rect">
            <a:avLst/>
          </a:prstGeom>
          <a:noFill/>
          <a:ln>
            <a:solidFill>
              <a:schemeClr val="tx1"/>
            </a:solidFill>
          </a:ln>
          <a:extLst>
            <a:ext uri="{53640926-AAD7-44D8-BBD7-CCE9431645EC}">
              <a14:shadowObscured xmlns:a14="http://schemas.microsoft.com/office/drawing/2010/main"/>
            </a:ext>
          </a:extLst>
        </p:spPr>
      </p:pic>
      <p:sp>
        <p:nvSpPr>
          <p:cNvPr id="14" name="TextBox 13"/>
          <p:cNvSpPr txBox="1"/>
          <p:nvPr/>
        </p:nvSpPr>
        <p:spPr>
          <a:xfrm>
            <a:off x="7129072" y="711921"/>
            <a:ext cx="4650795" cy="707886"/>
          </a:xfrm>
          <a:prstGeom prst="rect">
            <a:avLst/>
          </a:prstGeom>
          <a:noFill/>
        </p:spPr>
        <p:txBody>
          <a:bodyPr wrap="square" rtlCol="0">
            <a:spAutoFit/>
          </a:bodyPr>
          <a:lstStyle/>
          <a:p>
            <a:pPr algn="ctr"/>
            <a:r>
              <a:rPr lang="en-GB" sz="2000" dirty="0"/>
              <a:t>South Eastern Aerosol Research and </a:t>
            </a:r>
            <a:endParaRPr lang="en-GB" sz="2000" dirty="0" smtClean="0"/>
          </a:p>
          <a:p>
            <a:pPr algn="ctr"/>
            <a:r>
              <a:rPr lang="en-GB" sz="2000" dirty="0" err="1" smtClean="0"/>
              <a:t>CHaracterization</a:t>
            </a:r>
            <a:r>
              <a:rPr lang="en-GB" sz="2000" dirty="0" smtClean="0"/>
              <a:t> </a:t>
            </a:r>
            <a:r>
              <a:rPr lang="en-GB" sz="2000" dirty="0"/>
              <a:t>(SEARCH) </a:t>
            </a:r>
            <a:r>
              <a:rPr lang="en-GB" sz="2000" dirty="0" smtClean="0"/>
              <a:t>Network</a:t>
            </a:r>
            <a:r>
              <a:rPr lang="en-US" sz="2000" dirty="0" smtClean="0"/>
              <a:t>, 2011</a:t>
            </a:r>
            <a:endParaRPr lang="en-US" sz="2000" dirty="0"/>
          </a:p>
        </p:txBody>
      </p:sp>
      <p:sp>
        <p:nvSpPr>
          <p:cNvPr id="15" name="Slide Number Placeholder 14"/>
          <p:cNvSpPr>
            <a:spLocks noGrp="1"/>
          </p:cNvSpPr>
          <p:nvPr>
            <p:ph type="sldNum" sz="quarter" idx="12"/>
          </p:nvPr>
        </p:nvSpPr>
        <p:spPr/>
        <p:txBody>
          <a:bodyPr/>
          <a:lstStyle/>
          <a:p>
            <a:fld id="{59FBB627-7F02-48C8-836E-392B47AA2D88}" type="slidenum">
              <a:rPr lang="en-US" sz="1800" b="1" smtClean="0">
                <a:solidFill>
                  <a:srgbClr val="FF0000"/>
                </a:solidFill>
              </a:rPr>
              <a:t>21</a:t>
            </a:fld>
            <a:endParaRPr lang="en-US" sz="1800" b="1" dirty="0">
              <a:solidFill>
                <a:srgbClr val="FF0000"/>
              </a:solidFill>
            </a:endParaRPr>
          </a:p>
        </p:txBody>
      </p:sp>
    </p:spTree>
    <p:extLst>
      <p:ext uri="{BB962C8B-B14F-4D97-AF65-F5344CB8AC3E}">
        <p14:creationId xmlns:p14="http://schemas.microsoft.com/office/powerpoint/2010/main" val="272175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370" y="1477455"/>
            <a:ext cx="10524564" cy="4629232"/>
          </a:xfrm>
          <a:prstGeom prst="rect">
            <a:avLst/>
          </a:prstGeom>
          <a:noFill/>
          <a:ln>
            <a:noFill/>
          </a:ln>
        </p:spPr>
      </p:pic>
      <p:sp>
        <p:nvSpPr>
          <p:cNvPr id="4" name="Title 1"/>
          <p:cNvSpPr>
            <a:spLocks noGrp="1"/>
          </p:cNvSpPr>
          <p:nvPr>
            <p:ph type="title"/>
          </p:nvPr>
        </p:nvSpPr>
        <p:spPr>
          <a:xfrm>
            <a:off x="528917" y="270997"/>
            <a:ext cx="11183471" cy="993028"/>
          </a:xfrm>
        </p:spPr>
        <p:txBody>
          <a:bodyPr>
            <a:normAutofit/>
          </a:bodyPr>
          <a:lstStyle/>
          <a:p>
            <a:pPr algn="ctr"/>
            <a:r>
              <a:rPr lang="en-US" sz="2900" b="1" dirty="0" smtClean="0">
                <a:solidFill>
                  <a:srgbClr val="002060"/>
                </a:solidFill>
              </a:rPr>
              <a:t>Tropospheric NO</a:t>
            </a:r>
            <a:r>
              <a:rPr lang="en-US" sz="2900" b="1" baseline="-25000" dirty="0" smtClean="0">
                <a:solidFill>
                  <a:srgbClr val="002060"/>
                </a:solidFill>
              </a:rPr>
              <a:t>2</a:t>
            </a:r>
            <a:r>
              <a:rPr lang="en-US" sz="2900" b="1" dirty="0" smtClean="0">
                <a:solidFill>
                  <a:srgbClr val="002060"/>
                </a:solidFill>
              </a:rPr>
              <a:t> </a:t>
            </a:r>
            <a:r>
              <a:rPr lang="en-US" sz="2900" b="1" dirty="0">
                <a:solidFill>
                  <a:srgbClr val="002060"/>
                </a:solidFill>
              </a:rPr>
              <a:t>c</a:t>
            </a:r>
            <a:r>
              <a:rPr lang="en-US" sz="2900" b="1" dirty="0" smtClean="0">
                <a:solidFill>
                  <a:srgbClr val="002060"/>
                </a:solidFill>
              </a:rPr>
              <a:t>olumn change (Mechanistic – YL) @ OMI overpass time</a:t>
            </a:r>
            <a:endParaRPr lang="en-US" sz="2900" b="1" dirty="0">
              <a:solidFill>
                <a:srgbClr val="002060"/>
              </a:solidFill>
            </a:endParaRPr>
          </a:p>
        </p:txBody>
      </p:sp>
      <p:sp>
        <p:nvSpPr>
          <p:cNvPr id="5" name="TextBox 4"/>
          <p:cNvSpPr txBox="1"/>
          <p:nvPr/>
        </p:nvSpPr>
        <p:spPr>
          <a:xfrm>
            <a:off x="2783541" y="6043044"/>
            <a:ext cx="9614647" cy="369332"/>
          </a:xfrm>
          <a:prstGeom prst="rect">
            <a:avLst/>
          </a:prstGeom>
          <a:noFill/>
        </p:spPr>
        <p:txBody>
          <a:bodyPr wrap="square" rtlCol="0">
            <a:spAutoFit/>
          </a:bodyPr>
          <a:lstStyle/>
          <a:p>
            <a:r>
              <a:rPr lang="en-US" dirty="0" smtClean="0"/>
              <a:t>Regions in </a:t>
            </a:r>
            <a:r>
              <a:rPr lang="en-US" b="1" dirty="0" smtClean="0"/>
              <a:t>black</a:t>
            </a:r>
            <a:r>
              <a:rPr lang="en-US" dirty="0" smtClean="0"/>
              <a:t> show depreciated model performance and </a:t>
            </a:r>
            <a:r>
              <a:rPr lang="en-US" b="1" dirty="0" smtClean="0">
                <a:solidFill>
                  <a:srgbClr val="FF0000"/>
                </a:solidFill>
              </a:rPr>
              <a:t>red</a:t>
            </a:r>
            <a:r>
              <a:rPr lang="en-US" dirty="0" smtClean="0">
                <a:solidFill>
                  <a:srgbClr val="FF0000"/>
                </a:solidFill>
              </a:rPr>
              <a:t> </a:t>
            </a:r>
            <a:r>
              <a:rPr lang="en-US" dirty="0" smtClean="0"/>
              <a:t>shows improved</a:t>
            </a:r>
            <a:endParaRPr lang="en-US" dirty="0"/>
          </a:p>
        </p:txBody>
      </p:sp>
      <p:sp>
        <p:nvSpPr>
          <p:cNvPr id="2" name="Slide Number Placeholder 1"/>
          <p:cNvSpPr>
            <a:spLocks noGrp="1"/>
          </p:cNvSpPr>
          <p:nvPr>
            <p:ph type="sldNum" sz="quarter" idx="12"/>
          </p:nvPr>
        </p:nvSpPr>
        <p:spPr/>
        <p:txBody>
          <a:bodyPr/>
          <a:lstStyle/>
          <a:p>
            <a:fld id="{59FBB627-7F02-48C8-836E-392B47AA2D88}" type="slidenum">
              <a:rPr lang="en-US" sz="1800" b="1" smtClean="0">
                <a:solidFill>
                  <a:srgbClr val="FF0000"/>
                </a:solidFill>
              </a:rPr>
              <a:t>22</a:t>
            </a:fld>
            <a:endParaRPr lang="en-US" sz="1800" b="1">
              <a:solidFill>
                <a:srgbClr val="FF0000"/>
              </a:solidFill>
            </a:endParaRPr>
          </a:p>
        </p:txBody>
      </p:sp>
    </p:spTree>
    <p:extLst>
      <p:ext uri="{BB962C8B-B14F-4D97-AF65-F5344CB8AC3E}">
        <p14:creationId xmlns:p14="http://schemas.microsoft.com/office/powerpoint/2010/main" val="2920585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3" cstate="print">
            <a:extLst>
              <a:ext uri="{28A0092B-C50C-407E-A947-70E740481C1C}">
                <a14:useLocalDpi xmlns:a14="http://schemas.microsoft.com/office/drawing/2010/main" val="0"/>
              </a:ext>
            </a:extLst>
          </a:blip>
          <a:srcRect l="3526" t="943" r="1913" b="4358"/>
          <a:stretch/>
        </p:blipFill>
        <p:spPr bwMode="auto">
          <a:xfrm>
            <a:off x="5701554" y="3175"/>
            <a:ext cx="5925668" cy="6854825"/>
          </a:xfrm>
          <a:prstGeom prst="rect">
            <a:avLst/>
          </a:prstGeom>
          <a:noFill/>
          <a:ln>
            <a:solidFill>
              <a:schemeClr val="tx1"/>
            </a:solidFill>
          </a:ln>
          <a:extLst>
            <a:ext uri="{53640926-AAD7-44D8-BBD7-CCE9431645EC}">
              <a14:shadowObscured xmlns:a14="http://schemas.microsoft.com/office/drawing/2010/main"/>
            </a:ext>
          </a:extLst>
        </p:spPr>
      </p:pic>
      <p:sp>
        <p:nvSpPr>
          <p:cNvPr id="4" name="TextBox 3"/>
          <p:cNvSpPr txBox="1"/>
          <p:nvPr/>
        </p:nvSpPr>
        <p:spPr>
          <a:xfrm>
            <a:off x="537882" y="1653988"/>
            <a:ext cx="4706471" cy="3785652"/>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smtClean="0"/>
              <a:t>Mechanistic scheme improves trop. NO</a:t>
            </a:r>
            <a:r>
              <a:rPr lang="en-US" sz="2000" baseline="-25000" dirty="0" smtClean="0"/>
              <a:t>2</a:t>
            </a:r>
            <a:r>
              <a:rPr lang="en-US" sz="2000" dirty="0" smtClean="0"/>
              <a:t> estimates for sensitive regions in West U.S. </a:t>
            </a:r>
          </a:p>
          <a:p>
            <a:pPr algn="just"/>
            <a:endParaRPr lang="en-US" sz="2000" dirty="0"/>
          </a:p>
          <a:p>
            <a:pPr marL="285750" indent="-285750" algn="just">
              <a:buFont typeface="Arial" panose="020B0604020202020204" pitchFamily="34" charset="0"/>
              <a:buChar char="•"/>
            </a:pPr>
            <a:r>
              <a:rPr lang="en-US" sz="2000" dirty="0"/>
              <a:t>I</a:t>
            </a:r>
            <a:r>
              <a:rPr lang="en-US" sz="2000" dirty="0" smtClean="0"/>
              <a:t>nconsistency in May and July for CA &lt;-overestimation and spatial heterogeneity in OMI estimates in July (</a:t>
            </a:r>
            <a:r>
              <a:rPr lang="en-US" sz="2000" dirty="0" err="1" smtClean="0"/>
              <a:t>Lamsal</a:t>
            </a:r>
            <a:r>
              <a:rPr lang="en-US" sz="2000" dirty="0" smtClean="0"/>
              <a:t> et al., 2014)</a:t>
            </a:r>
          </a:p>
          <a:p>
            <a:pPr marL="285750" indent="-285750" algn="just">
              <a:buFont typeface="Arial" panose="020B0604020202020204" pitchFamily="34" charset="0"/>
              <a:buChar char="•"/>
            </a:pPr>
            <a:endParaRPr lang="en-US" sz="2000" dirty="0" smtClean="0"/>
          </a:p>
          <a:p>
            <a:pPr marL="285750" indent="-285750" algn="just">
              <a:buFont typeface="Arial" panose="020B0604020202020204" pitchFamily="34" charset="0"/>
              <a:buChar char="•"/>
            </a:pPr>
            <a:r>
              <a:rPr lang="en-US" sz="2000" dirty="0" smtClean="0"/>
              <a:t>Midwest agricultural plains NO</a:t>
            </a:r>
            <a:r>
              <a:rPr lang="en-US" sz="2000" baseline="-25000" dirty="0" smtClean="0"/>
              <a:t>2</a:t>
            </a:r>
            <a:r>
              <a:rPr lang="en-US" sz="2000" dirty="0" smtClean="0"/>
              <a:t> underestimated</a:t>
            </a:r>
            <a:endParaRPr lang="en-US" sz="2000" dirty="0"/>
          </a:p>
          <a:p>
            <a:pPr marL="285750" indent="-285750" algn="just">
              <a:buFont typeface="Arial" panose="020B0604020202020204" pitchFamily="34" charset="0"/>
              <a:buChar char="•"/>
            </a:pPr>
            <a:endParaRPr lang="en-US" sz="2000" dirty="0"/>
          </a:p>
        </p:txBody>
      </p:sp>
      <p:sp>
        <p:nvSpPr>
          <p:cNvPr id="5" name="Title 1"/>
          <p:cNvSpPr>
            <a:spLocks noGrp="1"/>
          </p:cNvSpPr>
          <p:nvPr>
            <p:ph type="title"/>
          </p:nvPr>
        </p:nvSpPr>
        <p:spPr>
          <a:xfrm>
            <a:off x="147918" y="3175"/>
            <a:ext cx="5459506" cy="1025961"/>
          </a:xfrm>
        </p:spPr>
        <p:txBody>
          <a:bodyPr>
            <a:normAutofit fontScale="90000"/>
          </a:bodyPr>
          <a:lstStyle/>
          <a:p>
            <a:pPr algn="ctr"/>
            <a:r>
              <a:rPr lang="en-US" sz="2900" b="1" dirty="0" smtClean="0">
                <a:solidFill>
                  <a:srgbClr val="002060"/>
                </a:solidFill>
              </a:rPr>
              <a:t>Tropospheric NO</a:t>
            </a:r>
            <a:r>
              <a:rPr lang="en-US" sz="2900" b="1" baseline="-25000" dirty="0" smtClean="0">
                <a:solidFill>
                  <a:srgbClr val="002060"/>
                </a:solidFill>
              </a:rPr>
              <a:t>2 </a:t>
            </a:r>
            <a:r>
              <a:rPr lang="en-US" sz="2900" b="1" dirty="0" smtClean="0">
                <a:solidFill>
                  <a:srgbClr val="002060"/>
                </a:solidFill>
              </a:rPr>
              <a:t>columns across schemes compared to OMI observations</a:t>
            </a:r>
            <a:endParaRPr lang="en-US" sz="2900" b="1" dirty="0">
              <a:solidFill>
                <a:srgbClr val="002060"/>
              </a:solidFill>
            </a:endParaRPr>
          </a:p>
        </p:txBody>
      </p:sp>
      <p:sp>
        <p:nvSpPr>
          <p:cNvPr id="2" name="Slide Number Placeholder 1"/>
          <p:cNvSpPr>
            <a:spLocks noGrp="1"/>
          </p:cNvSpPr>
          <p:nvPr>
            <p:ph type="sldNum" sz="quarter" idx="12"/>
          </p:nvPr>
        </p:nvSpPr>
        <p:spPr>
          <a:xfrm>
            <a:off x="9341223" y="6342702"/>
            <a:ext cx="2743200" cy="365125"/>
          </a:xfrm>
        </p:spPr>
        <p:txBody>
          <a:bodyPr/>
          <a:lstStyle/>
          <a:p>
            <a:fld id="{59FBB627-7F02-48C8-836E-392B47AA2D88}" type="slidenum">
              <a:rPr lang="en-US" sz="1800" b="1" smtClean="0">
                <a:solidFill>
                  <a:srgbClr val="FF0000"/>
                </a:solidFill>
              </a:rPr>
              <a:t>23</a:t>
            </a:fld>
            <a:endParaRPr lang="en-US" sz="1800" b="1" dirty="0">
              <a:solidFill>
                <a:srgbClr val="FF0000"/>
              </a:solidFill>
            </a:endParaRPr>
          </a:p>
        </p:txBody>
      </p:sp>
    </p:spTree>
    <p:extLst>
      <p:ext uri="{BB962C8B-B14F-4D97-AF65-F5344CB8AC3E}">
        <p14:creationId xmlns:p14="http://schemas.microsoft.com/office/powerpoint/2010/main" val="31219361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cstate="print">
            <a:extLst>
              <a:ext uri="{28A0092B-C50C-407E-A947-70E740481C1C}">
                <a14:useLocalDpi xmlns:a14="http://schemas.microsoft.com/office/drawing/2010/main" val="0"/>
              </a:ext>
            </a:extLst>
          </a:blip>
          <a:stretch>
            <a:fillRect/>
          </a:stretch>
        </p:blipFill>
        <p:spPr>
          <a:xfrm>
            <a:off x="1917325" y="860332"/>
            <a:ext cx="8357350" cy="3039036"/>
          </a:xfrm>
          <a:prstGeom prst="rect">
            <a:avLst/>
          </a:prstGeom>
        </p:spPr>
      </p:pic>
      <p:sp>
        <p:nvSpPr>
          <p:cNvPr id="4" name="Title 1"/>
          <p:cNvSpPr>
            <a:spLocks noGrp="1"/>
          </p:cNvSpPr>
          <p:nvPr>
            <p:ph type="title"/>
          </p:nvPr>
        </p:nvSpPr>
        <p:spPr>
          <a:xfrm>
            <a:off x="838200" y="163419"/>
            <a:ext cx="10515600" cy="696913"/>
          </a:xfrm>
        </p:spPr>
        <p:txBody>
          <a:bodyPr>
            <a:normAutofit/>
          </a:bodyPr>
          <a:lstStyle/>
          <a:p>
            <a:pPr algn="ctr"/>
            <a:r>
              <a:rPr lang="en-US" sz="2900" b="1" dirty="0" smtClean="0">
                <a:solidFill>
                  <a:srgbClr val="002060"/>
                </a:solidFill>
              </a:rPr>
              <a:t>Reduced bias in O</a:t>
            </a:r>
            <a:r>
              <a:rPr lang="en-US" sz="2900" b="1" baseline="-25000" dirty="0" smtClean="0">
                <a:solidFill>
                  <a:srgbClr val="002060"/>
                </a:solidFill>
              </a:rPr>
              <a:t>3</a:t>
            </a:r>
            <a:r>
              <a:rPr lang="en-US" sz="2900" b="1" dirty="0" smtClean="0">
                <a:solidFill>
                  <a:srgbClr val="002060"/>
                </a:solidFill>
              </a:rPr>
              <a:t> and PM</a:t>
            </a:r>
            <a:r>
              <a:rPr lang="en-US" sz="2900" b="1" baseline="-25000" dirty="0" smtClean="0">
                <a:solidFill>
                  <a:srgbClr val="002060"/>
                </a:solidFill>
              </a:rPr>
              <a:t>2.5</a:t>
            </a:r>
            <a:r>
              <a:rPr lang="en-US" sz="2900" b="1" dirty="0" smtClean="0">
                <a:solidFill>
                  <a:srgbClr val="002060"/>
                </a:solidFill>
              </a:rPr>
              <a:t> nitrate in  Mechanistic Scheme</a:t>
            </a:r>
            <a:endParaRPr lang="en-US" sz="2900" b="1" dirty="0">
              <a:solidFill>
                <a:srgbClr val="002060"/>
              </a:solidFill>
            </a:endParaRPr>
          </a:p>
        </p:txBody>
      </p:sp>
      <p:sp>
        <p:nvSpPr>
          <p:cNvPr id="5" name="TextBox 4"/>
          <p:cNvSpPr txBox="1"/>
          <p:nvPr/>
        </p:nvSpPr>
        <p:spPr>
          <a:xfrm>
            <a:off x="198917" y="3198550"/>
            <a:ext cx="1425389" cy="1200329"/>
          </a:xfrm>
          <a:prstGeom prst="rect">
            <a:avLst/>
          </a:prstGeom>
          <a:noFill/>
        </p:spPr>
        <p:txBody>
          <a:bodyPr wrap="square" rtlCol="0">
            <a:spAutoFit/>
          </a:bodyPr>
          <a:lstStyle/>
          <a:p>
            <a:r>
              <a:rPr lang="en-US" dirty="0" smtClean="0">
                <a:solidFill>
                  <a:srgbClr val="FF0000"/>
                </a:solidFill>
              </a:rPr>
              <a:t>Mean Bias (MB) relative to AQS O</a:t>
            </a:r>
            <a:r>
              <a:rPr lang="en-US" baseline="-25000" dirty="0" smtClean="0">
                <a:solidFill>
                  <a:srgbClr val="FF0000"/>
                </a:solidFill>
              </a:rPr>
              <a:t>3 </a:t>
            </a:r>
            <a:r>
              <a:rPr lang="en-US" dirty="0" smtClean="0">
                <a:solidFill>
                  <a:srgbClr val="FF0000"/>
                </a:solidFill>
              </a:rPr>
              <a:t> observations</a:t>
            </a:r>
            <a:endParaRPr lang="en-US" dirty="0">
              <a:solidFill>
                <a:srgbClr val="FF0000"/>
              </a:solidFill>
            </a:endParaRPr>
          </a:p>
        </p:txBody>
      </p:sp>
      <p:pic>
        <p:nvPicPr>
          <p:cNvPr id="6" name="Picture 5"/>
          <p:cNvPicPr/>
          <p:nvPr/>
        </p:nvPicPr>
        <p:blipFill rotWithShape="1">
          <a:blip r:embed="rId4" cstate="print">
            <a:extLst>
              <a:ext uri="{28A0092B-C50C-407E-A947-70E740481C1C}">
                <a14:useLocalDpi xmlns:a14="http://schemas.microsoft.com/office/drawing/2010/main" val="0"/>
              </a:ext>
            </a:extLst>
          </a:blip>
          <a:srcRect t="11806" r="8964"/>
          <a:stretch/>
        </p:blipFill>
        <p:spPr>
          <a:xfrm>
            <a:off x="1917325" y="3899368"/>
            <a:ext cx="7615154" cy="2655328"/>
          </a:xfrm>
          <a:prstGeom prst="rect">
            <a:avLst/>
          </a:prstGeom>
        </p:spPr>
      </p:pic>
      <p:sp>
        <p:nvSpPr>
          <p:cNvPr id="7" name="TextBox 6"/>
          <p:cNvSpPr txBox="1"/>
          <p:nvPr/>
        </p:nvSpPr>
        <p:spPr>
          <a:xfrm>
            <a:off x="510988" y="1573306"/>
            <a:ext cx="1113318" cy="3693319"/>
          </a:xfrm>
          <a:prstGeom prst="rect">
            <a:avLst/>
          </a:prstGeom>
          <a:noFill/>
        </p:spPr>
        <p:txBody>
          <a:bodyPr wrap="none" rtlCol="0">
            <a:spAutoFit/>
          </a:bodyPr>
          <a:lstStyle/>
          <a:p>
            <a:r>
              <a:rPr lang="en-US" dirty="0" smtClean="0"/>
              <a:t>May 2011</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July 2011</a:t>
            </a:r>
            <a:endParaRPr lang="en-US" dirty="0"/>
          </a:p>
        </p:txBody>
      </p:sp>
      <p:sp>
        <p:nvSpPr>
          <p:cNvPr id="2" name="Slide Number Placeholder 1"/>
          <p:cNvSpPr>
            <a:spLocks noGrp="1"/>
          </p:cNvSpPr>
          <p:nvPr>
            <p:ph type="sldNum" sz="quarter" idx="12"/>
          </p:nvPr>
        </p:nvSpPr>
        <p:spPr/>
        <p:txBody>
          <a:bodyPr/>
          <a:lstStyle/>
          <a:p>
            <a:fld id="{59FBB627-7F02-48C8-836E-392B47AA2D88}" type="slidenum">
              <a:rPr lang="en-US" sz="1800" b="1" smtClean="0">
                <a:solidFill>
                  <a:srgbClr val="FF0000"/>
                </a:solidFill>
              </a:rPr>
              <a:t>24</a:t>
            </a:fld>
            <a:endParaRPr lang="en-US" sz="1800" b="1" dirty="0">
              <a:solidFill>
                <a:srgbClr val="FF0000"/>
              </a:solidFill>
            </a:endParaRPr>
          </a:p>
        </p:txBody>
      </p:sp>
    </p:spTree>
    <p:extLst>
      <p:ext uri="{BB962C8B-B14F-4D97-AF65-F5344CB8AC3E}">
        <p14:creationId xmlns:p14="http://schemas.microsoft.com/office/powerpoint/2010/main" val="6064860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0536"/>
            <a:ext cx="10515600" cy="1026206"/>
          </a:xfrm>
        </p:spPr>
        <p:txBody>
          <a:bodyPr/>
          <a:lstStyle/>
          <a:p>
            <a:pPr algn="ctr"/>
            <a:r>
              <a:rPr lang="en-US" b="1" dirty="0" smtClean="0">
                <a:solidFill>
                  <a:srgbClr val="002060"/>
                </a:solidFill>
              </a:rPr>
              <a:t>Future work and scope</a:t>
            </a:r>
            <a:endParaRPr lang="en-US" dirty="0"/>
          </a:p>
        </p:txBody>
      </p:sp>
      <p:sp>
        <p:nvSpPr>
          <p:cNvPr id="3" name="Slide Number Placeholder 2"/>
          <p:cNvSpPr>
            <a:spLocks noGrp="1"/>
          </p:cNvSpPr>
          <p:nvPr>
            <p:ph type="sldNum" sz="quarter" idx="12"/>
          </p:nvPr>
        </p:nvSpPr>
        <p:spPr/>
        <p:txBody>
          <a:bodyPr/>
          <a:lstStyle/>
          <a:p>
            <a:fld id="{59FBB627-7F02-48C8-836E-392B47AA2D88}" type="slidenum">
              <a:rPr lang="en-US" sz="1800" b="1" smtClean="0">
                <a:solidFill>
                  <a:srgbClr val="FF0000"/>
                </a:solidFill>
              </a:rPr>
              <a:t>25</a:t>
            </a:fld>
            <a:endParaRPr lang="en-US" sz="1800" b="1">
              <a:solidFill>
                <a:srgbClr val="FF0000"/>
              </a:solidFill>
            </a:endParaRPr>
          </a:p>
        </p:txBody>
      </p:sp>
      <p:sp>
        <p:nvSpPr>
          <p:cNvPr id="4" name="TextBox 3"/>
          <p:cNvSpPr txBox="1"/>
          <p:nvPr/>
        </p:nvSpPr>
        <p:spPr>
          <a:xfrm>
            <a:off x="701722" y="1116741"/>
            <a:ext cx="11103591" cy="5878532"/>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Extend bi-directional </a:t>
            </a:r>
            <a:r>
              <a:rPr lang="en-US" sz="2400" dirty="0"/>
              <a:t>approach to N species beyond </a:t>
            </a:r>
            <a:r>
              <a:rPr lang="en-US" sz="2400" dirty="0" smtClean="0"/>
              <a:t>NH</a:t>
            </a:r>
            <a:r>
              <a:rPr lang="en-US" sz="2400" baseline="-25000" dirty="0" smtClean="0"/>
              <a:t>3</a:t>
            </a:r>
          </a:p>
          <a:p>
            <a:pPr marL="285750" indent="-285750">
              <a:buFont typeface="Arial" panose="020B0604020202020204" pitchFamily="34" charset="0"/>
              <a:buChar char="•"/>
            </a:pPr>
            <a:endParaRPr lang="en-US" sz="2400" baseline="-25000" dirty="0"/>
          </a:p>
          <a:p>
            <a:pPr marL="285750" indent="-285750">
              <a:buFont typeface="Arial" panose="020B0604020202020204" pitchFamily="34" charset="0"/>
              <a:buChar char="•"/>
            </a:pPr>
            <a:r>
              <a:rPr lang="en-US" sz="2400" dirty="0" smtClean="0"/>
              <a:t>Necessitates field </a:t>
            </a:r>
            <a:r>
              <a:rPr lang="en-US" sz="2400" dirty="0"/>
              <a:t>measurements </a:t>
            </a:r>
            <a:r>
              <a:rPr lang="en-US" sz="2400" dirty="0" smtClean="0"/>
              <a:t>to understand HONO, soil-plant canopy N exchanges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Representation </a:t>
            </a:r>
            <a:r>
              <a:rPr lang="en-US" sz="2400" dirty="0"/>
              <a:t>of </a:t>
            </a:r>
            <a:r>
              <a:rPr lang="en-US" sz="2400" dirty="0" smtClean="0"/>
              <a:t>farming </a:t>
            </a:r>
            <a:r>
              <a:rPr lang="en-US" sz="2400" dirty="0"/>
              <a:t>practices in mechanistic models, </a:t>
            </a:r>
            <a:r>
              <a:rPr lang="en-US" sz="2400" dirty="0" smtClean="0"/>
              <a:t>impact on NO, HONO</a:t>
            </a:r>
          </a:p>
          <a:p>
            <a:pPr marL="742950" lvl="1" indent="-285750">
              <a:buFont typeface="Arial" panose="020B0604020202020204" pitchFamily="34" charset="0"/>
              <a:buChar char="•"/>
            </a:pPr>
            <a:r>
              <a:rPr lang="en-US" sz="2400" dirty="0" smtClean="0"/>
              <a:t>Excess nutrient management on farms (Livestock manure)</a:t>
            </a:r>
          </a:p>
          <a:p>
            <a:pPr marL="742950" lvl="1" indent="-285750">
              <a:buFont typeface="Arial" panose="020B0604020202020204" pitchFamily="34" charset="0"/>
              <a:buChar char="•"/>
            </a:pPr>
            <a:r>
              <a:rPr lang="en-US" sz="2400" dirty="0" smtClean="0"/>
              <a:t>Biochar</a:t>
            </a:r>
          </a:p>
          <a:p>
            <a:pPr marL="742950" lvl="1" indent="-285750">
              <a:buFont typeface="Arial" panose="020B0604020202020204" pitchFamily="34" charset="0"/>
              <a:buChar char="•"/>
            </a:pPr>
            <a:r>
              <a:rPr lang="en-US" sz="2400" dirty="0" smtClean="0"/>
              <a:t>Nitrification inhibitors, tillage, controlled irrigation, injection of fertilizer</a:t>
            </a:r>
          </a:p>
          <a:p>
            <a:pPr marL="742950" lvl="1" indent="-28575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Creating </a:t>
            </a:r>
            <a:r>
              <a:rPr lang="en-US" sz="2400" dirty="0" smtClean="0"/>
              <a:t>offline </a:t>
            </a:r>
            <a:r>
              <a:rPr lang="en-US" sz="2400" dirty="0"/>
              <a:t>version of the mechanistic </a:t>
            </a:r>
            <a:r>
              <a:rPr lang="en-US" sz="2400" dirty="0" smtClean="0"/>
              <a:t>model</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Account for previously </a:t>
            </a:r>
            <a:r>
              <a:rPr lang="en-US" sz="2400" dirty="0"/>
              <a:t>ignored sources of soil </a:t>
            </a:r>
            <a:r>
              <a:rPr lang="en-US" sz="2400" dirty="0" smtClean="0"/>
              <a:t>N and transformation process</a:t>
            </a:r>
          </a:p>
          <a:p>
            <a:pPr marL="800100" lvl="1" indent="-342900">
              <a:buFont typeface="Arial" panose="020B0604020202020204" pitchFamily="34" charset="0"/>
              <a:buChar char="•"/>
            </a:pPr>
            <a:r>
              <a:rPr lang="en-US" sz="2400" dirty="0"/>
              <a:t>R</a:t>
            </a:r>
            <a:r>
              <a:rPr lang="en-US" sz="2400" dirty="0" smtClean="0"/>
              <a:t>ock </a:t>
            </a:r>
            <a:r>
              <a:rPr lang="en-US" sz="2400" dirty="0"/>
              <a:t>weathering and </a:t>
            </a:r>
            <a:r>
              <a:rPr lang="en-US" sz="2400" dirty="0" smtClean="0"/>
              <a:t>Bio-crusts -significant </a:t>
            </a:r>
            <a:r>
              <a:rPr lang="en-US" sz="2400" dirty="0"/>
              <a:t>fraction of global terrestrial </a:t>
            </a:r>
            <a:r>
              <a:rPr lang="en-US" sz="2400" dirty="0" smtClean="0"/>
              <a:t>N</a:t>
            </a:r>
          </a:p>
          <a:p>
            <a:pPr marL="800100" lvl="1" indent="-342900">
              <a:buFont typeface="Arial" panose="020B0604020202020204" pitchFamily="34" charset="0"/>
              <a:buChar char="•"/>
            </a:pPr>
            <a:r>
              <a:rPr lang="en-US" sz="2400" dirty="0"/>
              <a:t>U</a:t>
            </a:r>
            <a:r>
              <a:rPr lang="en-US" sz="2400" dirty="0" smtClean="0"/>
              <a:t>nexplored </a:t>
            </a:r>
            <a:r>
              <a:rPr lang="en-US" sz="2400" dirty="0"/>
              <a:t>mechanisms like </a:t>
            </a:r>
            <a:r>
              <a:rPr lang="en-US" sz="2400" dirty="0" smtClean="0"/>
              <a:t>Anammox </a:t>
            </a:r>
          </a:p>
          <a:p>
            <a:pPr lvl="1"/>
            <a:r>
              <a:rPr lang="en-US" sz="2400" dirty="0" smtClean="0"/>
              <a:t>     (Anaerobic </a:t>
            </a:r>
            <a:r>
              <a:rPr lang="en-US" sz="2400" dirty="0"/>
              <a:t>ammonium oxidation, where NH</a:t>
            </a:r>
            <a:r>
              <a:rPr lang="en-US" sz="2400" baseline="-25000" dirty="0"/>
              <a:t>4</a:t>
            </a:r>
            <a:r>
              <a:rPr lang="en-US" sz="2400" baseline="30000" dirty="0"/>
              <a:t>+</a:t>
            </a:r>
            <a:r>
              <a:rPr lang="en-US" sz="2400" dirty="0"/>
              <a:t> and NO</a:t>
            </a:r>
            <a:r>
              <a:rPr lang="en-US" sz="2400" baseline="-25000" dirty="0"/>
              <a:t>2</a:t>
            </a:r>
            <a:r>
              <a:rPr lang="en-US" sz="2400" baseline="30000" dirty="0"/>
              <a:t>−</a:t>
            </a:r>
            <a:r>
              <a:rPr lang="en-US" sz="2400" dirty="0"/>
              <a:t> form </a:t>
            </a:r>
            <a:r>
              <a:rPr lang="en-US" sz="2400" dirty="0" smtClean="0"/>
              <a:t>N</a:t>
            </a:r>
            <a:r>
              <a:rPr lang="en-US" sz="2400" baseline="-25000" dirty="0" smtClean="0"/>
              <a:t>2</a:t>
            </a:r>
            <a:r>
              <a:rPr lang="en-US" sz="2400" dirty="0" smtClean="0"/>
              <a:t>)</a:t>
            </a:r>
          </a:p>
          <a:p>
            <a:pPr marL="742950" lvl="1"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31938157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99651"/>
          </a:xfrm>
        </p:spPr>
        <p:txBody>
          <a:bodyPr/>
          <a:lstStyle/>
          <a:p>
            <a:pPr algn="ctr"/>
            <a:r>
              <a:rPr lang="en-US" b="1" dirty="0" smtClean="0">
                <a:solidFill>
                  <a:srgbClr val="002060"/>
                </a:solidFill>
              </a:rPr>
              <a:t>Conclusions</a:t>
            </a:r>
            <a:endParaRPr lang="en-US" dirty="0"/>
          </a:p>
        </p:txBody>
      </p:sp>
      <p:sp>
        <p:nvSpPr>
          <p:cNvPr id="3" name="Slide Number Placeholder 2"/>
          <p:cNvSpPr>
            <a:spLocks noGrp="1"/>
          </p:cNvSpPr>
          <p:nvPr>
            <p:ph type="sldNum" sz="quarter" idx="12"/>
          </p:nvPr>
        </p:nvSpPr>
        <p:spPr/>
        <p:txBody>
          <a:bodyPr/>
          <a:lstStyle/>
          <a:p>
            <a:fld id="{59FBB627-7F02-48C8-836E-392B47AA2D88}" type="slidenum">
              <a:rPr lang="en-US" sz="1800" b="1" smtClean="0">
                <a:solidFill>
                  <a:srgbClr val="FF0000"/>
                </a:solidFill>
              </a:rPr>
              <a:t>26</a:t>
            </a:fld>
            <a:endParaRPr lang="en-US" sz="1800" b="1" dirty="0">
              <a:solidFill>
                <a:srgbClr val="FF0000"/>
              </a:solidFill>
            </a:endParaRPr>
          </a:p>
        </p:txBody>
      </p:sp>
      <p:sp>
        <p:nvSpPr>
          <p:cNvPr id="4" name="Rectangle 3"/>
          <p:cNvSpPr/>
          <p:nvPr/>
        </p:nvSpPr>
        <p:spPr>
          <a:xfrm>
            <a:off x="729017" y="1364776"/>
            <a:ext cx="11117239" cy="4478149"/>
          </a:xfrm>
          <a:prstGeom prst="rect">
            <a:avLst/>
          </a:prstGeom>
        </p:spPr>
        <p:txBody>
          <a:bodyPr wrap="square">
            <a:spAutoFit/>
          </a:bodyPr>
          <a:lstStyle/>
          <a:p>
            <a:pPr marL="342900" indent="-342900">
              <a:spcAft>
                <a:spcPts val="600"/>
              </a:spcAft>
              <a:buFont typeface="Arial" panose="020B0604020202020204" pitchFamily="34" charset="0"/>
              <a:buChar char="•"/>
            </a:pPr>
            <a:r>
              <a:rPr lang="en-US" sz="2400" dirty="0"/>
              <a:t>Key </a:t>
            </a:r>
            <a:r>
              <a:rPr lang="en-US" sz="2400" dirty="0" smtClean="0"/>
              <a:t>enhancements in mechanistic absent in parametric</a:t>
            </a:r>
            <a:endParaRPr lang="en-US" sz="2400" dirty="0"/>
          </a:p>
          <a:p>
            <a:pPr lvl="1">
              <a:spcAft>
                <a:spcPts val="600"/>
              </a:spcAft>
              <a:buFont typeface="Wingdings" panose="05000000000000000000" pitchFamily="2" charset="2"/>
              <a:buChar char="ü"/>
            </a:pPr>
            <a:r>
              <a:rPr lang="en-US" sz="2400" dirty="0"/>
              <a:t>Consistent representation across N species</a:t>
            </a:r>
          </a:p>
          <a:p>
            <a:pPr lvl="1">
              <a:spcAft>
                <a:spcPts val="600"/>
              </a:spcAft>
              <a:buFont typeface="Wingdings" panose="05000000000000000000" pitchFamily="2" charset="2"/>
              <a:buChar char="ü"/>
            </a:pPr>
            <a:r>
              <a:rPr lang="en-US" sz="2400" dirty="0"/>
              <a:t>Mechanistic representation of actual soil </a:t>
            </a:r>
            <a:r>
              <a:rPr lang="en-US" sz="2400" dirty="0" smtClean="0"/>
              <a:t>processes </a:t>
            </a:r>
            <a:endParaRPr lang="en-US" sz="2400" dirty="0"/>
          </a:p>
          <a:p>
            <a:pPr lvl="1">
              <a:spcAft>
                <a:spcPts val="600"/>
              </a:spcAft>
              <a:buFont typeface="Wingdings" panose="05000000000000000000" pitchFamily="2" charset="2"/>
              <a:buChar char="ü"/>
            </a:pPr>
            <a:r>
              <a:rPr lang="en-US" sz="2400" dirty="0"/>
              <a:t>Extended to non-agricultural soil </a:t>
            </a:r>
            <a:r>
              <a:rPr lang="en-US" sz="2400" dirty="0" smtClean="0"/>
              <a:t>types</a:t>
            </a:r>
          </a:p>
          <a:p>
            <a:pPr lvl="1">
              <a:spcAft>
                <a:spcPts val="600"/>
              </a:spcAft>
            </a:pPr>
            <a:endParaRPr lang="en-US" sz="2400" dirty="0" smtClean="0"/>
          </a:p>
          <a:p>
            <a:pPr marL="342900" indent="-342900">
              <a:spcAft>
                <a:spcPts val="600"/>
              </a:spcAft>
              <a:buFont typeface="Arial" panose="020B0604020202020204" pitchFamily="34" charset="0"/>
              <a:buChar char="•"/>
            </a:pPr>
            <a:r>
              <a:rPr lang="en-GB" sz="2400" dirty="0"/>
              <a:t>I</a:t>
            </a:r>
            <a:r>
              <a:rPr lang="en-GB" sz="2400" dirty="0" smtClean="0"/>
              <a:t>mproved OMI NO</a:t>
            </a:r>
            <a:r>
              <a:rPr lang="en-GB" sz="2400" baseline="-25000" dirty="0" smtClean="0"/>
              <a:t>2</a:t>
            </a:r>
            <a:r>
              <a:rPr lang="en-GB" sz="2400" dirty="0" smtClean="0"/>
              <a:t> predictions overall with mechanistic, underestimates in Midwest</a:t>
            </a:r>
          </a:p>
          <a:p>
            <a:pPr>
              <a:spcAft>
                <a:spcPts val="600"/>
              </a:spcAft>
            </a:pPr>
            <a:endParaRPr lang="en-GB" sz="2400" dirty="0" smtClean="0"/>
          </a:p>
          <a:p>
            <a:pPr marL="342900" indent="-342900">
              <a:spcAft>
                <a:spcPts val="600"/>
              </a:spcAft>
              <a:buFont typeface="Arial" panose="020B0604020202020204" pitchFamily="34" charset="0"/>
              <a:buChar char="•"/>
            </a:pPr>
            <a:r>
              <a:rPr lang="en-GB" sz="2400" dirty="0" smtClean="0"/>
              <a:t>BDSNP overestimates NO</a:t>
            </a:r>
            <a:r>
              <a:rPr lang="en-GB" sz="2400" baseline="-25000" dirty="0" smtClean="0"/>
              <a:t>x </a:t>
            </a:r>
            <a:r>
              <a:rPr lang="en-GB" sz="2400" dirty="0" smtClean="0"/>
              <a:t>, O</a:t>
            </a:r>
            <a:r>
              <a:rPr lang="en-GB" sz="2400" baseline="-25000" dirty="0" smtClean="0"/>
              <a:t>3</a:t>
            </a:r>
            <a:r>
              <a:rPr lang="en-GB" sz="2400" dirty="0" smtClean="0"/>
              <a:t> and PM</a:t>
            </a:r>
            <a:r>
              <a:rPr lang="en-GB" sz="2400" baseline="-25000" dirty="0" smtClean="0"/>
              <a:t>2.5</a:t>
            </a:r>
            <a:r>
              <a:rPr lang="en-GB" sz="2400" dirty="0" smtClean="0"/>
              <a:t> relative to YL</a:t>
            </a:r>
          </a:p>
          <a:p>
            <a:pPr marL="342900" indent="-342900">
              <a:spcAft>
                <a:spcPts val="600"/>
              </a:spcAft>
              <a:buFont typeface="Arial" panose="020B0604020202020204" pitchFamily="34" charset="0"/>
              <a:buChar char="•"/>
            </a:pPr>
            <a:endParaRPr lang="en-GB" sz="2400" dirty="0" smtClean="0"/>
          </a:p>
          <a:p>
            <a:pPr marL="342900" indent="-342900">
              <a:spcAft>
                <a:spcPts val="600"/>
              </a:spcAft>
              <a:buFont typeface="Arial" panose="020B0604020202020204" pitchFamily="34" charset="0"/>
              <a:buChar char="•"/>
            </a:pPr>
            <a:r>
              <a:rPr lang="en-GB" sz="2400" dirty="0" smtClean="0"/>
              <a:t>Mechanistic scheme improves NO</a:t>
            </a:r>
            <a:r>
              <a:rPr lang="en-GB" sz="2400" baseline="-25000" dirty="0" smtClean="0"/>
              <a:t>x </a:t>
            </a:r>
            <a:r>
              <a:rPr lang="en-GB" sz="2400" dirty="0"/>
              <a:t>, O</a:t>
            </a:r>
            <a:r>
              <a:rPr lang="en-GB" sz="2400" baseline="-25000" dirty="0"/>
              <a:t>3</a:t>
            </a:r>
            <a:r>
              <a:rPr lang="en-GB" sz="2400" dirty="0"/>
              <a:t> and PM</a:t>
            </a:r>
            <a:r>
              <a:rPr lang="en-GB" sz="2400" baseline="-25000" dirty="0"/>
              <a:t>2.5</a:t>
            </a:r>
            <a:r>
              <a:rPr lang="en-GB" sz="2400" dirty="0"/>
              <a:t> </a:t>
            </a:r>
            <a:r>
              <a:rPr lang="en-GB" sz="2400" dirty="0" smtClean="0"/>
              <a:t>estimates relative </a:t>
            </a:r>
            <a:r>
              <a:rPr lang="en-GB" sz="2400" dirty="0"/>
              <a:t>to </a:t>
            </a:r>
            <a:r>
              <a:rPr lang="en-GB" sz="2400" dirty="0" smtClean="0"/>
              <a:t>parametric</a:t>
            </a:r>
            <a:endParaRPr lang="en-GB" sz="2400" dirty="0"/>
          </a:p>
        </p:txBody>
      </p:sp>
    </p:spTree>
    <p:extLst>
      <p:ext uri="{BB962C8B-B14F-4D97-AF65-F5344CB8AC3E}">
        <p14:creationId xmlns:p14="http://schemas.microsoft.com/office/powerpoint/2010/main" val="31239410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209800" y="1957389"/>
            <a:ext cx="7772400" cy="579437"/>
          </a:xfrm>
        </p:spPr>
        <p:txBody>
          <a:bodyPr anchor="t">
            <a:normAutofit fontScale="90000"/>
          </a:bodyPr>
          <a:lstStyle/>
          <a:p>
            <a:r>
              <a:rPr lang="en-US" sz="2800" dirty="0"/>
              <a:t>Disclaimer: </a:t>
            </a:r>
            <a:r>
              <a:rPr lang="en-US" sz="2400" b="0" dirty="0">
                <a:solidFill>
                  <a:schemeClr val="tx1"/>
                </a:solidFill>
                <a:ea typeface="ＭＳ Ｐゴシック" charset="-128"/>
              </a:rPr>
              <a:t>The views expressed in this presentation are those of the authors and do not necessarily reflect the views or policies of the U.S. EPA.</a:t>
            </a:r>
            <a:br>
              <a:rPr lang="en-US" sz="2400" b="0" dirty="0">
                <a:solidFill>
                  <a:schemeClr val="tx1"/>
                </a:solidFill>
                <a:ea typeface="ＭＳ Ｐゴシック" charset="-128"/>
              </a:rPr>
            </a:br>
            <a:endParaRPr lang="en-US" sz="2400" b="0" dirty="0">
              <a:solidFill>
                <a:schemeClr val="tx1"/>
              </a:solidFill>
            </a:endParaRPr>
          </a:p>
        </p:txBody>
      </p:sp>
      <p:sp>
        <p:nvSpPr>
          <p:cNvPr id="18437" name="Slide Number Placeholder 8"/>
          <p:cNvSpPr>
            <a:spLocks noGrp="1"/>
          </p:cNvSpPr>
          <p:nvPr>
            <p:ph type="sldNum" sz="quarter" idx="12"/>
          </p:nvPr>
        </p:nvSpPr>
        <p:spPr>
          <a:noFill/>
        </p:spPr>
        <p:txBody>
          <a:bodyPr/>
          <a:lstStyle/>
          <a:p>
            <a:fld id="{CE64B86D-6B5D-43D5-BC3D-D0392806BE7A}" type="slidenum">
              <a:rPr lang="en-US" smtClean="0"/>
              <a:pPr/>
              <a:t>27</a:t>
            </a:fld>
            <a:endParaRPr lang="en-US" dirty="0"/>
          </a:p>
        </p:txBody>
      </p:sp>
      <p:sp>
        <p:nvSpPr>
          <p:cNvPr id="7" name="Rectangle 16"/>
          <p:cNvSpPr>
            <a:spLocks noChangeArrowheads="1"/>
          </p:cNvSpPr>
          <p:nvPr/>
        </p:nvSpPr>
        <p:spPr bwMode="auto">
          <a:xfrm>
            <a:off x="1143000" y="6224588"/>
            <a:ext cx="5643562" cy="228600"/>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nSpc>
                <a:spcPct val="90000"/>
              </a:lnSpc>
            </a:pPr>
            <a:r>
              <a:rPr lang="en-US" sz="900" dirty="0">
                <a:solidFill>
                  <a:schemeClr val="bg1"/>
                </a:solidFill>
              </a:rPr>
              <a:t>Office of Research and Development</a:t>
            </a:r>
            <a:endParaRPr lang="en-US" sz="900" dirty="0"/>
          </a:p>
          <a:p>
            <a:pPr>
              <a:lnSpc>
                <a:spcPct val="90000"/>
              </a:lnSpc>
            </a:pPr>
            <a:r>
              <a:rPr lang="en-US" sz="900" dirty="0">
                <a:solidFill>
                  <a:schemeClr val="bg1"/>
                </a:solidFill>
              </a:rPr>
              <a:t>National Exposure Research Laboratory , Computational Exposure Division</a:t>
            </a:r>
          </a:p>
        </p:txBody>
      </p:sp>
      <p:sp>
        <p:nvSpPr>
          <p:cNvPr id="8" name="Rectangle 16"/>
          <p:cNvSpPr>
            <a:spLocks noChangeArrowheads="1"/>
          </p:cNvSpPr>
          <p:nvPr/>
        </p:nvSpPr>
        <p:spPr bwMode="auto">
          <a:xfrm>
            <a:off x="990600" y="6248400"/>
            <a:ext cx="5643562" cy="228600"/>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nSpc>
                <a:spcPct val="90000"/>
              </a:lnSpc>
            </a:pPr>
            <a:r>
              <a:rPr lang="en-US" sz="900" dirty="0">
                <a:solidFill>
                  <a:srgbClr val="086DB6"/>
                </a:solidFill>
              </a:rPr>
              <a:t>Office of Research and Development</a:t>
            </a:r>
          </a:p>
          <a:p>
            <a:pPr>
              <a:lnSpc>
                <a:spcPct val="90000"/>
              </a:lnSpc>
            </a:pPr>
            <a:r>
              <a:rPr lang="en-US" sz="900" dirty="0">
                <a:solidFill>
                  <a:srgbClr val="086DB6"/>
                </a:solidFill>
              </a:rPr>
              <a:t>National Exposure Research Laboratory, Computational Exposure Division</a:t>
            </a:r>
          </a:p>
        </p:txBody>
      </p:sp>
    </p:spTree>
    <p:extLst>
      <p:ext uri="{BB962C8B-B14F-4D97-AF65-F5344CB8AC3E}">
        <p14:creationId xmlns:p14="http://schemas.microsoft.com/office/powerpoint/2010/main" val="40724835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2862"/>
            <a:ext cx="8229600" cy="1143000"/>
          </a:xfrm>
        </p:spPr>
        <p:txBody>
          <a:bodyPr/>
          <a:lstStyle/>
          <a:p>
            <a:r>
              <a:rPr lang="en-US" b="1" dirty="0">
                <a:solidFill>
                  <a:srgbClr val="002060"/>
                </a:solidFill>
              </a:rPr>
              <a:t>Acknowledgements</a:t>
            </a:r>
          </a:p>
        </p:txBody>
      </p:sp>
      <p:sp>
        <p:nvSpPr>
          <p:cNvPr id="3" name="Content Placeholder 2"/>
          <p:cNvSpPr>
            <a:spLocks noGrp="1"/>
          </p:cNvSpPr>
          <p:nvPr>
            <p:ph idx="1"/>
          </p:nvPr>
        </p:nvSpPr>
        <p:spPr>
          <a:xfrm>
            <a:off x="1981200" y="1211103"/>
            <a:ext cx="8977952" cy="4525963"/>
          </a:xfrm>
        </p:spPr>
        <p:txBody>
          <a:bodyPr/>
          <a:lstStyle/>
          <a:p>
            <a:r>
              <a:rPr lang="en-US" dirty="0"/>
              <a:t>CED, NERL at US EPA for the opportunity as a visiting </a:t>
            </a:r>
            <a:r>
              <a:rPr lang="en-US" dirty="0" smtClean="0"/>
              <a:t>researcher</a:t>
            </a:r>
            <a:endParaRPr lang="en-US" dirty="0" smtClean="0"/>
          </a:p>
          <a:p>
            <a:r>
              <a:rPr lang="en-US" dirty="0" smtClean="0"/>
              <a:t>NASA </a:t>
            </a:r>
            <a:r>
              <a:rPr lang="en-US" dirty="0"/>
              <a:t>Air Quality Applied Sciences </a:t>
            </a:r>
            <a:r>
              <a:rPr lang="en-US" dirty="0" smtClean="0"/>
              <a:t>Team</a:t>
            </a:r>
            <a:endParaRPr lang="en-US" dirty="0"/>
          </a:p>
          <a:p>
            <a:r>
              <a:rPr lang="en-US" dirty="0"/>
              <a:t>NASA grant NNX15AN63G (via UAH</a:t>
            </a:r>
            <a:r>
              <a:rPr lang="en-US" dirty="0" smtClean="0"/>
              <a:t>)</a:t>
            </a:r>
          </a:p>
          <a:p>
            <a:r>
              <a:rPr lang="en-US" dirty="0" smtClean="0"/>
              <a:t>Dr. Ellen Cooter</a:t>
            </a:r>
            <a:r>
              <a:rPr lang="en-US" baseline="30000" dirty="0" smtClean="0"/>
              <a:t> </a:t>
            </a:r>
            <a:r>
              <a:rPr lang="en-US" dirty="0" smtClean="0"/>
              <a:t>(US EPA</a:t>
            </a:r>
            <a:r>
              <a:rPr lang="en-US" dirty="0"/>
              <a:t>), Dr. </a:t>
            </a:r>
            <a:r>
              <a:rPr lang="en-US" dirty="0" err="1"/>
              <a:t>Rui</a:t>
            </a:r>
            <a:r>
              <a:rPr lang="en-US" dirty="0"/>
              <a:t> Zhang (CSU</a:t>
            </a:r>
            <a:r>
              <a:rPr lang="en-US" dirty="0" smtClean="0"/>
              <a:t>)</a:t>
            </a:r>
            <a:endParaRPr lang="en-US" dirty="0"/>
          </a:p>
        </p:txBody>
      </p:sp>
      <p:sp>
        <p:nvSpPr>
          <p:cNvPr id="5" name="Slide Number Placeholder 4"/>
          <p:cNvSpPr>
            <a:spLocks noGrp="1"/>
          </p:cNvSpPr>
          <p:nvPr>
            <p:ph type="sldNum" sz="quarter" idx="12"/>
          </p:nvPr>
        </p:nvSpPr>
        <p:spPr>
          <a:xfrm>
            <a:off x="9331657" y="6141493"/>
            <a:ext cx="2133600" cy="365125"/>
          </a:xfrm>
        </p:spPr>
        <p:txBody>
          <a:bodyPr/>
          <a:lstStyle/>
          <a:p>
            <a:fld id="{372F0189-5D01-45B2-A820-A944A9D341E7}" type="slidenum">
              <a:rPr lang="en-US" sz="1800" b="1" smtClean="0">
                <a:solidFill>
                  <a:srgbClr val="FF0000"/>
                </a:solidFill>
              </a:rPr>
              <a:t>28</a:t>
            </a:fld>
            <a:endParaRPr lang="en-US" sz="1800" b="1" dirty="0">
              <a:solidFill>
                <a:srgbClr val="FF0000"/>
              </a:solidFill>
            </a:endParaRPr>
          </a:p>
        </p:txBody>
      </p:sp>
    </p:spTree>
    <p:extLst>
      <p:ext uri="{BB962C8B-B14F-4D97-AF65-F5344CB8AC3E}">
        <p14:creationId xmlns:p14="http://schemas.microsoft.com/office/powerpoint/2010/main" val="36727805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430" y="189605"/>
            <a:ext cx="10515600" cy="793974"/>
          </a:xfrm>
        </p:spPr>
        <p:txBody>
          <a:bodyPr>
            <a:normAutofit/>
          </a:bodyPr>
          <a:lstStyle/>
          <a:p>
            <a:pPr algn="ctr"/>
            <a:r>
              <a:rPr lang="en-US" b="1" dirty="0" smtClean="0">
                <a:solidFill>
                  <a:srgbClr val="002060"/>
                </a:solidFill>
              </a:rPr>
              <a:t>Air quality modeling and soil N emissions</a:t>
            </a:r>
            <a:endParaRPr lang="en-US" b="1" dirty="0">
              <a:solidFill>
                <a:srgbClr val="002060"/>
              </a:solidFill>
            </a:endParaRPr>
          </a:p>
        </p:txBody>
      </p:sp>
      <p:sp>
        <p:nvSpPr>
          <p:cNvPr id="4" name="TextBox 3"/>
          <p:cNvSpPr txBox="1"/>
          <p:nvPr/>
        </p:nvSpPr>
        <p:spPr>
          <a:xfrm>
            <a:off x="5589429" y="4346517"/>
            <a:ext cx="3876541" cy="1200329"/>
          </a:xfrm>
          <a:prstGeom prst="rect">
            <a:avLst/>
          </a:prstGeom>
          <a:noFill/>
          <a:ln>
            <a:solidFill>
              <a:schemeClr val="tx1"/>
            </a:solidFill>
          </a:ln>
        </p:spPr>
        <p:txBody>
          <a:bodyPr wrap="square" rtlCol="0">
            <a:spAutoFit/>
          </a:bodyPr>
          <a:lstStyle/>
          <a:p>
            <a:pPr algn="ctr"/>
            <a:r>
              <a:rPr lang="en-US" sz="2400" b="1" dirty="0" smtClean="0"/>
              <a:t>Biogenic emissions</a:t>
            </a:r>
          </a:p>
          <a:p>
            <a:pPr algn="ctr"/>
            <a:r>
              <a:rPr lang="en-US" sz="2400" dirty="0" smtClean="0"/>
              <a:t>Vegetation VOCs</a:t>
            </a:r>
          </a:p>
          <a:p>
            <a:pPr algn="ctr"/>
            <a:r>
              <a:rPr lang="en-US" sz="2400" dirty="0" smtClean="0"/>
              <a:t>Soil NO and NH</a:t>
            </a:r>
            <a:r>
              <a:rPr lang="en-US" sz="2400" baseline="-25000" dirty="0" smtClean="0"/>
              <a:t>3</a:t>
            </a:r>
            <a:r>
              <a:rPr lang="en-US" sz="2400" b="1" dirty="0" smtClean="0"/>
              <a:t> </a:t>
            </a:r>
            <a:endParaRPr lang="en-US" sz="2400" b="1" dirty="0"/>
          </a:p>
        </p:txBody>
      </p:sp>
      <p:sp>
        <p:nvSpPr>
          <p:cNvPr id="9" name="TextBox 8"/>
          <p:cNvSpPr txBox="1"/>
          <p:nvPr/>
        </p:nvSpPr>
        <p:spPr>
          <a:xfrm>
            <a:off x="1468363" y="2651467"/>
            <a:ext cx="2150772" cy="1200329"/>
          </a:xfrm>
          <a:prstGeom prst="rect">
            <a:avLst/>
          </a:prstGeom>
          <a:noFill/>
          <a:ln>
            <a:solidFill>
              <a:schemeClr val="tx1"/>
            </a:solidFill>
          </a:ln>
        </p:spPr>
        <p:txBody>
          <a:bodyPr wrap="square" rtlCol="0">
            <a:spAutoFit/>
          </a:bodyPr>
          <a:lstStyle/>
          <a:p>
            <a:pPr algn="ctr"/>
            <a:r>
              <a:rPr lang="en-US" sz="2400" b="1" dirty="0" smtClean="0"/>
              <a:t>Meteorology &amp; land surface model (WRF)</a:t>
            </a:r>
            <a:endParaRPr lang="en-US" sz="2400" b="1" dirty="0"/>
          </a:p>
        </p:txBody>
      </p:sp>
      <p:sp>
        <p:nvSpPr>
          <p:cNvPr id="10" name="TextBox 9"/>
          <p:cNvSpPr txBox="1"/>
          <p:nvPr/>
        </p:nvSpPr>
        <p:spPr>
          <a:xfrm>
            <a:off x="1367019" y="4713414"/>
            <a:ext cx="2331076" cy="461665"/>
          </a:xfrm>
          <a:prstGeom prst="rect">
            <a:avLst/>
          </a:prstGeom>
          <a:noFill/>
          <a:ln>
            <a:solidFill>
              <a:schemeClr val="tx1"/>
            </a:solidFill>
          </a:ln>
        </p:spPr>
        <p:txBody>
          <a:bodyPr wrap="square" rtlCol="0">
            <a:spAutoFit/>
          </a:bodyPr>
          <a:lstStyle/>
          <a:p>
            <a:pPr algn="ctr"/>
            <a:r>
              <a:rPr lang="en-US" sz="2400" b="1" dirty="0" smtClean="0"/>
              <a:t>Land use data</a:t>
            </a:r>
            <a:endParaRPr lang="en-US" sz="2400" b="1" dirty="0"/>
          </a:p>
        </p:txBody>
      </p:sp>
      <p:sp>
        <p:nvSpPr>
          <p:cNvPr id="23" name="TextBox 22"/>
          <p:cNvSpPr txBox="1"/>
          <p:nvPr/>
        </p:nvSpPr>
        <p:spPr>
          <a:xfrm>
            <a:off x="4418652" y="1355248"/>
            <a:ext cx="4395922" cy="1569660"/>
          </a:xfrm>
          <a:prstGeom prst="rect">
            <a:avLst/>
          </a:prstGeom>
          <a:noFill/>
          <a:ln>
            <a:solidFill>
              <a:schemeClr val="tx1"/>
            </a:solidFill>
          </a:ln>
        </p:spPr>
        <p:txBody>
          <a:bodyPr wrap="square" rtlCol="0">
            <a:spAutoFit/>
          </a:bodyPr>
          <a:lstStyle/>
          <a:p>
            <a:pPr algn="ctr"/>
            <a:r>
              <a:rPr lang="en-US" sz="2400" b="1" dirty="0" smtClean="0"/>
              <a:t>Chemical transport </a:t>
            </a:r>
            <a:r>
              <a:rPr lang="en-US" sz="2400" b="1" dirty="0"/>
              <a:t>m</a:t>
            </a:r>
            <a:r>
              <a:rPr lang="en-US" sz="2400" b="1" dirty="0" smtClean="0"/>
              <a:t>odel (CMAQ)</a:t>
            </a:r>
            <a:endParaRPr lang="en-US" sz="2400" b="1" dirty="0"/>
          </a:p>
          <a:p>
            <a:pPr algn="ctr"/>
            <a:r>
              <a:rPr lang="en-US" sz="2400" dirty="0" smtClean="0"/>
              <a:t>Physical and chemical processes in the atmosphere</a:t>
            </a:r>
            <a:endParaRPr lang="en-US" sz="2400" dirty="0"/>
          </a:p>
        </p:txBody>
      </p:sp>
      <p:sp>
        <p:nvSpPr>
          <p:cNvPr id="29" name="TextBox 28"/>
          <p:cNvSpPr txBox="1"/>
          <p:nvPr/>
        </p:nvSpPr>
        <p:spPr>
          <a:xfrm>
            <a:off x="1367019" y="1283338"/>
            <a:ext cx="2174671" cy="830997"/>
          </a:xfrm>
          <a:prstGeom prst="rect">
            <a:avLst/>
          </a:prstGeom>
          <a:noFill/>
          <a:ln>
            <a:solidFill>
              <a:schemeClr val="tx1"/>
            </a:solidFill>
          </a:ln>
        </p:spPr>
        <p:txBody>
          <a:bodyPr wrap="square" rtlCol="0">
            <a:spAutoFit/>
          </a:bodyPr>
          <a:lstStyle/>
          <a:p>
            <a:pPr algn="ctr"/>
            <a:r>
              <a:rPr lang="en-US" sz="2400" b="1" dirty="0" smtClean="0"/>
              <a:t>Anthropogenic emissions</a:t>
            </a:r>
            <a:endParaRPr lang="en-US" sz="2400" b="1" dirty="0"/>
          </a:p>
        </p:txBody>
      </p:sp>
      <p:sp>
        <p:nvSpPr>
          <p:cNvPr id="48" name="Down Arrow 47"/>
          <p:cNvSpPr/>
          <p:nvPr/>
        </p:nvSpPr>
        <p:spPr>
          <a:xfrm flipV="1">
            <a:off x="7070373" y="2924908"/>
            <a:ext cx="232127" cy="1421608"/>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10251578" y="1102176"/>
            <a:ext cx="1223496" cy="923330"/>
          </a:xfrm>
          <a:prstGeom prst="rect">
            <a:avLst/>
          </a:prstGeom>
          <a:noFill/>
          <a:ln>
            <a:solidFill>
              <a:schemeClr val="tx1"/>
            </a:solidFill>
          </a:ln>
        </p:spPr>
        <p:txBody>
          <a:bodyPr wrap="square" rtlCol="0">
            <a:spAutoFit/>
          </a:bodyPr>
          <a:lstStyle/>
          <a:p>
            <a:pPr algn="ctr"/>
            <a:r>
              <a:rPr lang="en-US" dirty="0" smtClean="0"/>
              <a:t>Pollutants</a:t>
            </a:r>
          </a:p>
          <a:p>
            <a:pPr algn="ctr"/>
            <a:r>
              <a:rPr lang="en-US" dirty="0" smtClean="0"/>
              <a:t>(Ozone, PM, etc.)</a:t>
            </a:r>
            <a:endParaRPr lang="en-US" dirty="0"/>
          </a:p>
        </p:txBody>
      </p:sp>
      <p:cxnSp>
        <p:nvCxnSpPr>
          <p:cNvPr id="61" name="Straight Arrow Connector 60"/>
          <p:cNvCxnSpPr/>
          <p:nvPr/>
        </p:nvCxnSpPr>
        <p:spPr>
          <a:xfrm>
            <a:off x="8831585" y="1654290"/>
            <a:ext cx="141999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3619135" y="2856412"/>
            <a:ext cx="789669"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3619135" y="2860389"/>
            <a:ext cx="1987289" cy="14821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10" idx="3"/>
            <a:endCxn id="4" idx="1"/>
          </p:cNvCxnSpPr>
          <p:nvPr/>
        </p:nvCxnSpPr>
        <p:spPr>
          <a:xfrm>
            <a:off x="3698095" y="4944247"/>
            <a:ext cx="1891334" cy="24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878430" y="6277814"/>
            <a:ext cx="5422006" cy="276999"/>
          </a:xfrm>
          <a:prstGeom prst="rect">
            <a:avLst/>
          </a:prstGeom>
          <a:noFill/>
        </p:spPr>
        <p:txBody>
          <a:bodyPr wrap="square" rtlCol="0">
            <a:spAutoFit/>
          </a:bodyPr>
          <a:lstStyle/>
          <a:p>
            <a:r>
              <a:rPr lang="en-US" sz="1200" dirty="0" smtClean="0"/>
              <a:t>Adapted from Saylor and Hicks (2016)</a:t>
            </a:r>
            <a:endParaRPr lang="en-US" sz="1200" i="1" dirty="0"/>
          </a:p>
        </p:txBody>
      </p:sp>
      <p:sp>
        <p:nvSpPr>
          <p:cNvPr id="71" name="Slide Number Placeholder 70"/>
          <p:cNvSpPr>
            <a:spLocks noGrp="1"/>
          </p:cNvSpPr>
          <p:nvPr>
            <p:ph type="sldNum" sz="quarter" idx="12"/>
          </p:nvPr>
        </p:nvSpPr>
        <p:spPr/>
        <p:txBody>
          <a:bodyPr/>
          <a:lstStyle/>
          <a:p>
            <a:fld id="{59FBB627-7F02-48C8-836E-392B47AA2D88}" type="slidenum">
              <a:rPr lang="en-US" sz="1800" b="1" smtClean="0">
                <a:solidFill>
                  <a:srgbClr val="FF0000"/>
                </a:solidFill>
              </a:rPr>
              <a:t>29</a:t>
            </a:fld>
            <a:endParaRPr lang="en-US" sz="1800" b="1" dirty="0">
              <a:solidFill>
                <a:srgbClr val="FF0000"/>
              </a:solidFill>
            </a:endParaRPr>
          </a:p>
        </p:txBody>
      </p:sp>
      <p:pic>
        <p:nvPicPr>
          <p:cNvPr id="90" name="Picture 8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2549" y="5550499"/>
            <a:ext cx="1211085" cy="1146314"/>
          </a:xfrm>
          <a:prstGeom prst="rect">
            <a:avLst/>
          </a:prstGeom>
        </p:spPr>
      </p:pic>
      <p:pic>
        <p:nvPicPr>
          <p:cNvPr id="92" name="Picture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1552" y="5550823"/>
            <a:ext cx="1549399" cy="1045368"/>
          </a:xfrm>
          <a:prstGeom prst="rect">
            <a:avLst/>
          </a:prstGeom>
        </p:spPr>
      </p:pic>
      <p:pic>
        <p:nvPicPr>
          <p:cNvPr id="93" name="Picture 9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52" y="788595"/>
            <a:ext cx="1262751" cy="841834"/>
          </a:xfrm>
          <a:prstGeom prst="rect">
            <a:avLst/>
          </a:prstGeom>
        </p:spPr>
      </p:pic>
      <p:pic>
        <p:nvPicPr>
          <p:cNvPr id="94" name="Picture 9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flipV="1">
            <a:off x="104496" y="1649034"/>
            <a:ext cx="1249220" cy="986884"/>
          </a:xfrm>
          <a:prstGeom prst="rect">
            <a:avLst/>
          </a:prstGeom>
        </p:spPr>
      </p:pic>
      <p:cxnSp>
        <p:nvCxnSpPr>
          <p:cNvPr id="97" name="Straight Arrow Connector 96"/>
          <p:cNvCxnSpPr>
            <a:stCxn id="29" idx="3"/>
          </p:cNvCxnSpPr>
          <p:nvPr/>
        </p:nvCxnSpPr>
        <p:spPr>
          <a:xfrm>
            <a:off x="3541690" y="1698837"/>
            <a:ext cx="89088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6" name="TextBox 115"/>
          <p:cNvSpPr txBox="1"/>
          <p:nvPr/>
        </p:nvSpPr>
        <p:spPr>
          <a:xfrm>
            <a:off x="10251577" y="2160912"/>
            <a:ext cx="1223496" cy="369332"/>
          </a:xfrm>
          <a:prstGeom prst="rect">
            <a:avLst/>
          </a:prstGeom>
          <a:noFill/>
          <a:ln>
            <a:solidFill>
              <a:schemeClr val="tx1"/>
            </a:solidFill>
          </a:ln>
        </p:spPr>
        <p:txBody>
          <a:bodyPr wrap="square" rtlCol="0">
            <a:spAutoFit/>
          </a:bodyPr>
          <a:lstStyle/>
          <a:p>
            <a:pPr algn="ctr"/>
            <a:r>
              <a:rPr lang="en-US" smtClean="0"/>
              <a:t>Deposition</a:t>
            </a:r>
            <a:endParaRPr lang="en-US" dirty="0"/>
          </a:p>
        </p:txBody>
      </p:sp>
      <p:cxnSp>
        <p:nvCxnSpPr>
          <p:cNvPr id="117" name="Elbow Connector 116"/>
          <p:cNvCxnSpPr>
            <a:stCxn id="116" idx="2"/>
          </p:cNvCxnSpPr>
          <p:nvPr/>
        </p:nvCxnSpPr>
        <p:spPr>
          <a:xfrm rot="5400000">
            <a:off x="8977473" y="3018740"/>
            <a:ext cx="2374349" cy="1397356"/>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a:off x="8836054" y="2346667"/>
            <a:ext cx="141999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226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23" grpId="0" animBg="1"/>
      <p:bldP spid="29" grpId="0" animBg="1"/>
      <p:bldP spid="48" grpId="0" animBg="1"/>
      <p:bldP spid="53" grpId="0" animBg="1"/>
      <p:bldP spid="1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37"/>
          <p:cNvSpPr/>
          <p:nvPr/>
        </p:nvSpPr>
        <p:spPr>
          <a:xfrm>
            <a:off x="4745740" y="1977463"/>
            <a:ext cx="925051" cy="361037"/>
          </a:xfrm>
          <a:custGeom>
            <a:avLst/>
            <a:gdLst>
              <a:gd name="connsiteX0" fmla="*/ 0 w 1221581"/>
              <a:gd name="connsiteY0" fmla="*/ 610791 h 1221581"/>
              <a:gd name="connsiteX1" fmla="*/ 610791 w 1221581"/>
              <a:gd name="connsiteY1" fmla="*/ 0 h 1221581"/>
              <a:gd name="connsiteX2" fmla="*/ 1221582 w 1221581"/>
              <a:gd name="connsiteY2" fmla="*/ 610791 h 1221581"/>
              <a:gd name="connsiteX3" fmla="*/ 610791 w 1221581"/>
              <a:gd name="connsiteY3" fmla="*/ 1221582 h 1221581"/>
              <a:gd name="connsiteX4" fmla="*/ 0 w 1221581"/>
              <a:gd name="connsiteY4" fmla="*/ 610791 h 1221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581" h="1221581">
                <a:moveTo>
                  <a:pt x="0" y="610791"/>
                </a:moveTo>
                <a:cubicBezTo>
                  <a:pt x="0" y="273460"/>
                  <a:pt x="273460" y="0"/>
                  <a:pt x="610791" y="0"/>
                </a:cubicBezTo>
                <a:cubicBezTo>
                  <a:pt x="948122" y="0"/>
                  <a:pt x="1221582" y="273460"/>
                  <a:pt x="1221582" y="610791"/>
                </a:cubicBezTo>
                <a:cubicBezTo>
                  <a:pt x="1221582" y="948122"/>
                  <a:pt x="948122" y="1221582"/>
                  <a:pt x="610791" y="1221582"/>
                </a:cubicBezTo>
                <a:cubicBezTo>
                  <a:pt x="273460" y="1221582"/>
                  <a:pt x="0" y="948122"/>
                  <a:pt x="0" y="610791"/>
                </a:cubicBezTo>
                <a:close/>
              </a:path>
            </a:pathLst>
          </a:custGeom>
          <a:no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210646" tIns="210646" rIns="210646" bIns="210646" numCol="1" spcCol="1270" anchor="ctr" anchorCtr="0">
            <a:noAutofit/>
          </a:bodyPr>
          <a:lstStyle/>
          <a:p>
            <a:pPr lvl="0" algn="ctr" defTabSz="1111250">
              <a:lnSpc>
                <a:spcPct val="90000"/>
              </a:lnSpc>
              <a:spcBef>
                <a:spcPct val="0"/>
              </a:spcBef>
              <a:spcAft>
                <a:spcPct val="35000"/>
              </a:spcAft>
            </a:pPr>
            <a:r>
              <a:rPr lang="en-US" sz="2400" kern="1200" dirty="0" smtClean="0">
                <a:solidFill>
                  <a:schemeClr val="tx1"/>
                </a:solidFill>
              </a:rPr>
              <a:t>NH</a:t>
            </a:r>
            <a:r>
              <a:rPr lang="en-US" sz="2400" kern="1200" baseline="-25000" dirty="0" smtClean="0">
                <a:solidFill>
                  <a:schemeClr val="tx1"/>
                </a:solidFill>
              </a:rPr>
              <a:t>3 </a:t>
            </a:r>
          </a:p>
        </p:txBody>
      </p:sp>
      <p:sp>
        <p:nvSpPr>
          <p:cNvPr id="48" name="Freeform 47"/>
          <p:cNvSpPr/>
          <p:nvPr/>
        </p:nvSpPr>
        <p:spPr>
          <a:xfrm>
            <a:off x="4739213" y="4782137"/>
            <a:ext cx="814794" cy="814794"/>
          </a:xfrm>
          <a:custGeom>
            <a:avLst/>
            <a:gdLst>
              <a:gd name="connsiteX0" fmla="*/ 0 w 814794"/>
              <a:gd name="connsiteY0" fmla="*/ 407397 h 814794"/>
              <a:gd name="connsiteX1" fmla="*/ 407397 w 814794"/>
              <a:gd name="connsiteY1" fmla="*/ 0 h 814794"/>
              <a:gd name="connsiteX2" fmla="*/ 814794 w 814794"/>
              <a:gd name="connsiteY2" fmla="*/ 407397 h 814794"/>
              <a:gd name="connsiteX3" fmla="*/ 407397 w 814794"/>
              <a:gd name="connsiteY3" fmla="*/ 814794 h 814794"/>
              <a:gd name="connsiteX4" fmla="*/ 0 w 814794"/>
              <a:gd name="connsiteY4" fmla="*/ 407397 h 81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94" h="814794">
                <a:moveTo>
                  <a:pt x="0" y="407397"/>
                </a:moveTo>
                <a:cubicBezTo>
                  <a:pt x="0" y="182398"/>
                  <a:pt x="182398" y="0"/>
                  <a:pt x="407397" y="0"/>
                </a:cubicBezTo>
                <a:cubicBezTo>
                  <a:pt x="632396" y="0"/>
                  <a:pt x="814794" y="182398"/>
                  <a:pt x="814794" y="407397"/>
                </a:cubicBezTo>
                <a:cubicBezTo>
                  <a:pt x="814794" y="632396"/>
                  <a:pt x="632396" y="814794"/>
                  <a:pt x="407397" y="814794"/>
                </a:cubicBezTo>
                <a:cubicBezTo>
                  <a:pt x="182398" y="814794"/>
                  <a:pt x="0" y="632396"/>
                  <a:pt x="0" y="407397"/>
                </a:cubicBezTo>
                <a:close/>
              </a:path>
            </a:pathLst>
          </a:custGeom>
          <a:solidFill>
            <a:srgbClr val="00B050"/>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45994" tIns="145994" rIns="145994" bIns="145994" numCol="1" spcCol="1270" anchor="ctr" anchorCtr="0">
            <a:noAutofit/>
          </a:bodyPr>
          <a:lstStyle/>
          <a:p>
            <a:pPr lvl="0" algn="ctr" defTabSz="933450">
              <a:lnSpc>
                <a:spcPct val="90000"/>
              </a:lnSpc>
              <a:spcBef>
                <a:spcPct val="0"/>
              </a:spcBef>
              <a:spcAft>
                <a:spcPct val="35000"/>
              </a:spcAft>
            </a:pPr>
            <a:r>
              <a:rPr lang="en-US" sz="2000" kern="1200" dirty="0"/>
              <a:t>NH</a:t>
            </a:r>
            <a:r>
              <a:rPr lang="en-US" sz="2000" kern="1200" baseline="-25000" dirty="0"/>
              <a:t>4</a:t>
            </a:r>
            <a:r>
              <a:rPr lang="en-US" sz="2000" kern="1200" baseline="30000" dirty="0"/>
              <a:t>+</a:t>
            </a:r>
            <a:endParaRPr lang="en-US" sz="2000" kern="1200" dirty="0"/>
          </a:p>
        </p:txBody>
      </p:sp>
      <p:sp>
        <p:nvSpPr>
          <p:cNvPr id="49" name="Left-Right Arrow 48"/>
          <p:cNvSpPr/>
          <p:nvPr/>
        </p:nvSpPr>
        <p:spPr>
          <a:xfrm rot="7839260">
            <a:off x="5295267" y="4431336"/>
            <a:ext cx="773781" cy="293858"/>
          </a:xfrm>
          <a:prstGeom prst="leftRightArrow">
            <a:avLst/>
          </a:prstGeom>
          <a:noFill/>
          <a:ln>
            <a:solidFill>
              <a:schemeClr val="bg1"/>
            </a:solidFill>
          </a:ln>
        </p:spPr>
        <p:style>
          <a:lnRef idx="0">
            <a:scrgbClr r="0" g="0" b="0"/>
          </a:lnRef>
          <a:fillRef idx="1">
            <a:scrgbClr r="0" g="0" b="0"/>
          </a:fillRef>
          <a:effectRef idx="0">
            <a:schemeClr val="accent4">
              <a:hueOff val="0"/>
              <a:satOff val="0"/>
              <a:lumOff val="0"/>
              <a:alphaOff val="0"/>
            </a:schemeClr>
          </a:effectRef>
          <a:fontRef idx="minor">
            <a:schemeClr val="lt1"/>
          </a:fontRef>
        </p:style>
      </p:sp>
      <p:sp>
        <p:nvSpPr>
          <p:cNvPr id="59" name="Left-Right Arrow 58"/>
          <p:cNvSpPr/>
          <p:nvPr/>
        </p:nvSpPr>
        <p:spPr>
          <a:xfrm rot="5400000">
            <a:off x="6682999" y="4217152"/>
            <a:ext cx="621034" cy="293858"/>
          </a:xfrm>
          <a:prstGeom prst="leftRightArrow">
            <a:avLst/>
          </a:prstGeom>
          <a:solidFill>
            <a:schemeClr val="bg1"/>
          </a:solidFill>
          <a:ln>
            <a:solidFill>
              <a:schemeClr val="bg1"/>
            </a:solidFill>
          </a:ln>
        </p:spPr>
        <p:style>
          <a:lnRef idx="0">
            <a:scrgbClr r="0" g="0" b="0"/>
          </a:lnRef>
          <a:fillRef idx="1">
            <a:scrgbClr r="0" g="0" b="0"/>
          </a:fillRef>
          <a:effectRef idx="0">
            <a:schemeClr val="accent5">
              <a:hueOff val="0"/>
              <a:satOff val="0"/>
              <a:lumOff val="0"/>
              <a:alphaOff val="0"/>
            </a:schemeClr>
          </a:effectRef>
          <a:fontRef idx="minor">
            <a:schemeClr val="lt1"/>
          </a:fontRef>
        </p:style>
      </p:sp>
      <p:sp>
        <p:nvSpPr>
          <p:cNvPr id="73" name="Freeform 72"/>
          <p:cNvSpPr/>
          <p:nvPr/>
        </p:nvSpPr>
        <p:spPr>
          <a:xfrm>
            <a:off x="6552053" y="4775442"/>
            <a:ext cx="967202" cy="901822"/>
          </a:xfrm>
          <a:custGeom>
            <a:avLst/>
            <a:gdLst>
              <a:gd name="connsiteX0" fmla="*/ 0 w 967202"/>
              <a:gd name="connsiteY0" fmla="*/ 450911 h 901822"/>
              <a:gd name="connsiteX1" fmla="*/ 483601 w 967202"/>
              <a:gd name="connsiteY1" fmla="*/ 0 h 901822"/>
              <a:gd name="connsiteX2" fmla="*/ 967202 w 967202"/>
              <a:gd name="connsiteY2" fmla="*/ 450911 h 901822"/>
              <a:gd name="connsiteX3" fmla="*/ 483601 w 967202"/>
              <a:gd name="connsiteY3" fmla="*/ 901822 h 901822"/>
              <a:gd name="connsiteX4" fmla="*/ 0 w 967202"/>
              <a:gd name="connsiteY4" fmla="*/ 450911 h 901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202" h="901822">
                <a:moveTo>
                  <a:pt x="0" y="450911"/>
                </a:moveTo>
                <a:cubicBezTo>
                  <a:pt x="0" y="201880"/>
                  <a:pt x="216516" y="0"/>
                  <a:pt x="483601" y="0"/>
                </a:cubicBezTo>
                <a:cubicBezTo>
                  <a:pt x="750686" y="0"/>
                  <a:pt x="967202" y="201880"/>
                  <a:pt x="967202" y="450911"/>
                </a:cubicBezTo>
                <a:cubicBezTo>
                  <a:pt x="967202" y="699942"/>
                  <a:pt x="750686" y="901822"/>
                  <a:pt x="483601" y="901822"/>
                </a:cubicBezTo>
                <a:cubicBezTo>
                  <a:pt x="216516" y="901822"/>
                  <a:pt x="0" y="699942"/>
                  <a:pt x="0" y="450911"/>
                </a:cubicBezTo>
                <a:close/>
              </a:path>
            </a:pathLst>
          </a:custGeom>
          <a:solidFill>
            <a:srgbClr val="00B050"/>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68313" tIns="158739" rIns="168313" bIns="158739" numCol="1" spcCol="1270" anchor="ctr" anchorCtr="0">
            <a:noAutofit/>
          </a:bodyPr>
          <a:lstStyle/>
          <a:p>
            <a:pPr lvl="0" algn="ctr" defTabSz="933450">
              <a:lnSpc>
                <a:spcPct val="90000"/>
              </a:lnSpc>
              <a:spcBef>
                <a:spcPct val="0"/>
              </a:spcBef>
              <a:spcAft>
                <a:spcPct val="35000"/>
              </a:spcAft>
            </a:pPr>
            <a:r>
              <a:rPr lang="en-US" sz="2000" kern="1200" dirty="0"/>
              <a:t>NO</a:t>
            </a:r>
            <a:r>
              <a:rPr lang="en-US" sz="2000" kern="1200" baseline="-25000" dirty="0"/>
              <a:t>2</a:t>
            </a:r>
            <a:r>
              <a:rPr lang="en-US" sz="2000" kern="1200" baseline="30000" dirty="0"/>
              <a:t>-</a:t>
            </a:r>
            <a:endParaRPr lang="en-US" sz="2000" kern="1200" dirty="0"/>
          </a:p>
        </p:txBody>
      </p:sp>
      <p:sp>
        <p:nvSpPr>
          <p:cNvPr id="74" name="Left-Right Arrow 73"/>
          <p:cNvSpPr/>
          <p:nvPr/>
        </p:nvSpPr>
        <p:spPr>
          <a:xfrm rot="10799755">
            <a:off x="7654556" y="5008576"/>
            <a:ext cx="2759333" cy="338054"/>
          </a:xfrm>
          <a:prstGeom prst="leftRightArrow">
            <a:avLst/>
          </a:prstGeom>
          <a:solidFill>
            <a:srgbClr val="00B050"/>
          </a:solidFill>
        </p:spPr>
        <p:style>
          <a:lnRef idx="0">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75" name="Freeform 74"/>
          <p:cNvSpPr/>
          <p:nvPr/>
        </p:nvSpPr>
        <p:spPr>
          <a:xfrm>
            <a:off x="10470480" y="4725985"/>
            <a:ext cx="814794" cy="814794"/>
          </a:xfrm>
          <a:custGeom>
            <a:avLst/>
            <a:gdLst>
              <a:gd name="connsiteX0" fmla="*/ 0 w 814794"/>
              <a:gd name="connsiteY0" fmla="*/ 407397 h 814794"/>
              <a:gd name="connsiteX1" fmla="*/ 407397 w 814794"/>
              <a:gd name="connsiteY1" fmla="*/ 0 h 814794"/>
              <a:gd name="connsiteX2" fmla="*/ 814794 w 814794"/>
              <a:gd name="connsiteY2" fmla="*/ 407397 h 814794"/>
              <a:gd name="connsiteX3" fmla="*/ 407397 w 814794"/>
              <a:gd name="connsiteY3" fmla="*/ 814794 h 814794"/>
              <a:gd name="connsiteX4" fmla="*/ 0 w 814794"/>
              <a:gd name="connsiteY4" fmla="*/ 407397 h 81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94" h="814794">
                <a:moveTo>
                  <a:pt x="0" y="407397"/>
                </a:moveTo>
                <a:cubicBezTo>
                  <a:pt x="0" y="182398"/>
                  <a:pt x="182398" y="0"/>
                  <a:pt x="407397" y="0"/>
                </a:cubicBezTo>
                <a:cubicBezTo>
                  <a:pt x="632396" y="0"/>
                  <a:pt x="814794" y="182398"/>
                  <a:pt x="814794" y="407397"/>
                </a:cubicBezTo>
                <a:cubicBezTo>
                  <a:pt x="814794" y="632396"/>
                  <a:pt x="632396" y="814794"/>
                  <a:pt x="407397" y="814794"/>
                </a:cubicBezTo>
                <a:cubicBezTo>
                  <a:pt x="182398" y="814794"/>
                  <a:pt x="0" y="632396"/>
                  <a:pt x="0" y="407397"/>
                </a:cubicBezTo>
                <a:close/>
              </a:path>
            </a:pathLst>
          </a:custGeom>
          <a:solidFill>
            <a:srgbClr val="00B050"/>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145994" tIns="145994" rIns="145994" bIns="145994" numCol="1" spcCol="1270" anchor="ctr" anchorCtr="0">
            <a:noAutofit/>
          </a:bodyPr>
          <a:lstStyle/>
          <a:p>
            <a:pPr lvl="0" algn="ctr" defTabSz="933450">
              <a:lnSpc>
                <a:spcPct val="90000"/>
              </a:lnSpc>
              <a:spcBef>
                <a:spcPct val="0"/>
              </a:spcBef>
              <a:spcAft>
                <a:spcPct val="35000"/>
              </a:spcAft>
            </a:pPr>
            <a:r>
              <a:rPr lang="en-US" sz="2000" kern="1200" dirty="0"/>
              <a:t>NO</a:t>
            </a:r>
            <a:r>
              <a:rPr lang="en-US" sz="2000" kern="1200" baseline="-25000" dirty="0"/>
              <a:t>3</a:t>
            </a:r>
            <a:r>
              <a:rPr lang="en-US" sz="2000" kern="1200" baseline="30000" dirty="0"/>
              <a:t>-</a:t>
            </a:r>
            <a:endParaRPr lang="en-US" sz="2000" kern="1200" dirty="0"/>
          </a:p>
        </p:txBody>
      </p:sp>
      <p:cxnSp>
        <p:nvCxnSpPr>
          <p:cNvPr id="10" name="Straight Connector 9"/>
          <p:cNvCxnSpPr/>
          <p:nvPr/>
        </p:nvCxnSpPr>
        <p:spPr>
          <a:xfrm flipV="1">
            <a:off x="1245040" y="2753799"/>
            <a:ext cx="10196738" cy="385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Down Arrow 51"/>
          <p:cNvSpPr/>
          <p:nvPr/>
        </p:nvSpPr>
        <p:spPr>
          <a:xfrm>
            <a:off x="1177216" y="1816249"/>
            <a:ext cx="503198" cy="943956"/>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7035654" y="5843447"/>
            <a:ext cx="1679600" cy="400110"/>
          </a:xfrm>
          <a:prstGeom prst="rect">
            <a:avLst/>
          </a:prstGeom>
          <a:noFill/>
        </p:spPr>
        <p:txBody>
          <a:bodyPr wrap="square" rtlCol="0">
            <a:spAutoFit/>
          </a:bodyPr>
          <a:lstStyle/>
          <a:p>
            <a:pPr algn="ctr"/>
            <a:r>
              <a:rPr lang="en-US" sz="2000" dirty="0">
                <a:solidFill>
                  <a:srgbClr val="FF0000"/>
                </a:solidFill>
              </a:rPr>
              <a:t>Nitrification</a:t>
            </a:r>
          </a:p>
        </p:txBody>
      </p:sp>
      <p:sp>
        <p:nvSpPr>
          <p:cNvPr id="45" name="TextBox 44"/>
          <p:cNvSpPr txBox="1"/>
          <p:nvPr/>
        </p:nvSpPr>
        <p:spPr>
          <a:xfrm>
            <a:off x="8277084" y="4346094"/>
            <a:ext cx="2433820" cy="400110"/>
          </a:xfrm>
          <a:prstGeom prst="rect">
            <a:avLst/>
          </a:prstGeom>
          <a:noFill/>
        </p:spPr>
        <p:txBody>
          <a:bodyPr wrap="square" rtlCol="0">
            <a:spAutoFit/>
          </a:bodyPr>
          <a:lstStyle/>
          <a:p>
            <a:pPr algn="ctr"/>
            <a:r>
              <a:rPr lang="en-US" sz="2000" dirty="0"/>
              <a:t>Denitrification</a:t>
            </a:r>
          </a:p>
        </p:txBody>
      </p:sp>
      <p:sp>
        <p:nvSpPr>
          <p:cNvPr id="8" name="TextBox 7"/>
          <p:cNvSpPr txBox="1"/>
          <p:nvPr/>
        </p:nvSpPr>
        <p:spPr>
          <a:xfrm>
            <a:off x="3546787" y="4998443"/>
            <a:ext cx="750976" cy="369332"/>
          </a:xfrm>
          <a:prstGeom prst="rect">
            <a:avLst/>
          </a:prstGeom>
          <a:noFill/>
        </p:spPr>
        <p:txBody>
          <a:bodyPr wrap="square" rtlCol="0">
            <a:spAutoFit/>
          </a:bodyPr>
          <a:lstStyle/>
          <a:p>
            <a:r>
              <a:rPr lang="en-US" dirty="0">
                <a:solidFill>
                  <a:schemeClr val="bg1"/>
                </a:solidFill>
              </a:rPr>
              <a:t>Org N</a:t>
            </a:r>
          </a:p>
        </p:txBody>
      </p:sp>
      <p:sp>
        <p:nvSpPr>
          <p:cNvPr id="31" name="Right Arrow 30"/>
          <p:cNvSpPr/>
          <p:nvPr/>
        </p:nvSpPr>
        <p:spPr>
          <a:xfrm>
            <a:off x="5671501" y="5649856"/>
            <a:ext cx="4742401" cy="34768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lide Number Placeholder 4"/>
          <p:cNvSpPr txBox="1">
            <a:spLocks/>
          </p:cNvSpPr>
          <p:nvPr/>
        </p:nvSpPr>
        <p:spPr>
          <a:xfrm>
            <a:off x="8784456" y="606439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dirty="0"/>
          </a:p>
        </p:txBody>
      </p:sp>
      <p:sp>
        <p:nvSpPr>
          <p:cNvPr id="60" name="Oval 59"/>
          <p:cNvSpPr/>
          <p:nvPr/>
        </p:nvSpPr>
        <p:spPr>
          <a:xfrm>
            <a:off x="1529860" y="4887856"/>
            <a:ext cx="1283772" cy="7620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1450481" y="4977062"/>
            <a:ext cx="1482250" cy="677108"/>
          </a:xfrm>
          <a:prstGeom prst="rect">
            <a:avLst/>
          </a:prstGeom>
          <a:noFill/>
        </p:spPr>
        <p:txBody>
          <a:bodyPr wrap="square" rtlCol="0">
            <a:spAutoFit/>
          </a:bodyPr>
          <a:lstStyle/>
          <a:p>
            <a:pPr algn="ctr"/>
            <a:r>
              <a:rPr lang="en-US" sz="1900" dirty="0" smtClean="0">
                <a:solidFill>
                  <a:schemeClr val="bg1"/>
                </a:solidFill>
              </a:rPr>
              <a:t>Microbial or active </a:t>
            </a:r>
            <a:r>
              <a:rPr lang="en-US" sz="1900" dirty="0">
                <a:solidFill>
                  <a:schemeClr val="bg1"/>
                </a:solidFill>
              </a:rPr>
              <a:t>N</a:t>
            </a:r>
          </a:p>
        </p:txBody>
      </p:sp>
      <p:sp>
        <p:nvSpPr>
          <p:cNvPr id="21" name="Right Arrow 20"/>
          <p:cNvSpPr/>
          <p:nvPr/>
        </p:nvSpPr>
        <p:spPr>
          <a:xfrm rot="5400000">
            <a:off x="1644174" y="4110936"/>
            <a:ext cx="1139397" cy="342491"/>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151511" y="1791775"/>
            <a:ext cx="1145564" cy="923330"/>
          </a:xfrm>
          <a:prstGeom prst="rect">
            <a:avLst/>
          </a:prstGeom>
          <a:noFill/>
        </p:spPr>
        <p:txBody>
          <a:bodyPr wrap="square" rtlCol="0">
            <a:spAutoFit/>
          </a:bodyPr>
          <a:lstStyle/>
          <a:p>
            <a:r>
              <a:rPr lang="en-US" b="1" dirty="0" smtClean="0"/>
              <a:t>Surface nutrient </a:t>
            </a:r>
            <a:r>
              <a:rPr lang="en-US" b="1" dirty="0"/>
              <a:t>r</a:t>
            </a:r>
            <a:r>
              <a:rPr lang="en-US" b="1" dirty="0" smtClean="0"/>
              <a:t>unoff</a:t>
            </a:r>
            <a:endParaRPr lang="en-US" b="1" dirty="0"/>
          </a:p>
        </p:txBody>
      </p:sp>
      <p:sp>
        <p:nvSpPr>
          <p:cNvPr id="76" name="Oval 75"/>
          <p:cNvSpPr/>
          <p:nvPr/>
        </p:nvSpPr>
        <p:spPr>
          <a:xfrm>
            <a:off x="1633230" y="2861275"/>
            <a:ext cx="1205535" cy="7620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p:cNvSpPr txBox="1"/>
          <p:nvPr/>
        </p:nvSpPr>
        <p:spPr>
          <a:xfrm>
            <a:off x="1641489" y="3029714"/>
            <a:ext cx="1208077" cy="400110"/>
          </a:xfrm>
          <a:prstGeom prst="rect">
            <a:avLst/>
          </a:prstGeom>
          <a:noFill/>
        </p:spPr>
        <p:txBody>
          <a:bodyPr wrap="square" rtlCol="0">
            <a:spAutoFit/>
          </a:bodyPr>
          <a:lstStyle/>
          <a:p>
            <a:r>
              <a:rPr lang="en-US" sz="2000" dirty="0" smtClean="0">
                <a:solidFill>
                  <a:schemeClr val="bg1"/>
                </a:solidFill>
              </a:rPr>
              <a:t>Organic </a:t>
            </a:r>
            <a:r>
              <a:rPr lang="en-US" sz="2000" dirty="0">
                <a:solidFill>
                  <a:schemeClr val="bg1"/>
                </a:solidFill>
              </a:rPr>
              <a:t>N</a:t>
            </a:r>
          </a:p>
        </p:txBody>
      </p:sp>
      <p:sp>
        <p:nvSpPr>
          <p:cNvPr id="82" name="Right Arrow 81"/>
          <p:cNvSpPr/>
          <p:nvPr/>
        </p:nvSpPr>
        <p:spPr>
          <a:xfrm>
            <a:off x="2921193" y="4986160"/>
            <a:ext cx="1782137" cy="381615"/>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ight Arrow 82"/>
          <p:cNvSpPr/>
          <p:nvPr/>
        </p:nvSpPr>
        <p:spPr>
          <a:xfrm>
            <a:off x="5671502" y="5028487"/>
            <a:ext cx="823974" cy="37418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urved Up Arrow 42"/>
          <p:cNvSpPr/>
          <p:nvPr/>
        </p:nvSpPr>
        <p:spPr>
          <a:xfrm flipH="1">
            <a:off x="1978347" y="5603895"/>
            <a:ext cx="9037811" cy="1148137"/>
          </a:xfrm>
          <a:prstGeom prst="curvedUpArrow">
            <a:avLst>
              <a:gd name="adj1" fmla="val 27340"/>
              <a:gd name="adj2" fmla="val 50000"/>
              <a:gd name="adj3" fmla="val 2500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TextBox 83"/>
          <p:cNvSpPr txBox="1"/>
          <p:nvPr/>
        </p:nvSpPr>
        <p:spPr>
          <a:xfrm>
            <a:off x="5763525" y="6437148"/>
            <a:ext cx="2084545" cy="400110"/>
          </a:xfrm>
          <a:prstGeom prst="rect">
            <a:avLst/>
          </a:prstGeom>
          <a:noFill/>
        </p:spPr>
        <p:txBody>
          <a:bodyPr wrap="square" rtlCol="0">
            <a:spAutoFit/>
          </a:bodyPr>
          <a:lstStyle/>
          <a:p>
            <a:r>
              <a:rPr lang="en-US" sz="2000" b="1" dirty="0" smtClean="0">
                <a:solidFill>
                  <a:schemeClr val="tx1">
                    <a:lumMod val="95000"/>
                    <a:lumOff val="5000"/>
                  </a:schemeClr>
                </a:solidFill>
              </a:rPr>
              <a:t>Immobilization</a:t>
            </a:r>
            <a:endParaRPr lang="en-US" sz="2000" b="1" dirty="0">
              <a:solidFill>
                <a:schemeClr val="tx1">
                  <a:lumMod val="95000"/>
                  <a:lumOff val="5000"/>
                </a:schemeClr>
              </a:solidFill>
            </a:endParaRPr>
          </a:p>
        </p:txBody>
      </p:sp>
      <p:sp>
        <p:nvSpPr>
          <p:cNvPr id="85" name="TextBox 84"/>
          <p:cNvSpPr txBox="1"/>
          <p:nvPr/>
        </p:nvSpPr>
        <p:spPr>
          <a:xfrm>
            <a:off x="2781853" y="5214868"/>
            <a:ext cx="1879730" cy="400110"/>
          </a:xfrm>
          <a:prstGeom prst="rect">
            <a:avLst/>
          </a:prstGeom>
          <a:noFill/>
        </p:spPr>
        <p:txBody>
          <a:bodyPr wrap="square" rtlCol="0">
            <a:spAutoFit/>
          </a:bodyPr>
          <a:lstStyle/>
          <a:p>
            <a:pPr algn="ctr"/>
            <a:r>
              <a:rPr lang="en-US" sz="2000" b="1" dirty="0" smtClean="0">
                <a:solidFill>
                  <a:schemeClr val="tx1">
                    <a:lumMod val="95000"/>
                    <a:lumOff val="5000"/>
                  </a:schemeClr>
                </a:solidFill>
              </a:rPr>
              <a:t>Mineralization</a:t>
            </a:r>
            <a:endParaRPr lang="en-US" sz="2000" b="1" dirty="0">
              <a:solidFill>
                <a:schemeClr val="tx1">
                  <a:lumMod val="95000"/>
                  <a:lumOff val="5000"/>
                </a:schemeClr>
              </a:solidFill>
            </a:endParaRPr>
          </a:p>
        </p:txBody>
      </p:sp>
      <p:sp>
        <p:nvSpPr>
          <p:cNvPr id="86" name="TextBox 85"/>
          <p:cNvSpPr txBox="1"/>
          <p:nvPr/>
        </p:nvSpPr>
        <p:spPr>
          <a:xfrm>
            <a:off x="10674458" y="2349318"/>
            <a:ext cx="1734507" cy="400110"/>
          </a:xfrm>
          <a:prstGeom prst="rect">
            <a:avLst/>
          </a:prstGeom>
          <a:noFill/>
        </p:spPr>
        <p:txBody>
          <a:bodyPr wrap="square" rtlCol="0">
            <a:spAutoFit/>
          </a:bodyPr>
          <a:lstStyle/>
          <a:p>
            <a:pPr algn="ctr"/>
            <a:r>
              <a:rPr lang="en-US" sz="2000" b="1" dirty="0">
                <a:solidFill>
                  <a:srgbClr val="FF0000"/>
                </a:solidFill>
              </a:rPr>
              <a:t>Atmosphere</a:t>
            </a:r>
          </a:p>
        </p:txBody>
      </p:sp>
      <p:sp>
        <p:nvSpPr>
          <p:cNvPr id="87" name="TextBox 86"/>
          <p:cNvSpPr txBox="1"/>
          <p:nvPr/>
        </p:nvSpPr>
        <p:spPr>
          <a:xfrm>
            <a:off x="10620104" y="2711476"/>
            <a:ext cx="990600" cy="400110"/>
          </a:xfrm>
          <a:prstGeom prst="rect">
            <a:avLst/>
          </a:prstGeom>
          <a:noFill/>
        </p:spPr>
        <p:txBody>
          <a:bodyPr wrap="square" rtlCol="0">
            <a:spAutoFit/>
          </a:bodyPr>
          <a:lstStyle/>
          <a:p>
            <a:pPr algn="ctr"/>
            <a:r>
              <a:rPr lang="en-US" sz="2000" b="1" dirty="0">
                <a:solidFill>
                  <a:srgbClr val="FF0000"/>
                </a:solidFill>
              </a:rPr>
              <a:t>Soil</a:t>
            </a:r>
          </a:p>
        </p:txBody>
      </p:sp>
      <p:cxnSp>
        <p:nvCxnSpPr>
          <p:cNvPr id="92" name="Straight Arrow Connector 91"/>
          <p:cNvCxnSpPr/>
          <p:nvPr/>
        </p:nvCxnSpPr>
        <p:spPr>
          <a:xfrm flipH="1">
            <a:off x="410096" y="2789920"/>
            <a:ext cx="696515" cy="2414"/>
          </a:xfrm>
          <a:prstGeom prst="straightConnector1">
            <a:avLst/>
          </a:prstGeom>
          <a:ln w="1905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11308091" y="5142714"/>
            <a:ext cx="701662" cy="6341"/>
          </a:xfrm>
          <a:prstGeom prst="straightConnector1">
            <a:avLst/>
          </a:prstGeom>
          <a:ln w="1905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3470144" y="1523232"/>
            <a:ext cx="1361212" cy="707886"/>
          </a:xfrm>
          <a:prstGeom prst="rect">
            <a:avLst/>
          </a:prstGeom>
          <a:noFill/>
        </p:spPr>
        <p:txBody>
          <a:bodyPr wrap="square" rtlCol="0">
            <a:spAutoFit/>
          </a:bodyPr>
          <a:lstStyle/>
          <a:p>
            <a:pPr algn="ctr"/>
            <a:r>
              <a:rPr lang="en-US" sz="2000" b="1" dirty="0" smtClean="0"/>
              <a:t>Plant N uptake</a:t>
            </a:r>
            <a:endParaRPr lang="en-US" sz="2000" b="1" dirty="0"/>
          </a:p>
        </p:txBody>
      </p:sp>
      <p:sp>
        <p:nvSpPr>
          <p:cNvPr id="98" name="TextBox 97"/>
          <p:cNvSpPr txBox="1"/>
          <p:nvPr/>
        </p:nvSpPr>
        <p:spPr>
          <a:xfrm>
            <a:off x="11232879" y="5183109"/>
            <a:ext cx="1553746" cy="369332"/>
          </a:xfrm>
          <a:prstGeom prst="rect">
            <a:avLst/>
          </a:prstGeom>
          <a:noFill/>
        </p:spPr>
        <p:txBody>
          <a:bodyPr wrap="square" rtlCol="0">
            <a:spAutoFit/>
          </a:bodyPr>
          <a:lstStyle/>
          <a:p>
            <a:r>
              <a:rPr lang="en-US" b="1" dirty="0" smtClean="0"/>
              <a:t>Leaching</a:t>
            </a:r>
            <a:endParaRPr lang="en-US" b="1" dirty="0"/>
          </a:p>
        </p:txBody>
      </p:sp>
      <p:sp>
        <p:nvSpPr>
          <p:cNvPr id="72" name="Title 1"/>
          <p:cNvSpPr txBox="1">
            <a:spLocks/>
          </p:cNvSpPr>
          <p:nvPr/>
        </p:nvSpPr>
        <p:spPr>
          <a:xfrm>
            <a:off x="1973476" y="21059"/>
            <a:ext cx="9193565" cy="518237"/>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2060"/>
                </a:solidFill>
              </a:rPr>
              <a:t>Soil </a:t>
            </a:r>
            <a:r>
              <a:rPr lang="en-US" b="1" dirty="0">
                <a:solidFill>
                  <a:srgbClr val="002060"/>
                </a:solidFill>
              </a:rPr>
              <a:t>N</a:t>
            </a:r>
            <a:r>
              <a:rPr lang="en-US" b="1" dirty="0" smtClean="0">
                <a:solidFill>
                  <a:srgbClr val="002060"/>
                </a:solidFill>
              </a:rPr>
              <a:t>itrogen cycling : sources and emissions </a:t>
            </a:r>
            <a:endParaRPr lang="en-US" b="1" dirty="0">
              <a:solidFill>
                <a:srgbClr val="002060"/>
              </a:solidFill>
            </a:endParaRPr>
          </a:p>
        </p:txBody>
      </p:sp>
      <p:sp>
        <p:nvSpPr>
          <p:cNvPr id="81" name="Right Arrow 80"/>
          <p:cNvSpPr/>
          <p:nvPr/>
        </p:nvSpPr>
        <p:spPr>
          <a:xfrm rot="10800000">
            <a:off x="7654543" y="4602048"/>
            <a:ext cx="2759357" cy="32814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p:cNvSpPr/>
          <p:nvPr/>
        </p:nvSpPr>
        <p:spPr>
          <a:xfrm>
            <a:off x="3957460" y="2233044"/>
            <a:ext cx="375488" cy="859471"/>
          </a:xfrm>
          <a:prstGeom prst="upArrow">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Up Arrow 19"/>
          <p:cNvSpPr/>
          <p:nvPr/>
        </p:nvSpPr>
        <p:spPr>
          <a:xfrm>
            <a:off x="5001787" y="2326212"/>
            <a:ext cx="289646" cy="23483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Up Arrow 87"/>
          <p:cNvSpPr/>
          <p:nvPr/>
        </p:nvSpPr>
        <p:spPr>
          <a:xfrm>
            <a:off x="7154182" y="2369477"/>
            <a:ext cx="225001" cy="2319023"/>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Up Arrow 27"/>
          <p:cNvSpPr/>
          <p:nvPr/>
        </p:nvSpPr>
        <p:spPr>
          <a:xfrm>
            <a:off x="6948306" y="2339018"/>
            <a:ext cx="211712" cy="235206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loud 33"/>
          <p:cNvSpPr/>
          <p:nvPr/>
        </p:nvSpPr>
        <p:spPr>
          <a:xfrm>
            <a:off x="2042627" y="1238440"/>
            <a:ext cx="896776" cy="341519"/>
          </a:xfrm>
          <a:prstGeom prst="cloud">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151512" y="564033"/>
            <a:ext cx="1809322" cy="1200329"/>
          </a:xfrm>
          <a:prstGeom prst="rect">
            <a:avLst/>
          </a:prstGeom>
          <a:noFill/>
        </p:spPr>
        <p:txBody>
          <a:bodyPr wrap="square" rtlCol="0">
            <a:spAutoFit/>
          </a:bodyPr>
          <a:lstStyle/>
          <a:p>
            <a:pPr fontAlgn="t"/>
            <a:r>
              <a:rPr lang="en-US" u="sng" dirty="0"/>
              <a:t>N sources/inputs</a:t>
            </a:r>
            <a:r>
              <a:rPr lang="en-US" dirty="0"/>
              <a:t> </a:t>
            </a:r>
            <a:r>
              <a:rPr lang="en-US" dirty="0" smtClean="0"/>
              <a:t>  </a:t>
            </a:r>
          </a:p>
          <a:p>
            <a:pPr fontAlgn="t"/>
            <a:r>
              <a:rPr lang="en-US" dirty="0" smtClean="0"/>
              <a:t>Fertilization</a:t>
            </a:r>
          </a:p>
          <a:p>
            <a:pPr fontAlgn="t"/>
            <a:r>
              <a:rPr lang="en-US" dirty="0" smtClean="0"/>
              <a:t>Deposition                          </a:t>
            </a:r>
          </a:p>
          <a:p>
            <a:pPr fontAlgn="t"/>
            <a:r>
              <a:rPr lang="en-US" dirty="0" smtClean="0"/>
              <a:t>Natural fixation</a:t>
            </a:r>
            <a:endParaRPr lang="en-US" dirty="0"/>
          </a:p>
        </p:txBody>
      </p:sp>
      <p:sp>
        <p:nvSpPr>
          <p:cNvPr id="50" name="TextBox 49"/>
          <p:cNvSpPr txBox="1"/>
          <p:nvPr/>
        </p:nvSpPr>
        <p:spPr>
          <a:xfrm>
            <a:off x="7642" y="6581001"/>
            <a:ext cx="4406466" cy="276999"/>
          </a:xfrm>
          <a:prstGeom prst="rect">
            <a:avLst/>
          </a:prstGeom>
          <a:noFill/>
        </p:spPr>
        <p:txBody>
          <a:bodyPr wrap="square" rtlCol="0">
            <a:spAutoFit/>
          </a:bodyPr>
          <a:lstStyle/>
          <a:p>
            <a:r>
              <a:rPr lang="en-US" sz="1200" dirty="0" smtClean="0"/>
              <a:t>Adapted from Fowler et al. (2013), </a:t>
            </a:r>
            <a:r>
              <a:rPr lang="en-US" sz="1200" dirty="0" err="1" smtClean="0"/>
              <a:t>Pilegaard</a:t>
            </a:r>
            <a:r>
              <a:rPr lang="en-US" sz="1200" dirty="0" smtClean="0"/>
              <a:t> (2013), Su et al.(2011)</a:t>
            </a:r>
            <a:endParaRPr lang="en-US" sz="1200" dirty="0"/>
          </a:p>
        </p:txBody>
      </p:sp>
      <p:sp>
        <p:nvSpPr>
          <p:cNvPr id="93" name="Rectangle 92"/>
          <p:cNvSpPr/>
          <p:nvPr/>
        </p:nvSpPr>
        <p:spPr>
          <a:xfrm rot="16200000">
            <a:off x="4189538" y="3480919"/>
            <a:ext cx="1532279" cy="369332"/>
          </a:xfrm>
          <a:prstGeom prst="rect">
            <a:avLst/>
          </a:prstGeom>
        </p:spPr>
        <p:txBody>
          <a:bodyPr wrap="none">
            <a:spAutoFit/>
          </a:bodyPr>
          <a:lstStyle/>
          <a:p>
            <a:pPr lvl="0" algn="ctr" defTabSz="1111250">
              <a:lnSpc>
                <a:spcPct val="90000"/>
              </a:lnSpc>
              <a:spcBef>
                <a:spcPct val="0"/>
              </a:spcBef>
              <a:spcAft>
                <a:spcPct val="35000"/>
              </a:spcAft>
            </a:pPr>
            <a:r>
              <a:rPr lang="en-US" sz="2000" dirty="0"/>
              <a:t>Volatilization</a:t>
            </a:r>
          </a:p>
        </p:txBody>
      </p:sp>
      <p:sp>
        <p:nvSpPr>
          <p:cNvPr id="2" name="TextBox 1"/>
          <p:cNvSpPr txBox="1"/>
          <p:nvPr/>
        </p:nvSpPr>
        <p:spPr>
          <a:xfrm>
            <a:off x="7741117" y="1993394"/>
            <a:ext cx="2332362" cy="400110"/>
          </a:xfrm>
          <a:prstGeom prst="rect">
            <a:avLst/>
          </a:prstGeom>
          <a:noFill/>
          <a:ln>
            <a:noFill/>
          </a:ln>
        </p:spPr>
        <p:txBody>
          <a:bodyPr wrap="square" rtlCol="0">
            <a:spAutoFit/>
          </a:bodyPr>
          <a:lstStyle/>
          <a:p>
            <a:pPr algn="ctr"/>
            <a:r>
              <a:rPr lang="en-US" sz="2000" dirty="0" smtClean="0"/>
              <a:t>N</a:t>
            </a:r>
            <a:r>
              <a:rPr lang="en-US" sz="2000" baseline="-25000" dirty="0" smtClean="0"/>
              <a:t>2</a:t>
            </a:r>
            <a:r>
              <a:rPr lang="en-US" sz="2000" dirty="0" smtClean="0"/>
              <a:t>O              HONO</a:t>
            </a:r>
            <a:endParaRPr lang="en-US" sz="2000" dirty="0"/>
          </a:p>
        </p:txBody>
      </p:sp>
      <p:sp>
        <p:nvSpPr>
          <p:cNvPr id="3" name="TextBox 2"/>
          <p:cNvSpPr txBox="1"/>
          <p:nvPr/>
        </p:nvSpPr>
        <p:spPr>
          <a:xfrm>
            <a:off x="6607630" y="1978774"/>
            <a:ext cx="1056067" cy="400110"/>
          </a:xfrm>
          <a:prstGeom prst="rect">
            <a:avLst/>
          </a:prstGeom>
          <a:noFill/>
          <a:ln>
            <a:noFill/>
          </a:ln>
        </p:spPr>
        <p:txBody>
          <a:bodyPr wrap="square" rtlCol="0">
            <a:spAutoFit/>
          </a:bodyPr>
          <a:lstStyle/>
          <a:p>
            <a:pPr algn="ctr"/>
            <a:r>
              <a:rPr lang="en-US" sz="2000" dirty="0" smtClean="0"/>
              <a:t>NO</a:t>
            </a:r>
            <a:endParaRPr lang="en-US" sz="2000" dirty="0"/>
          </a:p>
        </p:txBody>
      </p:sp>
      <p:sp>
        <p:nvSpPr>
          <p:cNvPr id="61" name="Up Arrow 60"/>
          <p:cNvSpPr/>
          <p:nvPr/>
        </p:nvSpPr>
        <p:spPr>
          <a:xfrm>
            <a:off x="8023485" y="1130763"/>
            <a:ext cx="253599" cy="912347"/>
          </a:xfrm>
          <a:prstGeom prst="up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651553" y="770037"/>
            <a:ext cx="1030719" cy="461665"/>
          </a:xfrm>
          <a:prstGeom prst="rect">
            <a:avLst/>
          </a:prstGeom>
          <a:noFill/>
        </p:spPr>
        <p:txBody>
          <a:bodyPr wrap="square" rtlCol="0">
            <a:spAutoFit/>
          </a:bodyPr>
          <a:lstStyle/>
          <a:p>
            <a:pPr algn="ctr"/>
            <a:r>
              <a:rPr lang="en-US" sz="2400" dirty="0" smtClean="0">
                <a:solidFill>
                  <a:schemeClr val="accent6"/>
                </a:solidFill>
              </a:rPr>
              <a:t>GHG</a:t>
            </a:r>
            <a:endParaRPr lang="en-US" sz="2400" dirty="0">
              <a:solidFill>
                <a:schemeClr val="accent6"/>
              </a:solidFill>
            </a:endParaRPr>
          </a:p>
        </p:txBody>
      </p:sp>
      <p:sp>
        <p:nvSpPr>
          <p:cNvPr id="16" name="Up Arrow 15"/>
          <p:cNvSpPr/>
          <p:nvPr/>
        </p:nvSpPr>
        <p:spPr>
          <a:xfrm>
            <a:off x="6982199" y="1083750"/>
            <a:ext cx="294785" cy="9329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Up Arrow 63"/>
          <p:cNvSpPr/>
          <p:nvPr/>
        </p:nvSpPr>
        <p:spPr>
          <a:xfrm>
            <a:off x="9556234" y="1045673"/>
            <a:ext cx="268277" cy="38627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484462" y="753786"/>
            <a:ext cx="2640602" cy="461665"/>
          </a:xfrm>
          <a:prstGeom prst="rect">
            <a:avLst/>
          </a:prstGeom>
          <a:noFill/>
        </p:spPr>
        <p:txBody>
          <a:bodyPr wrap="square" rtlCol="0">
            <a:spAutoFit/>
          </a:bodyPr>
          <a:lstStyle/>
          <a:p>
            <a:pPr algn="ctr"/>
            <a:r>
              <a:rPr lang="en-US" sz="2400" dirty="0" smtClean="0">
                <a:solidFill>
                  <a:srgbClr val="0070C0"/>
                </a:solidFill>
              </a:rPr>
              <a:t>Ozone &amp; PM</a:t>
            </a:r>
            <a:r>
              <a:rPr lang="en-US" sz="2400" baseline="-25000" dirty="0" smtClean="0">
                <a:solidFill>
                  <a:srgbClr val="0070C0"/>
                </a:solidFill>
              </a:rPr>
              <a:t>2.5</a:t>
            </a:r>
            <a:endParaRPr lang="en-US" sz="2400" dirty="0">
              <a:solidFill>
                <a:srgbClr val="0070C0"/>
              </a:solidFill>
            </a:endParaRPr>
          </a:p>
        </p:txBody>
      </p:sp>
      <p:cxnSp>
        <p:nvCxnSpPr>
          <p:cNvPr id="22" name="Curved Connector 21"/>
          <p:cNvCxnSpPr/>
          <p:nvPr/>
        </p:nvCxnSpPr>
        <p:spPr>
          <a:xfrm rot="5400000" flipH="1" flipV="1">
            <a:off x="9372279" y="1807405"/>
            <a:ext cx="405885" cy="172297"/>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642892" y="1670039"/>
            <a:ext cx="559736" cy="369332"/>
          </a:xfrm>
          <a:prstGeom prst="rect">
            <a:avLst/>
          </a:prstGeom>
          <a:noFill/>
        </p:spPr>
        <p:txBody>
          <a:bodyPr wrap="square" rtlCol="0">
            <a:spAutoFit/>
          </a:bodyPr>
          <a:lstStyle/>
          <a:p>
            <a:r>
              <a:rPr lang="en-US" dirty="0" smtClean="0">
                <a:solidFill>
                  <a:schemeClr val="accent4"/>
                </a:solidFill>
              </a:rPr>
              <a:t>h</a:t>
            </a:r>
            <a:r>
              <a:rPr lang="el-GR" dirty="0" smtClean="0">
                <a:solidFill>
                  <a:schemeClr val="accent4"/>
                </a:solidFill>
              </a:rPr>
              <a:t>ν</a:t>
            </a:r>
            <a:endParaRPr lang="en-US" dirty="0">
              <a:solidFill>
                <a:schemeClr val="accent4"/>
              </a:solidFill>
            </a:endParaRPr>
          </a:p>
        </p:txBody>
      </p:sp>
      <p:sp>
        <p:nvSpPr>
          <p:cNvPr id="25" name="TextBox 24"/>
          <p:cNvSpPr txBox="1"/>
          <p:nvPr/>
        </p:nvSpPr>
        <p:spPr>
          <a:xfrm>
            <a:off x="9269431" y="1405968"/>
            <a:ext cx="1293489" cy="384721"/>
          </a:xfrm>
          <a:prstGeom prst="rect">
            <a:avLst/>
          </a:prstGeom>
          <a:noFill/>
        </p:spPr>
        <p:txBody>
          <a:bodyPr wrap="square" rtlCol="0">
            <a:spAutoFit/>
          </a:bodyPr>
          <a:lstStyle/>
          <a:p>
            <a:r>
              <a:rPr lang="en-US" sz="1900" dirty="0" smtClean="0"/>
              <a:t>NO  OH</a:t>
            </a:r>
            <a:endParaRPr lang="en-US" sz="1900" dirty="0"/>
          </a:p>
        </p:txBody>
      </p:sp>
      <p:sp>
        <p:nvSpPr>
          <p:cNvPr id="89" name="Up Arrow 88"/>
          <p:cNvSpPr/>
          <p:nvPr/>
        </p:nvSpPr>
        <p:spPr>
          <a:xfrm>
            <a:off x="4987367" y="1046238"/>
            <a:ext cx="318485" cy="93179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p:cNvSpPr txBox="1"/>
          <p:nvPr/>
        </p:nvSpPr>
        <p:spPr>
          <a:xfrm>
            <a:off x="8256476" y="596763"/>
            <a:ext cx="2427589" cy="461665"/>
          </a:xfrm>
          <a:prstGeom prst="rect">
            <a:avLst/>
          </a:prstGeom>
          <a:noFill/>
        </p:spPr>
        <p:txBody>
          <a:bodyPr wrap="square" rtlCol="0">
            <a:spAutoFit/>
          </a:bodyPr>
          <a:lstStyle/>
          <a:p>
            <a:pPr algn="ctr"/>
            <a:r>
              <a:rPr lang="en-US" sz="2400" dirty="0" smtClean="0">
                <a:solidFill>
                  <a:srgbClr val="0070C0"/>
                </a:solidFill>
              </a:rPr>
              <a:t>Ozone &amp; PM</a:t>
            </a:r>
            <a:r>
              <a:rPr lang="en-US" sz="2400" baseline="-25000" dirty="0" smtClean="0">
                <a:solidFill>
                  <a:srgbClr val="0070C0"/>
                </a:solidFill>
              </a:rPr>
              <a:t>2.5</a:t>
            </a:r>
            <a:endParaRPr lang="en-US" sz="2400" dirty="0">
              <a:solidFill>
                <a:srgbClr val="0070C0"/>
              </a:solidFill>
            </a:endParaRPr>
          </a:p>
        </p:txBody>
      </p:sp>
      <p:sp>
        <p:nvSpPr>
          <p:cNvPr id="69" name="Right Arrow 68"/>
          <p:cNvSpPr/>
          <p:nvPr/>
        </p:nvSpPr>
        <p:spPr>
          <a:xfrm>
            <a:off x="10341922" y="708338"/>
            <a:ext cx="535955" cy="1534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10977897" y="569029"/>
            <a:ext cx="1031855" cy="830997"/>
          </a:xfrm>
          <a:prstGeom prst="rect">
            <a:avLst/>
          </a:prstGeom>
          <a:noFill/>
        </p:spPr>
        <p:txBody>
          <a:bodyPr wrap="square" rtlCol="0">
            <a:spAutoFit/>
          </a:bodyPr>
          <a:lstStyle/>
          <a:p>
            <a:pPr algn="ctr"/>
            <a:r>
              <a:rPr lang="en-US" sz="2400" b="1" dirty="0" smtClean="0">
                <a:solidFill>
                  <a:srgbClr val="0070C0"/>
                </a:solidFill>
              </a:rPr>
              <a:t>Health Risks</a:t>
            </a:r>
            <a:endParaRPr lang="en-US" sz="2400" b="1" dirty="0">
              <a:solidFill>
                <a:srgbClr val="0070C0"/>
              </a:solidFill>
            </a:endParaRPr>
          </a:p>
        </p:txBody>
      </p:sp>
      <p:sp>
        <p:nvSpPr>
          <p:cNvPr id="94" name="TextBox 93"/>
          <p:cNvSpPr txBox="1"/>
          <p:nvPr/>
        </p:nvSpPr>
        <p:spPr>
          <a:xfrm>
            <a:off x="4352943" y="628554"/>
            <a:ext cx="1721151" cy="461665"/>
          </a:xfrm>
          <a:prstGeom prst="rect">
            <a:avLst/>
          </a:prstGeom>
          <a:noFill/>
        </p:spPr>
        <p:txBody>
          <a:bodyPr wrap="square" rtlCol="0">
            <a:spAutoFit/>
          </a:bodyPr>
          <a:lstStyle/>
          <a:p>
            <a:pPr algn="ctr"/>
            <a:r>
              <a:rPr lang="en-US" sz="2400" dirty="0" smtClean="0">
                <a:solidFill>
                  <a:srgbClr val="0070C0"/>
                </a:solidFill>
              </a:rPr>
              <a:t>PM</a:t>
            </a:r>
            <a:r>
              <a:rPr lang="en-US" sz="2400" baseline="-25000" dirty="0" smtClean="0">
                <a:solidFill>
                  <a:srgbClr val="0070C0"/>
                </a:solidFill>
              </a:rPr>
              <a:t>2.5</a:t>
            </a:r>
            <a:endParaRPr lang="en-US" sz="2400" dirty="0">
              <a:solidFill>
                <a:srgbClr val="0070C0"/>
              </a:solidFill>
            </a:endParaRPr>
          </a:p>
        </p:txBody>
      </p:sp>
      <p:sp>
        <p:nvSpPr>
          <p:cNvPr id="71" name="Slide Number Placeholder 70"/>
          <p:cNvSpPr>
            <a:spLocks noGrp="1"/>
          </p:cNvSpPr>
          <p:nvPr>
            <p:ph type="sldNum" sz="quarter" idx="12"/>
          </p:nvPr>
        </p:nvSpPr>
        <p:spPr>
          <a:xfrm>
            <a:off x="9042300" y="6299780"/>
            <a:ext cx="2743200" cy="365125"/>
          </a:xfrm>
        </p:spPr>
        <p:txBody>
          <a:bodyPr/>
          <a:lstStyle/>
          <a:p>
            <a:fld id="{59FBB627-7F02-48C8-836E-392B47AA2D88}" type="slidenum">
              <a:rPr lang="en-US" sz="1800" b="1" smtClean="0">
                <a:solidFill>
                  <a:srgbClr val="FF0000"/>
                </a:solidFill>
              </a:rPr>
              <a:t>3</a:t>
            </a:fld>
            <a:endParaRPr lang="en-US" sz="1800" b="1" dirty="0">
              <a:solidFill>
                <a:srgbClr val="FF0000"/>
              </a:solidFill>
            </a:endParaRPr>
          </a:p>
        </p:txBody>
      </p:sp>
      <p:pic>
        <p:nvPicPr>
          <p:cNvPr id="79" name="Picture 7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5012" y="1628280"/>
            <a:ext cx="800620" cy="747467"/>
          </a:xfrm>
          <a:prstGeom prst="rect">
            <a:avLst/>
          </a:prstGeom>
        </p:spPr>
      </p:pic>
      <p:pic>
        <p:nvPicPr>
          <p:cNvPr id="91" name="Picture 9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878" y="221355"/>
            <a:ext cx="879975" cy="924174"/>
          </a:xfrm>
          <a:prstGeom prst="rect">
            <a:avLst/>
          </a:prstGeom>
        </p:spPr>
      </p:pic>
      <p:sp>
        <p:nvSpPr>
          <p:cNvPr id="110" name="Teardrop 109"/>
          <p:cNvSpPr/>
          <p:nvPr/>
        </p:nvSpPr>
        <p:spPr>
          <a:xfrm flipH="1">
            <a:off x="2820191" y="1564392"/>
            <a:ext cx="157550" cy="199970"/>
          </a:xfrm>
          <a:prstGeom prst="teardrop">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ardrop 112"/>
          <p:cNvSpPr/>
          <p:nvPr/>
        </p:nvSpPr>
        <p:spPr>
          <a:xfrm flipH="1">
            <a:off x="2629170" y="1643075"/>
            <a:ext cx="152683" cy="199900"/>
          </a:xfrm>
          <a:prstGeom prst="teardrop">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ardrop 113"/>
          <p:cNvSpPr/>
          <p:nvPr/>
        </p:nvSpPr>
        <p:spPr>
          <a:xfrm flipH="1">
            <a:off x="2718232" y="1895273"/>
            <a:ext cx="157550" cy="199970"/>
          </a:xfrm>
          <a:prstGeom prst="teardrop">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ardrop 114"/>
          <p:cNvSpPr/>
          <p:nvPr/>
        </p:nvSpPr>
        <p:spPr>
          <a:xfrm flipH="1">
            <a:off x="2958535" y="1823621"/>
            <a:ext cx="157550" cy="199970"/>
          </a:xfrm>
          <a:prstGeom prst="teardrop">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ardrop 115"/>
          <p:cNvSpPr/>
          <p:nvPr/>
        </p:nvSpPr>
        <p:spPr>
          <a:xfrm flipH="1">
            <a:off x="2807931" y="2188242"/>
            <a:ext cx="157550" cy="199970"/>
          </a:xfrm>
          <a:prstGeom prst="teardrop">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ardrop 116"/>
          <p:cNvSpPr/>
          <p:nvPr/>
        </p:nvSpPr>
        <p:spPr>
          <a:xfrm flipH="1">
            <a:off x="3077403" y="2096864"/>
            <a:ext cx="157550" cy="199970"/>
          </a:xfrm>
          <a:prstGeom prst="teardrop">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6" name="Elbow Connector 135"/>
          <p:cNvCxnSpPr>
            <a:endCxn id="76" idx="0"/>
          </p:cNvCxnSpPr>
          <p:nvPr/>
        </p:nvCxnSpPr>
        <p:spPr>
          <a:xfrm rot="16200000" flipH="1">
            <a:off x="865113" y="1490389"/>
            <a:ext cx="1802847" cy="938923"/>
          </a:xfrm>
          <a:prstGeom prst="bentConnector3">
            <a:avLst>
              <a:gd name="adj1" fmla="val 139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Elbow Connector 138"/>
          <p:cNvCxnSpPr>
            <a:endCxn id="48" idx="1"/>
          </p:cNvCxnSpPr>
          <p:nvPr/>
        </p:nvCxnSpPr>
        <p:spPr>
          <a:xfrm>
            <a:off x="1297075" y="1037145"/>
            <a:ext cx="3849535" cy="3744992"/>
          </a:xfrm>
          <a:prstGeom prst="bentConnector3">
            <a:avLst>
              <a:gd name="adj1" fmla="val 100026"/>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Elbow Connector 141"/>
          <p:cNvCxnSpPr>
            <a:endCxn id="75" idx="1"/>
          </p:cNvCxnSpPr>
          <p:nvPr/>
        </p:nvCxnSpPr>
        <p:spPr>
          <a:xfrm>
            <a:off x="1297074" y="984527"/>
            <a:ext cx="9580803" cy="3741458"/>
          </a:xfrm>
          <a:prstGeom prst="bentConnector3">
            <a:avLst>
              <a:gd name="adj1" fmla="val 10001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Elbow Connector 144"/>
          <p:cNvCxnSpPr/>
          <p:nvPr/>
        </p:nvCxnSpPr>
        <p:spPr>
          <a:xfrm>
            <a:off x="241542" y="1259695"/>
            <a:ext cx="4436630" cy="3929839"/>
          </a:xfrm>
          <a:prstGeom prst="bentConnector3">
            <a:avLst>
              <a:gd name="adj1" fmla="val -276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Elbow Connector 149"/>
          <p:cNvCxnSpPr/>
          <p:nvPr/>
        </p:nvCxnSpPr>
        <p:spPr>
          <a:xfrm>
            <a:off x="165242" y="1258659"/>
            <a:ext cx="10397678" cy="4027041"/>
          </a:xfrm>
          <a:prstGeom prst="bentConnector3">
            <a:avLst>
              <a:gd name="adj1" fmla="val -93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Elbow Connector 156"/>
          <p:cNvCxnSpPr/>
          <p:nvPr/>
        </p:nvCxnSpPr>
        <p:spPr>
          <a:xfrm>
            <a:off x="659168" y="1636746"/>
            <a:ext cx="4107063" cy="3344100"/>
          </a:xfrm>
          <a:prstGeom prst="bentConnector3">
            <a:avLst>
              <a:gd name="adj1" fmla="val 215"/>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9" name="Up Arrow 158"/>
          <p:cNvSpPr/>
          <p:nvPr/>
        </p:nvSpPr>
        <p:spPr>
          <a:xfrm rot="498268">
            <a:off x="7938097" y="2385871"/>
            <a:ext cx="230262" cy="2170490"/>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Up Arrow 159"/>
          <p:cNvSpPr/>
          <p:nvPr/>
        </p:nvSpPr>
        <p:spPr>
          <a:xfrm rot="498268">
            <a:off x="7706681" y="2398103"/>
            <a:ext cx="221781" cy="2177733"/>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Up Arrow 160"/>
          <p:cNvSpPr/>
          <p:nvPr/>
        </p:nvSpPr>
        <p:spPr>
          <a:xfrm rot="1296712">
            <a:off x="8675130" y="2267644"/>
            <a:ext cx="244377" cy="2208699"/>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Up Arrow 76"/>
          <p:cNvSpPr/>
          <p:nvPr/>
        </p:nvSpPr>
        <p:spPr>
          <a:xfrm>
            <a:off x="5001788" y="2326212"/>
            <a:ext cx="289646" cy="23483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rot="16200000">
            <a:off x="4189539" y="3480919"/>
            <a:ext cx="1532279" cy="369332"/>
          </a:xfrm>
          <a:prstGeom prst="rect">
            <a:avLst/>
          </a:prstGeom>
        </p:spPr>
        <p:txBody>
          <a:bodyPr wrap="none">
            <a:spAutoFit/>
          </a:bodyPr>
          <a:lstStyle/>
          <a:p>
            <a:pPr lvl="0" algn="ctr" defTabSz="1111250">
              <a:lnSpc>
                <a:spcPct val="90000"/>
              </a:lnSpc>
              <a:spcBef>
                <a:spcPct val="0"/>
              </a:spcBef>
              <a:spcAft>
                <a:spcPct val="35000"/>
              </a:spcAft>
            </a:pPr>
            <a:r>
              <a:rPr lang="en-US" sz="2000" dirty="0"/>
              <a:t>Volatilization</a:t>
            </a:r>
          </a:p>
        </p:txBody>
      </p:sp>
    </p:spTree>
    <p:extLst>
      <p:ext uri="{BB962C8B-B14F-4D97-AF65-F5344CB8AC3E}">
        <p14:creationId xmlns:p14="http://schemas.microsoft.com/office/powerpoint/2010/main" val="17533106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36"/>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39"/>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4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50"/>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4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5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5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8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1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96"/>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98"/>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9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81"/>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5"/>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0"/>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93"/>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3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28"/>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88"/>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60"/>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59"/>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6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22"/>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23"/>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25"/>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15"/>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61"/>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89"/>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94"/>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16"/>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17"/>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64"/>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90"/>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69"/>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70"/>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77"/>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73" grpId="0" animBg="1"/>
      <p:bldP spid="42" grpId="0"/>
      <p:bldP spid="45" grpId="0"/>
      <p:bldP spid="31" grpId="0" animBg="1"/>
      <p:bldP spid="60" grpId="0" animBg="1"/>
      <p:bldP spid="66" grpId="0"/>
      <p:bldP spid="21" grpId="0" animBg="1"/>
      <p:bldP spid="56" grpId="0"/>
      <p:bldP spid="82" grpId="0" animBg="1"/>
      <p:bldP spid="83" grpId="0" animBg="1"/>
      <p:bldP spid="43" grpId="0" animBg="1"/>
      <p:bldP spid="84" grpId="0"/>
      <p:bldP spid="85" grpId="0"/>
      <p:bldP spid="112" grpId="0"/>
      <p:bldP spid="98" grpId="0"/>
      <p:bldP spid="81" grpId="0" animBg="1"/>
      <p:bldP spid="12" grpId="0" animBg="1"/>
      <p:bldP spid="20" grpId="0" animBg="1"/>
      <p:bldP spid="88" grpId="0" animBg="1"/>
      <p:bldP spid="28" grpId="0" animBg="1"/>
      <p:bldP spid="34" grpId="0" animBg="1"/>
      <p:bldP spid="93" grpId="0"/>
      <p:bldP spid="2" grpId="0"/>
      <p:bldP spid="3" grpId="0"/>
      <p:bldP spid="61" grpId="0" animBg="1"/>
      <p:bldP spid="15" grpId="0"/>
      <p:bldP spid="16" grpId="0" animBg="1"/>
      <p:bldP spid="64" grpId="0" animBg="1"/>
      <p:bldP spid="17" grpId="0"/>
      <p:bldP spid="23" grpId="0"/>
      <p:bldP spid="25" grpId="0"/>
      <p:bldP spid="89" grpId="0" animBg="1"/>
      <p:bldP spid="90" grpId="0"/>
      <p:bldP spid="69" grpId="0" animBg="1"/>
      <p:bldP spid="70" grpId="0"/>
      <p:bldP spid="94" grpId="0"/>
      <p:bldP spid="110" grpId="0" animBg="1"/>
      <p:bldP spid="113" grpId="0" animBg="1"/>
      <p:bldP spid="114" grpId="0" animBg="1"/>
      <p:bldP spid="115" grpId="0" animBg="1"/>
      <p:bldP spid="116" grpId="0" animBg="1"/>
      <p:bldP spid="117" grpId="0" animBg="1"/>
      <p:bldP spid="159" grpId="0" animBg="1"/>
      <p:bldP spid="160" grpId="0" animBg="1"/>
      <p:bldP spid="161" grpId="0" animBg="1"/>
      <p:bldP spid="77" grpId="0" animBg="1"/>
      <p:bldP spid="7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89362" y="741435"/>
            <a:ext cx="1550116" cy="646331"/>
          </a:xfrm>
          <a:prstGeom prst="rect">
            <a:avLst/>
          </a:prstGeom>
          <a:ln>
            <a:solidFill>
              <a:schemeClr val="tx1"/>
            </a:solidFill>
          </a:ln>
        </p:spPr>
        <p:txBody>
          <a:bodyPr wrap="square">
            <a:spAutoFit/>
          </a:bodyPr>
          <a:lstStyle/>
          <a:p>
            <a:pPr algn="ctr">
              <a:spcBef>
                <a:spcPts val="600"/>
              </a:spcBef>
            </a:pPr>
            <a:r>
              <a:rPr lang="en-US" dirty="0"/>
              <a:t>Soil t</a:t>
            </a:r>
            <a:r>
              <a:rPr lang="en-US" dirty="0" smtClean="0"/>
              <a:t>emperature</a:t>
            </a:r>
            <a:endParaRPr lang="en-US" dirty="0"/>
          </a:p>
        </p:txBody>
      </p:sp>
      <p:sp>
        <p:nvSpPr>
          <p:cNvPr id="6" name="Rectangle 5"/>
          <p:cNvSpPr/>
          <p:nvPr/>
        </p:nvSpPr>
        <p:spPr>
          <a:xfrm>
            <a:off x="6859728" y="746257"/>
            <a:ext cx="1532062" cy="369332"/>
          </a:xfrm>
          <a:prstGeom prst="rect">
            <a:avLst/>
          </a:prstGeom>
          <a:ln>
            <a:solidFill>
              <a:schemeClr val="tx1"/>
            </a:solidFill>
          </a:ln>
        </p:spPr>
        <p:txBody>
          <a:bodyPr wrap="square">
            <a:spAutoFit/>
          </a:bodyPr>
          <a:lstStyle/>
          <a:p>
            <a:pPr algn="ctr"/>
            <a:r>
              <a:rPr lang="en-US" dirty="0" smtClean="0"/>
              <a:t>Rainfall</a:t>
            </a:r>
            <a:endParaRPr lang="en-US" dirty="0"/>
          </a:p>
        </p:txBody>
      </p:sp>
      <p:sp>
        <p:nvSpPr>
          <p:cNvPr id="7" name="Rectangle 6"/>
          <p:cNvSpPr/>
          <p:nvPr/>
        </p:nvSpPr>
        <p:spPr>
          <a:xfrm>
            <a:off x="553798" y="1675296"/>
            <a:ext cx="3077125" cy="923330"/>
          </a:xfrm>
          <a:prstGeom prst="rect">
            <a:avLst/>
          </a:prstGeom>
          <a:ln>
            <a:solidFill>
              <a:schemeClr val="tx1"/>
            </a:solidFill>
          </a:ln>
        </p:spPr>
        <p:txBody>
          <a:bodyPr wrap="square">
            <a:spAutoFit/>
          </a:bodyPr>
          <a:lstStyle/>
          <a:p>
            <a:pPr algn="ctr"/>
            <a:r>
              <a:rPr lang="en-US" dirty="0" smtClean="0"/>
              <a:t>Biome specific base emissions</a:t>
            </a:r>
          </a:p>
          <a:p>
            <a:pPr algn="ctr"/>
            <a:r>
              <a:rPr lang="en-US" dirty="0" smtClean="0"/>
              <a:t>(</a:t>
            </a:r>
            <a:r>
              <a:rPr lang="en-US" b="1" dirty="0" smtClean="0"/>
              <a:t>non-agricultural,</a:t>
            </a:r>
          </a:p>
          <a:p>
            <a:pPr algn="ctr"/>
            <a:r>
              <a:rPr lang="en-US" b="1" dirty="0" smtClean="0"/>
              <a:t>non-growing season</a:t>
            </a:r>
            <a:r>
              <a:rPr lang="en-US" dirty="0" smtClean="0"/>
              <a:t>)</a:t>
            </a:r>
            <a:endParaRPr lang="en-US" dirty="0"/>
          </a:p>
        </p:txBody>
      </p:sp>
      <p:sp>
        <p:nvSpPr>
          <p:cNvPr id="8" name="TextBox 7"/>
          <p:cNvSpPr txBox="1"/>
          <p:nvPr/>
        </p:nvSpPr>
        <p:spPr>
          <a:xfrm>
            <a:off x="2972816" y="3924447"/>
            <a:ext cx="3719952" cy="369332"/>
          </a:xfrm>
          <a:prstGeom prst="rect">
            <a:avLst/>
          </a:prstGeom>
          <a:noFill/>
          <a:ln w="28575">
            <a:noFill/>
          </a:ln>
        </p:spPr>
        <p:txBody>
          <a:bodyPr wrap="square" rtlCol="0">
            <a:spAutoFit/>
          </a:bodyPr>
          <a:lstStyle/>
          <a:p>
            <a:pPr algn="ctr"/>
            <a:r>
              <a:rPr lang="en-US" dirty="0" smtClean="0"/>
              <a:t>YL wet and dry soil NO algorithm</a:t>
            </a:r>
            <a:endParaRPr lang="en-US" dirty="0"/>
          </a:p>
        </p:txBody>
      </p:sp>
      <p:sp>
        <p:nvSpPr>
          <p:cNvPr id="9" name="TextBox 8"/>
          <p:cNvSpPr txBox="1"/>
          <p:nvPr/>
        </p:nvSpPr>
        <p:spPr>
          <a:xfrm>
            <a:off x="1953378" y="741435"/>
            <a:ext cx="2608101" cy="646331"/>
          </a:xfrm>
          <a:prstGeom prst="rect">
            <a:avLst/>
          </a:prstGeom>
          <a:noFill/>
          <a:ln>
            <a:solidFill>
              <a:schemeClr val="tx1"/>
            </a:solidFill>
          </a:ln>
        </p:spPr>
        <p:txBody>
          <a:bodyPr wrap="square" rtlCol="0">
            <a:spAutoFit/>
          </a:bodyPr>
          <a:lstStyle/>
          <a:p>
            <a:pPr algn="ctr"/>
            <a:r>
              <a:rPr lang="en-US" dirty="0" smtClean="0"/>
              <a:t>Biome classification</a:t>
            </a:r>
          </a:p>
          <a:p>
            <a:pPr algn="ctr"/>
            <a:r>
              <a:rPr lang="en-US" dirty="0" smtClean="0"/>
              <a:t> NLCD40</a:t>
            </a:r>
            <a:endParaRPr lang="en-US" dirty="0"/>
          </a:p>
        </p:txBody>
      </p:sp>
      <p:sp>
        <p:nvSpPr>
          <p:cNvPr id="37" name="Rounded Rectangle 36"/>
          <p:cNvSpPr/>
          <p:nvPr/>
        </p:nvSpPr>
        <p:spPr>
          <a:xfrm>
            <a:off x="2895248" y="3845778"/>
            <a:ext cx="3788229" cy="52251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7009862" y="3840532"/>
            <a:ext cx="1313953" cy="52251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7059459" y="3778623"/>
            <a:ext cx="1196139" cy="646331"/>
          </a:xfrm>
          <a:prstGeom prst="rect">
            <a:avLst/>
          </a:prstGeom>
          <a:noFill/>
        </p:spPr>
        <p:txBody>
          <a:bodyPr wrap="square" rtlCol="0">
            <a:spAutoFit/>
          </a:bodyPr>
          <a:lstStyle/>
          <a:p>
            <a:pPr algn="ctr"/>
            <a:r>
              <a:rPr lang="en-US" dirty="0" smtClean="0"/>
              <a:t>Pulsing events</a:t>
            </a:r>
            <a:endParaRPr lang="en-US" dirty="0"/>
          </a:p>
        </p:txBody>
      </p:sp>
      <p:sp>
        <p:nvSpPr>
          <p:cNvPr id="56" name="TextBox 55"/>
          <p:cNvSpPr txBox="1"/>
          <p:nvPr/>
        </p:nvSpPr>
        <p:spPr>
          <a:xfrm>
            <a:off x="8484267" y="741434"/>
            <a:ext cx="2278743" cy="646331"/>
          </a:xfrm>
          <a:prstGeom prst="rect">
            <a:avLst/>
          </a:prstGeom>
          <a:noFill/>
          <a:ln>
            <a:solidFill>
              <a:schemeClr val="tx1"/>
            </a:solidFill>
          </a:ln>
        </p:spPr>
        <p:txBody>
          <a:bodyPr wrap="square" rtlCol="0">
            <a:spAutoFit/>
          </a:bodyPr>
          <a:lstStyle/>
          <a:p>
            <a:pPr algn="ctr"/>
            <a:r>
              <a:rPr lang="en-US" dirty="0" smtClean="0"/>
              <a:t>Leaf and </a:t>
            </a:r>
            <a:r>
              <a:rPr lang="en-US" dirty="0"/>
              <a:t>s</a:t>
            </a:r>
            <a:r>
              <a:rPr lang="en-US" dirty="0" smtClean="0"/>
              <a:t>tomatal </a:t>
            </a:r>
          </a:p>
          <a:p>
            <a:pPr algn="ctr"/>
            <a:r>
              <a:rPr lang="en-US" dirty="0"/>
              <a:t>a</a:t>
            </a:r>
            <a:r>
              <a:rPr lang="en-US" dirty="0" smtClean="0"/>
              <a:t>rea </a:t>
            </a:r>
            <a:r>
              <a:rPr lang="en-US" dirty="0"/>
              <a:t>i</a:t>
            </a:r>
            <a:r>
              <a:rPr lang="en-US" dirty="0" smtClean="0"/>
              <a:t>ndex (LAI, SAI)</a:t>
            </a:r>
            <a:endParaRPr lang="en-US" dirty="0"/>
          </a:p>
        </p:txBody>
      </p:sp>
      <p:sp>
        <p:nvSpPr>
          <p:cNvPr id="59" name="Rounded Rectangle 58"/>
          <p:cNvSpPr/>
          <p:nvPr/>
        </p:nvSpPr>
        <p:spPr>
          <a:xfrm>
            <a:off x="8724738" y="3840532"/>
            <a:ext cx="1807350" cy="52776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8673112" y="3924447"/>
            <a:ext cx="1901051" cy="369332"/>
          </a:xfrm>
          <a:prstGeom prst="rect">
            <a:avLst/>
          </a:prstGeom>
          <a:noFill/>
        </p:spPr>
        <p:txBody>
          <a:bodyPr wrap="square" rtlCol="0">
            <a:spAutoFit/>
          </a:bodyPr>
          <a:lstStyle/>
          <a:p>
            <a:pPr algn="ctr"/>
            <a:r>
              <a:rPr lang="en-US" dirty="0" smtClean="0"/>
              <a:t>Canopy reduction</a:t>
            </a:r>
            <a:endParaRPr lang="en-US" dirty="0"/>
          </a:p>
        </p:txBody>
      </p:sp>
      <p:sp>
        <p:nvSpPr>
          <p:cNvPr id="61" name="Oval 60"/>
          <p:cNvSpPr/>
          <p:nvPr/>
        </p:nvSpPr>
        <p:spPr>
          <a:xfrm>
            <a:off x="5564420" y="5552166"/>
            <a:ext cx="3450791" cy="86859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p:cNvSpPr txBox="1"/>
          <p:nvPr/>
        </p:nvSpPr>
        <p:spPr>
          <a:xfrm>
            <a:off x="5821251" y="5663469"/>
            <a:ext cx="3028791" cy="769441"/>
          </a:xfrm>
          <a:prstGeom prst="rect">
            <a:avLst/>
          </a:prstGeom>
          <a:noFill/>
          <a:ln>
            <a:noFill/>
          </a:ln>
        </p:spPr>
        <p:txBody>
          <a:bodyPr wrap="square" rtlCol="0">
            <a:spAutoFit/>
          </a:bodyPr>
          <a:lstStyle/>
          <a:p>
            <a:pPr algn="ctr"/>
            <a:r>
              <a:rPr lang="en-US" sz="2200" dirty="0" smtClean="0"/>
              <a:t>Yienger and Levy Soil NO emission</a:t>
            </a:r>
            <a:endParaRPr lang="en-US" sz="2200" dirty="0"/>
          </a:p>
        </p:txBody>
      </p:sp>
      <p:sp>
        <p:nvSpPr>
          <p:cNvPr id="25" name="Rectangle 24"/>
          <p:cNvSpPr/>
          <p:nvPr/>
        </p:nvSpPr>
        <p:spPr>
          <a:xfrm>
            <a:off x="3698383" y="1675296"/>
            <a:ext cx="1650750" cy="1477328"/>
          </a:xfrm>
          <a:prstGeom prst="rect">
            <a:avLst/>
          </a:prstGeom>
          <a:ln>
            <a:solidFill>
              <a:schemeClr val="tx1"/>
            </a:solidFill>
          </a:ln>
        </p:spPr>
        <p:txBody>
          <a:bodyPr wrap="square">
            <a:spAutoFit/>
          </a:bodyPr>
          <a:lstStyle/>
          <a:p>
            <a:pPr algn="ctr"/>
            <a:r>
              <a:rPr lang="en-US" b="1" dirty="0" smtClean="0"/>
              <a:t>Growing season </a:t>
            </a:r>
            <a:r>
              <a:rPr lang="en-US" dirty="0" smtClean="0"/>
              <a:t>emissions</a:t>
            </a:r>
          </a:p>
          <a:p>
            <a:pPr algn="ctr"/>
            <a:r>
              <a:rPr lang="en-US" dirty="0" smtClean="0"/>
              <a:t>(base grassland + fertilizer)</a:t>
            </a:r>
            <a:endParaRPr lang="en-US" dirty="0"/>
          </a:p>
        </p:txBody>
      </p:sp>
      <p:cxnSp>
        <p:nvCxnSpPr>
          <p:cNvPr id="27" name="Straight Arrow Connector 26"/>
          <p:cNvCxnSpPr/>
          <p:nvPr/>
        </p:nvCxnSpPr>
        <p:spPr>
          <a:xfrm>
            <a:off x="4351841" y="1387766"/>
            <a:ext cx="0" cy="2971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144292" y="2598626"/>
            <a:ext cx="0" cy="12471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4404062" y="3153308"/>
            <a:ext cx="3394" cy="7078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4" idx="2"/>
          </p:cNvCxnSpPr>
          <p:nvPr/>
        </p:nvCxnSpPr>
        <p:spPr>
          <a:xfrm>
            <a:off x="5564420" y="1387766"/>
            <a:ext cx="0" cy="24734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3144292" y="1402895"/>
            <a:ext cx="0" cy="2971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p:nvPr>
        </p:nvSpPr>
        <p:spPr>
          <a:xfrm>
            <a:off x="2063398" y="69993"/>
            <a:ext cx="8686800" cy="607488"/>
          </a:xfrm>
        </p:spPr>
        <p:txBody>
          <a:bodyPr>
            <a:normAutofit fontScale="90000"/>
          </a:bodyPr>
          <a:lstStyle/>
          <a:p>
            <a:pPr algn="ctr"/>
            <a:r>
              <a:rPr lang="en-US" sz="2900" b="1" dirty="0" smtClean="0">
                <a:solidFill>
                  <a:srgbClr val="002060"/>
                </a:solidFill>
              </a:rPr>
              <a:t>Yienger-Levy (YL) default soil NO scheme in CMAQ: Overview</a:t>
            </a:r>
            <a:endParaRPr lang="en-US" sz="2900" b="1" dirty="0">
              <a:solidFill>
                <a:srgbClr val="002060"/>
              </a:solidFill>
            </a:endParaRPr>
          </a:p>
        </p:txBody>
      </p:sp>
      <p:sp>
        <p:nvSpPr>
          <p:cNvPr id="2" name="TextBox 1"/>
          <p:cNvSpPr txBox="1"/>
          <p:nvPr/>
        </p:nvSpPr>
        <p:spPr>
          <a:xfrm>
            <a:off x="5657334" y="1683557"/>
            <a:ext cx="1602800" cy="1200329"/>
          </a:xfrm>
          <a:prstGeom prst="rect">
            <a:avLst/>
          </a:prstGeom>
          <a:solidFill>
            <a:schemeClr val="bg1"/>
          </a:solidFill>
          <a:ln>
            <a:solidFill>
              <a:schemeClr val="tx1"/>
            </a:solidFill>
          </a:ln>
        </p:spPr>
        <p:txBody>
          <a:bodyPr wrap="square" rtlCol="0">
            <a:spAutoFit/>
          </a:bodyPr>
          <a:lstStyle/>
          <a:p>
            <a:pPr algn="ctr"/>
            <a:r>
              <a:rPr lang="en-US" dirty="0" smtClean="0"/>
              <a:t>Rainfall </a:t>
            </a:r>
          </a:p>
          <a:p>
            <a:pPr algn="ctr"/>
            <a:r>
              <a:rPr lang="en-US" dirty="0" smtClean="0"/>
              <a:t>(if original YL); </a:t>
            </a:r>
          </a:p>
          <a:p>
            <a:pPr algn="ctr"/>
            <a:r>
              <a:rPr lang="en-US" dirty="0" smtClean="0"/>
              <a:t>Soil moisture</a:t>
            </a:r>
          </a:p>
          <a:p>
            <a:pPr algn="ctr"/>
            <a:r>
              <a:rPr lang="en-US" dirty="0" smtClean="0"/>
              <a:t>(if PX-LSM)</a:t>
            </a:r>
            <a:endParaRPr lang="en-US" dirty="0"/>
          </a:p>
        </p:txBody>
      </p:sp>
      <p:cxnSp>
        <p:nvCxnSpPr>
          <p:cNvPr id="23" name="Straight Arrow Connector 22"/>
          <p:cNvCxnSpPr>
            <a:stCxn id="2" idx="2"/>
          </p:cNvCxnSpPr>
          <p:nvPr/>
        </p:nvCxnSpPr>
        <p:spPr>
          <a:xfrm>
            <a:off x="6458734" y="2883886"/>
            <a:ext cx="0" cy="9566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033221" y="1115589"/>
            <a:ext cx="0" cy="5844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56" idx="2"/>
            <a:endCxn id="59" idx="0"/>
          </p:cNvCxnSpPr>
          <p:nvPr/>
        </p:nvCxnSpPr>
        <p:spPr>
          <a:xfrm>
            <a:off x="9623639" y="1387765"/>
            <a:ext cx="4774" cy="24527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6069777" y="4363046"/>
            <a:ext cx="0" cy="12742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54" idx="2"/>
          </p:cNvCxnSpPr>
          <p:nvPr/>
        </p:nvCxnSpPr>
        <p:spPr>
          <a:xfrm>
            <a:off x="7666839" y="4363046"/>
            <a:ext cx="0" cy="11891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8850042" y="4363046"/>
            <a:ext cx="0" cy="14324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a:stCxn id="6" idx="2"/>
          </p:cNvCxnSpPr>
          <p:nvPr/>
        </p:nvCxnSpPr>
        <p:spPr>
          <a:xfrm>
            <a:off x="7625759" y="1115589"/>
            <a:ext cx="0" cy="27455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Slide Number Placeholder 10"/>
          <p:cNvSpPr>
            <a:spLocks noGrp="1"/>
          </p:cNvSpPr>
          <p:nvPr>
            <p:ph type="sldNum" sz="quarter" idx="12"/>
          </p:nvPr>
        </p:nvSpPr>
        <p:spPr/>
        <p:txBody>
          <a:bodyPr/>
          <a:lstStyle/>
          <a:p>
            <a:fld id="{59FBB627-7F02-48C8-836E-392B47AA2D88}" type="slidenum">
              <a:rPr lang="en-US" sz="1800" b="1" smtClean="0">
                <a:solidFill>
                  <a:srgbClr val="FF0000"/>
                </a:solidFill>
              </a:rPr>
              <a:t>30</a:t>
            </a:fld>
            <a:endParaRPr lang="en-US" sz="1800" b="1" dirty="0">
              <a:solidFill>
                <a:srgbClr val="FF0000"/>
              </a:solidFill>
            </a:endParaRPr>
          </a:p>
        </p:txBody>
      </p:sp>
    </p:spTree>
    <p:extLst>
      <p:ext uri="{BB962C8B-B14F-4D97-AF65-F5344CB8AC3E}">
        <p14:creationId xmlns:p14="http://schemas.microsoft.com/office/powerpoint/2010/main" val="3347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p:bldP spid="9" grpId="0" animBg="1"/>
      <p:bldP spid="37" grpId="0" animBg="1"/>
      <p:bldP spid="54" grpId="0" animBg="1"/>
      <p:bldP spid="55" grpId="0"/>
      <p:bldP spid="56" grpId="0" animBg="1"/>
      <p:bldP spid="59" grpId="0" animBg="1"/>
      <p:bldP spid="60" grpId="0"/>
      <p:bldP spid="61" grpId="0" animBg="1"/>
      <p:bldP spid="73" grpId="0"/>
      <p:bldP spid="25"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2060"/>
                </a:solidFill>
              </a:rPr>
              <a:t>YL pulsing term</a:t>
            </a:r>
            <a:endParaRPr lang="en-US" dirty="0">
              <a:solidFill>
                <a:srgbClr val="002060"/>
              </a:solidFill>
            </a:endParaRPr>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250" t="60018" r="28518" b="11460"/>
          <a:stretch/>
        </p:blipFill>
        <p:spPr bwMode="auto">
          <a:xfrm>
            <a:off x="2688306" y="2131382"/>
            <a:ext cx="6484109" cy="333954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49679" y="2236899"/>
            <a:ext cx="2233186" cy="369332"/>
          </a:xfrm>
          <a:prstGeom prst="rect">
            <a:avLst/>
          </a:prstGeom>
          <a:noFill/>
        </p:spPr>
        <p:txBody>
          <a:bodyPr wrap="square" rtlCol="0">
            <a:spAutoFit/>
          </a:bodyPr>
          <a:lstStyle/>
          <a:p>
            <a:pPr algn="ctr"/>
            <a:r>
              <a:rPr lang="en-US" b="1" dirty="0" smtClean="0"/>
              <a:t>YL Pulsing multiplier</a:t>
            </a:r>
            <a:endParaRPr lang="en-US" b="1" dirty="0"/>
          </a:p>
        </p:txBody>
      </p:sp>
      <p:sp>
        <p:nvSpPr>
          <p:cNvPr id="6" name="Slide Number Placeholder 5"/>
          <p:cNvSpPr>
            <a:spLocks noGrp="1"/>
          </p:cNvSpPr>
          <p:nvPr>
            <p:ph type="sldNum" sz="quarter" idx="12"/>
          </p:nvPr>
        </p:nvSpPr>
        <p:spPr/>
        <p:txBody>
          <a:bodyPr/>
          <a:lstStyle/>
          <a:p>
            <a:fld id="{59FBB627-7F02-48C8-836E-392B47AA2D88}" type="slidenum">
              <a:rPr lang="en-US" sz="1800" b="1" smtClean="0">
                <a:solidFill>
                  <a:srgbClr val="FF0000"/>
                </a:solidFill>
              </a:rPr>
              <a:t>31</a:t>
            </a:fld>
            <a:endParaRPr lang="en-US" sz="1800" b="1" dirty="0">
              <a:solidFill>
                <a:srgbClr val="FF0000"/>
              </a:solidFill>
            </a:endParaRPr>
          </a:p>
        </p:txBody>
      </p:sp>
    </p:spTree>
    <p:extLst>
      <p:ext uri="{BB962C8B-B14F-4D97-AF65-F5344CB8AC3E}">
        <p14:creationId xmlns:p14="http://schemas.microsoft.com/office/powerpoint/2010/main" val="9751317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44574" y="557933"/>
            <a:ext cx="4227051" cy="1477328"/>
          </a:xfrm>
          <a:prstGeom prst="rect">
            <a:avLst/>
          </a:prstGeom>
          <a:ln>
            <a:solidFill>
              <a:schemeClr val="tx1"/>
            </a:solidFill>
          </a:ln>
        </p:spPr>
        <p:txBody>
          <a:bodyPr wrap="square">
            <a:spAutoFit/>
          </a:bodyPr>
          <a:lstStyle/>
          <a:p>
            <a:pPr algn="ctr"/>
            <a:r>
              <a:rPr lang="en-US" dirty="0" smtClean="0"/>
              <a:t>Meteorology, </a:t>
            </a:r>
          </a:p>
          <a:p>
            <a:pPr algn="ctr"/>
            <a:r>
              <a:rPr lang="en-US" dirty="0" smtClean="0"/>
              <a:t>canopy </a:t>
            </a:r>
            <a:r>
              <a:rPr lang="en-US" dirty="0"/>
              <a:t>structure, </a:t>
            </a:r>
            <a:endParaRPr lang="en-US" dirty="0" smtClean="0"/>
          </a:p>
          <a:p>
            <a:pPr algn="ctr"/>
            <a:r>
              <a:rPr lang="en-US" dirty="0"/>
              <a:t>b</a:t>
            </a:r>
            <a:r>
              <a:rPr lang="en-US" dirty="0" smtClean="0"/>
              <a:t>iome/vegetation </a:t>
            </a:r>
            <a:r>
              <a:rPr lang="en-US" dirty="0"/>
              <a:t>coverage </a:t>
            </a:r>
            <a:endParaRPr lang="en-US" dirty="0" smtClean="0"/>
          </a:p>
          <a:p>
            <a:pPr algn="ctr"/>
            <a:r>
              <a:rPr lang="en-US" dirty="0" smtClean="0"/>
              <a:t>(</a:t>
            </a:r>
            <a:r>
              <a:rPr lang="en-US" dirty="0"/>
              <a:t>LAI and bulk stomatal resistance), and </a:t>
            </a:r>
            <a:endParaRPr lang="en-US" dirty="0" smtClean="0"/>
          </a:p>
          <a:p>
            <a:pPr algn="ctr"/>
            <a:r>
              <a:rPr lang="en-US" dirty="0" smtClean="0"/>
              <a:t>deposition </a:t>
            </a:r>
            <a:r>
              <a:rPr lang="en-US" dirty="0"/>
              <a:t>coefficients</a:t>
            </a:r>
          </a:p>
        </p:txBody>
      </p:sp>
      <p:cxnSp>
        <p:nvCxnSpPr>
          <p:cNvPr id="5" name="Straight Arrow Connector 4"/>
          <p:cNvCxnSpPr>
            <a:stCxn id="4" idx="2"/>
            <a:endCxn id="52" idx="0"/>
          </p:cNvCxnSpPr>
          <p:nvPr/>
        </p:nvCxnSpPr>
        <p:spPr>
          <a:xfrm flipH="1">
            <a:off x="9958099" y="2035261"/>
            <a:ext cx="1" cy="19059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687961" y="557933"/>
            <a:ext cx="1984174" cy="646331"/>
          </a:xfrm>
          <a:prstGeom prst="rect">
            <a:avLst/>
          </a:prstGeom>
          <a:ln>
            <a:solidFill>
              <a:schemeClr val="tx1"/>
            </a:solidFill>
          </a:ln>
        </p:spPr>
        <p:txBody>
          <a:bodyPr wrap="square">
            <a:spAutoFit/>
          </a:bodyPr>
          <a:lstStyle/>
          <a:p>
            <a:pPr algn="ctr">
              <a:spcBef>
                <a:spcPts val="600"/>
              </a:spcBef>
            </a:pPr>
            <a:r>
              <a:rPr lang="en-US" dirty="0" smtClean="0"/>
              <a:t>Length of dry period before rain</a:t>
            </a:r>
            <a:endParaRPr lang="en-US" dirty="0"/>
          </a:p>
        </p:txBody>
      </p:sp>
      <p:sp>
        <p:nvSpPr>
          <p:cNvPr id="8" name="Rectangle 7"/>
          <p:cNvSpPr/>
          <p:nvPr/>
        </p:nvSpPr>
        <p:spPr>
          <a:xfrm>
            <a:off x="4401565" y="554597"/>
            <a:ext cx="1155595" cy="646331"/>
          </a:xfrm>
          <a:prstGeom prst="rect">
            <a:avLst/>
          </a:prstGeom>
          <a:ln>
            <a:solidFill>
              <a:schemeClr val="tx1"/>
            </a:solidFill>
          </a:ln>
        </p:spPr>
        <p:txBody>
          <a:bodyPr wrap="square">
            <a:spAutoFit/>
          </a:bodyPr>
          <a:lstStyle/>
          <a:p>
            <a:pPr algn="ctr"/>
            <a:r>
              <a:rPr lang="en-US" dirty="0" smtClean="0"/>
              <a:t>Soil </a:t>
            </a:r>
          </a:p>
          <a:p>
            <a:pPr algn="ctr"/>
            <a:r>
              <a:rPr lang="en-US" dirty="0" smtClean="0"/>
              <a:t>moisture</a:t>
            </a:r>
            <a:endParaRPr lang="en-US" dirty="0"/>
          </a:p>
        </p:txBody>
      </p:sp>
      <p:sp>
        <p:nvSpPr>
          <p:cNvPr id="10" name="Rectangle 9"/>
          <p:cNvSpPr/>
          <p:nvPr/>
        </p:nvSpPr>
        <p:spPr>
          <a:xfrm>
            <a:off x="2874781" y="554597"/>
            <a:ext cx="1403055" cy="646331"/>
          </a:xfrm>
          <a:prstGeom prst="rect">
            <a:avLst/>
          </a:prstGeom>
          <a:ln>
            <a:solidFill>
              <a:schemeClr val="tx1"/>
            </a:solidFill>
          </a:ln>
        </p:spPr>
        <p:txBody>
          <a:bodyPr wrap="square">
            <a:spAutoFit/>
          </a:bodyPr>
          <a:lstStyle/>
          <a:p>
            <a:pPr algn="ctr">
              <a:spcBef>
                <a:spcPts val="600"/>
              </a:spcBef>
            </a:pPr>
            <a:r>
              <a:rPr lang="en-US" dirty="0"/>
              <a:t>Soil </a:t>
            </a:r>
            <a:r>
              <a:rPr lang="en-US" dirty="0" smtClean="0"/>
              <a:t>temperature</a:t>
            </a:r>
            <a:endParaRPr lang="en-US" dirty="0"/>
          </a:p>
        </p:txBody>
      </p:sp>
      <p:sp>
        <p:nvSpPr>
          <p:cNvPr id="12" name="TextBox 11"/>
          <p:cNvSpPr txBox="1"/>
          <p:nvPr/>
        </p:nvSpPr>
        <p:spPr>
          <a:xfrm>
            <a:off x="232321" y="4075807"/>
            <a:ext cx="5434181" cy="369332"/>
          </a:xfrm>
          <a:prstGeom prst="rect">
            <a:avLst/>
          </a:prstGeom>
          <a:noFill/>
        </p:spPr>
        <p:txBody>
          <a:bodyPr wrap="square" rtlCol="0">
            <a:spAutoFit/>
          </a:bodyPr>
          <a:lstStyle/>
          <a:p>
            <a:pPr algn="ctr"/>
            <a:r>
              <a:rPr lang="en-US" dirty="0" smtClean="0"/>
              <a:t>BDSNP soil NO algorithm</a:t>
            </a:r>
            <a:endParaRPr lang="en-US" dirty="0"/>
          </a:p>
        </p:txBody>
      </p:sp>
      <p:sp>
        <p:nvSpPr>
          <p:cNvPr id="13" name="Rounded Rectangle 12"/>
          <p:cNvSpPr/>
          <p:nvPr/>
        </p:nvSpPr>
        <p:spPr>
          <a:xfrm>
            <a:off x="264602" y="3960391"/>
            <a:ext cx="5144278" cy="60016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39321" y="553791"/>
            <a:ext cx="2670059" cy="923330"/>
          </a:xfrm>
          <a:prstGeom prst="rect">
            <a:avLst/>
          </a:prstGeom>
          <a:noFill/>
          <a:ln>
            <a:solidFill>
              <a:schemeClr val="tx1"/>
            </a:solidFill>
          </a:ln>
        </p:spPr>
        <p:txBody>
          <a:bodyPr wrap="square" rtlCol="0">
            <a:spAutoFit/>
          </a:bodyPr>
          <a:lstStyle/>
          <a:p>
            <a:pPr algn="ctr"/>
            <a:r>
              <a:rPr lang="en-US" dirty="0" smtClean="0"/>
              <a:t>MODIS24 mapping </a:t>
            </a:r>
          </a:p>
          <a:p>
            <a:pPr algn="ctr"/>
            <a:r>
              <a:rPr lang="en-US" dirty="0" smtClean="0"/>
              <a:t>to sub-grid NLCD40 biomes </a:t>
            </a:r>
            <a:endParaRPr lang="en-US" dirty="0"/>
          </a:p>
        </p:txBody>
      </p:sp>
      <p:sp>
        <p:nvSpPr>
          <p:cNvPr id="18" name="Rounded Rectangle 17"/>
          <p:cNvSpPr/>
          <p:nvPr/>
        </p:nvSpPr>
        <p:spPr>
          <a:xfrm>
            <a:off x="5634222" y="3941242"/>
            <a:ext cx="2091652" cy="60016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924124" y="4073606"/>
            <a:ext cx="1576408" cy="369332"/>
          </a:xfrm>
          <a:prstGeom prst="rect">
            <a:avLst/>
          </a:prstGeom>
          <a:noFill/>
        </p:spPr>
        <p:txBody>
          <a:bodyPr wrap="square" rtlCol="0">
            <a:spAutoFit/>
          </a:bodyPr>
          <a:lstStyle/>
          <a:p>
            <a:r>
              <a:rPr lang="en-US" dirty="0" smtClean="0"/>
              <a:t>Pulsing events</a:t>
            </a:r>
            <a:endParaRPr lang="en-US" dirty="0"/>
          </a:p>
        </p:txBody>
      </p:sp>
      <p:cxnSp>
        <p:nvCxnSpPr>
          <p:cNvPr id="20" name="Straight Arrow Connector 19"/>
          <p:cNvCxnSpPr>
            <a:stCxn id="6" idx="2"/>
            <a:endCxn id="18" idx="0"/>
          </p:cNvCxnSpPr>
          <p:nvPr/>
        </p:nvCxnSpPr>
        <p:spPr>
          <a:xfrm>
            <a:off x="6680048" y="1204264"/>
            <a:ext cx="0" cy="27369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12313" y="2022138"/>
            <a:ext cx="1705404" cy="923330"/>
          </a:xfrm>
          <a:prstGeom prst="rect">
            <a:avLst/>
          </a:prstGeom>
          <a:noFill/>
          <a:ln>
            <a:solidFill>
              <a:schemeClr val="tx1"/>
            </a:solidFill>
          </a:ln>
        </p:spPr>
        <p:txBody>
          <a:bodyPr wrap="square" rtlCol="0">
            <a:spAutoFit/>
          </a:bodyPr>
          <a:lstStyle/>
          <a:p>
            <a:pPr algn="ctr"/>
            <a:r>
              <a:rPr lang="en-US" dirty="0" smtClean="0"/>
              <a:t>Biome specific background  NO  emission factor</a:t>
            </a:r>
            <a:endParaRPr lang="en-US" dirty="0"/>
          </a:p>
        </p:txBody>
      </p:sp>
      <p:sp>
        <p:nvSpPr>
          <p:cNvPr id="26" name="TextBox 25"/>
          <p:cNvSpPr txBox="1"/>
          <p:nvPr/>
        </p:nvSpPr>
        <p:spPr>
          <a:xfrm>
            <a:off x="1989596" y="2010382"/>
            <a:ext cx="1428890" cy="923330"/>
          </a:xfrm>
          <a:prstGeom prst="rect">
            <a:avLst/>
          </a:prstGeom>
          <a:noFill/>
          <a:ln>
            <a:solidFill>
              <a:schemeClr val="tx1"/>
            </a:solidFill>
          </a:ln>
        </p:spPr>
        <p:txBody>
          <a:bodyPr wrap="square" rtlCol="0">
            <a:spAutoFit/>
          </a:bodyPr>
          <a:lstStyle/>
          <a:p>
            <a:pPr algn="ctr"/>
            <a:r>
              <a:rPr lang="en-US" b="1" dirty="0" smtClean="0"/>
              <a:t>Fertilizer</a:t>
            </a:r>
            <a:r>
              <a:rPr lang="en-US" dirty="0" smtClean="0"/>
              <a:t> and </a:t>
            </a:r>
            <a:r>
              <a:rPr lang="en-US" b="1" dirty="0" smtClean="0"/>
              <a:t>deposition</a:t>
            </a:r>
            <a:r>
              <a:rPr lang="en-US" dirty="0" smtClean="0"/>
              <a:t> </a:t>
            </a:r>
            <a:r>
              <a:rPr lang="en-US" b="1" dirty="0" smtClean="0"/>
              <a:t>N</a:t>
            </a:r>
            <a:r>
              <a:rPr lang="en-US" dirty="0" smtClean="0"/>
              <a:t> </a:t>
            </a:r>
            <a:r>
              <a:rPr lang="en-US" b="1" dirty="0" smtClean="0"/>
              <a:t>(EPIC)</a:t>
            </a:r>
            <a:endParaRPr lang="en-US" b="1" dirty="0"/>
          </a:p>
        </p:txBody>
      </p:sp>
      <p:cxnSp>
        <p:nvCxnSpPr>
          <p:cNvPr id="39" name="Straight Arrow Connector 38"/>
          <p:cNvCxnSpPr>
            <a:endCxn id="23" idx="0"/>
          </p:cNvCxnSpPr>
          <p:nvPr/>
        </p:nvCxnSpPr>
        <p:spPr>
          <a:xfrm>
            <a:off x="1065015" y="1477121"/>
            <a:ext cx="0" cy="5450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Rounded Rectangle 51"/>
          <p:cNvSpPr/>
          <p:nvPr/>
        </p:nvSpPr>
        <p:spPr>
          <a:xfrm>
            <a:off x="8912273" y="3941241"/>
            <a:ext cx="2091652" cy="60016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8709624" y="3987687"/>
            <a:ext cx="2496950" cy="646331"/>
          </a:xfrm>
          <a:prstGeom prst="rect">
            <a:avLst/>
          </a:prstGeom>
          <a:noFill/>
        </p:spPr>
        <p:txBody>
          <a:bodyPr wrap="square" rtlCol="0">
            <a:spAutoFit/>
          </a:bodyPr>
          <a:lstStyle/>
          <a:p>
            <a:pPr algn="ctr"/>
            <a:r>
              <a:rPr lang="en-US" dirty="0" smtClean="0"/>
              <a:t>Wang et al. canopy reduction factor </a:t>
            </a:r>
            <a:endParaRPr lang="en-US" dirty="0"/>
          </a:p>
        </p:txBody>
      </p:sp>
      <p:sp>
        <p:nvSpPr>
          <p:cNvPr id="62" name="Oval 61"/>
          <p:cNvSpPr/>
          <p:nvPr/>
        </p:nvSpPr>
        <p:spPr>
          <a:xfrm>
            <a:off x="4522537" y="5342852"/>
            <a:ext cx="5278288" cy="95903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4522537" y="5437646"/>
            <a:ext cx="5278287" cy="769441"/>
          </a:xfrm>
          <a:prstGeom prst="rect">
            <a:avLst/>
          </a:prstGeom>
          <a:noFill/>
        </p:spPr>
        <p:txBody>
          <a:bodyPr wrap="square" rtlCol="0">
            <a:spAutoFit/>
          </a:bodyPr>
          <a:lstStyle/>
          <a:p>
            <a:pPr algn="ctr"/>
            <a:r>
              <a:rPr lang="en-US" sz="2200" dirty="0" smtClean="0"/>
              <a:t>BDSNP </a:t>
            </a:r>
          </a:p>
          <a:p>
            <a:pPr algn="ctr"/>
            <a:r>
              <a:rPr lang="en-US" sz="2200" dirty="0" smtClean="0"/>
              <a:t>Soil NO emission</a:t>
            </a:r>
            <a:endParaRPr lang="en-US" sz="2200" dirty="0"/>
          </a:p>
        </p:txBody>
      </p:sp>
      <p:sp>
        <p:nvSpPr>
          <p:cNvPr id="28" name="Title 1"/>
          <p:cNvSpPr>
            <a:spLocks noGrp="1"/>
          </p:cNvSpPr>
          <p:nvPr>
            <p:ph type="title"/>
          </p:nvPr>
        </p:nvSpPr>
        <p:spPr>
          <a:xfrm>
            <a:off x="1452246" y="-6475"/>
            <a:ext cx="9754328" cy="607488"/>
          </a:xfrm>
        </p:spPr>
        <p:txBody>
          <a:bodyPr>
            <a:normAutofit fontScale="90000"/>
          </a:bodyPr>
          <a:lstStyle/>
          <a:p>
            <a:pPr algn="ctr"/>
            <a:r>
              <a:rPr lang="en-US" sz="2900" b="1" dirty="0" smtClean="0">
                <a:solidFill>
                  <a:srgbClr val="002060"/>
                </a:solidFill>
              </a:rPr>
              <a:t>Berkley Dalhousie Soil NO</a:t>
            </a:r>
            <a:r>
              <a:rPr lang="en-US" sz="2900" b="1" baseline="-25000" dirty="0" smtClean="0">
                <a:solidFill>
                  <a:srgbClr val="002060"/>
                </a:solidFill>
              </a:rPr>
              <a:t>x </a:t>
            </a:r>
            <a:r>
              <a:rPr lang="en-US" sz="2900" b="1" dirty="0" smtClean="0">
                <a:solidFill>
                  <a:srgbClr val="002060"/>
                </a:solidFill>
              </a:rPr>
              <a:t>Parametrization (BDSNP) scheme : Overview</a:t>
            </a:r>
            <a:endParaRPr lang="en-US" sz="2900" b="1" dirty="0">
              <a:solidFill>
                <a:srgbClr val="002060"/>
              </a:solidFill>
            </a:endParaRPr>
          </a:p>
        </p:txBody>
      </p:sp>
      <p:cxnSp>
        <p:nvCxnSpPr>
          <p:cNvPr id="27" name="Straight Arrow Connector 26"/>
          <p:cNvCxnSpPr>
            <a:endCxn id="26" idx="0"/>
          </p:cNvCxnSpPr>
          <p:nvPr/>
        </p:nvCxnSpPr>
        <p:spPr>
          <a:xfrm>
            <a:off x="2704041" y="1477121"/>
            <a:ext cx="0" cy="5332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0" idx="2"/>
          </p:cNvCxnSpPr>
          <p:nvPr/>
        </p:nvCxnSpPr>
        <p:spPr>
          <a:xfrm flipH="1">
            <a:off x="3576308" y="1200928"/>
            <a:ext cx="1" cy="27594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8" idx="2"/>
          </p:cNvCxnSpPr>
          <p:nvPr/>
        </p:nvCxnSpPr>
        <p:spPr>
          <a:xfrm flipH="1">
            <a:off x="4979362" y="1200928"/>
            <a:ext cx="1" cy="27594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23" idx="2"/>
          </p:cNvCxnSpPr>
          <p:nvPr/>
        </p:nvCxnSpPr>
        <p:spPr>
          <a:xfrm>
            <a:off x="1065015" y="2945468"/>
            <a:ext cx="0" cy="10149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26" idx="2"/>
          </p:cNvCxnSpPr>
          <p:nvPr/>
        </p:nvCxnSpPr>
        <p:spPr>
          <a:xfrm>
            <a:off x="2704041" y="2933712"/>
            <a:ext cx="0" cy="10266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4979362" y="4560556"/>
            <a:ext cx="0" cy="9902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8" idx="2"/>
          </p:cNvCxnSpPr>
          <p:nvPr/>
        </p:nvCxnSpPr>
        <p:spPr>
          <a:xfrm>
            <a:off x="6680048" y="4541407"/>
            <a:ext cx="0" cy="8014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9156877" y="4541406"/>
            <a:ext cx="2" cy="8962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59FBB627-7F02-48C8-836E-392B47AA2D88}" type="slidenum">
              <a:rPr lang="en-US" sz="1800" b="1" smtClean="0">
                <a:solidFill>
                  <a:srgbClr val="FF0000"/>
                </a:solidFill>
              </a:rPr>
              <a:t>32</a:t>
            </a:fld>
            <a:endParaRPr lang="en-US" sz="1800" b="1" dirty="0">
              <a:solidFill>
                <a:srgbClr val="FF0000"/>
              </a:solidFill>
            </a:endParaRPr>
          </a:p>
        </p:txBody>
      </p:sp>
    </p:spTree>
    <p:extLst>
      <p:ext uri="{BB962C8B-B14F-4D97-AF65-F5344CB8AC3E}">
        <p14:creationId xmlns:p14="http://schemas.microsoft.com/office/powerpoint/2010/main" val="137456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23" grpId="0" animBg="1"/>
      <p:bldP spid="26" grpId="0" animBg="1"/>
      <p:bldP spid="62" grpId="0" animBg="1"/>
      <p:bldP spid="6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6239"/>
            <a:ext cx="9144000" cy="792162"/>
          </a:xfrm>
        </p:spPr>
        <p:txBody>
          <a:bodyPr>
            <a:normAutofit/>
          </a:bodyPr>
          <a:lstStyle/>
          <a:p>
            <a:r>
              <a:rPr lang="en-US" sz="3600" b="1" dirty="0">
                <a:solidFill>
                  <a:srgbClr val="002060"/>
                </a:solidFill>
              </a:rPr>
              <a:t>Soil </a:t>
            </a:r>
            <a:r>
              <a:rPr lang="en-US" sz="3600" b="1" dirty="0" smtClean="0">
                <a:solidFill>
                  <a:srgbClr val="002060"/>
                </a:solidFill>
              </a:rPr>
              <a:t>Biome </a:t>
            </a:r>
            <a:r>
              <a:rPr lang="en-US" sz="3600" b="1" dirty="0">
                <a:solidFill>
                  <a:srgbClr val="002060"/>
                </a:solidFill>
              </a:rPr>
              <a:t>/ Land Cover Dataset Enhancements</a:t>
            </a:r>
            <a:endParaRPr lang="en-US" sz="3600" dirty="0"/>
          </a:p>
        </p:txBody>
      </p:sp>
      <p:sp>
        <p:nvSpPr>
          <p:cNvPr id="10" name="Slide Number Placeholder 9"/>
          <p:cNvSpPr>
            <a:spLocks noGrp="1"/>
          </p:cNvSpPr>
          <p:nvPr>
            <p:ph type="sldNum" sz="quarter" idx="12"/>
          </p:nvPr>
        </p:nvSpPr>
        <p:spPr>
          <a:xfrm>
            <a:off x="9301489" y="6314937"/>
            <a:ext cx="2133600" cy="365125"/>
          </a:xfrm>
        </p:spPr>
        <p:txBody>
          <a:bodyPr/>
          <a:lstStyle/>
          <a:p>
            <a:fld id="{372F0189-5D01-45B2-A820-A944A9D341E7}" type="slidenum">
              <a:rPr lang="en-US" sz="1800" b="1" smtClean="0">
                <a:solidFill>
                  <a:srgbClr val="FF0000"/>
                </a:solidFill>
              </a:rPr>
              <a:t>33</a:t>
            </a:fld>
            <a:endParaRPr lang="en-US" sz="1800" b="1" dirty="0">
              <a:solidFill>
                <a:srgbClr val="FF0000"/>
              </a:solidFill>
            </a:endParaRPr>
          </a:p>
        </p:txBody>
      </p:sp>
      <p:sp>
        <p:nvSpPr>
          <p:cNvPr id="5" name="TextBox 4"/>
          <p:cNvSpPr txBox="1"/>
          <p:nvPr/>
        </p:nvSpPr>
        <p:spPr>
          <a:xfrm>
            <a:off x="1447800" y="624680"/>
            <a:ext cx="3886201" cy="369332"/>
          </a:xfrm>
          <a:prstGeom prst="rect">
            <a:avLst/>
          </a:prstGeom>
          <a:noFill/>
        </p:spPr>
        <p:txBody>
          <a:bodyPr wrap="square" rtlCol="0">
            <a:spAutoFit/>
          </a:bodyPr>
          <a:lstStyle/>
          <a:p>
            <a:pPr algn="ctr"/>
            <a:r>
              <a:rPr lang="en-US" b="1" dirty="0"/>
              <a:t>GEOS-</a:t>
            </a:r>
            <a:r>
              <a:rPr lang="en-US" b="1" dirty="0" err="1"/>
              <a:t>Chem</a:t>
            </a:r>
            <a:r>
              <a:rPr lang="en-US" b="1" dirty="0"/>
              <a:t> (0.25° x 0.25°) </a:t>
            </a:r>
          </a:p>
        </p:txBody>
      </p:sp>
      <p:sp>
        <p:nvSpPr>
          <p:cNvPr id="6" name="TextBox 5"/>
          <p:cNvSpPr txBox="1"/>
          <p:nvPr/>
        </p:nvSpPr>
        <p:spPr>
          <a:xfrm>
            <a:off x="1763170" y="6241105"/>
            <a:ext cx="4327464" cy="369332"/>
          </a:xfrm>
          <a:prstGeom prst="rect">
            <a:avLst/>
          </a:prstGeom>
          <a:noFill/>
        </p:spPr>
        <p:txBody>
          <a:bodyPr wrap="square" rtlCol="0">
            <a:spAutoFit/>
          </a:bodyPr>
          <a:lstStyle/>
          <a:p>
            <a:pPr algn="ctr"/>
            <a:r>
              <a:rPr lang="en-US" b="1" dirty="0"/>
              <a:t>CMAQ (12 km x 12 km)</a:t>
            </a:r>
          </a:p>
        </p:txBody>
      </p:sp>
      <p:sp>
        <p:nvSpPr>
          <p:cNvPr id="3" name="TextBox 2"/>
          <p:cNvSpPr txBox="1"/>
          <p:nvPr/>
        </p:nvSpPr>
        <p:spPr>
          <a:xfrm>
            <a:off x="7629438" y="804230"/>
            <a:ext cx="3857168" cy="5447645"/>
          </a:xfrm>
          <a:prstGeom prst="rect">
            <a:avLst/>
          </a:prstGeom>
          <a:noFill/>
        </p:spPr>
        <p:txBody>
          <a:bodyPr wrap="square" rtlCol="0">
            <a:spAutoFit/>
          </a:bodyPr>
          <a:lstStyle/>
          <a:p>
            <a:pPr>
              <a:lnSpc>
                <a:spcPct val="150000"/>
              </a:lnSpc>
            </a:pPr>
            <a:r>
              <a:rPr lang="en-US" sz="2400" b="1" dirty="0"/>
              <a:t>GEOS-</a:t>
            </a:r>
            <a:r>
              <a:rPr lang="en-US" sz="2400" b="1" dirty="0" err="1"/>
              <a:t>Chem</a:t>
            </a:r>
            <a:endParaRPr lang="en-US" sz="2400" b="1" dirty="0"/>
          </a:p>
          <a:p>
            <a:pPr marL="285750" indent="-285750">
              <a:buFontTx/>
              <a:buChar char="-"/>
            </a:pPr>
            <a:r>
              <a:rPr lang="en-US" sz="2400" dirty="0"/>
              <a:t>24 MODIS land cover categories</a:t>
            </a:r>
          </a:p>
          <a:p>
            <a:pPr marL="285750" indent="-285750">
              <a:buFontTx/>
              <a:buChar char="-"/>
            </a:pPr>
            <a:r>
              <a:rPr lang="en-US" sz="2400" dirty="0"/>
              <a:t>Too coarse for regional modeling</a:t>
            </a:r>
          </a:p>
          <a:p>
            <a:endParaRPr lang="en-US" sz="2400" b="1" dirty="0"/>
          </a:p>
          <a:p>
            <a:r>
              <a:rPr lang="en-US" sz="2400" b="1" dirty="0"/>
              <a:t>CMAQ</a:t>
            </a:r>
          </a:p>
          <a:p>
            <a:pPr marL="285750" indent="-285750">
              <a:buFontTx/>
              <a:buChar char="-"/>
            </a:pPr>
            <a:r>
              <a:rPr lang="en-US" sz="2400" dirty="0"/>
              <a:t>Mapped 40 NLCD categories from </a:t>
            </a:r>
            <a:r>
              <a:rPr lang="en-US" sz="2400" dirty="0" err="1"/>
              <a:t>Pleim-Xiu</a:t>
            </a:r>
            <a:r>
              <a:rPr lang="en-US" sz="2400" dirty="0"/>
              <a:t> to 24 MODIS categories</a:t>
            </a:r>
          </a:p>
          <a:p>
            <a:pPr marL="285750" indent="-285750">
              <a:buFontTx/>
              <a:buChar char="-"/>
            </a:pPr>
            <a:r>
              <a:rPr lang="en-US" sz="2400" dirty="0" err="1"/>
              <a:t>Köppen</a:t>
            </a:r>
            <a:r>
              <a:rPr lang="en-US" sz="2400" dirty="0"/>
              <a:t>-Geiger climate zones </a:t>
            </a:r>
          </a:p>
          <a:p>
            <a:pPr marL="285750" indent="-285750">
              <a:buFontTx/>
              <a:buChar char="-"/>
            </a:pPr>
            <a:r>
              <a:rPr lang="en-US" sz="2400" dirty="0"/>
              <a:t>Sub-grid fractionation of biomes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2587" y="1037095"/>
            <a:ext cx="6096851" cy="5087060"/>
          </a:xfrm>
          <a:prstGeom prst="rect">
            <a:avLst/>
          </a:prstGeom>
        </p:spPr>
      </p:pic>
      <p:sp>
        <p:nvSpPr>
          <p:cNvPr id="4" name="TextBox 3"/>
          <p:cNvSpPr txBox="1"/>
          <p:nvPr/>
        </p:nvSpPr>
        <p:spPr>
          <a:xfrm>
            <a:off x="171361" y="6405327"/>
            <a:ext cx="2635339" cy="276999"/>
          </a:xfrm>
          <a:prstGeom prst="rect">
            <a:avLst/>
          </a:prstGeom>
          <a:noFill/>
        </p:spPr>
        <p:txBody>
          <a:bodyPr wrap="square" rtlCol="0">
            <a:spAutoFit/>
          </a:bodyPr>
          <a:lstStyle/>
          <a:p>
            <a:r>
              <a:rPr lang="en-US" sz="1200" dirty="0" err="1" smtClean="0"/>
              <a:t>Rasool</a:t>
            </a:r>
            <a:r>
              <a:rPr lang="en-US" sz="1200" dirty="0" smtClean="0"/>
              <a:t> et al. (2016), </a:t>
            </a:r>
            <a:r>
              <a:rPr lang="en-US" sz="1200" dirty="0" err="1" smtClean="0"/>
              <a:t>Geosc</a:t>
            </a:r>
            <a:r>
              <a:rPr lang="en-US" sz="1200" dirty="0" smtClean="0"/>
              <a:t>. Model Dev.</a:t>
            </a:r>
            <a:endParaRPr lang="en-US" sz="1200" dirty="0"/>
          </a:p>
        </p:txBody>
      </p:sp>
    </p:spTree>
    <p:extLst>
      <p:ext uri="{BB962C8B-B14F-4D97-AF65-F5344CB8AC3E}">
        <p14:creationId xmlns:p14="http://schemas.microsoft.com/office/powerpoint/2010/main" val="9050796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95536" y="1187472"/>
            <a:ext cx="10413642" cy="5487822"/>
          </a:xfrm>
          <a:prstGeom prst="rect">
            <a:avLst/>
          </a:prstGeom>
        </p:spPr>
      </p:pic>
      <p:sp>
        <p:nvSpPr>
          <p:cNvPr id="2" name="TextBox 3"/>
          <p:cNvSpPr txBox="1">
            <a:spLocks noChangeArrowheads="1"/>
          </p:cNvSpPr>
          <p:nvPr/>
        </p:nvSpPr>
        <p:spPr bwMode="auto">
          <a:xfrm>
            <a:off x="1872071" y="164264"/>
            <a:ext cx="8458200" cy="1138773"/>
          </a:xfrm>
          <a:prstGeom prst="rect">
            <a:avLst/>
          </a:prstGeom>
          <a:noFill/>
          <a:ln w="9525">
            <a:noFill/>
            <a:miter lim="800000"/>
            <a:headEnd/>
            <a:tailEnd/>
          </a:ln>
        </p:spPr>
        <p:txBody>
          <a:bodyPr>
            <a:spAutoFit/>
          </a:bodyPr>
          <a:lstStyle/>
          <a:p>
            <a:pPr algn="ctr"/>
            <a:r>
              <a:rPr lang="en-US" sz="3400" b="1" dirty="0">
                <a:solidFill>
                  <a:srgbClr val="002060"/>
                </a:solidFill>
                <a:latin typeface="+mj-lt"/>
              </a:rPr>
              <a:t>Environmental Policy Integrated Climate (EPIC) agricultural model</a:t>
            </a:r>
          </a:p>
        </p:txBody>
      </p:sp>
      <p:sp>
        <p:nvSpPr>
          <p:cNvPr id="4" name="TextBox 3"/>
          <p:cNvSpPr txBox="1"/>
          <p:nvPr/>
        </p:nvSpPr>
        <p:spPr>
          <a:xfrm>
            <a:off x="1195536" y="1241483"/>
            <a:ext cx="10413641" cy="2954655"/>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2200" dirty="0"/>
              <a:t>Fertilizer quantity: USDA Agricultural Resource Management Survey database, validated with fertilizer sales data</a:t>
            </a:r>
          </a:p>
          <a:p>
            <a:pPr marL="742950" lvl="1" indent="-285750">
              <a:buFontTx/>
              <a:buChar char="-"/>
            </a:pPr>
            <a:endParaRPr lang="en-US" dirty="0"/>
          </a:p>
          <a:p>
            <a:pPr marL="285750" indent="-285750">
              <a:buFont typeface="Arial" panose="020B0604020202020204" pitchFamily="34" charset="0"/>
              <a:buChar char="•"/>
            </a:pPr>
            <a:r>
              <a:rPr lang="en-US" sz="2200" dirty="0"/>
              <a:t>Fertilizer timing: Determined by plant nutrient stress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200" dirty="0"/>
              <a:t>Can simulate varied agricultural practices (e.g., tillage, fertilizer type)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200" dirty="0"/>
              <a:t>Fertilizer Emission Scenario Tool for CMAQ (FEST-C) incorporates EPIC simulated </a:t>
            </a:r>
            <a:r>
              <a:rPr lang="en-US" sz="2200" i="1" dirty="0"/>
              <a:t>agricultural</a:t>
            </a:r>
            <a:r>
              <a:rPr lang="en-US" sz="2200" dirty="0"/>
              <a:t> soil N into CMAQ runs</a:t>
            </a:r>
          </a:p>
        </p:txBody>
      </p:sp>
      <p:sp>
        <p:nvSpPr>
          <p:cNvPr id="12" name="TextBox 11"/>
          <p:cNvSpPr txBox="1"/>
          <p:nvPr/>
        </p:nvSpPr>
        <p:spPr>
          <a:xfrm>
            <a:off x="5334001" y="4495800"/>
            <a:ext cx="838199" cy="369332"/>
          </a:xfrm>
          <a:prstGeom prst="rect">
            <a:avLst/>
          </a:prstGeom>
          <a:solidFill>
            <a:schemeClr val="bg1"/>
          </a:solidFill>
        </p:spPr>
        <p:txBody>
          <a:bodyPr wrap="square" rtlCol="0">
            <a:spAutoFit/>
          </a:bodyPr>
          <a:lstStyle/>
          <a:p>
            <a:endParaRPr lang="en-US" dirty="0"/>
          </a:p>
        </p:txBody>
      </p:sp>
      <p:sp>
        <p:nvSpPr>
          <p:cNvPr id="5" name="Slide Number Placeholder 4"/>
          <p:cNvSpPr>
            <a:spLocks noGrp="1"/>
          </p:cNvSpPr>
          <p:nvPr>
            <p:ph type="sldNum" sz="quarter" idx="12"/>
          </p:nvPr>
        </p:nvSpPr>
        <p:spPr>
          <a:xfrm>
            <a:off x="9851409" y="6310169"/>
            <a:ext cx="2133600" cy="365125"/>
          </a:xfrm>
        </p:spPr>
        <p:txBody>
          <a:bodyPr/>
          <a:lstStyle/>
          <a:p>
            <a:fld id="{372F0189-5D01-45B2-A820-A944A9D341E7}" type="slidenum">
              <a:rPr lang="en-US" sz="1800" b="1" smtClean="0">
                <a:solidFill>
                  <a:srgbClr val="FF0000"/>
                </a:solidFill>
              </a:rPr>
              <a:t>34</a:t>
            </a:fld>
            <a:endParaRPr lang="en-US" sz="1800" b="1" dirty="0">
              <a:solidFill>
                <a:srgbClr val="FF0000"/>
              </a:solidFill>
            </a:endParaRPr>
          </a:p>
        </p:txBody>
      </p:sp>
      <p:pic>
        <p:nvPicPr>
          <p:cNvPr id="6" name="Picture 5"/>
          <p:cNvPicPr>
            <a:picLocks noChangeAspect="1"/>
          </p:cNvPicPr>
          <p:nvPr/>
        </p:nvPicPr>
        <p:blipFill>
          <a:blip r:embed="rId4"/>
          <a:stretch>
            <a:fillRect/>
          </a:stretch>
        </p:blipFill>
        <p:spPr>
          <a:xfrm>
            <a:off x="1195536" y="4196138"/>
            <a:ext cx="10413641" cy="2487230"/>
          </a:xfrm>
          <a:prstGeom prst="rect">
            <a:avLst/>
          </a:prstGeom>
        </p:spPr>
      </p:pic>
      <p:sp>
        <p:nvSpPr>
          <p:cNvPr id="11" name="TextBox 10"/>
          <p:cNvSpPr txBox="1"/>
          <p:nvPr/>
        </p:nvSpPr>
        <p:spPr>
          <a:xfrm>
            <a:off x="1057812" y="6615449"/>
            <a:ext cx="3324225" cy="276999"/>
          </a:xfrm>
          <a:prstGeom prst="rect">
            <a:avLst/>
          </a:prstGeom>
          <a:noFill/>
        </p:spPr>
        <p:txBody>
          <a:bodyPr wrap="square" rtlCol="0">
            <a:spAutoFit/>
          </a:bodyPr>
          <a:lstStyle/>
          <a:p>
            <a:r>
              <a:rPr lang="en-US" sz="1200" dirty="0" smtClean="0"/>
              <a:t>(Cooter </a:t>
            </a:r>
            <a:r>
              <a:rPr lang="en-US" sz="1200" dirty="0"/>
              <a:t>et al., </a:t>
            </a:r>
            <a:r>
              <a:rPr lang="en-US" sz="1200" dirty="0" smtClean="0"/>
              <a:t>2012)</a:t>
            </a:r>
            <a:endParaRPr lang="en-US" sz="1200" dirty="0"/>
          </a:p>
        </p:txBody>
      </p:sp>
    </p:spTree>
    <p:extLst>
      <p:ext uri="{BB962C8B-B14F-4D97-AF65-F5344CB8AC3E}">
        <p14:creationId xmlns:p14="http://schemas.microsoft.com/office/powerpoint/2010/main" val="3373881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3608"/>
            <a:ext cx="10515600" cy="1325563"/>
          </a:xfrm>
        </p:spPr>
        <p:txBody>
          <a:bodyPr>
            <a:normAutofit/>
          </a:bodyPr>
          <a:lstStyle/>
          <a:p>
            <a:pPr algn="ctr"/>
            <a:r>
              <a:rPr lang="en-US" sz="3400" b="1" dirty="0" smtClean="0">
                <a:solidFill>
                  <a:srgbClr val="002060"/>
                </a:solidFill>
              </a:rPr>
              <a:t>Current implementation of EPIC in CMAQ as part of FEST-C</a:t>
            </a:r>
            <a:br>
              <a:rPr lang="en-US" sz="3400" b="1" dirty="0" smtClean="0">
                <a:solidFill>
                  <a:srgbClr val="002060"/>
                </a:solidFill>
              </a:rPr>
            </a:br>
            <a:r>
              <a:rPr lang="en-US" sz="3400" b="1" dirty="0" smtClean="0">
                <a:solidFill>
                  <a:srgbClr val="002060"/>
                </a:solidFill>
              </a:rPr>
              <a:t>for estimating  bi-directional NH</a:t>
            </a:r>
            <a:r>
              <a:rPr lang="en-US" sz="3400" b="1" baseline="-25000" dirty="0" smtClean="0">
                <a:solidFill>
                  <a:srgbClr val="002060"/>
                </a:solidFill>
              </a:rPr>
              <a:t>3</a:t>
            </a:r>
            <a:endParaRPr lang="en-US" sz="3400" dirty="0"/>
          </a:p>
        </p:txBody>
      </p:sp>
      <p:pic>
        <p:nvPicPr>
          <p:cNvPr id="4" name="Picture 3" descr="Flow chart bw.png"/>
          <p:cNvPicPr/>
          <p:nvPr/>
        </p:nvPicPr>
        <p:blipFill>
          <a:blip r:embed="rId3" cstate="print"/>
          <a:srcRect t="4382" r="7077" b="10757"/>
          <a:stretch>
            <a:fillRect/>
          </a:stretch>
        </p:blipFill>
        <p:spPr>
          <a:xfrm>
            <a:off x="2150772" y="1386564"/>
            <a:ext cx="7478334" cy="5276126"/>
          </a:xfrm>
          <a:prstGeom prst="rect">
            <a:avLst/>
          </a:prstGeom>
        </p:spPr>
      </p:pic>
      <p:sp>
        <p:nvSpPr>
          <p:cNvPr id="5" name="TextBox 4"/>
          <p:cNvSpPr txBox="1"/>
          <p:nvPr/>
        </p:nvSpPr>
        <p:spPr>
          <a:xfrm>
            <a:off x="838200" y="6385691"/>
            <a:ext cx="2003738" cy="276999"/>
          </a:xfrm>
          <a:prstGeom prst="rect">
            <a:avLst/>
          </a:prstGeom>
          <a:noFill/>
        </p:spPr>
        <p:txBody>
          <a:bodyPr wrap="square" rtlCol="0">
            <a:spAutoFit/>
          </a:bodyPr>
          <a:lstStyle/>
          <a:p>
            <a:r>
              <a:rPr lang="en-US" sz="1200" dirty="0" smtClean="0"/>
              <a:t>Bash et al. (2013)</a:t>
            </a:r>
            <a:endParaRPr lang="en-US" sz="1200" dirty="0"/>
          </a:p>
        </p:txBody>
      </p:sp>
      <p:sp>
        <p:nvSpPr>
          <p:cNvPr id="6" name="Slide Number Placeholder 5"/>
          <p:cNvSpPr>
            <a:spLocks noGrp="1"/>
          </p:cNvSpPr>
          <p:nvPr>
            <p:ph type="sldNum" sz="quarter" idx="12"/>
          </p:nvPr>
        </p:nvSpPr>
        <p:spPr/>
        <p:txBody>
          <a:bodyPr/>
          <a:lstStyle/>
          <a:p>
            <a:fld id="{59FBB627-7F02-48C8-836E-392B47AA2D88}" type="slidenum">
              <a:rPr lang="en-US" sz="1800" b="1" smtClean="0">
                <a:solidFill>
                  <a:srgbClr val="FF0000"/>
                </a:solidFill>
              </a:rPr>
              <a:t>35</a:t>
            </a:fld>
            <a:endParaRPr lang="en-US" sz="1800" b="1" dirty="0">
              <a:solidFill>
                <a:srgbClr val="FF0000"/>
              </a:solidFill>
            </a:endParaRPr>
          </a:p>
        </p:txBody>
      </p:sp>
      <p:sp>
        <p:nvSpPr>
          <p:cNvPr id="10" name="Oval 9"/>
          <p:cNvSpPr/>
          <p:nvPr/>
        </p:nvSpPr>
        <p:spPr>
          <a:xfrm>
            <a:off x="4095482" y="3812146"/>
            <a:ext cx="5344731" cy="2485419"/>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p:cNvSpPr/>
          <p:nvPr/>
        </p:nvSpPr>
        <p:spPr>
          <a:xfrm>
            <a:off x="9440213" y="4803820"/>
            <a:ext cx="746976" cy="231819"/>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187189" y="4181065"/>
            <a:ext cx="1352282" cy="1477328"/>
          </a:xfrm>
          <a:prstGeom prst="rect">
            <a:avLst/>
          </a:prstGeom>
          <a:noFill/>
          <a:ln>
            <a:solidFill>
              <a:schemeClr val="tx1"/>
            </a:solidFill>
          </a:ln>
        </p:spPr>
        <p:txBody>
          <a:bodyPr wrap="square" rtlCol="0">
            <a:spAutoFit/>
          </a:bodyPr>
          <a:lstStyle/>
          <a:p>
            <a:pPr algn="ctr"/>
            <a:r>
              <a:rPr lang="en-US" dirty="0" smtClean="0"/>
              <a:t>Bi-directional Ammonia exchange scheme</a:t>
            </a:r>
            <a:endParaRPr lang="en-US" dirty="0"/>
          </a:p>
        </p:txBody>
      </p:sp>
    </p:spTree>
    <p:extLst>
      <p:ext uri="{BB962C8B-B14F-4D97-AF65-F5344CB8AC3E}">
        <p14:creationId xmlns:p14="http://schemas.microsoft.com/office/powerpoint/2010/main" val="337652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4908" y="1557587"/>
            <a:ext cx="1578375" cy="1107996"/>
          </a:xfrm>
          <a:prstGeom prst="rect">
            <a:avLst/>
          </a:prstGeom>
          <a:noFill/>
        </p:spPr>
        <p:txBody>
          <a:bodyPr wrap="square" rtlCol="0">
            <a:spAutoFit/>
          </a:bodyPr>
          <a:lstStyle/>
          <a:p>
            <a:pPr algn="ctr"/>
            <a:r>
              <a:rPr lang="en-US" altLang="zh-CN" sz="2200" b="1" dirty="0">
                <a:solidFill>
                  <a:srgbClr val="FF0000"/>
                </a:solidFill>
              </a:rPr>
              <a:t>Fertilizer</a:t>
            </a:r>
          </a:p>
          <a:p>
            <a:pPr algn="ctr"/>
            <a:r>
              <a:rPr lang="en-US" sz="2200" b="1" dirty="0">
                <a:solidFill>
                  <a:srgbClr val="FF0000"/>
                </a:solidFill>
              </a:rPr>
              <a:t>Application (</a:t>
            </a:r>
            <a:r>
              <a:rPr lang="en-US" sz="2200" b="1" dirty="0" err="1">
                <a:solidFill>
                  <a:srgbClr val="FF0000"/>
                </a:solidFill>
              </a:rPr>
              <a:t>kgN</a:t>
            </a:r>
            <a:r>
              <a:rPr lang="en-US" sz="2200" b="1" dirty="0">
                <a:solidFill>
                  <a:srgbClr val="FF0000"/>
                </a:solidFill>
              </a:rPr>
              <a:t>/ha</a:t>
            </a:r>
            <a:r>
              <a:rPr lang="en-US" sz="2200" b="1" dirty="0" smtClean="0">
                <a:solidFill>
                  <a:srgbClr val="FF0000"/>
                </a:solidFill>
              </a:rPr>
              <a:t>)*</a:t>
            </a:r>
            <a:endParaRPr lang="en-US" sz="2200" b="1" dirty="0">
              <a:solidFill>
                <a:srgbClr val="FF0000"/>
              </a:solidFill>
            </a:endParaRPr>
          </a:p>
        </p:txBody>
      </p:sp>
      <p:sp>
        <p:nvSpPr>
          <p:cNvPr id="7" name="TextBox 6"/>
          <p:cNvSpPr txBox="1"/>
          <p:nvPr/>
        </p:nvSpPr>
        <p:spPr>
          <a:xfrm>
            <a:off x="4355211" y="419616"/>
            <a:ext cx="846065" cy="400110"/>
          </a:xfrm>
          <a:prstGeom prst="rect">
            <a:avLst/>
          </a:prstGeom>
          <a:noFill/>
        </p:spPr>
        <p:txBody>
          <a:bodyPr wrap="none" rtlCol="0">
            <a:spAutoFit/>
          </a:bodyPr>
          <a:lstStyle/>
          <a:p>
            <a:r>
              <a:rPr lang="en-US" sz="2000" b="1" dirty="0"/>
              <a:t>Potter</a:t>
            </a:r>
            <a:endParaRPr lang="en-US" sz="2000" b="1" dirty="0">
              <a:solidFill>
                <a:srgbClr val="FF0000"/>
              </a:solidFill>
            </a:endParaRPr>
          </a:p>
        </p:txBody>
      </p:sp>
      <p:sp>
        <p:nvSpPr>
          <p:cNvPr id="9" name="TextBox 8"/>
          <p:cNvSpPr txBox="1"/>
          <p:nvPr/>
        </p:nvSpPr>
        <p:spPr>
          <a:xfrm>
            <a:off x="8274889" y="419616"/>
            <a:ext cx="651140" cy="400110"/>
          </a:xfrm>
          <a:prstGeom prst="rect">
            <a:avLst/>
          </a:prstGeom>
          <a:noFill/>
        </p:spPr>
        <p:txBody>
          <a:bodyPr wrap="none" rtlCol="0">
            <a:spAutoFit/>
          </a:bodyPr>
          <a:lstStyle/>
          <a:p>
            <a:r>
              <a:rPr lang="en-US" sz="2000" b="1" dirty="0"/>
              <a:t>EPIC</a:t>
            </a:r>
            <a:endParaRPr lang="en-US" sz="2000" b="1" dirty="0">
              <a:solidFill>
                <a:srgbClr val="FF0000"/>
              </a:solidFill>
            </a:endParaRPr>
          </a:p>
        </p:txBody>
      </p:sp>
      <p:sp>
        <p:nvSpPr>
          <p:cNvPr id="14" name="TextBox 13"/>
          <p:cNvSpPr txBox="1"/>
          <p:nvPr/>
        </p:nvSpPr>
        <p:spPr>
          <a:xfrm>
            <a:off x="2695668" y="4409575"/>
            <a:ext cx="2049425" cy="1107996"/>
          </a:xfrm>
          <a:prstGeom prst="rect">
            <a:avLst/>
          </a:prstGeom>
          <a:noFill/>
        </p:spPr>
        <p:txBody>
          <a:bodyPr wrap="square" rtlCol="0">
            <a:spAutoFit/>
          </a:bodyPr>
          <a:lstStyle/>
          <a:p>
            <a:pPr algn="ctr"/>
            <a:r>
              <a:rPr lang="en-US" sz="2200" b="1" dirty="0">
                <a:solidFill>
                  <a:srgbClr val="FF0000"/>
                </a:solidFill>
              </a:rPr>
              <a:t>Difference in BDSNP</a:t>
            </a:r>
          </a:p>
          <a:p>
            <a:pPr algn="ctr"/>
            <a:r>
              <a:rPr lang="en-US" sz="2200" b="1" dirty="0">
                <a:solidFill>
                  <a:srgbClr val="FF0000"/>
                </a:solidFill>
              </a:rPr>
              <a:t>Soil NO (g/s</a:t>
            </a:r>
            <a:r>
              <a:rPr lang="en-US" sz="2200" b="1" dirty="0" smtClean="0">
                <a:solidFill>
                  <a:srgbClr val="FF0000"/>
                </a:solidFill>
              </a:rPr>
              <a:t>)*</a:t>
            </a:r>
            <a:endParaRPr lang="en-US" sz="2200" dirty="0"/>
          </a:p>
        </p:txBody>
      </p:sp>
      <p:sp>
        <p:nvSpPr>
          <p:cNvPr id="11" name="Title 1"/>
          <p:cNvSpPr>
            <a:spLocks noGrp="1"/>
          </p:cNvSpPr>
          <p:nvPr>
            <p:ph type="title"/>
          </p:nvPr>
        </p:nvSpPr>
        <p:spPr>
          <a:xfrm>
            <a:off x="2954368" y="12183"/>
            <a:ext cx="8686800" cy="607488"/>
          </a:xfrm>
        </p:spPr>
        <p:txBody>
          <a:bodyPr>
            <a:normAutofit/>
          </a:bodyPr>
          <a:lstStyle/>
          <a:p>
            <a:r>
              <a:rPr lang="en-US" sz="2900" b="1" dirty="0">
                <a:solidFill>
                  <a:srgbClr val="002060"/>
                </a:solidFill>
              </a:rPr>
              <a:t>Impact of Potter vs EPIC Fertilizer Data on Soil NO</a:t>
            </a:r>
          </a:p>
        </p:txBody>
      </p:sp>
      <p:sp>
        <p:nvSpPr>
          <p:cNvPr id="3" name="Slide Number Placeholder 2"/>
          <p:cNvSpPr>
            <a:spLocks noGrp="1"/>
          </p:cNvSpPr>
          <p:nvPr>
            <p:ph type="sldNum" sz="quarter" idx="12"/>
          </p:nvPr>
        </p:nvSpPr>
        <p:spPr>
          <a:xfrm>
            <a:off x="8926029" y="6399911"/>
            <a:ext cx="2133600" cy="365125"/>
          </a:xfrm>
        </p:spPr>
        <p:txBody>
          <a:bodyPr/>
          <a:lstStyle/>
          <a:p>
            <a:fld id="{372F0189-5D01-45B2-A820-A944A9D341E7}" type="slidenum">
              <a:rPr lang="en-US" sz="1800" b="1" smtClean="0">
                <a:solidFill>
                  <a:srgbClr val="FF0000"/>
                </a:solidFill>
              </a:rPr>
              <a:t>36</a:t>
            </a:fld>
            <a:endParaRPr lang="en-US" sz="1800" b="1" dirty="0">
              <a:solidFill>
                <a:srgbClr val="FF0000"/>
              </a:solidFill>
            </a:endParaRPr>
          </a:p>
        </p:txBody>
      </p:sp>
      <p:pic>
        <p:nvPicPr>
          <p:cNvPr id="15" name="Picture 14"/>
          <p:cNvPicPr>
            <a:picLocks noChangeAspect="1"/>
          </p:cNvPicPr>
          <p:nvPr/>
        </p:nvPicPr>
        <p:blipFill>
          <a:blip r:embed="rId2"/>
          <a:stretch>
            <a:fillRect/>
          </a:stretch>
        </p:blipFill>
        <p:spPr>
          <a:xfrm>
            <a:off x="4815361" y="3827006"/>
            <a:ext cx="4494855" cy="2574112"/>
          </a:xfrm>
          <a:prstGeom prst="rect">
            <a:avLst/>
          </a:prstGeom>
          <a:ln>
            <a:solidFill>
              <a:schemeClr val="tx1"/>
            </a:solidFill>
          </a:ln>
        </p:spPr>
      </p:pic>
      <p:sp>
        <p:nvSpPr>
          <p:cNvPr id="16" name="TextBox 15"/>
          <p:cNvSpPr txBox="1"/>
          <p:nvPr/>
        </p:nvSpPr>
        <p:spPr>
          <a:xfrm>
            <a:off x="6248401" y="3463088"/>
            <a:ext cx="1506503" cy="400110"/>
          </a:xfrm>
          <a:prstGeom prst="rect">
            <a:avLst/>
          </a:prstGeom>
          <a:noFill/>
        </p:spPr>
        <p:txBody>
          <a:bodyPr wrap="none" rtlCol="0">
            <a:spAutoFit/>
          </a:bodyPr>
          <a:lstStyle/>
          <a:p>
            <a:r>
              <a:rPr lang="en-US" sz="2000" b="1" dirty="0"/>
              <a:t>EPIC - Potter</a:t>
            </a:r>
            <a:endParaRPr lang="en-US" sz="2000" b="1" dirty="0">
              <a:solidFill>
                <a:srgbClr val="FF0000"/>
              </a:solidFill>
            </a:endParaRPr>
          </a:p>
        </p:txBody>
      </p:sp>
      <p:sp>
        <p:nvSpPr>
          <p:cNvPr id="2" name="TextBox 1"/>
          <p:cNvSpPr txBox="1"/>
          <p:nvPr/>
        </p:nvSpPr>
        <p:spPr>
          <a:xfrm>
            <a:off x="1104958" y="5864902"/>
            <a:ext cx="2819400" cy="338554"/>
          </a:xfrm>
          <a:prstGeom prst="rect">
            <a:avLst/>
          </a:prstGeom>
          <a:noFill/>
        </p:spPr>
        <p:txBody>
          <a:bodyPr wrap="square" rtlCol="0">
            <a:spAutoFit/>
          </a:bodyPr>
          <a:lstStyle/>
          <a:p>
            <a:r>
              <a:rPr lang="en-US" sz="1600" i="1" dirty="0"/>
              <a:t>*Averaged over July 2011</a:t>
            </a:r>
          </a:p>
        </p:txBody>
      </p:sp>
      <p:pic>
        <p:nvPicPr>
          <p:cNvPr id="4" name="Picture 3"/>
          <p:cNvPicPr>
            <a:picLocks noChangeAspect="1"/>
          </p:cNvPicPr>
          <p:nvPr/>
        </p:nvPicPr>
        <p:blipFill>
          <a:blip r:embed="rId3"/>
          <a:stretch>
            <a:fillRect/>
          </a:stretch>
        </p:blipFill>
        <p:spPr>
          <a:xfrm>
            <a:off x="6648348" y="730122"/>
            <a:ext cx="4038600" cy="2563852"/>
          </a:xfrm>
          <a:prstGeom prst="rect">
            <a:avLst/>
          </a:prstGeom>
          <a:ln>
            <a:noFill/>
          </a:ln>
        </p:spPr>
      </p:pic>
      <p:pic>
        <p:nvPicPr>
          <p:cNvPr id="5" name="Picture 4"/>
          <p:cNvPicPr>
            <a:picLocks noChangeAspect="1"/>
          </p:cNvPicPr>
          <p:nvPr/>
        </p:nvPicPr>
        <p:blipFill rotWithShape="1">
          <a:blip r:embed="rId4"/>
          <a:srcRect r="17961"/>
          <a:stretch/>
        </p:blipFill>
        <p:spPr>
          <a:xfrm>
            <a:off x="2954368" y="759370"/>
            <a:ext cx="3657599" cy="2556875"/>
          </a:xfrm>
          <a:prstGeom prst="rect">
            <a:avLst/>
          </a:prstGeom>
          <a:ln>
            <a:noFill/>
          </a:ln>
        </p:spPr>
      </p:pic>
      <p:sp>
        <p:nvSpPr>
          <p:cNvPr id="8" name="Rectangle 7"/>
          <p:cNvSpPr/>
          <p:nvPr/>
        </p:nvSpPr>
        <p:spPr>
          <a:xfrm>
            <a:off x="4419600" y="3004457"/>
            <a:ext cx="838200" cy="119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893888" y="3004456"/>
            <a:ext cx="754812" cy="119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3834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a:extLst>
              <a:ext uri="{28A0092B-C50C-407E-A947-70E740481C1C}">
                <a14:useLocalDpi xmlns:a14="http://schemas.microsoft.com/office/drawing/2010/main" val="0"/>
              </a:ext>
            </a:extLst>
          </a:blip>
          <a:srcRect l="4945" t="9044" r="12671" b="4893"/>
          <a:stretch/>
        </p:blipFill>
        <p:spPr bwMode="auto">
          <a:xfrm>
            <a:off x="1898769" y="1685892"/>
            <a:ext cx="7894750" cy="4494727"/>
          </a:xfrm>
          <a:prstGeom prst="rect">
            <a:avLst/>
          </a:prstGeom>
          <a:noFill/>
        </p:spPr>
      </p:pic>
      <p:sp>
        <p:nvSpPr>
          <p:cNvPr id="3" name="TextBox 2"/>
          <p:cNvSpPr txBox="1"/>
          <p:nvPr/>
        </p:nvSpPr>
        <p:spPr>
          <a:xfrm>
            <a:off x="2402006" y="614149"/>
            <a:ext cx="7492621" cy="646331"/>
          </a:xfrm>
          <a:prstGeom prst="rect">
            <a:avLst/>
          </a:prstGeom>
          <a:noFill/>
        </p:spPr>
        <p:txBody>
          <a:bodyPr wrap="square" rtlCol="0">
            <a:spAutoFit/>
          </a:bodyPr>
          <a:lstStyle/>
          <a:p>
            <a:r>
              <a:rPr lang="en-US" sz="3600" dirty="0" smtClean="0">
                <a:solidFill>
                  <a:srgbClr val="002060"/>
                </a:solidFill>
                <a:latin typeface="+mj-lt"/>
              </a:rPr>
              <a:t>Seasonality in BDSNP soil NO estimates</a:t>
            </a:r>
            <a:endParaRPr lang="en-US" sz="3600" dirty="0">
              <a:solidFill>
                <a:srgbClr val="002060"/>
              </a:solidFill>
              <a:latin typeface="+mj-lt"/>
            </a:endParaRPr>
          </a:p>
        </p:txBody>
      </p:sp>
      <p:sp>
        <p:nvSpPr>
          <p:cNvPr id="4" name="Slide Number Placeholder 3"/>
          <p:cNvSpPr>
            <a:spLocks noGrp="1"/>
          </p:cNvSpPr>
          <p:nvPr>
            <p:ph type="sldNum" sz="quarter" idx="12"/>
          </p:nvPr>
        </p:nvSpPr>
        <p:spPr/>
        <p:txBody>
          <a:bodyPr/>
          <a:lstStyle/>
          <a:p>
            <a:fld id="{59FBB627-7F02-48C8-836E-392B47AA2D88}" type="slidenum">
              <a:rPr lang="en-US" sz="1800" b="1" smtClean="0">
                <a:solidFill>
                  <a:srgbClr val="FF0000"/>
                </a:solidFill>
              </a:rPr>
              <a:t>37</a:t>
            </a:fld>
            <a:endParaRPr lang="en-US" sz="1800" b="1">
              <a:solidFill>
                <a:srgbClr val="FF0000"/>
              </a:solidFill>
            </a:endParaRPr>
          </a:p>
        </p:txBody>
      </p:sp>
    </p:spTree>
    <p:extLst>
      <p:ext uri="{BB962C8B-B14F-4D97-AF65-F5344CB8AC3E}">
        <p14:creationId xmlns:p14="http://schemas.microsoft.com/office/powerpoint/2010/main" val="8387756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srcRect b="9520"/>
          <a:stretch/>
        </p:blipFill>
        <p:spPr>
          <a:xfrm>
            <a:off x="1323833" y="1200504"/>
            <a:ext cx="9544334" cy="5657496"/>
          </a:xfrm>
          <a:prstGeom prst="rect">
            <a:avLst/>
          </a:prstGeom>
        </p:spPr>
      </p:pic>
      <p:sp>
        <p:nvSpPr>
          <p:cNvPr id="5" name="TextBox 4"/>
          <p:cNvSpPr txBox="1"/>
          <p:nvPr/>
        </p:nvSpPr>
        <p:spPr>
          <a:xfrm>
            <a:off x="5911393" y="617673"/>
            <a:ext cx="4149969" cy="400110"/>
          </a:xfrm>
          <a:prstGeom prst="rect">
            <a:avLst/>
          </a:prstGeom>
          <a:noFill/>
        </p:spPr>
        <p:txBody>
          <a:bodyPr wrap="square" rtlCol="0">
            <a:spAutoFit/>
          </a:bodyPr>
          <a:lstStyle/>
          <a:p>
            <a:pPr algn="ctr"/>
            <a:r>
              <a:rPr lang="en-US" sz="2000" b="1" dirty="0" smtClean="0">
                <a:solidFill>
                  <a:srgbClr val="FF0000"/>
                </a:solidFill>
              </a:rPr>
              <a:t>Total NO</a:t>
            </a:r>
            <a:r>
              <a:rPr lang="en-US" sz="2000" b="1" baseline="-25000" dirty="0" smtClean="0">
                <a:solidFill>
                  <a:srgbClr val="FF0000"/>
                </a:solidFill>
              </a:rPr>
              <a:t>x</a:t>
            </a:r>
            <a:r>
              <a:rPr lang="en-US" sz="2000" b="1" dirty="0" smtClean="0">
                <a:solidFill>
                  <a:srgbClr val="FF0000"/>
                </a:solidFill>
              </a:rPr>
              <a:t> (BDSNP – YL)</a:t>
            </a:r>
            <a:endParaRPr lang="en-US" sz="2000" b="1" dirty="0">
              <a:solidFill>
                <a:srgbClr val="FF0000"/>
              </a:solidFill>
            </a:endParaRPr>
          </a:p>
        </p:txBody>
      </p:sp>
      <p:sp>
        <p:nvSpPr>
          <p:cNvPr id="6" name="TextBox 5"/>
          <p:cNvSpPr txBox="1"/>
          <p:nvPr/>
        </p:nvSpPr>
        <p:spPr>
          <a:xfrm>
            <a:off x="1091820" y="621197"/>
            <a:ext cx="4149969" cy="400110"/>
          </a:xfrm>
          <a:prstGeom prst="rect">
            <a:avLst/>
          </a:prstGeom>
          <a:noFill/>
        </p:spPr>
        <p:txBody>
          <a:bodyPr wrap="square" rtlCol="0">
            <a:spAutoFit/>
          </a:bodyPr>
          <a:lstStyle/>
          <a:p>
            <a:pPr algn="ctr"/>
            <a:r>
              <a:rPr lang="en-US" sz="2000" b="1" dirty="0" smtClean="0">
                <a:solidFill>
                  <a:srgbClr val="FF0000"/>
                </a:solidFill>
              </a:rPr>
              <a:t>Soil NO (BDSNP – YL)</a:t>
            </a:r>
            <a:endParaRPr lang="en-US" sz="2000" b="1" dirty="0">
              <a:solidFill>
                <a:srgbClr val="FF0000"/>
              </a:solidFill>
            </a:endParaRPr>
          </a:p>
        </p:txBody>
      </p:sp>
      <p:sp>
        <p:nvSpPr>
          <p:cNvPr id="7" name="TextBox 6"/>
          <p:cNvSpPr txBox="1"/>
          <p:nvPr/>
        </p:nvSpPr>
        <p:spPr>
          <a:xfrm>
            <a:off x="532264" y="156008"/>
            <a:ext cx="11230970" cy="461665"/>
          </a:xfrm>
          <a:prstGeom prst="rect">
            <a:avLst/>
          </a:prstGeom>
          <a:noFill/>
        </p:spPr>
        <p:txBody>
          <a:bodyPr wrap="square" rtlCol="0">
            <a:spAutoFit/>
          </a:bodyPr>
          <a:lstStyle/>
          <a:p>
            <a:pPr algn="ctr"/>
            <a:r>
              <a:rPr lang="en-US" sz="2400" b="1" dirty="0" smtClean="0">
                <a:solidFill>
                  <a:srgbClr val="002060"/>
                </a:solidFill>
                <a:latin typeface="+mj-lt"/>
              </a:rPr>
              <a:t>Impact of BDSNP scheme on </a:t>
            </a:r>
            <a:r>
              <a:rPr lang="en-US" sz="2400" b="1" dirty="0">
                <a:solidFill>
                  <a:srgbClr val="002060"/>
                </a:solidFill>
                <a:latin typeface="+mj-lt"/>
              </a:rPr>
              <a:t>soil </a:t>
            </a:r>
            <a:r>
              <a:rPr lang="en-US" sz="2400" b="1" dirty="0" smtClean="0">
                <a:solidFill>
                  <a:srgbClr val="002060"/>
                </a:solidFill>
                <a:latin typeface="+mj-lt"/>
              </a:rPr>
              <a:t>NO emission and total NO</a:t>
            </a:r>
            <a:r>
              <a:rPr lang="en-US" sz="2400" b="1" baseline="-25000" dirty="0" smtClean="0">
                <a:solidFill>
                  <a:srgbClr val="002060"/>
                </a:solidFill>
                <a:latin typeface="+mj-lt"/>
              </a:rPr>
              <a:t>x</a:t>
            </a:r>
            <a:r>
              <a:rPr lang="en-US" sz="2400" b="1" dirty="0" smtClean="0">
                <a:solidFill>
                  <a:srgbClr val="002060"/>
                </a:solidFill>
                <a:latin typeface="+mj-lt"/>
              </a:rPr>
              <a:t> concentration</a:t>
            </a:r>
            <a:endParaRPr lang="en-US" sz="2400" b="1" dirty="0">
              <a:solidFill>
                <a:srgbClr val="002060"/>
              </a:solidFill>
              <a:latin typeface="+mj-lt"/>
            </a:endParaRPr>
          </a:p>
        </p:txBody>
      </p:sp>
      <p:sp>
        <p:nvSpPr>
          <p:cNvPr id="8" name="TextBox 7"/>
          <p:cNvSpPr txBox="1"/>
          <p:nvPr/>
        </p:nvSpPr>
        <p:spPr>
          <a:xfrm>
            <a:off x="312680" y="1591582"/>
            <a:ext cx="652936" cy="3477875"/>
          </a:xfrm>
          <a:prstGeom prst="rect">
            <a:avLst/>
          </a:prstGeom>
          <a:noFill/>
        </p:spPr>
        <p:txBody>
          <a:bodyPr wrap="none" rtlCol="0">
            <a:spAutoFit/>
          </a:bodyPr>
          <a:lstStyle/>
          <a:p>
            <a:pPr algn="ctr"/>
            <a:r>
              <a:rPr lang="en-US" sz="2000" b="1" dirty="0" smtClean="0"/>
              <a:t>May</a:t>
            </a:r>
          </a:p>
          <a:p>
            <a:pPr algn="ctr"/>
            <a:endParaRPr lang="en-US" sz="2000" b="1" dirty="0"/>
          </a:p>
          <a:p>
            <a:pPr algn="ctr"/>
            <a:endParaRPr lang="en-US" sz="2000" b="1" dirty="0" smtClean="0"/>
          </a:p>
          <a:p>
            <a:pPr algn="ctr"/>
            <a:endParaRPr lang="en-US" sz="2000" b="1" dirty="0"/>
          </a:p>
          <a:p>
            <a:pPr algn="ctr"/>
            <a:endParaRPr lang="en-US" sz="2000" b="1" dirty="0" smtClean="0"/>
          </a:p>
          <a:p>
            <a:pPr algn="ctr"/>
            <a:endParaRPr lang="en-US" sz="2000" b="1" dirty="0"/>
          </a:p>
          <a:p>
            <a:pPr algn="ctr"/>
            <a:endParaRPr lang="en-US" sz="2000" b="1" dirty="0" smtClean="0"/>
          </a:p>
          <a:p>
            <a:pPr algn="ctr"/>
            <a:endParaRPr lang="en-US" sz="2000" b="1" dirty="0"/>
          </a:p>
          <a:p>
            <a:pPr algn="ctr"/>
            <a:endParaRPr lang="en-US" sz="2000" b="1" dirty="0" smtClean="0"/>
          </a:p>
          <a:p>
            <a:pPr algn="ctr"/>
            <a:endParaRPr lang="en-US" sz="2000" b="1" dirty="0"/>
          </a:p>
          <a:p>
            <a:pPr algn="ctr"/>
            <a:r>
              <a:rPr lang="en-US" sz="2000" b="1" dirty="0" smtClean="0"/>
              <a:t>July</a:t>
            </a:r>
          </a:p>
        </p:txBody>
      </p:sp>
      <p:sp>
        <p:nvSpPr>
          <p:cNvPr id="9" name="Slide Number Placeholder 8"/>
          <p:cNvSpPr>
            <a:spLocks noGrp="1"/>
          </p:cNvSpPr>
          <p:nvPr>
            <p:ph type="sldNum" sz="quarter" idx="12"/>
          </p:nvPr>
        </p:nvSpPr>
        <p:spPr/>
        <p:txBody>
          <a:bodyPr/>
          <a:lstStyle/>
          <a:p>
            <a:fld id="{59FBB627-7F02-48C8-836E-392B47AA2D88}" type="slidenum">
              <a:rPr lang="en-US" sz="1800" b="1" smtClean="0">
                <a:solidFill>
                  <a:srgbClr val="FF0000"/>
                </a:solidFill>
              </a:rPr>
              <a:t>38</a:t>
            </a:fld>
            <a:endParaRPr lang="en-US" sz="1800" b="1">
              <a:solidFill>
                <a:srgbClr val="FF0000"/>
              </a:solidFill>
            </a:endParaRPr>
          </a:p>
        </p:txBody>
      </p:sp>
    </p:spTree>
    <p:extLst>
      <p:ext uri="{BB962C8B-B14F-4D97-AF65-F5344CB8AC3E}">
        <p14:creationId xmlns:p14="http://schemas.microsoft.com/office/powerpoint/2010/main" val="4384042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838200" y="214029"/>
            <a:ext cx="10515600" cy="563231"/>
          </a:xfrm>
          <a:prstGeom prst="rect">
            <a:avLst/>
          </a:prstGeom>
          <a:noFill/>
        </p:spPr>
        <p:txBody>
          <a:bodyPr wrap="square" rtlCol="0">
            <a:spAutoFit/>
          </a:bodyPr>
          <a:lstStyle/>
          <a:p>
            <a:pPr algn="ctr"/>
            <a:r>
              <a:rPr lang="en-US" sz="3400" b="1" dirty="0" smtClean="0">
                <a:solidFill>
                  <a:srgbClr val="002060"/>
                </a:solidFill>
                <a:latin typeface="+mj-lt"/>
              </a:rPr>
              <a:t>Impact of BDSNP scheme on OH, O</a:t>
            </a:r>
            <a:r>
              <a:rPr lang="en-US" sz="3400" b="1" baseline="-25000" dirty="0" smtClean="0">
                <a:solidFill>
                  <a:srgbClr val="002060"/>
                </a:solidFill>
                <a:latin typeface="+mj-lt"/>
              </a:rPr>
              <a:t>3</a:t>
            </a:r>
            <a:r>
              <a:rPr lang="en-US" sz="3400" b="1" dirty="0" smtClean="0">
                <a:solidFill>
                  <a:srgbClr val="002060"/>
                </a:solidFill>
                <a:latin typeface="+mj-lt"/>
              </a:rPr>
              <a:t>, PM and PM NO</a:t>
            </a:r>
            <a:r>
              <a:rPr lang="en-US" sz="3400" b="1" baseline="-25000" dirty="0" smtClean="0">
                <a:solidFill>
                  <a:srgbClr val="002060"/>
                </a:solidFill>
                <a:latin typeface="+mj-lt"/>
              </a:rPr>
              <a:t>3</a:t>
            </a:r>
            <a:endParaRPr lang="en-US" sz="3400" b="1" dirty="0">
              <a:solidFill>
                <a:srgbClr val="002060"/>
              </a:solidFill>
              <a:latin typeface="+mj-lt"/>
            </a:endParaRPr>
          </a:p>
        </p:txBody>
      </p:sp>
      <p:pic>
        <p:nvPicPr>
          <p:cNvPr id="5" name="Picture 4"/>
          <p:cNvPicPr/>
          <p:nvPr/>
        </p:nvPicPr>
        <p:blipFill>
          <a:blip r:embed="rId3"/>
          <a:stretch>
            <a:fillRect/>
          </a:stretch>
        </p:blipFill>
        <p:spPr>
          <a:xfrm>
            <a:off x="1310185" y="1118120"/>
            <a:ext cx="9571630" cy="5413330"/>
          </a:xfrm>
          <a:prstGeom prst="rect">
            <a:avLst/>
          </a:prstGeom>
        </p:spPr>
      </p:pic>
      <p:sp>
        <p:nvSpPr>
          <p:cNvPr id="6" name="TextBox 5"/>
          <p:cNvSpPr txBox="1"/>
          <p:nvPr/>
        </p:nvSpPr>
        <p:spPr>
          <a:xfrm>
            <a:off x="312680" y="1591582"/>
            <a:ext cx="652936" cy="3477875"/>
          </a:xfrm>
          <a:prstGeom prst="rect">
            <a:avLst/>
          </a:prstGeom>
          <a:noFill/>
        </p:spPr>
        <p:txBody>
          <a:bodyPr wrap="none" rtlCol="0">
            <a:spAutoFit/>
          </a:bodyPr>
          <a:lstStyle/>
          <a:p>
            <a:pPr algn="ctr"/>
            <a:r>
              <a:rPr lang="en-US" sz="2000" b="1" dirty="0" smtClean="0"/>
              <a:t>May</a:t>
            </a:r>
          </a:p>
          <a:p>
            <a:pPr algn="ctr"/>
            <a:endParaRPr lang="en-US" sz="2000" b="1" dirty="0"/>
          </a:p>
          <a:p>
            <a:pPr algn="ctr"/>
            <a:endParaRPr lang="en-US" sz="2000" b="1" dirty="0" smtClean="0"/>
          </a:p>
          <a:p>
            <a:pPr algn="ctr"/>
            <a:endParaRPr lang="en-US" sz="2000" b="1" dirty="0"/>
          </a:p>
          <a:p>
            <a:pPr algn="ctr"/>
            <a:endParaRPr lang="en-US" sz="2000" b="1" dirty="0" smtClean="0"/>
          </a:p>
          <a:p>
            <a:pPr algn="ctr"/>
            <a:endParaRPr lang="en-US" sz="2000" b="1" dirty="0"/>
          </a:p>
          <a:p>
            <a:pPr algn="ctr"/>
            <a:endParaRPr lang="en-US" sz="2000" b="1" dirty="0" smtClean="0"/>
          </a:p>
          <a:p>
            <a:pPr algn="ctr"/>
            <a:endParaRPr lang="en-US" sz="2000" b="1" dirty="0"/>
          </a:p>
          <a:p>
            <a:pPr algn="ctr"/>
            <a:endParaRPr lang="en-US" sz="2000" b="1" dirty="0" smtClean="0"/>
          </a:p>
          <a:p>
            <a:pPr algn="ctr"/>
            <a:endParaRPr lang="en-US" sz="2000" b="1" dirty="0"/>
          </a:p>
          <a:p>
            <a:pPr algn="ctr"/>
            <a:r>
              <a:rPr lang="en-US" sz="2000" b="1" dirty="0" smtClean="0"/>
              <a:t>July</a:t>
            </a:r>
          </a:p>
        </p:txBody>
      </p:sp>
      <p:sp>
        <p:nvSpPr>
          <p:cNvPr id="7" name="TextBox 6"/>
          <p:cNvSpPr txBox="1"/>
          <p:nvPr/>
        </p:nvSpPr>
        <p:spPr>
          <a:xfrm>
            <a:off x="1091820" y="777260"/>
            <a:ext cx="4149969" cy="400110"/>
          </a:xfrm>
          <a:prstGeom prst="rect">
            <a:avLst/>
          </a:prstGeom>
          <a:noFill/>
        </p:spPr>
        <p:txBody>
          <a:bodyPr wrap="square" rtlCol="0">
            <a:spAutoFit/>
          </a:bodyPr>
          <a:lstStyle/>
          <a:p>
            <a:pPr algn="ctr"/>
            <a:r>
              <a:rPr lang="en-US" sz="2000" b="1" dirty="0" smtClean="0">
                <a:solidFill>
                  <a:srgbClr val="FF0000"/>
                </a:solidFill>
              </a:rPr>
              <a:t>OH (BDSNP – YL)</a:t>
            </a:r>
            <a:endParaRPr lang="en-US" sz="2000" b="1" dirty="0">
              <a:solidFill>
                <a:srgbClr val="FF0000"/>
              </a:solidFill>
            </a:endParaRPr>
          </a:p>
        </p:txBody>
      </p:sp>
      <p:sp>
        <p:nvSpPr>
          <p:cNvPr id="8" name="TextBox 7"/>
          <p:cNvSpPr txBox="1"/>
          <p:nvPr/>
        </p:nvSpPr>
        <p:spPr>
          <a:xfrm>
            <a:off x="6096000" y="718010"/>
            <a:ext cx="4149969" cy="400110"/>
          </a:xfrm>
          <a:prstGeom prst="rect">
            <a:avLst/>
          </a:prstGeom>
          <a:noFill/>
        </p:spPr>
        <p:txBody>
          <a:bodyPr wrap="square" rtlCol="0">
            <a:spAutoFit/>
          </a:bodyPr>
          <a:lstStyle/>
          <a:p>
            <a:pPr algn="ctr"/>
            <a:r>
              <a:rPr lang="en-US" sz="2000" b="1" dirty="0" smtClean="0">
                <a:solidFill>
                  <a:srgbClr val="FF0000"/>
                </a:solidFill>
              </a:rPr>
              <a:t>Max. daily 8-hr O</a:t>
            </a:r>
            <a:r>
              <a:rPr lang="en-US" sz="2000" b="1" baseline="-25000" dirty="0" smtClean="0">
                <a:solidFill>
                  <a:srgbClr val="FF0000"/>
                </a:solidFill>
              </a:rPr>
              <a:t>3</a:t>
            </a:r>
            <a:r>
              <a:rPr lang="en-US" sz="2000" b="1" dirty="0" smtClean="0">
                <a:solidFill>
                  <a:srgbClr val="FF0000"/>
                </a:solidFill>
              </a:rPr>
              <a:t> (BDSNP – YL)</a:t>
            </a:r>
            <a:endParaRPr lang="en-US" sz="2000" b="1" dirty="0">
              <a:solidFill>
                <a:srgbClr val="FF0000"/>
              </a:solidFill>
            </a:endParaRPr>
          </a:p>
        </p:txBody>
      </p:sp>
      <p:pic>
        <p:nvPicPr>
          <p:cNvPr id="9" name="Picture 8"/>
          <p:cNvPicPr/>
          <p:nvPr/>
        </p:nvPicPr>
        <p:blipFill>
          <a:blip r:embed="rId4"/>
          <a:stretch>
            <a:fillRect/>
          </a:stretch>
        </p:blipFill>
        <p:spPr>
          <a:xfrm>
            <a:off x="1310185" y="1118120"/>
            <a:ext cx="9571630" cy="5969608"/>
          </a:xfrm>
          <a:prstGeom prst="rect">
            <a:avLst/>
          </a:prstGeom>
          <a:solidFill>
            <a:schemeClr val="bg1"/>
          </a:solidFill>
        </p:spPr>
      </p:pic>
      <p:sp>
        <p:nvSpPr>
          <p:cNvPr id="10" name="TextBox 9"/>
          <p:cNvSpPr txBox="1"/>
          <p:nvPr/>
        </p:nvSpPr>
        <p:spPr>
          <a:xfrm>
            <a:off x="1170317" y="769609"/>
            <a:ext cx="4149969" cy="400110"/>
          </a:xfrm>
          <a:prstGeom prst="rect">
            <a:avLst/>
          </a:prstGeom>
          <a:solidFill>
            <a:schemeClr val="bg1"/>
          </a:solidFill>
        </p:spPr>
        <p:txBody>
          <a:bodyPr wrap="square" rtlCol="0">
            <a:spAutoFit/>
          </a:bodyPr>
          <a:lstStyle/>
          <a:p>
            <a:pPr algn="ctr"/>
            <a:r>
              <a:rPr lang="en-US" sz="2000" b="1" dirty="0" smtClean="0">
                <a:solidFill>
                  <a:srgbClr val="FF0000"/>
                </a:solidFill>
              </a:rPr>
              <a:t>PM</a:t>
            </a:r>
            <a:r>
              <a:rPr lang="en-US" sz="2000" b="1" baseline="-25000" dirty="0" smtClean="0">
                <a:solidFill>
                  <a:srgbClr val="FF0000"/>
                </a:solidFill>
              </a:rPr>
              <a:t>2.5</a:t>
            </a:r>
            <a:r>
              <a:rPr lang="en-US" sz="2000" b="1" dirty="0" smtClean="0">
                <a:solidFill>
                  <a:srgbClr val="FF0000"/>
                </a:solidFill>
              </a:rPr>
              <a:t> total (BDSNP – YL)</a:t>
            </a:r>
            <a:endParaRPr lang="en-US" sz="2000" b="1" dirty="0">
              <a:solidFill>
                <a:srgbClr val="FF0000"/>
              </a:solidFill>
            </a:endParaRPr>
          </a:p>
        </p:txBody>
      </p:sp>
      <p:sp>
        <p:nvSpPr>
          <p:cNvPr id="11" name="TextBox 10"/>
          <p:cNvSpPr txBox="1"/>
          <p:nvPr/>
        </p:nvSpPr>
        <p:spPr>
          <a:xfrm>
            <a:off x="6252994" y="718010"/>
            <a:ext cx="4149969" cy="400110"/>
          </a:xfrm>
          <a:prstGeom prst="rect">
            <a:avLst/>
          </a:prstGeom>
          <a:solidFill>
            <a:schemeClr val="bg1"/>
          </a:solidFill>
        </p:spPr>
        <p:txBody>
          <a:bodyPr wrap="square" rtlCol="0">
            <a:spAutoFit/>
          </a:bodyPr>
          <a:lstStyle/>
          <a:p>
            <a:pPr algn="ctr"/>
            <a:r>
              <a:rPr lang="en-US" sz="2000" b="1" dirty="0" smtClean="0">
                <a:solidFill>
                  <a:srgbClr val="FF0000"/>
                </a:solidFill>
              </a:rPr>
              <a:t>PM</a:t>
            </a:r>
            <a:r>
              <a:rPr lang="en-US" sz="2000" b="1" baseline="-25000" dirty="0" smtClean="0">
                <a:solidFill>
                  <a:srgbClr val="FF0000"/>
                </a:solidFill>
              </a:rPr>
              <a:t>2.5</a:t>
            </a:r>
            <a:r>
              <a:rPr lang="en-US" sz="2000" b="1" dirty="0" smtClean="0">
                <a:solidFill>
                  <a:srgbClr val="FF0000"/>
                </a:solidFill>
              </a:rPr>
              <a:t> NO</a:t>
            </a:r>
            <a:r>
              <a:rPr lang="en-US" sz="2000" b="1" baseline="-25000" dirty="0" smtClean="0">
                <a:solidFill>
                  <a:srgbClr val="FF0000"/>
                </a:solidFill>
              </a:rPr>
              <a:t>3</a:t>
            </a:r>
            <a:r>
              <a:rPr lang="en-US" sz="2000" b="1" dirty="0" smtClean="0">
                <a:solidFill>
                  <a:srgbClr val="FF0000"/>
                </a:solidFill>
              </a:rPr>
              <a:t> (BDSNP – YL)</a:t>
            </a:r>
            <a:endParaRPr lang="en-US" sz="2000" b="1" dirty="0">
              <a:solidFill>
                <a:srgbClr val="FF0000"/>
              </a:solidFill>
            </a:endParaRPr>
          </a:p>
        </p:txBody>
      </p:sp>
      <p:sp>
        <p:nvSpPr>
          <p:cNvPr id="12" name="Slide Number Placeholder 11"/>
          <p:cNvSpPr>
            <a:spLocks noGrp="1"/>
          </p:cNvSpPr>
          <p:nvPr>
            <p:ph type="sldNum" sz="quarter" idx="12"/>
          </p:nvPr>
        </p:nvSpPr>
        <p:spPr/>
        <p:txBody>
          <a:bodyPr/>
          <a:lstStyle/>
          <a:p>
            <a:fld id="{59FBB627-7F02-48C8-836E-392B47AA2D88}" type="slidenum">
              <a:rPr lang="en-US" sz="1800" b="1" smtClean="0">
                <a:solidFill>
                  <a:srgbClr val="FF0000"/>
                </a:solidFill>
              </a:rPr>
              <a:t>39</a:t>
            </a:fld>
            <a:endParaRPr lang="en-US" sz="1800" b="1">
              <a:solidFill>
                <a:srgbClr val="FF0000"/>
              </a:solidFill>
            </a:endParaRPr>
          </a:p>
        </p:txBody>
      </p:sp>
    </p:spTree>
    <p:extLst>
      <p:ext uri="{BB962C8B-B14F-4D97-AF65-F5344CB8AC3E}">
        <p14:creationId xmlns:p14="http://schemas.microsoft.com/office/powerpoint/2010/main" val="379593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99400"/>
          </a:xfrm>
        </p:spPr>
        <p:txBody>
          <a:bodyPr/>
          <a:lstStyle/>
          <a:p>
            <a:pPr algn="ctr"/>
            <a:r>
              <a:rPr lang="en-US" b="1" dirty="0">
                <a:solidFill>
                  <a:srgbClr val="002060"/>
                </a:solidFill>
              </a:rPr>
              <a:t>Reactive soil N in air quality models</a:t>
            </a:r>
          </a:p>
        </p:txBody>
      </p:sp>
      <p:sp>
        <p:nvSpPr>
          <p:cNvPr id="3" name="Content Placeholder 2"/>
          <p:cNvSpPr>
            <a:spLocks noGrp="1"/>
          </p:cNvSpPr>
          <p:nvPr>
            <p:ph idx="1"/>
          </p:nvPr>
        </p:nvSpPr>
        <p:spPr>
          <a:xfrm>
            <a:off x="964297" y="1240405"/>
            <a:ext cx="10944368" cy="5298507"/>
          </a:xfrm>
        </p:spPr>
        <p:txBody>
          <a:bodyPr>
            <a:normAutofit/>
          </a:bodyPr>
          <a:lstStyle/>
          <a:p>
            <a:pPr>
              <a:spcAft>
                <a:spcPts val="600"/>
              </a:spcAft>
            </a:pPr>
            <a:r>
              <a:rPr lang="en-US" dirty="0"/>
              <a:t>Parametrized </a:t>
            </a:r>
            <a:r>
              <a:rPr lang="en-US" dirty="0" smtClean="0"/>
              <a:t>NO emissions and </a:t>
            </a:r>
            <a:r>
              <a:rPr lang="en-US" dirty="0"/>
              <a:t>soil-atmosphere exchange of NH</a:t>
            </a:r>
            <a:r>
              <a:rPr lang="en-US" baseline="-25000" dirty="0"/>
              <a:t>3 </a:t>
            </a:r>
            <a:r>
              <a:rPr lang="en-US" dirty="0"/>
              <a:t> </a:t>
            </a:r>
            <a:endParaRPr lang="en-US" dirty="0" smtClean="0"/>
          </a:p>
          <a:p>
            <a:pPr lvl="1">
              <a:spcAft>
                <a:spcPts val="600"/>
              </a:spcAft>
            </a:pPr>
            <a:r>
              <a:rPr lang="en-US" dirty="0" smtClean="0"/>
              <a:t>HONO and N</a:t>
            </a:r>
            <a:r>
              <a:rPr lang="en-US" baseline="-25000" dirty="0" smtClean="0"/>
              <a:t>2</a:t>
            </a:r>
            <a:r>
              <a:rPr lang="en-US" dirty="0" smtClean="0"/>
              <a:t>O typically neglected</a:t>
            </a:r>
            <a:endParaRPr lang="en-US" dirty="0"/>
          </a:p>
          <a:p>
            <a:pPr>
              <a:spcAft>
                <a:spcPts val="600"/>
              </a:spcAft>
            </a:pPr>
            <a:r>
              <a:rPr lang="en-US" dirty="0" smtClean="0"/>
              <a:t>NO and NH</a:t>
            </a:r>
            <a:r>
              <a:rPr lang="en-US" baseline="-25000" dirty="0" smtClean="0"/>
              <a:t>3</a:t>
            </a:r>
            <a:r>
              <a:rPr lang="en-US" dirty="0" smtClean="0"/>
              <a:t> influence </a:t>
            </a:r>
            <a:r>
              <a:rPr lang="en-US" dirty="0"/>
              <a:t>ozone and particulate matter</a:t>
            </a:r>
          </a:p>
          <a:p>
            <a:pPr>
              <a:spcAft>
                <a:spcPts val="600"/>
              </a:spcAft>
            </a:pPr>
            <a:r>
              <a:rPr lang="en-US" dirty="0"/>
              <a:t>Soil </a:t>
            </a:r>
            <a:r>
              <a:rPr lang="en-US" dirty="0" smtClean="0"/>
              <a:t>NO </a:t>
            </a:r>
            <a:r>
              <a:rPr lang="en-US" dirty="0"/>
              <a:t>~ </a:t>
            </a:r>
            <a:r>
              <a:rPr lang="en-US" dirty="0" smtClean="0"/>
              <a:t>20% </a:t>
            </a:r>
            <a:r>
              <a:rPr lang="en-US" dirty="0"/>
              <a:t>of g</a:t>
            </a:r>
            <a:r>
              <a:rPr lang="en-US" dirty="0" smtClean="0"/>
              <a:t>lobal </a:t>
            </a:r>
            <a:r>
              <a:rPr lang="en-US" dirty="0"/>
              <a:t>NO</a:t>
            </a:r>
            <a:r>
              <a:rPr lang="en-US" baseline="-25000" dirty="0"/>
              <a:t>x</a:t>
            </a:r>
            <a:r>
              <a:rPr lang="en-US" dirty="0"/>
              <a:t> </a:t>
            </a:r>
            <a:r>
              <a:rPr lang="en-US" dirty="0" smtClean="0"/>
              <a:t>budget </a:t>
            </a:r>
            <a:endParaRPr lang="en-US" sz="1200" dirty="0"/>
          </a:p>
          <a:p>
            <a:pPr>
              <a:spcAft>
                <a:spcPts val="600"/>
              </a:spcAft>
            </a:pPr>
            <a:r>
              <a:rPr lang="en-US" dirty="0"/>
              <a:t>Large underestimations and </a:t>
            </a:r>
            <a:r>
              <a:rPr lang="en-US" dirty="0" smtClean="0"/>
              <a:t>uncertainties in traditional scheme</a:t>
            </a:r>
            <a:endParaRPr lang="en-US" dirty="0"/>
          </a:p>
          <a:p>
            <a:pPr lvl="1">
              <a:spcAft>
                <a:spcPts val="600"/>
              </a:spcAft>
            </a:pPr>
            <a:r>
              <a:rPr lang="en-US" dirty="0" smtClean="0"/>
              <a:t>No </a:t>
            </a:r>
            <a:r>
              <a:rPr lang="en-US" dirty="0"/>
              <a:t>deposition, poor </a:t>
            </a:r>
            <a:r>
              <a:rPr lang="en-US" dirty="0" smtClean="0"/>
              <a:t>representation of soil moisture, lack of spatial heterogeneity </a:t>
            </a:r>
          </a:p>
          <a:p>
            <a:pPr>
              <a:spcAft>
                <a:spcPts val="600"/>
              </a:spcAft>
            </a:pPr>
            <a:r>
              <a:rPr lang="en-US" dirty="0" smtClean="0"/>
              <a:t>Updated </a:t>
            </a:r>
            <a:r>
              <a:rPr lang="en-US" dirty="0"/>
              <a:t>parameterized </a:t>
            </a:r>
            <a:r>
              <a:rPr lang="en-US" dirty="0" smtClean="0"/>
              <a:t>approach</a:t>
            </a:r>
            <a:endParaRPr lang="en-US" dirty="0"/>
          </a:p>
          <a:p>
            <a:pPr marL="0" indent="0">
              <a:spcAft>
                <a:spcPts val="600"/>
              </a:spcAft>
              <a:buNone/>
            </a:pPr>
            <a:endParaRPr lang="en-US" dirty="0"/>
          </a:p>
          <a:p>
            <a:pPr marL="457200" lvl="1" indent="0">
              <a:spcAft>
                <a:spcPts val="600"/>
              </a:spcAft>
              <a:buNone/>
            </a:pPr>
            <a:endParaRPr lang="en-US" dirty="0"/>
          </a:p>
        </p:txBody>
      </p:sp>
      <p:sp>
        <p:nvSpPr>
          <p:cNvPr id="4" name="Slide Number Placeholder 3"/>
          <p:cNvSpPr>
            <a:spLocks noGrp="1"/>
          </p:cNvSpPr>
          <p:nvPr>
            <p:ph type="sldNum" sz="quarter" idx="12"/>
          </p:nvPr>
        </p:nvSpPr>
        <p:spPr/>
        <p:txBody>
          <a:bodyPr/>
          <a:lstStyle/>
          <a:p>
            <a:fld id="{C898E723-086F-42BC-B9A1-635A256130C3}" type="slidenum">
              <a:rPr lang="en-US" sz="1800" b="1" smtClean="0">
                <a:solidFill>
                  <a:srgbClr val="FF0000"/>
                </a:solidFill>
              </a:rPr>
              <a:t>4</a:t>
            </a:fld>
            <a:endParaRPr lang="en-US" sz="1800" b="1" dirty="0">
              <a:solidFill>
                <a:srgbClr val="FF0000"/>
              </a:solidFill>
            </a:endParaRPr>
          </a:p>
        </p:txBody>
      </p:sp>
      <p:sp>
        <p:nvSpPr>
          <p:cNvPr id="5" name="TextBox 4"/>
          <p:cNvSpPr txBox="1"/>
          <p:nvPr/>
        </p:nvSpPr>
        <p:spPr>
          <a:xfrm>
            <a:off x="838200" y="6356350"/>
            <a:ext cx="4210318" cy="276999"/>
          </a:xfrm>
          <a:prstGeom prst="rect">
            <a:avLst/>
          </a:prstGeom>
          <a:noFill/>
        </p:spPr>
        <p:txBody>
          <a:bodyPr wrap="square" rtlCol="0">
            <a:spAutoFit/>
          </a:bodyPr>
          <a:lstStyle/>
          <a:p>
            <a:r>
              <a:rPr lang="en-US" sz="1200" dirty="0" err="1" smtClean="0"/>
              <a:t>Vinken</a:t>
            </a:r>
            <a:r>
              <a:rPr lang="en-US" sz="1200" dirty="0" smtClean="0"/>
              <a:t> et al. (2014), Bash et al. (2013), </a:t>
            </a:r>
            <a:r>
              <a:rPr lang="en-US" sz="1200" dirty="0" err="1" smtClean="0"/>
              <a:t>Hudman</a:t>
            </a:r>
            <a:r>
              <a:rPr lang="en-US" sz="1200" dirty="0" smtClean="0"/>
              <a:t> et al. (2012) </a:t>
            </a:r>
            <a:endParaRPr lang="en-US" sz="1200" dirty="0"/>
          </a:p>
        </p:txBody>
      </p:sp>
    </p:spTree>
    <p:extLst>
      <p:ext uri="{BB962C8B-B14F-4D97-AF65-F5344CB8AC3E}">
        <p14:creationId xmlns:p14="http://schemas.microsoft.com/office/powerpoint/2010/main" val="35051207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885103"/>
          </a:xfrm>
        </p:spPr>
        <p:txBody>
          <a:bodyPr>
            <a:normAutofit/>
          </a:bodyPr>
          <a:lstStyle/>
          <a:p>
            <a:pPr algn="ctr"/>
            <a:r>
              <a:rPr lang="en-US" sz="3400" b="1" dirty="0" smtClean="0">
                <a:solidFill>
                  <a:srgbClr val="002060"/>
                </a:solidFill>
                <a:cs typeface="Arial" panose="020B0604020202020204" pitchFamily="34" charset="0"/>
              </a:rPr>
              <a:t> Sensitivity of BDSNP to different inputs</a:t>
            </a:r>
            <a:endParaRPr lang="en-US" sz="3400" dirty="0"/>
          </a:p>
        </p:txBody>
      </p:sp>
      <p:pic>
        <p:nvPicPr>
          <p:cNvPr id="4" name="Picture 3"/>
          <p:cNvPicPr/>
          <p:nvPr/>
        </p:nvPicPr>
        <p:blipFill>
          <a:blip r:embed="rId3">
            <a:extLst>
              <a:ext uri="{BEBA8EAE-BF5A-486C-A8C5-ECC9F3942E4B}">
                <a14:imgProps xmlns:a14="http://schemas.microsoft.com/office/drawing/2010/main">
                  <a14:imgLayer r:embed="rId4">
                    <a14:imgEffect>
                      <a14:colorTemperature colorTemp="88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22476" y="1505940"/>
            <a:ext cx="8990912" cy="4510926"/>
          </a:xfrm>
          <a:prstGeom prst="rect">
            <a:avLst/>
          </a:prstGeom>
          <a:noFill/>
          <a:ln>
            <a:noFill/>
          </a:ln>
        </p:spPr>
      </p:pic>
      <p:sp>
        <p:nvSpPr>
          <p:cNvPr id="6" name="TextBox 5"/>
          <p:cNvSpPr txBox="1"/>
          <p:nvPr/>
        </p:nvSpPr>
        <p:spPr>
          <a:xfrm>
            <a:off x="0" y="6558178"/>
            <a:ext cx="2153094" cy="281471"/>
          </a:xfrm>
          <a:prstGeom prst="rect">
            <a:avLst/>
          </a:prstGeom>
          <a:noFill/>
        </p:spPr>
        <p:txBody>
          <a:bodyPr wrap="square" rtlCol="0">
            <a:spAutoFit/>
          </a:bodyPr>
          <a:lstStyle/>
          <a:p>
            <a:pPr algn="ctr"/>
            <a:r>
              <a:rPr lang="en-US" sz="1200" dirty="0" smtClean="0"/>
              <a:t>Rasool et al. (2016) GMD</a:t>
            </a:r>
            <a:endParaRPr lang="en-US" sz="1200" dirty="0"/>
          </a:p>
        </p:txBody>
      </p:sp>
      <p:sp>
        <p:nvSpPr>
          <p:cNvPr id="3" name="Slide Number Placeholder 2"/>
          <p:cNvSpPr>
            <a:spLocks noGrp="1"/>
          </p:cNvSpPr>
          <p:nvPr>
            <p:ph type="sldNum" sz="quarter" idx="12"/>
          </p:nvPr>
        </p:nvSpPr>
        <p:spPr/>
        <p:txBody>
          <a:bodyPr/>
          <a:lstStyle/>
          <a:p>
            <a:fld id="{59FBB627-7F02-48C8-836E-392B47AA2D88}" type="slidenum">
              <a:rPr lang="en-US" sz="1800" b="1" smtClean="0">
                <a:solidFill>
                  <a:srgbClr val="FF0000"/>
                </a:solidFill>
              </a:rPr>
              <a:t>40</a:t>
            </a:fld>
            <a:endParaRPr lang="en-US" sz="1800" b="1" dirty="0">
              <a:solidFill>
                <a:srgbClr val="FF0000"/>
              </a:solidFill>
            </a:endParaRPr>
          </a:p>
        </p:txBody>
      </p:sp>
      <p:sp>
        <p:nvSpPr>
          <p:cNvPr id="7" name="TextBox 6"/>
          <p:cNvSpPr txBox="1"/>
          <p:nvPr/>
        </p:nvSpPr>
        <p:spPr>
          <a:xfrm>
            <a:off x="1218529" y="4644414"/>
            <a:ext cx="2321170" cy="646331"/>
          </a:xfrm>
          <a:prstGeom prst="rect">
            <a:avLst/>
          </a:prstGeom>
          <a:solidFill>
            <a:schemeClr val="bg1"/>
          </a:solidFill>
        </p:spPr>
        <p:txBody>
          <a:bodyPr wrap="square" rtlCol="0">
            <a:spAutoFit/>
          </a:bodyPr>
          <a:lstStyle/>
          <a:p>
            <a:pPr algn="ctr"/>
            <a:r>
              <a:rPr lang="en-US" dirty="0" smtClean="0">
                <a:solidFill>
                  <a:srgbClr val="FF0000"/>
                </a:solidFill>
              </a:rPr>
              <a:t>CMAQ biome</a:t>
            </a:r>
          </a:p>
          <a:p>
            <a:pPr algn="ctr"/>
            <a:endParaRPr lang="en-US" dirty="0">
              <a:solidFill>
                <a:srgbClr val="FF0000"/>
              </a:solidFill>
            </a:endParaRPr>
          </a:p>
        </p:txBody>
      </p:sp>
      <p:sp>
        <p:nvSpPr>
          <p:cNvPr id="9" name="TextBox 8"/>
          <p:cNvSpPr txBox="1"/>
          <p:nvPr/>
        </p:nvSpPr>
        <p:spPr>
          <a:xfrm>
            <a:off x="1218529" y="5099736"/>
            <a:ext cx="2321170" cy="369332"/>
          </a:xfrm>
          <a:prstGeom prst="rect">
            <a:avLst/>
          </a:prstGeom>
          <a:solidFill>
            <a:schemeClr val="bg1"/>
          </a:solidFill>
        </p:spPr>
        <p:txBody>
          <a:bodyPr wrap="square" rtlCol="0">
            <a:spAutoFit/>
          </a:bodyPr>
          <a:lstStyle/>
          <a:p>
            <a:pPr algn="ctr"/>
            <a:r>
              <a:rPr lang="en-US" dirty="0" smtClean="0">
                <a:solidFill>
                  <a:srgbClr val="FF0000"/>
                </a:solidFill>
              </a:rPr>
              <a:t>New fertilizer data</a:t>
            </a:r>
            <a:endParaRPr lang="en-US" dirty="0">
              <a:solidFill>
                <a:srgbClr val="FF0000"/>
              </a:solidFill>
            </a:endParaRPr>
          </a:p>
        </p:txBody>
      </p:sp>
      <p:sp>
        <p:nvSpPr>
          <p:cNvPr id="10" name="TextBox 9"/>
          <p:cNvSpPr txBox="1"/>
          <p:nvPr/>
        </p:nvSpPr>
        <p:spPr>
          <a:xfrm>
            <a:off x="1218529" y="5401217"/>
            <a:ext cx="2321170" cy="923330"/>
          </a:xfrm>
          <a:prstGeom prst="rect">
            <a:avLst/>
          </a:prstGeom>
          <a:solidFill>
            <a:schemeClr val="bg1"/>
          </a:solidFill>
        </p:spPr>
        <p:txBody>
          <a:bodyPr wrap="square" rtlCol="0">
            <a:spAutoFit/>
          </a:bodyPr>
          <a:lstStyle/>
          <a:p>
            <a:pPr algn="ctr"/>
            <a:r>
              <a:rPr lang="en-US" dirty="0" smtClean="0">
                <a:solidFill>
                  <a:srgbClr val="FF0000"/>
                </a:solidFill>
              </a:rPr>
              <a:t>North American emission factors</a:t>
            </a:r>
          </a:p>
          <a:p>
            <a:pPr algn="ctr"/>
            <a:endParaRPr lang="en-US" dirty="0">
              <a:solidFill>
                <a:srgbClr val="FF0000"/>
              </a:solidFill>
            </a:endParaRPr>
          </a:p>
        </p:txBody>
      </p:sp>
      <p:pic>
        <p:nvPicPr>
          <p:cNvPr id="8" name="Picture 7"/>
          <p:cNvPicPr/>
          <p:nvPr/>
        </p:nvPicPr>
        <p:blipFill rotWithShape="1">
          <a:blip r:embed="rId5">
            <a:extLst>
              <a:ext uri="{28A0092B-C50C-407E-A947-70E740481C1C}">
                <a14:useLocalDpi xmlns:a14="http://schemas.microsoft.com/office/drawing/2010/main" val="0"/>
              </a:ext>
            </a:extLst>
          </a:blip>
          <a:srcRect l="-11872" r="-9803"/>
          <a:stretch/>
        </p:blipFill>
        <p:spPr bwMode="auto">
          <a:xfrm>
            <a:off x="750912" y="718054"/>
            <a:ext cx="9134040" cy="5805346"/>
          </a:xfrm>
          <a:prstGeom prst="rect">
            <a:avLst/>
          </a:prstGeom>
          <a:solidFill>
            <a:schemeClr val="bg1"/>
          </a:solidFill>
        </p:spPr>
      </p:pic>
    </p:spTree>
    <p:extLst>
      <p:ext uri="{BB962C8B-B14F-4D97-AF65-F5344CB8AC3E}">
        <p14:creationId xmlns:p14="http://schemas.microsoft.com/office/powerpoint/2010/main" val="370492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980" y="169572"/>
            <a:ext cx="10515600" cy="919828"/>
          </a:xfrm>
        </p:spPr>
        <p:txBody>
          <a:bodyPr>
            <a:normAutofit/>
          </a:bodyPr>
          <a:lstStyle/>
          <a:p>
            <a:pPr algn="ctr"/>
            <a:r>
              <a:rPr lang="en-US" b="1" dirty="0" smtClean="0">
                <a:solidFill>
                  <a:srgbClr val="002060"/>
                </a:solidFill>
              </a:rPr>
              <a:t>Biochar as soil amendment</a:t>
            </a:r>
            <a:endParaRPr lang="en-US" dirty="0"/>
          </a:p>
        </p:txBody>
      </p:sp>
      <p:sp>
        <p:nvSpPr>
          <p:cNvPr id="8" name="TextBox 7"/>
          <p:cNvSpPr txBox="1"/>
          <p:nvPr/>
        </p:nvSpPr>
        <p:spPr>
          <a:xfrm>
            <a:off x="255521" y="1455859"/>
            <a:ext cx="3505157" cy="4154984"/>
          </a:xfrm>
          <a:prstGeom prst="rect">
            <a:avLst/>
          </a:prstGeom>
          <a:noFill/>
          <a:ln>
            <a:noFill/>
          </a:ln>
        </p:spPr>
        <p:txBody>
          <a:bodyPr wrap="square" rtlCol="0">
            <a:spAutoFit/>
          </a:bodyPr>
          <a:lstStyle/>
          <a:p>
            <a:pPr algn="ctr"/>
            <a:r>
              <a:rPr lang="en-US" sz="2200" dirty="0" smtClean="0"/>
              <a:t>Crop residues</a:t>
            </a:r>
          </a:p>
          <a:p>
            <a:pPr algn="ctr"/>
            <a:r>
              <a:rPr lang="en-US" sz="2200" dirty="0" smtClean="0"/>
              <a:t>Manure</a:t>
            </a:r>
          </a:p>
          <a:p>
            <a:pPr algn="ctr"/>
            <a:r>
              <a:rPr lang="en-US" sz="2200" dirty="0" smtClean="0"/>
              <a:t>Organic waste</a:t>
            </a:r>
          </a:p>
          <a:p>
            <a:pPr algn="ctr"/>
            <a:r>
              <a:rPr lang="en-US" sz="2200" dirty="0" smtClean="0"/>
              <a:t>Energy crop residue </a:t>
            </a:r>
          </a:p>
          <a:p>
            <a:pPr algn="ctr"/>
            <a:r>
              <a:rPr lang="en-US" sz="2200" dirty="0" smtClean="0"/>
              <a:t>(grass, willow, wooden chips)</a:t>
            </a:r>
          </a:p>
          <a:p>
            <a:endParaRPr lang="en-US" sz="2200" dirty="0"/>
          </a:p>
          <a:p>
            <a:endParaRPr lang="en-US" sz="2200" dirty="0" smtClean="0"/>
          </a:p>
          <a:p>
            <a:endParaRPr lang="en-US" sz="2200" dirty="0"/>
          </a:p>
          <a:p>
            <a:endParaRPr lang="en-US" sz="2200" dirty="0" smtClean="0"/>
          </a:p>
          <a:p>
            <a:endParaRPr lang="en-US" sz="2200" dirty="0"/>
          </a:p>
          <a:p>
            <a:endParaRPr lang="en-US" sz="2200" dirty="0" smtClean="0"/>
          </a:p>
          <a:p>
            <a:endParaRPr lang="en-US" sz="2200" dirty="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27600" b="1"/>
          <a:stretch/>
        </p:blipFill>
        <p:spPr>
          <a:xfrm>
            <a:off x="611793" y="4899371"/>
            <a:ext cx="4355303" cy="1062613"/>
          </a:xfrm>
          <a:prstGeom prst="rect">
            <a:avLst/>
          </a:prstGeom>
          <a:ln>
            <a:no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5595" y="4063930"/>
            <a:ext cx="1671501" cy="119010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93" y="3518927"/>
            <a:ext cx="2077978" cy="1735112"/>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31699" r="79445" b="18912"/>
          <a:stretch/>
        </p:blipFill>
        <p:spPr>
          <a:xfrm>
            <a:off x="2689771" y="4544704"/>
            <a:ext cx="378747" cy="709333"/>
          </a:xfrm>
          <a:prstGeom prst="rect">
            <a:avLst/>
          </a:prstGeom>
        </p:spPr>
      </p:pic>
      <p:sp>
        <p:nvSpPr>
          <p:cNvPr id="11" name="Right Arrow 10"/>
          <p:cNvSpPr/>
          <p:nvPr/>
        </p:nvSpPr>
        <p:spPr>
          <a:xfrm>
            <a:off x="3372740" y="2086486"/>
            <a:ext cx="1740225" cy="100101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xplosion 2 12"/>
          <p:cNvSpPr/>
          <p:nvPr/>
        </p:nvSpPr>
        <p:spPr>
          <a:xfrm>
            <a:off x="4984122" y="1075758"/>
            <a:ext cx="2305319" cy="2053632"/>
          </a:xfrm>
          <a:prstGeom prst="irregularSeal2">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448906" y="1667142"/>
            <a:ext cx="1506845" cy="830997"/>
          </a:xfrm>
          <a:prstGeom prst="rect">
            <a:avLst/>
          </a:prstGeom>
          <a:noFill/>
        </p:spPr>
        <p:txBody>
          <a:bodyPr wrap="square" rtlCol="0">
            <a:spAutoFit/>
          </a:bodyPr>
          <a:lstStyle/>
          <a:p>
            <a:r>
              <a:rPr lang="en-US" sz="2400" dirty="0" smtClean="0"/>
              <a:t>Pyrolysis</a:t>
            </a:r>
          </a:p>
          <a:p>
            <a:r>
              <a:rPr lang="en-US" sz="2400" dirty="0" smtClean="0"/>
              <a:t>(~ 500</a:t>
            </a:r>
            <a:r>
              <a:rPr lang="en-US" sz="2400" dirty="0" smtClean="0">
                <a:latin typeface="Times New Roman" panose="02020603050405020304" pitchFamily="18" charset="0"/>
                <a:cs typeface="Times New Roman" panose="02020603050405020304" pitchFamily="18" charset="0"/>
              </a:rPr>
              <a:t>℃)</a:t>
            </a:r>
            <a:endParaRPr lang="en-US" sz="2400" dirty="0"/>
          </a:p>
        </p:txBody>
      </p:sp>
      <p:sp>
        <p:nvSpPr>
          <p:cNvPr id="15" name="Bent-Up Arrow 14"/>
          <p:cNvSpPr/>
          <p:nvPr/>
        </p:nvSpPr>
        <p:spPr>
          <a:xfrm rot="5400000" flipV="1">
            <a:off x="4080241" y="3900514"/>
            <a:ext cx="2795295" cy="1021581"/>
          </a:xfrm>
          <a:prstGeom prst="ben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988679" y="3888153"/>
            <a:ext cx="1300762" cy="1200329"/>
          </a:xfrm>
          <a:prstGeom prst="rect">
            <a:avLst/>
          </a:prstGeom>
          <a:noFill/>
        </p:spPr>
        <p:txBody>
          <a:bodyPr wrap="square" rtlCol="0">
            <a:spAutoFit/>
          </a:bodyPr>
          <a:lstStyle/>
          <a:p>
            <a:pPr algn="ctr"/>
            <a:r>
              <a:rPr lang="en-US" sz="2400" b="1" dirty="0" smtClean="0"/>
              <a:t>Biochar (Solid residue)</a:t>
            </a:r>
            <a:endParaRPr lang="en-US" sz="2400" b="1" dirty="0"/>
          </a:p>
        </p:txBody>
      </p:sp>
      <p:sp>
        <p:nvSpPr>
          <p:cNvPr id="17" name="Right Arrow 16"/>
          <p:cNvSpPr/>
          <p:nvPr/>
        </p:nvSpPr>
        <p:spPr>
          <a:xfrm>
            <a:off x="7469746" y="1176728"/>
            <a:ext cx="2434107" cy="1309521"/>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372741" y="2333022"/>
            <a:ext cx="1939790" cy="830997"/>
          </a:xfrm>
          <a:prstGeom prst="rect">
            <a:avLst/>
          </a:prstGeom>
          <a:noFill/>
        </p:spPr>
        <p:txBody>
          <a:bodyPr wrap="square" rtlCol="0">
            <a:spAutoFit/>
          </a:bodyPr>
          <a:lstStyle/>
          <a:p>
            <a:r>
              <a:rPr lang="en-US" sz="2400" b="1" dirty="0" smtClean="0"/>
              <a:t>Biomass (C)</a:t>
            </a:r>
          </a:p>
          <a:p>
            <a:endParaRPr lang="en-US" sz="2400" dirty="0"/>
          </a:p>
        </p:txBody>
      </p:sp>
      <p:sp>
        <p:nvSpPr>
          <p:cNvPr id="19" name="TextBox 18"/>
          <p:cNvSpPr txBox="1"/>
          <p:nvPr/>
        </p:nvSpPr>
        <p:spPr>
          <a:xfrm>
            <a:off x="7578067" y="1395513"/>
            <a:ext cx="2217463" cy="830997"/>
          </a:xfrm>
          <a:prstGeom prst="rect">
            <a:avLst/>
          </a:prstGeom>
          <a:noFill/>
        </p:spPr>
        <p:txBody>
          <a:bodyPr wrap="square" rtlCol="0">
            <a:spAutoFit/>
          </a:bodyPr>
          <a:lstStyle/>
          <a:p>
            <a:r>
              <a:rPr lang="en-US" sz="2400" dirty="0" smtClean="0"/>
              <a:t>Bio-fuel and Syngas (CO+H</a:t>
            </a:r>
            <a:r>
              <a:rPr lang="en-US" sz="2400" baseline="-25000" dirty="0" smtClean="0"/>
              <a:t>2</a:t>
            </a:r>
            <a:r>
              <a:rPr lang="en-US" sz="2400" dirty="0" smtClean="0"/>
              <a:t>)</a:t>
            </a:r>
            <a:endParaRPr lang="en-US" sz="2400" dirty="0"/>
          </a:p>
        </p:txBody>
      </p:sp>
      <p:sp>
        <p:nvSpPr>
          <p:cNvPr id="20" name="TextBox 19"/>
          <p:cNvSpPr txBox="1"/>
          <p:nvPr/>
        </p:nvSpPr>
        <p:spPr>
          <a:xfrm>
            <a:off x="9937124" y="1511873"/>
            <a:ext cx="1738648" cy="923330"/>
          </a:xfrm>
          <a:prstGeom prst="rect">
            <a:avLst/>
          </a:prstGeom>
          <a:noFill/>
          <a:ln>
            <a:solidFill>
              <a:schemeClr val="tx1"/>
            </a:solidFill>
          </a:ln>
        </p:spPr>
        <p:txBody>
          <a:bodyPr wrap="square" rtlCol="0">
            <a:spAutoFit/>
          </a:bodyPr>
          <a:lstStyle/>
          <a:p>
            <a:pPr algn="ctr"/>
            <a:r>
              <a:rPr lang="en-US" dirty="0" smtClean="0"/>
              <a:t>Energy sector Transportation</a:t>
            </a:r>
          </a:p>
          <a:p>
            <a:pPr algn="ctr"/>
            <a:r>
              <a:rPr lang="en-US" dirty="0" smtClean="0"/>
              <a:t>Industry</a:t>
            </a:r>
            <a:endParaRPr lang="en-US" dirty="0"/>
          </a:p>
        </p:txBody>
      </p:sp>
      <p:cxnSp>
        <p:nvCxnSpPr>
          <p:cNvPr id="22" name="Elbow Connector 21"/>
          <p:cNvCxnSpPr/>
          <p:nvPr/>
        </p:nvCxnSpPr>
        <p:spPr>
          <a:xfrm rot="10800000" flipV="1">
            <a:off x="6323533" y="2184041"/>
            <a:ext cx="2086052" cy="669358"/>
          </a:xfrm>
          <a:prstGeom prst="bentConnector4">
            <a:avLst>
              <a:gd name="adj1" fmla="val -246"/>
              <a:gd name="adj2" fmla="val 101105"/>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664818" y="2585467"/>
            <a:ext cx="1680695" cy="369332"/>
          </a:xfrm>
          <a:prstGeom prst="rect">
            <a:avLst/>
          </a:prstGeom>
          <a:noFill/>
        </p:spPr>
        <p:txBody>
          <a:bodyPr wrap="square" rtlCol="0">
            <a:spAutoFit/>
          </a:bodyPr>
          <a:lstStyle/>
          <a:p>
            <a:r>
              <a:rPr lang="en-US" dirty="0" smtClean="0"/>
              <a:t>Residual heat</a:t>
            </a:r>
            <a:endParaRPr lang="en-US" dirty="0"/>
          </a:p>
        </p:txBody>
      </p:sp>
      <p:sp>
        <p:nvSpPr>
          <p:cNvPr id="31" name="TextBox 30"/>
          <p:cNvSpPr txBox="1"/>
          <p:nvPr/>
        </p:nvSpPr>
        <p:spPr>
          <a:xfrm>
            <a:off x="4327301" y="5396018"/>
            <a:ext cx="639796" cy="430887"/>
          </a:xfrm>
          <a:prstGeom prst="rect">
            <a:avLst/>
          </a:prstGeom>
          <a:noFill/>
        </p:spPr>
        <p:txBody>
          <a:bodyPr wrap="square" rtlCol="0">
            <a:spAutoFit/>
          </a:bodyPr>
          <a:lstStyle/>
          <a:p>
            <a:r>
              <a:rPr lang="en-US" sz="2200" b="1" dirty="0" smtClean="0"/>
              <a:t>Soil</a:t>
            </a:r>
            <a:endParaRPr lang="en-US" sz="2200" b="1" dirty="0"/>
          </a:p>
        </p:txBody>
      </p:sp>
      <p:sp>
        <p:nvSpPr>
          <p:cNvPr id="32" name="TextBox 31"/>
          <p:cNvSpPr txBox="1"/>
          <p:nvPr/>
        </p:nvSpPr>
        <p:spPr>
          <a:xfrm>
            <a:off x="7289442" y="3888153"/>
            <a:ext cx="4610637" cy="1815882"/>
          </a:xfrm>
          <a:prstGeom prst="rect">
            <a:avLst/>
          </a:prstGeom>
          <a:noFill/>
          <a:ln>
            <a:solidFill>
              <a:schemeClr val="tx1"/>
            </a:solidFill>
          </a:ln>
        </p:spPr>
        <p:txBody>
          <a:bodyPr wrap="square" rtlCol="0">
            <a:spAutoFit/>
          </a:bodyPr>
          <a:lstStyle/>
          <a:p>
            <a:r>
              <a:rPr lang="en-US" sz="2400" b="1" dirty="0" smtClean="0"/>
              <a:t>Potential benefits of biochar</a:t>
            </a:r>
          </a:p>
          <a:p>
            <a:r>
              <a:rPr lang="en-US" sz="2200" dirty="0" smtClean="0"/>
              <a:t>C sequestration</a:t>
            </a:r>
          </a:p>
          <a:p>
            <a:r>
              <a:rPr lang="en-US" sz="2200" dirty="0" smtClean="0"/>
              <a:t>Reduces nutrient runoff </a:t>
            </a:r>
          </a:p>
          <a:p>
            <a:r>
              <a:rPr lang="en-US" sz="2200" dirty="0" smtClean="0">
                <a:solidFill>
                  <a:srgbClr val="C00000"/>
                </a:solidFill>
              </a:rPr>
              <a:t>Mitigating GHGs and air pollutants</a:t>
            </a:r>
          </a:p>
          <a:p>
            <a:r>
              <a:rPr lang="en-US" sz="2200" dirty="0" smtClean="0"/>
              <a:t>Alters soil pH and moisture</a:t>
            </a:r>
          </a:p>
        </p:txBody>
      </p:sp>
      <p:sp>
        <p:nvSpPr>
          <p:cNvPr id="33" name="TextBox 32"/>
          <p:cNvSpPr txBox="1"/>
          <p:nvPr/>
        </p:nvSpPr>
        <p:spPr>
          <a:xfrm>
            <a:off x="782838" y="6428093"/>
            <a:ext cx="3348507" cy="276999"/>
          </a:xfrm>
          <a:prstGeom prst="rect">
            <a:avLst/>
          </a:prstGeom>
          <a:noFill/>
        </p:spPr>
        <p:txBody>
          <a:bodyPr wrap="square" rtlCol="0">
            <a:spAutoFit/>
          </a:bodyPr>
          <a:lstStyle/>
          <a:p>
            <a:r>
              <a:rPr lang="en-US" sz="1200" dirty="0" smtClean="0"/>
              <a:t>Adapted from Lehmann (2007)</a:t>
            </a:r>
            <a:endParaRPr lang="en-US" sz="1200" dirty="0"/>
          </a:p>
        </p:txBody>
      </p:sp>
      <p:sp>
        <p:nvSpPr>
          <p:cNvPr id="34" name="Slide Number Placeholder 33"/>
          <p:cNvSpPr>
            <a:spLocks noGrp="1"/>
          </p:cNvSpPr>
          <p:nvPr>
            <p:ph type="sldNum" sz="quarter" idx="12"/>
          </p:nvPr>
        </p:nvSpPr>
        <p:spPr/>
        <p:txBody>
          <a:bodyPr/>
          <a:lstStyle/>
          <a:p>
            <a:fld id="{59FBB627-7F02-48C8-836E-392B47AA2D88}" type="slidenum">
              <a:rPr lang="en-US" sz="1800" b="1" smtClean="0">
                <a:solidFill>
                  <a:srgbClr val="FF0000"/>
                </a:solidFill>
              </a:rPr>
              <a:t>41</a:t>
            </a:fld>
            <a:endParaRPr lang="en-US" sz="1800" b="1">
              <a:solidFill>
                <a:srgbClr val="FF0000"/>
              </a:solidFill>
            </a:endParaRPr>
          </a:p>
        </p:txBody>
      </p:sp>
    </p:spTree>
    <p:extLst>
      <p:ext uri="{BB962C8B-B14F-4D97-AF65-F5344CB8AC3E}">
        <p14:creationId xmlns:p14="http://schemas.microsoft.com/office/powerpoint/2010/main" val="294739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6734" y="224438"/>
            <a:ext cx="9078532" cy="1325563"/>
          </a:xfrm>
        </p:spPr>
        <p:txBody>
          <a:bodyPr>
            <a:normAutofit/>
          </a:bodyPr>
          <a:lstStyle/>
          <a:p>
            <a:pPr algn="ctr"/>
            <a:r>
              <a:rPr lang="en-US" sz="3400" b="1" dirty="0" smtClean="0">
                <a:solidFill>
                  <a:srgbClr val="002060"/>
                </a:solidFill>
                <a:cs typeface="Arial" panose="020B0604020202020204" pitchFamily="34" charset="0"/>
              </a:rPr>
              <a:t>Potential air quality benefits of </a:t>
            </a:r>
            <a:br>
              <a:rPr lang="en-US" sz="3400" b="1" dirty="0" smtClean="0">
                <a:solidFill>
                  <a:srgbClr val="002060"/>
                </a:solidFill>
                <a:cs typeface="Arial" panose="020B0604020202020204" pitchFamily="34" charset="0"/>
              </a:rPr>
            </a:br>
            <a:r>
              <a:rPr lang="en-US" sz="3400" b="1" dirty="0" smtClean="0">
                <a:solidFill>
                  <a:srgbClr val="002060"/>
                </a:solidFill>
                <a:cs typeface="Arial" panose="020B0604020202020204" pitchFamily="34" charset="0"/>
              </a:rPr>
              <a:t>biochar-aided soil NO emission reductions</a:t>
            </a:r>
            <a:endParaRPr lang="en-US" sz="3400" b="1" dirty="0">
              <a:solidFill>
                <a:srgbClr val="002060"/>
              </a:solidFill>
            </a:endParaRPr>
          </a:p>
        </p:txBody>
      </p:sp>
      <p:sp>
        <p:nvSpPr>
          <p:cNvPr id="3" name="Content Placeholder 2"/>
          <p:cNvSpPr>
            <a:spLocks noGrp="1"/>
          </p:cNvSpPr>
          <p:nvPr>
            <p:ph idx="1"/>
          </p:nvPr>
        </p:nvSpPr>
        <p:spPr>
          <a:xfrm>
            <a:off x="1981200" y="1567094"/>
            <a:ext cx="8229600" cy="4252914"/>
          </a:xfrm>
        </p:spPr>
        <p:txBody>
          <a:bodyPr/>
          <a:lstStyle/>
          <a:p>
            <a:r>
              <a:rPr lang="en-US" sz="2400" dirty="0"/>
              <a:t>Studies differ on whether biochar reduces soil NO by 47-67% (</a:t>
            </a:r>
            <a:r>
              <a:rPr lang="en-US" sz="2400" dirty="0" err="1"/>
              <a:t>Nelissen</a:t>
            </a:r>
            <a:r>
              <a:rPr lang="en-US" sz="2400" dirty="0"/>
              <a:t> et al, 2014) or not at all (Xiang et al., 2015)</a:t>
            </a:r>
          </a:p>
          <a:p>
            <a:pPr marL="0" indent="0">
              <a:buNone/>
            </a:pPr>
            <a:endParaRPr lang="en-US" dirty="0"/>
          </a:p>
        </p:txBody>
      </p:sp>
      <p:sp>
        <p:nvSpPr>
          <p:cNvPr id="5" name="Slide Number Placeholder 4"/>
          <p:cNvSpPr>
            <a:spLocks noGrp="1"/>
          </p:cNvSpPr>
          <p:nvPr>
            <p:ph type="sldNum" sz="quarter" idx="12"/>
          </p:nvPr>
        </p:nvSpPr>
        <p:spPr/>
        <p:txBody>
          <a:bodyPr/>
          <a:lstStyle/>
          <a:p>
            <a:fld id="{372F0189-5D01-45B2-A820-A944A9D341E7}" type="slidenum">
              <a:rPr lang="en-US" sz="1800" b="1" smtClean="0">
                <a:solidFill>
                  <a:srgbClr val="FF0000"/>
                </a:solidFill>
              </a:rPr>
              <a:t>42</a:t>
            </a:fld>
            <a:endParaRPr lang="en-US" sz="1800" b="1" dirty="0">
              <a:solidFill>
                <a:srgbClr val="FF0000"/>
              </a:solidFill>
            </a:endParaRPr>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304800" y="2912814"/>
            <a:ext cx="5943600" cy="3532505"/>
          </a:xfrm>
          <a:prstGeom prst="rect">
            <a:avLst/>
          </a:prstGeom>
        </p:spPr>
      </p:pic>
      <p:pic>
        <p:nvPicPr>
          <p:cNvPr id="8" name="Picture 7"/>
          <p:cNvPicPr/>
          <p:nvPr/>
        </p:nvPicPr>
        <p:blipFill rotWithShape="1">
          <a:blip r:embed="rId3">
            <a:extLst>
              <a:ext uri="{28A0092B-C50C-407E-A947-70E740481C1C}">
                <a14:useLocalDpi xmlns:a14="http://schemas.microsoft.com/office/drawing/2010/main" val="0"/>
              </a:ext>
            </a:extLst>
          </a:blip>
          <a:srcRect t="3186"/>
          <a:stretch/>
        </p:blipFill>
        <p:spPr>
          <a:xfrm>
            <a:off x="6248400" y="2936383"/>
            <a:ext cx="5943600" cy="3419967"/>
          </a:xfrm>
          <a:prstGeom prst="rect">
            <a:avLst/>
          </a:prstGeom>
        </p:spPr>
      </p:pic>
      <p:sp>
        <p:nvSpPr>
          <p:cNvPr id="4" name="TextBox 3"/>
          <p:cNvSpPr txBox="1"/>
          <p:nvPr/>
        </p:nvSpPr>
        <p:spPr>
          <a:xfrm>
            <a:off x="2209800" y="2451149"/>
            <a:ext cx="2133600" cy="461665"/>
          </a:xfrm>
          <a:prstGeom prst="rect">
            <a:avLst/>
          </a:prstGeom>
          <a:noFill/>
        </p:spPr>
        <p:txBody>
          <a:bodyPr wrap="square" rtlCol="0">
            <a:spAutoFit/>
          </a:bodyPr>
          <a:lstStyle/>
          <a:p>
            <a:r>
              <a:rPr lang="en-US" sz="2400" b="1" dirty="0">
                <a:solidFill>
                  <a:srgbClr val="002060"/>
                </a:solidFill>
              </a:rPr>
              <a:t>Impact on O</a:t>
            </a:r>
            <a:r>
              <a:rPr lang="en-US" sz="2400" b="1" baseline="-25000" dirty="0">
                <a:solidFill>
                  <a:srgbClr val="002060"/>
                </a:solidFill>
              </a:rPr>
              <a:t>3</a:t>
            </a:r>
            <a:endParaRPr lang="en-US" sz="2400" b="1" dirty="0">
              <a:solidFill>
                <a:srgbClr val="002060"/>
              </a:solidFill>
            </a:endParaRPr>
          </a:p>
        </p:txBody>
      </p:sp>
      <p:sp>
        <p:nvSpPr>
          <p:cNvPr id="9" name="TextBox 8"/>
          <p:cNvSpPr txBox="1"/>
          <p:nvPr/>
        </p:nvSpPr>
        <p:spPr>
          <a:xfrm>
            <a:off x="7784925" y="2477263"/>
            <a:ext cx="3433830" cy="461665"/>
          </a:xfrm>
          <a:prstGeom prst="rect">
            <a:avLst/>
          </a:prstGeom>
          <a:solidFill>
            <a:schemeClr val="bg1"/>
          </a:solidFill>
        </p:spPr>
        <p:txBody>
          <a:bodyPr wrap="square" rtlCol="0">
            <a:spAutoFit/>
          </a:bodyPr>
          <a:lstStyle/>
          <a:p>
            <a:r>
              <a:rPr lang="en-US" sz="2400" b="1" dirty="0">
                <a:solidFill>
                  <a:srgbClr val="002060"/>
                </a:solidFill>
              </a:rPr>
              <a:t>Impact on PM</a:t>
            </a:r>
            <a:r>
              <a:rPr lang="en-US" sz="2400" b="1" baseline="-25000" dirty="0">
                <a:solidFill>
                  <a:srgbClr val="002060"/>
                </a:solidFill>
              </a:rPr>
              <a:t>2.5</a:t>
            </a:r>
            <a:endParaRPr lang="en-US" sz="2400" b="1" dirty="0">
              <a:solidFill>
                <a:srgbClr val="002060"/>
              </a:solidFill>
            </a:endParaRPr>
          </a:p>
        </p:txBody>
      </p:sp>
      <p:sp>
        <p:nvSpPr>
          <p:cNvPr id="10" name="TextBox 9"/>
          <p:cNvSpPr txBox="1"/>
          <p:nvPr/>
        </p:nvSpPr>
        <p:spPr>
          <a:xfrm>
            <a:off x="76187" y="6493336"/>
            <a:ext cx="3016155" cy="276999"/>
          </a:xfrm>
          <a:prstGeom prst="rect">
            <a:avLst/>
          </a:prstGeom>
          <a:noFill/>
        </p:spPr>
        <p:txBody>
          <a:bodyPr wrap="square" rtlCol="0">
            <a:spAutoFit/>
          </a:bodyPr>
          <a:lstStyle/>
          <a:p>
            <a:pPr algn="ctr"/>
            <a:r>
              <a:rPr lang="en-US" sz="1200" dirty="0" err="1" smtClean="0"/>
              <a:t>Pourhashem</a:t>
            </a:r>
            <a:r>
              <a:rPr lang="en-US" sz="1200" dirty="0" smtClean="0"/>
              <a:t> et al. (2017) ES&amp;T</a:t>
            </a:r>
            <a:endParaRPr lang="en-US" sz="1200" dirty="0"/>
          </a:p>
        </p:txBody>
      </p:sp>
      <p:pic>
        <p:nvPicPr>
          <p:cNvPr id="11" name="Picture 10"/>
          <p:cNvPicPr/>
          <p:nvPr/>
        </p:nvPicPr>
        <p:blipFill rotWithShape="1">
          <a:blip r:embed="rId4" cstate="print">
            <a:extLst>
              <a:ext uri="{28A0092B-C50C-407E-A947-70E740481C1C}">
                <a14:useLocalDpi xmlns:a14="http://schemas.microsoft.com/office/drawing/2010/main" val="0"/>
              </a:ext>
            </a:extLst>
          </a:blip>
          <a:srcRect l="1400"/>
          <a:stretch/>
        </p:blipFill>
        <p:spPr>
          <a:xfrm>
            <a:off x="10712" y="2888805"/>
            <a:ext cx="6348598" cy="3580522"/>
          </a:xfrm>
          <a:prstGeom prst="rect">
            <a:avLst/>
          </a:prstGeom>
        </p:spPr>
      </p:pic>
      <p:pic>
        <p:nvPicPr>
          <p:cNvPr id="12" name="Picture 11"/>
          <p:cNvPicPr/>
          <p:nvPr/>
        </p:nvPicPr>
        <p:blipFill rotWithShape="1">
          <a:blip r:embed="rId5" cstate="print">
            <a:extLst>
              <a:ext uri="{28A0092B-C50C-407E-A947-70E740481C1C}">
                <a14:useLocalDpi xmlns:a14="http://schemas.microsoft.com/office/drawing/2010/main" val="0"/>
              </a:ext>
            </a:extLst>
          </a:blip>
          <a:srcRect l="3469"/>
          <a:stretch/>
        </p:blipFill>
        <p:spPr>
          <a:xfrm>
            <a:off x="6259112" y="2887664"/>
            <a:ext cx="5922176" cy="3465684"/>
          </a:xfrm>
          <a:prstGeom prst="rect">
            <a:avLst/>
          </a:prstGeom>
        </p:spPr>
      </p:pic>
      <p:sp>
        <p:nvSpPr>
          <p:cNvPr id="6" name="TextBox 5"/>
          <p:cNvSpPr txBox="1"/>
          <p:nvPr/>
        </p:nvSpPr>
        <p:spPr>
          <a:xfrm>
            <a:off x="3702677" y="6379919"/>
            <a:ext cx="5380149" cy="338554"/>
          </a:xfrm>
          <a:prstGeom prst="rect">
            <a:avLst/>
          </a:prstGeom>
          <a:noFill/>
        </p:spPr>
        <p:txBody>
          <a:bodyPr wrap="square" rtlCol="0">
            <a:spAutoFit/>
          </a:bodyPr>
          <a:lstStyle/>
          <a:p>
            <a:r>
              <a:rPr lang="en-US" sz="1600" dirty="0" smtClean="0">
                <a:solidFill>
                  <a:srgbClr val="C00000"/>
                </a:solidFill>
              </a:rPr>
              <a:t>July 2011 impacts using BDSNP, Ozone is Max. 8-hr Daily Avg. </a:t>
            </a:r>
            <a:endParaRPr lang="en-US" sz="1600" dirty="0">
              <a:solidFill>
                <a:srgbClr val="C00000"/>
              </a:solidFill>
            </a:endParaRPr>
          </a:p>
        </p:txBody>
      </p:sp>
    </p:spTree>
    <p:extLst>
      <p:ext uri="{BB962C8B-B14F-4D97-AF65-F5344CB8AC3E}">
        <p14:creationId xmlns:p14="http://schemas.microsoft.com/office/powerpoint/2010/main" val="19207290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2060"/>
                </a:solidFill>
              </a:rPr>
              <a:t>DAYCENT: scope for application in CMAQ</a:t>
            </a:r>
            <a:endParaRPr lang="en-US" dirty="0"/>
          </a:p>
        </p:txBody>
      </p:sp>
      <p:sp>
        <p:nvSpPr>
          <p:cNvPr id="3" name="Content Placeholder 2"/>
          <p:cNvSpPr>
            <a:spLocks noGrp="1"/>
          </p:cNvSpPr>
          <p:nvPr>
            <p:ph idx="1"/>
          </p:nvPr>
        </p:nvSpPr>
        <p:spPr>
          <a:xfrm>
            <a:off x="838200" y="1690688"/>
            <a:ext cx="10515600" cy="4351338"/>
          </a:xfrm>
        </p:spPr>
        <p:txBody>
          <a:bodyPr>
            <a:normAutofit fontScale="92500"/>
          </a:bodyPr>
          <a:lstStyle/>
          <a:p>
            <a:r>
              <a:rPr lang="en-US" dirty="0" smtClean="0"/>
              <a:t>DAYCENT and agro-ecosystem EPIC model used in CMAQ for agricultural NH</a:t>
            </a:r>
            <a:r>
              <a:rPr lang="en-US" baseline="-25000" dirty="0" smtClean="0"/>
              <a:t>3</a:t>
            </a:r>
            <a:r>
              <a:rPr lang="en-US" dirty="0" smtClean="0"/>
              <a:t> use same C-N mineralization scheme: CENTURY model</a:t>
            </a:r>
          </a:p>
          <a:p>
            <a:r>
              <a:rPr lang="en-US" dirty="0" smtClean="0"/>
              <a:t>CENTURY extensively validated like its daily version i.e. DAYCENT </a:t>
            </a:r>
          </a:p>
          <a:p>
            <a:r>
              <a:rPr lang="en-US" dirty="0"/>
              <a:t>M</a:t>
            </a:r>
            <a:r>
              <a:rPr lang="en-US" dirty="0" smtClean="0"/>
              <a:t>echanistic models face limitation for validation of gaseous N emissions critical to air quality </a:t>
            </a:r>
          </a:p>
          <a:p>
            <a:r>
              <a:rPr lang="en-US" dirty="0" smtClean="0"/>
              <a:t>CMAQ provides opportunity to apply DAYCENT to estimate soil N oxide emissions and then validate their impact on atmospheric chemistry</a:t>
            </a:r>
          </a:p>
          <a:p>
            <a:r>
              <a:rPr lang="en-US" dirty="0"/>
              <a:t>C</a:t>
            </a:r>
            <a:r>
              <a:rPr lang="en-US" dirty="0" smtClean="0"/>
              <a:t>ompare NO and HONO emissions estimates and associated estimates of tropospheric NO</a:t>
            </a:r>
            <a:r>
              <a:rPr lang="en-US" baseline="-25000" dirty="0" smtClean="0"/>
              <a:t>2</a:t>
            </a:r>
            <a:r>
              <a:rPr lang="en-US" dirty="0" smtClean="0"/>
              <a:t> column, ozone, and PM</a:t>
            </a:r>
            <a:r>
              <a:rPr lang="en-US" baseline="-25000" dirty="0" smtClean="0"/>
              <a:t>2.5</a:t>
            </a:r>
            <a:r>
              <a:rPr lang="en-US" dirty="0" smtClean="0"/>
              <a:t> with those obtained from CMAQ using the YL and BDSNP parametric schemes</a:t>
            </a:r>
          </a:p>
          <a:p>
            <a:endParaRPr lang="en-US" dirty="0"/>
          </a:p>
        </p:txBody>
      </p:sp>
      <p:sp>
        <p:nvSpPr>
          <p:cNvPr id="4" name="Slide Number Placeholder 3"/>
          <p:cNvSpPr>
            <a:spLocks noGrp="1"/>
          </p:cNvSpPr>
          <p:nvPr>
            <p:ph type="sldNum" sz="quarter" idx="12"/>
          </p:nvPr>
        </p:nvSpPr>
        <p:spPr/>
        <p:txBody>
          <a:bodyPr/>
          <a:lstStyle/>
          <a:p>
            <a:fld id="{BDC4B51B-164C-4761-AD1F-AA084EF0FA3F}" type="slidenum">
              <a:rPr lang="en-US" sz="1800" b="1" smtClean="0">
                <a:solidFill>
                  <a:srgbClr val="FF0000"/>
                </a:solidFill>
              </a:rPr>
              <a:t>43</a:t>
            </a:fld>
            <a:endParaRPr lang="en-US" sz="1800" b="1">
              <a:solidFill>
                <a:srgbClr val="FF0000"/>
              </a:solidFill>
            </a:endParaRPr>
          </a:p>
        </p:txBody>
      </p:sp>
    </p:spTree>
    <p:extLst>
      <p:ext uri="{BB962C8B-B14F-4D97-AF65-F5344CB8AC3E}">
        <p14:creationId xmlns:p14="http://schemas.microsoft.com/office/powerpoint/2010/main" val="15511868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2"/>
          <p:cNvSpPr txBox="1">
            <a:spLocks/>
          </p:cNvSpPr>
          <p:nvPr/>
        </p:nvSpPr>
        <p:spPr bwMode="auto">
          <a:xfrm>
            <a:off x="1524000" y="5595938"/>
            <a:ext cx="91440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0" rIns="228600" bIns="0"/>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dirty="0"/>
              <a:t>From: The Potential Role for a Nitrogen Compliance Policy in Mitigating Gulf Hypoxia</a:t>
            </a:r>
          </a:p>
          <a:p>
            <a:pPr eaLnBrk="1" hangingPunct="1">
              <a:spcBef>
                <a:spcPct val="0"/>
              </a:spcBef>
              <a:buFontTx/>
              <a:buNone/>
            </a:pPr>
            <a:r>
              <a:rPr lang="en-US" altLang="en-US" sz="1200" dirty="0" err="1"/>
              <a:t>Appl</a:t>
            </a:r>
            <a:r>
              <a:rPr lang="en-US" altLang="en-US" sz="1200" dirty="0"/>
              <a:t> Econ </a:t>
            </a:r>
            <a:r>
              <a:rPr lang="en-US" altLang="en-US" sz="1200" dirty="0" err="1"/>
              <a:t>Perspect</a:t>
            </a:r>
            <a:r>
              <a:rPr lang="en-US" altLang="en-US" sz="1200" dirty="0"/>
              <a:t> Policy. 2016;39(3):458-478. </a:t>
            </a:r>
            <a:r>
              <a:rPr lang="en-US" altLang="en-US" sz="1200" dirty="0" smtClean="0"/>
              <a:t>doi:10.1093/</a:t>
            </a:r>
            <a:r>
              <a:rPr lang="en-US" altLang="en-US" sz="1200" dirty="0" err="1" smtClean="0"/>
              <a:t>aepp</a:t>
            </a:r>
            <a:r>
              <a:rPr lang="en-US" altLang="en-US" sz="1200" dirty="0" smtClean="0"/>
              <a:t>/ppw029</a:t>
            </a:r>
            <a:endParaRPr lang="en-US" altLang="en-US" sz="1200" dirty="0"/>
          </a:p>
          <a:p>
            <a:pPr eaLnBrk="1" hangingPunct="1">
              <a:spcBef>
                <a:spcPct val="0"/>
              </a:spcBef>
              <a:buFontTx/>
              <a:buNone/>
            </a:pPr>
            <a:r>
              <a:rPr lang="en-US" altLang="en-US" sz="1200" dirty="0" err="1"/>
              <a:t>Appl</a:t>
            </a:r>
            <a:r>
              <a:rPr lang="en-US" altLang="en-US" sz="1200" dirty="0"/>
              <a:t> Econ </a:t>
            </a:r>
            <a:r>
              <a:rPr lang="en-US" altLang="en-US" sz="1200" dirty="0" err="1"/>
              <a:t>Perspect</a:t>
            </a:r>
            <a:r>
              <a:rPr lang="en-US" altLang="en-US" sz="1200" dirty="0"/>
              <a:t> Policy | Published by Oxford University Press on behalf of the Agricultural and Applied Economics Association 2016. This work is written by US Government employees and is in the public domain in the US.</a:t>
            </a:r>
          </a:p>
        </p:txBody>
      </p:sp>
      <p:sp>
        <p:nvSpPr>
          <p:cNvPr id="16387" name="Rectangle 2"/>
          <p:cNvSpPr>
            <a:spLocks noChangeArrowheads="1"/>
          </p:cNvSpPr>
          <p:nvPr/>
        </p:nvSpPr>
        <p:spPr bwMode="auto">
          <a:xfrm>
            <a:off x="1524000" y="0"/>
            <a:ext cx="9144000" cy="6858000"/>
          </a:xfrm>
          <a:prstGeom prst="rect">
            <a:avLst/>
          </a:prstGeom>
          <a:noFill/>
          <a:ln w="25400" algn="ctr">
            <a:solidFill>
              <a:srgbClr val="F2F2F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endParaRPr>
          </a:p>
        </p:txBody>
      </p:sp>
      <p:cxnSp>
        <p:nvCxnSpPr>
          <p:cNvPr id="16388" name="Straight Connector 8"/>
          <p:cNvCxnSpPr>
            <a:cxnSpLocks noChangeShapeType="1"/>
          </p:cNvCxnSpPr>
          <p:nvPr/>
        </p:nvCxnSpPr>
        <p:spPr bwMode="auto">
          <a:xfrm>
            <a:off x="1524000" y="5518150"/>
            <a:ext cx="9144000" cy="0"/>
          </a:xfrm>
          <a:prstGeom prst="line">
            <a:avLst/>
          </a:prstGeom>
          <a:noFill/>
          <a:ln w="6350" algn="ctr">
            <a:solidFill>
              <a:schemeClr val="tx1"/>
            </a:solidFill>
            <a:miter lim="800000"/>
            <a:headEnd/>
            <a:tailEnd/>
          </a:ln>
          <a:extLst>
            <a:ext uri="{909E8E84-426E-40DD-AFC4-6F175D3DCCD1}">
              <a14:hiddenFill xmlns:a14="http://schemas.microsoft.com/office/drawing/2010/main">
                <a:noFill/>
              </a14:hiddenFill>
            </a:ext>
          </a:extLst>
        </p:spPr>
      </p:cxnSp>
      <p:sp>
        <p:nvSpPr>
          <p:cNvPr id="16389" name="TextBox 3"/>
          <p:cNvSpPr txBox="1">
            <a:spLocks noChangeArrowheads="1"/>
          </p:cNvSpPr>
          <p:nvPr/>
        </p:nvSpPr>
        <p:spPr bwMode="auto">
          <a:xfrm>
            <a:off x="1524000" y="231775"/>
            <a:ext cx="914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1400"/>
          </a:p>
        </p:txBody>
      </p:sp>
      <p:pic>
        <p:nvPicPr>
          <p:cNvPr id="16391" name="Picture 7" descr="C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8175" y="1028700"/>
            <a:ext cx="5837238" cy="44577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015413" y="4794032"/>
            <a:ext cx="1624084" cy="646331"/>
          </a:xfrm>
          <a:prstGeom prst="rect">
            <a:avLst/>
          </a:prstGeom>
          <a:noFill/>
        </p:spPr>
        <p:txBody>
          <a:bodyPr wrap="square" rtlCol="0">
            <a:spAutoFit/>
          </a:bodyPr>
          <a:lstStyle/>
          <a:p>
            <a:pPr algn="ctr"/>
            <a:r>
              <a:rPr lang="en-US" dirty="0" smtClean="0">
                <a:solidFill>
                  <a:srgbClr val="FF0000"/>
                </a:solidFill>
              </a:rPr>
              <a:t>USDA NASS, 2012</a:t>
            </a:r>
            <a:endParaRPr lang="en-US" dirty="0">
              <a:solidFill>
                <a:srgbClr val="FF0000"/>
              </a:solidFill>
            </a:endParaRPr>
          </a:p>
        </p:txBody>
      </p:sp>
      <p:sp>
        <p:nvSpPr>
          <p:cNvPr id="3" name="Rectangle 2"/>
          <p:cNvSpPr/>
          <p:nvPr/>
        </p:nvSpPr>
        <p:spPr>
          <a:xfrm>
            <a:off x="1717865" y="339710"/>
            <a:ext cx="8472961" cy="584775"/>
          </a:xfrm>
          <a:prstGeom prst="rect">
            <a:avLst/>
          </a:prstGeom>
        </p:spPr>
        <p:txBody>
          <a:bodyPr wrap="none">
            <a:spAutoFit/>
          </a:bodyPr>
          <a:lstStyle/>
          <a:p>
            <a:r>
              <a:rPr lang="en-US" sz="3200" b="1" dirty="0" smtClean="0">
                <a:solidFill>
                  <a:srgbClr val="002060"/>
                </a:solidFill>
              </a:rPr>
              <a:t>Excess nitrogen (Livestock manure management)</a:t>
            </a:r>
            <a:endParaRPr lang="en-US" sz="3200" dirty="0"/>
          </a:p>
        </p:txBody>
      </p:sp>
      <p:sp>
        <p:nvSpPr>
          <p:cNvPr id="4" name="Slide Number Placeholder 3"/>
          <p:cNvSpPr>
            <a:spLocks noGrp="1"/>
          </p:cNvSpPr>
          <p:nvPr>
            <p:ph type="sldNum" sz="quarter" idx="12"/>
          </p:nvPr>
        </p:nvSpPr>
        <p:spPr/>
        <p:txBody>
          <a:bodyPr/>
          <a:lstStyle/>
          <a:p>
            <a:fld id="{59FBB627-7F02-48C8-836E-392B47AA2D88}" type="slidenum">
              <a:rPr lang="en-US" sz="1800" b="1" smtClean="0">
                <a:solidFill>
                  <a:srgbClr val="FF0000"/>
                </a:solidFill>
              </a:rPr>
              <a:t>44</a:t>
            </a:fld>
            <a:endParaRPr lang="en-US" sz="1800" b="1" dirty="0">
              <a:solidFill>
                <a:srgbClr val="FF0000"/>
              </a:solidFill>
            </a:endParaRPr>
          </a:p>
        </p:txBody>
      </p:sp>
    </p:spTree>
    <p:extLst>
      <p:ext uri="{BB962C8B-B14F-4D97-AF65-F5344CB8AC3E}">
        <p14:creationId xmlns:p14="http://schemas.microsoft.com/office/powerpoint/2010/main" val="7449960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1642279" y="810558"/>
            <a:ext cx="7979392" cy="2901598"/>
          </a:xfrm>
          <a:prstGeom prst="rect">
            <a:avLst/>
          </a:prstGeom>
        </p:spPr>
      </p:pic>
      <p:sp>
        <p:nvSpPr>
          <p:cNvPr id="4" name="TextBox 3"/>
          <p:cNvSpPr txBox="1"/>
          <p:nvPr/>
        </p:nvSpPr>
        <p:spPr>
          <a:xfrm>
            <a:off x="9990161" y="3081214"/>
            <a:ext cx="1296538" cy="430887"/>
          </a:xfrm>
          <a:prstGeom prst="rect">
            <a:avLst/>
          </a:prstGeom>
          <a:noFill/>
        </p:spPr>
        <p:txBody>
          <a:bodyPr wrap="square" rtlCol="0">
            <a:spAutoFit/>
          </a:bodyPr>
          <a:lstStyle/>
          <a:p>
            <a:pPr algn="ctr"/>
            <a:r>
              <a:rPr lang="en-US" sz="2200" dirty="0" smtClean="0">
                <a:solidFill>
                  <a:srgbClr val="FF0000"/>
                </a:solidFill>
              </a:rPr>
              <a:t>In ppb</a:t>
            </a:r>
            <a:endParaRPr lang="en-US" sz="2200" dirty="0">
              <a:solidFill>
                <a:srgbClr val="FF0000"/>
              </a:solidFill>
            </a:endParaRPr>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1642279" y="3712156"/>
            <a:ext cx="7979392" cy="2901598"/>
          </a:xfrm>
          <a:prstGeom prst="rect">
            <a:avLst/>
          </a:prstGeom>
        </p:spPr>
      </p:pic>
      <p:sp>
        <p:nvSpPr>
          <p:cNvPr id="6" name="TextBox 5"/>
          <p:cNvSpPr txBox="1"/>
          <p:nvPr/>
        </p:nvSpPr>
        <p:spPr>
          <a:xfrm>
            <a:off x="2295097" y="-20439"/>
            <a:ext cx="6373506" cy="830997"/>
          </a:xfrm>
          <a:prstGeom prst="rect">
            <a:avLst/>
          </a:prstGeom>
          <a:noFill/>
        </p:spPr>
        <p:txBody>
          <a:bodyPr wrap="square" rtlCol="0">
            <a:spAutoFit/>
          </a:bodyPr>
          <a:lstStyle/>
          <a:p>
            <a:pPr algn="ctr"/>
            <a:r>
              <a:rPr lang="en-US" sz="2400" dirty="0" smtClean="0">
                <a:solidFill>
                  <a:srgbClr val="002060"/>
                </a:solidFill>
              </a:rPr>
              <a:t>Mean Bias for Ozone and NOx  concentration relative to AQS observations</a:t>
            </a:r>
            <a:endParaRPr lang="en-US" sz="2400" dirty="0">
              <a:solidFill>
                <a:srgbClr val="002060"/>
              </a:solidFill>
            </a:endParaRPr>
          </a:p>
        </p:txBody>
      </p:sp>
    </p:spTree>
    <p:extLst>
      <p:ext uri="{BB962C8B-B14F-4D97-AF65-F5344CB8AC3E}">
        <p14:creationId xmlns:p14="http://schemas.microsoft.com/office/powerpoint/2010/main" val="4400341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1975230" y="641449"/>
            <a:ext cx="7750220" cy="2818262"/>
          </a:xfrm>
          <a:prstGeom prst="rect">
            <a:avLst/>
          </a:prstGeom>
        </p:spPr>
      </p:pic>
      <p:pic>
        <p:nvPicPr>
          <p:cNvPr id="3" name="Picture 2"/>
          <p:cNvPicPr/>
          <p:nvPr/>
        </p:nvPicPr>
        <p:blipFill>
          <a:blip r:embed="rId3" cstate="print">
            <a:extLst>
              <a:ext uri="{28A0092B-C50C-407E-A947-70E740481C1C}">
                <a14:useLocalDpi xmlns:a14="http://schemas.microsoft.com/office/drawing/2010/main" val="0"/>
              </a:ext>
            </a:extLst>
          </a:blip>
          <a:stretch>
            <a:fillRect/>
          </a:stretch>
        </p:blipFill>
        <p:spPr>
          <a:xfrm>
            <a:off x="1984328" y="3459711"/>
            <a:ext cx="7741122" cy="2814954"/>
          </a:xfrm>
          <a:prstGeom prst="rect">
            <a:avLst/>
          </a:prstGeom>
        </p:spPr>
      </p:pic>
      <p:sp>
        <p:nvSpPr>
          <p:cNvPr id="4" name="Title 1"/>
          <p:cNvSpPr txBox="1">
            <a:spLocks/>
          </p:cNvSpPr>
          <p:nvPr/>
        </p:nvSpPr>
        <p:spPr>
          <a:xfrm>
            <a:off x="838200" y="163419"/>
            <a:ext cx="10515600" cy="6969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900" b="1" dirty="0" smtClean="0">
                <a:solidFill>
                  <a:srgbClr val="002060"/>
                </a:solidFill>
              </a:rPr>
              <a:t>Reduced bias in NO</a:t>
            </a:r>
            <a:r>
              <a:rPr lang="en-US" sz="2900" b="1" baseline="-25000" dirty="0" smtClean="0">
                <a:solidFill>
                  <a:srgbClr val="002060"/>
                </a:solidFill>
              </a:rPr>
              <a:t>x</a:t>
            </a:r>
            <a:r>
              <a:rPr lang="en-US" sz="2900" b="1" dirty="0" smtClean="0">
                <a:solidFill>
                  <a:srgbClr val="002060"/>
                </a:solidFill>
              </a:rPr>
              <a:t> in  Mechanistic Scheme</a:t>
            </a:r>
            <a:endParaRPr lang="en-US" sz="2900" b="1" dirty="0">
              <a:solidFill>
                <a:srgbClr val="002060"/>
              </a:solidFill>
            </a:endParaRPr>
          </a:p>
        </p:txBody>
      </p:sp>
      <p:sp>
        <p:nvSpPr>
          <p:cNvPr id="5" name="TextBox 4"/>
          <p:cNvSpPr txBox="1"/>
          <p:nvPr/>
        </p:nvSpPr>
        <p:spPr>
          <a:xfrm>
            <a:off x="198917" y="3198550"/>
            <a:ext cx="1425389" cy="1200329"/>
          </a:xfrm>
          <a:prstGeom prst="rect">
            <a:avLst/>
          </a:prstGeom>
          <a:noFill/>
        </p:spPr>
        <p:txBody>
          <a:bodyPr wrap="square" rtlCol="0">
            <a:spAutoFit/>
          </a:bodyPr>
          <a:lstStyle/>
          <a:p>
            <a:r>
              <a:rPr lang="en-US" dirty="0" smtClean="0">
                <a:solidFill>
                  <a:srgbClr val="FF0000"/>
                </a:solidFill>
              </a:rPr>
              <a:t>Mean Bias (MB) relative to AQS NOx</a:t>
            </a:r>
            <a:r>
              <a:rPr lang="en-US" baseline="-25000" dirty="0" smtClean="0">
                <a:solidFill>
                  <a:srgbClr val="FF0000"/>
                </a:solidFill>
              </a:rPr>
              <a:t> </a:t>
            </a:r>
            <a:r>
              <a:rPr lang="en-US" dirty="0" smtClean="0">
                <a:solidFill>
                  <a:srgbClr val="FF0000"/>
                </a:solidFill>
              </a:rPr>
              <a:t> observations</a:t>
            </a:r>
            <a:endParaRPr lang="en-US" dirty="0">
              <a:solidFill>
                <a:srgbClr val="FF0000"/>
              </a:solidFill>
            </a:endParaRPr>
          </a:p>
        </p:txBody>
      </p:sp>
      <p:sp>
        <p:nvSpPr>
          <p:cNvPr id="6" name="TextBox 5"/>
          <p:cNvSpPr txBox="1"/>
          <p:nvPr/>
        </p:nvSpPr>
        <p:spPr>
          <a:xfrm>
            <a:off x="510988" y="1573306"/>
            <a:ext cx="1113318" cy="3693319"/>
          </a:xfrm>
          <a:prstGeom prst="rect">
            <a:avLst/>
          </a:prstGeom>
          <a:noFill/>
        </p:spPr>
        <p:txBody>
          <a:bodyPr wrap="none" rtlCol="0">
            <a:spAutoFit/>
          </a:bodyPr>
          <a:lstStyle/>
          <a:p>
            <a:r>
              <a:rPr lang="en-US" dirty="0" smtClean="0"/>
              <a:t>May 2011</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July 2011</a:t>
            </a:r>
            <a:endParaRPr lang="en-US" dirty="0"/>
          </a:p>
        </p:txBody>
      </p:sp>
    </p:spTree>
    <p:extLst>
      <p:ext uri="{BB962C8B-B14F-4D97-AF65-F5344CB8AC3E}">
        <p14:creationId xmlns:p14="http://schemas.microsoft.com/office/powerpoint/2010/main" val="20218869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63419"/>
            <a:ext cx="10515600" cy="6969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900" b="1" dirty="0" smtClean="0">
                <a:solidFill>
                  <a:srgbClr val="002060"/>
                </a:solidFill>
              </a:rPr>
              <a:t>Reduced bias in O</a:t>
            </a:r>
            <a:r>
              <a:rPr lang="en-US" sz="2900" b="1" baseline="-25000" dirty="0" smtClean="0">
                <a:solidFill>
                  <a:srgbClr val="002060"/>
                </a:solidFill>
              </a:rPr>
              <a:t>3</a:t>
            </a:r>
            <a:r>
              <a:rPr lang="en-US" sz="2900" b="1" dirty="0" smtClean="0">
                <a:solidFill>
                  <a:srgbClr val="002060"/>
                </a:solidFill>
              </a:rPr>
              <a:t> in  Mechanistic Scheme</a:t>
            </a:r>
            <a:endParaRPr lang="en-US" sz="2900" b="1" dirty="0">
              <a:solidFill>
                <a:srgbClr val="002060"/>
              </a:solidFill>
            </a:endParaRPr>
          </a:p>
        </p:txBody>
      </p:sp>
      <p:sp>
        <p:nvSpPr>
          <p:cNvPr id="3" name="TextBox 2"/>
          <p:cNvSpPr txBox="1"/>
          <p:nvPr/>
        </p:nvSpPr>
        <p:spPr>
          <a:xfrm>
            <a:off x="198917" y="3198550"/>
            <a:ext cx="1425389" cy="1477328"/>
          </a:xfrm>
          <a:prstGeom prst="rect">
            <a:avLst/>
          </a:prstGeom>
          <a:noFill/>
        </p:spPr>
        <p:txBody>
          <a:bodyPr wrap="square" rtlCol="0">
            <a:spAutoFit/>
          </a:bodyPr>
          <a:lstStyle/>
          <a:p>
            <a:pPr algn="ctr"/>
            <a:r>
              <a:rPr lang="en-US" dirty="0" smtClean="0">
                <a:solidFill>
                  <a:srgbClr val="FF0000"/>
                </a:solidFill>
              </a:rPr>
              <a:t>Mean Bias (MB) relative to CASTNET O</a:t>
            </a:r>
            <a:r>
              <a:rPr lang="en-US" baseline="-25000" dirty="0" smtClean="0">
                <a:solidFill>
                  <a:srgbClr val="FF0000"/>
                </a:solidFill>
              </a:rPr>
              <a:t>3 </a:t>
            </a:r>
            <a:r>
              <a:rPr lang="en-US" dirty="0" smtClean="0">
                <a:solidFill>
                  <a:srgbClr val="FF0000"/>
                </a:solidFill>
              </a:rPr>
              <a:t> observations</a:t>
            </a:r>
            <a:endParaRPr lang="en-US" dirty="0">
              <a:solidFill>
                <a:srgbClr val="FF0000"/>
              </a:solidFill>
            </a:endParaRPr>
          </a:p>
        </p:txBody>
      </p:sp>
      <p:sp>
        <p:nvSpPr>
          <p:cNvPr id="4" name="TextBox 3"/>
          <p:cNvSpPr txBox="1"/>
          <p:nvPr/>
        </p:nvSpPr>
        <p:spPr>
          <a:xfrm>
            <a:off x="510988" y="1573306"/>
            <a:ext cx="1113318" cy="3693319"/>
          </a:xfrm>
          <a:prstGeom prst="rect">
            <a:avLst/>
          </a:prstGeom>
          <a:noFill/>
        </p:spPr>
        <p:txBody>
          <a:bodyPr wrap="none" rtlCol="0">
            <a:spAutoFit/>
          </a:bodyPr>
          <a:lstStyle/>
          <a:p>
            <a:r>
              <a:rPr lang="en-US" dirty="0" smtClean="0"/>
              <a:t>May 2011</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July 2011</a:t>
            </a:r>
            <a:endParaRPr lang="en-US"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2371015" y="1023583"/>
            <a:ext cx="7449970" cy="2709080"/>
          </a:xfrm>
          <a:prstGeom prst="rect">
            <a:avLst/>
          </a:prstGeom>
        </p:spPr>
      </p:pic>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2371015" y="3766782"/>
            <a:ext cx="7449970" cy="2709080"/>
          </a:xfrm>
          <a:prstGeom prst="rect">
            <a:avLst/>
          </a:prstGeom>
        </p:spPr>
      </p:pic>
    </p:spTree>
    <p:extLst>
      <p:ext uri="{BB962C8B-B14F-4D97-AF65-F5344CB8AC3E}">
        <p14:creationId xmlns:p14="http://schemas.microsoft.com/office/powerpoint/2010/main" val="8471127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38200" y="163419"/>
            <a:ext cx="10515600" cy="6969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900" b="1" dirty="0" smtClean="0">
                <a:solidFill>
                  <a:srgbClr val="002060"/>
                </a:solidFill>
              </a:rPr>
              <a:t>Reduced bias in PM</a:t>
            </a:r>
            <a:r>
              <a:rPr lang="en-US" sz="2900" b="1" baseline="-25000" dirty="0" smtClean="0">
                <a:solidFill>
                  <a:srgbClr val="002060"/>
                </a:solidFill>
              </a:rPr>
              <a:t>2.5</a:t>
            </a:r>
            <a:r>
              <a:rPr lang="en-US" sz="2900" b="1" dirty="0" smtClean="0">
                <a:solidFill>
                  <a:srgbClr val="002060"/>
                </a:solidFill>
              </a:rPr>
              <a:t> nitrate in  Mechanistic Scheme</a:t>
            </a:r>
            <a:endParaRPr lang="en-US" sz="2900" b="1" dirty="0">
              <a:solidFill>
                <a:srgbClr val="002060"/>
              </a:solidFill>
            </a:endParaRPr>
          </a:p>
        </p:txBody>
      </p:sp>
      <p:sp>
        <p:nvSpPr>
          <p:cNvPr id="4" name="TextBox 3"/>
          <p:cNvSpPr txBox="1"/>
          <p:nvPr/>
        </p:nvSpPr>
        <p:spPr>
          <a:xfrm>
            <a:off x="198917" y="3198550"/>
            <a:ext cx="1425389" cy="1477328"/>
          </a:xfrm>
          <a:prstGeom prst="rect">
            <a:avLst/>
          </a:prstGeom>
          <a:noFill/>
        </p:spPr>
        <p:txBody>
          <a:bodyPr wrap="square" rtlCol="0">
            <a:spAutoFit/>
          </a:bodyPr>
          <a:lstStyle/>
          <a:p>
            <a:pPr algn="ctr"/>
            <a:r>
              <a:rPr lang="en-US" dirty="0" smtClean="0">
                <a:solidFill>
                  <a:srgbClr val="FF0000"/>
                </a:solidFill>
              </a:rPr>
              <a:t>Mean Bias (MB) relative to IMPROVE PM NO</a:t>
            </a:r>
            <a:r>
              <a:rPr lang="en-US" baseline="-25000" dirty="0" smtClean="0">
                <a:solidFill>
                  <a:srgbClr val="FF0000"/>
                </a:solidFill>
              </a:rPr>
              <a:t>3 </a:t>
            </a:r>
            <a:r>
              <a:rPr lang="en-US" dirty="0" smtClean="0">
                <a:solidFill>
                  <a:srgbClr val="FF0000"/>
                </a:solidFill>
              </a:rPr>
              <a:t> observations</a:t>
            </a:r>
            <a:endParaRPr lang="en-US" dirty="0">
              <a:solidFill>
                <a:srgbClr val="FF0000"/>
              </a:solidFill>
            </a:endParaRPr>
          </a:p>
        </p:txBody>
      </p:sp>
      <p:sp>
        <p:nvSpPr>
          <p:cNvPr id="5" name="TextBox 4"/>
          <p:cNvSpPr txBox="1"/>
          <p:nvPr/>
        </p:nvSpPr>
        <p:spPr>
          <a:xfrm>
            <a:off x="510988" y="1573306"/>
            <a:ext cx="1113318" cy="3693319"/>
          </a:xfrm>
          <a:prstGeom prst="rect">
            <a:avLst/>
          </a:prstGeom>
          <a:noFill/>
        </p:spPr>
        <p:txBody>
          <a:bodyPr wrap="none" rtlCol="0">
            <a:spAutoFit/>
          </a:bodyPr>
          <a:lstStyle/>
          <a:p>
            <a:r>
              <a:rPr lang="en-US" dirty="0" smtClean="0"/>
              <a:t>May 2011</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July 2011</a:t>
            </a:r>
            <a:endParaRPr lang="en-US" dirty="0"/>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2220890" y="860332"/>
            <a:ext cx="7750220" cy="2818262"/>
          </a:xfrm>
          <a:prstGeom prst="rect">
            <a:avLst/>
          </a:prstGeom>
        </p:spPr>
      </p:pic>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2220890" y="3678594"/>
            <a:ext cx="7750220" cy="2818262"/>
          </a:xfrm>
          <a:prstGeom prst="rect">
            <a:avLst/>
          </a:prstGeom>
        </p:spPr>
      </p:pic>
    </p:spTree>
    <p:extLst>
      <p:ext uri="{BB962C8B-B14F-4D97-AF65-F5344CB8AC3E}">
        <p14:creationId xmlns:p14="http://schemas.microsoft.com/office/powerpoint/2010/main" val="34603849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1651096" y="1501254"/>
            <a:ext cx="8425786" cy="3063922"/>
          </a:xfrm>
          <a:prstGeom prst="rect">
            <a:avLst/>
          </a:prstGeom>
        </p:spPr>
      </p:pic>
      <p:sp>
        <p:nvSpPr>
          <p:cNvPr id="3" name="TextBox 2"/>
          <p:cNvSpPr txBox="1"/>
          <p:nvPr/>
        </p:nvSpPr>
        <p:spPr>
          <a:xfrm>
            <a:off x="2472518" y="307108"/>
            <a:ext cx="6373506" cy="830997"/>
          </a:xfrm>
          <a:prstGeom prst="rect">
            <a:avLst/>
          </a:prstGeom>
          <a:noFill/>
        </p:spPr>
        <p:txBody>
          <a:bodyPr wrap="square" rtlCol="0">
            <a:spAutoFit/>
          </a:bodyPr>
          <a:lstStyle/>
          <a:p>
            <a:pPr algn="ctr"/>
            <a:r>
              <a:rPr lang="en-US" sz="2400" dirty="0" smtClean="0">
                <a:solidFill>
                  <a:srgbClr val="002060"/>
                </a:solidFill>
              </a:rPr>
              <a:t>Mean Bias for Ozone concentration relative to CASTNET observations</a:t>
            </a:r>
            <a:endParaRPr lang="en-US" sz="2400" dirty="0">
              <a:solidFill>
                <a:srgbClr val="002060"/>
              </a:solidFill>
            </a:endParaRPr>
          </a:p>
        </p:txBody>
      </p:sp>
      <p:sp>
        <p:nvSpPr>
          <p:cNvPr id="4" name="TextBox 3"/>
          <p:cNvSpPr txBox="1"/>
          <p:nvPr/>
        </p:nvSpPr>
        <p:spPr>
          <a:xfrm>
            <a:off x="9990161" y="3081214"/>
            <a:ext cx="1296538" cy="430887"/>
          </a:xfrm>
          <a:prstGeom prst="rect">
            <a:avLst/>
          </a:prstGeom>
          <a:noFill/>
        </p:spPr>
        <p:txBody>
          <a:bodyPr wrap="square" rtlCol="0">
            <a:spAutoFit/>
          </a:bodyPr>
          <a:lstStyle/>
          <a:p>
            <a:pPr algn="ctr"/>
            <a:r>
              <a:rPr lang="en-US" sz="2200" dirty="0" smtClean="0">
                <a:solidFill>
                  <a:srgbClr val="FF0000"/>
                </a:solidFill>
              </a:rPr>
              <a:t>In ppb</a:t>
            </a:r>
            <a:endParaRPr lang="en-US" sz="2200" dirty="0">
              <a:solidFill>
                <a:srgbClr val="FF0000"/>
              </a:solidFill>
            </a:endParaRPr>
          </a:p>
        </p:txBody>
      </p:sp>
    </p:spTree>
    <p:extLst>
      <p:ext uri="{BB962C8B-B14F-4D97-AF65-F5344CB8AC3E}">
        <p14:creationId xmlns:p14="http://schemas.microsoft.com/office/powerpoint/2010/main" val="30840801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3783" y="269248"/>
            <a:ext cx="8229600" cy="793749"/>
          </a:xfrm>
        </p:spPr>
        <p:txBody>
          <a:bodyPr/>
          <a:lstStyle/>
          <a:p>
            <a:pPr algn="ctr"/>
            <a:r>
              <a:rPr lang="en-US" b="1" dirty="0">
                <a:solidFill>
                  <a:srgbClr val="002060"/>
                </a:solidFill>
              </a:rPr>
              <a:t>Motivation</a:t>
            </a:r>
          </a:p>
        </p:txBody>
      </p:sp>
      <p:sp>
        <p:nvSpPr>
          <p:cNvPr id="3" name="Content Placeholder 2"/>
          <p:cNvSpPr>
            <a:spLocks noGrp="1"/>
          </p:cNvSpPr>
          <p:nvPr>
            <p:ph idx="1"/>
          </p:nvPr>
        </p:nvSpPr>
        <p:spPr>
          <a:xfrm>
            <a:off x="1097280" y="1362891"/>
            <a:ext cx="10256520" cy="4711022"/>
          </a:xfrm>
        </p:spPr>
        <p:txBody>
          <a:bodyPr>
            <a:noAutofit/>
          </a:bodyPr>
          <a:lstStyle/>
          <a:p>
            <a:pPr algn="just">
              <a:spcAft>
                <a:spcPts val="600"/>
              </a:spcAft>
            </a:pPr>
            <a:r>
              <a:rPr lang="en-US" dirty="0"/>
              <a:t>Soil nitrogen emissions altered by increasing fertilizer </a:t>
            </a:r>
            <a:r>
              <a:rPr lang="en-US" dirty="0" smtClean="0"/>
              <a:t>use</a:t>
            </a:r>
          </a:p>
          <a:p>
            <a:pPr algn="just">
              <a:spcAft>
                <a:spcPts val="600"/>
              </a:spcAft>
            </a:pPr>
            <a:r>
              <a:rPr lang="en-US" dirty="0"/>
              <a:t>D</a:t>
            </a:r>
            <a:r>
              <a:rPr lang="en-US" dirty="0" smtClean="0"/>
              <a:t>ecline in fossil fuel NO</a:t>
            </a:r>
            <a:r>
              <a:rPr lang="en-US" baseline="-25000" dirty="0" smtClean="0"/>
              <a:t>x</a:t>
            </a:r>
            <a:r>
              <a:rPr lang="en-US" dirty="0" smtClean="0"/>
              <a:t>, increasing soil NO</a:t>
            </a:r>
            <a:r>
              <a:rPr lang="en-US" baseline="-25000" dirty="0" smtClean="0"/>
              <a:t>x </a:t>
            </a:r>
            <a:r>
              <a:rPr lang="en-US" dirty="0" smtClean="0"/>
              <a:t>contribution</a:t>
            </a:r>
            <a:endParaRPr lang="en-US" dirty="0"/>
          </a:p>
          <a:p>
            <a:pPr algn="just">
              <a:spcAft>
                <a:spcPts val="600"/>
              </a:spcAft>
            </a:pPr>
            <a:r>
              <a:rPr lang="en-US" dirty="0"/>
              <a:t>Inconsistent treatment of N species in soils and fluxes</a:t>
            </a:r>
            <a:endParaRPr lang="en-US" baseline="-25000" dirty="0"/>
          </a:p>
          <a:p>
            <a:pPr lvl="1" algn="just">
              <a:spcAft>
                <a:spcPts val="600"/>
              </a:spcAft>
            </a:pPr>
            <a:r>
              <a:rPr lang="en-US" sz="2800" dirty="0"/>
              <a:t>Bi-directional scheme for ammonia but not other species</a:t>
            </a:r>
          </a:p>
          <a:p>
            <a:pPr lvl="1" algn="just">
              <a:spcAft>
                <a:spcPts val="600"/>
              </a:spcAft>
            </a:pPr>
            <a:r>
              <a:rPr lang="en-US" sz="2800" dirty="0"/>
              <a:t>NO parameterized; HONO ignored</a:t>
            </a:r>
          </a:p>
          <a:p>
            <a:pPr lvl="1" algn="just">
              <a:spcAft>
                <a:spcPts val="600"/>
              </a:spcAft>
            </a:pPr>
            <a:r>
              <a:rPr lang="en-US" sz="2800" dirty="0"/>
              <a:t>Nitrification and denitrification not represented</a:t>
            </a:r>
          </a:p>
          <a:p>
            <a:pPr algn="just">
              <a:spcAft>
                <a:spcPts val="600"/>
              </a:spcAft>
            </a:pPr>
            <a:r>
              <a:rPr lang="en-US" dirty="0" smtClean="0"/>
              <a:t>Reduce uncertainties of soil </a:t>
            </a:r>
            <a:r>
              <a:rPr lang="en-US" dirty="0"/>
              <a:t>N emissions and air </a:t>
            </a:r>
            <a:r>
              <a:rPr lang="en-US" dirty="0" smtClean="0"/>
              <a:t>quality predictions</a:t>
            </a:r>
            <a:endParaRPr lang="en-US" dirty="0"/>
          </a:p>
        </p:txBody>
      </p:sp>
      <p:sp>
        <p:nvSpPr>
          <p:cNvPr id="5" name="Slide Number Placeholder 4"/>
          <p:cNvSpPr>
            <a:spLocks noGrp="1"/>
          </p:cNvSpPr>
          <p:nvPr>
            <p:ph type="sldNum" sz="quarter" idx="12"/>
          </p:nvPr>
        </p:nvSpPr>
        <p:spPr/>
        <p:txBody>
          <a:bodyPr/>
          <a:lstStyle/>
          <a:p>
            <a:fld id="{372F0189-5D01-45B2-A820-A944A9D341E7}" type="slidenum">
              <a:rPr lang="en-US" sz="1800" b="1" smtClean="0">
                <a:solidFill>
                  <a:srgbClr val="FF0000"/>
                </a:solidFill>
              </a:rPr>
              <a:t>5</a:t>
            </a:fld>
            <a:endParaRPr lang="en-US" sz="1800" b="1">
              <a:solidFill>
                <a:srgbClr val="FF0000"/>
              </a:solidFill>
            </a:endParaRPr>
          </a:p>
        </p:txBody>
      </p:sp>
    </p:spTree>
    <p:extLst>
      <p:ext uri="{BB962C8B-B14F-4D97-AF65-F5344CB8AC3E}">
        <p14:creationId xmlns:p14="http://schemas.microsoft.com/office/powerpoint/2010/main" val="26311854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90161" y="3081214"/>
            <a:ext cx="1296538" cy="430887"/>
          </a:xfrm>
          <a:prstGeom prst="rect">
            <a:avLst/>
          </a:prstGeom>
          <a:noFill/>
        </p:spPr>
        <p:txBody>
          <a:bodyPr wrap="square" rtlCol="0">
            <a:spAutoFit/>
          </a:bodyPr>
          <a:lstStyle/>
          <a:p>
            <a:pPr algn="ctr"/>
            <a:r>
              <a:rPr lang="en-US" sz="2200" dirty="0" smtClean="0">
                <a:solidFill>
                  <a:srgbClr val="FF0000"/>
                </a:solidFill>
              </a:rPr>
              <a:t>In </a:t>
            </a:r>
            <a:r>
              <a:rPr lang="el-GR" sz="2200" dirty="0" smtClean="0">
                <a:solidFill>
                  <a:srgbClr val="FF0000"/>
                </a:solidFill>
              </a:rPr>
              <a:t>μ</a:t>
            </a:r>
            <a:r>
              <a:rPr lang="en-US" sz="2200" dirty="0" smtClean="0">
                <a:solidFill>
                  <a:srgbClr val="FF0000"/>
                </a:solidFill>
              </a:rPr>
              <a:t>g/m</a:t>
            </a:r>
            <a:r>
              <a:rPr lang="en-US" sz="2200" baseline="30000" dirty="0" smtClean="0">
                <a:solidFill>
                  <a:srgbClr val="FF0000"/>
                </a:solidFill>
              </a:rPr>
              <a:t>3</a:t>
            </a:r>
            <a:endParaRPr lang="en-US" sz="2200" dirty="0">
              <a:solidFill>
                <a:srgbClr val="FF0000"/>
              </a:solidFill>
            </a:endParaRPr>
          </a:p>
        </p:txBody>
      </p:sp>
      <p:sp>
        <p:nvSpPr>
          <p:cNvPr id="6" name="TextBox 5"/>
          <p:cNvSpPr txBox="1"/>
          <p:nvPr/>
        </p:nvSpPr>
        <p:spPr>
          <a:xfrm>
            <a:off x="2295097" y="-20439"/>
            <a:ext cx="6373506" cy="830997"/>
          </a:xfrm>
          <a:prstGeom prst="rect">
            <a:avLst/>
          </a:prstGeom>
          <a:noFill/>
        </p:spPr>
        <p:txBody>
          <a:bodyPr wrap="square" rtlCol="0">
            <a:spAutoFit/>
          </a:bodyPr>
          <a:lstStyle/>
          <a:p>
            <a:pPr algn="ctr"/>
            <a:r>
              <a:rPr lang="en-US" sz="2400" dirty="0" smtClean="0">
                <a:solidFill>
                  <a:srgbClr val="002060"/>
                </a:solidFill>
              </a:rPr>
              <a:t>Mean Bias for PM2.5 NO3  concentration relative to IMPROVE and CSN observations</a:t>
            </a:r>
            <a:endParaRPr lang="en-US" sz="2400" dirty="0">
              <a:solidFill>
                <a:srgbClr val="002060"/>
              </a:solidFill>
            </a:endParaRPr>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1642279" y="870384"/>
            <a:ext cx="7814874" cy="2841772"/>
          </a:xfrm>
          <a:prstGeom prst="rect">
            <a:avLst/>
          </a:prstGeom>
        </p:spPr>
      </p:pic>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1642279" y="3712156"/>
            <a:ext cx="7871752" cy="2862454"/>
          </a:xfrm>
          <a:prstGeom prst="rect">
            <a:avLst/>
          </a:prstGeom>
        </p:spPr>
      </p:pic>
    </p:spTree>
    <p:extLst>
      <p:ext uri="{BB962C8B-B14F-4D97-AF65-F5344CB8AC3E}">
        <p14:creationId xmlns:p14="http://schemas.microsoft.com/office/powerpoint/2010/main" val="33770097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3"/>
          <a:stretch>
            <a:fillRect/>
          </a:stretch>
        </p:blipFill>
        <p:spPr>
          <a:xfrm>
            <a:off x="745588" y="0"/>
            <a:ext cx="10700824" cy="6858000"/>
          </a:xfrm>
          <a:prstGeom prst="rect">
            <a:avLst/>
          </a:prstGeom>
        </p:spPr>
      </p:pic>
      <p:sp>
        <p:nvSpPr>
          <p:cNvPr id="4" name="Slide Number Placeholder 3"/>
          <p:cNvSpPr>
            <a:spLocks noGrp="1"/>
          </p:cNvSpPr>
          <p:nvPr>
            <p:ph type="sldNum" sz="quarter" idx="12"/>
          </p:nvPr>
        </p:nvSpPr>
        <p:spPr/>
        <p:txBody>
          <a:bodyPr/>
          <a:lstStyle/>
          <a:p>
            <a:fld id="{59FBB627-7F02-48C8-836E-392B47AA2D88}" type="slidenum">
              <a:rPr lang="en-US" sz="1800" b="1" smtClean="0">
                <a:solidFill>
                  <a:srgbClr val="FF0000"/>
                </a:solidFill>
              </a:rPr>
              <a:t>51</a:t>
            </a:fld>
            <a:endParaRPr lang="en-US" sz="1800" b="1" dirty="0">
              <a:solidFill>
                <a:srgbClr val="FF0000"/>
              </a:solidFill>
            </a:endParaRPr>
          </a:p>
        </p:txBody>
      </p:sp>
    </p:spTree>
    <p:extLst>
      <p:ext uri="{BB962C8B-B14F-4D97-AF65-F5344CB8AC3E}">
        <p14:creationId xmlns:p14="http://schemas.microsoft.com/office/powerpoint/2010/main" val="23596649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solidFill>
                  <a:srgbClr val="002060"/>
                </a:solidFill>
              </a:rPr>
              <a:t>Soil moisture (m</a:t>
            </a:r>
            <a:r>
              <a:rPr lang="en-US" sz="3200" b="1" baseline="30000" dirty="0">
                <a:solidFill>
                  <a:srgbClr val="002060"/>
                </a:solidFill>
              </a:rPr>
              <a:t>3</a:t>
            </a:r>
            <a:r>
              <a:rPr lang="en-US" sz="3200" b="1" dirty="0">
                <a:solidFill>
                  <a:srgbClr val="002060"/>
                </a:solidFill>
              </a:rPr>
              <a:t>/m</a:t>
            </a:r>
            <a:r>
              <a:rPr lang="en-US" sz="3200" b="1" baseline="30000" dirty="0">
                <a:solidFill>
                  <a:srgbClr val="002060"/>
                </a:solidFill>
              </a:rPr>
              <a:t>3</a:t>
            </a:r>
            <a:r>
              <a:rPr lang="en-US" sz="3200" b="1" dirty="0">
                <a:solidFill>
                  <a:srgbClr val="002060"/>
                </a:solidFill>
              </a:rPr>
              <a:t>) on a monthly mean basis </a:t>
            </a:r>
            <a:r>
              <a:rPr lang="en-US" sz="3200" b="1" dirty="0" smtClean="0">
                <a:solidFill>
                  <a:srgbClr val="002060"/>
                </a:solidFill>
              </a:rPr>
              <a:t/>
            </a:r>
            <a:br>
              <a:rPr lang="en-US" sz="3200" b="1" dirty="0" smtClean="0">
                <a:solidFill>
                  <a:srgbClr val="002060"/>
                </a:solidFill>
              </a:rPr>
            </a:br>
            <a:r>
              <a:rPr lang="en-US" sz="3200" b="1" dirty="0" smtClean="0">
                <a:solidFill>
                  <a:srgbClr val="002060"/>
                </a:solidFill>
              </a:rPr>
              <a:t>(</a:t>
            </a:r>
            <a:r>
              <a:rPr lang="en-US" sz="3200" b="1" dirty="0">
                <a:solidFill>
                  <a:srgbClr val="002060"/>
                </a:solidFill>
              </a:rPr>
              <a:t>May and July 2011) for CONUS</a:t>
            </a:r>
          </a:p>
        </p:txBody>
      </p:sp>
      <p:pic>
        <p:nvPicPr>
          <p:cNvPr id="3" name="Picture 2"/>
          <p:cNvPicPr/>
          <p:nvPr/>
        </p:nvPicPr>
        <p:blipFill rotWithShape="1">
          <a:blip r:embed="rId3"/>
          <a:srcRect l="9765" t="13869" r="1172"/>
          <a:stretch/>
        </p:blipFill>
        <p:spPr bwMode="auto">
          <a:xfrm>
            <a:off x="1167452" y="1893200"/>
            <a:ext cx="4343400" cy="3371850"/>
          </a:xfrm>
          <a:prstGeom prst="rect">
            <a:avLst/>
          </a:prstGeom>
          <a:ln>
            <a:noFill/>
          </a:ln>
          <a:extLst>
            <a:ext uri="{53640926-AAD7-44D8-BBD7-CCE9431645EC}">
              <a14:shadowObscured xmlns:a14="http://schemas.microsoft.com/office/drawing/2010/main"/>
            </a:ext>
          </a:extLst>
        </p:spPr>
      </p:pic>
      <p:pic>
        <p:nvPicPr>
          <p:cNvPr id="4" name="Picture 3"/>
          <p:cNvPicPr/>
          <p:nvPr/>
        </p:nvPicPr>
        <p:blipFill rotWithShape="1">
          <a:blip r:embed="rId4"/>
          <a:srcRect l="1931" r="858" b="1681"/>
          <a:stretch/>
        </p:blipFill>
        <p:spPr bwMode="auto">
          <a:xfrm>
            <a:off x="6709083" y="1907487"/>
            <a:ext cx="4314825" cy="3343275"/>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5"/>
          <a:srcRect l="4673" t="6591" r="5607" b="5444"/>
          <a:stretch/>
        </p:blipFill>
        <p:spPr bwMode="auto">
          <a:xfrm>
            <a:off x="5668689" y="1893200"/>
            <a:ext cx="914400" cy="2924175"/>
          </a:xfrm>
          <a:prstGeom prst="rect">
            <a:avLst/>
          </a:prstGeom>
          <a:ln>
            <a:noFill/>
          </a:ln>
          <a:extLst>
            <a:ext uri="{53640926-AAD7-44D8-BBD7-CCE9431645EC}">
              <a14:shadowObscured xmlns:a14="http://schemas.microsoft.com/office/drawing/2010/main"/>
            </a:ext>
          </a:extLst>
        </p:spPr>
      </p:pic>
      <p:sp>
        <p:nvSpPr>
          <p:cNvPr id="6" name="Slide Number Placeholder 5"/>
          <p:cNvSpPr>
            <a:spLocks noGrp="1"/>
          </p:cNvSpPr>
          <p:nvPr>
            <p:ph type="sldNum" sz="quarter" idx="12"/>
          </p:nvPr>
        </p:nvSpPr>
        <p:spPr/>
        <p:txBody>
          <a:bodyPr/>
          <a:lstStyle/>
          <a:p>
            <a:fld id="{59FBB627-7F02-48C8-836E-392B47AA2D88}" type="slidenum">
              <a:rPr lang="en-US" sz="1800" b="1" smtClean="0">
                <a:solidFill>
                  <a:srgbClr val="FF0000"/>
                </a:solidFill>
              </a:rPr>
              <a:t>52</a:t>
            </a:fld>
            <a:endParaRPr lang="en-US" sz="1800" b="1">
              <a:solidFill>
                <a:srgbClr val="FF0000"/>
              </a:solidFill>
            </a:endParaRPr>
          </a:p>
        </p:txBody>
      </p:sp>
      <p:sp>
        <p:nvSpPr>
          <p:cNvPr id="7" name="Rectangle 6"/>
          <p:cNvSpPr/>
          <p:nvPr/>
        </p:nvSpPr>
        <p:spPr>
          <a:xfrm>
            <a:off x="1568833" y="5633178"/>
            <a:ext cx="9114111" cy="369332"/>
          </a:xfrm>
          <a:prstGeom prst="rect">
            <a:avLst/>
          </a:prstGeom>
        </p:spPr>
        <p:txBody>
          <a:bodyPr wrap="square">
            <a:spAutoFit/>
          </a:bodyPr>
          <a:lstStyle/>
          <a:p>
            <a:r>
              <a:rPr lang="en-US" u="sng" dirty="0">
                <a:solidFill>
                  <a:srgbClr val="0563C1"/>
                </a:solidFill>
                <a:latin typeface="Times New Roman" panose="02020603050405020304" pitchFamily="18" charset="0"/>
                <a:ea typeface="SimSun" panose="02010600030101010101" pitchFamily="2" charset="-122"/>
                <a:cs typeface="Times New Roman" panose="02020603050405020304" pitchFamily="18" charset="0"/>
                <a:hlinkClick r:id="rId6"/>
              </a:rPr>
              <a:t>http://www.cpc.ncep.noaa.gov/products/analysis_monitoring/regional_monitoring/palmer/2011/</a:t>
            </a:r>
            <a:endParaRPr lang="en-US" dirty="0"/>
          </a:p>
        </p:txBody>
      </p:sp>
    </p:spTree>
    <p:extLst>
      <p:ext uri="{BB962C8B-B14F-4D97-AF65-F5344CB8AC3E}">
        <p14:creationId xmlns:p14="http://schemas.microsoft.com/office/powerpoint/2010/main" val="24600964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092" y="204575"/>
            <a:ext cx="10276396" cy="1130997"/>
          </a:xfrm>
        </p:spPr>
        <p:txBody>
          <a:bodyPr>
            <a:noAutofit/>
          </a:bodyPr>
          <a:lstStyle/>
          <a:p>
            <a:r>
              <a:rPr lang="en-US" sz="2600" b="1" dirty="0" smtClean="0">
                <a:solidFill>
                  <a:srgbClr val="002060"/>
                </a:solidFill>
                <a:latin typeface="Arial" panose="020B0604020202020204" pitchFamily="34" charset="0"/>
                <a:cs typeface="Arial" panose="020B0604020202020204" pitchFamily="34" charset="0"/>
              </a:rPr>
              <a:t>YL algorithm</a:t>
            </a:r>
            <a:r>
              <a:rPr lang="en-US" sz="2600" b="1" baseline="30000" dirty="0" smtClean="0">
                <a:solidFill>
                  <a:srgbClr val="002060"/>
                </a:solidFill>
                <a:latin typeface="Arial" panose="020B0604020202020204" pitchFamily="34" charset="0"/>
                <a:cs typeface="Arial" panose="020B0604020202020204" pitchFamily="34" charset="0"/>
              </a:rPr>
              <a:t> </a:t>
            </a:r>
            <a:r>
              <a:rPr lang="en-US" sz="2600" dirty="0" smtClean="0">
                <a:solidFill>
                  <a:srgbClr val="002060"/>
                </a:solidFill>
                <a:latin typeface="Arial" panose="020B0604020202020204" pitchFamily="34" charset="0"/>
                <a:cs typeface="Arial" panose="020B0604020202020204" pitchFamily="34" charset="0"/>
              </a:rPr>
              <a:t>                                    </a:t>
            </a:r>
            <a:r>
              <a:rPr lang="en-US" sz="2600" b="1" dirty="0" smtClean="0">
                <a:solidFill>
                  <a:srgbClr val="002060"/>
                </a:solidFill>
                <a:latin typeface="Arial" panose="020B0604020202020204" pitchFamily="34" charset="0"/>
                <a:cs typeface="Arial" panose="020B0604020202020204" pitchFamily="34" charset="0"/>
              </a:rPr>
              <a:t>vs</a:t>
            </a:r>
            <a:r>
              <a:rPr lang="en-US" sz="2600" dirty="0" smtClean="0">
                <a:solidFill>
                  <a:srgbClr val="002060"/>
                </a:solidFill>
                <a:latin typeface="Arial" panose="020B0604020202020204" pitchFamily="34" charset="0"/>
                <a:cs typeface="Arial" panose="020B0604020202020204" pitchFamily="34" charset="0"/>
              </a:rPr>
              <a:t>   </a:t>
            </a:r>
            <a:r>
              <a:rPr lang="en-US" sz="2600" b="1" dirty="0" smtClean="0">
                <a:solidFill>
                  <a:srgbClr val="002060"/>
                </a:solidFill>
                <a:latin typeface="Arial" panose="020B0604020202020204" pitchFamily="34" charset="0"/>
                <a:cs typeface="Arial" panose="020B0604020202020204" pitchFamily="34" charset="0"/>
              </a:rPr>
              <a:t>BDSNP</a:t>
            </a:r>
            <a:r>
              <a:rPr lang="en-US" sz="2600" dirty="0" smtClean="0">
                <a:solidFill>
                  <a:srgbClr val="002060"/>
                </a:solidFill>
                <a:latin typeface="Arial" panose="020B0604020202020204" pitchFamily="34" charset="0"/>
                <a:cs typeface="Arial" panose="020B0604020202020204" pitchFamily="34" charset="0"/>
              </a:rPr>
              <a:t/>
            </a:r>
            <a:br>
              <a:rPr lang="en-US" sz="2600" dirty="0" smtClean="0">
                <a:solidFill>
                  <a:srgbClr val="002060"/>
                </a:solidFill>
                <a:latin typeface="Arial" panose="020B0604020202020204" pitchFamily="34" charset="0"/>
                <a:cs typeface="Arial" panose="020B0604020202020204" pitchFamily="34" charset="0"/>
              </a:rPr>
            </a:br>
            <a:r>
              <a:rPr lang="en-US" sz="2600" dirty="0" smtClean="0">
                <a:solidFill>
                  <a:srgbClr val="002060"/>
                </a:solidFill>
                <a:latin typeface="Arial" panose="020B0604020202020204" pitchFamily="34" charset="0"/>
                <a:cs typeface="Arial" panose="020B0604020202020204" pitchFamily="34" charset="0"/>
              </a:rPr>
              <a:t>(Default </a:t>
            </a:r>
            <a:r>
              <a:rPr lang="en-US" sz="2600" dirty="0">
                <a:solidFill>
                  <a:srgbClr val="002060"/>
                </a:solidFill>
                <a:latin typeface="Arial" panose="020B0604020202020204" pitchFamily="34" charset="0"/>
                <a:cs typeface="Arial" panose="020B0604020202020204" pitchFamily="34" charset="0"/>
              </a:rPr>
              <a:t>soil NO</a:t>
            </a:r>
            <a:r>
              <a:rPr lang="en-US" sz="2600" baseline="-25000" dirty="0">
                <a:solidFill>
                  <a:srgbClr val="002060"/>
                </a:solidFill>
                <a:latin typeface="Arial" panose="020B0604020202020204" pitchFamily="34" charset="0"/>
                <a:cs typeface="Arial" panose="020B0604020202020204" pitchFamily="34" charset="0"/>
              </a:rPr>
              <a:t>x</a:t>
            </a:r>
            <a:r>
              <a:rPr lang="en-US" sz="2600" dirty="0">
                <a:solidFill>
                  <a:srgbClr val="002060"/>
                </a:solidFill>
                <a:latin typeface="Arial" panose="020B0604020202020204" pitchFamily="34" charset="0"/>
                <a:cs typeface="Arial" panose="020B0604020202020204" pitchFamily="34" charset="0"/>
              </a:rPr>
              <a:t> scheme in CMAQ) </a:t>
            </a:r>
            <a:r>
              <a:rPr lang="en-US" sz="2600" dirty="0" smtClean="0">
                <a:solidFill>
                  <a:srgbClr val="002060"/>
                </a:solidFill>
                <a:latin typeface="Arial" panose="020B0604020202020204" pitchFamily="34" charset="0"/>
                <a:cs typeface="Arial" panose="020B0604020202020204" pitchFamily="34" charset="0"/>
              </a:rPr>
              <a:t>       (Updated soil </a:t>
            </a:r>
            <a:r>
              <a:rPr lang="en-US" sz="2600" dirty="0">
                <a:solidFill>
                  <a:srgbClr val="002060"/>
                </a:solidFill>
                <a:latin typeface="Arial" panose="020B0604020202020204" pitchFamily="34" charset="0"/>
                <a:cs typeface="Arial" panose="020B0604020202020204" pitchFamily="34" charset="0"/>
              </a:rPr>
              <a:t>NO</a:t>
            </a:r>
            <a:r>
              <a:rPr lang="en-US" sz="2600" baseline="-25000" dirty="0">
                <a:solidFill>
                  <a:srgbClr val="002060"/>
                </a:solidFill>
                <a:latin typeface="Arial" panose="020B0604020202020204" pitchFamily="34" charset="0"/>
                <a:cs typeface="Arial" panose="020B0604020202020204" pitchFamily="34" charset="0"/>
              </a:rPr>
              <a:t>x</a:t>
            </a:r>
            <a:r>
              <a:rPr lang="en-US" sz="2600" dirty="0">
                <a:solidFill>
                  <a:srgbClr val="002060"/>
                </a:solidFill>
                <a:latin typeface="Arial" panose="020B0604020202020204" pitchFamily="34" charset="0"/>
                <a:cs typeface="Arial" panose="020B0604020202020204" pitchFamily="34" charset="0"/>
              </a:rPr>
              <a:t> </a:t>
            </a:r>
            <a:r>
              <a:rPr lang="en-US" sz="2600" dirty="0" smtClean="0">
                <a:solidFill>
                  <a:srgbClr val="002060"/>
                </a:solidFill>
                <a:latin typeface="Arial" panose="020B0604020202020204" pitchFamily="34" charset="0"/>
                <a:cs typeface="Arial" panose="020B0604020202020204" pitchFamily="34" charset="0"/>
              </a:rPr>
              <a:t>scheme)</a:t>
            </a:r>
            <a:r>
              <a:rPr lang="en-US" sz="2600" dirty="0">
                <a:solidFill>
                  <a:srgbClr val="002060"/>
                </a:solidFill>
                <a:latin typeface="Arial" panose="020B0604020202020204" pitchFamily="34" charset="0"/>
                <a:cs typeface="Arial" panose="020B0604020202020204" pitchFamily="34" charset="0"/>
              </a:rPr>
              <a:t/>
            </a:r>
            <a:br>
              <a:rPr lang="en-US" sz="2600" dirty="0">
                <a:solidFill>
                  <a:srgbClr val="002060"/>
                </a:solidFill>
                <a:latin typeface="Arial" panose="020B0604020202020204" pitchFamily="34" charset="0"/>
                <a:cs typeface="Arial" panose="020B0604020202020204" pitchFamily="34" charset="0"/>
              </a:rPr>
            </a:br>
            <a:endParaRPr lang="en-US" sz="2600" dirty="0"/>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3321" y="1670292"/>
            <a:ext cx="8353859" cy="43513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7"/>
          <p:cNvSpPr>
            <a:spLocks noGrp="1"/>
          </p:cNvSpPr>
          <p:nvPr>
            <p:ph type="sldNum" sz="quarter" idx="12"/>
          </p:nvPr>
        </p:nvSpPr>
        <p:spPr/>
        <p:txBody>
          <a:bodyPr/>
          <a:lstStyle/>
          <a:p>
            <a:fld id="{C898E723-086F-42BC-B9A1-635A256130C3}" type="slidenum">
              <a:rPr lang="en-US" sz="1800" b="1" smtClean="0">
                <a:solidFill>
                  <a:srgbClr val="FF0000"/>
                </a:solidFill>
              </a:rPr>
              <a:t>6</a:t>
            </a:fld>
            <a:endParaRPr lang="en-US" sz="1800" b="1" dirty="0">
              <a:solidFill>
                <a:srgbClr val="FF0000"/>
              </a:solidFill>
            </a:endParaRPr>
          </a:p>
        </p:txBody>
      </p:sp>
      <p:sp>
        <p:nvSpPr>
          <p:cNvPr id="5" name="TextBox 4"/>
          <p:cNvSpPr txBox="1"/>
          <p:nvPr/>
        </p:nvSpPr>
        <p:spPr>
          <a:xfrm>
            <a:off x="334851" y="6373060"/>
            <a:ext cx="5340439" cy="276999"/>
          </a:xfrm>
          <a:prstGeom prst="rect">
            <a:avLst/>
          </a:prstGeom>
          <a:noFill/>
        </p:spPr>
        <p:txBody>
          <a:bodyPr wrap="square" rtlCol="0">
            <a:spAutoFit/>
          </a:bodyPr>
          <a:lstStyle/>
          <a:p>
            <a:r>
              <a:rPr lang="en-US" sz="1200" dirty="0" smtClean="0"/>
              <a:t>Yienger and Levy (1995), </a:t>
            </a:r>
            <a:r>
              <a:rPr lang="en-US" sz="1200" dirty="0" err="1" smtClean="0"/>
              <a:t>Hudman</a:t>
            </a:r>
            <a:r>
              <a:rPr lang="en-US" sz="1200" dirty="0" smtClean="0"/>
              <a:t> et al. (2010), </a:t>
            </a:r>
            <a:r>
              <a:rPr lang="en-US" sz="1200" dirty="0" err="1" smtClean="0"/>
              <a:t>Hudman</a:t>
            </a:r>
            <a:r>
              <a:rPr lang="en-US" sz="1200" dirty="0" smtClean="0"/>
              <a:t> et al. (2012)</a:t>
            </a:r>
            <a:endParaRPr lang="en-US" sz="1200" baseline="30000" dirty="0"/>
          </a:p>
        </p:txBody>
      </p:sp>
      <p:pic>
        <p:nvPicPr>
          <p:cNvPr id="6" name="Picture 5"/>
          <p:cNvPicPr/>
          <p:nvPr/>
        </p:nvPicPr>
        <p:blipFill rotWithShape="1">
          <a:blip r:embed="rId3" cstate="print"/>
          <a:srcRect l="28332" t="14074" r="40869" b="44445"/>
          <a:stretch/>
        </p:blipFill>
        <p:spPr bwMode="auto">
          <a:xfrm>
            <a:off x="8808046" y="1480237"/>
            <a:ext cx="3383954" cy="2563401"/>
          </a:xfrm>
          <a:prstGeom prst="rect">
            <a:avLst/>
          </a:prstGeom>
          <a:noFill/>
          <a:ln w="9525">
            <a:noFill/>
            <a:miter lim="800000"/>
            <a:headEnd/>
            <a:tailEnd/>
          </a:ln>
        </p:spPr>
      </p:pic>
      <p:pic>
        <p:nvPicPr>
          <p:cNvPr id="7" name="Picture 6"/>
          <p:cNvPicPr/>
          <p:nvPr/>
        </p:nvPicPr>
        <p:blipFill rotWithShape="1">
          <a:blip r:embed="rId3" cstate="print"/>
          <a:srcRect l="60089" t="14074" r="10417" b="44445"/>
          <a:stretch/>
        </p:blipFill>
        <p:spPr bwMode="auto">
          <a:xfrm>
            <a:off x="8808046" y="4043638"/>
            <a:ext cx="3192228" cy="2261256"/>
          </a:xfrm>
          <a:prstGeom prst="rect">
            <a:avLst/>
          </a:prstGeom>
          <a:noFill/>
          <a:ln w="9525">
            <a:noFill/>
            <a:miter lim="800000"/>
            <a:headEnd/>
            <a:tailEnd/>
          </a:ln>
        </p:spPr>
      </p:pic>
    </p:spTree>
    <p:extLst>
      <p:ext uri="{BB962C8B-B14F-4D97-AF65-F5344CB8AC3E}">
        <p14:creationId xmlns:p14="http://schemas.microsoft.com/office/powerpoint/2010/main" val="37884849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1872071" y="164264"/>
            <a:ext cx="8458200" cy="1138773"/>
          </a:xfrm>
          <a:prstGeom prst="rect">
            <a:avLst/>
          </a:prstGeom>
          <a:noFill/>
          <a:ln w="9525">
            <a:noFill/>
            <a:miter lim="800000"/>
            <a:headEnd/>
            <a:tailEnd/>
          </a:ln>
        </p:spPr>
        <p:txBody>
          <a:bodyPr>
            <a:spAutoFit/>
          </a:bodyPr>
          <a:lstStyle/>
          <a:p>
            <a:pPr algn="ctr"/>
            <a:r>
              <a:rPr lang="en-US" sz="3400" b="1" dirty="0">
                <a:solidFill>
                  <a:srgbClr val="002060"/>
                </a:solidFill>
                <a:latin typeface="+mj-lt"/>
              </a:rPr>
              <a:t>Environmental Policy Integrated Climate (EPIC) agricultural model</a:t>
            </a:r>
          </a:p>
        </p:txBody>
      </p:sp>
      <p:sp>
        <p:nvSpPr>
          <p:cNvPr id="12" name="TextBox 11"/>
          <p:cNvSpPr txBox="1"/>
          <p:nvPr/>
        </p:nvSpPr>
        <p:spPr>
          <a:xfrm>
            <a:off x="5334001" y="4495800"/>
            <a:ext cx="838199" cy="369332"/>
          </a:xfrm>
          <a:prstGeom prst="rect">
            <a:avLst/>
          </a:prstGeom>
          <a:solidFill>
            <a:schemeClr val="bg1"/>
          </a:solidFill>
        </p:spPr>
        <p:txBody>
          <a:bodyPr wrap="square" rtlCol="0">
            <a:spAutoFit/>
          </a:bodyPr>
          <a:lstStyle/>
          <a:p>
            <a:endParaRPr lang="en-US" dirty="0"/>
          </a:p>
        </p:txBody>
      </p:sp>
      <p:sp>
        <p:nvSpPr>
          <p:cNvPr id="5" name="Slide Number Placeholder 4"/>
          <p:cNvSpPr>
            <a:spLocks noGrp="1"/>
          </p:cNvSpPr>
          <p:nvPr>
            <p:ph type="sldNum" sz="quarter" idx="12"/>
          </p:nvPr>
        </p:nvSpPr>
        <p:spPr>
          <a:xfrm>
            <a:off x="9311911" y="6310169"/>
            <a:ext cx="2133600" cy="365125"/>
          </a:xfrm>
        </p:spPr>
        <p:txBody>
          <a:bodyPr/>
          <a:lstStyle/>
          <a:p>
            <a:fld id="{372F0189-5D01-45B2-A820-A944A9D341E7}" type="slidenum">
              <a:rPr lang="en-US" sz="1800" b="1" smtClean="0">
                <a:solidFill>
                  <a:srgbClr val="FF0000"/>
                </a:solidFill>
              </a:rPr>
              <a:t>7</a:t>
            </a:fld>
            <a:endParaRPr lang="en-US" sz="1800" b="1" dirty="0">
              <a:solidFill>
                <a:srgbClr val="FF0000"/>
              </a:solidFill>
            </a:endParaRPr>
          </a:p>
        </p:txBody>
      </p:sp>
      <p:sp>
        <p:nvSpPr>
          <p:cNvPr id="11" name="TextBox 10"/>
          <p:cNvSpPr txBox="1"/>
          <p:nvPr/>
        </p:nvSpPr>
        <p:spPr>
          <a:xfrm>
            <a:off x="1057812" y="6615449"/>
            <a:ext cx="3324225" cy="276999"/>
          </a:xfrm>
          <a:prstGeom prst="rect">
            <a:avLst/>
          </a:prstGeom>
          <a:noFill/>
        </p:spPr>
        <p:txBody>
          <a:bodyPr wrap="square" rtlCol="0">
            <a:spAutoFit/>
          </a:bodyPr>
          <a:lstStyle/>
          <a:p>
            <a:r>
              <a:rPr lang="en-US" sz="1200" dirty="0" smtClean="0"/>
              <a:t>(Cooter </a:t>
            </a:r>
            <a:r>
              <a:rPr lang="en-US" sz="1200" dirty="0"/>
              <a:t>et al., </a:t>
            </a:r>
            <a:r>
              <a:rPr lang="en-US" sz="1200" dirty="0" smtClean="0"/>
              <a:t>2012)</a:t>
            </a:r>
            <a:endParaRPr lang="en-US" sz="1200" dirty="0"/>
          </a:p>
        </p:txBody>
      </p:sp>
      <p:pic>
        <p:nvPicPr>
          <p:cNvPr id="3" name="Picture 2"/>
          <p:cNvPicPr>
            <a:picLocks noChangeAspect="1"/>
          </p:cNvPicPr>
          <p:nvPr/>
        </p:nvPicPr>
        <p:blipFill>
          <a:blip r:embed="rId3"/>
          <a:stretch>
            <a:fillRect/>
          </a:stretch>
        </p:blipFill>
        <p:spPr>
          <a:xfrm>
            <a:off x="649626" y="1187472"/>
            <a:ext cx="10413642" cy="5487822"/>
          </a:xfrm>
          <a:prstGeom prst="rect">
            <a:avLst/>
          </a:prstGeom>
        </p:spPr>
      </p:pic>
      <p:sp>
        <p:nvSpPr>
          <p:cNvPr id="7" name="TextBox 6"/>
          <p:cNvSpPr txBox="1"/>
          <p:nvPr/>
        </p:nvSpPr>
        <p:spPr>
          <a:xfrm>
            <a:off x="5095734" y="2681538"/>
            <a:ext cx="750627" cy="646331"/>
          </a:xfrm>
          <a:prstGeom prst="rect">
            <a:avLst/>
          </a:prstGeom>
          <a:noFill/>
        </p:spPr>
        <p:txBody>
          <a:bodyPr wrap="square" rtlCol="0">
            <a:spAutoFit/>
          </a:bodyPr>
          <a:lstStyle/>
          <a:p>
            <a:r>
              <a:rPr lang="en-US" dirty="0" smtClean="0">
                <a:solidFill>
                  <a:srgbClr val="FF0000"/>
                </a:solidFill>
              </a:rPr>
              <a:t>Wet Dep</a:t>
            </a:r>
            <a:endParaRPr lang="en-US" dirty="0">
              <a:solidFill>
                <a:srgbClr val="FF0000"/>
              </a:solidFill>
            </a:endParaRPr>
          </a:p>
        </p:txBody>
      </p:sp>
      <p:sp>
        <p:nvSpPr>
          <p:cNvPr id="10" name="TextBox 9"/>
          <p:cNvSpPr txBox="1"/>
          <p:nvPr/>
        </p:nvSpPr>
        <p:spPr>
          <a:xfrm>
            <a:off x="5819687" y="2570881"/>
            <a:ext cx="1005437" cy="369332"/>
          </a:xfrm>
          <a:prstGeom prst="rect">
            <a:avLst/>
          </a:prstGeom>
          <a:noFill/>
        </p:spPr>
        <p:txBody>
          <a:bodyPr wrap="square" rtlCol="0">
            <a:spAutoFit/>
          </a:bodyPr>
          <a:lstStyle/>
          <a:p>
            <a:r>
              <a:rPr lang="en-US" dirty="0" smtClean="0">
                <a:solidFill>
                  <a:srgbClr val="FF0000"/>
                </a:solidFill>
              </a:rPr>
              <a:t>Dry Dep</a:t>
            </a:r>
            <a:endParaRPr lang="en-US" dirty="0">
              <a:solidFill>
                <a:srgbClr val="FF0000"/>
              </a:solidFill>
            </a:endParaRPr>
          </a:p>
        </p:txBody>
      </p:sp>
      <p:sp>
        <p:nvSpPr>
          <p:cNvPr id="9" name="Oval 8"/>
          <p:cNvSpPr/>
          <p:nvPr/>
        </p:nvSpPr>
        <p:spPr>
          <a:xfrm>
            <a:off x="5095734" y="4495800"/>
            <a:ext cx="657366" cy="467103"/>
          </a:xfrm>
          <a:prstGeom prst="ellipse">
            <a:avLst/>
          </a:prstGeom>
          <a:solidFill>
            <a:schemeClr val="accent1">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016121" y="4436963"/>
            <a:ext cx="816592" cy="584775"/>
          </a:xfrm>
          <a:prstGeom prst="rect">
            <a:avLst/>
          </a:prstGeom>
          <a:noFill/>
        </p:spPr>
        <p:txBody>
          <a:bodyPr wrap="square" rtlCol="0">
            <a:spAutoFit/>
          </a:bodyPr>
          <a:lstStyle/>
          <a:p>
            <a:pPr algn="ctr"/>
            <a:r>
              <a:rPr lang="en-US" sz="1600" dirty="0" smtClean="0"/>
              <a:t>Org N pool</a:t>
            </a:r>
            <a:endParaRPr lang="en-US" sz="1600" dirty="0"/>
          </a:p>
        </p:txBody>
      </p:sp>
      <p:cxnSp>
        <p:nvCxnSpPr>
          <p:cNvPr id="14" name="Straight Arrow Connector 13"/>
          <p:cNvCxnSpPr/>
          <p:nvPr/>
        </p:nvCxnSpPr>
        <p:spPr>
          <a:xfrm flipH="1">
            <a:off x="5753101" y="4729350"/>
            <a:ext cx="34807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Up Arrow 17"/>
          <p:cNvSpPr/>
          <p:nvPr/>
        </p:nvSpPr>
        <p:spPr>
          <a:xfrm>
            <a:off x="10222173" y="3460409"/>
            <a:ext cx="108098" cy="847491"/>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9452885" y="2785390"/>
            <a:ext cx="1201003" cy="646331"/>
          </a:xfrm>
          <a:prstGeom prst="rect">
            <a:avLst/>
          </a:prstGeom>
          <a:noFill/>
        </p:spPr>
        <p:txBody>
          <a:bodyPr wrap="square" rtlCol="0">
            <a:spAutoFit/>
          </a:bodyPr>
          <a:lstStyle/>
          <a:p>
            <a:pPr algn="ctr"/>
            <a:r>
              <a:rPr lang="en-US" dirty="0" smtClean="0"/>
              <a:t>NH</a:t>
            </a:r>
            <a:r>
              <a:rPr lang="en-US" baseline="-25000" dirty="0" smtClean="0"/>
              <a:t>3 </a:t>
            </a:r>
            <a:r>
              <a:rPr lang="en-US" dirty="0" smtClean="0"/>
              <a:t>emission</a:t>
            </a:r>
            <a:endParaRPr lang="en-US" dirty="0"/>
          </a:p>
        </p:txBody>
      </p:sp>
      <p:sp>
        <p:nvSpPr>
          <p:cNvPr id="20" name="Down Arrow 19"/>
          <p:cNvSpPr/>
          <p:nvPr/>
        </p:nvSpPr>
        <p:spPr>
          <a:xfrm>
            <a:off x="10918209" y="2879678"/>
            <a:ext cx="145059" cy="84749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0758739" y="3552342"/>
            <a:ext cx="1201003" cy="646331"/>
          </a:xfrm>
          <a:prstGeom prst="rect">
            <a:avLst/>
          </a:prstGeom>
          <a:noFill/>
        </p:spPr>
        <p:txBody>
          <a:bodyPr wrap="square" rtlCol="0">
            <a:spAutoFit/>
          </a:bodyPr>
          <a:lstStyle/>
          <a:p>
            <a:pPr algn="ctr"/>
            <a:r>
              <a:rPr lang="en-US" dirty="0" smtClean="0"/>
              <a:t>NH</a:t>
            </a:r>
            <a:r>
              <a:rPr lang="en-US" baseline="-25000" dirty="0" smtClean="0"/>
              <a:t>3 </a:t>
            </a:r>
            <a:r>
              <a:rPr lang="en-US" dirty="0" smtClean="0"/>
              <a:t>deposition</a:t>
            </a:r>
            <a:endParaRPr lang="en-US" dirty="0"/>
          </a:p>
        </p:txBody>
      </p:sp>
    </p:spTree>
    <p:extLst>
      <p:ext uri="{BB962C8B-B14F-4D97-AF65-F5344CB8AC3E}">
        <p14:creationId xmlns:p14="http://schemas.microsoft.com/office/powerpoint/2010/main" val="25810706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400" y="127720"/>
            <a:ext cx="10995891" cy="793974"/>
          </a:xfrm>
        </p:spPr>
        <p:txBody>
          <a:bodyPr>
            <a:noAutofit/>
          </a:bodyPr>
          <a:lstStyle/>
          <a:p>
            <a:pPr algn="ctr"/>
            <a:r>
              <a:rPr lang="en-US" sz="3600" b="1" dirty="0">
                <a:solidFill>
                  <a:srgbClr val="002060"/>
                </a:solidFill>
              </a:rPr>
              <a:t>Current implementation of EPIC in CMAQ as part of FEST-C</a:t>
            </a:r>
            <a:br>
              <a:rPr lang="en-US" sz="3600" b="1" dirty="0">
                <a:solidFill>
                  <a:srgbClr val="002060"/>
                </a:solidFill>
              </a:rPr>
            </a:br>
            <a:r>
              <a:rPr lang="en-US" sz="3600" b="1" dirty="0">
                <a:solidFill>
                  <a:srgbClr val="002060"/>
                </a:solidFill>
              </a:rPr>
              <a:t>for estimating  bi-directional NH</a:t>
            </a:r>
            <a:r>
              <a:rPr lang="en-US" sz="3600" b="1" baseline="-25000" dirty="0">
                <a:solidFill>
                  <a:srgbClr val="002060"/>
                </a:solidFill>
              </a:rPr>
              <a:t>3</a:t>
            </a:r>
            <a:endParaRPr lang="en-US" sz="3600" b="1" dirty="0">
              <a:solidFill>
                <a:srgbClr val="002060"/>
              </a:solidFill>
            </a:endParaRPr>
          </a:p>
        </p:txBody>
      </p:sp>
      <p:sp>
        <p:nvSpPr>
          <p:cNvPr id="4" name="TextBox 3"/>
          <p:cNvSpPr txBox="1"/>
          <p:nvPr/>
        </p:nvSpPr>
        <p:spPr>
          <a:xfrm>
            <a:off x="4643129" y="4605821"/>
            <a:ext cx="4358968" cy="1446550"/>
          </a:xfrm>
          <a:prstGeom prst="rect">
            <a:avLst/>
          </a:prstGeom>
          <a:noFill/>
          <a:ln>
            <a:solidFill>
              <a:schemeClr val="tx1"/>
            </a:solidFill>
          </a:ln>
        </p:spPr>
        <p:txBody>
          <a:bodyPr wrap="square" rtlCol="0">
            <a:spAutoFit/>
          </a:bodyPr>
          <a:lstStyle/>
          <a:p>
            <a:pPr algn="ctr"/>
            <a:r>
              <a:rPr lang="en-US" sz="2000" b="1" dirty="0"/>
              <a:t>NH</a:t>
            </a:r>
            <a:r>
              <a:rPr lang="en-US" sz="2000" b="1" baseline="-25000" dirty="0"/>
              <a:t>3 </a:t>
            </a:r>
            <a:r>
              <a:rPr lang="en-US" sz="2000" b="1" dirty="0"/>
              <a:t>bi-directional exchange </a:t>
            </a:r>
            <a:r>
              <a:rPr lang="en-US" sz="2000" b="1" dirty="0" smtClean="0"/>
              <a:t>scheme</a:t>
            </a:r>
            <a:endParaRPr lang="en-US" sz="2200" dirty="0" smtClean="0"/>
          </a:p>
          <a:p>
            <a:pPr algn="ctr"/>
            <a:r>
              <a:rPr lang="en-US" sz="2200" dirty="0" smtClean="0"/>
              <a:t>Soil </a:t>
            </a:r>
            <a:r>
              <a:rPr lang="en-US" sz="2200" dirty="0"/>
              <a:t>NH</a:t>
            </a:r>
            <a:r>
              <a:rPr lang="en-US" sz="2200" baseline="-25000" dirty="0"/>
              <a:t>4</a:t>
            </a:r>
            <a:r>
              <a:rPr lang="en-US" sz="2200" baseline="30000" dirty="0" smtClean="0"/>
              <a:t>+</a:t>
            </a:r>
            <a:r>
              <a:rPr lang="en-US" sz="2200" dirty="0"/>
              <a:t> </a:t>
            </a:r>
            <a:r>
              <a:rPr lang="en-US" sz="2200" dirty="0" smtClean="0"/>
              <a:t>and </a:t>
            </a:r>
            <a:r>
              <a:rPr lang="en-US" sz="2400" dirty="0" smtClean="0"/>
              <a:t>H</a:t>
            </a:r>
            <a:r>
              <a:rPr lang="en-US" sz="2400" baseline="30000" dirty="0" smtClean="0"/>
              <a:t>+ </a:t>
            </a:r>
            <a:endParaRPr lang="en-US" sz="2400" dirty="0"/>
          </a:p>
          <a:p>
            <a:pPr algn="ctr"/>
            <a:r>
              <a:rPr lang="en-US" sz="2200" dirty="0" smtClean="0"/>
              <a:t>Nitrification, Volatilization</a:t>
            </a:r>
            <a:endParaRPr lang="en-US" sz="2200" dirty="0"/>
          </a:p>
          <a:p>
            <a:pPr algn="ctr"/>
            <a:r>
              <a:rPr lang="en-US" sz="2200" dirty="0"/>
              <a:t>Soil </a:t>
            </a:r>
            <a:r>
              <a:rPr lang="en-US" sz="2200" dirty="0" smtClean="0"/>
              <a:t>properties</a:t>
            </a:r>
            <a:endParaRPr lang="en-US" sz="2200" dirty="0"/>
          </a:p>
        </p:txBody>
      </p:sp>
      <p:sp>
        <p:nvSpPr>
          <p:cNvPr id="9" name="TextBox 8"/>
          <p:cNvSpPr txBox="1"/>
          <p:nvPr/>
        </p:nvSpPr>
        <p:spPr>
          <a:xfrm>
            <a:off x="957198" y="1844547"/>
            <a:ext cx="2150772" cy="1200329"/>
          </a:xfrm>
          <a:prstGeom prst="rect">
            <a:avLst/>
          </a:prstGeom>
          <a:noFill/>
          <a:ln>
            <a:solidFill>
              <a:schemeClr val="tx1"/>
            </a:solidFill>
          </a:ln>
        </p:spPr>
        <p:txBody>
          <a:bodyPr wrap="square" rtlCol="0">
            <a:spAutoFit/>
          </a:bodyPr>
          <a:lstStyle/>
          <a:p>
            <a:pPr algn="ctr"/>
            <a:r>
              <a:rPr lang="en-US" sz="2400" b="1" dirty="0" smtClean="0"/>
              <a:t>Meteorology &amp; Land surface model (WRF)</a:t>
            </a:r>
            <a:endParaRPr lang="en-US" sz="2400" b="1" dirty="0"/>
          </a:p>
        </p:txBody>
      </p:sp>
      <p:sp>
        <p:nvSpPr>
          <p:cNvPr id="10" name="TextBox 9"/>
          <p:cNvSpPr txBox="1"/>
          <p:nvPr/>
        </p:nvSpPr>
        <p:spPr>
          <a:xfrm>
            <a:off x="1058535" y="5623047"/>
            <a:ext cx="2331076" cy="461665"/>
          </a:xfrm>
          <a:prstGeom prst="rect">
            <a:avLst/>
          </a:prstGeom>
          <a:noFill/>
          <a:ln>
            <a:solidFill>
              <a:schemeClr val="tx1"/>
            </a:solidFill>
          </a:ln>
        </p:spPr>
        <p:txBody>
          <a:bodyPr wrap="square" rtlCol="0">
            <a:spAutoFit/>
          </a:bodyPr>
          <a:lstStyle/>
          <a:p>
            <a:pPr algn="ctr"/>
            <a:r>
              <a:rPr lang="en-US" sz="2400" b="1" dirty="0" smtClean="0"/>
              <a:t>Land use data</a:t>
            </a:r>
          </a:p>
        </p:txBody>
      </p:sp>
      <p:sp>
        <p:nvSpPr>
          <p:cNvPr id="48" name="Down Arrow 47"/>
          <p:cNvSpPr/>
          <p:nvPr/>
        </p:nvSpPr>
        <p:spPr>
          <a:xfrm flipV="1">
            <a:off x="7515024" y="2690173"/>
            <a:ext cx="309769" cy="191564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Slide Number Placeholder 70"/>
          <p:cNvSpPr>
            <a:spLocks noGrp="1"/>
          </p:cNvSpPr>
          <p:nvPr>
            <p:ph type="sldNum" sz="quarter" idx="12"/>
          </p:nvPr>
        </p:nvSpPr>
        <p:spPr/>
        <p:txBody>
          <a:bodyPr/>
          <a:lstStyle/>
          <a:p>
            <a:fld id="{59FBB627-7F02-48C8-836E-392B47AA2D88}" type="slidenum">
              <a:rPr lang="en-US" sz="1800" b="1" smtClean="0">
                <a:solidFill>
                  <a:srgbClr val="FF0000"/>
                </a:solidFill>
              </a:rPr>
              <a:t>8</a:t>
            </a:fld>
            <a:endParaRPr lang="en-US" sz="1800" b="1" dirty="0">
              <a:solidFill>
                <a:srgbClr val="FF0000"/>
              </a:solidFill>
            </a:endParaRPr>
          </a:p>
        </p:txBody>
      </p:sp>
      <p:sp>
        <p:nvSpPr>
          <p:cNvPr id="36" name="TextBox 35"/>
          <p:cNvSpPr txBox="1"/>
          <p:nvPr/>
        </p:nvSpPr>
        <p:spPr>
          <a:xfrm>
            <a:off x="957198" y="4053874"/>
            <a:ext cx="2507840" cy="1477328"/>
          </a:xfrm>
          <a:prstGeom prst="rect">
            <a:avLst/>
          </a:prstGeom>
          <a:noFill/>
          <a:ln>
            <a:solidFill>
              <a:schemeClr val="tx1"/>
            </a:solidFill>
          </a:ln>
        </p:spPr>
        <p:txBody>
          <a:bodyPr wrap="square" rtlCol="0">
            <a:spAutoFit/>
          </a:bodyPr>
          <a:lstStyle/>
          <a:p>
            <a:pPr algn="ctr"/>
            <a:r>
              <a:rPr lang="en-US" sz="2400" b="1" dirty="0" smtClean="0"/>
              <a:t>EPIC </a:t>
            </a:r>
          </a:p>
          <a:p>
            <a:pPr algn="ctr"/>
            <a:r>
              <a:rPr lang="en-US" sz="2200" dirty="0" smtClean="0"/>
              <a:t>Crop fertilization</a:t>
            </a:r>
          </a:p>
          <a:p>
            <a:pPr algn="ctr"/>
            <a:r>
              <a:rPr lang="en-US" sz="2200" dirty="0" smtClean="0"/>
              <a:t>Fertilizer timing</a:t>
            </a:r>
          </a:p>
          <a:p>
            <a:pPr algn="ctr"/>
            <a:r>
              <a:rPr lang="en-US" sz="2200" dirty="0" smtClean="0"/>
              <a:t>Ag soil management</a:t>
            </a:r>
            <a:endParaRPr lang="en-US" sz="2200" dirty="0"/>
          </a:p>
        </p:txBody>
      </p:sp>
      <p:sp>
        <p:nvSpPr>
          <p:cNvPr id="16" name="TextBox 15"/>
          <p:cNvSpPr txBox="1"/>
          <p:nvPr/>
        </p:nvSpPr>
        <p:spPr>
          <a:xfrm>
            <a:off x="9963561" y="5531202"/>
            <a:ext cx="1852138" cy="707886"/>
          </a:xfrm>
          <a:prstGeom prst="rect">
            <a:avLst/>
          </a:prstGeom>
          <a:noFill/>
          <a:ln>
            <a:solidFill>
              <a:schemeClr val="tx1"/>
            </a:solidFill>
          </a:ln>
        </p:spPr>
        <p:txBody>
          <a:bodyPr wrap="square" rtlCol="0">
            <a:spAutoFit/>
          </a:bodyPr>
          <a:lstStyle/>
          <a:p>
            <a:pPr algn="ctr"/>
            <a:r>
              <a:rPr lang="en-US" sz="2000" dirty="0" smtClean="0"/>
              <a:t>Background  soil </a:t>
            </a:r>
            <a:r>
              <a:rPr lang="en-US" sz="2000" dirty="0"/>
              <a:t>NH</a:t>
            </a:r>
            <a:r>
              <a:rPr lang="en-US" sz="2000" baseline="-25000" dirty="0"/>
              <a:t>4</a:t>
            </a:r>
            <a:r>
              <a:rPr lang="en-US" sz="2000" baseline="30000" dirty="0" smtClean="0"/>
              <a:t>+ </a:t>
            </a:r>
            <a:r>
              <a:rPr lang="en-US" sz="2000" dirty="0" smtClean="0"/>
              <a:t>and H</a:t>
            </a:r>
            <a:r>
              <a:rPr lang="en-US" sz="2000" baseline="30000" dirty="0" smtClean="0"/>
              <a:t>+</a:t>
            </a:r>
            <a:endParaRPr lang="en-US" sz="2000" dirty="0"/>
          </a:p>
        </p:txBody>
      </p:sp>
      <p:cxnSp>
        <p:nvCxnSpPr>
          <p:cNvPr id="28" name="Straight Arrow Connector 27"/>
          <p:cNvCxnSpPr>
            <a:stCxn id="9" idx="3"/>
          </p:cNvCxnSpPr>
          <p:nvPr/>
        </p:nvCxnSpPr>
        <p:spPr>
          <a:xfrm flipV="1">
            <a:off x="3107970" y="2444711"/>
            <a:ext cx="1341722"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Elbow Connector 41"/>
          <p:cNvCxnSpPr>
            <a:stCxn id="9" idx="1"/>
            <a:endCxn id="4" idx="2"/>
          </p:cNvCxnSpPr>
          <p:nvPr/>
        </p:nvCxnSpPr>
        <p:spPr>
          <a:xfrm rot="10800000" flipH="1" flipV="1">
            <a:off x="957197" y="2444711"/>
            <a:ext cx="5865415" cy="3607659"/>
          </a:xfrm>
          <a:prstGeom prst="bentConnector4">
            <a:avLst>
              <a:gd name="adj1" fmla="val -3897"/>
              <a:gd name="adj2" fmla="val 106337"/>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9" idx="2"/>
          </p:cNvCxnSpPr>
          <p:nvPr/>
        </p:nvCxnSpPr>
        <p:spPr>
          <a:xfrm>
            <a:off x="2032584" y="3044876"/>
            <a:ext cx="0" cy="10089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3478686" y="5391578"/>
            <a:ext cx="119673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6156519" y="3531396"/>
            <a:ext cx="1524520" cy="400110"/>
          </a:xfrm>
          <a:prstGeom prst="rect">
            <a:avLst/>
          </a:prstGeom>
          <a:noFill/>
        </p:spPr>
        <p:txBody>
          <a:bodyPr wrap="square" rtlCol="0">
            <a:spAutoFit/>
          </a:bodyPr>
          <a:lstStyle/>
          <a:p>
            <a:r>
              <a:rPr lang="en-US" sz="2000" b="1" dirty="0" smtClean="0"/>
              <a:t>Net soil NH</a:t>
            </a:r>
            <a:r>
              <a:rPr lang="en-US" sz="2000" b="1" baseline="-25000" dirty="0" smtClean="0"/>
              <a:t>3</a:t>
            </a:r>
            <a:r>
              <a:rPr lang="en-US" sz="2000" b="1" dirty="0" smtClean="0"/>
              <a:t> </a:t>
            </a:r>
            <a:endParaRPr lang="en-US" sz="2000" b="1" dirty="0"/>
          </a:p>
        </p:txBody>
      </p:sp>
      <p:cxnSp>
        <p:nvCxnSpPr>
          <p:cNvPr id="13" name="Straight Arrow Connector 12"/>
          <p:cNvCxnSpPr>
            <a:stCxn id="10" idx="3"/>
          </p:cNvCxnSpPr>
          <p:nvPr/>
        </p:nvCxnSpPr>
        <p:spPr>
          <a:xfrm flipV="1">
            <a:off x="3389611" y="5853879"/>
            <a:ext cx="1272157"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449692" y="1120514"/>
            <a:ext cx="4395922" cy="1569660"/>
          </a:xfrm>
          <a:prstGeom prst="rect">
            <a:avLst/>
          </a:prstGeom>
          <a:noFill/>
          <a:ln>
            <a:solidFill>
              <a:schemeClr val="tx1"/>
            </a:solidFill>
          </a:ln>
        </p:spPr>
        <p:txBody>
          <a:bodyPr wrap="square" rtlCol="0">
            <a:spAutoFit/>
          </a:bodyPr>
          <a:lstStyle/>
          <a:p>
            <a:pPr algn="ctr"/>
            <a:r>
              <a:rPr lang="en-US" sz="2400" b="1" dirty="0" smtClean="0"/>
              <a:t>Chemical Transport Model (CMAQ)</a:t>
            </a:r>
            <a:endParaRPr lang="en-US" sz="2400" b="1" dirty="0"/>
          </a:p>
          <a:p>
            <a:pPr algn="ctr"/>
            <a:r>
              <a:rPr lang="en-US" sz="2400" dirty="0" smtClean="0"/>
              <a:t>Physical and chemical processes in the atmosphere</a:t>
            </a:r>
            <a:endParaRPr lang="en-US" sz="2400" dirty="0"/>
          </a:p>
        </p:txBody>
      </p:sp>
      <p:cxnSp>
        <p:nvCxnSpPr>
          <p:cNvPr id="31" name="Elbow Connector 30"/>
          <p:cNvCxnSpPr/>
          <p:nvPr/>
        </p:nvCxnSpPr>
        <p:spPr>
          <a:xfrm>
            <a:off x="8845614" y="1741894"/>
            <a:ext cx="175122" cy="3979115"/>
          </a:xfrm>
          <a:prstGeom prst="bentConnector3">
            <a:avLst>
              <a:gd name="adj1" fmla="val 230538"/>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9259502" y="3550332"/>
            <a:ext cx="1408118" cy="400110"/>
          </a:xfrm>
          <a:prstGeom prst="rect">
            <a:avLst/>
          </a:prstGeom>
          <a:noFill/>
        </p:spPr>
        <p:txBody>
          <a:bodyPr wrap="square" rtlCol="0">
            <a:spAutoFit/>
          </a:bodyPr>
          <a:lstStyle/>
          <a:p>
            <a:r>
              <a:rPr lang="en-US" sz="2000" dirty="0" smtClean="0"/>
              <a:t>Deposition</a:t>
            </a:r>
            <a:endParaRPr lang="en-US" sz="2000" dirty="0"/>
          </a:p>
        </p:txBody>
      </p:sp>
      <p:cxnSp>
        <p:nvCxnSpPr>
          <p:cNvPr id="52" name="Straight Arrow Connector 51"/>
          <p:cNvCxnSpPr>
            <a:stCxn id="16" idx="1"/>
          </p:cNvCxnSpPr>
          <p:nvPr/>
        </p:nvCxnSpPr>
        <p:spPr>
          <a:xfrm flipH="1">
            <a:off x="9002097" y="5885145"/>
            <a:ext cx="961464"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957197" y="894952"/>
            <a:ext cx="2174671" cy="830997"/>
          </a:xfrm>
          <a:prstGeom prst="rect">
            <a:avLst/>
          </a:prstGeom>
          <a:noFill/>
          <a:ln>
            <a:solidFill>
              <a:schemeClr val="tx1"/>
            </a:solidFill>
          </a:ln>
        </p:spPr>
        <p:txBody>
          <a:bodyPr wrap="square" rtlCol="0">
            <a:spAutoFit/>
          </a:bodyPr>
          <a:lstStyle/>
          <a:p>
            <a:pPr algn="ctr"/>
            <a:r>
              <a:rPr lang="en-US" sz="2400" b="1" dirty="0" smtClean="0"/>
              <a:t>Anthropogenic emissions</a:t>
            </a:r>
            <a:endParaRPr lang="en-US" sz="2400" b="1" dirty="0"/>
          </a:p>
        </p:txBody>
      </p:sp>
      <p:sp>
        <p:nvSpPr>
          <p:cNvPr id="65" name="TextBox 64"/>
          <p:cNvSpPr txBox="1"/>
          <p:nvPr/>
        </p:nvSpPr>
        <p:spPr>
          <a:xfrm>
            <a:off x="10251578" y="1102176"/>
            <a:ext cx="1223496" cy="923330"/>
          </a:xfrm>
          <a:prstGeom prst="rect">
            <a:avLst/>
          </a:prstGeom>
          <a:noFill/>
          <a:ln>
            <a:solidFill>
              <a:schemeClr val="tx1"/>
            </a:solidFill>
          </a:ln>
        </p:spPr>
        <p:txBody>
          <a:bodyPr wrap="square" rtlCol="0">
            <a:spAutoFit/>
          </a:bodyPr>
          <a:lstStyle/>
          <a:p>
            <a:pPr algn="ctr"/>
            <a:r>
              <a:rPr lang="en-US" dirty="0" smtClean="0"/>
              <a:t>Pollutants</a:t>
            </a:r>
          </a:p>
          <a:p>
            <a:pPr algn="ctr"/>
            <a:r>
              <a:rPr lang="en-US" dirty="0" smtClean="0"/>
              <a:t>(Ozone, PM, etc.)</a:t>
            </a:r>
            <a:endParaRPr lang="en-US" dirty="0"/>
          </a:p>
        </p:txBody>
      </p:sp>
      <p:cxnSp>
        <p:nvCxnSpPr>
          <p:cNvPr id="66" name="Straight Arrow Connector 65"/>
          <p:cNvCxnSpPr/>
          <p:nvPr/>
        </p:nvCxnSpPr>
        <p:spPr>
          <a:xfrm>
            <a:off x="8856515" y="1566752"/>
            <a:ext cx="141999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64" idx="3"/>
          </p:cNvCxnSpPr>
          <p:nvPr/>
        </p:nvCxnSpPr>
        <p:spPr>
          <a:xfrm flipV="1">
            <a:off x="3131868" y="1310185"/>
            <a:ext cx="1317824" cy="2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514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48" grpId="0" animBg="1"/>
      <p:bldP spid="36" grpId="0" animBg="1"/>
      <p:bldP spid="16" grpId="0" animBg="1"/>
      <p:bldP spid="57" grpId="0"/>
      <p:bldP spid="35" grpId="0" animBg="1"/>
      <p:bldP spid="34" grpId="0"/>
      <p:bldP spid="64" grpId="0" animBg="1"/>
      <p:bldP spid="6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37"/>
          <p:cNvSpPr/>
          <p:nvPr/>
        </p:nvSpPr>
        <p:spPr>
          <a:xfrm>
            <a:off x="3820840" y="1587947"/>
            <a:ext cx="1221581" cy="1221581"/>
          </a:xfrm>
          <a:custGeom>
            <a:avLst/>
            <a:gdLst>
              <a:gd name="connsiteX0" fmla="*/ 0 w 1221581"/>
              <a:gd name="connsiteY0" fmla="*/ 610791 h 1221581"/>
              <a:gd name="connsiteX1" fmla="*/ 610791 w 1221581"/>
              <a:gd name="connsiteY1" fmla="*/ 0 h 1221581"/>
              <a:gd name="connsiteX2" fmla="*/ 1221582 w 1221581"/>
              <a:gd name="connsiteY2" fmla="*/ 610791 h 1221581"/>
              <a:gd name="connsiteX3" fmla="*/ 610791 w 1221581"/>
              <a:gd name="connsiteY3" fmla="*/ 1221582 h 1221581"/>
              <a:gd name="connsiteX4" fmla="*/ 0 w 1221581"/>
              <a:gd name="connsiteY4" fmla="*/ 610791 h 1221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581" h="1221581">
                <a:moveTo>
                  <a:pt x="0" y="610791"/>
                </a:moveTo>
                <a:cubicBezTo>
                  <a:pt x="0" y="273460"/>
                  <a:pt x="273460" y="0"/>
                  <a:pt x="610791" y="0"/>
                </a:cubicBezTo>
                <a:cubicBezTo>
                  <a:pt x="948122" y="0"/>
                  <a:pt x="1221582" y="273460"/>
                  <a:pt x="1221582" y="610791"/>
                </a:cubicBezTo>
                <a:cubicBezTo>
                  <a:pt x="1221582" y="948122"/>
                  <a:pt x="948122" y="1221582"/>
                  <a:pt x="610791" y="1221582"/>
                </a:cubicBezTo>
                <a:cubicBezTo>
                  <a:pt x="273460" y="1221582"/>
                  <a:pt x="0" y="948122"/>
                  <a:pt x="0" y="610791"/>
                </a:cubicBezTo>
                <a:close/>
              </a:path>
            </a:pathLst>
          </a:custGeom>
          <a:no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210646" tIns="210646" rIns="210646" bIns="210646" numCol="1" spcCol="1270" anchor="ctr" anchorCtr="0">
            <a:noAutofit/>
          </a:bodyPr>
          <a:lstStyle/>
          <a:p>
            <a:pPr lvl="0" algn="ctr" defTabSz="1111250">
              <a:lnSpc>
                <a:spcPct val="90000"/>
              </a:lnSpc>
              <a:spcBef>
                <a:spcPct val="0"/>
              </a:spcBef>
              <a:spcAft>
                <a:spcPct val="35000"/>
              </a:spcAft>
            </a:pPr>
            <a:r>
              <a:rPr lang="en-US" sz="2500" kern="1200" dirty="0">
                <a:solidFill>
                  <a:schemeClr val="tx1"/>
                </a:solidFill>
              </a:rPr>
              <a:t>NH</a:t>
            </a:r>
            <a:r>
              <a:rPr lang="en-US" sz="2500" kern="1200" baseline="-25000" dirty="0">
                <a:solidFill>
                  <a:schemeClr val="tx1"/>
                </a:solidFill>
              </a:rPr>
              <a:t>3</a:t>
            </a:r>
            <a:endParaRPr lang="en-US" sz="2500" kern="1200" dirty="0">
              <a:solidFill>
                <a:schemeClr val="tx1"/>
              </a:solidFill>
            </a:endParaRPr>
          </a:p>
        </p:txBody>
      </p:sp>
      <p:sp>
        <p:nvSpPr>
          <p:cNvPr id="44" name="Left-Right Arrow 43"/>
          <p:cNvSpPr/>
          <p:nvPr/>
        </p:nvSpPr>
        <p:spPr>
          <a:xfrm rot="16185858">
            <a:off x="4071292" y="2851480"/>
            <a:ext cx="716780" cy="293858"/>
          </a:xfrm>
          <a:prstGeom prst="leftRightArrow">
            <a:avLst/>
          </a:prstGeom>
          <a:solidFill>
            <a:schemeClr val="accent1"/>
          </a:solidFill>
        </p:spPr>
        <p:style>
          <a:lnRef idx="0">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46" name="Freeform 45"/>
          <p:cNvSpPr/>
          <p:nvPr/>
        </p:nvSpPr>
        <p:spPr>
          <a:xfrm>
            <a:off x="4030703" y="3363965"/>
            <a:ext cx="814794" cy="814794"/>
          </a:xfrm>
          <a:custGeom>
            <a:avLst/>
            <a:gdLst>
              <a:gd name="connsiteX0" fmla="*/ 0 w 814794"/>
              <a:gd name="connsiteY0" fmla="*/ 407397 h 814794"/>
              <a:gd name="connsiteX1" fmla="*/ 407397 w 814794"/>
              <a:gd name="connsiteY1" fmla="*/ 0 h 814794"/>
              <a:gd name="connsiteX2" fmla="*/ 814794 w 814794"/>
              <a:gd name="connsiteY2" fmla="*/ 407397 h 814794"/>
              <a:gd name="connsiteX3" fmla="*/ 407397 w 814794"/>
              <a:gd name="connsiteY3" fmla="*/ 814794 h 814794"/>
              <a:gd name="connsiteX4" fmla="*/ 0 w 814794"/>
              <a:gd name="connsiteY4" fmla="*/ 407397 h 81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94" h="814794">
                <a:moveTo>
                  <a:pt x="0" y="407397"/>
                </a:moveTo>
                <a:cubicBezTo>
                  <a:pt x="0" y="182398"/>
                  <a:pt x="182398" y="0"/>
                  <a:pt x="407397" y="0"/>
                </a:cubicBezTo>
                <a:cubicBezTo>
                  <a:pt x="632396" y="0"/>
                  <a:pt x="814794" y="182398"/>
                  <a:pt x="814794" y="407397"/>
                </a:cubicBezTo>
                <a:cubicBezTo>
                  <a:pt x="814794" y="632396"/>
                  <a:pt x="632396" y="814794"/>
                  <a:pt x="407397" y="814794"/>
                </a:cubicBezTo>
                <a:cubicBezTo>
                  <a:pt x="182398" y="814794"/>
                  <a:pt x="0" y="632396"/>
                  <a:pt x="0" y="407397"/>
                </a:cubicBezTo>
                <a:close/>
              </a:path>
            </a:pathLst>
          </a:custGeom>
          <a:no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47264" tIns="147264" rIns="147264" bIns="147264" numCol="1" spcCol="1270" anchor="ctr" anchorCtr="0">
            <a:noAutofit/>
          </a:bodyPr>
          <a:lstStyle/>
          <a:p>
            <a:pPr lvl="0" algn="ctr" defTabSz="977900">
              <a:lnSpc>
                <a:spcPct val="90000"/>
              </a:lnSpc>
              <a:spcBef>
                <a:spcPct val="0"/>
              </a:spcBef>
              <a:spcAft>
                <a:spcPct val="35000"/>
              </a:spcAft>
            </a:pPr>
            <a:r>
              <a:rPr lang="en-US" sz="2200" kern="1200" dirty="0">
                <a:solidFill>
                  <a:schemeClr val="tx1"/>
                </a:solidFill>
              </a:rPr>
              <a:t>NH</a:t>
            </a:r>
            <a:r>
              <a:rPr lang="en-US" sz="2200" kern="1200" baseline="-25000" dirty="0">
                <a:solidFill>
                  <a:schemeClr val="tx1"/>
                </a:solidFill>
              </a:rPr>
              <a:t>3</a:t>
            </a:r>
          </a:p>
        </p:txBody>
      </p:sp>
      <p:sp>
        <p:nvSpPr>
          <p:cNvPr id="47" name="Left-Right Arrow 46"/>
          <p:cNvSpPr/>
          <p:nvPr/>
        </p:nvSpPr>
        <p:spPr>
          <a:xfrm rot="16212888">
            <a:off x="3866647" y="4361384"/>
            <a:ext cx="1012425" cy="293858"/>
          </a:xfrm>
          <a:prstGeom prst="leftRightArrow">
            <a:avLst/>
          </a:prstGeom>
          <a:solidFill>
            <a:schemeClr val="accent1"/>
          </a:solidFill>
          <a:ln>
            <a:solidFill>
              <a:schemeClr val="accent1"/>
            </a:solidFill>
          </a:ln>
        </p:spPr>
        <p:style>
          <a:lnRef idx="0">
            <a:scrgbClr r="0" g="0" b="0"/>
          </a:lnRef>
          <a:fillRef idx="1">
            <a:scrgbClr r="0" g="0" b="0"/>
          </a:fillRef>
          <a:effectRef idx="0">
            <a:schemeClr val="accent3">
              <a:hueOff val="0"/>
              <a:satOff val="0"/>
              <a:lumOff val="0"/>
              <a:alphaOff val="0"/>
            </a:schemeClr>
          </a:effectRef>
          <a:fontRef idx="minor">
            <a:schemeClr val="lt1"/>
          </a:fontRef>
        </p:style>
      </p:sp>
      <p:sp>
        <p:nvSpPr>
          <p:cNvPr id="48" name="Freeform 47"/>
          <p:cNvSpPr/>
          <p:nvPr/>
        </p:nvSpPr>
        <p:spPr>
          <a:xfrm>
            <a:off x="4024234" y="5089609"/>
            <a:ext cx="814794" cy="814794"/>
          </a:xfrm>
          <a:custGeom>
            <a:avLst/>
            <a:gdLst>
              <a:gd name="connsiteX0" fmla="*/ 0 w 814794"/>
              <a:gd name="connsiteY0" fmla="*/ 407397 h 814794"/>
              <a:gd name="connsiteX1" fmla="*/ 407397 w 814794"/>
              <a:gd name="connsiteY1" fmla="*/ 0 h 814794"/>
              <a:gd name="connsiteX2" fmla="*/ 814794 w 814794"/>
              <a:gd name="connsiteY2" fmla="*/ 407397 h 814794"/>
              <a:gd name="connsiteX3" fmla="*/ 407397 w 814794"/>
              <a:gd name="connsiteY3" fmla="*/ 814794 h 814794"/>
              <a:gd name="connsiteX4" fmla="*/ 0 w 814794"/>
              <a:gd name="connsiteY4" fmla="*/ 407397 h 81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94" h="814794">
                <a:moveTo>
                  <a:pt x="0" y="407397"/>
                </a:moveTo>
                <a:cubicBezTo>
                  <a:pt x="0" y="182398"/>
                  <a:pt x="182398" y="0"/>
                  <a:pt x="407397" y="0"/>
                </a:cubicBezTo>
                <a:cubicBezTo>
                  <a:pt x="632396" y="0"/>
                  <a:pt x="814794" y="182398"/>
                  <a:pt x="814794" y="407397"/>
                </a:cubicBezTo>
                <a:cubicBezTo>
                  <a:pt x="814794" y="632396"/>
                  <a:pt x="632396" y="814794"/>
                  <a:pt x="407397" y="814794"/>
                </a:cubicBezTo>
                <a:cubicBezTo>
                  <a:pt x="182398" y="814794"/>
                  <a:pt x="0" y="632396"/>
                  <a:pt x="0" y="407397"/>
                </a:cubicBezTo>
                <a:close/>
              </a:path>
            </a:pathLst>
          </a:custGeom>
          <a:solidFill>
            <a:srgbClr val="00B050"/>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45994" tIns="145994" rIns="145994" bIns="145994" numCol="1" spcCol="1270" anchor="ctr" anchorCtr="0">
            <a:noAutofit/>
          </a:bodyPr>
          <a:lstStyle/>
          <a:p>
            <a:pPr lvl="0" algn="ctr" defTabSz="933450">
              <a:lnSpc>
                <a:spcPct val="90000"/>
              </a:lnSpc>
              <a:spcBef>
                <a:spcPct val="0"/>
              </a:spcBef>
              <a:spcAft>
                <a:spcPct val="35000"/>
              </a:spcAft>
            </a:pPr>
            <a:r>
              <a:rPr lang="en-US" sz="2100" kern="1200" dirty="0"/>
              <a:t>NH</a:t>
            </a:r>
            <a:r>
              <a:rPr lang="en-US" sz="2100" kern="1200" baseline="-25000" dirty="0"/>
              <a:t>4</a:t>
            </a:r>
            <a:r>
              <a:rPr lang="en-US" sz="2100" kern="1200" baseline="30000" dirty="0"/>
              <a:t>+</a:t>
            </a:r>
            <a:endParaRPr lang="en-US" sz="2100" kern="1200" dirty="0"/>
          </a:p>
        </p:txBody>
      </p:sp>
      <p:sp>
        <p:nvSpPr>
          <p:cNvPr id="49" name="Left-Right Arrow 48"/>
          <p:cNvSpPr/>
          <p:nvPr/>
        </p:nvSpPr>
        <p:spPr>
          <a:xfrm rot="7839260">
            <a:off x="4580288" y="4738808"/>
            <a:ext cx="773781" cy="293858"/>
          </a:xfrm>
          <a:prstGeom prst="leftRightArrow">
            <a:avLst/>
          </a:prstGeom>
          <a:noFill/>
          <a:ln>
            <a:solidFill>
              <a:schemeClr val="bg1"/>
            </a:solidFill>
          </a:ln>
        </p:spPr>
        <p:style>
          <a:lnRef idx="0">
            <a:scrgbClr r="0" g="0" b="0"/>
          </a:lnRef>
          <a:fillRef idx="1">
            <a:scrgbClr r="0" g="0" b="0"/>
          </a:fillRef>
          <a:effectRef idx="0">
            <a:schemeClr val="accent4">
              <a:hueOff val="0"/>
              <a:satOff val="0"/>
              <a:lumOff val="0"/>
              <a:alphaOff val="0"/>
            </a:schemeClr>
          </a:effectRef>
          <a:fontRef idx="minor">
            <a:schemeClr val="lt1"/>
          </a:fontRef>
        </p:style>
      </p:sp>
      <p:sp>
        <p:nvSpPr>
          <p:cNvPr id="59" name="Left-Right Arrow 58"/>
          <p:cNvSpPr/>
          <p:nvPr/>
        </p:nvSpPr>
        <p:spPr>
          <a:xfrm rot="5400000">
            <a:off x="5968020" y="4524624"/>
            <a:ext cx="621034" cy="293858"/>
          </a:xfrm>
          <a:prstGeom prst="leftRightArrow">
            <a:avLst/>
          </a:prstGeom>
          <a:solidFill>
            <a:schemeClr val="bg1"/>
          </a:solidFill>
          <a:ln>
            <a:solidFill>
              <a:schemeClr val="bg1"/>
            </a:solidFill>
          </a:ln>
        </p:spPr>
        <p:style>
          <a:lnRef idx="0">
            <a:scrgbClr r="0" g="0" b="0"/>
          </a:lnRef>
          <a:fillRef idx="1">
            <a:scrgbClr r="0" g="0" b="0"/>
          </a:fillRef>
          <a:effectRef idx="0">
            <a:schemeClr val="accent5">
              <a:hueOff val="0"/>
              <a:satOff val="0"/>
              <a:lumOff val="0"/>
              <a:alphaOff val="0"/>
            </a:schemeClr>
          </a:effectRef>
          <a:fontRef idx="minor">
            <a:schemeClr val="lt1"/>
          </a:fontRef>
        </p:style>
      </p:sp>
      <p:sp>
        <p:nvSpPr>
          <p:cNvPr id="61" name="Freeform 60"/>
          <p:cNvSpPr/>
          <p:nvPr/>
        </p:nvSpPr>
        <p:spPr>
          <a:xfrm>
            <a:off x="5874572" y="3440475"/>
            <a:ext cx="814794" cy="814794"/>
          </a:xfrm>
          <a:custGeom>
            <a:avLst/>
            <a:gdLst>
              <a:gd name="connsiteX0" fmla="*/ 0 w 814794"/>
              <a:gd name="connsiteY0" fmla="*/ 407397 h 814794"/>
              <a:gd name="connsiteX1" fmla="*/ 407397 w 814794"/>
              <a:gd name="connsiteY1" fmla="*/ 0 h 814794"/>
              <a:gd name="connsiteX2" fmla="*/ 814794 w 814794"/>
              <a:gd name="connsiteY2" fmla="*/ 407397 h 814794"/>
              <a:gd name="connsiteX3" fmla="*/ 407397 w 814794"/>
              <a:gd name="connsiteY3" fmla="*/ 814794 h 814794"/>
              <a:gd name="connsiteX4" fmla="*/ 0 w 814794"/>
              <a:gd name="connsiteY4" fmla="*/ 407397 h 81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94" h="814794">
                <a:moveTo>
                  <a:pt x="0" y="407397"/>
                </a:moveTo>
                <a:cubicBezTo>
                  <a:pt x="0" y="182398"/>
                  <a:pt x="182398" y="0"/>
                  <a:pt x="407397" y="0"/>
                </a:cubicBezTo>
                <a:cubicBezTo>
                  <a:pt x="632396" y="0"/>
                  <a:pt x="814794" y="182398"/>
                  <a:pt x="814794" y="407397"/>
                </a:cubicBezTo>
                <a:cubicBezTo>
                  <a:pt x="814794" y="632396"/>
                  <a:pt x="632396" y="814794"/>
                  <a:pt x="407397" y="814794"/>
                </a:cubicBezTo>
                <a:cubicBezTo>
                  <a:pt x="182398" y="814794"/>
                  <a:pt x="0" y="632396"/>
                  <a:pt x="0" y="407397"/>
                </a:cubicBezTo>
                <a:close/>
              </a:path>
            </a:pathLst>
          </a:custGeom>
          <a:no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147264" tIns="147264" rIns="147264" bIns="147264" numCol="1" spcCol="1270" anchor="ctr" anchorCtr="0">
            <a:noAutofit/>
          </a:bodyPr>
          <a:lstStyle/>
          <a:p>
            <a:pPr lvl="0" algn="ctr" defTabSz="977900">
              <a:lnSpc>
                <a:spcPct val="90000"/>
              </a:lnSpc>
              <a:spcBef>
                <a:spcPct val="0"/>
              </a:spcBef>
              <a:spcAft>
                <a:spcPts val="0"/>
              </a:spcAft>
            </a:pPr>
            <a:r>
              <a:rPr lang="en-US" sz="2200" kern="1200" baseline="0" dirty="0">
                <a:solidFill>
                  <a:schemeClr val="tx1"/>
                </a:solidFill>
              </a:rPr>
              <a:t>N</a:t>
            </a:r>
            <a:r>
              <a:rPr lang="en-US" sz="2200" kern="1200" baseline="-25000" dirty="0">
                <a:solidFill>
                  <a:schemeClr val="tx1"/>
                </a:solidFill>
              </a:rPr>
              <a:t>2</a:t>
            </a:r>
          </a:p>
          <a:p>
            <a:pPr lvl="0" algn="ctr" defTabSz="977900">
              <a:lnSpc>
                <a:spcPct val="90000"/>
              </a:lnSpc>
              <a:spcBef>
                <a:spcPct val="0"/>
              </a:spcBef>
              <a:spcAft>
                <a:spcPts val="0"/>
              </a:spcAft>
            </a:pPr>
            <a:r>
              <a:rPr lang="en-US" sz="2200" kern="1200" dirty="0">
                <a:solidFill>
                  <a:schemeClr val="tx1"/>
                </a:solidFill>
              </a:rPr>
              <a:t>N</a:t>
            </a:r>
            <a:r>
              <a:rPr lang="en-US" sz="2200" kern="1200" baseline="-25000" dirty="0">
                <a:solidFill>
                  <a:schemeClr val="tx1"/>
                </a:solidFill>
              </a:rPr>
              <a:t>2</a:t>
            </a:r>
            <a:r>
              <a:rPr lang="en-US" sz="2200" kern="1200" baseline="0" dirty="0">
                <a:solidFill>
                  <a:schemeClr val="tx1"/>
                </a:solidFill>
              </a:rPr>
              <a:t>O</a:t>
            </a:r>
          </a:p>
          <a:p>
            <a:pPr lvl="0" algn="ctr" defTabSz="977900">
              <a:lnSpc>
                <a:spcPct val="90000"/>
              </a:lnSpc>
              <a:spcBef>
                <a:spcPct val="0"/>
              </a:spcBef>
              <a:spcAft>
                <a:spcPts val="0"/>
              </a:spcAft>
            </a:pPr>
            <a:r>
              <a:rPr lang="en-US" sz="2200" kern="1200" baseline="0" dirty="0">
                <a:solidFill>
                  <a:schemeClr val="tx1"/>
                </a:solidFill>
              </a:rPr>
              <a:t>NO</a:t>
            </a:r>
            <a:endParaRPr lang="en-US" sz="2200" kern="1200" dirty="0">
              <a:solidFill>
                <a:schemeClr val="tx1"/>
              </a:solidFill>
            </a:endParaRPr>
          </a:p>
        </p:txBody>
      </p:sp>
      <p:sp>
        <p:nvSpPr>
          <p:cNvPr id="62" name="Left-Right Arrow 61"/>
          <p:cNvSpPr/>
          <p:nvPr/>
        </p:nvSpPr>
        <p:spPr>
          <a:xfrm rot="5400000">
            <a:off x="5951815" y="2846455"/>
            <a:ext cx="770618" cy="293858"/>
          </a:xfrm>
          <a:prstGeom prst="leftRightArrow">
            <a:avLst/>
          </a:prstGeom>
          <a:solidFill>
            <a:schemeClr val="tx1"/>
          </a:solidFill>
        </p:spPr>
        <p:style>
          <a:lnRef idx="0">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63" name="Freeform 62"/>
          <p:cNvSpPr/>
          <p:nvPr/>
        </p:nvSpPr>
        <p:spPr>
          <a:xfrm>
            <a:off x="5748959" y="1672942"/>
            <a:ext cx="1257513" cy="814794"/>
          </a:xfrm>
          <a:custGeom>
            <a:avLst/>
            <a:gdLst>
              <a:gd name="connsiteX0" fmla="*/ 0 w 1257513"/>
              <a:gd name="connsiteY0" fmla="*/ 407397 h 814794"/>
              <a:gd name="connsiteX1" fmla="*/ 628757 w 1257513"/>
              <a:gd name="connsiteY1" fmla="*/ 0 h 814794"/>
              <a:gd name="connsiteX2" fmla="*/ 1257514 w 1257513"/>
              <a:gd name="connsiteY2" fmla="*/ 407397 h 814794"/>
              <a:gd name="connsiteX3" fmla="*/ 628757 w 1257513"/>
              <a:gd name="connsiteY3" fmla="*/ 814794 h 814794"/>
              <a:gd name="connsiteX4" fmla="*/ 0 w 1257513"/>
              <a:gd name="connsiteY4" fmla="*/ 407397 h 81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513" h="814794">
                <a:moveTo>
                  <a:pt x="0" y="407397"/>
                </a:moveTo>
                <a:cubicBezTo>
                  <a:pt x="0" y="182398"/>
                  <a:pt x="281504" y="0"/>
                  <a:pt x="628757" y="0"/>
                </a:cubicBezTo>
                <a:cubicBezTo>
                  <a:pt x="976010" y="0"/>
                  <a:pt x="1257514" y="182398"/>
                  <a:pt x="1257514" y="407397"/>
                </a:cubicBezTo>
                <a:cubicBezTo>
                  <a:pt x="1257514" y="632396"/>
                  <a:pt x="976010" y="814794"/>
                  <a:pt x="628757" y="814794"/>
                </a:cubicBezTo>
                <a:cubicBezTo>
                  <a:pt x="281504" y="814794"/>
                  <a:pt x="0" y="632396"/>
                  <a:pt x="0" y="407397"/>
                </a:cubicBezTo>
                <a:close/>
              </a:path>
            </a:pathLst>
          </a:custGeom>
          <a:no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212099" tIns="147264" rIns="212099" bIns="147264" numCol="1" spcCol="1270" anchor="ctr" anchorCtr="0">
            <a:noAutofit/>
          </a:bodyPr>
          <a:lstStyle/>
          <a:p>
            <a:pPr lvl="0" algn="ctr" defTabSz="977900">
              <a:lnSpc>
                <a:spcPct val="90000"/>
              </a:lnSpc>
              <a:spcBef>
                <a:spcPct val="0"/>
              </a:spcBef>
              <a:spcAft>
                <a:spcPts val="0"/>
              </a:spcAft>
            </a:pPr>
            <a:r>
              <a:rPr lang="en-US" sz="2200" b="0" kern="1200" dirty="0">
                <a:solidFill>
                  <a:schemeClr val="tx1"/>
                </a:solidFill>
              </a:rPr>
              <a:t>NO N</a:t>
            </a:r>
            <a:r>
              <a:rPr lang="en-US" sz="2200" b="0" kern="1200" baseline="-25000" dirty="0">
                <a:solidFill>
                  <a:schemeClr val="tx1"/>
                </a:solidFill>
              </a:rPr>
              <a:t>2</a:t>
            </a:r>
            <a:r>
              <a:rPr lang="en-US" sz="2200" b="0" kern="1200" baseline="0" dirty="0">
                <a:solidFill>
                  <a:schemeClr val="tx1"/>
                </a:solidFill>
              </a:rPr>
              <a:t>O</a:t>
            </a:r>
          </a:p>
          <a:p>
            <a:pPr lvl="0" algn="ctr" defTabSz="977900">
              <a:lnSpc>
                <a:spcPct val="90000"/>
              </a:lnSpc>
              <a:spcBef>
                <a:spcPct val="0"/>
              </a:spcBef>
              <a:spcAft>
                <a:spcPts val="0"/>
              </a:spcAft>
            </a:pPr>
            <a:r>
              <a:rPr lang="en-US" sz="2200" b="0" kern="1200" baseline="0" dirty="0">
                <a:solidFill>
                  <a:schemeClr val="tx1"/>
                </a:solidFill>
              </a:rPr>
              <a:t>N</a:t>
            </a:r>
            <a:r>
              <a:rPr lang="en-US" sz="2200" b="0" kern="1200" baseline="-25000" dirty="0">
                <a:solidFill>
                  <a:schemeClr val="tx1"/>
                </a:solidFill>
              </a:rPr>
              <a:t>2</a:t>
            </a:r>
            <a:endParaRPr lang="en-US" sz="2200" b="0" kern="1200" baseline="-25000" dirty="0">
              <a:solidFill>
                <a:srgbClr val="0070C0"/>
              </a:solidFill>
            </a:endParaRPr>
          </a:p>
        </p:txBody>
      </p:sp>
      <p:sp>
        <p:nvSpPr>
          <p:cNvPr id="65" name="Freeform 64"/>
          <p:cNvSpPr/>
          <p:nvPr/>
        </p:nvSpPr>
        <p:spPr>
          <a:xfrm>
            <a:off x="7559783" y="1791340"/>
            <a:ext cx="1145047" cy="814794"/>
          </a:xfrm>
          <a:custGeom>
            <a:avLst/>
            <a:gdLst>
              <a:gd name="connsiteX0" fmla="*/ 0 w 1145047"/>
              <a:gd name="connsiteY0" fmla="*/ 407397 h 814794"/>
              <a:gd name="connsiteX1" fmla="*/ 572524 w 1145047"/>
              <a:gd name="connsiteY1" fmla="*/ 0 h 814794"/>
              <a:gd name="connsiteX2" fmla="*/ 1145048 w 1145047"/>
              <a:gd name="connsiteY2" fmla="*/ 407397 h 814794"/>
              <a:gd name="connsiteX3" fmla="*/ 572524 w 1145047"/>
              <a:gd name="connsiteY3" fmla="*/ 814794 h 814794"/>
              <a:gd name="connsiteX4" fmla="*/ 0 w 1145047"/>
              <a:gd name="connsiteY4" fmla="*/ 407397 h 81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047" h="814794">
                <a:moveTo>
                  <a:pt x="0" y="407397"/>
                </a:moveTo>
                <a:cubicBezTo>
                  <a:pt x="0" y="182398"/>
                  <a:pt x="256328" y="0"/>
                  <a:pt x="572524" y="0"/>
                </a:cubicBezTo>
                <a:cubicBezTo>
                  <a:pt x="888720" y="0"/>
                  <a:pt x="1145048" y="182398"/>
                  <a:pt x="1145048" y="407397"/>
                </a:cubicBezTo>
                <a:cubicBezTo>
                  <a:pt x="1145048" y="632396"/>
                  <a:pt x="888720" y="814794"/>
                  <a:pt x="572524" y="814794"/>
                </a:cubicBezTo>
                <a:cubicBezTo>
                  <a:pt x="256328" y="814794"/>
                  <a:pt x="0" y="632396"/>
                  <a:pt x="0" y="407397"/>
                </a:cubicBezTo>
                <a:close/>
              </a:path>
            </a:pathLst>
          </a:custGeom>
          <a:noFill/>
          <a:ln w="57150">
            <a:solidFill>
              <a:srgbClr val="FF0000"/>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193088" tIns="144724" rIns="193088" bIns="144724" numCol="1" spcCol="1270" anchor="ctr" anchorCtr="0">
            <a:noAutofit/>
          </a:bodyPr>
          <a:lstStyle/>
          <a:p>
            <a:pPr lvl="0" algn="ctr" defTabSz="889000">
              <a:lnSpc>
                <a:spcPct val="90000"/>
              </a:lnSpc>
              <a:spcBef>
                <a:spcPct val="0"/>
              </a:spcBef>
              <a:spcAft>
                <a:spcPct val="35000"/>
              </a:spcAft>
            </a:pPr>
            <a:r>
              <a:rPr lang="en-US" sz="2000" kern="1200" dirty="0">
                <a:solidFill>
                  <a:schemeClr val="tx1"/>
                </a:solidFill>
              </a:rPr>
              <a:t>NO </a:t>
            </a:r>
            <a:r>
              <a:rPr lang="en-US" sz="2000" kern="1200" baseline="0" dirty="0">
                <a:solidFill>
                  <a:schemeClr val="tx1"/>
                </a:solidFill>
              </a:rPr>
              <a:t>N</a:t>
            </a:r>
            <a:r>
              <a:rPr lang="en-US" sz="2000" kern="1200" baseline="-25000" dirty="0">
                <a:solidFill>
                  <a:schemeClr val="tx1"/>
                </a:solidFill>
              </a:rPr>
              <a:t>2</a:t>
            </a:r>
            <a:r>
              <a:rPr lang="en-US" sz="2000" kern="1200" baseline="0" dirty="0">
                <a:solidFill>
                  <a:schemeClr val="tx1"/>
                </a:solidFill>
              </a:rPr>
              <a:t>O HONO</a:t>
            </a:r>
          </a:p>
        </p:txBody>
      </p:sp>
      <p:sp>
        <p:nvSpPr>
          <p:cNvPr id="69" name="Left-Right Arrow 68"/>
          <p:cNvSpPr/>
          <p:nvPr/>
        </p:nvSpPr>
        <p:spPr>
          <a:xfrm rot="16200000">
            <a:off x="7864781" y="2826397"/>
            <a:ext cx="761998" cy="293858"/>
          </a:xfrm>
          <a:prstGeom prst="leftRightArrow">
            <a:avLst/>
          </a:prstGeom>
          <a:solidFill>
            <a:srgbClr val="FF0000"/>
          </a:solidFill>
        </p:spPr>
        <p:style>
          <a:lnRef idx="0">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70" name="Freeform 69"/>
          <p:cNvSpPr/>
          <p:nvPr/>
        </p:nvSpPr>
        <p:spPr>
          <a:xfrm>
            <a:off x="7724910" y="3531206"/>
            <a:ext cx="814794" cy="633331"/>
          </a:xfrm>
          <a:custGeom>
            <a:avLst/>
            <a:gdLst>
              <a:gd name="connsiteX0" fmla="*/ 0 w 814794"/>
              <a:gd name="connsiteY0" fmla="*/ 316666 h 633331"/>
              <a:gd name="connsiteX1" fmla="*/ 407397 w 814794"/>
              <a:gd name="connsiteY1" fmla="*/ 0 h 633331"/>
              <a:gd name="connsiteX2" fmla="*/ 814794 w 814794"/>
              <a:gd name="connsiteY2" fmla="*/ 316666 h 633331"/>
              <a:gd name="connsiteX3" fmla="*/ 407397 w 814794"/>
              <a:gd name="connsiteY3" fmla="*/ 633332 h 633331"/>
              <a:gd name="connsiteX4" fmla="*/ 0 w 814794"/>
              <a:gd name="connsiteY4" fmla="*/ 316666 h 633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94" h="633331">
                <a:moveTo>
                  <a:pt x="0" y="316666"/>
                </a:moveTo>
                <a:cubicBezTo>
                  <a:pt x="0" y="141776"/>
                  <a:pt x="182398" y="0"/>
                  <a:pt x="407397" y="0"/>
                </a:cubicBezTo>
                <a:cubicBezTo>
                  <a:pt x="632396" y="0"/>
                  <a:pt x="814794" y="141776"/>
                  <a:pt x="814794" y="316666"/>
                </a:cubicBezTo>
                <a:cubicBezTo>
                  <a:pt x="814794" y="491556"/>
                  <a:pt x="632396" y="633332"/>
                  <a:pt x="407397" y="633332"/>
                </a:cubicBezTo>
                <a:cubicBezTo>
                  <a:pt x="182398" y="633332"/>
                  <a:pt x="0" y="491556"/>
                  <a:pt x="0" y="316666"/>
                </a:cubicBezTo>
                <a:close/>
              </a:path>
            </a:pathLst>
          </a:custGeom>
          <a:no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45994" tIns="119419" rIns="145994" bIns="119419" numCol="1" spcCol="1270" anchor="ctr" anchorCtr="0">
            <a:noAutofit/>
          </a:bodyPr>
          <a:lstStyle/>
          <a:p>
            <a:pPr lvl="0" algn="ctr" defTabSz="933450">
              <a:lnSpc>
                <a:spcPct val="90000"/>
              </a:lnSpc>
              <a:spcBef>
                <a:spcPct val="0"/>
              </a:spcBef>
              <a:spcAft>
                <a:spcPct val="35000"/>
              </a:spcAft>
            </a:pPr>
            <a:endParaRPr lang="en-US" sz="2100" kern="1200">
              <a:solidFill>
                <a:schemeClr val="tx1"/>
              </a:solidFill>
            </a:endParaRPr>
          </a:p>
        </p:txBody>
      </p:sp>
      <p:sp>
        <p:nvSpPr>
          <p:cNvPr id="71" name="Left-Right Arrow 70"/>
          <p:cNvSpPr/>
          <p:nvPr/>
        </p:nvSpPr>
        <p:spPr>
          <a:xfrm rot="8050158">
            <a:off x="6671513" y="4534559"/>
            <a:ext cx="920933" cy="293858"/>
          </a:xfrm>
          <a:prstGeom prst="leftRightArrow">
            <a:avLst/>
          </a:prstGeom>
          <a:solidFill>
            <a:srgbClr val="FF0000"/>
          </a:solidFill>
        </p:spPr>
        <p:style>
          <a:lnRef idx="0">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73" name="Freeform 72"/>
          <p:cNvSpPr/>
          <p:nvPr/>
        </p:nvSpPr>
        <p:spPr>
          <a:xfrm>
            <a:off x="5837074" y="5082914"/>
            <a:ext cx="967202" cy="901822"/>
          </a:xfrm>
          <a:custGeom>
            <a:avLst/>
            <a:gdLst>
              <a:gd name="connsiteX0" fmla="*/ 0 w 967202"/>
              <a:gd name="connsiteY0" fmla="*/ 450911 h 901822"/>
              <a:gd name="connsiteX1" fmla="*/ 483601 w 967202"/>
              <a:gd name="connsiteY1" fmla="*/ 0 h 901822"/>
              <a:gd name="connsiteX2" fmla="*/ 967202 w 967202"/>
              <a:gd name="connsiteY2" fmla="*/ 450911 h 901822"/>
              <a:gd name="connsiteX3" fmla="*/ 483601 w 967202"/>
              <a:gd name="connsiteY3" fmla="*/ 901822 h 901822"/>
              <a:gd name="connsiteX4" fmla="*/ 0 w 967202"/>
              <a:gd name="connsiteY4" fmla="*/ 450911 h 901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202" h="901822">
                <a:moveTo>
                  <a:pt x="0" y="450911"/>
                </a:moveTo>
                <a:cubicBezTo>
                  <a:pt x="0" y="201880"/>
                  <a:pt x="216516" y="0"/>
                  <a:pt x="483601" y="0"/>
                </a:cubicBezTo>
                <a:cubicBezTo>
                  <a:pt x="750686" y="0"/>
                  <a:pt x="967202" y="201880"/>
                  <a:pt x="967202" y="450911"/>
                </a:cubicBezTo>
                <a:cubicBezTo>
                  <a:pt x="967202" y="699942"/>
                  <a:pt x="750686" y="901822"/>
                  <a:pt x="483601" y="901822"/>
                </a:cubicBezTo>
                <a:cubicBezTo>
                  <a:pt x="216516" y="901822"/>
                  <a:pt x="0" y="699942"/>
                  <a:pt x="0" y="450911"/>
                </a:cubicBezTo>
                <a:close/>
              </a:path>
            </a:pathLst>
          </a:custGeom>
          <a:solidFill>
            <a:srgbClr val="00B050"/>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68313" tIns="158739" rIns="168313" bIns="158739" numCol="1" spcCol="1270" anchor="ctr" anchorCtr="0">
            <a:noAutofit/>
          </a:bodyPr>
          <a:lstStyle/>
          <a:p>
            <a:pPr lvl="0" algn="ctr" defTabSz="933450">
              <a:lnSpc>
                <a:spcPct val="90000"/>
              </a:lnSpc>
              <a:spcBef>
                <a:spcPct val="0"/>
              </a:spcBef>
              <a:spcAft>
                <a:spcPct val="35000"/>
              </a:spcAft>
            </a:pPr>
            <a:r>
              <a:rPr lang="en-US" sz="2100" kern="1200" dirty="0"/>
              <a:t>NO</a:t>
            </a:r>
            <a:r>
              <a:rPr lang="en-US" sz="2100" kern="1200" baseline="-25000" dirty="0"/>
              <a:t>2</a:t>
            </a:r>
            <a:r>
              <a:rPr lang="en-US" sz="2100" kern="1200" baseline="30000" dirty="0"/>
              <a:t>-</a:t>
            </a:r>
            <a:endParaRPr lang="en-US" sz="2100" kern="1200" dirty="0"/>
          </a:p>
        </p:txBody>
      </p:sp>
      <p:sp>
        <p:nvSpPr>
          <p:cNvPr id="74" name="Left-Right Arrow 73"/>
          <p:cNvSpPr/>
          <p:nvPr/>
        </p:nvSpPr>
        <p:spPr>
          <a:xfrm rot="10799755">
            <a:off x="6948769" y="5330437"/>
            <a:ext cx="2605941" cy="293290"/>
          </a:xfrm>
          <a:prstGeom prst="leftRightArrow">
            <a:avLst/>
          </a:prstGeom>
          <a:solidFill>
            <a:srgbClr val="00B050"/>
          </a:solidFill>
        </p:spPr>
        <p:style>
          <a:lnRef idx="0">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75" name="Freeform 74"/>
          <p:cNvSpPr/>
          <p:nvPr/>
        </p:nvSpPr>
        <p:spPr>
          <a:xfrm>
            <a:off x="9605896" y="5089609"/>
            <a:ext cx="814794" cy="814794"/>
          </a:xfrm>
          <a:custGeom>
            <a:avLst/>
            <a:gdLst>
              <a:gd name="connsiteX0" fmla="*/ 0 w 814794"/>
              <a:gd name="connsiteY0" fmla="*/ 407397 h 814794"/>
              <a:gd name="connsiteX1" fmla="*/ 407397 w 814794"/>
              <a:gd name="connsiteY1" fmla="*/ 0 h 814794"/>
              <a:gd name="connsiteX2" fmla="*/ 814794 w 814794"/>
              <a:gd name="connsiteY2" fmla="*/ 407397 h 814794"/>
              <a:gd name="connsiteX3" fmla="*/ 407397 w 814794"/>
              <a:gd name="connsiteY3" fmla="*/ 814794 h 814794"/>
              <a:gd name="connsiteX4" fmla="*/ 0 w 814794"/>
              <a:gd name="connsiteY4" fmla="*/ 407397 h 81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94" h="814794">
                <a:moveTo>
                  <a:pt x="0" y="407397"/>
                </a:moveTo>
                <a:cubicBezTo>
                  <a:pt x="0" y="182398"/>
                  <a:pt x="182398" y="0"/>
                  <a:pt x="407397" y="0"/>
                </a:cubicBezTo>
                <a:cubicBezTo>
                  <a:pt x="632396" y="0"/>
                  <a:pt x="814794" y="182398"/>
                  <a:pt x="814794" y="407397"/>
                </a:cubicBezTo>
                <a:cubicBezTo>
                  <a:pt x="814794" y="632396"/>
                  <a:pt x="632396" y="814794"/>
                  <a:pt x="407397" y="814794"/>
                </a:cubicBezTo>
                <a:cubicBezTo>
                  <a:pt x="182398" y="814794"/>
                  <a:pt x="0" y="632396"/>
                  <a:pt x="0" y="407397"/>
                </a:cubicBezTo>
                <a:close/>
              </a:path>
            </a:pathLst>
          </a:custGeom>
          <a:solidFill>
            <a:srgbClr val="00B050"/>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145994" tIns="145994" rIns="145994" bIns="145994" numCol="1" spcCol="1270" anchor="ctr" anchorCtr="0">
            <a:noAutofit/>
          </a:bodyPr>
          <a:lstStyle/>
          <a:p>
            <a:pPr lvl="0" algn="ctr" defTabSz="933450">
              <a:lnSpc>
                <a:spcPct val="90000"/>
              </a:lnSpc>
              <a:spcBef>
                <a:spcPct val="0"/>
              </a:spcBef>
              <a:spcAft>
                <a:spcPct val="35000"/>
              </a:spcAft>
            </a:pPr>
            <a:r>
              <a:rPr lang="en-US" sz="2100" kern="1200" dirty="0"/>
              <a:t>NO</a:t>
            </a:r>
            <a:r>
              <a:rPr lang="en-US" sz="2100" kern="1200" baseline="-25000" dirty="0"/>
              <a:t>3</a:t>
            </a:r>
            <a:r>
              <a:rPr lang="en-US" sz="2100" kern="1200" baseline="30000" dirty="0"/>
              <a:t>-</a:t>
            </a:r>
            <a:endParaRPr lang="en-US" sz="2100" kern="1200" dirty="0"/>
          </a:p>
        </p:txBody>
      </p:sp>
      <p:sp>
        <p:nvSpPr>
          <p:cNvPr id="77" name="Freeform 76"/>
          <p:cNvSpPr/>
          <p:nvPr/>
        </p:nvSpPr>
        <p:spPr>
          <a:xfrm>
            <a:off x="9625133" y="3625922"/>
            <a:ext cx="1318810" cy="491973"/>
          </a:xfrm>
          <a:custGeom>
            <a:avLst/>
            <a:gdLst>
              <a:gd name="connsiteX0" fmla="*/ 0 w 1318810"/>
              <a:gd name="connsiteY0" fmla="*/ 245987 h 491973"/>
              <a:gd name="connsiteX1" fmla="*/ 659405 w 1318810"/>
              <a:gd name="connsiteY1" fmla="*/ 0 h 491973"/>
              <a:gd name="connsiteX2" fmla="*/ 1318810 w 1318810"/>
              <a:gd name="connsiteY2" fmla="*/ 245987 h 491973"/>
              <a:gd name="connsiteX3" fmla="*/ 659405 w 1318810"/>
              <a:gd name="connsiteY3" fmla="*/ 491974 h 491973"/>
              <a:gd name="connsiteX4" fmla="*/ 0 w 1318810"/>
              <a:gd name="connsiteY4" fmla="*/ 245987 h 491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810" h="491973">
                <a:moveTo>
                  <a:pt x="0" y="245987"/>
                </a:moveTo>
                <a:cubicBezTo>
                  <a:pt x="0" y="110132"/>
                  <a:pt x="295226" y="0"/>
                  <a:pt x="659405" y="0"/>
                </a:cubicBezTo>
                <a:cubicBezTo>
                  <a:pt x="1023584" y="0"/>
                  <a:pt x="1318810" y="110132"/>
                  <a:pt x="1318810" y="245987"/>
                </a:cubicBezTo>
                <a:cubicBezTo>
                  <a:pt x="1318810" y="381842"/>
                  <a:pt x="1023584" y="491974"/>
                  <a:pt x="659405" y="491974"/>
                </a:cubicBezTo>
                <a:cubicBezTo>
                  <a:pt x="295226" y="491974"/>
                  <a:pt x="0" y="381842"/>
                  <a:pt x="0" y="245987"/>
                </a:cubicBezTo>
                <a:close/>
              </a:path>
            </a:pathLst>
          </a:custGeom>
          <a:no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221075" tIns="99988" rIns="221075" bIns="99988" numCol="1" spcCol="1270" anchor="ctr" anchorCtr="0">
            <a:noAutofit/>
          </a:bodyPr>
          <a:lstStyle/>
          <a:p>
            <a:pPr lvl="0" algn="ctr" defTabSz="977900">
              <a:lnSpc>
                <a:spcPct val="90000"/>
              </a:lnSpc>
              <a:spcBef>
                <a:spcPct val="0"/>
              </a:spcBef>
              <a:spcAft>
                <a:spcPct val="35000"/>
              </a:spcAft>
            </a:pPr>
            <a:r>
              <a:rPr lang="en-US" sz="2200" kern="1200" dirty="0">
                <a:solidFill>
                  <a:schemeClr val="tx1"/>
                </a:solidFill>
              </a:rPr>
              <a:t>HNO</a:t>
            </a:r>
            <a:r>
              <a:rPr lang="en-US" sz="2200" kern="1200" baseline="-25000" dirty="0">
                <a:solidFill>
                  <a:schemeClr val="tx1"/>
                </a:solidFill>
              </a:rPr>
              <a:t>3</a:t>
            </a:r>
            <a:endParaRPr lang="en-US" sz="2200" kern="1200" dirty="0">
              <a:solidFill>
                <a:schemeClr val="tx1"/>
              </a:solidFill>
            </a:endParaRPr>
          </a:p>
        </p:txBody>
      </p:sp>
      <p:sp>
        <p:nvSpPr>
          <p:cNvPr id="78" name="Right Arrow 77"/>
          <p:cNvSpPr/>
          <p:nvPr/>
        </p:nvSpPr>
        <p:spPr>
          <a:xfrm rot="5389295">
            <a:off x="9597015" y="2990464"/>
            <a:ext cx="1111018" cy="293858"/>
          </a:xfrm>
          <a:prstGeom prst="rightArrow">
            <a:avLst/>
          </a:prstGeom>
          <a:solidFill>
            <a:schemeClr val="accent1"/>
          </a:solidFill>
        </p:spPr>
        <p:style>
          <a:lnRef idx="0">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9" name="Freeform 78"/>
          <p:cNvSpPr/>
          <p:nvPr/>
        </p:nvSpPr>
        <p:spPr>
          <a:xfrm>
            <a:off x="9554700" y="1726669"/>
            <a:ext cx="1221581" cy="843440"/>
          </a:xfrm>
          <a:custGeom>
            <a:avLst/>
            <a:gdLst>
              <a:gd name="connsiteX0" fmla="*/ 0 w 1221581"/>
              <a:gd name="connsiteY0" fmla="*/ 421720 h 843440"/>
              <a:gd name="connsiteX1" fmla="*/ 610791 w 1221581"/>
              <a:gd name="connsiteY1" fmla="*/ 0 h 843440"/>
              <a:gd name="connsiteX2" fmla="*/ 1221582 w 1221581"/>
              <a:gd name="connsiteY2" fmla="*/ 421720 h 843440"/>
              <a:gd name="connsiteX3" fmla="*/ 610791 w 1221581"/>
              <a:gd name="connsiteY3" fmla="*/ 843440 h 843440"/>
              <a:gd name="connsiteX4" fmla="*/ 0 w 1221581"/>
              <a:gd name="connsiteY4" fmla="*/ 421720 h 843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581" h="843440">
                <a:moveTo>
                  <a:pt x="0" y="421720"/>
                </a:moveTo>
                <a:cubicBezTo>
                  <a:pt x="0" y="188810"/>
                  <a:pt x="273460" y="0"/>
                  <a:pt x="610791" y="0"/>
                </a:cubicBezTo>
                <a:cubicBezTo>
                  <a:pt x="948122" y="0"/>
                  <a:pt x="1221582" y="188810"/>
                  <a:pt x="1221582" y="421720"/>
                </a:cubicBezTo>
                <a:cubicBezTo>
                  <a:pt x="1221582" y="654630"/>
                  <a:pt x="948122" y="843440"/>
                  <a:pt x="610791" y="843440"/>
                </a:cubicBezTo>
                <a:cubicBezTo>
                  <a:pt x="273460" y="843440"/>
                  <a:pt x="0" y="654630"/>
                  <a:pt x="0" y="421720"/>
                </a:cubicBezTo>
                <a:close/>
              </a:path>
            </a:pathLst>
          </a:custGeom>
          <a:no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209376" tIns="153999" rIns="209376" bIns="153999" numCol="1" spcCol="1270" anchor="ctr" anchorCtr="0">
            <a:noAutofit/>
          </a:bodyPr>
          <a:lstStyle/>
          <a:p>
            <a:pPr lvl="0" algn="ctr" defTabSz="1066800">
              <a:lnSpc>
                <a:spcPct val="90000"/>
              </a:lnSpc>
              <a:spcBef>
                <a:spcPct val="0"/>
              </a:spcBef>
              <a:spcAft>
                <a:spcPct val="35000"/>
              </a:spcAft>
            </a:pPr>
            <a:r>
              <a:rPr lang="en-US" sz="2400" kern="1200" dirty="0">
                <a:solidFill>
                  <a:schemeClr val="tx1"/>
                </a:solidFill>
              </a:rPr>
              <a:t>HNO</a:t>
            </a:r>
            <a:r>
              <a:rPr lang="en-US" sz="2400" kern="1200" baseline="-25000" dirty="0">
                <a:solidFill>
                  <a:schemeClr val="tx1"/>
                </a:solidFill>
              </a:rPr>
              <a:t>3</a:t>
            </a:r>
          </a:p>
        </p:txBody>
      </p:sp>
      <p:cxnSp>
        <p:nvCxnSpPr>
          <p:cNvPr id="10" name="Straight Connector 9"/>
          <p:cNvCxnSpPr/>
          <p:nvPr/>
        </p:nvCxnSpPr>
        <p:spPr>
          <a:xfrm>
            <a:off x="3282587" y="3101340"/>
            <a:ext cx="7848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304303" y="2732008"/>
            <a:ext cx="1524000" cy="369332"/>
          </a:xfrm>
          <a:prstGeom prst="rect">
            <a:avLst/>
          </a:prstGeom>
          <a:noFill/>
        </p:spPr>
        <p:txBody>
          <a:bodyPr wrap="square" rtlCol="0">
            <a:spAutoFit/>
          </a:bodyPr>
          <a:lstStyle/>
          <a:p>
            <a:pPr algn="ctr"/>
            <a:r>
              <a:rPr lang="en-US" dirty="0">
                <a:solidFill>
                  <a:srgbClr val="FF0000"/>
                </a:solidFill>
              </a:rPr>
              <a:t>Atmosphere</a:t>
            </a:r>
          </a:p>
        </p:txBody>
      </p:sp>
      <p:sp>
        <p:nvSpPr>
          <p:cNvPr id="12" name="TextBox 11"/>
          <p:cNvSpPr txBox="1"/>
          <p:nvPr/>
        </p:nvSpPr>
        <p:spPr>
          <a:xfrm>
            <a:off x="10509081" y="3194021"/>
            <a:ext cx="990600" cy="369332"/>
          </a:xfrm>
          <a:prstGeom prst="rect">
            <a:avLst/>
          </a:prstGeom>
          <a:noFill/>
        </p:spPr>
        <p:txBody>
          <a:bodyPr wrap="square" rtlCol="0">
            <a:spAutoFit/>
          </a:bodyPr>
          <a:lstStyle/>
          <a:p>
            <a:pPr algn="ctr"/>
            <a:r>
              <a:rPr lang="en-US" dirty="0">
                <a:solidFill>
                  <a:srgbClr val="FF0000"/>
                </a:solidFill>
              </a:rPr>
              <a:t>Soil</a:t>
            </a:r>
          </a:p>
        </p:txBody>
      </p:sp>
      <p:sp>
        <p:nvSpPr>
          <p:cNvPr id="13" name="TextBox 12"/>
          <p:cNvSpPr txBox="1"/>
          <p:nvPr/>
        </p:nvSpPr>
        <p:spPr>
          <a:xfrm>
            <a:off x="7216309" y="3988946"/>
            <a:ext cx="914400" cy="430887"/>
          </a:xfrm>
          <a:prstGeom prst="rect">
            <a:avLst/>
          </a:prstGeom>
          <a:noFill/>
        </p:spPr>
        <p:txBody>
          <a:bodyPr wrap="square" rtlCol="0">
            <a:spAutoFit/>
          </a:bodyPr>
          <a:lstStyle/>
          <a:p>
            <a:r>
              <a:rPr lang="en-US" sz="2200" dirty="0"/>
              <a:t>HNO</a:t>
            </a:r>
            <a:r>
              <a:rPr lang="en-US" sz="2200" baseline="-25000" dirty="0"/>
              <a:t>2</a:t>
            </a:r>
            <a:endParaRPr lang="en-US" dirty="0"/>
          </a:p>
        </p:txBody>
      </p:sp>
      <p:sp>
        <p:nvSpPr>
          <p:cNvPr id="14" name="TextBox 13"/>
          <p:cNvSpPr txBox="1"/>
          <p:nvPr/>
        </p:nvSpPr>
        <p:spPr>
          <a:xfrm>
            <a:off x="6827361" y="4364413"/>
            <a:ext cx="533400" cy="369332"/>
          </a:xfrm>
          <a:prstGeom prst="rect">
            <a:avLst/>
          </a:prstGeom>
          <a:noFill/>
        </p:spPr>
        <p:txBody>
          <a:bodyPr wrap="square" rtlCol="0">
            <a:spAutoFit/>
          </a:bodyPr>
          <a:lstStyle/>
          <a:p>
            <a:r>
              <a:rPr lang="en-US" dirty="0"/>
              <a:t>H</a:t>
            </a:r>
            <a:r>
              <a:rPr lang="en-US" baseline="30000" dirty="0"/>
              <a:t>+</a:t>
            </a:r>
            <a:endParaRPr lang="en-US" dirty="0"/>
          </a:p>
        </p:txBody>
      </p:sp>
      <p:sp>
        <p:nvSpPr>
          <p:cNvPr id="18" name="TextBox 17"/>
          <p:cNvSpPr txBox="1"/>
          <p:nvPr/>
        </p:nvSpPr>
        <p:spPr>
          <a:xfrm>
            <a:off x="9119370" y="2256101"/>
            <a:ext cx="645822" cy="400110"/>
          </a:xfrm>
          <a:prstGeom prst="rect">
            <a:avLst/>
          </a:prstGeom>
          <a:noFill/>
        </p:spPr>
        <p:txBody>
          <a:bodyPr wrap="square" rtlCol="0">
            <a:spAutoFit/>
          </a:bodyPr>
          <a:lstStyle/>
          <a:p>
            <a:r>
              <a:rPr lang="en-US" sz="2000" dirty="0"/>
              <a:t>NO</a:t>
            </a:r>
            <a:r>
              <a:rPr lang="en-US" sz="2000" baseline="-25000" dirty="0"/>
              <a:t>2</a:t>
            </a:r>
            <a:endParaRPr lang="en-US" sz="2000" dirty="0"/>
          </a:p>
        </p:txBody>
      </p:sp>
      <p:sp>
        <p:nvSpPr>
          <p:cNvPr id="22" name="Down Arrow 21"/>
          <p:cNvSpPr/>
          <p:nvPr/>
        </p:nvSpPr>
        <p:spPr>
          <a:xfrm>
            <a:off x="10020404" y="4128929"/>
            <a:ext cx="228600" cy="7175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9033242" y="3622627"/>
            <a:ext cx="665677" cy="430887"/>
          </a:xfrm>
          <a:prstGeom prst="rect">
            <a:avLst/>
          </a:prstGeom>
          <a:noFill/>
        </p:spPr>
        <p:txBody>
          <a:bodyPr wrap="square" rtlCol="0">
            <a:spAutoFit/>
          </a:bodyPr>
          <a:lstStyle/>
          <a:p>
            <a:r>
              <a:rPr lang="en-US" sz="2200" dirty="0"/>
              <a:t>NO</a:t>
            </a:r>
            <a:r>
              <a:rPr lang="en-US" sz="2200" baseline="-25000" dirty="0"/>
              <a:t>2</a:t>
            </a:r>
            <a:endParaRPr lang="en-US" sz="2200" dirty="0"/>
          </a:p>
        </p:txBody>
      </p:sp>
      <p:cxnSp>
        <p:nvCxnSpPr>
          <p:cNvPr id="25" name="Straight Arrow Connector 24"/>
          <p:cNvCxnSpPr/>
          <p:nvPr/>
        </p:nvCxnSpPr>
        <p:spPr>
          <a:xfrm>
            <a:off x="9366081" y="2732008"/>
            <a:ext cx="0" cy="99982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9510907" y="3811758"/>
            <a:ext cx="457200" cy="26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955880" y="4277737"/>
            <a:ext cx="533400" cy="369332"/>
          </a:xfrm>
          <a:prstGeom prst="rect">
            <a:avLst/>
          </a:prstGeom>
          <a:noFill/>
        </p:spPr>
        <p:txBody>
          <a:bodyPr wrap="square" rtlCol="0">
            <a:spAutoFit/>
          </a:bodyPr>
          <a:lstStyle/>
          <a:p>
            <a:r>
              <a:rPr lang="en-US" dirty="0"/>
              <a:t>H</a:t>
            </a:r>
            <a:r>
              <a:rPr lang="en-US" baseline="30000" dirty="0"/>
              <a:t>+</a:t>
            </a:r>
            <a:endParaRPr lang="en-US" dirty="0"/>
          </a:p>
        </p:txBody>
      </p:sp>
      <p:sp>
        <p:nvSpPr>
          <p:cNvPr id="41" name="Curved Down Arrow 40"/>
          <p:cNvSpPr/>
          <p:nvPr/>
        </p:nvSpPr>
        <p:spPr>
          <a:xfrm rot="10049853">
            <a:off x="7921743" y="4289775"/>
            <a:ext cx="1529613" cy="398173"/>
          </a:xfrm>
          <a:prstGeom prst="curvedDownArrow">
            <a:avLst>
              <a:gd name="adj1" fmla="val 25000"/>
              <a:gd name="adj2" fmla="val 48479"/>
              <a:gd name="adj3" fmla="val 40329"/>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TextBox 50"/>
          <p:cNvSpPr txBox="1"/>
          <p:nvPr/>
        </p:nvSpPr>
        <p:spPr>
          <a:xfrm>
            <a:off x="2093384" y="2263317"/>
            <a:ext cx="1362343" cy="923330"/>
          </a:xfrm>
          <a:prstGeom prst="rect">
            <a:avLst/>
          </a:prstGeom>
          <a:noFill/>
        </p:spPr>
        <p:txBody>
          <a:bodyPr wrap="square" rtlCol="0">
            <a:spAutoFit/>
          </a:bodyPr>
          <a:lstStyle/>
          <a:p>
            <a:pPr algn="ctr"/>
            <a:r>
              <a:rPr lang="en-US" dirty="0">
                <a:solidFill>
                  <a:srgbClr val="002060"/>
                </a:solidFill>
              </a:rPr>
              <a:t>Fertilizer, Deposition, Biome</a:t>
            </a:r>
          </a:p>
        </p:txBody>
      </p:sp>
      <p:sp>
        <p:nvSpPr>
          <p:cNvPr id="52" name="Down Arrow 51"/>
          <p:cNvSpPr/>
          <p:nvPr/>
        </p:nvSpPr>
        <p:spPr>
          <a:xfrm>
            <a:off x="3023675" y="2863561"/>
            <a:ext cx="314332" cy="2036326"/>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322138" y="6526847"/>
            <a:ext cx="4900524" cy="276999"/>
          </a:xfrm>
          <a:prstGeom prst="rect">
            <a:avLst/>
          </a:prstGeom>
          <a:noFill/>
        </p:spPr>
        <p:txBody>
          <a:bodyPr wrap="square" rtlCol="0">
            <a:spAutoFit/>
          </a:bodyPr>
          <a:lstStyle/>
          <a:p>
            <a:pPr fontAlgn="base"/>
            <a:r>
              <a:rPr lang="en-US" sz="1200" dirty="0"/>
              <a:t>Adapted from Su et al., 2011; Pilegaard, 2013  and </a:t>
            </a:r>
            <a:r>
              <a:rPr lang="en-US" sz="1200" dirty="0" err="1"/>
              <a:t>Medinets</a:t>
            </a:r>
            <a:r>
              <a:rPr lang="en-US" sz="1200" dirty="0"/>
              <a:t> et al., 2015</a:t>
            </a:r>
          </a:p>
        </p:txBody>
      </p:sp>
      <p:sp>
        <p:nvSpPr>
          <p:cNvPr id="26" name="TextBox 25"/>
          <p:cNvSpPr txBox="1"/>
          <p:nvPr/>
        </p:nvSpPr>
        <p:spPr>
          <a:xfrm>
            <a:off x="4030701" y="5866764"/>
            <a:ext cx="838200" cy="369332"/>
          </a:xfrm>
          <a:prstGeom prst="rect">
            <a:avLst/>
          </a:prstGeom>
          <a:noFill/>
        </p:spPr>
        <p:txBody>
          <a:bodyPr wrap="square" rtlCol="0">
            <a:spAutoFit/>
          </a:bodyPr>
          <a:lstStyle/>
          <a:p>
            <a:r>
              <a:rPr lang="en-US" dirty="0"/>
              <a:t>N (-3)</a:t>
            </a:r>
          </a:p>
        </p:txBody>
      </p:sp>
      <p:sp>
        <p:nvSpPr>
          <p:cNvPr id="40" name="TextBox 39"/>
          <p:cNvSpPr txBox="1"/>
          <p:nvPr/>
        </p:nvSpPr>
        <p:spPr>
          <a:xfrm>
            <a:off x="9844794" y="5864325"/>
            <a:ext cx="838200" cy="369332"/>
          </a:xfrm>
          <a:prstGeom prst="rect">
            <a:avLst/>
          </a:prstGeom>
          <a:noFill/>
        </p:spPr>
        <p:txBody>
          <a:bodyPr wrap="square" rtlCol="0">
            <a:spAutoFit/>
          </a:bodyPr>
          <a:lstStyle/>
          <a:p>
            <a:r>
              <a:rPr lang="en-US" dirty="0"/>
              <a:t>N (+5)</a:t>
            </a:r>
          </a:p>
        </p:txBody>
      </p:sp>
      <p:sp>
        <p:nvSpPr>
          <p:cNvPr id="42" name="TextBox 41"/>
          <p:cNvSpPr txBox="1"/>
          <p:nvPr/>
        </p:nvSpPr>
        <p:spPr>
          <a:xfrm>
            <a:off x="7345399" y="5982797"/>
            <a:ext cx="1679600" cy="430887"/>
          </a:xfrm>
          <a:prstGeom prst="rect">
            <a:avLst/>
          </a:prstGeom>
          <a:noFill/>
        </p:spPr>
        <p:txBody>
          <a:bodyPr wrap="square" rtlCol="0">
            <a:spAutoFit/>
          </a:bodyPr>
          <a:lstStyle/>
          <a:p>
            <a:r>
              <a:rPr lang="en-US" sz="2200" b="1" dirty="0">
                <a:solidFill>
                  <a:srgbClr val="FF0000"/>
                </a:solidFill>
              </a:rPr>
              <a:t>Nitrification</a:t>
            </a:r>
          </a:p>
        </p:txBody>
      </p:sp>
      <p:sp>
        <p:nvSpPr>
          <p:cNvPr id="45" name="TextBox 44"/>
          <p:cNvSpPr txBox="1"/>
          <p:nvPr/>
        </p:nvSpPr>
        <p:spPr>
          <a:xfrm>
            <a:off x="7331271" y="5768813"/>
            <a:ext cx="2116975" cy="430887"/>
          </a:xfrm>
          <a:prstGeom prst="rect">
            <a:avLst/>
          </a:prstGeom>
          <a:noFill/>
        </p:spPr>
        <p:txBody>
          <a:bodyPr wrap="square" rtlCol="0">
            <a:spAutoFit/>
          </a:bodyPr>
          <a:lstStyle/>
          <a:p>
            <a:r>
              <a:rPr lang="en-US" sz="2200" b="1" dirty="0"/>
              <a:t>Denitrification</a:t>
            </a:r>
          </a:p>
        </p:txBody>
      </p:sp>
      <p:sp>
        <p:nvSpPr>
          <p:cNvPr id="8" name="TextBox 7"/>
          <p:cNvSpPr txBox="1"/>
          <p:nvPr/>
        </p:nvSpPr>
        <p:spPr>
          <a:xfrm>
            <a:off x="2831808" y="5305915"/>
            <a:ext cx="750976" cy="369332"/>
          </a:xfrm>
          <a:prstGeom prst="rect">
            <a:avLst/>
          </a:prstGeom>
          <a:noFill/>
        </p:spPr>
        <p:txBody>
          <a:bodyPr wrap="square" rtlCol="0">
            <a:spAutoFit/>
          </a:bodyPr>
          <a:lstStyle/>
          <a:p>
            <a:r>
              <a:rPr lang="en-US" dirty="0">
                <a:solidFill>
                  <a:schemeClr val="bg1"/>
                </a:solidFill>
              </a:rPr>
              <a:t>Org N</a:t>
            </a:r>
          </a:p>
        </p:txBody>
      </p:sp>
      <p:sp>
        <p:nvSpPr>
          <p:cNvPr id="24" name="Oval 23"/>
          <p:cNvSpPr/>
          <p:nvPr/>
        </p:nvSpPr>
        <p:spPr>
          <a:xfrm>
            <a:off x="5862309" y="1536724"/>
            <a:ext cx="987706" cy="1055608"/>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Up Arrow 26"/>
          <p:cNvSpPr/>
          <p:nvPr/>
        </p:nvSpPr>
        <p:spPr>
          <a:xfrm>
            <a:off x="6165682" y="4342889"/>
            <a:ext cx="342899" cy="622149"/>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Left Arrow 28"/>
          <p:cNvSpPr/>
          <p:nvPr/>
        </p:nvSpPr>
        <p:spPr>
          <a:xfrm>
            <a:off x="6948780" y="5690672"/>
            <a:ext cx="2530444" cy="241714"/>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a:off x="5042421" y="6249614"/>
            <a:ext cx="4512280" cy="32814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rot="19131959">
            <a:off x="7523037" y="3753168"/>
            <a:ext cx="457200" cy="25711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617221" y="3407592"/>
            <a:ext cx="513488" cy="369332"/>
          </a:xfrm>
          <a:prstGeom prst="rect">
            <a:avLst/>
          </a:prstGeom>
          <a:noFill/>
        </p:spPr>
        <p:txBody>
          <a:bodyPr wrap="square" rtlCol="0">
            <a:spAutoFit/>
          </a:bodyPr>
          <a:lstStyle/>
          <a:p>
            <a:r>
              <a:rPr lang="en-US" dirty="0"/>
              <a:t>NO</a:t>
            </a:r>
          </a:p>
        </p:txBody>
      </p:sp>
      <p:sp>
        <p:nvSpPr>
          <p:cNvPr id="16" name="Right Arrow 15"/>
          <p:cNvSpPr/>
          <p:nvPr/>
        </p:nvSpPr>
        <p:spPr>
          <a:xfrm>
            <a:off x="8081954" y="3441946"/>
            <a:ext cx="370895" cy="24664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8389759" y="3430262"/>
            <a:ext cx="837907" cy="646331"/>
          </a:xfrm>
          <a:prstGeom prst="rect">
            <a:avLst/>
          </a:prstGeom>
          <a:noFill/>
        </p:spPr>
        <p:txBody>
          <a:bodyPr wrap="square" rtlCol="0">
            <a:spAutoFit/>
          </a:bodyPr>
          <a:lstStyle/>
          <a:p>
            <a:pPr lvl="0"/>
            <a:r>
              <a:rPr lang="en-US" dirty="0"/>
              <a:t>N</a:t>
            </a:r>
            <a:r>
              <a:rPr lang="en-US" baseline="-25000" dirty="0"/>
              <a:t>2</a:t>
            </a:r>
            <a:r>
              <a:rPr lang="en-US" dirty="0"/>
              <a:t>O</a:t>
            </a:r>
          </a:p>
          <a:p>
            <a:endParaRPr lang="en-US" dirty="0"/>
          </a:p>
        </p:txBody>
      </p:sp>
      <p:sp>
        <p:nvSpPr>
          <p:cNvPr id="19" name="Oval 18"/>
          <p:cNvSpPr/>
          <p:nvPr/>
        </p:nvSpPr>
        <p:spPr>
          <a:xfrm>
            <a:off x="7131872" y="3276601"/>
            <a:ext cx="1987499" cy="12549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1"/>
          <p:cNvSpPr txBox="1">
            <a:spLocks/>
          </p:cNvSpPr>
          <p:nvPr/>
        </p:nvSpPr>
        <p:spPr>
          <a:xfrm>
            <a:off x="1973477" y="21059"/>
            <a:ext cx="82296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002060"/>
                </a:solidFill>
              </a:rPr>
              <a:t>Reactive N cycling schematic</a:t>
            </a:r>
          </a:p>
          <a:p>
            <a:r>
              <a:rPr lang="en-US" b="1" dirty="0">
                <a:solidFill>
                  <a:srgbClr val="002060"/>
                </a:solidFill>
              </a:rPr>
              <a:t>(Parametrized vs Mechanistic)</a:t>
            </a:r>
          </a:p>
        </p:txBody>
      </p:sp>
      <p:sp>
        <p:nvSpPr>
          <p:cNvPr id="39" name="Slide Number Placeholder 4"/>
          <p:cNvSpPr txBox="1">
            <a:spLocks/>
          </p:cNvSpPr>
          <p:nvPr/>
        </p:nvSpPr>
        <p:spPr>
          <a:xfrm>
            <a:off x="8069477" y="637186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0" name="Oval 59"/>
          <p:cNvSpPr/>
          <p:nvPr/>
        </p:nvSpPr>
        <p:spPr>
          <a:xfrm>
            <a:off x="2688661" y="5137826"/>
            <a:ext cx="767066" cy="7620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2704751" y="5294971"/>
            <a:ext cx="750976" cy="369332"/>
          </a:xfrm>
          <a:prstGeom prst="rect">
            <a:avLst/>
          </a:prstGeom>
          <a:noFill/>
        </p:spPr>
        <p:txBody>
          <a:bodyPr wrap="square" rtlCol="0">
            <a:spAutoFit/>
          </a:bodyPr>
          <a:lstStyle/>
          <a:p>
            <a:r>
              <a:rPr lang="en-US" dirty="0">
                <a:solidFill>
                  <a:schemeClr val="bg1"/>
                </a:solidFill>
              </a:rPr>
              <a:t>Org N</a:t>
            </a:r>
          </a:p>
        </p:txBody>
      </p:sp>
      <p:sp>
        <p:nvSpPr>
          <p:cNvPr id="67" name="Left-Right Arrow 66"/>
          <p:cNvSpPr/>
          <p:nvPr/>
        </p:nvSpPr>
        <p:spPr>
          <a:xfrm>
            <a:off x="3499429" y="5330344"/>
            <a:ext cx="487396" cy="265278"/>
          </a:xfrm>
          <a:prstGeom prst="lef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Left-Right Arrow 71"/>
          <p:cNvSpPr/>
          <p:nvPr/>
        </p:nvSpPr>
        <p:spPr>
          <a:xfrm>
            <a:off x="4991438" y="5291843"/>
            <a:ext cx="757521" cy="287863"/>
          </a:xfrm>
          <a:prstGeom prst="lef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372F0189-5D01-45B2-A820-A944A9D341E7}" type="slidenum">
              <a:rPr lang="en-US" sz="1800" b="1" smtClean="0">
                <a:solidFill>
                  <a:srgbClr val="FF0000"/>
                </a:solidFill>
              </a:rPr>
              <a:t>9</a:t>
            </a:fld>
            <a:endParaRPr lang="en-US" sz="1800" b="1">
              <a:solidFill>
                <a:srgbClr val="FF0000"/>
              </a:solidFill>
            </a:endParaRPr>
          </a:p>
        </p:txBody>
      </p:sp>
      <p:sp>
        <p:nvSpPr>
          <p:cNvPr id="20" name="Rounded Rectangle 19"/>
          <p:cNvSpPr/>
          <p:nvPr/>
        </p:nvSpPr>
        <p:spPr>
          <a:xfrm>
            <a:off x="2413817" y="5076266"/>
            <a:ext cx="8752114" cy="939113"/>
          </a:xfrm>
          <a:prstGeom prst="roundRect">
            <a:avLst/>
          </a:prstGeom>
          <a:solidFill>
            <a:schemeClr val="bg1">
              <a:lumMod val="65000"/>
              <a:alpha val="50000"/>
            </a:scheme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0800000">
            <a:off x="1253048" y="5294300"/>
            <a:ext cx="876197" cy="81338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261257" y="5311434"/>
            <a:ext cx="958924" cy="7620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276051" y="5490581"/>
            <a:ext cx="929336" cy="369332"/>
          </a:xfrm>
          <a:prstGeom prst="rect">
            <a:avLst/>
          </a:prstGeom>
          <a:noFill/>
        </p:spPr>
        <p:txBody>
          <a:bodyPr wrap="square" rtlCol="0">
            <a:spAutoFit/>
          </a:bodyPr>
          <a:lstStyle/>
          <a:p>
            <a:pPr algn="ctr"/>
            <a:r>
              <a:rPr lang="en-US" dirty="0">
                <a:solidFill>
                  <a:schemeClr val="bg1"/>
                </a:solidFill>
              </a:rPr>
              <a:t>Total N</a:t>
            </a:r>
          </a:p>
        </p:txBody>
      </p:sp>
      <p:sp>
        <p:nvSpPr>
          <p:cNvPr id="28" name="Down Arrow 27"/>
          <p:cNvSpPr/>
          <p:nvPr/>
        </p:nvSpPr>
        <p:spPr>
          <a:xfrm rot="10800000">
            <a:off x="474264" y="3055165"/>
            <a:ext cx="532910" cy="21475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276051" y="2593500"/>
            <a:ext cx="1035570" cy="461665"/>
          </a:xfrm>
          <a:prstGeom prst="rect">
            <a:avLst/>
          </a:prstGeom>
          <a:noFill/>
        </p:spPr>
        <p:txBody>
          <a:bodyPr wrap="square" rtlCol="0">
            <a:spAutoFit/>
          </a:bodyPr>
          <a:lstStyle/>
          <a:p>
            <a:pPr algn="ctr"/>
            <a:r>
              <a:rPr lang="en-US" sz="2400" dirty="0"/>
              <a:t>NO</a:t>
            </a:r>
          </a:p>
        </p:txBody>
      </p:sp>
      <p:sp>
        <p:nvSpPr>
          <p:cNvPr id="34" name="TextBox 33"/>
          <p:cNvSpPr txBox="1"/>
          <p:nvPr/>
        </p:nvSpPr>
        <p:spPr>
          <a:xfrm>
            <a:off x="740719" y="1536724"/>
            <a:ext cx="1754287" cy="430887"/>
          </a:xfrm>
          <a:prstGeom prst="rect">
            <a:avLst/>
          </a:prstGeom>
          <a:noFill/>
        </p:spPr>
        <p:txBody>
          <a:bodyPr wrap="square" rtlCol="0">
            <a:spAutoFit/>
          </a:bodyPr>
          <a:lstStyle/>
          <a:p>
            <a:r>
              <a:rPr lang="en-US" sz="2200" b="1" dirty="0"/>
              <a:t>Parametrized</a:t>
            </a:r>
          </a:p>
        </p:txBody>
      </p:sp>
      <p:sp>
        <p:nvSpPr>
          <p:cNvPr id="56" name="TextBox 55"/>
          <p:cNvSpPr txBox="1"/>
          <p:nvPr/>
        </p:nvSpPr>
        <p:spPr>
          <a:xfrm>
            <a:off x="8565137" y="1379502"/>
            <a:ext cx="1754287" cy="430887"/>
          </a:xfrm>
          <a:prstGeom prst="rect">
            <a:avLst/>
          </a:prstGeom>
          <a:noFill/>
        </p:spPr>
        <p:txBody>
          <a:bodyPr wrap="square" rtlCol="0">
            <a:spAutoFit/>
          </a:bodyPr>
          <a:lstStyle/>
          <a:p>
            <a:r>
              <a:rPr lang="en-US" sz="2200" b="1" dirty="0"/>
              <a:t>Mechanistic</a:t>
            </a:r>
          </a:p>
        </p:txBody>
      </p:sp>
    </p:spTree>
    <p:extLst>
      <p:ext uri="{BB962C8B-B14F-4D97-AF65-F5344CB8AC3E}">
        <p14:creationId xmlns:p14="http://schemas.microsoft.com/office/powerpoint/2010/main" val="2353712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34"/>
                                        </p:tgtEl>
                                      </p:cBhvr>
                                    </p:animEffect>
                                    <p:set>
                                      <p:cBhvr>
                                        <p:cTn id="75" dur="1" fill="hold">
                                          <p:stCondLst>
                                            <p:cond delay="499"/>
                                          </p:stCondLst>
                                        </p:cTn>
                                        <p:tgtEl>
                                          <p:spTgt spid="3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28"/>
                                        </p:tgtEl>
                                      </p:cBhvr>
                                    </p:animEffect>
                                    <p:set>
                                      <p:cBhvr>
                                        <p:cTn id="78" dur="1" fill="hold">
                                          <p:stCondLst>
                                            <p:cond delay="499"/>
                                          </p:stCondLst>
                                        </p:cTn>
                                        <p:tgtEl>
                                          <p:spTgt spid="28"/>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33"/>
                                        </p:tgtEl>
                                      </p:cBhvr>
                                    </p:animEffect>
                                    <p:set>
                                      <p:cBhvr>
                                        <p:cTn id="81" dur="1" fill="hold">
                                          <p:stCondLst>
                                            <p:cond delay="499"/>
                                          </p:stCondLst>
                                        </p:cTn>
                                        <p:tgtEl>
                                          <p:spTgt spid="33"/>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21"/>
                                        </p:tgtEl>
                                      </p:cBhvr>
                                    </p:animEffect>
                                    <p:set>
                                      <p:cBhvr>
                                        <p:cTn id="84" dur="1" fill="hold">
                                          <p:stCondLst>
                                            <p:cond delay="499"/>
                                          </p:stCondLst>
                                        </p:cTn>
                                        <p:tgtEl>
                                          <p:spTgt spid="21"/>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50"/>
                                        </p:tgtEl>
                                      </p:cBhvr>
                                    </p:animEffect>
                                    <p:set>
                                      <p:cBhvr>
                                        <p:cTn id="87" dur="1" fill="hold">
                                          <p:stCondLst>
                                            <p:cond delay="499"/>
                                          </p:stCondLst>
                                        </p:cTn>
                                        <p:tgtEl>
                                          <p:spTgt spid="50"/>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53"/>
                                        </p:tgtEl>
                                      </p:cBhvr>
                                    </p:animEffect>
                                    <p:set>
                                      <p:cBhvr>
                                        <p:cTn id="90" dur="1" fill="hold">
                                          <p:stCondLst>
                                            <p:cond delay="499"/>
                                          </p:stCondLst>
                                        </p:cTn>
                                        <p:tgtEl>
                                          <p:spTgt spid="53"/>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20"/>
                                        </p:tgtEl>
                                      </p:cBhvr>
                                    </p:animEffect>
                                    <p:set>
                                      <p:cBhvr>
                                        <p:cTn id="93" dur="1" fill="hold">
                                          <p:stCondLst>
                                            <p:cond delay="499"/>
                                          </p:stCondLst>
                                        </p:cTn>
                                        <p:tgtEl>
                                          <p:spTgt spid="20"/>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56"/>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65"/>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69"/>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19"/>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17"/>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9"/>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3"/>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13"/>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41"/>
                                        </p:tgtEl>
                                        <p:attrNameLst>
                                          <p:attrName>style.visibility</p:attrName>
                                        </p:attrNameLst>
                                      </p:cBhvr>
                                      <p:to>
                                        <p:strVal val="visible"/>
                                      </p:to>
                                    </p:set>
                                  </p:childTnLst>
                                </p:cTn>
                              </p:par>
                              <p:par>
                                <p:cTn id="116" presetID="1" presetClass="entr" presetSubtype="0" fill="hold" nodeType="withEffect">
                                  <p:stCondLst>
                                    <p:cond delay="0"/>
                                  </p:stCondLst>
                                  <p:childTnLst>
                                    <p:set>
                                      <p:cBhvr>
                                        <p:cTn id="117" dur="1" fill="hold">
                                          <p:stCondLst>
                                            <p:cond delay="0"/>
                                          </p:stCondLst>
                                        </p:cTn>
                                        <p:tgtEl>
                                          <p:spTgt spid="71"/>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14"/>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31"/>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26"/>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42"/>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40"/>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29"/>
                                        </p:tgtEl>
                                        <p:attrNameLst>
                                          <p:attrName>style.visibility</p:attrName>
                                        </p:attrNameLst>
                                      </p:cBhvr>
                                      <p:to>
                                        <p:strVal val="visible"/>
                                      </p:to>
                                    </p:set>
                                  </p:childTnLst>
                                </p:cTn>
                              </p:par>
                              <p:par>
                                <p:cTn id="130" presetID="1" presetClass="entr" presetSubtype="0" fill="hold" grpId="0" nodeType="withEffect">
                                  <p:stCondLst>
                                    <p:cond delay="0"/>
                                  </p:stCondLst>
                                  <p:childTnLst>
                                    <p:set>
                                      <p:cBhvr>
                                        <p:cTn id="131" dur="1" fill="hold">
                                          <p:stCondLst>
                                            <p:cond delay="0"/>
                                          </p:stCondLst>
                                        </p:cTn>
                                        <p:tgtEl>
                                          <p:spTgt spid="45"/>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27"/>
                                        </p:tgtEl>
                                        <p:attrNameLst>
                                          <p:attrName>style.visibility</p:attrName>
                                        </p:attrNameLst>
                                      </p:cBhvr>
                                      <p:to>
                                        <p:strVal val="visible"/>
                                      </p:to>
                                    </p:set>
                                  </p:childTnLst>
                                </p:cTn>
                              </p:par>
                              <p:par>
                                <p:cTn id="134" presetID="1" presetClass="entr" presetSubtype="0" fill="hold" grpId="0" nodeType="withEffect">
                                  <p:stCondLst>
                                    <p:cond delay="0"/>
                                  </p:stCondLst>
                                  <p:childTnLst>
                                    <p:set>
                                      <p:cBhvr>
                                        <p:cTn id="135" dur="1" fill="hold">
                                          <p:stCondLst>
                                            <p:cond delay="0"/>
                                          </p:stCondLst>
                                        </p:cTn>
                                        <p:tgtEl>
                                          <p:spTgt spid="61"/>
                                        </p:tgtEl>
                                        <p:attrNameLst>
                                          <p:attrName>style.visibility</p:attrName>
                                        </p:attrNameLst>
                                      </p:cBhvr>
                                      <p:to>
                                        <p:strVal val="visible"/>
                                      </p:to>
                                    </p:set>
                                  </p:childTnLst>
                                </p:cTn>
                              </p:par>
                              <p:par>
                                <p:cTn id="136" presetID="1" presetClass="entr" presetSubtype="0" fill="hold" nodeType="withEffect">
                                  <p:stCondLst>
                                    <p:cond delay="0"/>
                                  </p:stCondLst>
                                  <p:childTnLst>
                                    <p:set>
                                      <p:cBhvr>
                                        <p:cTn id="137" dur="1" fill="hold">
                                          <p:stCondLst>
                                            <p:cond delay="0"/>
                                          </p:stCondLst>
                                        </p:cTn>
                                        <p:tgtEl>
                                          <p:spTgt spid="62"/>
                                        </p:tgtEl>
                                        <p:attrNameLst>
                                          <p:attrName>style.visibility</p:attrName>
                                        </p:attrNameLst>
                                      </p:cBhvr>
                                      <p:to>
                                        <p:strVal val="visible"/>
                                      </p:to>
                                    </p:set>
                                  </p:childTnLst>
                                </p:cTn>
                              </p:par>
                              <p:par>
                                <p:cTn id="138" presetID="1" presetClass="entr" presetSubtype="0" fill="hold" grpId="0" nodeType="withEffect">
                                  <p:stCondLst>
                                    <p:cond delay="0"/>
                                  </p:stCondLst>
                                  <p:childTnLst>
                                    <p:set>
                                      <p:cBhvr>
                                        <p:cTn id="139" dur="1" fill="hold">
                                          <p:stCondLst>
                                            <p:cond delay="0"/>
                                          </p:stCondLst>
                                        </p:cTn>
                                        <p:tgtEl>
                                          <p:spTgt spid="63"/>
                                        </p:tgtEl>
                                        <p:attrNameLst>
                                          <p:attrName>style.visibility</p:attrName>
                                        </p:attrNameLst>
                                      </p:cBhvr>
                                      <p:to>
                                        <p:strVal val="visible"/>
                                      </p:to>
                                    </p:set>
                                  </p:childTnLst>
                                </p:cTn>
                              </p:par>
                              <p:par>
                                <p:cTn id="140" presetID="1" presetClass="entr" presetSubtype="0" fill="hold" grpId="0" nodeType="withEffect">
                                  <p:stCondLst>
                                    <p:cond delay="0"/>
                                  </p:stCondLst>
                                  <p:childTnLst>
                                    <p:set>
                                      <p:cBhvr>
                                        <p:cTn id="14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6" grpId="0" animBg="1"/>
      <p:bldP spid="48" grpId="0" animBg="1"/>
      <p:bldP spid="61" grpId="0" animBg="1"/>
      <p:bldP spid="63" grpId="0" animBg="1"/>
      <p:bldP spid="65" grpId="0" animBg="1"/>
      <p:bldP spid="73" grpId="0" animBg="1"/>
      <p:bldP spid="75" grpId="0" animBg="1"/>
      <p:bldP spid="77" grpId="0" animBg="1"/>
      <p:bldP spid="79" grpId="0" animBg="1"/>
      <p:bldP spid="11" grpId="0"/>
      <p:bldP spid="12" grpId="0"/>
      <p:bldP spid="13" grpId="0"/>
      <p:bldP spid="14" grpId="0"/>
      <p:bldP spid="18" grpId="0"/>
      <p:bldP spid="22" grpId="0" animBg="1"/>
      <p:bldP spid="23" grpId="0"/>
      <p:bldP spid="32" grpId="0"/>
      <p:bldP spid="41" grpId="0" animBg="1"/>
      <p:bldP spid="51" grpId="0"/>
      <p:bldP spid="52" grpId="0" animBg="1"/>
      <p:bldP spid="26" grpId="0"/>
      <p:bldP spid="40" grpId="0"/>
      <p:bldP spid="42" grpId="0"/>
      <p:bldP spid="45" grpId="0"/>
      <p:bldP spid="24" grpId="0" animBg="1"/>
      <p:bldP spid="27" grpId="0" animBg="1"/>
      <p:bldP spid="29" grpId="0" animBg="1"/>
      <p:bldP spid="31" grpId="0" animBg="1"/>
      <p:bldP spid="3" grpId="0" animBg="1"/>
      <p:bldP spid="9" grpId="0"/>
      <p:bldP spid="16" grpId="0" animBg="1"/>
      <p:bldP spid="17" grpId="0"/>
      <p:bldP spid="19" grpId="0" animBg="1"/>
      <p:bldP spid="60" grpId="0" animBg="1"/>
      <p:bldP spid="66" grpId="0"/>
      <p:bldP spid="67" grpId="0" animBg="1"/>
      <p:bldP spid="72" grpId="0" animBg="1"/>
      <p:bldP spid="20" grpId="0" animBg="1"/>
      <p:bldP spid="20" grpId="1" animBg="1"/>
      <p:bldP spid="21" grpId="0" animBg="1"/>
      <p:bldP spid="21" grpId="1" animBg="1"/>
      <p:bldP spid="50" grpId="0" animBg="1"/>
      <p:bldP spid="50" grpId="1" animBg="1"/>
      <p:bldP spid="53" grpId="0"/>
      <p:bldP spid="53" grpId="1"/>
      <p:bldP spid="28" grpId="0" animBg="1"/>
      <p:bldP spid="28" grpId="1" animBg="1"/>
      <p:bldP spid="33" grpId="0"/>
      <p:bldP spid="33" grpId="1"/>
      <p:bldP spid="34" grpId="0"/>
      <p:bldP spid="34" grpId="1"/>
      <p:bldP spid="5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9669</TotalTime>
  <Words>3150</Words>
  <Application>Microsoft Office PowerPoint</Application>
  <PresentationFormat>Widescreen</PresentationFormat>
  <Paragraphs>766</Paragraphs>
  <Slides>52</Slides>
  <Notes>41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ＭＳ Ｐゴシック</vt:lpstr>
      <vt:lpstr>SimSun</vt:lpstr>
      <vt:lpstr>SimSun</vt:lpstr>
      <vt:lpstr>Arial</vt:lpstr>
      <vt:lpstr>Calibri</vt:lpstr>
      <vt:lpstr>Calibri Light</vt:lpstr>
      <vt:lpstr>Times New Roman</vt:lpstr>
      <vt:lpstr>Wingdings</vt:lpstr>
      <vt:lpstr>Office Theme</vt:lpstr>
      <vt:lpstr>PowerPoint Presentation</vt:lpstr>
      <vt:lpstr>Outline</vt:lpstr>
      <vt:lpstr>PowerPoint Presentation</vt:lpstr>
      <vt:lpstr>Reactive soil N in air quality models</vt:lpstr>
      <vt:lpstr>Motivation</vt:lpstr>
      <vt:lpstr>YL algorithm                                     vs   BDSNP (Default soil NOx scheme in CMAQ)        (Updated soil NOx scheme) </vt:lpstr>
      <vt:lpstr>PowerPoint Presentation</vt:lpstr>
      <vt:lpstr>Current implementation of EPIC in CMAQ as part of FEST-C for estimating  bi-directional NH3</vt:lpstr>
      <vt:lpstr>PowerPoint Presentation</vt:lpstr>
      <vt:lpstr>Mechanistic soil N scheme: DAYCENT</vt:lpstr>
      <vt:lpstr>Integration of EPIC and DAYCENT in CMAQ  for soil N emissions</vt:lpstr>
      <vt:lpstr>Mechanistic soil N scheme : Overview</vt:lpstr>
      <vt:lpstr>Organic to inorganic N transformation in mechanistic soil N scheme</vt:lpstr>
      <vt:lpstr>Updates in CMAQ : parameterized and mechanistic</vt:lpstr>
      <vt:lpstr>Comparison of  Soil NO and HONO across schemes</vt:lpstr>
      <vt:lpstr>Soil N2O emission estimate from Mechanistic scheme</vt:lpstr>
      <vt:lpstr>Observed maximum summertime soil NO (monthly avg.) compared across schemes   </vt:lpstr>
      <vt:lpstr>Relative contribution of  soil NOx to total NOx across schemes</vt:lpstr>
      <vt:lpstr>PowerPoint Presentation</vt:lpstr>
      <vt:lpstr>Impact of Mechanistic scheme on OH, O3, PM and PM NO3</vt:lpstr>
      <vt:lpstr>Reduction in bias in predicted NOx concentrations with mechanistic scheme</vt:lpstr>
      <vt:lpstr>Tropospheric NO2 column change (Mechanistic – YL) @ OMI overpass time</vt:lpstr>
      <vt:lpstr>Tropospheric NO2 columns across schemes compared to OMI observations</vt:lpstr>
      <vt:lpstr>Reduced bias in O3 and PM2.5 nitrate in  Mechanistic Scheme</vt:lpstr>
      <vt:lpstr>Future work and scope</vt:lpstr>
      <vt:lpstr>Conclusions</vt:lpstr>
      <vt:lpstr>Disclaimer: The views expressed in this presentation are those of the authors and do not necessarily reflect the views or policies of the U.S. EPA. </vt:lpstr>
      <vt:lpstr>Acknowledgements</vt:lpstr>
      <vt:lpstr>Air quality modeling and soil N emissions</vt:lpstr>
      <vt:lpstr>Yienger-Levy (YL) default soil NO scheme in CMAQ: Overview</vt:lpstr>
      <vt:lpstr>YL pulsing term</vt:lpstr>
      <vt:lpstr>Berkley Dalhousie Soil NOx Parametrization (BDSNP) scheme : Overview</vt:lpstr>
      <vt:lpstr>Soil Biome / Land Cover Dataset Enhancements</vt:lpstr>
      <vt:lpstr>PowerPoint Presentation</vt:lpstr>
      <vt:lpstr>Current implementation of EPIC in CMAQ as part of FEST-C for estimating  bi-directional NH3</vt:lpstr>
      <vt:lpstr>Impact of Potter vs EPIC Fertilizer Data on Soil NO</vt:lpstr>
      <vt:lpstr>PowerPoint Presentation</vt:lpstr>
      <vt:lpstr>PowerPoint Presentation</vt:lpstr>
      <vt:lpstr>Impact of BDSNP scheme on OH, O3, PM and PM NO3</vt:lpstr>
      <vt:lpstr> Sensitivity of BDSNP to different inputs</vt:lpstr>
      <vt:lpstr>Biochar as soil amendment</vt:lpstr>
      <vt:lpstr>Potential air quality benefits of  biochar-aided soil NO emission reductions</vt:lpstr>
      <vt:lpstr>DAYCENT: scope for application in CMAQ</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Soil moisture (m3/m3) on a monthly mean basis  (May and July 2011) for CONUS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Quazi Rasool</dc:creator>
  <cp:lastModifiedBy>Rasool, Quazi Ziaur</cp:lastModifiedBy>
  <cp:revision>219</cp:revision>
  <dcterms:created xsi:type="dcterms:W3CDTF">2018-07-20T19:41:31Z</dcterms:created>
  <dcterms:modified xsi:type="dcterms:W3CDTF">2018-10-24T12:24:29Z</dcterms:modified>
</cp:coreProperties>
</file>