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64" r:id="rId4"/>
    <p:sldId id="258" r:id="rId5"/>
    <p:sldId id="274" r:id="rId6"/>
    <p:sldId id="273" r:id="rId7"/>
    <p:sldId id="275" r:id="rId8"/>
    <p:sldId id="279" r:id="rId9"/>
    <p:sldId id="285" r:id="rId10"/>
    <p:sldId id="259" r:id="rId11"/>
    <p:sldId id="284" r:id="rId12"/>
    <p:sldId id="283" r:id="rId13"/>
    <p:sldId id="278" r:id="rId14"/>
    <p:sldId id="277"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48" autoAdjust="0"/>
    <p:restoredTop sz="80925" autoAdjust="0"/>
  </p:normalViewPr>
  <p:slideViewPr>
    <p:cSldViewPr snapToGrid="0">
      <p:cViewPr>
        <p:scale>
          <a:sx n="50" d="100"/>
          <a:sy n="50" d="100"/>
        </p:scale>
        <p:origin x="100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18ABD-504D-48D2-801E-A8A8CC040FB8}" type="datetimeFigureOut">
              <a:rPr lang="en-US" smtClean="0"/>
              <a:t>10/22/2018</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4C4E4-AD0D-4894-AE02-DBAA4A142E5F}" type="slidenum">
              <a:rPr lang="en-US" smtClean="0"/>
              <a:t>‹#›</a:t>
            </a:fld>
            <a:endParaRPr lang="en-US"/>
          </a:p>
        </p:txBody>
      </p:sp>
    </p:spTree>
    <p:extLst>
      <p:ext uri="{BB962C8B-B14F-4D97-AF65-F5344CB8AC3E}">
        <p14:creationId xmlns:p14="http://schemas.microsoft.com/office/powerpoint/2010/main" val="371752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Brief introduction</a:t>
            </a:r>
          </a:p>
          <a:p>
            <a:r>
              <a:rPr lang="en-US" dirty="0"/>
              <a:t>Walk through</a:t>
            </a:r>
          </a:p>
          <a:p>
            <a:r>
              <a:rPr lang="en-US" dirty="0"/>
              <a:t>Show</a:t>
            </a:r>
          </a:p>
          <a:p>
            <a:r>
              <a:rPr lang="en-US" dirty="0"/>
              <a:t>Dig more</a:t>
            </a:r>
          </a:p>
          <a:p>
            <a:endParaRPr lang="en-US" dirty="0"/>
          </a:p>
          <a:p>
            <a:endParaRPr lang="en-US" dirty="0"/>
          </a:p>
        </p:txBody>
      </p:sp>
      <p:sp>
        <p:nvSpPr>
          <p:cNvPr id="4" name="灯片编号占位符 3"/>
          <p:cNvSpPr>
            <a:spLocks noGrp="1"/>
          </p:cNvSpPr>
          <p:nvPr>
            <p:ph type="sldNum" sz="quarter" idx="10"/>
          </p:nvPr>
        </p:nvSpPr>
        <p:spPr/>
        <p:txBody>
          <a:bodyPr/>
          <a:lstStyle/>
          <a:p>
            <a:fld id="{EF54C4E4-AD0D-4894-AE02-DBAA4A142E5F}" type="slidenum">
              <a:rPr lang="en-US" smtClean="0"/>
              <a:t>2</a:t>
            </a:fld>
            <a:endParaRPr lang="en-US"/>
          </a:p>
        </p:txBody>
      </p:sp>
    </p:spTree>
    <p:extLst>
      <p:ext uri="{BB962C8B-B14F-4D97-AF65-F5344CB8AC3E}">
        <p14:creationId xmlns:p14="http://schemas.microsoft.com/office/powerpoint/2010/main" val="224220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Others</a:t>
            </a:r>
            <a:r>
              <a:rPr lang="en-US" altLang="zh-CN" baseline="0"/>
              <a:t> includes</a:t>
            </a:r>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11</a:t>
            </a:fld>
            <a:endParaRPr lang="en-US"/>
          </a:p>
        </p:txBody>
      </p:sp>
    </p:spTree>
    <p:extLst>
      <p:ext uri="{BB962C8B-B14F-4D97-AF65-F5344CB8AC3E}">
        <p14:creationId xmlns:p14="http://schemas.microsoft.com/office/powerpoint/2010/main" val="120417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Others</a:t>
            </a:r>
            <a:r>
              <a:rPr lang="en-US" altLang="zh-CN" baseline="0"/>
              <a:t> includes</a:t>
            </a:r>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12</a:t>
            </a:fld>
            <a:endParaRPr lang="en-US"/>
          </a:p>
        </p:txBody>
      </p:sp>
    </p:spTree>
    <p:extLst>
      <p:ext uri="{BB962C8B-B14F-4D97-AF65-F5344CB8AC3E}">
        <p14:creationId xmlns:p14="http://schemas.microsoft.com/office/powerpoint/2010/main" val="3037345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13</a:t>
            </a:fld>
            <a:endParaRPr lang="en-US"/>
          </a:p>
        </p:txBody>
      </p:sp>
    </p:spTree>
    <p:extLst>
      <p:ext uri="{BB962C8B-B14F-4D97-AF65-F5344CB8AC3E}">
        <p14:creationId xmlns:p14="http://schemas.microsoft.com/office/powerpoint/2010/main" val="582047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14</a:t>
            </a:fld>
            <a:endParaRPr lang="en-US"/>
          </a:p>
        </p:txBody>
      </p:sp>
    </p:spTree>
    <p:extLst>
      <p:ext uri="{BB962C8B-B14F-4D97-AF65-F5344CB8AC3E}">
        <p14:creationId xmlns:p14="http://schemas.microsoft.com/office/powerpoint/2010/main" val="677127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15</a:t>
            </a:fld>
            <a:endParaRPr lang="en-US"/>
          </a:p>
        </p:txBody>
      </p:sp>
    </p:spTree>
    <p:extLst>
      <p:ext uri="{BB962C8B-B14F-4D97-AF65-F5344CB8AC3E}">
        <p14:creationId xmlns:p14="http://schemas.microsoft.com/office/powerpoint/2010/main" val="1597532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Thank you for your patience.</a:t>
            </a:r>
            <a:r>
              <a:rPr lang="en-US" baseline="0" dirty="0"/>
              <a:t> </a:t>
            </a:r>
            <a:r>
              <a:rPr lang="en-US" altLang="zh-CN" baseline="0" dirty="0"/>
              <a:t>We</a:t>
            </a:r>
            <a:r>
              <a:rPr lang="zh-CN" altLang="en-US" baseline="0" dirty="0"/>
              <a:t> </a:t>
            </a:r>
            <a:r>
              <a:rPr lang="en-US" altLang="zh-CN" baseline="0" dirty="0"/>
              <a:t>are here to answer any questions!</a:t>
            </a:r>
            <a:endParaRPr lang="en-US" dirty="0"/>
          </a:p>
          <a:p>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16</a:t>
            </a:fld>
            <a:endParaRPr lang="en-US"/>
          </a:p>
        </p:txBody>
      </p:sp>
    </p:spTree>
    <p:extLst>
      <p:ext uri="{BB962C8B-B14F-4D97-AF65-F5344CB8AC3E}">
        <p14:creationId xmlns:p14="http://schemas.microsoft.com/office/powerpoint/2010/main" val="189163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Currently,</a:t>
            </a:r>
            <a:r>
              <a:rPr lang="zh-CN" altLang="en-US"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we have several great energy system models for energy projections, system planning and policy analysis</a:t>
            </a:r>
            <a:r>
              <a:rPr lang="en-US"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Also, there are NEI (showed in Pie charts) that we usually use as a baseline emission dataset by various sectors. With help of system planning model, we are able to project these emissions to next few decades to study the relationship between changes of emissions and future energy system. Well, when it comes to future emissions, we probably have more questions like 1,2. In order to answer these questions, we might have to coupled with the air quality models. However these is a gap between these two types of model, since they are typically in very different scales. The energy system model always projects </a:t>
            </a:r>
            <a:r>
              <a:rPr lang="da-DK"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highly aggregated results(like in national level or annually ), while</a:t>
            </a:r>
            <a:r>
              <a:rPr lang="en-US"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AQM need more finer granularity emissions as input, such as hourly emissions. Here, the projected emissions </a:t>
            </a:r>
            <a:r>
              <a:rPr lang="da-DK" sz="1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Cannot</a:t>
            </a:r>
            <a:r>
              <a:rPr lang="da-DK" sz="12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be directly used for air quality and human health research. So, </a:t>
            </a:r>
            <a:r>
              <a:rPr lang="en-US"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we are trying to </a:t>
            </a:r>
            <a:r>
              <a:rPr lang="en-US" altLang="zh-CN"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build the</a:t>
            </a:r>
            <a:r>
              <a:rPr lang="en-US" b="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link for these two types pf model. That is downscaling method.</a:t>
            </a:r>
            <a:endParaRPr lang="en-US" b="0" dirty="0"/>
          </a:p>
        </p:txBody>
      </p:sp>
      <p:sp>
        <p:nvSpPr>
          <p:cNvPr id="4" name="灯片编号占位符 3"/>
          <p:cNvSpPr>
            <a:spLocks noGrp="1"/>
          </p:cNvSpPr>
          <p:nvPr>
            <p:ph type="sldNum" sz="quarter" idx="10"/>
          </p:nvPr>
        </p:nvSpPr>
        <p:spPr/>
        <p:txBody>
          <a:bodyPr/>
          <a:lstStyle/>
          <a:p>
            <a:fld id="{EF54C4E4-AD0D-4894-AE02-DBAA4A142E5F}" type="slidenum">
              <a:rPr lang="en-US" smtClean="0"/>
              <a:t>3</a:t>
            </a:fld>
            <a:endParaRPr lang="en-US"/>
          </a:p>
        </p:txBody>
      </p:sp>
    </p:spTree>
    <p:extLst>
      <p:ext uri="{BB962C8B-B14F-4D97-AF65-F5344CB8AC3E}">
        <p14:creationId xmlns:p14="http://schemas.microsoft.com/office/powerpoint/2010/main" val="200515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dirty="0">
                <a:latin typeface="Times New Roman" panose="02020603050405020304" pitchFamily="18" charset="0"/>
                <a:cs typeface="Times New Roman" panose="02020603050405020304" pitchFamily="18" charset="0"/>
              </a:rPr>
              <a:t>We have developed a set of energy “transition” scenarios which will be modeled using a national model of the U.S. energy system. We will calculate the downscaled growth factors based on NEMS results and then apply them on NEI data to get proper scales, and finally feed them into AQM. The simulated changes in emissions will be used in subsequent projects to analyze changes in air quality and human health.</a:t>
            </a:r>
          </a:p>
          <a:p>
            <a:pPr algn="just"/>
            <a:r>
              <a:rPr lang="en-US" dirty="0">
                <a:latin typeface="Times New Roman" panose="02020603050405020304" pitchFamily="18" charset="0"/>
                <a:cs typeface="Times New Roman" panose="02020603050405020304" pitchFamily="18" charset="0"/>
              </a:rPr>
              <a:t>More specific, downscaling includes both spatial disaggregation and temporal disaggregation; for spatial downscaling, we will step down from NEMS EMM regions to county or even grid level, and for temporal downscaling, we are going to generate the hourly emission profile from the annual emissions. </a:t>
            </a:r>
          </a:p>
          <a:p>
            <a:endParaRPr lang="en-US" dirty="0"/>
          </a:p>
        </p:txBody>
      </p:sp>
      <p:sp>
        <p:nvSpPr>
          <p:cNvPr id="4" name="灯片编号占位符 3"/>
          <p:cNvSpPr>
            <a:spLocks noGrp="1"/>
          </p:cNvSpPr>
          <p:nvPr>
            <p:ph type="sldNum" sz="quarter" idx="10"/>
          </p:nvPr>
        </p:nvSpPr>
        <p:spPr/>
        <p:txBody>
          <a:bodyPr/>
          <a:lstStyle/>
          <a:p>
            <a:fld id="{EF54C4E4-AD0D-4894-AE02-DBAA4A142E5F}" type="slidenum">
              <a:rPr lang="en-US" smtClean="0"/>
              <a:t>4</a:t>
            </a:fld>
            <a:endParaRPr lang="en-US"/>
          </a:p>
        </p:txBody>
      </p:sp>
    </p:spTree>
    <p:extLst>
      <p:ext uri="{BB962C8B-B14F-4D97-AF65-F5344CB8AC3E}">
        <p14:creationId xmlns:p14="http://schemas.microsoft.com/office/powerpoint/2010/main" val="406950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In this paper, we are focusing on methodology of EGUs downscaling. Traditional methods for point sources downscaling rely on </a:t>
            </a:r>
            <a:r>
              <a:rPr lang="en-US" b="1" dirty="0">
                <a:latin typeface="Times New Roman" panose="02020603050405020304" pitchFamily="18" charset="0"/>
                <a:cs typeface="Times New Roman" panose="02020603050405020304" pitchFamily="18" charset="0"/>
              </a:rPr>
              <a:t>Grow-in-Place method</a:t>
            </a:r>
            <a:r>
              <a:rPr lang="en-US" b="0" dirty="0">
                <a:latin typeface="Times New Roman" panose="02020603050405020304" pitchFamily="18" charset="0"/>
                <a:cs typeface="Times New Roman" panose="02020603050405020304" pitchFamily="18" charset="0"/>
              </a:rPr>
              <a:t>, which </a:t>
            </a:r>
            <a:r>
              <a:rPr lang="en-US" sz="1200" kern="1200" dirty="0">
                <a:solidFill>
                  <a:schemeClr val="tx1"/>
                </a:solidFill>
                <a:effectLst/>
                <a:latin typeface="+mn-lt"/>
                <a:ea typeface="+mn-ea"/>
                <a:cs typeface="+mn-cs"/>
              </a:rPr>
              <a:t>consists of calculating growth in emissions from a baseline year based on changes in emissions, fuel use or vehicle miles traveled. </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It assumes any future emission release projected by the energy model will be located at the same places with the same type of sources.</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Its results would be relative unreliable in long term planning.</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Or big shifts in the overall structure of the energy system are not expected.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So the main drawback of “grow-in-place” method disregards economic, technical, and policy factors that will site plants differently in the future</a:t>
            </a:r>
          </a:p>
          <a:p>
            <a:endParaRPr lang="en-US" dirty="0"/>
          </a:p>
        </p:txBody>
      </p:sp>
      <p:sp>
        <p:nvSpPr>
          <p:cNvPr id="4" name="灯片编号占位符 3"/>
          <p:cNvSpPr>
            <a:spLocks noGrp="1"/>
          </p:cNvSpPr>
          <p:nvPr>
            <p:ph type="sldNum" sz="quarter" idx="10"/>
          </p:nvPr>
        </p:nvSpPr>
        <p:spPr/>
        <p:txBody>
          <a:bodyPr/>
          <a:lstStyle/>
          <a:p>
            <a:fld id="{EF54C4E4-AD0D-4894-AE02-DBAA4A142E5F}" type="slidenum">
              <a:rPr lang="en-US" smtClean="0"/>
              <a:t>5</a:t>
            </a:fld>
            <a:endParaRPr lang="en-US"/>
          </a:p>
        </p:txBody>
      </p:sp>
    </p:spTree>
    <p:extLst>
      <p:ext uri="{BB962C8B-B14F-4D97-AF65-F5344CB8AC3E}">
        <p14:creationId xmlns:p14="http://schemas.microsoft.com/office/powerpoint/2010/main" val="16436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50000"/>
                  </a:schemeClr>
                </a:solidFill>
                <a:latin typeface="Times New Roman" panose="02020603050405020304" pitchFamily="18" charset="0"/>
                <a:cs typeface="Times New Roman" panose="02020603050405020304" pitchFamily="18" charset="0"/>
              </a:rPr>
              <a:t>1. Status: building up sub-regions based on </a:t>
            </a:r>
            <a:r>
              <a:rPr lang="en-US" dirty="0" err="1">
                <a:solidFill>
                  <a:schemeClr val="accent1">
                    <a:lumMod val="50000"/>
                  </a:schemeClr>
                </a:solidFill>
                <a:latin typeface="Times New Roman" panose="02020603050405020304" pitchFamily="18" charset="0"/>
                <a:cs typeface="Times New Roman" panose="02020603050405020304" pitchFamily="18" charset="0"/>
              </a:rPr>
              <a:t>ReEDS</a:t>
            </a:r>
            <a:r>
              <a:rPr lang="en-US" dirty="0">
                <a:solidFill>
                  <a:schemeClr val="accent1">
                    <a:lumMod val="50000"/>
                  </a:schemeClr>
                </a:solidFill>
                <a:latin typeface="Times New Roman" panose="02020603050405020304" pitchFamily="18" charset="0"/>
                <a:cs typeface="Times New Roman" panose="02020603050405020304" pitchFamily="18" charset="0"/>
              </a:rPr>
              <a:t> balancing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50000"/>
                  </a:schemeClr>
                </a:solidFill>
                <a:latin typeface="Times New Roman" panose="02020603050405020304" pitchFamily="18" charset="0"/>
                <a:cs typeface="Times New Roman" panose="02020603050405020304" pitchFamily="18" charset="0"/>
              </a:rPr>
              <a:t>2. Status: recognizing important spatial characteristics of siting decisions -- transmission limitations, availability of renewable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a:t>
            </a:r>
            <a:r>
              <a:rPr lang="en-US" dirty="0">
                <a:solidFill>
                  <a:schemeClr val="accent1">
                    <a:lumMod val="50000"/>
                  </a:schemeClr>
                </a:solidFill>
                <a:latin typeface="Times New Roman" panose="02020603050405020304" pitchFamily="18" charset="0"/>
                <a:cs typeface="Times New Roman" panose="02020603050405020304" pitchFamily="18" charset="0"/>
              </a:rPr>
              <a:t> Status: differentiating fuel and variable costs at county level.</a:t>
            </a:r>
          </a:p>
          <a:p>
            <a:endParaRPr lang="en-US" dirty="0"/>
          </a:p>
        </p:txBody>
      </p:sp>
      <p:sp>
        <p:nvSpPr>
          <p:cNvPr id="4" name="灯片编号占位符 3"/>
          <p:cNvSpPr>
            <a:spLocks noGrp="1"/>
          </p:cNvSpPr>
          <p:nvPr>
            <p:ph type="sldNum" sz="quarter" idx="10"/>
          </p:nvPr>
        </p:nvSpPr>
        <p:spPr/>
        <p:txBody>
          <a:bodyPr/>
          <a:lstStyle/>
          <a:p>
            <a:fld id="{EF54C4E4-AD0D-4894-AE02-DBAA4A142E5F}" type="slidenum">
              <a:rPr lang="en-US" smtClean="0"/>
              <a:t>6</a:t>
            </a:fld>
            <a:endParaRPr lang="en-US"/>
          </a:p>
        </p:txBody>
      </p:sp>
    </p:spTree>
    <p:extLst>
      <p:ext uri="{BB962C8B-B14F-4D97-AF65-F5344CB8AC3E}">
        <p14:creationId xmlns:p14="http://schemas.microsoft.com/office/powerpoint/2010/main" val="2835830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EF54C4E4-AD0D-4894-AE02-DBAA4A142E5F}" type="slidenum">
              <a:rPr lang="en-US" smtClean="0"/>
              <a:t>7</a:t>
            </a:fld>
            <a:endParaRPr lang="en-US"/>
          </a:p>
        </p:txBody>
      </p:sp>
    </p:spTree>
    <p:extLst>
      <p:ext uri="{BB962C8B-B14F-4D97-AF65-F5344CB8AC3E}">
        <p14:creationId xmlns:p14="http://schemas.microsoft.com/office/powerpoint/2010/main" val="2868139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Others</a:t>
            </a:r>
            <a:r>
              <a:rPr lang="en-US" altLang="zh-CN" baseline="0" dirty="0"/>
              <a:t> includes</a:t>
            </a:r>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8</a:t>
            </a:fld>
            <a:endParaRPr lang="en-US"/>
          </a:p>
        </p:txBody>
      </p:sp>
    </p:spTree>
    <p:extLst>
      <p:ext uri="{BB962C8B-B14F-4D97-AF65-F5344CB8AC3E}">
        <p14:creationId xmlns:p14="http://schemas.microsoft.com/office/powerpoint/2010/main" val="417315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Others</a:t>
            </a:r>
            <a:r>
              <a:rPr lang="en-US" altLang="zh-CN" baseline="0"/>
              <a:t> includes</a:t>
            </a:r>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9</a:t>
            </a:fld>
            <a:endParaRPr lang="en-US"/>
          </a:p>
        </p:txBody>
      </p:sp>
    </p:spTree>
    <p:extLst>
      <p:ext uri="{BB962C8B-B14F-4D97-AF65-F5344CB8AC3E}">
        <p14:creationId xmlns:p14="http://schemas.microsoft.com/office/powerpoint/2010/main" val="72541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Others</a:t>
            </a:r>
            <a:r>
              <a:rPr lang="en-US" altLang="zh-CN" baseline="0" dirty="0"/>
              <a:t> includes</a:t>
            </a:r>
            <a:endParaRPr lang="en-US" dirty="0"/>
          </a:p>
        </p:txBody>
      </p:sp>
      <p:sp>
        <p:nvSpPr>
          <p:cNvPr id="4" name="Slide Number Placeholder 3"/>
          <p:cNvSpPr>
            <a:spLocks noGrp="1"/>
          </p:cNvSpPr>
          <p:nvPr>
            <p:ph type="sldNum" sz="quarter" idx="10"/>
          </p:nvPr>
        </p:nvSpPr>
        <p:spPr/>
        <p:txBody>
          <a:bodyPr/>
          <a:lstStyle/>
          <a:p>
            <a:fld id="{EF54C4E4-AD0D-4894-AE02-DBAA4A142E5F}" type="slidenum">
              <a:rPr lang="en-US" smtClean="0"/>
              <a:t>10</a:t>
            </a:fld>
            <a:endParaRPr lang="en-US"/>
          </a:p>
        </p:txBody>
      </p:sp>
    </p:spTree>
    <p:extLst>
      <p:ext uri="{BB962C8B-B14F-4D97-AF65-F5344CB8AC3E}">
        <p14:creationId xmlns:p14="http://schemas.microsoft.com/office/powerpoint/2010/main" val="1882832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D41A17C1-A556-4D99-AB08-D52ED8C4DEA1}"/>
              </a:ext>
            </a:extLst>
          </p:cNvPr>
          <p:cNvSpPr/>
          <p:nvPr userDrawn="1"/>
        </p:nvSpPr>
        <p:spPr>
          <a:xfrm>
            <a:off x="-27855" y="-97556"/>
            <a:ext cx="12219855" cy="7053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a:extLst>
              <a:ext uri="{FF2B5EF4-FFF2-40B4-BE49-F238E27FC236}">
                <a16:creationId xmlns:a16="http://schemas.microsoft.com/office/drawing/2014/main" id="{6FFAB4C2-9174-49B6-92F2-933CA4911A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1261" y="177839"/>
            <a:ext cx="2960739" cy="1018494"/>
          </a:xfrm>
          <a:prstGeom prst="rect">
            <a:avLst/>
          </a:prstGeom>
        </p:spPr>
      </p:pic>
      <p:pic>
        <p:nvPicPr>
          <p:cNvPr id="11" name="图片 10">
            <a:extLst>
              <a:ext uri="{FF2B5EF4-FFF2-40B4-BE49-F238E27FC236}">
                <a16:creationId xmlns:a16="http://schemas.microsoft.com/office/drawing/2014/main" id="{0DF93577-34DA-4ADD-8D88-0767803D5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109" y="-145985"/>
            <a:ext cx="4011561" cy="1666143"/>
          </a:xfrm>
          <a:prstGeom prst="rect">
            <a:avLst/>
          </a:prstGeom>
        </p:spPr>
      </p:pic>
    </p:spTree>
    <p:extLst>
      <p:ext uri="{BB962C8B-B14F-4D97-AF65-F5344CB8AC3E}">
        <p14:creationId xmlns:p14="http://schemas.microsoft.com/office/powerpoint/2010/main" val="345086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DE13C4-D43B-4947-A43F-2E513FDC69A6}"/>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3" name="页脚占位符 2">
            <a:extLst>
              <a:ext uri="{FF2B5EF4-FFF2-40B4-BE49-F238E27FC236}">
                <a16:creationId xmlns:a16="http://schemas.microsoft.com/office/drawing/2014/main" id="{A5C76360-DC60-4664-AF54-DD076C02B9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a:extLst>
              <a:ext uri="{FF2B5EF4-FFF2-40B4-BE49-F238E27FC236}">
                <a16:creationId xmlns:a16="http://schemas.microsoft.com/office/drawing/2014/main" id="{85A9CF4D-5600-44CB-8EB2-08CFCAA63940}"/>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
        <p:nvSpPr>
          <p:cNvPr id="5" name="矩形 4">
            <a:extLst>
              <a:ext uri="{FF2B5EF4-FFF2-40B4-BE49-F238E27FC236}">
                <a16:creationId xmlns:a16="http://schemas.microsoft.com/office/drawing/2014/main" id="{299BF994-1891-486F-BB5E-805FF38B75C6}"/>
              </a:ext>
            </a:extLst>
          </p:cNvPr>
          <p:cNvSpPr/>
          <p:nvPr userDrawn="1"/>
        </p:nvSpPr>
        <p:spPr>
          <a:xfrm>
            <a:off x="0" y="0"/>
            <a:ext cx="12198350" cy="6858000"/>
          </a:xfrm>
          <a:prstGeom prst="rect">
            <a:avLst/>
          </a:prstGeom>
          <a:solidFill>
            <a:srgbClr val="F9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A6C3D3EB-3CB6-4887-A3C7-13576273F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 y="-1954372"/>
            <a:ext cx="12191107" cy="6957392"/>
          </a:xfrm>
          <a:prstGeom prst="rect">
            <a:avLst/>
          </a:prstGeom>
        </p:spPr>
      </p:pic>
      <p:sp>
        <p:nvSpPr>
          <p:cNvPr id="6" name="矩形 5">
            <a:extLst>
              <a:ext uri="{FF2B5EF4-FFF2-40B4-BE49-F238E27FC236}">
                <a16:creationId xmlns:a16="http://schemas.microsoft.com/office/drawing/2014/main" id="{300B2331-2C31-45BE-91E2-12C452A8BDD5}"/>
              </a:ext>
            </a:extLst>
          </p:cNvPr>
          <p:cNvSpPr/>
          <p:nvPr userDrawn="1"/>
        </p:nvSpPr>
        <p:spPr>
          <a:xfrm>
            <a:off x="7243" y="3795712"/>
            <a:ext cx="12198350" cy="41044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sz="1800" b="1" dirty="0">
              <a:solidFill>
                <a:schemeClr val="tx1"/>
              </a:solidFill>
              <a:latin typeface="微软雅黑" pitchFamily="34" charset="-122"/>
              <a:ea typeface="微软雅黑" pitchFamily="34" charset="-122"/>
            </a:endParaRPr>
          </a:p>
        </p:txBody>
      </p:sp>
      <p:grpSp>
        <p:nvGrpSpPr>
          <p:cNvPr id="8" name="组合 8">
            <a:extLst>
              <a:ext uri="{FF2B5EF4-FFF2-40B4-BE49-F238E27FC236}">
                <a16:creationId xmlns:a16="http://schemas.microsoft.com/office/drawing/2014/main" id="{2E2D031D-2A24-4E74-B01E-FF55D3B55887}"/>
              </a:ext>
            </a:extLst>
          </p:cNvPr>
          <p:cNvGrpSpPr>
            <a:grpSpLocks/>
          </p:cNvGrpSpPr>
          <p:nvPr userDrawn="1"/>
        </p:nvGrpSpPr>
        <p:grpSpPr bwMode="auto">
          <a:xfrm>
            <a:off x="4871244" y="2623357"/>
            <a:ext cx="2449512" cy="2447925"/>
            <a:chOff x="6897738" y="2060848"/>
            <a:chExt cx="2448272" cy="2448272"/>
          </a:xfrm>
        </p:grpSpPr>
        <p:sp>
          <p:nvSpPr>
            <p:cNvPr id="9" name="空心弧 8">
              <a:extLst>
                <a:ext uri="{FF2B5EF4-FFF2-40B4-BE49-F238E27FC236}">
                  <a16:creationId xmlns:a16="http://schemas.microsoft.com/office/drawing/2014/main" id="{78AD9703-E968-4609-AE79-D8F07302C18B}"/>
                </a:ext>
              </a:extLst>
            </p:cNvPr>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0" name="空心弧 9">
              <a:extLst>
                <a:ext uri="{FF2B5EF4-FFF2-40B4-BE49-F238E27FC236}">
                  <a16:creationId xmlns:a16="http://schemas.microsoft.com/office/drawing/2014/main" id="{63EC8EB6-8590-4D25-AEF6-A3E1A3E83650}"/>
                </a:ext>
              </a:extLst>
            </p:cNvPr>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1" name="TextBox 11">
            <a:extLst>
              <a:ext uri="{FF2B5EF4-FFF2-40B4-BE49-F238E27FC236}">
                <a16:creationId xmlns:a16="http://schemas.microsoft.com/office/drawing/2014/main" id="{9C3A0899-01B7-41B2-8239-BC8579E06F03}"/>
              </a:ext>
            </a:extLst>
          </p:cNvPr>
          <p:cNvSpPr txBox="1"/>
          <p:nvPr userDrawn="1"/>
        </p:nvSpPr>
        <p:spPr>
          <a:xfrm>
            <a:off x="5396706" y="3205969"/>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accent1">
                    <a:lumMod val="50000"/>
                  </a:schemeClr>
                </a:solidFill>
                <a:latin typeface="微软雅黑" pitchFamily="34" charset="-122"/>
                <a:ea typeface="微软雅黑" pitchFamily="34" charset="-122"/>
              </a:rPr>
              <a:t>Part</a:t>
            </a:r>
            <a:endParaRPr lang="zh-CN" altLang="en-US" sz="3200" b="1" dirty="0">
              <a:solidFill>
                <a:schemeClr val="accent1">
                  <a:lumMod val="50000"/>
                </a:schemeClr>
              </a:solidFill>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EC578789-A000-4A7C-BEF1-8A9C387D3E72}"/>
              </a:ext>
            </a:extLst>
          </p:cNvPr>
          <p:cNvSpPr/>
          <p:nvPr userDrawn="1"/>
        </p:nvSpPr>
        <p:spPr>
          <a:xfrm>
            <a:off x="5911471" y="3821403"/>
            <a:ext cx="373820" cy="461665"/>
          </a:xfrm>
          <a:prstGeom prst="rect">
            <a:avLst/>
          </a:prstGeom>
        </p:spPr>
        <p:txBody>
          <a:bodyPr wrap="none">
            <a:spAutoFit/>
          </a:bodyPr>
          <a:lstStyle/>
          <a:p>
            <a:pPr algn="ctr" fontAlgn="auto">
              <a:spcBef>
                <a:spcPts val="0"/>
              </a:spcBef>
              <a:spcAft>
                <a:spcPts val="0"/>
              </a:spcAft>
              <a:defRPr/>
            </a:pPr>
            <a:r>
              <a:rPr lang="en-US" altLang="zh-CN" sz="2400" b="1" dirty="0">
                <a:solidFill>
                  <a:schemeClr val="bg1">
                    <a:lumMod val="95000"/>
                  </a:schemeClr>
                </a:solidFill>
                <a:latin typeface="微软雅黑" pitchFamily="34" charset="-122"/>
                <a:ea typeface="微软雅黑" pitchFamily="34" charset="-122"/>
              </a:rPr>
              <a:t>4</a:t>
            </a:r>
            <a:endParaRPr lang="zh-CN" altLang="en-US" sz="2400" b="1" dirty="0">
              <a:solidFill>
                <a:schemeClr val="bg1">
                  <a:lumMod val="9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69265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DE13C4-D43B-4947-A43F-2E513FDC69A6}"/>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3" name="页脚占位符 2">
            <a:extLst>
              <a:ext uri="{FF2B5EF4-FFF2-40B4-BE49-F238E27FC236}">
                <a16:creationId xmlns:a16="http://schemas.microsoft.com/office/drawing/2014/main" id="{A5C76360-DC60-4664-AF54-DD076C02B9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a:extLst>
              <a:ext uri="{FF2B5EF4-FFF2-40B4-BE49-F238E27FC236}">
                <a16:creationId xmlns:a16="http://schemas.microsoft.com/office/drawing/2014/main" id="{85A9CF4D-5600-44CB-8EB2-08CFCAA63940}"/>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
        <p:nvSpPr>
          <p:cNvPr id="5" name="矩形 4">
            <a:extLst>
              <a:ext uri="{FF2B5EF4-FFF2-40B4-BE49-F238E27FC236}">
                <a16:creationId xmlns:a16="http://schemas.microsoft.com/office/drawing/2014/main" id="{299BF994-1891-486F-BB5E-805FF38B75C6}"/>
              </a:ext>
            </a:extLst>
          </p:cNvPr>
          <p:cNvSpPr/>
          <p:nvPr userDrawn="1"/>
        </p:nvSpPr>
        <p:spPr>
          <a:xfrm>
            <a:off x="0" y="0"/>
            <a:ext cx="12198350" cy="6858000"/>
          </a:xfrm>
          <a:prstGeom prst="rect">
            <a:avLst/>
          </a:prstGeom>
          <a:solidFill>
            <a:srgbClr val="F9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A6C3D3EB-3CB6-4887-A3C7-13576273F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 y="-1954372"/>
            <a:ext cx="12191107" cy="6957392"/>
          </a:xfrm>
          <a:prstGeom prst="rect">
            <a:avLst/>
          </a:prstGeom>
        </p:spPr>
      </p:pic>
      <p:sp>
        <p:nvSpPr>
          <p:cNvPr id="6" name="矩形 5">
            <a:extLst>
              <a:ext uri="{FF2B5EF4-FFF2-40B4-BE49-F238E27FC236}">
                <a16:creationId xmlns:a16="http://schemas.microsoft.com/office/drawing/2014/main" id="{300B2331-2C31-45BE-91E2-12C452A8BDD5}"/>
              </a:ext>
            </a:extLst>
          </p:cNvPr>
          <p:cNvSpPr/>
          <p:nvPr userDrawn="1"/>
        </p:nvSpPr>
        <p:spPr>
          <a:xfrm>
            <a:off x="0" y="3270250"/>
            <a:ext cx="12198350" cy="41044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sz="1800" b="1" dirty="0">
              <a:solidFill>
                <a:schemeClr val="tx1"/>
              </a:solidFill>
              <a:latin typeface="微软雅黑" pitchFamily="34" charset="-122"/>
              <a:ea typeface="微软雅黑" pitchFamily="34" charset="-122"/>
            </a:endParaRPr>
          </a:p>
        </p:txBody>
      </p:sp>
      <p:grpSp>
        <p:nvGrpSpPr>
          <p:cNvPr id="8" name="组合 8">
            <a:extLst>
              <a:ext uri="{FF2B5EF4-FFF2-40B4-BE49-F238E27FC236}">
                <a16:creationId xmlns:a16="http://schemas.microsoft.com/office/drawing/2014/main" id="{2E2D031D-2A24-4E74-B01E-FF55D3B55887}"/>
              </a:ext>
            </a:extLst>
          </p:cNvPr>
          <p:cNvGrpSpPr>
            <a:grpSpLocks/>
          </p:cNvGrpSpPr>
          <p:nvPr userDrawn="1"/>
        </p:nvGrpSpPr>
        <p:grpSpPr bwMode="auto">
          <a:xfrm>
            <a:off x="4868863" y="2046288"/>
            <a:ext cx="2449512" cy="2447925"/>
            <a:chOff x="6897738" y="2060848"/>
            <a:chExt cx="2448272" cy="2448272"/>
          </a:xfrm>
        </p:grpSpPr>
        <p:sp>
          <p:nvSpPr>
            <p:cNvPr id="9" name="空心弧 8">
              <a:extLst>
                <a:ext uri="{FF2B5EF4-FFF2-40B4-BE49-F238E27FC236}">
                  <a16:creationId xmlns:a16="http://schemas.microsoft.com/office/drawing/2014/main" id="{78AD9703-E968-4609-AE79-D8F07302C18B}"/>
                </a:ext>
              </a:extLst>
            </p:cNvPr>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0" name="空心弧 9">
              <a:extLst>
                <a:ext uri="{FF2B5EF4-FFF2-40B4-BE49-F238E27FC236}">
                  <a16:creationId xmlns:a16="http://schemas.microsoft.com/office/drawing/2014/main" id="{63EC8EB6-8590-4D25-AEF6-A3E1A3E83650}"/>
                </a:ext>
              </a:extLst>
            </p:cNvPr>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1" name="TextBox 11">
            <a:extLst>
              <a:ext uri="{FF2B5EF4-FFF2-40B4-BE49-F238E27FC236}">
                <a16:creationId xmlns:a16="http://schemas.microsoft.com/office/drawing/2014/main" id="{9C3A0899-01B7-41B2-8239-BC8579E06F03}"/>
              </a:ext>
            </a:extLst>
          </p:cNvPr>
          <p:cNvSpPr txBox="1"/>
          <p:nvPr userDrawn="1"/>
        </p:nvSpPr>
        <p:spPr>
          <a:xfrm>
            <a:off x="5394325" y="2628900"/>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EC578789-A000-4A7C-BEF1-8A9C387D3E72}"/>
              </a:ext>
            </a:extLst>
          </p:cNvPr>
          <p:cNvSpPr/>
          <p:nvPr userDrawn="1"/>
        </p:nvSpPr>
        <p:spPr>
          <a:xfrm>
            <a:off x="5909090" y="3244334"/>
            <a:ext cx="373820" cy="461665"/>
          </a:xfrm>
          <a:prstGeom prst="rect">
            <a:avLst/>
          </a:prstGeom>
        </p:spPr>
        <p:txBody>
          <a:bodyPr wrap="none">
            <a:spAutoFit/>
          </a:bodyPr>
          <a:lstStyle/>
          <a:p>
            <a:pPr algn="ctr" fontAlgn="auto">
              <a:spcBef>
                <a:spcPts val="0"/>
              </a:spcBef>
              <a:spcAft>
                <a:spcPts val="0"/>
              </a:spcAft>
              <a:defRPr/>
            </a:pPr>
            <a:r>
              <a:rPr lang="en-US" altLang="zh-CN" sz="2400" b="1" dirty="0">
                <a:solidFill>
                  <a:schemeClr val="bg1">
                    <a:lumMod val="95000"/>
                  </a:schemeClr>
                </a:solidFill>
                <a:latin typeface="微软雅黑" pitchFamily="34" charset="-122"/>
                <a:ea typeface="微软雅黑" pitchFamily="34" charset="-122"/>
              </a:rPr>
              <a:t>4</a:t>
            </a:r>
            <a:endParaRPr lang="zh-CN" altLang="en-US" sz="2400" b="1" dirty="0">
              <a:solidFill>
                <a:schemeClr val="bg1">
                  <a:lumMod val="9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015433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3BBA1-E082-453C-AA66-6232AC3FBF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5742EC1C-5FA3-4B68-B8CF-255CA07290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a:extLst>
              <a:ext uri="{FF2B5EF4-FFF2-40B4-BE49-F238E27FC236}">
                <a16:creationId xmlns:a16="http://schemas.microsoft.com/office/drawing/2014/main" id="{75B45F40-0722-4EE0-9AD8-CB6C09C7BC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C687E63-0613-45A7-AC51-8A71A65F7C66}"/>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6" name="页脚占位符 5">
            <a:extLst>
              <a:ext uri="{FF2B5EF4-FFF2-40B4-BE49-F238E27FC236}">
                <a16:creationId xmlns:a16="http://schemas.microsoft.com/office/drawing/2014/main" id="{F07915BD-DA81-46F0-BCEC-9F848763A7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a:extLst>
              <a:ext uri="{FF2B5EF4-FFF2-40B4-BE49-F238E27FC236}">
                <a16:creationId xmlns:a16="http://schemas.microsoft.com/office/drawing/2014/main" id="{F432D7B9-C87E-434E-A36A-AEF945E3D2CD}"/>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Tree>
    <p:extLst>
      <p:ext uri="{BB962C8B-B14F-4D97-AF65-F5344CB8AC3E}">
        <p14:creationId xmlns:p14="http://schemas.microsoft.com/office/powerpoint/2010/main" val="1897589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638DD6-2FB3-4F72-A853-256DB66FDD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C9402432-6ABE-4373-B47C-75AD889C1F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270F66D9-8956-498A-BF8C-822FF2CB58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79DB881-24D8-4EDC-A71A-3A93C89CAD8D}"/>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6" name="页脚占位符 5">
            <a:extLst>
              <a:ext uri="{FF2B5EF4-FFF2-40B4-BE49-F238E27FC236}">
                <a16:creationId xmlns:a16="http://schemas.microsoft.com/office/drawing/2014/main" id="{604024DC-B27B-48B7-A172-5A93E002CC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a:extLst>
              <a:ext uri="{FF2B5EF4-FFF2-40B4-BE49-F238E27FC236}">
                <a16:creationId xmlns:a16="http://schemas.microsoft.com/office/drawing/2014/main" id="{2DE60093-427C-47CD-B549-6F88A9C95A1F}"/>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Tree>
    <p:extLst>
      <p:ext uri="{BB962C8B-B14F-4D97-AF65-F5344CB8AC3E}">
        <p14:creationId xmlns:p14="http://schemas.microsoft.com/office/powerpoint/2010/main" val="402892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D068E0-CC81-4680-9894-AB3A1789A6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250D5C33-E9CC-4726-97CF-4315E37CF85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0553B54E-83B7-42B2-8B2E-9BB9000BEC9B}"/>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5" name="页脚占位符 4">
            <a:extLst>
              <a:ext uri="{FF2B5EF4-FFF2-40B4-BE49-F238E27FC236}">
                <a16:creationId xmlns:a16="http://schemas.microsoft.com/office/drawing/2014/main" id="{B3AA5615-D864-47C3-8FAE-68C6B83A0C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3AF37A3C-B881-4AD9-B0B2-F004A31B0EA6}"/>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Tree>
    <p:extLst>
      <p:ext uri="{BB962C8B-B14F-4D97-AF65-F5344CB8AC3E}">
        <p14:creationId xmlns:p14="http://schemas.microsoft.com/office/powerpoint/2010/main" val="262283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E06AFC0-54BE-4B9C-A8DF-7EADA9BB22F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E438B9D6-5676-43D2-A462-D20BC5EA42B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413859FC-D3D3-486B-9843-91E1F7CB7077}"/>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5" name="页脚占位符 4">
            <a:extLst>
              <a:ext uri="{FF2B5EF4-FFF2-40B4-BE49-F238E27FC236}">
                <a16:creationId xmlns:a16="http://schemas.microsoft.com/office/drawing/2014/main" id="{2F18086F-45AB-4A95-9CD3-58C2B64902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3826D36B-6A59-4FB6-8916-68D3FF31DE3E}"/>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Tree>
    <p:extLst>
      <p:ext uri="{BB962C8B-B14F-4D97-AF65-F5344CB8AC3E}">
        <p14:creationId xmlns:p14="http://schemas.microsoft.com/office/powerpoint/2010/main" val="88109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5C8CA5-77B2-4BA2-A22A-1D82460A03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2FF73B0D-D050-48F4-9894-1B1B8E516EE2}"/>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7C465154-557D-4E99-9C79-7225A1CD2624}"/>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5" name="页脚占位符 4">
            <a:extLst>
              <a:ext uri="{FF2B5EF4-FFF2-40B4-BE49-F238E27FC236}">
                <a16:creationId xmlns:a16="http://schemas.microsoft.com/office/drawing/2014/main" id="{F658A6C1-D071-4F6D-9C56-6797949689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9DD9AC9B-F672-4685-8BC4-01037EFE3ACC}"/>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
        <p:nvSpPr>
          <p:cNvPr id="7" name="矩形 6">
            <a:extLst>
              <a:ext uri="{FF2B5EF4-FFF2-40B4-BE49-F238E27FC236}">
                <a16:creationId xmlns:a16="http://schemas.microsoft.com/office/drawing/2014/main" id="{0DE1BE30-E897-4211-9B1C-2EAF0584A974}"/>
              </a:ext>
            </a:extLst>
          </p:cNvPr>
          <p:cNvSpPr/>
          <p:nvPr userDrawn="1"/>
        </p:nvSpPr>
        <p:spPr>
          <a:xfrm>
            <a:off x="-6350" y="0"/>
            <a:ext cx="1219835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1DD34DD2-59E0-4502-B38B-8D79D99BC3EE}"/>
              </a:ext>
            </a:extLst>
          </p:cNvPr>
          <p:cNvSpPr/>
          <p:nvPr userDrawn="1"/>
        </p:nvSpPr>
        <p:spPr>
          <a:xfrm>
            <a:off x="838200" y="-852055"/>
            <a:ext cx="215900" cy="1825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矩形 8">
            <a:extLst>
              <a:ext uri="{FF2B5EF4-FFF2-40B4-BE49-F238E27FC236}">
                <a16:creationId xmlns:a16="http://schemas.microsoft.com/office/drawing/2014/main" id="{7B252624-06CD-4DF8-A5E0-AAB9AB63BADF}"/>
              </a:ext>
            </a:extLst>
          </p:cNvPr>
          <p:cNvSpPr/>
          <p:nvPr userDrawn="1"/>
        </p:nvSpPr>
        <p:spPr>
          <a:xfrm>
            <a:off x="1054100" y="60758"/>
            <a:ext cx="215900" cy="9128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TextBox 7">
            <a:extLst>
              <a:ext uri="{FF2B5EF4-FFF2-40B4-BE49-F238E27FC236}">
                <a16:creationId xmlns:a16="http://schemas.microsoft.com/office/drawing/2014/main" id="{B29863B3-1859-4737-9383-2909A82DA817}"/>
              </a:ext>
            </a:extLst>
          </p:cNvPr>
          <p:cNvSpPr txBox="1"/>
          <p:nvPr userDrawn="1"/>
        </p:nvSpPr>
        <p:spPr>
          <a:xfrm>
            <a:off x="1054100" y="437983"/>
            <a:ext cx="1889269" cy="461665"/>
          </a:xfrm>
          <a:prstGeom prst="rect">
            <a:avLst/>
          </a:prstGeom>
          <a:noFill/>
        </p:spPr>
        <p:txBody>
          <a:bodyPr wrap="square">
            <a:spAutoFit/>
          </a:bodyPr>
          <a:lstStyle/>
          <a:p>
            <a:pPr algn="ctr" fontAlgn="auto">
              <a:spcBef>
                <a:spcPts val="0"/>
              </a:spcBef>
              <a:spcAft>
                <a:spcPts val="0"/>
              </a:spcAft>
              <a:defRPr/>
            </a:pPr>
            <a:r>
              <a:rPr lang="en-US" altLang="zh-CN" sz="2400" b="1" dirty="0">
                <a:solidFill>
                  <a:schemeClr val="accent1">
                    <a:lumMod val="75000"/>
                  </a:schemeClr>
                </a:solidFill>
                <a:latin typeface="微软雅黑" pitchFamily="34" charset="-122"/>
                <a:ea typeface="微软雅黑" pitchFamily="34" charset="-122"/>
              </a:rPr>
              <a:t>Outline</a:t>
            </a:r>
            <a:endParaRPr lang="zh-CN" altLang="en-US" sz="2400" b="1" dirty="0">
              <a:solidFill>
                <a:schemeClr val="accent1">
                  <a:lumMod val="75000"/>
                </a:schemeClr>
              </a:solidFill>
              <a:latin typeface="微软雅黑" pitchFamily="34" charset="-122"/>
              <a:ea typeface="微软雅黑" pitchFamily="34" charset="-122"/>
            </a:endParaRPr>
          </a:p>
        </p:txBody>
      </p:sp>
      <p:grpSp>
        <p:nvGrpSpPr>
          <p:cNvPr id="12" name="Group 51">
            <a:extLst>
              <a:ext uri="{FF2B5EF4-FFF2-40B4-BE49-F238E27FC236}">
                <a16:creationId xmlns:a16="http://schemas.microsoft.com/office/drawing/2014/main" id="{72796936-C68D-4607-A384-4973EF8D30CF}"/>
              </a:ext>
            </a:extLst>
          </p:cNvPr>
          <p:cNvGrpSpPr>
            <a:grpSpLocks/>
          </p:cNvGrpSpPr>
          <p:nvPr userDrawn="1"/>
        </p:nvGrpSpPr>
        <p:grpSpPr bwMode="auto">
          <a:xfrm>
            <a:off x="2272867" y="1330908"/>
            <a:ext cx="7182861" cy="1081088"/>
            <a:chOff x="1296" y="1824"/>
            <a:chExt cx="2976" cy="432"/>
          </a:xfrm>
        </p:grpSpPr>
        <p:sp>
          <p:nvSpPr>
            <p:cNvPr id="13" name="AutoShape 52">
              <a:extLst>
                <a:ext uri="{FF2B5EF4-FFF2-40B4-BE49-F238E27FC236}">
                  <a16:creationId xmlns:a16="http://schemas.microsoft.com/office/drawing/2014/main" id="{E256ADF4-BDCA-4CD8-8E9E-778EA4F4ECC5}"/>
                </a:ext>
              </a:extLst>
            </p:cNvPr>
            <p:cNvSpPr>
              <a:spLocks noChangeArrowheads="1"/>
            </p:cNvSpPr>
            <p:nvPr/>
          </p:nvSpPr>
          <p:spPr bwMode="gray">
            <a:xfrm>
              <a:off x="1536" y="1899"/>
              <a:ext cx="2736" cy="288"/>
            </a:xfrm>
            <a:prstGeom prst="roundRect">
              <a:avLst>
                <a:gd name="adj" fmla="val 16667"/>
              </a:avLst>
            </a:prstGeom>
            <a:solidFill>
              <a:schemeClr val="accent1">
                <a:lumMod val="75000"/>
              </a:schemeClr>
            </a:solidFill>
            <a:ln w="12700" algn="ctr">
              <a:solidFill>
                <a:schemeClr val="bg1"/>
              </a:solidFill>
              <a:round/>
              <a:headEnd/>
              <a:tailEnd/>
            </a:ln>
            <a:effectLst/>
          </p:spPr>
          <p:txBody>
            <a:bodyPr wrap="none" anchor="ctr"/>
            <a:lstStyle/>
            <a:p>
              <a:pPr>
                <a:defRPr/>
              </a:pPr>
              <a:endParaRPr lang="zh-CN" altLang="en-US"/>
            </a:p>
          </p:txBody>
        </p:sp>
        <p:sp>
          <p:nvSpPr>
            <p:cNvPr id="14" name="AutoShape 53">
              <a:extLst>
                <a:ext uri="{FF2B5EF4-FFF2-40B4-BE49-F238E27FC236}">
                  <a16:creationId xmlns:a16="http://schemas.microsoft.com/office/drawing/2014/main" id="{B8B0E6AE-9054-4257-9119-E1E08BEF04EB}"/>
                </a:ext>
              </a:extLst>
            </p:cNvPr>
            <p:cNvSpPr>
              <a:spLocks noChangeArrowheads="1"/>
            </p:cNvSpPr>
            <p:nvPr userDrawn="1"/>
          </p:nvSpPr>
          <p:spPr bwMode="gray">
            <a:xfrm>
              <a:off x="1296" y="1824"/>
              <a:ext cx="432" cy="432"/>
            </a:xfrm>
            <a:prstGeom prst="diamond">
              <a:avLst/>
            </a:prstGeom>
            <a:solidFill>
              <a:schemeClr val="accent1">
                <a:lumMod val="60000"/>
                <a:lumOff val="40000"/>
              </a:schemeClr>
            </a:solidFill>
            <a:ln w="25400" algn="ctr">
              <a:solidFill>
                <a:schemeClr val="bg1"/>
              </a:solidFill>
              <a:miter lim="800000"/>
              <a:headEnd/>
              <a:tailEnd/>
            </a:ln>
            <a:effectLst/>
          </p:spPr>
          <p:txBody>
            <a:bodyPr wrap="none" anchor="ctr"/>
            <a:lstStyle/>
            <a:p>
              <a:pPr>
                <a:defRPr/>
              </a:pPr>
              <a:endParaRPr lang="zh-CN" altLang="en-US"/>
            </a:p>
          </p:txBody>
        </p:sp>
        <p:sp>
          <p:nvSpPr>
            <p:cNvPr id="15" name="Text Box 54">
              <a:extLst>
                <a:ext uri="{FF2B5EF4-FFF2-40B4-BE49-F238E27FC236}">
                  <a16:creationId xmlns:a16="http://schemas.microsoft.com/office/drawing/2014/main" id="{CEFF7C5F-65E7-44BB-B0AE-ACF0D49C409C}"/>
                </a:ext>
              </a:extLst>
            </p:cNvPr>
            <p:cNvSpPr txBox="1">
              <a:spLocks noChangeArrowheads="1"/>
            </p:cNvSpPr>
            <p:nvPr/>
          </p:nvSpPr>
          <p:spPr bwMode="gray">
            <a:xfrm>
              <a:off x="1724" y="1985"/>
              <a:ext cx="21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bg1"/>
                  </a:solidFill>
                  <a:latin typeface="微软雅黑" panose="020B0503020204020204" pitchFamily="34" charset="-122"/>
                  <a:ea typeface="微软雅黑" panose="020B0503020204020204" pitchFamily="34" charset="-122"/>
                </a:rPr>
                <a:t>Downscaling Background</a:t>
              </a:r>
            </a:p>
          </p:txBody>
        </p:sp>
        <p:sp>
          <p:nvSpPr>
            <p:cNvPr id="16" name="Text Box 55">
              <a:extLst>
                <a:ext uri="{FF2B5EF4-FFF2-40B4-BE49-F238E27FC236}">
                  <a16:creationId xmlns:a16="http://schemas.microsoft.com/office/drawing/2014/main" id="{433F177D-F749-4040-8EF3-B6AB9C8F34D9}"/>
                </a:ext>
              </a:extLst>
            </p:cNvPr>
            <p:cNvSpPr txBox="1">
              <a:spLocks noChangeArrowheads="1"/>
            </p:cNvSpPr>
            <p:nvPr userDrawn="1"/>
          </p:nvSpPr>
          <p:spPr bwMode="gray">
            <a:xfrm>
              <a:off x="1393" y="1968"/>
              <a:ext cx="223"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rPr>
                <a:t>1</a:t>
              </a:r>
            </a:p>
          </p:txBody>
        </p:sp>
      </p:grpSp>
      <p:grpSp>
        <p:nvGrpSpPr>
          <p:cNvPr id="17" name="Group 51">
            <a:extLst>
              <a:ext uri="{FF2B5EF4-FFF2-40B4-BE49-F238E27FC236}">
                <a16:creationId xmlns:a16="http://schemas.microsoft.com/office/drawing/2014/main" id="{A5285797-B512-4D4F-A7E6-2E40C5E412F8}"/>
              </a:ext>
            </a:extLst>
          </p:cNvPr>
          <p:cNvGrpSpPr>
            <a:grpSpLocks/>
          </p:cNvGrpSpPr>
          <p:nvPr userDrawn="1"/>
        </p:nvGrpSpPr>
        <p:grpSpPr bwMode="auto">
          <a:xfrm>
            <a:off x="2272868" y="2465467"/>
            <a:ext cx="7359053" cy="1081087"/>
            <a:chOff x="1296" y="1824"/>
            <a:chExt cx="3049" cy="432"/>
          </a:xfrm>
        </p:grpSpPr>
        <p:sp>
          <p:nvSpPr>
            <p:cNvPr id="18" name="AutoShape 52">
              <a:extLst>
                <a:ext uri="{FF2B5EF4-FFF2-40B4-BE49-F238E27FC236}">
                  <a16:creationId xmlns:a16="http://schemas.microsoft.com/office/drawing/2014/main" id="{DAAB929F-DE55-4D78-9D77-586AAC7FFB2D}"/>
                </a:ext>
              </a:extLst>
            </p:cNvPr>
            <p:cNvSpPr>
              <a:spLocks noChangeArrowheads="1"/>
            </p:cNvSpPr>
            <p:nvPr/>
          </p:nvSpPr>
          <p:spPr bwMode="gray">
            <a:xfrm>
              <a:off x="1536" y="1899"/>
              <a:ext cx="2736" cy="288"/>
            </a:xfrm>
            <a:prstGeom prst="roundRect">
              <a:avLst>
                <a:gd name="adj" fmla="val 16667"/>
              </a:avLst>
            </a:prstGeom>
            <a:solidFill>
              <a:schemeClr val="accent1">
                <a:lumMod val="75000"/>
              </a:schemeClr>
            </a:solidFill>
            <a:ln w="12700" algn="ctr">
              <a:solidFill>
                <a:schemeClr val="bg1"/>
              </a:solidFill>
              <a:round/>
              <a:headEnd/>
              <a:tailEnd/>
            </a:ln>
            <a:effectLst/>
          </p:spPr>
          <p:txBody>
            <a:bodyPr wrap="none" anchor="ctr"/>
            <a:lstStyle/>
            <a:p>
              <a:pPr>
                <a:defRPr/>
              </a:pPr>
              <a:endParaRPr lang="zh-CN" altLang="en-US"/>
            </a:p>
          </p:txBody>
        </p:sp>
        <p:sp>
          <p:nvSpPr>
            <p:cNvPr id="19" name="AutoShape 53">
              <a:extLst>
                <a:ext uri="{FF2B5EF4-FFF2-40B4-BE49-F238E27FC236}">
                  <a16:creationId xmlns:a16="http://schemas.microsoft.com/office/drawing/2014/main" id="{5256DE2C-4663-49CD-B8BA-58DDE69B2721}"/>
                </a:ext>
              </a:extLst>
            </p:cNvPr>
            <p:cNvSpPr>
              <a:spLocks noChangeArrowheads="1"/>
            </p:cNvSpPr>
            <p:nvPr/>
          </p:nvSpPr>
          <p:spPr bwMode="gray">
            <a:xfrm>
              <a:off x="1296" y="1824"/>
              <a:ext cx="432" cy="432"/>
            </a:xfrm>
            <a:prstGeom prst="diamond">
              <a:avLst/>
            </a:prstGeom>
            <a:solidFill>
              <a:schemeClr val="accent1">
                <a:lumMod val="60000"/>
                <a:lumOff val="40000"/>
              </a:schemeClr>
            </a:solidFill>
            <a:ln w="25400" algn="ctr">
              <a:solidFill>
                <a:schemeClr val="bg1"/>
              </a:solidFill>
              <a:miter lim="800000"/>
              <a:headEnd/>
              <a:tailEnd/>
            </a:ln>
            <a:effectLst/>
          </p:spPr>
          <p:txBody>
            <a:bodyPr wrap="none" anchor="ctr"/>
            <a:lstStyle/>
            <a:p>
              <a:pPr>
                <a:defRPr/>
              </a:pPr>
              <a:endParaRPr lang="zh-CN" altLang="en-US"/>
            </a:p>
          </p:txBody>
        </p:sp>
        <p:sp>
          <p:nvSpPr>
            <p:cNvPr id="20" name="Text Box 54">
              <a:extLst>
                <a:ext uri="{FF2B5EF4-FFF2-40B4-BE49-F238E27FC236}">
                  <a16:creationId xmlns:a16="http://schemas.microsoft.com/office/drawing/2014/main" id="{C1C0F218-B036-4A03-9210-BCA6ABFE6F1C}"/>
                </a:ext>
              </a:extLst>
            </p:cNvPr>
            <p:cNvSpPr txBox="1">
              <a:spLocks noChangeArrowheads="1"/>
            </p:cNvSpPr>
            <p:nvPr/>
          </p:nvSpPr>
          <p:spPr bwMode="gray">
            <a:xfrm>
              <a:off x="1654" y="1976"/>
              <a:ext cx="26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r>
                <a:rPr lang="en-US" altLang="zh-CN" sz="1600" b="1" dirty="0">
                  <a:solidFill>
                    <a:schemeClr val="bg1"/>
                  </a:solidFill>
                  <a:latin typeface="微软雅黑" panose="020B0503020204020204" pitchFamily="34" charset="-122"/>
                  <a:ea typeface="微软雅黑" panose="020B0503020204020204" pitchFamily="34" charset="-122"/>
                </a:rPr>
                <a:t>“Grow-in-Place” vs “Site-&amp;-</a:t>
              </a:r>
              <a:r>
                <a:rPr lang="en-US" altLang="zh-CN" sz="1600" b="1" dirty="0" err="1">
                  <a:solidFill>
                    <a:schemeClr val="bg1"/>
                  </a:solidFill>
                  <a:latin typeface="微软雅黑" panose="020B0503020204020204" pitchFamily="34" charset="-122"/>
                  <a:ea typeface="微软雅黑" panose="020B0503020204020204" pitchFamily="34" charset="-122"/>
                </a:rPr>
                <a:t>Grow”EGU</a:t>
              </a:r>
              <a:r>
                <a:rPr lang="en-US" altLang="zh-CN" sz="1600" b="1" dirty="0">
                  <a:solidFill>
                    <a:schemeClr val="bg1"/>
                  </a:solidFill>
                  <a:latin typeface="微软雅黑" panose="020B0503020204020204" pitchFamily="34" charset="-122"/>
                  <a:ea typeface="微软雅黑" panose="020B0503020204020204" pitchFamily="34" charset="-122"/>
                </a:rPr>
                <a:t> Downscaling</a:t>
              </a:r>
              <a:endParaRPr lang="zh-CN" altLang="en-US" sz="1600" b="1" dirty="0">
                <a:latin typeface="微软雅黑" pitchFamily="34" charset="-122"/>
                <a:ea typeface="微软雅黑" pitchFamily="34" charset="-122"/>
              </a:endParaRPr>
            </a:p>
          </p:txBody>
        </p:sp>
        <p:sp>
          <p:nvSpPr>
            <p:cNvPr id="21" name="Text Box 55">
              <a:extLst>
                <a:ext uri="{FF2B5EF4-FFF2-40B4-BE49-F238E27FC236}">
                  <a16:creationId xmlns:a16="http://schemas.microsoft.com/office/drawing/2014/main" id="{C5F71FF8-4132-41C4-B9A7-34B2F2D62F21}"/>
                </a:ext>
              </a:extLst>
            </p:cNvPr>
            <p:cNvSpPr txBox="1">
              <a:spLocks noChangeArrowheads="1"/>
            </p:cNvSpPr>
            <p:nvPr/>
          </p:nvSpPr>
          <p:spPr bwMode="gray">
            <a:xfrm>
              <a:off x="1393" y="1968"/>
              <a:ext cx="223"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a:solidFill>
                    <a:schemeClr val="bg1"/>
                  </a:solidFill>
                  <a:latin typeface="微软雅黑" panose="020B0503020204020204" pitchFamily="34" charset="-122"/>
                  <a:ea typeface="微软雅黑" panose="020B0503020204020204" pitchFamily="34" charset="-122"/>
                </a:rPr>
                <a:t>2</a:t>
              </a:r>
            </a:p>
          </p:txBody>
        </p:sp>
      </p:grpSp>
      <p:grpSp>
        <p:nvGrpSpPr>
          <p:cNvPr id="22" name="Group 51">
            <a:extLst>
              <a:ext uri="{FF2B5EF4-FFF2-40B4-BE49-F238E27FC236}">
                <a16:creationId xmlns:a16="http://schemas.microsoft.com/office/drawing/2014/main" id="{5DCC7F5E-ACA6-4CEA-A864-5EDB76295ABF}"/>
              </a:ext>
            </a:extLst>
          </p:cNvPr>
          <p:cNvGrpSpPr>
            <a:grpSpLocks/>
          </p:cNvGrpSpPr>
          <p:nvPr userDrawn="1"/>
        </p:nvGrpSpPr>
        <p:grpSpPr bwMode="auto">
          <a:xfrm>
            <a:off x="2310132" y="3668342"/>
            <a:ext cx="7145596" cy="1081088"/>
            <a:chOff x="1296" y="1824"/>
            <a:chExt cx="2976" cy="432"/>
          </a:xfrm>
        </p:grpSpPr>
        <p:sp>
          <p:nvSpPr>
            <p:cNvPr id="23" name="AutoShape 52">
              <a:extLst>
                <a:ext uri="{FF2B5EF4-FFF2-40B4-BE49-F238E27FC236}">
                  <a16:creationId xmlns:a16="http://schemas.microsoft.com/office/drawing/2014/main" id="{671FA27D-3908-4C2A-B6BA-9B5AD140A9BE}"/>
                </a:ext>
              </a:extLst>
            </p:cNvPr>
            <p:cNvSpPr>
              <a:spLocks noChangeArrowheads="1"/>
            </p:cNvSpPr>
            <p:nvPr/>
          </p:nvSpPr>
          <p:spPr bwMode="gray">
            <a:xfrm>
              <a:off x="1536" y="1899"/>
              <a:ext cx="2736" cy="288"/>
            </a:xfrm>
            <a:prstGeom prst="roundRect">
              <a:avLst>
                <a:gd name="adj" fmla="val 16667"/>
              </a:avLst>
            </a:prstGeom>
            <a:solidFill>
              <a:schemeClr val="accent1">
                <a:lumMod val="75000"/>
              </a:schemeClr>
            </a:solidFill>
            <a:ln w="12700" algn="ctr">
              <a:solidFill>
                <a:schemeClr val="bg1"/>
              </a:solidFill>
              <a:round/>
              <a:headEnd/>
              <a:tailEnd/>
            </a:ln>
            <a:effectLst/>
          </p:spPr>
          <p:txBody>
            <a:bodyPr wrap="none" anchor="ctr"/>
            <a:lstStyle/>
            <a:p>
              <a:pPr>
                <a:defRPr/>
              </a:pPr>
              <a:endParaRPr lang="zh-CN" altLang="en-US"/>
            </a:p>
          </p:txBody>
        </p:sp>
        <p:sp>
          <p:nvSpPr>
            <p:cNvPr id="24" name="AutoShape 53">
              <a:extLst>
                <a:ext uri="{FF2B5EF4-FFF2-40B4-BE49-F238E27FC236}">
                  <a16:creationId xmlns:a16="http://schemas.microsoft.com/office/drawing/2014/main" id="{E37DE4E5-AF1E-4B3A-BA92-7310628A8C4C}"/>
                </a:ext>
              </a:extLst>
            </p:cNvPr>
            <p:cNvSpPr>
              <a:spLocks noChangeArrowheads="1"/>
            </p:cNvSpPr>
            <p:nvPr/>
          </p:nvSpPr>
          <p:spPr bwMode="gray">
            <a:xfrm>
              <a:off x="1296" y="1824"/>
              <a:ext cx="432" cy="432"/>
            </a:xfrm>
            <a:prstGeom prst="diamond">
              <a:avLst/>
            </a:prstGeom>
            <a:solidFill>
              <a:schemeClr val="accent1">
                <a:lumMod val="60000"/>
                <a:lumOff val="40000"/>
              </a:schemeClr>
            </a:solidFill>
            <a:ln w="25400" algn="ctr">
              <a:solidFill>
                <a:schemeClr val="bg1"/>
              </a:solidFill>
              <a:miter lim="800000"/>
              <a:headEnd/>
              <a:tailEnd/>
            </a:ln>
            <a:effectLst/>
          </p:spPr>
          <p:txBody>
            <a:bodyPr wrap="none" anchor="ctr"/>
            <a:lstStyle/>
            <a:p>
              <a:pPr>
                <a:defRPr/>
              </a:pPr>
              <a:endParaRPr lang="zh-CN" altLang="en-US"/>
            </a:p>
          </p:txBody>
        </p:sp>
        <p:sp>
          <p:nvSpPr>
            <p:cNvPr id="25" name="Text Box 54">
              <a:extLst>
                <a:ext uri="{FF2B5EF4-FFF2-40B4-BE49-F238E27FC236}">
                  <a16:creationId xmlns:a16="http://schemas.microsoft.com/office/drawing/2014/main" id="{847B8135-142F-4AC2-8FBF-E4164D45B785}"/>
                </a:ext>
              </a:extLst>
            </p:cNvPr>
            <p:cNvSpPr txBox="1">
              <a:spLocks noChangeArrowheads="1"/>
            </p:cNvSpPr>
            <p:nvPr/>
          </p:nvSpPr>
          <p:spPr bwMode="gray">
            <a:xfrm>
              <a:off x="1724" y="1985"/>
              <a:ext cx="21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bg1"/>
                  </a:solidFill>
                  <a:latin typeface="微软雅黑" panose="020B0503020204020204" pitchFamily="34" charset="-122"/>
                  <a:ea typeface="微软雅黑" panose="020B0503020204020204" pitchFamily="34" charset="-122"/>
                </a:rPr>
                <a:t> Method Demonstration (Results)</a:t>
              </a:r>
            </a:p>
          </p:txBody>
        </p:sp>
        <p:sp>
          <p:nvSpPr>
            <p:cNvPr id="26" name="Text Box 55">
              <a:extLst>
                <a:ext uri="{FF2B5EF4-FFF2-40B4-BE49-F238E27FC236}">
                  <a16:creationId xmlns:a16="http://schemas.microsoft.com/office/drawing/2014/main" id="{FAE22B44-E272-45CA-9CEC-DC9B8A1CEF1C}"/>
                </a:ext>
              </a:extLst>
            </p:cNvPr>
            <p:cNvSpPr txBox="1">
              <a:spLocks noChangeArrowheads="1"/>
            </p:cNvSpPr>
            <p:nvPr/>
          </p:nvSpPr>
          <p:spPr bwMode="gray">
            <a:xfrm>
              <a:off x="1393" y="1968"/>
              <a:ext cx="223"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rPr>
                <a:t>3</a:t>
              </a:r>
            </a:p>
          </p:txBody>
        </p:sp>
      </p:grpSp>
      <p:grpSp>
        <p:nvGrpSpPr>
          <p:cNvPr id="27" name="Group 51">
            <a:extLst>
              <a:ext uri="{FF2B5EF4-FFF2-40B4-BE49-F238E27FC236}">
                <a16:creationId xmlns:a16="http://schemas.microsoft.com/office/drawing/2014/main" id="{61EEB472-4BE6-4739-B828-BA9391DF187A}"/>
              </a:ext>
            </a:extLst>
          </p:cNvPr>
          <p:cNvGrpSpPr>
            <a:grpSpLocks/>
          </p:cNvGrpSpPr>
          <p:nvPr userDrawn="1"/>
        </p:nvGrpSpPr>
        <p:grpSpPr bwMode="auto">
          <a:xfrm>
            <a:off x="2310132" y="4888267"/>
            <a:ext cx="7145596" cy="1081087"/>
            <a:chOff x="1296" y="1824"/>
            <a:chExt cx="3000" cy="432"/>
          </a:xfrm>
        </p:grpSpPr>
        <p:sp>
          <p:nvSpPr>
            <p:cNvPr id="28" name="AutoShape 52">
              <a:extLst>
                <a:ext uri="{FF2B5EF4-FFF2-40B4-BE49-F238E27FC236}">
                  <a16:creationId xmlns:a16="http://schemas.microsoft.com/office/drawing/2014/main" id="{8E328410-9088-4A80-BF62-BAF5DE136C80}"/>
                </a:ext>
              </a:extLst>
            </p:cNvPr>
            <p:cNvSpPr>
              <a:spLocks noChangeArrowheads="1"/>
            </p:cNvSpPr>
            <p:nvPr/>
          </p:nvSpPr>
          <p:spPr bwMode="gray">
            <a:xfrm>
              <a:off x="1560" y="1893"/>
              <a:ext cx="2736" cy="288"/>
            </a:xfrm>
            <a:prstGeom prst="roundRect">
              <a:avLst>
                <a:gd name="adj" fmla="val 16667"/>
              </a:avLst>
            </a:prstGeom>
            <a:solidFill>
              <a:schemeClr val="accent1">
                <a:lumMod val="75000"/>
              </a:schemeClr>
            </a:solidFill>
            <a:ln w="12700" algn="ctr">
              <a:solidFill>
                <a:schemeClr val="bg1"/>
              </a:solidFill>
              <a:round/>
              <a:headEnd/>
              <a:tailEnd/>
            </a:ln>
            <a:effectLst/>
          </p:spPr>
          <p:txBody>
            <a:bodyPr wrap="none" anchor="ctr"/>
            <a:lstStyle/>
            <a:p>
              <a:pPr>
                <a:defRPr/>
              </a:pPr>
              <a:endParaRPr lang="zh-CN" altLang="en-US"/>
            </a:p>
          </p:txBody>
        </p:sp>
        <p:sp>
          <p:nvSpPr>
            <p:cNvPr id="29" name="AutoShape 53">
              <a:extLst>
                <a:ext uri="{FF2B5EF4-FFF2-40B4-BE49-F238E27FC236}">
                  <a16:creationId xmlns:a16="http://schemas.microsoft.com/office/drawing/2014/main" id="{44642EAE-665A-4EB1-A100-DAF628215986}"/>
                </a:ext>
              </a:extLst>
            </p:cNvPr>
            <p:cNvSpPr>
              <a:spLocks noChangeArrowheads="1"/>
            </p:cNvSpPr>
            <p:nvPr/>
          </p:nvSpPr>
          <p:spPr bwMode="gray">
            <a:xfrm>
              <a:off x="1296" y="1824"/>
              <a:ext cx="432" cy="432"/>
            </a:xfrm>
            <a:prstGeom prst="diamond">
              <a:avLst/>
            </a:prstGeom>
            <a:solidFill>
              <a:schemeClr val="accent1">
                <a:lumMod val="60000"/>
                <a:lumOff val="40000"/>
              </a:schemeClr>
            </a:solidFill>
            <a:ln w="25400" algn="ctr">
              <a:solidFill>
                <a:schemeClr val="bg1"/>
              </a:solidFill>
              <a:miter lim="800000"/>
              <a:headEnd/>
              <a:tailEnd/>
            </a:ln>
            <a:effectLst/>
          </p:spPr>
          <p:txBody>
            <a:bodyPr wrap="none" anchor="ctr"/>
            <a:lstStyle/>
            <a:p>
              <a:pPr>
                <a:defRPr/>
              </a:pPr>
              <a:endParaRPr lang="zh-CN" altLang="en-US"/>
            </a:p>
          </p:txBody>
        </p:sp>
        <p:sp>
          <p:nvSpPr>
            <p:cNvPr id="30" name="Text Box 54">
              <a:extLst>
                <a:ext uri="{FF2B5EF4-FFF2-40B4-BE49-F238E27FC236}">
                  <a16:creationId xmlns:a16="http://schemas.microsoft.com/office/drawing/2014/main" id="{A2B5F251-F66D-4957-975A-2D011ED4560E}"/>
                </a:ext>
              </a:extLst>
            </p:cNvPr>
            <p:cNvSpPr txBox="1">
              <a:spLocks noChangeArrowheads="1"/>
            </p:cNvSpPr>
            <p:nvPr/>
          </p:nvSpPr>
          <p:spPr bwMode="gray">
            <a:xfrm>
              <a:off x="1724" y="1985"/>
              <a:ext cx="21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chemeClr val="bg1"/>
                  </a:solidFill>
                  <a:latin typeface="微软雅黑" panose="020B0503020204020204" pitchFamily="34" charset="-122"/>
                  <a:ea typeface="微软雅黑" panose="020B0503020204020204" pitchFamily="34" charset="-122"/>
                </a:rPr>
                <a:t>Next Steps</a:t>
              </a:r>
            </a:p>
          </p:txBody>
        </p:sp>
        <p:sp>
          <p:nvSpPr>
            <p:cNvPr id="31" name="Text Box 55">
              <a:extLst>
                <a:ext uri="{FF2B5EF4-FFF2-40B4-BE49-F238E27FC236}">
                  <a16:creationId xmlns:a16="http://schemas.microsoft.com/office/drawing/2014/main" id="{DAAB46FB-CE3B-4C3A-930A-18E9B0EF2A6D}"/>
                </a:ext>
              </a:extLst>
            </p:cNvPr>
            <p:cNvSpPr txBox="1">
              <a:spLocks noChangeArrowheads="1"/>
            </p:cNvSpPr>
            <p:nvPr/>
          </p:nvSpPr>
          <p:spPr bwMode="gray">
            <a:xfrm>
              <a:off x="1393" y="1968"/>
              <a:ext cx="223"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a:solidFill>
                    <a:schemeClr val="bg1"/>
                  </a:solidFill>
                  <a:latin typeface="微软雅黑" panose="020B0503020204020204" pitchFamily="34" charset="-122"/>
                  <a:ea typeface="微软雅黑" panose="020B0503020204020204" pitchFamily="34" charset="-122"/>
                </a:rPr>
                <a:t>4</a:t>
              </a:r>
            </a:p>
          </p:txBody>
        </p:sp>
      </p:grpSp>
    </p:spTree>
    <p:extLst>
      <p:ext uri="{BB962C8B-B14F-4D97-AF65-F5344CB8AC3E}">
        <p14:creationId xmlns:p14="http://schemas.microsoft.com/office/powerpoint/2010/main" val="405092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8E996CB1-D4E8-4E98-A7E4-B7B1C61A8CB1}"/>
              </a:ext>
            </a:extLst>
          </p:cNvPr>
          <p:cNvSpPr/>
          <p:nvPr userDrawn="1"/>
        </p:nvSpPr>
        <p:spPr>
          <a:xfrm>
            <a:off x="5194299" y="332656"/>
            <a:ext cx="1662539" cy="432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b="0" dirty="0">
                <a:solidFill>
                  <a:schemeClr val="tx1">
                    <a:lumMod val="95000"/>
                    <a:lumOff val="5000"/>
                  </a:schemeClr>
                </a:solidFill>
                <a:latin typeface="微软雅黑" panose="020B0503020204020204" pitchFamily="34" charset="-122"/>
                <a:ea typeface="微软雅黑" panose="020B0503020204020204" pitchFamily="34" charset="-122"/>
              </a:rPr>
              <a:t>Background</a:t>
            </a:r>
            <a:endParaRPr lang="zh-CN" altLang="en-US" b="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297DBAA8-A3BF-490E-B0F7-CD5E04E3A317}"/>
              </a:ext>
            </a:extLst>
          </p:cNvPr>
          <p:cNvSpPr/>
          <p:nvPr userDrawn="1"/>
        </p:nvSpPr>
        <p:spPr>
          <a:xfrm>
            <a:off x="11074400" y="6261100"/>
            <a:ext cx="1257300" cy="107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632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69D94AE2-919E-407B-92A6-2C98747EB3D3}"/>
              </a:ext>
            </a:extLst>
          </p:cNvPr>
          <p:cNvSpPr/>
          <p:nvPr userDrawn="1"/>
        </p:nvSpPr>
        <p:spPr>
          <a:xfrm>
            <a:off x="6809561" y="332657"/>
            <a:ext cx="1779096" cy="432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b="0" dirty="0">
                <a:solidFill>
                  <a:schemeClr val="tx1">
                    <a:lumMod val="95000"/>
                    <a:lumOff val="5000"/>
                  </a:schemeClr>
                </a:solidFill>
                <a:latin typeface="微软雅黑" panose="020B0503020204020204" pitchFamily="34" charset="-122"/>
                <a:ea typeface="微软雅黑" panose="020B0503020204020204" pitchFamily="34" charset="-122"/>
              </a:rPr>
              <a:t>Methodology</a:t>
            </a:r>
            <a:endParaRPr lang="zh-CN" altLang="en-US" b="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Rectangle 2">
            <a:extLst>
              <a:ext uri="{FF2B5EF4-FFF2-40B4-BE49-F238E27FC236}">
                <a16:creationId xmlns:a16="http://schemas.microsoft.com/office/drawing/2014/main" id="{3D034A59-5410-4F45-904E-0AD27DD9F8E7}"/>
              </a:ext>
            </a:extLst>
          </p:cNvPr>
          <p:cNvSpPr/>
          <p:nvPr userDrawn="1"/>
        </p:nvSpPr>
        <p:spPr>
          <a:xfrm>
            <a:off x="11074400" y="6261100"/>
            <a:ext cx="1257300" cy="107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10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BF4EFB48-D3C7-4F6E-AE57-3CA6CAFC3D15}"/>
              </a:ext>
            </a:extLst>
          </p:cNvPr>
          <p:cNvSpPr/>
          <p:nvPr userDrawn="1"/>
        </p:nvSpPr>
        <p:spPr>
          <a:xfrm>
            <a:off x="8631381" y="332655"/>
            <a:ext cx="1529767" cy="432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b="0" dirty="0">
                <a:solidFill>
                  <a:schemeClr val="tx1">
                    <a:lumMod val="95000"/>
                    <a:lumOff val="5000"/>
                  </a:schemeClr>
                </a:solidFill>
                <a:latin typeface="微软雅黑" panose="020B0503020204020204" pitchFamily="34" charset="-122"/>
                <a:ea typeface="微软雅黑" panose="020B0503020204020204" pitchFamily="34" charset="-122"/>
              </a:rPr>
              <a:t>Results</a:t>
            </a:r>
            <a:endParaRPr lang="zh-CN" altLang="en-US" b="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 name="Rectangle 3">
            <a:extLst>
              <a:ext uri="{FF2B5EF4-FFF2-40B4-BE49-F238E27FC236}">
                <a16:creationId xmlns:a16="http://schemas.microsoft.com/office/drawing/2014/main" id="{42EA95E9-A945-45DF-95F2-B61B11AAB051}"/>
              </a:ext>
            </a:extLst>
          </p:cNvPr>
          <p:cNvSpPr/>
          <p:nvPr userDrawn="1"/>
        </p:nvSpPr>
        <p:spPr>
          <a:xfrm>
            <a:off x="11074400" y="6261100"/>
            <a:ext cx="1257300" cy="107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2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B96534BC-05D0-4B17-B06F-30AABCCCC9B9}"/>
              </a:ext>
            </a:extLst>
          </p:cNvPr>
          <p:cNvSpPr/>
          <p:nvPr userDrawn="1"/>
        </p:nvSpPr>
        <p:spPr>
          <a:xfrm>
            <a:off x="9996106" y="332655"/>
            <a:ext cx="1779096" cy="432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CN" b="0" dirty="0">
                <a:solidFill>
                  <a:schemeClr val="tx1">
                    <a:lumMod val="95000"/>
                    <a:lumOff val="5000"/>
                  </a:schemeClr>
                </a:solidFill>
                <a:latin typeface="微软雅黑" panose="020B0503020204020204" pitchFamily="34" charset="-122"/>
                <a:ea typeface="微软雅黑" panose="020B0503020204020204" pitchFamily="34" charset="-122"/>
              </a:rPr>
              <a:t>Outlook</a:t>
            </a:r>
            <a:endParaRPr lang="zh-CN" altLang="en-US" b="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Rectangle 2">
            <a:extLst>
              <a:ext uri="{FF2B5EF4-FFF2-40B4-BE49-F238E27FC236}">
                <a16:creationId xmlns:a16="http://schemas.microsoft.com/office/drawing/2014/main" id="{D99CC245-3ECE-4620-90B2-46DFD9BF85D1}"/>
              </a:ext>
            </a:extLst>
          </p:cNvPr>
          <p:cNvSpPr/>
          <p:nvPr userDrawn="1"/>
        </p:nvSpPr>
        <p:spPr>
          <a:xfrm>
            <a:off x="11074400" y="6261100"/>
            <a:ext cx="1257300" cy="107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79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DE13C4-D43B-4947-A43F-2E513FDC69A6}"/>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3" name="页脚占位符 2">
            <a:extLst>
              <a:ext uri="{FF2B5EF4-FFF2-40B4-BE49-F238E27FC236}">
                <a16:creationId xmlns:a16="http://schemas.microsoft.com/office/drawing/2014/main" id="{A5C76360-DC60-4664-AF54-DD076C02B9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a:extLst>
              <a:ext uri="{FF2B5EF4-FFF2-40B4-BE49-F238E27FC236}">
                <a16:creationId xmlns:a16="http://schemas.microsoft.com/office/drawing/2014/main" id="{85A9CF4D-5600-44CB-8EB2-08CFCAA63940}"/>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
        <p:nvSpPr>
          <p:cNvPr id="5" name="矩形 4">
            <a:extLst>
              <a:ext uri="{FF2B5EF4-FFF2-40B4-BE49-F238E27FC236}">
                <a16:creationId xmlns:a16="http://schemas.microsoft.com/office/drawing/2014/main" id="{299BF994-1891-486F-BB5E-805FF38B75C6}"/>
              </a:ext>
            </a:extLst>
          </p:cNvPr>
          <p:cNvSpPr/>
          <p:nvPr userDrawn="1"/>
        </p:nvSpPr>
        <p:spPr>
          <a:xfrm>
            <a:off x="0" y="0"/>
            <a:ext cx="12198350" cy="6858000"/>
          </a:xfrm>
          <a:prstGeom prst="rect">
            <a:avLst/>
          </a:prstGeom>
          <a:solidFill>
            <a:srgbClr val="F9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A6C3D3EB-3CB6-4887-A3C7-13576273F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 y="-1954372"/>
            <a:ext cx="12191107" cy="6957392"/>
          </a:xfrm>
          <a:prstGeom prst="rect">
            <a:avLst/>
          </a:prstGeom>
        </p:spPr>
      </p:pic>
      <p:sp>
        <p:nvSpPr>
          <p:cNvPr id="6" name="矩形 5">
            <a:extLst>
              <a:ext uri="{FF2B5EF4-FFF2-40B4-BE49-F238E27FC236}">
                <a16:creationId xmlns:a16="http://schemas.microsoft.com/office/drawing/2014/main" id="{300B2331-2C31-45BE-91E2-12C452A8BDD5}"/>
              </a:ext>
            </a:extLst>
          </p:cNvPr>
          <p:cNvSpPr/>
          <p:nvPr userDrawn="1"/>
        </p:nvSpPr>
        <p:spPr>
          <a:xfrm>
            <a:off x="7243" y="3795712"/>
            <a:ext cx="12198350" cy="41044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sz="1800" b="1" dirty="0">
              <a:solidFill>
                <a:schemeClr val="tx1"/>
              </a:solidFill>
              <a:latin typeface="微软雅黑" pitchFamily="34" charset="-122"/>
              <a:ea typeface="微软雅黑" pitchFamily="34" charset="-122"/>
            </a:endParaRPr>
          </a:p>
        </p:txBody>
      </p:sp>
      <p:grpSp>
        <p:nvGrpSpPr>
          <p:cNvPr id="8" name="组合 8">
            <a:extLst>
              <a:ext uri="{FF2B5EF4-FFF2-40B4-BE49-F238E27FC236}">
                <a16:creationId xmlns:a16="http://schemas.microsoft.com/office/drawing/2014/main" id="{2E2D031D-2A24-4E74-B01E-FF55D3B55887}"/>
              </a:ext>
            </a:extLst>
          </p:cNvPr>
          <p:cNvGrpSpPr>
            <a:grpSpLocks/>
          </p:cNvGrpSpPr>
          <p:nvPr userDrawn="1"/>
        </p:nvGrpSpPr>
        <p:grpSpPr bwMode="auto">
          <a:xfrm>
            <a:off x="4871244" y="2623357"/>
            <a:ext cx="2449512" cy="2447925"/>
            <a:chOff x="6897738" y="2060848"/>
            <a:chExt cx="2448272" cy="2448272"/>
          </a:xfrm>
        </p:grpSpPr>
        <p:sp>
          <p:nvSpPr>
            <p:cNvPr id="9" name="空心弧 8">
              <a:extLst>
                <a:ext uri="{FF2B5EF4-FFF2-40B4-BE49-F238E27FC236}">
                  <a16:creationId xmlns:a16="http://schemas.microsoft.com/office/drawing/2014/main" id="{78AD9703-E968-4609-AE79-D8F07302C18B}"/>
                </a:ext>
              </a:extLst>
            </p:cNvPr>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0" name="空心弧 9">
              <a:extLst>
                <a:ext uri="{FF2B5EF4-FFF2-40B4-BE49-F238E27FC236}">
                  <a16:creationId xmlns:a16="http://schemas.microsoft.com/office/drawing/2014/main" id="{63EC8EB6-8590-4D25-AEF6-A3E1A3E83650}"/>
                </a:ext>
              </a:extLst>
            </p:cNvPr>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1" name="TextBox 11">
            <a:extLst>
              <a:ext uri="{FF2B5EF4-FFF2-40B4-BE49-F238E27FC236}">
                <a16:creationId xmlns:a16="http://schemas.microsoft.com/office/drawing/2014/main" id="{9C3A0899-01B7-41B2-8239-BC8579E06F03}"/>
              </a:ext>
            </a:extLst>
          </p:cNvPr>
          <p:cNvSpPr txBox="1"/>
          <p:nvPr userDrawn="1"/>
        </p:nvSpPr>
        <p:spPr>
          <a:xfrm>
            <a:off x="5396706" y="3205969"/>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accent1">
                    <a:lumMod val="50000"/>
                  </a:schemeClr>
                </a:solidFill>
                <a:latin typeface="微软雅黑" pitchFamily="34" charset="-122"/>
                <a:ea typeface="微软雅黑" pitchFamily="34" charset="-122"/>
              </a:rPr>
              <a:t>Part</a:t>
            </a:r>
            <a:endParaRPr lang="zh-CN" altLang="en-US" sz="3200" b="1" dirty="0">
              <a:solidFill>
                <a:schemeClr val="accent1">
                  <a:lumMod val="50000"/>
                </a:schemeClr>
              </a:solidFill>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EC578789-A000-4A7C-BEF1-8A9C387D3E72}"/>
              </a:ext>
            </a:extLst>
          </p:cNvPr>
          <p:cNvSpPr/>
          <p:nvPr userDrawn="1"/>
        </p:nvSpPr>
        <p:spPr>
          <a:xfrm>
            <a:off x="5911471" y="3821403"/>
            <a:ext cx="373820" cy="461665"/>
          </a:xfrm>
          <a:prstGeom prst="rect">
            <a:avLst/>
          </a:prstGeom>
        </p:spPr>
        <p:txBody>
          <a:bodyPr wrap="none">
            <a:spAutoFit/>
          </a:bodyPr>
          <a:lstStyle/>
          <a:p>
            <a:pPr algn="ctr" fontAlgn="auto">
              <a:spcBef>
                <a:spcPts val="0"/>
              </a:spcBef>
              <a:spcAft>
                <a:spcPts val="0"/>
              </a:spcAft>
              <a:defRPr/>
            </a:pPr>
            <a:r>
              <a:rPr lang="en-US" altLang="zh-CN" sz="2400" b="1" dirty="0">
                <a:solidFill>
                  <a:schemeClr val="bg1">
                    <a:lumMod val="95000"/>
                  </a:schemeClr>
                </a:solidFill>
                <a:latin typeface="微软雅黑" pitchFamily="34" charset="-122"/>
                <a:ea typeface="微软雅黑" pitchFamily="34" charset="-122"/>
              </a:rPr>
              <a:t>1</a:t>
            </a:r>
            <a:endParaRPr lang="zh-CN" altLang="en-US" sz="2400" b="1" dirty="0">
              <a:solidFill>
                <a:schemeClr val="bg1">
                  <a:lumMod val="9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56857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DE13C4-D43B-4947-A43F-2E513FDC69A6}"/>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3" name="页脚占位符 2">
            <a:extLst>
              <a:ext uri="{FF2B5EF4-FFF2-40B4-BE49-F238E27FC236}">
                <a16:creationId xmlns:a16="http://schemas.microsoft.com/office/drawing/2014/main" id="{A5C76360-DC60-4664-AF54-DD076C02B9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a:extLst>
              <a:ext uri="{FF2B5EF4-FFF2-40B4-BE49-F238E27FC236}">
                <a16:creationId xmlns:a16="http://schemas.microsoft.com/office/drawing/2014/main" id="{85A9CF4D-5600-44CB-8EB2-08CFCAA63940}"/>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
        <p:nvSpPr>
          <p:cNvPr id="5" name="矩形 4">
            <a:extLst>
              <a:ext uri="{FF2B5EF4-FFF2-40B4-BE49-F238E27FC236}">
                <a16:creationId xmlns:a16="http://schemas.microsoft.com/office/drawing/2014/main" id="{299BF994-1891-486F-BB5E-805FF38B75C6}"/>
              </a:ext>
            </a:extLst>
          </p:cNvPr>
          <p:cNvSpPr/>
          <p:nvPr userDrawn="1"/>
        </p:nvSpPr>
        <p:spPr>
          <a:xfrm>
            <a:off x="0" y="0"/>
            <a:ext cx="12198350" cy="6858000"/>
          </a:xfrm>
          <a:prstGeom prst="rect">
            <a:avLst/>
          </a:prstGeom>
          <a:solidFill>
            <a:srgbClr val="F9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A6C3D3EB-3CB6-4887-A3C7-13576273F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 y="-1954372"/>
            <a:ext cx="12191107" cy="6957392"/>
          </a:xfrm>
          <a:prstGeom prst="rect">
            <a:avLst/>
          </a:prstGeom>
        </p:spPr>
      </p:pic>
      <p:sp>
        <p:nvSpPr>
          <p:cNvPr id="6" name="矩形 5">
            <a:extLst>
              <a:ext uri="{FF2B5EF4-FFF2-40B4-BE49-F238E27FC236}">
                <a16:creationId xmlns:a16="http://schemas.microsoft.com/office/drawing/2014/main" id="{300B2331-2C31-45BE-91E2-12C452A8BDD5}"/>
              </a:ext>
            </a:extLst>
          </p:cNvPr>
          <p:cNvSpPr/>
          <p:nvPr userDrawn="1"/>
        </p:nvSpPr>
        <p:spPr>
          <a:xfrm>
            <a:off x="7243" y="3795712"/>
            <a:ext cx="12198350" cy="41044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sz="1800" b="1" dirty="0">
              <a:solidFill>
                <a:schemeClr val="tx1"/>
              </a:solidFill>
              <a:latin typeface="微软雅黑" pitchFamily="34" charset="-122"/>
              <a:ea typeface="微软雅黑" pitchFamily="34" charset="-122"/>
            </a:endParaRPr>
          </a:p>
        </p:txBody>
      </p:sp>
      <p:grpSp>
        <p:nvGrpSpPr>
          <p:cNvPr id="8" name="组合 8">
            <a:extLst>
              <a:ext uri="{FF2B5EF4-FFF2-40B4-BE49-F238E27FC236}">
                <a16:creationId xmlns:a16="http://schemas.microsoft.com/office/drawing/2014/main" id="{2E2D031D-2A24-4E74-B01E-FF55D3B55887}"/>
              </a:ext>
            </a:extLst>
          </p:cNvPr>
          <p:cNvGrpSpPr>
            <a:grpSpLocks/>
          </p:cNvGrpSpPr>
          <p:nvPr userDrawn="1"/>
        </p:nvGrpSpPr>
        <p:grpSpPr bwMode="auto">
          <a:xfrm>
            <a:off x="4871244" y="2623357"/>
            <a:ext cx="2449512" cy="2447925"/>
            <a:chOff x="6897738" y="2060848"/>
            <a:chExt cx="2448272" cy="2448272"/>
          </a:xfrm>
        </p:grpSpPr>
        <p:sp>
          <p:nvSpPr>
            <p:cNvPr id="9" name="空心弧 8">
              <a:extLst>
                <a:ext uri="{FF2B5EF4-FFF2-40B4-BE49-F238E27FC236}">
                  <a16:creationId xmlns:a16="http://schemas.microsoft.com/office/drawing/2014/main" id="{78AD9703-E968-4609-AE79-D8F07302C18B}"/>
                </a:ext>
              </a:extLst>
            </p:cNvPr>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0" name="空心弧 9">
              <a:extLst>
                <a:ext uri="{FF2B5EF4-FFF2-40B4-BE49-F238E27FC236}">
                  <a16:creationId xmlns:a16="http://schemas.microsoft.com/office/drawing/2014/main" id="{63EC8EB6-8590-4D25-AEF6-A3E1A3E83650}"/>
                </a:ext>
              </a:extLst>
            </p:cNvPr>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1" name="TextBox 11">
            <a:extLst>
              <a:ext uri="{FF2B5EF4-FFF2-40B4-BE49-F238E27FC236}">
                <a16:creationId xmlns:a16="http://schemas.microsoft.com/office/drawing/2014/main" id="{9C3A0899-01B7-41B2-8239-BC8579E06F03}"/>
              </a:ext>
            </a:extLst>
          </p:cNvPr>
          <p:cNvSpPr txBox="1"/>
          <p:nvPr userDrawn="1"/>
        </p:nvSpPr>
        <p:spPr>
          <a:xfrm>
            <a:off x="5396706" y="3205969"/>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accent1">
                    <a:lumMod val="50000"/>
                  </a:schemeClr>
                </a:solidFill>
                <a:latin typeface="微软雅黑" pitchFamily="34" charset="-122"/>
                <a:ea typeface="微软雅黑" pitchFamily="34" charset="-122"/>
              </a:rPr>
              <a:t>Part</a:t>
            </a:r>
            <a:endParaRPr lang="zh-CN" altLang="en-US" sz="3200" b="1" dirty="0">
              <a:solidFill>
                <a:schemeClr val="accent1">
                  <a:lumMod val="50000"/>
                </a:schemeClr>
              </a:solidFill>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EC578789-A000-4A7C-BEF1-8A9C387D3E72}"/>
              </a:ext>
            </a:extLst>
          </p:cNvPr>
          <p:cNvSpPr/>
          <p:nvPr userDrawn="1"/>
        </p:nvSpPr>
        <p:spPr>
          <a:xfrm>
            <a:off x="5911471" y="3821403"/>
            <a:ext cx="373820" cy="461665"/>
          </a:xfrm>
          <a:prstGeom prst="rect">
            <a:avLst/>
          </a:prstGeom>
        </p:spPr>
        <p:txBody>
          <a:bodyPr wrap="none">
            <a:spAutoFit/>
          </a:bodyPr>
          <a:lstStyle/>
          <a:p>
            <a:pPr algn="ctr" fontAlgn="auto">
              <a:spcBef>
                <a:spcPts val="0"/>
              </a:spcBef>
              <a:spcAft>
                <a:spcPts val="0"/>
              </a:spcAft>
              <a:defRPr/>
            </a:pPr>
            <a:r>
              <a:rPr lang="en-US" altLang="zh-CN" sz="2400" b="1" dirty="0">
                <a:solidFill>
                  <a:schemeClr val="bg1">
                    <a:lumMod val="95000"/>
                  </a:schemeClr>
                </a:solidFill>
                <a:latin typeface="微软雅黑" pitchFamily="34" charset="-122"/>
                <a:ea typeface="微软雅黑" pitchFamily="34" charset="-122"/>
              </a:rPr>
              <a:t>2</a:t>
            </a:r>
            <a:endParaRPr lang="zh-CN" altLang="en-US" sz="2400" b="1" dirty="0">
              <a:solidFill>
                <a:schemeClr val="bg1">
                  <a:lumMod val="9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612610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DE13C4-D43B-4947-A43F-2E513FDC69A6}"/>
              </a:ext>
            </a:extLst>
          </p:cNvPr>
          <p:cNvSpPr>
            <a:spLocks noGrp="1"/>
          </p:cNvSpPr>
          <p:nvPr>
            <p:ph type="dt" sz="half" idx="10"/>
          </p:nvPr>
        </p:nvSpPr>
        <p:spPr>
          <a:xfrm>
            <a:off x="838200" y="6356350"/>
            <a:ext cx="2743200" cy="365125"/>
          </a:xfrm>
          <a:prstGeom prst="rect">
            <a:avLst/>
          </a:prstGeom>
        </p:spPr>
        <p:txBody>
          <a:bodyPr/>
          <a:lstStyle/>
          <a:p>
            <a:fld id="{36C769DE-5AD5-41CB-9058-A10748228C30}" type="datetimeFigureOut">
              <a:rPr lang="en-US" smtClean="0"/>
              <a:t>10/22/2018</a:t>
            </a:fld>
            <a:endParaRPr lang="en-US"/>
          </a:p>
        </p:txBody>
      </p:sp>
      <p:sp>
        <p:nvSpPr>
          <p:cNvPr id="3" name="页脚占位符 2">
            <a:extLst>
              <a:ext uri="{FF2B5EF4-FFF2-40B4-BE49-F238E27FC236}">
                <a16:creationId xmlns:a16="http://schemas.microsoft.com/office/drawing/2014/main" id="{A5C76360-DC60-4664-AF54-DD076C02B9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a:extLst>
              <a:ext uri="{FF2B5EF4-FFF2-40B4-BE49-F238E27FC236}">
                <a16:creationId xmlns:a16="http://schemas.microsoft.com/office/drawing/2014/main" id="{85A9CF4D-5600-44CB-8EB2-08CFCAA63940}"/>
              </a:ext>
            </a:extLst>
          </p:cNvPr>
          <p:cNvSpPr>
            <a:spLocks noGrp="1"/>
          </p:cNvSpPr>
          <p:nvPr>
            <p:ph type="sldNum" sz="quarter" idx="12"/>
          </p:nvPr>
        </p:nvSpPr>
        <p:spPr>
          <a:xfrm>
            <a:off x="8610600" y="6356350"/>
            <a:ext cx="2743200" cy="365125"/>
          </a:xfrm>
          <a:prstGeom prst="rect">
            <a:avLst/>
          </a:prstGeom>
        </p:spPr>
        <p:txBody>
          <a:bodyPr/>
          <a:lstStyle/>
          <a:p>
            <a:fld id="{13A69ABE-C5E6-4C56-B0E7-22A8753965CB}" type="slidenum">
              <a:rPr lang="en-US" smtClean="0"/>
              <a:t>‹#›</a:t>
            </a:fld>
            <a:endParaRPr lang="en-US"/>
          </a:p>
        </p:txBody>
      </p:sp>
      <p:sp>
        <p:nvSpPr>
          <p:cNvPr id="5" name="矩形 4">
            <a:extLst>
              <a:ext uri="{FF2B5EF4-FFF2-40B4-BE49-F238E27FC236}">
                <a16:creationId xmlns:a16="http://schemas.microsoft.com/office/drawing/2014/main" id="{299BF994-1891-486F-BB5E-805FF38B75C6}"/>
              </a:ext>
            </a:extLst>
          </p:cNvPr>
          <p:cNvSpPr/>
          <p:nvPr userDrawn="1"/>
        </p:nvSpPr>
        <p:spPr>
          <a:xfrm>
            <a:off x="0" y="0"/>
            <a:ext cx="12198350" cy="6858000"/>
          </a:xfrm>
          <a:prstGeom prst="rect">
            <a:avLst/>
          </a:prstGeom>
          <a:solidFill>
            <a:srgbClr val="F9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A6C3D3EB-3CB6-4887-A3C7-13576273F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3" y="-1954372"/>
            <a:ext cx="12191107" cy="6957392"/>
          </a:xfrm>
          <a:prstGeom prst="rect">
            <a:avLst/>
          </a:prstGeom>
        </p:spPr>
      </p:pic>
      <p:sp>
        <p:nvSpPr>
          <p:cNvPr id="6" name="矩形 5">
            <a:extLst>
              <a:ext uri="{FF2B5EF4-FFF2-40B4-BE49-F238E27FC236}">
                <a16:creationId xmlns:a16="http://schemas.microsoft.com/office/drawing/2014/main" id="{300B2331-2C31-45BE-91E2-12C452A8BDD5}"/>
              </a:ext>
            </a:extLst>
          </p:cNvPr>
          <p:cNvSpPr/>
          <p:nvPr userDrawn="1"/>
        </p:nvSpPr>
        <p:spPr>
          <a:xfrm>
            <a:off x="7243" y="3795712"/>
            <a:ext cx="12198350" cy="41044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sz="1800" b="1" dirty="0">
              <a:solidFill>
                <a:schemeClr val="tx1"/>
              </a:solidFill>
              <a:latin typeface="微软雅黑" pitchFamily="34" charset="-122"/>
              <a:ea typeface="微软雅黑" pitchFamily="34" charset="-122"/>
            </a:endParaRPr>
          </a:p>
        </p:txBody>
      </p:sp>
      <p:grpSp>
        <p:nvGrpSpPr>
          <p:cNvPr id="8" name="组合 8">
            <a:extLst>
              <a:ext uri="{FF2B5EF4-FFF2-40B4-BE49-F238E27FC236}">
                <a16:creationId xmlns:a16="http://schemas.microsoft.com/office/drawing/2014/main" id="{2E2D031D-2A24-4E74-B01E-FF55D3B55887}"/>
              </a:ext>
            </a:extLst>
          </p:cNvPr>
          <p:cNvGrpSpPr>
            <a:grpSpLocks/>
          </p:cNvGrpSpPr>
          <p:nvPr userDrawn="1"/>
        </p:nvGrpSpPr>
        <p:grpSpPr bwMode="auto">
          <a:xfrm>
            <a:off x="4871244" y="2623357"/>
            <a:ext cx="2449512" cy="2447925"/>
            <a:chOff x="6897738" y="2060848"/>
            <a:chExt cx="2448272" cy="2448272"/>
          </a:xfrm>
        </p:grpSpPr>
        <p:sp>
          <p:nvSpPr>
            <p:cNvPr id="9" name="空心弧 8">
              <a:extLst>
                <a:ext uri="{FF2B5EF4-FFF2-40B4-BE49-F238E27FC236}">
                  <a16:creationId xmlns:a16="http://schemas.microsoft.com/office/drawing/2014/main" id="{78AD9703-E968-4609-AE79-D8F07302C18B}"/>
                </a:ext>
              </a:extLst>
            </p:cNvPr>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0" name="空心弧 9">
              <a:extLst>
                <a:ext uri="{FF2B5EF4-FFF2-40B4-BE49-F238E27FC236}">
                  <a16:creationId xmlns:a16="http://schemas.microsoft.com/office/drawing/2014/main" id="{63EC8EB6-8590-4D25-AEF6-A3E1A3E83650}"/>
                </a:ext>
              </a:extLst>
            </p:cNvPr>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1" name="TextBox 11">
            <a:extLst>
              <a:ext uri="{FF2B5EF4-FFF2-40B4-BE49-F238E27FC236}">
                <a16:creationId xmlns:a16="http://schemas.microsoft.com/office/drawing/2014/main" id="{9C3A0899-01B7-41B2-8239-BC8579E06F03}"/>
              </a:ext>
            </a:extLst>
          </p:cNvPr>
          <p:cNvSpPr txBox="1"/>
          <p:nvPr userDrawn="1"/>
        </p:nvSpPr>
        <p:spPr>
          <a:xfrm>
            <a:off x="5396706" y="3205969"/>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accent1">
                    <a:lumMod val="50000"/>
                  </a:schemeClr>
                </a:solidFill>
                <a:latin typeface="微软雅黑" pitchFamily="34" charset="-122"/>
                <a:ea typeface="微软雅黑" pitchFamily="34" charset="-122"/>
              </a:rPr>
              <a:t>Part</a:t>
            </a:r>
            <a:endParaRPr lang="zh-CN" altLang="en-US" sz="3200" b="1" dirty="0">
              <a:solidFill>
                <a:schemeClr val="accent1">
                  <a:lumMod val="50000"/>
                </a:schemeClr>
              </a:solidFill>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EC578789-A000-4A7C-BEF1-8A9C387D3E72}"/>
              </a:ext>
            </a:extLst>
          </p:cNvPr>
          <p:cNvSpPr/>
          <p:nvPr userDrawn="1"/>
        </p:nvSpPr>
        <p:spPr>
          <a:xfrm>
            <a:off x="5911471" y="3821403"/>
            <a:ext cx="373820" cy="461665"/>
          </a:xfrm>
          <a:prstGeom prst="rect">
            <a:avLst/>
          </a:prstGeom>
        </p:spPr>
        <p:txBody>
          <a:bodyPr wrap="none">
            <a:spAutoFit/>
          </a:bodyPr>
          <a:lstStyle/>
          <a:p>
            <a:pPr algn="ctr" fontAlgn="auto">
              <a:spcBef>
                <a:spcPts val="0"/>
              </a:spcBef>
              <a:spcAft>
                <a:spcPts val="0"/>
              </a:spcAft>
              <a:defRPr/>
            </a:pPr>
            <a:r>
              <a:rPr lang="en-US" altLang="zh-CN" sz="2400" b="1" dirty="0">
                <a:solidFill>
                  <a:schemeClr val="bg1">
                    <a:lumMod val="95000"/>
                  </a:schemeClr>
                </a:solidFill>
                <a:latin typeface="微软雅黑" pitchFamily="34" charset="-122"/>
                <a:ea typeface="微软雅黑" pitchFamily="34" charset="-122"/>
              </a:rPr>
              <a:t>3</a:t>
            </a:r>
            <a:endParaRPr lang="zh-CN" altLang="en-US" sz="2400" b="1" dirty="0">
              <a:solidFill>
                <a:schemeClr val="bg1">
                  <a:lumMod val="9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89926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7DDDC879-4A3C-484F-8A5E-380B17D30666}"/>
              </a:ext>
            </a:extLst>
          </p:cNvPr>
          <p:cNvSpPr/>
          <p:nvPr userDrawn="1"/>
        </p:nvSpPr>
        <p:spPr>
          <a:xfrm>
            <a:off x="0" y="332656"/>
            <a:ext cx="12198350" cy="43204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E80BA9E-4A3F-4071-BB85-AE1804B91A50}"/>
              </a:ext>
            </a:extLst>
          </p:cNvPr>
          <p:cNvSpPr/>
          <p:nvPr userDrawn="1"/>
        </p:nvSpPr>
        <p:spPr>
          <a:xfrm>
            <a:off x="5156612" y="356142"/>
            <a:ext cx="165618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0" kern="1200" dirty="0">
                <a:solidFill>
                  <a:schemeClr val="lt1"/>
                </a:solidFill>
                <a:latin typeface="微软雅黑" pitchFamily="34" charset="-122"/>
                <a:ea typeface="微软雅黑" pitchFamily="34" charset="-122"/>
                <a:cs typeface="+mn-cs"/>
              </a:rPr>
              <a:t>Background</a:t>
            </a:r>
            <a:endParaRPr lang="zh-CN" altLang="en-US" sz="1800" b="0" kern="1200" dirty="0">
              <a:solidFill>
                <a:schemeClr val="lt1"/>
              </a:solidFill>
              <a:latin typeface="微软雅黑" pitchFamily="34" charset="-122"/>
              <a:ea typeface="微软雅黑" pitchFamily="34" charset="-122"/>
              <a:cs typeface="+mn-cs"/>
            </a:endParaRPr>
          </a:p>
        </p:txBody>
      </p:sp>
      <p:sp>
        <p:nvSpPr>
          <p:cNvPr id="10" name="矩形 9">
            <a:extLst>
              <a:ext uri="{FF2B5EF4-FFF2-40B4-BE49-F238E27FC236}">
                <a16:creationId xmlns:a16="http://schemas.microsoft.com/office/drawing/2014/main" id="{68CB5BDE-F78B-451A-BBD3-3EC731C2247C}"/>
              </a:ext>
            </a:extLst>
          </p:cNvPr>
          <p:cNvSpPr/>
          <p:nvPr userDrawn="1"/>
        </p:nvSpPr>
        <p:spPr>
          <a:xfrm>
            <a:off x="6958011" y="347255"/>
            <a:ext cx="1704098" cy="40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kern="1200" dirty="0">
                <a:solidFill>
                  <a:schemeClr val="lt1"/>
                </a:solidFill>
                <a:effectLst/>
                <a:latin typeface="微软雅黑" panose="020B0503020204020204" pitchFamily="34" charset="-122"/>
                <a:ea typeface="微软雅黑" panose="020B0503020204020204" pitchFamily="34" charset="-122"/>
                <a:cs typeface="+mn-cs"/>
              </a:rPr>
              <a:t>Methodology</a:t>
            </a:r>
            <a:endParaRPr lang="zh-CN" altLang="en-US" sz="1800" b="0" dirty="0">
              <a:latin typeface="微软雅黑" pitchFamily="34" charset="-122"/>
              <a:ea typeface="微软雅黑" pitchFamily="34" charset="-122"/>
            </a:endParaRPr>
          </a:p>
        </p:txBody>
      </p:sp>
      <p:sp>
        <p:nvSpPr>
          <p:cNvPr id="11" name="矩形 10">
            <a:extLst>
              <a:ext uri="{FF2B5EF4-FFF2-40B4-BE49-F238E27FC236}">
                <a16:creationId xmlns:a16="http://schemas.microsoft.com/office/drawing/2014/main" id="{279F1EF3-839D-4427-B497-E6060567ECA7}"/>
              </a:ext>
            </a:extLst>
          </p:cNvPr>
          <p:cNvSpPr/>
          <p:nvPr userDrawn="1"/>
        </p:nvSpPr>
        <p:spPr>
          <a:xfrm>
            <a:off x="8734473" y="351175"/>
            <a:ext cx="1418655" cy="399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0" dirty="0">
                <a:latin typeface="微软雅黑" pitchFamily="34" charset="-122"/>
                <a:ea typeface="微软雅黑" pitchFamily="34" charset="-122"/>
              </a:rPr>
              <a:t>Results</a:t>
            </a:r>
            <a:endParaRPr lang="zh-CN" altLang="en-US" b="0" dirty="0">
              <a:latin typeface="微软雅黑" pitchFamily="34" charset="-122"/>
              <a:ea typeface="微软雅黑" pitchFamily="34" charset="-122"/>
            </a:endParaRPr>
          </a:p>
        </p:txBody>
      </p:sp>
      <p:sp>
        <p:nvSpPr>
          <p:cNvPr id="12" name="矩形 11">
            <a:extLst>
              <a:ext uri="{FF2B5EF4-FFF2-40B4-BE49-F238E27FC236}">
                <a16:creationId xmlns:a16="http://schemas.microsoft.com/office/drawing/2014/main" id="{F2602D2B-E4D9-403F-B5D8-8A201C081CD8}"/>
              </a:ext>
            </a:extLst>
          </p:cNvPr>
          <p:cNvSpPr/>
          <p:nvPr userDrawn="1"/>
        </p:nvSpPr>
        <p:spPr>
          <a:xfrm>
            <a:off x="0" y="764704"/>
            <a:ext cx="12198350" cy="720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8451026E-D6A8-48B9-A5E6-ED8156CF5CF9}"/>
              </a:ext>
            </a:extLst>
          </p:cNvPr>
          <p:cNvSpPr/>
          <p:nvPr userDrawn="1"/>
        </p:nvSpPr>
        <p:spPr>
          <a:xfrm>
            <a:off x="267726" y="372616"/>
            <a:ext cx="360000"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latin typeface="微软雅黑" pitchFamily="34" charset="-122"/>
              <a:ea typeface="微软雅黑" pitchFamily="34" charset="-122"/>
            </a:endParaRPr>
          </a:p>
        </p:txBody>
      </p:sp>
      <p:sp>
        <p:nvSpPr>
          <p:cNvPr id="14" name="TextBox 15">
            <a:extLst>
              <a:ext uri="{FF2B5EF4-FFF2-40B4-BE49-F238E27FC236}">
                <a16:creationId xmlns:a16="http://schemas.microsoft.com/office/drawing/2014/main" id="{2AB6C34B-ECE2-407D-8B10-398F2C8A687E}"/>
              </a:ext>
            </a:extLst>
          </p:cNvPr>
          <p:cNvSpPr txBox="1"/>
          <p:nvPr userDrawn="1"/>
        </p:nvSpPr>
        <p:spPr>
          <a:xfrm>
            <a:off x="122511" y="383339"/>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CF8CD22C-5BF2-4864-8F22-EF7C5A0D5ECF}"/>
              </a:ext>
            </a:extLst>
          </p:cNvPr>
          <p:cNvSpPr/>
          <p:nvPr userDrawn="1"/>
        </p:nvSpPr>
        <p:spPr>
          <a:xfrm>
            <a:off x="10153128" y="364744"/>
            <a:ext cx="1512399" cy="399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0" dirty="0">
                <a:latin typeface="微软雅黑" pitchFamily="34" charset="-122"/>
                <a:ea typeface="微软雅黑" pitchFamily="34" charset="-122"/>
              </a:rPr>
              <a:t>Outlook</a:t>
            </a:r>
            <a:endParaRPr lang="zh-CN" altLang="en-US" b="0" dirty="0">
              <a:latin typeface="微软雅黑" pitchFamily="34" charset="-122"/>
              <a:ea typeface="微软雅黑" pitchFamily="34" charset="-122"/>
            </a:endParaRPr>
          </a:p>
        </p:txBody>
      </p:sp>
      <p:grpSp>
        <p:nvGrpSpPr>
          <p:cNvPr id="16" name="组合 15">
            <a:extLst>
              <a:ext uri="{FF2B5EF4-FFF2-40B4-BE49-F238E27FC236}">
                <a16:creationId xmlns:a16="http://schemas.microsoft.com/office/drawing/2014/main" id="{C4AF3969-8F8C-4A61-BE8C-7CA5CD787D4C}"/>
              </a:ext>
            </a:extLst>
          </p:cNvPr>
          <p:cNvGrpSpPr/>
          <p:nvPr userDrawn="1"/>
        </p:nvGrpSpPr>
        <p:grpSpPr>
          <a:xfrm>
            <a:off x="11211125" y="6365576"/>
            <a:ext cx="360000" cy="360000"/>
            <a:chOff x="11226607" y="6533712"/>
            <a:chExt cx="360000" cy="360000"/>
          </a:xfrm>
        </p:grpSpPr>
        <p:sp>
          <p:nvSpPr>
            <p:cNvPr id="17" name="椭圆 16">
              <a:extLst>
                <a:ext uri="{FF2B5EF4-FFF2-40B4-BE49-F238E27FC236}">
                  <a16:creationId xmlns:a16="http://schemas.microsoft.com/office/drawing/2014/main" id="{2055DB37-B8E5-41F6-9C28-1ED69873FB7F}"/>
                </a:ext>
              </a:extLst>
            </p:cNvPr>
            <p:cNvSpPr/>
            <p:nvPr userDrawn="1"/>
          </p:nvSpPr>
          <p:spPr>
            <a:xfrm>
              <a:off x="11226607" y="6533712"/>
              <a:ext cx="360000" cy="360000"/>
            </a:xfrm>
            <a:prstGeom prst="ellipse">
              <a:avLst/>
            </a:prstGeom>
            <a:solidFill>
              <a:schemeClr val="tx2">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燕尾形 16">
              <a:hlinkClick r:id="" action="ppaction://hlinkshowjump?jump=previousslide"/>
              <a:extLst>
                <a:ext uri="{FF2B5EF4-FFF2-40B4-BE49-F238E27FC236}">
                  <a16:creationId xmlns:a16="http://schemas.microsoft.com/office/drawing/2014/main" id="{A4AD8106-6D3C-4A06-902C-19F61F64DEE0}"/>
                </a:ext>
              </a:extLst>
            </p:cNvPr>
            <p:cNvSpPr/>
            <p:nvPr userDrawn="1"/>
          </p:nvSpPr>
          <p:spPr>
            <a:xfrm flipH="1">
              <a:off x="11320207" y="66273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nvGrpSpPr>
          <p:cNvPr id="19" name="组合 18">
            <a:extLst>
              <a:ext uri="{FF2B5EF4-FFF2-40B4-BE49-F238E27FC236}">
                <a16:creationId xmlns:a16="http://schemas.microsoft.com/office/drawing/2014/main" id="{19049BDB-EA76-4A4E-8E5B-7E9D5C80DCA7}"/>
              </a:ext>
            </a:extLst>
          </p:cNvPr>
          <p:cNvGrpSpPr/>
          <p:nvPr userDrawn="1"/>
        </p:nvGrpSpPr>
        <p:grpSpPr>
          <a:xfrm>
            <a:off x="11715839" y="6365576"/>
            <a:ext cx="360000" cy="360000"/>
            <a:chOff x="11103607" y="6381312"/>
            <a:chExt cx="360000" cy="360000"/>
          </a:xfrm>
        </p:grpSpPr>
        <p:sp>
          <p:nvSpPr>
            <p:cNvPr id="20" name="椭圆 19">
              <a:extLst>
                <a:ext uri="{FF2B5EF4-FFF2-40B4-BE49-F238E27FC236}">
                  <a16:creationId xmlns:a16="http://schemas.microsoft.com/office/drawing/2014/main" id="{2F9781FF-C1A9-4C3C-826D-02C9750CB9FC}"/>
                </a:ext>
              </a:extLst>
            </p:cNvPr>
            <p:cNvSpPr/>
            <p:nvPr userDrawn="1"/>
          </p:nvSpPr>
          <p:spPr>
            <a:xfrm>
              <a:off x="11103607" y="6381312"/>
              <a:ext cx="360000" cy="360000"/>
            </a:xfrm>
            <a:prstGeom prst="ellipse">
              <a:avLst/>
            </a:prstGeom>
            <a:solidFill>
              <a:schemeClr val="tx2">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燕尾形 3">
              <a:hlinkClick r:id="" action="ppaction://hlinkshowjump?jump=nextslide"/>
              <a:extLst>
                <a:ext uri="{FF2B5EF4-FFF2-40B4-BE49-F238E27FC236}">
                  <a16:creationId xmlns:a16="http://schemas.microsoft.com/office/drawing/2014/main" id="{D01B5A90-8584-48FE-8964-D7E982EDCD71}"/>
                </a:ext>
              </a:extLst>
            </p:cNvPr>
            <p:cNvSpPr/>
            <p:nvPr userDrawn="1"/>
          </p:nvSpPr>
          <p:spPr>
            <a:xfrm>
              <a:off x="11197207" y="64749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392592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4" r:id="rId9"/>
    <p:sldLayoutId id="2147483665" r:id="rId10"/>
    <p:sldLayoutId id="2147483662"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76D231-EB34-4023-841F-EDB8C6979DB0}"/>
              </a:ext>
            </a:extLst>
          </p:cNvPr>
          <p:cNvSpPr>
            <a:spLocks noGrp="1"/>
          </p:cNvSpPr>
          <p:nvPr>
            <p:ph type="ctrTitle" idx="4294967295"/>
          </p:nvPr>
        </p:nvSpPr>
        <p:spPr>
          <a:xfrm>
            <a:off x="-2096937" y="2458564"/>
            <a:ext cx="16025198" cy="1216589"/>
          </a:xfrm>
          <a:prstGeom prst="rect">
            <a:avLst/>
          </a:prstGeom>
        </p:spPr>
        <p:txBody>
          <a:bodyPr>
            <a:normAutofit/>
          </a:bodyPr>
          <a:lstStyle/>
          <a:p>
            <a:pPr algn="ctr"/>
            <a:r>
              <a:rPr lang="en-US" sz="2800" b="1" i="1" dirty="0">
                <a:solidFill>
                  <a:srgbClr val="002060"/>
                </a:solidFill>
                <a:latin typeface="Times New Roman" panose="02020603050405020304" pitchFamily="18" charset="0"/>
                <a:cs typeface="Times New Roman" panose="02020603050405020304" pitchFamily="18" charset="0"/>
              </a:rPr>
              <a:t>Long Run EGU Siting to Account for Spatial and Temporal Variability</a:t>
            </a:r>
          </a:p>
        </p:txBody>
      </p:sp>
      <p:sp>
        <p:nvSpPr>
          <p:cNvPr id="3" name="副标题 2">
            <a:extLst>
              <a:ext uri="{FF2B5EF4-FFF2-40B4-BE49-F238E27FC236}">
                <a16:creationId xmlns:a16="http://schemas.microsoft.com/office/drawing/2014/main" id="{71D63883-FAC8-4C1D-9AE6-49EB2EBD181E}"/>
              </a:ext>
            </a:extLst>
          </p:cNvPr>
          <p:cNvSpPr>
            <a:spLocks noGrp="1"/>
          </p:cNvSpPr>
          <p:nvPr>
            <p:ph type="subTitle" idx="4294967295"/>
          </p:nvPr>
        </p:nvSpPr>
        <p:spPr>
          <a:xfrm>
            <a:off x="0" y="3147525"/>
            <a:ext cx="12170664" cy="1539387"/>
          </a:xfrm>
          <a:prstGeom prst="rect">
            <a:avLst/>
          </a:prstGeom>
        </p:spPr>
        <p:txBody>
          <a:bodyPr/>
          <a:lstStyle/>
          <a:p>
            <a:pPr marL="0" indent="0" algn="ctr">
              <a:buNone/>
            </a:pPr>
            <a:r>
              <a:rPr lang="en-US" dirty="0">
                <a:solidFill>
                  <a:srgbClr val="002060"/>
                </a:solidFill>
                <a:latin typeface="Times New Roman" panose="02020603050405020304" pitchFamily="18" charset="0"/>
                <a:cs typeface="Times New Roman" panose="02020603050405020304" pitchFamily="18" charset="0"/>
              </a:rPr>
              <a:t>Benjamin F. Hobbs</a:t>
            </a:r>
          </a:p>
          <a:p>
            <a:pPr marL="0" indent="0" algn="ctr">
              <a:spcBef>
                <a:spcPts val="600"/>
              </a:spcBef>
              <a:buNone/>
            </a:pPr>
            <a:r>
              <a:rPr lang="en-US" sz="1800" dirty="0" err="1">
                <a:solidFill>
                  <a:srgbClr val="002060"/>
                </a:solidFill>
                <a:latin typeface="Times New Roman" panose="02020603050405020304" pitchFamily="18" charset="0"/>
                <a:cs typeface="Times New Roman" panose="02020603050405020304" pitchFamily="18" charset="0"/>
              </a:rPr>
              <a:t>Schad</a:t>
            </a:r>
            <a:r>
              <a:rPr lang="en-US" sz="1800" dirty="0">
                <a:solidFill>
                  <a:srgbClr val="002060"/>
                </a:solidFill>
                <a:latin typeface="Times New Roman" panose="02020603050405020304" pitchFamily="18" charset="0"/>
                <a:cs typeface="Times New Roman" panose="02020603050405020304" pitchFamily="18" charset="0"/>
              </a:rPr>
              <a:t> Professor of Environmental Management, Johns Hopkins University</a:t>
            </a:r>
          </a:p>
          <a:p>
            <a:pPr marL="0" indent="0" algn="ctr">
              <a:spcBef>
                <a:spcPts val="600"/>
              </a:spcBef>
              <a:buNone/>
            </a:pPr>
            <a:r>
              <a:rPr lang="en-US" sz="1800" dirty="0">
                <a:solidFill>
                  <a:srgbClr val="002060"/>
                </a:solidFill>
                <a:latin typeface="Times New Roman" panose="02020603050405020304" pitchFamily="18" charset="0"/>
                <a:cs typeface="Times New Roman" panose="02020603050405020304" pitchFamily="18" charset="0"/>
              </a:rPr>
              <a:t>Chair, Market Surveillance Committee, California ISO</a:t>
            </a:r>
          </a:p>
          <a:p>
            <a:pPr marL="0" indent="0" algn="ctr">
              <a:buNone/>
            </a:pPr>
            <a:r>
              <a:rPr lang="en-US" dirty="0">
                <a:solidFill>
                  <a:srgbClr val="002060"/>
                </a:solidFill>
                <a:latin typeface="Times New Roman" panose="02020603050405020304" pitchFamily="18" charset="0"/>
                <a:cs typeface="Times New Roman" panose="02020603050405020304" pitchFamily="18" charset="0"/>
              </a:rPr>
              <a:t>Emily Fisher, Shen Wang, </a:t>
            </a:r>
            <a:r>
              <a:rPr lang="en-US" dirty="0" err="1">
                <a:solidFill>
                  <a:srgbClr val="002060"/>
                </a:solidFill>
                <a:latin typeface="Times New Roman" panose="02020603050405020304" pitchFamily="18" charset="0"/>
                <a:cs typeface="Times New Roman" panose="02020603050405020304" pitchFamily="18" charset="0"/>
              </a:rPr>
              <a:t>Xinrui</a:t>
            </a:r>
            <a:r>
              <a:rPr lang="en-US" dirty="0">
                <a:solidFill>
                  <a:srgbClr val="002060"/>
                </a:solidFill>
                <a:latin typeface="Times New Roman" panose="02020603050405020304" pitchFamily="18" charset="0"/>
                <a:cs typeface="Times New Roman" panose="02020603050405020304" pitchFamily="18" charset="0"/>
              </a:rPr>
              <a:t> Zhong, </a:t>
            </a:r>
            <a:r>
              <a:rPr lang="en-US" dirty="0" err="1">
                <a:solidFill>
                  <a:srgbClr val="002060"/>
                </a:solidFill>
                <a:latin typeface="Times New Roman" panose="02020603050405020304" pitchFamily="18" charset="0"/>
                <a:cs typeface="Times New Roman" panose="02020603050405020304" pitchFamily="18" charset="0"/>
              </a:rPr>
              <a:t>Xiaoxue</a:t>
            </a:r>
            <a:r>
              <a:rPr lang="en-US" dirty="0">
                <a:solidFill>
                  <a:srgbClr val="002060"/>
                </a:solidFill>
                <a:latin typeface="Times New Roman" panose="02020603050405020304" pitchFamily="18" charset="0"/>
                <a:cs typeface="Times New Roman" panose="02020603050405020304" pitchFamily="18" charset="0"/>
              </a:rPr>
              <a:t> Hou, J. Hugh Ellis</a:t>
            </a:r>
          </a:p>
          <a:p>
            <a:pPr marL="0" indent="0" algn="ctr">
              <a:spcBef>
                <a:spcPts val="600"/>
              </a:spcBef>
              <a:buNone/>
            </a:pPr>
            <a:r>
              <a:rPr lang="en-US" sz="1800" dirty="0">
                <a:solidFill>
                  <a:srgbClr val="002060"/>
                </a:solidFill>
                <a:latin typeface="Times New Roman" panose="02020603050405020304" pitchFamily="18" charset="0"/>
                <a:cs typeface="Times New Roman" panose="02020603050405020304" pitchFamily="18" charset="0"/>
              </a:rPr>
              <a:t>Department of Environmental Health &amp; Engineering</a:t>
            </a:r>
          </a:p>
          <a:p>
            <a:pPr marL="0" indent="0" algn="ctr">
              <a:spcBef>
                <a:spcPts val="600"/>
              </a:spcBef>
              <a:buNone/>
            </a:pPr>
            <a:r>
              <a:rPr lang="en-US" sz="1800" dirty="0">
                <a:solidFill>
                  <a:srgbClr val="002060"/>
                </a:solidFill>
                <a:latin typeface="Times New Roman" panose="02020603050405020304" pitchFamily="18" charset="0"/>
                <a:cs typeface="Times New Roman" panose="02020603050405020304" pitchFamily="18" charset="0"/>
              </a:rPr>
              <a:t>The Johns Hopkins University</a:t>
            </a:r>
          </a:p>
          <a:p>
            <a:pPr marL="0" indent="0" algn="ctr">
              <a:buNone/>
            </a:pPr>
            <a:endParaRPr lang="en-US" dirty="0"/>
          </a:p>
        </p:txBody>
      </p:sp>
      <p:sp>
        <p:nvSpPr>
          <p:cNvPr id="15" name="矩形 14">
            <a:extLst>
              <a:ext uri="{FF2B5EF4-FFF2-40B4-BE49-F238E27FC236}">
                <a16:creationId xmlns:a16="http://schemas.microsoft.com/office/drawing/2014/main" id="{15734F9B-6400-4988-AB53-97AD84641CBB}"/>
              </a:ext>
            </a:extLst>
          </p:cNvPr>
          <p:cNvSpPr/>
          <p:nvPr/>
        </p:nvSpPr>
        <p:spPr>
          <a:xfrm>
            <a:off x="4472759" y="6093670"/>
            <a:ext cx="3360215" cy="369332"/>
          </a:xfrm>
          <a:prstGeom prst="rect">
            <a:avLst/>
          </a:prstGeom>
        </p:spPr>
        <p:txBody>
          <a:bodyPr wrap="none">
            <a:spAutoFit/>
          </a:bodyPr>
          <a:lstStyle/>
          <a:p>
            <a:r>
              <a:rPr lang="en-US" dirty="0">
                <a:solidFill>
                  <a:srgbClr val="002060"/>
                </a:solidFill>
                <a:latin typeface="Times New Roman" panose="02020603050405020304" pitchFamily="18" charset="0"/>
                <a:cs typeface="Times New Roman" panose="02020603050405020304" pitchFamily="18" charset="0"/>
              </a:rPr>
              <a:t>Oct. 22-24 2018 | Chapel Hill, NC</a:t>
            </a:r>
          </a:p>
        </p:txBody>
      </p:sp>
      <p:sp>
        <p:nvSpPr>
          <p:cNvPr id="4" name="矩形 3">
            <a:extLst>
              <a:ext uri="{FF2B5EF4-FFF2-40B4-BE49-F238E27FC236}">
                <a16:creationId xmlns:a16="http://schemas.microsoft.com/office/drawing/2014/main" id="{EAA3F7A4-4E13-481B-AA5B-E433BF51D123}"/>
              </a:ext>
            </a:extLst>
          </p:cNvPr>
          <p:cNvSpPr/>
          <p:nvPr/>
        </p:nvSpPr>
        <p:spPr>
          <a:xfrm>
            <a:off x="4629279" y="5632005"/>
            <a:ext cx="3097323" cy="461665"/>
          </a:xfrm>
          <a:prstGeom prst="rect">
            <a:avLst/>
          </a:prstGeom>
        </p:spPr>
        <p:txBody>
          <a:bodyPr wrap="none">
            <a:spAutoFit/>
          </a:bodyPr>
          <a:lstStyle/>
          <a:p>
            <a:r>
              <a:rPr lang="en-US" sz="2400" dirty="0">
                <a:solidFill>
                  <a:schemeClr val="accent1">
                    <a:lumMod val="50000"/>
                  </a:schemeClr>
                </a:solidFill>
                <a:latin typeface="Times New Roman" panose="02020603050405020304" pitchFamily="18" charset="0"/>
                <a:cs typeface="Times New Roman" panose="02020603050405020304" pitchFamily="18" charset="0"/>
              </a:rPr>
              <a:t>17</a:t>
            </a:r>
            <a:r>
              <a:rPr lang="en-US" sz="2400" baseline="30000" dirty="0">
                <a:solidFill>
                  <a:schemeClr val="accent1">
                    <a:lumMod val="50000"/>
                  </a:schemeClr>
                </a:solidFill>
                <a:latin typeface="Times New Roman" panose="02020603050405020304" pitchFamily="18" charset="0"/>
                <a:cs typeface="Times New Roman" panose="02020603050405020304" pitchFamily="18" charset="0"/>
              </a:rPr>
              <a:t>th</a:t>
            </a:r>
            <a:r>
              <a:rPr lang="en-US" sz="2400" dirty="0">
                <a:solidFill>
                  <a:schemeClr val="accent1">
                    <a:lumMod val="50000"/>
                  </a:schemeClr>
                </a:solidFill>
                <a:latin typeface="Times New Roman" panose="02020603050405020304" pitchFamily="18" charset="0"/>
                <a:cs typeface="Times New Roman" panose="02020603050405020304" pitchFamily="18" charset="0"/>
              </a:rPr>
              <a:t> CMAS Conference</a:t>
            </a:r>
            <a:endParaRPr lang="en-US" sz="2400" b="0" i="0"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C3487257-6883-4770-9A30-4117BD9784B1}"/>
              </a:ext>
            </a:extLst>
          </p:cNvPr>
          <p:cNvSpPr/>
          <p:nvPr/>
        </p:nvSpPr>
        <p:spPr>
          <a:xfrm>
            <a:off x="342900" y="1332936"/>
            <a:ext cx="11145525" cy="1200329"/>
          </a:xfrm>
          <a:prstGeom prst="rect">
            <a:avLst/>
          </a:prstGeom>
        </p:spPr>
        <p:txBody>
          <a:bodyPr wrap="square">
            <a:spAutoFit/>
          </a:bodyPr>
          <a:lstStyle/>
          <a:p>
            <a:pPr algn="ctr"/>
            <a:r>
              <a:rPr lang="en-US" sz="3600" b="1" dirty="0">
                <a:solidFill>
                  <a:schemeClr val="accent1">
                    <a:lumMod val="50000"/>
                  </a:schemeClr>
                </a:solidFill>
                <a:latin typeface="Times New Roman" panose="02020603050405020304" pitchFamily="18" charset="0"/>
                <a:ea typeface="MS Mincho" panose="02020609040205080304" pitchFamily="49" charset="-128"/>
              </a:rPr>
              <a:t>Linking Energy Sector and Air Quality Models Through Downscaling</a:t>
            </a:r>
            <a:endParaRPr lang="en-US" sz="3600" b="1" dirty="0">
              <a:solidFill>
                <a:schemeClr val="accent1">
                  <a:lumMod val="50000"/>
                </a:schemeClr>
              </a:solidFill>
            </a:endParaRPr>
          </a:p>
        </p:txBody>
      </p:sp>
      <p:sp>
        <p:nvSpPr>
          <p:cNvPr id="6" name="矩形 5">
            <a:extLst>
              <a:ext uri="{FF2B5EF4-FFF2-40B4-BE49-F238E27FC236}">
                <a16:creationId xmlns:a16="http://schemas.microsoft.com/office/drawing/2014/main" id="{B3D12704-16AA-4079-AA08-E9A6409C3C33}"/>
              </a:ext>
            </a:extLst>
          </p:cNvPr>
          <p:cNvSpPr/>
          <p:nvPr/>
        </p:nvSpPr>
        <p:spPr>
          <a:xfrm>
            <a:off x="175618" y="6488668"/>
            <a:ext cx="12625981" cy="369332"/>
          </a:xfrm>
          <a:prstGeom prst="rect">
            <a:avLst/>
          </a:prstGeom>
        </p:spPr>
        <p:txBody>
          <a:bodyPr wrap="square">
            <a:spAutoFit/>
          </a:bodyPr>
          <a:lstStyle/>
          <a:p>
            <a:r>
              <a:rPr lang="en-US" dirty="0">
                <a:latin typeface="Calibri" panose="020F0502020204030204" pitchFamily="34" charset="0"/>
              </a:rPr>
              <a:t>Air Climate &amp; Energy (ACE) Center Grant funded by US Environmental Protection Agency Assistance Agreement No. RD835871</a:t>
            </a:r>
            <a:endParaRPr lang="en-US" dirty="0"/>
          </a:p>
        </p:txBody>
      </p:sp>
    </p:spTree>
    <p:extLst>
      <p:ext uri="{BB962C8B-B14F-4D97-AF65-F5344CB8AC3E}">
        <p14:creationId xmlns:p14="http://schemas.microsoft.com/office/powerpoint/2010/main" val="413921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4FB39A-10F7-4D8B-8CE6-96116E3A6146}"/>
              </a:ext>
            </a:extLst>
          </p:cNvPr>
          <p:cNvPicPr>
            <a:picLocks noChangeAspect="1"/>
          </p:cNvPicPr>
          <p:nvPr/>
        </p:nvPicPr>
        <p:blipFill rotWithShape="1">
          <a:blip r:embed="rId3"/>
          <a:srcRect l="57604" t="17222" r="8541" b="11111"/>
          <a:stretch/>
        </p:blipFill>
        <p:spPr>
          <a:xfrm>
            <a:off x="6765807" y="874723"/>
            <a:ext cx="4600693" cy="5478364"/>
          </a:xfrm>
          <a:prstGeom prst="rect">
            <a:avLst/>
          </a:prstGeom>
        </p:spPr>
      </p:pic>
      <p:sp>
        <p:nvSpPr>
          <p:cNvPr id="2" name="TextBox 51">
            <a:extLst>
              <a:ext uri="{FF2B5EF4-FFF2-40B4-BE49-F238E27FC236}">
                <a16:creationId xmlns:a16="http://schemas.microsoft.com/office/drawing/2014/main" id="{D54634F9-83C2-4AB7-9FF5-17B68576D1ED}"/>
              </a:ext>
            </a:extLst>
          </p:cNvPr>
          <p:cNvSpPr txBox="1"/>
          <p:nvPr/>
        </p:nvSpPr>
        <p:spPr>
          <a:xfrm>
            <a:off x="0" y="6407620"/>
            <a:ext cx="6412435" cy="461665"/>
          </a:xfrm>
          <a:prstGeom prst="rect">
            <a:avLst/>
          </a:prstGeom>
          <a:noFill/>
          <a:ln>
            <a:noFill/>
          </a:ln>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NO</a:t>
            </a:r>
            <a:r>
              <a:rPr lang="en-US" sz="2400" baseline="-25000"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 t/</a:t>
            </a:r>
            <a:r>
              <a:rPr lang="en-US" sz="2400" dirty="0" err="1">
                <a:latin typeface="Times New Roman" panose="02020603050405020304" pitchFamily="18" charset="0"/>
                <a:cs typeface="Times New Roman" panose="02020603050405020304" pitchFamily="18" charset="0"/>
              </a:rPr>
              <a:t>hr</a:t>
            </a:r>
            <a:r>
              <a:rPr lang="en-US" sz="2400" dirty="0">
                <a:latin typeface="Times New Roman" panose="02020603050405020304" pitchFamily="18" charset="0"/>
                <a:cs typeface="Times New Roman" panose="02020603050405020304" pitchFamily="18" charset="0"/>
              </a:rPr>
              <a:t> emissions: Peak &amp; </a:t>
            </a:r>
            <a:r>
              <a:rPr lang="en-US" sz="2400" dirty="0" err="1">
                <a:latin typeface="Times New Roman" panose="02020603050405020304" pitchFamily="18" charset="0"/>
                <a:cs typeface="Times New Roman" panose="02020603050405020304" pitchFamily="18" charset="0"/>
              </a:rPr>
              <a:t>Offpeak</a:t>
            </a:r>
            <a:endParaRPr lang="en-US" sz="2400" dirty="0">
              <a:latin typeface="Times New Roman" panose="02020603050405020304" pitchFamily="18" charset="0"/>
              <a:cs typeface="Times New Roman" panose="02020603050405020304" pitchFamily="18" charset="0"/>
            </a:endParaRPr>
          </a:p>
        </p:txBody>
      </p:sp>
      <p:sp>
        <p:nvSpPr>
          <p:cNvPr id="4" name="Rectangle 2">
            <a:extLst>
              <a:ext uri="{FF2B5EF4-FFF2-40B4-BE49-F238E27FC236}">
                <a16:creationId xmlns:a16="http://schemas.microsoft.com/office/drawing/2014/main" id="{C777CB60-7303-4898-9053-7AD8808595C2}"/>
              </a:ext>
            </a:extLst>
          </p:cNvPr>
          <p:cNvSpPr txBox="1">
            <a:spLocks noChangeArrowheads="1"/>
          </p:cNvSpPr>
          <p:nvPr/>
        </p:nvSpPr>
        <p:spPr>
          <a:xfrm>
            <a:off x="575247" y="364568"/>
            <a:ext cx="5073689"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8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1800" b="1" dirty="0">
                <a:solidFill>
                  <a:schemeClr val="bg1"/>
                </a:solidFill>
                <a:latin typeface="Times New Roman" panose="02020603050405020304" pitchFamily="18" charset="0"/>
                <a:ea typeface="黑体" pitchFamily="49" charset="-122"/>
                <a:cs typeface="Times New Roman" panose="02020603050405020304" pitchFamily="18" charset="0"/>
              </a:rPr>
              <a:t>3.1 Step 1: Grow-in-Place vs. Site-&amp;-Grow</a:t>
            </a:r>
            <a:endParaRPr lang="zh-CN" altLang="en-US" sz="1800" b="1" dirty="0">
              <a:solidFill>
                <a:schemeClr val="bg1"/>
              </a:solidFill>
              <a:latin typeface="Times New Roman" panose="02020603050405020304" pitchFamily="18" charset="0"/>
              <a:cs typeface="Times New Roman" panose="02020603050405020304" pitchFamily="18" charset="0"/>
            </a:endParaRPr>
          </a:p>
        </p:txBody>
      </p:sp>
      <p:sp>
        <p:nvSpPr>
          <p:cNvPr id="15" name="TextBox 51">
            <a:extLst>
              <a:ext uri="{FF2B5EF4-FFF2-40B4-BE49-F238E27FC236}">
                <a16:creationId xmlns:a16="http://schemas.microsoft.com/office/drawing/2014/main" id="{EA2024CF-8D4C-41E5-A1F5-8DC68875FDD4}"/>
              </a:ext>
            </a:extLst>
          </p:cNvPr>
          <p:cNvSpPr txBox="1"/>
          <p:nvPr/>
        </p:nvSpPr>
        <p:spPr>
          <a:xfrm>
            <a:off x="5779565" y="6353087"/>
            <a:ext cx="6412435" cy="461665"/>
          </a:xfrm>
          <a:prstGeom prst="rect">
            <a:avLst/>
          </a:prstGeom>
          <a:noFill/>
          <a:ln>
            <a:noFill/>
          </a:ln>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t/</a:t>
            </a:r>
            <a:r>
              <a:rPr lang="en-US" sz="2400" dirty="0" err="1">
                <a:latin typeface="Times New Roman" panose="02020603050405020304" pitchFamily="18" charset="0"/>
                <a:cs typeface="Times New Roman" panose="02020603050405020304" pitchFamily="18" charset="0"/>
              </a:rPr>
              <a:t>hr</a:t>
            </a:r>
            <a:r>
              <a:rPr lang="en-US" sz="2400" dirty="0">
                <a:latin typeface="Times New Roman" panose="02020603050405020304" pitchFamily="18" charset="0"/>
                <a:cs typeface="Times New Roman" panose="02020603050405020304" pitchFamily="18" charset="0"/>
              </a:rPr>
              <a:t> emissions: Peak &amp; </a:t>
            </a:r>
            <a:r>
              <a:rPr lang="en-US" sz="2400" dirty="0" err="1">
                <a:latin typeface="Times New Roman" panose="02020603050405020304" pitchFamily="18" charset="0"/>
                <a:cs typeface="Times New Roman" panose="02020603050405020304" pitchFamily="18" charset="0"/>
              </a:rPr>
              <a:t>Offpeak</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D88D6EC-D242-4FFA-83B9-298E80A51F79}"/>
              </a:ext>
            </a:extLst>
          </p:cNvPr>
          <p:cNvSpPr txBox="1"/>
          <p:nvPr/>
        </p:nvSpPr>
        <p:spPr>
          <a:xfrm>
            <a:off x="526093" y="1784988"/>
            <a:ext cx="1330505" cy="369332"/>
          </a:xfrm>
          <a:prstGeom prst="rect">
            <a:avLst/>
          </a:prstGeom>
          <a:noFill/>
        </p:spPr>
        <p:txBody>
          <a:bodyPr wrap="square" rtlCol="0">
            <a:spAutoFit/>
          </a:bodyPr>
          <a:lstStyle/>
          <a:p>
            <a:r>
              <a:rPr lang="en-US" dirty="0">
                <a:solidFill>
                  <a:srgbClr val="FF0000"/>
                </a:solidFill>
              </a:rPr>
              <a:t>GIP      SAG</a:t>
            </a:r>
          </a:p>
        </p:txBody>
      </p:sp>
      <p:pic>
        <p:nvPicPr>
          <p:cNvPr id="9" name="Picture 8">
            <a:extLst>
              <a:ext uri="{FF2B5EF4-FFF2-40B4-BE49-F238E27FC236}">
                <a16:creationId xmlns:a16="http://schemas.microsoft.com/office/drawing/2014/main" id="{D0C10B50-3631-47B5-B60C-806FAE5D9204}"/>
              </a:ext>
            </a:extLst>
          </p:cNvPr>
          <p:cNvPicPr>
            <a:picLocks noChangeAspect="1"/>
          </p:cNvPicPr>
          <p:nvPr/>
        </p:nvPicPr>
        <p:blipFill rotWithShape="1">
          <a:blip r:embed="rId4"/>
          <a:srcRect l="47403" t="19478" r="17940" b="17222"/>
          <a:stretch/>
        </p:blipFill>
        <p:spPr>
          <a:xfrm>
            <a:off x="199206" y="1063626"/>
            <a:ext cx="5160194" cy="5301574"/>
          </a:xfrm>
          <a:prstGeom prst="rect">
            <a:avLst/>
          </a:prstGeom>
        </p:spPr>
      </p:pic>
      <p:sp>
        <p:nvSpPr>
          <p:cNvPr id="18" name="矩形 2">
            <a:extLst>
              <a:ext uri="{FF2B5EF4-FFF2-40B4-BE49-F238E27FC236}">
                <a16:creationId xmlns:a16="http://schemas.microsoft.com/office/drawing/2014/main" id="{7C14B3DB-56A3-4391-8225-5FDD3A17B9F6}"/>
              </a:ext>
            </a:extLst>
          </p:cNvPr>
          <p:cNvSpPr/>
          <p:nvPr/>
        </p:nvSpPr>
        <p:spPr>
          <a:xfrm>
            <a:off x="-21653" y="796875"/>
            <a:ext cx="5518306"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2017 AEO Reference Case: 2040 Emissions (t/</a:t>
            </a:r>
            <a:r>
              <a:rPr lang="en-US" sz="2000" b="1" dirty="0" err="1">
                <a:latin typeface="Times New Roman" panose="02020603050405020304" pitchFamily="18" charset="0"/>
                <a:cs typeface="Times New Roman" panose="02020603050405020304" pitchFamily="18" charset="0"/>
              </a:rPr>
              <a:t>hr</a:t>
            </a:r>
            <a:r>
              <a:rPr lang="en-US" sz="2000" b="1" dirty="0">
                <a:latin typeface="Times New Roman" panose="02020603050405020304" pitchFamily="18" charset="0"/>
                <a:cs typeface="Times New Roman" panose="02020603050405020304" pitchFamily="18" charset="0"/>
              </a:rPr>
              <a:t>)</a:t>
            </a:r>
          </a:p>
        </p:txBody>
      </p:sp>
      <p:sp>
        <p:nvSpPr>
          <p:cNvPr id="19" name="Oval 18">
            <a:extLst>
              <a:ext uri="{FF2B5EF4-FFF2-40B4-BE49-F238E27FC236}">
                <a16:creationId xmlns:a16="http://schemas.microsoft.com/office/drawing/2014/main" id="{112633BA-6876-4370-A3E2-5D03F3365A14}"/>
              </a:ext>
            </a:extLst>
          </p:cNvPr>
          <p:cNvSpPr/>
          <p:nvPr/>
        </p:nvSpPr>
        <p:spPr>
          <a:xfrm>
            <a:off x="9343104" y="4595426"/>
            <a:ext cx="1259348" cy="5093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F4F7C8-CD8F-4E0D-AA55-5BDDD39FD9FA}"/>
              </a:ext>
            </a:extLst>
          </p:cNvPr>
          <p:cNvSpPr/>
          <p:nvPr/>
        </p:nvSpPr>
        <p:spPr>
          <a:xfrm flipH="1">
            <a:off x="9751551" y="1845350"/>
            <a:ext cx="1259348" cy="5093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B7C3ECC-F14C-493A-9522-8EB61837D429}"/>
              </a:ext>
            </a:extLst>
          </p:cNvPr>
          <p:cNvCxnSpPr>
            <a:cxnSpLocks/>
          </p:cNvCxnSpPr>
          <p:nvPr/>
        </p:nvCxnSpPr>
        <p:spPr>
          <a:xfrm flipV="1">
            <a:off x="9994900" y="2354727"/>
            <a:ext cx="342900" cy="2240699"/>
          </a:xfrm>
          <a:prstGeom prst="straightConnector1">
            <a:avLst/>
          </a:prstGeom>
          <a:ln w="6032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8C31A52-2B6A-457E-9673-BC6F575854B8}"/>
              </a:ext>
            </a:extLst>
          </p:cNvPr>
          <p:cNvSpPr/>
          <p:nvPr/>
        </p:nvSpPr>
        <p:spPr>
          <a:xfrm>
            <a:off x="2973469" y="4535064"/>
            <a:ext cx="1601794" cy="68786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2479960-6411-4DA1-A1FD-2ADCC81D0C15}"/>
              </a:ext>
            </a:extLst>
          </p:cNvPr>
          <p:cNvSpPr/>
          <p:nvPr/>
        </p:nvSpPr>
        <p:spPr>
          <a:xfrm flipH="1">
            <a:off x="3381916" y="1784988"/>
            <a:ext cx="1601794" cy="68786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92114731-7C75-4811-BFBD-C5F74547DDEE}"/>
              </a:ext>
            </a:extLst>
          </p:cNvPr>
          <p:cNvCxnSpPr>
            <a:cxnSpLocks/>
          </p:cNvCxnSpPr>
          <p:nvPr/>
        </p:nvCxnSpPr>
        <p:spPr>
          <a:xfrm flipV="1">
            <a:off x="3967711" y="2472852"/>
            <a:ext cx="342900" cy="2240699"/>
          </a:xfrm>
          <a:prstGeom prst="straightConnector1">
            <a:avLst/>
          </a:prstGeom>
          <a:ln w="6032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8A9289F-4F40-4DDD-9D59-02BDAA942C7E}"/>
              </a:ext>
            </a:extLst>
          </p:cNvPr>
          <p:cNvSpPr txBox="1"/>
          <p:nvPr/>
        </p:nvSpPr>
        <p:spPr>
          <a:xfrm>
            <a:off x="5184255" y="1872686"/>
            <a:ext cx="1968500" cy="1200329"/>
          </a:xfrm>
          <a:prstGeom prst="rect">
            <a:avLst/>
          </a:prstGeom>
          <a:noFill/>
        </p:spPr>
        <p:txBody>
          <a:bodyPr wrap="square" rtlCol="0">
            <a:spAutoFit/>
          </a:bodyPr>
          <a:lstStyle/>
          <a:p>
            <a:r>
              <a:rPr lang="en-US" sz="2400" i="1" dirty="0">
                <a:solidFill>
                  <a:srgbClr val="00B050"/>
                </a:solidFill>
              </a:rPr>
              <a:t>Change in </a:t>
            </a:r>
          </a:p>
          <a:p>
            <a:r>
              <a:rPr lang="en-US" sz="2400" i="1" dirty="0">
                <a:solidFill>
                  <a:srgbClr val="00B050"/>
                </a:solidFill>
              </a:rPr>
              <a:t>location &amp; </a:t>
            </a:r>
          </a:p>
          <a:p>
            <a:r>
              <a:rPr lang="en-US" sz="2400" i="1" dirty="0">
                <a:solidFill>
                  <a:srgbClr val="00B050"/>
                </a:solidFill>
              </a:rPr>
              <a:t>timing</a:t>
            </a:r>
          </a:p>
        </p:txBody>
      </p:sp>
    </p:spTree>
    <p:extLst>
      <p:ext uri="{BB962C8B-B14F-4D97-AF65-F5344CB8AC3E}">
        <p14:creationId xmlns:p14="http://schemas.microsoft.com/office/powerpoint/2010/main" val="50698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2" grpId="0" animBg="1"/>
      <p:bldP spid="23"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777CB60-7303-4898-9053-7AD8808595C2}"/>
              </a:ext>
            </a:extLst>
          </p:cNvPr>
          <p:cNvSpPr txBox="1">
            <a:spLocks noChangeArrowheads="1"/>
          </p:cNvSpPr>
          <p:nvPr/>
        </p:nvSpPr>
        <p:spPr>
          <a:xfrm>
            <a:off x="575247" y="364568"/>
            <a:ext cx="5073689"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8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1800" b="1" dirty="0">
                <a:solidFill>
                  <a:schemeClr val="bg1"/>
                </a:solidFill>
                <a:latin typeface="Times New Roman" panose="02020603050405020304" pitchFamily="18" charset="0"/>
                <a:ea typeface="黑体" pitchFamily="49" charset="-122"/>
                <a:cs typeface="Times New Roman" panose="02020603050405020304" pitchFamily="18" charset="0"/>
              </a:rPr>
              <a:t>3.1 Step 1: Energy Scenarios Compared</a:t>
            </a:r>
            <a:endParaRPr lang="zh-CN" altLang="en-US" sz="18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BFE7FFC8-73C7-4DEA-ABA4-FF652B48B4EA}"/>
              </a:ext>
            </a:extLst>
          </p:cNvPr>
          <p:cNvSpPr/>
          <p:nvPr/>
        </p:nvSpPr>
        <p:spPr>
          <a:xfrm>
            <a:off x="209247" y="686830"/>
            <a:ext cx="7482946" cy="2308324"/>
          </a:xfrm>
          <a:prstGeom prst="rect">
            <a:avLst/>
          </a:prstGeom>
        </p:spPr>
        <p:txBody>
          <a:bodyPr wrap="none">
            <a:spAutoFit/>
          </a:bodyPr>
          <a:lstStyle/>
          <a:p>
            <a:endParaRPr lang="en-US" sz="4400" b="1" dirty="0">
              <a:solidFill>
                <a:srgbClr val="212121"/>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4000" dirty="0"/>
              <a:t>Base case (NEMS AEO 2017)</a:t>
            </a:r>
          </a:p>
          <a:p>
            <a:pPr marL="514350" indent="-514350">
              <a:buFont typeface="+mj-lt"/>
              <a:buAutoNum type="arabicPeriod"/>
            </a:pPr>
            <a:r>
              <a:rPr lang="en-US" sz="4000" dirty="0"/>
              <a:t>Low long-term natural gas prices</a:t>
            </a:r>
          </a:p>
          <a:p>
            <a:endParaRPr lang="en-US" sz="2000" b="1" dirty="0">
              <a:solidFill>
                <a:srgbClr val="21212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74C1F25-8302-4B4C-A517-E52D77A763F3}"/>
              </a:ext>
            </a:extLst>
          </p:cNvPr>
          <p:cNvPicPr>
            <a:picLocks noChangeAspect="1"/>
          </p:cNvPicPr>
          <p:nvPr/>
        </p:nvPicPr>
        <p:blipFill rotWithShape="1">
          <a:blip r:embed="rId3"/>
          <a:srcRect l="29114" t="17424" r="29271" b="15185"/>
          <a:stretch/>
        </p:blipFill>
        <p:spPr>
          <a:xfrm>
            <a:off x="8089900" y="1278073"/>
            <a:ext cx="4102100" cy="4621690"/>
          </a:xfrm>
          <a:prstGeom prst="rect">
            <a:avLst/>
          </a:prstGeom>
        </p:spPr>
      </p:pic>
      <p:sp>
        <p:nvSpPr>
          <p:cNvPr id="6" name="Arrow: Down 5">
            <a:extLst>
              <a:ext uri="{FF2B5EF4-FFF2-40B4-BE49-F238E27FC236}">
                <a16:creationId xmlns:a16="http://schemas.microsoft.com/office/drawing/2014/main" id="{62EE04DB-9431-475C-9375-1EA57A6E912F}"/>
              </a:ext>
            </a:extLst>
          </p:cNvPr>
          <p:cNvSpPr/>
          <p:nvPr/>
        </p:nvSpPr>
        <p:spPr>
          <a:xfrm rot="21001203">
            <a:off x="10051294" y="2268516"/>
            <a:ext cx="381000" cy="990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2">
            <a:extLst>
              <a:ext uri="{FF2B5EF4-FFF2-40B4-BE49-F238E27FC236}">
                <a16:creationId xmlns:a16="http://schemas.microsoft.com/office/drawing/2014/main" id="{7DE9D165-DED4-429E-96F2-D0BD9186A23E}"/>
              </a:ext>
            </a:extLst>
          </p:cNvPr>
          <p:cNvSpPr/>
          <p:nvPr/>
        </p:nvSpPr>
        <p:spPr>
          <a:xfrm>
            <a:off x="209247" y="3969664"/>
            <a:ext cx="7467493" cy="2523768"/>
          </a:xfrm>
          <a:prstGeom prst="rect">
            <a:avLst/>
          </a:prstGeom>
        </p:spPr>
        <p:txBody>
          <a:bodyPr wrap="none">
            <a:spAutoFit/>
          </a:bodyPr>
          <a:lstStyle/>
          <a:p>
            <a:pPr marL="514350" indent="-514350">
              <a:buFont typeface="+mj-lt"/>
              <a:buAutoNum type="arabicPeriod"/>
            </a:pPr>
            <a:endParaRPr lang="en-US" sz="4000" dirty="0"/>
          </a:p>
          <a:p>
            <a:pPr algn="ctr"/>
            <a:r>
              <a:rPr lang="en-US" sz="4000" dirty="0"/>
              <a:t>What makes more of a difference? </a:t>
            </a:r>
          </a:p>
          <a:p>
            <a:pPr algn="ctr"/>
            <a:r>
              <a:rPr lang="en-US" sz="4000" i="1" dirty="0"/>
              <a:t>Downscaling vs. Scenario?</a:t>
            </a:r>
          </a:p>
          <a:p>
            <a:pPr marL="514350" indent="-514350">
              <a:buFont typeface="+mj-lt"/>
              <a:buAutoNum type="arabicPeriod"/>
            </a:pPr>
            <a:endParaRPr lang="en-US" dirty="0"/>
          </a:p>
          <a:p>
            <a:endParaRPr lang="en-US" sz="2000" b="1" dirty="0">
              <a:solidFill>
                <a:srgbClr val="21212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3721774-153C-4895-A657-BD2BF8868293}"/>
              </a:ext>
            </a:extLst>
          </p:cNvPr>
          <p:cNvSpPr txBox="1"/>
          <p:nvPr/>
        </p:nvSpPr>
        <p:spPr>
          <a:xfrm>
            <a:off x="8407400" y="958237"/>
            <a:ext cx="2705100" cy="369332"/>
          </a:xfrm>
          <a:prstGeom prst="rect">
            <a:avLst/>
          </a:prstGeom>
          <a:noFill/>
        </p:spPr>
        <p:txBody>
          <a:bodyPr wrap="square" rtlCol="0">
            <a:spAutoFit/>
          </a:bodyPr>
          <a:lstStyle/>
          <a:p>
            <a:r>
              <a:rPr lang="en-US" dirty="0"/>
              <a:t>Natural Gas Prices</a:t>
            </a:r>
          </a:p>
        </p:txBody>
      </p:sp>
      <p:sp>
        <p:nvSpPr>
          <p:cNvPr id="9" name="矩形 2">
            <a:extLst>
              <a:ext uri="{FF2B5EF4-FFF2-40B4-BE49-F238E27FC236}">
                <a16:creationId xmlns:a16="http://schemas.microsoft.com/office/drawing/2014/main" id="{5F6C6593-8DAE-4B17-8917-15EB32F8432F}"/>
              </a:ext>
            </a:extLst>
          </p:cNvPr>
          <p:cNvSpPr/>
          <p:nvPr/>
        </p:nvSpPr>
        <p:spPr>
          <a:xfrm>
            <a:off x="223674" y="2613392"/>
            <a:ext cx="8067914" cy="1631216"/>
          </a:xfrm>
          <a:prstGeom prst="rect">
            <a:avLst/>
          </a:prstGeom>
        </p:spPr>
        <p:txBody>
          <a:bodyPr wrap="none">
            <a:spAutoFit/>
          </a:bodyPr>
          <a:lstStyle/>
          <a:p>
            <a:r>
              <a:rPr lang="en-US" sz="4000" dirty="0"/>
              <a:t>3. High electric vehicle penetration</a:t>
            </a:r>
          </a:p>
          <a:p>
            <a:r>
              <a:rPr lang="en-US" sz="4000" dirty="0"/>
              <a:t>4. Modernize ports &amp; marine shipping</a:t>
            </a:r>
          </a:p>
          <a:p>
            <a:endParaRPr lang="en-US" sz="2000" b="1" dirty="0">
              <a:solidFill>
                <a:srgbClr val="21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15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41CF3C-E60E-4D4B-AB3C-AB27B1C61C66}"/>
              </a:ext>
            </a:extLst>
          </p:cNvPr>
          <p:cNvPicPr>
            <a:picLocks noChangeAspect="1"/>
          </p:cNvPicPr>
          <p:nvPr/>
        </p:nvPicPr>
        <p:blipFill rotWithShape="1">
          <a:blip r:embed="rId3"/>
          <a:srcRect l="60625" t="18590" r="5243" b="12023"/>
          <a:stretch/>
        </p:blipFill>
        <p:spPr>
          <a:xfrm>
            <a:off x="310873" y="1274833"/>
            <a:ext cx="4848776" cy="5544666"/>
          </a:xfrm>
          <a:prstGeom prst="rect">
            <a:avLst/>
          </a:prstGeom>
        </p:spPr>
      </p:pic>
      <p:pic>
        <p:nvPicPr>
          <p:cNvPr id="5" name="Picture 4">
            <a:extLst>
              <a:ext uri="{FF2B5EF4-FFF2-40B4-BE49-F238E27FC236}">
                <a16:creationId xmlns:a16="http://schemas.microsoft.com/office/drawing/2014/main" id="{C53945E1-25D2-42EF-9CEB-4EBD89D3AC6E}"/>
              </a:ext>
            </a:extLst>
          </p:cNvPr>
          <p:cNvPicPr>
            <a:picLocks noChangeAspect="1"/>
          </p:cNvPicPr>
          <p:nvPr/>
        </p:nvPicPr>
        <p:blipFill rotWithShape="1">
          <a:blip r:embed="rId4"/>
          <a:srcRect l="50764" t="17222" r="15104" b="11852"/>
          <a:stretch/>
        </p:blipFill>
        <p:spPr>
          <a:xfrm>
            <a:off x="6545622" y="1168455"/>
            <a:ext cx="4867516" cy="5689545"/>
          </a:xfrm>
          <a:prstGeom prst="rect">
            <a:avLst/>
          </a:prstGeom>
        </p:spPr>
      </p:pic>
      <p:sp>
        <p:nvSpPr>
          <p:cNvPr id="2" name="TextBox 51">
            <a:extLst>
              <a:ext uri="{FF2B5EF4-FFF2-40B4-BE49-F238E27FC236}">
                <a16:creationId xmlns:a16="http://schemas.microsoft.com/office/drawing/2014/main" id="{D54634F9-83C2-4AB7-9FF5-17B68576D1ED}"/>
              </a:ext>
            </a:extLst>
          </p:cNvPr>
          <p:cNvSpPr txBox="1"/>
          <p:nvPr/>
        </p:nvSpPr>
        <p:spPr>
          <a:xfrm>
            <a:off x="-366024" y="1413333"/>
            <a:ext cx="1691959" cy="523220"/>
          </a:xfrm>
          <a:prstGeom prst="rect">
            <a:avLst/>
          </a:prstGeom>
          <a:noFill/>
          <a:ln>
            <a:noFill/>
          </a:ln>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SAG</a:t>
            </a:r>
          </a:p>
        </p:txBody>
      </p:sp>
      <p:sp>
        <p:nvSpPr>
          <p:cNvPr id="4" name="Rectangle 2">
            <a:extLst>
              <a:ext uri="{FF2B5EF4-FFF2-40B4-BE49-F238E27FC236}">
                <a16:creationId xmlns:a16="http://schemas.microsoft.com/office/drawing/2014/main" id="{C777CB60-7303-4898-9053-7AD8808595C2}"/>
              </a:ext>
            </a:extLst>
          </p:cNvPr>
          <p:cNvSpPr txBox="1">
            <a:spLocks noChangeArrowheads="1"/>
          </p:cNvSpPr>
          <p:nvPr/>
        </p:nvSpPr>
        <p:spPr>
          <a:xfrm>
            <a:off x="575247" y="364568"/>
            <a:ext cx="5073689"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8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1800" b="1" dirty="0">
                <a:solidFill>
                  <a:schemeClr val="bg1"/>
                </a:solidFill>
                <a:latin typeface="Times New Roman" panose="02020603050405020304" pitchFamily="18" charset="0"/>
                <a:ea typeface="黑体" pitchFamily="49" charset="-122"/>
                <a:cs typeface="Times New Roman" panose="02020603050405020304" pitchFamily="18" charset="0"/>
              </a:rPr>
              <a:t>3.1 Step 1: Scenarios Compared</a:t>
            </a:r>
            <a:endParaRPr lang="zh-CN" altLang="en-US" sz="18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BFE7FFC8-73C7-4DEA-ABA4-FF652B48B4EA}"/>
              </a:ext>
            </a:extLst>
          </p:cNvPr>
          <p:cNvSpPr/>
          <p:nvPr/>
        </p:nvSpPr>
        <p:spPr>
          <a:xfrm>
            <a:off x="0" y="874723"/>
            <a:ext cx="8759770" cy="400110"/>
          </a:xfrm>
          <a:prstGeom prst="rect">
            <a:avLst/>
          </a:prstGeom>
        </p:spPr>
        <p:txBody>
          <a:bodyPr wrap="none">
            <a:spAutoFit/>
          </a:bodyPr>
          <a:lstStyle/>
          <a:p>
            <a:r>
              <a:rPr lang="en-US" sz="2000" b="1" dirty="0">
                <a:solidFill>
                  <a:srgbClr val="212121"/>
                </a:solidFill>
                <a:latin typeface="Times New Roman" panose="02020603050405020304" pitchFamily="18" charset="0"/>
                <a:cs typeface="Times New Roman" panose="02020603050405020304" pitchFamily="18" charset="0"/>
              </a:rPr>
              <a:t>Comparison of SAG &amp; GIP NO</a:t>
            </a:r>
            <a:r>
              <a:rPr lang="en-US" sz="2000" b="1" baseline="-25000" dirty="0">
                <a:solidFill>
                  <a:srgbClr val="212121"/>
                </a:solidFill>
                <a:latin typeface="Times New Roman" panose="02020603050405020304" pitchFamily="18" charset="0"/>
                <a:cs typeface="Times New Roman" panose="02020603050405020304" pitchFamily="18" charset="0"/>
              </a:rPr>
              <a:t>x</a:t>
            </a:r>
            <a:r>
              <a:rPr lang="en-US" sz="2000" b="1" dirty="0">
                <a:solidFill>
                  <a:srgbClr val="212121"/>
                </a:solidFill>
                <a:latin typeface="Times New Roman" panose="02020603050405020304" pitchFamily="18" charset="0"/>
                <a:cs typeface="Times New Roman" panose="02020603050405020304" pitchFamily="18" charset="0"/>
              </a:rPr>
              <a:t> Emissions (t/</a:t>
            </a:r>
            <a:r>
              <a:rPr lang="en-US" sz="2000" b="1" dirty="0" err="1">
                <a:solidFill>
                  <a:srgbClr val="212121"/>
                </a:solidFill>
                <a:latin typeface="Times New Roman" panose="02020603050405020304" pitchFamily="18" charset="0"/>
                <a:cs typeface="Times New Roman" panose="02020603050405020304" pitchFamily="18" charset="0"/>
              </a:rPr>
              <a:t>hr</a:t>
            </a:r>
            <a:r>
              <a:rPr lang="en-US" sz="2000" b="1" dirty="0">
                <a:solidFill>
                  <a:srgbClr val="212121"/>
                </a:solidFill>
                <a:latin typeface="Times New Roman" panose="02020603050405020304" pitchFamily="18" charset="0"/>
                <a:cs typeface="Times New Roman" panose="02020603050405020304" pitchFamily="18" charset="0"/>
              </a:rPr>
              <a:t>) under Four Energy Scenarios</a:t>
            </a:r>
            <a:endParaRPr lang="en-US" sz="2000" b="1" dirty="0">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84096DE7-43BB-4798-A18F-BD79B9CE265B}"/>
              </a:ext>
            </a:extLst>
          </p:cNvPr>
          <p:cNvGrpSpPr/>
          <p:nvPr/>
        </p:nvGrpSpPr>
        <p:grpSpPr>
          <a:xfrm>
            <a:off x="926075" y="2146299"/>
            <a:ext cx="10262625" cy="3973966"/>
            <a:chOff x="926075" y="2146299"/>
            <a:chExt cx="10262625" cy="3973966"/>
          </a:xfrm>
        </p:grpSpPr>
        <p:sp>
          <p:nvSpPr>
            <p:cNvPr id="18" name="Oval 17">
              <a:extLst>
                <a:ext uri="{FF2B5EF4-FFF2-40B4-BE49-F238E27FC236}">
                  <a16:creationId xmlns:a16="http://schemas.microsoft.com/office/drawing/2014/main" id="{B3E57B15-8396-4929-BCA3-ACEFC554E236}"/>
                </a:ext>
              </a:extLst>
            </p:cNvPr>
            <p:cNvSpPr/>
            <p:nvPr/>
          </p:nvSpPr>
          <p:spPr>
            <a:xfrm>
              <a:off x="10388600" y="2146300"/>
              <a:ext cx="800100" cy="65980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4519C7-9362-42B4-A1E0-BA2CE95F5703}"/>
                </a:ext>
              </a:extLst>
            </p:cNvPr>
            <p:cNvSpPr/>
            <p:nvPr/>
          </p:nvSpPr>
          <p:spPr>
            <a:xfrm flipH="1">
              <a:off x="4181682" y="2146299"/>
              <a:ext cx="657017" cy="65980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5F1493F-19E5-45DB-AFCD-BF9B8B433DB6}"/>
                </a:ext>
              </a:extLst>
            </p:cNvPr>
            <p:cNvCxnSpPr>
              <a:cxnSpLocks/>
            </p:cNvCxnSpPr>
            <p:nvPr/>
          </p:nvCxnSpPr>
          <p:spPr>
            <a:xfrm>
              <a:off x="4838699" y="2476200"/>
              <a:ext cx="5549901" cy="0"/>
            </a:xfrm>
            <a:prstGeom prst="straightConnector1">
              <a:avLst/>
            </a:prstGeom>
            <a:ln w="6032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39E0A05-7C66-41C7-B54B-C444FD88A503}"/>
                </a:ext>
              </a:extLst>
            </p:cNvPr>
            <p:cNvSpPr/>
            <p:nvPr/>
          </p:nvSpPr>
          <p:spPr>
            <a:xfrm>
              <a:off x="9807303" y="4927539"/>
              <a:ext cx="800100" cy="65980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CD93242-EBE7-4F44-805E-4EA6ED23C000}"/>
                </a:ext>
              </a:extLst>
            </p:cNvPr>
            <p:cNvSpPr/>
            <p:nvPr/>
          </p:nvSpPr>
          <p:spPr>
            <a:xfrm flipH="1">
              <a:off x="3600385" y="4927538"/>
              <a:ext cx="657017" cy="65980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3B5D446F-1209-441E-9A40-4BDE0561E910}"/>
                </a:ext>
              </a:extLst>
            </p:cNvPr>
            <p:cNvCxnSpPr>
              <a:cxnSpLocks/>
            </p:cNvCxnSpPr>
            <p:nvPr/>
          </p:nvCxnSpPr>
          <p:spPr>
            <a:xfrm>
              <a:off x="4257402" y="5257439"/>
              <a:ext cx="5549901" cy="0"/>
            </a:xfrm>
            <a:prstGeom prst="straightConnector1">
              <a:avLst/>
            </a:prstGeom>
            <a:ln w="6032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55BA8D7-654E-41CC-8E12-81697A50F7AE}"/>
                </a:ext>
              </a:extLst>
            </p:cNvPr>
            <p:cNvSpPr/>
            <p:nvPr/>
          </p:nvSpPr>
          <p:spPr>
            <a:xfrm>
              <a:off x="7032353" y="5460462"/>
              <a:ext cx="1362863" cy="65980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374048-66E5-44EB-A3DF-B20F3996DDD3}"/>
                </a:ext>
              </a:extLst>
            </p:cNvPr>
            <p:cNvSpPr/>
            <p:nvPr/>
          </p:nvSpPr>
          <p:spPr>
            <a:xfrm flipH="1">
              <a:off x="926075" y="5460461"/>
              <a:ext cx="1119140" cy="65980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32E4D634-8E3D-462A-89AC-D53844CF6DBD}"/>
                </a:ext>
              </a:extLst>
            </p:cNvPr>
            <p:cNvCxnSpPr>
              <a:cxnSpLocks/>
              <a:endCxn id="23" idx="2"/>
            </p:cNvCxnSpPr>
            <p:nvPr/>
          </p:nvCxnSpPr>
          <p:spPr>
            <a:xfrm>
              <a:off x="2045215" y="5790362"/>
              <a:ext cx="4987138" cy="2"/>
            </a:xfrm>
            <a:prstGeom prst="straightConnector1">
              <a:avLst/>
            </a:prstGeom>
            <a:ln w="6032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1" name="TextBox 51">
            <a:extLst>
              <a:ext uri="{FF2B5EF4-FFF2-40B4-BE49-F238E27FC236}">
                <a16:creationId xmlns:a16="http://schemas.microsoft.com/office/drawing/2014/main" id="{F0D03DB0-6886-4BAD-AC75-ACA0258869AC}"/>
              </a:ext>
            </a:extLst>
          </p:cNvPr>
          <p:cNvSpPr txBox="1"/>
          <p:nvPr/>
        </p:nvSpPr>
        <p:spPr>
          <a:xfrm>
            <a:off x="5789493" y="1365342"/>
            <a:ext cx="1691959" cy="523220"/>
          </a:xfrm>
          <a:prstGeom prst="rect">
            <a:avLst/>
          </a:prstGeom>
          <a:noFill/>
          <a:ln>
            <a:noFill/>
          </a:ln>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GIP</a:t>
            </a:r>
          </a:p>
        </p:txBody>
      </p:sp>
      <p:sp>
        <p:nvSpPr>
          <p:cNvPr id="32" name="Oval 31">
            <a:extLst>
              <a:ext uri="{FF2B5EF4-FFF2-40B4-BE49-F238E27FC236}">
                <a16:creationId xmlns:a16="http://schemas.microsoft.com/office/drawing/2014/main" id="{CDBF1CEA-5F9B-471A-840C-E8A252BD98A4}"/>
              </a:ext>
            </a:extLst>
          </p:cNvPr>
          <p:cNvSpPr/>
          <p:nvPr/>
        </p:nvSpPr>
        <p:spPr>
          <a:xfrm>
            <a:off x="778862" y="3136900"/>
            <a:ext cx="834295" cy="990600"/>
          </a:xfrm>
          <a:prstGeom prst="ellipse">
            <a:avLst/>
          </a:prstGeom>
          <a:noFill/>
          <a:ln w="698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ppt_w</p:attrName>
                                        </p:attrNameLst>
                                      </p:cBhvr>
                                      <p:tavLst>
                                        <p:tav tm="0">
                                          <p:val>
                                            <p:fltVal val="0"/>
                                          </p:val>
                                        </p:tav>
                                        <p:tav tm="100000">
                                          <p:val>
                                            <p:strVal val="#ppt_w"/>
                                          </p:val>
                                        </p:tav>
                                      </p:tavLst>
                                    </p:anim>
                                    <p:anim calcmode="lin" valueType="num">
                                      <p:cBhvr>
                                        <p:cTn id="24" dur="1000" fill="hold"/>
                                        <p:tgtEl>
                                          <p:spTgt spid="29"/>
                                        </p:tgtEl>
                                        <p:attrNameLst>
                                          <p:attrName>ppt_h</p:attrName>
                                        </p:attrNameLst>
                                      </p:cBhvr>
                                      <p:tavLst>
                                        <p:tav tm="0">
                                          <p:val>
                                            <p:fltVal val="0"/>
                                          </p:val>
                                        </p:tav>
                                        <p:tav tm="100000">
                                          <p:val>
                                            <p:strVal val="#ppt_h"/>
                                          </p:val>
                                        </p:tav>
                                      </p:tavLst>
                                    </p:anim>
                                    <p:anim calcmode="lin" valueType="num">
                                      <p:cBhvr>
                                        <p:cTn id="25" dur="1000" fill="hold"/>
                                        <p:tgtEl>
                                          <p:spTgt spid="29"/>
                                        </p:tgtEl>
                                        <p:attrNameLst>
                                          <p:attrName>style.rotation</p:attrName>
                                        </p:attrNameLst>
                                      </p:cBhvr>
                                      <p:tavLst>
                                        <p:tav tm="0">
                                          <p:val>
                                            <p:fltVal val="90"/>
                                          </p:val>
                                        </p:tav>
                                        <p:tav tm="100000">
                                          <p:val>
                                            <p:fltVal val="0"/>
                                          </p:val>
                                        </p:tav>
                                      </p:tavLst>
                                    </p:anim>
                                    <p:animEffect transition="in" filter="fade">
                                      <p:cBhvr>
                                        <p:cTn id="2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37AB8A6-ABC3-48E8-BCE4-C245850333FC}"/>
              </a:ext>
            </a:extLst>
          </p:cNvPr>
          <p:cNvSpPr txBox="1">
            <a:spLocks noChangeArrowheads="1"/>
          </p:cNvSpPr>
          <p:nvPr/>
        </p:nvSpPr>
        <p:spPr>
          <a:xfrm>
            <a:off x="744295" y="364568"/>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3.2 Step 2. GIS</a:t>
            </a:r>
            <a:r>
              <a:rPr lang="en-US" sz="2000" dirty="0">
                <a:latin typeface="Franklin Gothic Book" panose="020B0503020102020204" pitchFamily="34" charset="0"/>
              </a:rPr>
              <a:t> </a:t>
            </a:r>
            <a:r>
              <a:rPr lang="en-US" sz="2000" b="1" dirty="0">
                <a:solidFill>
                  <a:schemeClr val="bg1"/>
                </a:solidFill>
                <a:latin typeface="Times New Roman" panose="02020603050405020304" pitchFamily="18" charset="0"/>
                <a:ea typeface="黑体" pitchFamily="49" charset="-122"/>
                <a:cs typeface="Times New Roman" panose="02020603050405020304" pitchFamily="18" charset="0"/>
              </a:rPr>
              <a:t>Preliminary</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 Screening</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grpSp>
        <p:nvGrpSpPr>
          <p:cNvPr id="6" name="Group 11">
            <a:extLst>
              <a:ext uri="{FF2B5EF4-FFF2-40B4-BE49-F238E27FC236}">
                <a16:creationId xmlns:a16="http://schemas.microsoft.com/office/drawing/2014/main" id="{AF658CF4-F5A4-40B0-A8CA-D762A8201B90}"/>
              </a:ext>
            </a:extLst>
          </p:cNvPr>
          <p:cNvGrpSpPr/>
          <p:nvPr/>
        </p:nvGrpSpPr>
        <p:grpSpPr>
          <a:xfrm>
            <a:off x="892070" y="965716"/>
            <a:ext cx="10078459" cy="4842687"/>
            <a:chOff x="16078200" y="15953950"/>
            <a:chExt cx="7542045" cy="3650578"/>
          </a:xfrm>
        </p:grpSpPr>
        <p:pic>
          <p:nvPicPr>
            <p:cNvPr id="7" name="图片 6">
              <a:extLst>
                <a:ext uri="{FF2B5EF4-FFF2-40B4-BE49-F238E27FC236}">
                  <a16:creationId xmlns:a16="http://schemas.microsoft.com/office/drawing/2014/main" id="{BDE678E8-0BBA-4A27-B9FA-BAAABE4ED138}"/>
                </a:ext>
              </a:extLst>
            </p:cNvPr>
            <p:cNvPicPr>
              <a:picLocks noChangeAspect="1"/>
            </p:cNvPicPr>
            <p:nvPr/>
          </p:nvPicPr>
          <p:blipFill rotWithShape="1">
            <a:blip r:embed="rId3"/>
            <a:srcRect b="20310"/>
            <a:stretch/>
          </p:blipFill>
          <p:spPr>
            <a:xfrm>
              <a:off x="16078200" y="15953950"/>
              <a:ext cx="7542045" cy="3532230"/>
            </a:xfrm>
            <a:prstGeom prst="rect">
              <a:avLst/>
            </a:prstGeom>
            <a:solidFill>
              <a:schemeClr val="bg1"/>
            </a:solidFill>
          </p:spPr>
        </p:pic>
        <p:sp>
          <p:nvSpPr>
            <p:cNvPr id="8" name="Rectangle 10">
              <a:extLst>
                <a:ext uri="{FF2B5EF4-FFF2-40B4-BE49-F238E27FC236}">
                  <a16:creationId xmlns:a16="http://schemas.microsoft.com/office/drawing/2014/main" id="{444BCAAA-FD8F-42D6-AB34-17236251C407}"/>
                </a:ext>
              </a:extLst>
            </p:cNvPr>
            <p:cNvSpPr/>
            <p:nvPr/>
          </p:nvSpPr>
          <p:spPr>
            <a:xfrm>
              <a:off x="16099427" y="19050000"/>
              <a:ext cx="3331573" cy="55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Content Placeholder 3">
            <a:extLst>
              <a:ext uri="{FF2B5EF4-FFF2-40B4-BE49-F238E27FC236}">
                <a16:creationId xmlns:a16="http://schemas.microsoft.com/office/drawing/2014/main" id="{D952BD91-EB3D-41D9-AE81-1A330341AC2D}"/>
              </a:ext>
            </a:extLst>
          </p:cNvPr>
          <p:cNvPicPr>
            <a:picLocks noChangeAspect="1"/>
          </p:cNvPicPr>
          <p:nvPr/>
        </p:nvPicPr>
        <p:blipFill rotWithShape="1">
          <a:blip r:embed="rId4"/>
          <a:srcRect l="22944" t="33696" r="25702" b="22408"/>
          <a:stretch/>
        </p:blipFill>
        <p:spPr>
          <a:xfrm>
            <a:off x="938726" y="1568232"/>
            <a:ext cx="3972560" cy="1910081"/>
          </a:xfrm>
          <a:prstGeom prst="rect">
            <a:avLst/>
          </a:prstGeom>
        </p:spPr>
      </p:pic>
      <p:sp>
        <p:nvSpPr>
          <p:cNvPr id="12" name="TextBox 11">
            <a:extLst>
              <a:ext uri="{FF2B5EF4-FFF2-40B4-BE49-F238E27FC236}">
                <a16:creationId xmlns:a16="http://schemas.microsoft.com/office/drawing/2014/main" id="{ED522723-FBF9-4642-BA0D-0862A823ACA3}"/>
              </a:ext>
            </a:extLst>
          </p:cNvPr>
          <p:cNvSpPr txBox="1"/>
          <p:nvPr/>
        </p:nvSpPr>
        <p:spPr>
          <a:xfrm>
            <a:off x="1577358" y="1158314"/>
            <a:ext cx="2062480" cy="400110"/>
          </a:xfrm>
          <a:prstGeom prst="rect">
            <a:avLst/>
          </a:prstGeom>
          <a:noFill/>
        </p:spPr>
        <p:txBody>
          <a:bodyPr wrap="square" rtlCol="0">
            <a:spAutoFit/>
          </a:bodyPr>
          <a:lstStyle/>
          <a:p>
            <a:r>
              <a:rPr lang="en-US" sz="2000" b="1" dirty="0"/>
              <a:t>Landslide</a:t>
            </a:r>
          </a:p>
        </p:txBody>
      </p:sp>
      <p:pic>
        <p:nvPicPr>
          <p:cNvPr id="13" name="Picture 12">
            <a:extLst>
              <a:ext uri="{FF2B5EF4-FFF2-40B4-BE49-F238E27FC236}">
                <a16:creationId xmlns:a16="http://schemas.microsoft.com/office/drawing/2014/main" id="{C0F7D14C-0AF8-4761-BB5C-B26686147E2D}"/>
              </a:ext>
            </a:extLst>
          </p:cNvPr>
          <p:cNvPicPr>
            <a:picLocks noChangeAspect="1"/>
          </p:cNvPicPr>
          <p:nvPr/>
        </p:nvPicPr>
        <p:blipFill rotWithShape="1">
          <a:blip r:embed="rId5"/>
          <a:srcRect l="27250" t="35251" r="21417" b="20148"/>
          <a:stretch/>
        </p:blipFill>
        <p:spPr>
          <a:xfrm>
            <a:off x="5836714" y="1567437"/>
            <a:ext cx="4084320" cy="1996110"/>
          </a:xfrm>
          <a:prstGeom prst="rect">
            <a:avLst/>
          </a:prstGeom>
        </p:spPr>
      </p:pic>
      <p:sp>
        <p:nvSpPr>
          <p:cNvPr id="14" name="TextBox 13">
            <a:extLst>
              <a:ext uri="{FF2B5EF4-FFF2-40B4-BE49-F238E27FC236}">
                <a16:creationId xmlns:a16="http://schemas.microsoft.com/office/drawing/2014/main" id="{382BC723-EC6F-4291-9A45-74CB1A2FBAB9}"/>
              </a:ext>
            </a:extLst>
          </p:cNvPr>
          <p:cNvSpPr txBox="1"/>
          <p:nvPr/>
        </p:nvSpPr>
        <p:spPr>
          <a:xfrm>
            <a:off x="7080268" y="1167327"/>
            <a:ext cx="2062480" cy="400110"/>
          </a:xfrm>
          <a:prstGeom prst="rect">
            <a:avLst/>
          </a:prstGeom>
          <a:noFill/>
        </p:spPr>
        <p:txBody>
          <a:bodyPr wrap="square" rtlCol="0">
            <a:spAutoFit/>
          </a:bodyPr>
          <a:lstStyle/>
          <a:p>
            <a:r>
              <a:rPr lang="en-US" sz="2000" b="1" dirty="0"/>
              <a:t>National parks</a:t>
            </a:r>
          </a:p>
        </p:txBody>
      </p:sp>
      <p:pic>
        <p:nvPicPr>
          <p:cNvPr id="15" name="Picture 14">
            <a:extLst>
              <a:ext uri="{FF2B5EF4-FFF2-40B4-BE49-F238E27FC236}">
                <a16:creationId xmlns:a16="http://schemas.microsoft.com/office/drawing/2014/main" id="{71C9AD57-1FCC-4344-8B36-3E34BA119F76}"/>
              </a:ext>
            </a:extLst>
          </p:cNvPr>
          <p:cNvPicPr>
            <a:picLocks noChangeAspect="1"/>
          </p:cNvPicPr>
          <p:nvPr/>
        </p:nvPicPr>
        <p:blipFill rotWithShape="1">
          <a:blip r:embed="rId6"/>
          <a:srcRect l="27417" t="35400" r="21082" b="20000"/>
          <a:stretch/>
        </p:blipFill>
        <p:spPr>
          <a:xfrm>
            <a:off x="892070" y="4043419"/>
            <a:ext cx="4161789" cy="2027389"/>
          </a:xfrm>
          <a:prstGeom prst="rect">
            <a:avLst/>
          </a:prstGeom>
        </p:spPr>
      </p:pic>
      <p:sp>
        <p:nvSpPr>
          <p:cNvPr id="16" name="TextBox 15">
            <a:extLst>
              <a:ext uri="{FF2B5EF4-FFF2-40B4-BE49-F238E27FC236}">
                <a16:creationId xmlns:a16="http://schemas.microsoft.com/office/drawing/2014/main" id="{A34E34BC-7028-4AB0-8EAF-D113B6BE0989}"/>
              </a:ext>
            </a:extLst>
          </p:cNvPr>
          <p:cNvSpPr txBox="1"/>
          <p:nvPr/>
        </p:nvSpPr>
        <p:spPr>
          <a:xfrm>
            <a:off x="1450358" y="3612073"/>
            <a:ext cx="2062480" cy="400110"/>
          </a:xfrm>
          <a:prstGeom prst="rect">
            <a:avLst/>
          </a:prstGeom>
          <a:noFill/>
        </p:spPr>
        <p:txBody>
          <a:bodyPr wrap="square" rtlCol="0">
            <a:spAutoFit/>
          </a:bodyPr>
          <a:lstStyle/>
          <a:p>
            <a:r>
              <a:rPr lang="en-US" sz="2000" b="1" dirty="0"/>
              <a:t>Open water</a:t>
            </a:r>
          </a:p>
        </p:txBody>
      </p:sp>
      <p:sp>
        <p:nvSpPr>
          <p:cNvPr id="17" name="TextBox 16">
            <a:extLst>
              <a:ext uri="{FF2B5EF4-FFF2-40B4-BE49-F238E27FC236}">
                <a16:creationId xmlns:a16="http://schemas.microsoft.com/office/drawing/2014/main" id="{CFA4C7A4-D8E1-4521-957E-A67A56E1A2D1}"/>
              </a:ext>
            </a:extLst>
          </p:cNvPr>
          <p:cNvSpPr txBox="1"/>
          <p:nvPr/>
        </p:nvSpPr>
        <p:spPr>
          <a:xfrm>
            <a:off x="6311664" y="3753967"/>
            <a:ext cx="3434080" cy="400110"/>
          </a:xfrm>
          <a:prstGeom prst="rect">
            <a:avLst/>
          </a:prstGeom>
          <a:noFill/>
        </p:spPr>
        <p:txBody>
          <a:bodyPr wrap="square" rtlCol="0">
            <a:spAutoFit/>
          </a:bodyPr>
          <a:lstStyle/>
          <a:p>
            <a:r>
              <a:rPr lang="en-US" sz="2000" b="1" dirty="0"/>
              <a:t>Populated area(&gt;500/</a:t>
            </a:r>
            <a:r>
              <a:rPr lang="en-US" sz="2000" b="1" dirty="0" err="1"/>
              <a:t>sq</a:t>
            </a:r>
            <a:r>
              <a:rPr lang="en-US" sz="2000" b="1" dirty="0"/>
              <a:t> miles)</a:t>
            </a:r>
          </a:p>
        </p:txBody>
      </p:sp>
      <p:pic>
        <p:nvPicPr>
          <p:cNvPr id="18" name="Picture 17">
            <a:extLst>
              <a:ext uri="{FF2B5EF4-FFF2-40B4-BE49-F238E27FC236}">
                <a16:creationId xmlns:a16="http://schemas.microsoft.com/office/drawing/2014/main" id="{7A982FDF-0C87-454D-8E2B-2DBD6FD2EAA5}"/>
              </a:ext>
            </a:extLst>
          </p:cNvPr>
          <p:cNvPicPr>
            <a:picLocks noChangeAspect="1"/>
          </p:cNvPicPr>
          <p:nvPr/>
        </p:nvPicPr>
        <p:blipFill rotWithShape="1">
          <a:blip r:embed="rId7"/>
          <a:srcRect l="27833" t="32001" r="20000" b="26371"/>
          <a:stretch/>
        </p:blipFill>
        <p:spPr>
          <a:xfrm>
            <a:off x="5836714" y="4154077"/>
            <a:ext cx="4291625" cy="1926361"/>
          </a:xfrm>
          <a:prstGeom prst="rect">
            <a:avLst/>
          </a:prstGeom>
        </p:spPr>
      </p:pic>
      <p:sp>
        <p:nvSpPr>
          <p:cNvPr id="19" name="Plus 18"/>
          <p:cNvSpPr/>
          <p:nvPr/>
        </p:nvSpPr>
        <p:spPr>
          <a:xfrm>
            <a:off x="4911286" y="3193442"/>
            <a:ext cx="834269" cy="880651"/>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us 19"/>
          <p:cNvSpPr/>
          <p:nvPr/>
        </p:nvSpPr>
        <p:spPr>
          <a:xfrm>
            <a:off x="9980543" y="3227152"/>
            <a:ext cx="834269" cy="880651"/>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nector 2"/>
          <p:cNvSpPr/>
          <p:nvPr/>
        </p:nvSpPr>
        <p:spPr>
          <a:xfrm>
            <a:off x="10982615" y="3563548"/>
            <a:ext cx="189996" cy="19042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nector 20"/>
          <p:cNvSpPr/>
          <p:nvPr/>
        </p:nvSpPr>
        <p:spPr>
          <a:xfrm>
            <a:off x="11317897" y="3563546"/>
            <a:ext cx="210920" cy="190421"/>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nector 21"/>
          <p:cNvSpPr/>
          <p:nvPr/>
        </p:nvSpPr>
        <p:spPr>
          <a:xfrm>
            <a:off x="11653179" y="3567898"/>
            <a:ext cx="204648" cy="186069"/>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4295" y="6051857"/>
            <a:ext cx="10070517" cy="1061829"/>
          </a:xfrm>
          <a:prstGeom prst="rect">
            <a:avLst/>
          </a:prstGeom>
          <a:noFill/>
        </p:spPr>
        <p:txBody>
          <a:bodyPr wrap="square" rtlCol="0">
            <a:spAutoFit/>
          </a:bodyPr>
          <a:lstStyle/>
          <a:p>
            <a:pPr lvl="0" algn="just">
              <a:lnSpc>
                <a:spcPct val="95000"/>
              </a:lnSpc>
              <a:spcBef>
                <a:spcPct val="20000"/>
              </a:spcBef>
              <a:spcAft>
                <a:spcPts val="600"/>
              </a:spcAft>
            </a:pPr>
            <a:r>
              <a:rPr lang="en-US" sz="2000" dirty="0">
                <a:solidFill>
                  <a:prstClr val="black"/>
                </a:solidFill>
                <a:latin typeface="Franklin Gothic Book" panose="020B0503020102020204" pitchFamily="34" charset="0"/>
              </a:rPr>
              <a:t>Classify all counties in study region as either available or not available for new EGU placement based on predefined factors</a:t>
            </a:r>
            <a:r>
              <a:rPr lang="en-US" sz="1600" dirty="0">
                <a:solidFill>
                  <a:prstClr val="black"/>
                </a:solidFill>
                <a:latin typeface="Franklin Gothic Book" panose="020B0503020102020204" pitchFamily="34" charset="0"/>
              </a:rPr>
              <a:t>(data source: </a:t>
            </a:r>
            <a:r>
              <a:rPr lang="en-US" sz="1600" dirty="0"/>
              <a:t>Argonne National Laboratory, Oak Ridge National Lab)</a:t>
            </a:r>
            <a:endParaRPr lang="en-US" sz="1600" dirty="0">
              <a:solidFill>
                <a:prstClr val="black"/>
              </a:solidFill>
              <a:highlight>
                <a:srgbClr val="FFFF00"/>
              </a:highlight>
              <a:latin typeface="Franklin Gothic Book" panose="020B0503020102020204" pitchFamily="34" charset="0"/>
            </a:endParaRPr>
          </a:p>
          <a:p>
            <a:endParaRPr lang="en-US" sz="2000" dirty="0"/>
          </a:p>
        </p:txBody>
      </p:sp>
    </p:spTree>
    <p:extLst>
      <p:ext uri="{BB962C8B-B14F-4D97-AF65-F5344CB8AC3E}">
        <p14:creationId xmlns:p14="http://schemas.microsoft.com/office/powerpoint/2010/main" val="205117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dissolve">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6" grpId="0"/>
      <p:bldP spid="16" grpId="1"/>
      <p:bldP spid="17" grpId="0"/>
      <p:bldP spid="17" grpId="1"/>
      <p:bldP spid="19" grpId="0" animBg="1"/>
      <p:bldP spid="19" grpId="1" animBg="1"/>
      <p:bldP spid="20" grpId="0" animBg="1"/>
      <p:bldP spid="20" grpId="1" animBg="1"/>
      <p:bldP spid="3" grpId="0" animBg="1"/>
      <p:bldP spid="3" grpId="1" animBg="1"/>
      <p:bldP spid="21" grpId="0" animBg="1"/>
      <p:bldP spid="21" grpId="1" animBg="1"/>
      <p:bldP spid="22" grpId="0" animBg="1"/>
      <p:bldP spid="22"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875B693-610D-4FD8-981D-F243005060C4}"/>
              </a:ext>
            </a:extLst>
          </p:cNvPr>
          <p:cNvSpPr/>
          <p:nvPr/>
        </p:nvSpPr>
        <p:spPr>
          <a:xfrm>
            <a:off x="817303" y="1031895"/>
            <a:ext cx="7767897" cy="461665"/>
          </a:xfrm>
          <a:prstGeom prst="rect">
            <a:avLst/>
          </a:prstGeom>
        </p:spPr>
        <p:txBody>
          <a:bodyPr wrap="square">
            <a:spAutoFit/>
          </a:bodyPr>
          <a:lstStyle/>
          <a:p>
            <a:r>
              <a:rPr lang="en-US" altLang="zh-CN" sz="2400" b="1" dirty="0">
                <a:latin typeface="Times New Roman" panose="02020603050405020304" pitchFamily="18" charset="0"/>
                <a:ea typeface="黑体" pitchFamily="49" charset="-122"/>
                <a:cs typeface="Times New Roman" panose="02020603050405020304" pitchFamily="18" charset="0"/>
              </a:rPr>
              <a:t>Kriging method for cost differentiation</a:t>
            </a:r>
          </a:p>
        </p:txBody>
      </p:sp>
      <p:pic>
        <p:nvPicPr>
          <p:cNvPr id="12" name="Picture 76">
            <a:extLst>
              <a:ext uri="{FF2B5EF4-FFF2-40B4-BE49-F238E27FC236}">
                <a16:creationId xmlns:a16="http://schemas.microsoft.com/office/drawing/2014/main" id="{360602A8-2A4F-47BD-A504-CC9D10BB8C0F}"/>
              </a:ext>
            </a:extLst>
          </p:cNvPr>
          <p:cNvPicPr>
            <a:picLocks noChangeAspect="1"/>
          </p:cNvPicPr>
          <p:nvPr/>
        </p:nvPicPr>
        <p:blipFill rotWithShape="1">
          <a:blip r:embed="rId3"/>
          <a:srcRect l="17965" t="37933" r="25872" b="20776"/>
          <a:stretch/>
        </p:blipFill>
        <p:spPr>
          <a:xfrm>
            <a:off x="1035000" y="1482035"/>
            <a:ext cx="9851507" cy="4892735"/>
          </a:xfrm>
          <a:prstGeom prst="rect">
            <a:avLst/>
          </a:prstGeom>
        </p:spPr>
      </p:pic>
      <p:sp>
        <p:nvSpPr>
          <p:cNvPr id="14" name="Rectangle 2">
            <a:extLst>
              <a:ext uri="{FF2B5EF4-FFF2-40B4-BE49-F238E27FC236}">
                <a16:creationId xmlns:a16="http://schemas.microsoft.com/office/drawing/2014/main" id="{F49B05A8-9541-4CBF-BE5A-83BE59B4EA35}"/>
              </a:ext>
            </a:extLst>
          </p:cNvPr>
          <p:cNvSpPr txBox="1">
            <a:spLocks noChangeArrowheads="1"/>
          </p:cNvSpPr>
          <p:nvPr/>
        </p:nvSpPr>
        <p:spPr>
          <a:xfrm>
            <a:off x="541095" y="370244"/>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3.3 Step 3: Variable Cost Differentiation</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08E9B4A1-4298-4400-A37E-E1AD0E83258F}"/>
              </a:ext>
            </a:extLst>
          </p:cNvPr>
          <p:cNvSpPr/>
          <p:nvPr/>
        </p:nvSpPr>
        <p:spPr>
          <a:xfrm>
            <a:off x="1991415" y="6085931"/>
            <a:ext cx="8628457"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County-scale natural gas prices derived from kriging NEMS EMM region prices</a:t>
            </a:r>
            <a:endParaRPr lang="en-US" sz="2000" dirty="0">
              <a:highlight>
                <a:srgbClr val="FFFF00"/>
              </a:highlight>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BBE99843-B63C-43BD-983A-8C94AB7E4CCA}"/>
              </a:ext>
            </a:extLst>
          </p:cNvPr>
          <p:cNvCxnSpPr/>
          <p:nvPr/>
        </p:nvCxnSpPr>
        <p:spPr>
          <a:xfrm>
            <a:off x="7725794" y="3703317"/>
            <a:ext cx="62872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B532EDF-2A57-4AEE-8D41-2CE0FAE4945E}"/>
              </a:ext>
            </a:extLst>
          </p:cNvPr>
          <p:cNvPicPr>
            <a:picLocks noChangeAspect="1"/>
          </p:cNvPicPr>
          <p:nvPr/>
        </p:nvPicPr>
        <p:blipFill rotWithShape="1">
          <a:blip r:embed="rId4"/>
          <a:srcRect l="23916" t="28742" r="16250" b="24740"/>
          <a:stretch/>
        </p:blipFill>
        <p:spPr>
          <a:xfrm>
            <a:off x="8376925" y="2773681"/>
            <a:ext cx="3594885" cy="2119104"/>
          </a:xfrm>
          <a:prstGeom prst="rect">
            <a:avLst/>
          </a:prstGeom>
        </p:spPr>
      </p:pic>
      <p:sp>
        <p:nvSpPr>
          <p:cNvPr id="10" name="TextBox 9">
            <a:extLst>
              <a:ext uri="{FF2B5EF4-FFF2-40B4-BE49-F238E27FC236}">
                <a16:creationId xmlns:a16="http://schemas.microsoft.com/office/drawing/2014/main" id="{C405E79B-E522-4FA8-9115-B3F1B71C5D32}"/>
              </a:ext>
            </a:extLst>
          </p:cNvPr>
          <p:cNvSpPr txBox="1"/>
          <p:nvPr/>
        </p:nvSpPr>
        <p:spPr>
          <a:xfrm>
            <a:off x="1381760" y="2225040"/>
            <a:ext cx="2143760" cy="461665"/>
          </a:xfrm>
          <a:prstGeom prst="rect">
            <a:avLst/>
          </a:prstGeom>
          <a:noFill/>
        </p:spPr>
        <p:txBody>
          <a:bodyPr wrap="square" rtlCol="0">
            <a:spAutoFit/>
          </a:bodyPr>
          <a:lstStyle/>
          <a:p>
            <a:r>
              <a:rPr lang="en-US" sz="2400" b="1" dirty="0"/>
              <a:t>Input</a:t>
            </a:r>
          </a:p>
        </p:txBody>
      </p:sp>
      <p:sp>
        <p:nvSpPr>
          <p:cNvPr id="15" name="TextBox 14">
            <a:extLst>
              <a:ext uri="{FF2B5EF4-FFF2-40B4-BE49-F238E27FC236}">
                <a16:creationId xmlns:a16="http://schemas.microsoft.com/office/drawing/2014/main" id="{F868A040-E721-4600-A27F-936DE85CA5AE}"/>
              </a:ext>
            </a:extLst>
          </p:cNvPr>
          <p:cNvSpPr txBox="1"/>
          <p:nvPr/>
        </p:nvSpPr>
        <p:spPr>
          <a:xfrm>
            <a:off x="5059680" y="2204720"/>
            <a:ext cx="2143760" cy="461665"/>
          </a:xfrm>
          <a:prstGeom prst="rect">
            <a:avLst/>
          </a:prstGeom>
          <a:noFill/>
        </p:spPr>
        <p:txBody>
          <a:bodyPr wrap="square" rtlCol="0">
            <a:spAutoFit/>
          </a:bodyPr>
          <a:lstStyle/>
          <a:p>
            <a:r>
              <a:rPr lang="en-US" sz="2400" b="1" dirty="0"/>
              <a:t>Process</a:t>
            </a:r>
          </a:p>
        </p:txBody>
      </p:sp>
      <p:sp>
        <p:nvSpPr>
          <p:cNvPr id="16" name="TextBox 15">
            <a:extLst>
              <a:ext uri="{FF2B5EF4-FFF2-40B4-BE49-F238E27FC236}">
                <a16:creationId xmlns:a16="http://schemas.microsoft.com/office/drawing/2014/main" id="{E223A320-FED8-4E58-8027-996302AE297F}"/>
              </a:ext>
            </a:extLst>
          </p:cNvPr>
          <p:cNvSpPr txBox="1"/>
          <p:nvPr/>
        </p:nvSpPr>
        <p:spPr>
          <a:xfrm>
            <a:off x="8117840" y="2225040"/>
            <a:ext cx="2143760" cy="461665"/>
          </a:xfrm>
          <a:prstGeom prst="rect">
            <a:avLst/>
          </a:prstGeom>
          <a:noFill/>
        </p:spPr>
        <p:txBody>
          <a:bodyPr wrap="square" rtlCol="0">
            <a:spAutoFit/>
          </a:bodyPr>
          <a:lstStyle/>
          <a:p>
            <a:r>
              <a:rPr lang="en-US" sz="2400" b="1" dirty="0"/>
              <a:t>Output</a:t>
            </a:r>
          </a:p>
        </p:txBody>
      </p:sp>
      <p:cxnSp>
        <p:nvCxnSpPr>
          <p:cNvPr id="17" name="Straight Arrow Connector 16">
            <a:extLst>
              <a:ext uri="{FF2B5EF4-FFF2-40B4-BE49-F238E27FC236}">
                <a16:creationId xmlns:a16="http://schemas.microsoft.com/office/drawing/2014/main" id="{0C0F1770-DD9B-49DB-945B-FF8CE3491B75}"/>
              </a:ext>
            </a:extLst>
          </p:cNvPr>
          <p:cNvCxnSpPr/>
          <p:nvPr/>
        </p:nvCxnSpPr>
        <p:spPr>
          <a:xfrm>
            <a:off x="3782410" y="3703317"/>
            <a:ext cx="606464"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8" name="Content Placeholder 3">
            <a:extLst>
              <a:ext uri="{FF2B5EF4-FFF2-40B4-BE49-F238E27FC236}">
                <a16:creationId xmlns:a16="http://schemas.microsoft.com/office/drawing/2014/main" id="{B50B2A27-C67E-45B4-9923-25BE210F504A}"/>
              </a:ext>
            </a:extLst>
          </p:cNvPr>
          <p:cNvPicPr>
            <a:picLocks noChangeAspect="1"/>
          </p:cNvPicPr>
          <p:nvPr/>
        </p:nvPicPr>
        <p:blipFill rotWithShape="1">
          <a:blip r:embed="rId5"/>
          <a:srcRect l="23469" t="25991" r="16246" b="22408"/>
          <a:stretch/>
        </p:blipFill>
        <p:spPr>
          <a:xfrm>
            <a:off x="4376266" y="2748278"/>
            <a:ext cx="3439468" cy="2184261"/>
          </a:xfrm>
          <a:prstGeom prst="rect">
            <a:avLst/>
          </a:prstGeom>
        </p:spPr>
      </p:pic>
      <p:pic>
        <p:nvPicPr>
          <p:cNvPr id="19" name="Picture 18">
            <a:extLst>
              <a:ext uri="{FF2B5EF4-FFF2-40B4-BE49-F238E27FC236}">
                <a16:creationId xmlns:a16="http://schemas.microsoft.com/office/drawing/2014/main" id="{C78A6D17-1E81-4766-87E7-3B1BF5E6497D}"/>
              </a:ext>
            </a:extLst>
          </p:cNvPr>
          <p:cNvPicPr>
            <a:picLocks noChangeAspect="1"/>
          </p:cNvPicPr>
          <p:nvPr/>
        </p:nvPicPr>
        <p:blipFill rotWithShape="1">
          <a:blip r:embed="rId6"/>
          <a:srcRect l="22083" t="29333" r="16500" b="21778"/>
          <a:stretch/>
        </p:blipFill>
        <p:spPr>
          <a:xfrm>
            <a:off x="225103" y="2799076"/>
            <a:ext cx="3587590" cy="2093709"/>
          </a:xfrm>
          <a:prstGeom prst="rect">
            <a:avLst/>
          </a:prstGeom>
        </p:spPr>
      </p:pic>
    </p:spTree>
    <p:extLst>
      <p:ext uri="{BB962C8B-B14F-4D97-AF65-F5344CB8AC3E}">
        <p14:creationId xmlns:p14="http://schemas.microsoft.com/office/powerpoint/2010/main" val="104092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dissolv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5" grpId="0"/>
      <p:bldP spid="15" grpId="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C744F5-5204-419D-8D2C-A083EBF474F5}"/>
              </a:ext>
            </a:extLst>
          </p:cNvPr>
          <p:cNvSpPr txBox="1">
            <a:spLocks noChangeArrowheads="1"/>
          </p:cNvSpPr>
          <p:nvPr/>
        </p:nvSpPr>
        <p:spPr>
          <a:xfrm>
            <a:off x="744295" y="364568"/>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4. Next Steps</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2727CBB9-65BD-417C-8317-D4AD247E0F45}"/>
              </a:ext>
            </a:extLst>
          </p:cNvPr>
          <p:cNvPicPr>
            <a:picLocks noChangeAspect="1"/>
          </p:cNvPicPr>
          <p:nvPr/>
        </p:nvPicPr>
        <p:blipFill>
          <a:blip r:embed="rId3"/>
          <a:stretch>
            <a:fillRect/>
          </a:stretch>
        </p:blipFill>
        <p:spPr>
          <a:xfrm>
            <a:off x="6192762" y="1337020"/>
            <a:ext cx="6139880" cy="3692179"/>
          </a:xfrm>
          <a:prstGeom prst="rect">
            <a:avLst/>
          </a:prstGeom>
        </p:spPr>
      </p:pic>
      <p:sp>
        <p:nvSpPr>
          <p:cNvPr id="5" name="TextBox 108">
            <a:extLst>
              <a:ext uri="{FF2B5EF4-FFF2-40B4-BE49-F238E27FC236}">
                <a16:creationId xmlns:a16="http://schemas.microsoft.com/office/drawing/2014/main" id="{63A70C04-7ACE-4046-B2ED-79A37A197447}"/>
              </a:ext>
            </a:extLst>
          </p:cNvPr>
          <p:cNvSpPr txBox="1"/>
          <p:nvPr/>
        </p:nvSpPr>
        <p:spPr>
          <a:xfrm>
            <a:off x="744296" y="3071196"/>
            <a:ext cx="5901288" cy="175432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Apply Site-&amp;-Grow method within eastern US study region</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NEMS </a:t>
            </a:r>
            <a:r>
              <a:rPr lang="en-US" sz="2000" b="1" dirty="0">
                <a:latin typeface="Times New Roman" panose="02020603050405020304" pitchFamily="18" charset="0"/>
                <a:cs typeface="Times New Roman" panose="02020603050405020304" pitchFamily="18" charset="0"/>
                <a:sym typeface="Wingdings" panose="05000000000000000000" pitchFamily="2" charset="2"/>
              </a:rPr>
              <a:t> 143 NREL </a:t>
            </a:r>
            <a:r>
              <a:rPr lang="en-US" sz="2000" b="1" dirty="0" err="1">
                <a:latin typeface="Times New Roman" panose="02020603050405020304" pitchFamily="18" charset="0"/>
                <a:cs typeface="Times New Roman" panose="02020603050405020304" pitchFamily="18" charset="0"/>
                <a:sym typeface="Wingdings" panose="05000000000000000000" pitchFamily="2" charset="2"/>
              </a:rPr>
              <a:t>ReEDS</a:t>
            </a:r>
            <a:r>
              <a:rPr lang="en-US" sz="2000" b="1" dirty="0">
                <a:latin typeface="Times New Roman" panose="02020603050405020304" pitchFamily="18" charset="0"/>
                <a:cs typeface="Times New Roman" panose="02020603050405020304" pitchFamily="18" charset="0"/>
                <a:sym typeface="Wingdings" panose="05000000000000000000" pitchFamily="2" charset="2"/>
              </a:rPr>
              <a:t> balancing authorities  Point </a:t>
            </a:r>
            <a:r>
              <a:rPr lang="en-US" sz="2000" b="1" dirty="0" err="1">
                <a:latin typeface="Times New Roman" panose="02020603050405020304" pitchFamily="18" charset="0"/>
                <a:cs typeface="Times New Roman" panose="02020603050405020304" pitchFamily="18" charset="0"/>
                <a:sym typeface="Wingdings" panose="05000000000000000000" pitchFamily="2" charset="2"/>
              </a:rPr>
              <a:t>souces</a:t>
            </a:r>
            <a:endParaRPr lang="en-US" sz="2000" b="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80795" y="839816"/>
            <a:ext cx="5415205" cy="240065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Energy Transitions to be Modeled:</a:t>
            </a:r>
            <a:endParaRPr lang="en-US" sz="2400" dirty="0">
              <a:latin typeface="Times New Roman" panose="02020603050405020304" pitchFamily="18" charset="0"/>
              <a:cs typeface="Times New Roman" panose="02020603050405020304" pitchFamily="18" charset="0"/>
            </a:endParaRPr>
          </a:p>
          <a:p>
            <a:pPr marL="514350" indent="-282575">
              <a:buFont typeface="+mj-lt"/>
              <a:buAutoNum type="arabicPeriod"/>
            </a:pPr>
            <a:r>
              <a:rPr lang="en-US" dirty="0">
                <a:latin typeface="Times New Roman" panose="02020603050405020304" pitchFamily="18" charset="0"/>
                <a:cs typeface="Times New Roman" panose="02020603050405020304" pitchFamily="18" charset="0"/>
              </a:rPr>
              <a:t>High electric vehicle penetration</a:t>
            </a:r>
          </a:p>
          <a:p>
            <a:pPr marL="514350" indent="-282575">
              <a:buFont typeface="+mj-lt"/>
              <a:buAutoNum type="arabicPeriod"/>
            </a:pPr>
            <a:r>
              <a:rPr lang="en-US" dirty="0">
                <a:latin typeface="Times New Roman" panose="02020603050405020304" pitchFamily="18" charset="0"/>
                <a:cs typeface="Times New Roman" panose="02020603050405020304" pitchFamily="18" charset="0"/>
              </a:rPr>
              <a:t>Low long-term natural gas prices</a:t>
            </a:r>
          </a:p>
          <a:p>
            <a:pPr marL="514350" indent="-282575">
              <a:buFont typeface="+mj-lt"/>
              <a:buAutoNum type="arabicPeriod"/>
            </a:pPr>
            <a:r>
              <a:rPr lang="en-US" dirty="0">
                <a:latin typeface="Times New Roman" panose="02020603050405020304" pitchFamily="18" charset="0"/>
                <a:cs typeface="Times New Roman" panose="02020603050405020304" pitchFamily="18" charset="0"/>
              </a:rPr>
              <a:t>Modernize ports &amp; marine shipping</a:t>
            </a:r>
          </a:p>
          <a:p>
            <a:pPr marL="514350" indent="-282575">
              <a:buFont typeface="+mj-lt"/>
              <a:buAutoNum type="arabicPeriod"/>
            </a:pPr>
            <a:r>
              <a:rPr lang="en-US" dirty="0">
                <a:solidFill>
                  <a:srgbClr val="00B050"/>
                </a:solidFill>
                <a:latin typeface="Times New Roman" panose="02020603050405020304" pitchFamily="18" charset="0"/>
                <a:cs typeface="Times New Roman" panose="02020603050405020304" pitchFamily="18" charset="0"/>
              </a:rPr>
              <a:t>More distributed generation &amp; demand response</a:t>
            </a:r>
          </a:p>
          <a:p>
            <a:pPr marL="514350" indent="-282575">
              <a:buFont typeface="+mj-lt"/>
              <a:buAutoNum type="arabicPeriod"/>
            </a:pPr>
            <a:r>
              <a:rPr lang="en-US" dirty="0">
                <a:solidFill>
                  <a:srgbClr val="00B050"/>
                </a:solidFill>
                <a:latin typeface="Times New Roman" panose="02020603050405020304" pitchFamily="18" charset="0"/>
                <a:cs typeface="Times New Roman" panose="02020603050405020304" pitchFamily="18" charset="0"/>
              </a:rPr>
              <a:t>Innovations in building energy efficiency</a:t>
            </a:r>
          </a:p>
          <a:p>
            <a:pPr marL="514350" indent="-282575">
              <a:buFont typeface="+mj-lt"/>
              <a:buAutoNum type="arabicPeriod"/>
            </a:pPr>
            <a:endParaRPr lang="en-US" dirty="0">
              <a:latin typeface="Times New Roman" panose="02020603050405020304" pitchFamily="18" charset="0"/>
              <a:cs typeface="Times New Roman" panose="02020603050405020304" pitchFamily="18" charset="0"/>
            </a:endParaRPr>
          </a:p>
          <a:p>
            <a:endParaRPr lang="en-US" dirty="0"/>
          </a:p>
        </p:txBody>
      </p:sp>
      <p:sp>
        <p:nvSpPr>
          <p:cNvPr id="9" name="TextBox 8"/>
          <p:cNvSpPr txBox="1"/>
          <p:nvPr/>
        </p:nvSpPr>
        <p:spPr>
          <a:xfrm>
            <a:off x="744295" y="4756899"/>
            <a:ext cx="5631105" cy="202421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Temporal downscaling</a:t>
            </a:r>
            <a:r>
              <a:rPr lang="zh-CN" altLang="en-US" sz="2400" b="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Wingdings" panose="05000000000000000000" pitchFamily="2" charset="2"/>
              </a:rPr>
              <a:t>Formulation and testing of weather-responsive emissions rates reflecting dynamics of </a:t>
            </a:r>
            <a:endParaRPr lang="en-US" sz="20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Plant efficiency </a:t>
            </a:r>
          </a:p>
          <a:p>
            <a:pPr lvl="1">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Demand</a:t>
            </a:r>
          </a:p>
          <a:p>
            <a:endParaRPr lang="en-US" dirty="0"/>
          </a:p>
        </p:txBody>
      </p:sp>
    </p:spTree>
    <p:extLst>
      <p:ext uri="{BB962C8B-B14F-4D97-AF65-F5344CB8AC3E}">
        <p14:creationId xmlns:p14="http://schemas.microsoft.com/office/powerpoint/2010/main" val="197694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39CB15-F4CA-4923-A594-446E0C309B1C}"/>
              </a:ext>
            </a:extLst>
          </p:cNvPr>
          <p:cNvSpPr/>
          <p:nvPr/>
        </p:nvSpPr>
        <p:spPr>
          <a:xfrm>
            <a:off x="4711468" y="2775131"/>
            <a:ext cx="2090829" cy="584775"/>
          </a:xfrm>
          <a:prstGeom prst="rect">
            <a:avLst/>
          </a:prstGeom>
        </p:spPr>
        <p:txBody>
          <a:bodyPr wrap="none">
            <a:spAutoFit/>
          </a:bodyPr>
          <a:lstStyle/>
          <a:p>
            <a:pPr algn="ctr"/>
            <a:r>
              <a:rPr lang="en-US" sz="3200" b="1" dirty="0">
                <a:solidFill>
                  <a:schemeClr val="accent5">
                    <a:lumMod val="50000"/>
                  </a:schemeClr>
                </a:solidFill>
              </a:rPr>
              <a:t>Questions?</a:t>
            </a:r>
          </a:p>
        </p:txBody>
      </p:sp>
      <p:sp>
        <p:nvSpPr>
          <p:cNvPr id="2" name="TextBox 1">
            <a:extLst>
              <a:ext uri="{FF2B5EF4-FFF2-40B4-BE49-F238E27FC236}">
                <a16:creationId xmlns:a16="http://schemas.microsoft.com/office/drawing/2014/main" id="{EB01BBBF-851E-4EA3-8516-CF421B11697E}"/>
              </a:ext>
            </a:extLst>
          </p:cNvPr>
          <p:cNvSpPr txBox="1"/>
          <p:nvPr/>
        </p:nvSpPr>
        <p:spPr>
          <a:xfrm>
            <a:off x="660400" y="5226784"/>
            <a:ext cx="10871200" cy="1631216"/>
          </a:xfrm>
          <a:prstGeom prst="rect">
            <a:avLst/>
          </a:prstGeom>
          <a:noFill/>
        </p:spPr>
        <p:txBody>
          <a:bodyPr wrap="square" rtlCol="0">
            <a:spAutoFit/>
          </a:bodyPr>
          <a:lstStyle/>
          <a:p>
            <a:pPr algn="ctr"/>
            <a:r>
              <a:rPr lang="en-US" sz="2000" dirty="0"/>
              <a:t>Acknowledgments: ACES Centers Program, </a:t>
            </a:r>
            <a:r>
              <a:rPr lang="en-US" sz="2000" dirty="0">
                <a:latin typeface="Calibri" panose="020F0502020204030204" pitchFamily="34" charset="0"/>
              </a:rPr>
              <a:t>US Environmental Protection Agency Assistance Agreement No. RD835871</a:t>
            </a:r>
            <a:endParaRPr lang="en-US" sz="2000" dirty="0"/>
          </a:p>
          <a:p>
            <a:pPr algn="ctr"/>
            <a:r>
              <a:rPr lang="en-US" sz="2000" dirty="0"/>
              <a:t>Ken </a:t>
            </a:r>
            <a:r>
              <a:rPr lang="en-US" sz="2000" dirty="0" err="1"/>
              <a:t>Gillingham</a:t>
            </a:r>
            <a:r>
              <a:rPr lang="en-US" sz="2000" dirty="0"/>
              <a:t>, Stephanie Weber, Pei Huang, Dan Esty, Yale University</a:t>
            </a:r>
          </a:p>
          <a:p>
            <a:pPr algn="ctr"/>
            <a:r>
              <a:rPr lang="en-US" sz="2000" dirty="0"/>
              <a:t>Julie McDill and Susan Wierman, Mid-Atlantic Regional Air Management Association</a:t>
            </a:r>
          </a:p>
          <a:p>
            <a:pPr algn="ctr"/>
            <a:r>
              <a:rPr lang="en-US" sz="2000" i="1" dirty="0"/>
              <a:t>Usual disclaimer applies</a:t>
            </a:r>
          </a:p>
        </p:txBody>
      </p:sp>
    </p:spTree>
    <p:extLst>
      <p:ext uri="{BB962C8B-B14F-4D97-AF65-F5344CB8AC3E}">
        <p14:creationId xmlns:p14="http://schemas.microsoft.com/office/powerpoint/2010/main" val="357405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85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918F2B-DB00-4362-B364-77753D67EE50}"/>
              </a:ext>
            </a:extLst>
          </p:cNvPr>
          <p:cNvSpPr txBox="1">
            <a:spLocks noChangeArrowheads="1"/>
          </p:cNvSpPr>
          <p:nvPr/>
        </p:nvSpPr>
        <p:spPr>
          <a:xfrm>
            <a:off x="744295" y="364568"/>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1.1 Why we need Downscaling?</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562C6CED-0346-4FE8-9BD8-8EB992D293BD}"/>
              </a:ext>
            </a:extLst>
          </p:cNvPr>
          <p:cNvSpPr/>
          <p:nvPr/>
        </p:nvSpPr>
        <p:spPr>
          <a:xfrm>
            <a:off x="672606" y="4696999"/>
            <a:ext cx="6096000" cy="1508105"/>
          </a:xfrm>
          <a:prstGeom prst="rect">
            <a:avLst/>
          </a:prstGeom>
        </p:spPr>
        <p:txBody>
          <a:bodyPr>
            <a:spAutoFit/>
          </a:bodyPr>
          <a:lstStyle/>
          <a:p>
            <a:r>
              <a:rPr lang="en-US" sz="2000" b="1" i="1" dirty="0">
                <a:latin typeface="Times New Roman" panose="02020603050405020304" pitchFamily="18" charset="0"/>
                <a:ea typeface="MS Mincho" panose="02020609040205080304" pitchFamily="49" charset="-128"/>
              </a:rPr>
              <a:t>Research questions.</a:t>
            </a:r>
            <a:r>
              <a:rPr lang="en-US" sz="2000" b="1" dirty="0">
                <a:latin typeface="Times New Roman" panose="02020603050405020304" pitchFamily="18" charset="0"/>
                <a:ea typeface="MS Mincho" panose="02020609040205080304" pitchFamily="49" charset="-128"/>
              </a:rPr>
              <a:t>  </a:t>
            </a:r>
            <a:r>
              <a:rPr lang="en-US" b="1" dirty="0">
                <a:latin typeface="Times New Roman" panose="02020603050405020304" pitchFamily="18" charset="0"/>
                <a:ea typeface="MS Mincho" panose="02020609040205080304" pitchFamily="49" charset="-128"/>
              </a:rPr>
              <a:t>How can we simulate: </a:t>
            </a:r>
          </a:p>
          <a:p>
            <a:pPr marL="742950" lvl="1" indent="-285750">
              <a:buFont typeface="Arial" panose="020B0604020202020204" pitchFamily="34" charset="0"/>
              <a:buChar char="•"/>
            </a:pPr>
            <a:r>
              <a:rPr lang="en-US" dirty="0">
                <a:latin typeface="Times New Roman" panose="02020603050405020304" pitchFamily="18" charset="0"/>
                <a:ea typeface="MS Mincho" panose="02020609040205080304" pitchFamily="49" charset="-128"/>
              </a:rPr>
              <a:t>Future energy transitions? </a:t>
            </a:r>
          </a:p>
          <a:p>
            <a:pPr marL="742950" lvl="1" indent="-285750">
              <a:buFont typeface="Arial" panose="020B0604020202020204" pitchFamily="34" charset="0"/>
              <a:buChar char="•"/>
            </a:pPr>
            <a:r>
              <a:rPr lang="en-US" dirty="0">
                <a:latin typeface="Times New Roman" panose="02020603050405020304" pitchFamily="18" charset="0"/>
                <a:ea typeface="MS Mincho" panose="02020609040205080304" pitchFamily="49" charset="-128"/>
              </a:rPr>
              <a:t>Corresponding emissions?</a:t>
            </a:r>
          </a:p>
          <a:p>
            <a:pPr marL="742950" lvl="1" indent="-285750">
              <a:buFont typeface="Arial" panose="020B0604020202020204" pitchFamily="34" charset="0"/>
              <a:buChar char="•"/>
            </a:pPr>
            <a:r>
              <a:rPr lang="en-US" dirty="0">
                <a:solidFill>
                  <a:srgbClr val="FF0000"/>
                </a:solidFill>
                <a:latin typeface="Times New Roman" panose="02020603050405020304" pitchFamily="18" charset="0"/>
                <a:ea typeface="MS Mincho" panose="02020609040205080304" pitchFamily="49" charset="-128"/>
              </a:rPr>
              <a:t>Consequent air quality?</a:t>
            </a:r>
          </a:p>
          <a:p>
            <a:pPr marL="742950" lvl="1" indent="-285750">
              <a:buFont typeface="Arial" panose="020B0604020202020204" pitchFamily="34" charset="0"/>
              <a:buChar char="•"/>
            </a:pPr>
            <a:r>
              <a:rPr lang="en-US" dirty="0">
                <a:solidFill>
                  <a:srgbClr val="FF0000"/>
                </a:solidFill>
                <a:latin typeface="Times New Roman" panose="02020603050405020304" pitchFamily="18" charset="0"/>
                <a:ea typeface="MS Mincho" panose="02020609040205080304" pitchFamily="49" charset="-128"/>
              </a:rPr>
              <a:t>Public health effects? </a:t>
            </a:r>
          </a:p>
        </p:txBody>
      </p:sp>
      <p:sp>
        <p:nvSpPr>
          <p:cNvPr id="10" name="矩形 9">
            <a:extLst>
              <a:ext uri="{FF2B5EF4-FFF2-40B4-BE49-F238E27FC236}">
                <a16:creationId xmlns:a16="http://schemas.microsoft.com/office/drawing/2014/main" id="{28B614CC-F69A-4C07-91E5-76798EDD281F}"/>
              </a:ext>
            </a:extLst>
          </p:cNvPr>
          <p:cNvSpPr/>
          <p:nvPr/>
        </p:nvSpPr>
        <p:spPr>
          <a:xfrm>
            <a:off x="274572" y="1190380"/>
            <a:ext cx="4772460" cy="400110"/>
          </a:xfrm>
          <a:prstGeom prst="rect">
            <a:avLst/>
          </a:prstGeom>
        </p:spPr>
        <p:txBody>
          <a:bodyPr wrap="none">
            <a:spAutoFit/>
          </a:bodyPr>
          <a:lstStyle/>
          <a:p>
            <a:r>
              <a:rPr lang="en-US" altLang="zh-CN" sz="20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National long-term </a:t>
            </a:r>
            <a:r>
              <a:rPr lang="da-DK" sz="20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energy </a:t>
            </a:r>
            <a:r>
              <a:rPr lang="en-US" altLang="zh-CN" sz="20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policy </a:t>
            </a:r>
            <a:r>
              <a:rPr lang="da-DK" sz="20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models :</a:t>
            </a:r>
            <a:endParaRPr lang="en-US" sz="2000" b="1" dirty="0"/>
          </a:p>
        </p:txBody>
      </p:sp>
      <p:grpSp>
        <p:nvGrpSpPr>
          <p:cNvPr id="4" name="组合 3">
            <a:extLst>
              <a:ext uri="{FF2B5EF4-FFF2-40B4-BE49-F238E27FC236}">
                <a16:creationId xmlns:a16="http://schemas.microsoft.com/office/drawing/2014/main" id="{AFE3C531-2C46-4D65-9F5C-AEB356442181}"/>
              </a:ext>
            </a:extLst>
          </p:cNvPr>
          <p:cNvGrpSpPr/>
          <p:nvPr/>
        </p:nvGrpSpPr>
        <p:grpSpPr>
          <a:xfrm>
            <a:off x="6768606" y="1190380"/>
            <a:ext cx="5108543" cy="4868067"/>
            <a:chOff x="6768606" y="1190380"/>
            <a:chExt cx="5108543" cy="4868067"/>
          </a:xfrm>
        </p:grpSpPr>
        <p:sp>
          <p:nvSpPr>
            <p:cNvPr id="6" name="矩形 5">
              <a:extLst>
                <a:ext uri="{FF2B5EF4-FFF2-40B4-BE49-F238E27FC236}">
                  <a16:creationId xmlns:a16="http://schemas.microsoft.com/office/drawing/2014/main" id="{C0C0994F-2AEC-466D-9F08-1D912BE9A896}"/>
                </a:ext>
              </a:extLst>
            </p:cNvPr>
            <p:cNvSpPr/>
            <p:nvPr/>
          </p:nvSpPr>
          <p:spPr>
            <a:xfrm>
              <a:off x="7541495" y="5412116"/>
              <a:ext cx="4335654" cy="646331"/>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Power sector generation and emissions of select air pollutants by fuel (NEI)</a:t>
              </a:r>
              <a:endParaRPr lang="en-US" dirty="0">
                <a:latin typeface="Times New Roman" panose="02020603050405020304" pitchFamily="18" charset="0"/>
                <a:cs typeface="Times New Roman" panose="02020603050405020304" pitchFamily="18" charset="0"/>
              </a:endParaRPr>
            </a:p>
          </p:txBody>
        </p:sp>
        <p:grpSp>
          <p:nvGrpSpPr>
            <p:cNvPr id="13" name="组合 12">
              <a:extLst>
                <a:ext uri="{FF2B5EF4-FFF2-40B4-BE49-F238E27FC236}">
                  <a16:creationId xmlns:a16="http://schemas.microsoft.com/office/drawing/2014/main" id="{D7383748-7702-4213-BF30-C0786D3D4BEF}"/>
                </a:ext>
              </a:extLst>
            </p:cNvPr>
            <p:cNvGrpSpPr/>
            <p:nvPr/>
          </p:nvGrpSpPr>
          <p:grpSpPr>
            <a:xfrm>
              <a:off x="6768606" y="1190380"/>
              <a:ext cx="5018194" cy="3867408"/>
              <a:chOff x="6679105" y="937451"/>
              <a:chExt cx="5018194" cy="3867408"/>
            </a:xfrm>
          </p:grpSpPr>
          <p:pic>
            <p:nvPicPr>
              <p:cNvPr id="3" name="图片 2">
                <a:extLst>
                  <a:ext uri="{FF2B5EF4-FFF2-40B4-BE49-F238E27FC236}">
                    <a16:creationId xmlns:a16="http://schemas.microsoft.com/office/drawing/2014/main" id="{2C91526C-7913-4977-97E4-548B3CA54080}"/>
                  </a:ext>
                </a:extLst>
              </p:cNvPr>
              <p:cNvPicPr>
                <a:picLocks noChangeAspect="1"/>
              </p:cNvPicPr>
              <p:nvPr/>
            </p:nvPicPr>
            <p:blipFill>
              <a:blip r:embed="rId3"/>
              <a:stretch>
                <a:fillRect/>
              </a:stretch>
            </p:blipFill>
            <p:spPr>
              <a:xfrm>
                <a:off x="6679105" y="937451"/>
                <a:ext cx="3160370" cy="3212286"/>
              </a:xfrm>
              <a:prstGeom prst="rect">
                <a:avLst/>
              </a:prstGeom>
            </p:spPr>
          </p:pic>
          <p:pic>
            <p:nvPicPr>
              <p:cNvPr id="7" name="图片 6">
                <a:extLst>
                  <a:ext uri="{FF2B5EF4-FFF2-40B4-BE49-F238E27FC236}">
                    <a16:creationId xmlns:a16="http://schemas.microsoft.com/office/drawing/2014/main" id="{9FB7F188-B2D2-4CC6-A88A-640E4387BAF3}"/>
                  </a:ext>
                </a:extLst>
              </p:cNvPr>
              <p:cNvPicPr>
                <a:picLocks noChangeAspect="1"/>
              </p:cNvPicPr>
              <p:nvPr/>
            </p:nvPicPr>
            <p:blipFill>
              <a:blip r:embed="rId4"/>
              <a:stretch>
                <a:fillRect/>
              </a:stretch>
            </p:blipFill>
            <p:spPr>
              <a:xfrm>
                <a:off x="9733112" y="937451"/>
                <a:ext cx="1964187" cy="1717119"/>
              </a:xfrm>
              <a:prstGeom prst="rect">
                <a:avLst/>
              </a:prstGeom>
            </p:spPr>
          </p:pic>
          <p:pic>
            <p:nvPicPr>
              <p:cNvPr id="8" name="图片 7">
                <a:extLst>
                  <a:ext uri="{FF2B5EF4-FFF2-40B4-BE49-F238E27FC236}">
                    <a16:creationId xmlns:a16="http://schemas.microsoft.com/office/drawing/2014/main" id="{CD594A29-42B6-46AA-82C1-8192CD9223CD}"/>
                  </a:ext>
                </a:extLst>
              </p:cNvPr>
              <p:cNvPicPr>
                <a:picLocks noChangeAspect="1"/>
              </p:cNvPicPr>
              <p:nvPr/>
            </p:nvPicPr>
            <p:blipFill>
              <a:blip r:embed="rId5"/>
              <a:stretch>
                <a:fillRect/>
              </a:stretch>
            </p:blipFill>
            <p:spPr>
              <a:xfrm>
                <a:off x="9830338" y="2778724"/>
                <a:ext cx="1769733" cy="1601187"/>
              </a:xfrm>
              <a:prstGeom prst="rect">
                <a:avLst/>
              </a:prstGeom>
            </p:spPr>
          </p:pic>
          <p:pic>
            <p:nvPicPr>
              <p:cNvPr id="12" name="图片 11">
                <a:extLst>
                  <a:ext uri="{FF2B5EF4-FFF2-40B4-BE49-F238E27FC236}">
                    <a16:creationId xmlns:a16="http://schemas.microsoft.com/office/drawing/2014/main" id="{EF89CBBD-6C2F-4B4E-9F3C-4639A0C38FD4}"/>
                  </a:ext>
                </a:extLst>
              </p:cNvPr>
              <p:cNvPicPr>
                <a:picLocks noChangeAspect="1"/>
              </p:cNvPicPr>
              <p:nvPr/>
            </p:nvPicPr>
            <p:blipFill>
              <a:blip r:embed="rId6"/>
              <a:stretch>
                <a:fillRect/>
              </a:stretch>
            </p:blipFill>
            <p:spPr>
              <a:xfrm>
                <a:off x="7121240" y="4504065"/>
                <a:ext cx="4474307" cy="300794"/>
              </a:xfrm>
              <a:prstGeom prst="rect">
                <a:avLst/>
              </a:prstGeom>
            </p:spPr>
          </p:pic>
        </p:grpSp>
      </p:grpSp>
      <p:sp>
        <p:nvSpPr>
          <p:cNvPr id="14" name="矩形: 圆角 13">
            <a:extLst>
              <a:ext uri="{FF2B5EF4-FFF2-40B4-BE49-F238E27FC236}">
                <a16:creationId xmlns:a16="http://schemas.microsoft.com/office/drawing/2014/main" id="{A7365ADF-3DBB-40F8-B84C-A668869CFED7}"/>
              </a:ext>
            </a:extLst>
          </p:cNvPr>
          <p:cNvSpPr/>
          <p:nvPr/>
        </p:nvSpPr>
        <p:spPr>
          <a:xfrm>
            <a:off x="343054" y="1714381"/>
            <a:ext cx="5642307" cy="566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National Energy Modeling System (NEMS)</a:t>
            </a:r>
          </a:p>
        </p:txBody>
      </p:sp>
      <p:sp>
        <p:nvSpPr>
          <p:cNvPr id="15" name="矩形: 圆角 14">
            <a:extLst>
              <a:ext uri="{FF2B5EF4-FFF2-40B4-BE49-F238E27FC236}">
                <a16:creationId xmlns:a16="http://schemas.microsoft.com/office/drawing/2014/main" id="{9391E03E-93E4-4F2C-B243-56E9ECF5BE92}"/>
              </a:ext>
            </a:extLst>
          </p:cNvPr>
          <p:cNvSpPr/>
          <p:nvPr/>
        </p:nvSpPr>
        <p:spPr>
          <a:xfrm>
            <a:off x="337838" y="2575124"/>
            <a:ext cx="5647523" cy="566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The Integrated MARKAL-EFOM System (TIMES) model </a:t>
            </a:r>
          </a:p>
        </p:txBody>
      </p:sp>
      <p:sp>
        <p:nvSpPr>
          <p:cNvPr id="16" name="矩形: 圆角 15">
            <a:extLst>
              <a:ext uri="{FF2B5EF4-FFF2-40B4-BE49-F238E27FC236}">
                <a16:creationId xmlns:a16="http://schemas.microsoft.com/office/drawing/2014/main" id="{3D76C611-7F08-4743-AF93-87A7C4B8A967}"/>
              </a:ext>
            </a:extLst>
          </p:cNvPr>
          <p:cNvSpPr/>
          <p:nvPr/>
        </p:nvSpPr>
        <p:spPr>
          <a:xfrm>
            <a:off x="337838" y="3402381"/>
            <a:ext cx="5647523" cy="566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The Regional Energy Deployment System (</a:t>
            </a:r>
            <a:r>
              <a:rPr lang="en-US" dirty="0" err="1">
                <a:latin typeface="Times New Roman" panose="02020603050405020304" pitchFamily="18" charset="0"/>
                <a:cs typeface="Times New Roman" panose="02020603050405020304" pitchFamily="18" charset="0"/>
              </a:rPr>
              <a:t>ReEDS</a:t>
            </a:r>
            <a:r>
              <a:rPr lang="en-US" dirty="0">
                <a:latin typeface="Times New Roman" panose="02020603050405020304" pitchFamily="18" charset="0"/>
                <a:cs typeface="Times New Roman" panose="02020603050405020304" pitchFamily="18" charset="0"/>
              </a:rPr>
              <a:t>)  </a:t>
            </a:r>
          </a:p>
        </p:txBody>
      </p:sp>
      <p:sp>
        <p:nvSpPr>
          <p:cNvPr id="17" name="矩形: 圆角 16">
            <a:extLst>
              <a:ext uri="{FF2B5EF4-FFF2-40B4-BE49-F238E27FC236}">
                <a16:creationId xmlns:a16="http://schemas.microsoft.com/office/drawing/2014/main" id="{C9817035-F6C7-40A6-94C8-06F5E81D925E}"/>
              </a:ext>
            </a:extLst>
          </p:cNvPr>
          <p:cNvSpPr/>
          <p:nvPr/>
        </p:nvSpPr>
        <p:spPr>
          <a:xfrm>
            <a:off x="7451883" y="3431049"/>
            <a:ext cx="3992022" cy="32122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Air Quality Models </a:t>
            </a:r>
          </a:p>
          <a:p>
            <a:pPr algn="ctr"/>
            <a:r>
              <a:rPr lang="da-DK" sz="24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(e.g. CMAQ)</a:t>
            </a:r>
          </a:p>
        </p:txBody>
      </p:sp>
      <p:grpSp>
        <p:nvGrpSpPr>
          <p:cNvPr id="21" name="组合 20">
            <a:extLst>
              <a:ext uri="{FF2B5EF4-FFF2-40B4-BE49-F238E27FC236}">
                <a16:creationId xmlns:a16="http://schemas.microsoft.com/office/drawing/2014/main" id="{D728C800-23E4-42B3-A48A-46E011F3FE3B}"/>
              </a:ext>
            </a:extLst>
          </p:cNvPr>
          <p:cNvGrpSpPr/>
          <p:nvPr/>
        </p:nvGrpSpPr>
        <p:grpSpPr>
          <a:xfrm>
            <a:off x="6124082" y="1218270"/>
            <a:ext cx="5939851" cy="2087320"/>
            <a:chOff x="6124082" y="1218270"/>
            <a:chExt cx="5939851" cy="2087320"/>
          </a:xfrm>
        </p:grpSpPr>
        <p:grpSp>
          <p:nvGrpSpPr>
            <p:cNvPr id="20" name="组合 19">
              <a:extLst>
                <a:ext uri="{FF2B5EF4-FFF2-40B4-BE49-F238E27FC236}">
                  <a16:creationId xmlns:a16="http://schemas.microsoft.com/office/drawing/2014/main" id="{E7AC6B0A-28F5-47DD-B47C-12902F53C196}"/>
                </a:ext>
              </a:extLst>
            </p:cNvPr>
            <p:cNvGrpSpPr/>
            <p:nvPr/>
          </p:nvGrpSpPr>
          <p:grpSpPr>
            <a:xfrm>
              <a:off x="6124082" y="1218270"/>
              <a:ext cx="5939851" cy="2087320"/>
              <a:chOff x="6124082" y="1218270"/>
              <a:chExt cx="5939851" cy="2087320"/>
            </a:xfrm>
          </p:grpSpPr>
          <p:sp>
            <p:nvSpPr>
              <p:cNvPr id="11" name="矩形 10">
                <a:extLst>
                  <a:ext uri="{FF2B5EF4-FFF2-40B4-BE49-F238E27FC236}">
                    <a16:creationId xmlns:a16="http://schemas.microsoft.com/office/drawing/2014/main" id="{F074A650-856C-4A38-8C33-697889CE5D64}"/>
                  </a:ext>
                </a:extLst>
              </p:cNvPr>
              <p:cNvSpPr/>
              <p:nvPr/>
            </p:nvSpPr>
            <p:spPr>
              <a:xfrm>
                <a:off x="6585697" y="1218270"/>
                <a:ext cx="5478236" cy="1077218"/>
              </a:xfrm>
              <a:prstGeom prst="rect">
                <a:avLst/>
              </a:prstGeom>
            </p:spPr>
            <p:txBody>
              <a:bodyPr wrap="square">
                <a:spAutoFit/>
              </a:bodyPr>
              <a:lstStyle/>
              <a:p>
                <a:r>
                  <a:rPr lang="da-DK" sz="24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Cannot</a:t>
                </a:r>
                <a:r>
                  <a:rPr lang="da-DK" sz="24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be directly used for air quality and human health research! </a:t>
                </a:r>
              </a:p>
              <a:p>
                <a:r>
                  <a:rPr lang="da-DK" sz="16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(Ran, Loughlin et al., </a:t>
                </a:r>
                <a:r>
                  <a:rPr lang="da-DK" sz="1600" b="1" i="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Geosci. Model. Dev.</a:t>
                </a:r>
                <a:r>
                  <a:rPr lang="da-DK" sz="16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2015)</a:t>
                </a:r>
                <a:endParaRPr lang="en-US" sz="2400" b="1" dirty="0"/>
              </a:p>
            </p:txBody>
          </p:sp>
          <p:sp>
            <p:nvSpPr>
              <p:cNvPr id="18" name="箭头: 下 17">
                <a:extLst>
                  <a:ext uri="{FF2B5EF4-FFF2-40B4-BE49-F238E27FC236}">
                    <a16:creationId xmlns:a16="http://schemas.microsoft.com/office/drawing/2014/main" id="{1AE0F1E6-2EB2-4C83-9BD4-4DDA3C33D12D}"/>
                  </a:ext>
                </a:extLst>
              </p:cNvPr>
              <p:cNvSpPr/>
              <p:nvPr/>
            </p:nvSpPr>
            <p:spPr>
              <a:xfrm rot="17686004">
                <a:off x="6613910" y="1823090"/>
                <a:ext cx="992672" cy="197232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矩形 18">
              <a:extLst>
                <a:ext uri="{FF2B5EF4-FFF2-40B4-BE49-F238E27FC236}">
                  <a16:creationId xmlns:a16="http://schemas.microsoft.com/office/drawing/2014/main" id="{A257B8C5-32AF-487A-9F54-99A9C645F1E1}"/>
                </a:ext>
              </a:extLst>
            </p:cNvPr>
            <p:cNvSpPr/>
            <p:nvPr/>
          </p:nvSpPr>
          <p:spPr>
            <a:xfrm rot="1242758">
              <a:off x="6323245" y="2561083"/>
              <a:ext cx="1393138" cy="369332"/>
            </a:xfrm>
            <a:prstGeom prst="rect">
              <a:avLst/>
            </a:prstGeom>
          </p:spPr>
          <p:txBody>
            <a:bodyPr wrap="none">
              <a:spAutoFit/>
            </a:bodyPr>
            <a:lstStyle/>
            <a:p>
              <a:r>
                <a:rPr lang="en-US" b="1" dirty="0"/>
                <a:t>Downscaling</a:t>
              </a:r>
            </a:p>
          </p:txBody>
        </p:sp>
      </p:grpSp>
    </p:spTree>
    <p:extLst>
      <p:ext uri="{BB962C8B-B14F-4D97-AF65-F5344CB8AC3E}">
        <p14:creationId xmlns:p14="http://schemas.microsoft.com/office/powerpoint/2010/main" val="22099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7E4666E-716F-48E3-B181-2E2ECBC89540}"/>
              </a:ext>
            </a:extLst>
          </p:cNvPr>
          <p:cNvSpPr txBox="1">
            <a:spLocks noChangeArrowheads="1"/>
          </p:cNvSpPr>
          <p:nvPr/>
        </p:nvSpPr>
        <p:spPr>
          <a:xfrm>
            <a:off x="744295" y="364568"/>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1.2 What is Downscaling?</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50BD56A3-B298-47EC-825F-AA300FDBCAFB}"/>
              </a:ext>
            </a:extLst>
          </p:cNvPr>
          <p:cNvSpPr/>
          <p:nvPr/>
        </p:nvSpPr>
        <p:spPr>
          <a:xfrm>
            <a:off x="387546" y="1085113"/>
            <a:ext cx="5294078" cy="400110"/>
          </a:xfrm>
          <a:prstGeom prst="rect">
            <a:avLst/>
          </a:prstGeom>
        </p:spPr>
        <p:txBody>
          <a:bodyPr wrap="none">
            <a:spAutoFit/>
          </a:bodyPr>
          <a:lstStyle/>
          <a:p>
            <a:r>
              <a:rPr lang="en-US" altLang="zh-CN" sz="2000" b="1" dirty="0">
                <a:latin typeface="Times New Roman" panose="02020603050405020304" pitchFamily="18" charset="0"/>
                <a:ea typeface="黑体" pitchFamily="49" charset="-122"/>
                <a:cs typeface="Times New Roman" panose="02020603050405020304" pitchFamily="18" charset="0"/>
              </a:rPr>
              <a:t>Yale-JHU SEARCH Center Information Flow:</a:t>
            </a:r>
            <a:endParaRPr lang="en-US" sz="2000" dirty="0"/>
          </a:p>
        </p:txBody>
      </p:sp>
      <p:grpSp>
        <p:nvGrpSpPr>
          <p:cNvPr id="3" name="组合 2">
            <a:extLst>
              <a:ext uri="{FF2B5EF4-FFF2-40B4-BE49-F238E27FC236}">
                <a16:creationId xmlns:a16="http://schemas.microsoft.com/office/drawing/2014/main" id="{8C86D40B-41F2-4406-8A0F-B1264B2333D7}"/>
              </a:ext>
            </a:extLst>
          </p:cNvPr>
          <p:cNvGrpSpPr/>
          <p:nvPr/>
        </p:nvGrpSpPr>
        <p:grpSpPr>
          <a:xfrm>
            <a:off x="0" y="1749756"/>
            <a:ext cx="6467306" cy="4507034"/>
            <a:chOff x="0" y="1749756"/>
            <a:chExt cx="6467306" cy="4507034"/>
          </a:xfrm>
        </p:grpSpPr>
        <p:pic>
          <p:nvPicPr>
            <p:cNvPr id="12" name="Picture 4">
              <a:extLst>
                <a:ext uri="{FF2B5EF4-FFF2-40B4-BE49-F238E27FC236}">
                  <a16:creationId xmlns:a16="http://schemas.microsoft.com/office/drawing/2014/main" id="{59E2406D-5E5D-46BC-AF5B-30FC5A0F1E4C}"/>
                </a:ext>
              </a:extLst>
            </p:cNvPr>
            <p:cNvPicPr>
              <a:picLocks noChangeAspect="1"/>
            </p:cNvPicPr>
            <p:nvPr/>
          </p:nvPicPr>
          <p:blipFill>
            <a:blip r:embed="rId3"/>
            <a:stretch>
              <a:fillRect/>
            </a:stretch>
          </p:blipFill>
          <p:spPr>
            <a:xfrm>
              <a:off x="0" y="1749756"/>
              <a:ext cx="6467306" cy="3784427"/>
            </a:xfrm>
            <a:prstGeom prst="rect">
              <a:avLst/>
            </a:prstGeom>
          </p:spPr>
        </p:pic>
        <p:sp>
          <p:nvSpPr>
            <p:cNvPr id="8" name="矩形 7">
              <a:extLst>
                <a:ext uri="{FF2B5EF4-FFF2-40B4-BE49-F238E27FC236}">
                  <a16:creationId xmlns:a16="http://schemas.microsoft.com/office/drawing/2014/main" id="{CC1BDB2D-404F-4B76-A4FF-D5B10742F141}"/>
                </a:ext>
              </a:extLst>
            </p:cNvPr>
            <p:cNvSpPr/>
            <p:nvPr/>
          </p:nvSpPr>
          <p:spPr>
            <a:xfrm>
              <a:off x="1327829" y="5887458"/>
              <a:ext cx="184731" cy="369332"/>
            </a:xfrm>
            <a:prstGeom prst="rect">
              <a:avLst/>
            </a:prstGeom>
          </p:spPr>
          <p:txBody>
            <a:bodyPr wrap="none">
              <a:spAutoFit/>
            </a:bodyPr>
            <a:lstStyle/>
            <a:p>
              <a:endParaRPr lang="en-US" dirty="0">
                <a:latin typeface="Times New Roman" panose="02020603050405020304" pitchFamily="18" charset="0"/>
                <a:cs typeface="Times New Roman" panose="02020603050405020304" pitchFamily="18" charset="0"/>
              </a:endParaRPr>
            </a:p>
          </p:txBody>
        </p:sp>
      </p:grpSp>
      <p:grpSp>
        <p:nvGrpSpPr>
          <p:cNvPr id="2" name="组合 1">
            <a:extLst>
              <a:ext uri="{FF2B5EF4-FFF2-40B4-BE49-F238E27FC236}">
                <a16:creationId xmlns:a16="http://schemas.microsoft.com/office/drawing/2014/main" id="{234FF220-F4A6-4264-8183-5D21A78DE1BF}"/>
              </a:ext>
            </a:extLst>
          </p:cNvPr>
          <p:cNvGrpSpPr/>
          <p:nvPr/>
        </p:nvGrpSpPr>
        <p:grpSpPr>
          <a:xfrm>
            <a:off x="7535919" y="1091476"/>
            <a:ext cx="4779578" cy="4795982"/>
            <a:chOff x="7728492" y="1085113"/>
            <a:chExt cx="4314001" cy="4657232"/>
          </a:xfrm>
        </p:grpSpPr>
        <p:grpSp>
          <p:nvGrpSpPr>
            <p:cNvPr id="9" name="组合 8">
              <a:extLst>
                <a:ext uri="{FF2B5EF4-FFF2-40B4-BE49-F238E27FC236}">
                  <a16:creationId xmlns:a16="http://schemas.microsoft.com/office/drawing/2014/main" id="{280C788C-C91E-4F1C-B117-C03994F7DF0C}"/>
                </a:ext>
              </a:extLst>
            </p:cNvPr>
            <p:cNvGrpSpPr/>
            <p:nvPr/>
          </p:nvGrpSpPr>
          <p:grpSpPr>
            <a:xfrm>
              <a:off x="7936550" y="1454445"/>
              <a:ext cx="3099171" cy="4287900"/>
              <a:chOff x="851871" y="1519986"/>
              <a:chExt cx="3099171" cy="4287900"/>
            </a:xfrm>
          </p:grpSpPr>
          <p:pic>
            <p:nvPicPr>
              <p:cNvPr id="13" name="Picture 25">
                <a:extLst>
                  <a:ext uri="{FF2B5EF4-FFF2-40B4-BE49-F238E27FC236}">
                    <a16:creationId xmlns:a16="http://schemas.microsoft.com/office/drawing/2014/main" id="{8DE2CF46-2E9B-4B96-8FBE-F1468CBC9520}"/>
                  </a:ext>
                </a:extLst>
              </p:cNvPr>
              <p:cNvPicPr>
                <a:picLocks noChangeAspect="1"/>
              </p:cNvPicPr>
              <p:nvPr/>
            </p:nvPicPr>
            <p:blipFill rotWithShape="1">
              <a:blip r:embed="rId4"/>
              <a:srcRect l="55834" t="24814" r="23333" b="51482"/>
              <a:stretch/>
            </p:blipFill>
            <p:spPr>
              <a:xfrm>
                <a:off x="938991" y="1519986"/>
                <a:ext cx="3012051" cy="1927712"/>
              </a:xfrm>
              <a:prstGeom prst="rect">
                <a:avLst/>
              </a:prstGeom>
            </p:spPr>
          </p:pic>
          <p:pic>
            <p:nvPicPr>
              <p:cNvPr id="14" name="Picture 26">
                <a:extLst>
                  <a:ext uri="{FF2B5EF4-FFF2-40B4-BE49-F238E27FC236}">
                    <a16:creationId xmlns:a16="http://schemas.microsoft.com/office/drawing/2014/main" id="{9A6C7A46-5258-4DB2-AF91-2773B5CEDC92}"/>
                  </a:ext>
                </a:extLst>
              </p:cNvPr>
              <p:cNvPicPr>
                <a:picLocks noChangeAspect="1"/>
              </p:cNvPicPr>
              <p:nvPr/>
            </p:nvPicPr>
            <p:blipFill rotWithShape="1">
              <a:blip r:embed="rId4"/>
              <a:srcRect l="55706" t="49115" r="23461" b="27181"/>
              <a:stretch/>
            </p:blipFill>
            <p:spPr>
              <a:xfrm>
                <a:off x="851871" y="3880175"/>
                <a:ext cx="3012049" cy="1927711"/>
              </a:xfrm>
              <a:prstGeom prst="rect">
                <a:avLst/>
              </a:prstGeom>
            </p:spPr>
          </p:pic>
        </p:grpSp>
        <p:sp>
          <p:nvSpPr>
            <p:cNvPr id="10" name="矩形 9">
              <a:extLst>
                <a:ext uri="{FF2B5EF4-FFF2-40B4-BE49-F238E27FC236}">
                  <a16:creationId xmlns:a16="http://schemas.microsoft.com/office/drawing/2014/main" id="{FF431AD5-3742-496D-BF45-A0C8E67750F7}"/>
                </a:ext>
              </a:extLst>
            </p:cNvPr>
            <p:cNvSpPr/>
            <p:nvPr/>
          </p:nvSpPr>
          <p:spPr>
            <a:xfrm>
              <a:off x="7728492" y="1085113"/>
              <a:ext cx="4314001" cy="358647"/>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Geographical and t</a:t>
              </a:r>
              <a:r>
                <a:rPr lang="en-US" b="1" dirty="0">
                  <a:latin typeface="Times New Roman" panose="02020603050405020304" pitchFamily="18" charset="0"/>
                  <a:ea typeface="Franklin Gothic Book" charset="0"/>
                  <a:cs typeface="Times New Roman" panose="02020603050405020304" pitchFamily="18" charset="0"/>
                </a:rPr>
                <a:t>emporal downscaling: </a:t>
              </a:r>
              <a:endParaRPr lang="en-US"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008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1CB42A5E-D477-4E65-8B8B-DD2DCA63EAB5}"/>
              </a:ext>
            </a:extLst>
          </p:cNvPr>
          <p:cNvSpPr txBox="1">
            <a:spLocks noChangeArrowheads="1"/>
          </p:cNvSpPr>
          <p:nvPr/>
        </p:nvSpPr>
        <p:spPr>
          <a:xfrm>
            <a:off x="744295" y="364568"/>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1.3 GIP Downscaling for EGUs</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D5BD1D2F-C591-42B2-B8E2-4D814486E904}"/>
              </a:ext>
            </a:extLst>
          </p:cNvPr>
          <p:cNvSpPr/>
          <p:nvPr/>
        </p:nvSpPr>
        <p:spPr>
          <a:xfrm>
            <a:off x="270762" y="1159246"/>
            <a:ext cx="5738488" cy="5570756"/>
          </a:xfrm>
          <a:prstGeom prst="rect">
            <a:avLst/>
          </a:prstGeom>
        </p:spPr>
        <p:txBody>
          <a:bodyPr wrap="square">
            <a:spAutoFit/>
          </a:bodyPr>
          <a:lstStyle/>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Limited to a few years into the future</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Assumes no major shifts in future siting &amp; operating patterns of the energy system</a:t>
            </a:r>
          </a:p>
          <a:p>
            <a:pPr marL="800100" lvl="1"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But renewables, EVs, distributed resources…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grpSp>
        <p:nvGrpSpPr>
          <p:cNvPr id="2" name="组合 1">
            <a:extLst>
              <a:ext uri="{FF2B5EF4-FFF2-40B4-BE49-F238E27FC236}">
                <a16:creationId xmlns:a16="http://schemas.microsoft.com/office/drawing/2014/main" id="{58D76030-989A-49AF-8AAB-44E53C24052D}"/>
              </a:ext>
            </a:extLst>
          </p:cNvPr>
          <p:cNvGrpSpPr/>
          <p:nvPr/>
        </p:nvGrpSpPr>
        <p:grpSpPr>
          <a:xfrm>
            <a:off x="6253661" y="1338081"/>
            <a:ext cx="5926951" cy="4354286"/>
            <a:chOff x="6096000" y="1452167"/>
            <a:chExt cx="5618949" cy="3377943"/>
          </a:xfrm>
        </p:grpSpPr>
        <p:pic>
          <p:nvPicPr>
            <p:cNvPr id="5" name="Picture 8">
              <a:extLst>
                <a:ext uri="{FF2B5EF4-FFF2-40B4-BE49-F238E27FC236}">
                  <a16:creationId xmlns:a16="http://schemas.microsoft.com/office/drawing/2014/main" id="{DC85F319-0608-446D-B53F-A8D96C2533E8}"/>
                </a:ext>
              </a:extLst>
            </p:cNvPr>
            <p:cNvPicPr>
              <a:picLocks noChangeAspect="1"/>
            </p:cNvPicPr>
            <p:nvPr/>
          </p:nvPicPr>
          <p:blipFill>
            <a:blip r:embed="rId3"/>
            <a:stretch>
              <a:fillRect/>
            </a:stretch>
          </p:blipFill>
          <p:spPr>
            <a:xfrm>
              <a:off x="6096000" y="1452167"/>
              <a:ext cx="5618949" cy="2766492"/>
            </a:xfrm>
            <a:prstGeom prst="rect">
              <a:avLst/>
            </a:prstGeom>
          </p:spPr>
        </p:pic>
        <p:sp>
          <p:nvSpPr>
            <p:cNvPr id="6" name="TextBox 9">
              <a:extLst>
                <a:ext uri="{FF2B5EF4-FFF2-40B4-BE49-F238E27FC236}">
                  <a16:creationId xmlns:a16="http://schemas.microsoft.com/office/drawing/2014/main" id="{56FE8A19-ACA0-49FF-8743-979DDE629E63}"/>
                </a:ext>
              </a:extLst>
            </p:cNvPr>
            <p:cNvSpPr txBox="1"/>
            <p:nvPr/>
          </p:nvSpPr>
          <p:spPr>
            <a:xfrm>
              <a:off x="6649126" y="4460778"/>
              <a:ext cx="506582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Base case EGU NO</a:t>
              </a:r>
              <a:r>
                <a:rPr lang="en-US" baseline="-25000"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growth 2011 - 2040</a:t>
              </a:r>
            </a:p>
          </p:txBody>
        </p:sp>
        <p:pic>
          <p:nvPicPr>
            <p:cNvPr id="7" name="Picture 10">
              <a:extLst>
                <a:ext uri="{FF2B5EF4-FFF2-40B4-BE49-F238E27FC236}">
                  <a16:creationId xmlns:a16="http://schemas.microsoft.com/office/drawing/2014/main" id="{E0550E5C-5F03-4432-B689-B9AF0B569688}"/>
                </a:ext>
              </a:extLst>
            </p:cNvPr>
            <p:cNvPicPr>
              <a:picLocks noChangeAspect="1"/>
            </p:cNvPicPr>
            <p:nvPr/>
          </p:nvPicPr>
          <p:blipFill>
            <a:blip r:embed="rId4"/>
            <a:stretch>
              <a:fillRect/>
            </a:stretch>
          </p:blipFill>
          <p:spPr>
            <a:xfrm>
              <a:off x="6457788" y="3474256"/>
              <a:ext cx="1303601" cy="925457"/>
            </a:xfrm>
            <a:prstGeom prst="rect">
              <a:avLst/>
            </a:prstGeom>
          </p:spPr>
        </p:pic>
      </p:grpSp>
      <p:sp>
        <p:nvSpPr>
          <p:cNvPr id="3" name="矩形 2">
            <a:extLst>
              <a:ext uri="{FF2B5EF4-FFF2-40B4-BE49-F238E27FC236}">
                <a16:creationId xmlns:a16="http://schemas.microsoft.com/office/drawing/2014/main" id="{45C6A140-C281-4539-BE33-0AE62230583F}"/>
              </a:ext>
            </a:extLst>
          </p:cNvPr>
          <p:cNvSpPr/>
          <p:nvPr/>
        </p:nvSpPr>
        <p:spPr>
          <a:xfrm>
            <a:off x="2405202" y="5951034"/>
            <a:ext cx="73709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Alternative: </a:t>
            </a:r>
            <a:r>
              <a:rPr lang="en-US" sz="2400" b="1" i="1" dirty="0">
                <a:latin typeface="Times New Roman" panose="02020603050405020304" pitchFamily="18" charset="0"/>
                <a:cs typeface="Times New Roman" panose="02020603050405020304" pitchFamily="18" charset="0"/>
              </a:rPr>
              <a:t>Optimize siting and operations of new EGUs</a:t>
            </a:r>
            <a:endParaRPr lang="en-US" sz="2800" b="1" i="1" dirty="0">
              <a:latin typeface="Times New Roman" panose="02020603050405020304" pitchFamily="18" charset="0"/>
              <a:cs typeface="Times New Roman" panose="02020603050405020304" pitchFamily="18" charset="0"/>
            </a:endParaRPr>
          </a:p>
        </p:txBody>
      </p:sp>
      <p:sp>
        <p:nvSpPr>
          <p:cNvPr id="10" name="矩形 13">
            <a:extLst>
              <a:ext uri="{FF2B5EF4-FFF2-40B4-BE49-F238E27FC236}">
                <a16:creationId xmlns:a16="http://schemas.microsoft.com/office/drawing/2014/main" id="{34216E80-3CA2-4B3F-BDCA-DABCB6BC9729}"/>
              </a:ext>
            </a:extLst>
          </p:cNvPr>
          <p:cNvSpPr/>
          <p:nvPr/>
        </p:nvSpPr>
        <p:spPr>
          <a:xfrm>
            <a:off x="281431" y="1250272"/>
            <a:ext cx="5890652" cy="317009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Traditional Method: “</a:t>
            </a:r>
            <a:r>
              <a:rPr lang="en-US" sz="2800" b="1" dirty="0">
                <a:latin typeface="Times New Roman" panose="02020603050405020304" pitchFamily="18" charset="0"/>
                <a:cs typeface="Times New Roman" panose="02020603050405020304" pitchFamily="18" charset="0"/>
              </a:rPr>
              <a:t>Grow-in-Place” (GIP):</a:t>
            </a:r>
            <a:endParaRPr lang="en-US" sz="28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each region and pollutant: Assume emissions in all locations grow </a:t>
            </a:r>
            <a:r>
              <a:rPr lang="en-US" sz="2400" i="1" dirty="0">
                <a:latin typeface="Times New Roman" panose="02020603050405020304" pitchFamily="18" charset="0"/>
                <a:cs typeface="Times New Roman" panose="02020603050405020304" pitchFamily="18" charset="0"/>
              </a:rPr>
              <a:t>in proportion</a:t>
            </a:r>
            <a:r>
              <a:rPr lang="en-US" sz="2400" dirty="0">
                <a:latin typeface="Times New Roman" panose="02020603050405020304" pitchFamily="18" charset="0"/>
                <a:cs typeface="Times New Roman" panose="02020603050405020304" pitchFamily="18" charset="0"/>
              </a:rPr>
              <a:t> to region’s emissions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51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E628E8C6-8954-45D2-B32B-2A0AC07BADCD}"/>
              </a:ext>
            </a:extLst>
          </p:cNvPr>
          <p:cNvSpPr/>
          <p:nvPr/>
        </p:nvSpPr>
        <p:spPr>
          <a:xfrm>
            <a:off x="375662" y="1890810"/>
            <a:ext cx="6654028" cy="707886"/>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1.</a:t>
            </a:r>
            <a:r>
              <a:rPr lang="en-US" sz="2000" b="1" i="1" dirty="0">
                <a:latin typeface="Times New Roman" panose="02020603050405020304" pitchFamily="18" charset="0"/>
                <a:cs typeface="Times New Roman" panose="02020603050405020304" pitchFamily="18" charset="0"/>
              </a:rPr>
              <a:t> Step Down to Sub-regions:(LP generation expansion)</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Allocate new capacity to sub</a:t>
            </a:r>
            <a:r>
              <a:rPr lang="en-US" altLang="zh-C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regions</a:t>
            </a:r>
          </a:p>
        </p:txBody>
      </p:sp>
      <p:sp>
        <p:nvSpPr>
          <p:cNvPr id="10" name="矩形 9">
            <a:extLst>
              <a:ext uri="{FF2B5EF4-FFF2-40B4-BE49-F238E27FC236}">
                <a16:creationId xmlns:a16="http://schemas.microsoft.com/office/drawing/2014/main" id="{5EAC330F-180C-4FB4-9893-1185AB7528C8}"/>
              </a:ext>
            </a:extLst>
          </p:cNvPr>
          <p:cNvSpPr/>
          <p:nvPr/>
        </p:nvSpPr>
        <p:spPr>
          <a:xfrm>
            <a:off x="375662" y="3102482"/>
            <a:ext cx="6096000" cy="1015663"/>
          </a:xfrm>
          <a:prstGeom prst="rect">
            <a:avLst/>
          </a:prstGeom>
        </p:spPr>
        <p:txBody>
          <a:bodyPr>
            <a:spAutoFit/>
          </a:bodyPr>
          <a:lstStyle/>
          <a:p>
            <a:r>
              <a:rPr lang="en-US" sz="2000" dirty="0">
                <a:latin typeface="Times New Roman" panose="02020603050405020304" pitchFamily="18" charset="0"/>
                <a:cs typeface="Times New Roman" panose="02020603050405020304" pitchFamily="18" charset="0"/>
              </a:rPr>
              <a:t>2. </a:t>
            </a:r>
            <a:r>
              <a:rPr lang="en-US" sz="2000" b="1" i="1" dirty="0">
                <a:latin typeface="Times New Roman" panose="02020603050405020304" pitchFamily="18" charset="0"/>
                <a:cs typeface="Times New Roman" panose="02020603050405020304" pitchFamily="18" charset="0"/>
              </a:rPr>
              <a:t>GIS-Based County Screening</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Classify land as available or not.</a:t>
            </a:r>
          </a:p>
          <a:p>
            <a:endParaRPr lang="en-US" sz="20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E10C7613-4F32-4C81-8B4A-26E566A4827A}"/>
              </a:ext>
            </a:extLst>
          </p:cNvPr>
          <p:cNvSpPr/>
          <p:nvPr/>
        </p:nvSpPr>
        <p:spPr>
          <a:xfrm>
            <a:off x="396685" y="4717744"/>
            <a:ext cx="7013565" cy="1415772"/>
          </a:xfrm>
          <a:prstGeom prst="rect">
            <a:avLst/>
          </a:prstGeom>
        </p:spPr>
        <p:txBody>
          <a:bodyPr wrap="square">
            <a:spAutoFit/>
          </a:bodyPr>
          <a:lstStyle/>
          <a:p>
            <a:pPr marL="468313" indent="-468313">
              <a:lnSpc>
                <a:spcPct val="95000"/>
              </a:lnSpc>
              <a:spcAft>
                <a:spcPts val="600"/>
              </a:spcAft>
            </a:pPr>
            <a:r>
              <a:rPr lang="en-US" sz="2000" dirty="0">
                <a:latin typeface="Times New Roman" panose="02020603050405020304" pitchFamily="18" charset="0"/>
                <a:cs typeface="Times New Roman" panose="02020603050405020304" pitchFamily="18" charset="0"/>
              </a:rPr>
              <a:t>3. </a:t>
            </a:r>
            <a:r>
              <a:rPr lang="en-US" sz="2000" b="1" i="1" dirty="0">
                <a:latin typeface="Times New Roman" panose="02020603050405020304" pitchFamily="18" charset="0"/>
                <a:cs typeface="Times New Roman" panose="02020603050405020304" pitchFamily="18" charset="0"/>
              </a:rPr>
              <a:t>Step Down to Counties (Least-cost or multi-attribute optimization)</a:t>
            </a:r>
            <a:r>
              <a:rPr lang="en-US" sz="2000" i="1" dirty="0">
                <a:latin typeface="Times New Roman" panose="02020603050405020304" pitchFamily="18" charset="0"/>
                <a:cs typeface="Times New Roman" panose="02020603050405020304" pitchFamily="18" charset="0"/>
              </a:rPr>
              <a:t>: </a:t>
            </a:r>
          </a:p>
          <a:p>
            <a:pPr marL="468313" indent="-468313">
              <a:lnSpc>
                <a:spcPct val="95000"/>
              </a:lnSpc>
              <a:spcAft>
                <a:spcPts val="600"/>
              </a:spcAft>
            </a:pP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Specify placement of new capacity</a:t>
            </a:r>
          </a:p>
          <a:p>
            <a:pPr marL="468313" indent="-468313">
              <a:lnSpc>
                <a:spcPct val="95000"/>
              </a:lnSpc>
              <a:spcAft>
                <a:spcPts val="600"/>
              </a:spcAft>
            </a:pPr>
            <a:r>
              <a:rPr lang="en-US" sz="2000" dirty="0"/>
              <a:t>	</a:t>
            </a:r>
            <a:endParaRPr lang="en-US" sz="2000" dirty="0">
              <a:highlight>
                <a:srgbClr val="FFFF00"/>
              </a:highlight>
              <a:latin typeface="Times New Roman" panose="02020603050405020304" pitchFamily="18" charset="0"/>
              <a:cs typeface="Times New Roman" panose="02020603050405020304" pitchFamily="18" charset="0"/>
            </a:endParaRPr>
          </a:p>
        </p:txBody>
      </p:sp>
      <p:sp>
        <p:nvSpPr>
          <p:cNvPr id="13" name="Rectangle 2">
            <a:extLst>
              <a:ext uri="{FF2B5EF4-FFF2-40B4-BE49-F238E27FC236}">
                <a16:creationId xmlns:a16="http://schemas.microsoft.com/office/drawing/2014/main" id="{1CB42A5E-D477-4E65-8B8B-DD2DCA63EAB5}"/>
              </a:ext>
            </a:extLst>
          </p:cNvPr>
          <p:cNvSpPr txBox="1">
            <a:spLocks noChangeArrowheads="1"/>
          </p:cNvSpPr>
          <p:nvPr/>
        </p:nvSpPr>
        <p:spPr>
          <a:xfrm>
            <a:off x="744295" y="364568"/>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2.1 Downscaling for EGUs</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16E1C4E-9A43-4D37-A297-04457804D47C}"/>
              </a:ext>
            </a:extLst>
          </p:cNvPr>
          <p:cNvGrpSpPr/>
          <p:nvPr/>
        </p:nvGrpSpPr>
        <p:grpSpPr>
          <a:xfrm>
            <a:off x="7255016" y="1152487"/>
            <a:ext cx="5100269" cy="3334221"/>
            <a:chOff x="7494330" y="1104127"/>
            <a:chExt cx="4721649" cy="3314603"/>
          </a:xfrm>
        </p:grpSpPr>
        <p:grpSp>
          <p:nvGrpSpPr>
            <p:cNvPr id="6" name="组合 5">
              <a:extLst>
                <a:ext uri="{FF2B5EF4-FFF2-40B4-BE49-F238E27FC236}">
                  <a16:creationId xmlns:a16="http://schemas.microsoft.com/office/drawing/2014/main" id="{CBF9AB37-801E-48A3-AD8D-61FBBE5A158B}"/>
                </a:ext>
              </a:extLst>
            </p:cNvPr>
            <p:cNvGrpSpPr/>
            <p:nvPr/>
          </p:nvGrpSpPr>
          <p:grpSpPr>
            <a:xfrm>
              <a:off x="7494330" y="1104127"/>
              <a:ext cx="4721649" cy="3314603"/>
              <a:chOff x="7494330" y="1093617"/>
              <a:chExt cx="4721649" cy="3314603"/>
            </a:xfrm>
          </p:grpSpPr>
          <p:pic>
            <p:nvPicPr>
              <p:cNvPr id="14" name="Picture 1">
                <a:extLst>
                  <a:ext uri="{FF2B5EF4-FFF2-40B4-BE49-F238E27FC236}">
                    <a16:creationId xmlns:a16="http://schemas.microsoft.com/office/drawing/2014/main" id="{18A30566-18A4-4EF9-AE9F-D72A2C7DE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140" y="1093617"/>
                <a:ext cx="2476866" cy="1649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2B8754FB-7C79-4665-A0BB-A02457359DE2}"/>
                  </a:ext>
                </a:extLst>
              </p:cNvPr>
              <p:cNvPicPr>
                <a:picLocks noChangeAspect="1"/>
              </p:cNvPicPr>
              <p:nvPr/>
            </p:nvPicPr>
            <p:blipFill>
              <a:blip r:embed="rId4"/>
              <a:stretch>
                <a:fillRect/>
              </a:stretch>
            </p:blipFill>
            <p:spPr>
              <a:xfrm>
                <a:off x="7494330" y="2812409"/>
                <a:ext cx="2653742" cy="1595811"/>
              </a:xfrm>
              <a:prstGeom prst="rect">
                <a:avLst/>
              </a:prstGeom>
            </p:spPr>
          </p:pic>
          <p:sp>
            <p:nvSpPr>
              <p:cNvPr id="4" name="矩形 3">
                <a:extLst>
                  <a:ext uri="{FF2B5EF4-FFF2-40B4-BE49-F238E27FC236}">
                    <a16:creationId xmlns:a16="http://schemas.microsoft.com/office/drawing/2014/main" id="{CE7B30A9-037C-481B-B86D-5BC956D65EE7}"/>
                  </a:ext>
                </a:extLst>
              </p:cNvPr>
              <p:cNvSpPr/>
              <p:nvPr/>
            </p:nvSpPr>
            <p:spPr>
              <a:xfrm>
                <a:off x="10338542" y="1665208"/>
                <a:ext cx="187743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National/Regional</a:t>
                </a:r>
                <a:endParaRPr lang="en-US" dirty="0"/>
              </a:p>
            </p:txBody>
          </p:sp>
          <p:sp>
            <p:nvSpPr>
              <p:cNvPr id="17" name="矩形 16">
                <a:extLst>
                  <a:ext uri="{FF2B5EF4-FFF2-40B4-BE49-F238E27FC236}">
                    <a16:creationId xmlns:a16="http://schemas.microsoft.com/office/drawing/2014/main" id="{EC20B81D-3C13-439E-9DEB-8585B6753695}"/>
                  </a:ext>
                </a:extLst>
              </p:cNvPr>
              <p:cNvSpPr/>
              <p:nvPr/>
            </p:nvSpPr>
            <p:spPr>
              <a:xfrm>
                <a:off x="10588610" y="3610314"/>
                <a:ext cx="137730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Sub-regional</a:t>
                </a:r>
                <a:endParaRPr lang="en-US" dirty="0"/>
              </a:p>
            </p:txBody>
          </p:sp>
        </p:grpSp>
        <p:sp>
          <p:nvSpPr>
            <p:cNvPr id="2" name="Arrow: Down 1">
              <a:extLst>
                <a:ext uri="{FF2B5EF4-FFF2-40B4-BE49-F238E27FC236}">
                  <a16:creationId xmlns:a16="http://schemas.microsoft.com/office/drawing/2014/main" id="{E6416659-18C0-40E2-AD60-D1F216B8DB80}"/>
                </a:ext>
              </a:extLst>
            </p:cNvPr>
            <p:cNvSpPr/>
            <p:nvPr/>
          </p:nvSpPr>
          <p:spPr>
            <a:xfrm>
              <a:off x="8429297" y="2669628"/>
              <a:ext cx="420413" cy="25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组合 7">
            <a:extLst>
              <a:ext uri="{FF2B5EF4-FFF2-40B4-BE49-F238E27FC236}">
                <a16:creationId xmlns:a16="http://schemas.microsoft.com/office/drawing/2014/main" id="{B51392DA-0235-435A-8107-89CF7703CDCA}"/>
              </a:ext>
            </a:extLst>
          </p:cNvPr>
          <p:cNvGrpSpPr/>
          <p:nvPr/>
        </p:nvGrpSpPr>
        <p:grpSpPr>
          <a:xfrm>
            <a:off x="7423643" y="4541616"/>
            <a:ext cx="4372570" cy="1859184"/>
            <a:chOff x="7586928" y="4508959"/>
            <a:chExt cx="4372570" cy="1994302"/>
          </a:xfrm>
        </p:grpSpPr>
        <p:grpSp>
          <p:nvGrpSpPr>
            <p:cNvPr id="7" name="组合 6">
              <a:extLst>
                <a:ext uri="{FF2B5EF4-FFF2-40B4-BE49-F238E27FC236}">
                  <a16:creationId xmlns:a16="http://schemas.microsoft.com/office/drawing/2014/main" id="{CD5A016C-D716-4D08-8E5A-461621BA0881}"/>
                </a:ext>
              </a:extLst>
            </p:cNvPr>
            <p:cNvGrpSpPr/>
            <p:nvPr/>
          </p:nvGrpSpPr>
          <p:grpSpPr>
            <a:xfrm>
              <a:off x="7586928" y="4805709"/>
              <a:ext cx="4372570" cy="1697552"/>
              <a:chOff x="7586928" y="4711119"/>
              <a:chExt cx="4372570" cy="1697552"/>
            </a:xfrm>
          </p:grpSpPr>
          <p:pic>
            <p:nvPicPr>
              <p:cNvPr id="3" name="图片 2">
                <a:extLst>
                  <a:ext uri="{FF2B5EF4-FFF2-40B4-BE49-F238E27FC236}">
                    <a16:creationId xmlns:a16="http://schemas.microsoft.com/office/drawing/2014/main" id="{9211F135-3277-4A4E-A6E7-C1CA435C0B9F}"/>
                  </a:ext>
                </a:extLst>
              </p:cNvPr>
              <p:cNvPicPr>
                <a:picLocks noChangeAspect="1"/>
              </p:cNvPicPr>
              <p:nvPr/>
            </p:nvPicPr>
            <p:blipFill>
              <a:blip r:embed="rId5"/>
              <a:stretch>
                <a:fillRect/>
              </a:stretch>
            </p:blipFill>
            <p:spPr>
              <a:xfrm>
                <a:off x="7586928" y="4711119"/>
                <a:ext cx="2561144" cy="1697552"/>
              </a:xfrm>
              <a:prstGeom prst="rect">
                <a:avLst/>
              </a:prstGeom>
            </p:spPr>
          </p:pic>
          <p:sp>
            <p:nvSpPr>
              <p:cNvPr id="18" name="矩形 17">
                <a:extLst>
                  <a:ext uri="{FF2B5EF4-FFF2-40B4-BE49-F238E27FC236}">
                    <a16:creationId xmlns:a16="http://schemas.microsoft.com/office/drawing/2014/main" id="{6F9EEA08-E561-4952-97AF-92BA5666D792}"/>
                  </a:ext>
                </a:extLst>
              </p:cNvPr>
              <p:cNvSpPr/>
              <p:nvPr/>
            </p:nvSpPr>
            <p:spPr>
              <a:xfrm>
                <a:off x="10588610" y="5370754"/>
                <a:ext cx="137088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County </a:t>
                </a:r>
                <a:r>
                  <a:rPr lang="en-US" altLang="zh-CN" dirty="0">
                    <a:latin typeface="Times New Roman" panose="02020603050405020304" pitchFamily="18" charset="0"/>
                    <a:cs typeface="Times New Roman" panose="02020603050405020304" pitchFamily="18" charset="0"/>
                  </a:rPr>
                  <a:t>leve</a:t>
                </a:r>
                <a:r>
                  <a:rPr lang="en-US" dirty="0">
                    <a:latin typeface="Times New Roman" panose="02020603050405020304" pitchFamily="18" charset="0"/>
                    <a:cs typeface="Times New Roman" panose="02020603050405020304" pitchFamily="18" charset="0"/>
                  </a:rPr>
                  <a:t>l</a:t>
                </a:r>
                <a:endParaRPr lang="en-US" dirty="0"/>
              </a:p>
            </p:txBody>
          </p:sp>
        </p:grpSp>
        <p:sp>
          <p:nvSpPr>
            <p:cNvPr id="16" name="Arrow: Down 15">
              <a:extLst>
                <a:ext uri="{FF2B5EF4-FFF2-40B4-BE49-F238E27FC236}">
                  <a16:creationId xmlns:a16="http://schemas.microsoft.com/office/drawing/2014/main" id="{66B19FF4-169F-4999-BF60-CBC0A63D825E}"/>
                </a:ext>
              </a:extLst>
            </p:cNvPr>
            <p:cNvSpPr/>
            <p:nvPr/>
          </p:nvSpPr>
          <p:spPr>
            <a:xfrm>
              <a:off x="8457597" y="4508959"/>
              <a:ext cx="420413" cy="25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矩形 11">
            <a:extLst>
              <a:ext uri="{FF2B5EF4-FFF2-40B4-BE49-F238E27FC236}">
                <a16:creationId xmlns:a16="http://schemas.microsoft.com/office/drawing/2014/main" id="{3D4FA002-EE4F-45D1-B427-96FD59982477}"/>
              </a:ext>
            </a:extLst>
          </p:cNvPr>
          <p:cNvSpPr/>
          <p:nvPr/>
        </p:nvSpPr>
        <p:spPr>
          <a:xfrm>
            <a:off x="126124" y="983211"/>
            <a:ext cx="8168188" cy="954107"/>
          </a:xfrm>
          <a:prstGeom prst="rect">
            <a:avLst/>
          </a:prstGeom>
        </p:spPr>
        <p:txBody>
          <a:bodyPr wrap="square">
            <a:spAutoFit/>
          </a:bodyPr>
          <a:lstStyle/>
          <a:p>
            <a:r>
              <a:rPr lang="en-US" altLang="zh-CN" sz="2800" b="1" dirty="0">
                <a:latin typeface="Times New Roman" panose="02020603050405020304" pitchFamily="18" charset="0"/>
                <a:ea typeface="黑体" pitchFamily="49" charset="-122"/>
                <a:cs typeface="Times New Roman" panose="02020603050405020304" pitchFamily="18" charset="0"/>
              </a:rPr>
              <a:t>3 step “Site-&amp;-Grow” (SAG) method for siting new EGUs for more realistic emissions projections:</a:t>
            </a:r>
            <a:endParaRPr lang="en-US" sz="2800" dirty="0"/>
          </a:p>
        </p:txBody>
      </p:sp>
    </p:spTree>
    <p:extLst>
      <p:ext uri="{BB962C8B-B14F-4D97-AF65-F5344CB8AC3E}">
        <p14:creationId xmlns:p14="http://schemas.microsoft.com/office/powerpoint/2010/main" val="33593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8A022B7-51D4-4B1B-9DB1-ACA6E41347F7}"/>
              </a:ext>
            </a:extLst>
          </p:cNvPr>
          <p:cNvSpPr txBox="1">
            <a:spLocks noChangeArrowheads="1"/>
          </p:cNvSpPr>
          <p:nvPr/>
        </p:nvSpPr>
        <p:spPr>
          <a:xfrm>
            <a:off x="744295" y="364568"/>
            <a:ext cx="4839827"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2.2 Step 1 LP Generation Expansion</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D8E86493-9BB2-46BA-9EAB-59EFE4856252}"/>
              </a:ext>
            </a:extLst>
          </p:cNvPr>
          <p:cNvSpPr/>
          <p:nvPr/>
        </p:nvSpPr>
        <p:spPr>
          <a:xfrm>
            <a:off x="152988" y="1209829"/>
            <a:ext cx="2541080" cy="400110"/>
          </a:xfrm>
          <a:prstGeom prst="rect">
            <a:avLst/>
          </a:prstGeom>
        </p:spPr>
        <p:txBody>
          <a:bodyPr wrap="none">
            <a:spAutoFit/>
          </a:bodyPr>
          <a:lstStyle/>
          <a:p>
            <a:r>
              <a:rPr lang="en-US" altLang="zh-CN" sz="2000" b="1" dirty="0">
                <a:latin typeface="Times New Roman" panose="02020603050405020304" pitchFamily="18" charset="0"/>
                <a:ea typeface="黑体" pitchFamily="49" charset="-122"/>
                <a:cs typeface="Times New Roman" panose="02020603050405020304" pitchFamily="18" charset="0"/>
              </a:rPr>
              <a:t>Objective Function</a:t>
            </a:r>
            <a:r>
              <a:rPr lang="zh-CN" altLang="en-US" sz="2000" b="1" dirty="0">
                <a:latin typeface="Times New Roman" panose="02020603050405020304" pitchFamily="18" charset="0"/>
                <a:ea typeface="黑体" pitchFamily="49" charset="-122"/>
                <a:cs typeface="Times New Roman" panose="02020603050405020304" pitchFamily="18" charset="0"/>
              </a:rPr>
              <a:t>：</a:t>
            </a:r>
            <a:endParaRPr lang="en-US" sz="2000" dirty="0"/>
          </a:p>
        </p:txBody>
      </p:sp>
      <p:sp>
        <p:nvSpPr>
          <p:cNvPr id="6" name="矩形 5">
            <a:extLst>
              <a:ext uri="{FF2B5EF4-FFF2-40B4-BE49-F238E27FC236}">
                <a16:creationId xmlns:a16="http://schemas.microsoft.com/office/drawing/2014/main" id="{9B648C79-A9F6-4F3A-8E86-82BF0B83227C}"/>
              </a:ext>
            </a:extLst>
          </p:cNvPr>
          <p:cNvSpPr/>
          <p:nvPr/>
        </p:nvSpPr>
        <p:spPr>
          <a:xfrm>
            <a:off x="85196" y="1689181"/>
            <a:ext cx="6040414" cy="369332"/>
          </a:xfrm>
          <a:prstGeom prst="rect">
            <a:avLst/>
          </a:prstGeom>
        </p:spPr>
        <p:txBody>
          <a:bodyPr wrap="square">
            <a:spAutoFit/>
          </a:bodyPr>
          <a:lstStyle/>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Minimize </a:t>
            </a:r>
            <a:r>
              <a:rPr lang="en-US" dirty="0">
                <a:solidFill>
                  <a:srgbClr val="FF0000"/>
                </a:solidFill>
                <a:latin typeface="Times New Roman" panose="02020603050405020304" pitchFamily="18" charset="0"/>
                <a:cs typeface="Times New Roman" panose="02020603050405020304" pitchFamily="18" charset="0"/>
              </a:rPr>
              <a:t>location-dependent </a:t>
            </a:r>
            <a:r>
              <a:rPr lang="en-US" dirty="0">
                <a:latin typeface="Times New Roman" panose="02020603050405020304" pitchFamily="18" charset="0"/>
                <a:cs typeface="Times New Roman" panose="02020603050405020304" pitchFamily="18" charset="0"/>
              </a:rPr>
              <a:t>O&amp;M + investment cost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444DB74C-E0CC-49C9-81B5-F59A112FA6DD}"/>
              </a:ext>
            </a:extLst>
          </p:cNvPr>
          <p:cNvGrpSpPr/>
          <p:nvPr/>
        </p:nvGrpSpPr>
        <p:grpSpPr>
          <a:xfrm>
            <a:off x="275569" y="3587963"/>
            <a:ext cx="6040414" cy="2308324"/>
            <a:chOff x="275569" y="2394145"/>
            <a:chExt cx="6040414" cy="2308324"/>
          </a:xfrm>
        </p:grpSpPr>
        <p:sp>
          <p:nvSpPr>
            <p:cNvPr id="3" name="矩形 2">
              <a:extLst>
                <a:ext uri="{FF2B5EF4-FFF2-40B4-BE49-F238E27FC236}">
                  <a16:creationId xmlns:a16="http://schemas.microsoft.com/office/drawing/2014/main" id="{5B6933B8-5802-4554-8E53-C8779ADFF04C}"/>
                </a:ext>
              </a:extLst>
            </p:cNvPr>
            <p:cNvSpPr/>
            <p:nvPr/>
          </p:nvSpPr>
          <p:spPr>
            <a:xfrm>
              <a:off x="275569" y="2394145"/>
              <a:ext cx="6040414" cy="2308324"/>
            </a:xfrm>
            <a:prstGeom prst="rect">
              <a:avLst/>
            </a:prstGeom>
          </p:spPr>
          <p:txBody>
            <a:bodyPr wrap="square">
              <a:spAutoFit/>
            </a:bodyPr>
            <a:lstStyle/>
            <a:p>
              <a:r>
                <a:rPr lang="en-US" dirty="0">
                  <a:solidFill>
                    <a:srgbClr val="212121"/>
                  </a:solidFill>
                  <a:latin typeface="Times New Roman" panose="02020603050405020304" pitchFamily="18" charset="0"/>
                  <a:ea typeface="Microsoft YaHei UI" panose="020B0503020204020204" pitchFamily="34" charset="-122"/>
                </a:rPr>
                <a:t> </a:t>
              </a:r>
              <a:endParaRPr lang="en-US" dirty="0">
                <a:latin typeface="Times New Roman" panose="02020603050405020304" pitchFamily="18" charset="0"/>
                <a:ea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627063"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Load balancing</a:t>
              </a:r>
            </a:p>
            <a:p>
              <a:pPr marL="627063"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Generator max capacity</a:t>
              </a:r>
            </a:p>
            <a:p>
              <a:pPr marL="627063"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Total capacity by type = NEMS output</a:t>
              </a:r>
            </a:p>
            <a:p>
              <a:pPr marL="627063"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Total energy by type, slice = NEMS output</a:t>
              </a:r>
            </a:p>
            <a:p>
              <a:pPr marL="627063"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Transmission constraints</a:t>
              </a:r>
            </a:p>
            <a:p>
              <a:pPr marL="285750" indent="-28575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p:txBody>
        </p:sp>
        <p:sp>
          <p:nvSpPr>
            <p:cNvPr id="7" name="矩形 6">
              <a:extLst>
                <a:ext uri="{FF2B5EF4-FFF2-40B4-BE49-F238E27FC236}">
                  <a16:creationId xmlns:a16="http://schemas.microsoft.com/office/drawing/2014/main" id="{B00CB346-D8B5-44B3-8162-528DC8912FF9}"/>
                </a:ext>
              </a:extLst>
            </p:cNvPr>
            <p:cNvSpPr/>
            <p:nvPr/>
          </p:nvSpPr>
          <p:spPr>
            <a:xfrm>
              <a:off x="275569" y="2394145"/>
              <a:ext cx="1723549" cy="400110"/>
            </a:xfrm>
            <a:prstGeom prst="rect">
              <a:avLst/>
            </a:prstGeom>
          </p:spPr>
          <p:txBody>
            <a:bodyPr wrap="none">
              <a:spAutoFit/>
            </a:bodyPr>
            <a:lstStyle/>
            <a:p>
              <a:r>
                <a:rPr lang="en-US" altLang="zh-CN" sz="2000" b="1" dirty="0">
                  <a:latin typeface="Times New Roman" panose="02020603050405020304" pitchFamily="18" charset="0"/>
                  <a:ea typeface="黑体" pitchFamily="49" charset="-122"/>
                  <a:cs typeface="Times New Roman" panose="02020603050405020304" pitchFamily="18" charset="0"/>
                </a:rPr>
                <a:t>Constraints</a:t>
              </a:r>
              <a:r>
                <a:rPr lang="zh-CN" altLang="en-US" sz="2000" b="1" dirty="0">
                  <a:latin typeface="Times New Roman" panose="02020603050405020304" pitchFamily="18" charset="0"/>
                  <a:ea typeface="黑体" pitchFamily="49" charset="-122"/>
                  <a:cs typeface="Times New Roman" panose="02020603050405020304" pitchFamily="18" charset="0"/>
                </a:rPr>
                <a:t>：</a:t>
              </a:r>
              <a:endParaRPr lang="en-US" sz="2000" dirty="0"/>
            </a:p>
          </p:txBody>
        </p:sp>
      </p:grpSp>
      <p:sp>
        <p:nvSpPr>
          <p:cNvPr id="5" name="矩形 4">
            <a:extLst>
              <a:ext uri="{FF2B5EF4-FFF2-40B4-BE49-F238E27FC236}">
                <a16:creationId xmlns:a16="http://schemas.microsoft.com/office/drawing/2014/main" id="{E554B53F-27C5-4A49-AF4E-B2494F9923EF}"/>
              </a:ext>
            </a:extLst>
          </p:cNvPr>
          <p:cNvSpPr/>
          <p:nvPr/>
        </p:nvSpPr>
        <p:spPr>
          <a:xfrm>
            <a:off x="120545" y="2137755"/>
            <a:ext cx="6096000" cy="1218795"/>
          </a:xfrm>
          <a:prstGeom prst="rect">
            <a:avLst/>
          </a:prstGeom>
        </p:spPr>
        <p:txBody>
          <a:bodyPr>
            <a:spAutoFit/>
          </a:bodyPr>
          <a:lstStyle/>
          <a:p>
            <a:pPr>
              <a:lnSpc>
                <a:spcPct val="95000"/>
              </a:lnSpc>
              <a:spcAft>
                <a:spcPts val="1200"/>
              </a:spcAft>
            </a:pPr>
            <a:r>
              <a:rPr lang="en-US" sz="2000" b="1" dirty="0">
                <a:latin typeface="Times New Roman" panose="02020603050405020304" pitchFamily="18" charset="0"/>
                <a:cs typeface="Times New Roman" panose="02020603050405020304" pitchFamily="18" charset="0"/>
              </a:rPr>
              <a:t>Decision variables:</a:t>
            </a:r>
          </a:p>
          <a:p>
            <a:pPr marL="742950" lvl="1" indent="-285750">
              <a:lnSpc>
                <a:spcPct val="95000"/>
              </a:lnSpc>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MW of new capacity of each type by sub</a:t>
            </a:r>
            <a:r>
              <a:rPr lang="en-US" altLang="zh-C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region</a:t>
            </a:r>
          </a:p>
          <a:p>
            <a:pPr marL="742950" lvl="1" indent="-285750">
              <a:lnSpc>
                <a:spcPct val="95000"/>
              </a:lnSpc>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MW operations in each load slice</a:t>
            </a:r>
          </a:p>
        </p:txBody>
      </p:sp>
      <p:pic>
        <p:nvPicPr>
          <p:cNvPr id="12" name="Picture 11">
            <a:extLst>
              <a:ext uri="{FF2B5EF4-FFF2-40B4-BE49-F238E27FC236}">
                <a16:creationId xmlns:a16="http://schemas.microsoft.com/office/drawing/2014/main" id="{594F1238-9F5F-C846-B589-3341F2BC5FC2}"/>
              </a:ext>
            </a:extLst>
          </p:cNvPr>
          <p:cNvPicPr>
            <a:picLocks noChangeAspect="1"/>
          </p:cNvPicPr>
          <p:nvPr/>
        </p:nvPicPr>
        <p:blipFill rotWithShape="1">
          <a:blip r:embed="rId3">
            <a:extLst>
              <a:ext uri="{28A0092B-C50C-407E-A947-70E740481C1C}">
                <a14:useLocalDpi xmlns:a14="http://schemas.microsoft.com/office/drawing/2010/main" val="0"/>
              </a:ext>
            </a:extLst>
          </a:blip>
          <a:srcRect l="2940" t="7231" r="2200" b="16841"/>
          <a:stretch/>
        </p:blipFill>
        <p:spPr>
          <a:xfrm>
            <a:off x="6704475" y="993601"/>
            <a:ext cx="4839826" cy="5253964"/>
          </a:xfrm>
          <a:prstGeom prst="rect">
            <a:avLst/>
          </a:prstGeom>
        </p:spPr>
      </p:pic>
    </p:spTree>
    <p:extLst>
      <p:ext uri="{BB962C8B-B14F-4D97-AF65-F5344CB8AC3E}">
        <p14:creationId xmlns:p14="http://schemas.microsoft.com/office/powerpoint/2010/main" val="13214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07321C6-5BB2-47BB-AC2C-FAD340D1C3EB}"/>
              </a:ext>
            </a:extLst>
          </p:cNvPr>
          <p:cNvPicPr>
            <a:picLocks noChangeAspect="1"/>
          </p:cNvPicPr>
          <p:nvPr/>
        </p:nvPicPr>
        <p:blipFill rotWithShape="1">
          <a:blip r:embed="rId3"/>
          <a:srcRect l="55833" t="14714" r="8021" b="12885"/>
          <a:stretch/>
        </p:blipFill>
        <p:spPr>
          <a:xfrm>
            <a:off x="6903569" y="923645"/>
            <a:ext cx="4713184" cy="5310322"/>
          </a:xfrm>
          <a:prstGeom prst="rect">
            <a:avLst/>
          </a:prstGeom>
        </p:spPr>
      </p:pic>
      <p:sp>
        <p:nvSpPr>
          <p:cNvPr id="2" name="TextBox 51">
            <a:extLst>
              <a:ext uri="{FF2B5EF4-FFF2-40B4-BE49-F238E27FC236}">
                <a16:creationId xmlns:a16="http://schemas.microsoft.com/office/drawing/2014/main" id="{D54634F9-83C2-4AB7-9FF5-17B68576D1ED}"/>
              </a:ext>
            </a:extLst>
          </p:cNvPr>
          <p:cNvSpPr txBox="1"/>
          <p:nvPr/>
        </p:nvSpPr>
        <p:spPr>
          <a:xfrm>
            <a:off x="-421647" y="6093138"/>
            <a:ext cx="6412435" cy="646331"/>
          </a:xfrm>
          <a:prstGeom prst="rect">
            <a:avLst/>
          </a:prstGeom>
          <a:noFill/>
          <a:ln>
            <a:no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Total Regional Capacity (MW) NEMS 2040</a:t>
            </a:r>
          </a:p>
          <a:p>
            <a:pPr algn="ctr"/>
            <a:r>
              <a:rPr lang="en-US" dirty="0">
                <a:latin typeface="Times New Roman" panose="02020603050405020304" pitchFamily="18" charset="0"/>
                <a:cs typeface="Times New Roman" panose="02020603050405020304" pitchFamily="18" charset="0"/>
              </a:rPr>
              <a:t>High Natural Gas Q Scenario</a:t>
            </a:r>
          </a:p>
        </p:txBody>
      </p:sp>
      <p:sp>
        <p:nvSpPr>
          <p:cNvPr id="4" name="Rectangle 2">
            <a:extLst>
              <a:ext uri="{FF2B5EF4-FFF2-40B4-BE49-F238E27FC236}">
                <a16:creationId xmlns:a16="http://schemas.microsoft.com/office/drawing/2014/main" id="{C777CB60-7303-4898-9053-7AD8808595C2}"/>
              </a:ext>
            </a:extLst>
          </p:cNvPr>
          <p:cNvSpPr txBox="1">
            <a:spLocks noChangeArrowheads="1"/>
          </p:cNvSpPr>
          <p:nvPr/>
        </p:nvSpPr>
        <p:spPr>
          <a:xfrm>
            <a:off x="575247" y="366962"/>
            <a:ext cx="5073689"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黑体" pitchFamily="49" charset="-122"/>
                <a:cs typeface="Times New Roman" panose="02020603050405020304" pitchFamily="18" charset="0"/>
              </a:rPr>
              <a:t>3.1 Step 1 Example: EGU Siting</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10" name="Arrow: Down 9">
            <a:extLst>
              <a:ext uri="{FF2B5EF4-FFF2-40B4-BE49-F238E27FC236}">
                <a16:creationId xmlns:a16="http://schemas.microsoft.com/office/drawing/2014/main" id="{C9E5A251-A388-4380-8EA8-CD69E372E41C}"/>
              </a:ext>
            </a:extLst>
          </p:cNvPr>
          <p:cNvSpPr/>
          <p:nvPr/>
        </p:nvSpPr>
        <p:spPr>
          <a:xfrm rot="16200000">
            <a:off x="5156157" y="3534575"/>
            <a:ext cx="1000434" cy="519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372212" y="4493826"/>
            <a:ext cx="255640" cy="5093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178801" y="2909530"/>
            <a:ext cx="330198" cy="6464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flipH="1">
            <a:off x="10627852" y="3148222"/>
            <a:ext cx="294967" cy="452284"/>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972322" y="4748515"/>
            <a:ext cx="330198" cy="814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393BB-703D-47DB-A93C-092B4227DA99}"/>
              </a:ext>
            </a:extLst>
          </p:cNvPr>
          <p:cNvSpPr/>
          <p:nvPr/>
        </p:nvSpPr>
        <p:spPr>
          <a:xfrm>
            <a:off x="6201213" y="6093138"/>
            <a:ext cx="6096000" cy="646331"/>
          </a:xfrm>
          <a:prstGeom prst="rect">
            <a:avLst/>
          </a:prstGeom>
        </p:spPr>
        <p:txBody>
          <a:bodyPr>
            <a:spAutoFit/>
          </a:bodyPr>
          <a:lstStyle/>
          <a:p>
            <a:pPr algn="ctr"/>
            <a:r>
              <a:rPr lang="en-US" dirty="0">
                <a:latin typeface="Times New Roman" panose="02020603050405020304" pitchFamily="18" charset="0"/>
                <a:cs typeface="Times New Roman" panose="02020603050405020304" pitchFamily="18" charset="0"/>
              </a:rPr>
              <a:t>Downscaled Capacity Expansion (MW): </a:t>
            </a:r>
          </a:p>
          <a:p>
            <a:pPr algn="ctr"/>
            <a:r>
              <a:rPr lang="en-US" dirty="0">
                <a:latin typeface="Times New Roman" panose="02020603050405020304" pitchFamily="18" charset="0"/>
                <a:cs typeface="Times New Roman" panose="02020603050405020304" pitchFamily="18" charset="0"/>
              </a:rPr>
              <a:t>“Site &amp; Grow” vs. “Grow in Place”</a:t>
            </a:r>
          </a:p>
        </p:txBody>
      </p:sp>
      <p:pic>
        <p:nvPicPr>
          <p:cNvPr id="6" name="Picture 5">
            <a:extLst>
              <a:ext uri="{FF2B5EF4-FFF2-40B4-BE49-F238E27FC236}">
                <a16:creationId xmlns:a16="http://schemas.microsoft.com/office/drawing/2014/main" id="{146A4F7D-E41A-49D4-84BD-B1FC1548BFBD}"/>
              </a:ext>
            </a:extLst>
          </p:cNvPr>
          <p:cNvPicPr>
            <a:picLocks noChangeAspect="1"/>
          </p:cNvPicPr>
          <p:nvPr/>
        </p:nvPicPr>
        <p:blipFill rotWithShape="1">
          <a:blip r:embed="rId4"/>
          <a:srcRect l="58871" t="22047" r="7084" b="15000"/>
          <a:stretch/>
        </p:blipFill>
        <p:spPr>
          <a:xfrm>
            <a:off x="371989" y="1130300"/>
            <a:ext cx="4657211" cy="4844025"/>
          </a:xfrm>
          <a:prstGeom prst="rect">
            <a:avLst/>
          </a:prstGeom>
        </p:spPr>
      </p:pic>
    </p:spTree>
    <p:extLst>
      <p:ext uri="{BB962C8B-B14F-4D97-AF65-F5344CB8AC3E}">
        <p14:creationId xmlns:p14="http://schemas.microsoft.com/office/powerpoint/2010/main" val="32827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777CB60-7303-4898-9053-7AD8808595C2}"/>
              </a:ext>
            </a:extLst>
          </p:cNvPr>
          <p:cNvSpPr txBox="1">
            <a:spLocks noChangeArrowheads="1"/>
          </p:cNvSpPr>
          <p:nvPr/>
        </p:nvSpPr>
        <p:spPr>
          <a:xfrm>
            <a:off x="575247" y="364568"/>
            <a:ext cx="5073689"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800" b="1" dirty="0">
                <a:solidFill>
                  <a:schemeClr val="bg1"/>
                </a:solidFill>
                <a:latin typeface="Times New Roman" panose="02020603050405020304" pitchFamily="18" charset="0"/>
                <a:ea typeface="黑体" pitchFamily="49" charset="-122"/>
                <a:cs typeface="Times New Roman" panose="02020603050405020304" pitchFamily="18" charset="0"/>
              </a:rPr>
              <a:t> </a:t>
            </a:r>
            <a:r>
              <a:rPr lang="en-US" altLang="zh-CN" sz="1800" b="1" dirty="0">
                <a:solidFill>
                  <a:schemeClr val="bg1"/>
                </a:solidFill>
                <a:latin typeface="Times New Roman" panose="02020603050405020304" pitchFamily="18" charset="0"/>
                <a:ea typeface="黑体" pitchFamily="49" charset="-122"/>
                <a:cs typeface="Times New Roman" panose="02020603050405020304" pitchFamily="18" charset="0"/>
              </a:rPr>
              <a:t>3.1 Step 1:  SAG vs GIP</a:t>
            </a:r>
            <a:endParaRPr lang="zh-CN" altLang="en-US" sz="18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BFE7FFC8-73C7-4DEA-ABA4-FF652B48B4EA}"/>
              </a:ext>
            </a:extLst>
          </p:cNvPr>
          <p:cNvSpPr/>
          <p:nvPr/>
        </p:nvSpPr>
        <p:spPr>
          <a:xfrm>
            <a:off x="575247" y="2803908"/>
            <a:ext cx="10709138" cy="3416320"/>
          </a:xfrm>
          <a:prstGeom prst="rect">
            <a:avLst/>
          </a:prstGeom>
        </p:spPr>
        <p:txBody>
          <a:bodyPr wrap="square">
            <a:spAutoFit/>
          </a:bodyPr>
          <a:lstStyle/>
          <a:p>
            <a:endParaRPr lang="en-US" sz="2400" b="1" dirty="0">
              <a:solidFill>
                <a:srgbClr val="212121"/>
              </a:solidFill>
              <a:latin typeface="Times New Roman" panose="02020603050405020304" pitchFamily="18" charset="0"/>
              <a:cs typeface="Times New Roman" panose="02020603050405020304" pitchFamily="18" charset="0"/>
            </a:endParaRPr>
          </a:p>
          <a:p>
            <a:r>
              <a:rPr lang="en-US" sz="2400" b="1" dirty="0">
                <a:solidFill>
                  <a:srgbClr val="212121"/>
                </a:solidFill>
                <a:latin typeface="Times New Roman" panose="02020603050405020304" pitchFamily="18" charset="0"/>
                <a:cs typeface="Times New Roman" panose="02020603050405020304" pitchFamily="18" charset="0"/>
              </a:rPr>
              <a:t>Here: </a:t>
            </a:r>
          </a:p>
          <a:p>
            <a:pPr marL="342900" indent="-342900">
              <a:buFont typeface="Wingdings" panose="05000000000000000000" pitchFamily="2" charset="2"/>
              <a:buChar char="v"/>
            </a:pPr>
            <a:r>
              <a:rPr lang="en-US" sz="2400" b="1" dirty="0">
                <a:solidFill>
                  <a:srgbClr val="212121"/>
                </a:solidFill>
                <a:latin typeface="Times New Roman" panose="02020603050405020304" pitchFamily="18" charset="0"/>
                <a:cs typeface="Times New Roman" panose="02020603050405020304" pitchFamily="18" charset="0"/>
              </a:rPr>
              <a:t>Combined cycle / combustion turbines dominate new fossil technologies</a:t>
            </a:r>
          </a:p>
          <a:p>
            <a:pPr marL="342900" indent="-342900">
              <a:buFont typeface="Wingdings" panose="05000000000000000000" pitchFamily="2" charset="2"/>
              <a:buChar char="v"/>
            </a:pPr>
            <a:r>
              <a:rPr lang="en-US" sz="2400" b="1" dirty="0">
                <a:solidFill>
                  <a:srgbClr val="212121"/>
                </a:solidFill>
                <a:latin typeface="Times New Roman" panose="02020603050405020304" pitchFamily="18" charset="0"/>
                <a:cs typeface="Times New Roman" panose="02020603050405020304" pitchFamily="18" charset="0"/>
              </a:rPr>
              <a:t>But coal dominates emissions even in 2040</a:t>
            </a:r>
          </a:p>
          <a:p>
            <a:pPr marL="800100" lvl="1" indent="-342900">
              <a:buFont typeface="Arial" panose="020B0604020202020204" pitchFamily="34" charset="0"/>
              <a:buChar char="•"/>
            </a:pPr>
            <a:r>
              <a:rPr lang="en-US" sz="2400" b="1" dirty="0">
                <a:solidFill>
                  <a:srgbClr val="212121"/>
                </a:solidFill>
                <a:latin typeface="Times New Roman" panose="02020603050405020304" pitchFamily="18" charset="0"/>
                <a:cs typeface="Times New Roman" panose="02020603050405020304" pitchFamily="18" charset="0"/>
              </a:rPr>
              <a:t>Much higher NO</a:t>
            </a:r>
            <a:r>
              <a:rPr lang="en-US" sz="2400" b="1" baseline="-25000" dirty="0">
                <a:solidFill>
                  <a:srgbClr val="212121"/>
                </a:solidFill>
                <a:latin typeface="Times New Roman" panose="02020603050405020304" pitchFamily="18" charset="0"/>
                <a:cs typeface="Times New Roman" panose="02020603050405020304" pitchFamily="18" charset="0"/>
              </a:rPr>
              <a:t>x</a:t>
            </a:r>
            <a:r>
              <a:rPr lang="en-US" sz="2400" b="1" dirty="0">
                <a:solidFill>
                  <a:srgbClr val="212121"/>
                </a:solidFill>
                <a:latin typeface="Times New Roman" panose="02020603050405020304" pitchFamily="18" charset="0"/>
                <a:cs typeface="Times New Roman" panose="02020603050405020304" pitchFamily="18" charset="0"/>
              </a:rPr>
              <a:t> emissions rate in 2040 (~0.7 vs. ~0.1 </a:t>
            </a:r>
            <a:r>
              <a:rPr lang="en-US" sz="2400" b="1" dirty="0" err="1">
                <a:solidFill>
                  <a:srgbClr val="212121"/>
                </a:solidFill>
                <a:latin typeface="Times New Roman" panose="02020603050405020304" pitchFamily="18" charset="0"/>
                <a:cs typeface="Times New Roman" panose="02020603050405020304" pitchFamily="18" charset="0"/>
              </a:rPr>
              <a:t>lb</a:t>
            </a:r>
            <a:r>
              <a:rPr lang="en-US" sz="2400" b="1" dirty="0">
                <a:solidFill>
                  <a:srgbClr val="212121"/>
                </a:solidFill>
                <a:latin typeface="Times New Roman" panose="02020603050405020304" pitchFamily="18" charset="0"/>
                <a:cs typeface="Times New Roman" panose="02020603050405020304" pitchFamily="18" charset="0"/>
              </a:rPr>
              <a:t>/MWh)</a:t>
            </a:r>
          </a:p>
          <a:p>
            <a:pPr marL="342900" indent="-342900">
              <a:buFont typeface="Wingdings" panose="05000000000000000000" pitchFamily="2" charset="2"/>
              <a:buChar char="v"/>
            </a:pPr>
            <a:r>
              <a:rPr lang="en-US" sz="2400" b="1" dirty="0">
                <a:solidFill>
                  <a:srgbClr val="212121"/>
                </a:solidFill>
                <a:latin typeface="Times New Roman" panose="02020603050405020304" pitchFamily="18" charset="0"/>
                <a:cs typeface="Times New Roman" panose="02020603050405020304" pitchFamily="18" charset="0"/>
              </a:rPr>
              <a:t>Implies:</a:t>
            </a:r>
          </a:p>
          <a:p>
            <a:pPr marL="1257300" lvl="2" indent="-342900">
              <a:buFont typeface="Courier New" panose="02070309020205020404" pitchFamily="49" charset="0"/>
              <a:buChar char="o"/>
            </a:pPr>
            <a:r>
              <a:rPr lang="en-US" sz="2400" b="1" dirty="0">
                <a:solidFill>
                  <a:srgbClr val="212121"/>
                </a:solidFill>
                <a:latin typeface="Times New Roman" panose="02020603050405020304" pitchFamily="18" charset="0"/>
                <a:cs typeface="Times New Roman" panose="02020603050405020304" pitchFamily="18" charset="0"/>
              </a:rPr>
              <a:t>Coal retirements key</a:t>
            </a:r>
          </a:p>
          <a:p>
            <a:pPr marL="1257300" lvl="2" indent="-342900">
              <a:buFont typeface="Courier New" panose="02070309020205020404" pitchFamily="49" charset="0"/>
              <a:buChar char="o"/>
            </a:pPr>
            <a:r>
              <a:rPr lang="en-US" sz="2400" b="1" dirty="0">
                <a:solidFill>
                  <a:srgbClr val="212121"/>
                </a:solidFill>
                <a:latin typeface="Times New Roman" panose="02020603050405020304" pitchFamily="18" charset="0"/>
                <a:cs typeface="Times New Roman" panose="02020603050405020304" pitchFamily="18" charset="0"/>
              </a:rPr>
              <a:t>New plant siting differences make less of difference in emissions</a:t>
            </a:r>
          </a:p>
          <a:p>
            <a:endParaRPr lang="en-US" sz="2400" b="1" dirty="0">
              <a:latin typeface="Times New Roman" panose="02020603050405020304" pitchFamily="18" charset="0"/>
              <a:cs typeface="Times New Roman" panose="02020603050405020304" pitchFamily="18" charset="0"/>
            </a:endParaRPr>
          </a:p>
        </p:txBody>
      </p:sp>
      <p:sp>
        <p:nvSpPr>
          <p:cNvPr id="6" name="矩形 2">
            <a:extLst>
              <a:ext uri="{FF2B5EF4-FFF2-40B4-BE49-F238E27FC236}">
                <a16:creationId xmlns:a16="http://schemas.microsoft.com/office/drawing/2014/main" id="{2C960E94-950C-4622-BC72-3292ACCE542E}"/>
              </a:ext>
            </a:extLst>
          </p:cNvPr>
          <p:cNvSpPr/>
          <p:nvPr/>
        </p:nvSpPr>
        <p:spPr>
          <a:xfrm>
            <a:off x="575247" y="1425779"/>
            <a:ext cx="10709138" cy="1200329"/>
          </a:xfrm>
          <a:prstGeom prst="rect">
            <a:avLst/>
          </a:prstGeom>
        </p:spPr>
        <p:txBody>
          <a:bodyPr wrap="square">
            <a:spAutoFit/>
          </a:bodyPr>
          <a:lstStyle/>
          <a:p>
            <a:r>
              <a:rPr lang="en-US" sz="2400" b="1" dirty="0">
                <a:solidFill>
                  <a:srgbClr val="212121"/>
                </a:solidFill>
                <a:latin typeface="Times New Roman" panose="02020603050405020304" pitchFamily="18" charset="0"/>
                <a:cs typeface="Times New Roman" panose="02020603050405020304" pitchFamily="18" charset="0"/>
              </a:rPr>
              <a:t>Why does SAG differ from GIP?</a:t>
            </a:r>
          </a:p>
          <a:p>
            <a:pPr marL="342900" indent="-342900">
              <a:buFont typeface="Wingdings" panose="05000000000000000000" pitchFamily="2" charset="2"/>
              <a:buChar char="v"/>
            </a:pPr>
            <a:r>
              <a:rPr lang="en-US" sz="2400" b="1" dirty="0">
                <a:solidFill>
                  <a:srgbClr val="212121"/>
                </a:solidFill>
                <a:latin typeface="Times New Roman" panose="02020603050405020304" pitchFamily="18" charset="0"/>
                <a:cs typeface="Times New Roman" panose="02020603050405020304" pitchFamily="18" charset="0"/>
              </a:rPr>
              <a:t>New technologies (e.g., distributed resources, dry cooling)</a:t>
            </a:r>
          </a:p>
          <a:p>
            <a:pPr marL="342900" indent="-342900">
              <a:buFont typeface="Wingdings" panose="05000000000000000000" pitchFamily="2" charset="2"/>
              <a:buChar char="v"/>
            </a:pPr>
            <a:r>
              <a:rPr lang="en-US" sz="2400" b="1" dirty="0">
                <a:solidFill>
                  <a:srgbClr val="212121"/>
                </a:solidFill>
                <a:latin typeface="Times New Roman" panose="02020603050405020304" pitchFamily="18" charset="0"/>
                <a:cs typeface="Times New Roman" panose="02020603050405020304" pitchFamily="18" charset="0"/>
              </a:rPr>
              <a:t>System interactions (e.g., with renewables, grid availability)</a:t>
            </a:r>
          </a:p>
        </p:txBody>
      </p:sp>
    </p:spTree>
    <p:extLst>
      <p:ext uri="{BB962C8B-B14F-4D97-AF65-F5344CB8AC3E}">
        <p14:creationId xmlns:p14="http://schemas.microsoft.com/office/powerpoint/2010/main" val="32498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4301</TotalTime>
  <Words>1381</Words>
  <Application>Microsoft Office PowerPoint</Application>
  <PresentationFormat>Widescreen</PresentationFormat>
  <Paragraphs>178</Paragraphs>
  <Slides>16</Slides>
  <Notes>15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vt:i4>
      </vt:variant>
    </vt:vector>
  </HeadingPairs>
  <TitlesOfParts>
    <vt:vector size="32" baseType="lpstr">
      <vt:lpstr>等线</vt:lpstr>
      <vt:lpstr>等线 Light</vt:lpstr>
      <vt:lpstr>微软雅黑</vt:lpstr>
      <vt:lpstr>微软雅黑</vt:lpstr>
      <vt:lpstr>Microsoft YaHei UI</vt:lpstr>
      <vt:lpstr>MS Mincho</vt:lpstr>
      <vt:lpstr>黑体</vt:lpstr>
      <vt:lpstr>Arial</vt:lpstr>
      <vt:lpstr>Arial Unicode MS</vt:lpstr>
      <vt:lpstr>Calibri</vt:lpstr>
      <vt:lpstr>Calibri Light</vt:lpstr>
      <vt:lpstr>Courier New</vt:lpstr>
      <vt:lpstr>Franklin Gothic Book</vt:lpstr>
      <vt:lpstr>Times New Roman</vt:lpstr>
      <vt:lpstr>Wingdings</vt:lpstr>
      <vt:lpstr>Office 主题​​</vt:lpstr>
      <vt:lpstr>Long Run EGU Siting to Account for Spatial and Temporal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Accounting for Spatial and Temporal Variability for Use in Air Quality Simulations</dc:title>
  <dc:creator>Shen Wang</dc:creator>
  <cp:lastModifiedBy>Ben Hobbs</cp:lastModifiedBy>
  <cp:revision>190</cp:revision>
  <dcterms:created xsi:type="dcterms:W3CDTF">2018-06-04T03:37:01Z</dcterms:created>
  <dcterms:modified xsi:type="dcterms:W3CDTF">2018-10-23T11:16:33Z</dcterms:modified>
</cp:coreProperties>
</file>