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86" r:id="rId2"/>
    <p:sldId id="374" r:id="rId3"/>
    <p:sldId id="337" r:id="rId4"/>
    <p:sldId id="371" r:id="rId5"/>
    <p:sldId id="390" r:id="rId6"/>
    <p:sldId id="394" r:id="rId7"/>
    <p:sldId id="365" r:id="rId8"/>
    <p:sldId id="341" r:id="rId9"/>
    <p:sldId id="340" r:id="rId10"/>
    <p:sldId id="343" r:id="rId11"/>
    <p:sldId id="345" r:id="rId12"/>
    <p:sldId id="348" r:id="rId13"/>
    <p:sldId id="346" r:id="rId14"/>
    <p:sldId id="347" r:id="rId15"/>
    <p:sldId id="402" r:id="rId16"/>
    <p:sldId id="370" r:id="rId17"/>
    <p:sldId id="373" r:id="rId18"/>
    <p:sldId id="350" r:id="rId19"/>
    <p:sldId id="351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9" autoAdjust="0"/>
    <p:restoredTop sz="94706" autoAdjust="0"/>
  </p:normalViewPr>
  <p:slideViewPr>
    <p:cSldViewPr snapToGrid="0" showGuides="1">
      <p:cViewPr varScale="1">
        <p:scale>
          <a:sx n="69" d="100"/>
          <a:sy n="69" d="100"/>
        </p:scale>
        <p:origin x="1020" y="6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AA6417-7B27-41FD-A5DC-A0FF63F0C067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FAF7EB-6470-4B7C-A4CD-420CE1A32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1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10637E-4559-47B8-A6E5-D16BD818EB8E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551C09-B439-4926-A51C-CC226CC2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5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E1B20-53FC-4CA2-9001-77840CA3996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3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2B71-E02D-4C00-A4B4-2E85DED671D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6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of daily state total burn areas for the first four months of 2015 and 2016 in Georgia and Florida: BBEP versus permit record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1C09-B439-4926-A51C-CC226CC2A4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9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we only</a:t>
            </a:r>
            <a:r>
              <a:rPr lang="en-US" baseline="0" dirty="0"/>
              <a:t> forecasts burns for Georgia.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D2B71-E02D-4C00-A4B4-2E85DED671D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96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fld id="{1C52D7A8-370C-4A80-B00D-711B3F4D1616}" type="slidenum">
              <a:rPr lang="en-US" altLang="en-US" sz="1200" b="0">
                <a:solidFill>
                  <a:srgbClr val="000000"/>
                </a:solidFill>
              </a:rPr>
              <a:pPr/>
              <a:t>16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3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242179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4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6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638" y="79830"/>
            <a:ext cx="8727924" cy="8200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Georgia Institute of Technology</a:t>
            </a:r>
            <a:endParaRPr lang="en-US" dirty="0">
              <a:solidFill>
                <a:srgbClr val="00CC99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A256E-A4E7-4DA0-BC11-7FFC7A1A4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5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7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65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2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6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60138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301D42A-4DED-4180-8F72-EABB2E8134E4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49F735A-96E5-4300-AB74-95C35DB6E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7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ipc.ce.gatech.edu/SIPFIS/map/" TargetMode="External"/><Relationship Id="rId2" Type="http://schemas.openxmlformats.org/officeDocument/2006/relationships/hyperlink" Target="mailto:odman@gatech.ed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ephtracking.cdc.gov/" TargetMode="External"/><Relationship Id="rId7" Type="http://schemas.openxmlformats.org/officeDocument/2006/relationships/image" Target="../media/image14.jpg"/><Relationship Id="rId2" Type="http://schemas.openxmlformats.org/officeDocument/2006/relationships/hyperlink" Target="https://forecast.ce.gatech.edu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49141" y="597104"/>
            <a:ext cx="10693718" cy="2387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Forecasting Exposures to Prescribed Fire Smoke for Health Predictions in Southeastern USA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200" b="0" dirty="0">
                <a:solidFill>
                  <a:srgbClr val="00B0F0"/>
                </a:solidFill>
              </a:rPr>
              <a:t> </a:t>
            </a:r>
            <a:r>
              <a:rPr lang="en-US" sz="2000" b="0" dirty="0">
                <a:solidFill>
                  <a:srgbClr val="00B0F0"/>
                </a:solidFill>
              </a:rPr>
              <a:t>  </a:t>
            </a:r>
            <a:r>
              <a:rPr lang="en-US" sz="3200" b="0" dirty="0">
                <a:solidFill>
                  <a:srgbClr val="00B0F0"/>
                </a:solidFill>
              </a:rPr>
              <a:t>               </a:t>
            </a:r>
            <a:br>
              <a:rPr lang="en-US" sz="3200" b="0" dirty="0">
                <a:solidFill>
                  <a:srgbClr val="00B0F0"/>
                </a:solidFill>
              </a:rPr>
            </a:b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Talat </a:t>
            </a:r>
            <a:r>
              <a:rPr 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Odman, Ha Ai, Yongtao Hu, Armistead Russell, Ambarish Vaidyanathan and Scott Goodrick</a:t>
            </a:r>
            <a:endParaRPr lang="en-US" sz="36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5005135"/>
            <a:ext cx="9144000" cy="143083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Annual CMAS Conference</a:t>
            </a:r>
            <a:endParaRPr lang="en-US" dirty="0"/>
          </a:p>
          <a:p>
            <a:pPr algn="ctr"/>
            <a:r>
              <a:rPr lang="en-US" dirty="0" smtClean="0"/>
              <a:t>Chapel Hill, North Carolina</a:t>
            </a:r>
            <a:endParaRPr lang="en-US" dirty="0"/>
          </a:p>
          <a:p>
            <a:pPr algn="ctr"/>
            <a:r>
              <a:rPr lang="en-US" dirty="0"/>
              <a:t>October </a:t>
            </a:r>
            <a:r>
              <a:rPr lang="en-US" dirty="0" smtClean="0"/>
              <a:t>24, </a:t>
            </a:r>
            <a:r>
              <a:rPr lang="en-US" dirty="0"/>
              <a:t>2018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64129" y="3601618"/>
            <a:ext cx="6479166" cy="1379176"/>
            <a:chOff x="2617946" y="3601618"/>
            <a:chExt cx="6479166" cy="13791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946" y="3601618"/>
              <a:ext cx="2919596" cy="1371600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03" y="3609194"/>
              <a:ext cx="1246909" cy="1371600"/>
            </a:xfrm>
            <a:prstGeom prst="rect">
              <a:avLst/>
            </a:prstGeom>
          </p:spPr>
        </p:pic>
        <p:pic>
          <p:nvPicPr>
            <p:cNvPr id="1028" name="Picture 4" descr="Image result for cdc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387" y="3609194"/>
              <a:ext cx="1816971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85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4350" y="152400"/>
            <a:ext cx="11096625" cy="125106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https://sipc.ce.gatech.edu/SIPFIS/map/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740" r="1220" b="13021"/>
          <a:stretch/>
        </p:blipFill>
        <p:spPr>
          <a:xfrm>
            <a:off x="690195" y="1481328"/>
            <a:ext cx="10820919" cy="5376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819" y="133162"/>
            <a:ext cx="122317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164" r="33728" b="12976"/>
          <a:stretch/>
        </p:blipFill>
        <p:spPr>
          <a:xfrm>
            <a:off x="588318" y="68699"/>
            <a:ext cx="11029039" cy="67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055" r="33925" b="12867"/>
          <a:stretch/>
        </p:blipFill>
        <p:spPr>
          <a:xfrm>
            <a:off x="600655" y="46892"/>
            <a:ext cx="10996254" cy="6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164" r="33794" b="12759"/>
          <a:stretch/>
        </p:blipFill>
        <p:spPr>
          <a:xfrm>
            <a:off x="587793" y="66790"/>
            <a:ext cx="11018055" cy="674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381" r="33992" b="12867"/>
          <a:stretch/>
        </p:blipFill>
        <p:spPr>
          <a:xfrm>
            <a:off x="609596" y="70249"/>
            <a:ext cx="10985104" cy="67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055" r="33925" b="12867"/>
          <a:stretch/>
        </p:blipFill>
        <p:spPr>
          <a:xfrm>
            <a:off x="600655" y="46892"/>
            <a:ext cx="10996254" cy="67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Health impacts layer is under development.</a:t>
            </a:r>
          </a:p>
        </p:txBody>
      </p:sp>
      <p:sp>
        <p:nvSpPr>
          <p:cNvPr id="9" name="Content Placeholder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773936"/>
            <a:ext cx="4038600" cy="462381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xtLst/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9062" indent="0" algn="ctr">
              <a:buFont typeface="Wingdings 2"/>
              <a:buNone/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10" name="Content Placeholder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/>
          <a:stretch/>
        </p:blipFill>
        <p:spPr>
          <a:xfrm>
            <a:off x="5072449" y="1594019"/>
            <a:ext cx="6348673" cy="5115697"/>
          </a:xfrm>
          <a:prstGeom prst="rect">
            <a:avLst/>
          </a:prstGeom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892166" y="2015997"/>
            <a:ext cx="4709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2400" dirty="0">
                <a:latin typeface="+mn-lt"/>
              </a:rPr>
              <a:t>C-R function for Asthma ER visits</a:t>
            </a:r>
          </a:p>
        </p:txBody>
      </p:sp>
    </p:spTree>
    <p:extLst>
      <p:ext uri="{BB962C8B-B14F-4D97-AF65-F5344CB8AC3E}">
        <p14:creationId xmlns:p14="http://schemas.microsoft.com/office/powerpoint/2010/main" val="27222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062"/>
            <a:ext cx="10972800" cy="125106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PM</a:t>
            </a:r>
            <a:r>
              <a:rPr lang="en-US" sz="4000" baseline="-25000" dirty="0"/>
              <a:t>2.5</a:t>
            </a:r>
            <a:r>
              <a:rPr lang="en-US" sz="4000" dirty="0"/>
              <a:t> and asthma ER visits (</a:t>
            </a:r>
            <a:r>
              <a:rPr lang="el-GR" sz="4000" dirty="0"/>
              <a:t>β</a:t>
            </a:r>
            <a:r>
              <a:rPr lang="en-US" sz="4000" dirty="0"/>
              <a:t>=0.008, </a:t>
            </a:r>
            <a:r>
              <a:rPr lang="en-US" sz="4000" dirty="0" err="1"/>
              <a:t>Alman</a:t>
            </a:r>
            <a:r>
              <a:rPr lang="en-US" sz="4000" dirty="0"/>
              <a:t> et al. 2016)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5208" y="1699568"/>
            <a:ext cx="1654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2800" dirty="0" smtClean="0">
                <a:solidFill>
                  <a:schemeClr val="accent3">
                    <a:lumMod val="75000"/>
                  </a:schemeClr>
                </a:solidFill>
              </a:rPr>
              <a:t>Δ</a:t>
            </a:r>
            <a:r>
              <a:rPr lang="en-US" altLang="en-US" sz="2800" dirty="0" smtClean="0">
                <a:solidFill>
                  <a:schemeClr val="accent3">
                    <a:lumMod val="75000"/>
                  </a:schemeClr>
                </a:solidFill>
              </a:rPr>
              <a:t>c (PM</a:t>
            </a:r>
            <a:r>
              <a:rPr lang="en-US" altLang="en-US" sz="2800" baseline="-25000" dirty="0" smtClean="0">
                <a:solidFill>
                  <a:schemeClr val="accent3">
                    <a:lumMod val="75000"/>
                  </a:schemeClr>
                </a:solidFill>
              </a:rPr>
              <a:t>2.5</a:t>
            </a:r>
            <a:r>
              <a:rPr lang="en-US" altLang="en-US" sz="28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57773" y="1721806"/>
            <a:ext cx="1128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chemeClr val="accent3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altLang="en-US" sz="2800" dirty="0">
                <a:solidFill>
                  <a:schemeClr val="accent3">
                    <a:lumMod val="75000"/>
                  </a:schemeClr>
                </a:solidFill>
              </a:rPr>
              <a:t>H/H</a:t>
            </a:r>
            <a:r>
              <a:rPr lang="en-US" altLang="en-US" sz="2800" baseline="-25000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endParaRPr lang="en-US" sz="2800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r="22929" b="7266"/>
          <a:stretch/>
        </p:blipFill>
        <p:spPr>
          <a:xfrm>
            <a:off x="268026" y="2427266"/>
            <a:ext cx="5572188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r="23678" b="7575"/>
          <a:stretch/>
        </p:blipFill>
        <p:spPr>
          <a:xfrm>
            <a:off x="6118267" y="2427266"/>
            <a:ext cx="550494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compiling a </a:t>
            </a:r>
            <a:r>
              <a:rPr lang="en-US" dirty="0" smtClean="0"/>
              <a:t>prescribed </a:t>
            </a:r>
            <a:r>
              <a:rPr lang="en-US" dirty="0"/>
              <a:t>fire record for the Southeastern U.S. </a:t>
            </a:r>
            <a:r>
              <a:rPr lang="en-US" dirty="0" smtClean="0"/>
              <a:t>using permit- </a:t>
            </a:r>
            <a:r>
              <a:rPr lang="en-US" dirty="0"/>
              <a:t>and satellite-based </a:t>
            </a:r>
            <a:r>
              <a:rPr lang="en-US" dirty="0" smtClean="0"/>
              <a:t>data. If you have any such data please contact </a:t>
            </a:r>
            <a:r>
              <a:rPr lang="en-US" dirty="0" smtClean="0">
                <a:hlinkClick r:id="rId2"/>
              </a:rPr>
              <a:t>odman@gatech.edu</a:t>
            </a:r>
            <a:r>
              <a:rPr lang="en-US" dirty="0" smtClean="0"/>
              <a:t>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 developed </a:t>
            </a:r>
            <a:r>
              <a:rPr lang="en-US" dirty="0" err="1" smtClean="0"/>
              <a:t>HiRes</a:t>
            </a:r>
            <a:r>
              <a:rPr lang="en-US" dirty="0" smtClean="0"/>
              <a:t>-X, a system to forecast the air quality impacts of prescribed fires in Georgia [</a:t>
            </a:r>
            <a:r>
              <a:rPr lang="en-US" sz="2600" i="1" dirty="0" smtClean="0"/>
              <a:t>Odman et al. 2018, Atmosphere</a:t>
            </a:r>
            <a:r>
              <a:rPr lang="en-US" dirty="0" smtClean="0"/>
              <a:t>]. Recently, we expanded the forecasts to other states in the Southeast.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are extending the prescribed fire impact forecasts to include human exposure and health burden forecasts.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developed a </a:t>
            </a:r>
            <a:r>
              <a:rPr lang="en-US" dirty="0" err="1"/>
              <a:t>WebGIS</a:t>
            </a:r>
            <a:r>
              <a:rPr lang="en-US" dirty="0"/>
              <a:t> tool to disseminate data and forecasting products </a:t>
            </a:r>
            <a:r>
              <a:rPr lang="en-US" dirty="0" smtClean="0"/>
              <a:t>(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hlinkClick r:id="rId3"/>
              </a:rPr>
              <a:t>https://sipc.ce.gatech.edu/SIPFIS/map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hlinkClick r:id="rId3"/>
              </a:rPr>
              <a:t>/</a:t>
            </a:r>
            <a:r>
              <a:rPr lang="en-US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HiRes</a:t>
            </a:r>
            <a:r>
              <a:rPr lang="en-US" dirty="0" smtClean="0"/>
              <a:t>-X and SIPFIS are </a:t>
            </a:r>
            <a:r>
              <a:rPr lang="en-US" dirty="0"/>
              <a:t>expected to benefit air quality, forest, and health service agencies in </a:t>
            </a:r>
            <a:r>
              <a:rPr lang="en-US" dirty="0" smtClean="0"/>
              <a:t>Southeastern U.S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9893" y="1751365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odman@gatech.edu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97" y="2327985"/>
            <a:ext cx="7619048" cy="4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Prescribed fire, </a:t>
            </a:r>
            <a:r>
              <a:rPr lang="en-US" sz="3600" dirty="0">
                <a:solidFill>
                  <a:srgbClr val="FFC000"/>
                </a:solidFill>
              </a:rPr>
              <a:t>air</a:t>
            </a:r>
            <a:r>
              <a:rPr lang="en-US" sz="3600" dirty="0"/>
              <a:t> quality and public health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96000" y="1600200"/>
            <a:ext cx="4038600" cy="47244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D161B6-43ED-45A5-81F5-32D959A61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784" y="1939989"/>
            <a:ext cx="6562279" cy="476055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Prescribed fire is a forest management tool utilized to improve/maintain ecosystem health and reduce wildfire risk [</a:t>
            </a:r>
            <a:r>
              <a:rPr lang="en-US" sz="2200" i="1" dirty="0"/>
              <a:t>Ryan et al., Front. Ecol. Environ. 2013</a:t>
            </a:r>
            <a:r>
              <a:rPr lang="en-US" dirty="0">
                <a:cs typeface="Times New Roman" panose="02020603050405020304" pitchFamily="18" charset="0"/>
              </a:rPr>
              <a:t>].</a:t>
            </a:r>
          </a:p>
          <a:p>
            <a:endParaRPr lang="en-US" i="1" dirty="0">
              <a:cs typeface="Times New Roman" panose="02020603050405020304" pitchFamily="18" charset="0"/>
            </a:endParaRPr>
          </a:p>
          <a:p>
            <a:r>
              <a:rPr lang="en-US" dirty="0">
                <a:ea typeface="SimSun" panose="02010600030101010101" pitchFamily="2" charset="-122"/>
              </a:rPr>
              <a:t>About ½ of wildland fire PM2.5 emissions in the US are attributed to prescribed fire [</a:t>
            </a:r>
            <a:r>
              <a:rPr lang="en-US" sz="2200" i="1" dirty="0">
                <a:ea typeface="SimSun" panose="02010600030101010101" pitchFamily="2" charset="-122"/>
              </a:rPr>
              <a:t>US EPA, 2014 NEI</a:t>
            </a:r>
            <a:r>
              <a:rPr lang="en-US" dirty="0">
                <a:ea typeface="SimSun" panose="02010600030101010101" pitchFamily="2" charset="-122"/>
              </a:rPr>
              <a:t>].</a:t>
            </a:r>
          </a:p>
          <a:p>
            <a:endParaRPr lang="en-US" dirty="0">
              <a:ea typeface="SimSun" panose="02010600030101010101" pitchFamily="2" charset="-122"/>
            </a:endParaRPr>
          </a:p>
          <a:p>
            <a:r>
              <a:rPr lang="en-US" dirty="0"/>
              <a:t>Over 40% of Americans are estimated to live in areas with a moderate or high contribution of wildland fires to ambient PM2.5 concentrations. [</a:t>
            </a:r>
            <a:r>
              <a:rPr lang="en-US" sz="2200" i="1" dirty="0" err="1"/>
              <a:t>Rappold</a:t>
            </a:r>
            <a:r>
              <a:rPr lang="en-US" sz="2200" i="1" dirty="0"/>
              <a:t> et al., Environ. Sci. Technol., 2017</a:t>
            </a:r>
            <a:r>
              <a:rPr lang="en-US" dirty="0"/>
              <a:t>].</a:t>
            </a:r>
          </a:p>
          <a:p>
            <a:endParaRPr lang="en-US" sz="2400" dirty="0"/>
          </a:p>
          <a:p>
            <a:r>
              <a:rPr lang="en-US" dirty="0"/>
              <a:t>Wildland fire </a:t>
            </a:r>
            <a:r>
              <a:rPr lang="en-US" dirty="0" smtClean="0"/>
              <a:t>smoke </a:t>
            </a:r>
            <a:r>
              <a:rPr lang="en-US" dirty="0"/>
              <a:t>has been associated with negative health effects by a large number of epidemiological studies [</a:t>
            </a:r>
            <a:r>
              <a:rPr lang="en-US" sz="2200" i="1" dirty="0"/>
              <a:t>Reid et al., Environ. Health </a:t>
            </a:r>
            <a:r>
              <a:rPr lang="en-US" sz="2200" i="1" dirty="0" err="1"/>
              <a:t>Perspect</a:t>
            </a:r>
            <a:r>
              <a:rPr lang="en-US" sz="2200" i="1" dirty="0"/>
              <a:t>., 2016</a:t>
            </a:r>
            <a:r>
              <a:rPr lang="en-US" dirty="0"/>
              <a:t>].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3BDE00-0AAA-4E5E-B4A0-46C6F4175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5" t="21410" r="19435" b="12311"/>
          <a:stretch/>
        </p:blipFill>
        <p:spPr>
          <a:xfrm>
            <a:off x="250959" y="2241436"/>
            <a:ext cx="5237825" cy="3832793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90BAAE-D93F-449A-BF6B-8D5FB5560B13}"/>
              </a:ext>
            </a:extLst>
          </p:cNvPr>
          <p:cNvSpPr txBox="1"/>
          <p:nvPr/>
        </p:nvSpPr>
        <p:spPr>
          <a:xfrm>
            <a:off x="250959" y="5842431"/>
            <a:ext cx="5348633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Photo: Southern Fire Exchange</a:t>
            </a:r>
          </a:p>
        </p:txBody>
      </p:sp>
    </p:spTree>
    <p:extLst>
      <p:ext uri="{BB962C8B-B14F-4D97-AF65-F5344CB8AC3E}">
        <p14:creationId xmlns:p14="http://schemas.microsoft.com/office/powerpoint/2010/main" val="42818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195" y="128132"/>
            <a:ext cx="11241741" cy="1252728"/>
          </a:xfrm>
        </p:spPr>
        <p:txBody>
          <a:bodyPr>
            <a:noAutofit/>
          </a:bodyPr>
          <a:lstStyle/>
          <a:p>
            <a:r>
              <a:rPr lang="en-US" sz="3600" dirty="0"/>
              <a:t>Prescribed fire is the largest source of PM</a:t>
            </a:r>
            <a:r>
              <a:rPr lang="en-US" sz="3600" baseline="-25000" dirty="0"/>
              <a:t>2.5</a:t>
            </a:r>
            <a:r>
              <a:rPr lang="en-US" sz="3600" dirty="0"/>
              <a:t> emissions in </a:t>
            </a:r>
            <a:r>
              <a:rPr lang="en-US" sz="3600" dirty="0" smtClean="0"/>
              <a:t>Southeastern U.S.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6313720" y="5367495"/>
            <a:ext cx="5774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a typeface="SimSun" panose="02010600030101010101" pitchFamily="2" charset="-122"/>
              </a:rPr>
              <a:t>According to 2014 NEI, ¼ of all PM2.5 emissions in Southeastern USA are attributable to prescribed fire. 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/>
          <a:stretch/>
        </p:blipFill>
        <p:spPr>
          <a:xfrm>
            <a:off x="297582" y="1739447"/>
            <a:ext cx="6071858" cy="42062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517486" y="1771992"/>
            <a:ext cx="5125874" cy="3189273"/>
            <a:chOff x="6517486" y="2025992"/>
            <a:chExt cx="5125874" cy="31892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992472-33A2-4CE1-9CEA-ADCBDB8EF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7486" y="2025992"/>
              <a:ext cx="5125874" cy="318927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183984" y="2649203"/>
              <a:ext cx="226423" cy="2264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8148751" y="1685493"/>
            <a:ext cx="2945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National Interagency Coordination Center</a:t>
            </a:r>
          </a:p>
        </p:txBody>
      </p:sp>
    </p:spTree>
    <p:extLst>
      <p:ext uri="{BB962C8B-B14F-4D97-AF65-F5344CB8AC3E}">
        <p14:creationId xmlns:p14="http://schemas.microsoft.com/office/powerpoint/2010/main" val="15479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45" t="15697" r="2130" b="13278"/>
          <a:stretch/>
        </p:blipFill>
        <p:spPr>
          <a:xfrm>
            <a:off x="152400" y="1514475"/>
            <a:ext cx="11839575" cy="5257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comparison between </a:t>
            </a:r>
            <a:r>
              <a:rPr lang="en-US" sz="3600" dirty="0" smtClean="0"/>
              <a:t>satellite-based </a:t>
            </a:r>
            <a:r>
              <a:rPr lang="en-US" sz="3600" dirty="0"/>
              <a:t>and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permit-based data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06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1" r="6566"/>
          <a:stretch/>
        </p:blipFill>
        <p:spPr>
          <a:xfrm>
            <a:off x="908611" y="1812950"/>
            <a:ext cx="4680827" cy="4551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Satellites either miss small fires or </a:t>
            </a:r>
            <a:br>
              <a:rPr lang="en-US" sz="3600" dirty="0"/>
            </a:br>
            <a:r>
              <a:rPr lang="en-US" sz="3600" dirty="0"/>
              <a:t>misinterpret a cluster of small fires as one big fire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72250" y="1599260"/>
            <a:ext cx="4570181" cy="5143501"/>
            <a:chOff x="4418965" y="1524000"/>
            <a:chExt cx="3354070" cy="3774831"/>
          </a:xfrm>
        </p:grpSpPr>
        <p:pic>
          <p:nvPicPr>
            <p:cNvPr id="11" name="Picture 10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8" b="6919"/>
            <a:stretch/>
          </p:blipFill>
          <p:spPr>
            <a:xfrm>
              <a:off x="4418965" y="1524000"/>
              <a:ext cx="3354070" cy="3774831"/>
            </a:xfrm>
            <a:prstGeom prst="rect">
              <a:avLst/>
            </a:prstGeom>
          </p:spPr>
        </p:pic>
        <p:sp>
          <p:nvSpPr>
            <p:cNvPr id="12" name="TextBox 3"/>
            <p:cNvSpPr txBox="1"/>
            <p:nvPr/>
          </p:nvSpPr>
          <p:spPr>
            <a:xfrm>
              <a:off x="4841875" y="3849687"/>
              <a:ext cx="834390" cy="1822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</a:rPr>
                <a:t>Satellite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4841875" y="4420552"/>
              <a:ext cx="834390" cy="1822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</a:rPr>
                <a:t>Permit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6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1068" y="110117"/>
            <a:ext cx="6119674" cy="125106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Operational forecasting of </a:t>
            </a:r>
            <a:r>
              <a:rPr lang="en-US" sz="3600" dirty="0" smtClean="0">
                <a:solidFill>
                  <a:srgbClr val="FFC000"/>
                </a:solidFill>
              </a:rPr>
              <a:t/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600" dirty="0" smtClean="0">
                <a:solidFill>
                  <a:srgbClr val="FFC000"/>
                </a:solidFill>
              </a:rPr>
              <a:t>prescribed </a:t>
            </a:r>
            <a:r>
              <a:rPr lang="en-US" sz="3600" dirty="0">
                <a:solidFill>
                  <a:srgbClr val="FFC000"/>
                </a:solidFill>
              </a:rPr>
              <a:t>fire impacts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6798" y="1554480"/>
            <a:ext cx="5483002" cy="4351338"/>
          </a:xfrm>
        </p:spPr>
        <p:txBody>
          <a:bodyPr>
            <a:normAutofit/>
          </a:bodyPr>
          <a:lstStyle/>
          <a:p>
            <a:r>
              <a:rPr lang="en-US" sz="2000" dirty="0"/>
              <a:t>Daily forecasts of prescribed-fire related air quality impacts to state agencies for prescribed burn and air quality management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00FF"/>
                </a:solidFill>
                <a:hlinkClick r:id="rId2"/>
              </a:rPr>
              <a:t>https://forecast.ce.gatech.edu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6172200" y="1554480"/>
            <a:ext cx="5486400" cy="4351338"/>
          </a:xfrm>
        </p:spPr>
        <p:txBody>
          <a:bodyPr/>
          <a:lstStyle/>
          <a:p>
            <a:r>
              <a:rPr lang="en-US" sz="2000" dirty="0"/>
              <a:t>Prescribed-fire related exposures to CDC and its partners for public health tracking and source-specific epidemiological assessments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0000"/>
                </a:solidFill>
                <a:hlinkClick r:id="rId3"/>
              </a:rPr>
              <a:t>https://ephtracking.cdc.gov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12" name="Text Placeholder 12"/>
          <p:cNvSpPr txBox="1">
            <a:spLocks/>
          </p:cNvSpPr>
          <p:nvPr/>
        </p:nvSpPr>
        <p:spPr>
          <a:xfrm>
            <a:off x="536798" y="2952724"/>
            <a:ext cx="3200400" cy="63976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Forecast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7"/>
          <p:cNvSpPr txBox="1">
            <a:spLocks/>
          </p:cNvSpPr>
          <p:nvPr/>
        </p:nvSpPr>
        <p:spPr>
          <a:xfrm>
            <a:off x="4038600" y="2988820"/>
            <a:ext cx="3117770" cy="639762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Burn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Impact Forecast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359" y="3515230"/>
            <a:ext cx="3657600" cy="326370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5" name="Text Placeholder 17"/>
          <p:cNvSpPr txBox="1">
            <a:spLocks/>
          </p:cNvSpPr>
          <p:nvPr/>
        </p:nvSpPr>
        <p:spPr>
          <a:xfrm>
            <a:off x="7273886" y="3000852"/>
            <a:ext cx="4645404" cy="639762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Public Health Tracking Network 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20180" r="33801" b="13103"/>
          <a:stretch>
            <a:fillRect/>
          </a:stretch>
        </p:blipFill>
        <p:spPr bwMode="auto">
          <a:xfrm>
            <a:off x="422578" y="3657752"/>
            <a:ext cx="3428920" cy="279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9225" r="33856" b="13275"/>
          <a:stretch>
            <a:fillRect/>
          </a:stretch>
        </p:blipFill>
        <p:spPr bwMode="auto">
          <a:xfrm>
            <a:off x="4072246" y="3629176"/>
            <a:ext cx="3428283" cy="281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5495"/>
          <a:stretch/>
        </p:blipFill>
        <p:spPr>
          <a:xfrm>
            <a:off x="124285" y="152400"/>
            <a:ext cx="1182508" cy="11372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r="78021" b="15517"/>
          <a:stretch/>
        </p:blipFill>
        <p:spPr>
          <a:xfrm>
            <a:off x="9100802" y="106990"/>
            <a:ext cx="1507320" cy="1257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8620" r="1667" b="15517"/>
          <a:stretch/>
        </p:blipFill>
        <p:spPr>
          <a:xfrm>
            <a:off x="10608122" y="110117"/>
            <a:ext cx="1485854" cy="12573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5495"/>
          <a:stretch/>
        </p:blipFill>
        <p:spPr>
          <a:xfrm>
            <a:off x="124285" y="155527"/>
            <a:ext cx="1182508" cy="11372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r="78021" b="15517"/>
          <a:stretch/>
        </p:blipFill>
        <p:spPr>
          <a:xfrm>
            <a:off x="9100802" y="110117"/>
            <a:ext cx="1507320" cy="125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/>
              <a:t>Description of the forecasting system and an evaluation of its </a:t>
            </a:r>
            <a:r>
              <a:rPr lang="en-US" altLang="en-US" sz="3600" dirty="0" smtClean="0"/>
              <a:t>performance</a:t>
            </a:r>
            <a:endParaRPr lang="en-US" altLang="en-US" sz="3600" dirty="0"/>
          </a:p>
        </p:txBody>
      </p:sp>
      <p:pic>
        <p:nvPicPr>
          <p:cNvPr id="8089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22079" r="11916" b="28348"/>
          <a:stretch>
            <a:fillRect/>
          </a:stretch>
        </p:blipFill>
        <p:spPr>
          <a:xfrm>
            <a:off x="103820" y="2027238"/>
            <a:ext cx="11965534" cy="4249645"/>
          </a:xfrm>
        </p:spPr>
      </p:pic>
    </p:spTree>
    <p:extLst>
      <p:ext uri="{BB962C8B-B14F-4D97-AF65-F5344CB8AC3E}">
        <p14:creationId xmlns:p14="http://schemas.microsoft.com/office/powerpoint/2010/main" val="25933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4"/>
          <a:stretch/>
        </p:blipFill>
        <p:spPr>
          <a:xfrm>
            <a:off x="380999" y="2978030"/>
            <a:ext cx="7590206" cy="3810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1524001"/>
            <a:ext cx="10972800" cy="4625609"/>
          </a:xfrm>
        </p:spPr>
        <p:txBody>
          <a:bodyPr>
            <a:normAutofit/>
          </a:bodyPr>
          <a:lstStyle/>
          <a:p>
            <a:r>
              <a:rPr lang="en-US" sz="2400" dirty="0"/>
              <a:t>Qualitative comparison to NOAA’s Hazard Mapping System (HMS) Fire and Smoke Analysis, a product blended from GOES-E, GOES-W, MODIS, and AVHRR satellites</a:t>
            </a:r>
          </a:p>
          <a:p>
            <a:r>
              <a:rPr lang="en-US" sz="2400" dirty="0"/>
              <a:t>Quantitative comparison to Georgia Forestry Commission’s burn permit database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2743200"/>
            <a:ext cx="266605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Forecast vs. Permitted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Burn Areas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69" y="180326"/>
            <a:ext cx="10131462" cy="1252728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Burn activity forecast is based on weather forecast and historic burning patterns.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0160" y="2743200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HMS Fire Detections</a:t>
            </a:r>
            <a:endParaRPr lang="en-US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1" y="2743200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Our Burn Forecast</a:t>
            </a:r>
            <a:endParaRPr lang="en-US" sz="2000" b="1" baseline="-25000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65002"/>
            <a:ext cx="3389670" cy="30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0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Features of </a:t>
            </a:r>
            <a:r>
              <a:rPr lang="en-US" sz="3600" dirty="0" err="1"/>
              <a:t>HiRes</a:t>
            </a:r>
            <a:r>
              <a:rPr lang="en-US" sz="3600" dirty="0"/>
              <a:t>-X forecasting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3300" dirty="0"/>
              <a:t>WRF for weather forecast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Prescribed burn activity forecast </a:t>
            </a:r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(number, location, size of burns are forecast)</a:t>
            </a:r>
          </a:p>
          <a:p>
            <a:pPr>
              <a:lnSpc>
                <a:spcPct val="120000"/>
              </a:lnSpc>
            </a:pPr>
            <a:r>
              <a:rPr lang="en-US" sz="3300" dirty="0" err="1" smtClean="0"/>
              <a:t>BlueSky</a:t>
            </a:r>
            <a:r>
              <a:rPr lang="en-US" sz="3300" dirty="0" smtClean="0"/>
              <a:t> </a:t>
            </a:r>
            <a:r>
              <a:rPr lang="en-US" sz="3300" dirty="0"/>
              <a:t>framework for prescribed fire emissions (</a:t>
            </a:r>
            <a:r>
              <a:rPr lang="en-US" sz="3300" dirty="0">
                <a:solidFill>
                  <a:schemeClr val="accent3">
                    <a:lumMod val="75000"/>
                  </a:schemeClr>
                </a:solidFill>
              </a:rPr>
              <a:t>fuel loads, fuel consumption, emission factors, plume rise</a:t>
            </a:r>
            <a:r>
              <a:rPr lang="en-US" sz="33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NEI and SMOKE for other emissions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CMAQ for air quality forecast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Decoupled Direct Method (DDM) for prescribed fire impact forecast</a:t>
            </a:r>
          </a:p>
          <a:p>
            <a:pPr>
              <a:lnSpc>
                <a:spcPct val="120000"/>
              </a:lnSpc>
            </a:pPr>
            <a:r>
              <a:rPr lang="en-US" sz="3300" dirty="0" err="1"/>
              <a:t>WebGIS</a:t>
            </a:r>
            <a:r>
              <a:rPr lang="en-US" sz="3300" dirty="0"/>
              <a:t>-based dissemination of forecast products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9844</TotalTime>
  <Words>603</Words>
  <Application>Microsoft Office PowerPoint</Application>
  <PresentationFormat>Widescreen</PresentationFormat>
  <Paragraphs>70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SimSun</vt:lpstr>
      <vt:lpstr>Arial</vt:lpstr>
      <vt:lpstr>Calibri</vt:lpstr>
      <vt:lpstr>Corbel</vt:lpstr>
      <vt:lpstr>Symbol</vt:lpstr>
      <vt:lpstr>Times New Roman</vt:lpstr>
      <vt:lpstr>Wingdings</vt:lpstr>
      <vt:lpstr>Wingdings 2</vt:lpstr>
      <vt:lpstr>Wingdings 3</vt:lpstr>
      <vt:lpstr>Module</vt:lpstr>
      <vt:lpstr>Forecasting Exposures to Prescribed Fire Smoke for Health Predictions in Southeastern USA                     Talat Odman, Ha Ai, Yongtao Hu, Armistead Russell, Ambarish Vaidyanathan and Scott Goodrick</vt:lpstr>
      <vt:lpstr>Prescribed fire, air quality and public health</vt:lpstr>
      <vt:lpstr>Prescribed fire is the largest source of PM2.5 emissions in Southeastern U.S.</vt:lpstr>
      <vt:lpstr>A comparison between satellite-based and  permit-based data</vt:lpstr>
      <vt:lpstr>Satellites either miss small fires or  misinterpret a cluster of small fires as one big fire</vt:lpstr>
      <vt:lpstr>Operational forecasting of  prescribed fire impacts </vt:lpstr>
      <vt:lpstr>Description of the forecasting system and an evaluation of its performance</vt:lpstr>
      <vt:lpstr>Burn activity forecast is based on weather forecast and historic burning patterns.</vt:lpstr>
      <vt:lpstr>Features of HiRes-X forecasting system</vt:lpstr>
      <vt:lpstr>https://sipc.ce.gatech.edu/SIPFIS/map/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impacts layer is under development.</vt:lpstr>
      <vt:lpstr>PM2.5 and asthma ER visits (β=0.008, Alman et al. 2016)</vt:lpstr>
      <vt:lpstr>Summary</vt:lpstr>
      <vt:lpstr>Questions?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Odman, Talat</dc:creator>
  <cp:lastModifiedBy>Talat Odman</cp:lastModifiedBy>
  <cp:revision>257</cp:revision>
  <cp:lastPrinted>2018-10-05T14:42:26Z</cp:lastPrinted>
  <dcterms:created xsi:type="dcterms:W3CDTF">2017-02-06T05:04:07Z</dcterms:created>
  <dcterms:modified xsi:type="dcterms:W3CDTF">2018-10-24T04:27:58Z</dcterms:modified>
</cp:coreProperties>
</file>