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0"/>
  </p:sldMasterIdLst>
  <p:notesMasterIdLst>
    <p:notesMasterId r:id="rId29"/>
  </p:notesMasterIdLst>
  <p:sldIdLst>
    <p:sldId id="416" r:id="rId11"/>
    <p:sldId id="417" r:id="rId12"/>
    <p:sldId id="428" r:id="rId13"/>
    <p:sldId id="418" r:id="rId14"/>
    <p:sldId id="438" r:id="rId15"/>
    <p:sldId id="273" r:id="rId16"/>
    <p:sldId id="508" r:id="rId17"/>
    <p:sldId id="510" r:id="rId18"/>
    <p:sldId id="515" r:id="rId19"/>
    <p:sldId id="516" r:id="rId20"/>
    <p:sldId id="520" r:id="rId21"/>
    <p:sldId id="527" r:id="rId22"/>
    <p:sldId id="522" r:id="rId23"/>
    <p:sldId id="523" r:id="rId24"/>
    <p:sldId id="524" r:id="rId25"/>
    <p:sldId id="526" r:id="rId26"/>
    <p:sldId id="427" r:id="rId27"/>
    <p:sldId id="3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itha, Marina" initials="AM" lastIdx="12" clrIdx="0">
    <p:extLst>
      <p:ext uri="{19B8F6BF-5375-455C-9EA6-DF929625EA0E}">
        <p15:presenceInfo xmlns:p15="http://schemas.microsoft.com/office/powerpoint/2012/main" userId="S-1-5-21-823518204-1303643608-725345543-390587" providerId="AD"/>
      </p:ext>
    </p:extLst>
  </p:cmAuthor>
  <p:cmAuthor id="2" name="Luo Huiying" initials="LH" lastIdx="5" clrIdx="1">
    <p:extLst>
      <p:ext uri="{19B8F6BF-5375-455C-9EA6-DF929625EA0E}">
        <p15:presenceInfo xmlns:p15="http://schemas.microsoft.com/office/powerpoint/2012/main" userId="388423a196775abf" providerId="Windows Live"/>
      </p:ext>
    </p:extLst>
  </p:cmAuthor>
  <p:cmAuthor id="3" name="Rao" initials="STR" lastIdx="38" clrIdx="2">
    <p:extLst>
      <p:ext uri="{19B8F6BF-5375-455C-9EA6-DF929625EA0E}">
        <p15:presenceInfo xmlns:p15="http://schemas.microsoft.com/office/powerpoint/2012/main" userId="Rao" providerId="None"/>
      </p:ext>
    </p:extLst>
  </p:cmAuthor>
  <p:cmAuthor id="4" name="Hogrefe, Christian" initials="HC" lastIdx="19" clrIdx="3">
    <p:extLst>
      <p:ext uri="{19B8F6BF-5375-455C-9EA6-DF929625EA0E}">
        <p15:presenceInfo xmlns:p15="http://schemas.microsoft.com/office/powerpoint/2012/main" userId="S-1-5-21-1339303556-449845944-1601390327-269310" providerId="AD"/>
      </p:ext>
    </p:extLst>
  </p:cmAuthor>
  <p:cmAuthor id="5" name="Luo, Huiying" initials="LH" lastIdx="1" clrIdx="4">
    <p:extLst>
      <p:ext uri="{19B8F6BF-5375-455C-9EA6-DF929625EA0E}">
        <p15:presenceInfo xmlns:p15="http://schemas.microsoft.com/office/powerpoint/2012/main" userId="S-1-5-21-823518204-1303643608-725345543-4599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4AA"/>
    <a:srgbClr val="A65628"/>
    <a:srgbClr val="77933C"/>
    <a:srgbClr val="3333FF"/>
    <a:srgbClr val="E50D0D"/>
    <a:srgbClr val="6E6EFF"/>
    <a:srgbClr val="F2F2F2"/>
    <a:srgbClr val="0673BD"/>
    <a:srgbClr val="0070BB"/>
    <a:srgbClr val="007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02" autoAdjust="0"/>
    <p:restoredTop sz="95405" autoAdjust="0"/>
  </p:normalViewPr>
  <p:slideViewPr>
    <p:cSldViewPr>
      <p:cViewPr>
        <p:scale>
          <a:sx n="71" d="100"/>
          <a:sy n="71" d="100"/>
        </p:scale>
        <p:origin x="1344" y="52"/>
      </p:cViewPr>
      <p:guideLst>
        <p:guide orient="horz" pos="2160"/>
        <p:guide pos="2880"/>
      </p:guideLst>
    </p:cSldViewPr>
  </p:slideViewPr>
  <p:notesTextViewPr>
    <p:cViewPr>
      <p:scale>
        <a:sx n="200" d="100"/>
        <a:sy n="200" d="100"/>
      </p:scale>
      <p:origin x="0" y="0"/>
    </p:cViewPr>
  </p:notesTextViewPr>
  <p:sorterViewPr>
    <p:cViewPr>
      <p:scale>
        <a:sx n="100" d="100"/>
        <a:sy n="100" d="100"/>
      </p:scale>
      <p:origin x="0" y="-1004"/>
    </p:cViewPr>
  </p:sorterViewPr>
  <p:notesViewPr>
    <p:cSldViewPr>
      <p:cViewPr varScale="1">
        <p:scale>
          <a:sx n="54" d="100"/>
          <a:sy n="54" d="100"/>
        </p:scale>
        <p:origin x="282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E78D5B-353A-4444-9F2B-8DB7E3664FD6}" type="datetimeFigureOut">
              <a:rPr lang="en-US" smtClean="0"/>
              <a:t>10/22/2018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85800" y="8686800"/>
            <a:ext cx="2971800" cy="457200"/>
          </a:xfrm>
          <a:prstGeom prst="rect">
            <a:avLst/>
          </a:prstGeom>
        </p:spPr>
        <p:txBody>
          <a:bodyPr vert="horz" lIns="91440" tIns="45720" rIns="91440" bIns="45720" rtlCol="0" anchor="b"/>
          <a:lstStyle>
            <a:lvl1pPr algn="r">
              <a:defRPr sz="1200"/>
            </a:lvl1pPr>
          </a:lstStyle>
          <a:p>
            <a:fld id="{527F9049-1153-41D2-8061-DC067B466A1B}" type="slidenum">
              <a:rPr lang="en-US" smtClean="0"/>
              <a:t>‹#›</a:t>
            </a:fld>
            <a:endParaRPr lang="en-US" dirty="0"/>
          </a:p>
        </p:txBody>
      </p:sp>
    </p:spTree>
    <p:extLst>
      <p:ext uri="{BB962C8B-B14F-4D97-AF65-F5344CB8AC3E}">
        <p14:creationId xmlns:p14="http://schemas.microsoft.com/office/powerpoint/2010/main" val="62549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348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5E12B-5A2A-4114-ABFA-6A255B6C0FAA}" type="slidenum">
              <a:rPr lang="en-US" smtClean="0"/>
              <a:t>2</a:t>
            </a:fld>
            <a:endParaRPr lang="en-US"/>
          </a:p>
        </p:txBody>
      </p:sp>
    </p:spTree>
    <p:extLst>
      <p:ext uri="{BB962C8B-B14F-4D97-AF65-F5344CB8AC3E}">
        <p14:creationId xmlns:p14="http://schemas.microsoft.com/office/powerpoint/2010/main" val="427365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AFE91-F6B1-4F3B-B69F-3E4D6CC56DEA}" type="slidenum">
              <a:rPr lang="zh-CN" altLang="en-US" smtClean="0"/>
              <a:t>3</a:t>
            </a:fld>
            <a:endParaRPr lang="zh-CN" altLang="en-US"/>
          </a:p>
        </p:txBody>
      </p:sp>
    </p:spTree>
    <p:extLst>
      <p:ext uri="{BB962C8B-B14F-4D97-AF65-F5344CB8AC3E}">
        <p14:creationId xmlns:p14="http://schemas.microsoft.com/office/powerpoint/2010/main" val="331666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AFE91-F6B1-4F3B-B69F-3E4D6CC56DEA}" type="slidenum">
              <a:rPr lang="zh-CN" altLang="en-US" smtClean="0"/>
              <a:t>4</a:t>
            </a:fld>
            <a:endParaRPr lang="zh-CN" altLang="en-US"/>
          </a:p>
        </p:txBody>
      </p:sp>
    </p:spTree>
    <p:extLst>
      <p:ext uri="{BB962C8B-B14F-4D97-AF65-F5344CB8AC3E}">
        <p14:creationId xmlns:p14="http://schemas.microsoft.com/office/powerpoint/2010/main" val="45184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AFE91-F6B1-4F3B-B69F-3E4D6CC56DEA}" type="slidenum">
              <a:rPr lang="zh-CN" altLang="en-US" smtClean="0"/>
              <a:t>5</a:t>
            </a:fld>
            <a:endParaRPr lang="zh-CN" altLang="en-US"/>
          </a:p>
        </p:txBody>
      </p:sp>
    </p:spTree>
    <p:extLst>
      <p:ext uri="{BB962C8B-B14F-4D97-AF65-F5344CB8AC3E}">
        <p14:creationId xmlns:p14="http://schemas.microsoft.com/office/powerpoint/2010/main" val="402868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AFE91-F6B1-4F3B-B69F-3E4D6CC56DEA}" type="slidenum">
              <a:rPr lang="zh-CN" altLang="en-US" smtClean="0"/>
              <a:t>17</a:t>
            </a:fld>
            <a:endParaRPr lang="zh-CN" altLang="en-US"/>
          </a:p>
        </p:txBody>
      </p:sp>
    </p:spTree>
    <p:extLst>
      <p:ext uri="{BB962C8B-B14F-4D97-AF65-F5344CB8AC3E}">
        <p14:creationId xmlns:p14="http://schemas.microsoft.com/office/powerpoint/2010/main" val="306111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9049-1153-41D2-8061-DC067B466A1B}" type="slidenum">
              <a:rPr lang="en-US" smtClean="0"/>
              <a:t>18</a:t>
            </a:fld>
            <a:endParaRPr lang="en-US" dirty="0"/>
          </a:p>
        </p:txBody>
      </p:sp>
    </p:spTree>
    <p:extLst>
      <p:ext uri="{BB962C8B-B14F-4D97-AF65-F5344CB8AC3E}">
        <p14:creationId xmlns:p14="http://schemas.microsoft.com/office/powerpoint/2010/main" val="950499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5326B7D-2710-473D-829D-6049C03C0B32}" type="datetime1">
              <a:rPr lang="en-US" smtClean="0"/>
              <a:t>10/22/2018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7DCAD4-2B2F-4F13-B222-8E115426FB5A}" type="slidenum">
              <a:rPr lang="en-US"/>
              <a:pPr>
                <a:defRPr/>
              </a:pPr>
              <a:t>‹#›</a:t>
            </a:fld>
            <a:endParaRPr lang="en-US" dirty="0"/>
          </a:p>
        </p:txBody>
      </p:sp>
    </p:spTree>
    <p:extLst>
      <p:ext uri="{BB962C8B-B14F-4D97-AF65-F5344CB8AC3E}">
        <p14:creationId xmlns:p14="http://schemas.microsoft.com/office/powerpoint/2010/main" val="165123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5403EA-4341-4421-A795-5FBAA4CE3D20}" type="datetime1">
              <a:rPr lang="en-US" smtClean="0"/>
              <a:t>10/22/2018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DD4717-AD9B-4450-BD96-D3032518C7B7}" type="slidenum">
              <a:rPr lang="en-US"/>
              <a:pPr>
                <a:defRPr/>
              </a:pPr>
              <a:t>‹#›</a:t>
            </a:fld>
            <a:endParaRPr lang="en-US" dirty="0"/>
          </a:p>
        </p:txBody>
      </p:sp>
    </p:spTree>
    <p:extLst>
      <p:ext uri="{BB962C8B-B14F-4D97-AF65-F5344CB8AC3E}">
        <p14:creationId xmlns:p14="http://schemas.microsoft.com/office/powerpoint/2010/main" val="427835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E5201C-A9A7-497E-90FC-4A23EBA726D6}" type="datetime1">
              <a:rPr lang="en-US" smtClean="0"/>
              <a:t>10/22/2018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D1DFD6-C7F9-4595-888A-D346216DED25}" type="slidenum">
              <a:rPr lang="en-US"/>
              <a:pPr>
                <a:defRPr/>
              </a:pPr>
              <a:t>‹#›</a:t>
            </a:fld>
            <a:endParaRPr lang="en-US" dirty="0"/>
          </a:p>
        </p:txBody>
      </p:sp>
    </p:spTree>
    <p:extLst>
      <p:ext uri="{BB962C8B-B14F-4D97-AF65-F5344CB8AC3E}">
        <p14:creationId xmlns:p14="http://schemas.microsoft.com/office/powerpoint/2010/main" val="269386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67067DE-D4A6-4BCF-B0E9-CF2B59CE21AC}" type="datetime1">
              <a:rPr lang="en-US" smtClean="0"/>
              <a:t>10/22/2018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7A7396-CCAF-47F1-AD7C-D3330D9D6158}" type="slidenum">
              <a:rPr lang="en-US"/>
              <a:pPr>
                <a:defRPr/>
              </a:pPr>
              <a:t>‹#›</a:t>
            </a:fld>
            <a:endParaRPr lang="en-US" dirty="0"/>
          </a:p>
        </p:txBody>
      </p:sp>
    </p:spTree>
    <p:extLst>
      <p:ext uri="{BB962C8B-B14F-4D97-AF65-F5344CB8AC3E}">
        <p14:creationId xmlns:p14="http://schemas.microsoft.com/office/powerpoint/2010/main" val="55559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1B76C36-D478-4C7D-8DFE-04316DF1D377}" type="datetime1">
              <a:rPr lang="en-US" smtClean="0"/>
              <a:t>10/22/2018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D44198-9171-4E28-AFEE-AB5C19B0139B}" type="slidenum">
              <a:rPr lang="en-US"/>
              <a:pPr>
                <a:defRPr/>
              </a:pPr>
              <a:t>‹#›</a:t>
            </a:fld>
            <a:endParaRPr lang="en-US" dirty="0"/>
          </a:p>
        </p:txBody>
      </p:sp>
    </p:spTree>
    <p:extLst>
      <p:ext uri="{BB962C8B-B14F-4D97-AF65-F5344CB8AC3E}">
        <p14:creationId xmlns:p14="http://schemas.microsoft.com/office/powerpoint/2010/main" val="222855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AECB7DB-2A52-434E-9ABB-08384A428EBA}" type="datetime1">
              <a:rPr lang="en-US" smtClean="0"/>
              <a:t>10/22/2018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A4D28C-8866-4D03-909C-537CEA4CA996}" type="slidenum">
              <a:rPr lang="en-US"/>
              <a:pPr>
                <a:defRPr/>
              </a:pPr>
              <a:t>‹#›</a:t>
            </a:fld>
            <a:endParaRPr lang="en-US" dirty="0"/>
          </a:p>
        </p:txBody>
      </p:sp>
    </p:spTree>
    <p:extLst>
      <p:ext uri="{BB962C8B-B14F-4D97-AF65-F5344CB8AC3E}">
        <p14:creationId xmlns:p14="http://schemas.microsoft.com/office/powerpoint/2010/main" val="389390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D6F5FB9-0AEF-4117-BA81-0C280BDC3BA3}" type="datetime1">
              <a:rPr lang="en-US" smtClean="0"/>
              <a:t>10/22/2018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261F4B-CBC7-4AEE-8B5B-98AE3EF37E72}" type="slidenum">
              <a:rPr lang="en-US"/>
              <a:pPr>
                <a:defRPr/>
              </a:pPr>
              <a:t>‹#›</a:t>
            </a:fld>
            <a:endParaRPr lang="en-US" dirty="0"/>
          </a:p>
        </p:txBody>
      </p:sp>
    </p:spTree>
    <p:extLst>
      <p:ext uri="{BB962C8B-B14F-4D97-AF65-F5344CB8AC3E}">
        <p14:creationId xmlns:p14="http://schemas.microsoft.com/office/powerpoint/2010/main" val="93382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10D5173-17C5-4740-BE65-7B5F737761A2}" type="datetime1">
              <a:rPr lang="en-US" smtClean="0"/>
              <a:t>10/22/2018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7FD2453-2AE5-47BD-B49F-3AEC88085592}" type="slidenum">
              <a:rPr lang="en-US"/>
              <a:pPr>
                <a:defRPr/>
              </a:pPr>
              <a:t>‹#›</a:t>
            </a:fld>
            <a:endParaRPr lang="en-US" dirty="0"/>
          </a:p>
        </p:txBody>
      </p:sp>
    </p:spTree>
    <p:extLst>
      <p:ext uri="{BB962C8B-B14F-4D97-AF65-F5344CB8AC3E}">
        <p14:creationId xmlns:p14="http://schemas.microsoft.com/office/powerpoint/2010/main" val="333203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1BBEF7-54CE-41E8-9D66-AB5A5C137EE3}" type="datetime1">
              <a:rPr lang="en-US" smtClean="0"/>
              <a:t>10/22/2018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E7ADC5C-5373-426B-BBA9-B07783894AB6}" type="slidenum">
              <a:rPr lang="en-US"/>
              <a:pPr>
                <a:defRPr/>
              </a:pPr>
              <a:t>‹#›</a:t>
            </a:fld>
            <a:endParaRPr lang="en-US" dirty="0"/>
          </a:p>
        </p:txBody>
      </p:sp>
    </p:spTree>
    <p:extLst>
      <p:ext uri="{BB962C8B-B14F-4D97-AF65-F5344CB8AC3E}">
        <p14:creationId xmlns:p14="http://schemas.microsoft.com/office/powerpoint/2010/main" val="369349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5BD7CDC-96D2-4484-BC11-1FC14E7913A8}" type="datetime1">
              <a:rPr lang="en-US" smtClean="0"/>
              <a:t>10/22/2018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A0FC573-C6D9-456D-ACF2-D8B5BB7282FB}" type="slidenum">
              <a:rPr lang="en-US"/>
              <a:pPr>
                <a:defRPr/>
              </a:pPr>
              <a:t>‹#›</a:t>
            </a:fld>
            <a:endParaRPr lang="en-US" dirty="0"/>
          </a:p>
        </p:txBody>
      </p:sp>
    </p:spTree>
    <p:extLst>
      <p:ext uri="{BB962C8B-B14F-4D97-AF65-F5344CB8AC3E}">
        <p14:creationId xmlns:p14="http://schemas.microsoft.com/office/powerpoint/2010/main" val="404622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660CD4F-61EB-4CB1-BEF9-15CC0DAC0376}" type="datetime1">
              <a:rPr lang="en-US" smtClean="0"/>
              <a:t>10/22/2018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F2CB99-F466-4DDE-8AAD-759A5DDB5791}" type="slidenum">
              <a:rPr lang="en-US"/>
              <a:pPr>
                <a:defRPr/>
              </a:pPr>
              <a:t>‹#›</a:t>
            </a:fld>
            <a:endParaRPr lang="en-US" dirty="0"/>
          </a:p>
        </p:txBody>
      </p:sp>
    </p:spTree>
    <p:extLst>
      <p:ext uri="{BB962C8B-B14F-4D97-AF65-F5344CB8AC3E}">
        <p14:creationId xmlns:p14="http://schemas.microsoft.com/office/powerpoint/2010/main" val="18688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defTabSz="457200" fontAlgn="base">
              <a:spcBef>
                <a:spcPct val="0"/>
              </a:spcBef>
              <a:spcAft>
                <a:spcPct val="0"/>
              </a:spcAft>
              <a:defRPr/>
            </a:pPr>
            <a:fld id="{28C70BCB-E7E7-482F-BD98-C368F46FC08C}" type="datetime1">
              <a:rPr lang="en-US" smtClean="0">
                <a:ea typeface="ＭＳ Ｐゴシック" pitchFamily="34" charset="-128"/>
              </a:rPr>
              <a:t>10/22/2018</a:t>
            </a:fld>
            <a:endParaRPr lang="en-US" dirty="0">
              <a:ea typeface="ＭＳ Ｐゴシック" pitchFamily="34" charset="-128"/>
            </a:endParaRPr>
          </a:p>
        </p:txBody>
      </p:sp>
      <p:sp>
        <p:nvSpPr>
          <p:cNvPr id="5" name="Footer Placeholder 4"/>
          <p:cNvSpPr>
            <a:spLocks noGrp="1"/>
          </p:cNvSpPr>
          <p:nvPr>
            <p:ph type="ftr" sz="quarter" idx="3"/>
          </p:nvPr>
        </p:nvSpPr>
        <p:spPr>
          <a:xfrm>
            <a:off x="6248400" y="6400799"/>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2743200" y="6424239"/>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defTabSz="457200" fontAlgn="base">
              <a:spcBef>
                <a:spcPct val="0"/>
              </a:spcBef>
              <a:spcAft>
                <a:spcPct val="0"/>
              </a:spcAft>
              <a:defRPr/>
            </a:pPr>
            <a:fld id="{61664C43-23BB-4CF8-8760-D874D8316071}" type="slidenum">
              <a:rPr lang="en-US">
                <a:ea typeface="ＭＳ Ｐゴシック" pitchFamily="34" charset="-128"/>
              </a:rPr>
              <a:pPr defTabSz="457200"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1130172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iying.luo@uconn.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tiff"/><Relationship Id="rId7" Type="http://schemas.openxmlformats.org/officeDocument/2006/relationships/image" Target="../media/image38.tiff"/><Relationship Id="rId2" Type="http://schemas.openxmlformats.org/officeDocument/2006/relationships/image" Target="../media/image34.tif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tif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0.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0" y="6019800"/>
            <a:ext cx="4495800" cy="615553"/>
          </a:xfrm>
          <a:prstGeom prst="rect">
            <a:avLst/>
          </a:prstGeom>
          <a:noFill/>
        </p:spPr>
        <p:txBody>
          <a:bodyPr wrap="square" rtlCol="0">
            <a:spAutoFit/>
          </a:bodyPr>
          <a:lstStyle/>
          <a:p>
            <a:pPr algn="ctr"/>
            <a:r>
              <a:rPr lang="en-US" i="1" u="sng" dirty="0" err="1">
                <a:hlinkClick r:id="rId3"/>
              </a:rPr>
              <a:t>huiying.luo@uconn.edu</a:t>
            </a:r>
            <a:endParaRPr lang="en-US" i="1" u="sng" dirty="0"/>
          </a:p>
          <a:p>
            <a:pPr algn="ctr"/>
            <a:r>
              <a:rPr lang="en-US" sz="1600" i="1" dirty="0" err="1"/>
              <a:t>AirMG</a:t>
            </a:r>
            <a:r>
              <a:rPr lang="en-US" sz="1600" i="1" dirty="0"/>
              <a:t> Group led by Dr. </a:t>
            </a:r>
            <a:r>
              <a:rPr lang="en-US" sz="1600" i="1" dirty="0" err="1"/>
              <a:t>Astitha</a:t>
            </a:r>
            <a:r>
              <a:rPr lang="en-US" sz="1600" i="1" dirty="0"/>
              <a:t>: airmg.uconn.edu</a:t>
            </a:r>
          </a:p>
        </p:txBody>
      </p:sp>
      <p:sp>
        <p:nvSpPr>
          <p:cNvPr id="7" name="Text Box 4">
            <a:extLst>
              <a:ext uri="{FF2B5EF4-FFF2-40B4-BE49-F238E27FC236}">
                <a16:creationId xmlns:a16="http://schemas.microsoft.com/office/drawing/2014/main" id="{3DD72C87-12C6-48EC-BA4A-3E7A05FF11FA}"/>
              </a:ext>
            </a:extLst>
          </p:cNvPr>
          <p:cNvSpPr txBox="1">
            <a:spLocks noChangeArrowheads="1"/>
          </p:cNvSpPr>
          <p:nvPr/>
        </p:nvSpPr>
        <p:spPr bwMode="auto">
          <a:xfrm>
            <a:off x="1066800" y="1600200"/>
            <a:ext cx="7176488" cy="1384995"/>
          </a:xfrm>
          <a:prstGeom prst="rect">
            <a:avLst/>
          </a:prstGeom>
          <a:solidFill>
            <a:schemeClr val="tx2">
              <a:lumMod val="75000"/>
            </a:schemeClr>
          </a:solidFill>
          <a:ln>
            <a:noFill/>
          </a:ln>
          <a:effectLst>
            <a:glow rad="1397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rPr>
              <a:t>Dynamic evaluation of WRF-CMAQ PM</a:t>
            </a:r>
            <a:r>
              <a:rPr lang="en-US" sz="2800" b="1" baseline="-25000" dirty="0">
                <a:solidFill>
                  <a:schemeClr val="bg1"/>
                </a:solidFill>
              </a:rPr>
              <a:t>2.5</a:t>
            </a:r>
            <a:r>
              <a:rPr lang="en-US" sz="2800" b="1" dirty="0">
                <a:solidFill>
                  <a:schemeClr val="bg1"/>
                </a:solidFill>
              </a:rPr>
              <a:t> simulations over the Contiguous United States for the period 2000-2010</a:t>
            </a:r>
            <a:endParaRPr lang="en-US" sz="4000" dirty="0">
              <a:solidFill>
                <a:schemeClr val="bg1"/>
              </a:solidFill>
            </a:endParaRPr>
          </a:p>
        </p:txBody>
      </p:sp>
      <p:sp>
        <p:nvSpPr>
          <p:cNvPr id="3" name="Rectangle 2"/>
          <p:cNvSpPr/>
          <p:nvPr/>
        </p:nvSpPr>
        <p:spPr>
          <a:xfrm>
            <a:off x="304800" y="3414034"/>
            <a:ext cx="8839200" cy="646331"/>
          </a:xfrm>
          <a:prstGeom prst="rect">
            <a:avLst/>
          </a:prstGeom>
        </p:spPr>
        <p:txBody>
          <a:bodyPr wrap="square">
            <a:spAutoFit/>
          </a:bodyPr>
          <a:lstStyle/>
          <a:p>
            <a:pPr algn="ctr"/>
            <a:r>
              <a:rPr lang="en-US" b="1" dirty="0"/>
              <a:t>Huiying </a:t>
            </a:r>
            <a:r>
              <a:rPr lang="en-US" b="1" dirty="0" err="1"/>
              <a:t>Luo</a:t>
            </a:r>
            <a:r>
              <a:rPr lang="en-US" b="1" baseline="30000" dirty="0" err="1"/>
              <a:t>1</a:t>
            </a:r>
            <a:r>
              <a:rPr lang="en-US" b="1" dirty="0"/>
              <a:t>, Marina Astitha</a:t>
            </a:r>
            <a:r>
              <a:rPr lang="en-US" b="1" baseline="30000" dirty="0"/>
              <a:t>1</a:t>
            </a:r>
            <a:r>
              <a:rPr lang="en-US" b="1" dirty="0"/>
              <a:t>, Christian Hogrefe</a:t>
            </a:r>
            <a:r>
              <a:rPr lang="en-US" b="1" baseline="30000" dirty="0"/>
              <a:t>2</a:t>
            </a:r>
            <a:r>
              <a:rPr lang="en-US" b="1" dirty="0"/>
              <a:t>, </a:t>
            </a:r>
          </a:p>
          <a:p>
            <a:pPr algn="ctr"/>
            <a:r>
              <a:rPr lang="en-US" b="1" dirty="0"/>
              <a:t>Rohit Mathur</a:t>
            </a:r>
            <a:r>
              <a:rPr lang="en-US" b="1" baseline="30000" dirty="0"/>
              <a:t>2</a:t>
            </a:r>
            <a:r>
              <a:rPr lang="en-US" b="1" dirty="0"/>
              <a:t>, and S. </a:t>
            </a:r>
            <a:r>
              <a:rPr lang="en-US" b="1" dirty="0" err="1"/>
              <a:t>Trivikrama</a:t>
            </a:r>
            <a:r>
              <a:rPr lang="en-US" b="1" dirty="0"/>
              <a:t> Rao</a:t>
            </a:r>
            <a:r>
              <a:rPr lang="en-US" b="1" baseline="30000" dirty="0"/>
              <a:t>1,3</a:t>
            </a:r>
            <a:endParaRPr lang="en-US" dirty="0"/>
          </a:p>
        </p:txBody>
      </p:sp>
      <p:sp>
        <p:nvSpPr>
          <p:cNvPr id="4" name="Rectangle 3"/>
          <p:cNvSpPr/>
          <p:nvPr/>
        </p:nvSpPr>
        <p:spPr>
          <a:xfrm>
            <a:off x="1790700" y="4236158"/>
            <a:ext cx="5562600" cy="830997"/>
          </a:xfrm>
          <a:prstGeom prst="rect">
            <a:avLst/>
          </a:prstGeom>
        </p:spPr>
        <p:txBody>
          <a:bodyPr wrap="square">
            <a:spAutoFit/>
          </a:bodyPr>
          <a:lstStyle/>
          <a:p>
            <a:pPr algn="ctr"/>
            <a:r>
              <a:rPr lang="en-US" sz="1600" baseline="30000" dirty="0" err="1">
                <a:solidFill>
                  <a:srgbClr val="222222"/>
                </a:solidFill>
                <a:latin typeface="Calibri" panose="020F0502020204030204" pitchFamily="34" charset="0"/>
                <a:ea typeface="Times New Roman" panose="02020603050405020304" pitchFamily="18" charset="0"/>
                <a:cs typeface="Arial" panose="020B0604020202020204" pitchFamily="34" charset="0"/>
              </a:rPr>
              <a:t>1</a:t>
            </a:r>
            <a:r>
              <a:rPr lang="en-US" sz="1600" dirty="0" err="1">
                <a:solidFill>
                  <a:srgbClr val="222222"/>
                </a:solidFill>
                <a:latin typeface="Calibri" panose="020F0502020204030204" pitchFamily="34" charset="0"/>
                <a:ea typeface="Times New Roman" panose="02020603050405020304" pitchFamily="18" charset="0"/>
                <a:cs typeface="Arial" panose="020B0604020202020204" pitchFamily="34" charset="0"/>
              </a:rPr>
              <a:t>University</a:t>
            </a: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 of Connecticut </a:t>
            </a:r>
          </a:p>
          <a:p>
            <a:pPr algn="ctr"/>
            <a:r>
              <a:rPr lang="en-US" sz="1600" baseline="30000" dirty="0">
                <a:solidFill>
                  <a:srgbClr val="222222"/>
                </a:solidFill>
                <a:latin typeface="Calibri" panose="020F0502020204030204" pitchFamily="34" charset="0"/>
                <a:ea typeface="Times New Roman" panose="02020603050405020304" pitchFamily="18" charset="0"/>
                <a:cs typeface="Arial" panose="020B0604020202020204" pitchFamily="34" charset="0"/>
              </a:rPr>
              <a:t>2</a:t>
            </a: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US Environmental Protection Agency </a:t>
            </a:r>
          </a:p>
          <a:p>
            <a:pPr algn="ctr"/>
            <a:r>
              <a:rPr lang="en-US" sz="1600" baseline="30000" dirty="0">
                <a:solidFill>
                  <a:srgbClr val="222222"/>
                </a:solidFill>
                <a:latin typeface="Calibri" panose="020F0502020204030204" pitchFamily="34" charset="0"/>
                <a:ea typeface="Times New Roman" panose="02020603050405020304" pitchFamily="18" charset="0"/>
                <a:cs typeface="Arial" panose="020B0604020202020204" pitchFamily="34" charset="0"/>
              </a:rPr>
              <a:t>3</a:t>
            </a:r>
            <a:r>
              <a:rPr lang="en-US" sz="1600" dirty="0">
                <a:solidFill>
                  <a:srgbClr val="222222"/>
                </a:solidFill>
                <a:latin typeface="Calibri" panose="020F0502020204030204" pitchFamily="34" charset="0"/>
                <a:ea typeface="Times New Roman" panose="02020603050405020304" pitchFamily="18" charset="0"/>
                <a:cs typeface="Arial" panose="020B0604020202020204" pitchFamily="34" charset="0"/>
              </a:rPr>
              <a:t>North Carolina State University</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6" name="Picture 2" descr="CMAS 2018 Graph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5554265"/>
            <a:ext cx="1619250" cy="108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80624"/>
      </p:ext>
    </p:extLst>
  </p:cSld>
  <p:clrMapOvr>
    <a:masterClrMapping/>
  </p:clrMapOvr>
  <mc:AlternateContent xmlns:mc="http://schemas.openxmlformats.org/markup-compatibility/2006" xmlns:p14="http://schemas.microsoft.com/office/powerpoint/2010/main">
    <mc:Choice Requires="p14">
      <p:transition spd="slow" p14:dur="2000" advTm="59437"/>
    </mc:Choice>
    <mc:Fallback xmlns="">
      <p:transition spd="slow" advTm="594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8D8F12C-13DE-4BCC-A4B8-E90F3DEE02F3}"/>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10</a:t>
            </a:fld>
            <a:endParaRPr lang="en-US" dirty="0">
              <a:ea typeface="ＭＳ Ｐゴシック" pitchFamily="34" charset="-128"/>
            </a:endParaRPr>
          </a:p>
        </p:txBody>
      </p:sp>
      <p:pic>
        <p:nvPicPr>
          <p:cNvPr id="14" name="Picture 13">
            <a:extLst>
              <a:ext uri="{FF2B5EF4-FFF2-40B4-BE49-F238E27FC236}">
                <a16:creationId xmlns:a16="http://schemas.microsoft.com/office/drawing/2014/main" id="{76588557-A633-42AD-B566-49CA6F02BA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807"/>
          <a:stretch/>
        </p:blipFill>
        <p:spPr>
          <a:xfrm>
            <a:off x="5856800" y="1085682"/>
            <a:ext cx="1888434" cy="1109044"/>
          </a:xfrm>
          <a:prstGeom prst="rect">
            <a:avLst/>
          </a:prstGeom>
        </p:spPr>
      </p:pic>
      <p:pic>
        <p:nvPicPr>
          <p:cNvPr id="15" name="Picture 14">
            <a:extLst>
              <a:ext uri="{FF2B5EF4-FFF2-40B4-BE49-F238E27FC236}">
                <a16:creationId xmlns:a16="http://schemas.microsoft.com/office/drawing/2014/main" id="{7248533E-A9BE-4ECA-9759-C4D02D71DD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36" r="50000" b="7991"/>
          <a:stretch/>
        </p:blipFill>
        <p:spPr>
          <a:xfrm>
            <a:off x="4947144" y="2199002"/>
            <a:ext cx="2994045" cy="307442"/>
          </a:xfrm>
          <a:prstGeom prst="rect">
            <a:avLst/>
          </a:prstGeom>
        </p:spPr>
      </p:pic>
      <p:pic>
        <p:nvPicPr>
          <p:cNvPr id="16" name="Picture 15">
            <a:extLst>
              <a:ext uri="{FF2B5EF4-FFF2-40B4-BE49-F238E27FC236}">
                <a16:creationId xmlns:a16="http://schemas.microsoft.com/office/drawing/2014/main" id="{7D656569-ACDC-46C1-B9D8-EA4AE04DA0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272" t="84798" b="7507"/>
          <a:stretch/>
        </p:blipFill>
        <p:spPr>
          <a:xfrm>
            <a:off x="5587980" y="2477136"/>
            <a:ext cx="2917845" cy="325286"/>
          </a:xfrm>
          <a:prstGeom prst="rect">
            <a:avLst/>
          </a:prstGeom>
        </p:spPr>
      </p:pic>
      <p:pic>
        <p:nvPicPr>
          <p:cNvPr id="10" name="Picture 9">
            <a:extLst>
              <a:ext uri="{FF2B5EF4-FFF2-40B4-BE49-F238E27FC236}">
                <a16:creationId xmlns:a16="http://schemas.microsoft.com/office/drawing/2014/main" id="{3A6CF0F4-9CC4-488E-BCE9-2B4A494A7A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03" t="1788" r="-2071" b="56095"/>
          <a:stretch/>
        </p:blipFill>
        <p:spPr>
          <a:xfrm>
            <a:off x="990600" y="1219200"/>
            <a:ext cx="3934853" cy="2371743"/>
          </a:xfrm>
          <a:prstGeom prst="rect">
            <a:avLst/>
          </a:prstGeom>
        </p:spPr>
      </p:pic>
      <p:sp>
        <p:nvSpPr>
          <p:cNvPr id="12" name="TextBox 11">
            <a:extLst>
              <a:ext uri="{FF2B5EF4-FFF2-40B4-BE49-F238E27FC236}">
                <a16:creationId xmlns:a16="http://schemas.microsoft.com/office/drawing/2014/main" id="{4AA1C855-E3BC-4D8A-B21E-8281BAA0B107}"/>
              </a:ext>
            </a:extLst>
          </p:cNvPr>
          <p:cNvSpPr txBox="1"/>
          <p:nvPr/>
        </p:nvSpPr>
        <p:spPr>
          <a:xfrm>
            <a:off x="3204685" y="5864423"/>
            <a:ext cx="1519715" cy="307777"/>
          </a:xfrm>
          <a:prstGeom prst="rect">
            <a:avLst/>
          </a:prstGeom>
          <a:noFill/>
        </p:spPr>
        <p:txBody>
          <a:bodyPr wrap="square" rtlCol="0">
            <a:spAutoFit/>
          </a:bodyPr>
          <a:lstStyle/>
          <a:p>
            <a:r>
              <a:rPr lang="en-US" sz="1400" dirty="0"/>
              <a:t>(Quarter mean)</a:t>
            </a:r>
          </a:p>
        </p:txBody>
      </p:sp>
      <p:pic>
        <p:nvPicPr>
          <p:cNvPr id="18" name="Picture 17">
            <a:extLst>
              <a:ext uri="{FF2B5EF4-FFF2-40B4-BE49-F238E27FC236}">
                <a16:creationId xmlns:a16="http://schemas.microsoft.com/office/drawing/2014/main" id="{420F4AC2-D7B6-477E-801C-E7F850292B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47" t="51035" r="986" b="8742"/>
          <a:stretch/>
        </p:blipFill>
        <p:spPr>
          <a:xfrm>
            <a:off x="865747" y="3630744"/>
            <a:ext cx="3934853" cy="2265012"/>
          </a:xfrm>
          <a:prstGeom prst="rect">
            <a:avLst/>
          </a:prstGeom>
        </p:spPr>
      </p:pic>
      <p:sp>
        <p:nvSpPr>
          <p:cNvPr id="3" name="Oval 2">
            <a:extLst>
              <a:ext uri="{FF2B5EF4-FFF2-40B4-BE49-F238E27FC236}">
                <a16:creationId xmlns:a16="http://schemas.microsoft.com/office/drawing/2014/main" id="{E844D300-542A-403E-8FAF-55A86A6440DA}"/>
              </a:ext>
            </a:extLst>
          </p:cNvPr>
          <p:cNvSpPr/>
          <p:nvPr/>
        </p:nvSpPr>
        <p:spPr>
          <a:xfrm>
            <a:off x="3802230" y="4334152"/>
            <a:ext cx="257572" cy="92364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9" name="Oval 18">
            <a:extLst>
              <a:ext uri="{FF2B5EF4-FFF2-40B4-BE49-F238E27FC236}">
                <a16:creationId xmlns:a16="http://schemas.microsoft.com/office/drawing/2014/main" id="{D59DE00E-5E8A-462A-A725-D5173762150C}"/>
              </a:ext>
            </a:extLst>
          </p:cNvPr>
          <p:cNvSpPr/>
          <p:nvPr/>
        </p:nvSpPr>
        <p:spPr>
          <a:xfrm>
            <a:off x="4172629" y="4292866"/>
            <a:ext cx="257572" cy="92364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44F1C4C1-C188-46B5-9840-C6C856A73C58}"/>
              </a:ext>
            </a:extLst>
          </p:cNvPr>
          <p:cNvSpPr/>
          <p:nvPr/>
        </p:nvSpPr>
        <p:spPr>
          <a:xfrm>
            <a:off x="4688401" y="2758483"/>
            <a:ext cx="4078173" cy="3416320"/>
          </a:xfrm>
          <a:prstGeom prst="rect">
            <a:avLst/>
          </a:prstGeom>
          <a:solidFill>
            <a:srgbClr val="F2F2F2"/>
          </a:solidFill>
        </p:spPr>
        <p:txBody>
          <a:bodyPr wrap="square">
            <a:spAutoFit/>
          </a:bodyPr>
          <a:lstStyle/>
          <a:p>
            <a:pPr marL="285750" indent="-285750">
              <a:buFont typeface="Arial" panose="020B0604020202020204" pitchFamily="34" charset="0"/>
              <a:buChar char="•"/>
            </a:pPr>
            <a:r>
              <a:rPr lang="en-US" dirty="0"/>
              <a:t>CMAQ agrees with observations in the sign of the trends for all regions and seasons but varies in magnitude. </a:t>
            </a:r>
          </a:p>
          <a:p>
            <a:pPr marL="285750" indent="-285750">
              <a:buFont typeface="Arial" panose="020B0604020202020204" pitchFamily="34" charset="0"/>
              <a:buChar char="•"/>
            </a:pPr>
            <a:r>
              <a:rPr lang="en-US" dirty="0"/>
              <a:t>CMAQ shows more trend variability in SE and less variability in MW and W.</a:t>
            </a:r>
          </a:p>
          <a:p>
            <a:pPr marL="285750" indent="-285750">
              <a:buFont typeface="Arial" panose="020B0604020202020204" pitchFamily="34" charset="0"/>
              <a:buChar char="•"/>
            </a:pPr>
            <a:r>
              <a:rPr lang="en-US" dirty="0"/>
              <a:t>CMAQ underestimates the decreasing trend at the 90</a:t>
            </a:r>
            <a:r>
              <a:rPr lang="en-US" baseline="30000" dirty="0"/>
              <a:t>th</a:t>
            </a:r>
            <a:r>
              <a:rPr lang="en-US" dirty="0"/>
              <a:t> percentile in SW and W, while it overestimates the trend in NE and S. </a:t>
            </a:r>
          </a:p>
          <a:p>
            <a:pPr marL="285750" indent="-285750">
              <a:buFont typeface="Arial" panose="020B0604020202020204" pitchFamily="34" charset="0"/>
              <a:buChar char="•"/>
            </a:pPr>
            <a:r>
              <a:rPr lang="en-US" dirty="0"/>
              <a:t>Trends in cooler seasons  (Q1, Q4) are more challenging to simulate than warmer seasons.</a:t>
            </a:r>
          </a:p>
        </p:txBody>
      </p:sp>
      <p:sp>
        <p:nvSpPr>
          <p:cNvPr id="4" name="Rectangle 3">
            <a:extLst>
              <a:ext uri="{FF2B5EF4-FFF2-40B4-BE49-F238E27FC236}">
                <a16:creationId xmlns:a16="http://schemas.microsoft.com/office/drawing/2014/main" id="{D3B3C224-9B7D-4490-9026-91CA705B9330}"/>
              </a:ext>
            </a:extLst>
          </p:cNvPr>
          <p:cNvSpPr/>
          <p:nvPr/>
        </p:nvSpPr>
        <p:spPr>
          <a:xfrm rot="16200000">
            <a:off x="369518" y="4687030"/>
            <a:ext cx="861133" cy="307777"/>
          </a:xfrm>
          <a:prstGeom prst="rect">
            <a:avLst/>
          </a:prstGeom>
        </p:spPr>
        <p:txBody>
          <a:bodyPr wrap="none">
            <a:spAutoFit/>
          </a:bodyPr>
          <a:lstStyle/>
          <a:p>
            <a:r>
              <a:rPr lang="en-US" altLang="zh-CN" sz="1400" dirty="0" err="1"/>
              <a:t>μg</a:t>
            </a:r>
            <a:r>
              <a:rPr lang="en-US" altLang="zh-CN" sz="1400" dirty="0"/>
              <a:t>/</a:t>
            </a:r>
            <a:r>
              <a:rPr lang="en-US" altLang="zh-CN" sz="1400" dirty="0" err="1"/>
              <a:t>m</a:t>
            </a:r>
            <a:r>
              <a:rPr lang="en-US" altLang="zh-CN" sz="1400" baseline="30000" dirty="0" err="1"/>
              <a:t>3</a:t>
            </a:r>
            <a:r>
              <a:rPr lang="en-US" altLang="zh-CN" sz="1400" dirty="0"/>
              <a:t>/</a:t>
            </a:r>
            <a:r>
              <a:rPr lang="en-US" altLang="zh-CN" sz="1400" dirty="0" err="1"/>
              <a:t>yr</a:t>
            </a:r>
            <a:endParaRPr lang="en-US" sz="1400" dirty="0"/>
          </a:p>
        </p:txBody>
      </p:sp>
      <p:sp>
        <p:nvSpPr>
          <p:cNvPr id="21" name="Rectangle 20">
            <a:extLst>
              <a:ext uri="{FF2B5EF4-FFF2-40B4-BE49-F238E27FC236}">
                <a16:creationId xmlns:a16="http://schemas.microsoft.com/office/drawing/2014/main" id="{D24DEA0B-F240-4B4A-B95C-7486ADE6AB71}"/>
              </a:ext>
            </a:extLst>
          </p:cNvPr>
          <p:cNvSpPr/>
          <p:nvPr/>
        </p:nvSpPr>
        <p:spPr>
          <a:xfrm rot="16200000">
            <a:off x="369518" y="2251182"/>
            <a:ext cx="861133" cy="307777"/>
          </a:xfrm>
          <a:prstGeom prst="rect">
            <a:avLst/>
          </a:prstGeom>
        </p:spPr>
        <p:txBody>
          <a:bodyPr wrap="none">
            <a:spAutoFit/>
          </a:bodyPr>
          <a:lstStyle/>
          <a:p>
            <a:r>
              <a:rPr lang="en-US" altLang="zh-CN" sz="1400" dirty="0" err="1"/>
              <a:t>μg</a:t>
            </a:r>
            <a:r>
              <a:rPr lang="en-US" altLang="zh-CN" sz="1400" dirty="0"/>
              <a:t>/</a:t>
            </a:r>
            <a:r>
              <a:rPr lang="en-US" altLang="zh-CN" sz="1400" dirty="0" err="1"/>
              <a:t>m</a:t>
            </a:r>
            <a:r>
              <a:rPr lang="en-US" altLang="zh-CN" sz="1400" baseline="30000" dirty="0" err="1"/>
              <a:t>3</a:t>
            </a:r>
            <a:r>
              <a:rPr lang="en-US" altLang="zh-CN" sz="1400" dirty="0"/>
              <a:t>/</a:t>
            </a:r>
            <a:r>
              <a:rPr lang="en-US" altLang="zh-CN" sz="1400" dirty="0" err="1"/>
              <a:t>yr</a:t>
            </a:r>
            <a:endParaRPr lang="en-US" sz="1400" dirty="0"/>
          </a:p>
        </p:txBody>
      </p:sp>
      <p:sp>
        <p:nvSpPr>
          <p:cNvPr id="20" name="Text Box 4">
            <a:extLst>
              <a:ext uri="{FF2B5EF4-FFF2-40B4-BE49-F238E27FC236}">
                <a16:creationId xmlns:a16="http://schemas.microsoft.com/office/drawing/2014/main" id="{C18C019E-CE10-4D74-B4DC-F1EC111D4361}"/>
              </a:ext>
            </a:extLst>
          </p:cNvPr>
          <p:cNvSpPr txBox="1">
            <a:spLocks noChangeArrowheads="1"/>
          </p:cNvSpPr>
          <p:nvPr/>
        </p:nvSpPr>
        <p:spPr bwMode="auto">
          <a:xfrm>
            <a:off x="1367485" y="228600"/>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dirty="0">
                <a:solidFill>
                  <a:schemeClr val="bg1"/>
                </a:solidFill>
              </a:rPr>
              <a:t>Trend analysis (2000-2010)</a:t>
            </a:r>
            <a:endParaRPr lang="en-US" sz="3200" b="1" dirty="0">
              <a:solidFill>
                <a:schemeClr val="bg1"/>
              </a:solidFill>
            </a:endParaRPr>
          </a:p>
        </p:txBody>
      </p:sp>
    </p:spTree>
    <p:extLst>
      <p:ext uri="{BB962C8B-B14F-4D97-AF65-F5344CB8AC3E}">
        <p14:creationId xmlns:p14="http://schemas.microsoft.com/office/powerpoint/2010/main" val="4176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8D8F12C-13DE-4BCC-A4B8-E90F3DEE02F3}"/>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11</a:t>
            </a:fld>
            <a:endParaRPr lang="en-US" dirty="0">
              <a:ea typeface="ＭＳ Ｐゴシック" pitchFamily="34" charset="-128"/>
            </a:endParaRPr>
          </a:p>
        </p:txBody>
      </p:sp>
      <p:sp>
        <p:nvSpPr>
          <p:cNvPr id="11" name="Text Box 4">
            <a:extLst>
              <a:ext uri="{FF2B5EF4-FFF2-40B4-BE49-F238E27FC236}">
                <a16:creationId xmlns:a16="http://schemas.microsoft.com/office/drawing/2014/main" id="{7E42DB83-12E4-45DE-8869-2A270F024596}"/>
              </a:ext>
            </a:extLst>
          </p:cNvPr>
          <p:cNvSpPr txBox="1">
            <a:spLocks noChangeArrowheads="1"/>
          </p:cNvSpPr>
          <p:nvPr/>
        </p:nvSpPr>
        <p:spPr bwMode="auto">
          <a:xfrm>
            <a:off x="1447799" y="344766"/>
            <a:ext cx="7255239" cy="523220"/>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2800" dirty="0">
                <a:solidFill>
                  <a:schemeClr val="bg1"/>
                </a:solidFill>
              </a:rPr>
              <a:t>How well is CMAQ representing a 5-</a:t>
            </a:r>
            <a:r>
              <a:rPr lang="en-US" sz="2800" dirty="0" err="1">
                <a:solidFill>
                  <a:schemeClr val="bg1"/>
                </a:solidFill>
              </a:rPr>
              <a:t>yr</a:t>
            </a:r>
            <a:r>
              <a:rPr lang="en-US" sz="2800" dirty="0">
                <a:solidFill>
                  <a:schemeClr val="bg1"/>
                </a:solidFill>
              </a:rPr>
              <a:t> change?</a:t>
            </a:r>
            <a:endParaRPr lang="en-US" sz="2800" b="1" dirty="0">
              <a:solidFill>
                <a:schemeClr val="bg1"/>
              </a:solidFill>
            </a:endParaRPr>
          </a:p>
        </p:txBody>
      </p:sp>
      <p:pic>
        <p:nvPicPr>
          <p:cNvPr id="8" name="Picture 7">
            <a:extLst>
              <a:ext uri="{FF2B5EF4-FFF2-40B4-BE49-F238E27FC236}">
                <a16:creationId xmlns:a16="http://schemas.microsoft.com/office/drawing/2014/main" id="{5CC37793-32E7-4B02-9AF9-F71B992DEB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 r="36189" b="26331"/>
          <a:stretch/>
        </p:blipFill>
        <p:spPr>
          <a:xfrm>
            <a:off x="443785" y="1301444"/>
            <a:ext cx="5105400" cy="5052362"/>
          </a:xfrm>
          <a:prstGeom prst="rect">
            <a:avLst/>
          </a:prstGeom>
        </p:spPr>
      </p:pic>
      <p:sp>
        <p:nvSpPr>
          <p:cNvPr id="10" name="Rectangle 9">
            <a:extLst>
              <a:ext uri="{FF2B5EF4-FFF2-40B4-BE49-F238E27FC236}">
                <a16:creationId xmlns:a16="http://schemas.microsoft.com/office/drawing/2014/main" id="{BF987977-C6DF-4E92-B621-1ACF6B61B464}"/>
              </a:ext>
            </a:extLst>
          </p:cNvPr>
          <p:cNvSpPr/>
          <p:nvPr/>
        </p:nvSpPr>
        <p:spPr>
          <a:xfrm>
            <a:off x="5759915" y="1565467"/>
            <a:ext cx="3067709" cy="4524315"/>
          </a:xfrm>
          <a:prstGeom prst="rect">
            <a:avLst/>
          </a:prstGeom>
          <a:solidFill>
            <a:srgbClr val="F2F2F2"/>
          </a:solidFill>
        </p:spPr>
        <p:txBody>
          <a:bodyPr wrap="square">
            <a:spAutoFit/>
          </a:bodyPr>
          <a:lstStyle/>
          <a:p>
            <a:pPr marL="285750" indent="-285750">
              <a:buFont typeface="Arial" panose="020B0604020202020204" pitchFamily="34" charset="0"/>
              <a:buChar char="•"/>
            </a:pPr>
            <a:r>
              <a:rPr lang="en-US" dirty="0"/>
              <a:t>Sites in W, SW and near large water bodies exhibit larger errors.</a:t>
            </a:r>
          </a:p>
          <a:p>
            <a:pPr marL="285750" indent="-285750">
              <a:buFont typeface="Arial" panose="020B0604020202020204" pitchFamily="34" charset="0"/>
              <a:buChar char="•"/>
            </a:pPr>
            <a:r>
              <a:rPr lang="en-US" dirty="0"/>
              <a:t>RMSE is lower when we look at the 5-yr change, esp. in regions close to the coast. </a:t>
            </a:r>
          </a:p>
          <a:p>
            <a:pPr marL="285750" indent="-285750">
              <a:buFont typeface="Arial" panose="020B0604020202020204" pitchFamily="34" charset="0"/>
              <a:buChar char="•"/>
            </a:pPr>
            <a:r>
              <a:rPr lang="en-US" dirty="0"/>
              <a:t>Percentage of systematic error (RMSEs) in RMSE is much larger than that of unsystematic error (</a:t>
            </a:r>
            <a:r>
              <a:rPr lang="en-US" dirty="0" err="1"/>
              <a:t>RMSEu</a:t>
            </a:r>
            <a:r>
              <a:rPr lang="en-US" dirty="0"/>
              <a:t> = 100 - RMSEs) in 98</a:t>
            </a:r>
            <a:r>
              <a:rPr lang="en-US" baseline="30000" dirty="0"/>
              <a:t>th</a:t>
            </a:r>
            <a:r>
              <a:rPr lang="en-US" dirty="0"/>
              <a:t> percentile, which points to </a:t>
            </a:r>
            <a:r>
              <a:rPr lang="en-US" b="1" i="1" dirty="0"/>
              <a:t>feasible improvement </a:t>
            </a:r>
            <a:r>
              <a:rPr lang="en-US" dirty="0"/>
              <a:t>in CMAQ’s ability to simulate exceedances in total PM</a:t>
            </a:r>
            <a:r>
              <a:rPr lang="en-US" baseline="-25000" dirty="0"/>
              <a:t>2.5</a:t>
            </a:r>
            <a:r>
              <a:rPr lang="en-US" dirty="0"/>
              <a:t>.</a:t>
            </a:r>
          </a:p>
        </p:txBody>
      </p:sp>
      <p:sp>
        <p:nvSpPr>
          <p:cNvPr id="3" name="TextBox 2">
            <a:extLst>
              <a:ext uri="{FF2B5EF4-FFF2-40B4-BE49-F238E27FC236}">
                <a16:creationId xmlns:a16="http://schemas.microsoft.com/office/drawing/2014/main" id="{9FFA59BA-3F4A-4839-99CA-7BE3152E268F}"/>
              </a:ext>
            </a:extLst>
          </p:cNvPr>
          <p:cNvSpPr txBox="1"/>
          <p:nvPr/>
        </p:nvSpPr>
        <p:spPr>
          <a:xfrm>
            <a:off x="443786" y="984965"/>
            <a:ext cx="5157534" cy="369332"/>
          </a:xfrm>
          <a:prstGeom prst="rect">
            <a:avLst/>
          </a:prstGeom>
          <a:solidFill>
            <a:schemeClr val="bg1"/>
          </a:solidFill>
        </p:spPr>
        <p:txBody>
          <a:bodyPr wrap="square" rtlCol="0">
            <a:spAutoFit/>
          </a:bodyPr>
          <a:lstStyle/>
          <a:p>
            <a:r>
              <a:rPr lang="en-US" dirty="0"/>
              <a:t>      98</a:t>
            </a:r>
            <a:r>
              <a:rPr lang="en-US" baseline="30000" dirty="0"/>
              <a:t>th</a:t>
            </a:r>
            <a:r>
              <a:rPr lang="en-US" dirty="0"/>
              <a:t> percentile Conc.       	     Absolute Change</a:t>
            </a:r>
          </a:p>
        </p:txBody>
      </p:sp>
      <p:pic>
        <p:nvPicPr>
          <p:cNvPr id="15" name="Picture 14">
            <a:extLst>
              <a:ext uri="{FF2B5EF4-FFF2-40B4-BE49-F238E27FC236}">
                <a16:creationId xmlns:a16="http://schemas.microsoft.com/office/drawing/2014/main" id="{B5A60DB9-6F05-40AA-BE68-BBA69015A8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337" t="-2" r="2448" b="26331"/>
          <a:stretch/>
        </p:blipFill>
        <p:spPr>
          <a:xfrm>
            <a:off x="5422637" y="1268709"/>
            <a:ext cx="337279" cy="5052362"/>
          </a:xfrm>
          <a:prstGeom prst="rect">
            <a:avLst/>
          </a:prstGeom>
        </p:spPr>
      </p:pic>
      <p:sp>
        <p:nvSpPr>
          <p:cNvPr id="2" name="Arrow: Right 1">
            <a:extLst>
              <a:ext uri="{FF2B5EF4-FFF2-40B4-BE49-F238E27FC236}">
                <a16:creationId xmlns:a16="http://schemas.microsoft.com/office/drawing/2014/main" id="{5E10CFE1-FB19-4F7B-BD67-F3B73E726635}"/>
              </a:ext>
            </a:extLst>
          </p:cNvPr>
          <p:cNvSpPr/>
          <p:nvPr/>
        </p:nvSpPr>
        <p:spPr>
          <a:xfrm>
            <a:off x="2895600" y="1088920"/>
            <a:ext cx="584173" cy="1877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948EE42-A84C-4755-9E7F-C5FB5A39A1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 t="4760" r="96243" b="89058"/>
          <a:stretch/>
        </p:blipFill>
        <p:spPr>
          <a:xfrm rot="5400000">
            <a:off x="5542212" y="1170362"/>
            <a:ext cx="161925" cy="400605"/>
          </a:xfrm>
          <a:prstGeom prst="rect">
            <a:avLst/>
          </a:prstGeom>
        </p:spPr>
      </p:pic>
      <p:sp>
        <p:nvSpPr>
          <p:cNvPr id="19" name="TextBox 18">
            <a:extLst>
              <a:ext uri="{FF2B5EF4-FFF2-40B4-BE49-F238E27FC236}">
                <a16:creationId xmlns:a16="http://schemas.microsoft.com/office/drawing/2014/main" id="{5C38250C-8788-41D6-A89D-0AA43C58384B}"/>
              </a:ext>
            </a:extLst>
          </p:cNvPr>
          <p:cNvSpPr txBox="1"/>
          <p:nvPr/>
        </p:nvSpPr>
        <p:spPr>
          <a:xfrm>
            <a:off x="5422637" y="4654088"/>
            <a:ext cx="749563" cy="261610"/>
          </a:xfrm>
          <a:prstGeom prst="rect">
            <a:avLst/>
          </a:prstGeom>
          <a:noFill/>
        </p:spPr>
        <p:txBody>
          <a:bodyPr wrap="square" rtlCol="0">
            <a:spAutoFit/>
          </a:bodyPr>
          <a:lstStyle/>
          <a:p>
            <a:r>
              <a:rPr lang="en-US" sz="1100" dirty="0"/>
              <a:t>(%)</a:t>
            </a:r>
          </a:p>
        </p:txBody>
      </p:sp>
      <p:cxnSp>
        <p:nvCxnSpPr>
          <p:cNvPr id="24" name="Straight Connector 23">
            <a:extLst>
              <a:ext uri="{FF2B5EF4-FFF2-40B4-BE49-F238E27FC236}">
                <a16:creationId xmlns:a16="http://schemas.microsoft.com/office/drawing/2014/main" id="{1C70DB1F-1995-45AA-8494-F6722F9703E6}"/>
              </a:ext>
            </a:extLst>
          </p:cNvPr>
          <p:cNvCxnSpPr>
            <a:cxnSpLocks/>
          </p:cNvCxnSpPr>
          <p:nvPr/>
        </p:nvCxnSpPr>
        <p:spPr>
          <a:xfrm>
            <a:off x="3048000" y="1348438"/>
            <a:ext cx="0" cy="5052362"/>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1F8FBF82-661F-43B3-AC2A-87A5AA6BC3C8}"/>
              </a:ext>
            </a:extLst>
          </p:cNvPr>
          <p:cNvSpPr txBox="1"/>
          <p:nvPr/>
        </p:nvSpPr>
        <p:spPr>
          <a:xfrm>
            <a:off x="5385134" y="2922052"/>
            <a:ext cx="749563" cy="261610"/>
          </a:xfrm>
          <a:prstGeom prst="rect">
            <a:avLst/>
          </a:prstGeom>
          <a:noFill/>
        </p:spPr>
        <p:txBody>
          <a:bodyPr wrap="square" rtlCol="0">
            <a:spAutoFit/>
          </a:bodyPr>
          <a:lstStyle/>
          <a:p>
            <a:r>
              <a:rPr lang="en-US" sz="1100" dirty="0"/>
              <a:t>(%)</a:t>
            </a:r>
          </a:p>
        </p:txBody>
      </p:sp>
    </p:spTree>
    <p:extLst>
      <p:ext uri="{BB962C8B-B14F-4D97-AF65-F5344CB8AC3E}">
        <p14:creationId xmlns:p14="http://schemas.microsoft.com/office/powerpoint/2010/main" val="133279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723A3B5-92F5-4DD8-ABA0-E43457BD05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3"/>
          <a:stretch/>
        </p:blipFill>
        <p:spPr>
          <a:xfrm>
            <a:off x="0" y="820494"/>
            <a:ext cx="6281339" cy="3626590"/>
          </a:xfrm>
          <a:prstGeom prst="rect">
            <a:avLst/>
          </a:prstGeom>
        </p:spPr>
      </p:pic>
      <p:pic>
        <p:nvPicPr>
          <p:cNvPr id="32" name="Picture 31">
            <a:extLst>
              <a:ext uri="{FF2B5EF4-FFF2-40B4-BE49-F238E27FC236}">
                <a16:creationId xmlns:a16="http://schemas.microsoft.com/office/drawing/2014/main" id="{63BBFC76-7C9E-47AA-93BF-799DFC1C99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77" b="38512"/>
          <a:stretch/>
        </p:blipFill>
        <p:spPr>
          <a:xfrm>
            <a:off x="0" y="4314462"/>
            <a:ext cx="6281339" cy="2111144"/>
          </a:xfrm>
          <a:prstGeom prst="rect">
            <a:avLst/>
          </a:prstGeom>
        </p:spPr>
      </p:pic>
      <p:sp>
        <p:nvSpPr>
          <p:cNvPr id="9" name="Rectangle 8">
            <a:extLst>
              <a:ext uri="{FF2B5EF4-FFF2-40B4-BE49-F238E27FC236}">
                <a16:creationId xmlns:a16="http://schemas.microsoft.com/office/drawing/2014/main" id="{0616055C-ADF9-417B-8515-1FD3E19A724B}"/>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12</a:t>
            </a:fld>
            <a:endParaRPr lang="en-US" dirty="0">
              <a:ea typeface="ＭＳ Ｐゴシック" pitchFamily="34" charset="-128"/>
            </a:endParaRPr>
          </a:p>
        </p:txBody>
      </p:sp>
      <p:sp>
        <p:nvSpPr>
          <p:cNvPr id="17" name="Title 1">
            <a:extLst>
              <a:ext uri="{FF2B5EF4-FFF2-40B4-BE49-F238E27FC236}">
                <a16:creationId xmlns:a16="http://schemas.microsoft.com/office/drawing/2014/main" id="{7BF7129B-37B8-4C6C-954B-45DC188D6346}"/>
              </a:ext>
            </a:extLst>
          </p:cNvPr>
          <p:cNvSpPr>
            <a:spLocks noGrp="1"/>
          </p:cNvSpPr>
          <p:nvPr>
            <p:ph type="title"/>
          </p:nvPr>
        </p:nvSpPr>
        <p:spPr>
          <a:xfrm>
            <a:off x="5943600" y="1242223"/>
            <a:ext cx="2703043" cy="442718"/>
          </a:xfrm>
        </p:spPr>
        <p:txBody>
          <a:bodyPr/>
          <a:lstStyle/>
          <a:p>
            <a:pPr algn="ctr"/>
            <a:r>
              <a:rPr lang="en-US" sz="1800" u="sng" dirty="0" err="1"/>
              <a:t>Quabbin</a:t>
            </a:r>
            <a:r>
              <a:rPr lang="en-US" sz="1800" u="sng" dirty="0"/>
              <a:t> Summit, MA </a:t>
            </a:r>
            <a:br>
              <a:rPr lang="en-US" sz="1800" u="sng" dirty="0"/>
            </a:br>
            <a:r>
              <a:rPr lang="en-US" sz="1800" u="sng" dirty="0"/>
              <a:t>(RURAL, IMPROVE)</a:t>
            </a:r>
            <a:br>
              <a:rPr lang="en-US" sz="1800" u="sng" dirty="0"/>
            </a:br>
            <a:r>
              <a:rPr lang="en-US" sz="1800" b="1" dirty="0"/>
              <a:t>Total PM</a:t>
            </a:r>
            <a:r>
              <a:rPr lang="en-US" sz="1800" b="1" baseline="-25000" dirty="0"/>
              <a:t>2.5</a:t>
            </a:r>
          </a:p>
        </p:txBody>
      </p:sp>
      <p:pic>
        <p:nvPicPr>
          <p:cNvPr id="12" name="Picture 11">
            <a:extLst>
              <a:ext uri="{FF2B5EF4-FFF2-40B4-BE49-F238E27FC236}">
                <a16:creationId xmlns:a16="http://schemas.microsoft.com/office/drawing/2014/main" id="{AD4EADDB-13BC-46B0-855A-D43812A78B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 t="4760" r="96243" b="89058"/>
          <a:stretch/>
        </p:blipFill>
        <p:spPr>
          <a:xfrm rot="5400000">
            <a:off x="3285874" y="752728"/>
            <a:ext cx="161925" cy="400605"/>
          </a:xfrm>
          <a:prstGeom prst="rect">
            <a:avLst/>
          </a:prstGeom>
        </p:spPr>
      </p:pic>
      <p:sp>
        <p:nvSpPr>
          <p:cNvPr id="13" name="TextBox 12">
            <a:extLst>
              <a:ext uri="{FF2B5EF4-FFF2-40B4-BE49-F238E27FC236}">
                <a16:creationId xmlns:a16="http://schemas.microsoft.com/office/drawing/2014/main" id="{163C4330-513D-4855-9C70-E3024E2A78E7}"/>
              </a:ext>
            </a:extLst>
          </p:cNvPr>
          <p:cNvSpPr txBox="1"/>
          <p:nvPr/>
        </p:nvSpPr>
        <p:spPr>
          <a:xfrm>
            <a:off x="6317661" y="3442104"/>
            <a:ext cx="1835479" cy="369332"/>
          </a:xfrm>
          <a:prstGeom prst="rect">
            <a:avLst/>
          </a:prstGeom>
          <a:noFill/>
          <a:ln>
            <a:noFill/>
          </a:ln>
        </p:spPr>
        <p:txBody>
          <a:bodyPr wrap="square" rtlCol="0">
            <a:spAutoFit/>
          </a:bodyPr>
          <a:lstStyle/>
          <a:p>
            <a:pPr algn="ctr"/>
            <a:r>
              <a:rPr lang="en-US" dirty="0" err="1">
                <a:solidFill>
                  <a:srgbClr val="3333FF"/>
                </a:solidFill>
              </a:rPr>
              <a:t>Obs</a:t>
            </a:r>
            <a:r>
              <a:rPr lang="en-US" dirty="0"/>
              <a:t>  </a:t>
            </a:r>
            <a:r>
              <a:rPr lang="en-US" dirty="0">
                <a:solidFill>
                  <a:srgbClr val="E50D0D"/>
                </a:solidFill>
              </a:rPr>
              <a:t>CMAQ</a:t>
            </a:r>
          </a:p>
        </p:txBody>
      </p:sp>
      <p:grpSp>
        <p:nvGrpSpPr>
          <p:cNvPr id="19" name="Group 18">
            <a:extLst>
              <a:ext uri="{FF2B5EF4-FFF2-40B4-BE49-F238E27FC236}">
                <a16:creationId xmlns:a16="http://schemas.microsoft.com/office/drawing/2014/main" id="{4E623402-9DCB-4DA7-8D5C-8BB018DED974}"/>
              </a:ext>
            </a:extLst>
          </p:cNvPr>
          <p:cNvGrpSpPr>
            <a:grpSpLocks noChangeAspect="1"/>
          </p:cNvGrpSpPr>
          <p:nvPr/>
        </p:nvGrpSpPr>
        <p:grpSpPr>
          <a:xfrm>
            <a:off x="6306802" y="1983584"/>
            <a:ext cx="2125625" cy="1267774"/>
            <a:chOff x="842962" y="1204912"/>
            <a:chExt cx="2657031" cy="1584717"/>
          </a:xfrm>
          <a:effectLst>
            <a:glow rad="50800">
              <a:schemeClr val="accent1">
                <a:alpha val="40000"/>
              </a:schemeClr>
            </a:glow>
          </a:effectLst>
        </p:grpSpPr>
        <p:pic>
          <p:nvPicPr>
            <p:cNvPr id="11" name="Picture 10">
              <a:extLst>
                <a:ext uri="{FF2B5EF4-FFF2-40B4-BE49-F238E27FC236}">
                  <a16:creationId xmlns:a16="http://schemas.microsoft.com/office/drawing/2014/main" id="{304B6F6C-9F03-4236-8D3C-52CC1491C711}"/>
                </a:ext>
              </a:extLst>
            </p:cNvPr>
            <p:cNvPicPr>
              <a:picLocks noChangeAspect="1"/>
            </p:cNvPicPr>
            <p:nvPr/>
          </p:nvPicPr>
          <p:blipFill>
            <a:blip r:embed="rId5"/>
            <a:stretch>
              <a:fillRect/>
            </a:stretch>
          </p:blipFill>
          <p:spPr>
            <a:xfrm>
              <a:off x="842962" y="1204912"/>
              <a:ext cx="2657031" cy="1584717"/>
            </a:xfrm>
            <a:prstGeom prst="rect">
              <a:avLst/>
            </a:prstGeom>
          </p:spPr>
        </p:pic>
        <p:pic>
          <p:nvPicPr>
            <p:cNvPr id="14" name="Picture 13">
              <a:extLst>
                <a:ext uri="{FF2B5EF4-FFF2-40B4-BE49-F238E27FC236}">
                  <a16:creationId xmlns:a16="http://schemas.microsoft.com/office/drawing/2014/main" id="{63C00FE7-4D34-48F5-8DAA-3FF6C9AC147C}"/>
                </a:ext>
              </a:extLst>
            </p:cNvPr>
            <p:cNvPicPr>
              <a:picLocks noChangeAspect="1"/>
            </p:cNvPicPr>
            <p:nvPr/>
          </p:nvPicPr>
          <p:blipFill>
            <a:blip r:embed="rId6"/>
            <a:stretch>
              <a:fillRect/>
            </a:stretch>
          </p:blipFill>
          <p:spPr>
            <a:xfrm>
              <a:off x="2710048" y="2693387"/>
              <a:ext cx="492046" cy="64475"/>
            </a:xfrm>
            <a:prstGeom prst="rect">
              <a:avLst/>
            </a:prstGeom>
          </p:spPr>
        </p:pic>
      </p:grpSp>
      <p:sp>
        <p:nvSpPr>
          <p:cNvPr id="33" name="TextBox 32">
            <a:extLst>
              <a:ext uri="{FF2B5EF4-FFF2-40B4-BE49-F238E27FC236}">
                <a16:creationId xmlns:a16="http://schemas.microsoft.com/office/drawing/2014/main" id="{7076E7A5-76C0-4B52-B088-06E0FFA196B2}"/>
              </a:ext>
            </a:extLst>
          </p:cNvPr>
          <p:cNvSpPr txBox="1"/>
          <p:nvPr/>
        </p:nvSpPr>
        <p:spPr>
          <a:xfrm>
            <a:off x="5106038" y="6424876"/>
            <a:ext cx="2350601" cy="338554"/>
          </a:xfrm>
          <a:prstGeom prst="rect">
            <a:avLst/>
          </a:prstGeom>
          <a:noFill/>
        </p:spPr>
        <p:txBody>
          <a:bodyPr wrap="square" rtlCol="0">
            <a:spAutoFit/>
          </a:bodyPr>
          <a:lstStyle/>
          <a:p>
            <a:r>
              <a:rPr lang="en-US" sz="1600" dirty="0"/>
              <a:t>Mean cycle (days)</a:t>
            </a:r>
          </a:p>
        </p:txBody>
      </p:sp>
      <p:sp>
        <p:nvSpPr>
          <p:cNvPr id="34" name="TextBox 33">
            <a:extLst>
              <a:ext uri="{FF2B5EF4-FFF2-40B4-BE49-F238E27FC236}">
                <a16:creationId xmlns:a16="http://schemas.microsoft.com/office/drawing/2014/main" id="{C305B384-1743-45BE-8C2C-A53FB3B7918E}"/>
              </a:ext>
            </a:extLst>
          </p:cNvPr>
          <p:cNvSpPr txBox="1"/>
          <p:nvPr/>
        </p:nvSpPr>
        <p:spPr>
          <a:xfrm>
            <a:off x="2258609" y="6424876"/>
            <a:ext cx="2350601" cy="338554"/>
          </a:xfrm>
          <a:prstGeom prst="rect">
            <a:avLst/>
          </a:prstGeom>
          <a:noFill/>
        </p:spPr>
        <p:txBody>
          <a:bodyPr wrap="square" rtlCol="0">
            <a:spAutoFit/>
          </a:bodyPr>
          <a:lstStyle/>
          <a:p>
            <a:r>
              <a:rPr lang="en-US" sz="1600" dirty="0"/>
              <a:t>Peak cycle (days)</a:t>
            </a:r>
          </a:p>
        </p:txBody>
      </p:sp>
      <p:cxnSp>
        <p:nvCxnSpPr>
          <p:cNvPr id="36" name="Straight Arrow Connector 35">
            <a:extLst>
              <a:ext uri="{FF2B5EF4-FFF2-40B4-BE49-F238E27FC236}">
                <a16:creationId xmlns:a16="http://schemas.microsoft.com/office/drawing/2014/main" id="{E3CB9F23-500B-4E31-B19E-32156A9EEC36}"/>
              </a:ext>
            </a:extLst>
          </p:cNvPr>
          <p:cNvCxnSpPr/>
          <p:nvPr/>
        </p:nvCxnSpPr>
        <p:spPr>
          <a:xfrm>
            <a:off x="5836025" y="5895755"/>
            <a:ext cx="0" cy="5389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F84FBE2E-8488-4548-B233-220CDD5D1785}"/>
              </a:ext>
            </a:extLst>
          </p:cNvPr>
          <p:cNvCxnSpPr/>
          <p:nvPr/>
        </p:nvCxnSpPr>
        <p:spPr>
          <a:xfrm>
            <a:off x="3048000" y="5885329"/>
            <a:ext cx="0" cy="5389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 Box 4">
            <a:extLst>
              <a:ext uri="{FF2B5EF4-FFF2-40B4-BE49-F238E27FC236}">
                <a16:creationId xmlns:a16="http://schemas.microsoft.com/office/drawing/2014/main" id="{CB52076E-4BF1-45B9-9D2E-E21774EB1963}"/>
              </a:ext>
            </a:extLst>
          </p:cNvPr>
          <p:cNvSpPr txBox="1">
            <a:spLocks noChangeArrowheads="1"/>
          </p:cNvSpPr>
          <p:nvPr/>
        </p:nvSpPr>
        <p:spPr bwMode="auto">
          <a:xfrm>
            <a:off x="1367485" y="177225"/>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b="1" dirty="0">
                <a:solidFill>
                  <a:schemeClr val="bg1"/>
                </a:solidFill>
                <a:cs typeface="Arial" pitchFamily="34" charset="0"/>
              </a:rPr>
              <a:t>EMD analysis with speciated PM</a:t>
            </a:r>
            <a:r>
              <a:rPr lang="en-US" sz="3200" b="1" baseline="-25000" dirty="0">
                <a:solidFill>
                  <a:schemeClr val="bg1"/>
                </a:solidFill>
                <a:cs typeface="Arial" pitchFamily="34" charset="0"/>
              </a:rPr>
              <a:t>2.5</a:t>
            </a:r>
            <a:endParaRPr lang="en-US" sz="3200" b="1" baseline="-25000" dirty="0">
              <a:solidFill>
                <a:schemeClr val="bg1"/>
              </a:solidFill>
            </a:endParaRPr>
          </a:p>
        </p:txBody>
      </p:sp>
      <p:sp>
        <p:nvSpPr>
          <p:cNvPr id="6" name="Arrow: Down 5">
            <a:extLst>
              <a:ext uri="{FF2B5EF4-FFF2-40B4-BE49-F238E27FC236}">
                <a16:creationId xmlns:a16="http://schemas.microsoft.com/office/drawing/2014/main" id="{BE290F25-C4A7-43A4-8E02-6D6AFE99B244}"/>
              </a:ext>
            </a:extLst>
          </p:cNvPr>
          <p:cNvSpPr/>
          <p:nvPr/>
        </p:nvSpPr>
        <p:spPr>
          <a:xfrm>
            <a:off x="6928975" y="4617675"/>
            <a:ext cx="1055327" cy="92126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17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723A3B5-92F5-4DD8-ABA0-E43457BD05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412" t="3783"/>
          <a:stretch/>
        </p:blipFill>
        <p:spPr>
          <a:xfrm>
            <a:off x="101378" y="1847434"/>
            <a:ext cx="3585536" cy="4174665"/>
          </a:xfrm>
          <a:prstGeom prst="rect">
            <a:avLst/>
          </a:prstGeom>
        </p:spPr>
      </p:pic>
      <p:pic>
        <p:nvPicPr>
          <p:cNvPr id="32" name="Picture 31">
            <a:extLst>
              <a:ext uri="{FF2B5EF4-FFF2-40B4-BE49-F238E27FC236}">
                <a16:creationId xmlns:a16="http://schemas.microsoft.com/office/drawing/2014/main" id="{63BBFC76-7C9E-47AA-93BF-799DFC1C99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724" t="5477" b="38512"/>
          <a:stretch/>
        </p:blipFill>
        <p:spPr>
          <a:xfrm>
            <a:off x="3183945" y="1895519"/>
            <a:ext cx="3447725" cy="2451095"/>
          </a:xfrm>
          <a:prstGeom prst="rect">
            <a:avLst/>
          </a:prstGeom>
        </p:spPr>
      </p:pic>
      <p:pic>
        <p:nvPicPr>
          <p:cNvPr id="19" name="Picture 18">
            <a:extLst>
              <a:ext uri="{FF2B5EF4-FFF2-40B4-BE49-F238E27FC236}">
                <a16:creationId xmlns:a16="http://schemas.microsoft.com/office/drawing/2014/main" id="{61DCBEC3-2C01-4F1F-A35E-4ADB672C58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333" t="90190"/>
          <a:stretch/>
        </p:blipFill>
        <p:spPr>
          <a:xfrm>
            <a:off x="3399447" y="4332560"/>
            <a:ext cx="3229714" cy="425618"/>
          </a:xfrm>
          <a:prstGeom prst="rect">
            <a:avLst/>
          </a:prstGeom>
        </p:spPr>
      </p:pic>
      <p:sp>
        <p:nvSpPr>
          <p:cNvPr id="9" name="Rectangle 8">
            <a:extLst>
              <a:ext uri="{FF2B5EF4-FFF2-40B4-BE49-F238E27FC236}">
                <a16:creationId xmlns:a16="http://schemas.microsoft.com/office/drawing/2014/main" id="{0616055C-ADF9-417B-8515-1FD3E19A724B}"/>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13</a:t>
            </a:fld>
            <a:endParaRPr lang="en-US" dirty="0">
              <a:ea typeface="ＭＳ Ｐゴシック" pitchFamily="34" charset="-128"/>
            </a:endParaRPr>
          </a:p>
        </p:txBody>
      </p:sp>
      <p:sp>
        <p:nvSpPr>
          <p:cNvPr id="10" name="Text Box 4">
            <a:extLst>
              <a:ext uri="{FF2B5EF4-FFF2-40B4-BE49-F238E27FC236}">
                <a16:creationId xmlns:a16="http://schemas.microsoft.com/office/drawing/2014/main" id="{227AC74F-89ED-4021-BBD4-42E16EC1EBD9}"/>
              </a:ext>
            </a:extLst>
          </p:cNvPr>
          <p:cNvSpPr txBox="1">
            <a:spLocks noChangeArrowheads="1"/>
          </p:cNvSpPr>
          <p:nvPr/>
        </p:nvSpPr>
        <p:spPr bwMode="auto">
          <a:xfrm>
            <a:off x="1367485" y="177225"/>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b="1" dirty="0">
                <a:solidFill>
                  <a:schemeClr val="bg1"/>
                </a:solidFill>
                <a:cs typeface="Arial" pitchFamily="34" charset="0"/>
              </a:rPr>
              <a:t>EMD analysis with speciated PM</a:t>
            </a:r>
            <a:r>
              <a:rPr lang="en-US" sz="3200" b="1" baseline="-25000" dirty="0">
                <a:solidFill>
                  <a:schemeClr val="bg1"/>
                </a:solidFill>
                <a:cs typeface="Arial" pitchFamily="34" charset="0"/>
              </a:rPr>
              <a:t>2.5</a:t>
            </a:r>
            <a:endParaRPr lang="en-US" sz="3200" b="1" baseline="-25000" dirty="0">
              <a:solidFill>
                <a:schemeClr val="bg1"/>
              </a:solidFill>
            </a:endParaRPr>
          </a:p>
        </p:txBody>
      </p:sp>
      <p:pic>
        <p:nvPicPr>
          <p:cNvPr id="12" name="Picture 11">
            <a:extLst>
              <a:ext uri="{FF2B5EF4-FFF2-40B4-BE49-F238E27FC236}">
                <a16:creationId xmlns:a16="http://schemas.microsoft.com/office/drawing/2014/main" id="{AD4EADDB-13BC-46B0-855A-D43812A78B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 t="4760" r="96243" b="89058"/>
          <a:stretch/>
        </p:blipFill>
        <p:spPr>
          <a:xfrm rot="5400000">
            <a:off x="3167340" y="1542126"/>
            <a:ext cx="161925" cy="400605"/>
          </a:xfrm>
          <a:prstGeom prst="rect">
            <a:avLst/>
          </a:prstGeom>
        </p:spPr>
      </p:pic>
      <p:sp>
        <p:nvSpPr>
          <p:cNvPr id="4" name="Rectangle 3">
            <a:extLst>
              <a:ext uri="{FF2B5EF4-FFF2-40B4-BE49-F238E27FC236}">
                <a16:creationId xmlns:a16="http://schemas.microsoft.com/office/drawing/2014/main" id="{6D330735-C304-4C8F-AE8D-73153CFCA448}"/>
              </a:ext>
            </a:extLst>
          </p:cNvPr>
          <p:cNvSpPr/>
          <p:nvPr/>
        </p:nvSpPr>
        <p:spPr>
          <a:xfrm>
            <a:off x="3203352" y="1896798"/>
            <a:ext cx="2783598" cy="624179"/>
          </a:xfrm>
          <a:prstGeom prst="rect">
            <a:avLst/>
          </a:prstGeom>
          <a:noFill/>
          <a:ln>
            <a:solidFill>
              <a:srgbClr val="3374AA"/>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B27EB47-72A3-42AD-98D5-EFF81323D2E3}"/>
              </a:ext>
            </a:extLst>
          </p:cNvPr>
          <p:cNvSpPr/>
          <p:nvPr/>
        </p:nvSpPr>
        <p:spPr>
          <a:xfrm>
            <a:off x="3411223" y="4669017"/>
            <a:ext cx="5199378" cy="923330"/>
          </a:xfrm>
          <a:prstGeom prst="rect">
            <a:avLst/>
          </a:prstGeom>
          <a:solidFill>
            <a:srgbClr val="F2F2F2"/>
          </a:solidFill>
        </p:spPr>
        <p:txBody>
          <a:bodyPr wrap="square">
            <a:spAutoFit/>
          </a:bodyPr>
          <a:lstStyle/>
          <a:p>
            <a:pPr marL="285750" indent="-285750">
              <a:buFont typeface="Arial" panose="020B0604020202020204" pitchFamily="34" charset="0"/>
              <a:buChar char="•"/>
            </a:pPr>
            <a:r>
              <a:rPr lang="en-US" dirty="0"/>
              <a:t>Very clear </a:t>
            </a:r>
            <a:r>
              <a:rPr lang="en-US" dirty="0">
                <a:solidFill>
                  <a:srgbClr val="3374AA"/>
                </a:solidFill>
              </a:rPr>
              <a:t>annual cycles </a:t>
            </a:r>
            <a:r>
              <a:rPr lang="en-US" dirty="0"/>
              <a:t>of PM</a:t>
            </a:r>
            <a:r>
              <a:rPr lang="en-US" baseline="-25000" dirty="0"/>
              <a:t>2.5</a:t>
            </a:r>
            <a:r>
              <a:rPr lang="en-US" dirty="0"/>
              <a:t> exist in both </a:t>
            </a:r>
            <a:r>
              <a:rPr lang="en-US" dirty="0" err="1"/>
              <a:t>obs</a:t>
            </a:r>
            <a:r>
              <a:rPr lang="en-US" dirty="0"/>
              <a:t> and CMAQ, but they are out of phase by up to six months.</a:t>
            </a:r>
          </a:p>
        </p:txBody>
      </p:sp>
      <p:cxnSp>
        <p:nvCxnSpPr>
          <p:cNvPr id="18" name="Straight Connector 17">
            <a:extLst>
              <a:ext uri="{FF2B5EF4-FFF2-40B4-BE49-F238E27FC236}">
                <a16:creationId xmlns:a16="http://schemas.microsoft.com/office/drawing/2014/main" id="{DFCA4057-8E43-4EAA-A05A-6A52EA7F4941}"/>
              </a:ext>
            </a:extLst>
          </p:cNvPr>
          <p:cNvCxnSpPr>
            <a:cxnSpLocks/>
          </p:cNvCxnSpPr>
          <p:nvPr/>
        </p:nvCxnSpPr>
        <p:spPr>
          <a:xfrm>
            <a:off x="4310376" y="1905000"/>
            <a:ext cx="8343" cy="624179"/>
          </a:xfrm>
          <a:prstGeom prst="line">
            <a:avLst/>
          </a:prstGeom>
          <a:ln w="12700">
            <a:solidFill>
              <a:srgbClr val="00B0F0"/>
            </a:solidFill>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6D330735-C304-4C8F-AE8D-73153CFCA448}"/>
              </a:ext>
            </a:extLst>
          </p:cNvPr>
          <p:cNvSpPr/>
          <p:nvPr/>
        </p:nvSpPr>
        <p:spPr>
          <a:xfrm>
            <a:off x="3194386" y="3764090"/>
            <a:ext cx="2803811" cy="731710"/>
          </a:xfrm>
          <a:prstGeom prst="rect">
            <a:avLst/>
          </a:prstGeom>
          <a:noFill/>
          <a:ln>
            <a:solidFill>
              <a:srgbClr val="A65628"/>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solidFill>
                <a:srgbClr val="A65628"/>
              </a:solidFill>
            </a:endParaRPr>
          </a:p>
        </p:txBody>
      </p:sp>
      <p:sp>
        <p:nvSpPr>
          <p:cNvPr id="45" name="TextBox 44">
            <a:extLst>
              <a:ext uri="{FF2B5EF4-FFF2-40B4-BE49-F238E27FC236}">
                <a16:creationId xmlns:a16="http://schemas.microsoft.com/office/drawing/2014/main" id="{05EE2C1D-3A34-450B-B063-4B7C09889E71}"/>
              </a:ext>
            </a:extLst>
          </p:cNvPr>
          <p:cNvSpPr txBox="1"/>
          <p:nvPr/>
        </p:nvSpPr>
        <p:spPr>
          <a:xfrm>
            <a:off x="6477000" y="3941609"/>
            <a:ext cx="2350601" cy="338554"/>
          </a:xfrm>
          <a:prstGeom prst="rect">
            <a:avLst/>
          </a:prstGeom>
          <a:noFill/>
        </p:spPr>
        <p:txBody>
          <a:bodyPr wrap="square" rtlCol="0">
            <a:spAutoFit/>
          </a:bodyPr>
          <a:lstStyle/>
          <a:p>
            <a:r>
              <a:rPr lang="en-US" sz="1600" dirty="0"/>
              <a:t>Mean cycle (days)</a:t>
            </a:r>
          </a:p>
        </p:txBody>
      </p:sp>
      <p:cxnSp>
        <p:nvCxnSpPr>
          <p:cNvPr id="46" name="Straight Arrow Connector 45">
            <a:extLst>
              <a:ext uri="{FF2B5EF4-FFF2-40B4-BE49-F238E27FC236}">
                <a16:creationId xmlns:a16="http://schemas.microsoft.com/office/drawing/2014/main" id="{7255D39E-CD81-4AEE-844C-5D95F7BFEF34}"/>
              </a:ext>
            </a:extLst>
          </p:cNvPr>
          <p:cNvCxnSpPr>
            <a:cxnSpLocks/>
          </p:cNvCxnSpPr>
          <p:nvPr/>
        </p:nvCxnSpPr>
        <p:spPr>
          <a:xfrm>
            <a:off x="6293810" y="3626770"/>
            <a:ext cx="209066" cy="38933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TextBox 48">
            <a:extLst>
              <a:ext uri="{FF2B5EF4-FFF2-40B4-BE49-F238E27FC236}">
                <a16:creationId xmlns:a16="http://schemas.microsoft.com/office/drawing/2014/main" id="{69567862-AA54-4090-87AF-6826CF44004A}"/>
              </a:ext>
            </a:extLst>
          </p:cNvPr>
          <p:cNvSpPr txBox="1"/>
          <p:nvPr/>
        </p:nvSpPr>
        <p:spPr>
          <a:xfrm>
            <a:off x="6317661" y="3442104"/>
            <a:ext cx="1835479" cy="369332"/>
          </a:xfrm>
          <a:prstGeom prst="rect">
            <a:avLst/>
          </a:prstGeom>
          <a:noFill/>
          <a:ln>
            <a:noFill/>
          </a:ln>
        </p:spPr>
        <p:txBody>
          <a:bodyPr wrap="square" rtlCol="0">
            <a:spAutoFit/>
          </a:bodyPr>
          <a:lstStyle/>
          <a:p>
            <a:pPr algn="ctr"/>
            <a:r>
              <a:rPr lang="en-US" dirty="0" err="1">
                <a:solidFill>
                  <a:srgbClr val="3333FF"/>
                </a:solidFill>
              </a:rPr>
              <a:t>Obs</a:t>
            </a:r>
            <a:r>
              <a:rPr lang="en-US" dirty="0"/>
              <a:t>  </a:t>
            </a:r>
            <a:r>
              <a:rPr lang="en-US" dirty="0">
                <a:solidFill>
                  <a:srgbClr val="E50D0D"/>
                </a:solidFill>
              </a:rPr>
              <a:t>CMAQ</a:t>
            </a:r>
          </a:p>
        </p:txBody>
      </p:sp>
      <p:grpSp>
        <p:nvGrpSpPr>
          <p:cNvPr id="50" name="Group 49">
            <a:extLst>
              <a:ext uri="{FF2B5EF4-FFF2-40B4-BE49-F238E27FC236}">
                <a16:creationId xmlns:a16="http://schemas.microsoft.com/office/drawing/2014/main" id="{B107C13E-D8A6-402E-AB8D-0EAE32FE7CE0}"/>
              </a:ext>
            </a:extLst>
          </p:cNvPr>
          <p:cNvGrpSpPr>
            <a:grpSpLocks noChangeAspect="1"/>
          </p:cNvGrpSpPr>
          <p:nvPr/>
        </p:nvGrpSpPr>
        <p:grpSpPr>
          <a:xfrm>
            <a:off x="6306802" y="1983584"/>
            <a:ext cx="2125625" cy="1267774"/>
            <a:chOff x="842962" y="1204912"/>
            <a:chExt cx="2657031" cy="1584717"/>
          </a:xfrm>
          <a:effectLst>
            <a:glow rad="50800">
              <a:schemeClr val="accent1">
                <a:alpha val="40000"/>
              </a:schemeClr>
            </a:glow>
          </a:effectLst>
        </p:grpSpPr>
        <p:pic>
          <p:nvPicPr>
            <p:cNvPr id="51" name="Picture 50">
              <a:extLst>
                <a:ext uri="{FF2B5EF4-FFF2-40B4-BE49-F238E27FC236}">
                  <a16:creationId xmlns:a16="http://schemas.microsoft.com/office/drawing/2014/main" id="{6668ABEB-14FD-4D31-937A-96B0AC3FB1CE}"/>
                </a:ext>
              </a:extLst>
            </p:cNvPr>
            <p:cNvPicPr>
              <a:picLocks noChangeAspect="1"/>
            </p:cNvPicPr>
            <p:nvPr/>
          </p:nvPicPr>
          <p:blipFill>
            <a:blip r:embed="rId5"/>
            <a:stretch>
              <a:fillRect/>
            </a:stretch>
          </p:blipFill>
          <p:spPr>
            <a:xfrm>
              <a:off x="842962" y="1204912"/>
              <a:ext cx="2657031" cy="1584717"/>
            </a:xfrm>
            <a:prstGeom prst="rect">
              <a:avLst/>
            </a:prstGeom>
          </p:spPr>
        </p:pic>
        <p:pic>
          <p:nvPicPr>
            <p:cNvPr id="52" name="Picture 51">
              <a:extLst>
                <a:ext uri="{FF2B5EF4-FFF2-40B4-BE49-F238E27FC236}">
                  <a16:creationId xmlns:a16="http://schemas.microsoft.com/office/drawing/2014/main" id="{60FDDD67-342D-4D52-BF81-2A13A23F8068}"/>
                </a:ext>
              </a:extLst>
            </p:cNvPr>
            <p:cNvPicPr>
              <a:picLocks noChangeAspect="1"/>
            </p:cNvPicPr>
            <p:nvPr/>
          </p:nvPicPr>
          <p:blipFill>
            <a:blip r:embed="rId6"/>
            <a:stretch>
              <a:fillRect/>
            </a:stretch>
          </p:blipFill>
          <p:spPr>
            <a:xfrm>
              <a:off x="2710048" y="2693387"/>
              <a:ext cx="492046" cy="64475"/>
            </a:xfrm>
            <a:prstGeom prst="rect">
              <a:avLst/>
            </a:prstGeom>
          </p:spPr>
        </p:pic>
      </p:grpSp>
      <p:sp>
        <p:nvSpPr>
          <p:cNvPr id="53" name="Title 1">
            <a:extLst>
              <a:ext uri="{FF2B5EF4-FFF2-40B4-BE49-F238E27FC236}">
                <a16:creationId xmlns:a16="http://schemas.microsoft.com/office/drawing/2014/main" id="{D5A7C56D-3120-4F38-BD9E-56ED6ADE7811}"/>
              </a:ext>
            </a:extLst>
          </p:cNvPr>
          <p:cNvSpPr>
            <a:spLocks noGrp="1"/>
          </p:cNvSpPr>
          <p:nvPr>
            <p:ph type="title"/>
          </p:nvPr>
        </p:nvSpPr>
        <p:spPr>
          <a:xfrm>
            <a:off x="1719338" y="1072080"/>
            <a:ext cx="6055843" cy="442718"/>
          </a:xfrm>
        </p:spPr>
        <p:txBody>
          <a:bodyPr/>
          <a:lstStyle/>
          <a:p>
            <a:pPr algn="ctr"/>
            <a:r>
              <a:rPr lang="en-US" sz="1800" u="sng" dirty="0" err="1"/>
              <a:t>Quabbin</a:t>
            </a:r>
            <a:r>
              <a:rPr lang="en-US" sz="1800" u="sng" dirty="0"/>
              <a:t> Summit, MA (RURAL, IMPROVE)</a:t>
            </a:r>
            <a:br>
              <a:rPr lang="en-US" sz="1800" u="sng" dirty="0"/>
            </a:br>
            <a:r>
              <a:rPr lang="en-US" sz="1800" b="1" dirty="0"/>
              <a:t>Total PM</a:t>
            </a:r>
            <a:r>
              <a:rPr lang="en-US" sz="1800" b="1" baseline="-25000" dirty="0"/>
              <a:t>2.5</a:t>
            </a:r>
          </a:p>
        </p:txBody>
      </p:sp>
      <p:cxnSp>
        <p:nvCxnSpPr>
          <p:cNvPr id="20" name="Straight Connector 19">
            <a:extLst>
              <a:ext uri="{FF2B5EF4-FFF2-40B4-BE49-F238E27FC236}">
                <a16:creationId xmlns:a16="http://schemas.microsoft.com/office/drawing/2014/main" id="{7257FC3D-5C30-4A91-B07F-86BD2A7C122F}"/>
              </a:ext>
            </a:extLst>
          </p:cNvPr>
          <p:cNvCxnSpPr>
            <a:cxnSpLocks/>
          </p:cNvCxnSpPr>
          <p:nvPr/>
        </p:nvCxnSpPr>
        <p:spPr>
          <a:xfrm>
            <a:off x="3703848" y="1905000"/>
            <a:ext cx="8343" cy="624179"/>
          </a:xfrm>
          <a:prstGeom prst="line">
            <a:avLst/>
          </a:prstGeom>
          <a:ln w="12700">
            <a:solidFill>
              <a:srgbClr val="FFFF00"/>
            </a:solidFill>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D7F81234-A204-4AD7-AF4B-60D5C8A52B26}"/>
              </a:ext>
            </a:extLst>
          </p:cNvPr>
          <p:cNvSpPr/>
          <p:nvPr/>
        </p:nvSpPr>
        <p:spPr>
          <a:xfrm>
            <a:off x="3411223" y="5589727"/>
            <a:ext cx="5199378" cy="646331"/>
          </a:xfrm>
          <a:prstGeom prst="rect">
            <a:avLst/>
          </a:prstGeom>
          <a:solidFill>
            <a:srgbClr val="F2F2F2"/>
          </a:solidFill>
        </p:spPr>
        <p:txBody>
          <a:bodyPr wrap="square">
            <a:spAutoFit/>
          </a:bodyPr>
          <a:lstStyle/>
          <a:p>
            <a:pPr marL="285750" indent="-285750">
              <a:buFont typeface="Arial" panose="020B0604020202020204" pitchFamily="34" charset="0"/>
              <a:buChar char="•"/>
            </a:pPr>
            <a:r>
              <a:rPr lang="en-US" dirty="0"/>
              <a:t>The </a:t>
            </a:r>
            <a:r>
              <a:rPr lang="en-US" dirty="0">
                <a:solidFill>
                  <a:srgbClr val="A65628"/>
                </a:solidFill>
              </a:rPr>
              <a:t>residual (trend) </a:t>
            </a:r>
            <a:r>
              <a:rPr lang="en-US" dirty="0"/>
              <a:t>indicates the overestimation of magnitude of trend component by CMAQ.</a:t>
            </a:r>
          </a:p>
        </p:txBody>
      </p:sp>
    </p:spTree>
    <p:extLst>
      <p:ext uri="{BB962C8B-B14F-4D97-AF65-F5344CB8AC3E}">
        <p14:creationId xmlns:p14="http://schemas.microsoft.com/office/powerpoint/2010/main" val="160654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3"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A2F525-2F46-4EED-A320-1B85FED00B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02" r="6967"/>
          <a:stretch/>
        </p:blipFill>
        <p:spPr>
          <a:xfrm>
            <a:off x="595920" y="1743576"/>
            <a:ext cx="8127999" cy="4115187"/>
          </a:xfrm>
          <a:prstGeom prst="rect">
            <a:avLst/>
          </a:prstGeom>
        </p:spPr>
      </p:pic>
      <p:sp>
        <p:nvSpPr>
          <p:cNvPr id="39" name="TextBox 38">
            <a:extLst>
              <a:ext uri="{FF2B5EF4-FFF2-40B4-BE49-F238E27FC236}">
                <a16:creationId xmlns:a16="http://schemas.microsoft.com/office/drawing/2014/main" id="{C39128F4-A1BE-4B7D-82A9-B7312CBCADA9}"/>
              </a:ext>
            </a:extLst>
          </p:cNvPr>
          <p:cNvSpPr txBox="1"/>
          <p:nvPr/>
        </p:nvSpPr>
        <p:spPr>
          <a:xfrm>
            <a:off x="4262652" y="1735109"/>
            <a:ext cx="769285" cy="307777"/>
          </a:xfrm>
          <a:prstGeom prst="rect">
            <a:avLst/>
          </a:prstGeom>
          <a:solidFill>
            <a:schemeClr val="bg1"/>
          </a:solidFill>
          <a:ln>
            <a:noFill/>
          </a:ln>
        </p:spPr>
        <p:txBody>
          <a:bodyPr wrap="square" rtlCol="0">
            <a:spAutoFit/>
          </a:bodyPr>
          <a:lstStyle/>
          <a:p>
            <a:pPr algn="just"/>
            <a:endParaRPr lang="en-US" sz="1400" dirty="0"/>
          </a:p>
        </p:txBody>
      </p:sp>
      <p:sp>
        <p:nvSpPr>
          <p:cNvPr id="40" name="TextBox 39">
            <a:extLst>
              <a:ext uri="{FF2B5EF4-FFF2-40B4-BE49-F238E27FC236}">
                <a16:creationId xmlns:a16="http://schemas.microsoft.com/office/drawing/2014/main" id="{C39128F4-A1BE-4B7D-82A9-B7312CBCADA9}"/>
              </a:ext>
            </a:extLst>
          </p:cNvPr>
          <p:cNvSpPr txBox="1"/>
          <p:nvPr/>
        </p:nvSpPr>
        <p:spPr>
          <a:xfrm>
            <a:off x="6989300" y="1735109"/>
            <a:ext cx="769285" cy="307777"/>
          </a:xfrm>
          <a:prstGeom prst="rect">
            <a:avLst/>
          </a:prstGeom>
          <a:solidFill>
            <a:schemeClr val="bg1"/>
          </a:solidFill>
          <a:ln>
            <a:noFill/>
          </a:ln>
        </p:spPr>
        <p:txBody>
          <a:bodyPr wrap="square" rtlCol="0">
            <a:spAutoFit/>
          </a:bodyPr>
          <a:lstStyle/>
          <a:p>
            <a:pPr algn="just"/>
            <a:endParaRPr lang="en-US" sz="1400" dirty="0"/>
          </a:p>
        </p:txBody>
      </p:sp>
      <p:sp>
        <p:nvSpPr>
          <p:cNvPr id="38" name="TextBox 37">
            <a:extLst>
              <a:ext uri="{FF2B5EF4-FFF2-40B4-BE49-F238E27FC236}">
                <a16:creationId xmlns:a16="http://schemas.microsoft.com/office/drawing/2014/main" id="{C39128F4-A1BE-4B7D-82A9-B7312CBCADA9}"/>
              </a:ext>
            </a:extLst>
          </p:cNvPr>
          <p:cNvSpPr txBox="1"/>
          <p:nvPr/>
        </p:nvSpPr>
        <p:spPr>
          <a:xfrm>
            <a:off x="1448976" y="1735109"/>
            <a:ext cx="769285" cy="307777"/>
          </a:xfrm>
          <a:prstGeom prst="rect">
            <a:avLst/>
          </a:prstGeom>
          <a:solidFill>
            <a:schemeClr val="bg1"/>
          </a:solidFill>
          <a:ln>
            <a:noFill/>
          </a:ln>
        </p:spPr>
        <p:txBody>
          <a:bodyPr wrap="square" rtlCol="0">
            <a:spAutoFit/>
          </a:bodyPr>
          <a:lstStyle/>
          <a:p>
            <a:pPr algn="just"/>
            <a:endParaRPr lang="en-US" sz="1400"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14</a:t>
            </a:fld>
            <a:endParaRPr lang="en-US" dirty="0">
              <a:ea typeface="ＭＳ Ｐゴシック" pitchFamily="34" charset="-128"/>
            </a:endParaRPr>
          </a:p>
        </p:txBody>
      </p:sp>
      <p:pic>
        <p:nvPicPr>
          <p:cNvPr id="13" name="Picture 12">
            <a:extLst>
              <a:ext uri="{FF2B5EF4-FFF2-40B4-BE49-F238E27FC236}">
                <a16:creationId xmlns:a16="http://schemas.microsoft.com/office/drawing/2014/main" id="{CB70A6FD-4FC5-4A2F-B7B6-9D7C0E9595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 t="4760" r="96243" b="89058"/>
          <a:stretch/>
        </p:blipFill>
        <p:spPr>
          <a:xfrm rot="5400000">
            <a:off x="8227829" y="1552981"/>
            <a:ext cx="161925" cy="400605"/>
          </a:xfrm>
          <a:prstGeom prst="rect">
            <a:avLst/>
          </a:prstGeom>
        </p:spPr>
      </p:pic>
      <p:sp>
        <p:nvSpPr>
          <p:cNvPr id="19" name="TextBox 18">
            <a:extLst>
              <a:ext uri="{FF2B5EF4-FFF2-40B4-BE49-F238E27FC236}">
                <a16:creationId xmlns:a16="http://schemas.microsoft.com/office/drawing/2014/main" id="{ED2D787F-7B34-469C-8CCD-B2A5410ED400}"/>
              </a:ext>
            </a:extLst>
          </p:cNvPr>
          <p:cNvSpPr txBox="1"/>
          <p:nvPr/>
        </p:nvSpPr>
        <p:spPr>
          <a:xfrm>
            <a:off x="177801" y="2012269"/>
            <a:ext cx="914400" cy="3385542"/>
          </a:xfrm>
          <a:prstGeom prst="rect">
            <a:avLst/>
          </a:prstGeom>
          <a:noFill/>
        </p:spPr>
        <p:txBody>
          <a:bodyPr wrap="square" rtlCol="0">
            <a:spAutoFit/>
          </a:bodyPr>
          <a:lstStyle/>
          <a:p>
            <a:r>
              <a:rPr lang="en-US" sz="1600" dirty="0"/>
              <a:t>SO</a:t>
            </a:r>
            <a:r>
              <a:rPr lang="en-US" sz="1600" baseline="-25000" dirty="0"/>
              <a:t>4</a:t>
            </a:r>
          </a:p>
          <a:p>
            <a:endParaRPr lang="en-US" sz="1600" dirty="0"/>
          </a:p>
          <a:p>
            <a:endParaRPr lang="en-US" sz="1600" dirty="0"/>
          </a:p>
          <a:p>
            <a:r>
              <a:rPr lang="en-US" sz="1600" dirty="0"/>
              <a:t>NO</a:t>
            </a:r>
            <a:r>
              <a:rPr lang="en-US" sz="1600" baseline="-25000" dirty="0"/>
              <a:t>3</a:t>
            </a:r>
          </a:p>
          <a:p>
            <a:endParaRPr lang="en-US" sz="1600" dirty="0"/>
          </a:p>
          <a:p>
            <a:endParaRPr lang="en-US" sz="1600" dirty="0"/>
          </a:p>
          <a:p>
            <a:r>
              <a:rPr lang="en-US" sz="1600" dirty="0"/>
              <a:t>Cl</a:t>
            </a:r>
          </a:p>
          <a:p>
            <a:endParaRPr lang="en-US" sz="1600" dirty="0"/>
          </a:p>
          <a:p>
            <a:endParaRPr lang="en-US" sz="1600" dirty="0"/>
          </a:p>
          <a:p>
            <a:r>
              <a:rPr lang="en-US" sz="1600" dirty="0"/>
              <a:t>OC</a:t>
            </a:r>
          </a:p>
          <a:p>
            <a:endParaRPr lang="en-US" sz="1600" dirty="0"/>
          </a:p>
          <a:p>
            <a:endParaRPr lang="en-US" sz="1600" dirty="0"/>
          </a:p>
          <a:p>
            <a:r>
              <a:rPr lang="en-US" sz="1600" dirty="0"/>
              <a:t>EC</a:t>
            </a:r>
          </a:p>
        </p:txBody>
      </p:sp>
      <p:sp>
        <p:nvSpPr>
          <p:cNvPr id="60" name="TextBox 59">
            <a:extLst>
              <a:ext uri="{FF2B5EF4-FFF2-40B4-BE49-F238E27FC236}">
                <a16:creationId xmlns:a16="http://schemas.microsoft.com/office/drawing/2014/main" id="{7FB1FBAD-7507-4375-AA60-15B6CDF0876C}"/>
              </a:ext>
            </a:extLst>
          </p:cNvPr>
          <p:cNvSpPr txBox="1"/>
          <p:nvPr/>
        </p:nvSpPr>
        <p:spPr>
          <a:xfrm>
            <a:off x="1606242" y="1459468"/>
            <a:ext cx="6242358" cy="369332"/>
          </a:xfrm>
          <a:prstGeom prst="rect">
            <a:avLst/>
          </a:prstGeom>
          <a:noFill/>
        </p:spPr>
        <p:txBody>
          <a:bodyPr wrap="square" rtlCol="0">
            <a:spAutoFit/>
          </a:bodyPr>
          <a:lstStyle/>
          <a:p>
            <a:r>
              <a:rPr lang="en-US" dirty="0"/>
              <a:t>TS                                        Annual cycle                                    Trend</a:t>
            </a:r>
          </a:p>
        </p:txBody>
      </p:sp>
      <p:sp>
        <p:nvSpPr>
          <p:cNvPr id="64" name="Title 1">
            <a:extLst>
              <a:ext uri="{FF2B5EF4-FFF2-40B4-BE49-F238E27FC236}">
                <a16:creationId xmlns:a16="http://schemas.microsoft.com/office/drawing/2014/main" id="{F8132BF6-F096-49B9-8947-9503DC52AAB2}"/>
              </a:ext>
            </a:extLst>
          </p:cNvPr>
          <p:cNvSpPr txBox="1">
            <a:spLocks/>
          </p:cNvSpPr>
          <p:nvPr/>
        </p:nvSpPr>
        <p:spPr bwMode="auto">
          <a:xfrm>
            <a:off x="1828800" y="914400"/>
            <a:ext cx="5836078" cy="4427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1800" u="sng" dirty="0" err="1"/>
              <a:t>Quabbin</a:t>
            </a:r>
            <a:r>
              <a:rPr lang="en-US" sz="1800" u="sng" dirty="0"/>
              <a:t> Summit, MA (IMPROVE)</a:t>
            </a:r>
          </a:p>
        </p:txBody>
      </p:sp>
      <p:sp>
        <p:nvSpPr>
          <p:cNvPr id="97" name="TextBox 96">
            <a:extLst>
              <a:ext uri="{FF2B5EF4-FFF2-40B4-BE49-F238E27FC236}">
                <a16:creationId xmlns:a16="http://schemas.microsoft.com/office/drawing/2014/main" id="{CE96FD5C-2D17-4392-9F98-BCA9FAE1C6BD}"/>
              </a:ext>
            </a:extLst>
          </p:cNvPr>
          <p:cNvSpPr txBox="1"/>
          <p:nvPr/>
        </p:nvSpPr>
        <p:spPr>
          <a:xfrm>
            <a:off x="3810000" y="2537384"/>
            <a:ext cx="2449967" cy="276999"/>
          </a:xfrm>
          <a:prstGeom prst="rect">
            <a:avLst/>
          </a:prstGeom>
          <a:noFill/>
        </p:spPr>
        <p:txBody>
          <a:bodyPr wrap="square" rtlCol="0">
            <a:spAutoFit/>
          </a:bodyPr>
          <a:lstStyle/>
          <a:p>
            <a:r>
              <a:rPr lang="en-US" sz="1200" dirty="0">
                <a:solidFill>
                  <a:schemeClr val="accent6">
                    <a:lumMod val="75000"/>
                  </a:schemeClr>
                </a:solidFill>
              </a:rPr>
              <a:t>Overestimated magnitude</a:t>
            </a:r>
          </a:p>
        </p:txBody>
      </p:sp>
      <p:sp>
        <p:nvSpPr>
          <p:cNvPr id="41" name="TextBox 40">
            <a:extLst>
              <a:ext uri="{FF2B5EF4-FFF2-40B4-BE49-F238E27FC236}">
                <a16:creationId xmlns:a16="http://schemas.microsoft.com/office/drawing/2014/main" id="{CE96FD5C-2D17-4392-9F98-BCA9FAE1C6BD}"/>
              </a:ext>
            </a:extLst>
          </p:cNvPr>
          <p:cNvSpPr txBox="1"/>
          <p:nvPr/>
        </p:nvSpPr>
        <p:spPr>
          <a:xfrm>
            <a:off x="6096000" y="2534849"/>
            <a:ext cx="2449967" cy="276999"/>
          </a:xfrm>
          <a:prstGeom prst="rect">
            <a:avLst/>
          </a:prstGeom>
          <a:noFill/>
        </p:spPr>
        <p:txBody>
          <a:bodyPr wrap="square" rtlCol="0">
            <a:spAutoFit/>
          </a:bodyPr>
          <a:lstStyle/>
          <a:p>
            <a:r>
              <a:rPr lang="en-US" sz="1200" dirty="0">
                <a:solidFill>
                  <a:schemeClr val="accent6">
                    <a:lumMod val="75000"/>
                  </a:schemeClr>
                </a:solidFill>
              </a:rPr>
              <a:t>Overestimated magnitude and trend</a:t>
            </a:r>
          </a:p>
        </p:txBody>
      </p:sp>
      <p:sp>
        <p:nvSpPr>
          <p:cNvPr id="43" name="TextBox 42">
            <a:extLst>
              <a:ext uri="{FF2B5EF4-FFF2-40B4-BE49-F238E27FC236}">
                <a16:creationId xmlns:a16="http://schemas.microsoft.com/office/drawing/2014/main" id="{CE96FD5C-2D17-4392-9F98-BCA9FAE1C6BD}"/>
              </a:ext>
            </a:extLst>
          </p:cNvPr>
          <p:cNvSpPr txBox="1"/>
          <p:nvPr/>
        </p:nvSpPr>
        <p:spPr>
          <a:xfrm>
            <a:off x="6883505" y="3264701"/>
            <a:ext cx="1498495" cy="276999"/>
          </a:xfrm>
          <a:prstGeom prst="rect">
            <a:avLst/>
          </a:prstGeom>
          <a:noFill/>
        </p:spPr>
        <p:txBody>
          <a:bodyPr wrap="square" rtlCol="0">
            <a:spAutoFit/>
          </a:bodyPr>
          <a:lstStyle/>
          <a:p>
            <a:r>
              <a:rPr lang="en-US" sz="1200" dirty="0"/>
              <a:t>Problematic*</a:t>
            </a:r>
          </a:p>
        </p:txBody>
      </p:sp>
      <p:sp>
        <p:nvSpPr>
          <p:cNvPr id="44" name="TextBox 43">
            <a:extLst>
              <a:ext uri="{FF2B5EF4-FFF2-40B4-BE49-F238E27FC236}">
                <a16:creationId xmlns:a16="http://schemas.microsoft.com/office/drawing/2014/main" id="{1C25891A-0891-4EB9-9C55-E7CE1F7F8488}"/>
              </a:ext>
            </a:extLst>
          </p:cNvPr>
          <p:cNvSpPr txBox="1"/>
          <p:nvPr/>
        </p:nvSpPr>
        <p:spPr>
          <a:xfrm>
            <a:off x="4282283" y="3259042"/>
            <a:ext cx="2846363" cy="276999"/>
          </a:xfrm>
          <a:prstGeom prst="rect">
            <a:avLst/>
          </a:prstGeom>
          <a:noFill/>
        </p:spPr>
        <p:txBody>
          <a:bodyPr wrap="square" rtlCol="0">
            <a:spAutoFit/>
          </a:bodyPr>
          <a:lstStyle/>
          <a:p>
            <a:r>
              <a:rPr lang="en-US" sz="1200" dirty="0"/>
              <a:t>Varies</a:t>
            </a:r>
          </a:p>
        </p:txBody>
      </p:sp>
      <p:sp>
        <p:nvSpPr>
          <p:cNvPr id="45" name="TextBox 44">
            <a:extLst>
              <a:ext uri="{FF2B5EF4-FFF2-40B4-BE49-F238E27FC236}">
                <a16:creationId xmlns:a16="http://schemas.microsoft.com/office/drawing/2014/main" id="{1C25891A-0891-4EB9-9C55-E7CE1F7F8488}"/>
              </a:ext>
            </a:extLst>
          </p:cNvPr>
          <p:cNvSpPr txBox="1"/>
          <p:nvPr/>
        </p:nvSpPr>
        <p:spPr>
          <a:xfrm>
            <a:off x="3794461" y="3955143"/>
            <a:ext cx="1615739" cy="276999"/>
          </a:xfrm>
          <a:prstGeom prst="rect">
            <a:avLst/>
          </a:prstGeom>
          <a:noFill/>
        </p:spPr>
        <p:txBody>
          <a:bodyPr wrap="square" rtlCol="0">
            <a:spAutoFit/>
          </a:bodyPr>
          <a:lstStyle>
            <a:defPPr>
              <a:defRPr lang="en-US"/>
            </a:defPPr>
            <a:lvl1pPr>
              <a:defRPr sz="1200">
                <a:solidFill>
                  <a:srgbClr val="C00000"/>
                </a:solidFill>
              </a:defRPr>
            </a:lvl1pPr>
          </a:lstStyle>
          <a:p>
            <a:r>
              <a:rPr lang="en-US" dirty="0">
                <a:solidFill>
                  <a:schemeClr val="tx1"/>
                </a:solidFill>
              </a:rPr>
              <a:t>Shifted nearly half year</a:t>
            </a:r>
          </a:p>
        </p:txBody>
      </p:sp>
      <p:sp>
        <p:nvSpPr>
          <p:cNvPr id="46" name="TextBox 45">
            <a:extLst>
              <a:ext uri="{FF2B5EF4-FFF2-40B4-BE49-F238E27FC236}">
                <a16:creationId xmlns:a16="http://schemas.microsoft.com/office/drawing/2014/main" id="{CE96FD5C-2D17-4392-9F98-BCA9FAE1C6BD}"/>
              </a:ext>
            </a:extLst>
          </p:cNvPr>
          <p:cNvSpPr txBox="1"/>
          <p:nvPr/>
        </p:nvSpPr>
        <p:spPr>
          <a:xfrm>
            <a:off x="6084527" y="3955143"/>
            <a:ext cx="2449967" cy="276999"/>
          </a:xfrm>
          <a:prstGeom prst="rect">
            <a:avLst/>
          </a:prstGeom>
          <a:noFill/>
        </p:spPr>
        <p:txBody>
          <a:bodyPr wrap="square" rtlCol="0">
            <a:spAutoFit/>
          </a:bodyPr>
          <a:lstStyle/>
          <a:p>
            <a:r>
              <a:rPr lang="en-US" sz="1200" dirty="0">
                <a:solidFill>
                  <a:schemeClr val="accent6">
                    <a:lumMod val="75000"/>
                  </a:schemeClr>
                </a:solidFill>
              </a:rPr>
              <a:t>Overestimated magnitude and trend</a:t>
            </a:r>
          </a:p>
        </p:txBody>
      </p:sp>
      <p:sp>
        <p:nvSpPr>
          <p:cNvPr id="47" name="TextBox 46">
            <a:extLst>
              <a:ext uri="{FF2B5EF4-FFF2-40B4-BE49-F238E27FC236}">
                <a16:creationId xmlns:a16="http://schemas.microsoft.com/office/drawing/2014/main" id="{CE96FD5C-2D17-4392-9F98-BCA9FAE1C6BD}"/>
              </a:ext>
            </a:extLst>
          </p:cNvPr>
          <p:cNvSpPr txBox="1"/>
          <p:nvPr/>
        </p:nvSpPr>
        <p:spPr>
          <a:xfrm>
            <a:off x="3531733" y="4663300"/>
            <a:ext cx="2449967" cy="276999"/>
          </a:xfrm>
          <a:prstGeom prst="rect">
            <a:avLst/>
          </a:prstGeom>
          <a:noFill/>
        </p:spPr>
        <p:txBody>
          <a:bodyPr wrap="square" rtlCol="0">
            <a:spAutoFit/>
          </a:bodyPr>
          <a:lstStyle/>
          <a:p>
            <a:r>
              <a:rPr lang="en-US" sz="1200" dirty="0">
                <a:solidFill>
                  <a:schemeClr val="accent6">
                    <a:lumMod val="75000"/>
                  </a:schemeClr>
                </a:solidFill>
              </a:rPr>
              <a:t>Overestimated magnitude, cycle</a:t>
            </a:r>
          </a:p>
        </p:txBody>
      </p:sp>
      <p:sp>
        <p:nvSpPr>
          <p:cNvPr id="48" name="TextBox 47">
            <a:extLst>
              <a:ext uri="{FF2B5EF4-FFF2-40B4-BE49-F238E27FC236}">
                <a16:creationId xmlns:a16="http://schemas.microsoft.com/office/drawing/2014/main" id="{CE96FD5C-2D17-4392-9F98-BCA9FAE1C6BD}"/>
              </a:ext>
            </a:extLst>
          </p:cNvPr>
          <p:cNvSpPr txBox="1"/>
          <p:nvPr/>
        </p:nvSpPr>
        <p:spPr>
          <a:xfrm>
            <a:off x="6407757" y="4670643"/>
            <a:ext cx="2449967" cy="276999"/>
          </a:xfrm>
          <a:prstGeom prst="rect">
            <a:avLst/>
          </a:prstGeom>
          <a:noFill/>
        </p:spPr>
        <p:txBody>
          <a:bodyPr wrap="square" rtlCol="0">
            <a:spAutoFit/>
          </a:bodyPr>
          <a:lstStyle/>
          <a:p>
            <a:r>
              <a:rPr lang="en-US" sz="1200" dirty="0">
                <a:solidFill>
                  <a:schemeClr val="accent6">
                    <a:lumMod val="75000"/>
                  </a:schemeClr>
                </a:solidFill>
              </a:rPr>
              <a:t>Overestimated magnitude</a:t>
            </a:r>
          </a:p>
        </p:txBody>
      </p:sp>
      <p:sp>
        <p:nvSpPr>
          <p:cNvPr id="10" name="Up-Down Arrow 9"/>
          <p:cNvSpPr/>
          <p:nvPr/>
        </p:nvSpPr>
        <p:spPr>
          <a:xfrm>
            <a:off x="3225798" y="3535477"/>
            <a:ext cx="152400" cy="381000"/>
          </a:xfrm>
          <a:prstGeom prst="upDownArrow">
            <a:avLst/>
          </a:prstGeom>
          <a:gradFill>
            <a:gsLst>
              <a:gs pos="0">
                <a:schemeClr val="accent1">
                  <a:tint val="100000"/>
                  <a:shade val="100000"/>
                  <a:satMod val="130000"/>
                  <a:alpha val="0"/>
                </a:schemeClr>
              </a:gs>
              <a:gs pos="0">
                <a:schemeClr val="accent1">
                  <a:tint val="50000"/>
                  <a:shade val="100000"/>
                  <a:satMod val="350000"/>
                  <a:alpha val="16000"/>
                </a:schemeClr>
              </a:gs>
            </a:gsLst>
          </a:gra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Up-Down Arrow 51"/>
          <p:cNvSpPr/>
          <p:nvPr/>
        </p:nvSpPr>
        <p:spPr>
          <a:xfrm>
            <a:off x="3230560" y="4948588"/>
            <a:ext cx="152400" cy="381000"/>
          </a:xfrm>
          <a:prstGeom prst="upDownArrow">
            <a:avLst/>
          </a:prstGeom>
          <a:gradFill>
            <a:gsLst>
              <a:gs pos="0">
                <a:schemeClr val="accent1">
                  <a:tint val="100000"/>
                  <a:shade val="100000"/>
                  <a:satMod val="130000"/>
                  <a:alpha val="0"/>
                </a:schemeClr>
              </a:gs>
              <a:gs pos="0">
                <a:schemeClr val="accent1">
                  <a:tint val="50000"/>
                  <a:shade val="100000"/>
                  <a:satMod val="350000"/>
                  <a:alpha val="16000"/>
                </a:schemeClr>
              </a:gs>
            </a:gsLst>
          </a:gra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Up-Down Arrow 52"/>
          <p:cNvSpPr/>
          <p:nvPr/>
        </p:nvSpPr>
        <p:spPr>
          <a:xfrm>
            <a:off x="5992660" y="3528170"/>
            <a:ext cx="152400" cy="381000"/>
          </a:xfrm>
          <a:prstGeom prst="upDownArrow">
            <a:avLst/>
          </a:prstGeom>
          <a:gradFill>
            <a:gsLst>
              <a:gs pos="0">
                <a:schemeClr val="accent1">
                  <a:tint val="100000"/>
                  <a:shade val="100000"/>
                  <a:satMod val="130000"/>
                  <a:alpha val="0"/>
                </a:schemeClr>
              </a:gs>
              <a:gs pos="0">
                <a:schemeClr val="accent1">
                  <a:tint val="50000"/>
                  <a:shade val="100000"/>
                  <a:satMod val="350000"/>
                  <a:alpha val="16000"/>
                </a:schemeClr>
              </a:gs>
            </a:gsLst>
          </a:gra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924800" y="3467641"/>
            <a:ext cx="533400" cy="52691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TextBox 34">
            <a:extLst>
              <a:ext uri="{FF2B5EF4-FFF2-40B4-BE49-F238E27FC236}">
                <a16:creationId xmlns:a16="http://schemas.microsoft.com/office/drawing/2014/main" id="{15EF27DE-C0BD-44E8-9848-01D11FAE14A8}"/>
              </a:ext>
            </a:extLst>
          </p:cNvPr>
          <p:cNvSpPr txBox="1"/>
          <p:nvPr/>
        </p:nvSpPr>
        <p:spPr>
          <a:xfrm>
            <a:off x="4262652" y="1794927"/>
            <a:ext cx="2846363" cy="276999"/>
          </a:xfrm>
          <a:prstGeom prst="rect">
            <a:avLst/>
          </a:prstGeom>
          <a:noFill/>
        </p:spPr>
        <p:txBody>
          <a:bodyPr wrap="square" rtlCol="0">
            <a:spAutoFit/>
          </a:bodyPr>
          <a:lstStyle/>
          <a:p>
            <a:r>
              <a:rPr lang="en-US" sz="1200" dirty="0"/>
              <a:t>Good</a:t>
            </a:r>
          </a:p>
        </p:txBody>
      </p:sp>
      <p:sp>
        <p:nvSpPr>
          <p:cNvPr id="36" name="TextBox 35">
            <a:extLst>
              <a:ext uri="{FF2B5EF4-FFF2-40B4-BE49-F238E27FC236}">
                <a16:creationId xmlns:a16="http://schemas.microsoft.com/office/drawing/2014/main" id="{EB692DBB-8E4A-40DF-9FA5-BF67A5079342}"/>
              </a:ext>
            </a:extLst>
          </p:cNvPr>
          <p:cNvSpPr txBox="1"/>
          <p:nvPr/>
        </p:nvSpPr>
        <p:spPr>
          <a:xfrm>
            <a:off x="7122785" y="1803228"/>
            <a:ext cx="2846363" cy="276999"/>
          </a:xfrm>
          <a:prstGeom prst="rect">
            <a:avLst/>
          </a:prstGeom>
          <a:noFill/>
        </p:spPr>
        <p:txBody>
          <a:bodyPr wrap="square" rtlCol="0">
            <a:spAutoFit/>
          </a:bodyPr>
          <a:lstStyle/>
          <a:p>
            <a:r>
              <a:rPr lang="en-US" sz="1200" dirty="0"/>
              <a:t>Good</a:t>
            </a:r>
          </a:p>
        </p:txBody>
      </p:sp>
      <p:sp>
        <p:nvSpPr>
          <p:cNvPr id="37" name="TextBox 36">
            <a:extLst>
              <a:ext uri="{FF2B5EF4-FFF2-40B4-BE49-F238E27FC236}">
                <a16:creationId xmlns:a16="http://schemas.microsoft.com/office/drawing/2014/main" id="{1C76D3DA-F3E3-4C7F-B1D2-510ADAF379A0}"/>
              </a:ext>
            </a:extLst>
          </p:cNvPr>
          <p:cNvSpPr txBox="1"/>
          <p:nvPr/>
        </p:nvSpPr>
        <p:spPr>
          <a:xfrm>
            <a:off x="2265734" y="5829567"/>
            <a:ext cx="1835479" cy="369332"/>
          </a:xfrm>
          <a:prstGeom prst="rect">
            <a:avLst/>
          </a:prstGeom>
          <a:noFill/>
          <a:ln>
            <a:noFill/>
          </a:ln>
        </p:spPr>
        <p:txBody>
          <a:bodyPr wrap="square" rtlCol="0">
            <a:spAutoFit/>
          </a:bodyPr>
          <a:lstStyle/>
          <a:p>
            <a:pPr algn="ctr"/>
            <a:r>
              <a:rPr lang="en-US" dirty="0" err="1">
                <a:solidFill>
                  <a:srgbClr val="3333FF"/>
                </a:solidFill>
              </a:rPr>
              <a:t>Obs</a:t>
            </a:r>
            <a:r>
              <a:rPr lang="en-US" dirty="0"/>
              <a:t>  </a:t>
            </a:r>
            <a:r>
              <a:rPr lang="en-US" dirty="0">
                <a:solidFill>
                  <a:srgbClr val="E50D0D"/>
                </a:solidFill>
              </a:rPr>
              <a:t>CMAQ</a:t>
            </a:r>
          </a:p>
        </p:txBody>
      </p:sp>
      <p:sp>
        <p:nvSpPr>
          <p:cNvPr id="49" name="TextBox 48">
            <a:extLst>
              <a:ext uri="{FF2B5EF4-FFF2-40B4-BE49-F238E27FC236}">
                <a16:creationId xmlns:a16="http://schemas.microsoft.com/office/drawing/2014/main" id="{161104CD-C071-49E3-9A4F-2E140444767B}"/>
              </a:ext>
            </a:extLst>
          </p:cNvPr>
          <p:cNvSpPr txBox="1"/>
          <p:nvPr/>
        </p:nvSpPr>
        <p:spPr>
          <a:xfrm>
            <a:off x="5084666" y="5857812"/>
            <a:ext cx="2350601" cy="338554"/>
          </a:xfrm>
          <a:prstGeom prst="rect">
            <a:avLst/>
          </a:prstGeom>
          <a:noFill/>
        </p:spPr>
        <p:txBody>
          <a:bodyPr wrap="square" rtlCol="0">
            <a:spAutoFit/>
          </a:bodyPr>
          <a:lstStyle/>
          <a:p>
            <a:r>
              <a:rPr lang="en-US" sz="1600" dirty="0"/>
              <a:t>Mean cycle (days)</a:t>
            </a:r>
          </a:p>
        </p:txBody>
      </p:sp>
      <p:cxnSp>
        <p:nvCxnSpPr>
          <p:cNvPr id="50" name="Straight Arrow Connector 49">
            <a:extLst>
              <a:ext uri="{FF2B5EF4-FFF2-40B4-BE49-F238E27FC236}">
                <a16:creationId xmlns:a16="http://schemas.microsoft.com/office/drawing/2014/main" id="{02F8054B-1112-4666-9957-020E9F307E62}"/>
              </a:ext>
            </a:extLst>
          </p:cNvPr>
          <p:cNvCxnSpPr/>
          <p:nvPr/>
        </p:nvCxnSpPr>
        <p:spPr>
          <a:xfrm>
            <a:off x="5808989" y="5337115"/>
            <a:ext cx="0" cy="5389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E0468FD7-F226-42A6-9DC2-EDAD17EA7558}"/>
              </a:ext>
            </a:extLst>
          </p:cNvPr>
          <p:cNvSpPr txBox="1"/>
          <p:nvPr/>
        </p:nvSpPr>
        <p:spPr>
          <a:xfrm>
            <a:off x="558833" y="3608701"/>
            <a:ext cx="110033" cy="201300"/>
          </a:xfrm>
          <a:prstGeom prst="rect">
            <a:avLst/>
          </a:prstGeom>
          <a:solidFill>
            <a:schemeClr val="bg1"/>
          </a:solidFill>
          <a:ln>
            <a:noFill/>
          </a:ln>
        </p:spPr>
        <p:txBody>
          <a:bodyPr wrap="square" rtlCol="0">
            <a:spAutoFit/>
          </a:bodyPr>
          <a:lstStyle/>
          <a:p>
            <a:pPr algn="just"/>
            <a:endParaRPr lang="en-US" sz="1400" dirty="0"/>
          </a:p>
        </p:txBody>
      </p:sp>
      <p:sp>
        <p:nvSpPr>
          <p:cNvPr id="32" name="TextBox 31">
            <a:extLst>
              <a:ext uri="{FF2B5EF4-FFF2-40B4-BE49-F238E27FC236}">
                <a16:creationId xmlns:a16="http://schemas.microsoft.com/office/drawing/2014/main" id="{788E51AA-5DDB-46A1-9D3A-656D9E742ABB}"/>
              </a:ext>
            </a:extLst>
          </p:cNvPr>
          <p:cNvSpPr txBox="1"/>
          <p:nvPr/>
        </p:nvSpPr>
        <p:spPr>
          <a:xfrm>
            <a:off x="540903" y="5029200"/>
            <a:ext cx="110033" cy="201300"/>
          </a:xfrm>
          <a:prstGeom prst="rect">
            <a:avLst/>
          </a:prstGeom>
          <a:solidFill>
            <a:schemeClr val="bg1"/>
          </a:solidFill>
          <a:ln>
            <a:noFill/>
          </a:ln>
        </p:spPr>
        <p:txBody>
          <a:bodyPr wrap="square" rtlCol="0">
            <a:spAutoFit/>
          </a:bodyPr>
          <a:lstStyle/>
          <a:p>
            <a:pPr algn="just"/>
            <a:endParaRPr lang="en-US" sz="1400" dirty="0"/>
          </a:p>
        </p:txBody>
      </p:sp>
      <p:sp>
        <p:nvSpPr>
          <p:cNvPr id="33" name="Text Box 4">
            <a:extLst>
              <a:ext uri="{FF2B5EF4-FFF2-40B4-BE49-F238E27FC236}">
                <a16:creationId xmlns:a16="http://schemas.microsoft.com/office/drawing/2014/main" id="{C45150CA-B589-4001-91B7-218F89F53C66}"/>
              </a:ext>
            </a:extLst>
          </p:cNvPr>
          <p:cNvSpPr txBox="1">
            <a:spLocks noChangeArrowheads="1"/>
          </p:cNvSpPr>
          <p:nvPr/>
        </p:nvSpPr>
        <p:spPr bwMode="auto">
          <a:xfrm>
            <a:off x="1367485" y="177225"/>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b="1" dirty="0">
                <a:solidFill>
                  <a:schemeClr val="bg1"/>
                </a:solidFill>
                <a:cs typeface="Arial" pitchFamily="34" charset="0"/>
              </a:rPr>
              <a:t>EMD analysis with speciated PM</a:t>
            </a:r>
            <a:r>
              <a:rPr lang="en-US" sz="3200" b="1" baseline="-25000" dirty="0">
                <a:solidFill>
                  <a:schemeClr val="bg1"/>
                </a:solidFill>
                <a:cs typeface="Arial" pitchFamily="34" charset="0"/>
              </a:rPr>
              <a:t>2.5</a:t>
            </a:r>
            <a:endParaRPr lang="en-US" sz="3200" b="1" baseline="-25000" dirty="0">
              <a:solidFill>
                <a:schemeClr val="bg1"/>
              </a:solidFill>
            </a:endParaRPr>
          </a:p>
        </p:txBody>
      </p:sp>
    </p:spTree>
    <p:extLst>
      <p:ext uri="{BB962C8B-B14F-4D97-AF65-F5344CB8AC3E}">
        <p14:creationId xmlns:p14="http://schemas.microsoft.com/office/powerpoint/2010/main" val="369953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41" grpId="0"/>
      <p:bldP spid="43" grpId="0"/>
      <p:bldP spid="44" grpId="0"/>
      <p:bldP spid="45" grpId="0"/>
      <p:bldP spid="46" grpId="0"/>
      <p:bldP spid="47" grpId="0"/>
      <p:bldP spid="48" grpId="0"/>
      <p:bldP spid="10" grpId="0" animBg="1"/>
      <p:bldP spid="52" grpId="0" animBg="1"/>
      <p:bldP spid="53" grpId="0" animBg="1"/>
      <p:bldP spid="54" grpId="0" animBg="1"/>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2348D2C-64A0-4175-8B63-AAC8F3C8D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351"/>
          <a:stretch/>
        </p:blipFill>
        <p:spPr>
          <a:xfrm>
            <a:off x="308707" y="1535213"/>
            <a:ext cx="3521528" cy="4343609"/>
          </a:xfrm>
          <a:prstGeom prst="rect">
            <a:avLst/>
          </a:prstGeom>
        </p:spPr>
      </p:pic>
      <p:pic>
        <p:nvPicPr>
          <p:cNvPr id="32" name="Picture 31">
            <a:extLst>
              <a:ext uri="{FF2B5EF4-FFF2-40B4-BE49-F238E27FC236}">
                <a16:creationId xmlns:a16="http://schemas.microsoft.com/office/drawing/2014/main" id="{4DE1ECA8-1642-4423-9118-103AACC25B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351" t="-150" b="24359"/>
          <a:stretch/>
        </p:blipFill>
        <p:spPr>
          <a:xfrm>
            <a:off x="3349784" y="1535213"/>
            <a:ext cx="3521528" cy="3292030"/>
          </a:xfrm>
          <a:prstGeom prst="rect">
            <a:avLst/>
          </a:prstGeom>
        </p:spPr>
      </p:pic>
      <p:sp>
        <p:nvSpPr>
          <p:cNvPr id="9" name="Rectangle 8">
            <a:extLst>
              <a:ext uri="{FF2B5EF4-FFF2-40B4-BE49-F238E27FC236}">
                <a16:creationId xmlns:a16="http://schemas.microsoft.com/office/drawing/2014/main" id="{0616055C-ADF9-417B-8515-1FD3E19A724B}"/>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15</a:t>
            </a:fld>
            <a:endParaRPr lang="en-US" dirty="0">
              <a:ea typeface="ＭＳ Ｐゴシック" pitchFamily="34" charset="-128"/>
            </a:endParaRPr>
          </a:p>
        </p:txBody>
      </p:sp>
      <p:pic>
        <p:nvPicPr>
          <p:cNvPr id="13" name="Picture 12">
            <a:extLst>
              <a:ext uri="{FF2B5EF4-FFF2-40B4-BE49-F238E27FC236}">
                <a16:creationId xmlns:a16="http://schemas.microsoft.com/office/drawing/2014/main" id="{CB70A6FD-4FC5-4A2F-B7B6-9D7C0E9595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 t="4760" r="96243" b="89058"/>
          <a:stretch/>
        </p:blipFill>
        <p:spPr>
          <a:xfrm rot="5400000">
            <a:off x="549457" y="5443260"/>
            <a:ext cx="161925" cy="400605"/>
          </a:xfrm>
          <a:prstGeom prst="rect">
            <a:avLst/>
          </a:prstGeom>
        </p:spPr>
      </p:pic>
      <p:sp>
        <p:nvSpPr>
          <p:cNvPr id="17" name="Title 1">
            <a:extLst>
              <a:ext uri="{FF2B5EF4-FFF2-40B4-BE49-F238E27FC236}">
                <a16:creationId xmlns:a16="http://schemas.microsoft.com/office/drawing/2014/main" id="{7BF7129B-37B8-4C6C-954B-45DC188D6346}"/>
              </a:ext>
            </a:extLst>
          </p:cNvPr>
          <p:cNvSpPr>
            <a:spLocks noGrp="1"/>
          </p:cNvSpPr>
          <p:nvPr>
            <p:ph type="title"/>
          </p:nvPr>
        </p:nvSpPr>
        <p:spPr>
          <a:xfrm>
            <a:off x="1336422" y="1038434"/>
            <a:ext cx="6918276" cy="396743"/>
          </a:xfrm>
        </p:spPr>
        <p:txBody>
          <a:bodyPr/>
          <a:lstStyle/>
          <a:p>
            <a:pPr algn="ctr"/>
            <a:r>
              <a:rPr lang="en-US" sz="2400" u="sng" dirty="0"/>
              <a:t>Reno, NV (urban - AQS, CSN)</a:t>
            </a:r>
            <a:br>
              <a:rPr lang="en-US" sz="2400" u="sng" dirty="0"/>
            </a:br>
            <a:r>
              <a:rPr lang="en-US" sz="2400" b="1" dirty="0"/>
              <a:t>Total PM</a:t>
            </a:r>
            <a:r>
              <a:rPr lang="en-US" sz="2400" b="1" baseline="-25000" dirty="0"/>
              <a:t>2.5</a:t>
            </a:r>
          </a:p>
        </p:txBody>
      </p:sp>
      <p:grpSp>
        <p:nvGrpSpPr>
          <p:cNvPr id="36" name="Group 35">
            <a:extLst>
              <a:ext uri="{FF2B5EF4-FFF2-40B4-BE49-F238E27FC236}">
                <a16:creationId xmlns:a16="http://schemas.microsoft.com/office/drawing/2014/main" id="{1D35A698-974F-4AB0-952B-F69EF13F18AC}"/>
              </a:ext>
            </a:extLst>
          </p:cNvPr>
          <p:cNvGrpSpPr>
            <a:grpSpLocks noChangeAspect="1"/>
          </p:cNvGrpSpPr>
          <p:nvPr/>
        </p:nvGrpSpPr>
        <p:grpSpPr>
          <a:xfrm>
            <a:off x="6629400" y="1855876"/>
            <a:ext cx="1949387" cy="1597057"/>
            <a:chOff x="6239579" y="1923406"/>
            <a:chExt cx="2165985" cy="1774508"/>
          </a:xfrm>
        </p:grpSpPr>
        <p:grpSp>
          <p:nvGrpSpPr>
            <p:cNvPr id="22" name="Group 21">
              <a:extLst>
                <a:ext uri="{FF2B5EF4-FFF2-40B4-BE49-F238E27FC236}">
                  <a16:creationId xmlns:a16="http://schemas.microsoft.com/office/drawing/2014/main" id="{0D73D901-5429-40FB-A801-7AA63E9B6886}"/>
                </a:ext>
              </a:extLst>
            </p:cNvPr>
            <p:cNvGrpSpPr>
              <a:grpSpLocks noChangeAspect="1"/>
            </p:cNvGrpSpPr>
            <p:nvPr/>
          </p:nvGrpSpPr>
          <p:grpSpPr>
            <a:xfrm>
              <a:off x="6239579" y="1923406"/>
              <a:ext cx="2165985" cy="1774508"/>
              <a:chOff x="962025" y="471487"/>
              <a:chExt cx="7219950" cy="5915025"/>
            </a:xfrm>
            <a:effectLst>
              <a:glow rad="50800">
                <a:schemeClr val="accent1">
                  <a:alpha val="40000"/>
                </a:schemeClr>
              </a:glow>
            </a:effectLst>
          </p:grpSpPr>
          <p:pic>
            <p:nvPicPr>
              <p:cNvPr id="20" name="Picture 19">
                <a:extLst>
                  <a:ext uri="{FF2B5EF4-FFF2-40B4-BE49-F238E27FC236}">
                    <a16:creationId xmlns:a16="http://schemas.microsoft.com/office/drawing/2014/main" id="{BA8BEC7A-B50D-429A-A211-8E2FCBD059EE}"/>
                  </a:ext>
                </a:extLst>
              </p:cNvPr>
              <p:cNvPicPr>
                <a:picLocks noChangeAspect="1"/>
              </p:cNvPicPr>
              <p:nvPr/>
            </p:nvPicPr>
            <p:blipFill>
              <a:blip r:embed="rId5"/>
              <a:stretch>
                <a:fillRect/>
              </a:stretch>
            </p:blipFill>
            <p:spPr>
              <a:xfrm>
                <a:off x="962025" y="471487"/>
                <a:ext cx="7219950" cy="5915025"/>
              </a:xfrm>
              <a:prstGeom prst="rect">
                <a:avLst/>
              </a:prstGeom>
            </p:spPr>
          </p:pic>
          <p:pic>
            <p:nvPicPr>
              <p:cNvPr id="21" name="Picture 20">
                <a:extLst>
                  <a:ext uri="{FF2B5EF4-FFF2-40B4-BE49-F238E27FC236}">
                    <a16:creationId xmlns:a16="http://schemas.microsoft.com/office/drawing/2014/main" id="{A6F61CB4-9EB1-4F05-BBC3-253A5309BDC8}"/>
                  </a:ext>
                </a:extLst>
              </p:cNvPr>
              <p:cNvPicPr>
                <a:picLocks noChangeAspect="1"/>
              </p:cNvPicPr>
              <p:nvPr/>
            </p:nvPicPr>
            <p:blipFill>
              <a:blip r:embed="rId6"/>
              <a:stretch>
                <a:fillRect/>
              </a:stretch>
            </p:blipFill>
            <p:spPr>
              <a:xfrm>
                <a:off x="3645368" y="5744132"/>
                <a:ext cx="1352550" cy="171450"/>
              </a:xfrm>
              <a:prstGeom prst="rect">
                <a:avLst/>
              </a:prstGeom>
            </p:spPr>
          </p:pic>
        </p:grpSp>
        <p:cxnSp>
          <p:nvCxnSpPr>
            <p:cNvPr id="11" name="Straight Connector 10">
              <a:extLst>
                <a:ext uri="{FF2B5EF4-FFF2-40B4-BE49-F238E27FC236}">
                  <a16:creationId xmlns:a16="http://schemas.microsoft.com/office/drawing/2014/main" id="{6D3D1D24-D3B0-4E6D-98DB-E840B043741D}"/>
                </a:ext>
              </a:extLst>
            </p:cNvPr>
            <p:cNvCxnSpPr>
              <a:cxnSpLocks/>
            </p:cNvCxnSpPr>
            <p:nvPr/>
          </p:nvCxnSpPr>
          <p:spPr>
            <a:xfrm>
              <a:off x="7759700" y="1923406"/>
              <a:ext cx="12700" cy="102583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AB7928EE-90A3-4FB3-AD41-D1226D5B8095}"/>
                </a:ext>
              </a:extLst>
            </p:cNvPr>
            <p:cNvCxnSpPr>
              <a:cxnSpLocks/>
            </p:cNvCxnSpPr>
            <p:nvPr/>
          </p:nvCxnSpPr>
          <p:spPr>
            <a:xfrm>
              <a:off x="7772400" y="2949237"/>
              <a:ext cx="633164" cy="55596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35" name="TextBox 34">
            <a:extLst>
              <a:ext uri="{FF2B5EF4-FFF2-40B4-BE49-F238E27FC236}">
                <a16:creationId xmlns:a16="http://schemas.microsoft.com/office/drawing/2014/main" id="{138B6DC8-FE78-40EB-A925-A6BCE0B26F36}"/>
              </a:ext>
            </a:extLst>
          </p:cNvPr>
          <p:cNvSpPr txBox="1"/>
          <p:nvPr/>
        </p:nvSpPr>
        <p:spPr>
          <a:xfrm>
            <a:off x="6638365" y="3728578"/>
            <a:ext cx="1835479" cy="369332"/>
          </a:xfrm>
          <a:prstGeom prst="rect">
            <a:avLst/>
          </a:prstGeom>
          <a:noFill/>
          <a:ln>
            <a:noFill/>
          </a:ln>
        </p:spPr>
        <p:txBody>
          <a:bodyPr wrap="square" rtlCol="0">
            <a:spAutoFit/>
          </a:bodyPr>
          <a:lstStyle/>
          <a:p>
            <a:pPr algn="ctr"/>
            <a:r>
              <a:rPr lang="en-US" dirty="0" err="1">
                <a:solidFill>
                  <a:srgbClr val="3333FF"/>
                </a:solidFill>
              </a:rPr>
              <a:t>Obs</a:t>
            </a:r>
            <a:r>
              <a:rPr lang="en-US" dirty="0"/>
              <a:t>  </a:t>
            </a:r>
            <a:r>
              <a:rPr lang="en-US" dirty="0">
                <a:solidFill>
                  <a:srgbClr val="E50D0D"/>
                </a:solidFill>
              </a:rPr>
              <a:t>CMAQ</a:t>
            </a:r>
          </a:p>
        </p:txBody>
      </p:sp>
      <p:pic>
        <p:nvPicPr>
          <p:cNvPr id="37" name="Picture 36">
            <a:extLst>
              <a:ext uri="{FF2B5EF4-FFF2-40B4-BE49-F238E27FC236}">
                <a16:creationId xmlns:a16="http://schemas.microsoft.com/office/drawing/2014/main" id="{C55D213D-3EA4-40AD-B7E9-D3C8750484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5507" t="90275"/>
          <a:stretch/>
        </p:blipFill>
        <p:spPr>
          <a:xfrm>
            <a:off x="3650677" y="4852904"/>
            <a:ext cx="3220635" cy="422427"/>
          </a:xfrm>
          <a:prstGeom prst="rect">
            <a:avLst/>
          </a:prstGeom>
        </p:spPr>
      </p:pic>
      <p:sp>
        <p:nvSpPr>
          <p:cNvPr id="12" name="Rectangle 11">
            <a:extLst>
              <a:ext uri="{FF2B5EF4-FFF2-40B4-BE49-F238E27FC236}">
                <a16:creationId xmlns:a16="http://schemas.microsoft.com/office/drawing/2014/main" id="{6B6CDCF6-7881-4E2D-B0B2-8B439CB03DBE}"/>
              </a:ext>
            </a:extLst>
          </p:cNvPr>
          <p:cNvSpPr/>
          <p:nvPr/>
        </p:nvSpPr>
        <p:spPr>
          <a:xfrm>
            <a:off x="3730736" y="5115412"/>
            <a:ext cx="4900912" cy="923330"/>
          </a:xfrm>
          <a:prstGeom prst="rect">
            <a:avLst/>
          </a:prstGeom>
          <a:solidFill>
            <a:srgbClr val="F2F2F2"/>
          </a:solidFill>
        </p:spPr>
        <p:txBody>
          <a:bodyPr wrap="square">
            <a:spAutoFit/>
          </a:bodyPr>
          <a:lstStyle/>
          <a:p>
            <a:pPr marL="285750" indent="-285750">
              <a:buFont typeface="Arial" panose="020B0604020202020204" pitchFamily="34" charset="0"/>
              <a:buChar char="•"/>
            </a:pPr>
            <a:r>
              <a:rPr lang="en-US" dirty="0"/>
              <a:t>The underestimation can be partially explained by missing the extreme wildfire events such as the 2008 California Wildfires</a:t>
            </a:r>
            <a:r>
              <a:rPr lang="en-US" altLang="zh-CN" dirty="0"/>
              <a:t>.</a:t>
            </a:r>
            <a:endParaRPr lang="en-US" dirty="0"/>
          </a:p>
        </p:txBody>
      </p:sp>
      <p:sp>
        <p:nvSpPr>
          <p:cNvPr id="39" name="TextBox 38">
            <a:extLst>
              <a:ext uri="{FF2B5EF4-FFF2-40B4-BE49-F238E27FC236}">
                <a16:creationId xmlns:a16="http://schemas.microsoft.com/office/drawing/2014/main" id="{C3CB8A5A-2AAD-4931-8CB0-357A16801DCA}"/>
              </a:ext>
            </a:extLst>
          </p:cNvPr>
          <p:cNvSpPr txBox="1"/>
          <p:nvPr/>
        </p:nvSpPr>
        <p:spPr>
          <a:xfrm>
            <a:off x="6558251" y="4552265"/>
            <a:ext cx="2350601" cy="338554"/>
          </a:xfrm>
          <a:prstGeom prst="rect">
            <a:avLst/>
          </a:prstGeom>
          <a:noFill/>
        </p:spPr>
        <p:txBody>
          <a:bodyPr wrap="square" rtlCol="0">
            <a:spAutoFit/>
          </a:bodyPr>
          <a:lstStyle/>
          <a:p>
            <a:r>
              <a:rPr lang="en-US" sz="1600" dirty="0"/>
              <a:t>Mean cycle (days)</a:t>
            </a:r>
          </a:p>
        </p:txBody>
      </p:sp>
      <p:cxnSp>
        <p:nvCxnSpPr>
          <p:cNvPr id="40" name="Straight Arrow Connector 39">
            <a:extLst>
              <a:ext uri="{FF2B5EF4-FFF2-40B4-BE49-F238E27FC236}">
                <a16:creationId xmlns:a16="http://schemas.microsoft.com/office/drawing/2014/main" id="{0D6F9EA7-44BE-4387-9A82-03B9BB053842}"/>
              </a:ext>
            </a:extLst>
          </p:cNvPr>
          <p:cNvCxnSpPr>
            <a:cxnSpLocks/>
          </p:cNvCxnSpPr>
          <p:nvPr/>
        </p:nvCxnSpPr>
        <p:spPr>
          <a:xfrm>
            <a:off x="6420334" y="4162930"/>
            <a:ext cx="209066" cy="38933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 Box 4">
            <a:extLst>
              <a:ext uri="{FF2B5EF4-FFF2-40B4-BE49-F238E27FC236}">
                <a16:creationId xmlns:a16="http://schemas.microsoft.com/office/drawing/2014/main" id="{F528737E-E488-4B8C-8341-A33EF612C925}"/>
              </a:ext>
            </a:extLst>
          </p:cNvPr>
          <p:cNvSpPr txBox="1">
            <a:spLocks noChangeArrowheads="1"/>
          </p:cNvSpPr>
          <p:nvPr/>
        </p:nvSpPr>
        <p:spPr bwMode="auto">
          <a:xfrm>
            <a:off x="1367485" y="177225"/>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b="1" dirty="0">
                <a:solidFill>
                  <a:schemeClr val="bg1"/>
                </a:solidFill>
                <a:cs typeface="Arial" pitchFamily="34" charset="0"/>
              </a:rPr>
              <a:t>EMD analysis with speciated PM</a:t>
            </a:r>
            <a:r>
              <a:rPr lang="en-US" sz="3200" b="1" baseline="-25000" dirty="0">
                <a:solidFill>
                  <a:schemeClr val="bg1"/>
                </a:solidFill>
                <a:cs typeface="Arial" pitchFamily="34" charset="0"/>
              </a:rPr>
              <a:t>2.5</a:t>
            </a:r>
            <a:endParaRPr lang="en-US" sz="3200" b="1" baseline="-25000" dirty="0">
              <a:solidFill>
                <a:schemeClr val="bg1"/>
              </a:solidFill>
            </a:endParaRPr>
          </a:p>
        </p:txBody>
      </p:sp>
      <p:sp>
        <p:nvSpPr>
          <p:cNvPr id="24" name="Rectangle 23">
            <a:extLst>
              <a:ext uri="{FF2B5EF4-FFF2-40B4-BE49-F238E27FC236}">
                <a16:creationId xmlns:a16="http://schemas.microsoft.com/office/drawing/2014/main" id="{5029C354-5243-4266-99B8-8F1CBA55BEA0}"/>
              </a:ext>
            </a:extLst>
          </p:cNvPr>
          <p:cNvSpPr/>
          <p:nvPr/>
        </p:nvSpPr>
        <p:spPr>
          <a:xfrm>
            <a:off x="2315023" y="1855876"/>
            <a:ext cx="284244" cy="430124"/>
          </a:xfrm>
          <a:prstGeom prst="rect">
            <a:avLst/>
          </a:prstGeom>
          <a:noFill/>
          <a:ln>
            <a:solidFill>
              <a:srgbClr val="A65628"/>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solidFill>
                <a:srgbClr val="A65628"/>
              </a:solidFill>
            </a:endParaRPr>
          </a:p>
        </p:txBody>
      </p:sp>
    </p:spTree>
    <p:extLst>
      <p:ext uri="{BB962C8B-B14F-4D97-AF65-F5344CB8AC3E}">
        <p14:creationId xmlns:p14="http://schemas.microsoft.com/office/powerpoint/2010/main" val="90337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A5EF7-CBAD-4831-916F-D95F46439E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88" r="8195"/>
          <a:stretch/>
        </p:blipFill>
        <p:spPr>
          <a:xfrm>
            <a:off x="759355" y="1681084"/>
            <a:ext cx="7682782" cy="4115187"/>
          </a:xfrm>
          <a:prstGeom prst="rect">
            <a:avLst/>
          </a:prstGeom>
        </p:spPr>
      </p:pic>
      <p:sp>
        <p:nvSpPr>
          <p:cNvPr id="70" name="TextBox 69">
            <a:extLst>
              <a:ext uri="{FF2B5EF4-FFF2-40B4-BE49-F238E27FC236}">
                <a16:creationId xmlns:a16="http://schemas.microsoft.com/office/drawing/2014/main" id="{C39128F4-A1BE-4B7D-82A9-B7312CBCADA9}"/>
              </a:ext>
            </a:extLst>
          </p:cNvPr>
          <p:cNvSpPr txBox="1"/>
          <p:nvPr/>
        </p:nvSpPr>
        <p:spPr>
          <a:xfrm>
            <a:off x="1516715" y="1660038"/>
            <a:ext cx="769285" cy="307777"/>
          </a:xfrm>
          <a:prstGeom prst="rect">
            <a:avLst/>
          </a:prstGeom>
          <a:solidFill>
            <a:schemeClr val="bg1"/>
          </a:solidFill>
          <a:ln>
            <a:noFill/>
          </a:ln>
        </p:spPr>
        <p:txBody>
          <a:bodyPr wrap="square" rtlCol="0">
            <a:spAutoFit/>
          </a:bodyPr>
          <a:lstStyle/>
          <a:p>
            <a:pPr algn="just"/>
            <a:endParaRPr lang="en-US" sz="1400" dirty="0"/>
          </a:p>
        </p:txBody>
      </p:sp>
      <p:sp>
        <p:nvSpPr>
          <p:cNvPr id="71" name="TextBox 70">
            <a:extLst>
              <a:ext uri="{FF2B5EF4-FFF2-40B4-BE49-F238E27FC236}">
                <a16:creationId xmlns:a16="http://schemas.microsoft.com/office/drawing/2014/main" id="{C39128F4-A1BE-4B7D-82A9-B7312CBCADA9}"/>
              </a:ext>
            </a:extLst>
          </p:cNvPr>
          <p:cNvSpPr txBox="1"/>
          <p:nvPr/>
        </p:nvSpPr>
        <p:spPr>
          <a:xfrm>
            <a:off x="4183715" y="1668762"/>
            <a:ext cx="769285" cy="307777"/>
          </a:xfrm>
          <a:prstGeom prst="rect">
            <a:avLst/>
          </a:prstGeom>
          <a:solidFill>
            <a:schemeClr val="bg1"/>
          </a:solidFill>
          <a:ln>
            <a:noFill/>
          </a:ln>
        </p:spPr>
        <p:txBody>
          <a:bodyPr wrap="square" rtlCol="0">
            <a:spAutoFit/>
          </a:bodyPr>
          <a:lstStyle/>
          <a:p>
            <a:pPr algn="just"/>
            <a:endParaRPr lang="en-US" sz="1400" dirty="0"/>
          </a:p>
        </p:txBody>
      </p:sp>
      <p:sp>
        <p:nvSpPr>
          <p:cNvPr id="72" name="TextBox 71">
            <a:extLst>
              <a:ext uri="{FF2B5EF4-FFF2-40B4-BE49-F238E27FC236}">
                <a16:creationId xmlns:a16="http://schemas.microsoft.com/office/drawing/2014/main" id="{C39128F4-A1BE-4B7D-82A9-B7312CBCADA9}"/>
              </a:ext>
            </a:extLst>
          </p:cNvPr>
          <p:cNvSpPr txBox="1"/>
          <p:nvPr/>
        </p:nvSpPr>
        <p:spPr>
          <a:xfrm>
            <a:off x="6698315" y="1655013"/>
            <a:ext cx="769285" cy="307777"/>
          </a:xfrm>
          <a:prstGeom prst="rect">
            <a:avLst/>
          </a:prstGeom>
          <a:solidFill>
            <a:schemeClr val="bg1"/>
          </a:solidFill>
          <a:ln>
            <a:noFill/>
          </a:ln>
        </p:spPr>
        <p:txBody>
          <a:bodyPr wrap="square" rtlCol="0">
            <a:spAutoFit/>
          </a:bodyPr>
          <a:lstStyle/>
          <a:p>
            <a:pPr algn="just"/>
            <a:endParaRPr lang="en-US" sz="1400"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16</a:t>
            </a:fld>
            <a:endParaRPr lang="en-US" dirty="0">
              <a:ea typeface="ＭＳ Ｐゴシック" pitchFamily="34" charset="-128"/>
            </a:endParaRPr>
          </a:p>
        </p:txBody>
      </p:sp>
      <p:sp>
        <p:nvSpPr>
          <p:cNvPr id="50" name="TextBox 49">
            <a:extLst>
              <a:ext uri="{FF2B5EF4-FFF2-40B4-BE49-F238E27FC236}">
                <a16:creationId xmlns:a16="http://schemas.microsoft.com/office/drawing/2014/main" id="{4FA63BB2-F3F9-4F52-9386-FCDDF0A4E70F}"/>
              </a:ext>
            </a:extLst>
          </p:cNvPr>
          <p:cNvSpPr txBox="1"/>
          <p:nvPr/>
        </p:nvSpPr>
        <p:spPr>
          <a:xfrm>
            <a:off x="3674077" y="2493046"/>
            <a:ext cx="2057400" cy="276999"/>
          </a:xfrm>
          <a:prstGeom prst="rect">
            <a:avLst/>
          </a:prstGeom>
          <a:noFill/>
        </p:spPr>
        <p:txBody>
          <a:bodyPr wrap="square" rtlCol="0">
            <a:spAutoFit/>
          </a:bodyPr>
          <a:lstStyle>
            <a:defPPr>
              <a:defRPr lang="en-US"/>
            </a:defPPr>
            <a:lvl1pPr>
              <a:defRPr sz="1200">
                <a:solidFill>
                  <a:schemeClr val="accent3">
                    <a:lumMod val="75000"/>
                  </a:schemeClr>
                </a:solidFill>
              </a:defRPr>
            </a:lvl1pPr>
          </a:lstStyle>
          <a:p>
            <a:r>
              <a:rPr lang="en-US" dirty="0"/>
              <a:t>Underestimated magnitude</a:t>
            </a:r>
          </a:p>
        </p:txBody>
      </p:sp>
      <p:sp>
        <p:nvSpPr>
          <p:cNvPr id="59" name="Title 1">
            <a:extLst>
              <a:ext uri="{FF2B5EF4-FFF2-40B4-BE49-F238E27FC236}">
                <a16:creationId xmlns:a16="http://schemas.microsoft.com/office/drawing/2014/main" id="{98E0407E-18FC-4239-81A7-43B6F5B4F75A}"/>
              </a:ext>
            </a:extLst>
          </p:cNvPr>
          <p:cNvSpPr>
            <a:spLocks noGrp="1"/>
          </p:cNvSpPr>
          <p:nvPr>
            <p:ph type="title"/>
          </p:nvPr>
        </p:nvSpPr>
        <p:spPr>
          <a:xfrm>
            <a:off x="2895600" y="978545"/>
            <a:ext cx="3216438" cy="351993"/>
          </a:xfrm>
        </p:spPr>
        <p:txBody>
          <a:bodyPr/>
          <a:lstStyle/>
          <a:p>
            <a:pPr algn="ctr"/>
            <a:r>
              <a:rPr lang="en-US" sz="2400" u="sng" dirty="0"/>
              <a:t>Reno, NV (AQS, CSN)</a:t>
            </a:r>
          </a:p>
        </p:txBody>
      </p:sp>
      <p:sp>
        <p:nvSpPr>
          <p:cNvPr id="39" name="TextBox 38">
            <a:extLst>
              <a:ext uri="{FF2B5EF4-FFF2-40B4-BE49-F238E27FC236}">
                <a16:creationId xmlns:a16="http://schemas.microsoft.com/office/drawing/2014/main" id="{ED2D787F-7B34-469C-8CCD-B2A5410ED400}"/>
              </a:ext>
            </a:extLst>
          </p:cNvPr>
          <p:cNvSpPr txBox="1"/>
          <p:nvPr/>
        </p:nvSpPr>
        <p:spPr>
          <a:xfrm>
            <a:off x="228600" y="2012269"/>
            <a:ext cx="914400" cy="3385542"/>
          </a:xfrm>
          <a:prstGeom prst="rect">
            <a:avLst/>
          </a:prstGeom>
          <a:noFill/>
        </p:spPr>
        <p:txBody>
          <a:bodyPr wrap="square" rtlCol="0">
            <a:spAutoFit/>
          </a:bodyPr>
          <a:lstStyle/>
          <a:p>
            <a:r>
              <a:rPr lang="en-US" sz="1600" dirty="0"/>
              <a:t>SO</a:t>
            </a:r>
            <a:r>
              <a:rPr lang="en-US" sz="1600" baseline="-25000" dirty="0"/>
              <a:t>4</a:t>
            </a:r>
          </a:p>
          <a:p>
            <a:endParaRPr lang="en-US" sz="1600" dirty="0"/>
          </a:p>
          <a:p>
            <a:endParaRPr lang="en-US" sz="1600" dirty="0"/>
          </a:p>
          <a:p>
            <a:r>
              <a:rPr lang="en-US" sz="1600" dirty="0"/>
              <a:t>NO</a:t>
            </a:r>
            <a:r>
              <a:rPr lang="en-US" sz="1600" baseline="-25000" dirty="0"/>
              <a:t>3</a:t>
            </a:r>
          </a:p>
          <a:p>
            <a:endParaRPr lang="en-US" sz="1600" dirty="0"/>
          </a:p>
          <a:p>
            <a:endParaRPr lang="en-US" sz="1600" dirty="0"/>
          </a:p>
          <a:p>
            <a:r>
              <a:rPr lang="en-US" sz="1600" dirty="0"/>
              <a:t>NH</a:t>
            </a:r>
            <a:r>
              <a:rPr lang="en-US" sz="1600" baseline="-25000" dirty="0"/>
              <a:t>4</a:t>
            </a:r>
          </a:p>
          <a:p>
            <a:endParaRPr lang="en-US" sz="1600" dirty="0"/>
          </a:p>
          <a:p>
            <a:endParaRPr lang="en-US" sz="1600" dirty="0"/>
          </a:p>
          <a:p>
            <a:r>
              <a:rPr lang="en-US" sz="1600" dirty="0"/>
              <a:t>OC</a:t>
            </a:r>
          </a:p>
          <a:p>
            <a:endParaRPr lang="en-US" sz="1600" dirty="0"/>
          </a:p>
          <a:p>
            <a:endParaRPr lang="en-US" sz="1600" dirty="0"/>
          </a:p>
          <a:p>
            <a:r>
              <a:rPr lang="en-US" sz="1600" dirty="0"/>
              <a:t>EC</a:t>
            </a:r>
          </a:p>
        </p:txBody>
      </p:sp>
      <p:sp>
        <p:nvSpPr>
          <p:cNvPr id="43" name="TextBox 42">
            <a:extLst>
              <a:ext uri="{FF2B5EF4-FFF2-40B4-BE49-F238E27FC236}">
                <a16:creationId xmlns:a16="http://schemas.microsoft.com/office/drawing/2014/main" id="{C39128F4-A1BE-4B7D-82A9-B7312CBCADA9}"/>
              </a:ext>
            </a:extLst>
          </p:cNvPr>
          <p:cNvSpPr txBox="1"/>
          <p:nvPr/>
        </p:nvSpPr>
        <p:spPr>
          <a:xfrm>
            <a:off x="644057" y="2057400"/>
            <a:ext cx="83485" cy="137238"/>
          </a:xfrm>
          <a:prstGeom prst="rect">
            <a:avLst/>
          </a:prstGeom>
          <a:solidFill>
            <a:schemeClr val="bg1"/>
          </a:solidFill>
          <a:ln>
            <a:noFill/>
          </a:ln>
        </p:spPr>
        <p:txBody>
          <a:bodyPr wrap="square" rtlCol="0">
            <a:spAutoFit/>
          </a:bodyPr>
          <a:lstStyle/>
          <a:p>
            <a:pPr algn="just"/>
            <a:endParaRPr lang="en-US" sz="1400" dirty="0"/>
          </a:p>
        </p:txBody>
      </p:sp>
      <p:sp>
        <p:nvSpPr>
          <p:cNvPr id="45" name="TextBox 44">
            <a:extLst>
              <a:ext uri="{FF2B5EF4-FFF2-40B4-BE49-F238E27FC236}">
                <a16:creationId xmlns:a16="http://schemas.microsoft.com/office/drawing/2014/main" id="{C39128F4-A1BE-4B7D-82A9-B7312CBCADA9}"/>
              </a:ext>
            </a:extLst>
          </p:cNvPr>
          <p:cNvSpPr txBox="1"/>
          <p:nvPr/>
        </p:nvSpPr>
        <p:spPr>
          <a:xfrm>
            <a:off x="663107" y="2782342"/>
            <a:ext cx="83485" cy="137238"/>
          </a:xfrm>
          <a:prstGeom prst="rect">
            <a:avLst/>
          </a:prstGeom>
          <a:solidFill>
            <a:schemeClr val="bg1"/>
          </a:solidFill>
          <a:ln>
            <a:noFill/>
          </a:ln>
        </p:spPr>
        <p:txBody>
          <a:bodyPr wrap="square" rtlCol="0">
            <a:spAutoFit/>
          </a:bodyPr>
          <a:lstStyle/>
          <a:p>
            <a:pPr algn="just"/>
            <a:endParaRPr lang="en-US" sz="1400" dirty="0"/>
          </a:p>
        </p:txBody>
      </p:sp>
      <p:sp>
        <p:nvSpPr>
          <p:cNvPr id="47" name="TextBox 46">
            <a:extLst>
              <a:ext uri="{FF2B5EF4-FFF2-40B4-BE49-F238E27FC236}">
                <a16:creationId xmlns:a16="http://schemas.microsoft.com/office/drawing/2014/main" id="{C39128F4-A1BE-4B7D-82A9-B7312CBCADA9}"/>
              </a:ext>
            </a:extLst>
          </p:cNvPr>
          <p:cNvSpPr txBox="1"/>
          <p:nvPr/>
        </p:nvSpPr>
        <p:spPr>
          <a:xfrm>
            <a:off x="663106" y="3507284"/>
            <a:ext cx="83485" cy="137238"/>
          </a:xfrm>
          <a:prstGeom prst="rect">
            <a:avLst/>
          </a:prstGeom>
          <a:solidFill>
            <a:schemeClr val="bg1"/>
          </a:solidFill>
          <a:ln>
            <a:noFill/>
          </a:ln>
        </p:spPr>
        <p:txBody>
          <a:bodyPr wrap="square" rtlCol="0">
            <a:spAutoFit/>
          </a:bodyPr>
          <a:lstStyle/>
          <a:p>
            <a:pPr algn="just"/>
            <a:endParaRPr lang="en-US" sz="1400" dirty="0"/>
          </a:p>
        </p:txBody>
      </p:sp>
      <p:sp>
        <p:nvSpPr>
          <p:cNvPr id="58" name="TextBox 57">
            <a:extLst>
              <a:ext uri="{FF2B5EF4-FFF2-40B4-BE49-F238E27FC236}">
                <a16:creationId xmlns:a16="http://schemas.microsoft.com/office/drawing/2014/main" id="{C39128F4-A1BE-4B7D-82A9-B7312CBCADA9}"/>
              </a:ext>
            </a:extLst>
          </p:cNvPr>
          <p:cNvSpPr txBox="1"/>
          <p:nvPr/>
        </p:nvSpPr>
        <p:spPr>
          <a:xfrm>
            <a:off x="644057" y="4270581"/>
            <a:ext cx="83485" cy="338554"/>
          </a:xfrm>
          <a:prstGeom prst="rect">
            <a:avLst/>
          </a:prstGeom>
          <a:solidFill>
            <a:schemeClr val="bg1"/>
          </a:solidFill>
          <a:ln>
            <a:noFill/>
          </a:ln>
        </p:spPr>
        <p:txBody>
          <a:bodyPr wrap="square" rtlCol="0">
            <a:spAutoFit/>
          </a:bodyPr>
          <a:lstStyle/>
          <a:p>
            <a:pPr algn="just"/>
            <a:endParaRPr lang="en-US" sz="1600" dirty="0"/>
          </a:p>
        </p:txBody>
      </p:sp>
      <p:sp>
        <p:nvSpPr>
          <p:cNvPr id="61" name="TextBox 60">
            <a:extLst>
              <a:ext uri="{FF2B5EF4-FFF2-40B4-BE49-F238E27FC236}">
                <a16:creationId xmlns:a16="http://schemas.microsoft.com/office/drawing/2014/main" id="{C39128F4-A1BE-4B7D-82A9-B7312CBCADA9}"/>
              </a:ext>
            </a:extLst>
          </p:cNvPr>
          <p:cNvSpPr txBox="1"/>
          <p:nvPr/>
        </p:nvSpPr>
        <p:spPr>
          <a:xfrm>
            <a:off x="637707" y="4991948"/>
            <a:ext cx="83485" cy="338554"/>
          </a:xfrm>
          <a:prstGeom prst="rect">
            <a:avLst/>
          </a:prstGeom>
          <a:solidFill>
            <a:schemeClr val="bg1"/>
          </a:solidFill>
          <a:ln>
            <a:noFill/>
          </a:ln>
        </p:spPr>
        <p:txBody>
          <a:bodyPr wrap="square" rtlCol="0">
            <a:spAutoFit/>
          </a:bodyPr>
          <a:lstStyle/>
          <a:p>
            <a:pPr algn="just"/>
            <a:endParaRPr lang="en-US" sz="1600" dirty="0"/>
          </a:p>
        </p:txBody>
      </p:sp>
      <p:pic>
        <p:nvPicPr>
          <p:cNvPr id="62" name="Picture 61">
            <a:extLst>
              <a:ext uri="{FF2B5EF4-FFF2-40B4-BE49-F238E27FC236}">
                <a16:creationId xmlns:a16="http://schemas.microsoft.com/office/drawing/2014/main" id="{CB70A6FD-4FC5-4A2F-B7B6-9D7C0E9595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 t="4760" r="96243" b="89058"/>
          <a:stretch/>
        </p:blipFill>
        <p:spPr>
          <a:xfrm rot="5400000">
            <a:off x="8227829" y="1552981"/>
            <a:ext cx="161925" cy="400605"/>
          </a:xfrm>
          <a:prstGeom prst="rect">
            <a:avLst/>
          </a:prstGeom>
        </p:spPr>
      </p:pic>
      <p:sp>
        <p:nvSpPr>
          <p:cNvPr id="64" name="TextBox 63">
            <a:extLst>
              <a:ext uri="{FF2B5EF4-FFF2-40B4-BE49-F238E27FC236}">
                <a16:creationId xmlns:a16="http://schemas.microsoft.com/office/drawing/2014/main" id="{7FB1FBAD-7507-4375-AA60-15B6CDF0876C}"/>
              </a:ext>
            </a:extLst>
          </p:cNvPr>
          <p:cNvSpPr txBox="1"/>
          <p:nvPr/>
        </p:nvSpPr>
        <p:spPr>
          <a:xfrm>
            <a:off x="1606242" y="1459468"/>
            <a:ext cx="6242358" cy="369332"/>
          </a:xfrm>
          <a:prstGeom prst="rect">
            <a:avLst/>
          </a:prstGeom>
          <a:noFill/>
        </p:spPr>
        <p:txBody>
          <a:bodyPr wrap="square" rtlCol="0">
            <a:spAutoFit/>
          </a:bodyPr>
          <a:lstStyle/>
          <a:p>
            <a:r>
              <a:rPr lang="en-US" dirty="0"/>
              <a:t>TS                                        Annual cycle                                    Trend</a:t>
            </a:r>
          </a:p>
        </p:txBody>
      </p:sp>
      <p:sp>
        <p:nvSpPr>
          <p:cNvPr id="69" name="TextBox 68">
            <a:extLst>
              <a:ext uri="{FF2B5EF4-FFF2-40B4-BE49-F238E27FC236}">
                <a16:creationId xmlns:a16="http://schemas.microsoft.com/office/drawing/2014/main" id="{1C25891A-0891-4EB9-9C55-E7CE1F7F8488}"/>
              </a:ext>
            </a:extLst>
          </p:cNvPr>
          <p:cNvSpPr txBox="1"/>
          <p:nvPr/>
        </p:nvSpPr>
        <p:spPr>
          <a:xfrm>
            <a:off x="3440919" y="1768768"/>
            <a:ext cx="2313314" cy="276999"/>
          </a:xfrm>
          <a:prstGeom prst="rect">
            <a:avLst/>
          </a:prstGeom>
          <a:noFill/>
        </p:spPr>
        <p:txBody>
          <a:bodyPr wrap="square" rtlCol="0">
            <a:spAutoFit/>
          </a:bodyPr>
          <a:lstStyle/>
          <a:p>
            <a:pPr algn="ctr"/>
            <a:r>
              <a:rPr lang="en-US" sz="1200" dirty="0"/>
              <a:t>Shifted</a:t>
            </a:r>
          </a:p>
        </p:txBody>
      </p:sp>
      <p:sp>
        <p:nvSpPr>
          <p:cNvPr id="73" name="TextBox 72">
            <a:extLst>
              <a:ext uri="{FF2B5EF4-FFF2-40B4-BE49-F238E27FC236}">
                <a16:creationId xmlns:a16="http://schemas.microsoft.com/office/drawing/2014/main" id="{4FA63BB2-F3F9-4F52-9386-FCDDF0A4E70F}"/>
              </a:ext>
            </a:extLst>
          </p:cNvPr>
          <p:cNvSpPr txBox="1"/>
          <p:nvPr/>
        </p:nvSpPr>
        <p:spPr>
          <a:xfrm>
            <a:off x="3435350" y="3191664"/>
            <a:ext cx="2438400" cy="276999"/>
          </a:xfrm>
          <a:prstGeom prst="rect">
            <a:avLst/>
          </a:prstGeom>
          <a:noFill/>
        </p:spPr>
        <p:txBody>
          <a:bodyPr wrap="square" rtlCol="0">
            <a:spAutoFit/>
          </a:bodyPr>
          <a:lstStyle>
            <a:defPPr>
              <a:defRPr lang="en-US"/>
            </a:defPPr>
            <a:lvl1pPr>
              <a:defRPr sz="1200">
                <a:solidFill>
                  <a:schemeClr val="accent3">
                    <a:lumMod val="75000"/>
                  </a:schemeClr>
                </a:solidFill>
              </a:defRPr>
            </a:lvl1pPr>
          </a:lstStyle>
          <a:p>
            <a:r>
              <a:rPr lang="en-US" dirty="0"/>
              <a:t>Underestimated magnitude, shifted</a:t>
            </a:r>
          </a:p>
        </p:txBody>
      </p:sp>
      <p:sp>
        <p:nvSpPr>
          <p:cNvPr id="74" name="TextBox 73">
            <a:extLst>
              <a:ext uri="{FF2B5EF4-FFF2-40B4-BE49-F238E27FC236}">
                <a16:creationId xmlns:a16="http://schemas.microsoft.com/office/drawing/2014/main" id="{4FA63BB2-F3F9-4F52-9386-FCDDF0A4E70F}"/>
              </a:ext>
            </a:extLst>
          </p:cNvPr>
          <p:cNvSpPr txBox="1"/>
          <p:nvPr/>
        </p:nvSpPr>
        <p:spPr>
          <a:xfrm>
            <a:off x="3435349" y="3907931"/>
            <a:ext cx="2851931" cy="276999"/>
          </a:xfrm>
          <a:prstGeom prst="rect">
            <a:avLst/>
          </a:prstGeom>
          <a:noFill/>
        </p:spPr>
        <p:txBody>
          <a:bodyPr wrap="square" rtlCol="0">
            <a:spAutoFit/>
          </a:bodyPr>
          <a:lstStyle>
            <a:defPPr>
              <a:defRPr lang="en-US"/>
            </a:defPPr>
            <a:lvl1pPr>
              <a:defRPr sz="1200">
                <a:solidFill>
                  <a:schemeClr val="accent3">
                    <a:lumMod val="75000"/>
                  </a:schemeClr>
                </a:solidFill>
              </a:defRPr>
            </a:lvl1pPr>
          </a:lstStyle>
          <a:p>
            <a:r>
              <a:rPr lang="en-US" dirty="0"/>
              <a:t>Underestimated ex</a:t>
            </a:r>
            <a:r>
              <a:rPr lang="en-US" altLang="zh-CN" dirty="0"/>
              <a:t>cl</a:t>
            </a:r>
            <a:r>
              <a:rPr lang="en-US" dirty="0"/>
              <a:t>. 05-07, shifted</a:t>
            </a:r>
          </a:p>
        </p:txBody>
      </p:sp>
      <p:sp>
        <p:nvSpPr>
          <p:cNvPr id="75" name="TextBox 74">
            <a:extLst>
              <a:ext uri="{FF2B5EF4-FFF2-40B4-BE49-F238E27FC236}">
                <a16:creationId xmlns:a16="http://schemas.microsoft.com/office/drawing/2014/main" id="{4FA63BB2-F3F9-4F52-9386-FCDDF0A4E70F}"/>
              </a:ext>
            </a:extLst>
          </p:cNvPr>
          <p:cNvSpPr txBox="1"/>
          <p:nvPr/>
        </p:nvSpPr>
        <p:spPr>
          <a:xfrm>
            <a:off x="3435349" y="4608210"/>
            <a:ext cx="2851931" cy="276999"/>
          </a:xfrm>
          <a:prstGeom prst="rect">
            <a:avLst/>
          </a:prstGeom>
          <a:noFill/>
        </p:spPr>
        <p:txBody>
          <a:bodyPr wrap="square" rtlCol="0">
            <a:spAutoFit/>
          </a:bodyPr>
          <a:lstStyle>
            <a:defPPr>
              <a:defRPr lang="en-US"/>
            </a:defPPr>
            <a:lvl1pPr>
              <a:defRPr sz="1200">
                <a:solidFill>
                  <a:schemeClr val="accent3">
                    <a:lumMod val="75000"/>
                  </a:schemeClr>
                </a:solidFill>
              </a:defRPr>
            </a:lvl1pPr>
          </a:lstStyle>
          <a:p>
            <a:r>
              <a:rPr lang="en-US" dirty="0"/>
              <a:t>Underestimated ex</a:t>
            </a:r>
            <a:r>
              <a:rPr lang="en-US" altLang="zh-CN" dirty="0"/>
              <a:t>cl</a:t>
            </a:r>
            <a:r>
              <a:rPr lang="en-US" dirty="0"/>
              <a:t>. 05-07, shifted</a:t>
            </a:r>
          </a:p>
        </p:txBody>
      </p:sp>
      <p:sp>
        <p:nvSpPr>
          <p:cNvPr id="76" name="TextBox 75">
            <a:extLst>
              <a:ext uri="{FF2B5EF4-FFF2-40B4-BE49-F238E27FC236}">
                <a16:creationId xmlns:a16="http://schemas.microsoft.com/office/drawing/2014/main" id="{CE96FD5C-2D17-4392-9F98-BCA9FAE1C6BD}"/>
              </a:ext>
            </a:extLst>
          </p:cNvPr>
          <p:cNvSpPr txBox="1"/>
          <p:nvPr/>
        </p:nvSpPr>
        <p:spPr>
          <a:xfrm>
            <a:off x="6472134" y="1759471"/>
            <a:ext cx="1560968" cy="276999"/>
          </a:xfrm>
          <a:prstGeom prst="rect">
            <a:avLst/>
          </a:prstGeom>
          <a:noFill/>
        </p:spPr>
        <p:txBody>
          <a:bodyPr wrap="square" rtlCol="0">
            <a:spAutoFit/>
          </a:bodyPr>
          <a:lstStyle>
            <a:defPPr>
              <a:defRPr lang="en-US"/>
            </a:defPPr>
            <a:lvl1pPr>
              <a:defRPr sz="1200">
                <a:solidFill>
                  <a:schemeClr val="accent6">
                    <a:lumMod val="75000"/>
                  </a:schemeClr>
                </a:solidFill>
              </a:defRPr>
            </a:lvl1pPr>
          </a:lstStyle>
          <a:p>
            <a:r>
              <a:rPr lang="en-US" dirty="0">
                <a:solidFill>
                  <a:srgbClr val="77933C"/>
                </a:solidFill>
              </a:rPr>
              <a:t>Underestimated trend</a:t>
            </a:r>
          </a:p>
        </p:txBody>
      </p:sp>
      <p:sp>
        <p:nvSpPr>
          <p:cNvPr id="77" name="TextBox 76">
            <a:extLst>
              <a:ext uri="{FF2B5EF4-FFF2-40B4-BE49-F238E27FC236}">
                <a16:creationId xmlns:a16="http://schemas.microsoft.com/office/drawing/2014/main" id="{4FA63BB2-F3F9-4F52-9386-FCDDF0A4E70F}"/>
              </a:ext>
            </a:extLst>
          </p:cNvPr>
          <p:cNvSpPr txBox="1"/>
          <p:nvPr/>
        </p:nvSpPr>
        <p:spPr>
          <a:xfrm>
            <a:off x="6197600" y="2472734"/>
            <a:ext cx="2240241" cy="276999"/>
          </a:xfrm>
          <a:prstGeom prst="rect">
            <a:avLst/>
          </a:prstGeom>
          <a:noFill/>
        </p:spPr>
        <p:txBody>
          <a:bodyPr wrap="square" rtlCol="0">
            <a:spAutoFit/>
          </a:bodyPr>
          <a:lstStyle>
            <a:defPPr>
              <a:defRPr lang="en-US"/>
            </a:defPPr>
            <a:lvl1pPr>
              <a:defRPr sz="1200">
                <a:solidFill>
                  <a:schemeClr val="accent3">
                    <a:lumMod val="75000"/>
                  </a:schemeClr>
                </a:solidFill>
              </a:defRPr>
            </a:lvl1pPr>
          </a:lstStyle>
          <a:p>
            <a:r>
              <a:rPr lang="en-US" dirty="0"/>
              <a:t>Underestimated mag. and trend</a:t>
            </a:r>
          </a:p>
        </p:txBody>
      </p:sp>
      <p:sp>
        <p:nvSpPr>
          <p:cNvPr id="78" name="TextBox 77">
            <a:extLst>
              <a:ext uri="{FF2B5EF4-FFF2-40B4-BE49-F238E27FC236}">
                <a16:creationId xmlns:a16="http://schemas.microsoft.com/office/drawing/2014/main" id="{4FA63BB2-F3F9-4F52-9386-FCDDF0A4E70F}"/>
              </a:ext>
            </a:extLst>
          </p:cNvPr>
          <p:cNvSpPr txBox="1"/>
          <p:nvPr/>
        </p:nvSpPr>
        <p:spPr>
          <a:xfrm>
            <a:off x="6330950" y="3193860"/>
            <a:ext cx="2057400" cy="276999"/>
          </a:xfrm>
          <a:prstGeom prst="rect">
            <a:avLst/>
          </a:prstGeom>
          <a:noFill/>
        </p:spPr>
        <p:txBody>
          <a:bodyPr wrap="square" rtlCol="0">
            <a:spAutoFit/>
          </a:bodyPr>
          <a:lstStyle>
            <a:defPPr>
              <a:defRPr lang="en-US"/>
            </a:defPPr>
            <a:lvl1pPr>
              <a:defRPr sz="1200">
                <a:solidFill>
                  <a:schemeClr val="accent3">
                    <a:lumMod val="75000"/>
                  </a:schemeClr>
                </a:solidFill>
              </a:defRPr>
            </a:lvl1pPr>
          </a:lstStyle>
          <a:p>
            <a:r>
              <a:rPr lang="en-US" dirty="0"/>
              <a:t>Underestimated magnitude</a:t>
            </a:r>
          </a:p>
        </p:txBody>
      </p:sp>
      <p:sp>
        <p:nvSpPr>
          <p:cNvPr id="79" name="TextBox 78">
            <a:extLst>
              <a:ext uri="{FF2B5EF4-FFF2-40B4-BE49-F238E27FC236}">
                <a16:creationId xmlns:a16="http://schemas.microsoft.com/office/drawing/2014/main" id="{4FA63BB2-F3F9-4F52-9386-FCDDF0A4E70F}"/>
              </a:ext>
            </a:extLst>
          </p:cNvPr>
          <p:cNvSpPr txBox="1"/>
          <p:nvPr/>
        </p:nvSpPr>
        <p:spPr>
          <a:xfrm>
            <a:off x="6134100" y="3886200"/>
            <a:ext cx="2382029" cy="276999"/>
          </a:xfrm>
          <a:prstGeom prst="rect">
            <a:avLst/>
          </a:prstGeom>
          <a:noFill/>
        </p:spPr>
        <p:txBody>
          <a:bodyPr wrap="square" rtlCol="0">
            <a:spAutoFit/>
          </a:bodyPr>
          <a:lstStyle>
            <a:defPPr>
              <a:defRPr lang="en-US"/>
            </a:defPPr>
            <a:lvl1pPr>
              <a:defRPr sz="1200">
                <a:solidFill>
                  <a:schemeClr val="accent3">
                    <a:lumMod val="75000"/>
                  </a:schemeClr>
                </a:solidFill>
              </a:defRPr>
            </a:lvl1pPr>
          </a:lstStyle>
          <a:p>
            <a:r>
              <a:rPr lang="en-US" dirty="0"/>
              <a:t>Underestimated magnitude, varies</a:t>
            </a:r>
          </a:p>
        </p:txBody>
      </p:sp>
      <p:sp>
        <p:nvSpPr>
          <p:cNvPr id="4" name="Rectangle 3"/>
          <p:cNvSpPr/>
          <p:nvPr/>
        </p:nvSpPr>
        <p:spPr>
          <a:xfrm>
            <a:off x="7162800" y="4114800"/>
            <a:ext cx="1150561" cy="121570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TextBox 79">
            <a:extLst>
              <a:ext uri="{FF2B5EF4-FFF2-40B4-BE49-F238E27FC236}">
                <a16:creationId xmlns:a16="http://schemas.microsoft.com/office/drawing/2014/main" id="{4FA63BB2-F3F9-4F52-9386-FCDDF0A4E70F}"/>
              </a:ext>
            </a:extLst>
          </p:cNvPr>
          <p:cNvSpPr txBox="1"/>
          <p:nvPr/>
        </p:nvSpPr>
        <p:spPr>
          <a:xfrm>
            <a:off x="6167438" y="4616633"/>
            <a:ext cx="2382029" cy="276999"/>
          </a:xfrm>
          <a:prstGeom prst="rect">
            <a:avLst/>
          </a:prstGeom>
          <a:noFill/>
        </p:spPr>
        <p:txBody>
          <a:bodyPr wrap="square" rtlCol="0">
            <a:spAutoFit/>
          </a:bodyPr>
          <a:lstStyle>
            <a:defPPr>
              <a:defRPr lang="en-US"/>
            </a:defPPr>
            <a:lvl1pPr>
              <a:defRPr sz="1200">
                <a:solidFill>
                  <a:schemeClr val="accent3">
                    <a:lumMod val="75000"/>
                  </a:schemeClr>
                </a:solidFill>
              </a:defRPr>
            </a:lvl1pPr>
          </a:lstStyle>
          <a:p>
            <a:r>
              <a:rPr lang="en-US" dirty="0"/>
              <a:t>Underestimated magnitude, varies</a:t>
            </a:r>
          </a:p>
        </p:txBody>
      </p:sp>
      <p:sp>
        <p:nvSpPr>
          <p:cNvPr id="81" name="Up-Down Arrow 80"/>
          <p:cNvSpPr/>
          <p:nvPr/>
        </p:nvSpPr>
        <p:spPr>
          <a:xfrm>
            <a:off x="3273893" y="4163199"/>
            <a:ext cx="152400" cy="381000"/>
          </a:xfrm>
          <a:prstGeom prst="upDownArrow">
            <a:avLst/>
          </a:prstGeom>
          <a:gradFill>
            <a:gsLst>
              <a:gs pos="0">
                <a:schemeClr val="accent1">
                  <a:tint val="100000"/>
                  <a:shade val="100000"/>
                  <a:satMod val="130000"/>
                  <a:alpha val="0"/>
                </a:schemeClr>
              </a:gs>
              <a:gs pos="0">
                <a:schemeClr val="accent1">
                  <a:tint val="50000"/>
                  <a:shade val="100000"/>
                  <a:satMod val="350000"/>
                  <a:alpha val="1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Up-Down Arrow 81"/>
          <p:cNvSpPr/>
          <p:nvPr/>
        </p:nvSpPr>
        <p:spPr>
          <a:xfrm>
            <a:off x="6015038" y="4206070"/>
            <a:ext cx="152400" cy="381000"/>
          </a:xfrm>
          <a:prstGeom prst="upDownArrow">
            <a:avLst/>
          </a:prstGeom>
          <a:gradFill>
            <a:gsLst>
              <a:gs pos="0">
                <a:schemeClr val="accent1">
                  <a:tint val="100000"/>
                  <a:shade val="100000"/>
                  <a:satMod val="130000"/>
                  <a:alpha val="0"/>
                </a:schemeClr>
              </a:gs>
              <a:gs pos="0">
                <a:schemeClr val="accent1">
                  <a:tint val="50000"/>
                  <a:shade val="100000"/>
                  <a:satMod val="350000"/>
                  <a:alpha val="1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F67821A-F27C-4F0E-9E7A-E49CC4EFF2C7}"/>
              </a:ext>
            </a:extLst>
          </p:cNvPr>
          <p:cNvSpPr txBox="1"/>
          <p:nvPr/>
        </p:nvSpPr>
        <p:spPr>
          <a:xfrm>
            <a:off x="2209800" y="5829567"/>
            <a:ext cx="1835479" cy="369332"/>
          </a:xfrm>
          <a:prstGeom prst="rect">
            <a:avLst/>
          </a:prstGeom>
          <a:noFill/>
          <a:ln>
            <a:noFill/>
          </a:ln>
        </p:spPr>
        <p:txBody>
          <a:bodyPr wrap="square" rtlCol="0">
            <a:spAutoFit/>
          </a:bodyPr>
          <a:lstStyle/>
          <a:p>
            <a:pPr algn="ctr"/>
            <a:r>
              <a:rPr lang="en-US" dirty="0" err="1">
                <a:solidFill>
                  <a:srgbClr val="3333FF"/>
                </a:solidFill>
              </a:rPr>
              <a:t>Obs</a:t>
            </a:r>
            <a:r>
              <a:rPr lang="en-US" dirty="0"/>
              <a:t>  </a:t>
            </a:r>
            <a:r>
              <a:rPr lang="en-US" dirty="0">
                <a:solidFill>
                  <a:srgbClr val="E50D0D"/>
                </a:solidFill>
              </a:rPr>
              <a:t>CMAQ</a:t>
            </a:r>
          </a:p>
        </p:txBody>
      </p:sp>
      <p:sp>
        <p:nvSpPr>
          <p:cNvPr id="35" name="TextBox 34">
            <a:extLst>
              <a:ext uri="{FF2B5EF4-FFF2-40B4-BE49-F238E27FC236}">
                <a16:creationId xmlns:a16="http://schemas.microsoft.com/office/drawing/2014/main" id="{54CEBECE-41F4-4F28-B528-B1ED6C7B9A52}"/>
              </a:ext>
            </a:extLst>
          </p:cNvPr>
          <p:cNvSpPr txBox="1"/>
          <p:nvPr/>
        </p:nvSpPr>
        <p:spPr>
          <a:xfrm>
            <a:off x="5028732" y="5857812"/>
            <a:ext cx="2350601" cy="338554"/>
          </a:xfrm>
          <a:prstGeom prst="rect">
            <a:avLst/>
          </a:prstGeom>
          <a:noFill/>
        </p:spPr>
        <p:txBody>
          <a:bodyPr wrap="square" rtlCol="0">
            <a:spAutoFit/>
          </a:bodyPr>
          <a:lstStyle/>
          <a:p>
            <a:r>
              <a:rPr lang="en-US" sz="1600" dirty="0"/>
              <a:t>Mean cycle (days)</a:t>
            </a:r>
          </a:p>
        </p:txBody>
      </p:sp>
      <p:cxnSp>
        <p:nvCxnSpPr>
          <p:cNvPr id="36" name="Straight Arrow Connector 35">
            <a:extLst>
              <a:ext uri="{FF2B5EF4-FFF2-40B4-BE49-F238E27FC236}">
                <a16:creationId xmlns:a16="http://schemas.microsoft.com/office/drawing/2014/main" id="{85FDF482-35C6-41BB-BC50-C4BBD976D0F2}"/>
              </a:ext>
            </a:extLst>
          </p:cNvPr>
          <p:cNvCxnSpPr/>
          <p:nvPr/>
        </p:nvCxnSpPr>
        <p:spPr>
          <a:xfrm>
            <a:off x="5753055" y="5337115"/>
            <a:ext cx="0" cy="5389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34E806A0-8728-4E52-A969-EB4427613C26}"/>
              </a:ext>
            </a:extLst>
          </p:cNvPr>
          <p:cNvSpPr txBox="1"/>
          <p:nvPr/>
        </p:nvSpPr>
        <p:spPr>
          <a:xfrm>
            <a:off x="740305" y="2093988"/>
            <a:ext cx="110033" cy="201300"/>
          </a:xfrm>
          <a:prstGeom prst="rect">
            <a:avLst/>
          </a:prstGeom>
          <a:solidFill>
            <a:schemeClr val="bg1"/>
          </a:solidFill>
          <a:ln>
            <a:noFill/>
          </a:ln>
        </p:spPr>
        <p:txBody>
          <a:bodyPr wrap="square" rtlCol="0">
            <a:spAutoFit/>
          </a:bodyPr>
          <a:lstStyle/>
          <a:p>
            <a:pPr algn="just"/>
            <a:endParaRPr lang="en-US" sz="1400" dirty="0"/>
          </a:p>
        </p:txBody>
      </p:sp>
      <p:sp>
        <p:nvSpPr>
          <p:cNvPr id="38" name="Text Box 4">
            <a:extLst>
              <a:ext uri="{FF2B5EF4-FFF2-40B4-BE49-F238E27FC236}">
                <a16:creationId xmlns:a16="http://schemas.microsoft.com/office/drawing/2014/main" id="{3D43F1E0-7B41-4FDA-BC67-0BCD59A5BD48}"/>
              </a:ext>
            </a:extLst>
          </p:cNvPr>
          <p:cNvSpPr txBox="1">
            <a:spLocks noChangeArrowheads="1"/>
          </p:cNvSpPr>
          <p:nvPr/>
        </p:nvSpPr>
        <p:spPr bwMode="auto">
          <a:xfrm>
            <a:off x="1367485" y="177225"/>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b="1" dirty="0">
                <a:solidFill>
                  <a:schemeClr val="bg1"/>
                </a:solidFill>
                <a:cs typeface="Arial" pitchFamily="34" charset="0"/>
              </a:rPr>
              <a:t>EMD analysis with speciated PM</a:t>
            </a:r>
            <a:r>
              <a:rPr lang="en-US" sz="3200" b="1" baseline="-25000" dirty="0">
                <a:solidFill>
                  <a:schemeClr val="bg1"/>
                </a:solidFill>
                <a:cs typeface="Arial" pitchFamily="34" charset="0"/>
              </a:rPr>
              <a:t>2.5</a:t>
            </a:r>
            <a:endParaRPr lang="en-US" sz="3200" b="1" baseline="-25000" dirty="0">
              <a:solidFill>
                <a:schemeClr val="bg1"/>
              </a:solidFill>
            </a:endParaRPr>
          </a:p>
        </p:txBody>
      </p:sp>
    </p:spTree>
    <p:extLst>
      <p:ext uri="{BB962C8B-B14F-4D97-AF65-F5344CB8AC3E}">
        <p14:creationId xmlns:p14="http://schemas.microsoft.com/office/powerpoint/2010/main" val="23876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9" grpId="0"/>
      <p:bldP spid="73" grpId="0"/>
      <p:bldP spid="74" grpId="0"/>
      <p:bldP spid="75" grpId="0"/>
      <p:bldP spid="76" grpId="0"/>
      <p:bldP spid="77" grpId="0"/>
      <p:bldP spid="78" grpId="0"/>
      <p:bldP spid="79" grpId="0"/>
      <p:bldP spid="4" grpId="0" animBg="1"/>
      <p:bldP spid="80" grpId="0"/>
      <p:bldP spid="81" grpId="0" animBg="1"/>
      <p:bldP spid="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D5993B-7CB3-4EA2-B152-7627823BBBAA}"/>
              </a:ext>
            </a:extLst>
          </p:cNvPr>
          <p:cNvSpPr txBox="1">
            <a:spLocks/>
          </p:cNvSpPr>
          <p:nvPr/>
        </p:nvSpPr>
        <p:spPr bwMode="auto">
          <a:xfrm>
            <a:off x="914400" y="76200"/>
            <a:ext cx="7886700"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altLang="zh-CN" sz="3200" b="1" u="sng" dirty="0">
                <a:latin typeface="+mn-lt"/>
              </a:rPr>
              <a:t> </a:t>
            </a:r>
            <a:endParaRPr lang="en-US" sz="3200" b="1" u="sng" dirty="0">
              <a:latin typeface="+mn-lt"/>
            </a:endParaRPr>
          </a:p>
        </p:txBody>
      </p:sp>
      <p:sp>
        <p:nvSpPr>
          <p:cNvPr id="10" name="Text Box 4">
            <a:extLst>
              <a:ext uri="{FF2B5EF4-FFF2-40B4-BE49-F238E27FC236}">
                <a16:creationId xmlns:a16="http://schemas.microsoft.com/office/drawing/2014/main" id="{89E72E74-A6B7-4841-99C4-CC15499BD196}"/>
              </a:ext>
            </a:extLst>
          </p:cNvPr>
          <p:cNvSpPr txBox="1">
            <a:spLocks noChangeArrowheads="1"/>
          </p:cNvSpPr>
          <p:nvPr/>
        </p:nvSpPr>
        <p:spPr bwMode="auto">
          <a:xfrm>
            <a:off x="1371600" y="381000"/>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defTabSz="457200" eaLnBrk="1" hangingPunct="1">
              <a:defRPr/>
            </a:pPr>
            <a:r>
              <a:rPr lang="en-US" altLang="zh-CN" sz="3200" b="1" dirty="0">
                <a:solidFill>
                  <a:schemeClr val="bg1"/>
                </a:solidFill>
              </a:rPr>
              <a:t>Summary and Future Work</a:t>
            </a:r>
            <a:endParaRPr lang="en-US" sz="3200" b="1" u="sng" dirty="0">
              <a:solidFill>
                <a:schemeClr val="bg1"/>
              </a:solidFill>
              <a:cs typeface="Arial" pitchFamily="34" charset="0"/>
            </a:endParaRPr>
          </a:p>
        </p:txBody>
      </p:sp>
      <p:sp>
        <p:nvSpPr>
          <p:cNvPr id="6" name="Rectangle 5">
            <a:extLst>
              <a:ext uri="{FF2B5EF4-FFF2-40B4-BE49-F238E27FC236}">
                <a16:creationId xmlns:a16="http://schemas.microsoft.com/office/drawing/2014/main" id="{22834796-D7BC-4F2D-9844-515C12E247AF}"/>
              </a:ext>
            </a:extLst>
          </p:cNvPr>
          <p:cNvSpPr/>
          <p:nvPr/>
        </p:nvSpPr>
        <p:spPr>
          <a:xfrm>
            <a:off x="764913" y="1341305"/>
            <a:ext cx="7849803" cy="4431983"/>
          </a:xfrm>
          <a:prstGeom prst="rect">
            <a:avLst/>
          </a:prstGeom>
          <a:solidFill>
            <a:srgbClr val="F2F2F2"/>
          </a:solidFill>
        </p:spPr>
        <p:txBody>
          <a:bodyPr wrap="square">
            <a:spAutoFit/>
          </a:bodyPr>
          <a:lstStyle/>
          <a:p>
            <a:pPr marL="285750" indent="-285750" algn="just">
              <a:spcBef>
                <a:spcPts val="1200"/>
              </a:spcBef>
              <a:buFont typeface="Arial" panose="020B0604020202020204" pitchFamily="34" charset="0"/>
              <a:buChar char="•"/>
            </a:pPr>
            <a:r>
              <a:rPr lang="en-US" dirty="0"/>
              <a:t>For daily PM</a:t>
            </a:r>
            <a:r>
              <a:rPr lang="en-US" baseline="-25000" dirty="0"/>
              <a:t>2.5</a:t>
            </a:r>
            <a:r>
              <a:rPr lang="en-US" dirty="0"/>
              <a:t>, the longer-term baseline component and the annual extreme (98</a:t>
            </a:r>
            <a:r>
              <a:rPr lang="en-US" baseline="30000" dirty="0"/>
              <a:t>th</a:t>
            </a:r>
            <a:r>
              <a:rPr lang="en-US" dirty="0"/>
              <a:t> pct.) are overestimated in the eastern United States and underestimated in the west. </a:t>
            </a:r>
          </a:p>
          <a:p>
            <a:pPr marL="285750" indent="-285750" algn="just">
              <a:spcBef>
                <a:spcPts val="1200"/>
              </a:spcBef>
              <a:buFont typeface="Arial" panose="020B0604020202020204" pitchFamily="34" charset="0"/>
              <a:buChar char="•"/>
            </a:pPr>
            <a:r>
              <a:rPr lang="en-US" dirty="0"/>
              <a:t>A universal decreasing trend in PM</a:t>
            </a:r>
            <a:r>
              <a:rPr lang="en-US" baseline="-25000" dirty="0"/>
              <a:t>2.5</a:t>
            </a:r>
            <a:r>
              <a:rPr lang="en-US" dirty="0"/>
              <a:t> 10</a:t>
            </a:r>
            <a:r>
              <a:rPr lang="en-US" baseline="30000" dirty="0"/>
              <a:t>th</a:t>
            </a:r>
            <a:r>
              <a:rPr lang="en-US" dirty="0"/>
              <a:t>, 50</a:t>
            </a:r>
            <a:r>
              <a:rPr lang="en-US" baseline="30000" dirty="0"/>
              <a:t>th</a:t>
            </a:r>
            <a:r>
              <a:rPr lang="en-US" dirty="0"/>
              <a:t>, 90</a:t>
            </a:r>
            <a:r>
              <a:rPr lang="en-US" baseline="30000" dirty="0"/>
              <a:t>th </a:t>
            </a:r>
            <a:r>
              <a:rPr lang="en-US" dirty="0"/>
              <a:t>and 98</a:t>
            </a:r>
            <a:r>
              <a:rPr lang="en-US" baseline="30000" dirty="0"/>
              <a:t>th</a:t>
            </a:r>
            <a:r>
              <a:rPr lang="en-US" dirty="0"/>
              <a:t> percentiles can be seen from both observations and CMAQ. The notable decreasing trend </a:t>
            </a:r>
            <a:r>
              <a:rPr lang="en-US" altLang="zh-CN" dirty="0"/>
              <a:t>in the</a:t>
            </a:r>
            <a:r>
              <a:rPr lang="en-US" dirty="0"/>
              <a:t> 98th percentile </a:t>
            </a:r>
            <a:r>
              <a:rPr lang="en-US" altLang="zh-CN" dirty="0"/>
              <a:t>that was observed </a:t>
            </a:r>
            <a:r>
              <a:rPr lang="en-US" dirty="0"/>
              <a:t>in the West is not captured by the model.</a:t>
            </a:r>
          </a:p>
          <a:p>
            <a:pPr marL="285750" indent="-285750" algn="just">
              <a:spcBef>
                <a:spcPts val="1200"/>
              </a:spcBef>
              <a:buFont typeface="Arial" panose="020B0604020202020204" pitchFamily="34" charset="0"/>
              <a:buChar char="•"/>
            </a:pPr>
            <a:r>
              <a:rPr lang="en-US" dirty="0"/>
              <a:t>Percentage of the 98</a:t>
            </a:r>
            <a:r>
              <a:rPr lang="en-US" baseline="30000" dirty="0"/>
              <a:t>th</a:t>
            </a:r>
            <a:r>
              <a:rPr lang="en-US" dirty="0"/>
              <a:t> percentile’s systematic error (83.5%) is much larger than that of unsystematic error (16.5%), which suggests that CMAQ’s ability to simulate exceedances in total PM2.5 could be improved.</a:t>
            </a:r>
          </a:p>
          <a:p>
            <a:pPr marL="285750" indent="-285750" algn="just">
              <a:spcBef>
                <a:spcPts val="1200"/>
              </a:spcBef>
              <a:buFont typeface="Arial" panose="020B0604020202020204" pitchFamily="34" charset="0"/>
              <a:buChar char="•"/>
            </a:pPr>
            <a:r>
              <a:rPr lang="en-US" dirty="0"/>
              <a:t>EMD decomposition enables model evaluation at multiple time scales that is intrinsic to the PM time series. Our preliminary analysis shows CMAQ dose not simulate the magnitude or phase of PM</a:t>
            </a:r>
            <a:r>
              <a:rPr lang="en-US" baseline="-25000" dirty="0"/>
              <a:t>2.5</a:t>
            </a:r>
            <a:r>
              <a:rPr lang="en-US" dirty="0"/>
              <a:t> annual cycles well. However, CMAQ is capable of simulating the trend well, even if the magnitude of the trend component is less accurate. </a:t>
            </a:r>
          </a:p>
        </p:txBody>
      </p:sp>
    </p:spTree>
    <p:extLst>
      <p:ext uri="{BB962C8B-B14F-4D97-AF65-F5344CB8AC3E}">
        <p14:creationId xmlns:p14="http://schemas.microsoft.com/office/powerpoint/2010/main" val="3467884468"/>
      </p:ext>
    </p:extLst>
  </p:cSld>
  <p:clrMapOvr>
    <a:masterClrMapping/>
  </p:clrMapOvr>
  <mc:AlternateContent xmlns:mc="http://schemas.openxmlformats.org/markup-compatibility/2006" xmlns:p14="http://schemas.microsoft.com/office/powerpoint/2010/main">
    <mc:Choice Requires="p14">
      <p:transition spd="slow" p14:dur="2000" advTm="56903"/>
    </mc:Choice>
    <mc:Fallback xmlns="">
      <p:transition spd="slow" advTm="569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71600" y="381000"/>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defTabSz="457200" eaLnBrk="1" hangingPunct="1">
              <a:defRPr/>
            </a:pPr>
            <a:r>
              <a:rPr lang="en-US" sz="3200" b="1" dirty="0">
                <a:solidFill>
                  <a:prstClr val="white"/>
                </a:solidFill>
                <a:cs typeface="Arial" pitchFamily="34" charset="0"/>
              </a:rPr>
              <a:t>Acknowledgements</a:t>
            </a:r>
          </a:p>
        </p:txBody>
      </p:sp>
      <p:sp>
        <p:nvSpPr>
          <p:cNvPr id="5" name="TextBox 4"/>
          <p:cNvSpPr txBox="1"/>
          <p:nvPr/>
        </p:nvSpPr>
        <p:spPr>
          <a:xfrm>
            <a:off x="914400" y="2133600"/>
            <a:ext cx="7957491" cy="2246769"/>
          </a:xfrm>
          <a:prstGeom prst="rect">
            <a:avLst/>
          </a:prstGeom>
          <a:solidFill>
            <a:schemeClr val="bg1"/>
          </a:solidFill>
        </p:spPr>
        <p:txBody>
          <a:bodyPr wrap="square" rtlCol="0">
            <a:spAutoFit/>
          </a:bodyPr>
          <a:lstStyle/>
          <a:p>
            <a:endParaRPr lang="en-US" sz="2000" dirty="0"/>
          </a:p>
          <a:p>
            <a:r>
              <a:rPr lang="en-US" sz="2000" dirty="0"/>
              <a:t>The views expressed in this </a:t>
            </a:r>
            <a:r>
              <a:rPr lang="en-US" altLang="zh-CN" sz="2000" dirty="0"/>
              <a:t>presentation </a:t>
            </a:r>
            <a:r>
              <a:rPr lang="en-US" sz="2000" dirty="0"/>
              <a:t>are those of the authors and do not necessarily represent the views or policies of the U.S. Environmental Protection Agency.</a:t>
            </a:r>
          </a:p>
          <a:p>
            <a:endParaRPr lang="en-US" sz="2000" dirty="0"/>
          </a:p>
          <a:p>
            <a:r>
              <a:rPr lang="en-US" sz="2000" dirty="0"/>
              <a:t>Part of this work was supported by the Electric Power Research Institute (EPRI) Contract #00-10005071, 2015-2017 (MA and HL)</a:t>
            </a:r>
          </a:p>
        </p:txBody>
      </p:sp>
    </p:spTree>
    <p:extLst>
      <p:ext uri="{BB962C8B-B14F-4D97-AF65-F5344CB8AC3E}">
        <p14:creationId xmlns:p14="http://schemas.microsoft.com/office/powerpoint/2010/main" val="3063849019"/>
      </p:ext>
    </p:extLst>
  </p:cSld>
  <p:clrMapOvr>
    <a:masterClrMapping/>
  </p:clrMapOvr>
  <mc:AlternateContent xmlns:mc="http://schemas.openxmlformats.org/markup-compatibility/2006" xmlns:p14="http://schemas.microsoft.com/office/powerpoint/2010/main">
    <mc:Choice Requires="p14">
      <p:transition spd="slow" p14:dur="2000" advTm="8425"/>
    </mc:Choice>
    <mc:Fallback xmlns="">
      <p:transition spd="slow" advTm="842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3E75D17A-FEBB-438E-87A2-82E345A8FFED}"/>
              </a:ext>
            </a:extLst>
          </p:cNvPr>
          <p:cNvSpPr txBox="1">
            <a:spLocks noChangeArrowheads="1"/>
          </p:cNvSpPr>
          <p:nvPr/>
        </p:nvSpPr>
        <p:spPr bwMode="auto">
          <a:xfrm>
            <a:off x="1367485" y="342723"/>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altLang="zh-CN" sz="3200" b="1" dirty="0">
                <a:solidFill>
                  <a:schemeClr val="bg1"/>
                </a:solidFill>
              </a:rPr>
              <a:t>Scope and Objectives</a:t>
            </a:r>
            <a:endParaRPr lang="en-US" sz="3200" b="1" dirty="0">
              <a:solidFill>
                <a:schemeClr val="bg1"/>
              </a:solidFill>
            </a:endParaRPr>
          </a:p>
        </p:txBody>
      </p:sp>
      <p:sp>
        <p:nvSpPr>
          <p:cNvPr id="5" name="TextBox 4">
            <a:extLst>
              <a:ext uri="{FF2B5EF4-FFF2-40B4-BE49-F238E27FC236}">
                <a16:creationId xmlns:a16="http://schemas.microsoft.com/office/drawing/2014/main" id="{95E16EAB-950F-44B6-89DA-498111EF5B99}"/>
              </a:ext>
            </a:extLst>
          </p:cNvPr>
          <p:cNvSpPr txBox="1"/>
          <p:nvPr/>
        </p:nvSpPr>
        <p:spPr>
          <a:xfrm>
            <a:off x="950442" y="3040911"/>
            <a:ext cx="7618872" cy="2246769"/>
          </a:xfrm>
          <a:prstGeom prst="rect">
            <a:avLst/>
          </a:prstGeom>
          <a:solidFill>
            <a:schemeClr val="bg1">
              <a:lumMod val="95000"/>
            </a:schemeClr>
          </a:solidFill>
          <a:ln>
            <a:noFill/>
          </a:ln>
        </p:spPr>
        <p:txBody>
          <a:bodyPr wrap="square" rtlCol="0">
            <a:spAutoFit/>
          </a:bodyPr>
          <a:lstStyle/>
          <a:p>
            <a:pPr marL="398463" indent="-342900">
              <a:spcAft>
                <a:spcPts val="1200"/>
              </a:spcAft>
              <a:buFont typeface="Arial" panose="020B0604020202020204" pitchFamily="34" charset="0"/>
              <a:buChar char="•"/>
            </a:pPr>
            <a:r>
              <a:rPr lang="en-US" sz="2400" dirty="0"/>
              <a:t>Analyze and interpret features embedded in PM</a:t>
            </a:r>
            <a:r>
              <a:rPr lang="en-US" sz="2400" baseline="-25000" dirty="0"/>
              <a:t>2.5</a:t>
            </a:r>
            <a:r>
              <a:rPr lang="en-US" sz="2400" dirty="0"/>
              <a:t> observations and model outputs</a:t>
            </a:r>
          </a:p>
          <a:p>
            <a:pPr marL="398463" indent="-342900">
              <a:spcAft>
                <a:spcPts val="1200"/>
              </a:spcAft>
              <a:buFont typeface="Arial" panose="020B0604020202020204" pitchFamily="34" charset="0"/>
              <a:buChar char="•"/>
            </a:pPr>
            <a:r>
              <a:rPr lang="en-US" sz="2400" dirty="0"/>
              <a:t>Assess the model’s ability to reproduce changes/trends in observed PM</a:t>
            </a:r>
            <a:r>
              <a:rPr lang="en-US" sz="2400" baseline="-25000" dirty="0"/>
              <a:t>2.5</a:t>
            </a:r>
            <a:r>
              <a:rPr lang="en-US" sz="2400" dirty="0"/>
              <a:t> concentrations</a:t>
            </a:r>
          </a:p>
          <a:p>
            <a:pPr marL="398463" indent="-342900">
              <a:spcAft>
                <a:spcPts val="1200"/>
              </a:spcAft>
              <a:buFont typeface="Arial" panose="020B0604020202020204" pitchFamily="34" charset="0"/>
              <a:buChar char="•"/>
            </a:pPr>
            <a:r>
              <a:rPr lang="en-US" sz="2400" dirty="0"/>
              <a:t>Improve confidence in model’s use for policy analysis</a:t>
            </a:r>
          </a:p>
        </p:txBody>
      </p:sp>
      <p:sp>
        <p:nvSpPr>
          <p:cNvPr id="6" name="TextBox 5">
            <a:extLst>
              <a:ext uri="{FF2B5EF4-FFF2-40B4-BE49-F238E27FC236}">
                <a16:creationId xmlns:a16="http://schemas.microsoft.com/office/drawing/2014/main" id="{F5951FEA-309E-4594-AEC3-B90204871DC8}"/>
              </a:ext>
            </a:extLst>
          </p:cNvPr>
          <p:cNvSpPr txBox="1"/>
          <p:nvPr/>
        </p:nvSpPr>
        <p:spPr>
          <a:xfrm>
            <a:off x="950442" y="1610350"/>
            <a:ext cx="7243116" cy="1200329"/>
          </a:xfrm>
          <a:prstGeom prst="rect">
            <a:avLst/>
          </a:prstGeom>
          <a:noFill/>
        </p:spPr>
        <p:txBody>
          <a:bodyPr wrap="square" rtlCol="0">
            <a:spAutoFit/>
          </a:bodyPr>
          <a:lstStyle/>
          <a:p>
            <a:pPr algn="ctr"/>
            <a:r>
              <a:rPr lang="en-US" sz="2400" b="1" i="1" dirty="0"/>
              <a:t>How well can we capture changes in PM</a:t>
            </a:r>
            <a:r>
              <a:rPr lang="en-US" sz="2400" b="1" i="1" baseline="-25000" dirty="0"/>
              <a:t>2.5</a:t>
            </a:r>
            <a:r>
              <a:rPr lang="en-US" sz="2400" b="1" i="1" dirty="0"/>
              <a:t> induced by variations in meteorology and/or emissions over a decade?</a:t>
            </a:r>
          </a:p>
        </p:txBody>
      </p:sp>
    </p:spTree>
    <p:extLst>
      <p:ext uri="{BB962C8B-B14F-4D97-AF65-F5344CB8AC3E}">
        <p14:creationId xmlns:p14="http://schemas.microsoft.com/office/powerpoint/2010/main" val="1359940339"/>
      </p:ext>
    </p:extLst>
  </p:cSld>
  <p:clrMapOvr>
    <a:masterClrMapping/>
  </p:clrMapOvr>
  <mc:AlternateContent xmlns:mc="http://schemas.openxmlformats.org/markup-compatibility/2006" xmlns:p14="http://schemas.microsoft.com/office/powerpoint/2010/main">
    <mc:Choice Requires="p14">
      <p:transition spd="slow" p14:dur="2000" advTm="70471"/>
    </mc:Choice>
    <mc:Fallback xmlns="">
      <p:transition spd="slow" advTm="704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90D0F27A-09D0-4D43-B3F6-B9C151F5AE88}"/>
              </a:ext>
            </a:extLst>
          </p:cNvPr>
          <p:cNvSpPr txBox="1">
            <a:spLocks noChangeArrowheads="1"/>
          </p:cNvSpPr>
          <p:nvPr/>
        </p:nvSpPr>
        <p:spPr bwMode="auto">
          <a:xfrm>
            <a:off x="1367485" y="342723"/>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b="1" dirty="0">
                <a:solidFill>
                  <a:prstClr val="white"/>
                </a:solidFill>
                <a:cs typeface="Arial" pitchFamily="34" charset="0"/>
              </a:rPr>
              <a:t>Data </a:t>
            </a:r>
          </a:p>
        </p:txBody>
      </p:sp>
      <p:sp>
        <p:nvSpPr>
          <p:cNvPr id="10" name="TextBox 9">
            <a:extLst>
              <a:ext uri="{FF2B5EF4-FFF2-40B4-BE49-F238E27FC236}">
                <a16:creationId xmlns:a16="http://schemas.microsoft.com/office/drawing/2014/main" id="{9146EC38-0073-4A8C-AFB5-561EC5CA5802}"/>
              </a:ext>
            </a:extLst>
          </p:cNvPr>
          <p:cNvSpPr txBox="1"/>
          <p:nvPr/>
        </p:nvSpPr>
        <p:spPr>
          <a:xfrm>
            <a:off x="951448" y="1541696"/>
            <a:ext cx="7345361" cy="1015663"/>
          </a:xfrm>
          <a:prstGeom prst="rect">
            <a:avLst/>
          </a:prstGeom>
          <a:solidFill>
            <a:schemeClr val="bg1">
              <a:lumMod val="95000"/>
            </a:schemeClr>
          </a:solidFill>
          <a:ln>
            <a:noFill/>
          </a:ln>
        </p:spPr>
        <p:txBody>
          <a:bodyPr wrap="square" rtlCol="0">
            <a:spAutoFit/>
          </a:bodyPr>
          <a:lstStyle/>
          <a:p>
            <a:pPr marL="285750" indent="-285750" algn="just">
              <a:buFont typeface="Wingdings" panose="05000000000000000000" pitchFamily="2" charset="2"/>
              <a:buChar char="ü"/>
            </a:pPr>
            <a:r>
              <a:rPr lang="en-US" sz="2000" dirty="0"/>
              <a:t>Coupled 2000-2010 </a:t>
            </a:r>
            <a:r>
              <a:rPr lang="en-US" sz="2000" b="1" u="sng" dirty="0"/>
              <a:t>WRF-CMAQ</a:t>
            </a:r>
            <a:r>
              <a:rPr lang="en-US" sz="2000" dirty="0"/>
              <a:t> (</a:t>
            </a:r>
            <a:r>
              <a:rPr lang="en-US" sz="2000" dirty="0" err="1"/>
              <a:t>vers</a:t>
            </a:r>
            <a:r>
              <a:rPr lang="en-US" sz="2000" dirty="0"/>
              <a:t>. 5.0.1) with 36-km grid cells over the USA (Gan et al. 2015; Xing et al. 2013)</a:t>
            </a:r>
          </a:p>
          <a:p>
            <a:pPr marL="285750" indent="-285750" algn="just">
              <a:buFont typeface="Wingdings" panose="05000000000000000000" pitchFamily="2" charset="2"/>
              <a:buChar char="ü"/>
            </a:pPr>
            <a:endParaRPr lang="en-US" sz="2000" dirty="0"/>
          </a:p>
        </p:txBody>
      </p:sp>
      <p:pic>
        <p:nvPicPr>
          <p:cNvPr id="11" name="Picture 10">
            <a:extLst>
              <a:ext uri="{FF2B5EF4-FFF2-40B4-BE49-F238E27FC236}">
                <a16:creationId xmlns:a16="http://schemas.microsoft.com/office/drawing/2014/main" id="{BEE54D2F-D40D-48CF-9B67-8DAB9500D2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807"/>
          <a:stretch/>
        </p:blipFill>
        <p:spPr>
          <a:xfrm>
            <a:off x="4861424" y="3098377"/>
            <a:ext cx="3567675" cy="2095233"/>
          </a:xfrm>
          <a:prstGeom prst="rect">
            <a:avLst/>
          </a:prstGeom>
        </p:spPr>
      </p:pic>
      <p:sp>
        <p:nvSpPr>
          <p:cNvPr id="12" name="TextBox 11">
            <a:extLst>
              <a:ext uri="{FF2B5EF4-FFF2-40B4-BE49-F238E27FC236}">
                <a16:creationId xmlns:a16="http://schemas.microsoft.com/office/drawing/2014/main" id="{0C38BE83-8303-4668-ABB9-1589F1A19988}"/>
              </a:ext>
            </a:extLst>
          </p:cNvPr>
          <p:cNvSpPr txBox="1"/>
          <p:nvPr/>
        </p:nvSpPr>
        <p:spPr>
          <a:xfrm>
            <a:off x="5241166" y="2689435"/>
            <a:ext cx="2971800" cy="523220"/>
          </a:xfrm>
          <a:prstGeom prst="rect">
            <a:avLst/>
          </a:prstGeom>
          <a:noFill/>
        </p:spPr>
        <p:txBody>
          <a:bodyPr wrap="square" rtlCol="0">
            <a:spAutoFit/>
          </a:bodyPr>
          <a:lstStyle/>
          <a:p>
            <a:pPr algn="ctr"/>
            <a:r>
              <a:rPr lang="en-US" sz="1600" dirty="0"/>
              <a:t>AQS (100), 2000-2010</a:t>
            </a:r>
          </a:p>
          <a:p>
            <a:pPr algn="ctr"/>
            <a:r>
              <a:rPr lang="en-US" sz="1200" dirty="0"/>
              <a:t>Min coverage each year: 30%</a:t>
            </a:r>
          </a:p>
        </p:txBody>
      </p:sp>
      <p:pic>
        <p:nvPicPr>
          <p:cNvPr id="13" name="Picture 12">
            <a:extLst>
              <a:ext uri="{FF2B5EF4-FFF2-40B4-BE49-F238E27FC236}">
                <a16:creationId xmlns:a16="http://schemas.microsoft.com/office/drawing/2014/main" id="{A5598467-9066-4B45-ABAF-A1121AADE9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4736" r="50000" b="7991"/>
          <a:stretch/>
        </p:blipFill>
        <p:spPr>
          <a:xfrm>
            <a:off x="4861424" y="5193610"/>
            <a:ext cx="2994045" cy="307442"/>
          </a:xfrm>
          <a:prstGeom prst="rect">
            <a:avLst/>
          </a:prstGeom>
        </p:spPr>
      </p:pic>
      <p:pic>
        <p:nvPicPr>
          <p:cNvPr id="14" name="Picture 13">
            <a:extLst>
              <a:ext uri="{FF2B5EF4-FFF2-40B4-BE49-F238E27FC236}">
                <a16:creationId xmlns:a16="http://schemas.microsoft.com/office/drawing/2014/main" id="{FA7425C9-4317-44AA-B3D3-A1B5FB112A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272" t="84798" b="7507"/>
          <a:stretch/>
        </p:blipFill>
        <p:spPr>
          <a:xfrm>
            <a:off x="5502260" y="5422150"/>
            <a:ext cx="2917845" cy="325286"/>
          </a:xfrm>
          <a:prstGeom prst="rect">
            <a:avLst/>
          </a:prstGeom>
        </p:spPr>
      </p:pic>
      <p:sp>
        <p:nvSpPr>
          <p:cNvPr id="15" name="TextBox 14">
            <a:extLst>
              <a:ext uri="{FF2B5EF4-FFF2-40B4-BE49-F238E27FC236}">
                <a16:creationId xmlns:a16="http://schemas.microsoft.com/office/drawing/2014/main" id="{70163EBE-7B3F-4055-97F5-14A49C4A60FA}"/>
              </a:ext>
            </a:extLst>
          </p:cNvPr>
          <p:cNvSpPr txBox="1"/>
          <p:nvPr/>
        </p:nvSpPr>
        <p:spPr>
          <a:xfrm>
            <a:off x="951448" y="2253466"/>
            <a:ext cx="3909976" cy="3570208"/>
          </a:xfrm>
          <a:prstGeom prst="rect">
            <a:avLst/>
          </a:prstGeom>
          <a:solidFill>
            <a:schemeClr val="bg1">
              <a:lumMod val="95000"/>
            </a:schemeClr>
          </a:solidFill>
          <a:ln>
            <a:noFill/>
          </a:ln>
        </p:spPr>
        <p:txBody>
          <a:bodyPr wrap="square" rtlCol="0">
            <a:spAutoFit/>
          </a:bodyPr>
          <a:lstStyle/>
          <a:p>
            <a:pPr marL="285750" indent="-285750" algn="just">
              <a:buFont typeface="Wingdings" panose="05000000000000000000" pitchFamily="2" charset="2"/>
              <a:buChar char="ü"/>
            </a:pPr>
            <a:r>
              <a:rPr lang="en-US" sz="2000" b="1" u="sng" dirty="0"/>
              <a:t>Observations:</a:t>
            </a:r>
            <a:r>
              <a:rPr lang="en-US" sz="2000" dirty="0"/>
              <a:t> </a:t>
            </a:r>
          </a:p>
          <a:p>
            <a:pPr marL="285750" indent="-285750" algn="just">
              <a:buFont typeface="Wingdings" panose="05000000000000000000" pitchFamily="2" charset="2"/>
              <a:buChar char="ü"/>
            </a:pPr>
            <a:endParaRPr lang="en-US" sz="800" dirty="0"/>
          </a:p>
          <a:p>
            <a:pPr marL="403225" lvl="1" indent="-169863" algn="just">
              <a:buFont typeface="Arial" panose="020B0604020202020204" pitchFamily="34" charset="0"/>
              <a:buChar char="•"/>
            </a:pPr>
            <a:r>
              <a:rPr lang="en-US" dirty="0"/>
              <a:t>Daily total PM</a:t>
            </a:r>
            <a:r>
              <a:rPr lang="en-US" baseline="-25000" dirty="0"/>
              <a:t>2.5</a:t>
            </a:r>
            <a:r>
              <a:rPr lang="en-US" dirty="0"/>
              <a:t> spanning 2000-2010 are retrieved from U.S. EPA’s Air Quality System (AQS). </a:t>
            </a:r>
          </a:p>
          <a:p>
            <a:pPr marL="403225" lvl="1" indent="-169863" algn="just">
              <a:buFont typeface="Arial" panose="020B0604020202020204" pitchFamily="34" charset="0"/>
              <a:buChar char="•"/>
            </a:pPr>
            <a:r>
              <a:rPr lang="en-US" dirty="0"/>
              <a:t>SO</a:t>
            </a:r>
            <a:r>
              <a:rPr lang="en-US" baseline="-25000" dirty="0"/>
              <a:t>4</a:t>
            </a:r>
            <a:r>
              <a:rPr lang="en-US" dirty="0"/>
              <a:t>, NO</a:t>
            </a:r>
            <a:r>
              <a:rPr lang="en-US" baseline="-25000" dirty="0"/>
              <a:t>3</a:t>
            </a:r>
            <a:r>
              <a:rPr lang="en-US" dirty="0"/>
              <a:t>, NH</a:t>
            </a:r>
            <a:r>
              <a:rPr lang="en-US" baseline="-25000" dirty="0"/>
              <a:t>4</a:t>
            </a:r>
            <a:r>
              <a:rPr lang="en-US" dirty="0"/>
              <a:t>, OC, EC, and C</a:t>
            </a:r>
            <a:r>
              <a:rPr lang="en-US" altLang="zh-CN" dirty="0"/>
              <a:t>l</a:t>
            </a:r>
            <a:r>
              <a:rPr lang="en-US" dirty="0"/>
              <a:t> with the total PM</a:t>
            </a:r>
            <a:r>
              <a:rPr lang="en-US" baseline="-25000" dirty="0"/>
              <a:t>2.5</a:t>
            </a:r>
            <a:r>
              <a:rPr lang="en-US" dirty="0"/>
              <a:t>, are retrieved from both Chemical Speciation Network (CSN) and Interagency Monitoring of Protected Visual Environments (IMPROVE) networks. Only </a:t>
            </a:r>
            <a:r>
              <a:rPr lang="en-US" dirty="0">
                <a:solidFill>
                  <a:srgbClr val="A65628"/>
                </a:solidFill>
              </a:rPr>
              <a:t>1 CSN </a:t>
            </a:r>
            <a:r>
              <a:rPr lang="en-US" dirty="0"/>
              <a:t>and </a:t>
            </a:r>
            <a:r>
              <a:rPr lang="en-US" dirty="0">
                <a:solidFill>
                  <a:srgbClr val="3374AA"/>
                </a:solidFill>
              </a:rPr>
              <a:t>1 IMPROVE </a:t>
            </a:r>
            <a:r>
              <a:rPr lang="en-US" dirty="0"/>
              <a:t>site on the map are used here for illustrative purposes.</a:t>
            </a:r>
          </a:p>
        </p:txBody>
      </p:sp>
      <p:cxnSp>
        <p:nvCxnSpPr>
          <p:cNvPr id="18" name="Straight Arrow Connector 17">
            <a:extLst>
              <a:ext uri="{FF2B5EF4-FFF2-40B4-BE49-F238E27FC236}">
                <a16:creationId xmlns:a16="http://schemas.microsoft.com/office/drawing/2014/main" id="{38914D92-0D3F-4C76-83F6-B88D7C405977}"/>
              </a:ext>
            </a:extLst>
          </p:cNvPr>
          <p:cNvCxnSpPr>
            <a:cxnSpLocks/>
          </p:cNvCxnSpPr>
          <p:nvPr/>
        </p:nvCxnSpPr>
        <p:spPr>
          <a:xfrm flipH="1">
            <a:off x="5410200" y="3984786"/>
            <a:ext cx="199500" cy="719854"/>
          </a:xfrm>
          <a:prstGeom prst="straightConnector1">
            <a:avLst/>
          </a:prstGeom>
          <a:ln w="12700">
            <a:solidFill>
              <a:srgbClr val="A65628"/>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BE6A57A-96F5-497C-92E1-58485AC62CA7}"/>
              </a:ext>
            </a:extLst>
          </p:cNvPr>
          <p:cNvSpPr txBox="1"/>
          <p:nvPr/>
        </p:nvSpPr>
        <p:spPr>
          <a:xfrm>
            <a:off x="5273661" y="4674259"/>
            <a:ext cx="1371600" cy="276999"/>
          </a:xfrm>
          <a:prstGeom prst="rect">
            <a:avLst/>
          </a:prstGeom>
          <a:noFill/>
        </p:spPr>
        <p:txBody>
          <a:bodyPr wrap="square" rtlCol="0">
            <a:spAutoFit/>
          </a:bodyPr>
          <a:lstStyle/>
          <a:p>
            <a:r>
              <a:rPr lang="en-US" sz="1200" dirty="0">
                <a:solidFill>
                  <a:srgbClr val="A65628"/>
                </a:solidFill>
              </a:rPr>
              <a:t>Also a CSN site </a:t>
            </a:r>
          </a:p>
        </p:txBody>
      </p:sp>
      <p:sp>
        <p:nvSpPr>
          <p:cNvPr id="21" name="Oval 20">
            <a:extLst>
              <a:ext uri="{FF2B5EF4-FFF2-40B4-BE49-F238E27FC236}">
                <a16:creationId xmlns:a16="http://schemas.microsoft.com/office/drawing/2014/main" id="{D7EBED7B-A1AD-4995-BF25-ECDD90F3D85B}"/>
              </a:ext>
            </a:extLst>
          </p:cNvPr>
          <p:cNvSpPr/>
          <p:nvPr/>
        </p:nvSpPr>
        <p:spPr>
          <a:xfrm>
            <a:off x="7775040" y="3753936"/>
            <a:ext cx="76200" cy="727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9DCDB83C-AA3E-4C85-96C8-D76F89670D4B}"/>
              </a:ext>
            </a:extLst>
          </p:cNvPr>
          <p:cNvCxnSpPr>
            <a:cxnSpLocks/>
          </p:cNvCxnSpPr>
          <p:nvPr/>
        </p:nvCxnSpPr>
        <p:spPr>
          <a:xfrm flipH="1" flipV="1">
            <a:off x="7813140" y="3421206"/>
            <a:ext cx="4215" cy="330803"/>
          </a:xfrm>
          <a:prstGeom prst="straightConnector1">
            <a:avLst/>
          </a:prstGeom>
          <a:ln w="12700">
            <a:solidFill>
              <a:srgbClr val="3374AA"/>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D879299-A54A-4855-AD08-FF4BD6D2EFC8}"/>
              </a:ext>
            </a:extLst>
          </p:cNvPr>
          <p:cNvSpPr txBox="1"/>
          <p:nvPr/>
        </p:nvSpPr>
        <p:spPr>
          <a:xfrm>
            <a:off x="7086600" y="3206430"/>
            <a:ext cx="1115502" cy="276999"/>
          </a:xfrm>
          <a:prstGeom prst="rect">
            <a:avLst/>
          </a:prstGeom>
          <a:noFill/>
        </p:spPr>
        <p:txBody>
          <a:bodyPr wrap="square" rtlCol="0">
            <a:spAutoFit/>
          </a:bodyPr>
          <a:lstStyle/>
          <a:p>
            <a:r>
              <a:rPr lang="en-US" sz="1200" dirty="0">
                <a:solidFill>
                  <a:srgbClr val="3374AA"/>
                </a:solidFill>
              </a:rPr>
              <a:t>IMPROVE site </a:t>
            </a:r>
          </a:p>
        </p:txBody>
      </p:sp>
      <p:sp>
        <p:nvSpPr>
          <p:cNvPr id="16" name="TextBox 15">
            <a:extLst>
              <a:ext uri="{FF2B5EF4-FFF2-40B4-BE49-F238E27FC236}">
                <a16:creationId xmlns:a16="http://schemas.microsoft.com/office/drawing/2014/main" id="{C39128F4-A1BE-4B7D-82A9-B7312CBCADA9}"/>
              </a:ext>
            </a:extLst>
          </p:cNvPr>
          <p:cNvSpPr txBox="1"/>
          <p:nvPr/>
        </p:nvSpPr>
        <p:spPr>
          <a:xfrm>
            <a:off x="4793512" y="2407354"/>
            <a:ext cx="275004" cy="3416320"/>
          </a:xfrm>
          <a:prstGeom prst="rect">
            <a:avLst/>
          </a:prstGeom>
          <a:solidFill>
            <a:schemeClr val="bg1">
              <a:lumMod val="95000"/>
            </a:schemeClr>
          </a:solidFill>
          <a:ln>
            <a:noFill/>
          </a:ln>
        </p:spPr>
        <p:txBody>
          <a:bodyPr wrap="square" rtlCol="0">
            <a:spAutoFit/>
          </a:bodyPr>
          <a:lstStyle/>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692574312"/>
      </p:ext>
    </p:extLst>
  </p:cSld>
  <p:clrMapOvr>
    <a:masterClrMapping/>
  </p:clrMapOvr>
  <mc:AlternateContent xmlns:mc="http://schemas.openxmlformats.org/markup-compatibility/2006" xmlns:p14="http://schemas.microsoft.com/office/powerpoint/2010/main">
    <mc:Choice Requires="p14">
      <p:transition spd="slow" p14:dur="2000" advTm="42432"/>
    </mc:Choice>
    <mc:Fallback xmlns="">
      <p:transition spd="slow" advTm="4243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6722182-CD22-4B65-919B-C3DADDE80A40}"/>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pic>
        <p:nvPicPr>
          <p:cNvPr id="19" name="Picture 18">
            <a:extLst>
              <a:ext uri="{FF2B5EF4-FFF2-40B4-BE49-F238E27FC236}">
                <a16:creationId xmlns:a16="http://schemas.microsoft.com/office/drawing/2014/main" id="{04740005-60BC-4D0B-9C00-5159398356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986" b="4152"/>
          <a:stretch/>
        </p:blipFill>
        <p:spPr>
          <a:xfrm>
            <a:off x="5071592" y="1559314"/>
            <a:ext cx="3824677" cy="4312034"/>
          </a:xfrm>
          <a:prstGeom prst="rect">
            <a:avLst/>
          </a:prstGeom>
        </p:spPr>
      </p:pic>
      <p:sp>
        <p:nvSpPr>
          <p:cNvPr id="5" name="Text Box 4">
            <a:extLst>
              <a:ext uri="{FF2B5EF4-FFF2-40B4-BE49-F238E27FC236}">
                <a16:creationId xmlns:a16="http://schemas.microsoft.com/office/drawing/2014/main" id="{83A21084-9C3A-4E70-A925-9356F1794E93}"/>
              </a:ext>
            </a:extLst>
          </p:cNvPr>
          <p:cNvSpPr txBox="1">
            <a:spLocks noChangeArrowheads="1"/>
          </p:cNvSpPr>
          <p:nvPr/>
        </p:nvSpPr>
        <p:spPr bwMode="auto">
          <a:xfrm>
            <a:off x="1367485" y="342723"/>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b="1" dirty="0">
                <a:solidFill>
                  <a:schemeClr val="bg1"/>
                </a:solidFill>
              </a:rPr>
              <a:t>Methodologies</a:t>
            </a:r>
          </a:p>
        </p:txBody>
      </p:sp>
      <p:sp>
        <p:nvSpPr>
          <p:cNvPr id="3" name="Rectangle 2">
            <a:extLst>
              <a:ext uri="{FF2B5EF4-FFF2-40B4-BE49-F238E27FC236}">
                <a16:creationId xmlns:a16="http://schemas.microsoft.com/office/drawing/2014/main" id="{11848613-7E8A-4D70-85B4-7C982EC59F1D}"/>
              </a:ext>
            </a:extLst>
          </p:cNvPr>
          <p:cNvSpPr/>
          <p:nvPr/>
        </p:nvSpPr>
        <p:spPr>
          <a:xfrm>
            <a:off x="6671792" y="3732538"/>
            <a:ext cx="1264257" cy="276999"/>
          </a:xfrm>
          <a:prstGeom prst="rect">
            <a:avLst/>
          </a:prstGeom>
          <a:solidFill>
            <a:schemeClr val="bg1"/>
          </a:solidFill>
        </p:spPr>
        <p:txBody>
          <a:bodyPr wrap="none">
            <a:spAutoFit/>
          </a:bodyPr>
          <a:lstStyle/>
          <a:p>
            <a:r>
              <a:rPr lang="en-US" sz="1200" b="1" dirty="0"/>
              <a:t>Power spectrum</a:t>
            </a:r>
          </a:p>
        </p:txBody>
      </p:sp>
      <p:sp>
        <p:nvSpPr>
          <p:cNvPr id="9" name="Rectangle 8">
            <a:extLst>
              <a:ext uri="{FF2B5EF4-FFF2-40B4-BE49-F238E27FC236}">
                <a16:creationId xmlns:a16="http://schemas.microsoft.com/office/drawing/2014/main" id="{4D36CB67-DEEC-4F47-828F-F5121BD6DF3D}"/>
              </a:ext>
            </a:extLst>
          </p:cNvPr>
          <p:cNvSpPr/>
          <p:nvPr/>
        </p:nvSpPr>
        <p:spPr>
          <a:xfrm>
            <a:off x="6083840" y="1598938"/>
            <a:ext cx="2416752" cy="276999"/>
          </a:xfrm>
          <a:prstGeom prst="rect">
            <a:avLst/>
          </a:prstGeom>
          <a:solidFill>
            <a:schemeClr val="bg1"/>
          </a:solidFill>
        </p:spPr>
        <p:txBody>
          <a:bodyPr wrap="none">
            <a:spAutoFit/>
          </a:bodyPr>
          <a:lstStyle/>
          <a:p>
            <a:r>
              <a:rPr lang="en-US" sz="1200" b="1" dirty="0"/>
              <a:t>Total PM2.5 with its BL component</a:t>
            </a:r>
          </a:p>
        </p:txBody>
      </p:sp>
      <p:sp>
        <p:nvSpPr>
          <p:cNvPr id="14" name="TextBox 13">
            <a:extLst>
              <a:ext uri="{FF2B5EF4-FFF2-40B4-BE49-F238E27FC236}">
                <a16:creationId xmlns:a16="http://schemas.microsoft.com/office/drawing/2014/main" id="{FD9452F4-09B5-4BC6-8308-F19F12C8C43D}"/>
              </a:ext>
            </a:extLst>
          </p:cNvPr>
          <p:cNvSpPr txBox="1"/>
          <p:nvPr/>
        </p:nvSpPr>
        <p:spPr>
          <a:xfrm>
            <a:off x="7752911" y="4305930"/>
            <a:ext cx="900082" cy="738664"/>
          </a:xfrm>
          <a:prstGeom prst="rect">
            <a:avLst/>
          </a:prstGeom>
          <a:noFill/>
        </p:spPr>
        <p:txBody>
          <a:bodyPr wrap="square" rtlCol="0">
            <a:spAutoFit/>
          </a:bodyPr>
          <a:lstStyle/>
          <a:p>
            <a:pPr algn="ctr"/>
            <a:r>
              <a:rPr lang="en-US" sz="1400" dirty="0"/>
              <a:t>PM</a:t>
            </a:r>
            <a:r>
              <a:rPr lang="en-US" sz="1400" baseline="-25000" dirty="0"/>
              <a:t>2.5</a:t>
            </a:r>
          </a:p>
          <a:p>
            <a:pPr algn="ctr"/>
            <a:r>
              <a:rPr lang="en-US" sz="1400" dirty="0">
                <a:solidFill>
                  <a:srgbClr val="FF0000"/>
                </a:solidFill>
              </a:rPr>
              <a:t>BL</a:t>
            </a:r>
          </a:p>
          <a:p>
            <a:pPr algn="ctr"/>
            <a:r>
              <a:rPr lang="en-US" sz="1400" dirty="0">
                <a:solidFill>
                  <a:srgbClr val="0070C0"/>
                </a:solidFill>
              </a:rPr>
              <a:t>SY</a:t>
            </a:r>
          </a:p>
        </p:txBody>
      </p:sp>
      <p:sp>
        <p:nvSpPr>
          <p:cNvPr id="15" name="TextBox 14">
            <a:extLst>
              <a:ext uri="{FF2B5EF4-FFF2-40B4-BE49-F238E27FC236}">
                <a16:creationId xmlns:a16="http://schemas.microsoft.com/office/drawing/2014/main" id="{EF8E9F76-E9F6-4DFC-86AF-EDC887251524}"/>
              </a:ext>
            </a:extLst>
          </p:cNvPr>
          <p:cNvSpPr txBox="1"/>
          <p:nvPr/>
        </p:nvSpPr>
        <p:spPr>
          <a:xfrm>
            <a:off x="7509992" y="1923163"/>
            <a:ext cx="1008242" cy="307777"/>
          </a:xfrm>
          <a:prstGeom prst="rect">
            <a:avLst/>
          </a:prstGeom>
          <a:solidFill>
            <a:schemeClr val="bg1"/>
          </a:solidFill>
        </p:spPr>
        <p:txBody>
          <a:bodyPr wrap="square" rtlCol="0">
            <a:spAutoFit/>
          </a:bodyPr>
          <a:lstStyle/>
          <a:p>
            <a:r>
              <a:rPr lang="en-US" sz="1400" dirty="0">
                <a:solidFill>
                  <a:srgbClr val="0070BB"/>
                </a:solidFill>
              </a:rPr>
              <a:t>PM</a:t>
            </a:r>
            <a:r>
              <a:rPr lang="en-US" sz="1400" baseline="-25000" dirty="0">
                <a:solidFill>
                  <a:srgbClr val="0070BB"/>
                </a:solidFill>
              </a:rPr>
              <a:t>2.5</a:t>
            </a:r>
            <a:r>
              <a:rPr lang="en-US" sz="1400" dirty="0">
                <a:solidFill>
                  <a:srgbClr val="0070BB"/>
                </a:solidFill>
              </a:rPr>
              <a:t>  </a:t>
            </a:r>
            <a:r>
              <a:rPr lang="en-US" sz="1400" dirty="0">
                <a:solidFill>
                  <a:srgbClr val="FF0000"/>
                </a:solidFill>
              </a:rPr>
              <a:t>BL</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77405BD-C84C-4A73-839C-5B65ECE182CC}"/>
                  </a:ext>
                </a:extLst>
              </p:cNvPr>
              <p:cNvSpPr/>
              <p:nvPr/>
            </p:nvSpPr>
            <p:spPr>
              <a:xfrm>
                <a:off x="672234" y="4085209"/>
                <a:ext cx="4871102" cy="2215991"/>
              </a:xfrm>
              <a:prstGeom prst="rect">
                <a:avLst/>
              </a:prstGeom>
            </p:spPr>
            <p:txBody>
              <a:bodyPr wrap="square">
                <a:spAutoFit/>
              </a:bodyPr>
              <a:lstStyle/>
              <a:p>
                <a:pPr marL="0" lvl="2"/>
                <a14:m>
                  <m:oMathPara xmlns:m="http://schemas.openxmlformats.org/officeDocument/2006/math">
                    <m:oMathParaPr>
                      <m:jc m:val="left"/>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𝑷𝑴</m:t>
                          </m:r>
                        </m:e>
                        <m:sub>
                          <m:r>
                            <a:rPr lang="en-US" b="1" i="1" smtClean="0">
                              <a:solidFill>
                                <a:schemeClr val="tx1"/>
                              </a:solidFill>
                              <a:latin typeface="Cambria Math" panose="02040503050406030204" pitchFamily="18" charset="0"/>
                            </a:rPr>
                            <m:t>𝟐</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𝟓</m:t>
                          </m:r>
                        </m:sub>
                      </m:sSub>
                      <m:d>
                        <m:dPr>
                          <m:ctrlPr>
                            <a:rPr lang="en-US" b="1" i="1" smtClean="0">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𝒕</m:t>
                          </m:r>
                        </m:e>
                      </m:d>
                      <m:r>
                        <a:rPr lang="en-US" b="1" i="1">
                          <a:solidFill>
                            <a:schemeClr val="tx1"/>
                          </a:solidFill>
                          <a:latin typeface="Cambria Math" panose="02040503050406030204" pitchFamily="18" charset="0"/>
                        </a:rPr>
                        <m:t>=</m:t>
                      </m:r>
                      <m:r>
                        <a:rPr lang="en-US" b="1" i="1">
                          <a:solidFill>
                            <a:srgbClr val="0070C0"/>
                          </a:solidFill>
                          <a:latin typeface="Cambria Math" panose="02040503050406030204" pitchFamily="18" charset="0"/>
                        </a:rPr>
                        <m:t>𝑩𝑳</m:t>
                      </m:r>
                      <m:d>
                        <m:dPr>
                          <m:ctrlPr>
                            <a:rPr lang="en-US" b="1"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𝒕</m:t>
                          </m:r>
                        </m:e>
                      </m:d>
                      <m:r>
                        <a:rPr lang="en-US" b="1" i="1" smtClean="0">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𝑺𝒀</m:t>
                      </m:r>
                      <m:d>
                        <m:dPr>
                          <m:ctrlPr>
                            <a:rPr lang="en-US" b="1"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𝒕</m:t>
                          </m:r>
                        </m:e>
                      </m:d>
                    </m:oMath>
                  </m:oMathPara>
                </a14:m>
                <a:endParaRPr lang="en-US" b="1" dirty="0">
                  <a:solidFill>
                    <a:srgbClr val="0070C0"/>
                  </a:solidFill>
                </a:endParaRPr>
              </a:p>
              <a:p>
                <a:pPr marL="0" lvl="2"/>
                <a:endParaRPr lang="en-US" sz="1200" b="1" dirty="0">
                  <a:solidFill>
                    <a:srgbClr val="0070C0"/>
                  </a:solidFill>
                </a:endParaRPr>
              </a:p>
              <a:p>
                <a:pPr marL="0" lvl="2">
                  <a:buNone/>
                </a:pPr>
                <a:r>
                  <a:rPr lang="en-US" b="1" dirty="0"/>
                  <a:t>Synoptic Forcing (SY)</a:t>
                </a:r>
                <a:r>
                  <a:rPr lang="en-US" dirty="0"/>
                  <a:t>: shorter-term component attributable to weather-induced variations</a:t>
                </a:r>
              </a:p>
              <a:p>
                <a:pPr marL="0" lvl="2">
                  <a:buNone/>
                </a:pPr>
                <a:r>
                  <a:rPr lang="en-US" b="1" dirty="0"/>
                  <a:t>Baseline Forcing (BL): </a:t>
                </a:r>
                <a:r>
                  <a:rPr lang="en-US" dirty="0"/>
                  <a:t>longer-term component attributable to seasonality, emissions policy, inter-continental transport, and trend components</a:t>
                </a:r>
              </a:p>
              <a:p>
                <a:pPr marL="346075" lvl="2">
                  <a:buNone/>
                </a:pPr>
                <a:endParaRPr lang="en-US" dirty="0"/>
              </a:p>
            </p:txBody>
          </p:sp>
        </mc:Choice>
        <mc:Fallback xmlns="">
          <p:sp>
            <p:nvSpPr>
              <p:cNvPr id="20" name="Rectangle 19">
                <a:extLst>
                  <a:ext uri="{FF2B5EF4-FFF2-40B4-BE49-F238E27FC236}">
                    <a16:creationId xmlns:a16="http://schemas.microsoft.com/office/drawing/2014/main" id="{077405BD-C84C-4A73-839C-5B65ECE182CC}"/>
                  </a:ext>
                </a:extLst>
              </p:cNvPr>
              <p:cNvSpPr>
                <a:spLocks noRot="1" noChangeAspect="1" noMove="1" noResize="1" noEditPoints="1" noAdjustHandles="1" noChangeArrowheads="1" noChangeShapeType="1" noTextEdit="1"/>
              </p:cNvSpPr>
              <p:nvPr/>
            </p:nvSpPr>
            <p:spPr>
              <a:xfrm>
                <a:off x="672234" y="4085209"/>
                <a:ext cx="4871102" cy="2215991"/>
              </a:xfrm>
              <a:prstGeom prst="rect">
                <a:avLst/>
              </a:prstGeom>
              <a:blipFill>
                <a:blip r:embed="rId4"/>
                <a:stretch>
                  <a:fillRect l="-1001" r="-501"/>
                </a:stretch>
              </a:blipFill>
            </p:spPr>
            <p:txBody>
              <a:bodyPr/>
              <a:lstStyle/>
              <a:p>
                <a:r>
                  <a:rPr lang="en-US">
                    <a:noFill/>
                  </a:rPr>
                  <a:t> </a:t>
                </a:r>
              </a:p>
            </p:txBody>
          </p:sp>
        </mc:Fallback>
      </mc:AlternateContent>
      <p:sp>
        <p:nvSpPr>
          <p:cNvPr id="23" name="Text Box 4">
            <a:extLst>
              <a:ext uri="{FF2B5EF4-FFF2-40B4-BE49-F238E27FC236}">
                <a16:creationId xmlns:a16="http://schemas.microsoft.com/office/drawing/2014/main" id="{85DDD6F1-81B8-4976-85BA-56DF815D4F89}"/>
              </a:ext>
            </a:extLst>
          </p:cNvPr>
          <p:cNvSpPr txBox="1">
            <a:spLocks noChangeArrowheads="1"/>
          </p:cNvSpPr>
          <p:nvPr/>
        </p:nvSpPr>
        <p:spPr bwMode="auto">
          <a:xfrm>
            <a:off x="1086786" y="1233071"/>
            <a:ext cx="4419600"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2000" b="1" u="sng" dirty="0"/>
              <a:t>1. Kolmogorov-</a:t>
            </a:r>
            <a:r>
              <a:rPr lang="en-US" sz="2000" b="1" u="sng" dirty="0" err="1"/>
              <a:t>Zurbenko</a:t>
            </a:r>
            <a:r>
              <a:rPr lang="en-US" sz="2000" b="1" u="sng" dirty="0"/>
              <a:t> (KZ) filter</a:t>
            </a: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409C53EE-D7BB-4721-878B-1FD52756967C}"/>
                  </a:ext>
                </a:extLst>
              </p:cNvPr>
              <p:cNvSpPr/>
              <p:nvPr/>
            </p:nvSpPr>
            <p:spPr>
              <a:xfrm>
                <a:off x="1468642" y="1764451"/>
                <a:ext cx="3081228" cy="8657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𝑌</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𝑚</m:t>
                          </m:r>
                        </m:den>
                      </m:f>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𝑠</m:t>
                          </m:r>
                          <m:r>
                            <a:rPr lang="en-US" sz="1600" i="0">
                              <a:latin typeface="Cambria Math" panose="02040503050406030204" pitchFamily="18" charset="0"/>
                            </a:rPr>
                            <m:t>=−(</m:t>
                          </m:r>
                          <m:r>
                            <a:rPr lang="en-US" sz="1600" i="1">
                              <a:latin typeface="Cambria Math" panose="02040503050406030204" pitchFamily="18" charset="0"/>
                            </a:rPr>
                            <m:t>𝑚</m:t>
                          </m:r>
                          <m:r>
                            <a:rPr lang="en-US" sz="1600" i="0">
                              <a:latin typeface="Cambria Math" panose="02040503050406030204" pitchFamily="18" charset="0"/>
                            </a:rPr>
                            <m:t>−1</m:t>
                          </m:r>
                          <m:f>
                            <m:fPr>
                              <m:type m:val="lin"/>
                              <m:ctrlPr>
                                <a:rPr lang="en-US" sz="1600" i="1">
                                  <a:latin typeface="Cambria Math" panose="02040503050406030204" pitchFamily="18" charset="0"/>
                                </a:rPr>
                              </m:ctrlPr>
                            </m:fPr>
                            <m:num>
                              <m:r>
                                <a:rPr lang="en-US" sz="1600" i="0">
                                  <a:latin typeface="Cambria Math" panose="02040503050406030204" pitchFamily="18" charset="0"/>
                                </a:rPr>
                                <m:t>)</m:t>
                              </m:r>
                            </m:num>
                            <m:den>
                              <m:r>
                                <a:rPr lang="en-US" sz="1600" i="0">
                                  <a:latin typeface="Cambria Math" panose="02040503050406030204" pitchFamily="18" charset="0"/>
                                </a:rPr>
                                <m:t>2</m:t>
                              </m:r>
                            </m:den>
                          </m:f>
                        </m:sub>
                        <m:sup>
                          <m:d>
                            <m:dPr>
                              <m:endChr m:val=""/>
                              <m:ctrlPr>
                                <a:rPr lang="en-US" sz="1600" i="1">
                                  <a:latin typeface="Cambria Math" panose="02040503050406030204" pitchFamily="18" charset="0"/>
                                </a:rPr>
                              </m:ctrlPr>
                            </m:dPr>
                            <m:e>
                              <m:r>
                                <a:rPr lang="en-US" sz="1600" i="1">
                                  <a:latin typeface="Cambria Math" panose="02040503050406030204" pitchFamily="18" charset="0"/>
                                </a:rPr>
                                <m:t>𝑚</m:t>
                              </m:r>
                              <m:r>
                                <a:rPr lang="en-US" sz="1600" i="0">
                                  <a:latin typeface="Cambria Math" panose="02040503050406030204" pitchFamily="18" charset="0"/>
                                </a:rPr>
                                <m:t>−1</m:t>
                              </m:r>
                              <m:f>
                                <m:fPr>
                                  <m:type m:val="lin"/>
                                  <m:ctrlPr>
                                    <a:rPr lang="en-US" sz="1600" i="1">
                                      <a:latin typeface="Cambria Math" panose="02040503050406030204" pitchFamily="18" charset="0"/>
                                    </a:rPr>
                                  </m:ctrlPr>
                                </m:fPr>
                                <m:num>
                                  <m:r>
                                    <a:rPr lang="en-US" sz="1600" i="0">
                                      <a:latin typeface="Cambria Math" panose="02040503050406030204" pitchFamily="18" charset="0"/>
                                    </a:rPr>
                                    <m:t>)</m:t>
                                  </m:r>
                                </m:num>
                                <m:den>
                                  <m:r>
                                    <a:rPr lang="en-US" sz="1600" i="0">
                                      <a:latin typeface="Cambria Math" panose="02040503050406030204" pitchFamily="18" charset="0"/>
                                    </a:rPr>
                                    <m:t>2</m:t>
                                  </m:r>
                                </m:den>
                              </m:f>
                            </m:e>
                          </m:d>
                        </m:sup>
                        <m:e>
                          <m:d>
                            <m:dPr>
                              <m:begChr m:val=""/>
                              <m:ctrlPr>
                                <a:rPr lang="en-US" sz="1600" i="1">
                                  <a:latin typeface="Cambria Math" panose="02040503050406030204" pitchFamily="18" charset="0"/>
                                </a:rPr>
                              </m:ctrlPr>
                            </m:dPr>
                            <m:e>
                              <m:r>
                                <a:rPr lang="en-US" sz="1600" i="1">
                                  <a:latin typeface="Cambria Math" panose="02040503050406030204" pitchFamily="18" charset="0"/>
                                </a:rPr>
                                <m:t>𝑋</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1">
                                  <a:latin typeface="Cambria Math" panose="02040503050406030204" pitchFamily="18" charset="0"/>
                                </a:rPr>
                                <m:t>𝑠</m:t>
                              </m:r>
                            </m:e>
                          </m:d>
                        </m:e>
                      </m:nary>
                    </m:oMath>
                  </m:oMathPara>
                </a14:m>
                <a:endParaRPr lang="en-US" sz="1600" dirty="0"/>
              </a:p>
            </p:txBody>
          </p:sp>
        </mc:Choice>
        <mc:Fallback xmlns="">
          <p:sp>
            <p:nvSpPr>
              <p:cNvPr id="26" name="Rectangle 25">
                <a:extLst>
                  <a:ext uri="{FF2B5EF4-FFF2-40B4-BE49-F238E27FC236}">
                    <a16:creationId xmlns:a16="http://schemas.microsoft.com/office/drawing/2014/main" id="{409C53EE-D7BB-4721-878B-1FD52756967C}"/>
                  </a:ext>
                </a:extLst>
              </p:cNvPr>
              <p:cNvSpPr>
                <a:spLocks noRot="1" noChangeAspect="1" noMove="1" noResize="1" noEditPoints="1" noAdjustHandles="1" noChangeArrowheads="1" noChangeShapeType="1" noTextEdit="1"/>
              </p:cNvSpPr>
              <p:nvPr/>
            </p:nvSpPr>
            <p:spPr>
              <a:xfrm>
                <a:off x="1468642" y="1764451"/>
                <a:ext cx="3081228" cy="8657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C409EC3-2DF5-475C-919F-5C4D3175B377}"/>
                  </a:ext>
                </a:extLst>
              </p:cNvPr>
              <p:cNvSpPr/>
              <p:nvPr/>
            </p:nvSpPr>
            <p:spPr>
              <a:xfrm>
                <a:off x="663670" y="1705621"/>
                <a:ext cx="11508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𝐾𝑍</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𝑘</m:t>
                          </m:r>
                        </m:e>
                      </m:d>
                    </m:oMath>
                  </m:oMathPara>
                </a14:m>
                <a:endParaRPr lang="en-US" dirty="0"/>
              </a:p>
            </p:txBody>
          </p:sp>
        </mc:Choice>
        <mc:Fallback xmlns="">
          <p:sp>
            <p:nvSpPr>
              <p:cNvPr id="27" name="Rectangle 26">
                <a:extLst>
                  <a:ext uri="{FF2B5EF4-FFF2-40B4-BE49-F238E27FC236}">
                    <a16:creationId xmlns:a16="http://schemas.microsoft.com/office/drawing/2014/main" id="{9C409EC3-2DF5-475C-919F-5C4D3175B377}"/>
                  </a:ext>
                </a:extLst>
              </p:cNvPr>
              <p:cNvSpPr>
                <a:spLocks noRot="1" noChangeAspect="1" noMove="1" noResize="1" noEditPoints="1" noAdjustHandles="1" noChangeArrowheads="1" noChangeShapeType="1" noTextEdit="1"/>
              </p:cNvSpPr>
              <p:nvPr/>
            </p:nvSpPr>
            <p:spPr>
              <a:xfrm>
                <a:off x="663670" y="1705621"/>
                <a:ext cx="1150828"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EEE614FC-9038-4099-9BE1-D169BDD0C30F}"/>
                  </a:ext>
                </a:extLst>
              </p:cNvPr>
              <p:cNvSpPr/>
              <p:nvPr/>
            </p:nvSpPr>
            <p:spPr>
              <a:xfrm>
                <a:off x="720473" y="2542445"/>
                <a:ext cx="4814299" cy="923330"/>
              </a:xfrm>
              <a:prstGeom prst="rect">
                <a:avLst/>
              </a:prstGeom>
            </p:spPr>
            <p:txBody>
              <a:bodyPr wrap="square">
                <a:spAutoFit/>
              </a:bodyPr>
              <a:lstStyle/>
              <a:p>
                <a14:m>
                  <m:oMath xmlns:m="http://schemas.openxmlformats.org/officeDocument/2006/math">
                    <m:r>
                      <a:rPr lang="en-US" i="1" smtClean="0">
                        <a:latin typeface="Cambria Math" panose="02040503050406030204" pitchFamily="18" charset="0"/>
                      </a:rPr>
                      <m:t>𝑌</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oMath>
                </a14:m>
                <a:r>
                  <a:rPr lang="en-US" dirty="0">
                    <a:ea typeface="Times New Roman" panose="02020603050405020304" pitchFamily="18" charset="0"/>
                  </a:rPr>
                  <a:t>is the long-term component of </a:t>
                </a:r>
                <a14:m>
                  <m:oMath xmlns:m="http://schemas.openxmlformats.org/officeDocument/2006/math">
                    <m:r>
                      <a:rPr lang="en-US" b="0" i="1" smtClean="0">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𝑡</m:t>
                        </m:r>
                      </m:e>
                    </m:d>
                  </m:oMath>
                </a14:m>
                <a:endParaRPr lang="en-US" dirty="0">
                  <a:ea typeface="Times New Roman" panose="02020603050405020304" pitchFamily="18" charset="0"/>
                </a:endParaRPr>
              </a:p>
              <a:p>
                <a14:m>
                  <m:oMath xmlns:m="http://schemas.openxmlformats.org/officeDocument/2006/math">
                    <m:r>
                      <a:rPr lang="en-US" b="0" i="1" smtClean="0">
                        <a:latin typeface="Cambria Math" panose="02040503050406030204" pitchFamily="18" charset="0"/>
                        <a:ea typeface="Times New Roman" panose="02020603050405020304" pitchFamily="18" charset="0"/>
                      </a:rPr>
                      <m:t>𝑚</m:t>
                    </m:r>
                  </m:oMath>
                </a14:m>
                <a:r>
                  <a:rPr lang="en-US" dirty="0">
                    <a:ea typeface="Times New Roman" panose="02020603050405020304" pitchFamily="18" charset="0"/>
                  </a:rPr>
                  <a:t>: window length </a:t>
                </a:r>
              </a:p>
              <a:p>
                <a14:m>
                  <m:oMath xmlns:m="http://schemas.openxmlformats.org/officeDocument/2006/math">
                    <m:r>
                      <a:rPr lang="en-US" i="1" dirty="0" smtClean="0">
                        <a:latin typeface="Cambria Math" panose="02040503050406030204" pitchFamily="18" charset="0"/>
                        <a:ea typeface="Times New Roman" panose="02020603050405020304" pitchFamily="18" charset="0"/>
                      </a:rPr>
                      <m:t>𝑘</m:t>
                    </m:r>
                  </m:oMath>
                </a14:m>
                <a:r>
                  <a:rPr lang="en-US" dirty="0">
                    <a:ea typeface="Times New Roman" panose="02020603050405020304" pitchFamily="18" charset="0"/>
                  </a:rPr>
                  <a:t>:  number of application of the moving average</a:t>
                </a:r>
                <a:endParaRPr lang="en-US" dirty="0"/>
              </a:p>
            </p:txBody>
          </p:sp>
        </mc:Choice>
        <mc:Fallback xmlns="">
          <p:sp>
            <p:nvSpPr>
              <p:cNvPr id="28" name="Rectangle 27">
                <a:extLst>
                  <a:ext uri="{FF2B5EF4-FFF2-40B4-BE49-F238E27FC236}">
                    <a16:creationId xmlns:a16="http://schemas.microsoft.com/office/drawing/2014/main" id="{EEE614FC-9038-4099-9BE1-D169BDD0C30F}"/>
                  </a:ext>
                </a:extLst>
              </p:cNvPr>
              <p:cNvSpPr>
                <a:spLocks noRot="1" noChangeAspect="1" noMove="1" noResize="1" noEditPoints="1" noAdjustHandles="1" noChangeArrowheads="1" noChangeShapeType="1" noTextEdit="1"/>
              </p:cNvSpPr>
              <p:nvPr/>
            </p:nvSpPr>
            <p:spPr>
              <a:xfrm>
                <a:off x="720473" y="2542445"/>
                <a:ext cx="4814299" cy="923330"/>
              </a:xfrm>
              <a:prstGeom prst="rect">
                <a:avLst/>
              </a:prstGeom>
              <a:blipFill>
                <a:blip r:embed="rId7"/>
                <a:stretch>
                  <a:fillRect t="-3289" b="-9211"/>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3CDCA612-E671-4057-998A-1858F0521A89}"/>
              </a:ext>
            </a:extLst>
          </p:cNvPr>
          <p:cNvSpPr/>
          <p:nvPr/>
        </p:nvSpPr>
        <p:spPr>
          <a:xfrm>
            <a:off x="663670" y="1705621"/>
            <a:ext cx="4871102" cy="182050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35" name="Rectangle 34">
            <a:extLst>
              <a:ext uri="{FF2B5EF4-FFF2-40B4-BE49-F238E27FC236}">
                <a16:creationId xmlns:a16="http://schemas.microsoft.com/office/drawing/2014/main" id="{5FAA9B73-A109-46FD-846F-1C6E8A0E53EF}"/>
              </a:ext>
            </a:extLst>
          </p:cNvPr>
          <p:cNvSpPr/>
          <p:nvPr/>
        </p:nvSpPr>
        <p:spPr>
          <a:xfrm>
            <a:off x="1415117" y="3715604"/>
            <a:ext cx="3288411" cy="369332"/>
          </a:xfrm>
          <a:prstGeom prst="rect">
            <a:avLst/>
          </a:prstGeom>
        </p:spPr>
        <p:txBody>
          <a:bodyPr wrap="square">
            <a:spAutoFit/>
          </a:bodyPr>
          <a:lstStyle/>
          <a:p>
            <a:pPr algn="ctr"/>
            <a:r>
              <a:rPr lang="en-US" dirty="0">
                <a:ea typeface="Times New Roman" panose="02020603050405020304" pitchFamily="18" charset="0"/>
              </a:rPr>
              <a:t>- Scale separation of 29 days </a:t>
            </a:r>
            <a:endParaRPr lang="en-US" dirty="0"/>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458757A-30EC-4F10-88B8-FA640A6C8279}"/>
                  </a:ext>
                </a:extLst>
              </p:cNvPr>
              <p:cNvSpPr/>
              <p:nvPr/>
            </p:nvSpPr>
            <p:spPr>
              <a:xfrm>
                <a:off x="1752085" y="2600568"/>
                <a:ext cx="3782687" cy="1107996"/>
              </a:xfrm>
              <a:prstGeom prst="rect">
                <a:avLst/>
              </a:prstGeom>
              <a:solidFill>
                <a:srgbClr val="F2F2F2"/>
              </a:solidFill>
              <a:ln>
                <a:solidFill>
                  <a:schemeClr val="accent1"/>
                </a:solidFill>
              </a:ln>
            </p:spPr>
            <p:txBody>
              <a:bodyPr wrap="square">
                <a:spAutoFit/>
              </a:bodyPr>
              <a:lstStyle/>
              <a:p>
                <a:r>
                  <a:rPr lang="en-US" dirty="0"/>
                  <a:t>Selection of </a:t>
                </a:r>
                <a14:m>
                  <m:oMath xmlns:m="http://schemas.openxmlformats.org/officeDocument/2006/math">
                    <m:r>
                      <a:rPr lang="en-US" i="1">
                        <a:latin typeface="Cambria Math" panose="02040503050406030204" pitchFamily="18" charset="0"/>
                        <a:ea typeface="Times New Roman" panose="02020603050405020304" pitchFamily="18" charset="0"/>
                      </a:rPr>
                      <m:t>𝑚</m:t>
                    </m:r>
                  </m:oMath>
                </a14:m>
                <a:r>
                  <a:rPr lang="en-US" dirty="0"/>
                  <a:t> and </a:t>
                </a:r>
                <a14:m>
                  <m:oMath xmlns:m="http://schemas.openxmlformats.org/officeDocument/2006/math">
                    <m:r>
                      <a:rPr lang="en-US" i="1">
                        <a:latin typeface="Cambria Math" panose="02040503050406030204" pitchFamily="18" charset="0"/>
                        <a:ea typeface="Times New Roman" panose="02020603050405020304" pitchFamily="18" charset="0"/>
                      </a:rPr>
                      <m:t>𝑘</m:t>
                    </m:r>
                    <m:r>
                      <a:rPr lang="en-US">
                        <a:latin typeface="Cambria Math" panose="02040503050406030204" pitchFamily="18" charset="0"/>
                        <a:ea typeface="Times New Roman" panose="02020603050405020304" pitchFamily="18" charset="0"/>
                      </a:rPr>
                      <m:t> </m:t>
                    </m:r>
                  </m:oMath>
                </a14:m>
                <a:r>
                  <a:rPr lang="en-US" dirty="0"/>
                  <a:t>depends on</a:t>
                </a:r>
                <a:r>
                  <a:rPr lang="en-US" dirty="0">
                    <a:ea typeface="Times New Roman" panose="02020603050405020304" pitchFamily="18" charset="0"/>
                  </a:rPr>
                  <a:t>: </a:t>
                </a:r>
              </a:p>
              <a:p>
                <a:pPr marL="342900" indent="-342900">
                  <a:buAutoNum type="arabicParenR"/>
                </a:pPr>
                <a:r>
                  <a:rPr lang="en-US" sz="1600" dirty="0"/>
                  <a:t>Timescales of interest (Synoptic scale)</a:t>
                </a:r>
                <a:r>
                  <a:rPr lang="en-US" sz="1600" dirty="0">
                    <a:ea typeface="Times New Roman" panose="02020603050405020304" pitchFamily="18" charset="0"/>
                  </a:rPr>
                  <a:t> </a:t>
                </a:r>
              </a:p>
              <a:p>
                <a:pPr marL="342900" indent="-342900">
                  <a:buFontTx/>
                  <a:buAutoNum type="arabicParenR"/>
                </a:pPr>
                <a:r>
                  <a:rPr lang="en-US" sz="1600" dirty="0"/>
                  <a:t>Desired degree of separation</a:t>
                </a:r>
              </a:p>
              <a:p>
                <a:pPr marL="342900" indent="-342900">
                  <a:buAutoNum type="arabicParenR"/>
                </a:pPr>
                <a:r>
                  <a:rPr lang="en-US" sz="1600" dirty="0"/>
                  <a:t>Data structure (Sampling frequency)</a:t>
                </a:r>
              </a:p>
            </p:txBody>
          </p:sp>
        </mc:Choice>
        <mc:Fallback xmlns="">
          <p:sp>
            <p:nvSpPr>
              <p:cNvPr id="37" name="Rectangle 36">
                <a:extLst>
                  <a:ext uri="{FF2B5EF4-FFF2-40B4-BE49-F238E27FC236}">
                    <a16:creationId xmlns:a16="http://schemas.microsoft.com/office/drawing/2014/main" id="{C458757A-30EC-4F10-88B8-FA640A6C8279}"/>
                  </a:ext>
                </a:extLst>
              </p:cNvPr>
              <p:cNvSpPr>
                <a:spLocks noRot="1" noChangeAspect="1" noMove="1" noResize="1" noEditPoints="1" noAdjustHandles="1" noChangeArrowheads="1" noChangeShapeType="1" noTextEdit="1"/>
              </p:cNvSpPr>
              <p:nvPr/>
            </p:nvSpPr>
            <p:spPr>
              <a:xfrm>
                <a:off x="1752085" y="2600568"/>
                <a:ext cx="3782687" cy="1107996"/>
              </a:xfrm>
              <a:prstGeom prst="rect">
                <a:avLst/>
              </a:prstGeom>
              <a:blipFill>
                <a:blip r:embed="rId8"/>
                <a:stretch>
                  <a:fillRect l="-1124" t="-2732" b="-6011"/>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212EB548-158C-4609-B306-904243DAC647}"/>
                  </a:ext>
                </a:extLst>
              </p:cNvPr>
              <p:cNvSpPr/>
              <p:nvPr/>
            </p:nvSpPr>
            <p:spPr>
              <a:xfrm>
                <a:off x="672234" y="3715604"/>
                <a:ext cx="1114408" cy="369332"/>
              </a:xfrm>
              <a:prstGeom prst="rect">
                <a:avLst/>
              </a:prstGeom>
            </p:spPr>
            <p:txBody>
              <a:bodyPr wrap="none">
                <a:spAutoFit/>
              </a:bodyPr>
              <a:lstStyle/>
              <a:p>
                <a:pPr marL="0" lvl="2"/>
                <a14:m>
                  <m:oMathPara xmlns:m="http://schemas.openxmlformats.org/officeDocument/2006/math">
                    <m:oMathParaPr>
                      <m:jc m:val="centerGroup"/>
                    </m:oMathParaPr>
                    <m:oMath xmlns:m="http://schemas.openxmlformats.org/officeDocument/2006/math">
                      <m:r>
                        <a:rPr lang="en-US" b="1" i="1">
                          <a:solidFill>
                            <a:srgbClr val="0070C0"/>
                          </a:solidFill>
                          <a:latin typeface="Cambria Math" panose="02040503050406030204" pitchFamily="18" charset="0"/>
                        </a:rPr>
                        <m:t>𝑲𝒁</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𝟗</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𝟐</m:t>
                      </m:r>
                      <m:r>
                        <a:rPr lang="en-US" b="1" i="1">
                          <a:solidFill>
                            <a:srgbClr val="0070C0"/>
                          </a:solidFill>
                          <a:latin typeface="Cambria Math" panose="02040503050406030204" pitchFamily="18" charset="0"/>
                        </a:rPr>
                        <m:t>)</m:t>
                      </m:r>
                    </m:oMath>
                  </m:oMathPara>
                </a14:m>
                <a:endParaRPr lang="en-US" b="1" dirty="0">
                  <a:solidFill>
                    <a:srgbClr val="0070C0"/>
                  </a:solidFill>
                </a:endParaRPr>
              </a:p>
            </p:txBody>
          </p:sp>
        </mc:Choice>
        <mc:Fallback xmlns="">
          <p:sp>
            <p:nvSpPr>
              <p:cNvPr id="38" name="Rectangle 37">
                <a:extLst>
                  <a:ext uri="{FF2B5EF4-FFF2-40B4-BE49-F238E27FC236}">
                    <a16:creationId xmlns:a16="http://schemas.microsoft.com/office/drawing/2014/main" id="{212EB548-158C-4609-B306-904243DAC647}"/>
                  </a:ext>
                </a:extLst>
              </p:cNvPr>
              <p:cNvSpPr>
                <a:spLocks noRot="1" noChangeAspect="1" noMove="1" noResize="1" noEditPoints="1" noAdjustHandles="1" noChangeArrowheads="1" noChangeShapeType="1" noTextEdit="1"/>
              </p:cNvSpPr>
              <p:nvPr/>
            </p:nvSpPr>
            <p:spPr>
              <a:xfrm>
                <a:off x="672234" y="3715604"/>
                <a:ext cx="1114408" cy="369332"/>
              </a:xfrm>
              <a:prstGeom prst="rect">
                <a:avLst/>
              </a:prstGeom>
              <a:blipFill>
                <a:blip r:embed="rId9"/>
                <a:stretch>
                  <a:fillRect b="-13333"/>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0E302626-D412-4C0E-88E1-55DDED428102}"/>
              </a:ext>
            </a:extLst>
          </p:cNvPr>
          <p:cNvSpPr/>
          <p:nvPr/>
        </p:nvSpPr>
        <p:spPr>
          <a:xfrm>
            <a:off x="908643" y="6307617"/>
            <a:ext cx="7613806" cy="338554"/>
          </a:xfrm>
          <a:prstGeom prst="rect">
            <a:avLst/>
          </a:prstGeom>
        </p:spPr>
        <p:txBody>
          <a:bodyPr wrap="square">
            <a:spAutoFit/>
          </a:bodyPr>
          <a:lstStyle/>
          <a:p>
            <a:pPr algn="ctr"/>
            <a:r>
              <a:rPr lang="en-US" sz="1600" i="1" dirty="0">
                <a:solidFill>
                  <a:srgbClr val="000000"/>
                </a:solidFill>
                <a:ea typeface="Times New Roman" panose="02020603050405020304" pitchFamily="18" charset="0"/>
                <a:cs typeface="Times New Roman" panose="02020603050405020304" pitchFamily="18" charset="0"/>
              </a:rPr>
              <a:t>(Rao et al., 1994, 1995, 1997; Eskridge el., 1997; </a:t>
            </a:r>
            <a:r>
              <a:rPr lang="en-US" sz="1600" i="1" dirty="0" err="1">
                <a:solidFill>
                  <a:srgbClr val="000000"/>
                </a:solidFill>
                <a:ea typeface="Times New Roman" panose="02020603050405020304" pitchFamily="18" charset="0"/>
                <a:cs typeface="Times New Roman" panose="02020603050405020304" pitchFamily="18" charset="0"/>
              </a:rPr>
              <a:t>Hogrefe</a:t>
            </a:r>
            <a:r>
              <a:rPr lang="en-US" sz="1600" i="1" dirty="0">
                <a:solidFill>
                  <a:srgbClr val="000000"/>
                </a:solidFill>
                <a:ea typeface="Times New Roman" panose="02020603050405020304" pitchFamily="18" charset="0"/>
                <a:cs typeface="Times New Roman" panose="02020603050405020304" pitchFamily="18" charset="0"/>
              </a:rPr>
              <a:t> et al., 2003)</a:t>
            </a:r>
            <a:endParaRPr lang="en-US" sz="1600" i="1" dirty="0"/>
          </a:p>
        </p:txBody>
      </p:sp>
      <p:pic>
        <p:nvPicPr>
          <p:cNvPr id="21" name="Picture 20">
            <a:extLst>
              <a:ext uri="{FF2B5EF4-FFF2-40B4-BE49-F238E27FC236}">
                <a16:creationId xmlns:a16="http://schemas.microsoft.com/office/drawing/2014/main" id="{F738D3A0-3698-4FCD-9EFB-58457A05E9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 t="4760" r="96243" b="89058"/>
          <a:stretch/>
        </p:blipFill>
        <p:spPr>
          <a:xfrm>
            <a:off x="5723635" y="2142190"/>
            <a:ext cx="161925" cy="400605"/>
          </a:xfrm>
          <a:prstGeom prst="rect">
            <a:avLst/>
          </a:prstGeom>
        </p:spPr>
      </p:pic>
    </p:spTree>
    <p:extLst>
      <p:ext uri="{BB962C8B-B14F-4D97-AF65-F5344CB8AC3E}">
        <p14:creationId xmlns:p14="http://schemas.microsoft.com/office/powerpoint/2010/main" val="4116013128"/>
      </p:ext>
    </p:extLst>
  </p:cSld>
  <p:clrMapOvr>
    <a:masterClrMapping/>
  </p:clrMapOvr>
  <mc:AlternateContent xmlns:mc="http://schemas.openxmlformats.org/markup-compatibility/2006" xmlns:p14="http://schemas.microsoft.com/office/powerpoint/2010/main">
    <mc:Choice Requires="p14">
      <p:transition spd="slow" p14:dur="2000" advTm="42432"/>
    </mc:Choice>
    <mc:Fallback xmlns="">
      <p:transition spd="slow" advTm="424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p:bldP spid="15" grpId="0" animBg="1"/>
      <p:bldP spid="20" grpId="0"/>
      <p:bldP spid="35" grpId="0"/>
      <p:bldP spid="37"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BB09F4F-EC69-4B83-B924-151052EDB0D7}"/>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pic>
        <p:nvPicPr>
          <p:cNvPr id="4" name="Picture 3">
            <a:extLst>
              <a:ext uri="{FF2B5EF4-FFF2-40B4-BE49-F238E27FC236}">
                <a16:creationId xmlns:a16="http://schemas.microsoft.com/office/drawing/2014/main" id="{DBA3F284-D789-407C-8C90-84C49F0531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927" r="48332" b="7845"/>
          <a:stretch/>
        </p:blipFill>
        <p:spPr>
          <a:xfrm>
            <a:off x="4843952" y="1466910"/>
            <a:ext cx="4147648" cy="4648200"/>
          </a:xfrm>
          <a:prstGeom prst="rect">
            <a:avLst/>
          </a:prstGeom>
        </p:spPr>
      </p:pic>
      <p:sp>
        <p:nvSpPr>
          <p:cNvPr id="8" name="Rectangle 7">
            <a:extLst>
              <a:ext uri="{FF2B5EF4-FFF2-40B4-BE49-F238E27FC236}">
                <a16:creationId xmlns:a16="http://schemas.microsoft.com/office/drawing/2014/main" id="{CB6C0077-D9A4-43AA-938D-0D70CF3EDF3E}"/>
              </a:ext>
            </a:extLst>
          </p:cNvPr>
          <p:cNvSpPr/>
          <p:nvPr/>
        </p:nvSpPr>
        <p:spPr>
          <a:xfrm>
            <a:off x="5794499" y="1361492"/>
            <a:ext cx="2776209" cy="276999"/>
          </a:xfrm>
          <a:prstGeom prst="rect">
            <a:avLst/>
          </a:prstGeom>
          <a:solidFill>
            <a:schemeClr val="bg1"/>
          </a:solidFill>
        </p:spPr>
        <p:txBody>
          <a:bodyPr wrap="none">
            <a:spAutoFit/>
          </a:bodyPr>
          <a:lstStyle/>
          <a:p>
            <a:r>
              <a:rPr lang="en-US" sz="1200" b="1" dirty="0"/>
              <a:t>Decomposition of total PM</a:t>
            </a:r>
            <a:r>
              <a:rPr lang="en-US" sz="1200" b="1" baseline="-25000" dirty="0"/>
              <a:t>2.5</a:t>
            </a:r>
            <a:r>
              <a:rPr lang="en-US" sz="1200" b="1" dirty="0"/>
              <a:t> with EMD</a:t>
            </a:r>
          </a:p>
        </p:txBody>
      </p:sp>
      <p:sp>
        <p:nvSpPr>
          <p:cNvPr id="10" name="Rectangle 9">
            <a:extLst>
              <a:ext uri="{FF2B5EF4-FFF2-40B4-BE49-F238E27FC236}">
                <a16:creationId xmlns:a16="http://schemas.microsoft.com/office/drawing/2014/main" id="{1EC44F77-85F9-4901-A978-FEC7D067A184}"/>
              </a:ext>
            </a:extLst>
          </p:cNvPr>
          <p:cNvSpPr/>
          <p:nvPr/>
        </p:nvSpPr>
        <p:spPr>
          <a:xfrm>
            <a:off x="719835" y="4355617"/>
            <a:ext cx="4667250" cy="2147576"/>
          </a:xfrm>
          <a:prstGeom prst="rect">
            <a:avLst/>
          </a:prstGeom>
        </p:spPr>
        <p:txBody>
          <a:bodyPr wrap="square">
            <a:spAutoFit/>
          </a:bodyPr>
          <a:lstStyle/>
          <a:p>
            <a:pPr algn="just">
              <a:lnSpc>
                <a:spcPct val="106000"/>
              </a:lnSpc>
              <a:spcBef>
                <a:spcPts val="600"/>
              </a:spcBef>
              <a:spcAft>
                <a:spcPts val="600"/>
              </a:spcAft>
            </a:pPr>
            <a:r>
              <a:rPr lang="en-US" dirty="0">
                <a:cs typeface="Times New Roman" panose="02020603050405020304" pitchFamily="18" charset="0"/>
              </a:rPr>
              <a:t>Multiple improvements to address mode mixing as well as other problems and </a:t>
            </a:r>
            <a:r>
              <a:rPr lang="en-US" dirty="0"/>
              <a:t>the most recent version of </a:t>
            </a:r>
            <a:r>
              <a:rPr lang="en-US" dirty="0">
                <a:solidFill>
                  <a:srgbClr val="3374AA"/>
                </a:solidFill>
              </a:rPr>
              <a:t>Improved </a:t>
            </a:r>
            <a:r>
              <a:rPr lang="fr-FR" dirty="0">
                <a:solidFill>
                  <a:srgbClr val="3374AA"/>
                </a:solidFill>
              </a:rPr>
              <a:t>Complete Ensemble </a:t>
            </a:r>
            <a:r>
              <a:rPr lang="fr-FR" dirty="0" err="1">
                <a:solidFill>
                  <a:srgbClr val="3374AA"/>
                </a:solidFill>
              </a:rPr>
              <a:t>Empirical</a:t>
            </a:r>
            <a:r>
              <a:rPr lang="fr-FR" dirty="0">
                <a:solidFill>
                  <a:srgbClr val="3374AA"/>
                </a:solidFill>
              </a:rPr>
              <a:t> Mode </a:t>
            </a:r>
            <a:r>
              <a:rPr lang="fr-FR" dirty="0" err="1">
                <a:solidFill>
                  <a:srgbClr val="3374AA"/>
                </a:solidFill>
              </a:rPr>
              <a:t>Decomposition</a:t>
            </a:r>
            <a:r>
              <a:rPr lang="fr-FR" dirty="0">
                <a:solidFill>
                  <a:srgbClr val="3374AA"/>
                </a:solidFill>
              </a:rPr>
              <a:t> </a:t>
            </a:r>
            <a:r>
              <a:rPr lang="fr-FR" dirty="0" err="1">
                <a:solidFill>
                  <a:srgbClr val="3374AA"/>
                </a:solidFill>
              </a:rPr>
              <a:t>with</a:t>
            </a:r>
            <a:r>
              <a:rPr lang="fr-FR" dirty="0">
                <a:solidFill>
                  <a:srgbClr val="3374AA"/>
                </a:solidFill>
              </a:rPr>
              <a:t> Adaptive Noise (</a:t>
            </a:r>
            <a:r>
              <a:rPr lang="fr-FR" dirty="0" err="1">
                <a:solidFill>
                  <a:srgbClr val="3374AA"/>
                </a:solidFill>
              </a:rPr>
              <a:t>Improved</a:t>
            </a:r>
            <a:r>
              <a:rPr lang="fr-FR" dirty="0">
                <a:solidFill>
                  <a:srgbClr val="3374AA"/>
                </a:solidFill>
              </a:rPr>
              <a:t> CEEMDAN) </a:t>
            </a:r>
            <a:r>
              <a:rPr lang="fr-FR" dirty="0" err="1"/>
              <a:t>is</a:t>
            </a:r>
            <a:r>
              <a:rPr lang="fr-FR" dirty="0"/>
              <a:t> </a:t>
            </a:r>
            <a:r>
              <a:rPr lang="fr-FR" dirty="0" err="1"/>
              <a:t>used</a:t>
            </a:r>
            <a:r>
              <a:rPr lang="en-US" dirty="0"/>
              <a:t> </a:t>
            </a:r>
            <a:r>
              <a:rPr lang="en-US" dirty="0">
                <a:cs typeface="Times New Roman" panose="02020603050405020304" pitchFamily="18" charset="0"/>
              </a:rPr>
              <a:t>(Wu and Huang, 2009; Yeh et al., 2010; Torres et al., 2011</a:t>
            </a:r>
            <a:r>
              <a:rPr lang="en-US" dirty="0"/>
              <a:t>; </a:t>
            </a:r>
            <a:r>
              <a:rPr lang="en-US" dirty="0" err="1"/>
              <a:t>Colominas</a:t>
            </a:r>
            <a:r>
              <a:rPr lang="en-US" dirty="0"/>
              <a:t> et al., 2014). </a:t>
            </a:r>
          </a:p>
        </p:txBody>
      </p:sp>
      <p:sp>
        <p:nvSpPr>
          <p:cNvPr id="12" name="Rectangle 11">
            <a:extLst>
              <a:ext uri="{FF2B5EF4-FFF2-40B4-BE49-F238E27FC236}">
                <a16:creationId xmlns:a16="http://schemas.microsoft.com/office/drawing/2014/main" id="{15FC9CB2-4BFE-4997-B2E8-6DB048FF02B9}"/>
              </a:ext>
            </a:extLst>
          </p:cNvPr>
          <p:cNvSpPr/>
          <p:nvPr/>
        </p:nvSpPr>
        <p:spPr>
          <a:xfrm>
            <a:off x="674425" y="3163380"/>
            <a:ext cx="4871102" cy="1200329"/>
          </a:xfrm>
          <a:prstGeom prst="rect">
            <a:avLst/>
          </a:prstGeom>
          <a:solidFill>
            <a:srgbClr val="F2F2F2"/>
          </a:solidFill>
        </p:spPr>
        <p:txBody>
          <a:bodyPr wrap="square">
            <a:spAutoFit/>
          </a:bodyPr>
          <a:lstStyle/>
          <a:p>
            <a:r>
              <a:rPr lang="en-US" sz="1600" dirty="0">
                <a:ea typeface="Times New Roman" panose="02020603050405020304" pitchFamily="18" charset="0"/>
              </a:rPr>
              <a:t>An IMF must satisfy: </a:t>
            </a:r>
          </a:p>
          <a:p>
            <a:pPr marL="342900" indent="-342900">
              <a:buAutoNum type="arabicParenR"/>
            </a:pPr>
            <a:r>
              <a:rPr lang="en-US" sz="1400" dirty="0">
                <a:ea typeface="Times New Roman" panose="02020603050405020304" pitchFamily="18" charset="0"/>
              </a:rPr>
              <a:t>the number of extrema (maxima and minima) and zero-crossings must be equal or differ at most by one; </a:t>
            </a:r>
          </a:p>
          <a:p>
            <a:pPr marL="342900" indent="-342900">
              <a:buAutoNum type="arabicParenR"/>
            </a:pPr>
            <a:r>
              <a:rPr lang="en-US" sz="1400" dirty="0">
                <a:ea typeface="Times New Roman" panose="02020603050405020304" pitchFamily="18" charset="0"/>
              </a:rPr>
              <a:t>the local mean, defined as the mean of the upper and lower envelopes, must be zero. </a:t>
            </a:r>
            <a:endParaRPr lang="en-US" sz="1400" dirty="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0258B44-5671-46EB-8E35-98F94D2B6435}"/>
                  </a:ext>
                </a:extLst>
              </p:cNvPr>
              <p:cNvSpPr/>
              <p:nvPr/>
            </p:nvSpPr>
            <p:spPr>
              <a:xfrm>
                <a:off x="2224371" y="2728727"/>
                <a:ext cx="1759905" cy="391582"/>
              </a:xfrm>
              <a:prstGeom prst="rect">
                <a:avLst/>
              </a:prstGeom>
            </p:spPr>
            <p:txBody>
              <a:bodyPr wrap="none">
                <a:spAutoFit/>
              </a:bodyPr>
              <a:lstStyle/>
              <a:p>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𝑥</m:t>
                    </m:r>
                    <m:r>
                      <a:rPr lang="en-US"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latin typeface="Times New Roman" panose="02020603050405020304" pitchFamily="18" charset="0"/>
                    <a:ea typeface="Times New Roman" panose="02020603050405020304" pitchFamily="18" charset="0"/>
                  </a:rPr>
                  <a:t> </a:t>
                </a:r>
                <a14:m>
                  <m:oMath xmlns:m="http://schemas.openxmlformats.org/officeDocument/2006/math">
                    <m:nary>
                      <m:naryPr>
                        <m:chr m:val="∑"/>
                        <m:limLoc m:val="subSup"/>
                        <m:ctrlPr>
                          <a:rPr lang="en-US" i="1">
                            <a:latin typeface="Cambria Math" panose="02040503050406030204" pitchFamily="18" charset="0"/>
                            <a:ea typeface="Times New Roman" panose="02020603050405020304" pitchFamily="18" charset="0"/>
                          </a:rPr>
                        </m:ctrlPr>
                      </m:naryPr>
                      <m:sub>
                        <m:r>
                          <a:rPr lang="en-US" i="1">
                            <a:latin typeface="Cambria Math" panose="02040503050406030204" pitchFamily="18" charset="0"/>
                            <a:ea typeface="Times New Roman" panose="02020603050405020304" pitchFamily="18" charset="0"/>
                            <a:cs typeface="Times New Roman" panose="02020603050405020304" pitchFamily="18" charset="0"/>
                          </a:rPr>
                          <m:t>𝑖</m:t>
                        </m:r>
                        <m:r>
                          <a:rPr lang="en-US" i="1">
                            <a:latin typeface="Cambria Math" panose="02040503050406030204" pitchFamily="18" charset="0"/>
                            <a:ea typeface="Times New Roman" panose="02020603050405020304" pitchFamily="18" charset="0"/>
                            <a:cs typeface="Times New Roman" panose="02020603050405020304" pitchFamily="18" charset="0"/>
                          </a:rPr>
                          <m:t>=1</m:t>
                        </m:r>
                      </m:sub>
                      <m:sup>
                        <m:r>
                          <a:rPr lang="en-US" i="1">
                            <a:latin typeface="Cambria Math" panose="02040503050406030204" pitchFamily="18" charset="0"/>
                            <a:ea typeface="Times New Roman" panose="02020603050405020304" pitchFamily="18" charset="0"/>
                            <a:cs typeface="Times New Roman" panose="02020603050405020304" pitchFamily="18" charset="0"/>
                          </a:rPr>
                          <m:t>𝑘</m:t>
                        </m:r>
                      </m:sup>
                      <m:e>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𝑑</m:t>
                            </m:r>
                          </m:e>
                          <m:sub>
                            <m:r>
                              <a:rPr lang="en-US" i="1">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e>
                    </m:nary>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𝑟</m:t>
                        </m:r>
                      </m:e>
                      <m:sub>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k</m:t>
                        </m:r>
                      </m:sub>
                    </m:sSub>
                  </m:oMath>
                </a14:m>
                <a:endParaRPr lang="en-US" dirty="0"/>
              </a:p>
            </p:txBody>
          </p:sp>
        </mc:Choice>
        <mc:Fallback xmlns="">
          <p:sp>
            <p:nvSpPr>
              <p:cNvPr id="13" name="Rectangle 12">
                <a:extLst>
                  <a:ext uri="{FF2B5EF4-FFF2-40B4-BE49-F238E27FC236}">
                    <a16:creationId xmlns:a16="http://schemas.microsoft.com/office/drawing/2014/main" xmlns:a14="http://schemas.microsoft.com/office/drawing/2010/main" xmlns="" id="{90258B44-5671-46EB-8E35-98F94D2B6435}"/>
                  </a:ext>
                </a:extLst>
              </p:cNvPr>
              <p:cNvSpPr>
                <a:spLocks noRot="1" noChangeAspect="1" noMove="1" noResize="1" noEditPoints="1" noAdjustHandles="1" noChangeArrowheads="1" noChangeShapeType="1" noTextEdit="1"/>
              </p:cNvSpPr>
              <p:nvPr/>
            </p:nvSpPr>
            <p:spPr>
              <a:xfrm>
                <a:off x="2224371" y="2728727"/>
                <a:ext cx="1759905" cy="391582"/>
              </a:xfrm>
              <a:prstGeom prst="rect">
                <a:avLst/>
              </a:prstGeom>
              <a:blipFill rotWithShape="0">
                <a:blip r:embed="rId4"/>
                <a:stretch>
                  <a:fillRect t="-107813" b="-176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EE8D32B-EA15-4665-A4E6-90EB0269DFA3}"/>
                  </a:ext>
                </a:extLst>
              </p:cNvPr>
              <p:cNvSpPr txBox="1"/>
              <p:nvPr/>
            </p:nvSpPr>
            <p:spPr>
              <a:xfrm>
                <a:off x="674425" y="1601079"/>
                <a:ext cx="4758071" cy="1323439"/>
              </a:xfrm>
              <a:prstGeom prst="rect">
                <a:avLst/>
              </a:prstGeom>
              <a:noFill/>
            </p:spPr>
            <p:txBody>
              <a:bodyPr wrap="square" rtlCol="0">
                <a:spAutoFit/>
              </a:bodyPr>
              <a:lstStyle/>
              <a:p>
                <a:pPr algn="just"/>
                <a:r>
                  <a:rPr lang="en-US" sz="2000" dirty="0"/>
                  <a:t>Signal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t>is decomposed to multiple </a:t>
                </a:r>
                <a:r>
                  <a:rPr lang="en-US" sz="2000" dirty="0">
                    <a:solidFill>
                      <a:srgbClr val="3374AA"/>
                    </a:solidFill>
                  </a:rPr>
                  <a:t>Intrinsic Mode Functions (IMFs) </a:t>
                </a:r>
                <a14:m>
                  <m:oMath xmlns:m="http://schemas.openxmlformats.org/officeDocument/2006/math">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𝑑</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t>and a residual trend </a:t>
                </a:r>
                <a14:m>
                  <m:oMath xmlns:m="http://schemas.openxmlformats.org/officeDocument/2006/math">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𝑟</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k</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t>through sifting processes (Huang et al., 1998):</a:t>
                </a:r>
              </a:p>
            </p:txBody>
          </p:sp>
        </mc:Choice>
        <mc:Fallback xmlns="">
          <p:sp>
            <p:nvSpPr>
              <p:cNvPr id="14" name="TextBox 13">
                <a:extLst>
                  <a:ext uri="{FF2B5EF4-FFF2-40B4-BE49-F238E27FC236}">
                    <a16:creationId xmlns:a16="http://schemas.microsoft.com/office/drawing/2014/main" id="{BEE8D32B-EA15-4665-A4E6-90EB0269DFA3}"/>
                  </a:ext>
                </a:extLst>
              </p:cNvPr>
              <p:cNvSpPr txBox="1">
                <a:spLocks noRot="1" noChangeAspect="1" noMove="1" noResize="1" noEditPoints="1" noAdjustHandles="1" noChangeArrowheads="1" noChangeShapeType="1" noTextEdit="1"/>
              </p:cNvSpPr>
              <p:nvPr/>
            </p:nvSpPr>
            <p:spPr>
              <a:xfrm>
                <a:off x="674425" y="1601079"/>
                <a:ext cx="4758071" cy="1323439"/>
              </a:xfrm>
              <a:prstGeom prst="rect">
                <a:avLst/>
              </a:prstGeom>
              <a:blipFill>
                <a:blip r:embed="rId5"/>
                <a:stretch>
                  <a:fillRect l="-1410" t="-2765" r="-1410" b="-7373"/>
                </a:stretch>
              </a:blipFill>
            </p:spPr>
            <p:txBody>
              <a:bodyPr/>
              <a:lstStyle/>
              <a:p>
                <a:r>
                  <a:rPr lang="en-US">
                    <a:noFill/>
                  </a:rPr>
                  <a:t> </a:t>
                </a:r>
              </a:p>
            </p:txBody>
          </p:sp>
        </mc:Fallback>
      </mc:AlternateContent>
      <p:sp>
        <p:nvSpPr>
          <p:cNvPr id="17" name="Text Box 4">
            <a:extLst>
              <a:ext uri="{FF2B5EF4-FFF2-40B4-BE49-F238E27FC236}">
                <a16:creationId xmlns:a16="http://schemas.microsoft.com/office/drawing/2014/main" id="{3FE4F45B-43CD-40BD-8E78-E49FA00C9C09}"/>
              </a:ext>
            </a:extLst>
          </p:cNvPr>
          <p:cNvSpPr txBox="1">
            <a:spLocks noChangeArrowheads="1"/>
          </p:cNvSpPr>
          <p:nvPr/>
        </p:nvSpPr>
        <p:spPr bwMode="auto">
          <a:xfrm>
            <a:off x="719836" y="1074229"/>
            <a:ext cx="4842716"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2000" b="1" u="sng" dirty="0"/>
              <a:t>2. Empirical Mode Decomposition (EMD)</a:t>
            </a:r>
          </a:p>
        </p:txBody>
      </p:sp>
      <p:sp>
        <p:nvSpPr>
          <p:cNvPr id="18" name="Rectangle 17">
            <a:extLst>
              <a:ext uri="{FF2B5EF4-FFF2-40B4-BE49-F238E27FC236}">
                <a16:creationId xmlns:a16="http://schemas.microsoft.com/office/drawing/2014/main" id="{3DCB1424-53A0-495E-AC74-715D60E054C2}"/>
              </a:ext>
            </a:extLst>
          </p:cNvPr>
          <p:cNvSpPr/>
          <p:nvPr/>
        </p:nvSpPr>
        <p:spPr>
          <a:xfrm>
            <a:off x="674425" y="1587205"/>
            <a:ext cx="4871102" cy="4920585"/>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20" name="Text Box 4">
            <a:extLst>
              <a:ext uri="{FF2B5EF4-FFF2-40B4-BE49-F238E27FC236}">
                <a16:creationId xmlns:a16="http://schemas.microsoft.com/office/drawing/2014/main" id="{2D9DC5DE-0236-40F9-9A92-D6D3838FF671}"/>
              </a:ext>
            </a:extLst>
          </p:cNvPr>
          <p:cNvSpPr txBox="1">
            <a:spLocks noChangeArrowheads="1"/>
          </p:cNvSpPr>
          <p:nvPr/>
        </p:nvSpPr>
        <p:spPr bwMode="auto">
          <a:xfrm>
            <a:off x="1367485" y="342723"/>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b="1" dirty="0">
                <a:solidFill>
                  <a:schemeClr val="bg1"/>
                </a:solidFill>
              </a:rPr>
              <a:t>Methodologies</a:t>
            </a:r>
          </a:p>
        </p:txBody>
      </p:sp>
      <p:cxnSp>
        <p:nvCxnSpPr>
          <p:cNvPr id="26" name="Straight Arrow Connector 25">
            <a:extLst>
              <a:ext uri="{FF2B5EF4-FFF2-40B4-BE49-F238E27FC236}">
                <a16:creationId xmlns:a16="http://schemas.microsoft.com/office/drawing/2014/main" id="{6C2EF8FC-D986-4672-9DA3-ADBDF64CC2C2}"/>
              </a:ext>
            </a:extLst>
          </p:cNvPr>
          <p:cNvCxnSpPr/>
          <p:nvPr/>
        </p:nvCxnSpPr>
        <p:spPr>
          <a:xfrm flipH="1">
            <a:off x="8570707" y="4667309"/>
            <a:ext cx="228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3BF9FB7E-DCDF-41F8-B1A5-BC78664C979A}"/>
              </a:ext>
            </a:extLst>
          </p:cNvPr>
          <p:cNvCxnSpPr/>
          <p:nvPr/>
        </p:nvCxnSpPr>
        <p:spPr>
          <a:xfrm flipH="1">
            <a:off x="8570707" y="5810309"/>
            <a:ext cx="228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FEC99FE-C9A3-40A3-B59F-F560965FC843}"/>
              </a:ext>
            </a:extLst>
          </p:cNvPr>
          <p:cNvCxnSpPr/>
          <p:nvPr/>
        </p:nvCxnSpPr>
        <p:spPr>
          <a:xfrm flipH="1">
            <a:off x="8570707" y="1771709"/>
            <a:ext cx="228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Folded Corner 5"/>
          <p:cNvSpPr/>
          <p:nvPr/>
        </p:nvSpPr>
        <p:spPr>
          <a:xfrm>
            <a:off x="6427657" y="3276181"/>
            <a:ext cx="1649544" cy="1487637"/>
          </a:xfrm>
          <a:prstGeom prst="foldedCorner">
            <a:avLst>
              <a:gd name="adj" fmla="val 1154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TextBox 4"/>
          <p:cNvSpPr txBox="1"/>
          <p:nvPr/>
        </p:nvSpPr>
        <p:spPr>
          <a:xfrm>
            <a:off x="6460066" y="3276181"/>
            <a:ext cx="1680803" cy="1600438"/>
          </a:xfrm>
          <a:prstGeom prst="rect">
            <a:avLst/>
          </a:prstGeom>
          <a:noFill/>
        </p:spPr>
        <p:txBody>
          <a:bodyPr wrap="square" rtlCol="0">
            <a:spAutoFit/>
          </a:bodyPr>
          <a:lstStyle/>
          <a:p>
            <a:r>
              <a:rPr lang="en-US" sz="1400" dirty="0"/>
              <a:t>A unique technique that enables model evaluation at multiple time scales that is intrinsic to the PM time series.</a:t>
            </a:r>
          </a:p>
          <a:p>
            <a:endParaRPr lang="en-US" sz="1400" dirty="0"/>
          </a:p>
        </p:txBody>
      </p:sp>
      <p:pic>
        <p:nvPicPr>
          <p:cNvPr id="19" name="Picture 18">
            <a:extLst>
              <a:ext uri="{FF2B5EF4-FFF2-40B4-BE49-F238E27FC236}">
                <a16:creationId xmlns:a16="http://schemas.microsoft.com/office/drawing/2014/main" id="{E6AC98F9-0D2C-451D-804F-2C4A0BA874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 t="4760" r="96243" b="89058"/>
          <a:stretch/>
        </p:blipFill>
        <p:spPr>
          <a:xfrm rot="5400000">
            <a:off x="5766400" y="5995770"/>
            <a:ext cx="161925" cy="400605"/>
          </a:xfrm>
          <a:prstGeom prst="rect">
            <a:avLst/>
          </a:prstGeom>
        </p:spPr>
      </p:pic>
    </p:spTree>
    <p:extLst>
      <p:ext uri="{BB962C8B-B14F-4D97-AF65-F5344CB8AC3E}">
        <p14:creationId xmlns:p14="http://schemas.microsoft.com/office/powerpoint/2010/main" val="22054904"/>
      </p:ext>
    </p:extLst>
  </p:cSld>
  <p:clrMapOvr>
    <a:masterClrMapping/>
  </p:clrMapOvr>
  <mc:AlternateContent xmlns:mc="http://schemas.openxmlformats.org/markup-compatibility/2006" xmlns:p14="http://schemas.microsoft.com/office/powerpoint/2010/main">
    <mc:Choice Requires="p14">
      <p:transition spd="slow" p14:dur="2000" advTm="42432"/>
    </mc:Choice>
    <mc:Fallback xmlns="">
      <p:transition spd="slow" advTm="424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FD57F5E-D40A-4BC3-A4D5-AC15B381CC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6965"/>
          <a:stretch/>
        </p:blipFill>
        <p:spPr>
          <a:xfrm>
            <a:off x="793822" y="2957527"/>
            <a:ext cx="7658405" cy="1546082"/>
          </a:xfrm>
          <a:prstGeom prst="rect">
            <a:avLst/>
          </a:prstGeom>
        </p:spPr>
      </p:pic>
      <p:pic>
        <p:nvPicPr>
          <p:cNvPr id="22" name="Picture 21">
            <a:extLst>
              <a:ext uri="{FF2B5EF4-FFF2-40B4-BE49-F238E27FC236}">
                <a16:creationId xmlns:a16="http://schemas.microsoft.com/office/drawing/2014/main" id="{2C010906-C546-46D5-A412-8C3BAB0AF7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93" t="2519" r="8915" b="67878"/>
          <a:stretch/>
        </p:blipFill>
        <p:spPr>
          <a:xfrm>
            <a:off x="536939" y="1688571"/>
            <a:ext cx="8054368" cy="1173936"/>
          </a:xfrm>
          <a:prstGeom prst="rect">
            <a:avLst/>
          </a:prstGeom>
        </p:spPr>
      </p:pic>
      <p:sp>
        <p:nvSpPr>
          <p:cNvPr id="9" name="Rectangle 8">
            <a:extLst>
              <a:ext uri="{FF2B5EF4-FFF2-40B4-BE49-F238E27FC236}">
                <a16:creationId xmlns:a16="http://schemas.microsoft.com/office/drawing/2014/main" id="{0616055C-ADF9-417B-8515-1FD3E19A724B}"/>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4" name="TextBox 3">
            <a:extLst>
              <a:ext uri="{FF2B5EF4-FFF2-40B4-BE49-F238E27FC236}">
                <a16:creationId xmlns:a16="http://schemas.microsoft.com/office/drawing/2014/main" id="{E8376F36-CB5D-4BF6-A9EC-183D298347DA}"/>
              </a:ext>
            </a:extLst>
          </p:cNvPr>
          <p:cNvSpPr txBox="1"/>
          <p:nvPr/>
        </p:nvSpPr>
        <p:spPr>
          <a:xfrm>
            <a:off x="571195" y="1439710"/>
            <a:ext cx="8248382" cy="338554"/>
          </a:xfrm>
          <a:prstGeom prst="rect">
            <a:avLst/>
          </a:prstGeom>
          <a:solidFill>
            <a:schemeClr val="bg1"/>
          </a:solidFill>
        </p:spPr>
        <p:txBody>
          <a:bodyPr wrap="square" rtlCol="0">
            <a:spAutoFit/>
          </a:bodyPr>
          <a:lstStyle/>
          <a:p>
            <a:r>
              <a:rPr lang="en-US" altLang="zh-CN" sz="1600" dirty="0"/>
              <a:t>     MW(30)                NE(13)                    S(9) 	                 SE(29)                  SW(7)	                W(12)</a:t>
            </a:r>
            <a:endParaRPr lang="en-US" sz="1600"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6</a:t>
            </a:fld>
            <a:endParaRPr lang="en-US" dirty="0">
              <a:ea typeface="ＭＳ Ｐゴシック" pitchFamily="34" charset="-128"/>
            </a:endParaRPr>
          </a:p>
        </p:txBody>
      </p:sp>
      <p:sp>
        <p:nvSpPr>
          <p:cNvPr id="11" name="Text Box 4">
            <a:extLst>
              <a:ext uri="{FF2B5EF4-FFF2-40B4-BE49-F238E27FC236}">
                <a16:creationId xmlns:a16="http://schemas.microsoft.com/office/drawing/2014/main" id="{7E42DB83-12E4-45DE-8869-2A270F024596}"/>
              </a:ext>
            </a:extLst>
          </p:cNvPr>
          <p:cNvSpPr txBox="1">
            <a:spLocks noChangeArrowheads="1"/>
          </p:cNvSpPr>
          <p:nvPr/>
        </p:nvSpPr>
        <p:spPr bwMode="auto">
          <a:xfrm>
            <a:off x="1367485" y="342723"/>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altLang="zh-CN" sz="3200" b="1" dirty="0">
                <a:solidFill>
                  <a:schemeClr val="bg1"/>
                </a:solidFill>
                <a:cs typeface="Arial" pitchFamily="34" charset="0"/>
              </a:rPr>
              <a:t>Operational Evaluation</a:t>
            </a:r>
            <a:endParaRPr lang="en-US" sz="3200" b="1" dirty="0">
              <a:solidFill>
                <a:schemeClr val="bg1"/>
              </a:solidFill>
            </a:endParaRPr>
          </a:p>
        </p:txBody>
      </p:sp>
      <p:sp>
        <p:nvSpPr>
          <p:cNvPr id="14" name="Title 1">
            <a:extLst>
              <a:ext uri="{FF2B5EF4-FFF2-40B4-BE49-F238E27FC236}">
                <a16:creationId xmlns:a16="http://schemas.microsoft.com/office/drawing/2014/main" id="{D9D0E3A8-A36C-45F6-A233-77CD09DE2F63}"/>
              </a:ext>
            </a:extLst>
          </p:cNvPr>
          <p:cNvSpPr>
            <a:spLocks noGrp="1"/>
          </p:cNvSpPr>
          <p:nvPr>
            <p:ph type="title"/>
          </p:nvPr>
        </p:nvSpPr>
        <p:spPr>
          <a:xfrm>
            <a:off x="2102204" y="962245"/>
            <a:ext cx="5125553" cy="442718"/>
          </a:xfrm>
        </p:spPr>
        <p:txBody>
          <a:bodyPr/>
          <a:lstStyle/>
          <a:p>
            <a:pPr algn="ctr"/>
            <a:r>
              <a:rPr lang="en-US" sz="2400" dirty="0"/>
              <a:t>PM</a:t>
            </a:r>
            <a:r>
              <a:rPr lang="en-US" sz="2400" baseline="-25000" dirty="0"/>
              <a:t>2.5</a:t>
            </a:r>
            <a:r>
              <a:rPr lang="en-US" sz="2400" dirty="0"/>
              <a:t> Density scatter </a:t>
            </a:r>
          </a:p>
        </p:txBody>
      </p:sp>
      <p:pic>
        <p:nvPicPr>
          <p:cNvPr id="6" name="Content Placeholder 9">
            <a:extLst>
              <a:ext uri="{FF2B5EF4-FFF2-40B4-BE49-F238E27FC236}">
                <a16:creationId xmlns:a16="http://schemas.microsoft.com/office/drawing/2014/main" id="{E137E7B0-B667-42E6-881E-C7C36235D19C}"/>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0890" t="89800"/>
          <a:stretch/>
        </p:blipFill>
        <p:spPr>
          <a:xfrm>
            <a:off x="2436584" y="4652918"/>
            <a:ext cx="5924550" cy="300082"/>
          </a:xfrm>
        </p:spPr>
      </p:pic>
      <p:sp>
        <p:nvSpPr>
          <p:cNvPr id="2" name="Rectangle 1">
            <a:extLst>
              <a:ext uri="{FF2B5EF4-FFF2-40B4-BE49-F238E27FC236}">
                <a16:creationId xmlns:a16="http://schemas.microsoft.com/office/drawing/2014/main" id="{D6BC9144-2533-4873-97E4-61AA7FB27EFA}"/>
              </a:ext>
            </a:extLst>
          </p:cNvPr>
          <p:cNvSpPr/>
          <p:nvPr/>
        </p:nvSpPr>
        <p:spPr>
          <a:xfrm>
            <a:off x="571195" y="5111908"/>
            <a:ext cx="8187569" cy="1477328"/>
          </a:xfrm>
          <a:prstGeom prst="rect">
            <a:avLst/>
          </a:prstGeom>
          <a:solidFill>
            <a:srgbClr val="F2F2F2"/>
          </a:solidFill>
        </p:spPr>
        <p:txBody>
          <a:bodyPr wrap="square">
            <a:spAutoFit/>
          </a:bodyPr>
          <a:lstStyle/>
          <a:p>
            <a:pPr marL="171450" indent="-171450">
              <a:buFont typeface="Arial" panose="020B0604020202020204" pitchFamily="34" charset="0"/>
              <a:buChar char="•"/>
            </a:pPr>
            <a:r>
              <a:rPr lang="en-US" dirty="0"/>
              <a:t>Model behavior depends on locations.</a:t>
            </a:r>
          </a:p>
          <a:p>
            <a:pPr marL="171450" indent="-171450">
              <a:buFont typeface="Arial" panose="020B0604020202020204" pitchFamily="34" charset="0"/>
              <a:buChar char="•"/>
            </a:pPr>
            <a:r>
              <a:rPr lang="en-US" dirty="0"/>
              <a:t>Largely underestimates PM</a:t>
            </a:r>
            <a:r>
              <a:rPr lang="en-US" baseline="-25000" dirty="0"/>
              <a:t>2.5</a:t>
            </a:r>
            <a:r>
              <a:rPr lang="en-US" dirty="0"/>
              <a:t> total in SW and W regions. Need for speciated PM</a:t>
            </a:r>
            <a:r>
              <a:rPr lang="en-US" baseline="-25000" dirty="0"/>
              <a:t>2.5</a:t>
            </a:r>
            <a:r>
              <a:rPr lang="en-US" dirty="0"/>
              <a:t> to identify the causes of these discrepancies.</a:t>
            </a:r>
          </a:p>
          <a:p>
            <a:pPr marL="171450" indent="-171450">
              <a:buFont typeface="Arial" panose="020B0604020202020204" pitchFamily="34" charset="0"/>
              <a:buChar char="•"/>
            </a:pPr>
            <a:r>
              <a:rPr lang="en-US" dirty="0"/>
              <a:t>Cooler seasons (</a:t>
            </a:r>
            <a:r>
              <a:rPr lang="en-US" dirty="0" err="1"/>
              <a:t>Q1</a:t>
            </a:r>
            <a:r>
              <a:rPr lang="en-US" dirty="0"/>
              <a:t> and </a:t>
            </a:r>
            <a:r>
              <a:rPr lang="en-US" dirty="0" err="1"/>
              <a:t>Q4</a:t>
            </a:r>
            <a:r>
              <a:rPr lang="en-US" dirty="0"/>
              <a:t>) have a bimodal distribution, which represents the spatial variations from eastern to western US as shown in </a:t>
            </a:r>
            <a:r>
              <a:rPr lang="en-US" altLang="zh-CN" dirty="0"/>
              <a:t>regional scatter plots</a:t>
            </a:r>
            <a:r>
              <a:rPr lang="en-US" dirty="0"/>
              <a:t>.</a:t>
            </a:r>
          </a:p>
        </p:txBody>
      </p:sp>
      <p:sp>
        <p:nvSpPr>
          <p:cNvPr id="3" name="Rectangle 2">
            <a:extLst>
              <a:ext uri="{FF2B5EF4-FFF2-40B4-BE49-F238E27FC236}">
                <a16:creationId xmlns:a16="http://schemas.microsoft.com/office/drawing/2014/main" id="{D1345431-4467-4BE1-BA54-2DDD18232437}"/>
              </a:ext>
            </a:extLst>
          </p:cNvPr>
          <p:cNvSpPr/>
          <p:nvPr/>
        </p:nvSpPr>
        <p:spPr>
          <a:xfrm>
            <a:off x="6779984" y="4556557"/>
            <a:ext cx="1848263" cy="307777"/>
          </a:xfrm>
          <a:prstGeom prst="rect">
            <a:avLst/>
          </a:prstGeom>
        </p:spPr>
        <p:txBody>
          <a:bodyPr wrap="none">
            <a:spAutoFit/>
          </a:bodyPr>
          <a:lstStyle/>
          <a:p>
            <a:r>
              <a:rPr lang="en-US" sz="1350" dirty="0"/>
              <a:t>Binned every 2 </a:t>
            </a:r>
            <a:r>
              <a:rPr lang="en-US" altLang="zh-CN" sz="1350" dirty="0" err="1"/>
              <a:t>μg</a:t>
            </a:r>
            <a:r>
              <a:rPr lang="en-US" altLang="zh-CN" sz="1350" dirty="0"/>
              <a:t>/</a:t>
            </a:r>
            <a:r>
              <a:rPr lang="en-US" altLang="zh-CN" sz="1400" dirty="0"/>
              <a:t> </a:t>
            </a:r>
            <a:r>
              <a:rPr lang="en-US" altLang="zh-CN" sz="1400" dirty="0" err="1"/>
              <a:t>m</a:t>
            </a:r>
            <a:r>
              <a:rPr lang="en-US" altLang="zh-CN" sz="1400" baseline="30000" dirty="0" err="1"/>
              <a:t>3</a:t>
            </a:r>
            <a:r>
              <a:rPr lang="en-US" altLang="zh-CN" sz="1350" dirty="0"/>
              <a:t>. </a:t>
            </a:r>
            <a:endParaRPr lang="en-US" sz="1350" dirty="0"/>
          </a:p>
        </p:txBody>
      </p:sp>
      <p:sp>
        <p:nvSpPr>
          <p:cNvPr id="16" name="Rectangle 15">
            <a:extLst>
              <a:ext uri="{FF2B5EF4-FFF2-40B4-BE49-F238E27FC236}">
                <a16:creationId xmlns:a16="http://schemas.microsoft.com/office/drawing/2014/main" id="{1B728372-3B3E-47B8-8940-654359862B26}"/>
              </a:ext>
            </a:extLst>
          </p:cNvPr>
          <p:cNvSpPr/>
          <p:nvPr/>
        </p:nvSpPr>
        <p:spPr>
          <a:xfrm>
            <a:off x="5943600" y="1475218"/>
            <a:ext cx="2577249" cy="14293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A97BA9D-AEAA-43A1-8066-7ED8A7DD188D}"/>
              </a:ext>
            </a:extLst>
          </p:cNvPr>
          <p:cNvSpPr txBox="1"/>
          <p:nvPr/>
        </p:nvSpPr>
        <p:spPr>
          <a:xfrm>
            <a:off x="2185521" y="2867876"/>
            <a:ext cx="6275671" cy="369332"/>
          </a:xfrm>
          <a:prstGeom prst="rect">
            <a:avLst/>
          </a:prstGeom>
          <a:noFill/>
        </p:spPr>
        <p:txBody>
          <a:bodyPr wrap="square" rtlCol="0">
            <a:spAutoFit/>
          </a:bodyPr>
          <a:lstStyle/>
          <a:p>
            <a:r>
              <a:rPr lang="en-US" altLang="zh-CN" dirty="0" err="1"/>
              <a:t>Q1</a:t>
            </a:r>
            <a:r>
              <a:rPr lang="en-US" altLang="zh-CN" dirty="0"/>
              <a:t>	            </a:t>
            </a:r>
            <a:r>
              <a:rPr lang="en-US" altLang="zh-CN" dirty="0" err="1"/>
              <a:t>Q2</a:t>
            </a:r>
            <a:r>
              <a:rPr lang="en-US" altLang="zh-CN" dirty="0"/>
              <a:t>		      Q3		</a:t>
            </a:r>
            <a:r>
              <a:rPr lang="en-US" altLang="zh-CN" dirty="0" err="1"/>
              <a:t>Q4</a:t>
            </a:r>
            <a:endParaRPr lang="en-US" dirty="0"/>
          </a:p>
        </p:txBody>
      </p:sp>
      <p:sp>
        <p:nvSpPr>
          <p:cNvPr id="17" name="Rectangle 16">
            <a:extLst>
              <a:ext uri="{FF2B5EF4-FFF2-40B4-BE49-F238E27FC236}">
                <a16:creationId xmlns:a16="http://schemas.microsoft.com/office/drawing/2014/main" id="{FC1B38AE-22D2-45F8-AEDD-3C295FE46028}"/>
              </a:ext>
            </a:extLst>
          </p:cNvPr>
          <p:cNvSpPr/>
          <p:nvPr/>
        </p:nvSpPr>
        <p:spPr>
          <a:xfrm>
            <a:off x="1631779" y="2904105"/>
            <a:ext cx="1447800" cy="16073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88852B4-65BF-4C02-88D7-788AEDF097E2}"/>
              </a:ext>
            </a:extLst>
          </p:cNvPr>
          <p:cNvSpPr/>
          <p:nvPr/>
        </p:nvSpPr>
        <p:spPr>
          <a:xfrm>
            <a:off x="6268677" y="2903344"/>
            <a:ext cx="1447800" cy="16073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3F7A766-5410-4BEE-82BA-2A0710C933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 t="4760" r="96243" b="89058"/>
          <a:stretch/>
        </p:blipFill>
        <p:spPr>
          <a:xfrm rot="5400000">
            <a:off x="8028715" y="3556444"/>
            <a:ext cx="161925" cy="400605"/>
          </a:xfrm>
          <a:prstGeom prst="rect">
            <a:avLst/>
          </a:prstGeom>
        </p:spPr>
      </p:pic>
    </p:spTree>
    <p:extLst>
      <p:ext uri="{BB962C8B-B14F-4D97-AF65-F5344CB8AC3E}">
        <p14:creationId xmlns:p14="http://schemas.microsoft.com/office/powerpoint/2010/main" val="32478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8B30EF7-58B5-4489-BC12-164734A311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 t="-48776" r="-84" b="55070"/>
          <a:stretch/>
        </p:blipFill>
        <p:spPr>
          <a:xfrm>
            <a:off x="692763" y="1263650"/>
            <a:ext cx="8298837" cy="3659794"/>
          </a:xfrm>
          <a:prstGeom prst="rect">
            <a:avLst/>
          </a:prstGeom>
        </p:spPr>
      </p:pic>
      <p:sp>
        <p:nvSpPr>
          <p:cNvPr id="25" name="Rectangle 24">
            <a:extLst>
              <a:ext uri="{FF2B5EF4-FFF2-40B4-BE49-F238E27FC236}">
                <a16:creationId xmlns:a16="http://schemas.microsoft.com/office/drawing/2014/main" id="{897C95EB-0F67-4D32-AA21-5E61FAB1087D}"/>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7</a:t>
            </a:fld>
            <a:endParaRPr lang="en-US" dirty="0">
              <a:ea typeface="ＭＳ Ｐゴシック" pitchFamily="34" charset="-128"/>
            </a:endParaRPr>
          </a:p>
        </p:txBody>
      </p:sp>
      <p:sp>
        <p:nvSpPr>
          <p:cNvPr id="11" name="Text Box 4">
            <a:extLst>
              <a:ext uri="{FF2B5EF4-FFF2-40B4-BE49-F238E27FC236}">
                <a16:creationId xmlns:a16="http://schemas.microsoft.com/office/drawing/2014/main" id="{7E42DB83-12E4-45DE-8869-2A270F024596}"/>
              </a:ext>
            </a:extLst>
          </p:cNvPr>
          <p:cNvSpPr txBox="1">
            <a:spLocks noChangeArrowheads="1"/>
          </p:cNvSpPr>
          <p:nvPr/>
        </p:nvSpPr>
        <p:spPr bwMode="auto">
          <a:xfrm>
            <a:off x="1367485" y="342723"/>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altLang="zh-CN" sz="3200" b="1" dirty="0">
                <a:solidFill>
                  <a:schemeClr val="bg1"/>
                </a:solidFill>
                <a:cs typeface="Arial" pitchFamily="34" charset="0"/>
              </a:rPr>
              <a:t>Operational Evaluation</a:t>
            </a:r>
            <a:endParaRPr lang="en-US" sz="3200" b="1" dirty="0">
              <a:solidFill>
                <a:schemeClr val="bg1"/>
              </a:solidFill>
            </a:endParaRPr>
          </a:p>
        </p:txBody>
      </p:sp>
      <p:pic>
        <p:nvPicPr>
          <p:cNvPr id="18" name="Picture 17">
            <a:extLst>
              <a:ext uri="{FF2B5EF4-FFF2-40B4-BE49-F238E27FC236}">
                <a16:creationId xmlns:a16="http://schemas.microsoft.com/office/drawing/2014/main" id="{24392F2C-C139-4B3C-A290-C9431BE3BC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08" b="53802"/>
          <a:stretch/>
        </p:blipFill>
        <p:spPr>
          <a:xfrm>
            <a:off x="686413" y="1724844"/>
            <a:ext cx="8298837" cy="1565731"/>
          </a:xfrm>
          <a:prstGeom prst="rect">
            <a:avLst/>
          </a:prstGeom>
        </p:spPr>
      </p:pic>
      <p:pic>
        <p:nvPicPr>
          <p:cNvPr id="19" name="Picture 18">
            <a:extLst>
              <a:ext uri="{FF2B5EF4-FFF2-40B4-BE49-F238E27FC236}">
                <a16:creationId xmlns:a16="http://schemas.microsoft.com/office/drawing/2014/main" id="{2C4DD100-9CE9-4F26-820A-83CAB5AB4A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1216"/>
          <a:stretch/>
        </p:blipFill>
        <p:spPr>
          <a:xfrm>
            <a:off x="686415" y="4887336"/>
            <a:ext cx="8298837" cy="343074"/>
          </a:xfrm>
          <a:prstGeom prst="rect">
            <a:avLst/>
          </a:prstGeom>
        </p:spPr>
      </p:pic>
      <p:pic>
        <p:nvPicPr>
          <p:cNvPr id="21" name="Picture 20">
            <a:extLst>
              <a:ext uri="{FF2B5EF4-FFF2-40B4-BE49-F238E27FC236}">
                <a16:creationId xmlns:a16="http://schemas.microsoft.com/office/drawing/2014/main" id="{9DAEFD44-FA55-4672-BB00-9C9DC02900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 t="4760" r="96243" b="89058"/>
          <a:stretch/>
        </p:blipFill>
        <p:spPr>
          <a:xfrm rot="5400000">
            <a:off x="4715557" y="5093075"/>
            <a:ext cx="161925" cy="400605"/>
          </a:xfrm>
          <a:prstGeom prst="rect">
            <a:avLst/>
          </a:prstGeom>
        </p:spPr>
      </p:pic>
      <p:sp>
        <p:nvSpPr>
          <p:cNvPr id="23" name="Rectangle 22">
            <a:extLst>
              <a:ext uri="{FF2B5EF4-FFF2-40B4-BE49-F238E27FC236}">
                <a16:creationId xmlns:a16="http://schemas.microsoft.com/office/drawing/2014/main" id="{8210CF17-5A81-41C4-8698-7731DCF2869D}"/>
              </a:ext>
            </a:extLst>
          </p:cNvPr>
          <p:cNvSpPr/>
          <p:nvPr/>
        </p:nvSpPr>
        <p:spPr>
          <a:xfrm>
            <a:off x="841680" y="5423074"/>
            <a:ext cx="7696201" cy="923330"/>
          </a:xfrm>
          <a:prstGeom prst="rect">
            <a:avLst/>
          </a:prstGeom>
          <a:solidFill>
            <a:srgbClr val="F2F2F2"/>
          </a:solidFill>
        </p:spPr>
        <p:txBody>
          <a:bodyPr wrap="square">
            <a:spAutoFit/>
          </a:bodyPr>
          <a:lstStyle/>
          <a:p>
            <a:pPr marL="285750" indent="-285750">
              <a:buFont typeface="Arial" panose="020B0604020202020204" pitchFamily="34" charset="0"/>
              <a:buChar char="•"/>
            </a:pPr>
            <a:r>
              <a:rPr lang="en-US" dirty="0"/>
              <a:t>Model simulations and observations are highly correlated in MW</a:t>
            </a:r>
          </a:p>
          <a:p>
            <a:pPr marL="285750" indent="-285750">
              <a:buFont typeface="Arial" panose="020B0604020202020204" pitchFamily="34" charset="0"/>
              <a:buChar char="•"/>
            </a:pPr>
            <a:r>
              <a:rPr lang="en-US" dirty="0"/>
              <a:t>Difficulty in simulating BL for some sites in CA and near large water bodies </a:t>
            </a:r>
          </a:p>
          <a:p>
            <a:pPr marL="285750" indent="-285750">
              <a:buFont typeface="Arial" panose="020B0604020202020204" pitchFamily="34" charset="0"/>
              <a:buChar char="•"/>
            </a:pPr>
            <a:r>
              <a:rPr lang="en-US" dirty="0"/>
              <a:t>Overall overestimation in eastern and underestimation in western CONUS.</a:t>
            </a:r>
          </a:p>
        </p:txBody>
      </p:sp>
      <p:sp>
        <p:nvSpPr>
          <p:cNvPr id="24" name="Title 1">
            <a:extLst>
              <a:ext uri="{FF2B5EF4-FFF2-40B4-BE49-F238E27FC236}">
                <a16:creationId xmlns:a16="http://schemas.microsoft.com/office/drawing/2014/main" id="{A5F3191A-09B6-4548-B028-FB92712D54F1}"/>
              </a:ext>
            </a:extLst>
          </p:cNvPr>
          <p:cNvSpPr>
            <a:spLocks noGrp="1"/>
          </p:cNvSpPr>
          <p:nvPr>
            <p:ph type="title"/>
          </p:nvPr>
        </p:nvSpPr>
        <p:spPr>
          <a:xfrm>
            <a:off x="1527481" y="957461"/>
            <a:ext cx="7010400" cy="442718"/>
          </a:xfrm>
        </p:spPr>
        <p:txBody>
          <a:bodyPr/>
          <a:lstStyle/>
          <a:p>
            <a:r>
              <a:rPr lang="en-US" sz="2400" dirty="0"/>
              <a:t>Evaluation of 11 years daily PM</a:t>
            </a:r>
            <a:r>
              <a:rPr lang="en-US" sz="2400" baseline="-25000" dirty="0"/>
              <a:t>2.5</a:t>
            </a:r>
            <a:r>
              <a:rPr lang="en-US" sz="2400" dirty="0"/>
              <a:t> and BL (2000-2010)</a:t>
            </a:r>
          </a:p>
        </p:txBody>
      </p:sp>
      <p:sp>
        <p:nvSpPr>
          <p:cNvPr id="13" name="Oval 12">
            <a:extLst>
              <a:ext uri="{FF2B5EF4-FFF2-40B4-BE49-F238E27FC236}">
                <a16:creationId xmlns:a16="http://schemas.microsoft.com/office/drawing/2014/main" id="{B2517B78-44FC-4541-B2D7-AD386C455BB7}"/>
              </a:ext>
            </a:extLst>
          </p:cNvPr>
          <p:cNvSpPr/>
          <p:nvPr/>
        </p:nvSpPr>
        <p:spPr>
          <a:xfrm>
            <a:off x="2187677" y="1826413"/>
            <a:ext cx="533400" cy="44271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F7F7420B-1AEF-4226-955C-C709EB3CC951}"/>
              </a:ext>
            </a:extLst>
          </p:cNvPr>
          <p:cNvSpPr/>
          <p:nvPr/>
        </p:nvSpPr>
        <p:spPr>
          <a:xfrm>
            <a:off x="2187677" y="3502813"/>
            <a:ext cx="533400" cy="44271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Box 1"/>
          <p:cNvSpPr txBox="1"/>
          <p:nvPr/>
        </p:nvSpPr>
        <p:spPr>
          <a:xfrm>
            <a:off x="1898652" y="1408520"/>
            <a:ext cx="6911114" cy="369332"/>
          </a:xfrm>
          <a:prstGeom prst="rect">
            <a:avLst/>
          </a:prstGeom>
          <a:noFill/>
        </p:spPr>
        <p:txBody>
          <a:bodyPr wrap="square" rtlCol="0">
            <a:spAutoFit/>
          </a:bodyPr>
          <a:lstStyle/>
          <a:p>
            <a:r>
              <a:rPr lang="en-US" dirty="0"/>
              <a:t>R 		             RMSE 		               Bias</a:t>
            </a:r>
          </a:p>
        </p:txBody>
      </p:sp>
      <p:sp>
        <p:nvSpPr>
          <p:cNvPr id="14" name="TextBox 13">
            <a:extLst>
              <a:ext uri="{FF2B5EF4-FFF2-40B4-BE49-F238E27FC236}">
                <a16:creationId xmlns:a16="http://schemas.microsoft.com/office/drawing/2014/main" id="{75E8EEFA-F9F2-4DB0-9AC1-3C09773D7C3B}"/>
              </a:ext>
            </a:extLst>
          </p:cNvPr>
          <p:cNvSpPr txBox="1"/>
          <p:nvPr/>
        </p:nvSpPr>
        <p:spPr>
          <a:xfrm>
            <a:off x="45720" y="2147726"/>
            <a:ext cx="1033233" cy="1985159"/>
          </a:xfrm>
          <a:prstGeom prst="rect">
            <a:avLst/>
          </a:prstGeom>
          <a:noFill/>
        </p:spPr>
        <p:txBody>
          <a:bodyPr wrap="square" rtlCol="0">
            <a:spAutoFit/>
          </a:bodyPr>
          <a:lstStyle/>
          <a:p>
            <a:pPr algn="ctr"/>
            <a:r>
              <a:rPr lang="en-US" altLang="zh-CN" dirty="0"/>
              <a:t>PM</a:t>
            </a:r>
            <a:r>
              <a:rPr lang="en-US" altLang="zh-CN" baseline="-25000" dirty="0"/>
              <a:t>2.5</a:t>
            </a:r>
          </a:p>
          <a:p>
            <a:pPr algn="ctr"/>
            <a:endParaRPr lang="en-US" altLang="zh-CN" sz="900"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sz="600" dirty="0"/>
          </a:p>
          <a:p>
            <a:pPr algn="ctr"/>
            <a:r>
              <a:rPr lang="en-US" altLang="zh-CN" dirty="0"/>
              <a:t>BL</a:t>
            </a:r>
          </a:p>
        </p:txBody>
      </p:sp>
      <p:pic>
        <p:nvPicPr>
          <p:cNvPr id="15" name="Picture 14">
            <a:extLst>
              <a:ext uri="{FF2B5EF4-FFF2-40B4-BE49-F238E27FC236}">
                <a16:creationId xmlns:a16="http://schemas.microsoft.com/office/drawing/2014/main" id="{07D5752E-DB8E-4EFB-8787-C25A84394B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 t="4760" r="96243" b="89058"/>
          <a:stretch/>
        </p:blipFill>
        <p:spPr>
          <a:xfrm rot="5400000">
            <a:off x="7586940" y="5082940"/>
            <a:ext cx="161925" cy="400605"/>
          </a:xfrm>
          <a:prstGeom prst="rect">
            <a:avLst/>
          </a:prstGeom>
        </p:spPr>
      </p:pic>
      <p:sp>
        <p:nvSpPr>
          <p:cNvPr id="16" name="Oval 15">
            <a:extLst>
              <a:ext uri="{FF2B5EF4-FFF2-40B4-BE49-F238E27FC236}">
                <a16:creationId xmlns:a16="http://schemas.microsoft.com/office/drawing/2014/main" id="{87E062FB-41B7-4E34-A850-96702C742F28}"/>
              </a:ext>
            </a:extLst>
          </p:cNvPr>
          <p:cNvSpPr/>
          <p:nvPr/>
        </p:nvSpPr>
        <p:spPr>
          <a:xfrm>
            <a:off x="3829800" y="3429000"/>
            <a:ext cx="1732799" cy="914400"/>
          </a:xfrm>
          <a:prstGeom prst="ellipse">
            <a:avLst/>
          </a:prstGeom>
          <a:noFill/>
          <a:ln>
            <a:solidFill>
              <a:srgbClr val="C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853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E02A9E-813D-4736-A303-7F34B6E9592C}"/>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8</a:t>
            </a:fld>
            <a:endParaRPr lang="en-US" dirty="0">
              <a:ea typeface="ＭＳ Ｐゴシック" pitchFamily="34" charset="-128"/>
            </a:endParaRPr>
          </a:p>
        </p:txBody>
      </p:sp>
      <p:sp>
        <p:nvSpPr>
          <p:cNvPr id="11" name="Text Box 4">
            <a:extLst>
              <a:ext uri="{FF2B5EF4-FFF2-40B4-BE49-F238E27FC236}">
                <a16:creationId xmlns:a16="http://schemas.microsoft.com/office/drawing/2014/main" id="{7E42DB83-12E4-45DE-8869-2A270F024596}"/>
              </a:ext>
            </a:extLst>
          </p:cNvPr>
          <p:cNvSpPr txBox="1">
            <a:spLocks noChangeArrowheads="1"/>
          </p:cNvSpPr>
          <p:nvPr/>
        </p:nvSpPr>
        <p:spPr bwMode="auto">
          <a:xfrm>
            <a:off x="1367485" y="228600"/>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dirty="0">
                <a:solidFill>
                  <a:schemeClr val="bg1"/>
                </a:solidFill>
              </a:rPr>
              <a:t>Trend analysis (2000-2010)</a:t>
            </a:r>
            <a:endParaRPr lang="en-US" sz="3200" b="1" dirty="0">
              <a:solidFill>
                <a:schemeClr val="bg1"/>
              </a:solidFill>
            </a:endParaRPr>
          </a:p>
        </p:txBody>
      </p:sp>
      <p:pic>
        <p:nvPicPr>
          <p:cNvPr id="6" name="Picture 5">
            <a:extLst>
              <a:ext uri="{FF2B5EF4-FFF2-40B4-BE49-F238E27FC236}">
                <a16:creationId xmlns:a16="http://schemas.microsoft.com/office/drawing/2014/main" id="{8A6B4DC9-880A-419A-B79B-5BD0BBD574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66" r="35003" b="72581"/>
          <a:stretch/>
        </p:blipFill>
        <p:spPr>
          <a:xfrm>
            <a:off x="761593" y="1390089"/>
            <a:ext cx="5334407" cy="1486170"/>
          </a:xfrm>
          <a:prstGeom prst="rect">
            <a:avLst/>
          </a:prstGeom>
        </p:spPr>
      </p:pic>
      <p:sp>
        <p:nvSpPr>
          <p:cNvPr id="8" name="Rectangle 7">
            <a:extLst>
              <a:ext uri="{FF2B5EF4-FFF2-40B4-BE49-F238E27FC236}">
                <a16:creationId xmlns:a16="http://schemas.microsoft.com/office/drawing/2014/main" id="{44F1C4C1-C188-46B5-9840-C6C856A73C58}"/>
              </a:ext>
            </a:extLst>
          </p:cNvPr>
          <p:cNvSpPr/>
          <p:nvPr/>
        </p:nvSpPr>
        <p:spPr>
          <a:xfrm>
            <a:off x="228600" y="5429702"/>
            <a:ext cx="8610600" cy="1323439"/>
          </a:xfrm>
          <a:prstGeom prst="rect">
            <a:avLst/>
          </a:prstGeom>
          <a:solidFill>
            <a:srgbClr val="F2F2F2"/>
          </a:solidFill>
        </p:spPr>
        <p:txBody>
          <a:bodyPr wrap="square">
            <a:spAutoFit/>
          </a:bodyPr>
          <a:lstStyle/>
          <a:p>
            <a:pPr marL="285750" indent="-285750">
              <a:buFont typeface="Arial" panose="020B0604020202020204" pitchFamily="34" charset="0"/>
              <a:buChar char="•"/>
            </a:pPr>
            <a:r>
              <a:rPr lang="en-US" sz="1600" dirty="0"/>
              <a:t>A general decreasing trend of BL mean and 98</a:t>
            </a:r>
            <a:r>
              <a:rPr lang="en-US" sz="1600" baseline="30000" dirty="0"/>
              <a:t>th</a:t>
            </a:r>
            <a:r>
              <a:rPr lang="en-US" sz="1600" dirty="0"/>
              <a:t> percentile can be seen from both observations and CMAQ for most locations. The increasing trends (noted in orange and red in 1</a:t>
            </a:r>
            <a:r>
              <a:rPr lang="en-US" sz="1600" baseline="30000" dirty="0"/>
              <a:t>st</a:t>
            </a:r>
            <a:r>
              <a:rPr lang="en-US" sz="1600" dirty="0"/>
              <a:t>, 2</a:t>
            </a:r>
            <a:r>
              <a:rPr lang="en-US" sz="1600" baseline="30000" dirty="0"/>
              <a:t>nd</a:t>
            </a:r>
            <a:r>
              <a:rPr lang="en-US" sz="1600" dirty="0"/>
              <a:t> col.) are not statistically significant.</a:t>
            </a:r>
          </a:p>
          <a:p>
            <a:pPr marL="285750" indent="-285750">
              <a:buFont typeface="Arial" panose="020B0604020202020204" pitchFamily="34" charset="0"/>
              <a:buChar char="•"/>
            </a:pPr>
            <a:r>
              <a:rPr lang="en-US" sz="1600" dirty="0"/>
              <a:t>The decreasing is underestimated (red in last col.) in W, SW and Florida, while overestimation occurs in MW and NE.</a:t>
            </a:r>
          </a:p>
        </p:txBody>
      </p:sp>
      <p:pic>
        <p:nvPicPr>
          <p:cNvPr id="10" name="Picture 9">
            <a:extLst>
              <a:ext uri="{FF2B5EF4-FFF2-40B4-BE49-F238E27FC236}">
                <a16:creationId xmlns:a16="http://schemas.microsoft.com/office/drawing/2014/main" id="{7E85C238-3433-4A9C-A256-BEA55426DF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4349" r="35003" b="9431"/>
          <a:stretch/>
        </p:blipFill>
        <p:spPr>
          <a:xfrm>
            <a:off x="761593" y="3116160"/>
            <a:ext cx="5334408" cy="1519004"/>
          </a:xfrm>
          <a:prstGeom prst="rect">
            <a:avLst/>
          </a:prstGeom>
        </p:spPr>
      </p:pic>
      <p:sp>
        <p:nvSpPr>
          <p:cNvPr id="7" name="Rectangle 6">
            <a:extLst>
              <a:ext uri="{FF2B5EF4-FFF2-40B4-BE49-F238E27FC236}">
                <a16:creationId xmlns:a16="http://schemas.microsoft.com/office/drawing/2014/main" id="{A77BC69B-972F-4A81-A7C9-FFB299BE02C6}"/>
              </a:ext>
            </a:extLst>
          </p:cNvPr>
          <p:cNvSpPr/>
          <p:nvPr/>
        </p:nvSpPr>
        <p:spPr>
          <a:xfrm>
            <a:off x="1905000" y="5089981"/>
            <a:ext cx="3810000" cy="338554"/>
          </a:xfrm>
          <a:prstGeom prst="rect">
            <a:avLst/>
          </a:prstGeom>
        </p:spPr>
        <p:txBody>
          <a:bodyPr wrap="square">
            <a:spAutoFit/>
          </a:bodyPr>
          <a:lstStyle/>
          <a:p>
            <a:r>
              <a:rPr lang="en-US" sz="1600" dirty="0"/>
              <a:t>Significant trends (p&lt; 0.05) are circled.</a:t>
            </a:r>
          </a:p>
        </p:txBody>
      </p:sp>
      <p:sp>
        <p:nvSpPr>
          <p:cNvPr id="2" name="Rectangle 1">
            <a:extLst>
              <a:ext uri="{FF2B5EF4-FFF2-40B4-BE49-F238E27FC236}">
                <a16:creationId xmlns:a16="http://schemas.microsoft.com/office/drawing/2014/main" id="{CAC6B8A9-CFA9-4EB9-8736-E245B84132BC}"/>
              </a:ext>
            </a:extLst>
          </p:cNvPr>
          <p:cNvSpPr/>
          <p:nvPr/>
        </p:nvSpPr>
        <p:spPr>
          <a:xfrm>
            <a:off x="7727223" y="5103875"/>
            <a:ext cx="1152319" cy="307777"/>
          </a:xfrm>
          <a:prstGeom prst="rect">
            <a:avLst/>
          </a:prstGeom>
        </p:spPr>
        <p:txBody>
          <a:bodyPr wrap="square">
            <a:spAutoFit/>
          </a:bodyPr>
          <a:lstStyle/>
          <a:p>
            <a:r>
              <a:rPr lang="en-US" altLang="zh-CN" sz="1400" dirty="0" err="1"/>
              <a:t>μg</a:t>
            </a:r>
            <a:r>
              <a:rPr lang="en-US" altLang="zh-CN" sz="1400" dirty="0"/>
              <a:t>/</a:t>
            </a:r>
            <a:r>
              <a:rPr lang="en-US" altLang="zh-CN" sz="1400" dirty="0" err="1"/>
              <a:t>m</a:t>
            </a:r>
            <a:r>
              <a:rPr lang="en-US" altLang="zh-CN" sz="1400" baseline="30000" dirty="0" err="1"/>
              <a:t>3</a:t>
            </a:r>
            <a:r>
              <a:rPr lang="en-US" altLang="zh-CN" sz="1400" dirty="0"/>
              <a:t>/</a:t>
            </a:r>
            <a:r>
              <a:rPr lang="en-US" altLang="zh-CN" sz="1400" dirty="0" err="1"/>
              <a:t>yr</a:t>
            </a:r>
            <a:r>
              <a:rPr lang="en-US" altLang="zh-CN" sz="1400" baseline="30000" dirty="0"/>
              <a:t> </a:t>
            </a:r>
            <a:endParaRPr lang="en-US" sz="1400" dirty="0"/>
          </a:p>
        </p:txBody>
      </p:sp>
      <p:sp>
        <p:nvSpPr>
          <p:cNvPr id="13" name="TextBox 12">
            <a:extLst>
              <a:ext uri="{FF2B5EF4-FFF2-40B4-BE49-F238E27FC236}">
                <a16:creationId xmlns:a16="http://schemas.microsoft.com/office/drawing/2014/main" id="{DE975D43-BCD8-481B-9DA1-11244681A13E}"/>
              </a:ext>
            </a:extLst>
          </p:cNvPr>
          <p:cNvSpPr txBox="1"/>
          <p:nvPr/>
        </p:nvSpPr>
        <p:spPr>
          <a:xfrm>
            <a:off x="45720" y="2147726"/>
            <a:ext cx="1033233" cy="1985159"/>
          </a:xfrm>
          <a:prstGeom prst="rect">
            <a:avLst/>
          </a:prstGeom>
          <a:noFill/>
        </p:spPr>
        <p:txBody>
          <a:bodyPr wrap="square" rtlCol="0">
            <a:spAutoFit/>
          </a:bodyPr>
          <a:lstStyle/>
          <a:p>
            <a:pPr algn="ctr"/>
            <a:r>
              <a:rPr lang="en-US" altLang="zh-CN" dirty="0" err="1"/>
              <a:t>BLmean</a:t>
            </a:r>
            <a:endParaRPr lang="en-US" altLang="zh-CN" dirty="0"/>
          </a:p>
          <a:p>
            <a:pPr algn="ctr"/>
            <a:endParaRPr lang="en-US" altLang="zh-CN" sz="900"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sz="600" dirty="0"/>
          </a:p>
          <a:p>
            <a:pPr algn="ctr"/>
            <a:r>
              <a:rPr lang="en-US" altLang="zh-CN" dirty="0"/>
              <a:t>98</a:t>
            </a:r>
            <a:r>
              <a:rPr lang="en-US" altLang="zh-CN" baseline="30000" dirty="0"/>
              <a:t>th</a:t>
            </a:r>
            <a:r>
              <a:rPr lang="en-US" altLang="zh-CN" dirty="0"/>
              <a:t> </a:t>
            </a:r>
            <a:r>
              <a:rPr lang="en-US" altLang="zh-CN" dirty="0" err="1"/>
              <a:t>pct</a:t>
            </a:r>
            <a:endParaRPr lang="en-US" altLang="zh-CN" dirty="0"/>
          </a:p>
        </p:txBody>
      </p:sp>
      <p:sp>
        <p:nvSpPr>
          <p:cNvPr id="14" name="TextBox 13">
            <a:extLst>
              <a:ext uri="{FF2B5EF4-FFF2-40B4-BE49-F238E27FC236}">
                <a16:creationId xmlns:a16="http://schemas.microsoft.com/office/drawing/2014/main" id="{F079C055-E1B3-46DF-A3A2-5E45DCF48690}"/>
              </a:ext>
            </a:extLst>
          </p:cNvPr>
          <p:cNvSpPr txBox="1"/>
          <p:nvPr/>
        </p:nvSpPr>
        <p:spPr>
          <a:xfrm>
            <a:off x="761592" y="1035228"/>
            <a:ext cx="7620815" cy="369332"/>
          </a:xfrm>
          <a:prstGeom prst="rect">
            <a:avLst/>
          </a:prstGeom>
          <a:solidFill>
            <a:schemeClr val="bg1"/>
          </a:solidFill>
        </p:spPr>
        <p:txBody>
          <a:bodyPr wrap="square" rtlCol="0">
            <a:spAutoFit/>
          </a:bodyPr>
          <a:lstStyle/>
          <a:p>
            <a:r>
              <a:rPr lang="en-US" dirty="0"/>
              <a:t>                     OBS		                  CMAQ		                   Bias</a:t>
            </a:r>
          </a:p>
        </p:txBody>
      </p:sp>
      <p:sp>
        <p:nvSpPr>
          <p:cNvPr id="15" name="TextBox 14">
            <a:extLst>
              <a:ext uri="{FF2B5EF4-FFF2-40B4-BE49-F238E27FC236}">
                <a16:creationId xmlns:a16="http://schemas.microsoft.com/office/drawing/2014/main" id="{C7BDDBA4-D913-4BF0-8C57-A226675AF0BC}"/>
              </a:ext>
            </a:extLst>
          </p:cNvPr>
          <p:cNvSpPr txBox="1"/>
          <p:nvPr/>
        </p:nvSpPr>
        <p:spPr>
          <a:xfrm>
            <a:off x="1066392" y="2867658"/>
            <a:ext cx="7620815" cy="253916"/>
          </a:xfrm>
          <a:prstGeom prst="rect">
            <a:avLst/>
          </a:prstGeom>
          <a:solidFill>
            <a:schemeClr val="bg1"/>
          </a:solidFill>
        </p:spPr>
        <p:txBody>
          <a:bodyPr wrap="square" rtlCol="0">
            <a:spAutoFit/>
          </a:bodyPr>
          <a:lstStyle/>
          <a:p>
            <a:r>
              <a:rPr lang="en-US" sz="1050" dirty="0"/>
              <a:t>                     </a:t>
            </a:r>
          </a:p>
        </p:txBody>
      </p:sp>
      <p:pic>
        <p:nvPicPr>
          <p:cNvPr id="16" name="Picture 15">
            <a:extLst>
              <a:ext uri="{FF2B5EF4-FFF2-40B4-BE49-F238E27FC236}">
                <a16:creationId xmlns:a16="http://schemas.microsoft.com/office/drawing/2014/main" id="{919E0B3B-6655-4DC7-8B32-C3512247C1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569" b="-1"/>
          <a:stretch/>
        </p:blipFill>
        <p:spPr>
          <a:xfrm>
            <a:off x="761592" y="4644797"/>
            <a:ext cx="8207147" cy="546437"/>
          </a:xfrm>
          <a:prstGeom prst="rect">
            <a:avLst/>
          </a:prstGeom>
        </p:spPr>
      </p:pic>
      <p:pic>
        <p:nvPicPr>
          <p:cNvPr id="17" name="Picture 16">
            <a:extLst>
              <a:ext uri="{FF2B5EF4-FFF2-40B4-BE49-F238E27FC236}">
                <a16:creationId xmlns:a16="http://schemas.microsoft.com/office/drawing/2014/main" id="{B202C8E4-199A-470C-8DE2-CCDF82BB81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997" t="1766" b="72581"/>
          <a:stretch/>
        </p:blipFill>
        <p:spPr>
          <a:xfrm>
            <a:off x="6095999" y="1390089"/>
            <a:ext cx="2872740" cy="1486170"/>
          </a:xfrm>
          <a:prstGeom prst="rect">
            <a:avLst/>
          </a:prstGeom>
        </p:spPr>
      </p:pic>
      <p:pic>
        <p:nvPicPr>
          <p:cNvPr id="18" name="Picture 17">
            <a:extLst>
              <a:ext uri="{FF2B5EF4-FFF2-40B4-BE49-F238E27FC236}">
                <a16:creationId xmlns:a16="http://schemas.microsoft.com/office/drawing/2014/main" id="{8E929134-9143-4F17-951C-AF8935CBE3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997" t="64349" b="9431"/>
          <a:stretch/>
        </p:blipFill>
        <p:spPr>
          <a:xfrm>
            <a:off x="6095998" y="3116160"/>
            <a:ext cx="2872740" cy="1519004"/>
          </a:xfrm>
          <a:prstGeom prst="rect">
            <a:avLst/>
          </a:prstGeom>
        </p:spPr>
      </p:pic>
    </p:spTree>
    <p:extLst>
      <p:ext uri="{BB962C8B-B14F-4D97-AF65-F5344CB8AC3E}">
        <p14:creationId xmlns:p14="http://schemas.microsoft.com/office/powerpoint/2010/main" val="322512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8D8F12C-13DE-4BCC-A4B8-E90F3DEE02F3}"/>
              </a:ext>
            </a:extLst>
          </p:cNvPr>
          <p:cNvSpPr/>
          <p:nvPr/>
        </p:nvSpPr>
        <p:spPr>
          <a:xfrm>
            <a:off x="7227757" y="5895755"/>
            <a:ext cx="1763843" cy="854093"/>
          </a:xfrm>
          <a:prstGeom prst="rect">
            <a:avLst/>
          </a:prstGeom>
          <a:solidFill>
            <a:schemeClr val="bg1"/>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E6FE5666-8E83-4897-8D07-572AD9321217}"/>
              </a:ext>
            </a:extLst>
          </p:cNvPr>
          <p:cNvSpPr>
            <a:spLocks noGrp="1"/>
          </p:cNvSpPr>
          <p:nvPr>
            <p:ph type="sldNum" sz="quarter" idx="12"/>
          </p:nvPr>
        </p:nvSpPr>
        <p:spPr/>
        <p:txBody>
          <a:bodyPr/>
          <a:lstStyle/>
          <a:p>
            <a:pPr defTabSz="457200" fontAlgn="base">
              <a:spcBef>
                <a:spcPct val="0"/>
              </a:spcBef>
              <a:spcAft>
                <a:spcPct val="0"/>
              </a:spcAft>
              <a:defRPr/>
            </a:pPr>
            <a:fld id="{61664C43-23BB-4CF8-8760-D874D8316071}" type="slidenum">
              <a:rPr lang="en-US" smtClean="0">
                <a:ea typeface="ＭＳ Ｐゴシック" pitchFamily="34" charset="-128"/>
              </a:rPr>
              <a:pPr defTabSz="457200" fontAlgn="base">
                <a:spcBef>
                  <a:spcPct val="0"/>
                </a:spcBef>
                <a:spcAft>
                  <a:spcPct val="0"/>
                </a:spcAft>
                <a:defRPr/>
              </a:pPr>
              <a:t>9</a:t>
            </a:fld>
            <a:endParaRPr lang="en-US" dirty="0">
              <a:ea typeface="ＭＳ Ｐゴシック" pitchFamily="34" charset="-128"/>
            </a:endParaRPr>
          </a:p>
        </p:txBody>
      </p:sp>
      <p:pic>
        <p:nvPicPr>
          <p:cNvPr id="13" name="Picture 12">
            <a:extLst>
              <a:ext uri="{FF2B5EF4-FFF2-40B4-BE49-F238E27FC236}">
                <a16:creationId xmlns:a16="http://schemas.microsoft.com/office/drawing/2014/main" id="{9581E78B-0148-4AAA-AEF6-5D4281069A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26" b="8507"/>
          <a:stretch/>
        </p:blipFill>
        <p:spPr>
          <a:xfrm>
            <a:off x="753086" y="1295400"/>
            <a:ext cx="3809841" cy="5089391"/>
          </a:xfrm>
          <a:prstGeom prst="rect">
            <a:avLst/>
          </a:prstGeom>
        </p:spPr>
      </p:pic>
      <p:pic>
        <p:nvPicPr>
          <p:cNvPr id="14" name="Picture 13">
            <a:extLst>
              <a:ext uri="{FF2B5EF4-FFF2-40B4-BE49-F238E27FC236}">
                <a16:creationId xmlns:a16="http://schemas.microsoft.com/office/drawing/2014/main" id="{76588557-A633-42AD-B566-49CA6F02BA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807"/>
          <a:stretch/>
        </p:blipFill>
        <p:spPr>
          <a:xfrm>
            <a:off x="5072646" y="1091352"/>
            <a:ext cx="2994045" cy="1758350"/>
          </a:xfrm>
          <a:prstGeom prst="rect">
            <a:avLst/>
          </a:prstGeom>
        </p:spPr>
      </p:pic>
      <p:pic>
        <p:nvPicPr>
          <p:cNvPr id="15" name="Picture 14">
            <a:extLst>
              <a:ext uri="{FF2B5EF4-FFF2-40B4-BE49-F238E27FC236}">
                <a16:creationId xmlns:a16="http://schemas.microsoft.com/office/drawing/2014/main" id="{7248533E-A9BE-4ECA-9759-C4D02D71DD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4736" r="50000" b="7991"/>
          <a:stretch/>
        </p:blipFill>
        <p:spPr>
          <a:xfrm>
            <a:off x="4800600" y="2892812"/>
            <a:ext cx="2994045" cy="307442"/>
          </a:xfrm>
          <a:prstGeom prst="rect">
            <a:avLst/>
          </a:prstGeom>
        </p:spPr>
      </p:pic>
      <p:pic>
        <p:nvPicPr>
          <p:cNvPr id="16" name="Picture 15">
            <a:extLst>
              <a:ext uri="{FF2B5EF4-FFF2-40B4-BE49-F238E27FC236}">
                <a16:creationId xmlns:a16="http://schemas.microsoft.com/office/drawing/2014/main" id="{7D656569-ACDC-46C1-B9D8-EA4AE04DA0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272" t="84798" b="7507"/>
          <a:stretch/>
        </p:blipFill>
        <p:spPr>
          <a:xfrm>
            <a:off x="5441436" y="3170946"/>
            <a:ext cx="2917845" cy="325286"/>
          </a:xfrm>
          <a:prstGeom prst="rect">
            <a:avLst/>
          </a:prstGeom>
        </p:spPr>
      </p:pic>
      <p:sp>
        <p:nvSpPr>
          <p:cNvPr id="2" name="TextBox 1">
            <a:extLst>
              <a:ext uri="{FF2B5EF4-FFF2-40B4-BE49-F238E27FC236}">
                <a16:creationId xmlns:a16="http://schemas.microsoft.com/office/drawing/2014/main" id="{A7EF622B-E799-4BB4-8F08-C55C3677D68F}"/>
              </a:ext>
            </a:extLst>
          </p:cNvPr>
          <p:cNvSpPr txBox="1"/>
          <p:nvPr/>
        </p:nvSpPr>
        <p:spPr>
          <a:xfrm>
            <a:off x="4270613" y="1413086"/>
            <a:ext cx="1143000" cy="646331"/>
          </a:xfrm>
          <a:prstGeom prst="rect">
            <a:avLst/>
          </a:prstGeom>
          <a:noFill/>
        </p:spPr>
        <p:txBody>
          <a:bodyPr wrap="square" rtlCol="0">
            <a:spAutoFit/>
          </a:bodyPr>
          <a:lstStyle/>
          <a:p>
            <a:r>
              <a:rPr lang="en-US" dirty="0" err="1"/>
              <a:t>Obs</a:t>
            </a:r>
            <a:r>
              <a:rPr lang="en-US" dirty="0"/>
              <a:t> </a:t>
            </a:r>
          </a:p>
          <a:p>
            <a:r>
              <a:rPr lang="en-US" dirty="0">
                <a:solidFill>
                  <a:srgbClr val="3333FF"/>
                </a:solidFill>
              </a:rPr>
              <a:t>CMAQ</a:t>
            </a:r>
          </a:p>
        </p:txBody>
      </p:sp>
      <p:sp>
        <p:nvSpPr>
          <p:cNvPr id="8" name="Rectangle 7">
            <a:extLst>
              <a:ext uri="{FF2B5EF4-FFF2-40B4-BE49-F238E27FC236}">
                <a16:creationId xmlns:a16="http://schemas.microsoft.com/office/drawing/2014/main" id="{44F1C4C1-C188-46B5-9840-C6C856A73C58}"/>
              </a:ext>
            </a:extLst>
          </p:cNvPr>
          <p:cNvSpPr/>
          <p:nvPr/>
        </p:nvSpPr>
        <p:spPr>
          <a:xfrm>
            <a:off x="4419600" y="3469765"/>
            <a:ext cx="4066147" cy="2585323"/>
          </a:xfrm>
          <a:prstGeom prst="rect">
            <a:avLst/>
          </a:prstGeom>
          <a:solidFill>
            <a:srgbClr val="F2F2F2"/>
          </a:solidFill>
        </p:spPr>
        <p:txBody>
          <a:bodyPr wrap="square">
            <a:spAutoFit/>
          </a:bodyPr>
          <a:lstStyle/>
          <a:p>
            <a:pPr marL="285750" indent="-285750">
              <a:buFont typeface="Arial" panose="020B0604020202020204" pitchFamily="34" charset="0"/>
              <a:buChar char="•"/>
            </a:pPr>
            <a:r>
              <a:rPr lang="en-US" dirty="0"/>
              <a:t>CMAQ agrees with the magnitude and trends of observed 98</a:t>
            </a:r>
            <a:r>
              <a:rPr lang="en-US" baseline="30000" dirty="0"/>
              <a:t>th </a:t>
            </a:r>
            <a:r>
              <a:rPr lang="en-US" dirty="0"/>
              <a:t>percentiles of PM</a:t>
            </a:r>
            <a:r>
              <a:rPr lang="en-US" baseline="-25000" dirty="0"/>
              <a:t>2.5</a:t>
            </a:r>
            <a:r>
              <a:rPr lang="en-US" dirty="0"/>
              <a:t> in MW, NE, and SE. </a:t>
            </a:r>
          </a:p>
          <a:p>
            <a:pPr marL="285750" indent="-285750">
              <a:buFont typeface="Arial" panose="020B0604020202020204" pitchFamily="34" charset="0"/>
              <a:buChar char="•"/>
            </a:pPr>
            <a:r>
              <a:rPr lang="en-US" dirty="0"/>
              <a:t>98</a:t>
            </a:r>
            <a:r>
              <a:rPr lang="en-US" baseline="30000" dirty="0"/>
              <a:t>th</a:t>
            </a:r>
            <a:r>
              <a:rPr lang="en-US" dirty="0"/>
              <a:t> percentiles are underestimated in SW and W regions and overestimated in the S. </a:t>
            </a:r>
          </a:p>
          <a:p>
            <a:pPr marL="285750" indent="-285750">
              <a:buFont typeface="Arial" panose="020B0604020202020204" pitchFamily="34" charset="0"/>
              <a:buChar char="•"/>
            </a:pPr>
            <a:r>
              <a:rPr lang="en-US" dirty="0"/>
              <a:t>The notable decreasing trend in the W seen in observations is not captured by the model.</a:t>
            </a:r>
          </a:p>
        </p:txBody>
      </p:sp>
      <p:sp>
        <p:nvSpPr>
          <p:cNvPr id="12" name="Text Box 4">
            <a:extLst>
              <a:ext uri="{FF2B5EF4-FFF2-40B4-BE49-F238E27FC236}">
                <a16:creationId xmlns:a16="http://schemas.microsoft.com/office/drawing/2014/main" id="{226ACCE2-30E6-4188-A603-E43462C7C438}"/>
              </a:ext>
            </a:extLst>
          </p:cNvPr>
          <p:cNvSpPr txBox="1">
            <a:spLocks noChangeArrowheads="1"/>
          </p:cNvSpPr>
          <p:nvPr/>
        </p:nvSpPr>
        <p:spPr bwMode="auto">
          <a:xfrm>
            <a:off x="1367485" y="228600"/>
            <a:ext cx="7243116" cy="584775"/>
          </a:xfrm>
          <a:prstGeom prst="rect">
            <a:avLst/>
          </a:prstGeom>
          <a:solidFill>
            <a:schemeClr val="tx2">
              <a:lumMod val="75000"/>
            </a:schemeClr>
          </a:solidFill>
          <a:ln>
            <a:noFill/>
          </a:ln>
          <a:effectLst>
            <a:glow rad="139700">
              <a:schemeClr val="accent1">
                <a:satMod val="175000"/>
                <a:alpha val="40000"/>
              </a:schemeClr>
            </a:glo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3200" dirty="0">
                <a:solidFill>
                  <a:schemeClr val="bg1"/>
                </a:solidFill>
              </a:rPr>
              <a:t>Trend analysis (2000-2010)</a:t>
            </a:r>
            <a:endParaRPr lang="en-US" sz="3200" b="1" dirty="0">
              <a:solidFill>
                <a:schemeClr val="bg1"/>
              </a:solidFill>
            </a:endParaRPr>
          </a:p>
        </p:txBody>
      </p:sp>
      <p:sp>
        <p:nvSpPr>
          <p:cNvPr id="23" name="Oval 22">
            <a:extLst>
              <a:ext uri="{FF2B5EF4-FFF2-40B4-BE49-F238E27FC236}">
                <a16:creationId xmlns:a16="http://schemas.microsoft.com/office/drawing/2014/main" id="{E3B5D618-F054-4D78-8E5F-DA5A813B6AD1}"/>
              </a:ext>
            </a:extLst>
          </p:cNvPr>
          <p:cNvSpPr/>
          <p:nvPr/>
        </p:nvSpPr>
        <p:spPr>
          <a:xfrm>
            <a:off x="6781800" y="1352306"/>
            <a:ext cx="707923" cy="1023289"/>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4866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B7444E6-EBFA-4F62-8A04-C4725036B43F}">
  <ds:schemaRefs>
    <ds:schemaRef ds:uri="ESRI.ArcGIS.Mapping.OfficeIntegration.PowerPointInfo"/>
  </ds:schemaRefs>
</ds:datastoreItem>
</file>

<file path=customXml/itemProps2.xml><?xml version="1.0" encoding="utf-8"?>
<ds:datastoreItem xmlns:ds="http://schemas.openxmlformats.org/officeDocument/2006/customXml" ds:itemID="{85B3FE12-AE23-4BFE-9CFC-DFA2780C1543}">
  <ds:schemaRefs>
    <ds:schemaRef ds:uri="ESRI.ArcGIS.Mapping.OfficeIntegration.PowerPointInfo"/>
  </ds:schemaRefs>
</ds:datastoreItem>
</file>

<file path=customXml/itemProps3.xml><?xml version="1.0" encoding="utf-8"?>
<ds:datastoreItem xmlns:ds="http://schemas.openxmlformats.org/officeDocument/2006/customXml" ds:itemID="{1F27ECFC-B416-4D6E-9A59-35B738E970ED}">
  <ds:schemaRefs>
    <ds:schemaRef ds:uri="ESRI.ArcGIS.Mapping.OfficeIntegration.PowerPointInfo"/>
  </ds:schemaRefs>
</ds:datastoreItem>
</file>

<file path=customXml/itemProps4.xml><?xml version="1.0" encoding="utf-8"?>
<ds:datastoreItem xmlns:ds="http://schemas.openxmlformats.org/officeDocument/2006/customXml" ds:itemID="{9464B44C-0C13-40B5-A08D-C05C1D4F359A}">
  <ds:schemaRefs>
    <ds:schemaRef ds:uri="ESRI.ArcGIS.Mapping.OfficeIntegration.PowerPointInfo"/>
  </ds:schemaRefs>
</ds:datastoreItem>
</file>

<file path=customXml/itemProps5.xml><?xml version="1.0" encoding="utf-8"?>
<ds:datastoreItem xmlns:ds="http://schemas.openxmlformats.org/officeDocument/2006/customXml" ds:itemID="{5E2D91A2-EFDF-468E-869C-25C3D8D537C9}">
  <ds:schemaRefs>
    <ds:schemaRef ds:uri="ESRI.ArcGIS.Mapping.OfficeIntegration.PowerPointInfo"/>
  </ds:schemaRefs>
</ds:datastoreItem>
</file>

<file path=customXml/itemProps6.xml><?xml version="1.0" encoding="utf-8"?>
<ds:datastoreItem xmlns:ds="http://schemas.openxmlformats.org/officeDocument/2006/customXml" ds:itemID="{BDDF58FD-974D-4DF9-AFD9-C844D6F8D26A}">
  <ds:schemaRefs>
    <ds:schemaRef ds:uri="ESRI.ArcGIS.Mapping.OfficeIntegration.PowerPointInfo"/>
  </ds:schemaRefs>
</ds:datastoreItem>
</file>

<file path=customXml/itemProps7.xml><?xml version="1.0" encoding="utf-8"?>
<ds:datastoreItem xmlns:ds="http://schemas.openxmlformats.org/officeDocument/2006/customXml" ds:itemID="{CD693665-39EB-48B4-8B42-0C0D8671AED8}">
  <ds:schemaRefs>
    <ds:schemaRef ds:uri="ESRI.ArcGIS.Mapping.OfficeIntegration.PowerPointInfo"/>
  </ds:schemaRefs>
</ds:datastoreItem>
</file>

<file path=customXml/itemProps8.xml><?xml version="1.0" encoding="utf-8"?>
<ds:datastoreItem xmlns:ds="http://schemas.openxmlformats.org/officeDocument/2006/customXml" ds:itemID="{48F49E46-5FC1-44CE-B905-324ED276FCCF}">
  <ds:schemaRefs>
    <ds:schemaRef ds:uri="ESRI.ArcGIS.Mapping.OfficeIntegration.PowerPointInfo"/>
  </ds:schemaRefs>
</ds:datastoreItem>
</file>

<file path=customXml/itemProps9.xml><?xml version="1.0" encoding="utf-8"?>
<ds:datastoreItem xmlns:ds="http://schemas.openxmlformats.org/officeDocument/2006/customXml" ds:itemID="{09817E41-F4DF-4CB1-B377-54D7E0B04AF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12615</TotalTime>
  <Words>1522</Words>
  <Application>Microsoft Office PowerPoint</Application>
  <PresentationFormat>On-screen Show (4:3)</PresentationFormat>
  <Paragraphs>225</Paragraphs>
  <Slides>18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宋体</vt:lpstr>
      <vt:lpstr>Arial</vt:lpstr>
      <vt:lpstr>Calibri</vt:lpstr>
      <vt:lpstr>Cambria Math</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PM2.5 Density scatter </vt:lpstr>
      <vt:lpstr>Evaluation of 11 years daily PM2.5 and BL (2000-2010)</vt:lpstr>
      <vt:lpstr>PowerPoint Presentation</vt:lpstr>
      <vt:lpstr>PowerPoint Presentation</vt:lpstr>
      <vt:lpstr>PowerPoint Presentation</vt:lpstr>
      <vt:lpstr>PowerPoint Presentation</vt:lpstr>
      <vt:lpstr>Quabbin Summit, MA  (RURAL, IMPROVE) Total PM2.5</vt:lpstr>
      <vt:lpstr>Quabbin Summit, MA (RURAL, IMPROVE) Total PM2.5</vt:lpstr>
      <vt:lpstr>PowerPoint Presentation</vt:lpstr>
      <vt:lpstr>Reno, NV (urban - AQS, CSN) Total PM2.5</vt:lpstr>
      <vt:lpstr>Reno, NV (AQS, CSN)</vt:lpstr>
      <vt:lpstr>PowerPoint Presentation</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setup</dc:creator>
  <cp:lastModifiedBy>Luo Huiying</cp:lastModifiedBy>
  <cp:revision>1727</cp:revision>
  <dcterms:created xsi:type="dcterms:W3CDTF">2013-11-23T15:22:15Z</dcterms:created>
  <dcterms:modified xsi:type="dcterms:W3CDTF">2018-10-23T03:05:09Z</dcterms:modified>
</cp:coreProperties>
</file>