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2.xml" ContentType="application/vnd.openxmlformats-officedocument.drawingml.chartshape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3.xml" ContentType="application/vnd.openxmlformats-officedocument.presentationml.notesSlide+xml"/>
  <Override PartName="/ppt/charts/chart12.xml" ContentType="application/vnd.openxmlformats-officedocument.drawingml.chart+xml"/>
  <Override PartName="/ppt/notesSlides/notesSlide4.xml" ContentType="application/vnd.openxmlformats-officedocument.presentationml.notesSlide+xml"/>
  <Override PartName="/ppt/charts/chart1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rts/chart1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charts/chart15.xml" ContentType="application/vnd.openxmlformats-officedocument.drawingml.chart+xml"/>
  <Override PartName="/ppt/notesSlides/notesSlide6.xml" ContentType="application/vnd.openxmlformats-officedocument.presentationml.notesSlide+xml"/>
  <Override PartName="/ppt/charts/chart16.xml" ContentType="application/vnd.openxmlformats-officedocument.drawingml.char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60" r:id="rId3"/>
    <p:sldId id="257" r:id="rId4"/>
    <p:sldId id="259" r:id="rId5"/>
    <p:sldId id="273" r:id="rId6"/>
    <p:sldId id="258" r:id="rId7"/>
    <p:sldId id="262" r:id="rId8"/>
    <p:sldId id="264" r:id="rId9"/>
    <p:sldId id="265" r:id="rId10"/>
    <p:sldId id="268" r:id="rId11"/>
    <p:sldId id="266" r:id="rId12"/>
    <p:sldId id="267" r:id="rId13"/>
    <p:sldId id="275" r:id="rId14"/>
    <p:sldId id="280" r:id="rId15"/>
    <p:sldId id="270" r:id="rId16"/>
    <p:sldId id="277" r:id="rId17"/>
    <p:sldId id="276" r:id="rId18"/>
    <p:sldId id="278" r:id="rId19"/>
    <p:sldId id="279" r:id="rId20"/>
    <p:sldId id="27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E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98" autoAdjust="0"/>
    <p:restoredTop sz="91852" autoAdjust="0"/>
  </p:normalViewPr>
  <p:slideViewPr>
    <p:cSldViewPr>
      <p:cViewPr varScale="1">
        <p:scale>
          <a:sx n="91" d="100"/>
          <a:sy n="91" d="100"/>
        </p:scale>
        <p:origin x="52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39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AA.AD.EPA.GOV\ORD\RTP\USERS\K-Q\kbrown03\Net%20MyDocuments\Results\Pathways\Highlights_withRegionValuation_KB080317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AA.AD.EPA.GOV\ORD\RTP\USERS\K-Q\kbrown03\Net%20MyDocuments\Results\Pathways\Highlights_withRegionValuation_KB080317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AA.AD.EPA.GOV\ORD\RTP\USERS\K-Q\kbrown03\Net%20MyDocuments\Results\Pathways\Highlights_withRegionValuation_KB080317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AA.AD.EPA.GOV\ORD\RTP\USERS\K-Q\kbrown03\Net%20MyDocuments\Results\Pathways\Highlights_withRegionValuation_KB080317.xlsx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\\AA.AD.EPA.GOV\ORD\RTP\USERS\K-Q\kbrown03\Net%20MyDocuments\Results\Pathways\Highlights_withRegionValuation_KB080317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\\AA.AD.EPA.GOV\ORD\RTP\USERS\K-Q\kbrown03\Net%20MyDocuments\Results\Pathways\Highlights_withRegionValuation_KB080317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\\AA.AD.EPA.GOV\ORD\RTP\USERS\K-Q\kbrown03\Net%20MyDocuments\Results\Pathways\Highlights_withRegionValuation_KB080317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\\AA.AD.EPA.GOV\ORD\RTP\USERS\K-Q\kbrown03\Net%20MyDocuments\Results\Pathways\Highlights_withRegionValuation_KB080317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AA.AD.EPA.GOV\ORD\RTP\USERS\K-Q\kbrown03\Net%20MyDocuments\Results\Pathways\Highlights_withRegionValuation_KB080317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AA.AD.EPA.GOV\ORD\RTP\USERS\K-Q\kbrown03\Net%20MyDocuments\Results\Pathways\Highlights_withRegionValuation_KB080317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AA.AD.EPA.GOV\ORD\RTP\USERS\K-Q\kbrown03\Net%20MyDocuments\Results\Pathways\Highlights_withRegionValuation_KB080317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AA.AD.EPA.GOV\ORD\RTP\USERS\K-Q\kbrown03\Net%20MyDocuments\Results\Pathways\Highlights_withRegionValuation_KB080317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AA\ORD\RTP\Data\PRIV\NRML_APPCD\DROP\KEBrown\MARKAL%20futures\Base%20and%20Futures%20only%20results\Highlights_withSectorValuation_KB080317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2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AA.AD.EPA.GOV\ORD\RTP\USERS\K-Q\kbrown03\Net%20MyDocuments\Results\Pathways\Highlights_withRegionValuation_KB080317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AA.AD.EPA.GOV\ORD\RTP\USERS\K-Q\kbrown03\Net%20MyDocuments\Results\Pathways\Highlights_withRegionValuation_KB080317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AA.AD.EPA.GOV\ORD\RTP\USERS\K-Q\kbrown03\Net%20MyDocuments\Results\Pathways\Highlights_withRegionValuation_KB080317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 i="1"/>
            </a:pPr>
            <a:r>
              <a:rPr lang="en-US" sz="1800" b="1" i="1"/>
              <a:t>Conservation</a:t>
            </a:r>
          </a:p>
        </c:rich>
      </c:tx>
      <c:layout>
        <c:manualLayout>
          <c:xMode val="edge"/>
          <c:yMode val="edge"/>
          <c:x val="0.42763381229715502"/>
          <c:y val="6.756152539756060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22375108351547704"/>
          <c:y val="0.16416859657248725"/>
          <c:w val="0.64022831450997264"/>
          <c:h val="0.63812073490813648"/>
        </c:manualLayout>
      </c:layout>
      <c:areaChart>
        <c:grouping val="stacked"/>
        <c:varyColors val="0"/>
        <c:ser>
          <c:idx val="1"/>
          <c:order val="0"/>
          <c:tx>
            <c:v>Coal</c:v>
          </c:tx>
          <c:spPr>
            <a:solidFill>
              <a:srgbClr val="333333"/>
            </a:solidFill>
            <a:ln w="25400">
              <a:noFill/>
            </a:ln>
          </c:spPr>
          <c:cat>
            <c:numRef>
              <c:f>data!$N$2:$X$2</c:f>
              <c:numCache>
                <c:formatCode>General</c:formatCode>
                <c:ptCount val="11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  <c:pt idx="8">
                  <c:v>2045</c:v>
                </c:pt>
                <c:pt idx="9">
                  <c:v>2050</c:v>
                </c:pt>
                <c:pt idx="10">
                  <c:v>2055</c:v>
                </c:pt>
              </c:numCache>
            </c:numRef>
          </c:cat>
          <c:val>
            <c:numRef>
              <c:f>data!$N$98:$X$98</c:f>
              <c:numCache>
                <c:formatCode>General</c:formatCode>
                <c:ptCount val="11"/>
                <c:pt idx="0">
                  <c:v>7350.18</c:v>
                </c:pt>
                <c:pt idx="1">
                  <c:v>6430.15</c:v>
                </c:pt>
                <c:pt idx="2">
                  <c:v>5658.72</c:v>
                </c:pt>
                <c:pt idx="3">
                  <c:v>5245.11</c:v>
                </c:pt>
                <c:pt idx="4">
                  <c:v>5239.42</c:v>
                </c:pt>
                <c:pt idx="5">
                  <c:v>5239.42</c:v>
                </c:pt>
                <c:pt idx="6">
                  <c:v>5239.42</c:v>
                </c:pt>
                <c:pt idx="7">
                  <c:v>5238.8599999999997</c:v>
                </c:pt>
                <c:pt idx="8">
                  <c:v>5237.66</c:v>
                </c:pt>
                <c:pt idx="9">
                  <c:v>5235.5</c:v>
                </c:pt>
                <c:pt idx="10">
                  <c:v>5198.13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5C-4E3E-B500-760AE2615F2A}"/>
            </c:ext>
          </c:extLst>
        </c:ser>
        <c:ser>
          <c:idx val="0"/>
          <c:order val="1"/>
          <c:tx>
            <c:v>Coal w/CCS</c:v>
          </c:tx>
          <c:spPr>
            <a:pattFill prst="dkUpDiag">
              <a:fgClr>
                <a:srgbClr val="808080"/>
              </a:fgClr>
              <a:bgClr>
                <a:srgbClr val="C0C0C0"/>
              </a:bgClr>
            </a:pattFill>
            <a:ln w="25400">
              <a:noFill/>
            </a:ln>
          </c:spPr>
          <c:cat>
            <c:numRef>
              <c:f>data!$N$2:$X$2</c:f>
              <c:numCache>
                <c:formatCode>General</c:formatCode>
                <c:ptCount val="11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  <c:pt idx="8">
                  <c:v>2045</c:v>
                </c:pt>
                <c:pt idx="9">
                  <c:v>2050</c:v>
                </c:pt>
                <c:pt idx="10">
                  <c:v>2055</c:v>
                </c:pt>
              </c:numCache>
            </c:numRef>
          </c:cat>
          <c:val>
            <c:numRef>
              <c:f>data!$N$97:$X$97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D5C-4E3E-B500-760AE2615F2A}"/>
            </c:ext>
          </c:extLst>
        </c:ser>
        <c:ser>
          <c:idx val="3"/>
          <c:order val="2"/>
          <c:tx>
            <c:v>Natural Gas</c:v>
          </c:tx>
          <c:spPr>
            <a:solidFill>
              <a:srgbClr val="00FFFF"/>
            </a:solidFill>
            <a:ln w="25400">
              <a:noFill/>
            </a:ln>
          </c:spPr>
          <c:cat>
            <c:numRef>
              <c:f>data!$N$2:$X$2</c:f>
              <c:numCache>
                <c:formatCode>General</c:formatCode>
                <c:ptCount val="11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  <c:pt idx="8">
                  <c:v>2045</c:v>
                </c:pt>
                <c:pt idx="9">
                  <c:v>2050</c:v>
                </c:pt>
                <c:pt idx="10">
                  <c:v>2055</c:v>
                </c:pt>
              </c:numCache>
            </c:numRef>
          </c:cat>
          <c:val>
            <c:numRef>
              <c:f>data!$N$100:$X$100</c:f>
              <c:numCache>
                <c:formatCode>General</c:formatCode>
                <c:ptCount val="11"/>
                <c:pt idx="0">
                  <c:v>2616.2800000000002</c:v>
                </c:pt>
                <c:pt idx="1">
                  <c:v>3354.65</c:v>
                </c:pt>
                <c:pt idx="2">
                  <c:v>3705.8</c:v>
                </c:pt>
                <c:pt idx="3">
                  <c:v>3966.93</c:v>
                </c:pt>
                <c:pt idx="4">
                  <c:v>3772.21</c:v>
                </c:pt>
                <c:pt idx="5">
                  <c:v>3510.37</c:v>
                </c:pt>
                <c:pt idx="6">
                  <c:v>3186.76</c:v>
                </c:pt>
                <c:pt idx="7">
                  <c:v>3564</c:v>
                </c:pt>
                <c:pt idx="8">
                  <c:v>3967.54</c:v>
                </c:pt>
                <c:pt idx="9">
                  <c:v>3955.25</c:v>
                </c:pt>
                <c:pt idx="10">
                  <c:v>4529.67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D5C-4E3E-B500-760AE2615F2A}"/>
            </c:ext>
          </c:extLst>
        </c:ser>
        <c:ser>
          <c:idx val="2"/>
          <c:order val="3"/>
          <c:tx>
            <c:v>Natural Gas w/CCS</c:v>
          </c:tx>
          <c:spPr>
            <a:pattFill prst="dkUpDiag">
              <a:fgClr>
                <a:srgbClr val="0000FF"/>
              </a:fgClr>
              <a:bgClr>
                <a:srgbClr val="00FFFF"/>
              </a:bgClr>
            </a:pattFill>
            <a:ln w="25400">
              <a:noFill/>
            </a:ln>
          </c:spPr>
          <c:cat>
            <c:numRef>
              <c:f>data!$N$2:$X$2</c:f>
              <c:numCache>
                <c:formatCode>General</c:formatCode>
                <c:ptCount val="11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  <c:pt idx="8">
                  <c:v>2045</c:v>
                </c:pt>
                <c:pt idx="9">
                  <c:v>2050</c:v>
                </c:pt>
                <c:pt idx="10">
                  <c:v>2055</c:v>
                </c:pt>
              </c:numCache>
            </c:numRef>
          </c:cat>
          <c:val>
            <c:numRef>
              <c:f>data!$N$99:$X$99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D5C-4E3E-B500-760AE2615F2A}"/>
            </c:ext>
          </c:extLst>
        </c:ser>
        <c:ser>
          <c:idx val="4"/>
          <c:order val="4"/>
          <c:tx>
            <c:v>Oil</c:v>
          </c:tx>
          <c:spPr>
            <a:solidFill>
              <a:srgbClr val="FF0000"/>
            </a:solidFill>
            <a:ln w="25400">
              <a:noFill/>
            </a:ln>
          </c:spPr>
          <c:cat>
            <c:numRef>
              <c:f>data!$N$2:$X$2</c:f>
              <c:numCache>
                <c:formatCode>General</c:formatCode>
                <c:ptCount val="11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  <c:pt idx="8">
                  <c:v>2045</c:v>
                </c:pt>
                <c:pt idx="9">
                  <c:v>2050</c:v>
                </c:pt>
                <c:pt idx="10">
                  <c:v>2055</c:v>
                </c:pt>
              </c:numCache>
            </c:numRef>
          </c:cat>
          <c:val>
            <c:numRef>
              <c:f>data!$N$101:$X$101</c:f>
              <c:numCache>
                <c:formatCode>General</c:formatCode>
                <c:ptCount val="11"/>
                <c:pt idx="0">
                  <c:v>230.76</c:v>
                </c:pt>
                <c:pt idx="1">
                  <c:v>64.44</c:v>
                </c:pt>
                <c:pt idx="2">
                  <c:v>44.31</c:v>
                </c:pt>
                <c:pt idx="3">
                  <c:v>8.49</c:v>
                </c:pt>
                <c:pt idx="4">
                  <c:v>7.73</c:v>
                </c:pt>
                <c:pt idx="5">
                  <c:v>3.86</c:v>
                </c:pt>
                <c:pt idx="6">
                  <c:v>2.4500000000000002</c:v>
                </c:pt>
                <c:pt idx="7">
                  <c:v>0.83</c:v>
                </c:pt>
                <c:pt idx="8">
                  <c:v>0.51</c:v>
                </c:pt>
                <c:pt idx="9">
                  <c:v>0.05</c:v>
                </c:pt>
                <c:pt idx="10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D5C-4E3E-B500-760AE2615F2A}"/>
            </c:ext>
          </c:extLst>
        </c:ser>
        <c:ser>
          <c:idx val="5"/>
          <c:order val="5"/>
          <c:tx>
            <c:v>Nuclear</c:v>
          </c:tx>
          <c:spPr>
            <a:solidFill>
              <a:srgbClr val="FF9900"/>
            </a:solidFill>
            <a:ln w="25400">
              <a:noFill/>
            </a:ln>
          </c:spPr>
          <c:cat>
            <c:numRef>
              <c:f>data!$N$2:$X$2</c:f>
              <c:numCache>
                <c:formatCode>General</c:formatCode>
                <c:ptCount val="11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  <c:pt idx="8">
                  <c:v>2045</c:v>
                </c:pt>
                <c:pt idx="9">
                  <c:v>2050</c:v>
                </c:pt>
                <c:pt idx="10">
                  <c:v>2055</c:v>
                </c:pt>
              </c:numCache>
            </c:numRef>
          </c:cat>
          <c:val>
            <c:numRef>
              <c:f>data!$N$102:$X$102</c:f>
              <c:numCache>
                <c:formatCode>General</c:formatCode>
                <c:ptCount val="11"/>
                <c:pt idx="0">
                  <c:v>2843.3</c:v>
                </c:pt>
                <c:pt idx="1">
                  <c:v>2963.18</c:v>
                </c:pt>
                <c:pt idx="2">
                  <c:v>2926.83</c:v>
                </c:pt>
                <c:pt idx="3">
                  <c:v>2926.82</c:v>
                </c:pt>
                <c:pt idx="4">
                  <c:v>2926.82</c:v>
                </c:pt>
                <c:pt idx="5">
                  <c:v>2926.82</c:v>
                </c:pt>
                <c:pt idx="6">
                  <c:v>2926.81</c:v>
                </c:pt>
                <c:pt idx="7">
                  <c:v>2926.81</c:v>
                </c:pt>
                <c:pt idx="8">
                  <c:v>2926.83</c:v>
                </c:pt>
                <c:pt idx="9">
                  <c:v>2926.83</c:v>
                </c:pt>
                <c:pt idx="10">
                  <c:v>2926.83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D5C-4E3E-B500-760AE2615F2A}"/>
            </c:ext>
          </c:extLst>
        </c:ser>
        <c:ser>
          <c:idx val="6"/>
          <c:order val="6"/>
          <c:tx>
            <c:v>Biomass</c:v>
          </c:tx>
          <c:spPr>
            <a:solidFill>
              <a:srgbClr val="00FF00"/>
            </a:solidFill>
            <a:ln w="25400">
              <a:noFill/>
            </a:ln>
          </c:spPr>
          <c:cat>
            <c:numRef>
              <c:f>data!$N$2:$X$2</c:f>
              <c:numCache>
                <c:formatCode>General</c:formatCode>
                <c:ptCount val="11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  <c:pt idx="8">
                  <c:v>2045</c:v>
                </c:pt>
                <c:pt idx="9">
                  <c:v>2050</c:v>
                </c:pt>
                <c:pt idx="10">
                  <c:v>2055</c:v>
                </c:pt>
              </c:numCache>
            </c:numRef>
          </c:cat>
          <c:val>
            <c:numRef>
              <c:f>data!$N$104:$X$104</c:f>
              <c:numCache>
                <c:formatCode>General</c:formatCode>
                <c:ptCount val="11"/>
                <c:pt idx="0">
                  <c:v>16.399999999999999</c:v>
                </c:pt>
                <c:pt idx="1">
                  <c:v>1.28</c:v>
                </c:pt>
                <c:pt idx="2">
                  <c:v>0.17</c:v>
                </c:pt>
                <c:pt idx="3">
                  <c:v>0.17</c:v>
                </c:pt>
                <c:pt idx="4">
                  <c:v>2.1800000000000002</c:v>
                </c:pt>
                <c:pt idx="5">
                  <c:v>7.0000000000000007E-2</c:v>
                </c:pt>
                <c:pt idx="6">
                  <c:v>0.04</c:v>
                </c:pt>
                <c:pt idx="7">
                  <c:v>0.03</c:v>
                </c:pt>
                <c:pt idx="8">
                  <c:v>0.03</c:v>
                </c:pt>
                <c:pt idx="9">
                  <c:v>0.03</c:v>
                </c:pt>
                <c:pt idx="10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D5C-4E3E-B500-760AE2615F2A}"/>
            </c:ext>
          </c:extLst>
        </c:ser>
        <c:ser>
          <c:idx val="13"/>
          <c:order val="7"/>
          <c:tx>
            <c:v>Biomass w/CCS</c:v>
          </c:tx>
          <c:spPr>
            <a:pattFill prst="dkUpDiag">
              <a:fgClr>
                <a:srgbClr val="33CC33"/>
              </a:fgClr>
              <a:bgClr>
                <a:schemeClr val="bg1"/>
              </a:bgClr>
            </a:pattFill>
          </c:spPr>
          <c:cat>
            <c:numRef>
              <c:f>data!$N$2:$X$2</c:f>
              <c:numCache>
                <c:formatCode>General</c:formatCode>
                <c:ptCount val="11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  <c:pt idx="8">
                  <c:v>2045</c:v>
                </c:pt>
                <c:pt idx="9">
                  <c:v>2050</c:v>
                </c:pt>
                <c:pt idx="10">
                  <c:v>2055</c:v>
                </c:pt>
              </c:numCache>
            </c:numRef>
          </c:cat>
          <c:val>
            <c:numRef>
              <c:f>data!$N$103:$X$103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D5C-4E3E-B500-760AE2615F2A}"/>
            </c:ext>
          </c:extLst>
        </c:ser>
        <c:ser>
          <c:idx val="7"/>
          <c:order val="8"/>
          <c:tx>
            <c:v>Municipal Solid Waste</c:v>
          </c:tx>
          <c:spPr>
            <a:solidFill>
              <a:schemeClr val="accent4">
                <a:lumMod val="60000"/>
                <a:lumOff val="40000"/>
              </a:schemeClr>
            </a:solidFill>
            <a:ln w="25400">
              <a:noFill/>
            </a:ln>
          </c:spPr>
          <c:cat>
            <c:numRef>
              <c:f>data!$N$2:$X$2</c:f>
              <c:numCache>
                <c:formatCode>General</c:formatCode>
                <c:ptCount val="11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  <c:pt idx="8">
                  <c:v>2045</c:v>
                </c:pt>
                <c:pt idx="9">
                  <c:v>2050</c:v>
                </c:pt>
                <c:pt idx="10">
                  <c:v>2055</c:v>
                </c:pt>
              </c:numCache>
            </c:numRef>
          </c:cat>
          <c:val>
            <c:numRef>
              <c:f>data!$N$105:$X$105</c:f>
              <c:numCache>
                <c:formatCode>General</c:formatCode>
                <c:ptCount val="11"/>
                <c:pt idx="0">
                  <c:v>35.450000000000003</c:v>
                </c:pt>
                <c:pt idx="1">
                  <c:v>14.22</c:v>
                </c:pt>
                <c:pt idx="2">
                  <c:v>12.96</c:v>
                </c:pt>
                <c:pt idx="3">
                  <c:v>12.96</c:v>
                </c:pt>
                <c:pt idx="4">
                  <c:v>12.98</c:v>
                </c:pt>
                <c:pt idx="5">
                  <c:v>12.96</c:v>
                </c:pt>
                <c:pt idx="6">
                  <c:v>12.96</c:v>
                </c:pt>
                <c:pt idx="7">
                  <c:v>12.96</c:v>
                </c:pt>
                <c:pt idx="8">
                  <c:v>12.96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D5C-4E3E-B500-760AE2615F2A}"/>
            </c:ext>
          </c:extLst>
        </c:ser>
        <c:ser>
          <c:idx val="8"/>
          <c:order val="9"/>
          <c:tx>
            <c:v>Geothermal</c:v>
          </c:tx>
          <c:spPr>
            <a:solidFill>
              <a:srgbClr val="800000"/>
            </a:solidFill>
            <a:ln w="25400">
              <a:noFill/>
            </a:ln>
          </c:spPr>
          <c:cat>
            <c:numRef>
              <c:f>data!$N$2:$X$2</c:f>
              <c:numCache>
                <c:formatCode>General</c:formatCode>
                <c:ptCount val="11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  <c:pt idx="8">
                  <c:v>2045</c:v>
                </c:pt>
                <c:pt idx="9">
                  <c:v>2050</c:v>
                </c:pt>
                <c:pt idx="10">
                  <c:v>2055</c:v>
                </c:pt>
              </c:numCache>
            </c:numRef>
          </c:cat>
          <c:val>
            <c:numRef>
              <c:f>data!$N$106:$X$106</c:f>
              <c:numCache>
                <c:formatCode>General</c:formatCode>
                <c:ptCount val="11"/>
                <c:pt idx="0">
                  <c:v>88.95</c:v>
                </c:pt>
                <c:pt idx="1">
                  <c:v>96.98</c:v>
                </c:pt>
                <c:pt idx="2">
                  <c:v>87.45</c:v>
                </c:pt>
                <c:pt idx="3">
                  <c:v>171.09</c:v>
                </c:pt>
                <c:pt idx="4">
                  <c:v>280.24</c:v>
                </c:pt>
                <c:pt idx="5">
                  <c:v>199.19</c:v>
                </c:pt>
                <c:pt idx="6">
                  <c:v>188.47</c:v>
                </c:pt>
                <c:pt idx="7">
                  <c:v>188.47</c:v>
                </c:pt>
                <c:pt idx="8">
                  <c:v>188.47</c:v>
                </c:pt>
                <c:pt idx="9">
                  <c:v>188.47</c:v>
                </c:pt>
                <c:pt idx="10">
                  <c:v>188.47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D5C-4E3E-B500-760AE2615F2A}"/>
            </c:ext>
          </c:extLst>
        </c:ser>
        <c:ser>
          <c:idx val="9"/>
          <c:order val="10"/>
          <c:tx>
            <c:v>Hydro</c:v>
          </c:tx>
          <c:spPr>
            <a:solidFill>
              <a:srgbClr val="3366FF"/>
            </a:solidFill>
            <a:ln w="25400">
              <a:noFill/>
            </a:ln>
          </c:spPr>
          <c:cat>
            <c:numRef>
              <c:f>data!$N$2:$X$2</c:f>
              <c:numCache>
                <c:formatCode>General</c:formatCode>
                <c:ptCount val="11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  <c:pt idx="8">
                  <c:v>2045</c:v>
                </c:pt>
                <c:pt idx="9">
                  <c:v>2050</c:v>
                </c:pt>
                <c:pt idx="10">
                  <c:v>2055</c:v>
                </c:pt>
              </c:numCache>
            </c:numRef>
          </c:cat>
          <c:val>
            <c:numRef>
              <c:f>data!$N$107:$X$107</c:f>
              <c:numCache>
                <c:formatCode>General</c:formatCode>
                <c:ptCount val="11"/>
                <c:pt idx="0">
                  <c:v>1028.93</c:v>
                </c:pt>
                <c:pt idx="1">
                  <c:v>1047.52</c:v>
                </c:pt>
                <c:pt idx="2">
                  <c:v>1036.44</c:v>
                </c:pt>
                <c:pt idx="3">
                  <c:v>1093.33</c:v>
                </c:pt>
                <c:pt idx="4">
                  <c:v>1090.02</c:v>
                </c:pt>
                <c:pt idx="5">
                  <c:v>1088.57</c:v>
                </c:pt>
                <c:pt idx="6">
                  <c:v>1099.92</c:v>
                </c:pt>
                <c:pt idx="7">
                  <c:v>1099.92</c:v>
                </c:pt>
                <c:pt idx="8">
                  <c:v>1099.92</c:v>
                </c:pt>
                <c:pt idx="9">
                  <c:v>1099.92</c:v>
                </c:pt>
                <c:pt idx="10">
                  <c:v>1099.92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D5C-4E3E-B500-760AE2615F2A}"/>
            </c:ext>
          </c:extLst>
        </c:ser>
        <c:ser>
          <c:idx val="10"/>
          <c:order val="11"/>
          <c:tx>
            <c:v>Wind</c:v>
          </c:tx>
          <c:spPr>
            <a:solidFill>
              <a:srgbClr val="99CCFF"/>
            </a:solidFill>
            <a:ln w="25400">
              <a:noFill/>
            </a:ln>
          </c:spPr>
          <c:cat>
            <c:numRef>
              <c:f>data!$N$2:$X$2</c:f>
              <c:numCache>
                <c:formatCode>General</c:formatCode>
                <c:ptCount val="11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  <c:pt idx="8">
                  <c:v>2045</c:v>
                </c:pt>
                <c:pt idx="9">
                  <c:v>2050</c:v>
                </c:pt>
                <c:pt idx="10">
                  <c:v>2055</c:v>
                </c:pt>
              </c:numCache>
            </c:numRef>
          </c:cat>
          <c:val>
            <c:numRef>
              <c:f>data!$N$108:$X$108</c:f>
              <c:numCache>
                <c:formatCode>General</c:formatCode>
                <c:ptCount val="11"/>
                <c:pt idx="0">
                  <c:v>80.959999999999994</c:v>
                </c:pt>
                <c:pt idx="1">
                  <c:v>347.48</c:v>
                </c:pt>
                <c:pt idx="2">
                  <c:v>665.73</c:v>
                </c:pt>
                <c:pt idx="3">
                  <c:v>802.31</c:v>
                </c:pt>
                <c:pt idx="4">
                  <c:v>1051.71</c:v>
                </c:pt>
                <c:pt idx="5">
                  <c:v>1157.25</c:v>
                </c:pt>
                <c:pt idx="6">
                  <c:v>1206.3399999999999</c:v>
                </c:pt>
                <c:pt idx="7">
                  <c:v>1306.32</c:v>
                </c:pt>
                <c:pt idx="8">
                  <c:v>1403.06</c:v>
                </c:pt>
                <c:pt idx="9">
                  <c:v>1655.71</c:v>
                </c:pt>
                <c:pt idx="10">
                  <c:v>1635.18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6D5C-4E3E-B500-760AE2615F2A}"/>
            </c:ext>
          </c:extLst>
        </c:ser>
        <c:ser>
          <c:idx val="11"/>
          <c:order val="12"/>
          <c:tx>
            <c:v>Solar</c:v>
          </c:tx>
          <c:spPr>
            <a:solidFill>
              <a:srgbClr val="FFCC00"/>
            </a:solidFill>
            <a:ln w="3175">
              <a:noFill/>
              <a:prstDash val="solid"/>
            </a:ln>
          </c:spPr>
          <c:cat>
            <c:numRef>
              <c:f>data!$N$2:$X$2</c:f>
              <c:numCache>
                <c:formatCode>General</c:formatCode>
                <c:ptCount val="11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  <c:pt idx="8">
                  <c:v>2045</c:v>
                </c:pt>
                <c:pt idx="9">
                  <c:v>2050</c:v>
                </c:pt>
                <c:pt idx="10">
                  <c:v>2055</c:v>
                </c:pt>
              </c:numCache>
            </c:numRef>
          </c:cat>
          <c:val>
            <c:numRef>
              <c:f>data!$N$109:$X$109</c:f>
              <c:numCache>
                <c:formatCode>General</c:formatCode>
                <c:ptCount val="11"/>
                <c:pt idx="0">
                  <c:v>7.59</c:v>
                </c:pt>
                <c:pt idx="1">
                  <c:v>13.24</c:v>
                </c:pt>
                <c:pt idx="2">
                  <c:v>510.48</c:v>
                </c:pt>
                <c:pt idx="3">
                  <c:v>679.6</c:v>
                </c:pt>
                <c:pt idx="4">
                  <c:v>757.5</c:v>
                </c:pt>
                <c:pt idx="5">
                  <c:v>1230.1400000000001</c:v>
                </c:pt>
                <c:pt idx="6">
                  <c:v>1960.09</c:v>
                </c:pt>
                <c:pt idx="7">
                  <c:v>2157.9</c:v>
                </c:pt>
                <c:pt idx="8">
                  <c:v>2283.73</c:v>
                </c:pt>
                <c:pt idx="9">
                  <c:v>2570.89</c:v>
                </c:pt>
                <c:pt idx="10">
                  <c:v>3056.32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D5C-4E3E-B500-760AE2615F2A}"/>
            </c:ext>
          </c:extLst>
        </c:ser>
        <c:ser>
          <c:idx val="12"/>
          <c:order val="13"/>
          <c:tx>
            <c:v>Industrial CHP</c:v>
          </c:tx>
          <c:spPr>
            <a:solidFill>
              <a:schemeClr val="bg1">
                <a:lumMod val="75000"/>
              </a:schemeClr>
            </a:solidFill>
            <a:ln>
              <a:noFill/>
            </a:ln>
          </c:spPr>
          <c:cat>
            <c:numRef>
              <c:f>data!$N$2:$X$2</c:f>
              <c:numCache>
                <c:formatCode>General</c:formatCode>
                <c:ptCount val="11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  <c:pt idx="8">
                  <c:v>2045</c:v>
                </c:pt>
                <c:pt idx="9">
                  <c:v>2050</c:v>
                </c:pt>
                <c:pt idx="10">
                  <c:v>2055</c:v>
                </c:pt>
              </c:numCache>
            </c:numRef>
          </c:cat>
          <c:val>
            <c:numRef>
              <c:f>data!$N$65:$X$65</c:f>
              <c:numCache>
                <c:formatCode>General</c:formatCode>
                <c:ptCount val="11"/>
                <c:pt idx="0">
                  <c:v>352.69</c:v>
                </c:pt>
                <c:pt idx="1">
                  <c:v>448.78</c:v>
                </c:pt>
                <c:pt idx="2">
                  <c:v>403.23</c:v>
                </c:pt>
                <c:pt idx="3">
                  <c:v>431.77</c:v>
                </c:pt>
                <c:pt idx="4">
                  <c:v>449.14</c:v>
                </c:pt>
                <c:pt idx="5">
                  <c:v>463.33</c:v>
                </c:pt>
                <c:pt idx="6">
                  <c:v>480.04</c:v>
                </c:pt>
                <c:pt idx="7">
                  <c:v>498.53</c:v>
                </c:pt>
                <c:pt idx="8">
                  <c:v>335.25</c:v>
                </c:pt>
                <c:pt idx="9">
                  <c:v>352.6</c:v>
                </c:pt>
                <c:pt idx="10">
                  <c:v>376.63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6D5C-4E3E-B500-760AE2615F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76358176"/>
        <c:axId val="776358568"/>
      </c:areaChart>
      <c:catAx>
        <c:axId val="7763581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/>
            </a:pPr>
            <a:endParaRPr lang="en-US"/>
          </a:p>
        </c:txPr>
        <c:crossAx val="776358568"/>
        <c:crosses val="autoZero"/>
        <c:auto val="1"/>
        <c:lblAlgn val="ctr"/>
        <c:lblOffset val="100"/>
        <c:noMultiLvlLbl val="0"/>
      </c:catAx>
      <c:valAx>
        <c:axId val="776358568"/>
        <c:scaling>
          <c:orientation val="minMax"/>
          <c:max val="25000"/>
        </c:scaling>
        <c:delete val="0"/>
        <c:axPos val="l"/>
        <c:majorGridlines>
          <c:spPr>
            <a:ln w="3175">
              <a:solidFill>
                <a:srgbClr val="C0C0C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100"/>
                </a:pPr>
                <a:r>
                  <a:rPr lang="en-US" sz="1100"/>
                  <a:t>Quantity (PJ)</a:t>
                </a:r>
              </a:p>
            </c:rich>
          </c:tx>
          <c:layout>
            <c:manualLayout>
              <c:xMode val="edge"/>
              <c:yMode val="edge"/>
              <c:x val="2.750306327624322E-2"/>
              <c:y val="0.30697057380085602"/>
            </c:manualLayout>
          </c:layout>
          <c:overlay val="0"/>
          <c:spPr>
            <a:noFill/>
            <a:ln w="25400">
              <a:noFill/>
            </a:ln>
          </c:spPr>
        </c:title>
        <c:numFmt formatCode="_(* #,##0_);_(* \(#,##0\);_(* &quot;-&quot;??_);_(@_)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/>
            </a:pPr>
            <a:endParaRPr lang="en-US"/>
          </a:p>
        </c:txPr>
        <c:crossAx val="776358176"/>
        <c:crosses val="autoZero"/>
        <c:crossBetween val="midCat"/>
      </c:valAx>
      <c:spPr>
        <a:solidFill>
          <a:schemeClr val="bg1"/>
        </a:solidFill>
        <a:ln w="12700">
          <a:solidFill>
            <a:sysClr val="windowText" lastClr="000000"/>
          </a:solidFill>
          <a:prstDash val="solid"/>
        </a:ln>
      </c:spPr>
    </c:plotArea>
    <c:plotVisOnly val="1"/>
    <c:dispBlanksAs val="zero"/>
    <c:showDLblsOverMax val="0"/>
  </c:chart>
  <c:spPr>
    <a:solidFill>
      <a:srgbClr val="33CC33"/>
    </a:solidFill>
    <a:ln w="28575">
      <a:solidFill>
        <a:sysClr val="windowText" lastClr="000000"/>
      </a:solidFill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1" i="1"/>
            </a:pPr>
            <a:r>
              <a:rPr lang="en-US" sz="1400" b="1" i="1"/>
              <a:t>Go Our Own Way</a:t>
            </a:r>
          </a:p>
        </c:rich>
      </c:tx>
      <c:layout>
        <c:manualLayout>
          <c:xMode val="edge"/>
          <c:yMode val="edge"/>
          <c:x val="0.36280402449693788"/>
          <c:y val="0.1056779537444825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2528898123845631"/>
          <c:y val="0.20717391787890921"/>
          <c:w val="0.61990935160882654"/>
          <c:h val="0.61275309336332962"/>
        </c:manualLayout>
      </c:layout>
      <c:areaChart>
        <c:grouping val="stacked"/>
        <c:varyColors val="0"/>
        <c:ser>
          <c:idx val="0"/>
          <c:order val="0"/>
          <c:tx>
            <c:strRef>
              <c:f>data!$A$29</c:f>
              <c:strCache>
                <c:ptCount val="1"/>
                <c:pt idx="0">
                  <c:v>Conventional GSL-ICE Vehicles</c:v>
                </c:pt>
              </c:strCache>
            </c:strRef>
          </c:tx>
          <c:spPr>
            <a:solidFill>
              <a:srgbClr val="000080"/>
            </a:solidFill>
            <a:ln w="25400">
              <a:noFill/>
            </a:ln>
          </c:spPr>
          <c:cat>
            <c:numRef>
              <c:f>data!$N$2:$X$2</c:f>
              <c:numCache>
                <c:formatCode>General</c:formatCode>
                <c:ptCount val="11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  <c:pt idx="8">
                  <c:v>2045</c:v>
                </c:pt>
                <c:pt idx="9">
                  <c:v>2050</c:v>
                </c:pt>
                <c:pt idx="10">
                  <c:v>2055</c:v>
                </c:pt>
              </c:numCache>
            </c:numRef>
          </c:cat>
          <c:val>
            <c:numRef>
              <c:f>data!$AU$29:$BE$29</c:f>
              <c:numCache>
                <c:formatCode>General</c:formatCode>
                <c:ptCount val="11"/>
                <c:pt idx="0">
                  <c:v>2642.77</c:v>
                </c:pt>
                <c:pt idx="1">
                  <c:v>2601.0300000000002</c:v>
                </c:pt>
                <c:pt idx="2">
                  <c:v>2616.0500000000002</c:v>
                </c:pt>
                <c:pt idx="3">
                  <c:v>1962.37</c:v>
                </c:pt>
                <c:pt idx="4">
                  <c:v>1438.56</c:v>
                </c:pt>
                <c:pt idx="5">
                  <c:v>694.85</c:v>
                </c:pt>
                <c:pt idx="6">
                  <c:v>26.3</c:v>
                </c:pt>
                <c:pt idx="7">
                  <c:v>28.21</c:v>
                </c:pt>
                <c:pt idx="8">
                  <c:v>29.96</c:v>
                </c:pt>
                <c:pt idx="9">
                  <c:v>32.04</c:v>
                </c:pt>
                <c:pt idx="10">
                  <c:v>33.85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A7-44BF-84F3-4A04BEA8C250}"/>
            </c:ext>
          </c:extLst>
        </c:ser>
        <c:ser>
          <c:idx val="2"/>
          <c:order val="1"/>
          <c:tx>
            <c:strRef>
              <c:f>data!$A$30</c:f>
              <c:strCache>
                <c:ptCount val="1"/>
                <c:pt idx="0">
                  <c:v>Advanced GSL-ICE Vehicles</c:v>
                </c:pt>
              </c:strCache>
            </c:strRef>
          </c:tx>
          <c:spPr>
            <a:solidFill>
              <a:srgbClr val="00CCFF"/>
            </a:solidFill>
            <a:ln w="25400">
              <a:noFill/>
            </a:ln>
          </c:spPr>
          <c:cat>
            <c:numRef>
              <c:f>data!$N$2:$X$2</c:f>
              <c:numCache>
                <c:formatCode>General</c:formatCode>
                <c:ptCount val="11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  <c:pt idx="8">
                  <c:v>2045</c:v>
                </c:pt>
                <c:pt idx="9">
                  <c:v>2050</c:v>
                </c:pt>
                <c:pt idx="10">
                  <c:v>2055</c:v>
                </c:pt>
              </c:numCache>
            </c:numRef>
          </c:cat>
          <c:val>
            <c:numRef>
              <c:f>data!$AU$30:$BE$30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7A7-44BF-84F3-4A04BEA8C250}"/>
            </c:ext>
          </c:extLst>
        </c:ser>
        <c:ser>
          <c:idx val="3"/>
          <c:order val="2"/>
          <c:tx>
            <c:strRef>
              <c:f>data!$A$31</c:f>
              <c:strCache>
                <c:ptCount val="1"/>
                <c:pt idx="0">
                  <c:v>Hybrid GSL-ELC Vehicles</c:v>
                </c:pt>
              </c:strCache>
            </c:strRef>
          </c:tx>
          <c:spPr>
            <a:pattFill prst="dkUpDiag">
              <a:fgClr>
                <a:srgbClr val="00CCFF"/>
              </a:fgClr>
              <a:bgClr>
                <a:srgbClr val="FFFFFF"/>
              </a:bgClr>
            </a:pattFill>
            <a:ln w="25400">
              <a:noFill/>
            </a:ln>
          </c:spPr>
          <c:cat>
            <c:numRef>
              <c:f>data!$N$2:$X$2</c:f>
              <c:numCache>
                <c:formatCode>General</c:formatCode>
                <c:ptCount val="11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  <c:pt idx="8">
                  <c:v>2045</c:v>
                </c:pt>
                <c:pt idx="9">
                  <c:v>2050</c:v>
                </c:pt>
                <c:pt idx="10">
                  <c:v>2055</c:v>
                </c:pt>
              </c:numCache>
            </c:numRef>
          </c:cat>
          <c:val>
            <c:numRef>
              <c:f>data!$AU$31:$BE$31</c:f>
              <c:numCache>
                <c:formatCode>General</c:formatCode>
                <c:ptCount val="11"/>
                <c:pt idx="0">
                  <c:v>0</c:v>
                </c:pt>
                <c:pt idx="1">
                  <c:v>20.45</c:v>
                </c:pt>
                <c:pt idx="2">
                  <c:v>62.3</c:v>
                </c:pt>
                <c:pt idx="3">
                  <c:v>956.06</c:v>
                </c:pt>
                <c:pt idx="4">
                  <c:v>1492.18</c:v>
                </c:pt>
                <c:pt idx="5">
                  <c:v>2106.6</c:v>
                </c:pt>
                <c:pt idx="6">
                  <c:v>2677.17</c:v>
                </c:pt>
                <c:pt idx="7">
                  <c:v>2518.83</c:v>
                </c:pt>
                <c:pt idx="8">
                  <c:v>2502.58</c:v>
                </c:pt>
                <c:pt idx="9">
                  <c:v>2554.48</c:v>
                </c:pt>
                <c:pt idx="10">
                  <c:v>2615.06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7A7-44BF-84F3-4A04BEA8C250}"/>
            </c:ext>
          </c:extLst>
        </c:ser>
        <c:ser>
          <c:idx val="17"/>
          <c:order val="3"/>
          <c:tx>
            <c:strRef>
              <c:f>data!$A$32</c:f>
              <c:strCache>
                <c:ptCount val="1"/>
                <c:pt idx="0">
                  <c:v>Plugin-20 Hybrid Vehicles</c:v>
                </c:pt>
              </c:strCache>
            </c:strRef>
          </c:tx>
          <c:spPr>
            <a:pattFill prst="lgConfetti">
              <a:fgClr>
                <a:srgbClr val="00CCFF"/>
              </a:fgClr>
              <a:bgClr>
                <a:srgbClr val="FFFFFF"/>
              </a:bgClr>
            </a:pattFill>
            <a:ln w="25400">
              <a:noFill/>
            </a:ln>
          </c:spPr>
          <c:cat>
            <c:numRef>
              <c:f>data!$N$2:$X$2</c:f>
              <c:numCache>
                <c:formatCode>General</c:formatCode>
                <c:ptCount val="11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  <c:pt idx="8">
                  <c:v>2045</c:v>
                </c:pt>
                <c:pt idx="9">
                  <c:v>2050</c:v>
                </c:pt>
                <c:pt idx="10">
                  <c:v>2055</c:v>
                </c:pt>
              </c:numCache>
            </c:numRef>
          </c:cat>
          <c:val>
            <c:numRef>
              <c:f>data!$AU$32:$BE$32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7A7-44BF-84F3-4A04BEA8C250}"/>
            </c:ext>
          </c:extLst>
        </c:ser>
        <c:ser>
          <c:idx val="5"/>
          <c:order val="4"/>
          <c:tx>
            <c:strRef>
              <c:f>data!$A$33</c:f>
              <c:strCache>
                <c:ptCount val="1"/>
                <c:pt idx="0">
                  <c:v>Plugin-40 Hybrid Vehicles</c:v>
                </c:pt>
              </c:strCache>
            </c:strRef>
          </c:tx>
          <c:spPr>
            <a:pattFill prst="pct20">
              <a:fgClr>
                <a:srgbClr val="00CCFF"/>
              </a:fgClr>
              <a:bgClr>
                <a:srgbClr val="FFFFFF"/>
              </a:bgClr>
            </a:pattFill>
            <a:ln w="25400">
              <a:noFill/>
            </a:ln>
          </c:spPr>
          <c:cat>
            <c:numRef>
              <c:f>data!$N$2:$X$2</c:f>
              <c:numCache>
                <c:formatCode>General</c:formatCode>
                <c:ptCount val="11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  <c:pt idx="8">
                  <c:v>2045</c:v>
                </c:pt>
                <c:pt idx="9">
                  <c:v>2050</c:v>
                </c:pt>
                <c:pt idx="10">
                  <c:v>2055</c:v>
                </c:pt>
              </c:numCache>
            </c:numRef>
          </c:cat>
          <c:val>
            <c:numRef>
              <c:f>data!$AU$33:$BE$33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7A7-44BF-84F3-4A04BEA8C250}"/>
            </c:ext>
          </c:extLst>
        </c:ser>
        <c:ser>
          <c:idx val="6"/>
          <c:order val="5"/>
          <c:tx>
            <c:strRef>
              <c:f>data!$A$34</c:f>
              <c:strCache>
                <c:ptCount val="1"/>
                <c:pt idx="0">
                  <c:v>E85-ICE Vehicles</c:v>
                </c:pt>
              </c:strCache>
            </c:strRef>
          </c:tx>
          <c:spPr>
            <a:solidFill>
              <a:srgbClr val="008000"/>
            </a:solidFill>
            <a:ln w="25400">
              <a:noFill/>
            </a:ln>
          </c:spPr>
          <c:cat>
            <c:numRef>
              <c:f>data!$N$2:$X$2</c:f>
              <c:numCache>
                <c:formatCode>General</c:formatCode>
                <c:ptCount val="11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  <c:pt idx="8">
                  <c:v>2045</c:v>
                </c:pt>
                <c:pt idx="9">
                  <c:v>2050</c:v>
                </c:pt>
                <c:pt idx="10">
                  <c:v>2055</c:v>
                </c:pt>
              </c:numCache>
            </c:numRef>
          </c:cat>
          <c:val>
            <c:numRef>
              <c:f>data!$AU$34:$BE$34</c:f>
              <c:numCache>
                <c:formatCode>General</c:formatCode>
                <c:ptCount val="11"/>
                <c:pt idx="0">
                  <c:v>7.87</c:v>
                </c:pt>
                <c:pt idx="1">
                  <c:v>5.9</c:v>
                </c:pt>
                <c:pt idx="2">
                  <c:v>3.94</c:v>
                </c:pt>
                <c:pt idx="3">
                  <c:v>1.96</c:v>
                </c:pt>
                <c:pt idx="4">
                  <c:v>0.4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7A7-44BF-84F3-4A04BEA8C250}"/>
            </c:ext>
          </c:extLst>
        </c:ser>
        <c:ser>
          <c:idx val="8"/>
          <c:order val="6"/>
          <c:tx>
            <c:strRef>
              <c:f>data!$A$35</c:f>
              <c:strCache>
                <c:ptCount val="1"/>
                <c:pt idx="0">
                  <c:v>Advanced E85-ICE Vehicles</c:v>
                </c:pt>
              </c:strCache>
            </c:strRef>
          </c:tx>
          <c:spPr>
            <a:solidFill>
              <a:srgbClr val="00FF00"/>
            </a:solidFill>
            <a:ln w="25400">
              <a:noFill/>
            </a:ln>
          </c:spPr>
          <c:cat>
            <c:numRef>
              <c:f>data!$N$2:$X$2</c:f>
              <c:numCache>
                <c:formatCode>General</c:formatCode>
                <c:ptCount val="11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  <c:pt idx="8">
                  <c:v>2045</c:v>
                </c:pt>
                <c:pt idx="9">
                  <c:v>2050</c:v>
                </c:pt>
                <c:pt idx="10">
                  <c:v>2055</c:v>
                </c:pt>
              </c:numCache>
            </c:numRef>
          </c:cat>
          <c:val>
            <c:numRef>
              <c:f>data!$AU$35:$BE$35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7A7-44BF-84F3-4A04BEA8C250}"/>
            </c:ext>
          </c:extLst>
        </c:ser>
        <c:ser>
          <c:idx val="9"/>
          <c:order val="7"/>
          <c:tx>
            <c:strRef>
              <c:f>data!$A$36</c:f>
              <c:strCache>
                <c:ptCount val="1"/>
                <c:pt idx="0">
                  <c:v>Hybrid E85-ELC Vehicles</c:v>
                </c:pt>
              </c:strCache>
            </c:strRef>
          </c:tx>
          <c:spPr>
            <a:pattFill prst="dkUpDiag">
              <a:fgClr>
                <a:srgbClr val="00FF00"/>
              </a:fgClr>
              <a:bgClr>
                <a:srgbClr val="FFFFFF"/>
              </a:bgClr>
            </a:pattFill>
            <a:ln w="25400">
              <a:noFill/>
            </a:ln>
          </c:spPr>
          <c:cat>
            <c:numRef>
              <c:f>data!$N$2:$X$2</c:f>
              <c:numCache>
                <c:formatCode>General</c:formatCode>
                <c:ptCount val="11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  <c:pt idx="8">
                  <c:v>2045</c:v>
                </c:pt>
                <c:pt idx="9">
                  <c:v>2050</c:v>
                </c:pt>
                <c:pt idx="10">
                  <c:v>2055</c:v>
                </c:pt>
              </c:numCache>
            </c:numRef>
          </c:cat>
          <c:val>
            <c:numRef>
              <c:f>data!$AU$36:$BE$36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7A7-44BF-84F3-4A04BEA8C250}"/>
            </c:ext>
          </c:extLst>
        </c:ser>
        <c:ser>
          <c:idx val="19"/>
          <c:order val="8"/>
          <c:tx>
            <c:strRef>
              <c:f>data!$A$37</c:f>
              <c:strCache>
                <c:ptCount val="1"/>
                <c:pt idx="0">
                  <c:v>Plugin-20 E85 Hybrid Vehicles</c:v>
                </c:pt>
              </c:strCache>
            </c:strRef>
          </c:tx>
          <c:spPr>
            <a:pattFill prst="lgConfetti">
              <a:fgClr>
                <a:srgbClr val="00FF00"/>
              </a:fgClr>
              <a:bgClr>
                <a:srgbClr val="FFFFFF"/>
              </a:bgClr>
            </a:pattFill>
            <a:ln w="25400">
              <a:noFill/>
            </a:ln>
          </c:spPr>
          <c:cat>
            <c:numRef>
              <c:f>data!$N$2:$X$2</c:f>
              <c:numCache>
                <c:formatCode>General</c:formatCode>
                <c:ptCount val="11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  <c:pt idx="8">
                  <c:v>2045</c:v>
                </c:pt>
                <c:pt idx="9">
                  <c:v>2050</c:v>
                </c:pt>
                <c:pt idx="10">
                  <c:v>2055</c:v>
                </c:pt>
              </c:numCache>
            </c:numRef>
          </c:cat>
          <c:val>
            <c:numRef>
              <c:f>data!$AU$37:$BE$37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13.81</c:v>
                </c:pt>
                <c:pt idx="4">
                  <c:v>13.81</c:v>
                </c:pt>
                <c:pt idx="5">
                  <c:v>13.81</c:v>
                </c:pt>
                <c:pt idx="6">
                  <c:v>13.81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7A7-44BF-84F3-4A04BEA8C250}"/>
            </c:ext>
          </c:extLst>
        </c:ser>
        <c:ser>
          <c:idx val="11"/>
          <c:order val="9"/>
          <c:tx>
            <c:strRef>
              <c:f>data!$A$38</c:f>
              <c:strCache>
                <c:ptCount val="1"/>
                <c:pt idx="0">
                  <c:v>Plugin-40 E85 Hybrid Vehicles</c:v>
                </c:pt>
              </c:strCache>
            </c:strRef>
          </c:tx>
          <c:spPr>
            <a:pattFill prst="pct20">
              <a:fgClr>
                <a:srgbClr val="00FF00"/>
              </a:fgClr>
              <a:bgClr>
                <a:srgbClr val="FFFFFF"/>
              </a:bgClr>
            </a:pattFill>
            <a:ln w="25400">
              <a:noFill/>
            </a:ln>
          </c:spPr>
          <c:cat>
            <c:numRef>
              <c:f>data!$N$2:$X$2</c:f>
              <c:numCache>
                <c:formatCode>General</c:formatCode>
                <c:ptCount val="11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  <c:pt idx="8">
                  <c:v>2045</c:v>
                </c:pt>
                <c:pt idx="9">
                  <c:v>2050</c:v>
                </c:pt>
                <c:pt idx="10">
                  <c:v>2055</c:v>
                </c:pt>
              </c:numCache>
            </c:numRef>
          </c:cat>
          <c:val>
            <c:numRef>
              <c:f>data!$AU$38:$BE$38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26.69</c:v>
                </c:pt>
                <c:pt idx="4">
                  <c:v>112.76</c:v>
                </c:pt>
                <c:pt idx="5">
                  <c:v>348.76</c:v>
                </c:pt>
                <c:pt idx="6">
                  <c:v>587.05999999999995</c:v>
                </c:pt>
                <c:pt idx="7">
                  <c:v>859.41</c:v>
                </c:pt>
                <c:pt idx="8">
                  <c:v>993</c:v>
                </c:pt>
                <c:pt idx="9">
                  <c:v>1058.08</c:v>
                </c:pt>
                <c:pt idx="10">
                  <c:v>1114.8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7A7-44BF-84F3-4A04BEA8C250}"/>
            </c:ext>
          </c:extLst>
        </c:ser>
        <c:ser>
          <c:idx val="12"/>
          <c:order val="10"/>
          <c:tx>
            <c:strRef>
              <c:f>data!$A$39</c:f>
              <c:strCache>
                <c:ptCount val="1"/>
                <c:pt idx="0">
                  <c:v>DSL-ICE Vehicles</c:v>
                </c:pt>
              </c:strCache>
            </c:strRef>
          </c:tx>
          <c:spPr>
            <a:solidFill>
              <a:srgbClr val="FF0000"/>
            </a:solidFill>
            <a:ln w="25400">
              <a:noFill/>
            </a:ln>
          </c:spPr>
          <c:cat>
            <c:numRef>
              <c:f>data!$N$2:$X$2</c:f>
              <c:numCache>
                <c:formatCode>General</c:formatCode>
                <c:ptCount val="11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  <c:pt idx="8">
                  <c:v>2045</c:v>
                </c:pt>
                <c:pt idx="9">
                  <c:v>2050</c:v>
                </c:pt>
                <c:pt idx="10">
                  <c:v>2055</c:v>
                </c:pt>
              </c:numCache>
            </c:numRef>
          </c:cat>
          <c:val>
            <c:numRef>
              <c:f>data!$AU$39:$BE$39</c:f>
              <c:numCache>
                <c:formatCode>General</c:formatCode>
                <c:ptCount val="11"/>
                <c:pt idx="0">
                  <c:v>19.2</c:v>
                </c:pt>
                <c:pt idx="1">
                  <c:v>20.97</c:v>
                </c:pt>
                <c:pt idx="2">
                  <c:v>23.9</c:v>
                </c:pt>
                <c:pt idx="3">
                  <c:v>28.75</c:v>
                </c:pt>
                <c:pt idx="4">
                  <c:v>31.35</c:v>
                </c:pt>
                <c:pt idx="5">
                  <c:v>32.81</c:v>
                </c:pt>
                <c:pt idx="6">
                  <c:v>33.880000000000003</c:v>
                </c:pt>
                <c:pt idx="7">
                  <c:v>34.93</c:v>
                </c:pt>
                <c:pt idx="8">
                  <c:v>36.17</c:v>
                </c:pt>
                <c:pt idx="9">
                  <c:v>37.39</c:v>
                </c:pt>
                <c:pt idx="10">
                  <c:v>38.630000000000003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7A7-44BF-84F3-4A04BEA8C250}"/>
            </c:ext>
          </c:extLst>
        </c:ser>
        <c:ser>
          <c:idx val="13"/>
          <c:order val="11"/>
          <c:tx>
            <c:strRef>
              <c:f>data!$A$40</c:f>
              <c:strCache>
                <c:ptCount val="1"/>
                <c:pt idx="0">
                  <c:v>Hybrid DSL-ELC Vehicles</c:v>
                </c:pt>
              </c:strCache>
            </c:strRef>
          </c:tx>
          <c:spPr>
            <a:pattFill prst="dkUpDiag">
              <a:fgClr>
                <a:srgbClr val="FF0000"/>
              </a:fgClr>
              <a:bgClr>
                <a:srgbClr val="FFFFFF"/>
              </a:bgClr>
            </a:pattFill>
            <a:ln w="25400">
              <a:noFill/>
            </a:ln>
          </c:spPr>
          <c:cat>
            <c:numRef>
              <c:f>data!$N$2:$X$2</c:f>
              <c:numCache>
                <c:formatCode>General</c:formatCode>
                <c:ptCount val="11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  <c:pt idx="8">
                  <c:v>2045</c:v>
                </c:pt>
                <c:pt idx="9">
                  <c:v>2050</c:v>
                </c:pt>
                <c:pt idx="10">
                  <c:v>2055</c:v>
                </c:pt>
              </c:numCache>
            </c:numRef>
          </c:cat>
          <c:val>
            <c:numRef>
              <c:f>data!$AU$40:$BE$40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C7A7-44BF-84F3-4A04BEA8C250}"/>
            </c:ext>
          </c:extLst>
        </c:ser>
        <c:ser>
          <c:idx val="14"/>
          <c:order val="12"/>
          <c:tx>
            <c:strRef>
              <c:f>data!$A$41</c:f>
              <c:strCache>
                <c:ptCount val="1"/>
                <c:pt idx="0">
                  <c:v>CNG-ICE Vehicles</c:v>
                </c:pt>
              </c:strCache>
            </c:strRef>
          </c:tx>
          <c:spPr>
            <a:solidFill>
              <a:srgbClr val="C0C0C0"/>
            </a:solidFill>
            <a:ln w="25400">
              <a:noFill/>
            </a:ln>
          </c:spPr>
          <c:cat>
            <c:numRef>
              <c:f>data!$N$2:$X$2</c:f>
              <c:numCache>
                <c:formatCode>General</c:formatCode>
                <c:ptCount val="11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  <c:pt idx="8">
                  <c:v>2045</c:v>
                </c:pt>
                <c:pt idx="9">
                  <c:v>2050</c:v>
                </c:pt>
                <c:pt idx="10">
                  <c:v>2055</c:v>
                </c:pt>
              </c:numCache>
            </c:numRef>
          </c:cat>
          <c:val>
            <c:numRef>
              <c:f>data!$AU$41:$BE$41</c:f>
              <c:numCache>
                <c:formatCode>General</c:formatCode>
                <c:ptCount val="11"/>
                <c:pt idx="0">
                  <c:v>0</c:v>
                </c:pt>
                <c:pt idx="1">
                  <c:v>0.82</c:v>
                </c:pt>
                <c:pt idx="2">
                  <c:v>38.07</c:v>
                </c:pt>
                <c:pt idx="3">
                  <c:v>38.07</c:v>
                </c:pt>
                <c:pt idx="4">
                  <c:v>38.07</c:v>
                </c:pt>
                <c:pt idx="5">
                  <c:v>37.270000000000003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7A7-44BF-84F3-4A04BEA8C250}"/>
            </c:ext>
          </c:extLst>
        </c:ser>
        <c:ser>
          <c:idx val="16"/>
          <c:order val="13"/>
          <c:tx>
            <c:strRef>
              <c:f>data!$A$43</c:f>
              <c:strCache>
                <c:ptCount val="1"/>
                <c:pt idx="0">
                  <c:v>LPG-ICE Vehicles</c:v>
                </c:pt>
              </c:strCache>
            </c:strRef>
          </c:tx>
          <c:spPr>
            <a:solidFill>
              <a:srgbClr val="993366"/>
            </a:solidFill>
            <a:ln w="25400">
              <a:noFill/>
            </a:ln>
          </c:spPr>
          <c:cat>
            <c:numRef>
              <c:f>data!$N$2:$X$2</c:f>
              <c:numCache>
                <c:formatCode>General</c:formatCode>
                <c:ptCount val="11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  <c:pt idx="8">
                  <c:v>2045</c:v>
                </c:pt>
                <c:pt idx="9">
                  <c:v>2050</c:v>
                </c:pt>
                <c:pt idx="10">
                  <c:v>2055</c:v>
                </c:pt>
              </c:numCache>
            </c:numRef>
          </c:cat>
          <c:val>
            <c:numRef>
              <c:f>data!$AU$43:$BE$43</c:f>
              <c:numCache>
                <c:formatCode>General</c:formatCode>
                <c:ptCount val="11"/>
                <c:pt idx="0">
                  <c:v>11.02</c:v>
                </c:pt>
                <c:pt idx="1">
                  <c:v>8.27</c:v>
                </c:pt>
                <c:pt idx="2">
                  <c:v>5.51</c:v>
                </c:pt>
                <c:pt idx="3">
                  <c:v>2.75</c:v>
                </c:pt>
                <c:pt idx="4">
                  <c:v>0.55000000000000004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C7A7-44BF-84F3-4A04BEA8C250}"/>
            </c:ext>
          </c:extLst>
        </c:ser>
        <c:ser>
          <c:idx val="15"/>
          <c:order val="14"/>
          <c:tx>
            <c:strRef>
              <c:f>data!$A$42</c:f>
              <c:strCache>
                <c:ptCount val="1"/>
                <c:pt idx="0">
                  <c:v>Electric Vehicles</c:v>
                </c:pt>
              </c:strCache>
            </c:strRef>
          </c:tx>
          <c:spPr>
            <a:solidFill>
              <a:srgbClr val="FFFF00"/>
            </a:solidFill>
            <a:ln w="25400">
              <a:noFill/>
            </a:ln>
          </c:spPr>
          <c:cat>
            <c:numRef>
              <c:f>data!$N$2:$X$2</c:f>
              <c:numCache>
                <c:formatCode>General</c:formatCode>
                <c:ptCount val="11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  <c:pt idx="8">
                  <c:v>2045</c:v>
                </c:pt>
                <c:pt idx="9">
                  <c:v>2050</c:v>
                </c:pt>
                <c:pt idx="10">
                  <c:v>2055</c:v>
                </c:pt>
              </c:numCache>
            </c:numRef>
          </c:cat>
          <c:val>
            <c:numRef>
              <c:f>data!$AU$42:$BE$42</c:f>
              <c:numCache>
                <c:formatCode>General</c:formatCode>
                <c:ptCount val="11"/>
                <c:pt idx="0">
                  <c:v>1.92</c:v>
                </c:pt>
                <c:pt idx="1">
                  <c:v>1.44</c:v>
                </c:pt>
                <c:pt idx="2">
                  <c:v>0.98</c:v>
                </c:pt>
                <c:pt idx="3">
                  <c:v>0.48</c:v>
                </c:pt>
                <c:pt idx="4">
                  <c:v>0.09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C7A7-44BF-84F3-4A04BEA8C250}"/>
            </c:ext>
          </c:extLst>
        </c:ser>
        <c:ser>
          <c:idx val="18"/>
          <c:order val="15"/>
          <c:tx>
            <c:strRef>
              <c:f>data!$A$45</c:f>
              <c:strCache>
                <c:ptCount val="1"/>
                <c:pt idx="0">
                  <c:v>H2-Fuel Cell Vehicles</c:v>
                </c:pt>
              </c:strCache>
            </c:strRef>
          </c:tx>
          <c:spPr>
            <a:solidFill>
              <a:srgbClr val="FF00FF"/>
            </a:solidFill>
            <a:ln w="25400">
              <a:noFill/>
            </a:ln>
          </c:spPr>
          <c:cat>
            <c:numRef>
              <c:f>data!$N$2:$X$2</c:f>
              <c:numCache>
                <c:formatCode>General</c:formatCode>
                <c:ptCount val="11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  <c:pt idx="8">
                  <c:v>2045</c:v>
                </c:pt>
                <c:pt idx="9">
                  <c:v>2050</c:v>
                </c:pt>
                <c:pt idx="10">
                  <c:v>2055</c:v>
                </c:pt>
              </c:numCache>
            </c:numRef>
          </c:cat>
          <c:val>
            <c:numRef>
              <c:f>data!$AU$45:$BE$45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C7A7-44BF-84F3-4A04BEA8C2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13552528"/>
        <c:axId val="813552920"/>
      </c:areaChart>
      <c:catAx>
        <c:axId val="813552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/>
            </a:pPr>
            <a:endParaRPr lang="en-US"/>
          </a:p>
        </c:txPr>
        <c:crossAx val="813552920"/>
        <c:crosses val="autoZero"/>
        <c:auto val="1"/>
        <c:lblAlgn val="ctr"/>
        <c:lblOffset val="100"/>
        <c:noMultiLvlLbl val="0"/>
      </c:catAx>
      <c:valAx>
        <c:axId val="813552920"/>
        <c:scaling>
          <c:orientation val="minMax"/>
          <c:max val="4500"/>
        </c:scaling>
        <c:delete val="0"/>
        <c:axPos val="l"/>
        <c:majorGridlines>
          <c:spPr>
            <a:ln w="3175">
              <a:solidFill>
                <a:srgbClr val="C0C0C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Billion-VMT</a:t>
                </a:r>
              </a:p>
            </c:rich>
          </c:tx>
          <c:layout>
            <c:manualLayout>
              <c:xMode val="edge"/>
              <c:yMode val="edge"/>
              <c:x val="6.7277874987848735E-2"/>
              <c:y val="0.2930164979377578"/>
            </c:manualLayout>
          </c:layout>
          <c:overlay val="0"/>
          <c:spPr>
            <a:noFill/>
            <a:ln w="25400">
              <a:noFill/>
            </a:ln>
          </c:spPr>
        </c:title>
        <c:numFmt formatCode="_(* #,##0_);_(* \(#,##0\);_(* &quot;-&quot;??_);_(@_)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813552528"/>
        <c:crosses val="autoZero"/>
        <c:crossBetween val="midCat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plotVisOnly val="1"/>
    <c:dispBlanksAs val="zero"/>
    <c:showDLblsOverMax val="0"/>
  </c:chart>
  <c:spPr>
    <a:solidFill>
      <a:srgbClr val="0070C0"/>
    </a:solidFill>
    <a:ln w="28575">
      <a:solidFill>
        <a:sysClr val="windowText" lastClr="000000"/>
      </a:solidFill>
    </a:ln>
  </c:spPr>
  <c:txPr>
    <a:bodyPr/>
    <a:lstStyle/>
    <a:p>
      <a:pPr>
        <a:defRPr sz="1000" b="0" i="0" u="none" strike="noStrike" baseline="0">
          <a:solidFill>
            <a:schemeClr val="bg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668859889464454E-3"/>
          <c:y val="0.10044402124606919"/>
          <c:w val="8.2979763838825243E-2"/>
          <c:h val="0.3098017921342041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data!$A$29</c:f>
              <c:strCache>
                <c:ptCount val="1"/>
                <c:pt idx="0">
                  <c:v>Conventional GSL-ICE Vehicles</c:v>
                </c:pt>
              </c:strCache>
            </c:strRef>
          </c:tx>
          <c:spPr>
            <a:solidFill>
              <a:srgbClr val="000080"/>
            </a:solidFill>
            <a:ln w="25400">
              <a:noFill/>
            </a:ln>
          </c:spPr>
          <c:invertIfNegative val="0"/>
          <c:cat>
            <c:numRef>
              <c:f>data!$N$2:$X$2</c:f>
              <c:numCache>
                <c:formatCode>General</c:formatCode>
                <c:ptCount val="11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  <c:pt idx="8">
                  <c:v>2045</c:v>
                </c:pt>
                <c:pt idx="9">
                  <c:v>2050</c:v>
                </c:pt>
                <c:pt idx="10">
                  <c:v>2055</c:v>
                </c:pt>
              </c:numCache>
            </c:numRef>
          </c:cat>
          <c:val>
            <c:numRef>
              <c:f>data!$C$29:$M$29</c:f>
              <c:numCache>
                <c:formatCode>General</c:formatCode>
                <c:ptCount val="11"/>
                <c:pt idx="0">
                  <c:v>2642.77</c:v>
                </c:pt>
                <c:pt idx="1">
                  <c:v>2600.34</c:v>
                </c:pt>
                <c:pt idx="2">
                  <c:v>2613.21</c:v>
                </c:pt>
                <c:pt idx="3">
                  <c:v>2841.26</c:v>
                </c:pt>
                <c:pt idx="4">
                  <c:v>2852.62</c:v>
                </c:pt>
                <c:pt idx="5">
                  <c:v>2950.44</c:v>
                </c:pt>
                <c:pt idx="6">
                  <c:v>3116.9</c:v>
                </c:pt>
                <c:pt idx="7">
                  <c:v>2949.79</c:v>
                </c:pt>
                <c:pt idx="8">
                  <c:v>3008.17</c:v>
                </c:pt>
                <c:pt idx="9">
                  <c:v>3002.87</c:v>
                </c:pt>
                <c:pt idx="10">
                  <c:v>2998.36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3F-46DF-ADD9-FF09B70EA839}"/>
            </c:ext>
          </c:extLst>
        </c:ser>
        <c:ser>
          <c:idx val="3"/>
          <c:order val="2"/>
          <c:tx>
            <c:strRef>
              <c:f>data!$A$31</c:f>
              <c:strCache>
                <c:ptCount val="1"/>
                <c:pt idx="0">
                  <c:v>Hybrid GSL-ELC Vehicles</c:v>
                </c:pt>
              </c:strCache>
            </c:strRef>
          </c:tx>
          <c:spPr>
            <a:pattFill prst="dkUpDiag">
              <a:fgClr>
                <a:srgbClr val="00CCFF"/>
              </a:fgClr>
              <a:bgClr>
                <a:srgbClr val="FFFFFF"/>
              </a:bgClr>
            </a:pattFill>
            <a:ln w="25400">
              <a:noFill/>
            </a:ln>
          </c:spPr>
          <c:invertIfNegative val="0"/>
          <c:cat>
            <c:numRef>
              <c:f>data!$N$2:$X$2</c:f>
              <c:numCache>
                <c:formatCode>General</c:formatCode>
                <c:ptCount val="11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  <c:pt idx="8">
                  <c:v>2045</c:v>
                </c:pt>
                <c:pt idx="9">
                  <c:v>2050</c:v>
                </c:pt>
                <c:pt idx="10">
                  <c:v>2055</c:v>
                </c:pt>
              </c:numCache>
            </c:numRef>
          </c:cat>
          <c:val>
            <c:numRef>
              <c:f>data!$C$31:$M$31</c:f>
              <c:numCache>
                <c:formatCode>General</c:formatCode>
                <c:ptCount val="11"/>
                <c:pt idx="0">
                  <c:v>0</c:v>
                </c:pt>
                <c:pt idx="1">
                  <c:v>20.45</c:v>
                </c:pt>
                <c:pt idx="2">
                  <c:v>20.45</c:v>
                </c:pt>
                <c:pt idx="3">
                  <c:v>20.45</c:v>
                </c:pt>
                <c:pt idx="4">
                  <c:v>20.45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13F-46DF-ADD9-FF09B70EA839}"/>
            </c:ext>
          </c:extLst>
        </c:ser>
        <c:ser>
          <c:idx val="17"/>
          <c:order val="3"/>
          <c:tx>
            <c:strRef>
              <c:f>data!$A$32</c:f>
              <c:strCache>
                <c:ptCount val="1"/>
                <c:pt idx="0">
                  <c:v>Plugin-20 Hybrid Vehicles</c:v>
                </c:pt>
              </c:strCache>
            </c:strRef>
          </c:tx>
          <c:spPr>
            <a:pattFill prst="lgConfetti">
              <a:fgClr>
                <a:srgbClr val="00CCFF"/>
              </a:fgClr>
              <a:bgClr>
                <a:srgbClr val="FFFFFF"/>
              </a:bgClr>
            </a:pattFill>
            <a:ln w="25400">
              <a:noFill/>
            </a:ln>
          </c:spPr>
          <c:invertIfNegative val="0"/>
          <c:cat>
            <c:numRef>
              <c:f>data!$N$2:$X$2</c:f>
              <c:numCache>
                <c:formatCode>General</c:formatCode>
                <c:ptCount val="11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  <c:pt idx="8">
                  <c:v>2045</c:v>
                </c:pt>
                <c:pt idx="9">
                  <c:v>2050</c:v>
                </c:pt>
                <c:pt idx="10">
                  <c:v>2055</c:v>
                </c:pt>
              </c:numCache>
            </c:numRef>
          </c:cat>
          <c:val>
            <c:numRef>
              <c:f>data!$C$32:$M$32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13F-46DF-ADD9-FF09B70EA839}"/>
            </c:ext>
          </c:extLst>
        </c:ser>
        <c:ser>
          <c:idx val="5"/>
          <c:order val="4"/>
          <c:tx>
            <c:strRef>
              <c:f>data!$A$33</c:f>
              <c:strCache>
                <c:ptCount val="1"/>
                <c:pt idx="0">
                  <c:v>Plugin-40 Hybrid Vehicles</c:v>
                </c:pt>
              </c:strCache>
            </c:strRef>
          </c:tx>
          <c:spPr>
            <a:pattFill prst="pct20">
              <a:fgClr>
                <a:srgbClr val="00CCFF"/>
              </a:fgClr>
              <a:bgClr>
                <a:srgbClr val="FFFFFF"/>
              </a:bgClr>
            </a:pattFill>
            <a:ln w="25400">
              <a:noFill/>
            </a:ln>
          </c:spPr>
          <c:invertIfNegative val="0"/>
          <c:cat>
            <c:numRef>
              <c:f>data!$N$2:$X$2</c:f>
              <c:numCache>
                <c:formatCode>General</c:formatCode>
                <c:ptCount val="11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  <c:pt idx="8">
                  <c:v>2045</c:v>
                </c:pt>
                <c:pt idx="9">
                  <c:v>2050</c:v>
                </c:pt>
                <c:pt idx="10">
                  <c:v>2055</c:v>
                </c:pt>
              </c:numCache>
            </c:numRef>
          </c:cat>
          <c:val>
            <c:numRef>
              <c:f>data!$C$33:$M$33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13F-46DF-ADD9-FF09B70EA839}"/>
            </c:ext>
          </c:extLst>
        </c:ser>
        <c:ser>
          <c:idx val="6"/>
          <c:order val="5"/>
          <c:tx>
            <c:strRef>
              <c:f>data!$A$34</c:f>
              <c:strCache>
                <c:ptCount val="1"/>
                <c:pt idx="0">
                  <c:v>E85-ICE Vehicles</c:v>
                </c:pt>
              </c:strCache>
            </c:strRef>
          </c:tx>
          <c:spPr>
            <a:solidFill>
              <a:srgbClr val="008000"/>
            </a:solidFill>
            <a:ln w="25400">
              <a:noFill/>
            </a:ln>
          </c:spPr>
          <c:invertIfNegative val="0"/>
          <c:cat>
            <c:numRef>
              <c:f>data!$N$2:$X$2</c:f>
              <c:numCache>
                <c:formatCode>General</c:formatCode>
                <c:ptCount val="11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  <c:pt idx="8">
                  <c:v>2045</c:v>
                </c:pt>
                <c:pt idx="9">
                  <c:v>2050</c:v>
                </c:pt>
                <c:pt idx="10">
                  <c:v>2055</c:v>
                </c:pt>
              </c:numCache>
            </c:numRef>
          </c:cat>
          <c:val>
            <c:numRef>
              <c:f>data!$C$34:$M$34</c:f>
              <c:numCache>
                <c:formatCode>General</c:formatCode>
                <c:ptCount val="11"/>
                <c:pt idx="0">
                  <c:v>7.87</c:v>
                </c:pt>
                <c:pt idx="1">
                  <c:v>6.58</c:v>
                </c:pt>
                <c:pt idx="2">
                  <c:v>7.18</c:v>
                </c:pt>
                <c:pt idx="3">
                  <c:v>57.69</c:v>
                </c:pt>
                <c:pt idx="4">
                  <c:v>82.09</c:v>
                </c:pt>
                <c:pt idx="5">
                  <c:v>111.17</c:v>
                </c:pt>
                <c:pt idx="6">
                  <c:v>126.43</c:v>
                </c:pt>
                <c:pt idx="7">
                  <c:v>155.08000000000001</c:v>
                </c:pt>
                <c:pt idx="8">
                  <c:v>157.27000000000001</c:v>
                </c:pt>
                <c:pt idx="9">
                  <c:v>156.33000000000001</c:v>
                </c:pt>
                <c:pt idx="10">
                  <c:v>155.15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13F-46DF-ADD9-FF09B70EA839}"/>
            </c:ext>
          </c:extLst>
        </c:ser>
        <c:ser>
          <c:idx val="9"/>
          <c:order val="7"/>
          <c:tx>
            <c:strRef>
              <c:f>data!$A$36</c:f>
              <c:strCache>
                <c:ptCount val="1"/>
                <c:pt idx="0">
                  <c:v>Hybrid E85-ELC Vehicles</c:v>
                </c:pt>
              </c:strCache>
            </c:strRef>
          </c:tx>
          <c:spPr>
            <a:pattFill prst="dkUpDiag">
              <a:fgClr>
                <a:srgbClr val="00FF00"/>
              </a:fgClr>
              <a:bgClr>
                <a:srgbClr val="FFFFFF"/>
              </a:bgClr>
            </a:pattFill>
            <a:ln w="25400">
              <a:noFill/>
            </a:ln>
          </c:spPr>
          <c:invertIfNegative val="0"/>
          <c:cat>
            <c:numRef>
              <c:f>data!$N$2:$X$2</c:f>
              <c:numCache>
                <c:formatCode>General</c:formatCode>
                <c:ptCount val="11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  <c:pt idx="8">
                  <c:v>2045</c:v>
                </c:pt>
                <c:pt idx="9">
                  <c:v>2050</c:v>
                </c:pt>
                <c:pt idx="10">
                  <c:v>2055</c:v>
                </c:pt>
              </c:numCache>
            </c:numRef>
          </c:cat>
          <c:val>
            <c:numRef>
              <c:f>data!$C$36:$M$36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13F-46DF-ADD9-FF09B70EA839}"/>
            </c:ext>
          </c:extLst>
        </c:ser>
        <c:ser>
          <c:idx val="19"/>
          <c:order val="8"/>
          <c:tx>
            <c:strRef>
              <c:f>data!$A$37</c:f>
              <c:strCache>
                <c:ptCount val="1"/>
                <c:pt idx="0">
                  <c:v>Plugin-20 E85 Hybrid Vehicles</c:v>
                </c:pt>
              </c:strCache>
            </c:strRef>
          </c:tx>
          <c:spPr>
            <a:pattFill prst="lgConfetti">
              <a:fgClr>
                <a:srgbClr val="00FF00"/>
              </a:fgClr>
              <a:bgClr>
                <a:srgbClr val="FFFFFF"/>
              </a:bgClr>
            </a:pattFill>
            <a:ln w="25400">
              <a:noFill/>
            </a:ln>
          </c:spPr>
          <c:invertIfNegative val="0"/>
          <c:cat>
            <c:numRef>
              <c:f>data!$N$2:$X$2</c:f>
              <c:numCache>
                <c:formatCode>General</c:formatCode>
                <c:ptCount val="11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  <c:pt idx="8">
                  <c:v>2045</c:v>
                </c:pt>
                <c:pt idx="9">
                  <c:v>2050</c:v>
                </c:pt>
                <c:pt idx="10">
                  <c:v>2055</c:v>
                </c:pt>
              </c:numCache>
            </c:numRef>
          </c:cat>
          <c:val>
            <c:numRef>
              <c:f>data!$C$37:$M$37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13F-46DF-ADD9-FF09B70EA839}"/>
            </c:ext>
          </c:extLst>
        </c:ser>
        <c:ser>
          <c:idx val="11"/>
          <c:order val="9"/>
          <c:tx>
            <c:strRef>
              <c:f>data!$A$38</c:f>
              <c:strCache>
                <c:ptCount val="1"/>
                <c:pt idx="0">
                  <c:v>Plugin-40 E85 Hybrid Vehicles</c:v>
                </c:pt>
              </c:strCache>
            </c:strRef>
          </c:tx>
          <c:spPr>
            <a:pattFill prst="pct20">
              <a:fgClr>
                <a:srgbClr val="00FF00"/>
              </a:fgClr>
              <a:bgClr>
                <a:srgbClr val="FFFFFF"/>
              </a:bgClr>
            </a:pattFill>
            <a:ln w="25400">
              <a:noFill/>
            </a:ln>
          </c:spPr>
          <c:invertIfNegative val="0"/>
          <c:cat>
            <c:numRef>
              <c:f>data!$N$2:$X$2</c:f>
              <c:numCache>
                <c:formatCode>General</c:formatCode>
                <c:ptCount val="11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  <c:pt idx="8">
                  <c:v>2045</c:v>
                </c:pt>
                <c:pt idx="9">
                  <c:v>2050</c:v>
                </c:pt>
                <c:pt idx="10">
                  <c:v>2055</c:v>
                </c:pt>
              </c:numCache>
            </c:numRef>
          </c:cat>
          <c:val>
            <c:numRef>
              <c:f>data!$C$38:$M$38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13F-46DF-ADD9-FF09B70EA839}"/>
            </c:ext>
          </c:extLst>
        </c:ser>
        <c:ser>
          <c:idx val="12"/>
          <c:order val="10"/>
          <c:tx>
            <c:strRef>
              <c:f>data!$A$39</c:f>
              <c:strCache>
                <c:ptCount val="1"/>
                <c:pt idx="0">
                  <c:v>DSL-ICE Vehicles</c:v>
                </c:pt>
              </c:strCache>
            </c:strRef>
          </c:tx>
          <c:spPr>
            <a:solidFill>
              <a:srgbClr val="FF0000"/>
            </a:solidFill>
            <a:ln w="25400">
              <a:noFill/>
            </a:ln>
          </c:spPr>
          <c:invertIfNegative val="0"/>
          <c:cat>
            <c:numRef>
              <c:f>data!$N$2:$X$2</c:f>
              <c:numCache>
                <c:formatCode>General</c:formatCode>
                <c:ptCount val="11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  <c:pt idx="8">
                  <c:v>2045</c:v>
                </c:pt>
                <c:pt idx="9">
                  <c:v>2050</c:v>
                </c:pt>
                <c:pt idx="10">
                  <c:v>2055</c:v>
                </c:pt>
              </c:numCache>
            </c:numRef>
          </c:cat>
          <c:val>
            <c:numRef>
              <c:f>data!$C$39:$M$39</c:f>
              <c:numCache>
                <c:formatCode>General</c:formatCode>
                <c:ptCount val="11"/>
                <c:pt idx="0">
                  <c:v>19.2</c:v>
                </c:pt>
                <c:pt idx="1">
                  <c:v>20.97</c:v>
                </c:pt>
                <c:pt idx="2">
                  <c:v>23.89</c:v>
                </c:pt>
                <c:pt idx="3">
                  <c:v>28.72</c:v>
                </c:pt>
                <c:pt idx="4">
                  <c:v>31.5</c:v>
                </c:pt>
                <c:pt idx="5">
                  <c:v>32.81</c:v>
                </c:pt>
                <c:pt idx="6">
                  <c:v>33.880000000000003</c:v>
                </c:pt>
                <c:pt idx="7">
                  <c:v>34.93</c:v>
                </c:pt>
                <c:pt idx="8">
                  <c:v>36.17</c:v>
                </c:pt>
                <c:pt idx="9">
                  <c:v>37.39</c:v>
                </c:pt>
                <c:pt idx="10">
                  <c:v>38.630000000000003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13F-46DF-ADD9-FF09B70EA839}"/>
            </c:ext>
          </c:extLst>
        </c:ser>
        <c:ser>
          <c:idx val="13"/>
          <c:order val="11"/>
          <c:tx>
            <c:strRef>
              <c:f>data!$A$40</c:f>
              <c:strCache>
                <c:ptCount val="1"/>
                <c:pt idx="0">
                  <c:v>Hybrid DSL-ELC Vehicles</c:v>
                </c:pt>
              </c:strCache>
            </c:strRef>
          </c:tx>
          <c:spPr>
            <a:pattFill prst="dkUpDiag">
              <a:fgClr>
                <a:srgbClr val="FF0000"/>
              </a:fgClr>
              <a:bgClr>
                <a:srgbClr val="FFFFFF"/>
              </a:bgClr>
            </a:pattFill>
            <a:ln w="25400">
              <a:noFill/>
            </a:ln>
          </c:spPr>
          <c:invertIfNegative val="0"/>
          <c:cat>
            <c:numRef>
              <c:f>data!$N$2:$X$2</c:f>
              <c:numCache>
                <c:formatCode>General</c:formatCode>
                <c:ptCount val="11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  <c:pt idx="8">
                  <c:v>2045</c:v>
                </c:pt>
                <c:pt idx="9">
                  <c:v>2050</c:v>
                </c:pt>
                <c:pt idx="10">
                  <c:v>2055</c:v>
                </c:pt>
              </c:numCache>
            </c:numRef>
          </c:cat>
          <c:val>
            <c:numRef>
              <c:f>data!$N$40:$X$40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39.99</c:v>
                </c:pt>
                <c:pt idx="3">
                  <c:v>39.99</c:v>
                </c:pt>
                <c:pt idx="4">
                  <c:v>39.99</c:v>
                </c:pt>
                <c:pt idx="5">
                  <c:v>39.99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113F-46DF-ADD9-FF09B70EA839}"/>
            </c:ext>
          </c:extLst>
        </c:ser>
        <c:ser>
          <c:idx val="15"/>
          <c:order val="14"/>
          <c:tx>
            <c:strRef>
              <c:f>data!$A$42</c:f>
              <c:strCache>
                <c:ptCount val="1"/>
                <c:pt idx="0">
                  <c:v>Electric Vehicles</c:v>
                </c:pt>
              </c:strCache>
            </c:strRef>
          </c:tx>
          <c:spPr>
            <a:solidFill>
              <a:srgbClr val="FFFF00"/>
            </a:solidFill>
            <a:ln w="25400">
              <a:noFill/>
            </a:ln>
          </c:spPr>
          <c:invertIfNegative val="0"/>
          <c:cat>
            <c:numRef>
              <c:f>data!$N$2:$X$2</c:f>
              <c:numCache>
                <c:formatCode>General</c:formatCode>
                <c:ptCount val="11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  <c:pt idx="8">
                  <c:v>2045</c:v>
                </c:pt>
                <c:pt idx="9">
                  <c:v>2050</c:v>
                </c:pt>
                <c:pt idx="10">
                  <c:v>2055</c:v>
                </c:pt>
              </c:numCache>
            </c:numRef>
          </c:cat>
          <c:val>
            <c:numRef>
              <c:f>data!$N$42:$X$42</c:f>
              <c:numCache>
                <c:formatCode>General</c:formatCode>
                <c:ptCount val="11"/>
                <c:pt idx="0">
                  <c:v>1.92</c:v>
                </c:pt>
                <c:pt idx="1">
                  <c:v>7.47</c:v>
                </c:pt>
                <c:pt idx="2">
                  <c:v>22.55</c:v>
                </c:pt>
                <c:pt idx="3">
                  <c:v>22.05</c:v>
                </c:pt>
                <c:pt idx="4">
                  <c:v>21.66</c:v>
                </c:pt>
                <c:pt idx="5">
                  <c:v>15.54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13F-46DF-ADD9-FF09B70EA8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17370376"/>
        <c:axId val="817370768"/>
        <c:extLst>
          <c:ext xmlns:c15="http://schemas.microsoft.com/office/drawing/2012/chart" uri="{02D57815-91ED-43cb-92C2-25804820EDAC}">
            <c15:filteredBarSeries>
              <c15:ser>
                <c:idx val="2"/>
                <c:order val="1"/>
                <c:tx>
                  <c:strRef>
                    <c:extLst>
                      <c:ext uri="{02D57815-91ED-43cb-92C2-25804820EDAC}">
                        <c15:formulaRef>
                          <c15:sqref>data!$A$30</c15:sqref>
                        </c15:formulaRef>
                      </c:ext>
                    </c:extLst>
                    <c:strCache>
                      <c:ptCount val="1"/>
                      <c:pt idx="0">
                        <c:v>Advanced GSL-ICE Vehicles</c:v>
                      </c:pt>
                    </c:strCache>
                  </c:strRef>
                </c:tx>
                <c:spPr>
                  <a:solidFill>
                    <a:srgbClr val="00CCFF"/>
                  </a:solidFill>
                  <a:ln w="25400">
                    <a:noFill/>
                  </a:ln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data!$N$2:$X$2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2005</c:v>
                      </c:pt>
                      <c:pt idx="1">
                        <c:v>2010</c:v>
                      </c:pt>
                      <c:pt idx="2">
                        <c:v>2015</c:v>
                      </c:pt>
                      <c:pt idx="3">
                        <c:v>2020</c:v>
                      </c:pt>
                      <c:pt idx="4">
                        <c:v>2025</c:v>
                      </c:pt>
                      <c:pt idx="5">
                        <c:v>2030</c:v>
                      </c:pt>
                      <c:pt idx="6">
                        <c:v>2035</c:v>
                      </c:pt>
                      <c:pt idx="7">
                        <c:v>2040</c:v>
                      </c:pt>
                      <c:pt idx="8">
                        <c:v>2045</c:v>
                      </c:pt>
                      <c:pt idx="9">
                        <c:v>2050</c:v>
                      </c:pt>
                      <c:pt idx="10">
                        <c:v>2055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data!$C$30:$M$30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B-113F-46DF-ADD9-FF09B70EA839}"/>
                  </c:ext>
                </c:extLst>
              </c15:ser>
            </c15:filteredBarSeries>
            <c15:filteredBarSeries>
              <c15:ser>
                <c:idx val="8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data!$A$35</c15:sqref>
                        </c15:formulaRef>
                      </c:ext>
                    </c:extLst>
                    <c:strCache>
                      <c:ptCount val="1"/>
                      <c:pt idx="0">
                        <c:v>Advanced E85-ICE Vehicles</c:v>
                      </c:pt>
                    </c:strCache>
                  </c:strRef>
                </c:tx>
                <c:spPr>
                  <a:solidFill>
                    <a:srgbClr val="00FF00"/>
                  </a:solidFill>
                  <a:ln w="25400">
                    <a:noFill/>
                  </a:ln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data!$N$2:$X$2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2005</c:v>
                      </c:pt>
                      <c:pt idx="1">
                        <c:v>2010</c:v>
                      </c:pt>
                      <c:pt idx="2">
                        <c:v>2015</c:v>
                      </c:pt>
                      <c:pt idx="3">
                        <c:v>2020</c:v>
                      </c:pt>
                      <c:pt idx="4">
                        <c:v>2025</c:v>
                      </c:pt>
                      <c:pt idx="5">
                        <c:v>2030</c:v>
                      </c:pt>
                      <c:pt idx="6">
                        <c:v>2035</c:v>
                      </c:pt>
                      <c:pt idx="7">
                        <c:v>2040</c:v>
                      </c:pt>
                      <c:pt idx="8">
                        <c:v>2045</c:v>
                      </c:pt>
                      <c:pt idx="9">
                        <c:v>2050</c:v>
                      </c:pt>
                      <c:pt idx="10">
                        <c:v>2055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data!$C$35:$M$35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113F-46DF-ADD9-FF09B70EA839}"/>
                  </c:ext>
                </c:extLst>
              </c15:ser>
            </c15:filteredBarSeries>
            <c15:filteredBarSeries>
              <c15:ser>
                <c:idx val="14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data!$A$41</c15:sqref>
                        </c15:formulaRef>
                      </c:ext>
                    </c:extLst>
                    <c:strCache>
                      <c:ptCount val="1"/>
                      <c:pt idx="0">
                        <c:v>CNG-ICE Vehicles</c:v>
                      </c:pt>
                    </c:strCache>
                  </c:strRef>
                </c:tx>
                <c:spPr>
                  <a:solidFill>
                    <a:srgbClr val="C0C0C0"/>
                  </a:solidFill>
                  <a:ln w="25400">
                    <a:noFill/>
                  </a:ln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data!$N$2:$X$2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2005</c:v>
                      </c:pt>
                      <c:pt idx="1">
                        <c:v>2010</c:v>
                      </c:pt>
                      <c:pt idx="2">
                        <c:v>2015</c:v>
                      </c:pt>
                      <c:pt idx="3">
                        <c:v>2020</c:v>
                      </c:pt>
                      <c:pt idx="4">
                        <c:v>2025</c:v>
                      </c:pt>
                      <c:pt idx="5">
                        <c:v>2030</c:v>
                      </c:pt>
                      <c:pt idx="6">
                        <c:v>2035</c:v>
                      </c:pt>
                      <c:pt idx="7">
                        <c:v>2040</c:v>
                      </c:pt>
                      <c:pt idx="8">
                        <c:v>2045</c:v>
                      </c:pt>
                      <c:pt idx="9">
                        <c:v>2050</c:v>
                      </c:pt>
                      <c:pt idx="10">
                        <c:v>2055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data!$N$41:$X$41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0</c:v>
                      </c:pt>
                      <c:pt idx="1">
                        <c:v>0.82</c:v>
                      </c:pt>
                      <c:pt idx="2">
                        <c:v>0.82</c:v>
                      </c:pt>
                      <c:pt idx="3">
                        <c:v>0.82</c:v>
                      </c:pt>
                      <c:pt idx="4">
                        <c:v>0.82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113F-46DF-ADD9-FF09B70EA839}"/>
                  </c:ext>
                </c:extLst>
              </c15:ser>
            </c15:filteredBarSeries>
            <c15:filteredBarSeries>
              <c15:ser>
                <c:idx val="16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data!$A$43</c15:sqref>
                        </c15:formulaRef>
                      </c:ext>
                    </c:extLst>
                    <c:strCache>
                      <c:ptCount val="1"/>
                      <c:pt idx="0">
                        <c:v>LPG-ICE Vehicles</c:v>
                      </c:pt>
                    </c:strCache>
                  </c:strRef>
                </c:tx>
                <c:spPr>
                  <a:solidFill>
                    <a:srgbClr val="993366"/>
                  </a:solidFill>
                  <a:ln w="25400">
                    <a:noFill/>
                  </a:ln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data!$N$2:$X$2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2005</c:v>
                      </c:pt>
                      <c:pt idx="1">
                        <c:v>2010</c:v>
                      </c:pt>
                      <c:pt idx="2">
                        <c:v>2015</c:v>
                      </c:pt>
                      <c:pt idx="3">
                        <c:v>2020</c:v>
                      </c:pt>
                      <c:pt idx="4">
                        <c:v>2025</c:v>
                      </c:pt>
                      <c:pt idx="5">
                        <c:v>2030</c:v>
                      </c:pt>
                      <c:pt idx="6">
                        <c:v>2035</c:v>
                      </c:pt>
                      <c:pt idx="7">
                        <c:v>2040</c:v>
                      </c:pt>
                      <c:pt idx="8">
                        <c:v>2045</c:v>
                      </c:pt>
                      <c:pt idx="9">
                        <c:v>2050</c:v>
                      </c:pt>
                      <c:pt idx="10">
                        <c:v>2055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data!$N$43:$X$43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11.02</c:v>
                      </c:pt>
                      <c:pt idx="1">
                        <c:v>8.27</c:v>
                      </c:pt>
                      <c:pt idx="2">
                        <c:v>0</c:v>
                      </c:pt>
                      <c:pt idx="3">
                        <c:v>2.75</c:v>
                      </c:pt>
                      <c:pt idx="4">
                        <c:v>0.55000000000000004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113F-46DF-ADD9-FF09B70EA839}"/>
                  </c:ext>
                </c:extLst>
              </c15:ser>
            </c15:filteredBarSeries>
            <c15:filteredBarSeries>
              <c15:ser>
                <c:idx val="18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data!$A$45</c15:sqref>
                        </c15:formulaRef>
                      </c:ext>
                    </c:extLst>
                    <c:strCache>
                      <c:ptCount val="1"/>
                      <c:pt idx="0">
                        <c:v>H2-Fuel Cell Vehicles</c:v>
                      </c:pt>
                    </c:strCache>
                  </c:strRef>
                </c:tx>
                <c:spPr>
                  <a:solidFill>
                    <a:srgbClr val="FF00FF"/>
                  </a:solidFill>
                  <a:ln w="25400">
                    <a:noFill/>
                  </a:ln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data!$N$2:$X$2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2005</c:v>
                      </c:pt>
                      <c:pt idx="1">
                        <c:v>2010</c:v>
                      </c:pt>
                      <c:pt idx="2">
                        <c:v>2015</c:v>
                      </c:pt>
                      <c:pt idx="3">
                        <c:v>2020</c:v>
                      </c:pt>
                      <c:pt idx="4">
                        <c:v>2025</c:v>
                      </c:pt>
                      <c:pt idx="5">
                        <c:v>2030</c:v>
                      </c:pt>
                      <c:pt idx="6">
                        <c:v>2035</c:v>
                      </c:pt>
                      <c:pt idx="7">
                        <c:v>2040</c:v>
                      </c:pt>
                      <c:pt idx="8">
                        <c:v>2045</c:v>
                      </c:pt>
                      <c:pt idx="9">
                        <c:v>2050</c:v>
                      </c:pt>
                      <c:pt idx="10">
                        <c:v>2055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data!$N$45:$X$45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113F-46DF-ADD9-FF09B70EA839}"/>
                  </c:ext>
                </c:extLst>
              </c15:ser>
            </c15:filteredBarSeries>
          </c:ext>
        </c:extLst>
      </c:barChart>
      <c:catAx>
        <c:axId val="8173703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173707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817370768"/>
        <c:scaling>
          <c:orientation val="minMax"/>
          <c:max val="4500"/>
        </c:scaling>
        <c:delete val="1"/>
        <c:axPos val="l"/>
        <c:majorGridlines>
          <c:spPr>
            <a:ln w="3175">
              <a:solidFill>
                <a:srgbClr val="C0C0C0"/>
              </a:solidFill>
              <a:prstDash val="solid"/>
            </a:ln>
          </c:spPr>
        </c:majorGridlines>
        <c:numFmt formatCode="_(* #,##0_);_(* \(#,##0\);_(* &quot;-&quot;??_);_(@_)" sourceLinked="0"/>
        <c:majorTickMark val="out"/>
        <c:minorTickMark val="none"/>
        <c:tickLblPos val="nextTo"/>
        <c:crossAx val="817370376"/>
        <c:crosses val="autoZero"/>
        <c:crossBetween val="between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41892523753391447"/>
          <c:y val="0"/>
          <c:w val="0.57314813834039746"/>
          <c:h val="1"/>
        </c:manualLayout>
      </c:layout>
      <c:overlay val="1"/>
      <c:spPr>
        <a:noFill/>
        <a:ln w="3175">
          <a:noFill/>
          <a:prstDash val="solid"/>
        </a:ln>
      </c:spPr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zero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CO2 Emissions by Scenario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data!$O$1</c:f>
              <c:strCache>
                <c:ptCount val="1"/>
                <c:pt idx="0">
                  <c:v>Conservation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cat>
            <c:numRef>
              <c:f>data!$N$2:$X$2</c:f>
              <c:numCache>
                <c:formatCode>General</c:formatCode>
                <c:ptCount val="11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  <c:pt idx="8">
                  <c:v>2045</c:v>
                </c:pt>
                <c:pt idx="9">
                  <c:v>2050</c:v>
                </c:pt>
                <c:pt idx="10">
                  <c:v>2055</c:v>
                </c:pt>
              </c:numCache>
            </c:numRef>
          </c:cat>
          <c:val>
            <c:numRef>
              <c:f>data!$N$117:$X$117</c:f>
              <c:numCache>
                <c:formatCode>General</c:formatCode>
                <c:ptCount val="11"/>
                <c:pt idx="0">
                  <c:v>5959.85</c:v>
                </c:pt>
                <c:pt idx="1">
                  <c:v>5617.07</c:v>
                </c:pt>
                <c:pt idx="2">
                  <c:v>5463.17</c:v>
                </c:pt>
                <c:pt idx="3">
                  <c:v>5420.59</c:v>
                </c:pt>
                <c:pt idx="4">
                  <c:v>5234.63</c:v>
                </c:pt>
                <c:pt idx="5">
                  <c:v>5019.16</c:v>
                </c:pt>
                <c:pt idx="6">
                  <c:v>4869.0600000000004</c:v>
                </c:pt>
                <c:pt idx="7">
                  <c:v>4869.8500000000004</c:v>
                </c:pt>
                <c:pt idx="8">
                  <c:v>4923.8</c:v>
                </c:pt>
                <c:pt idx="9">
                  <c:v>4944.7</c:v>
                </c:pt>
                <c:pt idx="10">
                  <c:v>5114.24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BDA-4009-B167-01B707DE2DED}"/>
            </c:ext>
          </c:extLst>
        </c:ser>
        <c:ser>
          <c:idx val="0"/>
          <c:order val="1"/>
          <c:tx>
            <c:strRef>
              <c:f>data!$Z$1</c:f>
              <c:strCache>
                <c:ptCount val="1"/>
                <c:pt idx="0">
                  <c:v>iSustainability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ymbol val="none"/>
          </c:marker>
          <c:cat>
            <c:numRef>
              <c:f>data!$N$2:$X$2</c:f>
              <c:numCache>
                <c:formatCode>General</c:formatCode>
                <c:ptCount val="11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  <c:pt idx="8">
                  <c:v>2045</c:v>
                </c:pt>
                <c:pt idx="9">
                  <c:v>2050</c:v>
                </c:pt>
                <c:pt idx="10">
                  <c:v>2055</c:v>
                </c:pt>
              </c:numCache>
            </c:numRef>
          </c:cat>
          <c:val>
            <c:numRef>
              <c:f>data!$Y$117:$AI$117</c:f>
              <c:numCache>
                <c:formatCode>General</c:formatCode>
                <c:ptCount val="11"/>
                <c:pt idx="0">
                  <c:v>5960.88</c:v>
                </c:pt>
                <c:pt idx="1">
                  <c:v>5575.12</c:v>
                </c:pt>
                <c:pt idx="2">
                  <c:v>5361.78</c:v>
                </c:pt>
                <c:pt idx="3">
                  <c:v>5071.8500000000004</c:v>
                </c:pt>
                <c:pt idx="4">
                  <c:v>4837.22</c:v>
                </c:pt>
                <c:pt idx="5">
                  <c:v>4565.21</c:v>
                </c:pt>
                <c:pt idx="6">
                  <c:v>4381.76</c:v>
                </c:pt>
                <c:pt idx="7">
                  <c:v>4395.2299999999996</c:v>
                </c:pt>
                <c:pt idx="8">
                  <c:v>4468.55</c:v>
                </c:pt>
                <c:pt idx="9">
                  <c:v>4538.51</c:v>
                </c:pt>
                <c:pt idx="10">
                  <c:v>4657.42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BDA-4009-B167-01B707DE2DED}"/>
            </c:ext>
          </c:extLst>
        </c:ser>
        <c:ser>
          <c:idx val="2"/>
          <c:order val="2"/>
          <c:tx>
            <c:strRef>
              <c:f>data!$AK$1</c:f>
              <c:strCache>
                <c:ptCount val="1"/>
                <c:pt idx="0">
                  <c:v>Muddling Through</c:v>
                </c:pt>
              </c:strCache>
            </c:strRef>
          </c:tx>
          <c:spPr>
            <a:ln>
              <a:solidFill>
                <a:srgbClr val="C00000"/>
              </a:solidFill>
              <a:prstDash val="solid"/>
            </a:ln>
          </c:spPr>
          <c:marker>
            <c:symbol val="none"/>
          </c:marker>
          <c:cat>
            <c:numRef>
              <c:f>data!$N$2:$X$2</c:f>
              <c:numCache>
                <c:formatCode>General</c:formatCode>
                <c:ptCount val="11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  <c:pt idx="8">
                  <c:v>2045</c:v>
                </c:pt>
                <c:pt idx="9">
                  <c:v>2050</c:v>
                </c:pt>
                <c:pt idx="10">
                  <c:v>2055</c:v>
                </c:pt>
              </c:numCache>
            </c:numRef>
          </c:cat>
          <c:val>
            <c:numRef>
              <c:f>data!$AJ$117:$AT$117</c:f>
              <c:numCache>
                <c:formatCode>General</c:formatCode>
                <c:ptCount val="11"/>
                <c:pt idx="0">
                  <c:v>5977.34</c:v>
                </c:pt>
                <c:pt idx="1">
                  <c:v>5620.13</c:v>
                </c:pt>
                <c:pt idx="2">
                  <c:v>5528.99</c:v>
                </c:pt>
                <c:pt idx="3">
                  <c:v>5531.84</c:v>
                </c:pt>
                <c:pt idx="4">
                  <c:v>5569.95</c:v>
                </c:pt>
                <c:pt idx="5">
                  <c:v>5621.81</c:v>
                </c:pt>
                <c:pt idx="6">
                  <c:v>5832.59</c:v>
                </c:pt>
                <c:pt idx="7">
                  <c:v>6152.85</c:v>
                </c:pt>
                <c:pt idx="8">
                  <c:v>6490.54</c:v>
                </c:pt>
                <c:pt idx="9">
                  <c:v>6792.47</c:v>
                </c:pt>
                <c:pt idx="10">
                  <c:v>7138.37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BDA-4009-B167-01B707DE2DED}"/>
            </c:ext>
          </c:extLst>
        </c:ser>
        <c:ser>
          <c:idx val="3"/>
          <c:order val="3"/>
          <c:tx>
            <c:strRef>
              <c:f>data!$AV$1</c:f>
              <c:strCache>
                <c:ptCount val="1"/>
                <c:pt idx="0">
                  <c:v>Go Our Own Way</c:v>
                </c:pt>
              </c:strCache>
            </c:strRef>
          </c:tx>
          <c:spPr>
            <a:ln>
              <a:solidFill>
                <a:schemeClr val="accent1"/>
              </a:solidFill>
              <a:prstDash val="solid"/>
            </a:ln>
          </c:spPr>
          <c:marker>
            <c:symbol val="none"/>
          </c:marker>
          <c:cat>
            <c:numRef>
              <c:f>data!$N$2:$X$2</c:f>
              <c:numCache>
                <c:formatCode>General</c:formatCode>
                <c:ptCount val="11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  <c:pt idx="8">
                  <c:v>2045</c:v>
                </c:pt>
                <c:pt idx="9">
                  <c:v>2050</c:v>
                </c:pt>
                <c:pt idx="10">
                  <c:v>2055</c:v>
                </c:pt>
              </c:numCache>
            </c:numRef>
          </c:cat>
          <c:val>
            <c:numRef>
              <c:f>data!$AU$117:$BE$117</c:f>
              <c:numCache>
                <c:formatCode>General</c:formatCode>
                <c:ptCount val="11"/>
                <c:pt idx="0">
                  <c:v>5977.98</c:v>
                </c:pt>
                <c:pt idx="1">
                  <c:v>5623.89</c:v>
                </c:pt>
                <c:pt idx="2">
                  <c:v>5487.61</c:v>
                </c:pt>
                <c:pt idx="3">
                  <c:v>5270.5</c:v>
                </c:pt>
                <c:pt idx="4">
                  <c:v>5077.7</c:v>
                </c:pt>
                <c:pt idx="5">
                  <c:v>4896.17</c:v>
                </c:pt>
                <c:pt idx="6">
                  <c:v>4863.76</c:v>
                </c:pt>
                <c:pt idx="7">
                  <c:v>4962.49</c:v>
                </c:pt>
                <c:pt idx="8">
                  <c:v>5110.38</c:v>
                </c:pt>
                <c:pt idx="9">
                  <c:v>5242.66</c:v>
                </c:pt>
                <c:pt idx="10">
                  <c:v>5391.81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BDA-4009-B167-01B707DE2DED}"/>
            </c:ext>
          </c:extLst>
        </c:ser>
        <c:ser>
          <c:idx val="4"/>
          <c:order val="4"/>
          <c:tx>
            <c:strRef>
              <c:f>MetricsByScenario!$C$8</c:f>
              <c:strCache>
                <c:ptCount val="1"/>
                <c:pt idx="0">
                  <c:v>BAU</c:v>
                </c:pt>
              </c:strCache>
            </c:strRef>
          </c:tx>
          <c:spPr>
            <a:ln w="19050">
              <a:solidFill>
                <a:prstClr val="black"/>
              </a:solidFill>
            </a:ln>
          </c:spPr>
          <c:marker>
            <c:symbol val="none"/>
          </c:marker>
          <c:cat>
            <c:numRef>
              <c:f>data!$N$2:$X$2</c:f>
              <c:numCache>
                <c:formatCode>General</c:formatCode>
                <c:ptCount val="11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  <c:pt idx="8">
                  <c:v>2045</c:v>
                </c:pt>
                <c:pt idx="9">
                  <c:v>2050</c:v>
                </c:pt>
                <c:pt idx="10">
                  <c:v>2055</c:v>
                </c:pt>
              </c:numCache>
            </c:numRef>
          </c:cat>
          <c:val>
            <c:numRef>
              <c:f>data!$C$117:$M$117</c:f>
              <c:numCache>
                <c:formatCode>General</c:formatCode>
                <c:ptCount val="11"/>
                <c:pt idx="0">
                  <c:v>5957.24</c:v>
                </c:pt>
                <c:pt idx="1">
                  <c:v>5601.34</c:v>
                </c:pt>
                <c:pt idx="2">
                  <c:v>5499.27</c:v>
                </c:pt>
                <c:pt idx="3">
                  <c:v>5517.26</c:v>
                </c:pt>
                <c:pt idx="4">
                  <c:v>5485.92</c:v>
                </c:pt>
                <c:pt idx="5">
                  <c:v>5430.57</c:v>
                </c:pt>
                <c:pt idx="6">
                  <c:v>5470.52</c:v>
                </c:pt>
                <c:pt idx="7">
                  <c:v>5592.02</c:v>
                </c:pt>
                <c:pt idx="8">
                  <c:v>5835.22</c:v>
                </c:pt>
                <c:pt idx="9">
                  <c:v>6081.06</c:v>
                </c:pt>
                <c:pt idx="10">
                  <c:v>6332.53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BDA-4009-B167-01B707DE2D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94046224"/>
        <c:axId val="794046616"/>
      </c:lineChart>
      <c:catAx>
        <c:axId val="794046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94046616"/>
        <c:crosses val="autoZero"/>
        <c:auto val="1"/>
        <c:lblAlgn val="ctr"/>
        <c:lblOffset val="100"/>
        <c:noMultiLvlLbl val="0"/>
      </c:catAx>
      <c:valAx>
        <c:axId val="794046616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err="1"/>
                  <a:t>Mtonnes</a:t>
                </a:r>
                <a:endParaRPr lang="en-US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794046224"/>
        <c:crosses val="autoZero"/>
        <c:crossBetween val="between"/>
      </c:valAx>
      <c:spPr>
        <a:solidFill>
          <a:schemeClr val="bg1"/>
        </a:solidFill>
        <a:ln>
          <a:solidFill>
            <a:schemeClr val="bg1">
              <a:lumMod val="50000"/>
            </a:schemeClr>
          </a:solidFill>
        </a:ln>
      </c:spPr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Criteria Emissions</a:t>
            </a:r>
          </a:p>
          <a:p>
            <a:pPr>
              <a:defRPr/>
            </a:pPr>
            <a:r>
              <a:rPr lang="en-US"/>
              <a:t>Merged by Calculating Health Damages</a:t>
            </a:r>
          </a:p>
        </c:rich>
      </c:tx>
      <c:layout>
        <c:manualLayout>
          <c:xMode val="edge"/>
          <c:yMode val="edge"/>
          <c:x val="0.2788806187972348"/>
          <c:y val="3.582090225801429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198218337114641"/>
          <c:y val="0.19256731013462028"/>
          <c:w val="0.65882946305440637"/>
          <c:h val="0.71284459402252143"/>
        </c:manualLayout>
      </c:layout>
      <c:lineChart>
        <c:grouping val="standard"/>
        <c:varyColors val="0"/>
        <c:ser>
          <c:idx val="0"/>
          <c:order val="0"/>
          <c:tx>
            <c:strRef>
              <c:f>EnergyEmisCompare!$AL$75</c:f>
              <c:strCache>
                <c:ptCount val="1"/>
                <c:pt idx="0">
                  <c:v>BAU</c:v>
                </c:pt>
              </c:strCache>
            </c:strRef>
          </c:tx>
          <c:spPr>
            <a:ln w="28575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cat>
            <c:numRef>
              <c:f>EnergyEmisCompare!$AM$74:$AW$74</c:f>
              <c:numCache>
                <c:formatCode>General</c:formatCode>
                <c:ptCount val="10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  <c:pt idx="9">
                  <c:v>2055</c:v>
                </c:pt>
              </c:numCache>
            </c:numRef>
          </c:cat>
          <c:val>
            <c:numRef>
              <c:f>EnergyEmisCompare!$AM$75:$AW$75</c:f>
              <c:numCache>
                <c:formatCode>0</c:formatCode>
                <c:ptCount val="10"/>
                <c:pt idx="0">
                  <c:v>823.16210739706287</c:v>
                </c:pt>
                <c:pt idx="1">
                  <c:v>617.27727813316505</c:v>
                </c:pt>
                <c:pt idx="2">
                  <c:v>580.15467249301742</c:v>
                </c:pt>
                <c:pt idx="3">
                  <c:v>572.037672763312</c:v>
                </c:pt>
                <c:pt idx="4">
                  <c:v>567.88879989188206</c:v>
                </c:pt>
                <c:pt idx="5">
                  <c:v>566.70602847103328</c:v>
                </c:pt>
                <c:pt idx="6">
                  <c:v>576.84111091089278</c:v>
                </c:pt>
                <c:pt idx="7">
                  <c:v>562.48634561672225</c:v>
                </c:pt>
                <c:pt idx="8">
                  <c:v>570.66676907829537</c:v>
                </c:pt>
                <c:pt idx="9">
                  <c:v>580.78793134516627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BFC-4A20-9FF3-762A662EF6C1}"/>
            </c:ext>
          </c:extLst>
        </c:ser>
        <c:ser>
          <c:idx val="3"/>
          <c:order val="1"/>
          <c:tx>
            <c:strRef>
              <c:f>EnergyEmisCompare!$AL$78</c:f>
              <c:strCache>
                <c:ptCount val="1"/>
                <c:pt idx="0">
                  <c:v>Muddling Through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EnergyEmisCompare!$AM$74:$AW$74</c:f>
              <c:numCache>
                <c:formatCode>General</c:formatCode>
                <c:ptCount val="10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  <c:pt idx="9">
                  <c:v>2055</c:v>
                </c:pt>
              </c:numCache>
            </c:numRef>
          </c:cat>
          <c:val>
            <c:numRef>
              <c:f>EnergyEmisCompare!$AM$78:$AW$78</c:f>
              <c:numCache>
                <c:formatCode>0</c:formatCode>
                <c:ptCount val="10"/>
                <c:pt idx="0">
                  <c:v>825.5401711865934</c:v>
                </c:pt>
                <c:pt idx="1">
                  <c:v>617.39029191819088</c:v>
                </c:pt>
                <c:pt idx="2">
                  <c:v>571.6705937471844</c:v>
                </c:pt>
                <c:pt idx="3">
                  <c:v>550.32916839354891</c:v>
                </c:pt>
                <c:pt idx="4">
                  <c:v>522.30077574556265</c:v>
                </c:pt>
                <c:pt idx="5">
                  <c:v>516.11215334714836</c:v>
                </c:pt>
                <c:pt idx="6">
                  <c:v>528.66740697360115</c:v>
                </c:pt>
                <c:pt idx="7">
                  <c:v>518.48955491485708</c:v>
                </c:pt>
                <c:pt idx="8">
                  <c:v>521.92228669249482</c:v>
                </c:pt>
                <c:pt idx="9">
                  <c:v>529.37938823317415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BFC-4A20-9FF3-762A662EF6C1}"/>
            </c:ext>
          </c:extLst>
        </c:ser>
        <c:ser>
          <c:idx val="1"/>
          <c:order val="2"/>
          <c:tx>
            <c:strRef>
              <c:f>EnergyEmisCompare!$AL$76</c:f>
              <c:strCache>
                <c:ptCount val="1"/>
                <c:pt idx="0">
                  <c:v>Conservation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EnergyEmisCompare!$AM$74:$AW$74</c:f>
              <c:numCache>
                <c:formatCode>General</c:formatCode>
                <c:ptCount val="10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  <c:pt idx="9">
                  <c:v>2055</c:v>
                </c:pt>
              </c:numCache>
            </c:numRef>
          </c:cat>
          <c:val>
            <c:numRef>
              <c:f>EnergyEmisCompare!$AM$76:$AW$76</c:f>
              <c:numCache>
                <c:formatCode>0</c:formatCode>
                <c:ptCount val="10"/>
                <c:pt idx="0">
                  <c:v>826.37523380484731</c:v>
                </c:pt>
                <c:pt idx="1">
                  <c:v>617.11982881340668</c:v>
                </c:pt>
                <c:pt idx="2">
                  <c:v>573.91938823317412</c:v>
                </c:pt>
                <c:pt idx="3">
                  <c:v>559.5152247950266</c:v>
                </c:pt>
                <c:pt idx="4">
                  <c:v>554.98760789260291</c:v>
                </c:pt>
                <c:pt idx="5">
                  <c:v>548.18957203351658</c:v>
                </c:pt>
                <c:pt idx="6">
                  <c:v>547.3492792143436</c:v>
                </c:pt>
                <c:pt idx="7">
                  <c:v>516.05469411658714</c:v>
                </c:pt>
                <c:pt idx="8">
                  <c:v>513.85464816650153</c:v>
                </c:pt>
                <c:pt idx="9">
                  <c:v>519.94067123164245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BFC-4A20-9FF3-762A662EF6C1}"/>
            </c:ext>
          </c:extLst>
        </c:ser>
        <c:ser>
          <c:idx val="4"/>
          <c:order val="3"/>
          <c:tx>
            <c:strRef>
              <c:f>EnergyEmisCompare!$AL$79</c:f>
              <c:strCache>
                <c:ptCount val="1"/>
                <c:pt idx="0">
                  <c:v>Go Our Own Way</c:v>
                </c:pt>
              </c:strCache>
            </c:strRef>
          </c:tx>
          <c:spPr>
            <a:ln w="38100" cap="rnd">
              <a:solidFill>
                <a:schemeClr val="accent1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EnergyEmisCompare!$AM$74:$AW$74</c:f>
              <c:numCache>
                <c:formatCode>General</c:formatCode>
                <c:ptCount val="10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  <c:pt idx="9">
                  <c:v>2055</c:v>
                </c:pt>
              </c:numCache>
            </c:numRef>
          </c:cat>
          <c:val>
            <c:numRef>
              <c:f>EnergyEmisCompare!$AM$79:$AW$79</c:f>
              <c:numCache>
                <c:formatCode>0</c:formatCode>
                <c:ptCount val="10"/>
                <c:pt idx="0">
                  <c:v>825.36288404360766</c:v>
                </c:pt>
                <c:pt idx="1">
                  <c:v>613.74733489503558</c:v>
                </c:pt>
                <c:pt idx="2">
                  <c:v>554.84952788539499</c:v>
                </c:pt>
                <c:pt idx="3">
                  <c:v>525.23219749526982</c:v>
                </c:pt>
                <c:pt idx="4">
                  <c:v>514.83265339219747</c:v>
                </c:pt>
                <c:pt idx="5">
                  <c:v>509.78655824849085</c:v>
                </c:pt>
                <c:pt idx="6">
                  <c:v>517.00565005856379</c:v>
                </c:pt>
                <c:pt idx="7">
                  <c:v>484.97790972159657</c:v>
                </c:pt>
                <c:pt idx="8">
                  <c:v>475.35877286241998</c:v>
                </c:pt>
                <c:pt idx="9">
                  <c:v>461.07620686548336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BFC-4A20-9FF3-762A662EF6C1}"/>
            </c:ext>
          </c:extLst>
        </c:ser>
        <c:ser>
          <c:idx val="2"/>
          <c:order val="4"/>
          <c:tx>
            <c:strRef>
              <c:f>EnergyEmisCompare!$AL$77</c:f>
              <c:strCache>
                <c:ptCount val="1"/>
                <c:pt idx="0">
                  <c:v>iSustainability</c:v>
                </c:pt>
              </c:strCache>
            </c:strRef>
          </c:tx>
          <c:spPr>
            <a:ln w="38100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numRef>
              <c:f>EnergyEmisCompare!$AM$74:$AW$74</c:f>
              <c:numCache>
                <c:formatCode>General</c:formatCode>
                <c:ptCount val="10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  <c:pt idx="7">
                  <c:v>2045</c:v>
                </c:pt>
                <c:pt idx="8">
                  <c:v>2050</c:v>
                </c:pt>
                <c:pt idx="9">
                  <c:v>2055</c:v>
                </c:pt>
              </c:numCache>
            </c:numRef>
          </c:cat>
          <c:val>
            <c:numRef>
              <c:f>EnergyEmisCompare!$AM$77:$AW$77</c:f>
              <c:numCache>
                <c:formatCode>0</c:formatCode>
                <c:ptCount val="10"/>
                <c:pt idx="0">
                  <c:v>820.55574466168139</c:v>
                </c:pt>
                <c:pt idx="1">
                  <c:v>604.61349761239751</c:v>
                </c:pt>
                <c:pt idx="2">
                  <c:v>544.24918551220821</c:v>
                </c:pt>
                <c:pt idx="3">
                  <c:v>515.21600684746386</c:v>
                </c:pt>
                <c:pt idx="4">
                  <c:v>498.19967024056223</c:v>
                </c:pt>
                <c:pt idx="5">
                  <c:v>482.95015046400579</c:v>
                </c:pt>
                <c:pt idx="6">
                  <c:v>487.2106847463736</c:v>
                </c:pt>
                <c:pt idx="7">
                  <c:v>457.55763762501124</c:v>
                </c:pt>
                <c:pt idx="8">
                  <c:v>435.96460491936205</c:v>
                </c:pt>
                <c:pt idx="9">
                  <c:v>423.87875033786821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BFC-4A20-9FF3-762A662EF6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33723432"/>
        <c:axId val="633718512"/>
      </c:lineChart>
      <c:catAx>
        <c:axId val="633723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3718512"/>
        <c:crosses val="autoZero"/>
        <c:auto val="1"/>
        <c:lblAlgn val="ctr"/>
        <c:lblOffset val="100"/>
        <c:noMultiLvlLbl val="0"/>
      </c:catAx>
      <c:valAx>
        <c:axId val="633718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Billion $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3723432"/>
        <c:crosses val="autoZero"/>
        <c:crossBetween val="between"/>
      </c:valAx>
      <c:spPr>
        <a:noFill/>
        <a:ln>
          <a:solidFill>
            <a:sysClr val="windowText" lastClr="000000"/>
          </a:solidFill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Total Useful Energy and Normalized Emissions</a:t>
            </a:r>
          </a:p>
        </c:rich>
      </c:tx>
      <c:layout>
        <c:manualLayout>
          <c:xMode val="edge"/>
          <c:yMode val="edge"/>
          <c:x val="0.2019026684164479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EnergyEmisCompare!$F$94</c:f>
              <c:strCache>
                <c:ptCount val="1"/>
                <c:pt idx="0">
                  <c:v>BAU</c:v>
                </c:pt>
              </c:strCache>
            </c:strRef>
          </c:tx>
          <c:spPr>
            <a:ln w="28575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cat>
            <c:numRef>
              <c:f>EnergyEmisCompare!$G$93:$Q$93</c:f>
              <c:numCache>
                <c:formatCode>General</c:formatCode>
                <c:ptCount val="11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  <c:pt idx="8">
                  <c:v>2045</c:v>
                </c:pt>
                <c:pt idx="9">
                  <c:v>2050</c:v>
                </c:pt>
                <c:pt idx="10">
                  <c:v>2055</c:v>
                </c:pt>
              </c:numCache>
            </c:numRef>
          </c:cat>
          <c:val>
            <c:numRef>
              <c:f>EnergyEmisCompare!$G$94:$Q$94</c:f>
              <c:numCache>
                <c:formatCode>0</c:formatCode>
                <c:ptCount val="11"/>
                <c:pt idx="0">
                  <c:v>1112368.0520767635</c:v>
                </c:pt>
                <c:pt idx="1">
                  <c:v>823162.10739706282</c:v>
                </c:pt>
                <c:pt idx="2">
                  <c:v>617277.27813316509</c:v>
                </c:pt>
                <c:pt idx="3">
                  <c:v>580154.6724930174</c:v>
                </c:pt>
                <c:pt idx="4">
                  <c:v>572037.672763312</c:v>
                </c:pt>
                <c:pt idx="5">
                  <c:v>567888.79989188211</c:v>
                </c:pt>
                <c:pt idx="6">
                  <c:v>566706.02847103332</c:v>
                </c:pt>
                <c:pt idx="7">
                  <c:v>576841.11091089284</c:v>
                </c:pt>
                <c:pt idx="8">
                  <c:v>562486.34561672225</c:v>
                </c:pt>
                <c:pt idx="9">
                  <c:v>570666.76907829533</c:v>
                </c:pt>
                <c:pt idx="10">
                  <c:v>580787.93134516629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FC7-4941-BD2C-14619C681B18}"/>
            </c:ext>
          </c:extLst>
        </c:ser>
        <c:ser>
          <c:idx val="1"/>
          <c:order val="1"/>
          <c:tx>
            <c:strRef>
              <c:f>EnergyEmisCompare!$F$95</c:f>
              <c:strCache>
                <c:ptCount val="1"/>
                <c:pt idx="0">
                  <c:v>CONS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EnergyEmisCompare!$G$93:$Q$93</c:f>
              <c:numCache>
                <c:formatCode>General</c:formatCode>
                <c:ptCount val="11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  <c:pt idx="8">
                  <c:v>2045</c:v>
                </c:pt>
                <c:pt idx="9">
                  <c:v>2050</c:v>
                </c:pt>
                <c:pt idx="10">
                  <c:v>2055</c:v>
                </c:pt>
              </c:numCache>
            </c:numRef>
          </c:cat>
          <c:val>
            <c:numRef>
              <c:f>EnergyEmisCompare!$G$95:$Q$95</c:f>
              <c:numCache>
                <c:formatCode>0</c:formatCode>
                <c:ptCount val="11"/>
                <c:pt idx="0">
                  <c:v>1113185.6671772231</c:v>
                </c:pt>
                <c:pt idx="1">
                  <c:v>826375.23380484735</c:v>
                </c:pt>
                <c:pt idx="2">
                  <c:v>617119.82881340664</c:v>
                </c:pt>
                <c:pt idx="3">
                  <c:v>573919.3882331741</c:v>
                </c:pt>
                <c:pt idx="4">
                  <c:v>559515.22479502659</c:v>
                </c:pt>
                <c:pt idx="5">
                  <c:v>554987.60789260291</c:v>
                </c:pt>
                <c:pt idx="6">
                  <c:v>548189.5720335166</c:v>
                </c:pt>
                <c:pt idx="7">
                  <c:v>547349.27921434364</c:v>
                </c:pt>
                <c:pt idx="8">
                  <c:v>516054.69411658711</c:v>
                </c:pt>
                <c:pt idx="9">
                  <c:v>513854.64816650149</c:v>
                </c:pt>
                <c:pt idx="10">
                  <c:v>519940.67123164248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FC7-4941-BD2C-14619C681B18}"/>
            </c:ext>
          </c:extLst>
        </c:ser>
        <c:ser>
          <c:idx val="2"/>
          <c:order val="2"/>
          <c:tx>
            <c:strRef>
              <c:f>EnergyEmisCompare!$F$96</c:f>
              <c:strCache>
                <c:ptCount val="1"/>
                <c:pt idx="0">
                  <c:v>ISUS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numRef>
              <c:f>EnergyEmisCompare!$G$93:$Q$93</c:f>
              <c:numCache>
                <c:formatCode>General</c:formatCode>
                <c:ptCount val="11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  <c:pt idx="8">
                  <c:v>2045</c:v>
                </c:pt>
                <c:pt idx="9">
                  <c:v>2050</c:v>
                </c:pt>
                <c:pt idx="10">
                  <c:v>2055</c:v>
                </c:pt>
              </c:numCache>
            </c:numRef>
          </c:cat>
          <c:val>
            <c:numRef>
              <c:f>EnergyEmisCompare!$G$96:$Q$96</c:f>
              <c:numCache>
                <c:formatCode>0</c:formatCode>
                <c:ptCount val="11"/>
                <c:pt idx="0">
                  <c:v>1113290.8622398414</c:v>
                </c:pt>
                <c:pt idx="1">
                  <c:v>820555.74466168135</c:v>
                </c:pt>
                <c:pt idx="2">
                  <c:v>604613.49761239754</c:v>
                </c:pt>
                <c:pt idx="3">
                  <c:v>544249.18551220826</c:v>
                </c:pt>
                <c:pt idx="4">
                  <c:v>515216.00684746384</c:v>
                </c:pt>
                <c:pt idx="5">
                  <c:v>498199.67024056223</c:v>
                </c:pt>
                <c:pt idx="6">
                  <c:v>482950.15046400577</c:v>
                </c:pt>
                <c:pt idx="7">
                  <c:v>487210.68474637362</c:v>
                </c:pt>
                <c:pt idx="8">
                  <c:v>457557.63762501127</c:v>
                </c:pt>
                <c:pt idx="9">
                  <c:v>435964.60491936206</c:v>
                </c:pt>
                <c:pt idx="10">
                  <c:v>423878.75033786823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FC7-4941-BD2C-14619C681B18}"/>
            </c:ext>
          </c:extLst>
        </c:ser>
        <c:ser>
          <c:idx val="3"/>
          <c:order val="3"/>
          <c:tx>
            <c:strRef>
              <c:f>EnergyEmisCompare!$F$97</c:f>
              <c:strCache>
                <c:ptCount val="1"/>
                <c:pt idx="0">
                  <c:v>MUDL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EnergyEmisCompare!$G$93:$Q$93</c:f>
              <c:numCache>
                <c:formatCode>General</c:formatCode>
                <c:ptCount val="11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  <c:pt idx="8">
                  <c:v>2045</c:v>
                </c:pt>
                <c:pt idx="9">
                  <c:v>2050</c:v>
                </c:pt>
                <c:pt idx="10">
                  <c:v>2055</c:v>
                </c:pt>
              </c:numCache>
            </c:numRef>
          </c:cat>
          <c:val>
            <c:numRef>
              <c:f>EnergyEmisCompare!$G$97:$Q$97</c:f>
              <c:numCache>
                <c:formatCode>0</c:formatCode>
                <c:ptCount val="11"/>
                <c:pt idx="0">
                  <c:v>1114197.8655734749</c:v>
                </c:pt>
                <c:pt idx="1">
                  <c:v>825540.17118659336</c:v>
                </c:pt>
                <c:pt idx="2">
                  <c:v>617390.29191819089</c:v>
                </c:pt>
                <c:pt idx="3">
                  <c:v>571670.59374718438</c:v>
                </c:pt>
                <c:pt idx="4">
                  <c:v>550329.16839354893</c:v>
                </c:pt>
                <c:pt idx="5">
                  <c:v>522300.77574556269</c:v>
                </c:pt>
                <c:pt idx="6">
                  <c:v>516112.15334714839</c:v>
                </c:pt>
                <c:pt idx="7">
                  <c:v>528667.4069736012</c:v>
                </c:pt>
                <c:pt idx="8">
                  <c:v>518489.55491485709</c:v>
                </c:pt>
                <c:pt idx="9">
                  <c:v>521922.28669249482</c:v>
                </c:pt>
                <c:pt idx="10">
                  <c:v>529379.3882331741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FC7-4941-BD2C-14619C681B18}"/>
            </c:ext>
          </c:extLst>
        </c:ser>
        <c:ser>
          <c:idx val="4"/>
          <c:order val="4"/>
          <c:tx>
            <c:strRef>
              <c:f>EnergyEmisCompare!$F$98</c:f>
              <c:strCache>
                <c:ptCount val="1"/>
                <c:pt idx="0">
                  <c:v>GOOW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EnergyEmisCompare!$G$93:$Q$93</c:f>
              <c:numCache>
                <c:formatCode>General</c:formatCode>
                <c:ptCount val="11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  <c:pt idx="8">
                  <c:v>2045</c:v>
                </c:pt>
                <c:pt idx="9">
                  <c:v>2050</c:v>
                </c:pt>
                <c:pt idx="10">
                  <c:v>2055</c:v>
                </c:pt>
              </c:numCache>
            </c:numRef>
          </c:cat>
          <c:val>
            <c:numRef>
              <c:f>EnergyEmisCompare!$G$98:$Q$98</c:f>
              <c:numCache>
                <c:formatCode>0</c:formatCode>
                <c:ptCount val="11"/>
                <c:pt idx="0">
                  <c:v>1114470.1243355256</c:v>
                </c:pt>
                <c:pt idx="1">
                  <c:v>825362.88404360763</c:v>
                </c:pt>
                <c:pt idx="2">
                  <c:v>613747.3348950356</c:v>
                </c:pt>
                <c:pt idx="3">
                  <c:v>554849.52788539499</c:v>
                </c:pt>
                <c:pt idx="4">
                  <c:v>525232.19749526982</c:v>
                </c:pt>
                <c:pt idx="5">
                  <c:v>514832.65339219751</c:v>
                </c:pt>
                <c:pt idx="6">
                  <c:v>509786.55824849085</c:v>
                </c:pt>
                <c:pt idx="7">
                  <c:v>517005.6500585638</c:v>
                </c:pt>
                <c:pt idx="8">
                  <c:v>484977.90972159657</c:v>
                </c:pt>
                <c:pt idx="9">
                  <c:v>475358.77286242001</c:v>
                </c:pt>
                <c:pt idx="10">
                  <c:v>461076.20686548337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FC7-4941-BD2C-14619C681B18}"/>
            </c:ext>
          </c:extLst>
        </c:ser>
        <c:ser>
          <c:idx val="5"/>
          <c:order val="5"/>
          <c:tx>
            <c:strRef>
              <c:f>EnergyEmisCompare!$F$99</c:f>
              <c:strCache>
                <c:ptCount val="1"/>
                <c:pt idx="0">
                  <c:v>BAU</c:v>
                </c:pt>
              </c:strCache>
            </c:strRef>
          </c:tx>
          <c:spPr>
            <a:ln w="28575" cap="rnd">
              <a:solidFill>
                <a:sysClr val="windowText" lastClr="000000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EnergyEmisCompare!$G$93:$Q$93</c:f>
              <c:numCache>
                <c:formatCode>General</c:formatCode>
                <c:ptCount val="11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  <c:pt idx="8">
                  <c:v>2045</c:v>
                </c:pt>
                <c:pt idx="9">
                  <c:v>2050</c:v>
                </c:pt>
                <c:pt idx="10">
                  <c:v>2055</c:v>
                </c:pt>
              </c:numCache>
            </c:numRef>
          </c:cat>
          <c:val>
            <c:numRef>
              <c:f>EnergyEmisCompare!$G$99:$Q$99</c:f>
              <c:numCache>
                <c:formatCode>0</c:formatCode>
                <c:ptCount val="11"/>
                <c:pt idx="0">
                  <c:v>195534.32815588813</c:v>
                </c:pt>
                <c:pt idx="1">
                  <c:v>184990.56537701216</c:v>
                </c:pt>
                <c:pt idx="2">
                  <c:v>200100.945307352</c:v>
                </c:pt>
                <c:pt idx="3">
                  <c:v>234159.24409300575</c:v>
                </c:pt>
                <c:pt idx="4">
                  <c:v>257348.41758448648</c:v>
                </c:pt>
                <c:pt idx="5">
                  <c:v>280583.41711380967</c:v>
                </c:pt>
                <c:pt idx="6">
                  <c:v>312208.71693495254</c:v>
                </c:pt>
                <c:pt idx="7">
                  <c:v>351608.26037842414</c:v>
                </c:pt>
                <c:pt idx="8">
                  <c:v>396823.24202202767</c:v>
                </c:pt>
                <c:pt idx="9">
                  <c:v>451252.52941730211</c:v>
                </c:pt>
                <c:pt idx="10">
                  <c:v>472147.54871505219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5FC7-4941-BD2C-14619C681B18}"/>
            </c:ext>
          </c:extLst>
        </c:ser>
        <c:ser>
          <c:idx val="6"/>
          <c:order val="6"/>
          <c:tx>
            <c:strRef>
              <c:f>EnergyEmisCompare!$F$100</c:f>
              <c:strCache>
                <c:ptCount val="1"/>
                <c:pt idx="0">
                  <c:v>CONS</c:v>
                </c:pt>
              </c:strCache>
            </c:strRef>
          </c:tx>
          <c:spPr>
            <a:ln w="28575" cap="rnd">
              <a:solidFill>
                <a:schemeClr val="accent3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EnergyEmisCompare!$G$93:$Q$93</c:f>
              <c:numCache>
                <c:formatCode>General</c:formatCode>
                <c:ptCount val="11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  <c:pt idx="8">
                  <c:v>2045</c:v>
                </c:pt>
                <c:pt idx="9">
                  <c:v>2050</c:v>
                </c:pt>
                <c:pt idx="10">
                  <c:v>2055</c:v>
                </c:pt>
              </c:numCache>
            </c:numRef>
          </c:cat>
          <c:val>
            <c:numRef>
              <c:f>EnergyEmisCompare!$G$100:$Q$100</c:f>
              <c:numCache>
                <c:formatCode>0</c:formatCode>
                <c:ptCount val="11"/>
                <c:pt idx="0">
                  <c:v>195621.65941824345</c:v>
                </c:pt>
                <c:pt idx="1">
                  <c:v>185500.13555492795</c:v>
                </c:pt>
                <c:pt idx="2">
                  <c:v>198720.14139132071</c:v>
                </c:pt>
                <c:pt idx="3">
                  <c:v>230183.97439518027</c:v>
                </c:pt>
                <c:pt idx="4">
                  <c:v>245390.4367881013</c:v>
                </c:pt>
                <c:pt idx="5">
                  <c:v>258763.33239197964</c:v>
                </c:pt>
                <c:pt idx="6">
                  <c:v>276897.17593900033</c:v>
                </c:pt>
                <c:pt idx="7">
                  <c:v>304769.92092629196</c:v>
                </c:pt>
                <c:pt idx="8">
                  <c:v>332724.25397721922</c:v>
                </c:pt>
                <c:pt idx="9">
                  <c:v>363713.2570836863</c:v>
                </c:pt>
                <c:pt idx="10">
                  <c:v>377674.73218488181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5FC7-4941-BD2C-14619C681B18}"/>
            </c:ext>
          </c:extLst>
        </c:ser>
        <c:ser>
          <c:idx val="7"/>
          <c:order val="7"/>
          <c:tx>
            <c:strRef>
              <c:f>EnergyEmisCompare!$F$101</c:f>
              <c:strCache>
                <c:ptCount val="1"/>
                <c:pt idx="0">
                  <c:v>ISUS</c:v>
                </c:pt>
              </c:strCache>
            </c:strRef>
          </c:tx>
          <c:spPr>
            <a:ln w="28575" cap="rnd">
              <a:solidFill>
                <a:srgbClr val="FFC000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EnergyEmisCompare!$G$93:$Q$93</c:f>
              <c:numCache>
                <c:formatCode>General</c:formatCode>
                <c:ptCount val="11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  <c:pt idx="8">
                  <c:v>2045</c:v>
                </c:pt>
                <c:pt idx="9">
                  <c:v>2050</c:v>
                </c:pt>
                <c:pt idx="10">
                  <c:v>2055</c:v>
                </c:pt>
              </c:numCache>
            </c:numRef>
          </c:cat>
          <c:val>
            <c:numRef>
              <c:f>EnergyEmisCompare!$G$101:$Q$101</c:f>
              <c:numCache>
                <c:formatCode>0</c:formatCode>
                <c:ptCount val="11"/>
                <c:pt idx="0">
                  <c:v>195656.64501553233</c:v>
                </c:pt>
                <c:pt idx="1">
                  <c:v>184129.04942106747</c:v>
                </c:pt>
                <c:pt idx="2">
                  <c:v>195242.73491480746</c:v>
                </c:pt>
                <c:pt idx="3">
                  <c:v>215917.29925633062</c:v>
                </c:pt>
                <c:pt idx="4">
                  <c:v>228036.61771627603</c:v>
                </c:pt>
                <c:pt idx="5">
                  <c:v>237937.97232420219</c:v>
                </c:pt>
                <c:pt idx="6">
                  <c:v>253259.67993975338</c:v>
                </c:pt>
                <c:pt idx="7">
                  <c:v>279743.32674385764</c:v>
                </c:pt>
                <c:pt idx="8">
                  <c:v>308393.29756189405</c:v>
                </c:pt>
                <c:pt idx="9">
                  <c:v>344216.48121999437</c:v>
                </c:pt>
                <c:pt idx="10">
                  <c:v>358208.3385107785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5FC7-4941-BD2C-14619C681B18}"/>
            </c:ext>
          </c:extLst>
        </c:ser>
        <c:ser>
          <c:idx val="8"/>
          <c:order val="8"/>
          <c:tx>
            <c:strRef>
              <c:f>EnergyEmisCompare!$F$102</c:f>
              <c:strCache>
                <c:ptCount val="1"/>
                <c:pt idx="0">
                  <c:v>MUDL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EnergyEmisCompare!$G$93:$Q$93</c:f>
              <c:numCache>
                <c:formatCode>General</c:formatCode>
                <c:ptCount val="11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  <c:pt idx="8">
                  <c:v>2045</c:v>
                </c:pt>
                <c:pt idx="9">
                  <c:v>2050</c:v>
                </c:pt>
                <c:pt idx="10">
                  <c:v>2055</c:v>
                </c:pt>
              </c:numCache>
            </c:numRef>
          </c:cat>
          <c:val>
            <c:numRef>
              <c:f>EnergyEmisCompare!$G$102:$Q$102</c:f>
              <c:numCache>
                <c:formatCode>0</c:formatCode>
                <c:ptCount val="11"/>
                <c:pt idx="0">
                  <c:v>196227.90934764189</c:v>
                </c:pt>
                <c:pt idx="1">
                  <c:v>185621.57582603785</c:v>
                </c:pt>
                <c:pt idx="2">
                  <c:v>201258.60858514541</c:v>
                </c:pt>
                <c:pt idx="3">
                  <c:v>234947.62496469924</c:v>
                </c:pt>
                <c:pt idx="4">
                  <c:v>261928.55784618278</c:v>
                </c:pt>
                <c:pt idx="5">
                  <c:v>292376.6807869717</c:v>
                </c:pt>
                <c:pt idx="6">
                  <c:v>337305.22074743483</c:v>
                </c:pt>
                <c:pt idx="7">
                  <c:v>395293.92262072861</c:v>
                </c:pt>
                <c:pt idx="8">
                  <c:v>458040.91123034921</c:v>
                </c:pt>
                <c:pt idx="9">
                  <c:v>534071.54382001318</c:v>
                </c:pt>
                <c:pt idx="10">
                  <c:v>575363.72870187322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5FC7-4941-BD2C-14619C681B18}"/>
            </c:ext>
          </c:extLst>
        </c:ser>
        <c:ser>
          <c:idx val="9"/>
          <c:order val="9"/>
          <c:tx>
            <c:strRef>
              <c:f>EnergyEmisCompare!$F$103</c:f>
              <c:strCache>
                <c:ptCount val="1"/>
                <c:pt idx="0">
                  <c:v>GOOW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EnergyEmisCompare!$G$93:$Q$93</c:f>
              <c:numCache>
                <c:formatCode>General</c:formatCode>
                <c:ptCount val="11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  <c:pt idx="8">
                  <c:v>2045</c:v>
                </c:pt>
                <c:pt idx="9">
                  <c:v>2050</c:v>
                </c:pt>
                <c:pt idx="10">
                  <c:v>2055</c:v>
                </c:pt>
              </c:numCache>
            </c:numRef>
          </c:cat>
          <c:val>
            <c:numRef>
              <c:f>EnergyEmisCompare!$G$103:$Q$103</c:f>
              <c:numCache>
                <c:formatCode>0</c:formatCode>
                <c:ptCount val="11"/>
                <c:pt idx="0">
                  <c:v>196249.47585427843</c:v>
                </c:pt>
                <c:pt idx="1">
                  <c:v>185769.3363456651</c:v>
                </c:pt>
                <c:pt idx="2">
                  <c:v>199904.70610938527</c:v>
                </c:pt>
                <c:pt idx="3">
                  <c:v>224280.73519721359</c:v>
                </c:pt>
                <c:pt idx="4">
                  <c:v>239228.79695001408</c:v>
                </c:pt>
                <c:pt idx="5">
                  <c:v>254675.05977595781</c:v>
                </c:pt>
                <c:pt idx="6">
                  <c:v>280096.16304245504</c:v>
                </c:pt>
                <c:pt idx="7">
                  <c:v>314850.21180457494</c:v>
                </c:pt>
                <c:pt idx="8">
                  <c:v>351744.0176974489</c:v>
                </c:pt>
                <c:pt idx="9">
                  <c:v>394531.88741410145</c:v>
                </c:pt>
                <c:pt idx="10">
                  <c:v>408908.93532900314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5FC7-4941-BD2C-14619C681B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33723432"/>
        <c:axId val="633718512"/>
      </c:lineChart>
      <c:lineChart>
        <c:grouping val="standard"/>
        <c:varyColors val="0"/>
        <c:ser>
          <c:idx val="10"/>
          <c:order val="10"/>
          <c:tx>
            <c:v>BAU (PJ)</c:v>
          </c:tx>
          <c:spPr>
            <a:ln w="28575" cap="rnd">
              <a:solidFill>
                <a:sysClr val="windowText" lastClr="000000"/>
              </a:solidFill>
              <a:prstDash val="dash"/>
              <a:round/>
            </a:ln>
            <a:effectLst/>
          </c:spPr>
          <c:marker>
            <c:symbol val="none"/>
          </c:marker>
          <c:val>
            <c:numRef>
              <c:f>EnergyEmisCompare!$X$62:$AH$62</c:f>
              <c:numCache>
                <c:formatCode>General</c:formatCode>
                <c:ptCount val="11"/>
                <c:pt idx="0">
                  <c:v>47247</c:v>
                </c:pt>
                <c:pt idx="1">
                  <c:v>46856.800000000003</c:v>
                </c:pt>
                <c:pt idx="2">
                  <c:v>47040.1</c:v>
                </c:pt>
                <c:pt idx="3">
                  <c:v>51535.1</c:v>
                </c:pt>
                <c:pt idx="4">
                  <c:v>55304.4</c:v>
                </c:pt>
                <c:pt idx="5">
                  <c:v>58058.8</c:v>
                </c:pt>
                <c:pt idx="6">
                  <c:v>61407.5</c:v>
                </c:pt>
                <c:pt idx="7">
                  <c:v>65058</c:v>
                </c:pt>
                <c:pt idx="8">
                  <c:v>68862.399999999994</c:v>
                </c:pt>
                <c:pt idx="9">
                  <c:v>72400.2</c:v>
                </c:pt>
                <c:pt idx="10">
                  <c:v>76033.399999999994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5FC7-4941-BD2C-14619C681B18}"/>
            </c:ext>
          </c:extLst>
        </c:ser>
        <c:ser>
          <c:idx val="11"/>
          <c:order val="11"/>
          <c:tx>
            <c:v>CONS (PJ)</c:v>
          </c:tx>
          <c:spPr>
            <a:ln w="28575" cap="rnd">
              <a:solidFill>
                <a:schemeClr val="accent3"/>
              </a:solidFill>
              <a:prstDash val="dash"/>
              <a:round/>
            </a:ln>
            <a:effectLst/>
          </c:spPr>
          <c:marker>
            <c:symbol val="none"/>
          </c:marker>
          <c:val>
            <c:numRef>
              <c:f>EnergyEmisCompare!$X$63:$AH$63</c:f>
              <c:numCache>
                <c:formatCode>General</c:formatCode>
                <c:ptCount val="11"/>
                <c:pt idx="0">
                  <c:v>47247</c:v>
                </c:pt>
                <c:pt idx="1">
                  <c:v>46856.800000000003</c:v>
                </c:pt>
                <c:pt idx="2">
                  <c:v>47041.8</c:v>
                </c:pt>
                <c:pt idx="3">
                  <c:v>51535.1</c:v>
                </c:pt>
                <c:pt idx="4">
                  <c:v>53967.1</c:v>
                </c:pt>
                <c:pt idx="5">
                  <c:v>55246.9</c:v>
                </c:pt>
                <c:pt idx="6">
                  <c:v>56939.199999999997</c:v>
                </c:pt>
                <c:pt idx="7">
                  <c:v>58736.3</c:v>
                </c:pt>
                <c:pt idx="8">
                  <c:v>60486.1</c:v>
                </c:pt>
                <c:pt idx="9">
                  <c:v>61820.1</c:v>
                </c:pt>
                <c:pt idx="10">
                  <c:v>64910.3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5FC7-4941-BD2C-14619C681B18}"/>
            </c:ext>
          </c:extLst>
        </c:ser>
        <c:ser>
          <c:idx val="12"/>
          <c:order val="12"/>
          <c:tx>
            <c:v>iSUS (PJ)</c:v>
          </c:tx>
          <c:spPr>
            <a:ln w="28575" cap="rnd">
              <a:solidFill>
                <a:srgbClr val="FFC000"/>
              </a:solidFill>
              <a:prstDash val="dash"/>
              <a:round/>
            </a:ln>
            <a:effectLst/>
          </c:spPr>
          <c:marker>
            <c:symbol val="none"/>
          </c:marker>
          <c:val>
            <c:numRef>
              <c:f>EnergyEmisCompare!$X$64:$AH$64</c:f>
              <c:numCache>
                <c:formatCode>General</c:formatCode>
                <c:ptCount val="11"/>
                <c:pt idx="0">
                  <c:v>47247</c:v>
                </c:pt>
                <c:pt idx="1">
                  <c:v>46856.800000000003</c:v>
                </c:pt>
                <c:pt idx="2">
                  <c:v>47040.1</c:v>
                </c:pt>
                <c:pt idx="3">
                  <c:v>51535.1</c:v>
                </c:pt>
                <c:pt idx="4">
                  <c:v>54994.9</c:v>
                </c:pt>
                <c:pt idx="5">
                  <c:v>57406.9</c:v>
                </c:pt>
                <c:pt idx="6">
                  <c:v>60372</c:v>
                </c:pt>
                <c:pt idx="7">
                  <c:v>63605.9</c:v>
                </c:pt>
                <c:pt idx="8">
                  <c:v>66952.600000000006</c:v>
                </c:pt>
                <c:pt idx="9">
                  <c:v>69988.5</c:v>
                </c:pt>
                <c:pt idx="10">
                  <c:v>73496.600000000006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5FC7-4941-BD2C-14619C681B18}"/>
            </c:ext>
          </c:extLst>
        </c:ser>
        <c:ser>
          <c:idx val="13"/>
          <c:order val="13"/>
          <c:tx>
            <c:v>MUDL (PJ)</c:v>
          </c:tx>
          <c:spPr>
            <a:ln w="28575" cap="rnd">
              <a:solidFill>
                <a:schemeClr val="accent2"/>
              </a:solidFill>
              <a:prstDash val="dash"/>
              <a:round/>
            </a:ln>
            <a:effectLst/>
          </c:spPr>
          <c:marker>
            <c:symbol val="none"/>
          </c:marker>
          <c:val>
            <c:numRef>
              <c:f>EnergyEmisCompare!$X$65:$AH$65</c:f>
              <c:numCache>
                <c:formatCode>General</c:formatCode>
                <c:ptCount val="11"/>
                <c:pt idx="0">
                  <c:v>47247</c:v>
                </c:pt>
                <c:pt idx="1">
                  <c:v>46856.800000000003</c:v>
                </c:pt>
                <c:pt idx="2">
                  <c:v>47040.3</c:v>
                </c:pt>
                <c:pt idx="3">
                  <c:v>51535.1</c:v>
                </c:pt>
                <c:pt idx="4">
                  <c:v>56686.89</c:v>
                </c:pt>
                <c:pt idx="5">
                  <c:v>60961.9</c:v>
                </c:pt>
                <c:pt idx="6">
                  <c:v>66013.100000000006</c:v>
                </c:pt>
                <c:pt idx="7">
                  <c:v>71563.7</c:v>
                </c:pt>
                <c:pt idx="8">
                  <c:v>77470.09</c:v>
                </c:pt>
                <c:pt idx="9">
                  <c:v>83260.3</c:v>
                </c:pt>
                <c:pt idx="10">
                  <c:v>87438.41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5FC7-4941-BD2C-14619C681B18}"/>
            </c:ext>
          </c:extLst>
        </c:ser>
        <c:ser>
          <c:idx val="14"/>
          <c:order val="14"/>
          <c:tx>
            <c:v>GOOW (PJ)</c:v>
          </c:tx>
          <c:spPr>
            <a:ln w="28575" cap="rnd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none"/>
          </c:marker>
          <c:val>
            <c:numRef>
              <c:f>EnergyEmisCompare!$X$66:$AH$66</c:f>
              <c:numCache>
                <c:formatCode>General</c:formatCode>
                <c:ptCount val="11"/>
                <c:pt idx="0">
                  <c:v>47247</c:v>
                </c:pt>
                <c:pt idx="1">
                  <c:v>46856.800000000003</c:v>
                </c:pt>
                <c:pt idx="2">
                  <c:v>47040.1</c:v>
                </c:pt>
                <c:pt idx="3">
                  <c:v>51535.1</c:v>
                </c:pt>
                <c:pt idx="4">
                  <c:v>55304.4</c:v>
                </c:pt>
                <c:pt idx="5">
                  <c:v>58058.8</c:v>
                </c:pt>
                <c:pt idx="6">
                  <c:v>61407.5</c:v>
                </c:pt>
                <c:pt idx="7">
                  <c:v>65058</c:v>
                </c:pt>
                <c:pt idx="8">
                  <c:v>68862.399999999994</c:v>
                </c:pt>
                <c:pt idx="9">
                  <c:v>72400.2</c:v>
                </c:pt>
                <c:pt idx="10">
                  <c:v>76033.399999999994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5FC7-4941-BD2C-14619C681B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36539712"/>
        <c:axId val="636537416"/>
      </c:lineChart>
      <c:catAx>
        <c:axId val="633723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3718512"/>
        <c:crosses val="autoZero"/>
        <c:auto val="1"/>
        <c:lblAlgn val="ctr"/>
        <c:lblOffset val="100"/>
        <c:noMultiLvlLbl val="0"/>
      </c:catAx>
      <c:valAx>
        <c:axId val="633718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Million USD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3723432"/>
        <c:crosses val="autoZero"/>
        <c:crossBetween val="between"/>
      </c:valAx>
      <c:valAx>
        <c:axId val="636537416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PJ of Useful Energy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6539712"/>
        <c:crosses val="max"/>
        <c:crossBetween val="between"/>
      </c:valAx>
      <c:catAx>
        <c:axId val="636539712"/>
        <c:scaling>
          <c:orientation val="minMax"/>
        </c:scaling>
        <c:delete val="1"/>
        <c:axPos val="b"/>
        <c:majorTickMark val="out"/>
        <c:minorTickMark val="none"/>
        <c:tickLblPos val="nextTo"/>
        <c:crossAx val="63653741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  <c:userShapes r:id="rId4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NOx Emissions by Scenario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data!$O$1</c:f>
              <c:strCache>
                <c:ptCount val="1"/>
                <c:pt idx="0">
                  <c:v>Conservation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cat>
            <c:numRef>
              <c:f>data!$N$2:$X$2</c:f>
              <c:numCache>
                <c:formatCode>General</c:formatCode>
                <c:ptCount val="11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  <c:pt idx="8">
                  <c:v>2045</c:v>
                </c:pt>
                <c:pt idx="9">
                  <c:v>2050</c:v>
                </c:pt>
                <c:pt idx="10">
                  <c:v>2055</c:v>
                </c:pt>
              </c:numCache>
            </c:numRef>
          </c:cat>
          <c:val>
            <c:numRef>
              <c:f>data!$N$126:$X$126</c:f>
              <c:numCache>
                <c:formatCode>General</c:formatCode>
                <c:ptCount val="11"/>
                <c:pt idx="0">
                  <c:v>17761.919999999998</c:v>
                </c:pt>
                <c:pt idx="1">
                  <c:v>12354.59</c:v>
                </c:pt>
                <c:pt idx="2">
                  <c:v>8819.2099999999991</c:v>
                </c:pt>
                <c:pt idx="3">
                  <c:v>7002.09</c:v>
                </c:pt>
                <c:pt idx="4">
                  <c:v>6300.6</c:v>
                </c:pt>
                <c:pt idx="5">
                  <c:v>5915.27</c:v>
                </c:pt>
                <c:pt idx="6">
                  <c:v>5697.85</c:v>
                </c:pt>
                <c:pt idx="7">
                  <c:v>5699.36</c:v>
                </c:pt>
                <c:pt idx="8">
                  <c:v>5726.43</c:v>
                </c:pt>
                <c:pt idx="9">
                  <c:v>5778.9</c:v>
                </c:pt>
                <c:pt idx="10">
                  <c:v>5994.01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719-4FB0-B44E-F32D43E6D3CA}"/>
            </c:ext>
          </c:extLst>
        </c:ser>
        <c:ser>
          <c:idx val="0"/>
          <c:order val="1"/>
          <c:tx>
            <c:strRef>
              <c:f>data!$Z$1</c:f>
              <c:strCache>
                <c:ptCount val="1"/>
                <c:pt idx="0">
                  <c:v>iSustainability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ymbol val="none"/>
          </c:marker>
          <c:cat>
            <c:numRef>
              <c:f>data!$N$2:$X$2</c:f>
              <c:numCache>
                <c:formatCode>General</c:formatCode>
                <c:ptCount val="11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  <c:pt idx="8">
                  <c:v>2045</c:v>
                </c:pt>
                <c:pt idx="9">
                  <c:v>2050</c:v>
                </c:pt>
                <c:pt idx="10">
                  <c:v>2055</c:v>
                </c:pt>
              </c:numCache>
            </c:numRef>
          </c:cat>
          <c:val>
            <c:numRef>
              <c:f>data!$Y$126:$AI$126</c:f>
              <c:numCache>
                <c:formatCode>General</c:formatCode>
                <c:ptCount val="11"/>
                <c:pt idx="0">
                  <c:v>17761.36</c:v>
                </c:pt>
                <c:pt idx="1">
                  <c:v>12161.48</c:v>
                </c:pt>
                <c:pt idx="2">
                  <c:v>8094.65</c:v>
                </c:pt>
                <c:pt idx="3">
                  <c:v>6242.28</c:v>
                </c:pt>
                <c:pt idx="4">
                  <c:v>5692.15</c:v>
                </c:pt>
                <c:pt idx="5">
                  <c:v>5452.27</c:v>
                </c:pt>
                <c:pt idx="6">
                  <c:v>5191.71</c:v>
                </c:pt>
                <c:pt idx="7">
                  <c:v>5362.15</c:v>
                </c:pt>
                <c:pt idx="8">
                  <c:v>5444.02</c:v>
                </c:pt>
                <c:pt idx="9">
                  <c:v>5535.78</c:v>
                </c:pt>
                <c:pt idx="10">
                  <c:v>5494.07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719-4FB0-B44E-F32D43E6D3CA}"/>
            </c:ext>
          </c:extLst>
        </c:ser>
        <c:ser>
          <c:idx val="2"/>
          <c:order val="2"/>
          <c:tx>
            <c:strRef>
              <c:f>data!$AK$1</c:f>
              <c:strCache>
                <c:ptCount val="1"/>
                <c:pt idx="0">
                  <c:v>Muddling Through</c:v>
                </c:pt>
              </c:strCache>
            </c:strRef>
          </c:tx>
          <c:spPr>
            <a:ln>
              <a:solidFill>
                <a:schemeClr val="accent2"/>
              </a:solidFill>
              <a:prstDash val="solid"/>
            </a:ln>
          </c:spPr>
          <c:marker>
            <c:symbol val="none"/>
          </c:marker>
          <c:cat>
            <c:numRef>
              <c:f>data!$N$2:$X$2</c:f>
              <c:numCache>
                <c:formatCode>General</c:formatCode>
                <c:ptCount val="11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  <c:pt idx="8">
                  <c:v>2045</c:v>
                </c:pt>
                <c:pt idx="9">
                  <c:v>2050</c:v>
                </c:pt>
                <c:pt idx="10">
                  <c:v>2055</c:v>
                </c:pt>
              </c:numCache>
            </c:numRef>
          </c:cat>
          <c:val>
            <c:numRef>
              <c:f>data!$AJ$126:$AT$126</c:f>
              <c:numCache>
                <c:formatCode>General</c:formatCode>
                <c:ptCount val="11"/>
                <c:pt idx="0">
                  <c:v>17767.25</c:v>
                </c:pt>
                <c:pt idx="1">
                  <c:v>12362.23</c:v>
                </c:pt>
                <c:pt idx="2">
                  <c:v>8853.7900000000009</c:v>
                </c:pt>
                <c:pt idx="3">
                  <c:v>7112.92</c:v>
                </c:pt>
                <c:pt idx="4">
                  <c:v>6604.62</c:v>
                </c:pt>
                <c:pt idx="5">
                  <c:v>6390.93</c:v>
                </c:pt>
                <c:pt idx="6">
                  <c:v>6371.85</c:v>
                </c:pt>
                <c:pt idx="7">
                  <c:v>6761.29</c:v>
                </c:pt>
                <c:pt idx="8">
                  <c:v>6965.9</c:v>
                </c:pt>
                <c:pt idx="9">
                  <c:v>7448.07</c:v>
                </c:pt>
                <c:pt idx="10">
                  <c:v>7958.8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719-4FB0-B44E-F32D43E6D3CA}"/>
            </c:ext>
          </c:extLst>
        </c:ser>
        <c:ser>
          <c:idx val="3"/>
          <c:order val="3"/>
          <c:tx>
            <c:strRef>
              <c:f>data!$AV$1</c:f>
              <c:strCache>
                <c:ptCount val="1"/>
                <c:pt idx="0">
                  <c:v>Go Our Own Way</c:v>
                </c:pt>
              </c:strCache>
            </c:strRef>
          </c:tx>
          <c:spPr>
            <a:ln>
              <a:solidFill>
                <a:srgbClr val="4F81BD"/>
              </a:solidFill>
              <a:prstDash val="solid"/>
            </a:ln>
          </c:spPr>
          <c:marker>
            <c:symbol val="none"/>
          </c:marker>
          <c:cat>
            <c:numRef>
              <c:f>data!$N$2:$X$2</c:f>
              <c:numCache>
                <c:formatCode>General</c:formatCode>
                <c:ptCount val="11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  <c:pt idx="8">
                  <c:v>2045</c:v>
                </c:pt>
                <c:pt idx="9">
                  <c:v>2050</c:v>
                </c:pt>
                <c:pt idx="10">
                  <c:v>2055</c:v>
                </c:pt>
              </c:numCache>
            </c:numRef>
          </c:cat>
          <c:val>
            <c:numRef>
              <c:f>data!$AU$126:$BE$126</c:f>
              <c:numCache>
                <c:formatCode>General</c:formatCode>
                <c:ptCount val="11"/>
                <c:pt idx="0">
                  <c:v>17767.189999999999</c:v>
                </c:pt>
                <c:pt idx="1">
                  <c:v>12349.72</c:v>
                </c:pt>
                <c:pt idx="2">
                  <c:v>8698.1200000000008</c:v>
                </c:pt>
                <c:pt idx="3">
                  <c:v>6682.66</c:v>
                </c:pt>
                <c:pt idx="4">
                  <c:v>6105.2</c:v>
                </c:pt>
                <c:pt idx="5">
                  <c:v>5748.81</c:v>
                </c:pt>
                <c:pt idx="6">
                  <c:v>5568.28</c:v>
                </c:pt>
                <c:pt idx="7">
                  <c:v>5720.52</c:v>
                </c:pt>
                <c:pt idx="8">
                  <c:v>5834.61</c:v>
                </c:pt>
                <c:pt idx="9">
                  <c:v>6055.79</c:v>
                </c:pt>
                <c:pt idx="10">
                  <c:v>6107.47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719-4FB0-B44E-F32D43E6D3CA}"/>
            </c:ext>
          </c:extLst>
        </c:ser>
        <c:ser>
          <c:idx val="4"/>
          <c:order val="4"/>
          <c:tx>
            <c:strRef>
              <c:f>MetricsByScenario!$C$8</c:f>
              <c:strCache>
                <c:ptCount val="1"/>
                <c:pt idx="0">
                  <c:v>BAU</c:v>
                </c:pt>
              </c:strCache>
            </c:strRef>
          </c:tx>
          <c:spPr>
            <a:ln w="19050">
              <a:solidFill>
                <a:schemeClr val="tx1"/>
              </a:solidFill>
            </a:ln>
          </c:spPr>
          <c:marker>
            <c:symbol val="none"/>
          </c:marker>
          <c:cat>
            <c:numRef>
              <c:f>data!$N$2:$X$2</c:f>
              <c:numCache>
                <c:formatCode>General</c:formatCode>
                <c:ptCount val="11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  <c:pt idx="8">
                  <c:v>2045</c:v>
                </c:pt>
                <c:pt idx="9">
                  <c:v>2050</c:v>
                </c:pt>
                <c:pt idx="10">
                  <c:v>2055</c:v>
                </c:pt>
              </c:numCache>
            </c:numRef>
          </c:cat>
          <c:val>
            <c:numRef>
              <c:f>data!$C$126:$M$126</c:f>
              <c:numCache>
                <c:formatCode>General</c:formatCode>
                <c:ptCount val="11"/>
                <c:pt idx="0">
                  <c:v>17761.45</c:v>
                </c:pt>
                <c:pt idx="1">
                  <c:v>12351.71</c:v>
                </c:pt>
                <c:pt idx="2">
                  <c:v>8783.76</c:v>
                </c:pt>
                <c:pt idx="3">
                  <c:v>7006.66</c:v>
                </c:pt>
                <c:pt idx="4">
                  <c:v>6420.11</c:v>
                </c:pt>
                <c:pt idx="5">
                  <c:v>6138.15</c:v>
                </c:pt>
                <c:pt idx="6">
                  <c:v>6062.15</c:v>
                </c:pt>
                <c:pt idx="7">
                  <c:v>6225.06</c:v>
                </c:pt>
                <c:pt idx="8">
                  <c:v>6413.28</c:v>
                </c:pt>
                <c:pt idx="9">
                  <c:v>6651.8</c:v>
                </c:pt>
                <c:pt idx="10">
                  <c:v>6916.48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719-4FB0-B44E-F32D43E6D3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94047400"/>
        <c:axId val="794047792"/>
      </c:lineChart>
      <c:catAx>
        <c:axId val="794047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94047792"/>
        <c:crosses val="autoZero"/>
        <c:auto val="1"/>
        <c:lblAlgn val="ctr"/>
        <c:lblOffset val="100"/>
        <c:noMultiLvlLbl val="0"/>
      </c:catAx>
      <c:valAx>
        <c:axId val="794047792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Emissions (Ktonnes)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794047400"/>
        <c:crosses val="autoZero"/>
        <c:crossBetween val="between"/>
      </c:valAx>
      <c:spPr>
        <a:solidFill>
          <a:schemeClr val="bg1"/>
        </a:solidFill>
        <a:ln>
          <a:solidFill>
            <a:schemeClr val="bg1">
              <a:lumMod val="50000"/>
            </a:schemeClr>
          </a:solidFill>
        </a:ln>
      </c:spPr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PM2.5 Emissions by Scenario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data!$O$1</c:f>
              <c:strCache>
                <c:ptCount val="1"/>
                <c:pt idx="0">
                  <c:v>Conservation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cat>
            <c:numRef>
              <c:f>data!$N$2:$X$2</c:f>
              <c:numCache>
                <c:formatCode>General</c:formatCode>
                <c:ptCount val="11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  <c:pt idx="8">
                  <c:v>2045</c:v>
                </c:pt>
                <c:pt idx="9">
                  <c:v>2050</c:v>
                </c:pt>
                <c:pt idx="10">
                  <c:v>2055</c:v>
                </c:pt>
              </c:numCache>
            </c:numRef>
          </c:cat>
          <c:val>
            <c:numRef>
              <c:f>data!$N$147:$X$147</c:f>
              <c:numCache>
                <c:formatCode>General</c:formatCode>
                <c:ptCount val="11"/>
                <c:pt idx="0">
                  <c:v>2205.42</c:v>
                </c:pt>
                <c:pt idx="1">
                  <c:v>1850.02</c:v>
                </c:pt>
                <c:pt idx="2">
                  <c:v>1541.13</c:v>
                </c:pt>
                <c:pt idx="3">
                  <c:v>1425.99</c:v>
                </c:pt>
                <c:pt idx="4">
                  <c:v>1398.57</c:v>
                </c:pt>
                <c:pt idx="5">
                  <c:v>1398.34</c:v>
                </c:pt>
                <c:pt idx="6">
                  <c:v>1383.96</c:v>
                </c:pt>
                <c:pt idx="7">
                  <c:v>1378.71</c:v>
                </c:pt>
                <c:pt idx="8">
                  <c:v>1279.3699999999999</c:v>
                </c:pt>
                <c:pt idx="9">
                  <c:v>1271.46</c:v>
                </c:pt>
                <c:pt idx="10">
                  <c:v>1274.31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B29-4075-A90F-166AB93E82C9}"/>
            </c:ext>
          </c:extLst>
        </c:ser>
        <c:ser>
          <c:idx val="0"/>
          <c:order val="1"/>
          <c:tx>
            <c:strRef>
              <c:f>data!$Z$1</c:f>
              <c:strCache>
                <c:ptCount val="1"/>
                <c:pt idx="0">
                  <c:v>iSustainability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ymbol val="none"/>
          </c:marker>
          <c:cat>
            <c:numRef>
              <c:f>data!$N$2:$X$2</c:f>
              <c:numCache>
                <c:formatCode>General</c:formatCode>
                <c:ptCount val="11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  <c:pt idx="8">
                  <c:v>2045</c:v>
                </c:pt>
                <c:pt idx="9">
                  <c:v>2050</c:v>
                </c:pt>
                <c:pt idx="10">
                  <c:v>2055</c:v>
                </c:pt>
              </c:numCache>
            </c:numRef>
          </c:cat>
          <c:val>
            <c:numRef>
              <c:f>data!$Y$147:$AI$147</c:f>
              <c:numCache>
                <c:formatCode>General</c:formatCode>
                <c:ptCount val="11"/>
                <c:pt idx="0">
                  <c:v>2205.94</c:v>
                </c:pt>
                <c:pt idx="1">
                  <c:v>1833.13</c:v>
                </c:pt>
                <c:pt idx="2">
                  <c:v>1519.87</c:v>
                </c:pt>
                <c:pt idx="3">
                  <c:v>1349.91</c:v>
                </c:pt>
                <c:pt idx="4">
                  <c:v>1268.3499999999999</c:v>
                </c:pt>
                <c:pt idx="5">
                  <c:v>1217.8900000000001</c:v>
                </c:pt>
                <c:pt idx="6">
                  <c:v>1177.55</c:v>
                </c:pt>
                <c:pt idx="7">
                  <c:v>1178.96</c:v>
                </c:pt>
                <c:pt idx="8">
                  <c:v>1082.5</c:v>
                </c:pt>
                <c:pt idx="9">
                  <c:v>1015.2</c:v>
                </c:pt>
                <c:pt idx="10">
                  <c:v>981.98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B29-4075-A90F-166AB93E82C9}"/>
            </c:ext>
          </c:extLst>
        </c:ser>
        <c:ser>
          <c:idx val="2"/>
          <c:order val="2"/>
          <c:tx>
            <c:strRef>
              <c:f>data!$AK$1</c:f>
              <c:strCache>
                <c:ptCount val="1"/>
                <c:pt idx="0">
                  <c:v>Muddling Through</c:v>
                </c:pt>
              </c:strCache>
            </c:strRef>
          </c:tx>
          <c:spPr>
            <a:ln>
              <a:solidFill>
                <a:schemeClr val="accent2"/>
              </a:solidFill>
              <a:prstDash val="solid"/>
            </a:ln>
          </c:spPr>
          <c:marker>
            <c:symbol val="none"/>
          </c:marker>
          <c:cat>
            <c:numRef>
              <c:f>data!$N$2:$X$2</c:f>
              <c:numCache>
                <c:formatCode>General</c:formatCode>
                <c:ptCount val="11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  <c:pt idx="8">
                  <c:v>2045</c:v>
                </c:pt>
                <c:pt idx="9">
                  <c:v>2050</c:v>
                </c:pt>
                <c:pt idx="10">
                  <c:v>2055</c:v>
                </c:pt>
              </c:numCache>
            </c:numRef>
          </c:cat>
          <c:val>
            <c:numRef>
              <c:f>data!$AJ$147:$AT$147</c:f>
              <c:numCache>
                <c:formatCode>General</c:formatCode>
                <c:ptCount val="11"/>
                <c:pt idx="0">
                  <c:v>2207.9899999999998</c:v>
                </c:pt>
                <c:pt idx="1">
                  <c:v>1846.77</c:v>
                </c:pt>
                <c:pt idx="2">
                  <c:v>1540.74</c:v>
                </c:pt>
                <c:pt idx="3">
                  <c:v>1412.91</c:v>
                </c:pt>
                <c:pt idx="4">
                  <c:v>1349.56</c:v>
                </c:pt>
                <c:pt idx="5">
                  <c:v>1272.23</c:v>
                </c:pt>
                <c:pt idx="6">
                  <c:v>1248.19</c:v>
                </c:pt>
                <c:pt idx="7">
                  <c:v>1267.8900000000001</c:v>
                </c:pt>
                <c:pt idx="8">
                  <c:v>1218.27</c:v>
                </c:pt>
                <c:pt idx="9">
                  <c:v>1204.21</c:v>
                </c:pt>
                <c:pt idx="10">
                  <c:v>1201.92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B29-4075-A90F-166AB93E82C9}"/>
            </c:ext>
          </c:extLst>
        </c:ser>
        <c:ser>
          <c:idx val="3"/>
          <c:order val="3"/>
          <c:tx>
            <c:strRef>
              <c:f>data!$AV$1</c:f>
              <c:strCache>
                <c:ptCount val="1"/>
                <c:pt idx="0">
                  <c:v>Go Our Own Way</c:v>
                </c:pt>
              </c:strCache>
            </c:strRef>
          </c:tx>
          <c:spPr>
            <a:ln>
              <a:solidFill>
                <a:schemeClr val="accent1"/>
              </a:solidFill>
              <a:prstDash val="solid"/>
            </a:ln>
          </c:spPr>
          <c:marker>
            <c:symbol val="none"/>
          </c:marker>
          <c:cat>
            <c:numRef>
              <c:f>data!$N$2:$X$2</c:f>
              <c:numCache>
                <c:formatCode>General</c:formatCode>
                <c:ptCount val="11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  <c:pt idx="8">
                  <c:v>2045</c:v>
                </c:pt>
                <c:pt idx="9">
                  <c:v>2050</c:v>
                </c:pt>
                <c:pt idx="10">
                  <c:v>2055</c:v>
                </c:pt>
              </c:numCache>
            </c:numRef>
          </c:cat>
          <c:val>
            <c:numRef>
              <c:f>data!$AU$147:$BE$147</c:f>
              <c:numCache>
                <c:formatCode>General</c:formatCode>
                <c:ptCount val="11"/>
                <c:pt idx="0">
                  <c:v>2207.77</c:v>
                </c:pt>
                <c:pt idx="1">
                  <c:v>1846.21</c:v>
                </c:pt>
                <c:pt idx="2">
                  <c:v>1534.97</c:v>
                </c:pt>
                <c:pt idx="3">
                  <c:v>1373.74</c:v>
                </c:pt>
                <c:pt idx="4">
                  <c:v>1292.69</c:v>
                </c:pt>
                <c:pt idx="5">
                  <c:v>1267.43</c:v>
                </c:pt>
                <c:pt idx="6">
                  <c:v>1249.3599999999999</c:v>
                </c:pt>
                <c:pt idx="7">
                  <c:v>1264.0999999999999</c:v>
                </c:pt>
                <c:pt idx="8">
                  <c:v>1157.49</c:v>
                </c:pt>
                <c:pt idx="9">
                  <c:v>1119.7</c:v>
                </c:pt>
                <c:pt idx="10">
                  <c:v>1072.52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B29-4075-A90F-166AB93E82C9}"/>
            </c:ext>
          </c:extLst>
        </c:ser>
        <c:ser>
          <c:idx val="4"/>
          <c:order val="4"/>
          <c:tx>
            <c:strRef>
              <c:f>MetricsByScenario!$C$8</c:f>
              <c:strCache>
                <c:ptCount val="1"/>
                <c:pt idx="0">
                  <c:v>BAU</c:v>
                </c:pt>
              </c:strCache>
            </c:strRef>
          </c:tx>
          <c:spPr>
            <a:ln w="19050">
              <a:solidFill>
                <a:prstClr val="black"/>
              </a:solidFill>
            </a:ln>
          </c:spPr>
          <c:marker>
            <c:symbol val="none"/>
          </c:marker>
          <c:cat>
            <c:numRef>
              <c:f>data!$N$2:$X$2</c:f>
              <c:numCache>
                <c:formatCode>General</c:formatCode>
                <c:ptCount val="11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  <c:pt idx="8">
                  <c:v>2045</c:v>
                </c:pt>
                <c:pt idx="9">
                  <c:v>2050</c:v>
                </c:pt>
                <c:pt idx="10">
                  <c:v>2055</c:v>
                </c:pt>
              </c:numCache>
            </c:numRef>
          </c:cat>
          <c:val>
            <c:numRef>
              <c:f>data!$C$147:$M$147</c:f>
              <c:numCache>
                <c:formatCode>General</c:formatCode>
                <c:ptCount val="11"/>
                <c:pt idx="0">
                  <c:v>2203.61</c:v>
                </c:pt>
                <c:pt idx="1">
                  <c:v>1838.67</c:v>
                </c:pt>
                <c:pt idx="2">
                  <c:v>1540.39</c:v>
                </c:pt>
                <c:pt idx="3">
                  <c:v>1447.75</c:v>
                </c:pt>
                <c:pt idx="4">
                  <c:v>1433.77</c:v>
                </c:pt>
                <c:pt idx="5">
                  <c:v>1429.79</c:v>
                </c:pt>
                <c:pt idx="6">
                  <c:v>1424.37</c:v>
                </c:pt>
                <c:pt idx="7">
                  <c:v>1446.44</c:v>
                </c:pt>
                <c:pt idx="8">
                  <c:v>1388.48</c:v>
                </c:pt>
                <c:pt idx="9">
                  <c:v>1399.25</c:v>
                </c:pt>
                <c:pt idx="10">
                  <c:v>1413.1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DB29-4075-A90F-166AB93E82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92810224"/>
        <c:axId val="792810616"/>
      </c:lineChart>
      <c:catAx>
        <c:axId val="792810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792810616"/>
        <c:crosses val="autoZero"/>
        <c:auto val="1"/>
        <c:lblAlgn val="ctr"/>
        <c:lblOffset val="100"/>
        <c:noMultiLvlLbl val="0"/>
      </c:catAx>
      <c:valAx>
        <c:axId val="792810616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Emissions (Ktonnes)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792810224"/>
        <c:crosses val="autoZero"/>
        <c:crossBetween val="between"/>
      </c:valAx>
      <c:spPr>
        <a:solidFill>
          <a:schemeClr val="bg1"/>
        </a:solidFill>
        <a:ln>
          <a:solidFill>
            <a:schemeClr val="bg1">
              <a:lumMod val="50000"/>
            </a:schemeClr>
          </a:solidFill>
        </a:ln>
      </c:spPr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 i="1">
                <a:solidFill>
                  <a:sysClr val="windowText" lastClr="000000"/>
                </a:solidFill>
              </a:defRPr>
            </a:pPr>
            <a:r>
              <a:rPr lang="en-US" sz="1800" b="1" i="1">
                <a:solidFill>
                  <a:sysClr val="windowText" lastClr="000000"/>
                </a:solidFill>
              </a:rPr>
              <a:t>iSustainability</a:t>
            </a:r>
          </a:p>
        </c:rich>
      </c:tx>
      <c:layout>
        <c:manualLayout>
          <c:xMode val="edge"/>
          <c:yMode val="edge"/>
          <c:x val="0.42260848685351443"/>
          <c:y val="8.690704211146804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26270825905370115"/>
          <c:y val="0.18354654382528005"/>
          <c:w val="0.60017995391244627"/>
          <c:h val="0.61506740091885048"/>
        </c:manualLayout>
      </c:layout>
      <c:areaChart>
        <c:grouping val="stacked"/>
        <c:varyColors val="0"/>
        <c:ser>
          <c:idx val="1"/>
          <c:order val="0"/>
          <c:tx>
            <c:v>Coal</c:v>
          </c:tx>
          <c:spPr>
            <a:solidFill>
              <a:srgbClr val="333333"/>
            </a:solidFill>
            <a:ln w="25400">
              <a:noFill/>
            </a:ln>
          </c:spPr>
          <c:cat>
            <c:numRef>
              <c:f>data!$N$2:$X$2</c:f>
              <c:numCache>
                <c:formatCode>General</c:formatCode>
                <c:ptCount val="11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  <c:pt idx="8">
                  <c:v>2045</c:v>
                </c:pt>
                <c:pt idx="9">
                  <c:v>2050</c:v>
                </c:pt>
                <c:pt idx="10">
                  <c:v>2055</c:v>
                </c:pt>
              </c:numCache>
            </c:numRef>
          </c:cat>
          <c:val>
            <c:numRef>
              <c:f>data!$Y$98:$AI$98</c:f>
              <c:numCache>
                <c:formatCode>General</c:formatCode>
                <c:ptCount val="11"/>
                <c:pt idx="0">
                  <c:v>7350.18</c:v>
                </c:pt>
                <c:pt idx="1">
                  <c:v>6352.06</c:v>
                </c:pt>
                <c:pt idx="2">
                  <c:v>5658.71</c:v>
                </c:pt>
                <c:pt idx="3">
                  <c:v>4748.7</c:v>
                </c:pt>
                <c:pt idx="4">
                  <c:v>4127.1000000000004</c:v>
                </c:pt>
                <c:pt idx="5">
                  <c:v>3734.49</c:v>
                </c:pt>
                <c:pt idx="6">
                  <c:v>3271.85</c:v>
                </c:pt>
                <c:pt idx="7">
                  <c:v>3186.06</c:v>
                </c:pt>
                <c:pt idx="8">
                  <c:v>3013.89</c:v>
                </c:pt>
                <c:pt idx="9">
                  <c:v>2618.46</c:v>
                </c:pt>
                <c:pt idx="10">
                  <c:v>1976.11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FA-450B-A01A-6B768ED28614}"/>
            </c:ext>
          </c:extLst>
        </c:ser>
        <c:ser>
          <c:idx val="0"/>
          <c:order val="1"/>
          <c:tx>
            <c:v>Coal w/CCS</c:v>
          </c:tx>
          <c:spPr>
            <a:pattFill prst="dkUpDiag">
              <a:fgClr>
                <a:srgbClr val="808080"/>
              </a:fgClr>
              <a:bgClr>
                <a:srgbClr val="C0C0C0"/>
              </a:bgClr>
            </a:pattFill>
            <a:ln w="25400">
              <a:noFill/>
            </a:ln>
          </c:spPr>
          <c:cat>
            <c:numRef>
              <c:f>data!$N$2:$X$2</c:f>
              <c:numCache>
                <c:formatCode>General</c:formatCode>
                <c:ptCount val="11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  <c:pt idx="8">
                  <c:v>2045</c:v>
                </c:pt>
                <c:pt idx="9">
                  <c:v>2050</c:v>
                </c:pt>
                <c:pt idx="10">
                  <c:v>2055</c:v>
                </c:pt>
              </c:numCache>
            </c:numRef>
          </c:cat>
          <c:val>
            <c:numRef>
              <c:f>data!$Y$97:$AI$97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75.69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CFA-450B-A01A-6B768ED28614}"/>
            </c:ext>
          </c:extLst>
        </c:ser>
        <c:ser>
          <c:idx val="3"/>
          <c:order val="2"/>
          <c:tx>
            <c:v>Natural Gas</c:v>
          </c:tx>
          <c:spPr>
            <a:solidFill>
              <a:srgbClr val="00FFFF"/>
            </a:solidFill>
            <a:ln w="25400">
              <a:noFill/>
            </a:ln>
          </c:spPr>
          <c:cat>
            <c:numRef>
              <c:f>data!$N$2:$X$2</c:f>
              <c:numCache>
                <c:formatCode>General</c:formatCode>
                <c:ptCount val="11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  <c:pt idx="8">
                  <c:v>2045</c:v>
                </c:pt>
                <c:pt idx="9">
                  <c:v>2050</c:v>
                </c:pt>
                <c:pt idx="10">
                  <c:v>2055</c:v>
                </c:pt>
              </c:numCache>
            </c:numRef>
          </c:cat>
          <c:val>
            <c:numRef>
              <c:f>data!$Y$100:$AI$100</c:f>
              <c:numCache>
                <c:formatCode>General</c:formatCode>
                <c:ptCount val="11"/>
                <c:pt idx="0">
                  <c:v>2617.88</c:v>
                </c:pt>
                <c:pt idx="1">
                  <c:v>3309.68</c:v>
                </c:pt>
                <c:pt idx="2">
                  <c:v>3713.19</c:v>
                </c:pt>
                <c:pt idx="3">
                  <c:v>4541.97</c:v>
                </c:pt>
                <c:pt idx="4">
                  <c:v>5176.7299999999996</c:v>
                </c:pt>
                <c:pt idx="5">
                  <c:v>5545.15</c:v>
                </c:pt>
                <c:pt idx="6">
                  <c:v>6312.03</c:v>
                </c:pt>
                <c:pt idx="7">
                  <c:v>6687.48</c:v>
                </c:pt>
                <c:pt idx="8">
                  <c:v>7453.94</c:v>
                </c:pt>
                <c:pt idx="9">
                  <c:v>9111.76</c:v>
                </c:pt>
                <c:pt idx="10">
                  <c:v>11149.63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CFA-450B-A01A-6B768ED28614}"/>
            </c:ext>
          </c:extLst>
        </c:ser>
        <c:ser>
          <c:idx val="2"/>
          <c:order val="3"/>
          <c:tx>
            <c:v>Natural Gas w/CCS</c:v>
          </c:tx>
          <c:spPr>
            <a:pattFill prst="dkUpDiag">
              <a:fgClr>
                <a:srgbClr val="0000FF"/>
              </a:fgClr>
              <a:bgClr>
                <a:srgbClr val="00FFFF"/>
              </a:bgClr>
            </a:pattFill>
            <a:ln w="25400">
              <a:noFill/>
            </a:ln>
          </c:spPr>
          <c:cat>
            <c:numRef>
              <c:f>data!$N$2:$X$2</c:f>
              <c:numCache>
                <c:formatCode>General</c:formatCode>
                <c:ptCount val="11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  <c:pt idx="8">
                  <c:v>2045</c:v>
                </c:pt>
                <c:pt idx="9">
                  <c:v>2050</c:v>
                </c:pt>
                <c:pt idx="10">
                  <c:v>2055</c:v>
                </c:pt>
              </c:numCache>
            </c:numRef>
          </c:cat>
          <c:val>
            <c:numRef>
              <c:f>data!$Y$99:$AI$99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CFA-450B-A01A-6B768ED28614}"/>
            </c:ext>
          </c:extLst>
        </c:ser>
        <c:ser>
          <c:idx val="4"/>
          <c:order val="4"/>
          <c:tx>
            <c:v>Oil</c:v>
          </c:tx>
          <c:spPr>
            <a:solidFill>
              <a:srgbClr val="FF0000"/>
            </a:solidFill>
            <a:ln w="25400">
              <a:noFill/>
            </a:ln>
          </c:spPr>
          <c:cat>
            <c:numRef>
              <c:f>data!$N$2:$X$2</c:f>
              <c:numCache>
                <c:formatCode>General</c:formatCode>
                <c:ptCount val="11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  <c:pt idx="8">
                  <c:v>2045</c:v>
                </c:pt>
                <c:pt idx="9">
                  <c:v>2050</c:v>
                </c:pt>
                <c:pt idx="10">
                  <c:v>2055</c:v>
                </c:pt>
              </c:numCache>
            </c:numRef>
          </c:cat>
          <c:val>
            <c:numRef>
              <c:f>data!$Y$101:$AI$101</c:f>
              <c:numCache>
                <c:formatCode>General</c:formatCode>
                <c:ptCount val="11"/>
                <c:pt idx="0">
                  <c:v>230.75</c:v>
                </c:pt>
                <c:pt idx="1">
                  <c:v>64.430000000000007</c:v>
                </c:pt>
                <c:pt idx="2">
                  <c:v>44.31</c:v>
                </c:pt>
                <c:pt idx="3">
                  <c:v>8.32</c:v>
                </c:pt>
                <c:pt idx="4">
                  <c:v>7.49</c:v>
                </c:pt>
                <c:pt idx="5">
                  <c:v>3.68</c:v>
                </c:pt>
                <c:pt idx="6">
                  <c:v>2.4500000000000002</c:v>
                </c:pt>
                <c:pt idx="7">
                  <c:v>1.03</c:v>
                </c:pt>
                <c:pt idx="8">
                  <c:v>0.18</c:v>
                </c:pt>
                <c:pt idx="9">
                  <c:v>0.05</c:v>
                </c:pt>
                <c:pt idx="10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CFA-450B-A01A-6B768ED28614}"/>
            </c:ext>
          </c:extLst>
        </c:ser>
        <c:ser>
          <c:idx val="5"/>
          <c:order val="5"/>
          <c:tx>
            <c:v>Nuclear</c:v>
          </c:tx>
          <c:spPr>
            <a:solidFill>
              <a:srgbClr val="FF9900"/>
            </a:solidFill>
            <a:ln w="25400">
              <a:noFill/>
            </a:ln>
          </c:spPr>
          <c:cat>
            <c:numRef>
              <c:f>data!$N$2:$X$2</c:f>
              <c:numCache>
                <c:formatCode>General</c:formatCode>
                <c:ptCount val="11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  <c:pt idx="8">
                  <c:v>2045</c:v>
                </c:pt>
                <c:pt idx="9">
                  <c:v>2050</c:v>
                </c:pt>
                <c:pt idx="10">
                  <c:v>2055</c:v>
                </c:pt>
              </c:numCache>
            </c:numRef>
          </c:cat>
          <c:val>
            <c:numRef>
              <c:f>data!$Y$102:$AI$102</c:f>
              <c:numCache>
                <c:formatCode>General</c:formatCode>
                <c:ptCount val="11"/>
                <c:pt idx="0">
                  <c:v>2843.3</c:v>
                </c:pt>
                <c:pt idx="1">
                  <c:v>2963.19</c:v>
                </c:pt>
                <c:pt idx="2">
                  <c:v>2926.82</c:v>
                </c:pt>
                <c:pt idx="3">
                  <c:v>2926.82</c:v>
                </c:pt>
                <c:pt idx="4">
                  <c:v>2926.84</c:v>
                </c:pt>
                <c:pt idx="5">
                  <c:v>2926.82</c:v>
                </c:pt>
                <c:pt idx="6">
                  <c:v>2926.81</c:v>
                </c:pt>
                <c:pt idx="7">
                  <c:v>2926.82</c:v>
                </c:pt>
                <c:pt idx="8">
                  <c:v>2926.83</c:v>
                </c:pt>
                <c:pt idx="9">
                  <c:v>2926.83</c:v>
                </c:pt>
                <c:pt idx="10">
                  <c:v>2926.83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CFA-450B-A01A-6B768ED28614}"/>
            </c:ext>
          </c:extLst>
        </c:ser>
        <c:ser>
          <c:idx val="6"/>
          <c:order val="6"/>
          <c:tx>
            <c:v>Biomass</c:v>
          </c:tx>
          <c:spPr>
            <a:solidFill>
              <a:srgbClr val="00FF00"/>
            </a:solidFill>
            <a:ln w="25400">
              <a:noFill/>
            </a:ln>
          </c:spPr>
          <c:cat>
            <c:numRef>
              <c:f>data!$N$2:$X$2</c:f>
              <c:numCache>
                <c:formatCode>General</c:formatCode>
                <c:ptCount val="11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  <c:pt idx="8">
                  <c:v>2045</c:v>
                </c:pt>
                <c:pt idx="9">
                  <c:v>2050</c:v>
                </c:pt>
                <c:pt idx="10">
                  <c:v>2055</c:v>
                </c:pt>
              </c:numCache>
            </c:numRef>
          </c:cat>
          <c:val>
            <c:numRef>
              <c:f>data!$Y$104:$AI$104</c:f>
              <c:numCache>
                <c:formatCode>General</c:formatCode>
                <c:ptCount val="11"/>
                <c:pt idx="0">
                  <c:v>16.34</c:v>
                </c:pt>
                <c:pt idx="1">
                  <c:v>1.1599999999999999</c:v>
                </c:pt>
                <c:pt idx="2">
                  <c:v>0.11</c:v>
                </c:pt>
                <c:pt idx="3">
                  <c:v>7.0000000000000007E-2</c:v>
                </c:pt>
                <c:pt idx="4">
                  <c:v>0.13</c:v>
                </c:pt>
                <c:pt idx="5">
                  <c:v>7.0000000000000007E-2</c:v>
                </c:pt>
                <c:pt idx="6">
                  <c:v>0.04</c:v>
                </c:pt>
                <c:pt idx="7">
                  <c:v>0.03</c:v>
                </c:pt>
                <c:pt idx="8">
                  <c:v>0.03</c:v>
                </c:pt>
                <c:pt idx="9">
                  <c:v>0.03</c:v>
                </c:pt>
                <c:pt idx="10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CFA-450B-A01A-6B768ED28614}"/>
            </c:ext>
          </c:extLst>
        </c:ser>
        <c:ser>
          <c:idx val="13"/>
          <c:order val="7"/>
          <c:tx>
            <c:v>Biomass w/CCS</c:v>
          </c:tx>
          <c:spPr>
            <a:pattFill prst="dkUpDiag">
              <a:fgClr>
                <a:srgbClr val="33CC33"/>
              </a:fgClr>
              <a:bgClr>
                <a:schemeClr val="bg1"/>
              </a:bgClr>
            </a:pattFill>
          </c:spPr>
          <c:cat>
            <c:numRef>
              <c:f>data!$N$2:$X$2</c:f>
              <c:numCache>
                <c:formatCode>General</c:formatCode>
                <c:ptCount val="11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  <c:pt idx="8">
                  <c:v>2045</c:v>
                </c:pt>
                <c:pt idx="9">
                  <c:v>2050</c:v>
                </c:pt>
                <c:pt idx="10">
                  <c:v>2055</c:v>
                </c:pt>
              </c:numCache>
            </c:numRef>
          </c:cat>
          <c:val>
            <c:numRef>
              <c:f>data!$Y$103:$AI$103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CFA-450B-A01A-6B768ED28614}"/>
            </c:ext>
          </c:extLst>
        </c:ser>
        <c:ser>
          <c:idx val="7"/>
          <c:order val="8"/>
          <c:tx>
            <c:v>Municipal Solid Waste</c:v>
          </c:tx>
          <c:spPr>
            <a:solidFill>
              <a:schemeClr val="accent4">
                <a:lumMod val="60000"/>
                <a:lumOff val="40000"/>
              </a:schemeClr>
            </a:solidFill>
            <a:ln w="25400">
              <a:noFill/>
            </a:ln>
          </c:spPr>
          <c:cat>
            <c:numRef>
              <c:f>data!$N$2:$X$2</c:f>
              <c:numCache>
                <c:formatCode>General</c:formatCode>
                <c:ptCount val="11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  <c:pt idx="8">
                  <c:v>2045</c:v>
                </c:pt>
                <c:pt idx="9">
                  <c:v>2050</c:v>
                </c:pt>
                <c:pt idx="10">
                  <c:v>2055</c:v>
                </c:pt>
              </c:numCache>
            </c:numRef>
          </c:cat>
          <c:val>
            <c:numRef>
              <c:f>data!$Y$105:$AI$105</c:f>
              <c:numCache>
                <c:formatCode>General</c:formatCode>
                <c:ptCount val="11"/>
                <c:pt idx="0">
                  <c:v>34.83</c:v>
                </c:pt>
                <c:pt idx="1">
                  <c:v>12.96</c:v>
                </c:pt>
                <c:pt idx="2">
                  <c:v>12.96</c:v>
                </c:pt>
                <c:pt idx="3">
                  <c:v>12.96</c:v>
                </c:pt>
                <c:pt idx="4">
                  <c:v>12.96</c:v>
                </c:pt>
                <c:pt idx="5">
                  <c:v>12.96</c:v>
                </c:pt>
                <c:pt idx="6">
                  <c:v>12.96</c:v>
                </c:pt>
                <c:pt idx="7">
                  <c:v>12.96</c:v>
                </c:pt>
                <c:pt idx="8">
                  <c:v>12.96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CFA-450B-A01A-6B768ED28614}"/>
            </c:ext>
          </c:extLst>
        </c:ser>
        <c:ser>
          <c:idx val="8"/>
          <c:order val="9"/>
          <c:tx>
            <c:v>Geothermal</c:v>
          </c:tx>
          <c:spPr>
            <a:solidFill>
              <a:srgbClr val="800000"/>
            </a:solidFill>
            <a:ln w="25400">
              <a:noFill/>
            </a:ln>
          </c:spPr>
          <c:cat>
            <c:numRef>
              <c:f>data!$N$2:$X$2</c:f>
              <c:numCache>
                <c:formatCode>General</c:formatCode>
                <c:ptCount val="11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  <c:pt idx="8">
                  <c:v>2045</c:v>
                </c:pt>
                <c:pt idx="9">
                  <c:v>2050</c:v>
                </c:pt>
                <c:pt idx="10">
                  <c:v>2055</c:v>
                </c:pt>
              </c:numCache>
            </c:numRef>
          </c:cat>
          <c:val>
            <c:numRef>
              <c:f>data!$Y$106:$AI$106</c:f>
              <c:numCache>
                <c:formatCode>General</c:formatCode>
                <c:ptCount val="11"/>
                <c:pt idx="0">
                  <c:v>88.95</c:v>
                </c:pt>
                <c:pt idx="1">
                  <c:v>242.3</c:v>
                </c:pt>
                <c:pt idx="2">
                  <c:v>178.84</c:v>
                </c:pt>
                <c:pt idx="3">
                  <c:v>280.24</c:v>
                </c:pt>
                <c:pt idx="4">
                  <c:v>280.24</c:v>
                </c:pt>
                <c:pt idx="5">
                  <c:v>199.19</c:v>
                </c:pt>
                <c:pt idx="6">
                  <c:v>188.47</c:v>
                </c:pt>
                <c:pt idx="7">
                  <c:v>188.47</c:v>
                </c:pt>
                <c:pt idx="8">
                  <c:v>188.47</c:v>
                </c:pt>
                <c:pt idx="9">
                  <c:v>188.47</c:v>
                </c:pt>
                <c:pt idx="10">
                  <c:v>188.47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7CFA-450B-A01A-6B768ED28614}"/>
            </c:ext>
          </c:extLst>
        </c:ser>
        <c:ser>
          <c:idx val="9"/>
          <c:order val="10"/>
          <c:tx>
            <c:v>Hydro</c:v>
          </c:tx>
          <c:spPr>
            <a:solidFill>
              <a:srgbClr val="3366FF"/>
            </a:solidFill>
            <a:ln w="25400">
              <a:noFill/>
            </a:ln>
          </c:spPr>
          <c:cat>
            <c:numRef>
              <c:f>data!$N$2:$X$2</c:f>
              <c:numCache>
                <c:formatCode>General</c:formatCode>
                <c:ptCount val="11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  <c:pt idx="8">
                  <c:v>2045</c:v>
                </c:pt>
                <c:pt idx="9">
                  <c:v>2050</c:v>
                </c:pt>
                <c:pt idx="10">
                  <c:v>2055</c:v>
                </c:pt>
              </c:numCache>
            </c:numRef>
          </c:cat>
          <c:val>
            <c:numRef>
              <c:f>data!$Y$107:$AI$107</c:f>
              <c:numCache>
                <c:formatCode>General</c:formatCode>
                <c:ptCount val="11"/>
                <c:pt idx="0">
                  <c:v>1027.22</c:v>
                </c:pt>
                <c:pt idx="1">
                  <c:v>1047.52</c:v>
                </c:pt>
                <c:pt idx="2">
                  <c:v>1008.98</c:v>
                </c:pt>
                <c:pt idx="3">
                  <c:v>1099.92</c:v>
                </c:pt>
                <c:pt idx="4">
                  <c:v>1099.92</c:v>
                </c:pt>
                <c:pt idx="5">
                  <c:v>1099.92</c:v>
                </c:pt>
                <c:pt idx="6">
                  <c:v>1099.92</c:v>
                </c:pt>
                <c:pt idx="7">
                  <c:v>1099.92</c:v>
                </c:pt>
                <c:pt idx="8">
                  <c:v>1099.92</c:v>
                </c:pt>
                <c:pt idx="9">
                  <c:v>1099.92</c:v>
                </c:pt>
                <c:pt idx="10">
                  <c:v>1099.92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CFA-450B-A01A-6B768ED28614}"/>
            </c:ext>
          </c:extLst>
        </c:ser>
        <c:ser>
          <c:idx val="10"/>
          <c:order val="11"/>
          <c:tx>
            <c:v>Wind</c:v>
          </c:tx>
          <c:spPr>
            <a:solidFill>
              <a:srgbClr val="99CCFF"/>
            </a:solidFill>
            <a:ln w="25400">
              <a:noFill/>
            </a:ln>
          </c:spPr>
          <c:cat>
            <c:numRef>
              <c:f>data!$N$2:$X$2</c:f>
              <c:numCache>
                <c:formatCode>General</c:formatCode>
                <c:ptCount val="11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  <c:pt idx="8">
                  <c:v>2045</c:v>
                </c:pt>
                <c:pt idx="9">
                  <c:v>2050</c:v>
                </c:pt>
                <c:pt idx="10">
                  <c:v>2055</c:v>
                </c:pt>
              </c:numCache>
            </c:numRef>
          </c:cat>
          <c:val>
            <c:numRef>
              <c:f>data!$Y$108:$AI$108</c:f>
              <c:numCache>
                <c:formatCode>General</c:formatCode>
                <c:ptCount val="11"/>
                <c:pt idx="0">
                  <c:v>80.77</c:v>
                </c:pt>
                <c:pt idx="1">
                  <c:v>347.48</c:v>
                </c:pt>
                <c:pt idx="2">
                  <c:v>673.73</c:v>
                </c:pt>
                <c:pt idx="3">
                  <c:v>803.11</c:v>
                </c:pt>
                <c:pt idx="4">
                  <c:v>1264.1099999999999</c:v>
                </c:pt>
                <c:pt idx="5">
                  <c:v>1602.9</c:v>
                </c:pt>
                <c:pt idx="6">
                  <c:v>1853.73</c:v>
                </c:pt>
                <c:pt idx="7">
                  <c:v>2094.92</c:v>
                </c:pt>
                <c:pt idx="8">
                  <c:v>2516.08</c:v>
                </c:pt>
                <c:pt idx="9">
                  <c:v>2622.67</c:v>
                </c:pt>
                <c:pt idx="10">
                  <c:v>2753.9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7CFA-450B-A01A-6B768ED28614}"/>
            </c:ext>
          </c:extLst>
        </c:ser>
        <c:ser>
          <c:idx val="11"/>
          <c:order val="12"/>
          <c:tx>
            <c:v>Solar</c:v>
          </c:tx>
          <c:spPr>
            <a:solidFill>
              <a:srgbClr val="FFCC00"/>
            </a:solidFill>
            <a:ln w="3175">
              <a:noFill/>
              <a:prstDash val="solid"/>
            </a:ln>
          </c:spPr>
          <c:cat>
            <c:numRef>
              <c:f>data!$N$2:$X$2</c:f>
              <c:numCache>
                <c:formatCode>General</c:formatCode>
                <c:ptCount val="11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  <c:pt idx="8">
                  <c:v>2045</c:v>
                </c:pt>
                <c:pt idx="9">
                  <c:v>2050</c:v>
                </c:pt>
                <c:pt idx="10">
                  <c:v>2055</c:v>
                </c:pt>
              </c:numCache>
            </c:numRef>
          </c:cat>
          <c:val>
            <c:numRef>
              <c:f>data!$Y$109:$AI$109</c:f>
              <c:numCache>
                <c:formatCode>General</c:formatCode>
                <c:ptCount val="11"/>
                <c:pt idx="0">
                  <c:v>7.59</c:v>
                </c:pt>
                <c:pt idx="1">
                  <c:v>13.24</c:v>
                </c:pt>
                <c:pt idx="2">
                  <c:v>445.09</c:v>
                </c:pt>
                <c:pt idx="3">
                  <c:v>617.52</c:v>
                </c:pt>
                <c:pt idx="4">
                  <c:v>695.42</c:v>
                </c:pt>
                <c:pt idx="5">
                  <c:v>1309.27</c:v>
                </c:pt>
                <c:pt idx="6">
                  <c:v>1858.13</c:v>
                </c:pt>
                <c:pt idx="7">
                  <c:v>2027.82</c:v>
                </c:pt>
                <c:pt idx="8">
                  <c:v>2271.85</c:v>
                </c:pt>
                <c:pt idx="9">
                  <c:v>2450.1</c:v>
                </c:pt>
                <c:pt idx="10">
                  <c:v>2528.04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7CFA-450B-A01A-6B768ED28614}"/>
            </c:ext>
          </c:extLst>
        </c:ser>
        <c:ser>
          <c:idx val="12"/>
          <c:order val="13"/>
          <c:tx>
            <c:v>Industrial CHP</c:v>
          </c:tx>
          <c:spPr>
            <a:solidFill>
              <a:schemeClr val="bg1">
                <a:lumMod val="75000"/>
              </a:schemeClr>
            </a:solidFill>
            <a:ln>
              <a:noFill/>
            </a:ln>
          </c:spPr>
          <c:cat>
            <c:numRef>
              <c:f>data!$N$2:$X$2</c:f>
              <c:numCache>
                <c:formatCode>General</c:formatCode>
                <c:ptCount val="11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  <c:pt idx="8">
                  <c:v>2045</c:v>
                </c:pt>
                <c:pt idx="9">
                  <c:v>2050</c:v>
                </c:pt>
                <c:pt idx="10">
                  <c:v>2055</c:v>
                </c:pt>
              </c:numCache>
            </c:numRef>
          </c:cat>
          <c:val>
            <c:numRef>
              <c:f>data!$Y$65:$AI$65</c:f>
              <c:numCache>
                <c:formatCode>General</c:formatCode>
                <c:ptCount val="11"/>
                <c:pt idx="0">
                  <c:v>352.68</c:v>
                </c:pt>
                <c:pt idx="1">
                  <c:v>448.78</c:v>
                </c:pt>
                <c:pt idx="2">
                  <c:v>397.79</c:v>
                </c:pt>
                <c:pt idx="3">
                  <c:v>435.17</c:v>
                </c:pt>
                <c:pt idx="4">
                  <c:v>453.98</c:v>
                </c:pt>
                <c:pt idx="5">
                  <c:v>469.51</c:v>
                </c:pt>
                <c:pt idx="6">
                  <c:v>483.1</c:v>
                </c:pt>
                <c:pt idx="7">
                  <c:v>503.28</c:v>
                </c:pt>
                <c:pt idx="8">
                  <c:v>345.95</c:v>
                </c:pt>
                <c:pt idx="9">
                  <c:v>368.29</c:v>
                </c:pt>
                <c:pt idx="10">
                  <c:v>393.01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7CFA-450B-A01A-6B768ED286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76359352"/>
        <c:axId val="776359744"/>
      </c:areaChart>
      <c:catAx>
        <c:axId val="7763593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ysClr val="windowText" lastClr="000000"/>
            </a:solidFill>
            <a:prstDash val="solid"/>
          </a:ln>
        </c:spPr>
        <c:txPr>
          <a:bodyPr rot="-5400000" vert="horz"/>
          <a:lstStyle/>
          <a:p>
            <a:pPr>
              <a:defRPr/>
            </a:pPr>
            <a:endParaRPr lang="en-US"/>
          </a:p>
        </c:txPr>
        <c:crossAx val="776359744"/>
        <c:crosses val="autoZero"/>
        <c:auto val="1"/>
        <c:lblAlgn val="ctr"/>
        <c:lblOffset val="100"/>
        <c:noMultiLvlLbl val="0"/>
      </c:catAx>
      <c:valAx>
        <c:axId val="776359744"/>
        <c:scaling>
          <c:orientation val="minMax"/>
          <c:max val="25000"/>
        </c:scaling>
        <c:delete val="0"/>
        <c:axPos val="l"/>
        <c:majorGridlines>
          <c:spPr>
            <a:ln w="3175">
              <a:solidFill>
                <a:srgbClr val="C0C0C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100"/>
                </a:pPr>
                <a:r>
                  <a:rPr lang="en-US" sz="1100"/>
                  <a:t>Quantity (PJ)</a:t>
                </a:r>
              </a:p>
            </c:rich>
          </c:tx>
          <c:layout>
            <c:manualLayout>
              <c:xMode val="edge"/>
              <c:yMode val="edge"/>
              <c:x val="5.1208509895361694E-2"/>
              <c:y val="0.32385021057024699"/>
            </c:manualLayout>
          </c:layout>
          <c:overlay val="0"/>
          <c:spPr>
            <a:noFill/>
            <a:ln w="25400">
              <a:noFill/>
            </a:ln>
          </c:spPr>
        </c:title>
        <c:numFmt formatCode="_(* #,##0_);_(* \(#,##0\);_(* &quot;-&quot;??_);_(@_)" sourceLinked="0"/>
        <c:majorTickMark val="out"/>
        <c:minorTickMark val="none"/>
        <c:tickLblPos val="nextTo"/>
        <c:spPr>
          <a:ln w="3175">
            <a:solidFill>
              <a:sysClr val="windowText" lastClr="000000"/>
            </a:solidFill>
            <a:prstDash val="solid"/>
          </a:ln>
        </c:spPr>
        <c:txPr>
          <a:bodyPr rot="0" vert="horz"/>
          <a:lstStyle/>
          <a:p>
            <a:pPr>
              <a:defRPr sz="1100"/>
            </a:pPr>
            <a:endParaRPr lang="en-US"/>
          </a:p>
        </c:txPr>
        <c:crossAx val="776359352"/>
        <c:crosses val="autoZero"/>
        <c:crossBetween val="midCat"/>
      </c:valAx>
      <c:spPr>
        <a:solidFill>
          <a:schemeClr val="bg1"/>
        </a:solidFill>
        <a:ln w="12700">
          <a:solidFill>
            <a:sysClr val="windowText" lastClr="000000"/>
          </a:solidFill>
          <a:prstDash val="solid"/>
        </a:ln>
      </c:spPr>
    </c:plotArea>
    <c:plotVisOnly val="1"/>
    <c:dispBlanksAs val="zero"/>
    <c:showDLblsOverMax val="0"/>
  </c:chart>
  <c:spPr>
    <a:solidFill>
      <a:srgbClr val="FFC000"/>
    </a:solidFill>
    <a:ln w="28575">
      <a:solidFill>
        <a:sysClr val="windowText" lastClr="000000"/>
      </a:solidFill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 i="1"/>
            </a:pPr>
            <a:r>
              <a:rPr lang="en-US" sz="1800" b="1" i="1"/>
              <a:t>Go Our Own Way</a:t>
            </a:r>
          </a:p>
        </c:rich>
      </c:tx>
      <c:layout>
        <c:manualLayout>
          <c:xMode val="edge"/>
          <c:yMode val="edge"/>
          <c:x val="0.28717745416651108"/>
          <c:y val="0.11033768630930356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27323641820268685"/>
          <c:y val="0.21088266775970163"/>
          <c:w val="0.63139143789574736"/>
          <c:h val="0.61946199357085208"/>
        </c:manualLayout>
      </c:layout>
      <c:areaChart>
        <c:grouping val="stacked"/>
        <c:varyColors val="0"/>
        <c:ser>
          <c:idx val="1"/>
          <c:order val="0"/>
          <c:tx>
            <c:v>Coal</c:v>
          </c:tx>
          <c:spPr>
            <a:solidFill>
              <a:srgbClr val="333333"/>
            </a:solidFill>
            <a:ln w="25400">
              <a:noFill/>
            </a:ln>
          </c:spPr>
          <c:cat>
            <c:numRef>
              <c:f>data!$N$2:$X$2</c:f>
              <c:numCache>
                <c:formatCode>General</c:formatCode>
                <c:ptCount val="11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  <c:pt idx="8">
                  <c:v>2045</c:v>
                </c:pt>
                <c:pt idx="9">
                  <c:v>2050</c:v>
                </c:pt>
                <c:pt idx="10">
                  <c:v>2055</c:v>
                </c:pt>
              </c:numCache>
            </c:numRef>
          </c:cat>
          <c:val>
            <c:numRef>
              <c:f>data!$AU$98:$BE$98</c:f>
              <c:numCache>
                <c:formatCode>General</c:formatCode>
                <c:ptCount val="11"/>
                <c:pt idx="0">
                  <c:v>7350.2</c:v>
                </c:pt>
                <c:pt idx="1">
                  <c:v>6387.41</c:v>
                </c:pt>
                <c:pt idx="2">
                  <c:v>5658.73</c:v>
                </c:pt>
                <c:pt idx="3">
                  <c:v>4848.45</c:v>
                </c:pt>
                <c:pt idx="4">
                  <c:v>4290.53</c:v>
                </c:pt>
                <c:pt idx="5">
                  <c:v>4053.65</c:v>
                </c:pt>
                <c:pt idx="6">
                  <c:v>3875.06</c:v>
                </c:pt>
                <c:pt idx="7">
                  <c:v>3856.02</c:v>
                </c:pt>
                <c:pt idx="8">
                  <c:v>3682.58</c:v>
                </c:pt>
                <c:pt idx="9">
                  <c:v>3334.67</c:v>
                </c:pt>
                <c:pt idx="10">
                  <c:v>2679.25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26-4AAC-AE04-C25DC77196DA}"/>
            </c:ext>
          </c:extLst>
        </c:ser>
        <c:ser>
          <c:idx val="0"/>
          <c:order val="1"/>
          <c:tx>
            <c:v>Coal w/CCS</c:v>
          </c:tx>
          <c:spPr>
            <a:pattFill prst="dkUpDiag">
              <a:fgClr>
                <a:srgbClr val="808080"/>
              </a:fgClr>
              <a:bgClr>
                <a:srgbClr val="C0C0C0"/>
              </a:bgClr>
            </a:pattFill>
            <a:ln w="25400">
              <a:noFill/>
            </a:ln>
          </c:spPr>
          <c:cat>
            <c:numRef>
              <c:f>data!$N$2:$X$2</c:f>
              <c:numCache>
                <c:formatCode>General</c:formatCode>
                <c:ptCount val="11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  <c:pt idx="8">
                  <c:v>2045</c:v>
                </c:pt>
                <c:pt idx="9">
                  <c:v>2050</c:v>
                </c:pt>
                <c:pt idx="10">
                  <c:v>2055</c:v>
                </c:pt>
              </c:numCache>
            </c:numRef>
          </c:cat>
          <c:val>
            <c:numRef>
              <c:f>data!$AU$97:$BE$97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826-4AAC-AE04-C25DC77196DA}"/>
            </c:ext>
          </c:extLst>
        </c:ser>
        <c:ser>
          <c:idx val="3"/>
          <c:order val="2"/>
          <c:tx>
            <c:v>Natural Gas</c:v>
          </c:tx>
          <c:spPr>
            <a:solidFill>
              <a:srgbClr val="00FFFF"/>
            </a:solidFill>
            <a:ln w="25400">
              <a:noFill/>
            </a:ln>
          </c:spPr>
          <c:cat>
            <c:numRef>
              <c:f>data!$N$2:$X$2</c:f>
              <c:numCache>
                <c:formatCode>General</c:formatCode>
                <c:ptCount val="11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  <c:pt idx="8">
                  <c:v>2045</c:v>
                </c:pt>
                <c:pt idx="9">
                  <c:v>2050</c:v>
                </c:pt>
                <c:pt idx="10">
                  <c:v>2055</c:v>
                </c:pt>
              </c:numCache>
            </c:numRef>
          </c:cat>
          <c:val>
            <c:numRef>
              <c:f>data!$AU$100:$BE$100</c:f>
              <c:numCache>
                <c:formatCode>General</c:formatCode>
                <c:ptCount val="11"/>
                <c:pt idx="0">
                  <c:v>2672.28</c:v>
                </c:pt>
                <c:pt idx="1">
                  <c:v>3423.71</c:v>
                </c:pt>
                <c:pt idx="2">
                  <c:v>3919.31</c:v>
                </c:pt>
                <c:pt idx="3">
                  <c:v>4470.8500000000004</c:v>
                </c:pt>
                <c:pt idx="4">
                  <c:v>5221.3900000000003</c:v>
                </c:pt>
                <c:pt idx="5">
                  <c:v>5977.17</c:v>
                </c:pt>
                <c:pt idx="6">
                  <c:v>7081.41</c:v>
                </c:pt>
                <c:pt idx="7">
                  <c:v>7856.84</c:v>
                </c:pt>
                <c:pt idx="8">
                  <c:v>9126.4699999999993</c:v>
                </c:pt>
                <c:pt idx="9">
                  <c:v>10192.99</c:v>
                </c:pt>
                <c:pt idx="10">
                  <c:v>11903.39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826-4AAC-AE04-C25DC77196DA}"/>
            </c:ext>
          </c:extLst>
        </c:ser>
        <c:ser>
          <c:idx val="2"/>
          <c:order val="3"/>
          <c:tx>
            <c:v>Natural Gas w/CCS</c:v>
          </c:tx>
          <c:spPr>
            <a:pattFill prst="dkUpDiag">
              <a:fgClr>
                <a:srgbClr val="0000FF"/>
              </a:fgClr>
              <a:bgClr>
                <a:srgbClr val="00FFFF"/>
              </a:bgClr>
            </a:pattFill>
            <a:ln w="25400">
              <a:noFill/>
            </a:ln>
          </c:spPr>
          <c:cat>
            <c:numRef>
              <c:f>data!$N$2:$X$2</c:f>
              <c:numCache>
                <c:formatCode>General</c:formatCode>
                <c:ptCount val="11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  <c:pt idx="8">
                  <c:v>2045</c:v>
                </c:pt>
                <c:pt idx="9">
                  <c:v>2050</c:v>
                </c:pt>
                <c:pt idx="10">
                  <c:v>2055</c:v>
                </c:pt>
              </c:numCache>
            </c:numRef>
          </c:cat>
          <c:val>
            <c:numRef>
              <c:f>data!$AU$99:$BE$99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826-4AAC-AE04-C25DC77196DA}"/>
            </c:ext>
          </c:extLst>
        </c:ser>
        <c:ser>
          <c:idx val="4"/>
          <c:order val="4"/>
          <c:tx>
            <c:v>Oil</c:v>
          </c:tx>
          <c:spPr>
            <a:solidFill>
              <a:srgbClr val="FF0000"/>
            </a:solidFill>
            <a:ln w="25400">
              <a:noFill/>
            </a:ln>
          </c:spPr>
          <c:cat>
            <c:numRef>
              <c:f>data!$N$2:$X$2</c:f>
              <c:numCache>
                <c:formatCode>General</c:formatCode>
                <c:ptCount val="11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  <c:pt idx="8">
                  <c:v>2045</c:v>
                </c:pt>
                <c:pt idx="9">
                  <c:v>2050</c:v>
                </c:pt>
                <c:pt idx="10">
                  <c:v>2055</c:v>
                </c:pt>
              </c:numCache>
            </c:numRef>
          </c:cat>
          <c:val>
            <c:numRef>
              <c:f>data!$AU$101:$BE$101</c:f>
              <c:numCache>
                <c:formatCode>General</c:formatCode>
                <c:ptCount val="11"/>
                <c:pt idx="0">
                  <c:v>230.76</c:v>
                </c:pt>
                <c:pt idx="1">
                  <c:v>64.44</c:v>
                </c:pt>
                <c:pt idx="2">
                  <c:v>44.29</c:v>
                </c:pt>
                <c:pt idx="3">
                  <c:v>8.4700000000000006</c:v>
                </c:pt>
                <c:pt idx="4">
                  <c:v>7.73</c:v>
                </c:pt>
                <c:pt idx="5">
                  <c:v>3.85</c:v>
                </c:pt>
                <c:pt idx="6">
                  <c:v>2.44</c:v>
                </c:pt>
                <c:pt idx="7">
                  <c:v>0.82</c:v>
                </c:pt>
                <c:pt idx="8">
                  <c:v>0.34</c:v>
                </c:pt>
                <c:pt idx="9">
                  <c:v>0.05</c:v>
                </c:pt>
                <c:pt idx="10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826-4AAC-AE04-C25DC77196DA}"/>
            </c:ext>
          </c:extLst>
        </c:ser>
        <c:ser>
          <c:idx val="5"/>
          <c:order val="5"/>
          <c:tx>
            <c:v>Nuclear</c:v>
          </c:tx>
          <c:spPr>
            <a:solidFill>
              <a:srgbClr val="FF9900"/>
            </a:solidFill>
            <a:ln w="25400">
              <a:noFill/>
            </a:ln>
          </c:spPr>
          <c:cat>
            <c:numRef>
              <c:f>data!$N$2:$X$2</c:f>
              <c:numCache>
                <c:formatCode>General</c:formatCode>
                <c:ptCount val="11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  <c:pt idx="8">
                  <c:v>2045</c:v>
                </c:pt>
                <c:pt idx="9">
                  <c:v>2050</c:v>
                </c:pt>
                <c:pt idx="10">
                  <c:v>2055</c:v>
                </c:pt>
              </c:numCache>
            </c:numRef>
          </c:cat>
          <c:val>
            <c:numRef>
              <c:f>data!$AU$102:$BE$102</c:f>
              <c:numCache>
                <c:formatCode>General</c:formatCode>
                <c:ptCount val="11"/>
                <c:pt idx="0">
                  <c:v>2843.3</c:v>
                </c:pt>
                <c:pt idx="1">
                  <c:v>2963.18</c:v>
                </c:pt>
                <c:pt idx="2">
                  <c:v>2926.81</c:v>
                </c:pt>
                <c:pt idx="3">
                  <c:v>2926.84</c:v>
                </c:pt>
                <c:pt idx="4">
                  <c:v>2926.82</c:v>
                </c:pt>
                <c:pt idx="5">
                  <c:v>2926.82</c:v>
                </c:pt>
                <c:pt idx="6">
                  <c:v>2926.81</c:v>
                </c:pt>
                <c:pt idx="7">
                  <c:v>2926.81</c:v>
                </c:pt>
                <c:pt idx="8">
                  <c:v>2926.83</c:v>
                </c:pt>
                <c:pt idx="9">
                  <c:v>2926.83</c:v>
                </c:pt>
                <c:pt idx="10">
                  <c:v>2675.48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826-4AAC-AE04-C25DC77196DA}"/>
            </c:ext>
          </c:extLst>
        </c:ser>
        <c:ser>
          <c:idx val="6"/>
          <c:order val="6"/>
          <c:tx>
            <c:v>Biomass</c:v>
          </c:tx>
          <c:spPr>
            <a:solidFill>
              <a:srgbClr val="00FF00"/>
            </a:solidFill>
            <a:ln w="25400">
              <a:noFill/>
            </a:ln>
          </c:spPr>
          <c:cat>
            <c:numRef>
              <c:f>data!$N$2:$X$2</c:f>
              <c:numCache>
                <c:formatCode>General</c:formatCode>
                <c:ptCount val="11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  <c:pt idx="8">
                  <c:v>2045</c:v>
                </c:pt>
                <c:pt idx="9">
                  <c:v>2050</c:v>
                </c:pt>
                <c:pt idx="10">
                  <c:v>2055</c:v>
                </c:pt>
              </c:numCache>
            </c:numRef>
          </c:cat>
          <c:val>
            <c:numRef>
              <c:f>data!$AU$104:$BE$104</c:f>
              <c:numCache>
                <c:formatCode>General</c:formatCode>
                <c:ptCount val="11"/>
                <c:pt idx="0">
                  <c:v>16.7</c:v>
                </c:pt>
                <c:pt idx="1">
                  <c:v>1.23</c:v>
                </c:pt>
                <c:pt idx="2">
                  <c:v>0.17</c:v>
                </c:pt>
                <c:pt idx="3">
                  <c:v>19.29</c:v>
                </c:pt>
                <c:pt idx="4">
                  <c:v>37.01</c:v>
                </c:pt>
                <c:pt idx="5">
                  <c:v>12.32</c:v>
                </c:pt>
                <c:pt idx="6">
                  <c:v>3.26</c:v>
                </c:pt>
                <c:pt idx="7">
                  <c:v>4.63</c:v>
                </c:pt>
                <c:pt idx="8">
                  <c:v>3</c:v>
                </c:pt>
                <c:pt idx="9">
                  <c:v>7.8</c:v>
                </c:pt>
                <c:pt idx="10">
                  <c:v>5.22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826-4AAC-AE04-C25DC77196DA}"/>
            </c:ext>
          </c:extLst>
        </c:ser>
        <c:ser>
          <c:idx val="13"/>
          <c:order val="7"/>
          <c:tx>
            <c:v>Biomass w/CCS</c:v>
          </c:tx>
          <c:spPr>
            <a:pattFill prst="dkUpDiag">
              <a:fgClr>
                <a:srgbClr val="33CC33"/>
              </a:fgClr>
              <a:bgClr>
                <a:schemeClr val="bg1"/>
              </a:bgClr>
            </a:pattFill>
          </c:spPr>
          <c:cat>
            <c:numRef>
              <c:f>data!$N$2:$X$2</c:f>
              <c:numCache>
                <c:formatCode>General</c:formatCode>
                <c:ptCount val="11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  <c:pt idx="8">
                  <c:v>2045</c:v>
                </c:pt>
                <c:pt idx="9">
                  <c:v>2050</c:v>
                </c:pt>
                <c:pt idx="10">
                  <c:v>2055</c:v>
                </c:pt>
              </c:numCache>
            </c:numRef>
          </c:cat>
          <c:val>
            <c:numRef>
              <c:f>data!$AU$103:$BE$103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826-4AAC-AE04-C25DC77196DA}"/>
            </c:ext>
          </c:extLst>
        </c:ser>
        <c:ser>
          <c:idx val="7"/>
          <c:order val="8"/>
          <c:tx>
            <c:v>Municipal Solid Waste</c:v>
          </c:tx>
          <c:spPr>
            <a:solidFill>
              <a:schemeClr val="accent4">
                <a:lumMod val="60000"/>
                <a:lumOff val="40000"/>
              </a:schemeClr>
            </a:solidFill>
            <a:ln w="25400">
              <a:noFill/>
            </a:ln>
          </c:spPr>
          <c:cat>
            <c:numRef>
              <c:f>data!$N$2:$X$2</c:f>
              <c:numCache>
                <c:formatCode>General</c:formatCode>
                <c:ptCount val="11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  <c:pt idx="8">
                  <c:v>2045</c:v>
                </c:pt>
                <c:pt idx="9">
                  <c:v>2050</c:v>
                </c:pt>
                <c:pt idx="10">
                  <c:v>2055</c:v>
                </c:pt>
              </c:numCache>
            </c:numRef>
          </c:cat>
          <c:val>
            <c:numRef>
              <c:f>data!$AU$105:$BE$105</c:f>
              <c:numCache>
                <c:formatCode>General</c:formatCode>
                <c:ptCount val="11"/>
                <c:pt idx="0">
                  <c:v>57.86</c:v>
                </c:pt>
                <c:pt idx="1">
                  <c:v>14.28</c:v>
                </c:pt>
                <c:pt idx="2">
                  <c:v>12.96</c:v>
                </c:pt>
                <c:pt idx="3">
                  <c:v>25.77</c:v>
                </c:pt>
                <c:pt idx="4">
                  <c:v>25.99</c:v>
                </c:pt>
                <c:pt idx="5">
                  <c:v>16.28</c:v>
                </c:pt>
                <c:pt idx="6">
                  <c:v>12.96</c:v>
                </c:pt>
                <c:pt idx="7">
                  <c:v>54.94</c:v>
                </c:pt>
                <c:pt idx="8">
                  <c:v>94.96</c:v>
                </c:pt>
                <c:pt idx="9">
                  <c:v>82</c:v>
                </c:pt>
                <c:pt idx="10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826-4AAC-AE04-C25DC77196DA}"/>
            </c:ext>
          </c:extLst>
        </c:ser>
        <c:ser>
          <c:idx val="8"/>
          <c:order val="9"/>
          <c:tx>
            <c:v>Geothermal</c:v>
          </c:tx>
          <c:spPr>
            <a:solidFill>
              <a:srgbClr val="800000"/>
            </a:solidFill>
            <a:ln w="25400">
              <a:noFill/>
            </a:ln>
          </c:spPr>
          <c:cat>
            <c:numRef>
              <c:f>data!$N$2:$X$2</c:f>
              <c:numCache>
                <c:formatCode>General</c:formatCode>
                <c:ptCount val="11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  <c:pt idx="8">
                  <c:v>2045</c:v>
                </c:pt>
                <c:pt idx="9">
                  <c:v>2050</c:v>
                </c:pt>
                <c:pt idx="10">
                  <c:v>2055</c:v>
                </c:pt>
              </c:numCache>
            </c:numRef>
          </c:cat>
          <c:val>
            <c:numRef>
              <c:f>data!$AU$106:$BE$106</c:f>
              <c:numCache>
                <c:formatCode>General</c:formatCode>
                <c:ptCount val="11"/>
                <c:pt idx="0">
                  <c:v>87.3</c:v>
                </c:pt>
                <c:pt idx="1">
                  <c:v>91.77</c:v>
                </c:pt>
                <c:pt idx="2">
                  <c:v>90.43</c:v>
                </c:pt>
                <c:pt idx="3">
                  <c:v>280.24</c:v>
                </c:pt>
                <c:pt idx="4">
                  <c:v>280.24</c:v>
                </c:pt>
                <c:pt idx="5">
                  <c:v>199.19</c:v>
                </c:pt>
                <c:pt idx="6">
                  <c:v>188.47</c:v>
                </c:pt>
                <c:pt idx="7">
                  <c:v>188.47</c:v>
                </c:pt>
                <c:pt idx="8">
                  <c:v>188.47</c:v>
                </c:pt>
                <c:pt idx="9">
                  <c:v>188.47</c:v>
                </c:pt>
                <c:pt idx="10">
                  <c:v>188.47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0826-4AAC-AE04-C25DC77196DA}"/>
            </c:ext>
          </c:extLst>
        </c:ser>
        <c:ser>
          <c:idx val="9"/>
          <c:order val="10"/>
          <c:tx>
            <c:v>Hydro</c:v>
          </c:tx>
          <c:spPr>
            <a:solidFill>
              <a:srgbClr val="3366FF"/>
            </a:solidFill>
            <a:ln w="25400">
              <a:noFill/>
            </a:ln>
          </c:spPr>
          <c:cat>
            <c:numRef>
              <c:f>data!$N$2:$X$2</c:f>
              <c:numCache>
                <c:formatCode>General</c:formatCode>
                <c:ptCount val="11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  <c:pt idx="8">
                  <c:v>2045</c:v>
                </c:pt>
                <c:pt idx="9">
                  <c:v>2050</c:v>
                </c:pt>
                <c:pt idx="10">
                  <c:v>2055</c:v>
                </c:pt>
              </c:numCache>
            </c:numRef>
          </c:cat>
          <c:val>
            <c:numRef>
              <c:f>data!$AU$107:$BE$107</c:f>
              <c:numCache>
                <c:formatCode>General</c:formatCode>
                <c:ptCount val="11"/>
                <c:pt idx="0">
                  <c:v>1021.66</c:v>
                </c:pt>
                <c:pt idx="1">
                  <c:v>1042.08</c:v>
                </c:pt>
                <c:pt idx="2">
                  <c:v>1046.1199999999999</c:v>
                </c:pt>
                <c:pt idx="3">
                  <c:v>1079.4100000000001</c:v>
                </c:pt>
                <c:pt idx="4">
                  <c:v>1094.3699999999999</c:v>
                </c:pt>
                <c:pt idx="5">
                  <c:v>1099.92</c:v>
                </c:pt>
                <c:pt idx="6">
                  <c:v>1099.92</c:v>
                </c:pt>
                <c:pt idx="7">
                  <c:v>1099.92</c:v>
                </c:pt>
                <c:pt idx="8">
                  <c:v>1099.92</c:v>
                </c:pt>
                <c:pt idx="9">
                  <c:v>1099.92</c:v>
                </c:pt>
                <c:pt idx="10">
                  <c:v>1099.92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826-4AAC-AE04-C25DC77196DA}"/>
            </c:ext>
          </c:extLst>
        </c:ser>
        <c:ser>
          <c:idx val="10"/>
          <c:order val="11"/>
          <c:tx>
            <c:v>Wind</c:v>
          </c:tx>
          <c:spPr>
            <a:solidFill>
              <a:srgbClr val="99CCFF"/>
            </a:solidFill>
            <a:ln w="25400">
              <a:noFill/>
            </a:ln>
          </c:spPr>
          <c:cat>
            <c:numRef>
              <c:f>data!$N$2:$X$2</c:f>
              <c:numCache>
                <c:formatCode>General</c:formatCode>
                <c:ptCount val="11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  <c:pt idx="8">
                  <c:v>2045</c:v>
                </c:pt>
                <c:pt idx="9">
                  <c:v>2050</c:v>
                </c:pt>
                <c:pt idx="10">
                  <c:v>2055</c:v>
                </c:pt>
              </c:numCache>
            </c:numRef>
          </c:cat>
          <c:val>
            <c:numRef>
              <c:f>data!$AU$108:$BE$108</c:f>
              <c:numCache>
                <c:formatCode>General</c:formatCode>
                <c:ptCount val="11"/>
                <c:pt idx="0">
                  <c:v>76.13</c:v>
                </c:pt>
                <c:pt idx="1">
                  <c:v>347.54</c:v>
                </c:pt>
                <c:pt idx="2">
                  <c:v>651.33000000000004</c:v>
                </c:pt>
                <c:pt idx="3">
                  <c:v>787.53</c:v>
                </c:pt>
                <c:pt idx="4">
                  <c:v>969.7</c:v>
                </c:pt>
                <c:pt idx="5">
                  <c:v>1056.07</c:v>
                </c:pt>
                <c:pt idx="6">
                  <c:v>1102.79</c:v>
                </c:pt>
                <c:pt idx="7">
                  <c:v>1045.6300000000001</c:v>
                </c:pt>
                <c:pt idx="8">
                  <c:v>1113.5</c:v>
                </c:pt>
                <c:pt idx="9">
                  <c:v>1103.6199999999999</c:v>
                </c:pt>
                <c:pt idx="10">
                  <c:v>1102.21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0826-4AAC-AE04-C25DC77196DA}"/>
            </c:ext>
          </c:extLst>
        </c:ser>
        <c:ser>
          <c:idx val="11"/>
          <c:order val="12"/>
          <c:tx>
            <c:v>Solar</c:v>
          </c:tx>
          <c:spPr>
            <a:solidFill>
              <a:srgbClr val="FFCC00"/>
            </a:solidFill>
            <a:ln w="3175">
              <a:noFill/>
              <a:prstDash val="solid"/>
            </a:ln>
          </c:spPr>
          <c:cat>
            <c:numRef>
              <c:f>data!$N$2:$X$2</c:f>
              <c:numCache>
                <c:formatCode>General</c:formatCode>
                <c:ptCount val="11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  <c:pt idx="8">
                  <c:v>2045</c:v>
                </c:pt>
                <c:pt idx="9">
                  <c:v>2050</c:v>
                </c:pt>
                <c:pt idx="10">
                  <c:v>2055</c:v>
                </c:pt>
              </c:numCache>
            </c:numRef>
          </c:cat>
          <c:val>
            <c:numRef>
              <c:f>data!$AU$109:$BE$109</c:f>
              <c:numCache>
                <c:formatCode>General</c:formatCode>
                <c:ptCount val="11"/>
                <c:pt idx="0">
                  <c:v>7.32</c:v>
                </c:pt>
                <c:pt idx="1">
                  <c:v>13.24</c:v>
                </c:pt>
                <c:pt idx="2">
                  <c:v>135.57</c:v>
                </c:pt>
                <c:pt idx="3">
                  <c:v>213.49</c:v>
                </c:pt>
                <c:pt idx="4">
                  <c:v>308.12</c:v>
                </c:pt>
                <c:pt idx="5">
                  <c:v>495.74</c:v>
                </c:pt>
                <c:pt idx="6">
                  <c:v>644.29</c:v>
                </c:pt>
                <c:pt idx="7">
                  <c:v>722.25</c:v>
                </c:pt>
                <c:pt idx="8">
                  <c:v>802.25</c:v>
                </c:pt>
                <c:pt idx="9">
                  <c:v>880.17</c:v>
                </c:pt>
                <c:pt idx="10">
                  <c:v>975.59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826-4AAC-AE04-C25DC77196DA}"/>
            </c:ext>
          </c:extLst>
        </c:ser>
        <c:ser>
          <c:idx val="12"/>
          <c:order val="13"/>
          <c:tx>
            <c:v>Industrial CHP</c:v>
          </c:tx>
          <c:spPr>
            <a:solidFill>
              <a:schemeClr val="bg1">
                <a:lumMod val="75000"/>
              </a:schemeClr>
            </a:solidFill>
            <a:ln>
              <a:noFill/>
            </a:ln>
          </c:spPr>
          <c:cat>
            <c:numRef>
              <c:f>data!$N$2:$X$2</c:f>
              <c:numCache>
                <c:formatCode>General</c:formatCode>
                <c:ptCount val="11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  <c:pt idx="8">
                  <c:v>2045</c:v>
                </c:pt>
                <c:pt idx="9">
                  <c:v>2050</c:v>
                </c:pt>
                <c:pt idx="10">
                  <c:v>2055</c:v>
                </c:pt>
              </c:numCache>
            </c:numRef>
          </c:cat>
          <c:val>
            <c:numRef>
              <c:f>data!$AU$65:$BE$65</c:f>
              <c:numCache>
                <c:formatCode>General</c:formatCode>
                <c:ptCount val="11"/>
                <c:pt idx="0">
                  <c:v>352.74</c:v>
                </c:pt>
                <c:pt idx="1">
                  <c:v>448.78</c:v>
                </c:pt>
                <c:pt idx="2">
                  <c:v>421.19</c:v>
                </c:pt>
                <c:pt idx="3">
                  <c:v>445.12</c:v>
                </c:pt>
                <c:pt idx="4">
                  <c:v>466.92</c:v>
                </c:pt>
                <c:pt idx="5">
                  <c:v>483.88</c:v>
                </c:pt>
                <c:pt idx="6">
                  <c:v>510.36</c:v>
                </c:pt>
                <c:pt idx="7">
                  <c:v>536.64</c:v>
                </c:pt>
                <c:pt idx="8">
                  <c:v>399.82</c:v>
                </c:pt>
                <c:pt idx="9">
                  <c:v>434.54</c:v>
                </c:pt>
                <c:pt idx="10">
                  <c:v>463.55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0826-4AAC-AE04-C25DC77196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76360528"/>
        <c:axId val="776360920"/>
      </c:areaChart>
      <c:catAx>
        <c:axId val="776360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/>
            </a:pPr>
            <a:endParaRPr lang="en-US"/>
          </a:p>
        </c:txPr>
        <c:crossAx val="776360920"/>
        <c:crosses val="autoZero"/>
        <c:auto val="1"/>
        <c:lblAlgn val="ctr"/>
        <c:lblOffset val="100"/>
        <c:noMultiLvlLbl val="0"/>
      </c:catAx>
      <c:valAx>
        <c:axId val="776360920"/>
        <c:scaling>
          <c:orientation val="minMax"/>
          <c:max val="25000"/>
        </c:scaling>
        <c:delete val="0"/>
        <c:axPos val="l"/>
        <c:majorGridlines>
          <c:spPr>
            <a:ln w="3175">
              <a:solidFill>
                <a:srgbClr val="C0C0C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100"/>
                </a:pPr>
                <a:r>
                  <a:rPr lang="en-US" sz="1100"/>
                  <a:t>Quantity (PJ)</a:t>
                </a:r>
              </a:p>
            </c:rich>
          </c:tx>
          <c:layout>
            <c:manualLayout>
              <c:xMode val="edge"/>
              <c:yMode val="edge"/>
              <c:x val="5.2282433874062201E-2"/>
              <c:y val="0.34149720675372619"/>
            </c:manualLayout>
          </c:layout>
          <c:overlay val="0"/>
          <c:spPr>
            <a:noFill/>
            <a:ln w="25400">
              <a:noFill/>
            </a:ln>
          </c:spPr>
        </c:title>
        <c:numFmt formatCode="_(* #,##0_);_(* \(#,##0\);_(* &quot;-&quot;??_);_(@_)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/>
            </a:pPr>
            <a:endParaRPr lang="en-US"/>
          </a:p>
        </c:txPr>
        <c:crossAx val="776360528"/>
        <c:crosses val="autoZero"/>
        <c:crossBetween val="midCat"/>
      </c:valAx>
      <c:spPr>
        <a:solidFill>
          <a:schemeClr val="bg1"/>
        </a:solidFill>
        <a:ln w="12700">
          <a:solidFill>
            <a:sysClr val="windowText" lastClr="000000"/>
          </a:solidFill>
          <a:prstDash val="solid"/>
        </a:ln>
      </c:spPr>
    </c:plotArea>
    <c:plotVisOnly val="1"/>
    <c:dispBlanksAs val="zero"/>
    <c:showDLblsOverMax val="0"/>
  </c:chart>
  <c:spPr>
    <a:solidFill>
      <a:srgbClr val="0070C0"/>
    </a:solidFill>
    <a:ln w="28575">
      <a:solidFill>
        <a:sysClr val="windowText" lastClr="000000"/>
      </a:solidFill>
    </a:ln>
  </c:spPr>
  <c:txPr>
    <a:bodyPr/>
    <a:lstStyle/>
    <a:p>
      <a:pPr>
        <a:defRPr sz="1000" b="0" i="0" u="none" strike="noStrike" baseline="0">
          <a:solidFill>
            <a:schemeClr val="bg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 i="1"/>
            </a:pPr>
            <a:r>
              <a:rPr lang="en-US" sz="1800" b="1" i="1"/>
              <a:t>Muddling Through</a:t>
            </a:r>
          </a:p>
        </c:rich>
      </c:tx>
      <c:layout>
        <c:manualLayout>
          <c:xMode val="edge"/>
          <c:yMode val="edge"/>
          <c:x val="0.34189936544060284"/>
          <c:y val="0.11424316604588963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25079258509380969"/>
          <c:y val="0.20697750719764141"/>
          <c:w val="0.60456598305354792"/>
          <c:h val="0.59931706750843505"/>
        </c:manualLayout>
      </c:layout>
      <c:areaChart>
        <c:grouping val="stacked"/>
        <c:varyColors val="0"/>
        <c:ser>
          <c:idx val="1"/>
          <c:order val="0"/>
          <c:tx>
            <c:v>Coal</c:v>
          </c:tx>
          <c:spPr>
            <a:solidFill>
              <a:srgbClr val="333333"/>
            </a:solidFill>
            <a:ln w="25400">
              <a:noFill/>
            </a:ln>
          </c:spPr>
          <c:cat>
            <c:numRef>
              <c:f>data!$N$2:$X$2</c:f>
              <c:numCache>
                <c:formatCode>General</c:formatCode>
                <c:ptCount val="11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  <c:pt idx="8">
                  <c:v>2045</c:v>
                </c:pt>
                <c:pt idx="9">
                  <c:v>2050</c:v>
                </c:pt>
                <c:pt idx="10">
                  <c:v>2055</c:v>
                </c:pt>
              </c:numCache>
            </c:numRef>
          </c:cat>
          <c:val>
            <c:numRef>
              <c:f>data!$AJ$98:$AT$98</c:f>
              <c:numCache>
                <c:formatCode>General</c:formatCode>
                <c:ptCount val="11"/>
                <c:pt idx="0">
                  <c:v>7350.19</c:v>
                </c:pt>
                <c:pt idx="1">
                  <c:v>6395.59</c:v>
                </c:pt>
                <c:pt idx="2">
                  <c:v>5658.7</c:v>
                </c:pt>
                <c:pt idx="3">
                  <c:v>5079.2</c:v>
                </c:pt>
                <c:pt idx="4">
                  <c:v>4654</c:v>
                </c:pt>
                <c:pt idx="5">
                  <c:v>4015.58</c:v>
                </c:pt>
                <c:pt idx="6">
                  <c:v>3755.55</c:v>
                </c:pt>
                <c:pt idx="7">
                  <c:v>3709.81</c:v>
                </c:pt>
                <c:pt idx="8">
                  <c:v>3469.66</c:v>
                </c:pt>
                <c:pt idx="9">
                  <c:v>2857.28</c:v>
                </c:pt>
                <c:pt idx="10">
                  <c:v>2600.4299999999998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D8-483D-8C3C-7D44743B6B4D}"/>
            </c:ext>
          </c:extLst>
        </c:ser>
        <c:ser>
          <c:idx val="0"/>
          <c:order val="1"/>
          <c:tx>
            <c:v>Coal w/CCS</c:v>
          </c:tx>
          <c:spPr>
            <a:pattFill prst="dkUpDiag">
              <a:fgClr>
                <a:srgbClr val="808080"/>
              </a:fgClr>
              <a:bgClr>
                <a:srgbClr val="C0C0C0"/>
              </a:bgClr>
            </a:pattFill>
            <a:ln w="25400">
              <a:noFill/>
            </a:ln>
          </c:spPr>
          <c:cat>
            <c:numRef>
              <c:f>data!$N$2:$X$2</c:f>
              <c:numCache>
                <c:formatCode>General</c:formatCode>
                <c:ptCount val="11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  <c:pt idx="8">
                  <c:v>2045</c:v>
                </c:pt>
                <c:pt idx="9">
                  <c:v>2050</c:v>
                </c:pt>
                <c:pt idx="10">
                  <c:v>2055</c:v>
                </c:pt>
              </c:numCache>
            </c:numRef>
          </c:cat>
          <c:val>
            <c:numRef>
              <c:f>data!$AJ$97:$AT$97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BD8-483D-8C3C-7D44743B6B4D}"/>
            </c:ext>
          </c:extLst>
        </c:ser>
        <c:ser>
          <c:idx val="3"/>
          <c:order val="2"/>
          <c:tx>
            <c:v>Natural Gas</c:v>
          </c:tx>
          <c:spPr>
            <a:solidFill>
              <a:srgbClr val="00FFFF"/>
            </a:solidFill>
            <a:ln w="25400">
              <a:noFill/>
            </a:ln>
          </c:spPr>
          <c:cat>
            <c:numRef>
              <c:f>data!$N$2:$X$2</c:f>
              <c:numCache>
                <c:formatCode>General</c:formatCode>
                <c:ptCount val="11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  <c:pt idx="8">
                  <c:v>2045</c:v>
                </c:pt>
                <c:pt idx="9">
                  <c:v>2050</c:v>
                </c:pt>
                <c:pt idx="10">
                  <c:v>2055</c:v>
                </c:pt>
              </c:numCache>
            </c:numRef>
          </c:cat>
          <c:val>
            <c:numRef>
              <c:f>data!$AJ$100:$AT$100</c:f>
              <c:numCache>
                <c:formatCode>General</c:formatCode>
                <c:ptCount val="11"/>
                <c:pt idx="0">
                  <c:v>2672.3</c:v>
                </c:pt>
                <c:pt idx="1">
                  <c:v>3392.87</c:v>
                </c:pt>
                <c:pt idx="2">
                  <c:v>3975.9</c:v>
                </c:pt>
                <c:pt idx="3">
                  <c:v>4506.08</c:v>
                </c:pt>
                <c:pt idx="4">
                  <c:v>5712.6</c:v>
                </c:pt>
                <c:pt idx="5">
                  <c:v>7695.88</c:v>
                </c:pt>
                <c:pt idx="6">
                  <c:v>9515.3700000000008</c:v>
                </c:pt>
                <c:pt idx="7">
                  <c:v>11314.3</c:v>
                </c:pt>
                <c:pt idx="8">
                  <c:v>13306.81</c:v>
                </c:pt>
                <c:pt idx="9">
                  <c:v>15354.24</c:v>
                </c:pt>
                <c:pt idx="10">
                  <c:v>16787.939999999999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BD8-483D-8C3C-7D44743B6B4D}"/>
            </c:ext>
          </c:extLst>
        </c:ser>
        <c:ser>
          <c:idx val="2"/>
          <c:order val="3"/>
          <c:tx>
            <c:v>Natural Gas w/CCS</c:v>
          </c:tx>
          <c:spPr>
            <a:pattFill prst="dkUpDiag">
              <a:fgClr>
                <a:srgbClr val="0000FF"/>
              </a:fgClr>
              <a:bgClr>
                <a:srgbClr val="00FFFF"/>
              </a:bgClr>
            </a:pattFill>
            <a:ln w="25400">
              <a:noFill/>
            </a:ln>
          </c:spPr>
          <c:cat>
            <c:numRef>
              <c:f>data!$N$2:$X$2</c:f>
              <c:numCache>
                <c:formatCode>General</c:formatCode>
                <c:ptCount val="11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  <c:pt idx="8">
                  <c:v>2045</c:v>
                </c:pt>
                <c:pt idx="9">
                  <c:v>2050</c:v>
                </c:pt>
                <c:pt idx="10">
                  <c:v>2055</c:v>
                </c:pt>
              </c:numCache>
            </c:numRef>
          </c:cat>
          <c:val>
            <c:numRef>
              <c:f>data!$AJ$99:$AT$99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BD8-483D-8C3C-7D44743B6B4D}"/>
            </c:ext>
          </c:extLst>
        </c:ser>
        <c:ser>
          <c:idx val="4"/>
          <c:order val="4"/>
          <c:tx>
            <c:v>Oil</c:v>
          </c:tx>
          <c:spPr>
            <a:solidFill>
              <a:srgbClr val="FF0000"/>
            </a:solidFill>
            <a:ln w="25400">
              <a:noFill/>
            </a:ln>
          </c:spPr>
          <c:cat>
            <c:numRef>
              <c:f>data!$N$2:$X$2</c:f>
              <c:numCache>
                <c:formatCode>General</c:formatCode>
                <c:ptCount val="11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  <c:pt idx="8">
                  <c:v>2045</c:v>
                </c:pt>
                <c:pt idx="9">
                  <c:v>2050</c:v>
                </c:pt>
                <c:pt idx="10">
                  <c:v>2055</c:v>
                </c:pt>
              </c:numCache>
            </c:numRef>
          </c:cat>
          <c:val>
            <c:numRef>
              <c:f>data!$AJ$101:$AT$101</c:f>
              <c:numCache>
                <c:formatCode>General</c:formatCode>
                <c:ptCount val="11"/>
                <c:pt idx="0">
                  <c:v>230.76</c:v>
                </c:pt>
                <c:pt idx="1">
                  <c:v>64.45</c:v>
                </c:pt>
                <c:pt idx="2">
                  <c:v>44.3</c:v>
                </c:pt>
                <c:pt idx="3">
                  <c:v>8.4700000000000006</c:v>
                </c:pt>
                <c:pt idx="4">
                  <c:v>7.73</c:v>
                </c:pt>
                <c:pt idx="5">
                  <c:v>3.85</c:v>
                </c:pt>
                <c:pt idx="6">
                  <c:v>2.44</c:v>
                </c:pt>
                <c:pt idx="7">
                  <c:v>0.82</c:v>
                </c:pt>
                <c:pt idx="8">
                  <c:v>0.18</c:v>
                </c:pt>
                <c:pt idx="9">
                  <c:v>0.05</c:v>
                </c:pt>
                <c:pt idx="10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BD8-483D-8C3C-7D44743B6B4D}"/>
            </c:ext>
          </c:extLst>
        </c:ser>
        <c:ser>
          <c:idx val="5"/>
          <c:order val="5"/>
          <c:tx>
            <c:v>Nuclear</c:v>
          </c:tx>
          <c:spPr>
            <a:solidFill>
              <a:srgbClr val="FF9900"/>
            </a:solidFill>
            <a:ln w="25400">
              <a:noFill/>
            </a:ln>
          </c:spPr>
          <c:cat>
            <c:numRef>
              <c:f>data!$N$2:$X$2</c:f>
              <c:numCache>
                <c:formatCode>General</c:formatCode>
                <c:ptCount val="11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  <c:pt idx="8">
                  <c:v>2045</c:v>
                </c:pt>
                <c:pt idx="9">
                  <c:v>2050</c:v>
                </c:pt>
                <c:pt idx="10">
                  <c:v>2055</c:v>
                </c:pt>
              </c:numCache>
            </c:numRef>
          </c:cat>
          <c:val>
            <c:numRef>
              <c:f>data!$AJ$102:$AT$102</c:f>
              <c:numCache>
                <c:formatCode>General</c:formatCode>
                <c:ptCount val="11"/>
                <c:pt idx="0">
                  <c:v>2843.3</c:v>
                </c:pt>
                <c:pt idx="1">
                  <c:v>2963.18</c:v>
                </c:pt>
                <c:pt idx="2">
                  <c:v>2926.86</c:v>
                </c:pt>
                <c:pt idx="3">
                  <c:v>2926.82</c:v>
                </c:pt>
                <c:pt idx="4">
                  <c:v>2926.83</c:v>
                </c:pt>
                <c:pt idx="5">
                  <c:v>2926.82</c:v>
                </c:pt>
                <c:pt idx="6">
                  <c:v>2926.81</c:v>
                </c:pt>
                <c:pt idx="7">
                  <c:v>2926.81</c:v>
                </c:pt>
                <c:pt idx="8">
                  <c:v>2926.83</c:v>
                </c:pt>
                <c:pt idx="9">
                  <c:v>2926.82</c:v>
                </c:pt>
                <c:pt idx="10">
                  <c:v>2926.82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BD8-483D-8C3C-7D44743B6B4D}"/>
            </c:ext>
          </c:extLst>
        </c:ser>
        <c:ser>
          <c:idx val="6"/>
          <c:order val="6"/>
          <c:tx>
            <c:v>Biomass</c:v>
          </c:tx>
          <c:spPr>
            <a:solidFill>
              <a:srgbClr val="00FF00"/>
            </a:solidFill>
            <a:ln w="25400">
              <a:noFill/>
            </a:ln>
          </c:spPr>
          <c:cat>
            <c:numRef>
              <c:f>data!$N$2:$X$2</c:f>
              <c:numCache>
                <c:formatCode>General</c:formatCode>
                <c:ptCount val="11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  <c:pt idx="8">
                  <c:v>2045</c:v>
                </c:pt>
                <c:pt idx="9">
                  <c:v>2050</c:v>
                </c:pt>
                <c:pt idx="10">
                  <c:v>2055</c:v>
                </c:pt>
              </c:numCache>
            </c:numRef>
          </c:cat>
          <c:val>
            <c:numRef>
              <c:f>data!$AJ$104:$AT$104</c:f>
              <c:numCache>
                <c:formatCode>General</c:formatCode>
                <c:ptCount val="11"/>
                <c:pt idx="0">
                  <c:v>16.7</c:v>
                </c:pt>
                <c:pt idx="1">
                  <c:v>1.42</c:v>
                </c:pt>
                <c:pt idx="2">
                  <c:v>0.17</c:v>
                </c:pt>
                <c:pt idx="3">
                  <c:v>35</c:v>
                </c:pt>
                <c:pt idx="4">
                  <c:v>42.47</c:v>
                </c:pt>
                <c:pt idx="5">
                  <c:v>8.56</c:v>
                </c:pt>
                <c:pt idx="6">
                  <c:v>3</c:v>
                </c:pt>
                <c:pt idx="7">
                  <c:v>2.95</c:v>
                </c:pt>
                <c:pt idx="8">
                  <c:v>2.93</c:v>
                </c:pt>
                <c:pt idx="9">
                  <c:v>2.93</c:v>
                </c:pt>
                <c:pt idx="10">
                  <c:v>8.75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BD8-483D-8C3C-7D44743B6B4D}"/>
            </c:ext>
          </c:extLst>
        </c:ser>
        <c:ser>
          <c:idx val="13"/>
          <c:order val="7"/>
          <c:tx>
            <c:v>Biomass w/CCS</c:v>
          </c:tx>
          <c:spPr>
            <a:pattFill prst="dkUpDiag">
              <a:fgClr>
                <a:srgbClr val="33CC33"/>
              </a:fgClr>
              <a:bgClr>
                <a:schemeClr val="bg1"/>
              </a:bgClr>
            </a:pattFill>
          </c:spPr>
          <c:cat>
            <c:numRef>
              <c:f>data!$N$2:$X$2</c:f>
              <c:numCache>
                <c:formatCode>General</c:formatCode>
                <c:ptCount val="11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  <c:pt idx="8">
                  <c:v>2045</c:v>
                </c:pt>
                <c:pt idx="9">
                  <c:v>2050</c:v>
                </c:pt>
                <c:pt idx="10">
                  <c:v>2055</c:v>
                </c:pt>
              </c:numCache>
            </c:numRef>
          </c:cat>
          <c:val>
            <c:numRef>
              <c:f>data!$AJ$103:$AT$103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BD8-483D-8C3C-7D44743B6B4D}"/>
            </c:ext>
          </c:extLst>
        </c:ser>
        <c:ser>
          <c:idx val="7"/>
          <c:order val="8"/>
          <c:tx>
            <c:v>Municipal Solid Waste</c:v>
          </c:tx>
          <c:spPr>
            <a:solidFill>
              <a:schemeClr val="accent4">
                <a:lumMod val="60000"/>
                <a:lumOff val="40000"/>
              </a:schemeClr>
            </a:solidFill>
            <a:ln w="25400">
              <a:noFill/>
            </a:ln>
          </c:spPr>
          <c:cat>
            <c:numRef>
              <c:f>data!$N$2:$X$2</c:f>
              <c:numCache>
                <c:formatCode>General</c:formatCode>
                <c:ptCount val="11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  <c:pt idx="8">
                  <c:v>2045</c:v>
                </c:pt>
                <c:pt idx="9">
                  <c:v>2050</c:v>
                </c:pt>
                <c:pt idx="10">
                  <c:v>2055</c:v>
                </c:pt>
              </c:numCache>
            </c:numRef>
          </c:cat>
          <c:val>
            <c:numRef>
              <c:f>data!$AJ$105:$AT$105</c:f>
              <c:numCache>
                <c:formatCode>General</c:formatCode>
                <c:ptCount val="11"/>
                <c:pt idx="0">
                  <c:v>57.49</c:v>
                </c:pt>
                <c:pt idx="1">
                  <c:v>12.96</c:v>
                </c:pt>
                <c:pt idx="2">
                  <c:v>12.96</c:v>
                </c:pt>
                <c:pt idx="3">
                  <c:v>27.68</c:v>
                </c:pt>
                <c:pt idx="4">
                  <c:v>25.99</c:v>
                </c:pt>
                <c:pt idx="5">
                  <c:v>17.3</c:v>
                </c:pt>
                <c:pt idx="6">
                  <c:v>13.98</c:v>
                </c:pt>
                <c:pt idx="7">
                  <c:v>52.05</c:v>
                </c:pt>
                <c:pt idx="8">
                  <c:v>60.56</c:v>
                </c:pt>
                <c:pt idx="9">
                  <c:v>78.819999999999993</c:v>
                </c:pt>
                <c:pt idx="10">
                  <c:v>78.819999999999993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BD8-483D-8C3C-7D44743B6B4D}"/>
            </c:ext>
          </c:extLst>
        </c:ser>
        <c:ser>
          <c:idx val="8"/>
          <c:order val="9"/>
          <c:tx>
            <c:v>Geothermal</c:v>
          </c:tx>
          <c:spPr>
            <a:solidFill>
              <a:srgbClr val="800000"/>
            </a:solidFill>
            <a:ln w="25400">
              <a:noFill/>
            </a:ln>
          </c:spPr>
          <c:cat>
            <c:numRef>
              <c:f>data!$N$2:$X$2</c:f>
              <c:numCache>
                <c:formatCode>General</c:formatCode>
                <c:ptCount val="11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  <c:pt idx="8">
                  <c:v>2045</c:v>
                </c:pt>
                <c:pt idx="9">
                  <c:v>2050</c:v>
                </c:pt>
                <c:pt idx="10">
                  <c:v>2055</c:v>
                </c:pt>
              </c:numCache>
            </c:numRef>
          </c:cat>
          <c:val>
            <c:numRef>
              <c:f>data!$AJ$106:$AT$106</c:f>
              <c:numCache>
                <c:formatCode>General</c:formatCode>
                <c:ptCount val="11"/>
                <c:pt idx="0">
                  <c:v>87.3</c:v>
                </c:pt>
                <c:pt idx="1">
                  <c:v>91.77</c:v>
                </c:pt>
                <c:pt idx="2">
                  <c:v>89.11</c:v>
                </c:pt>
                <c:pt idx="3">
                  <c:v>91.77</c:v>
                </c:pt>
                <c:pt idx="4">
                  <c:v>91.77</c:v>
                </c:pt>
                <c:pt idx="5">
                  <c:v>10.72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8BD8-483D-8C3C-7D44743B6B4D}"/>
            </c:ext>
          </c:extLst>
        </c:ser>
        <c:ser>
          <c:idx val="9"/>
          <c:order val="10"/>
          <c:tx>
            <c:v>Hydro</c:v>
          </c:tx>
          <c:spPr>
            <a:solidFill>
              <a:srgbClr val="3366FF"/>
            </a:solidFill>
            <a:ln w="25400">
              <a:noFill/>
            </a:ln>
          </c:spPr>
          <c:cat>
            <c:numRef>
              <c:f>data!$N$2:$X$2</c:f>
              <c:numCache>
                <c:formatCode>General</c:formatCode>
                <c:ptCount val="11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  <c:pt idx="8">
                  <c:v>2045</c:v>
                </c:pt>
                <c:pt idx="9">
                  <c:v>2050</c:v>
                </c:pt>
                <c:pt idx="10">
                  <c:v>2055</c:v>
                </c:pt>
              </c:numCache>
            </c:numRef>
          </c:cat>
          <c:val>
            <c:numRef>
              <c:f>data!$AJ$107:$AT$107</c:f>
              <c:numCache>
                <c:formatCode>General</c:formatCode>
                <c:ptCount val="11"/>
                <c:pt idx="0">
                  <c:v>1021.69</c:v>
                </c:pt>
                <c:pt idx="1">
                  <c:v>1039.8900000000001</c:v>
                </c:pt>
                <c:pt idx="2">
                  <c:v>1044.06</c:v>
                </c:pt>
                <c:pt idx="3">
                  <c:v>1077.45</c:v>
                </c:pt>
                <c:pt idx="4">
                  <c:v>1098.1500000000001</c:v>
                </c:pt>
                <c:pt idx="5">
                  <c:v>1099.92</c:v>
                </c:pt>
                <c:pt idx="6">
                  <c:v>1099.92</c:v>
                </c:pt>
                <c:pt idx="7">
                  <c:v>1099.92</c:v>
                </c:pt>
                <c:pt idx="8">
                  <c:v>1099.92</c:v>
                </c:pt>
                <c:pt idx="9">
                  <c:v>1099.92</c:v>
                </c:pt>
                <c:pt idx="10">
                  <c:v>1099.92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BD8-483D-8C3C-7D44743B6B4D}"/>
            </c:ext>
          </c:extLst>
        </c:ser>
        <c:ser>
          <c:idx val="10"/>
          <c:order val="11"/>
          <c:tx>
            <c:v>Wind</c:v>
          </c:tx>
          <c:spPr>
            <a:solidFill>
              <a:srgbClr val="99CCFF"/>
            </a:solidFill>
            <a:ln w="25400">
              <a:noFill/>
            </a:ln>
          </c:spPr>
          <c:cat>
            <c:numRef>
              <c:f>data!$N$2:$X$2</c:f>
              <c:numCache>
                <c:formatCode>General</c:formatCode>
                <c:ptCount val="11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  <c:pt idx="8">
                  <c:v>2045</c:v>
                </c:pt>
                <c:pt idx="9">
                  <c:v>2050</c:v>
                </c:pt>
                <c:pt idx="10">
                  <c:v>2055</c:v>
                </c:pt>
              </c:numCache>
            </c:numRef>
          </c:cat>
          <c:val>
            <c:numRef>
              <c:f>data!$AJ$108:$AT$108</c:f>
              <c:numCache>
                <c:formatCode>General</c:formatCode>
                <c:ptCount val="11"/>
                <c:pt idx="0">
                  <c:v>76.13</c:v>
                </c:pt>
                <c:pt idx="1">
                  <c:v>347.53</c:v>
                </c:pt>
                <c:pt idx="2">
                  <c:v>651.32000000000005</c:v>
                </c:pt>
                <c:pt idx="3">
                  <c:v>855.93</c:v>
                </c:pt>
                <c:pt idx="4">
                  <c:v>1092.3499999999999</c:v>
                </c:pt>
                <c:pt idx="5">
                  <c:v>1245.17</c:v>
                </c:pt>
                <c:pt idx="6">
                  <c:v>1350.45</c:v>
                </c:pt>
                <c:pt idx="7">
                  <c:v>1280.6199999999999</c:v>
                </c:pt>
                <c:pt idx="8">
                  <c:v>1363.01</c:v>
                </c:pt>
                <c:pt idx="9">
                  <c:v>1370.1</c:v>
                </c:pt>
                <c:pt idx="10">
                  <c:v>1358.12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8BD8-483D-8C3C-7D44743B6B4D}"/>
            </c:ext>
          </c:extLst>
        </c:ser>
        <c:ser>
          <c:idx val="11"/>
          <c:order val="12"/>
          <c:tx>
            <c:v>Solar</c:v>
          </c:tx>
          <c:spPr>
            <a:solidFill>
              <a:srgbClr val="FFCC00"/>
            </a:solidFill>
            <a:ln w="3175">
              <a:noFill/>
              <a:prstDash val="solid"/>
            </a:ln>
          </c:spPr>
          <c:cat>
            <c:numRef>
              <c:f>data!$N$2:$X$2</c:f>
              <c:numCache>
                <c:formatCode>General</c:formatCode>
                <c:ptCount val="11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  <c:pt idx="8">
                  <c:v>2045</c:v>
                </c:pt>
                <c:pt idx="9">
                  <c:v>2050</c:v>
                </c:pt>
                <c:pt idx="10">
                  <c:v>2055</c:v>
                </c:pt>
              </c:numCache>
            </c:numRef>
          </c:cat>
          <c:val>
            <c:numRef>
              <c:f>data!$AJ$109:$AT$109</c:f>
              <c:numCache>
                <c:formatCode>General</c:formatCode>
                <c:ptCount val="11"/>
                <c:pt idx="0">
                  <c:v>7.32</c:v>
                </c:pt>
                <c:pt idx="1">
                  <c:v>13.24</c:v>
                </c:pt>
                <c:pt idx="2">
                  <c:v>57.78</c:v>
                </c:pt>
                <c:pt idx="3">
                  <c:v>298.45999999999998</c:v>
                </c:pt>
                <c:pt idx="4">
                  <c:v>409.81</c:v>
                </c:pt>
                <c:pt idx="5">
                  <c:v>622.52</c:v>
                </c:pt>
                <c:pt idx="6">
                  <c:v>800.98</c:v>
                </c:pt>
                <c:pt idx="7">
                  <c:v>978.89</c:v>
                </c:pt>
                <c:pt idx="8">
                  <c:v>1115.17</c:v>
                </c:pt>
                <c:pt idx="9">
                  <c:v>1229.23</c:v>
                </c:pt>
                <c:pt idx="10">
                  <c:v>1312.02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BD8-483D-8C3C-7D44743B6B4D}"/>
            </c:ext>
          </c:extLst>
        </c:ser>
        <c:ser>
          <c:idx val="12"/>
          <c:order val="13"/>
          <c:tx>
            <c:v>Industrial CHP</c:v>
          </c:tx>
          <c:spPr>
            <a:solidFill>
              <a:schemeClr val="bg1">
                <a:lumMod val="75000"/>
              </a:schemeClr>
            </a:solidFill>
            <a:ln>
              <a:noFill/>
            </a:ln>
          </c:spPr>
          <c:cat>
            <c:numRef>
              <c:f>data!$N$2:$X$2</c:f>
              <c:numCache>
                <c:formatCode>General</c:formatCode>
                <c:ptCount val="11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  <c:pt idx="8">
                  <c:v>2045</c:v>
                </c:pt>
                <c:pt idx="9">
                  <c:v>2050</c:v>
                </c:pt>
                <c:pt idx="10">
                  <c:v>2055</c:v>
                </c:pt>
              </c:numCache>
            </c:numRef>
          </c:cat>
          <c:val>
            <c:numRef>
              <c:f>data!$AJ$65:$AT$65</c:f>
              <c:numCache>
                <c:formatCode>General</c:formatCode>
                <c:ptCount val="11"/>
                <c:pt idx="0">
                  <c:v>352.74</c:v>
                </c:pt>
                <c:pt idx="1">
                  <c:v>448.78</c:v>
                </c:pt>
                <c:pt idx="2">
                  <c:v>413.93</c:v>
                </c:pt>
                <c:pt idx="3">
                  <c:v>443.33</c:v>
                </c:pt>
                <c:pt idx="4">
                  <c:v>466.13</c:v>
                </c:pt>
                <c:pt idx="5">
                  <c:v>486.65</c:v>
                </c:pt>
                <c:pt idx="6">
                  <c:v>533.14</c:v>
                </c:pt>
                <c:pt idx="7">
                  <c:v>567.79</c:v>
                </c:pt>
                <c:pt idx="8">
                  <c:v>441.29</c:v>
                </c:pt>
                <c:pt idx="9">
                  <c:v>487.63</c:v>
                </c:pt>
                <c:pt idx="10">
                  <c:v>527.29999999999995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8BD8-483D-8C3C-7D44743B6B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76361704"/>
        <c:axId val="776362096"/>
      </c:areaChart>
      <c:catAx>
        <c:axId val="7763617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/>
            </a:pPr>
            <a:endParaRPr lang="en-US"/>
          </a:p>
        </c:txPr>
        <c:crossAx val="776362096"/>
        <c:crosses val="autoZero"/>
        <c:auto val="1"/>
        <c:lblAlgn val="ctr"/>
        <c:lblOffset val="100"/>
        <c:noMultiLvlLbl val="0"/>
      </c:catAx>
      <c:valAx>
        <c:axId val="776362096"/>
        <c:scaling>
          <c:orientation val="minMax"/>
          <c:max val="25000"/>
        </c:scaling>
        <c:delete val="0"/>
        <c:axPos val="l"/>
        <c:majorGridlines>
          <c:spPr>
            <a:ln w="3175">
              <a:solidFill>
                <a:srgbClr val="C0C0C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100"/>
                </a:pPr>
                <a:r>
                  <a:rPr lang="en-US" sz="1100"/>
                  <a:t>Quantity (PJ)</a:t>
                </a:r>
              </a:p>
            </c:rich>
          </c:tx>
          <c:layout>
            <c:manualLayout>
              <c:xMode val="edge"/>
              <c:yMode val="edge"/>
              <c:x val="2.6952748831299524E-2"/>
              <c:y val="0.30402916861822804"/>
            </c:manualLayout>
          </c:layout>
          <c:overlay val="0"/>
          <c:spPr>
            <a:noFill/>
            <a:ln w="25400">
              <a:noFill/>
            </a:ln>
          </c:spPr>
        </c:title>
        <c:numFmt formatCode="_(* #,##0_);_(* \(#,##0\);_(* &quot;-&quot;??_);_(@_)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/>
            </a:pPr>
            <a:endParaRPr lang="en-US"/>
          </a:p>
        </c:txPr>
        <c:crossAx val="776361704"/>
        <c:crosses val="autoZero"/>
        <c:crossBetween val="midCat"/>
      </c:valAx>
      <c:spPr>
        <a:solidFill>
          <a:schemeClr val="bg1"/>
        </a:solidFill>
        <a:ln w="12700">
          <a:solidFill>
            <a:sysClr val="windowText" lastClr="000000"/>
          </a:solidFill>
          <a:prstDash val="solid"/>
        </a:ln>
      </c:spPr>
    </c:plotArea>
    <c:plotVisOnly val="1"/>
    <c:dispBlanksAs val="zero"/>
    <c:showDLblsOverMax val="0"/>
  </c:chart>
  <c:spPr>
    <a:solidFill>
      <a:srgbClr val="C00000"/>
    </a:solidFill>
    <a:ln w="28575">
      <a:solidFill>
        <a:sysClr val="windowText" lastClr="000000"/>
      </a:solidFill>
    </a:ln>
  </c:spPr>
  <c:txPr>
    <a:bodyPr/>
    <a:lstStyle/>
    <a:p>
      <a:pPr>
        <a:defRPr sz="1000" b="0" i="0" u="none" strike="noStrike" baseline="0">
          <a:solidFill>
            <a:schemeClr val="bg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691193336822274E-2"/>
          <c:y val="0.69363337094270971"/>
          <c:w val="0.22968908784095105"/>
          <c:h val="0.28947952728080134"/>
        </c:manualLayout>
      </c:layout>
      <c:barChart>
        <c:barDir val="col"/>
        <c:grouping val="stacked"/>
        <c:varyColors val="0"/>
        <c:ser>
          <c:idx val="1"/>
          <c:order val="0"/>
          <c:tx>
            <c:v>Coal</c:v>
          </c:tx>
          <c:spPr>
            <a:solidFill>
              <a:srgbClr val="333333"/>
            </a:solidFill>
            <a:ln w="25400">
              <a:noFill/>
            </a:ln>
          </c:spPr>
          <c:invertIfNegative val="0"/>
          <c:cat>
            <c:numRef>
              <c:f>data!$N$2:$X$2</c:f>
              <c:numCache>
                <c:formatCode>General</c:formatCode>
                <c:ptCount val="11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  <c:pt idx="8">
                  <c:v>2045</c:v>
                </c:pt>
                <c:pt idx="9">
                  <c:v>2050</c:v>
                </c:pt>
                <c:pt idx="10">
                  <c:v>2055</c:v>
                </c:pt>
              </c:numCache>
            </c:numRef>
          </c:cat>
          <c:val>
            <c:numRef>
              <c:f>data!$CM$98:$CW$98</c:f>
              <c:numCache>
                <c:formatCode>General</c:formatCode>
                <c:ptCount val="11"/>
                <c:pt idx="0">
                  <c:v>-1.9999999999527063E-2</c:v>
                </c:pt>
                <c:pt idx="1">
                  <c:v>-35.349999999999454</c:v>
                </c:pt>
                <c:pt idx="2">
                  <c:v>-1.9999999999527063E-2</c:v>
                </c:pt>
                <c:pt idx="3">
                  <c:v>-99.75</c:v>
                </c:pt>
                <c:pt idx="4">
                  <c:v>-163.42999999999938</c:v>
                </c:pt>
                <c:pt idx="5">
                  <c:v>-319.16000000000031</c:v>
                </c:pt>
                <c:pt idx="6">
                  <c:v>-603.21</c:v>
                </c:pt>
                <c:pt idx="7">
                  <c:v>-669.96</c:v>
                </c:pt>
                <c:pt idx="8">
                  <c:v>-668.69</c:v>
                </c:pt>
                <c:pt idx="9">
                  <c:v>-716.21</c:v>
                </c:pt>
                <c:pt idx="10">
                  <c:v>-703.1400000000001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FE-4F3B-A1BA-B1FC081751B8}"/>
            </c:ext>
          </c:extLst>
        </c:ser>
        <c:ser>
          <c:idx val="0"/>
          <c:order val="1"/>
          <c:tx>
            <c:v>Coal w/CCS</c:v>
          </c:tx>
          <c:spPr>
            <a:pattFill prst="dkUpDiag">
              <a:fgClr>
                <a:srgbClr val="808080"/>
              </a:fgClr>
              <a:bgClr>
                <a:srgbClr val="C0C0C0"/>
              </a:bgClr>
            </a:pattFill>
            <a:ln w="25400">
              <a:noFill/>
            </a:ln>
          </c:spPr>
          <c:invertIfNegative val="0"/>
          <c:cat>
            <c:numRef>
              <c:f>data!$N$2:$X$2</c:f>
              <c:numCache>
                <c:formatCode>General</c:formatCode>
                <c:ptCount val="11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  <c:pt idx="8">
                  <c:v>2045</c:v>
                </c:pt>
                <c:pt idx="9">
                  <c:v>2050</c:v>
                </c:pt>
                <c:pt idx="10">
                  <c:v>2055</c:v>
                </c:pt>
              </c:numCache>
            </c:numRef>
          </c:cat>
          <c:val>
            <c:numRef>
              <c:f>data!$CM$97:$CW$97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75.69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0FE-4F3B-A1BA-B1FC081751B8}"/>
            </c:ext>
          </c:extLst>
        </c:ser>
        <c:ser>
          <c:idx val="3"/>
          <c:order val="2"/>
          <c:tx>
            <c:v>Natural Gas</c:v>
          </c:tx>
          <c:spPr>
            <a:solidFill>
              <a:srgbClr val="00FFFF"/>
            </a:solidFill>
            <a:ln w="25400">
              <a:noFill/>
            </a:ln>
          </c:spPr>
          <c:invertIfNegative val="0"/>
          <c:cat>
            <c:numRef>
              <c:f>data!$N$2:$X$2</c:f>
              <c:numCache>
                <c:formatCode>General</c:formatCode>
                <c:ptCount val="11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  <c:pt idx="8">
                  <c:v>2045</c:v>
                </c:pt>
                <c:pt idx="9">
                  <c:v>2050</c:v>
                </c:pt>
                <c:pt idx="10">
                  <c:v>2055</c:v>
                </c:pt>
              </c:numCache>
            </c:numRef>
          </c:cat>
          <c:val>
            <c:numRef>
              <c:f>data!$CM$100:$CW$100</c:f>
              <c:numCache>
                <c:formatCode>General</c:formatCode>
                <c:ptCount val="11"/>
                <c:pt idx="0">
                  <c:v>-54.400000000000091</c:v>
                </c:pt>
                <c:pt idx="1">
                  <c:v>-114.0300000000002</c:v>
                </c:pt>
                <c:pt idx="2">
                  <c:v>-206.11999999999989</c:v>
                </c:pt>
                <c:pt idx="3">
                  <c:v>71.119999999999891</c:v>
                </c:pt>
                <c:pt idx="4">
                  <c:v>-44.660000000000764</c:v>
                </c:pt>
                <c:pt idx="5">
                  <c:v>-432.02000000000044</c:v>
                </c:pt>
                <c:pt idx="6">
                  <c:v>-769.38000000000011</c:v>
                </c:pt>
                <c:pt idx="7">
                  <c:v>-1169.3600000000006</c:v>
                </c:pt>
                <c:pt idx="8">
                  <c:v>-1672.5299999999997</c:v>
                </c:pt>
                <c:pt idx="9">
                  <c:v>-1081.2299999999996</c:v>
                </c:pt>
                <c:pt idx="10">
                  <c:v>-753.76000000000022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0FE-4F3B-A1BA-B1FC081751B8}"/>
            </c:ext>
          </c:extLst>
        </c:ser>
        <c:ser>
          <c:idx val="2"/>
          <c:order val="3"/>
          <c:tx>
            <c:v>Natural Gas w/CCS</c:v>
          </c:tx>
          <c:spPr>
            <a:pattFill prst="dkUpDiag">
              <a:fgClr>
                <a:srgbClr val="0000FF"/>
              </a:fgClr>
              <a:bgClr>
                <a:srgbClr val="00FFFF"/>
              </a:bgClr>
            </a:pattFill>
            <a:ln w="25400">
              <a:noFill/>
            </a:ln>
          </c:spPr>
          <c:invertIfNegative val="0"/>
          <c:cat>
            <c:numRef>
              <c:f>data!$N$2:$X$2</c:f>
              <c:numCache>
                <c:formatCode>General</c:formatCode>
                <c:ptCount val="11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  <c:pt idx="8">
                  <c:v>2045</c:v>
                </c:pt>
                <c:pt idx="9">
                  <c:v>2050</c:v>
                </c:pt>
                <c:pt idx="10">
                  <c:v>2055</c:v>
                </c:pt>
              </c:numCache>
            </c:numRef>
          </c:cat>
          <c:val>
            <c:numRef>
              <c:f>data!$CM$99:$CW$99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0FE-4F3B-A1BA-B1FC081751B8}"/>
            </c:ext>
          </c:extLst>
        </c:ser>
        <c:ser>
          <c:idx val="4"/>
          <c:order val="4"/>
          <c:tx>
            <c:v>Oil</c:v>
          </c:tx>
          <c:spPr>
            <a:solidFill>
              <a:srgbClr val="FF0000"/>
            </a:solidFill>
            <a:ln w="25400">
              <a:noFill/>
            </a:ln>
          </c:spPr>
          <c:invertIfNegative val="0"/>
          <c:cat>
            <c:numRef>
              <c:f>data!$N$2:$X$2</c:f>
              <c:numCache>
                <c:formatCode>General</c:formatCode>
                <c:ptCount val="11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  <c:pt idx="8">
                  <c:v>2045</c:v>
                </c:pt>
                <c:pt idx="9">
                  <c:v>2050</c:v>
                </c:pt>
                <c:pt idx="10">
                  <c:v>2055</c:v>
                </c:pt>
              </c:numCache>
            </c:numRef>
          </c:cat>
          <c:val>
            <c:numRef>
              <c:f>data!$CM$101:$CW$101</c:f>
              <c:numCache>
                <c:formatCode>General</c:formatCode>
                <c:ptCount val="11"/>
                <c:pt idx="0">
                  <c:v>-9.9999999999909051E-3</c:v>
                </c:pt>
                <c:pt idx="1">
                  <c:v>-9.9999999999909051E-3</c:v>
                </c:pt>
                <c:pt idx="2">
                  <c:v>2.0000000000003126E-2</c:v>
                </c:pt>
                <c:pt idx="3">
                  <c:v>-0.15000000000000036</c:v>
                </c:pt>
                <c:pt idx="4">
                  <c:v>-0.24000000000000021</c:v>
                </c:pt>
                <c:pt idx="5">
                  <c:v>-0.16999999999999993</c:v>
                </c:pt>
                <c:pt idx="6">
                  <c:v>1.0000000000000231E-2</c:v>
                </c:pt>
                <c:pt idx="7">
                  <c:v>0.21000000000000008</c:v>
                </c:pt>
                <c:pt idx="8">
                  <c:v>-0.16000000000000003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0FE-4F3B-A1BA-B1FC081751B8}"/>
            </c:ext>
          </c:extLst>
        </c:ser>
        <c:ser>
          <c:idx val="5"/>
          <c:order val="5"/>
          <c:tx>
            <c:v>Nuclear</c:v>
          </c:tx>
          <c:spPr>
            <a:solidFill>
              <a:srgbClr val="FF9900"/>
            </a:solidFill>
            <a:ln w="25400">
              <a:noFill/>
            </a:ln>
          </c:spPr>
          <c:invertIfNegative val="0"/>
          <c:cat>
            <c:numRef>
              <c:f>data!$N$2:$X$2</c:f>
              <c:numCache>
                <c:formatCode>General</c:formatCode>
                <c:ptCount val="11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  <c:pt idx="8">
                  <c:v>2045</c:v>
                </c:pt>
                <c:pt idx="9">
                  <c:v>2050</c:v>
                </c:pt>
                <c:pt idx="10">
                  <c:v>2055</c:v>
                </c:pt>
              </c:numCache>
            </c:numRef>
          </c:cat>
          <c:val>
            <c:numRef>
              <c:f>data!$CM$102:$CW$102</c:f>
              <c:numCache>
                <c:formatCode>General</c:formatCode>
                <c:ptCount val="11"/>
                <c:pt idx="0">
                  <c:v>0</c:v>
                </c:pt>
                <c:pt idx="1">
                  <c:v>1.0000000000218279E-2</c:v>
                </c:pt>
                <c:pt idx="2">
                  <c:v>1.0000000000218279E-2</c:v>
                </c:pt>
                <c:pt idx="3">
                  <c:v>-1.999999999998181E-2</c:v>
                </c:pt>
                <c:pt idx="4">
                  <c:v>1.999999999998181E-2</c:v>
                </c:pt>
                <c:pt idx="5">
                  <c:v>0</c:v>
                </c:pt>
                <c:pt idx="6">
                  <c:v>0</c:v>
                </c:pt>
                <c:pt idx="7">
                  <c:v>1.0000000000218279E-2</c:v>
                </c:pt>
                <c:pt idx="8">
                  <c:v>0</c:v>
                </c:pt>
                <c:pt idx="9">
                  <c:v>0</c:v>
                </c:pt>
                <c:pt idx="10">
                  <c:v>251.34999999999991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0FE-4F3B-A1BA-B1FC081751B8}"/>
            </c:ext>
          </c:extLst>
        </c:ser>
        <c:ser>
          <c:idx val="6"/>
          <c:order val="6"/>
          <c:tx>
            <c:v>Biomass</c:v>
          </c:tx>
          <c:spPr>
            <a:solidFill>
              <a:srgbClr val="00FF00"/>
            </a:solidFill>
            <a:ln w="25400">
              <a:noFill/>
            </a:ln>
          </c:spPr>
          <c:invertIfNegative val="0"/>
          <c:cat>
            <c:numRef>
              <c:f>data!$N$2:$X$2</c:f>
              <c:numCache>
                <c:formatCode>General</c:formatCode>
                <c:ptCount val="11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  <c:pt idx="8">
                  <c:v>2045</c:v>
                </c:pt>
                <c:pt idx="9">
                  <c:v>2050</c:v>
                </c:pt>
                <c:pt idx="10">
                  <c:v>2055</c:v>
                </c:pt>
              </c:numCache>
            </c:numRef>
          </c:cat>
          <c:val>
            <c:numRef>
              <c:f>data!$CM$104:$CW$104</c:f>
              <c:numCache>
                <c:formatCode>General</c:formatCode>
                <c:ptCount val="11"/>
                <c:pt idx="0">
                  <c:v>-0.35999999999999943</c:v>
                </c:pt>
                <c:pt idx="1">
                  <c:v>-7.0000000000000062E-2</c:v>
                </c:pt>
                <c:pt idx="2">
                  <c:v>-6.0000000000000012E-2</c:v>
                </c:pt>
                <c:pt idx="3">
                  <c:v>-19.22</c:v>
                </c:pt>
                <c:pt idx="4">
                  <c:v>-36.879999999999995</c:v>
                </c:pt>
                <c:pt idx="5">
                  <c:v>-12.25</c:v>
                </c:pt>
                <c:pt idx="6">
                  <c:v>-3.2199999999999998</c:v>
                </c:pt>
                <c:pt idx="7">
                  <c:v>-4.5999999999999996</c:v>
                </c:pt>
                <c:pt idx="8">
                  <c:v>-2.97</c:v>
                </c:pt>
                <c:pt idx="9">
                  <c:v>-7.77</c:v>
                </c:pt>
                <c:pt idx="10">
                  <c:v>-5.1899999999999995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0FE-4F3B-A1BA-B1FC081751B8}"/>
            </c:ext>
          </c:extLst>
        </c:ser>
        <c:ser>
          <c:idx val="13"/>
          <c:order val="7"/>
          <c:tx>
            <c:v>Biomass w/CCS</c:v>
          </c:tx>
          <c:spPr>
            <a:pattFill prst="dkUpDiag">
              <a:fgClr>
                <a:srgbClr val="33CC33"/>
              </a:fgClr>
              <a:bgClr>
                <a:schemeClr val="bg1"/>
              </a:bgClr>
            </a:pattFill>
          </c:spPr>
          <c:invertIfNegative val="0"/>
          <c:cat>
            <c:numRef>
              <c:f>data!$N$2:$X$2</c:f>
              <c:numCache>
                <c:formatCode>General</c:formatCode>
                <c:ptCount val="11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  <c:pt idx="8">
                  <c:v>2045</c:v>
                </c:pt>
                <c:pt idx="9">
                  <c:v>2050</c:v>
                </c:pt>
                <c:pt idx="10">
                  <c:v>2055</c:v>
                </c:pt>
              </c:numCache>
            </c:numRef>
          </c:cat>
          <c:val>
            <c:numRef>
              <c:f>data!$CM$103:$CW$103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0FE-4F3B-A1BA-B1FC081751B8}"/>
            </c:ext>
          </c:extLst>
        </c:ser>
        <c:ser>
          <c:idx val="7"/>
          <c:order val="8"/>
          <c:tx>
            <c:v>Municipal Solid Waste</c:v>
          </c:tx>
          <c:spPr>
            <a:solidFill>
              <a:schemeClr val="accent4">
                <a:lumMod val="60000"/>
                <a:lumOff val="40000"/>
              </a:schemeClr>
            </a:solidFill>
            <a:ln w="25400">
              <a:noFill/>
            </a:ln>
          </c:spPr>
          <c:invertIfNegative val="0"/>
          <c:cat>
            <c:numRef>
              <c:f>data!$N$2:$X$2</c:f>
              <c:numCache>
                <c:formatCode>General</c:formatCode>
                <c:ptCount val="11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  <c:pt idx="8">
                  <c:v>2045</c:v>
                </c:pt>
                <c:pt idx="9">
                  <c:v>2050</c:v>
                </c:pt>
                <c:pt idx="10">
                  <c:v>2055</c:v>
                </c:pt>
              </c:numCache>
            </c:numRef>
          </c:cat>
          <c:val>
            <c:numRef>
              <c:f>data!$CM$105:$CW$105</c:f>
              <c:numCache>
                <c:formatCode>General</c:formatCode>
                <c:ptCount val="11"/>
                <c:pt idx="0">
                  <c:v>-23.03</c:v>
                </c:pt>
                <c:pt idx="1">
                  <c:v>-1.3199999999999985</c:v>
                </c:pt>
                <c:pt idx="2">
                  <c:v>0</c:v>
                </c:pt>
                <c:pt idx="3">
                  <c:v>-12.809999999999999</c:v>
                </c:pt>
                <c:pt idx="4">
                  <c:v>-13.029999999999998</c:v>
                </c:pt>
                <c:pt idx="5">
                  <c:v>-3.3200000000000003</c:v>
                </c:pt>
                <c:pt idx="6">
                  <c:v>0</c:v>
                </c:pt>
                <c:pt idx="7">
                  <c:v>-41.98</c:v>
                </c:pt>
                <c:pt idx="8">
                  <c:v>-82</c:v>
                </c:pt>
                <c:pt idx="9">
                  <c:v>-82</c:v>
                </c:pt>
                <c:pt idx="10">
                  <c:v>-82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0FE-4F3B-A1BA-B1FC081751B8}"/>
            </c:ext>
          </c:extLst>
        </c:ser>
        <c:ser>
          <c:idx val="8"/>
          <c:order val="9"/>
          <c:tx>
            <c:v>Geothermal</c:v>
          </c:tx>
          <c:spPr>
            <a:solidFill>
              <a:srgbClr val="800000"/>
            </a:solidFill>
            <a:ln w="25400">
              <a:noFill/>
            </a:ln>
          </c:spPr>
          <c:invertIfNegative val="0"/>
          <c:cat>
            <c:numRef>
              <c:f>data!$N$2:$X$2</c:f>
              <c:numCache>
                <c:formatCode>General</c:formatCode>
                <c:ptCount val="11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  <c:pt idx="8">
                  <c:v>2045</c:v>
                </c:pt>
                <c:pt idx="9">
                  <c:v>2050</c:v>
                </c:pt>
                <c:pt idx="10">
                  <c:v>2055</c:v>
                </c:pt>
              </c:numCache>
            </c:numRef>
          </c:cat>
          <c:val>
            <c:numRef>
              <c:f>data!$CM$106:$CW$106</c:f>
              <c:numCache>
                <c:formatCode>General</c:formatCode>
                <c:ptCount val="11"/>
                <c:pt idx="0">
                  <c:v>1.6500000000000057</c:v>
                </c:pt>
                <c:pt idx="1">
                  <c:v>150.53000000000003</c:v>
                </c:pt>
                <c:pt idx="2">
                  <c:v>88.41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50FE-4F3B-A1BA-B1FC081751B8}"/>
            </c:ext>
          </c:extLst>
        </c:ser>
        <c:ser>
          <c:idx val="9"/>
          <c:order val="10"/>
          <c:tx>
            <c:v>Hydro</c:v>
          </c:tx>
          <c:spPr>
            <a:solidFill>
              <a:srgbClr val="3366FF"/>
            </a:solidFill>
            <a:ln w="25400">
              <a:noFill/>
            </a:ln>
          </c:spPr>
          <c:invertIfNegative val="0"/>
          <c:cat>
            <c:numRef>
              <c:f>data!$N$2:$X$2</c:f>
              <c:numCache>
                <c:formatCode>General</c:formatCode>
                <c:ptCount val="11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  <c:pt idx="8">
                  <c:v>2045</c:v>
                </c:pt>
                <c:pt idx="9">
                  <c:v>2050</c:v>
                </c:pt>
                <c:pt idx="10">
                  <c:v>2055</c:v>
                </c:pt>
              </c:numCache>
            </c:numRef>
          </c:cat>
          <c:val>
            <c:numRef>
              <c:f>data!$CM$107:$CW$107</c:f>
              <c:numCache>
                <c:formatCode>General</c:formatCode>
                <c:ptCount val="11"/>
                <c:pt idx="0">
                  <c:v>5.5600000000000591</c:v>
                </c:pt>
                <c:pt idx="1">
                  <c:v>5.4400000000000546</c:v>
                </c:pt>
                <c:pt idx="2">
                  <c:v>-37.139999999999873</c:v>
                </c:pt>
                <c:pt idx="3">
                  <c:v>20.509999999999991</c:v>
                </c:pt>
                <c:pt idx="4">
                  <c:v>5.5500000000001819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0FE-4F3B-A1BA-B1FC081751B8}"/>
            </c:ext>
          </c:extLst>
        </c:ser>
        <c:ser>
          <c:idx val="10"/>
          <c:order val="11"/>
          <c:tx>
            <c:v>Wind</c:v>
          </c:tx>
          <c:spPr>
            <a:solidFill>
              <a:srgbClr val="99CCFF"/>
            </a:solidFill>
            <a:ln w="25400">
              <a:noFill/>
            </a:ln>
          </c:spPr>
          <c:invertIfNegative val="0"/>
          <c:cat>
            <c:numRef>
              <c:f>data!$N$2:$X$2</c:f>
              <c:numCache>
                <c:formatCode>General</c:formatCode>
                <c:ptCount val="11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  <c:pt idx="8">
                  <c:v>2045</c:v>
                </c:pt>
                <c:pt idx="9">
                  <c:v>2050</c:v>
                </c:pt>
                <c:pt idx="10">
                  <c:v>2055</c:v>
                </c:pt>
              </c:numCache>
            </c:numRef>
          </c:cat>
          <c:val>
            <c:numRef>
              <c:f>data!$CM$108:$CW$108</c:f>
              <c:numCache>
                <c:formatCode>General</c:formatCode>
                <c:ptCount val="11"/>
                <c:pt idx="0">
                  <c:v>4.6400000000000006</c:v>
                </c:pt>
                <c:pt idx="1">
                  <c:v>-6.0000000000002274E-2</c:v>
                </c:pt>
                <c:pt idx="2">
                  <c:v>22.399999999999977</c:v>
                </c:pt>
                <c:pt idx="3">
                  <c:v>15.580000000000041</c:v>
                </c:pt>
                <c:pt idx="4">
                  <c:v>294.40999999999985</c:v>
                </c:pt>
                <c:pt idx="5">
                  <c:v>546.83000000000015</c:v>
                </c:pt>
                <c:pt idx="6">
                  <c:v>750.94</c:v>
                </c:pt>
                <c:pt idx="7">
                  <c:v>1049.29</c:v>
                </c:pt>
                <c:pt idx="8">
                  <c:v>1402.58</c:v>
                </c:pt>
                <c:pt idx="9">
                  <c:v>1519.0500000000002</c:v>
                </c:pt>
                <c:pt idx="10">
                  <c:v>1651.69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50FE-4F3B-A1BA-B1FC081751B8}"/>
            </c:ext>
          </c:extLst>
        </c:ser>
        <c:ser>
          <c:idx val="11"/>
          <c:order val="12"/>
          <c:tx>
            <c:v>Solar</c:v>
          </c:tx>
          <c:spPr>
            <a:solidFill>
              <a:srgbClr val="FFCC00"/>
            </a:solidFill>
            <a:ln w="3175">
              <a:noFill/>
              <a:prstDash val="solid"/>
            </a:ln>
          </c:spPr>
          <c:invertIfNegative val="0"/>
          <c:cat>
            <c:numRef>
              <c:f>data!$N$2:$X$2</c:f>
              <c:numCache>
                <c:formatCode>General</c:formatCode>
                <c:ptCount val="11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  <c:pt idx="8">
                  <c:v>2045</c:v>
                </c:pt>
                <c:pt idx="9">
                  <c:v>2050</c:v>
                </c:pt>
                <c:pt idx="10">
                  <c:v>2055</c:v>
                </c:pt>
              </c:numCache>
            </c:numRef>
          </c:cat>
          <c:val>
            <c:numRef>
              <c:f>data!$CM$109:$CW$109</c:f>
              <c:numCache>
                <c:formatCode>General</c:formatCode>
                <c:ptCount val="11"/>
                <c:pt idx="0">
                  <c:v>0.26999999999999957</c:v>
                </c:pt>
                <c:pt idx="1">
                  <c:v>0</c:v>
                </c:pt>
                <c:pt idx="2">
                  <c:v>309.52</c:v>
                </c:pt>
                <c:pt idx="3">
                  <c:v>404.03</c:v>
                </c:pt>
                <c:pt idx="4">
                  <c:v>387.29999999999995</c:v>
                </c:pt>
                <c:pt idx="5">
                  <c:v>813.53</c:v>
                </c:pt>
                <c:pt idx="6">
                  <c:v>1213.8400000000001</c:v>
                </c:pt>
                <c:pt idx="7">
                  <c:v>1305.57</c:v>
                </c:pt>
                <c:pt idx="8">
                  <c:v>1469.6</c:v>
                </c:pt>
                <c:pt idx="9">
                  <c:v>1569.9299999999998</c:v>
                </c:pt>
                <c:pt idx="10">
                  <c:v>1552.4499999999998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0FE-4F3B-A1BA-B1FC081751B8}"/>
            </c:ext>
          </c:extLst>
        </c:ser>
        <c:ser>
          <c:idx val="12"/>
          <c:order val="13"/>
          <c:tx>
            <c:v>Industrial CHP</c:v>
          </c:tx>
          <c:spPr>
            <a:solidFill>
              <a:schemeClr val="bg1">
                <a:lumMod val="75000"/>
              </a:schemeClr>
            </a:solidFill>
            <a:ln>
              <a:noFill/>
            </a:ln>
          </c:spPr>
          <c:invertIfNegative val="0"/>
          <c:cat>
            <c:numRef>
              <c:f>data!$N$2:$X$2</c:f>
              <c:numCache>
                <c:formatCode>General</c:formatCode>
                <c:ptCount val="11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  <c:pt idx="8">
                  <c:v>2045</c:v>
                </c:pt>
                <c:pt idx="9">
                  <c:v>2050</c:v>
                </c:pt>
                <c:pt idx="10">
                  <c:v>2055</c:v>
                </c:pt>
              </c:numCache>
            </c:numRef>
          </c:cat>
          <c:val>
            <c:numRef>
              <c:f>data!$CM$65:$CW$65</c:f>
              <c:numCache>
                <c:formatCode>General</c:formatCode>
                <c:ptCount val="11"/>
                <c:pt idx="0">
                  <c:v>-6.0000000000002274E-2</c:v>
                </c:pt>
                <c:pt idx="1">
                  <c:v>0</c:v>
                </c:pt>
                <c:pt idx="2">
                  <c:v>-23.399999999999977</c:v>
                </c:pt>
                <c:pt idx="3">
                  <c:v>-9.9499999999999886</c:v>
                </c:pt>
                <c:pt idx="4">
                  <c:v>-12.939999999999998</c:v>
                </c:pt>
                <c:pt idx="5">
                  <c:v>-14.370000000000005</c:v>
                </c:pt>
                <c:pt idx="6">
                  <c:v>-27.259999999999991</c:v>
                </c:pt>
                <c:pt idx="7">
                  <c:v>-33.360000000000014</c:v>
                </c:pt>
                <c:pt idx="8">
                  <c:v>-53.870000000000005</c:v>
                </c:pt>
                <c:pt idx="9">
                  <c:v>-66.25</c:v>
                </c:pt>
                <c:pt idx="10">
                  <c:v>-70.54000000000002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50FE-4F3B-A1BA-B1FC081751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77233656"/>
        <c:axId val="777234048"/>
      </c:barChart>
      <c:catAx>
        <c:axId val="7772336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low"/>
        <c:crossAx val="77723404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777234048"/>
        <c:scaling>
          <c:orientation val="minMax"/>
        </c:scaling>
        <c:delete val="1"/>
        <c:axPos val="l"/>
        <c:majorGridlines>
          <c:spPr>
            <a:ln w="3175">
              <a:solidFill>
                <a:srgbClr val="C0C0C0"/>
              </a:solidFill>
              <a:prstDash val="solid"/>
            </a:ln>
          </c:spPr>
        </c:majorGridlines>
        <c:numFmt formatCode="_(* #,##0_);_(* \(#,##0\);_(* &quot;-&quot;??_);_(@_)" sourceLinked="0"/>
        <c:majorTickMark val="out"/>
        <c:minorTickMark val="none"/>
        <c:tickLblPos val="nextTo"/>
        <c:crossAx val="777233656"/>
        <c:crosses val="autoZero"/>
        <c:crossBetween val="between"/>
      </c:valAx>
      <c:spPr>
        <a:solidFill>
          <a:schemeClr val="bg1"/>
        </a:solidFill>
        <a:ln w="12700">
          <a:solidFill>
            <a:srgbClr val="808080"/>
          </a:solidFill>
          <a:prstDash val="solid"/>
        </a:ln>
      </c:spPr>
    </c:plotArea>
    <c:legend>
      <c:legendPos val="r"/>
      <c:legendEntry>
        <c:idx val="0"/>
        <c:delete val="1"/>
      </c:legendEntry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egendEntry>
        <c:idx val="9"/>
        <c:delete val="1"/>
      </c:legendEntry>
      <c:legendEntry>
        <c:idx val="10"/>
        <c:delete val="1"/>
      </c:legendEntry>
      <c:legendEntry>
        <c:idx val="12"/>
        <c:delete val="1"/>
      </c:legendEntry>
      <c:layout>
        <c:manualLayout>
          <c:xMode val="edge"/>
          <c:yMode val="edge"/>
          <c:x val="0.39845014677746782"/>
          <c:y val="2.6382586873458495E-4"/>
          <c:w val="0.59372814768296056"/>
          <c:h val="0.64755783049773974"/>
        </c:manualLayout>
      </c:layout>
      <c:overlay val="0"/>
      <c:spPr>
        <a:noFill/>
        <a:ln w="3175">
          <a:noFill/>
          <a:prstDash val="solid"/>
        </a:ln>
      </c:spPr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zero"/>
    <c:showDLblsOverMax val="0"/>
  </c:chart>
  <c:spPr>
    <a:noFill/>
    <a:ln w="9525">
      <a:solidFill>
        <a:schemeClr val="bg1">
          <a:lumMod val="50000"/>
        </a:schemeClr>
      </a:solidFill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Electricity Use by Sector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SystemEnergyInputs!$D$139</c:f>
              <c:strCache>
                <c:ptCount val="1"/>
                <c:pt idx="0">
                  <c:v>Residential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SystemEnergyInputs!$C$140:$C$143</c:f>
              <c:strCache>
                <c:ptCount val="4"/>
                <c:pt idx="0">
                  <c:v>Conservation</c:v>
                </c:pt>
                <c:pt idx="1">
                  <c:v>iSustainability</c:v>
                </c:pt>
                <c:pt idx="2">
                  <c:v>Muddling Through</c:v>
                </c:pt>
                <c:pt idx="3">
                  <c:v>Go Our Own Way</c:v>
                </c:pt>
              </c:strCache>
            </c:strRef>
          </c:cat>
          <c:val>
            <c:numRef>
              <c:f>SystemEnergyInputs!$D$140:$D$143</c:f>
              <c:numCache>
                <c:formatCode>General</c:formatCode>
                <c:ptCount val="4"/>
                <c:pt idx="0">
                  <c:v>5053.49</c:v>
                </c:pt>
                <c:pt idx="1">
                  <c:v>6011.35</c:v>
                </c:pt>
                <c:pt idx="2">
                  <c:v>7252.35</c:v>
                </c:pt>
                <c:pt idx="3">
                  <c:v>5674.07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B7-43E2-9550-F3EC095A3845}"/>
            </c:ext>
          </c:extLst>
        </c:ser>
        <c:ser>
          <c:idx val="1"/>
          <c:order val="1"/>
          <c:tx>
            <c:strRef>
              <c:f>SystemEnergyInputs!$E$139</c:f>
              <c:strCache>
                <c:ptCount val="1"/>
                <c:pt idx="0">
                  <c:v>Commercial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SystemEnergyInputs!$C$140:$C$143</c:f>
              <c:strCache>
                <c:ptCount val="4"/>
                <c:pt idx="0">
                  <c:v>Conservation</c:v>
                </c:pt>
                <c:pt idx="1">
                  <c:v>iSustainability</c:v>
                </c:pt>
                <c:pt idx="2">
                  <c:v>Muddling Through</c:v>
                </c:pt>
                <c:pt idx="3">
                  <c:v>Go Our Own Way</c:v>
                </c:pt>
              </c:strCache>
            </c:strRef>
          </c:cat>
          <c:val>
            <c:numRef>
              <c:f>SystemEnergyInputs!$E$140:$E$143</c:f>
              <c:numCache>
                <c:formatCode>General</c:formatCode>
                <c:ptCount val="4"/>
                <c:pt idx="0">
                  <c:v>5631.64</c:v>
                </c:pt>
                <c:pt idx="1">
                  <c:v>5263.12</c:v>
                </c:pt>
                <c:pt idx="2">
                  <c:v>8224.84</c:v>
                </c:pt>
                <c:pt idx="3">
                  <c:v>6349.98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6B7-43E2-9550-F3EC095A3845}"/>
            </c:ext>
          </c:extLst>
        </c:ser>
        <c:ser>
          <c:idx val="2"/>
          <c:order val="2"/>
          <c:tx>
            <c:strRef>
              <c:f>SystemEnergyInputs!$F$139</c:f>
              <c:strCache>
                <c:ptCount val="1"/>
                <c:pt idx="0">
                  <c:v>Transportation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SystemEnergyInputs!$C$140:$C$143</c:f>
              <c:strCache>
                <c:ptCount val="4"/>
                <c:pt idx="0">
                  <c:v>Conservation</c:v>
                </c:pt>
                <c:pt idx="1">
                  <c:v>iSustainability</c:v>
                </c:pt>
                <c:pt idx="2">
                  <c:v>Muddling Through</c:v>
                </c:pt>
                <c:pt idx="3">
                  <c:v>Go Our Own Way</c:v>
                </c:pt>
              </c:strCache>
            </c:strRef>
          </c:cat>
          <c:val>
            <c:numRef>
              <c:f>SystemEnergyInputs!$F$140:$F$143</c:f>
              <c:numCache>
                <c:formatCode>General</c:formatCode>
                <c:ptCount val="4"/>
                <c:pt idx="0">
                  <c:v>27.59</c:v>
                </c:pt>
                <c:pt idx="1">
                  <c:v>1900.47</c:v>
                </c:pt>
                <c:pt idx="2">
                  <c:v>37.35</c:v>
                </c:pt>
                <c:pt idx="3">
                  <c:v>525.72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6B7-43E2-9550-F3EC095A3845}"/>
            </c:ext>
          </c:extLst>
        </c:ser>
        <c:ser>
          <c:idx val="3"/>
          <c:order val="3"/>
          <c:tx>
            <c:strRef>
              <c:f>SystemEnergyInputs!$G$139</c:f>
              <c:strCache>
                <c:ptCount val="1"/>
                <c:pt idx="0">
                  <c:v>Industrial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SystemEnergyInputs!$C$140:$C$143</c:f>
              <c:strCache>
                <c:ptCount val="4"/>
                <c:pt idx="0">
                  <c:v>Conservation</c:v>
                </c:pt>
                <c:pt idx="1">
                  <c:v>iSustainability</c:v>
                </c:pt>
                <c:pt idx="2">
                  <c:v>Muddling Through</c:v>
                </c:pt>
                <c:pt idx="3">
                  <c:v>Go Our Own Way</c:v>
                </c:pt>
              </c:strCache>
            </c:strRef>
          </c:cat>
          <c:val>
            <c:numRef>
              <c:f>SystemEnergyInputs!$G$140:$G$143</c:f>
              <c:numCache>
                <c:formatCode>General</c:formatCode>
                <c:ptCount val="4"/>
                <c:pt idx="0">
                  <c:v>4036.56</c:v>
                </c:pt>
                <c:pt idx="1">
                  <c:v>4801.53</c:v>
                </c:pt>
                <c:pt idx="2">
                  <c:v>5780.17</c:v>
                </c:pt>
                <c:pt idx="3">
                  <c:v>4529.2299999999996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6B7-43E2-9550-F3EC095A38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683680112"/>
        <c:axId val="683696512"/>
      </c:barChart>
      <c:catAx>
        <c:axId val="683680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3696512"/>
        <c:crosses val="autoZero"/>
        <c:auto val="1"/>
        <c:lblAlgn val="ctr"/>
        <c:lblOffset val="100"/>
        <c:noMultiLvlLbl val="0"/>
      </c:catAx>
      <c:valAx>
        <c:axId val="683696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PJ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3680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1" i="1"/>
            </a:pPr>
            <a:r>
              <a:rPr lang="en-US" sz="1400" b="1" i="1"/>
              <a:t>Conservation</a:t>
            </a:r>
          </a:p>
        </c:rich>
      </c:tx>
      <c:layout>
        <c:manualLayout>
          <c:xMode val="edge"/>
          <c:yMode val="edge"/>
          <c:x val="0.4029274812870613"/>
          <c:y val="6.6443882014748143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23128487411295809"/>
          <c:y val="0.17190788651418573"/>
          <c:w val="0.61990935160882654"/>
          <c:h val="0.61275309336332962"/>
        </c:manualLayout>
      </c:layout>
      <c:areaChart>
        <c:grouping val="stacked"/>
        <c:varyColors val="0"/>
        <c:ser>
          <c:idx val="0"/>
          <c:order val="0"/>
          <c:tx>
            <c:strRef>
              <c:f>data!$A$29</c:f>
              <c:strCache>
                <c:ptCount val="1"/>
                <c:pt idx="0">
                  <c:v>Conventional GSL-ICE Vehicles</c:v>
                </c:pt>
              </c:strCache>
            </c:strRef>
          </c:tx>
          <c:spPr>
            <a:solidFill>
              <a:srgbClr val="000080"/>
            </a:solidFill>
            <a:ln w="25400">
              <a:noFill/>
            </a:ln>
          </c:spPr>
          <c:cat>
            <c:numRef>
              <c:f>data!$N$2:$X$2</c:f>
              <c:numCache>
                <c:formatCode>General</c:formatCode>
                <c:ptCount val="11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  <c:pt idx="8">
                  <c:v>2045</c:v>
                </c:pt>
                <c:pt idx="9">
                  <c:v>2050</c:v>
                </c:pt>
                <c:pt idx="10">
                  <c:v>2055</c:v>
                </c:pt>
              </c:numCache>
            </c:numRef>
          </c:cat>
          <c:val>
            <c:numRef>
              <c:f>data!$N$29:$X$29</c:f>
              <c:numCache>
                <c:formatCode>General</c:formatCode>
                <c:ptCount val="11"/>
                <c:pt idx="0">
                  <c:v>2642.77</c:v>
                </c:pt>
                <c:pt idx="1">
                  <c:v>2594.96</c:v>
                </c:pt>
                <c:pt idx="2">
                  <c:v>2616.0700000000002</c:v>
                </c:pt>
                <c:pt idx="3">
                  <c:v>1962.21</c:v>
                </c:pt>
                <c:pt idx="4">
                  <c:v>1402.93</c:v>
                </c:pt>
                <c:pt idx="5">
                  <c:v>699.44</c:v>
                </c:pt>
                <c:pt idx="6">
                  <c:v>24.31</c:v>
                </c:pt>
                <c:pt idx="7">
                  <c:v>25.37</c:v>
                </c:pt>
                <c:pt idx="8">
                  <c:v>26.19</c:v>
                </c:pt>
                <c:pt idx="9">
                  <c:v>27.16</c:v>
                </c:pt>
                <c:pt idx="10">
                  <c:v>28.77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BB-4D27-8E45-C0502C7B72C6}"/>
            </c:ext>
          </c:extLst>
        </c:ser>
        <c:ser>
          <c:idx val="2"/>
          <c:order val="1"/>
          <c:tx>
            <c:strRef>
              <c:f>data!$A$30</c:f>
              <c:strCache>
                <c:ptCount val="1"/>
                <c:pt idx="0">
                  <c:v>Advanced GSL-ICE Vehicles</c:v>
                </c:pt>
              </c:strCache>
            </c:strRef>
          </c:tx>
          <c:spPr>
            <a:solidFill>
              <a:srgbClr val="00CCFF"/>
            </a:solidFill>
            <a:ln w="25400">
              <a:noFill/>
            </a:ln>
          </c:spPr>
          <c:cat>
            <c:numRef>
              <c:f>data!$N$2:$X$2</c:f>
              <c:numCache>
                <c:formatCode>General</c:formatCode>
                <c:ptCount val="11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  <c:pt idx="8">
                  <c:v>2045</c:v>
                </c:pt>
                <c:pt idx="9">
                  <c:v>2050</c:v>
                </c:pt>
                <c:pt idx="10">
                  <c:v>2055</c:v>
                </c:pt>
              </c:numCache>
            </c:numRef>
          </c:cat>
          <c:val>
            <c:numRef>
              <c:f>data!$N$30:$X$30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4BB-4D27-8E45-C0502C7B72C6}"/>
            </c:ext>
          </c:extLst>
        </c:ser>
        <c:ser>
          <c:idx val="3"/>
          <c:order val="2"/>
          <c:tx>
            <c:strRef>
              <c:f>data!$A$31</c:f>
              <c:strCache>
                <c:ptCount val="1"/>
                <c:pt idx="0">
                  <c:v>Hybrid GSL-ELC Vehicles</c:v>
                </c:pt>
              </c:strCache>
            </c:strRef>
          </c:tx>
          <c:spPr>
            <a:pattFill prst="dkUpDiag">
              <a:fgClr>
                <a:srgbClr val="00CCFF"/>
              </a:fgClr>
              <a:bgClr>
                <a:srgbClr val="FFFFFF"/>
              </a:bgClr>
            </a:pattFill>
            <a:ln w="25400">
              <a:noFill/>
            </a:ln>
          </c:spPr>
          <c:cat>
            <c:numRef>
              <c:f>data!$N$2:$X$2</c:f>
              <c:numCache>
                <c:formatCode>General</c:formatCode>
                <c:ptCount val="11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  <c:pt idx="8">
                  <c:v>2045</c:v>
                </c:pt>
                <c:pt idx="9">
                  <c:v>2050</c:v>
                </c:pt>
                <c:pt idx="10">
                  <c:v>2055</c:v>
                </c:pt>
              </c:numCache>
            </c:numRef>
          </c:cat>
          <c:val>
            <c:numRef>
              <c:f>data!$N$31:$X$31</c:f>
              <c:numCache>
                <c:formatCode>General</c:formatCode>
                <c:ptCount val="11"/>
                <c:pt idx="0">
                  <c:v>0</c:v>
                </c:pt>
                <c:pt idx="1">
                  <c:v>20.45</c:v>
                </c:pt>
                <c:pt idx="2">
                  <c:v>20.45</c:v>
                </c:pt>
                <c:pt idx="3">
                  <c:v>20.45</c:v>
                </c:pt>
                <c:pt idx="4">
                  <c:v>20.45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4BB-4D27-8E45-C0502C7B72C6}"/>
            </c:ext>
          </c:extLst>
        </c:ser>
        <c:ser>
          <c:idx val="17"/>
          <c:order val="3"/>
          <c:tx>
            <c:strRef>
              <c:f>data!$A$32</c:f>
              <c:strCache>
                <c:ptCount val="1"/>
                <c:pt idx="0">
                  <c:v>Plugin-20 Hybrid Vehicles</c:v>
                </c:pt>
              </c:strCache>
            </c:strRef>
          </c:tx>
          <c:spPr>
            <a:pattFill prst="lgConfetti">
              <a:fgClr>
                <a:srgbClr val="00CCFF"/>
              </a:fgClr>
              <a:bgClr>
                <a:srgbClr val="FFFFFF"/>
              </a:bgClr>
            </a:pattFill>
            <a:ln w="25400">
              <a:noFill/>
            </a:ln>
          </c:spPr>
          <c:cat>
            <c:numRef>
              <c:f>data!$N$2:$X$2</c:f>
              <c:numCache>
                <c:formatCode>General</c:formatCode>
                <c:ptCount val="11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  <c:pt idx="8">
                  <c:v>2045</c:v>
                </c:pt>
                <c:pt idx="9">
                  <c:v>2050</c:v>
                </c:pt>
                <c:pt idx="10">
                  <c:v>2055</c:v>
                </c:pt>
              </c:numCache>
            </c:numRef>
          </c:cat>
          <c:val>
            <c:numRef>
              <c:f>data!$N$32:$X$32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4BB-4D27-8E45-C0502C7B72C6}"/>
            </c:ext>
          </c:extLst>
        </c:ser>
        <c:ser>
          <c:idx val="5"/>
          <c:order val="4"/>
          <c:tx>
            <c:strRef>
              <c:f>data!$A$33</c:f>
              <c:strCache>
                <c:ptCount val="1"/>
                <c:pt idx="0">
                  <c:v>Plugin-40 Hybrid Vehicles</c:v>
                </c:pt>
              </c:strCache>
            </c:strRef>
          </c:tx>
          <c:spPr>
            <a:pattFill prst="pct20">
              <a:fgClr>
                <a:srgbClr val="00CCFF"/>
              </a:fgClr>
              <a:bgClr>
                <a:srgbClr val="FFFFFF"/>
              </a:bgClr>
            </a:pattFill>
            <a:ln w="25400">
              <a:noFill/>
            </a:ln>
          </c:spPr>
          <c:cat>
            <c:numRef>
              <c:f>data!$N$2:$X$2</c:f>
              <c:numCache>
                <c:formatCode>General</c:formatCode>
                <c:ptCount val="11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  <c:pt idx="8">
                  <c:v>2045</c:v>
                </c:pt>
                <c:pt idx="9">
                  <c:v>2050</c:v>
                </c:pt>
                <c:pt idx="10">
                  <c:v>2055</c:v>
                </c:pt>
              </c:numCache>
            </c:numRef>
          </c:cat>
          <c:val>
            <c:numRef>
              <c:f>data!$N$33:$X$33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4BB-4D27-8E45-C0502C7B72C6}"/>
            </c:ext>
          </c:extLst>
        </c:ser>
        <c:ser>
          <c:idx val="6"/>
          <c:order val="5"/>
          <c:tx>
            <c:strRef>
              <c:f>data!$A$34</c:f>
              <c:strCache>
                <c:ptCount val="1"/>
                <c:pt idx="0">
                  <c:v>E85-ICE Vehicles</c:v>
                </c:pt>
              </c:strCache>
            </c:strRef>
          </c:tx>
          <c:spPr>
            <a:solidFill>
              <a:srgbClr val="008000"/>
            </a:solidFill>
            <a:ln w="25400">
              <a:noFill/>
            </a:ln>
          </c:spPr>
          <c:cat>
            <c:numRef>
              <c:f>data!$N$2:$X$2</c:f>
              <c:numCache>
                <c:formatCode>General</c:formatCode>
                <c:ptCount val="11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  <c:pt idx="8">
                  <c:v>2045</c:v>
                </c:pt>
                <c:pt idx="9">
                  <c:v>2050</c:v>
                </c:pt>
                <c:pt idx="10">
                  <c:v>2055</c:v>
                </c:pt>
              </c:numCache>
            </c:numRef>
          </c:cat>
          <c:val>
            <c:numRef>
              <c:f>data!$N$34:$X$34</c:f>
              <c:numCache>
                <c:formatCode>General</c:formatCode>
                <c:ptCount val="11"/>
                <c:pt idx="0">
                  <c:v>7.87</c:v>
                </c:pt>
                <c:pt idx="1">
                  <c:v>5.9</c:v>
                </c:pt>
                <c:pt idx="2">
                  <c:v>0.45</c:v>
                </c:pt>
                <c:pt idx="3">
                  <c:v>711.76</c:v>
                </c:pt>
                <c:pt idx="4">
                  <c:v>1290.56</c:v>
                </c:pt>
                <c:pt idx="5">
                  <c:v>2044.1</c:v>
                </c:pt>
                <c:pt idx="6">
                  <c:v>2829.58</c:v>
                </c:pt>
                <c:pt idx="7">
                  <c:v>3040.41</c:v>
                </c:pt>
                <c:pt idx="8">
                  <c:v>2888.59</c:v>
                </c:pt>
                <c:pt idx="9">
                  <c:v>2884.5</c:v>
                </c:pt>
                <c:pt idx="10">
                  <c:v>2865.24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4BB-4D27-8E45-C0502C7B72C6}"/>
            </c:ext>
          </c:extLst>
        </c:ser>
        <c:ser>
          <c:idx val="8"/>
          <c:order val="6"/>
          <c:tx>
            <c:strRef>
              <c:f>data!$A$35</c:f>
              <c:strCache>
                <c:ptCount val="1"/>
                <c:pt idx="0">
                  <c:v>Advanced E85-ICE Vehicles</c:v>
                </c:pt>
              </c:strCache>
            </c:strRef>
          </c:tx>
          <c:spPr>
            <a:solidFill>
              <a:srgbClr val="00FF00"/>
            </a:solidFill>
            <a:ln w="25400">
              <a:noFill/>
            </a:ln>
          </c:spPr>
          <c:cat>
            <c:numRef>
              <c:f>data!$N$2:$X$2</c:f>
              <c:numCache>
                <c:formatCode>General</c:formatCode>
                <c:ptCount val="11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  <c:pt idx="8">
                  <c:v>2045</c:v>
                </c:pt>
                <c:pt idx="9">
                  <c:v>2050</c:v>
                </c:pt>
                <c:pt idx="10">
                  <c:v>2055</c:v>
                </c:pt>
              </c:numCache>
            </c:numRef>
          </c:cat>
          <c:val>
            <c:numRef>
              <c:f>data!$N$35:$X$35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4BB-4D27-8E45-C0502C7B72C6}"/>
            </c:ext>
          </c:extLst>
        </c:ser>
        <c:ser>
          <c:idx val="9"/>
          <c:order val="7"/>
          <c:tx>
            <c:strRef>
              <c:f>data!$A$36</c:f>
              <c:strCache>
                <c:ptCount val="1"/>
                <c:pt idx="0">
                  <c:v>Hybrid E85-ELC Vehicles</c:v>
                </c:pt>
              </c:strCache>
            </c:strRef>
          </c:tx>
          <c:spPr>
            <a:pattFill prst="dkUpDiag">
              <a:fgClr>
                <a:srgbClr val="00FF00"/>
              </a:fgClr>
              <a:bgClr>
                <a:srgbClr val="FFFFFF"/>
              </a:bgClr>
            </a:pattFill>
            <a:ln w="25400">
              <a:noFill/>
            </a:ln>
          </c:spPr>
          <c:cat>
            <c:numRef>
              <c:f>data!$N$2:$X$2</c:f>
              <c:numCache>
                <c:formatCode>General</c:formatCode>
                <c:ptCount val="11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  <c:pt idx="8">
                  <c:v>2045</c:v>
                </c:pt>
                <c:pt idx="9">
                  <c:v>2050</c:v>
                </c:pt>
                <c:pt idx="10">
                  <c:v>2055</c:v>
                </c:pt>
              </c:numCache>
            </c:numRef>
          </c:cat>
          <c:val>
            <c:numRef>
              <c:f>data!$N$36:$X$36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202.61</c:v>
                </c:pt>
                <c:pt idx="4">
                  <c:v>202.61</c:v>
                </c:pt>
                <c:pt idx="5">
                  <c:v>202.61</c:v>
                </c:pt>
                <c:pt idx="6">
                  <c:v>202.61</c:v>
                </c:pt>
                <c:pt idx="7">
                  <c:v>0</c:v>
                </c:pt>
                <c:pt idx="8">
                  <c:v>170.09</c:v>
                </c:pt>
                <c:pt idx="9">
                  <c:v>186.24</c:v>
                </c:pt>
                <c:pt idx="10">
                  <c:v>305.16000000000003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4BB-4D27-8E45-C0502C7B72C6}"/>
            </c:ext>
          </c:extLst>
        </c:ser>
        <c:ser>
          <c:idx val="19"/>
          <c:order val="8"/>
          <c:tx>
            <c:strRef>
              <c:f>data!$A$37</c:f>
              <c:strCache>
                <c:ptCount val="1"/>
                <c:pt idx="0">
                  <c:v>Plugin-20 E85 Hybrid Vehicles</c:v>
                </c:pt>
              </c:strCache>
            </c:strRef>
          </c:tx>
          <c:spPr>
            <a:pattFill prst="lgConfetti">
              <a:fgClr>
                <a:srgbClr val="00FF00"/>
              </a:fgClr>
              <a:bgClr>
                <a:srgbClr val="FFFFFF"/>
              </a:bgClr>
            </a:pattFill>
            <a:ln w="25400">
              <a:noFill/>
            </a:ln>
          </c:spPr>
          <c:cat>
            <c:numRef>
              <c:f>data!$N$2:$X$2</c:f>
              <c:numCache>
                <c:formatCode>General</c:formatCode>
                <c:ptCount val="11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  <c:pt idx="8">
                  <c:v>2045</c:v>
                </c:pt>
                <c:pt idx="9">
                  <c:v>2050</c:v>
                </c:pt>
                <c:pt idx="10">
                  <c:v>2055</c:v>
                </c:pt>
              </c:numCache>
            </c:numRef>
          </c:cat>
          <c:val>
            <c:numRef>
              <c:f>data!$N$37:$X$37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39.54</c:v>
                </c:pt>
                <c:pt idx="3">
                  <c:v>39.54</c:v>
                </c:pt>
                <c:pt idx="4">
                  <c:v>39.54</c:v>
                </c:pt>
                <c:pt idx="5">
                  <c:v>39.54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4BB-4D27-8E45-C0502C7B72C6}"/>
            </c:ext>
          </c:extLst>
        </c:ser>
        <c:ser>
          <c:idx val="11"/>
          <c:order val="9"/>
          <c:tx>
            <c:strRef>
              <c:f>data!$A$38</c:f>
              <c:strCache>
                <c:ptCount val="1"/>
                <c:pt idx="0">
                  <c:v>Plugin-40 E85 Hybrid Vehicles</c:v>
                </c:pt>
              </c:strCache>
            </c:strRef>
          </c:tx>
          <c:spPr>
            <a:pattFill prst="pct20">
              <a:fgClr>
                <a:srgbClr val="00FF00"/>
              </a:fgClr>
              <a:bgClr>
                <a:srgbClr val="FFFFFF"/>
              </a:bgClr>
            </a:pattFill>
            <a:ln w="25400">
              <a:noFill/>
            </a:ln>
          </c:spPr>
          <c:cat>
            <c:numRef>
              <c:f>data!$N$2:$X$2</c:f>
              <c:numCache>
                <c:formatCode>General</c:formatCode>
                <c:ptCount val="11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  <c:pt idx="8">
                  <c:v>2045</c:v>
                </c:pt>
                <c:pt idx="9">
                  <c:v>2050</c:v>
                </c:pt>
                <c:pt idx="10">
                  <c:v>2055</c:v>
                </c:pt>
              </c:numCache>
            </c:numRef>
          </c:cat>
          <c:val>
            <c:numRef>
              <c:f>data!$N$38:$X$38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54BB-4D27-8E45-C0502C7B72C6}"/>
            </c:ext>
          </c:extLst>
        </c:ser>
        <c:ser>
          <c:idx val="12"/>
          <c:order val="10"/>
          <c:tx>
            <c:strRef>
              <c:f>data!$A$39</c:f>
              <c:strCache>
                <c:ptCount val="1"/>
                <c:pt idx="0">
                  <c:v>DSL-ICE Vehicles</c:v>
                </c:pt>
              </c:strCache>
            </c:strRef>
          </c:tx>
          <c:spPr>
            <a:solidFill>
              <a:srgbClr val="FF0000"/>
            </a:solidFill>
            <a:ln w="25400">
              <a:noFill/>
            </a:ln>
          </c:spPr>
          <c:cat>
            <c:numRef>
              <c:f>data!$N$2:$X$2</c:f>
              <c:numCache>
                <c:formatCode>General</c:formatCode>
                <c:ptCount val="11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  <c:pt idx="8">
                  <c:v>2045</c:v>
                </c:pt>
                <c:pt idx="9">
                  <c:v>2050</c:v>
                </c:pt>
                <c:pt idx="10">
                  <c:v>2055</c:v>
                </c:pt>
              </c:numCache>
            </c:numRef>
          </c:cat>
          <c:val>
            <c:numRef>
              <c:f>data!$N$39:$X$39</c:f>
              <c:numCache>
                <c:formatCode>General</c:formatCode>
                <c:ptCount val="11"/>
                <c:pt idx="0">
                  <c:v>19.2</c:v>
                </c:pt>
                <c:pt idx="1">
                  <c:v>20.97</c:v>
                </c:pt>
                <c:pt idx="2">
                  <c:v>14.51</c:v>
                </c:pt>
                <c:pt idx="3">
                  <c:v>28.74</c:v>
                </c:pt>
                <c:pt idx="4">
                  <c:v>30.52</c:v>
                </c:pt>
                <c:pt idx="5">
                  <c:v>31.18</c:v>
                </c:pt>
                <c:pt idx="6">
                  <c:v>31.35</c:v>
                </c:pt>
                <c:pt idx="7">
                  <c:v>31.46</c:v>
                </c:pt>
                <c:pt idx="8">
                  <c:v>31.63</c:v>
                </c:pt>
                <c:pt idx="9">
                  <c:v>31.77</c:v>
                </c:pt>
                <c:pt idx="10">
                  <c:v>32.83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4BB-4D27-8E45-C0502C7B72C6}"/>
            </c:ext>
          </c:extLst>
        </c:ser>
        <c:ser>
          <c:idx val="13"/>
          <c:order val="11"/>
          <c:tx>
            <c:strRef>
              <c:f>data!$A$40</c:f>
              <c:strCache>
                <c:ptCount val="1"/>
                <c:pt idx="0">
                  <c:v>Hybrid DSL-ELC Vehicles</c:v>
                </c:pt>
              </c:strCache>
            </c:strRef>
          </c:tx>
          <c:spPr>
            <a:pattFill prst="dkUpDiag">
              <a:fgClr>
                <a:srgbClr val="FF0000"/>
              </a:fgClr>
              <a:bgClr>
                <a:srgbClr val="FFFFFF"/>
              </a:bgClr>
            </a:pattFill>
            <a:ln w="25400">
              <a:noFill/>
            </a:ln>
          </c:spPr>
          <c:cat>
            <c:numRef>
              <c:f>data!$N$2:$X$2</c:f>
              <c:numCache>
                <c:formatCode>General</c:formatCode>
                <c:ptCount val="11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  <c:pt idx="8">
                  <c:v>2045</c:v>
                </c:pt>
                <c:pt idx="9">
                  <c:v>2050</c:v>
                </c:pt>
                <c:pt idx="10">
                  <c:v>2055</c:v>
                </c:pt>
              </c:numCache>
            </c:numRef>
          </c:cat>
          <c:val>
            <c:numRef>
              <c:f>data!$N$40:$X$40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39.99</c:v>
                </c:pt>
                <c:pt idx="3">
                  <c:v>39.99</c:v>
                </c:pt>
                <c:pt idx="4">
                  <c:v>39.99</c:v>
                </c:pt>
                <c:pt idx="5">
                  <c:v>39.99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54BB-4D27-8E45-C0502C7B72C6}"/>
            </c:ext>
          </c:extLst>
        </c:ser>
        <c:ser>
          <c:idx val="14"/>
          <c:order val="12"/>
          <c:tx>
            <c:strRef>
              <c:f>data!$A$41</c:f>
              <c:strCache>
                <c:ptCount val="1"/>
                <c:pt idx="0">
                  <c:v>CNG-ICE Vehicles</c:v>
                </c:pt>
              </c:strCache>
            </c:strRef>
          </c:tx>
          <c:spPr>
            <a:solidFill>
              <a:srgbClr val="C0C0C0"/>
            </a:solidFill>
            <a:ln w="25400">
              <a:noFill/>
            </a:ln>
          </c:spPr>
          <c:cat>
            <c:numRef>
              <c:f>data!$N$2:$X$2</c:f>
              <c:numCache>
                <c:formatCode>General</c:formatCode>
                <c:ptCount val="11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  <c:pt idx="8">
                  <c:v>2045</c:v>
                </c:pt>
                <c:pt idx="9">
                  <c:v>2050</c:v>
                </c:pt>
                <c:pt idx="10">
                  <c:v>2055</c:v>
                </c:pt>
              </c:numCache>
            </c:numRef>
          </c:cat>
          <c:val>
            <c:numRef>
              <c:f>data!$N$41:$X$41</c:f>
              <c:numCache>
                <c:formatCode>General</c:formatCode>
                <c:ptCount val="11"/>
                <c:pt idx="0">
                  <c:v>0</c:v>
                </c:pt>
                <c:pt idx="1">
                  <c:v>0.82</c:v>
                </c:pt>
                <c:pt idx="2">
                  <c:v>0.82</c:v>
                </c:pt>
                <c:pt idx="3">
                  <c:v>0.82</c:v>
                </c:pt>
                <c:pt idx="4">
                  <c:v>0.82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4BB-4D27-8E45-C0502C7B72C6}"/>
            </c:ext>
          </c:extLst>
        </c:ser>
        <c:ser>
          <c:idx val="16"/>
          <c:order val="13"/>
          <c:tx>
            <c:strRef>
              <c:f>data!$A$43</c:f>
              <c:strCache>
                <c:ptCount val="1"/>
                <c:pt idx="0">
                  <c:v>LPG-ICE Vehicles</c:v>
                </c:pt>
              </c:strCache>
            </c:strRef>
          </c:tx>
          <c:spPr>
            <a:solidFill>
              <a:srgbClr val="993366"/>
            </a:solidFill>
            <a:ln w="25400">
              <a:noFill/>
            </a:ln>
          </c:spPr>
          <c:cat>
            <c:numRef>
              <c:f>data!$N$2:$X$2</c:f>
              <c:numCache>
                <c:formatCode>General</c:formatCode>
                <c:ptCount val="11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  <c:pt idx="8">
                  <c:v>2045</c:v>
                </c:pt>
                <c:pt idx="9">
                  <c:v>2050</c:v>
                </c:pt>
                <c:pt idx="10">
                  <c:v>2055</c:v>
                </c:pt>
              </c:numCache>
            </c:numRef>
          </c:cat>
          <c:val>
            <c:numRef>
              <c:f>data!$N$43:$X$43</c:f>
              <c:numCache>
                <c:formatCode>General</c:formatCode>
                <c:ptCount val="11"/>
                <c:pt idx="0">
                  <c:v>11.02</c:v>
                </c:pt>
                <c:pt idx="1">
                  <c:v>8.27</c:v>
                </c:pt>
                <c:pt idx="2">
                  <c:v>0</c:v>
                </c:pt>
                <c:pt idx="3">
                  <c:v>2.75</c:v>
                </c:pt>
                <c:pt idx="4">
                  <c:v>0.55000000000000004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54BB-4D27-8E45-C0502C7B72C6}"/>
            </c:ext>
          </c:extLst>
        </c:ser>
        <c:ser>
          <c:idx val="15"/>
          <c:order val="14"/>
          <c:tx>
            <c:strRef>
              <c:f>data!$A$42</c:f>
              <c:strCache>
                <c:ptCount val="1"/>
                <c:pt idx="0">
                  <c:v>Electric Vehicles</c:v>
                </c:pt>
              </c:strCache>
            </c:strRef>
          </c:tx>
          <c:spPr>
            <a:solidFill>
              <a:srgbClr val="FFFF00"/>
            </a:solidFill>
            <a:ln w="25400">
              <a:noFill/>
            </a:ln>
          </c:spPr>
          <c:cat>
            <c:numRef>
              <c:f>data!$N$2:$X$2</c:f>
              <c:numCache>
                <c:formatCode>General</c:formatCode>
                <c:ptCount val="11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  <c:pt idx="8">
                  <c:v>2045</c:v>
                </c:pt>
                <c:pt idx="9">
                  <c:v>2050</c:v>
                </c:pt>
                <c:pt idx="10">
                  <c:v>2055</c:v>
                </c:pt>
              </c:numCache>
            </c:numRef>
          </c:cat>
          <c:val>
            <c:numRef>
              <c:f>data!$N$42:$X$42</c:f>
              <c:numCache>
                <c:formatCode>General</c:formatCode>
                <c:ptCount val="11"/>
                <c:pt idx="0">
                  <c:v>1.92</c:v>
                </c:pt>
                <c:pt idx="1">
                  <c:v>7.47</c:v>
                </c:pt>
                <c:pt idx="2">
                  <c:v>22.55</c:v>
                </c:pt>
                <c:pt idx="3">
                  <c:v>22.05</c:v>
                </c:pt>
                <c:pt idx="4">
                  <c:v>21.66</c:v>
                </c:pt>
                <c:pt idx="5">
                  <c:v>15.54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54BB-4D27-8E45-C0502C7B72C6}"/>
            </c:ext>
          </c:extLst>
        </c:ser>
        <c:ser>
          <c:idx val="18"/>
          <c:order val="15"/>
          <c:tx>
            <c:strRef>
              <c:f>data!$A$45</c:f>
              <c:strCache>
                <c:ptCount val="1"/>
                <c:pt idx="0">
                  <c:v>H2-Fuel Cell Vehicles</c:v>
                </c:pt>
              </c:strCache>
            </c:strRef>
          </c:tx>
          <c:spPr>
            <a:solidFill>
              <a:srgbClr val="FF00FF"/>
            </a:solidFill>
            <a:ln w="25400">
              <a:noFill/>
            </a:ln>
          </c:spPr>
          <c:cat>
            <c:numRef>
              <c:f>data!$N$2:$X$2</c:f>
              <c:numCache>
                <c:formatCode>General</c:formatCode>
                <c:ptCount val="11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  <c:pt idx="8">
                  <c:v>2045</c:v>
                </c:pt>
                <c:pt idx="9">
                  <c:v>2050</c:v>
                </c:pt>
                <c:pt idx="10">
                  <c:v>2055</c:v>
                </c:pt>
              </c:numCache>
            </c:numRef>
          </c:cat>
          <c:val>
            <c:numRef>
              <c:f>data!$N$45:$X$45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54BB-4D27-8E45-C0502C7B72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13552528"/>
        <c:axId val="813552920"/>
      </c:areaChart>
      <c:catAx>
        <c:axId val="813552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/>
            </a:pPr>
            <a:endParaRPr lang="en-US"/>
          </a:p>
        </c:txPr>
        <c:crossAx val="813552920"/>
        <c:crosses val="autoZero"/>
        <c:auto val="1"/>
        <c:lblAlgn val="ctr"/>
        <c:lblOffset val="100"/>
        <c:noMultiLvlLbl val="0"/>
      </c:catAx>
      <c:valAx>
        <c:axId val="813552920"/>
        <c:scaling>
          <c:orientation val="minMax"/>
          <c:max val="4500"/>
        </c:scaling>
        <c:delete val="0"/>
        <c:axPos val="l"/>
        <c:majorGridlines>
          <c:spPr>
            <a:ln w="3175">
              <a:solidFill>
                <a:srgbClr val="C0C0C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Billion VMT</a:t>
                </a:r>
              </a:p>
            </c:rich>
          </c:tx>
          <c:layout>
            <c:manualLayout>
              <c:xMode val="edge"/>
              <c:yMode val="edge"/>
              <c:x val="3.0240837950811703E-2"/>
              <c:y val="0.30095300587426571"/>
            </c:manualLayout>
          </c:layout>
          <c:overlay val="0"/>
          <c:spPr>
            <a:noFill/>
            <a:ln w="25400">
              <a:noFill/>
            </a:ln>
          </c:spPr>
        </c:title>
        <c:numFmt formatCode="_(* #,##0_);_(* \(#,##0\);_(* &quot;-&quot;??_);_(@_)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813552528"/>
        <c:crosses val="autoZero"/>
        <c:crossBetween val="midCat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plotVisOnly val="1"/>
    <c:dispBlanksAs val="zero"/>
    <c:showDLblsOverMax val="0"/>
  </c:chart>
  <c:spPr>
    <a:solidFill>
      <a:srgbClr val="00B050"/>
    </a:solidFill>
    <a:ln w="28575">
      <a:solidFill>
        <a:sysClr val="windowText" lastClr="000000"/>
      </a:solidFill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1" i="1"/>
            </a:pPr>
            <a:r>
              <a:rPr lang="en-US" sz="1400" b="1" i="1"/>
              <a:t>iSustainability</a:t>
            </a:r>
          </a:p>
        </c:rich>
      </c:tx>
      <c:layout>
        <c:manualLayout>
          <c:xMode val="edge"/>
          <c:yMode val="edge"/>
          <c:x val="0.4029274812870613"/>
          <c:y val="6.6443882014748143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26523549139690872"/>
          <c:y val="0.16793963254593175"/>
          <c:w val="0.61990935160882654"/>
          <c:h val="0.61275309336332962"/>
        </c:manualLayout>
      </c:layout>
      <c:areaChart>
        <c:grouping val="stacked"/>
        <c:varyColors val="0"/>
        <c:ser>
          <c:idx val="0"/>
          <c:order val="0"/>
          <c:tx>
            <c:strRef>
              <c:f>data!$A$29</c:f>
              <c:strCache>
                <c:ptCount val="1"/>
                <c:pt idx="0">
                  <c:v>Conventional GSL-ICE Vehicles</c:v>
                </c:pt>
              </c:strCache>
            </c:strRef>
          </c:tx>
          <c:spPr>
            <a:solidFill>
              <a:srgbClr val="000080"/>
            </a:solidFill>
            <a:ln w="25400">
              <a:noFill/>
            </a:ln>
          </c:spPr>
          <c:cat>
            <c:numRef>
              <c:f>data!$N$2:$X$2</c:f>
              <c:numCache>
                <c:formatCode>General</c:formatCode>
                <c:ptCount val="11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  <c:pt idx="8">
                  <c:v>2045</c:v>
                </c:pt>
                <c:pt idx="9">
                  <c:v>2050</c:v>
                </c:pt>
                <c:pt idx="10">
                  <c:v>2055</c:v>
                </c:pt>
              </c:numCache>
            </c:numRef>
          </c:cat>
          <c:val>
            <c:numRef>
              <c:f>data!$Y$29:$AI$29</c:f>
              <c:numCache>
                <c:formatCode>General</c:formatCode>
                <c:ptCount val="11"/>
                <c:pt idx="0">
                  <c:v>2642.77</c:v>
                </c:pt>
                <c:pt idx="1">
                  <c:v>2595</c:v>
                </c:pt>
                <c:pt idx="2">
                  <c:v>2616</c:v>
                </c:pt>
                <c:pt idx="3">
                  <c:v>1962.26</c:v>
                </c:pt>
                <c:pt idx="4">
                  <c:v>1437.88</c:v>
                </c:pt>
                <c:pt idx="5">
                  <c:v>699.59</c:v>
                </c:pt>
                <c:pt idx="6">
                  <c:v>24.3</c:v>
                </c:pt>
                <c:pt idx="7">
                  <c:v>25.4</c:v>
                </c:pt>
                <c:pt idx="8">
                  <c:v>26.16</c:v>
                </c:pt>
                <c:pt idx="9">
                  <c:v>27.19</c:v>
                </c:pt>
                <c:pt idx="10">
                  <c:v>28.77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07-4DEF-92EE-217AC349140A}"/>
            </c:ext>
          </c:extLst>
        </c:ser>
        <c:ser>
          <c:idx val="2"/>
          <c:order val="1"/>
          <c:tx>
            <c:strRef>
              <c:f>data!$A$30</c:f>
              <c:strCache>
                <c:ptCount val="1"/>
                <c:pt idx="0">
                  <c:v>Advanced GSL-ICE Vehicles</c:v>
                </c:pt>
              </c:strCache>
            </c:strRef>
          </c:tx>
          <c:spPr>
            <a:solidFill>
              <a:srgbClr val="00CCFF"/>
            </a:solidFill>
            <a:ln w="25400">
              <a:noFill/>
            </a:ln>
          </c:spPr>
          <c:cat>
            <c:numRef>
              <c:f>data!$N$2:$X$2</c:f>
              <c:numCache>
                <c:formatCode>General</c:formatCode>
                <c:ptCount val="11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  <c:pt idx="8">
                  <c:v>2045</c:v>
                </c:pt>
                <c:pt idx="9">
                  <c:v>2050</c:v>
                </c:pt>
                <c:pt idx="10">
                  <c:v>2055</c:v>
                </c:pt>
              </c:numCache>
            </c:numRef>
          </c:cat>
          <c:val>
            <c:numRef>
              <c:f>data!$Y$30:$AI$30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07-4DEF-92EE-217AC349140A}"/>
            </c:ext>
          </c:extLst>
        </c:ser>
        <c:ser>
          <c:idx val="3"/>
          <c:order val="2"/>
          <c:tx>
            <c:strRef>
              <c:f>data!$A$31</c:f>
              <c:strCache>
                <c:ptCount val="1"/>
                <c:pt idx="0">
                  <c:v>Hybrid GSL-ELC Vehicles</c:v>
                </c:pt>
              </c:strCache>
            </c:strRef>
          </c:tx>
          <c:spPr>
            <a:pattFill prst="dkUpDiag">
              <a:fgClr>
                <a:srgbClr val="00CCFF"/>
              </a:fgClr>
              <a:bgClr>
                <a:srgbClr val="FFFFFF"/>
              </a:bgClr>
            </a:pattFill>
            <a:ln w="25400">
              <a:noFill/>
            </a:ln>
          </c:spPr>
          <c:cat>
            <c:numRef>
              <c:f>data!$N$2:$X$2</c:f>
              <c:numCache>
                <c:formatCode>General</c:formatCode>
                <c:ptCount val="11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  <c:pt idx="8">
                  <c:v>2045</c:v>
                </c:pt>
                <c:pt idx="9">
                  <c:v>2050</c:v>
                </c:pt>
                <c:pt idx="10">
                  <c:v>2055</c:v>
                </c:pt>
              </c:numCache>
            </c:numRef>
          </c:cat>
          <c:val>
            <c:numRef>
              <c:f>data!$Y$31:$AI$31</c:f>
              <c:numCache>
                <c:formatCode>General</c:formatCode>
                <c:ptCount val="11"/>
                <c:pt idx="0">
                  <c:v>0</c:v>
                </c:pt>
                <c:pt idx="1">
                  <c:v>20.58</c:v>
                </c:pt>
                <c:pt idx="2">
                  <c:v>20.58</c:v>
                </c:pt>
                <c:pt idx="3">
                  <c:v>20.58</c:v>
                </c:pt>
                <c:pt idx="4">
                  <c:v>20.58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707-4DEF-92EE-217AC349140A}"/>
            </c:ext>
          </c:extLst>
        </c:ser>
        <c:ser>
          <c:idx val="17"/>
          <c:order val="3"/>
          <c:tx>
            <c:strRef>
              <c:f>data!$A$32</c:f>
              <c:strCache>
                <c:ptCount val="1"/>
                <c:pt idx="0">
                  <c:v>Plugin-20 Hybrid Vehicles</c:v>
                </c:pt>
              </c:strCache>
            </c:strRef>
          </c:tx>
          <c:spPr>
            <a:pattFill prst="lgConfetti">
              <a:fgClr>
                <a:srgbClr val="00CCFF"/>
              </a:fgClr>
              <a:bgClr>
                <a:srgbClr val="FFFFFF"/>
              </a:bgClr>
            </a:pattFill>
            <a:ln w="25400">
              <a:noFill/>
            </a:ln>
          </c:spPr>
          <c:cat>
            <c:numRef>
              <c:f>data!$N$2:$X$2</c:f>
              <c:numCache>
                <c:formatCode>General</c:formatCode>
                <c:ptCount val="11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  <c:pt idx="8">
                  <c:v>2045</c:v>
                </c:pt>
                <c:pt idx="9">
                  <c:v>2050</c:v>
                </c:pt>
                <c:pt idx="10">
                  <c:v>2055</c:v>
                </c:pt>
              </c:numCache>
            </c:numRef>
          </c:cat>
          <c:val>
            <c:numRef>
              <c:f>data!$Y$32:$AI$32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707-4DEF-92EE-217AC349140A}"/>
            </c:ext>
          </c:extLst>
        </c:ser>
        <c:ser>
          <c:idx val="5"/>
          <c:order val="4"/>
          <c:tx>
            <c:strRef>
              <c:f>data!$A$33</c:f>
              <c:strCache>
                <c:ptCount val="1"/>
                <c:pt idx="0">
                  <c:v>Plugin-40 Hybrid Vehicles</c:v>
                </c:pt>
              </c:strCache>
            </c:strRef>
          </c:tx>
          <c:spPr>
            <a:pattFill prst="pct20">
              <a:fgClr>
                <a:srgbClr val="00CCFF"/>
              </a:fgClr>
              <a:bgClr>
                <a:srgbClr val="FFFFFF"/>
              </a:bgClr>
            </a:pattFill>
            <a:ln w="25400">
              <a:noFill/>
            </a:ln>
          </c:spPr>
          <c:cat>
            <c:numRef>
              <c:f>data!$N$2:$X$2</c:f>
              <c:numCache>
                <c:formatCode>General</c:formatCode>
                <c:ptCount val="11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  <c:pt idx="8">
                  <c:v>2045</c:v>
                </c:pt>
                <c:pt idx="9">
                  <c:v>2050</c:v>
                </c:pt>
                <c:pt idx="10">
                  <c:v>2055</c:v>
                </c:pt>
              </c:numCache>
            </c:numRef>
          </c:cat>
          <c:val>
            <c:numRef>
              <c:f>data!$Y$33:$AI$33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707-4DEF-92EE-217AC349140A}"/>
            </c:ext>
          </c:extLst>
        </c:ser>
        <c:ser>
          <c:idx val="6"/>
          <c:order val="5"/>
          <c:tx>
            <c:strRef>
              <c:f>data!$A$34</c:f>
              <c:strCache>
                <c:ptCount val="1"/>
                <c:pt idx="0">
                  <c:v>E85-ICE Vehicles</c:v>
                </c:pt>
              </c:strCache>
            </c:strRef>
          </c:tx>
          <c:spPr>
            <a:solidFill>
              <a:srgbClr val="008000"/>
            </a:solidFill>
            <a:ln w="25400">
              <a:noFill/>
            </a:ln>
          </c:spPr>
          <c:cat>
            <c:numRef>
              <c:f>data!$N$2:$X$2</c:f>
              <c:numCache>
                <c:formatCode>General</c:formatCode>
                <c:ptCount val="11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  <c:pt idx="8">
                  <c:v>2045</c:v>
                </c:pt>
                <c:pt idx="9">
                  <c:v>2050</c:v>
                </c:pt>
                <c:pt idx="10">
                  <c:v>2055</c:v>
                </c:pt>
              </c:numCache>
            </c:numRef>
          </c:cat>
          <c:val>
            <c:numRef>
              <c:f>data!$Y$34:$AI$34</c:f>
              <c:numCache>
                <c:formatCode>General</c:formatCode>
                <c:ptCount val="11"/>
                <c:pt idx="0">
                  <c:v>7.87</c:v>
                </c:pt>
                <c:pt idx="1">
                  <c:v>5.21</c:v>
                </c:pt>
                <c:pt idx="2">
                  <c:v>3.91</c:v>
                </c:pt>
                <c:pt idx="3">
                  <c:v>3.45</c:v>
                </c:pt>
                <c:pt idx="4">
                  <c:v>1.89</c:v>
                </c:pt>
                <c:pt idx="5">
                  <c:v>1.49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707-4DEF-92EE-217AC349140A}"/>
            </c:ext>
          </c:extLst>
        </c:ser>
        <c:ser>
          <c:idx val="8"/>
          <c:order val="6"/>
          <c:tx>
            <c:strRef>
              <c:f>data!$A$35</c:f>
              <c:strCache>
                <c:ptCount val="1"/>
                <c:pt idx="0">
                  <c:v>Advanced E85-ICE Vehicles</c:v>
                </c:pt>
              </c:strCache>
            </c:strRef>
          </c:tx>
          <c:spPr>
            <a:solidFill>
              <a:srgbClr val="00FF00"/>
            </a:solidFill>
            <a:ln w="25400">
              <a:noFill/>
            </a:ln>
          </c:spPr>
          <c:cat>
            <c:numRef>
              <c:f>data!$N$2:$X$2</c:f>
              <c:numCache>
                <c:formatCode>General</c:formatCode>
                <c:ptCount val="11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  <c:pt idx="8">
                  <c:v>2045</c:v>
                </c:pt>
                <c:pt idx="9">
                  <c:v>2050</c:v>
                </c:pt>
                <c:pt idx="10">
                  <c:v>2055</c:v>
                </c:pt>
              </c:numCache>
            </c:numRef>
          </c:cat>
          <c:val>
            <c:numRef>
              <c:f>data!$Y$35:$AI$35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707-4DEF-92EE-217AC349140A}"/>
            </c:ext>
          </c:extLst>
        </c:ser>
        <c:ser>
          <c:idx val="9"/>
          <c:order val="7"/>
          <c:tx>
            <c:strRef>
              <c:f>data!$A$36</c:f>
              <c:strCache>
                <c:ptCount val="1"/>
                <c:pt idx="0">
                  <c:v>Hybrid E85-ELC Vehicles</c:v>
                </c:pt>
              </c:strCache>
            </c:strRef>
          </c:tx>
          <c:spPr>
            <a:pattFill prst="dkUpDiag">
              <a:fgClr>
                <a:srgbClr val="00FF00"/>
              </a:fgClr>
              <a:bgClr>
                <a:srgbClr val="FFFFFF"/>
              </a:bgClr>
            </a:pattFill>
            <a:ln w="25400">
              <a:noFill/>
            </a:ln>
          </c:spPr>
          <c:cat>
            <c:numRef>
              <c:f>data!$N$2:$X$2</c:f>
              <c:numCache>
                <c:formatCode>General</c:formatCode>
                <c:ptCount val="11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  <c:pt idx="8">
                  <c:v>2045</c:v>
                </c:pt>
                <c:pt idx="9">
                  <c:v>2050</c:v>
                </c:pt>
                <c:pt idx="10">
                  <c:v>2055</c:v>
                </c:pt>
              </c:numCache>
            </c:numRef>
          </c:cat>
          <c:val>
            <c:numRef>
              <c:f>data!$Y$36:$AI$36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229.79</c:v>
                </c:pt>
                <c:pt idx="4">
                  <c:v>358.96</c:v>
                </c:pt>
                <c:pt idx="5">
                  <c:v>537.78</c:v>
                </c:pt>
                <c:pt idx="6">
                  <c:v>704.13</c:v>
                </c:pt>
                <c:pt idx="7">
                  <c:v>669.23</c:v>
                </c:pt>
                <c:pt idx="8">
                  <c:v>652.83000000000004</c:v>
                </c:pt>
                <c:pt idx="9">
                  <c:v>628.78</c:v>
                </c:pt>
                <c:pt idx="10">
                  <c:v>628.95000000000005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707-4DEF-92EE-217AC349140A}"/>
            </c:ext>
          </c:extLst>
        </c:ser>
        <c:ser>
          <c:idx val="19"/>
          <c:order val="8"/>
          <c:tx>
            <c:strRef>
              <c:f>data!$A$37</c:f>
              <c:strCache>
                <c:ptCount val="1"/>
                <c:pt idx="0">
                  <c:v>Plugin-20 E85 Hybrid Vehicles</c:v>
                </c:pt>
              </c:strCache>
            </c:strRef>
          </c:tx>
          <c:spPr>
            <a:pattFill prst="lgConfetti">
              <a:fgClr>
                <a:srgbClr val="00FF00"/>
              </a:fgClr>
              <a:bgClr>
                <a:srgbClr val="FFFFFF"/>
              </a:bgClr>
            </a:pattFill>
            <a:ln w="25400">
              <a:noFill/>
            </a:ln>
          </c:spPr>
          <c:cat>
            <c:numRef>
              <c:f>data!$N$2:$X$2</c:f>
              <c:numCache>
                <c:formatCode>General</c:formatCode>
                <c:ptCount val="11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  <c:pt idx="8">
                  <c:v>2045</c:v>
                </c:pt>
                <c:pt idx="9">
                  <c:v>2050</c:v>
                </c:pt>
                <c:pt idx="10">
                  <c:v>2055</c:v>
                </c:pt>
              </c:numCache>
            </c:numRef>
          </c:cat>
          <c:val>
            <c:numRef>
              <c:f>data!$Y$37:$AI$37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465.65</c:v>
                </c:pt>
                <c:pt idx="4">
                  <c:v>800.48</c:v>
                </c:pt>
                <c:pt idx="5">
                  <c:v>1252.21</c:v>
                </c:pt>
                <c:pt idx="6">
                  <c:v>1634.69</c:v>
                </c:pt>
                <c:pt idx="7">
                  <c:v>1512.45</c:v>
                </c:pt>
                <c:pt idx="8">
                  <c:v>1379.5</c:v>
                </c:pt>
                <c:pt idx="9">
                  <c:v>1025.28</c:v>
                </c:pt>
                <c:pt idx="10">
                  <c:v>748.4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707-4DEF-92EE-217AC349140A}"/>
            </c:ext>
          </c:extLst>
        </c:ser>
        <c:ser>
          <c:idx val="11"/>
          <c:order val="9"/>
          <c:tx>
            <c:strRef>
              <c:f>data!$A$38</c:f>
              <c:strCache>
                <c:ptCount val="1"/>
                <c:pt idx="0">
                  <c:v>Plugin-40 E85 Hybrid Vehicles</c:v>
                </c:pt>
              </c:strCache>
            </c:strRef>
          </c:tx>
          <c:spPr>
            <a:pattFill prst="pct20">
              <a:fgClr>
                <a:srgbClr val="00FF00"/>
              </a:fgClr>
              <a:bgClr>
                <a:srgbClr val="FFFFFF"/>
              </a:bgClr>
            </a:pattFill>
            <a:ln w="25400">
              <a:noFill/>
            </a:ln>
          </c:spPr>
          <c:cat>
            <c:numRef>
              <c:f>data!$N$2:$X$2</c:f>
              <c:numCache>
                <c:formatCode>General</c:formatCode>
                <c:ptCount val="11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  <c:pt idx="8">
                  <c:v>2045</c:v>
                </c:pt>
                <c:pt idx="9">
                  <c:v>2050</c:v>
                </c:pt>
                <c:pt idx="10">
                  <c:v>2055</c:v>
                </c:pt>
              </c:numCache>
            </c:numRef>
          </c:cat>
          <c:val>
            <c:numRef>
              <c:f>data!$Y$38:$AI$38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4707-4DEF-92EE-217AC349140A}"/>
            </c:ext>
          </c:extLst>
        </c:ser>
        <c:ser>
          <c:idx val="12"/>
          <c:order val="10"/>
          <c:tx>
            <c:strRef>
              <c:f>data!$A$39</c:f>
              <c:strCache>
                <c:ptCount val="1"/>
                <c:pt idx="0">
                  <c:v>DSL-ICE Vehicles</c:v>
                </c:pt>
              </c:strCache>
            </c:strRef>
          </c:tx>
          <c:spPr>
            <a:solidFill>
              <a:srgbClr val="FF0000"/>
            </a:solidFill>
            <a:ln w="25400">
              <a:noFill/>
            </a:ln>
          </c:spPr>
          <c:cat>
            <c:numRef>
              <c:f>data!$N$2:$X$2</c:f>
              <c:numCache>
                <c:formatCode>General</c:formatCode>
                <c:ptCount val="11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  <c:pt idx="8">
                  <c:v>2045</c:v>
                </c:pt>
                <c:pt idx="9">
                  <c:v>2050</c:v>
                </c:pt>
                <c:pt idx="10">
                  <c:v>2055</c:v>
                </c:pt>
              </c:numCache>
            </c:numRef>
          </c:cat>
          <c:val>
            <c:numRef>
              <c:f>data!$Y$39:$AI$39</c:f>
              <c:numCache>
                <c:formatCode>General</c:formatCode>
                <c:ptCount val="11"/>
                <c:pt idx="0">
                  <c:v>19.2</c:v>
                </c:pt>
                <c:pt idx="1">
                  <c:v>17.64</c:v>
                </c:pt>
                <c:pt idx="2">
                  <c:v>17.21</c:v>
                </c:pt>
                <c:pt idx="3">
                  <c:v>28.74</c:v>
                </c:pt>
                <c:pt idx="4">
                  <c:v>30.56</c:v>
                </c:pt>
                <c:pt idx="5">
                  <c:v>31.16</c:v>
                </c:pt>
                <c:pt idx="6">
                  <c:v>31.35</c:v>
                </c:pt>
                <c:pt idx="7">
                  <c:v>31.45</c:v>
                </c:pt>
                <c:pt idx="8">
                  <c:v>31.63</c:v>
                </c:pt>
                <c:pt idx="9">
                  <c:v>31.77</c:v>
                </c:pt>
                <c:pt idx="10">
                  <c:v>32.83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707-4DEF-92EE-217AC349140A}"/>
            </c:ext>
          </c:extLst>
        </c:ser>
        <c:ser>
          <c:idx val="13"/>
          <c:order val="11"/>
          <c:tx>
            <c:strRef>
              <c:f>data!$A$40</c:f>
              <c:strCache>
                <c:ptCount val="1"/>
                <c:pt idx="0">
                  <c:v>Hybrid DSL-ELC Vehicles</c:v>
                </c:pt>
              </c:strCache>
            </c:strRef>
          </c:tx>
          <c:spPr>
            <a:pattFill prst="dkUpDiag">
              <a:fgClr>
                <a:srgbClr val="FF0000"/>
              </a:fgClr>
              <a:bgClr>
                <a:srgbClr val="FFFFFF"/>
              </a:bgClr>
            </a:pattFill>
            <a:ln w="25400">
              <a:noFill/>
            </a:ln>
          </c:spPr>
          <c:cat>
            <c:numRef>
              <c:f>data!$N$2:$X$2</c:f>
              <c:numCache>
                <c:formatCode>General</c:formatCode>
                <c:ptCount val="11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  <c:pt idx="8">
                  <c:v>2045</c:v>
                </c:pt>
                <c:pt idx="9">
                  <c:v>2050</c:v>
                </c:pt>
                <c:pt idx="10">
                  <c:v>2055</c:v>
                </c:pt>
              </c:numCache>
            </c:numRef>
          </c:cat>
          <c:val>
            <c:numRef>
              <c:f>data!$Y$40:$AI$40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4707-4DEF-92EE-217AC349140A}"/>
            </c:ext>
          </c:extLst>
        </c:ser>
        <c:ser>
          <c:idx val="14"/>
          <c:order val="12"/>
          <c:tx>
            <c:strRef>
              <c:f>data!$A$41</c:f>
              <c:strCache>
                <c:ptCount val="1"/>
                <c:pt idx="0">
                  <c:v>CNG-ICE Vehicles</c:v>
                </c:pt>
              </c:strCache>
            </c:strRef>
          </c:tx>
          <c:spPr>
            <a:solidFill>
              <a:srgbClr val="C0C0C0"/>
            </a:solidFill>
            <a:ln w="25400">
              <a:noFill/>
            </a:ln>
          </c:spPr>
          <c:cat>
            <c:numRef>
              <c:f>data!$N$2:$X$2</c:f>
              <c:numCache>
                <c:formatCode>General</c:formatCode>
                <c:ptCount val="11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  <c:pt idx="8">
                  <c:v>2045</c:v>
                </c:pt>
                <c:pt idx="9">
                  <c:v>2050</c:v>
                </c:pt>
                <c:pt idx="10">
                  <c:v>2055</c:v>
                </c:pt>
              </c:numCache>
            </c:numRef>
          </c:cat>
          <c:val>
            <c:numRef>
              <c:f>data!$Y$41:$AI$41</c:f>
              <c:numCache>
                <c:formatCode>General</c:formatCode>
                <c:ptCount val="11"/>
                <c:pt idx="0">
                  <c:v>0</c:v>
                </c:pt>
                <c:pt idx="1">
                  <c:v>0.82</c:v>
                </c:pt>
                <c:pt idx="2">
                  <c:v>0.82</c:v>
                </c:pt>
                <c:pt idx="3">
                  <c:v>0.82</c:v>
                </c:pt>
                <c:pt idx="4">
                  <c:v>0.82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707-4DEF-92EE-217AC349140A}"/>
            </c:ext>
          </c:extLst>
        </c:ser>
        <c:ser>
          <c:idx val="16"/>
          <c:order val="13"/>
          <c:tx>
            <c:strRef>
              <c:f>data!$A$43</c:f>
              <c:strCache>
                <c:ptCount val="1"/>
                <c:pt idx="0">
                  <c:v>LPG-ICE Vehicles</c:v>
                </c:pt>
              </c:strCache>
            </c:strRef>
          </c:tx>
          <c:spPr>
            <a:solidFill>
              <a:srgbClr val="993366"/>
            </a:solidFill>
            <a:ln w="25400">
              <a:noFill/>
            </a:ln>
          </c:spPr>
          <c:cat>
            <c:numRef>
              <c:f>data!$N$2:$X$2</c:f>
              <c:numCache>
                <c:formatCode>General</c:formatCode>
                <c:ptCount val="11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  <c:pt idx="8">
                  <c:v>2045</c:v>
                </c:pt>
                <c:pt idx="9">
                  <c:v>2050</c:v>
                </c:pt>
                <c:pt idx="10">
                  <c:v>2055</c:v>
                </c:pt>
              </c:numCache>
            </c:numRef>
          </c:cat>
          <c:val>
            <c:numRef>
              <c:f>data!$Y$43:$AI$43</c:f>
              <c:numCache>
                <c:formatCode>General</c:formatCode>
                <c:ptCount val="11"/>
                <c:pt idx="0">
                  <c:v>11.02</c:v>
                </c:pt>
                <c:pt idx="1">
                  <c:v>7.7</c:v>
                </c:pt>
                <c:pt idx="2">
                  <c:v>4.99</c:v>
                </c:pt>
                <c:pt idx="3">
                  <c:v>2.75</c:v>
                </c:pt>
                <c:pt idx="4">
                  <c:v>0.55000000000000004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4707-4DEF-92EE-217AC349140A}"/>
            </c:ext>
          </c:extLst>
        </c:ser>
        <c:ser>
          <c:idx val="15"/>
          <c:order val="14"/>
          <c:tx>
            <c:strRef>
              <c:f>data!$A$42</c:f>
              <c:strCache>
                <c:ptCount val="1"/>
                <c:pt idx="0">
                  <c:v>Electric Vehicles</c:v>
                </c:pt>
              </c:strCache>
            </c:strRef>
          </c:tx>
          <c:spPr>
            <a:solidFill>
              <a:srgbClr val="FFFF00"/>
            </a:solidFill>
            <a:ln w="25400">
              <a:noFill/>
            </a:ln>
          </c:spPr>
          <c:cat>
            <c:numRef>
              <c:f>data!$N$2:$X$2</c:f>
              <c:numCache>
                <c:formatCode>General</c:formatCode>
                <c:ptCount val="11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  <c:pt idx="8">
                  <c:v>2045</c:v>
                </c:pt>
                <c:pt idx="9">
                  <c:v>2050</c:v>
                </c:pt>
                <c:pt idx="10">
                  <c:v>2055</c:v>
                </c:pt>
              </c:numCache>
            </c:numRef>
          </c:cat>
          <c:val>
            <c:numRef>
              <c:f>data!$Y$42:$AI$42</c:f>
              <c:numCache>
                <c:formatCode>General</c:formatCode>
                <c:ptCount val="11"/>
                <c:pt idx="0">
                  <c:v>1.92</c:v>
                </c:pt>
                <c:pt idx="1">
                  <c:v>11.9</c:v>
                </c:pt>
                <c:pt idx="2">
                  <c:v>87.17</c:v>
                </c:pt>
                <c:pt idx="3">
                  <c:v>316.81</c:v>
                </c:pt>
                <c:pt idx="4">
                  <c:v>397.83</c:v>
                </c:pt>
                <c:pt idx="5">
                  <c:v>550.15</c:v>
                </c:pt>
                <c:pt idx="6">
                  <c:v>693.37</c:v>
                </c:pt>
                <c:pt idx="7">
                  <c:v>858.74</c:v>
                </c:pt>
                <c:pt idx="8">
                  <c:v>1026.3499999999999</c:v>
                </c:pt>
                <c:pt idx="9">
                  <c:v>1416.68</c:v>
                </c:pt>
                <c:pt idx="10">
                  <c:v>1793.06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4707-4DEF-92EE-217AC349140A}"/>
            </c:ext>
          </c:extLst>
        </c:ser>
        <c:ser>
          <c:idx val="18"/>
          <c:order val="15"/>
          <c:tx>
            <c:strRef>
              <c:f>data!$A$45</c:f>
              <c:strCache>
                <c:ptCount val="1"/>
                <c:pt idx="0">
                  <c:v>H2-Fuel Cell Vehicles</c:v>
                </c:pt>
              </c:strCache>
            </c:strRef>
          </c:tx>
          <c:spPr>
            <a:solidFill>
              <a:srgbClr val="FF00FF"/>
            </a:solidFill>
            <a:ln w="25400">
              <a:noFill/>
            </a:ln>
          </c:spPr>
          <c:cat>
            <c:numRef>
              <c:f>data!$N$2:$X$2</c:f>
              <c:numCache>
                <c:formatCode>General</c:formatCode>
                <c:ptCount val="11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  <c:pt idx="8">
                  <c:v>2045</c:v>
                </c:pt>
                <c:pt idx="9">
                  <c:v>2050</c:v>
                </c:pt>
                <c:pt idx="10">
                  <c:v>2055</c:v>
                </c:pt>
              </c:numCache>
            </c:numRef>
          </c:cat>
          <c:val>
            <c:numRef>
              <c:f>data!$N$45:$X$45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4707-4DEF-92EE-217AC34914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13552528"/>
        <c:axId val="813552920"/>
      </c:areaChart>
      <c:catAx>
        <c:axId val="813552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/>
            </a:pPr>
            <a:endParaRPr lang="en-US"/>
          </a:p>
        </c:txPr>
        <c:crossAx val="813552920"/>
        <c:crosses val="autoZero"/>
        <c:auto val="1"/>
        <c:lblAlgn val="ctr"/>
        <c:lblOffset val="100"/>
        <c:noMultiLvlLbl val="0"/>
      </c:catAx>
      <c:valAx>
        <c:axId val="813552920"/>
        <c:scaling>
          <c:orientation val="minMax"/>
          <c:max val="4500"/>
        </c:scaling>
        <c:delete val="0"/>
        <c:axPos val="l"/>
        <c:majorGridlines>
          <c:spPr>
            <a:ln w="3175">
              <a:solidFill>
                <a:srgbClr val="C0C0C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Billion-VMT</a:t>
                </a:r>
              </a:p>
            </c:rich>
          </c:tx>
          <c:layout>
            <c:manualLayout>
              <c:xMode val="edge"/>
              <c:yMode val="edge"/>
              <c:x val="6.7277874987848735E-2"/>
              <c:y val="0.2930164979377578"/>
            </c:manualLayout>
          </c:layout>
          <c:overlay val="0"/>
          <c:spPr>
            <a:noFill/>
            <a:ln w="25400">
              <a:noFill/>
            </a:ln>
          </c:spPr>
        </c:title>
        <c:numFmt formatCode="_(* #,##0_);_(* \(#,##0\);_(* &quot;-&quot;??_);_(@_)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813552528"/>
        <c:crosses val="autoZero"/>
        <c:crossBetween val="midCat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plotVisOnly val="1"/>
    <c:dispBlanksAs val="zero"/>
    <c:showDLblsOverMax val="0"/>
  </c:chart>
  <c:spPr>
    <a:solidFill>
      <a:srgbClr val="FFC000"/>
    </a:solidFill>
    <a:ln w="28575">
      <a:solidFill>
        <a:sysClr val="windowText" lastClr="000000"/>
      </a:solidFill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1" i="1"/>
            </a:pPr>
            <a:r>
              <a:rPr lang="en-US" sz="1400" b="1" i="1"/>
              <a:t>Muddling Through</a:t>
            </a:r>
          </a:p>
        </c:rich>
      </c:tx>
      <c:layout>
        <c:manualLayout>
          <c:xMode val="edge"/>
          <c:yMode val="edge"/>
          <c:x val="0.34737192573150577"/>
          <c:y val="0.10215816772903387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23745771361913096"/>
          <c:y val="0.20365391826021748"/>
          <c:w val="0.61990935160882654"/>
          <c:h val="0.61275309336332962"/>
        </c:manualLayout>
      </c:layout>
      <c:areaChart>
        <c:grouping val="stacked"/>
        <c:varyColors val="0"/>
        <c:ser>
          <c:idx val="0"/>
          <c:order val="0"/>
          <c:tx>
            <c:strRef>
              <c:f>data!$A$29</c:f>
              <c:strCache>
                <c:ptCount val="1"/>
                <c:pt idx="0">
                  <c:v>Conventional GSL-ICE Vehicles</c:v>
                </c:pt>
              </c:strCache>
            </c:strRef>
          </c:tx>
          <c:spPr>
            <a:solidFill>
              <a:srgbClr val="000080"/>
            </a:solidFill>
            <a:ln w="25400">
              <a:noFill/>
            </a:ln>
          </c:spPr>
          <c:cat>
            <c:numRef>
              <c:f>data!$N$2:$X$2</c:f>
              <c:numCache>
                <c:formatCode>General</c:formatCode>
                <c:ptCount val="11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  <c:pt idx="8">
                  <c:v>2045</c:v>
                </c:pt>
                <c:pt idx="9">
                  <c:v>2050</c:v>
                </c:pt>
                <c:pt idx="10">
                  <c:v>2055</c:v>
                </c:pt>
              </c:numCache>
            </c:numRef>
          </c:cat>
          <c:val>
            <c:numRef>
              <c:f>data!$AJ$29:$AT$29</c:f>
              <c:numCache>
                <c:formatCode>General</c:formatCode>
                <c:ptCount val="11"/>
                <c:pt idx="0">
                  <c:v>2642.77</c:v>
                </c:pt>
                <c:pt idx="1">
                  <c:v>2601.0300000000002</c:v>
                </c:pt>
                <c:pt idx="2">
                  <c:v>2616.0500000000002</c:v>
                </c:pt>
                <c:pt idx="3">
                  <c:v>2860.29</c:v>
                </c:pt>
                <c:pt idx="4">
                  <c:v>3035.94</c:v>
                </c:pt>
                <c:pt idx="5">
                  <c:v>3245.91</c:v>
                </c:pt>
                <c:pt idx="6">
                  <c:v>3521.41</c:v>
                </c:pt>
                <c:pt idx="7">
                  <c:v>3547.67</c:v>
                </c:pt>
                <c:pt idx="8">
                  <c:v>3296.53</c:v>
                </c:pt>
                <c:pt idx="9">
                  <c:v>3512.22</c:v>
                </c:pt>
                <c:pt idx="10">
                  <c:v>3643.55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66-4EA7-87C3-ECEB640708E4}"/>
            </c:ext>
          </c:extLst>
        </c:ser>
        <c:ser>
          <c:idx val="2"/>
          <c:order val="1"/>
          <c:tx>
            <c:strRef>
              <c:f>data!$A$30</c:f>
              <c:strCache>
                <c:ptCount val="1"/>
                <c:pt idx="0">
                  <c:v>Advanced GSL-ICE Vehicles</c:v>
                </c:pt>
              </c:strCache>
            </c:strRef>
          </c:tx>
          <c:spPr>
            <a:solidFill>
              <a:srgbClr val="00CCFF"/>
            </a:solidFill>
            <a:ln w="25400">
              <a:noFill/>
            </a:ln>
          </c:spPr>
          <c:cat>
            <c:numRef>
              <c:f>data!$N$2:$X$2</c:f>
              <c:numCache>
                <c:formatCode>General</c:formatCode>
                <c:ptCount val="11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  <c:pt idx="8">
                  <c:v>2045</c:v>
                </c:pt>
                <c:pt idx="9">
                  <c:v>2050</c:v>
                </c:pt>
                <c:pt idx="10">
                  <c:v>2055</c:v>
                </c:pt>
              </c:numCache>
            </c:numRef>
          </c:cat>
          <c:val>
            <c:numRef>
              <c:f>data!$AJ$30:$AT$30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66-4EA7-87C3-ECEB640708E4}"/>
            </c:ext>
          </c:extLst>
        </c:ser>
        <c:ser>
          <c:idx val="3"/>
          <c:order val="2"/>
          <c:tx>
            <c:strRef>
              <c:f>data!$A$31</c:f>
              <c:strCache>
                <c:ptCount val="1"/>
                <c:pt idx="0">
                  <c:v>Hybrid GSL-ELC Vehicles</c:v>
                </c:pt>
              </c:strCache>
            </c:strRef>
          </c:tx>
          <c:spPr>
            <a:pattFill prst="dkUpDiag">
              <a:fgClr>
                <a:srgbClr val="00CCFF"/>
              </a:fgClr>
              <a:bgClr>
                <a:srgbClr val="FFFFFF"/>
              </a:bgClr>
            </a:pattFill>
            <a:ln w="25400">
              <a:noFill/>
            </a:ln>
          </c:spPr>
          <c:cat>
            <c:numRef>
              <c:f>data!$N$2:$X$2</c:f>
              <c:numCache>
                <c:formatCode>General</c:formatCode>
                <c:ptCount val="11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  <c:pt idx="8">
                  <c:v>2045</c:v>
                </c:pt>
                <c:pt idx="9">
                  <c:v>2050</c:v>
                </c:pt>
                <c:pt idx="10">
                  <c:v>2055</c:v>
                </c:pt>
              </c:numCache>
            </c:numRef>
          </c:cat>
          <c:val>
            <c:numRef>
              <c:f>data!$AJ$31:$AT$31</c:f>
              <c:numCache>
                <c:formatCode>General</c:formatCode>
                <c:ptCount val="11"/>
                <c:pt idx="0">
                  <c:v>0</c:v>
                </c:pt>
                <c:pt idx="1">
                  <c:v>20.45</c:v>
                </c:pt>
                <c:pt idx="2">
                  <c:v>64.239999999999995</c:v>
                </c:pt>
                <c:pt idx="3">
                  <c:v>64.239999999999995</c:v>
                </c:pt>
                <c:pt idx="4">
                  <c:v>64.239999999999995</c:v>
                </c:pt>
                <c:pt idx="5">
                  <c:v>43.8</c:v>
                </c:pt>
                <c:pt idx="6">
                  <c:v>0</c:v>
                </c:pt>
                <c:pt idx="7">
                  <c:v>0</c:v>
                </c:pt>
                <c:pt idx="8">
                  <c:v>459.64</c:v>
                </c:pt>
                <c:pt idx="9">
                  <c:v>459.64</c:v>
                </c:pt>
                <c:pt idx="10">
                  <c:v>459.64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066-4EA7-87C3-ECEB640708E4}"/>
            </c:ext>
          </c:extLst>
        </c:ser>
        <c:ser>
          <c:idx val="17"/>
          <c:order val="3"/>
          <c:tx>
            <c:strRef>
              <c:f>data!$A$32</c:f>
              <c:strCache>
                <c:ptCount val="1"/>
                <c:pt idx="0">
                  <c:v>Plugin-20 Hybrid Vehicles</c:v>
                </c:pt>
              </c:strCache>
            </c:strRef>
          </c:tx>
          <c:spPr>
            <a:pattFill prst="lgConfetti">
              <a:fgClr>
                <a:srgbClr val="00CCFF"/>
              </a:fgClr>
              <a:bgClr>
                <a:srgbClr val="FFFFFF"/>
              </a:bgClr>
            </a:pattFill>
            <a:ln w="25400">
              <a:noFill/>
            </a:ln>
          </c:spPr>
          <c:cat>
            <c:numRef>
              <c:f>data!$N$2:$X$2</c:f>
              <c:numCache>
                <c:formatCode>General</c:formatCode>
                <c:ptCount val="11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  <c:pt idx="8">
                  <c:v>2045</c:v>
                </c:pt>
                <c:pt idx="9">
                  <c:v>2050</c:v>
                </c:pt>
                <c:pt idx="10">
                  <c:v>2055</c:v>
                </c:pt>
              </c:numCache>
            </c:numRef>
          </c:cat>
          <c:val>
            <c:numRef>
              <c:f>data!$AJ$32:$AT$32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066-4EA7-87C3-ECEB640708E4}"/>
            </c:ext>
          </c:extLst>
        </c:ser>
        <c:ser>
          <c:idx val="5"/>
          <c:order val="4"/>
          <c:tx>
            <c:strRef>
              <c:f>data!$A$33</c:f>
              <c:strCache>
                <c:ptCount val="1"/>
                <c:pt idx="0">
                  <c:v>Plugin-40 Hybrid Vehicles</c:v>
                </c:pt>
              </c:strCache>
            </c:strRef>
          </c:tx>
          <c:spPr>
            <a:pattFill prst="pct20">
              <a:fgClr>
                <a:srgbClr val="00CCFF"/>
              </a:fgClr>
              <a:bgClr>
                <a:srgbClr val="FFFFFF"/>
              </a:bgClr>
            </a:pattFill>
            <a:ln w="25400">
              <a:noFill/>
            </a:ln>
          </c:spPr>
          <c:cat>
            <c:numRef>
              <c:f>data!$N$2:$X$2</c:f>
              <c:numCache>
                <c:formatCode>General</c:formatCode>
                <c:ptCount val="11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  <c:pt idx="8">
                  <c:v>2045</c:v>
                </c:pt>
                <c:pt idx="9">
                  <c:v>2050</c:v>
                </c:pt>
                <c:pt idx="10">
                  <c:v>2055</c:v>
                </c:pt>
              </c:numCache>
            </c:numRef>
          </c:cat>
          <c:val>
            <c:numRef>
              <c:f>data!$AJ$33:$AT$33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066-4EA7-87C3-ECEB640708E4}"/>
            </c:ext>
          </c:extLst>
        </c:ser>
        <c:ser>
          <c:idx val="6"/>
          <c:order val="5"/>
          <c:tx>
            <c:strRef>
              <c:f>data!$A$34</c:f>
              <c:strCache>
                <c:ptCount val="1"/>
                <c:pt idx="0">
                  <c:v>E85-ICE Vehicles</c:v>
                </c:pt>
              </c:strCache>
            </c:strRef>
          </c:tx>
          <c:spPr>
            <a:solidFill>
              <a:srgbClr val="008000"/>
            </a:solidFill>
            <a:ln w="25400">
              <a:noFill/>
            </a:ln>
          </c:spPr>
          <c:cat>
            <c:numRef>
              <c:f>data!$N$2:$X$2</c:f>
              <c:numCache>
                <c:formatCode>General</c:formatCode>
                <c:ptCount val="11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  <c:pt idx="8">
                  <c:v>2045</c:v>
                </c:pt>
                <c:pt idx="9">
                  <c:v>2050</c:v>
                </c:pt>
                <c:pt idx="10">
                  <c:v>2055</c:v>
                </c:pt>
              </c:numCache>
            </c:numRef>
          </c:cat>
          <c:val>
            <c:numRef>
              <c:f>data!$AJ$34:$AT$34</c:f>
              <c:numCache>
                <c:formatCode>General</c:formatCode>
                <c:ptCount val="11"/>
                <c:pt idx="0">
                  <c:v>7.87</c:v>
                </c:pt>
                <c:pt idx="1">
                  <c:v>5.9</c:v>
                </c:pt>
                <c:pt idx="2">
                  <c:v>1.92</c:v>
                </c:pt>
                <c:pt idx="3">
                  <c:v>1.96</c:v>
                </c:pt>
                <c:pt idx="4">
                  <c:v>0.4</c:v>
                </c:pt>
                <c:pt idx="5">
                  <c:v>0</c:v>
                </c:pt>
                <c:pt idx="6">
                  <c:v>0</c:v>
                </c:pt>
                <c:pt idx="7">
                  <c:v>199.48</c:v>
                </c:pt>
                <c:pt idx="8">
                  <c:v>210.07</c:v>
                </c:pt>
                <c:pt idx="9">
                  <c:v>219.44</c:v>
                </c:pt>
                <c:pt idx="10">
                  <c:v>225.07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066-4EA7-87C3-ECEB640708E4}"/>
            </c:ext>
          </c:extLst>
        </c:ser>
        <c:ser>
          <c:idx val="8"/>
          <c:order val="6"/>
          <c:tx>
            <c:strRef>
              <c:f>data!$A$35</c:f>
              <c:strCache>
                <c:ptCount val="1"/>
                <c:pt idx="0">
                  <c:v>Advanced E85-ICE Vehicles</c:v>
                </c:pt>
              </c:strCache>
            </c:strRef>
          </c:tx>
          <c:spPr>
            <a:solidFill>
              <a:srgbClr val="00FF00"/>
            </a:solidFill>
            <a:ln w="25400">
              <a:noFill/>
            </a:ln>
          </c:spPr>
          <c:cat>
            <c:numRef>
              <c:f>data!$N$2:$X$2</c:f>
              <c:numCache>
                <c:formatCode>General</c:formatCode>
                <c:ptCount val="11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  <c:pt idx="8">
                  <c:v>2045</c:v>
                </c:pt>
                <c:pt idx="9">
                  <c:v>2050</c:v>
                </c:pt>
                <c:pt idx="10">
                  <c:v>2055</c:v>
                </c:pt>
              </c:numCache>
            </c:numRef>
          </c:cat>
          <c:val>
            <c:numRef>
              <c:f>data!$AJ$35:$AT$35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066-4EA7-87C3-ECEB640708E4}"/>
            </c:ext>
          </c:extLst>
        </c:ser>
        <c:ser>
          <c:idx val="9"/>
          <c:order val="7"/>
          <c:tx>
            <c:strRef>
              <c:f>data!$A$36</c:f>
              <c:strCache>
                <c:ptCount val="1"/>
                <c:pt idx="0">
                  <c:v>Hybrid E85-ELC Vehicles</c:v>
                </c:pt>
              </c:strCache>
            </c:strRef>
          </c:tx>
          <c:spPr>
            <a:pattFill prst="dkUpDiag">
              <a:fgClr>
                <a:srgbClr val="00FF00"/>
              </a:fgClr>
              <a:bgClr>
                <a:srgbClr val="FFFFFF"/>
              </a:bgClr>
            </a:pattFill>
            <a:ln w="25400">
              <a:noFill/>
            </a:ln>
          </c:spPr>
          <c:cat>
            <c:numRef>
              <c:f>data!$N$2:$X$2</c:f>
              <c:numCache>
                <c:formatCode>General</c:formatCode>
                <c:ptCount val="11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  <c:pt idx="8">
                  <c:v>2045</c:v>
                </c:pt>
                <c:pt idx="9">
                  <c:v>2050</c:v>
                </c:pt>
                <c:pt idx="10">
                  <c:v>2055</c:v>
                </c:pt>
              </c:numCache>
            </c:numRef>
          </c:cat>
          <c:val>
            <c:numRef>
              <c:f>data!$AJ$36:$AT$36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066-4EA7-87C3-ECEB640708E4}"/>
            </c:ext>
          </c:extLst>
        </c:ser>
        <c:ser>
          <c:idx val="19"/>
          <c:order val="8"/>
          <c:tx>
            <c:strRef>
              <c:f>data!$A$37</c:f>
              <c:strCache>
                <c:ptCount val="1"/>
                <c:pt idx="0">
                  <c:v>Plugin-20 E85 Hybrid Vehicles</c:v>
                </c:pt>
              </c:strCache>
            </c:strRef>
          </c:tx>
          <c:spPr>
            <a:pattFill prst="lgConfetti">
              <a:fgClr>
                <a:srgbClr val="00FF00"/>
              </a:fgClr>
              <a:bgClr>
                <a:srgbClr val="FFFFFF"/>
              </a:bgClr>
            </a:pattFill>
            <a:ln w="25400">
              <a:noFill/>
            </a:ln>
          </c:spPr>
          <c:cat>
            <c:numRef>
              <c:f>data!$N$2:$X$2</c:f>
              <c:numCache>
                <c:formatCode>General</c:formatCode>
                <c:ptCount val="11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  <c:pt idx="8">
                  <c:v>2045</c:v>
                </c:pt>
                <c:pt idx="9">
                  <c:v>2050</c:v>
                </c:pt>
                <c:pt idx="10">
                  <c:v>2055</c:v>
                </c:pt>
              </c:numCache>
            </c:numRef>
          </c:cat>
          <c:val>
            <c:numRef>
              <c:f>data!$AJ$37:$AT$37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066-4EA7-87C3-ECEB640708E4}"/>
            </c:ext>
          </c:extLst>
        </c:ser>
        <c:ser>
          <c:idx val="11"/>
          <c:order val="9"/>
          <c:tx>
            <c:strRef>
              <c:f>data!$A$38</c:f>
              <c:strCache>
                <c:ptCount val="1"/>
                <c:pt idx="0">
                  <c:v>Plugin-40 E85 Hybrid Vehicles</c:v>
                </c:pt>
              </c:strCache>
            </c:strRef>
          </c:tx>
          <c:spPr>
            <a:pattFill prst="pct20">
              <a:fgClr>
                <a:srgbClr val="00FF00"/>
              </a:fgClr>
              <a:bgClr>
                <a:srgbClr val="FFFFFF"/>
              </a:bgClr>
            </a:pattFill>
            <a:ln w="25400">
              <a:noFill/>
            </a:ln>
          </c:spPr>
          <c:cat>
            <c:numRef>
              <c:f>data!$N$2:$X$2</c:f>
              <c:numCache>
                <c:formatCode>General</c:formatCode>
                <c:ptCount val="11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  <c:pt idx="8">
                  <c:v>2045</c:v>
                </c:pt>
                <c:pt idx="9">
                  <c:v>2050</c:v>
                </c:pt>
                <c:pt idx="10">
                  <c:v>2055</c:v>
                </c:pt>
              </c:numCache>
            </c:numRef>
          </c:cat>
          <c:val>
            <c:numRef>
              <c:f>data!$AJ$38:$AT$38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A066-4EA7-87C3-ECEB640708E4}"/>
            </c:ext>
          </c:extLst>
        </c:ser>
        <c:ser>
          <c:idx val="12"/>
          <c:order val="10"/>
          <c:tx>
            <c:strRef>
              <c:f>data!$A$39</c:f>
              <c:strCache>
                <c:ptCount val="1"/>
                <c:pt idx="0">
                  <c:v>DSL-ICE Vehicles</c:v>
                </c:pt>
              </c:strCache>
            </c:strRef>
          </c:tx>
          <c:spPr>
            <a:solidFill>
              <a:srgbClr val="FF0000"/>
            </a:solidFill>
            <a:ln w="25400">
              <a:noFill/>
            </a:ln>
          </c:spPr>
          <c:cat>
            <c:numRef>
              <c:f>data!$N$2:$X$2</c:f>
              <c:numCache>
                <c:formatCode>General</c:formatCode>
                <c:ptCount val="11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  <c:pt idx="8">
                  <c:v>2045</c:v>
                </c:pt>
                <c:pt idx="9">
                  <c:v>2050</c:v>
                </c:pt>
                <c:pt idx="10">
                  <c:v>2055</c:v>
                </c:pt>
              </c:numCache>
            </c:numRef>
          </c:cat>
          <c:val>
            <c:numRef>
              <c:f>data!$AJ$39:$AT$39</c:f>
              <c:numCache>
                <c:formatCode>General</c:formatCode>
                <c:ptCount val="11"/>
                <c:pt idx="0">
                  <c:v>19.2</c:v>
                </c:pt>
                <c:pt idx="1">
                  <c:v>20.97</c:v>
                </c:pt>
                <c:pt idx="2">
                  <c:v>21.63</c:v>
                </c:pt>
                <c:pt idx="3">
                  <c:v>28.73</c:v>
                </c:pt>
                <c:pt idx="4">
                  <c:v>32.32</c:v>
                </c:pt>
                <c:pt idx="5">
                  <c:v>34.44</c:v>
                </c:pt>
                <c:pt idx="6">
                  <c:v>36.43</c:v>
                </c:pt>
                <c:pt idx="7">
                  <c:v>38.43</c:v>
                </c:pt>
                <c:pt idx="8">
                  <c:v>40.67</c:v>
                </c:pt>
                <c:pt idx="9">
                  <c:v>43</c:v>
                </c:pt>
                <c:pt idx="10">
                  <c:v>44.42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066-4EA7-87C3-ECEB640708E4}"/>
            </c:ext>
          </c:extLst>
        </c:ser>
        <c:ser>
          <c:idx val="13"/>
          <c:order val="11"/>
          <c:tx>
            <c:strRef>
              <c:f>data!$A$40</c:f>
              <c:strCache>
                <c:ptCount val="1"/>
                <c:pt idx="0">
                  <c:v>Hybrid DSL-ELC Vehicles</c:v>
                </c:pt>
              </c:strCache>
            </c:strRef>
          </c:tx>
          <c:spPr>
            <a:pattFill prst="dkUpDiag">
              <a:fgClr>
                <a:srgbClr val="FF0000"/>
              </a:fgClr>
              <a:bgClr>
                <a:srgbClr val="FFFFFF"/>
              </a:bgClr>
            </a:pattFill>
            <a:ln w="25400">
              <a:noFill/>
            </a:ln>
          </c:spPr>
          <c:cat>
            <c:numRef>
              <c:f>data!$N$2:$X$2</c:f>
              <c:numCache>
                <c:formatCode>General</c:formatCode>
                <c:ptCount val="11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  <c:pt idx="8">
                  <c:v>2045</c:v>
                </c:pt>
                <c:pt idx="9">
                  <c:v>2050</c:v>
                </c:pt>
                <c:pt idx="10">
                  <c:v>2055</c:v>
                </c:pt>
              </c:numCache>
            </c:numRef>
          </c:cat>
          <c:val>
            <c:numRef>
              <c:f>data!$AJ$40:$AT$40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40.9</c:v>
                </c:pt>
                <c:pt idx="3">
                  <c:v>71.63</c:v>
                </c:pt>
                <c:pt idx="4">
                  <c:v>71.63</c:v>
                </c:pt>
                <c:pt idx="5">
                  <c:v>71.63</c:v>
                </c:pt>
                <c:pt idx="6">
                  <c:v>30.73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A066-4EA7-87C3-ECEB640708E4}"/>
            </c:ext>
          </c:extLst>
        </c:ser>
        <c:ser>
          <c:idx val="14"/>
          <c:order val="12"/>
          <c:tx>
            <c:strRef>
              <c:f>data!$A$41</c:f>
              <c:strCache>
                <c:ptCount val="1"/>
                <c:pt idx="0">
                  <c:v>CNG-ICE Vehicles</c:v>
                </c:pt>
              </c:strCache>
            </c:strRef>
          </c:tx>
          <c:spPr>
            <a:solidFill>
              <a:srgbClr val="C0C0C0"/>
            </a:solidFill>
            <a:ln w="25400">
              <a:noFill/>
            </a:ln>
          </c:spPr>
          <c:cat>
            <c:numRef>
              <c:f>data!$N$2:$X$2</c:f>
              <c:numCache>
                <c:formatCode>General</c:formatCode>
                <c:ptCount val="11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  <c:pt idx="8">
                  <c:v>2045</c:v>
                </c:pt>
                <c:pt idx="9">
                  <c:v>2050</c:v>
                </c:pt>
                <c:pt idx="10">
                  <c:v>2055</c:v>
                </c:pt>
              </c:numCache>
            </c:numRef>
          </c:cat>
          <c:val>
            <c:numRef>
              <c:f>data!$AJ$41:$AT$41</c:f>
              <c:numCache>
                <c:formatCode>General</c:formatCode>
                <c:ptCount val="11"/>
                <c:pt idx="0">
                  <c:v>0</c:v>
                </c:pt>
                <c:pt idx="1">
                  <c:v>0.82</c:v>
                </c:pt>
                <c:pt idx="2">
                  <c:v>0.82</c:v>
                </c:pt>
                <c:pt idx="3">
                  <c:v>0.82</c:v>
                </c:pt>
                <c:pt idx="4">
                  <c:v>0.82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066-4EA7-87C3-ECEB640708E4}"/>
            </c:ext>
          </c:extLst>
        </c:ser>
        <c:ser>
          <c:idx val="16"/>
          <c:order val="13"/>
          <c:tx>
            <c:strRef>
              <c:f>data!$A$43</c:f>
              <c:strCache>
                <c:ptCount val="1"/>
                <c:pt idx="0">
                  <c:v>LPG-ICE Vehicles</c:v>
                </c:pt>
              </c:strCache>
            </c:strRef>
          </c:tx>
          <c:spPr>
            <a:solidFill>
              <a:srgbClr val="993366"/>
            </a:solidFill>
            <a:ln w="25400">
              <a:noFill/>
            </a:ln>
          </c:spPr>
          <c:cat>
            <c:numRef>
              <c:f>data!$N$2:$X$2</c:f>
              <c:numCache>
                <c:formatCode>General</c:formatCode>
                <c:ptCount val="11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  <c:pt idx="8">
                  <c:v>2045</c:v>
                </c:pt>
                <c:pt idx="9">
                  <c:v>2050</c:v>
                </c:pt>
                <c:pt idx="10">
                  <c:v>2055</c:v>
                </c:pt>
              </c:numCache>
            </c:numRef>
          </c:cat>
          <c:val>
            <c:numRef>
              <c:f>data!$AJ$43:$AT$43</c:f>
              <c:numCache>
                <c:formatCode>General</c:formatCode>
                <c:ptCount val="11"/>
                <c:pt idx="0">
                  <c:v>11.02</c:v>
                </c:pt>
                <c:pt idx="1">
                  <c:v>8.27</c:v>
                </c:pt>
                <c:pt idx="2">
                  <c:v>4.66</c:v>
                </c:pt>
                <c:pt idx="3">
                  <c:v>2.75</c:v>
                </c:pt>
                <c:pt idx="4">
                  <c:v>0.55000000000000004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A066-4EA7-87C3-ECEB640708E4}"/>
            </c:ext>
          </c:extLst>
        </c:ser>
        <c:ser>
          <c:idx val="15"/>
          <c:order val="14"/>
          <c:tx>
            <c:strRef>
              <c:f>data!$A$42</c:f>
              <c:strCache>
                <c:ptCount val="1"/>
                <c:pt idx="0">
                  <c:v>Electric Vehicles</c:v>
                </c:pt>
              </c:strCache>
            </c:strRef>
          </c:tx>
          <c:spPr>
            <a:solidFill>
              <a:srgbClr val="FFFF00"/>
            </a:solidFill>
            <a:ln w="25400">
              <a:noFill/>
            </a:ln>
          </c:spPr>
          <c:cat>
            <c:numRef>
              <c:f>data!$N$2:$X$2</c:f>
              <c:numCache>
                <c:formatCode>General</c:formatCode>
                <c:ptCount val="11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  <c:pt idx="8">
                  <c:v>2045</c:v>
                </c:pt>
                <c:pt idx="9">
                  <c:v>2050</c:v>
                </c:pt>
                <c:pt idx="10">
                  <c:v>2055</c:v>
                </c:pt>
              </c:numCache>
            </c:numRef>
          </c:cat>
          <c:val>
            <c:numRef>
              <c:f>data!$AJ$42:$AT$42</c:f>
              <c:numCache>
                <c:formatCode>General</c:formatCode>
                <c:ptCount val="11"/>
                <c:pt idx="0">
                  <c:v>1.92</c:v>
                </c:pt>
                <c:pt idx="1">
                  <c:v>1.44</c:v>
                </c:pt>
                <c:pt idx="2">
                  <c:v>0.98</c:v>
                </c:pt>
                <c:pt idx="3">
                  <c:v>0.48</c:v>
                </c:pt>
                <c:pt idx="4">
                  <c:v>0.09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A066-4EA7-87C3-ECEB640708E4}"/>
            </c:ext>
          </c:extLst>
        </c:ser>
        <c:ser>
          <c:idx val="18"/>
          <c:order val="15"/>
          <c:tx>
            <c:strRef>
              <c:f>data!$A$45</c:f>
              <c:strCache>
                <c:ptCount val="1"/>
                <c:pt idx="0">
                  <c:v>H2-Fuel Cell Vehicles</c:v>
                </c:pt>
              </c:strCache>
            </c:strRef>
          </c:tx>
          <c:spPr>
            <a:solidFill>
              <a:srgbClr val="FF00FF"/>
            </a:solidFill>
            <a:ln w="25400">
              <a:noFill/>
            </a:ln>
          </c:spPr>
          <c:cat>
            <c:numRef>
              <c:f>data!$N$2:$X$2</c:f>
              <c:numCache>
                <c:formatCode>General</c:formatCode>
                <c:ptCount val="11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  <c:pt idx="8">
                  <c:v>2045</c:v>
                </c:pt>
                <c:pt idx="9">
                  <c:v>2050</c:v>
                </c:pt>
                <c:pt idx="10">
                  <c:v>2055</c:v>
                </c:pt>
              </c:numCache>
            </c:numRef>
          </c:cat>
          <c:val>
            <c:numRef>
              <c:f>data!$AJ$45:$AT$45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A066-4EA7-87C3-ECEB640708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13552528"/>
        <c:axId val="813552920"/>
      </c:areaChart>
      <c:catAx>
        <c:axId val="813552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/>
            </a:pPr>
            <a:endParaRPr lang="en-US"/>
          </a:p>
        </c:txPr>
        <c:crossAx val="813552920"/>
        <c:crosses val="autoZero"/>
        <c:auto val="1"/>
        <c:lblAlgn val="ctr"/>
        <c:lblOffset val="100"/>
        <c:noMultiLvlLbl val="0"/>
      </c:catAx>
      <c:valAx>
        <c:axId val="813552920"/>
        <c:scaling>
          <c:orientation val="minMax"/>
          <c:max val="4500"/>
        </c:scaling>
        <c:delete val="0"/>
        <c:axPos val="l"/>
        <c:majorGridlines>
          <c:spPr>
            <a:ln w="3175">
              <a:solidFill>
                <a:srgbClr val="C0C0C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Billion VMT</a:t>
                </a:r>
              </a:p>
            </c:rich>
          </c:tx>
          <c:layout>
            <c:manualLayout>
              <c:xMode val="edge"/>
              <c:yMode val="edge"/>
              <c:x val="3.0240837950811703E-2"/>
              <c:y val="0.30095300587426571"/>
            </c:manualLayout>
          </c:layout>
          <c:overlay val="0"/>
          <c:spPr>
            <a:noFill/>
            <a:ln w="25400">
              <a:noFill/>
            </a:ln>
          </c:spPr>
        </c:title>
        <c:numFmt formatCode="_(* #,##0_);_(* \(#,##0\);_(* &quot;-&quot;??_);_(@_)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813552528"/>
        <c:crosses val="autoZero"/>
        <c:crossBetween val="midCat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plotVisOnly val="1"/>
    <c:dispBlanksAs val="zero"/>
    <c:showDLblsOverMax val="0"/>
  </c:chart>
  <c:spPr>
    <a:solidFill>
      <a:srgbClr val="C00000"/>
    </a:solidFill>
    <a:ln w="28575">
      <a:solidFill>
        <a:sysClr val="windowText" lastClr="000000"/>
      </a:solidFill>
    </a:ln>
  </c:spPr>
  <c:txPr>
    <a:bodyPr/>
    <a:lstStyle/>
    <a:p>
      <a:pPr>
        <a:defRPr sz="1000" b="0" i="0" u="none" strike="noStrike" baseline="0">
          <a:solidFill>
            <a:schemeClr val="bg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0.22973</cdr:x>
      <cdr:y>0.46285</cdr:y>
    </cdr:from>
    <cdr:to>
      <cdr:x>0.44729</cdr:x>
      <cdr:y>0.54714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23FC9E17-28DA-4D22-B966-F6587354166E}"/>
            </a:ext>
          </a:extLst>
        </cdr:cNvPr>
        <cdr:cNvSpPr txBox="1"/>
      </cdr:nvSpPr>
      <cdr:spPr>
        <a:xfrm xmlns:a="http://schemas.openxmlformats.org/drawingml/2006/main">
          <a:off x="866376" y="1223217"/>
          <a:ext cx="820472" cy="2227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/>
            <a:t>nuclear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0.37963</cdr:x>
      <cdr:y>0.35101</cdr:y>
    </cdr:from>
    <cdr:to>
      <cdr:x>0.51852</cdr:x>
      <cdr:y>0.45549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F6C944FD-9125-4B50-B4BE-A3CD1BB77DE4}"/>
            </a:ext>
          </a:extLst>
        </cdr:cNvPr>
        <cdr:cNvSpPr txBox="1"/>
      </cdr:nvSpPr>
      <cdr:spPr>
        <a:xfrm xmlns:a="http://schemas.openxmlformats.org/drawingml/2006/main">
          <a:off x="3124200" y="1792059"/>
          <a:ext cx="1143009" cy="5334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800" dirty="0"/>
            <a:t>Industrial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0.69743</cdr:x>
      <cdr:y>0.12903</cdr:y>
    </cdr:from>
    <cdr:to>
      <cdr:x>0.80808</cdr:x>
      <cdr:y>0.20311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5261278" y="609600"/>
          <a:ext cx="834722" cy="3499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/>
            <a:t>Energy</a:t>
          </a:r>
        </a:p>
      </cdr:txBody>
    </cdr:sp>
  </cdr:relSizeAnchor>
  <cdr:relSizeAnchor xmlns:cdr="http://schemas.openxmlformats.org/drawingml/2006/chartDrawing">
    <cdr:from>
      <cdr:x>0.23232</cdr:x>
      <cdr:y>0.12903</cdr:y>
    </cdr:from>
    <cdr:to>
      <cdr:x>0.42728</cdr:x>
      <cdr:y>0.20557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752600" y="609600"/>
          <a:ext cx="1470740" cy="3616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/>
            <a:t>Local Emission</a:t>
          </a:r>
          <a:r>
            <a:rPr lang="en-US" sz="1600" baseline="0" dirty="0"/>
            <a:t> impacts</a:t>
          </a:r>
          <a:endParaRPr lang="en-US" sz="1600" dirty="0"/>
        </a:p>
      </cdr:txBody>
    </cdr:sp>
  </cdr:relSizeAnchor>
  <cdr:relSizeAnchor xmlns:cdr="http://schemas.openxmlformats.org/drawingml/2006/chartDrawing">
    <cdr:from>
      <cdr:x>0.19192</cdr:x>
      <cdr:y>0.59677</cdr:y>
    </cdr:from>
    <cdr:to>
      <cdr:x>0.53535</cdr:x>
      <cdr:y>0.67331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1447800" y="2819400"/>
          <a:ext cx="2590800" cy="3616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/>
            <a:t>Global Emission</a:t>
          </a:r>
          <a:r>
            <a:rPr lang="en-US" sz="1600" baseline="0" dirty="0"/>
            <a:t> impacts</a:t>
          </a:r>
          <a:endParaRPr lang="en-US" sz="16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8CD3B5-B3A2-479F-AC32-40C996F82EB0}" type="datetimeFigureOut">
              <a:rPr lang="en-US" smtClean="0"/>
              <a:pPr/>
              <a:t>10/17/2018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EE4D71-1CBD-4053-A361-2337617C0F3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EE4D71-1CBD-4053-A361-2337617C0F3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510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changes 15%</a:t>
            </a:r>
          </a:p>
          <a:p>
            <a:r>
              <a:rPr lang="en-US" dirty="0"/>
              <a:t>Telework: less travel, but more residential energy demand (daytime lights, computers, heating)</a:t>
            </a:r>
          </a:p>
          <a:p>
            <a:r>
              <a:rPr lang="en-US" dirty="0"/>
              <a:t>Muddling through: larger houses need more energy, increased commutes, more industrial production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EE4D71-1CBD-4053-A361-2337617C0F3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114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Evs</a:t>
            </a:r>
            <a:r>
              <a:rPr lang="en-US" dirty="0"/>
              <a:t> are efficient</a:t>
            </a:r>
          </a:p>
          <a:p>
            <a:r>
              <a:rPr lang="en-US" dirty="0"/>
              <a:t>Flex fuel mostly uses gas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EE4D71-1CBD-4053-A361-2337617C0F3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029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Cons and </a:t>
            </a:r>
            <a:r>
              <a:rPr lang="en-US" dirty="0" err="1"/>
              <a:t>mudl</a:t>
            </a:r>
            <a:r>
              <a:rPr lang="en-US" dirty="0"/>
              <a:t> similar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EE4D71-1CBD-4053-A361-2337617C0F3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4070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Conservation has higher CAP emission damages in mid years than Muddling Through b/c of high PM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EE4D71-1CBD-4053-A361-2337617C0F3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6860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Coal into cons decreases even when output looks constant</a:t>
            </a:r>
            <a:r>
              <a:rPr lang="en-US"/>
              <a:t>, moving </a:t>
            </a:r>
            <a:r>
              <a:rPr lang="en-US" dirty="0"/>
              <a:t>to more efficient units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EE4D71-1CBD-4053-A361-2337617C0F3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42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s/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p_ord_blanc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3999" cy="6857463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62000" y="1600200"/>
            <a:ext cx="7543800" cy="4724400"/>
          </a:xfrm>
        </p:spPr>
        <p:txBody>
          <a:bodyPr/>
          <a:lstStyle>
            <a:lvl1pPr>
              <a:buClrTx/>
              <a:defRPr/>
            </a:lvl1pPr>
          </a:lstStyle>
          <a:p>
            <a:endParaRPr lang="en-US" dirty="0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3048000" y="609600"/>
            <a:ext cx="5791200" cy="6858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ill Sans MT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Gill Sans MT" pitchFamily="34" charset="0"/>
                <a:ea typeface="+mj-ea"/>
                <a:cs typeface="+mj-cs"/>
              </a:rPr>
              <a:t>Title Goes Here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5FF83C33-379E-4BC8-92DB-42F967497FB6}" type="datetime1">
              <a:rPr lang="en-US" smtClean="0"/>
              <a:t>10/17/2018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3"/>
          </p:nvPr>
        </p:nvSpPr>
        <p:spPr>
          <a:xfrm>
            <a:off x="6858000" y="6356350"/>
            <a:ext cx="2133600" cy="365125"/>
          </a:xfrm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Gill Sans MT" pitchFamily="34" charset="0"/>
              </a:defRPr>
            </a:lvl1pPr>
          </a:lstStyle>
          <a:p>
            <a:fld id="{6D3FAE4D-9488-4B48-8F4A-A56CB5A28AF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s/New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_ord_blanc4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3999" cy="6857463"/>
          </a:xfrm>
          <a:prstGeom prst="rect">
            <a:avLst/>
          </a:prstGeom>
        </p:spPr>
      </p:pic>
      <p:sp>
        <p:nvSpPr>
          <p:cNvPr id="5" name="Text Placeholder 1"/>
          <p:cNvSpPr>
            <a:spLocks noGrp="1"/>
          </p:cNvSpPr>
          <p:nvPr userDrawn="1">
            <p:ph type="body" sz="quarter" idx="4294967295" hasCustomPrompt="1"/>
          </p:nvPr>
        </p:nvSpPr>
        <p:spPr>
          <a:xfrm>
            <a:off x="1219200" y="2590800"/>
            <a:ext cx="6705600" cy="2438400"/>
          </a:xfrm>
        </p:spPr>
        <p:txBody>
          <a:bodyPr>
            <a:normAutofit fontScale="92500"/>
          </a:bodyPr>
          <a:lstStyle>
            <a:lvl1pPr>
              <a:defRPr/>
            </a:lvl1pPr>
          </a:lstStyle>
          <a:p>
            <a:pPr marL="0" lvl="0" algn="ctr">
              <a:spcBef>
                <a:spcPts val="0"/>
              </a:spcBef>
              <a:buNone/>
              <a:defRPr/>
            </a:pPr>
            <a:r>
              <a:rPr lang="en-US" sz="4800" b="1" i="0" dirty="0">
                <a:solidFill>
                  <a:schemeClr val="accent3">
                    <a:lumMod val="75000"/>
                  </a:schemeClr>
                </a:solidFill>
                <a:latin typeface="Gill Sans MT" pitchFamily="34" charset="0"/>
              </a:rPr>
              <a:t>Title</a:t>
            </a:r>
            <a:br>
              <a:rPr lang="en-US" sz="8800" b="1" i="0" dirty="0">
                <a:solidFill>
                  <a:schemeClr val="accent3">
                    <a:lumMod val="75000"/>
                  </a:schemeClr>
                </a:solidFill>
                <a:latin typeface="Gill Sans MT" pitchFamily="34" charset="0"/>
              </a:rPr>
            </a:br>
            <a:r>
              <a:rPr lang="en-US" sz="3200" b="1" i="0" dirty="0">
                <a:solidFill>
                  <a:schemeClr val="tx1"/>
                </a:solidFill>
                <a:latin typeface="Gill Sans MT" pitchFamily="34" charset="0"/>
              </a:rPr>
              <a:t>Presenter's</a:t>
            </a:r>
            <a:r>
              <a:rPr lang="en-US" b="1" dirty="0">
                <a:latin typeface="Gill Sans MT" pitchFamily="34" charset="0"/>
              </a:rPr>
              <a:t> Name</a:t>
            </a:r>
            <a:br>
              <a:rPr lang="en-US" sz="5400" b="1" dirty="0">
                <a:latin typeface="Gill Sans MT" pitchFamily="34" charset="0"/>
              </a:rPr>
            </a:br>
            <a:r>
              <a:rPr lang="en-US" sz="2000" b="0" dirty="0">
                <a:latin typeface="Gill Sans MT" pitchFamily="34" charset="0"/>
              </a:rPr>
              <a:t>Presenter’s Title</a:t>
            </a:r>
            <a:endParaRPr lang="en-US" sz="2000" dirty="0">
              <a:latin typeface="Gill Sans MT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C7C40-66CC-4708-A8B6-741861099716}" type="datetime1">
              <a:rPr lang="en-US" smtClean="0"/>
              <a:t>10/17/2018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438400" cy="365125"/>
          </a:xfrm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Gill Sans MT" pitchFamily="34" charset="0"/>
              </a:defRPr>
            </a:lvl1pPr>
          </a:lstStyle>
          <a:p>
            <a:fld id="{6D3FAE4D-9488-4B48-8F4A-A56CB5A28AF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_ord_blanc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3999" cy="6857463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0" y="609600"/>
            <a:ext cx="5791200" cy="6858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ill Sans MT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Gill Sans MT" pitchFamily="34" charset="0"/>
                <a:ea typeface="+mj-ea"/>
                <a:cs typeface="+mj-cs"/>
              </a:rPr>
              <a:t>Title Goes Here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6248400" y="1524000"/>
            <a:ext cx="2743200" cy="2133600"/>
          </a:xfrm>
        </p:spPr>
        <p:txBody>
          <a:bodyPr/>
          <a:lstStyle/>
          <a:p>
            <a:endParaRPr lang="en-US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6248400" y="3886200"/>
            <a:ext cx="2743200" cy="2209800"/>
          </a:xfrm>
        </p:spPr>
        <p:txBody>
          <a:bodyPr/>
          <a:lstStyle/>
          <a:p>
            <a:endParaRPr lang="en-US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152400" y="1447800"/>
            <a:ext cx="5943600" cy="5257800"/>
          </a:xfrm>
        </p:spPr>
        <p:txBody>
          <a:bodyPr>
            <a:normAutofit/>
          </a:bodyPr>
          <a:lstStyle>
            <a:lvl1pPr marL="0">
              <a:spcAft>
                <a:spcPts val="600"/>
              </a:spcAft>
              <a:buClr>
                <a:schemeClr val="accent3">
                  <a:lumMod val="75000"/>
                </a:schemeClr>
              </a:buClr>
              <a:buSzPct val="150000"/>
              <a:defRPr sz="1600" b="1" baseline="0">
                <a:latin typeface="Gill Sans MT" pitchFamily="34" charset="0"/>
              </a:defRPr>
            </a:lvl1pPr>
            <a:lvl2pPr>
              <a:defRPr sz="1600" b="1">
                <a:latin typeface="Gill Sans MT" pitchFamily="34" charset="0"/>
              </a:defRPr>
            </a:lvl2pPr>
            <a:lvl3pPr>
              <a:defRPr sz="1600" b="1">
                <a:latin typeface="Gill Sans MT" pitchFamily="34" charset="0"/>
              </a:defRPr>
            </a:lvl3pPr>
            <a:lvl4pPr>
              <a:defRPr sz="1600" b="1">
                <a:latin typeface="Gill Sans MT" pitchFamily="34" charset="0"/>
              </a:defRPr>
            </a:lvl4pPr>
            <a:lvl5pPr>
              <a:defRPr sz="1600" b="1">
                <a:latin typeface="Gill Sans MT" pitchFamily="34" charset="0"/>
              </a:defRPr>
            </a:lvl5pPr>
          </a:lstStyle>
          <a:p>
            <a:pPr lvl="0"/>
            <a:r>
              <a:rPr lang="en-US" dirty="0"/>
              <a:t>Bullet 1</a:t>
            </a:r>
          </a:p>
          <a:p>
            <a:pPr lvl="0"/>
            <a:r>
              <a:rPr lang="en-US" dirty="0"/>
              <a:t>Bullet 2</a:t>
            </a:r>
          </a:p>
          <a:p>
            <a:pPr lvl="0"/>
            <a:r>
              <a:rPr lang="en-US" dirty="0"/>
              <a:t>Bullet 3</a:t>
            </a:r>
          </a:p>
          <a:p>
            <a:pPr lvl="0"/>
            <a:r>
              <a:rPr lang="en-US" dirty="0"/>
              <a:t>Bullet 4</a:t>
            </a:r>
          </a:p>
          <a:p>
            <a:pPr lvl="0"/>
            <a:r>
              <a:rPr lang="en-US" dirty="0"/>
              <a:t>Bullet 5</a:t>
            </a:r>
          </a:p>
          <a:p>
            <a:pPr lvl="0"/>
            <a:r>
              <a:rPr lang="en-US" dirty="0"/>
              <a:t>Bullet 6</a:t>
            </a:r>
          </a:p>
          <a:p>
            <a:pPr lvl="0"/>
            <a:r>
              <a:rPr lang="en-US" dirty="0"/>
              <a:t>Bullet 7</a:t>
            </a:r>
          </a:p>
          <a:p>
            <a:pPr lvl="0"/>
            <a:r>
              <a:rPr lang="en-US" dirty="0"/>
              <a:t>Bullet 8</a:t>
            </a:r>
          </a:p>
          <a:p>
            <a:pPr lvl="0"/>
            <a:r>
              <a:rPr lang="en-US" dirty="0"/>
              <a:t>Bullet 9</a:t>
            </a:r>
          </a:p>
          <a:p>
            <a:pPr lvl="0"/>
            <a:r>
              <a:rPr lang="en-US" dirty="0"/>
              <a:t>Bullet 10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25759B3-DC2F-439A-B9CC-C074A3A56E99}" type="datetime1">
              <a:rPr lang="en-US" smtClean="0"/>
              <a:t>10/17/2018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6"/>
          </p:nvPr>
        </p:nvSpPr>
        <p:spPr>
          <a:xfrm>
            <a:off x="6553200" y="6356350"/>
            <a:ext cx="2438400" cy="365125"/>
          </a:xfrm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Gill Sans MT" pitchFamily="34" charset="0"/>
              </a:defRPr>
            </a:lvl1pPr>
          </a:lstStyle>
          <a:p>
            <a:fld id="{6D3FAE4D-9488-4B48-8F4A-A56CB5A28AF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_ord_blanc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3999" cy="6857463"/>
          </a:xfrm>
          <a:prstGeom prst="rect">
            <a:avLst/>
          </a:prstGeom>
        </p:spPr>
      </p:pic>
      <p:sp>
        <p:nvSpPr>
          <p:cNvPr id="11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0" y="609600"/>
            <a:ext cx="5791200" cy="6858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Gill Sans MT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Gill Sans MT" pitchFamily="34" charset="0"/>
                <a:ea typeface="+mj-ea"/>
                <a:cs typeface="+mj-cs"/>
              </a:rPr>
              <a:t>Title Goes Here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152400" y="1447800"/>
            <a:ext cx="8839200" cy="4876800"/>
          </a:xfrm>
        </p:spPr>
        <p:txBody>
          <a:bodyPr>
            <a:normAutofit/>
          </a:bodyPr>
          <a:lstStyle>
            <a:lvl1pPr>
              <a:spcAft>
                <a:spcPts val="600"/>
              </a:spcAft>
              <a:buClr>
                <a:schemeClr val="accent3">
                  <a:lumMod val="75000"/>
                </a:schemeClr>
              </a:buClr>
              <a:buSzPct val="150000"/>
              <a:defRPr sz="1600" b="1">
                <a:latin typeface="Gill Sans MT" pitchFamily="34" charset="0"/>
              </a:defRPr>
            </a:lvl1pPr>
            <a:lvl2pPr>
              <a:defRPr sz="1600" b="1">
                <a:latin typeface="Gill Sans MT" pitchFamily="34" charset="0"/>
              </a:defRPr>
            </a:lvl2pPr>
            <a:lvl3pPr>
              <a:defRPr sz="1600" b="1">
                <a:latin typeface="Gill Sans MT" pitchFamily="34" charset="0"/>
              </a:defRPr>
            </a:lvl3pPr>
            <a:lvl4pPr>
              <a:defRPr sz="1600" b="1">
                <a:latin typeface="Gill Sans MT" pitchFamily="34" charset="0"/>
              </a:defRPr>
            </a:lvl4pPr>
            <a:lvl5pPr>
              <a:defRPr sz="1600" b="1">
                <a:latin typeface="Gill Sans MT" pitchFamily="34" charset="0"/>
              </a:defRPr>
            </a:lvl5pPr>
          </a:lstStyle>
          <a:p>
            <a:pPr lvl="0"/>
            <a:r>
              <a:rPr lang="en-US" dirty="0"/>
              <a:t>Bullet 1</a:t>
            </a:r>
          </a:p>
          <a:p>
            <a:pPr lvl="0"/>
            <a:r>
              <a:rPr lang="en-US" dirty="0"/>
              <a:t>Bullet 2</a:t>
            </a:r>
          </a:p>
          <a:p>
            <a:pPr lvl="0"/>
            <a:r>
              <a:rPr lang="en-US" dirty="0"/>
              <a:t>Bullet 3</a:t>
            </a:r>
          </a:p>
          <a:p>
            <a:pPr lvl="0"/>
            <a:r>
              <a:rPr lang="en-US" dirty="0"/>
              <a:t>Bullet 4</a:t>
            </a:r>
          </a:p>
          <a:p>
            <a:pPr lvl="0"/>
            <a:r>
              <a:rPr lang="en-US" dirty="0"/>
              <a:t>Bullet 5</a:t>
            </a:r>
          </a:p>
          <a:p>
            <a:pPr lvl="0"/>
            <a:r>
              <a:rPr lang="en-US" dirty="0"/>
              <a:t>Bullet 6</a:t>
            </a:r>
          </a:p>
          <a:p>
            <a:pPr lvl="0"/>
            <a:r>
              <a:rPr lang="en-US" dirty="0"/>
              <a:t>Bullet 7</a:t>
            </a:r>
          </a:p>
          <a:p>
            <a:pPr lvl="0"/>
            <a:r>
              <a:rPr lang="en-US" dirty="0"/>
              <a:t>Bullet 8</a:t>
            </a:r>
          </a:p>
          <a:p>
            <a:pPr lvl="0"/>
            <a:r>
              <a:rPr lang="en-US" dirty="0"/>
              <a:t>Bullet 9</a:t>
            </a:r>
          </a:p>
          <a:p>
            <a:pPr lvl="0"/>
            <a:r>
              <a:rPr lang="en-US" dirty="0"/>
              <a:t>Bullet 10</a:t>
            </a:r>
          </a:p>
          <a:p>
            <a:pPr lvl="0"/>
            <a:r>
              <a:rPr lang="en-US" dirty="0"/>
              <a:t>Bullet 11</a:t>
            </a:r>
          </a:p>
          <a:p>
            <a:pPr lvl="0"/>
            <a:r>
              <a:rPr lang="en-US" dirty="0"/>
              <a:t>Bullet 12</a:t>
            </a:r>
          </a:p>
          <a:p>
            <a:pPr lvl="0"/>
            <a:r>
              <a:rPr lang="en-US" dirty="0"/>
              <a:t>Bullet 13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89A0EAD4-EC15-4CE6-A23B-146F5A7F81D1}" type="datetime1">
              <a:rPr lang="en-US" smtClean="0"/>
              <a:t>10/17/2018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3"/>
          </p:nvPr>
        </p:nvSpPr>
        <p:spPr>
          <a:xfrm>
            <a:off x="6553200" y="6356350"/>
            <a:ext cx="2438400" cy="365125"/>
          </a:xfrm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Gill Sans MT" pitchFamily="34" charset="0"/>
              </a:defRPr>
            </a:lvl1pPr>
          </a:lstStyle>
          <a:p>
            <a:fld id="{6D3FAE4D-9488-4B48-8F4A-A56CB5A28AF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A2C953-E96B-467B-B3B8-EDFC97C7280A}" type="datetime1">
              <a:rPr lang="en-US" smtClean="0"/>
              <a:t>10/17/2018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3FAE4D-9488-4B48-8F4A-A56CB5A28AF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pp_ord_blanc1.jp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49" r:id="rId2"/>
    <p:sldLayoutId id="2147483653" r:id="rId3"/>
    <p:sldLayoutId id="2147483654" r:id="rId4"/>
    <p:sldLayoutId id="2147483655" r:id="rId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1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ance.af.mil/News/Photos/igphoto/2000298560/" TargetMode="External"/><Relationship Id="rId2" Type="http://schemas.openxmlformats.org/officeDocument/2006/relationships/hyperlink" Target="https://www.hurlburt.af.mil/News/Features/Display/Article/206496/fall-into-energy-awareness/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commons.wikimedia.org/wiki/File:Lightbulbs.jp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49DAD-F999-4366-B082-B02843D222FB}"/>
              </a:ext>
            </a:extLst>
          </p:cNvPr>
          <p:cNvSpPr txBox="1">
            <a:spLocks/>
          </p:cNvSpPr>
          <p:nvPr/>
        </p:nvSpPr>
        <p:spPr>
          <a:xfrm>
            <a:off x="152400" y="1447800"/>
            <a:ext cx="9144000" cy="20828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Plausible energy scenarios for use in robust decision making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82AEF7-2B31-48E0-BB09-0FBBFF25272F}"/>
              </a:ext>
            </a:extLst>
          </p:cNvPr>
          <p:cNvSpPr txBox="1">
            <a:spLocks/>
          </p:cNvSpPr>
          <p:nvPr/>
        </p:nvSpPr>
        <p:spPr>
          <a:xfrm>
            <a:off x="0" y="3048000"/>
            <a:ext cx="9144000" cy="23622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/>
              <a:t>Kristen E Brown</a:t>
            </a:r>
          </a:p>
          <a:p>
            <a:pPr marL="0" indent="0" algn="ctr">
              <a:buNone/>
            </a:pPr>
            <a:r>
              <a:rPr lang="en-US" sz="2000" dirty="0"/>
              <a:t>US EPA</a:t>
            </a:r>
          </a:p>
          <a:p>
            <a:pPr marL="0" indent="0" algn="ctr">
              <a:buNone/>
            </a:pPr>
            <a:r>
              <a:rPr lang="en-US" sz="2000" dirty="0"/>
              <a:t>CMAS Conference October 23, 2018</a:t>
            </a:r>
          </a:p>
          <a:p>
            <a:pPr algn="ctr"/>
            <a:endParaRPr lang="en-US" sz="2000" dirty="0"/>
          </a:p>
          <a:p>
            <a:pPr marL="0" indent="0" algn="ctr">
              <a:buNone/>
            </a:pPr>
            <a:r>
              <a:rPr lang="en-US" sz="2000" dirty="0"/>
              <a:t>Co-authors: Troy A. Hottle, Rubenka Bandyopadhyay, Samaneh Babaee, </a:t>
            </a:r>
          </a:p>
          <a:p>
            <a:pPr marL="0" indent="0" algn="ctr">
              <a:buNone/>
            </a:pPr>
            <a:r>
              <a:rPr lang="en-US" sz="2000" dirty="0"/>
              <a:t>Rebecca S. Dodder, P. Ozge Kaplan, Carol S. Lenox, Daniel H. Loughlin</a:t>
            </a:r>
          </a:p>
          <a:p>
            <a:pPr marL="0" indent="0" algn="ctr">
              <a:buNone/>
            </a:pPr>
            <a:endParaRPr lang="en-US" sz="20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D0E62B-F6BB-44A3-A0D8-329A33323624}"/>
              </a:ext>
            </a:extLst>
          </p:cNvPr>
          <p:cNvSpPr txBox="1"/>
          <p:nvPr/>
        </p:nvSpPr>
        <p:spPr>
          <a:xfrm>
            <a:off x="1028700" y="5657671"/>
            <a:ext cx="708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Disclaimer</a:t>
            </a:r>
            <a:r>
              <a:rPr lang="en-US" dirty="0"/>
              <a:t>: The views expressed in this presentation are those of the author and do not necessarily represent the views or policies of the US Environmental Protection Agency.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8801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AC454F-5121-4C26-90CE-E873858F4D8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Electricity Use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D7CC287-FEA0-4C01-8AA4-7C8B1D0FA3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5770344"/>
              </p:ext>
            </p:extLst>
          </p:nvPr>
        </p:nvGraphicFramePr>
        <p:xfrm>
          <a:off x="457200" y="1600200"/>
          <a:ext cx="82296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EA301B4-0622-47B7-AA0C-B4E402F935DD}"/>
              </a:ext>
            </a:extLst>
          </p:cNvPr>
          <p:cNvSpPr txBox="1"/>
          <p:nvPr/>
        </p:nvSpPr>
        <p:spPr>
          <a:xfrm>
            <a:off x="3657600" y="3897868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Transport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24DD32-999E-4DB3-B8EA-4B9D6427B6A5}"/>
              </a:ext>
            </a:extLst>
          </p:cNvPr>
          <p:cNvSpPr txBox="1"/>
          <p:nvPr/>
        </p:nvSpPr>
        <p:spPr>
          <a:xfrm>
            <a:off x="3581400" y="51932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Residential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87A07E-139D-4E9A-B5C8-27CE9CB4F690}"/>
              </a:ext>
            </a:extLst>
          </p:cNvPr>
          <p:cNvSpPr txBox="1"/>
          <p:nvPr/>
        </p:nvSpPr>
        <p:spPr>
          <a:xfrm>
            <a:off x="3581400" y="44196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Commercial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D28E238-F7C5-4E00-BFF4-3E92E292DE6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D3FAE4D-9488-4B48-8F4A-A56CB5A28AF9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835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DE52DC-684A-41A3-A659-47929DEF573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Light Duty Vehicles (LDV)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F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3501779"/>
              </p:ext>
            </p:extLst>
          </p:nvPr>
        </p:nvGraphicFramePr>
        <p:xfrm>
          <a:off x="1135423" y="1326695"/>
          <a:ext cx="3787206" cy="26357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F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7048322"/>
              </p:ext>
            </p:extLst>
          </p:nvPr>
        </p:nvGraphicFramePr>
        <p:xfrm>
          <a:off x="4937813" y="1326695"/>
          <a:ext cx="3741410" cy="2635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0000000-0008-0000-0F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5283118"/>
              </p:ext>
            </p:extLst>
          </p:nvPr>
        </p:nvGraphicFramePr>
        <p:xfrm>
          <a:off x="1144359" y="3978048"/>
          <a:ext cx="3778270" cy="268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0000000-0008-0000-0F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3208587"/>
              </p:ext>
            </p:extLst>
          </p:nvPr>
        </p:nvGraphicFramePr>
        <p:xfrm>
          <a:off x="4937813" y="3978049"/>
          <a:ext cx="3774953" cy="268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Quad Arrow 21">
            <a:extLst>
              <a:ext uri="{FF2B5EF4-FFF2-40B4-BE49-F238E27FC236}">
                <a16:creationId xmlns:a16="http://schemas.microsoft.com/office/drawing/2014/main" id="{00000000-0008-0000-0F00-000016000000}"/>
              </a:ext>
            </a:extLst>
          </p:cNvPr>
          <p:cNvSpPr/>
          <p:nvPr/>
        </p:nvSpPr>
        <p:spPr>
          <a:xfrm>
            <a:off x="1150607" y="1295400"/>
            <a:ext cx="7546975" cy="5365296"/>
          </a:xfrm>
          <a:prstGeom prst="quadArrow">
            <a:avLst>
              <a:gd name="adj1" fmla="val 7342"/>
              <a:gd name="adj2" fmla="val 9026"/>
              <a:gd name="adj3" fmla="val 7763"/>
            </a:avLst>
          </a:prstGeom>
          <a:solidFill>
            <a:schemeClr val="bg1">
              <a:lumMod val="75000"/>
            </a:schemeClr>
          </a:solidFill>
          <a:ln>
            <a:solidFill>
              <a:sysClr val="windowText" lastClr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00000000-0008-0000-0F00-000017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5083600"/>
              </p:ext>
            </p:extLst>
          </p:nvPr>
        </p:nvGraphicFramePr>
        <p:xfrm>
          <a:off x="-838200" y="1326695"/>
          <a:ext cx="1982559" cy="5257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4ACC054-94E9-409A-A3AD-05286C2F3330}"/>
              </a:ext>
            </a:extLst>
          </p:cNvPr>
          <p:cNvSpPr txBox="1"/>
          <p:nvPr/>
        </p:nvSpPr>
        <p:spPr>
          <a:xfrm>
            <a:off x="7543800" y="22860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EV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990C93-594C-4D86-A312-48E5D2A8351B}"/>
              </a:ext>
            </a:extLst>
          </p:cNvPr>
          <p:cNvSpPr txBox="1"/>
          <p:nvPr/>
        </p:nvSpPr>
        <p:spPr>
          <a:xfrm>
            <a:off x="3048000" y="2644546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Flex fuel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6B73D07-3D81-41A6-85C4-0D064A9440B6}"/>
              </a:ext>
            </a:extLst>
          </p:cNvPr>
          <p:cNvSpPr txBox="1"/>
          <p:nvPr/>
        </p:nvSpPr>
        <p:spPr>
          <a:xfrm>
            <a:off x="2438400" y="54864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Gasoline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78049C6-6FDC-4C6A-8FFC-81D6117CFA4A}"/>
              </a:ext>
            </a:extLst>
          </p:cNvPr>
          <p:cNvSpPr txBox="1"/>
          <p:nvPr/>
        </p:nvSpPr>
        <p:spPr>
          <a:xfrm>
            <a:off x="7216206" y="5532566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Hybrid gasoline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7F3CA36-1001-48B6-8D20-CA4D85A71A98}"/>
              </a:ext>
            </a:extLst>
          </p:cNvPr>
          <p:cNvSpPr txBox="1"/>
          <p:nvPr/>
        </p:nvSpPr>
        <p:spPr>
          <a:xfrm>
            <a:off x="7151403" y="4926923"/>
            <a:ext cx="1348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Hybrid flex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0A4D583-DD79-42A3-88EE-4476A207DEF5}"/>
              </a:ext>
            </a:extLst>
          </p:cNvPr>
          <p:cNvSpPr txBox="1"/>
          <p:nvPr/>
        </p:nvSpPr>
        <p:spPr>
          <a:xfrm>
            <a:off x="7216206" y="2697739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Plug-in flex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AF3F5A54-2682-45AF-AE16-C54C0CA1ECE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D3FAE4D-9488-4B48-8F4A-A56CB5A28AF9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1264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929528-FFB1-40C3-8318-2A4A4F8BF26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Fuel Use in Light Duty Vehicles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46B5B0-D528-431B-8AD8-EC5DBB059AE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95401"/>
            <a:ext cx="7162800" cy="5562600"/>
          </a:xfrm>
          <a:prstGeom prst="rect">
            <a:avLst/>
          </a:prstGeom>
          <a:noFill/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715F6B84-5431-4EB1-A954-1CC9A2DC1A27}"/>
              </a:ext>
            </a:extLst>
          </p:cNvPr>
          <p:cNvSpPr/>
          <p:nvPr/>
        </p:nvSpPr>
        <p:spPr>
          <a:xfrm>
            <a:off x="7010400" y="2590800"/>
            <a:ext cx="1447800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C086432-C900-434D-95C5-D0D5FF49E871}"/>
              </a:ext>
            </a:extLst>
          </p:cNvPr>
          <p:cNvSpPr/>
          <p:nvPr/>
        </p:nvSpPr>
        <p:spPr>
          <a:xfrm>
            <a:off x="3048000" y="2362200"/>
            <a:ext cx="1524000" cy="1219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CEC05C-42DD-469E-8E50-201938456F6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D3FAE4D-9488-4B48-8F4A-A56CB5A28AF9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370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C39695-9EBB-48E0-BB53-95DA67B915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CO2 Emissions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4264FD-9134-4A00-A914-BDE4BA32ABE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D3FAE4D-9488-4B48-8F4A-A56CB5A28AF9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5" name="Picture Placeholder 4">
            <a:extLst>
              <a:ext uri="{FF2B5EF4-FFF2-40B4-BE49-F238E27FC236}">
                <a16:creationId xmlns:a16="http://schemas.microsoft.com/office/drawing/2014/main" id="{00000000-0008-0000-0300-000002000000}"/>
              </a:ext>
            </a:extLst>
          </p:cNvPr>
          <p:cNvGraphicFramePr>
            <a:graphicFrameLocks noGrp="1"/>
          </p:cNvGraphicFramePr>
          <p:nvPr>
            <p:ph type="pic" sz="quarter" idx="10"/>
            <p:extLst>
              <p:ext uri="{D42A27DB-BD31-4B8C-83A1-F6EECF244321}">
                <p14:modId xmlns:p14="http://schemas.microsoft.com/office/powerpoint/2010/main" val="1172316080"/>
              </p:ext>
            </p:extLst>
          </p:nvPr>
        </p:nvGraphicFramePr>
        <p:xfrm>
          <a:off x="762000" y="1600200"/>
          <a:ext cx="75438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30820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1192E2-7C8D-48A1-A07B-7B4C13ADFF0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Criteria Emissions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60011B-06BD-4A7B-B2AD-0CF0E0BC737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D3FAE4D-9488-4B48-8F4A-A56CB5A28AF9}" type="slidenum">
              <a:rPr lang="en-US" smtClean="0"/>
              <a:pPr/>
              <a:t>14</a:t>
            </a:fld>
            <a:endParaRPr lang="en-US" dirty="0"/>
          </a:p>
        </p:txBody>
      </p:sp>
      <p:graphicFrame>
        <p:nvGraphicFramePr>
          <p:cNvPr id="6" name="Picture Placeholder 5">
            <a:extLst>
              <a:ext uri="{FF2B5EF4-FFF2-40B4-BE49-F238E27FC236}">
                <a16:creationId xmlns:a16="http://schemas.microsoft.com/office/drawing/2014/main" id="{57891E84-9203-4302-9B18-23C2DF46741A}"/>
              </a:ext>
            </a:extLst>
          </p:cNvPr>
          <p:cNvGraphicFramePr>
            <a:graphicFrameLocks noGrp="1"/>
          </p:cNvGraphicFramePr>
          <p:nvPr>
            <p:ph type="pic" sz="quarter" idx="10"/>
            <p:extLst>
              <p:ext uri="{D42A27DB-BD31-4B8C-83A1-F6EECF244321}">
                <p14:modId xmlns:p14="http://schemas.microsoft.com/office/powerpoint/2010/main" val="1428009964"/>
              </p:ext>
            </p:extLst>
          </p:nvPr>
        </p:nvGraphicFramePr>
        <p:xfrm>
          <a:off x="76200" y="1295401"/>
          <a:ext cx="8915400" cy="5060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D79A4A93-F503-45E0-AF93-032A85D7562F}"/>
              </a:ext>
            </a:extLst>
          </p:cNvPr>
          <p:cNvSpPr txBox="1"/>
          <p:nvPr/>
        </p:nvSpPr>
        <p:spPr>
          <a:xfrm>
            <a:off x="76200" y="6258383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calculation of these values see Brown et al. </a:t>
            </a:r>
            <a:r>
              <a:rPr lang="en-US" i="1" dirty="0"/>
              <a:t>Environ. Sci. Technol</a:t>
            </a:r>
            <a:r>
              <a:rPr lang="en-US" dirty="0"/>
              <a:t>. 2018 DOI: 10.1021/acs.est.8b00575</a:t>
            </a:r>
          </a:p>
        </p:txBody>
      </p:sp>
    </p:spTree>
    <p:extLst>
      <p:ext uri="{BB962C8B-B14F-4D97-AF65-F5344CB8AC3E}">
        <p14:creationId xmlns:p14="http://schemas.microsoft.com/office/powerpoint/2010/main" val="11207947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1CE9C7-329E-46E0-9DA3-65E035EAA5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8E71D8-8422-4031-BEB3-EC141FD6FDD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Improved technology will increase efficiency</a:t>
            </a:r>
          </a:p>
          <a:p>
            <a:pPr lvl="1"/>
            <a:r>
              <a:rPr lang="en-US" sz="1800" dirty="0"/>
              <a:t>Leads to lower emissions even if environmental impacts not prioritized</a:t>
            </a:r>
          </a:p>
          <a:p>
            <a:pPr lvl="1"/>
            <a:endParaRPr lang="en-US" sz="1800" dirty="0"/>
          </a:p>
          <a:p>
            <a:r>
              <a:rPr lang="en-US" sz="1800" dirty="0"/>
              <a:t>Existing technologies can be used to reduce emissions </a:t>
            </a:r>
          </a:p>
          <a:p>
            <a:pPr lvl="1"/>
            <a:r>
              <a:rPr lang="en-US" sz="1800" dirty="0"/>
              <a:t>Harder to do in transportation</a:t>
            </a:r>
          </a:p>
          <a:p>
            <a:pPr lvl="1"/>
            <a:r>
              <a:rPr lang="en-US" sz="1800" dirty="0"/>
              <a:t>Less/slower improvement for criteria pollutants</a:t>
            </a:r>
          </a:p>
          <a:p>
            <a:pPr lvl="1"/>
            <a:r>
              <a:rPr lang="en-US" sz="1800" dirty="0"/>
              <a:t>Retirements/lifetime extensions drive emissions</a:t>
            </a:r>
          </a:p>
          <a:p>
            <a:endParaRPr lang="en-US" sz="1800" dirty="0"/>
          </a:p>
          <a:p>
            <a:r>
              <a:rPr lang="en-US" sz="1800" dirty="0"/>
              <a:t>Mitigation strategies can be evaluated within each of the four scenarios</a:t>
            </a:r>
          </a:p>
          <a:p>
            <a:pPr lvl="1"/>
            <a:r>
              <a:rPr lang="en-US" sz="1800" dirty="0"/>
              <a:t>May highlight unintended consequences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C21714-9424-4C66-A52C-7D6D0DDD30A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D3FAE4D-9488-4B48-8F4A-A56CB5A28AF9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1629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CB1BF6-8BD7-419B-96D3-FE240F65CE0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Extra Slides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C4D1D2-0CF5-4C4E-BB63-04D6506D68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3FAE4D-9488-4B48-8F4A-A56CB5A28AF9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070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5A7AB3-C960-4F68-8841-1A34C65AB18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Monetized Emission Impacts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3477A6-9C2F-4F35-9120-356DA146DB5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D3FAE4D-9488-4B48-8F4A-A56CB5A28AF9}" type="slidenum">
              <a:rPr lang="en-US" smtClean="0"/>
              <a:pPr/>
              <a:t>17</a:t>
            </a:fld>
            <a:endParaRPr lang="en-US" dirty="0"/>
          </a:p>
        </p:txBody>
      </p:sp>
      <p:graphicFrame>
        <p:nvGraphicFramePr>
          <p:cNvPr id="5" name="Picture Placeholder 4">
            <a:extLst>
              <a:ext uri="{FF2B5EF4-FFF2-40B4-BE49-F238E27FC236}">
                <a16:creationId xmlns:a16="http://schemas.microsoft.com/office/drawing/2014/main" id="{00000000-0008-0000-0400-00000D000000}"/>
              </a:ext>
            </a:extLst>
          </p:cNvPr>
          <p:cNvGraphicFramePr>
            <a:graphicFrameLocks noGrp="1"/>
          </p:cNvGraphicFramePr>
          <p:nvPr>
            <p:ph type="pic" sz="quarter" idx="10"/>
            <p:extLst>
              <p:ext uri="{D42A27DB-BD31-4B8C-83A1-F6EECF244321}">
                <p14:modId xmlns:p14="http://schemas.microsoft.com/office/powerpoint/2010/main" val="2543801989"/>
              </p:ext>
            </p:extLst>
          </p:nvPr>
        </p:nvGraphicFramePr>
        <p:xfrm>
          <a:off x="762000" y="1600200"/>
          <a:ext cx="75438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593144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961D000-A59C-46C5-AACE-4C0D8060AA5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B6621D-6F5C-43EF-B84D-74753F70953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D3FAE4D-9488-4B48-8F4A-A56CB5A28AF9}" type="slidenum">
              <a:rPr lang="en-US" smtClean="0"/>
              <a:pPr/>
              <a:t>18</a:t>
            </a:fld>
            <a:endParaRPr lang="en-US" dirty="0"/>
          </a:p>
        </p:txBody>
      </p:sp>
      <p:graphicFrame>
        <p:nvGraphicFramePr>
          <p:cNvPr id="8" name="Picture Placeholder 7">
            <a:extLst>
              <a:ext uri="{FF2B5EF4-FFF2-40B4-BE49-F238E27FC236}">
                <a16:creationId xmlns:a16="http://schemas.microsoft.com/office/drawing/2014/main" id="{00000000-0008-0000-0300-000003000000}"/>
              </a:ext>
            </a:extLst>
          </p:cNvPr>
          <p:cNvGraphicFramePr>
            <a:graphicFrameLocks noGrp="1"/>
          </p:cNvGraphicFramePr>
          <p:nvPr>
            <p:ph type="pic" sz="quarter" idx="10"/>
            <p:extLst>
              <p:ext uri="{D42A27DB-BD31-4B8C-83A1-F6EECF244321}">
                <p14:modId xmlns:p14="http://schemas.microsoft.com/office/powerpoint/2010/main" val="582069755"/>
              </p:ext>
            </p:extLst>
          </p:nvPr>
        </p:nvGraphicFramePr>
        <p:xfrm>
          <a:off x="762000" y="1600200"/>
          <a:ext cx="75438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027583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C127E5-17C8-4F68-82FA-69786AEC810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CBC661-51F0-449B-9F7F-09AC9E7EEAD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D3FAE4D-9488-4B48-8F4A-A56CB5A28AF9}" type="slidenum">
              <a:rPr lang="en-US" smtClean="0"/>
              <a:pPr/>
              <a:t>19</a:t>
            </a:fld>
            <a:endParaRPr lang="en-US" dirty="0"/>
          </a:p>
        </p:txBody>
      </p:sp>
      <p:graphicFrame>
        <p:nvGraphicFramePr>
          <p:cNvPr id="5" name="Picture Placeholder 4">
            <a:extLst>
              <a:ext uri="{FF2B5EF4-FFF2-40B4-BE49-F238E27FC236}">
                <a16:creationId xmlns:a16="http://schemas.microsoft.com/office/drawing/2014/main" id="{00000000-0008-0000-0300-000009000000}"/>
              </a:ext>
            </a:extLst>
          </p:cNvPr>
          <p:cNvGraphicFramePr>
            <a:graphicFrameLocks noGrp="1"/>
          </p:cNvGraphicFramePr>
          <p:nvPr>
            <p:ph type="pic" sz="quarter" idx="10"/>
            <p:extLst>
              <p:ext uri="{D42A27DB-BD31-4B8C-83A1-F6EECF244321}">
                <p14:modId xmlns:p14="http://schemas.microsoft.com/office/powerpoint/2010/main" val="2227174916"/>
              </p:ext>
            </p:extLst>
          </p:nvPr>
        </p:nvGraphicFramePr>
        <p:xfrm>
          <a:off x="762000" y="1600200"/>
          <a:ext cx="75438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24053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87E430-6B5A-49E8-A508-02B8BFCF71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F59E4A0F-7308-4279-B37E-99FCFCECD53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2400" y="1447800"/>
            <a:ext cx="4984878" cy="5257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Workshop in 2010</a:t>
            </a:r>
          </a:p>
          <a:p>
            <a:pPr lvl="1"/>
            <a:r>
              <a:rPr lang="en-US" dirty="0"/>
              <a:t>Air Quality (AQ) managers, analysts, research staff</a:t>
            </a:r>
          </a:p>
          <a:p>
            <a:pPr lvl="1"/>
            <a:r>
              <a:rPr lang="en-US" dirty="0"/>
              <a:t>2 biggest uncertain factors influencing AQ management in coming decades: </a:t>
            </a:r>
          </a:p>
          <a:p>
            <a:pPr lvl="2"/>
            <a:r>
              <a:rPr lang="en-US" dirty="0"/>
              <a:t>capacity for </a:t>
            </a:r>
            <a:r>
              <a:rPr lang="en-US" dirty="0">
                <a:solidFill>
                  <a:schemeClr val="accent5"/>
                </a:solidFill>
              </a:rPr>
              <a:t>technological</a:t>
            </a:r>
            <a:r>
              <a:rPr lang="en-US" dirty="0"/>
              <a:t> change</a:t>
            </a:r>
          </a:p>
          <a:p>
            <a:pPr lvl="2"/>
            <a:r>
              <a:rPr lang="en-US" dirty="0"/>
              <a:t>capacity for </a:t>
            </a:r>
            <a:r>
              <a:rPr lang="en-US" dirty="0">
                <a:solidFill>
                  <a:schemeClr val="accent5"/>
                </a:solidFill>
              </a:rPr>
              <a:t>societal</a:t>
            </a:r>
            <a:r>
              <a:rPr lang="en-US" dirty="0"/>
              <a:t> change in response to environmental considerations</a:t>
            </a:r>
          </a:p>
          <a:p>
            <a:endParaRPr lang="en-US" dirty="0"/>
          </a:p>
          <a:p>
            <a:r>
              <a:rPr lang="en-US" dirty="0"/>
              <a:t>Uncertain factors include</a:t>
            </a:r>
          </a:p>
          <a:p>
            <a:pPr lvl="1"/>
            <a:r>
              <a:rPr lang="en-US" dirty="0"/>
              <a:t>Population growth</a:t>
            </a:r>
          </a:p>
          <a:p>
            <a:pPr lvl="1"/>
            <a:r>
              <a:rPr lang="en-US" dirty="0"/>
              <a:t>economic growth</a:t>
            </a:r>
          </a:p>
          <a:p>
            <a:pPr lvl="1"/>
            <a:r>
              <a:rPr lang="en-US" dirty="0"/>
              <a:t>climate change</a:t>
            </a:r>
          </a:p>
          <a:p>
            <a:pPr lvl="1"/>
            <a:r>
              <a:rPr lang="en-US" dirty="0"/>
              <a:t>technology change</a:t>
            </a:r>
          </a:p>
          <a:p>
            <a:pPr lvl="1"/>
            <a:r>
              <a:rPr lang="en-US" dirty="0"/>
              <a:t>land use change</a:t>
            </a:r>
          </a:p>
          <a:p>
            <a:pPr lvl="1"/>
            <a:r>
              <a:rPr lang="en-US" dirty="0"/>
              <a:t>fuel price &amp; availability</a:t>
            </a:r>
          </a:p>
          <a:p>
            <a:pPr lvl="1"/>
            <a:r>
              <a:rPr lang="en-US" dirty="0"/>
              <a:t>consumer choices</a:t>
            </a:r>
          </a:p>
          <a:p>
            <a:pPr lvl="1"/>
            <a:r>
              <a:rPr lang="en-US" dirty="0"/>
              <a:t>policy drivers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E7B7EB9-BC23-4B5D-90B3-CC07CDE78503}"/>
              </a:ext>
            </a:extLst>
          </p:cNvPr>
          <p:cNvGrpSpPr/>
          <p:nvPr/>
        </p:nvGrpSpPr>
        <p:grpSpPr>
          <a:xfrm>
            <a:off x="5029200" y="2209800"/>
            <a:ext cx="4172712" cy="3174276"/>
            <a:chOff x="1349210" y="1318317"/>
            <a:chExt cx="6515433" cy="4313019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EE5D5B8-D470-4D7B-BD47-BCC22CD14FF4}"/>
                </a:ext>
              </a:extLst>
            </p:cNvPr>
            <p:cNvGrpSpPr/>
            <p:nvPr/>
          </p:nvGrpSpPr>
          <p:grpSpPr>
            <a:xfrm>
              <a:off x="1851025" y="1749741"/>
              <a:ext cx="5502275" cy="3400583"/>
              <a:chOff x="1851025" y="1749741"/>
              <a:chExt cx="5502275" cy="3400583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6594249-A81C-462A-ACF4-D9387D38D315}"/>
                  </a:ext>
                </a:extLst>
              </p:cNvPr>
              <p:cNvSpPr/>
              <p:nvPr/>
            </p:nvSpPr>
            <p:spPr>
              <a:xfrm>
                <a:off x="1854200" y="1752598"/>
                <a:ext cx="2743200" cy="1727199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/>
                  <a:t>Conservation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7BEAF2E-5279-4D9D-BAE6-A47BB3AA5E7D}"/>
                  </a:ext>
                </a:extLst>
              </p:cNvPr>
              <p:cNvSpPr/>
              <p:nvPr/>
            </p:nvSpPr>
            <p:spPr>
              <a:xfrm>
                <a:off x="4610100" y="1752600"/>
                <a:ext cx="2743200" cy="172720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err="1">
                    <a:solidFill>
                      <a:schemeClr val="tx1"/>
                    </a:solidFill>
                  </a:rPr>
                  <a:t>iSustainability</a:t>
                </a:r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34E3B52-2565-4380-A3FA-18F40AB17D0B}"/>
                  </a:ext>
                </a:extLst>
              </p:cNvPr>
              <p:cNvSpPr/>
              <p:nvPr/>
            </p:nvSpPr>
            <p:spPr>
              <a:xfrm>
                <a:off x="1854674" y="3416299"/>
                <a:ext cx="2743200" cy="1727200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/>
                  <a:t>Muddling </a:t>
                </a:r>
              </a:p>
              <a:p>
                <a:pPr algn="ctr"/>
                <a:r>
                  <a:rPr lang="en-US" b="1" dirty="0"/>
                  <a:t>Through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C2CF22C-6032-440D-AD9E-859D0D2A77A9}"/>
                  </a:ext>
                </a:extLst>
              </p:cNvPr>
              <p:cNvSpPr/>
              <p:nvPr/>
            </p:nvSpPr>
            <p:spPr>
              <a:xfrm>
                <a:off x="4610100" y="3416299"/>
                <a:ext cx="2743200" cy="1727200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/>
                  <a:t>Go Our </a:t>
                </a:r>
              </a:p>
              <a:p>
                <a:pPr algn="ctr"/>
                <a:r>
                  <a:rPr lang="en-US" b="1" dirty="0"/>
                  <a:t>Own Way</a:t>
                </a:r>
              </a:p>
            </p:txBody>
          </p: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D08EE5AE-9564-40BC-9EFD-3078F6A9AF9B}"/>
                  </a:ext>
                </a:extLst>
              </p:cNvPr>
              <p:cNvGrpSpPr/>
              <p:nvPr/>
            </p:nvGrpSpPr>
            <p:grpSpPr>
              <a:xfrm>
                <a:off x="1851025" y="1749741"/>
                <a:ext cx="5502275" cy="3400583"/>
                <a:chOff x="1851025" y="1749741"/>
                <a:chExt cx="5502275" cy="3400583"/>
              </a:xfrm>
            </p:grpSpPr>
            <p:sp>
              <p:nvSpPr>
                <p:cNvPr id="15" name="Right Arrow 6">
                  <a:extLst>
                    <a:ext uri="{FF2B5EF4-FFF2-40B4-BE49-F238E27FC236}">
                      <a16:creationId xmlns:a16="http://schemas.microsoft.com/office/drawing/2014/main" id="{F41E1A94-6032-4128-A426-C56036001F01}"/>
                    </a:ext>
                  </a:extLst>
                </p:cNvPr>
                <p:cNvSpPr/>
                <p:nvPr/>
              </p:nvSpPr>
              <p:spPr>
                <a:xfrm>
                  <a:off x="4616450" y="2813049"/>
                  <a:ext cx="2736850" cy="1206499"/>
                </a:xfrm>
                <a:prstGeom prst="rightArrow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>
                      <a:solidFill>
                        <a:schemeClr val="tx1"/>
                      </a:solidFill>
                    </a:rPr>
                    <a:t>Technology</a:t>
                  </a:r>
                  <a:endParaRPr lang="en-US" sz="1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" name="Right Arrow 7">
                  <a:extLst>
                    <a:ext uri="{FF2B5EF4-FFF2-40B4-BE49-F238E27FC236}">
                      <a16:creationId xmlns:a16="http://schemas.microsoft.com/office/drawing/2014/main" id="{D2DDF367-B182-4F09-9BD9-D107CE52D6BC}"/>
                    </a:ext>
                  </a:extLst>
                </p:cNvPr>
                <p:cNvSpPr/>
                <p:nvPr/>
              </p:nvSpPr>
              <p:spPr>
                <a:xfrm rot="10800000">
                  <a:off x="1851025" y="2827976"/>
                  <a:ext cx="2736850" cy="1206499"/>
                </a:xfrm>
                <a:prstGeom prst="rightArrow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" name="Right Arrow 8">
                  <a:extLst>
                    <a:ext uri="{FF2B5EF4-FFF2-40B4-BE49-F238E27FC236}">
                      <a16:creationId xmlns:a16="http://schemas.microsoft.com/office/drawing/2014/main" id="{FA884363-027D-4939-BA77-9675B4782C6A}"/>
                    </a:ext>
                  </a:extLst>
                </p:cNvPr>
                <p:cNvSpPr/>
                <p:nvPr/>
              </p:nvSpPr>
              <p:spPr>
                <a:xfrm rot="5400000">
                  <a:off x="3232149" y="3178649"/>
                  <a:ext cx="2736850" cy="1206499"/>
                </a:xfrm>
                <a:prstGeom prst="rightArrow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18" name="Right Arrow 9">
                  <a:extLst>
                    <a:ext uri="{FF2B5EF4-FFF2-40B4-BE49-F238E27FC236}">
                      <a16:creationId xmlns:a16="http://schemas.microsoft.com/office/drawing/2014/main" id="{E57492C7-1CAA-4E85-9939-0F65F27E17F0}"/>
                    </a:ext>
                  </a:extLst>
                </p:cNvPr>
                <p:cNvSpPr/>
                <p:nvPr/>
              </p:nvSpPr>
              <p:spPr>
                <a:xfrm rot="16200000">
                  <a:off x="3472023" y="2284569"/>
                  <a:ext cx="2269806" cy="1200150"/>
                </a:xfrm>
                <a:prstGeom prst="rightArrow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>
                      <a:solidFill>
                        <a:schemeClr val="tx1"/>
                      </a:solidFill>
                    </a:rPr>
                    <a:t>Society</a:t>
                  </a:r>
                  <a:endParaRPr lang="en-US" sz="1200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979EC2B-8A4B-4325-9A5B-74F11339446C}"/>
                </a:ext>
              </a:extLst>
            </p:cNvPr>
            <p:cNvSpPr txBox="1"/>
            <p:nvPr/>
          </p:nvSpPr>
          <p:spPr>
            <a:xfrm>
              <a:off x="3518049" y="1318317"/>
              <a:ext cx="2565199" cy="5693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1" dirty="0"/>
                <a:t>New Paradigms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A659647-A1FD-4F7E-BD75-43DD748A6306}"/>
                </a:ext>
              </a:extLst>
            </p:cNvPr>
            <p:cNvSpPr txBox="1"/>
            <p:nvPr/>
          </p:nvSpPr>
          <p:spPr>
            <a:xfrm>
              <a:off x="3163313" y="5061989"/>
              <a:ext cx="3923247" cy="5693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1" dirty="0"/>
                <a:t>Old and Known Patterns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0F3190D-C69C-48A6-A651-AB34D1D822D4}"/>
                </a:ext>
              </a:extLst>
            </p:cNvPr>
            <p:cNvSpPr txBox="1"/>
            <p:nvPr/>
          </p:nvSpPr>
          <p:spPr>
            <a:xfrm>
              <a:off x="7203906" y="2413477"/>
              <a:ext cx="660737" cy="2445792"/>
            </a:xfrm>
            <a:prstGeom prst="rect">
              <a:avLst/>
            </a:prstGeom>
            <a:noFill/>
          </p:spPr>
          <p:txBody>
            <a:bodyPr vert="vert" wrap="square" rtlCol="0">
              <a:spAutoFit/>
            </a:bodyPr>
            <a:lstStyle/>
            <a:p>
              <a:r>
                <a:rPr lang="en-US" sz="1600" i="1" dirty="0"/>
                <a:t>Transformation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4CF9718-5382-4375-856D-A79199169661}"/>
                </a:ext>
              </a:extLst>
            </p:cNvPr>
            <p:cNvSpPr txBox="1"/>
            <p:nvPr/>
          </p:nvSpPr>
          <p:spPr>
            <a:xfrm>
              <a:off x="1349210" y="2109608"/>
              <a:ext cx="660737" cy="195025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en-US" sz="1600" i="1" dirty="0"/>
                <a:t>Stagnant</a:t>
              </a:r>
            </a:p>
          </p:txBody>
        </p:sp>
      </p:grp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395C0C95-2D38-4CF7-ADE4-8F4320378CC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D3FAE4D-9488-4B48-8F4A-A56CB5A28AF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9668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3D894B-3702-4631-AD70-6D8ABD93D9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Image sources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0AA4B55-DABC-4E2D-A805-DE5CA0AAD47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All available for reuse</a:t>
            </a:r>
          </a:p>
          <a:p>
            <a:r>
              <a:rPr lang="en-US" dirty="0"/>
              <a:t>Light switch </a:t>
            </a:r>
            <a:r>
              <a:rPr lang="en-US" dirty="0">
                <a:hlinkClick r:id="rId2"/>
              </a:rPr>
              <a:t>https://www.hurlburt.af.mil/News/Features/Display/Article/206496/fall-into-energy-awareness/</a:t>
            </a:r>
            <a:r>
              <a:rPr lang="en-US" dirty="0"/>
              <a:t> </a:t>
            </a:r>
          </a:p>
          <a:p>
            <a:r>
              <a:rPr lang="en-US" dirty="0"/>
              <a:t>Thermostat </a:t>
            </a:r>
            <a:r>
              <a:rPr lang="en-US" dirty="0">
                <a:hlinkClick r:id="rId3"/>
              </a:rPr>
              <a:t>https://www.vance.af.mil/News/Photos/igphoto/2000298560/</a:t>
            </a:r>
            <a:r>
              <a:rPr lang="en-US" dirty="0"/>
              <a:t> </a:t>
            </a:r>
          </a:p>
          <a:p>
            <a:r>
              <a:rPr lang="en-US" dirty="0"/>
              <a:t>Lightbulbs </a:t>
            </a:r>
            <a:r>
              <a:rPr lang="en-US" dirty="0">
                <a:hlinkClick r:id="rId4"/>
              </a:rPr>
              <a:t>https://commons.wikimedia.org/wiki/File:Lightbulbs.jpg</a:t>
            </a:r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7BA400-B52A-4129-9866-7D2CF28D9F6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D3FAE4D-9488-4B48-8F4A-A56CB5A28AF9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912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A001EB-AE9F-46DD-AF85-53D4505BCE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D2AB99A-D61C-41CF-9180-1F7657CC184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Uncertainty </a:t>
            </a:r>
          </a:p>
          <a:p>
            <a:pPr lvl="1"/>
            <a:r>
              <a:rPr lang="en-US" sz="1800" dirty="0"/>
              <a:t>What will the future energy system look like?</a:t>
            </a:r>
          </a:p>
          <a:p>
            <a:pPr lvl="1"/>
            <a:r>
              <a:rPr lang="en-US" sz="1800" dirty="0"/>
              <a:t>Reduce dependence on a single baseline</a:t>
            </a:r>
          </a:p>
          <a:p>
            <a:r>
              <a:rPr lang="en-US" sz="1800" dirty="0"/>
              <a:t>Longer term projections are more important for some new mitigation strategies</a:t>
            </a:r>
          </a:p>
          <a:p>
            <a:pPr lvl="1"/>
            <a:r>
              <a:rPr lang="en-US" sz="1800" dirty="0"/>
              <a:t>Capital investments have long term impacts (e.g. efficiency, renewables)</a:t>
            </a:r>
          </a:p>
          <a:p>
            <a:r>
              <a:rPr lang="en-US" sz="1800" dirty="0"/>
              <a:t>Manageable number of simulations</a:t>
            </a:r>
          </a:p>
          <a:p>
            <a:r>
              <a:rPr lang="en-US" sz="1800" dirty="0"/>
              <a:t>Able to evaluate mitigation strategies within scenarios </a:t>
            </a:r>
          </a:p>
          <a:p>
            <a:endParaRPr lang="en-US" sz="180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1AA4025-A0A2-42A7-A983-480E6DA4B16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D3FAE4D-9488-4B48-8F4A-A56CB5A28AF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211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sz="3000" dirty="0">
                <a:solidFill>
                  <a:schemeClr val="accent5">
                    <a:lumMod val="75000"/>
                  </a:schemeClr>
                </a:solidFill>
              </a:rPr>
              <a:t>EPAUS9r MARKAL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D3FAE4D-9488-4B48-8F4A-A56CB5A28AF9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35858" y="1277471"/>
            <a:ext cx="4078942" cy="54440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latin typeface="Gill Sans MT" pitchFamily="34" charset="0"/>
              </a:rPr>
              <a:t>Bottom-up and technology-rich</a:t>
            </a:r>
          </a:p>
          <a:p>
            <a:pPr lvl="1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Captures the full system from energy resource supply/extraction technologies to end-use technologies in all sectors</a:t>
            </a:r>
          </a:p>
          <a:p>
            <a:pPr lvl="1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Energy technologies (existing and future techs) are characterized by cost, efficiency, fuel inputs, emissions</a:t>
            </a:r>
          </a:p>
          <a:p>
            <a:pPr lvl="1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Technologies are connected by energy flows</a:t>
            </a:r>
          </a:p>
          <a:p>
            <a:pPr lvl="1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Covers 9 US Census divisions</a:t>
            </a:r>
          </a:p>
          <a:p>
            <a:r>
              <a:rPr lang="en-US" sz="1800" b="1" dirty="0">
                <a:latin typeface="Gill Sans MT" pitchFamily="34" charset="0"/>
              </a:rPr>
              <a:t>Optimization</a:t>
            </a:r>
          </a:p>
          <a:p>
            <a:pPr lvl="1"/>
            <a:r>
              <a:rPr lang="en-US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model picks the “best” way (</a:t>
            </a:r>
            <a:r>
              <a:rPr lang="en-US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lowest system-wide cost</a:t>
            </a:r>
            <a:r>
              <a:rPr lang="en-US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to meet energy </a:t>
            </a:r>
            <a:r>
              <a:rPr lang="en-US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demands</a:t>
            </a:r>
            <a:r>
              <a:rPr lang="en-US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choosing from the full “menu” of energy resources and technologies </a:t>
            </a:r>
          </a:p>
          <a:p>
            <a:pPr lvl="1"/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model makes these choices from 2005 to 2055, giving us a snapshot of possible future energy mixes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1447800"/>
            <a:ext cx="4876800" cy="360605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114800" y="5206252"/>
            <a:ext cx="5027614" cy="1407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ts val="601"/>
              </a:spcAft>
              <a:buSzPct val="150000"/>
              <a:buFont typeface="Arial" pitchFamily="34" charset="0"/>
              <a:buChar char="•"/>
            </a:pPr>
            <a:r>
              <a:rPr lang="en-US" b="1" dirty="0">
                <a:latin typeface="Gill Sans MT" pitchFamily="34" charset="0"/>
              </a:rPr>
              <a:t>Emissions and impacts</a:t>
            </a:r>
          </a:p>
          <a:p>
            <a:pPr marL="514357" lvl="1" indent="-171453" defTabSz="68580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technologies and fuels have air and greenhouse gas (GHG) emissions characterized</a:t>
            </a:r>
          </a:p>
          <a:p>
            <a:pPr marL="514357" lvl="1" indent="-171453" defTabSz="68580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Standards and regulations are included in the baseline, and additional policies can be modeled</a:t>
            </a:r>
          </a:p>
        </p:txBody>
      </p:sp>
    </p:spTree>
    <p:extLst>
      <p:ext uri="{BB962C8B-B14F-4D97-AF65-F5344CB8AC3E}">
        <p14:creationId xmlns:p14="http://schemas.microsoft.com/office/powerpoint/2010/main" val="4098627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F33177-D016-4C54-8A65-9DDAC6943A9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Scenario Narratives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9AB2672-76BF-40C7-8EBB-DB28E3345383}"/>
              </a:ext>
            </a:extLst>
          </p:cNvPr>
          <p:cNvGrpSpPr/>
          <p:nvPr/>
        </p:nvGrpSpPr>
        <p:grpSpPr>
          <a:xfrm>
            <a:off x="220261" y="1199422"/>
            <a:ext cx="8577122" cy="5777485"/>
            <a:chOff x="1570945" y="1499825"/>
            <a:chExt cx="6111512" cy="4246924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0713B0A-0848-4C63-8CF2-411520DAD30D}"/>
                </a:ext>
              </a:extLst>
            </p:cNvPr>
            <p:cNvGrpSpPr/>
            <p:nvPr/>
          </p:nvGrpSpPr>
          <p:grpSpPr>
            <a:xfrm>
              <a:off x="1851025" y="1749741"/>
              <a:ext cx="5502275" cy="3400583"/>
              <a:chOff x="1851025" y="1749741"/>
              <a:chExt cx="5502275" cy="3400583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E9203EF-5F3E-4D11-9028-BED4CB93FACE}"/>
                  </a:ext>
                </a:extLst>
              </p:cNvPr>
              <p:cNvSpPr/>
              <p:nvPr/>
            </p:nvSpPr>
            <p:spPr>
              <a:xfrm>
                <a:off x="1854200" y="1752598"/>
                <a:ext cx="2743200" cy="1727199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/>
                  <a:t>Conservation</a:t>
                </a:r>
              </a:p>
              <a:p>
                <a:pPr algn="ctr"/>
                <a:endParaRPr lang="en-US" b="1" dirty="0"/>
              </a:p>
              <a:p>
                <a:pPr algn="ctr"/>
                <a:endParaRPr lang="en-US" b="1" dirty="0"/>
              </a:p>
              <a:p>
                <a:pPr algn="ctr"/>
                <a:endParaRPr lang="en-US" b="1" dirty="0"/>
              </a:p>
              <a:p>
                <a:pPr algn="ctr"/>
                <a:endParaRPr lang="en-US" b="1" dirty="0"/>
              </a:p>
              <a:p>
                <a:pPr algn="ctr"/>
                <a:endParaRPr lang="en-US" b="1" dirty="0"/>
              </a:p>
              <a:p>
                <a:pPr algn="ctr"/>
                <a:endParaRPr lang="en-US" b="1" dirty="0"/>
              </a:p>
              <a:p>
                <a:pPr algn="ctr"/>
                <a:endParaRPr lang="en-US" b="1" dirty="0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A9D9906-A7BE-4BD3-8706-8EAB5BB046DE}"/>
                  </a:ext>
                </a:extLst>
              </p:cNvPr>
              <p:cNvSpPr/>
              <p:nvPr/>
            </p:nvSpPr>
            <p:spPr>
              <a:xfrm>
                <a:off x="4610100" y="1752600"/>
                <a:ext cx="2743200" cy="172720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err="1">
                    <a:solidFill>
                      <a:schemeClr val="tx1"/>
                    </a:solidFill>
                  </a:rPr>
                  <a:t>iSustainability</a:t>
                </a:r>
                <a:endParaRPr lang="en-US" b="1" dirty="0">
                  <a:solidFill>
                    <a:schemeClr val="tx1"/>
                  </a:solidFill>
                </a:endParaRPr>
              </a:p>
              <a:p>
                <a:pPr algn="ctr"/>
                <a:endParaRPr lang="en-US" b="1" dirty="0">
                  <a:solidFill>
                    <a:schemeClr val="tx1"/>
                  </a:solidFill>
                </a:endParaRPr>
              </a:p>
              <a:p>
                <a:pPr algn="ctr"/>
                <a:endParaRPr lang="en-US" b="1" dirty="0">
                  <a:solidFill>
                    <a:schemeClr val="tx1"/>
                  </a:solidFill>
                </a:endParaRPr>
              </a:p>
              <a:p>
                <a:pPr algn="ctr"/>
                <a:endParaRPr lang="en-US" b="1" dirty="0">
                  <a:solidFill>
                    <a:schemeClr val="tx1"/>
                  </a:solidFill>
                </a:endParaRPr>
              </a:p>
              <a:p>
                <a:pPr algn="ctr"/>
                <a:endParaRPr lang="en-US" b="1" dirty="0">
                  <a:solidFill>
                    <a:schemeClr val="tx1"/>
                  </a:solidFill>
                </a:endParaRPr>
              </a:p>
              <a:p>
                <a:pPr algn="ctr"/>
                <a:endParaRPr lang="en-US" sz="2000" b="1" dirty="0">
                  <a:solidFill>
                    <a:schemeClr val="tx1"/>
                  </a:solidFill>
                </a:endParaRPr>
              </a:p>
              <a:p>
                <a:pPr algn="ctr"/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83E534A-4BF1-4BD6-898E-422942F788BF}"/>
                  </a:ext>
                </a:extLst>
              </p:cNvPr>
              <p:cNvSpPr/>
              <p:nvPr/>
            </p:nvSpPr>
            <p:spPr>
              <a:xfrm>
                <a:off x="1854674" y="3416299"/>
                <a:ext cx="2743200" cy="1727200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/>
                  <a:t>Muddling Through</a:t>
                </a:r>
              </a:p>
              <a:p>
                <a:pPr algn="ctr"/>
                <a:endParaRPr lang="en-US" b="1" dirty="0"/>
              </a:p>
              <a:p>
                <a:pPr algn="ctr"/>
                <a:endParaRPr lang="en-US" b="1" dirty="0"/>
              </a:p>
              <a:p>
                <a:pPr algn="ctr"/>
                <a:endParaRPr lang="en-US" b="1" dirty="0"/>
              </a:p>
              <a:p>
                <a:pPr algn="ctr"/>
                <a:endParaRPr lang="en-US" b="1" dirty="0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AA6B0DB8-4785-4AA6-91C0-4F8C58FFE138}"/>
                  </a:ext>
                </a:extLst>
              </p:cNvPr>
              <p:cNvSpPr/>
              <p:nvPr/>
            </p:nvSpPr>
            <p:spPr>
              <a:xfrm>
                <a:off x="4610100" y="3416299"/>
                <a:ext cx="2743200" cy="1727200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/>
                  <a:t>Go Our Own Way</a:t>
                </a:r>
              </a:p>
              <a:p>
                <a:pPr algn="ctr"/>
                <a:endParaRPr lang="en-US" b="1" dirty="0"/>
              </a:p>
              <a:p>
                <a:pPr algn="ctr"/>
                <a:endParaRPr lang="en-US" b="1" dirty="0"/>
              </a:p>
              <a:p>
                <a:pPr algn="ctr"/>
                <a:endParaRPr lang="en-US" b="1" dirty="0"/>
              </a:p>
              <a:p>
                <a:pPr algn="ctr"/>
                <a:endParaRPr lang="en-US" b="1" dirty="0"/>
              </a:p>
            </p:txBody>
          </p: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075C44B4-0F7F-4472-A648-ACCB12F9D033}"/>
                  </a:ext>
                </a:extLst>
              </p:cNvPr>
              <p:cNvGrpSpPr/>
              <p:nvPr/>
            </p:nvGrpSpPr>
            <p:grpSpPr>
              <a:xfrm>
                <a:off x="1851025" y="1749741"/>
                <a:ext cx="5502275" cy="3400583"/>
                <a:chOff x="1851025" y="1749741"/>
                <a:chExt cx="5502275" cy="3400583"/>
              </a:xfrm>
            </p:grpSpPr>
            <p:sp>
              <p:nvSpPr>
                <p:cNvPr id="17" name="Right Arrow 6">
                  <a:extLst>
                    <a:ext uri="{FF2B5EF4-FFF2-40B4-BE49-F238E27FC236}">
                      <a16:creationId xmlns:a16="http://schemas.microsoft.com/office/drawing/2014/main" id="{5AE4C7E0-E7A3-4EB7-A268-77046ABAFDAF}"/>
                    </a:ext>
                  </a:extLst>
                </p:cNvPr>
                <p:cNvSpPr/>
                <p:nvPr/>
              </p:nvSpPr>
              <p:spPr>
                <a:xfrm>
                  <a:off x="4616450" y="2813049"/>
                  <a:ext cx="2736850" cy="1206499"/>
                </a:xfrm>
                <a:prstGeom prst="rightArrow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dirty="0">
                      <a:solidFill>
                        <a:schemeClr val="tx1"/>
                      </a:solidFill>
                    </a:rPr>
                    <a:t>Technology</a:t>
                  </a:r>
                  <a:endParaRPr lang="en-US" sz="1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" name="Right Arrow 7">
                  <a:extLst>
                    <a:ext uri="{FF2B5EF4-FFF2-40B4-BE49-F238E27FC236}">
                      <a16:creationId xmlns:a16="http://schemas.microsoft.com/office/drawing/2014/main" id="{B572218D-944E-4F7A-9794-C3BD867EF9FC}"/>
                    </a:ext>
                  </a:extLst>
                </p:cNvPr>
                <p:cNvSpPr/>
                <p:nvPr/>
              </p:nvSpPr>
              <p:spPr>
                <a:xfrm rot="10800000">
                  <a:off x="1851025" y="2827976"/>
                  <a:ext cx="2736850" cy="1206499"/>
                </a:xfrm>
                <a:prstGeom prst="rightArrow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" name="Right Arrow 8">
                  <a:extLst>
                    <a:ext uri="{FF2B5EF4-FFF2-40B4-BE49-F238E27FC236}">
                      <a16:creationId xmlns:a16="http://schemas.microsoft.com/office/drawing/2014/main" id="{D838AE9D-0979-4465-9AB8-F8B63A1DAD25}"/>
                    </a:ext>
                  </a:extLst>
                </p:cNvPr>
                <p:cNvSpPr/>
                <p:nvPr/>
              </p:nvSpPr>
              <p:spPr>
                <a:xfrm rot="5400000">
                  <a:off x="3232149" y="3178649"/>
                  <a:ext cx="2736850" cy="1206499"/>
                </a:xfrm>
                <a:prstGeom prst="rightArrow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20" name="Right Arrow 9">
                  <a:extLst>
                    <a:ext uri="{FF2B5EF4-FFF2-40B4-BE49-F238E27FC236}">
                      <a16:creationId xmlns:a16="http://schemas.microsoft.com/office/drawing/2014/main" id="{9B0C34F8-9CFF-4DC7-8E55-D444F06688E9}"/>
                    </a:ext>
                  </a:extLst>
                </p:cNvPr>
                <p:cNvSpPr/>
                <p:nvPr/>
              </p:nvSpPr>
              <p:spPr>
                <a:xfrm rot="16200000">
                  <a:off x="3472023" y="2284569"/>
                  <a:ext cx="2269806" cy="1200150"/>
                </a:xfrm>
                <a:prstGeom prst="rightArrow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dirty="0">
                      <a:solidFill>
                        <a:schemeClr val="tx1"/>
                      </a:solidFill>
                    </a:rPr>
                    <a:t>Society</a:t>
                  </a:r>
                  <a:endParaRPr lang="en-US" sz="1200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9BA1DDE-12B1-493E-AF2B-497DD5309F97}"/>
                </a:ext>
              </a:extLst>
            </p:cNvPr>
            <p:cNvSpPr txBox="1"/>
            <p:nvPr/>
          </p:nvSpPr>
          <p:spPr>
            <a:xfrm>
              <a:off x="4083259" y="1499825"/>
              <a:ext cx="2565199" cy="5693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1" dirty="0"/>
                <a:t>New Paradigms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B51A629-69D8-40A5-A85A-6522F9746098}"/>
                </a:ext>
              </a:extLst>
            </p:cNvPr>
            <p:cNvSpPr txBox="1"/>
            <p:nvPr/>
          </p:nvSpPr>
          <p:spPr>
            <a:xfrm>
              <a:off x="3759210" y="5177402"/>
              <a:ext cx="3923247" cy="5693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1" dirty="0"/>
                <a:t>Old and Known Patterns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822ACC9-8427-4E8E-94D4-8C5026E28879}"/>
                </a:ext>
              </a:extLst>
            </p:cNvPr>
            <p:cNvSpPr txBox="1"/>
            <p:nvPr/>
          </p:nvSpPr>
          <p:spPr>
            <a:xfrm>
              <a:off x="6978992" y="2931780"/>
              <a:ext cx="660737" cy="2445792"/>
            </a:xfrm>
            <a:prstGeom prst="rect">
              <a:avLst/>
            </a:prstGeom>
            <a:noFill/>
          </p:spPr>
          <p:txBody>
            <a:bodyPr vert="vert" wrap="square" rtlCol="0">
              <a:spAutoFit/>
            </a:bodyPr>
            <a:lstStyle/>
            <a:p>
              <a:r>
                <a:rPr lang="en-US" sz="1600" i="1" dirty="0"/>
                <a:t>Transformation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3FFC2C7-77A6-4965-AA22-506B7FED1336}"/>
                </a:ext>
              </a:extLst>
            </p:cNvPr>
            <p:cNvSpPr txBox="1"/>
            <p:nvPr/>
          </p:nvSpPr>
          <p:spPr>
            <a:xfrm>
              <a:off x="1570945" y="1806883"/>
              <a:ext cx="660737" cy="195025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en-US" sz="1600" i="1" dirty="0"/>
                <a:t>Stagnant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4C09E25F-B5FC-406B-A903-B815078BFF17}"/>
              </a:ext>
            </a:extLst>
          </p:cNvPr>
          <p:cNvSpPr txBox="1"/>
          <p:nvPr/>
        </p:nvSpPr>
        <p:spPr>
          <a:xfrm>
            <a:off x="4849408" y="2049918"/>
            <a:ext cx="36229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Advanced techs power econ growth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Recognize need for social change to mirror technology change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2A25EF9-17F6-4398-AE76-3F257BF8C4BA}"/>
              </a:ext>
            </a:extLst>
          </p:cNvPr>
          <p:cNvSpPr txBox="1"/>
          <p:nvPr/>
        </p:nvSpPr>
        <p:spPr>
          <a:xfrm>
            <a:off x="4999039" y="4595483"/>
            <a:ext cx="34713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1"/>
                </a:solidFill>
              </a:rPr>
              <a:t>Desire for domestic energy spurs investment in R&amp;D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1"/>
                </a:solidFill>
              </a:rPr>
              <a:t>Economic benefit increases investment in efficiency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E3A8746-C4E2-4A9F-A2D6-90C9E33915E2}"/>
              </a:ext>
            </a:extLst>
          </p:cNvPr>
          <p:cNvSpPr txBox="1"/>
          <p:nvPr/>
        </p:nvSpPr>
        <p:spPr>
          <a:xfrm>
            <a:off x="626707" y="1859286"/>
            <a:ext cx="33231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1"/>
                </a:solidFill>
              </a:rPr>
              <a:t>Limited R&amp;D funds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1"/>
                </a:solidFill>
              </a:rPr>
              <a:t>Consumption reflects conservation ideals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650AB63-1BDB-48D7-A545-AD4631FD51E6}"/>
              </a:ext>
            </a:extLst>
          </p:cNvPr>
          <p:cNvSpPr txBox="1"/>
          <p:nvPr/>
        </p:nvSpPr>
        <p:spPr>
          <a:xfrm>
            <a:off x="608874" y="4571812"/>
            <a:ext cx="31372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1"/>
                </a:solidFill>
              </a:rPr>
              <a:t>Consumers prefer cheap and familiar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1"/>
                </a:solidFill>
              </a:rPr>
              <a:t>Money goes to more goods, larger houses, increased travel instead of energy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1CC4233-74AA-482A-A9BA-91CB7B186AE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D3FAE4D-9488-4B48-8F4A-A56CB5A28AF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602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F33177-D016-4C54-8A65-9DDAC6943A9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Attributes: desirable or not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9AB2672-76BF-40C7-8EBB-DB28E3345383}"/>
              </a:ext>
            </a:extLst>
          </p:cNvPr>
          <p:cNvGrpSpPr/>
          <p:nvPr/>
        </p:nvGrpSpPr>
        <p:grpSpPr>
          <a:xfrm>
            <a:off x="220261" y="1199422"/>
            <a:ext cx="8832809" cy="5777485"/>
            <a:chOff x="1570945" y="1499825"/>
            <a:chExt cx="6293698" cy="4246924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0713B0A-0848-4C63-8CF2-411520DAD30D}"/>
                </a:ext>
              </a:extLst>
            </p:cNvPr>
            <p:cNvGrpSpPr/>
            <p:nvPr/>
          </p:nvGrpSpPr>
          <p:grpSpPr>
            <a:xfrm>
              <a:off x="1851025" y="1749741"/>
              <a:ext cx="5502275" cy="3400583"/>
              <a:chOff x="1851025" y="1749741"/>
              <a:chExt cx="5502275" cy="3400583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E9203EF-5F3E-4D11-9028-BED4CB93FACE}"/>
                  </a:ext>
                </a:extLst>
              </p:cNvPr>
              <p:cNvSpPr/>
              <p:nvPr/>
            </p:nvSpPr>
            <p:spPr>
              <a:xfrm>
                <a:off x="1854200" y="1752598"/>
                <a:ext cx="2743200" cy="1727199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/>
                  <a:t>Conservation</a:t>
                </a:r>
              </a:p>
              <a:p>
                <a:pPr algn="ctr"/>
                <a:endParaRPr lang="en-US" b="1" dirty="0"/>
              </a:p>
              <a:p>
                <a:pPr algn="ctr"/>
                <a:endParaRPr lang="en-US" b="1" dirty="0"/>
              </a:p>
              <a:p>
                <a:pPr algn="ctr"/>
                <a:endParaRPr lang="en-US" b="1" dirty="0"/>
              </a:p>
              <a:p>
                <a:pPr algn="ctr"/>
                <a:endParaRPr lang="en-US" b="1" dirty="0"/>
              </a:p>
              <a:p>
                <a:pPr algn="ctr"/>
                <a:endParaRPr lang="en-US" b="1" dirty="0"/>
              </a:p>
              <a:p>
                <a:pPr algn="ctr"/>
                <a:endParaRPr lang="en-US" b="1" dirty="0"/>
              </a:p>
              <a:p>
                <a:pPr algn="ctr"/>
                <a:endParaRPr lang="en-US" b="1" dirty="0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A9D9906-A7BE-4BD3-8706-8EAB5BB046DE}"/>
                  </a:ext>
                </a:extLst>
              </p:cNvPr>
              <p:cNvSpPr/>
              <p:nvPr/>
            </p:nvSpPr>
            <p:spPr>
              <a:xfrm>
                <a:off x="4610100" y="1752600"/>
                <a:ext cx="2743200" cy="172720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err="1">
                    <a:solidFill>
                      <a:schemeClr val="tx1"/>
                    </a:solidFill>
                  </a:rPr>
                  <a:t>iSustainability</a:t>
                </a:r>
                <a:endParaRPr lang="en-US" b="1" dirty="0">
                  <a:solidFill>
                    <a:schemeClr val="tx1"/>
                  </a:solidFill>
                </a:endParaRPr>
              </a:p>
              <a:p>
                <a:pPr algn="ctr"/>
                <a:endParaRPr lang="en-US" b="1" dirty="0">
                  <a:solidFill>
                    <a:schemeClr val="tx1"/>
                  </a:solidFill>
                </a:endParaRPr>
              </a:p>
              <a:p>
                <a:pPr algn="ctr"/>
                <a:endParaRPr lang="en-US" b="1" dirty="0">
                  <a:solidFill>
                    <a:schemeClr val="tx1"/>
                  </a:solidFill>
                </a:endParaRPr>
              </a:p>
              <a:p>
                <a:pPr algn="ctr"/>
                <a:endParaRPr lang="en-US" b="1" dirty="0">
                  <a:solidFill>
                    <a:schemeClr val="tx1"/>
                  </a:solidFill>
                </a:endParaRPr>
              </a:p>
              <a:p>
                <a:pPr algn="ctr"/>
                <a:endParaRPr lang="en-US" b="1" dirty="0">
                  <a:solidFill>
                    <a:schemeClr val="tx1"/>
                  </a:solidFill>
                </a:endParaRPr>
              </a:p>
              <a:p>
                <a:pPr algn="ctr"/>
                <a:endParaRPr lang="en-US" sz="2000" b="1" dirty="0">
                  <a:solidFill>
                    <a:schemeClr val="tx1"/>
                  </a:solidFill>
                </a:endParaRPr>
              </a:p>
              <a:p>
                <a:pPr algn="ctr"/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83E534A-4BF1-4BD6-898E-422942F788BF}"/>
                  </a:ext>
                </a:extLst>
              </p:cNvPr>
              <p:cNvSpPr/>
              <p:nvPr/>
            </p:nvSpPr>
            <p:spPr>
              <a:xfrm>
                <a:off x="1854674" y="3416299"/>
                <a:ext cx="2743200" cy="1727200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/>
                  <a:t>Muddling Through</a:t>
                </a:r>
              </a:p>
              <a:p>
                <a:pPr algn="ctr"/>
                <a:endParaRPr lang="en-US" b="1" dirty="0"/>
              </a:p>
              <a:p>
                <a:r>
                  <a:rPr lang="en-US" sz="1600" b="1" u="sng" dirty="0">
                    <a:solidFill>
                      <a:schemeClr val="bg1"/>
                    </a:solidFill>
                  </a:rPr>
                  <a:t>Positive 	             Negative</a:t>
                </a:r>
              </a:p>
              <a:p>
                <a:r>
                  <a:rPr lang="en-US" sz="1600" b="1" dirty="0"/>
                  <a:t>Conventional        Advanced</a:t>
                </a:r>
              </a:p>
              <a:p>
                <a:r>
                  <a:rPr lang="en-US" sz="1600" b="1" dirty="0"/>
                  <a:t>	            Infrastructure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AA6B0DB8-4785-4AA6-91C0-4F8C58FFE138}"/>
                  </a:ext>
                </a:extLst>
              </p:cNvPr>
              <p:cNvSpPr/>
              <p:nvPr/>
            </p:nvSpPr>
            <p:spPr>
              <a:xfrm>
                <a:off x="4610100" y="3416299"/>
                <a:ext cx="2743200" cy="1727200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/>
                  <a:t>Go Our Own Way</a:t>
                </a:r>
              </a:p>
              <a:p>
                <a:pPr algn="ctr"/>
                <a:endParaRPr lang="en-US" b="1" dirty="0"/>
              </a:p>
              <a:p>
                <a:pPr algn="ctr"/>
                <a:endParaRPr lang="en-US" b="1" dirty="0"/>
              </a:p>
              <a:p>
                <a:pPr algn="ctr"/>
                <a:endParaRPr lang="en-US" b="1" dirty="0"/>
              </a:p>
              <a:p>
                <a:pPr algn="ctr"/>
                <a:endParaRPr lang="en-US" b="1" dirty="0"/>
              </a:p>
            </p:txBody>
          </p: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075C44B4-0F7F-4472-A648-ACCB12F9D033}"/>
                  </a:ext>
                </a:extLst>
              </p:cNvPr>
              <p:cNvGrpSpPr/>
              <p:nvPr/>
            </p:nvGrpSpPr>
            <p:grpSpPr>
              <a:xfrm>
                <a:off x="1851025" y="1749741"/>
                <a:ext cx="5502275" cy="3400583"/>
                <a:chOff x="1851025" y="1749741"/>
                <a:chExt cx="5502275" cy="3400583"/>
              </a:xfrm>
            </p:grpSpPr>
            <p:sp>
              <p:nvSpPr>
                <p:cNvPr id="17" name="Right Arrow 6">
                  <a:extLst>
                    <a:ext uri="{FF2B5EF4-FFF2-40B4-BE49-F238E27FC236}">
                      <a16:creationId xmlns:a16="http://schemas.microsoft.com/office/drawing/2014/main" id="{5AE4C7E0-E7A3-4EB7-A268-77046ABAFDAF}"/>
                    </a:ext>
                  </a:extLst>
                </p:cNvPr>
                <p:cNvSpPr/>
                <p:nvPr/>
              </p:nvSpPr>
              <p:spPr>
                <a:xfrm>
                  <a:off x="4616450" y="2813049"/>
                  <a:ext cx="2736850" cy="1206499"/>
                </a:xfrm>
                <a:prstGeom prst="rightArrow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dirty="0">
                      <a:solidFill>
                        <a:schemeClr val="tx1"/>
                      </a:solidFill>
                    </a:rPr>
                    <a:t>Technology</a:t>
                  </a:r>
                  <a:endParaRPr lang="en-US" sz="1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" name="Right Arrow 7">
                  <a:extLst>
                    <a:ext uri="{FF2B5EF4-FFF2-40B4-BE49-F238E27FC236}">
                      <a16:creationId xmlns:a16="http://schemas.microsoft.com/office/drawing/2014/main" id="{B572218D-944E-4F7A-9794-C3BD867EF9FC}"/>
                    </a:ext>
                  </a:extLst>
                </p:cNvPr>
                <p:cNvSpPr/>
                <p:nvPr/>
              </p:nvSpPr>
              <p:spPr>
                <a:xfrm rot="10800000">
                  <a:off x="1851025" y="2827976"/>
                  <a:ext cx="2736850" cy="1206499"/>
                </a:xfrm>
                <a:prstGeom prst="rightArrow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" name="Right Arrow 8">
                  <a:extLst>
                    <a:ext uri="{FF2B5EF4-FFF2-40B4-BE49-F238E27FC236}">
                      <a16:creationId xmlns:a16="http://schemas.microsoft.com/office/drawing/2014/main" id="{D838AE9D-0979-4465-9AB8-F8B63A1DAD25}"/>
                    </a:ext>
                  </a:extLst>
                </p:cNvPr>
                <p:cNvSpPr/>
                <p:nvPr/>
              </p:nvSpPr>
              <p:spPr>
                <a:xfrm rot="5400000">
                  <a:off x="3232149" y="3178649"/>
                  <a:ext cx="2736850" cy="1206499"/>
                </a:xfrm>
                <a:prstGeom prst="rightArrow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20" name="Right Arrow 9">
                  <a:extLst>
                    <a:ext uri="{FF2B5EF4-FFF2-40B4-BE49-F238E27FC236}">
                      <a16:creationId xmlns:a16="http://schemas.microsoft.com/office/drawing/2014/main" id="{9B0C34F8-9CFF-4DC7-8E55-D444F06688E9}"/>
                    </a:ext>
                  </a:extLst>
                </p:cNvPr>
                <p:cNvSpPr/>
                <p:nvPr/>
              </p:nvSpPr>
              <p:spPr>
                <a:xfrm rot="16200000">
                  <a:off x="3472023" y="2284569"/>
                  <a:ext cx="2269806" cy="1200150"/>
                </a:xfrm>
                <a:prstGeom prst="rightArrow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dirty="0">
                      <a:solidFill>
                        <a:schemeClr val="tx1"/>
                      </a:solidFill>
                    </a:rPr>
                    <a:t>Society</a:t>
                  </a:r>
                  <a:endParaRPr lang="en-US" sz="1200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9BA1DDE-12B1-493E-AF2B-497DD5309F97}"/>
                </a:ext>
              </a:extLst>
            </p:cNvPr>
            <p:cNvSpPr txBox="1"/>
            <p:nvPr/>
          </p:nvSpPr>
          <p:spPr>
            <a:xfrm>
              <a:off x="4083259" y="1499825"/>
              <a:ext cx="2565199" cy="5693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1" dirty="0"/>
                <a:t>New Paradigms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B51A629-69D8-40A5-A85A-6522F9746098}"/>
                </a:ext>
              </a:extLst>
            </p:cNvPr>
            <p:cNvSpPr txBox="1"/>
            <p:nvPr/>
          </p:nvSpPr>
          <p:spPr>
            <a:xfrm>
              <a:off x="3759210" y="5177402"/>
              <a:ext cx="3923247" cy="5693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1" dirty="0"/>
                <a:t>Old and Known Patterns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822ACC9-8427-4E8E-94D4-8C5026E28879}"/>
                </a:ext>
              </a:extLst>
            </p:cNvPr>
            <p:cNvSpPr txBox="1"/>
            <p:nvPr/>
          </p:nvSpPr>
          <p:spPr>
            <a:xfrm>
              <a:off x="7203906" y="2413477"/>
              <a:ext cx="660737" cy="2445792"/>
            </a:xfrm>
            <a:prstGeom prst="rect">
              <a:avLst/>
            </a:prstGeom>
            <a:noFill/>
          </p:spPr>
          <p:txBody>
            <a:bodyPr vert="vert" wrap="square" rtlCol="0">
              <a:spAutoFit/>
            </a:bodyPr>
            <a:lstStyle/>
            <a:p>
              <a:r>
                <a:rPr lang="en-US" sz="1600" i="1" dirty="0"/>
                <a:t>Transformation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3FFC2C7-77A6-4965-AA22-506B7FED1336}"/>
                </a:ext>
              </a:extLst>
            </p:cNvPr>
            <p:cNvSpPr txBox="1"/>
            <p:nvPr/>
          </p:nvSpPr>
          <p:spPr>
            <a:xfrm>
              <a:off x="1570945" y="1806883"/>
              <a:ext cx="660737" cy="195025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en-US" sz="1600" i="1" dirty="0"/>
                <a:t>Stagnant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4C09E25F-B5FC-406B-A903-B815078BFF17}"/>
              </a:ext>
            </a:extLst>
          </p:cNvPr>
          <p:cNvSpPr txBox="1"/>
          <p:nvPr/>
        </p:nvSpPr>
        <p:spPr>
          <a:xfrm>
            <a:off x="5155053" y="2078898"/>
            <a:ext cx="404689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/>
              <a:t>Positive		Negative</a:t>
            </a:r>
          </a:p>
          <a:p>
            <a:r>
              <a:rPr lang="en-US" sz="1600" b="1" dirty="0"/>
              <a:t>Advanced		Conventional</a:t>
            </a:r>
          </a:p>
          <a:p>
            <a:r>
              <a:rPr lang="en-US" sz="1600" b="1" dirty="0"/>
              <a:t>Renewable	Lifetime </a:t>
            </a:r>
          </a:p>
          <a:p>
            <a:r>
              <a:rPr lang="en-US" sz="1600" b="1" dirty="0"/>
              <a:t>Low emission	extension</a:t>
            </a:r>
          </a:p>
          <a:p>
            <a:r>
              <a:rPr lang="en-US" sz="1600" b="1" dirty="0"/>
              <a:t>Efficient</a:t>
            </a:r>
          </a:p>
          <a:p>
            <a:endParaRPr lang="en-US" sz="1600" b="1" dirty="0"/>
          </a:p>
          <a:p>
            <a:endParaRPr lang="en-US" sz="16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2A25EF9-17F6-4398-AE76-3F257BF8C4BA}"/>
              </a:ext>
            </a:extLst>
          </p:cNvPr>
          <p:cNvSpPr txBox="1"/>
          <p:nvPr/>
        </p:nvSpPr>
        <p:spPr>
          <a:xfrm>
            <a:off x="4935253" y="4741092"/>
            <a:ext cx="33196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>
                <a:solidFill>
                  <a:schemeClr val="bg1"/>
                </a:solidFill>
              </a:rPr>
              <a:t>Positive	       Negative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Advanced	       Conventional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	       Lifetime extension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	       Infrastructure</a:t>
            </a:r>
          </a:p>
          <a:p>
            <a:endParaRPr lang="en-US" sz="1600" b="1" dirty="0">
              <a:solidFill>
                <a:schemeClr val="bg1"/>
              </a:solidFill>
            </a:endParaRPr>
          </a:p>
          <a:p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E3A8746-C4E2-4A9F-A2D6-90C9E33915E2}"/>
              </a:ext>
            </a:extLst>
          </p:cNvPr>
          <p:cNvSpPr txBox="1"/>
          <p:nvPr/>
        </p:nvSpPr>
        <p:spPr>
          <a:xfrm>
            <a:off x="590421" y="2022767"/>
            <a:ext cx="33196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>
                <a:solidFill>
                  <a:schemeClr val="bg1"/>
                </a:solidFill>
              </a:rPr>
              <a:t>Positive	       	Negative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Renewable	Advanced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Low emission	 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Efficient		</a:t>
            </a:r>
          </a:p>
          <a:p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4" name="Star: 5 Points 23">
            <a:extLst>
              <a:ext uri="{FF2B5EF4-FFF2-40B4-BE49-F238E27FC236}">
                <a16:creationId xmlns:a16="http://schemas.microsoft.com/office/drawing/2014/main" id="{9D53C33B-26E9-48D7-B630-0E2DB594E6C8}"/>
              </a:ext>
            </a:extLst>
          </p:cNvPr>
          <p:cNvSpPr/>
          <p:nvPr/>
        </p:nvSpPr>
        <p:spPr>
          <a:xfrm>
            <a:off x="3412956" y="2211200"/>
            <a:ext cx="347549" cy="399472"/>
          </a:xfrm>
          <a:prstGeom prst="star5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tar: 5 Points 24">
            <a:extLst>
              <a:ext uri="{FF2B5EF4-FFF2-40B4-BE49-F238E27FC236}">
                <a16:creationId xmlns:a16="http://schemas.microsoft.com/office/drawing/2014/main" id="{83DF997F-0698-4C08-AEE2-C5C7CF99EEDF}"/>
              </a:ext>
            </a:extLst>
          </p:cNvPr>
          <p:cNvSpPr/>
          <p:nvPr/>
        </p:nvSpPr>
        <p:spPr>
          <a:xfrm>
            <a:off x="4702807" y="4895883"/>
            <a:ext cx="347549" cy="399472"/>
          </a:xfrm>
          <a:prstGeom prst="star5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tar: 5 Points 25">
            <a:extLst>
              <a:ext uri="{FF2B5EF4-FFF2-40B4-BE49-F238E27FC236}">
                <a16:creationId xmlns:a16="http://schemas.microsoft.com/office/drawing/2014/main" id="{9420F22F-7D07-4A9B-A9CF-73A748821360}"/>
              </a:ext>
            </a:extLst>
          </p:cNvPr>
          <p:cNvSpPr/>
          <p:nvPr/>
        </p:nvSpPr>
        <p:spPr>
          <a:xfrm>
            <a:off x="4754933" y="2227880"/>
            <a:ext cx="347549" cy="399472"/>
          </a:xfrm>
          <a:prstGeom prst="star5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tar: 5 Points 26">
            <a:extLst>
              <a:ext uri="{FF2B5EF4-FFF2-40B4-BE49-F238E27FC236}">
                <a16:creationId xmlns:a16="http://schemas.microsoft.com/office/drawing/2014/main" id="{A457A726-9D28-4488-AB61-39696C84CABF}"/>
              </a:ext>
            </a:extLst>
          </p:cNvPr>
          <p:cNvSpPr/>
          <p:nvPr/>
        </p:nvSpPr>
        <p:spPr>
          <a:xfrm>
            <a:off x="3044539" y="5002424"/>
            <a:ext cx="347549" cy="399472"/>
          </a:xfrm>
          <a:prstGeom prst="star5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9C1FE58C-23D0-45FB-B085-50C9A277D455}"/>
              </a:ext>
            </a:extLst>
          </p:cNvPr>
          <p:cNvSpPr/>
          <p:nvPr/>
        </p:nvSpPr>
        <p:spPr>
          <a:xfrm>
            <a:off x="559184" y="2211200"/>
            <a:ext cx="1314579" cy="989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803BE364-6F16-4439-B2B5-CB7E4390EF00}"/>
              </a:ext>
            </a:extLst>
          </p:cNvPr>
          <p:cNvSpPr/>
          <p:nvPr/>
        </p:nvSpPr>
        <p:spPr>
          <a:xfrm>
            <a:off x="5078156" y="2499886"/>
            <a:ext cx="1314579" cy="989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B648C23-4CA5-4E4E-8EA4-92F6579B8CE1}"/>
              </a:ext>
            </a:extLst>
          </p:cNvPr>
          <p:cNvSpPr/>
          <p:nvPr/>
        </p:nvSpPr>
        <p:spPr>
          <a:xfrm>
            <a:off x="2057400" y="5401896"/>
            <a:ext cx="1355556" cy="3676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9E3E182-B75E-44D6-A163-2A43E87440F0}"/>
              </a:ext>
            </a:extLst>
          </p:cNvPr>
          <p:cNvSpPr/>
          <p:nvPr/>
        </p:nvSpPr>
        <p:spPr>
          <a:xfrm>
            <a:off x="6188898" y="5507387"/>
            <a:ext cx="1355556" cy="3676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Slide Number Placeholder 31">
            <a:extLst>
              <a:ext uri="{FF2B5EF4-FFF2-40B4-BE49-F238E27FC236}">
                <a16:creationId xmlns:a16="http://schemas.microsoft.com/office/drawing/2014/main" id="{09253029-8547-492A-B5B8-93CF5218435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D3FAE4D-9488-4B48-8F4A-A56CB5A28AF9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504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41AD38-C9D2-4619-A648-978AD5C21E8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End Use Demands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D4EB8C-DDA7-4C8D-AA57-739CE5B3D38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D3FAE4D-9488-4B48-8F4A-A56CB5A28AF9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4100" name="Picture 4" descr="(U.S. Air Force Photo Illustration by Airman 1st Class Naomi M. Griego)&#10;">
            <a:extLst>
              <a:ext uri="{FF2B5EF4-FFF2-40B4-BE49-F238E27FC236}">
                <a16:creationId xmlns:a16="http://schemas.microsoft.com/office/drawing/2014/main" id="{EBC6840A-2157-4B39-AF52-153F51E467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447800"/>
            <a:ext cx="2434537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To conserve energy this winter, Vance will maintain thermostats at 68 degrees in all but a few buildings. (U.S. Air Force photo illustration/Airman 1st Class Megan Gilliland)">
            <a:extLst>
              <a:ext uri="{FF2B5EF4-FFF2-40B4-BE49-F238E27FC236}">
                <a16:creationId xmlns:a16="http://schemas.microsoft.com/office/drawing/2014/main" id="{14E2CF77-609F-40A5-B338-7B5721AC50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800"/>
            <a:ext cx="2640701" cy="3995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Image result for led light bulbs">
            <a:extLst>
              <a:ext uri="{FF2B5EF4-FFF2-40B4-BE49-F238E27FC236}">
                <a16:creationId xmlns:a16="http://schemas.microsoft.com/office/drawing/2014/main" id="{0DE0ED7D-5D9E-4748-9323-AD431D6510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685995"/>
            <a:ext cx="4249497" cy="2035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A0BCABB-8BF1-436A-ABC8-E6D4F1D8697E}"/>
              </a:ext>
            </a:extLst>
          </p:cNvPr>
          <p:cNvSpPr txBox="1"/>
          <p:nvPr/>
        </p:nvSpPr>
        <p:spPr>
          <a:xfrm>
            <a:off x="5574779" y="2067367"/>
            <a:ext cx="35852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Demands for services are defined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Technology choices are made in model</a:t>
            </a:r>
          </a:p>
        </p:txBody>
      </p:sp>
      <p:sp>
        <p:nvSpPr>
          <p:cNvPr id="10" name="Multiplication Sign 9">
            <a:extLst>
              <a:ext uri="{FF2B5EF4-FFF2-40B4-BE49-F238E27FC236}">
                <a16:creationId xmlns:a16="http://schemas.microsoft.com/office/drawing/2014/main" id="{4864C5D4-CD8E-4364-94B1-7FF52655B748}"/>
              </a:ext>
            </a:extLst>
          </p:cNvPr>
          <p:cNvSpPr/>
          <p:nvPr/>
        </p:nvSpPr>
        <p:spPr>
          <a:xfrm>
            <a:off x="5180097" y="4751606"/>
            <a:ext cx="2423701" cy="2290802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975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F33177-D016-4C54-8A65-9DDAC6943A9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Demand Changes compared to BAU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9AB2672-76BF-40C7-8EBB-DB28E3345383}"/>
              </a:ext>
            </a:extLst>
          </p:cNvPr>
          <p:cNvGrpSpPr/>
          <p:nvPr/>
        </p:nvGrpSpPr>
        <p:grpSpPr>
          <a:xfrm>
            <a:off x="220261" y="1199422"/>
            <a:ext cx="8832809" cy="5777485"/>
            <a:chOff x="1570945" y="1499825"/>
            <a:chExt cx="6293698" cy="4246924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0713B0A-0848-4C63-8CF2-411520DAD30D}"/>
                </a:ext>
              </a:extLst>
            </p:cNvPr>
            <p:cNvGrpSpPr/>
            <p:nvPr/>
          </p:nvGrpSpPr>
          <p:grpSpPr>
            <a:xfrm>
              <a:off x="1851025" y="1749741"/>
              <a:ext cx="5502275" cy="3400583"/>
              <a:chOff x="1851025" y="1749741"/>
              <a:chExt cx="5502275" cy="3400583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E9203EF-5F3E-4D11-9028-BED4CB93FACE}"/>
                  </a:ext>
                </a:extLst>
              </p:cNvPr>
              <p:cNvSpPr/>
              <p:nvPr/>
            </p:nvSpPr>
            <p:spPr>
              <a:xfrm>
                <a:off x="1854200" y="1752598"/>
                <a:ext cx="2743200" cy="1727199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/>
                  <a:t>Conservation</a:t>
                </a:r>
              </a:p>
              <a:p>
                <a:pPr algn="ctr"/>
                <a:endParaRPr lang="en-US" b="1" dirty="0"/>
              </a:p>
              <a:p>
                <a:pPr algn="ctr"/>
                <a:endParaRPr lang="en-US" b="1" dirty="0"/>
              </a:p>
              <a:p>
                <a:pPr algn="ctr"/>
                <a:endParaRPr lang="en-US" b="1" dirty="0"/>
              </a:p>
              <a:p>
                <a:pPr algn="ctr"/>
                <a:endParaRPr lang="en-US" b="1" dirty="0"/>
              </a:p>
              <a:p>
                <a:pPr algn="ctr"/>
                <a:endParaRPr lang="en-US" b="1" dirty="0"/>
              </a:p>
              <a:p>
                <a:pPr algn="ctr"/>
                <a:endParaRPr lang="en-US" b="1" dirty="0"/>
              </a:p>
              <a:p>
                <a:pPr algn="ctr"/>
                <a:endParaRPr lang="en-US" b="1" dirty="0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A9D9906-A7BE-4BD3-8706-8EAB5BB046DE}"/>
                  </a:ext>
                </a:extLst>
              </p:cNvPr>
              <p:cNvSpPr/>
              <p:nvPr/>
            </p:nvSpPr>
            <p:spPr>
              <a:xfrm>
                <a:off x="4610100" y="1752600"/>
                <a:ext cx="2743200" cy="172720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err="1">
                    <a:solidFill>
                      <a:schemeClr val="tx1"/>
                    </a:solidFill>
                  </a:rPr>
                  <a:t>iSustainability</a:t>
                </a:r>
                <a:endParaRPr lang="en-US" b="1" dirty="0">
                  <a:solidFill>
                    <a:schemeClr val="tx1"/>
                  </a:solidFill>
                </a:endParaRPr>
              </a:p>
              <a:p>
                <a:pPr algn="ctr"/>
                <a:endParaRPr lang="en-US" b="1" dirty="0">
                  <a:solidFill>
                    <a:schemeClr val="tx1"/>
                  </a:solidFill>
                </a:endParaRPr>
              </a:p>
              <a:p>
                <a:pPr algn="ctr"/>
                <a:endParaRPr lang="en-US" b="1" dirty="0">
                  <a:solidFill>
                    <a:schemeClr val="tx1"/>
                  </a:solidFill>
                </a:endParaRPr>
              </a:p>
              <a:p>
                <a:pPr algn="ctr"/>
                <a:endParaRPr lang="en-US" b="1" dirty="0">
                  <a:solidFill>
                    <a:schemeClr val="tx1"/>
                  </a:solidFill>
                </a:endParaRPr>
              </a:p>
              <a:p>
                <a:pPr algn="ctr"/>
                <a:endParaRPr lang="en-US" b="1" dirty="0">
                  <a:solidFill>
                    <a:schemeClr val="tx1"/>
                  </a:solidFill>
                </a:endParaRPr>
              </a:p>
              <a:p>
                <a:pPr algn="ctr"/>
                <a:endParaRPr lang="en-US" b="1" dirty="0">
                  <a:solidFill>
                    <a:schemeClr val="tx1"/>
                  </a:solidFill>
                </a:endParaRPr>
              </a:p>
              <a:p>
                <a:pPr algn="ctr"/>
                <a:endParaRPr lang="en-US" sz="2000" b="1" dirty="0">
                  <a:solidFill>
                    <a:schemeClr val="tx1"/>
                  </a:solidFill>
                </a:endParaRPr>
              </a:p>
              <a:p>
                <a:pPr algn="ctr"/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83E534A-4BF1-4BD6-898E-422942F788BF}"/>
                  </a:ext>
                </a:extLst>
              </p:cNvPr>
              <p:cNvSpPr/>
              <p:nvPr/>
            </p:nvSpPr>
            <p:spPr>
              <a:xfrm>
                <a:off x="1854674" y="3416299"/>
                <a:ext cx="2743200" cy="1727200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/>
                  <a:t>Muddling Through</a:t>
                </a:r>
              </a:p>
              <a:p>
                <a:pPr algn="ctr"/>
                <a:endParaRPr lang="en-US" b="1" dirty="0"/>
              </a:p>
              <a:p>
                <a:pPr algn="ctr"/>
                <a:endParaRPr lang="en-US" b="1" dirty="0"/>
              </a:p>
              <a:p>
                <a:pPr algn="ctr"/>
                <a:endParaRPr lang="en-US" b="1" dirty="0"/>
              </a:p>
              <a:p>
                <a:pPr algn="ctr"/>
                <a:endParaRPr lang="en-US" b="1" dirty="0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AA6B0DB8-4785-4AA6-91C0-4F8C58FFE138}"/>
                  </a:ext>
                </a:extLst>
              </p:cNvPr>
              <p:cNvSpPr/>
              <p:nvPr/>
            </p:nvSpPr>
            <p:spPr>
              <a:xfrm>
                <a:off x="4610100" y="3416299"/>
                <a:ext cx="2743200" cy="1727200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/>
                  <a:t>Go Our Own Way</a:t>
                </a:r>
              </a:p>
              <a:p>
                <a:pPr algn="ctr"/>
                <a:endParaRPr lang="en-US" b="1" dirty="0"/>
              </a:p>
              <a:p>
                <a:pPr algn="ctr"/>
                <a:endParaRPr lang="en-US" b="1" dirty="0"/>
              </a:p>
              <a:p>
                <a:pPr algn="ctr"/>
                <a:endParaRPr lang="en-US" b="1" dirty="0"/>
              </a:p>
              <a:p>
                <a:pPr algn="ctr"/>
                <a:endParaRPr lang="en-US" b="1" dirty="0"/>
              </a:p>
            </p:txBody>
          </p: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075C44B4-0F7F-4472-A648-ACCB12F9D033}"/>
                  </a:ext>
                </a:extLst>
              </p:cNvPr>
              <p:cNvGrpSpPr/>
              <p:nvPr/>
            </p:nvGrpSpPr>
            <p:grpSpPr>
              <a:xfrm>
                <a:off x="1851025" y="1749741"/>
                <a:ext cx="5502275" cy="3400583"/>
                <a:chOff x="1851025" y="1749741"/>
                <a:chExt cx="5502275" cy="3400583"/>
              </a:xfrm>
            </p:grpSpPr>
            <p:sp>
              <p:nvSpPr>
                <p:cNvPr id="17" name="Right Arrow 6">
                  <a:extLst>
                    <a:ext uri="{FF2B5EF4-FFF2-40B4-BE49-F238E27FC236}">
                      <a16:creationId xmlns:a16="http://schemas.microsoft.com/office/drawing/2014/main" id="{5AE4C7E0-E7A3-4EB7-A268-77046ABAFDAF}"/>
                    </a:ext>
                  </a:extLst>
                </p:cNvPr>
                <p:cNvSpPr/>
                <p:nvPr/>
              </p:nvSpPr>
              <p:spPr>
                <a:xfrm>
                  <a:off x="4616450" y="2813049"/>
                  <a:ext cx="2736850" cy="1206499"/>
                </a:xfrm>
                <a:prstGeom prst="rightArrow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dirty="0">
                      <a:solidFill>
                        <a:schemeClr val="tx1"/>
                      </a:solidFill>
                    </a:rPr>
                    <a:t>Technology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" name="Right Arrow 7">
                  <a:extLst>
                    <a:ext uri="{FF2B5EF4-FFF2-40B4-BE49-F238E27FC236}">
                      <a16:creationId xmlns:a16="http://schemas.microsoft.com/office/drawing/2014/main" id="{B572218D-944E-4F7A-9794-C3BD867EF9FC}"/>
                    </a:ext>
                  </a:extLst>
                </p:cNvPr>
                <p:cNvSpPr/>
                <p:nvPr/>
              </p:nvSpPr>
              <p:spPr>
                <a:xfrm rot="10800000">
                  <a:off x="1851025" y="2827976"/>
                  <a:ext cx="2736850" cy="1206499"/>
                </a:xfrm>
                <a:prstGeom prst="rightArrow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" name="Right Arrow 8">
                  <a:extLst>
                    <a:ext uri="{FF2B5EF4-FFF2-40B4-BE49-F238E27FC236}">
                      <a16:creationId xmlns:a16="http://schemas.microsoft.com/office/drawing/2014/main" id="{D838AE9D-0979-4465-9AB8-F8B63A1DAD25}"/>
                    </a:ext>
                  </a:extLst>
                </p:cNvPr>
                <p:cNvSpPr/>
                <p:nvPr/>
              </p:nvSpPr>
              <p:spPr>
                <a:xfrm rot="5400000">
                  <a:off x="3232149" y="3178649"/>
                  <a:ext cx="2736850" cy="1206499"/>
                </a:xfrm>
                <a:prstGeom prst="rightArrow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20" name="Right Arrow 9">
                  <a:extLst>
                    <a:ext uri="{FF2B5EF4-FFF2-40B4-BE49-F238E27FC236}">
                      <a16:creationId xmlns:a16="http://schemas.microsoft.com/office/drawing/2014/main" id="{9B0C34F8-9CFF-4DC7-8E55-D444F06688E9}"/>
                    </a:ext>
                  </a:extLst>
                </p:cNvPr>
                <p:cNvSpPr/>
                <p:nvPr/>
              </p:nvSpPr>
              <p:spPr>
                <a:xfrm rot="16200000">
                  <a:off x="3472023" y="2284569"/>
                  <a:ext cx="2269806" cy="1200150"/>
                </a:xfrm>
                <a:prstGeom prst="rightArrow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dirty="0">
                      <a:solidFill>
                        <a:schemeClr val="tx1"/>
                      </a:solidFill>
                    </a:rPr>
                    <a:t>Society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9BA1DDE-12B1-493E-AF2B-497DD5309F97}"/>
                </a:ext>
              </a:extLst>
            </p:cNvPr>
            <p:cNvSpPr txBox="1"/>
            <p:nvPr/>
          </p:nvSpPr>
          <p:spPr>
            <a:xfrm>
              <a:off x="4083259" y="1499825"/>
              <a:ext cx="2565199" cy="5693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1" dirty="0"/>
                <a:t>New Paradigms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B51A629-69D8-40A5-A85A-6522F9746098}"/>
                </a:ext>
              </a:extLst>
            </p:cNvPr>
            <p:cNvSpPr txBox="1"/>
            <p:nvPr/>
          </p:nvSpPr>
          <p:spPr>
            <a:xfrm>
              <a:off x="3759210" y="5177402"/>
              <a:ext cx="3923247" cy="5693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1" dirty="0"/>
                <a:t>Old and Known Patterns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822ACC9-8427-4E8E-94D4-8C5026E28879}"/>
                </a:ext>
              </a:extLst>
            </p:cNvPr>
            <p:cNvSpPr txBox="1"/>
            <p:nvPr/>
          </p:nvSpPr>
          <p:spPr>
            <a:xfrm>
              <a:off x="7203906" y="2413477"/>
              <a:ext cx="660737" cy="2445792"/>
            </a:xfrm>
            <a:prstGeom prst="rect">
              <a:avLst/>
            </a:prstGeom>
            <a:noFill/>
          </p:spPr>
          <p:txBody>
            <a:bodyPr vert="vert" wrap="square" rtlCol="0">
              <a:spAutoFit/>
            </a:bodyPr>
            <a:lstStyle/>
            <a:p>
              <a:r>
                <a:rPr lang="en-US" sz="1600" i="1" dirty="0"/>
                <a:t>Transformation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3FFC2C7-77A6-4965-AA22-506B7FED1336}"/>
                </a:ext>
              </a:extLst>
            </p:cNvPr>
            <p:cNvSpPr txBox="1"/>
            <p:nvPr/>
          </p:nvSpPr>
          <p:spPr>
            <a:xfrm>
              <a:off x="1570945" y="1806883"/>
              <a:ext cx="660737" cy="195025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en-US" sz="1600" i="1" dirty="0"/>
                <a:t>Stagnant</a:t>
              </a:r>
            </a:p>
          </p:txBody>
        </p:sp>
      </p:grpSp>
      <p:sp>
        <p:nvSpPr>
          <p:cNvPr id="2" name="Arrow: Up 1">
            <a:extLst>
              <a:ext uri="{FF2B5EF4-FFF2-40B4-BE49-F238E27FC236}">
                <a16:creationId xmlns:a16="http://schemas.microsoft.com/office/drawing/2014/main" id="{400A0A89-6716-456F-846C-C80435F799AE}"/>
              </a:ext>
            </a:extLst>
          </p:cNvPr>
          <p:cNvSpPr/>
          <p:nvPr/>
        </p:nvSpPr>
        <p:spPr>
          <a:xfrm>
            <a:off x="1371600" y="4767429"/>
            <a:ext cx="1847182" cy="1343049"/>
          </a:xfrm>
          <a:prstGeom prst="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All</a:t>
            </a: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521C0179-DFFA-481B-811F-5287512D87BB}"/>
              </a:ext>
            </a:extLst>
          </p:cNvPr>
          <p:cNvSpPr/>
          <p:nvPr/>
        </p:nvSpPr>
        <p:spPr>
          <a:xfrm>
            <a:off x="1554314" y="1973957"/>
            <a:ext cx="1998920" cy="1364237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All</a:t>
            </a:r>
          </a:p>
        </p:txBody>
      </p:sp>
      <p:sp>
        <p:nvSpPr>
          <p:cNvPr id="33" name="Arrow: Down 32">
            <a:extLst>
              <a:ext uri="{FF2B5EF4-FFF2-40B4-BE49-F238E27FC236}">
                <a16:creationId xmlns:a16="http://schemas.microsoft.com/office/drawing/2014/main" id="{110E186C-6309-4A08-9E23-CF73B8018FA1}"/>
              </a:ext>
            </a:extLst>
          </p:cNvPr>
          <p:cNvSpPr/>
          <p:nvPr/>
        </p:nvSpPr>
        <p:spPr>
          <a:xfrm>
            <a:off x="4861082" y="1973957"/>
            <a:ext cx="1768317" cy="1364237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LDV, </a:t>
            </a:r>
            <a:r>
              <a:rPr lang="en-US" dirty="0" err="1"/>
              <a:t>Comm-ercial</a:t>
            </a:r>
            <a:endParaRPr lang="en-US" sz="2000" dirty="0"/>
          </a:p>
        </p:txBody>
      </p:sp>
      <p:sp>
        <p:nvSpPr>
          <p:cNvPr id="5" name="Equals 4">
            <a:extLst>
              <a:ext uri="{FF2B5EF4-FFF2-40B4-BE49-F238E27FC236}">
                <a16:creationId xmlns:a16="http://schemas.microsoft.com/office/drawing/2014/main" id="{5D05E00D-17CE-4462-81D1-390D6B4536F2}"/>
              </a:ext>
            </a:extLst>
          </p:cNvPr>
          <p:cNvSpPr/>
          <p:nvPr/>
        </p:nvSpPr>
        <p:spPr>
          <a:xfrm>
            <a:off x="5391074" y="4780823"/>
            <a:ext cx="2533725" cy="1174600"/>
          </a:xfrm>
          <a:prstGeom prst="mathEqual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Business as usual</a:t>
            </a:r>
          </a:p>
        </p:txBody>
      </p:sp>
      <p:sp>
        <p:nvSpPr>
          <p:cNvPr id="36" name="Arrow: Up 35">
            <a:extLst>
              <a:ext uri="{FF2B5EF4-FFF2-40B4-BE49-F238E27FC236}">
                <a16:creationId xmlns:a16="http://schemas.microsoft.com/office/drawing/2014/main" id="{988B642E-148E-48FD-8A13-5AF8FF833D06}"/>
              </a:ext>
            </a:extLst>
          </p:cNvPr>
          <p:cNvSpPr/>
          <p:nvPr/>
        </p:nvSpPr>
        <p:spPr>
          <a:xfrm>
            <a:off x="6347127" y="1539405"/>
            <a:ext cx="2301328" cy="1798789"/>
          </a:xfrm>
          <a:prstGeom prst="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Residential, </a:t>
            </a:r>
            <a:r>
              <a:rPr lang="en-US" dirty="0"/>
              <a:t>trucking, busing</a:t>
            </a:r>
          </a:p>
        </p:txBody>
      </p:sp>
      <p:sp>
        <p:nvSpPr>
          <p:cNvPr id="37" name="Thought Bubble: Cloud 36">
            <a:extLst>
              <a:ext uri="{FF2B5EF4-FFF2-40B4-BE49-F238E27FC236}">
                <a16:creationId xmlns:a16="http://schemas.microsoft.com/office/drawing/2014/main" id="{D3A3316D-A82F-46D4-BA5A-3ACA2338D69B}"/>
              </a:ext>
            </a:extLst>
          </p:cNvPr>
          <p:cNvSpPr/>
          <p:nvPr/>
        </p:nvSpPr>
        <p:spPr>
          <a:xfrm>
            <a:off x="6094626" y="148609"/>
            <a:ext cx="2788369" cy="1447800"/>
          </a:xfrm>
          <a:prstGeom prst="cloudCallou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Telework,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 online shopping, mass transit</a:t>
            </a:r>
          </a:p>
        </p:txBody>
      </p:sp>
      <p:sp>
        <p:nvSpPr>
          <p:cNvPr id="38" name="Slide Number Placeholder 37">
            <a:extLst>
              <a:ext uri="{FF2B5EF4-FFF2-40B4-BE49-F238E27FC236}">
                <a16:creationId xmlns:a16="http://schemas.microsoft.com/office/drawing/2014/main" id="{3F3F24FA-64BB-4A2C-8B3A-370B1D65A34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D3FAE4D-9488-4B48-8F4A-A56CB5A28AF9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744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FD41F1-D5B0-4FA8-95BF-FEAF3FBB07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41997" y="415834"/>
            <a:ext cx="5791200" cy="685800"/>
          </a:xfrm>
        </p:spPr>
        <p:txBody>
          <a:bodyPr/>
          <a:lstStyle/>
          <a:p>
            <a:r>
              <a:rPr lang="en-US" dirty="0"/>
              <a:t>Electricity Generation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0000000-0008-0000-0E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571828"/>
              </p:ext>
            </p:extLst>
          </p:nvPr>
        </p:nvGraphicFramePr>
        <p:xfrm>
          <a:off x="1056352" y="1352141"/>
          <a:ext cx="3771289" cy="26427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0000000-0008-0000-0E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6593756"/>
              </p:ext>
            </p:extLst>
          </p:nvPr>
        </p:nvGraphicFramePr>
        <p:xfrm>
          <a:off x="4873835" y="1355003"/>
          <a:ext cx="3803196" cy="2635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0000000-0008-0000-0E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0296379"/>
              </p:ext>
            </p:extLst>
          </p:nvPr>
        </p:nvGraphicFramePr>
        <p:xfrm>
          <a:off x="4866555" y="4009617"/>
          <a:ext cx="3803878" cy="26914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00000000-0008-0000-0E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908796"/>
              </p:ext>
            </p:extLst>
          </p:nvPr>
        </p:nvGraphicFramePr>
        <p:xfrm>
          <a:off x="1049072" y="3996010"/>
          <a:ext cx="3810001" cy="2705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Quad Arrow 19">
            <a:extLst>
              <a:ext uri="{FF2B5EF4-FFF2-40B4-BE49-F238E27FC236}">
                <a16:creationId xmlns:a16="http://schemas.microsoft.com/office/drawing/2014/main" id="{00000000-0008-0000-0E00-000014000000}"/>
              </a:ext>
            </a:extLst>
          </p:cNvPr>
          <p:cNvSpPr/>
          <p:nvPr/>
        </p:nvSpPr>
        <p:spPr>
          <a:xfrm>
            <a:off x="1056352" y="1356633"/>
            <a:ext cx="7634967" cy="5348967"/>
          </a:xfrm>
          <a:prstGeom prst="quadArrow">
            <a:avLst>
              <a:gd name="adj1" fmla="val 7342"/>
              <a:gd name="adj2" fmla="val 9026"/>
              <a:gd name="adj3" fmla="val 7763"/>
            </a:avLst>
          </a:prstGeom>
          <a:solidFill>
            <a:schemeClr val="bg1">
              <a:lumMod val="75000"/>
            </a:schemeClr>
          </a:solidFill>
          <a:ln>
            <a:solidFill>
              <a:sysClr val="windowText" lastClr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600"/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00000000-0008-0000-0E00-000017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8137170"/>
              </p:ext>
            </p:extLst>
          </p:nvPr>
        </p:nvGraphicFramePr>
        <p:xfrm>
          <a:off x="-685800" y="2210619"/>
          <a:ext cx="1711775" cy="45219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7C4C2497-4521-48B1-898D-F365D7886AF3}"/>
              </a:ext>
            </a:extLst>
          </p:cNvPr>
          <p:cNvSpPr txBox="1"/>
          <p:nvPr/>
        </p:nvSpPr>
        <p:spPr>
          <a:xfrm>
            <a:off x="3185636" y="5494008"/>
            <a:ext cx="129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Natural gas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A274422-6697-46EC-9E25-2C2B5DC8D212}"/>
              </a:ext>
            </a:extLst>
          </p:cNvPr>
          <p:cNvSpPr txBox="1"/>
          <p:nvPr/>
        </p:nvSpPr>
        <p:spPr>
          <a:xfrm>
            <a:off x="2743200" y="3124200"/>
            <a:ext cx="1101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coal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32111CD-5109-454A-984E-1E4047D619D5}"/>
              </a:ext>
            </a:extLst>
          </p:cNvPr>
          <p:cNvSpPr txBox="1"/>
          <p:nvPr/>
        </p:nvSpPr>
        <p:spPr>
          <a:xfrm>
            <a:off x="3429000" y="22098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solar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EFF20E7-C7E5-4786-A8FD-F430587C3CDB}"/>
              </a:ext>
            </a:extLst>
          </p:cNvPr>
          <p:cNvSpPr txBox="1"/>
          <p:nvPr/>
        </p:nvSpPr>
        <p:spPr>
          <a:xfrm>
            <a:off x="7366821" y="22007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wind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1F3F3FB6-254C-451C-B5F6-C0B55294BFE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D3FAE4D-9488-4B48-8F4A-A56CB5A28AF9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560978"/>
      </p:ext>
    </p:extLst>
  </p:cSld>
  <p:clrMapOvr>
    <a:masterClrMapping/>
  </p:clrMapOvr>
</p:sld>
</file>

<file path=ppt/theme/theme1.xml><?xml version="1.0" encoding="utf-8"?>
<a:theme xmlns:a="http://schemas.openxmlformats.org/drawingml/2006/main" name="Completely Blan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7899</TotalTime>
  <Words>902</Words>
  <Application>Microsoft Office PowerPoint</Application>
  <PresentationFormat>On-screen Show (4:3)</PresentationFormat>
  <Paragraphs>268</Paragraphs>
  <Slides>20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Gill Sans MT</vt:lpstr>
      <vt:lpstr>Times New Roman</vt:lpstr>
      <vt:lpstr>Completely Blanc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US-EPA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newuser</dc:creator>
  <cp:lastModifiedBy>Brown, Kristen</cp:lastModifiedBy>
  <cp:revision>282</cp:revision>
  <cp:lastPrinted>2018-10-18T14:41:26Z</cp:lastPrinted>
  <dcterms:created xsi:type="dcterms:W3CDTF">2013-09-27T18:09:44Z</dcterms:created>
  <dcterms:modified xsi:type="dcterms:W3CDTF">2018-10-18T19:42:45Z</dcterms:modified>
</cp:coreProperties>
</file>