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Lst>
  <p:notesMasterIdLst>
    <p:notesMasterId r:id="rId30"/>
  </p:notesMasterIdLst>
  <p:sldIdLst>
    <p:sldId id="256" r:id="rId3"/>
    <p:sldId id="257" r:id="rId4"/>
    <p:sldId id="314" r:id="rId5"/>
    <p:sldId id="312" r:id="rId6"/>
    <p:sldId id="266" r:id="rId7"/>
    <p:sldId id="269" r:id="rId8"/>
    <p:sldId id="291" r:id="rId9"/>
    <p:sldId id="270" r:id="rId10"/>
    <p:sldId id="310" r:id="rId11"/>
    <p:sldId id="302" r:id="rId12"/>
    <p:sldId id="298" r:id="rId13"/>
    <p:sldId id="320" r:id="rId14"/>
    <p:sldId id="321" r:id="rId15"/>
    <p:sldId id="309" r:id="rId16"/>
    <p:sldId id="287" r:id="rId17"/>
    <p:sldId id="331" r:id="rId18"/>
    <p:sldId id="318" r:id="rId19"/>
    <p:sldId id="319" r:id="rId20"/>
    <p:sldId id="322" r:id="rId21"/>
    <p:sldId id="323" r:id="rId22"/>
    <p:sldId id="324" r:id="rId23"/>
    <p:sldId id="325" r:id="rId24"/>
    <p:sldId id="326" r:id="rId25"/>
    <p:sldId id="327"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ngyu Jiang" initials="XJ" lastIdx="1" clrIdx="0">
    <p:extLst>
      <p:ext uri="{19B8F6BF-5375-455C-9EA6-DF929625EA0E}">
        <p15:presenceInfo xmlns:p15="http://schemas.microsoft.com/office/powerpoint/2012/main" userId="eb3fd18ff949b1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470" autoAdjust="0"/>
  </p:normalViewPr>
  <p:slideViewPr>
    <p:cSldViewPr snapToGrid="0">
      <p:cViewPr varScale="1">
        <p:scale>
          <a:sx n="92" d="100"/>
          <a:sy n="92" d="100"/>
        </p:scale>
        <p:origin x="58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D4C12-C5B0-4635-B58B-BCE4A79CB49C}"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7EBAE-CD92-4109-B4CC-931F05B06B06}" type="slidenum">
              <a:rPr lang="en-US" smtClean="0"/>
              <a:t>‹#›</a:t>
            </a:fld>
            <a:endParaRPr lang="en-US"/>
          </a:p>
        </p:txBody>
      </p:sp>
    </p:spTree>
    <p:extLst>
      <p:ext uri="{BB962C8B-B14F-4D97-AF65-F5344CB8AC3E}">
        <p14:creationId xmlns:p14="http://schemas.microsoft.com/office/powerpoint/2010/main" val="240405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everyone, my name is Xiangyu Jiang, today, I am going present my current research working with my advisor, Dr. </a:t>
            </a:r>
            <a:r>
              <a:rPr lang="en-US" baseline="0" dirty="0" err="1" smtClean="0"/>
              <a:t>Yoo</a:t>
            </a:r>
            <a:r>
              <a:rPr lang="en-US" baseline="0" dirty="0" smtClean="0"/>
              <a:t>, Modeling PM2.5 concentrations from Wildland Fires for Health impact assessments.</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a:t>
            </a:fld>
            <a:endParaRPr lang="en-US"/>
          </a:p>
        </p:txBody>
      </p:sp>
    </p:spTree>
    <p:extLst>
      <p:ext uri="{BB962C8B-B14F-4D97-AF65-F5344CB8AC3E}">
        <p14:creationId xmlns:p14="http://schemas.microsoft.com/office/powerpoint/2010/main" val="2156603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figures</a:t>
            </a:r>
            <a:r>
              <a:rPr lang="en-US" baseline="0" dirty="0" smtClean="0"/>
              <a:t> show the annual average all-source PM2.5 and wildfire-specific PM2.5. From left figure, we find the big cities such as NYC, Detroit and  Chicago have higher PM2.5 concentrations, however, among the all-source PM2.5 values, wildfire PM2.5 contributed a little, less than 0.5 </a:t>
            </a:r>
            <a:r>
              <a:rPr lang="en-US" baseline="0" dirty="0" err="1" smtClean="0"/>
              <a:t>ug</a:t>
            </a:r>
            <a:r>
              <a:rPr lang="en-US" baseline="0" dirty="0" smtClean="0"/>
              <a:t>/m3. However, if we take a look the eastern part of Kentucky, thought the annual average pm2.5 values are around 7.31, there are a large portion of pm2.5 are emitted from wildfire. This map shows the proportion of annual PM2.5 is from wildland fire. It shows more than 20% of PM2.5 were contributed by wildland fire over eastern Kentucky, southeastern of North Carolina.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10</a:t>
            </a:fld>
            <a:endParaRPr lang="en-US"/>
          </a:p>
        </p:txBody>
      </p:sp>
    </p:spTree>
    <p:extLst>
      <p:ext uri="{BB962C8B-B14F-4D97-AF65-F5344CB8AC3E}">
        <p14:creationId xmlns:p14="http://schemas.microsoft.com/office/powerpoint/2010/main" val="2893406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quantified</a:t>
            </a:r>
            <a:r>
              <a:rPr lang="en-US" baseline="0" dirty="0" smtClean="0"/>
              <a:t> how much health burden attributable to wildland fire PM2.5. According to the health impact functions, we find more than 2700 mortality was due to fire related PM2.5. Though the wildland fire only contribute a small portion of PM2.5 over metropolitan areas, such as NYC, Detroit, Chicago, there are still a number of deaths are due to wildfire PM2.5. For the eastern Kentucky, though the wildfire contributed a lot PM2.5 over these regions, smaller number of deaths is due to wildfire PM2.5. If we calculated the % of wildland fire associated mortality over the total mortality due to all source PM2.5, it shows that there are a large portion of mortality are due to wildfire over eastern Kentucky.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11</a:t>
            </a:fld>
            <a:endParaRPr lang="en-US"/>
          </a:p>
        </p:txBody>
      </p:sp>
    </p:spTree>
    <p:extLst>
      <p:ext uri="{BB962C8B-B14F-4D97-AF65-F5344CB8AC3E}">
        <p14:creationId xmlns:p14="http://schemas.microsoft.com/office/powerpoint/2010/main" val="1706511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we 1. 2).</a:t>
            </a:r>
            <a:r>
              <a:rPr lang="en-US" baseline="0" dirty="0" smtClean="0"/>
              <a:t> </a:t>
            </a:r>
          </a:p>
          <a:p>
            <a:r>
              <a:rPr lang="en-US" baseline="0" dirty="0" smtClean="0"/>
              <a:t>However, we also found the CMAQ model suffers from systematic bias and uncertainties. As we know that CMAQ model is highly impacted by our input data. If the fire emission sources are insufficient, then the simulated wildfire PM2.5 might be underestimated. Another limitation of our study is that the PM2.5 effect coefficients used in this study did not necessarily account for the effect of wildland fire related PM2.5. Therefore, it may over- or under estimate health impacts of wildfire-related PM2.5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12</a:t>
            </a:fld>
            <a:endParaRPr lang="en-US"/>
          </a:p>
        </p:txBody>
      </p:sp>
    </p:spTree>
    <p:extLst>
      <p:ext uri="{BB962C8B-B14F-4D97-AF65-F5344CB8AC3E}">
        <p14:creationId xmlns:p14="http://schemas.microsoft.com/office/powerpoint/2010/main" val="205239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in our</a:t>
            </a:r>
            <a:r>
              <a:rPr lang="en-US" baseline="0" dirty="0" smtClean="0"/>
              <a:t> future study, we plan to calibrate our CMAQ derived wildland fire PM2.5 concentrations outputs and downscaled them from 12 by 12km to census tract level for further health study assessments.</a:t>
            </a:r>
          </a:p>
          <a:p>
            <a:endParaRPr lang="en-US" baseline="0" dirty="0" smtClean="0"/>
          </a:p>
          <a:p>
            <a:r>
              <a:rPr lang="en-US" baseline="0" dirty="0" smtClean="0"/>
              <a:t>Moreover, we will investigate the health effects of PM2.5 solely stemming from wildland fire in New York State.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PM</a:t>
            </a:r>
            <a:r>
              <a:rPr lang="en-US" baseline="-25000" dirty="0" smtClean="0"/>
              <a:t>2.5</a:t>
            </a:r>
            <a:r>
              <a:rPr lang="en-US" dirty="0" smtClean="0"/>
              <a:t> effect coefficients (𝛽) used in the present health study did not necessarily account for the effect of wildland fire related PM</a:t>
            </a:r>
            <a:r>
              <a:rPr lang="en-US" baseline="-25000" dirty="0" smtClean="0"/>
              <a:t>2.5</a:t>
            </a:r>
            <a:r>
              <a:rPr lang="en-US" dirty="0" smtClean="0"/>
              <a:t>.</a:t>
            </a:r>
          </a:p>
          <a:p>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13</a:t>
            </a:fld>
            <a:endParaRPr lang="en-US"/>
          </a:p>
        </p:txBody>
      </p:sp>
    </p:spTree>
    <p:extLst>
      <p:ext uri="{BB962C8B-B14F-4D97-AF65-F5344CB8AC3E}">
        <p14:creationId xmlns:p14="http://schemas.microsoft.com/office/powerpoint/2010/main" val="699650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Lastly, We appreciate the support provided by the Center for Computational Research (CCR) and the seed grant from University at Buffalo’s Research and Education in Energy, Environment &amp; Water (RENEW) Institute. And we are greatly</a:t>
            </a:r>
            <a:r>
              <a:rPr lang="en-US" sz="1200" baseline="0" dirty="0" smtClean="0"/>
              <a:t> thankful for the EPD to share the WRF data for our project.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14</a:t>
            </a:fld>
            <a:endParaRPr lang="en-US"/>
          </a:p>
        </p:txBody>
      </p:sp>
    </p:spTree>
    <p:extLst>
      <p:ext uri="{BB962C8B-B14F-4D97-AF65-F5344CB8AC3E}">
        <p14:creationId xmlns:p14="http://schemas.microsoft.com/office/powerpoint/2010/main" val="355159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15</a:t>
            </a:fld>
            <a:endParaRPr lang="en-US"/>
          </a:p>
        </p:txBody>
      </p:sp>
    </p:spTree>
    <p:extLst>
      <p:ext uri="{BB962C8B-B14F-4D97-AF65-F5344CB8AC3E}">
        <p14:creationId xmlns:p14="http://schemas.microsoft.com/office/powerpoint/2010/main" val="268609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The risk coefficients did not specifically consider wildland fire episodes, which may under- or over-estimate health impacts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9F3E84C-A446-4030-BABB-EC86A2790BD3}" type="slidenum">
              <a:rPr lang="en-US" smtClean="0"/>
              <a:t>19</a:t>
            </a:fld>
            <a:endParaRPr lang="en-US"/>
          </a:p>
        </p:txBody>
      </p:sp>
    </p:spTree>
    <p:extLst>
      <p:ext uri="{BB962C8B-B14F-4D97-AF65-F5344CB8AC3E}">
        <p14:creationId xmlns:p14="http://schemas.microsoft.com/office/powerpoint/2010/main" val="3747384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2D745-F121-4BD8-8D2F-523569D7B5E8}" type="slidenum">
              <a:rPr lang="en-US" smtClean="0"/>
              <a:t>20</a:t>
            </a:fld>
            <a:endParaRPr lang="en-US"/>
          </a:p>
        </p:txBody>
      </p:sp>
    </p:spTree>
    <p:extLst>
      <p:ext uri="{BB962C8B-B14F-4D97-AF65-F5344CB8AC3E}">
        <p14:creationId xmlns:p14="http://schemas.microsoft.com/office/powerpoint/2010/main" val="328919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After get CMAQ outputs, 1) Model performance evaluation, 2) Calibrating CMAQ outputs,</a:t>
                </a:r>
                <a:r>
                  <a:rPr lang="en-US" baseline="0" dirty="0" smtClean="0"/>
                  <a:t> both steps require is situ measurements. </a:t>
                </a:r>
                <a:endParaRPr lang="en-US" baseline="0" dirty="0" smtClean="0"/>
              </a:p>
              <a:p>
                <a:endParaRPr lang="en-US" baseline="0" dirty="0" smtClean="0"/>
              </a:p>
              <a:p>
                <a:pPr marL="274320" lvl="1" indent="0">
                  <a:spcBef>
                    <a:spcPts val="600"/>
                  </a:spcBef>
                  <a:spcAft>
                    <a:spcPts val="600"/>
                  </a:spcAft>
                  <a:buNone/>
                </a:pPr>
                <a:r>
                  <a:rPr lang="en-US" sz="1800" dirty="0" smtClean="0"/>
                  <a:t>n: number of monitoring stations; N: number of paired observed PM2.5 and modeled PM2.5;</a:t>
                </a:r>
              </a:p>
              <a:p>
                <a:pPr marL="274320" lvl="1" indent="0">
                  <a:spcBef>
                    <a:spcPts val="600"/>
                  </a:spcBef>
                  <a:spcAft>
                    <a:spcPts val="600"/>
                  </a:spcAft>
                  <a:buNone/>
                </a:pPr>
                <a:r>
                  <a:rPr lang="en-US" sz="1800" i="0">
                    <a:solidFill>
                      <a:srgbClr val="000000"/>
                    </a:solidFill>
                    <a:latin typeface="Cambria Math" panose="02040503050406030204" pitchFamily="18" charset="0"/>
                  </a:rPr>
                  <a:t>𝑂 ̅</a:t>
                </a:r>
                <a:r>
                  <a:rPr lang="en-US" sz="1800" dirty="0" smtClean="0"/>
                  <a:t>: average of observed PM2.5; </a:t>
                </a:r>
                <a:r>
                  <a:rPr lang="en-US" sz="1800" i="0">
                    <a:solidFill>
                      <a:srgbClr val="000000"/>
                    </a:solidFill>
                    <a:latin typeface="Cambria Math" panose="02040503050406030204" pitchFamily="18" charset="0"/>
                    <a:ea typeface="Cambria Math" panose="02040503050406030204" pitchFamily="18" charset="0"/>
                  </a:rPr>
                  <a:t>𝜎_</a:t>
                </a:r>
                <a:r>
                  <a:rPr lang="en-US" sz="1800" i="0">
                    <a:solidFill>
                      <a:srgbClr val="000000"/>
                    </a:solidFill>
                    <a:latin typeface="Cambria Math" panose="02040503050406030204" pitchFamily="18" charset="0"/>
                  </a:rPr>
                  <a:t>𝑂</a:t>
                </a:r>
                <a:r>
                  <a:rPr lang="en-US" sz="1800" dirty="0" smtClean="0"/>
                  <a:t>: standard deviation of observed PM2.5;</a:t>
                </a:r>
              </a:p>
              <a:p>
                <a:pPr marL="274320" lvl="1" indent="0">
                  <a:spcBef>
                    <a:spcPts val="600"/>
                  </a:spcBef>
                  <a:spcAft>
                    <a:spcPts val="600"/>
                  </a:spcAft>
                  <a:buNone/>
                </a:pPr>
                <a:r>
                  <a:rPr lang="en-US" sz="1800" i="0">
                    <a:solidFill>
                      <a:srgbClr val="000000"/>
                    </a:solidFill>
                    <a:latin typeface="Cambria Math" panose="02040503050406030204" pitchFamily="18" charset="0"/>
                  </a:rPr>
                  <a:t>𝑀 ̅</a:t>
                </a:r>
                <a:r>
                  <a:rPr lang="en-US" sz="1800" dirty="0" smtClean="0"/>
                  <a:t>: average of modeled PM2.5; </a:t>
                </a:r>
                <a:r>
                  <a:rPr lang="en-US" sz="1800" i="0">
                    <a:solidFill>
                      <a:srgbClr val="000000"/>
                    </a:solidFill>
                    <a:latin typeface="Cambria Math" panose="02040503050406030204" pitchFamily="18" charset="0"/>
                    <a:ea typeface="Cambria Math" panose="02040503050406030204" pitchFamily="18" charset="0"/>
                  </a:rPr>
                  <a:t>𝜎_𝑀</a:t>
                </a:r>
                <a:r>
                  <a:rPr lang="en-US" sz="1800" dirty="0" smtClean="0"/>
                  <a:t>: standard deviation of modeled PM2.5;</a:t>
                </a:r>
              </a:p>
              <a:p>
                <a:pPr marL="274320" lvl="1" indent="0">
                  <a:spcBef>
                    <a:spcPts val="600"/>
                  </a:spcBef>
                  <a:spcAft>
                    <a:spcPts val="600"/>
                  </a:spcAft>
                  <a:buNone/>
                </a:pPr>
                <a:r>
                  <a:rPr lang="en-US" sz="1800" dirty="0" smtClean="0"/>
                  <a:t>MB: mean bias; ME: mean error; </a:t>
                </a:r>
                <a:r>
                  <a:rPr lang="en-US" sz="1800" i="0">
                    <a:solidFill>
                      <a:srgbClr val="000000"/>
                    </a:solidFill>
                    <a:latin typeface="Cambria Math" panose="02040503050406030204" pitchFamily="18" charset="0"/>
                    <a:ea typeface="Cambria Math" panose="02040503050406030204" pitchFamily="18" charset="0"/>
                  </a:rPr>
                  <a:t>𝜌</a:t>
                </a:r>
                <a:r>
                  <a:rPr lang="en-US" sz="1800" dirty="0" smtClean="0">
                    <a:solidFill>
                      <a:srgbClr val="000000"/>
                    </a:solidFill>
                  </a:rPr>
                  <a:t>: correlation coefficient; FB: fractional bias; FE: fractional error</a:t>
                </a:r>
                <a:endParaRPr lang="en-US" sz="1800" dirty="0">
                  <a:solidFill>
                    <a:srgbClr val="000000"/>
                  </a:solidFill>
                </a:endParaRPr>
              </a:p>
              <a:p>
                <a:pPr marL="274320" lvl="1" indent="0">
                  <a:spcBef>
                    <a:spcPts val="600"/>
                  </a:spcBef>
                  <a:spcAft>
                    <a:spcPts val="600"/>
                  </a:spcAft>
                  <a:buNone/>
                </a:pPr>
                <a:r>
                  <a:rPr lang="en-US" sz="1800" b="1" dirty="0" smtClean="0"/>
                  <a:t>Note:</a:t>
                </a:r>
                <a:r>
                  <a:rPr lang="en-US" sz="1800" dirty="0" smtClean="0"/>
                  <a:t>  </a:t>
                </a:r>
                <a:r>
                  <a:rPr lang="en-US" sz="1800" b="0" i="0" smtClean="0">
                    <a:solidFill>
                      <a:srgbClr val="FF0000"/>
                    </a:solidFill>
                    <a:latin typeface="Cambria Math" panose="02040503050406030204" pitchFamily="18" charset="0"/>
                  </a:rPr>
                  <a:t>𝐹𝐵 ≤ ±30% </a:t>
                </a:r>
                <a:r>
                  <a:rPr lang="en-US" sz="1800" b="0" i="0" smtClean="0">
                    <a:solidFill>
                      <a:srgbClr val="FF0000"/>
                    </a:solidFill>
                    <a:latin typeface="Cambria Math" panose="02040503050406030204" pitchFamily="18" charset="0"/>
                    <a:ea typeface="Cambria Math" panose="02040503050406030204" pitchFamily="18" charset="0"/>
                  </a:rPr>
                  <a:t>𝑎𝑛𝑑 𝐹𝐸 ≤50%</a:t>
                </a:r>
                <a:r>
                  <a:rPr lang="en-US" sz="1800" dirty="0" smtClean="0">
                    <a:solidFill>
                      <a:srgbClr val="FF0000"/>
                    </a:solidFill>
                  </a:rPr>
                  <a:t> indicates good model performance</a:t>
                </a:r>
                <a:endParaRPr lang="en-US" sz="1800" dirty="0" smtClean="0"/>
              </a:p>
              <a:p>
                <a:endParaRPr lang="en-US" dirty="0"/>
              </a:p>
            </p:txBody>
          </p:sp>
        </mc:Fallback>
      </mc:AlternateContent>
      <p:sp>
        <p:nvSpPr>
          <p:cNvPr id="4" name="Slide Number Placeholder 3"/>
          <p:cNvSpPr>
            <a:spLocks noGrp="1"/>
          </p:cNvSpPr>
          <p:nvPr>
            <p:ph type="sldNum" sz="quarter" idx="10"/>
          </p:nvPr>
        </p:nvSpPr>
        <p:spPr/>
        <p:txBody>
          <a:bodyPr/>
          <a:lstStyle/>
          <a:p>
            <a:fld id="{A5B2D745-F121-4BD8-8D2F-523569D7B5E8}" type="slidenum">
              <a:rPr lang="en-US" smtClean="0"/>
              <a:t>21</a:t>
            </a:fld>
            <a:endParaRPr lang="en-US"/>
          </a:p>
        </p:txBody>
      </p:sp>
    </p:spTree>
    <p:extLst>
      <p:ext uri="{BB962C8B-B14F-4D97-AF65-F5344CB8AC3E}">
        <p14:creationId xmlns:p14="http://schemas.microsoft.com/office/powerpoint/2010/main" val="360755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22</a:t>
            </a:fld>
            <a:endParaRPr lang="en-US"/>
          </a:p>
        </p:txBody>
      </p:sp>
    </p:spTree>
    <p:extLst>
      <p:ext uri="{BB962C8B-B14F-4D97-AF65-F5344CB8AC3E}">
        <p14:creationId xmlns:p14="http://schemas.microsoft.com/office/powerpoint/2010/main" val="188181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we know that US has experienced increasing wildfire activities</a:t>
            </a:r>
            <a:r>
              <a:rPr lang="en-US" sz="1200" b="0" i="0" kern="1200" baseline="0" dirty="0" smtClean="0">
                <a:solidFill>
                  <a:schemeClr val="tx1"/>
                </a:solidFill>
                <a:effectLst/>
                <a:latin typeface="+mn-lt"/>
                <a:ea typeface="+mn-ea"/>
                <a:cs typeface="+mn-cs"/>
              </a:rPr>
              <a:t> with higher frequency, longer duration, and larger area burned sizes. One possible reason for these wildfire events are due to the climate change. For example, the earlier snowmelt due to warming in the spring and summer seasons can lead to dry and hot conditions. These dry and hot conditions can boost the fire activities in some areas.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Wildland fire are significant sources of air pollution. One of the air pollution, fine particular matter (PM2.5) deserves special attentions because fire-related air pollution are strongest for PM2.5. Some epidemiological studies have reported strong association between PM2.5 and adverse health effects, such as increased mortality rates, low birth weights, and elevated respiratory and cardiovascular hospital admissions. Though the health effect of PM2.5 has been well characterized, the health effects of wildfire-emitted PM2.5 are not well understood. One of the challenging in studying the health effects of wildland fire PM2.5 is due to the lack of accurate exposure data</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7EBAE-CD92-4109-B4CC-931F05B06B06}" type="slidenum">
              <a:rPr lang="en-US" smtClean="0"/>
              <a:t>2</a:t>
            </a:fld>
            <a:endParaRPr lang="en-US"/>
          </a:p>
        </p:txBody>
      </p:sp>
    </p:spTree>
    <p:extLst>
      <p:ext uri="{BB962C8B-B14F-4D97-AF65-F5344CB8AC3E}">
        <p14:creationId xmlns:p14="http://schemas.microsoft.com/office/powerpoint/2010/main" val="280004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Wildfires are a major source of fine particulate matter (diameter &lt;2.5 µm; PM</a:t>
            </a:r>
            <a:r>
              <a:rPr lang="en-US" sz="1200" b="0" i="0" kern="1200" baseline="-25000" dirty="0" smtClean="0">
                <a:solidFill>
                  <a:schemeClr val="tx1"/>
                </a:solidFill>
                <a:effectLst/>
                <a:latin typeface="+mn-lt"/>
                <a:ea typeface="+mn-ea"/>
                <a:cs typeface="+mn-cs"/>
              </a:rPr>
              <a:t>2.5</a:t>
            </a:r>
            <a:r>
              <a:rPr lang="en-US" sz="1200" b="0" i="0" kern="1200" dirty="0" smtClean="0">
                <a:solidFill>
                  <a:schemeClr val="tx1"/>
                </a:solidFill>
                <a:effectLst/>
                <a:latin typeface="+mn-lt"/>
                <a:ea typeface="+mn-ea"/>
                <a:cs typeface="+mn-cs"/>
              </a:rPr>
              <a:t>)</a:t>
            </a:r>
          </a:p>
          <a:p>
            <a:r>
              <a:rPr lang="en-US" sz="1200" b="0" i="0" u="none" strike="noStrike" kern="1200" baseline="0" dirty="0" smtClean="0">
                <a:solidFill>
                  <a:schemeClr val="tx1"/>
                </a:solidFill>
                <a:latin typeface="+mn-lt"/>
                <a:ea typeface="+mn-ea"/>
                <a:cs typeface="+mn-cs"/>
              </a:rPr>
              <a:t>with an aerodynamic diameter less than or</a:t>
            </a:r>
          </a:p>
          <a:p>
            <a:r>
              <a:rPr lang="en-US" sz="1200" b="0" i="0" u="none" strike="noStrike" kern="1200" baseline="0" dirty="0" smtClean="0">
                <a:solidFill>
                  <a:schemeClr val="tx1"/>
                </a:solidFill>
                <a:latin typeface="+mn-lt"/>
                <a:ea typeface="+mn-ea"/>
                <a:cs typeface="+mn-cs"/>
              </a:rPr>
              <a:t>equal to 2.5 lm (hereafter referred to as PM2.5)</a:t>
            </a:r>
          </a:p>
          <a:p>
            <a:r>
              <a:rPr lang="en-US" sz="1200" b="0" i="0" u="none" strike="noStrike" kern="1200" baseline="0" dirty="0" smtClean="0">
                <a:solidFill>
                  <a:schemeClr val="tx1"/>
                </a:solidFill>
                <a:latin typeface="+mn-lt"/>
                <a:ea typeface="+mn-ea"/>
                <a:cs typeface="+mn-cs"/>
              </a:rPr>
              <a:t>Numerous epidemiological studies</a:t>
            </a:r>
          </a:p>
          <a:p>
            <a:r>
              <a:rPr lang="en-US" sz="1200" b="0" i="0" u="none" strike="noStrike" kern="1200" baseline="0" dirty="0" smtClean="0">
                <a:solidFill>
                  <a:schemeClr val="tx1"/>
                </a:solidFill>
                <a:latin typeface="+mn-lt"/>
                <a:ea typeface="+mn-ea"/>
                <a:cs typeface="+mn-cs"/>
              </a:rPr>
              <a:t>have investigated associations between individual and/or population</a:t>
            </a:r>
          </a:p>
          <a:p>
            <a:r>
              <a:rPr lang="en-US" sz="1200" b="0" i="0" u="none" strike="noStrike" kern="1200" baseline="0" dirty="0" smtClean="0">
                <a:solidFill>
                  <a:schemeClr val="tx1"/>
                </a:solidFill>
                <a:latin typeface="+mn-lt"/>
                <a:ea typeface="+mn-ea"/>
                <a:cs typeface="+mn-cs"/>
              </a:rPr>
              <a:t>exposure to ambient PM2.5 and negative health effects</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23</a:t>
            </a:fld>
            <a:endParaRPr lang="en-US"/>
          </a:p>
        </p:txBody>
      </p:sp>
    </p:spTree>
    <p:extLst>
      <p:ext uri="{BB962C8B-B14F-4D97-AF65-F5344CB8AC3E}">
        <p14:creationId xmlns:p14="http://schemas.microsoft.com/office/powerpoint/2010/main" val="132217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figures</a:t>
            </a:r>
            <a:r>
              <a:rPr lang="en-US" baseline="0" dirty="0" smtClean="0"/>
              <a:t> show the annual average all-source PM2.5 and wildfire-specific PM2.5. From left figure, we find the big cities such as NYC, Detroit and  Chicago have higher PM2.5 concentrations, however, among the all-source PM2.5 values, wildfire PM2.5 contributed a little, less than 0.5 </a:t>
            </a:r>
            <a:r>
              <a:rPr lang="en-US" baseline="0" dirty="0" err="1" smtClean="0"/>
              <a:t>ug</a:t>
            </a:r>
            <a:r>
              <a:rPr lang="en-US" baseline="0" dirty="0" smtClean="0"/>
              <a:t>/m3. However, if we take a look the eastern part of Kentucky, thought the annual average pm2.5 values are around 7.31, there are a large portion of pm2.5 are emitted from wildfire. This map shows the proportion of annual PM2.5 is from wildland fire. It shows more than 20% of PM2.5 were contributed by wildland fire over eastern Kentucky, southeastern of North Carolina.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25</a:t>
            </a:fld>
            <a:endParaRPr lang="en-US"/>
          </a:p>
        </p:txBody>
      </p:sp>
    </p:spTree>
    <p:extLst>
      <p:ext uri="{BB962C8B-B14F-4D97-AF65-F5344CB8AC3E}">
        <p14:creationId xmlns:p14="http://schemas.microsoft.com/office/powerpoint/2010/main" val="3315698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quantified</a:t>
            </a:r>
            <a:r>
              <a:rPr lang="en-US" baseline="0" dirty="0" smtClean="0"/>
              <a:t> how much health burden attributable to wildland fire PM2.5. According to the health impact functions, we find more than 2700 mortality was due to fire related PM2.5. Though the wildland fire only contribute a small portion of PM2.5 over metropolitan areas, such as NYC, Detroit, Chicago, there are still a number of deaths are due to wildfire PM2.5. For the eastern Kentucky, though the wildfire contributed a lot PM2.5 over these regions, smaller number of deaths is due to wildfire PM2.5. If we calculated the % of wildland fire associated mortality over the total mortality due to all source PM2.5, it shows that there are a large portion of mortality are due to wildfire over eastern Kentucky.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26</a:t>
            </a:fld>
            <a:endParaRPr lang="en-US"/>
          </a:p>
        </p:txBody>
      </p:sp>
    </p:spTree>
    <p:extLst>
      <p:ext uri="{BB962C8B-B14F-4D97-AF65-F5344CB8AC3E}">
        <p14:creationId xmlns:p14="http://schemas.microsoft.com/office/powerpoint/2010/main" val="3554420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get similar results for</a:t>
            </a:r>
            <a:r>
              <a:rPr lang="en-US" baseline="0" dirty="0" smtClean="0"/>
              <a:t> the wildland fire PM2.5-associated respiratory hospital admissions.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27</a:t>
            </a:fld>
            <a:endParaRPr lang="en-US"/>
          </a:p>
        </p:txBody>
      </p:sp>
    </p:spTree>
    <p:extLst>
      <p:ext uri="{BB962C8B-B14F-4D97-AF65-F5344CB8AC3E}">
        <p14:creationId xmlns:p14="http://schemas.microsoft.com/office/powerpoint/2010/main" val="126656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there are two</a:t>
            </a:r>
            <a:r>
              <a:rPr lang="en-US" baseline="0" dirty="0" smtClean="0"/>
              <a:t> common data sources for exposure estimation. The most common data source is the ground observations. The advantage of these data sources is that it’s very easy to get these data since they are public available . Another advantage is that these data have fine spatial resolution, at point level. However, there are only a limited number of monitoring stations with sparse spatial coverage. As you can see from this map, most of the stations are placed in the urban areas, states like Nevada, center of Texas, north part of NYS only has a few sites. Moreover, the monitor stations do not operate every day, they may only provide daily average PM2.5 values every three days or 6 days which makes hard to capture the PM2.5 during fire events.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3</a:t>
            </a:fld>
            <a:endParaRPr lang="en-US"/>
          </a:p>
        </p:txBody>
      </p:sp>
    </p:spTree>
    <p:extLst>
      <p:ext uri="{BB962C8B-B14F-4D97-AF65-F5344CB8AC3E}">
        <p14:creationId xmlns:p14="http://schemas.microsoft.com/office/powerpoint/2010/main" val="411335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the spatial coverage issue,</a:t>
            </a:r>
            <a:r>
              <a:rPr lang="en-US" baseline="0" dirty="0" smtClean="0"/>
              <a:t> another common data source is the satellite based observations, such as Aerosol optical depth (AOD). Compared to ground observations, satellite data provides global spatial coverage at high spatial resolution, however, the satellite data is restricted by weather conditions such as cloud cover. Retrievals often fail in the presence of heavy clouds or thick smoke. For example, this picture shows the satellite images over US. The fire symbol represents the Happy Camp Complex fire occurred over the northern California on Aug. 12</a:t>
            </a:r>
            <a:r>
              <a:rPr lang="en-US" baseline="30000" dirty="0" smtClean="0"/>
              <a:t>th</a:t>
            </a:r>
            <a:r>
              <a:rPr lang="en-US" baseline="0" dirty="0" smtClean="0"/>
              <a:t>, 2014.  According to the satellite images, we can find that on the top of the fire events, it covers by both smoke and clouds and makes it difficult to distinguish whether it is the smoke emitted by wildfire, or clouds. One the same day, there are a few fire events over north part of Washington. The satellite data is restricted by thick clouds over this region. So, we are not able to find out the fire impact areas through the AOD data only.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4</a:t>
            </a:fld>
            <a:endParaRPr lang="en-US"/>
          </a:p>
        </p:txBody>
      </p:sp>
    </p:spTree>
    <p:extLst>
      <p:ext uri="{BB962C8B-B14F-4D97-AF65-F5344CB8AC3E}">
        <p14:creationId xmlns:p14="http://schemas.microsoft.com/office/powerpoint/2010/main" val="249540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limitation for</a:t>
            </a:r>
            <a:r>
              <a:rPr lang="en-US" baseline="0" dirty="0" smtClean="0"/>
              <a:t> both data sources is that they do not provide wildland fire-specific PM2.5 exposure directly. For example, monitor sites measured PM2.5 values from all different emission sources, such as urban emissions, biogenic emissions, wildfire emissions. We cannot get how much PM2.5 concentrations is emitted from wildland fires. In order to address the challenges described above, we plan to use chemical transport model. It can not only fill in the spatial and temporal gaps of monitoring and satellite data, but also capture the wildland fire –specific PM2.5 exposure. </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5</a:t>
            </a:fld>
            <a:endParaRPr lang="en-US"/>
          </a:p>
        </p:txBody>
      </p:sp>
    </p:spTree>
    <p:extLst>
      <p:ext uri="{BB962C8B-B14F-4D97-AF65-F5344CB8AC3E}">
        <p14:creationId xmlns:p14="http://schemas.microsoft.com/office/powerpoint/2010/main" val="325803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our studies plan to address two</a:t>
            </a:r>
            <a:r>
              <a:rPr lang="en-US" baseline="0" dirty="0" smtClean="0"/>
              <a:t> questions. The first question is to quantify how much PM2.5 is stemming from wildland fires. We are going to use up to date CMAQ v5.2.1 to simulate wildland fire specific PM2.5. Secondly, we want to evaluate how much health burden is associated with wildland fire PM2.5. We will use </a:t>
            </a:r>
            <a:r>
              <a:rPr lang="en-US" baseline="0" dirty="0" err="1" smtClean="0"/>
              <a:t>BenMAP</a:t>
            </a:r>
            <a:r>
              <a:rPr lang="en-US" baseline="0" dirty="0" smtClean="0"/>
              <a:t> software to assess the excess mortality and morbidity due to exposure to wildland fire PM2.5</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6</a:t>
            </a:fld>
            <a:endParaRPr lang="en-US"/>
          </a:p>
        </p:txBody>
      </p:sp>
    </p:spTree>
    <p:extLst>
      <p:ext uri="{BB962C8B-B14F-4D97-AF65-F5344CB8AC3E}">
        <p14:creationId xmlns:p14="http://schemas.microsoft.com/office/powerpoint/2010/main" val="36226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address these two questions, it involves two steps. The first step is to estimate Wildland fire PM2.5 exposure. We generated estimates under two CMAQ simulations. For the first simulation, we prepared meteorological data using WRF model and processed emissions using  SMOKE model. The emissions sources include all types of emissions such as transportation, industry, power plants, and fires. Then using CMAQ model, we estimated all-source PM2.5 concentrations. For the other CMAQ simulation, we use exactly same meteorological inputs data and emissions sources, but exclude wildland fire emissions. Then, we can get non-fire PM2.5. The difference between outputs from these two simulations provides an estimate of the wildfire-specific PM2.5 for each day and over each grid cell. Our next step is to characterize the magnitude and distribution of mortality and respiratory hospital admissions that are associated with exposure to fire PM2.5. We selected two epidemiological studies which reported long-term and short-term PM2.5 effect coefficients. After preparing baseline death and hospital admissions, exposure population data, we use concentration-response relationship to quantify how much health burden is associated with wildfire specific PM2.5</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7</a:t>
            </a:fld>
            <a:endParaRPr lang="en-US"/>
          </a:p>
        </p:txBody>
      </p:sp>
    </p:spTree>
    <p:extLst>
      <p:ext uri="{BB962C8B-B14F-4D97-AF65-F5344CB8AC3E}">
        <p14:creationId xmlns:p14="http://schemas.microsoft.com/office/powerpoint/2010/main" val="349477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study region is the</a:t>
            </a:r>
            <a:r>
              <a:rPr lang="en-US" baseline="0" dirty="0" smtClean="0"/>
              <a:t> north eastern US which covers 32 states and 3 Canada providences. The CMAQ spatial resolution is 12 by 12 km and temporal resolution is hourly. We aggregated hourly outputs to 24 </a:t>
            </a:r>
            <a:r>
              <a:rPr lang="en-US" baseline="0" dirty="0" err="1" smtClean="0"/>
              <a:t>hr</a:t>
            </a:r>
            <a:r>
              <a:rPr lang="en-US" baseline="0" dirty="0" smtClean="0"/>
              <a:t> average and simulate PM2.5 over the entire year 2014.</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8</a:t>
            </a:fld>
            <a:endParaRPr lang="en-US"/>
          </a:p>
        </p:txBody>
      </p:sp>
    </p:spTree>
    <p:extLst>
      <p:ext uri="{BB962C8B-B14F-4D97-AF65-F5344CB8AC3E}">
        <p14:creationId xmlns:p14="http://schemas.microsoft.com/office/powerpoint/2010/main" val="3479404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example of CMAQ outputs. The left figure shows the daily PM2.5 with fire emissions</a:t>
            </a:r>
            <a:r>
              <a:rPr lang="en-US" baseline="0" dirty="0" smtClean="0"/>
              <a:t> on 9/29/2014, and right figure shows the daily PM2.5 concentrations without fire emissions. If we compare them, it’s like the game of spot the difference, we could find the major difference between these two figures are over the left corner of study region. It indicates the PM2.5 with fire emissions is higher over this region. If we calculate the difference between these two outputs, we could find out the PM2.5 stemming from these regions are greater than 1 </a:t>
            </a:r>
            <a:r>
              <a:rPr lang="en-US" baseline="0" dirty="0" err="1" smtClean="0"/>
              <a:t>ug</a:t>
            </a:r>
            <a:r>
              <a:rPr lang="en-US" baseline="0" dirty="0" smtClean="0"/>
              <a:t>/m3. These dark pink areas show the wildfire-contributed PM2.5 is even greater than 10 </a:t>
            </a:r>
            <a:r>
              <a:rPr lang="en-US" baseline="0" dirty="0" err="1" smtClean="0"/>
              <a:t>ug</a:t>
            </a:r>
            <a:r>
              <a:rPr lang="en-US" baseline="0" dirty="0" smtClean="0"/>
              <a:t>/m3. In order to demonstrate the CMAQ model indeed capture the fire event impact areas, we plotted the fire events locations occurred on the same data, reported by Hazard mapping system, we found the wildfire-contributed PM2.5 areas captured fire events. </a:t>
            </a:r>
          </a:p>
          <a:p>
            <a:r>
              <a:rPr lang="en-US" baseline="0" dirty="0" smtClean="0"/>
              <a:t>                                                                        </a:t>
            </a:r>
            <a:r>
              <a:rPr lang="zh-CN" altLang="en-US" baseline="0" dirty="0" smtClean="0"/>
              <a:t>这个地方再好好改改</a:t>
            </a:r>
            <a:endParaRPr lang="en-US" dirty="0"/>
          </a:p>
        </p:txBody>
      </p:sp>
      <p:sp>
        <p:nvSpPr>
          <p:cNvPr id="4" name="Slide Number Placeholder 3"/>
          <p:cNvSpPr>
            <a:spLocks noGrp="1"/>
          </p:cNvSpPr>
          <p:nvPr>
            <p:ph type="sldNum" sz="quarter" idx="10"/>
          </p:nvPr>
        </p:nvSpPr>
        <p:spPr/>
        <p:txBody>
          <a:bodyPr/>
          <a:lstStyle/>
          <a:p>
            <a:fld id="{DF67EBAE-CD92-4109-B4CC-931F05B06B06}" type="slidenum">
              <a:rPr lang="en-US" smtClean="0"/>
              <a:t>9</a:t>
            </a:fld>
            <a:endParaRPr lang="en-US"/>
          </a:p>
        </p:txBody>
      </p:sp>
    </p:spTree>
    <p:extLst>
      <p:ext uri="{BB962C8B-B14F-4D97-AF65-F5344CB8AC3E}">
        <p14:creationId xmlns:p14="http://schemas.microsoft.com/office/powerpoint/2010/main" val="462348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tx1"/>
                </a:solidFill>
                <a:latin typeface="+mj-lt"/>
                <a:ea typeface="Georgia" charset="0"/>
                <a:cs typeface="Georgia" charset="0"/>
              </a:defRPr>
            </a:lvl1pPr>
          </a:lstStyle>
          <a:p>
            <a:pPr lvl="0"/>
            <a:r>
              <a:rPr lang="en-US" dirty="0" smtClean="0"/>
              <a:t>Sub-topic</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68" y="6046265"/>
            <a:ext cx="4650699" cy="344911"/>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smtClean="0"/>
              <a:t>Presentation</a:t>
            </a:r>
            <a:br>
              <a:rPr lang="en-US" dirty="0" smtClean="0"/>
            </a:br>
            <a:r>
              <a:rPr lang="en-US" dirty="0" smtClean="0"/>
              <a:t>Title</a:t>
            </a:r>
            <a:endParaRPr lang="en-US" dirty="0"/>
          </a:p>
        </p:txBody>
      </p:sp>
    </p:spTree>
    <p:extLst>
      <p:ext uri="{BB962C8B-B14F-4D97-AF65-F5344CB8AC3E}">
        <p14:creationId xmlns:p14="http://schemas.microsoft.com/office/powerpoint/2010/main" val="42441691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smtClean="0"/>
              <a:t>Em</a:t>
            </a:r>
            <a:r>
              <a:rPr lang="en-US" dirty="0" smtClean="0"/>
              <a:t>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and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smtClean="0"/>
              <a:t>Click to edit title</a:t>
            </a:r>
            <a:endParaRPr lang="en-US" dirty="0"/>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3156898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smtClean="0"/>
              <a:t>Em</a:t>
            </a:r>
            <a:r>
              <a:rPr lang="en-US" dirty="0" smtClean="0"/>
              <a:t>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and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smtClean="0"/>
              <a:t>Click to </a:t>
            </a:r>
            <a:r>
              <a:rPr lang="en-US" smtClean="0"/>
              <a:t>edit title</a:t>
            </a:r>
            <a:endParaRPr lang="en-US" dirty="0"/>
          </a:p>
        </p:txBody>
      </p:sp>
    </p:spTree>
    <p:extLst>
      <p:ext uri="{BB962C8B-B14F-4D97-AF65-F5344CB8AC3E}">
        <p14:creationId xmlns:p14="http://schemas.microsoft.com/office/powerpoint/2010/main" val="17116756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02818168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and Chart">
    <p:spTree>
      <p:nvGrpSpPr>
        <p:cNvPr id="1" name=""/>
        <p:cNvGrpSpPr/>
        <p:nvPr/>
      </p:nvGrpSpPr>
      <p:grpSpPr>
        <a:xfrm>
          <a:off x="0" y="0"/>
          <a:ext cx="0" cy="0"/>
          <a:chOff x="0" y="0"/>
          <a:chExt cx="0" cy="0"/>
        </a:xfrm>
      </p:grpSpPr>
      <p:sp>
        <p:nvSpPr>
          <p:cNvPr id="3" name="Chart Placeholder 2"/>
          <p:cNvSpPr>
            <a:spLocks noGrp="1"/>
          </p:cNvSpPr>
          <p:nvPr>
            <p:ph type="chart" sz="quarter" idx="16"/>
          </p:nvPr>
        </p:nvSpPr>
        <p:spPr>
          <a:xfrm>
            <a:off x="5098987" y="1320800"/>
            <a:ext cx="6388100" cy="4465639"/>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solidFill>
                <a:latin typeface="Arial" charset="0"/>
                <a:ea typeface="Arial" charset="0"/>
                <a:cs typeface="Arial" charset="0"/>
              </a:defRPr>
            </a:lvl1pPr>
          </a:lstStyle>
          <a:p>
            <a:r>
              <a:rPr lang="en-US" smtClean="0"/>
              <a:t>Click icon to add chart</a:t>
            </a:r>
            <a:endParaRPr lang="en-US" dirty="0"/>
          </a:p>
        </p:txBody>
      </p:sp>
      <p:sp>
        <p:nvSpPr>
          <p:cNvPr id="9"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smtClean="0"/>
              <a:t>Em</a:t>
            </a:r>
            <a:r>
              <a:rPr lang="en-US" dirty="0" smtClean="0"/>
              <a:t>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and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smtClean="0"/>
              <a:t>Click to </a:t>
            </a:r>
            <a:r>
              <a:rPr lang="en-US" smtClean="0"/>
              <a:t>edit title</a:t>
            </a:r>
            <a:endParaRPr lang="en-US" dirty="0"/>
          </a:p>
        </p:txBody>
      </p:sp>
    </p:spTree>
    <p:extLst>
      <p:ext uri="{BB962C8B-B14F-4D97-AF65-F5344CB8AC3E}">
        <p14:creationId xmlns:p14="http://schemas.microsoft.com/office/powerpoint/2010/main" val="37633912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r>
              <a:rPr lang="en-US" smtClean="0"/>
              <a:t>10/24/2018</a:t>
            </a:r>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smtClean="0"/>
              <a:t>Xiangyu Jiang (UB)</a:t>
            </a: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ACDA62F-9894-4EA7-A9BA-CFA9A3748D9F}" type="slidenum">
              <a:rPr lang="en-US" smtClean="0"/>
              <a:t>‹#›</a:t>
            </a:fld>
            <a:endParaRPr lang="en-US"/>
          </a:p>
        </p:txBody>
      </p:sp>
    </p:spTree>
    <p:extLst>
      <p:ext uri="{BB962C8B-B14F-4D97-AF65-F5344CB8AC3E}">
        <p14:creationId xmlns:p14="http://schemas.microsoft.com/office/powerpoint/2010/main" val="178175816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r>
              <a:rPr lang="en-US" smtClean="0"/>
              <a:t>10/24/2018</a:t>
            </a:r>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smtClean="0"/>
              <a:t>Xiangyu Jiang (UB)</a:t>
            </a: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ACDA62F-9894-4EA7-A9BA-CFA9A3748D9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944530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388" y="137160"/>
            <a:ext cx="9679165" cy="717082"/>
          </a:xfrm>
        </p:spPr>
        <p:txBody>
          <a:bodyPr>
            <a:no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529387" y="1215189"/>
            <a:ext cx="9679165" cy="5342022"/>
          </a:xfrm>
        </p:spPr>
        <p:txBody>
          <a:bodyPr>
            <a:normAutofit/>
          </a:bodyPr>
          <a:lstStyle>
            <a:lvl1pPr>
              <a:defRPr sz="2400"/>
            </a:lvl1pPr>
            <a:lvl2pPr>
              <a:defRPr sz="2000"/>
            </a:lvl2pPr>
            <a:lvl3pPr>
              <a:defRPr sz="1800"/>
            </a:lvl3pPr>
            <a:lvl4pPr>
              <a:defRPr sz="1800"/>
            </a:lvl4pPr>
            <a:lvl5pPr>
              <a:defRPr sz="18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10/24/2018</a:t>
            </a:r>
            <a:endParaRPr lang="en-US"/>
          </a:p>
        </p:txBody>
      </p:sp>
      <p:sp>
        <p:nvSpPr>
          <p:cNvPr id="5" name="Footer Placeholder 4"/>
          <p:cNvSpPr>
            <a:spLocks noGrp="1"/>
          </p:cNvSpPr>
          <p:nvPr>
            <p:ph type="ftr" sz="quarter" idx="11"/>
          </p:nvPr>
        </p:nvSpPr>
        <p:spPr/>
        <p:txBody>
          <a:bodyPr/>
          <a:lstStyle/>
          <a:p>
            <a:r>
              <a:rPr lang="en-US" smtClean="0"/>
              <a:t>Xiangyu Jiang (UB)</a:t>
            </a:r>
            <a:endParaRPr lang="en-US"/>
          </a:p>
        </p:txBody>
      </p:sp>
      <p:sp>
        <p:nvSpPr>
          <p:cNvPr id="6" name="Slide Number Placeholder 5"/>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416312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10/24/2018</a:t>
            </a:r>
            <a:endParaRPr lang="en-US"/>
          </a:p>
        </p:txBody>
      </p:sp>
      <p:sp>
        <p:nvSpPr>
          <p:cNvPr id="5" name="Footer Placeholder 4"/>
          <p:cNvSpPr>
            <a:spLocks noGrp="1"/>
          </p:cNvSpPr>
          <p:nvPr>
            <p:ph type="ftr" sz="quarter" idx="11"/>
          </p:nvPr>
        </p:nvSpPr>
        <p:spPr/>
        <p:txBody>
          <a:bodyPr/>
          <a:lstStyle/>
          <a:p>
            <a:r>
              <a:rPr lang="en-US" smtClean="0"/>
              <a:t>Xiangyu Jiang (UB)</a:t>
            </a:r>
            <a:endParaRPr lang="en-US"/>
          </a:p>
        </p:txBody>
      </p:sp>
      <p:sp>
        <p:nvSpPr>
          <p:cNvPr id="6" name="Slide Number Placeholder 5"/>
          <p:cNvSpPr>
            <a:spLocks noGrp="1"/>
          </p:cNvSpPr>
          <p:nvPr>
            <p:ph type="sldNum" sz="quarter" idx="12"/>
          </p:nvPr>
        </p:nvSpPr>
        <p:spPr/>
        <p:txBody>
          <a:bodyPr/>
          <a:lstStyle/>
          <a:p>
            <a:fld id="{80AD682A-ED17-4C8A-AA7E-B69C2EDA42BA}"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9263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10/24/2018</a:t>
            </a:r>
            <a:endParaRPr lang="en-US"/>
          </a:p>
        </p:txBody>
      </p:sp>
      <p:sp>
        <p:nvSpPr>
          <p:cNvPr id="6" name="Footer Placeholder 5"/>
          <p:cNvSpPr>
            <a:spLocks noGrp="1"/>
          </p:cNvSpPr>
          <p:nvPr>
            <p:ph type="ftr" sz="quarter" idx="11"/>
          </p:nvPr>
        </p:nvSpPr>
        <p:spPr/>
        <p:txBody>
          <a:bodyPr/>
          <a:lstStyle/>
          <a:p>
            <a:r>
              <a:rPr lang="en-US" smtClean="0"/>
              <a:t>Xiangyu Jiang (UB)</a:t>
            </a:r>
            <a:endParaRPr lang="en-US"/>
          </a:p>
        </p:txBody>
      </p:sp>
      <p:sp>
        <p:nvSpPr>
          <p:cNvPr id="7" name="Slide Number Placeholder 6"/>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52142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10/24/2018</a:t>
            </a:r>
            <a:endParaRPr lang="en-US"/>
          </a:p>
        </p:txBody>
      </p:sp>
      <p:sp>
        <p:nvSpPr>
          <p:cNvPr id="8" name="Footer Placeholder 7"/>
          <p:cNvSpPr>
            <a:spLocks noGrp="1"/>
          </p:cNvSpPr>
          <p:nvPr>
            <p:ph type="ftr" sz="quarter" idx="11"/>
          </p:nvPr>
        </p:nvSpPr>
        <p:spPr/>
        <p:txBody>
          <a:bodyPr/>
          <a:lstStyle/>
          <a:p>
            <a:r>
              <a:rPr lang="en-US" smtClean="0"/>
              <a:t>Xiangyu Jiang (UB)</a:t>
            </a:r>
            <a:endParaRPr lang="en-US"/>
          </a:p>
        </p:txBody>
      </p:sp>
      <p:sp>
        <p:nvSpPr>
          <p:cNvPr id="9" name="Slide Number Placeholder 8"/>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350052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smtClean="0"/>
              <a:t>Sub-topic</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68" y="6046265"/>
            <a:ext cx="4650699" cy="344912"/>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smtClean="0"/>
              <a:t>Presentation</a:t>
            </a:r>
            <a:br>
              <a:rPr lang="en-US" dirty="0" smtClean="0"/>
            </a:br>
            <a:r>
              <a:rPr lang="en-US" dirty="0" smtClean="0"/>
              <a:t>Title</a:t>
            </a:r>
            <a:endParaRPr lang="en-US" dirty="0"/>
          </a:p>
        </p:txBody>
      </p:sp>
    </p:spTree>
    <p:extLst>
      <p:ext uri="{BB962C8B-B14F-4D97-AF65-F5344CB8AC3E}">
        <p14:creationId xmlns:p14="http://schemas.microsoft.com/office/powerpoint/2010/main" val="42766399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10/24/2018</a:t>
            </a:r>
            <a:endParaRPr lang="en-US"/>
          </a:p>
        </p:txBody>
      </p:sp>
      <p:sp>
        <p:nvSpPr>
          <p:cNvPr id="4" name="Footer Placeholder 3"/>
          <p:cNvSpPr>
            <a:spLocks noGrp="1"/>
          </p:cNvSpPr>
          <p:nvPr>
            <p:ph type="ftr" sz="quarter" idx="11"/>
          </p:nvPr>
        </p:nvSpPr>
        <p:spPr/>
        <p:txBody>
          <a:bodyPr/>
          <a:lstStyle/>
          <a:p>
            <a:r>
              <a:rPr lang="en-US" smtClean="0"/>
              <a:t>Xiangyu Jiang (UB)</a:t>
            </a:r>
            <a:endParaRPr lang="en-US"/>
          </a:p>
        </p:txBody>
      </p:sp>
      <p:sp>
        <p:nvSpPr>
          <p:cNvPr id="5" name="Slide Number Placeholder 4"/>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3949428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10/24/2018</a:t>
            </a:r>
            <a:endParaRPr lang="en-US"/>
          </a:p>
        </p:txBody>
      </p:sp>
      <p:sp>
        <p:nvSpPr>
          <p:cNvPr id="3" name="Footer Placeholder 2"/>
          <p:cNvSpPr>
            <a:spLocks noGrp="1"/>
          </p:cNvSpPr>
          <p:nvPr>
            <p:ph type="ftr" sz="quarter" idx="11"/>
          </p:nvPr>
        </p:nvSpPr>
        <p:spPr/>
        <p:txBody>
          <a:bodyPr/>
          <a:lstStyle/>
          <a:p>
            <a:r>
              <a:rPr lang="en-US" smtClean="0"/>
              <a:t>Xiangyu Jiang (UB)</a:t>
            </a:r>
            <a:endParaRPr lang="en-US"/>
          </a:p>
        </p:txBody>
      </p:sp>
      <p:sp>
        <p:nvSpPr>
          <p:cNvPr id="4" name="Slide Number Placeholder 3"/>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165226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10/24/2018</a:t>
            </a:r>
            <a:endParaRPr lang="en-US"/>
          </a:p>
        </p:txBody>
      </p:sp>
      <p:sp>
        <p:nvSpPr>
          <p:cNvPr id="6" name="Footer Placeholder 5"/>
          <p:cNvSpPr>
            <a:spLocks noGrp="1"/>
          </p:cNvSpPr>
          <p:nvPr>
            <p:ph type="ftr" sz="quarter" idx="11"/>
          </p:nvPr>
        </p:nvSpPr>
        <p:spPr/>
        <p:txBody>
          <a:bodyPr/>
          <a:lstStyle/>
          <a:p>
            <a:r>
              <a:rPr lang="en-US" smtClean="0"/>
              <a:t>Xiangyu Jiang (UB)</a:t>
            </a:r>
            <a:endParaRPr lang="en-US"/>
          </a:p>
        </p:txBody>
      </p:sp>
      <p:sp>
        <p:nvSpPr>
          <p:cNvPr id="7" name="Slide Number Placeholder 6"/>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2240429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10/24/2018</a:t>
            </a:r>
            <a:endParaRPr lang="en-US"/>
          </a:p>
        </p:txBody>
      </p:sp>
      <p:sp>
        <p:nvSpPr>
          <p:cNvPr id="6" name="Footer Placeholder 5"/>
          <p:cNvSpPr>
            <a:spLocks noGrp="1"/>
          </p:cNvSpPr>
          <p:nvPr>
            <p:ph type="ftr" sz="quarter" idx="11"/>
          </p:nvPr>
        </p:nvSpPr>
        <p:spPr/>
        <p:txBody>
          <a:bodyPr/>
          <a:lstStyle/>
          <a:p>
            <a:r>
              <a:rPr lang="en-US" smtClean="0"/>
              <a:t>Xiangyu Jiang (UB)</a:t>
            </a:r>
            <a:endParaRPr lang="en-US"/>
          </a:p>
        </p:txBody>
      </p:sp>
      <p:sp>
        <p:nvSpPr>
          <p:cNvPr id="7" name="Slide Number Placeholder 6"/>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807712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10/24/2018</a:t>
            </a:r>
            <a:endParaRPr lang="en-US"/>
          </a:p>
        </p:txBody>
      </p:sp>
      <p:sp>
        <p:nvSpPr>
          <p:cNvPr id="5" name="Footer Placeholder 4"/>
          <p:cNvSpPr>
            <a:spLocks noGrp="1"/>
          </p:cNvSpPr>
          <p:nvPr>
            <p:ph type="ftr" sz="quarter" idx="11"/>
          </p:nvPr>
        </p:nvSpPr>
        <p:spPr/>
        <p:txBody>
          <a:bodyPr/>
          <a:lstStyle/>
          <a:p>
            <a:r>
              <a:rPr lang="en-US" smtClean="0"/>
              <a:t>Xiangyu Jiang (UB)</a:t>
            </a:r>
            <a:endParaRPr lang="en-US"/>
          </a:p>
        </p:txBody>
      </p:sp>
      <p:sp>
        <p:nvSpPr>
          <p:cNvPr id="6" name="Slide Number Placeholder 5"/>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1205005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10/24/2018</a:t>
            </a:r>
            <a:endParaRPr lang="en-US"/>
          </a:p>
        </p:txBody>
      </p:sp>
      <p:sp>
        <p:nvSpPr>
          <p:cNvPr id="5" name="Footer Placeholder 4"/>
          <p:cNvSpPr>
            <a:spLocks noGrp="1"/>
          </p:cNvSpPr>
          <p:nvPr>
            <p:ph type="ftr" sz="quarter" idx="11"/>
          </p:nvPr>
        </p:nvSpPr>
        <p:spPr/>
        <p:txBody>
          <a:bodyPr/>
          <a:lstStyle/>
          <a:p>
            <a:r>
              <a:rPr lang="en-US" smtClean="0"/>
              <a:t>Xiangyu Jiang (UB)</a:t>
            </a:r>
            <a:endParaRPr lang="en-US"/>
          </a:p>
        </p:txBody>
      </p:sp>
      <p:sp>
        <p:nvSpPr>
          <p:cNvPr id="6" name="Slide Number Placeholder 5"/>
          <p:cNvSpPr>
            <a:spLocks noGrp="1"/>
          </p:cNvSpPr>
          <p:nvPr>
            <p:ph type="sldNum" sz="quarter" idx="12"/>
          </p:nvPr>
        </p:nvSpPr>
        <p:spPr/>
        <p:txBody>
          <a:bodyPr/>
          <a:lstStyle/>
          <a:p>
            <a:fld id="{80AD682A-ED17-4C8A-AA7E-B69C2EDA42BA}" type="slidenum">
              <a:rPr lang="en-US" smtClean="0"/>
              <a:t>‹#›</a:t>
            </a:fld>
            <a:endParaRPr lang="en-US"/>
          </a:p>
        </p:txBody>
      </p:sp>
    </p:spTree>
    <p:extLst>
      <p:ext uri="{BB962C8B-B14F-4D97-AF65-F5344CB8AC3E}">
        <p14:creationId xmlns:p14="http://schemas.microsoft.com/office/powerpoint/2010/main" val="138497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 Whit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smtClean="0"/>
              <a:t>DIVIDER SLIDE</a:t>
            </a:r>
            <a:endParaRPr lang="en-US" dirty="0"/>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tx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Section title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66636"/>
            <a:ext cx="4800600" cy="356028"/>
          </a:xfrm>
          <a:prstGeom prst="rect">
            <a:avLst/>
          </a:prstGeom>
        </p:spPr>
      </p:pic>
    </p:spTree>
    <p:extLst>
      <p:ext uri="{BB962C8B-B14F-4D97-AF65-F5344CB8AC3E}">
        <p14:creationId xmlns:p14="http://schemas.microsoft.com/office/powerpoint/2010/main" val="36511893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Slide Blu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smtClean="0"/>
              <a:t>DIVIDER SLIDE</a:t>
            </a:r>
            <a:endParaRPr lang="en-US" dirty="0"/>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Section title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6" y="366636"/>
            <a:ext cx="4800588" cy="356028"/>
          </a:xfrm>
          <a:prstGeom prst="rect">
            <a:avLst/>
          </a:prstGeom>
        </p:spPr>
      </p:pic>
    </p:spTree>
    <p:extLst>
      <p:ext uri="{BB962C8B-B14F-4D97-AF65-F5344CB8AC3E}">
        <p14:creationId xmlns:p14="http://schemas.microsoft.com/office/powerpoint/2010/main" val="30627640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0688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smtClean="0"/>
              <a:t>Em</a:t>
            </a:r>
            <a:r>
              <a:rPr lang="en-US" dirty="0" smtClean="0"/>
              <a:t>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smtClean="0"/>
              <a:t>Click to edit title</a:t>
            </a:r>
            <a:endParaRPr lang="en-US" dirty="0"/>
          </a:p>
        </p:txBody>
      </p:sp>
    </p:spTree>
    <p:extLst>
      <p:ext uri="{BB962C8B-B14F-4D97-AF65-F5344CB8AC3E}">
        <p14:creationId xmlns:p14="http://schemas.microsoft.com/office/powerpoint/2010/main" val="41962695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smtClean="0"/>
              <a:t>Etiam</a:t>
            </a:r>
            <a:r>
              <a:rPr lang="en-US" dirty="0" smtClean="0"/>
              <a:t> </a:t>
            </a:r>
            <a:r>
              <a:rPr lang="en-US" dirty="0" err="1" smtClean="0"/>
              <a:t>molestie</a:t>
            </a:r>
            <a:r>
              <a:rPr lang="en-US" dirty="0" smtClean="0"/>
              <a:t> </a:t>
            </a:r>
            <a:r>
              <a:rPr lang="en-US" dirty="0" err="1" smtClean="0"/>
              <a:t>velit</a:t>
            </a:r>
            <a:r>
              <a:rPr lang="en-US" dirty="0" smtClean="0"/>
              <a:t> vitae dolor </a:t>
            </a:r>
            <a:r>
              <a:rPr lang="en-US" dirty="0" err="1" smtClean="0"/>
              <a:t>euismod</a:t>
            </a:r>
            <a:r>
              <a:rPr lang="en-US" dirty="0" smtClean="0"/>
              <a:t>, sit </a:t>
            </a:r>
            <a:r>
              <a:rPr lang="en-US" dirty="0" err="1" smtClean="0"/>
              <a:t>amet</a:t>
            </a:r>
            <a:r>
              <a:rPr lang="en-US" dirty="0" smtClean="0"/>
              <a:t> </a:t>
            </a:r>
            <a:r>
              <a:rPr lang="en-US" dirty="0" err="1" smtClean="0"/>
              <a:t>finibus</a:t>
            </a:r>
            <a:r>
              <a:rPr lang="en-US" dirty="0" smtClean="0"/>
              <a:t> </a:t>
            </a:r>
            <a:r>
              <a:rPr lang="en-US" dirty="0" err="1" smtClean="0"/>
              <a:t>risus</a:t>
            </a:r>
            <a:r>
              <a:rPr lang="en-US" dirty="0" smtClean="0"/>
              <a:t> </a:t>
            </a:r>
            <a:r>
              <a:rPr lang="en-US" dirty="0" err="1" smtClean="0"/>
              <a:t>mattis</a:t>
            </a:r>
            <a:r>
              <a:rPr lang="en-US" dirty="0" smtClean="0"/>
              <a:t>. In </a:t>
            </a:r>
            <a:r>
              <a:rPr lang="en-US" dirty="0" err="1" smtClean="0"/>
              <a:t>ornare</a:t>
            </a:r>
            <a:r>
              <a:rPr lang="en-US" dirty="0" smtClean="0"/>
              <a:t> convallis </a:t>
            </a:r>
            <a:r>
              <a:rPr lang="en-US" dirty="0" err="1" smtClean="0"/>
              <a:t>velit</a:t>
            </a:r>
            <a:r>
              <a:rPr lang="en-US" dirty="0" smtClean="0"/>
              <a:t> vitae cursus. Integer </a:t>
            </a:r>
            <a:r>
              <a:rPr lang="en-US" dirty="0" err="1" smtClean="0"/>
              <a:t>egestas</a:t>
            </a:r>
            <a:r>
              <a:rPr lang="en-US" dirty="0" smtClean="0"/>
              <a:t> sit </a:t>
            </a:r>
            <a:r>
              <a:rPr lang="en-US" dirty="0" err="1" smtClean="0"/>
              <a:t>amet</a:t>
            </a:r>
            <a:r>
              <a:rPr lang="en-US" dirty="0" smtClean="0"/>
              <a:t> mi </a:t>
            </a:r>
            <a:r>
              <a:rPr lang="en-US" dirty="0" err="1" smtClean="0"/>
              <a:t>vehicula</a:t>
            </a:r>
            <a:r>
              <a:rPr lang="en-US" dirty="0" smtClean="0"/>
              <a:t> </a:t>
            </a:r>
            <a:r>
              <a:rPr lang="en-US" dirty="0" err="1" smtClean="0"/>
              <a:t>sollicitudin</a:t>
            </a:r>
            <a:r>
              <a:rPr lang="en-US" dirty="0" smtClean="0"/>
              <a:t>. </a:t>
            </a:r>
            <a:r>
              <a:rPr lang="en-US" dirty="0" err="1" smtClean="0"/>
              <a:t>Pellentesque</a:t>
            </a:r>
            <a:r>
              <a:rPr lang="en-US" dirty="0" smtClean="0"/>
              <a:t> habitant </a:t>
            </a:r>
            <a:r>
              <a:rPr lang="en-US" dirty="0" err="1" smtClean="0"/>
              <a:t>morbi</a:t>
            </a:r>
            <a:r>
              <a:rPr lang="en-US" dirty="0" smtClean="0"/>
              <a:t> </a:t>
            </a:r>
            <a:r>
              <a:rPr lang="en-US" dirty="0" err="1" smtClean="0"/>
              <a:t>tristique</a:t>
            </a:r>
            <a:r>
              <a:rPr lang="en-US" dirty="0" smtClean="0"/>
              <a:t> </a:t>
            </a:r>
            <a:r>
              <a:rPr lang="en-US" dirty="0" err="1" smtClean="0"/>
              <a:t>senectus</a:t>
            </a:r>
            <a:r>
              <a:rPr lang="en-US" dirty="0" smtClean="0"/>
              <a:t> et </a:t>
            </a:r>
            <a:r>
              <a:rPr lang="en-US" dirty="0" err="1" smtClean="0"/>
              <a:t>netus</a:t>
            </a:r>
            <a:r>
              <a:rPr lang="en-US" dirty="0" smtClean="0"/>
              <a:t> et </a:t>
            </a:r>
            <a:r>
              <a:rPr lang="en-US" dirty="0" err="1" smtClean="0"/>
              <a:t>malesuada</a:t>
            </a:r>
            <a:r>
              <a:rPr lang="en-US" dirty="0" smtClean="0"/>
              <a:t> fames ac </a:t>
            </a:r>
            <a:r>
              <a:rPr lang="en-US" dirty="0" err="1" smtClean="0"/>
              <a:t>turpis</a:t>
            </a:r>
            <a:r>
              <a:rPr lang="en-US" dirty="0" smtClean="0"/>
              <a:t> </a:t>
            </a:r>
            <a:r>
              <a:rPr lang="en-US" dirty="0" err="1" smtClean="0"/>
              <a:t>egestas</a:t>
            </a:r>
            <a:r>
              <a:rPr lang="en-US" dirty="0" smtClean="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smtClean="0"/>
              <a:t>Click to edit title</a:t>
            </a:r>
            <a:endParaRPr lang="en-US" dirty="0"/>
          </a:p>
        </p:txBody>
      </p:sp>
    </p:spTree>
    <p:extLst>
      <p:ext uri="{BB962C8B-B14F-4D97-AF65-F5344CB8AC3E}">
        <p14:creationId xmlns:p14="http://schemas.microsoft.com/office/powerpoint/2010/main" val="40278728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r>
              <a:rPr lang="en-US" dirty="0" err="1" smtClean="0"/>
              <a:t>Quisque</a:t>
            </a:r>
            <a:r>
              <a:rPr lang="en-US" dirty="0" smtClean="0"/>
              <a:t> ac </a:t>
            </a:r>
            <a:r>
              <a:rPr lang="en-US" dirty="0" err="1" smtClean="0"/>
              <a:t>orci</a:t>
            </a:r>
            <a:r>
              <a:rPr lang="en-US" dirty="0" smtClean="0"/>
              <a:t> in </a:t>
            </a:r>
            <a:r>
              <a:rPr lang="en-US" dirty="0" err="1" smtClean="0"/>
              <a:t>turpis</a:t>
            </a:r>
            <a:r>
              <a:rPr lang="en-US" dirty="0" smtClean="0"/>
              <a:t> </a:t>
            </a:r>
            <a:r>
              <a:rPr lang="en-US" dirty="0" err="1" smtClean="0"/>
              <a:t>dapibus</a:t>
            </a:r>
            <a:r>
              <a:rPr lang="en-US" dirty="0" smtClean="0"/>
              <a:t> </a:t>
            </a:r>
            <a:r>
              <a:rPr lang="en-US" dirty="0" err="1" smtClean="0"/>
              <a:t>sagittis</a:t>
            </a:r>
            <a:r>
              <a:rPr lang="en-US" dirty="0" smtClean="0"/>
              <a:t>.</a:t>
            </a:r>
          </a:p>
          <a:p>
            <a:r>
              <a:rPr lang="en-US" dirty="0" err="1" smtClean="0"/>
              <a:t>Donec</a:t>
            </a:r>
            <a:r>
              <a:rPr lang="en-US" dirty="0" smtClean="0"/>
              <a:t> vitae </a:t>
            </a:r>
            <a:r>
              <a:rPr lang="en-US" dirty="0" err="1" smtClean="0"/>
              <a:t>justo</a:t>
            </a:r>
            <a:r>
              <a:rPr lang="en-US" dirty="0" smtClean="0"/>
              <a:t> et </a:t>
            </a:r>
            <a:r>
              <a:rPr lang="en-US" dirty="0" err="1" smtClean="0"/>
              <a:t>neque</a:t>
            </a:r>
            <a:r>
              <a:rPr lang="en-US" dirty="0" smtClean="0"/>
              <a:t> </a:t>
            </a:r>
            <a:r>
              <a:rPr lang="en-US" dirty="0" err="1" smtClean="0"/>
              <a:t>mollis</a:t>
            </a:r>
            <a:r>
              <a:rPr lang="en-US" dirty="0" smtClean="0"/>
              <a:t> </a:t>
            </a:r>
            <a:r>
              <a:rPr lang="en-US" dirty="0" err="1" smtClean="0"/>
              <a:t>consectetur</a:t>
            </a:r>
            <a:r>
              <a:rPr lang="en-US" dirty="0" smtClean="0"/>
              <a:t>.</a:t>
            </a:r>
          </a:p>
          <a:p>
            <a:r>
              <a:rPr lang="en-US" dirty="0" err="1" smtClean="0"/>
              <a:t>Etiam</a:t>
            </a:r>
            <a:r>
              <a:rPr lang="en-US" dirty="0" smtClean="0"/>
              <a:t> </a:t>
            </a:r>
            <a:r>
              <a:rPr lang="en-US" dirty="0" err="1" smtClean="0"/>
              <a:t>aliquet</a:t>
            </a:r>
            <a:r>
              <a:rPr lang="en-US" dirty="0" smtClean="0"/>
              <a:t> ex </a:t>
            </a:r>
            <a:r>
              <a:rPr lang="en-US" dirty="0" err="1" smtClean="0"/>
              <a:t>sed</a:t>
            </a:r>
            <a:r>
              <a:rPr lang="en-US" dirty="0" smtClean="0"/>
              <a:t> </a:t>
            </a:r>
            <a:r>
              <a:rPr lang="en-US" dirty="0" err="1" smtClean="0"/>
              <a:t>bibendum</a:t>
            </a:r>
            <a:r>
              <a:rPr lang="en-US" dirty="0" smtClean="0"/>
              <a:t> </a:t>
            </a:r>
            <a:r>
              <a:rPr lang="en-US" dirty="0" err="1" smtClean="0"/>
              <a:t>consequat</a:t>
            </a:r>
            <a:r>
              <a:rPr lang="en-US" dirty="0" smtClean="0"/>
              <a:t>.</a:t>
            </a:r>
          </a:p>
          <a:p>
            <a:r>
              <a:rPr lang="en-US" dirty="0" err="1" smtClean="0"/>
              <a:t>Cras</a:t>
            </a:r>
            <a:r>
              <a:rPr lang="en-US" dirty="0" smtClean="0"/>
              <a:t> </a:t>
            </a:r>
            <a:r>
              <a:rPr lang="en-US" dirty="0" err="1" smtClean="0"/>
              <a:t>lacinia</a:t>
            </a:r>
            <a:r>
              <a:rPr lang="en-US" dirty="0" smtClean="0"/>
              <a:t> </a:t>
            </a:r>
            <a:r>
              <a:rPr lang="en-US" dirty="0" err="1" smtClean="0"/>
              <a:t>est</a:t>
            </a:r>
            <a:r>
              <a:rPr lang="en-US" dirty="0" smtClean="0"/>
              <a:t> ac </a:t>
            </a:r>
            <a:r>
              <a:rPr lang="en-US" dirty="0" err="1" smtClean="0"/>
              <a:t>elit</a:t>
            </a:r>
            <a:r>
              <a:rPr lang="en-US" dirty="0" smtClean="0"/>
              <a:t> </a:t>
            </a:r>
            <a:r>
              <a:rPr lang="en-US" dirty="0" err="1" smtClean="0"/>
              <a:t>dignissim</a:t>
            </a:r>
            <a:r>
              <a:rPr lang="en-US" dirty="0" smtClean="0"/>
              <a:t> </a:t>
            </a:r>
            <a:r>
              <a:rPr lang="en-US" dirty="0" err="1" smtClean="0"/>
              <a:t>varius</a:t>
            </a:r>
            <a:r>
              <a:rPr lang="en-US" dirty="0" smtClean="0"/>
              <a:t>.</a:t>
            </a:r>
          </a:p>
          <a:p>
            <a:r>
              <a:rPr lang="en-US" dirty="0" err="1" smtClean="0"/>
              <a:t>Duis</a:t>
            </a:r>
            <a:r>
              <a:rPr lang="en-US" dirty="0" smtClean="0"/>
              <a:t> sit </a:t>
            </a:r>
            <a:r>
              <a:rPr lang="en-US" dirty="0" err="1" smtClean="0"/>
              <a:t>amet</a:t>
            </a:r>
            <a:r>
              <a:rPr lang="en-US" dirty="0" smtClean="0"/>
              <a:t> </a:t>
            </a:r>
            <a:r>
              <a:rPr lang="en-US" dirty="0" err="1" smtClean="0"/>
              <a:t>odio</a:t>
            </a:r>
            <a:r>
              <a:rPr lang="en-US" dirty="0" smtClean="0"/>
              <a:t> </a:t>
            </a:r>
            <a:r>
              <a:rPr lang="en-US" dirty="0" err="1" smtClean="0"/>
              <a:t>facilisis</a:t>
            </a:r>
            <a:r>
              <a:rPr lang="en-US" dirty="0" smtClean="0"/>
              <a:t> </a:t>
            </a:r>
            <a:r>
              <a:rPr lang="en-US" dirty="0" err="1" smtClean="0"/>
              <a:t>turpis</a:t>
            </a:r>
            <a:r>
              <a:rPr lang="en-US" dirty="0" smtClean="0"/>
              <a:t> </a:t>
            </a:r>
            <a:r>
              <a:rPr lang="en-US" dirty="0" err="1" smtClean="0"/>
              <a:t>sodales</a:t>
            </a:r>
            <a:r>
              <a:rPr lang="en-US" dirty="0" smtClean="0"/>
              <a:t> </a:t>
            </a:r>
            <a:r>
              <a:rPr lang="en-US" dirty="0" err="1" smtClean="0"/>
              <a:t>placerat</a:t>
            </a:r>
            <a:r>
              <a:rPr lang="en-US" dirty="0" smtClean="0"/>
              <a:t>.</a:t>
            </a:r>
          </a:p>
          <a:p>
            <a:r>
              <a:rPr lang="en-US" dirty="0" smtClean="0"/>
              <a:t>Justo et neque odio facilisis turpis </a:t>
            </a:r>
            <a:r>
              <a:rPr lang="en-US" dirty="0" err="1" smtClean="0"/>
              <a:t>sodales</a:t>
            </a:r>
            <a:r>
              <a:rPr lang="en-US" dirty="0" smtClean="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smtClean="0"/>
              <a:t>Click to edit title</a:t>
            </a:r>
            <a:endParaRPr lang="en-US" dirty="0"/>
          </a:p>
        </p:txBody>
      </p:sp>
    </p:spTree>
    <p:extLst>
      <p:ext uri="{BB962C8B-B14F-4D97-AF65-F5344CB8AC3E}">
        <p14:creationId xmlns:p14="http://schemas.microsoft.com/office/powerpoint/2010/main" val="15274577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chemeClr val="tx1"/>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smtClean="0"/>
              <a:t>CLICK TO EDIT MASTER TEXT STYLES</a:t>
            </a:r>
          </a:p>
          <a:p>
            <a:pPr lvl="1"/>
            <a:r>
              <a:rPr lang="en-US" dirty="0" smtClean="0"/>
              <a:t>Second level text</a:t>
            </a:r>
          </a:p>
          <a:p>
            <a:pPr lvl="2"/>
            <a:r>
              <a:rPr lang="en-US" dirty="0" smtClean="0"/>
              <a:t>Third level</a:t>
            </a:r>
          </a:p>
          <a:p>
            <a:pPr lvl="1"/>
            <a:r>
              <a:rPr lang="en-US" dirty="0" smtClean="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smtClean="0"/>
              <a:t>Third level</a:t>
            </a:r>
          </a:p>
          <a:p>
            <a:pPr lvl="0"/>
            <a:r>
              <a:rPr lang="en-US" dirty="0" smtClean="0"/>
              <a:t>CLICK TO EDIT MASTER TEXT STYLES</a:t>
            </a:r>
          </a:p>
          <a:p>
            <a:pPr lvl="1"/>
            <a:r>
              <a:rPr lang="en-US" dirty="0" smtClean="0"/>
              <a:t>Second level text </a:t>
            </a:r>
          </a:p>
          <a:p>
            <a:pPr lvl="2"/>
            <a:r>
              <a:rPr lang="en-US" dirty="0" smtClean="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smtClean="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smtClean="0"/>
              <a:t>Click to edit title</a:t>
            </a:r>
            <a:endParaRPr lang="en-US" dirty="0"/>
          </a:p>
        </p:txBody>
      </p:sp>
    </p:spTree>
    <p:extLst>
      <p:ext uri="{BB962C8B-B14F-4D97-AF65-F5344CB8AC3E}">
        <p14:creationId xmlns:p14="http://schemas.microsoft.com/office/powerpoint/2010/main" val="36705469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smtClean="0">
                <a:latin typeface="Arial" charset="0"/>
              </a:rPr>
              <a:t>‘-</a:t>
            </a:r>
            <a:endParaRPr lang="en-US" sz="2400" dirty="0">
              <a:latin typeface="Arial" charset="0"/>
            </a:endParaRPr>
          </a:p>
        </p:txBody>
      </p:sp>
      <p:sp>
        <p:nvSpPr>
          <p:cNvPr id="8" name="Title 1"/>
          <p:cNvSpPr txBox="1">
            <a:spLocks/>
          </p:cNvSpPr>
          <p:nvPr/>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smtClean="0"/>
              <a:t>Click to edit title</a:t>
            </a:r>
            <a:endParaRPr lang="en-US" dirty="0"/>
          </a:p>
        </p:txBody>
      </p:sp>
      <p:sp>
        <p:nvSpPr>
          <p:cNvPr id="11" name="Slide Number Placeholder 6"/>
          <p:cNvSpPr txBox="1">
            <a:spLocks/>
          </p:cNvSpPr>
          <p:nvPr/>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chemeClr val="tx1"/>
                </a:solidFill>
                <a:latin typeface="Arial" charset="0"/>
                <a:ea typeface="Arial" charset="0"/>
                <a:cs typeface="Arial" charset="0"/>
              </a:rPr>
              <a:pPr/>
              <a:t>‹#›</a:t>
            </a:fld>
            <a:endParaRPr lang="en-US" sz="1600" b="1" dirty="0">
              <a:solidFill>
                <a:schemeClr val="tx1"/>
              </a:solidFill>
              <a:latin typeface="Arial" charset="0"/>
              <a:ea typeface="Arial" charset="0"/>
              <a:cs typeface="Arial" charset="0"/>
            </a:endParaRPr>
          </a:p>
        </p:txBody>
      </p:sp>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100" y="366636"/>
            <a:ext cx="4800600" cy="356028"/>
          </a:xfrm>
          <a:prstGeom prst="rect">
            <a:avLst/>
          </a:prstGeom>
        </p:spPr>
      </p:pic>
    </p:spTree>
    <p:extLst>
      <p:ext uri="{BB962C8B-B14F-4D97-AF65-F5344CB8AC3E}">
        <p14:creationId xmlns:p14="http://schemas.microsoft.com/office/powerpoint/2010/main" val="24646529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r>
              <a:rPr lang="en-US" smtClean="0"/>
              <a:t>10/24/2018</a:t>
            </a:r>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smtClean="0"/>
              <a:t>Xiangyu Jiang (UB)</a:t>
            </a:r>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D989595-B583-4D11-B373-73B8FBC68A56}" type="slidenum">
              <a:rPr lang="en-US" smtClean="0"/>
              <a:t>‹#›</a:t>
            </a:fld>
            <a:endParaRPr lang="en-US"/>
          </a:p>
        </p:txBody>
      </p:sp>
    </p:spTree>
    <p:extLst>
      <p:ext uri="{BB962C8B-B14F-4D97-AF65-F5344CB8AC3E}">
        <p14:creationId xmlns:p14="http://schemas.microsoft.com/office/powerpoint/2010/main" val="11046351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0.tmp"/><Relationship Id="rId5" Type="http://schemas.openxmlformats.org/officeDocument/2006/relationships/image" Target="../media/image29.jpeg"/><Relationship Id="rId4" Type="http://schemas.openxmlformats.org/officeDocument/2006/relationships/image" Target="../media/image28.tmp"/></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4.tmp"/><Relationship Id="rId5" Type="http://schemas.openxmlformats.org/officeDocument/2006/relationships/image" Target="../media/image33.jpeg"/><Relationship Id="rId4" Type="http://schemas.openxmlformats.org/officeDocument/2006/relationships/image" Target="../media/image32.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7.tmp"/><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38.tmp"/></Relationships>
</file>

<file path=ppt/slides/_rels/slide17.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jpeg"/><Relationship Id="rId1" Type="http://schemas.openxmlformats.org/officeDocument/2006/relationships/slideLayout" Target="../slideLayouts/slideLayout18.xml"/><Relationship Id="rId5" Type="http://schemas.openxmlformats.org/officeDocument/2006/relationships/image" Target="../media/image43.tmp"/><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jpeg"/><Relationship Id="rId1" Type="http://schemas.openxmlformats.org/officeDocument/2006/relationships/slideLayout" Target="../slideLayouts/slideLayout18.xml"/><Relationship Id="rId5" Type="http://schemas.openxmlformats.org/officeDocument/2006/relationships/image" Target="../media/image51.tmp"/><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30.tmp"/><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53.tmp"/><Relationship Id="rId5" Type="http://schemas.openxmlformats.org/officeDocument/2006/relationships/image" Target="../media/image52.jpeg"/><Relationship Id="rId4" Type="http://schemas.openxmlformats.org/officeDocument/2006/relationships/image" Target="../media/image28.tmp"/></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5.tmp"/><Relationship Id="rId5" Type="http://schemas.openxmlformats.org/officeDocument/2006/relationships/image" Target="../media/image54.jpeg"/><Relationship Id="rId4" Type="http://schemas.openxmlformats.org/officeDocument/2006/relationships/image" Target="../media/image32.tmp"/></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7.tmp"/><Relationship Id="rId5" Type="http://schemas.openxmlformats.org/officeDocument/2006/relationships/image" Target="../media/image34.tmp"/><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tmp"/><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nSpc>
                <a:spcPct val="120000"/>
              </a:lnSpc>
              <a:spcBef>
                <a:spcPts val="0"/>
              </a:spcBef>
            </a:pPr>
            <a:r>
              <a:rPr lang="en-US" sz="4400" b="1" dirty="0"/>
              <a:t>Modeling PM</a:t>
            </a:r>
            <a:r>
              <a:rPr lang="en-US" sz="4400" b="1" baseline="-25000" dirty="0"/>
              <a:t>2.5</a:t>
            </a:r>
            <a:r>
              <a:rPr lang="en-US" sz="4400" b="1" dirty="0"/>
              <a:t> </a:t>
            </a:r>
            <a:r>
              <a:rPr lang="en-US" sz="4400" b="1" dirty="0" smtClean="0"/>
              <a:t>Concentrations </a:t>
            </a:r>
            <a:r>
              <a:rPr lang="en-US" sz="4400" b="1" dirty="0"/>
              <a:t>from </a:t>
            </a:r>
            <a:r>
              <a:rPr lang="en-US" sz="4400" b="1" dirty="0" smtClean="0"/>
              <a:t>Wildland Fires </a:t>
            </a:r>
            <a:r>
              <a:rPr lang="en-US" sz="4400" b="1" dirty="0"/>
              <a:t>for </a:t>
            </a:r>
            <a:r>
              <a:rPr lang="en-US" sz="4400" b="1" dirty="0" smtClean="0"/>
              <a:t/>
            </a:r>
            <a:br>
              <a:rPr lang="en-US" sz="4400" b="1" dirty="0" smtClean="0"/>
            </a:br>
            <a:r>
              <a:rPr lang="en-US" sz="4400" b="1" dirty="0" smtClean="0"/>
              <a:t>Health Impact Assessments </a:t>
            </a:r>
            <a:endParaRPr lang="en-US" sz="4400" dirty="0"/>
          </a:p>
        </p:txBody>
      </p:sp>
      <p:sp>
        <p:nvSpPr>
          <p:cNvPr id="3" name="Subtitle 2"/>
          <p:cNvSpPr>
            <a:spLocks noGrp="1"/>
          </p:cNvSpPr>
          <p:nvPr>
            <p:ph type="subTitle" idx="1"/>
          </p:nvPr>
        </p:nvSpPr>
        <p:spPr>
          <a:xfrm>
            <a:off x="1261872" y="4870174"/>
            <a:ext cx="9418320" cy="1622066"/>
          </a:xfrm>
        </p:spPr>
        <p:txBody>
          <a:bodyPr/>
          <a:lstStyle/>
          <a:p>
            <a:r>
              <a:rPr lang="en-US" dirty="0" smtClean="0"/>
              <a:t>Xiangyu Jiang, </a:t>
            </a:r>
            <a:r>
              <a:rPr lang="en-US" dirty="0" err="1"/>
              <a:t>Eun-Hye</a:t>
            </a:r>
            <a:r>
              <a:rPr lang="en-US" dirty="0"/>
              <a:t> Enki </a:t>
            </a:r>
            <a:r>
              <a:rPr lang="en-US" dirty="0" err="1"/>
              <a:t>Yoo</a:t>
            </a:r>
            <a:endParaRPr lang="en-US" dirty="0"/>
          </a:p>
          <a:p>
            <a:r>
              <a:rPr lang="en-US" dirty="0" smtClean="0"/>
              <a:t>Department of Geography, University at Buffalo</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2039" y="181737"/>
            <a:ext cx="2716306" cy="577215"/>
          </a:xfrm>
          <a:prstGeom prst="rect">
            <a:avLst/>
          </a:prstGeom>
          <a:effectLst>
            <a:glow rad="50800">
              <a:schemeClr val="tx1">
                <a:alpha val="70000"/>
              </a:schemeClr>
            </a:glow>
          </a:effectLst>
        </p:spPr>
      </p:pic>
      <p:sp>
        <p:nvSpPr>
          <p:cNvPr id="6" name="Slide Number Placeholder 5"/>
          <p:cNvSpPr>
            <a:spLocks noGrp="1"/>
          </p:cNvSpPr>
          <p:nvPr>
            <p:ph type="sldNum" sz="quarter" idx="12"/>
          </p:nvPr>
        </p:nvSpPr>
        <p:spPr/>
        <p:txBody>
          <a:bodyPr>
            <a:normAutofit lnSpcReduction="10000"/>
          </a:bodyPr>
          <a:lstStyle/>
          <a:p>
            <a:fld id="{0ACDA62F-9894-4EA7-A9BA-CFA9A3748D9F}" type="slidenum">
              <a:rPr lang="en-US" smtClean="0"/>
              <a:t>1</a:t>
            </a:fld>
            <a:endParaRPr lang="en-US"/>
          </a:p>
        </p:txBody>
      </p:sp>
    </p:spTree>
    <p:extLst>
      <p:ext uri="{BB962C8B-B14F-4D97-AF65-F5344CB8AC3E}">
        <p14:creationId xmlns:p14="http://schemas.microsoft.com/office/powerpoint/2010/main" val="1027269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41811" y="1133133"/>
            <a:ext cx="5574041" cy="5574041"/>
          </a:xfrm>
        </p:spPr>
      </p:pic>
      <p:pic>
        <p:nvPicPr>
          <p:cNvPr id="16" name="Picture 1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745" y="5641985"/>
            <a:ext cx="1638529" cy="695422"/>
          </a:xfrm>
          <a:prstGeom prst="rect">
            <a:avLst/>
          </a:prstGeom>
        </p:spPr>
      </p:pic>
      <p:pic>
        <p:nvPicPr>
          <p:cNvPr id="7" name="Content Placeholder 6"/>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36422" y="1089406"/>
            <a:ext cx="5661497" cy="5661497"/>
          </a:xfrm>
        </p:spPr>
      </p:pic>
      <p:sp>
        <p:nvSpPr>
          <p:cNvPr id="9" name="Title 1"/>
          <p:cNvSpPr>
            <a:spLocks noGrp="1"/>
          </p:cNvSpPr>
          <p:nvPr>
            <p:ph type="title"/>
          </p:nvPr>
        </p:nvSpPr>
        <p:spPr>
          <a:xfrm>
            <a:off x="6095605" y="926388"/>
            <a:ext cx="5070835" cy="329450"/>
          </a:xfrm>
        </p:spPr>
        <p:txBody>
          <a:bodyPr>
            <a:noAutofit/>
          </a:bodyPr>
          <a:lstStyle/>
          <a:p>
            <a:r>
              <a:rPr lang="en-US" sz="1800" dirty="0" smtClean="0"/>
              <a:t>Wildland Fire-Attributable Annual Mean PM</a:t>
            </a:r>
            <a:r>
              <a:rPr lang="en-US" sz="1800" baseline="-25000" dirty="0" smtClean="0"/>
              <a:t>2.5</a:t>
            </a:r>
            <a:r>
              <a:rPr lang="en-US" sz="1800" dirty="0" smtClean="0"/>
              <a:t> </a:t>
            </a:r>
            <a:endParaRPr lang="en-US" sz="1800" dirty="0"/>
          </a:p>
        </p:txBody>
      </p:sp>
      <p:sp>
        <p:nvSpPr>
          <p:cNvPr id="10" name="Title 1"/>
          <p:cNvSpPr txBox="1">
            <a:spLocks/>
          </p:cNvSpPr>
          <p:nvPr/>
        </p:nvSpPr>
        <p:spPr>
          <a:xfrm>
            <a:off x="1331584" y="926388"/>
            <a:ext cx="3385012"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Annual Mean All-source PM</a:t>
            </a:r>
            <a:r>
              <a:rPr lang="en-US" sz="1800" baseline="-25000" dirty="0" smtClean="0"/>
              <a:t>2.5</a:t>
            </a:r>
            <a:r>
              <a:rPr lang="en-US" sz="1800" dirty="0" smtClean="0"/>
              <a:t> </a:t>
            </a:r>
            <a:endParaRPr lang="en-US" sz="1800" dirty="0"/>
          </a:p>
        </p:txBody>
      </p:sp>
      <p:sp>
        <p:nvSpPr>
          <p:cNvPr id="11" name="Title 5"/>
          <p:cNvSpPr txBox="1">
            <a:spLocks/>
          </p:cNvSpPr>
          <p:nvPr/>
        </p:nvSpPr>
        <p:spPr>
          <a:xfrm>
            <a:off x="509933" y="175098"/>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smtClean="0"/>
              <a:t>Results</a:t>
            </a:r>
            <a:endParaRPr lang="en-US" sz="3600" dirty="0"/>
          </a:p>
        </p:txBody>
      </p:sp>
      <p:pic>
        <p:nvPicPr>
          <p:cNvPr id="15" name="Picture 1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732" y="5668847"/>
            <a:ext cx="1076475" cy="695422"/>
          </a:xfrm>
          <a:prstGeom prst="rect">
            <a:avLst/>
          </a:prstGeom>
        </p:spPr>
      </p:pic>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10</a:t>
            </a:fld>
            <a:endParaRPr lang="en-US"/>
          </a:p>
        </p:txBody>
      </p:sp>
      <p:grpSp>
        <p:nvGrpSpPr>
          <p:cNvPr id="27" name="Group 26"/>
          <p:cNvGrpSpPr/>
          <p:nvPr/>
        </p:nvGrpSpPr>
        <p:grpSpPr>
          <a:xfrm>
            <a:off x="1577037" y="3088204"/>
            <a:ext cx="3337309" cy="685790"/>
            <a:chOff x="1437891" y="3088204"/>
            <a:chExt cx="3337309" cy="685790"/>
          </a:xfrm>
        </p:grpSpPr>
        <p:sp>
          <p:nvSpPr>
            <p:cNvPr id="13" name="Oval 12"/>
            <p:cNvSpPr/>
            <p:nvPr/>
          </p:nvSpPr>
          <p:spPr>
            <a:xfrm>
              <a:off x="4472002" y="3232371"/>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79036" y="3088204"/>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437891" y="3405209"/>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084020" y="3085593"/>
            <a:ext cx="3329521" cy="688400"/>
            <a:chOff x="6944874" y="3085593"/>
            <a:chExt cx="3329521" cy="688400"/>
          </a:xfrm>
        </p:grpSpPr>
        <p:sp>
          <p:nvSpPr>
            <p:cNvPr id="21" name="Oval 20"/>
            <p:cNvSpPr/>
            <p:nvPr/>
          </p:nvSpPr>
          <p:spPr>
            <a:xfrm>
              <a:off x="9971197" y="325528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888934" y="30855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944874" y="3405208"/>
              <a:ext cx="295410"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p:cNvSpPr/>
          <p:nvPr/>
        </p:nvSpPr>
        <p:spPr>
          <a:xfrm rot="2532847">
            <a:off x="2518183" y="4381456"/>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2532847">
            <a:off x="8017203" y="4381455"/>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83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56765" y="923877"/>
            <a:ext cx="2803486"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Premature deaths</a:t>
            </a:r>
            <a:endParaRPr lang="en-US" sz="1800" dirty="0"/>
          </a:p>
        </p:txBody>
      </p:sp>
      <p:sp>
        <p:nvSpPr>
          <p:cNvPr id="11" name="Title 5"/>
          <p:cNvSpPr txBox="1">
            <a:spLocks/>
          </p:cNvSpPr>
          <p:nvPr/>
        </p:nvSpPr>
        <p:spPr>
          <a:xfrm>
            <a:off x="509933" y="122090"/>
            <a:ext cx="10674902" cy="5721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dirty="0" smtClean="0"/>
              <a:t>Health Burden attributable </a:t>
            </a:r>
            <a:r>
              <a:rPr lang="en-US" sz="3200" dirty="0"/>
              <a:t>to </a:t>
            </a:r>
            <a:r>
              <a:rPr lang="en-US" sz="3200" dirty="0" smtClean="0"/>
              <a:t>wildland fire-related </a:t>
            </a:r>
            <a:r>
              <a:rPr lang="en-US" sz="3200" dirty="0"/>
              <a:t>PM</a:t>
            </a:r>
            <a:r>
              <a:rPr lang="en-US" sz="3200" baseline="-25000" dirty="0"/>
              <a:t>2.5</a:t>
            </a:r>
            <a:r>
              <a:rPr lang="en-US" sz="3200" dirty="0"/>
              <a:t> </a:t>
            </a:r>
          </a:p>
        </p:txBody>
      </p:sp>
      <p:sp>
        <p:nvSpPr>
          <p:cNvPr id="6" name="TextBox 5"/>
          <p:cNvSpPr txBox="1"/>
          <p:nvPr/>
        </p:nvSpPr>
        <p:spPr>
          <a:xfrm>
            <a:off x="1094429" y="6454035"/>
            <a:ext cx="2966936" cy="369332"/>
          </a:xfrm>
          <a:prstGeom prst="rect">
            <a:avLst/>
          </a:prstGeom>
          <a:noFill/>
        </p:spPr>
        <p:txBody>
          <a:bodyPr wrap="square" rtlCol="0">
            <a:spAutoFit/>
          </a:bodyPr>
          <a:lstStyle/>
          <a:p>
            <a:r>
              <a:rPr lang="en-US" b="1" dirty="0" smtClean="0"/>
              <a:t>Total:</a:t>
            </a:r>
            <a:r>
              <a:rPr lang="en-US" dirty="0" smtClean="0"/>
              <a:t> </a:t>
            </a:r>
            <a:r>
              <a:rPr lang="en-US" dirty="0"/>
              <a:t>2713 (1825 – 3573</a:t>
            </a:r>
            <a:r>
              <a:rPr lang="en-US" dirty="0" smtClean="0"/>
              <a:t>)</a:t>
            </a:r>
            <a:endParaRPr lang="en-US" dirty="0"/>
          </a:p>
        </p:txBody>
      </p:sp>
      <p:pic>
        <p:nvPicPr>
          <p:cNvPr id="21" name="Content Placeholder 2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0046" y="1253327"/>
            <a:ext cx="5211881" cy="5211881"/>
          </a:xfrm>
        </p:spPr>
      </p:pic>
      <p:pic>
        <p:nvPicPr>
          <p:cNvPr id="22" name="Picture 2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146" y="5380384"/>
            <a:ext cx="984571" cy="785444"/>
          </a:xfrm>
          <a:prstGeom prst="rect">
            <a:avLst/>
          </a:prstGeom>
        </p:spPr>
      </p:pic>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11</a:t>
            </a:fld>
            <a:endParaRPr lang="en-US"/>
          </a:p>
        </p:txBody>
      </p:sp>
      <p:sp>
        <p:nvSpPr>
          <p:cNvPr id="24" name="Title 1"/>
          <p:cNvSpPr txBox="1">
            <a:spLocks/>
          </p:cNvSpPr>
          <p:nvPr/>
        </p:nvSpPr>
        <p:spPr>
          <a:xfrm>
            <a:off x="6459146" y="854391"/>
            <a:ext cx="4075319"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Respiratory Hospital Admissions</a:t>
            </a:r>
          </a:p>
        </p:txBody>
      </p:sp>
      <p:pic>
        <p:nvPicPr>
          <p:cNvPr id="26" name="Content Placeholder 2"/>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897251" y="1221773"/>
            <a:ext cx="5287583" cy="5287583"/>
          </a:xfrm>
        </p:spPr>
      </p:pic>
      <p:pic>
        <p:nvPicPr>
          <p:cNvPr id="28" name="Picture 2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125" y="5495831"/>
            <a:ext cx="838317" cy="676369"/>
          </a:xfrm>
          <a:prstGeom prst="rect">
            <a:avLst/>
          </a:prstGeom>
        </p:spPr>
      </p:pic>
      <p:grpSp>
        <p:nvGrpSpPr>
          <p:cNvPr id="19" name="Group 18"/>
          <p:cNvGrpSpPr/>
          <p:nvPr/>
        </p:nvGrpSpPr>
        <p:grpSpPr>
          <a:xfrm>
            <a:off x="2506147" y="4239468"/>
            <a:ext cx="6243320" cy="913034"/>
            <a:chOff x="2379037" y="4381455"/>
            <a:chExt cx="6243320" cy="913034"/>
          </a:xfrm>
        </p:grpSpPr>
        <p:sp>
          <p:nvSpPr>
            <p:cNvPr id="20" name="Oval 19"/>
            <p:cNvSpPr/>
            <p:nvPr/>
          </p:nvSpPr>
          <p:spPr>
            <a:xfrm rot="2532847">
              <a:off x="2379037" y="4381456"/>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532847">
              <a:off x="7878057" y="4381455"/>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493208" y="3111907"/>
            <a:ext cx="8733064" cy="741773"/>
            <a:chOff x="1437891" y="3085593"/>
            <a:chExt cx="8733064" cy="741773"/>
          </a:xfrm>
        </p:grpSpPr>
        <p:sp>
          <p:nvSpPr>
            <p:cNvPr id="13" name="Oval 12"/>
            <p:cNvSpPr/>
            <p:nvPr/>
          </p:nvSpPr>
          <p:spPr>
            <a:xfrm>
              <a:off x="4409692" y="3128670"/>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79036" y="3088204"/>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37891" y="3405209"/>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867757" y="31868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88934" y="30855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99717" y="3458581"/>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7057574" y="6453588"/>
            <a:ext cx="2966936" cy="369332"/>
          </a:xfrm>
          <a:prstGeom prst="rect">
            <a:avLst/>
          </a:prstGeom>
          <a:noFill/>
        </p:spPr>
        <p:txBody>
          <a:bodyPr wrap="square" rtlCol="0">
            <a:spAutoFit/>
          </a:bodyPr>
          <a:lstStyle/>
          <a:p>
            <a:r>
              <a:rPr lang="en-US" b="1" dirty="0"/>
              <a:t>Total:</a:t>
            </a:r>
            <a:r>
              <a:rPr lang="en-US" dirty="0"/>
              <a:t> 1223 (707 – 1735)</a:t>
            </a:r>
          </a:p>
        </p:txBody>
      </p:sp>
    </p:spTree>
    <p:extLst>
      <p:ext uri="{BB962C8B-B14F-4D97-AF65-F5344CB8AC3E}">
        <p14:creationId xmlns:p14="http://schemas.microsoft.com/office/powerpoint/2010/main" val="289208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86" y="1215189"/>
            <a:ext cx="10763453" cy="5342022"/>
          </a:xfrm>
        </p:spPr>
        <p:txBody>
          <a:bodyPr>
            <a:normAutofit/>
          </a:bodyPr>
          <a:lstStyle/>
          <a:p>
            <a:pPr marL="457200" indent="-457200">
              <a:spcAft>
                <a:spcPts val="1800"/>
              </a:spcAft>
              <a:buFont typeface="+mj-lt"/>
              <a:buAutoNum type="arabicPeriod"/>
            </a:pPr>
            <a:r>
              <a:rPr lang="en-US" dirty="0" smtClean="0"/>
              <a:t>We applied CMAQ to capture PM</a:t>
            </a:r>
            <a:r>
              <a:rPr lang="en-US" baseline="-25000" dirty="0" smtClean="0"/>
              <a:t>2.5</a:t>
            </a:r>
            <a:r>
              <a:rPr lang="en-US" dirty="0" smtClean="0"/>
              <a:t> due to wildland fire and demonstrated its application in northeastern US.</a:t>
            </a:r>
          </a:p>
          <a:p>
            <a:pPr marL="457200" indent="-457200">
              <a:spcAft>
                <a:spcPts val="1800"/>
              </a:spcAft>
              <a:buFont typeface="+mj-lt"/>
              <a:buAutoNum type="arabicPeriod"/>
            </a:pPr>
            <a:r>
              <a:rPr lang="en-US" dirty="0" smtClean="0"/>
              <a:t>We assessed the impact of PM</a:t>
            </a:r>
            <a:r>
              <a:rPr lang="en-US" baseline="-25000" dirty="0" smtClean="0"/>
              <a:t>2.5</a:t>
            </a:r>
            <a:r>
              <a:rPr lang="en-US" dirty="0" smtClean="0"/>
              <a:t> related</a:t>
            </a:r>
            <a:r>
              <a:rPr lang="en-US" dirty="0" smtClean="0">
                <a:solidFill>
                  <a:srgbClr val="FF0000"/>
                </a:solidFill>
              </a:rPr>
              <a:t> </a:t>
            </a:r>
            <a:r>
              <a:rPr lang="en-US" dirty="0" smtClean="0"/>
              <a:t>wildland fire on the the magnitude and distribution of excess mortality and respiratory hospital admissions.</a:t>
            </a:r>
          </a:p>
          <a:p>
            <a:pPr marL="457200" indent="-457200">
              <a:spcAft>
                <a:spcPts val="1800"/>
              </a:spcAft>
              <a:buFont typeface="+mj-lt"/>
              <a:buAutoNum type="arabicPeriod"/>
            </a:pPr>
            <a:r>
              <a:rPr lang="en-US" dirty="0" smtClean="0"/>
              <a:t>We found that CMAQ predictions are subject to systematic bias.</a:t>
            </a:r>
          </a:p>
        </p:txBody>
      </p:sp>
      <p:sp>
        <p:nvSpPr>
          <p:cNvPr id="4" name="Slide Number Placeholder 3"/>
          <p:cNvSpPr>
            <a:spLocks noGrp="1"/>
          </p:cNvSpPr>
          <p:nvPr>
            <p:ph type="sldNum" sz="quarter" idx="12"/>
          </p:nvPr>
        </p:nvSpPr>
        <p:spPr/>
        <p:txBody>
          <a:bodyPr>
            <a:normAutofit lnSpcReduction="10000"/>
          </a:bodyPr>
          <a:lstStyle/>
          <a:p>
            <a:fld id="{80AD682A-ED17-4C8A-AA7E-B69C2EDA42BA}" type="slidenum">
              <a:rPr lang="en-US" smtClean="0"/>
              <a:t>12</a:t>
            </a:fld>
            <a:endParaRPr lang="en-US"/>
          </a:p>
        </p:txBody>
      </p:sp>
      <p:sp>
        <p:nvSpPr>
          <p:cNvPr id="6" name="Title 5"/>
          <p:cNvSpPr txBox="1">
            <a:spLocks/>
          </p:cNvSpPr>
          <p:nvPr/>
        </p:nvSpPr>
        <p:spPr>
          <a:xfrm>
            <a:off x="529387" y="341353"/>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smtClean="0"/>
              <a:t>Summary &amp; Discussion</a:t>
            </a:r>
            <a:endParaRPr lang="en-US" sz="3600" dirty="0"/>
          </a:p>
        </p:txBody>
      </p:sp>
    </p:spTree>
    <p:extLst>
      <p:ext uri="{BB962C8B-B14F-4D97-AF65-F5344CB8AC3E}">
        <p14:creationId xmlns:p14="http://schemas.microsoft.com/office/powerpoint/2010/main" val="82413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86" y="1215189"/>
            <a:ext cx="10763453" cy="5342022"/>
          </a:xfrm>
        </p:spPr>
        <p:txBody>
          <a:bodyPr>
            <a:normAutofit/>
          </a:bodyPr>
          <a:lstStyle/>
          <a:p>
            <a:pPr marL="457200" indent="-457200">
              <a:spcAft>
                <a:spcPts val="1800"/>
              </a:spcAft>
              <a:buFont typeface="+mj-lt"/>
              <a:buAutoNum type="arabicPeriod"/>
            </a:pPr>
            <a:r>
              <a:rPr lang="en-US" dirty="0" smtClean="0"/>
              <a:t>Calibration of wildland fire-specific PM</a:t>
            </a:r>
            <a:r>
              <a:rPr lang="en-US" baseline="-25000" dirty="0" smtClean="0"/>
              <a:t>2.5</a:t>
            </a:r>
            <a:r>
              <a:rPr lang="en-US" dirty="0" smtClean="0"/>
              <a:t> concentrations at finer spatial resolution will be explored using a Bayesian </a:t>
            </a:r>
            <a:r>
              <a:rPr lang="en-US" dirty="0" err="1" smtClean="0"/>
              <a:t>downscaler</a:t>
            </a:r>
            <a:r>
              <a:rPr lang="en-US" dirty="0" smtClean="0"/>
              <a:t> model .</a:t>
            </a:r>
          </a:p>
          <a:p>
            <a:pPr marL="457200" indent="-457200">
              <a:spcAft>
                <a:spcPts val="1800"/>
              </a:spcAft>
              <a:buFont typeface="+mj-lt"/>
              <a:buAutoNum type="arabicPeriod"/>
            </a:pPr>
            <a:r>
              <a:rPr lang="en-US" dirty="0" smtClean="0"/>
              <a:t>The health effects of PM</a:t>
            </a:r>
            <a:r>
              <a:rPr lang="en-US" baseline="-25000" dirty="0" smtClean="0"/>
              <a:t>2.5</a:t>
            </a:r>
            <a:r>
              <a:rPr lang="en-US" dirty="0" smtClean="0"/>
              <a:t> solely stemming from wildland fire in New York </a:t>
            </a:r>
            <a:r>
              <a:rPr lang="en-US" dirty="0"/>
              <a:t>State </a:t>
            </a:r>
            <a:r>
              <a:rPr lang="en-US" dirty="0" smtClean="0"/>
              <a:t>will be investigated. </a:t>
            </a:r>
            <a:endParaRPr lang="en-US" dirty="0"/>
          </a:p>
        </p:txBody>
      </p:sp>
      <p:sp>
        <p:nvSpPr>
          <p:cNvPr id="4" name="Slide Number Placeholder 3"/>
          <p:cNvSpPr>
            <a:spLocks noGrp="1"/>
          </p:cNvSpPr>
          <p:nvPr>
            <p:ph type="sldNum" sz="quarter" idx="12"/>
          </p:nvPr>
        </p:nvSpPr>
        <p:spPr/>
        <p:txBody>
          <a:bodyPr>
            <a:normAutofit lnSpcReduction="10000"/>
          </a:bodyPr>
          <a:lstStyle/>
          <a:p>
            <a:fld id="{80AD682A-ED17-4C8A-AA7E-B69C2EDA42BA}" type="slidenum">
              <a:rPr lang="en-US" smtClean="0"/>
              <a:t>13</a:t>
            </a:fld>
            <a:endParaRPr lang="en-US"/>
          </a:p>
        </p:txBody>
      </p:sp>
      <p:sp>
        <p:nvSpPr>
          <p:cNvPr id="6" name="Title 5"/>
          <p:cNvSpPr txBox="1">
            <a:spLocks/>
          </p:cNvSpPr>
          <p:nvPr/>
        </p:nvSpPr>
        <p:spPr>
          <a:xfrm>
            <a:off x="529387" y="341353"/>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smtClean="0"/>
              <a:t>Ongoing </a:t>
            </a:r>
            <a:r>
              <a:rPr lang="en-US" sz="3600" dirty="0"/>
              <a:t>Work</a:t>
            </a:r>
          </a:p>
        </p:txBody>
      </p:sp>
    </p:spTree>
    <p:extLst>
      <p:ext uri="{BB962C8B-B14F-4D97-AF65-F5344CB8AC3E}">
        <p14:creationId xmlns:p14="http://schemas.microsoft.com/office/powerpoint/2010/main" val="3456816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387" y="2529338"/>
            <a:ext cx="5845528" cy="124523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87" y="1326243"/>
            <a:ext cx="6439429" cy="845175"/>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87" y="4132497"/>
            <a:ext cx="5372850" cy="1686160"/>
          </a:xfrm>
          <a:prstGeom prst="rect">
            <a:avLst/>
          </a:prstGeom>
        </p:spPr>
      </p:pic>
      <p:sp>
        <p:nvSpPr>
          <p:cNvPr id="3" name="Slide Number Placeholder 2"/>
          <p:cNvSpPr>
            <a:spLocks noGrp="1"/>
          </p:cNvSpPr>
          <p:nvPr>
            <p:ph type="sldNum" sz="quarter" idx="12"/>
          </p:nvPr>
        </p:nvSpPr>
        <p:spPr/>
        <p:txBody>
          <a:bodyPr>
            <a:normAutofit lnSpcReduction="10000"/>
          </a:bodyPr>
          <a:lstStyle/>
          <a:p>
            <a:fld id="{80AD682A-ED17-4C8A-AA7E-B69C2EDA42BA}" type="slidenum">
              <a:rPr lang="en-US" smtClean="0"/>
              <a:t>14</a:t>
            </a:fld>
            <a:endParaRPr lang="en-US"/>
          </a:p>
        </p:txBody>
      </p:sp>
      <p:sp>
        <p:nvSpPr>
          <p:cNvPr id="8" name="Title 5"/>
          <p:cNvSpPr txBox="1">
            <a:spLocks/>
          </p:cNvSpPr>
          <p:nvPr/>
        </p:nvSpPr>
        <p:spPr>
          <a:xfrm>
            <a:off x="509933" y="175098"/>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smtClean="0"/>
              <a:t>Acknowledge</a:t>
            </a:r>
            <a:endParaRPr lang="en-US" sz="3600" dirty="0"/>
          </a:p>
        </p:txBody>
      </p:sp>
    </p:spTree>
    <p:extLst>
      <p:ext uri="{BB962C8B-B14F-4D97-AF65-F5344CB8AC3E}">
        <p14:creationId xmlns:p14="http://schemas.microsoft.com/office/powerpoint/2010/main" val="2041587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br>
              <a:rPr lang="en-US" dirty="0"/>
            </a:br>
            <a:endParaRPr lang="en-US" dirty="0"/>
          </a:p>
        </p:txBody>
      </p:sp>
      <p:sp>
        <p:nvSpPr>
          <p:cNvPr id="3" name="Content Placeholder 2"/>
          <p:cNvSpPr>
            <a:spLocks noGrp="1"/>
          </p:cNvSpPr>
          <p:nvPr>
            <p:ph type="subTitle" idx="1"/>
          </p:nvPr>
        </p:nvSpPr>
        <p:spPr/>
        <p:txBody>
          <a:bodyPr/>
          <a:lstStyle/>
          <a:p>
            <a:pPr marL="0" indent="0">
              <a:buNone/>
            </a:pPr>
            <a:r>
              <a:rPr lang="en-US" dirty="0" smtClean="0"/>
              <a:t>Xiangyu Jiang</a:t>
            </a:r>
          </a:p>
          <a:p>
            <a:pPr marL="0" indent="0">
              <a:buNone/>
            </a:pPr>
            <a:r>
              <a:rPr lang="en-US" dirty="0" smtClean="0"/>
              <a:t>Department of Geography, University at Buffalo</a:t>
            </a:r>
          </a:p>
          <a:p>
            <a:pPr marL="0" indent="0">
              <a:buNone/>
            </a:pPr>
            <a:r>
              <a:rPr lang="en-US" dirty="0" smtClean="0"/>
              <a:t>Email: xiangyuj@buffalo.edu</a:t>
            </a:r>
          </a:p>
        </p:txBody>
      </p:sp>
      <p:sp>
        <p:nvSpPr>
          <p:cNvPr id="6" name="Slide Number Placeholder 5"/>
          <p:cNvSpPr>
            <a:spLocks noGrp="1"/>
          </p:cNvSpPr>
          <p:nvPr>
            <p:ph type="sldNum" sz="quarter" idx="12"/>
          </p:nvPr>
        </p:nvSpPr>
        <p:spPr/>
        <p:txBody>
          <a:bodyPr>
            <a:normAutofit lnSpcReduction="10000"/>
          </a:bodyPr>
          <a:lstStyle/>
          <a:p>
            <a:fld id="{0ACDA62F-9894-4EA7-A9BA-CFA9A3748D9F}" type="slidenum">
              <a:rPr lang="en-US" smtClean="0"/>
              <a:t>15</a:t>
            </a:fld>
            <a:endParaRPr lang="en-US"/>
          </a:p>
        </p:txBody>
      </p:sp>
    </p:spTree>
    <p:extLst>
      <p:ext uri="{BB962C8B-B14F-4D97-AF65-F5344CB8AC3E}">
        <p14:creationId xmlns:p14="http://schemas.microsoft.com/office/powerpoint/2010/main" val="3878866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80AD682A-ED17-4C8A-AA7E-B69C2EDA42BA}" type="slidenum">
              <a:rPr lang="en-US" smtClean="0"/>
              <a:t>16</a:t>
            </a:fld>
            <a:endParaRPr lang="en-US"/>
          </a:p>
        </p:txBody>
      </p:sp>
      <p:pic>
        <p:nvPicPr>
          <p:cNvPr id="5"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2047" y="1060987"/>
            <a:ext cx="5574041" cy="5574041"/>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81" y="5569839"/>
            <a:ext cx="1638529" cy="695422"/>
          </a:xfrm>
          <a:prstGeom prst="rect">
            <a:avLst/>
          </a:prstGeom>
        </p:spPr>
      </p:pic>
      <p:sp>
        <p:nvSpPr>
          <p:cNvPr id="7" name="Title 1"/>
          <p:cNvSpPr txBox="1">
            <a:spLocks/>
          </p:cNvSpPr>
          <p:nvPr/>
        </p:nvSpPr>
        <p:spPr>
          <a:xfrm>
            <a:off x="6515841" y="854242"/>
            <a:ext cx="5070835"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en-US" sz="1800" dirty="0" smtClean="0"/>
              <a:t>Wildland Fire-Attributable Annual Mean PM</a:t>
            </a:r>
            <a:r>
              <a:rPr lang="en-US" sz="1800" baseline="-25000" dirty="0" smtClean="0"/>
              <a:t>2.5</a:t>
            </a:r>
            <a:r>
              <a:rPr lang="en-US" sz="1800" dirty="0" smtClean="0"/>
              <a:t> </a:t>
            </a:r>
            <a:endParaRPr lang="en-US" sz="1800" dirty="0"/>
          </a:p>
        </p:txBody>
      </p:sp>
      <p:pic>
        <p:nvPicPr>
          <p:cNvPr id="8" name="Content Placeholder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9" y="1381583"/>
            <a:ext cx="5990410" cy="4586662"/>
          </a:xfrm>
          <a:prstGeom prst="rect">
            <a:avLst/>
          </a:prstGeom>
        </p:spPr>
      </p:pic>
      <p:sp>
        <p:nvSpPr>
          <p:cNvPr id="9" name="Rectangle 8"/>
          <p:cNvSpPr/>
          <p:nvPr/>
        </p:nvSpPr>
        <p:spPr>
          <a:xfrm>
            <a:off x="123291" y="5936362"/>
            <a:ext cx="5732660" cy="369332"/>
          </a:xfrm>
          <a:prstGeom prst="rect">
            <a:avLst/>
          </a:prstGeom>
        </p:spPr>
        <p:txBody>
          <a:bodyPr wrap="none">
            <a:spAutoFit/>
          </a:bodyPr>
          <a:lstStyle/>
          <a:p>
            <a:r>
              <a:rPr lang="en-US" dirty="0"/>
              <a:t>https://www.nifc.gov/fireInfo/fireInfo_statistics.html</a:t>
            </a:r>
          </a:p>
        </p:txBody>
      </p:sp>
    </p:spTree>
    <p:extLst>
      <p:ext uri="{BB962C8B-B14F-4D97-AF65-F5344CB8AC3E}">
        <p14:creationId xmlns:p14="http://schemas.microsoft.com/office/powerpoint/2010/main" val="1642066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819" y="1381583"/>
            <a:ext cx="5990410" cy="4586662"/>
          </a:xfrm>
        </p:spPr>
      </p:pic>
      <p:pic>
        <p:nvPicPr>
          <p:cNvPr id="7" name="Content Placeholder 6" descr="Screen Clipp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79433" y="1381583"/>
            <a:ext cx="5935358" cy="4586662"/>
          </a:xfrm>
        </p:spPr>
      </p:pic>
      <p:sp>
        <p:nvSpPr>
          <p:cNvPr id="5" name="Slide Number Placeholder 4"/>
          <p:cNvSpPr>
            <a:spLocks noGrp="1"/>
          </p:cNvSpPr>
          <p:nvPr>
            <p:ph type="sldNum" sz="quarter" idx="12"/>
          </p:nvPr>
        </p:nvSpPr>
        <p:spPr/>
        <p:txBody>
          <a:bodyPr>
            <a:normAutofit lnSpcReduction="10000"/>
          </a:bodyPr>
          <a:lstStyle/>
          <a:p>
            <a:fld id="{80AD682A-ED17-4C8A-AA7E-B69C2EDA42BA}" type="slidenum">
              <a:rPr lang="en-US" smtClean="0"/>
              <a:t>17</a:t>
            </a:fld>
            <a:endParaRPr lang="en-US"/>
          </a:p>
        </p:txBody>
      </p:sp>
      <p:sp>
        <p:nvSpPr>
          <p:cNvPr id="9" name="Title 5"/>
          <p:cNvSpPr txBox="1">
            <a:spLocks/>
          </p:cNvSpPr>
          <p:nvPr/>
        </p:nvSpPr>
        <p:spPr>
          <a:xfrm>
            <a:off x="509933" y="175098"/>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smtClean="0"/>
              <a:t>2014 Large Wildland Fire Occurrence</a:t>
            </a:r>
            <a:endParaRPr lang="en-US" sz="3600" dirty="0"/>
          </a:p>
        </p:txBody>
      </p:sp>
      <p:sp>
        <p:nvSpPr>
          <p:cNvPr id="10" name="Rectangle 9"/>
          <p:cNvSpPr/>
          <p:nvPr/>
        </p:nvSpPr>
        <p:spPr>
          <a:xfrm>
            <a:off x="123291" y="5936362"/>
            <a:ext cx="5732660" cy="369332"/>
          </a:xfrm>
          <a:prstGeom prst="rect">
            <a:avLst/>
          </a:prstGeom>
        </p:spPr>
        <p:txBody>
          <a:bodyPr wrap="none">
            <a:spAutoFit/>
          </a:bodyPr>
          <a:lstStyle/>
          <a:p>
            <a:r>
              <a:rPr lang="en-US" dirty="0"/>
              <a:t>https://www.nifc.gov/fireInfo/fireInfo_statistics.html</a:t>
            </a:r>
          </a:p>
        </p:txBody>
      </p:sp>
    </p:spTree>
    <p:extLst>
      <p:ext uri="{BB962C8B-B14F-4D97-AF65-F5344CB8AC3E}">
        <p14:creationId xmlns:p14="http://schemas.microsoft.com/office/powerpoint/2010/main" val="1387042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8720" y="1317451"/>
            <a:ext cx="5448473" cy="5448473"/>
          </a:xfrm>
        </p:spPr>
      </p:pic>
      <p:pic>
        <p:nvPicPr>
          <p:cNvPr id="7" name="Content Placeholder 6"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50351" y="5358190"/>
            <a:ext cx="1238423" cy="1009791"/>
          </a:xfrm>
        </p:spPr>
      </p:pic>
      <p:sp>
        <p:nvSpPr>
          <p:cNvPr id="5" name="Slide Number Placeholder 4"/>
          <p:cNvSpPr>
            <a:spLocks noGrp="1"/>
          </p:cNvSpPr>
          <p:nvPr>
            <p:ph type="sldNum" sz="quarter" idx="12"/>
          </p:nvPr>
        </p:nvSpPr>
        <p:spPr/>
        <p:txBody>
          <a:bodyPr>
            <a:normAutofit lnSpcReduction="10000"/>
          </a:bodyPr>
          <a:lstStyle/>
          <a:p>
            <a:fld id="{80AD682A-ED17-4C8A-AA7E-B69C2EDA42BA}" type="slidenum">
              <a:rPr lang="en-US" smtClean="0"/>
              <a:t>18</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9269" y="1317451"/>
            <a:ext cx="5448473" cy="5448473"/>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1405" y="5344312"/>
            <a:ext cx="1238423" cy="1057423"/>
          </a:xfrm>
          <a:prstGeom prst="rect">
            <a:avLst/>
          </a:prstGeom>
        </p:spPr>
      </p:pic>
      <p:sp>
        <p:nvSpPr>
          <p:cNvPr id="10" name="Title 1"/>
          <p:cNvSpPr>
            <a:spLocks noGrp="1"/>
          </p:cNvSpPr>
          <p:nvPr>
            <p:ph type="title"/>
          </p:nvPr>
        </p:nvSpPr>
        <p:spPr>
          <a:xfrm>
            <a:off x="397538" y="590058"/>
            <a:ext cx="5070835" cy="329450"/>
          </a:xfrm>
        </p:spPr>
        <p:txBody>
          <a:bodyPr>
            <a:noAutofit/>
          </a:bodyPr>
          <a:lstStyle/>
          <a:p>
            <a:r>
              <a:rPr lang="en-US" sz="1800" dirty="0" smtClean="0"/>
              <a:t>Forest Percentage over CMAQ grid cell</a:t>
            </a:r>
            <a:endParaRPr lang="en-US" sz="1800" dirty="0"/>
          </a:p>
        </p:txBody>
      </p:sp>
      <p:sp>
        <p:nvSpPr>
          <p:cNvPr id="11" name="Title 1"/>
          <p:cNvSpPr txBox="1">
            <a:spLocks/>
          </p:cNvSpPr>
          <p:nvPr/>
        </p:nvSpPr>
        <p:spPr>
          <a:xfrm>
            <a:off x="5788993" y="590058"/>
            <a:ext cx="5070835"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Population Density over CMAQ grid cell</a:t>
            </a:r>
            <a:endParaRPr lang="en-US" sz="1800" dirty="0"/>
          </a:p>
        </p:txBody>
      </p:sp>
    </p:spTree>
    <p:extLst>
      <p:ext uri="{BB962C8B-B14F-4D97-AF65-F5344CB8AC3E}">
        <p14:creationId xmlns:p14="http://schemas.microsoft.com/office/powerpoint/2010/main" val="286302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5" y="109695"/>
            <a:ext cx="10037499" cy="559207"/>
          </a:xfrm>
        </p:spPr>
        <p:txBody>
          <a:bodyPr>
            <a:noAutofit/>
          </a:bodyPr>
          <a:lstStyle/>
          <a:p>
            <a:r>
              <a:rPr lang="en-US" sz="2800" dirty="0"/>
              <a:t>Estimating wildfire-related PM2.5 exposure using CTM</a:t>
            </a:r>
            <a:endParaRPr lang="en-US" sz="3000" dirty="0"/>
          </a:p>
        </p:txBody>
      </p:sp>
      <p:sp>
        <p:nvSpPr>
          <p:cNvPr id="3" name="Content Placeholder 2"/>
          <p:cNvSpPr>
            <a:spLocks noGrp="1"/>
          </p:cNvSpPr>
          <p:nvPr>
            <p:ph idx="1"/>
          </p:nvPr>
        </p:nvSpPr>
        <p:spPr>
          <a:xfrm>
            <a:off x="641385" y="1524000"/>
            <a:ext cx="9936915" cy="4351337"/>
          </a:xfrm>
        </p:spPr>
        <p:txBody>
          <a:bodyPr/>
          <a:lstStyle/>
          <a:p>
            <a:pPr lvl="1"/>
            <a:endParaRPr lang="en-US" sz="1800" dirty="0" smtClean="0"/>
          </a:p>
          <a:p>
            <a:endParaRPr lang="en-US" dirty="0"/>
          </a:p>
        </p:txBody>
      </p:sp>
      <p:graphicFrame>
        <p:nvGraphicFramePr>
          <p:cNvPr id="4" name="Table 3"/>
          <p:cNvGraphicFramePr>
            <a:graphicFrameLocks noGrp="1"/>
          </p:cNvGraphicFramePr>
          <p:nvPr>
            <p:extLst/>
          </p:nvPr>
        </p:nvGraphicFramePr>
        <p:xfrm>
          <a:off x="74455" y="918630"/>
          <a:ext cx="11179698" cy="4846320"/>
        </p:xfrm>
        <a:graphic>
          <a:graphicData uri="http://schemas.openxmlformats.org/drawingml/2006/table">
            <a:tbl>
              <a:tblPr firstRow="1" bandRow="1">
                <a:tableStyleId>{5C22544A-7EE6-4342-B048-85BDC9FD1C3A}</a:tableStyleId>
              </a:tblPr>
              <a:tblGrid>
                <a:gridCol w="1533281">
                  <a:extLst>
                    <a:ext uri="{9D8B030D-6E8A-4147-A177-3AD203B41FA5}">
                      <a16:colId xmlns:a16="http://schemas.microsoft.com/office/drawing/2014/main" val="3829393498"/>
                    </a:ext>
                  </a:extLst>
                </a:gridCol>
                <a:gridCol w="1175657">
                  <a:extLst>
                    <a:ext uri="{9D8B030D-6E8A-4147-A177-3AD203B41FA5}">
                      <a16:colId xmlns:a16="http://schemas.microsoft.com/office/drawing/2014/main" val="1673788839"/>
                    </a:ext>
                  </a:extLst>
                </a:gridCol>
                <a:gridCol w="4009293">
                  <a:extLst>
                    <a:ext uri="{9D8B030D-6E8A-4147-A177-3AD203B41FA5}">
                      <a16:colId xmlns:a16="http://schemas.microsoft.com/office/drawing/2014/main" val="1663549616"/>
                    </a:ext>
                  </a:extLst>
                </a:gridCol>
                <a:gridCol w="4461467">
                  <a:extLst>
                    <a:ext uri="{9D8B030D-6E8A-4147-A177-3AD203B41FA5}">
                      <a16:colId xmlns:a16="http://schemas.microsoft.com/office/drawing/2014/main" val="53846450"/>
                    </a:ext>
                  </a:extLst>
                </a:gridCol>
              </a:tblGrid>
              <a:tr h="218444">
                <a:tc>
                  <a:txBody>
                    <a:bodyPr/>
                    <a:lstStyle/>
                    <a:p>
                      <a:r>
                        <a:rPr lang="en-US" dirty="0" smtClean="0"/>
                        <a:t>Literature</a:t>
                      </a:r>
                      <a:endParaRPr lang="en-US" dirty="0"/>
                    </a:p>
                  </a:txBody>
                  <a:tcPr/>
                </a:tc>
                <a:tc>
                  <a:txBody>
                    <a:bodyPr/>
                    <a:lstStyle/>
                    <a:p>
                      <a:r>
                        <a:rPr lang="en-US" dirty="0" smtClean="0"/>
                        <a:t>CTM</a:t>
                      </a:r>
                      <a:endParaRPr lang="en-US" dirty="0"/>
                    </a:p>
                  </a:txBody>
                  <a:tcPr/>
                </a:tc>
                <a:tc>
                  <a:txBody>
                    <a:bodyPr/>
                    <a:lstStyle/>
                    <a:p>
                      <a:r>
                        <a:rPr lang="en-US" dirty="0" smtClean="0"/>
                        <a:t>Methods</a:t>
                      </a:r>
                      <a:endParaRPr lang="en-US" dirty="0"/>
                    </a:p>
                  </a:txBody>
                  <a:tcPr/>
                </a:tc>
                <a:tc>
                  <a:txBody>
                    <a:bodyPr/>
                    <a:lstStyle/>
                    <a:p>
                      <a:r>
                        <a:rPr lang="en-US" dirty="0" smtClean="0"/>
                        <a:t>Limitations</a:t>
                      </a:r>
                      <a:endParaRPr lang="en-US" dirty="0"/>
                    </a:p>
                  </a:txBody>
                  <a:tcPr/>
                </a:tc>
                <a:extLst>
                  <a:ext uri="{0D108BD9-81ED-4DB2-BD59-A6C34878D82A}">
                    <a16:rowId xmlns:a16="http://schemas.microsoft.com/office/drawing/2014/main" val="772360215"/>
                  </a:ext>
                </a:extLst>
              </a:tr>
              <a:tr h="370840">
                <a:tc>
                  <a:txBody>
                    <a:bodyPr/>
                    <a:lstStyle/>
                    <a:p>
                      <a:r>
                        <a:rPr lang="en-US" dirty="0" err="1" smtClean="0"/>
                        <a:t>Alman</a:t>
                      </a:r>
                      <a:r>
                        <a:rPr lang="en-US" dirty="0" smtClean="0"/>
                        <a:t> et</a:t>
                      </a:r>
                      <a:r>
                        <a:rPr lang="en-US" baseline="0" dirty="0" smtClean="0"/>
                        <a:t> al., 2016</a:t>
                      </a:r>
                      <a:endParaRPr lang="en-US" dirty="0"/>
                    </a:p>
                  </a:txBody>
                  <a:tcPr/>
                </a:tc>
                <a:tc>
                  <a:txBody>
                    <a:bodyPr/>
                    <a:lstStyle/>
                    <a:p>
                      <a:r>
                        <a:rPr lang="en-US" dirty="0" smtClean="0"/>
                        <a:t>WRF-</a:t>
                      </a:r>
                      <a:r>
                        <a:rPr lang="en-US" dirty="0" err="1" smtClean="0"/>
                        <a:t>Chem</a:t>
                      </a:r>
                      <a:endParaRPr lang="en-US" dirty="0"/>
                    </a:p>
                  </a:txBody>
                  <a:tcPr/>
                </a:tc>
                <a:tc>
                  <a:txBody>
                    <a:bodyPr/>
                    <a:lstStyle/>
                    <a:p>
                      <a:r>
                        <a:rPr lang="en-US" dirty="0" smtClean="0"/>
                        <a:t>Modeling PM2.5 concentrations using </a:t>
                      </a:r>
                      <a:r>
                        <a:rPr lang="en-US" sz="1800" dirty="0" smtClean="0"/>
                        <a:t>Weather Research and Forecasting with Chemistry (WRF-</a:t>
                      </a:r>
                      <a:r>
                        <a:rPr lang="en-US" sz="1800" dirty="0" err="1" smtClean="0"/>
                        <a:t>Chem</a:t>
                      </a:r>
                      <a:r>
                        <a:rPr lang="en-US" sz="1800" dirty="0" smtClean="0"/>
                        <a:t>)</a:t>
                      </a:r>
                      <a:r>
                        <a:rPr lang="en-US" dirty="0" smtClean="0"/>
                        <a:t> during wildfire period</a:t>
                      </a:r>
                      <a:endParaRPr lang="en-US" dirty="0"/>
                    </a:p>
                  </a:txBody>
                  <a:tcPr/>
                </a:tc>
                <a:tc>
                  <a:txBody>
                    <a:bodyPr/>
                    <a:lstStyle/>
                    <a:p>
                      <a:pPr marL="0" indent="0">
                        <a:buNone/>
                      </a:pPr>
                      <a:r>
                        <a:rPr lang="en-US" dirty="0" smtClean="0"/>
                        <a:t>Did not distinguish</a:t>
                      </a:r>
                      <a:r>
                        <a:rPr lang="en-US" baseline="0" dirty="0" smtClean="0"/>
                        <a:t> between PM2.5 concentrations from wildfire emissions and other emission sources</a:t>
                      </a:r>
                    </a:p>
                  </a:txBody>
                  <a:tcPr/>
                </a:tc>
                <a:extLst>
                  <a:ext uri="{0D108BD9-81ED-4DB2-BD59-A6C34878D82A}">
                    <a16:rowId xmlns:a16="http://schemas.microsoft.com/office/drawing/2014/main" val="3274322220"/>
                  </a:ext>
                </a:extLst>
              </a:tr>
              <a:tr h="370840">
                <a:tc>
                  <a:txBody>
                    <a:bodyPr/>
                    <a:lstStyle/>
                    <a:p>
                      <a:r>
                        <a:rPr lang="en-US" dirty="0" smtClean="0"/>
                        <a:t>Gann et al., 2017; </a:t>
                      </a:r>
                      <a:r>
                        <a:rPr lang="en-US" dirty="0" err="1" smtClean="0"/>
                        <a:t>Lassman</a:t>
                      </a:r>
                      <a:r>
                        <a:rPr lang="en-US" dirty="0" smtClean="0"/>
                        <a:t> et al., 2017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WRF-</a:t>
                      </a:r>
                      <a:r>
                        <a:rPr lang="en-US" dirty="0" err="1" smtClean="0"/>
                        <a:t>Chem</a:t>
                      </a:r>
                      <a:endParaRPr lang="en-US" dirty="0" smtClean="0"/>
                    </a:p>
                    <a:p>
                      <a:endParaRPr lang="en-US" dirty="0"/>
                    </a:p>
                  </a:txBody>
                  <a:tcPr/>
                </a:tc>
                <a:tc>
                  <a:txBody>
                    <a:bodyPr/>
                    <a:lstStyle/>
                    <a:p>
                      <a:r>
                        <a:rPr lang="en-US" baseline="0" dirty="0" smtClean="0"/>
                        <a:t>Blended model outputs - background air pollution</a:t>
                      </a:r>
                      <a:endParaRPr lang="en-US" dirty="0"/>
                    </a:p>
                  </a:txBody>
                  <a:tcPr/>
                </a:tc>
                <a:tc>
                  <a:txBody>
                    <a:bodyPr/>
                    <a:lstStyle/>
                    <a:p>
                      <a:pPr marL="0" indent="0">
                        <a:buNone/>
                      </a:pPr>
                      <a:r>
                        <a:rPr lang="en-US" dirty="0" smtClean="0"/>
                        <a:t>Background</a:t>
                      </a:r>
                      <a:r>
                        <a:rPr lang="en-US" baseline="0" dirty="0" smtClean="0"/>
                        <a:t> levels of PM2.5 are estimated using surface monitor only.</a:t>
                      </a:r>
                    </a:p>
                  </a:txBody>
                  <a:tcPr/>
                </a:tc>
                <a:extLst>
                  <a:ext uri="{0D108BD9-81ED-4DB2-BD59-A6C34878D82A}">
                    <a16:rowId xmlns:a16="http://schemas.microsoft.com/office/drawing/2014/main" val="1868344962"/>
                  </a:ext>
                </a:extLst>
              </a:tr>
              <a:tr h="370840">
                <a:tc>
                  <a:txBody>
                    <a:bodyPr/>
                    <a:lstStyle/>
                    <a:p>
                      <a:r>
                        <a:rPr lang="en-US" dirty="0" smtClean="0"/>
                        <a:t>Jaffe et al., 2013;</a:t>
                      </a:r>
                      <a:r>
                        <a:rPr lang="en-US" baseline="0" dirty="0" smtClean="0"/>
                        <a:t> </a:t>
                      </a:r>
                      <a:r>
                        <a:rPr lang="en-US" dirty="0" smtClean="0"/>
                        <a:t>Gong et al., 2017</a:t>
                      </a:r>
                      <a:endParaRPr lang="en-US" dirty="0"/>
                    </a:p>
                  </a:txBody>
                  <a:tcPr/>
                </a:tc>
                <a:tc>
                  <a:txBody>
                    <a:bodyPr/>
                    <a:lstStyle/>
                    <a:p>
                      <a:r>
                        <a:rPr lang="en-US" dirty="0" smtClean="0"/>
                        <a:t>CMAQ</a:t>
                      </a:r>
                      <a:endParaRPr lang="en-US" dirty="0"/>
                    </a:p>
                  </a:txBody>
                  <a:tcPr/>
                </a:tc>
                <a:tc>
                  <a:txBody>
                    <a:bodyPr/>
                    <a:lstStyle/>
                    <a:p>
                      <a:r>
                        <a:rPr lang="en-US" dirty="0" smtClean="0"/>
                        <a:t>Wildfire-related</a:t>
                      </a:r>
                      <a:r>
                        <a:rPr lang="en-US" baseline="0" dirty="0" smtClean="0"/>
                        <a:t> O3 concentrations = statistical model (GAM) residuals</a:t>
                      </a:r>
                      <a:endParaRPr lang="en-US" dirty="0"/>
                    </a:p>
                  </a:txBody>
                  <a:tcPr/>
                </a:tc>
                <a:tc>
                  <a:txBody>
                    <a:bodyPr/>
                    <a:lstStyle/>
                    <a:p>
                      <a:pPr marL="0" indent="0">
                        <a:buNone/>
                      </a:pPr>
                      <a:r>
                        <a:rPr lang="en-US" baseline="0" dirty="0" smtClean="0"/>
                        <a:t>Primary interest is O3 concentration, not PM2.5</a:t>
                      </a:r>
                    </a:p>
                    <a:p>
                      <a:pPr marL="342900" indent="-342900">
                        <a:buAutoNum type="arabicParenR"/>
                      </a:pPr>
                      <a:endParaRPr lang="en-US" dirty="0"/>
                    </a:p>
                  </a:txBody>
                  <a:tcPr/>
                </a:tc>
                <a:extLst>
                  <a:ext uri="{0D108BD9-81ED-4DB2-BD59-A6C34878D82A}">
                    <a16:rowId xmlns:a16="http://schemas.microsoft.com/office/drawing/2014/main" val="414976555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Fann</a:t>
                      </a:r>
                      <a:r>
                        <a:rPr lang="en-US" dirty="0" smtClean="0"/>
                        <a:t> et</a:t>
                      </a:r>
                      <a:r>
                        <a:rPr lang="en-US" baseline="0" dirty="0" smtClean="0"/>
                        <a:t> al., 2018</a:t>
                      </a:r>
                      <a:endParaRPr lang="en-US" dirty="0" smtClean="0"/>
                    </a:p>
                    <a:p>
                      <a:endParaRPr lang="en-US" dirty="0"/>
                    </a:p>
                  </a:txBody>
                  <a:tcPr/>
                </a:tc>
                <a:tc>
                  <a:txBody>
                    <a:bodyPr/>
                    <a:lstStyle/>
                    <a:p>
                      <a:pPr marL="0" indent="0">
                        <a:buNone/>
                      </a:pPr>
                      <a:r>
                        <a:rPr lang="en-US" dirty="0" smtClean="0"/>
                        <a:t>CMAQ</a:t>
                      </a:r>
                    </a:p>
                  </a:txBody>
                  <a:tcPr/>
                </a:tc>
                <a:tc>
                  <a:txBody>
                    <a:bodyPr/>
                    <a:lstStyle/>
                    <a:p>
                      <a:pPr marL="0" indent="0">
                        <a:buNone/>
                      </a:pPr>
                      <a:r>
                        <a:rPr lang="en-US" dirty="0" smtClean="0"/>
                        <a:t>Wildfire-specific PM2.5  concentrations</a:t>
                      </a:r>
                      <a:r>
                        <a:rPr lang="en-US" baseline="0" dirty="0" smtClean="0"/>
                        <a:t> are modeled by CMAQ (CMAQ with fire emissions – CMAQ without fire emissions)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Did not calibrate CMAQ outputs</a:t>
                      </a:r>
                      <a:endParaRPr kumimoji="0" lang="en-US" sz="1800" kern="1200" baseline="0" dirty="0" smtClean="0">
                        <a:solidFill>
                          <a:schemeClr val="dk1"/>
                        </a:solidFill>
                        <a:latin typeface="+mn-lt"/>
                        <a:ea typeface="+mn-ea"/>
                        <a:cs typeface="+mn-cs"/>
                      </a:endParaRPr>
                    </a:p>
                    <a:p>
                      <a:r>
                        <a:rPr lang="en-US" dirty="0" smtClean="0"/>
                        <a:t>2) Chemical mechanism</a:t>
                      </a:r>
                      <a:r>
                        <a:rPr lang="en-US" baseline="0" dirty="0" smtClean="0"/>
                        <a:t> scheme CB05 leads to underestimation of PM2.5 during summer periods. </a:t>
                      </a:r>
                      <a:endParaRPr lang="en-US" dirty="0"/>
                    </a:p>
                  </a:txBody>
                  <a:tcPr/>
                </a:tc>
                <a:extLst>
                  <a:ext uri="{0D108BD9-81ED-4DB2-BD59-A6C34878D82A}">
                    <a16:rowId xmlns:a16="http://schemas.microsoft.com/office/drawing/2014/main" val="1276072280"/>
                  </a:ext>
                </a:extLst>
              </a:tr>
            </a:tbl>
          </a:graphicData>
        </a:graphic>
      </p:graphicFrame>
      <p:sp>
        <p:nvSpPr>
          <p:cNvPr id="5" name="Slide Number Placeholder 4"/>
          <p:cNvSpPr>
            <a:spLocks noGrp="1"/>
          </p:cNvSpPr>
          <p:nvPr>
            <p:ph type="sldNum" sz="quarter" idx="12"/>
          </p:nvPr>
        </p:nvSpPr>
        <p:spPr/>
        <p:txBody>
          <a:bodyPr>
            <a:normAutofit lnSpcReduction="10000"/>
          </a:bodyPr>
          <a:lstStyle/>
          <a:p>
            <a:fld id="{80AD682A-ED17-4C8A-AA7E-B69C2EDA42BA}" type="slidenum">
              <a:rPr lang="en-US" smtClean="0"/>
              <a:t>19</a:t>
            </a:fld>
            <a:endParaRPr lang="en-US"/>
          </a:p>
        </p:txBody>
      </p:sp>
    </p:spTree>
    <p:extLst>
      <p:ext uri="{BB962C8B-B14F-4D97-AF65-F5344CB8AC3E}">
        <p14:creationId xmlns:p14="http://schemas.microsoft.com/office/powerpoint/2010/main" val="115524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89" y="1155032"/>
            <a:ext cx="6648474" cy="5522493"/>
          </a:xfrm>
        </p:spPr>
        <p:txBody>
          <a:bodyPr>
            <a:noAutofit/>
          </a:bodyPr>
          <a:lstStyle/>
          <a:p>
            <a:r>
              <a:rPr lang="en-US" sz="2200" b="1" dirty="0" smtClean="0"/>
              <a:t>Wildfire</a:t>
            </a:r>
            <a:r>
              <a:rPr lang="en-US" sz="2200" dirty="0" smtClean="0"/>
              <a:t> has become a frequent and dreadful threat across the U.S. in recent years.</a:t>
            </a:r>
          </a:p>
          <a:p>
            <a:endParaRPr lang="en-US" sz="2200" dirty="0" smtClean="0"/>
          </a:p>
          <a:p>
            <a:r>
              <a:rPr lang="en-US" sz="2200" dirty="0" smtClean="0"/>
              <a:t>Wildland fires </a:t>
            </a:r>
            <a:r>
              <a:rPr lang="en-US" sz="2200" dirty="0"/>
              <a:t>is a </a:t>
            </a:r>
            <a:r>
              <a:rPr lang="en-US" sz="2200" b="1" dirty="0"/>
              <a:t>health </a:t>
            </a:r>
            <a:r>
              <a:rPr lang="en-US" sz="2200" b="1" dirty="0" smtClean="0"/>
              <a:t>hazard </a:t>
            </a:r>
            <a:r>
              <a:rPr lang="en-US" sz="2200" dirty="0" smtClean="0"/>
              <a:t>as they are significant sources of fine particulate matters (</a:t>
            </a:r>
            <a:r>
              <a:rPr lang="en-US" sz="2200" b="1" dirty="0" smtClean="0"/>
              <a:t>PM</a:t>
            </a:r>
            <a:r>
              <a:rPr lang="en-US" sz="2200" b="1" baseline="-25000" dirty="0" smtClean="0"/>
              <a:t>2.5</a:t>
            </a:r>
            <a:r>
              <a:rPr lang="en-US" sz="2200" dirty="0" smtClean="0"/>
              <a:t>).</a:t>
            </a:r>
          </a:p>
          <a:p>
            <a:endParaRPr lang="en-US" sz="2200" dirty="0" smtClean="0"/>
          </a:p>
          <a:p>
            <a:r>
              <a:rPr lang="en-US" sz="2200" dirty="0" smtClean="0"/>
              <a:t>It is a challenging to study health effects of wildland fire-specific PM</a:t>
            </a:r>
            <a:r>
              <a:rPr lang="en-US" sz="2200" baseline="-25000" dirty="0" smtClean="0"/>
              <a:t>2.5</a:t>
            </a:r>
            <a:r>
              <a:rPr lang="en-US" sz="2200" dirty="0" smtClean="0"/>
              <a:t> due to the </a:t>
            </a:r>
            <a:r>
              <a:rPr lang="en-US" sz="2200" b="1" dirty="0" smtClean="0"/>
              <a:t>lack of accurate exposure data</a:t>
            </a:r>
            <a:r>
              <a:rPr lang="en-US" sz="2200" dirty="0" smtClean="0"/>
              <a:t>.</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260" y="600287"/>
            <a:ext cx="4015661" cy="301174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541" t="329" r="13573" b="-329"/>
          <a:stretch/>
        </p:blipFill>
        <p:spPr>
          <a:xfrm>
            <a:off x="7435260" y="3785238"/>
            <a:ext cx="4036979" cy="2953428"/>
          </a:xfrm>
          <a:prstGeom prst="rect">
            <a:avLst/>
          </a:prstGeom>
        </p:spPr>
      </p:pic>
      <p:sp>
        <p:nvSpPr>
          <p:cNvPr id="6" name="Rectangle 5"/>
          <p:cNvSpPr/>
          <p:nvPr/>
        </p:nvSpPr>
        <p:spPr>
          <a:xfrm>
            <a:off x="7595858" y="6515528"/>
            <a:ext cx="4868779" cy="223138"/>
          </a:xfrm>
          <a:prstGeom prst="rect">
            <a:avLst/>
          </a:prstGeom>
        </p:spPr>
        <p:txBody>
          <a:bodyPr wrap="square">
            <a:spAutoFit/>
          </a:bodyPr>
          <a:lstStyle/>
          <a:p>
            <a:r>
              <a:rPr lang="en-US" sz="850" dirty="0">
                <a:solidFill>
                  <a:schemeClr val="bg1"/>
                </a:solidFill>
              </a:rPr>
              <a:t>http://medialibrary.climatecentral.org/resources/wildfires-air-quality-2017</a:t>
            </a:r>
          </a:p>
        </p:txBody>
      </p:sp>
      <p:sp>
        <p:nvSpPr>
          <p:cNvPr id="9" name="Slide Number Placeholder 8"/>
          <p:cNvSpPr>
            <a:spLocks noGrp="1"/>
          </p:cNvSpPr>
          <p:nvPr>
            <p:ph type="sldNum" sz="quarter" idx="12"/>
          </p:nvPr>
        </p:nvSpPr>
        <p:spPr/>
        <p:txBody>
          <a:bodyPr>
            <a:normAutofit lnSpcReduction="10000"/>
          </a:bodyPr>
          <a:lstStyle/>
          <a:p>
            <a:fld id="{80AD682A-ED17-4C8A-AA7E-B69C2EDA42BA}" type="slidenum">
              <a:rPr lang="en-US" smtClean="0"/>
              <a:t>2</a:t>
            </a:fld>
            <a:endParaRPr lang="en-US"/>
          </a:p>
        </p:txBody>
      </p:sp>
      <p:sp>
        <p:nvSpPr>
          <p:cNvPr id="11" name="Title 1"/>
          <p:cNvSpPr>
            <a:spLocks noGrp="1"/>
          </p:cNvSpPr>
          <p:nvPr>
            <p:ph type="title"/>
          </p:nvPr>
        </p:nvSpPr>
        <p:spPr>
          <a:xfrm>
            <a:off x="428242" y="134976"/>
            <a:ext cx="10599823" cy="717082"/>
          </a:xfrm>
        </p:spPr>
        <p:txBody>
          <a:bodyPr>
            <a:noAutofit/>
          </a:bodyPr>
          <a:lstStyle/>
          <a:p>
            <a:r>
              <a:rPr lang="en-US" sz="3600" dirty="0" smtClean="0"/>
              <a:t>Introduction</a:t>
            </a:r>
            <a:endParaRPr lang="en-US" sz="3600" dirty="0"/>
          </a:p>
        </p:txBody>
      </p:sp>
    </p:spTree>
    <p:extLst>
      <p:ext uri="{BB962C8B-B14F-4D97-AF65-F5344CB8AC3E}">
        <p14:creationId xmlns:p14="http://schemas.microsoft.com/office/powerpoint/2010/main" val="3926891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284"/>
            <a:ext cx="9692640" cy="635981"/>
          </a:xfrm>
        </p:spPr>
        <p:txBody>
          <a:bodyPr>
            <a:normAutofit/>
          </a:bodyPr>
          <a:lstStyle/>
          <a:p>
            <a:r>
              <a:rPr lang="en-US" sz="3500" dirty="0" smtClean="0"/>
              <a:t>Study Area and Data</a:t>
            </a:r>
            <a:endParaRPr lang="en-US" sz="3500" dirty="0"/>
          </a:p>
        </p:txBody>
      </p:sp>
      <p:sp>
        <p:nvSpPr>
          <p:cNvPr id="3" name="Content Placeholder 2"/>
          <p:cNvSpPr>
            <a:spLocks noGrp="1"/>
          </p:cNvSpPr>
          <p:nvPr>
            <p:ph idx="1"/>
          </p:nvPr>
        </p:nvSpPr>
        <p:spPr>
          <a:xfrm>
            <a:off x="5922450" y="962730"/>
            <a:ext cx="5363171" cy="5895270"/>
          </a:xfrm>
        </p:spPr>
        <p:txBody>
          <a:bodyPr>
            <a:normAutofit/>
          </a:bodyPr>
          <a:lstStyle/>
          <a:p>
            <a:r>
              <a:rPr lang="en-US" sz="2000" dirty="0" smtClean="0"/>
              <a:t>CMAQ outputs </a:t>
            </a:r>
          </a:p>
          <a:p>
            <a:pPr lvl="1"/>
            <a:r>
              <a:rPr lang="en-US" sz="1800" dirty="0" smtClean="0"/>
              <a:t>Spatial Resolution: 12 km x 12 km</a:t>
            </a:r>
          </a:p>
          <a:p>
            <a:pPr lvl="1"/>
            <a:r>
              <a:rPr lang="en-US" sz="1800" dirty="0" smtClean="0"/>
              <a:t>Spatial Coverage: 156 columns x 156 rows</a:t>
            </a:r>
          </a:p>
          <a:p>
            <a:pPr lvl="1"/>
            <a:r>
              <a:rPr lang="en-US" sz="1800" dirty="0" smtClean="0"/>
              <a:t>Temporal Resolution: hourly</a:t>
            </a:r>
          </a:p>
          <a:p>
            <a:pPr lvl="1"/>
            <a:r>
              <a:rPr lang="en-US" sz="1800" dirty="0" smtClean="0"/>
              <a:t>Temporal Coverage: 1/1/2014 – 12/31/2014</a:t>
            </a:r>
            <a:endParaRPr lang="en-US" sz="1800" dirty="0"/>
          </a:p>
          <a:p>
            <a:r>
              <a:rPr lang="en-US" sz="2000" dirty="0" smtClean="0"/>
              <a:t>In situ measurements</a:t>
            </a:r>
          </a:p>
          <a:p>
            <a:pPr lvl="1"/>
            <a:r>
              <a:rPr lang="en-US" sz="1800" dirty="0" smtClean="0"/>
              <a:t>Spatial Resolution: point level</a:t>
            </a:r>
          </a:p>
          <a:p>
            <a:pPr lvl="1"/>
            <a:r>
              <a:rPr lang="en-US" sz="1800" dirty="0" smtClean="0"/>
              <a:t>Spatial Coverage: 655 monitor sites</a:t>
            </a:r>
          </a:p>
          <a:p>
            <a:pPr lvl="2"/>
            <a:r>
              <a:rPr lang="en-US" sz="1600" dirty="0" smtClean="0"/>
              <a:t>Urban sites: 515</a:t>
            </a:r>
          </a:p>
          <a:p>
            <a:pPr lvl="2"/>
            <a:r>
              <a:rPr lang="en-US" sz="1600" dirty="0" smtClean="0"/>
              <a:t>Rural sites: 150</a:t>
            </a:r>
          </a:p>
          <a:p>
            <a:pPr lvl="1"/>
            <a:r>
              <a:rPr lang="en-US" sz="1800" dirty="0" smtClean="0"/>
              <a:t>Temporal Resolution: </a:t>
            </a:r>
          </a:p>
          <a:p>
            <a:pPr lvl="2"/>
            <a:r>
              <a:rPr lang="en-US" sz="1600" dirty="0" smtClean="0"/>
              <a:t>Hourly, </a:t>
            </a:r>
          </a:p>
          <a:p>
            <a:pPr lvl="2"/>
            <a:r>
              <a:rPr lang="en-US" sz="1600" dirty="0" smtClean="0"/>
              <a:t>Daily</a:t>
            </a:r>
            <a:endParaRPr lang="en-US" sz="1600" dirty="0"/>
          </a:p>
          <a:p>
            <a:pPr lvl="2"/>
            <a:r>
              <a:rPr lang="en-US" sz="1600" dirty="0" smtClean="0"/>
              <a:t>Once every three days</a:t>
            </a:r>
          </a:p>
          <a:p>
            <a:pPr lvl="2"/>
            <a:r>
              <a:rPr lang="en-US" sz="1600" dirty="0" smtClean="0"/>
              <a:t>Once every six days</a:t>
            </a:r>
          </a:p>
          <a:p>
            <a:pPr lvl="1"/>
            <a:r>
              <a:rPr lang="en-US" sz="1800" dirty="0" smtClean="0"/>
              <a:t>Temporal Coverage</a:t>
            </a:r>
            <a:r>
              <a:rPr lang="en-US" sz="1800" dirty="0"/>
              <a:t>: 1/1/2014 – 12/31/2014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7318"/>
            <a:ext cx="6010682" cy="6010682"/>
          </a:xfrm>
          <a:prstGeom prst="rect">
            <a:avLst/>
          </a:prstGeom>
        </p:spPr>
      </p:pic>
      <p:sp>
        <p:nvSpPr>
          <p:cNvPr id="12" name="TextBox 11"/>
          <p:cNvSpPr txBox="1"/>
          <p:nvPr/>
        </p:nvSpPr>
        <p:spPr>
          <a:xfrm>
            <a:off x="4567830" y="3695483"/>
            <a:ext cx="764930" cy="646331"/>
          </a:xfrm>
          <a:prstGeom prst="rect">
            <a:avLst/>
          </a:prstGeom>
          <a:noFill/>
        </p:spPr>
        <p:txBody>
          <a:bodyPr wrap="square" rtlCol="0">
            <a:spAutoFit/>
          </a:bodyPr>
          <a:lstStyle/>
          <a:p>
            <a:r>
              <a:rPr lang="en-US" sz="1200" dirty="0" smtClean="0"/>
              <a:t>North Atlantic Ocean</a:t>
            </a:r>
            <a:endParaRPr lang="en-US" sz="1200" dirty="0"/>
          </a:p>
        </p:txBody>
      </p:sp>
      <p:sp>
        <p:nvSpPr>
          <p:cNvPr id="6" name="Slide Number Placeholder 5"/>
          <p:cNvSpPr>
            <a:spLocks noGrp="1"/>
          </p:cNvSpPr>
          <p:nvPr>
            <p:ph type="sldNum" sz="quarter" idx="12"/>
          </p:nvPr>
        </p:nvSpPr>
        <p:spPr/>
        <p:txBody>
          <a:bodyPr>
            <a:normAutofit lnSpcReduction="10000"/>
          </a:bodyPr>
          <a:lstStyle/>
          <a:p>
            <a:fld id="{80AD682A-ED17-4C8A-AA7E-B69C2EDA42BA}" type="slidenum">
              <a:rPr lang="en-US" smtClean="0"/>
              <a:t>20</a:t>
            </a:fld>
            <a:endParaRPr lang="en-US"/>
          </a:p>
        </p:txBody>
      </p:sp>
    </p:spTree>
    <p:extLst>
      <p:ext uri="{BB962C8B-B14F-4D97-AF65-F5344CB8AC3E}">
        <p14:creationId xmlns:p14="http://schemas.microsoft.com/office/powerpoint/2010/main" val="371099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86" y="174369"/>
            <a:ext cx="9692640" cy="744265"/>
          </a:xfrm>
        </p:spPr>
        <p:txBody>
          <a:bodyPr>
            <a:normAutofit/>
          </a:bodyPr>
          <a:lstStyle/>
          <a:p>
            <a:r>
              <a:rPr lang="en-US" sz="3600" dirty="0" smtClean="0"/>
              <a:t>CMAQ model performance evaluation (MPE)</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1669" y="1155031"/>
                <a:ext cx="10888877" cy="5859379"/>
              </a:xfrm>
            </p:spPr>
            <p:txBody>
              <a:bodyPr>
                <a:normAutofit/>
              </a:bodyPr>
              <a:lstStyle/>
              <a:p>
                <a:pPr>
                  <a:spcBef>
                    <a:spcPts val="600"/>
                  </a:spcBef>
                  <a:spcAft>
                    <a:spcPts val="600"/>
                  </a:spcAft>
                </a:pPr>
                <a:r>
                  <a:rPr lang="en-US" dirty="0" smtClean="0"/>
                  <a:t>Modeled PM</a:t>
                </a:r>
                <a:r>
                  <a:rPr lang="en-US" baseline="-25000" dirty="0" smtClean="0"/>
                  <a:t>2.5</a:t>
                </a:r>
                <a:r>
                  <a:rPr lang="en-US" dirty="0" smtClean="0"/>
                  <a:t> (with fire emissions) VS. Observed PM</a:t>
                </a:r>
                <a:r>
                  <a:rPr lang="en-US" baseline="-25000" dirty="0" smtClean="0"/>
                  <a:t>2.5</a:t>
                </a:r>
                <a:r>
                  <a:rPr lang="en-US" dirty="0" smtClean="0"/>
                  <a:t> </a:t>
                </a:r>
              </a:p>
              <a:p>
                <a:pPr>
                  <a:spcBef>
                    <a:spcPts val="600"/>
                  </a:spcBef>
                  <a:spcAft>
                    <a:spcPts val="600"/>
                  </a:spcAft>
                </a:pPr>
                <a:endParaRPr lang="en-US" sz="2000" dirty="0"/>
              </a:p>
              <a:p>
                <a:pPr>
                  <a:spcBef>
                    <a:spcPts val="600"/>
                  </a:spcBef>
                  <a:spcAft>
                    <a:spcPts val="600"/>
                  </a:spcAft>
                </a:pPr>
                <a:endParaRPr lang="en-US" sz="2000" dirty="0" smtClean="0"/>
              </a:p>
              <a:p>
                <a:pPr>
                  <a:spcBef>
                    <a:spcPts val="600"/>
                  </a:spcBef>
                  <a:spcAft>
                    <a:spcPts val="600"/>
                  </a:spcAft>
                </a:pPr>
                <a:endParaRPr lang="en-US" sz="2000" dirty="0"/>
              </a:p>
              <a:p>
                <a:pPr>
                  <a:spcBef>
                    <a:spcPts val="600"/>
                  </a:spcBef>
                  <a:spcAft>
                    <a:spcPts val="600"/>
                  </a:spcAft>
                </a:pPr>
                <a:endParaRPr lang="en-US" sz="2000" dirty="0" smtClean="0"/>
              </a:p>
              <a:p>
                <a:pPr marL="457200" lvl="2">
                  <a:lnSpc>
                    <a:spcPct val="95000"/>
                  </a:lnSpc>
                  <a:spcBef>
                    <a:spcPts val="600"/>
                  </a:spcBef>
                  <a:spcAft>
                    <a:spcPts val="600"/>
                  </a:spcAft>
                  <a:buSzPct val="80000"/>
                  <a:buFont typeface="Arial" pitchFamily="34" charset="0"/>
                  <a:buChar char="•"/>
                </a:pPr>
                <a:r>
                  <a:rPr lang="en-US" b="1" dirty="0" smtClean="0"/>
                  <a:t>Note</a:t>
                </a:r>
                <a:r>
                  <a:rPr lang="en-US" b="1" dirty="0"/>
                  <a:t>:</a:t>
                </a:r>
                <a:r>
                  <a:rPr lang="en-US" dirty="0"/>
                  <a:t>  </a:t>
                </a:r>
                <a14:m>
                  <m:oMath xmlns:m="http://schemas.openxmlformats.org/officeDocument/2006/math">
                    <m:r>
                      <a:rPr lang="en-US" b="0" i="0"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𝐹𝐵</m:t>
                    </m:r>
                    <m:r>
                      <a:rPr lang="en-US"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 ≤ 30% </m:t>
                    </m:r>
                    <m:r>
                      <a:rPr lang="en-US" i="1">
                        <a:solidFill>
                          <a:srgbClr val="FF0000"/>
                        </a:solidFill>
                        <a:latin typeface="Cambria Math" panose="02040503050406030204" pitchFamily="18" charset="0"/>
                        <a:ea typeface="Cambria Math" panose="02040503050406030204" pitchFamily="18" charset="0"/>
                      </a:rPr>
                      <m:t>𝑎𝑛𝑑</m:t>
                    </m:r>
                    <m:r>
                      <a:rPr lang="en-US" i="1">
                        <a:solidFill>
                          <a:srgbClr val="FF0000"/>
                        </a:solidFill>
                        <a:latin typeface="Cambria Math" panose="02040503050406030204" pitchFamily="18" charset="0"/>
                        <a:ea typeface="Cambria Math" panose="02040503050406030204" pitchFamily="18" charset="0"/>
                      </a:rPr>
                      <m:t> </m:t>
                    </m:r>
                    <m:r>
                      <a:rPr lang="en-US" i="1">
                        <a:solidFill>
                          <a:srgbClr val="FF0000"/>
                        </a:solidFill>
                        <a:latin typeface="Cambria Math" panose="02040503050406030204" pitchFamily="18" charset="0"/>
                        <a:ea typeface="Cambria Math" panose="02040503050406030204" pitchFamily="18" charset="0"/>
                      </a:rPr>
                      <m:t>𝐹𝐸</m:t>
                    </m:r>
                    <m:r>
                      <a:rPr lang="en-US" i="1">
                        <a:solidFill>
                          <a:srgbClr val="FF0000"/>
                        </a:solidFill>
                        <a:latin typeface="Cambria Math" panose="02040503050406030204" pitchFamily="18" charset="0"/>
                        <a:ea typeface="Cambria Math" panose="02040503050406030204" pitchFamily="18" charset="0"/>
                      </a:rPr>
                      <m:t> ≤50%</m:t>
                    </m:r>
                  </m:oMath>
                </a14:m>
                <a:r>
                  <a:rPr lang="en-US" dirty="0">
                    <a:solidFill>
                      <a:srgbClr val="FF0000"/>
                    </a:solidFill>
                  </a:rPr>
                  <a:t> indicates good model </a:t>
                </a:r>
                <a:r>
                  <a:rPr lang="en-US" dirty="0" smtClean="0">
                    <a:solidFill>
                      <a:srgbClr val="FF0000"/>
                    </a:solidFill>
                  </a:rPr>
                  <a:t>performance</a:t>
                </a:r>
                <a:endParaRPr lang="en-US" dirty="0"/>
              </a:p>
              <a:p>
                <a:pPr marL="457200" lvl="2">
                  <a:lnSpc>
                    <a:spcPct val="95000"/>
                  </a:lnSpc>
                  <a:spcBef>
                    <a:spcPts val="600"/>
                  </a:spcBef>
                  <a:spcAft>
                    <a:spcPts val="600"/>
                  </a:spcAft>
                  <a:buSzPct val="80000"/>
                  <a:buFont typeface="Arial" pitchFamily="34" charset="0"/>
                  <a:buChar char="•"/>
                </a:pPr>
                <a:r>
                  <a:rPr lang="en-US" b="1" dirty="0" smtClean="0"/>
                  <a:t>Notation</a:t>
                </a:r>
                <a:r>
                  <a:rPr lang="en-US" dirty="0" smtClean="0"/>
                  <a:t>: </a:t>
                </a:r>
                <a:r>
                  <a:rPr lang="en-US" dirty="0"/>
                  <a:t>n: number of monitoring stations; N: number of paired observed PM2.5 and modeled PM2.5</a:t>
                </a:r>
                <a:r>
                  <a:rPr lang="en-US" dirty="0" smtClean="0"/>
                  <a:t>; </a:t>
                </a:r>
                <a14:m>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𝑂</m:t>
                        </m:r>
                      </m:e>
                    </m:acc>
                  </m:oMath>
                </a14:m>
                <a:r>
                  <a:rPr lang="en-US" dirty="0"/>
                  <a:t>: average of observed PM2.5; </a:t>
                </a: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𝜎</m:t>
                        </m:r>
                      </m:e>
                      <m:sub>
                        <m:r>
                          <a:rPr lang="en-US" i="1">
                            <a:solidFill>
                              <a:srgbClr val="000000"/>
                            </a:solidFill>
                            <a:latin typeface="Cambria Math" panose="02040503050406030204" pitchFamily="18" charset="0"/>
                          </a:rPr>
                          <m:t>𝑂</m:t>
                        </m:r>
                      </m:sub>
                    </m:sSub>
                  </m:oMath>
                </a14:m>
                <a:r>
                  <a:rPr lang="en-US" dirty="0"/>
                  <a:t>: standard deviation of observed PM2.5</a:t>
                </a:r>
                <a:r>
                  <a:rPr lang="en-US" dirty="0" smtClean="0"/>
                  <a:t>; </a:t>
                </a:r>
                <a14:m>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𝑀</m:t>
                        </m:r>
                      </m:e>
                    </m:acc>
                  </m:oMath>
                </a14:m>
                <a:r>
                  <a:rPr lang="en-US" dirty="0"/>
                  <a:t>: average of modeled PM2.5; </a:t>
                </a: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𝜎</m:t>
                        </m:r>
                      </m:e>
                      <m:sub>
                        <m:r>
                          <a:rPr lang="en-US" i="1">
                            <a:solidFill>
                              <a:srgbClr val="000000"/>
                            </a:solidFill>
                            <a:latin typeface="Cambria Math" panose="02040503050406030204" pitchFamily="18" charset="0"/>
                            <a:ea typeface="Cambria Math" panose="02040503050406030204" pitchFamily="18" charset="0"/>
                          </a:rPr>
                          <m:t>𝑀</m:t>
                        </m:r>
                      </m:sub>
                    </m:sSub>
                  </m:oMath>
                </a14:m>
                <a:r>
                  <a:rPr lang="en-US" dirty="0"/>
                  <a:t>: standard deviation of modeled PM2.5</a:t>
                </a:r>
                <a:r>
                  <a:rPr lang="en-US" dirty="0" smtClean="0"/>
                  <a:t>; </a:t>
                </a:r>
                <a:r>
                  <a:rPr lang="en-US" dirty="0"/>
                  <a:t>MB: mean bias; ME: mean error; </a:t>
                </a:r>
                <a14:m>
                  <m:oMath xmlns:m="http://schemas.openxmlformats.org/officeDocument/2006/math">
                    <m:r>
                      <a:rPr lang="en-US" i="1">
                        <a:solidFill>
                          <a:srgbClr val="000000"/>
                        </a:solidFill>
                        <a:latin typeface="Cambria Math" panose="02040503050406030204" pitchFamily="18" charset="0"/>
                        <a:ea typeface="Cambria Math" panose="02040503050406030204" pitchFamily="18" charset="0"/>
                      </a:rPr>
                      <m:t>𝜌</m:t>
                    </m:r>
                  </m:oMath>
                </a14:m>
                <a:r>
                  <a:rPr lang="en-US" dirty="0">
                    <a:solidFill>
                      <a:srgbClr val="000000"/>
                    </a:solidFill>
                  </a:rPr>
                  <a:t>: correlation coefficient; FB: fractional bias; FE: fractional </a:t>
                </a:r>
                <a:r>
                  <a:rPr lang="en-US" dirty="0" smtClean="0">
                    <a:solidFill>
                      <a:srgbClr val="000000"/>
                    </a:solidFill>
                  </a:rPr>
                  <a:t>error</a:t>
                </a:r>
                <a:endParaRPr lang="en-US" dirty="0"/>
              </a:p>
              <a:p>
                <a:pPr marL="0" indent="0">
                  <a:spcBef>
                    <a:spcPts val="600"/>
                  </a:spcBef>
                  <a:spcAft>
                    <a:spcPts val="600"/>
                  </a:spcAft>
                  <a:buNone/>
                </a:pPr>
                <a:endParaRPr lang="en-US" sz="1600" dirty="0" smtClean="0"/>
              </a:p>
              <a:p>
                <a:pPr>
                  <a:spcBef>
                    <a:spcPts val="600"/>
                  </a:spcBef>
                  <a:spcAft>
                    <a:spcPts val="600"/>
                  </a:spcAft>
                </a:pPr>
                <a:endParaRPr lang="en-US" sz="1800" dirty="0"/>
              </a:p>
              <a:p>
                <a:pPr lvl="1">
                  <a:spcBef>
                    <a:spcPts val="600"/>
                  </a:spcBef>
                  <a:spcAft>
                    <a:spcPts val="600"/>
                  </a:spcAft>
                </a:pPr>
                <a:endParaRPr lang="en-US" sz="1800" dirty="0" smtClean="0"/>
              </a:p>
              <a:p>
                <a:pPr marL="274320" lvl="1" indent="0">
                  <a:spcBef>
                    <a:spcPts val="600"/>
                  </a:spcBef>
                  <a:spcAft>
                    <a:spcPts val="600"/>
                  </a:spcAft>
                  <a:buNone/>
                </a:pPr>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1669" y="1155031"/>
                <a:ext cx="10888877" cy="5859379"/>
              </a:xfrm>
              <a:blipFill>
                <a:blip r:embed="rId3"/>
                <a:stretch>
                  <a:fillRect l="-392" t="-1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nvPr>
            </p:nvGraphicFramePr>
            <p:xfrm>
              <a:off x="311669" y="1712267"/>
              <a:ext cx="10479229" cy="1477328"/>
            </p:xfrm>
            <a:graphic>
              <a:graphicData uri="http://schemas.openxmlformats.org/drawingml/2006/table">
                <a:tbl>
                  <a:tblPr>
                    <a:tableStyleId>{D7AC3CCA-C797-4891-BE02-D94E43425B78}</a:tableStyleId>
                  </a:tblPr>
                  <a:tblGrid>
                    <a:gridCol w="917967">
                      <a:extLst>
                        <a:ext uri="{9D8B030D-6E8A-4147-A177-3AD203B41FA5}">
                          <a16:colId xmlns:a16="http://schemas.microsoft.com/office/drawing/2014/main" val="2038294050"/>
                        </a:ext>
                      </a:extLst>
                    </a:gridCol>
                    <a:gridCol w="809776">
                      <a:extLst>
                        <a:ext uri="{9D8B030D-6E8A-4147-A177-3AD203B41FA5}">
                          <a16:colId xmlns:a16="http://schemas.microsoft.com/office/drawing/2014/main" val="360985407"/>
                        </a:ext>
                      </a:extLst>
                    </a:gridCol>
                    <a:gridCol w="809776">
                      <a:extLst>
                        <a:ext uri="{9D8B030D-6E8A-4147-A177-3AD203B41FA5}">
                          <a16:colId xmlns:a16="http://schemas.microsoft.com/office/drawing/2014/main" val="48146603"/>
                        </a:ext>
                      </a:extLst>
                    </a:gridCol>
                    <a:gridCol w="847734">
                      <a:extLst>
                        <a:ext uri="{9D8B030D-6E8A-4147-A177-3AD203B41FA5}">
                          <a16:colId xmlns:a16="http://schemas.microsoft.com/office/drawing/2014/main" val="2259716910"/>
                        </a:ext>
                      </a:extLst>
                    </a:gridCol>
                    <a:gridCol w="847734">
                      <a:extLst>
                        <a:ext uri="{9D8B030D-6E8A-4147-A177-3AD203B41FA5}">
                          <a16:colId xmlns:a16="http://schemas.microsoft.com/office/drawing/2014/main" val="455957680"/>
                        </a:ext>
                      </a:extLst>
                    </a:gridCol>
                    <a:gridCol w="847734">
                      <a:extLst>
                        <a:ext uri="{9D8B030D-6E8A-4147-A177-3AD203B41FA5}">
                          <a16:colId xmlns:a16="http://schemas.microsoft.com/office/drawing/2014/main" val="2097147698"/>
                        </a:ext>
                      </a:extLst>
                    </a:gridCol>
                    <a:gridCol w="847734">
                      <a:extLst>
                        <a:ext uri="{9D8B030D-6E8A-4147-A177-3AD203B41FA5}">
                          <a16:colId xmlns:a16="http://schemas.microsoft.com/office/drawing/2014/main" val="3035714736"/>
                        </a:ext>
                      </a:extLst>
                    </a:gridCol>
                    <a:gridCol w="910998">
                      <a:extLst>
                        <a:ext uri="{9D8B030D-6E8A-4147-A177-3AD203B41FA5}">
                          <a16:colId xmlns:a16="http://schemas.microsoft.com/office/drawing/2014/main" val="2315765175"/>
                        </a:ext>
                      </a:extLst>
                    </a:gridCol>
                    <a:gridCol w="847734">
                      <a:extLst>
                        <a:ext uri="{9D8B030D-6E8A-4147-A177-3AD203B41FA5}">
                          <a16:colId xmlns:a16="http://schemas.microsoft.com/office/drawing/2014/main" val="218636247"/>
                        </a:ext>
                      </a:extLst>
                    </a:gridCol>
                    <a:gridCol w="847734">
                      <a:extLst>
                        <a:ext uri="{9D8B030D-6E8A-4147-A177-3AD203B41FA5}">
                          <a16:colId xmlns:a16="http://schemas.microsoft.com/office/drawing/2014/main" val="3723853974"/>
                        </a:ext>
                      </a:extLst>
                    </a:gridCol>
                    <a:gridCol w="999569">
                      <a:extLst>
                        <a:ext uri="{9D8B030D-6E8A-4147-A177-3AD203B41FA5}">
                          <a16:colId xmlns:a16="http://schemas.microsoft.com/office/drawing/2014/main" val="1918075580"/>
                        </a:ext>
                      </a:extLst>
                    </a:gridCol>
                    <a:gridCol w="944739">
                      <a:extLst>
                        <a:ext uri="{9D8B030D-6E8A-4147-A177-3AD203B41FA5}">
                          <a16:colId xmlns:a16="http://schemas.microsoft.com/office/drawing/2014/main" val="3460562466"/>
                        </a:ext>
                      </a:extLst>
                    </a:gridCol>
                  </a:tblGrid>
                  <a:tr h="279083">
                    <a:tc rowSpan="2">
                      <a:txBody>
                        <a:bodyPr/>
                        <a:lstStyle/>
                        <a:p>
                          <a:pPr algn="ctr" fontAlgn="b"/>
                          <a:endParaRPr lang="en-US" sz="1800" b="0" i="0" u="none" strike="noStrike" dirty="0">
                            <a:solidFill>
                              <a:srgbClr val="000000"/>
                            </a:solidFill>
                            <a:effectLst/>
                            <a:latin typeface="+mn-lt"/>
                          </a:endParaRPr>
                        </a:p>
                      </a:txBody>
                      <a:tcPr marL="9525" marR="9525" marT="9525" marB="0" anchor="b"/>
                    </a:tc>
                    <a:tc rowSpan="2">
                      <a:txBody>
                        <a:bodyPr/>
                        <a:lstStyle/>
                        <a:p>
                          <a:pPr algn="ctr" fontAlgn="b"/>
                          <a:r>
                            <a:rPr lang="en-US" sz="1800" u="none" strike="noStrike" dirty="0">
                              <a:effectLst/>
                            </a:rPr>
                            <a:t>n</a:t>
                          </a:r>
                          <a:endParaRPr lang="en-US" sz="1800" b="0" i="0" u="none" strike="noStrike" dirty="0">
                            <a:solidFill>
                              <a:srgbClr val="000000"/>
                            </a:solidFill>
                            <a:effectLst/>
                            <a:latin typeface="+mn-lt"/>
                          </a:endParaRPr>
                        </a:p>
                      </a:txBody>
                      <a:tcPr marL="9525" marR="9525" marT="9525" marB="0" anchor="b"/>
                    </a:tc>
                    <a:tc rowSpan="2">
                      <a:txBody>
                        <a:bodyPr/>
                        <a:lstStyle/>
                        <a:p>
                          <a:pPr algn="ctr" fontAlgn="b"/>
                          <a:r>
                            <a:rPr lang="en-US" sz="1800" u="none" strike="noStrike" dirty="0">
                              <a:effectLst/>
                            </a:rPr>
                            <a:t>N</a:t>
                          </a:r>
                          <a:endParaRPr lang="en-US" sz="1800" b="0" i="0" u="none" strike="noStrike" dirty="0">
                            <a:solidFill>
                              <a:srgbClr val="000000"/>
                            </a:solidFill>
                            <a:effectLst/>
                            <a:latin typeface="+mn-lt"/>
                          </a:endParaRPr>
                        </a:p>
                      </a:txBody>
                      <a:tcPr marL="9525" marR="9525" marT="9525" marB="0" anchor="b"/>
                    </a:tc>
                    <a:tc gridSpan="2">
                      <a:txBody>
                        <a:bodyPr/>
                        <a:lstStyle/>
                        <a:p>
                          <a:pPr algn="ctr" fontAlgn="b"/>
                          <a:r>
                            <a:rPr lang="en-US" sz="1800" b="0" i="0" u="none" strike="noStrike" dirty="0" smtClean="0">
                              <a:solidFill>
                                <a:srgbClr val="000000"/>
                              </a:solidFill>
                              <a:effectLst/>
                              <a:latin typeface="+mn-lt"/>
                            </a:rPr>
                            <a:t>Observed</a:t>
                          </a:r>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gridSpan="2">
                      <a:txBody>
                        <a:bodyPr/>
                        <a:lstStyle/>
                        <a:p>
                          <a:pPr algn="ctr" fontAlgn="b"/>
                          <a:r>
                            <a:rPr lang="en-US" sz="1800" u="none" strike="noStrike" dirty="0" smtClean="0">
                              <a:effectLst/>
                            </a:rPr>
                            <a:t>Modeled</a:t>
                          </a:r>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gridSpan="5">
                      <a:txBody>
                        <a:bodyPr/>
                        <a:lstStyle/>
                        <a:p>
                          <a:pPr algn="ctr" fontAlgn="b"/>
                          <a:r>
                            <a:rPr lang="en-US" sz="1800" b="0" i="0" u="none" strike="noStrike" dirty="0" smtClean="0">
                              <a:solidFill>
                                <a:srgbClr val="000000"/>
                              </a:solidFill>
                              <a:effectLst/>
                              <a:latin typeface="+mn-lt"/>
                            </a:rPr>
                            <a:t>Evaluation</a:t>
                          </a:r>
                          <a:r>
                            <a:rPr lang="en-US" sz="1800" b="0" i="0" u="none" strike="noStrike" baseline="0" dirty="0" smtClean="0">
                              <a:solidFill>
                                <a:srgbClr val="000000"/>
                              </a:solidFill>
                              <a:effectLst/>
                              <a:latin typeface="+mn-lt"/>
                            </a:rPr>
                            <a:t> Metrics</a:t>
                          </a:r>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22569966"/>
                      </a:ext>
                    </a:extLst>
                  </a:tr>
                  <a:tr h="2841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14:m>
                            <m:oMathPara xmlns:m="http://schemas.openxmlformats.org/officeDocument/2006/math">
                              <m:oMathParaPr>
                                <m:jc m:val="centerGroup"/>
                              </m:oMathParaPr>
                              <m:oMath xmlns:m="http://schemas.openxmlformats.org/officeDocument/2006/math">
                                <m:acc>
                                  <m:accPr>
                                    <m:chr m:val="̅"/>
                                    <m:ctrlPr>
                                      <a:rPr lang="en-US" sz="1800" b="0" i="1" u="none" strike="noStrike" smtClean="0">
                                        <a:solidFill>
                                          <a:srgbClr val="000000"/>
                                        </a:solidFill>
                                        <a:effectLst/>
                                        <a:latin typeface="Cambria Math" panose="02040503050406030204" pitchFamily="18" charset="0"/>
                                      </a:rPr>
                                    </m:ctrlPr>
                                  </m:accPr>
                                  <m:e>
                                    <m:r>
                                      <a:rPr lang="en-US" sz="1800" b="0" i="1" u="none" strike="noStrike" smtClean="0">
                                        <a:solidFill>
                                          <a:srgbClr val="000000"/>
                                        </a:solidFill>
                                        <a:effectLst/>
                                        <a:latin typeface="Cambria Math" panose="02040503050406030204" pitchFamily="18" charset="0"/>
                                      </a:rPr>
                                      <m:t>𝑂</m:t>
                                    </m:r>
                                  </m:e>
                                </m:acc>
                              </m:oMath>
                            </m:oMathPara>
                          </a14:m>
                          <a:endParaRPr lang="en-US" sz="1800" b="0" i="0" u="none" strike="noStrike" dirty="0">
                            <a:solidFill>
                              <a:srgbClr val="000000"/>
                            </a:solidFill>
                            <a:effectLst/>
                            <a:latin typeface="+mn-lt"/>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sSub>
                                  <m:sSubPr>
                                    <m:ctrlPr>
                                      <a:rPr lang="en-US" sz="1800" b="0" i="1" u="none" strike="noStrike" smtClean="0">
                                        <a:solidFill>
                                          <a:srgbClr val="000000"/>
                                        </a:solidFill>
                                        <a:effectLst/>
                                        <a:latin typeface="Cambria Math" panose="02040503050406030204" pitchFamily="18" charset="0"/>
                                      </a:rPr>
                                    </m:ctrlPr>
                                  </m:sSub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𝜎</m:t>
                                    </m:r>
                                  </m:e>
                                  <m:sub>
                                    <m:r>
                                      <a:rPr lang="en-US" sz="1800" b="0" i="1" u="none" strike="noStrike" smtClean="0">
                                        <a:solidFill>
                                          <a:srgbClr val="000000"/>
                                        </a:solidFill>
                                        <a:effectLst/>
                                        <a:latin typeface="Cambria Math" panose="02040503050406030204" pitchFamily="18" charset="0"/>
                                      </a:rPr>
                                      <m:t>𝑂</m:t>
                                    </m:r>
                                  </m:sub>
                                </m:sSub>
                              </m:oMath>
                            </m:oMathPara>
                          </a14:m>
                          <a:endParaRPr lang="en-US" sz="1800" b="0" i="0" u="none" strike="noStrike" dirty="0">
                            <a:solidFill>
                              <a:srgbClr val="000000"/>
                            </a:solidFill>
                            <a:effectLst/>
                            <a:latin typeface="+mn-lt"/>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acc>
                                  <m:accPr>
                                    <m:chr m:val="̅"/>
                                    <m:ctrlPr>
                                      <a:rPr lang="en-US" sz="1800" b="0" i="1" u="none" strike="noStrike" smtClean="0">
                                        <a:solidFill>
                                          <a:srgbClr val="000000"/>
                                        </a:solidFill>
                                        <a:effectLst/>
                                        <a:latin typeface="Cambria Math" panose="02040503050406030204" pitchFamily="18" charset="0"/>
                                      </a:rPr>
                                    </m:ctrlPr>
                                  </m:accPr>
                                  <m:e>
                                    <m:r>
                                      <a:rPr lang="en-US" sz="1800" b="0" i="1" u="none" strike="noStrike" smtClean="0">
                                        <a:solidFill>
                                          <a:srgbClr val="000000"/>
                                        </a:solidFill>
                                        <a:effectLst/>
                                        <a:latin typeface="Cambria Math" panose="02040503050406030204" pitchFamily="18" charset="0"/>
                                      </a:rPr>
                                      <m:t>𝑀</m:t>
                                    </m:r>
                                  </m:e>
                                </m:acc>
                              </m:oMath>
                            </m:oMathPara>
                          </a14:m>
                          <a:endParaRPr lang="en-US" sz="1800" b="0" i="0" u="none" strike="noStrike" dirty="0">
                            <a:solidFill>
                              <a:srgbClr val="000000"/>
                            </a:solidFill>
                            <a:effectLst/>
                            <a:latin typeface="+mn-lt"/>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sSub>
                                  <m:sSubPr>
                                    <m:ctrlPr>
                                      <a:rPr lang="en-US" sz="1800" b="0" i="1" u="none" strike="noStrike" smtClean="0">
                                        <a:solidFill>
                                          <a:srgbClr val="000000"/>
                                        </a:solidFill>
                                        <a:effectLst/>
                                        <a:latin typeface="Cambria Math" panose="02040503050406030204" pitchFamily="18" charset="0"/>
                                      </a:rPr>
                                    </m:ctrlPr>
                                  </m:sSub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𝜎</m:t>
                                    </m:r>
                                  </m:e>
                                  <m:sub>
                                    <m:r>
                                      <a:rPr lang="en-US" sz="1800" b="0" i="1" u="none" strike="noStrike" smtClean="0">
                                        <a:solidFill>
                                          <a:srgbClr val="000000"/>
                                        </a:solidFill>
                                        <a:effectLst/>
                                        <a:latin typeface="Cambria Math" panose="02040503050406030204" pitchFamily="18" charset="0"/>
                                        <a:ea typeface="Cambria Math" panose="02040503050406030204" pitchFamily="18" charset="0"/>
                                      </a:rPr>
                                      <m:t>𝑀</m:t>
                                    </m:r>
                                  </m:sub>
                                </m:sSub>
                              </m:oMath>
                            </m:oMathPara>
                          </a14:m>
                          <a:endParaRPr lang="en-US" sz="1800" b="0" i="0" u="none" strike="noStrike" dirty="0">
                            <a:solidFill>
                              <a:srgbClr val="000000"/>
                            </a:solidFill>
                            <a:effectLst/>
                            <a:latin typeface="+mn-lt"/>
                          </a:endParaRPr>
                        </a:p>
                      </a:txBody>
                      <a:tcPr marL="9525" marR="9525" marT="9525" marB="0" anchor="b"/>
                    </a:tc>
                    <a:tc>
                      <a:txBody>
                        <a:bodyPr/>
                        <a:lstStyle/>
                        <a:p>
                          <a:pPr algn="ctr" fontAlgn="b"/>
                          <a:r>
                            <a:rPr lang="en-US" sz="1800" b="0" i="0" u="none" strike="noStrike" dirty="0" smtClean="0">
                              <a:solidFill>
                                <a:srgbClr val="000000"/>
                              </a:solidFill>
                              <a:effectLst/>
                              <a:latin typeface="+mn-lt"/>
                            </a:rPr>
                            <a:t>MB</a:t>
                          </a:r>
                          <a:endParaRPr lang="en-US" sz="1800" b="0" i="0" u="none" strike="noStrike" dirty="0">
                            <a:solidFill>
                              <a:srgbClr val="000000"/>
                            </a:solidFill>
                            <a:effectLst/>
                            <a:latin typeface="+mn-lt"/>
                          </a:endParaRPr>
                        </a:p>
                      </a:txBody>
                      <a:tcPr marL="9525" marR="9525" marT="9525" marB="0" anchor="b"/>
                    </a:tc>
                    <a:tc>
                      <a:txBody>
                        <a:bodyPr/>
                        <a:lstStyle/>
                        <a:p>
                          <a:pPr algn="ctr" fontAlgn="b"/>
                          <a:r>
                            <a:rPr lang="en-US" sz="1800" b="0" i="0" u="none" strike="noStrike" dirty="0" smtClean="0">
                              <a:solidFill>
                                <a:srgbClr val="000000"/>
                              </a:solidFill>
                              <a:effectLst/>
                              <a:latin typeface="+mn-lt"/>
                            </a:rPr>
                            <a:t>ME</a:t>
                          </a:r>
                          <a:endParaRPr lang="en-US" sz="1800" b="0" i="0" u="none" strike="noStrike" dirty="0">
                            <a:solidFill>
                              <a:srgbClr val="000000"/>
                            </a:solidFill>
                            <a:effectLst/>
                            <a:latin typeface="+mn-lt"/>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ea typeface="Cambria Math" panose="02040503050406030204" pitchFamily="18" charset="0"/>
                                  </a:rPr>
                                  <m:t>𝜌</m:t>
                                </m:r>
                              </m:oMath>
                            </m:oMathPara>
                          </a14:m>
                          <a:endParaRPr lang="en-US" sz="1800" b="0" i="0" u="none" strike="noStrike" dirty="0">
                            <a:solidFill>
                              <a:srgbClr val="000000"/>
                            </a:solidFill>
                            <a:effectLst/>
                            <a:latin typeface="+mn-lt"/>
                          </a:endParaRPr>
                        </a:p>
                      </a:txBody>
                      <a:tcPr marL="9525" marR="9525" marT="9525" marB="0" anchor="b"/>
                    </a:tc>
                    <a:tc>
                      <a:txBody>
                        <a:bodyPr/>
                        <a:lstStyle/>
                        <a:p>
                          <a:pPr algn="ctr" fontAlgn="b"/>
                          <a:r>
                            <a:rPr lang="en-US" sz="1800" b="0" i="0" u="none" strike="noStrike" dirty="0" smtClean="0">
                              <a:solidFill>
                                <a:srgbClr val="000000"/>
                              </a:solidFill>
                              <a:effectLst/>
                              <a:latin typeface="+mn-lt"/>
                            </a:rPr>
                            <a:t>FB</a:t>
                          </a:r>
                          <a:endParaRPr lang="en-US" sz="1800" b="0" i="0" u="none" strike="noStrike" dirty="0">
                            <a:solidFill>
                              <a:srgbClr val="000000"/>
                            </a:solidFill>
                            <a:effectLst/>
                            <a:latin typeface="+mn-lt"/>
                          </a:endParaRPr>
                        </a:p>
                      </a:txBody>
                      <a:tcPr marL="9525" marR="9525" marT="9525" marB="0" anchor="b"/>
                    </a:tc>
                    <a:tc>
                      <a:txBody>
                        <a:bodyPr/>
                        <a:lstStyle/>
                        <a:p>
                          <a:pPr algn="ctr" fontAlgn="b"/>
                          <a:r>
                            <a:rPr lang="en-US" sz="1800" b="0" i="0" u="none" strike="noStrike" dirty="0" smtClean="0">
                              <a:solidFill>
                                <a:srgbClr val="000000"/>
                              </a:solidFill>
                              <a:effectLst/>
                              <a:latin typeface="+mn-lt"/>
                            </a:rPr>
                            <a:t>FE</a:t>
                          </a:r>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025041922"/>
                      </a:ext>
                    </a:extLst>
                  </a:tr>
                  <a:tr h="204046">
                    <a:tc>
                      <a:txBody>
                        <a:bodyPr/>
                        <a:lstStyle/>
                        <a:p>
                          <a:pPr algn="ctr" fontAlgn="b"/>
                          <a:r>
                            <a:rPr lang="en-US" sz="1800" u="none" strike="noStrike" dirty="0">
                              <a:effectLst/>
                            </a:rPr>
                            <a:t>Overall</a:t>
                          </a:r>
                          <a:endParaRPr lang="en-US" sz="1800" b="0" i="0" u="none" strike="noStrike" dirty="0">
                            <a:solidFill>
                              <a:srgbClr val="000000"/>
                            </a:solidFill>
                            <a:effectLst/>
                            <a:latin typeface="+mn-lt"/>
                          </a:endParaRP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655</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162196</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8.99</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5.07</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9.03</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6.5</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0.04</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3.447</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0.61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-5.51%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39.97%</a:t>
                          </a:r>
                        </a:p>
                      </a:txBody>
                      <a:tcPr marL="9525" marR="9525" marT="9525" marB="0" anchor="b"/>
                    </a:tc>
                    <a:extLst>
                      <a:ext uri="{0D108BD9-81ED-4DB2-BD59-A6C34878D82A}">
                        <a16:rowId xmlns:a16="http://schemas.microsoft.com/office/drawing/2014/main" val="1039730439"/>
                      </a:ext>
                    </a:extLst>
                  </a:tr>
                  <a:tr h="204046">
                    <a:tc>
                      <a:txBody>
                        <a:bodyPr/>
                        <a:lstStyle/>
                        <a:p>
                          <a:pPr algn="ctr" fontAlgn="b"/>
                          <a:r>
                            <a:rPr lang="en-US" sz="1800" u="none" strike="noStrike" dirty="0">
                              <a:effectLst/>
                            </a:rPr>
                            <a:t>Urban</a:t>
                          </a:r>
                          <a:endParaRPr lang="en-US" sz="1800" b="0" i="0" u="none" strike="noStrike" dirty="0">
                            <a:solidFill>
                              <a:srgbClr val="000000"/>
                            </a:solidFill>
                            <a:effectLst/>
                            <a:latin typeface="+mn-lt"/>
                          </a:endParaRP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515</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126741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9.32</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5.11</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9.64</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6.76</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0.31</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3.61</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0.6</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-2.38%</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38.76</a:t>
                          </a:r>
                        </a:p>
                      </a:txBody>
                      <a:tcPr marL="9525" marR="9525" marT="9525" marB="0" anchor="b"/>
                    </a:tc>
                    <a:extLst>
                      <a:ext uri="{0D108BD9-81ED-4DB2-BD59-A6C34878D82A}">
                        <a16:rowId xmlns:a16="http://schemas.microsoft.com/office/drawing/2014/main" val="3635061490"/>
                      </a:ext>
                    </a:extLst>
                  </a:tr>
                  <a:tr h="204046">
                    <a:tc>
                      <a:txBody>
                        <a:bodyPr/>
                        <a:lstStyle/>
                        <a:p>
                          <a:pPr algn="ctr" fontAlgn="b"/>
                          <a:r>
                            <a:rPr lang="en-US" sz="1800" u="none" strike="noStrike" dirty="0">
                              <a:effectLst/>
                            </a:rPr>
                            <a:t>Rural</a:t>
                          </a:r>
                          <a:endParaRPr lang="en-US" sz="1800" b="0" i="0" u="none" strike="noStrike" dirty="0">
                            <a:solidFill>
                              <a:srgbClr val="000000"/>
                            </a:solidFill>
                            <a:effectLst/>
                            <a:latin typeface="+mn-lt"/>
                          </a:endParaRP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150</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35455</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7.81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4.72</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6.87</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4.87</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-0.93</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2.99</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0.63</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-16.69%</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44.27%</a:t>
                          </a:r>
                        </a:p>
                      </a:txBody>
                      <a:tcPr marL="9525" marR="9525" marT="9525" marB="0" anchor="b"/>
                    </a:tc>
                    <a:extLst>
                      <a:ext uri="{0D108BD9-81ED-4DB2-BD59-A6C34878D82A}">
                        <a16:rowId xmlns:a16="http://schemas.microsoft.com/office/drawing/2014/main" val="1405652928"/>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290536334"/>
                  </p:ext>
                </p:extLst>
              </p:nvPr>
            </p:nvGraphicFramePr>
            <p:xfrm>
              <a:off x="311669" y="1712267"/>
              <a:ext cx="10479229" cy="1419797"/>
            </p:xfrm>
            <a:graphic>
              <a:graphicData uri="http://schemas.openxmlformats.org/drawingml/2006/table">
                <a:tbl>
                  <a:tblPr>
                    <a:tableStyleId>{D7AC3CCA-C797-4891-BE02-D94E43425B78}</a:tableStyleId>
                  </a:tblPr>
                  <a:tblGrid>
                    <a:gridCol w="917967">
                      <a:extLst>
                        <a:ext uri="{9D8B030D-6E8A-4147-A177-3AD203B41FA5}">
                          <a16:colId xmlns:a16="http://schemas.microsoft.com/office/drawing/2014/main" val="2038294050"/>
                        </a:ext>
                      </a:extLst>
                    </a:gridCol>
                    <a:gridCol w="809776">
                      <a:extLst>
                        <a:ext uri="{9D8B030D-6E8A-4147-A177-3AD203B41FA5}">
                          <a16:colId xmlns:a16="http://schemas.microsoft.com/office/drawing/2014/main" val="360985407"/>
                        </a:ext>
                      </a:extLst>
                    </a:gridCol>
                    <a:gridCol w="809776">
                      <a:extLst>
                        <a:ext uri="{9D8B030D-6E8A-4147-A177-3AD203B41FA5}">
                          <a16:colId xmlns:a16="http://schemas.microsoft.com/office/drawing/2014/main" val="48146603"/>
                        </a:ext>
                      </a:extLst>
                    </a:gridCol>
                    <a:gridCol w="847734">
                      <a:extLst>
                        <a:ext uri="{9D8B030D-6E8A-4147-A177-3AD203B41FA5}">
                          <a16:colId xmlns:a16="http://schemas.microsoft.com/office/drawing/2014/main" val="2259716910"/>
                        </a:ext>
                      </a:extLst>
                    </a:gridCol>
                    <a:gridCol w="847734">
                      <a:extLst>
                        <a:ext uri="{9D8B030D-6E8A-4147-A177-3AD203B41FA5}">
                          <a16:colId xmlns:a16="http://schemas.microsoft.com/office/drawing/2014/main" val="455957680"/>
                        </a:ext>
                      </a:extLst>
                    </a:gridCol>
                    <a:gridCol w="847734">
                      <a:extLst>
                        <a:ext uri="{9D8B030D-6E8A-4147-A177-3AD203B41FA5}">
                          <a16:colId xmlns:a16="http://schemas.microsoft.com/office/drawing/2014/main" val="2097147698"/>
                        </a:ext>
                      </a:extLst>
                    </a:gridCol>
                    <a:gridCol w="847734">
                      <a:extLst>
                        <a:ext uri="{9D8B030D-6E8A-4147-A177-3AD203B41FA5}">
                          <a16:colId xmlns:a16="http://schemas.microsoft.com/office/drawing/2014/main" val="3035714736"/>
                        </a:ext>
                      </a:extLst>
                    </a:gridCol>
                    <a:gridCol w="910998">
                      <a:extLst>
                        <a:ext uri="{9D8B030D-6E8A-4147-A177-3AD203B41FA5}">
                          <a16:colId xmlns:a16="http://schemas.microsoft.com/office/drawing/2014/main" val="2315765175"/>
                        </a:ext>
                      </a:extLst>
                    </a:gridCol>
                    <a:gridCol w="847734">
                      <a:extLst>
                        <a:ext uri="{9D8B030D-6E8A-4147-A177-3AD203B41FA5}">
                          <a16:colId xmlns:a16="http://schemas.microsoft.com/office/drawing/2014/main" val="218636247"/>
                        </a:ext>
                      </a:extLst>
                    </a:gridCol>
                    <a:gridCol w="847734">
                      <a:extLst>
                        <a:ext uri="{9D8B030D-6E8A-4147-A177-3AD203B41FA5}">
                          <a16:colId xmlns:a16="http://schemas.microsoft.com/office/drawing/2014/main" val="3723853974"/>
                        </a:ext>
                      </a:extLst>
                    </a:gridCol>
                    <a:gridCol w="999569">
                      <a:extLst>
                        <a:ext uri="{9D8B030D-6E8A-4147-A177-3AD203B41FA5}">
                          <a16:colId xmlns:a16="http://schemas.microsoft.com/office/drawing/2014/main" val="1918075580"/>
                        </a:ext>
                      </a:extLst>
                    </a:gridCol>
                    <a:gridCol w="944739">
                      <a:extLst>
                        <a:ext uri="{9D8B030D-6E8A-4147-A177-3AD203B41FA5}">
                          <a16:colId xmlns:a16="http://schemas.microsoft.com/office/drawing/2014/main" val="3460562466"/>
                        </a:ext>
                      </a:extLst>
                    </a:gridCol>
                  </a:tblGrid>
                  <a:tr h="283845">
                    <a:tc rowSpan="2">
                      <a:txBody>
                        <a:bodyPr/>
                        <a:lstStyle/>
                        <a:p>
                          <a:pPr algn="ctr" fontAlgn="b"/>
                          <a:endParaRPr lang="en-US" sz="1800" b="0" i="0" u="none" strike="noStrike" dirty="0">
                            <a:solidFill>
                              <a:srgbClr val="000000"/>
                            </a:solidFill>
                            <a:effectLst/>
                            <a:latin typeface="+mn-lt"/>
                          </a:endParaRPr>
                        </a:p>
                      </a:txBody>
                      <a:tcPr marL="9525" marR="9525" marT="9525" marB="0" anchor="b"/>
                    </a:tc>
                    <a:tc rowSpan="2">
                      <a:txBody>
                        <a:bodyPr/>
                        <a:lstStyle/>
                        <a:p>
                          <a:pPr algn="ctr" fontAlgn="b"/>
                          <a:r>
                            <a:rPr lang="en-US" sz="1800" u="none" strike="noStrike" dirty="0">
                              <a:effectLst/>
                            </a:rPr>
                            <a:t>n</a:t>
                          </a:r>
                          <a:endParaRPr lang="en-US" sz="1800" b="0" i="0" u="none" strike="noStrike" dirty="0">
                            <a:solidFill>
                              <a:srgbClr val="000000"/>
                            </a:solidFill>
                            <a:effectLst/>
                            <a:latin typeface="+mn-lt"/>
                          </a:endParaRPr>
                        </a:p>
                      </a:txBody>
                      <a:tcPr marL="9525" marR="9525" marT="9525" marB="0" anchor="b"/>
                    </a:tc>
                    <a:tc rowSpan="2">
                      <a:txBody>
                        <a:bodyPr/>
                        <a:lstStyle/>
                        <a:p>
                          <a:pPr algn="ctr" fontAlgn="b"/>
                          <a:r>
                            <a:rPr lang="en-US" sz="1800" u="none" strike="noStrike" dirty="0">
                              <a:effectLst/>
                            </a:rPr>
                            <a:t>N</a:t>
                          </a:r>
                          <a:endParaRPr lang="en-US" sz="1800" b="0" i="0" u="none" strike="noStrike" dirty="0">
                            <a:solidFill>
                              <a:srgbClr val="000000"/>
                            </a:solidFill>
                            <a:effectLst/>
                            <a:latin typeface="+mn-lt"/>
                          </a:endParaRPr>
                        </a:p>
                      </a:txBody>
                      <a:tcPr marL="9525" marR="9525" marT="9525" marB="0" anchor="b"/>
                    </a:tc>
                    <a:tc gridSpan="2">
                      <a:txBody>
                        <a:bodyPr/>
                        <a:lstStyle/>
                        <a:p>
                          <a:pPr algn="ctr" fontAlgn="b"/>
                          <a:r>
                            <a:rPr lang="en-US" sz="1800" b="0" i="0" u="none" strike="noStrike" dirty="0" smtClean="0">
                              <a:solidFill>
                                <a:srgbClr val="000000"/>
                              </a:solidFill>
                              <a:effectLst/>
                              <a:latin typeface="+mn-lt"/>
                            </a:rPr>
                            <a:t>Observed</a:t>
                          </a:r>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gridSpan="2">
                      <a:txBody>
                        <a:bodyPr/>
                        <a:lstStyle/>
                        <a:p>
                          <a:pPr algn="ctr" fontAlgn="b"/>
                          <a:r>
                            <a:rPr lang="en-US" sz="1800" u="none" strike="noStrike" dirty="0" smtClean="0">
                              <a:effectLst/>
                            </a:rPr>
                            <a:t>Modeled</a:t>
                          </a:r>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gridSpan="5">
                      <a:txBody>
                        <a:bodyPr/>
                        <a:lstStyle/>
                        <a:p>
                          <a:pPr algn="ctr" fontAlgn="b"/>
                          <a:r>
                            <a:rPr lang="en-US" sz="1800" b="0" i="0" u="none" strike="noStrike" dirty="0" smtClean="0">
                              <a:solidFill>
                                <a:srgbClr val="000000"/>
                              </a:solidFill>
                              <a:effectLst/>
                              <a:latin typeface="+mn-lt"/>
                            </a:rPr>
                            <a:t>Evaluation</a:t>
                          </a:r>
                          <a:r>
                            <a:rPr lang="en-US" sz="1800" b="0" i="0" u="none" strike="noStrike" baseline="0" dirty="0" smtClean="0">
                              <a:solidFill>
                                <a:srgbClr val="000000"/>
                              </a:solidFill>
                              <a:effectLst/>
                              <a:latin typeface="+mn-lt"/>
                            </a:rPr>
                            <a:t> Metrics</a:t>
                          </a:r>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tc hMerge="1">
                      <a:txBody>
                        <a:bodyPr/>
                        <a:lstStyle/>
                        <a:p>
                          <a:pPr algn="ctr"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22569966"/>
                      </a:ext>
                    </a:extLst>
                  </a:tr>
                  <a:tr h="28441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a:p>
                      </a:txBody>
                      <a:tcPr marL="9525" marR="9525" marT="9525" marB="0" anchor="b">
                        <a:blipFill>
                          <a:blip r:embed="rId4"/>
                          <a:stretch>
                            <a:fillRect l="-297857" t="-123404" r="-832857" b="-346809"/>
                          </a:stretch>
                        </a:blipFill>
                      </a:tcPr>
                    </a:tc>
                    <a:tc>
                      <a:txBody>
                        <a:bodyPr/>
                        <a:lstStyle/>
                        <a:p>
                          <a:endParaRPr lang="en-US"/>
                        </a:p>
                      </a:txBody>
                      <a:tcPr marL="9525" marR="9525" marT="9525" marB="0" anchor="b">
                        <a:blipFill>
                          <a:blip r:embed="rId4"/>
                          <a:stretch>
                            <a:fillRect l="-400719" t="-123404" r="-738849" b="-346809"/>
                          </a:stretch>
                        </a:blipFill>
                      </a:tcPr>
                    </a:tc>
                    <a:tc>
                      <a:txBody>
                        <a:bodyPr/>
                        <a:lstStyle/>
                        <a:p>
                          <a:endParaRPr lang="en-US"/>
                        </a:p>
                      </a:txBody>
                      <a:tcPr marL="9525" marR="9525" marT="9525" marB="0" anchor="b">
                        <a:blipFill>
                          <a:blip r:embed="rId4"/>
                          <a:stretch>
                            <a:fillRect l="-500719" t="-123404" r="-638849" b="-346809"/>
                          </a:stretch>
                        </a:blipFill>
                      </a:tcPr>
                    </a:tc>
                    <a:tc>
                      <a:txBody>
                        <a:bodyPr/>
                        <a:lstStyle/>
                        <a:p>
                          <a:endParaRPr lang="en-US"/>
                        </a:p>
                      </a:txBody>
                      <a:tcPr marL="9525" marR="9525" marT="9525" marB="0" anchor="b">
                        <a:blipFill>
                          <a:blip r:embed="rId4"/>
                          <a:stretch>
                            <a:fillRect l="-600719" t="-123404" r="-538849" b="-346809"/>
                          </a:stretch>
                        </a:blipFill>
                      </a:tcPr>
                    </a:tc>
                    <a:tc>
                      <a:txBody>
                        <a:bodyPr/>
                        <a:lstStyle/>
                        <a:p>
                          <a:pPr algn="ctr" fontAlgn="b"/>
                          <a:r>
                            <a:rPr lang="en-US" sz="1800" b="0" i="0" u="none" strike="noStrike" dirty="0" smtClean="0">
                              <a:solidFill>
                                <a:srgbClr val="000000"/>
                              </a:solidFill>
                              <a:effectLst/>
                              <a:latin typeface="+mn-lt"/>
                            </a:rPr>
                            <a:t>MB</a:t>
                          </a:r>
                          <a:endParaRPr lang="en-US" sz="1800" b="0" i="0" u="none" strike="noStrike" dirty="0">
                            <a:solidFill>
                              <a:srgbClr val="000000"/>
                            </a:solidFill>
                            <a:effectLst/>
                            <a:latin typeface="+mn-lt"/>
                          </a:endParaRPr>
                        </a:p>
                      </a:txBody>
                      <a:tcPr marL="9525" marR="9525" marT="9525" marB="0" anchor="b"/>
                    </a:tc>
                    <a:tc>
                      <a:txBody>
                        <a:bodyPr/>
                        <a:lstStyle/>
                        <a:p>
                          <a:pPr algn="ctr" fontAlgn="b"/>
                          <a:r>
                            <a:rPr lang="en-US" sz="1800" b="0" i="0" u="none" strike="noStrike" dirty="0" smtClean="0">
                              <a:solidFill>
                                <a:srgbClr val="000000"/>
                              </a:solidFill>
                              <a:effectLst/>
                              <a:latin typeface="+mn-lt"/>
                            </a:rPr>
                            <a:t>ME</a:t>
                          </a:r>
                          <a:endParaRPr lang="en-US" sz="1800" b="0" i="0" u="none" strike="noStrike" dirty="0">
                            <a:solidFill>
                              <a:srgbClr val="000000"/>
                            </a:solidFill>
                            <a:effectLst/>
                            <a:latin typeface="+mn-lt"/>
                          </a:endParaRPr>
                        </a:p>
                      </a:txBody>
                      <a:tcPr marL="9525" marR="9525" marT="9525" marB="0" anchor="b"/>
                    </a:tc>
                    <a:tc>
                      <a:txBody>
                        <a:bodyPr/>
                        <a:lstStyle/>
                        <a:p>
                          <a:endParaRPr lang="en-US"/>
                        </a:p>
                      </a:txBody>
                      <a:tcPr marL="9525" marR="9525" marT="9525" marB="0" anchor="b">
                        <a:blipFill>
                          <a:blip r:embed="rId4"/>
                          <a:stretch>
                            <a:fillRect l="-908633" t="-123404" r="-230935" b="-346809"/>
                          </a:stretch>
                        </a:blipFill>
                      </a:tcPr>
                    </a:tc>
                    <a:tc>
                      <a:txBody>
                        <a:bodyPr/>
                        <a:lstStyle/>
                        <a:p>
                          <a:pPr algn="ctr" fontAlgn="b"/>
                          <a:r>
                            <a:rPr lang="en-US" sz="1800" b="0" i="0" u="none" strike="noStrike" dirty="0" smtClean="0">
                              <a:solidFill>
                                <a:srgbClr val="000000"/>
                              </a:solidFill>
                              <a:effectLst/>
                              <a:latin typeface="+mn-lt"/>
                            </a:rPr>
                            <a:t>FB</a:t>
                          </a:r>
                          <a:endParaRPr lang="en-US" sz="1800" b="0" i="0" u="none" strike="noStrike" dirty="0">
                            <a:solidFill>
                              <a:srgbClr val="000000"/>
                            </a:solidFill>
                            <a:effectLst/>
                            <a:latin typeface="+mn-lt"/>
                          </a:endParaRPr>
                        </a:p>
                      </a:txBody>
                      <a:tcPr marL="9525" marR="9525" marT="9525" marB="0" anchor="b"/>
                    </a:tc>
                    <a:tc>
                      <a:txBody>
                        <a:bodyPr/>
                        <a:lstStyle/>
                        <a:p>
                          <a:pPr algn="ctr" fontAlgn="b"/>
                          <a:r>
                            <a:rPr lang="en-US" sz="1800" b="0" i="0" u="none" strike="noStrike" dirty="0" smtClean="0">
                              <a:solidFill>
                                <a:srgbClr val="000000"/>
                              </a:solidFill>
                              <a:effectLst/>
                              <a:latin typeface="+mn-lt"/>
                            </a:rPr>
                            <a:t>FE</a:t>
                          </a:r>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025041922"/>
                      </a:ext>
                    </a:extLst>
                  </a:tr>
                  <a:tr h="283845">
                    <a:tc>
                      <a:txBody>
                        <a:bodyPr/>
                        <a:lstStyle/>
                        <a:p>
                          <a:pPr algn="ctr" fontAlgn="b"/>
                          <a:r>
                            <a:rPr lang="en-US" sz="1800" u="none" strike="noStrike" dirty="0">
                              <a:effectLst/>
                            </a:rPr>
                            <a:t>Overall</a:t>
                          </a:r>
                          <a:endParaRPr lang="en-US" sz="1800" b="0" i="0" u="none" strike="noStrike" dirty="0">
                            <a:solidFill>
                              <a:srgbClr val="000000"/>
                            </a:solidFill>
                            <a:effectLst/>
                            <a:latin typeface="+mn-lt"/>
                          </a:endParaRP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655</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162196</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8.99</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5.07</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9.03</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6.5</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0.04</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3.447</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0.61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-5.51%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39.97%</a:t>
                          </a:r>
                        </a:p>
                      </a:txBody>
                      <a:tcPr marL="9525" marR="9525" marT="9525" marB="0" anchor="b"/>
                    </a:tc>
                    <a:extLst>
                      <a:ext uri="{0D108BD9-81ED-4DB2-BD59-A6C34878D82A}">
                        <a16:rowId xmlns:a16="http://schemas.microsoft.com/office/drawing/2014/main" val="1039730439"/>
                      </a:ext>
                    </a:extLst>
                  </a:tr>
                  <a:tr h="283845">
                    <a:tc>
                      <a:txBody>
                        <a:bodyPr/>
                        <a:lstStyle/>
                        <a:p>
                          <a:pPr algn="ctr" fontAlgn="b"/>
                          <a:r>
                            <a:rPr lang="en-US" sz="1800" u="none" strike="noStrike" dirty="0">
                              <a:effectLst/>
                            </a:rPr>
                            <a:t>Urban</a:t>
                          </a:r>
                          <a:endParaRPr lang="en-US" sz="1800" b="0" i="0" u="none" strike="noStrike" dirty="0">
                            <a:solidFill>
                              <a:srgbClr val="000000"/>
                            </a:solidFill>
                            <a:effectLst/>
                            <a:latin typeface="+mn-lt"/>
                          </a:endParaRP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515</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126741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9.32</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5.11</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9.64</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6.76</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0.31</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3.61</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0.6</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-2.38%</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38.76</a:t>
                          </a:r>
                        </a:p>
                      </a:txBody>
                      <a:tcPr marL="9525" marR="9525" marT="9525" marB="0" anchor="b"/>
                    </a:tc>
                    <a:extLst>
                      <a:ext uri="{0D108BD9-81ED-4DB2-BD59-A6C34878D82A}">
                        <a16:rowId xmlns:a16="http://schemas.microsoft.com/office/drawing/2014/main" val="3635061490"/>
                      </a:ext>
                    </a:extLst>
                  </a:tr>
                  <a:tr h="283845">
                    <a:tc>
                      <a:txBody>
                        <a:bodyPr/>
                        <a:lstStyle/>
                        <a:p>
                          <a:pPr algn="ctr" fontAlgn="b"/>
                          <a:r>
                            <a:rPr lang="en-US" sz="1800" u="none" strike="noStrike" dirty="0">
                              <a:effectLst/>
                            </a:rPr>
                            <a:t>Rural</a:t>
                          </a:r>
                          <a:endParaRPr lang="en-US" sz="1800" b="0" i="0" u="none" strike="noStrike" dirty="0">
                            <a:solidFill>
                              <a:srgbClr val="000000"/>
                            </a:solidFill>
                            <a:effectLst/>
                            <a:latin typeface="+mn-lt"/>
                          </a:endParaRP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150</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35455</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7.81</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4.72</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6.87</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4.87</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-0.93</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2.99</a:t>
                          </a:r>
                        </a:p>
                      </a:txBody>
                      <a:tcPr marL="9525" marR="9525" marT="9525" marB="0" anchor="b"/>
                    </a:tc>
                    <a:tc>
                      <a:txBody>
                        <a:bodyPr/>
                        <a:lstStyle/>
                        <a:p>
                          <a:pPr marL="0" marR="0">
                            <a:lnSpc>
                              <a:spcPct val="107000"/>
                            </a:lnSpc>
                            <a:spcBef>
                              <a:spcPts val="0"/>
                            </a:spcBef>
                            <a:spcAft>
                              <a:spcPts val="800"/>
                            </a:spcAft>
                          </a:pPr>
                          <a:r>
                            <a:rPr lang="en-US" sz="1800" u="none" strike="noStrike" kern="1200">
                              <a:solidFill>
                                <a:schemeClr val="dk1"/>
                              </a:solidFill>
                              <a:effectLst/>
                              <a:latin typeface="+mn-lt"/>
                              <a:ea typeface="+mn-ea"/>
                              <a:cs typeface="+mn-cs"/>
                            </a:rPr>
                            <a:t>0.63</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-16.69%</a:t>
                          </a:r>
                        </a:p>
                      </a:txBody>
                      <a:tcPr marL="9525" marR="9525" marT="9525" marB="0" anchor="b"/>
                    </a:tc>
                    <a:tc>
                      <a:txBody>
                        <a:bodyPr/>
                        <a:lstStyle/>
                        <a:p>
                          <a:pPr marL="0" marR="0">
                            <a:lnSpc>
                              <a:spcPct val="107000"/>
                            </a:lnSpc>
                            <a:spcBef>
                              <a:spcPts val="0"/>
                            </a:spcBef>
                            <a:spcAft>
                              <a:spcPts val="800"/>
                            </a:spcAft>
                          </a:pPr>
                          <a:r>
                            <a:rPr lang="en-US" sz="1800" u="none" strike="noStrike" kern="1200" dirty="0">
                              <a:solidFill>
                                <a:schemeClr val="dk1"/>
                              </a:solidFill>
                              <a:effectLst/>
                              <a:latin typeface="+mn-lt"/>
                              <a:ea typeface="+mn-ea"/>
                              <a:cs typeface="+mn-cs"/>
                            </a:rPr>
                            <a:t>44.27%</a:t>
                          </a:r>
                        </a:p>
                      </a:txBody>
                      <a:tcPr marL="9525" marR="9525" marT="9525" marB="0" anchor="b"/>
                    </a:tc>
                    <a:extLst>
                      <a:ext uri="{0D108BD9-81ED-4DB2-BD59-A6C34878D82A}">
                        <a16:rowId xmlns:a16="http://schemas.microsoft.com/office/drawing/2014/main" val="1405652928"/>
                      </a:ext>
                    </a:extLst>
                  </a:tr>
                </a:tbl>
              </a:graphicData>
            </a:graphic>
          </p:graphicFrame>
        </mc:Fallback>
      </mc:AlternateContent>
      <p:sp>
        <p:nvSpPr>
          <p:cNvPr id="6" name="Rounded Rectangle 5"/>
          <p:cNvSpPr/>
          <p:nvPr/>
        </p:nvSpPr>
        <p:spPr>
          <a:xfrm>
            <a:off x="8848437" y="1939638"/>
            <a:ext cx="1923989" cy="12653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225309" y="2254141"/>
            <a:ext cx="914400" cy="89592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normAutofit lnSpcReduction="10000"/>
          </a:bodyPr>
          <a:lstStyle/>
          <a:p>
            <a:fld id="{80AD682A-ED17-4C8A-AA7E-B69C2EDA42BA}" type="slidenum">
              <a:rPr lang="en-US" smtClean="0"/>
              <a:t>21</a:t>
            </a:fld>
            <a:endParaRPr lang="en-US"/>
          </a:p>
        </p:txBody>
      </p:sp>
    </p:spTree>
    <p:extLst>
      <p:ext uri="{BB962C8B-B14F-4D97-AF65-F5344CB8AC3E}">
        <p14:creationId xmlns:p14="http://schemas.microsoft.com/office/powerpoint/2010/main" val="1936496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Limitations</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CMAQ suffers from systematic bias in model predictions.</a:t>
                </a:r>
              </a:p>
              <a:p>
                <a:pPr lvl="1"/>
                <a:r>
                  <a:rPr lang="en-US" dirty="0" smtClean="0"/>
                  <a:t>CMAQ tends to over-estimate PM</a:t>
                </a:r>
                <a:r>
                  <a:rPr lang="en-US" baseline="-25000" dirty="0" smtClean="0"/>
                  <a:t>2.5</a:t>
                </a:r>
                <a:r>
                  <a:rPr lang="en-US" dirty="0" smtClean="0"/>
                  <a:t> in urban areas, but underestimates over rural areas.</a:t>
                </a:r>
              </a:p>
              <a:p>
                <a:pPr lvl="1"/>
                <a:r>
                  <a:rPr lang="en-US" dirty="0" smtClean="0"/>
                  <a:t>CMAQ tends to underestimate PM</a:t>
                </a:r>
                <a:r>
                  <a:rPr lang="en-US" baseline="-25000" dirty="0" smtClean="0"/>
                  <a:t>2.5</a:t>
                </a:r>
                <a:r>
                  <a:rPr lang="en-US" dirty="0" smtClean="0"/>
                  <a:t> in summer months</a:t>
                </a:r>
              </a:p>
              <a:p>
                <a:pPr lvl="1"/>
                <a:endParaRPr lang="en-US" dirty="0" smtClean="0"/>
              </a:p>
              <a:p>
                <a:pPr lvl="1"/>
                <a:endParaRPr lang="en-US" dirty="0"/>
              </a:p>
              <a:p>
                <a:endParaRPr lang="en-US" dirty="0" smtClean="0"/>
              </a:p>
              <a:p>
                <a:endParaRPr lang="en-US" dirty="0"/>
              </a:p>
              <a:p>
                <a:endParaRPr lang="en-US" dirty="0" smtClean="0"/>
              </a:p>
              <a:p>
                <a:endParaRPr lang="en-US" dirty="0"/>
              </a:p>
              <a:p>
                <a:pPr lvl="1"/>
                <a:endParaRPr lang="en-US" dirty="0" smtClean="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𝐶𝑀𝐴𝑄</m:t>
                        </m:r>
                      </m:e>
                      <m:sub>
                        <m:r>
                          <a:rPr lang="en-US" i="1">
                            <a:latin typeface="Cambria Math" panose="02040503050406030204" pitchFamily="18" charset="0"/>
                          </a:rPr>
                          <m:t>𝑑𝑖𝑓𝑓</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𝐶𝑀𝐴𝑄</m:t>
                        </m:r>
                      </m:e>
                      <m:sub>
                        <m:r>
                          <a:rPr lang="en-US" i="1">
                            <a:latin typeface="Cambria Math" panose="02040503050406030204" pitchFamily="18" charset="0"/>
                          </a:rPr>
                          <m:t>𝑓𝑖𝑟𝑒</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𝐶𝑀𝐴𝑄</m:t>
                        </m:r>
                      </m:e>
                      <m:sub>
                        <m:r>
                          <a:rPr lang="en-US" i="1">
                            <a:latin typeface="Cambria Math" panose="02040503050406030204" pitchFamily="18" charset="0"/>
                          </a:rPr>
                          <m:t>𝑛𝑜𝑓𝑖𝑟𝑒</m:t>
                        </m:r>
                      </m:sub>
                    </m:sSub>
                  </m:oMath>
                </a14:m>
                <a:r>
                  <a:rPr lang="en-US" dirty="0" smtClean="0"/>
                  <a:t>) ranges from -0.82 to 1055.31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3</m:t>
                        </m:r>
                      </m:sup>
                    </m:sSup>
                  </m:oMath>
                </a14:m>
                <a:endParaRPr lang="en-US" dirty="0" smtClean="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504" t="-1254" r="-945"/>
                </a:stretch>
              </a:blipFill>
            </p:spPr>
            <p:txBody>
              <a:bodyPr/>
              <a:lstStyle/>
              <a:p>
                <a:r>
                  <a:rPr lang="en-US">
                    <a:noFill/>
                  </a:rPr>
                  <a:t> </a:t>
                </a:r>
              </a:p>
            </p:txBody>
          </p:sp>
        </mc:Fallback>
      </mc:AlternateContent>
      <p:sp>
        <p:nvSpPr>
          <p:cNvPr id="8" name="TextBox 7"/>
          <p:cNvSpPr txBox="1"/>
          <p:nvPr/>
        </p:nvSpPr>
        <p:spPr>
          <a:xfrm>
            <a:off x="4004758" y="5301572"/>
            <a:ext cx="1453469" cy="523220"/>
          </a:xfrm>
          <a:prstGeom prst="rect">
            <a:avLst/>
          </a:prstGeom>
          <a:noFill/>
        </p:spPr>
        <p:txBody>
          <a:bodyPr wrap="square" rtlCol="0">
            <a:spAutoFit/>
          </a:bodyPr>
          <a:lstStyle/>
          <a:p>
            <a:r>
              <a:rPr lang="en-US" sz="1400" dirty="0" smtClean="0">
                <a:solidFill>
                  <a:srgbClr val="00B050"/>
                </a:solidFill>
              </a:rPr>
              <a:t>Underestimate </a:t>
            </a:r>
          </a:p>
          <a:p>
            <a:r>
              <a:rPr lang="en-US" sz="1400" dirty="0" smtClean="0">
                <a:solidFill>
                  <a:srgbClr val="00B050"/>
                </a:solidFill>
              </a:rPr>
              <a:t>PM2.5</a:t>
            </a:r>
            <a:endParaRPr lang="en-US" sz="1400" dirty="0">
              <a:solidFill>
                <a:srgbClr val="00B050"/>
              </a:solidFill>
            </a:endParaRPr>
          </a:p>
        </p:txBody>
      </p:sp>
      <p:grpSp>
        <p:nvGrpSpPr>
          <p:cNvPr id="27" name="Group 26"/>
          <p:cNvGrpSpPr/>
          <p:nvPr/>
        </p:nvGrpSpPr>
        <p:grpSpPr>
          <a:xfrm>
            <a:off x="1546698" y="2616739"/>
            <a:ext cx="6215974" cy="2684835"/>
            <a:chOff x="999202" y="2034112"/>
            <a:chExt cx="8970707" cy="4350877"/>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340" b="11925"/>
            <a:stretch/>
          </p:blipFill>
          <p:spPr>
            <a:xfrm>
              <a:off x="999202" y="2034112"/>
              <a:ext cx="8970707" cy="4350877"/>
            </a:xfrm>
            <a:prstGeom prst="rect">
              <a:avLst/>
            </a:prstGeom>
          </p:spPr>
        </p:pic>
        <p:sp>
          <p:nvSpPr>
            <p:cNvPr id="6" name="Rounded Rectangle 5"/>
            <p:cNvSpPr/>
            <p:nvPr/>
          </p:nvSpPr>
          <p:spPr>
            <a:xfrm>
              <a:off x="4134255" y="6050604"/>
              <a:ext cx="2772383" cy="334385"/>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937753" y="6050603"/>
              <a:ext cx="428017" cy="33438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2359047" y="5289779"/>
            <a:ext cx="1359989" cy="523220"/>
          </a:xfrm>
          <a:prstGeom prst="rect">
            <a:avLst/>
          </a:prstGeom>
          <a:noFill/>
        </p:spPr>
        <p:txBody>
          <a:bodyPr wrap="square" rtlCol="0">
            <a:spAutoFit/>
          </a:bodyPr>
          <a:lstStyle/>
          <a:p>
            <a:r>
              <a:rPr lang="en-US" sz="1400" dirty="0" smtClean="0">
                <a:solidFill>
                  <a:srgbClr val="FF0000"/>
                </a:solidFill>
              </a:rPr>
              <a:t>Overestimate </a:t>
            </a:r>
          </a:p>
          <a:p>
            <a:r>
              <a:rPr lang="en-US" sz="1400" dirty="0" smtClean="0">
                <a:solidFill>
                  <a:srgbClr val="FF0000"/>
                </a:solidFill>
              </a:rPr>
              <a:t>PM2.5</a:t>
            </a:r>
            <a:endParaRPr lang="en-US" sz="1400" dirty="0">
              <a:solidFill>
                <a:srgbClr val="FF0000"/>
              </a:solidFill>
            </a:endParaRPr>
          </a:p>
        </p:txBody>
      </p:sp>
      <p:sp>
        <p:nvSpPr>
          <p:cNvPr id="4" name="Slide Number Placeholder 3"/>
          <p:cNvSpPr>
            <a:spLocks noGrp="1"/>
          </p:cNvSpPr>
          <p:nvPr>
            <p:ph type="sldNum" sz="quarter" idx="12"/>
          </p:nvPr>
        </p:nvSpPr>
        <p:spPr/>
        <p:txBody>
          <a:bodyPr>
            <a:normAutofit lnSpcReduction="10000"/>
          </a:bodyPr>
          <a:lstStyle/>
          <a:p>
            <a:fld id="{80AD682A-ED17-4C8A-AA7E-B69C2EDA42BA}" type="slidenum">
              <a:rPr lang="en-US" smtClean="0"/>
              <a:t>22</a:t>
            </a:fld>
            <a:endParaRPr lang="en-US"/>
          </a:p>
        </p:txBody>
      </p:sp>
    </p:spTree>
    <p:extLst>
      <p:ext uri="{BB962C8B-B14F-4D97-AF65-F5344CB8AC3E}">
        <p14:creationId xmlns:p14="http://schemas.microsoft.com/office/powerpoint/2010/main" val="335224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258" t="14210" r="4540" b="12456"/>
          <a:stretch/>
        </p:blipFill>
        <p:spPr>
          <a:xfrm>
            <a:off x="141625" y="2646179"/>
            <a:ext cx="5227345" cy="332071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324" t="17369" r="10370" b="18070"/>
          <a:stretch/>
        </p:blipFill>
        <p:spPr>
          <a:xfrm>
            <a:off x="5775157" y="2641764"/>
            <a:ext cx="5285873" cy="3325130"/>
          </a:xfrm>
          <a:prstGeom prst="rect">
            <a:avLst/>
          </a:prstGeom>
        </p:spPr>
      </p:pic>
      <p:sp>
        <p:nvSpPr>
          <p:cNvPr id="4" name="Slide Number Placeholder 3"/>
          <p:cNvSpPr>
            <a:spLocks noGrp="1"/>
          </p:cNvSpPr>
          <p:nvPr>
            <p:ph type="sldNum" sz="quarter" idx="12"/>
          </p:nvPr>
        </p:nvSpPr>
        <p:spPr/>
        <p:txBody>
          <a:bodyPr>
            <a:normAutofit lnSpcReduction="10000"/>
          </a:bodyPr>
          <a:lstStyle/>
          <a:p>
            <a:fld id="{80AD682A-ED17-4C8A-AA7E-B69C2EDA42BA}" type="slidenum">
              <a:rPr lang="en-US" smtClean="0"/>
              <a:t>23</a:t>
            </a:fld>
            <a:endParaRPr lang="en-US"/>
          </a:p>
        </p:txBody>
      </p:sp>
      <p:sp>
        <p:nvSpPr>
          <p:cNvPr id="6" name="TextBox 5"/>
          <p:cNvSpPr txBox="1"/>
          <p:nvPr/>
        </p:nvSpPr>
        <p:spPr>
          <a:xfrm>
            <a:off x="1847272" y="2161309"/>
            <a:ext cx="1597891" cy="369332"/>
          </a:xfrm>
          <a:prstGeom prst="rect">
            <a:avLst/>
          </a:prstGeom>
          <a:noFill/>
        </p:spPr>
        <p:txBody>
          <a:bodyPr wrap="square" rtlCol="0">
            <a:spAutoFit/>
          </a:bodyPr>
          <a:lstStyle/>
          <a:p>
            <a:r>
              <a:rPr lang="en-US" dirty="0" smtClean="0"/>
              <a:t>Fire Density</a:t>
            </a:r>
            <a:endParaRPr lang="en-US" dirty="0"/>
          </a:p>
        </p:txBody>
      </p:sp>
      <p:sp>
        <p:nvSpPr>
          <p:cNvPr id="10" name="TextBox 9"/>
          <p:cNvSpPr txBox="1"/>
          <p:nvPr/>
        </p:nvSpPr>
        <p:spPr>
          <a:xfrm>
            <a:off x="7162799" y="2161309"/>
            <a:ext cx="2803237" cy="369332"/>
          </a:xfrm>
          <a:prstGeom prst="rect">
            <a:avLst/>
          </a:prstGeom>
          <a:noFill/>
        </p:spPr>
        <p:txBody>
          <a:bodyPr wrap="square" rtlCol="0">
            <a:spAutoFit/>
          </a:bodyPr>
          <a:lstStyle/>
          <a:p>
            <a:r>
              <a:rPr lang="en-US" dirty="0" smtClean="0"/>
              <a:t>Annual Average PM</a:t>
            </a:r>
            <a:r>
              <a:rPr lang="en-US" baseline="-25000" dirty="0" smtClean="0"/>
              <a:t>2.5</a:t>
            </a:r>
            <a:r>
              <a:rPr lang="en-US" dirty="0" smtClean="0"/>
              <a:t> </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4031229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26" y="428016"/>
            <a:ext cx="5070835" cy="329450"/>
          </a:xfrm>
        </p:spPr>
        <p:txBody>
          <a:bodyPr>
            <a:noAutofit/>
          </a:bodyPr>
          <a:lstStyle/>
          <a:p>
            <a:r>
              <a:rPr lang="en-US" sz="1800" dirty="0" smtClean="0"/>
              <a:t>Wildland Fire-Attributable Annual Mean PM2.5 </a:t>
            </a:r>
            <a:endParaRPr lang="en-US" sz="1800" dirty="0"/>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027" t="3880" r="4583" b="5177"/>
          <a:stretch/>
        </p:blipFill>
        <p:spPr>
          <a:xfrm>
            <a:off x="207394" y="885218"/>
            <a:ext cx="5539960" cy="5573948"/>
          </a:xfrm>
        </p:spPr>
      </p:pic>
      <p:pic>
        <p:nvPicPr>
          <p:cNvPr id="8" name="Content Placeholder 7"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92295" y="5669132"/>
            <a:ext cx="1648055" cy="714475"/>
          </a:xfrm>
        </p:spPr>
      </p:pic>
      <p:sp>
        <p:nvSpPr>
          <p:cNvPr id="6" name="Title 1"/>
          <p:cNvSpPr txBox="1">
            <a:spLocks/>
          </p:cNvSpPr>
          <p:nvPr/>
        </p:nvSpPr>
        <p:spPr>
          <a:xfrm>
            <a:off x="6287829" y="418289"/>
            <a:ext cx="4480560" cy="329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600" dirty="0" smtClean="0"/>
              <a:t>Annual Fire Density over CMAQ study domain </a:t>
            </a:r>
            <a:endParaRPr lang="en-US" sz="1600"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366" t="5107" r="4988" b="5674"/>
          <a:stretch/>
        </p:blipFill>
        <p:spPr>
          <a:xfrm>
            <a:off x="5875506" y="885218"/>
            <a:ext cx="5523618" cy="5497398"/>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8229" y="5571972"/>
            <a:ext cx="1362265" cy="733527"/>
          </a:xfrm>
          <a:prstGeom prst="rect">
            <a:avLst/>
          </a:prstGeom>
        </p:spPr>
      </p:pic>
      <p:sp>
        <p:nvSpPr>
          <p:cNvPr id="3" name="Slide Number Placeholder 2"/>
          <p:cNvSpPr>
            <a:spLocks noGrp="1"/>
          </p:cNvSpPr>
          <p:nvPr>
            <p:ph type="sldNum" sz="quarter" idx="12"/>
          </p:nvPr>
        </p:nvSpPr>
        <p:spPr/>
        <p:txBody>
          <a:bodyPr>
            <a:normAutofit lnSpcReduction="10000"/>
          </a:bodyPr>
          <a:lstStyle/>
          <a:p>
            <a:fld id="{80AD682A-ED17-4C8A-AA7E-B69C2EDA42BA}" type="slidenum">
              <a:rPr lang="en-US" smtClean="0"/>
              <a:t>24</a:t>
            </a:fld>
            <a:endParaRPr lang="en-US"/>
          </a:p>
        </p:txBody>
      </p:sp>
    </p:spTree>
    <p:extLst>
      <p:ext uri="{BB962C8B-B14F-4D97-AF65-F5344CB8AC3E}">
        <p14:creationId xmlns:p14="http://schemas.microsoft.com/office/powerpoint/2010/main" val="4162879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41811" y="1133133"/>
            <a:ext cx="5574041" cy="5574041"/>
          </a:xfrm>
        </p:spPr>
      </p:pic>
      <p:pic>
        <p:nvPicPr>
          <p:cNvPr id="16" name="Picture 1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745" y="5641985"/>
            <a:ext cx="1638529" cy="695422"/>
          </a:xfrm>
          <a:prstGeom prst="rect">
            <a:avLst/>
          </a:prstGeom>
        </p:spPr>
      </p:pic>
      <p:grpSp>
        <p:nvGrpSpPr>
          <p:cNvPr id="30" name="Group 29"/>
          <p:cNvGrpSpPr/>
          <p:nvPr/>
        </p:nvGrpSpPr>
        <p:grpSpPr>
          <a:xfrm>
            <a:off x="5648856" y="926388"/>
            <a:ext cx="5783130" cy="5851432"/>
            <a:chOff x="5580618" y="950175"/>
            <a:chExt cx="5710182" cy="5779211"/>
          </a:xfrm>
        </p:grpSpPr>
        <p:grpSp>
          <p:nvGrpSpPr>
            <p:cNvPr id="4" name="Group 3"/>
            <p:cNvGrpSpPr/>
            <p:nvPr/>
          </p:nvGrpSpPr>
          <p:grpSpPr>
            <a:xfrm>
              <a:off x="5580618" y="950175"/>
              <a:ext cx="5710182" cy="5779211"/>
              <a:chOff x="5554268" y="883838"/>
              <a:chExt cx="5705048" cy="5854958"/>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268" y="1033750"/>
                <a:ext cx="5705048" cy="5705046"/>
              </a:xfrm>
              <a:prstGeom prst="rect">
                <a:avLst/>
              </a:prstGeom>
            </p:spPr>
          </p:pic>
          <p:sp>
            <p:nvSpPr>
              <p:cNvPr id="18" name="Title 1"/>
              <p:cNvSpPr txBox="1">
                <a:spLocks/>
              </p:cNvSpPr>
              <p:nvPr/>
            </p:nvSpPr>
            <p:spPr>
              <a:xfrm>
                <a:off x="5984040" y="883838"/>
                <a:ext cx="5059546" cy="3364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Wildland Fire-Attributable PM</a:t>
                </a:r>
                <a:r>
                  <a:rPr lang="en-US" sz="1800" baseline="-25000" dirty="0" smtClean="0"/>
                  <a:t>2.5</a:t>
                </a:r>
                <a:r>
                  <a:rPr lang="en-US" sz="1800" dirty="0" smtClean="0"/>
                  <a:t> Ratio</a:t>
                </a:r>
                <a:endParaRPr lang="en-US" sz="1800" dirty="0"/>
              </a:p>
            </p:txBody>
          </p:sp>
        </p:grpSp>
        <p:pic>
          <p:nvPicPr>
            <p:cNvPr id="29" name="Picture 2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495" y="5668453"/>
              <a:ext cx="1314633" cy="695422"/>
            </a:xfrm>
            <a:prstGeom prst="rect">
              <a:avLst/>
            </a:prstGeom>
          </p:spPr>
        </p:pic>
      </p:grpSp>
      <p:pic>
        <p:nvPicPr>
          <p:cNvPr id="7" name="Content Placeholder 6"/>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236422" y="1089406"/>
            <a:ext cx="5661497" cy="5661497"/>
          </a:xfrm>
        </p:spPr>
      </p:pic>
      <p:sp>
        <p:nvSpPr>
          <p:cNvPr id="9" name="Title 1"/>
          <p:cNvSpPr>
            <a:spLocks noGrp="1"/>
          </p:cNvSpPr>
          <p:nvPr>
            <p:ph type="title"/>
          </p:nvPr>
        </p:nvSpPr>
        <p:spPr>
          <a:xfrm>
            <a:off x="6095605" y="926388"/>
            <a:ext cx="5070835" cy="329450"/>
          </a:xfrm>
        </p:spPr>
        <p:txBody>
          <a:bodyPr>
            <a:noAutofit/>
          </a:bodyPr>
          <a:lstStyle/>
          <a:p>
            <a:r>
              <a:rPr lang="en-US" sz="1800" dirty="0" smtClean="0"/>
              <a:t>Wildland Fire-Attributable Annual Mean PM</a:t>
            </a:r>
            <a:r>
              <a:rPr lang="en-US" sz="1800" baseline="-25000" dirty="0" smtClean="0"/>
              <a:t>2.5</a:t>
            </a:r>
            <a:r>
              <a:rPr lang="en-US" sz="1800" dirty="0" smtClean="0"/>
              <a:t> </a:t>
            </a:r>
            <a:endParaRPr lang="en-US" sz="1800" dirty="0"/>
          </a:p>
        </p:txBody>
      </p:sp>
      <p:sp>
        <p:nvSpPr>
          <p:cNvPr id="10" name="Title 1"/>
          <p:cNvSpPr txBox="1">
            <a:spLocks/>
          </p:cNvSpPr>
          <p:nvPr/>
        </p:nvSpPr>
        <p:spPr>
          <a:xfrm>
            <a:off x="1331584" y="926388"/>
            <a:ext cx="3385012"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Annual Mean All-source PM</a:t>
            </a:r>
            <a:r>
              <a:rPr lang="en-US" sz="1800" baseline="-25000" dirty="0" smtClean="0"/>
              <a:t>2.5</a:t>
            </a:r>
            <a:r>
              <a:rPr lang="en-US" sz="1800" dirty="0" smtClean="0"/>
              <a:t> </a:t>
            </a:r>
            <a:endParaRPr lang="en-US" sz="1800" dirty="0"/>
          </a:p>
        </p:txBody>
      </p:sp>
      <p:sp>
        <p:nvSpPr>
          <p:cNvPr id="11" name="Title 5"/>
          <p:cNvSpPr txBox="1">
            <a:spLocks/>
          </p:cNvSpPr>
          <p:nvPr/>
        </p:nvSpPr>
        <p:spPr>
          <a:xfrm>
            <a:off x="509933" y="175098"/>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smtClean="0"/>
              <a:t>Results</a:t>
            </a:r>
            <a:endParaRPr lang="en-US" sz="3600" dirty="0"/>
          </a:p>
        </p:txBody>
      </p:sp>
      <p:pic>
        <p:nvPicPr>
          <p:cNvPr id="15" name="Picture 1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1732" y="5668847"/>
            <a:ext cx="1076475" cy="695422"/>
          </a:xfrm>
          <a:prstGeom prst="rect">
            <a:avLst/>
          </a:prstGeom>
        </p:spPr>
      </p:pic>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25</a:t>
            </a:fld>
            <a:endParaRPr lang="en-US"/>
          </a:p>
        </p:txBody>
      </p:sp>
      <p:grpSp>
        <p:nvGrpSpPr>
          <p:cNvPr id="27" name="Group 26"/>
          <p:cNvGrpSpPr/>
          <p:nvPr/>
        </p:nvGrpSpPr>
        <p:grpSpPr>
          <a:xfrm>
            <a:off x="1577037" y="3088204"/>
            <a:ext cx="3337309" cy="685790"/>
            <a:chOff x="1437891" y="3088204"/>
            <a:chExt cx="3337309" cy="685790"/>
          </a:xfrm>
        </p:grpSpPr>
        <p:sp>
          <p:nvSpPr>
            <p:cNvPr id="13" name="Oval 12"/>
            <p:cNvSpPr/>
            <p:nvPr/>
          </p:nvSpPr>
          <p:spPr>
            <a:xfrm>
              <a:off x="4472002" y="3232371"/>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379036" y="3088204"/>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437891" y="3405209"/>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084020" y="3085593"/>
            <a:ext cx="3329521" cy="688400"/>
            <a:chOff x="6944874" y="3085593"/>
            <a:chExt cx="3329521" cy="688400"/>
          </a:xfrm>
        </p:grpSpPr>
        <p:sp>
          <p:nvSpPr>
            <p:cNvPr id="21" name="Oval 20"/>
            <p:cNvSpPr/>
            <p:nvPr/>
          </p:nvSpPr>
          <p:spPr>
            <a:xfrm>
              <a:off x="9971197" y="325528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888934" y="30855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944874" y="3405208"/>
              <a:ext cx="295410"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p:cNvSpPr/>
          <p:nvPr/>
        </p:nvSpPr>
        <p:spPr>
          <a:xfrm rot="2532847">
            <a:off x="2518183" y="4381456"/>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2532847">
            <a:off x="8017203" y="4381455"/>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6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437314" y="923877"/>
            <a:ext cx="6025813" cy="329450"/>
          </a:xfrm>
        </p:spPr>
        <p:txBody>
          <a:bodyPr>
            <a:noAutofit/>
          </a:bodyPr>
          <a:lstStyle/>
          <a:p>
            <a:r>
              <a:rPr lang="en-US" sz="1800" dirty="0" smtClean="0"/>
              <a:t>% of premature deaths due </a:t>
            </a:r>
            <a:r>
              <a:rPr lang="en-US" sz="1800" dirty="0"/>
              <a:t>to wildland </a:t>
            </a:r>
            <a:r>
              <a:rPr lang="en-US" sz="1800" dirty="0" smtClean="0"/>
              <a:t>fire-related PM</a:t>
            </a:r>
            <a:r>
              <a:rPr lang="en-US" sz="1800" baseline="-25000" dirty="0" smtClean="0"/>
              <a:t>2.5</a:t>
            </a:r>
            <a:r>
              <a:rPr lang="en-US" sz="1800" dirty="0" smtClean="0"/>
              <a:t> </a:t>
            </a:r>
            <a:endParaRPr lang="en-US" sz="1800" dirty="0"/>
          </a:p>
        </p:txBody>
      </p:sp>
      <p:sp>
        <p:nvSpPr>
          <p:cNvPr id="10" name="Title 1"/>
          <p:cNvSpPr txBox="1">
            <a:spLocks/>
          </p:cNvSpPr>
          <p:nvPr/>
        </p:nvSpPr>
        <p:spPr>
          <a:xfrm>
            <a:off x="1456765" y="923877"/>
            <a:ext cx="2803486"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Premature deaths</a:t>
            </a:r>
            <a:endParaRPr lang="en-US" sz="1800" dirty="0"/>
          </a:p>
        </p:txBody>
      </p:sp>
      <p:sp>
        <p:nvSpPr>
          <p:cNvPr id="11" name="Title 5"/>
          <p:cNvSpPr txBox="1">
            <a:spLocks/>
          </p:cNvSpPr>
          <p:nvPr/>
        </p:nvSpPr>
        <p:spPr>
          <a:xfrm>
            <a:off x="509933" y="122090"/>
            <a:ext cx="10674902" cy="5721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dirty="0" smtClean="0"/>
              <a:t>Health Burden attributable </a:t>
            </a:r>
            <a:r>
              <a:rPr lang="en-US" sz="3200" dirty="0"/>
              <a:t>to </a:t>
            </a:r>
            <a:r>
              <a:rPr lang="en-US" sz="3200" dirty="0" smtClean="0"/>
              <a:t>wildland fire-related </a:t>
            </a:r>
            <a:r>
              <a:rPr lang="en-US" sz="3200" dirty="0"/>
              <a:t>PM</a:t>
            </a:r>
            <a:r>
              <a:rPr lang="en-US" sz="3200" baseline="-25000" dirty="0"/>
              <a:t>2.5</a:t>
            </a:r>
            <a:r>
              <a:rPr lang="en-US" sz="3200" dirty="0"/>
              <a:t> </a:t>
            </a:r>
          </a:p>
        </p:txBody>
      </p:sp>
      <p:sp>
        <p:nvSpPr>
          <p:cNvPr id="6" name="TextBox 5"/>
          <p:cNvSpPr txBox="1"/>
          <p:nvPr/>
        </p:nvSpPr>
        <p:spPr>
          <a:xfrm>
            <a:off x="1094429" y="6454035"/>
            <a:ext cx="2966936" cy="369332"/>
          </a:xfrm>
          <a:prstGeom prst="rect">
            <a:avLst/>
          </a:prstGeom>
          <a:noFill/>
        </p:spPr>
        <p:txBody>
          <a:bodyPr wrap="square" rtlCol="0">
            <a:spAutoFit/>
          </a:bodyPr>
          <a:lstStyle/>
          <a:p>
            <a:r>
              <a:rPr lang="en-US" b="1" dirty="0" smtClean="0"/>
              <a:t>Total:</a:t>
            </a:r>
            <a:r>
              <a:rPr lang="en-US" dirty="0" smtClean="0"/>
              <a:t> </a:t>
            </a:r>
            <a:r>
              <a:rPr lang="en-US" dirty="0"/>
              <a:t>2713 (1825 – 3573</a:t>
            </a:r>
            <a:r>
              <a:rPr lang="en-US" dirty="0" smtClean="0"/>
              <a:t>)</a:t>
            </a:r>
            <a:endParaRPr lang="en-US" dirty="0"/>
          </a:p>
        </p:txBody>
      </p:sp>
      <p:pic>
        <p:nvPicPr>
          <p:cNvPr id="21" name="Content Placeholder 2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0046" y="1253327"/>
            <a:ext cx="5211881" cy="5211881"/>
          </a:xfrm>
        </p:spPr>
      </p:pic>
      <p:pic>
        <p:nvPicPr>
          <p:cNvPr id="22" name="Picture 2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146" y="5380384"/>
            <a:ext cx="984571" cy="785444"/>
          </a:xfrm>
          <a:prstGeom prst="rect">
            <a:avLst/>
          </a:prstGeom>
        </p:spPr>
      </p:pic>
      <p:pic>
        <p:nvPicPr>
          <p:cNvPr id="25" name="Content Placeholder 2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897214" y="1256472"/>
            <a:ext cx="5194852" cy="5194852"/>
          </a:xfrm>
        </p:spPr>
      </p:pic>
      <p:pic>
        <p:nvPicPr>
          <p:cNvPr id="27" name="Picture 2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1841" y="5380384"/>
            <a:ext cx="1108863" cy="785444"/>
          </a:xfrm>
          <a:prstGeom prst="rect">
            <a:avLst/>
          </a:prstGeom>
        </p:spPr>
      </p:pic>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26</a:t>
            </a:fld>
            <a:endParaRPr lang="en-US"/>
          </a:p>
        </p:txBody>
      </p:sp>
      <p:grpSp>
        <p:nvGrpSpPr>
          <p:cNvPr id="12" name="Group 11"/>
          <p:cNvGrpSpPr/>
          <p:nvPr/>
        </p:nvGrpSpPr>
        <p:grpSpPr>
          <a:xfrm>
            <a:off x="1493208" y="3111907"/>
            <a:ext cx="8733064" cy="741773"/>
            <a:chOff x="1437891" y="3085593"/>
            <a:chExt cx="8733064" cy="741773"/>
          </a:xfrm>
        </p:grpSpPr>
        <p:sp>
          <p:nvSpPr>
            <p:cNvPr id="13" name="Oval 12"/>
            <p:cNvSpPr/>
            <p:nvPr/>
          </p:nvSpPr>
          <p:spPr>
            <a:xfrm>
              <a:off x="4409692" y="3128670"/>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79036" y="3088204"/>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37891" y="3405209"/>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867757" y="31868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88934" y="30855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99717" y="3458581"/>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506147" y="4239468"/>
            <a:ext cx="6243320" cy="913034"/>
            <a:chOff x="2379037" y="4381455"/>
            <a:chExt cx="6243320" cy="913034"/>
          </a:xfrm>
        </p:grpSpPr>
        <p:sp>
          <p:nvSpPr>
            <p:cNvPr id="20" name="Oval 19"/>
            <p:cNvSpPr/>
            <p:nvPr/>
          </p:nvSpPr>
          <p:spPr>
            <a:xfrm rot="2532847">
              <a:off x="2379037" y="4381456"/>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532847">
              <a:off x="7878057" y="4381455"/>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81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994422" y="959858"/>
            <a:ext cx="4628136" cy="329450"/>
          </a:xfrm>
        </p:spPr>
        <p:txBody>
          <a:bodyPr>
            <a:noAutofit/>
          </a:bodyPr>
          <a:lstStyle/>
          <a:p>
            <a:r>
              <a:rPr lang="en-US" sz="1800" dirty="0" smtClean="0"/>
              <a:t>% </a:t>
            </a:r>
            <a:r>
              <a:rPr lang="en-US" sz="1800" dirty="0"/>
              <a:t>of Respiratory Hospital </a:t>
            </a:r>
            <a:r>
              <a:rPr lang="en-US" sz="1800" dirty="0" smtClean="0"/>
              <a:t>Admissions due </a:t>
            </a:r>
            <a:r>
              <a:rPr lang="en-US" sz="1800" dirty="0"/>
              <a:t>to wildland fire-related </a:t>
            </a:r>
            <a:r>
              <a:rPr lang="en-US" sz="1800" dirty="0" smtClean="0"/>
              <a:t>PM</a:t>
            </a:r>
            <a:r>
              <a:rPr lang="en-US" sz="1800" baseline="-25000" dirty="0" smtClean="0"/>
              <a:t>2.5</a:t>
            </a:r>
            <a:endParaRPr lang="en-US" sz="1800" baseline="-25000" dirty="0"/>
          </a:p>
        </p:txBody>
      </p:sp>
      <p:sp>
        <p:nvSpPr>
          <p:cNvPr id="10" name="Title 1"/>
          <p:cNvSpPr txBox="1">
            <a:spLocks/>
          </p:cNvSpPr>
          <p:nvPr/>
        </p:nvSpPr>
        <p:spPr>
          <a:xfrm>
            <a:off x="738530" y="923877"/>
            <a:ext cx="4075319"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Respiratory Hospital Admissions</a:t>
            </a:r>
          </a:p>
        </p:txBody>
      </p:sp>
      <p:sp>
        <p:nvSpPr>
          <p:cNvPr id="11" name="Title 5"/>
          <p:cNvSpPr txBox="1">
            <a:spLocks/>
          </p:cNvSpPr>
          <p:nvPr/>
        </p:nvSpPr>
        <p:spPr>
          <a:xfrm>
            <a:off x="509933" y="108838"/>
            <a:ext cx="10701406" cy="5721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dirty="0" smtClean="0"/>
              <a:t>Health Burden attributable </a:t>
            </a:r>
            <a:r>
              <a:rPr lang="en-US" sz="3200" dirty="0"/>
              <a:t>to </a:t>
            </a:r>
            <a:r>
              <a:rPr lang="en-US" sz="3200" dirty="0" smtClean="0"/>
              <a:t>wildland fire-related </a:t>
            </a:r>
            <a:r>
              <a:rPr lang="en-US" sz="3200" dirty="0"/>
              <a:t>PM</a:t>
            </a:r>
            <a:r>
              <a:rPr lang="en-US" sz="3200" baseline="-25000" dirty="0"/>
              <a:t>2.5</a:t>
            </a:r>
            <a:r>
              <a:rPr lang="en-US" sz="3200" dirty="0"/>
              <a:t> </a:t>
            </a:r>
          </a:p>
        </p:txBody>
      </p:sp>
      <p:sp>
        <p:nvSpPr>
          <p:cNvPr id="6" name="TextBox 5"/>
          <p:cNvSpPr txBox="1"/>
          <p:nvPr/>
        </p:nvSpPr>
        <p:spPr>
          <a:xfrm>
            <a:off x="1044735" y="6454035"/>
            <a:ext cx="2966936" cy="369332"/>
          </a:xfrm>
          <a:prstGeom prst="rect">
            <a:avLst/>
          </a:prstGeom>
          <a:noFill/>
        </p:spPr>
        <p:txBody>
          <a:bodyPr wrap="square" rtlCol="0">
            <a:spAutoFit/>
          </a:bodyPr>
          <a:lstStyle/>
          <a:p>
            <a:r>
              <a:rPr lang="en-US" b="1" dirty="0"/>
              <a:t>Total:</a:t>
            </a:r>
            <a:r>
              <a:rPr lang="en-US" dirty="0"/>
              <a:t> 1223 (707 – 1735)</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34712" y="1289308"/>
            <a:ext cx="5199108" cy="5199108"/>
          </a:xfrm>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846656" y="1289307"/>
            <a:ext cx="5164727" cy="5164727"/>
          </a:xfr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763" y="5515962"/>
            <a:ext cx="838317" cy="676369"/>
          </a:xfrm>
          <a:prstGeom prst="rect">
            <a:avLst/>
          </a:prstGeom>
        </p:spPr>
      </p:pic>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1383" y="5434293"/>
            <a:ext cx="952633" cy="724001"/>
          </a:xfrm>
          <a:prstGeom prst="rect">
            <a:avLst/>
          </a:prstGeom>
        </p:spPr>
      </p:pic>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27</a:t>
            </a:fld>
            <a:endParaRPr lang="en-US"/>
          </a:p>
        </p:txBody>
      </p:sp>
      <p:grpSp>
        <p:nvGrpSpPr>
          <p:cNvPr id="12" name="Group 11"/>
          <p:cNvGrpSpPr/>
          <p:nvPr/>
        </p:nvGrpSpPr>
        <p:grpSpPr>
          <a:xfrm>
            <a:off x="1443514" y="3111907"/>
            <a:ext cx="8733064" cy="688401"/>
            <a:chOff x="1437891" y="3085593"/>
            <a:chExt cx="8733064" cy="688401"/>
          </a:xfrm>
        </p:grpSpPr>
        <p:sp>
          <p:nvSpPr>
            <p:cNvPr id="14" name="Oval 13"/>
            <p:cNvSpPr/>
            <p:nvPr/>
          </p:nvSpPr>
          <p:spPr>
            <a:xfrm>
              <a:off x="4409692" y="3128670"/>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79036" y="3088204"/>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437891" y="3405209"/>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867757" y="31868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88934" y="3085593"/>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02530" y="3383220"/>
              <a:ext cx="303198" cy="3687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456453" y="4239468"/>
            <a:ext cx="6243320" cy="913034"/>
            <a:chOff x="2379037" y="4381455"/>
            <a:chExt cx="6243320" cy="913034"/>
          </a:xfrm>
        </p:grpSpPr>
        <p:sp>
          <p:nvSpPr>
            <p:cNvPr id="21" name="Oval 20"/>
            <p:cNvSpPr/>
            <p:nvPr/>
          </p:nvSpPr>
          <p:spPr>
            <a:xfrm rot="2532847">
              <a:off x="2379037" y="4381456"/>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532847">
              <a:off x="7878057" y="4381455"/>
              <a:ext cx="744300" cy="913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38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262695208"/>
              </p:ext>
            </p:extLst>
          </p:nvPr>
        </p:nvGraphicFramePr>
        <p:xfrm>
          <a:off x="557449" y="974466"/>
          <a:ext cx="10802113" cy="1104820"/>
        </p:xfrm>
        <a:graphic>
          <a:graphicData uri="http://schemas.openxmlformats.org/drawingml/2006/table">
            <a:tbl>
              <a:tblPr firstRow="1" bandRow="1">
                <a:tableStyleId>{5C22544A-7EE6-4342-B048-85BDC9FD1C3A}</a:tableStyleId>
              </a:tblPr>
              <a:tblGrid>
                <a:gridCol w="2002972">
                  <a:extLst>
                    <a:ext uri="{9D8B030D-6E8A-4147-A177-3AD203B41FA5}">
                      <a16:colId xmlns:a16="http://schemas.microsoft.com/office/drawing/2014/main" val="3223367207"/>
                    </a:ext>
                  </a:extLst>
                </a:gridCol>
                <a:gridCol w="3461658">
                  <a:extLst>
                    <a:ext uri="{9D8B030D-6E8A-4147-A177-3AD203B41FA5}">
                      <a16:colId xmlns:a16="http://schemas.microsoft.com/office/drawing/2014/main" val="2987937531"/>
                    </a:ext>
                  </a:extLst>
                </a:gridCol>
                <a:gridCol w="5337483">
                  <a:extLst>
                    <a:ext uri="{9D8B030D-6E8A-4147-A177-3AD203B41FA5}">
                      <a16:colId xmlns:a16="http://schemas.microsoft.com/office/drawing/2014/main" val="2259829425"/>
                    </a:ext>
                  </a:extLst>
                </a:gridCol>
              </a:tblGrid>
              <a:tr h="389665">
                <a:tc>
                  <a:txBody>
                    <a:bodyPr/>
                    <a:lstStyle/>
                    <a:p>
                      <a:r>
                        <a:rPr lang="en-US" sz="2000" dirty="0" smtClean="0"/>
                        <a:t>Data Sources</a:t>
                      </a:r>
                      <a:endParaRPr lang="en-US" sz="2000" dirty="0"/>
                    </a:p>
                  </a:txBody>
                  <a:tcPr/>
                </a:tc>
                <a:tc>
                  <a:txBody>
                    <a:bodyPr/>
                    <a:lstStyle/>
                    <a:p>
                      <a:r>
                        <a:rPr lang="en-US" sz="2000" dirty="0" smtClean="0"/>
                        <a:t>Strength</a:t>
                      </a:r>
                      <a:endParaRPr lang="en-US" sz="2000" dirty="0"/>
                    </a:p>
                  </a:txBody>
                  <a:tcPr/>
                </a:tc>
                <a:tc>
                  <a:txBody>
                    <a:bodyPr/>
                    <a:lstStyle/>
                    <a:p>
                      <a:r>
                        <a:rPr lang="en-US" sz="2000" dirty="0" smtClean="0"/>
                        <a:t>Weakness</a:t>
                      </a:r>
                      <a:endParaRPr lang="en-US" sz="2000" dirty="0"/>
                    </a:p>
                  </a:txBody>
                  <a:tcPr/>
                </a:tc>
                <a:extLst>
                  <a:ext uri="{0D108BD9-81ED-4DB2-BD59-A6C34878D82A}">
                    <a16:rowId xmlns:a16="http://schemas.microsoft.com/office/drawing/2014/main" val="2230645964"/>
                  </a:ext>
                </a:extLst>
              </a:tr>
              <a:tr h="708580">
                <a:tc>
                  <a:txBody>
                    <a:bodyPr/>
                    <a:lstStyle/>
                    <a:p>
                      <a:r>
                        <a:rPr lang="en-US" b="1" dirty="0" smtClean="0"/>
                        <a:t>In-situ measurements</a:t>
                      </a:r>
                      <a:endParaRPr lang="en-US" b="1" dirty="0"/>
                    </a:p>
                  </a:txBody>
                  <a:tcPr/>
                </a:tc>
                <a:tc>
                  <a:txBody>
                    <a:bodyPr/>
                    <a:lstStyle/>
                    <a:p>
                      <a:pPr marL="342900" indent="-342900">
                        <a:buAutoNum type="arabicParenR"/>
                      </a:pPr>
                      <a:r>
                        <a:rPr lang="en-US" dirty="0" smtClean="0"/>
                        <a:t>Easy</a:t>
                      </a:r>
                      <a:r>
                        <a:rPr lang="en-US" baseline="0" dirty="0" smtClean="0"/>
                        <a:t> accessibility</a:t>
                      </a:r>
                    </a:p>
                    <a:p>
                      <a:pPr marL="342900" indent="-342900">
                        <a:buAutoNum type="arabicParenR"/>
                      </a:pPr>
                      <a:r>
                        <a:rPr lang="en-US" baseline="0" dirty="0" smtClean="0"/>
                        <a:t>Fine spatial resolution </a:t>
                      </a:r>
                      <a:endParaRPr lang="en-US" dirty="0"/>
                    </a:p>
                  </a:txBody>
                  <a:tcPr/>
                </a:tc>
                <a:tc>
                  <a:txBody>
                    <a:bodyPr/>
                    <a:lstStyle/>
                    <a:p>
                      <a:pPr marL="342900" indent="-342900">
                        <a:buAutoNum type="arabicParenR"/>
                      </a:pPr>
                      <a:r>
                        <a:rPr lang="en-US" dirty="0" smtClean="0"/>
                        <a:t>Sparse spatial coverage</a:t>
                      </a:r>
                    </a:p>
                    <a:p>
                      <a:pPr marL="342900" indent="-342900">
                        <a:buAutoNum type="arabicParenR"/>
                      </a:pPr>
                      <a:r>
                        <a:rPr lang="en-US" sz="1800" baseline="0" dirty="0" smtClean="0">
                          <a:effectLst/>
                          <a:latin typeface="+mn-lt"/>
                          <a:ea typeface="+mn-ea"/>
                          <a:cs typeface="+mn-cs"/>
                        </a:rPr>
                        <a:t>Limited temporal resolution and coverage</a:t>
                      </a:r>
                    </a:p>
                  </a:txBody>
                  <a:tcPr/>
                </a:tc>
                <a:extLst>
                  <a:ext uri="{0D108BD9-81ED-4DB2-BD59-A6C34878D82A}">
                    <a16:rowId xmlns:a16="http://schemas.microsoft.com/office/drawing/2014/main" val="2225268539"/>
                  </a:ext>
                </a:extLst>
              </a:tr>
            </a:tbl>
          </a:graphicData>
        </a:graphic>
      </p:graphicFrame>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3</a:t>
            </a:fld>
            <a:endParaRPr lang="en-US" dirty="0"/>
          </a:p>
        </p:txBody>
      </p:sp>
      <p:sp>
        <p:nvSpPr>
          <p:cNvPr id="18" name="Title 1"/>
          <p:cNvSpPr>
            <a:spLocks noGrp="1"/>
          </p:cNvSpPr>
          <p:nvPr>
            <p:ph type="title"/>
          </p:nvPr>
        </p:nvSpPr>
        <p:spPr>
          <a:xfrm>
            <a:off x="428242" y="134976"/>
            <a:ext cx="10599823" cy="717082"/>
          </a:xfrm>
        </p:spPr>
        <p:txBody>
          <a:bodyPr>
            <a:noAutofit/>
          </a:bodyPr>
          <a:lstStyle/>
          <a:p>
            <a:r>
              <a:rPr lang="en-US" sz="3600" dirty="0" smtClean="0"/>
              <a:t>Data Sources for Exposure Estimation</a:t>
            </a:r>
            <a:endParaRPr lang="en-US" sz="3600"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7838" t="16454" r="8861" b="17163"/>
          <a:stretch/>
        </p:blipFill>
        <p:spPr>
          <a:xfrm>
            <a:off x="2130413" y="2201695"/>
            <a:ext cx="7411996" cy="4564230"/>
          </a:xfrm>
          <a:prstGeom prst="rect">
            <a:avLst/>
          </a:prstGeom>
        </p:spPr>
      </p:pic>
      <p:sp>
        <p:nvSpPr>
          <p:cNvPr id="3" name="TextBox 2"/>
          <p:cNvSpPr txBox="1"/>
          <p:nvPr/>
        </p:nvSpPr>
        <p:spPr>
          <a:xfrm>
            <a:off x="5728153" y="2201694"/>
            <a:ext cx="3455719" cy="369332"/>
          </a:xfrm>
          <a:prstGeom prst="rect">
            <a:avLst/>
          </a:prstGeom>
          <a:noFill/>
        </p:spPr>
        <p:txBody>
          <a:bodyPr wrap="square" rtlCol="0">
            <a:spAutoFit/>
          </a:bodyPr>
          <a:lstStyle/>
          <a:p>
            <a:r>
              <a:rPr lang="en-US" dirty="0" smtClean="0"/>
              <a:t>EPA AQS monitor sites, 2014</a:t>
            </a:r>
            <a:endParaRPr lang="en-US" dirty="0"/>
          </a:p>
        </p:txBody>
      </p:sp>
    </p:spTree>
    <p:extLst>
      <p:ext uri="{BB962C8B-B14F-4D97-AF65-F5344CB8AC3E}">
        <p14:creationId xmlns:p14="http://schemas.microsoft.com/office/powerpoint/2010/main" val="2595345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99225189"/>
              </p:ext>
            </p:extLst>
          </p:nvPr>
        </p:nvGraphicFramePr>
        <p:xfrm>
          <a:off x="550162" y="974466"/>
          <a:ext cx="10802113" cy="2353884"/>
        </p:xfrm>
        <a:graphic>
          <a:graphicData uri="http://schemas.openxmlformats.org/drawingml/2006/table">
            <a:tbl>
              <a:tblPr firstRow="1" bandRow="1">
                <a:tableStyleId>{5C22544A-7EE6-4342-B048-85BDC9FD1C3A}</a:tableStyleId>
              </a:tblPr>
              <a:tblGrid>
                <a:gridCol w="2002972">
                  <a:extLst>
                    <a:ext uri="{9D8B030D-6E8A-4147-A177-3AD203B41FA5}">
                      <a16:colId xmlns:a16="http://schemas.microsoft.com/office/drawing/2014/main" val="3223367207"/>
                    </a:ext>
                  </a:extLst>
                </a:gridCol>
                <a:gridCol w="3461658">
                  <a:extLst>
                    <a:ext uri="{9D8B030D-6E8A-4147-A177-3AD203B41FA5}">
                      <a16:colId xmlns:a16="http://schemas.microsoft.com/office/drawing/2014/main" val="2987937531"/>
                    </a:ext>
                  </a:extLst>
                </a:gridCol>
                <a:gridCol w="5337483">
                  <a:extLst>
                    <a:ext uri="{9D8B030D-6E8A-4147-A177-3AD203B41FA5}">
                      <a16:colId xmlns:a16="http://schemas.microsoft.com/office/drawing/2014/main" val="2259829425"/>
                    </a:ext>
                  </a:extLst>
                </a:gridCol>
              </a:tblGrid>
              <a:tr h="389665">
                <a:tc>
                  <a:txBody>
                    <a:bodyPr/>
                    <a:lstStyle/>
                    <a:p>
                      <a:r>
                        <a:rPr lang="en-US" sz="2000" dirty="0" smtClean="0"/>
                        <a:t>Data Sources</a:t>
                      </a:r>
                      <a:endParaRPr lang="en-US" sz="2000" dirty="0"/>
                    </a:p>
                  </a:txBody>
                  <a:tcPr/>
                </a:tc>
                <a:tc>
                  <a:txBody>
                    <a:bodyPr/>
                    <a:lstStyle/>
                    <a:p>
                      <a:r>
                        <a:rPr lang="en-US" sz="2000" dirty="0" smtClean="0"/>
                        <a:t>Strength</a:t>
                      </a:r>
                      <a:endParaRPr lang="en-US" sz="2000" dirty="0"/>
                    </a:p>
                  </a:txBody>
                  <a:tcPr/>
                </a:tc>
                <a:tc>
                  <a:txBody>
                    <a:bodyPr/>
                    <a:lstStyle/>
                    <a:p>
                      <a:r>
                        <a:rPr lang="en-US" sz="2000" dirty="0" smtClean="0"/>
                        <a:t>Weakness</a:t>
                      </a:r>
                      <a:endParaRPr lang="en-US" sz="2000" dirty="0"/>
                    </a:p>
                  </a:txBody>
                  <a:tcPr/>
                </a:tc>
                <a:extLst>
                  <a:ext uri="{0D108BD9-81ED-4DB2-BD59-A6C34878D82A}">
                    <a16:rowId xmlns:a16="http://schemas.microsoft.com/office/drawing/2014/main" val="2230645964"/>
                  </a:ext>
                </a:extLst>
              </a:tr>
              <a:tr h="708580">
                <a:tc>
                  <a:txBody>
                    <a:bodyPr/>
                    <a:lstStyle/>
                    <a:p>
                      <a:r>
                        <a:rPr lang="en-US" b="1" dirty="0" smtClean="0"/>
                        <a:t>In-situ measurements</a:t>
                      </a:r>
                      <a:endParaRPr lang="en-US" b="1" dirty="0"/>
                    </a:p>
                  </a:txBody>
                  <a:tcPr/>
                </a:tc>
                <a:tc>
                  <a:txBody>
                    <a:bodyPr/>
                    <a:lstStyle/>
                    <a:p>
                      <a:pPr marL="342900" indent="-342900">
                        <a:buAutoNum type="arabicParenR"/>
                      </a:pPr>
                      <a:r>
                        <a:rPr lang="en-US" dirty="0" smtClean="0"/>
                        <a:t>Easy</a:t>
                      </a:r>
                      <a:r>
                        <a:rPr lang="en-US" baseline="0" dirty="0" smtClean="0"/>
                        <a:t> accessibility</a:t>
                      </a:r>
                    </a:p>
                    <a:p>
                      <a:pPr marL="342900" indent="-342900">
                        <a:buAutoNum type="arabicParenR"/>
                      </a:pPr>
                      <a:r>
                        <a:rPr lang="en-US" baseline="0" dirty="0" smtClean="0"/>
                        <a:t>Fine spatial resolution </a:t>
                      </a:r>
                      <a:endParaRPr lang="en-US" dirty="0"/>
                    </a:p>
                  </a:txBody>
                  <a:tcPr/>
                </a:tc>
                <a:tc>
                  <a:txBody>
                    <a:bodyPr/>
                    <a:lstStyle/>
                    <a:p>
                      <a:pPr marL="342900" indent="-342900">
                        <a:buAutoNum type="arabicParenR"/>
                      </a:pPr>
                      <a:r>
                        <a:rPr lang="en-US" dirty="0" smtClean="0"/>
                        <a:t>Sparse spatial coverage</a:t>
                      </a:r>
                    </a:p>
                    <a:p>
                      <a:pPr marL="342900" indent="-342900">
                        <a:buAutoNum type="arabicParenR"/>
                      </a:pPr>
                      <a:r>
                        <a:rPr lang="en-US" sz="1800" baseline="0" dirty="0" smtClean="0">
                          <a:effectLst/>
                          <a:latin typeface="+mn-lt"/>
                          <a:ea typeface="+mn-ea"/>
                          <a:cs typeface="+mn-cs"/>
                        </a:rPr>
                        <a:t>Limited temporal resolution and coverage</a:t>
                      </a:r>
                    </a:p>
                  </a:txBody>
                  <a:tcPr/>
                </a:tc>
                <a:extLst>
                  <a:ext uri="{0D108BD9-81ED-4DB2-BD59-A6C34878D82A}">
                    <a16:rowId xmlns:a16="http://schemas.microsoft.com/office/drawing/2014/main" val="2225268539"/>
                  </a:ext>
                </a:extLst>
              </a:tr>
              <a:tr h="1249064">
                <a:tc>
                  <a:txBody>
                    <a:bodyPr/>
                    <a:lstStyle/>
                    <a:p>
                      <a:r>
                        <a:rPr lang="en-US" b="1" dirty="0" smtClean="0"/>
                        <a:t>Satellite-based observations</a:t>
                      </a:r>
                      <a:endParaRPr lang="en-US" b="1" dirty="0"/>
                    </a:p>
                  </a:txBody>
                  <a:tcPr/>
                </a:tc>
                <a:tc>
                  <a:txBody>
                    <a:bodyPr/>
                    <a:lstStyle/>
                    <a:p>
                      <a:pPr marL="342900" indent="-342900">
                        <a:buAutoNum type="arabicParenR"/>
                      </a:pPr>
                      <a:r>
                        <a:rPr lang="en-US" baseline="0" dirty="0" smtClean="0"/>
                        <a:t>Global spatial coverage</a:t>
                      </a:r>
                    </a:p>
                    <a:p>
                      <a:pPr marL="342900" indent="-342900">
                        <a:buAutoNum type="arabicParenR"/>
                      </a:pPr>
                      <a:r>
                        <a:rPr lang="en-US" dirty="0" smtClean="0"/>
                        <a:t>High spatial</a:t>
                      </a:r>
                      <a:r>
                        <a:rPr lang="en-US" baseline="0" dirty="0" smtClean="0"/>
                        <a:t> resolution</a:t>
                      </a:r>
                      <a:endParaRPr lang="en-US"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Missing data in the presence of clouds or extremely thick smoke</a:t>
                      </a:r>
                      <a:endParaRPr lang="en-US" dirty="0" smtClean="0"/>
                    </a:p>
                    <a:p>
                      <a:pPr marL="342900" indent="-342900">
                        <a:buAutoNum type="arabicParenR"/>
                      </a:pPr>
                      <a:r>
                        <a:rPr lang="en-US" dirty="0" smtClean="0"/>
                        <a:t>Smoke</a:t>
                      </a:r>
                      <a:r>
                        <a:rPr lang="en-US" baseline="0" dirty="0" smtClean="0"/>
                        <a:t> information</a:t>
                      </a:r>
                      <a:r>
                        <a:rPr lang="en-US" dirty="0" smtClean="0"/>
                        <a:t> in the entire atmospheric column,</a:t>
                      </a:r>
                      <a:r>
                        <a:rPr lang="en-US" baseline="0" dirty="0" smtClean="0"/>
                        <a:t> not at ground level </a:t>
                      </a:r>
                    </a:p>
                  </a:txBody>
                  <a:tcPr/>
                </a:tc>
                <a:extLst>
                  <a:ext uri="{0D108BD9-81ED-4DB2-BD59-A6C34878D82A}">
                    <a16:rowId xmlns:a16="http://schemas.microsoft.com/office/drawing/2014/main" val="1624655278"/>
                  </a:ext>
                </a:extLst>
              </a:tr>
            </a:tbl>
          </a:graphicData>
        </a:graphic>
      </p:graphicFrame>
      <p:sp>
        <p:nvSpPr>
          <p:cNvPr id="4" name="TextBox 3"/>
          <p:cNvSpPr txBox="1"/>
          <p:nvPr/>
        </p:nvSpPr>
        <p:spPr>
          <a:xfrm>
            <a:off x="1688073" y="5743369"/>
            <a:ext cx="1974715" cy="369332"/>
          </a:xfrm>
          <a:prstGeom prst="rect">
            <a:avLst/>
          </a:prstGeom>
          <a:noFill/>
        </p:spPr>
        <p:txBody>
          <a:bodyPr wrap="square" rtlCol="0">
            <a:spAutoFit/>
          </a:bodyPr>
          <a:lstStyle/>
          <a:p>
            <a:r>
              <a:rPr lang="en-US" dirty="0" smtClean="0">
                <a:solidFill>
                  <a:schemeClr val="bg1"/>
                </a:solidFill>
              </a:rPr>
              <a:t>Happy</a:t>
            </a:r>
            <a:endParaRPr lang="en-US"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8035"/>
          <a:stretch/>
        </p:blipFill>
        <p:spPr>
          <a:xfrm>
            <a:off x="818987" y="3378486"/>
            <a:ext cx="10058400" cy="33211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37" y="4961868"/>
            <a:ext cx="276424" cy="276424"/>
          </a:xfrm>
          <a:prstGeom prst="rect">
            <a:avLst/>
          </a:prstGeom>
        </p:spPr>
      </p:pic>
      <p:sp>
        <p:nvSpPr>
          <p:cNvPr id="9" name="TextBox 8"/>
          <p:cNvSpPr txBox="1"/>
          <p:nvPr/>
        </p:nvSpPr>
        <p:spPr>
          <a:xfrm>
            <a:off x="1551886" y="4937788"/>
            <a:ext cx="1994170" cy="461665"/>
          </a:xfrm>
          <a:prstGeom prst="rect">
            <a:avLst/>
          </a:prstGeom>
          <a:solidFill>
            <a:schemeClr val="bg1">
              <a:lumMod val="85000"/>
            </a:schemeClr>
          </a:solidFill>
        </p:spPr>
        <p:txBody>
          <a:bodyPr wrap="square" rtlCol="0">
            <a:spAutoFit/>
          </a:bodyPr>
          <a:lstStyle/>
          <a:p>
            <a:r>
              <a:rPr lang="en-US" sz="1200" dirty="0"/>
              <a:t>Happy Camp Complex </a:t>
            </a:r>
            <a:r>
              <a:rPr lang="en-US" sz="1200" dirty="0" smtClean="0"/>
              <a:t>Fire, Aug. 12</a:t>
            </a:r>
            <a:r>
              <a:rPr lang="en-US" sz="1200" baseline="30000" dirty="0" smtClean="0"/>
              <a:t>th</a:t>
            </a:r>
            <a:r>
              <a:rPr lang="en-US" sz="1200" dirty="0" smtClean="0"/>
              <a:t>, 2014</a:t>
            </a:r>
            <a:endParaRPr lang="en-US" sz="1200" dirty="0"/>
          </a:p>
        </p:txBody>
      </p:sp>
      <p:sp>
        <p:nvSpPr>
          <p:cNvPr id="3" name="Rectangle 2"/>
          <p:cNvSpPr/>
          <p:nvPr/>
        </p:nvSpPr>
        <p:spPr>
          <a:xfrm>
            <a:off x="7977975" y="6626157"/>
            <a:ext cx="2380780" cy="246221"/>
          </a:xfrm>
          <a:prstGeom prst="rect">
            <a:avLst/>
          </a:prstGeom>
        </p:spPr>
        <p:txBody>
          <a:bodyPr wrap="none">
            <a:spAutoFit/>
          </a:bodyPr>
          <a:lstStyle/>
          <a:p>
            <a:r>
              <a:rPr lang="en-US" sz="1000" dirty="0">
                <a:solidFill>
                  <a:srgbClr val="002060"/>
                </a:solidFill>
              </a:rPr>
              <a:t>https://worldview.earthdata.nasa.gov</a:t>
            </a:r>
          </a:p>
        </p:txBody>
      </p:sp>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4</a:t>
            </a:fld>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1331" y="4117798"/>
            <a:ext cx="126459" cy="12645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2544" y="3870373"/>
            <a:ext cx="126459" cy="12645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6288" y="3731491"/>
            <a:ext cx="111768" cy="11176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454" y="3707641"/>
            <a:ext cx="116006" cy="11600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0546" y="3938595"/>
            <a:ext cx="116474" cy="11647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0646" y="3440708"/>
            <a:ext cx="129811" cy="12981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8971" y="3415717"/>
            <a:ext cx="126459" cy="126459"/>
          </a:xfrm>
          <a:prstGeom prst="rect">
            <a:avLst/>
          </a:prstGeom>
        </p:spPr>
      </p:pic>
      <p:sp>
        <p:nvSpPr>
          <p:cNvPr id="18" name="Title 1"/>
          <p:cNvSpPr>
            <a:spLocks noGrp="1"/>
          </p:cNvSpPr>
          <p:nvPr>
            <p:ph type="title"/>
          </p:nvPr>
        </p:nvSpPr>
        <p:spPr>
          <a:xfrm>
            <a:off x="428242" y="134976"/>
            <a:ext cx="10599823" cy="717082"/>
          </a:xfrm>
        </p:spPr>
        <p:txBody>
          <a:bodyPr>
            <a:noAutofit/>
          </a:bodyPr>
          <a:lstStyle/>
          <a:p>
            <a:r>
              <a:rPr lang="en-US" sz="3600" dirty="0"/>
              <a:t>Data Sources for Exposure Estimation</a:t>
            </a:r>
          </a:p>
        </p:txBody>
      </p:sp>
    </p:spTree>
    <p:extLst>
      <p:ext uri="{BB962C8B-B14F-4D97-AF65-F5344CB8AC3E}">
        <p14:creationId xmlns:p14="http://schemas.microsoft.com/office/powerpoint/2010/main" val="3621981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8242" y="134976"/>
            <a:ext cx="10599823" cy="717082"/>
          </a:xfrm>
        </p:spPr>
        <p:txBody>
          <a:bodyPr>
            <a:noAutofit/>
          </a:bodyPr>
          <a:lstStyle/>
          <a:p>
            <a:r>
              <a:rPr lang="en-US" sz="3600" dirty="0"/>
              <a:t>Data Sources for Exposure Estimation</a:t>
            </a:r>
          </a:p>
        </p:txBody>
      </p:sp>
      <p:sp>
        <p:nvSpPr>
          <p:cNvPr id="4" name="TextBox 3"/>
          <p:cNvSpPr txBox="1"/>
          <p:nvPr/>
        </p:nvSpPr>
        <p:spPr>
          <a:xfrm>
            <a:off x="1791656" y="3643807"/>
            <a:ext cx="6966284" cy="408623"/>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rgbClr val="FF0000"/>
                </a:solidFill>
              </a:rPr>
              <a:t>Unable to Capture wildland fire-specific PM</a:t>
            </a:r>
            <a:r>
              <a:rPr lang="en-US" b="1" baseline="-25000" dirty="0">
                <a:solidFill>
                  <a:srgbClr val="FF0000"/>
                </a:solidFill>
              </a:rPr>
              <a:t>2.5</a:t>
            </a:r>
            <a:r>
              <a:rPr lang="en-US" b="1" dirty="0">
                <a:solidFill>
                  <a:srgbClr val="FF0000"/>
                </a:solidFill>
              </a:rPr>
              <a:t> </a:t>
            </a:r>
            <a:r>
              <a:rPr lang="en-US" b="1" dirty="0" smtClean="0">
                <a:solidFill>
                  <a:srgbClr val="FF0000"/>
                </a:solidFill>
              </a:rPr>
              <a:t>exposure</a:t>
            </a:r>
            <a:endParaRPr lang="en-US" b="1" dirty="0">
              <a:solidFill>
                <a:srgbClr val="FF0000"/>
              </a:solidFill>
            </a:endParaRPr>
          </a:p>
        </p:txBody>
      </p:sp>
      <p:sp>
        <p:nvSpPr>
          <p:cNvPr id="6" name="Down Arrow 5"/>
          <p:cNvSpPr/>
          <p:nvPr/>
        </p:nvSpPr>
        <p:spPr>
          <a:xfrm>
            <a:off x="4980025" y="4174838"/>
            <a:ext cx="294773" cy="710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5</a:t>
            </a:fld>
            <a:endParaRPr lang="en-US"/>
          </a:p>
        </p:txBody>
      </p:sp>
      <p:sp>
        <p:nvSpPr>
          <p:cNvPr id="10" name="Rounded Rectangle 9"/>
          <p:cNvSpPr/>
          <p:nvPr/>
        </p:nvSpPr>
        <p:spPr>
          <a:xfrm>
            <a:off x="3067189" y="5005057"/>
            <a:ext cx="4120444" cy="766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Chemical-transport model (CTM) </a:t>
            </a:r>
          </a:p>
        </p:txBody>
      </p:sp>
      <p:graphicFrame>
        <p:nvGraphicFramePr>
          <p:cNvPr id="11" name="Table 10"/>
          <p:cNvGraphicFramePr>
            <a:graphicFrameLocks noGrp="1"/>
          </p:cNvGraphicFramePr>
          <p:nvPr>
            <p:extLst>
              <p:ext uri="{D42A27DB-BD31-4B8C-83A1-F6EECF244321}">
                <p14:modId xmlns:p14="http://schemas.microsoft.com/office/powerpoint/2010/main" val="3218366913"/>
              </p:ext>
            </p:extLst>
          </p:nvPr>
        </p:nvGraphicFramePr>
        <p:xfrm>
          <a:off x="547510" y="974466"/>
          <a:ext cx="10802113" cy="2353884"/>
        </p:xfrm>
        <a:graphic>
          <a:graphicData uri="http://schemas.openxmlformats.org/drawingml/2006/table">
            <a:tbl>
              <a:tblPr firstRow="1" bandRow="1">
                <a:tableStyleId>{5C22544A-7EE6-4342-B048-85BDC9FD1C3A}</a:tableStyleId>
              </a:tblPr>
              <a:tblGrid>
                <a:gridCol w="2002972">
                  <a:extLst>
                    <a:ext uri="{9D8B030D-6E8A-4147-A177-3AD203B41FA5}">
                      <a16:colId xmlns:a16="http://schemas.microsoft.com/office/drawing/2014/main" val="3223367207"/>
                    </a:ext>
                  </a:extLst>
                </a:gridCol>
                <a:gridCol w="3461658">
                  <a:extLst>
                    <a:ext uri="{9D8B030D-6E8A-4147-A177-3AD203B41FA5}">
                      <a16:colId xmlns:a16="http://schemas.microsoft.com/office/drawing/2014/main" val="2987937531"/>
                    </a:ext>
                  </a:extLst>
                </a:gridCol>
                <a:gridCol w="5337483">
                  <a:extLst>
                    <a:ext uri="{9D8B030D-6E8A-4147-A177-3AD203B41FA5}">
                      <a16:colId xmlns:a16="http://schemas.microsoft.com/office/drawing/2014/main" val="2259829425"/>
                    </a:ext>
                  </a:extLst>
                </a:gridCol>
              </a:tblGrid>
              <a:tr h="389665">
                <a:tc>
                  <a:txBody>
                    <a:bodyPr/>
                    <a:lstStyle/>
                    <a:p>
                      <a:r>
                        <a:rPr lang="en-US" sz="2000" dirty="0" smtClean="0"/>
                        <a:t>Data Sources</a:t>
                      </a:r>
                      <a:endParaRPr lang="en-US" sz="2000" dirty="0"/>
                    </a:p>
                  </a:txBody>
                  <a:tcPr/>
                </a:tc>
                <a:tc>
                  <a:txBody>
                    <a:bodyPr/>
                    <a:lstStyle/>
                    <a:p>
                      <a:r>
                        <a:rPr lang="en-US" sz="2000" dirty="0" smtClean="0"/>
                        <a:t>Strength</a:t>
                      </a:r>
                      <a:endParaRPr lang="en-US" sz="2000" dirty="0"/>
                    </a:p>
                  </a:txBody>
                  <a:tcPr/>
                </a:tc>
                <a:tc>
                  <a:txBody>
                    <a:bodyPr/>
                    <a:lstStyle/>
                    <a:p>
                      <a:r>
                        <a:rPr lang="en-US" sz="2000" dirty="0" smtClean="0"/>
                        <a:t>Weakness</a:t>
                      </a:r>
                      <a:endParaRPr lang="en-US" sz="2000" dirty="0"/>
                    </a:p>
                  </a:txBody>
                  <a:tcPr/>
                </a:tc>
                <a:extLst>
                  <a:ext uri="{0D108BD9-81ED-4DB2-BD59-A6C34878D82A}">
                    <a16:rowId xmlns:a16="http://schemas.microsoft.com/office/drawing/2014/main" val="2230645964"/>
                  </a:ext>
                </a:extLst>
              </a:tr>
              <a:tr h="708580">
                <a:tc>
                  <a:txBody>
                    <a:bodyPr/>
                    <a:lstStyle/>
                    <a:p>
                      <a:r>
                        <a:rPr lang="en-US" b="1" dirty="0" smtClean="0"/>
                        <a:t>In-situ measurements</a:t>
                      </a:r>
                      <a:endParaRPr lang="en-US" b="1" dirty="0"/>
                    </a:p>
                  </a:txBody>
                  <a:tcPr/>
                </a:tc>
                <a:tc>
                  <a:txBody>
                    <a:bodyPr/>
                    <a:lstStyle/>
                    <a:p>
                      <a:pPr marL="342900" indent="-342900">
                        <a:buAutoNum type="arabicParenR"/>
                      </a:pPr>
                      <a:r>
                        <a:rPr lang="en-US" dirty="0" smtClean="0"/>
                        <a:t>Easy</a:t>
                      </a:r>
                      <a:r>
                        <a:rPr lang="en-US" baseline="0" dirty="0" smtClean="0"/>
                        <a:t> accessibility</a:t>
                      </a:r>
                    </a:p>
                    <a:p>
                      <a:pPr marL="342900" indent="-342900">
                        <a:buAutoNum type="arabicParenR"/>
                      </a:pPr>
                      <a:r>
                        <a:rPr lang="en-US" baseline="0" dirty="0" smtClean="0"/>
                        <a:t>Fine spatial resolution </a:t>
                      </a:r>
                      <a:endParaRPr lang="en-US" dirty="0"/>
                    </a:p>
                  </a:txBody>
                  <a:tcPr/>
                </a:tc>
                <a:tc>
                  <a:txBody>
                    <a:bodyPr/>
                    <a:lstStyle/>
                    <a:p>
                      <a:pPr marL="342900" indent="-342900">
                        <a:buAutoNum type="arabicParenR"/>
                      </a:pPr>
                      <a:r>
                        <a:rPr lang="en-US" dirty="0" smtClean="0"/>
                        <a:t>Sparse spatial coverage</a:t>
                      </a:r>
                    </a:p>
                    <a:p>
                      <a:pPr marL="342900" indent="-342900">
                        <a:buAutoNum type="arabicParenR"/>
                      </a:pPr>
                      <a:r>
                        <a:rPr lang="en-US" sz="1800" baseline="0" dirty="0" smtClean="0">
                          <a:effectLst/>
                          <a:latin typeface="+mn-lt"/>
                          <a:ea typeface="+mn-ea"/>
                          <a:cs typeface="+mn-cs"/>
                        </a:rPr>
                        <a:t>Limited temporal resolution and coverage</a:t>
                      </a:r>
                    </a:p>
                  </a:txBody>
                  <a:tcPr/>
                </a:tc>
                <a:extLst>
                  <a:ext uri="{0D108BD9-81ED-4DB2-BD59-A6C34878D82A}">
                    <a16:rowId xmlns:a16="http://schemas.microsoft.com/office/drawing/2014/main" val="2225268539"/>
                  </a:ext>
                </a:extLst>
              </a:tr>
              <a:tr h="1249064">
                <a:tc>
                  <a:txBody>
                    <a:bodyPr/>
                    <a:lstStyle/>
                    <a:p>
                      <a:r>
                        <a:rPr lang="en-US" b="1" dirty="0" smtClean="0"/>
                        <a:t>Satellite-based observations</a:t>
                      </a:r>
                      <a:endParaRPr lang="en-US" b="1" dirty="0"/>
                    </a:p>
                  </a:txBody>
                  <a:tcPr/>
                </a:tc>
                <a:tc>
                  <a:txBody>
                    <a:bodyPr/>
                    <a:lstStyle/>
                    <a:p>
                      <a:pPr marL="342900" indent="-342900">
                        <a:buAutoNum type="arabicParenR"/>
                      </a:pPr>
                      <a:r>
                        <a:rPr lang="en-US" baseline="0" dirty="0" smtClean="0"/>
                        <a:t>Global spatial coverage</a:t>
                      </a:r>
                    </a:p>
                    <a:p>
                      <a:pPr marL="342900" indent="-342900">
                        <a:buAutoNum type="arabicParenR"/>
                      </a:pPr>
                      <a:r>
                        <a:rPr lang="en-US" dirty="0" smtClean="0"/>
                        <a:t>High spatial</a:t>
                      </a:r>
                      <a:r>
                        <a:rPr lang="en-US" baseline="0" dirty="0" smtClean="0"/>
                        <a:t> resolution</a:t>
                      </a:r>
                      <a:endParaRPr lang="en-US"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Missing data in the presence of clouds or extremely thick smoke</a:t>
                      </a:r>
                      <a:endParaRPr lang="en-US" dirty="0" smtClean="0"/>
                    </a:p>
                    <a:p>
                      <a:pPr marL="342900" indent="-342900">
                        <a:buAutoNum type="arabicParenR"/>
                      </a:pPr>
                      <a:r>
                        <a:rPr lang="en-US" dirty="0" smtClean="0"/>
                        <a:t>Smoke</a:t>
                      </a:r>
                      <a:r>
                        <a:rPr lang="en-US" baseline="0" dirty="0" smtClean="0"/>
                        <a:t> information</a:t>
                      </a:r>
                      <a:r>
                        <a:rPr lang="en-US" dirty="0" smtClean="0"/>
                        <a:t> in the entire atmospheric column,</a:t>
                      </a:r>
                      <a:r>
                        <a:rPr lang="en-US" baseline="0" dirty="0" smtClean="0"/>
                        <a:t> not at ground level </a:t>
                      </a:r>
                    </a:p>
                  </a:txBody>
                  <a:tcPr/>
                </a:tc>
                <a:extLst>
                  <a:ext uri="{0D108BD9-81ED-4DB2-BD59-A6C34878D82A}">
                    <a16:rowId xmlns:a16="http://schemas.microsoft.com/office/drawing/2014/main" val="1624655278"/>
                  </a:ext>
                </a:extLst>
              </a:tr>
            </a:tbl>
          </a:graphicData>
        </a:graphic>
      </p:graphicFrame>
    </p:spTree>
    <p:extLst>
      <p:ext uri="{BB962C8B-B14F-4D97-AF65-F5344CB8AC3E}">
        <p14:creationId xmlns:p14="http://schemas.microsoft.com/office/powerpoint/2010/main" val="253597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87" y="1215189"/>
            <a:ext cx="10498678" cy="5342022"/>
          </a:xfrm>
        </p:spPr>
        <p:txBody>
          <a:bodyPr/>
          <a:lstStyle/>
          <a:p>
            <a:pPr>
              <a:spcBef>
                <a:spcPts val="600"/>
              </a:spcBef>
              <a:spcAft>
                <a:spcPts val="600"/>
              </a:spcAft>
            </a:pPr>
            <a:r>
              <a:rPr lang="en-US" dirty="0" smtClean="0"/>
              <a:t>Quantify the amounts of PM</a:t>
            </a:r>
            <a:r>
              <a:rPr lang="en-US" baseline="-25000" dirty="0" smtClean="0"/>
              <a:t>2.5</a:t>
            </a:r>
            <a:r>
              <a:rPr lang="en-US" dirty="0" smtClean="0"/>
              <a:t> stemming from wildland fires.</a:t>
            </a:r>
            <a:endParaRPr lang="en-US" dirty="0"/>
          </a:p>
          <a:p>
            <a:pPr lvl="1">
              <a:spcBef>
                <a:spcPts val="600"/>
              </a:spcBef>
              <a:spcAft>
                <a:spcPts val="600"/>
              </a:spcAft>
            </a:pPr>
            <a:r>
              <a:rPr lang="en-US" dirty="0" smtClean="0"/>
              <a:t>We modeled wildland fire-related </a:t>
            </a:r>
            <a:r>
              <a:rPr lang="en-US" dirty="0"/>
              <a:t>PM</a:t>
            </a:r>
            <a:r>
              <a:rPr lang="en-US" baseline="-25000" dirty="0"/>
              <a:t>2.5</a:t>
            </a:r>
            <a:r>
              <a:rPr lang="en-US" dirty="0"/>
              <a:t> concentrations </a:t>
            </a:r>
            <a:r>
              <a:rPr lang="en-US" dirty="0" smtClean="0"/>
              <a:t>using Community Multiscale Air Quality (CMAQ v5.2.1) </a:t>
            </a:r>
            <a:r>
              <a:rPr lang="en-US" dirty="0"/>
              <a:t>over northeastern US for the year </a:t>
            </a:r>
            <a:r>
              <a:rPr lang="en-US" dirty="0" smtClean="0"/>
              <a:t>2014</a:t>
            </a:r>
          </a:p>
          <a:p>
            <a:pPr lvl="1">
              <a:spcBef>
                <a:spcPts val="600"/>
              </a:spcBef>
              <a:spcAft>
                <a:spcPts val="600"/>
              </a:spcAft>
            </a:pPr>
            <a:endParaRPr lang="en-US" dirty="0"/>
          </a:p>
          <a:p>
            <a:pPr>
              <a:spcBef>
                <a:spcPts val="600"/>
              </a:spcBef>
              <a:spcAft>
                <a:spcPts val="600"/>
              </a:spcAft>
            </a:pPr>
            <a:r>
              <a:rPr lang="en-US" dirty="0" smtClean="0"/>
              <a:t>Evaluate the health burden associated with wildland fire PM</a:t>
            </a:r>
            <a:r>
              <a:rPr lang="en-US" baseline="-25000" dirty="0" smtClean="0"/>
              <a:t>2.5.</a:t>
            </a:r>
            <a:endParaRPr lang="en-US" dirty="0"/>
          </a:p>
          <a:p>
            <a:pPr lvl="1">
              <a:spcBef>
                <a:spcPts val="600"/>
              </a:spcBef>
              <a:spcAft>
                <a:spcPts val="600"/>
              </a:spcAft>
            </a:pPr>
            <a:r>
              <a:rPr lang="en-US" dirty="0" smtClean="0"/>
              <a:t>We quantified </a:t>
            </a:r>
            <a:r>
              <a:rPr lang="en-US" dirty="0"/>
              <a:t>excess mortality and hospital admissions attributable to exposure to </a:t>
            </a:r>
            <a:r>
              <a:rPr lang="en-US" dirty="0" smtClean="0"/>
              <a:t>wildland fire-related </a:t>
            </a:r>
            <a:r>
              <a:rPr lang="en-US" dirty="0"/>
              <a:t>PM</a:t>
            </a:r>
            <a:r>
              <a:rPr lang="en-US" baseline="-25000" dirty="0"/>
              <a:t>2.5</a:t>
            </a:r>
            <a:r>
              <a:rPr lang="en-US" dirty="0"/>
              <a:t> using the Benefits Mapping and Analysis Program (</a:t>
            </a:r>
            <a:r>
              <a:rPr lang="en-US" dirty="0" err="1"/>
              <a:t>BenMAP</a:t>
            </a:r>
            <a:r>
              <a:rPr lang="en-US" dirty="0" smtClean="0"/>
              <a:t>) – Community Edition v1.4</a:t>
            </a:r>
            <a:endParaRPr lang="en-US" dirty="0"/>
          </a:p>
          <a:p>
            <a:endParaRPr lang="en-US" dirty="0"/>
          </a:p>
        </p:txBody>
      </p:sp>
      <p:sp>
        <p:nvSpPr>
          <p:cNvPr id="4" name="Slide Number Placeholder 3"/>
          <p:cNvSpPr>
            <a:spLocks noGrp="1"/>
          </p:cNvSpPr>
          <p:nvPr>
            <p:ph type="sldNum" sz="quarter" idx="12"/>
          </p:nvPr>
        </p:nvSpPr>
        <p:spPr/>
        <p:txBody>
          <a:bodyPr>
            <a:normAutofit lnSpcReduction="10000"/>
          </a:bodyPr>
          <a:lstStyle/>
          <a:p>
            <a:fld id="{80AD682A-ED17-4C8A-AA7E-B69C2EDA42BA}" type="slidenum">
              <a:rPr lang="en-US" smtClean="0"/>
              <a:t>6</a:t>
            </a:fld>
            <a:endParaRPr lang="en-US"/>
          </a:p>
        </p:txBody>
      </p:sp>
      <p:sp>
        <p:nvSpPr>
          <p:cNvPr id="6" name="Title 1"/>
          <p:cNvSpPr>
            <a:spLocks noGrp="1"/>
          </p:cNvSpPr>
          <p:nvPr>
            <p:ph type="title"/>
          </p:nvPr>
        </p:nvSpPr>
        <p:spPr>
          <a:xfrm>
            <a:off x="428242" y="134976"/>
            <a:ext cx="10599823" cy="717082"/>
          </a:xfrm>
        </p:spPr>
        <p:txBody>
          <a:bodyPr>
            <a:noAutofit/>
          </a:bodyPr>
          <a:lstStyle/>
          <a:p>
            <a:r>
              <a:rPr lang="en-US" sz="3600" dirty="0" smtClean="0"/>
              <a:t>Objectives</a:t>
            </a:r>
            <a:endParaRPr lang="en-US" sz="3600" dirty="0"/>
          </a:p>
        </p:txBody>
      </p:sp>
    </p:spTree>
    <p:extLst>
      <p:ext uri="{BB962C8B-B14F-4D97-AF65-F5344CB8AC3E}">
        <p14:creationId xmlns:p14="http://schemas.microsoft.com/office/powerpoint/2010/main" val="127959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4708829" y="3713420"/>
            <a:ext cx="2726119" cy="1533023"/>
            <a:chOff x="4311056" y="2526260"/>
            <a:chExt cx="2726119" cy="1533023"/>
          </a:xfrm>
          <a:solidFill>
            <a:schemeClr val="accent2">
              <a:lumMod val="20000"/>
              <a:lumOff val="80000"/>
            </a:schemeClr>
          </a:solidFill>
        </p:grpSpPr>
        <p:cxnSp>
          <p:nvCxnSpPr>
            <p:cNvPr id="46" name="Elbow Connector 45"/>
            <p:cNvCxnSpPr/>
            <p:nvPr/>
          </p:nvCxnSpPr>
          <p:spPr>
            <a:xfrm>
              <a:off x="4311056" y="2526260"/>
              <a:ext cx="109197" cy="1533023"/>
            </a:xfrm>
            <a:prstGeom prst="bentConnector3">
              <a:avLst>
                <a:gd name="adj1" fmla="val 309346"/>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4688453" y="3071468"/>
              <a:ext cx="2348722" cy="399327"/>
              <a:chOff x="5350212" y="2952967"/>
              <a:chExt cx="2348722" cy="399327"/>
            </a:xfrm>
            <a:grpFill/>
          </p:grpSpPr>
          <mc:AlternateContent xmlns:mc="http://schemas.openxmlformats.org/markup-compatibility/2006" xmlns:a14="http://schemas.microsoft.com/office/drawing/2010/main">
            <mc:Choice Requires="a14">
              <p:sp>
                <p:nvSpPr>
                  <p:cNvPr id="56" name="Rounded Rectangle 55"/>
                  <p:cNvSpPr/>
                  <p:nvPr/>
                </p:nvSpPr>
                <p:spPr>
                  <a:xfrm>
                    <a:off x="6397950" y="2952967"/>
                    <a:ext cx="1300984" cy="39932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𝑷𝑴</m:t>
                              </m:r>
                              <m:r>
                                <a:rPr lang="en-US" b="1" i="1">
                                  <a:solidFill>
                                    <a:schemeClr val="tx1"/>
                                  </a:solidFill>
                                  <a:latin typeface="Cambria Math" panose="02040503050406030204" pitchFamily="18" charset="0"/>
                                </a:rPr>
                                <m:t>𝟐</m:t>
                              </m:r>
                              <m:r>
                                <a:rPr lang="en-US" b="1" i="1">
                                  <a:solidFill>
                                    <a:schemeClr val="tx1"/>
                                  </a:solidFill>
                                  <a:latin typeface="Cambria Math" panose="02040503050406030204" pitchFamily="18" charset="0"/>
                                </a:rPr>
                                <m:t>.</m:t>
                              </m:r>
                              <m:r>
                                <a:rPr lang="en-US" b="1" i="1">
                                  <a:solidFill>
                                    <a:schemeClr val="tx1"/>
                                  </a:solidFill>
                                  <a:latin typeface="Cambria Math" panose="02040503050406030204" pitchFamily="18" charset="0"/>
                                </a:rPr>
                                <m:t>𝟓</m:t>
                              </m:r>
                            </m:e>
                            <m:sub>
                              <m:r>
                                <a:rPr lang="en-US" b="1" i="1" smtClean="0">
                                  <a:solidFill>
                                    <a:schemeClr val="tx1"/>
                                  </a:solidFill>
                                  <a:latin typeface="Cambria Math" panose="02040503050406030204" pitchFamily="18" charset="0"/>
                                </a:rPr>
                                <m:t>𝑭</m:t>
                              </m:r>
                              <m:r>
                                <a:rPr lang="en-US" b="1" i="1">
                                  <a:solidFill>
                                    <a:schemeClr val="tx1"/>
                                  </a:solidFill>
                                  <a:latin typeface="Cambria Math" panose="02040503050406030204" pitchFamily="18" charset="0"/>
                                </a:rPr>
                                <m:t>𝒊𝒓𝒆</m:t>
                              </m:r>
                            </m:sub>
                          </m:sSub>
                        </m:oMath>
                      </m:oMathPara>
                    </a14:m>
                    <a:endParaRPr lang="en-US" b="1" dirty="0">
                      <a:solidFill>
                        <a:schemeClr val="tx1"/>
                      </a:solidFill>
                    </a:endParaRPr>
                  </a:p>
                </p:txBody>
              </p:sp>
            </mc:Choice>
            <mc:Fallback xmlns="">
              <p:sp>
                <p:nvSpPr>
                  <p:cNvPr id="56" name="Rounded Rectangle 55"/>
                  <p:cNvSpPr>
                    <a:spLocks noRot="1" noChangeAspect="1" noMove="1" noResize="1" noEditPoints="1" noAdjustHandles="1" noChangeArrowheads="1" noChangeShapeType="1" noTextEdit="1"/>
                  </p:cNvSpPr>
                  <p:nvPr/>
                </p:nvSpPr>
                <p:spPr>
                  <a:xfrm>
                    <a:off x="6397950" y="2952967"/>
                    <a:ext cx="1300984" cy="399327"/>
                  </a:xfrm>
                  <a:prstGeom prst="roundRect">
                    <a:avLst/>
                  </a:prstGeom>
                  <a:blipFill>
                    <a:blip r:embed="rId3"/>
                    <a:stretch>
                      <a:fillRect/>
                    </a:stretch>
                  </a:blipFill>
                </p:spPr>
                <p:txBody>
                  <a:bodyPr/>
                  <a:lstStyle/>
                  <a:p>
                    <a:r>
                      <a:rPr lang="en-US">
                        <a:noFill/>
                      </a:rPr>
                      <a:t> </a:t>
                    </a:r>
                  </a:p>
                </p:txBody>
              </p:sp>
            </mc:Fallback>
          </mc:AlternateContent>
          <p:sp>
            <p:nvSpPr>
              <p:cNvPr id="47" name="Right Arrow 46"/>
              <p:cNvSpPr/>
              <p:nvPr/>
            </p:nvSpPr>
            <p:spPr>
              <a:xfrm>
                <a:off x="5350212" y="3052644"/>
                <a:ext cx="1007876" cy="258851"/>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p:cNvGrpSpPr/>
          <p:nvPr/>
        </p:nvGrpSpPr>
        <p:grpSpPr>
          <a:xfrm>
            <a:off x="499426" y="2490132"/>
            <a:ext cx="4209403" cy="2316812"/>
            <a:chOff x="111381" y="1302972"/>
            <a:chExt cx="4209403" cy="2316812"/>
          </a:xfrm>
          <a:solidFill>
            <a:schemeClr val="accent2">
              <a:lumMod val="20000"/>
              <a:lumOff val="80000"/>
            </a:schemeClr>
          </a:solidFill>
        </p:grpSpPr>
        <p:grpSp>
          <p:nvGrpSpPr>
            <p:cNvPr id="42" name="Group 41"/>
            <p:cNvGrpSpPr/>
            <p:nvPr/>
          </p:nvGrpSpPr>
          <p:grpSpPr>
            <a:xfrm>
              <a:off x="111381" y="1302972"/>
              <a:ext cx="4209403" cy="2316812"/>
              <a:chOff x="369440" y="1194762"/>
              <a:chExt cx="4359623" cy="2316812"/>
            </a:xfrm>
            <a:grpFill/>
          </p:grpSpPr>
          <p:grpSp>
            <p:nvGrpSpPr>
              <p:cNvPr id="15" name="Group 14"/>
              <p:cNvGrpSpPr/>
              <p:nvPr/>
            </p:nvGrpSpPr>
            <p:grpSpPr>
              <a:xfrm>
                <a:off x="448795" y="2809914"/>
                <a:ext cx="2291898" cy="701660"/>
                <a:chOff x="159471" y="1010408"/>
                <a:chExt cx="2291898" cy="701660"/>
              </a:xfrm>
              <a:grpFill/>
            </p:grpSpPr>
            <p:sp>
              <p:nvSpPr>
                <p:cNvPr id="14" name="Rounded Rectangle 13"/>
                <p:cNvSpPr/>
                <p:nvPr/>
              </p:nvSpPr>
              <p:spPr>
                <a:xfrm>
                  <a:off x="159471" y="1010408"/>
                  <a:ext cx="2291898" cy="70166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2889" y="1059113"/>
                  <a:ext cx="2208179" cy="584775"/>
                </a:xfrm>
                <a:prstGeom prst="rect">
                  <a:avLst/>
                </a:prstGeom>
                <a:grpFill/>
              </p:spPr>
              <p:txBody>
                <a:bodyPr wrap="square" rtlCol="0">
                  <a:spAutoFit/>
                </a:bodyPr>
                <a:lstStyle/>
                <a:p>
                  <a:r>
                    <a:rPr lang="en-US" sz="1600" dirty="0" smtClean="0"/>
                    <a:t>Meteorological Model System(WRF)</a:t>
                  </a:r>
                  <a:endParaRPr lang="en-US" sz="1600" dirty="0"/>
                </a:p>
              </p:txBody>
            </p:sp>
          </p:grpSp>
          <p:grpSp>
            <p:nvGrpSpPr>
              <p:cNvPr id="17" name="Group 16"/>
              <p:cNvGrpSpPr/>
              <p:nvPr/>
            </p:nvGrpSpPr>
            <p:grpSpPr>
              <a:xfrm>
                <a:off x="369440" y="1194762"/>
                <a:ext cx="2545857" cy="1110200"/>
                <a:chOff x="2835702" y="922881"/>
                <a:chExt cx="2453732" cy="1110200"/>
              </a:xfrm>
              <a:grpFill/>
            </p:grpSpPr>
            <p:sp>
              <p:nvSpPr>
                <p:cNvPr id="13" name="Rounded Rectangle 12"/>
                <p:cNvSpPr/>
                <p:nvPr/>
              </p:nvSpPr>
              <p:spPr>
                <a:xfrm>
                  <a:off x="2835702" y="922881"/>
                  <a:ext cx="2453732" cy="1110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867544" y="1029929"/>
                  <a:ext cx="2378921" cy="881801"/>
                  <a:chOff x="2867544" y="1029929"/>
                  <a:chExt cx="2378921" cy="881801"/>
                </a:xfrm>
                <a:grpFill/>
              </p:grpSpPr>
              <p:sp>
                <p:nvSpPr>
                  <p:cNvPr id="10" name="TextBox 9"/>
                  <p:cNvSpPr txBox="1"/>
                  <p:nvPr/>
                </p:nvSpPr>
                <p:spPr>
                  <a:xfrm>
                    <a:off x="2992876" y="1029929"/>
                    <a:ext cx="2208179" cy="584775"/>
                  </a:xfrm>
                  <a:prstGeom prst="rect">
                    <a:avLst/>
                  </a:prstGeom>
                  <a:grpFill/>
                </p:spPr>
                <p:txBody>
                  <a:bodyPr wrap="square" rtlCol="0">
                    <a:spAutoFit/>
                  </a:bodyPr>
                  <a:lstStyle/>
                  <a:p>
                    <a:r>
                      <a:rPr lang="en-US" sz="1600" dirty="0" smtClean="0"/>
                      <a:t>Emissions Processing System (SMOKE)</a:t>
                    </a:r>
                    <a:endParaRPr lang="en-US" sz="1600" dirty="0"/>
                  </a:p>
                </p:txBody>
              </p:sp>
              <p:sp>
                <p:nvSpPr>
                  <p:cNvPr id="12" name="TextBox 11"/>
                  <p:cNvSpPr txBox="1"/>
                  <p:nvPr/>
                </p:nvSpPr>
                <p:spPr>
                  <a:xfrm>
                    <a:off x="2867544" y="1573176"/>
                    <a:ext cx="2378921" cy="338554"/>
                  </a:xfrm>
                  <a:prstGeom prst="rect">
                    <a:avLst/>
                  </a:prstGeom>
                  <a:grpFill/>
                </p:spPr>
                <p:txBody>
                  <a:bodyPr wrap="square" rtlCol="0">
                    <a:spAutoFit/>
                  </a:bodyPr>
                  <a:lstStyle/>
                  <a:p>
                    <a:r>
                      <a:rPr lang="en-US" sz="1600" i="1" dirty="0" smtClean="0">
                        <a:solidFill>
                          <a:srgbClr val="FF0000"/>
                        </a:solidFill>
                      </a:rPr>
                      <a:t>Fire</a:t>
                    </a:r>
                    <a:r>
                      <a:rPr lang="en-US" sz="1600" i="1" dirty="0" smtClean="0"/>
                      <a:t> + Other Emissions </a:t>
                    </a:r>
                    <a:endParaRPr lang="en-US" sz="1600" i="1" dirty="0"/>
                  </a:p>
                </p:txBody>
              </p:sp>
            </p:grpSp>
          </p:grpSp>
          <p:sp>
            <p:nvSpPr>
              <p:cNvPr id="32" name="Right Arrow 31"/>
              <p:cNvSpPr/>
              <p:nvPr/>
            </p:nvSpPr>
            <p:spPr>
              <a:xfrm>
                <a:off x="3150411" y="2337283"/>
                <a:ext cx="418289" cy="236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Rounded Rectangle 35"/>
                  <p:cNvSpPr/>
                  <p:nvPr/>
                </p:nvSpPr>
                <p:spPr>
                  <a:xfrm>
                    <a:off x="3581198" y="2221610"/>
                    <a:ext cx="1147865" cy="39932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𝐶𝑀𝐴𝑄</m:t>
                              </m:r>
                            </m:e>
                            <m:sub>
                              <m:r>
                                <a:rPr lang="en-US" sz="1600" i="1">
                                  <a:solidFill>
                                    <a:schemeClr val="tx1"/>
                                  </a:solidFill>
                                  <a:latin typeface="Cambria Math" panose="02040503050406030204" pitchFamily="18" charset="0"/>
                                </a:rPr>
                                <m:t>𝐴𝑙𝑙</m:t>
                              </m:r>
                            </m:sub>
                          </m:sSub>
                        </m:oMath>
                      </m:oMathPara>
                    </a14:m>
                    <a:endParaRPr lang="en-US" sz="1600" dirty="0">
                      <a:solidFill>
                        <a:schemeClr val="tx1"/>
                      </a:solidFill>
                    </a:endParaRPr>
                  </a:p>
                </p:txBody>
              </p:sp>
            </mc:Choice>
            <mc:Fallback xmlns="">
              <p:sp>
                <p:nvSpPr>
                  <p:cNvPr id="36" name="Rounded Rectangle 35"/>
                  <p:cNvSpPr>
                    <a:spLocks noRot="1" noChangeAspect="1" noMove="1" noResize="1" noEditPoints="1" noAdjustHandles="1" noChangeArrowheads="1" noChangeShapeType="1" noTextEdit="1"/>
                  </p:cNvSpPr>
                  <p:nvPr/>
                </p:nvSpPr>
                <p:spPr>
                  <a:xfrm>
                    <a:off x="3581198" y="2221610"/>
                    <a:ext cx="1147865" cy="399327"/>
                  </a:xfrm>
                  <a:prstGeom prst="roundRect">
                    <a:avLst/>
                  </a:prstGeom>
                  <a:blipFill>
                    <a:blip r:embed="rId4"/>
                    <a:stretch>
                      <a:fillRect/>
                    </a:stretch>
                  </a:blipFill>
                </p:spPr>
                <p:txBody>
                  <a:bodyPr/>
                  <a:lstStyle/>
                  <a:p>
                    <a:r>
                      <a:rPr lang="en-US">
                        <a:noFill/>
                      </a:rPr>
                      <a:t> </a:t>
                    </a:r>
                  </a:p>
                </p:txBody>
              </p:sp>
            </mc:Fallback>
          </mc:AlternateContent>
        </p:grpSp>
        <p:cxnSp>
          <p:nvCxnSpPr>
            <p:cNvPr id="86" name="Elbow Connector 85"/>
            <p:cNvCxnSpPr>
              <a:stCxn id="13" idx="3"/>
              <a:endCxn id="14" idx="3"/>
            </p:cNvCxnSpPr>
            <p:nvPr/>
          </p:nvCxnSpPr>
          <p:spPr>
            <a:xfrm flipH="1">
              <a:off x="2400928" y="1858072"/>
              <a:ext cx="168587" cy="1410882"/>
            </a:xfrm>
            <a:prstGeom prst="bentConnector3">
              <a:avLst>
                <a:gd name="adj1" fmla="val -135598"/>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76047" y="4489981"/>
            <a:ext cx="4269611" cy="1932115"/>
            <a:chOff x="188002" y="3302821"/>
            <a:chExt cx="4269611" cy="1932115"/>
          </a:xfrm>
          <a:solidFill>
            <a:schemeClr val="accent2">
              <a:lumMod val="20000"/>
              <a:lumOff val="80000"/>
            </a:schemeClr>
          </a:solidFill>
        </p:grpSpPr>
        <p:grpSp>
          <p:nvGrpSpPr>
            <p:cNvPr id="44" name="Group 43"/>
            <p:cNvGrpSpPr/>
            <p:nvPr/>
          </p:nvGrpSpPr>
          <p:grpSpPr>
            <a:xfrm>
              <a:off x="188002" y="3856396"/>
              <a:ext cx="4269611" cy="1378540"/>
              <a:chOff x="442086" y="3748186"/>
              <a:chExt cx="4269611" cy="1378540"/>
            </a:xfrm>
            <a:grpFill/>
          </p:grpSpPr>
          <p:grpSp>
            <p:nvGrpSpPr>
              <p:cNvPr id="22" name="Group 21"/>
              <p:cNvGrpSpPr/>
              <p:nvPr/>
            </p:nvGrpSpPr>
            <p:grpSpPr>
              <a:xfrm>
                <a:off x="442086" y="4016526"/>
                <a:ext cx="2381514" cy="1110200"/>
                <a:chOff x="2905720" y="922881"/>
                <a:chExt cx="2295335" cy="1110200"/>
              </a:xfrm>
              <a:grpFill/>
            </p:grpSpPr>
            <p:sp>
              <p:nvSpPr>
                <p:cNvPr id="23" name="Rounded Rectangle 22"/>
                <p:cNvSpPr/>
                <p:nvPr/>
              </p:nvSpPr>
              <p:spPr>
                <a:xfrm>
                  <a:off x="2905720" y="922881"/>
                  <a:ext cx="2295335" cy="1110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992876" y="1029929"/>
                  <a:ext cx="2166690" cy="923329"/>
                  <a:chOff x="2992876" y="1029929"/>
                  <a:chExt cx="2166690" cy="923329"/>
                </a:xfrm>
                <a:grpFill/>
              </p:grpSpPr>
              <p:sp>
                <p:nvSpPr>
                  <p:cNvPr id="25" name="TextBox 24"/>
                  <p:cNvSpPr txBox="1"/>
                  <p:nvPr/>
                </p:nvSpPr>
                <p:spPr>
                  <a:xfrm>
                    <a:off x="2992876" y="1029929"/>
                    <a:ext cx="2166690" cy="584775"/>
                  </a:xfrm>
                  <a:prstGeom prst="rect">
                    <a:avLst/>
                  </a:prstGeom>
                  <a:grpFill/>
                </p:spPr>
                <p:txBody>
                  <a:bodyPr wrap="square" rtlCol="0">
                    <a:spAutoFit/>
                  </a:bodyPr>
                  <a:lstStyle/>
                  <a:p>
                    <a:r>
                      <a:rPr lang="en-US" sz="1600" dirty="0" smtClean="0"/>
                      <a:t>Emissions Processing System (SMOKE)</a:t>
                    </a:r>
                    <a:endParaRPr lang="en-US" sz="1600" dirty="0"/>
                  </a:p>
                </p:txBody>
              </p:sp>
              <p:sp>
                <p:nvSpPr>
                  <p:cNvPr id="26" name="TextBox 25"/>
                  <p:cNvSpPr txBox="1"/>
                  <p:nvPr/>
                </p:nvSpPr>
                <p:spPr>
                  <a:xfrm>
                    <a:off x="2992876" y="1614704"/>
                    <a:ext cx="2122844" cy="338554"/>
                  </a:xfrm>
                  <a:prstGeom prst="rect">
                    <a:avLst/>
                  </a:prstGeom>
                  <a:grpFill/>
                </p:spPr>
                <p:txBody>
                  <a:bodyPr wrap="square" rtlCol="0">
                    <a:spAutoFit/>
                  </a:bodyPr>
                  <a:lstStyle/>
                  <a:p>
                    <a:r>
                      <a:rPr lang="en-US" sz="1600" i="1" dirty="0" smtClean="0"/>
                      <a:t>Other Emissions </a:t>
                    </a:r>
                    <a:endParaRPr lang="en-US" sz="1600" i="1" dirty="0"/>
                  </a:p>
                </p:txBody>
              </p:sp>
            </p:grpSp>
          </p:grpSp>
          <p:sp>
            <p:nvSpPr>
              <p:cNvPr id="38" name="Right Arrow 37"/>
              <p:cNvSpPr/>
              <p:nvPr/>
            </p:nvSpPr>
            <p:spPr>
              <a:xfrm>
                <a:off x="3052508" y="3829830"/>
                <a:ext cx="418289" cy="23604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Rounded Rectangle 39"/>
                  <p:cNvSpPr/>
                  <p:nvPr/>
                </p:nvSpPr>
                <p:spPr>
                  <a:xfrm>
                    <a:off x="3466555" y="3748186"/>
                    <a:ext cx="1245142" cy="39932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𝐶𝑀𝐴𝑄</m:t>
                              </m:r>
                            </m:e>
                            <m:sub>
                              <m:r>
                                <a:rPr lang="en-US" sz="1600" i="1">
                                  <a:solidFill>
                                    <a:schemeClr val="tx1"/>
                                  </a:solidFill>
                                  <a:latin typeface="Cambria Math" panose="02040503050406030204" pitchFamily="18" charset="0"/>
                                </a:rPr>
                                <m:t>𝑁𝑜𝐹𝑖𝑟𝑒</m:t>
                              </m:r>
                            </m:sub>
                          </m:sSub>
                        </m:oMath>
                      </m:oMathPara>
                    </a14:m>
                    <a:endParaRPr lang="en-US" sz="1600" dirty="0">
                      <a:solidFill>
                        <a:schemeClr val="tx1"/>
                      </a:solidFill>
                    </a:endParaRPr>
                  </a:p>
                </p:txBody>
              </p:sp>
            </mc:Choice>
            <mc:Fallback xmlns="">
              <p:sp>
                <p:nvSpPr>
                  <p:cNvPr id="40" name="Rounded Rectangle 39"/>
                  <p:cNvSpPr>
                    <a:spLocks noRot="1" noChangeAspect="1" noMove="1" noResize="1" noEditPoints="1" noAdjustHandles="1" noChangeArrowheads="1" noChangeShapeType="1" noTextEdit="1"/>
                  </p:cNvSpPr>
                  <p:nvPr/>
                </p:nvSpPr>
                <p:spPr>
                  <a:xfrm>
                    <a:off x="3466555" y="3748186"/>
                    <a:ext cx="1245142" cy="399327"/>
                  </a:xfrm>
                  <a:prstGeom prst="roundRect">
                    <a:avLst/>
                  </a:prstGeom>
                  <a:blipFill>
                    <a:blip r:embed="rId5"/>
                    <a:stretch>
                      <a:fillRect l="-1942"/>
                    </a:stretch>
                  </a:blipFill>
                </p:spPr>
                <p:txBody>
                  <a:bodyPr/>
                  <a:lstStyle/>
                  <a:p>
                    <a:r>
                      <a:rPr lang="en-US">
                        <a:noFill/>
                      </a:rPr>
                      <a:t> </a:t>
                    </a:r>
                  </a:p>
                </p:txBody>
              </p:sp>
            </mc:Fallback>
          </mc:AlternateContent>
        </p:grpSp>
        <p:cxnSp>
          <p:nvCxnSpPr>
            <p:cNvPr id="89" name="Elbow Connector 88"/>
            <p:cNvCxnSpPr/>
            <p:nvPr/>
          </p:nvCxnSpPr>
          <p:spPr>
            <a:xfrm>
              <a:off x="2400928" y="3302821"/>
              <a:ext cx="168588" cy="1410882"/>
            </a:xfrm>
            <a:prstGeom prst="bentConnector3">
              <a:avLst>
                <a:gd name="adj1" fmla="val 235597"/>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99" name="TextBox 98"/>
          <p:cNvSpPr txBox="1"/>
          <p:nvPr/>
        </p:nvSpPr>
        <p:spPr>
          <a:xfrm>
            <a:off x="499426" y="1072035"/>
            <a:ext cx="4209403" cy="707886"/>
          </a:xfrm>
          <a:prstGeom prst="rect">
            <a:avLst/>
          </a:prstGeom>
          <a:noFill/>
        </p:spPr>
        <p:txBody>
          <a:bodyPr wrap="square" rtlCol="0">
            <a:spAutoFit/>
          </a:bodyPr>
          <a:lstStyle/>
          <a:p>
            <a:r>
              <a:rPr lang="en-US" sz="2000" b="1" dirty="0" smtClean="0"/>
              <a:t>Step 1</a:t>
            </a:r>
            <a:r>
              <a:rPr lang="en-US" sz="2000" dirty="0" smtClean="0"/>
              <a:t>: Estimating Wildland fire PM</a:t>
            </a:r>
            <a:r>
              <a:rPr lang="en-US" sz="2000" baseline="-25000" dirty="0" smtClean="0"/>
              <a:t>2.5</a:t>
            </a:r>
            <a:r>
              <a:rPr lang="en-US" sz="2000" dirty="0" smtClean="0"/>
              <a:t> exposure</a:t>
            </a:r>
            <a:endParaRPr lang="en-US" sz="2000" dirty="0"/>
          </a:p>
        </p:txBody>
      </p:sp>
      <p:sp>
        <p:nvSpPr>
          <p:cNvPr id="100" name="TextBox 99"/>
          <p:cNvSpPr txBox="1"/>
          <p:nvPr/>
        </p:nvSpPr>
        <p:spPr>
          <a:xfrm>
            <a:off x="6043658" y="1076228"/>
            <a:ext cx="4592603" cy="707886"/>
          </a:xfrm>
          <a:prstGeom prst="rect">
            <a:avLst/>
          </a:prstGeom>
          <a:noFill/>
        </p:spPr>
        <p:txBody>
          <a:bodyPr wrap="square" rtlCol="0">
            <a:spAutoFit/>
          </a:bodyPr>
          <a:lstStyle/>
          <a:p>
            <a:r>
              <a:rPr lang="en-US" sz="2000" b="1" dirty="0" smtClean="0"/>
              <a:t>Step 2</a:t>
            </a:r>
            <a:r>
              <a:rPr lang="en-US" sz="2000" dirty="0" smtClean="0"/>
              <a:t>: Quantifying Wildland fire PM</a:t>
            </a:r>
            <a:r>
              <a:rPr lang="en-US" sz="2000" baseline="-25000" dirty="0" smtClean="0"/>
              <a:t>2.5</a:t>
            </a:r>
            <a:r>
              <a:rPr lang="en-US" sz="2000" dirty="0" smtClean="0"/>
              <a:t> associated health burden </a:t>
            </a:r>
            <a:endParaRPr lang="en-US" sz="2000" dirty="0"/>
          </a:p>
        </p:txBody>
      </p:sp>
      <p:grpSp>
        <p:nvGrpSpPr>
          <p:cNvPr id="105" name="Group 104"/>
          <p:cNvGrpSpPr/>
          <p:nvPr/>
        </p:nvGrpSpPr>
        <p:grpSpPr>
          <a:xfrm>
            <a:off x="6043659" y="2034280"/>
            <a:ext cx="3258766" cy="4444843"/>
            <a:chOff x="4948356" y="1899053"/>
            <a:chExt cx="3258766" cy="4444843"/>
          </a:xfrm>
          <a:solidFill>
            <a:schemeClr val="accent5">
              <a:lumMod val="20000"/>
              <a:lumOff val="80000"/>
            </a:schemeClr>
          </a:solidFill>
        </p:grpSpPr>
        <p:grpSp>
          <p:nvGrpSpPr>
            <p:cNvPr id="54" name="Group 53"/>
            <p:cNvGrpSpPr/>
            <p:nvPr/>
          </p:nvGrpSpPr>
          <p:grpSpPr>
            <a:xfrm>
              <a:off x="4948356" y="1899053"/>
              <a:ext cx="3258766" cy="961716"/>
              <a:chOff x="5513639" y="495133"/>
              <a:chExt cx="3267846" cy="961716"/>
            </a:xfrm>
            <a:grpFill/>
          </p:grpSpPr>
          <p:sp>
            <p:nvSpPr>
              <p:cNvPr id="50" name="Rounded Rectangle 49"/>
              <p:cNvSpPr/>
              <p:nvPr/>
            </p:nvSpPr>
            <p:spPr>
              <a:xfrm>
                <a:off x="5513639" y="495133"/>
                <a:ext cx="3267846" cy="96171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19301" y="524318"/>
                <a:ext cx="2291086" cy="338554"/>
              </a:xfrm>
              <a:prstGeom prst="rect">
                <a:avLst/>
              </a:prstGeom>
              <a:grpFill/>
            </p:spPr>
            <p:txBody>
              <a:bodyPr wrap="square" rtlCol="0">
                <a:spAutoFit/>
              </a:bodyPr>
              <a:lstStyle/>
              <a:p>
                <a:r>
                  <a:rPr lang="en-US" sz="1600" dirty="0" smtClean="0"/>
                  <a:t>Epidemiology Studies</a:t>
                </a:r>
                <a:endParaRPr lang="en-US" sz="1600" dirty="0"/>
              </a:p>
            </p:txBody>
          </p:sp>
          <p:sp>
            <p:nvSpPr>
              <p:cNvPr id="52" name="TextBox 51"/>
              <p:cNvSpPr txBox="1"/>
              <p:nvPr/>
            </p:nvSpPr>
            <p:spPr>
              <a:xfrm>
                <a:off x="5582414" y="796206"/>
                <a:ext cx="1480999" cy="584775"/>
              </a:xfrm>
              <a:prstGeom prst="rect">
                <a:avLst/>
              </a:prstGeom>
              <a:grpFill/>
              <a:ln>
                <a:noFill/>
              </a:ln>
            </p:spPr>
            <p:txBody>
              <a:bodyPr wrap="square" rtlCol="0">
                <a:spAutoFit/>
              </a:bodyPr>
              <a:lstStyle/>
              <a:p>
                <a:r>
                  <a:rPr lang="en-US" sz="1600" i="1" dirty="0" err="1" smtClean="0"/>
                  <a:t>Krewski</a:t>
                </a:r>
                <a:r>
                  <a:rPr lang="en-US" sz="1600" i="1" dirty="0"/>
                  <a:t> </a:t>
                </a:r>
                <a:r>
                  <a:rPr lang="en-US" sz="1600" i="1" dirty="0" smtClean="0"/>
                  <a:t>et al (2009)</a:t>
                </a:r>
                <a:endParaRPr lang="en-US" sz="1600" i="1" dirty="0"/>
              </a:p>
            </p:txBody>
          </p:sp>
          <p:sp>
            <p:nvSpPr>
              <p:cNvPr id="53" name="TextBox 52"/>
              <p:cNvSpPr txBox="1"/>
              <p:nvPr/>
            </p:nvSpPr>
            <p:spPr>
              <a:xfrm>
                <a:off x="7118615" y="803567"/>
                <a:ext cx="1588150" cy="584775"/>
              </a:xfrm>
              <a:prstGeom prst="rect">
                <a:avLst/>
              </a:prstGeom>
              <a:grpFill/>
            </p:spPr>
            <p:txBody>
              <a:bodyPr wrap="square" rtlCol="0">
                <a:spAutoFit/>
              </a:bodyPr>
              <a:lstStyle/>
              <a:p>
                <a:r>
                  <a:rPr lang="en-US" sz="1600" i="1" dirty="0" err="1" smtClean="0"/>
                  <a:t>Zanobetti</a:t>
                </a:r>
                <a:r>
                  <a:rPr lang="en-US" sz="1600" i="1" dirty="0" smtClean="0"/>
                  <a:t> et al (2009)</a:t>
                </a:r>
                <a:endParaRPr lang="en-US" sz="1600" i="1" dirty="0"/>
              </a:p>
            </p:txBody>
          </p:sp>
        </p:grpSp>
        <p:sp>
          <p:nvSpPr>
            <p:cNvPr id="55" name="Down Arrow 54"/>
            <p:cNvSpPr/>
            <p:nvPr/>
          </p:nvSpPr>
          <p:spPr>
            <a:xfrm>
              <a:off x="6246880" y="2875402"/>
              <a:ext cx="185529" cy="553447"/>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ounded Rectangle 57"/>
                <p:cNvSpPr/>
                <p:nvPr/>
              </p:nvSpPr>
              <p:spPr>
                <a:xfrm>
                  <a:off x="4998799" y="3444845"/>
                  <a:ext cx="1997831" cy="50946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ea typeface="Cambria Math" panose="02040503050406030204" pitchFamily="18" charset="0"/>
                    </a:rPr>
                    <a:t>Effect Coefficient (</a:t>
                  </a:r>
                  <a14:m>
                    <m:oMath xmlns:m="http://schemas.openxmlformats.org/officeDocument/2006/math">
                      <m:r>
                        <a:rPr lang="en-US" sz="1600" i="1">
                          <a:solidFill>
                            <a:schemeClr val="tx1"/>
                          </a:solidFill>
                          <a:latin typeface="Cambria Math" panose="02040503050406030204" pitchFamily="18" charset="0"/>
                          <a:ea typeface="Cambria Math" panose="02040503050406030204" pitchFamily="18" charset="0"/>
                        </a:rPr>
                        <m:t>𝛽</m:t>
                      </m:r>
                      <m:r>
                        <a:rPr lang="en-US" sz="1600">
                          <a:solidFill>
                            <a:schemeClr val="tx1"/>
                          </a:solidFill>
                          <a:latin typeface="Cambria Math" panose="02040503050406030204" pitchFamily="18" charset="0"/>
                          <a:ea typeface="Cambria Math" panose="02040503050406030204" pitchFamily="18" charset="0"/>
                        </a:rPr>
                        <m:t>)</m:t>
                      </m:r>
                    </m:oMath>
                  </a14:m>
                  <a:endParaRPr lang="en-US" sz="1600" dirty="0">
                    <a:solidFill>
                      <a:schemeClr val="tx1"/>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4998799" y="3444845"/>
                  <a:ext cx="1997831" cy="509460"/>
                </a:xfrm>
                <a:prstGeom prst="roundRect">
                  <a:avLst/>
                </a:prstGeom>
                <a:blipFill>
                  <a:blip r:embed="rId6"/>
                  <a:stretch>
                    <a:fillRect t="-8140" b="-20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p:cNvSpPr/>
                <p:nvPr/>
              </p:nvSpPr>
              <p:spPr>
                <a:xfrm>
                  <a:off x="4998801" y="4831942"/>
                  <a:ext cx="2144560" cy="62425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Baseline Incidence</a:t>
                  </a:r>
                </a:p>
                <a:p>
                  <a:pPr algn="ctr"/>
                  <a:r>
                    <a:rPr lang="en-US" sz="1600" dirty="0">
                      <a:solidFill>
                        <a:schemeClr val="tx1"/>
                      </a:solidFill>
                    </a:rPr>
                    <a:t>(</a:t>
                  </a:r>
                  <a14:m>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𝑌</m:t>
                          </m:r>
                        </m:e>
                        <m:sub>
                          <m:r>
                            <a:rPr lang="en-US" sz="1600" i="1">
                              <a:solidFill>
                                <a:schemeClr val="tx1"/>
                              </a:solidFill>
                              <a:latin typeface="Cambria Math" panose="02040503050406030204" pitchFamily="18" charset="0"/>
                            </a:rPr>
                            <m:t>0</m:t>
                          </m:r>
                        </m:sub>
                      </m:sSub>
                      <m:r>
                        <a:rPr lang="en-US" sz="1600" i="1">
                          <a:solidFill>
                            <a:schemeClr val="tx1"/>
                          </a:solidFill>
                          <a:latin typeface="Cambria Math" panose="02040503050406030204" pitchFamily="18" charset="0"/>
                        </a:rPr>
                        <m:t>)</m:t>
                      </m:r>
                    </m:oMath>
                  </a14:m>
                  <a:endParaRPr lang="en-US" sz="1600" dirty="0">
                    <a:solidFill>
                      <a:schemeClr val="tx1"/>
                    </a:solidFill>
                  </a:endParaRPr>
                </a:p>
              </p:txBody>
            </p:sp>
          </mc:Choice>
          <mc:Fallback xmlns="">
            <p:sp>
              <p:nvSpPr>
                <p:cNvPr id="64" name="Rounded Rectangle 63"/>
                <p:cNvSpPr>
                  <a:spLocks noRot="1" noChangeAspect="1" noMove="1" noResize="1" noEditPoints="1" noAdjustHandles="1" noChangeArrowheads="1" noChangeShapeType="1" noTextEdit="1"/>
                </p:cNvSpPr>
                <p:nvPr/>
              </p:nvSpPr>
              <p:spPr>
                <a:xfrm>
                  <a:off x="4998801" y="4831942"/>
                  <a:ext cx="2144560" cy="624258"/>
                </a:xfrm>
                <a:prstGeom prst="roundRect">
                  <a:avLst/>
                </a:prstGeom>
                <a:blipFill>
                  <a:blip r:embed="rId7"/>
                  <a:stretch>
                    <a:fillRect b="-8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p:cNvSpPr/>
                <p:nvPr/>
              </p:nvSpPr>
              <p:spPr>
                <a:xfrm>
                  <a:off x="4998801" y="5724973"/>
                  <a:ext cx="2283351" cy="61892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Exposed Population</a:t>
                  </a:r>
                </a:p>
                <a:p>
                  <a:pPr algn="ctr"/>
                  <a:r>
                    <a:rPr lang="en-US" sz="1600" dirty="0">
                      <a:solidFill>
                        <a:schemeClr val="tx1"/>
                      </a:solidFill>
                    </a:rPr>
                    <a:t>(</a:t>
                  </a:r>
                  <a14:m>
                    <m:oMath xmlns:m="http://schemas.openxmlformats.org/officeDocument/2006/math">
                      <m:r>
                        <a:rPr lang="en-US" sz="1600" i="1">
                          <a:solidFill>
                            <a:schemeClr val="tx1"/>
                          </a:solidFill>
                          <a:latin typeface="Cambria Math" panose="02040503050406030204" pitchFamily="18" charset="0"/>
                        </a:rPr>
                        <m:t>𝑃</m:t>
                      </m:r>
                      <m:r>
                        <a:rPr lang="en-US" sz="1600" i="1">
                          <a:solidFill>
                            <a:schemeClr val="tx1"/>
                          </a:solidFill>
                          <a:latin typeface="Cambria Math" panose="02040503050406030204" pitchFamily="18" charset="0"/>
                        </a:rPr>
                        <m:t>)</m:t>
                      </m:r>
                    </m:oMath>
                  </a14:m>
                  <a:endParaRPr lang="en-US" sz="1600" dirty="0">
                    <a:solidFill>
                      <a:schemeClr val="tx1"/>
                    </a:solidFill>
                  </a:endParaRPr>
                </a:p>
              </p:txBody>
            </p:sp>
          </mc:Choice>
          <mc:Fallback xmlns="">
            <p:sp>
              <p:nvSpPr>
                <p:cNvPr id="69" name="Rounded Rectangle 68"/>
                <p:cNvSpPr>
                  <a:spLocks noRot="1" noChangeAspect="1" noMove="1" noResize="1" noEditPoints="1" noAdjustHandles="1" noChangeArrowheads="1" noChangeShapeType="1" noTextEdit="1"/>
                </p:cNvSpPr>
                <p:nvPr/>
              </p:nvSpPr>
              <p:spPr>
                <a:xfrm>
                  <a:off x="4998801" y="5724973"/>
                  <a:ext cx="2283351" cy="618923"/>
                </a:xfrm>
                <a:prstGeom prst="roundRect">
                  <a:avLst/>
                </a:prstGeom>
                <a:blipFill>
                  <a:blip r:embed="rId8"/>
                  <a:stretch>
                    <a:fillRect b="-8654"/>
                  </a:stretch>
                </a:blipFill>
              </p:spPr>
              <p:txBody>
                <a:bodyPr/>
                <a:lstStyle/>
                <a:p>
                  <a:r>
                    <a:rPr lang="en-US">
                      <a:noFill/>
                    </a:rPr>
                    <a:t> </a:t>
                  </a:r>
                </a:p>
              </p:txBody>
            </p:sp>
          </mc:Fallback>
        </mc:AlternateContent>
        <p:cxnSp>
          <p:nvCxnSpPr>
            <p:cNvPr id="75" name="Straight Connector 74"/>
            <p:cNvCxnSpPr/>
            <p:nvPr/>
          </p:nvCxnSpPr>
          <p:spPr>
            <a:xfrm>
              <a:off x="6996630" y="3634625"/>
              <a:ext cx="695730"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9645" y="4323364"/>
              <a:ext cx="1352715" cy="1055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4" idx="3"/>
            </p:cNvCxnSpPr>
            <p:nvPr/>
          </p:nvCxnSpPr>
          <p:spPr>
            <a:xfrm>
              <a:off x="7143361" y="5144071"/>
              <a:ext cx="567765"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Elbow Connector 103"/>
            <p:cNvCxnSpPr>
              <a:endCxn id="69" idx="3"/>
            </p:cNvCxnSpPr>
            <p:nvPr/>
          </p:nvCxnSpPr>
          <p:spPr>
            <a:xfrm rot="5400000">
              <a:off x="6287145" y="4610455"/>
              <a:ext cx="2418988" cy="428973"/>
            </a:xfrm>
            <a:prstGeom prst="bentConnector2">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normAutofit lnSpcReduction="10000"/>
          </a:bodyPr>
          <a:lstStyle/>
          <a:p>
            <a:fld id="{80AD682A-ED17-4C8A-AA7E-B69C2EDA42BA}" type="slidenum">
              <a:rPr lang="en-US" smtClean="0"/>
              <a:t>7</a:t>
            </a:fld>
            <a:endParaRPr lang="en-US"/>
          </a:p>
        </p:txBody>
      </p:sp>
      <p:grpSp>
        <p:nvGrpSpPr>
          <p:cNvPr id="20" name="Group 19"/>
          <p:cNvGrpSpPr/>
          <p:nvPr/>
        </p:nvGrpSpPr>
        <p:grpSpPr>
          <a:xfrm>
            <a:off x="8294508" y="4046876"/>
            <a:ext cx="3440612" cy="753444"/>
            <a:chOff x="7887007" y="3871392"/>
            <a:chExt cx="3440612" cy="753444"/>
          </a:xfrm>
        </p:grpSpPr>
        <p:grpSp>
          <p:nvGrpSpPr>
            <p:cNvPr id="106" name="Group 105"/>
            <p:cNvGrpSpPr/>
            <p:nvPr/>
          </p:nvGrpSpPr>
          <p:grpSpPr>
            <a:xfrm>
              <a:off x="7887007" y="3871392"/>
              <a:ext cx="2458303" cy="597112"/>
              <a:chOff x="7496018" y="3888669"/>
              <a:chExt cx="2763298" cy="597112"/>
            </a:xfrm>
            <a:solidFill>
              <a:schemeClr val="accent5">
                <a:lumMod val="20000"/>
                <a:lumOff val="80000"/>
              </a:schemeClr>
            </a:solidFill>
          </p:grpSpPr>
          <p:sp>
            <p:nvSpPr>
              <p:cNvPr id="82" name="Right Arrow 81"/>
              <p:cNvSpPr/>
              <p:nvPr/>
            </p:nvSpPr>
            <p:spPr>
              <a:xfrm>
                <a:off x="8112931" y="4163275"/>
                <a:ext cx="1958854" cy="32250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3" name="Rectangle 82"/>
                  <p:cNvSpPr/>
                  <p:nvPr/>
                </p:nvSpPr>
                <p:spPr>
                  <a:xfrm>
                    <a:off x="7496018" y="3888669"/>
                    <a:ext cx="2763298" cy="341247"/>
                  </a:xfrm>
                  <a:prstGeom prst="rect">
                    <a:avLst/>
                  </a:prstGeom>
                  <a:noFill/>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𝑌</m:t>
                              </m:r>
                            </m:e>
                            <m:sub>
                              <m:r>
                                <a:rPr lang="en-US" sz="1400" i="1">
                                  <a:latin typeface="Cambria Math" panose="02040503050406030204" pitchFamily="18" charset="0"/>
                                  <a:ea typeface="Cambria Math" panose="02040503050406030204" pitchFamily="18" charset="0"/>
                                </a:rPr>
                                <m:t>0</m:t>
                              </m:r>
                            </m:sub>
                          </m:sSub>
                          <m:r>
                            <a:rPr lang="en-US" sz="1400" i="1">
                              <a:latin typeface="Cambria Math" panose="02040503050406030204" pitchFamily="18" charset="0"/>
                              <a:ea typeface="Cambria Math" panose="02040503050406030204" pitchFamily="18" charset="0"/>
                            </a:rPr>
                            <m:t> </m:t>
                          </m:r>
                          <m:d>
                            <m:dPr>
                              <m:ctrlPr>
                                <a:rPr lang="en-US" sz="1400" i="1">
                                  <a:latin typeface="Cambria Math" panose="02040503050406030204" pitchFamily="18" charset="0"/>
                                  <a:ea typeface="Cambria Math" panose="02040503050406030204" pitchFamily="18" charset="0"/>
                                </a:rPr>
                              </m:ctrlPr>
                            </m:dPr>
                            <m:e>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𝛽</m:t>
                                  </m:r>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𝑃𝑀</m:t>
                                      </m:r>
                                      <m:r>
                                        <a:rPr lang="en-US" sz="1400" i="1">
                                          <a:latin typeface="Cambria Math" panose="02040503050406030204" pitchFamily="18" charset="0"/>
                                        </a:rPr>
                                        <m:t>2.5</m:t>
                                      </m:r>
                                    </m:e>
                                    <m:sub>
                                      <m:r>
                                        <a:rPr lang="en-US" sz="1400" b="0" i="1" smtClean="0">
                                          <a:latin typeface="Cambria Math" panose="02040503050406030204" pitchFamily="18" charset="0"/>
                                        </a:rPr>
                                        <m:t>𝐹</m:t>
                                      </m:r>
                                      <m:r>
                                        <a:rPr lang="en-US" sz="1400" i="1">
                                          <a:latin typeface="Cambria Math" panose="02040503050406030204" pitchFamily="18" charset="0"/>
                                        </a:rPr>
                                        <m:t>𝑖𝑟𝑒</m:t>
                                      </m:r>
                                    </m:sub>
                                  </m:sSub>
                                </m:sup>
                              </m:sSup>
                              <m:r>
                                <a:rPr lang="en-US" sz="1400" i="1">
                                  <a:latin typeface="Cambria Math" panose="02040503050406030204" pitchFamily="18" charset="0"/>
                                  <a:ea typeface="Cambria Math" panose="02040503050406030204" pitchFamily="18" charset="0"/>
                                </a:rPr>
                                <m:t>−1</m:t>
                              </m:r>
                            </m:e>
                          </m:d>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𝑃</m:t>
                          </m:r>
                        </m:oMath>
                      </m:oMathPara>
                    </a14:m>
                    <a:endParaRPr lang="en-US" sz="1400" dirty="0"/>
                  </a:p>
                </p:txBody>
              </p:sp>
            </mc:Choice>
            <mc:Fallback xmlns="">
              <p:sp>
                <p:nvSpPr>
                  <p:cNvPr id="83" name="Rectangle 82"/>
                  <p:cNvSpPr>
                    <a:spLocks noRot="1" noChangeAspect="1" noMove="1" noResize="1" noEditPoints="1" noAdjustHandles="1" noChangeArrowheads="1" noChangeShapeType="1" noTextEdit="1"/>
                  </p:cNvSpPr>
                  <p:nvPr/>
                </p:nvSpPr>
                <p:spPr>
                  <a:xfrm>
                    <a:off x="7496018" y="3888669"/>
                    <a:ext cx="2763298" cy="341247"/>
                  </a:xfrm>
                  <a:prstGeom prst="rect">
                    <a:avLst/>
                  </a:prstGeom>
                  <a:blipFill>
                    <a:blip r:embed="rId9"/>
                    <a:stretch>
                      <a:fillRect/>
                    </a:stretch>
                  </a:blipFill>
                </p:spPr>
                <p:txBody>
                  <a:bodyPr/>
                  <a:lstStyle/>
                  <a:p>
                    <a:r>
                      <a:rPr lang="en-US">
                        <a:noFill/>
                      </a:rPr>
                      <a:t> </a:t>
                    </a:r>
                  </a:p>
                </p:txBody>
              </p:sp>
            </mc:Fallback>
          </mc:AlternateContent>
        </p:grpSp>
        <p:sp>
          <p:nvSpPr>
            <p:cNvPr id="19" name="TextBox 18"/>
            <p:cNvSpPr txBox="1"/>
            <p:nvPr/>
          </p:nvSpPr>
          <p:spPr>
            <a:xfrm>
              <a:off x="10228761" y="3978505"/>
              <a:ext cx="1098858" cy="646331"/>
            </a:xfrm>
            <a:prstGeom prst="rect">
              <a:avLst/>
            </a:prstGeom>
            <a:noFill/>
          </p:spPr>
          <p:txBody>
            <a:bodyPr wrap="square" rtlCol="0">
              <a:spAutoFit/>
            </a:bodyPr>
            <a:lstStyle/>
            <a:p>
              <a:r>
                <a:rPr lang="en-US" b="1" dirty="0" smtClean="0"/>
                <a:t>Health Burden</a:t>
              </a:r>
              <a:endParaRPr lang="en-US" b="1" dirty="0"/>
            </a:p>
          </p:txBody>
        </p:sp>
      </p:grpSp>
      <p:sp>
        <p:nvSpPr>
          <p:cNvPr id="77" name="Title 1"/>
          <p:cNvSpPr>
            <a:spLocks noGrp="1"/>
          </p:cNvSpPr>
          <p:nvPr>
            <p:ph type="title"/>
          </p:nvPr>
        </p:nvSpPr>
        <p:spPr>
          <a:xfrm>
            <a:off x="428242" y="134976"/>
            <a:ext cx="10599823" cy="717082"/>
          </a:xfrm>
        </p:spPr>
        <p:txBody>
          <a:bodyPr>
            <a:noAutofit/>
          </a:bodyPr>
          <a:lstStyle/>
          <a:p>
            <a:r>
              <a:rPr lang="en-US" sz="3600" dirty="0" smtClean="0"/>
              <a:t>Method</a:t>
            </a:r>
            <a:endParaRPr lang="en-US" sz="3600" dirty="0"/>
          </a:p>
        </p:txBody>
      </p:sp>
    </p:spTree>
    <p:extLst>
      <p:ext uri="{BB962C8B-B14F-4D97-AF65-F5344CB8AC3E}">
        <p14:creationId xmlns:p14="http://schemas.microsoft.com/office/powerpoint/2010/main" val="31562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wipe(left)">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up)">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2"/>
              <p:cNvSpPr txBox="1">
                <a:spLocks/>
              </p:cNvSpPr>
              <p:nvPr/>
            </p:nvSpPr>
            <p:spPr>
              <a:xfrm>
                <a:off x="6466220" y="1158874"/>
                <a:ext cx="5371285" cy="557139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4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20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dirty="0" smtClean="0"/>
                  <a:t>CMAQ study domain</a:t>
                </a:r>
              </a:p>
              <a:p>
                <a:pPr lvl="1"/>
                <a:r>
                  <a:rPr lang="en-US" dirty="0" smtClean="0"/>
                  <a:t>Spatial Resolution: </a:t>
                </a:r>
              </a:p>
              <a:p>
                <a:pPr lvl="2"/>
                <a:r>
                  <a:rPr lang="en-US" dirty="0" smtClean="0"/>
                  <a:t>12 km x 12 km</a:t>
                </a:r>
              </a:p>
              <a:p>
                <a:pPr lvl="1"/>
                <a:r>
                  <a:rPr lang="en-US" dirty="0" smtClean="0"/>
                  <a:t>Spatial Coverage: 35 States </a:t>
                </a:r>
              </a:p>
              <a:p>
                <a:pPr lvl="2"/>
                <a:r>
                  <a:rPr lang="en-US" dirty="0"/>
                  <a:t>32 </a:t>
                </a:r>
                <a:r>
                  <a:rPr lang="en-US" dirty="0" smtClean="0"/>
                  <a:t>U.S. states </a:t>
                </a:r>
              </a:p>
              <a:p>
                <a:pPr lvl="2"/>
                <a:r>
                  <a:rPr lang="en-US" dirty="0" smtClean="0"/>
                  <a:t>3 Canada provinces</a:t>
                </a:r>
                <a:endParaRPr lang="en-US" dirty="0"/>
              </a:p>
              <a:p>
                <a:pPr lvl="2"/>
                <a:r>
                  <a:rPr lang="en-US" dirty="0" smtClean="0"/>
                  <a:t>156 column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smtClean="0"/>
                  <a:t> 156 rows = 14,336 grid cells</a:t>
                </a:r>
              </a:p>
              <a:p>
                <a:pPr lvl="1"/>
                <a:r>
                  <a:rPr lang="en-US" dirty="0"/>
                  <a:t>Temporal Resolution: </a:t>
                </a:r>
                <a:endParaRPr lang="en-US" dirty="0" smtClean="0"/>
              </a:p>
              <a:p>
                <a:pPr lvl="2"/>
                <a:r>
                  <a:rPr lang="en-US" dirty="0" smtClean="0"/>
                  <a:t>24-hr average</a:t>
                </a:r>
              </a:p>
              <a:p>
                <a:pPr lvl="1"/>
                <a:r>
                  <a:rPr lang="en-US" dirty="0"/>
                  <a:t>Temporal </a:t>
                </a:r>
                <a:r>
                  <a:rPr lang="en-US" dirty="0" smtClean="0"/>
                  <a:t>Coverage:</a:t>
                </a:r>
              </a:p>
              <a:p>
                <a:pPr lvl="2"/>
                <a:r>
                  <a:rPr lang="en-US" dirty="0"/>
                  <a:t>1/1/2014 – </a:t>
                </a:r>
                <a:r>
                  <a:rPr lang="en-US" dirty="0" smtClean="0"/>
                  <a:t>12/31/2014</a:t>
                </a:r>
                <a:endParaRPr lang="en-US" dirty="0"/>
              </a:p>
              <a:p>
                <a:pPr lvl="2"/>
                <a:endParaRPr lang="en-US" sz="1600" dirty="0"/>
              </a:p>
              <a:p>
                <a:pPr lvl="1"/>
                <a:endParaRPr lang="en-US" sz="1800" dirty="0"/>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6466220" y="1158874"/>
                <a:ext cx="5371285" cy="5571397"/>
              </a:xfrm>
              <a:prstGeom prst="rect">
                <a:avLst/>
              </a:prstGeom>
              <a:blipFill>
                <a:blip r:embed="rId3"/>
                <a:stretch>
                  <a:fillRect l="-908" t="-1204" r="-681"/>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normAutofit lnSpcReduction="10000"/>
          </a:bodyPr>
          <a:lstStyle/>
          <a:p>
            <a:fld id="{80AD682A-ED17-4C8A-AA7E-B69C2EDA42BA}" type="slidenum">
              <a:rPr lang="en-US" smtClean="0"/>
              <a:t>8</a:t>
            </a:fld>
            <a:endParaRPr lang="en-US"/>
          </a:p>
        </p:txBody>
      </p:sp>
      <p:pic>
        <p:nvPicPr>
          <p:cNvPr id="11" name="Content Placeholder 10"/>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400" t="3010" r="1167" b="3754"/>
          <a:stretch/>
        </p:blipFill>
        <p:spPr>
          <a:xfrm>
            <a:off x="390694" y="910519"/>
            <a:ext cx="5993450" cy="5855406"/>
          </a:xfrm>
        </p:spPr>
      </p:pic>
      <p:sp>
        <p:nvSpPr>
          <p:cNvPr id="12" name="TextBox 11"/>
          <p:cNvSpPr txBox="1"/>
          <p:nvPr/>
        </p:nvSpPr>
        <p:spPr>
          <a:xfrm>
            <a:off x="516925" y="907474"/>
            <a:ext cx="1851378" cy="307777"/>
          </a:xfrm>
          <a:prstGeom prst="rect">
            <a:avLst/>
          </a:prstGeom>
          <a:noFill/>
        </p:spPr>
        <p:txBody>
          <a:bodyPr wrap="square" rtlCol="0">
            <a:spAutoFit/>
          </a:bodyPr>
          <a:lstStyle/>
          <a:p>
            <a:r>
              <a:rPr lang="en-US" sz="1400" b="1" dirty="0"/>
              <a:t>CMAQ </a:t>
            </a:r>
            <a:r>
              <a:rPr lang="en-US" sz="1400" b="1" dirty="0" smtClean="0"/>
              <a:t>Domain</a:t>
            </a:r>
            <a:endParaRPr lang="en-US" sz="1400" b="1" dirty="0"/>
          </a:p>
        </p:txBody>
      </p:sp>
      <p:sp>
        <p:nvSpPr>
          <p:cNvPr id="13" name="Title 1"/>
          <p:cNvSpPr txBox="1">
            <a:spLocks/>
          </p:cNvSpPr>
          <p:nvPr/>
        </p:nvSpPr>
        <p:spPr>
          <a:xfrm>
            <a:off x="428242" y="134976"/>
            <a:ext cx="10599823" cy="7170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en-US" sz="3600" dirty="0"/>
              <a:t>Study Area and Data</a:t>
            </a:r>
          </a:p>
        </p:txBody>
      </p:sp>
    </p:spTree>
    <p:extLst>
      <p:ext uri="{BB962C8B-B14F-4D97-AF65-F5344CB8AC3E}">
        <p14:creationId xmlns:p14="http://schemas.microsoft.com/office/powerpoint/2010/main" val="2313903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112625" y="887803"/>
            <a:ext cx="5170004" cy="329450"/>
          </a:xfrm>
        </p:spPr>
        <p:txBody>
          <a:bodyPr>
            <a:noAutofit/>
          </a:bodyPr>
          <a:lstStyle/>
          <a:p>
            <a:r>
              <a:rPr lang="en-US" sz="1800" dirty="0"/>
              <a:t>Daily PM</a:t>
            </a:r>
            <a:r>
              <a:rPr lang="en-US" sz="1800" baseline="-25000" dirty="0"/>
              <a:t>2.5</a:t>
            </a:r>
            <a:r>
              <a:rPr lang="en-US" sz="1800" dirty="0"/>
              <a:t> </a:t>
            </a:r>
            <a:r>
              <a:rPr lang="en-US" sz="1800" b="1" dirty="0" smtClean="0">
                <a:solidFill>
                  <a:srgbClr val="FF0000"/>
                </a:solidFill>
              </a:rPr>
              <a:t>without</a:t>
            </a:r>
            <a:r>
              <a:rPr lang="en-US" sz="1800" dirty="0" smtClean="0"/>
              <a:t> </a:t>
            </a:r>
            <a:r>
              <a:rPr lang="en-US" sz="1800" dirty="0"/>
              <a:t>Fire Emissions (9/29/2014)</a:t>
            </a:r>
          </a:p>
        </p:txBody>
      </p:sp>
      <p:sp>
        <p:nvSpPr>
          <p:cNvPr id="11" name="Title 5"/>
          <p:cNvSpPr txBox="1">
            <a:spLocks/>
          </p:cNvSpPr>
          <p:nvPr/>
        </p:nvSpPr>
        <p:spPr>
          <a:xfrm>
            <a:off x="509933" y="175098"/>
            <a:ext cx="9679165" cy="5721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smtClean="0"/>
              <a:t>Results</a:t>
            </a:r>
            <a:endParaRPr lang="en-US" sz="3600" dirty="0"/>
          </a:p>
        </p:txBody>
      </p:sp>
      <p:sp>
        <p:nvSpPr>
          <p:cNvPr id="18" name="Title 1"/>
          <p:cNvSpPr txBox="1">
            <a:spLocks/>
          </p:cNvSpPr>
          <p:nvPr/>
        </p:nvSpPr>
        <p:spPr>
          <a:xfrm>
            <a:off x="610331" y="927745"/>
            <a:ext cx="5070835"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Daily PM</a:t>
            </a:r>
            <a:r>
              <a:rPr lang="en-US" sz="1800" baseline="-25000" dirty="0" smtClean="0"/>
              <a:t>2.5</a:t>
            </a:r>
            <a:r>
              <a:rPr lang="en-US" sz="1800" dirty="0" smtClean="0"/>
              <a:t> </a:t>
            </a:r>
            <a:r>
              <a:rPr lang="en-US" sz="1800" b="1" dirty="0" smtClean="0">
                <a:solidFill>
                  <a:srgbClr val="FF0000"/>
                </a:solidFill>
              </a:rPr>
              <a:t>with</a:t>
            </a:r>
            <a:r>
              <a:rPr lang="en-US" sz="1800" dirty="0" smtClean="0"/>
              <a:t> Fire Emissions (9/29/2014)</a:t>
            </a:r>
            <a:endParaRPr lang="en-US" sz="1800" dirty="0"/>
          </a:p>
        </p:txBody>
      </p:sp>
      <p:sp>
        <p:nvSpPr>
          <p:cNvPr id="2" name="Slide Number Placeholder 1"/>
          <p:cNvSpPr>
            <a:spLocks noGrp="1"/>
          </p:cNvSpPr>
          <p:nvPr>
            <p:ph type="sldNum" sz="quarter" idx="12"/>
          </p:nvPr>
        </p:nvSpPr>
        <p:spPr/>
        <p:txBody>
          <a:bodyPr>
            <a:normAutofit lnSpcReduction="10000"/>
          </a:bodyPr>
          <a:lstStyle/>
          <a:p>
            <a:fld id="{80AD682A-ED17-4C8A-AA7E-B69C2EDA42BA}" type="slidenum">
              <a:rPr lang="en-US" smtClean="0"/>
              <a:t>9</a:t>
            </a:fld>
            <a:endParaRPr lang="en-US"/>
          </a:p>
        </p:txBody>
      </p:sp>
      <p:pic>
        <p:nvPicPr>
          <p:cNvPr id="17" name="Content Placeholder 1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035" t="2384" r="855" b="1300"/>
          <a:stretch/>
        </p:blipFill>
        <p:spPr>
          <a:xfrm>
            <a:off x="434007" y="1388533"/>
            <a:ext cx="5294489" cy="5305778"/>
          </a:xfrm>
        </p:spPr>
      </p:pic>
      <p:pic>
        <p:nvPicPr>
          <p:cNvPr id="14" name="Content Placeholder 13"/>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116" t="2163" r="885" b="2245"/>
          <a:stretch/>
        </p:blipFill>
        <p:spPr>
          <a:xfrm>
            <a:off x="6044585" y="1377243"/>
            <a:ext cx="5328355" cy="5305779"/>
          </a:xfrm>
        </p:spPr>
      </p:pic>
      <p:pic>
        <p:nvPicPr>
          <p:cNvPr id="19" name="Picture 18" descr="Screen Clipping"/>
          <p:cNvPicPr>
            <a:picLocks noChangeAspect="1"/>
          </p:cNvPicPr>
          <p:nvPr/>
        </p:nvPicPr>
        <p:blipFill rotWithShape="1">
          <a:blip r:embed="rId5">
            <a:extLst>
              <a:ext uri="{28A0092B-C50C-407E-A947-70E740481C1C}">
                <a14:useLocalDpi xmlns:a14="http://schemas.microsoft.com/office/drawing/2010/main" val="0"/>
              </a:ext>
            </a:extLst>
          </a:blip>
          <a:srcRect l="6448"/>
          <a:stretch/>
        </p:blipFill>
        <p:spPr>
          <a:xfrm>
            <a:off x="4388327" y="5418667"/>
            <a:ext cx="1292839" cy="1275644"/>
          </a:xfrm>
          <a:prstGeom prst="rect">
            <a:avLst/>
          </a:prstGeom>
        </p:spPr>
      </p:pic>
      <p:sp>
        <p:nvSpPr>
          <p:cNvPr id="20" name="Oval 19"/>
          <p:cNvSpPr/>
          <p:nvPr/>
        </p:nvSpPr>
        <p:spPr>
          <a:xfrm>
            <a:off x="384900" y="5021977"/>
            <a:ext cx="1109507" cy="15368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44585" y="4987849"/>
            <a:ext cx="1109507" cy="15368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txBox="1">
            <a:spLocks/>
          </p:cNvSpPr>
          <p:nvPr/>
        </p:nvSpPr>
        <p:spPr>
          <a:xfrm>
            <a:off x="6112625" y="903160"/>
            <a:ext cx="5070835" cy="329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smtClean="0"/>
              <a:t>Wildland Fire-specific PM</a:t>
            </a:r>
            <a:r>
              <a:rPr lang="en-US" sz="1800" baseline="-25000" dirty="0" smtClean="0"/>
              <a:t>2.5</a:t>
            </a:r>
            <a:r>
              <a:rPr lang="en-US" sz="1800" dirty="0" smtClean="0"/>
              <a:t> (9/29/2014)</a:t>
            </a:r>
            <a:endParaRPr lang="en-US" sz="1800" dirty="0"/>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3416" t="2633" r="947" b="1564"/>
          <a:stretch/>
        </p:blipFill>
        <p:spPr>
          <a:xfrm>
            <a:off x="6044585" y="1388534"/>
            <a:ext cx="5328355" cy="5337526"/>
          </a:xfrm>
          <a:prstGeom prst="rect">
            <a:avLst/>
          </a:prstGeom>
        </p:spPr>
      </p:pic>
      <p:sp>
        <p:nvSpPr>
          <p:cNvPr id="26" name="Oval 25"/>
          <p:cNvSpPr/>
          <p:nvPr/>
        </p:nvSpPr>
        <p:spPr>
          <a:xfrm>
            <a:off x="6140814" y="5021976"/>
            <a:ext cx="1109507" cy="15368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2922" t="2469" r="1112" b="1728"/>
          <a:stretch/>
        </p:blipFill>
        <p:spPr>
          <a:xfrm>
            <a:off x="6033295" y="1357818"/>
            <a:ext cx="5377463" cy="5368242"/>
          </a:xfrm>
          <a:prstGeom prst="rect">
            <a:avLst/>
          </a:prstGeom>
        </p:spPr>
      </p:pic>
      <p:sp>
        <p:nvSpPr>
          <p:cNvPr id="28" name="Oval 27"/>
          <p:cNvSpPr/>
          <p:nvPr/>
        </p:nvSpPr>
        <p:spPr>
          <a:xfrm>
            <a:off x="6171012" y="5021976"/>
            <a:ext cx="1098218" cy="15481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7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childTnLst>
                                    <p:animEffect transition="out" filter="barn(inVertical)">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6" presetClass="exit" presetSubtype="21" fill="hold" nodeType="withEffect">
                                  <p:stCondLst>
                                    <p:cond delay="0"/>
                                  </p:stCondLst>
                                  <p:childTnLst>
                                    <p:animEffect transition="out" filter="barn(inVertic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6" presetClass="exit" presetSubtype="21" fill="hold" grpId="0" nodeType="withEffect">
                                  <p:stCondLst>
                                    <p:cond delay="0"/>
                                  </p:stCondLst>
                                  <p:childTnLst>
                                    <p:animEffect transition="out" filter="barn(inVertical)">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outVertical)">
                                      <p:cBhvr>
                                        <p:cTn id="29" dur="500"/>
                                        <p:tgtEl>
                                          <p:spTgt spid="25"/>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1" grpId="0" animBg="1"/>
      <p:bldP spid="21" grpId="1" animBg="1"/>
      <p:bldP spid="24" grpId="0"/>
      <p:bldP spid="26" grpId="0" animBg="1"/>
      <p:bldP spid="28" grpId="0" animBg="1"/>
    </p:bldLst>
  </p:timing>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Contemporary_Powerpoint_Master_Brand_Widescreen</Template>
  <TotalTime>2722</TotalTime>
  <Words>3146</Words>
  <Application>Microsoft Office PowerPoint</Application>
  <PresentationFormat>Widescreen</PresentationFormat>
  <Paragraphs>338</Paragraphs>
  <Slides>27</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等线</vt:lpstr>
      <vt:lpstr>LucidaGrande</vt:lpstr>
      <vt:lpstr>Arial</vt:lpstr>
      <vt:lpstr>Calibri</vt:lpstr>
      <vt:lpstr>Cambria Math</vt:lpstr>
      <vt:lpstr>Century Schoolbook</vt:lpstr>
      <vt:lpstr>Georgia</vt:lpstr>
      <vt:lpstr>Wingdings 2</vt:lpstr>
      <vt:lpstr>UB Powerpoint Template</vt:lpstr>
      <vt:lpstr>View</vt:lpstr>
      <vt:lpstr>Modeling PM2.5 Concentrations from Wildland Fires for  Health Impact Assessments </vt:lpstr>
      <vt:lpstr>Introduction</vt:lpstr>
      <vt:lpstr>Data Sources for Exposure Estimation</vt:lpstr>
      <vt:lpstr>Data Sources for Exposure Estimation</vt:lpstr>
      <vt:lpstr>Data Sources for Exposure Estimation</vt:lpstr>
      <vt:lpstr>Objectives</vt:lpstr>
      <vt:lpstr>Method</vt:lpstr>
      <vt:lpstr>PowerPoint Presentation</vt:lpstr>
      <vt:lpstr>Daily PM2.5 without Fire Emissions (9/29/2014)</vt:lpstr>
      <vt:lpstr>Wildland Fire-Attributable Annual Mean PM2.5 </vt:lpstr>
      <vt:lpstr>PowerPoint Presentation</vt:lpstr>
      <vt:lpstr>PowerPoint Presentation</vt:lpstr>
      <vt:lpstr>PowerPoint Presentation</vt:lpstr>
      <vt:lpstr>PowerPoint Presentation</vt:lpstr>
      <vt:lpstr>Thank you! </vt:lpstr>
      <vt:lpstr>PowerPoint Presentation</vt:lpstr>
      <vt:lpstr>PowerPoint Presentation</vt:lpstr>
      <vt:lpstr>Forest Percentage over CMAQ grid cell</vt:lpstr>
      <vt:lpstr>Estimating wildfire-related PM2.5 exposure using CTM</vt:lpstr>
      <vt:lpstr>Study Area and Data</vt:lpstr>
      <vt:lpstr>CMAQ model performance evaluation (MPE)</vt:lpstr>
      <vt:lpstr>Limitations</vt:lpstr>
      <vt:lpstr>Introduction</vt:lpstr>
      <vt:lpstr>Wildland Fire-Attributable Annual Mean PM2.5 </vt:lpstr>
      <vt:lpstr>Wildland Fire-Attributable Annual Mean PM2.5 </vt:lpstr>
      <vt:lpstr>% of premature deaths due to wildland fire-related PM2.5 </vt:lpstr>
      <vt:lpstr>% of Respiratory Hospital Admissions due to wildland fire-related PM2.5</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PM2.5 concentrations from wildland fires for health impact assessments</dc:title>
  <dc:creator>Xiangyu Jiang</dc:creator>
  <cp:lastModifiedBy>Xiangyu Jiang</cp:lastModifiedBy>
  <cp:revision>896</cp:revision>
  <dcterms:created xsi:type="dcterms:W3CDTF">2018-10-13T16:16:21Z</dcterms:created>
  <dcterms:modified xsi:type="dcterms:W3CDTF">2018-10-24T03:54:49Z</dcterms:modified>
</cp:coreProperties>
</file>