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35" r:id="rId2"/>
    <p:sldId id="363" r:id="rId3"/>
    <p:sldId id="432" r:id="rId4"/>
    <p:sldId id="448" r:id="rId5"/>
    <p:sldId id="444" r:id="rId6"/>
    <p:sldId id="442" r:id="rId7"/>
    <p:sldId id="446" r:id="rId8"/>
    <p:sldId id="374" r:id="rId9"/>
    <p:sldId id="375" r:id="rId10"/>
    <p:sldId id="381" r:id="rId11"/>
    <p:sldId id="384" r:id="rId12"/>
    <p:sldId id="424" r:id="rId13"/>
    <p:sldId id="445" r:id="rId14"/>
    <p:sldId id="422" r:id="rId15"/>
    <p:sldId id="428" r:id="rId16"/>
    <p:sldId id="433" r:id="rId17"/>
    <p:sldId id="447" r:id="rId18"/>
    <p:sldId id="435" r:id="rId19"/>
  </p:sldIdLst>
  <p:sldSz cx="9144000" cy="6858000" type="screen4x3"/>
  <p:notesSz cx="147828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365"/>
    <a:srgbClr val="5AB4AC"/>
    <a:srgbClr val="FF2600"/>
    <a:srgbClr val="FF7E79"/>
    <a:srgbClr val="D7B26A"/>
    <a:srgbClr val="3A7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 autoAdjust="0"/>
    <p:restoredTop sz="88817" autoAdjust="0"/>
  </p:normalViewPr>
  <p:slideViewPr>
    <p:cSldViewPr snapToGrid="0">
      <p:cViewPr varScale="1">
        <p:scale>
          <a:sx n="94" d="100"/>
          <a:sy n="94" d="100"/>
        </p:scale>
        <p:origin x="102" y="1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6405880" cy="466434"/>
          </a:xfrm>
          <a:prstGeom prst="rect">
            <a:avLst/>
          </a:prstGeom>
        </p:spPr>
        <p:txBody>
          <a:bodyPr vert="horz" lIns="137585" tIns="68793" rIns="137585" bIns="68793" rtlCol="0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73500" y="2"/>
            <a:ext cx="6405880" cy="466434"/>
          </a:xfrm>
          <a:prstGeom prst="rect">
            <a:avLst/>
          </a:prstGeom>
        </p:spPr>
        <p:txBody>
          <a:bodyPr vert="horz" lIns="137585" tIns="68793" rIns="137585" bIns="68793" rtlCol="0"/>
          <a:lstStyle>
            <a:lvl1pPr algn="r">
              <a:defRPr sz="1800"/>
            </a:lvl1pPr>
          </a:lstStyle>
          <a:p>
            <a:fld id="{C490E395-637B-4462-8DAA-44D20396F84B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6405880" cy="466433"/>
          </a:xfrm>
          <a:prstGeom prst="rect">
            <a:avLst/>
          </a:prstGeom>
        </p:spPr>
        <p:txBody>
          <a:bodyPr vert="horz" lIns="137585" tIns="68793" rIns="137585" bIns="68793" rtlCol="0" anchor="b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73500" y="8829967"/>
            <a:ext cx="6405880" cy="466433"/>
          </a:xfrm>
          <a:prstGeom prst="rect">
            <a:avLst/>
          </a:prstGeom>
        </p:spPr>
        <p:txBody>
          <a:bodyPr vert="horz" lIns="137585" tIns="68793" rIns="137585" bIns="68793" rtlCol="0" anchor="b"/>
          <a:lstStyle>
            <a:lvl1pPr algn="r">
              <a:defRPr sz="1800"/>
            </a:lvl1pPr>
          </a:lstStyle>
          <a:p>
            <a:fld id="{BC98470A-A2AC-4EC7-A505-0FE0AD5A9F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72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6406890" cy="465242"/>
          </a:xfrm>
          <a:prstGeom prst="rect">
            <a:avLst/>
          </a:prstGeom>
        </p:spPr>
        <p:txBody>
          <a:bodyPr vert="horz" lIns="135020" tIns="67510" rIns="135020" bIns="67510" rtlCol="0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73387" y="0"/>
            <a:ext cx="6406890" cy="465242"/>
          </a:xfrm>
          <a:prstGeom prst="rect">
            <a:avLst/>
          </a:prstGeom>
        </p:spPr>
        <p:txBody>
          <a:bodyPr vert="horz" lIns="135020" tIns="67510" rIns="135020" bIns="67510" rtlCol="0"/>
          <a:lstStyle>
            <a:lvl1pPr algn="r">
              <a:defRPr sz="1800"/>
            </a:lvl1pPr>
          </a:lstStyle>
          <a:p>
            <a:fld id="{8EEED35A-392D-4F28-AD9E-B42ECCF0166C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006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5020" tIns="67510" rIns="135020" bIns="675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9290" y="4473472"/>
            <a:ext cx="11824220" cy="3660878"/>
          </a:xfrm>
          <a:prstGeom prst="rect">
            <a:avLst/>
          </a:prstGeom>
        </p:spPr>
        <p:txBody>
          <a:bodyPr vert="horz" lIns="135020" tIns="67510" rIns="135020" bIns="6751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160"/>
            <a:ext cx="6406890" cy="465240"/>
          </a:xfrm>
          <a:prstGeom prst="rect">
            <a:avLst/>
          </a:prstGeom>
        </p:spPr>
        <p:txBody>
          <a:bodyPr vert="horz" lIns="135020" tIns="67510" rIns="135020" bIns="67510" rtlCol="0" anchor="b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73387" y="8831160"/>
            <a:ext cx="6406890" cy="465240"/>
          </a:xfrm>
          <a:prstGeom prst="rect">
            <a:avLst/>
          </a:prstGeom>
        </p:spPr>
        <p:txBody>
          <a:bodyPr vert="horz" lIns="135020" tIns="67510" rIns="135020" bIns="67510" rtlCol="0" anchor="b"/>
          <a:lstStyle>
            <a:lvl1pPr algn="r">
              <a:defRPr sz="1800"/>
            </a:lvl1pPr>
          </a:lstStyle>
          <a:p>
            <a:fld id="{663A82F7-F37E-4B90-A732-A43E133951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8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20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Ds one by 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93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586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62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31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64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4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1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85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focuses on the energy-economic system and allows exploration of technology and policy scenarios to see effects on the economy and emissions.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50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77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89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1200" dirty="0">
                <a:latin typeface="Helvetica Light"/>
                <a:cs typeface="Helvetica" panose="020B0604020202020204" pitchFamily="34" charset="0"/>
              </a:rPr>
              <a:t>*An overview of GCAM-USA for long-term state-level air quality management will be covered by the next presentation by Dr. Loughlin.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80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A538-1E44-43A8-9CB1-BD7642B43A20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1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DD9C-BE62-4714-89F0-FC2F08C40E02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2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00B3-014B-4829-B92F-E15BB4698FF3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7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16B4-FB00-42AF-BCE8-33335D42D4F2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9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261B-AAF5-4206-A6D8-33DC17B2911E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4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D72-9F03-4180-801C-FE8AD1AF1162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2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5593-71C5-4B97-962F-74F2838C1D02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9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85AF-A8D9-4413-827E-CE41A556CBD3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1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B78B-D603-45EF-9DF5-DBC1B45B6638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1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ED1F-0B0E-4735-9531-5F7BD698E66A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38A0-2846-4B0E-838A-A647E99A7676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8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ACE71-D1FC-48E8-9B0B-4A2172D2264D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0DE54-220C-495D-9865-052DAB3F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7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61950" y="1349799"/>
            <a:ext cx="850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State-level contributors to present and future fine particulate matter health costs in the United States</a:t>
            </a:r>
            <a:endParaRPr lang="en-US" sz="2800" dirty="0"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CB0411-297F-46C4-BB90-7EF0CD08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9B7E6-B0E5-4F50-AB8C-CD2BB48CF247}"/>
              </a:ext>
            </a:extLst>
          </p:cNvPr>
          <p:cNvSpPr/>
          <p:nvPr/>
        </p:nvSpPr>
        <p:spPr>
          <a:xfrm>
            <a:off x="361950" y="3352923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 Light"/>
              </a:rPr>
              <a:t>Yang Ou</a:t>
            </a:r>
            <a:r>
              <a:rPr lang="en-US" sz="2000" baseline="30000" dirty="0">
                <a:latin typeface="Helvetica Light"/>
              </a:rPr>
              <a:t>1,2</a:t>
            </a:r>
            <a:r>
              <a:rPr lang="en-US" sz="2000" dirty="0">
                <a:latin typeface="Helvetica Light"/>
              </a:rPr>
              <a:t>, Wenjing Shi</a:t>
            </a:r>
            <a:r>
              <a:rPr lang="en-US" sz="2000" baseline="30000" dirty="0">
                <a:latin typeface="Helvetica Light"/>
              </a:rPr>
              <a:t>1</a:t>
            </a:r>
            <a:r>
              <a:rPr lang="en-US" sz="2000" dirty="0">
                <a:latin typeface="Helvetica Light"/>
              </a:rPr>
              <a:t>, Steven J. Smith</a:t>
            </a:r>
            <a:r>
              <a:rPr lang="en-US" sz="2000" baseline="30000" dirty="0">
                <a:latin typeface="Helvetica Light"/>
              </a:rPr>
              <a:t>3</a:t>
            </a:r>
            <a:r>
              <a:rPr lang="en-US" sz="2000" dirty="0">
                <a:latin typeface="Helvetica Light"/>
              </a:rPr>
              <a:t>, J. Jason West</a:t>
            </a:r>
            <a:r>
              <a:rPr lang="en-US" sz="2000" baseline="30000" dirty="0">
                <a:latin typeface="Helvetica Light"/>
              </a:rPr>
              <a:t>2</a:t>
            </a:r>
            <a:r>
              <a:rPr lang="en-US" sz="2000" dirty="0">
                <a:latin typeface="Helvetica Light"/>
              </a:rPr>
              <a:t>, </a:t>
            </a:r>
          </a:p>
          <a:p>
            <a:r>
              <a:rPr lang="en-US" sz="2000" dirty="0">
                <a:latin typeface="Helvetica Light"/>
              </a:rPr>
              <a:t>Christopher G. Nolte</a:t>
            </a:r>
            <a:r>
              <a:rPr lang="en-US" sz="2000" baseline="30000" dirty="0">
                <a:latin typeface="Helvetica Light"/>
              </a:rPr>
              <a:t>1</a:t>
            </a:r>
            <a:r>
              <a:rPr lang="en-US" sz="2000" dirty="0">
                <a:latin typeface="Helvetica Light"/>
              </a:rPr>
              <a:t>, Daniel H. Loughlin</a:t>
            </a:r>
            <a:r>
              <a:rPr lang="en-US" sz="2000" baseline="30000" dirty="0">
                <a:latin typeface="Helvetica Light"/>
              </a:rPr>
              <a:t>1</a:t>
            </a:r>
            <a:endParaRPr lang="en-US" sz="2000" dirty="0">
              <a:latin typeface="Helvetica Light"/>
            </a:endParaRPr>
          </a:p>
          <a:p>
            <a:endParaRPr lang="en-US" sz="2000" dirty="0">
              <a:latin typeface="Helvetica Ligh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558AD5-A9D8-481C-952B-996B30D31329}"/>
              </a:ext>
            </a:extLst>
          </p:cNvPr>
          <p:cNvGrpSpPr/>
          <p:nvPr/>
        </p:nvGrpSpPr>
        <p:grpSpPr>
          <a:xfrm>
            <a:off x="5740400" y="5745514"/>
            <a:ext cx="3219151" cy="975962"/>
            <a:chOff x="4565877" y="6036659"/>
            <a:chExt cx="2534840" cy="76849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52FF6E5-2AB5-4BE0-9D9C-487C19871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877" y="6046298"/>
              <a:ext cx="756110" cy="7561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C7711C6-1CF3-4FB1-964D-C0B99F63A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990" y="6045464"/>
              <a:ext cx="759693" cy="7596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ACFA4F-95CA-4C79-93F7-6DB4EF7A1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140" y="6036659"/>
              <a:ext cx="716577" cy="756948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E414AA3-90CE-4D31-B9C2-B4A28967D740}"/>
              </a:ext>
            </a:extLst>
          </p:cNvPr>
          <p:cNvSpPr/>
          <p:nvPr/>
        </p:nvSpPr>
        <p:spPr>
          <a:xfrm>
            <a:off x="32299" y="6073426"/>
            <a:ext cx="4406351" cy="784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baseline="30000" dirty="0">
                <a:latin typeface="Helvetica Light"/>
              </a:rPr>
              <a:t>1</a:t>
            </a:r>
            <a:r>
              <a:rPr lang="en-US" sz="1400" dirty="0">
                <a:latin typeface="Helvetica Light"/>
              </a:rPr>
              <a:t> U.S. EPA Office of Research and Development</a:t>
            </a:r>
          </a:p>
          <a:p>
            <a:pPr>
              <a:lnSpc>
                <a:spcPct val="110000"/>
              </a:lnSpc>
            </a:pPr>
            <a:r>
              <a:rPr lang="en-US" sz="1400" baseline="30000" dirty="0">
                <a:latin typeface="Helvetica Light"/>
              </a:rPr>
              <a:t>2</a:t>
            </a:r>
            <a:r>
              <a:rPr lang="en-US" sz="1400" dirty="0">
                <a:latin typeface="Helvetica Light"/>
              </a:rPr>
              <a:t> University of North Carolina at Chapel Hill</a:t>
            </a:r>
          </a:p>
          <a:p>
            <a:pPr>
              <a:lnSpc>
                <a:spcPct val="110000"/>
              </a:lnSpc>
            </a:pPr>
            <a:r>
              <a:rPr lang="en-US" sz="1400" baseline="30000" dirty="0">
                <a:latin typeface="Helvetica Light"/>
              </a:rPr>
              <a:t>3</a:t>
            </a:r>
            <a:r>
              <a:rPr lang="en-US" sz="1400" dirty="0">
                <a:latin typeface="Helvetica Light"/>
              </a:rPr>
              <a:t> Joint Global Change Research Institute, PNNL</a:t>
            </a:r>
          </a:p>
        </p:txBody>
      </p:sp>
    </p:spTree>
    <p:extLst>
      <p:ext uri="{BB962C8B-B14F-4D97-AF65-F5344CB8AC3E}">
        <p14:creationId xmlns:p14="http://schemas.microsoft.com/office/powerpoint/2010/main" val="1973164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99B10-933E-44F6-80DB-A18962F325D1}"/>
              </a:ext>
            </a:extLst>
          </p:cNvPr>
          <p:cNvSpPr/>
          <p:nvPr/>
        </p:nvSpPr>
        <p:spPr>
          <a:xfrm>
            <a:off x="96781" y="160212"/>
            <a:ext cx="8876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Light"/>
                <a:ea typeface="Helvetica" charset="0"/>
                <a:cs typeface="Helvetica" panose="020B0604020202020204" pitchFamily="34" charset="0"/>
              </a:rPr>
              <a:t>State-level PM</a:t>
            </a:r>
            <a:r>
              <a:rPr lang="en-US" sz="2800" baseline="-25000" dirty="0">
                <a:latin typeface="Helvetica Light"/>
                <a:ea typeface="Helvetica" charset="0"/>
                <a:cs typeface="Helvetica" panose="020B0604020202020204" pitchFamily="34" charset="0"/>
              </a:rPr>
              <a:t>2.5</a:t>
            </a:r>
            <a:r>
              <a:rPr lang="en-US" sz="2800" dirty="0">
                <a:latin typeface="Helvetica Light"/>
                <a:ea typeface="Helvetica" charset="0"/>
                <a:cs typeface="Helvetica" panose="020B0604020202020204" pitchFamily="34" charset="0"/>
              </a:rPr>
              <a:t> mortality </a:t>
            </a:r>
            <a:endParaRPr lang="en-US" sz="2800" b="1" dirty="0"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</p:txBody>
      </p:sp>
      <p:pic>
        <p:nvPicPr>
          <p:cNvPr id="13" name="Picture 12" descr="../_paper2/leading%20source%20R/Fig%201%20spatial%20distribution.png">
            <a:extLst>
              <a:ext uri="{FF2B5EF4-FFF2-40B4-BE49-F238E27FC236}">
                <a16:creationId xmlns:a16="http://schemas.microsoft.com/office/drawing/2014/main" id="{400ECBD8-61C2-460D-8D7A-55048ACCCF4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"/>
          <a:stretch/>
        </p:blipFill>
        <p:spPr bwMode="auto">
          <a:xfrm>
            <a:off x="0" y="1532032"/>
            <a:ext cx="9011482" cy="36404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C37D6F-092F-4015-8923-49A99A56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5253" y="1411084"/>
            <a:ext cx="3297698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PM</a:t>
            </a:r>
            <a:r>
              <a:rPr lang="en-US" sz="2000" baseline="-25000" dirty="0">
                <a:latin typeface="Helvetica" charset="0"/>
                <a:ea typeface="Helvetica" charset="0"/>
                <a:cs typeface="Helvetica" charset="0"/>
              </a:rPr>
              <a:t>2.5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 mortality cost in 2015</a:t>
            </a:r>
          </a:p>
        </p:txBody>
      </p:sp>
      <p:sp>
        <p:nvSpPr>
          <p:cNvPr id="6" name="Rectangle 5"/>
          <p:cNvSpPr/>
          <p:nvPr/>
        </p:nvSpPr>
        <p:spPr>
          <a:xfrm>
            <a:off x="5691116" y="1407126"/>
            <a:ext cx="259307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(2050 </a:t>
            </a:r>
            <a:r>
              <a:rPr lang="mr-IN" sz="2000" dirty="0">
                <a:latin typeface="Helvetica" charset="0"/>
                <a:ea typeface="Helvetica" charset="0"/>
                <a:cs typeface="Helvetica" charset="0"/>
              </a:rPr>
              <a:t>–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 2015) / 2015</a:t>
            </a:r>
          </a:p>
        </p:txBody>
      </p:sp>
    </p:spTree>
    <p:extLst>
      <p:ext uri="{BB962C8B-B14F-4D97-AF65-F5344CB8AC3E}">
        <p14:creationId xmlns:p14="http://schemas.microsoft.com/office/powerpoint/2010/main" val="349284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99B10-933E-44F6-80DB-A18962F325D1}"/>
              </a:ext>
            </a:extLst>
          </p:cNvPr>
          <p:cNvSpPr/>
          <p:nvPr/>
        </p:nvSpPr>
        <p:spPr>
          <a:xfrm>
            <a:off x="50566" y="83285"/>
            <a:ext cx="9067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Light"/>
                <a:ea typeface="Helvetica" charset="0"/>
                <a:cs typeface="Helvetica" panose="020B0604020202020204" pitchFamily="34" charset="0"/>
              </a:rPr>
              <a:t>Logarithmic Mean Divisia Index (LMDI)</a:t>
            </a:r>
            <a:endParaRPr lang="en-US" sz="2800" dirty="0">
              <a:latin typeface="Helvetica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B8BFC-B238-48D3-A9F6-738C177047A1}"/>
              </a:ext>
            </a:extLst>
          </p:cNvPr>
          <p:cNvSpPr/>
          <p:nvPr/>
        </p:nvSpPr>
        <p:spPr>
          <a:xfrm>
            <a:off x="-40757" y="781616"/>
            <a:ext cx="8961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 Light"/>
                <a:ea typeface="Times New Roman" panose="02020603050405020304" pitchFamily="18" charset="0"/>
              </a:rPr>
              <a:t>The changes of PM</a:t>
            </a:r>
            <a:r>
              <a:rPr lang="en-US" sz="2000" baseline="-25000" dirty="0">
                <a:latin typeface="Helvetica Light"/>
                <a:ea typeface="Times New Roman" panose="02020603050405020304" pitchFamily="18" charset="0"/>
              </a:rPr>
              <a:t>2.5</a:t>
            </a:r>
            <a:r>
              <a:rPr lang="en-US" sz="2000" dirty="0">
                <a:latin typeface="Helvetica Light"/>
                <a:ea typeface="Times New Roman" panose="02020603050405020304" pitchFamily="18" charset="0"/>
              </a:rPr>
              <a:t> mortality (</a:t>
            </a:r>
            <a:r>
              <a:rPr lang="el-GR" sz="2000" dirty="0">
                <a:latin typeface="Helvetica Light"/>
                <a:ea typeface="Times New Roman" panose="02020603050405020304" pitchFamily="18" charset="0"/>
              </a:rPr>
              <a:t>Δ</a:t>
            </a:r>
            <a:r>
              <a:rPr lang="en-US" sz="2000" dirty="0">
                <a:latin typeface="Helvetica Light"/>
                <a:ea typeface="Times New Roman" panose="02020603050405020304" pitchFamily="18" charset="0"/>
              </a:rPr>
              <a:t>M) for a given state can be decomposed as</a:t>
            </a:r>
            <a:endParaRPr lang="en-US" sz="2000" dirty="0">
              <a:latin typeface="Helvetica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529C5B-F7AB-4381-B0DC-32EADDCA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3600DE54-220C-495D-9865-052DAB3FFD75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42991-EE4E-4EF7-97CB-4E7B67F2AD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9" r="3775"/>
          <a:stretch/>
        </p:blipFill>
        <p:spPr>
          <a:xfrm>
            <a:off x="304800" y="1294657"/>
            <a:ext cx="8453120" cy="8032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F1BC7B-3C69-4F8D-8312-D33A122A6DEB}"/>
              </a:ext>
            </a:extLst>
          </p:cNvPr>
          <p:cNvSpPr/>
          <p:nvPr/>
        </p:nvSpPr>
        <p:spPr>
          <a:xfrm>
            <a:off x="50566" y="2427687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Light"/>
                <a:ea typeface="Times New Roman" panose="02020603050405020304" pitchFamily="18" charset="0"/>
              </a:rPr>
              <a:t>Where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CDAD24-BE63-42A6-8122-7B19DA684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092" y="2416999"/>
            <a:ext cx="6800458" cy="931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F44A8B7-4A57-4A0E-BBCA-1177EEE72E86}"/>
                  </a:ext>
                </a:extLst>
              </p:cNvPr>
              <p:cNvSpPr/>
              <p:nvPr/>
            </p:nvSpPr>
            <p:spPr>
              <a:xfrm>
                <a:off x="126544" y="3490027"/>
                <a:ext cx="12662811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latin typeface="Helvetica Ligh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POP, GDP, ENERGY, FUEL, PM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Helvetica Ligh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Fuels that </a:t>
                </a:r>
                <a:r>
                  <a:rPr lang="en-US" sz="1600" dirty="0">
                    <a:solidFill>
                      <a:srgbClr val="C00000"/>
                    </a:solidFill>
                    <a:latin typeface="Helvetica Ligh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directly result in PM</a:t>
                </a:r>
                <a:r>
                  <a:rPr lang="en-US" sz="1600" baseline="-25000" dirty="0">
                    <a:solidFill>
                      <a:srgbClr val="C00000"/>
                    </a:solidFill>
                    <a:latin typeface="Helvetica Ligh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2.5</a:t>
                </a:r>
                <a:r>
                  <a:rPr lang="en-US" sz="1600" dirty="0">
                    <a:solidFill>
                      <a:srgbClr val="C00000"/>
                    </a:solidFill>
                    <a:latin typeface="Helvetica Ligh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pollution </a:t>
                </a:r>
                <a:r>
                  <a:rPr lang="en-US" sz="1600" dirty="0">
                    <a:latin typeface="Helvetica Ligh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(coal, gas, refined liquids and biomass)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1600" dirty="0">
                    <a:latin typeface="Helvetica Ligh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GCAM-USA sectors – electricity, industry, transportation and building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F44A8B7-4A57-4A0E-BBCA-1177EEE72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44" y="3490027"/>
                <a:ext cx="12662811" cy="1169551"/>
              </a:xfrm>
              <a:prstGeom prst="rect">
                <a:avLst/>
              </a:prstGeom>
              <a:blipFill rotWithShape="0">
                <a:blip r:embed="rId5"/>
                <a:stretch>
                  <a:fillRect l="-48" t="-1047" b="-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5F8DB65-86C1-4D45-A88F-2DC97EA9048E}"/>
                  </a:ext>
                </a:extLst>
              </p:cNvPr>
              <p:cNvSpPr/>
              <p:nvPr/>
            </p:nvSpPr>
            <p:spPr>
              <a:xfrm>
                <a:off x="126544" y="4727234"/>
                <a:ext cx="7232288" cy="20728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𝑃𝑂𝑃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Population</a:t>
                </a:r>
                <a:endParaRPr lang="en-US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𝐺𝐷𝑃</m:t>
                        </m:r>
                      </m:sup>
                    </m:sSup>
                    <m:r>
                      <a:rPr lang="en-US" b="0" i="0" smtClean="0">
                        <a:latin typeface="Cambria Math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>
                        <a:latin typeface="Cambria Math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GDP per capita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𝐸𝑁𝐸𝑅𝐺𝑌</m:t>
                        </m:r>
                      </m:sup>
                    </m:sSubSup>
                    <m:r>
                      <a:rPr lang="en-US" b="0" i="0" smtClean="0">
                        <a:latin typeface="Cambria Math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>
                        <a:latin typeface="Cambria Math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Energy consumption per GDP in sector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lang="en-US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>
                            <a:latin typeface="Cambria Math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𝐹𝑈𝐸𝐿</m:t>
                        </m:r>
                      </m:sup>
                    </m:sSubSup>
                    <m:r>
                      <a:rPr lang="en-US" b="0" i="0" smtClean="0">
                        <a:latin typeface="Cambria Math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>
                        <a:latin typeface="Cambria Math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Share of fuel type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sector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lang="en-US" i="1" dirty="0">
                  <a:solidFill>
                    <a:srgbClr val="C0000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>
                            <a:latin typeface="Cambria Math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𝑃𝑀</m:t>
                        </m:r>
                      </m:sup>
                    </m:sSubSup>
                    <m:r>
                      <a:rPr lang="en-US" b="0" i="0" smtClean="0">
                        <a:latin typeface="Cambria Math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>
                        <a:latin typeface="Cambria Math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PM</a:t>
                </a:r>
                <a:r>
                  <a:rPr lang="en-US" baseline="-25000" dirty="0">
                    <a:solidFill>
                      <a:srgbClr val="7030A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2.5</a:t>
                </a:r>
                <a:r>
                  <a:rPr lang="en-US" dirty="0">
                    <a:solidFill>
                      <a:srgbClr val="7030A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mortality per unit energy consumption of fuel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sector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lang="en-US" dirty="0">
                  <a:effectLst/>
                  <a:latin typeface="+mj-lt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5F8DB65-86C1-4D45-A88F-2DC97EA90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44" y="4727234"/>
                <a:ext cx="7232288" cy="2072875"/>
              </a:xfrm>
              <a:prstGeom prst="rect">
                <a:avLst/>
              </a:prstGeom>
              <a:blipFill>
                <a:blip r:embed="rId6"/>
                <a:stretch>
                  <a:fillRect t="-292" b="-14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112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99B10-933E-44F6-80DB-A18962F325D1}"/>
              </a:ext>
            </a:extLst>
          </p:cNvPr>
          <p:cNvSpPr/>
          <p:nvPr/>
        </p:nvSpPr>
        <p:spPr>
          <a:xfrm>
            <a:off x="50566" y="83285"/>
            <a:ext cx="9067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Light"/>
                <a:ea typeface="Helvetica" charset="0"/>
                <a:cs typeface="Helvetica" panose="020B0604020202020204" pitchFamily="34" charset="0"/>
              </a:rPr>
              <a:t>Decomposition of national PM</a:t>
            </a:r>
            <a:r>
              <a:rPr lang="en-US" sz="2800" baseline="-25000" dirty="0">
                <a:latin typeface="Helvetica Light"/>
                <a:ea typeface="Helvetica" charset="0"/>
                <a:cs typeface="Helvetica" panose="020B0604020202020204" pitchFamily="34" charset="0"/>
              </a:rPr>
              <a:t>2.5</a:t>
            </a:r>
            <a:r>
              <a:rPr lang="en-US" sz="2800" dirty="0">
                <a:latin typeface="Helvetica Light"/>
                <a:ea typeface="Helvetica" charset="0"/>
                <a:cs typeface="Helvetica" panose="020B0604020202020204" pitchFamily="34" charset="0"/>
              </a:rPr>
              <a:t> mortality change between 2015 and 2050</a:t>
            </a:r>
            <a:endParaRPr lang="en-US" sz="2800" dirty="0">
              <a:latin typeface="Helvetica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577EEE-44F4-475B-AC45-D9F1D690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1DF8F-AE6E-4F0D-96DC-50624F16BB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9" y="1128832"/>
            <a:ext cx="9144001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8249" y="6460852"/>
            <a:ext cx="290284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ea typeface="Helvetica" charset="0"/>
                <a:cs typeface="Helvetica" panose="020B0604020202020204" pitchFamily="34" charset="0"/>
              </a:rPr>
              <a:t>Relative</a:t>
            </a:r>
            <a:r>
              <a:rPr lang="zh-CN" altLang="en-US" sz="2000" dirty="0">
                <a:solidFill>
                  <a:srgbClr val="0070C0"/>
                </a:solidFill>
                <a:ea typeface="Helvetica" charset="0"/>
                <a:cs typeface="Helvetica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ea typeface="Helvetica" charset="0"/>
                <a:cs typeface="Helvetica" panose="020B0604020202020204" pitchFamily="34" charset="0"/>
              </a:rPr>
              <a:t>contribution,</a:t>
            </a:r>
            <a:r>
              <a:rPr lang="zh-CN" altLang="en-US" sz="2000" dirty="0">
                <a:solidFill>
                  <a:srgbClr val="0070C0"/>
                </a:solidFill>
                <a:ea typeface="Helvetica" charset="0"/>
                <a:cs typeface="Helvetica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ea typeface="Helvetica" charset="0"/>
                <a:cs typeface="Helvetica" panose="020B0604020202020204" pitchFamily="34" charset="0"/>
              </a:rPr>
              <a:t>%</a:t>
            </a:r>
            <a:r>
              <a:rPr lang="zh-CN" altLang="en-US" sz="2000" dirty="0">
                <a:solidFill>
                  <a:srgbClr val="0070C0"/>
                </a:solidFill>
                <a:ea typeface="Helvetica" charset="0"/>
                <a:cs typeface="Helvetica" panose="020B0604020202020204" pitchFamily="34" charset="0"/>
              </a:rPr>
              <a:t>    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85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99B10-933E-44F6-80DB-A18962F325D1}"/>
              </a:ext>
            </a:extLst>
          </p:cNvPr>
          <p:cNvSpPr/>
          <p:nvPr/>
        </p:nvSpPr>
        <p:spPr>
          <a:xfrm>
            <a:off x="50566" y="83285"/>
            <a:ext cx="9067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Light"/>
                <a:ea typeface="Helvetica" charset="0"/>
                <a:cs typeface="Helvetica" panose="020B0604020202020204" pitchFamily="34" charset="0"/>
              </a:rPr>
              <a:t>Decomposition of state-level PM</a:t>
            </a:r>
            <a:r>
              <a:rPr lang="en-US" sz="2800" baseline="-25000" dirty="0">
                <a:latin typeface="Helvetica Light"/>
                <a:ea typeface="Helvetica" charset="0"/>
                <a:cs typeface="Helvetica" panose="020B0604020202020204" pitchFamily="34" charset="0"/>
              </a:rPr>
              <a:t>2.5</a:t>
            </a:r>
            <a:r>
              <a:rPr lang="en-US" sz="2800" dirty="0">
                <a:latin typeface="Helvetica Light"/>
                <a:ea typeface="Helvetica" charset="0"/>
                <a:cs typeface="Helvetica" panose="020B0604020202020204" pitchFamily="34" charset="0"/>
              </a:rPr>
              <a:t> mortality change between 2015 and 2050</a:t>
            </a:r>
            <a:endParaRPr lang="en-US" sz="2800" dirty="0">
              <a:latin typeface="Helvetica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577EEE-44F4-475B-AC45-D9F1D690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84C6C9-B921-4F28-B70F-75EA7C2E1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408"/>
            <a:ext cx="91440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8249" y="6457252"/>
            <a:ext cx="290284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ea typeface="Helvetica" charset="0"/>
                <a:cs typeface="Helvetica" panose="020B0604020202020204" pitchFamily="34" charset="0"/>
              </a:rPr>
              <a:t>Relative</a:t>
            </a:r>
            <a:r>
              <a:rPr lang="zh-CN" altLang="en-US" sz="2000" dirty="0">
                <a:solidFill>
                  <a:srgbClr val="0070C0"/>
                </a:solidFill>
                <a:ea typeface="Helvetica" charset="0"/>
                <a:cs typeface="Helvetica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ea typeface="Helvetica" charset="0"/>
                <a:cs typeface="Helvetica" panose="020B0604020202020204" pitchFamily="34" charset="0"/>
              </a:rPr>
              <a:t>contribution,</a:t>
            </a:r>
            <a:r>
              <a:rPr lang="zh-CN" altLang="en-US" sz="2000" dirty="0">
                <a:solidFill>
                  <a:srgbClr val="0070C0"/>
                </a:solidFill>
                <a:ea typeface="Helvetica" charset="0"/>
                <a:cs typeface="Helvetica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ea typeface="Helvetica" charset="0"/>
                <a:cs typeface="Helvetica" panose="020B0604020202020204" pitchFamily="34" charset="0"/>
              </a:rPr>
              <a:t>%</a:t>
            </a:r>
            <a:r>
              <a:rPr lang="zh-CN" altLang="en-US" sz="2000" dirty="0">
                <a:solidFill>
                  <a:srgbClr val="0070C0"/>
                </a:solidFill>
                <a:ea typeface="Helvetica" charset="0"/>
                <a:cs typeface="Helvetica" panose="020B0604020202020204" pitchFamily="34" charset="0"/>
              </a:rPr>
              <a:t>    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84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99B10-933E-44F6-80DB-A18962F325D1}"/>
              </a:ext>
            </a:extLst>
          </p:cNvPr>
          <p:cNvSpPr/>
          <p:nvPr/>
        </p:nvSpPr>
        <p:spPr>
          <a:xfrm>
            <a:off x="50566" y="83285"/>
            <a:ext cx="9067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Light"/>
                <a:ea typeface="Helvetica" charset="0"/>
                <a:cs typeface="Helvetica" panose="020B0604020202020204" pitchFamily="34" charset="0"/>
              </a:rPr>
              <a:t>Summary of LMDI decomposition for all states</a:t>
            </a:r>
            <a:endParaRPr lang="en-US" sz="2800" dirty="0">
              <a:latin typeface="Helvetica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577EEE-44F4-475B-AC45-D9F1D690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73DA7-7368-473E-8F0B-DB6DD074AA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9" y="1104165"/>
            <a:ext cx="8987699" cy="56173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13B9D4-E947-4A88-ACE4-FE2682F9343B}"/>
              </a:ext>
            </a:extLst>
          </p:cNvPr>
          <p:cNvSpPr/>
          <p:nvPr/>
        </p:nvSpPr>
        <p:spPr>
          <a:xfrm>
            <a:off x="0" y="6538913"/>
            <a:ext cx="2797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* AK, DC and HI are not included</a:t>
            </a:r>
            <a:endParaRPr lang="en-US" sz="1400" i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7305" y="6406260"/>
            <a:ext cx="290284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2000" dirty="0">
                <a:ea typeface="Helvetica" charset="0"/>
                <a:cs typeface="Helvetica" panose="020B0604020202020204" pitchFamily="34" charset="0"/>
              </a:rPr>
              <a:t>Relative</a:t>
            </a:r>
            <a:r>
              <a:rPr lang="zh-CN" altLang="en-US" sz="2000" dirty="0">
                <a:ea typeface="Helvetica" charset="0"/>
                <a:cs typeface="Helvetica" panose="020B0604020202020204" pitchFamily="34" charset="0"/>
              </a:rPr>
              <a:t> </a:t>
            </a:r>
            <a:r>
              <a:rPr lang="en-US" altLang="zh-CN" sz="2000" dirty="0">
                <a:ea typeface="Helvetica" charset="0"/>
                <a:cs typeface="Helvetica" panose="020B0604020202020204" pitchFamily="34" charset="0"/>
              </a:rPr>
              <a:t>contribution,</a:t>
            </a:r>
            <a:r>
              <a:rPr lang="zh-CN" altLang="en-US" sz="2000" dirty="0">
                <a:ea typeface="Helvetica" charset="0"/>
                <a:cs typeface="Helvetica" panose="020B0604020202020204" pitchFamily="34" charset="0"/>
              </a:rPr>
              <a:t> </a:t>
            </a:r>
            <a:r>
              <a:rPr lang="en-US" altLang="zh-CN" sz="2000" dirty="0">
                <a:ea typeface="Helvetica" charset="0"/>
                <a:cs typeface="Helvetica" panose="020B0604020202020204" pitchFamily="34" charset="0"/>
              </a:rPr>
              <a:t>%</a:t>
            </a:r>
            <a:r>
              <a:rPr lang="zh-CN" altLang="en-US" sz="2000" dirty="0">
                <a:ea typeface="Helvetica" charset="0"/>
                <a:cs typeface="Helvetica" panose="020B0604020202020204" pitchFamily="34" charset="0"/>
              </a:rPr>
              <a:t>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2319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99B10-933E-44F6-80DB-A18962F325D1}"/>
              </a:ext>
            </a:extLst>
          </p:cNvPr>
          <p:cNvSpPr/>
          <p:nvPr/>
        </p:nvSpPr>
        <p:spPr>
          <a:xfrm>
            <a:off x="50566" y="83285"/>
            <a:ext cx="9067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Light"/>
              </a:rPr>
              <a:t>States grouped by PM</a:t>
            </a:r>
            <a:r>
              <a:rPr lang="en-US" sz="2800" baseline="-25000" dirty="0">
                <a:latin typeface="Helvetica Light"/>
              </a:rPr>
              <a:t>2.5</a:t>
            </a:r>
            <a:r>
              <a:rPr lang="en-US" sz="2800" dirty="0">
                <a:latin typeface="Helvetica Light"/>
              </a:rPr>
              <a:t> mortality changes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93554A-502A-4EEB-9D01-3544AFC9E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81FA5-DF8E-4564-A8BD-17D98961F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60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1A67A3-CF94-4737-BF90-27FB0A98F95A}"/>
              </a:ext>
            </a:extLst>
          </p:cNvPr>
          <p:cNvSpPr/>
          <p:nvPr/>
        </p:nvSpPr>
        <p:spPr>
          <a:xfrm>
            <a:off x="69972" y="134457"/>
            <a:ext cx="9004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Light"/>
              </a:rPr>
              <a:t>Commonalities and differences between decreased-mortality states and increased-mortality states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C6EDB6D-17C8-4321-A299-5B8106995BD3}"/>
              </a:ext>
            </a:extLst>
          </p:cNvPr>
          <p:cNvGrpSpPr/>
          <p:nvPr/>
        </p:nvGrpSpPr>
        <p:grpSpPr>
          <a:xfrm>
            <a:off x="0" y="1470074"/>
            <a:ext cx="9144000" cy="4763086"/>
            <a:chOff x="0" y="931594"/>
            <a:chExt cx="9144000" cy="47630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491FB45-9B01-416E-8368-799B8EA0B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122680"/>
              <a:ext cx="9144000" cy="4572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63297C-CBD8-4C62-B6E5-5C712A0F7F23}"/>
                </a:ext>
              </a:extLst>
            </p:cNvPr>
            <p:cNvSpPr/>
            <p:nvPr/>
          </p:nvSpPr>
          <p:spPr>
            <a:xfrm>
              <a:off x="1195570" y="931594"/>
              <a:ext cx="3743332" cy="5078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5AB4AC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Decreased-mortality (&gt;10%) states</a:t>
              </a:r>
            </a:p>
            <a:p>
              <a:endParaRPr lang="en-US" sz="900" dirty="0">
                <a:solidFill>
                  <a:srgbClr val="5AB4AC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6833A64-8EDB-4C13-8CCB-0EEB0B2D8460}"/>
                </a:ext>
              </a:extLst>
            </p:cNvPr>
            <p:cNvSpPr/>
            <p:nvPr/>
          </p:nvSpPr>
          <p:spPr>
            <a:xfrm>
              <a:off x="5169785" y="931594"/>
              <a:ext cx="3640740" cy="5078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D8B365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Increased-mortality (&gt;10%) states</a:t>
              </a:r>
            </a:p>
            <a:p>
              <a:endParaRPr lang="en-US" sz="900" dirty="0">
                <a:solidFill>
                  <a:srgbClr val="D8B365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718362" y="6019457"/>
            <a:ext cx="290284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2000" dirty="0">
                <a:ea typeface="Helvetica" charset="0"/>
                <a:cs typeface="Helvetica" panose="020B0604020202020204" pitchFamily="34" charset="0"/>
              </a:rPr>
              <a:t>Relative</a:t>
            </a:r>
            <a:r>
              <a:rPr lang="zh-CN" altLang="en-US" sz="2000" dirty="0">
                <a:ea typeface="Helvetica" charset="0"/>
                <a:cs typeface="Helvetica" panose="020B0604020202020204" pitchFamily="34" charset="0"/>
              </a:rPr>
              <a:t> </a:t>
            </a:r>
            <a:r>
              <a:rPr lang="en-US" altLang="zh-CN" sz="2000" dirty="0">
                <a:ea typeface="Helvetica" charset="0"/>
                <a:cs typeface="Helvetica" panose="020B0604020202020204" pitchFamily="34" charset="0"/>
              </a:rPr>
              <a:t>contribution,</a:t>
            </a:r>
            <a:r>
              <a:rPr lang="zh-CN" altLang="en-US" sz="2000" dirty="0">
                <a:ea typeface="Helvetica" charset="0"/>
                <a:cs typeface="Helvetica" panose="020B0604020202020204" pitchFamily="34" charset="0"/>
              </a:rPr>
              <a:t> </a:t>
            </a:r>
            <a:r>
              <a:rPr lang="en-US" altLang="zh-CN" sz="2000" dirty="0">
                <a:ea typeface="Helvetica" charset="0"/>
                <a:cs typeface="Helvetica" panose="020B0604020202020204" pitchFamily="34" charset="0"/>
              </a:rPr>
              <a:t>%</a:t>
            </a:r>
            <a:r>
              <a:rPr lang="zh-CN" altLang="en-US" sz="2000" dirty="0">
                <a:ea typeface="Helvetica" charset="0"/>
                <a:cs typeface="Helvetica" panose="020B0604020202020204" pitchFamily="34" charset="0"/>
              </a:rPr>
              <a:t>    </a:t>
            </a: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ABDF34-D523-4461-8529-235866DA9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362" y="2991376"/>
            <a:ext cx="2560344" cy="169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42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99B10-933E-44F6-80DB-A18962F325D1}"/>
              </a:ext>
            </a:extLst>
          </p:cNvPr>
          <p:cNvSpPr/>
          <p:nvPr/>
        </p:nvSpPr>
        <p:spPr>
          <a:xfrm>
            <a:off x="96781" y="160212"/>
            <a:ext cx="8876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Light"/>
                <a:cs typeface="Arial" panose="020B0604020202020204" pitchFamily="34" charset="0"/>
              </a:rPr>
              <a:t>Preliminary findings</a:t>
            </a:r>
            <a:r>
              <a:rPr lang="zh-CN" altLang="en-US" sz="2800" dirty="0">
                <a:latin typeface="Helvetica Light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Helvetica Light"/>
                <a:cs typeface="Arial" panose="020B0604020202020204" pitchFamily="34" charset="0"/>
              </a:rPr>
              <a:t>and</a:t>
            </a:r>
            <a:r>
              <a:rPr lang="zh-CN" altLang="en-US" sz="2800" dirty="0">
                <a:latin typeface="Helvetica Light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Helvetica Light"/>
                <a:cs typeface="Arial" panose="020B0604020202020204" pitchFamily="34" charset="0"/>
              </a:rPr>
              <a:t>significance</a:t>
            </a:r>
            <a:endParaRPr lang="en-US" sz="2800" dirty="0">
              <a:latin typeface="Helvetica Light"/>
              <a:cs typeface="Arial" panose="020B0604020202020204" pitchFamily="34" charset="0"/>
            </a:endParaRPr>
          </a:p>
        </p:txBody>
      </p: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915F93EE-A389-45AF-821F-28A53EE67259}"/>
              </a:ext>
            </a:extLst>
          </p:cNvPr>
          <p:cNvSpPr txBox="1">
            <a:spLocks/>
          </p:cNvSpPr>
          <p:nvPr/>
        </p:nvSpPr>
        <p:spPr>
          <a:xfrm>
            <a:off x="183959" y="1143135"/>
            <a:ext cx="8458200" cy="5123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25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States have </a:t>
            </a:r>
            <a:r>
              <a:rPr lang="en-US" sz="2000" b="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large variation in PM</a:t>
            </a:r>
            <a:r>
              <a:rPr lang="en-US" sz="2000" b="0" baseline="-25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2.5</a:t>
            </a:r>
            <a:r>
              <a:rPr lang="en-US" sz="2000" b="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mortality changes </a:t>
            </a:r>
            <a:r>
              <a:rPr lang="en-US" sz="2000" b="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2050 relative to 2015, ranging from -50% to +80%</a:t>
            </a:r>
          </a:p>
          <a:p>
            <a:pPr marL="342900" lvl="1" indent="-342900">
              <a:lnSpc>
                <a:spcPct val="125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Helvetica" panose="020B0604020202020204" pitchFamily="34" charset="0"/>
                <a:cs typeface="Helvetica" panose="020B0604020202020204" pitchFamily="34" charset="0"/>
              </a:rPr>
              <a:t>Changes in </a:t>
            </a:r>
            <a:r>
              <a:rPr lang="en-US" sz="2000" b="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population</a:t>
            </a:r>
            <a:r>
              <a:rPr lang="en-US" sz="2000" b="0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US" sz="2000" b="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GDP per capita</a:t>
            </a:r>
            <a:r>
              <a:rPr lang="en-US" sz="2000" b="0" dirty="0">
                <a:latin typeface="Helvetica" panose="020B0604020202020204" pitchFamily="34" charset="0"/>
                <a:cs typeface="Helvetica" panose="020B0604020202020204" pitchFamily="34" charset="0"/>
              </a:rPr>
              <a:t> have the largest contribution in increasing PM</a:t>
            </a:r>
            <a:r>
              <a:rPr lang="en-US" sz="2000" b="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2.5</a:t>
            </a:r>
            <a:r>
              <a:rPr lang="en-US" sz="2000" b="0" dirty="0">
                <a:latin typeface="Helvetica" panose="020B0604020202020204" pitchFamily="34" charset="0"/>
                <a:cs typeface="Helvetica" panose="020B0604020202020204" pitchFamily="34" charset="0"/>
              </a:rPr>
              <a:t> mortality </a:t>
            </a:r>
          </a:p>
          <a:p>
            <a:pPr marL="342900" lvl="1" indent="-342900">
              <a:lnSpc>
                <a:spcPct val="125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Helvetica" panose="020B0604020202020204" pitchFamily="34" charset="0"/>
                <a:cs typeface="Helvetica" panose="020B0604020202020204" pitchFamily="34" charset="0"/>
              </a:rPr>
              <a:t>Changes in </a:t>
            </a:r>
            <a:r>
              <a:rPr lang="en-US" sz="2000" b="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population </a:t>
            </a:r>
            <a:r>
              <a:rPr lang="en-US" sz="2000" b="0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2000" b="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PM</a:t>
            </a:r>
            <a:r>
              <a:rPr lang="en-US" sz="2000" b="0" baseline="-25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2.5</a:t>
            </a:r>
            <a:r>
              <a:rPr lang="en-US" sz="2000" b="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mortality per unit of coal consumption </a:t>
            </a:r>
            <a:r>
              <a:rPr lang="en-US" sz="2000" b="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have very different contributions to PM</a:t>
            </a:r>
            <a:r>
              <a:rPr lang="en-US" sz="2000" b="0" baseline="-250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2.5</a:t>
            </a:r>
            <a:r>
              <a:rPr lang="en-US" sz="2000" b="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mortality changes in </a:t>
            </a:r>
            <a:r>
              <a:rPr lang="en-US" sz="2000" b="0" dirty="0">
                <a:latin typeface="Helvetica" panose="020B0604020202020204" pitchFamily="34" charset="0"/>
                <a:cs typeface="Helvetica" panose="020B0604020202020204" pitchFamily="34" charset="0"/>
              </a:rPr>
              <a:t>increased-mortality (&gt;10%) states and decreased-mortality (&gt;10%) states</a:t>
            </a:r>
          </a:p>
          <a:p>
            <a:pPr marL="342900" lvl="1" indent="-342900">
              <a:lnSpc>
                <a:spcPct val="125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endParaRPr lang="en-US" sz="20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C98C3F-27F8-46AE-88E0-E2641B58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A6331-E6CD-46A2-BE67-2179ED49C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922" y="0"/>
            <a:ext cx="1682256" cy="105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320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99B10-933E-44F6-80DB-A18962F325D1}"/>
              </a:ext>
            </a:extLst>
          </p:cNvPr>
          <p:cNvSpPr/>
          <p:nvPr/>
        </p:nvSpPr>
        <p:spPr>
          <a:xfrm>
            <a:off x="96781" y="160212"/>
            <a:ext cx="8876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Light"/>
                <a:cs typeface="Arial" panose="020B0604020202020204" pitchFamily="34" charset="0"/>
              </a:rPr>
              <a:t>Preliminary findings</a:t>
            </a:r>
            <a:r>
              <a:rPr lang="zh-CN" altLang="en-US" sz="2800" dirty="0">
                <a:latin typeface="Helvetica Light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Helvetica Light"/>
                <a:cs typeface="Arial" panose="020B0604020202020204" pitchFamily="34" charset="0"/>
              </a:rPr>
              <a:t>and</a:t>
            </a:r>
            <a:r>
              <a:rPr lang="zh-CN" altLang="en-US" sz="2800" dirty="0">
                <a:latin typeface="Helvetica Light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Helvetica Light"/>
                <a:cs typeface="Arial" panose="020B0604020202020204" pitchFamily="34" charset="0"/>
              </a:rPr>
              <a:t>significance</a:t>
            </a:r>
            <a:endParaRPr lang="en-US" sz="2800" dirty="0">
              <a:latin typeface="Helvetica Light"/>
              <a:cs typeface="Arial" panose="020B0604020202020204" pitchFamily="34" charset="0"/>
            </a:endParaRPr>
          </a:p>
        </p:txBody>
      </p: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915F93EE-A389-45AF-821F-28A53EE67259}"/>
              </a:ext>
            </a:extLst>
          </p:cNvPr>
          <p:cNvSpPr txBox="1">
            <a:spLocks/>
          </p:cNvSpPr>
          <p:nvPr/>
        </p:nvSpPr>
        <p:spPr>
          <a:xfrm>
            <a:off x="183959" y="1143135"/>
            <a:ext cx="8659790" cy="51233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25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States have large variation in PM</a:t>
            </a:r>
            <a:r>
              <a:rPr lang="en-US" sz="2000" b="0" baseline="-250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2.5</a:t>
            </a:r>
            <a:r>
              <a:rPr lang="en-US" sz="2000" b="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mortality changes in 2050 relative to 2015, ranging from -50% to +80%</a:t>
            </a:r>
          </a:p>
          <a:p>
            <a:pPr marL="342900" lvl="1" indent="-342900">
              <a:lnSpc>
                <a:spcPct val="125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Changes in population and GDP per capita have the largest contribution in increasing PM</a:t>
            </a:r>
            <a:r>
              <a:rPr lang="en-US" sz="2000" b="0" baseline="-250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2.5</a:t>
            </a:r>
            <a:r>
              <a:rPr lang="en-US" sz="2000" b="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mortality </a:t>
            </a:r>
          </a:p>
          <a:p>
            <a:pPr marL="342900" lvl="1" indent="-342900">
              <a:lnSpc>
                <a:spcPct val="125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Changes in population and PM</a:t>
            </a:r>
            <a:r>
              <a:rPr lang="en-US" sz="2000" b="0" baseline="-250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2.5</a:t>
            </a:r>
            <a:r>
              <a:rPr lang="en-US" sz="2000" b="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mortality per unit of coal consumption have very different contributions to PM</a:t>
            </a:r>
            <a:r>
              <a:rPr lang="en-US" sz="2000" b="0" baseline="-250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2.5</a:t>
            </a:r>
            <a:r>
              <a:rPr lang="en-US" sz="2000" b="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mortality changes in increased-mortality (&gt;10%) states and decreased-mortality (&gt;10%) states</a:t>
            </a:r>
          </a:p>
          <a:p>
            <a:pPr marL="342900" lvl="1" indent="-342900">
              <a:lnSpc>
                <a:spcPct val="125000"/>
              </a:lnSpc>
              <a:spcBef>
                <a:spcPts val="1800"/>
              </a:spcBef>
              <a:buFont typeface="Wingdings" charset="2"/>
              <a:buChar char="v"/>
              <a:defRPr/>
            </a:pPr>
            <a:r>
              <a:rPr lang="en-US" altLang="zh-CN" sz="2400" dirty="0">
                <a:latin typeface="Helvetica Light"/>
                <a:ea typeface="Times New Roman" panose="02020603050405020304" pitchFamily="18" charset="0"/>
              </a:rPr>
              <a:t>These</a:t>
            </a:r>
            <a:r>
              <a:rPr lang="zh-CN" altLang="en-US" sz="2400" dirty="0">
                <a:latin typeface="Helvetica Light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Helvetica Light"/>
                <a:ea typeface="Times New Roman" panose="02020603050405020304" pitchFamily="18" charset="0"/>
              </a:rPr>
              <a:t>findings</a:t>
            </a:r>
            <a:r>
              <a:rPr lang="zh-CN" altLang="en-US" sz="2400" dirty="0">
                <a:latin typeface="Helvetica Light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Helvetica Light"/>
                <a:ea typeface="Times New Roman" panose="02020603050405020304" pitchFamily="18" charset="0"/>
              </a:rPr>
              <a:t>p</a:t>
            </a:r>
            <a:r>
              <a:rPr lang="en-US" sz="2400" dirty="0">
                <a:latin typeface="Helvetica Light"/>
                <a:ea typeface="Times New Roman" panose="02020603050405020304" pitchFamily="18" charset="0"/>
              </a:rPr>
              <a:t>rovid</a:t>
            </a:r>
            <a:r>
              <a:rPr lang="en-US" altLang="zh-CN" sz="2400" dirty="0">
                <a:latin typeface="Helvetica Light"/>
                <a:ea typeface="Times New Roman" panose="02020603050405020304" pitchFamily="18" charset="0"/>
              </a:rPr>
              <a:t>e</a:t>
            </a:r>
            <a:r>
              <a:rPr lang="en-US" sz="2400" dirty="0">
                <a:latin typeface="Helvetica Light"/>
                <a:ea typeface="Times New Roman" panose="02020603050405020304" pitchFamily="18" charset="0"/>
              </a:rPr>
              <a:t> insights on identifying </a:t>
            </a:r>
            <a:r>
              <a:rPr lang="en-US" sz="2400" dirty="0">
                <a:solidFill>
                  <a:srgbClr val="C00000"/>
                </a:solidFill>
                <a:latin typeface="Helvetica Light"/>
                <a:ea typeface="Times New Roman" panose="02020603050405020304" pitchFamily="18" charset="0"/>
              </a:rPr>
              <a:t>the most important </a:t>
            </a:r>
            <a:r>
              <a:rPr lang="en-US" altLang="zh-CN" sz="2400" dirty="0">
                <a:solidFill>
                  <a:srgbClr val="C00000"/>
                </a:solidFill>
                <a:latin typeface="Helvetica Light"/>
                <a:ea typeface="Times New Roman" panose="02020603050405020304" pitchFamily="18" charset="0"/>
              </a:rPr>
              <a:t>state-level</a:t>
            </a:r>
            <a:r>
              <a:rPr lang="zh-CN" altLang="en-US" sz="2400" dirty="0">
                <a:solidFill>
                  <a:srgbClr val="C00000"/>
                </a:solidFill>
                <a:latin typeface="Helvetica Ligh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Helvetica Light"/>
                <a:ea typeface="Times New Roman" panose="02020603050405020304" pitchFamily="18" charset="0"/>
              </a:rPr>
              <a:t>drivers</a:t>
            </a:r>
            <a:r>
              <a:rPr lang="en-US" sz="2400" dirty="0">
                <a:latin typeface="Helvetica Light"/>
                <a:ea typeface="Times New Roman" panose="02020603050405020304" pitchFamily="18" charset="0"/>
              </a:rPr>
              <a:t> of PM</a:t>
            </a:r>
            <a:r>
              <a:rPr lang="en-US" sz="2400" baseline="-25000" dirty="0">
                <a:latin typeface="Helvetica Light"/>
                <a:ea typeface="Times New Roman" panose="02020603050405020304" pitchFamily="18" charset="0"/>
              </a:rPr>
              <a:t>2.5</a:t>
            </a:r>
            <a:r>
              <a:rPr lang="en-US" sz="2400" dirty="0">
                <a:latin typeface="Helvetica Light"/>
                <a:ea typeface="Times New Roman" panose="02020603050405020304" pitchFamily="18" charset="0"/>
              </a:rPr>
              <a:t> health impact changes </a:t>
            </a:r>
            <a:r>
              <a:rPr lang="en-US" sz="2400" dirty="0">
                <a:solidFill>
                  <a:srgbClr val="C00000"/>
                </a:solidFill>
                <a:latin typeface="Helvetica Light"/>
                <a:ea typeface="Times New Roman" panose="02020603050405020304" pitchFamily="18" charset="0"/>
              </a:rPr>
              <a:t>in the future</a:t>
            </a:r>
            <a:endParaRPr lang="en-US" sz="2400" dirty="0">
              <a:latin typeface="Helvetica Light"/>
              <a:ea typeface="Times New Roman" panose="02020603050405020304" pitchFamily="18" charset="0"/>
            </a:endParaRPr>
          </a:p>
          <a:p>
            <a:pPr marL="342900" lvl="1" indent="-342900">
              <a:lnSpc>
                <a:spcPct val="125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endParaRPr lang="en-US" sz="20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C98C3F-27F8-46AE-88E0-E2641B58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A6331-E6CD-46A2-BE67-2179ED49C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922" y="0"/>
            <a:ext cx="1682256" cy="105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97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99B10-933E-44F6-80DB-A18962F325D1}"/>
              </a:ext>
            </a:extLst>
          </p:cNvPr>
          <p:cNvSpPr/>
          <p:nvPr/>
        </p:nvSpPr>
        <p:spPr>
          <a:xfrm>
            <a:off x="96781" y="160212"/>
            <a:ext cx="2061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Helvetica Light"/>
                <a:ea typeface="Helvetica" charset="0"/>
                <a:cs typeface="Helvetica" charset="0"/>
              </a:rPr>
              <a:t>Background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8D3FE3-73C6-4411-85DB-FFE6072B821A}"/>
              </a:ext>
            </a:extLst>
          </p:cNvPr>
          <p:cNvSpPr/>
          <p:nvPr/>
        </p:nvSpPr>
        <p:spPr>
          <a:xfrm>
            <a:off x="158922" y="763647"/>
            <a:ext cx="8801264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ysClr val="windowText" lastClr="000000"/>
                </a:solidFill>
                <a:latin typeface="Helvetica Light"/>
              </a:rPr>
              <a:t>Factors such as historical energy use patterns, geographic location, and population change, can affect a state’s energy system projection as well as the </a:t>
            </a:r>
            <a:r>
              <a:rPr lang="en-US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fine particulate matter (PM</a:t>
            </a:r>
            <a:r>
              <a:rPr lang="en-US" baseline="-250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2.5</a:t>
            </a:r>
            <a:r>
              <a:rPr lang="en-US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r>
              <a:rPr lang="en-US" dirty="0">
                <a:solidFill>
                  <a:sysClr val="windowText" lastClr="000000"/>
                </a:solidFill>
                <a:latin typeface="Helvetica Light"/>
              </a:rPr>
              <a:t>health consequences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4C05E3-12E8-49CC-BF6A-744AD0E00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651" y="4474972"/>
            <a:ext cx="2743201" cy="1626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497F5F-E4A1-4A4E-BAA4-EB0FE1EC7E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" y="2379499"/>
            <a:ext cx="2584582" cy="16378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3C445A-DB52-46B6-8791-1107B9EA89C1}"/>
              </a:ext>
            </a:extLst>
          </p:cNvPr>
          <p:cNvSpPr txBox="1"/>
          <p:nvPr/>
        </p:nvSpPr>
        <p:spPr>
          <a:xfrm>
            <a:off x="509841" y="2025936"/>
            <a:ext cx="1919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Population density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E7736-0D1D-4657-9951-A98B802D48D8}"/>
              </a:ext>
            </a:extLst>
          </p:cNvPr>
          <p:cNvSpPr txBox="1"/>
          <p:nvPr/>
        </p:nvSpPr>
        <p:spPr>
          <a:xfrm>
            <a:off x="6236780" y="4136418"/>
            <a:ext cx="2283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Existing Plant capacity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24989F-B4F1-4F14-9629-6FF39A8632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8"/>
          <a:stretch/>
        </p:blipFill>
        <p:spPr>
          <a:xfrm>
            <a:off x="6027460" y="2380602"/>
            <a:ext cx="2578935" cy="16367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8CC73B-C8FF-41CA-84BA-C248A39444ED}"/>
              </a:ext>
            </a:extLst>
          </p:cNvPr>
          <p:cNvSpPr txBox="1"/>
          <p:nvPr/>
        </p:nvSpPr>
        <p:spPr>
          <a:xfrm>
            <a:off x="6239554" y="2025936"/>
            <a:ext cx="3066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Potential Wind power capacity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64EA31-D0CA-4AA9-A8E8-FDF2800AE3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68"/>
          <a:stretch/>
        </p:blipFill>
        <p:spPr>
          <a:xfrm>
            <a:off x="2809" y="4403819"/>
            <a:ext cx="2881070" cy="16670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A2E2416-9C26-4E68-B4D5-EA17ECBA7145}"/>
              </a:ext>
            </a:extLst>
          </p:cNvPr>
          <p:cNvSpPr txBox="1"/>
          <p:nvPr/>
        </p:nvSpPr>
        <p:spPr>
          <a:xfrm>
            <a:off x="509840" y="4234542"/>
            <a:ext cx="1919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Policy regime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CF03C5-31E9-48D5-B58E-3B3CF30639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5133" y="4980067"/>
            <a:ext cx="2437669" cy="16367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0CD24F-7088-47AE-989F-0FABD7900EF3}"/>
              </a:ext>
            </a:extLst>
          </p:cNvPr>
          <p:cNvSpPr txBox="1"/>
          <p:nvPr/>
        </p:nvSpPr>
        <p:spPr>
          <a:xfrm>
            <a:off x="3599937" y="4757055"/>
            <a:ext cx="1919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Biomass supply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FF7608-84E5-4A33-ACB7-BA7C2F20F7CC}"/>
              </a:ext>
            </a:extLst>
          </p:cNvPr>
          <p:cNvSpPr txBox="1"/>
          <p:nvPr/>
        </p:nvSpPr>
        <p:spPr>
          <a:xfrm>
            <a:off x="3663568" y="1944212"/>
            <a:ext cx="1571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PM</a:t>
            </a:r>
            <a:r>
              <a:rPr lang="en-US" sz="1600" baseline="-250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2.5</a:t>
            </a:r>
            <a:r>
              <a:rPr lang="en-US" sz="16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mortality now and future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F8CB33-121C-4394-9E04-42FC474650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21" y="2437880"/>
            <a:ext cx="2312766" cy="153397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2195116-C21C-40E2-9651-6F036E3EC558}"/>
              </a:ext>
            </a:extLst>
          </p:cNvPr>
          <p:cNvSpPr txBox="1"/>
          <p:nvPr/>
        </p:nvSpPr>
        <p:spPr>
          <a:xfrm>
            <a:off x="3942428" y="2552712"/>
            <a:ext cx="452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1D232F-8D30-4C12-ACAA-1FBA26C95EB0}"/>
              </a:ext>
            </a:extLst>
          </p:cNvPr>
          <p:cNvSpPr/>
          <p:nvPr/>
        </p:nvSpPr>
        <p:spPr>
          <a:xfrm>
            <a:off x="5952" y="6523069"/>
            <a:ext cx="8851900" cy="304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indent="-457200">
              <a:lnSpc>
                <a:spcPct val="115000"/>
              </a:lnSpc>
              <a:spcAft>
                <a:spcPts val="1000"/>
              </a:spcAft>
            </a:pPr>
            <a:r>
              <a:rPr lang="en-US" sz="1200" i="1" dirty="0">
                <a:latin typeface="Helvetica Light" charset="0"/>
                <a:ea typeface="Helvetica Light" charset="0"/>
                <a:cs typeface="Helvetica Light" charset="0"/>
              </a:rPr>
              <a:t>Various online sources, illustrative purpose only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CF7AE9-3AE0-442E-B871-C431FB0A964D}"/>
              </a:ext>
            </a:extLst>
          </p:cNvPr>
          <p:cNvCxnSpPr/>
          <p:nvPr/>
        </p:nvCxnSpPr>
        <p:spPr>
          <a:xfrm>
            <a:off x="2783393" y="3114989"/>
            <a:ext cx="36174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27514AF-1562-4E05-A4E0-C814E32B8E8D}"/>
              </a:ext>
            </a:extLst>
          </p:cNvPr>
          <p:cNvCxnSpPr>
            <a:cxnSpLocks/>
          </p:cNvCxnSpPr>
          <p:nvPr/>
        </p:nvCxnSpPr>
        <p:spPr>
          <a:xfrm flipV="1">
            <a:off x="2641170" y="4136418"/>
            <a:ext cx="503963" cy="43667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F91FA26-8E40-46E1-877B-68888D1530AA}"/>
              </a:ext>
            </a:extLst>
          </p:cNvPr>
          <p:cNvCxnSpPr>
            <a:cxnSpLocks/>
          </p:cNvCxnSpPr>
          <p:nvPr/>
        </p:nvCxnSpPr>
        <p:spPr>
          <a:xfrm flipV="1">
            <a:off x="4210259" y="4234542"/>
            <a:ext cx="0" cy="52251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8820A2C-6045-444E-BFF5-BE390EC09586}"/>
              </a:ext>
            </a:extLst>
          </p:cNvPr>
          <p:cNvCxnSpPr>
            <a:cxnSpLocks/>
          </p:cNvCxnSpPr>
          <p:nvPr/>
        </p:nvCxnSpPr>
        <p:spPr>
          <a:xfrm flipH="1" flipV="1">
            <a:off x="5519172" y="4136418"/>
            <a:ext cx="379210" cy="33855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D3C8BF-99FC-4535-821D-563F7BCF6CCF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5550987" y="3204869"/>
            <a:ext cx="347395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843086-480A-42A0-AF32-DB570850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1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99B10-933E-44F6-80DB-A18962F325D1}"/>
              </a:ext>
            </a:extLst>
          </p:cNvPr>
          <p:cNvSpPr/>
          <p:nvPr/>
        </p:nvSpPr>
        <p:spPr>
          <a:xfrm>
            <a:off x="258066" y="283630"/>
            <a:ext cx="2026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Light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E2AEBD-D87D-46CB-B743-566F388DACC6}"/>
              </a:ext>
            </a:extLst>
          </p:cNvPr>
          <p:cNvSpPr/>
          <p:nvPr/>
        </p:nvSpPr>
        <p:spPr>
          <a:xfrm>
            <a:off x="258066" y="1240641"/>
            <a:ext cx="8357614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Quantify the </a:t>
            </a:r>
            <a:r>
              <a:rPr lang="en-US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percentage contributions </a:t>
            </a:r>
            <a:r>
              <a:rPr lang="en-US" dirty="0">
                <a:latin typeface="Helvetica Light"/>
              </a:rPr>
              <a:t>of changes in population, econom</a:t>
            </a:r>
            <a:r>
              <a:rPr lang="en-US" altLang="zh-CN" dirty="0">
                <a:latin typeface="Helvetica Light"/>
              </a:rPr>
              <a:t>ic</a:t>
            </a:r>
            <a:r>
              <a:rPr lang="en-US" dirty="0">
                <a:latin typeface="Helvetica Light"/>
              </a:rPr>
              <a:t> growth, energy intensity, fuel shares, and PM</a:t>
            </a:r>
            <a:r>
              <a:rPr lang="en-US" baseline="-25000" dirty="0">
                <a:latin typeface="Helvetica Light"/>
              </a:rPr>
              <a:t>2.5</a:t>
            </a:r>
            <a:r>
              <a:rPr lang="en-US" dirty="0">
                <a:latin typeface="Helvetica Light"/>
              </a:rPr>
              <a:t> mortality intensity (cost per unit fuel consumption) to the </a:t>
            </a:r>
            <a:r>
              <a:rPr lang="en-US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changes in US state-level PM</a:t>
            </a:r>
            <a:r>
              <a:rPr lang="en-US" baseline="-25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2.5</a:t>
            </a:r>
            <a:r>
              <a:rPr lang="en-US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mortality costs ($) </a:t>
            </a:r>
            <a:r>
              <a:rPr lang="en-US" dirty="0">
                <a:latin typeface="Helvetica Light"/>
              </a:rPr>
              <a:t>between 2015 and 2050</a:t>
            </a:r>
          </a:p>
          <a:p>
            <a:pPr marL="285750" indent="-28575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Determine the important factors that affect future PM</a:t>
            </a:r>
            <a:r>
              <a:rPr lang="en-US" baseline="-25000" dirty="0">
                <a:latin typeface="Helvetica Light"/>
              </a:rPr>
              <a:t>2.5</a:t>
            </a:r>
            <a:r>
              <a:rPr lang="en-US" dirty="0">
                <a:latin typeface="Helvetica Light"/>
              </a:rPr>
              <a:t> mortality costs and identify commonalities and differences among states </a:t>
            </a:r>
            <a:r>
              <a:rPr lang="en-US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explain state trends in PM</a:t>
            </a:r>
            <a:r>
              <a:rPr lang="en-US" baseline="-25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2.5</a:t>
            </a:r>
            <a:r>
              <a:rPr lang="en-US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mortality cost projections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FA9B72-DC31-40DC-8F33-D70BC60476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8281"/>
          <a:stretch/>
        </p:blipFill>
        <p:spPr>
          <a:xfrm>
            <a:off x="4538357" y="4498282"/>
            <a:ext cx="4229724" cy="2269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37AA4A-88AE-4CBF-9349-FA39C4BC59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73" y="3712799"/>
            <a:ext cx="1787669" cy="178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2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389" y="112318"/>
            <a:ext cx="842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Helvetica Light"/>
                <a:ea typeface="Helvetica" charset="0"/>
                <a:cs typeface="Helvetica" charset="0"/>
              </a:rPr>
              <a:t>Assessment of public health impact of </a:t>
            </a:r>
            <a:r>
              <a:rPr lang="en-US" sz="2800" dirty="0">
                <a:latin typeface="Helvetica Light"/>
                <a:ea typeface="Helvetica Light" charset="0"/>
                <a:cs typeface="Helvetica Light" charset="0"/>
              </a:rPr>
              <a:t>PM</a:t>
            </a:r>
            <a:r>
              <a:rPr lang="en-US" sz="2800" baseline="-25000" dirty="0">
                <a:latin typeface="Helvetica Light"/>
                <a:ea typeface="Helvetica Light" charset="0"/>
                <a:cs typeface="Helvetica Light" charset="0"/>
              </a:rPr>
              <a:t>2.5</a:t>
            </a:r>
            <a:r>
              <a:rPr lang="en-US" sz="2800" dirty="0">
                <a:latin typeface="Helvetica Light"/>
                <a:ea typeface="Helvetica" charset="0"/>
                <a:cs typeface="Helvetica" charset="0"/>
              </a:rPr>
              <a:t> pollution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EC2497-56A9-4799-AAAA-D1D6ECCF2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69" y="796312"/>
            <a:ext cx="7928537" cy="55040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F8ABB2-EE43-4BC7-8453-095679594D3F}"/>
              </a:ext>
            </a:extLst>
          </p:cNvPr>
          <p:cNvSpPr/>
          <p:nvPr/>
        </p:nvSpPr>
        <p:spPr>
          <a:xfrm>
            <a:off x="223886" y="4380399"/>
            <a:ext cx="3670646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Example applications:</a:t>
            </a:r>
          </a:p>
          <a:p>
            <a:endParaRPr lang="en-US" sz="2000" dirty="0">
              <a:latin typeface="Helvetica Light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  <a:ea typeface="Helvetica" charset="0"/>
                <a:cs typeface="Helvetica" charset="0"/>
              </a:rPr>
              <a:t>Global burden of disease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  <a:ea typeface="Helvetica" charset="0"/>
                <a:cs typeface="Helvetica" charset="0"/>
              </a:rPr>
              <a:t>Co-benefit studies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  <a:ea typeface="Helvetica" charset="0"/>
                <a:cs typeface="Helvetica" charset="0"/>
              </a:rPr>
              <a:t>Impact assessment of a specific policy</a:t>
            </a:r>
          </a:p>
          <a:p>
            <a:endParaRPr lang="en-US" sz="2000" dirty="0">
              <a:latin typeface="Helvetica Light"/>
              <a:ea typeface="Helvetica" charset="0"/>
              <a:cs typeface="Helvetica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31D623-F227-46A9-B762-4A1AE338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2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B569F97-FDC4-464C-A790-2157DF0A3447}"/>
              </a:ext>
            </a:extLst>
          </p:cNvPr>
          <p:cNvSpPr txBox="1"/>
          <p:nvPr/>
        </p:nvSpPr>
        <p:spPr>
          <a:xfrm>
            <a:off x="0" y="4722724"/>
            <a:ext cx="2816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099B10-933E-44F6-80DB-A18962F325D1}"/>
              </a:ext>
            </a:extLst>
          </p:cNvPr>
          <p:cNvSpPr/>
          <p:nvPr/>
        </p:nvSpPr>
        <p:spPr>
          <a:xfrm>
            <a:off x="0" y="93642"/>
            <a:ext cx="8869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Light"/>
                <a:ea typeface="Helvetica" charset="0"/>
                <a:cs typeface="Helvetica" charset="0"/>
              </a:rPr>
              <a:t>Estimate PM</a:t>
            </a:r>
            <a:r>
              <a:rPr lang="en-US" sz="2800" baseline="-25000" dirty="0">
                <a:latin typeface="Helvetica Light"/>
                <a:ea typeface="Helvetica" charset="0"/>
                <a:cs typeface="Helvetica" charset="0"/>
              </a:rPr>
              <a:t>2.5</a:t>
            </a:r>
            <a:r>
              <a:rPr lang="en-US" sz="2800" dirty="0">
                <a:latin typeface="Helvetica Light"/>
                <a:ea typeface="Helvetica" charset="0"/>
                <a:cs typeface="Helvetica" charset="0"/>
              </a:rPr>
              <a:t> mortality cost using </a:t>
            </a:r>
            <a:r>
              <a:rPr lang="en-US" sz="2800" dirty="0">
                <a:solidFill>
                  <a:srgbClr val="C00000"/>
                </a:solidFill>
                <a:latin typeface="Helvetica Light"/>
                <a:ea typeface="Helvetica" charset="0"/>
                <a:cs typeface="Helvetica" charset="0"/>
              </a:rPr>
              <a:t>GCAM-USA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5BD2CA-E5AE-4E98-8401-0DD99FFB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D3EED6-B549-42CC-90E6-0F826DB23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4" y="749808"/>
            <a:ext cx="7900952" cy="61081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EF91D5-B553-45CD-B811-FEC3DB62E995}"/>
              </a:ext>
            </a:extLst>
          </p:cNvPr>
          <p:cNvSpPr/>
          <p:nvPr/>
        </p:nvSpPr>
        <p:spPr>
          <a:xfrm>
            <a:off x="3048000" y="749808"/>
            <a:ext cx="3322320" cy="69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84B19-3F3A-4658-95CF-FCF9973D9E69}"/>
              </a:ext>
            </a:extLst>
          </p:cNvPr>
          <p:cNvSpPr txBox="1"/>
          <p:nvPr/>
        </p:nvSpPr>
        <p:spPr>
          <a:xfrm>
            <a:off x="5324474" y="1977295"/>
            <a:ext cx="251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($/ton emission)</a:t>
            </a:r>
          </a:p>
        </p:txBody>
      </p:sp>
    </p:spTree>
    <p:extLst>
      <p:ext uri="{BB962C8B-B14F-4D97-AF65-F5344CB8AC3E}">
        <p14:creationId xmlns:p14="http://schemas.microsoft.com/office/powerpoint/2010/main" val="103812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B569F97-FDC4-464C-A790-2157DF0A3447}"/>
              </a:ext>
            </a:extLst>
          </p:cNvPr>
          <p:cNvSpPr txBox="1"/>
          <p:nvPr/>
        </p:nvSpPr>
        <p:spPr>
          <a:xfrm>
            <a:off x="0" y="4722724"/>
            <a:ext cx="2816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099B10-933E-44F6-80DB-A18962F325D1}"/>
              </a:ext>
            </a:extLst>
          </p:cNvPr>
          <p:cNvSpPr/>
          <p:nvPr/>
        </p:nvSpPr>
        <p:spPr>
          <a:xfrm>
            <a:off x="0" y="55003"/>
            <a:ext cx="5157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Light"/>
                <a:ea typeface="Helvetica" charset="0"/>
                <a:cs typeface="Helvetica" charset="0"/>
              </a:rPr>
              <a:t>Research tool: GCAM-USA </a:t>
            </a:r>
            <a:endParaRPr lang="en-US" sz="2800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5BE171D-E9DB-45AC-9C04-A843557D3B98}"/>
              </a:ext>
            </a:extLst>
          </p:cNvPr>
          <p:cNvSpPr txBox="1">
            <a:spLocks/>
          </p:cNvSpPr>
          <p:nvPr/>
        </p:nvSpPr>
        <p:spPr>
          <a:xfrm>
            <a:off x="-400050" y="746529"/>
            <a:ext cx="8915400" cy="5974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ysClr val="windowText" lastClr="000000"/>
                </a:solidFill>
                <a:latin typeface="Helvetica Light"/>
              </a:rPr>
              <a:t>The </a:t>
            </a:r>
            <a:r>
              <a:rPr lang="en-US" sz="2000" dirty="0">
                <a:solidFill>
                  <a:srgbClr val="C00000"/>
                </a:solidFill>
                <a:latin typeface="Helvetica Light"/>
              </a:rPr>
              <a:t>G</a:t>
            </a:r>
            <a:r>
              <a:rPr lang="en-US" sz="2000" b="0" dirty="0">
                <a:solidFill>
                  <a:sysClr val="windowText" lastClr="000000"/>
                </a:solidFill>
                <a:latin typeface="Helvetica Light"/>
              </a:rPr>
              <a:t>lobal </a:t>
            </a:r>
            <a:r>
              <a:rPr lang="en-US" sz="2000" dirty="0">
                <a:solidFill>
                  <a:srgbClr val="C00000"/>
                </a:solidFill>
                <a:latin typeface="Helvetica Light"/>
              </a:rPr>
              <a:t>C</a:t>
            </a:r>
            <a:r>
              <a:rPr lang="en-US" sz="2000" b="0" dirty="0">
                <a:solidFill>
                  <a:sysClr val="windowText" lastClr="000000"/>
                </a:solidFill>
                <a:latin typeface="Helvetica Light"/>
              </a:rPr>
              <a:t>hange </a:t>
            </a:r>
            <a:r>
              <a:rPr lang="en-US" sz="2000" dirty="0">
                <a:solidFill>
                  <a:srgbClr val="C00000"/>
                </a:solidFill>
                <a:latin typeface="Helvetica Light"/>
              </a:rPr>
              <a:t>A</a:t>
            </a:r>
            <a:r>
              <a:rPr lang="en-US" sz="2000" b="0" dirty="0">
                <a:solidFill>
                  <a:sysClr val="windowText" lastClr="000000"/>
                </a:solidFill>
                <a:latin typeface="Helvetica Light"/>
              </a:rPr>
              <a:t>ssessment </a:t>
            </a:r>
            <a:r>
              <a:rPr lang="en-US" sz="2000" dirty="0">
                <a:solidFill>
                  <a:srgbClr val="C00000"/>
                </a:solidFill>
                <a:latin typeface="Helvetica Light"/>
              </a:rPr>
              <a:t>M</a:t>
            </a:r>
            <a:r>
              <a:rPr lang="en-US" sz="2000" b="0" dirty="0">
                <a:solidFill>
                  <a:sysClr val="windowText" lastClr="000000"/>
                </a:solidFill>
                <a:latin typeface="Helvetica Light"/>
              </a:rPr>
              <a:t>odel with </a:t>
            </a:r>
            <a:r>
              <a:rPr lang="en-US" sz="2000" dirty="0">
                <a:solidFill>
                  <a:srgbClr val="C00000"/>
                </a:solidFill>
                <a:latin typeface="Helvetica Light"/>
              </a:rPr>
              <a:t>U.S.</a:t>
            </a:r>
            <a:r>
              <a:rPr lang="en-US" sz="2000" b="0" dirty="0">
                <a:solidFill>
                  <a:sysClr val="windowText" lastClr="000000"/>
                </a:solidFill>
                <a:latin typeface="Helvetica Light"/>
              </a:rPr>
              <a:t> state-level resolution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ysClr val="windowText" lastClr="000000"/>
                </a:solidFill>
                <a:latin typeface="Helvetica Light"/>
              </a:rPr>
              <a:t>Applications: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1800" b="0" dirty="0">
                <a:solidFill>
                  <a:sysClr val="windowText" lastClr="000000"/>
                </a:solidFill>
                <a:latin typeface="Helvetica Light"/>
              </a:rPr>
              <a:t>Representative Concentration Pathways (RCP)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1800" b="0" dirty="0">
                <a:solidFill>
                  <a:sysClr val="windowText" lastClr="000000"/>
                </a:solidFill>
                <a:latin typeface="Helvetica Light"/>
              </a:rPr>
              <a:t>Shared Socioeconomic Pathways (SSP)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1800" b="0" dirty="0">
              <a:solidFill>
                <a:sysClr val="windowText" lastClr="000000"/>
              </a:solidFill>
              <a:latin typeface="Helvetica Light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b="0" dirty="0">
              <a:solidFill>
                <a:sysClr val="windowText" lastClr="000000"/>
              </a:solidFill>
              <a:latin typeface="Helvetica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5BD2CA-E5AE-4E98-8401-0DD99FFB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3B00E9-44E5-4A40-8B56-9216B6B4B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9679"/>
            <a:ext cx="9144000" cy="43460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20B851-D7A3-410E-95E8-3792A192F4BB}"/>
              </a:ext>
            </a:extLst>
          </p:cNvPr>
          <p:cNvSpPr txBox="1"/>
          <p:nvPr/>
        </p:nvSpPr>
        <p:spPr>
          <a:xfrm>
            <a:off x="5996305" y="1631587"/>
            <a:ext cx="251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($/ton emission)</a:t>
            </a:r>
          </a:p>
        </p:txBody>
      </p:sp>
    </p:spTree>
    <p:extLst>
      <p:ext uri="{BB962C8B-B14F-4D97-AF65-F5344CB8AC3E}">
        <p14:creationId xmlns:p14="http://schemas.microsoft.com/office/powerpoint/2010/main" val="339069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B569F97-FDC4-464C-A790-2157DF0A3447}"/>
              </a:ext>
            </a:extLst>
          </p:cNvPr>
          <p:cNvSpPr txBox="1"/>
          <p:nvPr/>
        </p:nvSpPr>
        <p:spPr>
          <a:xfrm>
            <a:off x="37243" y="4779027"/>
            <a:ext cx="2816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099B10-933E-44F6-80DB-A18962F325D1}"/>
              </a:ext>
            </a:extLst>
          </p:cNvPr>
          <p:cNvSpPr/>
          <p:nvPr/>
        </p:nvSpPr>
        <p:spPr>
          <a:xfrm>
            <a:off x="0" y="93642"/>
            <a:ext cx="8869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Light"/>
                <a:ea typeface="Helvetica" charset="0"/>
                <a:cs typeface="Helvetica" charset="0"/>
              </a:rPr>
              <a:t>Application: Health co-benefit of low-carbon pathways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5BD2CA-E5AE-4E98-8401-0DD99FFB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1065372"/>
            <a:ext cx="5544777" cy="38854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7353" y="5171234"/>
            <a:ext cx="8369690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 charset="0"/>
                <a:ea typeface="Helvetica Light" charset="0"/>
                <a:cs typeface="Helvetica Light" charset="0"/>
              </a:rPr>
              <a:t>Health benefits mainly come from industrial and electric sectors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 charset="0"/>
                <a:ea typeface="Helvetica Light" charset="0"/>
                <a:cs typeface="Helvetica Light" charset="0"/>
              </a:rPr>
              <a:t>RE and NUC/CCS greatly differ in the </a:t>
            </a:r>
            <a:r>
              <a:rPr lang="en-US" sz="2400" dirty="0">
                <a:solidFill>
                  <a:srgbClr val="C00000"/>
                </a:solidFill>
                <a:latin typeface="Helvetica Light" charset="0"/>
                <a:ea typeface="Helvetica Light" charset="0"/>
                <a:cs typeface="Helvetica Light" charset="0"/>
              </a:rPr>
              <a:t>buildings sector, </a:t>
            </a:r>
            <a:r>
              <a:rPr lang="en-US" sz="2000" dirty="0">
                <a:latin typeface="Helvetica Light" charset="0"/>
                <a:ea typeface="Helvetica Light" charset="0"/>
                <a:cs typeface="Helvetica Light" charset="0"/>
              </a:rPr>
              <a:t>where RE yields disbenefit!</a:t>
            </a:r>
            <a:r>
              <a:rPr lang="en-US" sz="2000" dirty="0">
                <a:solidFill>
                  <a:srgbClr val="C00000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endParaRPr lang="en-US" dirty="0">
              <a:solidFill>
                <a:srgbClr val="C00000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30376" y="1167853"/>
            <a:ext cx="2939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etica Light" charset="0"/>
                <a:ea typeface="Helvetica Light" charset="0"/>
                <a:cs typeface="Helvetica Light" charset="0"/>
              </a:rPr>
              <a:t>RE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- no new builds of nuclear or CCS, low cost of renewables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930376" y="2215747"/>
            <a:ext cx="2681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etica Light" charset="0"/>
                <a:ea typeface="Helvetica Light" charset="0"/>
                <a:cs typeface="Helvetica Light" charset="0"/>
              </a:rPr>
              <a:t>NUC/CCS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- low cost of nuclear/CCS, limited supply of biomass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78A24-B89B-4A8C-8F77-9164FD6A8569}"/>
              </a:ext>
            </a:extLst>
          </p:cNvPr>
          <p:cNvSpPr/>
          <p:nvPr/>
        </p:nvSpPr>
        <p:spPr>
          <a:xfrm>
            <a:off x="3004400" y="823180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2050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92E590-84A7-45C9-94FB-CEAC45517C0D}"/>
              </a:ext>
            </a:extLst>
          </p:cNvPr>
          <p:cNvSpPr/>
          <p:nvPr/>
        </p:nvSpPr>
        <p:spPr>
          <a:xfrm>
            <a:off x="1602426" y="4691687"/>
            <a:ext cx="163378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 Light" charset="0"/>
                <a:ea typeface="Helvetica Light" charset="0"/>
                <a:cs typeface="Helvetica Light" charset="0"/>
              </a:rPr>
              <a:t>50%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reduction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6279B9-4795-48E1-A995-29DCED98DF81}"/>
              </a:ext>
            </a:extLst>
          </p:cNvPr>
          <p:cNvSpPr/>
          <p:nvPr/>
        </p:nvSpPr>
        <p:spPr>
          <a:xfrm>
            <a:off x="3468219" y="4691687"/>
            <a:ext cx="163378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 Light" charset="0"/>
                <a:ea typeface="Helvetica Light" charset="0"/>
                <a:cs typeface="Helvetica Light" charset="0"/>
              </a:rPr>
              <a:t>80%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reduction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12A090-5C50-4D3F-AB09-EECC97D0DF0E}"/>
              </a:ext>
            </a:extLst>
          </p:cNvPr>
          <p:cNvSpPr/>
          <p:nvPr/>
        </p:nvSpPr>
        <p:spPr>
          <a:xfrm>
            <a:off x="16146" y="4691686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CO</a:t>
            </a:r>
            <a:r>
              <a:rPr lang="en-US" baseline="-25000" dirty="0">
                <a:latin typeface="Helvetica Light" charset="0"/>
                <a:ea typeface="Helvetica Light" charset="0"/>
                <a:cs typeface="Helvetica Light" charset="0"/>
              </a:rPr>
              <a:t>2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targets: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7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99B10-933E-44F6-80DB-A18962F325D1}"/>
              </a:ext>
            </a:extLst>
          </p:cNvPr>
          <p:cNvSpPr/>
          <p:nvPr/>
        </p:nvSpPr>
        <p:spPr>
          <a:xfrm>
            <a:off x="96781" y="160212"/>
            <a:ext cx="8876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Light"/>
                <a:ea typeface="Helvetica" charset="0"/>
                <a:cs typeface="Helvetica" charset="0"/>
              </a:rPr>
              <a:t>PM</a:t>
            </a:r>
            <a:r>
              <a:rPr lang="en-US" sz="2800" baseline="-25000" dirty="0">
                <a:latin typeface="Helvetica Light"/>
                <a:ea typeface="Helvetica" charset="0"/>
                <a:cs typeface="Helvetica" charset="0"/>
              </a:rPr>
              <a:t>2.5</a:t>
            </a:r>
            <a:r>
              <a:rPr lang="en-US" sz="2800" dirty="0">
                <a:latin typeface="Helvetica Light"/>
                <a:ea typeface="Helvetica" charset="0"/>
                <a:cs typeface="Helvetica" charset="0"/>
              </a:rPr>
              <a:t> mortality cost </a:t>
            </a:r>
            <a:r>
              <a:rPr lang="en-US" sz="2800" dirty="0">
                <a:solidFill>
                  <a:srgbClr val="C00000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for emissions from a single state  </a:t>
            </a:r>
            <a:endParaRPr lang="en-US" sz="28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452F06D-FEBF-47E8-B729-92CB97C5F83F}"/>
                  </a:ext>
                </a:extLst>
              </p:cNvPr>
              <p:cNvSpPr/>
              <p:nvPr/>
            </p:nvSpPr>
            <p:spPr>
              <a:xfrm>
                <a:off x="1816726" y="973175"/>
                <a:ext cx="5148974" cy="1287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𝐻𝐹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3200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452F06D-FEBF-47E8-B729-92CB97C5F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726" y="973175"/>
                <a:ext cx="5148974" cy="12879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C1D124-AE06-4876-8679-0BB60919FC02}"/>
                  </a:ext>
                </a:extLst>
              </p:cNvPr>
              <p:cNvSpPr/>
              <p:nvPr/>
            </p:nvSpPr>
            <p:spPr>
              <a:xfrm>
                <a:off x="447675" y="2550835"/>
                <a:ext cx="8696325" cy="4554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Helvetica Light"/>
                    <a:ea typeface="Times New Roman" panose="02020603050405020304" pitchFamily="18" charset="0"/>
                  </a:rPr>
                  <a:t>Where </a:t>
                </a:r>
                <a:endParaRPr lang="en-US" i="1" dirty="0">
                  <a:latin typeface="Helvetica Ligh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Helvetica Light"/>
                    <a:ea typeface="Times New Roman" panose="02020603050405020304" pitchFamily="18" charset="0"/>
                  </a:rPr>
                  <a:t> : emitted air pollutants: NO</a:t>
                </a:r>
                <a:r>
                  <a:rPr lang="en-US" baseline="-25000" dirty="0">
                    <a:latin typeface="Helvetica Light"/>
                    <a:ea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Helvetica Light"/>
                    <a:ea typeface="Times New Roman" panose="02020603050405020304" pitchFamily="18" charset="0"/>
                  </a:rPr>
                  <a:t>,</a:t>
                </a:r>
                <a:r>
                  <a:rPr lang="en-US" baseline="-25000" dirty="0">
                    <a:latin typeface="Helvetica Light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Helvetica Light"/>
                    <a:ea typeface="Times New Roman" panose="02020603050405020304" pitchFamily="18" charset="0"/>
                  </a:rPr>
                  <a:t>SO</a:t>
                </a:r>
                <a:r>
                  <a:rPr lang="en-US" baseline="-25000" dirty="0">
                    <a:latin typeface="Helvetica Light"/>
                    <a:ea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Helvetica Light"/>
                    <a:ea typeface="Times New Roman" panose="02020603050405020304" pitchFamily="18" charset="0"/>
                  </a:rPr>
                  <a:t>, NH</a:t>
                </a:r>
                <a:r>
                  <a:rPr lang="en-US" baseline="-25000" dirty="0">
                    <a:latin typeface="Helvetica Light"/>
                    <a:ea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Helvetica Light"/>
                    <a:ea typeface="Times New Roman" panose="02020603050405020304" pitchFamily="18" charset="0"/>
                  </a:rPr>
                  <a:t> and primary PM</a:t>
                </a:r>
                <a:r>
                  <a:rPr lang="en-US" baseline="-25000" dirty="0">
                    <a:latin typeface="Helvetica Light"/>
                    <a:ea typeface="Times New Roman" panose="02020603050405020304" pitchFamily="18" charset="0"/>
                  </a:rPr>
                  <a:t>2.5</a:t>
                </a:r>
                <a:endParaRPr lang="en-US" dirty="0">
                  <a:latin typeface="Helvetica Light"/>
                  <a:ea typeface="Times New Roman" panose="02020603050405020304" pitchFamily="18" charset="0"/>
                </a:endParaRPr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Helvetica Light"/>
                    <a:ea typeface="Times New Roman" panose="02020603050405020304" pitchFamily="18" charset="0"/>
                  </a:rPr>
                  <a:t> : electric, industry, transportation and building sectors</a:t>
                </a:r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>
                    <a:latin typeface="Helvetica Light"/>
                    <a:ea typeface="Times New Roman" panose="02020603050405020304" pitchFamily="18" charset="0"/>
                  </a:rPr>
                  <a:t> : the emission of species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Helvetica Light"/>
                    <a:ea typeface="Times New Roman" panose="02020603050405020304" pitchFamily="18" charset="0"/>
                  </a:rPr>
                  <a:t> in sector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Helvetica Light"/>
                    <a:ea typeface="Times New Roman" panose="02020603050405020304" pitchFamily="18" charset="0"/>
                  </a:rPr>
                  <a:t> in year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endParaRPr lang="en-US" dirty="0">
                  <a:latin typeface="Helvetica Light"/>
                  <a:ea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𝐻𝐹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>
                    <a:latin typeface="Helvetica Light"/>
                    <a:ea typeface="Times New Roman" panose="02020603050405020304" pitchFamily="18" charset="0"/>
                  </a:rPr>
                  <a:t> is the PM</a:t>
                </a:r>
                <a:r>
                  <a:rPr lang="en-US" baseline="-25000" dirty="0">
                    <a:latin typeface="Helvetica Light"/>
                    <a:ea typeface="Times New Roman" panose="02020603050405020304" pitchFamily="18" charset="0"/>
                  </a:rPr>
                  <a:t>2.5</a:t>
                </a:r>
                <a:r>
                  <a:rPr lang="en-US" dirty="0">
                    <a:latin typeface="Helvetica Light"/>
                    <a:ea typeface="Times New Roman" panose="02020603050405020304" pitchFamily="18" charset="0"/>
                  </a:rPr>
                  <a:t> health impact factor ($/Ton) of species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Helvetica Light"/>
                    <a:ea typeface="Times New Roman" panose="02020603050405020304" pitchFamily="18" charset="0"/>
                  </a:rPr>
                  <a:t> in sector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Helvetica Light"/>
                    <a:ea typeface="Times New Roman" panose="02020603050405020304" pitchFamily="18" charset="0"/>
                  </a:rPr>
                  <a:t> in year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dirty="0">
                    <a:latin typeface="Helvetica Light"/>
                  </a:rPr>
                  <a:t>, derived from EASIUR (Heo et al. 2016). </a:t>
                </a: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These factors account for the spatial heterogeneity of pollutant transport and chemistry, population, baseline mortality rates and economic growth.</a:t>
                </a:r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endParaRPr lang="en-US" dirty="0">
                  <a:latin typeface="Helvetica Light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C1D124-AE06-4876-8679-0BB60919F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" y="2550835"/>
                <a:ext cx="8696325" cy="4554773"/>
              </a:xfrm>
              <a:prstGeom prst="rect">
                <a:avLst/>
              </a:prstGeom>
              <a:blipFill>
                <a:blip r:embed="rId4"/>
                <a:stretch>
                  <a:fillRect l="-561" t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48E7C0-6529-4FDA-ADD2-0B2B60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CE8F91-6AAB-408A-A175-70568F1D26F0}"/>
              </a:ext>
            </a:extLst>
          </p:cNvPr>
          <p:cNvSpPr/>
          <p:nvPr/>
        </p:nvSpPr>
        <p:spPr>
          <a:xfrm>
            <a:off x="0" y="6550504"/>
            <a:ext cx="9144000" cy="304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indent="-457200">
              <a:lnSpc>
                <a:spcPct val="115000"/>
              </a:lnSpc>
              <a:spcAft>
                <a:spcPts val="1000"/>
              </a:spcAft>
            </a:pPr>
            <a:r>
              <a:rPr lang="en-US" sz="1200" i="1" dirty="0">
                <a:latin typeface="Helvetica Light" charset="0"/>
                <a:ea typeface="Helvetica Light" charset="0"/>
                <a:cs typeface="Helvetica Light" charset="0"/>
              </a:rPr>
              <a:t>Heo et al. (2016). Reduced-form modeling of public health impacts of inorganic PM</a:t>
            </a:r>
            <a:r>
              <a:rPr lang="en-US" sz="1200" i="1" baseline="-25000" dirty="0">
                <a:latin typeface="Helvetica Light" charset="0"/>
                <a:ea typeface="Helvetica Light" charset="0"/>
                <a:cs typeface="Helvetica Light" charset="0"/>
              </a:rPr>
              <a:t>2.5</a:t>
            </a:r>
            <a:r>
              <a:rPr lang="en-US" sz="1200" i="1" dirty="0">
                <a:latin typeface="Helvetica Light" charset="0"/>
                <a:ea typeface="Helvetica Light" charset="0"/>
                <a:cs typeface="Helvetica Light" charset="0"/>
              </a:rPr>
              <a:t> and precursor emissions. Atmospheric Environment</a:t>
            </a:r>
          </a:p>
        </p:txBody>
      </p:sp>
    </p:spTree>
    <p:extLst>
      <p:ext uri="{BB962C8B-B14F-4D97-AF65-F5344CB8AC3E}">
        <p14:creationId xmlns:p14="http://schemas.microsoft.com/office/powerpoint/2010/main" val="40779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1F02E54-CDD1-4F45-B179-D5EB06C9E5FD}"/>
              </a:ext>
            </a:extLst>
          </p:cNvPr>
          <p:cNvGrpSpPr/>
          <p:nvPr/>
        </p:nvGrpSpPr>
        <p:grpSpPr>
          <a:xfrm>
            <a:off x="727744" y="1040518"/>
            <a:ext cx="8416256" cy="5817482"/>
            <a:chOff x="349665" y="2199678"/>
            <a:chExt cx="8416256" cy="58174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53926E-B0B9-4ECF-A93E-B5DE33908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65" y="2199678"/>
              <a:ext cx="7014763" cy="4658322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5543E8A-D4E4-4E53-8541-62E9C7320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7792" y="6185295"/>
              <a:ext cx="2848129" cy="1831865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4239308-ACD1-4E55-AC3A-C871B315DD56}"/>
              </a:ext>
            </a:extLst>
          </p:cNvPr>
          <p:cNvSpPr/>
          <p:nvPr/>
        </p:nvSpPr>
        <p:spPr>
          <a:xfrm>
            <a:off x="90435" y="86411"/>
            <a:ext cx="9053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Helvetica Light"/>
                <a:ea typeface="Helvetica" charset="0"/>
                <a:cs typeface="Helvetica" charset="0"/>
              </a:rPr>
              <a:t>Modeling scenario: </a:t>
            </a:r>
            <a:r>
              <a:rPr lang="en-US" sz="2800" dirty="0">
                <a:latin typeface="Helvetica Light"/>
                <a:ea typeface="Helvetica" charset="0"/>
                <a:cs typeface="Helvetica" charset="0"/>
              </a:rPr>
              <a:t>current air quality regulations and greenhouse gas policies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60E6C3-15EF-4CC3-A075-1ED6E8BD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B6452E-58B4-4490-8E85-C6B6628F59E0}"/>
              </a:ext>
            </a:extLst>
          </p:cNvPr>
          <p:cNvSpPr/>
          <p:nvPr/>
        </p:nvSpPr>
        <p:spPr>
          <a:xfrm>
            <a:off x="90435" y="5227376"/>
            <a:ext cx="502733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CSAPR: Cross-State Air Pollution Rule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RGGI: Regional Greenhouse Gas Initiative</a:t>
            </a:r>
          </a:p>
        </p:txBody>
      </p:sp>
    </p:spTree>
    <p:extLst>
      <p:ext uri="{BB962C8B-B14F-4D97-AF65-F5344CB8AC3E}">
        <p14:creationId xmlns:p14="http://schemas.microsoft.com/office/powerpoint/2010/main" val="3919896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2979</TotalTime>
  <Words>933</Words>
  <Application>Microsoft Office PowerPoint</Application>
  <PresentationFormat>On-screen Show (4:3)</PresentationFormat>
  <Paragraphs>127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Helvetica Light</vt:lpstr>
      <vt:lpstr>Arial</vt:lpstr>
      <vt:lpstr>Calibri</vt:lpstr>
      <vt:lpstr>Calibri Light</vt:lpstr>
      <vt:lpstr>Cambria Math</vt:lpstr>
      <vt:lpstr>Helvetica</vt:lpstr>
      <vt:lpstr>SimSun</vt:lpstr>
      <vt:lpstr>SimSun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Ou, Yang</dc:creator>
  <cp:lastModifiedBy>Ou, Yang</cp:lastModifiedBy>
  <cp:revision>323</cp:revision>
  <cp:lastPrinted>2018-08-06T21:16:42Z</cp:lastPrinted>
  <dcterms:created xsi:type="dcterms:W3CDTF">2017-06-21T18:20:07Z</dcterms:created>
  <dcterms:modified xsi:type="dcterms:W3CDTF">2018-10-23T02:01:27Z</dcterms:modified>
</cp:coreProperties>
</file>