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1" r:id="rId2"/>
    <p:sldId id="305" r:id="rId3"/>
    <p:sldId id="286" r:id="rId4"/>
    <p:sldId id="319" r:id="rId5"/>
    <p:sldId id="320" r:id="rId6"/>
    <p:sldId id="311" r:id="rId7"/>
    <p:sldId id="316" r:id="rId8"/>
    <p:sldId id="317" r:id="rId9"/>
    <p:sldId id="318" r:id="rId10"/>
    <p:sldId id="321" r:id="rId11"/>
    <p:sldId id="309" r:id="rId12"/>
    <p:sldId id="314" r:id="rId13"/>
    <p:sldId id="315" r:id="rId14"/>
    <p:sldId id="322" r:id="rId15"/>
    <p:sldId id="312" r:id="rId16"/>
    <p:sldId id="323" r:id="rId17"/>
    <p:sldId id="301" r:id="rId18"/>
    <p:sldId id="289" r:id="rId19"/>
    <p:sldId id="302" r:id="rId20"/>
    <p:sldId id="304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7878"/>
    <a:srgbClr val="808080"/>
    <a:srgbClr val="969696"/>
    <a:srgbClr val="534F4F"/>
    <a:srgbClr val="003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34A285-02F2-4411-B12A-8606152378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42ED0E-CBF1-43AC-AEFF-121BA07021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7927C-6A19-4129-8C20-7A1C4374366B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1FC7C6-D517-4DAF-9EAC-51B995573B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EE3A8F-E1F0-4428-9600-EAA32029BC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15BC7-2B2A-4DC1-8F44-27AE1F87A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36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ED004F-45F8-4A10-B666-74DC86F49DF4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0F686D2-E0E4-4636-B84B-0DAF1B669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83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D909-3B61-433D-9AA2-1FFC55D0A287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34D-B4D6-46F7-BD3C-B75F25DA8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4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569B5-D8D4-4365-9E47-F135130EF653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34D-B4D6-46F7-BD3C-B75F25DA8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36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0765-12E3-4180-A603-B27814A107D6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34D-B4D6-46F7-BD3C-B75F25DA8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20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67FC-B679-46E8-9AC9-24D9FBA425FD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34D-B4D6-46F7-BD3C-B75F25DA8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44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F16B-1B11-4AD5-A1D7-39D5B08D9D9E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34D-B4D6-46F7-BD3C-B75F25DA8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3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741F-C261-4FE5-BC02-8C4D50C3DF59}" type="datetime1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34D-B4D6-46F7-BD3C-B75F25DA8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64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82861-B3AF-4206-9970-4C2A2888376B}" type="datetime1">
              <a:rPr lang="en-US" smtClean="0"/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34D-B4D6-46F7-BD3C-B75F25DA8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0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E085-FE15-419D-8914-27F557785B84}" type="datetime1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34D-B4D6-46F7-BD3C-B75F25DA8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3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C0E5-F76C-4287-B718-C1F3B4A38C54}" type="datetime1">
              <a:rPr lang="en-US" smtClean="0"/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34D-B4D6-46F7-BD3C-B75F25DA8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50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57B4-98B9-45AD-852A-684D0105DFA7}" type="datetime1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34D-B4D6-46F7-BD3C-B75F25DA8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89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5C84-FD84-4A77-B707-79E01219461C}" type="datetime1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34D-B4D6-46F7-BD3C-B75F25DA8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17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E79E2-4273-4F6C-BAFE-CF143C607E52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8B34D-B4D6-46F7-BD3C-B75F25DA8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9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pa.gov/benmap" TargetMode="External"/><Relationship Id="rId3" Type="http://schemas.openxmlformats.org/officeDocument/2006/relationships/hyperlink" Target="https://www.epa.gov/aqs" TargetMode="External"/><Relationship Id="rId7" Type="http://schemas.openxmlformats.org/officeDocument/2006/relationships/hyperlink" Target="https://doi.org/10.1016/j.atmosenv.2017.05.00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3.epa.gov/scram001/guidance/guide/final-03-pm-rh-guidance.pdf" TargetMode="External"/><Relationship Id="rId5" Type="http://schemas.openxmlformats.org/officeDocument/2006/relationships/hyperlink" Target="https://www.sciencedirect.com/science/article/pii/S1001074215000303" TargetMode="External"/><Relationship Id="rId4" Type="http://schemas.openxmlformats.org/officeDocument/2006/relationships/hyperlink" Target="https://www.epa.gov/cmaq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F6E3FA-39FE-4C81-8F36-2BA84B772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34D-B4D6-46F7-BD3C-B75F25DA8305}" type="slidenum">
              <a:rPr lang="en-US" smtClean="0"/>
              <a:t>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8D7D2C-72BD-4088-B6ED-EC380576C239}"/>
              </a:ext>
            </a:extLst>
          </p:cNvPr>
          <p:cNvSpPr txBox="1"/>
          <p:nvPr/>
        </p:nvSpPr>
        <p:spPr>
          <a:xfrm>
            <a:off x="1105370" y="1389655"/>
            <a:ext cx="95505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A System for Developing and Projecting PM</a:t>
            </a:r>
            <a:r>
              <a:rPr lang="en-US" sz="3200" baseline="-25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2.5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Spatial Fields to Correspond to Just Meeting National Ambient Air Quality Standards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AE0775-BE04-4152-A68E-886EE9EB61A8}"/>
              </a:ext>
            </a:extLst>
          </p:cNvPr>
          <p:cNvSpPr txBox="1"/>
          <p:nvPr/>
        </p:nvSpPr>
        <p:spPr>
          <a:xfrm>
            <a:off x="1222217" y="5094466"/>
            <a:ext cx="943371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James Kelly, Carey Jang, Brian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Timin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Brett Gantt, and Adam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Reff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</a:p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U.S. Environmental Protection Agency</a:t>
            </a:r>
          </a:p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Office of Air Quality Planning &amp; Standards</a:t>
            </a:r>
          </a:p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Research Triangle Park, NC USA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098480-2BDB-41D4-820A-B380DCBD9DFC}"/>
              </a:ext>
            </a:extLst>
          </p:cNvPr>
          <p:cNvSpPr txBox="1"/>
          <p:nvPr/>
        </p:nvSpPr>
        <p:spPr>
          <a:xfrm>
            <a:off x="2175977" y="3083141"/>
            <a:ext cx="7526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17</a:t>
            </a:r>
            <a:r>
              <a:rPr lang="en-US" sz="2400" i="1" baseline="30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th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Annual CMAS Conference,  Chapel Hill, NC</a:t>
            </a:r>
          </a:p>
          <a:p>
            <a:pPr algn="ctr"/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24 October 2018 </a:t>
            </a:r>
          </a:p>
        </p:txBody>
      </p:sp>
      <p:pic>
        <p:nvPicPr>
          <p:cNvPr id="6" name="Picture 4" descr="https://tse1.mm.bing.net/th?&amp;id=OIP.M65f24e1d6c7763643a74ffcf97b88446H0&amp;w=275&amp;h=300&amp;c=0&amp;pid=1.9&amp;rs=0&amp;p=0&amp;r=0">
            <a:extLst>
              <a:ext uri="{FF2B5EF4-FFF2-40B4-BE49-F238E27FC236}">
                <a16:creationId xmlns:a16="http://schemas.microsoft.com/office/drawing/2014/main" id="{019C4029-D205-4C47-ADB6-E0F9BD7D2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151" y="4161790"/>
            <a:ext cx="1832776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222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57472" y="1432335"/>
            <a:ext cx="11031396" cy="871545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250"/>
              </a:spcBef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II. Developing PM</a:t>
            </a:r>
            <a:r>
              <a:rPr lang="en-US" sz="4000" baseline="-250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2.5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Projection Factors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E36A-21B3-401A-AE6E-511C953DAB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32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86968" y="301625"/>
            <a:ext cx="11031396" cy="871545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250"/>
              </a:spcBef>
            </a:pPr>
            <a:r>
              <a:rPr lang="en-US" sz="4000" dirty="0">
                <a:solidFill>
                  <a:srgbClr val="7E787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2015 Sensitivity Air Quality Modeling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E36A-21B3-401A-AE6E-511C953DAB68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/>
              <p:cNvSpPr txBox="1">
                <a:spLocks/>
              </p:cNvSpPr>
              <p:nvPr/>
            </p:nvSpPr>
            <p:spPr>
              <a:xfrm>
                <a:off x="886968" y="1225296"/>
                <a:ext cx="9266323" cy="5131054"/>
              </a:xfrm>
              <a:prstGeom prst="rect">
                <a:avLst/>
              </a:prstGeom>
            </p:spPr>
            <p:txBody>
              <a:bodyPr/>
              <a:lstStyle/>
              <a:p>
                <a:pPr marL="176213" indent="-176213" fontAlgn="base">
                  <a:spcAft>
                    <a:spcPts val="1200"/>
                  </a:spcAft>
                  <a:buSzPct val="100000"/>
                  <a:buFont typeface="Times" charset="0"/>
                  <a:buChar char="•"/>
                  <a:defRPr/>
                </a:pPr>
                <a:r>
                  <a:rPr lang="en-US" sz="20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Additional CMAQ simulations were performed to estimate the sensitivity of PM</a:t>
                </a:r>
                <a:r>
                  <a:rPr lang="en-US" sz="2000" kern="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2.5</a:t>
                </a:r>
                <a:r>
                  <a:rPr lang="en-US" sz="20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to changes in emissions of primary PM</a:t>
                </a:r>
                <a:r>
                  <a:rPr lang="en-US" sz="2000" kern="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2.5</a:t>
                </a:r>
                <a:r>
                  <a:rPr lang="en-US" sz="20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and NOx and SO</a:t>
                </a:r>
                <a:r>
                  <a:rPr lang="en-US" sz="2000" kern="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</a:t>
                </a:r>
              </a:p>
              <a:p>
                <a:pPr marL="176213" indent="-176213" fontAlgn="base">
                  <a:spcAft>
                    <a:spcPts val="600"/>
                  </a:spcAft>
                  <a:buSzPct val="100000"/>
                  <a:buFont typeface="Times" charset="0"/>
                  <a:buChar char="•"/>
                  <a:defRPr/>
                </a:pPr>
                <a:r>
                  <a:rPr lang="en-US" sz="20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Simulations were conducted with the following percent changes in U.S. anthropogenic emissions</a:t>
                </a:r>
              </a:p>
              <a:p>
                <a:pPr marL="633413" lvl="1" indent="-176213" fontAlgn="base">
                  <a:spcAft>
                    <a:spcPts val="1200"/>
                  </a:spcAft>
                  <a:buSzPct val="100000"/>
                  <a:buFont typeface="Times" charset="0"/>
                  <a:buChar char="•"/>
                  <a:defRPr/>
                </a:pPr>
                <a:r>
                  <a:rPr lang="en-US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NOx and SO</a:t>
                </a:r>
                <a:r>
                  <a:rPr lang="en-US" kern="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</a:t>
                </a:r>
                <a:r>
                  <a:rPr lang="en-US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-100%, -75%, -50%, -25%, +25%, +50%, +75%</a:t>
                </a:r>
              </a:p>
              <a:p>
                <a:pPr marL="633413" lvl="1" indent="-176213" fontAlgn="base">
                  <a:spcAft>
                    <a:spcPts val="1200"/>
                  </a:spcAft>
                  <a:buSzPct val="100000"/>
                  <a:buFont typeface="Times" charset="0"/>
                  <a:buChar char="•"/>
                  <a:defRPr/>
                </a:pPr>
                <a:r>
                  <a:rPr lang="en-US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Primary PM</a:t>
                </a:r>
                <a:r>
                  <a:rPr lang="en-US" kern="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25</a:t>
                </a:r>
                <a:r>
                  <a:rPr lang="en-US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-50% and +50%</a:t>
                </a:r>
              </a:p>
              <a:p>
                <a:pPr marL="176213" indent="-176213" fontAlgn="base">
                  <a:spcAft>
                    <a:spcPts val="1000"/>
                  </a:spcAft>
                  <a:buSzPct val="100000"/>
                  <a:buFont typeface="Times" charset="0"/>
                  <a:buChar char="•"/>
                  <a:defRPr/>
                </a:pPr>
                <a:r>
                  <a:rPr lang="en-US" sz="20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Using the SMAT-CE software, relative response factors (RRFs) for PM</a:t>
                </a:r>
                <a:r>
                  <a:rPr lang="en-US" sz="2000" kern="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2.5</a:t>
                </a:r>
                <a:r>
                  <a:rPr lang="en-US" sz="20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projection were developed based on the CMAQ baseline and sensitivity simulations </a:t>
                </a:r>
                <a:endParaRPr lang="en-US" kern="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1090613" lvl="2" indent="-176213" fontAlgn="base">
                  <a:spcAft>
                    <a:spcPts val="1200"/>
                  </a:spcAft>
                  <a:buSzPct val="100000"/>
                  <a:buFont typeface="Times" charset="0"/>
                  <a:buChar char="•"/>
                  <a:defRPr/>
                </a:pPr>
                <a:r>
                  <a:rPr lang="en-US" b="1" kern="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Species RRF</a:t>
                </a:r>
                <a:r>
                  <a:rPr lang="en-US" kern="0" dirty="0">
                    <a:solidFill>
                      <a:schemeClr val="bg1">
                        <a:lumMod val="50000"/>
                      </a:schemeClr>
                    </a:solidFill>
                  </a:rPr>
                  <a:t>:</a:t>
                </a:r>
                <a:r>
                  <a:rPr lang="en-US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𝑅𝑅𝐹</m:t>
                        </m:r>
                      </m:e>
                      <m:sub>
                        <m:r>
                          <a:rPr lang="en-US" i="1" ker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𝑠𝑝𝑐</m:t>
                        </m:r>
                      </m:sub>
                    </m:sSub>
                    <m:r>
                      <a:rPr lang="en-US" i="1" ker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ker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ker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𝑃𝑀</m:t>
                            </m:r>
                          </m:e>
                          <m:sub>
                            <m:r>
                              <a:rPr lang="en-US" i="1" ker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𝑠𝑝𝑐</m:t>
                            </m:r>
                            <m:r>
                              <a:rPr lang="en-US" i="1" ker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ker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𝑐𝑜𝑛𝑡𝑟𝑜𝑙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ker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ker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𝑃𝑀</m:t>
                            </m:r>
                          </m:e>
                          <m:sub>
                            <m:r>
                              <a:rPr lang="en-US" i="1" ker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𝑠𝑝𝑐</m:t>
                            </m:r>
                            <m:r>
                              <a:rPr lang="en-US" i="1" ker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ker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𝑏𝑎𝑠𝑒</m:t>
                            </m:r>
                          </m:sub>
                        </m:sSub>
                      </m:den>
                    </m:f>
                  </m:oMath>
                </a14:m>
                <a:endParaRPr lang="en-US" kern="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1090613" lvl="2" indent="-176213" fontAlgn="base">
                  <a:spcAft>
                    <a:spcPts val="1200"/>
                  </a:spcAft>
                  <a:buSzPct val="100000"/>
                  <a:buFont typeface="Times" charset="0"/>
                  <a:buChar char="•"/>
                  <a:defRPr/>
                </a:pPr>
                <a:r>
                  <a:rPr lang="en-US" b="1" kern="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Total PM</a:t>
                </a:r>
                <a:r>
                  <a:rPr lang="en-US" b="1" kern="0" baseline="-250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2.5</a:t>
                </a:r>
                <a:r>
                  <a:rPr lang="en-US" b="1" kern="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 RRF</a:t>
                </a:r>
                <a:r>
                  <a:rPr lang="en-US" kern="0" dirty="0">
                    <a:solidFill>
                      <a:schemeClr val="bg1">
                        <a:lumMod val="50000"/>
                      </a:schemeClr>
                    </a:solidFill>
                  </a:rPr>
                  <a:t>:</a:t>
                </a:r>
                <a:r>
                  <a:rPr lang="en-US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x-IV_mathan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𝑅𝑅𝐹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𝑇𝑜𝑡</m:t>
                        </m:r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𝑃𝑀</m:t>
                        </m:r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2.5</m:t>
                        </m:r>
                      </m:sub>
                    </m:sSub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x-IV_mathan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x-IV_mathan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x-IV_mathan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𝑅𝑅𝐹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𝑠𝑝𝑐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x-IV_mathan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𝑃𝑀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𝑠𝑝𝑐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x-IV_mathan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x-IV_mathan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𝑃𝑀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𝑠𝑝𝑐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US" kern="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633413" lvl="1" indent="-176213" fontAlgn="base">
                  <a:spcAft>
                    <a:spcPts val="1200"/>
                  </a:spcAft>
                  <a:buSzPct val="100000"/>
                  <a:buFont typeface="Times" charset="0"/>
                  <a:buChar char="•"/>
                  <a:defRPr/>
                </a:pPr>
                <a:endParaRPr lang="en-US" kern="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633413" lvl="1" indent="-176213" fontAlgn="base">
                  <a:spcAft>
                    <a:spcPts val="1200"/>
                  </a:spcAft>
                  <a:buSzPct val="100000"/>
                  <a:buFont typeface="Times" charset="0"/>
                  <a:buChar char="•"/>
                  <a:defRPr/>
                </a:pPr>
                <a:endParaRPr lang="en-US" kern="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68" y="1225296"/>
                <a:ext cx="9266323" cy="5131054"/>
              </a:xfrm>
              <a:prstGeom prst="rect">
                <a:avLst/>
              </a:prstGeom>
              <a:blipFill>
                <a:blip r:embed="rId2"/>
                <a:stretch>
                  <a:fillRect l="-592" t="-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254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9F08E1-DED1-4971-8DB4-3212E31E6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34D-B4D6-46F7-BD3C-B75F25DA8305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 descr="C:\Users\jkelly07\AppData\Local\Temp\scp25854\work\ROMO\users\kjd\pmnaaqs_2015\SpatialRollback\Analysis\plots\interpRRFs\smoothline_interpRRFs_annual_Q1Q3_2015fd_cb6_15j_v1_noxso2.pm25_smat.cmaqCA_noxso2.png">
            <a:extLst>
              <a:ext uri="{FF2B5EF4-FFF2-40B4-BE49-F238E27FC236}">
                <a16:creationId xmlns:a16="http://schemas.microsoft.com/office/drawing/2014/main" id="{F410853B-A2A8-4A56-B7AC-464C964F7DA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851" y="1308427"/>
            <a:ext cx="5743114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294EB13-289F-4F66-A4E5-D1EC877E791B}"/>
              </a:ext>
            </a:extLst>
          </p:cNvPr>
          <p:cNvSpPr txBox="1">
            <a:spLocks/>
          </p:cNvSpPr>
          <p:nvPr/>
        </p:nvSpPr>
        <p:spPr>
          <a:xfrm>
            <a:off x="886968" y="301625"/>
            <a:ext cx="11031396" cy="871545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250"/>
              </a:spcBef>
            </a:pPr>
            <a:r>
              <a:rPr lang="en-US" sz="4000" dirty="0">
                <a:solidFill>
                  <a:srgbClr val="7E787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PM</a:t>
            </a:r>
            <a:r>
              <a:rPr lang="en-US" sz="4000" baseline="-25000" dirty="0">
                <a:solidFill>
                  <a:srgbClr val="7E787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2.5</a:t>
            </a:r>
            <a:r>
              <a:rPr lang="en-US" sz="4000" dirty="0">
                <a:solidFill>
                  <a:srgbClr val="7E787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RRFs at Monitors for NOx and SO</a:t>
            </a:r>
            <a:r>
              <a:rPr lang="en-US" sz="4000" baseline="-25000" dirty="0">
                <a:solidFill>
                  <a:srgbClr val="7E787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US" sz="4000" dirty="0">
                <a:solidFill>
                  <a:srgbClr val="7E787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Emissions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517C60-78F0-43C1-8B4A-F36FA3CA6209}"/>
              </a:ext>
            </a:extLst>
          </p:cNvPr>
          <p:cNvSpPr txBox="1"/>
          <p:nvPr/>
        </p:nvSpPr>
        <p:spPr>
          <a:xfrm>
            <a:off x="1157901" y="4307856"/>
            <a:ext cx="7452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response of PM</a:t>
            </a:r>
            <a:r>
              <a:rPr lang="en-US" sz="20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2.5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NOx and SO</a:t>
            </a:r>
            <a:r>
              <a:rPr lang="en-US" sz="20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emission changes is approximately linear in summer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Curvature in the relationship in winter is due to chemical feedbacks associated with changes in NOx mixing ratios</a:t>
            </a:r>
          </a:p>
        </p:txBody>
      </p:sp>
    </p:spTree>
    <p:extLst>
      <p:ext uri="{BB962C8B-B14F-4D97-AF65-F5344CB8AC3E}">
        <p14:creationId xmlns:p14="http://schemas.microsoft.com/office/powerpoint/2010/main" val="1375938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081ED6-925E-4A54-B5A8-44280895E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34D-B4D6-46F7-BD3C-B75F25DA8305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B3A2A0-B6A2-4337-9548-FB8CB2190F37}"/>
              </a:ext>
            </a:extLst>
          </p:cNvPr>
          <p:cNvSpPr txBox="1">
            <a:spLocks/>
          </p:cNvSpPr>
          <p:nvPr/>
        </p:nvSpPr>
        <p:spPr>
          <a:xfrm>
            <a:off x="886968" y="301625"/>
            <a:ext cx="11031396" cy="871545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250"/>
              </a:spcBef>
            </a:pPr>
            <a:r>
              <a:rPr lang="en-US" sz="4000" dirty="0">
                <a:solidFill>
                  <a:srgbClr val="7E787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Spatial Field of PM</a:t>
            </a:r>
            <a:r>
              <a:rPr lang="en-US" sz="4000" baseline="-25000" dirty="0">
                <a:solidFill>
                  <a:srgbClr val="7E787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2.5</a:t>
            </a:r>
            <a:r>
              <a:rPr lang="en-US" sz="4000" dirty="0">
                <a:solidFill>
                  <a:srgbClr val="7E787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RRFs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2198E2-CC0B-4929-8324-32AE3AB3E442}"/>
              </a:ext>
            </a:extLst>
          </p:cNvPr>
          <p:cNvSpPr txBox="1"/>
          <p:nvPr/>
        </p:nvSpPr>
        <p:spPr>
          <a:xfrm>
            <a:off x="1097516" y="4276597"/>
            <a:ext cx="7452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Spatial response patterns in PM</a:t>
            </a:r>
            <a:r>
              <a:rPr lang="en-US" sz="20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2.5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indicated by RRFs are smooth for NOx and SO</a:t>
            </a:r>
            <a:r>
              <a:rPr lang="en-US" sz="20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emission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PM</a:t>
            </a:r>
            <a:r>
              <a:rPr lang="en-US" sz="20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2.5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response is greater on average and more concentrated in urban areas for primary PM</a:t>
            </a:r>
            <a:r>
              <a:rPr lang="en-US" sz="20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2.5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emission changes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77A2D13-CBAE-44A6-BDC8-7095CA331EC0}"/>
              </a:ext>
            </a:extLst>
          </p:cNvPr>
          <p:cNvGrpSpPr/>
          <p:nvPr/>
        </p:nvGrpSpPr>
        <p:grpSpPr>
          <a:xfrm>
            <a:off x="1097516" y="1173170"/>
            <a:ext cx="8527774" cy="3017520"/>
            <a:chOff x="1097516" y="1173170"/>
            <a:chExt cx="8527774" cy="3017520"/>
          </a:xfrm>
        </p:grpSpPr>
        <p:pic>
          <p:nvPicPr>
            <p:cNvPr id="3" name="Picture 2" descr="C:\Users\jkelly07\AppData\Local\Temp\scp59923\work\ROMO\users\kjd\pmnaaqs_2015\SpatialRollback\Analysis\plots\spatial\ggmap_smat_rrf_50noxso2.pm25.png">
              <a:extLst>
                <a:ext uri="{FF2B5EF4-FFF2-40B4-BE49-F238E27FC236}">
                  <a16:creationId xmlns:a16="http://schemas.microsoft.com/office/drawing/2014/main" id="{37DF5AEB-F927-446E-8BE4-12EDFDE17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516" y="1173170"/>
              <a:ext cx="8527774" cy="30175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768EEC-280E-451A-9F83-017190FA4ACB}"/>
                </a:ext>
              </a:extLst>
            </p:cNvPr>
            <p:cNvSpPr txBox="1"/>
            <p:nvPr/>
          </p:nvSpPr>
          <p:spPr>
            <a:xfrm>
              <a:off x="4323832" y="3371248"/>
              <a:ext cx="1000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rgbClr val="7E7878"/>
                  </a:solidFill>
                </a:rPr>
                <a:t>Map data </a:t>
              </a:r>
            </a:p>
            <a:p>
              <a:r>
                <a:rPr lang="en-US" sz="700" dirty="0">
                  <a:solidFill>
                    <a:srgbClr val="7E7878"/>
                  </a:solidFill>
                </a:rPr>
                <a:t>©2018 Google, INEGI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7513A7F-F793-4B8E-9E92-1FDBCA52B276}"/>
                </a:ext>
              </a:extLst>
            </p:cNvPr>
            <p:cNvSpPr txBox="1"/>
            <p:nvPr/>
          </p:nvSpPr>
          <p:spPr>
            <a:xfrm>
              <a:off x="8050180" y="3383163"/>
              <a:ext cx="1000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rgbClr val="7E7878"/>
                  </a:solidFill>
                </a:rPr>
                <a:t>Map data </a:t>
              </a:r>
            </a:p>
            <a:p>
              <a:r>
                <a:rPr lang="en-US" sz="700" dirty="0">
                  <a:solidFill>
                    <a:srgbClr val="7E7878"/>
                  </a:solidFill>
                </a:rPr>
                <a:t>©2018 Google, INEGI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4650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57472" y="1432335"/>
            <a:ext cx="11031396" cy="871545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250"/>
              </a:spcBef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III. Projecting PM</a:t>
            </a:r>
            <a:r>
              <a:rPr lang="en-US" sz="4000" baseline="-250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2.5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 Meet Target NAAQS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E36A-21B3-401A-AE6E-511C953DAB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30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07480" y="1309757"/>
            <a:ext cx="5952571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First, an area, NAAQS level, and emission case (i.e., primary PM</a:t>
            </a:r>
            <a:r>
              <a:rPr lang="en-US" sz="2000" baseline="-25000" dirty="0">
                <a:solidFill>
                  <a:schemeClr val="bg2">
                    <a:lumMod val="50000"/>
                  </a:schemeClr>
                </a:solidFill>
              </a:rPr>
              <a:t>2.5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, NOx and SO</a:t>
            </a:r>
            <a:r>
              <a:rPr lang="en-US" sz="2000" baseline="-250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, or combination) are selected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PM</a:t>
            </a:r>
            <a:r>
              <a:rPr lang="en-US" sz="2000" baseline="-25000" dirty="0">
                <a:solidFill>
                  <a:schemeClr val="bg2">
                    <a:lumMod val="50000"/>
                  </a:schemeClr>
                </a:solidFill>
              </a:rPr>
              <a:t>2.5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is then projected in two steps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lphaUcPeriod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Monitored PM</a:t>
            </a:r>
            <a:r>
              <a:rPr lang="en-US" baseline="-25000" dirty="0">
                <a:solidFill>
                  <a:schemeClr val="bg2">
                    <a:lumMod val="50000"/>
                  </a:schemeClr>
                </a:solidFill>
              </a:rPr>
              <a:t>2.5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is projected such that highest design value equals (i.e., just meets) the NAAQS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lphaUcPeriod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The spatial field over the area is then projected according to the percent emission change required for the monitors to just meet the NAAQS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E36A-21B3-401A-AE6E-511C953DAB68}" type="slidenum">
              <a:rPr lang="en-US" smtClean="0"/>
              <a:t>15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B707572-7A94-435F-9FD5-BA455521DBC7}"/>
              </a:ext>
            </a:extLst>
          </p:cNvPr>
          <p:cNvGrpSpPr/>
          <p:nvPr/>
        </p:nvGrpSpPr>
        <p:grpSpPr>
          <a:xfrm>
            <a:off x="983220" y="1166547"/>
            <a:ext cx="3870656" cy="4550860"/>
            <a:chOff x="5246794" y="570574"/>
            <a:chExt cx="3663945" cy="45508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931F149-4568-4A1C-B735-460C82F80575}"/>
                </a:ext>
              </a:extLst>
            </p:cNvPr>
            <p:cNvSpPr/>
            <p:nvPr/>
          </p:nvSpPr>
          <p:spPr>
            <a:xfrm>
              <a:off x="5246794" y="570574"/>
              <a:ext cx="3663945" cy="4550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057C56B-19DE-46E9-B9C1-29755AEADE19}"/>
                </a:ext>
              </a:extLst>
            </p:cNvPr>
            <p:cNvSpPr/>
            <p:nvPr/>
          </p:nvSpPr>
          <p:spPr>
            <a:xfrm>
              <a:off x="5371218" y="657201"/>
              <a:ext cx="3464527" cy="43506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27B550C-1B2D-4244-801A-61D8DE1D3A76}"/>
                </a:ext>
              </a:extLst>
            </p:cNvPr>
            <p:cNvGrpSpPr/>
            <p:nvPr/>
          </p:nvGrpSpPr>
          <p:grpSpPr>
            <a:xfrm>
              <a:off x="5437207" y="973316"/>
              <a:ext cx="3304946" cy="2004358"/>
              <a:chOff x="6586167" y="2029676"/>
              <a:chExt cx="4714939" cy="2258877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DD38DBD-6A9D-4633-B476-63469668325D}"/>
                  </a:ext>
                </a:extLst>
              </p:cNvPr>
              <p:cNvSpPr/>
              <p:nvPr/>
            </p:nvSpPr>
            <p:spPr>
              <a:xfrm>
                <a:off x="6586167" y="2029676"/>
                <a:ext cx="4714939" cy="225887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rgbClr val="2F52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0C9925B-17C7-46D2-9E6C-F625D787CAC6}"/>
                  </a:ext>
                </a:extLst>
              </p:cNvPr>
              <p:cNvSpPr txBox="1"/>
              <p:nvPr/>
            </p:nvSpPr>
            <p:spPr>
              <a:xfrm>
                <a:off x="6586167" y="2039751"/>
                <a:ext cx="4591384" cy="2248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9863" indent="-169863">
                  <a:spcAft>
                    <a:spcPts val="600"/>
                  </a:spcAft>
                  <a:buFont typeface="+mj-lt"/>
                  <a:buAutoNum type="alphaUcPeriod"/>
                </a:pPr>
                <a:r>
                  <a:rPr lang="en-US" sz="1500" dirty="0"/>
                  <a:t>Project monitors to just meet NAAQS</a:t>
                </a:r>
              </a:p>
              <a:p>
                <a:pPr marL="282575" lvl="1" indent="-111125">
                  <a:spcAft>
                    <a:spcPts val="400"/>
                  </a:spcAft>
                  <a:buSzPct val="100000"/>
                  <a:buFont typeface="Arial" panose="020B0604020202020204" pitchFamily="34" charset="0"/>
                  <a:buChar char="•"/>
                  <a:tabLst>
                    <a:tab pos="282575" algn="l"/>
                  </a:tabLst>
                </a:pPr>
                <a:r>
                  <a:rPr lang="en-US" sz="1400" dirty="0"/>
                  <a:t>Select areas, NAAQS levels, and emission case(s)</a:t>
                </a:r>
              </a:p>
              <a:p>
                <a:pPr marL="282575" lvl="1" indent="-111125">
                  <a:spcAft>
                    <a:spcPts val="400"/>
                  </a:spcAft>
                  <a:buSzPct val="100000"/>
                  <a:buFont typeface="Arial" panose="020B0604020202020204" pitchFamily="34" charset="0"/>
                  <a:buChar char="•"/>
                  <a:tabLst>
                    <a:tab pos="282575" algn="l"/>
                  </a:tabLst>
                </a:pPr>
                <a:r>
                  <a:rPr lang="en-US" sz="1400" dirty="0"/>
                  <a:t>Iteratively project PM</a:t>
                </a:r>
                <a:r>
                  <a:rPr lang="en-US" sz="1400" baseline="-25000" dirty="0"/>
                  <a:t>2.5</a:t>
                </a:r>
                <a:r>
                  <a:rPr lang="en-US" sz="1400" dirty="0"/>
                  <a:t> to meet target standards for emission case(s)</a:t>
                </a:r>
              </a:p>
              <a:p>
                <a:pPr marL="282575" lvl="1" indent="-111125">
                  <a:spcAft>
                    <a:spcPts val="400"/>
                  </a:spcAft>
                  <a:buSzPct val="100000"/>
                  <a:buFont typeface="Arial" panose="020B0604020202020204" pitchFamily="34" charset="0"/>
                  <a:buChar char="•"/>
                  <a:tabLst>
                    <a:tab pos="282575" algn="l"/>
                  </a:tabLst>
                </a:pPr>
                <a:r>
                  <a:rPr lang="en-US" sz="1400" dirty="0"/>
                  <a:t>Output projected PM</a:t>
                </a:r>
                <a:r>
                  <a:rPr lang="en-US" sz="1400" baseline="-25000" dirty="0"/>
                  <a:t>2.5</a:t>
                </a:r>
                <a:r>
                  <a:rPr lang="en-US" sz="1400" dirty="0"/>
                  <a:t> design values, controlling monitor and standard, and required percent emission change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9E31FA1-5B51-4E37-AB78-E9A3080D1907}"/>
                </a:ext>
              </a:extLst>
            </p:cNvPr>
            <p:cNvGrpSpPr/>
            <p:nvPr/>
          </p:nvGrpSpPr>
          <p:grpSpPr>
            <a:xfrm>
              <a:off x="5437207" y="3224280"/>
              <a:ext cx="3304946" cy="1653877"/>
              <a:chOff x="6586167" y="4571303"/>
              <a:chExt cx="4714940" cy="1863891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CAEB4C5-0CAD-48E3-8E6F-E5920C273F53}"/>
                  </a:ext>
                </a:extLst>
              </p:cNvPr>
              <p:cNvSpPr/>
              <p:nvPr/>
            </p:nvSpPr>
            <p:spPr>
              <a:xfrm>
                <a:off x="6586167" y="4571305"/>
                <a:ext cx="4714940" cy="186388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rgbClr val="2F52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68ECC8F-5CEE-4FB7-8A2B-E672D7610C95}"/>
                  </a:ext>
                </a:extLst>
              </p:cNvPr>
              <p:cNvSpPr txBox="1"/>
              <p:nvPr/>
            </p:nvSpPr>
            <p:spPr>
              <a:xfrm>
                <a:off x="6592218" y="4571303"/>
                <a:ext cx="4689346" cy="1797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9863" indent="-169863">
                  <a:spcAft>
                    <a:spcPts val="600"/>
                  </a:spcAft>
                  <a:buFont typeface="+mj-lt"/>
                  <a:buAutoNum type="alphaUcPeriod" startAt="2"/>
                </a:pPr>
                <a:r>
                  <a:rPr lang="en-US" sz="1500" dirty="0"/>
                  <a:t>Project spatial field to correspond to just meeting NAAQS at monitors</a:t>
                </a:r>
              </a:p>
              <a:p>
                <a:pPr marL="282575" indent="-111125"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/>
                  <a:t>Subset area from spatial field</a:t>
                </a:r>
              </a:p>
              <a:p>
                <a:pPr marL="282575" indent="-111125"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/>
                  <a:t>Project PM</a:t>
                </a:r>
                <a:r>
                  <a:rPr lang="en-US" sz="1400" baseline="-25000" dirty="0"/>
                  <a:t>2.5</a:t>
                </a:r>
                <a:r>
                  <a:rPr lang="en-US" sz="1400" dirty="0"/>
                  <a:t> field using the RRF field at the required % emission change</a:t>
                </a:r>
              </a:p>
              <a:p>
                <a:pPr marL="282575" indent="-111125"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/>
                  <a:t>Output the adjusted field</a:t>
                </a:r>
              </a:p>
            </p:txBody>
          </p:sp>
        </p:grp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F3D4A46-7C60-4F2B-AE4A-DA339B4F9818}"/>
                </a:ext>
              </a:extLst>
            </p:cNvPr>
            <p:cNvCxnSpPr>
              <a:cxnSpLocks/>
            </p:cNvCxnSpPr>
            <p:nvPr/>
          </p:nvCxnSpPr>
          <p:spPr>
            <a:xfrm>
              <a:off x="6984144" y="2977674"/>
              <a:ext cx="0" cy="246606"/>
            </a:xfrm>
            <a:prstGeom prst="straightConnector1">
              <a:avLst/>
            </a:prstGeom>
            <a:ln w="15875" cap="flat"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7">
              <a:extLst>
                <a:ext uri="{FF2B5EF4-FFF2-40B4-BE49-F238E27FC236}">
                  <a16:creationId xmlns:a16="http://schemas.microsoft.com/office/drawing/2014/main" id="{1FC4F236-A8AF-4D99-AEC0-21849DB8CB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7582" y="668955"/>
              <a:ext cx="2177590" cy="277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5718" tIns="5144" rIns="5144" bIns="25718">
              <a:spAutoFit/>
            </a:bodyPr>
            <a:lstStyle/>
            <a:p>
              <a:pPr algn="ctr">
                <a:spcAft>
                  <a:spcPts val="500"/>
                </a:spcAft>
              </a:pPr>
              <a:r>
                <a:rPr lang="en-US" sz="1600" kern="0" dirty="0">
                  <a:solidFill>
                    <a:sysClr val="windowText" lastClr="000000"/>
                  </a:solidFill>
                </a:rPr>
                <a:t>Air Quality Projection Tool</a:t>
              </a: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96C6A760-5409-45AD-86FD-E9625D918AF9}"/>
              </a:ext>
            </a:extLst>
          </p:cNvPr>
          <p:cNvSpPr txBox="1">
            <a:spLocks/>
          </p:cNvSpPr>
          <p:nvPr/>
        </p:nvSpPr>
        <p:spPr>
          <a:xfrm>
            <a:off x="886968" y="295001"/>
            <a:ext cx="11031396" cy="871545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250"/>
              </a:spcBef>
            </a:pPr>
            <a:r>
              <a:rPr lang="en-US" sz="3800" dirty="0">
                <a:solidFill>
                  <a:srgbClr val="7E787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Projecting Monitored and Gridded Fields of PM</a:t>
            </a:r>
            <a:r>
              <a:rPr lang="en-US" sz="3800" baseline="-25000" dirty="0">
                <a:solidFill>
                  <a:srgbClr val="7E787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2.5</a:t>
            </a:r>
          </a:p>
        </p:txBody>
      </p:sp>
    </p:spTree>
    <p:extLst>
      <p:ext uri="{BB962C8B-B14F-4D97-AF65-F5344CB8AC3E}">
        <p14:creationId xmlns:p14="http://schemas.microsoft.com/office/powerpoint/2010/main" val="1613287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57472" y="1432335"/>
            <a:ext cx="11031396" cy="871545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250"/>
              </a:spcBef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IV. Illustrative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E36A-21B3-401A-AE6E-511C953DAB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5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D9B48CA-1EA8-42BE-BA9B-5B7E5E25BEE0}"/>
              </a:ext>
            </a:extLst>
          </p:cNvPr>
          <p:cNvSpPr/>
          <p:nvPr/>
        </p:nvSpPr>
        <p:spPr>
          <a:xfrm>
            <a:off x="676275" y="1304925"/>
            <a:ext cx="6353176" cy="3352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C39AA6-F015-4933-84F4-DF4BBD30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365125"/>
            <a:ext cx="10515600" cy="656279"/>
          </a:xfrm>
        </p:spPr>
        <p:txBody>
          <a:bodyPr>
            <a:noAutofit/>
          </a:bodyPr>
          <a:lstStyle/>
          <a:p>
            <a:r>
              <a:rPr lang="en-US" sz="4200" dirty="0">
                <a:solidFill>
                  <a:srgbClr val="7E7878"/>
                </a:solidFill>
              </a:rPr>
              <a:t>Houston Case Study</a:t>
            </a:r>
            <a:endParaRPr lang="en-US" sz="4200" baseline="30000" dirty="0">
              <a:solidFill>
                <a:srgbClr val="7E7878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2CDC2-DBF5-4620-B90C-D79CF192E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34D-B4D6-46F7-BD3C-B75F25DA8305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EC899FB-AA17-4E59-B10E-E82D502605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979305"/>
              </p:ext>
            </p:extLst>
          </p:nvPr>
        </p:nvGraphicFramePr>
        <p:xfrm>
          <a:off x="7286625" y="1323833"/>
          <a:ext cx="4410075" cy="3368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1891">
                  <a:extLst>
                    <a:ext uri="{9D8B030D-6E8A-4147-A177-3AD203B41FA5}">
                      <a16:colId xmlns:a16="http://schemas.microsoft.com/office/drawing/2014/main" val="242501789"/>
                    </a:ext>
                  </a:extLst>
                </a:gridCol>
                <a:gridCol w="2968184">
                  <a:extLst>
                    <a:ext uri="{9D8B030D-6E8A-4147-A177-3AD203B41FA5}">
                      <a16:colId xmlns:a16="http://schemas.microsoft.com/office/drawing/2014/main" val="800884699"/>
                    </a:ext>
                  </a:extLst>
                </a:gridCol>
              </a:tblGrid>
              <a:tr h="309060">
                <a:tc>
                  <a:txBody>
                    <a:bodyPr/>
                    <a:lstStyle/>
                    <a:p>
                      <a:r>
                        <a:rPr lang="en-US" sz="1500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Selection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427121"/>
                  </a:ext>
                </a:extLst>
              </a:tr>
              <a:tr h="309060">
                <a:tc>
                  <a:txBody>
                    <a:bodyPr/>
                    <a:lstStyle/>
                    <a:p>
                      <a:r>
                        <a:rPr lang="en-US" sz="1500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Houston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288888"/>
                  </a:ext>
                </a:extLst>
              </a:tr>
              <a:tr h="529817">
                <a:tc>
                  <a:txBody>
                    <a:bodyPr/>
                    <a:lstStyle/>
                    <a:p>
                      <a:r>
                        <a:rPr lang="en-US" sz="1500" dirty="0"/>
                        <a:t>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PM</a:t>
                      </a:r>
                      <a:r>
                        <a:rPr lang="en-US" sz="1500" baseline="-25000" dirty="0"/>
                        <a:t>2.5</a:t>
                      </a:r>
                      <a:r>
                        <a:rPr lang="en-US" sz="1500" dirty="0"/>
                        <a:t> design values: 2014-2016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Air quality</a:t>
                      </a:r>
                      <a:r>
                        <a:rPr lang="en-US" sz="1500" baseline="0" dirty="0"/>
                        <a:t> m</a:t>
                      </a:r>
                      <a:r>
                        <a:rPr lang="en-US" sz="1500" dirty="0"/>
                        <a:t>odeling: 2015</a:t>
                      </a:r>
                      <a:endParaRPr lang="en-US" sz="15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048551"/>
                  </a:ext>
                </a:extLst>
              </a:tr>
              <a:tr h="529817">
                <a:tc>
                  <a:txBody>
                    <a:bodyPr/>
                    <a:lstStyle/>
                    <a:p>
                      <a:r>
                        <a:rPr lang="en-US" sz="1500" dirty="0"/>
                        <a:t>Target 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Annual: 12 </a:t>
                      </a:r>
                      <a:r>
                        <a:rPr lang="en-US" sz="1500" dirty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500" dirty="0"/>
                        <a:t>g m</a:t>
                      </a:r>
                      <a:r>
                        <a:rPr lang="en-US" sz="1500" baseline="30000" dirty="0"/>
                        <a:t>-3</a:t>
                      </a:r>
                    </a:p>
                    <a:p>
                      <a:r>
                        <a:rPr lang="en-US" sz="1500" baseline="0" dirty="0"/>
                        <a:t>D</a:t>
                      </a:r>
                      <a:r>
                        <a:rPr lang="en-US" sz="1500" dirty="0"/>
                        <a:t>aily: 35 </a:t>
                      </a:r>
                      <a:r>
                        <a:rPr lang="en-US" sz="1500" dirty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500" dirty="0"/>
                        <a:t>g m</a:t>
                      </a:r>
                      <a:r>
                        <a:rPr lang="en-US" sz="1500" baseline="30000" dirty="0"/>
                        <a:t>-3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950495"/>
                  </a:ext>
                </a:extLst>
              </a:tr>
              <a:tr h="529817">
                <a:tc>
                  <a:txBody>
                    <a:bodyPr/>
                    <a:lstStyle/>
                    <a:p>
                      <a:r>
                        <a:rPr lang="en-US" sz="1500" dirty="0"/>
                        <a:t>Max DVs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Annual: 11.2 </a:t>
                      </a:r>
                      <a:r>
                        <a:rPr lang="en-US" sz="1500" dirty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500" dirty="0"/>
                        <a:t>g m</a:t>
                      </a:r>
                      <a:r>
                        <a:rPr lang="en-US" sz="1500" baseline="30000" dirty="0"/>
                        <a:t>-3</a:t>
                      </a:r>
                    </a:p>
                    <a:p>
                      <a:r>
                        <a:rPr lang="en-US" sz="1500" baseline="0" dirty="0"/>
                        <a:t>D</a:t>
                      </a:r>
                      <a:r>
                        <a:rPr lang="en-US" sz="1500" dirty="0"/>
                        <a:t>aily: 22 </a:t>
                      </a:r>
                      <a:r>
                        <a:rPr lang="en-US" sz="1500" dirty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500" dirty="0"/>
                        <a:t>g m</a:t>
                      </a:r>
                      <a:r>
                        <a:rPr lang="en-US" sz="1500" baseline="30000" dirty="0"/>
                        <a:t>-3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933870"/>
                  </a:ext>
                </a:extLst>
              </a:tr>
              <a:tr h="735856">
                <a:tc>
                  <a:txBody>
                    <a:bodyPr/>
                    <a:lstStyle/>
                    <a:p>
                      <a:r>
                        <a:rPr lang="en-US" sz="1500" dirty="0"/>
                        <a:t>Emission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SzPct val="80000"/>
                        <a:buFont typeface="Courier New" panose="02070309020205020404" pitchFamily="49" charset="0"/>
                        <a:buNone/>
                      </a:pPr>
                      <a:r>
                        <a:rPr lang="en-US" sz="1500" dirty="0"/>
                        <a:t>NOx and SO</a:t>
                      </a:r>
                      <a:r>
                        <a:rPr lang="en-US" sz="1500" baseline="-25000" dirty="0"/>
                        <a:t>2</a:t>
                      </a:r>
                      <a:endParaRPr lang="en-US" sz="1500" dirty="0"/>
                    </a:p>
                    <a:p>
                      <a:pPr marL="0" lvl="0" indent="0">
                        <a:buSzPct val="80000"/>
                        <a:buFont typeface="Courier New" panose="02070309020205020404" pitchFamily="49" charset="0"/>
                        <a:buNone/>
                      </a:pPr>
                      <a:r>
                        <a:rPr lang="en-US" sz="1500" dirty="0"/>
                        <a:t>Primary PM</a:t>
                      </a:r>
                      <a:r>
                        <a:rPr lang="en-US" sz="1500" baseline="-25000" dirty="0"/>
                        <a:t>2.5</a:t>
                      </a:r>
                    </a:p>
                    <a:p>
                      <a:pPr marL="0" lvl="0" indent="0">
                        <a:spcAft>
                          <a:spcPts val="600"/>
                        </a:spcAft>
                        <a:buSzPct val="80000"/>
                        <a:buFont typeface="Courier New" panose="02070309020205020404" pitchFamily="49" charset="0"/>
                        <a:buNone/>
                      </a:pPr>
                      <a:r>
                        <a:rPr lang="en-US" sz="1400" dirty="0"/>
                        <a:t>Combined NOx and SO</a:t>
                      </a:r>
                      <a:r>
                        <a:rPr lang="en-US" sz="1400" baseline="-25000" dirty="0"/>
                        <a:t>2</a:t>
                      </a:r>
                      <a:r>
                        <a:rPr lang="en-US" sz="1400" dirty="0"/>
                        <a:t> &amp; Primary 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783637"/>
                  </a:ext>
                </a:extLst>
              </a:tr>
              <a:tr h="309060">
                <a:tc>
                  <a:txBody>
                    <a:bodyPr/>
                    <a:lstStyle/>
                    <a:p>
                      <a:r>
                        <a:rPr lang="en-US" sz="1500" dirty="0"/>
                        <a:t>Spatial Fields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VNA, </a:t>
                      </a:r>
                      <a:r>
                        <a:rPr lang="en-US" sz="1500" dirty="0" err="1"/>
                        <a:t>eVNA</a:t>
                      </a:r>
                      <a:r>
                        <a:rPr lang="en-US" sz="1500" dirty="0"/>
                        <a:t>, and </a:t>
                      </a:r>
                      <a:r>
                        <a:rPr lang="en-US" sz="1500" dirty="0" err="1"/>
                        <a:t>Downscaler</a:t>
                      </a:r>
                      <a:endParaRPr lang="en-US" sz="15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931009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B34ED257-3C4E-46A6-AD5B-C6CA83630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6845" r="10535" b="-893"/>
          <a:stretch/>
        </p:blipFill>
        <p:spPr>
          <a:xfrm>
            <a:off x="838200" y="1468329"/>
            <a:ext cx="3010428" cy="30358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4EF12BC-DBA7-4978-921D-BE08C1AB49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0" t="5953" r="7940"/>
          <a:stretch/>
        </p:blipFill>
        <p:spPr>
          <a:xfrm>
            <a:off x="4000500" y="1468331"/>
            <a:ext cx="2908540" cy="30099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CD8D12-C497-466A-8FF9-876B84516AE5}"/>
              </a:ext>
            </a:extLst>
          </p:cNvPr>
          <p:cNvSpPr txBox="1"/>
          <p:nvPr/>
        </p:nvSpPr>
        <p:spPr>
          <a:xfrm>
            <a:off x="1343349" y="3737007"/>
            <a:ext cx="1000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7E7878"/>
                </a:solidFill>
              </a:rPr>
              <a:t>Map data </a:t>
            </a:r>
          </a:p>
          <a:p>
            <a:r>
              <a:rPr lang="en-US" sz="700" dirty="0">
                <a:solidFill>
                  <a:srgbClr val="7E7878"/>
                </a:solidFill>
              </a:rPr>
              <a:t>©2018 Google, INEGI</a:t>
            </a:r>
          </a:p>
        </p:txBody>
      </p:sp>
    </p:spTree>
    <p:extLst>
      <p:ext uri="{BB962C8B-B14F-4D97-AF65-F5344CB8AC3E}">
        <p14:creationId xmlns:p14="http://schemas.microsoft.com/office/powerpoint/2010/main" val="314850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E36A-21B3-401A-AE6E-511C953DAB68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43218"/>
            <a:ext cx="11031396" cy="871545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250"/>
              </a:spcBef>
            </a:pPr>
            <a:r>
              <a:rPr lang="en-US" sz="4000" dirty="0">
                <a:solidFill>
                  <a:srgbClr val="7E787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Percent Increase in PM</a:t>
            </a:r>
            <a:r>
              <a:rPr lang="en-US" sz="4000" baseline="-25000" dirty="0">
                <a:solidFill>
                  <a:srgbClr val="7E787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2.5</a:t>
            </a:r>
            <a:r>
              <a:rPr lang="en-US" sz="4000" dirty="0">
                <a:solidFill>
                  <a:srgbClr val="7E787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 Just Meet NAAQS</a:t>
            </a:r>
          </a:p>
        </p:txBody>
      </p:sp>
      <p:sp>
        <p:nvSpPr>
          <p:cNvPr id="5" name="Rectangle 4"/>
          <p:cNvSpPr/>
          <p:nvPr/>
        </p:nvSpPr>
        <p:spPr>
          <a:xfrm>
            <a:off x="6120703" y="1327409"/>
            <a:ext cx="5117525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Proportional adjustment yields a uniform 7% increase in PM</a:t>
            </a:r>
            <a:r>
              <a:rPr lang="en-US" sz="20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2.5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based on controlling monitor in Harris </a:t>
            </a:r>
            <a:endParaRPr lang="en-US" sz="2000" baseline="-25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Primary PM</a:t>
            </a:r>
            <a:r>
              <a:rPr lang="en-US" sz="20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2.5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emission increases yield relatively large PM</a:t>
            </a:r>
            <a:r>
              <a:rPr lang="en-US" sz="20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2.5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increases in the urban core and smaller increases elsewhere</a:t>
            </a:r>
          </a:p>
          <a:p>
            <a:pPr marL="28575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NOx and SO</a:t>
            </a:r>
            <a:r>
              <a:rPr lang="en-US" sz="20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emission increases yield relatively large PM</a:t>
            </a:r>
            <a:r>
              <a:rPr lang="en-US" sz="20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2.5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increases outside of the urban core</a:t>
            </a:r>
          </a:p>
          <a:p>
            <a:pPr marL="28575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Combined</a:t>
            </a:r>
            <a:r>
              <a:rPr lang="en-US" sz="20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primary PM</a:t>
            </a:r>
            <a:r>
              <a:rPr lang="en-US" sz="20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2.5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NOx and SO</a:t>
            </a:r>
            <a:r>
              <a:rPr lang="en-US" sz="20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emission increases yield PM</a:t>
            </a:r>
            <a:r>
              <a:rPr lang="en-US" sz="20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2.5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increases similar to proportional projection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2686" y="6151233"/>
            <a:ext cx="5765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 indent="-58738">
              <a:spcAft>
                <a:spcPts val="200"/>
              </a:spcAft>
            </a:pPr>
            <a:r>
              <a:rPr lang="en-US" sz="15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’Combined’ indicates that 50% of exceedance increment was resolved with primary PM</a:t>
            </a:r>
            <a:r>
              <a:rPr lang="en-US" sz="15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2.5</a:t>
            </a: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50% with NOx and SO</a:t>
            </a:r>
            <a:r>
              <a:rPr lang="en-US" sz="15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emission reductions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36FDD3-0395-417F-97E1-FBF05AAD40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1" r="8513"/>
          <a:stretch/>
        </p:blipFill>
        <p:spPr>
          <a:xfrm>
            <a:off x="838200" y="1327409"/>
            <a:ext cx="5282503" cy="4114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23BA80-8672-421E-B430-3A27E8DEFF5A}"/>
              </a:ext>
            </a:extLst>
          </p:cNvPr>
          <p:cNvSpPr txBox="1"/>
          <p:nvPr/>
        </p:nvSpPr>
        <p:spPr>
          <a:xfrm>
            <a:off x="1371600" y="2889504"/>
            <a:ext cx="1000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7E7878"/>
                </a:solidFill>
              </a:rPr>
              <a:t>Map data </a:t>
            </a:r>
          </a:p>
          <a:p>
            <a:r>
              <a:rPr lang="en-US" sz="600" dirty="0">
                <a:solidFill>
                  <a:srgbClr val="7E7878"/>
                </a:solidFill>
              </a:rPr>
              <a:t>©2018 Google, INEGI</a:t>
            </a:r>
          </a:p>
        </p:txBody>
      </p:sp>
    </p:spTree>
    <p:extLst>
      <p:ext uri="{BB962C8B-B14F-4D97-AF65-F5344CB8AC3E}">
        <p14:creationId xmlns:p14="http://schemas.microsoft.com/office/powerpoint/2010/main" val="1488782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39AA6-F015-4933-84F4-DF4BBD30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6279"/>
          </a:xfrm>
        </p:spPr>
        <p:txBody>
          <a:bodyPr>
            <a:noAutofit/>
          </a:bodyPr>
          <a:lstStyle/>
          <a:p>
            <a:r>
              <a:rPr lang="en-US" sz="4200" dirty="0">
                <a:solidFill>
                  <a:srgbClr val="808080"/>
                </a:solidFill>
              </a:rPr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152541-ECA9-4031-92F3-145E411DAAA8}"/>
              </a:ext>
            </a:extLst>
          </p:cNvPr>
          <p:cNvSpPr txBox="1"/>
          <p:nvPr/>
        </p:nvSpPr>
        <p:spPr>
          <a:xfrm>
            <a:off x="838200" y="1382037"/>
            <a:ext cx="936611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system for generating, evaluating, and projecting PM</a:t>
            </a:r>
            <a:r>
              <a:rPr lang="en-US" sz="20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2.5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spatial fields to correspond with just meeting PM</a:t>
            </a:r>
            <a:r>
              <a:rPr lang="en-US" sz="20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2.5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NAAQS is developed and demonstrated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Data Fusion Tool is found to be effective for developing hybrid PM</a:t>
            </a:r>
            <a:r>
              <a:rPr lang="en-US" sz="20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2.5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fields and evaluating them with standard and cluster-withholding cross validation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Cross-validation results indicate that performance of the three methods improves with decreasing distance to the nearest in-sample monitor, improved PGM performance, and increasing distance from sources of PM</a:t>
            </a:r>
            <a:r>
              <a:rPr lang="en-US" sz="20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2.5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heterogeneity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projection tool developed here is found to be effective for quickly projecting PM</a:t>
            </a:r>
            <a:r>
              <a:rPr lang="en-US" sz="20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2.5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fields to just meet NAAQS according to realistic spatial response patterns based on air quality modeling for multiple emission cases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2CDC2-DBF5-4620-B90C-D79CF192E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34D-B4D6-46F7-BD3C-B75F25DA83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68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39AA6-F015-4933-84F4-DF4BBD30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6279"/>
          </a:xfrm>
        </p:spPr>
        <p:txBody>
          <a:bodyPr>
            <a:noAutofit/>
          </a:bodyPr>
          <a:lstStyle/>
          <a:p>
            <a:r>
              <a:rPr lang="en-US" sz="4200" dirty="0">
                <a:solidFill>
                  <a:srgbClr val="7E7878"/>
                </a:solidFill>
              </a:rPr>
              <a:t>Background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152541-ECA9-4031-92F3-145E411DAAA8}"/>
              </a:ext>
            </a:extLst>
          </p:cNvPr>
          <p:cNvSpPr txBox="1"/>
          <p:nvPr/>
        </p:nvSpPr>
        <p:spPr>
          <a:xfrm>
            <a:off x="882051" y="1236916"/>
            <a:ext cx="9623821" cy="490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Air quality is often projected to meet national ambient air quality standards (NAAQS) in regulatory assessments; e.g., 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Risk and Exposure Assessments (REAs) associated with NAAQS reviews</a:t>
            </a:r>
          </a:p>
          <a:p>
            <a:pPr marL="800100" lvl="1" indent="-342900">
              <a:spcAft>
                <a:spcPts val="14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Regulatory Impact Analyses (RIAs) associated with NAAQS rulemakings</a:t>
            </a:r>
          </a:p>
          <a:p>
            <a:pPr marL="28575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Projecting air quality to meet target standards with photochemical grid models is computationally expensive, particularly for applications that involve many areas throughout the U.S. and multiple standard levels</a:t>
            </a:r>
          </a:p>
          <a:p>
            <a:pPr marL="28575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Modeling tools have been developed to improve the efficiency of air quality projections (e.g., response-surface models, reduced-complexity models, reduced-form models)</a:t>
            </a:r>
          </a:p>
          <a:p>
            <a:pPr marL="28575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Yet existing tools do not directly provide the information needed to project design values at monitors and corresponding spatial fields to meet target NAAQS throughout the U.S.</a:t>
            </a:r>
          </a:p>
          <a:p>
            <a:pPr marL="28575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Here a system for generating, evaluating, and projecting PM</a:t>
            </a:r>
            <a:r>
              <a:rPr lang="en-US" sz="20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2.5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spatial fields to correspond with just meeting PM</a:t>
            </a:r>
            <a:r>
              <a:rPr lang="en-US" sz="20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2.5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NAAQS is developed and demonstrated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2CDC2-DBF5-4620-B90C-D79CF192E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34D-B4D6-46F7-BD3C-B75F25DA83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34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8200" y="611999"/>
            <a:ext cx="10637018" cy="775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Disclaimer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02A98-194A-488F-942E-4AB1C358D983}" type="slidenum">
              <a:rPr lang="en-US" smtClean="0"/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1519535"/>
            <a:ext cx="95821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Although this work was reviewed by the US Environmental Protection Agency and approved for presentation, it may not necessarily reflect the views and the policies of the Agency</a:t>
            </a:r>
          </a:p>
        </p:txBody>
      </p:sp>
    </p:spTree>
    <p:extLst>
      <p:ext uri="{BB962C8B-B14F-4D97-AF65-F5344CB8AC3E}">
        <p14:creationId xmlns:p14="http://schemas.microsoft.com/office/powerpoint/2010/main" val="2624765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F910B60-4E24-4932-A33B-D35E7A32D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52" y="1221649"/>
            <a:ext cx="8493563" cy="45720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839821" y="204961"/>
            <a:ext cx="11356128" cy="871545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250"/>
              </a:spcBef>
            </a:pPr>
            <a:r>
              <a:rPr lang="en-US" sz="3800" dirty="0">
                <a:solidFill>
                  <a:srgbClr val="7E787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System for Projecting PM</a:t>
            </a:r>
            <a:r>
              <a:rPr lang="en-US" sz="3800" baseline="-25000" dirty="0">
                <a:solidFill>
                  <a:srgbClr val="7E787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2.5</a:t>
            </a:r>
            <a:r>
              <a:rPr lang="en-US" sz="3800" dirty="0">
                <a:solidFill>
                  <a:srgbClr val="7E787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Fields to Target NAAQS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E36A-21B3-401A-AE6E-511C953DAB68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D818FE-DBAE-4663-AF12-1270B84AB2DE}"/>
              </a:ext>
            </a:extLst>
          </p:cNvPr>
          <p:cNvSpPr txBox="1"/>
          <p:nvPr/>
        </p:nvSpPr>
        <p:spPr>
          <a:xfrm>
            <a:off x="1219383" y="3880305"/>
            <a:ext cx="2351315" cy="191334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AQS</a:t>
            </a: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Air Quality System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CMAQ</a:t>
            </a: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Community Multiscale Air Quality model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SMAT-CE</a:t>
            </a: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Software for Model Attainment Test-Community Edition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hlinkClick r:id="rId6"/>
              </a:rPr>
              <a:t>RRF</a:t>
            </a: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Relative Response Factor (used to project measured PM</a:t>
            </a:r>
            <a:r>
              <a:rPr lang="en-US" sz="1000" b="1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2.5</a:t>
            </a: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hlinkClick r:id="rId7"/>
              </a:rPr>
              <a:t>Monitor projection method</a:t>
            </a: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Kelly et al. (2017) </a:t>
            </a:r>
            <a:r>
              <a:rPr lang="en-US" sz="1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Atmos. Environ.</a:t>
            </a: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 b="1" dirty="0" err="1">
                <a:solidFill>
                  <a:schemeClr val="tx1">
                    <a:lumMod val="65000"/>
                    <a:lumOff val="35000"/>
                  </a:schemeClr>
                </a:solidFill>
                <a:hlinkClick r:id="rId8"/>
              </a:rPr>
              <a:t>BenMAP</a:t>
            </a: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hlinkClick r:id="rId8"/>
              </a:rPr>
              <a:t>-CE</a:t>
            </a: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Benefits and Mapping Analysis Program-Community Edition</a:t>
            </a:r>
          </a:p>
        </p:txBody>
      </p:sp>
    </p:spTree>
    <p:extLst>
      <p:ext uri="{BB962C8B-B14F-4D97-AF65-F5344CB8AC3E}">
        <p14:creationId xmlns:p14="http://schemas.microsoft.com/office/powerpoint/2010/main" val="312911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57472" y="1432335"/>
            <a:ext cx="11031396" cy="871545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250"/>
              </a:spcBef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I. Developing and Evaluating Baseline PM</a:t>
            </a:r>
            <a:r>
              <a:rPr lang="en-US" sz="4000" baseline="-250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2.5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Fields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E36A-21B3-401A-AE6E-511C953DAB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86968" y="301625"/>
            <a:ext cx="11031396" cy="871545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250"/>
              </a:spcBef>
            </a:pPr>
            <a:r>
              <a:rPr lang="en-US" sz="4000" dirty="0">
                <a:solidFill>
                  <a:srgbClr val="7E787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2015 Baseline Air Quality Modeling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E36A-21B3-401A-AE6E-511C953DAB68}" type="slidenum">
              <a:rPr lang="en-US" smtClean="0"/>
              <a:t>5</a:t>
            </a:fld>
            <a:endParaRPr lang="en-US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886966" y="1225296"/>
            <a:ext cx="10042701" cy="4372707"/>
          </a:xfrm>
          <a:prstGeom prst="rect">
            <a:avLst/>
          </a:prstGeom>
        </p:spPr>
        <p:txBody>
          <a:bodyPr/>
          <a:lstStyle/>
          <a:p>
            <a:pPr marL="176213" indent="-176213" fontAlgn="base">
              <a:spcAft>
                <a:spcPts val="1200"/>
              </a:spcAft>
              <a:buSzPct val="100000"/>
              <a:buFont typeface="Times" charset="0"/>
              <a:buChar char="•"/>
              <a:defRPr/>
            </a:pPr>
            <a:r>
              <a:rPr lang="en-US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Modeling for 2015 was performed with the Community Multiscale Air Quality (CMAQ) model to inform development of baseline PM</a:t>
            </a:r>
            <a:r>
              <a:rPr lang="en-US" sz="2200" kern="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2.5</a:t>
            </a:r>
            <a:r>
              <a:rPr lang="en-US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fields</a:t>
            </a:r>
          </a:p>
          <a:p>
            <a:pPr marL="176213" indent="-176213" fontAlgn="base">
              <a:spcAft>
                <a:spcPts val="600"/>
              </a:spcAft>
              <a:buSzPct val="100000"/>
              <a:buFont typeface="Times" charset="0"/>
              <a:buChar char="•"/>
              <a:defRPr/>
            </a:pPr>
            <a:r>
              <a:rPr lang="en-US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Model configuration</a:t>
            </a:r>
          </a:p>
          <a:p>
            <a:pPr marL="742950" lvl="1" indent="-285750" fontAlgn="base"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CMAQ version 5.2.1</a:t>
            </a:r>
          </a:p>
          <a:p>
            <a:pPr marL="742950" lvl="1" indent="-285750" fontAlgn="base"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12-km horizontal resolution for a domain covering the contiguous U.S.</a:t>
            </a:r>
          </a:p>
          <a:p>
            <a:pPr marL="742950" lvl="1" indent="-285750" fontAlgn="base"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Emissions from the 2014 National Emission Inventory, version 2</a:t>
            </a:r>
          </a:p>
          <a:p>
            <a:pPr marL="742950" lvl="1" indent="-285750" fontAlgn="base">
              <a:spcAft>
                <a:spcPts val="1200"/>
              </a:spcAft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Boundary conditions based on hemispheric CMAQ</a:t>
            </a:r>
          </a:p>
          <a:p>
            <a:pPr marL="173038" indent="-173038" fontAlgn="base"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Model performance was generally consistent with previous national 12-km modeling</a:t>
            </a:r>
          </a:p>
        </p:txBody>
      </p:sp>
    </p:spTree>
    <p:extLst>
      <p:ext uri="{BB962C8B-B14F-4D97-AF65-F5344CB8AC3E}">
        <p14:creationId xmlns:p14="http://schemas.microsoft.com/office/powerpoint/2010/main" val="4211525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E36A-21B3-401A-AE6E-511C953DAB68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86967" y="1225296"/>
            <a:ext cx="8905961" cy="4226598"/>
          </a:xfrm>
          <a:prstGeom prst="rect">
            <a:avLst/>
          </a:prstGeom>
        </p:spPr>
        <p:txBody>
          <a:bodyPr/>
          <a:lstStyle/>
          <a:p>
            <a:pPr marL="168275" indent="-168275" fontAlgn="base">
              <a:spcAft>
                <a:spcPts val="600"/>
              </a:spcAft>
              <a:buSzPct val="100000"/>
              <a:buFont typeface="Times" charset="0"/>
              <a:buChar char="•"/>
              <a:defRPr/>
            </a:pPr>
            <a:r>
              <a:rPr 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Data Fusion Tool (DFT, version 1.5</a:t>
            </a:r>
            <a:r>
              <a:rPr lang="en-US" sz="2000" kern="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</a:t>
            </a:r>
            <a:r>
              <a:rPr 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was used to develop PM</a:t>
            </a:r>
            <a:r>
              <a:rPr lang="en-US" sz="2000" kern="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2.5</a:t>
            </a:r>
            <a:r>
              <a:rPr 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fields from baseline CMAQ modeling and monitor data according to three approaches:</a:t>
            </a:r>
          </a:p>
          <a:p>
            <a:pPr marL="741363" lvl="1" indent="-284163" fontAlgn="base">
              <a:spcAft>
                <a:spcPts val="1000"/>
              </a:spcAft>
              <a:buSzPct val="80000"/>
              <a:buFont typeface="+mj-lt"/>
              <a:buAutoNum type="arabicPeriod"/>
              <a:defRPr/>
            </a:pPr>
            <a:r>
              <a:rPr lang="en-US" u="sng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VNA (</a:t>
            </a:r>
            <a:r>
              <a:rPr lang="en-US" u="sng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Voronoi</a:t>
            </a:r>
            <a:r>
              <a:rPr lang="en-US" u="sng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Neighbor Averaging)</a:t>
            </a: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inverse-distance-squared weighted interpolation of monitors in neighboring </a:t>
            </a:r>
            <a:r>
              <a:rPr lang="en-US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Voronoi</a:t>
            </a: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polygons</a:t>
            </a:r>
          </a:p>
          <a:p>
            <a:pPr marL="741363" lvl="1" indent="-284163" fontAlgn="base">
              <a:spcAft>
                <a:spcPts val="1000"/>
              </a:spcAft>
              <a:buSzPct val="80000"/>
              <a:buFont typeface="+mj-lt"/>
              <a:buAutoNum type="arabicPeriod"/>
              <a:defRPr/>
            </a:pPr>
            <a:r>
              <a:rPr lang="en-US" u="sng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eVNA</a:t>
            </a:r>
            <a:r>
              <a:rPr lang="en-US" u="sng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(extended-VNA)</a:t>
            </a: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VNA interpolation of monitors that have been scaled by the ratio of CMAQ predictions in the target cell to the monitor cell</a:t>
            </a:r>
          </a:p>
          <a:p>
            <a:pPr marL="741363" lvl="1" indent="-284163" fontAlgn="base">
              <a:spcAft>
                <a:spcPts val="1200"/>
              </a:spcAft>
              <a:buSzPct val="80000"/>
              <a:buFont typeface="+mj-lt"/>
              <a:buAutoNum type="arabicPeriod"/>
              <a:defRPr/>
            </a:pPr>
            <a:r>
              <a:rPr lang="en-US" u="sng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Downscaler</a:t>
            </a: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Bayesian statistical model that regresses CMAQ modeling on monitoring data and makes predictions using a CMAQ input field</a:t>
            </a:r>
          </a:p>
          <a:p>
            <a:pPr marL="342900" indent="-342900" fontAlgn="base"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DFT was also used for cross-validation </a:t>
            </a:r>
          </a:p>
          <a:p>
            <a:pPr marL="690563" lvl="1" indent="-233363" fontAlgn="base">
              <a:spcAft>
                <a:spcPts val="800"/>
              </a:spcAft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17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 ten-fold cross validation for withheld monitors</a:t>
            </a:r>
          </a:p>
          <a:p>
            <a:pPr marL="690563" lvl="1" indent="-233363" fontAlgn="base">
              <a:spcAft>
                <a:spcPts val="800"/>
              </a:spcAft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17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Ten-fold cross validation based on withholding spatial clusters of monitors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86968" y="301625"/>
            <a:ext cx="11031396" cy="871545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250"/>
              </a:spcBef>
            </a:pPr>
            <a:r>
              <a:rPr lang="en-US" sz="4000" dirty="0">
                <a:solidFill>
                  <a:srgbClr val="7E787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2015 Baseline Hybrid PM</a:t>
            </a:r>
            <a:r>
              <a:rPr lang="en-US" sz="4000" baseline="-25000" dirty="0">
                <a:solidFill>
                  <a:srgbClr val="7E787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2.5</a:t>
            </a:r>
            <a:r>
              <a:rPr lang="en-US" sz="4000" dirty="0">
                <a:solidFill>
                  <a:srgbClr val="7E787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Fields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6BEFFB-3464-4774-BCB9-F5798A854175}"/>
              </a:ext>
            </a:extLst>
          </p:cNvPr>
          <p:cNvSpPr/>
          <p:nvPr/>
        </p:nvSpPr>
        <p:spPr>
          <a:xfrm>
            <a:off x="886967" y="6266667"/>
            <a:ext cx="47794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Available: www.abacas-dss.com/abacas/Software.aspx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84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3E0908-FD7E-4C6A-9C60-A0E0654D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34D-B4D6-46F7-BD3C-B75F25DA8305}" type="slidenum">
              <a:rPr lang="en-US" smtClean="0"/>
              <a:t>7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FF138CC-8731-4DFA-A245-98ED0712079B}"/>
              </a:ext>
            </a:extLst>
          </p:cNvPr>
          <p:cNvSpPr txBox="1">
            <a:spLocks/>
          </p:cNvSpPr>
          <p:nvPr/>
        </p:nvSpPr>
        <p:spPr>
          <a:xfrm>
            <a:off x="886968" y="196488"/>
            <a:ext cx="10818651" cy="871545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250"/>
              </a:spcBef>
            </a:pPr>
            <a:r>
              <a:rPr lang="en-US" sz="4000" dirty="0">
                <a:solidFill>
                  <a:srgbClr val="7E787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Annual Average 2015 PM</a:t>
            </a:r>
            <a:r>
              <a:rPr lang="en-US" sz="4000" baseline="-25000" dirty="0">
                <a:solidFill>
                  <a:srgbClr val="7E787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2.5</a:t>
            </a:r>
            <a:r>
              <a:rPr lang="en-US" sz="4000" dirty="0">
                <a:solidFill>
                  <a:srgbClr val="7E787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Fields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2217C4-D085-46D4-A888-8A378BD71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131" y="1068033"/>
            <a:ext cx="705394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16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3F6C6B-6A03-4F63-8C0E-5164CA7FD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34D-B4D6-46F7-BD3C-B75F25DA8305}" type="slidenum">
              <a:rPr lang="en-US" smtClean="0"/>
              <a:t>8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33DCF96-93BA-4B5A-8D1A-36A64FB5C129}"/>
              </a:ext>
            </a:extLst>
          </p:cNvPr>
          <p:cNvSpPr txBox="1">
            <a:spLocks/>
          </p:cNvSpPr>
          <p:nvPr/>
        </p:nvSpPr>
        <p:spPr>
          <a:xfrm>
            <a:off x="886968" y="196488"/>
            <a:ext cx="10818651" cy="871545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250"/>
              </a:spcBef>
            </a:pPr>
            <a:r>
              <a:rPr lang="en-US" sz="4000" dirty="0">
                <a:solidFill>
                  <a:srgbClr val="80808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Ten-Fold Cross Validation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07AD876-FC5A-40E0-9AC7-4A65FE9C5425}"/>
              </a:ext>
            </a:extLst>
          </p:cNvPr>
          <p:cNvSpPr txBox="1">
            <a:spLocks/>
          </p:cNvSpPr>
          <p:nvPr/>
        </p:nvSpPr>
        <p:spPr>
          <a:xfrm>
            <a:off x="6834319" y="1172809"/>
            <a:ext cx="4871299" cy="3894492"/>
          </a:xfrm>
          <a:prstGeom prst="rect">
            <a:avLst/>
          </a:prstGeom>
        </p:spPr>
        <p:txBody>
          <a:bodyPr/>
          <a:lstStyle/>
          <a:p>
            <a:pPr marL="176213" indent="-176213" fontAlgn="base">
              <a:spcAft>
                <a:spcPts val="1200"/>
              </a:spcAft>
              <a:buSzPct val="100000"/>
              <a:buFont typeface="Times" charset="0"/>
              <a:buChar char="•"/>
              <a:defRPr/>
            </a:pPr>
            <a:r>
              <a:rPr 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cross-validation R</a:t>
            </a:r>
            <a:r>
              <a:rPr lang="en-US" sz="2000" kern="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for individual sites provides information on the temporal performance of the methods </a:t>
            </a:r>
          </a:p>
          <a:p>
            <a:pPr marL="176213" indent="-176213" fontAlgn="base">
              <a:spcAft>
                <a:spcPts val="600"/>
              </a:spcAft>
              <a:buSzPct val="100000"/>
              <a:buFont typeface="Times" charset="0"/>
              <a:buChar char="•"/>
              <a:defRPr/>
            </a:pPr>
            <a:r>
              <a:rPr 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Model performance is influenced by</a:t>
            </a:r>
          </a:p>
          <a:p>
            <a:pPr marL="628650" lvl="1" indent="-285750" fontAlgn="base"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Distance to nearest in-sample monitor</a:t>
            </a:r>
          </a:p>
          <a:p>
            <a:pPr marL="628650" lvl="1" indent="-285750" fontAlgn="base"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Performance of the underlying CMAQ simulation</a:t>
            </a:r>
          </a:p>
          <a:p>
            <a:pPr marL="628650" lvl="1" indent="-285750" fontAlgn="base"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Smoothness of the ambient PM</a:t>
            </a:r>
            <a:r>
              <a:rPr lang="en-US" kern="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2.5</a:t>
            </a: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field</a:t>
            </a:r>
          </a:p>
          <a:p>
            <a:pPr marL="628650" lvl="1" indent="-285750" fontAlgn="base"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factors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980802-1566-478F-8B7B-5FCB7179B0FA}"/>
              </a:ext>
            </a:extLst>
          </p:cNvPr>
          <p:cNvSpPr txBox="1"/>
          <p:nvPr/>
        </p:nvSpPr>
        <p:spPr>
          <a:xfrm>
            <a:off x="5431315" y="1178098"/>
            <a:ext cx="428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A48B9E7-C764-4740-B91A-D06F90626E98}"/>
              </a:ext>
            </a:extLst>
          </p:cNvPr>
          <p:cNvGrpSpPr/>
          <p:nvPr/>
        </p:nvGrpSpPr>
        <p:grpSpPr>
          <a:xfrm>
            <a:off x="886968" y="1068033"/>
            <a:ext cx="5599255" cy="4846320"/>
            <a:chOff x="886968" y="1068033"/>
            <a:chExt cx="5599255" cy="484632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0809B34-04E6-4049-B578-85112A01F461}"/>
                </a:ext>
              </a:extLst>
            </p:cNvPr>
            <p:cNvGrpSpPr/>
            <p:nvPr/>
          </p:nvGrpSpPr>
          <p:grpSpPr>
            <a:xfrm>
              <a:off x="886968" y="1068033"/>
              <a:ext cx="5599255" cy="4846320"/>
              <a:chOff x="1013977" y="1068033"/>
              <a:chExt cx="5599255" cy="484632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A45ACB0-ED14-43F3-B1B8-281B464880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3977" y="1068033"/>
                <a:ext cx="5599255" cy="4846320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1E46C02-9BE2-4F1C-8671-68903CA3F292}"/>
                  </a:ext>
                </a:extLst>
              </p:cNvPr>
              <p:cNvSpPr/>
              <p:nvPr/>
            </p:nvSpPr>
            <p:spPr>
              <a:xfrm>
                <a:off x="1362074" y="1068033"/>
                <a:ext cx="257175" cy="3416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CFB9008-EDEA-445F-958A-1C0B8B9FFF27}"/>
                  </a:ext>
                </a:extLst>
              </p:cNvPr>
              <p:cNvSpPr/>
              <p:nvPr/>
            </p:nvSpPr>
            <p:spPr>
              <a:xfrm>
                <a:off x="1104899" y="3696933"/>
                <a:ext cx="257175" cy="3416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6523283-8D55-4759-B52A-45F8AC7BC2D4}"/>
                </a:ext>
              </a:extLst>
            </p:cNvPr>
            <p:cNvSpPr txBox="1"/>
            <p:nvPr/>
          </p:nvSpPr>
          <p:spPr>
            <a:xfrm>
              <a:off x="1444752" y="3246120"/>
              <a:ext cx="136310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rgbClr val="7E7878"/>
                  </a:solidFill>
                </a:rPr>
                <a:t>Map data ©2018 Google, INEGI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7336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600FFE-10B3-44A6-87D0-3C39CBCA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B34D-B4D6-46F7-BD3C-B75F25DA8305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 descr="C:\Users\jkelly07\AppData\Local\Temp\scp16341\work\ROMO\users\kjd\pmnaaqs_2015\SpatialCV\plots\line_cvR2_radius_DFT_PM_12US2_2015fd_cb6_15j_v2.png">
            <a:extLst>
              <a:ext uri="{FF2B5EF4-FFF2-40B4-BE49-F238E27FC236}">
                <a16:creationId xmlns:a16="http://schemas.microsoft.com/office/drawing/2014/main" id="{8267AAAF-F0F8-4F06-BCE2-CE4CFDDF079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912" y="1357421"/>
            <a:ext cx="9364096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F687CC9-C7F9-4699-84FC-5CA12BF5E2F4}"/>
              </a:ext>
            </a:extLst>
          </p:cNvPr>
          <p:cNvSpPr txBox="1">
            <a:spLocks/>
          </p:cNvSpPr>
          <p:nvPr/>
        </p:nvSpPr>
        <p:spPr>
          <a:xfrm>
            <a:off x="886968" y="196488"/>
            <a:ext cx="10818651" cy="871545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250"/>
              </a:spcBef>
            </a:pPr>
            <a:r>
              <a:rPr lang="en-US" sz="4000" dirty="0">
                <a:solidFill>
                  <a:srgbClr val="7E787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Cross Validation using Spatial Cluster Withholding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394A2A-B87D-4542-BD35-B3A1E09AFB0A}"/>
              </a:ext>
            </a:extLst>
          </p:cNvPr>
          <p:cNvSpPr/>
          <p:nvPr/>
        </p:nvSpPr>
        <p:spPr>
          <a:xfrm>
            <a:off x="1027981" y="4586655"/>
            <a:ext cx="904025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R</a:t>
            </a:r>
            <a:r>
              <a:rPr lang="en-US" sz="21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decreases for the methods as the radius of withholding increases</a:t>
            </a:r>
          </a:p>
        </p:txBody>
      </p:sp>
    </p:spTree>
    <p:extLst>
      <p:ext uri="{BB962C8B-B14F-4D97-AF65-F5344CB8AC3E}">
        <p14:creationId xmlns:p14="http://schemas.microsoft.com/office/powerpoint/2010/main" val="2588852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69952</TotalTime>
  <Words>1293</Words>
  <Application>Microsoft Office PowerPoint</Application>
  <PresentationFormat>Widescreen</PresentationFormat>
  <Paragraphs>144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Courier New</vt:lpstr>
      <vt:lpstr>Symbol</vt:lpstr>
      <vt:lpstr>Times</vt:lpstr>
      <vt:lpstr>Times New Roman</vt:lpstr>
      <vt:lpstr>Office Theme</vt:lpstr>
      <vt:lpstr>PowerPoint Presentation</vt:lpstr>
      <vt:lpstr>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Houston Case Study</vt:lpstr>
      <vt:lpstr>PowerPoint Presentation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Kelly, James</dc:creator>
  <cp:lastModifiedBy>Kelly, James</cp:lastModifiedBy>
  <cp:revision>458</cp:revision>
  <cp:lastPrinted>2018-10-14T16:41:47Z</cp:lastPrinted>
  <dcterms:created xsi:type="dcterms:W3CDTF">2018-03-07T20:15:50Z</dcterms:created>
  <dcterms:modified xsi:type="dcterms:W3CDTF">2018-10-23T19:40:43Z</dcterms:modified>
</cp:coreProperties>
</file>