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67"/>
  </p:sldMasterIdLst>
  <p:notesMasterIdLst>
    <p:notesMasterId r:id="rId104"/>
  </p:notesMasterIdLst>
  <p:handoutMasterIdLst>
    <p:handoutMasterId r:id="rId105"/>
  </p:handoutMasterIdLst>
  <p:sldIdLst>
    <p:sldId id="258" r:id="rId68"/>
    <p:sldId id="472" r:id="rId69"/>
    <p:sldId id="417" r:id="rId70"/>
    <p:sldId id="439" r:id="rId71"/>
    <p:sldId id="440" r:id="rId72"/>
    <p:sldId id="476" r:id="rId73"/>
    <p:sldId id="457" r:id="rId74"/>
    <p:sldId id="431" r:id="rId75"/>
    <p:sldId id="456" r:id="rId76"/>
    <p:sldId id="459" r:id="rId77"/>
    <p:sldId id="460" r:id="rId78"/>
    <p:sldId id="424" r:id="rId79"/>
    <p:sldId id="461" r:id="rId80"/>
    <p:sldId id="425" r:id="rId81"/>
    <p:sldId id="449" r:id="rId82"/>
    <p:sldId id="438" r:id="rId83"/>
    <p:sldId id="435" r:id="rId84"/>
    <p:sldId id="443" r:id="rId85"/>
    <p:sldId id="444" r:id="rId86"/>
    <p:sldId id="427" r:id="rId87"/>
    <p:sldId id="475" r:id="rId88"/>
    <p:sldId id="445" r:id="rId89"/>
    <p:sldId id="416" r:id="rId90"/>
    <p:sldId id="463" r:id="rId91"/>
    <p:sldId id="428" r:id="rId92"/>
    <p:sldId id="421" r:id="rId93"/>
    <p:sldId id="433" r:id="rId94"/>
    <p:sldId id="434" r:id="rId95"/>
    <p:sldId id="468" r:id="rId96"/>
    <p:sldId id="469" r:id="rId97"/>
    <p:sldId id="451" r:id="rId98"/>
    <p:sldId id="470" r:id="rId99"/>
    <p:sldId id="452" r:id="rId100"/>
    <p:sldId id="464" r:id="rId101"/>
    <p:sldId id="462" r:id="rId102"/>
    <p:sldId id="465" r:id="rId103"/>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BC79"/>
    <a:srgbClr val="FFFFFF"/>
    <a:srgbClr val="FF0000"/>
    <a:srgbClr val="0070B9"/>
    <a:srgbClr val="FFD3A7"/>
    <a:srgbClr val="0B5AA5"/>
    <a:srgbClr val="086DB6"/>
    <a:srgbClr val="026CB6"/>
    <a:srgbClr val="056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5305" autoAdjust="0"/>
  </p:normalViewPr>
  <p:slideViewPr>
    <p:cSldViewPr>
      <p:cViewPr varScale="1">
        <p:scale>
          <a:sx n="70" d="100"/>
          <a:sy n="70" d="100"/>
        </p:scale>
        <p:origin x="1032" y="5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8" d="100"/>
          <a:sy n="68" d="100"/>
        </p:scale>
        <p:origin x="-2772" y="-96"/>
      </p:cViewPr>
      <p:guideLst>
        <p:guide orient="horz" pos="2880"/>
        <p:guide pos="2160"/>
      </p:guideLst>
    </p:cSldViewPr>
  </p:notesViewPr>
  <p:gridSpacing cx="36576" cy="36576"/>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slide" Target="slides/slide1.xml"/><Relationship Id="rId84" Type="http://schemas.openxmlformats.org/officeDocument/2006/relationships/slide" Target="slides/slide17.xml"/><Relationship Id="rId89"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07" Type="http://schemas.openxmlformats.org/officeDocument/2006/relationships/viewProps" Target="viewProps.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slide" Target="slides/slide7.xml"/><Relationship Id="rId79" Type="http://schemas.openxmlformats.org/officeDocument/2006/relationships/slide" Target="slides/slide12.xml"/><Relationship Id="rId87" Type="http://schemas.openxmlformats.org/officeDocument/2006/relationships/slide" Target="slides/slide20.xml"/><Relationship Id="rId102" Type="http://schemas.openxmlformats.org/officeDocument/2006/relationships/slide" Target="slides/slide35.xml"/><Relationship Id="rId110" Type="http://schemas.microsoft.com/office/2015/10/relationships/revisionInfo" Target="revisionInfo.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slide" Target="slides/slide15.xml"/><Relationship Id="rId90" Type="http://schemas.openxmlformats.org/officeDocument/2006/relationships/slide" Target="slides/slide23.xml"/><Relationship Id="rId95" Type="http://schemas.openxmlformats.org/officeDocument/2006/relationships/slide" Target="slides/slide28.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slide" Target="slides/slide2.xml"/><Relationship Id="rId77" Type="http://schemas.openxmlformats.org/officeDocument/2006/relationships/slide" Target="slides/slide10.xml"/><Relationship Id="rId100" Type="http://schemas.openxmlformats.org/officeDocument/2006/relationships/slide" Target="slides/slide33.xml"/><Relationship Id="rId105" Type="http://schemas.openxmlformats.org/officeDocument/2006/relationships/handoutMaster" Target="handoutMasters/handoutMaster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5.xml"/><Relationship Id="rId80" Type="http://schemas.openxmlformats.org/officeDocument/2006/relationships/slide" Target="slides/slide13.xml"/><Relationship Id="rId85" Type="http://schemas.openxmlformats.org/officeDocument/2006/relationships/slide" Target="slides/slide18.xml"/><Relationship Id="rId93" Type="http://schemas.openxmlformats.org/officeDocument/2006/relationships/slide" Target="slides/slide26.xml"/><Relationship Id="rId98" Type="http://schemas.openxmlformats.org/officeDocument/2006/relationships/slide" Target="slides/slide3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Master" Target="slideMasters/slideMaster1.xml"/><Relationship Id="rId103" Type="http://schemas.openxmlformats.org/officeDocument/2006/relationships/slide" Target="slides/slide36.xml"/><Relationship Id="rId108"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slide" Target="slides/slide3.xml"/><Relationship Id="rId75" Type="http://schemas.openxmlformats.org/officeDocument/2006/relationships/slide" Target="slides/slide8.xml"/><Relationship Id="rId83" Type="http://schemas.openxmlformats.org/officeDocument/2006/relationships/slide" Target="slides/slide16.xml"/><Relationship Id="rId88" Type="http://schemas.openxmlformats.org/officeDocument/2006/relationships/slide" Target="slides/slide21.xml"/><Relationship Id="rId91" Type="http://schemas.openxmlformats.org/officeDocument/2006/relationships/slide" Target="slides/slide24.xml"/><Relationship Id="rId96"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presProps" Target="presProps.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 Target="slides/slide6.xml"/><Relationship Id="rId78" Type="http://schemas.openxmlformats.org/officeDocument/2006/relationships/slide" Target="slides/slide11.xml"/><Relationship Id="rId81" Type="http://schemas.openxmlformats.org/officeDocument/2006/relationships/slide" Target="slides/slide14.xml"/><Relationship Id="rId86" Type="http://schemas.openxmlformats.org/officeDocument/2006/relationships/slide" Target="slides/slide19.xml"/><Relationship Id="rId94" Type="http://schemas.openxmlformats.org/officeDocument/2006/relationships/slide" Target="slides/slide27.xml"/><Relationship Id="rId99" Type="http://schemas.openxmlformats.org/officeDocument/2006/relationships/slide" Target="slides/slide32.xml"/><Relationship Id="rId101" Type="http://schemas.openxmlformats.org/officeDocument/2006/relationships/slide" Target="slides/slide34.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tableStyles" Target="tableStyles.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9.xml"/><Relationship Id="rId97" Type="http://schemas.openxmlformats.org/officeDocument/2006/relationships/slide" Target="slides/slide30.xml"/><Relationship Id="rId104" Type="http://schemas.openxmlformats.org/officeDocument/2006/relationships/notesMaster" Target="notesMasters/notesMaster1.xml"/><Relationship Id="rId7" Type="http://schemas.openxmlformats.org/officeDocument/2006/relationships/customXml" Target="../customXml/item7.xml"/><Relationship Id="rId71" Type="http://schemas.openxmlformats.org/officeDocument/2006/relationships/slide" Target="slides/slide4.xml"/><Relationship Id="rId92"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murphy\Desktop\Projects\CMAQ_Speed\CAMX%20vs%20CMAQ.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bmurphy\Desktop\Projects\Workgroup_Integrator\CMAQ_Releases\v5.3\Timing.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bmurphy\Desktop\Projects\Workgroup_Integrator\CMAQ_Releases\v5.3\Timing.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482881017044076E-2"/>
          <c:y val="3.7898363479758827E-2"/>
          <c:w val="0.92517548829969454"/>
          <c:h val="0.795767699580188"/>
        </c:manualLayout>
      </c:layout>
      <c:lineChart>
        <c:grouping val="standard"/>
        <c:varyColors val="0"/>
        <c:ser>
          <c:idx val="0"/>
          <c:order val="0"/>
          <c:tx>
            <c:v>CMAQv5.1</c:v>
          </c:tx>
          <c:spPr>
            <a:ln w="28575" cap="rnd">
              <a:solidFill>
                <a:srgbClr val="C00000"/>
              </a:solidFill>
              <a:round/>
            </a:ln>
            <a:effectLst/>
          </c:spPr>
          <c:marker>
            <c:symbol val="circle"/>
            <c:size val="6"/>
            <c:spPr>
              <a:solidFill>
                <a:srgbClr val="C00000"/>
              </a:solidFill>
              <a:ln w="9525">
                <a:solidFill>
                  <a:srgbClr val="C00000"/>
                </a:solidFill>
              </a:ln>
              <a:effectLst/>
            </c:spPr>
          </c:marker>
          <c:errBars>
            <c:errDir val="y"/>
            <c:errBarType val="both"/>
            <c:errValType val="cust"/>
            <c:noEndCap val="0"/>
            <c:plus>
              <c:numRef>
                <c:f>'CMAQv5.2_Speedup'!$B$21:$G$21</c:f>
                <c:numCache>
                  <c:formatCode>General</c:formatCode>
                  <c:ptCount val="6"/>
                  <c:pt idx="0">
                    <c:v>5.1871542281456291</c:v>
                  </c:pt>
                  <c:pt idx="1">
                    <c:v>3.0866366821065943</c:v>
                  </c:pt>
                  <c:pt idx="2">
                    <c:v>1.8441340192161415</c:v>
                  </c:pt>
                  <c:pt idx="3">
                    <c:v>1.3785731683389097</c:v>
                  </c:pt>
                  <c:pt idx="4">
                    <c:v>1.0607896706108735</c:v>
                  </c:pt>
                  <c:pt idx="5">
                    <c:v>0.83676217658958529</c:v>
                  </c:pt>
                </c:numCache>
              </c:numRef>
            </c:plus>
            <c:minus>
              <c:numRef>
                <c:f>'CMAQv5.2_Speedup'!$B$21:$G$21</c:f>
                <c:numCache>
                  <c:formatCode>General</c:formatCode>
                  <c:ptCount val="6"/>
                  <c:pt idx="0">
                    <c:v>5.1871542281456291</c:v>
                  </c:pt>
                  <c:pt idx="1">
                    <c:v>3.0866366821065943</c:v>
                  </c:pt>
                  <c:pt idx="2">
                    <c:v>1.8441340192161415</c:v>
                  </c:pt>
                  <c:pt idx="3">
                    <c:v>1.3785731683389097</c:v>
                  </c:pt>
                  <c:pt idx="4">
                    <c:v>1.0607896706108735</c:v>
                  </c:pt>
                  <c:pt idx="5">
                    <c:v>0.83676217658958529</c:v>
                  </c:pt>
                </c:numCache>
              </c:numRef>
            </c:minus>
            <c:spPr>
              <a:noFill/>
              <a:ln w="22225" cap="flat" cmpd="sng" algn="ctr">
                <a:solidFill>
                  <a:srgbClr val="C00000"/>
                </a:solidFill>
                <a:round/>
              </a:ln>
              <a:effectLst/>
            </c:spPr>
          </c:errBars>
          <c:cat>
            <c:numRef>
              <c:f>'CMAQv5.2_Speedup'!$B$2:$G$2</c:f>
              <c:numCache>
                <c:formatCode>General</c:formatCode>
                <c:ptCount val="6"/>
                <c:pt idx="0">
                  <c:v>4</c:v>
                </c:pt>
                <c:pt idx="1">
                  <c:v>8</c:v>
                </c:pt>
                <c:pt idx="2">
                  <c:v>16</c:v>
                </c:pt>
                <c:pt idx="3">
                  <c:v>32</c:v>
                </c:pt>
                <c:pt idx="4">
                  <c:v>64</c:v>
                </c:pt>
                <c:pt idx="5">
                  <c:v>128</c:v>
                </c:pt>
              </c:numCache>
            </c:numRef>
          </c:cat>
          <c:val>
            <c:numRef>
              <c:f>'CMAQv5.2_Speedup'!$B$20:$G$20</c:f>
              <c:numCache>
                <c:formatCode>0.0</c:formatCode>
                <c:ptCount val="6"/>
                <c:pt idx="0">
                  <c:v>47.542857142857137</c:v>
                </c:pt>
                <c:pt idx="1">
                  <c:v>30.62857142857143</c:v>
                </c:pt>
                <c:pt idx="2">
                  <c:v>21.028571428571428</c:v>
                </c:pt>
                <c:pt idx="3">
                  <c:v>16.152380952380952</c:v>
                </c:pt>
                <c:pt idx="4">
                  <c:v>14.171428571428573</c:v>
                </c:pt>
                <c:pt idx="5">
                  <c:v>12.8</c:v>
                </c:pt>
              </c:numCache>
            </c:numRef>
          </c:val>
          <c:smooth val="0"/>
          <c:extLst>
            <c:ext xmlns:c16="http://schemas.microsoft.com/office/drawing/2014/chart" uri="{C3380CC4-5D6E-409C-BE32-E72D297353CC}">
              <c16:uniqueId val="{00000000-F1F8-4A2B-ACDD-00DA3BD10A08}"/>
            </c:ext>
          </c:extLst>
        </c:ser>
        <c:ser>
          <c:idx val="1"/>
          <c:order val="1"/>
          <c:tx>
            <c:v>CMAQv5.2</c:v>
          </c:tx>
          <c:spPr>
            <a:ln w="28575" cap="rnd">
              <a:solidFill>
                <a:srgbClr val="0000FF"/>
              </a:solidFill>
              <a:round/>
            </a:ln>
            <a:effectLst/>
          </c:spPr>
          <c:marker>
            <c:symbol val="circle"/>
            <c:size val="6"/>
            <c:spPr>
              <a:solidFill>
                <a:srgbClr val="0000FF"/>
              </a:solidFill>
              <a:ln w="9525">
                <a:solidFill>
                  <a:srgbClr val="0000FF"/>
                </a:solidFill>
              </a:ln>
              <a:effectLst/>
            </c:spPr>
          </c:marker>
          <c:errBars>
            <c:errDir val="y"/>
            <c:errBarType val="both"/>
            <c:errValType val="cust"/>
            <c:noEndCap val="0"/>
            <c:plus>
              <c:numRef>
                <c:f>'CMAQv5.2_Speedup'!$I$21:$N$21</c:f>
                <c:numCache>
                  <c:formatCode>General</c:formatCode>
                  <c:ptCount val="6"/>
                  <c:pt idx="0">
                    <c:v>1.8168120048056324</c:v>
                  </c:pt>
                  <c:pt idx="1">
                    <c:v>1.0955788608279369</c:v>
                  </c:pt>
                  <c:pt idx="2">
                    <c:v>1.0607896706108735</c:v>
                  </c:pt>
                  <c:pt idx="3">
                    <c:v>1.0001220926687908</c:v>
                  </c:pt>
                  <c:pt idx="4">
                    <c:v>0</c:v>
                  </c:pt>
                  <c:pt idx="5">
                    <c:v>1.0955788608279369</c:v>
                  </c:pt>
                </c:numCache>
              </c:numRef>
            </c:plus>
            <c:minus>
              <c:numRef>
                <c:f>'CMAQv5.2_Speedup'!$I$21:$N$21</c:f>
                <c:numCache>
                  <c:formatCode>General</c:formatCode>
                  <c:ptCount val="6"/>
                  <c:pt idx="0">
                    <c:v>1.8168120048056324</c:v>
                  </c:pt>
                  <c:pt idx="1">
                    <c:v>1.0955788608279369</c:v>
                  </c:pt>
                  <c:pt idx="2">
                    <c:v>1.0607896706108735</c:v>
                  </c:pt>
                  <c:pt idx="3">
                    <c:v>1.0001220926687908</c:v>
                  </c:pt>
                  <c:pt idx="4">
                    <c:v>0</c:v>
                  </c:pt>
                  <c:pt idx="5">
                    <c:v>1.0955788608279369</c:v>
                  </c:pt>
                </c:numCache>
              </c:numRef>
            </c:minus>
            <c:spPr>
              <a:noFill/>
              <a:ln w="25400" cap="flat" cmpd="sng" algn="ctr">
                <a:solidFill>
                  <a:srgbClr val="0000FF"/>
                </a:solidFill>
                <a:round/>
              </a:ln>
              <a:effectLst/>
            </c:spPr>
          </c:errBars>
          <c:val>
            <c:numRef>
              <c:f>'CMAQv5.2_Speedup'!$I$20:$N$20</c:f>
              <c:numCache>
                <c:formatCode>0.0</c:formatCode>
                <c:ptCount val="6"/>
                <c:pt idx="0">
                  <c:v>39.61904761904762</c:v>
                </c:pt>
                <c:pt idx="1">
                  <c:v>20.419047619047618</c:v>
                </c:pt>
                <c:pt idx="2">
                  <c:v>12.03809523809524</c:v>
                </c:pt>
                <c:pt idx="3">
                  <c:v>7.0095238095238095</c:v>
                </c:pt>
                <c:pt idx="4">
                  <c:v>4.2666666666666666</c:v>
                </c:pt>
                <c:pt idx="5">
                  <c:v>3.0476190476190479</c:v>
                </c:pt>
              </c:numCache>
            </c:numRef>
          </c:val>
          <c:smooth val="0"/>
          <c:extLst>
            <c:ext xmlns:c16="http://schemas.microsoft.com/office/drawing/2014/chart" uri="{C3380CC4-5D6E-409C-BE32-E72D297353CC}">
              <c16:uniqueId val="{00000001-F1F8-4A2B-ACDD-00DA3BD10A08}"/>
            </c:ext>
          </c:extLst>
        </c:ser>
        <c:dLbls>
          <c:showLegendKey val="0"/>
          <c:showVal val="0"/>
          <c:showCatName val="0"/>
          <c:showSerName val="0"/>
          <c:showPercent val="0"/>
          <c:showBubbleSize val="0"/>
        </c:dLbls>
        <c:marker val="1"/>
        <c:smooth val="0"/>
        <c:axId val="509971824"/>
        <c:axId val="509970512"/>
      </c:lineChart>
      <c:catAx>
        <c:axId val="50997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9970512"/>
        <c:crosses val="autoZero"/>
        <c:auto val="1"/>
        <c:lblAlgn val="ctr"/>
        <c:lblOffset val="100"/>
        <c:noMultiLvlLbl val="0"/>
      </c:catAx>
      <c:valAx>
        <c:axId val="509970512"/>
        <c:scaling>
          <c:orientation val="minMax"/>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9971824"/>
        <c:crosses val="autoZero"/>
        <c:crossBetween val="between"/>
      </c:valAx>
      <c:spPr>
        <a:noFill/>
        <a:ln w="19050">
          <a:solidFill>
            <a:schemeClr val="tx1"/>
          </a:solidFill>
        </a:ln>
        <a:effectLst/>
      </c:spPr>
    </c:plotArea>
    <c:legend>
      <c:legendPos val="b"/>
      <c:layout>
        <c:manualLayout>
          <c:xMode val="edge"/>
          <c:yMode val="edge"/>
          <c:x val="0.1488863181201876"/>
          <c:y val="8.6043391862838936E-2"/>
          <c:w val="0.77810078242589342"/>
          <c:h val="7.064097607954045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orbel" panose="020B0503020204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174919557649437"/>
          <c:y val="3.7898414106687366E-2"/>
          <c:w val="0.78290910288933535"/>
          <c:h val="0.795767699580188"/>
        </c:manualLayout>
      </c:layout>
      <c:lineChart>
        <c:grouping val="standard"/>
        <c:varyColors val="0"/>
        <c:ser>
          <c:idx val="0"/>
          <c:order val="0"/>
          <c:tx>
            <c:v>CMAQv5.2.1</c:v>
          </c:tx>
          <c:spPr>
            <a:ln w="28575" cap="rnd">
              <a:solidFill>
                <a:srgbClr val="C00000"/>
              </a:solidFill>
              <a:round/>
            </a:ln>
            <a:effectLst/>
          </c:spPr>
          <c:marker>
            <c:symbol val="circle"/>
            <c:size val="6"/>
            <c:spPr>
              <a:solidFill>
                <a:srgbClr val="C00000"/>
              </a:solidFill>
              <a:ln w="9525">
                <a:solidFill>
                  <a:srgbClr val="C00000"/>
                </a:solidFill>
              </a:ln>
              <a:effectLst/>
            </c:spPr>
          </c:marker>
          <c:errBars>
            <c:errDir val="y"/>
            <c:errBarType val="both"/>
            <c:errValType val="cust"/>
            <c:noEndCap val="0"/>
            <c:plus>
              <c:numRef>
                <c:f>'v5.2 vs v5.3'!$I$21:$O$21</c:f>
                <c:numCache>
                  <c:formatCode>General</c:formatCode>
                  <c:ptCount val="7"/>
                  <c:pt idx="0">
                    <c:v>4.5245211161946566</c:v>
                  </c:pt>
                  <c:pt idx="1">
                    <c:v>1.025339784057788</c:v>
                  </c:pt>
                  <c:pt idx="2">
                    <c:v>0.71209749678877921</c:v>
                  </c:pt>
                  <c:pt idx="3">
                    <c:v>0.47963457803762283</c:v>
                  </c:pt>
                  <c:pt idx="4">
                    <c:v>0.46774234999934061</c:v>
                  </c:pt>
                  <c:pt idx="5">
                    <c:v>0.44294420940968721</c:v>
                  </c:pt>
                  <c:pt idx="6">
                    <c:v>0.33018041836109635</c:v>
                  </c:pt>
                </c:numCache>
              </c:numRef>
            </c:plus>
            <c:minus>
              <c:numRef>
                <c:f>'v5.2 vs v5.3'!$I$21:$O$21</c:f>
                <c:numCache>
                  <c:formatCode>General</c:formatCode>
                  <c:ptCount val="7"/>
                  <c:pt idx="0">
                    <c:v>4.5245211161946566</c:v>
                  </c:pt>
                  <c:pt idx="1">
                    <c:v>1.025339784057788</c:v>
                  </c:pt>
                  <c:pt idx="2">
                    <c:v>0.71209749678877921</c:v>
                  </c:pt>
                  <c:pt idx="3">
                    <c:v>0.47963457803762283</c:v>
                  </c:pt>
                  <c:pt idx="4">
                    <c:v>0.46774234999934061</c:v>
                  </c:pt>
                  <c:pt idx="5">
                    <c:v>0.44294420940968721</c:v>
                  </c:pt>
                  <c:pt idx="6">
                    <c:v>0.33018041836109635</c:v>
                  </c:pt>
                </c:numCache>
              </c:numRef>
            </c:minus>
            <c:spPr>
              <a:ln w="19050">
                <a:solidFill>
                  <a:srgbClr val="C00000"/>
                </a:solidFill>
              </a:ln>
            </c:spPr>
          </c:errBars>
          <c:cat>
            <c:numRef>
              <c:f>'v5.2 vs v5.3'!$Q$2:$W$2</c:f>
              <c:numCache>
                <c:formatCode>General</c:formatCode>
                <c:ptCount val="7"/>
                <c:pt idx="0">
                  <c:v>4</c:v>
                </c:pt>
                <c:pt idx="1">
                  <c:v>8</c:v>
                </c:pt>
                <c:pt idx="2">
                  <c:v>16</c:v>
                </c:pt>
                <c:pt idx="3">
                  <c:v>32</c:v>
                </c:pt>
                <c:pt idx="4">
                  <c:v>64</c:v>
                </c:pt>
                <c:pt idx="5">
                  <c:v>96</c:v>
                </c:pt>
                <c:pt idx="6">
                  <c:v>128</c:v>
                </c:pt>
              </c:numCache>
            </c:numRef>
          </c:cat>
          <c:val>
            <c:numRef>
              <c:f>'v5.2 vs v5.3'!$I$20:$O$20</c:f>
              <c:numCache>
                <c:formatCode>0.0</c:formatCode>
                <c:ptCount val="7"/>
                <c:pt idx="0">
                  <c:v>39.146190476190469</c:v>
                </c:pt>
                <c:pt idx="1">
                  <c:v>22.293690476190477</c:v>
                </c:pt>
                <c:pt idx="2">
                  <c:v>12.40345238095238</c:v>
                </c:pt>
                <c:pt idx="3">
                  <c:v>7.5152380952380948</c:v>
                </c:pt>
                <c:pt idx="4">
                  <c:v>4.9083333333333332</c:v>
                </c:pt>
                <c:pt idx="5">
                  <c:v>4.105833333333333</c:v>
                </c:pt>
                <c:pt idx="6">
                  <c:v>3.786309523809523</c:v>
                </c:pt>
              </c:numCache>
            </c:numRef>
          </c:val>
          <c:smooth val="0"/>
          <c:extLst>
            <c:ext xmlns:c16="http://schemas.microsoft.com/office/drawing/2014/chart" uri="{C3380CC4-5D6E-409C-BE32-E72D297353CC}">
              <c16:uniqueId val="{00000002-01D8-4808-9B13-442436E388A4}"/>
            </c:ext>
          </c:extLst>
        </c:ser>
        <c:ser>
          <c:idx val="1"/>
          <c:order val="1"/>
          <c:tx>
            <c:v>CMAQv5.3</c:v>
          </c:tx>
          <c:spPr>
            <a:ln w="28575" cap="rnd">
              <a:solidFill>
                <a:srgbClr val="3222FC"/>
              </a:solidFill>
              <a:round/>
            </a:ln>
            <a:effectLst/>
          </c:spPr>
          <c:marker>
            <c:symbol val="circle"/>
            <c:size val="6"/>
            <c:spPr>
              <a:solidFill>
                <a:srgbClr val="3222FC"/>
              </a:solidFill>
              <a:ln w="9525">
                <a:solidFill>
                  <a:srgbClr val="3222FC"/>
                </a:solidFill>
              </a:ln>
              <a:effectLst/>
            </c:spPr>
          </c:marker>
          <c:errBars>
            <c:errDir val="y"/>
            <c:errBarType val="both"/>
            <c:errValType val="cust"/>
            <c:noEndCap val="0"/>
            <c:plus>
              <c:numRef>
                <c:f>'v5.2 vs v5.3'!$Q$21:$W$21</c:f>
                <c:numCache>
                  <c:formatCode>General</c:formatCode>
                  <c:ptCount val="7"/>
                  <c:pt idx="0">
                    <c:v>2.307688323154883</c:v>
                  </c:pt>
                  <c:pt idx="1">
                    <c:v>1.279022730563905</c:v>
                  </c:pt>
                  <c:pt idx="2">
                    <c:v>1.1068563377335616</c:v>
                  </c:pt>
                  <c:pt idx="3">
                    <c:v>0.5424756708644668</c:v>
                  </c:pt>
                  <c:pt idx="4">
                    <c:v>0.28588625776863119</c:v>
                  </c:pt>
                  <c:pt idx="5">
                    <c:v>0.48881088427538155</c:v>
                  </c:pt>
                  <c:pt idx="6">
                    <c:v>0.24365250781911646</c:v>
                  </c:pt>
                </c:numCache>
              </c:numRef>
            </c:plus>
            <c:minus>
              <c:numRef>
                <c:f>'v5.2 vs v5.3'!$Q$21:$W$21</c:f>
                <c:numCache>
                  <c:formatCode>General</c:formatCode>
                  <c:ptCount val="7"/>
                  <c:pt idx="0">
                    <c:v>2.307688323154883</c:v>
                  </c:pt>
                  <c:pt idx="1">
                    <c:v>1.279022730563905</c:v>
                  </c:pt>
                  <c:pt idx="2">
                    <c:v>1.1068563377335616</c:v>
                  </c:pt>
                  <c:pt idx="3">
                    <c:v>0.5424756708644668</c:v>
                  </c:pt>
                  <c:pt idx="4">
                    <c:v>0.28588625776863119</c:v>
                  </c:pt>
                  <c:pt idx="5">
                    <c:v>0.48881088427538155</c:v>
                  </c:pt>
                  <c:pt idx="6">
                    <c:v>0.24365250781911646</c:v>
                  </c:pt>
                </c:numCache>
              </c:numRef>
            </c:minus>
            <c:spPr>
              <a:ln w="19050">
                <a:solidFill>
                  <a:srgbClr val="3222FC"/>
                </a:solidFill>
              </a:ln>
            </c:spPr>
          </c:errBars>
          <c:cat>
            <c:numRef>
              <c:f>'v5.2 vs v5.3'!$Q$2:$W$2</c:f>
              <c:numCache>
                <c:formatCode>General</c:formatCode>
                <c:ptCount val="7"/>
                <c:pt idx="0">
                  <c:v>4</c:v>
                </c:pt>
                <c:pt idx="1">
                  <c:v>8</c:v>
                </c:pt>
                <c:pt idx="2">
                  <c:v>16</c:v>
                </c:pt>
                <c:pt idx="3">
                  <c:v>32</c:v>
                </c:pt>
                <c:pt idx="4">
                  <c:v>64</c:v>
                </c:pt>
                <c:pt idx="5">
                  <c:v>96</c:v>
                </c:pt>
                <c:pt idx="6">
                  <c:v>128</c:v>
                </c:pt>
              </c:numCache>
            </c:numRef>
          </c:cat>
          <c:val>
            <c:numRef>
              <c:f>'v5.2 vs v5.3'!$Q$20:$W$20</c:f>
              <c:numCache>
                <c:formatCode>0.0</c:formatCode>
                <c:ptCount val="7"/>
                <c:pt idx="0">
                  <c:v>47.104761904761908</c:v>
                </c:pt>
                <c:pt idx="1">
                  <c:v>25.043333333333337</c:v>
                </c:pt>
                <c:pt idx="2">
                  <c:v>14.437738095238098</c:v>
                </c:pt>
                <c:pt idx="3">
                  <c:v>8.4757142857142842</c:v>
                </c:pt>
                <c:pt idx="4">
                  <c:v>5.3994047619047612</c:v>
                </c:pt>
                <c:pt idx="5">
                  <c:v>4.2660714285714283</c:v>
                </c:pt>
                <c:pt idx="6">
                  <c:v>3.907142857142857</c:v>
                </c:pt>
              </c:numCache>
            </c:numRef>
          </c:val>
          <c:smooth val="0"/>
          <c:extLst>
            <c:ext xmlns:c16="http://schemas.microsoft.com/office/drawing/2014/chart" uri="{C3380CC4-5D6E-409C-BE32-E72D297353CC}">
              <c16:uniqueId val="{00000003-01D8-4808-9B13-442436E388A4}"/>
            </c:ext>
          </c:extLst>
        </c:ser>
        <c:dLbls>
          <c:showLegendKey val="0"/>
          <c:showVal val="0"/>
          <c:showCatName val="0"/>
          <c:showSerName val="0"/>
          <c:showPercent val="0"/>
          <c:showBubbleSize val="0"/>
        </c:dLbls>
        <c:marker val="1"/>
        <c:smooth val="0"/>
        <c:axId val="509971824"/>
        <c:axId val="509970512"/>
      </c:lineChart>
      <c:catAx>
        <c:axId val="50997182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Arial" panose="020B0604020202020204" pitchFamily="34" charset="0"/>
                  </a:defRPr>
                </a:pPr>
                <a:r>
                  <a:rPr lang="en-US" sz="1400" b="1">
                    <a:latin typeface="+mn-lt"/>
                    <a:cs typeface="Arial" panose="020B0604020202020204" pitchFamily="34" charset="0"/>
                  </a:rPr>
                  <a:t># of</a:t>
                </a:r>
                <a:r>
                  <a:rPr lang="en-US" sz="1400" b="1" baseline="0">
                    <a:latin typeface="+mn-lt"/>
                    <a:cs typeface="Arial" panose="020B0604020202020204" pitchFamily="34" charset="0"/>
                  </a:rPr>
                  <a:t> Processors</a:t>
                </a:r>
                <a:endParaRPr lang="en-US" sz="1400" b="1">
                  <a:latin typeface="+mn-lt"/>
                  <a:cs typeface="Arial" panose="020B0604020202020204" pitchFamily="34" charset="0"/>
                </a:endParaRPr>
              </a:p>
            </c:rich>
          </c:tx>
          <c:layout>
            <c:manualLayout>
              <c:xMode val="edge"/>
              <c:yMode val="edge"/>
              <c:x val="0.51143588223020242"/>
              <c:y val="0.91830610320996697"/>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9970512"/>
        <c:crosses val="autoZero"/>
        <c:auto val="1"/>
        <c:lblAlgn val="ctr"/>
        <c:lblOffset val="100"/>
        <c:noMultiLvlLbl val="0"/>
      </c:catAx>
      <c:valAx>
        <c:axId val="509970512"/>
        <c:scaling>
          <c:orientation val="minMax"/>
        </c:scaling>
        <c:delete val="0"/>
        <c:axPos val="l"/>
        <c:majorGridlines>
          <c:spPr>
            <a:ln w="9525" cap="flat" cmpd="sng" algn="ctr">
              <a:noFill/>
              <a:round/>
            </a:ln>
            <a:effectLst/>
          </c:spPr>
        </c:majorGridlines>
        <c:title>
          <c:tx>
            <c:rich>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Arial" panose="020B0604020202020204" pitchFamily="34" charset="0"/>
                  </a:defRPr>
                </a:pPr>
                <a:r>
                  <a:rPr lang="en-US" sz="1400" b="1" dirty="0">
                    <a:latin typeface="+mn-lt"/>
                    <a:cs typeface="Arial" panose="020B0604020202020204" pitchFamily="34" charset="0"/>
                  </a:rPr>
                  <a:t>Minutes per</a:t>
                </a:r>
              </a:p>
              <a:p>
                <a:pPr>
                  <a:defRPr sz="1400" b="1" i="0" u="none" strike="noStrike" kern="1200" baseline="0">
                    <a:solidFill>
                      <a:schemeClr val="tx1">
                        <a:lumMod val="65000"/>
                        <a:lumOff val="35000"/>
                      </a:schemeClr>
                    </a:solidFill>
                    <a:latin typeface="+mn-lt"/>
                    <a:ea typeface="+mn-ea"/>
                    <a:cs typeface="Arial" panose="020B0604020202020204" pitchFamily="34" charset="0"/>
                  </a:defRPr>
                </a:pPr>
                <a:r>
                  <a:rPr lang="en-US" sz="1400" b="1" dirty="0">
                    <a:latin typeface="+mn-lt"/>
                    <a:cs typeface="Arial" panose="020B0604020202020204" pitchFamily="34" charset="0"/>
                  </a:rPr>
                  <a:t>Simulatio</a:t>
                </a:r>
                <a:r>
                  <a:rPr lang="en-US" sz="1400" b="1" baseline="0" dirty="0">
                    <a:latin typeface="+mn-lt"/>
                    <a:cs typeface="Arial" panose="020B0604020202020204" pitchFamily="34" charset="0"/>
                  </a:rPr>
                  <a:t>n Day</a:t>
                </a:r>
                <a:endParaRPr lang="en-US" sz="1400" b="1" dirty="0">
                  <a:latin typeface="+mn-lt"/>
                  <a:cs typeface="Arial" panose="020B0604020202020204" pitchFamily="34" charset="0"/>
                </a:endParaRPr>
              </a:p>
            </c:rich>
          </c:tx>
          <c:layout>
            <c:manualLayout>
              <c:xMode val="edge"/>
              <c:yMode val="edge"/>
              <c:x val="8.368200836820083E-3"/>
              <c:y val="0.36272450439819054"/>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9971824"/>
        <c:crosses val="autoZero"/>
        <c:crossBetween val="between"/>
      </c:valAx>
      <c:spPr>
        <a:noFill/>
        <a:ln w="19050">
          <a:solidFill>
            <a:schemeClr val="tx1"/>
          </a:solidFill>
        </a:ln>
        <a:effectLst/>
      </c:spPr>
    </c:plotArea>
    <c:legend>
      <c:legendPos val="b"/>
      <c:layout>
        <c:manualLayout>
          <c:xMode val="edge"/>
          <c:yMode val="edge"/>
          <c:x val="0.66705388813845978"/>
          <c:y val="8.6043391862838936E-2"/>
          <c:w val="0.27434333783590859"/>
          <c:h val="7.368748717731038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showDLblsOverMax val="0"/>
  </c:chart>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174919557649437"/>
          <c:y val="3.7898363479758827E-2"/>
          <c:w val="0.78290910288933535"/>
          <c:h val="0.795767699580188"/>
        </c:manualLayout>
      </c:layout>
      <c:lineChart>
        <c:grouping val="standard"/>
        <c:varyColors val="0"/>
        <c:ser>
          <c:idx val="0"/>
          <c:order val="0"/>
          <c:tx>
            <c:v>CMAQv5.2.1</c:v>
          </c:tx>
          <c:spPr>
            <a:ln w="28575" cap="rnd">
              <a:solidFill>
                <a:srgbClr val="C00000"/>
              </a:solidFill>
              <a:round/>
            </a:ln>
            <a:effectLst/>
          </c:spPr>
          <c:marker>
            <c:symbol val="circle"/>
            <c:size val="6"/>
            <c:spPr>
              <a:solidFill>
                <a:srgbClr val="C00000"/>
              </a:solidFill>
              <a:ln w="9525">
                <a:solidFill>
                  <a:srgbClr val="C00000"/>
                </a:solidFill>
              </a:ln>
              <a:effectLst/>
            </c:spPr>
          </c:marker>
          <c:errBars>
            <c:errDir val="y"/>
            <c:errBarType val="both"/>
            <c:errValType val="cust"/>
            <c:noEndCap val="0"/>
            <c:plus>
              <c:numRef>
                <c:f>'v5.2 vs v5.3'!$J$38:$O$38</c:f>
                <c:numCache>
                  <c:formatCode>General</c:formatCode>
                  <c:ptCount val="6"/>
                  <c:pt idx="0">
                    <c:v>30.797809793802521</c:v>
                  </c:pt>
                  <c:pt idx="1">
                    <c:v>19.511401342324699</c:v>
                  </c:pt>
                  <c:pt idx="2">
                    <c:v>10.911676576690024</c:v>
                  </c:pt>
                  <c:pt idx="3">
                    <c:v>8.3368380725319984</c:v>
                  </c:pt>
                  <c:pt idx="4">
                    <c:v>6.5661816203504886</c:v>
                  </c:pt>
                  <c:pt idx="5">
                    <c:v>4.0372304814460938</c:v>
                  </c:pt>
                </c:numCache>
              </c:numRef>
            </c:plus>
            <c:minus>
              <c:numRef>
                <c:f>'v5.2 vs v5.3'!$J$38:$O$38</c:f>
                <c:numCache>
                  <c:formatCode>General</c:formatCode>
                  <c:ptCount val="6"/>
                  <c:pt idx="0">
                    <c:v>30.797809793802521</c:v>
                  </c:pt>
                  <c:pt idx="1">
                    <c:v>19.511401342324699</c:v>
                  </c:pt>
                  <c:pt idx="2">
                    <c:v>10.911676576690024</c:v>
                  </c:pt>
                  <c:pt idx="3">
                    <c:v>8.3368380725319984</c:v>
                  </c:pt>
                  <c:pt idx="4">
                    <c:v>6.5661816203504886</c:v>
                  </c:pt>
                  <c:pt idx="5">
                    <c:v>4.0372304814460938</c:v>
                  </c:pt>
                </c:numCache>
              </c:numRef>
            </c:minus>
            <c:spPr>
              <a:noFill/>
              <a:ln w="19050" cap="flat" cmpd="sng" algn="ctr">
                <a:solidFill>
                  <a:srgbClr val="C00000"/>
                </a:solidFill>
                <a:round/>
              </a:ln>
              <a:effectLst/>
            </c:spPr>
          </c:errBars>
          <c:cat>
            <c:numRef>
              <c:f>'v5.2 vs v5.3'!$R$25:$W$25</c:f>
              <c:numCache>
                <c:formatCode>General</c:formatCode>
                <c:ptCount val="6"/>
                <c:pt idx="0">
                  <c:v>16</c:v>
                </c:pt>
                <c:pt idx="1">
                  <c:v>32</c:v>
                </c:pt>
                <c:pt idx="2">
                  <c:v>64</c:v>
                </c:pt>
                <c:pt idx="3">
                  <c:v>96</c:v>
                </c:pt>
                <c:pt idx="4">
                  <c:v>128</c:v>
                </c:pt>
                <c:pt idx="5">
                  <c:v>256</c:v>
                </c:pt>
              </c:numCache>
            </c:numRef>
          </c:cat>
          <c:val>
            <c:numRef>
              <c:f>'v5.2 vs v5.3'!$J$37:$O$37</c:f>
              <c:numCache>
                <c:formatCode>0.0</c:formatCode>
                <c:ptCount val="6"/>
                <c:pt idx="0">
                  <c:v>213.78625</c:v>
                </c:pt>
                <c:pt idx="1">
                  <c:v>122.903125</c:v>
                </c:pt>
                <c:pt idx="2">
                  <c:v>70.05749999999999</c:v>
                </c:pt>
                <c:pt idx="3">
                  <c:v>52.483750000000001</c:v>
                </c:pt>
                <c:pt idx="4">
                  <c:v>43.378124999999997</c:v>
                </c:pt>
                <c:pt idx="5">
                  <c:v>29.959791666666668</c:v>
                </c:pt>
              </c:numCache>
            </c:numRef>
          </c:val>
          <c:smooth val="0"/>
          <c:extLst>
            <c:ext xmlns:c16="http://schemas.microsoft.com/office/drawing/2014/chart" uri="{C3380CC4-5D6E-409C-BE32-E72D297353CC}">
              <c16:uniqueId val="{00000000-8992-4AB7-82FB-3DFD9744E8B7}"/>
            </c:ext>
          </c:extLst>
        </c:ser>
        <c:ser>
          <c:idx val="1"/>
          <c:order val="1"/>
          <c:tx>
            <c:v>CMAQv5.3</c:v>
          </c:tx>
          <c:spPr>
            <a:ln w="28575" cap="rnd">
              <a:solidFill>
                <a:srgbClr val="3222FC"/>
              </a:solidFill>
              <a:round/>
            </a:ln>
            <a:effectLst/>
          </c:spPr>
          <c:marker>
            <c:symbol val="circle"/>
            <c:size val="6"/>
            <c:spPr>
              <a:solidFill>
                <a:srgbClr val="3222FC"/>
              </a:solidFill>
              <a:ln w="9525">
                <a:solidFill>
                  <a:srgbClr val="3222FC"/>
                </a:solidFill>
              </a:ln>
              <a:effectLst/>
            </c:spPr>
          </c:marker>
          <c:errBars>
            <c:errDir val="y"/>
            <c:errBarType val="both"/>
            <c:errValType val="cust"/>
            <c:noEndCap val="0"/>
            <c:plus>
              <c:numRef>
                <c:f>'v5.2 vs v5.3'!$R$38:$W$38</c:f>
                <c:numCache>
                  <c:formatCode>General</c:formatCode>
                  <c:ptCount val="6"/>
                  <c:pt idx="0">
                    <c:v>38.83240006798038</c:v>
                  </c:pt>
                  <c:pt idx="1">
                    <c:v>19.000377606941115</c:v>
                  </c:pt>
                  <c:pt idx="2">
                    <c:v>11.596438253133162</c:v>
                  </c:pt>
                  <c:pt idx="3">
                    <c:v>7.8946939057242362</c:v>
                  </c:pt>
                  <c:pt idx="4">
                    <c:v>5.9626721798040823</c:v>
                  </c:pt>
                  <c:pt idx="5">
                    <c:v>3.2299520550277165</c:v>
                  </c:pt>
                </c:numCache>
              </c:numRef>
            </c:plus>
            <c:minus>
              <c:numRef>
                <c:f>'v5.2 vs v5.3'!$R$38:$W$38</c:f>
                <c:numCache>
                  <c:formatCode>General</c:formatCode>
                  <c:ptCount val="6"/>
                  <c:pt idx="0">
                    <c:v>38.83240006798038</c:v>
                  </c:pt>
                  <c:pt idx="1">
                    <c:v>19.000377606941115</c:v>
                  </c:pt>
                  <c:pt idx="2">
                    <c:v>11.596438253133162</c:v>
                  </c:pt>
                  <c:pt idx="3">
                    <c:v>7.8946939057242362</c:v>
                  </c:pt>
                  <c:pt idx="4">
                    <c:v>5.9626721798040823</c:v>
                  </c:pt>
                  <c:pt idx="5">
                    <c:v>3.2299520550277165</c:v>
                  </c:pt>
                </c:numCache>
              </c:numRef>
            </c:minus>
            <c:spPr>
              <a:noFill/>
              <a:ln w="19050" cap="flat" cmpd="sng" algn="ctr">
                <a:solidFill>
                  <a:srgbClr val="3222FC"/>
                </a:solidFill>
                <a:round/>
              </a:ln>
              <a:effectLst/>
            </c:spPr>
          </c:errBars>
          <c:cat>
            <c:numRef>
              <c:f>'v5.2 vs v5.3'!$R$25:$W$25</c:f>
              <c:numCache>
                <c:formatCode>General</c:formatCode>
                <c:ptCount val="6"/>
                <c:pt idx="0">
                  <c:v>16</c:v>
                </c:pt>
                <c:pt idx="1">
                  <c:v>32</c:v>
                </c:pt>
                <c:pt idx="2">
                  <c:v>64</c:v>
                </c:pt>
                <c:pt idx="3">
                  <c:v>96</c:v>
                </c:pt>
                <c:pt idx="4">
                  <c:v>128</c:v>
                </c:pt>
                <c:pt idx="5">
                  <c:v>256</c:v>
                </c:pt>
              </c:numCache>
            </c:numRef>
          </c:cat>
          <c:val>
            <c:numRef>
              <c:f>'v5.2 vs v5.3'!$R$37:$W$37</c:f>
              <c:numCache>
                <c:formatCode>0.0</c:formatCode>
                <c:ptCount val="6"/>
                <c:pt idx="0">
                  <c:v>242.26937500000003</c:v>
                </c:pt>
                <c:pt idx="1">
                  <c:v>138.88666666666668</c:v>
                </c:pt>
                <c:pt idx="2">
                  <c:v>76.082916666666662</c:v>
                </c:pt>
                <c:pt idx="3">
                  <c:v>55.714791666666663</c:v>
                </c:pt>
                <c:pt idx="4">
                  <c:v>46.120416666666664</c:v>
                </c:pt>
                <c:pt idx="5">
                  <c:v>31.632291666666664</c:v>
                </c:pt>
              </c:numCache>
            </c:numRef>
          </c:val>
          <c:smooth val="0"/>
          <c:extLst>
            <c:ext xmlns:c16="http://schemas.microsoft.com/office/drawing/2014/chart" uri="{C3380CC4-5D6E-409C-BE32-E72D297353CC}">
              <c16:uniqueId val="{00000001-8992-4AB7-82FB-3DFD9744E8B7}"/>
            </c:ext>
          </c:extLst>
        </c:ser>
        <c:dLbls>
          <c:showLegendKey val="0"/>
          <c:showVal val="0"/>
          <c:showCatName val="0"/>
          <c:showSerName val="0"/>
          <c:showPercent val="0"/>
          <c:showBubbleSize val="0"/>
        </c:dLbls>
        <c:marker val="1"/>
        <c:smooth val="0"/>
        <c:axId val="509971824"/>
        <c:axId val="509970512"/>
      </c:lineChart>
      <c:catAx>
        <c:axId val="50997182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Arial" panose="020B0604020202020204" pitchFamily="34" charset="0"/>
                  </a:defRPr>
                </a:pPr>
                <a:r>
                  <a:rPr lang="en-US" sz="1400" b="1">
                    <a:latin typeface="+mn-lt"/>
                    <a:cs typeface="Arial" panose="020B0604020202020204" pitchFamily="34" charset="0"/>
                  </a:rPr>
                  <a:t># of</a:t>
                </a:r>
                <a:r>
                  <a:rPr lang="en-US" sz="1400" b="1" baseline="0">
                    <a:latin typeface="+mn-lt"/>
                    <a:cs typeface="Arial" panose="020B0604020202020204" pitchFamily="34" charset="0"/>
                  </a:rPr>
                  <a:t> Processors</a:t>
                </a:r>
                <a:endParaRPr lang="en-US" sz="1400" b="1">
                  <a:latin typeface="+mn-lt"/>
                  <a:cs typeface="Arial" panose="020B0604020202020204" pitchFamily="34" charset="0"/>
                </a:endParaRPr>
              </a:p>
            </c:rich>
          </c:tx>
          <c:layout>
            <c:manualLayout>
              <c:xMode val="edge"/>
              <c:yMode val="edge"/>
              <c:x val="0.51143588223020242"/>
              <c:y val="0.90568075117370894"/>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9970512"/>
        <c:crosses val="autoZero"/>
        <c:auto val="1"/>
        <c:lblAlgn val="ctr"/>
        <c:lblOffset val="100"/>
        <c:noMultiLvlLbl val="0"/>
      </c:catAx>
      <c:valAx>
        <c:axId val="509970512"/>
        <c:scaling>
          <c:orientation val="minMax"/>
        </c:scaling>
        <c:delete val="0"/>
        <c:axPos val="l"/>
        <c:majorGridlines>
          <c:spPr>
            <a:ln w="9525" cap="flat" cmpd="sng" algn="ctr">
              <a:noFill/>
              <a:round/>
            </a:ln>
            <a:effectLst/>
          </c:spPr>
        </c:majorGridlines>
        <c:title>
          <c:tx>
            <c:rich>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Arial" panose="020B0604020202020204" pitchFamily="34" charset="0"/>
                  </a:defRPr>
                </a:pPr>
                <a:r>
                  <a:rPr lang="en-US" sz="1400" b="1" dirty="0">
                    <a:latin typeface="+mn-lt"/>
                    <a:cs typeface="Arial" panose="020B0604020202020204" pitchFamily="34" charset="0"/>
                  </a:rPr>
                  <a:t>Minutes per</a:t>
                </a:r>
              </a:p>
              <a:p>
                <a:pPr>
                  <a:defRPr sz="1400" b="1">
                    <a:cs typeface="Arial" panose="020B0604020202020204" pitchFamily="34" charset="0"/>
                  </a:defRPr>
                </a:pPr>
                <a:r>
                  <a:rPr lang="en-US" sz="1400" b="1" dirty="0">
                    <a:latin typeface="+mn-lt"/>
                    <a:cs typeface="Arial" panose="020B0604020202020204" pitchFamily="34" charset="0"/>
                  </a:rPr>
                  <a:t>Simulatio</a:t>
                </a:r>
                <a:r>
                  <a:rPr lang="en-US" sz="1400" b="1" baseline="0" dirty="0">
                    <a:latin typeface="+mn-lt"/>
                    <a:cs typeface="Arial" panose="020B0604020202020204" pitchFamily="34" charset="0"/>
                  </a:rPr>
                  <a:t>n Day</a:t>
                </a:r>
                <a:endParaRPr lang="en-US" sz="1400" b="1" dirty="0">
                  <a:latin typeface="+mn-lt"/>
                  <a:cs typeface="Arial" panose="020B0604020202020204" pitchFamily="34" charset="0"/>
                </a:endParaRPr>
              </a:p>
            </c:rich>
          </c:tx>
          <c:layout>
            <c:manualLayout>
              <c:xMode val="edge"/>
              <c:yMode val="edge"/>
              <c:x val="8.368200836820083E-3"/>
              <c:y val="0.36272450439819054"/>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09971824"/>
        <c:crosses val="autoZero"/>
        <c:crossBetween val="between"/>
      </c:valAx>
      <c:spPr>
        <a:noFill/>
        <a:ln w="19050">
          <a:solidFill>
            <a:schemeClr val="tx1"/>
          </a:solidFill>
        </a:ln>
        <a:effectLst/>
      </c:spPr>
    </c:plotArea>
    <c:legend>
      <c:legendPos val="b"/>
      <c:layout>
        <c:manualLayout>
          <c:xMode val="edge"/>
          <c:yMode val="edge"/>
          <c:x val="0.66705388813845978"/>
          <c:y val="8.6043391862838936E-2"/>
          <c:w val="0.27434333783590859"/>
          <c:h val="7.368748717731038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drawing1.xml><?xml version="1.0" encoding="utf-8"?>
<c:userShapes xmlns:c="http://schemas.openxmlformats.org/drawingml/2006/chart">
  <cdr:relSizeAnchor xmlns:cdr="http://schemas.openxmlformats.org/drawingml/2006/chartDrawing">
    <cdr:from>
      <cdr:x>0.09507</cdr:x>
      <cdr:y>0.03316</cdr:y>
    </cdr:from>
    <cdr:to>
      <cdr:x>0.22947</cdr:x>
      <cdr:y>0.1513</cdr:y>
    </cdr:to>
    <cdr:sp macro="" textlink="">
      <cdr:nvSpPr>
        <cdr:cNvPr id="4" name="TextBox 3"/>
        <cdr:cNvSpPr txBox="1"/>
      </cdr:nvSpPr>
      <cdr:spPr>
        <a:xfrm xmlns:a="http://schemas.openxmlformats.org/drawingml/2006/main">
          <a:off x="382127" y="54728"/>
          <a:ext cx="540238" cy="1949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a:latin typeface="Arial" panose="020B0604020202020204" pitchFamily="34" charset="0"/>
              <a:cs typeface="Arial" panose="020B0604020202020204" pitchFamily="34" charset="0"/>
            </a:rPr>
            <a:t>-16.7%</a:t>
          </a:r>
        </a:p>
      </cdr:txBody>
    </cdr:sp>
  </cdr:relSizeAnchor>
  <cdr:relSizeAnchor xmlns:cdr="http://schemas.openxmlformats.org/drawingml/2006/chartDrawing">
    <cdr:from>
      <cdr:x>0.24673</cdr:x>
      <cdr:y>0.28126</cdr:y>
    </cdr:from>
    <cdr:to>
      <cdr:x>0.38612</cdr:x>
      <cdr:y>0.41459</cdr:y>
    </cdr:to>
    <cdr:sp macro="" textlink="">
      <cdr:nvSpPr>
        <cdr:cNvPr id="5" name="TextBox 1"/>
        <cdr:cNvSpPr txBox="1"/>
      </cdr:nvSpPr>
      <cdr:spPr>
        <a:xfrm xmlns:a="http://schemas.openxmlformats.org/drawingml/2006/main">
          <a:off x="991727" y="464146"/>
          <a:ext cx="560320" cy="2200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Arial" panose="020B0604020202020204" pitchFamily="34" charset="0"/>
              <a:cs typeface="Arial" panose="020B0604020202020204" pitchFamily="34" charset="0"/>
            </a:rPr>
            <a:t>-33.3%</a:t>
          </a:r>
        </a:p>
      </cdr:txBody>
    </cdr:sp>
  </cdr:relSizeAnchor>
  <cdr:relSizeAnchor xmlns:cdr="http://schemas.openxmlformats.org/drawingml/2006/chartDrawing">
    <cdr:from>
      <cdr:x>0.39838</cdr:x>
      <cdr:y>0.41473</cdr:y>
    </cdr:from>
    <cdr:to>
      <cdr:x>0.52496</cdr:x>
      <cdr:y>0.5</cdr:y>
    </cdr:to>
    <cdr:sp macro="" textlink="">
      <cdr:nvSpPr>
        <cdr:cNvPr id="6" name="TextBox 1"/>
        <cdr:cNvSpPr txBox="1"/>
      </cdr:nvSpPr>
      <cdr:spPr>
        <a:xfrm xmlns:a="http://schemas.openxmlformats.org/drawingml/2006/main">
          <a:off x="1601327" y="684406"/>
          <a:ext cx="508766" cy="1407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Arial" panose="020B0604020202020204" pitchFamily="34" charset="0"/>
              <a:cs typeface="Arial" panose="020B0604020202020204" pitchFamily="34" charset="0"/>
            </a:rPr>
            <a:t>-42.8%</a:t>
          </a:r>
        </a:p>
      </cdr:txBody>
    </cdr:sp>
  </cdr:relSizeAnchor>
  <cdr:relSizeAnchor xmlns:cdr="http://schemas.openxmlformats.org/drawingml/2006/chartDrawing">
    <cdr:from>
      <cdr:x>0.55004</cdr:x>
      <cdr:y>0.48274</cdr:y>
    </cdr:from>
    <cdr:to>
      <cdr:x>0.69961</cdr:x>
      <cdr:y>0.56801</cdr:y>
    </cdr:to>
    <cdr:sp macro="" textlink="">
      <cdr:nvSpPr>
        <cdr:cNvPr id="7" name="TextBox 1"/>
        <cdr:cNvSpPr txBox="1"/>
      </cdr:nvSpPr>
      <cdr:spPr>
        <a:xfrm xmlns:a="http://schemas.openxmlformats.org/drawingml/2006/main">
          <a:off x="2210927" y="796632"/>
          <a:ext cx="601210" cy="1407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Arial" panose="020B0604020202020204" pitchFamily="34" charset="0"/>
              <a:cs typeface="Arial" panose="020B0604020202020204" pitchFamily="34" charset="0"/>
            </a:rPr>
            <a:t>-56.6%</a:t>
          </a:r>
        </a:p>
      </cdr:txBody>
    </cdr:sp>
  </cdr:relSizeAnchor>
  <cdr:relSizeAnchor xmlns:cdr="http://schemas.openxmlformats.org/drawingml/2006/chartDrawing">
    <cdr:from>
      <cdr:x>0.7017</cdr:x>
      <cdr:y>0.51921</cdr:y>
    </cdr:from>
    <cdr:to>
      <cdr:x>0.85322</cdr:x>
      <cdr:y>0.60448</cdr:y>
    </cdr:to>
    <cdr:sp macro="" textlink="">
      <cdr:nvSpPr>
        <cdr:cNvPr id="8" name="TextBox 1"/>
        <cdr:cNvSpPr txBox="1"/>
      </cdr:nvSpPr>
      <cdr:spPr>
        <a:xfrm xmlns:a="http://schemas.openxmlformats.org/drawingml/2006/main">
          <a:off x="2820527" y="856830"/>
          <a:ext cx="609014" cy="1407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Arial" panose="020B0604020202020204" pitchFamily="34" charset="0"/>
              <a:cs typeface="Arial" panose="020B0604020202020204" pitchFamily="34" charset="0"/>
            </a:rPr>
            <a:t>-69.9%</a:t>
          </a:r>
        </a:p>
      </cdr:txBody>
    </cdr:sp>
  </cdr:relSizeAnchor>
  <cdr:relSizeAnchor xmlns:cdr="http://schemas.openxmlformats.org/drawingml/2006/chartDrawing">
    <cdr:from>
      <cdr:x>0.85336</cdr:x>
      <cdr:y>0.5192</cdr:y>
    </cdr:from>
    <cdr:to>
      <cdr:x>0.98104</cdr:x>
      <cdr:y>0.60448</cdr:y>
    </cdr:to>
    <cdr:sp macro="" textlink="">
      <cdr:nvSpPr>
        <cdr:cNvPr id="9" name="TextBox 1"/>
        <cdr:cNvSpPr txBox="1"/>
      </cdr:nvSpPr>
      <cdr:spPr>
        <a:xfrm xmlns:a="http://schemas.openxmlformats.org/drawingml/2006/main">
          <a:off x="3430127" y="856814"/>
          <a:ext cx="513223" cy="1407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dirty="0">
              <a:latin typeface="Arial" panose="020B0604020202020204" pitchFamily="34" charset="0"/>
              <a:cs typeface="Arial" panose="020B0604020202020204" pitchFamily="34" charset="0"/>
            </a:rPr>
            <a:t>-76.2%</a:t>
          </a:r>
        </a:p>
      </cdr:txBody>
    </cdr:sp>
  </cdr:relSizeAnchor>
</c:userShapes>
</file>

<file path=ppt/drawings/drawing2.xml><?xml version="1.0" encoding="utf-8"?>
<c:userShapes xmlns:c="http://schemas.openxmlformats.org/drawingml/2006/chart">
  <cdr:relSizeAnchor xmlns:cdr="http://schemas.openxmlformats.org/drawingml/2006/chartDrawing">
    <cdr:from>
      <cdr:x>0.75872</cdr:x>
      <cdr:y>0.68045</cdr:y>
    </cdr:from>
    <cdr:to>
      <cdr:x>0.83996</cdr:x>
      <cdr:y>0.76572</cdr:y>
    </cdr:to>
    <cdr:sp macro="" textlink="">
      <cdr:nvSpPr>
        <cdr:cNvPr id="8" name="TextBox 1"/>
        <cdr:cNvSpPr txBox="1"/>
      </cdr:nvSpPr>
      <cdr:spPr>
        <a:xfrm xmlns:a="http://schemas.openxmlformats.org/drawingml/2006/main">
          <a:off x="6908799" y="2508250"/>
          <a:ext cx="739775" cy="3143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latin typeface="Arial" panose="020B0604020202020204" pitchFamily="34" charset="0"/>
              <a:cs typeface="Arial" panose="020B0604020202020204" pitchFamily="34" charset="0"/>
            </a:rPr>
            <a:t>+3.9%</a:t>
          </a:r>
        </a:p>
      </cdr:txBody>
    </cdr:sp>
  </cdr:relSizeAnchor>
  <cdr:relSizeAnchor xmlns:cdr="http://schemas.openxmlformats.org/drawingml/2006/chartDrawing">
    <cdr:from>
      <cdr:x>0.88842</cdr:x>
      <cdr:y>0.69078</cdr:y>
    </cdr:from>
    <cdr:to>
      <cdr:x>0.9592</cdr:x>
      <cdr:y>0.77606</cdr:y>
    </cdr:to>
    <cdr:sp macro="" textlink="">
      <cdr:nvSpPr>
        <cdr:cNvPr id="9" name="TextBox 1"/>
        <cdr:cNvSpPr txBox="1"/>
      </cdr:nvSpPr>
      <cdr:spPr>
        <a:xfrm xmlns:a="http://schemas.openxmlformats.org/drawingml/2006/main">
          <a:off x="8089899" y="2546350"/>
          <a:ext cx="644525" cy="3143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latin typeface="Arial" panose="020B0604020202020204" pitchFamily="34" charset="0"/>
              <a:cs typeface="Arial" panose="020B0604020202020204" pitchFamily="34" charset="0"/>
            </a:rPr>
            <a:t>+3.2%</a:t>
          </a:r>
        </a:p>
      </cdr:txBody>
    </cdr:sp>
  </cdr:relSizeAnchor>
  <cdr:relSizeAnchor xmlns:cdr="http://schemas.openxmlformats.org/drawingml/2006/chartDrawing">
    <cdr:from>
      <cdr:x>0.25941</cdr:x>
      <cdr:y>0.1305</cdr:y>
    </cdr:from>
    <cdr:to>
      <cdr:x>0.34268</cdr:x>
      <cdr:y>0.21577</cdr:y>
    </cdr:to>
    <cdr:sp macro="" textlink="">
      <cdr:nvSpPr>
        <cdr:cNvPr id="10" name="TextBox 3">
          <a:extLst xmlns:a="http://schemas.openxmlformats.org/drawingml/2006/main">
            <a:ext uri="{FF2B5EF4-FFF2-40B4-BE49-F238E27FC236}">
              <a16:creationId xmlns:a16="http://schemas.microsoft.com/office/drawing/2014/main" id="{CD37C3C2-3316-4E55-ACC7-A0BB39E4E6D3}"/>
            </a:ext>
          </a:extLst>
        </cdr:cNvPr>
        <cdr:cNvSpPr txBox="1"/>
      </cdr:nvSpPr>
      <cdr:spPr>
        <a:xfrm xmlns:a="http://schemas.openxmlformats.org/drawingml/2006/main">
          <a:off x="2362200" y="353012"/>
          <a:ext cx="758249" cy="2306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Arial" panose="020B0604020202020204" pitchFamily="34" charset="0"/>
              <a:cs typeface="Arial" panose="020B0604020202020204" pitchFamily="34" charset="0"/>
            </a:rPr>
            <a:t>+20.3%</a:t>
          </a:r>
        </a:p>
      </cdr:txBody>
    </cdr:sp>
  </cdr:relSizeAnchor>
  <cdr:relSizeAnchor xmlns:cdr="http://schemas.openxmlformats.org/drawingml/2006/chartDrawing">
    <cdr:from>
      <cdr:x>0.3431</cdr:x>
      <cdr:y>0.35244</cdr:y>
    </cdr:from>
    <cdr:to>
      <cdr:x>0.42121</cdr:x>
      <cdr:y>0.43771</cdr:y>
    </cdr:to>
    <cdr:sp macro="" textlink="">
      <cdr:nvSpPr>
        <cdr:cNvPr id="11" name="TextBox 1">
          <a:extLst xmlns:a="http://schemas.openxmlformats.org/drawingml/2006/main">
            <a:ext uri="{FF2B5EF4-FFF2-40B4-BE49-F238E27FC236}">
              <a16:creationId xmlns:a16="http://schemas.microsoft.com/office/drawing/2014/main" id="{FC8C27DE-00A7-485F-B45B-6E8CAAC4F6ED}"/>
            </a:ext>
          </a:extLst>
        </cdr:cNvPr>
        <cdr:cNvSpPr txBox="1"/>
      </cdr:nvSpPr>
      <cdr:spPr>
        <a:xfrm xmlns:a="http://schemas.openxmlformats.org/drawingml/2006/main">
          <a:off x="3124200" y="953394"/>
          <a:ext cx="711262" cy="2306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latin typeface="Arial" panose="020B0604020202020204" pitchFamily="34" charset="0"/>
              <a:cs typeface="Arial" panose="020B0604020202020204" pitchFamily="34" charset="0"/>
            </a:rPr>
            <a:t>+12.3%</a:t>
          </a:r>
        </a:p>
      </cdr:txBody>
    </cdr:sp>
  </cdr:relSizeAnchor>
  <cdr:relSizeAnchor xmlns:cdr="http://schemas.openxmlformats.org/drawingml/2006/chartDrawing">
    <cdr:from>
      <cdr:x>0.55537</cdr:x>
      <cdr:y>0.56543</cdr:y>
    </cdr:from>
    <cdr:to>
      <cdr:x>0.63975</cdr:x>
      <cdr:y>0.6507</cdr:y>
    </cdr:to>
    <cdr:sp macro="" textlink="">
      <cdr:nvSpPr>
        <cdr:cNvPr id="12" name="TextBox 1">
          <a:extLst xmlns:a="http://schemas.openxmlformats.org/drawingml/2006/main">
            <a:ext uri="{FF2B5EF4-FFF2-40B4-BE49-F238E27FC236}">
              <a16:creationId xmlns:a16="http://schemas.microsoft.com/office/drawing/2014/main" id="{251FDDC8-6F05-4928-8726-FFB4E4061482}"/>
            </a:ext>
          </a:extLst>
        </cdr:cNvPr>
        <cdr:cNvSpPr txBox="1"/>
      </cdr:nvSpPr>
      <cdr:spPr>
        <a:xfrm xmlns:a="http://schemas.openxmlformats.org/drawingml/2006/main">
          <a:off x="5057137" y="1998098"/>
          <a:ext cx="768356" cy="3013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latin typeface="Arial" panose="020B0604020202020204" pitchFamily="34" charset="0"/>
              <a:cs typeface="Arial" panose="020B0604020202020204" pitchFamily="34" charset="0"/>
            </a:rPr>
            <a:t>+12.8%</a:t>
          </a:r>
        </a:p>
      </cdr:txBody>
    </cdr:sp>
  </cdr:relSizeAnchor>
  <cdr:relSizeAnchor xmlns:cdr="http://schemas.openxmlformats.org/drawingml/2006/chartDrawing">
    <cdr:from>
      <cdr:x>0.65892</cdr:x>
      <cdr:y>0.62875</cdr:y>
    </cdr:from>
    <cdr:to>
      <cdr:x>0.74226</cdr:x>
      <cdr:y>0.71402</cdr:y>
    </cdr:to>
    <cdr:sp macro="" textlink="">
      <cdr:nvSpPr>
        <cdr:cNvPr id="13" name="TextBox 1">
          <a:extLst xmlns:a="http://schemas.openxmlformats.org/drawingml/2006/main">
            <a:ext uri="{FF2B5EF4-FFF2-40B4-BE49-F238E27FC236}">
              <a16:creationId xmlns:a16="http://schemas.microsoft.com/office/drawing/2014/main" id="{34F4818A-EB0B-4973-A7FC-CCF20A807064}"/>
            </a:ext>
          </a:extLst>
        </cdr:cNvPr>
        <cdr:cNvSpPr txBox="1"/>
      </cdr:nvSpPr>
      <cdr:spPr>
        <a:xfrm xmlns:a="http://schemas.openxmlformats.org/drawingml/2006/main">
          <a:off x="6000081" y="2221868"/>
          <a:ext cx="758886" cy="3013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latin typeface="Arial" panose="020B0604020202020204" pitchFamily="34" charset="0"/>
              <a:cs typeface="Arial" panose="020B0604020202020204" pitchFamily="34" charset="0"/>
            </a:rPr>
            <a:t>+10.0%</a:t>
          </a:r>
        </a:p>
      </cdr:txBody>
    </cdr:sp>
  </cdr:relSizeAnchor>
  <cdr:relSizeAnchor xmlns:cdr="http://schemas.openxmlformats.org/drawingml/2006/chartDrawing">
    <cdr:from>
      <cdr:x>0.75872</cdr:x>
      <cdr:y>0.68045</cdr:y>
    </cdr:from>
    <cdr:to>
      <cdr:x>0.83996</cdr:x>
      <cdr:y>0.76572</cdr:y>
    </cdr:to>
    <cdr:sp macro="" textlink="">
      <cdr:nvSpPr>
        <cdr:cNvPr id="14" name="TextBox 1">
          <a:extLst xmlns:a="http://schemas.openxmlformats.org/drawingml/2006/main">
            <a:ext uri="{FF2B5EF4-FFF2-40B4-BE49-F238E27FC236}">
              <a16:creationId xmlns:a16="http://schemas.microsoft.com/office/drawing/2014/main" id="{78F3914E-F2B9-48C5-AF83-03282DD78C5F}"/>
            </a:ext>
          </a:extLst>
        </cdr:cNvPr>
        <cdr:cNvSpPr txBox="1"/>
      </cdr:nvSpPr>
      <cdr:spPr>
        <a:xfrm xmlns:a="http://schemas.openxmlformats.org/drawingml/2006/main">
          <a:off x="6908799" y="2508250"/>
          <a:ext cx="739775" cy="3143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latin typeface="Arial" panose="020B0604020202020204" pitchFamily="34" charset="0"/>
              <a:cs typeface="Arial" panose="020B0604020202020204" pitchFamily="34" charset="0"/>
            </a:rPr>
            <a:t>+3.9%</a:t>
          </a:r>
        </a:p>
      </cdr:txBody>
    </cdr:sp>
  </cdr:relSizeAnchor>
  <cdr:relSizeAnchor xmlns:cdr="http://schemas.openxmlformats.org/drawingml/2006/chartDrawing">
    <cdr:from>
      <cdr:x>0.88842</cdr:x>
      <cdr:y>0.69078</cdr:y>
    </cdr:from>
    <cdr:to>
      <cdr:x>0.9592</cdr:x>
      <cdr:y>0.77606</cdr:y>
    </cdr:to>
    <cdr:sp macro="" textlink="">
      <cdr:nvSpPr>
        <cdr:cNvPr id="15" name="TextBox 1">
          <a:extLst xmlns:a="http://schemas.openxmlformats.org/drawingml/2006/main">
            <a:ext uri="{FF2B5EF4-FFF2-40B4-BE49-F238E27FC236}">
              <a16:creationId xmlns:a16="http://schemas.microsoft.com/office/drawing/2014/main" id="{40E18B3E-E103-4D2B-B89D-EC6B86CE62D8}"/>
            </a:ext>
          </a:extLst>
        </cdr:cNvPr>
        <cdr:cNvSpPr txBox="1"/>
      </cdr:nvSpPr>
      <cdr:spPr>
        <a:xfrm xmlns:a="http://schemas.openxmlformats.org/drawingml/2006/main">
          <a:off x="8089899" y="2546350"/>
          <a:ext cx="644525" cy="3143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latin typeface="Arial" panose="020B0604020202020204" pitchFamily="34" charset="0"/>
              <a:cs typeface="Arial" panose="020B0604020202020204" pitchFamily="34" charset="0"/>
            </a:rPr>
            <a:t>+3.2%</a:t>
          </a:r>
        </a:p>
      </cdr:txBody>
    </cdr:sp>
  </cdr:relSizeAnchor>
  <cdr:relSizeAnchor xmlns:cdr="http://schemas.openxmlformats.org/drawingml/2006/chartDrawing">
    <cdr:from>
      <cdr:x>0.44575</cdr:x>
      <cdr:y>0.47152</cdr:y>
    </cdr:from>
    <cdr:to>
      <cdr:x>0.53013</cdr:x>
      <cdr:y>0.55679</cdr:y>
    </cdr:to>
    <cdr:sp macro="" textlink="">
      <cdr:nvSpPr>
        <cdr:cNvPr id="16" name="TextBox 1">
          <a:extLst xmlns:a="http://schemas.openxmlformats.org/drawingml/2006/main">
            <a:ext uri="{FF2B5EF4-FFF2-40B4-BE49-F238E27FC236}">
              <a16:creationId xmlns:a16="http://schemas.microsoft.com/office/drawing/2014/main" id="{426A7920-BABF-4177-ABF3-C2D6CFBB3B05}"/>
            </a:ext>
          </a:extLst>
        </cdr:cNvPr>
        <cdr:cNvSpPr txBox="1"/>
      </cdr:nvSpPr>
      <cdr:spPr>
        <a:xfrm xmlns:a="http://schemas.openxmlformats.org/drawingml/2006/main">
          <a:off x="4058920" y="1666240"/>
          <a:ext cx="768356" cy="3013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latin typeface="Arial" panose="020B0604020202020204" pitchFamily="34" charset="0"/>
              <a:cs typeface="Arial" panose="020B0604020202020204" pitchFamily="34" charset="0"/>
            </a:rPr>
            <a:t>+16.4%</a:t>
          </a:r>
        </a:p>
      </cdr:txBody>
    </cdr:sp>
  </cdr:relSizeAnchor>
</c:userShapes>
</file>

<file path=ppt/drawings/drawing3.xml><?xml version="1.0" encoding="utf-8"?>
<c:userShapes xmlns:c="http://schemas.openxmlformats.org/drawingml/2006/chart">
  <cdr:relSizeAnchor xmlns:cdr="http://schemas.openxmlformats.org/drawingml/2006/chartDrawing">
    <cdr:from>
      <cdr:x>0.26778</cdr:x>
      <cdr:y>0.0557</cdr:y>
    </cdr:from>
    <cdr:to>
      <cdr:x>0.33996</cdr:x>
      <cdr:y>0.14097</cdr:y>
    </cdr:to>
    <cdr:sp macro="" textlink="">
      <cdr:nvSpPr>
        <cdr:cNvPr id="4" name="TextBox 3"/>
        <cdr:cNvSpPr txBox="1"/>
      </cdr:nvSpPr>
      <cdr:spPr>
        <a:xfrm xmlns:a="http://schemas.openxmlformats.org/drawingml/2006/main">
          <a:off x="2438400" y="150679"/>
          <a:ext cx="657264" cy="2306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Arial" panose="020B0604020202020204" pitchFamily="34" charset="0"/>
              <a:cs typeface="Arial" panose="020B0604020202020204" pitchFamily="34" charset="0"/>
            </a:rPr>
            <a:t>+13.3%</a:t>
          </a:r>
        </a:p>
      </cdr:txBody>
    </cdr:sp>
  </cdr:relSizeAnchor>
  <cdr:relSizeAnchor xmlns:cdr="http://schemas.openxmlformats.org/drawingml/2006/chartDrawing">
    <cdr:from>
      <cdr:x>0.37657</cdr:x>
      <cdr:y>0.32394</cdr:y>
    </cdr:from>
    <cdr:to>
      <cdr:x>0.45468</cdr:x>
      <cdr:y>0.40921</cdr:y>
    </cdr:to>
    <cdr:sp macro="" textlink="">
      <cdr:nvSpPr>
        <cdr:cNvPr id="5" name="TextBox 1"/>
        <cdr:cNvSpPr txBox="1"/>
      </cdr:nvSpPr>
      <cdr:spPr>
        <a:xfrm xmlns:a="http://schemas.openxmlformats.org/drawingml/2006/main">
          <a:off x="3429000" y="876300"/>
          <a:ext cx="711261" cy="2306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latin typeface="Arial" panose="020B0604020202020204" pitchFamily="34" charset="0"/>
              <a:cs typeface="Arial" panose="020B0604020202020204" pitchFamily="34" charset="0"/>
            </a:rPr>
            <a:t>+13.0%</a:t>
          </a:r>
        </a:p>
      </cdr:txBody>
    </cdr:sp>
  </cdr:relSizeAnchor>
  <cdr:relSizeAnchor xmlns:cdr="http://schemas.openxmlformats.org/drawingml/2006/chartDrawing">
    <cdr:from>
      <cdr:x>0.5</cdr:x>
      <cdr:y>0.50112</cdr:y>
    </cdr:from>
    <cdr:to>
      <cdr:x>0.58438</cdr:x>
      <cdr:y>0.58639</cdr:y>
    </cdr:to>
    <cdr:sp macro="" textlink="">
      <cdr:nvSpPr>
        <cdr:cNvPr id="6" name="TextBox 1"/>
        <cdr:cNvSpPr txBox="1"/>
      </cdr:nvSpPr>
      <cdr:spPr>
        <a:xfrm xmlns:a="http://schemas.openxmlformats.org/drawingml/2006/main">
          <a:off x="4552950" y="1355583"/>
          <a:ext cx="768356" cy="2306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latin typeface="Arial" panose="020B0604020202020204" pitchFamily="34" charset="0"/>
              <a:cs typeface="Arial" panose="020B0604020202020204" pitchFamily="34" charset="0"/>
            </a:rPr>
            <a:t>+8.6%</a:t>
          </a:r>
        </a:p>
      </cdr:txBody>
    </cdr:sp>
  </cdr:relSizeAnchor>
  <cdr:relSizeAnchor xmlns:cdr="http://schemas.openxmlformats.org/drawingml/2006/chartDrawing">
    <cdr:from>
      <cdr:x>0.62762</cdr:x>
      <cdr:y>0.57746</cdr:y>
    </cdr:from>
    <cdr:to>
      <cdr:x>0.71096</cdr:x>
      <cdr:y>0.66273</cdr:y>
    </cdr:to>
    <cdr:sp macro="" textlink="">
      <cdr:nvSpPr>
        <cdr:cNvPr id="7" name="TextBox 1"/>
        <cdr:cNvSpPr txBox="1"/>
      </cdr:nvSpPr>
      <cdr:spPr>
        <a:xfrm xmlns:a="http://schemas.openxmlformats.org/drawingml/2006/main">
          <a:off x="5715000" y="1562100"/>
          <a:ext cx="758886" cy="2306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latin typeface="Arial" panose="020B0604020202020204" pitchFamily="34" charset="0"/>
              <a:cs typeface="Arial" panose="020B0604020202020204" pitchFamily="34" charset="0"/>
            </a:rPr>
            <a:t>+6.1%</a:t>
          </a:r>
        </a:p>
      </cdr:txBody>
    </cdr:sp>
  </cdr:relSizeAnchor>
  <cdr:relSizeAnchor xmlns:cdr="http://schemas.openxmlformats.org/drawingml/2006/chartDrawing">
    <cdr:from>
      <cdr:x>0.76273</cdr:x>
      <cdr:y>0.60563</cdr:y>
    </cdr:from>
    <cdr:to>
      <cdr:x>0.84397</cdr:x>
      <cdr:y>0.6909</cdr:y>
    </cdr:to>
    <cdr:sp macro="" textlink="">
      <cdr:nvSpPr>
        <cdr:cNvPr id="8" name="TextBox 1"/>
        <cdr:cNvSpPr txBox="1"/>
      </cdr:nvSpPr>
      <cdr:spPr>
        <a:xfrm xmlns:a="http://schemas.openxmlformats.org/drawingml/2006/main">
          <a:off x="6945318" y="1638300"/>
          <a:ext cx="739764" cy="2306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latin typeface="Arial" panose="020B0604020202020204" pitchFamily="34" charset="0"/>
              <a:cs typeface="Arial" panose="020B0604020202020204" pitchFamily="34" charset="0"/>
            </a:rPr>
            <a:t>+6.3%</a:t>
          </a:r>
        </a:p>
      </cdr:txBody>
    </cdr:sp>
  </cdr:relSizeAnchor>
  <cdr:relSizeAnchor xmlns:cdr="http://schemas.openxmlformats.org/drawingml/2006/chartDrawing">
    <cdr:from>
      <cdr:x>0.88424</cdr:x>
      <cdr:y>0.64981</cdr:y>
    </cdr:from>
    <cdr:to>
      <cdr:x>0.95502</cdr:x>
      <cdr:y>0.73509</cdr:y>
    </cdr:to>
    <cdr:sp macro="" textlink="">
      <cdr:nvSpPr>
        <cdr:cNvPr id="9" name="TextBox 1"/>
        <cdr:cNvSpPr txBox="1"/>
      </cdr:nvSpPr>
      <cdr:spPr>
        <a:xfrm xmlns:a="http://schemas.openxmlformats.org/drawingml/2006/main">
          <a:off x="8051764" y="2296281"/>
          <a:ext cx="644515" cy="3013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latin typeface="Arial" panose="020B0604020202020204" pitchFamily="34" charset="0"/>
              <a:cs typeface="Arial" panose="020B0604020202020204" pitchFamily="34" charset="0"/>
            </a:rPr>
            <a:t>+5.6%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3F119CC-0E9C-4303-8FC0-FA6C67E0699C}" type="datetimeFigureOut">
              <a:rPr lang="en-US"/>
              <a:pPr>
                <a:defRPr/>
              </a:pPr>
              <a:t>10/18/2018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A6924233-FC8A-4838-8824-56EBB7540E6D}" type="slidenum">
              <a:rPr lang="en-US"/>
              <a:pPr>
                <a:defRPr/>
              </a:pPr>
              <a:t>‹#›</a:t>
            </a:fld>
            <a:endParaRPr lang="en-US"/>
          </a:p>
        </p:txBody>
      </p:sp>
    </p:spTree>
    <p:extLst>
      <p:ext uri="{BB962C8B-B14F-4D97-AF65-F5344CB8AC3E}">
        <p14:creationId xmlns:p14="http://schemas.microsoft.com/office/powerpoint/2010/main" val="569683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1633A1B-E4ED-4A2A-87DF-7B125DA7738F}" type="slidenum">
              <a:rPr lang="en-US"/>
              <a:pPr>
                <a:defRPr/>
              </a:pPr>
              <a:t>‹#›</a:t>
            </a:fld>
            <a:endParaRPr lang="en-US"/>
          </a:p>
        </p:txBody>
      </p:sp>
    </p:spTree>
    <p:extLst>
      <p:ext uri="{BB962C8B-B14F-4D97-AF65-F5344CB8AC3E}">
        <p14:creationId xmlns:p14="http://schemas.microsoft.com/office/powerpoint/2010/main" val="1702319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CE53AB5D-A950-4AE7-AC6B-9D5657576A4D}" type="slidenum">
              <a:rPr lang="en-US" sz="1200"/>
              <a:pPr/>
              <a:t>0</a:t>
            </a:fld>
            <a:endParaRPr lang="en-US" sz="1200" dirty="0"/>
          </a:p>
        </p:txBody>
      </p:sp>
      <p:sp>
        <p:nvSpPr>
          <p:cNvPr id="5123" name="Rectangle 2"/>
          <p:cNvSpPr>
            <a:spLocks noGrp="1" noRot="1" noChangeAspect="1" noChangeArrowheads="1" noTextEdit="1"/>
          </p:cNvSpPr>
          <p:nvPr>
            <p:ph type="sldImg"/>
          </p:nvPr>
        </p:nvSpPr>
        <p:spPr>
          <a:xfrm>
            <a:off x="381000" y="685800"/>
            <a:ext cx="6096000" cy="3429000"/>
          </a:xfrm>
          <a:ln/>
        </p:spPr>
      </p:sp>
      <p:sp>
        <p:nvSpPr>
          <p:cNvPr id="5124"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(1) While “</a:t>
            </a:r>
            <a:r>
              <a:rPr lang="en-US" baseline="0" dirty="0" err="1"/>
              <a:t>arial</a:t>
            </a:r>
            <a:r>
              <a:rPr lang="en-US" baseline="0" dirty="0"/>
              <a:t>” is used in this example, other fonts may be used. Please strive for consistency in font type and size. </a:t>
            </a:r>
            <a:endParaRPr lang="en-US" dirty="0"/>
          </a:p>
          <a:p>
            <a:pPr eaLnBrk="1" hangingPunct="1"/>
            <a:r>
              <a:rPr lang="en-US" baseline="0" dirty="0"/>
              <a:t>(2) While a blue background is shown here, other colors noted on the EPA/ORD intranet site may be used.</a:t>
            </a:r>
          </a:p>
          <a:p>
            <a:pPr eaLnBrk="1" hangingPunct="1"/>
            <a:r>
              <a:rPr lang="en-US" baseline="0" dirty="0"/>
              <a:t>(3) A picture may be added if desired.</a:t>
            </a:r>
          </a:p>
          <a:p>
            <a:pPr eaLnBrk="1" hangingPunct="1"/>
            <a:endParaRPr lang="en-US" baseline="0" dirty="0"/>
          </a:p>
          <a:p>
            <a:pPr eaLnBrk="1" hangingPunct="1"/>
            <a:r>
              <a:rPr lang="en-US" baseline="0" dirty="0"/>
              <a:t>--- The goal is to promote our CED “brand” and maintain some degree of consistency among CED presentations.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rPr>
              <a:t>Clouds and fogs impact the concentration and distribution of atmospheric gases and aerosols through </a:t>
            </a:r>
            <a:r>
              <a:rPr lang="en-US" b="1" dirty="0">
                <a:latin typeface="Calibri" panose="020F0502020204030204" pitchFamily="34" charset="0"/>
              </a:rPr>
              <a:t>chemistry</a:t>
            </a:r>
            <a:r>
              <a:rPr lang="en-US" dirty="0">
                <a:latin typeface="Calibri" panose="020F0502020204030204" pitchFamily="34" charset="0"/>
              </a:rPr>
              <a:t>, scavenging, and transport. </a:t>
            </a:r>
          </a:p>
          <a:p>
            <a:r>
              <a:rPr lang="en-US" dirty="0">
                <a:latin typeface="Calibri" panose="020F0502020204030204" pitchFamily="34" charset="0"/>
              </a:rPr>
              <a:t>Aqueous oxidation of SO</a:t>
            </a:r>
            <a:r>
              <a:rPr lang="en-US" baseline="-25000" dirty="0">
                <a:latin typeface="Calibri" panose="020F0502020204030204" pitchFamily="34" charset="0"/>
              </a:rPr>
              <a:t>2</a:t>
            </a:r>
            <a:r>
              <a:rPr lang="en-US" dirty="0">
                <a:latin typeface="Calibri" panose="020F0502020204030204" pitchFamily="34" charset="0"/>
              </a:rPr>
              <a:t> to SO</a:t>
            </a:r>
            <a:r>
              <a:rPr lang="en-US" baseline="-25000" dirty="0">
                <a:latin typeface="Calibri" panose="020F0502020204030204" pitchFamily="34" charset="0"/>
              </a:rPr>
              <a:t>4</a:t>
            </a:r>
            <a:r>
              <a:rPr lang="en-US" baseline="30000" dirty="0">
                <a:latin typeface="Calibri" panose="020F0502020204030204" pitchFamily="34" charset="0"/>
              </a:rPr>
              <a:t>2-</a:t>
            </a:r>
            <a:r>
              <a:rPr lang="en-US" dirty="0">
                <a:latin typeface="Calibri" panose="020F0502020204030204" pitchFamily="34" charset="0"/>
              </a:rPr>
              <a:t> often dominates over gas phase; evidence for non-trivial SOA formation in-cloud as well</a:t>
            </a:r>
          </a:p>
          <a:p>
            <a:r>
              <a:rPr lang="en-US" dirty="0">
                <a:latin typeface="Calibri" panose="020F0502020204030204" pitchFamily="34" charset="0"/>
              </a:rPr>
              <a:t>Evolving research has indicated that aqueous pathways may have a significant role in the formation of SOA (Carlton et al., 2006, 2007; McNeill et al., 2012, 2015; </a:t>
            </a:r>
            <a:r>
              <a:rPr lang="en-US" dirty="0" err="1">
                <a:latin typeface="Calibri" panose="020F0502020204030204" pitchFamily="34" charset="0"/>
              </a:rPr>
              <a:t>Ervens</a:t>
            </a:r>
            <a:r>
              <a:rPr lang="en-US" dirty="0">
                <a:latin typeface="Calibri" panose="020F0502020204030204" pitchFamily="34" charset="0"/>
              </a:rPr>
              <a:t>, 2015;  </a:t>
            </a:r>
            <a:r>
              <a:rPr lang="en-US" dirty="0" err="1">
                <a:latin typeface="Calibri" panose="020F0502020204030204" pitchFamily="34" charset="0"/>
              </a:rPr>
              <a:t>Ervens</a:t>
            </a:r>
            <a:r>
              <a:rPr lang="en-US" dirty="0">
                <a:latin typeface="Calibri" panose="020F0502020204030204" pitchFamily="34" charset="0"/>
              </a:rPr>
              <a:t> et al., 2011; Lim et al., 2005).</a:t>
            </a:r>
          </a:p>
          <a:p>
            <a:pPr lvl="1"/>
            <a:r>
              <a:rPr lang="en-US" sz="2000" dirty="0">
                <a:latin typeface="Calibri" panose="020F0502020204030204" pitchFamily="34" charset="0"/>
              </a:rPr>
              <a:t>Oxidized VOCs dissolve into cloud droplets</a:t>
            </a:r>
          </a:p>
          <a:p>
            <a:pPr lvl="1"/>
            <a:r>
              <a:rPr lang="en-US" sz="2000" dirty="0">
                <a:latin typeface="Calibri" panose="020F0502020204030204" pitchFamily="34" charset="0"/>
              </a:rPr>
              <a:t>Further oxidize in the aqueous phase</a:t>
            </a:r>
          </a:p>
          <a:p>
            <a:pPr lvl="1"/>
            <a:r>
              <a:rPr lang="en-US" sz="2000" dirty="0">
                <a:latin typeface="Calibri" panose="020F0502020204030204" pitchFamily="34" charset="0"/>
              </a:rPr>
              <a:t>Remain in the particle phase after cloud evaporation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rPr>
              <a:t>Global modeling studies suggest SOA formation formed via cloud processing of soluble organic compounds may be significant</a:t>
            </a:r>
          </a:p>
          <a:p>
            <a:pPr lvl="0"/>
            <a:r>
              <a:rPr lang="en-US" dirty="0">
                <a:latin typeface="Calibri" panose="020F0502020204030204" pitchFamily="34" charset="0"/>
              </a:rPr>
              <a:t>[Also: clouds impact the evolution of gas phase chemistry in the interstitial air between cloud droplets by preferentially scavenging more soluble species and subjecting them to aqueous chemistry]</a:t>
            </a:r>
          </a:p>
          <a:p>
            <a:endParaRPr lang="en-US" dirty="0">
              <a:latin typeface="Calibri" panose="020F0502020204030204" pitchFamily="34" charset="0"/>
            </a:endParaRPr>
          </a:p>
          <a:p>
            <a:r>
              <a:rPr lang="en-US" dirty="0">
                <a:latin typeface="Calibri" panose="020F0502020204030204" pitchFamily="34" charset="0"/>
              </a:rPr>
              <a:t>SO</a:t>
            </a:r>
            <a:r>
              <a:rPr lang="en-US" baseline="-25000" dirty="0">
                <a:latin typeface="Calibri" panose="020F0502020204030204" pitchFamily="34" charset="0"/>
              </a:rPr>
              <a:t>4</a:t>
            </a:r>
            <a:r>
              <a:rPr lang="en-US" baseline="30000" dirty="0">
                <a:latin typeface="Calibri" panose="020F0502020204030204" pitchFamily="34" charset="0"/>
              </a:rPr>
              <a:t>2-</a:t>
            </a:r>
            <a:r>
              <a:rPr lang="en-US" dirty="0">
                <a:latin typeface="Calibri" panose="020F0502020204030204" pitchFamily="34" charset="0"/>
              </a:rPr>
              <a:t> + OA are major contributors to PM</a:t>
            </a:r>
            <a:r>
              <a:rPr lang="en-US" baseline="-25000" dirty="0">
                <a:latin typeface="Calibri" panose="020F0502020204030204" pitchFamily="34" charset="0"/>
              </a:rPr>
              <a:t>2.5</a:t>
            </a:r>
            <a:r>
              <a:rPr lang="en-US" dirty="0">
                <a:latin typeface="Calibri" panose="020F0502020204030204" pitchFamily="34" charset="0"/>
              </a:rPr>
              <a:t> levels around the globe, often accounting for more than half of the total mass</a:t>
            </a:r>
          </a:p>
          <a:p>
            <a:r>
              <a:rPr lang="en-US" dirty="0">
                <a:latin typeface="Calibri" panose="020F0502020204030204" pitchFamily="34" charset="0"/>
              </a:rPr>
              <a:t>Accurately representing the major sources and production pathways of these species in CTMs is necessary to assess the impacts of emissions changes on air quality and climate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rPr>
              <a:t>            Cloud chemistry in many CTMs is often outdated and oversimplified</a:t>
            </a:r>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26</a:t>
            </a:fld>
            <a:endParaRPr lang="en-US"/>
          </a:p>
        </p:txBody>
      </p:sp>
    </p:spTree>
    <p:extLst>
      <p:ext uri="{BB962C8B-B14F-4D97-AF65-F5344CB8AC3E}">
        <p14:creationId xmlns:p14="http://schemas.microsoft.com/office/powerpoint/2010/main" val="170184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1200" dirty="0">
                <a:solidFill>
                  <a:schemeClr val="tx1"/>
                </a:solidFill>
                <a:effectLst/>
                <a:latin typeface="Arial" charset="0"/>
                <a:ea typeface="ＭＳ Ｐゴシック" pitchFamily="1" charset="-128"/>
                <a:cs typeface="+mn-cs"/>
              </a:rPr>
              <a:t>In CMAQv5.3beta we extend the cloud chemistry mechanism to include additional S, N, O-H, and organic chemistry</a:t>
            </a:r>
          </a:p>
          <a:p>
            <a:r>
              <a:rPr lang="en-US" sz="800" kern="1200" dirty="0">
                <a:solidFill>
                  <a:schemeClr val="tx1"/>
                </a:solidFill>
                <a:effectLst/>
                <a:latin typeface="Arial" charset="0"/>
                <a:ea typeface="ＭＳ Ｐゴシック" pitchFamily="1" charset="-128"/>
                <a:cs typeface="+mn-cs"/>
              </a:rPr>
              <a:t>	-based on a reduced mechanism from “</a:t>
            </a:r>
            <a:r>
              <a:rPr lang="en-US" sz="800" kern="1200" dirty="0" err="1">
                <a:solidFill>
                  <a:schemeClr val="tx1"/>
                </a:solidFill>
                <a:effectLst/>
                <a:latin typeface="Arial" charset="0"/>
                <a:ea typeface="ＭＳ Ｐゴシック" pitchFamily="1" charset="-128"/>
                <a:cs typeface="+mn-cs"/>
              </a:rPr>
              <a:t>ReLACS</a:t>
            </a:r>
            <a:r>
              <a:rPr lang="en-US" sz="800" kern="1200" dirty="0">
                <a:solidFill>
                  <a:schemeClr val="tx1"/>
                </a:solidFill>
                <a:effectLst/>
                <a:latin typeface="Arial" charset="0"/>
                <a:ea typeface="ＭＳ Ｐゴシック" pitchFamily="1" charset="-128"/>
                <a:cs typeface="+mn-cs"/>
              </a:rPr>
              <a:t>-AQ” (</a:t>
            </a:r>
            <a:r>
              <a:rPr lang="en-US" sz="800" kern="1200" dirty="0" err="1">
                <a:solidFill>
                  <a:schemeClr val="tx1"/>
                </a:solidFill>
                <a:effectLst/>
                <a:latin typeface="Arial" charset="0"/>
                <a:ea typeface="ＭＳ Ｐゴシック" pitchFamily="1" charset="-128"/>
                <a:cs typeface="+mn-cs"/>
              </a:rPr>
              <a:t>Leriche</a:t>
            </a:r>
            <a:r>
              <a:rPr lang="en-US" sz="800" kern="1200" dirty="0">
                <a:solidFill>
                  <a:schemeClr val="tx1"/>
                </a:solidFill>
                <a:effectLst/>
                <a:latin typeface="Arial" charset="0"/>
                <a:ea typeface="ＭＳ Ｐゴシック" pitchFamily="1" charset="-128"/>
                <a:cs typeface="+mn-cs"/>
              </a:rPr>
              <a:t> et al., 2013) that was built from/tested against more state-of-the-art/extensive cloud chemistry models (CAPRAM 2.4 and </a:t>
            </a:r>
            <a:r>
              <a:rPr lang="en-US" sz="800" kern="1200" dirty="0" err="1">
                <a:solidFill>
                  <a:schemeClr val="tx1"/>
                </a:solidFill>
                <a:effectLst/>
                <a:latin typeface="Arial" charset="0"/>
                <a:ea typeface="ＭＳ Ｐゴシック" pitchFamily="1" charset="-128"/>
                <a:cs typeface="+mn-cs"/>
              </a:rPr>
              <a:t>Tost</a:t>
            </a:r>
            <a:r>
              <a:rPr lang="en-US" sz="800" kern="1200" dirty="0">
                <a:solidFill>
                  <a:schemeClr val="tx1"/>
                </a:solidFill>
                <a:effectLst/>
                <a:latin typeface="Arial" charset="0"/>
                <a:ea typeface="ＭＳ Ｐゴシック" pitchFamily="1" charset="-128"/>
                <a:cs typeface="+mn-cs"/>
              </a:rPr>
              <a:t> et al., 2007)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latin typeface="Calibri" panose="020F0502020204030204" pitchFamily="34" charset="0"/>
              </a:rPr>
              <a:t>	-and on a more mechanistic representation of in-cloud SOA formation of small carboxylic acids from reactions of species like glyoxal, methylglyoxal, and glycolaldehyde with OH (</a:t>
            </a:r>
            <a:r>
              <a:rPr lang="en-US" sz="800" dirty="0"/>
              <a:t>Lim et al. (2005), Tan et al. (2009), Lim et al. (2010, 2013) and updated by </a:t>
            </a:r>
            <a:r>
              <a:rPr lang="en-US" sz="800" dirty="0" err="1"/>
              <a:t>Sareen</a:t>
            </a:r>
            <a:r>
              <a:rPr lang="en-US" sz="800" dirty="0"/>
              <a:t> et al., 2013 – </a:t>
            </a:r>
            <a:r>
              <a:rPr lang="en-US" sz="800" dirty="0">
                <a:latin typeface="Calibri" panose="020F0502020204030204" pitchFamily="34" charset="0"/>
              </a:rPr>
              <a:t>NOTE: in published studies, modeling with the proposed (SOA) mechanism successfully reproduced oxalic acid concentrations from batch experiments (Tan et al., 2009, Lim et al., 2010, 2013) for cloud-relevant concentrations</a:t>
            </a:r>
            <a:r>
              <a:rPr lang="en-US" sz="800" dirty="0"/>
              <a:t>).</a:t>
            </a:r>
          </a:p>
          <a:p>
            <a:pPr lvl="0"/>
            <a:r>
              <a:rPr lang="en-US" sz="800" dirty="0">
                <a:latin typeface="Calibri" panose="020F0502020204030204" pitchFamily="34" charset="0"/>
              </a:rPr>
              <a:t>		</a:t>
            </a:r>
            <a:endParaRPr lang="en-US" sz="800" b="0" i="0" u="none" strike="noStrike" kern="1200" baseline="0" dirty="0">
              <a:solidFill>
                <a:schemeClr val="tx1"/>
              </a:solidFill>
              <a:latin typeface="Calibri" panose="020F0502020204030204" pitchFamily="34" charset="0"/>
              <a:ea typeface="ＭＳ Ｐゴシック" pitchFamily="1" charset="-128"/>
              <a:cs typeface="+mn-cs"/>
            </a:endParaRPr>
          </a:p>
          <a:p>
            <a:r>
              <a:rPr lang="en-US" sz="800" b="0" i="0" u="none" strike="noStrike" kern="1200" baseline="0" dirty="0">
                <a:solidFill>
                  <a:schemeClr val="tx1"/>
                </a:solidFill>
                <a:latin typeface="Calibri" panose="020F0502020204030204" pitchFamily="34" charset="0"/>
                <a:ea typeface="ＭＳ Ｐゴシック" pitchFamily="1" charset="-128"/>
                <a:cs typeface="+mn-cs"/>
              </a:rPr>
              <a:t>Notes:</a:t>
            </a:r>
            <a:endParaRPr lang="en-US" sz="800" b="0" i="0" u="none" strike="noStrike" kern="1200" baseline="0" dirty="0">
              <a:solidFill>
                <a:schemeClr val="tx1"/>
              </a:solidFill>
              <a:latin typeface="Arial" charset="0"/>
              <a:ea typeface="ＭＳ Ｐゴシック" pitchFamily="1"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kern="1200" baseline="0" dirty="0">
                <a:solidFill>
                  <a:schemeClr val="tx1"/>
                </a:solidFill>
                <a:latin typeface="Arial" charset="0"/>
                <a:ea typeface="ＭＳ Ｐゴシック" pitchFamily="1" charset="-128"/>
                <a:cs typeface="+mn-cs"/>
              </a:rPr>
              <a:t>Oxalic acid/oxalate (</a:t>
            </a:r>
            <a:r>
              <a:rPr lang="en-US" sz="800" dirty="0">
                <a:latin typeface="Calibri" panose="020F0502020204030204" pitchFamily="34" charset="0"/>
              </a:rPr>
              <a:t>the leading contributor to the total dicarboxylic mass in ambient organic aerosol</a:t>
            </a:r>
            <a:r>
              <a:rPr lang="en-US" sz="800" b="0" i="0" u="none" strike="noStrike" kern="1200" baseline="0" dirty="0">
                <a:solidFill>
                  <a:schemeClr val="tx1"/>
                </a:solidFill>
                <a:latin typeface="Arial" charset="0"/>
                <a:ea typeface="ＭＳ Ｐゴシック" pitchFamily="1" charset="-128"/>
                <a:cs typeface="+mn-cs"/>
              </a:rPr>
              <a:t>) is thought to be a tracer for aqueous phase chemistry (no known </a:t>
            </a:r>
            <a:r>
              <a:rPr lang="en-US" sz="800" b="0" i="0" u="none" strike="noStrike" kern="1200" baseline="0" dirty="0" err="1">
                <a:solidFill>
                  <a:schemeClr val="tx1"/>
                </a:solidFill>
                <a:latin typeface="Arial" charset="0"/>
                <a:ea typeface="ＭＳ Ｐゴシック" pitchFamily="1" charset="-128"/>
                <a:cs typeface="+mn-cs"/>
              </a:rPr>
              <a:t>effic</a:t>
            </a:r>
            <a:r>
              <a:rPr lang="en-US" sz="800" b="0" i="0" u="none" strike="noStrike" kern="1200" baseline="0" dirty="0">
                <a:solidFill>
                  <a:schemeClr val="tx1"/>
                </a:solidFill>
                <a:latin typeface="Arial" charset="0"/>
                <a:ea typeface="ＭＳ Ｐゴシック" pitchFamily="1" charset="-128"/>
                <a:cs typeface="+mn-cs"/>
              </a:rPr>
              <a:t> sources in gas phase and direct emissions are thought to be minor – </a:t>
            </a:r>
            <a:r>
              <a:rPr lang="en-US" sz="800" b="0" i="0" u="none" strike="noStrike" kern="1200" baseline="0" dirty="0" err="1">
                <a:solidFill>
                  <a:schemeClr val="tx1"/>
                </a:solidFill>
                <a:latin typeface="Arial" charset="0"/>
                <a:ea typeface="ＭＳ Ｐゴシック" pitchFamily="1" charset="-128"/>
                <a:cs typeface="+mn-cs"/>
              </a:rPr>
              <a:t>Ervens</a:t>
            </a:r>
            <a:r>
              <a:rPr lang="en-US" sz="800" b="0" i="0" u="none" strike="noStrike" kern="1200" baseline="0" dirty="0">
                <a:solidFill>
                  <a:schemeClr val="tx1"/>
                </a:solidFill>
                <a:latin typeface="Arial" charset="0"/>
                <a:ea typeface="ＭＳ Ｐゴシック" pitchFamily="1" charset="-128"/>
                <a:cs typeface="+mn-cs"/>
              </a:rPr>
              <a:t> 2015) and has been shown to be especially abundant in the vicinity of clouds…</a:t>
            </a:r>
          </a:p>
          <a:p>
            <a:r>
              <a:rPr lang="en-US" sz="800" dirty="0"/>
              <a:t>“The total contribution of oxalic acid to the total OA fraction usually does not exceed a few percent (e.g. Kawamura et al., 1996b, 2003) and is only one of many products formed through aqueous chemistry. However, the numerous data sets for oxalate and the availability of detailed chemical mechanisms of its formation pathways make it a good tracer to test our understanding of aqueous phase processing of small organic molecules.” (</a:t>
            </a:r>
            <a:r>
              <a:rPr lang="en-US" sz="800" dirty="0" err="1"/>
              <a:t>Ervens</a:t>
            </a:r>
            <a:r>
              <a:rPr lang="en-US" sz="800" dirty="0"/>
              <a:t> et al., 2011)</a:t>
            </a:r>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28</a:t>
            </a:fld>
            <a:endParaRPr lang="en-US"/>
          </a:p>
        </p:txBody>
      </p:sp>
    </p:spTree>
    <p:extLst>
      <p:ext uri="{BB962C8B-B14F-4D97-AF65-F5344CB8AC3E}">
        <p14:creationId xmlns:p14="http://schemas.microsoft.com/office/powerpoint/2010/main" val="1970142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Version: Runtime hit means it’s not incorporated in the base model</a:t>
            </a:r>
          </a:p>
          <a:p>
            <a:endParaRPr lang="en-US" dirty="0"/>
          </a:p>
          <a:p>
            <a:r>
              <a:rPr lang="en-US" dirty="0"/>
              <a:t>Notes</a:t>
            </a:r>
            <a:r>
              <a:rPr lang="en-US" baseline="0" dirty="0"/>
              <a:t>: (1) AORGC = in-cloud SOA from yield parameterization GLY/MGLY + OH(base) or GLY/MGLY/CCOOH/GCOL + OH (new)</a:t>
            </a:r>
          </a:p>
          <a:p>
            <a:r>
              <a:rPr lang="en-US" baseline="0" dirty="0"/>
              <a:t>(2) January run was with cb6, June run was saprc07tic</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Another NOTE: JUN 2013 run was for CMAQv5.2;  JAN 2016 run was for a mid-September version of CMAQv5.3beta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Diff impacts (species impacted, amount) for different seasons and different regions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itchFamily="34" charset="0"/>
              </a:rPr>
              <a:t>Made up ~2-6% of average surface SOA over much of the eastern US for June 2013 (CMAQv5.2);  % increases aloft.  </a:t>
            </a:r>
            <a:r>
              <a:rPr lang="en-US" sz="1200" dirty="0">
                <a:latin typeface="Calibri" pitchFamily="34" charset="0"/>
                <a:sym typeface="Wingdings" panose="05000000000000000000" pitchFamily="2" charset="2"/>
              </a:rPr>
              <a:t> that was for CMAQv52.  </a:t>
            </a:r>
            <a:r>
              <a:rPr lang="en-US" sz="1200" dirty="0" err="1">
                <a:latin typeface="Calibri" pitchFamily="34" charset="0"/>
                <a:sym typeface="Wingdings" panose="05000000000000000000" pitchFamily="2" charset="2"/>
              </a:rPr>
              <a:t>prob</a:t>
            </a:r>
            <a:r>
              <a:rPr lang="en-US" sz="1200" dirty="0">
                <a:latin typeface="Calibri" pitchFamily="34" charset="0"/>
                <a:sym typeface="Wingdings" panose="05000000000000000000" pitchFamily="2" charset="2"/>
              </a:rPr>
              <a:t> lower percentage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t>Summer: Monthly average AORGC with new </a:t>
            </a:r>
            <a:r>
              <a:rPr lang="en-US" sz="1200" kern="0" dirty="0" err="1"/>
              <a:t>chem</a:t>
            </a:r>
            <a:r>
              <a:rPr lang="en-US" sz="1200" kern="0" dirty="0"/>
              <a:t> in E. US during summer ≤ ~0.2 mg/m</a:t>
            </a:r>
            <a:r>
              <a:rPr lang="en-US" sz="1200" kern="0" baseline="30000" dirty="0"/>
              <a:t>3</a:t>
            </a:r>
            <a:r>
              <a:rPr lang="en-US" sz="1200" kern="0" dirty="0"/>
              <a:t>, but max hourly change can reach 3 mg/m</a:t>
            </a:r>
            <a:r>
              <a:rPr lang="en-US" sz="1200" kern="0" baseline="30000" dirty="0"/>
              <a:t>3</a:t>
            </a:r>
            <a:r>
              <a:rPr lang="en-US" sz="1200" kern="0" dirty="0"/>
              <a:t> in June 2013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t>Winter: Monthly </a:t>
            </a:r>
            <a:r>
              <a:rPr lang="en-US" sz="1200" kern="0" dirty="0" err="1"/>
              <a:t>avg</a:t>
            </a:r>
            <a:r>
              <a:rPr lang="en-US" sz="1200" kern="0" dirty="0"/>
              <a:t> O</a:t>
            </a:r>
            <a:r>
              <a:rPr lang="en-US" sz="1200" kern="0" baseline="-25000" dirty="0"/>
              <a:t>3</a:t>
            </a:r>
            <a:r>
              <a:rPr lang="en-US" sz="1200" kern="0" dirty="0"/>
              <a:t>, HCHO, and NOx saw small impacts over CONUS (≤~2%), but can see larger absolute impacts in other regions (e.g., DO</a:t>
            </a:r>
            <a:r>
              <a:rPr lang="en-US" sz="1200" kern="0" baseline="-25000" dirty="0"/>
              <a:t>3</a:t>
            </a:r>
            <a:r>
              <a:rPr lang="en-US" sz="1200" kern="0" dirty="0"/>
              <a:t> up to -11% in Asia)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29</a:t>
            </a:fld>
            <a:endParaRPr lang="en-US"/>
          </a:p>
        </p:txBody>
      </p:sp>
    </p:spTree>
    <p:extLst>
      <p:ext uri="{BB962C8B-B14F-4D97-AF65-F5344CB8AC3E}">
        <p14:creationId xmlns:p14="http://schemas.microsoft.com/office/powerpoint/2010/main" val="1757101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these are for Jan, Jul 2011 simulations for CONUS w CMAQv52</a:t>
            </a:r>
          </a:p>
          <a:p>
            <a:r>
              <a:rPr lang="en-US" dirty="0"/>
              <a:t>Medium</a:t>
            </a:r>
            <a:r>
              <a:rPr lang="en-US" baseline="0" dirty="0"/>
              <a:t> blue = estimated fraction of total AORGC that is </a:t>
            </a:r>
            <a:r>
              <a:rPr lang="en-US" baseline="0" dirty="0" err="1"/>
              <a:t>oxalate+pyruvate</a:t>
            </a:r>
            <a:r>
              <a:rPr lang="en-US" baseline="0" dirty="0"/>
              <a:t> (~75%)</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30</a:t>
            </a:fld>
            <a:endParaRPr lang="en-US"/>
          </a:p>
        </p:txBody>
      </p:sp>
    </p:spTree>
    <p:extLst>
      <p:ext uri="{BB962C8B-B14F-4D97-AF65-F5344CB8AC3E}">
        <p14:creationId xmlns:p14="http://schemas.microsoft.com/office/powerpoint/2010/main" val="2167019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Figure: Schematic of SOA in updated simulation. See </a:t>
            </a:r>
            <a:r>
              <a:rPr lang="en-US" dirty="0" err="1"/>
              <a:t>Pye</a:t>
            </a:r>
            <a:r>
              <a:rPr lang="en-US" dirty="0"/>
              <a:t> et</a:t>
            </a:r>
            <a:r>
              <a:rPr lang="en-US" baseline="0" dirty="0"/>
              <a:t> al. 2017 for a description of the traditional and aqueous aerosol SOA systems. See </a:t>
            </a:r>
            <a:r>
              <a:rPr lang="en-US" baseline="0" dirty="0" err="1"/>
              <a:t>Pye</a:t>
            </a:r>
            <a:r>
              <a:rPr lang="en-US" baseline="0" dirty="0"/>
              <a:t> et al. 2015 for MTNO3 formation and hydrolysis. </a:t>
            </a:r>
            <a:r>
              <a:rPr lang="en-US" dirty="0"/>
              <a:t>See Murphy et al. 2017 for a description of the </a:t>
            </a:r>
            <a:r>
              <a:rPr lang="en-US" dirty="0" err="1"/>
              <a:t>semivolatile</a:t>
            </a:r>
            <a:r>
              <a:rPr lang="en-US" dirty="0"/>
              <a:t> POA (POA, POG),</a:t>
            </a:r>
            <a:r>
              <a:rPr lang="en-US" baseline="0" dirty="0"/>
              <a:t> </a:t>
            </a:r>
            <a:r>
              <a:rPr lang="en-US" dirty="0"/>
              <a:t>oxidized POA vapors (</a:t>
            </a:r>
            <a:r>
              <a:rPr lang="en-US" baseline="0" dirty="0"/>
              <a:t>OOA, OOG)</a:t>
            </a:r>
            <a:r>
              <a:rPr lang="en-US" dirty="0"/>
              <a:t> and potential</a:t>
            </a:r>
            <a:r>
              <a:rPr lang="en-US" baseline="0" dirty="0"/>
              <a:t> SOA from combustion sources (</a:t>
            </a:r>
            <a:r>
              <a:rPr lang="en-US" baseline="0" dirty="0" err="1"/>
              <a:t>pcSOA</a:t>
            </a:r>
            <a:r>
              <a:rPr lang="en-US" baseline="0" dirty="0"/>
              <a:t>) system. Species different from the default configuration are in red.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lvl="1"/>
            <a:r>
              <a:rPr lang="en-US" sz="1600" kern="0" dirty="0">
                <a:latin typeface="Gill Sans MT" panose="020B0502020104020203" pitchFamily="34" charset="0"/>
              </a:rPr>
              <a:t>BTX: Ng et al. 2007 ACP chamber experiments parameterized with separate high and low-NOx yields and corresponding volatility</a:t>
            </a:r>
          </a:p>
          <a:p>
            <a:pPr lvl="1"/>
            <a:r>
              <a:rPr lang="en-US" sz="1600" kern="0" dirty="0">
                <a:latin typeface="Gill Sans MT" panose="020B0502020104020203" pitchFamily="34" charset="0"/>
              </a:rPr>
              <a:t>PAHs/naphthalene: Chan et al. 2009 ACP high and low-NOx experiments</a:t>
            </a:r>
          </a:p>
          <a:p>
            <a:pPr lvl="1"/>
            <a:r>
              <a:rPr lang="en-US" sz="1600" kern="0" dirty="0">
                <a:latin typeface="Gill Sans MT" panose="020B0502020104020203" pitchFamily="34" charset="0"/>
              </a:rPr>
              <a:t>Alkanes: dodecane basis (Presto et al. 2010 ES&amp;T VBS fit) with empirical adjustment for length of alkanes </a:t>
            </a:r>
          </a:p>
          <a:p>
            <a:pPr lvl="1"/>
            <a:r>
              <a:rPr lang="en-US" sz="1600" kern="0" dirty="0">
                <a:latin typeface="Gill Sans MT" panose="020B0502020104020203" pitchFamily="34" charset="0"/>
              </a:rPr>
              <a:t>Fits available in Presto et al. 2010 ES&amp;T (alkanes) and </a:t>
            </a:r>
            <a:r>
              <a:rPr lang="en-US" sz="1600" kern="0" dirty="0" err="1">
                <a:latin typeface="Gill Sans MT" panose="020B0502020104020203" pitchFamily="34" charset="0"/>
              </a:rPr>
              <a:t>Pye</a:t>
            </a:r>
            <a:r>
              <a:rPr lang="en-US" sz="1600" kern="0" dirty="0">
                <a:latin typeface="Gill Sans MT" panose="020B0502020104020203" pitchFamily="34" charset="0"/>
              </a:rPr>
              <a:t> et al. 2010 ACP (BTX, PAHs)</a:t>
            </a:r>
          </a:p>
          <a:p>
            <a:pPr lvl="1"/>
            <a:r>
              <a:rPr lang="en-US" sz="1600" kern="0" dirty="0">
                <a:latin typeface="Gill Sans MT" panose="020B0502020104020203" pitchFamily="34" charset="0"/>
              </a:rPr>
              <a:t>Long (~1 day) time scale aging of </a:t>
            </a:r>
            <a:r>
              <a:rPr lang="en-US" sz="1600" kern="0" dirty="0" err="1">
                <a:latin typeface="Gill Sans MT" panose="020B0502020104020203" pitchFamily="34" charset="0"/>
              </a:rPr>
              <a:t>semivolatiles</a:t>
            </a:r>
            <a:r>
              <a:rPr lang="en-US" sz="1600" kern="0" dirty="0">
                <a:latin typeface="Gill Sans MT" panose="020B0502020104020203" pitchFamily="34" charset="0"/>
              </a:rPr>
              <a:t> to oligomer form retained (Carlton et al. 2010 ES&amp;T)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31</a:t>
            </a:fld>
            <a:endParaRPr lang="en-US"/>
          </a:p>
        </p:txBody>
      </p:sp>
    </p:spTree>
    <p:extLst>
      <p:ext uri="{BB962C8B-B14F-4D97-AF65-F5344CB8AC3E}">
        <p14:creationId xmlns:p14="http://schemas.microsoft.com/office/powerpoint/2010/main" val="425559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you upgrade or adopt?</a:t>
            </a:r>
          </a:p>
          <a:p>
            <a:r>
              <a:rPr lang="en-US" dirty="0"/>
              <a:t>What can you expect?</a:t>
            </a:r>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2</a:t>
            </a:fld>
            <a:endParaRPr lang="en-US"/>
          </a:p>
        </p:txBody>
      </p:sp>
    </p:spTree>
    <p:extLst>
      <p:ext uri="{BB962C8B-B14F-4D97-AF65-F5344CB8AC3E}">
        <p14:creationId xmlns:p14="http://schemas.microsoft.com/office/powerpoint/2010/main" val="3434183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Version: Runtime hit means it’s not incorporated in the base model</a:t>
            </a:r>
          </a:p>
          <a:p>
            <a:endParaRPr lang="en-US" dirty="0"/>
          </a:p>
          <a:p>
            <a:r>
              <a:rPr lang="en-US" dirty="0"/>
              <a:t>Notes</a:t>
            </a:r>
            <a:r>
              <a:rPr lang="en-US" baseline="0" dirty="0"/>
              <a:t>: (1) AORGC = in-cloud SOA from yield parameterization GLY/MGLY + OH(base) or GLY/MGLY/CCOOH/GCOL + OH (new)</a:t>
            </a:r>
          </a:p>
          <a:p>
            <a:r>
              <a:rPr lang="en-US" baseline="0" dirty="0"/>
              <a:t>(2) January run was with cb6, June run was saprc07tic</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Another NOTE: JUN 2013 run was for CMAQv5.2;  JAN 2016 run was for a mid-September version of CMAQv5.3beta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Diff impacts (species impacted, amount) for different seasons and different regions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itchFamily="34" charset="0"/>
              </a:rPr>
              <a:t>Made up ~2-6% of average surface SOA over much of the eastern US for June 2013 (CMAQv5.2);  % increases aloft.  </a:t>
            </a:r>
            <a:r>
              <a:rPr lang="en-US" sz="1200" dirty="0">
                <a:latin typeface="Calibri" pitchFamily="34" charset="0"/>
                <a:sym typeface="Wingdings" panose="05000000000000000000" pitchFamily="2" charset="2"/>
              </a:rPr>
              <a:t> that was for CMAQv52.  </a:t>
            </a:r>
            <a:r>
              <a:rPr lang="en-US" sz="1200" dirty="0" err="1">
                <a:latin typeface="Calibri" pitchFamily="34" charset="0"/>
                <a:sym typeface="Wingdings" panose="05000000000000000000" pitchFamily="2" charset="2"/>
              </a:rPr>
              <a:t>prob</a:t>
            </a:r>
            <a:r>
              <a:rPr lang="en-US" sz="1200" dirty="0">
                <a:latin typeface="Calibri" pitchFamily="34" charset="0"/>
                <a:sym typeface="Wingdings" panose="05000000000000000000" pitchFamily="2" charset="2"/>
              </a:rPr>
              <a:t> lower percentage 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t>Summer: Monthly average AORGC with new </a:t>
            </a:r>
            <a:r>
              <a:rPr lang="en-US" sz="1200" kern="0" dirty="0" err="1"/>
              <a:t>chem</a:t>
            </a:r>
            <a:r>
              <a:rPr lang="en-US" sz="1200" kern="0" dirty="0"/>
              <a:t> in E. US during summer ≤ ~0.2 mg/m</a:t>
            </a:r>
            <a:r>
              <a:rPr lang="en-US" sz="1200" kern="0" baseline="30000" dirty="0"/>
              <a:t>3</a:t>
            </a:r>
            <a:r>
              <a:rPr lang="en-US" sz="1200" kern="0" dirty="0"/>
              <a:t>, but max hourly change can reach 3 mg/m</a:t>
            </a:r>
            <a:r>
              <a:rPr lang="en-US" sz="1200" kern="0" baseline="30000" dirty="0"/>
              <a:t>3</a:t>
            </a:r>
            <a:r>
              <a:rPr lang="en-US" sz="1200" kern="0" dirty="0"/>
              <a:t> in June 2013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t>Winter: Monthly </a:t>
            </a:r>
            <a:r>
              <a:rPr lang="en-US" sz="1200" kern="0" dirty="0" err="1"/>
              <a:t>avg</a:t>
            </a:r>
            <a:r>
              <a:rPr lang="en-US" sz="1200" kern="0" dirty="0"/>
              <a:t> O</a:t>
            </a:r>
            <a:r>
              <a:rPr lang="en-US" sz="1200" kern="0" baseline="-25000" dirty="0"/>
              <a:t>3</a:t>
            </a:r>
            <a:r>
              <a:rPr lang="en-US" sz="1200" kern="0" dirty="0"/>
              <a:t>, HCHO, and NOx saw small impacts over CONUS (≤~2%), but can see larger absolute impacts in other regions (e.g., DO</a:t>
            </a:r>
            <a:r>
              <a:rPr lang="en-US" sz="1200" kern="0" baseline="-25000" dirty="0"/>
              <a:t>3</a:t>
            </a:r>
            <a:r>
              <a:rPr lang="en-US" sz="1200" kern="0" dirty="0"/>
              <a:t> up to -11% in Asia)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7</a:t>
            </a:fld>
            <a:endParaRPr lang="en-US"/>
          </a:p>
        </p:txBody>
      </p:sp>
    </p:spTree>
    <p:extLst>
      <p:ext uri="{BB962C8B-B14F-4D97-AF65-F5344CB8AC3E}">
        <p14:creationId xmlns:p14="http://schemas.microsoft.com/office/powerpoint/2010/main" val="299152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Figure: Schematic of SOA in updated simulation. See </a:t>
            </a:r>
            <a:r>
              <a:rPr lang="en-US" dirty="0" err="1"/>
              <a:t>Pye</a:t>
            </a:r>
            <a:r>
              <a:rPr lang="en-US" dirty="0"/>
              <a:t> et</a:t>
            </a:r>
            <a:r>
              <a:rPr lang="en-US" baseline="0" dirty="0"/>
              <a:t> al. 2017 for a description of the traditional and aqueous aerosol SOA systems. See </a:t>
            </a:r>
            <a:r>
              <a:rPr lang="en-US" baseline="0" dirty="0" err="1"/>
              <a:t>Pye</a:t>
            </a:r>
            <a:r>
              <a:rPr lang="en-US" baseline="0" dirty="0"/>
              <a:t> et al. 2015 for MTNO3 formation and hydrolysis. </a:t>
            </a:r>
            <a:r>
              <a:rPr lang="en-US" dirty="0"/>
              <a:t>See Murphy et al. 2017 for a description of the </a:t>
            </a:r>
            <a:r>
              <a:rPr lang="en-US" dirty="0" err="1"/>
              <a:t>semivolatile</a:t>
            </a:r>
            <a:r>
              <a:rPr lang="en-US" dirty="0"/>
              <a:t> POA (POA, POG),</a:t>
            </a:r>
            <a:r>
              <a:rPr lang="en-US" baseline="0" dirty="0"/>
              <a:t> </a:t>
            </a:r>
            <a:r>
              <a:rPr lang="en-US" dirty="0"/>
              <a:t>oxidized POA vapors (</a:t>
            </a:r>
            <a:r>
              <a:rPr lang="en-US" baseline="0" dirty="0"/>
              <a:t>OOA, OOG)</a:t>
            </a:r>
            <a:r>
              <a:rPr lang="en-US" dirty="0"/>
              <a:t> and potential</a:t>
            </a:r>
            <a:r>
              <a:rPr lang="en-US" baseline="0" dirty="0"/>
              <a:t> SOA from combustion sources (</a:t>
            </a:r>
            <a:r>
              <a:rPr lang="en-US" baseline="0" dirty="0" err="1"/>
              <a:t>pcSOA</a:t>
            </a:r>
            <a:r>
              <a:rPr lang="en-US" baseline="0" dirty="0"/>
              <a:t>) system. Species different from the default configuration are in red.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sz="2000" dirty="0"/>
              <a:t>Improved consistency between SAPRC and CB SOA mechanisms</a:t>
            </a:r>
          </a:p>
          <a:p>
            <a:pPr lvl="1"/>
            <a:r>
              <a:rPr lang="en-US" sz="1800" b="0" dirty="0"/>
              <a:t>Monoterpene organic nitrate SOA from SAPRC07tic (</a:t>
            </a:r>
            <a:r>
              <a:rPr lang="en-US" sz="1800" b="0" dirty="0" err="1"/>
              <a:t>Pye</a:t>
            </a:r>
            <a:r>
              <a:rPr lang="en-US" sz="1800" b="0" dirty="0"/>
              <a:t> et al. 2015 ES&amp;T) now available in CB6r3-aero7. </a:t>
            </a:r>
          </a:p>
          <a:p>
            <a:pPr lvl="1"/>
            <a:r>
              <a:rPr lang="en-US" sz="1800" b="0" dirty="0"/>
              <a:t>Included in aero6i and aero7i as well.</a:t>
            </a:r>
          </a:p>
          <a:p>
            <a:r>
              <a:rPr lang="en-US" sz="2000" dirty="0"/>
              <a:t>Reduced number of species required for primarily anthropogenic SOA (benzene, toluene, xylene, alkanes, PAHs/naphthalene) (all aero7/7i mechanisms)</a:t>
            </a:r>
          </a:p>
          <a:p>
            <a:r>
              <a:rPr lang="en-US" sz="2000" dirty="0"/>
              <a:t>Updated monoterpene photooxidation SOA (all aero7/7i mechanisms) </a:t>
            </a:r>
          </a:p>
          <a:p>
            <a:r>
              <a:rPr lang="en-US" sz="2000" dirty="0"/>
              <a:t>Uptake of water onto hydrophilic organics (all aero7/7i mechanisms)</a:t>
            </a:r>
          </a:p>
          <a:p>
            <a:r>
              <a:rPr lang="en-US" sz="2000" dirty="0"/>
              <a:t>Process analysis can now access contributions from individual aerosol microphysical processes (e.g. coagulation from Aitken to Accumulation mode, condensation to each mode, new particle formation, </a:t>
            </a:r>
            <a:r>
              <a:rPr lang="en-US" sz="2000" dirty="0" err="1"/>
              <a:t>etc</a:t>
            </a:r>
            <a:r>
              <a:rPr lang="en-US" sz="2000"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8</a:t>
            </a:fld>
            <a:endParaRPr lang="en-US"/>
          </a:p>
        </p:txBody>
      </p:sp>
    </p:spTree>
    <p:extLst>
      <p:ext uri="{BB962C8B-B14F-4D97-AF65-F5344CB8AC3E}">
        <p14:creationId xmlns:p14="http://schemas.microsoft.com/office/powerpoint/2010/main" val="2831320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Figure: Schematic of SOA in updated simulation. See </a:t>
            </a:r>
            <a:r>
              <a:rPr lang="en-US" dirty="0" err="1"/>
              <a:t>Pye</a:t>
            </a:r>
            <a:r>
              <a:rPr lang="en-US" dirty="0"/>
              <a:t> et</a:t>
            </a:r>
            <a:r>
              <a:rPr lang="en-US" baseline="0" dirty="0"/>
              <a:t> al. 2017 for a description of the traditional and aqueous aerosol SOA systems. See </a:t>
            </a:r>
            <a:r>
              <a:rPr lang="en-US" baseline="0" dirty="0" err="1"/>
              <a:t>Pye</a:t>
            </a:r>
            <a:r>
              <a:rPr lang="en-US" baseline="0" dirty="0"/>
              <a:t> et al. 2015 for MTNO3 formation and hydrolysis. </a:t>
            </a:r>
            <a:r>
              <a:rPr lang="en-US" dirty="0"/>
              <a:t>See Murphy et al. 2017 for a description of the </a:t>
            </a:r>
            <a:r>
              <a:rPr lang="en-US" dirty="0" err="1"/>
              <a:t>semivolatile</a:t>
            </a:r>
            <a:r>
              <a:rPr lang="en-US" dirty="0"/>
              <a:t> POA (POA, POG),</a:t>
            </a:r>
            <a:r>
              <a:rPr lang="en-US" baseline="0" dirty="0"/>
              <a:t> </a:t>
            </a:r>
            <a:r>
              <a:rPr lang="en-US" dirty="0"/>
              <a:t>oxidized POA vapors (</a:t>
            </a:r>
            <a:r>
              <a:rPr lang="en-US" baseline="0" dirty="0"/>
              <a:t>OOA, OOG)</a:t>
            </a:r>
            <a:r>
              <a:rPr lang="en-US" dirty="0"/>
              <a:t> and potential</a:t>
            </a:r>
            <a:r>
              <a:rPr lang="en-US" baseline="0" dirty="0"/>
              <a:t> SOA from combustion sources (</a:t>
            </a:r>
            <a:r>
              <a:rPr lang="en-US" baseline="0" dirty="0" err="1"/>
              <a:t>pcSOA</a:t>
            </a:r>
            <a:r>
              <a:rPr lang="en-US" baseline="0" dirty="0"/>
              <a:t>) system. Species different from the default configuration are in red.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sz="2000" dirty="0"/>
              <a:t>Improved consistency between SAPRC and CB SOA mechanisms</a:t>
            </a:r>
          </a:p>
          <a:p>
            <a:pPr lvl="1"/>
            <a:r>
              <a:rPr lang="en-US" sz="1800" b="0" dirty="0"/>
              <a:t>Monoterpene organic nitrate SOA from SAPRC07tic (</a:t>
            </a:r>
            <a:r>
              <a:rPr lang="en-US" sz="1800" b="0" dirty="0" err="1"/>
              <a:t>Pye</a:t>
            </a:r>
            <a:r>
              <a:rPr lang="en-US" sz="1800" b="0" dirty="0"/>
              <a:t> et al. 2015 ES&amp;T) now available in CB6r3-aero7. </a:t>
            </a:r>
          </a:p>
          <a:p>
            <a:pPr lvl="1"/>
            <a:r>
              <a:rPr lang="en-US" sz="1800" b="0" dirty="0"/>
              <a:t>Included in aero6i and aero7i as well.</a:t>
            </a:r>
          </a:p>
          <a:p>
            <a:r>
              <a:rPr lang="en-US" sz="2000" dirty="0"/>
              <a:t>Reduced number of species required for primarily anthropogenic SOA (benzene, toluene, xylene, alkanes, PAHs/naphthalene) (all aero7/7i mechanisms)</a:t>
            </a:r>
          </a:p>
          <a:p>
            <a:r>
              <a:rPr lang="en-US" sz="2000" dirty="0"/>
              <a:t>Updated monoterpene photooxidation SOA (all aero7/7i mechanisms) </a:t>
            </a:r>
          </a:p>
          <a:p>
            <a:r>
              <a:rPr lang="en-US" sz="2000" dirty="0"/>
              <a:t>Uptake of water onto hydrophilic organics (all aero7/7i mechanisms)</a:t>
            </a:r>
          </a:p>
          <a:p>
            <a:r>
              <a:rPr lang="en-US" sz="2000" dirty="0"/>
              <a:t>Process analysis can now access contributions from individual aerosol microphysical processes (e.g. coagulation from Aitken to Accumulation mode, condensation to each mode, new particle formation, </a:t>
            </a:r>
            <a:r>
              <a:rPr lang="en-US" sz="2000" dirty="0" err="1"/>
              <a:t>etc</a:t>
            </a:r>
            <a:r>
              <a:rPr lang="en-US" sz="2000"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9</a:t>
            </a:fld>
            <a:endParaRPr lang="en-US"/>
          </a:p>
        </p:txBody>
      </p:sp>
    </p:spTree>
    <p:extLst>
      <p:ext uri="{BB962C8B-B14F-4D97-AF65-F5344CB8AC3E}">
        <p14:creationId xmlns:p14="http://schemas.microsoft.com/office/powerpoint/2010/main" val="828169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Figure: Schematic of SOA in updated simulation. See </a:t>
            </a:r>
            <a:r>
              <a:rPr lang="en-US" dirty="0" err="1"/>
              <a:t>Pye</a:t>
            </a:r>
            <a:r>
              <a:rPr lang="en-US" dirty="0"/>
              <a:t> et</a:t>
            </a:r>
            <a:r>
              <a:rPr lang="en-US" baseline="0" dirty="0"/>
              <a:t> al. 2017 for a description of the traditional and aqueous aerosol SOA systems. See </a:t>
            </a:r>
            <a:r>
              <a:rPr lang="en-US" baseline="0" dirty="0" err="1"/>
              <a:t>Pye</a:t>
            </a:r>
            <a:r>
              <a:rPr lang="en-US" baseline="0" dirty="0"/>
              <a:t> et al. 2015 for MTNO3 formation and hydrolysis. </a:t>
            </a:r>
            <a:r>
              <a:rPr lang="en-US" dirty="0"/>
              <a:t>See Murphy et al. 2017 for a description of the </a:t>
            </a:r>
            <a:r>
              <a:rPr lang="en-US" dirty="0" err="1"/>
              <a:t>semivolatile</a:t>
            </a:r>
            <a:r>
              <a:rPr lang="en-US" dirty="0"/>
              <a:t> POA (POA, POG),</a:t>
            </a:r>
            <a:r>
              <a:rPr lang="en-US" baseline="0" dirty="0"/>
              <a:t> </a:t>
            </a:r>
            <a:r>
              <a:rPr lang="en-US" dirty="0"/>
              <a:t>oxidized POA vapors (</a:t>
            </a:r>
            <a:r>
              <a:rPr lang="en-US" baseline="0" dirty="0"/>
              <a:t>OOA, OOG)</a:t>
            </a:r>
            <a:r>
              <a:rPr lang="en-US" dirty="0"/>
              <a:t> and potential</a:t>
            </a:r>
            <a:r>
              <a:rPr lang="en-US" baseline="0" dirty="0"/>
              <a:t> SOA from combustion sources (</a:t>
            </a:r>
            <a:r>
              <a:rPr lang="en-US" baseline="0" dirty="0" err="1"/>
              <a:t>pcSOA</a:t>
            </a:r>
            <a:r>
              <a:rPr lang="en-US" baseline="0" dirty="0"/>
              <a:t>) system. Species different from the default configuration are in red.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sz="2000" dirty="0"/>
              <a:t>Improved consistency between SAPRC and CB SOA mechanisms</a:t>
            </a:r>
          </a:p>
          <a:p>
            <a:pPr lvl="1"/>
            <a:r>
              <a:rPr lang="en-US" sz="1800" b="0" dirty="0"/>
              <a:t>Monoterpene organic nitrate SOA from SAPRC07tic (</a:t>
            </a:r>
            <a:r>
              <a:rPr lang="en-US" sz="1800" b="0" dirty="0" err="1"/>
              <a:t>Pye</a:t>
            </a:r>
            <a:r>
              <a:rPr lang="en-US" sz="1800" b="0" dirty="0"/>
              <a:t> et al. 2015 ES&amp;T) now available in CB6r3-aero7. </a:t>
            </a:r>
          </a:p>
          <a:p>
            <a:pPr lvl="1"/>
            <a:r>
              <a:rPr lang="en-US" sz="1800" b="0" dirty="0"/>
              <a:t>Included in aero6i and aero7i as well.</a:t>
            </a:r>
          </a:p>
          <a:p>
            <a:r>
              <a:rPr lang="en-US" sz="2000" dirty="0"/>
              <a:t>Reduced number of species required for primarily anthropogenic SOA (benzene, toluene, xylene, alkanes, PAHs/naphthalene) (all aero7/7i mechanisms)</a:t>
            </a:r>
          </a:p>
          <a:p>
            <a:r>
              <a:rPr lang="en-US" sz="2000" dirty="0"/>
              <a:t>Updated monoterpene photooxidation SOA (all aero7/7i mechanisms) </a:t>
            </a:r>
          </a:p>
          <a:p>
            <a:r>
              <a:rPr lang="en-US" sz="2000" dirty="0"/>
              <a:t>Uptake of water onto hydrophilic organics (all aero7/7i mechanisms)</a:t>
            </a:r>
          </a:p>
          <a:p>
            <a:r>
              <a:rPr lang="en-US" sz="2000" dirty="0"/>
              <a:t>Process analysis can now access contributions from individual aerosol microphysical processes (e.g. coagulation from Aitken to Accumulation mode, condensation to each mode, new particle formation, </a:t>
            </a:r>
            <a:r>
              <a:rPr lang="en-US" sz="2000" dirty="0" err="1"/>
              <a:t>etc</a:t>
            </a:r>
            <a:r>
              <a:rPr lang="en-US" sz="2000"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10</a:t>
            </a:fld>
            <a:endParaRPr lang="en-US"/>
          </a:p>
        </p:txBody>
      </p:sp>
    </p:spTree>
    <p:extLst>
      <p:ext uri="{BB962C8B-B14F-4D97-AF65-F5344CB8AC3E}">
        <p14:creationId xmlns:p14="http://schemas.microsoft.com/office/powerpoint/2010/main" val="2689457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0" dirty="0">
                <a:latin typeface="Gill Sans MT" panose="020B0502020104020203" pitchFamily="34" charset="0"/>
              </a:rPr>
              <a:t>Observations from around the southeast in 2012-2013 used to identify monoterpene SOA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0" dirty="0">
                <a:latin typeface="Gill Sans MT" panose="020B0502020104020203" pitchFamily="34" charset="0"/>
              </a:rPr>
              <a:t>Monoterpene oxidation predicted to account for 20% of the WHO PM</a:t>
            </a:r>
            <a:r>
              <a:rPr lang="en-US" sz="1200" kern="0" baseline="-25000" dirty="0">
                <a:latin typeface="Gill Sans MT" panose="020B0502020104020203" pitchFamily="34" charset="0"/>
              </a:rPr>
              <a:t>2.5</a:t>
            </a:r>
            <a:r>
              <a:rPr lang="en-US" sz="1200" kern="0" dirty="0">
                <a:latin typeface="Gill Sans MT" panose="020B0502020104020203" pitchFamily="34" charset="0"/>
              </a:rPr>
              <a:t> health standard in the southeast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APIN is included in TERP, CMAQ v5.3-aero7 will overestimate organic aerosol significantly, particularly at night.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0" dirty="0">
              <a:latin typeface="Gill Sans MT" panose="020B0502020104020203"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11</a:t>
            </a:fld>
            <a:endParaRPr lang="en-US"/>
          </a:p>
        </p:txBody>
      </p:sp>
    </p:spTree>
    <p:extLst>
      <p:ext uri="{BB962C8B-B14F-4D97-AF65-F5344CB8AC3E}">
        <p14:creationId xmlns:p14="http://schemas.microsoft.com/office/powerpoint/2010/main" val="4103041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Figure: Schematic of SOA in updated simulation. See </a:t>
            </a:r>
            <a:r>
              <a:rPr lang="en-US" dirty="0" err="1"/>
              <a:t>Pye</a:t>
            </a:r>
            <a:r>
              <a:rPr lang="en-US" dirty="0"/>
              <a:t> et</a:t>
            </a:r>
            <a:r>
              <a:rPr lang="en-US" baseline="0" dirty="0"/>
              <a:t> al. 2017 for a description of the traditional and aqueous aerosol SOA systems. See </a:t>
            </a:r>
            <a:r>
              <a:rPr lang="en-US" baseline="0" dirty="0" err="1"/>
              <a:t>Pye</a:t>
            </a:r>
            <a:r>
              <a:rPr lang="en-US" baseline="0" dirty="0"/>
              <a:t> et al. 2015 for MTNO3 formation and hydrolysis. </a:t>
            </a:r>
            <a:r>
              <a:rPr lang="en-US" dirty="0"/>
              <a:t>See Murphy et al. 2017 for a description of the </a:t>
            </a:r>
            <a:r>
              <a:rPr lang="en-US" dirty="0" err="1"/>
              <a:t>semivolatile</a:t>
            </a:r>
            <a:r>
              <a:rPr lang="en-US" dirty="0"/>
              <a:t> POA (POA, POG),</a:t>
            </a:r>
            <a:r>
              <a:rPr lang="en-US" baseline="0" dirty="0"/>
              <a:t> </a:t>
            </a:r>
            <a:r>
              <a:rPr lang="en-US" dirty="0"/>
              <a:t>oxidized POA vapors (</a:t>
            </a:r>
            <a:r>
              <a:rPr lang="en-US" baseline="0" dirty="0"/>
              <a:t>OOA, OOG)</a:t>
            </a:r>
            <a:r>
              <a:rPr lang="en-US" dirty="0"/>
              <a:t> and potential</a:t>
            </a:r>
            <a:r>
              <a:rPr lang="en-US" baseline="0" dirty="0"/>
              <a:t> SOA from combustion sources (</a:t>
            </a:r>
            <a:r>
              <a:rPr lang="en-US" baseline="0" dirty="0" err="1"/>
              <a:t>pcSOA</a:t>
            </a:r>
            <a:r>
              <a:rPr lang="en-US" baseline="0" dirty="0"/>
              <a:t>) system. Species different from the default configuration are in red.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sz="2000" dirty="0"/>
              <a:t>Improved consistency between SAPRC and CB SOA mechanisms</a:t>
            </a:r>
          </a:p>
          <a:p>
            <a:pPr lvl="1"/>
            <a:r>
              <a:rPr lang="en-US" sz="1800" b="0" dirty="0"/>
              <a:t>Monoterpene organic nitrate SOA from SAPRC07tic (</a:t>
            </a:r>
            <a:r>
              <a:rPr lang="en-US" sz="1800" b="0" dirty="0" err="1"/>
              <a:t>Pye</a:t>
            </a:r>
            <a:r>
              <a:rPr lang="en-US" sz="1800" b="0" dirty="0"/>
              <a:t> et al. 2015 ES&amp;T) now available in CB6r3-aero7. </a:t>
            </a:r>
          </a:p>
          <a:p>
            <a:pPr lvl="1"/>
            <a:r>
              <a:rPr lang="en-US" sz="1800" b="0" dirty="0"/>
              <a:t>Included in aero6i and aero7i as well.</a:t>
            </a:r>
          </a:p>
          <a:p>
            <a:r>
              <a:rPr lang="en-US" sz="2000" dirty="0"/>
              <a:t>Reduced number of species required for primarily anthropogenic SOA (benzene, toluene, xylene, alkanes, PAHs/naphthalene) (all aero7/7i mechanisms)</a:t>
            </a:r>
          </a:p>
          <a:p>
            <a:r>
              <a:rPr lang="en-US" sz="2000" dirty="0"/>
              <a:t>Updated monoterpene photooxidation SOA (all aero7/7i mechanisms) </a:t>
            </a:r>
          </a:p>
          <a:p>
            <a:r>
              <a:rPr lang="en-US" sz="2000" dirty="0"/>
              <a:t>Uptake of water onto hydrophilic organics (all aero7/7i mechanisms)</a:t>
            </a:r>
          </a:p>
          <a:p>
            <a:r>
              <a:rPr lang="en-US" sz="2000" dirty="0"/>
              <a:t>Process analysis can now access contributions from individual aerosol microphysical processes (e.g. coagulation from Aitken to Accumulation mode, condensation to each mode, new particle formation, </a:t>
            </a:r>
            <a:r>
              <a:rPr lang="en-US" sz="2000" dirty="0" err="1"/>
              <a:t>etc</a:t>
            </a:r>
            <a:r>
              <a:rPr lang="en-US" sz="2000"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12</a:t>
            </a:fld>
            <a:endParaRPr lang="en-US"/>
          </a:p>
        </p:txBody>
      </p:sp>
    </p:spTree>
    <p:extLst>
      <p:ext uri="{BB962C8B-B14F-4D97-AF65-F5344CB8AC3E}">
        <p14:creationId xmlns:p14="http://schemas.microsoft.com/office/powerpoint/2010/main" val="38771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dirty="0"/>
                  <a:t>Increases in vegetated areas is due to LAI scaling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kern="0" dirty="0">
                    <a:latin typeface="Gill Sans MT" panose="020B0502020104020203" pitchFamily="34" charset="0"/>
                  </a:rPr>
                  <a:t>The previous model integrated the entire Impaction term over the log-normal size modes which resulted in very large </a:t>
                </a:r>
                <a:r>
                  <a:rPr lang="en-US" i="1" kern="0" dirty="0" err="1">
                    <a:latin typeface="Gill Sans MT" panose="020B0502020104020203" pitchFamily="34" charset="0"/>
                  </a:rPr>
                  <a:t>V</a:t>
                </a:r>
                <a:r>
                  <a:rPr lang="en-US" i="1" kern="0" baseline="-25000" dirty="0" err="1">
                    <a:latin typeface="Gill Sans MT" panose="020B0502020104020203" pitchFamily="34" charset="0"/>
                  </a:rPr>
                  <a:t>d</a:t>
                </a:r>
                <a:r>
                  <a:rPr lang="en-US" kern="0" dirty="0">
                    <a:latin typeface="Gill Sans MT" panose="020B0502020104020203" pitchFamily="34" charset="0"/>
                  </a:rPr>
                  <a:t> when </a:t>
                </a:r>
                <a14:m>
                  <m:oMath xmlns:m="http://schemas.openxmlformats.org/officeDocument/2006/math">
                    <m:sSub>
                      <m:sSubPr>
                        <m:ctrlPr>
                          <a:rPr lang="en-US" i="1" kern="0">
                            <a:latin typeface="Cambria Math" panose="02040503050406030204" pitchFamily="18" charset="0"/>
                          </a:rPr>
                        </m:ctrlPr>
                      </m:sSubPr>
                      <m:e>
                        <m:r>
                          <a:rPr lang="en-US" b="0" i="1" kern="0" smtClean="0">
                            <a:latin typeface="Cambria Math" panose="02040503050406030204" pitchFamily="18" charset="0"/>
                            <a:ea typeface="Cambria Math" panose="02040503050406030204" pitchFamily="18" charset="0"/>
                          </a:rPr>
                          <m:t>𝜎</m:t>
                        </m:r>
                      </m:e>
                      <m:sub>
                        <m:r>
                          <a:rPr lang="en-US" b="0" i="1" kern="0" smtClean="0">
                            <a:latin typeface="Cambria Math" panose="02040503050406030204" pitchFamily="18" charset="0"/>
                          </a:rPr>
                          <m:t>𝑔</m:t>
                        </m:r>
                      </m:sub>
                    </m:sSub>
                  </m:oMath>
                </a14:m>
                <a:r>
                  <a:rPr lang="en-US" kern="0" dirty="0">
                    <a:latin typeface="Gill Sans MT" panose="020B0502020104020203" pitchFamily="34" charset="0"/>
                  </a:rPr>
                  <a:t> was large</a:t>
                </a:r>
              </a:p>
              <a:p>
                <a:endParaRPr lang="en-US" dirty="0"/>
              </a:p>
            </p:txBody>
          </p:sp>
        </mc:Choice>
        <mc:Fallback>
          <p:sp>
            <p:nvSpPr>
              <p:cNvPr id="3" name="Notes Placeholder 2"/>
              <p:cNvSpPr>
                <a:spLocks noGrp="1"/>
              </p:cNvSpPr>
              <p:nvPr>
                <p:ph type="body" idx="1"/>
              </p:nvPr>
            </p:nvSpPr>
            <p:spPr/>
            <p:txBody>
              <a:bodyPr/>
              <a:lstStyle/>
              <a:p>
                <a:r>
                  <a:rPr lang="en-US" dirty="0"/>
                  <a:t>Increases in vegetated areas is due to LAI scaling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kern="0" dirty="0">
                    <a:latin typeface="Gill Sans MT" panose="020B0502020104020203" pitchFamily="34" charset="0"/>
                  </a:rPr>
                  <a:t>The previous model integrated the entire Impaction term over the log-normal size modes which resulted in very large </a:t>
                </a:r>
                <a:r>
                  <a:rPr lang="en-US" i="1" kern="0" dirty="0" err="1">
                    <a:latin typeface="Gill Sans MT" panose="020B0502020104020203" pitchFamily="34" charset="0"/>
                  </a:rPr>
                  <a:t>V</a:t>
                </a:r>
                <a:r>
                  <a:rPr lang="en-US" i="1" kern="0" baseline="-25000" dirty="0" err="1">
                    <a:latin typeface="Gill Sans MT" panose="020B0502020104020203" pitchFamily="34" charset="0"/>
                  </a:rPr>
                  <a:t>d</a:t>
                </a:r>
                <a:r>
                  <a:rPr lang="en-US" kern="0" dirty="0">
                    <a:latin typeface="Gill Sans MT" panose="020B0502020104020203" pitchFamily="34" charset="0"/>
                  </a:rPr>
                  <a:t> when </a:t>
                </a:r>
                <a:r>
                  <a:rPr lang="en-US" b="0" i="0" kern="0">
                    <a:latin typeface="Cambria Math" panose="02040503050406030204" pitchFamily="18" charset="0"/>
                    <a:ea typeface="Cambria Math" panose="02040503050406030204" pitchFamily="18" charset="0"/>
                  </a:rPr>
                  <a:t>𝜎_</a:t>
                </a:r>
                <a:r>
                  <a:rPr lang="en-US" b="0" i="0" kern="0">
                    <a:latin typeface="Cambria Math" panose="02040503050406030204" pitchFamily="18" charset="0"/>
                  </a:rPr>
                  <a:t>𝑔</a:t>
                </a:r>
                <a:r>
                  <a:rPr lang="en-US" kern="0" dirty="0">
                    <a:latin typeface="Gill Sans MT" panose="020B0502020104020203" pitchFamily="34" charset="0"/>
                  </a:rPr>
                  <a:t> was large</a:t>
                </a:r>
              </a:p>
              <a:p>
                <a:endParaRPr lang="en-US" dirty="0"/>
              </a:p>
            </p:txBody>
          </p:sp>
        </mc:Fallback>
      </mc:AlternateContent>
      <p:sp>
        <p:nvSpPr>
          <p:cNvPr id="4" name="Slide Number Placeholder 3"/>
          <p:cNvSpPr>
            <a:spLocks noGrp="1"/>
          </p:cNvSpPr>
          <p:nvPr>
            <p:ph type="sldNum" sz="quarter" idx="10"/>
          </p:nvPr>
        </p:nvSpPr>
        <p:spPr/>
        <p:txBody>
          <a:bodyPr/>
          <a:lstStyle/>
          <a:p>
            <a:pPr>
              <a:defRPr/>
            </a:pPr>
            <a:fld id="{91633A1B-E4ED-4A2A-87DF-7B125DA7738F}" type="slidenum">
              <a:rPr lang="en-US" smtClean="0"/>
              <a:pPr>
                <a:defRPr/>
              </a:pPr>
              <a:t>14</a:t>
            </a:fld>
            <a:endParaRPr lang="en-US"/>
          </a:p>
        </p:txBody>
      </p:sp>
    </p:spTree>
    <p:extLst>
      <p:ext uri="{BB962C8B-B14F-4D97-AF65-F5344CB8AC3E}">
        <p14:creationId xmlns:p14="http://schemas.microsoft.com/office/powerpoint/2010/main" val="4028458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86DB6"/>
        </a:solidFill>
        <a:effectLst/>
      </p:bgPr>
    </p:bg>
    <p:spTree>
      <p:nvGrpSpPr>
        <p:cNvPr id="1" name=""/>
        <p:cNvGrpSpPr/>
        <p:nvPr/>
      </p:nvGrpSpPr>
      <p:grpSpPr>
        <a:xfrm>
          <a:off x="0" y="0"/>
          <a:ext cx="0" cy="0"/>
          <a:chOff x="0" y="0"/>
          <a:chExt cx="0" cy="0"/>
        </a:xfrm>
      </p:grpSpPr>
      <p:pic>
        <p:nvPicPr>
          <p:cNvPr id="15"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95916" y="6286"/>
            <a:ext cx="9929284" cy="6833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8"/>
          <p:cNvSpPr>
            <a:spLocks noChangeArrowheads="1"/>
          </p:cNvSpPr>
          <p:nvPr userDrawn="1"/>
        </p:nvSpPr>
        <p:spPr bwMode="auto">
          <a:xfrm>
            <a:off x="0" y="6224588"/>
            <a:ext cx="1016000" cy="228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a:p>
        </p:txBody>
      </p:sp>
      <p:pic>
        <p:nvPicPr>
          <p:cNvPr id="11" name="Picture 25" descr="EPA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9600" y="457200"/>
            <a:ext cx="16764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3886201" y="1447800"/>
            <a:ext cx="7617884" cy="1447800"/>
          </a:xfrm>
          <a:prstGeom prst="rect">
            <a:avLst/>
          </a:prstGeom>
          <a:solidFill>
            <a:srgbClr val="003F69">
              <a:alpha val="0"/>
            </a:srgbClr>
          </a:solidFill>
        </p:spPr>
        <p:txBody>
          <a:bodyPr lIns="0" tIns="0" rIns="0" bIns="0" anchor="b"/>
          <a:lstStyle>
            <a:lvl1pPr>
              <a:lnSpc>
                <a:spcPct val="90000"/>
              </a:lnSpc>
              <a:defRPr>
                <a:solidFill>
                  <a:schemeClr val="bg1"/>
                </a:solidFill>
              </a:defRPr>
            </a:lvl1pPr>
          </a:lstStyle>
          <a:p>
            <a:pPr lvl="0"/>
            <a:r>
              <a:rPr lang="en-US" noProof="0"/>
              <a:t>Click to edit Master title style</a:t>
            </a:r>
          </a:p>
        </p:txBody>
      </p:sp>
      <p:sp>
        <p:nvSpPr>
          <p:cNvPr id="13" name="Rectangle 3"/>
          <p:cNvSpPr>
            <a:spLocks noGrp="1" noChangeArrowheads="1"/>
          </p:cNvSpPr>
          <p:nvPr>
            <p:ph type="subTitle" idx="1"/>
          </p:nvPr>
        </p:nvSpPr>
        <p:spPr>
          <a:xfrm>
            <a:off x="3886201" y="3016250"/>
            <a:ext cx="7617884" cy="338138"/>
          </a:xfrm>
          <a:prstGeom prst="rect">
            <a:avLst/>
          </a:prstGeom>
          <a:solidFill>
            <a:srgbClr val="003F69">
              <a:alpha val="0"/>
            </a:srgbClr>
          </a:solidFill>
        </p:spPr>
        <p:txBody>
          <a:bodyPr lIns="0" tIns="0" rIns="0" bIns="0"/>
          <a:lstStyle>
            <a:lvl1pPr marL="0" indent="0">
              <a:lnSpc>
                <a:spcPct val="70000"/>
              </a:lnSpc>
              <a:buFont typeface="Times" pitchFamily="1" charset="0"/>
              <a:buNone/>
              <a:defRPr i="1">
                <a:solidFill>
                  <a:schemeClr val="bg1"/>
                </a:solidFill>
                <a:latin typeface="Times New Roman" pitchFamily="1" charset="0"/>
              </a:defRPr>
            </a:lvl1pPr>
          </a:lstStyle>
          <a:p>
            <a:pPr lvl="0"/>
            <a:r>
              <a:rPr lang="en-US" noProof="0"/>
              <a:t>Click to edit Master subtitle style</a:t>
            </a:r>
          </a:p>
        </p:txBody>
      </p:sp>
    </p:spTree>
    <p:extLst>
      <p:ext uri="{BB962C8B-B14F-4D97-AF65-F5344CB8AC3E}">
        <p14:creationId xmlns:p14="http://schemas.microsoft.com/office/powerpoint/2010/main" val="415387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0" y="6226628"/>
            <a:ext cx="812800" cy="228600"/>
          </a:xfrm>
          <a:ln/>
        </p:spPr>
        <p:txBody>
          <a:bodyPr/>
          <a:lstStyle>
            <a:lvl1pPr>
              <a:defRPr sz="1400">
                <a:solidFill>
                  <a:schemeClr val="bg1"/>
                </a:solidFill>
              </a:defRPr>
            </a:lvl1pPr>
          </a:lstStyle>
          <a:p>
            <a:pPr>
              <a:defRPr/>
            </a:pPr>
            <a:fld id="{633AD7DD-8889-40EE-AB37-66A654BC2EEA}" type="slidenum">
              <a:rPr lang="en-US" smtClean="0"/>
              <a:pPr>
                <a:defRPr/>
              </a:pPr>
              <a:t>‹#›</a:t>
            </a:fld>
            <a:endParaRPr lang="en-US"/>
          </a:p>
        </p:txBody>
      </p:sp>
      <p:sp>
        <p:nvSpPr>
          <p:cNvPr id="5" name="Title 4"/>
          <p:cNvSpPr>
            <a:spLocks noGrp="1"/>
          </p:cNvSpPr>
          <p:nvPr>
            <p:ph type="title"/>
          </p:nvPr>
        </p:nvSpPr>
        <p:spPr>
          <a:xfrm>
            <a:off x="1981200" y="152401"/>
            <a:ext cx="9601200" cy="685799"/>
          </a:xfrm>
          <a:prstGeom prst="rect">
            <a:avLst/>
          </a:prstGeom>
        </p:spPr>
        <p:txBody>
          <a:bodyPr/>
          <a:lstStyle>
            <a:lvl1pPr>
              <a:defRPr sz="3200">
                <a:solidFill>
                  <a:srgbClr val="0070C0"/>
                </a:solidFill>
              </a:defRPr>
            </a:lvl1pPr>
          </a:lstStyle>
          <a:p>
            <a:r>
              <a:rPr lang="en-US" dirty="0"/>
              <a:t>Click to edit Master title style</a:t>
            </a:r>
          </a:p>
        </p:txBody>
      </p:sp>
      <p:sp>
        <p:nvSpPr>
          <p:cNvPr id="7" name="Text Placeholder 6"/>
          <p:cNvSpPr>
            <a:spLocks noGrp="1"/>
          </p:cNvSpPr>
          <p:nvPr>
            <p:ph type="body" sz="quarter" idx="11"/>
          </p:nvPr>
        </p:nvSpPr>
        <p:spPr>
          <a:xfrm>
            <a:off x="609600" y="1600200"/>
            <a:ext cx="10972800" cy="4114800"/>
          </a:xfrm>
          <a:prstGeom prst="rect">
            <a:avLst/>
          </a:prstGeom>
        </p:spPr>
        <p:txBody>
          <a:bodyPr/>
          <a:lstStyle>
            <a:lvl1pPr>
              <a:defRPr>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2776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pic>
        <p:nvPicPr>
          <p:cNvPr id="8" name="Picture 5" descr="pp_ord_blanc.jpg"/>
          <p:cNvPicPr>
            <a:picLocks noChangeAspect="1"/>
          </p:cNvPicPr>
          <p:nvPr userDrawn="1"/>
        </p:nvPicPr>
        <p:blipFill rotWithShape="1">
          <a:blip r:embed="rId2"/>
          <a:srcRect l="55126" t="3533"/>
          <a:stretch/>
        </p:blipFill>
        <p:spPr bwMode="auto">
          <a:xfrm>
            <a:off x="7518400" y="0"/>
            <a:ext cx="4673600" cy="6865492"/>
          </a:xfrm>
          <a:prstGeom prst="rect">
            <a:avLst/>
          </a:prstGeom>
          <a:noFill/>
          <a:ln w="9525">
            <a:noFill/>
            <a:miter lim="800000"/>
            <a:headEnd/>
            <a:tailEnd/>
          </a:ln>
        </p:spPr>
      </p:pic>
      <p:pic>
        <p:nvPicPr>
          <p:cNvPr id="4" name="Picture 5" descr="pp_ord_blanc.jpg"/>
          <p:cNvPicPr>
            <a:picLocks noChangeAspect="1"/>
          </p:cNvPicPr>
          <p:nvPr userDrawn="1"/>
        </p:nvPicPr>
        <p:blipFill rotWithShape="1">
          <a:blip r:embed="rId2"/>
          <a:srcRect t="3533" r="19853"/>
          <a:stretch/>
        </p:blipFill>
        <p:spPr bwMode="auto">
          <a:xfrm>
            <a:off x="0" y="0"/>
            <a:ext cx="8331200" cy="6865492"/>
          </a:xfrm>
          <a:prstGeom prst="rect">
            <a:avLst/>
          </a:prstGeom>
          <a:noFill/>
          <a:ln w="9525">
            <a:noFill/>
            <a:miter lim="800000"/>
            <a:headEnd/>
            <a:tailEnd/>
          </a:ln>
        </p:spPr>
      </p:pic>
      <p:sp>
        <p:nvSpPr>
          <p:cNvPr id="16" name="Text Placeholder 15"/>
          <p:cNvSpPr>
            <a:spLocks noGrp="1"/>
          </p:cNvSpPr>
          <p:nvPr>
            <p:ph type="body" sz="quarter" idx="11"/>
          </p:nvPr>
        </p:nvSpPr>
        <p:spPr>
          <a:xfrm>
            <a:off x="203200" y="1447800"/>
            <a:ext cx="11785600" cy="4876800"/>
          </a:xfrm>
        </p:spPr>
        <p:txBody>
          <a:bodyPr>
            <a:normAutofit/>
          </a:bodyPr>
          <a:lstStyle>
            <a:lvl1pPr>
              <a:spcAft>
                <a:spcPts val="600"/>
              </a:spcAft>
              <a:buClr>
                <a:schemeClr val="accent3">
                  <a:lumMod val="75000"/>
                </a:schemeClr>
              </a:buClr>
              <a:buSzPct val="150000"/>
              <a:defRPr sz="1600" b="1">
                <a:latin typeface="Gill Sans MT" pitchFamily="34" charset="0"/>
              </a:defRPr>
            </a:lvl1pPr>
            <a:lvl2pPr>
              <a:defRPr sz="1600" b="1">
                <a:latin typeface="Gill Sans MT" pitchFamily="34" charset="0"/>
              </a:defRPr>
            </a:lvl2pPr>
            <a:lvl3pPr>
              <a:defRPr sz="1600" b="1">
                <a:latin typeface="Gill Sans MT" pitchFamily="34" charset="0"/>
              </a:defRPr>
            </a:lvl3pPr>
            <a:lvl4pPr>
              <a:defRPr sz="1600" b="1">
                <a:latin typeface="Gill Sans MT" pitchFamily="34" charset="0"/>
              </a:defRPr>
            </a:lvl4pPr>
            <a:lvl5pPr>
              <a:defRPr sz="1600" b="1">
                <a:latin typeface="Gill Sans M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0"/>
          <p:cNvSpPr>
            <a:spLocks noChangeArrowheads="1"/>
          </p:cNvSpPr>
          <p:nvPr userDrawn="1"/>
        </p:nvSpPr>
        <p:spPr bwMode="auto">
          <a:xfrm>
            <a:off x="0" y="6224588"/>
            <a:ext cx="914400" cy="228600"/>
          </a:xfrm>
          <a:prstGeom prst="rect">
            <a:avLst/>
          </a:prstGeom>
          <a:solidFill>
            <a:srgbClr val="026CB6"/>
          </a:solidFill>
          <a:ln>
            <a:noFill/>
          </a:ln>
          <a:extLst/>
        </p:spPr>
        <p:txBody>
          <a:bodyPr wrap="none" anchor="ctr"/>
          <a:lstStyle/>
          <a:p>
            <a:endParaRPr lang="en-US" sz="2400">
              <a:solidFill>
                <a:srgbClr val="026CB6"/>
              </a:solidFill>
            </a:endParaRPr>
          </a:p>
        </p:txBody>
      </p:sp>
      <p:sp>
        <p:nvSpPr>
          <p:cNvPr id="13" name="Rectangle 6"/>
          <p:cNvSpPr txBox="1">
            <a:spLocks noChangeArrowheads="1"/>
          </p:cNvSpPr>
          <p:nvPr userDrawn="1"/>
        </p:nvSpPr>
        <p:spPr bwMode="auto">
          <a:xfrm>
            <a:off x="0" y="6224588"/>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rtl="0" eaLnBrk="0" fontAlgn="base" hangingPunct="0">
              <a:spcBef>
                <a:spcPct val="0"/>
              </a:spcBef>
              <a:spcAft>
                <a:spcPct val="0"/>
              </a:spcAft>
              <a:defRPr sz="1000" b="1" kern="1200" smtClean="0">
                <a:solidFill>
                  <a:schemeClr val="bg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a:lstStyle>
          <a:p>
            <a:pPr>
              <a:defRPr/>
            </a:pPr>
            <a:fld id="{620338C0-557E-40D3-BE98-F43B2D0B1431}" type="slidenum">
              <a:rPr lang="en-US" sz="1400" smtClean="0"/>
              <a:pPr>
                <a:defRPr/>
              </a:pPr>
              <a:t>‹#›</a:t>
            </a:fld>
            <a:endParaRPr lang="en-US" sz="1400"/>
          </a:p>
        </p:txBody>
      </p:sp>
      <p:sp>
        <p:nvSpPr>
          <p:cNvPr id="17" name="Title 16"/>
          <p:cNvSpPr>
            <a:spLocks noGrp="1"/>
          </p:cNvSpPr>
          <p:nvPr>
            <p:ph type="title"/>
          </p:nvPr>
        </p:nvSpPr>
        <p:spPr>
          <a:xfrm>
            <a:off x="3429000" y="228601"/>
            <a:ext cx="7924800" cy="678307"/>
          </a:xfrm>
          <a:prstGeom prst="rect">
            <a:avLst/>
          </a:prstGeom>
        </p:spPr>
        <p:txBody>
          <a:bodyPr/>
          <a:lstStyle>
            <a:lvl1pPr>
              <a:defRPr>
                <a:solidFill>
                  <a:srgbClr val="0070C0"/>
                </a:solidFill>
              </a:defRPr>
            </a:lvl1pPr>
          </a:lstStyle>
          <a:p>
            <a:r>
              <a:rPr lang="en-US" dirty="0"/>
              <a:t>Click to edit Master title style</a:t>
            </a:r>
          </a:p>
        </p:txBody>
      </p:sp>
    </p:spTree>
    <p:extLst>
      <p:ext uri="{BB962C8B-B14F-4D97-AF65-F5344CB8AC3E}">
        <p14:creationId xmlns:p14="http://schemas.microsoft.com/office/powerpoint/2010/main" val="1223481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12192000" cy="6858000"/>
          </a:xfrm>
          <a:prstGeom prst="rect">
            <a:avLst/>
          </a:prstGeom>
          <a:solidFill>
            <a:schemeClr val="accent3">
              <a:lumMod val="95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026" name="Rectangle 10"/>
          <p:cNvSpPr>
            <a:spLocks noChangeArrowheads="1"/>
          </p:cNvSpPr>
          <p:nvPr userDrawn="1"/>
        </p:nvSpPr>
        <p:spPr bwMode="auto">
          <a:xfrm>
            <a:off x="0" y="6224588"/>
            <a:ext cx="914400" cy="228600"/>
          </a:xfrm>
          <a:prstGeom prst="rect">
            <a:avLst/>
          </a:prstGeom>
          <a:solidFill>
            <a:srgbClr val="026CB6"/>
          </a:solidFill>
          <a:ln>
            <a:noFill/>
          </a:ln>
          <a:extLst/>
        </p:spPr>
        <p:txBody>
          <a:bodyPr wrap="none" anchor="ctr"/>
          <a:lstStyle/>
          <a:p>
            <a:endParaRPr lang="en-US" sz="2400">
              <a:solidFill>
                <a:srgbClr val="026CB6"/>
              </a:solidFill>
            </a:endParaRPr>
          </a:p>
        </p:txBody>
      </p:sp>
      <p:sp>
        <p:nvSpPr>
          <p:cNvPr id="1030" name="Rectangle 6"/>
          <p:cNvSpPr>
            <a:spLocks noGrp="1" noChangeArrowheads="1"/>
          </p:cNvSpPr>
          <p:nvPr>
            <p:ph type="sldNum" sz="quarter" idx="4"/>
          </p:nvPr>
        </p:nvSpPr>
        <p:spPr bwMode="auto">
          <a:xfrm>
            <a:off x="0" y="6224588"/>
            <a:ext cx="812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lvl1pPr algn="r">
              <a:defRPr sz="1000" b="1" smtClean="0">
                <a:solidFill>
                  <a:schemeClr val="bg1"/>
                </a:solidFill>
              </a:defRPr>
            </a:lvl1pPr>
          </a:lstStyle>
          <a:p>
            <a:pPr>
              <a:defRPr/>
            </a:pPr>
            <a:fld id="{620338C0-557E-40D3-BE98-F43B2D0B1431}" type="slidenum">
              <a:rPr lang="en-US"/>
              <a:pPr>
                <a:defRPr/>
              </a:pPr>
              <a:t>‹#›</a:t>
            </a:fld>
            <a:endParaRPr lang="en-US"/>
          </a:p>
        </p:txBody>
      </p:sp>
      <p:pic>
        <p:nvPicPr>
          <p:cNvPr id="2"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03199" y="152400"/>
            <a:ext cx="154160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73" r:id="rId3"/>
  </p:sldLayoutIdLst>
  <p:hf hdr="0" ftr="0" dt="0"/>
  <p:txStyles>
    <p:titleStyle>
      <a:lvl1pPr algn="l" rtl="0" eaLnBrk="1" fontAlgn="base" hangingPunct="1">
        <a:spcBef>
          <a:spcPct val="0"/>
        </a:spcBef>
        <a:spcAft>
          <a:spcPct val="0"/>
        </a:spcAft>
        <a:defRPr sz="3400" b="1">
          <a:solidFill>
            <a:srgbClr val="355777"/>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p:titleStyle>
    <p:body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mailto:pye.Havala@epa.gov" TargetMode="External"/><Relationship Id="rId3" Type="http://schemas.openxmlformats.org/officeDocument/2006/relationships/hyperlink" Target="https://www.epa.gov/cmaq/cmaq-developers-guide" TargetMode="External"/><Relationship Id="rId7" Type="http://schemas.openxmlformats.org/officeDocument/2006/relationships/hyperlink" Target="mailto:murphy.ben@epa.gov" TargetMode="External"/><Relationship Id="rId2" Type="http://schemas.openxmlformats.org/officeDocument/2006/relationships/hyperlink" Target="http://www.github.com/usepa/cmaq" TargetMode="External"/><Relationship Id="rId1" Type="http://schemas.openxmlformats.org/officeDocument/2006/relationships/slideLayout" Target="../slideLayouts/slideLayout3.xml"/><Relationship Id="rId6" Type="http://schemas.openxmlformats.org/officeDocument/2006/relationships/hyperlink" Target="http://www.epa.gov/cmaq" TargetMode="External"/><Relationship Id="rId5" Type="http://schemas.openxmlformats.org/officeDocument/2006/relationships/hyperlink" Target="http://www.cmascenter.org/" TargetMode="External"/><Relationship Id="rId4" Type="http://schemas.openxmlformats.org/officeDocument/2006/relationships/hyperlink" Target="https://unc.az1.qualtrics.com/jfe/form/SV_1IcuS1wIZ2PQUu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mailto:pye.Havala@epa.gov" TargetMode="External"/><Relationship Id="rId3" Type="http://schemas.openxmlformats.org/officeDocument/2006/relationships/hyperlink" Target="https://www.epa.gov/cmaq/cmaq-developers-guide" TargetMode="External"/><Relationship Id="rId7" Type="http://schemas.openxmlformats.org/officeDocument/2006/relationships/hyperlink" Target="mailto:murphy.ben@epa.gov" TargetMode="External"/><Relationship Id="rId2" Type="http://schemas.openxmlformats.org/officeDocument/2006/relationships/hyperlink" Target="http://www.github.com/usepa/cmaq" TargetMode="External"/><Relationship Id="rId1" Type="http://schemas.openxmlformats.org/officeDocument/2006/relationships/slideLayout" Target="../slideLayouts/slideLayout3.xml"/><Relationship Id="rId6" Type="http://schemas.openxmlformats.org/officeDocument/2006/relationships/hyperlink" Target="http://www.epa.gov/cmaq" TargetMode="External"/><Relationship Id="rId5" Type="http://schemas.openxmlformats.org/officeDocument/2006/relationships/hyperlink" Target="http://www.cmascenter.org/" TargetMode="External"/><Relationship Id="rId4" Type="http://schemas.openxmlformats.org/officeDocument/2006/relationships/hyperlink" Target="https://unc.az1.qualtrics.com/jfe/form/SV_1IcuS1wIZ2PQUu1"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38.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43.png"/><Relationship Id="rId7" Type="http://schemas.openxmlformats.org/officeDocument/2006/relationships/oleObject" Target="../embeddings/oleObject1.bin"/><Relationship Id="rId12" Type="http://schemas.openxmlformats.org/officeDocument/2006/relationships/image" Target="../media/image42.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46.png"/><Relationship Id="rId11" Type="http://schemas.openxmlformats.org/officeDocument/2006/relationships/oleObject" Target="../embeddings/oleObject3.bin"/><Relationship Id="rId5" Type="http://schemas.openxmlformats.org/officeDocument/2006/relationships/image" Target="../media/image45.png"/><Relationship Id="rId10" Type="http://schemas.openxmlformats.org/officeDocument/2006/relationships/image" Target="../media/image41.wmf"/><Relationship Id="rId4" Type="http://schemas.openxmlformats.org/officeDocument/2006/relationships/image" Target="../media/image44.png"/><Relationship Id="rId9"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9"/>
          <p:cNvSpPr>
            <a:spLocks noGrp="1" noChangeArrowheads="1"/>
          </p:cNvSpPr>
          <p:nvPr>
            <p:ph type="ctrTitle"/>
          </p:nvPr>
        </p:nvSpPr>
        <p:spPr bwMode="auto">
          <a:xfrm>
            <a:off x="1524000" y="1600200"/>
            <a:ext cx="9753600" cy="13716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p>
            <a:r>
              <a:rPr lang="en-US" sz="4400" dirty="0">
                <a:latin typeface="Arial" panose="020B0604020202020204" pitchFamily="34" charset="0"/>
                <a:cs typeface="Arial" panose="020B0604020202020204" pitchFamily="34" charset="0"/>
              </a:rPr>
              <a:t>Scientific and Structural Developments in CMAQv5.3</a:t>
            </a:r>
            <a:endParaRPr lang="en-US" sz="3200" b="0" dirty="0"/>
          </a:p>
        </p:txBody>
      </p:sp>
      <p:sp>
        <p:nvSpPr>
          <p:cNvPr id="9" name="Rectangle 16"/>
          <p:cNvSpPr>
            <a:spLocks noChangeArrowheads="1"/>
          </p:cNvSpPr>
          <p:nvPr/>
        </p:nvSpPr>
        <p:spPr bwMode="auto">
          <a:xfrm>
            <a:off x="1143000" y="6224588"/>
            <a:ext cx="5643562" cy="228600"/>
          </a:xfrm>
          <a:prstGeom prst="rect">
            <a:avLst/>
          </a:prstGeom>
          <a:solidFill>
            <a:srgbClr val="003F69">
              <a:alpha val="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nSpc>
                <a:spcPct val="90000"/>
              </a:lnSpc>
            </a:pPr>
            <a:r>
              <a:rPr lang="en-US" sz="900" dirty="0">
                <a:solidFill>
                  <a:schemeClr val="bg1"/>
                </a:solidFill>
              </a:rPr>
              <a:t>Office of Research and Development</a:t>
            </a:r>
            <a:endParaRPr lang="en-US" sz="900" dirty="0"/>
          </a:p>
          <a:p>
            <a:pPr>
              <a:lnSpc>
                <a:spcPct val="90000"/>
              </a:lnSpc>
            </a:pPr>
            <a:r>
              <a:rPr lang="en-US" sz="900" dirty="0">
                <a:solidFill>
                  <a:schemeClr val="bg1"/>
                </a:solidFill>
              </a:rPr>
              <a:t>National Exposure Research Laboratory, Computational Exposure Division</a:t>
            </a:r>
          </a:p>
        </p:txBody>
      </p:sp>
      <p:sp>
        <p:nvSpPr>
          <p:cNvPr id="13" name="Rectangle 3"/>
          <p:cNvSpPr>
            <a:spLocks noGrp="1" noChangeArrowheads="1"/>
          </p:cNvSpPr>
          <p:nvPr>
            <p:ph type="subTitle" idx="1"/>
          </p:nvPr>
        </p:nvSpPr>
        <p:spPr bwMode="auto">
          <a:xfrm>
            <a:off x="1524000" y="3226594"/>
            <a:ext cx="9875520" cy="2412206"/>
          </a:xfrm>
          <a:extLst>
            <a:ext uri="{91240B29-F687-4F45-9708-019B960494DF}">
              <a14:hiddenLine xmlns:a14="http://schemas.microsoft.com/office/drawing/2010/main" w="9525">
                <a:solidFill>
                  <a:srgbClr val="000000"/>
                </a:solidFill>
                <a:miter lim="800000"/>
                <a:headEnd/>
                <a:tailEnd/>
              </a14:hiddenLine>
            </a:ext>
          </a:extLst>
        </p:spPr>
        <p:txBody>
          <a:bodyPr vert="horz" wrap="square" tIns="182880" numCol="1" anchor="t" anchorCtr="0" compatLnSpc="1">
            <a:prstTxWarp prst="textNoShape">
              <a:avLst/>
            </a:prstTxWarp>
          </a:bodyPr>
          <a:lstStyle/>
          <a:p>
            <a:pPr eaLnBrk="1" hangingPunct="1"/>
            <a:r>
              <a:rPr lang="en-US" b="1" i="0" dirty="0">
                <a:latin typeface="+mj-lt"/>
              </a:rPr>
              <a:t>Ben Murphy</a:t>
            </a:r>
          </a:p>
          <a:p>
            <a:pPr eaLnBrk="1" hangingPunct="1"/>
            <a:endParaRPr lang="en-US" b="1" i="0" dirty="0">
              <a:latin typeface="+mj-lt"/>
            </a:endParaRPr>
          </a:p>
          <a:p>
            <a:pPr eaLnBrk="1" hangingPunct="1">
              <a:lnSpc>
                <a:spcPct val="100000"/>
              </a:lnSpc>
            </a:pPr>
            <a:r>
              <a:rPr lang="en-US" sz="1800" i="0" dirty="0">
                <a:latin typeface="+mj-lt"/>
              </a:rPr>
              <a:t>K. </a:t>
            </a:r>
            <a:r>
              <a:rPr lang="en-US" sz="1800" i="0" dirty="0" err="1">
                <a:latin typeface="+mj-lt"/>
              </a:rPr>
              <a:t>Wyat</a:t>
            </a:r>
            <a:r>
              <a:rPr lang="en-US" sz="1800" i="0" dirty="0">
                <a:latin typeface="+mj-lt"/>
              </a:rPr>
              <a:t> Appel, Jesse Bash, Kathleen Fahey, Barron H. Henderson, Bill Hutzell, Daiwen Kang, Deborah Luecken, Rohit Mathur, Sergey Napelenok, Chris Nolte, Havala Pye, Jon Pleim, </a:t>
            </a:r>
          </a:p>
          <a:p>
            <a:pPr eaLnBrk="1" hangingPunct="1">
              <a:lnSpc>
                <a:spcPct val="100000"/>
              </a:lnSpc>
              <a:spcBef>
                <a:spcPts val="0"/>
              </a:spcBef>
            </a:pPr>
            <a:r>
              <a:rPr lang="en-US" sz="1800" i="0" dirty="0" err="1">
                <a:latin typeface="+mj-lt"/>
              </a:rPr>
              <a:t>Momei</a:t>
            </a:r>
            <a:r>
              <a:rPr lang="en-US" sz="1800" i="0" dirty="0">
                <a:latin typeface="+mj-lt"/>
              </a:rPr>
              <a:t> Qin, Limei Ran, Shawn Roselle, Golam Sarwar, Donna Schwede, Qian Shu, Tanya Spero </a:t>
            </a:r>
          </a:p>
          <a:p>
            <a:pPr eaLnBrk="1" hangingPunct="1">
              <a:lnSpc>
                <a:spcPct val="100000"/>
              </a:lnSpc>
              <a:tabLst>
                <a:tab pos="6057900" algn="l"/>
              </a:tabLst>
            </a:pPr>
            <a:r>
              <a:rPr lang="en-US" sz="1800" i="0" dirty="0">
                <a:latin typeface="+mj-lt"/>
              </a:rPr>
              <a:t>	and the </a:t>
            </a:r>
            <a:r>
              <a:rPr lang="en-US" sz="1800" b="1" dirty="0">
                <a:latin typeface="+mj-lt"/>
              </a:rPr>
              <a:t>CMAQ Development Team</a:t>
            </a:r>
          </a:p>
          <a:p>
            <a:pPr eaLnBrk="1" hangingPunct="1">
              <a:spcBef>
                <a:spcPts val="1200"/>
              </a:spcBef>
            </a:pPr>
            <a:r>
              <a:rPr lang="en-US" sz="1600" i="0" dirty="0">
                <a:latin typeface="+mj-lt"/>
              </a:rPr>
              <a:t>National Exposure Research Laboratory</a:t>
            </a:r>
          </a:p>
          <a:p>
            <a:pPr eaLnBrk="1" hangingPunct="1"/>
            <a:r>
              <a:rPr lang="en-US" sz="1600" i="0" dirty="0">
                <a:latin typeface="+mj-lt"/>
              </a:rPr>
              <a:t>Research Triangle Park, North Carolina</a:t>
            </a:r>
          </a:p>
        </p:txBody>
      </p:sp>
      <p:sp>
        <p:nvSpPr>
          <p:cNvPr id="5" name="Rectangle 2"/>
          <p:cNvSpPr txBox="1">
            <a:spLocks noChangeArrowheads="1"/>
          </p:cNvSpPr>
          <p:nvPr/>
        </p:nvSpPr>
        <p:spPr>
          <a:xfrm>
            <a:off x="8077200" y="5638800"/>
            <a:ext cx="3886200" cy="990600"/>
          </a:xfrm>
          <a:prstGeom prst="rect">
            <a:avLst/>
          </a:prstGeom>
          <a:solidFill>
            <a:schemeClr val="accent3">
              <a:lumMod val="85000"/>
              <a:alpha val="72000"/>
            </a:schemeClr>
          </a:solidFill>
        </p:spPr>
        <p:txBody>
          <a:bodyPr lIns="91440" tIns="91440" rIns="91440" bIns="91440" anchor="t"/>
          <a:lstStyle>
            <a:lvl1pPr algn="l" rtl="0" eaLnBrk="1" fontAlgn="base" hangingPunct="1">
              <a:lnSpc>
                <a:spcPct val="90000"/>
              </a:lnSpc>
              <a:spcBef>
                <a:spcPct val="0"/>
              </a:spcBef>
              <a:spcAft>
                <a:spcPct val="0"/>
              </a:spcAft>
              <a:defRPr sz="3400" b="1">
                <a:solidFill>
                  <a:schemeClr val="bg1"/>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r>
              <a:rPr lang="en-US" sz="1600" kern="0" dirty="0">
                <a:solidFill>
                  <a:schemeClr val="tx1"/>
                </a:solidFill>
              </a:rPr>
              <a:t>Disclaimer: </a:t>
            </a:r>
          </a:p>
          <a:p>
            <a:r>
              <a:rPr lang="en-US" sz="1400" b="0" kern="0" dirty="0">
                <a:solidFill>
                  <a:schemeClr val="tx1"/>
                </a:solidFill>
                <a:ea typeface="ＭＳ Ｐゴシック" charset="-128"/>
              </a:rPr>
              <a:t>The views expressed in this presentation are those of the authors and do not necessarily reflect the views or policies of the U.S. EPA.</a:t>
            </a:r>
            <a:br>
              <a:rPr lang="en-US" sz="1400" b="0" kern="0" dirty="0">
                <a:solidFill>
                  <a:schemeClr val="tx1"/>
                </a:solidFill>
                <a:ea typeface="ＭＳ Ｐゴシック" charset="-128"/>
              </a:rPr>
            </a:br>
            <a:endParaRPr lang="en-US" sz="1400" b="0" kern="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8D61A6-D9B5-4001-8125-14116488C41D}"/>
              </a:ext>
            </a:extLst>
          </p:cNvPr>
          <p:cNvSpPr>
            <a:spLocks noGrp="1"/>
          </p:cNvSpPr>
          <p:nvPr>
            <p:ph type="title"/>
          </p:nvPr>
        </p:nvSpPr>
        <p:spPr>
          <a:xfrm>
            <a:off x="3566160" y="320040"/>
            <a:ext cx="7924800" cy="678307"/>
          </a:xfrm>
        </p:spPr>
        <p:txBody>
          <a:bodyPr/>
          <a:lstStyle/>
          <a:p>
            <a:r>
              <a:rPr lang="en-US" sz="2400" dirty="0"/>
              <a:t>Aerosols: Organic Aerosol in CMAQv5.3 (AERO7)</a:t>
            </a:r>
          </a:p>
        </p:txBody>
      </p:sp>
      <p:cxnSp>
        <p:nvCxnSpPr>
          <p:cNvPr id="4" name="Straight Arrow Connector 3">
            <a:extLst>
              <a:ext uri="{FF2B5EF4-FFF2-40B4-BE49-F238E27FC236}">
                <a16:creationId xmlns:a16="http://schemas.microsoft.com/office/drawing/2014/main" id="{F3DBB5B5-A721-43A0-AAF8-A8BFCD4B6C47}"/>
              </a:ext>
            </a:extLst>
          </p:cNvPr>
          <p:cNvCxnSpPr>
            <a:cxnSpLocks/>
            <a:stCxn id="58" idx="0"/>
          </p:cNvCxnSpPr>
          <p:nvPr/>
        </p:nvCxnSpPr>
        <p:spPr bwMode="auto">
          <a:xfrm flipV="1">
            <a:off x="9231575" y="4324834"/>
            <a:ext cx="363192" cy="1857659"/>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a:extLst>
              <a:ext uri="{FF2B5EF4-FFF2-40B4-BE49-F238E27FC236}">
                <a16:creationId xmlns:a16="http://schemas.microsoft.com/office/drawing/2014/main" id="{D7105068-2EF9-4304-AAC8-F049D6BE7844}"/>
              </a:ext>
            </a:extLst>
          </p:cNvPr>
          <p:cNvSpPr txBox="1"/>
          <p:nvPr/>
        </p:nvSpPr>
        <p:spPr>
          <a:xfrm rot="16200000">
            <a:off x="-328803" y="5171062"/>
            <a:ext cx="1771930" cy="276999"/>
          </a:xfrm>
          <a:prstGeom prst="rect">
            <a:avLst/>
          </a:prstGeom>
          <a:noFill/>
        </p:spPr>
        <p:txBody>
          <a:bodyPr wrap="square" rtlCol="0">
            <a:spAutoFit/>
          </a:bodyPr>
          <a:lstStyle/>
          <a:p>
            <a:r>
              <a:rPr lang="en-US" sz="1200" dirty="0">
                <a:solidFill>
                  <a:prstClr val="black"/>
                </a:solidFill>
              </a:rPr>
              <a:t>BIOGENIC EMISSIONS</a:t>
            </a:r>
          </a:p>
        </p:txBody>
      </p:sp>
      <p:sp>
        <p:nvSpPr>
          <p:cNvPr id="6" name="TextBox 5">
            <a:extLst>
              <a:ext uri="{FF2B5EF4-FFF2-40B4-BE49-F238E27FC236}">
                <a16:creationId xmlns:a16="http://schemas.microsoft.com/office/drawing/2014/main" id="{0403AD48-02A4-40EB-BAC6-F05D0F3B5129}"/>
              </a:ext>
            </a:extLst>
          </p:cNvPr>
          <p:cNvSpPr txBox="1"/>
          <p:nvPr/>
        </p:nvSpPr>
        <p:spPr>
          <a:xfrm>
            <a:off x="1148571" y="5733136"/>
            <a:ext cx="990600" cy="307777"/>
          </a:xfrm>
          <a:prstGeom prst="rect">
            <a:avLst/>
          </a:prstGeom>
          <a:noFill/>
          <a:ln>
            <a:solidFill>
              <a:schemeClr val="tx1"/>
            </a:solidFill>
          </a:ln>
        </p:spPr>
        <p:txBody>
          <a:bodyPr wrap="square" rtlCol="0">
            <a:spAutoFit/>
          </a:bodyPr>
          <a:lstStyle/>
          <a:p>
            <a:pPr algn="ctr"/>
            <a:r>
              <a:rPr lang="en-US" sz="1400" dirty="0">
                <a:solidFill>
                  <a:prstClr val="black"/>
                </a:solidFill>
              </a:rPr>
              <a:t>isoprene</a:t>
            </a:r>
          </a:p>
        </p:txBody>
      </p:sp>
      <p:sp>
        <p:nvSpPr>
          <p:cNvPr id="7" name="TextBox 6">
            <a:extLst>
              <a:ext uri="{FF2B5EF4-FFF2-40B4-BE49-F238E27FC236}">
                <a16:creationId xmlns:a16="http://schemas.microsoft.com/office/drawing/2014/main" id="{3A480DE2-7033-475B-8680-9A38A13F052E}"/>
              </a:ext>
            </a:extLst>
          </p:cNvPr>
          <p:cNvSpPr txBox="1"/>
          <p:nvPr/>
        </p:nvSpPr>
        <p:spPr>
          <a:xfrm>
            <a:off x="1130807" y="3685071"/>
            <a:ext cx="1490609" cy="307777"/>
          </a:xfrm>
          <a:prstGeom prst="rect">
            <a:avLst/>
          </a:prstGeom>
          <a:noFill/>
          <a:ln>
            <a:solidFill>
              <a:schemeClr val="tx1"/>
            </a:solidFill>
          </a:ln>
        </p:spPr>
        <p:txBody>
          <a:bodyPr wrap="square" rtlCol="0">
            <a:spAutoFit/>
          </a:bodyPr>
          <a:lstStyle/>
          <a:p>
            <a:pPr algn="ctr"/>
            <a:r>
              <a:rPr lang="en-US" sz="1400" dirty="0">
                <a:solidFill>
                  <a:prstClr val="black"/>
                </a:solidFill>
              </a:rPr>
              <a:t>sesquiterpenes</a:t>
            </a:r>
          </a:p>
        </p:txBody>
      </p:sp>
      <p:sp>
        <p:nvSpPr>
          <p:cNvPr id="8" name="TextBox 7">
            <a:extLst>
              <a:ext uri="{FF2B5EF4-FFF2-40B4-BE49-F238E27FC236}">
                <a16:creationId xmlns:a16="http://schemas.microsoft.com/office/drawing/2014/main" id="{9D823E11-C8B0-4747-8510-DED2883C2967}"/>
              </a:ext>
            </a:extLst>
          </p:cNvPr>
          <p:cNvSpPr txBox="1"/>
          <p:nvPr/>
        </p:nvSpPr>
        <p:spPr>
          <a:xfrm>
            <a:off x="788916" y="3304103"/>
            <a:ext cx="990600" cy="307777"/>
          </a:xfrm>
          <a:prstGeom prst="rect">
            <a:avLst/>
          </a:prstGeom>
          <a:noFill/>
          <a:ln>
            <a:solidFill>
              <a:schemeClr val="tx1"/>
            </a:solidFill>
          </a:ln>
        </p:spPr>
        <p:txBody>
          <a:bodyPr wrap="square" rtlCol="0">
            <a:spAutoFit/>
          </a:bodyPr>
          <a:lstStyle/>
          <a:p>
            <a:pPr algn="ctr"/>
            <a:r>
              <a:rPr lang="en-US" sz="1400" dirty="0">
                <a:solidFill>
                  <a:prstClr val="black"/>
                </a:solidFill>
              </a:rPr>
              <a:t>benzene</a:t>
            </a:r>
          </a:p>
        </p:txBody>
      </p:sp>
      <p:sp>
        <p:nvSpPr>
          <p:cNvPr id="9" name="TextBox 8">
            <a:extLst>
              <a:ext uri="{FF2B5EF4-FFF2-40B4-BE49-F238E27FC236}">
                <a16:creationId xmlns:a16="http://schemas.microsoft.com/office/drawing/2014/main" id="{7A0A6F42-4B4A-424A-8777-D7004AEBC037}"/>
              </a:ext>
            </a:extLst>
          </p:cNvPr>
          <p:cNvSpPr txBox="1"/>
          <p:nvPr/>
        </p:nvSpPr>
        <p:spPr>
          <a:xfrm>
            <a:off x="789249" y="2654346"/>
            <a:ext cx="990600" cy="523220"/>
          </a:xfrm>
          <a:prstGeom prst="rect">
            <a:avLst/>
          </a:prstGeom>
          <a:noFill/>
          <a:ln>
            <a:solidFill>
              <a:schemeClr val="tx1"/>
            </a:solidFill>
          </a:ln>
        </p:spPr>
        <p:txBody>
          <a:bodyPr wrap="square" rtlCol="0">
            <a:spAutoFit/>
          </a:bodyPr>
          <a:lstStyle/>
          <a:p>
            <a:pPr algn="ctr"/>
            <a:r>
              <a:rPr lang="en-US" sz="1400" dirty="0">
                <a:solidFill>
                  <a:prstClr val="black"/>
                </a:solidFill>
              </a:rPr>
              <a:t>low-yield aromatics</a:t>
            </a:r>
          </a:p>
        </p:txBody>
      </p:sp>
      <p:sp>
        <p:nvSpPr>
          <p:cNvPr id="10" name="TextBox 9">
            <a:extLst>
              <a:ext uri="{FF2B5EF4-FFF2-40B4-BE49-F238E27FC236}">
                <a16:creationId xmlns:a16="http://schemas.microsoft.com/office/drawing/2014/main" id="{7860410A-2629-4ED7-A843-BC559B761A26}"/>
              </a:ext>
            </a:extLst>
          </p:cNvPr>
          <p:cNvSpPr txBox="1"/>
          <p:nvPr/>
        </p:nvSpPr>
        <p:spPr>
          <a:xfrm>
            <a:off x="787732" y="1966028"/>
            <a:ext cx="990600" cy="523220"/>
          </a:xfrm>
          <a:prstGeom prst="rect">
            <a:avLst/>
          </a:prstGeom>
          <a:noFill/>
          <a:ln>
            <a:solidFill>
              <a:schemeClr val="tx1"/>
            </a:solidFill>
          </a:ln>
        </p:spPr>
        <p:txBody>
          <a:bodyPr wrap="square" rtlCol="0">
            <a:spAutoFit/>
          </a:bodyPr>
          <a:lstStyle/>
          <a:p>
            <a:pPr algn="ctr"/>
            <a:r>
              <a:rPr lang="en-US" sz="1400" dirty="0">
                <a:solidFill>
                  <a:prstClr val="black"/>
                </a:solidFill>
              </a:rPr>
              <a:t>high-yield aromatics</a:t>
            </a:r>
          </a:p>
        </p:txBody>
      </p:sp>
      <p:cxnSp>
        <p:nvCxnSpPr>
          <p:cNvPr id="11" name="Straight Arrow Connector 10">
            <a:extLst>
              <a:ext uri="{FF2B5EF4-FFF2-40B4-BE49-F238E27FC236}">
                <a16:creationId xmlns:a16="http://schemas.microsoft.com/office/drawing/2014/main" id="{2F5717FF-3D09-4809-8A11-E95C5DFB99B6}"/>
              </a:ext>
            </a:extLst>
          </p:cNvPr>
          <p:cNvCxnSpPr/>
          <p:nvPr/>
        </p:nvCxnSpPr>
        <p:spPr bwMode="auto">
          <a:xfrm flipV="1">
            <a:off x="893064" y="3819319"/>
            <a:ext cx="2286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8D39B54B-F5EA-42EE-B1EB-0BE862AB9BBA}"/>
              </a:ext>
            </a:extLst>
          </p:cNvPr>
          <p:cNvSpPr txBox="1"/>
          <p:nvPr/>
        </p:nvSpPr>
        <p:spPr>
          <a:xfrm rot="16200000">
            <a:off x="-1224070" y="4559207"/>
            <a:ext cx="2819400" cy="276999"/>
          </a:xfrm>
          <a:prstGeom prst="rect">
            <a:avLst/>
          </a:prstGeom>
          <a:noFill/>
        </p:spPr>
        <p:txBody>
          <a:bodyPr wrap="square" rtlCol="0">
            <a:spAutoFit/>
          </a:bodyPr>
          <a:lstStyle/>
          <a:p>
            <a:r>
              <a:rPr lang="en-US" sz="1200" dirty="0">
                <a:solidFill>
                  <a:prstClr val="black"/>
                </a:solidFill>
              </a:rPr>
              <a:t>ANTHROPOGENIC EMISSIONS</a:t>
            </a:r>
          </a:p>
        </p:txBody>
      </p:sp>
      <p:sp>
        <p:nvSpPr>
          <p:cNvPr id="13" name="TextBox 12">
            <a:extLst>
              <a:ext uri="{FF2B5EF4-FFF2-40B4-BE49-F238E27FC236}">
                <a16:creationId xmlns:a16="http://schemas.microsoft.com/office/drawing/2014/main" id="{FB0F7062-1B9F-4938-A830-0E920FF9EEC8}"/>
              </a:ext>
            </a:extLst>
          </p:cNvPr>
          <p:cNvSpPr txBox="1"/>
          <p:nvPr/>
        </p:nvSpPr>
        <p:spPr>
          <a:xfrm>
            <a:off x="3662762" y="5613793"/>
            <a:ext cx="943464" cy="523220"/>
          </a:xfrm>
          <a:prstGeom prst="rect">
            <a:avLst/>
          </a:prstGeom>
          <a:noFill/>
          <a:ln>
            <a:solidFill>
              <a:schemeClr val="tx1"/>
            </a:solidFill>
          </a:ln>
        </p:spPr>
        <p:txBody>
          <a:bodyPr wrap="square" rtlCol="0">
            <a:spAutoFit/>
          </a:bodyPr>
          <a:lstStyle/>
          <a:p>
            <a:pPr algn="ctr"/>
            <a:r>
              <a:rPr lang="en-US" sz="1400" dirty="0">
                <a:solidFill>
                  <a:prstClr val="black"/>
                </a:solidFill>
              </a:rPr>
              <a:t>SV_ISO1 SV_ISO2</a:t>
            </a:r>
          </a:p>
        </p:txBody>
      </p:sp>
      <p:sp>
        <p:nvSpPr>
          <p:cNvPr id="14" name="TextBox 13">
            <a:extLst>
              <a:ext uri="{FF2B5EF4-FFF2-40B4-BE49-F238E27FC236}">
                <a16:creationId xmlns:a16="http://schemas.microsoft.com/office/drawing/2014/main" id="{78676880-2460-43BD-9627-7CD477A0D820}"/>
              </a:ext>
            </a:extLst>
          </p:cNvPr>
          <p:cNvSpPr txBox="1"/>
          <p:nvPr/>
        </p:nvSpPr>
        <p:spPr>
          <a:xfrm>
            <a:off x="4792505" y="3599107"/>
            <a:ext cx="1057294" cy="307777"/>
          </a:xfrm>
          <a:prstGeom prst="rect">
            <a:avLst/>
          </a:prstGeom>
          <a:noFill/>
          <a:ln>
            <a:solidFill>
              <a:schemeClr val="tx1"/>
            </a:solidFill>
          </a:ln>
        </p:spPr>
        <p:txBody>
          <a:bodyPr wrap="square" rtlCol="0">
            <a:spAutoFit/>
          </a:bodyPr>
          <a:lstStyle/>
          <a:p>
            <a:pPr algn="ctr"/>
            <a:r>
              <a:rPr lang="en-US" sz="1400" dirty="0">
                <a:solidFill>
                  <a:prstClr val="black"/>
                </a:solidFill>
              </a:rPr>
              <a:t>SVSQT</a:t>
            </a:r>
          </a:p>
        </p:txBody>
      </p:sp>
      <p:sp>
        <p:nvSpPr>
          <p:cNvPr id="15" name="TextBox 14">
            <a:extLst>
              <a:ext uri="{FF2B5EF4-FFF2-40B4-BE49-F238E27FC236}">
                <a16:creationId xmlns:a16="http://schemas.microsoft.com/office/drawing/2014/main" id="{989F4EC2-8E57-44DD-BFD4-62FB2FA34C6B}"/>
              </a:ext>
            </a:extLst>
          </p:cNvPr>
          <p:cNvSpPr txBox="1"/>
          <p:nvPr/>
        </p:nvSpPr>
        <p:spPr>
          <a:xfrm>
            <a:off x="4335305" y="2403942"/>
            <a:ext cx="914400" cy="307777"/>
          </a:xfrm>
          <a:prstGeom prst="rect">
            <a:avLst/>
          </a:prstGeom>
          <a:noFill/>
          <a:ln>
            <a:solidFill>
              <a:schemeClr val="tx1"/>
            </a:solidFill>
          </a:ln>
        </p:spPr>
        <p:txBody>
          <a:bodyPr wrap="square" rtlCol="0">
            <a:spAutoFit/>
          </a:bodyPr>
          <a:lstStyle/>
          <a:p>
            <a:pPr algn="ctr"/>
            <a:r>
              <a:rPr lang="en-US" sz="1400" dirty="0">
                <a:solidFill>
                  <a:srgbClr val="C00000"/>
                </a:solidFill>
              </a:rPr>
              <a:t>SVAVB3</a:t>
            </a:r>
          </a:p>
        </p:txBody>
      </p:sp>
      <p:sp>
        <p:nvSpPr>
          <p:cNvPr id="16" name="Oval 15">
            <a:extLst>
              <a:ext uri="{FF2B5EF4-FFF2-40B4-BE49-F238E27FC236}">
                <a16:creationId xmlns:a16="http://schemas.microsoft.com/office/drawing/2014/main" id="{B453B940-8710-4DDA-AA88-3A6BAD71B23A}"/>
              </a:ext>
            </a:extLst>
          </p:cNvPr>
          <p:cNvSpPr/>
          <p:nvPr/>
        </p:nvSpPr>
        <p:spPr bwMode="auto">
          <a:xfrm>
            <a:off x="6050148" y="1093778"/>
            <a:ext cx="3782297" cy="5361416"/>
          </a:xfrm>
          <a:custGeom>
            <a:avLst/>
            <a:gdLst>
              <a:gd name="connsiteX0" fmla="*/ 0 w 3686398"/>
              <a:gd name="connsiteY0" fmla="*/ 2688445 h 5376889"/>
              <a:gd name="connsiteX1" fmla="*/ 1843199 w 3686398"/>
              <a:gd name="connsiteY1" fmla="*/ 0 h 5376889"/>
              <a:gd name="connsiteX2" fmla="*/ 3686398 w 3686398"/>
              <a:gd name="connsiteY2" fmla="*/ 2688445 h 5376889"/>
              <a:gd name="connsiteX3" fmla="*/ 1843199 w 3686398"/>
              <a:gd name="connsiteY3" fmla="*/ 5376890 h 5376889"/>
              <a:gd name="connsiteX4" fmla="*/ 0 w 3686398"/>
              <a:gd name="connsiteY4" fmla="*/ 2688445 h 5376889"/>
              <a:gd name="connsiteX0" fmla="*/ 15014 w 3701412"/>
              <a:gd name="connsiteY0" fmla="*/ 2892698 h 5581143"/>
              <a:gd name="connsiteX1" fmla="*/ 1031766 w 3701412"/>
              <a:gd name="connsiteY1" fmla="*/ 489930 h 5581143"/>
              <a:gd name="connsiteX2" fmla="*/ 1858213 w 3701412"/>
              <a:gd name="connsiteY2" fmla="*/ 204253 h 5581143"/>
              <a:gd name="connsiteX3" fmla="*/ 3701412 w 3701412"/>
              <a:gd name="connsiteY3" fmla="*/ 2892698 h 5581143"/>
              <a:gd name="connsiteX4" fmla="*/ 1858213 w 3701412"/>
              <a:gd name="connsiteY4" fmla="*/ 5581143 h 5581143"/>
              <a:gd name="connsiteX5" fmla="*/ 15014 w 3701412"/>
              <a:gd name="connsiteY5" fmla="*/ 2892698 h 5581143"/>
              <a:gd name="connsiteX0" fmla="*/ 57671 w 3744069"/>
              <a:gd name="connsiteY0" fmla="*/ 2871648 h 5560093"/>
              <a:gd name="connsiteX1" fmla="*/ 594363 w 3744069"/>
              <a:gd name="connsiteY1" fmla="*/ 529840 h 5560093"/>
              <a:gd name="connsiteX2" fmla="*/ 1900870 w 3744069"/>
              <a:gd name="connsiteY2" fmla="*/ 183203 h 5560093"/>
              <a:gd name="connsiteX3" fmla="*/ 3744069 w 3744069"/>
              <a:gd name="connsiteY3" fmla="*/ 2871648 h 5560093"/>
              <a:gd name="connsiteX4" fmla="*/ 1900870 w 3744069"/>
              <a:gd name="connsiteY4" fmla="*/ 5560093 h 5560093"/>
              <a:gd name="connsiteX5" fmla="*/ 57671 w 3744069"/>
              <a:gd name="connsiteY5" fmla="*/ 2871648 h 5560093"/>
              <a:gd name="connsiteX0" fmla="*/ 57671 w 3744069"/>
              <a:gd name="connsiteY0" fmla="*/ 2866760 h 5555205"/>
              <a:gd name="connsiteX1" fmla="*/ 594363 w 3744069"/>
              <a:gd name="connsiteY1" fmla="*/ 524952 h 5555205"/>
              <a:gd name="connsiteX2" fmla="*/ 1900870 w 3744069"/>
              <a:gd name="connsiteY2" fmla="*/ 178315 h 5555205"/>
              <a:gd name="connsiteX3" fmla="*/ 3744069 w 3744069"/>
              <a:gd name="connsiteY3" fmla="*/ 2866760 h 5555205"/>
              <a:gd name="connsiteX4" fmla="*/ 1900870 w 3744069"/>
              <a:gd name="connsiteY4" fmla="*/ 5555205 h 5555205"/>
              <a:gd name="connsiteX5" fmla="*/ 57671 w 3744069"/>
              <a:gd name="connsiteY5" fmla="*/ 2866760 h 5555205"/>
              <a:gd name="connsiteX0" fmla="*/ 57671 w 3744069"/>
              <a:gd name="connsiteY0" fmla="*/ 2753808 h 5442253"/>
              <a:gd name="connsiteX1" fmla="*/ 594363 w 3744069"/>
              <a:gd name="connsiteY1" fmla="*/ 412000 h 5442253"/>
              <a:gd name="connsiteX2" fmla="*/ 3081970 w 3744069"/>
              <a:gd name="connsiteY2" fmla="*/ 225383 h 5442253"/>
              <a:gd name="connsiteX3" fmla="*/ 3744069 w 3744069"/>
              <a:gd name="connsiteY3" fmla="*/ 2753808 h 5442253"/>
              <a:gd name="connsiteX4" fmla="*/ 1900870 w 3744069"/>
              <a:gd name="connsiteY4" fmla="*/ 5442253 h 5442253"/>
              <a:gd name="connsiteX5" fmla="*/ 57671 w 3744069"/>
              <a:gd name="connsiteY5" fmla="*/ 2753808 h 5442253"/>
              <a:gd name="connsiteX0" fmla="*/ 95899 w 3782297"/>
              <a:gd name="connsiteY0" fmla="*/ 2753808 h 5442253"/>
              <a:gd name="connsiteX1" fmla="*/ 632591 w 3782297"/>
              <a:gd name="connsiteY1" fmla="*/ 412000 h 5442253"/>
              <a:gd name="connsiteX2" fmla="*/ 3120198 w 3782297"/>
              <a:gd name="connsiteY2" fmla="*/ 225383 h 5442253"/>
              <a:gd name="connsiteX3" fmla="*/ 3782297 w 3782297"/>
              <a:gd name="connsiteY3" fmla="*/ 2753808 h 5442253"/>
              <a:gd name="connsiteX4" fmla="*/ 1939098 w 3782297"/>
              <a:gd name="connsiteY4" fmla="*/ 5442253 h 5442253"/>
              <a:gd name="connsiteX5" fmla="*/ 95899 w 3782297"/>
              <a:gd name="connsiteY5" fmla="*/ 2753808 h 5442253"/>
              <a:gd name="connsiteX0" fmla="*/ 95899 w 3782297"/>
              <a:gd name="connsiteY0" fmla="*/ 2767320 h 5455765"/>
              <a:gd name="connsiteX1" fmla="*/ 632591 w 3782297"/>
              <a:gd name="connsiteY1" fmla="*/ 425512 h 5455765"/>
              <a:gd name="connsiteX2" fmla="*/ 3120198 w 3782297"/>
              <a:gd name="connsiteY2" fmla="*/ 238895 h 5455765"/>
              <a:gd name="connsiteX3" fmla="*/ 3782297 w 3782297"/>
              <a:gd name="connsiteY3" fmla="*/ 2767320 h 5455765"/>
              <a:gd name="connsiteX4" fmla="*/ 1939098 w 3782297"/>
              <a:gd name="connsiteY4" fmla="*/ 5455765 h 5455765"/>
              <a:gd name="connsiteX5" fmla="*/ 95899 w 3782297"/>
              <a:gd name="connsiteY5" fmla="*/ 2767320 h 5455765"/>
              <a:gd name="connsiteX0" fmla="*/ 95899 w 3782297"/>
              <a:gd name="connsiteY0" fmla="*/ 2672971 h 5361416"/>
              <a:gd name="connsiteX1" fmla="*/ 632591 w 3782297"/>
              <a:gd name="connsiteY1" fmla="*/ 331163 h 5361416"/>
              <a:gd name="connsiteX2" fmla="*/ 3120198 w 3782297"/>
              <a:gd name="connsiteY2" fmla="*/ 144546 h 5361416"/>
              <a:gd name="connsiteX3" fmla="*/ 3782297 w 3782297"/>
              <a:gd name="connsiteY3" fmla="*/ 2672971 h 5361416"/>
              <a:gd name="connsiteX4" fmla="*/ 1939098 w 3782297"/>
              <a:gd name="connsiteY4" fmla="*/ 5361416 h 5361416"/>
              <a:gd name="connsiteX5" fmla="*/ 95899 w 3782297"/>
              <a:gd name="connsiteY5" fmla="*/ 2672971 h 536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2297" h="5361416">
                <a:moveTo>
                  <a:pt x="95899" y="2672971"/>
                </a:moveTo>
                <a:cubicBezTo>
                  <a:pt x="-121852" y="1834596"/>
                  <a:pt x="20591" y="946877"/>
                  <a:pt x="632591" y="331163"/>
                </a:cubicBezTo>
                <a:cubicBezTo>
                  <a:pt x="1183631" y="-139771"/>
                  <a:pt x="2572387" y="-17155"/>
                  <a:pt x="3120198" y="144546"/>
                </a:cubicBezTo>
                <a:cubicBezTo>
                  <a:pt x="3668009" y="306247"/>
                  <a:pt x="3782297" y="1188184"/>
                  <a:pt x="3782297" y="2672971"/>
                </a:cubicBezTo>
                <a:cubicBezTo>
                  <a:pt x="3782297" y="4157758"/>
                  <a:pt x="2957069" y="5361416"/>
                  <a:pt x="1939098" y="5361416"/>
                </a:cubicBezTo>
                <a:cubicBezTo>
                  <a:pt x="921127" y="5361416"/>
                  <a:pt x="313650" y="3511346"/>
                  <a:pt x="95899" y="2672971"/>
                </a:cubicBezTo>
                <a:close/>
              </a:path>
            </a:pathLst>
          </a:custGeom>
          <a:no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Arial" charset="0"/>
              <a:ea typeface="ＭＳ Ｐゴシック" pitchFamily="1" charset="-128"/>
            </a:endParaRPr>
          </a:p>
        </p:txBody>
      </p:sp>
      <p:sp>
        <p:nvSpPr>
          <p:cNvPr id="17" name="TextBox 16">
            <a:extLst>
              <a:ext uri="{FF2B5EF4-FFF2-40B4-BE49-F238E27FC236}">
                <a16:creationId xmlns:a16="http://schemas.microsoft.com/office/drawing/2014/main" id="{ECED9894-35B4-434B-B856-49128DF0B84D}"/>
              </a:ext>
            </a:extLst>
          </p:cNvPr>
          <p:cNvSpPr txBox="1"/>
          <p:nvPr/>
        </p:nvSpPr>
        <p:spPr>
          <a:xfrm>
            <a:off x="6427277" y="2274741"/>
            <a:ext cx="762001" cy="307777"/>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dirty="0">
                <a:solidFill>
                  <a:srgbClr val="C00000"/>
                </a:solidFill>
              </a:rPr>
              <a:t>AAVB3</a:t>
            </a:r>
          </a:p>
        </p:txBody>
      </p:sp>
      <p:sp>
        <p:nvSpPr>
          <p:cNvPr id="18" name="TextBox 17">
            <a:extLst>
              <a:ext uri="{FF2B5EF4-FFF2-40B4-BE49-F238E27FC236}">
                <a16:creationId xmlns:a16="http://schemas.microsoft.com/office/drawing/2014/main" id="{0AE1864E-BBE5-40A3-A492-128EDD7D9C28}"/>
              </a:ext>
            </a:extLst>
          </p:cNvPr>
          <p:cNvSpPr txBox="1"/>
          <p:nvPr/>
        </p:nvSpPr>
        <p:spPr>
          <a:xfrm>
            <a:off x="6395670" y="2664202"/>
            <a:ext cx="762001" cy="307777"/>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dirty="0">
                <a:solidFill>
                  <a:srgbClr val="C00000"/>
                </a:solidFill>
              </a:rPr>
              <a:t>AAVB4</a:t>
            </a:r>
          </a:p>
        </p:txBody>
      </p:sp>
      <p:sp>
        <p:nvSpPr>
          <p:cNvPr id="19" name="TextBox 18">
            <a:extLst>
              <a:ext uri="{FF2B5EF4-FFF2-40B4-BE49-F238E27FC236}">
                <a16:creationId xmlns:a16="http://schemas.microsoft.com/office/drawing/2014/main" id="{E34D5781-1471-473F-8D75-81D1A7C45B49}"/>
              </a:ext>
            </a:extLst>
          </p:cNvPr>
          <p:cNvSpPr txBox="1"/>
          <p:nvPr/>
        </p:nvSpPr>
        <p:spPr>
          <a:xfrm>
            <a:off x="6746229" y="3673074"/>
            <a:ext cx="714865" cy="307777"/>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dirty="0">
                <a:solidFill>
                  <a:prstClr val="black"/>
                </a:solidFill>
              </a:rPr>
              <a:t>ASQT</a:t>
            </a:r>
          </a:p>
        </p:txBody>
      </p:sp>
      <p:sp>
        <p:nvSpPr>
          <p:cNvPr id="20" name="TextBox 19">
            <a:extLst>
              <a:ext uri="{FF2B5EF4-FFF2-40B4-BE49-F238E27FC236}">
                <a16:creationId xmlns:a16="http://schemas.microsoft.com/office/drawing/2014/main" id="{754ACD7D-EBF2-4D18-88B5-A07247BDE360}"/>
              </a:ext>
            </a:extLst>
          </p:cNvPr>
          <p:cNvSpPr txBox="1"/>
          <p:nvPr/>
        </p:nvSpPr>
        <p:spPr>
          <a:xfrm>
            <a:off x="7588013" y="5687176"/>
            <a:ext cx="791064" cy="523220"/>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dirty="0">
                <a:solidFill>
                  <a:prstClr val="black"/>
                </a:solidFill>
              </a:rPr>
              <a:t>AISO1 AISO2</a:t>
            </a:r>
          </a:p>
        </p:txBody>
      </p:sp>
      <p:sp>
        <p:nvSpPr>
          <p:cNvPr id="21" name="TextBox 20">
            <a:extLst>
              <a:ext uri="{FF2B5EF4-FFF2-40B4-BE49-F238E27FC236}">
                <a16:creationId xmlns:a16="http://schemas.microsoft.com/office/drawing/2014/main" id="{323533E1-ADEB-44BF-9481-BF8D10CA0BAC}"/>
              </a:ext>
            </a:extLst>
          </p:cNvPr>
          <p:cNvSpPr txBox="1"/>
          <p:nvPr/>
        </p:nvSpPr>
        <p:spPr>
          <a:xfrm>
            <a:off x="8756567" y="3516030"/>
            <a:ext cx="838200" cy="307777"/>
          </a:xfrm>
          <a:prstGeom prst="rect">
            <a:avLst/>
          </a:prstGeom>
          <a:solidFill>
            <a:schemeClr val="bg1">
              <a:lumMod val="85000"/>
            </a:schemeClr>
          </a:solidFill>
          <a:ln>
            <a:solidFill>
              <a:schemeClr val="tx1"/>
            </a:solidFill>
          </a:ln>
        </p:spPr>
        <p:txBody>
          <a:bodyPr wrap="square" rtlCol="0">
            <a:spAutoFit/>
          </a:bodyPr>
          <a:lstStyle/>
          <a:p>
            <a:pPr algn="ctr"/>
            <a:r>
              <a:rPr lang="en-US" sz="1400" dirty="0"/>
              <a:t>AORGC</a:t>
            </a:r>
          </a:p>
        </p:txBody>
      </p:sp>
      <p:sp>
        <p:nvSpPr>
          <p:cNvPr id="22" name="TextBox 21">
            <a:extLst>
              <a:ext uri="{FF2B5EF4-FFF2-40B4-BE49-F238E27FC236}">
                <a16:creationId xmlns:a16="http://schemas.microsoft.com/office/drawing/2014/main" id="{5F354E7D-EFAF-43C6-93FF-CD7D0C853E32}"/>
              </a:ext>
            </a:extLst>
          </p:cNvPr>
          <p:cNvSpPr txBox="1"/>
          <p:nvPr/>
        </p:nvSpPr>
        <p:spPr>
          <a:xfrm>
            <a:off x="7963506" y="2512338"/>
            <a:ext cx="838200" cy="307777"/>
          </a:xfrm>
          <a:prstGeom prst="rect">
            <a:avLst/>
          </a:prstGeom>
          <a:solidFill>
            <a:schemeClr val="bg1">
              <a:lumMod val="85000"/>
            </a:schemeClr>
          </a:solidFill>
          <a:ln>
            <a:solidFill>
              <a:schemeClr val="tx1"/>
            </a:solidFill>
          </a:ln>
        </p:spPr>
        <p:txBody>
          <a:bodyPr wrap="square" rtlCol="0">
            <a:spAutoFit/>
          </a:bodyPr>
          <a:lstStyle/>
          <a:p>
            <a:pPr algn="ctr"/>
            <a:r>
              <a:rPr lang="en-US" sz="1400" dirty="0">
                <a:solidFill>
                  <a:prstClr val="black"/>
                </a:solidFill>
              </a:rPr>
              <a:t>AOLGA</a:t>
            </a:r>
          </a:p>
        </p:txBody>
      </p:sp>
      <p:sp>
        <p:nvSpPr>
          <p:cNvPr id="23" name="TextBox 22">
            <a:extLst>
              <a:ext uri="{FF2B5EF4-FFF2-40B4-BE49-F238E27FC236}">
                <a16:creationId xmlns:a16="http://schemas.microsoft.com/office/drawing/2014/main" id="{0A815A74-1949-429D-B97D-5CC0C8FC74B0}"/>
              </a:ext>
            </a:extLst>
          </p:cNvPr>
          <p:cNvSpPr txBox="1"/>
          <p:nvPr/>
        </p:nvSpPr>
        <p:spPr>
          <a:xfrm>
            <a:off x="8047016" y="3893839"/>
            <a:ext cx="838200" cy="307777"/>
          </a:xfrm>
          <a:prstGeom prst="rect">
            <a:avLst/>
          </a:prstGeom>
          <a:solidFill>
            <a:schemeClr val="bg1">
              <a:lumMod val="85000"/>
            </a:schemeClr>
          </a:solidFill>
          <a:ln>
            <a:solidFill>
              <a:schemeClr val="tx1"/>
            </a:solidFill>
          </a:ln>
        </p:spPr>
        <p:txBody>
          <a:bodyPr wrap="square" rtlCol="0">
            <a:spAutoFit/>
          </a:bodyPr>
          <a:lstStyle/>
          <a:p>
            <a:pPr algn="ctr"/>
            <a:r>
              <a:rPr lang="en-US" sz="1400" dirty="0">
                <a:solidFill>
                  <a:prstClr val="black"/>
                </a:solidFill>
              </a:rPr>
              <a:t>AOLGB</a:t>
            </a:r>
          </a:p>
        </p:txBody>
      </p:sp>
      <p:sp>
        <p:nvSpPr>
          <p:cNvPr id="24" name="TextBox 23">
            <a:extLst>
              <a:ext uri="{FF2B5EF4-FFF2-40B4-BE49-F238E27FC236}">
                <a16:creationId xmlns:a16="http://schemas.microsoft.com/office/drawing/2014/main" id="{722A2425-53F7-4A46-8951-6329DCD2FBFC}"/>
              </a:ext>
            </a:extLst>
          </p:cNvPr>
          <p:cNvSpPr txBox="1"/>
          <p:nvPr/>
        </p:nvSpPr>
        <p:spPr>
          <a:xfrm>
            <a:off x="8933348" y="2216539"/>
            <a:ext cx="579416" cy="317417"/>
          </a:xfrm>
          <a:prstGeom prst="rect">
            <a:avLst/>
          </a:prstGeom>
          <a:noFill/>
          <a:ln>
            <a:solidFill>
              <a:schemeClr val="tx1"/>
            </a:solidFill>
          </a:ln>
        </p:spPr>
        <p:txBody>
          <a:bodyPr wrap="square" rtlCol="0">
            <a:spAutoFit/>
          </a:bodyPr>
          <a:lstStyle/>
          <a:p>
            <a:pPr algn="ctr"/>
            <a:r>
              <a:rPr lang="en-US" sz="1400" dirty="0"/>
              <a:t>POA</a:t>
            </a:r>
          </a:p>
        </p:txBody>
      </p:sp>
      <p:cxnSp>
        <p:nvCxnSpPr>
          <p:cNvPr id="25" name="Straight Arrow Connector 24">
            <a:extLst>
              <a:ext uri="{FF2B5EF4-FFF2-40B4-BE49-F238E27FC236}">
                <a16:creationId xmlns:a16="http://schemas.microsoft.com/office/drawing/2014/main" id="{FF98AC70-59F4-4055-ADC7-232BAA6EE875}"/>
              </a:ext>
            </a:extLst>
          </p:cNvPr>
          <p:cNvCxnSpPr/>
          <p:nvPr/>
        </p:nvCxnSpPr>
        <p:spPr bwMode="auto">
          <a:xfrm flipV="1">
            <a:off x="10291847" y="4891848"/>
            <a:ext cx="0" cy="177386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a:extLst>
              <a:ext uri="{FF2B5EF4-FFF2-40B4-BE49-F238E27FC236}">
                <a16:creationId xmlns:a16="http://schemas.microsoft.com/office/drawing/2014/main" id="{EFE817CF-9C3F-4586-9D40-B36404913090}"/>
              </a:ext>
            </a:extLst>
          </p:cNvPr>
          <p:cNvCxnSpPr/>
          <p:nvPr/>
        </p:nvCxnSpPr>
        <p:spPr bwMode="auto">
          <a:xfrm flipV="1">
            <a:off x="10713985" y="4904698"/>
            <a:ext cx="1" cy="177307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a:extLst>
              <a:ext uri="{FF2B5EF4-FFF2-40B4-BE49-F238E27FC236}">
                <a16:creationId xmlns:a16="http://schemas.microsoft.com/office/drawing/2014/main" id="{42FBF2AF-F032-4577-A3D3-88BA2D6F5CC2}"/>
              </a:ext>
            </a:extLst>
          </p:cNvPr>
          <p:cNvSpPr txBox="1"/>
          <p:nvPr/>
        </p:nvSpPr>
        <p:spPr>
          <a:xfrm>
            <a:off x="10383950" y="5320197"/>
            <a:ext cx="685800" cy="307777"/>
          </a:xfrm>
          <a:prstGeom prst="rect">
            <a:avLst/>
          </a:prstGeom>
          <a:solidFill>
            <a:schemeClr val="bg1"/>
          </a:solidFill>
          <a:ln>
            <a:solidFill>
              <a:schemeClr val="tx1"/>
            </a:solidFill>
          </a:ln>
        </p:spPr>
        <p:txBody>
          <a:bodyPr wrap="square" rtlCol="0">
            <a:spAutoFit/>
          </a:bodyPr>
          <a:lstStyle/>
          <a:p>
            <a:pPr algn="ctr"/>
            <a:r>
              <a:rPr lang="en-US" sz="1400" dirty="0">
                <a:solidFill>
                  <a:prstClr val="black"/>
                </a:solidFill>
              </a:rPr>
              <a:t>VOCs</a:t>
            </a:r>
          </a:p>
        </p:txBody>
      </p:sp>
      <p:sp>
        <p:nvSpPr>
          <p:cNvPr id="28" name="TextBox 27">
            <a:extLst>
              <a:ext uri="{FF2B5EF4-FFF2-40B4-BE49-F238E27FC236}">
                <a16:creationId xmlns:a16="http://schemas.microsoft.com/office/drawing/2014/main" id="{8ED8EF1E-6DF6-404D-ABB5-6F1E07A48C03}"/>
              </a:ext>
            </a:extLst>
          </p:cNvPr>
          <p:cNvSpPr txBox="1"/>
          <p:nvPr/>
        </p:nvSpPr>
        <p:spPr>
          <a:xfrm>
            <a:off x="10058816" y="4368624"/>
            <a:ext cx="762000" cy="523220"/>
          </a:xfrm>
          <a:prstGeom prst="rect">
            <a:avLst/>
          </a:prstGeom>
          <a:noFill/>
          <a:ln>
            <a:solidFill>
              <a:schemeClr val="tx1"/>
            </a:solidFill>
          </a:ln>
        </p:spPr>
        <p:txBody>
          <a:bodyPr wrap="square" rtlCol="0">
            <a:spAutoFit/>
          </a:bodyPr>
          <a:lstStyle/>
          <a:p>
            <a:pPr algn="ctr"/>
            <a:r>
              <a:rPr lang="en-US" sz="1400" dirty="0">
                <a:solidFill>
                  <a:prstClr val="black"/>
                </a:solidFill>
              </a:rPr>
              <a:t>GLY MGLY</a:t>
            </a:r>
          </a:p>
        </p:txBody>
      </p:sp>
      <p:cxnSp>
        <p:nvCxnSpPr>
          <p:cNvPr id="29" name="Straight Arrow Connector 28">
            <a:extLst>
              <a:ext uri="{FF2B5EF4-FFF2-40B4-BE49-F238E27FC236}">
                <a16:creationId xmlns:a16="http://schemas.microsoft.com/office/drawing/2014/main" id="{480B7DC6-8E16-4B80-871D-5D2E96EC60BF}"/>
              </a:ext>
            </a:extLst>
          </p:cNvPr>
          <p:cNvCxnSpPr>
            <a:stCxn id="28" idx="0"/>
          </p:cNvCxnSpPr>
          <p:nvPr/>
        </p:nvCxnSpPr>
        <p:spPr bwMode="auto">
          <a:xfrm flipV="1">
            <a:off x="10439816" y="3506162"/>
            <a:ext cx="0" cy="86246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6841E89C-BC81-4551-B547-242345C1418E}"/>
              </a:ext>
            </a:extLst>
          </p:cNvPr>
          <p:cNvCxnSpPr>
            <a:endCxn id="21" idx="3"/>
          </p:cNvCxnSpPr>
          <p:nvPr/>
        </p:nvCxnSpPr>
        <p:spPr bwMode="auto">
          <a:xfrm flipH="1">
            <a:off x="9594767" y="3451170"/>
            <a:ext cx="562068" cy="218749"/>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a:extLst>
              <a:ext uri="{FF2B5EF4-FFF2-40B4-BE49-F238E27FC236}">
                <a16:creationId xmlns:a16="http://schemas.microsoft.com/office/drawing/2014/main" id="{2380FB29-7470-43EA-AC1A-5F692BFCE5A1}"/>
              </a:ext>
            </a:extLst>
          </p:cNvPr>
          <p:cNvSpPr txBox="1"/>
          <p:nvPr/>
        </p:nvSpPr>
        <p:spPr>
          <a:xfrm>
            <a:off x="10220281" y="2937970"/>
            <a:ext cx="580093" cy="430887"/>
          </a:xfrm>
          <a:prstGeom prst="rect">
            <a:avLst/>
          </a:prstGeom>
          <a:noFill/>
        </p:spPr>
        <p:txBody>
          <a:bodyPr wrap="square" rtlCol="0">
            <a:spAutoFit/>
          </a:bodyPr>
          <a:lstStyle/>
          <a:p>
            <a:r>
              <a:rPr lang="en-US" sz="1100" dirty="0">
                <a:solidFill>
                  <a:prstClr val="black"/>
                </a:solidFill>
              </a:rPr>
              <a:t>cloud </a:t>
            </a:r>
          </a:p>
          <a:p>
            <a:r>
              <a:rPr lang="en-US" sz="1100" dirty="0">
                <a:solidFill>
                  <a:prstClr val="black"/>
                </a:solidFill>
              </a:rPr>
              <a:t>water</a:t>
            </a:r>
          </a:p>
        </p:txBody>
      </p:sp>
      <p:cxnSp>
        <p:nvCxnSpPr>
          <p:cNvPr id="32" name="Straight Arrow Connector 31">
            <a:extLst>
              <a:ext uri="{FF2B5EF4-FFF2-40B4-BE49-F238E27FC236}">
                <a16:creationId xmlns:a16="http://schemas.microsoft.com/office/drawing/2014/main" id="{C1077695-1D3E-454C-97DE-77A794F271AD}"/>
              </a:ext>
            </a:extLst>
          </p:cNvPr>
          <p:cNvCxnSpPr>
            <a:cxnSpLocks/>
            <a:stCxn id="10" idx="3"/>
            <a:endCxn id="15" idx="1"/>
          </p:cNvCxnSpPr>
          <p:nvPr/>
        </p:nvCxnSpPr>
        <p:spPr bwMode="auto">
          <a:xfrm>
            <a:off x="1778332" y="2227638"/>
            <a:ext cx="2556973" cy="33019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44CCDF85-F690-401F-8A2F-04843AE9C233}"/>
              </a:ext>
            </a:extLst>
          </p:cNvPr>
          <p:cNvCxnSpPr>
            <a:cxnSpLocks/>
            <a:stCxn id="9" idx="3"/>
            <a:endCxn id="68" idx="1"/>
          </p:cNvCxnSpPr>
          <p:nvPr/>
        </p:nvCxnSpPr>
        <p:spPr bwMode="auto">
          <a:xfrm>
            <a:off x="1779849" y="2915956"/>
            <a:ext cx="2565237" cy="155077"/>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a:extLst>
              <a:ext uri="{FF2B5EF4-FFF2-40B4-BE49-F238E27FC236}">
                <a16:creationId xmlns:a16="http://schemas.microsoft.com/office/drawing/2014/main" id="{8F5C0192-8BB7-40A6-A529-3E7FB52E8517}"/>
              </a:ext>
            </a:extLst>
          </p:cNvPr>
          <p:cNvCxnSpPr>
            <a:cxnSpLocks/>
            <a:stCxn id="8" idx="3"/>
            <a:endCxn id="68" idx="1"/>
          </p:cNvCxnSpPr>
          <p:nvPr/>
        </p:nvCxnSpPr>
        <p:spPr bwMode="auto">
          <a:xfrm flipV="1">
            <a:off x="1779516" y="3071033"/>
            <a:ext cx="2565570" cy="386959"/>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a:extLst>
              <a:ext uri="{FF2B5EF4-FFF2-40B4-BE49-F238E27FC236}">
                <a16:creationId xmlns:a16="http://schemas.microsoft.com/office/drawing/2014/main" id="{DF9B0D16-8B84-4EE8-BABE-01D81D65D0AF}"/>
              </a:ext>
            </a:extLst>
          </p:cNvPr>
          <p:cNvCxnSpPr>
            <a:cxnSpLocks/>
            <a:stCxn id="7" idx="3"/>
            <a:endCxn id="14" idx="1"/>
          </p:cNvCxnSpPr>
          <p:nvPr/>
        </p:nvCxnSpPr>
        <p:spPr bwMode="auto">
          <a:xfrm flipV="1">
            <a:off x="2621416" y="3752996"/>
            <a:ext cx="2171089" cy="8596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a:extLst>
              <a:ext uri="{FF2B5EF4-FFF2-40B4-BE49-F238E27FC236}">
                <a16:creationId xmlns:a16="http://schemas.microsoft.com/office/drawing/2014/main" id="{D294443E-0005-4A49-9271-832C4E078E6E}"/>
              </a:ext>
            </a:extLst>
          </p:cNvPr>
          <p:cNvCxnSpPr>
            <a:stCxn id="6" idx="3"/>
            <a:endCxn id="13" idx="1"/>
          </p:cNvCxnSpPr>
          <p:nvPr/>
        </p:nvCxnSpPr>
        <p:spPr bwMode="auto">
          <a:xfrm flipV="1">
            <a:off x="2139171" y="5875403"/>
            <a:ext cx="1523591" cy="1162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a:extLst>
              <a:ext uri="{FF2B5EF4-FFF2-40B4-BE49-F238E27FC236}">
                <a16:creationId xmlns:a16="http://schemas.microsoft.com/office/drawing/2014/main" id="{8D28D4EB-2B14-455F-AB0C-BFB5E3AC4267}"/>
              </a:ext>
            </a:extLst>
          </p:cNvPr>
          <p:cNvCxnSpPr>
            <a:stCxn id="13" idx="3"/>
            <a:endCxn id="20" idx="1"/>
          </p:cNvCxnSpPr>
          <p:nvPr/>
        </p:nvCxnSpPr>
        <p:spPr bwMode="auto">
          <a:xfrm>
            <a:off x="4606226" y="5875403"/>
            <a:ext cx="2981787" cy="73383"/>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a:extLst>
              <a:ext uri="{FF2B5EF4-FFF2-40B4-BE49-F238E27FC236}">
                <a16:creationId xmlns:a16="http://schemas.microsoft.com/office/drawing/2014/main" id="{FEB52069-8446-48B7-AA81-CDCC06231F46}"/>
              </a:ext>
            </a:extLst>
          </p:cNvPr>
          <p:cNvCxnSpPr>
            <a:cxnSpLocks/>
            <a:stCxn id="14" idx="3"/>
            <a:endCxn id="19" idx="1"/>
          </p:cNvCxnSpPr>
          <p:nvPr/>
        </p:nvCxnSpPr>
        <p:spPr bwMode="auto">
          <a:xfrm>
            <a:off x="5849799" y="3752996"/>
            <a:ext cx="896430" cy="73967"/>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a:extLst>
              <a:ext uri="{FF2B5EF4-FFF2-40B4-BE49-F238E27FC236}">
                <a16:creationId xmlns:a16="http://schemas.microsoft.com/office/drawing/2014/main" id="{5481DAC8-43B6-4F4D-A5D7-98E4A6172C59}"/>
              </a:ext>
            </a:extLst>
          </p:cNvPr>
          <p:cNvCxnSpPr>
            <a:cxnSpLocks/>
            <a:stCxn id="68" idx="3"/>
            <a:endCxn id="18" idx="1"/>
          </p:cNvCxnSpPr>
          <p:nvPr/>
        </p:nvCxnSpPr>
        <p:spPr bwMode="auto">
          <a:xfrm flipV="1">
            <a:off x="5259486" y="2818091"/>
            <a:ext cx="1136184" cy="252942"/>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a:extLst>
              <a:ext uri="{FF2B5EF4-FFF2-40B4-BE49-F238E27FC236}">
                <a16:creationId xmlns:a16="http://schemas.microsoft.com/office/drawing/2014/main" id="{03117146-E28F-4D3B-ACE2-30F8F54AA7C8}"/>
              </a:ext>
            </a:extLst>
          </p:cNvPr>
          <p:cNvCxnSpPr>
            <a:cxnSpLocks/>
            <a:stCxn id="15" idx="3"/>
            <a:endCxn id="17" idx="1"/>
          </p:cNvCxnSpPr>
          <p:nvPr/>
        </p:nvCxnSpPr>
        <p:spPr bwMode="auto">
          <a:xfrm flipV="1">
            <a:off x="5249705" y="2428630"/>
            <a:ext cx="1177572" cy="129201"/>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a:extLst>
              <a:ext uri="{FF2B5EF4-FFF2-40B4-BE49-F238E27FC236}">
                <a16:creationId xmlns:a16="http://schemas.microsoft.com/office/drawing/2014/main" id="{0A0D2779-2A9D-49F1-A346-4546F04CC5F7}"/>
              </a:ext>
            </a:extLst>
          </p:cNvPr>
          <p:cNvCxnSpPr>
            <a:stCxn id="19" idx="3"/>
            <a:endCxn id="23" idx="1"/>
          </p:cNvCxnSpPr>
          <p:nvPr/>
        </p:nvCxnSpPr>
        <p:spPr bwMode="auto">
          <a:xfrm>
            <a:off x="7461094" y="3826963"/>
            <a:ext cx="585922" cy="22076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a:extLst>
              <a:ext uri="{FF2B5EF4-FFF2-40B4-BE49-F238E27FC236}">
                <a16:creationId xmlns:a16="http://schemas.microsoft.com/office/drawing/2014/main" id="{7067CDAD-D813-4F97-B23B-9CBCDA6A7CD7}"/>
              </a:ext>
            </a:extLst>
          </p:cNvPr>
          <p:cNvCxnSpPr>
            <a:stCxn id="20" idx="3"/>
            <a:endCxn id="23" idx="2"/>
          </p:cNvCxnSpPr>
          <p:nvPr/>
        </p:nvCxnSpPr>
        <p:spPr bwMode="auto">
          <a:xfrm flipV="1">
            <a:off x="8379077" y="4201616"/>
            <a:ext cx="87039" cy="174717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a:extLst>
              <a:ext uri="{FF2B5EF4-FFF2-40B4-BE49-F238E27FC236}">
                <a16:creationId xmlns:a16="http://schemas.microsoft.com/office/drawing/2014/main" id="{7AC9CA3D-E6FE-416F-A188-6DADE5EDA452}"/>
              </a:ext>
            </a:extLst>
          </p:cNvPr>
          <p:cNvCxnSpPr>
            <a:stCxn id="18" idx="3"/>
            <a:endCxn id="22" idx="1"/>
          </p:cNvCxnSpPr>
          <p:nvPr/>
        </p:nvCxnSpPr>
        <p:spPr bwMode="auto">
          <a:xfrm flipV="1">
            <a:off x="7157671" y="2666227"/>
            <a:ext cx="805835" cy="15186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a:extLst>
              <a:ext uri="{FF2B5EF4-FFF2-40B4-BE49-F238E27FC236}">
                <a16:creationId xmlns:a16="http://schemas.microsoft.com/office/drawing/2014/main" id="{9A65F9E0-E9AA-4537-8CD5-A4799B29DC84}"/>
              </a:ext>
            </a:extLst>
          </p:cNvPr>
          <p:cNvCxnSpPr>
            <a:stCxn id="17" idx="3"/>
            <a:endCxn id="22" idx="1"/>
          </p:cNvCxnSpPr>
          <p:nvPr/>
        </p:nvCxnSpPr>
        <p:spPr bwMode="auto">
          <a:xfrm>
            <a:off x="7189278" y="2428630"/>
            <a:ext cx="774228" cy="237597"/>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44">
            <a:extLst>
              <a:ext uri="{FF2B5EF4-FFF2-40B4-BE49-F238E27FC236}">
                <a16:creationId xmlns:a16="http://schemas.microsoft.com/office/drawing/2014/main" id="{57F6329C-3D5F-4DB3-AF44-3CEE6A1EA3F0}"/>
              </a:ext>
            </a:extLst>
          </p:cNvPr>
          <p:cNvSpPr txBox="1"/>
          <p:nvPr/>
        </p:nvSpPr>
        <p:spPr>
          <a:xfrm rot="16200000">
            <a:off x="10857132" y="6020792"/>
            <a:ext cx="1219201" cy="276999"/>
          </a:xfrm>
          <a:prstGeom prst="rect">
            <a:avLst/>
          </a:prstGeom>
          <a:noFill/>
        </p:spPr>
        <p:txBody>
          <a:bodyPr wrap="square" rtlCol="0">
            <a:spAutoFit/>
          </a:bodyPr>
          <a:lstStyle/>
          <a:p>
            <a:r>
              <a:rPr lang="en-US" sz="1200" dirty="0">
                <a:solidFill>
                  <a:prstClr val="black"/>
                </a:solidFill>
              </a:rPr>
              <a:t>EMISSIONS</a:t>
            </a:r>
          </a:p>
        </p:txBody>
      </p:sp>
      <p:sp>
        <p:nvSpPr>
          <p:cNvPr id="46" name="TextBox 45">
            <a:extLst>
              <a:ext uri="{FF2B5EF4-FFF2-40B4-BE49-F238E27FC236}">
                <a16:creationId xmlns:a16="http://schemas.microsoft.com/office/drawing/2014/main" id="{1D082F10-F303-4D50-9A34-5930E30FFFAE}"/>
              </a:ext>
            </a:extLst>
          </p:cNvPr>
          <p:cNvSpPr txBox="1"/>
          <p:nvPr/>
        </p:nvSpPr>
        <p:spPr>
          <a:xfrm rot="16200000">
            <a:off x="9996522" y="5993019"/>
            <a:ext cx="1219201" cy="276999"/>
          </a:xfrm>
          <a:prstGeom prst="rect">
            <a:avLst/>
          </a:prstGeom>
          <a:noFill/>
        </p:spPr>
        <p:txBody>
          <a:bodyPr wrap="square" rtlCol="0">
            <a:spAutoFit/>
          </a:bodyPr>
          <a:lstStyle/>
          <a:p>
            <a:r>
              <a:rPr lang="en-US" sz="1200" dirty="0">
                <a:solidFill>
                  <a:prstClr val="black"/>
                </a:solidFill>
              </a:rPr>
              <a:t>EMISSIONS</a:t>
            </a:r>
          </a:p>
        </p:txBody>
      </p:sp>
      <p:sp>
        <p:nvSpPr>
          <p:cNvPr id="47" name="TextBox 46">
            <a:extLst>
              <a:ext uri="{FF2B5EF4-FFF2-40B4-BE49-F238E27FC236}">
                <a16:creationId xmlns:a16="http://schemas.microsoft.com/office/drawing/2014/main" id="{77329197-77EF-4B10-88F6-275A4B122655}"/>
              </a:ext>
            </a:extLst>
          </p:cNvPr>
          <p:cNvSpPr txBox="1"/>
          <p:nvPr/>
        </p:nvSpPr>
        <p:spPr>
          <a:xfrm rot="16200000">
            <a:off x="9586458" y="5993019"/>
            <a:ext cx="1219201" cy="276999"/>
          </a:xfrm>
          <a:prstGeom prst="rect">
            <a:avLst/>
          </a:prstGeom>
          <a:noFill/>
        </p:spPr>
        <p:txBody>
          <a:bodyPr wrap="square" rtlCol="0">
            <a:spAutoFit/>
          </a:bodyPr>
          <a:lstStyle/>
          <a:p>
            <a:r>
              <a:rPr lang="en-US" sz="1200" dirty="0">
                <a:solidFill>
                  <a:prstClr val="black"/>
                </a:solidFill>
              </a:rPr>
              <a:t>EMISSIONS</a:t>
            </a:r>
          </a:p>
        </p:txBody>
      </p:sp>
      <p:sp>
        <p:nvSpPr>
          <p:cNvPr id="48" name="TextBox 47">
            <a:extLst>
              <a:ext uri="{FF2B5EF4-FFF2-40B4-BE49-F238E27FC236}">
                <a16:creationId xmlns:a16="http://schemas.microsoft.com/office/drawing/2014/main" id="{E67EF2AB-C9E8-4EA4-88BA-A6BBCBD06F30}"/>
              </a:ext>
            </a:extLst>
          </p:cNvPr>
          <p:cNvSpPr txBox="1"/>
          <p:nvPr/>
        </p:nvSpPr>
        <p:spPr>
          <a:xfrm>
            <a:off x="8332703" y="1356410"/>
            <a:ext cx="801588" cy="307777"/>
          </a:xfrm>
          <a:prstGeom prst="rect">
            <a:avLst/>
          </a:prstGeom>
          <a:noFill/>
          <a:ln>
            <a:solidFill>
              <a:schemeClr val="tx1"/>
            </a:solidFill>
          </a:ln>
        </p:spPr>
        <p:txBody>
          <a:bodyPr wrap="square" rtlCol="0">
            <a:spAutoFit/>
          </a:bodyPr>
          <a:lstStyle/>
          <a:p>
            <a:pPr algn="ctr"/>
            <a:r>
              <a:rPr lang="en-US" sz="1400" dirty="0" err="1"/>
              <a:t>pcSOA</a:t>
            </a:r>
            <a:endParaRPr lang="en-US" sz="1400" dirty="0"/>
          </a:p>
        </p:txBody>
      </p:sp>
      <p:cxnSp>
        <p:nvCxnSpPr>
          <p:cNvPr id="49" name="Straight Arrow Connector 48">
            <a:extLst>
              <a:ext uri="{FF2B5EF4-FFF2-40B4-BE49-F238E27FC236}">
                <a16:creationId xmlns:a16="http://schemas.microsoft.com/office/drawing/2014/main" id="{482FB034-9C5C-428D-8C3C-3E39079036AC}"/>
              </a:ext>
            </a:extLst>
          </p:cNvPr>
          <p:cNvCxnSpPr>
            <a:cxnSpLocks/>
            <a:endCxn id="118" idx="2"/>
          </p:cNvCxnSpPr>
          <p:nvPr/>
        </p:nvCxnSpPr>
        <p:spPr bwMode="auto">
          <a:xfrm flipV="1">
            <a:off x="11579204" y="1474902"/>
            <a:ext cx="0" cy="5202866"/>
          </a:xfrm>
          <a:prstGeom prst="straightConnector1">
            <a:avLst/>
          </a:prstGeom>
          <a:solidFill>
            <a:schemeClr val="accent1"/>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a:extLst>
              <a:ext uri="{FF2B5EF4-FFF2-40B4-BE49-F238E27FC236}">
                <a16:creationId xmlns:a16="http://schemas.microsoft.com/office/drawing/2014/main" id="{E44D2598-0470-4535-8787-2138AA46863D}"/>
              </a:ext>
            </a:extLst>
          </p:cNvPr>
          <p:cNvCxnSpPr>
            <a:cxnSpLocks/>
          </p:cNvCxnSpPr>
          <p:nvPr/>
        </p:nvCxnSpPr>
        <p:spPr bwMode="auto">
          <a:xfrm flipH="1" flipV="1">
            <a:off x="9493026" y="2498408"/>
            <a:ext cx="2082190" cy="14899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a:extLst>
              <a:ext uri="{FF2B5EF4-FFF2-40B4-BE49-F238E27FC236}">
                <a16:creationId xmlns:a16="http://schemas.microsoft.com/office/drawing/2014/main" id="{BDD64EA0-3F6C-40A7-A2DE-ADC7FB3A4CBE}"/>
              </a:ext>
            </a:extLst>
          </p:cNvPr>
          <p:cNvCxnSpPr/>
          <p:nvPr/>
        </p:nvCxnSpPr>
        <p:spPr bwMode="auto">
          <a:xfrm flipV="1">
            <a:off x="323577" y="2271113"/>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a:extLst>
              <a:ext uri="{FF2B5EF4-FFF2-40B4-BE49-F238E27FC236}">
                <a16:creationId xmlns:a16="http://schemas.microsoft.com/office/drawing/2014/main" id="{3F4EF82E-92D1-4B67-8251-79CDBBA26070}"/>
              </a:ext>
            </a:extLst>
          </p:cNvPr>
          <p:cNvCxnSpPr/>
          <p:nvPr/>
        </p:nvCxnSpPr>
        <p:spPr bwMode="auto">
          <a:xfrm flipV="1">
            <a:off x="328562" y="2984542"/>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a:extLst>
              <a:ext uri="{FF2B5EF4-FFF2-40B4-BE49-F238E27FC236}">
                <a16:creationId xmlns:a16="http://schemas.microsoft.com/office/drawing/2014/main" id="{7FC9AFB2-AF75-407A-9A66-6DFD983D72F6}"/>
              </a:ext>
            </a:extLst>
          </p:cNvPr>
          <p:cNvCxnSpPr/>
          <p:nvPr/>
        </p:nvCxnSpPr>
        <p:spPr bwMode="auto">
          <a:xfrm flipV="1">
            <a:off x="328562" y="3429790"/>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a:extLst>
              <a:ext uri="{FF2B5EF4-FFF2-40B4-BE49-F238E27FC236}">
                <a16:creationId xmlns:a16="http://schemas.microsoft.com/office/drawing/2014/main" id="{981C1F08-0FAE-4D3C-BC93-D49D9B94E865}"/>
              </a:ext>
            </a:extLst>
          </p:cNvPr>
          <p:cNvCxnSpPr>
            <a:stCxn id="6" idx="2"/>
            <a:endCxn id="55" idx="1"/>
          </p:cNvCxnSpPr>
          <p:nvPr/>
        </p:nvCxnSpPr>
        <p:spPr bwMode="auto">
          <a:xfrm>
            <a:off x="1643871" y="6040913"/>
            <a:ext cx="822199" cy="32006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a:extLst>
              <a:ext uri="{FF2B5EF4-FFF2-40B4-BE49-F238E27FC236}">
                <a16:creationId xmlns:a16="http://schemas.microsoft.com/office/drawing/2014/main" id="{D4DCF52F-B321-40D0-A8DD-F996C7EAF0B9}"/>
              </a:ext>
            </a:extLst>
          </p:cNvPr>
          <p:cNvSpPr txBox="1"/>
          <p:nvPr/>
        </p:nvSpPr>
        <p:spPr>
          <a:xfrm>
            <a:off x="2466070" y="6207087"/>
            <a:ext cx="872068" cy="307777"/>
          </a:xfrm>
          <a:prstGeom prst="rect">
            <a:avLst/>
          </a:prstGeom>
          <a:noFill/>
          <a:ln>
            <a:solidFill>
              <a:schemeClr val="tx1"/>
            </a:solidFill>
          </a:ln>
        </p:spPr>
        <p:txBody>
          <a:bodyPr wrap="square" rtlCol="0">
            <a:spAutoFit/>
          </a:bodyPr>
          <a:lstStyle/>
          <a:p>
            <a:pPr algn="ctr"/>
            <a:r>
              <a:rPr lang="en-US" sz="1400" dirty="0"/>
              <a:t>IEPOX</a:t>
            </a:r>
          </a:p>
        </p:txBody>
      </p:sp>
      <p:sp>
        <p:nvSpPr>
          <p:cNvPr id="56" name="TextBox 55">
            <a:extLst>
              <a:ext uri="{FF2B5EF4-FFF2-40B4-BE49-F238E27FC236}">
                <a16:creationId xmlns:a16="http://schemas.microsoft.com/office/drawing/2014/main" id="{8C930A99-2DC3-4C9C-8526-C86D40047E8E}"/>
              </a:ext>
            </a:extLst>
          </p:cNvPr>
          <p:cNvSpPr txBox="1"/>
          <p:nvPr/>
        </p:nvSpPr>
        <p:spPr>
          <a:xfrm>
            <a:off x="8786818" y="4460327"/>
            <a:ext cx="679861" cy="276999"/>
          </a:xfrm>
          <a:prstGeom prst="rect">
            <a:avLst/>
          </a:prstGeom>
          <a:solidFill>
            <a:schemeClr val="bg1">
              <a:lumMod val="85000"/>
            </a:schemeClr>
          </a:solidFill>
          <a:ln>
            <a:solidFill>
              <a:schemeClr val="tx1"/>
            </a:solidFill>
          </a:ln>
        </p:spPr>
        <p:txBody>
          <a:bodyPr wrap="square">
            <a:spAutoFit/>
          </a:bodyPr>
          <a:lstStyle/>
          <a:p>
            <a:pPr algn="ctr">
              <a:defRPr/>
            </a:pPr>
            <a:r>
              <a:rPr lang="en-US" sz="1200" dirty="0"/>
              <a:t>AISO3</a:t>
            </a:r>
          </a:p>
        </p:txBody>
      </p:sp>
      <p:cxnSp>
        <p:nvCxnSpPr>
          <p:cNvPr id="57" name="Straight Arrow Connector 56">
            <a:extLst>
              <a:ext uri="{FF2B5EF4-FFF2-40B4-BE49-F238E27FC236}">
                <a16:creationId xmlns:a16="http://schemas.microsoft.com/office/drawing/2014/main" id="{0A9DA8BE-F094-4836-8E9B-3FA4C8369246}"/>
              </a:ext>
            </a:extLst>
          </p:cNvPr>
          <p:cNvCxnSpPr>
            <a:stCxn id="55" idx="3"/>
            <a:endCxn id="58" idx="5"/>
          </p:cNvCxnSpPr>
          <p:nvPr/>
        </p:nvCxnSpPr>
        <p:spPr bwMode="auto">
          <a:xfrm flipV="1">
            <a:off x="3338138" y="6319023"/>
            <a:ext cx="5607746" cy="4195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ardrop 57">
            <a:extLst>
              <a:ext uri="{FF2B5EF4-FFF2-40B4-BE49-F238E27FC236}">
                <a16:creationId xmlns:a16="http://schemas.microsoft.com/office/drawing/2014/main" id="{B6C4BAC1-9A2C-418F-A361-AA2A869B4BE4}"/>
              </a:ext>
            </a:extLst>
          </p:cNvPr>
          <p:cNvSpPr/>
          <p:nvPr/>
        </p:nvSpPr>
        <p:spPr>
          <a:xfrm rot="18900000">
            <a:off x="8933020" y="6156997"/>
            <a:ext cx="349779" cy="298324"/>
          </a:xfrm>
          <a:prstGeom prst="teardrop">
            <a:avLst>
              <a:gd name="adj" fmla="val 139646"/>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9" name="Straight Arrow Connector 58">
            <a:extLst>
              <a:ext uri="{FF2B5EF4-FFF2-40B4-BE49-F238E27FC236}">
                <a16:creationId xmlns:a16="http://schemas.microsoft.com/office/drawing/2014/main" id="{BC69D364-FDAE-4F53-BF36-3304273B2E5D}"/>
              </a:ext>
            </a:extLst>
          </p:cNvPr>
          <p:cNvCxnSpPr>
            <a:stCxn id="58" idx="5"/>
            <a:endCxn id="56" idx="2"/>
          </p:cNvCxnSpPr>
          <p:nvPr/>
        </p:nvCxnSpPr>
        <p:spPr bwMode="auto">
          <a:xfrm flipV="1">
            <a:off x="8945884" y="4737326"/>
            <a:ext cx="180865" cy="1581697"/>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Box 59">
            <a:extLst>
              <a:ext uri="{FF2B5EF4-FFF2-40B4-BE49-F238E27FC236}">
                <a16:creationId xmlns:a16="http://schemas.microsoft.com/office/drawing/2014/main" id="{2CD6B45F-61E2-405E-903C-BC5DD8C2BB2C}"/>
              </a:ext>
            </a:extLst>
          </p:cNvPr>
          <p:cNvSpPr txBox="1"/>
          <p:nvPr/>
        </p:nvSpPr>
        <p:spPr>
          <a:xfrm>
            <a:off x="8332173" y="6440933"/>
            <a:ext cx="1496334" cy="276999"/>
          </a:xfrm>
          <a:prstGeom prst="rect">
            <a:avLst/>
          </a:prstGeom>
          <a:noFill/>
        </p:spPr>
        <p:txBody>
          <a:bodyPr wrap="square" rtlCol="0">
            <a:spAutoFit/>
          </a:bodyPr>
          <a:lstStyle/>
          <a:p>
            <a:pPr algn="ctr"/>
            <a:r>
              <a:rPr lang="en-US" sz="1200" dirty="0"/>
              <a:t>aqueous aerosol</a:t>
            </a:r>
          </a:p>
        </p:txBody>
      </p:sp>
      <p:sp>
        <p:nvSpPr>
          <p:cNvPr id="61" name="TextBox 60">
            <a:extLst>
              <a:ext uri="{FF2B5EF4-FFF2-40B4-BE49-F238E27FC236}">
                <a16:creationId xmlns:a16="http://schemas.microsoft.com/office/drawing/2014/main" id="{04B32E0D-1112-47BC-A349-AC85ECA5F013}"/>
              </a:ext>
            </a:extLst>
          </p:cNvPr>
          <p:cNvSpPr txBox="1"/>
          <p:nvPr/>
        </p:nvSpPr>
        <p:spPr>
          <a:xfrm>
            <a:off x="2384806" y="5580448"/>
            <a:ext cx="1334858" cy="307777"/>
          </a:xfrm>
          <a:prstGeom prst="rect">
            <a:avLst/>
          </a:prstGeom>
          <a:noFill/>
        </p:spPr>
        <p:txBody>
          <a:bodyPr wrap="square" rtlCol="0">
            <a:spAutoFit/>
          </a:bodyPr>
          <a:lstStyle/>
          <a:p>
            <a:r>
              <a:rPr lang="en-US" sz="1400" dirty="0"/>
              <a:t>+OH, + NO</a:t>
            </a:r>
            <a:r>
              <a:rPr lang="en-US" sz="1400" baseline="-25000" dirty="0"/>
              <a:t>3</a:t>
            </a:r>
            <a:endParaRPr lang="en-US" sz="1400" strike="sngStrike" baseline="-25000" dirty="0">
              <a:solidFill>
                <a:srgbClr val="7030A0"/>
              </a:solidFill>
            </a:endParaRPr>
          </a:p>
        </p:txBody>
      </p:sp>
      <p:sp>
        <p:nvSpPr>
          <p:cNvPr id="62" name="TextBox 61">
            <a:extLst>
              <a:ext uri="{FF2B5EF4-FFF2-40B4-BE49-F238E27FC236}">
                <a16:creationId xmlns:a16="http://schemas.microsoft.com/office/drawing/2014/main" id="{17153135-366B-498E-94F8-26315B1487C5}"/>
              </a:ext>
            </a:extLst>
          </p:cNvPr>
          <p:cNvSpPr txBox="1"/>
          <p:nvPr/>
        </p:nvSpPr>
        <p:spPr>
          <a:xfrm rot="1023039">
            <a:off x="1990334" y="2201027"/>
            <a:ext cx="951471" cy="307777"/>
          </a:xfrm>
          <a:prstGeom prst="rect">
            <a:avLst/>
          </a:prstGeom>
          <a:noFill/>
        </p:spPr>
        <p:txBody>
          <a:bodyPr wrap="square" rtlCol="0">
            <a:spAutoFit/>
          </a:bodyPr>
          <a:lstStyle/>
          <a:p>
            <a:r>
              <a:rPr lang="en-US" sz="1400" dirty="0"/>
              <a:t>+ OH/NO</a:t>
            </a:r>
          </a:p>
        </p:txBody>
      </p:sp>
      <p:sp>
        <p:nvSpPr>
          <p:cNvPr id="63" name="TextBox 62">
            <a:extLst>
              <a:ext uri="{FF2B5EF4-FFF2-40B4-BE49-F238E27FC236}">
                <a16:creationId xmlns:a16="http://schemas.microsoft.com/office/drawing/2014/main" id="{FE8A811B-59E5-43B1-BC62-E223BB474791}"/>
              </a:ext>
            </a:extLst>
          </p:cNvPr>
          <p:cNvSpPr txBox="1"/>
          <p:nvPr/>
        </p:nvSpPr>
        <p:spPr>
          <a:xfrm rot="21281111">
            <a:off x="1924301" y="2683431"/>
            <a:ext cx="951471" cy="307777"/>
          </a:xfrm>
          <a:prstGeom prst="rect">
            <a:avLst/>
          </a:prstGeom>
          <a:noFill/>
        </p:spPr>
        <p:txBody>
          <a:bodyPr wrap="square" rtlCol="0">
            <a:spAutoFit/>
          </a:bodyPr>
          <a:lstStyle/>
          <a:p>
            <a:r>
              <a:rPr lang="en-US" sz="1400" dirty="0"/>
              <a:t>+ OH/NO</a:t>
            </a:r>
          </a:p>
        </p:txBody>
      </p:sp>
      <p:sp>
        <p:nvSpPr>
          <p:cNvPr id="64" name="TextBox 63">
            <a:extLst>
              <a:ext uri="{FF2B5EF4-FFF2-40B4-BE49-F238E27FC236}">
                <a16:creationId xmlns:a16="http://schemas.microsoft.com/office/drawing/2014/main" id="{468EBECB-C2A3-4C83-ADB6-CB584FAD96A9}"/>
              </a:ext>
            </a:extLst>
          </p:cNvPr>
          <p:cNvSpPr txBox="1"/>
          <p:nvPr/>
        </p:nvSpPr>
        <p:spPr>
          <a:xfrm rot="183215">
            <a:off x="2059312" y="3141995"/>
            <a:ext cx="951471" cy="307777"/>
          </a:xfrm>
          <a:prstGeom prst="rect">
            <a:avLst/>
          </a:prstGeom>
          <a:noFill/>
        </p:spPr>
        <p:txBody>
          <a:bodyPr wrap="square" rtlCol="0">
            <a:spAutoFit/>
          </a:bodyPr>
          <a:lstStyle/>
          <a:p>
            <a:r>
              <a:rPr lang="en-US" sz="1400" dirty="0"/>
              <a:t>+ OH/NO</a:t>
            </a:r>
          </a:p>
        </p:txBody>
      </p:sp>
      <p:sp>
        <p:nvSpPr>
          <p:cNvPr id="65" name="TextBox 64">
            <a:extLst>
              <a:ext uri="{FF2B5EF4-FFF2-40B4-BE49-F238E27FC236}">
                <a16:creationId xmlns:a16="http://schemas.microsoft.com/office/drawing/2014/main" id="{3020F293-3DAA-4D65-9ED9-239E543C9F43}"/>
              </a:ext>
            </a:extLst>
          </p:cNvPr>
          <p:cNvSpPr txBox="1"/>
          <p:nvPr/>
        </p:nvSpPr>
        <p:spPr>
          <a:xfrm>
            <a:off x="2618740" y="3489495"/>
            <a:ext cx="2058538" cy="307777"/>
          </a:xfrm>
          <a:prstGeom prst="rect">
            <a:avLst/>
          </a:prstGeom>
          <a:noFill/>
        </p:spPr>
        <p:txBody>
          <a:bodyPr wrap="square" rtlCol="0">
            <a:spAutoFit/>
          </a:bodyPr>
          <a:lstStyle/>
          <a:p>
            <a:r>
              <a:rPr lang="en-US" sz="1400" dirty="0"/>
              <a:t>+OH, +O</a:t>
            </a:r>
            <a:r>
              <a:rPr lang="en-US" sz="1400" baseline="-25000" dirty="0"/>
              <a:t>3</a:t>
            </a:r>
            <a:r>
              <a:rPr lang="en-US" sz="1400" dirty="0"/>
              <a:t>, +NO</a:t>
            </a:r>
            <a:r>
              <a:rPr lang="en-US" sz="1400" baseline="-25000" dirty="0"/>
              <a:t>3</a:t>
            </a:r>
            <a:r>
              <a:rPr lang="en-US" sz="1400" dirty="0"/>
              <a:t>, +O</a:t>
            </a:r>
            <a:r>
              <a:rPr lang="en-US" sz="1400" baseline="30000" dirty="0"/>
              <a:t>3</a:t>
            </a:r>
            <a:r>
              <a:rPr lang="en-US" sz="1400" dirty="0"/>
              <a:t>P</a:t>
            </a:r>
          </a:p>
        </p:txBody>
      </p:sp>
      <p:sp>
        <p:nvSpPr>
          <p:cNvPr id="66" name="TextBox 65">
            <a:extLst>
              <a:ext uri="{FF2B5EF4-FFF2-40B4-BE49-F238E27FC236}">
                <a16:creationId xmlns:a16="http://schemas.microsoft.com/office/drawing/2014/main" id="{B54AA934-F69E-4316-A373-A92A8F585772}"/>
              </a:ext>
            </a:extLst>
          </p:cNvPr>
          <p:cNvSpPr txBox="1"/>
          <p:nvPr/>
        </p:nvSpPr>
        <p:spPr>
          <a:xfrm>
            <a:off x="9029944" y="4017057"/>
            <a:ext cx="656636" cy="307777"/>
          </a:xfrm>
          <a:prstGeom prst="rect">
            <a:avLst/>
          </a:prstGeom>
          <a:solidFill>
            <a:schemeClr val="bg1">
              <a:lumMod val="85000"/>
            </a:schemeClr>
          </a:solidFill>
          <a:ln>
            <a:solidFill>
              <a:schemeClr val="tx1"/>
            </a:solidFill>
          </a:ln>
        </p:spPr>
        <p:txBody>
          <a:bodyPr wrap="square" rtlCol="0">
            <a:spAutoFit/>
          </a:bodyPr>
          <a:lstStyle/>
          <a:p>
            <a:pPr algn="ctr"/>
            <a:r>
              <a:rPr lang="en-US" sz="1400" dirty="0"/>
              <a:t>AGLY</a:t>
            </a:r>
          </a:p>
        </p:txBody>
      </p:sp>
      <p:cxnSp>
        <p:nvCxnSpPr>
          <p:cNvPr id="67" name="Straight Arrow Connector 66">
            <a:extLst>
              <a:ext uri="{FF2B5EF4-FFF2-40B4-BE49-F238E27FC236}">
                <a16:creationId xmlns:a16="http://schemas.microsoft.com/office/drawing/2014/main" id="{FFC9E8F1-F14A-41FE-9443-19464F6F4086}"/>
              </a:ext>
            </a:extLst>
          </p:cNvPr>
          <p:cNvCxnSpPr>
            <a:stCxn id="28" idx="1"/>
            <a:endCxn id="58" idx="0"/>
          </p:cNvCxnSpPr>
          <p:nvPr/>
        </p:nvCxnSpPr>
        <p:spPr bwMode="auto">
          <a:xfrm flipH="1">
            <a:off x="9231575" y="4630234"/>
            <a:ext cx="827241" cy="1552259"/>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TextBox 67">
            <a:extLst>
              <a:ext uri="{FF2B5EF4-FFF2-40B4-BE49-F238E27FC236}">
                <a16:creationId xmlns:a16="http://schemas.microsoft.com/office/drawing/2014/main" id="{A0BF931A-11FD-4E9C-9F1E-F97571CBA862}"/>
              </a:ext>
            </a:extLst>
          </p:cNvPr>
          <p:cNvSpPr txBox="1"/>
          <p:nvPr/>
        </p:nvSpPr>
        <p:spPr>
          <a:xfrm>
            <a:off x="4345086" y="2917144"/>
            <a:ext cx="914400" cy="307777"/>
          </a:xfrm>
          <a:prstGeom prst="rect">
            <a:avLst/>
          </a:prstGeom>
          <a:solidFill>
            <a:schemeClr val="bg1"/>
          </a:solidFill>
          <a:ln>
            <a:solidFill>
              <a:schemeClr val="tx1"/>
            </a:solidFill>
          </a:ln>
        </p:spPr>
        <p:txBody>
          <a:bodyPr wrap="square" rtlCol="0">
            <a:spAutoFit/>
          </a:bodyPr>
          <a:lstStyle/>
          <a:p>
            <a:pPr algn="ctr"/>
            <a:r>
              <a:rPr lang="en-US" sz="1400" dirty="0">
                <a:solidFill>
                  <a:srgbClr val="C00000"/>
                </a:solidFill>
              </a:rPr>
              <a:t>SVAVB4</a:t>
            </a:r>
          </a:p>
        </p:txBody>
      </p:sp>
      <p:cxnSp>
        <p:nvCxnSpPr>
          <p:cNvPr id="69" name="Straight Arrow Connector 68">
            <a:extLst>
              <a:ext uri="{FF2B5EF4-FFF2-40B4-BE49-F238E27FC236}">
                <a16:creationId xmlns:a16="http://schemas.microsoft.com/office/drawing/2014/main" id="{FDBC1162-EE09-4AF6-B3FD-8E75ADCAEE4A}"/>
              </a:ext>
            </a:extLst>
          </p:cNvPr>
          <p:cNvCxnSpPr>
            <a:cxnSpLocks/>
          </p:cNvCxnSpPr>
          <p:nvPr/>
        </p:nvCxnSpPr>
        <p:spPr bwMode="auto">
          <a:xfrm flipV="1">
            <a:off x="902208" y="3819319"/>
            <a:ext cx="0" cy="2306884"/>
          </a:xfrm>
          <a:prstGeom prst="straightConnector1">
            <a:avLst/>
          </a:prstGeom>
          <a:solidFill>
            <a:schemeClr val="accent1"/>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a:extLst>
              <a:ext uri="{FF2B5EF4-FFF2-40B4-BE49-F238E27FC236}">
                <a16:creationId xmlns:a16="http://schemas.microsoft.com/office/drawing/2014/main" id="{09F64199-E86A-4ED7-B416-9ADB8B580748}"/>
              </a:ext>
            </a:extLst>
          </p:cNvPr>
          <p:cNvCxnSpPr/>
          <p:nvPr/>
        </p:nvCxnSpPr>
        <p:spPr bwMode="auto">
          <a:xfrm>
            <a:off x="891215" y="5865617"/>
            <a:ext cx="228600" cy="15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Arrow Connector 70">
            <a:extLst>
              <a:ext uri="{FF2B5EF4-FFF2-40B4-BE49-F238E27FC236}">
                <a16:creationId xmlns:a16="http://schemas.microsoft.com/office/drawing/2014/main" id="{64076739-E8C5-44B1-A87C-72C60FD48DEC}"/>
              </a:ext>
            </a:extLst>
          </p:cNvPr>
          <p:cNvCxnSpPr>
            <a:cxnSpLocks/>
          </p:cNvCxnSpPr>
          <p:nvPr/>
        </p:nvCxnSpPr>
        <p:spPr bwMode="auto">
          <a:xfrm flipV="1">
            <a:off x="326640" y="1184904"/>
            <a:ext cx="0" cy="4963199"/>
          </a:xfrm>
          <a:prstGeom prst="straightConnector1">
            <a:avLst/>
          </a:prstGeom>
          <a:solidFill>
            <a:schemeClr val="accent1"/>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TextBox 71">
            <a:extLst>
              <a:ext uri="{FF2B5EF4-FFF2-40B4-BE49-F238E27FC236}">
                <a16:creationId xmlns:a16="http://schemas.microsoft.com/office/drawing/2014/main" id="{B3CBDF2C-65A1-4EB1-B479-BC7460CD1212}"/>
              </a:ext>
            </a:extLst>
          </p:cNvPr>
          <p:cNvSpPr txBox="1"/>
          <p:nvPr/>
        </p:nvSpPr>
        <p:spPr>
          <a:xfrm>
            <a:off x="795193" y="1401623"/>
            <a:ext cx="990600" cy="523220"/>
          </a:xfrm>
          <a:prstGeom prst="rect">
            <a:avLst/>
          </a:prstGeom>
          <a:noFill/>
          <a:ln>
            <a:solidFill>
              <a:schemeClr val="tx1"/>
            </a:solidFill>
          </a:ln>
        </p:spPr>
        <p:txBody>
          <a:bodyPr wrap="square" rtlCol="0">
            <a:spAutoFit/>
          </a:bodyPr>
          <a:lstStyle/>
          <a:p>
            <a:pPr algn="ctr"/>
            <a:r>
              <a:rPr lang="en-US" sz="1400" dirty="0"/>
              <a:t>long</a:t>
            </a:r>
          </a:p>
          <a:p>
            <a:pPr algn="ctr"/>
            <a:r>
              <a:rPr lang="en-US" sz="1400" dirty="0"/>
              <a:t>alkanes</a:t>
            </a:r>
          </a:p>
        </p:txBody>
      </p:sp>
      <p:sp>
        <p:nvSpPr>
          <p:cNvPr id="73" name="TextBox 72">
            <a:extLst>
              <a:ext uri="{FF2B5EF4-FFF2-40B4-BE49-F238E27FC236}">
                <a16:creationId xmlns:a16="http://schemas.microsoft.com/office/drawing/2014/main" id="{8101CE04-67FE-4716-962E-F61B05DC0280}"/>
              </a:ext>
            </a:extLst>
          </p:cNvPr>
          <p:cNvSpPr txBox="1"/>
          <p:nvPr/>
        </p:nvSpPr>
        <p:spPr>
          <a:xfrm>
            <a:off x="4335783" y="1971106"/>
            <a:ext cx="914400" cy="307777"/>
          </a:xfrm>
          <a:prstGeom prst="rect">
            <a:avLst/>
          </a:prstGeom>
          <a:solidFill>
            <a:schemeClr val="bg1"/>
          </a:solidFill>
          <a:ln>
            <a:solidFill>
              <a:schemeClr val="tx1"/>
            </a:solidFill>
          </a:ln>
        </p:spPr>
        <p:txBody>
          <a:bodyPr wrap="square" rtlCol="0">
            <a:spAutoFit/>
          </a:bodyPr>
          <a:lstStyle/>
          <a:p>
            <a:pPr algn="ctr"/>
            <a:r>
              <a:rPr lang="en-US" sz="1400" dirty="0">
                <a:solidFill>
                  <a:srgbClr val="C00000"/>
                </a:solidFill>
              </a:rPr>
              <a:t>SVAVB2</a:t>
            </a:r>
          </a:p>
        </p:txBody>
      </p:sp>
      <p:sp>
        <p:nvSpPr>
          <p:cNvPr id="74" name="TextBox 73">
            <a:extLst>
              <a:ext uri="{FF2B5EF4-FFF2-40B4-BE49-F238E27FC236}">
                <a16:creationId xmlns:a16="http://schemas.microsoft.com/office/drawing/2014/main" id="{CAAA765D-8BC9-4B9C-8BE1-4048BB78B313}"/>
              </a:ext>
            </a:extLst>
          </p:cNvPr>
          <p:cNvSpPr txBox="1"/>
          <p:nvPr/>
        </p:nvSpPr>
        <p:spPr>
          <a:xfrm>
            <a:off x="6504928" y="1866806"/>
            <a:ext cx="762000" cy="300082"/>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350" dirty="0">
                <a:solidFill>
                  <a:srgbClr val="C00000"/>
                </a:solidFill>
              </a:rPr>
              <a:t>AAVB2</a:t>
            </a:r>
          </a:p>
        </p:txBody>
      </p:sp>
      <p:cxnSp>
        <p:nvCxnSpPr>
          <p:cNvPr id="75" name="Straight Arrow Connector 74">
            <a:extLst>
              <a:ext uri="{FF2B5EF4-FFF2-40B4-BE49-F238E27FC236}">
                <a16:creationId xmlns:a16="http://schemas.microsoft.com/office/drawing/2014/main" id="{FBFFB7EC-4F5F-4C43-95AA-AEDD8A6EDF5A}"/>
              </a:ext>
            </a:extLst>
          </p:cNvPr>
          <p:cNvCxnSpPr>
            <a:cxnSpLocks/>
            <a:stCxn id="72" idx="3"/>
            <a:endCxn id="73" idx="1"/>
          </p:cNvCxnSpPr>
          <p:nvPr/>
        </p:nvCxnSpPr>
        <p:spPr bwMode="auto">
          <a:xfrm>
            <a:off x="1785793" y="1663233"/>
            <a:ext cx="2549990" cy="46176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a:extLst>
              <a:ext uri="{FF2B5EF4-FFF2-40B4-BE49-F238E27FC236}">
                <a16:creationId xmlns:a16="http://schemas.microsoft.com/office/drawing/2014/main" id="{8B9E73F4-C2F8-4A18-BF85-896F6B5FB436}"/>
              </a:ext>
            </a:extLst>
          </p:cNvPr>
          <p:cNvCxnSpPr>
            <a:cxnSpLocks/>
            <a:stCxn id="73" idx="3"/>
            <a:endCxn id="74" idx="1"/>
          </p:cNvCxnSpPr>
          <p:nvPr/>
        </p:nvCxnSpPr>
        <p:spPr bwMode="auto">
          <a:xfrm flipV="1">
            <a:off x="5250183" y="2016847"/>
            <a:ext cx="1254745" cy="108148"/>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Arrow Connector 76">
            <a:extLst>
              <a:ext uri="{FF2B5EF4-FFF2-40B4-BE49-F238E27FC236}">
                <a16:creationId xmlns:a16="http://schemas.microsoft.com/office/drawing/2014/main" id="{15D3D224-E555-4534-BB25-E4B6EFB3BB37}"/>
              </a:ext>
            </a:extLst>
          </p:cNvPr>
          <p:cNvCxnSpPr>
            <a:stCxn id="74" idx="3"/>
            <a:endCxn id="22" idx="1"/>
          </p:cNvCxnSpPr>
          <p:nvPr/>
        </p:nvCxnSpPr>
        <p:spPr bwMode="auto">
          <a:xfrm>
            <a:off x="7266928" y="2016847"/>
            <a:ext cx="696578" cy="64938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Arrow Connector 77">
            <a:extLst>
              <a:ext uri="{FF2B5EF4-FFF2-40B4-BE49-F238E27FC236}">
                <a16:creationId xmlns:a16="http://schemas.microsoft.com/office/drawing/2014/main" id="{56EC85E4-C99B-449D-84F2-9120BCE5B9BB}"/>
              </a:ext>
            </a:extLst>
          </p:cNvPr>
          <p:cNvCxnSpPr/>
          <p:nvPr/>
        </p:nvCxnSpPr>
        <p:spPr bwMode="auto">
          <a:xfrm flipV="1">
            <a:off x="323577" y="1725777"/>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TextBox 78">
            <a:extLst>
              <a:ext uri="{FF2B5EF4-FFF2-40B4-BE49-F238E27FC236}">
                <a16:creationId xmlns:a16="http://schemas.microsoft.com/office/drawing/2014/main" id="{011D2C72-4EC4-46D0-BFF7-488BAB1C99F8}"/>
              </a:ext>
            </a:extLst>
          </p:cNvPr>
          <p:cNvSpPr txBox="1"/>
          <p:nvPr/>
        </p:nvSpPr>
        <p:spPr>
          <a:xfrm>
            <a:off x="6903521" y="1444074"/>
            <a:ext cx="762000" cy="300082"/>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350" dirty="0">
                <a:solidFill>
                  <a:srgbClr val="C00000"/>
                </a:solidFill>
              </a:rPr>
              <a:t>AAVB1</a:t>
            </a:r>
          </a:p>
        </p:txBody>
      </p:sp>
      <p:sp>
        <p:nvSpPr>
          <p:cNvPr id="80" name="TextBox 79">
            <a:extLst>
              <a:ext uri="{FF2B5EF4-FFF2-40B4-BE49-F238E27FC236}">
                <a16:creationId xmlns:a16="http://schemas.microsoft.com/office/drawing/2014/main" id="{845185AD-E21A-4D61-903B-BE0599C4BFD3}"/>
              </a:ext>
            </a:extLst>
          </p:cNvPr>
          <p:cNvSpPr txBox="1"/>
          <p:nvPr/>
        </p:nvSpPr>
        <p:spPr>
          <a:xfrm>
            <a:off x="4345086" y="1474663"/>
            <a:ext cx="914400" cy="307777"/>
          </a:xfrm>
          <a:prstGeom prst="rect">
            <a:avLst/>
          </a:prstGeom>
          <a:noFill/>
          <a:ln>
            <a:solidFill>
              <a:schemeClr val="tx1"/>
            </a:solidFill>
          </a:ln>
        </p:spPr>
        <p:txBody>
          <a:bodyPr wrap="square" rtlCol="0">
            <a:spAutoFit/>
          </a:bodyPr>
          <a:lstStyle/>
          <a:p>
            <a:pPr algn="ctr"/>
            <a:r>
              <a:rPr lang="en-US" sz="1400" dirty="0">
                <a:solidFill>
                  <a:srgbClr val="C00000"/>
                </a:solidFill>
              </a:rPr>
              <a:t>SVAVB1</a:t>
            </a:r>
          </a:p>
        </p:txBody>
      </p:sp>
      <p:cxnSp>
        <p:nvCxnSpPr>
          <p:cNvPr id="81" name="Straight Arrow Connector 80">
            <a:extLst>
              <a:ext uri="{FF2B5EF4-FFF2-40B4-BE49-F238E27FC236}">
                <a16:creationId xmlns:a16="http://schemas.microsoft.com/office/drawing/2014/main" id="{37670894-680A-4AD8-A196-42DE15031D03}"/>
              </a:ext>
            </a:extLst>
          </p:cNvPr>
          <p:cNvCxnSpPr>
            <a:cxnSpLocks/>
            <a:stCxn id="83" idx="3"/>
            <a:endCxn id="80" idx="1"/>
          </p:cNvCxnSpPr>
          <p:nvPr/>
        </p:nvCxnSpPr>
        <p:spPr bwMode="auto">
          <a:xfrm>
            <a:off x="1783894" y="1198231"/>
            <a:ext cx="2561192" cy="430321"/>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Arrow Connector 81">
            <a:extLst>
              <a:ext uri="{FF2B5EF4-FFF2-40B4-BE49-F238E27FC236}">
                <a16:creationId xmlns:a16="http://schemas.microsoft.com/office/drawing/2014/main" id="{1A0B5B8C-381A-487D-8F68-05DF175A7BD6}"/>
              </a:ext>
            </a:extLst>
          </p:cNvPr>
          <p:cNvCxnSpPr>
            <a:cxnSpLocks/>
            <a:stCxn id="80" idx="3"/>
            <a:endCxn id="79" idx="1"/>
          </p:cNvCxnSpPr>
          <p:nvPr/>
        </p:nvCxnSpPr>
        <p:spPr bwMode="auto">
          <a:xfrm flipV="1">
            <a:off x="5259486" y="1594115"/>
            <a:ext cx="1644035" cy="34437"/>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TextBox 82">
            <a:extLst>
              <a:ext uri="{FF2B5EF4-FFF2-40B4-BE49-F238E27FC236}">
                <a16:creationId xmlns:a16="http://schemas.microsoft.com/office/drawing/2014/main" id="{903FC65B-912B-48F1-8016-33E7D26FF2B6}"/>
              </a:ext>
            </a:extLst>
          </p:cNvPr>
          <p:cNvSpPr txBox="1"/>
          <p:nvPr/>
        </p:nvSpPr>
        <p:spPr>
          <a:xfrm>
            <a:off x="793294" y="1044342"/>
            <a:ext cx="990600" cy="307777"/>
          </a:xfrm>
          <a:prstGeom prst="rect">
            <a:avLst/>
          </a:prstGeom>
          <a:noFill/>
          <a:ln>
            <a:solidFill>
              <a:schemeClr val="tx1"/>
            </a:solidFill>
          </a:ln>
        </p:spPr>
        <p:txBody>
          <a:bodyPr wrap="square" rtlCol="0">
            <a:spAutoFit/>
          </a:bodyPr>
          <a:lstStyle/>
          <a:p>
            <a:pPr algn="ctr"/>
            <a:r>
              <a:rPr lang="en-US" sz="1400" dirty="0"/>
              <a:t>PAHs</a:t>
            </a:r>
          </a:p>
        </p:txBody>
      </p:sp>
      <p:cxnSp>
        <p:nvCxnSpPr>
          <p:cNvPr id="84" name="Straight Arrow Connector 83">
            <a:extLst>
              <a:ext uri="{FF2B5EF4-FFF2-40B4-BE49-F238E27FC236}">
                <a16:creationId xmlns:a16="http://schemas.microsoft.com/office/drawing/2014/main" id="{C547551A-C2C7-4043-B2CE-7E64A623798B}"/>
              </a:ext>
            </a:extLst>
          </p:cNvPr>
          <p:cNvCxnSpPr/>
          <p:nvPr/>
        </p:nvCxnSpPr>
        <p:spPr bwMode="auto">
          <a:xfrm flipV="1">
            <a:off x="332317" y="1178999"/>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Arrow Connector 84">
            <a:extLst>
              <a:ext uri="{FF2B5EF4-FFF2-40B4-BE49-F238E27FC236}">
                <a16:creationId xmlns:a16="http://schemas.microsoft.com/office/drawing/2014/main" id="{8AFEC0FA-2E54-488F-ACC0-8498D0899E6C}"/>
              </a:ext>
            </a:extLst>
          </p:cNvPr>
          <p:cNvCxnSpPr>
            <a:stCxn id="79" idx="2"/>
            <a:endCxn id="22" idx="1"/>
          </p:cNvCxnSpPr>
          <p:nvPr/>
        </p:nvCxnSpPr>
        <p:spPr bwMode="auto">
          <a:xfrm>
            <a:off x="7284521" y="1744156"/>
            <a:ext cx="678985" cy="922071"/>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TextBox 85">
            <a:extLst>
              <a:ext uri="{FF2B5EF4-FFF2-40B4-BE49-F238E27FC236}">
                <a16:creationId xmlns:a16="http://schemas.microsoft.com/office/drawing/2014/main" id="{8C1E4D1E-35B8-4498-A210-85E09482D1C3}"/>
              </a:ext>
            </a:extLst>
          </p:cNvPr>
          <p:cNvSpPr txBox="1"/>
          <p:nvPr/>
        </p:nvSpPr>
        <p:spPr>
          <a:xfrm>
            <a:off x="1754906" y="1685727"/>
            <a:ext cx="951471" cy="307777"/>
          </a:xfrm>
          <a:prstGeom prst="rect">
            <a:avLst/>
          </a:prstGeom>
          <a:noFill/>
        </p:spPr>
        <p:txBody>
          <a:bodyPr wrap="square" rtlCol="0">
            <a:spAutoFit/>
          </a:bodyPr>
          <a:lstStyle/>
          <a:p>
            <a:r>
              <a:rPr lang="en-US" sz="1400" dirty="0"/>
              <a:t>+ OH</a:t>
            </a:r>
          </a:p>
        </p:txBody>
      </p:sp>
      <p:sp>
        <p:nvSpPr>
          <p:cNvPr id="87" name="Cloud 86">
            <a:extLst>
              <a:ext uri="{FF2B5EF4-FFF2-40B4-BE49-F238E27FC236}">
                <a16:creationId xmlns:a16="http://schemas.microsoft.com/office/drawing/2014/main" id="{389FF4B2-20C8-43AB-A7C3-E971C1878670}"/>
              </a:ext>
            </a:extLst>
          </p:cNvPr>
          <p:cNvSpPr/>
          <p:nvPr/>
        </p:nvSpPr>
        <p:spPr>
          <a:xfrm>
            <a:off x="10015963" y="2838188"/>
            <a:ext cx="953543" cy="673469"/>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TextBox 87">
            <a:extLst>
              <a:ext uri="{FF2B5EF4-FFF2-40B4-BE49-F238E27FC236}">
                <a16:creationId xmlns:a16="http://schemas.microsoft.com/office/drawing/2014/main" id="{AE8BF452-B7DA-4B0D-BCFD-B68E0E98202F}"/>
              </a:ext>
            </a:extLst>
          </p:cNvPr>
          <p:cNvSpPr txBox="1"/>
          <p:nvPr/>
        </p:nvSpPr>
        <p:spPr>
          <a:xfrm>
            <a:off x="8532381" y="1787839"/>
            <a:ext cx="699187" cy="307126"/>
          </a:xfrm>
          <a:prstGeom prst="rect">
            <a:avLst/>
          </a:prstGeom>
          <a:noFill/>
          <a:ln>
            <a:solidFill>
              <a:schemeClr val="tx1"/>
            </a:solidFill>
          </a:ln>
        </p:spPr>
        <p:txBody>
          <a:bodyPr wrap="square" rtlCol="0">
            <a:spAutoFit/>
          </a:bodyPr>
          <a:lstStyle/>
          <a:p>
            <a:pPr algn="ctr"/>
            <a:r>
              <a:rPr lang="en-US" sz="1400" dirty="0"/>
              <a:t>OOA</a:t>
            </a:r>
          </a:p>
        </p:txBody>
      </p:sp>
      <p:sp>
        <p:nvSpPr>
          <p:cNvPr id="89" name="TextBox 88">
            <a:extLst>
              <a:ext uri="{FF2B5EF4-FFF2-40B4-BE49-F238E27FC236}">
                <a16:creationId xmlns:a16="http://schemas.microsoft.com/office/drawing/2014/main" id="{09C1AE22-D25B-46C5-942C-C2880BBA4CC5}"/>
              </a:ext>
            </a:extLst>
          </p:cNvPr>
          <p:cNvSpPr txBox="1"/>
          <p:nvPr/>
        </p:nvSpPr>
        <p:spPr>
          <a:xfrm>
            <a:off x="9810232" y="1696700"/>
            <a:ext cx="606552" cy="307777"/>
          </a:xfrm>
          <a:prstGeom prst="rect">
            <a:avLst/>
          </a:prstGeom>
          <a:noFill/>
          <a:ln>
            <a:solidFill>
              <a:schemeClr val="tx1"/>
            </a:solidFill>
          </a:ln>
        </p:spPr>
        <p:txBody>
          <a:bodyPr wrap="square" rtlCol="0">
            <a:spAutoFit/>
          </a:bodyPr>
          <a:lstStyle/>
          <a:p>
            <a:pPr algn="ctr"/>
            <a:r>
              <a:rPr lang="en-US" sz="1400" dirty="0"/>
              <a:t>OOG</a:t>
            </a:r>
          </a:p>
        </p:txBody>
      </p:sp>
      <p:sp>
        <p:nvSpPr>
          <p:cNvPr id="90" name="TextBox 89">
            <a:extLst>
              <a:ext uri="{FF2B5EF4-FFF2-40B4-BE49-F238E27FC236}">
                <a16:creationId xmlns:a16="http://schemas.microsoft.com/office/drawing/2014/main" id="{0903D4B1-B620-47C2-AE28-2797799C5E34}"/>
              </a:ext>
            </a:extLst>
          </p:cNvPr>
          <p:cNvSpPr txBox="1"/>
          <p:nvPr/>
        </p:nvSpPr>
        <p:spPr>
          <a:xfrm>
            <a:off x="10589866" y="2180989"/>
            <a:ext cx="579416" cy="317417"/>
          </a:xfrm>
          <a:prstGeom prst="rect">
            <a:avLst/>
          </a:prstGeom>
          <a:noFill/>
          <a:ln>
            <a:solidFill>
              <a:schemeClr val="tx1"/>
            </a:solidFill>
          </a:ln>
        </p:spPr>
        <p:txBody>
          <a:bodyPr wrap="square" rtlCol="0">
            <a:spAutoFit/>
          </a:bodyPr>
          <a:lstStyle/>
          <a:p>
            <a:pPr algn="ctr"/>
            <a:r>
              <a:rPr lang="en-US" sz="1400" dirty="0"/>
              <a:t>POG</a:t>
            </a:r>
          </a:p>
        </p:txBody>
      </p:sp>
      <p:cxnSp>
        <p:nvCxnSpPr>
          <p:cNvPr id="91" name="Straight Arrow Connector 90">
            <a:extLst>
              <a:ext uri="{FF2B5EF4-FFF2-40B4-BE49-F238E27FC236}">
                <a16:creationId xmlns:a16="http://schemas.microsoft.com/office/drawing/2014/main" id="{8610D198-B5AB-4574-8C6B-51101801C0D3}"/>
              </a:ext>
            </a:extLst>
          </p:cNvPr>
          <p:cNvCxnSpPr>
            <a:cxnSpLocks/>
            <a:stCxn id="88" idx="3"/>
            <a:endCxn id="89" idx="1"/>
          </p:cNvCxnSpPr>
          <p:nvPr/>
        </p:nvCxnSpPr>
        <p:spPr bwMode="auto">
          <a:xfrm flipV="1">
            <a:off x="9231568" y="1850589"/>
            <a:ext cx="578664" cy="90813"/>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Arrow Connector 91">
            <a:extLst>
              <a:ext uri="{FF2B5EF4-FFF2-40B4-BE49-F238E27FC236}">
                <a16:creationId xmlns:a16="http://schemas.microsoft.com/office/drawing/2014/main" id="{8EDD4D93-8362-42D3-ACB2-38471FD17662}"/>
              </a:ext>
            </a:extLst>
          </p:cNvPr>
          <p:cNvCxnSpPr>
            <a:cxnSpLocks/>
            <a:stCxn id="24" idx="3"/>
            <a:endCxn id="90" idx="1"/>
          </p:cNvCxnSpPr>
          <p:nvPr/>
        </p:nvCxnSpPr>
        <p:spPr bwMode="auto">
          <a:xfrm flipV="1">
            <a:off x="9512764" y="2339698"/>
            <a:ext cx="1077102" cy="35550"/>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Arrow Connector 92">
            <a:extLst>
              <a:ext uri="{FF2B5EF4-FFF2-40B4-BE49-F238E27FC236}">
                <a16:creationId xmlns:a16="http://schemas.microsoft.com/office/drawing/2014/main" id="{6379A89C-379E-404E-BD9B-7F6358D1AB31}"/>
              </a:ext>
            </a:extLst>
          </p:cNvPr>
          <p:cNvCxnSpPr>
            <a:cxnSpLocks/>
            <a:stCxn id="90" idx="0"/>
            <a:endCxn id="89" idx="3"/>
          </p:cNvCxnSpPr>
          <p:nvPr/>
        </p:nvCxnSpPr>
        <p:spPr bwMode="auto">
          <a:xfrm flipH="1" flipV="1">
            <a:off x="10416784" y="1850589"/>
            <a:ext cx="462790" cy="33040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TextBox 93">
            <a:extLst>
              <a:ext uri="{FF2B5EF4-FFF2-40B4-BE49-F238E27FC236}">
                <a16:creationId xmlns:a16="http://schemas.microsoft.com/office/drawing/2014/main" id="{60F25687-C480-44D3-85E6-637FBE187804}"/>
              </a:ext>
            </a:extLst>
          </p:cNvPr>
          <p:cNvSpPr txBox="1"/>
          <p:nvPr/>
        </p:nvSpPr>
        <p:spPr>
          <a:xfrm rot="394452">
            <a:off x="10471517" y="1749170"/>
            <a:ext cx="682389" cy="307777"/>
          </a:xfrm>
          <a:prstGeom prst="rect">
            <a:avLst/>
          </a:prstGeom>
          <a:noFill/>
        </p:spPr>
        <p:txBody>
          <a:bodyPr wrap="square" rtlCol="0">
            <a:spAutoFit/>
          </a:bodyPr>
          <a:lstStyle/>
          <a:p>
            <a:r>
              <a:rPr lang="en-US" sz="1400" dirty="0"/>
              <a:t>+OH</a:t>
            </a:r>
            <a:endParaRPr lang="en-US" sz="1400" strike="sngStrike" baseline="-25000" dirty="0">
              <a:solidFill>
                <a:srgbClr val="7030A0"/>
              </a:solidFill>
            </a:endParaRPr>
          </a:p>
        </p:txBody>
      </p:sp>
      <p:sp>
        <p:nvSpPr>
          <p:cNvPr id="95" name="TextBox 94">
            <a:extLst>
              <a:ext uri="{FF2B5EF4-FFF2-40B4-BE49-F238E27FC236}">
                <a16:creationId xmlns:a16="http://schemas.microsoft.com/office/drawing/2014/main" id="{D9F5A4C6-9F63-4DEE-A68E-AA49D6B7EB1B}"/>
              </a:ext>
            </a:extLst>
          </p:cNvPr>
          <p:cNvSpPr txBox="1"/>
          <p:nvPr/>
        </p:nvSpPr>
        <p:spPr>
          <a:xfrm>
            <a:off x="8906619" y="2612535"/>
            <a:ext cx="780835" cy="523220"/>
          </a:xfrm>
          <a:prstGeom prst="rect">
            <a:avLst/>
          </a:prstGeom>
          <a:solidFill>
            <a:schemeClr val="bg1"/>
          </a:solidFill>
          <a:ln>
            <a:solidFill>
              <a:schemeClr val="tx1"/>
            </a:solidFill>
          </a:ln>
        </p:spPr>
        <p:txBody>
          <a:bodyPr wrap="square" rtlCol="0">
            <a:spAutoFit/>
          </a:bodyPr>
          <a:lstStyle/>
          <a:p>
            <a:pPr algn="ctr"/>
            <a:r>
              <a:rPr lang="en-US" sz="1400" dirty="0">
                <a:solidFill>
                  <a:prstClr val="black"/>
                </a:solidFill>
              </a:rPr>
              <a:t>POC+NCOM</a:t>
            </a:r>
          </a:p>
        </p:txBody>
      </p:sp>
      <p:cxnSp>
        <p:nvCxnSpPr>
          <p:cNvPr id="96" name="Straight Arrow Connector 95">
            <a:extLst>
              <a:ext uri="{FF2B5EF4-FFF2-40B4-BE49-F238E27FC236}">
                <a16:creationId xmlns:a16="http://schemas.microsoft.com/office/drawing/2014/main" id="{9BA1E491-20F5-4CEF-B9DD-9810DDCD984E}"/>
              </a:ext>
            </a:extLst>
          </p:cNvPr>
          <p:cNvCxnSpPr>
            <a:cxnSpLocks/>
            <a:endCxn id="90" idx="3"/>
          </p:cNvCxnSpPr>
          <p:nvPr/>
        </p:nvCxnSpPr>
        <p:spPr bwMode="auto">
          <a:xfrm flipH="1" flipV="1">
            <a:off x="11169282" y="2339698"/>
            <a:ext cx="405934" cy="88931"/>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TextBox 96">
            <a:extLst>
              <a:ext uri="{FF2B5EF4-FFF2-40B4-BE49-F238E27FC236}">
                <a16:creationId xmlns:a16="http://schemas.microsoft.com/office/drawing/2014/main" id="{136088A5-CA1B-4B64-87B2-27F6B9AD0A7D}"/>
              </a:ext>
            </a:extLst>
          </p:cNvPr>
          <p:cNvSpPr txBox="1"/>
          <p:nvPr/>
        </p:nvSpPr>
        <p:spPr>
          <a:xfrm>
            <a:off x="1144804" y="4337420"/>
            <a:ext cx="1893424" cy="307777"/>
          </a:xfrm>
          <a:prstGeom prst="rect">
            <a:avLst/>
          </a:prstGeom>
          <a:noFill/>
          <a:ln>
            <a:solidFill>
              <a:schemeClr val="tx1"/>
            </a:solidFill>
          </a:ln>
        </p:spPr>
        <p:txBody>
          <a:bodyPr wrap="square" rtlCol="0">
            <a:spAutoFit/>
          </a:bodyPr>
          <a:lstStyle/>
          <a:p>
            <a:pPr algn="ctr"/>
            <a:r>
              <a:rPr lang="en-US" sz="1400" dirty="0">
                <a:solidFill>
                  <a:srgbClr val="C00000"/>
                </a:solidFill>
              </a:rPr>
              <a:t>APIN monoterpenes</a:t>
            </a:r>
          </a:p>
        </p:txBody>
      </p:sp>
      <p:cxnSp>
        <p:nvCxnSpPr>
          <p:cNvPr id="98" name="Straight Arrow Connector 97">
            <a:extLst>
              <a:ext uri="{FF2B5EF4-FFF2-40B4-BE49-F238E27FC236}">
                <a16:creationId xmlns:a16="http://schemas.microsoft.com/office/drawing/2014/main" id="{C1D90ECE-CAE6-4EE8-B568-F4BF48F05660}"/>
              </a:ext>
            </a:extLst>
          </p:cNvPr>
          <p:cNvCxnSpPr>
            <a:cxnSpLocks/>
            <a:stCxn id="113" idx="3"/>
            <a:endCxn id="114" idx="1"/>
          </p:cNvCxnSpPr>
          <p:nvPr/>
        </p:nvCxnSpPr>
        <p:spPr bwMode="auto">
          <a:xfrm>
            <a:off x="6099132" y="4440801"/>
            <a:ext cx="535131" cy="191657"/>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TextBox 98">
            <a:extLst>
              <a:ext uri="{FF2B5EF4-FFF2-40B4-BE49-F238E27FC236}">
                <a16:creationId xmlns:a16="http://schemas.microsoft.com/office/drawing/2014/main" id="{DA01DF1D-E719-468D-B0D2-893164792279}"/>
              </a:ext>
            </a:extLst>
          </p:cNvPr>
          <p:cNvSpPr txBox="1"/>
          <p:nvPr/>
        </p:nvSpPr>
        <p:spPr>
          <a:xfrm rot="21414115">
            <a:off x="3049562" y="4154282"/>
            <a:ext cx="1525970" cy="307777"/>
          </a:xfrm>
          <a:prstGeom prst="rect">
            <a:avLst/>
          </a:prstGeom>
          <a:noFill/>
        </p:spPr>
        <p:txBody>
          <a:bodyPr wrap="square" rtlCol="0">
            <a:spAutoFit/>
          </a:bodyPr>
          <a:lstStyle/>
          <a:p>
            <a:r>
              <a:rPr lang="en-US" sz="1400" dirty="0">
                <a:solidFill>
                  <a:srgbClr val="C00000"/>
                </a:solidFill>
              </a:rPr>
              <a:t>+OH, +O</a:t>
            </a:r>
            <a:r>
              <a:rPr lang="en-US" sz="1400" baseline="-25000" dirty="0">
                <a:solidFill>
                  <a:srgbClr val="C00000"/>
                </a:solidFill>
              </a:rPr>
              <a:t>3</a:t>
            </a:r>
            <a:r>
              <a:rPr lang="en-US" sz="1400" dirty="0">
                <a:solidFill>
                  <a:srgbClr val="C00000"/>
                </a:solidFill>
              </a:rPr>
              <a:t>, +O</a:t>
            </a:r>
            <a:r>
              <a:rPr lang="en-US" sz="1400" baseline="30000" dirty="0">
                <a:solidFill>
                  <a:srgbClr val="C00000"/>
                </a:solidFill>
              </a:rPr>
              <a:t>3</a:t>
            </a:r>
            <a:r>
              <a:rPr lang="en-US" sz="1400" dirty="0">
                <a:solidFill>
                  <a:srgbClr val="C00000"/>
                </a:solidFill>
              </a:rPr>
              <a:t>P</a:t>
            </a:r>
          </a:p>
        </p:txBody>
      </p:sp>
      <p:sp>
        <p:nvSpPr>
          <p:cNvPr id="100" name="TextBox 99">
            <a:extLst>
              <a:ext uri="{FF2B5EF4-FFF2-40B4-BE49-F238E27FC236}">
                <a16:creationId xmlns:a16="http://schemas.microsoft.com/office/drawing/2014/main" id="{1A7D2EB5-6BAD-473E-B03B-16C4233A19CF}"/>
              </a:ext>
            </a:extLst>
          </p:cNvPr>
          <p:cNvSpPr txBox="1"/>
          <p:nvPr/>
        </p:nvSpPr>
        <p:spPr>
          <a:xfrm>
            <a:off x="1143955" y="4850898"/>
            <a:ext cx="1897950" cy="307777"/>
          </a:xfrm>
          <a:prstGeom prst="rect">
            <a:avLst/>
          </a:prstGeom>
          <a:noFill/>
          <a:ln>
            <a:solidFill>
              <a:schemeClr val="tx1"/>
            </a:solidFill>
          </a:ln>
        </p:spPr>
        <p:txBody>
          <a:bodyPr wrap="square" rtlCol="0">
            <a:spAutoFit/>
          </a:bodyPr>
          <a:lstStyle/>
          <a:p>
            <a:pPr algn="ctr"/>
            <a:r>
              <a:rPr lang="en-US" sz="1400" dirty="0">
                <a:solidFill>
                  <a:srgbClr val="C00000"/>
                </a:solidFill>
              </a:rPr>
              <a:t>TERP monoterpenes</a:t>
            </a:r>
          </a:p>
        </p:txBody>
      </p:sp>
      <p:sp>
        <p:nvSpPr>
          <p:cNvPr id="101" name="TextBox 100">
            <a:extLst>
              <a:ext uri="{FF2B5EF4-FFF2-40B4-BE49-F238E27FC236}">
                <a16:creationId xmlns:a16="http://schemas.microsoft.com/office/drawing/2014/main" id="{6741F594-46E4-4CAB-9F8D-7794D54FEF55}"/>
              </a:ext>
            </a:extLst>
          </p:cNvPr>
          <p:cNvSpPr txBox="1"/>
          <p:nvPr/>
        </p:nvSpPr>
        <p:spPr>
          <a:xfrm rot="21134167">
            <a:off x="3050528" y="4602423"/>
            <a:ext cx="1853008" cy="307777"/>
          </a:xfrm>
          <a:prstGeom prst="rect">
            <a:avLst/>
          </a:prstGeom>
          <a:noFill/>
        </p:spPr>
        <p:txBody>
          <a:bodyPr wrap="square" rtlCol="0">
            <a:spAutoFit/>
          </a:bodyPr>
          <a:lstStyle/>
          <a:p>
            <a:r>
              <a:rPr lang="en-US" sz="1400" dirty="0">
                <a:solidFill>
                  <a:srgbClr val="C00000"/>
                </a:solidFill>
              </a:rPr>
              <a:t>+OH, +O</a:t>
            </a:r>
            <a:r>
              <a:rPr lang="en-US" sz="1400" baseline="-25000" dirty="0">
                <a:solidFill>
                  <a:srgbClr val="C00000"/>
                </a:solidFill>
              </a:rPr>
              <a:t>3</a:t>
            </a:r>
            <a:r>
              <a:rPr lang="en-US" sz="1400" dirty="0">
                <a:solidFill>
                  <a:srgbClr val="C00000"/>
                </a:solidFill>
              </a:rPr>
              <a:t>, +O</a:t>
            </a:r>
            <a:r>
              <a:rPr lang="en-US" sz="1400" baseline="30000" dirty="0">
                <a:solidFill>
                  <a:srgbClr val="C00000"/>
                </a:solidFill>
              </a:rPr>
              <a:t>3</a:t>
            </a:r>
            <a:r>
              <a:rPr lang="en-US" sz="1400" dirty="0">
                <a:solidFill>
                  <a:srgbClr val="C00000"/>
                </a:solidFill>
              </a:rPr>
              <a:t>P</a:t>
            </a:r>
          </a:p>
        </p:txBody>
      </p:sp>
      <p:cxnSp>
        <p:nvCxnSpPr>
          <p:cNvPr id="102" name="Straight Arrow Connector 101">
            <a:extLst>
              <a:ext uri="{FF2B5EF4-FFF2-40B4-BE49-F238E27FC236}">
                <a16:creationId xmlns:a16="http://schemas.microsoft.com/office/drawing/2014/main" id="{CC52CC17-D48D-45C6-B2D8-231289950DF3}"/>
              </a:ext>
            </a:extLst>
          </p:cNvPr>
          <p:cNvCxnSpPr>
            <a:cxnSpLocks/>
            <a:stCxn id="100" idx="3"/>
          </p:cNvCxnSpPr>
          <p:nvPr/>
        </p:nvCxnSpPr>
        <p:spPr bwMode="auto">
          <a:xfrm flipV="1">
            <a:off x="3041905" y="4810133"/>
            <a:ext cx="1583699" cy="19465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TextBox 102">
            <a:extLst>
              <a:ext uri="{FF2B5EF4-FFF2-40B4-BE49-F238E27FC236}">
                <a16:creationId xmlns:a16="http://schemas.microsoft.com/office/drawing/2014/main" id="{F9C9E024-E135-4278-BFFD-37B63516E75E}"/>
              </a:ext>
            </a:extLst>
          </p:cNvPr>
          <p:cNvSpPr txBox="1"/>
          <p:nvPr/>
        </p:nvSpPr>
        <p:spPr>
          <a:xfrm>
            <a:off x="4828916" y="5183801"/>
            <a:ext cx="897883" cy="307777"/>
          </a:xfrm>
          <a:prstGeom prst="rect">
            <a:avLst/>
          </a:prstGeom>
          <a:noFill/>
          <a:ln>
            <a:solidFill>
              <a:schemeClr val="tx1"/>
            </a:solidFill>
          </a:ln>
        </p:spPr>
        <p:txBody>
          <a:bodyPr wrap="square" rtlCol="0">
            <a:spAutoFit/>
          </a:bodyPr>
          <a:lstStyle/>
          <a:p>
            <a:pPr algn="ctr"/>
            <a:r>
              <a:rPr lang="en-US" sz="1400" dirty="0">
                <a:solidFill>
                  <a:srgbClr val="C00000"/>
                </a:solidFill>
              </a:rPr>
              <a:t>MTNO</a:t>
            </a:r>
            <a:r>
              <a:rPr lang="en-US" sz="1400" baseline="-25000" dirty="0">
                <a:solidFill>
                  <a:srgbClr val="C00000"/>
                </a:solidFill>
              </a:rPr>
              <a:t>3</a:t>
            </a:r>
          </a:p>
        </p:txBody>
      </p:sp>
      <p:sp>
        <p:nvSpPr>
          <p:cNvPr id="104" name="TextBox 103">
            <a:extLst>
              <a:ext uri="{FF2B5EF4-FFF2-40B4-BE49-F238E27FC236}">
                <a16:creationId xmlns:a16="http://schemas.microsoft.com/office/drawing/2014/main" id="{253B8533-1C86-478B-A6C0-EDA85E691650}"/>
              </a:ext>
            </a:extLst>
          </p:cNvPr>
          <p:cNvSpPr txBox="1"/>
          <p:nvPr/>
        </p:nvSpPr>
        <p:spPr>
          <a:xfrm>
            <a:off x="6783719" y="5096481"/>
            <a:ext cx="967158" cy="307777"/>
          </a:xfrm>
          <a:prstGeom prst="rect">
            <a:avLst/>
          </a:prstGeom>
          <a:noFill/>
          <a:ln>
            <a:solidFill>
              <a:schemeClr val="tx1"/>
            </a:solidFill>
          </a:ln>
        </p:spPr>
        <p:txBody>
          <a:bodyPr wrap="square" rtlCol="0">
            <a:spAutoFit/>
          </a:bodyPr>
          <a:lstStyle/>
          <a:p>
            <a:pPr algn="ctr"/>
            <a:r>
              <a:rPr lang="en-US" sz="1400" dirty="0">
                <a:solidFill>
                  <a:srgbClr val="C00000"/>
                </a:solidFill>
              </a:rPr>
              <a:t>AMTNO</a:t>
            </a:r>
            <a:r>
              <a:rPr lang="en-US" sz="1400" baseline="-25000" dirty="0">
                <a:solidFill>
                  <a:srgbClr val="C00000"/>
                </a:solidFill>
              </a:rPr>
              <a:t>3</a:t>
            </a:r>
          </a:p>
        </p:txBody>
      </p:sp>
      <p:sp>
        <p:nvSpPr>
          <p:cNvPr id="105" name="TextBox 104">
            <a:extLst>
              <a:ext uri="{FF2B5EF4-FFF2-40B4-BE49-F238E27FC236}">
                <a16:creationId xmlns:a16="http://schemas.microsoft.com/office/drawing/2014/main" id="{B6C26396-1C62-41D1-9A22-ECDB0C01A23E}"/>
              </a:ext>
            </a:extLst>
          </p:cNvPr>
          <p:cNvSpPr txBox="1"/>
          <p:nvPr/>
        </p:nvSpPr>
        <p:spPr>
          <a:xfrm>
            <a:off x="8175741" y="5098586"/>
            <a:ext cx="978238" cy="307777"/>
          </a:xfrm>
          <a:prstGeom prst="rect">
            <a:avLst/>
          </a:prstGeom>
          <a:solidFill>
            <a:schemeClr val="bg1">
              <a:lumMod val="85000"/>
            </a:schemeClr>
          </a:solidFill>
          <a:ln>
            <a:solidFill>
              <a:schemeClr val="tx1"/>
            </a:solidFill>
          </a:ln>
        </p:spPr>
        <p:txBody>
          <a:bodyPr wrap="square" rtlCol="0">
            <a:spAutoFit/>
          </a:bodyPr>
          <a:lstStyle/>
          <a:p>
            <a:pPr algn="ctr"/>
            <a:r>
              <a:rPr lang="en-US" sz="1400" dirty="0">
                <a:solidFill>
                  <a:srgbClr val="C00000"/>
                </a:solidFill>
              </a:rPr>
              <a:t>AMTHYD</a:t>
            </a:r>
          </a:p>
        </p:txBody>
      </p:sp>
      <p:cxnSp>
        <p:nvCxnSpPr>
          <p:cNvPr id="106" name="Straight Arrow Connector 105">
            <a:extLst>
              <a:ext uri="{FF2B5EF4-FFF2-40B4-BE49-F238E27FC236}">
                <a16:creationId xmlns:a16="http://schemas.microsoft.com/office/drawing/2014/main" id="{879764CF-2E6B-42B4-9EE5-95B9063F37F7}"/>
              </a:ext>
            </a:extLst>
          </p:cNvPr>
          <p:cNvCxnSpPr>
            <a:cxnSpLocks/>
            <a:stCxn id="100" idx="2"/>
            <a:endCxn id="103" idx="1"/>
          </p:cNvCxnSpPr>
          <p:nvPr/>
        </p:nvCxnSpPr>
        <p:spPr bwMode="auto">
          <a:xfrm>
            <a:off x="2092930" y="5158675"/>
            <a:ext cx="2735986" cy="17901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Arrow Connector 106">
            <a:extLst>
              <a:ext uri="{FF2B5EF4-FFF2-40B4-BE49-F238E27FC236}">
                <a16:creationId xmlns:a16="http://schemas.microsoft.com/office/drawing/2014/main" id="{F9730F03-AB85-45EE-9566-6D902D510275}"/>
              </a:ext>
            </a:extLst>
          </p:cNvPr>
          <p:cNvCxnSpPr>
            <a:cxnSpLocks/>
            <a:stCxn id="103" idx="3"/>
            <a:endCxn id="104" idx="1"/>
          </p:cNvCxnSpPr>
          <p:nvPr/>
        </p:nvCxnSpPr>
        <p:spPr bwMode="auto">
          <a:xfrm flipV="1">
            <a:off x="5726799" y="5250370"/>
            <a:ext cx="1056920" cy="87320"/>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Arrow Connector 107">
            <a:extLst>
              <a:ext uri="{FF2B5EF4-FFF2-40B4-BE49-F238E27FC236}">
                <a16:creationId xmlns:a16="http://schemas.microsoft.com/office/drawing/2014/main" id="{E3E3F90E-CD72-4778-9D41-E7329342F771}"/>
              </a:ext>
            </a:extLst>
          </p:cNvPr>
          <p:cNvCxnSpPr/>
          <p:nvPr/>
        </p:nvCxnSpPr>
        <p:spPr bwMode="auto">
          <a:xfrm>
            <a:off x="908254" y="4477083"/>
            <a:ext cx="228600" cy="15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Arrow Connector 108">
            <a:extLst>
              <a:ext uri="{FF2B5EF4-FFF2-40B4-BE49-F238E27FC236}">
                <a16:creationId xmlns:a16="http://schemas.microsoft.com/office/drawing/2014/main" id="{64C455F6-232A-4EC9-BB35-5C98ECCCE79D}"/>
              </a:ext>
            </a:extLst>
          </p:cNvPr>
          <p:cNvCxnSpPr/>
          <p:nvPr/>
        </p:nvCxnSpPr>
        <p:spPr bwMode="auto">
          <a:xfrm>
            <a:off x="893064" y="5042369"/>
            <a:ext cx="228600" cy="15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TextBox 109">
            <a:extLst>
              <a:ext uri="{FF2B5EF4-FFF2-40B4-BE49-F238E27FC236}">
                <a16:creationId xmlns:a16="http://schemas.microsoft.com/office/drawing/2014/main" id="{30AA277A-8F88-4FCC-BB00-84173794B13E}"/>
              </a:ext>
            </a:extLst>
          </p:cNvPr>
          <p:cNvSpPr txBox="1"/>
          <p:nvPr/>
        </p:nvSpPr>
        <p:spPr>
          <a:xfrm rot="244328">
            <a:off x="3704574" y="5023995"/>
            <a:ext cx="1291867" cy="307777"/>
          </a:xfrm>
          <a:prstGeom prst="rect">
            <a:avLst/>
          </a:prstGeom>
          <a:noFill/>
          <a:ln>
            <a:noFill/>
          </a:ln>
        </p:spPr>
        <p:txBody>
          <a:bodyPr wrap="square" rtlCol="0">
            <a:spAutoFit/>
          </a:bodyPr>
          <a:lstStyle/>
          <a:p>
            <a:r>
              <a:rPr lang="en-US" sz="1400" dirty="0">
                <a:solidFill>
                  <a:srgbClr val="C00000"/>
                </a:solidFill>
              </a:rPr>
              <a:t>+NO</a:t>
            </a:r>
            <a:r>
              <a:rPr lang="en-US" sz="1400" baseline="-25000" dirty="0">
                <a:solidFill>
                  <a:srgbClr val="C00000"/>
                </a:solidFill>
              </a:rPr>
              <a:t>3</a:t>
            </a:r>
            <a:r>
              <a:rPr lang="en-US" sz="1400" dirty="0">
                <a:solidFill>
                  <a:srgbClr val="C00000"/>
                </a:solidFill>
              </a:rPr>
              <a:t> </a:t>
            </a:r>
          </a:p>
        </p:txBody>
      </p:sp>
      <p:cxnSp>
        <p:nvCxnSpPr>
          <p:cNvPr id="111" name="Straight Arrow Connector 110">
            <a:extLst>
              <a:ext uri="{FF2B5EF4-FFF2-40B4-BE49-F238E27FC236}">
                <a16:creationId xmlns:a16="http://schemas.microsoft.com/office/drawing/2014/main" id="{B1DDA46D-8904-4CEC-BD05-25A611DB5AFC}"/>
              </a:ext>
            </a:extLst>
          </p:cNvPr>
          <p:cNvCxnSpPr>
            <a:cxnSpLocks/>
            <a:stCxn id="104" idx="3"/>
            <a:endCxn id="105" idx="1"/>
          </p:cNvCxnSpPr>
          <p:nvPr/>
        </p:nvCxnSpPr>
        <p:spPr bwMode="auto">
          <a:xfrm>
            <a:off x="7750877" y="5250370"/>
            <a:ext cx="424864" cy="210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Arrow Connector 111">
            <a:extLst>
              <a:ext uri="{FF2B5EF4-FFF2-40B4-BE49-F238E27FC236}">
                <a16:creationId xmlns:a16="http://schemas.microsoft.com/office/drawing/2014/main" id="{42E472C0-7CCD-4638-83A7-D8EDD58CE3B9}"/>
              </a:ext>
            </a:extLst>
          </p:cNvPr>
          <p:cNvCxnSpPr>
            <a:cxnSpLocks/>
            <a:stCxn id="97" idx="3"/>
            <a:endCxn id="113" idx="1"/>
          </p:cNvCxnSpPr>
          <p:nvPr/>
        </p:nvCxnSpPr>
        <p:spPr bwMode="auto">
          <a:xfrm flipV="1">
            <a:off x="3038228" y="4440801"/>
            <a:ext cx="1587376" cy="5050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TextBox 112">
            <a:extLst>
              <a:ext uri="{FF2B5EF4-FFF2-40B4-BE49-F238E27FC236}">
                <a16:creationId xmlns:a16="http://schemas.microsoft.com/office/drawing/2014/main" id="{070E9653-900D-4938-BA7D-20F2EF6F988F}"/>
              </a:ext>
            </a:extLst>
          </p:cNvPr>
          <p:cNvSpPr txBox="1"/>
          <p:nvPr/>
        </p:nvSpPr>
        <p:spPr>
          <a:xfrm>
            <a:off x="4625604" y="4071469"/>
            <a:ext cx="1473528" cy="738664"/>
          </a:xfrm>
          <a:prstGeom prst="rect">
            <a:avLst/>
          </a:prstGeom>
          <a:noFill/>
          <a:ln>
            <a:solidFill>
              <a:schemeClr val="tx1"/>
            </a:solidFill>
          </a:ln>
        </p:spPr>
        <p:txBody>
          <a:bodyPr wrap="square" rtlCol="0">
            <a:spAutoFit/>
          </a:bodyPr>
          <a:lstStyle/>
          <a:p>
            <a:pPr algn="ctr"/>
            <a:r>
              <a:rPr lang="en-US" sz="1400" dirty="0">
                <a:solidFill>
                  <a:srgbClr val="C00000"/>
                </a:solidFill>
              </a:rPr>
              <a:t>SVMT1, SVMT2</a:t>
            </a:r>
          </a:p>
          <a:p>
            <a:pPr algn="ctr"/>
            <a:r>
              <a:rPr lang="en-US" sz="1400" dirty="0">
                <a:solidFill>
                  <a:srgbClr val="C00000"/>
                </a:solidFill>
              </a:rPr>
              <a:t>SVMT3, SVMT4</a:t>
            </a:r>
          </a:p>
          <a:p>
            <a:pPr algn="ctr"/>
            <a:r>
              <a:rPr lang="en-US" sz="1400" dirty="0">
                <a:solidFill>
                  <a:srgbClr val="C00000"/>
                </a:solidFill>
              </a:rPr>
              <a:t>SVMT5, SVMT6</a:t>
            </a:r>
          </a:p>
        </p:txBody>
      </p:sp>
      <p:sp>
        <p:nvSpPr>
          <p:cNvPr id="114" name="TextBox 113">
            <a:extLst>
              <a:ext uri="{FF2B5EF4-FFF2-40B4-BE49-F238E27FC236}">
                <a16:creationId xmlns:a16="http://schemas.microsoft.com/office/drawing/2014/main" id="{661DCE44-80B6-40BE-85B6-D34A6A44643B}"/>
              </a:ext>
            </a:extLst>
          </p:cNvPr>
          <p:cNvSpPr txBox="1"/>
          <p:nvPr/>
        </p:nvSpPr>
        <p:spPr>
          <a:xfrm>
            <a:off x="6634263" y="4263126"/>
            <a:ext cx="1516058" cy="738664"/>
          </a:xfrm>
          <a:prstGeom prst="rect">
            <a:avLst/>
          </a:prstGeom>
          <a:noFill/>
          <a:ln>
            <a:solidFill>
              <a:schemeClr val="tx1"/>
            </a:solidFill>
          </a:ln>
        </p:spPr>
        <p:txBody>
          <a:bodyPr wrap="square" rtlCol="0">
            <a:spAutoFit/>
          </a:bodyPr>
          <a:lstStyle/>
          <a:p>
            <a:pPr algn="ctr"/>
            <a:r>
              <a:rPr lang="en-US" sz="1400" dirty="0">
                <a:solidFill>
                  <a:srgbClr val="C00000"/>
                </a:solidFill>
              </a:rPr>
              <a:t>AMT1, AMT2</a:t>
            </a:r>
          </a:p>
          <a:p>
            <a:pPr algn="ctr"/>
            <a:r>
              <a:rPr lang="en-US" sz="1400" dirty="0">
                <a:solidFill>
                  <a:srgbClr val="C00000"/>
                </a:solidFill>
              </a:rPr>
              <a:t>AMT3, AMT4</a:t>
            </a:r>
          </a:p>
          <a:p>
            <a:pPr algn="ctr"/>
            <a:r>
              <a:rPr lang="en-US" sz="1400" dirty="0">
                <a:solidFill>
                  <a:srgbClr val="C00000"/>
                </a:solidFill>
              </a:rPr>
              <a:t>AMT5, AMT6</a:t>
            </a:r>
          </a:p>
        </p:txBody>
      </p:sp>
      <p:sp>
        <p:nvSpPr>
          <p:cNvPr id="115" name="TextBox 124">
            <a:extLst>
              <a:ext uri="{FF2B5EF4-FFF2-40B4-BE49-F238E27FC236}">
                <a16:creationId xmlns:a16="http://schemas.microsoft.com/office/drawing/2014/main" id="{E21E7A1F-6575-4E7B-B7BA-520153CA086B}"/>
              </a:ext>
            </a:extLst>
          </p:cNvPr>
          <p:cNvSpPr txBox="1"/>
          <p:nvPr/>
        </p:nvSpPr>
        <p:spPr>
          <a:xfrm>
            <a:off x="9532970" y="1165085"/>
            <a:ext cx="801588" cy="307777"/>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err="1"/>
              <a:t>pcSOG</a:t>
            </a:r>
            <a:endParaRPr lang="en-US" sz="1400" dirty="0"/>
          </a:p>
        </p:txBody>
      </p:sp>
      <p:sp>
        <p:nvSpPr>
          <p:cNvPr id="116" name="TextBox 123">
            <a:extLst>
              <a:ext uri="{FF2B5EF4-FFF2-40B4-BE49-F238E27FC236}">
                <a16:creationId xmlns:a16="http://schemas.microsoft.com/office/drawing/2014/main" id="{B044BBB7-EDAB-43B3-B6ED-AB5ED1CB3BDE}"/>
              </a:ext>
            </a:extLst>
          </p:cNvPr>
          <p:cNvSpPr txBox="1"/>
          <p:nvPr/>
        </p:nvSpPr>
        <p:spPr>
          <a:xfrm>
            <a:off x="10439533" y="1019527"/>
            <a:ext cx="76256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 OH</a:t>
            </a:r>
          </a:p>
        </p:txBody>
      </p:sp>
      <p:cxnSp>
        <p:nvCxnSpPr>
          <p:cNvPr id="117" name="Straight Arrow Connector 116">
            <a:extLst>
              <a:ext uri="{FF2B5EF4-FFF2-40B4-BE49-F238E27FC236}">
                <a16:creationId xmlns:a16="http://schemas.microsoft.com/office/drawing/2014/main" id="{0D267CB1-E795-4A03-AF72-0544832FEF48}"/>
              </a:ext>
            </a:extLst>
          </p:cNvPr>
          <p:cNvCxnSpPr>
            <a:cxnSpLocks/>
            <a:stCxn id="48" idx="3"/>
            <a:endCxn id="115" idx="1"/>
          </p:cNvCxnSpPr>
          <p:nvPr/>
        </p:nvCxnSpPr>
        <p:spPr bwMode="auto">
          <a:xfrm flipV="1">
            <a:off x="9134291" y="1318974"/>
            <a:ext cx="398679" cy="191325"/>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TextBox 126">
            <a:extLst>
              <a:ext uri="{FF2B5EF4-FFF2-40B4-BE49-F238E27FC236}">
                <a16:creationId xmlns:a16="http://schemas.microsoft.com/office/drawing/2014/main" id="{B5B5CC2F-F4D0-46D1-8377-06E318283032}"/>
              </a:ext>
            </a:extLst>
          </p:cNvPr>
          <p:cNvSpPr txBox="1"/>
          <p:nvPr/>
        </p:nvSpPr>
        <p:spPr>
          <a:xfrm>
            <a:off x="11178410" y="1167125"/>
            <a:ext cx="801588" cy="307777"/>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err="1"/>
              <a:t>pcVOC</a:t>
            </a:r>
            <a:endParaRPr lang="en-US" sz="1400" dirty="0"/>
          </a:p>
        </p:txBody>
      </p:sp>
      <p:cxnSp>
        <p:nvCxnSpPr>
          <p:cNvPr id="119" name="Straight Arrow Connector 118">
            <a:extLst>
              <a:ext uri="{FF2B5EF4-FFF2-40B4-BE49-F238E27FC236}">
                <a16:creationId xmlns:a16="http://schemas.microsoft.com/office/drawing/2014/main" id="{A702C625-924D-47D3-AEFA-32C181786962}"/>
              </a:ext>
            </a:extLst>
          </p:cNvPr>
          <p:cNvCxnSpPr>
            <a:cxnSpLocks/>
            <a:stCxn id="118" idx="1"/>
            <a:endCxn id="115" idx="3"/>
          </p:cNvCxnSpPr>
          <p:nvPr/>
        </p:nvCxnSpPr>
        <p:spPr bwMode="auto">
          <a:xfrm flipH="1" flipV="1">
            <a:off x="10334558" y="1318974"/>
            <a:ext cx="843852" cy="204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Arrow Connector 119">
            <a:extLst>
              <a:ext uri="{FF2B5EF4-FFF2-40B4-BE49-F238E27FC236}">
                <a16:creationId xmlns:a16="http://schemas.microsoft.com/office/drawing/2014/main" id="{8BFB55BD-3EE1-49F6-B7A4-1481A02A111B}"/>
              </a:ext>
            </a:extLst>
          </p:cNvPr>
          <p:cNvCxnSpPr>
            <a:cxnSpLocks/>
            <a:stCxn id="10" idx="3"/>
            <a:endCxn id="80" idx="1"/>
          </p:cNvCxnSpPr>
          <p:nvPr/>
        </p:nvCxnSpPr>
        <p:spPr bwMode="auto">
          <a:xfrm flipV="1">
            <a:off x="1778332" y="1628552"/>
            <a:ext cx="2566754" cy="599086"/>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Arrow Connector 120">
            <a:extLst>
              <a:ext uri="{FF2B5EF4-FFF2-40B4-BE49-F238E27FC236}">
                <a16:creationId xmlns:a16="http://schemas.microsoft.com/office/drawing/2014/main" id="{DE252FA1-DDA7-4A75-95AC-261F8843CCC3}"/>
              </a:ext>
            </a:extLst>
          </p:cNvPr>
          <p:cNvCxnSpPr>
            <a:cxnSpLocks/>
            <a:stCxn id="9" idx="3"/>
            <a:endCxn id="73" idx="1"/>
          </p:cNvCxnSpPr>
          <p:nvPr/>
        </p:nvCxnSpPr>
        <p:spPr bwMode="auto">
          <a:xfrm flipV="1">
            <a:off x="1779849" y="2124995"/>
            <a:ext cx="2555934" cy="790961"/>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Arrow Connector 121">
            <a:extLst>
              <a:ext uri="{FF2B5EF4-FFF2-40B4-BE49-F238E27FC236}">
                <a16:creationId xmlns:a16="http://schemas.microsoft.com/office/drawing/2014/main" id="{CC02F4AF-67DF-407B-A098-8F32EA6CE1EB}"/>
              </a:ext>
            </a:extLst>
          </p:cNvPr>
          <p:cNvCxnSpPr>
            <a:cxnSpLocks/>
            <a:stCxn id="8" idx="3"/>
            <a:endCxn id="15" idx="1"/>
          </p:cNvCxnSpPr>
          <p:nvPr/>
        </p:nvCxnSpPr>
        <p:spPr bwMode="auto">
          <a:xfrm flipV="1">
            <a:off x="1779516" y="2557831"/>
            <a:ext cx="2555789" cy="900161"/>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Straight Arrow Connector 122">
            <a:extLst>
              <a:ext uri="{FF2B5EF4-FFF2-40B4-BE49-F238E27FC236}">
                <a16:creationId xmlns:a16="http://schemas.microsoft.com/office/drawing/2014/main" id="{EB50AE1F-57D1-4D44-B8AE-50B4DE1A28B8}"/>
              </a:ext>
            </a:extLst>
          </p:cNvPr>
          <p:cNvCxnSpPr>
            <a:cxnSpLocks/>
            <a:stCxn id="83" idx="3"/>
            <a:endCxn id="73" idx="1"/>
          </p:cNvCxnSpPr>
          <p:nvPr/>
        </p:nvCxnSpPr>
        <p:spPr bwMode="auto">
          <a:xfrm>
            <a:off x="1783894" y="1198231"/>
            <a:ext cx="2551889" cy="92676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Arrow Connector 123">
            <a:extLst>
              <a:ext uri="{FF2B5EF4-FFF2-40B4-BE49-F238E27FC236}">
                <a16:creationId xmlns:a16="http://schemas.microsoft.com/office/drawing/2014/main" id="{00257A40-9470-46DE-B309-95BEC53CD469}"/>
              </a:ext>
            </a:extLst>
          </p:cNvPr>
          <p:cNvCxnSpPr>
            <a:cxnSpLocks/>
            <a:stCxn id="83" idx="3"/>
            <a:endCxn id="15" idx="1"/>
          </p:cNvCxnSpPr>
          <p:nvPr/>
        </p:nvCxnSpPr>
        <p:spPr bwMode="auto">
          <a:xfrm>
            <a:off x="1783894" y="1198231"/>
            <a:ext cx="2551411" cy="135960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Straight Arrow Connector 124">
            <a:extLst>
              <a:ext uri="{FF2B5EF4-FFF2-40B4-BE49-F238E27FC236}">
                <a16:creationId xmlns:a16="http://schemas.microsoft.com/office/drawing/2014/main" id="{CB290395-697F-4283-8F3E-AC323F8D3691}"/>
              </a:ext>
            </a:extLst>
          </p:cNvPr>
          <p:cNvCxnSpPr>
            <a:cxnSpLocks/>
            <a:stCxn id="83" idx="3"/>
            <a:endCxn id="68" idx="1"/>
          </p:cNvCxnSpPr>
          <p:nvPr/>
        </p:nvCxnSpPr>
        <p:spPr bwMode="auto">
          <a:xfrm>
            <a:off x="1783894" y="1198231"/>
            <a:ext cx="2561192" cy="187280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TextBox 125">
            <a:extLst>
              <a:ext uri="{FF2B5EF4-FFF2-40B4-BE49-F238E27FC236}">
                <a16:creationId xmlns:a16="http://schemas.microsoft.com/office/drawing/2014/main" id="{4E3335B3-E885-4E62-B051-A2BEBD38A427}"/>
              </a:ext>
            </a:extLst>
          </p:cNvPr>
          <p:cNvSpPr txBox="1"/>
          <p:nvPr/>
        </p:nvSpPr>
        <p:spPr>
          <a:xfrm rot="583211">
            <a:off x="1776057" y="1298105"/>
            <a:ext cx="951471" cy="307777"/>
          </a:xfrm>
          <a:prstGeom prst="rect">
            <a:avLst/>
          </a:prstGeom>
          <a:noFill/>
        </p:spPr>
        <p:txBody>
          <a:bodyPr wrap="square" rtlCol="0">
            <a:spAutoFit/>
          </a:bodyPr>
          <a:lstStyle/>
          <a:p>
            <a:r>
              <a:rPr lang="en-US" sz="1400" dirty="0"/>
              <a:t>+ OH/NO</a:t>
            </a:r>
          </a:p>
        </p:txBody>
      </p:sp>
      <p:sp>
        <p:nvSpPr>
          <p:cNvPr id="127" name="TextBox 126">
            <a:extLst>
              <a:ext uri="{FF2B5EF4-FFF2-40B4-BE49-F238E27FC236}">
                <a16:creationId xmlns:a16="http://schemas.microsoft.com/office/drawing/2014/main" id="{E6E63BD8-9C5C-4A88-ACBA-9BB97293C34E}"/>
              </a:ext>
            </a:extLst>
          </p:cNvPr>
          <p:cNvSpPr txBox="1"/>
          <p:nvPr/>
        </p:nvSpPr>
        <p:spPr>
          <a:xfrm rot="1733970">
            <a:off x="3427769" y="1560160"/>
            <a:ext cx="1066265" cy="307777"/>
          </a:xfrm>
          <a:prstGeom prst="rect">
            <a:avLst/>
          </a:prstGeom>
          <a:noFill/>
        </p:spPr>
        <p:txBody>
          <a:bodyPr wrap="square" rtlCol="0">
            <a:spAutoFit/>
          </a:bodyPr>
          <a:lstStyle/>
          <a:p>
            <a:r>
              <a:rPr lang="en-US" sz="1400" dirty="0"/>
              <a:t>+ OH/HO</a:t>
            </a:r>
            <a:r>
              <a:rPr lang="en-US" sz="1400" baseline="-25000" dirty="0"/>
              <a:t>2</a:t>
            </a:r>
          </a:p>
        </p:txBody>
      </p:sp>
      <p:cxnSp>
        <p:nvCxnSpPr>
          <p:cNvPr id="128" name="Straight Arrow Connector 127">
            <a:extLst>
              <a:ext uri="{FF2B5EF4-FFF2-40B4-BE49-F238E27FC236}">
                <a16:creationId xmlns:a16="http://schemas.microsoft.com/office/drawing/2014/main" id="{F413E4E8-C636-490F-AE35-6E4B3236B3D9}"/>
              </a:ext>
            </a:extLst>
          </p:cNvPr>
          <p:cNvCxnSpPr>
            <a:cxnSpLocks/>
            <a:endCxn id="15" idx="1"/>
          </p:cNvCxnSpPr>
          <p:nvPr/>
        </p:nvCxnSpPr>
        <p:spPr bwMode="auto">
          <a:xfrm>
            <a:off x="1812845" y="1703476"/>
            <a:ext cx="2522461" cy="85435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Arrow Connector 128">
            <a:extLst>
              <a:ext uri="{FF2B5EF4-FFF2-40B4-BE49-F238E27FC236}">
                <a16:creationId xmlns:a16="http://schemas.microsoft.com/office/drawing/2014/main" id="{D99C559C-7A19-495E-A0D3-065D15845492}"/>
              </a:ext>
            </a:extLst>
          </p:cNvPr>
          <p:cNvCxnSpPr>
            <a:cxnSpLocks/>
            <a:stCxn id="72" idx="3"/>
            <a:endCxn id="68" idx="1"/>
          </p:cNvCxnSpPr>
          <p:nvPr/>
        </p:nvCxnSpPr>
        <p:spPr bwMode="auto">
          <a:xfrm>
            <a:off x="1785793" y="1663233"/>
            <a:ext cx="2559293" cy="140780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Arrow Connector 129">
            <a:extLst>
              <a:ext uri="{FF2B5EF4-FFF2-40B4-BE49-F238E27FC236}">
                <a16:creationId xmlns:a16="http://schemas.microsoft.com/office/drawing/2014/main" id="{15C6FDBC-267E-4042-9458-5852BD804EE8}"/>
              </a:ext>
            </a:extLst>
          </p:cNvPr>
          <p:cNvCxnSpPr>
            <a:cxnSpLocks/>
            <a:stCxn id="10" idx="3"/>
            <a:endCxn id="68" idx="1"/>
          </p:cNvCxnSpPr>
          <p:nvPr/>
        </p:nvCxnSpPr>
        <p:spPr bwMode="auto">
          <a:xfrm>
            <a:off x="1778332" y="2227638"/>
            <a:ext cx="2566754" cy="84339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Arrow Connector 130">
            <a:extLst>
              <a:ext uri="{FF2B5EF4-FFF2-40B4-BE49-F238E27FC236}">
                <a16:creationId xmlns:a16="http://schemas.microsoft.com/office/drawing/2014/main" id="{33B50466-B89E-49C0-8F25-975B9820A10C}"/>
              </a:ext>
            </a:extLst>
          </p:cNvPr>
          <p:cNvCxnSpPr>
            <a:cxnSpLocks/>
            <a:stCxn id="10" idx="3"/>
            <a:endCxn id="73" idx="1"/>
          </p:cNvCxnSpPr>
          <p:nvPr/>
        </p:nvCxnSpPr>
        <p:spPr bwMode="auto">
          <a:xfrm flipV="1">
            <a:off x="1778332" y="2124995"/>
            <a:ext cx="2557451" cy="10264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Straight Arrow Connector 131">
            <a:extLst>
              <a:ext uri="{FF2B5EF4-FFF2-40B4-BE49-F238E27FC236}">
                <a16:creationId xmlns:a16="http://schemas.microsoft.com/office/drawing/2014/main" id="{C39EC52D-C257-4A61-9735-8C31FC91BBF0}"/>
              </a:ext>
            </a:extLst>
          </p:cNvPr>
          <p:cNvCxnSpPr>
            <a:cxnSpLocks/>
            <a:stCxn id="9" idx="3"/>
            <a:endCxn id="80" idx="1"/>
          </p:cNvCxnSpPr>
          <p:nvPr/>
        </p:nvCxnSpPr>
        <p:spPr bwMode="auto">
          <a:xfrm flipV="1">
            <a:off x="1779849" y="1628552"/>
            <a:ext cx="2565237" cy="128740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Straight Arrow Connector 132">
            <a:extLst>
              <a:ext uri="{FF2B5EF4-FFF2-40B4-BE49-F238E27FC236}">
                <a16:creationId xmlns:a16="http://schemas.microsoft.com/office/drawing/2014/main" id="{B72EC716-32C1-4C88-81F3-92F9F88D14C0}"/>
              </a:ext>
            </a:extLst>
          </p:cNvPr>
          <p:cNvCxnSpPr>
            <a:cxnSpLocks/>
            <a:stCxn id="9" idx="3"/>
            <a:endCxn id="15" idx="1"/>
          </p:cNvCxnSpPr>
          <p:nvPr/>
        </p:nvCxnSpPr>
        <p:spPr bwMode="auto">
          <a:xfrm flipV="1">
            <a:off x="1779849" y="2557831"/>
            <a:ext cx="2555456" cy="35812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Arrow Connector 133">
            <a:extLst>
              <a:ext uri="{FF2B5EF4-FFF2-40B4-BE49-F238E27FC236}">
                <a16:creationId xmlns:a16="http://schemas.microsoft.com/office/drawing/2014/main" id="{C19D360A-8132-4572-B34E-DB0B95F3A634}"/>
              </a:ext>
            </a:extLst>
          </p:cNvPr>
          <p:cNvCxnSpPr>
            <a:cxnSpLocks/>
            <a:stCxn id="8" idx="3"/>
            <a:endCxn id="80" idx="1"/>
          </p:cNvCxnSpPr>
          <p:nvPr/>
        </p:nvCxnSpPr>
        <p:spPr bwMode="auto">
          <a:xfrm flipV="1">
            <a:off x="1779516" y="1628552"/>
            <a:ext cx="2565570" cy="182944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Straight Arrow Connector 134">
            <a:extLst>
              <a:ext uri="{FF2B5EF4-FFF2-40B4-BE49-F238E27FC236}">
                <a16:creationId xmlns:a16="http://schemas.microsoft.com/office/drawing/2014/main" id="{F8E57449-27CD-4A78-BABE-2540C8FDF117}"/>
              </a:ext>
            </a:extLst>
          </p:cNvPr>
          <p:cNvCxnSpPr>
            <a:cxnSpLocks/>
            <a:stCxn id="8" idx="3"/>
            <a:endCxn id="73" idx="1"/>
          </p:cNvCxnSpPr>
          <p:nvPr/>
        </p:nvCxnSpPr>
        <p:spPr bwMode="auto">
          <a:xfrm flipV="1">
            <a:off x="1779516" y="2124995"/>
            <a:ext cx="2556267" cy="1332997"/>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 name="TextBox 137">
            <a:extLst>
              <a:ext uri="{FF2B5EF4-FFF2-40B4-BE49-F238E27FC236}">
                <a16:creationId xmlns:a16="http://schemas.microsoft.com/office/drawing/2014/main" id="{66B3A079-BE2F-47E7-9554-950192850A7D}"/>
              </a:ext>
            </a:extLst>
          </p:cNvPr>
          <p:cNvSpPr txBox="1"/>
          <p:nvPr/>
        </p:nvSpPr>
        <p:spPr>
          <a:xfrm>
            <a:off x="6720042" y="3129725"/>
            <a:ext cx="1091563" cy="307777"/>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400" dirty="0">
                <a:solidFill>
                  <a:srgbClr val="C00000"/>
                </a:solidFill>
              </a:rPr>
              <a:t>AORGH</a:t>
            </a:r>
            <a:r>
              <a:rPr lang="en-US" sz="1400" baseline="-25000" dirty="0">
                <a:solidFill>
                  <a:srgbClr val="C00000"/>
                </a:solidFill>
              </a:rPr>
              <a:t>2</a:t>
            </a:r>
            <a:r>
              <a:rPr lang="en-US" sz="1400" dirty="0">
                <a:solidFill>
                  <a:srgbClr val="C00000"/>
                </a:solidFill>
              </a:rPr>
              <a:t>O</a:t>
            </a:r>
          </a:p>
        </p:txBody>
      </p:sp>
      <p:sp>
        <p:nvSpPr>
          <p:cNvPr id="139" name="TextBox 138">
            <a:extLst>
              <a:ext uri="{FF2B5EF4-FFF2-40B4-BE49-F238E27FC236}">
                <a16:creationId xmlns:a16="http://schemas.microsoft.com/office/drawing/2014/main" id="{FD217672-D64A-4D0A-B667-1177FBA9BDE6}"/>
              </a:ext>
            </a:extLst>
          </p:cNvPr>
          <p:cNvSpPr txBox="1"/>
          <p:nvPr/>
        </p:nvSpPr>
        <p:spPr>
          <a:xfrm>
            <a:off x="5427864" y="3184551"/>
            <a:ext cx="456591" cy="307777"/>
          </a:xfrm>
          <a:prstGeom prst="rect">
            <a:avLst/>
          </a:prstGeom>
          <a:noFill/>
        </p:spPr>
        <p:txBody>
          <a:bodyPr wrap="square" rtlCol="0">
            <a:spAutoFit/>
          </a:bodyPr>
          <a:lstStyle/>
          <a:p>
            <a:r>
              <a:rPr lang="en-US" sz="1400" dirty="0"/>
              <a:t>RH</a:t>
            </a:r>
          </a:p>
        </p:txBody>
      </p:sp>
      <p:cxnSp>
        <p:nvCxnSpPr>
          <p:cNvPr id="140" name="Straight Arrow Connector 139">
            <a:extLst>
              <a:ext uri="{FF2B5EF4-FFF2-40B4-BE49-F238E27FC236}">
                <a16:creationId xmlns:a16="http://schemas.microsoft.com/office/drawing/2014/main" id="{3B8542CC-8E8C-4A72-A098-45BD7791B750}"/>
              </a:ext>
            </a:extLst>
          </p:cNvPr>
          <p:cNvCxnSpPr>
            <a:cxnSpLocks/>
            <a:stCxn id="139" idx="3"/>
            <a:endCxn id="138" idx="1"/>
          </p:cNvCxnSpPr>
          <p:nvPr/>
        </p:nvCxnSpPr>
        <p:spPr bwMode="auto">
          <a:xfrm flipV="1">
            <a:off x="5884455" y="3283614"/>
            <a:ext cx="835587" cy="54826"/>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2" name="Rectangle 271">
            <a:extLst>
              <a:ext uri="{FF2B5EF4-FFF2-40B4-BE49-F238E27FC236}">
                <a16:creationId xmlns:a16="http://schemas.microsoft.com/office/drawing/2014/main" id="{53CF1034-96B3-488A-8373-9D46FD0F2380}"/>
              </a:ext>
            </a:extLst>
          </p:cNvPr>
          <p:cNvSpPr/>
          <p:nvPr/>
        </p:nvSpPr>
        <p:spPr bwMode="auto">
          <a:xfrm>
            <a:off x="560917" y="936609"/>
            <a:ext cx="7274968" cy="2719202"/>
          </a:xfrm>
          <a:custGeom>
            <a:avLst/>
            <a:gdLst>
              <a:gd name="connsiteX0" fmla="*/ 0 w 7189960"/>
              <a:gd name="connsiteY0" fmla="*/ 0 h 2137483"/>
              <a:gd name="connsiteX1" fmla="*/ 7189960 w 7189960"/>
              <a:gd name="connsiteY1" fmla="*/ 0 h 2137483"/>
              <a:gd name="connsiteX2" fmla="*/ 7189960 w 7189960"/>
              <a:gd name="connsiteY2" fmla="*/ 2137483 h 2137483"/>
              <a:gd name="connsiteX3" fmla="*/ 0 w 7189960"/>
              <a:gd name="connsiteY3" fmla="*/ 2137483 h 2137483"/>
              <a:gd name="connsiteX4" fmla="*/ 0 w 7189960"/>
              <a:gd name="connsiteY4" fmla="*/ 0 h 2137483"/>
              <a:gd name="connsiteX0" fmla="*/ 0 w 7189960"/>
              <a:gd name="connsiteY0" fmla="*/ 0 h 2137483"/>
              <a:gd name="connsiteX1" fmla="*/ 7168189 w 7189960"/>
              <a:gd name="connsiteY1" fmla="*/ 370114 h 2137483"/>
              <a:gd name="connsiteX2" fmla="*/ 7189960 w 7189960"/>
              <a:gd name="connsiteY2" fmla="*/ 2137483 h 2137483"/>
              <a:gd name="connsiteX3" fmla="*/ 0 w 7189960"/>
              <a:gd name="connsiteY3" fmla="*/ 2137483 h 2137483"/>
              <a:gd name="connsiteX4" fmla="*/ 0 w 7189960"/>
              <a:gd name="connsiteY4" fmla="*/ 0 h 2137483"/>
              <a:gd name="connsiteX0" fmla="*/ 0 w 7168189"/>
              <a:gd name="connsiteY0" fmla="*/ 0 h 2181026"/>
              <a:gd name="connsiteX1" fmla="*/ 7168189 w 7168189"/>
              <a:gd name="connsiteY1" fmla="*/ 370114 h 2181026"/>
              <a:gd name="connsiteX2" fmla="*/ 6852503 w 7168189"/>
              <a:gd name="connsiteY2" fmla="*/ 2181026 h 2181026"/>
              <a:gd name="connsiteX3" fmla="*/ 0 w 7168189"/>
              <a:gd name="connsiteY3" fmla="*/ 2137483 h 2181026"/>
              <a:gd name="connsiteX4" fmla="*/ 0 w 7168189"/>
              <a:gd name="connsiteY4" fmla="*/ 0 h 2181026"/>
              <a:gd name="connsiteX0" fmla="*/ 0 w 7168189"/>
              <a:gd name="connsiteY0" fmla="*/ 0 h 2181026"/>
              <a:gd name="connsiteX1" fmla="*/ 7168189 w 7168189"/>
              <a:gd name="connsiteY1" fmla="*/ 370114 h 2181026"/>
              <a:gd name="connsiteX2" fmla="*/ 6852503 w 7168189"/>
              <a:gd name="connsiteY2" fmla="*/ 2181026 h 2181026"/>
              <a:gd name="connsiteX3" fmla="*/ 0 w 7168189"/>
              <a:gd name="connsiteY3" fmla="*/ 2137483 h 2181026"/>
              <a:gd name="connsiteX4" fmla="*/ 0 w 7168189"/>
              <a:gd name="connsiteY4" fmla="*/ 0 h 2181026"/>
              <a:gd name="connsiteX0" fmla="*/ 0 w 7242310"/>
              <a:gd name="connsiteY0" fmla="*/ 0 h 2181026"/>
              <a:gd name="connsiteX1" fmla="*/ 7168189 w 7242310"/>
              <a:gd name="connsiteY1" fmla="*/ 370114 h 2181026"/>
              <a:gd name="connsiteX2" fmla="*/ 6852503 w 7242310"/>
              <a:gd name="connsiteY2" fmla="*/ 2181026 h 2181026"/>
              <a:gd name="connsiteX3" fmla="*/ 0 w 7242310"/>
              <a:gd name="connsiteY3" fmla="*/ 2137483 h 2181026"/>
              <a:gd name="connsiteX4" fmla="*/ 0 w 7242310"/>
              <a:gd name="connsiteY4" fmla="*/ 0 h 2181026"/>
              <a:gd name="connsiteX0" fmla="*/ 0 w 7242310"/>
              <a:gd name="connsiteY0" fmla="*/ 0 h 2823283"/>
              <a:gd name="connsiteX1" fmla="*/ 7168189 w 7242310"/>
              <a:gd name="connsiteY1" fmla="*/ 370114 h 2823283"/>
              <a:gd name="connsiteX2" fmla="*/ 6852503 w 7242310"/>
              <a:gd name="connsiteY2" fmla="*/ 2181026 h 2823283"/>
              <a:gd name="connsiteX3" fmla="*/ 54428 w 7242310"/>
              <a:gd name="connsiteY3" fmla="*/ 2823283 h 2823283"/>
              <a:gd name="connsiteX4" fmla="*/ 0 w 7242310"/>
              <a:gd name="connsiteY4" fmla="*/ 0 h 2823283"/>
              <a:gd name="connsiteX0" fmla="*/ 0 w 7242310"/>
              <a:gd name="connsiteY0" fmla="*/ 0 h 2828059"/>
              <a:gd name="connsiteX1" fmla="*/ 7168189 w 7242310"/>
              <a:gd name="connsiteY1" fmla="*/ 370114 h 2828059"/>
              <a:gd name="connsiteX2" fmla="*/ 6852503 w 7242310"/>
              <a:gd name="connsiteY2" fmla="*/ 2181026 h 2828059"/>
              <a:gd name="connsiteX3" fmla="*/ 54428 w 7242310"/>
              <a:gd name="connsiteY3" fmla="*/ 2823283 h 2828059"/>
              <a:gd name="connsiteX4" fmla="*/ 0 w 7242310"/>
              <a:gd name="connsiteY4" fmla="*/ 0 h 2828059"/>
              <a:gd name="connsiteX0" fmla="*/ 76200 w 7187882"/>
              <a:gd name="connsiteY0" fmla="*/ 0 h 2719202"/>
              <a:gd name="connsiteX1" fmla="*/ 7113761 w 7187882"/>
              <a:gd name="connsiteY1" fmla="*/ 261257 h 2719202"/>
              <a:gd name="connsiteX2" fmla="*/ 6798075 w 7187882"/>
              <a:gd name="connsiteY2" fmla="*/ 2072169 h 2719202"/>
              <a:gd name="connsiteX3" fmla="*/ 0 w 7187882"/>
              <a:gd name="connsiteY3" fmla="*/ 2714426 h 2719202"/>
              <a:gd name="connsiteX4" fmla="*/ 76200 w 7187882"/>
              <a:gd name="connsiteY4" fmla="*/ 0 h 2719202"/>
              <a:gd name="connsiteX0" fmla="*/ 0 w 7274968"/>
              <a:gd name="connsiteY0" fmla="*/ 0 h 2719202"/>
              <a:gd name="connsiteX1" fmla="*/ 7200847 w 7274968"/>
              <a:gd name="connsiteY1" fmla="*/ 261257 h 2719202"/>
              <a:gd name="connsiteX2" fmla="*/ 6885161 w 7274968"/>
              <a:gd name="connsiteY2" fmla="*/ 2072169 h 2719202"/>
              <a:gd name="connsiteX3" fmla="*/ 87086 w 7274968"/>
              <a:gd name="connsiteY3" fmla="*/ 2714426 h 2719202"/>
              <a:gd name="connsiteX4" fmla="*/ 0 w 7274968"/>
              <a:gd name="connsiteY4" fmla="*/ 0 h 2719202"/>
              <a:gd name="connsiteX0" fmla="*/ 0 w 7274968"/>
              <a:gd name="connsiteY0" fmla="*/ 0 h 2719202"/>
              <a:gd name="connsiteX1" fmla="*/ 7200847 w 7274968"/>
              <a:gd name="connsiteY1" fmla="*/ 261257 h 2719202"/>
              <a:gd name="connsiteX2" fmla="*/ 6885161 w 7274968"/>
              <a:gd name="connsiteY2" fmla="*/ 2072169 h 2719202"/>
              <a:gd name="connsiteX3" fmla="*/ 87086 w 7274968"/>
              <a:gd name="connsiteY3" fmla="*/ 2714426 h 2719202"/>
              <a:gd name="connsiteX4" fmla="*/ 0 w 7274968"/>
              <a:gd name="connsiteY4" fmla="*/ 0 h 271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4968" h="2719202">
                <a:moveTo>
                  <a:pt x="0" y="0"/>
                </a:moveTo>
                <a:cubicBezTo>
                  <a:pt x="2400282" y="1"/>
                  <a:pt x="4800565" y="174171"/>
                  <a:pt x="7200847" y="261257"/>
                </a:cubicBezTo>
                <a:cubicBezTo>
                  <a:pt x="7356875" y="875779"/>
                  <a:pt x="7273419" y="1566503"/>
                  <a:pt x="6885161" y="2072169"/>
                </a:cubicBezTo>
                <a:cubicBezTo>
                  <a:pt x="4619136" y="2286255"/>
                  <a:pt x="1449597" y="2772483"/>
                  <a:pt x="87086" y="2714426"/>
                </a:cubicBezTo>
                <a:lnTo>
                  <a:pt x="0" y="0"/>
                </a:lnTo>
                <a:close/>
              </a:path>
            </a:pathLst>
          </a:custGeom>
          <a:solidFill>
            <a:srgbClr val="FF0000">
              <a:alpha val="30196"/>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73" name="TextBox 272">
            <a:extLst>
              <a:ext uri="{FF2B5EF4-FFF2-40B4-BE49-F238E27FC236}">
                <a16:creationId xmlns:a16="http://schemas.microsoft.com/office/drawing/2014/main" id="{9E97C49C-D6FC-4F42-B725-ED38D4B453A4}"/>
              </a:ext>
            </a:extLst>
          </p:cNvPr>
          <p:cNvSpPr txBox="1"/>
          <p:nvPr/>
        </p:nvSpPr>
        <p:spPr>
          <a:xfrm>
            <a:off x="4582606" y="675511"/>
            <a:ext cx="3154952" cy="707886"/>
          </a:xfrm>
          <a:prstGeom prst="rect">
            <a:avLst/>
          </a:prstGeom>
          <a:solidFill>
            <a:schemeClr val="bg1"/>
          </a:solidFill>
          <a:ln w="28575">
            <a:solidFill>
              <a:schemeClr val="tx1"/>
            </a:solidFill>
          </a:ln>
        </p:spPr>
        <p:txBody>
          <a:bodyPr wrap="square" rtlCol="0">
            <a:spAutoFit/>
          </a:bodyPr>
          <a:lstStyle/>
          <a:p>
            <a:pPr algn="ctr"/>
            <a:r>
              <a:rPr lang="en-US" sz="2000" dirty="0">
                <a:latin typeface="Gill Sans MT" panose="020B0502020104020203" pitchFamily="34" charset="0"/>
              </a:rPr>
              <a:t>Anthropogenic SOA species number reduced</a:t>
            </a:r>
          </a:p>
        </p:txBody>
      </p:sp>
      <p:cxnSp>
        <p:nvCxnSpPr>
          <p:cNvPr id="146" name="Straight Arrow Connector 145">
            <a:extLst>
              <a:ext uri="{FF2B5EF4-FFF2-40B4-BE49-F238E27FC236}">
                <a16:creationId xmlns:a16="http://schemas.microsoft.com/office/drawing/2014/main" id="{8C1E451B-C035-4E21-B8CA-0BD757C57614}"/>
              </a:ext>
            </a:extLst>
          </p:cNvPr>
          <p:cNvCxnSpPr>
            <a:cxnSpLocks/>
          </p:cNvCxnSpPr>
          <p:nvPr/>
        </p:nvCxnSpPr>
        <p:spPr bwMode="auto">
          <a:xfrm flipH="1" flipV="1">
            <a:off x="9681935" y="2710498"/>
            <a:ext cx="1926098" cy="7676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5323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8D61A6-D9B5-4001-8125-14116488C41D}"/>
              </a:ext>
            </a:extLst>
          </p:cNvPr>
          <p:cNvSpPr>
            <a:spLocks noGrp="1"/>
          </p:cNvSpPr>
          <p:nvPr>
            <p:ph type="title"/>
          </p:nvPr>
        </p:nvSpPr>
        <p:spPr>
          <a:xfrm>
            <a:off x="3566160" y="320040"/>
            <a:ext cx="7924800" cy="678307"/>
          </a:xfrm>
        </p:spPr>
        <p:txBody>
          <a:bodyPr/>
          <a:lstStyle/>
          <a:p>
            <a:r>
              <a:rPr lang="en-US" sz="2400" dirty="0"/>
              <a:t>Aerosols: Organic Aerosol in CMAQv5.3 (AERO7)</a:t>
            </a:r>
          </a:p>
        </p:txBody>
      </p:sp>
      <p:cxnSp>
        <p:nvCxnSpPr>
          <p:cNvPr id="4" name="Straight Arrow Connector 3">
            <a:extLst>
              <a:ext uri="{FF2B5EF4-FFF2-40B4-BE49-F238E27FC236}">
                <a16:creationId xmlns:a16="http://schemas.microsoft.com/office/drawing/2014/main" id="{F3DBB5B5-A721-43A0-AAF8-A8BFCD4B6C47}"/>
              </a:ext>
            </a:extLst>
          </p:cNvPr>
          <p:cNvCxnSpPr>
            <a:cxnSpLocks/>
            <a:stCxn id="58" idx="0"/>
          </p:cNvCxnSpPr>
          <p:nvPr/>
        </p:nvCxnSpPr>
        <p:spPr bwMode="auto">
          <a:xfrm flipV="1">
            <a:off x="9231575" y="4324834"/>
            <a:ext cx="363192" cy="1857659"/>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a:extLst>
              <a:ext uri="{FF2B5EF4-FFF2-40B4-BE49-F238E27FC236}">
                <a16:creationId xmlns:a16="http://schemas.microsoft.com/office/drawing/2014/main" id="{D7105068-2EF9-4304-AAC8-F049D6BE7844}"/>
              </a:ext>
            </a:extLst>
          </p:cNvPr>
          <p:cNvSpPr txBox="1"/>
          <p:nvPr/>
        </p:nvSpPr>
        <p:spPr>
          <a:xfrm rot="16200000">
            <a:off x="-328803" y="5171062"/>
            <a:ext cx="1771930" cy="276999"/>
          </a:xfrm>
          <a:prstGeom prst="rect">
            <a:avLst/>
          </a:prstGeom>
          <a:noFill/>
        </p:spPr>
        <p:txBody>
          <a:bodyPr wrap="square" rtlCol="0">
            <a:spAutoFit/>
          </a:bodyPr>
          <a:lstStyle/>
          <a:p>
            <a:r>
              <a:rPr lang="en-US" sz="1200" dirty="0">
                <a:solidFill>
                  <a:prstClr val="black"/>
                </a:solidFill>
              </a:rPr>
              <a:t>BIOGENIC EMISSIONS</a:t>
            </a:r>
          </a:p>
        </p:txBody>
      </p:sp>
      <p:sp>
        <p:nvSpPr>
          <p:cNvPr id="6" name="TextBox 5">
            <a:extLst>
              <a:ext uri="{FF2B5EF4-FFF2-40B4-BE49-F238E27FC236}">
                <a16:creationId xmlns:a16="http://schemas.microsoft.com/office/drawing/2014/main" id="{0403AD48-02A4-40EB-BAC6-F05D0F3B5129}"/>
              </a:ext>
            </a:extLst>
          </p:cNvPr>
          <p:cNvSpPr txBox="1"/>
          <p:nvPr/>
        </p:nvSpPr>
        <p:spPr>
          <a:xfrm>
            <a:off x="1148571" y="5733136"/>
            <a:ext cx="990600" cy="307777"/>
          </a:xfrm>
          <a:prstGeom prst="rect">
            <a:avLst/>
          </a:prstGeom>
          <a:noFill/>
          <a:ln>
            <a:solidFill>
              <a:schemeClr val="tx1"/>
            </a:solidFill>
          </a:ln>
        </p:spPr>
        <p:txBody>
          <a:bodyPr wrap="square" rtlCol="0">
            <a:spAutoFit/>
          </a:bodyPr>
          <a:lstStyle/>
          <a:p>
            <a:pPr algn="ctr"/>
            <a:r>
              <a:rPr lang="en-US" sz="1400" dirty="0">
                <a:solidFill>
                  <a:prstClr val="black"/>
                </a:solidFill>
              </a:rPr>
              <a:t>isoprene</a:t>
            </a:r>
          </a:p>
        </p:txBody>
      </p:sp>
      <p:sp>
        <p:nvSpPr>
          <p:cNvPr id="7" name="TextBox 6">
            <a:extLst>
              <a:ext uri="{FF2B5EF4-FFF2-40B4-BE49-F238E27FC236}">
                <a16:creationId xmlns:a16="http://schemas.microsoft.com/office/drawing/2014/main" id="{3A480DE2-7033-475B-8680-9A38A13F052E}"/>
              </a:ext>
            </a:extLst>
          </p:cNvPr>
          <p:cNvSpPr txBox="1"/>
          <p:nvPr/>
        </p:nvSpPr>
        <p:spPr>
          <a:xfrm>
            <a:off x="1130807" y="3685071"/>
            <a:ext cx="1490609" cy="307777"/>
          </a:xfrm>
          <a:prstGeom prst="rect">
            <a:avLst/>
          </a:prstGeom>
          <a:noFill/>
          <a:ln>
            <a:solidFill>
              <a:schemeClr val="tx1"/>
            </a:solidFill>
          </a:ln>
        </p:spPr>
        <p:txBody>
          <a:bodyPr wrap="square" rtlCol="0">
            <a:spAutoFit/>
          </a:bodyPr>
          <a:lstStyle/>
          <a:p>
            <a:pPr algn="ctr"/>
            <a:r>
              <a:rPr lang="en-US" sz="1400" dirty="0">
                <a:solidFill>
                  <a:prstClr val="black"/>
                </a:solidFill>
              </a:rPr>
              <a:t>sesquiterpenes</a:t>
            </a:r>
          </a:p>
        </p:txBody>
      </p:sp>
      <p:sp>
        <p:nvSpPr>
          <p:cNvPr id="8" name="TextBox 7">
            <a:extLst>
              <a:ext uri="{FF2B5EF4-FFF2-40B4-BE49-F238E27FC236}">
                <a16:creationId xmlns:a16="http://schemas.microsoft.com/office/drawing/2014/main" id="{9D823E11-C8B0-4747-8510-DED2883C2967}"/>
              </a:ext>
            </a:extLst>
          </p:cNvPr>
          <p:cNvSpPr txBox="1"/>
          <p:nvPr/>
        </p:nvSpPr>
        <p:spPr>
          <a:xfrm>
            <a:off x="788916" y="3304103"/>
            <a:ext cx="990600" cy="307777"/>
          </a:xfrm>
          <a:prstGeom prst="rect">
            <a:avLst/>
          </a:prstGeom>
          <a:noFill/>
          <a:ln>
            <a:solidFill>
              <a:schemeClr val="tx1"/>
            </a:solidFill>
          </a:ln>
        </p:spPr>
        <p:txBody>
          <a:bodyPr wrap="square" rtlCol="0">
            <a:spAutoFit/>
          </a:bodyPr>
          <a:lstStyle/>
          <a:p>
            <a:pPr algn="ctr"/>
            <a:r>
              <a:rPr lang="en-US" sz="1400" dirty="0">
                <a:solidFill>
                  <a:prstClr val="black"/>
                </a:solidFill>
              </a:rPr>
              <a:t>benzene</a:t>
            </a:r>
          </a:p>
        </p:txBody>
      </p:sp>
      <p:sp>
        <p:nvSpPr>
          <p:cNvPr id="9" name="TextBox 8">
            <a:extLst>
              <a:ext uri="{FF2B5EF4-FFF2-40B4-BE49-F238E27FC236}">
                <a16:creationId xmlns:a16="http://schemas.microsoft.com/office/drawing/2014/main" id="{7A0A6F42-4B4A-424A-8777-D7004AEBC037}"/>
              </a:ext>
            </a:extLst>
          </p:cNvPr>
          <p:cNvSpPr txBox="1"/>
          <p:nvPr/>
        </p:nvSpPr>
        <p:spPr>
          <a:xfrm>
            <a:off x="789249" y="2654346"/>
            <a:ext cx="990600" cy="523220"/>
          </a:xfrm>
          <a:prstGeom prst="rect">
            <a:avLst/>
          </a:prstGeom>
          <a:noFill/>
          <a:ln>
            <a:solidFill>
              <a:schemeClr val="tx1"/>
            </a:solidFill>
          </a:ln>
        </p:spPr>
        <p:txBody>
          <a:bodyPr wrap="square" rtlCol="0">
            <a:spAutoFit/>
          </a:bodyPr>
          <a:lstStyle/>
          <a:p>
            <a:pPr algn="ctr"/>
            <a:r>
              <a:rPr lang="en-US" sz="1400" dirty="0">
                <a:solidFill>
                  <a:prstClr val="black"/>
                </a:solidFill>
              </a:rPr>
              <a:t>low-yield aromatics</a:t>
            </a:r>
          </a:p>
        </p:txBody>
      </p:sp>
      <p:sp>
        <p:nvSpPr>
          <p:cNvPr id="10" name="TextBox 9">
            <a:extLst>
              <a:ext uri="{FF2B5EF4-FFF2-40B4-BE49-F238E27FC236}">
                <a16:creationId xmlns:a16="http://schemas.microsoft.com/office/drawing/2014/main" id="{7860410A-2629-4ED7-A843-BC559B761A26}"/>
              </a:ext>
            </a:extLst>
          </p:cNvPr>
          <p:cNvSpPr txBox="1"/>
          <p:nvPr/>
        </p:nvSpPr>
        <p:spPr>
          <a:xfrm>
            <a:off x="787732" y="1966028"/>
            <a:ext cx="990600" cy="523220"/>
          </a:xfrm>
          <a:prstGeom prst="rect">
            <a:avLst/>
          </a:prstGeom>
          <a:noFill/>
          <a:ln>
            <a:solidFill>
              <a:schemeClr val="tx1"/>
            </a:solidFill>
          </a:ln>
        </p:spPr>
        <p:txBody>
          <a:bodyPr wrap="square" rtlCol="0">
            <a:spAutoFit/>
          </a:bodyPr>
          <a:lstStyle/>
          <a:p>
            <a:pPr algn="ctr"/>
            <a:r>
              <a:rPr lang="en-US" sz="1400" dirty="0">
                <a:solidFill>
                  <a:prstClr val="black"/>
                </a:solidFill>
              </a:rPr>
              <a:t>high-yield aromatics</a:t>
            </a:r>
          </a:p>
        </p:txBody>
      </p:sp>
      <p:cxnSp>
        <p:nvCxnSpPr>
          <p:cNvPr id="11" name="Straight Arrow Connector 10">
            <a:extLst>
              <a:ext uri="{FF2B5EF4-FFF2-40B4-BE49-F238E27FC236}">
                <a16:creationId xmlns:a16="http://schemas.microsoft.com/office/drawing/2014/main" id="{2F5717FF-3D09-4809-8A11-E95C5DFB99B6}"/>
              </a:ext>
            </a:extLst>
          </p:cNvPr>
          <p:cNvCxnSpPr/>
          <p:nvPr/>
        </p:nvCxnSpPr>
        <p:spPr bwMode="auto">
          <a:xfrm flipV="1">
            <a:off x="893064" y="3819319"/>
            <a:ext cx="2286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8D39B54B-F5EA-42EE-B1EB-0BE862AB9BBA}"/>
              </a:ext>
            </a:extLst>
          </p:cNvPr>
          <p:cNvSpPr txBox="1"/>
          <p:nvPr/>
        </p:nvSpPr>
        <p:spPr>
          <a:xfrm rot="16200000">
            <a:off x="-1224070" y="4559207"/>
            <a:ext cx="2819400" cy="276999"/>
          </a:xfrm>
          <a:prstGeom prst="rect">
            <a:avLst/>
          </a:prstGeom>
          <a:noFill/>
        </p:spPr>
        <p:txBody>
          <a:bodyPr wrap="square" rtlCol="0">
            <a:spAutoFit/>
          </a:bodyPr>
          <a:lstStyle/>
          <a:p>
            <a:r>
              <a:rPr lang="en-US" sz="1200" dirty="0">
                <a:solidFill>
                  <a:prstClr val="black"/>
                </a:solidFill>
              </a:rPr>
              <a:t>ANTHROPOGENIC EMISSIONS</a:t>
            </a:r>
          </a:p>
        </p:txBody>
      </p:sp>
      <p:sp>
        <p:nvSpPr>
          <p:cNvPr id="13" name="TextBox 12">
            <a:extLst>
              <a:ext uri="{FF2B5EF4-FFF2-40B4-BE49-F238E27FC236}">
                <a16:creationId xmlns:a16="http://schemas.microsoft.com/office/drawing/2014/main" id="{FB0F7062-1B9F-4938-A830-0E920FF9EEC8}"/>
              </a:ext>
            </a:extLst>
          </p:cNvPr>
          <p:cNvSpPr txBox="1"/>
          <p:nvPr/>
        </p:nvSpPr>
        <p:spPr>
          <a:xfrm>
            <a:off x="3662762" y="5613793"/>
            <a:ext cx="943464" cy="523220"/>
          </a:xfrm>
          <a:prstGeom prst="rect">
            <a:avLst/>
          </a:prstGeom>
          <a:noFill/>
          <a:ln>
            <a:solidFill>
              <a:schemeClr val="tx1"/>
            </a:solidFill>
          </a:ln>
        </p:spPr>
        <p:txBody>
          <a:bodyPr wrap="square" rtlCol="0">
            <a:spAutoFit/>
          </a:bodyPr>
          <a:lstStyle/>
          <a:p>
            <a:pPr algn="ctr"/>
            <a:r>
              <a:rPr lang="en-US" sz="1400" dirty="0">
                <a:solidFill>
                  <a:prstClr val="black"/>
                </a:solidFill>
              </a:rPr>
              <a:t>SV_ISO1 SV_ISO2</a:t>
            </a:r>
          </a:p>
        </p:txBody>
      </p:sp>
      <p:sp>
        <p:nvSpPr>
          <p:cNvPr id="14" name="TextBox 13">
            <a:extLst>
              <a:ext uri="{FF2B5EF4-FFF2-40B4-BE49-F238E27FC236}">
                <a16:creationId xmlns:a16="http://schemas.microsoft.com/office/drawing/2014/main" id="{78676880-2460-43BD-9627-7CD477A0D820}"/>
              </a:ext>
            </a:extLst>
          </p:cNvPr>
          <p:cNvSpPr txBox="1"/>
          <p:nvPr/>
        </p:nvSpPr>
        <p:spPr>
          <a:xfrm>
            <a:off x="4792505" y="3599107"/>
            <a:ext cx="1057294" cy="307777"/>
          </a:xfrm>
          <a:prstGeom prst="rect">
            <a:avLst/>
          </a:prstGeom>
          <a:noFill/>
          <a:ln>
            <a:solidFill>
              <a:schemeClr val="tx1"/>
            </a:solidFill>
          </a:ln>
        </p:spPr>
        <p:txBody>
          <a:bodyPr wrap="square" rtlCol="0">
            <a:spAutoFit/>
          </a:bodyPr>
          <a:lstStyle/>
          <a:p>
            <a:pPr algn="ctr"/>
            <a:r>
              <a:rPr lang="en-US" sz="1400" dirty="0">
                <a:solidFill>
                  <a:prstClr val="black"/>
                </a:solidFill>
              </a:rPr>
              <a:t>SVSQT</a:t>
            </a:r>
          </a:p>
        </p:txBody>
      </p:sp>
      <p:sp>
        <p:nvSpPr>
          <p:cNvPr id="15" name="TextBox 14">
            <a:extLst>
              <a:ext uri="{FF2B5EF4-FFF2-40B4-BE49-F238E27FC236}">
                <a16:creationId xmlns:a16="http://schemas.microsoft.com/office/drawing/2014/main" id="{989F4EC2-8E57-44DD-BFD4-62FB2FA34C6B}"/>
              </a:ext>
            </a:extLst>
          </p:cNvPr>
          <p:cNvSpPr txBox="1"/>
          <p:nvPr/>
        </p:nvSpPr>
        <p:spPr>
          <a:xfrm>
            <a:off x="4335305" y="2403942"/>
            <a:ext cx="914400" cy="307777"/>
          </a:xfrm>
          <a:prstGeom prst="rect">
            <a:avLst/>
          </a:prstGeom>
          <a:noFill/>
          <a:ln>
            <a:solidFill>
              <a:schemeClr val="tx1"/>
            </a:solidFill>
          </a:ln>
        </p:spPr>
        <p:txBody>
          <a:bodyPr wrap="square" rtlCol="0">
            <a:spAutoFit/>
          </a:bodyPr>
          <a:lstStyle/>
          <a:p>
            <a:pPr algn="ctr"/>
            <a:r>
              <a:rPr lang="en-US" sz="1400" dirty="0">
                <a:solidFill>
                  <a:srgbClr val="C00000"/>
                </a:solidFill>
              </a:rPr>
              <a:t>SVAVB3</a:t>
            </a:r>
          </a:p>
        </p:txBody>
      </p:sp>
      <p:sp>
        <p:nvSpPr>
          <p:cNvPr id="16" name="Oval 15">
            <a:extLst>
              <a:ext uri="{FF2B5EF4-FFF2-40B4-BE49-F238E27FC236}">
                <a16:creationId xmlns:a16="http://schemas.microsoft.com/office/drawing/2014/main" id="{B453B940-8710-4DDA-AA88-3A6BAD71B23A}"/>
              </a:ext>
            </a:extLst>
          </p:cNvPr>
          <p:cNvSpPr/>
          <p:nvPr/>
        </p:nvSpPr>
        <p:spPr bwMode="auto">
          <a:xfrm>
            <a:off x="6050148" y="1093778"/>
            <a:ext cx="3782297" cy="5361416"/>
          </a:xfrm>
          <a:custGeom>
            <a:avLst/>
            <a:gdLst>
              <a:gd name="connsiteX0" fmla="*/ 0 w 3686398"/>
              <a:gd name="connsiteY0" fmla="*/ 2688445 h 5376889"/>
              <a:gd name="connsiteX1" fmla="*/ 1843199 w 3686398"/>
              <a:gd name="connsiteY1" fmla="*/ 0 h 5376889"/>
              <a:gd name="connsiteX2" fmla="*/ 3686398 w 3686398"/>
              <a:gd name="connsiteY2" fmla="*/ 2688445 h 5376889"/>
              <a:gd name="connsiteX3" fmla="*/ 1843199 w 3686398"/>
              <a:gd name="connsiteY3" fmla="*/ 5376890 h 5376889"/>
              <a:gd name="connsiteX4" fmla="*/ 0 w 3686398"/>
              <a:gd name="connsiteY4" fmla="*/ 2688445 h 5376889"/>
              <a:gd name="connsiteX0" fmla="*/ 15014 w 3701412"/>
              <a:gd name="connsiteY0" fmla="*/ 2892698 h 5581143"/>
              <a:gd name="connsiteX1" fmla="*/ 1031766 w 3701412"/>
              <a:gd name="connsiteY1" fmla="*/ 489930 h 5581143"/>
              <a:gd name="connsiteX2" fmla="*/ 1858213 w 3701412"/>
              <a:gd name="connsiteY2" fmla="*/ 204253 h 5581143"/>
              <a:gd name="connsiteX3" fmla="*/ 3701412 w 3701412"/>
              <a:gd name="connsiteY3" fmla="*/ 2892698 h 5581143"/>
              <a:gd name="connsiteX4" fmla="*/ 1858213 w 3701412"/>
              <a:gd name="connsiteY4" fmla="*/ 5581143 h 5581143"/>
              <a:gd name="connsiteX5" fmla="*/ 15014 w 3701412"/>
              <a:gd name="connsiteY5" fmla="*/ 2892698 h 5581143"/>
              <a:gd name="connsiteX0" fmla="*/ 57671 w 3744069"/>
              <a:gd name="connsiteY0" fmla="*/ 2871648 h 5560093"/>
              <a:gd name="connsiteX1" fmla="*/ 594363 w 3744069"/>
              <a:gd name="connsiteY1" fmla="*/ 529840 h 5560093"/>
              <a:gd name="connsiteX2" fmla="*/ 1900870 w 3744069"/>
              <a:gd name="connsiteY2" fmla="*/ 183203 h 5560093"/>
              <a:gd name="connsiteX3" fmla="*/ 3744069 w 3744069"/>
              <a:gd name="connsiteY3" fmla="*/ 2871648 h 5560093"/>
              <a:gd name="connsiteX4" fmla="*/ 1900870 w 3744069"/>
              <a:gd name="connsiteY4" fmla="*/ 5560093 h 5560093"/>
              <a:gd name="connsiteX5" fmla="*/ 57671 w 3744069"/>
              <a:gd name="connsiteY5" fmla="*/ 2871648 h 5560093"/>
              <a:gd name="connsiteX0" fmla="*/ 57671 w 3744069"/>
              <a:gd name="connsiteY0" fmla="*/ 2866760 h 5555205"/>
              <a:gd name="connsiteX1" fmla="*/ 594363 w 3744069"/>
              <a:gd name="connsiteY1" fmla="*/ 524952 h 5555205"/>
              <a:gd name="connsiteX2" fmla="*/ 1900870 w 3744069"/>
              <a:gd name="connsiteY2" fmla="*/ 178315 h 5555205"/>
              <a:gd name="connsiteX3" fmla="*/ 3744069 w 3744069"/>
              <a:gd name="connsiteY3" fmla="*/ 2866760 h 5555205"/>
              <a:gd name="connsiteX4" fmla="*/ 1900870 w 3744069"/>
              <a:gd name="connsiteY4" fmla="*/ 5555205 h 5555205"/>
              <a:gd name="connsiteX5" fmla="*/ 57671 w 3744069"/>
              <a:gd name="connsiteY5" fmla="*/ 2866760 h 5555205"/>
              <a:gd name="connsiteX0" fmla="*/ 57671 w 3744069"/>
              <a:gd name="connsiteY0" fmla="*/ 2753808 h 5442253"/>
              <a:gd name="connsiteX1" fmla="*/ 594363 w 3744069"/>
              <a:gd name="connsiteY1" fmla="*/ 412000 h 5442253"/>
              <a:gd name="connsiteX2" fmla="*/ 3081970 w 3744069"/>
              <a:gd name="connsiteY2" fmla="*/ 225383 h 5442253"/>
              <a:gd name="connsiteX3" fmla="*/ 3744069 w 3744069"/>
              <a:gd name="connsiteY3" fmla="*/ 2753808 h 5442253"/>
              <a:gd name="connsiteX4" fmla="*/ 1900870 w 3744069"/>
              <a:gd name="connsiteY4" fmla="*/ 5442253 h 5442253"/>
              <a:gd name="connsiteX5" fmla="*/ 57671 w 3744069"/>
              <a:gd name="connsiteY5" fmla="*/ 2753808 h 5442253"/>
              <a:gd name="connsiteX0" fmla="*/ 95899 w 3782297"/>
              <a:gd name="connsiteY0" fmla="*/ 2753808 h 5442253"/>
              <a:gd name="connsiteX1" fmla="*/ 632591 w 3782297"/>
              <a:gd name="connsiteY1" fmla="*/ 412000 h 5442253"/>
              <a:gd name="connsiteX2" fmla="*/ 3120198 w 3782297"/>
              <a:gd name="connsiteY2" fmla="*/ 225383 h 5442253"/>
              <a:gd name="connsiteX3" fmla="*/ 3782297 w 3782297"/>
              <a:gd name="connsiteY3" fmla="*/ 2753808 h 5442253"/>
              <a:gd name="connsiteX4" fmla="*/ 1939098 w 3782297"/>
              <a:gd name="connsiteY4" fmla="*/ 5442253 h 5442253"/>
              <a:gd name="connsiteX5" fmla="*/ 95899 w 3782297"/>
              <a:gd name="connsiteY5" fmla="*/ 2753808 h 5442253"/>
              <a:gd name="connsiteX0" fmla="*/ 95899 w 3782297"/>
              <a:gd name="connsiteY0" fmla="*/ 2767320 h 5455765"/>
              <a:gd name="connsiteX1" fmla="*/ 632591 w 3782297"/>
              <a:gd name="connsiteY1" fmla="*/ 425512 h 5455765"/>
              <a:gd name="connsiteX2" fmla="*/ 3120198 w 3782297"/>
              <a:gd name="connsiteY2" fmla="*/ 238895 h 5455765"/>
              <a:gd name="connsiteX3" fmla="*/ 3782297 w 3782297"/>
              <a:gd name="connsiteY3" fmla="*/ 2767320 h 5455765"/>
              <a:gd name="connsiteX4" fmla="*/ 1939098 w 3782297"/>
              <a:gd name="connsiteY4" fmla="*/ 5455765 h 5455765"/>
              <a:gd name="connsiteX5" fmla="*/ 95899 w 3782297"/>
              <a:gd name="connsiteY5" fmla="*/ 2767320 h 5455765"/>
              <a:gd name="connsiteX0" fmla="*/ 95899 w 3782297"/>
              <a:gd name="connsiteY0" fmla="*/ 2672971 h 5361416"/>
              <a:gd name="connsiteX1" fmla="*/ 632591 w 3782297"/>
              <a:gd name="connsiteY1" fmla="*/ 331163 h 5361416"/>
              <a:gd name="connsiteX2" fmla="*/ 3120198 w 3782297"/>
              <a:gd name="connsiteY2" fmla="*/ 144546 h 5361416"/>
              <a:gd name="connsiteX3" fmla="*/ 3782297 w 3782297"/>
              <a:gd name="connsiteY3" fmla="*/ 2672971 h 5361416"/>
              <a:gd name="connsiteX4" fmla="*/ 1939098 w 3782297"/>
              <a:gd name="connsiteY4" fmla="*/ 5361416 h 5361416"/>
              <a:gd name="connsiteX5" fmla="*/ 95899 w 3782297"/>
              <a:gd name="connsiteY5" fmla="*/ 2672971 h 536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2297" h="5361416">
                <a:moveTo>
                  <a:pt x="95899" y="2672971"/>
                </a:moveTo>
                <a:cubicBezTo>
                  <a:pt x="-121852" y="1834596"/>
                  <a:pt x="20591" y="946877"/>
                  <a:pt x="632591" y="331163"/>
                </a:cubicBezTo>
                <a:cubicBezTo>
                  <a:pt x="1183631" y="-139771"/>
                  <a:pt x="2572387" y="-17155"/>
                  <a:pt x="3120198" y="144546"/>
                </a:cubicBezTo>
                <a:cubicBezTo>
                  <a:pt x="3668009" y="306247"/>
                  <a:pt x="3782297" y="1188184"/>
                  <a:pt x="3782297" y="2672971"/>
                </a:cubicBezTo>
                <a:cubicBezTo>
                  <a:pt x="3782297" y="4157758"/>
                  <a:pt x="2957069" y="5361416"/>
                  <a:pt x="1939098" y="5361416"/>
                </a:cubicBezTo>
                <a:cubicBezTo>
                  <a:pt x="921127" y="5361416"/>
                  <a:pt x="313650" y="3511346"/>
                  <a:pt x="95899" y="2672971"/>
                </a:cubicBezTo>
                <a:close/>
              </a:path>
            </a:pathLst>
          </a:custGeom>
          <a:no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Arial" charset="0"/>
              <a:ea typeface="ＭＳ Ｐゴシック" pitchFamily="1" charset="-128"/>
            </a:endParaRPr>
          </a:p>
        </p:txBody>
      </p:sp>
      <p:sp>
        <p:nvSpPr>
          <p:cNvPr id="17" name="TextBox 16">
            <a:extLst>
              <a:ext uri="{FF2B5EF4-FFF2-40B4-BE49-F238E27FC236}">
                <a16:creationId xmlns:a16="http://schemas.microsoft.com/office/drawing/2014/main" id="{ECED9894-35B4-434B-B856-49128DF0B84D}"/>
              </a:ext>
            </a:extLst>
          </p:cNvPr>
          <p:cNvSpPr txBox="1"/>
          <p:nvPr/>
        </p:nvSpPr>
        <p:spPr>
          <a:xfrm>
            <a:off x="6427277" y="2274741"/>
            <a:ext cx="762001" cy="307777"/>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dirty="0">
                <a:solidFill>
                  <a:srgbClr val="C00000"/>
                </a:solidFill>
              </a:rPr>
              <a:t>AAVB3</a:t>
            </a:r>
          </a:p>
        </p:txBody>
      </p:sp>
      <p:sp>
        <p:nvSpPr>
          <p:cNvPr id="18" name="TextBox 17">
            <a:extLst>
              <a:ext uri="{FF2B5EF4-FFF2-40B4-BE49-F238E27FC236}">
                <a16:creationId xmlns:a16="http://schemas.microsoft.com/office/drawing/2014/main" id="{0AE1864E-BBE5-40A3-A492-128EDD7D9C28}"/>
              </a:ext>
            </a:extLst>
          </p:cNvPr>
          <p:cNvSpPr txBox="1"/>
          <p:nvPr/>
        </p:nvSpPr>
        <p:spPr>
          <a:xfrm>
            <a:off x="6395670" y="2664202"/>
            <a:ext cx="762001" cy="307777"/>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dirty="0">
                <a:solidFill>
                  <a:srgbClr val="C00000"/>
                </a:solidFill>
              </a:rPr>
              <a:t>AAVB4</a:t>
            </a:r>
          </a:p>
        </p:txBody>
      </p:sp>
      <p:sp>
        <p:nvSpPr>
          <p:cNvPr id="19" name="TextBox 18">
            <a:extLst>
              <a:ext uri="{FF2B5EF4-FFF2-40B4-BE49-F238E27FC236}">
                <a16:creationId xmlns:a16="http://schemas.microsoft.com/office/drawing/2014/main" id="{E34D5781-1471-473F-8D75-81D1A7C45B49}"/>
              </a:ext>
            </a:extLst>
          </p:cNvPr>
          <p:cNvSpPr txBox="1"/>
          <p:nvPr/>
        </p:nvSpPr>
        <p:spPr>
          <a:xfrm>
            <a:off x="6746229" y="3673074"/>
            <a:ext cx="714865" cy="307777"/>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dirty="0">
                <a:solidFill>
                  <a:prstClr val="black"/>
                </a:solidFill>
              </a:rPr>
              <a:t>ASQT</a:t>
            </a:r>
          </a:p>
        </p:txBody>
      </p:sp>
      <p:sp>
        <p:nvSpPr>
          <p:cNvPr id="20" name="TextBox 19">
            <a:extLst>
              <a:ext uri="{FF2B5EF4-FFF2-40B4-BE49-F238E27FC236}">
                <a16:creationId xmlns:a16="http://schemas.microsoft.com/office/drawing/2014/main" id="{754ACD7D-EBF2-4D18-88B5-A07247BDE360}"/>
              </a:ext>
            </a:extLst>
          </p:cNvPr>
          <p:cNvSpPr txBox="1"/>
          <p:nvPr/>
        </p:nvSpPr>
        <p:spPr>
          <a:xfrm>
            <a:off x="7588013" y="5687176"/>
            <a:ext cx="791064" cy="523220"/>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dirty="0">
                <a:solidFill>
                  <a:prstClr val="black"/>
                </a:solidFill>
              </a:rPr>
              <a:t>AISO1 AISO2</a:t>
            </a:r>
          </a:p>
        </p:txBody>
      </p:sp>
      <p:sp>
        <p:nvSpPr>
          <p:cNvPr id="21" name="TextBox 20">
            <a:extLst>
              <a:ext uri="{FF2B5EF4-FFF2-40B4-BE49-F238E27FC236}">
                <a16:creationId xmlns:a16="http://schemas.microsoft.com/office/drawing/2014/main" id="{323533E1-ADEB-44BF-9481-BF8D10CA0BAC}"/>
              </a:ext>
            </a:extLst>
          </p:cNvPr>
          <p:cNvSpPr txBox="1"/>
          <p:nvPr/>
        </p:nvSpPr>
        <p:spPr>
          <a:xfrm>
            <a:off x="8756567" y="3516030"/>
            <a:ext cx="838200" cy="307777"/>
          </a:xfrm>
          <a:prstGeom prst="rect">
            <a:avLst/>
          </a:prstGeom>
          <a:solidFill>
            <a:schemeClr val="bg1">
              <a:lumMod val="85000"/>
            </a:schemeClr>
          </a:solidFill>
          <a:ln>
            <a:solidFill>
              <a:schemeClr val="tx1"/>
            </a:solidFill>
          </a:ln>
        </p:spPr>
        <p:txBody>
          <a:bodyPr wrap="square" rtlCol="0">
            <a:spAutoFit/>
          </a:bodyPr>
          <a:lstStyle/>
          <a:p>
            <a:pPr algn="ctr"/>
            <a:r>
              <a:rPr lang="en-US" sz="1400" dirty="0"/>
              <a:t>AORGC</a:t>
            </a:r>
          </a:p>
        </p:txBody>
      </p:sp>
      <p:sp>
        <p:nvSpPr>
          <p:cNvPr id="22" name="TextBox 21">
            <a:extLst>
              <a:ext uri="{FF2B5EF4-FFF2-40B4-BE49-F238E27FC236}">
                <a16:creationId xmlns:a16="http://schemas.microsoft.com/office/drawing/2014/main" id="{5F354E7D-EFAF-43C6-93FF-CD7D0C853E32}"/>
              </a:ext>
            </a:extLst>
          </p:cNvPr>
          <p:cNvSpPr txBox="1"/>
          <p:nvPr/>
        </p:nvSpPr>
        <p:spPr>
          <a:xfrm>
            <a:off x="7963506" y="2512338"/>
            <a:ext cx="838200" cy="307777"/>
          </a:xfrm>
          <a:prstGeom prst="rect">
            <a:avLst/>
          </a:prstGeom>
          <a:solidFill>
            <a:schemeClr val="bg1">
              <a:lumMod val="85000"/>
            </a:schemeClr>
          </a:solidFill>
          <a:ln>
            <a:solidFill>
              <a:schemeClr val="tx1"/>
            </a:solidFill>
          </a:ln>
        </p:spPr>
        <p:txBody>
          <a:bodyPr wrap="square" rtlCol="0">
            <a:spAutoFit/>
          </a:bodyPr>
          <a:lstStyle/>
          <a:p>
            <a:pPr algn="ctr"/>
            <a:r>
              <a:rPr lang="en-US" sz="1400" dirty="0">
                <a:solidFill>
                  <a:prstClr val="black"/>
                </a:solidFill>
              </a:rPr>
              <a:t>AOLGA</a:t>
            </a:r>
          </a:p>
        </p:txBody>
      </p:sp>
      <p:sp>
        <p:nvSpPr>
          <p:cNvPr id="23" name="TextBox 22">
            <a:extLst>
              <a:ext uri="{FF2B5EF4-FFF2-40B4-BE49-F238E27FC236}">
                <a16:creationId xmlns:a16="http://schemas.microsoft.com/office/drawing/2014/main" id="{0A815A74-1949-429D-B97D-5CC0C8FC74B0}"/>
              </a:ext>
            </a:extLst>
          </p:cNvPr>
          <p:cNvSpPr txBox="1"/>
          <p:nvPr/>
        </p:nvSpPr>
        <p:spPr>
          <a:xfrm>
            <a:off x="8047016" y="3893839"/>
            <a:ext cx="838200" cy="307777"/>
          </a:xfrm>
          <a:prstGeom prst="rect">
            <a:avLst/>
          </a:prstGeom>
          <a:solidFill>
            <a:schemeClr val="bg1">
              <a:lumMod val="85000"/>
            </a:schemeClr>
          </a:solidFill>
          <a:ln>
            <a:solidFill>
              <a:schemeClr val="tx1"/>
            </a:solidFill>
          </a:ln>
        </p:spPr>
        <p:txBody>
          <a:bodyPr wrap="square" rtlCol="0">
            <a:spAutoFit/>
          </a:bodyPr>
          <a:lstStyle/>
          <a:p>
            <a:pPr algn="ctr"/>
            <a:r>
              <a:rPr lang="en-US" sz="1400" dirty="0">
                <a:solidFill>
                  <a:prstClr val="black"/>
                </a:solidFill>
              </a:rPr>
              <a:t>AOLGB</a:t>
            </a:r>
          </a:p>
        </p:txBody>
      </p:sp>
      <p:sp>
        <p:nvSpPr>
          <p:cNvPr id="24" name="TextBox 23">
            <a:extLst>
              <a:ext uri="{FF2B5EF4-FFF2-40B4-BE49-F238E27FC236}">
                <a16:creationId xmlns:a16="http://schemas.microsoft.com/office/drawing/2014/main" id="{722A2425-53F7-4A46-8951-6329DCD2FBFC}"/>
              </a:ext>
            </a:extLst>
          </p:cNvPr>
          <p:cNvSpPr txBox="1"/>
          <p:nvPr/>
        </p:nvSpPr>
        <p:spPr>
          <a:xfrm>
            <a:off x="8933348" y="2216539"/>
            <a:ext cx="579416" cy="317417"/>
          </a:xfrm>
          <a:prstGeom prst="rect">
            <a:avLst/>
          </a:prstGeom>
          <a:noFill/>
          <a:ln>
            <a:solidFill>
              <a:schemeClr val="tx1"/>
            </a:solidFill>
          </a:ln>
        </p:spPr>
        <p:txBody>
          <a:bodyPr wrap="square" rtlCol="0">
            <a:spAutoFit/>
          </a:bodyPr>
          <a:lstStyle/>
          <a:p>
            <a:pPr algn="ctr"/>
            <a:r>
              <a:rPr lang="en-US" sz="1400" dirty="0"/>
              <a:t>POA</a:t>
            </a:r>
          </a:p>
        </p:txBody>
      </p:sp>
      <p:cxnSp>
        <p:nvCxnSpPr>
          <p:cNvPr id="25" name="Straight Arrow Connector 24">
            <a:extLst>
              <a:ext uri="{FF2B5EF4-FFF2-40B4-BE49-F238E27FC236}">
                <a16:creationId xmlns:a16="http://schemas.microsoft.com/office/drawing/2014/main" id="{FF98AC70-59F4-4055-ADC7-232BAA6EE875}"/>
              </a:ext>
            </a:extLst>
          </p:cNvPr>
          <p:cNvCxnSpPr/>
          <p:nvPr/>
        </p:nvCxnSpPr>
        <p:spPr bwMode="auto">
          <a:xfrm flipV="1">
            <a:off x="10291847" y="4891848"/>
            <a:ext cx="0" cy="177386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a:extLst>
              <a:ext uri="{FF2B5EF4-FFF2-40B4-BE49-F238E27FC236}">
                <a16:creationId xmlns:a16="http://schemas.microsoft.com/office/drawing/2014/main" id="{EFE817CF-9C3F-4586-9D40-B36404913090}"/>
              </a:ext>
            </a:extLst>
          </p:cNvPr>
          <p:cNvCxnSpPr/>
          <p:nvPr/>
        </p:nvCxnSpPr>
        <p:spPr bwMode="auto">
          <a:xfrm flipV="1">
            <a:off x="10713985" y="4904698"/>
            <a:ext cx="1" cy="177307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a:extLst>
              <a:ext uri="{FF2B5EF4-FFF2-40B4-BE49-F238E27FC236}">
                <a16:creationId xmlns:a16="http://schemas.microsoft.com/office/drawing/2014/main" id="{42FBF2AF-F032-4577-A3D3-88BA2D6F5CC2}"/>
              </a:ext>
            </a:extLst>
          </p:cNvPr>
          <p:cNvSpPr txBox="1"/>
          <p:nvPr/>
        </p:nvSpPr>
        <p:spPr>
          <a:xfrm>
            <a:off x="10383950" y="5320197"/>
            <a:ext cx="685800" cy="307777"/>
          </a:xfrm>
          <a:prstGeom prst="rect">
            <a:avLst/>
          </a:prstGeom>
          <a:solidFill>
            <a:schemeClr val="bg1"/>
          </a:solidFill>
          <a:ln>
            <a:solidFill>
              <a:schemeClr val="tx1"/>
            </a:solidFill>
          </a:ln>
        </p:spPr>
        <p:txBody>
          <a:bodyPr wrap="square" rtlCol="0">
            <a:spAutoFit/>
          </a:bodyPr>
          <a:lstStyle/>
          <a:p>
            <a:pPr algn="ctr"/>
            <a:r>
              <a:rPr lang="en-US" sz="1400" dirty="0">
                <a:solidFill>
                  <a:prstClr val="black"/>
                </a:solidFill>
              </a:rPr>
              <a:t>VOCs</a:t>
            </a:r>
          </a:p>
        </p:txBody>
      </p:sp>
      <p:sp>
        <p:nvSpPr>
          <p:cNvPr id="28" name="TextBox 27">
            <a:extLst>
              <a:ext uri="{FF2B5EF4-FFF2-40B4-BE49-F238E27FC236}">
                <a16:creationId xmlns:a16="http://schemas.microsoft.com/office/drawing/2014/main" id="{8ED8EF1E-6DF6-404D-ABB5-6F1E07A48C03}"/>
              </a:ext>
            </a:extLst>
          </p:cNvPr>
          <p:cNvSpPr txBox="1"/>
          <p:nvPr/>
        </p:nvSpPr>
        <p:spPr>
          <a:xfrm>
            <a:off x="10058816" y="4368624"/>
            <a:ext cx="762000" cy="523220"/>
          </a:xfrm>
          <a:prstGeom prst="rect">
            <a:avLst/>
          </a:prstGeom>
          <a:noFill/>
          <a:ln>
            <a:solidFill>
              <a:schemeClr val="tx1"/>
            </a:solidFill>
          </a:ln>
        </p:spPr>
        <p:txBody>
          <a:bodyPr wrap="square" rtlCol="0">
            <a:spAutoFit/>
          </a:bodyPr>
          <a:lstStyle/>
          <a:p>
            <a:pPr algn="ctr"/>
            <a:r>
              <a:rPr lang="en-US" sz="1400" dirty="0">
                <a:solidFill>
                  <a:prstClr val="black"/>
                </a:solidFill>
              </a:rPr>
              <a:t>GLY MGLY</a:t>
            </a:r>
          </a:p>
        </p:txBody>
      </p:sp>
      <p:cxnSp>
        <p:nvCxnSpPr>
          <p:cNvPr id="29" name="Straight Arrow Connector 28">
            <a:extLst>
              <a:ext uri="{FF2B5EF4-FFF2-40B4-BE49-F238E27FC236}">
                <a16:creationId xmlns:a16="http://schemas.microsoft.com/office/drawing/2014/main" id="{480B7DC6-8E16-4B80-871D-5D2E96EC60BF}"/>
              </a:ext>
            </a:extLst>
          </p:cNvPr>
          <p:cNvCxnSpPr>
            <a:stCxn id="28" idx="0"/>
          </p:cNvCxnSpPr>
          <p:nvPr/>
        </p:nvCxnSpPr>
        <p:spPr bwMode="auto">
          <a:xfrm flipV="1">
            <a:off x="10439816" y="3506162"/>
            <a:ext cx="0" cy="86246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6841E89C-BC81-4551-B547-242345C1418E}"/>
              </a:ext>
            </a:extLst>
          </p:cNvPr>
          <p:cNvCxnSpPr>
            <a:endCxn id="21" idx="3"/>
          </p:cNvCxnSpPr>
          <p:nvPr/>
        </p:nvCxnSpPr>
        <p:spPr bwMode="auto">
          <a:xfrm flipH="1">
            <a:off x="9594767" y="3451170"/>
            <a:ext cx="562068" cy="218749"/>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a:extLst>
              <a:ext uri="{FF2B5EF4-FFF2-40B4-BE49-F238E27FC236}">
                <a16:creationId xmlns:a16="http://schemas.microsoft.com/office/drawing/2014/main" id="{2380FB29-7470-43EA-AC1A-5F692BFCE5A1}"/>
              </a:ext>
            </a:extLst>
          </p:cNvPr>
          <p:cNvSpPr txBox="1"/>
          <p:nvPr/>
        </p:nvSpPr>
        <p:spPr>
          <a:xfrm>
            <a:off x="10220281" y="2937970"/>
            <a:ext cx="580093" cy="430887"/>
          </a:xfrm>
          <a:prstGeom prst="rect">
            <a:avLst/>
          </a:prstGeom>
          <a:noFill/>
        </p:spPr>
        <p:txBody>
          <a:bodyPr wrap="square" rtlCol="0">
            <a:spAutoFit/>
          </a:bodyPr>
          <a:lstStyle/>
          <a:p>
            <a:r>
              <a:rPr lang="en-US" sz="1100" dirty="0">
                <a:solidFill>
                  <a:prstClr val="black"/>
                </a:solidFill>
              </a:rPr>
              <a:t>cloud </a:t>
            </a:r>
          </a:p>
          <a:p>
            <a:r>
              <a:rPr lang="en-US" sz="1100" dirty="0">
                <a:solidFill>
                  <a:prstClr val="black"/>
                </a:solidFill>
              </a:rPr>
              <a:t>water</a:t>
            </a:r>
          </a:p>
        </p:txBody>
      </p:sp>
      <p:cxnSp>
        <p:nvCxnSpPr>
          <p:cNvPr id="32" name="Straight Arrow Connector 31">
            <a:extLst>
              <a:ext uri="{FF2B5EF4-FFF2-40B4-BE49-F238E27FC236}">
                <a16:creationId xmlns:a16="http://schemas.microsoft.com/office/drawing/2014/main" id="{C1077695-1D3E-454C-97DE-77A794F271AD}"/>
              </a:ext>
            </a:extLst>
          </p:cNvPr>
          <p:cNvCxnSpPr>
            <a:cxnSpLocks/>
            <a:stCxn id="10" idx="3"/>
            <a:endCxn id="15" idx="1"/>
          </p:cNvCxnSpPr>
          <p:nvPr/>
        </p:nvCxnSpPr>
        <p:spPr bwMode="auto">
          <a:xfrm>
            <a:off x="1778332" y="2227638"/>
            <a:ext cx="2556973" cy="33019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44CCDF85-F690-401F-8A2F-04843AE9C233}"/>
              </a:ext>
            </a:extLst>
          </p:cNvPr>
          <p:cNvCxnSpPr>
            <a:cxnSpLocks/>
            <a:stCxn id="9" idx="3"/>
            <a:endCxn id="68" idx="1"/>
          </p:cNvCxnSpPr>
          <p:nvPr/>
        </p:nvCxnSpPr>
        <p:spPr bwMode="auto">
          <a:xfrm>
            <a:off x="1779849" y="2915956"/>
            <a:ext cx="2565237" cy="155077"/>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a:extLst>
              <a:ext uri="{FF2B5EF4-FFF2-40B4-BE49-F238E27FC236}">
                <a16:creationId xmlns:a16="http://schemas.microsoft.com/office/drawing/2014/main" id="{8F5C0192-8BB7-40A6-A529-3E7FB52E8517}"/>
              </a:ext>
            </a:extLst>
          </p:cNvPr>
          <p:cNvCxnSpPr>
            <a:cxnSpLocks/>
            <a:stCxn id="8" idx="3"/>
            <a:endCxn id="68" idx="1"/>
          </p:cNvCxnSpPr>
          <p:nvPr/>
        </p:nvCxnSpPr>
        <p:spPr bwMode="auto">
          <a:xfrm flipV="1">
            <a:off x="1779516" y="3071033"/>
            <a:ext cx="2565570" cy="386959"/>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a:extLst>
              <a:ext uri="{FF2B5EF4-FFF2-40B4-BE49-F238E27FC236}">
                <a16:creationId xmlns:a16="http://schemas.microsoft.com/office/drawing/2014/main" id="{DF9B0D16-8B84-4EE8-BABE-01D81D65D0AF}"/>
              </a:ext>
            </a:extLst>
          </p:cNvPr>
          <p:cNvCxnSpPr>
            <a:cxnSpLocks/>
            <a:stCxn id="7" idx="3"/>
            <a:endCxn id="14" idx="1"/>
          </p:cNvCxnSpPr>
          <p:nvPr/>
        </p:nvCxnSpPr>
        <p:spPr bwMode="auto">
          <a:xfrm flipV="1">
            <a:off x="2621416" y="3752996"/>
            <a:ext cx="2171089" cy="8596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a:extLst>
              <a:ext uri="{FF2B5EF4-FFF2-40B4-BE49-F238E27FC236}">
                <a16:creationId xmlns:a16="http://schemas.microsoft.com/office/drawing/2014/main" id="{D294443E-0005-4A49-9271-832C4E078E6E}"/>
              </a:ext>
            </a:extLst>
          </p:cNvPr>
          <p:cNvCxnSpPr>
            <a:stCxn id="6" idx="3"/>
            <a:endCxn id="13" idx="1"/>
          </p:cNvCxnSpPr>
          <p:nvPr/>
        </p:nvCxnSpPr>
        <p:spPr bwMode="auto">
          <a:xfrm flipV="1">
            <a:off x="2139171" y="5875403"/>
            <a:ext cx="1523591" cy="1162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a:extLst>
              <a:ext uri="{FF2B5EF4-FFF2-40B4-BE49-F238E27FC236}">
                <a16:creationId xmlns:a16="http://schemas.microsoft.com/office/drawing/2014/main" id="{8D28D4EB-2B14-455F-AB0C-BFB5E3AC4267}"/>
              </a:ext>
            </a:extLst>
          </p:cNvPr>
          <p:cNvCxnSpPr>
            <a:stCxn id="13" idx="3"/>
            <a:endCxn id="20" idx="1"/>
          </p:cNvCxnSpPr>
          <p:nvPr/>
        </p:nvCxnSpPr>
        <p:spPr bwMode="auto">
          <a:xfrm>
            <a:off x="4606226" y="5875403"/>
            <a:ext cx="2981787" cy="73383"/>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a:extLst>
              <a:ext uri="{FF2B5EF4-FFF2-40B4-BE49-F238E27FC236}">
                <a16:creationId xmlns:a16="http://schemas.microsoft.com/office/drawing/2014/main" id="{FEB52069-8446-48B7-AA81-CDCC06231F46}"/>
              </a:ext>
            </a:extLst>
          </p:cNvPr>
          <p:cNvCxnSpPr>
            <a:cxnSpLocks/>
            <a:stCxn id="14" idx="3"/>
            <a:endCxn id="19" idx="1"/>
          </p:cNvCxnSpPr>
          <p:nvPr/>
        </p:nvCxnSpPr>
        <p:spPr bwMode="auto">
          <a:xfrm>
            <a:off x="5849799" y="3752996"/>
            <a:ext cx="896430" cy="73967"/>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a:extLst>
              <a:ext uri="{FF2B5EF4-FFF2-40B4-BE49-F238E27FC236}">
                <a16:creationId xmlns:a16="http://schemas.microsoft.com/office/drawing/2014/main" id="{5481DAC8-43B6-4F4D-A5D7-98E4A6172C59}"/>
              </a:ext>
            </a:extLst>
          </p:cNvPr>
          <p:cNvCxnSpPr>
            <a:cxnSpLocks/>
            <a:stCxn id="68" idx="3"/>
            <a:endCxn id="18" idx="1"/>
          </p:cNvCxnSpPr>
          <p:nvPr/>
        </p:nvCxnSpPr>
        <p:spPr bwMode="auto">
          <a:xfrm flipV="1">
            <a:off x="5259486" y="2818091"/>
            <a:ext cx="1136184" cy="252942"/>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a:extLst>
              <a:ext uri="{FF2B5EF4-FFF2-40B4-BE49-F238E27FC236}">
                <a16:creationId xmlns:a16="http://schemas.microsoft.com/office/drawing/2014/main" id="{03117146-E28F-4D3B-ACE2-30F8F54AA7C8}"/>
              </a:ext>
            </a:extLst>
          </p:cNvPr>
          <p:cNvCxnSpPr>
            <a:cxnSpLocks/>
            <a:stCxn id="15" idx="3"/>
            <a:endCxn id="17" idx="1"/>
          </p:cNvCxnSpPr>
          <p:nvPr/>
        </p:nvCxnSpPr>
        <p:spPr bwMode="auto">
          <a:xfrm flipV="1">
            <a:off x="5249705" y="2428630"/>
            <a:ext cx="1177572" cy="129201"/>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a:extLst>
              <a:ext uri="{FF2B5EF4-FFF2-40B4-BE49-F238E27FC236}">
                <a16:creationId xmlns:a16="http://schemas.microsoft.com/office/drawing/2014/main" id="{0A0D2779-2A9D-49F1-A346-4546F04CC5F7}"/>
              </a:ext>
            </a:extLst>
          </p:cNvPr>
          <p:cNvCxnSpPr>
            <a:stCxn id="19" idx="3"/>
            <a:endCxn id="23" idx="1"/>
          </p:cNvCxnSpPr>
          <p:nvPr/>
        </p:nvCxnSpPr>
        <p:spPr bwMode="auto">
          <a:xfrm>
            <a:off x="7461094" y="3826963"/>
            <a:ext cx="585922" cy="22076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a:extLst>
              <a:ext uri="{FF2B5EF4-FFF2-40B4-BE49-F238E27FC236}">
                <a16:creationId xmlns:a16="http://schemas.microsoft.com/office/drawing/2014/main" id="{7067CDAD-D813-4F97-B23B-9CBCDA6A7CD7}"/>
              </a:ext>
            </a:extLst>
          </p:cNvPr>
          <p:cNvCxnSpPr>
            <a:stCxn id="20" idx="3"/>
            <a:endCxn id="23" idx="2"/>
          </p:cNvCxnSpPr>
          <p:nvPr/>
        </p:nvCxnSpPr>
        <p:spPr bwMode="auto">
          <a:xfrm flipV="1">
            <a:off x="8379077" y="4201616"/>
            <a:ext cx="87039" cy="174717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a:extLst>
              <a:ext uri="{FF2B5EF4-FFF2-40B4-BE49-F238E27FC236}">
                <a16:creationId xmlns:a16="http://schemas.microsoft.com/office/drawing/2014/main" id="{7AC9CA3D-E6FE-416F-A188-6DADE5EDA452}"/>
              </a:ext>
            </a:extLst>
          </p:cNvPr>
          <p:cNvCxnSpPr>
            <a:stCxn id="18" idx="3"/>
            <a:endCxn id="22" idx="1"/>
          </p:cNvCxnSpPr>
          <p:nvPr/>
        </p:nvCxnSpPr>
        <p:spPr bwMode="auto">
          <a:xfrm flipV="1">
            <a:off x="7157671" y="2666227"/>
            <a:ext cx="805835" cy="15186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a:extLst>
              <a:ext uri="{FF2B5EF4-FFF2-40B4-BE49-F238E27FC236}">
                <a16:creationId xmlns:a16="http://schemas.microsoft.com/office/drawing/2014/main" id="{9A65F9E0-E9AA-4537-8CD5-A4799B29DC84}"/>
              </a:ext>
            </a:extLst>
          </p:cNvPr>
          <p:cNvCxnSpPr>
            <a:stCxn id="17" idx="3"/>
            <a:endCxn id="22" idx="1"/>
          </p:cNvCxnSpPr>
          <p:nvPr/>
        </p:nvCxnSpPr>
        <p:spPr bwMode="auto">
          <a:xfrm>
            <a:off x="7189278" y="2428630"/>
            <a:ext cx="774228" cy="237597"/>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44">
            <a:extLst>
              <a:ext uri="{FF2B5EF4-FFF2-40B4-BE49-F238E27FC236}">
                <a16:creationId xmlns:a16="http://schemas.microsoft.com/office/drawing/2014/main" id="{57F6329C-3D5F-4DB3-AF44-3CEE6A1EA3F0}"/>
              </a:ext>
            </a:extLst>
          </p:cNvPr>
          <p:cNvSpPr txBox="1"/>
          <p:nvPr/>
        </p:nvSpPr>
        <p:spPr>
          <a:xfrm rot="16200000">
            <a:off x="10857132" y="6020792"/>
            <a:ext cx="1219201" cy="276999"/>
          </a:xfrm>
          <a:prstGeom prst="rect">
            <a:avLst/>
          </a:prstGeom>
          <a:noFill/>
        </p:spPr>
        <p:txBody>
          <a:bodyPr wrap="square" rtlCol="0">
            <a:spAutoFit/>
          </a:bodyPr>
          <a:lstStyle/>
          <a:p>
            <a:r>
              <a:rPr lang="en-US" sz="1200" dirty="0">
                <a:solidFill>
                  <a:prstClr val="black"/>
                </a:solidFill>
              </a:rPr>
              <a:t>EMISSIONS</a:t>
            </a:r>
          </a:p>
        </p:txBody>
      </p:sp>
      <p:sp>
        <p:nvSpPr>
          <p:cNvPr id="46" name="TextBox 45">
            <a:extLst>
              <a:ext uri="{FF2B5EF4-FFF2-40B4-BE49-F238E27FC236}">
                <a16:creationId xmlns:a16="http://schemas.microsoft.com/office/drawing/2014/main" id="{1D082F10-F303-4D50-9A34-5930E30FFFAE}"/>
              </a:ext>
            </a:extLst>
          </p:cNvPr>
          <p:cNvSpPr txBox="1"/>
          <p:nvPr/>
        </p:nvSpPr>
        <p:spPr>
          <a:xfrm rot="16200000">
            <a:off x="9996522" y="5993019"/>
            <a:ext cx="1219201" cy="276999"/>
          </a:xfrm>
          <a:prstGeom prst="rect">
            <a:avLst/>
          </a:prstGeom>
          <a:noFill/>
        </p:spPr>
        <p:txBody>
          <a:bodyPr wrap="square" rtlCol="0">
            <a:spAutoFit/>
          </a:bodyPr>
          <a:lstStyle/>
          <a:p>
            <a:r>
              <a:rPr lang="en-US" sz="1200" dirty="0">
                <a:solidFill>
                  <a:prstClr val="black"/>
                </a:solidFill>
              </a:rPr>
              <a:t>EMISSIONS</a:t>
            </a:r>
          </a:p>
        </p:txBody>
      </p:sp>
      <p:sp>
        <p:nvSpPr>
          <p:cNvPr id="47" name="TextBox 46">
            <a:extLst>
              <a:ext uri="{FF2B5EF4-FFF2-40B4-BE49-F238E27FC236}">
                <a16:creationId xmlns:a16="http://schemas.microsoft.com/office/drawing/2014/main" id="{77329197-77EF-4B10-88F6-275A4B122655}"/>
              </a:ext>
            </a:extLst>
          </p:cNvPr>
          <p:cNvSpPr txBox="1"/>
          <p:nvPr/>
        </p:nvSpPr>
        <p:spPr>
          <a:xfrm rot="16200000">
            <a:off x="9586458" y="5993019"/>
            <a:ext cx="1219201" cy="276999"/>
          </a:xfrm>
          <a:prstGeom prst="rect">
            <a:avLst/>
          </a:prstGeom>
          <a:noFill/>
        </p:spPr>
        <p:txBody>
          <a:bodyPr wrap="square" rtlCol="0">
            <a:spAutoFit/>
          </a:bodyPr>
          <a:lstStyle/>
          <a:p>
            <a:r>
              <a:rPr lang="en-US" sz="1200" dirty="0">
                <a:solidFill>
                  <a:prstClr val="black"/>
                </a:solidFill>
              </a:rPr>
              <a:t>EMISSIONS</a:t>
            </a:r>
          </a:p>
        </p:txBody>
      </p:sp>
      <p:sp>
        <p:nvSpPr>
          <p:cNvPr id="48" name="TextBox 47">
            <a:extLst>
              <a:ext uri="{FF2B5EF4-FFF2-40B4-BE49-F238E27FC236}">
                <a16:creationId xmlns:a16="http://schemas.microsoft.com/office/drawing/2014/main" id="{E67EF2AB-C9E8-4EA4-88BA-A6BBCBD06F30}"/>
              </a:ext>
            </a:extLst>
          </p:cNvPr>
          <p:cNvSpPr txBox="1"/>
          <p:nvPr/>
        </p:nvSpPr>
        <p:spPr>
          <a:xfrm>
            <a:off x="8332703" y="1356410"/>
            <a:ext cx="801588" cy="307777"/>
          </a:xfrm>
          <a:prstGeom prst="rect">
            <a:avLst/>
          </a:prstGeom>
          <a:noFill/>
          <a:ln>
            <a:solidFill>
              <a:schemeClr val="tx1"/>
            </a:solidFill>
          </a:ln>
        </p:spPr>
        <p:txBody>
          <a:bodyPr wrap="square" rtlCol="0">
            <a:spAutoFit/>
          </a:bodyPr>
          <a:lstStyle/>
          <a:p>
            <a:pPr algn="ctr"/>
            <a:r>
              <a:rPr lang="en-US" sz="1400" dirty="0" err="1"/>
              <a:t>pcSOA</a:t>
            </a:r>
            <a:endParaRPr lang="en-US" sz="1400" dirty="0"/>
          </a:p>
        </p:txBody>
      </p:sp>
      <p:cxnSp>
        <p:nvCxnSpPr>
          <p:cNvPr id="49" name="Straight Arrow Connector 48">
            <a:extLst>
              <a:ext uri="{FF2B5EF4-FFF2-40B4-BE49-F238E27FC236}">
                <a16:creationId xmlns:a16="http://schemas.microsoft.com/office/drawing/2014/main" id="{482FB034-9C5C-428D-8C3C-3E39079036AC}"/>
              </a:ext>
            </a:extLst>
          </p:cNvPr>
          <p:cNvCxnSpPr>
            <a:cxnSpLocks/>
            <a:endCxn id="118" idx="2"/>
          </p:cNvCxnSpPr>
          <p:nvPr/>
        </p:nvCxnSpPr>
        <p:spPr bwMode="auto">
          <a:xfrm flipV="1">
            <a:off x="11579204" y="1474902"/>
            <a:ext cx="0" cy="5202866"/>
          </a:xfrm>
          <a:prstGeom prst="straightConnector1">
            <a:avLst/>
          </a:prstGeom>
          <a:solidFill>
            <a:schemeClr val="accent1"/>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a:extLst>
              <a:ext uri="{FF2B5EF4-FFF2-40B4-BE49-F238E27FC236}">
                <a16:creationId xmlns:a16="http://schemas.microsoft.com/office/drawing/2014/main" id="{E44D2598-0470-4535-8787-2138AA46863D}"/>
              </a:ext>
            </a:extLst>
          </p:cNvPr>
          <p:cNvCxnSpPr>
            <a:cxnSpLocks/>
          </p:cNvCxnSpPr>
          <p:nvPr/>
        </p:nvCxnSpPr>
        <p:spPr bwMode="auto">
          <a:xfrm flipH="1" flipV="1">
            <a:off x="9493026" y="2498408"/>
            <a:ext cx="2082190" cy="14899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a:extLst>
              <a:ext uri="{FF2B5EF4-FFF2-40B4-BE49-F238E27FC236}">
                <a16:creationId xmlns:a16="http://schemas.microsoft.com/office/drawing/2014/main" id="{BDD64EA0-3F6C-40A7-A2DE-ADC7FB3A4CBE}"/>
              </a:ext>
            </a:extLst>
          </p:cNvPr>
          <p:cNvCxnSpPr/>
          <p:nvPr/>
        </p:nvCxnSpPr>
        <p:spPr bwMode="auto">
          <a:xfrm flipV="1">
            <a:off x="323577" y="2271113"/>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a:extLst>
              <a:ext uri="{FF2B5EF4-FFF2-40B4-BE49-F238E27FC236}">
                <a16:creationId xmlns:a16="http://schemas.microsoft.com/office/drawing/2014/main" id="{3F4EF82E-92D1-4B67-8251-79CDBBA26070}"/>
              </a:ext>
            </a:extLst>
          </p:cNvPr>
          <p:cNvCxnSpPr/>
          <p:nvPr/>
        </p:nvCxnSpPr>
        <p:spPr bwMode="auto">
          <a:xfrm flipV="1">
            <a:off x="328562" y="2984542"/>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a:extLst>
              <a:ext uri="{FF2B5EF4-FFF2-40B4-BE49-F238E27FC236}">
                <a16:creationId xmlns:a16="http://schemas.microsoft.com/office/drawing/2014/main" id="{7FC9AFB2-AF75-407A-9A66-6DFD983D72F6}"/>
              </a:ext>
            </a:extLst>
          </p:cNvPr>
          <p:cNvCxnSpPr/>
          <p:nvPr/>
        </p:nvCxnSpPr>
        <p:spPr bwMode="auto">
          <a:xfrm flipV="1">
            <a:off x="328562" y="3429790"/>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a:extLst>
              <a:ext uri="{FF2B5EF4-FFF2-40B4-BE49-F238E27FC236}">
                <a16:creationId xmlns:a16="http://schemas.microsoft.com/office/drawing/2014/main" id="{981C1F08-0FAE-4D3C-BC93-D49D9B94E865}"/>
              </a:ext>
            </a:extLst>
          </p:cNvPr>
          <p:cNvCxnSpPr>
            <a:stCxn id="6" idx="2"/>
            <a:endCxn id="55" idx="1"/>
          </p:cNvCxnSpPr>
          <p:nvPr/>
        </p:nvCxnSpPr>
        <p:spPr bwMode="auto">
          <a:xfrm>
            <a:off x="1643871" y="6040913"/>
            <a:ext cx="822199" cy="32006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a:extLst>
              <a:ext uri="{FF2B5EF4-FFF2-40B4-BE49-F238E27FC236}">
                <a16:creationId xmlns:a16="http://schemas.microsoft.com/office/drawing/2014/main" id="{D4DCF52F-B321-40D0-A8DD-F996C7EAF0B9}"/>
              </a:ext>
            </a:extLst>
          </p:cNvPr>
          <p:cNvSpPr txBox="1"/>
          <p:nvPr/>
        </p:nvSpPr>
        <p:spPr>
          <a:xfrm>
            <a:off x="2466070" y="6207087"/>
            <a:ext cx="872068" cy="307777"/>
          </a:xfrm>
          <a:prstGeom prst="rect">
            <a:avLst/>
          </a:prstGeom>
          <a:noFill/>
          <a:ln>
            <a:solidFill>
              <a:schemeClr val="tx1"/>
            </a:solidFill>
          </a:ln>
        </p:spPr>
        <p:txBody>
          <a:bodyPr wrap="square" rtlCol="0">
            <a:spAutoFit/>
          </a:bodyPr>
          <a:lstStyle/>
          <a:p>
            <a:pPr algn="ctr"/>
            <a:r>
              <a:rPr lang="en-US" sz="1400" dirty="0"/>
              <a:t>IEPOX</a:t>
            </a:r>
          </a:p>
        </p:txBody>
      </p:sp>
      <p:sp>
        <p:nvSpPr>
          <p:cNvPr id="56" name="TextBox 55">
            <a:extLst>
              <a:ext uri="{FF2B5EF4-FFF2-40B4-BE49-F238E27FC236}">
                <a16:creationId xmlns:a16="http://schemas.microsoft.com/office/drawing/2014/main" id="{8C930A99-2DC3-4C9C-8526-C86D40047E8E}"/>
              </a:ext>
            </a:extLst>
          </p:cNvPr>
          <p:cNvSpPr txBox="1"/>
          <p:nvPr/>
        </p:nvSpPr>
        <p:spPr>
          <a:xfrm>
            <a:off x="8786818" y="4460327"/>
            <a:ext cx="679861" cy="276999"/>
          </a:xfrm>
          <a:prstGeom prst="rect">
            <a:avLst/>
          </a:prstGeom>
          <a:solidFill>
            <a:schemeClr val="bg1">
              <a:lumMod val="85000"/>
            </a:schemeClr>
          </a:solidFill>
          <a:ln>
            <a:solidFill>
              <a:schemeClr val="tx1"/>
            </a:solidFill>
          </a:ln>
        </p:spPr>
        <p:txBody>
          <a:bodyPr wrap="square">
            <a:spAutoFit/>
          </a:bodyPr>
          <a:lstStyle/>
          <a:p>
            <a:pPr algn="ctr">
              <a:defRPr/>
            </a:pPr>
            <a:r>
              <a:rPr lang="en-US" sz="1200" dirty="0"/>
              <a:t>AISO3</a:t>
            </a:r>
          </a:p>
        </p:txBody>
      </p:sp>
      <p:cxnSp>
        <p:nvCxnSpPr>
          <p:cNvPr id="57" name="Straight Arrow Connector 56">
            <a:extLst>
              <a:ext uri="{FF2B5EF4-FFF2-40B4-BE49-F238E27FC236}">
                <a16:creationId xmlns:a16="http://schemas.microsoft.com/office/drawing/2014/main" id="{0A9DA8BE-F094-4836-8E9B-3FA4C8369246}"/>
              </a:ext>
            </a:extLst>
          </p:cNvPr>
          <p:cNvCxnSpPr>
            <a:stCxn id="55" idx="3"/>
            <a:endCxn id="58" idx="5"/>
          </p:cNvCxnSpPr>
          <p:nvPr/>
        </p:nvCxnSpPr>
        <p:spPr bwMode="auto">
          <a:xfrm flipV="1">
            <a:off x="3338138" y="6319023"/>
            <a:ext cx="5607746" cy="4195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ardrop 57">
            <a:extLst>
              <a:ext uri="{FF2B5EF4-FFF2-40B4-BE49-F238E27FC236}">
                <a16:creationId xmlns:a16="http://schemas.microsoft.com/office/drawing/2014/main" id="{B6C4BAC1-9A2C-418F-A361-AA2A869B4BE4}"/>
              </a:ext>
            </a:extLst>
          </p:cNvPr>
          <p:cNvSpPr/>
          <p:nvPr/>
        </p:nvSpPr>
        <p:spPr>
          <a:xfrm rot="18900000">
            <a:off x="8933020" y="6156997"/>
            <a:ext cx="349779" cy="298324"/>
          </a:xfrm>
          <a:prstGeom prst="teardrop">
            <a:avLst>
              <a:gd name="adj" fmla="val 139646"/>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9" name="Straight Arrow Connector 58">
            <a:extLst>
              <a:ext uri="{FF2B5EF4-FFF2-40B4-BE49-F238E27FC236}">
                <a16:creationId xmlns:a16="http://schemas.microsoft.com/office/drawing/2014/main" id="{BC69D364-FDAE-4F53-BF36-3304273B2E5D}"/>
              </a:ext>
            </a:extLst>
          </p:cNvPr>
          <p:cNvCxnSpPr>
            <a:stCxn id="58" idx="5"/>
            <a:endCxn id="56" idx="2"/>
          </p:cNvCxnSpPr>
          <p:nvPr/>
        </p:nvCxnSpPr>
        <p:spPr bwMode="auto">
          <a:xfrm flipV="1">
            <a:off x="8945884" y="4737326"/>
            <a:ext cx="180865" cy="1581697"/>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Box 59">
            <a:extLst>
              <a:ext uri="{FF2B5EF4-FFF2-40B4-BE49-F238E27FC236}">
                <a16:creationId xmlns:a16="http://schemas.microsoft.com/office/drawing/2014/main" id="{2CD6B45F-61E2-405E-903C-BC5DD8C2BB2C}"/>
              </a:ext>
            </a:extLst>
          </p:cNvPr>
          <p:cNvSpPr txBox="1"/>
          <p:nvPr/>
        </p:nvSpPr>
        <p:spPr>
          <a:xfrm>
            <a:off x="8332173" y="6440933"/>
            <a:ext cx="1496334" cy="276999"/>
          </a:xfrm>
          <a:prstGeom prst="rect">
            <a:avLst/>
          </a:prstGeom>
          <a:noFill/>
        </p:spPr>
        <p:txBody>
          <a:bodyPr wrap="square" rtlCol="0">
            <a:spAutoFit/>
          </a:bodyPr>
          <a:lstStyle/>
          <a:p>
            <a:pPr algn="ctr"/>
            <a:r>
              <a:rPr lang="en-US" sz="1200" dirty="0"/>
              <a:t>aqueous aerosol</a:t>
            </a:r>
          </a:p>
        </p:txBody>
      </p:sp>
      <p:sp>
        <p:nvSpPr>
          <p:cNvPr id="61" name="TextBox 60">
            <a:extLst>
              <a:ext uri="{FF2B5EF4-FFF2-40B4-BE49-F238E27FC236}">
                <a16:creationId xmlns:a16="http://schemas.microsoft.com/office/drawing/2014/main" id="{04B32E0D-1112-47BC-A349-AC85ECA5F013}"/>
              </a:ext>
            </a:extLst>
          </p:cNvPr>
          <p:cNvSpPr txBox="1"/>
          <p:nvPr/>
        </p:nvSpPr>
        <p:spPr>
          <a:xfrm>
            <a:off x="2384806" y="5580448"/>
            <a:ext cx="1334858" cy="307777"/>
          </a:xfrm>
          <a:prstGeom prst="rect">
            <a:avLst/>
          </a:prstGeom>
          <a:noFill/>
        </p:spPr>
        <p:txBody>
          <a:bodyPr wrap="square" rtlCol="0">
            <a:spAutoFit/>
          </a:bodyPr>
          <a:lstStyle/>
          <a:p>
            <a:r>
              <a:rPr lang="en-US" sz="1400" dirty="0"/>
              <a:t>+OH, + NO</a:t>
            </a:r>
            <a:r>
              <a:rPr lang="en-US" sz="1400" baseline="-25000" dirty="0"/>
              <a:t>3</a:t>
            </a:r>
            <a:endParaRPr lang="en-US" sz="1400" strike="sngStrike" baseline="-25000" dirty="0">
              <a:solidFill>
                <a:srgbClr val="7030A0"/>
              </a:solidFill>
            </a:endParaRPr>
          </a:p>
        </p:txBody>
      </p:sp>
      <p:sp>
        <p:nvSpPr>
          <p:cNvPr id="62" name="TextBox 61">
            <a:extLst>
              <a:ext uri="{FF2B5EF4-FFF2-40B4-BE49-F238E27FC236}">
                <a16:creationId xmlns:a16="http://schemas.microsoft.com/office/drawing/2014/main" id="{17153135-366B-498E-94F8-26315B1487C5}"/>
              </a:ext>
            </a:extLst>
          </p:cNvPr>
          <p:cNvSpPr txBox="1"/>
          <p:nvPr/>
        </p:nvSpPr>
        <p:spPr>
          <a:xfrm rot="1023039">
            <a:off x="1990334" y="2201027"/>
            <a:ext cx="951471" cy="307777"/>
          </a:xfrm>
          <a:prstGeom prst="rect">
            <a:avLst/>
          </a:prstGeom>
          <a:noFill/>
        </p:spPr>
        <p:txBody>
          <a:bodyPr wrap="square" rtlCol="0">
            <a:spAutoFit/>
          </a:bodyPr>
          <a:lstStyle/>
          <a:p>
            <a:r>
              <a:rPr lang="en-US" sz="1400" dirty="0"/>
              <a:t>+ OH/NO</a:t>
            </a:r>
          </a:p>
        </p:txBody>
      </p:sp>
      <p:sp>
        <p:nvSpPr>
          <p:cNvPr id="63" name="TextBox 62">
            <a:extLst>
              <a:ext uri="{FF2B5EF4-FFF2-40B4-BE49-F238E27FC236}">
                <a16:creationId xmlns:a16="http://schemas.microsoft.com/office/drawing/2014/main" id="{FE8A811B-59E5-43B1-BC62-E223BB474791}"/>
              </a:ext>
            </a:extLst>
          </p:cNvPr>
          <p:cNvSpPr txBox="1"/>
          <p:nvPr/>
        </p:nvSpPr>
        <p:spPr>
          <a:xfrm rot="21281111">
            <a:off x="1924301" y="2683431"/>
            <a:ext cx="951471" cy="307777"/>
          </a:xfrm>
          <a:prstGeom prst="rect">
            <a:avLst/>
          </a:prstGeom>
          <a:noFill/>
        </p:spPr>
        <p:txBody>
          <a:bodyPr wrap="square" rtlCol="0">
            <a:spAutoFit/>
          </a:bodyPr>
          <a:lstStyle/>
          <a:p>
            <a:r>
              <a:rPr lang="en-US" sz="1400" dirty="0"/>
              <a:t>+ OH/NO</a:t>
            </a:r>
          </a:p>
        </p:txBody>
      </p:sp>
      <p:sp>
        <p:nvSpPr>
          <p:cNvPr id="64" name="TextBox 63">
            <a:extLst>
              <a:ext uri="{FF2B5EF4-FFF2-40B4-BE49-F238E27FC236}">
                <a16:creationId xmlns:a16="http://schemas.microsoft.com/office/drawing/2014/main" id="{468EBECB-C2A3-4C83-ADB6-CB584FAD96A9}"/>
              </a:ext>
            </a:extLst>
          </p:cNvPr>
          <p:cNvSpPr txBox="1"/>
          <p:nvPr/>
        </p:nvSpPr>
        <p:spPr>
          <a:xfrm rot="183215">
            <a:off x="2059312" y="3141995"/>
            <a:ext cx="951471" cy="307777"/>
          </a:xfrm>
          <a:prstGeom prst="rect">
            <a:avLst/>
          </a:prstGeom>
          <a:noFill/>
        </p:spPr>
        <p:txBody>
          <a:bodyPr wrap="square" rtlCol="0">
            <a:spAutoFit/>
          </a:bodyPr>
          <a:lstStyle/>
          <a:p>
            <a:r>
              <a:rPr lang="en-US" sz="1400" dirty="0"/>
              <a:t>+ OH/NO</a:t>
            </a:r>
          </a:p>
        </p:txBody>
      </p:sp>
      <p:sp>
        <p:nvSpPr>
          <p:cNvPr id="65" name="TextBox 64">
            <a:extLst>
              <a:ext uri="{FF2B5EF4-FFF2-40B4-BE49-F238E27FC236}">
                <a16:creationId xmlns:a16="http://schemas.microsoft.com/office/drawing/2014/main" id="{3020F293-3DAA-4D65-9ED9-239E543C9F43}"/>
              </a:ext>
            </a:extLst>
          </p:cNvPr>
          <p:cNvSpPr txBox="1"/>
          <p:nvPr/>
        </p:nvSpPr>
        <p:spPr>
          <a:xfrm>
            <a:off x="2618740" y="3489495"/>
            <a:ext cx="2058538" cy="307777"/>
          </a:xfrm>
          <a:prstGeom prst="rect">
            <a:avLst/>
          </a:prstGeom>
          <a:noFill/>
        </p:spPr>
        <p:txBody>
          <a:bodyPr wrap="square" rtlCol="0">
            <a:spAutoFit/>
          </a:bodyPr>
          <a:lstStyle/>
          <a:p>
            <a:r>
              <a:rPr lang="en-US" sz="1400" dirty="0"/>
              <a:t>+OH, +O</a:t>
            </a:r>
            <a:r>
              <a:rPr lang="en-US" sz="1400" baseline="-25000" dirty="0"/>
              <a:t>3</a:t>
            </a:r>
            <a:r>
              <a:rPr lang="en-US" sz="1400" dirty="0"/>
              <a:t>, +NO</a:t>
            </a:r>
            <a:r>
              <a:rPr lang="en-US" sz="1400" baseline="-25000" dirty="0"/>
              <a:t>3</a:t>
            </a:r>
            <a:r>
              <a:rPr lang="en-US" sz="1400" dirty="0"/>
              <a:t>, +O</a:t>
            </a:r>
            <a:r>
              <a:rPr lang="en-US" sz="1400" baseline="30000" dirty="0"/>
              <a:t>3</a:t>
            </a:r>
            <a:r>
              <a:rPr lang="en-US" sz="1400" dirty="0"/>
              <a:t>P</a:t>
            </a:r>
          </a:p>
        </p:txBody>
      </p:sp>
      <p:sp>
        <p:nvSpPr>
          <p:cNvPr id="66" name="TextBox 65">
            <a:extLst>
              <a:ext uri="{FF2B5EF4-FFF2-40B4-BE49-F238E27FC236}">
                <a16:creationId xmlns:a16="http://schemas.microsoft.com/office/drawing/2014/main" id="{B54AA934-F69E-4316-A373-A92A8F585772}"/>
              </a:ext>
            </a:extLst>
          </p:cNvPr>
          <p:cNvSpPr txBox="1"/>
          <p:nvPr/>
        </p:nvSpPr>
        <p:spPr>
          <a:xfrm>
            <a:off x="9029944" y="4017057"/>
            <a:ext cx="656636" cy="307777"/>
          </a:xfrm>
          <a:prstGeom prst="rect">
            <a:avLst/>
          </a:prstGeom>
          <a:solidFill>
            <a:schemeClr val="bg1">
              <a:lumMod val="85000"/>
            </a:schemeClr>
          </a:solidFill>
          <a:ln>
            <a:solidFill>
              <a:schemeClr val="tx1"/>
            </a:solidFill>
          </a:ln>
        </p:spPr>
        <p:txBody>
          <a:bodyPr wrap="square" rtlCol="0">
            <a:spAutoFit/>
          </a:bodyPr>
          <a:lstStyle/>
          <a:p>
            <a:pPr algn="ctr"/>
            <a:r>
              <a:rPr lang="en-US" sz="1400" dirty="0"/>
              <a:t>AGLY</a:t>
            </a:r>
          </a:p>
        </p:txBody>
      </p:sp>
      <p:cxnSp>
        <p:nvCxnSpPr>
          <p:cNvPr id="67" name="Straight Arrow Connector 66">
            <a:extLst>
              <a:ext uri="{FF2B5EF4-FFF2-40B4-BE49-F238E27FC236}">
                <a16:creationId xmlns:a16="http://schemas.microsoft.com/office/drawing/2014/main" id="{FFC9E8F1-F14A-41FE-9443-19464F6F4086}"/>
              </a:ext>
            </a:extLst>
          </p:cNvPr>
          <p:cNvCxnSpPr>
            <a:stCxn id="28" idx="1"/>
            <a:endCxn id="58" idx="0"/>
          </p:cNvCxnSpPr>
          <p:nvPr/>
        </p:nvCxnSpPr>
        <p:spPr bwMode="auto">
          <a:xfrm flipH="1">
            <a:off x="9231575" y="4630234"/>
            <a:ext cx="827241" cy="1552259"/>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TextBox 67">
            <a:extLst>
              <a:ext uri="{FF2B5EF4-FFF2-40B4-BE49-F238E27FC236}">
                <a16:creationId xmlns:a16="http://schemas.microsoft.com/office/drawing/2014/main" id="{A0BF931A-11FD-4E9C-9F1E-F97571CBA862}"/>
              </a:ext>
            </a:extLst>
          </p:cNvPr>
          <p:cNvSpPr txBox="1"/>
          <p:nvPr/>
        </p:nvSpPr>
        <p:spPr>
          <a:xfrm>
            <a:off x="4345086" y="2917144"/>
            <a:ext cx="914400" cy="307777"/>
          </a:xfrm>
          <a:prstGeom prst="rect">
            <a:avLst/>
          </a:prstGeom>
          <a:solidFill>
            <a:schemeClr val="bg1"/>
          </a:solidFill>
          <a:ln>
            <a:solidFill>
              <a:schemeClr val="tx1"/>
            </a:solidFill>
          </a:ln>
        </p:spPr>
        <p:txBody>
          <a:bodyPr wrap="square" rtlCol="0">
            <a:spAutoFit/>
          </a:bodyPr>
          <a:lstStyle/>
          <a:p>
            <a:pPr algn="ctr"/>
            <a:r>
              <a:rPr lang="en-US" sz="1400" dirty="0">
                <a:solidFill>
                  <a:srgbClr val="C00000"/>
                </a:solidFill>
              </a:rPr>
              <a:t>SVAVB4</a:t>
            </a:r>
          </a:p>
        </p:txBody>
      </p:sp>
      <p:cxnSp>
        <p:nvCxnSpPr>
          <p:cNvPr id="69" name="Straight Arrow Connector 68">
            <a:extLst>
              <a:ext uri="{FF2B5EF4-FFF2-40B4-BE49-F238E27FC236}">
                <a16:creationId xmlns:a16="http://schemas.microsoft.com/office/drawing/2014/main" id="{FDBC1162-EE09-4AF6-B3FD-8E75ADCAEE4A}"/>
              </a:ext>
            </a:extLst>
          </p:cNvPr>
          <p:cNvCxnSpPr>
            <a:cxnSpLocks/>
          </p:cNvCxnSpPr>
          <p:nvPr/>
        </p:nvCxnSpPr>
        <p:spPr bwMode="auto">
          <a:xfrm flipV="1">
            <a:off x="902208" y="3819319"/>
            <a:ext cx="0" cy="2306884"/>
          </a:xfrm>
          <a:prstGeom prst="straightConnector1">
            <a:avLst/>
          </a:prstGeom>
          <a:solidFill>
            <a:schemeClr val="accent1"/>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a:extLst>
              <a:ext uri="{FF2B5EF4-FFF2-40B4-BE49-F238E27FC236}">
                <a16:creationId xmlns:a16="http://schemas.microsoft.com/office/drawing/2014/main" id="{09F64199-E86A-4ED7-B416-9ADB8B580748}"/>
              </a:ext>
            </a:extLst>
          </p:cNvPr>
          <p:cNvCxnSpPr/>
          <p:nvPr/>
        </p:nvCxnSpPr>
        <p:spPr bwMode="auto">
          <a:xfrm>
            <a:off x="891215" y="5865617"/>
            <a:ext cx="228600" cy="15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Arrow Connector 70">
            <a:extLst>
              <a:ext uri="{FF2B5EF4-FFF2-40B4-BE49-F238E27FC236}">
                <a16:creationId xmlns:a16="http://schemas.microsoft.com/office/drawing/2014/main" id="{64076739-E8C5-44B1-A87C-72C60FD48DEC}"/>
              </a:ext>
            </a:extLst>
          </p:cNvPr>
          <p:cNvCxnSpPr>
            <a:cxnSpLocks/>
          </p:cNvCxnSpPr>
          <p:nvPr/>
        </p:nvCxnSpPr>
        <p:spPr bwMode="auto">
          <a:xfrm flipV="1">
            <a:off x="326640" y="1184904"/>
            <a:ext cx="0" cy="4963199"/>
          </a:xfrm>
          <a:prstGeom prst="straightConnector1">
            <a:avLst/>
          </a:prstGeom>
          <a:solidFill>
            <a:schemeClr val="accent1"/>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TextBox 71">
            <a:extLst>
              <a:ext uri="{FF2B5EF4-FFF2-40B4-BE49-F238E27FC236}">
                <a16:creationId xmlns:a16="http://schemas.microsoft.com/office/drawing/2014/main" id="{B3CBDF2C-65A1-4EB1-B479-BC7460CD1212}"/>
              </a:ext>
            </a:extLst>
          </p:cNvPr>
          <p:cNvSpPr txBox="1"/>
          <p:nvPr/>
        </p:nvSpPr>
        <p:spPr>
          <a:xfrm>
            <a:off x="795193" y="1401623"/>
            <a:ext cx="990600" cy="523220"/>
          </a:xfrm>
          <a:prstGeom prst="rect">
            <a:avLst/>
          </a:prstGeom>
          <a:noFill/>
          <a:ln>
            <a:solidFill>
              <a:schemeClr val="tx1"/>
            </a:solidFill>
          </a:ln>
        </p:spPr>
        <p:txBody>
          <a:bodyPr wrap="square" rtlCol="0">
            <a:spAutoFit/>
          </a:bodyPr>
          <a:lstStyle/>
          <a:p>
            <a:pPr algn="ctr"/>
            <a:r>
              <a:rPr lang="en-US" sz="1400" dirty="0"/>
              <a:t>long</a:t>
            </a:r>
          </a:p>
          <a:p>
            <a:pPr algn="ctr"/>
            <a:r>
              <a:rPr lang="en-US" sz="1400" dirty="0"/>
              <a:t>alkanes</a:t>
            </a:r>
          </a:p>
        </p:txBody>
      </p:sp>
      <p:sp>
        <p:nvSpPr>
          <p:cNvPr id="73" name="TextBox 72">
            <a:extLst>
              <a:ext uri="{FF2B5EF4-FFF2-40B4-BE49-F238E27FC236}">
                <a16:creationId xmlns:a16="http://schemas.microsoft.com/office/drawing/2014/main" id="{8101CE04-67FE-4716-962E-F61B05DC0280}"/>
              </a:ext>
            </a:extLst>
          </p:cNvPr>
          <p:cNvSpPr txBox="1"/>
          <p:nvPr/>
        </p:nvSpPr>
        <p:spPr>
          <a:xfrm>
            <a:off x="4335783" y="1971106"/>
            <a:ext cx="914400" cy="307777"/>
          </a:xfrm>
          <a:prstGeom prst="rect">
            <a:avLst/>
          </a:prstGeom>
          <a:solidFill>
            <a:schemeClr val="bg1"/>
          </a:solidFill>
          <a:ln>
            <a:solidFill>
              <a:schemeClr val="tx1"/>
            </a:solidFill>
          </a:ln>
        </p:spPr>
        <p:txBody>
          <a:bodyPr wrap="square" rtlCol="0">
            <a:spAutoFit/>
          </a:bodyPr>
          <a:lstStyle/>
          <a:p>
            <a:pPr algn="ctr"/>
            <a:r>
              <a:rPr lang="en-US" sz="1400" dirty="0">
                <a:solidFill>
                  <a:srgbClr val="C00000"/>
                </a:solidFill>
              </a:rPr>
              <a:t>SVAVB2</a:t>
            </a:r>
          </a:p>
        </p:txBody>
      </p:sp>
      <p:sp>
        <p:nvSpPr>
          <p:cNvPr id="74" name="TextBox 73">
            <a:extLst>
              <a:ext uri="{FF2B5EF4-FFF2-40B4-BE49-F238E27FC236}">
                <a16:creationId xmlns:a16="http://schemas.microsoft.com/office/drawing/2014/main" id="{CAAA765D-8BC9-4B9C-8BE1-4048BB78B313}"/>
              </a:ext>
            </a:extLst>
          </p:cNvPr>
          <p:cNvSpPr txBox="1"/>
          <p:nvPr/>
        </p:nvSpPr>
        <p:spPr>
          <a:xfrm>
            <a:off x="6504928" y="1866806"/>
            <a:ext cx="762000" cy="300082"/>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350" dirty="0">
                <a:solidFill>
                  <a:srgbClr val="C00000"/>
                </a:solidFill>
              </a:rPr>
              <a:t>AAVB2</a:t>
            </a:r>
          </a:p>
        </p:txBody>
      </p:sp>
      <p:cxnSp>
        <p:nvCxnSpPr>
          <p:cNvPr id="75" name="Straight Arrow Connector 74">
            <a:extLst>
              <a:ext uri="{FF2B5EF4-FFF2-40B4-BE49-F238E27FC236}">
                <a16:creationId xmlns:a16="http://schemas.microsoft.com/office/drawing/2014/main" id="{FBFFB7EC-4F5F-4C43-95AA-AEDD8A6EDF5A}"/>
              </a:ext>
            </a:extLst>
          </p:cNvPr>
          <p:cNvCxnSpPr>
            <a:cxnSpLocks/>
            <a:stCxn id="72" idx="3"/>
            <a:endCxn id="73" idx="1"/>
          </p:cNvCxnSpPr>
          <p:nvPr/>
        </p:nvCxnSpPr>
        <p:spPr bwMode="auto">
          <a:xfrm>
            <a:off x="1785793" y="1663233"/>
            <a:ext cx="2549990" cy="46176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a:extLst>
              <a:ext uri="{FF2B5EF4-FFF2-40B4-BE49-F238E27FC236}">
                <a16:creationId xmlns:a16="http://schemas.microsoft.com/office/drawing/2014/main" id="{8B9E73F4-C2F8-4A18-BF85-896F6B5FB436}"/>
              </a:ext>
            </a:extLst>
          </p:cNvPr>
          <p:cNvCxnSpPr>
            <a:cxnSpLocks/>
            <a:stCxn id="73" idx="3"/>
            <a:endCxn id="74" idx="1"/>
          </p:cNvCxnSpPr>
          <p:nvPr/>
        </p:nvCxnSpPr>
        <p:spPr bwMode="auto">
          <a:xfrm flipV="1">
            <a:off x="5250183" y="2016847"/>
            <a:ext cx="1254745" cy="108148"/>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Arrow Connector 76">
            <a:extLst>
              <a:ext uri="{FF2B5EF4-FFF2-40B4-BE49-F238E27FC236}">
                <a16:creationId xmlns:a16="http://schemas.microsoft.com/office/drawing/2014/main" id="{15D3D224-E555-4534-BB25-E4B6EFB3BB37}"/>
              </a:ext>
            </a:extLst>
          </p:cNvPr>
          <p:cNvCxnSpPr>
            <a:stCxn id="74" idx="3"/>
            <a:endCxn id="22" idx="1"/>
          </p:cNvCxnSpPr>
          <p:nvPr/>
        </p:nvCxnSpPr>
        <p:spPr bwMode="auto">
          <a:xfrm>
            <a:off x="7266928" y="2016847"/>
            <a:ext cx="696578" cy="64938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Arrow Connector 77">
            <a:extLst>
              <a:ext uri="{FF2B5EF4-FFF2-40B4-BE49-F238E27FC236}">
                <a16:creationId xmlns:a16="http://schemas.microsoft.com/office/drawing/2014/main" id="{56EC85E4-C99B-449D-84F2-9120BCE5B9BB}"/>
              </a:ext>
            </a:extLst>
          </p:cNvPr>
          <p:cNvCxnSpPr/>
          <p:nvPr/>
        </p:nvCxnSpPr>
        <p:spPr bwMode="auto">
          <a:xfrm flipV="1">
            <a:off x="323577" y="1725777"/>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TextBox 78">
            <a:extLst>
              <a:ext uri="{FF2B5EF4-FFF2-40B4-BE49-F238E27FC236}">
                <a16:creationId xmlns:a16="http://schemas.microsoft.com/office/drawing/2014/main" id="{011D2C72-4EC4-46D0-BFF7-488BAB1C99F8}"/>
              </a:ext>
            </a:extLst>
          </p:cNvPr>
          <p:cNvSpPr txBox="1"/>
          <p:nvPr/>
        </p:nvSpPr>
        <p:spPr>
          <a:xfrm>
            <a:off x="6903521" y="1444074"/>
            <a:ext cx="762000" cy="300082"/>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350" dirty="0">
                <a:solidFill>
                  <a:srgbClr val="C00000"/>
                </a:solidFill>
              </a:rPr>
              <a:t>AAVB1</a:t>
            </a:r>
          </a:p>
        </p:txBody>
      </p:sp>
      <p:sp>
        <p:nvSpPr>
          <p:cNvPr id="80" name="TextBox 79">
            <a:extLst>
              <a:ext uri="{FF2B5EF4-FFF2-40B4-BE49-F238E27FC236}">
                <a16:creationId xmlns:a16="http://schemas.microsoft.com/office/drawing/2014/main" id="{845185AD-E21A-4D61-903B-BE0599C4BFD3}"/>
              </a:ext>
            </a:extLst>
          </p:cNvPr>
          <p:cNvSpPr txBox="1"/>
          <p:nvPr/>
        </p:nvSpPr>
        <p:spPr>
          <a:xfrm>
            <a:off x="4345086" y="1474663"/>
            <a:ext cx="914400" cy="307777"/>
          </a:xfrm>
          <a:prstGeom prst="rect">
            <a:avLst/>
          </a:prstGeom>
          <a:noFill/>
          <a:ln>
            <a:solidFill>
              <a:schemeClr val="tx1"/>
            </a:solidFill>
          </a:ln>
        </p:spPr>
        <p:txBody>
          <a:bodyPr wrap="square" rtlCol="0">
            <a:spAutoFit/>
          </a:bodyPr>
          <a:lstStyle/>
          <a:p>
            <a:pPr algn="ctr"/>
            <a:r>
              <a:rPr lang="en-US" sz="1400" dirty="0">
                <a:solidFill>
                  <a:srgbClr val="C00000"/>
                </a:solidFill>
              </a:rPr>
              <a:t>SVAVB1</a:t>
            </a:r>
          </a:p>
        </p:txBody>
      </p:sp>
      <p:cxnSp>
        <p:nvCxnSpPr>
          <p:cNvPr id="81" name="Straight Arrow Connector 80">
            <a:extLst>
              <a:ext uri="{FF2B5EF4-FFF2-40B4-BE49-F238E27FC236}">
                <a16:creationId xmlns:a16="http://schemas.microsoft.com/office/drawing/2014/main" id="{37670894-680A-4AD8-A196-42DE15031D03}"/>
              </a:ext>
            </a:extLst>
          </p:cNvPr>
          <p:cNvCxnSpPr>
            <a:cxnSpLocks/>
            <a:stCxn id="83" idx="3"/>
            <a:endCxn id="80" idx="1"/>
          </p:cNvCxnSpPr>
          <p:nvPr/>
        </p:nvCxnSpPr>
        <p:spPr bwMode="auto">
          <a:xfrm>
            <a:off x="1783894" y="1198231"/>
            <a:ext cx="2561192" cy="430321"/>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Arrow Connector 81">
            <a:extLst>
              <a:ext uri="{FF2B5EF4-FFF2-40B4-BE49-F238E27FC236}">
                <a16:creationId xmlns:a16="http://schemas.microsoft.com/office/drawing/2014/main" id="{1A0B5B8C-381A-487D-8F68-05DF175A7BD6}"/>
              </a:ext>
            </a:extLst>
          </p:cNvPr>
          <p:cNvCxnSpPr>
            <a:cxnSpLocks/>
            <a:stCxn id="80" idx="3"/>
            <a:endCxn id="79" idx="1"/>
          </p:cNvCxnSpPr>
          <p:nvPr/>
        </p:nvCxnSpPr>
        <p:spPr bwMode="auto">
          <a:xfrm flipV="1">
            <a:off x="5259486" y="1594115"/>
            <a:ext cx="1644035" cy="34437"/>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TextBox 82">
            <a:extLst>
              <a:ext uri="{FF2B5EF4-FFF2-40B4-BE49-F238E27FC236}">
                <a16:creationId xmlns:a16="http://schemas.microsoft.com/office/drawing/2014/main" id="{903FC65B-912B-48F1-8016-33E7D26FF2B6}"/>
              </a:ext>
            </a:extLst>
          </p:cNvPr>
          <p:cNvSpPr txBox="1"/>
          <p:nvPr/>
        </p:nvSpPr>
        <p:spPr>
          <a:xfrm>
            <a:off x="793294" y="1044342"/>
            <a:ext cx="990600" cy="307777"/>
          </a:xfrm>
          <a:prstGeom prst="rect">
            <a:avLst/>
          </a:prstGeom>
          <a:noFill/>
          <a:ln>
            <a:solidFill>
              <a:schemeClr val="tx1"/>
            </a:solidFill>
          </a:ln>
        </p:spPr>
        <p:txBody>
          <a:bodyPr wrap="square" rtlCol="0">
            <a:spAutoFit/>
          </a:bodyPr>
          <a:lstStyle/>
          <a:p>
            <a:pPr algn="ctr"/>
            <a:r>
              <a:rPr lang="en-US" sz="1400" dirty="0"/>
              <a:t>PAHs</a:t>
            </a:r>
          </a:p>
        </p:txBody>
      </p:sp>
      <p:cxnSp>
        <p:nvCxnSpPr>
          <p:cNvPr id="84" name="Straight Arrow Connector 83">
            <a:extLst>
              <a:ext uri="{FF2B5EF4-FFF2-40B4-BE49-F238E27FC236}">
                <a16:creationId xmlns:a16="http://schemas.microsoft.com/office/drawing/2014/main" id="{C547551A-C2C7-4043-B2CE-7E64A623798B}"/>
              </a:ext>
            </a:extLst>
          </p:cNvPr>
          <p:cNvCxnSpPr/>
          <p:nvPr/>
        </p:nvCxnSpPr>
        <p:spPr bwMode="auto">
          <a:xfrm flipV="1">
            <a:off x="332317" y="1178999"/>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Arrow Connector 84">
            <a:extLst>
              <a:ext uri="{FF2B5EF4-FFF2-40B4-BE49-F238E27FC236}">
                <a16:creationId xmlns:a16="http://schemas.microsoft.com/office/drawing/2014/main" id="{8AFEC0FA-2E54-488F-ACC0-8498D0899E6C}"/>
              </a:ext>
            </a:extLst>
          </p:cNvPr>
          <p:cNvCxnSpPr>
            <a:stCxn id="79" idx="2"/>
            <a:endCxn id="22" idx="1"/>
          </p:cNvCxnSpPr>
          <p:nvPr/>
        </p:nvCxnSpPr>
        <p:spPr bwMode="auto">
          <a:xfrm>
            <a:off x="7284521" y="1744156"/>
            <a:ext cx="678985" cy="922071"/>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TextBox 85">
            <a:extLst>
              <a:ext uri="{FF2B5EF4-FFF2-40B4-BE49-F238E27FC236}">
                <a16:creationId xmlns:a16="http://schemas.microsoft.com/office/drawing/2014/main" id="{8C1E4D1E-35B8-4498-A210-85E09482D1C3}"/>
              </a:ext>
            </a:extLst>
          </p:cNvPr>
          <p:cNvSpPr txBox="1"/>
          <p:nvPr/>
        </p:nvSpPr>
        <p:spPr>
          <a:xfrm>
            <a:off x="1754906" y="1685727"/>
            <a:ext cx="951471" cy="307777"/>
          </a:xfrm>
          <a:prstGeom prst="rect">
            <a:avLst/>
          </a:prstGeom>
          <a:noFill/>
        </p:spPr>
        <p:txBody>
          <a:bodyPr wrap="square" rtlCol="0">
            <a:spAutoFit/>
          </a:bodyPr>
          <a:lstStyle/>
          <a:p>
            <a:r>
              <a:rPr lang="en-US" sz="1400" dirty="0"/>
              <a:t>+ OH</a:t>
            </a:r>
          </a:p>
        </p:txBody>
      </p:sp>
      <p:sp>
        <p:nvSpPr>
          <p:cNvPr id="87" name="Cloud 86">
            <a:extLst>
              <a:ext uri="{FF2B5EF4-FFF2-40B4-BE49-F238E27FC236}">
                <a16:creationId xmlns:a16="http://schemas.microsoft.com/office/drawing/2014/main" id="{389FF4B2-20C8-43AB-A7C3-E971C1878670}"/>
              </a:ext>
            </a:extLst>
          </p:cNvPr>
          <p:cNvSpPr/>
          <p:nvPr/>
        </p:nvSpPr>
        <p:spPr>
          <a:xfrm>
            <a:off x="10015963" y="2838188"/>
            <a:ext cx="953543" cy="673469"/>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TextBox 87">
            <a:extLst>
              <a:ext uri="{FF2B5EF4-FFF2-40B4-BE49-F238E27FC236}">
                <a16:creationId xmlns:a16="http://schemas.microsoft.com/office/drawing/2014/main" id="{AE8BF452-B7DA-4B0D-BCFD-B68E0E98202F}"/>
              </a:ext>
            </a:extLst>
          </p:cNvPr>
          <p:cNvSpPr txBox="1"/>
          <p:nvPr/>
        </p:nvSpPr>
        <p:spPr>
          <a:xfrm>
            <a:off x="8532381" y="1787839"/>
            <a:ext cx="699187" cy="307126"/>
          </a:xfrm>
          <a:prstGeom prst="rect">
            <a:avLst/>
          </a:prstGeom>
          <a:noFill/>
          <a:ln>
            <a:solidFill>
              <a:schemeClr val="tx1"/>
            </a:solidFill>
          </a:ln>
        </p:spPr>
        <p:txBody>
          <a:bodyPr wrap="square" rtlCol="0">
            <a:spAutoFit/>
          </a:bodyPr>
          <a:lstStyle/>
          <a:p>
            <a:pPr algn="ctr"/>
            <a:r>
              <a:rPr lang="en-US" sz="1400" dirty="0"/>
              <a:t>OOA</a:t>
            </a:r>
          </a:p>
        </p:txBody>
      </p:sp>
      <p:sp>
        <p:nvSpPr>
          <p:cNvPr id="89" name="TextBox 88">
            <a:extLst>
              <a:ext uri="{FF2B5EF4-FFF2-40B4-BE49-F238E27FC236}">
                <a16:creationId xmlns:a16="http://schemas.microsoft.com/office/drawing/2014/main" id="{09C1AE22-D25B-46C5-942C-C2880BBA4CC5}"/>
              </a:ext>
            </a:extLst>
          </p:cNvPr>
          <p:cNvSpPr txBox="1"/>
          <p:nvPr/>
        </p:nvSpPr>
        <p:spPr>
          <a:xfrm>
            <a:off x="9810232" y="1696700"/>
            <a:ext cx="606552" cy="307777"/>
          </a:xfrm>
          <a:prstGeom prst="rect">
            <a:avLst/>
          </a:prstGeom>
          <a:noFill/>
          <a:ln>
            <a:solidFill>
              <a:schemeClr val="tx1"/>
            </a:solidFill>
          </a:ln>
        </p:spPr>
        <p:txBody>
          <a:bodyPr wrap="square" rtlCol="0">
            <a:spAutoFit/>
          </a:bodyPr>
          <a:lstStyle/>
          <a:p>
            <a:pPr algn="ctr"/>
            <a:r>
              <a:rPr lang="en-US" sz="1400" dirty="0"/>
              <a:t>OOG</a:t>
            </a:r>
          </a:p>
        </p:txBody>
      </p:sp>
      <p:sp>
        <p:nvSpPr>
          <p:cNvPr id="90" name="TextBox 89">
            <a:extLst>
              <a:ext uri="{FF2B5EF4-FFF2-40B4-BE49-F238E27FC236}">
                <a16:creationId xmlns:a16="http://schemas.microsoft.com/office/drawing/2014/main" id="{0903D4B1-B620-47C2-AE28-2797799C5E34}"/>
              </a:ext>
            </a:extLst>
          </p:cNvPr>
          <p:cNvSpPr txBox="1"/>
          <p:nvPr/>
        </p:nvSpPr>
        <p:spPr>
          <a:xfrm>
            <a:off x="10589866" y="2180989"/>
            <a:ext cx="579416" cy="317417"/>
          </a:xfrm>
          <a:prstGeom prst="rect">
            <a:avLst/>
          </a:prstGeom>
          <a:noFill/>
          <a:ln>
            <a:solidFill>
              <a:schemeClr val="tx1"/>
            </a:solidFill>
          </a:ln>
        </p:spPr>
        <p:txBody>
          <a:bodyPr wrap="square" rtlCol="0">
            <a:spAutoFit/>
          </a:bodyPr>
          <a:lstStyle/>
          <a:p>
            <a:pPr algn="ctr"/>
            <a:r>
              <a:rPr lang="en-US" sz="1400" dirty="0"/>
              <a:t>POG</a:t>
            </a:r>
          </a:p>
        </p:txBody>
      </p:sp>
      <p:cxnSp>
        <p:nvCxnSpPr>
          <p:cNvPr id="91" name="Straight Arrow Connector 90">
            <a:extLst>
              <a:ext uri="{FF2B5EF4-FFF2-40B4-BE49-F238E27FC236}">
                <a16:creationId xmlns:a16="http://schemas.microsoft.com/office/drawing/2014/main" id="{8610D198-B5AB-4574-8C6B-51101801C0D3}"/>
              </a:ext>
            </a:extLst>
          </p:cNvPr>
          <p:cNvCxnSpPr>
            <a:cxnSpLocks/>
            <a:stCxn id="88" idx="3"/>
            <a:endCxn id="89" idx="1"/>
          </p:cNvCxnSpPr>
          <p:nvPr/>
        </p:nvCxnSpPr>
        <p:spPr bwMode="auto">
          <a:xfrm flipV="1">
            <a:off x="9231568" y="1850589"/>
            <a:ext cx="578664" cy="90813"/>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Arrow Connector 91">
            <a:extLst>
              <a:ext uri="{FF2B5EF4-FFF2-40B4-BE49-F238E27FC236}">
                <a16:creationId xmlns:a16="http://schemas.microsoft.com/office/drawing/2014/main" id="{8EDD4D93-8362-42D3-ACB2-38471FD17662}"/>
              </a:ext>
            </a:extLst>
          </p:cNvPr>
          <p:cNvCxnSpPr>
            <a:cxnSpLocks/>
            <a:stCxn id="24" idx="3"/>
            <a:endCxn id="90" idx="1"/>
          </p:cNvCxnSpPr>
          <p:nvPr/>
        </p:nvCxnSpPr>
        <p:spPr bwMode="auto">
          <a:xfrm flipV="1">
            <a:off x="9512764" y="2339698"/>
            <a:ext cx="1077102" cy="35550"/>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Arrow Connector 92">
            <a:extLst>
              <a:ext uri="{FF2B5EF4-FFF2-40B4-BE49-F238E27FC236}">
                <a16:creationId xmlns:a16="http://schemas.microsoft.com/office/drawing/2014/main" id="{6379A89C-379E-404E-BD9B-7F6358D1AB31}"/>
              </a:ext>
            </a:extLst>
          </p:cNvPr>
          <p:cNvCxnSpPr>
            <a:cxnSpLocks/>
            <a:stCxn id="90" idx="0"/>
            <a:endCxn id="89" idx="3"/>
          </p:cNvCxnSpPr>
          <p:nvPr/>
        </p:nvCxnSpPr>
        <p:spPr bwMode="auto">
          <a:xfrm flipH="1" flipV="1">
            <a:off x="10416784" y="1850589"/>
            <a:ext cx="462790" cy="33040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TextBox 93">
            <a:extLst>
              <a:ext uri="{FF2B5EF4-FFF2-40B4-BE49-F238E27FC236}">
                <a16:creationId xmlns:a16="http://schemas.microsoft.com/office/drawing/2014/main" id="{60F25687-C480-44D3-85E6-637FBE187804}"/>
              </a:ext>
            </a:extLst>
          </p:cNvPr>
          <p:cNvSpPr txBox="1"/>
          <p:nvPr/>
        </p:nvSpPr>
        <p:spPr>
          <a:xfrm rot="394452">
            <a:off x="10471517" y="1749170"/>
            <a:ext cx="682389" cy="307777"/>
          </a:xfrm>
          <a:prstGeom prst="rect">
            <a:avLst/>
          </a:prstGeom>
          <a:noFill/>
        </p:spPr>
        <p:txBody>
          <a:bodyPr wrap="square" rtlCol="0">
            <a:spAutoFit/>
          </a:bodyPr>
          <a:lstStyle/>
          <a:p>
            <a:r>
              <a:rPr lang="en-US" sz="1400" dirty="0"/>
              <a:t>+OH</a:t>
            </a:r>
            <a:endParaRPr lang="en-US" sz="1400" strike="sngStrike" baseline="-25000" dirty="0">
              <a:solidFill>
                <a:srgbClr val="7030A0"/>
              </a:solidFill>
            </a:endParaRPr>
          </a:p>
        </p:txBody>
      </p:sp>
      <p:sp>
        <p:nvSpPr>
          <p:cNvPr id="95" name="TextBox 94">
            <a:extLst>
              <a:ext uri="{FF2B5EF4-FFF2-40B4-BE49-F238E27FC236}">
                <a16:creationId xmlns:a16="http://schemas.microsoft.com/office/drawing/2014/main" id="{D9F5A4C6-9F63-4DEE-A68E-AA49D6B7EB1B}"/>
              </a:ext>
            </a:extLst>
          </p:cNvPr>
          <p:cNvSpPr txBox="1"/>
          <p:nvPr/>
        </p:nvSpPr>
        <p:spPr>
          <a:xfrm>
            <a:off x="8906619" y="2612535"/>
            <a:ext cx="780835" cy="523220"/>
          </a:xfrm>
          <a:prstGeom prst="rect">
            <a:avLst/>
          </a:prstGeom>
          <a:solidFill>
            <a:schemeClr val="bg1"/>
          </a:solidFill>
          <a:ln>
            <a:solidFill>
              <a:schemeClr val="tx1"/>
            </a:solidFill>
          </a:ln>
        </p:spPr>
        <p:txBody>
          <a:bodyPr wrap="square" rtlCol="0">
            <a:spAutoFit/>
          </a:bodyPr>
          <a:lstStyle/>
          <a:p>
            <a:pPr algn="ctr"/>
            <a:r>
              <a:rPr lang="en-US" sz="1400" dirty="0">
                <a:solidFill>
                  <a:prstClr val="black"/>
                </a:solidFill>
              </a:rPr>
              <a:t>POC+NCOM</a:t>
            </a:r>
          </a:p>
        </p:txBody>
      </p:sp>
      <p:cxnSp>
        <p:nvCxnSpPr>
          <p:cNvPr id="96" name="Straight Arrow Connector 95">
            <a:extLst>
              <a:ext uri="{FF2B5EF4-FFF2-40B4-BE49-F238E27FC236}">
                <a16:creationId xmlns:a16="http://schemas.microsoft.com/office/drawing/2014/main" id="{9BA1E491-20F5-4CEF-B9DD-9810DDCD984E}"/>
              </a:ext>
            </a:extLst>
          </p:cNvPr>
          <p:cNvCxnSpPr>
            <a:cxnSpLocks/>
            <a:endCxn id="90" idx="3"/>
          </p:cNvCxnSpPr>
          <p:nvPr/>
        </p:nvCxnSpPr>
        <p:spPr bwMode="auto">
          <a:xfrm flipH="1" flipV="1">
            <a:off x="11169282" y="2339698"/>
            <a:ext cx="405934" cy="88931"/>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TextBox 96">
            <a:extLst>
              <a:ext uri="{FF2B5EF4-FFF2-40B4-BE49-F238E27FC236}">
                <a16:creationId xmlns:a16="http://schemas.microsoft.com/office/drawing/2014/main" id="{136088A5-CA1B-4B64-87B2-27F6B9AD0A7D}"/>
              </a:ext>
            </a:extLst>
          </p:cNvPr>
          <p:cNvSpPr txBox="1"/>
          <p:nvPr/>
        </p:nvSpPr>
        <p:spPr>
          <a:xfrm>
            <a:off x="1144804" y="4337420"/>
            <a:ext cx="1893424" cy="307777"/>
          </a:xfrm>
          <a:prstGeom prst="rect">
            <a:avLst/>
          </a:prstGeom>
          <a:noFill/>
          <a:ln>
            <a:solidFill>
              <a:schemeClr val="tx1"/>
            </a:solidFill>
          </a:ln>
        </p:spPr>
        <p:txBody>
          <a:bodyPr wrap="square" rtlCol="0">
            <a:spAutoFit/>
          </a:bodyPr>
          <a:lstStyle/>
          <a:p>
            <a:pPr algn="ctr"/>
            <a:r>
              <a:rPr lang="en-US" sz="1400" dirty="0">
                <a:solidFill>
                  <a:srgbClr val="C00000"/>
                </a:solidFill>
              </a:rPr>
              <a:t>APIN monoterpenes</a:t>
            </a:r>
          </a:p>
        </p:txBody>
      </p:sp>
      <p:cxnSp>
        <p:nvCxnSpPr>
          <p:cNvPr id="98" name="Straight Arrow Connector 97">
            <a:extLst>
              <a:ext uri="{FF2B5EF4-FFF2-40B4-BE49-F238E27FC236}">
                <a16:creationId xmlns:a16="http://schemas.microsoft.com/office/drawing/2014/main" id="{C1D90ECE-CAE6-4EE8-B568-F4BF48F05660}"/>
              </a:ext>
            </a:extLst>
          </p:cNvPr>
          <p:cNvCxnSpPr>
            <a:cxnSpLocks/>
            <a:stCxn id="113" idx="3"/>
            <a:endCxn id="114" idx="1"/>
          </p:cNvCxnSpPr>
          <p:nvPr/>
        </p:nvCxnSpPr>
        <p:spPr bwMode="auto">
          <a:xfrm>
            <a:off x="6099132" y="4440801"/>
            <a:ext cx="535131" cy="191657"/>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TextBox 98">
            <a:extLst>
              <a:ext uri="{FF2B5EF4-FFF2-40B4-BE49-F238E27FC236}">
                <a16:creationId xmlns:a16="http://schemas.microsoft.com/office/drawing/2014/main" id="{DA01DF1D-E719-468D-B0D2-893164792279}"/>
              </a:ext>
            </a:extLst>
          </p:cNvPr>
          <p:cNvSpPr txBox="1"/>
          <p:nvPr/>
        </p:nvSpPr>
        <p:spPr>
          <a:xfrm rot="21414115">
            <a:off x="3049562" y="4154282"/>
            <a:ext cx="1525970" cy="307777"/>
          </a:xfrm>
          <a:prstGeom prst="rect">
            <a:avLst/>
          </a:prstGeom>
          <a:noFill/>
        </p:spPr>
        <p:txBody>
          <a:bodyPr wrap="square" rtlCol="0">
            <a:spAutoFit/>
          </a:bodyPr>
          <a:lstStyle/>
          <a:p>
            <a:r>
              <a:rPr lang="en-US" sz="1400" dirty="0">
                <a:solidFill>
                  <a:srgbClr val="C00000"/>
                </a:solidFill>
              </a:rPr>
              <a:t>+OH, +O</a:t>
            </a:r>
            <a:r>
              <a:rPr lang="en-US" sz="1400" baseline="-25000" dirty="0">
                <a:solidFill>
                  <a:srgbClr val="C00000"/>
                </a:solidFill>
              </a:rPr>
              <a:t>3</a:t>
            </a:r>
            <a:r>
              <a:rPr lang="en-US" sz="1400" dirty="0">
                <a:solidFill>
                  <a:srgbClr val="C00000"/>
                </a:solidFill>
              </a:rPr>
              <a:t>, +O</a:t>
            </a:r>
            <a:r>
              <a:rPr lang="en-US" sz="1400" baseline="30000" dirty="0">
                <a:solidFill>
                  <a:srgbClr val="C00000"/>
                </a:solidFill>
              </a:rPr>
              <a:t>3</a:t>
            </a:r>
            <a:r>
              <a:rPr lang="en-US" sz="1400" dirty="0">
                <a:solidFill>
                  <a:srgbClr val="C00000"/>
                </a:solidFill>
              </a:rPr>
              <a:t>P</a:t>
            </a:r>
          </a:p>
        </p:txBody>
      </p:sp>
      <p:sp>
        <p:nvSpPr>
          <p:cNvPr id="100" name="TextBox 99">
            <a:extLst>
              <a:ext uri="{FF2B5EF4-FFF2-40B4-BE49-F238E27FC236}">
                <a16:creationId xmlns:a16="http://schemas.microsoft.com/office/drawing/2014/main" id="{1A7D2EB5-6BAD-473E-B03B-16C4233A19CF}"/>
              </a:ext>
            </a:extLst>
          </p:cNvPr>
          <p:cNvSpPr txBox="1"/>
          <p:nvPr/>
        </p:nvSpPr>
        <p:spPr>
          <a:xfrm>
            <a:off x="1143955" y="4850898"/>
            <a:ext cx="1897950" cy="307777"/>
          </a:xfrm>
          <a:prstGeom prst="rect">
            <a:avLst/>
          </a:prstGeom>
          <a:noFill/>
          <a:ln>
            <a:solidFill>
              <a:schemeClr val="tx1"/>
            </a:solidFill>
          </a:ln>
        </p:spPr>
        <p:txBody>
          <a:bodyPr wrap="square" rtlCol="0">
            <a:spAutoFit/>
          </a:bodyPr>
          <a:lstStyle/>
          <a:p>
            <a:pPr algn="ctr"/>
            <a:r>
              <a:rPr lang="en-US" sz="1400" dirty="0">
                <a:solidFill>
                  <a:srgbClr val="C00000"/>
                </a:solidFill>
              </a:rPr>
              <a:t>TERP monoterpenes</a:t>
            </a:r>
          </a:p>
        </p:txBody>
      </p:sp>
      <p:sp>
        <p:nvSpPr>
          <p:cNvPr id="101" name="TextBox 100">
            <a:extLst>
              <a:ext uri="{FF2B5EF4-FFF2-40B4-BE49-F238E27FC236}">
                <a16:creationId xmlns:a16="http://schemas.microsoft.com/office/drawing/2014/main" id="{6741F594-46E4-4CAB-9F8D-7794D54FEF55}"/>
              </a:ext>
            </a:extLst>
          </p:cNvPr>
          <p:cNvSpPr txBox="1"/>
          <p:nvPr/>
        </p:nvSpPr>
        <p:spPr>
          <a:xfrm rot="21134167">
            <a:off x="3050528" y="4602423"/>
            <a:ext cx="1853008" cy="307777"/>
          </a:xfrm>
          <a:prstGeom prst="rect">
            <a:avLst/>
          </a:prstGeom>
          <a:noFill/>
        </p:spPr>
        <p:txBody>
          <a:bodyPr wrap="square" rtlCol="0">
            <a:spAutoFit/>
          </a:bodyPr>
          <a:lstStyle/>
          <a:p>
            <a:r>
              <a:rPr lang="en-US" sz="1400" dirty="0">
                <a:solidFill>
                  <a:srgbClr val="C00000"/>
                </a:solidFill>
              </a:rPr>
              <a:t>+OH, +O</a:t>
            </a:r>
            <a:r>
              <a:rPr lang="en-US" sz="1400" baseline="-25000" dirty="0">
                <a:solidFill>
                  <a:srgbClr val="C00000"/>
                </a:solidFill>
              </a:rPr>
              <a:t>3</a:t>
            </a:r>
            <a:r>
              <a:rPr lang="en-US" sz="1400" dirty="0">
                <a:solidFill>
                  <a:srgbClr val="C00000"/>
                </a:solidFill>
              </a:rPr>
              <a:t>, +O</a:t>
            </a:r>
            <a:r>
              <a:rPr lang="en-US" sz="1400" baseline="30000" dirty="0">
                <a:solidFill>
                  <a:srgbClr val="C00000"/>
                </a:solidFill>
              </a:rPr>
              <a:t>3</a:t>
            </a:r>
            <a:r>
              <a:rPr lang="en-US" sz="1400" dirty="0">
                <a:solidFill>
                  <a:srgbClr val="C00000"/>
                </a:solidFill>
              </a:rPr>
              <a:t>P</a:t>
            </a:r>
          </a:p>
        </p:txBody>
      </p:sp>
      <p:cxnSp>
        <p:nvCxnSpPr>
          <p:cNvPr id="102" name="Straight Arrow Connector 101">
            <a:extLst>
              <a:ext uri="{FF2B5EF4-FFF2-40B4-BE49-F238E27FC236}">
                <a16:creationId xmlns:a16="http://schemas.microsoft.com/office/drawing/2014/main" id="{CC52CC17-D48D-45C6-B2D8-231289950DF3}"/>
              </a:ext>
            </a:extLst>
          </p:cNvPr>
          <p:cNvCxnSpPr>
            <a:cxnSpLocks/>
            <a:stCxn id="100" idx="3"/>
          </p:cNvCxnSpPr>
          <p:nvPr/>
        </p:nvCxnSpPr>
        <p:spPr bwMode="auto">
          <a:xfrm flipV="1">
            <a:off x="3041905" y="4810133"/>
            <a:ext cx="1583699" cy="19465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TextBox 102">
            <a:extLst>
              <a:ext uri="{FF2B5EF4-FFF2-40B4-BE49-F238E27FC236}">
                <a16:creationId xmlns:a16="http://schemas.microsoft.com/office/drawing/2014/main" id="{F9C9E024-E135-4278-BFFD-37B63516E75E}"/>
              </a:ext>
            </a:extLst>
          </p:cNvPr>
          <p:cNvSpPr txBox="1"/>
          <p:nvPr/>
        </p:nvSpPr>
        <p:spPr>
          <a:xfrm>
            <a:off x="4828916" y="5183801"/>
            <a:ext cx="897883" cy="307777"/>
          </a:xfrm>
          <a:prstGeom prst="rect">
            <a:avLst/>
          </a:prstGeom>
          <a:noFill/>
          <a:ln>
            <a:solidFill>
              <a:schemeClr val="tx1"/>
            </a:solidFill>
          </a:ln>
        </p:spPr>
        <p:txBody>
          <a:bodyPr wrap="square" rtlCol="0">
            <a:spAutoFit/>
          </a:bodyPr>
          <a:lstStyle/>
          <a:p>
            <a:pPr algn="ctr"/>
            <a:r>
              <a:rPr lang="en-US" sz="1400" dirty="0">
                <a:solidFill>
                  <a:srgbClr val="C00000"/>
                </a:solidFill>
              </a:rPr>
              <a:t>MTNO</a:t>
            </a:r>
            <a:r>
              <a:rPr lang="en-US" sz="1400" baseline="-25000" dirty="0">
                <a:solidFill>
                  <a:srgbClr val="C00000"/>
                </a:solidFill>
              </a:rPr>
              <a:t>3</a:t>
            </a:r>
          </a:p>
        </p:txBody>
      </p:sp>
      <p:sp>
        <p:nvSpPr>
          <p:cNvPr id="104" name="TextBox 103">
            <a:extLst>
              <a:ext uri="{FF2B5EF4-FFF2-40B4-BE49-F238E27FC236}">
                <a16:creationId xmlns:a16="http://schemas.microsoft.com/office/drawing/2014/main" id="{253B8533-1C86-478B-A6C0-EDA85E691650}"/>
              </a:ext>
            </a:extLst>
          </p:cNvPr>
          <p:cNvSpPr txBox="1"/>
          <p:nvPr/>
        </p:nvSpPr>
        <p:spPr>
          <a:xfrm>
            <a:off x="6783719" y="5096481"/>
            <a:ext cx="967158" cy="307777"/>
          </a:xfrm>
          <a:prstGeom prst="rect">
            <a:avLst/>
          </a:prstGeom>
          <a:noFill/>
          <a:ln>
            <a:solidFill>
              <a:schemeClr val="tx1"/>
            </a:solidFill>
          </a:ln>
        </p:spPr>
        <p:txBody>
          <a:bodyPr wrap="square" rtlCol="0">
            <a:spAutoFit/>
          </a:bodyPr>
          <a:lstStyle/>
          <a:p>
            <a:pPr algn="ctr"/>
            <a:r>
              <a:rPr lang="en-US" sz="1400" dirty="0">
                <a:solidFill>
                  <a:srgbClr val="C00000"/>
                </a:solidFill>
              </a:rPr>
              <a:t>AMTNO</a:t>
            </a:r>
            <a:r>
              <a:rPr lang="en-US" sz="1400" baseline="-25000" dirty="0">
                <a:solidFill>
                  <a:srgbClr val="C00000"/>
                </a:solidFill>
              </a:rPr>
              <a:t>3</a:t>
            </a:r>
          </a:p>
        </p:txBody>
      </p:sp>
      <p:sp>
        <p:nvSpPr>
          <p:cNvPr id="105" name="TextBox 104">
            <a:extLst>
              <a:ext uri="{FF2B5EF4-FFF2-40B4-BE49-F238E27FC236}">
                <a16:creationId xmlns:a16="http://schemas.microsoft.com/office/drawing/2014/main" id="{B6C26396-1C62-41D1-9A22-ECDB0C01A23E}"/>
              </a:ext>
            </a:extLst>
          </p:cNvPr>
          <p:cNvSpPr txBox="1"/>
          <p:nvPr/>
        </p:nvSpPr>
        <p:spPr>
          <a:xfrm>
            <a:off x="8175741" y="5098586"/>
            <a:ext cx="978238" cy="307777"/>
          </a:xfrm>
          <a:prstGeom prst="rect">
            <a:avLst/>
          </a:prstGeom>
          <a:solidFill>
            <a:schemeClr val="bg1">
              <a:lumMod val="85000"/>
            </a:schemeClr>
          </a:solidFill>
          <a:ln>
            <a:solidFill>
              <a:schemeClr val="tx1"/>
            </a:solidFill>
          </a:ln>
        </p:spPr>
        <p:txBody>
          <a:bodyPr wrap="square" rtlCol="0">
            <a:spAutoFit/>
          </a:bodyPr>
          <a:lstStyle/>
          <a:p>
            <a:pPr algn="ctr"/>
            <a:r>
              <a:rPr lang="en-US" sz="1400" dirty="0">
                <a:solidFill>
                  <a:srgbClr val="C00000"/>
                </a:solidFill>
              </a:rPr>
              <a:t>AMTHYD</a:t>
            </a:r>
          </a:p>
        </p:txBody>
      </p:sp>
      <p:cxnSp>
        <p:nvCxnSpPr>
          <p:cNvPr id="106" name="Straight Arrow Connector 105">
            <a:extLst>
              <a:ext uri="{FF2B5EF4-FFF2-40B4-BE49-F238E27FC236}">
                <a16:creationId xmlns:a16="http://schemas.microsoft.com/office/drawing/2014/main" id="{879764CF-2E6B-42B4-9EE5-95B9063F37F7}"/>
              </a:ext>
            </a:extLst>
          </p:cNvPr>
          <p:cNvCxnSpPr>
            <a:cxnSpLocks/>
            <a:stCxn id="100" idx="2"/>
            <a:endCxn id="103" idx="1"/>
          </p:cNvCxnSpPr>
          <p:nvPr/>
        </p:nvCxnSpPr>
        <p:spPr bwMode="auto">
          <a:xfrm>
            <a:off x="2092930" y="5158675"/>
            <a:ext cx="2735986" cy="17901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Arrow Connector 106">
            <a:extLst>
              <a:ext uri="{FF2B5EF4-FFF2-40B4-BE49-F238E27FC236}">
                <a16:creationId xmlns:a16="http://schemas.microsoft.com/office/drawing/2014/main" id="{F9730F03-AB85-45EE-9566-6D902D510275}"/>
              </a:ext>
            </a:extLst>
          </p:cNvPr>
          <p:cNvCxnSpPr>
            <a:cxnSpLocks/>
            <a:stCxn id="103" idx="3"/>
            <a:endCxn id="104" idx="1"/>
          </p:cNvCxnSpPr>
          <p:nvPr/>
        </p:nvCxnSpPr>
        <p:spPr bwMode="auto">
          <a:xfrm flipV="1">
            <a:off x="5726799" y="5250370"/>
            <a:ext cx="1056920" cy="87320"/>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Arrow Connector 107">
            <a:extLst>
              <a:ext uri="{FF2B5EF4-FFF2-40B4-BE49-F238E27FC236}">
                <a16:creationId xmlns:a16="http://schemas.microsoft.com/office/drawing/2014/main" id="{E3E3F90E-CD72-4778-9D41-E7329342F771}"/>
              </a:ext>
            </a:extLst>
          </p:cNvPr>
          <p:cNvCxnSpPr/>
          <p:nvPr/>
        </p:nvCxnSpPr>
        <p:spPr bwMode="auto">
          <a:xfrm>
            <a:off x="908254" y="4477083"/>
            <a:ext cx="228600" cy="15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Arrow Connector 108">
            <a:extLst>
              <a:ext uri="{FF2B5EF4-FFF2-40B4-BE49-F238E27FC236}">
                <a16:creationId xmlns:a16="http://schemas.microsoft.com/office/drawing/2014/main" id="{64C455F6-232A-4EC9-BB35-5C98ECCCE79D}"/>
              </a:ext>
            </a:extLst>
          </p:cNvPr>
          <p:cNvCxnSpPr/>
          <p:nvPr/>
        </p:nvCxnSpPr>
        <p:spPr bwMode="auto">
          <a:xfrm>
            <a:off x="893064" y="5042369"/>
            <a:ext cx="228600" cy="15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TextBox 109">
            <a:extLst>
              <a:ext uri="{FF2B5EF4-FFF2-40B4-BE49-F238E27FC236}">
                <a16:creationId xmlns:a16="http://schemas.microsoft.com/office/drawing/2014/main" id="{30AA277A-8F88-4FCC-BB00-84173794B13E}"/>
              </a:ext>
            </a:extLst>
          </p:cNvPr>
          <p:cNvSpPr txBox="1"/>
          <p:nvPr/>
        </p:nvSpPr>
        <p:spPr>
          <a:xfrm rot="244328">
            <a:off x="3704574" y="5023995"/>
            <a:ext cx="1291867" cy="307777"/>
          </a:xfrm>
          <a:prstGeom prst="rect">
            <a:avLst/>
          </a:prstGeom>
          <a:noFill/>
          <a:ln>
            <a:noFill/>
          </a:ln>
        </p:spPr>
        <p:txBody>
          <a:bodyPr wrap="square" rtlCol="0">
            <a:spAutoFit/>
          </a:bodyPr>
          <a:lstStyle/>
          <a:p>
            <a:r>
              <a:rPr lang="en-US" sz="1400" dirty="0">
                <a:solidFill>
                  <a:srgbClr val="C00000"/>
                </a:solidFill>
              </a:rPr>
              <a:t>+NO</a:t>
            </a:r>
            <a:r>
              <a:rPr lang="en-US" sz="1400" baseline="-25000" dirty="0">
                <a:solidFill>
                  <a:srgbClr val="C00000"/>
                </a:solidFill>
              </a:rPr>
              <a:t>3</a:t>
            </a:r>
            <a:r>
              <a:rPr lang="en-US" sz="1400" dirty="0">
                <a:solidFill>
                  <a:srgbClr val="C00000"/>
                </a:solidFill>
              </a:rPr>
              <a:t> </a:t>
            </a:r>
          </a:p>
        </p:txBody>
      </p:sp>
      <p:cxnSp>
        <p:nvCxnSpPr>
          <p:cNvPr id="111" name="Straight Arrow Connector 110">
            <a:extLst>
              <a:ext uri="{FF2B5EF4-FFF2-40B4-BE49-F238E27FC236}">
                <a16:creationId xmlns:a16="http://schemas.microsoft.com/office/drawing/2014/main" id="{B1DDA46D-8904-4CEC-BD05-25A611DB5AFC}"/>
              </a:ext>
            </a:extLst>
          </p:cNvPr>
          <p:cNvCxnSpPr>
            <a:cxnSpLocks/>
            <a:stCxn id="104" idx="3"/>
            <a:endCxn id="105" idx="1"/>
          </p:cNvCxnSpPr>
          <p:nvPr/>
        </p:nvCxnSpPr>
        <p:spPr bwMode="auto">
          <a:xfrm>
            <a:off x="7750877" y="5250370"/>
            <a:ext cx="424864" cy="210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Arrow Connector 111">
            <a:extLst>
              <a:ext uri="{FF2B5EF4-FFF2-40B4-BE49-F238E27FC236}">
                <a16:creationId xmlns:a16="http://schemas.microsoft.com/office/drawing/2014/main" id="{42E472C0-7CCD-4638-83A7-D8EDD58CE3B9}"/>
              </a:ext>
            </a:extLst>
          </p:cNvPr>
          <p:cNvCxnSpPr>
            <a:cxnSpLocks/>
            <a:stCxn id="97" idx="3"/>
            <a:endCxn id="113" idx="1"/>
          </p:cNvCxnSpPr>
          <p:nvPr/>
        </p:nvCxnSpPr>
        <p:spPr bwMode="auto">
          <a:xfrm flipV="1">
            <a:off x="3038228" y="4440801"/>
            <a:ext cx="1587376" cy="5050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TextBox 112">
            <a:extLst>
              <a:ext uri="{FF2B5EF4-FFF2-40B4-BE49-F238E27FC236}">
                <a16:creationId xmlns:a16="http://schemas.microsoft.com/office/drawing/2014/main" id="{070E9653-900D-4938-BA7D-20F2EF6F988F}"/>
              </a:ext>
            </a:extLst>
          </p:cNvPr>
          <p:cNvSpPr txBox="1"/>
          <p:nvPr/>
        </p:nvSpPr>
        <p:spPr>
          <a:xfrm>
            <a:off x="4625604" y="4071469"/>
            <a:ext cx="1473528" cy="738664"/>
          </a:xfrm>
          <a:prstGeom prst="rect">
            <a:avLst/>
          </a:prstGeom>
          <a:noFill/>
          <a:ln>
            <a:solidFill>
              <a:schemeClr val="tx1"/>
            </a:solidFill>
          </a:ln>
        </p:spPr>
        <p:txBody>
          <a:bodyPr wrap="square" rtlCol="0">
            <a:spAutoFit/>
          </a:bodyPr>
          <a:lstStyle/>
          <a:p>
            <a:pPr algn="ctr"/>
            <a:r>
              <a:rPr lang="en-US" sz="1400" dirty="0">
                <a:solidFill>
                  <a:srgbClr val="C00000"/>
                </a:solidFill>
              </a:rPr>
              <a:t>SVMT1, SVMT2</a:t>
            </a:r>
          </a:p>
          <a:p>
            <a:pPr algn="ctr"/>
            <a:r>
              <a:rPr lang="en-US" sz="1400" dirty="0">
                <a:solidFill>
                  <a:srgbClr val="C00000"/>
                </a:solidFill>
              </a:rPr>
              <a:t>SVMT3, SVMT4</a:t>
            </a:r>
          </a:p>
          <a:p>
            <a:pPr algn="ctr"/>
            <a:r>
              <a:rPr lang="en-US" sz="1400" dirty="0">
                <a:solidFill>
                  <a:srgbClr val="C00000"/>
                </a:solidFill>
              </a:rPr>
              <a:t>SVMT5, SVMT6</a:t>
            </a:r>
          </a:p>
        </p:txBody>
      </p:sp>
      <p:sp>
        <p:nvSpPr>
          <p:cNvPr id="114" name="TextBox 113">
            <a:extLst>
              <a:ext uri="{FF2B5EF4-FFF2-40B4-BE49-F238E27FC236}">
                <a16:creationId xmlns:a16="http://schemas.microsoft.com/office/drawing/2014/main" id="{661DCE44-80B6-40BE-85B6-D34A6A44643B}"/>
              </a:ext>
            </a:extLst>
          </p:cNvPr>
          <p:cNvSpPr txBox="1"/>
          <p:nvPr/>
        </p:nvSpPr>
        <p:spPr>
          <a:xfrm>
            <a:off x="6634263" y="4263126"/>
            <a:ext cx="1516058" cy="738664"/>
          </a:xfrm>
          <a:prstGeom prst="rect">
            <a:avLst/>
          </a:prstGeom>
          <a:noFill/>
          <a:ln>
            <a:solidFill>
              <a:schemeClr val="tx1"/>
            </a:solidFill>
          </a:ln>
        </p:spPr>
        <p:txBody>
          <a:bodyPr wrap="square" rtlCol="0">
            <a:spAutoFit/>
          </a:bodyPr>
          <a:lstStyle/>
          <a:p>
            <a:pPr algn="ctr"/>
            <a:r>
              <a:rPr lang="en-US" sz="1400" dirty="0">
                <a:solidFill>
                  <a:srgbClr val="C00000"/>
                </a:solidFill>
              </a:rPr>
              <a:t>AMT1, AMT2</a:t>
            </a:r>
          </a:p>
          <a:p>
            <a:pPr algn="ctr"/>
            <a:r>
              <a:rPr lang="en-US" sz="1400" dirty="0">
                <a:solidFill>
                  <a:srgbClr val="C00000"/>
                </a:solidFill>
              </a:rPr>
              <a:t>AMT3, AMT4</a:t>
            </a:r>
          </a:p>
          <a:p>
            <a:pPr algn="ctr"/>
            <a:r>
              <a:rPr lang="en-US" sz="1400" dirty="0">
                <a:solidFill>
                  <a:srgbClr val="C00000"/>
                </a:solidFill>
              </a:rPr>
              <a:t>AMT5, AMT6</a:t>
            </a:r>
          </a:p>
        </p:txBody>
      </p:sp>
      <p:sp>
        <p:nvSpPr>
          <p:cNvPr id="115" name="TextBox 124">
            <a:extLst>
              <a:ext uri="{FF2B5EF4-FFF2-40B4-BE49-F238E27FC236}">
                <a16:creationId xmlns:a16="http://schemas.microsoft.com/office/drawing/2014/main" id="{E21E7A1F-6575-4E7B-B7BA-520153CA086B}"/>
              </a:ext>
            </a:extLst>
          </p:cNvPr>
          <p:cNvSpPr txBox="1"/>
          <p:nvPr/>
        </p:nvSpPr>
        <p:spPr>
          <a:xfrm>
            <a:off x="9532970" y="1165085"/>
            <a:ext cx="801588" cy="307777"/>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err="1"/>
              <a:t>pcSOG</a:t>
            </a:r>
            <a:endParaRPr lang="en-US" sz="1400" dirty="0"/>
          </a:p>
        </p:txBody>
      </p:sp>
      <p:sp>
        <p:nvSpPr>
          <p:cNvPr id="116" name="TextBox 123">
            <a:extLst>
              <a:ext uri="{FF2B5EF4-FFF2-40B4-BE49-F238E27FC236}">
                <a16:creationId xmlns:a16="http://schemas.microsoft.com/office/drawing/2014/main" id="{B044BBB7-EDAB-43B3-B6ED-AB5ED1CB3BDE}"/>
              </a:ext>
            </a:extLst>
          </p:cNvPr>
          <p:cNvSpPr txBox="1"/>
          <p:nvPr/>
        </p:nvSpPr>
        <p:spPr>
          <a:xfrm>
            <a:off x="10439533" y="1019527"/>
            <a:ext cx="76256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 OH</a:t>
            </a:r>
          </a:p>
        </p:txBody>
      </p:sp>
      <p:cxnSp>
        <p:nvCxnSpPr>
          <p:cNvPr id="117" name="Straight Arrow Connector 116">
            <a:extLst>
              <a:ext uri="{FF2B5EF4-FFF2-40B4-BE49-F238E27FC236}">
                <a16:creationId xmlns:a16="http://schemas.microsoft.com/office/drawing/2014/main" id="{0D267CB1-E795-4A03-AF72-0544832FEF48}"/>
              </a:ext>
            </a:extLst>
          </p:cNvPr>
          <p:cNvCxnSpPr>
            <a:cxnSpLocks/>
            <a:stCxn id="48" idx="3"/>
            <a:endCxn id="115" idx="1"/>
          </p:cNvCxnSpPr>
          <p:nvPr/>
        </p:nvCxnSpPr>
        <p:spPr bwMode="auto">
          <a:xfrm flipV="1">
            <a:off x="9134291" y="1318974"/>
            <a:ext cx="398679" cy="191325"/>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TextBox 126">
            <a:extLst>
              <a:ext uri="{FF2B5EF4-FFF2-40B4-BE49-F238E27FC236}">
                <a16:creationId xmlns:a16="http://schemas.microsoft.com/office/drawing/2014/main" id="{B5B5CC2F-F4D0-46D1-8377-06E318283032}"/>
              </a:ext>
            </a:extLst>
          </p:cNvPr>
          <p:cNvSpPr txBox="1"/>
          <p:nvPr/>
        </p:nvSpPr>
        <p:spPr>
          <a:xfrm>
            <a:off x="11178410" y="1167125"/>
            <a:ext cx="801588" cy="307777"/>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err="1"/>
              <a:t>pcVOC</a:t>
            </a:r>
            <a:endParaRPr lang="en-US" sz="1400" dirty="0"/>
          </a:p>
        </p:txBody>
      </p:sp>
      <p:cxnSp>
        <p:nvCxnSpPr>
          <p:cNvPr id="119" name="Straight Arrow Connector 118">
            <a:extLst>
              <a:ext uri="{FF2B5EF4-FFF2-40B4-BE49-F238E27FC236}">
                <a16:creationId xmlns:a16="http://schemas.microsoft.com/office/drawing/2014/main" id="{A702C625-924D-47D3-AEFA-32C181786962}"/>
              </a:ext>
            </a:extLst>
          </p:cNvPr>
          <p:cNvCxnSpPr>
            <a:cxnSpLocks/>
            <a:stCxn id="118" idx="1"/>
            <a:endCxn id="115" idx="3"/>
          </p:cNvCxnSpPr>
          <p:nvPr/>
        </p:nvCxnSpPr>
        <p:spPr bwMode="auto">
          <a:xfrm flipH="1" flipV="1">
            <a:off x="10334558" y="1318974"/>
            <a:ext cx="843852" cy="204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Arrow Connector 119">
            <a:extLst>
              <a:ext uri="{FF2B5EF4-FFF2-40B4-BE49-F238E27FC236}">
                <a16:creationId xmlns:a16="http://schemas.microsoft.com/office/drawing/2014/main" id="{8BFB55BD-3EE1-49F6-B7A4-1481A02A111B}"/>
              </a:ext>
            </a:extLst>
          </p:cNvPr>
          <p:cNvCxnSpPr>
            <a:cxnSpLocks/>
            <a:stCxn id="10" idx="3"/>
            <a:endCxn id="80" idx="1"/>
          </p:cNvCxnSpPr>
          <p:nvPr/>
        </p:nvCxnSpPr>
        <p:spPr bwMode="auto">
          <a:xfrm flipV="1">
            <a:off x="1778332" y="1628552"/>
            <a:ext cx="2566754" cy="599086"/>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Arrow Connector 120">
            <a:extLst>
              <a:ext uri="{FF2B5EF4-FFF2-40B4-BE49-F238E27FC236}">
                <a16:creationId xmlns:a16="http://schemas.microsoft.com/office/drawing/2014/main" id="{DE252FA1-DDA7-4A75-95AC-261F8843CCC3}"/>
              </a:ext>
            </a:extLst>
          </p:cNvPr>
          <p:cNvCxnSpPr>
            <a:cxnSpLocks/>
            <a:stCxn id="9" idx="3"/>
            <a:endCxn id="73" idx="1"/>
          </p:cNvCxnSpPr>
          <p:nvPr/>
        </p:nvCxnSpPr>
        <p:spPr bwMode="auto">
          <a:xfrm flipV="1">
            <a:off x="1779849" y="2124995"/>
            <a:ext cx="2555934" cy="790961"/>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Arrow Connector 121">
            <a:extLst>
              <a:ext uri="{FF2B5EF4-FFF2-40B4-BE49-F238E27FC236}">
                <a16:creationId xmlns:a16="http://schemas.microsoft.com/office/drawing/2014/main" id="{CC02F4AF-67DF-407B-A098-8F32EA6CE1EB}"/>
              </a:ext>
            </a:extLst>
          </p:cNvPr>
          <p:cNvCxnSpPr>
            <a:cxnSpLocks/>
            <a:stCxn id="8" idx="3"/>
            <a:endCxn id="15" idx="1"/>
          </p:cNvCxnSpPr>
          <p:nvPr/>
        </p:nvCxnSpPr>
        <p:spPr bwMode="auto">
          <a:xfrm flipV="1">
            <a:off x="1779516" y="2557831"/>
            <a:ext cx="2555789" cy="900161"/>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Straight Arrow Connector 122">
            <a:extLst>
              <a:ext uri="{FF2B5EF4-FFF2-40B4-BE49-F238E27FC236}">
                <a16:creationId xmlns:a16="http://schemas.microsoft.com/office/drawing/2014/main" id="{EB50AE1F-57D1-4D44-B8AE-50B4DE1A28B8}"/>
              </a:ext>
            </a:extLst>
          </p:cNvPr>
          <p:cNvCxnSpPr>
            <a:cxnSpLocks/>
            <a:stCxn id="83" idx="3"/>
            <a:endCxn id="73" idx="1"/>
          </p:cNvCxnSpPr>
          <p:nvPr/>
        </p:nvCxnSpPr>
        <p:spPr bwMode="auto">
          <a:xfrm>
            <a:off x="1783894" y="1198231"/>
            <a:ext cx="2551889" cy="92676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Arrow Connector 123">
            <a:extLst>
              <a:ext uri="{FF2B5EF4-FFF2-40B4-BE49-F238E27FC236}">
                <a16:creationId xmlns:a16="http://schemas.microsoft.com/office/drawing/2014/main" id="{00257A40-9470-46DE-B309-95BEC53CD469}"/>
              </a:ext>
            </a:extLst>
          </p:cNvPr>
          <p:cNvCxnSpPr>
            <a:cxnSpLocks/>
            <a:stCxn id="83" idx="3"/>
            <a:endCxn id="15" idx="1"/>
          </p:cNvCxnSpPr>
          <p:nvPr/>
        </p:nvCxnSpPr>
        <p:spPr bwMode="auto">
          <a:xfrm>
            <a:off x="1783894" y="1198231"/>
            <a:ext cx="2551411" cy="135960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Straight Arrow Connector 124">
            <a:extLst>
              <a:ext uri="{FF2B5EF4-FFF2-40B4-BE49-F238E27FC236}">
                <a16:creationId xmlns:a16="http://schemas.microsoft.com/office/drawing/2014/main" id="{CB290395-697F-4283-8F3E-AC323F8D3691}"/>
              </a:ext>
            </a:extLst>
          </p:cNvPr>
          <p:cNvCxnSpPr>
            <a:cxnSpLocks/>
            <a:stCxn id="83" idx="3"/>
            <a:endCxn id="68" idx="1"/>
          </p:cNvCxnSpPr>
          <p:nvPr/>
        </p:nvCxnSpPr>
        <p:spPr bwMode="auto">
          <a:xfrm>
            <a:off x="1783894" y="1198231"/>
            <a:ext cx="2561192" cy="187280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TextBox 125">
            <a:extLst>
              <a:ext uri="{FF2B5EF4-FFF2-40B4-BE49-F238E27FC236}">
                <a16:creationId xmlns:a16="http://schemas.microsoft.com/office/drawing/2014/main" id="{4E3335B3-E885-4E62-B051-A2BEBD38A427}"/>
              </a:ext>
            </a:extLst>
          </p:cNvPr>
          <p:cNvSpPr txBox="1"/>
          <p:nvPr/>
        </p:nvSpPr>
        <p:spPr>
          <a:xfrm rot="583211">
            <a:off x="1776057" y="1298105"/>
            <a:ext cx="951471" cy="307777"/>
          </a:xfrm>
          <a:prstGeom prst="rect">
            <a:avLst/>
          </a:prstGeom>
          <a:noFill/>
        </p:spPr>
        <p:txBody>
          <a:bodyPr wrap="square" rtlCol="0">
            <a:spAutoFit/>
          </a:bodyPr>
          <a:lstStyle/>
          <a:p>
            <a:r>
              <a:rPr lang="en-US" sz="1400" dirty="0"/>
              <a:t>+ OH/NO</a:t>
            </a:r>
          </a:p>
        </p:txBody>
      </p:sp>
      <p:sp>
        <p:nvSpPr>
          <p:cNvPr id="127" name="TextBox 126">
            <a:extLst>
              <a:ext uri="{FF2B5EF4-FFF2-40B4-BE49-F238E27FC236}">
                <a16:creationId xmlns:a16="http://schemas.microsoft.com/office/drawing/2014/main" id="{E6E63BD8-9C5C-4A88-ACBA-9BB97293C34E}"/>
              </a:ext>
            </a:extLst>
          </p:cNvPr>
          <p:cNvSpPr txBox="1"/>
          <p:nvPr/>
        </p:nvSpPr>
        <p:spPr>
          <a:xfrm rot="1733970">
            <a:off x="3427769" y="1560160"/>
            <a:ext cx="1066265" cy="307777"/>
          </a:xfrm>
          <a:prstGeom prst="rect">
            <a:avLst/>
          </a:prstGeom>
          <a:noFill/>
        </p:spPr>
        <p:txBody>
          <a:bodyPr wrap="square" rtlCol="0">
            <a:spAutoFit/>
          </a:bodyPr>
          <a:lstStyle/>
          <a:p>
            <a:r>
              <a:rPr lang="en-US" sz="1400" dirty="0"/>
              <a:t>+ OH/HO</a:t>
            </a:r>
            <a:r>
              <a:rPr lang="en-US" sz="1400" baseline="-25000" dirty="0"/>
              <a:t>2</a:t>
            </a:r>
          </a:p>
        </p:txBody>
      </p:sp>
      <p:cxnSp>
        <p:nvCxnSpPr>
          <p:cNvPr id="128" name="Straight Arrow Connector 127">
            <a:extLst>
              <a:ext uri="{FF2B5EF4-FFF2-40B4-BE49-F238E27FC236}">
                <a16:creationId xmlns:a16="http://schemas.microsoft.com/office/drawing/2014/main" id="{F413E4E8-C636-490F-AE35-6E4B3236B3D9}"/>
              </a:ext>
            </a:extLst>
          </p:cNvPr>
          <p:cNvCxnSpPr>
            <a:cxnSpLocks/>
            <a:endCxn id="15" idx="1"/>
          </p:cNvCxnSpPr>
          <p:nvPr/>
        </p:nvCxnSpPr>
        <p:spPr bwMode="auto">
          <a:xfrm>
            <a:off x="1812845" y="1703476"/>
            <a:ext cx="2522461" cy="85435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Arrow Connector 128">
            <a:extLst>
              <a:ext uri="{FF2B5EF4-FFF2-40B4-BE49-F238E27FC236}">
                <a16:creationId xmlns:a16="http://schemas.microsoft.com/office/drawing/2014/main" id="{D99C559C-7A19-495E-A0D3-065D15845492}"/>
              </a:ext>
            </a:extLst>
          </p:cNvPr>
          <p:cNvCxnSpPr>
            <a:cxnSpLocks/>
            <a:stCxn id="72" idx="3"/>
            <a:endCxn id="68" idx="1"/>
          </p:cNvCxnSpPr>
          <p:nvPr/>
        </p:nvCxnSpPr>
        <p:spPr bwMode="auto">
          <a:xfrm>
            <a:off x="1785793" y="1663233"/>
            <a:ext cx="2559293" cy="140780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Arrow Connector 129">
            <a:extLst>
              <a:ext uri="{FF2B5EF4-FFF2-40B4-BE49-F238E27FC236}">
                <a16:creationId xmlns:a16="http://schemas.microsoft.com/office/drawing/2014/main" id="{15C6FDBC-267E-4042-9458-5852BD804EE8}"/>
              </a:ext>
            </a:extLst>
          </p:cNvPr>
          <p:cNvCxnSpPr>
            <a:cxnSpLocks/>
            <a:stCxn id="10" idx="3"/>
            <a:endCxn id="68" idx="1"/>
          </p:cNvCxnSpPr>
          <p:nvPr/>
        </p:nvCxnSpPr>
        <p:spPr bwMode="auto">
          <a:xfrm>
            <a:off x="1778332" y="2227638"/>
            <a:ext cx="2566754" cy="84339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Arrow Connector 130">
            <a:extLst>
              <a:ext uri="{FF2B5EF4-FFF2-40B4-BE49-F238E27FC236}">
                <a16:creationId xmlns:a16="http://schemas.microsoft.com/office/drawing/2014/main" id="{33B50466-B89E-49C0-8F25-975B9820A10C}"/>
              </a:ext>
            </a:extLst>
          </p:cNvPr>
          <p:cNvCxnSpPr>
            <a:cxnSpLocks/>
            <a:stCxn id="10" idx="3"/>
            <a:endCxn id="73" idx="1"/>
          </p:cNvCxnSpPr>
          <p:nvPr/>
        </p:nvCxnSpPr>
        <p:spPr bwMode="auto">
          <a:xfrm flipV="1">
            <a:off x="1778332" y="2124995"/>
            <a:ext cx="2557451" cy="10264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Straight Arrow Connector 131">
            <a:extLst>
              <a:ext uri="{FF2B5EF4-FFF2-40B4-BE49-F238E27FC236}">
                <a16:creationId xmlns:a16="http://schemas.microsoft.com/office/drawing/2014/main" id="{C39EC52D-C257-4A61-9735-8C31FC91BBF0}"/>
              </a:ext>
            </a:extLst>
          </p:cNvPr>
          <p:cNvCxnSpPr>
            <a:cxnSpLocks/>
            <a:stCxn id="9" idx="3"/>
            <a:endCxn id="80" idx="1"/>
          </p:cNvCxnSpPr>
          <p:nvPr/>
        </p:nvCxnSpPr>
        <p:spPr bwMode="auto">
          <a:xfrm flipV="1">
            <a:off x="1779849" y="1628552"/>
            <a:ext cx="2565237" cy="128740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Straight Arrow Connector 132">
            <a:extLst>
              <a:ext uri="{FF2B5EF4-FFF2-40B4-BE49-F238E27FC236}">
                <a16:creationId xmlns:a16="http://schemas.microsoft.com/office/drawing/2014/main" id="{B72EC716-32C1-4C88-81F3-92F9F88D14C0}"/>
              </a:ext>
            </a:extLst>
          </p:cNvPr>
          <p:cNvCxnSpPr>
            <a:cxnSpLocks/>
            <a:stCxn id="9" idx="3"/>
            <a:endCxn id="15" idx="1"/>
          </p:cNvCxnSpPr>
          <p:nvPr/>
        </p:nvCxnSpPr>
        <p:spPr bwMode="auto">
          <a:xfrm flipV="1">
            <a:off x="1779849" y="2557831"/>
            <a:ext cx="2555456" cy="35812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Arrow Connector 133">
            <a:extLst>
              <a:ext uri="{FF2B5EF4-FFF2-40B4-BE49-F238E27FC236}">
                <a16:creationId xmlns:a16="http://schemas.microsoft.com/office/drawing/2014/main" id="{C19D360A-8132-4572-B34E-DB0B95F3A634}"/>
              </a:ext>
            </a:extLst>
          </p:cNvPr>
          <p:cNvCxnSpPr>
            <a:cxnSpLocks/>
            <a:stCxn id="8" idx="3"/>
            <a:endCxn id="80" idx="1"/>
          </p:cNvCxnSpPr>
          <p:nvPr/>
        </p:nvCxnSpPr>
        <p:spPr bwMode="auto">
          <a:xfrm flipV="1">
            <a:off x="1779516" y="1628552"/>
            <a:ext cx="2565570" cy="182944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Straight Arrow Connector 134">
            <a:extLst>
              <a:ext uri="{FF2B5EF4-FFF2-40B4-BE49-F238E27FC236}">
                <a16:creationId xmlns:a16="http://schemas.microsoft.com/office/drawing/2014/main" id="{F8E57449-27CD-4A78-BABE-2540C8FDF117}"/>
              </a:ext>
            </a:extLst>
          </p:cNvPr>
          <p:cNvCxnSpPr>
            <a:cxnSpLocks/>
            <a:stCxn id="8" idx="3"/>
            <a:endCxn id="73" idx="1"/>
          </p:cNvCxnSpPr>
          <p:nvPr/>
        </p:nvCxnSpPr>
        <p:spPr bwMode="auto">
          <a:xfrm flipV="1">
            <a:off x="1779516" y="2124995"/>
            <a:ext cx="2556267" cy="1332997"/>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 name="TextBox 137">
            <a:extLst>
              <a:ext uri="{FF2B5EF4-FFF2-40B4-BE49-F238E27FC236}">
                <a16:creationId xmlns:a16="http://schemas.microsoft.com/office/drawing/2014/main" id="{66B3A079-BE2F-47E7-9554-950192850A7D}"/>
              </a:ext>
            </a:extLst>
          </p:cNvPr>
          <p:cNvSpPr txBox="1"/>
          <p:nvPr/>
        </p:nvSpPr>
        <p:spPr>
          <a:xfrm>
            <a:off x="6720042" y="3129725"/>
            <a:ext cx="1091563" cy="307777"/>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400" dirty="0">
                <a:solidFill>
                  <a:srgbClr val="C00000"/>
                </a:solidFill>
              </a:rPr>
              <a:t>AORGH</a:t>
            </a:r>
            <a:r>
              <a:rPr lang="en-US" sz="1400" baseline="-25000" dirty="0">
                <a:solidFill>
                  <a:srgbClr val="C00000"/>
                </a:solidFill>
              </a:rPr>
              <a:t>2</a:t>
            </a:r>
            <a:r>
              <a:rPr lang="en-US" sz="1400" dirty="0">
                <a:solidFill>
                  <a:srgbClr val="C00000"/>
                </a:solidFill>
              </a:rPr>
              <a:t>O</a:t>
            </a:r>
          </a:p>
        </p:txBody>
      </p:sp>
      <p:sp>
        <p:nvSpPr>
          <p:cNvPr id="139" name="TextBox 138">
            <a:extLst>
              <a:ext uri="{FF2B5EF4-FFF2-40B4-BE49-F238E27FC236}">
                <a16:creationId xmlns:a16="http://schemas.microsoft.com/office/drawing/2014/main" id="{FD217672-D64A-4D0A-B667-1177FBA9BDE6}"/>
              </a:ext>
            </a:extLst>
          </p:cNvPr>
          <p:cNvSpPr txBox="1"/>
          <p:nvPr/>
        </p:nvSpPr>
        <p:spPr>
          <a:xfrm>
            <a:off x="5427864" y="3184551"/>
            <a:ext cx="456591" cy="307777"/>
          </a:xfrm>
          <a:prstGeom prst="rect">
            <a:avLst/>
          </a:prstGeom>
          <a:noFill/>
        </p:spPr>
        <p:txBody>
          <a:bodyPr wrap="square" rtlCol="0">
            <a:spAutoFit/>
          </a:bodyPr>
          <a:lstStyle/>
          <a:p>
            <a:r>
              <a:rPr lang="en-US" sz="1400" dirty="0"/>
              <a:t>RH</a:t>
            </a:r>
          </a:p>
        </p:txBody>
      </p:sp>
      <p:cxnSp>
        <p:nvCxnSpPr>
          <p:cNvPr id="140" name="Straight Arrow Connector 139">
            <a:extLst>
              <a:ext uri="{FF2B5EF4-FFF2-40B4-BE49-F238E27FC236}">
                <a16:creationId xmlns:a16="http://schemas.microsoft.com/office/drawing/2014/main" id="{3B8542CC-8E8C-4A72-A098-45BD7791B750}"/>
              </a:ext>
            </a:extLst>
          </p:cNvPr>
          <p:cNvCxnSpPr>
            <a:cxnSpLocks/>
            <a:stCxn id="139" idx="3"/>
            <a:endCxn id="138" idx="1"/>
          </p:cNvCxnSpPr>
          <p:nvPr/>
        </p:nvCxnSpPr>
        <p:spPr bwMode="auto">
          <a:xfrm flipV="1">
            <a:off x="5884455" y="3283614"/>
            <a:ext cx="835587" cy="54826"/>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0" name="Rectangle 269">
            <a:extLst>
              <a:ext uri="{FF2B5EF4-FFF2-40B4-BE49-F238E27FC236}">
                <a16:creationId xmlns:a16="http://schemas.microsoft.com/office/drawing/2014/main" id="{09134427-EDD3-47EE-B748-994E7361AB47}"/>
              </a:ext>
            </a:extLst>
          </p:cNvPr>
          <p:cNvSpPr/>
          <p:nvPr/>
        </p:nvSpPr>
        <p:spPr bwMode="auto">
          <a:xfrm>
            <a:off x="1002252" y="4039328"/>
            <a:ext cx="8257637" cy="1475334"/>
          </a:xfrm>
          <a:custGeom>
            <a:avLst/>
            <a:gdLst>
              <a:gd name="connsiteX0" fmla="*/ 0 w 8641387"/>
              <a:gd name="connsiteY0" fmla="*/ 0 h 626094"/>
              <a:gd name="connsiteX1" fmla="*/ 8641387 w 8641387"/>
              <a:gd name="connsiteY1" fmla="*/ 0 h 626094"/>
              <a:gd name="connsiteX2" fmla="*/ 8641387 w 8641387"/>
              <a:gd name="connsiteY2" fmla="*/ 626094 h 626094"/>
              <a:gd name="connsiteX3" fmla="*/ 0 w 8641387"/>
              <a:gd name="connsiteY3" fmla="*/ 626094 h 626094"/>
              <a:gd name="connsiteX4" fmla="*/ 0 w 8641387"/>
              <a:gd name="connsiteY4" fmla="*/ 0 h 626094"/>
              <a:gd name="connsiteX0" fmla="*/ 348343 w 8641387"/>
              <a:gd name="connsiteY0" fmla="*/ 0 h 887351"/>
              <a:gd name="connsiteX1" fmla="*/ 8641387 w 8641387"/>
              <a:gd name="connsiteY1" fmla="*/ 261257 h 887351"/>
              <a:gd name="connsiteX2" fmla="*/ 8641387 w 8641387"/>
              <a:gd name="connsiteY2" fmla="*/ 887351 h 887351"/>
              <a:gd name="connsiteX3" fmla="*/ 0 w 8641387"/>
              <a:gd name="connsiteY3" fmla="*/ 887351 h 887351"/>
              <a:gd name="connsiteX4" fmla="*/ 348343 w 8641387"/>
              <a:gd name="connsiteY4" fmla="*/ 0 h 887351"/>
              <a:gd name="connsiteX0" fmla="*/ 0 w 8293044"/>
              <a:gd name="connsiteY0" fmla="*/ 0 h 887351"/>
              <a:gd name="connsiteX1" fmla="*/ 8293044 w 8293044"/>
              <a:gd name="connsiteY1" fmla="*/ 261257 h 887351"/>
              <a:gd name="connsiteX2" fmla="*/ 8293044 w 8293044"/>
              <a:gd name="connsiteY2" fmla="*/ 887351 h 887351"/>
              <a:gd name="connsiteX3" fmla="*/ 65314 w 8293044"/>
              <a:gd name="connsiteY3" fmla="*/ 724065 h 887351"/>
              <a:gd name="connsiteX4" fmla="*/ 0 w 8293044"/>
              <a:gd name="connsiteY4" fmla="*/ 0 h 887351"/>
              <a:gd name="connsiteX0" fmla="*/ 50202 w 8343246"/>
              <a:gd name="connsiteY0" fmla="*/ 0 h 887351"/>
              <a:gd name="connsiteX1" fmla="*/ 8343246 w 8343246"/>
              <a:gd name="connsiteY1" fmla="*/ 261257 h 887351"/>
              <a:gd name="connsiteX2" fmla="*/ 8343246 w 8343246"/>
              <a:gd name="connsiteY2" fmla="*/ 887351 h 887351"/>
              <a:gd name="connsiteX3" fmla="*/ 115516 w 8343246"/>
              <a:gd name="connsiteY3" fmla="*/ 724065 h 887351"/>
              <a:gd name="connsiteX4" fmla="*/ 50202 w 8343246"/>
              <a:gd name="connsiteY4" fmla="*/ 0 h 887351"/>
              <a:gd name="connsiteX0" fmla="*/ 50202 w 8343246"/>
              <a:gd name="connsiteY0" fmla="*/ 0 h 887351"/>
              <a:gd name="connsiteX1" fmla="*/ 8343246 w 8343246"/>
              <a:gd name="connsiteY1" fmla="*/ 261257 h 887351"/>
              <a:gd name="connsiteX2" fmla="*/ 8343246 w 8343246"/>
              <a:gd name="connsiteY2" fmla="*/ 887351 h 887351"/>
              <a:gd name="connsiteX3" fmla="*/ 115516 w 8343246"/>
              <a:gd name="connsiteY3" fmla="*/ 724065 h 887351"/>
              <a:gd name="connsiteX4" fmla="*/ 50202 w 8343246"/>
              <a:gd name="connsiteY4" fmla="*/ 0 h 887351"/>
              <a:gd name="connsiteX0" fmla="*/ 50202 w 8343246"/>
              <a:gd name="connsiteY0" fmla="*/ 0 h 887351"/>
              <a:gd name="connsiteX1" fmla="*/ 8343246 w 8343246"/>
              <a:gd name="connsiteY1" fmla="*/ 261257 h 887351"/>
              <a:gd name="connsiteX2" fmla="*/ 8343246 w 8343246"/>
              <a:gd name="connsiteY2" fmla="*/ 887351 h 887351"/>
              <a:gd name="connsiteX3" fmla="*/ 115516 w 8343246"/>
              <a:gd name="connsiteY3" fmla="*/ 724065 h 887351"/>
              <a:gd name="connsiteX4" fmla="*/ 50202 w 8343246"/>
              <a:gd name="connsiteY4" fmla="*/ 0 h 887351"/>
              <a:gd name="connsiteX0" fmla="*/ 50202 w 8343246"/>
              <a:gd name="connsiteY0" fmla="*/ 0 h 887351"/>
              <a:gd name="connsiteX1" fmla="*/ 8234389 w 8343246"/>
              <a:gd name="connsiteY1" fmla="*/ 272143 h 887351"/>
              <a:gd name="connsiteX2" fmla="*/ 8343246 w 8343246"/>
              <a:gd name="connsiteY2" fmla="*/ 887351 h 887351"/>
              <a:gd name="connsiteX3" fmla="*/ 115516 w 8343246"/>
              <a:gd name="connsiteY3" fmla="*/ 724065 h 887351"/>
              <a:gd name="connsiteX4" fmla="*/ 50202 w 8343246"/>
              <a:gd name="connsiteY4" fmla="*/ 0 h 887351"/>
              <a:gd name="connsiteX0" fmla="*/ 50202 w 8234389"/>
              <a:gd name="connsiteY0" fmla="*/ 0 h 876465"/>
              <a:gd name="connsiteX1" fmla="*/ 8234389 w 8234389"/>
              <a:gd name="connsiteY1" fmla="*/ 272143 h 876465"/>
              <a:gd name="connsiteX2" fmla="*/ 8190846 w 8234389"/>
              <a:gd name="connsiteY2" fmla="*/ 876465 h 876465"/>
              <a:gd name="connsiteX3" fmla="*/ 115516 w 8234389"/>
              <a:gd name="connsiteY3" fmla="*/ 724065 h 876465"/>
              <a:gd name="connsiteX4" fmla="*/ 50202 w 8234389"/>
              <a:gd name="connsiteY4" fmla="*/ 0 h 876465"/>
              <a:gd name="connsiteX0" fmla="*/ 50202 w 8307675"/>
              <a:gd name="connsiteY0" fmla="*/ 0 h 876465"/>
              <a:gd name="connsiteX1" fmla="*/ 8234389 w 8307675"/>
              <a:gd name="connsiteY1" fmla="*/ 272143 h 876465"/>
              <a:gd name="connsiteX2" fmla="*/ 8190846 w 8307675"/>
              <a:gd name="connsiteY2" fmla="*/ 876465 h 876465"/>
              <a:gd name="connsiteX3" fmla="*/ 115516 w 8307675"/>
              <a:gd name="connsiteY3" fmla="*/ 724065 h 876465"/>
              <a:gd name="connsiteX4" fmla="*/ 50202 w 8307675"/>
              <a:gd name="connsiteY4" fmla="*/ 0 h 876465"/>
              <a:gd name="connsiteX0" fmla="*/ 50202 w 8240673"/>
              <a:gd name="connsiteY0" fmla="*/ 0 h 876465"/>
              <a:gd name="connsiteX1" fmla="*/ 8234389 w 8240673"/>
              <a:gd name="connsiteY1" fmla="*/ 272143 h 876465"/>
              <a:gd name="connsiteX2" fmla="*/ 8071103 w 8240673"/>
              <a:gd name="connsiteY2" fmla="*/ 876465 h 876465"/>
              <a:gd name="connsiteX3" fmla="*/ 115516 w 8240673"/>
              <a:gd name="connsiteY3" fmla="*/ 724065 h 876465"/>
              <a:gd name="connsiteX4" fmla="*/ 50202 w 8240673"/>
              <a:gd name="connsiteY4" fmla="*/ 0 h 876465"/>
              <a:gd name="connsiteX0" fmla="*/ 50202 w 8441218"/>
              <a:gd name="connsiteY0" fmla="*/ 0 h 876465"/>
              <a:gd name="connsiteX1" fmla="*/ 8441218 w 8441218"/>
              <a:gd name="connsiteY1" fmla="*/ 261258 h 876465"/>
              <a:gd name="connsiteX2" fmla="*/ 8071103 w 8441218"/>
              <a:gd name="connsiteY2" fmla="*/ 876465 h 876465"/>
              <a:gd name="connsiteX3" fmla="*/ 115516 w 8441218"/>
              <a:gd name="connsiteY3" fmla="*/ 724065 h 876465"/>
              <a:gd name="connsiteX4" fmla="*/ 50202 w 8441218"/>
              <a:gd name="connsiteY4" fmla="*/ 0 h 876465"/>
              <a:gd name="connsiteX0" fmla="*/ 50202 w 8441218"/>
              <a:gd name="connsiteY0" fmla="*/ 0 h 876465"/>
              <a:gd name="connsiteX1" fmla="*/ 8441218 w 8441218"/>
              <a:gd name="connsiteY1" fmla="*/ 261258 h 876465"/>
              <a:gd name="connsiteX2" fmla="*/ 8071103 w 8441218"/>
              <a:gd name="connsiteY2" fmla="*/ 876465 h 876465"/>
              <a:gd name="connsiteX3" fmla="*/ 115516 w 8441218"/>
              <a:gd name="connsiteY3" fmla="*/ 724065 h 876465"/>
              <a:gd name="connsiteX4" fmla="*/ 50202 w 8441218"/>
              <a:gd name="connsiteY4" fmla="*/ 0 h 876465"/>
              <a:gd name="connsiteX0" fmla="*/ 50202 w 8441218"/>
              <a:gd name="connsiteY0" fmla="*/ 47796 h 924261"/>
              <a:gd name="connsiteX1" fmla="*/ 1440114 w 8441218"/>
              <a:gd name="connsiteY1" fmla="*/ 95061 h 924261"/>
              <a:gd name="connsiteX2" fmla="*/ 8441218 w 8441218"/>
              <a:gd name="connsiteY2" fmla="*/ 309054 h 924261"/>
              <a:gd name="connsiteX3" fmla="*/ 8071103 w 8441218"/>
              <a:gd name="connsiteY3" fmla="*/ 924261 h 924261"/>
              <a:gd name="connsiteX4" fmla="*/ 115516 w 8441218"/>
              <a:gd name="connsiteY4" fmla="*/ 771861 h 924261"/>
              <a:gd name="connsiteX5" fmla="*/ 50202 w 8441218"/>
              <a:gd name="connsiteY5" fmla="*/ 47796 h 924261"/>
              <a:gd name="connsiteX0" fmla="*/ 50202 w 8441218"/>
              <a:gd name="connsiteY0" fmla="*/ 63662 h 940127"/>
              <a:gd name="connsiteX1" fmla="*/ 2233490 w 8441218"/>
              <a:gd name="connsiteY1" fmla="*/ 57139 h 940127"/>
              <a:gd name="connsiteX2" fmla="*/ 8441218 w 8441218"/>
              <a:gd name="connsiteY2" fmla="*/ 324920 h 940127"/>
              <a:gd name="connsiteX3" fmla="*/ 8071103 w 8441218"/>
              <a:gd name="connsiteY3" fmla="*/ 940127 h 940127"/>
              <a:gd name="connsiteX4" fmla="*/ 115516 w 8441218"/>
              <a:gd name="connsiteY4" fmla="*/ 787727 h 940127"/>
              <a:gd name="connsiteX5" fmla="*/ 50202 w 8441218"/>
              <a:gd name="connsiteY5" fmla="*/ 63662 h 940127"/>
              <a:gd name="connsiteX0" fmla="*/ 50202 w 8441218"/>
              <a:gd name="connsiteY0" fmla="*/ 164928 h 1041393"/>
              <a:gd name="connsiteX1" fmla="*/ 2233490 w 8441218"/>
              <a:gd name="connsiteY1" fmla="*/ 158405 h 1041393"/>
              <a:gd name="connsiteX2" fmla="*/ 8441218 w 8441218"/>
              <a:gd name="connsiteY2" fmla="*/ 426186 h 1041393"/>
              <a:gd name="connsiteX3" fmla="*/ 8071103 w 8441218"/>
              <a:gd name="connsiteY3" fmla="*/ 1041393 h 1041393"/>
              <a:gd name="connsiteX4" fmla="*/ 115516 w 8441218"/>
              <a:gd name="connsiteY4" fmla="*/ 888993 h 1041393"/>
              <a:gd name="connsiteX5" fmla="*/ 50202 w 8441218"/>
              <a:gd name="connsiteY5" fmla="*/ 164928 h 1041393"/>
              <a:gd name="connsiteX0" fmla="*/ 50202 w 8441218"/>
              <a:gd name="connsiteY0" fmla="*/ 116790 h 993255"/>
              <a:gd name="connsiteX1" fmla="*/ 2233490 w 8441218"/>
              <a:gd name="connsiteY1" fmla="*/ 110267 h 993255"/>
              <a:gd name="connsiteX2" fmla="*/ 5238908 w 8441218"/>
              <a:gd name="connsiteY2" fmla="*/ 9414 h 993255"/>
              <a:gd name="connsiteX3" fmla="*/ 8441218 w 8441218"/>
              <a:gd name="connsiteY3" fmla="*/ 378048 h 993255"/>
              <a:gd name="connsiteX4" fmla="*/ 8071103 w 8441218"/>
              <a:gd name="connsiteY4" fmla="*/ 993255 h 993255"/>
              <a:gd name="connsiteX5" fmla="*/ 115516 w 8441218"/>
              <a:gd name="connsiteY5" fmla="*/ 840855 h 993255"/>
              <a:gd name="connsiteX6" fmla="*/ 50202 w 8441218"/>
              <a:gd name="connsiteY6" fmla="*/ 116790 h 993255"/>
              <a:gd name="connsiteX0" fmla="*/ 50202 w 8441218"/>
              <a:gd name="connsiteY0" fmla="*/ 694334 h 1570799"/>
              <a:gd name="connsiteX1" fmla="*/ 2233490 w 8441218"/>
              <a:gd name="connsiteY1" fmla="*/ 687811 h 1570799"/>
              <a:gd name="connsiteX2" fmla="*/ 5151502 w 8441218"/>
              <a:gd name="connsiteY2" fmla="*/ 2011 h 1570799"/>
              <a:gd name="connsiteX3" fmla="*/ 8441218 w 8441218"/>
              <a:gd name="connsiteY3" fmla="*/ 955592 h 1570799"/>
              <a:gd name="connsiteX4" fmla="*/ 8071103 w 8441218"/>
              <a:gd name="connsiteY4" fmla="*/ 1570799 h 1570799"/>
              <a:gd name="connsiteX5" fmla="*/ 115516 w 8441218"/>
              <a:gd name="connsiteY5" fmla="*/ 1418399 h 1570799"/>
              <a:gd name="connsiteX6" fmla="*/ 50202 w 8441218"/>
              <a:gd name="connsiteY6" fmla="*/ 694334 h 1570799"/>
              <a:gd name="connsiteX0" fmla="*/ 50202 w 8441218"/>
              <a:gd name="connsiteY0" fmla="*/ 786787 h 1663252"/>
              <a:gd name="connsiteX1" fmla="*/ 2233490 w 8441218"/>
              <a:gd name="connsiteY1" fmla="*/ 780264 h 1663252"/>
              <a:gd name="connsiteX2" fmla="*/ 5151502 w 8441218"/>
              <a:gd name="connsiteY2" fmla="*/ 94464 h 1663252"/>
              <a:gd name="connsiteX3" fmla="*/ 8441218 w 8441218"/>
              <a:gd name="connsiteY3" fmla="*/ 1048045 h 1663252"/>
              <a:gd name="connsiteX4" fmla="*/ 8071103 w 8441218"/>
              <a:gd name="connsiteY4" fmla="*/ 1663252 h 1663252"/>
              <a:gd name="connsiteX5" fmla="*/ 115516 w 8441218"/>
              <a:gd name="connsiteY5" fmla="*/ 1510852 h 1663252"/>
              <a:gd name="connsiteX6" fmla="*/ 50202 w 8441218"/>
              <a:gd name="connsiteY6" fmla="*/ 786787 h 1663252"/>
              <a:gd name="connsiteX0" fmla="*/ 50202 w 8441218"/>
              <a:gd name="connsiteY0" fmla="*/ 786787 h 1663252"/>
              <a:gd name="connsiteX1" fmla="*/ 2233490 w 8441218"/>
              <a:gd name="connsiteY1" fmla="*/ 780264 h 1663252"/>
              <a:gd name="connsiteX2" fmla="*/ 5151502 w 8441218"/>
              <a:gd name="connsiteY2" fmla="*/ 94464 h 1663252"/>
              <a:gd name="connsiteX3" fmla="*/ 8441218 w 8441218"/>
              <a:gd name="connsiteY3" fmla="*/ 1048045 h 1663252"/>
              <a:gd name="connsiteX4" fmla="*/ 8071103 w 8441218"/>
              <a:gd name="connsiteY4" fmla="*/ 1663252 h 1663252"/>
              <a:gd name="connsiteX5" fmla="*/ 115516 w 8441218"/>
              <a:gd name="connsiteY5" fmla="*/ 1510852 h 1663252"/>
              <a:gd name="connsiteX6" fmla="*/ 50202 w 8441218"/>
              <a:gd name="connsiteY6" fmla="*/ 786787 h 1663252"/>
              <a:gd name="connsiteX0" fmla="*/ 50202 w 8441218"/>
              <a:gd name="connsiteY0" fmla="*/ 791664 h 1668129"/>
              <a:gd name="connsiteX1" fmla="*/ 2159531 w 8441218"/>
              <a:gd name="connsiteY1" fmla="*/ 717905 h 1668129"/>
              <a:gd name="connsiteX2" fmla="*/ 5151502 w 8441218"/>
              <a:gd name="connsiteY2" fmla="*/ 99341 h 1668129"/>
              <a:gd name="connsiteX3" fmla="*/ 8441218 w 8441218"/>
              <a:gd name="connsiteY3" fmla="*/ 1052922 h 1668129"/>
              <a:gd name="connsiteX4" fmla="*/ 8071103 w 8441218"/>
              <a:gd name="connsiteY4" fmla="*/ 1668129 h 1668129"/>
              <a:gd name="connsiteX5" fmla="*/ 115516 w 8441218"/>
              <a:gd name="connsiteY5" fmla="*/ 1515729 h 1668129"/>
              <a:gd name="connsiteX6" fmla="*/ 50202 w 8441218"/>
              <a:gd name="connsiteY6" fmla="*/ 791664 h 1668129"/>
              <a:gd name="connsiteX0" fmla="*/ 50202 w 8441218"/>
              <a:gd name="connsiteY0" fmla="*/ 694995 h 1571460"/>
              <a:gd name="connsiteX1" fmla="*/ 5151502 w 8441218"/>
              <a:gd name="connsiteY1" fmla="*/ 2672 h 1571460"/>
              <a:gd name="connsiteX2" fmla="*/ 8441218 w 8441218"/>
              <a:gd name="connsiteY2" fmla="*/ 956253 h 1571460"/>
              <a:gd name="connsiteX3" fmla="*/ 8071103 w 8441218"/>
              <a:gd name="connsiteY3" fmla="*/ 1571460 h 1571460"/>
              <a:gd name="connsiteX4" fmla="*/ 115516 w 8441218"/>
              <a:gd name="connsiteY4" fmla="*/ 1419060 h 1571460"/>
              <a:gd name="connsiteX5" fmla="*/ 50202 w 8441218"/>
              <a:gd name="connsiteY5" fmla="*/ 694995 h 1571460"/>
              <a:gd name="connsiteX0" fmla="*/ 68646 w 8432768"/>
              <a:gd name="connsiteY0" fmla="*/ 221897 h 1589179"/>
              <a:gd name="connsiteX1" fmla="*/ 5143052 w 8432768"/>
              <a:gd name="connsiteY1" fmla="*/ 20391 h 1589179"/>
              <a:gd name="connsiteX2" fmla="*/ 8432768 w 8432768"/>
              <a:gd name="connsiteY2" fmla="*/ 973972 h 1589179"/>
              <a:gd name="connsiteX3" fmla="*/ 8062653 w 8432768"/>
              <a:gd name="connsiteY3" fmla="*/ 1589179 h 1589179"/>
              <a:gd name="connsiteX4" fmla="*/ 107066 w 8432768"/>
              <a:gd name="connsiteY4" fmla="*/ 1436779 h 1589179"/>
              <a:gd name="connsiteX5" fmla="*/ 68646 w 8432768"/>
              <a:gd name="connsiteY5" fmla="*/ 221897 h 1589179"/>
              <a:gd name="connsiteX0" fmla="*/ 68646 w 8432768"/>
              <a:gd name="connsiteY0" fmla="*/ 221897 h 1589179"/>
              <a:gd name="connsiteX1" fmla="*/ 5143052 w 8432768"/>
              <a:gd name="connsiteY1" fmla="*/ 20391 h 1589179"/>
              <a:gd name="connsiteX2" fmla="*/ 8432768 w 8432768"/>
              <a:gd name="connsiteY2" fmla="*/ 973972 h 1589179"/>
              <a:gd name="connsiteX3" fmla="*/ 8062653 w 8432768"/>
              <a:gd name="connsiteY3" fmla="*/ 1589179 h 1589179"/>
              <a:gd name="connsiteX4" fmla="*/ 107066 w 8432768"/>
              <a:gd name="connsiteY4" fmla="*/ 1436779 h 1589179"/>
              <a:gd name="connsiteX5" fmla="*/ 68646 w 8432768"/>
              <a:gd name="connsiteY5" fmla="*/ 221897 h 1589179"/>
              <a:gd name="connsiteX0" fmla="*/ 68646 w 8432768"/>
              <a:gd name="connsiteY0" fmla="*/ 158710 h 1525992"/>
              <a:gd name="connsiteX1" fmla="*/ 6427246 w 8432768"/>
              <a:gd name="connsiteY1" fmla="*/ 51334 h 1525992"/>
              <a:gd name="connsiteX2" fmla="*/ 8432768 w 8432768"/>
              <a:gd name="connsiteY2" fmla="*/ 910785 h 1525992"/>
              <a:gd name="connsiteX3" fmla="*/ 8062653 w 8432768"/>
              <a:gd name="connsiteY3" fmla="*/ 1525992 h 1525992"/>
              <a:gd name="connsiteX4" fmla="*/ 107066 w 8432768"/>
              <a:gd name="connsiteY4" fmla="*/ 1373592 h 1525992"/>
              <a:gd name="connsiteX5" fmla="*/ 68646 w 8432768"/>
              <a:gd name="connsiteY5" fmla="*/ 158710 h 1525992"/>
              <a:gd name="connsiteX0" fmla="*/ 68646 w 8432768"/>
              <a:gd name="connsiteY0" fmla="*/ 158710 h 1525992"/>
              <a:gd name="connsiteX1" fmla="*/ 6427246 w 8432768"/>
              <a:gd name="connsiteY1" fmla="*/ 51334 h 1525992"/>
              <a:gd name="connsiteX2" fmla="*/ 8432768 w 8432768"/>
              <a:gd name="connsiteY2" fmla="*/ 910785 h 1525992"/>
              <a:gd name="connsiteX3" fmla="*/ 8062653 w 8432768"/>
              <a:gd name="connsiteY3" fmla="*/ 1525992 h 1525992"/>
              <a:gd name="connsiteX4" fmla="*/ 107066 w 8432768"/>
              <a:gd name="connsiteY4" fmla="*/ 1373592 h 1525992"/>
              <a:gd name="connsiteX5" fmla="*/ 68646 w 8432768"/>
              <a:gd name="connsiteY5" fmla="*/ 158710 h 1525992"/>
              <a:gd name="connsiteX0" fmla="*/ 68646 w 8251233"/>
              <a:gd name="connsiteY0" fmla="*/ 158710 h 1525992"/>
              <a:gd name="connsiteX1" fmla="*/ 6427246 w 8251233"/>
              <a:gd name="connsiteY1" fmla="*/ 51334 h 1525992"/>
              <a:gd name="connsiteX2" fmla="*/ 8251233 w 8251233"/>
              <a:gd name="connsiteY2" fmla="*/ 957850 h 1525992"/>
              <a:gd name="connsiteX3" fmla="*/ 8062653 w 8251233"/>
              <a:gd name="connsiteY3" fmla="*/ 1525992 h 1525992"/>
              <a:gd name="connsiteX4" fmla="*/ 107066 w 8251233"/>
              <a:gd name="connsiteY4" fmla="*/ 1373592 h 1525992"/>
              <a:gd name="connsiteX5" fmla="*/ 68646 w 8251233"/>
              <a:gd name="connsiteY5" fmla="*/ 158710 h 1525992"/>
              <a:gd name="connsiteX0" fmla="*/ 68646 w 8332433"/>
              <a:gd name="connsiteY0" fmla="*/ 158710 h 1437748"/>
              <a:gd name="connsiteX1" fmla="*/ 6427246 w 8332433"/>
              <a:gd name="connsiteY1" fmla="*/ 51334 h 1437748"/>
              <a:gd name="connsiteX2" fmla="*/ 8251233 w 8332433"/>
              <a:gd name="connsiteY2" fmla="*/ 957850 h 1437748"/>
              <a:gd name="connsiteX3" fmla="*/ 8244188 w 8332433"/>
              <a:gd name="connsiteY3" fmla="*/ 1384798 h 1437748"/>
              <a:gd name="connsiteX4" fmla="*/ 107066 w 8332433"/>
              <a:gd name="connsiteY4" fmla="*/ 1373592 h 1437748"/>
              <a:gd name="connsiteX5" fmla="*/ 68646 w 8332433"/>
              <a:gd name="connsiteY5" fmla="*/ 158710 h 1437748"/>
              <a:gd name="connsiteX0" fmla="*/ 68646 w 8597623"/>
              <a:gd name="connsiteY0" fmla="*/ 158710 h 1437748"/>
              <a:gd name="connsiteX1" fmla="*/ 6427246 w 8597623"/>
              <a:gd name="connsiteY1" fmla="*/ 51334 h 1437748"/>
              <a:gd name="connsiteX2" fmla="*/ 8244188 w 8597623"/>
              <a:gd name="connsiteY2" fmla="*/ 1384798 h 1437748"/>
              <a:gd name="connsiteX3" fmla="*/ 107066 w 8597623"/>
              <a:gd name="connsiteY3" fmla="*/ 1373592 h 1437748"/>
              <a:gd name="connsiteX4" fmla="*/ 68646 w 8597623"/>
              <a:gd name="connsiteY4" fmla="*/ 158710 h 1437748"/>
              <a:gd name="connsiteX0" fmla="*/ 68646 w 8287004"/>
              <a:gd name="connsiteY0" fmla="*/ 158710 h 1437748"/>
              <a:gd name="connsiteX1" fmla="*/ 6427246 w 8287004"/>
              <a:gd name="connsiteY1" fmla="*/ 51334 h 1437748"/>
              <a:gd name="connsiteX2" fmla="*/ 8244188 w 8287004"/>
              <a:gd name="connsiteY2" fmla="*/ 1384798 h 1437748"/>
              <a:gd name="connsiteX3" fmla="*/ 107066 w 8287004"/>
              <a:gd name="connsiteY3" fmla="*/ 1373592 h 1437748"/>
              <a:gd name="connsiteX4" fmla="*/ 68646 w 8287004"/>
              <a:gd name="connsiteY4" fmla="*/ 158710 h 1437748"/>
              <a:gd name="connsiteX0" fmla="*/ 68646 w 8303387"/>
              <a:gd name="connsiteY0" fmla="*/ 158710 h 1437748"/>
              <a:gd name="connsiteX1" fmla="*/ 6427246 w 8303387"/>
              <a:gd name="connsiteY1" fmla="*/ 51334 h 1437748"/>
              <a:gd name="connsiteX2" fmla="*/ 8244188 w 8303387"/>
              <a:gd name="connsiteY2" fmla="*/ 1384798 h 1437748"/>
              <a:gd name="connsiteX3" fmla="*/ 107066 w 8303387"/>
              <a:gd name="connsiteY3" fmla="*/ 1373592 h 1437748"/>
              <a:gd name="connsiteX4" fmla="*/ 68646 w 8303387"/>
              <a:gd name="connsiteY4" fmla="*/ 158710 h 1437748"/>
              <a:gd name="connsiteX0" fmla="*/ 68646 w 8350767"/>
              <a:gd name="connsiteY0" fmla="*/ 170002 h 1449040"/>
              <a:gd name="connsiteX1" fmla="*/ 6817211 w 8350767"/>
              <a:gd name="connsiteY1" fmla="*/ 42455 h 1449040"/>
              <a:gd name="connsiteX2" fmla="*/ 8244188 w 8350767"/>
              <a:gd name="connsiteY2" fmla="*/ 1396090 h 1449040"/>
              <a:gd name="connsiteX3" fmla="*/ 107066 w 8350767"/>
              <a:gd name="connsiteY3" fmla="*/ 1384884 h 1449040"/>
              <a:gd name="connsiteX4" fmla="*/ 68646 w 8350767"/>
              <a:gd name="connsiteY4" fmla="*/ 170002 h 1449040"/>
              <a:gd name="connsiteX0" fmla="*/ 68646 w 8340493"/>
              <a:gd name="connsiteY0" fmla="*/ 227370 h 1506408"/>
              <a:gd name="connsiteX1" fmla="*/ 6756699 w 8340493"/>
              <a:gd name="connsiteY1" fmla="*/ 19141 h 1506408"/>
              <a:gd name="connsiteX2" fmla="*/ 8244188 w 8340493"/>
              <a:gd name="connsiteY2" fmla="*/ 1453458 h 1506408"/>
              <a:gd name="connsiteX3" fmla="*/ 107066 w 8340493"/>
              <a:gd name="connsiteY3" fmla="*/ 1442252 h 1506408"/>
              <a:gd name="connsiteX4" fmla="*/ 68646 w 8340493"/>
              <a:gd name="connsiteY4" fmla="*/ 227370 h 1506408"/>
              <a:gd name="connsiteX0" fmla="*/ 68646 w 8298465"/>
              <a:gd name="connsiteY0" fmla="*/ 227370 h 1506408"/>
              <a:gd name="connsiteX1" fmla="*/ 6756699 w 8298465"/>
              <a:gd name="connsiteY1" fmla="*/ 19141 h 1506408"/>
              <a:gd name="connsiteX2" fmla="*/ 8244188 w 8298465"/>
              <a:gd name="connsiteY2" fmla="*/ 1453458 h 1506408"/>
              <a:gd name="connsiteX3" fmla="*/ 107066 w 8298465"/>
              <a:gd name="connsiteY3" fmla="*/ 1442252 h 1506408"/>
              <a:gd name="connsiteX4" fmla="*/ 68646 w 8298465"/>
              <a:gd name="connsiteY4" fmla="*/ 227370 h 1506408"/>
              <a:gd name="connsiteX0" fmla="*/ 68646 w 8275256"/>
              <a:gd name="connsiteY0" fmla="*/ 196296 h 1475334"/>
              <a:gd name="connsiteX1" fmla="*/ 6191923 w 8275256"/>
              <a:gd name="connsiteY1" fmla="*/ 28408 h 1475334"/>
              <a:gd name="connsiteX2" fmla="*/ 8244188 w 8275256"/>
              <a:gd name="connsiteY2" fmla="*/ 1422384 h 1475334"/>
              <a:gd name="connsiteX3" fmla="*/ 107066 w 8275256"/>
              <a:gd name="connsiteY3" fmla="*/ 1411178 h 1475334"/>
              <a:gd name="connsiteX4" fmla="*/ 68646 w 8275256"/>
              <a:gd name="connsiteY4" fmla="*/ 196296 h 1475334"/>
              <a:gd name="connsiteX0" fmla="*/ 68646 w 8267541"/>
              <a:gd name="connsiteY0" fmla="*/ 196296 h 1475334"/>
              <a:gd name="connsiteX1" fmla="*/ 6191923 w 8267541"/>
              <a:gd name="connsiteY1" fmla="*/ 28408 h 1475334"/>
              <a:gd name="connsiteX2" fmla="*/ 8244188 w 8267541"/>
              <a:gd name="connsiteY2" fmla="*/ 1422384 h 1475334"/>
              <a:gd name="connsiteX3" fmla="*/ 107066 w 8267541"/>
              <a:gd name="connsiteY3" fmla="*/ 1411178 h 1475334"/>
              <a:gd name="connsiteX4" fmla="*/ 68646 w 8267541"/>
              <a:gd name="connsiteY4" fmla="*/ 196296 h 1475334"/>
              <a:gd name="connsiteX0" fmla="*/ 68646 w 8645138"/>
              <a:gd name="connsiteY0" fmla="*/ 196296 h 1475334"/>
              <a:gd name="connsiteX1" fmla="*/ 6191923 w 8645138"/>
              <a:gd name="connsiteY1" fmla="*/ 28408 h 1475334"/>
              <a:gd name="connsiteX2" fmla="*/ 7274413 w 8645138"/>
              <a:gd name="connsiteY2" fmla="*/ 351137 h 1475334"/>
              <a:gd name="connsiteX3" fmla="*/ 8244188 w 8645138"/>
              <a:gd name="connsiteY3" fmla="*/ 1422384 h 1475334"/>
              <a:gd name="connsiteX4" fmla="*/ 107066 w 8645138"/>
              <a:gd name="connsiteY4" fmla="*/ 1411178 h 1475334"/>
              <a:gd name="connsiteX5" fmla="*/ 68646 w 8645138"/>
              <a:gd name="connsiteY5" fmla="*/ 196296 h 1475334"/>
              <a:gd name="connsiteX0" fmla="*/ 68646 w 8645138"/>
              <a:gd name="connsiteY0" fmla="*/ 196296 h 1475334"/>
              <a:gd name="connsiteX1" fmla="*/ 6191923 w 8645138"/>
              <a:gd name="connsiteY1" fmla="*/ 28408 h 1475334"/>
              <a:gd name="connsiteX2" fmla="*/ 7274413 w 8645138"/>
              <a:gd name="connsiteY2" fmla="*/ 351137 h 1475334"/>
              <a:gd name="connsiteX3" fmla="*/ 8244188 w 8645138"/>
              <a:gd name="connsiteY3" fmla="*/ 1422384 h 1475334"/>
              <a:gd name="connsiteX4" fmla="*/ 107066 w 8645138"/>
              <a:gd name="connsiteY4" fmla="*/ 1411178 h 1475334"/>
              <a:gd name="connsiteX5" fmla="*/ 68646 w 8645138"/>
              <a:gd name="connsiteY5" fmla="*/ 196296 h 1475334"/>
              <a:gd name="connsiteX0" fmla="*/ 68646 w 8698580"/>
              <a:gd name="connsiteY0" fmla="*/ 196296 h 1475334"/>
              <a:gd name="connsiteX1" fmla="*/ 6191923 w 8698580"/>
              <a:gd name="connsiteY1" fmla="*/ 28408 h 1475334"/>
              <a:gd name="connsiteX2" fmla="*/ 7597143 w 8698580"/>
              <a:gd name="connsiteY2" fmla="*/ 613355 h 1475334"/>
              <a:gd name="connsiteX3" fmla="*/ 8244188 w 8698580"/>
              <a:gd name="connsiteY3" fmla="*/ 1422384 h 1475334"/>
              <a:gd name="connsiteX4" fmla="*/ 107066 w 8698580"/>
              <a:gd name="connsiteY4" fmla="*/ 1411178 h 1475334"/>
              <a:gd name="connsiteX5" fmla="*/ 68646 w 8698580"/>
              <a:gd name="connsiteY5" fmla="*/ 196296 h 1475334"/>
              <a:gd name="connsiteX0" fmla="*/ 68646 w 8257637"/>
              <a:gd name="connsiteY0" fmla="*/ 196296 h 1475334"/>
              <a:gd name="connsiteX1" fmla="*/ 6191923 w 8257637"/>
              <a:gd name="connsiteY1" fmla="*/ 28408 h 1475334"/>
              <a:gd name="connsiteX2" fmla="*/ 7597143 w 8257637"/>
              <a:gd name="connsiteY2" fmla="*/ 613355 h 1475334"/>
              <a:gd name="connsiteX3" fmla="*/ 8244188 w 8257637"/>
              <a:gd name="connsiteY3" fmla="*/ 1422384 h 1475334"/>
              <a:gd name="connsiteX4" fmla="*/ 107066 w 8257637"/>
              <a:gd name="connsiteY4" fmla="*/ 1411178 h 1475334"/>
              <a:gd name="connsiteX5" fmla="*/ 68646 w 8257637"/>
              <a:gd name="connsiteY5" fmla="*/ 196296 h 147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7637" h="1475334">
                <a:moveTo>
                  <a:pt x="68646" y="196296"/>
                </a:moveTo>
                <a:cubicBezTo>
                  <a:pt x="907977" y="-39769"/>
                  <a:pt x="4793420" y="-15135"/>
                  <a:pt x="6191923" y="28408"/>
                </a:cubicBezTo>
                <a:cubicBezTo>
                  <a:pt x="7392884" y="54215"/>
                  <a:pt x="7288716" y="441538"/>
                  <a:pt x="7597143" y="613355"/>
                </a:cubicBezTo>
                <a:cubicBezTo>
                  <a:pt x="7939187" y="845684"/>
                  <a:pt x="8336087" y="1030558"/>
                  <a:pt x="8244188" y="1422384"/>
                </a:cubicBezTo>
                <a:cubicBezTo>
                  <a:pt x="5501611" y="1367955"/>
                  <a:pt x="1891700" y="1574465"/>
                  <a:pt x="107066" y="1411178"/>
                </a:cubicBezTo>
                <a:cubicBezTo>
                  <a:pt x="-121533" y="1137166"/>
                  <a:pt x="90417" y="437651"/>
                  <a:pt x="68646" y="196296"/>
                </a:cubicBezTo>
                <a:close/>
              </a:path>
            </a:pathLst>
          </a:custGeom>
          <a:solidFill>
            <a:srgbClr val="00B050">
              <a:alpha val="2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
        <p:nvSpPr>
          <p:cNvPr id="271" name="TextBox 270">
            <a:extLst>
              <a:ext uri="{FF2B5EF4-FFF2-40B4-BE49-F238E27FC236}">
                <a16:creationId xmlns:a16="http://schemas.microsoft.com/office/drawing/2014/main" id="{2B3C6333-237F-4073-B3B7-22917E92984E}"/>
              </a:ext>
            </a:extLst>
          </p:cNvPr>
          <p:cNvSpPr txBox="1"/>
          <p:nvPr/>
        </p:nvSpPr>
        <p:spPr>
          <a:xfrm>
            <a:off x="5510742" y="5462427"/>
            <a:ext cx="4049980" cy="1015663"/>
          </a:xfrm>
          <a:prstGeom prst="rect">
            <a:avLst/>
          </a:prstGeom>
          <a:solidFill>
            <a:schemeClr val="bg1"/>
          </a:solidFill>
          <a:ln w="28575">
            <a:solidFill>
              <a:schemeClr val="tx1"/>
            </a:solidFill>
          </a:ln>
        </p:spPr>
        <p:txBody>
          <a:bodyPr wrap="square" rtlCol="0">
            <a:spAutoFit/>
          </a:bodyPr>
          <a:lstStyle/>
          <a:p>
            <a:pPr algn="ctr"/>
            <a:r>
              <a:rPr lang="en-US" sz="2000" dirty="0">
                <a:latin typeface="Gill Sans MT" panose="020B0502020104020203" pitchFamily="34" charset="0"/>
              </a:rPr>
              <a:t>Monoterpene Nitrates formation in all available mechanisms (Pye et al., 2015; Xu et al., 2018)</a:t>
            </a:r>
          </a:p>
        </p:txBody>
      </p:sp>
      <p:sp>
        <p:nvSpPr>
          <p:cNvPr id="272" name="Rectangle 271">
            <a:extLst>
              <a:ext uri="{FF2B5EF4-FFF2-40B4-BE49-F238E27FC236}">
                <a16:creationId xmlns:a16="http://schemas.microsoft.com/office/drawing/2014/main" id="{53CF1034-96B3-488A-8373-9D46FD0F2380}"/>
              </a:ext>
            </a:extLst>
          </p:cNvPr>
          <p:cNvSpPr/>
          <p:nvPr/>
        </p:nvSpPr>
        <p:spPr bwMode="auto">
          <a:xfrm>
            <a:off x="560917" y="936609"/>
            <a:ext cx="7274968" cy="2719202"/>
          </a:xfrm>
          <a:custGeom>
            <a:avLst/>
            <a:gdLst>
              <a:gd name="connsiteX0" fmla="*/ 0 w 7189960"/>
              <a:gd name="connsiteY0" fmla="*/ 0 h 2137483"/>
              <a:gd name="connsiteX1" fmla="*/ 7189960 w 7189960"/>
              <a:gd name="connsiteY1" fmla="*/ 0 h 2137483"/>
              <a:gd name="connsiteX2" fmla="*/ 7189960 w 7189960"/>
              <a:gd name="connsiteY2" fmla="*/ 2137483 h 2137483"/>
              <a:gd name="connsiteX3" fmla="*/ 0 w 7189960"/>
              <a:gd name="connsiteY3" fmla="*/ 2137483 h 2137483"/>
              <a:gd name="connsiteX4" fmla="*/ 0 w 7189960"/>
              <a:gd name="connsiteY4" fmla="*/ 0 h 2137483"/>
              <a:gd name="connsiteX0" fmla="*/ 0 w 7189960"/>
              <a:gd name="connsiteY0" fmla="*/ 0 h 2137483"/>
              <a:gd name="connsiteX1" fmla="*/ 7168189 w 7189960"/>
              <a:gd name="connsiteY1" fmla="*/ 370114 h 2137483"/>
              <a:gd name="connsiteX2" fmla="*/ 7189960 w 7189960"/>
              <a:gd name="connsiteY2" fmla="*/ 2137483 h 2137483"/>
              <a:gd name="connsiteX3" fmla="*/ 0 w 7189960"/>
              <a:gd name="connsiteY3" fmla="*/ 2137483 h 2137483"/>
              <a:gd name="connsiteX4" fmla="*/ 0 w 7189960"/>
              <a:gd name="connsiteY4" fmla="*/ 0 h 2137483"/>
              <a:gd name="connsiteX0" fmla="*/ 0 w 7168189"/>
              <a:gd name="connsiteY0" fmla="*/ 0 h 2181026"/>
              <a:gd name="connsiteX1" fmla="*/ 7168189 w 7168189"/>
              <a:gd name="connsiteY1" fmla="*/ 370114 h 2181026"/>
              <a:gd name="connsiteX2" fmla="*/ 6852503 w 7168189"/>
              <a:gd name="connsiteY2" fmla="*/ 2181026 h 2181026"/>
              <a:gd name="connsiteX3" fmla="*/ 0 w 7168189"/>
              <a:gd name="connsiteY3" fmla="*/ 2137483 h 2181026"/>
              <a:gd name="connsiteX4" fmla="*/ 0 w 7168189"/>
              <a:gd name="connsiteY4" fmla="*/ 0 h 2181026"/>
              <a:gd name="connsiteX0" fmla="*/ 0 w 7168189"/>
              <a:gd name="connsiteY0" fmla="*/ 0 h 2181026"/>
              <a:gd name="connsiteX1" fmla="*/ 7168189 w 7168189"/>
              <a:gd name="connsiteY1" fmla="*/ 370114 h 2181026"/>
              <a:gd name="connsiteX2" fmla="*/ 6852503 w 7168189"/>
              <a:gd name="connsiteY2" fmla="*/ 2181026 h 2181026"/>
              <a:gd name="connsiteX3" fmla="*/ 0 w 7168189"/>
              <a:gd name="connsiteY3" fmla="*/ 2137483 h 2181026"/>
              <a:gd name="connsiteX4" fmla="*/ 0 w 7168189"/>
              <a:gd name="connsiteY4" fmla="*/ 0 h 2181026"/>
              <a:gd name="connsiteX0" fmla="*/ 0 w 7242310"/>
              <a:gd name="connsiteY0" fmla="*/ 0 h 2181026"/>
              <a:gd name="connsiteX1" fmla="*/ 7168189 w 7242310"/>
              <a:gd name="connsiteY1" fmla="*/ 370114 h 2181026"/>
              <a:gd name="connsiteX2" fmla="*/ 6852503 w 7242310"/>
              <a:gd name="connsiteY2" fmla="*/ 2181026 h 2181026"/>
              <a:gd name="connsiteX3" fmla="*/ 0 w 7242310"/>
              <a:gd name="connsiteY3" fmla="*/ 2137483 h 2181026"/>
              <a:gd name="connsiteX4" fmla="*/ 0 w 7242310"/>
              <a:gd name="connsiteY4" fmla="*/ 0 h 2181026"/>
              <a:gd name="connsiteX0" fmla="*/ 0 w 7242310"/>
              <a:gd name="connsiteY0" fmla="*/ 0 h 2823283"/>
              <a:gd name="connsiteX1" fmla="*/ 7168189 w 7242310"/>
              <a:gd name="connsiteY1" fmla="*/ 370114 h 2823283"/>
              <a:gd name="connsiteX2" fmla="*/ 6852503 w 7242310"/>
              <a:gd name="connsiteY2" fmla="*/ 2181026 h 2823283"/>
              <a:gd name="connsiteX3" fmla="*/ 54428 w 7242310"/>
              <a:gd name="connsiteY3" fmla="*/ 2823283 h 2823283"/>
              <a:gd name="connsiteX4" fmla="*/ 0 w 7242310"/>
              <a:gd name="connsiteY4" fmla="*/ 0 h 2823283"/>
              <a:gd name="connsiteX0" fmla="*/ 0 w 7242310"/>
              <a:gd name="connsiteY0" fmla="*/ 0 h 2828059"/>
              <a:gd name="connsiteX1" fmla="*/ 7168189 w 7242310"/>
              <a:gd name="connsiteY1" fmla="*/ 370114 h 2828059"/>
              <a:gd name="connsiteX2" fmla="*/ 6852503 w 7242310"/>
              <a:gd name="connsiteY2" fmla="*/ 2181026 h 2828059"/>
              <a:gd name="connsiteX3" fmla="*/ 54428 w 7242310"/>
              <a:gd name="connsiteY3" fmla="*/ 2823283 h 2828059"/>
              <a:gd name="connsiteX4" fmla="*/ 0 w 7242310"/>
              <a:gd name="connsiteY4" fmla="*/ 0 h 2828059"/>
              <a:gd name="connsiteX0" fmla="*/ 76200 w 7187882"/>
              <a:gd name="connsiteY0" fmla="*/ 0 h 2719202"/>
              <a:gd name="connsiteX1" fmla="*/ 7113761 w 7187882"/>
              <a:gd name="connsiteY1" fmla="*/ 261257 h 2719202"/>
              <a:gd name="connsiteX2" fmla="*/ 6798075 w 7187882"/>
              <a:gd name="connsiteY2" fmla="*/ 2072169 h 2719202"/>
              <a:gd name="connsiteX3" fmla="*/ 0 w 7187882"/>
              <a:gd name="connsiteY3" fmla="*/ 2714426 h 2719202"/>
              <a:gd name="connsiteX4" fmla="*/ 76200 w 7187882"/>
              <a:gd name="connsiteY4" fmla="*/ 0 h 2719202"/>
              <a:gd name="connsiteX0" fmla="*/ 0 w 7274968"/>
              <a:gd name="connsiteY0" fmla="*/ 0 h 2719202"/>
              <a:gd name="connsiteX1" fmla="*/ 7200847 w 7274968"/>
              <a:gd name="connsiteY1" fmla="*/ 261257 h 2719202"/>
              <a:gd name="connsiteX2" fmla="*/ 6885161 w 7274968"/>
              <a:gd name="connsiteY2" fmla="*/ 2072169 h 2719202"/>
              <a:gd name="connsiteX3" fmla="*/ 87086 w 7274968"/>
              <a:gd name="connsiteY3" fmla="*/ 2714426 h 2719202"/>
              <a:gd name="connsiteX4" fmla="*/ 0 w 7274968"/>
              <a:gd name="connsiteY4" fmla="*/ 0 h 2719202"/>
              <a:gd name="connsiteX0" fmla="*/ 0 w 7274968"/>
              <a:gd name="connsiteY0" fmla="*/ 0 h 2719202"/>
              <a:gd name="connsiteX1" fmla="*/ 7200847 w 7274968"/>
              <a:gd name="connsiteY1" fmla="*/ 261257 h 2719202"/>
              <a:gd name="connsiteX2" fmla="*/ 6885161 w 7274968"/>
              <a:gd name="connsiteY2" fmla="*/ 2072169 h 2719202"/>
              <a:gd name="connsiteX3" fmla="*/ 87086 w 7274968"/>
              <a:gd name="connsiteY3" fmla="*/ 2714426 h 2719202"/>
              <a:gd name="connsiteX4" fmla="*/ 0 w 7274968"/>
              <a:gd name="connsiteY4" fmla="*/ 0 h 271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4968" h="2719202">
                <a:moveTo>
                  <a:pt x="0" y="0"/>
                </a:moveTo>
                <a:cubicBezTo>
                  <a:pt x="2400282" y="1"/>
                  <a:pt x="4800565" y="174171"/>
                  <a:pt x="7200847" y="261257"/>
                </a:cubicBezTo>
                <a:cubicBezTo>
                  <a:pt x="7356875" y="875779"/>
                  <a:pt x="7273419" y="1566503"/>
                  <a:pt x="6885161" y="2072169"/>
                </a:cubicBezTo>
                <a:cubicBezTo>
                  <a:pt x="4619136" y="2286255"/>
                  <a:pt x="1449597" y="2772483"/>
                  <a:pt x="87086" y="2714426"/>
                </a:cubicBezTo>
                <a:lnTo>
                  <a:pt x="0" y="0"/>
                </a:lnTo>
                <a:close/>
              </a:path>
            </a:pathLst>
          </a:custGeom>
          <a:solidFill>
            <a:srgbClr val="FF0000">
              <a:alpha val="30196"/>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73" name="TextBox 272">
            <a:extLst>
              <a:ext uri="{FF2B5EF4-FFF2-40B4-BE49-F238E27FC236}">
                <a16:creationId xmlns:a16="http://schemas.microsoft.com/office/drawing/2014/main" id="{9E97C49C-D6FC-4F42-B725-ED38D4B453A4}"/>
              </a:ext>
            </a:extLst>
          </p:cNvPr>
          <p:cNvSpPr txBox="1"/>
          <p:nvPr/>
        </p:nvSpPr>
        <p:spPr>
          <a:xfrm>
            <a:off x="4582606" y="675511"/>
            <a:ext cx="3154952" cy="707886"/>
          </a:xfrm>
          <a:prstGeom prst="rect">
            <a:avLst/>
          </a:prstGeom>
          <a:solidFill>
            <a:schemeClr val="bg1"/>
          </a:solidFill>
          <a:ln w="28575">
            <a:solidFill>
              <a:schemeClr val="tx1"/>
            </a:solidFill>
          </a:ln>
        </p:spPr>
        <p:txBody>
          <a:bodyPr wrap="square" rtlCol="0">
            <a:spAutoFit/>
          </a:bodyPr>
          <a:lstStyle/>
          <a:p>
            <a:pPr algn="ctr"/>
            <a:r>
              <a:rPr lang="en-US" sz="2000" dirty="0">
                <a:latin typeface="Gill Sans MT" panose="020B0502020104020203" pitchFamily="34" charset="0"/>
              </a:rPr>
              <a:t>Anthropogenic SOA species number reduced</a:t>
            </a:r>
          </a:p>
        </p:txBody>
      </p:sp>
      <p:cxnSp>
        <p:nvCxnSpPr>
          <p:cNvPr id="146" name="Straight Arrow Connector 145">
            <a:extLst>
              <a:ext uri="{FF2B5EF4-FFF2-40B4-BE49-F238E27FC236}">
                <a16:creationId xmlns:a16="http://schemas.microsoft.com/office/drawing/2014/main" id="{8C1E451B-C035-4E21-B8CA-0BD757C57614}"/>
              </a:ext>
            </a:extLst>
          </p:cNvPr>
          <p:cNvCxnSpPr>
            <a:cxnSpLocks/>
          </p:cNvCxnSpPr>
          <p:nvPr/>
        </p:nvCxnSpPr>
        <p:spPr bwMode="auto">
          <a:xfrm flipH="1" flipV="1">
            <a:off x="9681935" y="2710498"/>
            <a:ext cx="1926098" cy="7676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91166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850F38-0113-4453-84F2-F7058365A366}"/>
              </a:ext>
            </a:extLst>
          </p:cNvPr>
          <p:cNvSpPr>
            <a:spLocks noGrp="1"/>
          </p:cNvSpPr>
          <p:nvPr>
            <p:ph type="title"/>
          </p:nvPr>
        </p:nvSpPr>
        <p:spPr>
          <a:xfrm>
            <a:off x="3566160" y="320040"/>
            <a:ext cx="8229600" cy="678307"/>
          </a:xfrm>
        </p:spPr>
        <p:txBody>
          <a:bodyPr/>
          <a:lstStyle/>
          <a:p>
            <a:r>
              <a:rPr lang="en-US" sz="2400" dirty="0"/>
              <a:t>Modeled Monoterpene SOA Increases Year Round</a:t>
            </a:r>
          </a:p>
        </p:txBody>
      </p:sp>
      <p:pic>
        <p:nvPicPr>
          <p:cNvPr id="4" name="Picture 3">
            <a:extLst>
              <a:ext uri="{FF2B5EF4-FFF2-40B4-BE49-F238E27FC236}">
                <a16:creationId xmlns:a16="http://schemas.microsoft.com/office/drawing/2014/main" id="{A4189587-B585-4FAC-9DC3-2AD1752BF41D}"/>
              </a:ext>
            </a:extLst>
          </p:cNvPr>
          <p:cNvPicPr>
            <a:picLocks noChangeAspect="1"/>
          </p:cNvPicPr>
          <p:nvPr/>
        </p:nvPicPr>
        <p:blipFill>
          <a:blip r:embed="rId3"/>
          <a:stretch>
            <a:fillRect/>
          </a:stretch>
        </p:blipFill>
        <p:spPr>
          <a:xfrm>
            <a:off x="948457" y="1643290"/>
            <a:ext cx="3062533" cy="4308309"/>
          </a:xfrm>
          <a:prstGeom prst="rect">
            <a:avLst/>
          </a:prstGeom>
        </p:spPr>
      </p:pic>
      <p:pic>
        <p:nvPicPr>
          <p:cNvPr id="5" name="Picture 4">
            <a:extLst>
              <a:ext uri="{FF2B5EF4-FFF2-40B4-BE49-F238E27FC236}">
                <a16:creationId xmlns:a16="http://schemas.microsoft.com/office/drawing/2014/main" id="{A82309D9-ED32-4646-8D72-E699F4409CE1}"/>
              </a:ext>
            </a:extLst>
          </p:cNvPr>
          <p:cNvPicPr>
            <a:picLocks noChangeAspect="1"/>
          </p:cNvPicPr>
          <p:nvPr/>
        </p:nvPicPr>
        <p:blipFill>
          <a:blip r:embed="rId4"/>
          <a:stretch>
            <a:fillRect/>
          </a:stretch>
        </p:blipFill>
        <p:spPr>
          <a:xfrm>
            <a:off x="4010990" y="1453961"/>
            <a:ext cx="3291038" cy="4272576"/>
          </a:xfrm>
          <a:prstGeom prst="rect">
            <a:avLst/>
          </a:prstGeom>
        </p:spPr>
      </p:pic>
      <p:sp>
        <p:nvSpPr>
          <p:cNvPr id="7" name="Content Placeholder 2">
            <a:extLst>
              <a:ext uri="{FF2B5EF4-FFF2-40B4-BE49-F238E27FC236}">
                <a16:creationId xmlns:a16="http://schemas.microsoft.com/office/drawing/2014/main" id="{CA81F218-5702-47FA-9FA5-D8DD5E6A0FE8}"/>
              </a:ext>
            </a:extLst>
          </p:cNvPr>
          <p:cNvSpPr txBox="1">
            <a:spLocks/>
          </p:cNvSpPr>
          <p:nvPr/>
        </p:nvSpPr>
        <p:spPr>
          <a:xfrm>
            <a:off x="7467600" y="1371599"/>
            <a:ext cx="4553712" cy="5409902"/>
          </a:xfrm>
          <a:prstGeom prst="rect">
            <a:avLst/>
          </a:prstGeom>
        </p:spPr>
        <p:txBody>
          <a:bodyPr>
            <a:no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a:spcBef>
                <a:spcPts val="1200"/>
              </a:spcBef>
              <a:buSzPct val="100000"/>
            </a:pPr>
            <a:r>
              <a:rPr lang="en-US" sz="2000" b="1" kern="0" dirty="0">
                <a:latin typeface="Gill Sans MT" panose="020B0502020104020203" pitchFamily="34" charset="0"/>
              </a:rPr>
              <a:t>CMAQ predictions now match the observed monoterpene SOA</a:t>
            </a:r>
          </a:p>
          <a:p>
            <a:pPr>
              <a:spcBef>
                <a:spcPts val="1200"/>
              </a:spcBef>
              <a:buSzPct val="100000"/>
            </a:pPr>
            <a:r>
              <a:rPr lang="en-US" sz="2000" kern="0" dirty="0">
                <a:latin typeface="Gill Sans MT" panose="020B0502020104020203" pitchFamily="34" charset="0"/>
              </a:rPr>
              <a:t>Will see increased PM</a:t>
            </a:r>
            <a:r>
              <a:rPr lang="en-US" sz="2000" kern="0" baseline="-25000" dirty="0">
                <a:latin typeface="Gill Sans MT" panose="020B0502020104020203" pitchFamily="34" charset="0"/>
              </a:rPr>
              <a:t>2.5</a:t>
            </a:r>
            <a:r>
              <a:rPr lang="en-US" sz="2000" kern="0" dirty="0">
                <a:latin typeface="Gill Sans MT" panose="020B0502020104020203" pitchFamily="34" charset="0"/>
              </a:rPr>
              <a:t>, particularly in biogenic source regions such as the southeast US</a:t>
            </a:r>
          </a:p>
          <a:p>
            <a:pPr>
              <a:spcBef>
                <a:spcPts val="1200"/>
              </a:spcBef>
              <a:buSzPct val="100000"/>
            </a:pPr>
            <a:r>
              <a:rPr lang="en-US" sz="2000" kern="0" dirty="0">
                <a:latin typeface="Gill Sans MT" panose="020B0502020104020203" pitchFamily="34" charset="0"/>
              </a:rPr>
              <a:t>AERO6 </a:t>
            </a:r>
            <a:r>
              <a:rPr lang="en-US" sz="2000" kern="0" dirty="0">
                <a:latin typeface="Gill Sans MT" panose="020B0502020104020203" pitchFamily="34" charset="0"/>
                <a:sym typeface="Wingdings" panose="05000000000000000000" pitchFamily="2" charset="2"/>
              </a:rPr>
              <a:t> AERO7: </a:t>
            </a:r>
            <a:r>
              <a:rPr lang="el-GR" sz="2000" kern="0" dirty="0">
                <a:latin typeface="Times New Roman" panose="02020603050405020304" pitchFamily="18" charset="0"/>
                <a:cs typeface="Times New Roman" panose="02020603050405020304" pitchFamily="18" charset="0"/>
                <a:sym typeface="Wingdings" panose="05000000000000000000" pitchFamily="2" charset="2"/>
              </a:rPr>
              <a:t>α</a:t>
            </a:r>
            <a:r>
              <a:rPr lang="en-US" sz="2000" kern="0" dirty="0">
                <a:latin typeface="Gill Sans MT" panose="020B0502020104020203" pitchFamily="34" charset="0"/>
                <a:cs typeface="Times New Roman" panose="02020603050405020304" pitchFamily="18" charset="0"/>
                <a:sym typeface="Wingdings" panose="05000000000000000000" pitchFamily="2" charset="2"/>
              </a:rPr>
              <a:t>-Pinene</a:t>
            </a:r>
            <a:r>
              <a:rPr lang="en-US" sz="2000" kern="0" dirty="0">
                <a:latin typeface="Gill Sans MT" panose="020B0502020104020203" pitchFamily="34" charset="0"/>
                <a:sym typeface="Wingdings" panose="05000000000000000000" pitchFamily="2" charset="2"/>
              </a:rPr>
              <a:t> emissions need to be considered since APIN is now an explicit species</a:t>
            </a:r>
          </a:p>
          <a:p>
            <a:pPr lvl="1">
              <a:spcBef>
                <a:spcPts val="600"/>
              </a:spcBef>
            </a:pPr>
            <a:r>
              <a:rPr lang="en-US" sz="1800" kern="0" dirty="0">
                <a:latin typeface="Gill Sans MT" panose="020B0502020104020203" pitchFamily="34" charset="0"/>
                <a:sym typeface="Wingdings" panose="05000000000000000000" pitchFamily="2" charset="2"/>
              </a:rPr>
              <a:t>CB6: </a:t>
            </a:r>
          </a:p>
          <a:p>
            <a:pPr lvl="2">
              <a:spcBef>
                <a:spcPts val="600"/>
              </a:spcBef>
            </a:pPr>
            <a:r>
              <a:rPr lang="en-US" sz="1800" kern="0" dirty="0">
                <a:latin typeface="Gill Sans MT" panose="020B0502020104020203" pitchFamily="34" charset="0"/>
                <a:sym typeface="Wingdings" panose="05000000000000000000" pitchFamily="2" charset="2"/>
              </a:rPr>
              <a:t>Online </a:t>
            </a:r>
            <a:r>
              <a:rPr lang="en-US" sz="1800" kern="0" dirty="0" err="1">
                <a:latin typeface="Gill Sans MT" panose="020B0502020104020203" pitchFamily="34" charset="0"/>
                <a:sym typeface="Wingdings" panose="05000000000000000000" pitchFamily="2" charset="2"/>
              </a:rPr>
              <a:t>Biogenics</a:t>
            </a:r>
            <a:r>
              <a:rPr lang="en-US" sz="1800" kern="0" dirty="0">
                <a:latin typeface="Gill Sans MT" panose="020B0502020104020203" pitchFamily="34" charset="0"/>
                <a:sym typeface="Wingdings" panose="05000000000000000000" pitchFamily="2" charset="2"/>
              </a:rPr>
              <a:t>: No changes needed.</a:t>
            </a:r>
          </a:p>
          <a:p>
            <a:pPr lvl="2">
              <a:spcBef>
                <a:spcPts val="600"/>
              </a:spcBef>
            </a:pPr>
            <a:r>
              <a:rPr lang="en-US" sz="1800" kern="0" dirty="0">
                <a:latin typeface="Gill Sans MT" panose="020B0502020104020203" pitchFamily="34" charset="0"/>
                <a:sym typeface="Wingdings" panose="05000000000000000000" pitchFamily="2" charset="2"/>
              </a:rPr>
              <a:t>Offline </a:t>
            </a:r>
            <a:r>
              <a:rPr lang="en-US" sz="1800" kern="0" dirty="0" err="1">
                <a:latin typeface="Gill Sans MT" panose="020B0502020104020203" pitchFamily="34" charset="0"/>
                <a:sym typeface="Wingdings" panose="05000000000000000000" pitchFamily="2" charset="2"/>
              </a:rPr>
              <a:t>Biogenics</a:t>
            </a:r>
            <a:r>
              <a:rPr lang="en-US" sz="1800" kern="0" dirty="0">
                <a:latin typeface="Gill Sans MT" panose="020B0502020104020203" pitchFamily="34" charset="0"/>
                <a:sym typeface="Wingdings" panose="05000000000000000000" pitchFamily="2" charset="2"/>
              </a:rPr>
              <a:t>: APIN emissions should be scaled to TERP (30%). </a:t>
            </a:r>
          </a:p>
          <a:p>
            <a:pPr lvl="1">
              <a:spcBef>
                <a:spcPts val="600"/>
              </a:spcBef>
            </a:pPr>
            <a:r>
              <a:rPr lang="en-US" sz="1800" kern="0" dirty="0">
                <a:latin typeface="Gill Sans MT" panose="020B0502020104020203" pitchFamily="34" charset="0"/>
                <a:sym typeface="Wingdings" panose="05000000000000000000" pitchFamily="2" charset="2"/>
              </a:rPr>
              <a:t>SAPRC07: </a:t>
            </a:r>
            <a:r>
              <a:rPr lang="en-US" sz="1800" kern="0" dirty="0">
                <a:latin typeface="Gill Sans MT" panose="020B0502020104020203" pitchFamily="34" charset="0"/>
                <a:cs typeface="Times New Roman" panose="02020603050405020304" pitchFamily="18" charset="0"/>
                <a:sym typeface="Wingdings" panose="05000000000000000000" pitchFamily="2" charset="2"/>
              </a:rPr>
              <a:t>No changes needed.</a:t>
            </a:r>
            <a:endParaRPr lang="en-US" sz="1800" kern="0" dirty="0">
              <a:latin typeface="Gill Sans MT" panose="020B0502020104020203" pitchFamily="34" charset="0"/>
              <a:sym typeface="Wingdings" panose="05000000000000000000" pitchFamily="2" charset="2"/>
            </a:endParaRPr>
          </a:p>
        </p:txBody>
      </p:sp>
      <p:cxnSp>
        <p:nvCxnSpPr>
          <p:cNvPr id="8" name="Straight Arrow Connector 7">
            <a:extLst>
              <a:ext uri="{FF2B5EF4-FFF2-40B4-BE49-F238E27FC236}">
                <a16:creationId xmlns:a16="http://schemas.microsoft.com/office/drawing/2014/main" id="{4B66ACA9-3B95-411F-8E71-1D569B025BBB}"/>
              </a:ext>
            </a:extLst>
          </p:cNvPr>
          <p:cNvCxnSpPr>
            <a:cxnSpLocks/>
          </p:cNvCxnSpPr>
          <p:nvPr/>
        </p:nvCxnSpPr>
        <p:spPr>
          <a:xfrm>
            <a:off x="3987491" y="2668039"/>
            <a:ext cx="1974583" cy="2880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6BEC1DD-0210-4F1F-87CD-B425A177561F}"/>
              </a:ext>
            </a:extLst>
          </p:cNvPr>
          <p:cNvCxnSpPr>
            <a:cxnSpLocks/>
          </p:cNvCxnSpPr>
          <p:nvPr/>
        </p:nvCxnSpPr>
        <p:spPr>
          <a:xfrm>
            <a:off x="3947260" y="4551067"/>
            <a:ext cx="2014814" cy="56049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AB82844-22CE-48B5-8C64-2034755AADC9}"/>
              </a:ext>
            </a:extLst>
          </p:cNvPr>
          <p:cNvSpPr txBox="1"/>
          <p:nvPr/>
        </p:nvSpPr>
        <p:spPr>
          <a:xfrm>
            <a:off x="5030729" y="6475757"/>
            <a:ext cx="2185991" cy="338554"/>
          </a:xfrm>
          <a:prstGeom prst="rect">
            <a:avLst/>
          </a:prstGeom>
          <a:noFill/>
        </p:spPr>
        <p:txBody>
          <a:bodyPr wrap="square" rtlCol="0">
            <a:spAutoFit/>
          </a:bodyPr>
          <a:lstStyle/>
          <a:p>
            <a:pPr algn="r"/>
            <a:r>
              <a:rPr lang="en-US" sz="1600" i="1" dirty="0">
                <a:latin typeface="Gill Sans MT" panose="020B0502020104020203" pitchFamily="34" charset="0"/>
              </a:rPr>
              <a:t>Xu et al. 2018 ACP</a:t>
            </a:r>
          </a:p>
        </p:txBody>
      </p:sp>
      <p:pic>
        <p:nvPicPr>
          <p:cNvPr id="11" name="Picture 10">
            <a:extLst>
              <a:ext uri="{FF2B5EF4-FFF2-40B4-BE49-F238E27FC236}">
                <a16:creationId xmlns:a16="http://schemas.microsoft.com/office/drawing/2014/main" id="{67509CF9-986D-4229-B092-9D0699BAE122}"/>
              </a:ext>
            </a:extLst>
          </p:cNvPr>
          <p:cNvPicPr>
            <a:picLocks noChangeAspect="1"/>
          </p:cNvPicPr>
          <p:nvPr/>
        </p:nvPicPr>
        <p:blipFill>
          <a:blip r:embed="rId5"/>
          <a:stretch>
            <a:fillRect/>
          </a:stretch>
        </p:blipFill>
        <p:spPr>
          <a:xfrm>
            <a:off x="1994578" y="5795073"/>
            <a:ext cx="970292" cy="195242"/>
          </a:xfrm>
          <a:prstGeom prst="rect">
            <a:avLst/>
          </a:prstGeom>
        </p:spPr>
      </p:pic>
      <p:pic>
        <p:nvPicPr>
          <p:cNvPr id="12" name="Picture 11">
            <a:extLst>
              <a:ext uri="{FF2B5EF4-FFF2-40B4-BE49-F238E27FC236}">
                <a16:creationId xmlns:a16="http://schemas.microsoft.com/office/drawing/2014/main" id="{8D13BC37-B85A-43EB-B303-EBD02B4AB5BE}"/>
              </a:ext>
            </a:extLst>
          </p:cNvPr>
          <p:cNvPicPr>
            <a:picLocks noChangeAspect="1"/>
          </p:cNvPicPr>
          <p:nvPr/>
        </p:nvPicPr>
        <p:blipFill>
          <a:blip r:embed="rId6"/>
          <a:stretch>
            <a:fillRect/>
          </a:stretch>
        </p:blipFill>
        <p:spPr>
          <a:xfrm>
            <a:off x="711177" y="2668039"/>
            <a:ext cx="308556" cy="1769052"/>
          </a:xfrm>
          <a:prstGeom prst="rect">
            <a:avLst/>
          </a:prstGeom>
        </p:spPr>
      </p:pic>
      <p:pic>
        <p:nvPicPr>
          <p:cNvPr id="13" name="Picture 12">
            <a:extLst>
              <a:ext uri="{FF2B5EF4-FFF2-40B4-BE49-F238E27FC236}">
                <a16:creationId xmlns:a16="http://schemas.microsoft.com/office/drawing/2014/main" id="{73627133-07F6-4E54-B5AA-732D1E8893E1}"/>
              </a:ext>
            </a:extLst>
          </p:cNvPr>
          <p:cNvPicPr>
            <a:picLocks noChangeAspect="1"/>
          </p:cNvPicPr>
          <p:nvPr/>
        </p:nvPicPr>
        <p:blipFill>
          <a:blip r:embed="rId7"/>
          <a:stretch>
            <a:fillRect/>
          </a:stretch>
        </p:blipFill>
        <p:spPr>
          <a:xfrm>
            <a:off x="839791" y="6002472"/>
            <a:ext cx="6723603" cy="363605"/>
          </a:xfrm>
          <a:prstGeom prst="rect">
            <a:avLst/>
          </a:prstGeom>
        </p:spPr>
      </p:pic>
      <p:cxnSp>
        <p:nvCxnSpPr>
          <p:cNvPr id="15" name="Straight Arrow Connector 14">
            <a:extLst>
              <a:ext uri="{FF2B5EF4-FFF2-40B4-BE49-F238E27FC236}">
                <a16:creationId xmlns:a16="http://schemas.microsoft.com/office/drawing/2014/main" id="{2AC5BFE6-A54D-4CCC-A49E-7D6D10F6BA19}"/>
              </a:ext>
            </a:extLst>
          </p:cNvPr>
          <p:cNvCxnSpPr>
            <a:cxnSpLocks/>
            <a:stCxn id="14" idx="2"/>
          </p:cNvCxnSpPr>
          <p:nvPr/>
        </p:nvCxnSpPr>
        <p:spPr>
          <a:xfrm flipH="1">
            <a:off x="3378763" y="1965962"/>
            <a:ext cx="301064" cy="8135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0D25ED0-E22A-4A48-BF74-94FBC6160DAB}"/>
              </a:ext>
            </a:extLst>
          </p:cNvPr>
          <p:cNvSpPr txBox="1"/>
          <p:nvPr/>
        </p:nvSpPr>
        <p:spPr>
          <a:xfrm>
            <a:off x="156179" y="1194763"/>
            <a:ext cx="4293902" cy="307777"/>
          </a:xfrm>
          <a:prstGeom prst="rect">
            <a:avLst/>
          </a:prstGeom>
          <a:noFill/>
        </p:spPr>
        <p:txBody>
          <a:bodyPr wrap="square" rtlCol="0">
            <a:spAutoFit/>
          </a:bodyPr>
          <a:lstStyle/>
          <a:p>
            <a:r>
              <a:rPr lang="en-US" sz="1400" b="1" dirty="0"/>
              <a:t>CMAQ v5.3-aero7 predicted (stacked colors)</a:t>
            </a:r>
          </a:p>
        </p:txBody>
      </p:sp>
      <p:cxnSp>
        <p:nvCxnSpPr>
          <p:cNvPr id="17" name="Straight Arrow Connector 16">
            <a:extLst>
              <a:ext uri="{FF2B5EF4-FFF2-40B4-BE49-F238E27FC236}">
                <a16:creationId xmlns:a16="http://schemas.microsoft.com/office/drawing/2014/main" id="{DE23E331-AFF0-4CAC-8CDE-75CF575493E4}"/>
              </a:ext>
            </a:extLst>
          </p:cNvPr>
          <p:cNvCxnSpPr>
            <a:cxnSpLocks/>
          </p:cNvCxnSpPr>
          <p:nvPr/>
        </p:nvCxnSpPr>
        <p:spPr>
          <a:xfrm>
            <a:off x="1681295" y="1453961"/>
            <a:ext cx="0" cy="5825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3E62FB4-BBB9-4671-9693-6AA30EDEF7FB}"/>
              </a:ext>
            </a:extLst>
          </p:cNvPr>
          <p:cNvSpPr txBox="1"/>
          <p:nvPr/>
        </p:nvSpPr>
        <p:spPr>
          <a:xfrm>
            <a:off x="5030729" y="1397698"/>
            <a:ext cx="1007407" cy="338554"/>
          </a:xfrm>
          <a:prstGeom prst="rect">
            <a:avLst/>
          </a:prstGeom>
          <a:solidFill>
            <a:schemeClr val="bg1"/>
          </a:solidFill>
        </p:spPr>
        <p:txBody>
          <a:bodyPr wrap="square" rtlCol="0">
            <a:spAutoFit/>
          </a:bodyPr>
          <a:lstStyle/>
          <a:p>
            <a:pPr algn="ctr"/>
            <a:r>
              <a:rPr lang="en-US" sz="1600" dirty="0"/>
              <a:t>July</a:t>
            </a:r>
          </a:p>
        </p:txBody>
      </p:sp>
      <p:sp>
        <p:nvSpPr>
          <p:cNvPr id="19" name="TextBox 18">
            <a:extLst>
              <a:ext uri="{FF2B5EF4-FFF2-40B4-BE49-F238E27FC236}">
                <a16:creationId xmlns:a16="http://schemas.microsoft.com/office/drawing/2014/main" id="{6BD8BDE6-4461-4A0C-A328-51D607C870AC}"/>
              </a:ext>
            </a:extLst>
          </p:cNvPr>
          <p:cNvSpPr txBox="1"/>
          <p:nvPr/>
        </p:nvSpPr>
        <p:spPr>
          <a:xfrm>
            <a:off x="4876019" y="3550988"/>
            <a:ext cx="1316825" cy="338554"/>
          </a:xfrm>
          <a:prstGeom prst="rect">
            <a:avLst/>
          </a:prstGeom>
          <a:solidFill>
            <a:schemeClr val="bg1"/>
          </a:solidFill>
        </p:spPr>
        <p:txBody>
          <a:bodyPr wrap="square" rtlCol="0">
            <a:spAutoFit/>
          </a:bodyPr>
          <a:lstStyle/>
          <a:p>
            <a:pPr algn="ctr"/>
            <a:r>
              <a:rPr lang="en-US" sz="1600" dirty="0"/>
              <a:t>December</a:t>
            </a:r>
          </a:p>
        </p:txBody>
      </p:sp>
      <p:sp>
        <p:nvSpPr>
          <p:cNvPr id="20" name="TextBox 19">
            <a:extLst>
              <a:ext uri="{FF2B5EF4-FFF2-40B4-BE49-F238E27FC236}">
                <a16:creationId xmlns:a16="http://schemas.microsoft.com/office/drawing/2014/main" id="{F3E519B3-6FE5-4D56-84DC-E1288D45D364}"/>
              </a:ext>
            </a:extLst>
          </p:cNvPr>
          <p:cNvSpPr txBox="1"/>
          <p:nvPr/>
        </p:nvSpPr>
        <p:spPr>
          <a:xfrm rot="16200000">
            <a:off x="-123404" y="3224930"/>
            <a:ext cx="1470474" cy="461665"/>
          </a:xfrm>
          <a:prstGeom prst="rect">
            <a:avLst/>
          </a:prstGeom>
          <a:noFill/>
        </p:spPr>
        <p:txBody>
          <a:bodyPr wrap="square" rtlCol="0">
            <a:spAutoFit/>
          </a:bodyPr>
          <a:lstStyle/>
          <a:p>
            <a:r>
              <a:rPr lang="en-US" dirty="0"/>
              <a:t>MTSOA</a:t>
            </a:r>
          </a:p>
        </p:txBody>
      </p:sp>
      <p:sp>
        <p:nvSpPr>
          <p:cNvPr id="14" name="TextBox 13">
            <a:extLst>
              <a:ext uri="{FF2B5EF4-FFF2-40B4-BE49-F238E27FC236}">
                <a16:creationId xmlns:a16="http://schemas.microsoft.com/office/drawing/2014/main" id="{F5458C7F-97D6-4954-BAB1-5FEB05475F11}"/>
              </a:ext>
            </a:extLst>
          </p:cNvPr>
          <p:cNvSpPr txBox="1"/>
          <p:nvPr/>
        </p:nvSpPr>
        <p:spPr>
          <a:xfrm>
            <a:off x="3158061" y="1442742"/>
            <a:ext cx="1043531" cy="523220"/>
          </a:xfrm>
          <a:prstGeom prst="rect">
            <a:avLst/>
          </a:prstGeom>
          <a:noFill/>
        </p:spPr>
        <p:txBody>
          <a:bodyPr wrap="square" rtlCol="0">
            <a:spAutoFit/>
          </a:bodyPr>
          <a:lstStyle/>
          <a:p>
            <a:pPr algn="ctr"/>
            <a:r>
              <a:rPr lang="en-US" sz="1400" dirty="0"/>
              <a:t>Observed MTSOA</a:t>
            </a:r>
          </a:p>
        </p:txBody>
      </p:sp>
      <p:sp>
        <p:nvSpPr>
          <p:cNvPr id="23" name="TextBox 22">
            <a:extLst>
              <a:ext uri="{FF2B5EF4-FFF2-40B4-BE49-F238E27FC236}">
                <a16:creationId xmlns:a16="http://schemas.microsoft.com/office/drawing/2014/main" id="{FFCABC61-90EB-499C-8C73-4D0A096030EC}"/>
              </a:ext>
            </a:extLst>
          </p:cNvPr>
          <p:cNvSpPr txBox="1"/>
          <p:nvPr/>
        </p:nvSpPr>
        <p:spPr>
          <a:xfrm>
            <a:off x="1121665" y="6412169"/>
            <a:ext cx="3328416" cy="369332"/>
          </a:xfrm>
          <a:prstGeom prst="rect">
            <a:avLst/>
          </a:prstGeom>
          <a:noFill/>
        </p:spPr>
        <p:txBody>
          <a:bodyPr wrap="square" rtlCol="0">
            <a:spAutoFit/>
          </a:bodyPr>
          <a:lstStyle/>
          <a:p>
            <a:r>
              <a:rPr lang="en-US" sz="1800" u="sng" dirty="0">
                <a:solidFill>
                  <a:srgbClr val="0070C0"/>
                </a:solidFill>
                <a:latin typeface="Gill Sans MT" panose="020B0502020104020203" pitchFamily="34" charset="0"/>
              </a:rPr>
              <a:t>Stay for talk by </a:t>
            </a:r>
            <a:r>
              <a:rPr lang="en-US" sz="1800" u="sng" dirty="0" err="1">
                <a:solidFill>
                  <a:srgbClr val="0070C0"/>
                </a:solidFill>
                <a:latin typeface="Gill Sans MT" panose="020B0502020104020203" pitchFamily="34" charset="0"/>
              </a:rPr>
              <a:t>Havala</a:t>
            </a:r>
            <a:r>
              <a:rPr lang="en-US" sz="1800" u="sng" dirty="0">
                <a:solidFill>
                  <a:srgbClr val="0070C0"/>
                </a:solidFill>
                <a:latin typeface="Gill Sans MT" panose="020B0502020104020203" pitchFamily="34" charset="0"/>
              </a:rPr>
              <a:t> </a:t>
            </a:r>
            <a:r>
              <a:rPr lang="en-US" sz="1800" u="sng" dirty="0" err="1">
                <a:solidFill>
                  <a:srgbClr val="0070C0"/>
                </a:solidFill>
                <a:latin typeface="Gill Sans MT" panose="020B0502020104020203" pitchFamily="34" charset="0"/>
              </a:rPr>
              <a:t>Pye</a:t>
            </a:r>
            <a:r>
              <a:rPr lang="en-US" sz="1800" u="sng" dirty="0">
                <a:solidFill>
                  <a:srgbClr val="0070C0"/>
                </a:solidFill>
                <a:latin typeface="Gill Sans MT" panose="020B0502020104020203" pitchFamily="34" charset="0"/>
              </a:rPr>
              <a:t> next</a:t>
            </a:r>
          </a:p>
        </p:txBody>
      </p:sp>
    </p:spTree>
    <p:extLst>
      <p:ext uri="{BB962C8B-B14F-4D97-AF65-F5344CB8AC3E}">
        <p14:creationId xmlns:p14="http://schemas.microsoft.com/office/powerpoint/2010/main" val="57107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8D61A6-D9B5-4001-8125-14116488C41D}"/>
              </a:ext>
            </a:extLst>
          </p:cNvPr>
          <p:cNvSpPr>
            <a:spLocks noGrp="1"/>
          </p:cNvSpPr>
          <p:nvPr>
            <p:ph type="title"/>
          </p:nvPr>
        </p:nvSpPr>
        <p:spPr>
          <a:xfrm>
            <a:off x="3566160" y="320040"/>
            <a:ext cx="7924800" cy="678307"/>
          </a:xfrm>
        </p:spPr>
        <p:txBody>
          <a:bodyPr/>
          <a:lstStyle/>
          <a:p>
            <a:r>
              <a:rPr lang="en-US" sz="2400" dirty="0"/>
              <a:t>Aerosols: Organic Aerosol in CMAQv5.3 (AERO7)</a:t>
            </a:r>
          </a:p>
        </p:txBody>
      </p:sp>
      <p:cxnSp>
        <p:nvCxnSpPr>
          <p:cNvPr id="4" name="Straight Arrow Connector 3">
            <a:extLst>
              <a:ext uri="{FF2B5EF4-FFF2-40B4-BE49-F238E27FC236}">
                <a16:creationId xmlns:a16="http://schemas.microsoft.com/office/drawing/2014/main" id="{F3DBB5B5-A721-43A0-AAF8-A8BFCD4B6C47}"/>
              </a:ext>
            </a:extLst>
          </p:cNvPr>
          <p:cNvCxnSpPr>
            <a:cxnSpLocks/>
            <a:stCxn id="58" idx="0"/>
          </p:cNvCxnSpPr>
          <p:nvPr/>
        </p:nvCxnSpPr>
        <p:spPr bwMode="auto">
          <a:xfrm flipV="1">
            <a:off x="9231575" y="4324834"/>
            <a:ext cx="363192" cy="1857659"/>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a:extLst>
              <a:ext uri="{FF2B5EF4-FFF2-40B4-BE49-F238E27FC236}">
                <a16:creationId xmlns:a16="http://schemas.microsoft.com/office/drawing/2014/main" id="{D7105068-2EF9-4304-AAC8-F049D6BE7844}"/>
              </a:ext>
            </a:extLst>
          </p:cNvPr>
          <p:cNvSpPr txBox="1"/>
          <p:nvPr/>
        </p:nvSpPr>
        <p:spPr>
          <a:xfrm rot="16200000">
            <a:off x="-328803" y="5171062"/>
            <a:ext cx="1771930" cy="276999"/>
          </a:xfrm>
          <a:prstGeom prst="rect">
            <a:avLst/>
          </a:prstGeom>
          <a:noFill/>
        </p:spPr>
        <p:txBody>
          <a:bodyPr wrap="square" rtlCol="0">
            <a:spAutoFit/>
          </a:bodyPr>
          <a:lstStyle/>
          <a:p>
            <a:r>
              <a:rPr lang="en-US" sz="1200" dirty="0">
                <a:solidFill>
                  <a:prstClr val="black"/>
                </a:solidFill>
              </a:rPr>
              <a:t>BIOGENIC EMISSIONS</a:t>
            </a:r>
          </a:p>
        </p:txBody>
      </p:sp>
      <p:sp>
        <p:nvSpPr>
          <p:cNvPr id="6" name="TextBox 5">
            <a:extLst>
              <a:ext uri="{FF2B5EF4-FFF2-40B4-BE49-F238E27FC236}">
                <a16:creationId xmlns:a16="http://schemas.microsoft.com/office/drawing/2014/main" id="{0403AD48-02A4-40EB-BAC6-F05D0F3B5129}"/>
              </a:ext>
            </a:extLst>
          </p:cNvPr>
          <p:cNvSpPr txBox="1"/>
          <p:nvPr/>
        </p:nvSpPr>
        <p:spPr>
          <a:xfrm>
            <a:off x="1148571" y="5733136"/>
            <a:ext cx="990600" cy="307777"/>
          </a:xfrm>
          <a:prstGeom prst="rect">
            <a:avLst/>
          </a:prstGeom>
          <a:noFill/>
          <a:ln>
            <a:solidFill>
              <a:schemeClr val="tx1"/>
            </a:solidFill>
          </a:ln>
        </p:spPr>
        <p:txBody>
          <a:bodyPr wrap="square" rtlCol="0">
            <a:spAutoFit/>
          </a:bodyPr>
          <a:lstStyle/>
          <a:p>
            <a:pPr algn="ctr"/>
            <a:r>
              <a:rPr lang="en-US" sz="1400" dirty="0">
                <a:solidFill>
                  <a:prstClr val="black"/>
                </a:solidFill>
              </a:rPr>
              <a:t>isoprene</a:t>
            </a:r>
          </a:p>
        </p:txBody>
      </p:sp>
      <p:sp>
        <p:nvSpPr>
          <p:cNvPr id="7" name="TextBox 6">
            <a:extLst>
              <a:ext uri="{FF2B5EF4-FFF2-40B4-BE49-F238E27FC236}">
                <a16:creationId xmlns:a16="http://schemas.microsoft.com/office/drawing/2014/main" id="{3A480DE2-7033-475B-8680-9A38A13F052E}"/>
              </a:ext>
            </a:extLst>
          </p:cNvPr>
          <p:cNvSpPr txBox="1"/>
          <p:nvPr/>
        </p:nvSpPr>
        <p:spPr>
          <a:xfrm>
            <a:off x="1130807" y="3685071"/>
            <a:ext cx="1490609" cy="307777"/>
          </a:xfrm>
          <a:prstGeom prst="rect">
            <a:avLst/>
          </a:prstGeom>
          <a:noFill/>
          <a:ln>
            <a:solidFill>
              <a:schemeClr val="tx1"/>
            </a:solidFill>
          </a:ln>
        </p:spPr>
        <p:txBody>
          <a:bodyPr wrap="square" rtlCol="0">
            <a:spAutoFit/>
          </a:bodyPr>
          <a:lstStyle/>
          <a:p>
            <a:pPr algn="ctr"/>
            <a:r>
              <a:rPr lang="en-US" sz="1400" dirty="0">
                <a:solidFill>
                  <a:prstClr val="black"/>
                </a:solidFill>
              </a:rPr>
              <a:t>sesquiterpenes</a:t>
            </a:r>
          </a:p>
        </p:txBody>
      </p:sp>
      <p:sp>
        <p:nvSpPr>
          <p:cNvPr id="8" name="TextBox 7">
            <a:extLst>
              <a:ext uri="{FF2B5EF4-FFF2-40B4-BE49-F238E27FC236}">
                <a16:creationId xmlns:a16="http://schemas.microsoft.com/office/drawing/2014/main" id="{9D823E11-C8B0-4747-8510-DED2883C2967}"/>
              </a:ext>
            </a:extLst>
          </p:cNvPr>
          <p:cNvSpPr txBox="1"/>
          <p:nvPr/>
        </p:nvSpPr>
        <p:spPr>
          <a:xfrm>
            <a:off x="788916" y="3304103"/>
            <a:ext cx="990600" cy="307777"/>
          </a:xfrm>
          <a:prstGeom prst="rect">
            <a:avLst/>
          </a:prstGeom>
          <a:noFill/>
          <a:ln>
            <a:solidFill>
              <a:schemeClr val="tx1"/>
            </a:solidFill>
          </a:ln>
        </p:spPr>
        <p:txBody>
          <a:bodyPr wrap="square" rtlCol="0">
            <a:spAutoFit/>
          </a:bodyPr>
          <a:lstStyle/>
          <a:p>
            <a:pPr algn="ctr"/>
            <a:r>
              <a:rPr lang="en-US" sz="1400" dirty="0">
                <a:solidFill>
                  <a:prstClr val="black"/>
                </a:solidFill>
              </a:rPr>
              <a:t>benzene</a:t>
            </a:r>
          </a:p>
        </p:txBody>
      </p:sp>
      <p:sp>
        <p:nvSpPr>
          <p:cNvPr id="9" name="TextBox 8">
            <a:extLst>
              <a:ext uri="{FF2B5EF4-FFF2-40B4-BE49-F238E27FC236}">
                <a16:creationId xmlns:a16="http://schemas.microsoft.com/office/drawing/2014/main" id="{7A0A6F42-4B4A-424A-8777-D7004AEBC037}"/>
              </a:ext>
            </a:extLst>
          </p:cNvPr>
          <p:cNvSpPr txBox="1"/>
          <p:nvPr/>
        </p:nvSpPr>
        <p:spPr>
          <a:xfrm>
            <a:off x="789249" y="2654346"/>
            <a:ext cx="990600" cy="523220"/>
          </a:xfrm>
          <a:prstGeom prst="rect">
            <a:avLst/>
          </a:prstGeom>
          <a:noFill/>
          <a:ln>
            <a:solidFill>
              <a:schemeClr val="tx1"/>
            </a:solidFill>
          </a:ln>
        </p:spPr>
        <p:txBody>
          <a:bodyPr wrap="square" rtlCol="0">
            <a:spAutoFit/>
          </a:bodyPr>
          <a:lstStyle/>
          <a:p>
            <a:pPr algn="ctr"/>
            <a:r>
              <a:rPr lang="en-US" sz="1400" dirty="0">
                <a:solidFill>
                  <a:prstClr val="black"/>
                </a:solidFill>
              </a:rPr>
              <a:t>low-yield aromatics</a:t>
            </a:r>
          </a:p>
        </p:txBody>
      </p:sp>
      <p:sp>
        <p:nvSpPr>
          <p:cNvPr id="10" name="TextBox 9">
            <a:extLst>
              <a:ext uri="{FF2B5EF4-FFF2-40B4-BE49-F238E27FC236}">
                <a16:creationId xmlns:a16="http://schemas.microsoft.com/office/drawing/2014/main" id="{7860410A-2629-4ED7-A843-BC559B761A26}"/>
              </a:ext>
            </a:extLst>
          </p:cNvPr>
          <p:cNvSpPr txBox="1"/>
          <p:nvPr/>
        </p:nvSpPr>
        <p:spPr>
          <a:xfrm>
            <a:off x="787732" y="1966028"/>
            <a:ext cx="990600" cy="523220"/>
          </a:xfrm>
          <a:prstGeom prst="rect">
            <a:avLst/>
          </a:prstGeom>
          <a:noFill/>
          <a:ln>
            <a:solidFill>
              <a:schemeClr val="tx1"/>
            </a:solidFill>
          </a:ln>
        </p:spPr>
        <p:txBody>
          <a:bodyPr wrap="square" rtlCol="0">
            <a:spAutoFit/>
          </a:bodyPr>
          <a:lstStyle/>
          <a:p>
            <a:pPr algn="ctr"/>
            <a:r>
              <a:rPr lang="en-US" sz="1400" dirty="0">
                <a:solidFill>
                  <a:prstClr val="black"/>
                </a:solidFill>
              </a:rPr>
              <a:t>high-yield aromatics</a:t>
            </a:r>
          </a:p>
        </p:txBody>
      </p:sp>
      <p:cxnSp>
        <p:nvCxnSpPr>
          <p:cNvPr id="11" name="Straight Arrow Connector 10">
            <a:extLst>
              <a:ext uri="{FF2B5EF4-FFF2-40B4-BE49-F238E27FC236}">
                <a16:creationId xmlns:a16="http://schemas.microsoft.com/office/drawing/2014/main" id="{2F5717FF-3D09-4809-8A11-E95C5DFB99B6}"/>
              </a:ext>
            </a:extLst>
          </p:cNvPr>
          <p:cNvCxnSpPr/>
          <p:nvPr/>
        </p:nvCxnSpPr>
        <p:spPr bwMode="auto">
          <a:xfrm flipV="1">
            <a:off x="893064" y="3819319"/>
            <a:ext cx="2286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8D39B54B-F5EA-42EE-B1EB-0BE862AB9BBA}"/>
              </a:ext>
            </a:extLst>
          </p:cNvPr>
          <p:cNvSpPr txBox="1"/>
          <p:nvPr/>
        </p:nvSpPr>
        <p:spPr>
          <a:xfrm rot="16200000">
            <a:off x="-1224070" y="4559207"/>
            <a:ext cx="2819400" cy="276999"/>
          </a:xfrm>
          <a:prstGeom prst="rect">
            <a:avLst/>
          </a:prstGeom>
          <a:noFill/>
        </p:spPr>
        <p:txBody>
          <a:bodyPr wrap="square" rtlCol="0">
            <a:spAutoFit/>
          </a:bodyPr>
          <a:lstStyle/>
          <a:p>
            <a:r>
              <a:rPr lang="en-US" sz="1200" dirty="0">
                <a:solidFill>
                  <a:prstClr val="black"/>
                </a:solidFill>
              </a:rPr>
              <a:t>ANTHROPOGENIC EMISSIONS</a:t>
            </a:r>
          </a:p>
        </p:txBody>
      </p:sp>
      <p:sp>
        <p:nvSpPr>
          <p:cNvPr id="13" name="TextBox 12">
            <a:extLst>
              <a:ext uri="{FF2B5EF4-FFF2-40B4-BE49-F238E27FC236}">
                <a16:creationId xmlns:a16="http://schemas.microsoft.com/office/drawing/2014/main" id="{FB0F7062-1B9F-4938-A830-0E920FF9EEC8}"/>
              </a:ext>
            </a:extLst>
          </p:cNvPr>
          <p:cNvSpPr txBox="1"/>
          <p:nvPr/>
        </p:nvSpPr>
        <p:spPr>
          <a:xfrm>
            <a:off x="3662762" y="5613793"/>
            <a:ext cx="943464" cy="523220"/>
          </a:xfrm>
          <a:prstGeom prst="rect">
            <a:avLst/>
          </a:prstGeom>
          <a:noFill/>
          <a:ln>
            <a:solidFill>
              <a:schemeClr val="tx1"/>
            </a:solidFill>
          </a:ln>
        </p:spPr>
        <p:txBody>
          <a:bodyPr wrap="square" rtlCol="0">
            <a:spAutoFit/>
          </a:bodyPr>
          <a:lstStyle/>
          <a:p>
            <a:pPr algn="ctr"/>
            <a:r>
              <a:rPr lang="en-US" sz="1400" dirty="0">
                <a:solidFill>
                  <a:prstClr val="black"/>
                </a:solidFill>
              </a:rPr>
              <a:t>SV_ISO1 SV_ISO2</a:t>
            </a:r>
          </a:p>
        </p:txBody>
      </p:sp>
      <p:sp>
        <p:nvSpPr>
          <p:cNvPr id="14" name="TextBox 13">
            <a:extLst>
              <a:ext uri="{FF2B5EF4-FFF2-40B4-BE49-F238E27FC236}">
                <a16:creationId xmlns:a16="http://schemas.microsoft.com/office/drawing/2014/main" id="{78676880-2460-43BD-9627-7CD477A0D820}"/>
              </a:ext>
            </a:extLst>
          </p:cNvPr>
          <p:cNvSpPr txBox="1"/>
          <p:nvPr/>
        </p:nvSpPr>
        <p:spPr>
          <a:xfrm>
            <a:off x="4792505" y="3599107"/>
            <a:ext cx="1057294" cy="307777"/>
          </a:xfrm>
          <a:prstGeom prst="rect">
            <a:avLst/>
          </a:prstGeom>
          <a:noFill/>
          <a:ln>
            <a:solidFill>
              <a:schemeClr val="tx1"/>
            </a:solidFill>
          </a:ln>
        </p:spPr>
        <p:txBody>
          <a:bodyPr wrap="square" rtlCol="0">
            <a:spAutoFit/>
          </a:bodyPr>
          <a:lstStyle/>
          <a:p>
            <a:pPr algn="ctr"/>
            <a:r>
              <a:rPr lang="en-US" sz="1400" dirty="0">
                <a:solidFill>
                  <a:prstClr val="black"/>
                </a:solidFill>
              </a:rPr>
              <a:t>SVSQT</a:t>
            </a:r>
          </a:p>
        </p:txBody>
      </p:sp>
      <p:sp>
        <p:nvSpPr>
          <p:cNvPr id="15" name="TextBox 14">
            <a:extLst>
              <a:ext uri="{FF2B5EF4-FFF2-40B4-BE49-F238E27FC236}">
                <a16:creationId xmlns:a16="http://schemas.microsoft.com/office/drawing/2014/main" id="{989F4EC2-8E57-44DD-BFD4-62FB2FA34C6B}"/>
              </a:ext>
            </a:extLst>
          </p:cNvPr>
          <p:cNvSpPr txBox="1"/>
          <p:nvPr/>
        </p:nvSpPr>
        <p:spPr>
          <a:xfrm>
            <a:off x="4335305" y="2403942"/>
            <a:ext cx="914400" cy="307777"/>
          </a:xfrm>
          <a:prstGeom prst="rect">
            <a:avLst/>
          </a:prstGeom>
          <a:noFill/>
          <a:ln>
            <a:solidFill>
              <a:schemeClr val="tx1"/>
            </a:solidFill>
          </a:ln>
        </p:spPr>
        <p:txBody>
          <a:bodyPr wrap="square" rtlCol="0">
            <a:spAutoFit/>
          </a:bodyPr>
          <a:lstStyle/>
          <a:p>
            <a:pPr algn="ctr"/>
            <a:r>
              <a:rPr lang="en-US" sz="1400" dirty="0">
                <a:solidFill>
                  <a:srgbClr val="C00000"/>
                </a:solidFill>
              </a:rPr>
              <a:t>SVAVB3</a:t>
            </a:r>
          </a:p>
        </p:txBody>
      </p:sp>
      <p:sp>
        <p:nvSpPr>
          <p:cNvPr id="16" name="Oval 15">
            <a:extLst>
              <a:ext uri="{FF2B5EF4-FFF2-40B4-BE49-F238E27FC236}">
                <a16:creationId xmlns:a16="http://schemas.microsoft.com/office/drawing/2014/main" id="{B453B940-8710-4DDA-AA88-3A6BAD71B23A}"/>
              </a:ext>
            </a:extLst>
          </p:cNvPr>
          <p:cNvSpPr/>
          <p:nvPr/>
        </p:nvSpPr>
        <p:spPr bwMode="auto">
          <a:xfrm>
            <a:off x="6050148" y="1093778"/>
            <a:ext cx="3782297" cy="5361416"/>
          </a:xfrm>
          <a:custGeom>
            <a:avLst/>
            <a:gdLst>
              <a:gd name="connsiteX0" fmla="*/ 0 w 3686398"/>
              <a:gd name="connsiteY0" fmla="*/ 2688445 h 5376889"/>
              <a:gd name="connsiteX1" fmla="*/ 1843199 w 3686398"/>
              <a:gd name="connsiteY1" fmla="*/ 0 h 5376889"/>
              <a:gd name="connsiteX2" fmla="*/ 3686398 w 3686398"/>
              <a:gd name="connsiteY2" fmla="*/ 2688445 h 5376889"/>
              <a:gd name="connsiteX3" fmla="*/ 1843199 w 3686398"/>
              <a:gd name="connsiteY3" fmla="*/ 5376890 h 5376889"/>
              <a:gd name="connsiteX4" fmla="*/ 0 w 3686398"/>
              <a:gd name="connsiteY4" fmla="*/ 2688445 h 5376889"/>
              <a:gd name="connsiteX0" fmla="*/ 15014 w 3701412"/>
              <a:gd name="connsiteY0" fmla="*/ 2892698 h 5581143"/>
              <a:gd name="connsiteX1" fmla="*/ 1031766 w 3701412"/>
              <a:gd name="connsiteY1" fmla="*/ 489930 h 5581143"/>
              <a:gd name="connsiteX2" fmla="*/ 1858213 w 3701412"/>
              <a:gd name="connsiteY2" fmla="*/ 204253 h 5581143"/>
              <a:gd name="connsiteX3" fmla="*/ 3701412 w 3701412"/>
              <a:gd name="connsiteY3" fmla="*/ 2892698 h 5581143"/>
              <a:gd name="connsiteX4" fmla="*/ 1858213 w 3701412"/>
              <a:gd name="connsiteY4" fmla="*/ 5581143 h 5581143"/>
              <a:gd name="connsiteX5" fmla="*/ 15014 w 3701412"/>
              <a:gd name="connsiteY5" fmla="*/ 2892698 h 5581143"/>
              <a:gd name="connsiteX0" fmla="*/ 57671 w 3744069"/>
              <a:gd name="connsiteY0" fmla="*/ 2871648 h 5560093"/>
              <a:gd name="connsiteX1" fmla="*/ 594363 w 3744069"/>
              <a:gd name="connsiteY1" fmla="*/ 529840 h 5560093"/>
              <a:gd name="connsiteX2" fmla="*/ 1900870 w 3744069"/>
              <a:gd name="connsiteY2" fmla="*/ 183203 h 5560093"/>
              <a:gd name="connsiteX3" fmla="*/ 3744069 w 3744069"/>
              <a:gd name="connsiteY3" fmla="*/ 2871648 h 5560093"/>
              <a:gd name="connsiteX4" fmla="*/ 1900870 w 3744069"/>
              <a:gd name="connsiteY4" fmla="*/ 5560093 h 5560093"/>
              <a:gd name="connsiteX5" fmla="*/ 57671 w 3744069"/>
              <a:gd name="connsiteY5" fmla="*/ 2871648 h 5560093"/>
              <a:gd name="connsiteX0" fmla="*/ 57671 w 3744069"/>
              <a:gd name="connsiteY0" fmla="*/ 2866760 h 5555205"/>
              <a:gd name="connsiteX1" fmla="*/ 594363 w 3744069"/>
              <a:gd name="connsiteY1" fmla="*/ 524952 h 5555205"/>
              <a:gd name="connsiteX2" fmla="*/ 1900870 w 3744069"/>
              <a:gd name="connsiteY2" fmla="*/ 178315 h 5555205"/>
              <a:gd name="connsiteX3" fmla="*/ 3744069 w 3744069"/>
              <a:gd name="connsiteY3" fmla="*/ 2866760 h 5555205"/>
              <a:gd name="connsiteX4" fmla="*/ 1900870 w 3744069"/>
              <a:gd name="connsiteY4" fmla="*/ 5555205 h 5555205"/>
              <a:gd name="connsiteX5" fmla="*/ 57671 w 3744069"/>
              <a:gd name="connsiteY5" fmla="*/ 2866760 h 5555205"/>
              <a:gd name="connsiteX0" fmla="*/ 57671 w 3744069"/>
              <a:gd name="connsiteY0" fmla="*/ 2753808 h 5442253"/>
              <a:gd name="connsiteX1" fmla="*/ 594363 w 3744069"/>
              <a:gd name="connsiteY1" fmla="*/ 412000 h 5442253"/>
              <a:gd name="connsiteX2" fmla="*/ 3081970 w 3744069"/>
              <a:gd name="connsiteY2" fmla="*/ 225383 h 5442253"/>
              <a:gd name="connsiteX3" fmla="*/ 3744069 w 3744069"/>
              <a:gd name="connsiteY3" fmla="*/ 2753808 h 5442253"/>
              <a:gd name="connsiteX4" fmla="*/ 1900870 w 3744069"/>
              <a:gd name="connsiteY4" fmla="*/ 5442253 h 5442253"/>
              <a:gd name="connsiteX5" fmla="*/ 57671 w 3744069"/>
              <a:gd name="connsiteY5" fmla="*/ 2753808 h 5442253"/>
              <a:gd name="connsiteX0" fmla="*/ 95899 w 3782297"/>
              <a:gd name="connsiteY0" fmla="*/ 2753808 h 5442253"/>
              <a:gd name="connsiteX1" fmla="*/ 632591 w 3782297"/>
              <a:gd name="connsiteY1" fmla="*/ 412000 h 5442253"/>
              <a:gd name="connsiteX2" fmla="*/ 3120198 w 3782297"/>
              <a:gd name="connsiteY2" fmla="*/ 225383 h 5442253"/>
              <a:gd name="connsiteX3" fmla="*/ 3782297 w 3782297"/>
              <a:gd name="connsiteY3" fmla="*/ 2753808 h 5442253"/>
              <a:gd name="connsiteX4" fmla="*/ 1939098 w 3782297"/>
              <a:gd name="connsiteY4" fmla="*/ 5442253 h 5442253"/>
              <a:gd name="connsiteX5" fmla="*/ 95899 w 3782297"/>
              <a:gd name="connsiteY5" fmla="*/ 2753808 h 5442253"/>
              <a:gd name="connsiteX0" fmla="*/ 95899 w 3782297"/>
              <a:gd name="connsiteY0" fmla="*/ 2767320 h 5455765"/>
              <a:gd name="connsiteX1" fmla="*/ 632591 w 3782297"/>
              <a:gd name="connsiteY1" fmla="*/ 425512 h 5455765"/>
              <a:gd name="connsiteX2" fmla="*/ 3120198 w 3782297"/>
              <a:gd name="connsiteY2" fmla="*/ 238895 h 5455765"/>
              <a:gd name="connsiteX3" fmla="*/ 3782297 w 3782297"/>
              <a:gd name="connsiteY3" fmla="*/ 2767320 h 5455765"/>
              <a:gd name="connsiteX4" fmla="*/ 1939098 w 3782297"/>
              <a:gd name="connsiteY4" fmla="*/ 5455765 h 5455765"/>
              <a:gd name="connsiteX5" fmla="*/ 95899 w 3782297"/>
              <a:gd name="connsiteY5" fmla="*/ 2767320 h 5455765"/>
              <a:gd name="connsiteX0" fmla="*/ 95899 w 3782297"/>
              <a:gd name="connsiteY0" fmla="*/ 2672971 h 5361416"/>
              <a:gd name="connsiteX1" fmla="*/ 632591 w 3782297"/>
              <a:gd name="connsiteY1" fmla="*/ 331163 h 5361416"/>
              <a:gd name="connsiteX2" fmla="*/ 3120198 w 3782297"/>
              <a:gd name="connsiteY2" fmla="*/ 144546 h 5361416"/>
              <a:gd name="connsiteX3" fmla="*/ 3782297 w 3782297"/>
              <a:gd name="connsiteY3" fmla="*/ 2672971 h 5361416"/>
              <a:gd name="connsiteX4" fmla="*/ 1939098 w 3782297"/>
              <a:gd name="connsiteY4" fmla="*/ 5361416 h 5361416"/>
              <a:gd name="connsiteX5" fmla="*/ 95899 w 3782297"/>
              <a:gd name="connsiteY5" fmla="*/ 2672971 h 536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2297" h="5361416">
                <a:moveTo>
                  <a:pt x="95899" y="2672971"/>
                </a:moveTo>
                <a:cubicBezTo>
                  <a:pt x="-121852" y="1834596"/>
                  <a:pt x="20591" y="946877"/>
                  <a:pt x="632591" y="331163"/>
                </a:cubicBezTo>
                <a:cubicBezTo>
                  <a:pt x="1183631" y="-139771"/>
                  <a:pt x="2572387" y="-17155"/>
                  <a:pt x="3120198" y="144546"/>
                </a:cubicBezTo>
                <a:cubicBezTo>
                  <a:pt x="3668009" y="306247"/>
                  <a:pt x="3782297" y="1188184"/>
                  <a:pt x="3782297" y="2672971"/>
                </a:cubicBezTo>
                <a:cubicBezTo>
                  <a:pt x="3782297" y="4157758"/>
                  <a:pt x="2957069" y="5361416"/>
                  <a:pt x="1939098" y="5361416"/>
                </a:cubicBezTo>
                <a:cubicBezTo>
                  <a:pt x="921127" y="5361416"/>
                  <a:pt x="313650" y="3511346"/>
                  <a:pt x="95899" y="2672971"/>
                </a:cubicBezTo>
                <a:close/>
              </a:path>
            </a:pathLst>
          </a:custGeom>
          <a:no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Arial" charset="0"/>
              <a:ea typeface="ＭＳ Ｐゴシック" pitchFamily="1" charset="-128"/>
            </a:endParaRPr>
          </a:p>
        </p:txBody>
      </p:sp>
      <p:sp>
        <p:nvSpPr>
          <p:cNvPr id="17" name="TextBox 16">
            <a:extLst>
              <a:ext uri="{FF2B5EF4-FFF2-40B4-BE49-F238E27FC236}">
                <a16:creationId xmlns:a16="http://schemas.microsoft.com/office/drawing/2014/main" id="{ECED9894-35B4-434B-B856-49128DF0B84D}"/>
              </a:ext>
            </a:extLst>
          </p:cNvPr>
          <p:cNvSpPr txBox="1"/>
          <p:nvPr/>
        </p:nvSpPr>
        <p:spPr>
          <a:xfrm>
            <a:off x="6427277" y="2274741"/>
            <a:ext cx="762001" cy="307777"/>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dirty="0">
                <a:solidFill>
                  <a:srgbClr val="C00000"/>
                </a:solidFill>
              </a:rPr>
              <a:t>AAVB3</a:t>
            </a:r>
          </a:p>
        </p:txBody>
      </p:sp>
      <p:sp>
        <p:nvSpPr>
          <p:cNvPr id="18" name="TextBox 17">
            <a:extLst>
              <a:ext uri="{FF2B5EF4-FFF2-40B4-BE49-F238E27FC236}">
                <a16:creationId xmlns:a16="http://schemas.microsoft.com/office/drawing/2014/main" id="{0AE1864E-BBE5-40A3-A492-128EDD7D9C28}"/>
              </a:ext>
            </a:extLst>
          </p:cNvPr>
          <p:cNvSpPr txBox="1"/>
          <p:nvPr/>
        </p:nvSpPr>
        <p:spPr>
          <a:xfrm>
            <a:off x="6395670" y="2664202"/>
            <a:ext cx="762001" cy="307777"/>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dirty="0">
                <a:solidFill>
                  <a:srgbClr val="C00000"/>
                </a:solidFill>
              </a:rPr>
              <a:t>AAVB4</a:t>
            </a:r>
          </a:p>
        </p:txBody>
      </p:sp>
      <p:sp>
        <p:nvSpPr>
          <p:cNvPr id="19" name="TextBox 18">
            <a:extLst>
              <a:ext uri="{FF2B5EF4-FFF2-40B4-BE49-F238E27FC236}">
                <a16:creationId xmlns:a16="http://schemas.microsoft.com/office/drawing/2014/main" id="{E34D5781-1471-473F-8D75-81D1A7C45B49}"/>
              </a:ext>
            </a:extLst>
          </p:cNvPr>
          <p:cNvSpPr txBox="1"/>
          <p:nvPr/>
        </p:nvSpPr>
        <p:spPr>
          <a:xfrm>
            <a:off x="6746229" y="3673074"/>
            <a:ext cx="714865" cy="307777"/>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dirty="0">
                <a:solidFill>
                  <a:prstClr val="black"/>
                </a:solidFill>
              </a:rPr>
              <a:t>ASQT</a:t>
            </a:r>
          </a:p>
        </p:txBody>
      </p:sp>
      <p:sp>
        <p:nvSpPr>
          <p:cNvPr id="20" name="TextBox 19">
            <a:extLst>
              <a:ext uri="{FF2B5EF4-FFF2-40B4-BE49-F238E27FC236}">
                <a16:creationId xmlns:a16="http://schemas.microsoft.com/office/drawing/2014/main" id="{754ACD7D-EBF2-4D18-88B5-A07247BDE360}"/>
              </a:ext>
            </a:extLst>
          </p:cNvPr>
          <p:cNvSpPr txBox="1"/>
          <p:nvPr/>
        </p:nvSpPr>
        <p:spPr>
          <a:xfrm>
            <a:off x="7588013" y="5687176"/>
            <a:ext cx="791064" cy="523220"/>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dirty="0">
                <a:solidFill>
                  <a:prstClr val="black"/>
                </a:solidFill>
              </a:rPr>
              <a:t>AISO1 AISO2</a:t>
            </a:r>
          </a:p>
        </p:txBody>
      </p:sp>
      <p:sp>
        <p:nvSpPr>
          <p:cNvPr id="21" name="TextBox 20">
            <a:extLst>
              <a:ext uri="{FF2B5EF4-FFF2-40B4-BE49-F238E27FC236}">
                <a16:creationId xmlns:a16="http://schemas.microsoft.com/office/drawing/2014/main" id="{323533E1-ADEB-44BF-9481-BF8D10CA0BAC}"/>
              </a:ext>
            </a:extLst>
          </p:cNvPr>
          <p:cNvSpPr txBox="1"/>
          <p:nvPr/>
        </p:nvSpPr>
        <p:spPr>
          <a:xfrm>
            <a:off x="8756567" y="3516030"/>
            <a:ext cx="838200" cy="307777"/>
          </a:xfrm>
          <a:prstGeom prst="rect">
            <a:avLst/>
          </a:prstGeom>
          <a:solidFill>
            <a:schemeClr val="bg1">
              <a:lumMod val="85000"/>
            </a:schemeClr>
          </a:solidFill>
          <a:ln>
            <a:solidFill>
              <a:schemeClr val="tx1"/>
            </a:solidFill>
          </a:ln>
        </p:spPr>
        <p:txBody>
          <a:bodyPr wrap="square" rtlCol="0">
            <a:spAutoFit/>
          </a:bodyPr>
          <a:lstStyle/>
          <a:p>
            <a:pPr algn="ctr"/>
            <a:r>
              <a:rPr lang="en-US" sz="1400" dirty="0"/>
              <a:t>AORGC</a:t>
            </a:r>
          </a:p>
        </p:txBody>
      </p:sp>
      <p:sp>
        <p:nvSpPr>
          <p:cNvPr id="22" name="TextBox 21">
            <a:extLst>
              <a:ext uri="{FF2B5EF4-FFF2-40B4-BE49-F238E27FC236}">
                <a16:creationId xmlns:a16="http://schemas.microsoft.com/office/drawing/2014/main" id="{5F354E7D-EFAF-43C6-93FF-CD7D0C853E32}"/>
              </a:ext>
            </a:extLst>
          </p:cNvPr>
          <p:cNvSpPr txBox="1"/>
          <p:nvPr/>
        </p:nvSpPr>
        <p:spPr>
          <a:xfrm>
            <a:off x="7963506" y="2512338"/>
            <a:ext cx="838200" cy="307777"/>
          </a:xfrm>
          <a:prstGeom prst="rect">
            <a:avLst/>
          </a:prstGeom>
          <a:solidFill>
            <a:schemeClr val="bg1">
              <a:lumMod val="85000"/>
            </a:schemeClr>
          </a:solidFill>
          <a:ln>
            <a:solidFill>
              <a:schemeClr val="tx1"/>
            </a:solidFill>
          </a:ln>
        </p:spPr>
        <p:txBody>
          <a:bodyPr wrap="square" rtlCol="0">
            <a:spAutoFit/>
          </a:bodyPr>
          <a:lstStyle/>
          <a:p>
            <a:pPr algn="ctr"/>
            <a:r>
              <a:rPr lang="en-US" sz="1400" dirty="0">
                <a:solidFill>
                  <a:prstClr val="black"/>
                </a:solidFill>
              </a:rPr>
              <a:t>AOLGA</a:t>
            </a:r>
          </a:p>
        </p:txBody>
      </p:sp>
      <p:sp>
        <p:nvSpPr>
          <p:cNvPr id="23" name="TextBox 22">
            <a:extLst>
              <a:ext uri="{FF2B5EF4-FFF2-40B4-BE49-F238E27FC236}">
                <a16:creationId xmlns:a16="http://schemas.microsoft.com/office/drawing/2014/main" id="{0A815A74-1949-429D-B97D-5CC0C8FC74B0}"/>
              </a:ext>
            </a:extLst>
          </p:cNvPr>
          <p:cNvSpPr txBox="1"/>
          <p:nvPr/>
        </p:nvSpPr>
        <p:spPr>
          <a:xfrm>
            <a:off x="8047016" y="3893839"/>
            <a:ext cx="838200" cy="307777"/>
          </a:xfrm>
          <a:prstGeom prst="rect">
            <a:avLst/>
          </a:prstGeom>
          <a:solidFill>
            <a:schemeClr val="bg1">
              <a:lumMod val="85000"/>
            </a:schemeClr>
          </a:solidFill>
          <a:ln>
            <a:solidFill>
              <a:schemeClr val="tx1"/>
            </a:solidFill>
          </a:ln>
        </p:spPr>
        <p:txBody>
          <a:bodyPr wrap="square" rtlCol="0">
            <a:spAutoFit/>
          </a:bodyPr>
          <a:lstStyle/>
          <a:p>
            <a:pPr algn="ctr"/>
            <a:r>
              <a:rPr lang="en-US" sz="1400" dirty="0">
                <a:solidFill>
                  <a:prstClr val="black"/>
                </a:solidFill>
              </a:rPr>
              <a:t>AOLGB</a:t>
            </a:r>
          </a:p>
        </p:txBody>
      </p:sp>
      <p:sp>
        <p:nvSpPr>
          <p:cNvPr id="24" name="TextBox 23">
            <a:extLst>
              <a:ext uri="{FF2B5EF4-FFF2-40B4-BE49-F238E27FC236}">
                <a16:creationId xmlns:a16="http://schemas.microsoft.com/office/drawing/2014/main" id="{722A2425-53F7-4A46-8951-6329DCD2FBFC}"/>
              </a:ext>
            </a:extLst>
          </p:cNvPr>
          <p:cNvSpPr txBox="1"/>
          <p:nvPr/>
        </p:nvSpPr>
        <p:spPr>
          <a:xfrm>
            <a:off x="8933348" y="2216539"/>
            <a:ext cx="579416" cy="317417"/>
          </a:xfrm>
          <a:prstGeom prst="rect">
            <a:avLst/>
          </a:prstGeom>
          <a:noFill/>
          <a:ln>
            <a:solidFill>
              <a:schemeClr val="tx1"/>
            </a:solidFill>
          </a:ln>
        </p:spPr>
        <p:txBody>
          <a:bodyPr wrap="square" rtlCol="0">
            <a:spAutoFit/>
          </a:bodyPr>
          <a:lstStyle/>
          <a:p>
            <a:pPr algn="ctr"/>
            <a:r>
              <a:rPr lang="en-US" sz="1400" dirty="0"/>
              <a:t>POA</a:t>
            </a:r>
          </a:p>
        </p:txBody>
      </p:sp>
      <p:cxnSp>
        <p:nvCxnSpPr>
          <p:cNvPr id="25" name="Straight Arrow Connector 24">
            <a:extLst>
              <a:ext uri="{FF2B5EF4-FFF2-40B4-BE49-F238E27FC236}">
                <a16:creationId xmlns:a16="http://schemas.microsoft.com/office/drawing/2014/main" id="{FF98AC70-59F4-4055-ADC7-232BAA6EE875}"/>
              </a:ext>
            </a:extLst>
          </p:cNvPr>
          <p:cNvCxnSpPr/>
          <p:nvPr/>
        </p:nvCxnSpPr>
        <p:spPr bwMode="auto">
          <a:xfrm flipV="1">
            <a:off x="10291847" y="4891848"/>
            <a:ext cx="0" cy="177386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a:extLst>
              <a:ext uri="{FF2B5EF4-FFF2-40B4-BE49-F238E27FC236}">
                <a16:creationId xmlns:a16="http://schemas.microsoft.com/office/drawing/2014/main" id="{EFE817CF-9C3F-4586-9D40-B36404913090}"/>
              </a:ext>
            </a:extLst>
          </p:cNvPr>
          <p:cNvCxnSpPr/>
          <p:nvPr/>
        </p:nvCxnSpPr>
        <p:spPr bwMode="auto">
          <a:xfrm flipV="1">
            <a:off x="10713985" y="4904698"/>
            <a:ext cx="1" cy="177307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a:extLst>
              <a:ext uri="{FF2B5EF4-FFF2-40B4-BE49-F238E27FC236}">
                <a16:creationId xmlns:a16="http://schemas.microsoft.com/office/drawing/2014/main" id="{42FBF2AF-F032-4577-A3D3-88BA2D6F5CC2}"/>
              </a:ext>
            </a:extLst>
          </p:cNvPr>
          <p:cNvSpPr txBox="1"/>
          <p:nvPr/>
        </p:nvSpPr>
        <p:spPr>
          <a:xfrm>
            <a:off x="10383950" y="5320197"/>
            <a:ext cx="685800" cy="307777"/>
          </a:xfrm>
          <a:prstGeom prst="rect">
            <a:avLst/>
          </a:prstGeom>
          <a:solidFill>
            <a:schemeClr val="bg1"/>
          </a:solidFill>
          <a:ln>
            <a:solidFill>
              <a:schemeClr val="tx1"/>
            </a:solidFill>
          </a:ln>
        </p:spPr>
        <p:txBody>
          <a:bodyPr wrap="square" rtlCol="0">
            <a:spAutoFit/>
          </a:bodyPr>
          <a:lstStyle/>
          <a:p>
            <a:pPr algn="ctr"/>
            <a:r>
              <a:rPr lang="en-US" sz="1400" dirty="0">
                <a:solidFill>
                  <a:prstClr val="black"/>
                </a:solidFill>
              </a:rPr>
              <a:t>VOCs</a:t>
            </a:r>
          </a:p>
        </p:txBody>
      </p:sp>
      <p:sp>
        <p:nvSpPr>
          <p:cNvPr id="28" name="TextBox 27">
            <a:extLst>
              <a:ext uri="{FF2B5EF4-FFF2-40B4-BE49-F238E27FC236}">
                <a16:creationId xmlns:a16="http://schemas.microsoft.com/office/drawing/2014/main" id="{8ED8EF1E-6DF6-404D-ABB5-6F1E07A48C03}"/>
              </a:ext>
            </a:extLst>
          </p:cNvPr>
          <p:cNvSpPr txBox="1"/>
          <p:nvPr/>
        </p:nvSpPr>
        <p:spPr>
          <a:xfrm>
            <a:off x="10058816" y="4368624"/>
            <a:ext cx="762000" cy="523220"/>
          </a:xfrm>
          <a:prstGeom prst="rect">
            <a:avLst/>
          </a:prstGeom>
          <a:noFill/>
          <a:ln>
            <a:solidFill>
              <a:schemeClr val="tx1"/>
            </a:solidFill>
          </a:ln>
        </p:spPr>
        <p:txBody>
          <a:bodyPr wrap="square" rtlCol="0">
            <a:spAutoFit/>
          </a:bodyPr>
          <a:lstStyle/>
          <a:p>
            <a:pPr algn="ctr"/>
            <a:r>
              <a:rPr lang="en-US" sz="1400" dirty="0">
                <a:solidFill>
                  <a:prstClr val="black"/>
                </a:solidFill>
              </a:rPr>
              <a:t>GLY MGLY</a:t>
            </a:r>
          </a:p>
        </p:txBody>
      </p:sp>
      <p:cxnSp>
        <p:nvCxnSpPr>
          <p:cNvPr id="29" name="Straight Arrow Connector 28">
            <a:extLst>
              <a:ext uri="{FF2B5EF4-FFF2-40B4-BE49-F238E27FC236}">
                <a16:creationId xmlns:a16="http://schemas.microsoft.com/office/drawing/2014/main" id="{480B7DC6-8E16-4B80-871D-5D2E96EC60BF}"/>
              </a:ext>
            </a:extLst>
          </p:cNvPr>
          <p:cNvCxnSpPr>
            <a:stCxn id="28" idx="0"/>
          </p:cNvCxnSpPr>
          <p:nvPr/>
        </p:nvCxnSpPr>
        <p:spPr bwMode="auto">
          <a:xfrm flipV="1">
            <a:off x="10439816" y="3506162"/>
            <a:ext cx="0" cy="86246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6841E89C-BC81-4551-B547-242345C1418E}"/>
              </a:ext>
            </a:extLst>
          </p:cNvPr>
          <p:cNvCxnSpPr>
            <a:endCxn id="21" idx="3"/>
          </p:cNvCxnSpPr>
          <p:nvPr/>
        </p:nvCxnSpPr>
        <p:spPr bwMode="auto">
          <a:xfrm flipH="1">
            <a:off x="9594767" y="3451170"/>
            <a:ext cx="562068" cy="218749"/>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a:extLst>
              <a:ext uri="{FF2B5EF4-FFF2-40B4-BE49-F238E27FC236}">
                <a16:creationId xmlns:a16="http://schemas.microsoft.com/office/drawing/2014/main" id="{2380FB29-7470-43EA-AC1A-5F692BFCE5A1}"/>
              </a:ext>
            </a:extLst>
          </p:cNvPr>
          <p:cNvSpPr txBox="1"/>
          <p:nvPr/>
        </p:nvSpPr>
        <p:spPr>
          <a:xfrm>
            <a:off x="10220281" y="2937970"/>
            <a:ext cx="580093" cy="430887"/>
          </a:xfrm>
          <a:prstGeom prst="rect">
            <a:avLst/>
          </a:prstGeom>
          <a:noFill/>
        </p:spPr>
        <p:txBody>
          <a:bodyPr wrap="square" rtlCol="0">
            <a:spAutoFit/>
          </a:bodyPr>
          <a:lstStyle/>
          <a:p>
            <a:r>
              <a:rPr lang="en-US" sz="1100" dirty="0">
                <a:solidFill>
                  <a:prstClr val="black"/>
                </a:solidFill>
              </a:rPr>
              <a:t>cloud </a:t>
            </a:r>
          </a:p>
          <a:p>
            <a:r>
              <a:rPr lang="en-US" sz="1100" dirty="0">
                <a:solidFill>
                  <a:prstClr val="black"/>
                </a:solidFill>
              </a:rPr>
              <a:t>water</a:t>
            </a:r>
          </a:p>
        </p:txBody>
      </p:sp>
      <p:cxnSp>
        <p:nvCxnSpPr>
          <p:cNvPr id="32" name="Straight Arrow Connector 31">
            <a:extLst>
              <a:ext uri="{FF2B5EF4-FFF2-40B4-BE49-F238E27FC236}">
                <a16:creationId xmlns:a16="http://schemas.microsoft.com/office/drawing/2014/main" id="{C1077695-1D3E-454C-97DE-77A794F271AD}"/>
              </a:ext>
            </a:extLst>
          </p:cNvPr>
          <p:cNvCxnSpPr>
            <a:cxnSpLocks/>
            <a:stCxn id="10" idx="3"/>
            <a:endCxn id="15" idx="1"/>
          </p:cNvCxnSpPr>
          <p:nvPr/>
        </p:nvCxnSpPr>
        <p:spPr bwMode="auto">
          <a:xfrm>
            <a:off x="1778332" y="2227638"/>
            <a:ext cx="2556973" cy="33019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44CCDF85-F690-401F-8A2F-04843AE9C233}"/>
              </a:ext>
            </a:extLst>
          </p:cNvPr>
          <p:cNvCxnSpPr>
            <a:cxnSpLocks/>
            <a:stCxn id="9" idx="3"/>
            <a:endCxn id="68" idx="1"/>
          </p:cNvCxnSpPr>
          <p:nvPr/>
        </p:nvCxnSpPr>
        <p:spPr bwMode="auto">
          <a:xfrm>
            <a:off x="1779849" y="2915956"/>
            <a:ext cx="2565237" cy="155077"/>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a:extLst>
              <a:ext uri="{FF2B5EF4-FFF2-40B4-BE49-F238E27FC236}">
                <a16:creationId xmlns:a16="http://schemas.microsoft.com/office/drawing/2014/main" id="{8F5C0192-8BB7-40A6-A529-3E7FB52E8517}"/>
              </a:ext>
            </a:extLst>
          </p:cNvPr>
          <p:cNvCxnSpPr>
            <a:cxnSpLocks/>
            <a:stCxn id="8" idx="3"/>
            <a:endCxn id="68" idx="1"/>
          </p:cNvCxnSpPr>
          <p:nvPr/>
        </p:nvCxnSpPr>
        <p:spPr bwMode="auto">
          <a:xfrm flipV="1">
            <a:off x="1779516" y="3071033"/>
            <a:ext cx="2565570" cy="386959"/>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a:extLst>
              <a:ext uri="{FF2B5EF4-FFF2-40B4-BE49-F238E27FC236}">
                <a16:creationId xmlns:a16="http://schemas.microsoft.com/office/drawing/2014/main" id="{DF9B0D16-8B84-4EE8-BABE-01D81D65D0AF}"/>
              </a:ext>
            </a:extLst>
          </p:cNvPr>
          <p:cNvCxnSpPr>
            <a:cxnSpLocks/>
            <a:stCxn id="7" idx="3"/>
            <a:endCxn id="14" idx="1"/>
          </p:cNvCxnSpPr>
          <p:nvPr/>
        </p:nvCxnSpPr>
        <p:spPr bwMode="auto">
          <a:xfrm flipV="1">
            <a:off x="2621416" y="3752996"/>
            <a:ext cx="2171089" cy="8596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a:extLst>
              <a:ext uri="{FF2B5EF4-FFF2-40B4-BE49-F238E27FC236}">
                <a16:creationId xmlns:a16="http://schemas.microsoft.com/office/drawing/2014/main" id="{D294443E-0005-4A49-9271-832C4E078E6E}"/>
              </a:ext>
            </a:extLst>
          </p:cNvPr>
          <p:cNvCxnSpPr>
            <a:stCxn id="6" idx="3"/>
            <a:endCxn id="13" idx="1"/>
          </p:cNvCxnSpPr>
          <p:nvPr/>
        </p:nvCxnSpPr>
        <p:spPr bwMode="auto">
          <a:xfrm flipV="1">
            <a:off x="2139171" y="5875403"/>
            <a:ext cx="1523591" cy="1162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a:extLst>
              <a:ext uri="{FF2B5EF4-FFF2-40B4-BE49-F238E27FC236}">
                <a16:creationId xmlns:a16="http://schemas.microsoft.com/office/drawing/2014/main" id="{8D28D4EB-2B14-455F-AB0C-BFB5E3AC4267}"/>
              </a:ext>
            </a:extLst>
          </p:cNvPr>
          <p:cNvCxnSpPr>
            <a:stCxn id="13" idx="3"/>
            <a:endCxn id="20" idx="1"/>
          </p:cNvCxnSpPr>
          <p:nvPr/>
        </p:nvCxnSpPr>
        <p:spPr bwMode="auto">
          <a:xfrm>
            <a:off x="4606226" y="5875403"/>
            <a:ext cx="2981787" cy="73383"/>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a:extLst>
              <a:ext uri="{FF2B5EF4-FFF2-40B4-BE49-F238E27FC236}">
                <a16:creationId xmlns:a16="http://schemas.microsoft.com/office/drawing/2014/main" id="{FEB52069-8446-48B7-AA81-CDCC06231F46}"/>
              </a:ext>
            </a:extLst>
          </p:cNvPr>
          <p:cNvCxnSpPr>
            <a:cxnSpLocks/>
            <a:stCxn id="14" idx="3"/>
            <a:endCxn id="19" idx="1"/>
          </p:cNvCxnSpPr>
          <p:nvPr/>
        </p:nvCxnSpPr>
        <p:spPr bwMode="auto">
          <a:xfrm>
            <a:off x="5849799" y="3752996"/>
            <a:ext cx="896430" cy="73967"/>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a:extLst>
              <a:ext uri="{FF2B5EF4-FFF2-40B4-BE49-F238E27FC236}">
                <a16:creationId xmlns:a16="http://schemas.microsoft.com/office/drawing/2014/main" id="{5481DAC8-43B6-4F4D-A5D7-98E4A6172C59}"/>
              </a:ext>
            </a:extLst>
          </p:cNvPr>
          <p:cNvCxnSpPr>
            <a:cxnSpLocks/>
            <a:stCxn id="68" idx="3"/>
            <a:endCxn id="18" idx="1"/>
          </p:cNvCxnSpPr>
          <p:nvPr/>
        </p:nvCxnSpPr>
        <p:spPr bwMode="auto">
          <a:xfrm flipV="1">
            <a:off x="5259486" y="2818091"/>
            <a:ext cx="1136184" cy="252942"/>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a:extLst>
              <a:ext uri="{FF2B5EF4-FFF2-40B4-BE49-F238E27FC236}">
                <a16:creationId xmlns:a16="http://schemas.microsoft.com/office/drawing/2014/main" id="{03117146-E28F-4D3B-ACE2-30F8F54AA7C8}"/>
              </a:ext>
            </a:extLst>
          </p:cNvPr>
          <p:cNvCxnSpPr>
            <a:cxnSpLocks/>
            <a:stCxn id="15" idx="3"/>
            <a:endCxn id="17" idx="1"/>
          </p:cNvCxnSpPr>
          <p:nvPr/>
        </p:nvCxnSpPr>
        <p:spPr bwMode="auto">
          <a:xfrm flipV="1">
            <a:off x="5249705" y="2428630"/>
            <a:ext cx="1177572" cy="129201"/>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a:extLst>
              <a:ext uri="{FF2B5EF4-FFF2-40B4-BE49-F238E27FC236}">
                <a16:creationId xmlns:a16="http://schemas.microsoft.com/office/drawing/2014/main" id="{0A0D2779-2A9D-49F1-A346-4546F04CC5F7}"/>
              </a:ext>
            </a:extLst>
          </p:cNvPr>
          <p:cNvCxnSpPr>
            <a:stCxn id="19" idx="3"/>
            <a:endCxn id="23" idx="1"/>
          </p:cNvCxnSpPr>
          <p:nvPr/>
        </p:nvCxnSpPr>
        <p:spPr bwMode="auto">
          <a:xfrm>
            <a:off x="7461094" y="3826963"/>
            <a:ext cx="585922" cy="22076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a:extLst>
              <a:ext uri="{FF2B5EF4-FFF2-40B4-BE49-F238E27FC236}">
                <a16:creationId xmlns:a16="http://schemas.microsoft.com/office/drawing/2014/main" id="{7067CDAD-D813-4F97-B23B-9CBCDA6A7CD7}"/>
              </a:ext>
            </a:extLst>
          </p:cNvPr>
          <p:cNvCxnSpPr>
            <a:stCxn id="20" idx="3"/>
            <a:endCxn id="23" idx="2"/>
          </p:cNvCxnSpPr>
          <p:nvPr/>
        </p:nvCxnSpPr>
        <p:spPr bwMode="auto">
          <a:xfrm flipV="1">
            <a:off x="8379077" y="4201616"/>
            <a:ext cx="87039" cy="174717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a:extLst>
              <a:ext uri="{FF2B5EF4-FFF2-40B4-BE49-F238E27FC236}">
                <a16:creationId xmlns:a16="http://schemas.microsoft.com/office/drawing/2014/main" id="{7AC9CA3D-E6FE-416F-A188-6DADE5EDA452}"/>
              </a:ext>
            </a:extLst>
          </p:cNvPr>
          <p:cNvCxnSpPr>
            <a:stCxn id="18" idx="3"/>
            <a:endCxn id="22" idx="1"/>
          </p:cNvCxnSpPr>
          <p:nvPr/>
        </p:nvCxnSpPr>
        <p:spPr bwMode="auto">
          <a:xfrm flipV="1">
            <a:off x="7157671" y="2666227"/>
            <a:ext cx="805835" cy="15186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a:extLst>
              <a:ext uri="{FF2B5EF4-FFF2-40B4-BE49-F238E27FC236}">
                <a16:creationId xmlns:a16="http://schemas.microsoft.com/office/drawing/2014/main" id="{9A65F9E0-E9AA-4537-8CD5-A4799B29DC84}"/>
              </a:ext>
            </a:extLst>
          </p:cNvPr>
          <p:cNvCxnSpPr>
            <a:stCxn id="17" idx="3"/>
            <a:endCxn id="22" idx="1"/>
          </p:cNvCxnSpPr>
          <p:nvPr/>
        </p:nvCxnSpPr>
        <p:spPr bwMode="auto">
          <a:xfrm>
            <a:off x="7189278" y="2428630"/>
            <a:ext cx="774228" cy="237597"/>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44">
            <a:extLst>
              <a:ext uri="{FF2B5EF4-FFF2-40B4-BE49-F238E27FC236}">
                <a16:creationId xmlns:a16="http://schemas.microsoft.com/office/drawing/2014/main" id="{57F6329C-3D5F-4DB3-AF44-3CEE6A1EA3F0}"/>
              </a:ext>
            </a:extLst>
          </p:cNvPr>
          <p:cNvSpPr txBox="1"/>
          <p:nvPr/>
        </p:nvSpPr>
        <p:spPr>
          <a:xfrm rot="16200000">
            <a:off x="10857132" y="6020792"/>
            <a:ext cx="1219201" cy="276999"/>
          </a:xfrm>
          <a:prstGeom prst="rect">
            <a:avLst/>
          </a:prstGeom>
          <a:noFill/>
        </p:spPr>
        <p:txBody>
          <a:bodyPr wrap="square" rtlCol="0">
            <a:spAutoFit/>
          </a:bodyPr>
          <a:lstStyle/>
          <a:p>
            <a:r>
              <a:rPr lang="en-US" sz="1200" dirty="0">
                <a:solidFill>
                  <a:prstClr val="black"/>
                </a:solidFill>
              </a:rPr>
              <a:t>EMISSIONS</a:t>
            </a:r>
          </a:p>
        </p:txBody>
      </p:sp>
      <p:sp>
        <p:nvSpPr>
          <p:cNvPr id="46" name="TextBox 45">
            <a:extLst>
              <a:ext uri="{FF2B5EF4-FFF2-40B4-BE49-F238E27FC236}">
                <a16:creationId xmlns:a16="http://schemas.microsoft.com/office/drawing/2014/main" id="{1D082F10-F303-4D50-9A34-5930E30FFFAE}"/>
              </a:ext>
            </a:extLst>
          </p:cNvPr>
          <p:cNvSpPr txBox="1"/>
          <p:nvPr/>
        </p:nvSpPr>
        <p:spPr>
          <a:xfrm rot="16200000">
            <a:off x="9996522" y="5993019"/>
            <a:ext cx="1219201" cy="276999"/>
          </a:xfrm>
          <a:prstGeom prst="rect">
            <a:avLst/>
          </a:prstGeom>
          <a:noFill/>
        </p:spPr>
        <p:txBody>
          <a:bodyPr wrap="square" rtlCol="0">
            <a:spAutoFit/>
          </a:bodyPr>
          <a:lstStyle/>
          <a:p>
            <a:r>
              <a:rPr lang="en-US" sz="1200" dirty="0">
                <a:solidFill>
                  <a:prstClr val="black"/>
                </a:solidFill>
              </a:rPr>
              <a:t>EMISSIONS</a:t>
            </a:r>
          </a:p>
        </p:txBody>
      </p:sp>
      <p:sp>
        <p:nvSpPr>
          <p:cNvPr id="47" name="TextBox 46">
            <a:extLst>
              <a:ext uri="{FF2B5EF4-FFF2-40B4-BE49-F238E27FC236}">
                <a16:creationId xmlns:a16="http://schemas.microsoft.com/office/drawing/2014/main" id="{77329197-77EF-4B10-88F6-275A4B122655}"/>
              </a:ext>
            </a:extLst>
          </p:cNvPr>
          <p:cNvSpPr txBox="1"/>
          <p:nvPr/>
        </p:nvSpPr>
        <p:spPr>
          <a:xfrm rot="16200000">
            <a:off x="9586458" y="5993019"/>
            <a:ext cx="1219201" cy="276999"/>
          </a:xfrm>
          <a:prstGeom prst="rect">
            <a:avLst/>
          </a:prstGeom>
          <a:noFill/>
        </p:spPr>
        <p:txBody>
          <a:bodyPr wrap="square" rtlCol="0">
            <a:spAutoFit/>
          </a:bodyPr>
          <a:lstStyle/>
          <a:p>
            <a:r>
              <a:rPr lang="en-US" sz="1200" dirty="0">
                <a:solidFill>
                  <a:prstClr val="black"/>
                </a:solidFill>
              </a:rPr>
              <a:t>EMISSIONS</a:t>
            </a:r>
          </a:p>
        </p:txBody>
      </p:sp>
      <p:sp>
        <p:nvSpPr>
          <p:cNvPr id="48" name="TextBox 47">
            <a:extLst>
              <a:ext uri="{FF2B5EF4-FFF2-40B4-BE49-F238E27FC236}">
                <a16:creationId xmlns:a16="http://schemas.microsoft.com/office/drawing/2014/main" id="{E67EF2AB-C9E8-4EA4-88BA-A6BBCBD06F30}"/>
              </a:ext>
            </a:extLst>
          </p:cNvPr>
          <p:cNvSpPr txBox="1"/>
          <p:nvPr/>
        </p:nvSpPr>
        <p:spPr>
          <a:xfrm>
            <a:off x="8332703" y="1356410"/>
            <a:ext cx="801588" cy="307777"/>
          </a:xfrm>
          <a:prstGeom prst="rect">
            <a:avLst/>
          </a:prstGeom>
          <a:noFill/>
          <a:ln>
            <a:solidFill>
              <a:schemeClr val="tx1"/>
            </a:solidFill>
          </a:ln>
        </p:spPr>
        <p:txBody>
          <a:bodyPr wrap="square" rtlCol="0">
            <a:spAutoFit/>
          </a:bodyPr>
          <a:lstStyle/>
          <a:p>
            <a:pPr algn="ctr"/>
            <a:r>
              <a:rPr lang="en-US" sz="1400" dirty="0" err="1"/>
              <a:t>pcSOA</a:t>
            </a:r>
            <a:endParaRPr lang="en-US" sz="1400" dirty="0"/>
          </a:p>
        </p:txBody>
      </p:sp>
      <p:cxnSp>
        <p:nvCxnSpPr>
          <p:cNvPr id="49" name="Straight Arrow Connector 48">
            <a:extLst>
              <a:ext uri="{FF2B5EF4-FFF2-40B4-BE49-F238E27FC236}">
                <a16:creationId xmlns:a16="http://schemas.microsoft.com/office/drawing/2014/main" id="{482FB034-9C5C-428D-8C3C-3E39079036AC}"/>
              </a:ext>
            </a:extLst>
          </p:cNvPr>
          <p:cNvCxnSpPr>
            <a:cxnSpLocks/>
            <a:endCxn id="118" idx="2"/>
          </p:cNvCxnSpPr>
          <p:nvPr/>
        </p:nvCxnSpPr>
        <p:spPr bwMode="auto">
          <a:xfrm flipV="1">
            <a:off x="11579204" y="1474902"/>
            <a:ext cx="0" cy="5202866"/>
          </a:xfrm>
          <a:prstGeom prst="straightConnector1">
            <a:avLst/>
          </a:prstGeom>
          <a:solidFill>
            <a:schemeClr val="accent1"/>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a:extLst>
              <a:ext uri="{FF2B5EF4-FFF2-40B4-BE49-F238E27FC236}">
                <a16:creationId xmlns:a16="http://schemas.microsoft.com/office/drawing/2014/main" id="{E44D2598-0470-4535-8787-2138AA46863D}"/>
              </a:ext>
            </a:extLst>
          </p:cNvPr>
          <p:cNvCxnSpPr>
            <a:cxnSpLocks/>
          </p:cNvCxnSpPr>
          <p:nvPr/>
        </p:nvCxnSpPr>
        <p:spPr bwMode="auto">
          <a:xfrm flipH="1" flipV="1">
            <a:off x="9493026" y="2498408"/>
            <a:ext cx="2082190" cy="14899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a:extLst>
              <a:ext uri="{FF2B5EF4-FFF2-40B4-BE49-F238E27FC236}">
                <a16:creationId xmlns:a16="http://schemas.microsoft.com/office/drawing/2014/main" id="{BDD64EA0-3F6C-40A7-A2DE-ADC7FB3A4CBE}"/>
              </a:ext>
            </a:extLst>
          </p:cNvPr>
          <p:cNvCxnSpPr/>
          <p:nvPr/>
        </p:nvCxnSpPr>
        <p:spPr bwMode="auto">
          <a:xfrm flipV="1">
            <a:off x="323577" y="2271113"/>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a:extLst>
              <a:ext uri="{FF2B5EF4-FFF2-40B4-BE49-F238E27FC236}">
                <a16:creationId xmlns:a16="http://schemas.microsoft.com/office/drawing/2014/main" id="{3F4EF82E-92D1-4B67-8251-79CDBBA26070}"/>
              </a:ext>
            </a:extLst>
          </p:cNvPr>
          <p:cNvCxnSpPr/>
          <p:nvPr/>
        </p:nvCxnSpPr>
        <p:spPr bwMode="auto">
          <a:xfrm flipV="1">
            <a:off x="328562" y="2984542"/>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a:extLst>
              <a:ext uri="{FF2B5EF4-FFF2-40B4-BE49-F238E27FC236}">
                <a16:creationId xmlns:a16="http://schemas.microsoft.com/office/drawing/2014/main" id="{7FC9AFB2-AF75-407A-9A66-6DFD983D72F6}"/>
              </a:ext>
            </a:extLst>
          </p:cNvPr>
          <p:cNvCxnSpPr/>
          <p:nvPr/>
        </p:nvCxnSpPr>
        <p:spPr bwMode="auto">
          <a:xfrm flipV="1">
            <a:off x="328562" y="3429790"/>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a:extLst>
              <a:ext uri="{FF2B5EF4-FFF2-40B4-BE49-F238E27FC236}">
                <a16:creationId xmlns:a16="http://schemas.microsoft.com/office/drawing/2014/main" id="{981C1F08-0FAE-4D3C-BC93-D49D9B94E865}"/>
              </a:ext>
            </a:extLst>
          </p:cNvPr>
          <p:cNvCxnSpPr>
            <a:stCxn id="6" idx="2"/>
            <a:endCxn id="55" idx="1"/>
          </p:cNvCxnSpPr>
          <p:nvPr/>
        </p:nvCxnSpPr>
        <p:spPr bwMode="auto">
          <a:xfrm>
            <a:off x="1643871" y="6040913"/>
            <a:ext cx="822199" cy="32006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a:extLst>
              <a:ext uri="{FF2B5EF4-FFF2-40B4-BE49-F238E27FC236}">
                <a16:creationId xmlns:a16="http://schemas.microsoft.com/office/drawing/2014/main" id="{D4DCF52F-B321-40D0-A8DD-F996C7EAF0B9}"/>
              </a:ext>
            </a:extLst>
          </p:cNvPr>
          <p:cNvSpPr txBox="1"/>
          <p:nvPr/>
        </p:nvSpPr>
        <p:spPr>
          <a:xfrm>
            <a:off x="2466070" y="6207087"/>
            <a:ext cx="872068" cy="307777"/>
          </a:xfrm>
          <a:prstGeom prst="rect">
            <a:avLst/>
          </a:prstGeom>
          <a:noFill/>
          <a:ln>
            <a:solidFill>
              <a:schemeClr val="tx1"/>
            </a:solidFill>
          </a:ln>
        </p:spPr>
        <p:txBody>
          <a:bodyPr wrap="square" rtlCol="0">
            <a:spAutoFit/>
          </a:bodyPr>
          <a:lstStyle/>
          <a:p>
            <a:pPr algn="ctr"/>
            <a:r>
              <a:rPr lang="en-US" sz="1400" dirty="0"/>
              <a:t>IEPOX</a:t>
            </a:r>
          </a:p>
        </p:txBody>
      </p:sp>
      <p:sp>
        <p:nvSpPr>
          <p:cNvPr id="56" name="TextBox 55">
            <a:extLst>
              <a:ext uri="{FF2B5EF4-FFF2-40B4-BE49-F238E27FC236}">
                <a16:creationId xmlns:a16="http://schemas.microsoft.com/office/drawing/2014/main" id="{8C930A99-2DC3-4C9C-8526-C86D40047E8E}"/>
              </a:ext>
            </a:extLst>
          </p:cNvPr>
          <p:cNvSpPr txBox="1"/>
          <p:nvPr/>
        </p:nvSpPr>
        <p:spPr>
          <a:xfrm>
            <a:off x="8786818" y="4460327"/>
            <a:ext cx="679861" cy="276999"/>
          </a:xfrm>
          <a:prstGeom prst="rect">
            <a:avLst/>
          </a:prstGeom>
          <a:solidFill>
            <a:schemeClr val="bg1">
              <a:lumMod val="85000"/>
            </a:schemeClr>
          </a:solidFill>
          <a:ln>
            <a:solidFill>
              <a:schemeClr val="tx1"/>
            </a:solidFill>
          </a:ln>
        </p:spPr>
        <p:txBody>
          <a:bodyPr wrap="square">
            <a:spAutoFit/>
          </a:bodyPr>
          <a:lstStyle/>
          <a:p>
            <a:pPr algn="ctr">
              <a:defRPr/>
            </a:pPr>
            <a:r>
              <a:rPr lang="en-US" sz="1200" dirty="0"/>
              <a:t>AISO3</a:t>
            </a:r>
          </a:p>
        </p:txBody>
      </p:sp>
      <p:cxnSp>
        <p:nvCxnSpPr>
          <p:cNvPr id="57" name="Straight Arrow Connector 56">
            <a:extLst>
              <a:ext uri="{FF2B5EF4-FFF2-40B4-BE49-F238E27FC236}">
                <a16:creationId xmlns:a16="http://schemas.microsoft.com/office/drawing/2014/main" id="{0A9DA8BE-F094-4836-8E9B-3FA4C8369246}"/>
              </a:ext>
            </a:extLst>
          </p:cNvPr>
          <p:cNvCxnSpPr>
            <a:stCxn id="55" idx="3"/>
            <a:endCxn id="58" idx="5"/>
          </p:cNvCxnSpPr>
          <p:nvPr/>
        </p:nvCxnSpPr>
        <p:spPr bwMode="auto">
          <a:xfrm flipV="1">
            <a:off x="3338138" y="6319023"/>
            <a:ext cx="5607746" cy="4195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ardrop 57">
            <a:extLst>
              <a:ext uri="{FF2B5EF4-FFF2-40B4-BE49-F238E27FC236}">
                <a16:creationId xmlns:a16="http://schemas.microsoft.com/office/drawing/2014/main" id="{B6C4BAC1-9A2C-418F-A361-AA2A869B4BE4}"/>
              </a:ext>
            </a:extLst>
          </p:cNvPr>
          <p:cNvSpPr/>
          <p:nvPr/>
        </p:nvSpPr>
        <p:spPr>
          <a:xfrm rot="18900000">
            <a:off x="8933020" y="6156997"/>
            <a:ext cx="349779" cy="298324"/>
          </a:xfrm>
          <a:prstGeom prst="teardrop">
            <a:avLst>
              <a:gd name="adj" fmla="val 139646"/>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9" name="Straight Arrow Connector 58">
            <a:extLst>
              <a:ext uri="{FF2B5EF4-FFF2-40B4-BE49-F238E27FC236}">
                <a16:creationId xmlns:a16="http://schemas.microsoft.com/office/drawing/2014/main" id="{BC69D364-FDAE-4F53-BF36-3304273B2E5D}"/>
              </a:ext>
            </a:extLst>
          </p:cNvPr>
          <p:cNvCxnSpPr>
            <a:stCxn id="58" idx="5"/>
            <a:endCxn id="56" idx="2"/>
          </p:cNvCxnSpPr>
          <p:nvPr/>
        </p:nvCxnSpPr>
        <p:spPr bwMode="auto">
          <a:xfrm flipV="1">
            <a:off x="8945884" y="4737326"/>
            <a:ext cx="180865" cy="1581697"/>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Box 59">
            <a:extLst>
              <a:ext uri="{FF2B5EF4-FFF2-40B4-BE49-F238E27FC236}">
                <a16:creationId xmlns:a16="http://schemas.microsoft.com/office/drawing/2014/main" id="{2CD6B45F-61E2-405E-903C-BC5DD8C2BB2C}"/>
              </a:ext>
            </a:extLst>
          </p:cNvPr>
          <p:cNvSpPr txBox="1"/>
          <p:nvPr/>
        </p:nvSpPr>
        <p:spPr>
          <a:xfrm>
            <a:off x="8332173" y="6440933"/>
            <a:ext cx="1496334" cy="276999"/>
          </a:xfrm>
          <a:prstGeom prst="rect">
            <a:avLst/>
          </a:prstGeom>
          <a:noFill/>
        </p:spPr>
        <p:txBody>
          <a:bodyPr wrap="square" rtlCol="0">
            <a:spAutoFit/>
          </a:bodyPr>
          <a:lstStyle/>
          <a:p>
            <a:pPr algn="ctr"/>
            <a:r>
              <a:rPr lang="en-US" sz="1200" dirty="0"/>
              <a:t>aqueous aerosol</a:t>
            </a:r>
          </a:p>
        </p:txBody>
      </p:sp>
      <p:sp>
        <p:nvSpPr>
          <p:cNvPr id="61" name="TextBox 60">
            <a:extLst>
              <a:ext uri="{FF2B5EF4-FFF2-40B4-BE49-F238E27FC236}">
                <a16:creationId xmlns:a16="http://schemas.microsoft.com/office/drawing/2014/main" id="{04B32E0D-1112-47BC-A349-AC85ECA5F013}"/>
              </a:ext>
            </a:extLst>
          </p:cNvPr>
          <p:cNvSpPr txBox="1"/>
          <p:nvPr/>
        </p:nvSpPr>
        <p:spPr>
          <a:xfrm>
            <a:off x="2384806" y="5580448"/>
            <a:ext cx="1334858" cy="307777"/>
          </a:xfrm>
          <a:prstGeom prst="rect">
            <a:avLst/>
          </a:prstGeom>
          <a:noFill/>
        </p:spPr>
        <p:txBody>
          <a:bodyPr wrap="square" rtlCol="0">
            <a:spAutoFit/>
          </a:bodyPr>
          <a:lstStyle/>
          <a:p>
            <a:r>
              <a:rPr lang="en-US" sz="1400" dirty="0"/>
              <a:t>+OH, + NO</a:t>
            </a:r>
            <a:r>
              <a:rPr lang="en-US" sz="1400" baseline="-25000" dirty="0"/>
              <a:t>3</a:t>
            </a:r>
            <a:endParaRPr lang="en-US" sz="1400" strike="sngStrike" baseline="-25000" dirty="0">
              <a:solidFill>
                <a:srgbClr val="7030A0"/>
              </a:solidFill>
            </a:endParaRPr>
          </a:p>
        </p:txBody>
      </p:sp>
      <p:sp>
        <p:nvSpPr>
          <p:cNvPr id="62" name="TextBox 61">
            <a:extLst>
              <a:ext uri="{FF2B5EF4-FFF2-40B4-BE49-F238E27FC236}">
                <a16:creationId xmlns:a16="http://schemas.microsoft.com/office/drawing/2014/main" id="{17153135-366B-498E-94F8-26315B1487C5}"/>
              </a:ext>
            </a:extLst>
          </p:cNvPr>
          <p:cNvSpPr txBox="1"/>
          <p:nvPr/>
        </p:nvSpPr>
        <p:spPr>
          <a:xfrm rot="1023039">
            <a:off x="1990334" y="2201027"/>
            <a:ext cx="951471" cy="307777"/>
          </a:xfrm>
          <a:prstGeom prst="rect">
            <a:avLst/>
          </a:prstGeom>
          <a:noFill/>
        </p:spPr>
        <p:txBody>
          <a:bodyPr wrap="square" rtlCol="0">
            <a:spAutoFit/>
          </a:bodyPr>
          <a:lstStyle/>
          <a:p>
            <a:r>
              <a:rPr lang="en-US" sz="1400" dirty="0"/>
              <a:t>+ OH/NO</a:t>
            </a:r>
          </a:p>
        </p:txBody>
      </p:sp>
      <p:sp>
        <p:nvSpPr>
          <p:cNvPr id="63" name="TextBox 62">
            <a:extLst>
              <a:ext uri="{FF2B5EF4-FFF2-40B4-BE49-F238E27FC236}">
                <a16:creationId xmlns:a16="http://schemas.microsoft.com/office/drawing/2014/main" id="{FE8A811B-59E5-43B1-BC62-E223BB474791}"/>
              </a:ext>
            </a:extLst>
          </p:cNvPr>
          <p:cNvSpPr txBox="1"/>
          <p:nvPr/>
        </p:nvSpPr>
        <p:spPr>
          <a:xfrm rot="21281111">
            <a:off x="1924301" y="2683431"/>
            <a:ext cx="951471" cy="307777"/>
          </a:xfrm>
          <a:prstGeom prst="rect">
            <a:avLst/>
          </a:prstGeom>
          <a:noFill/>
        </p:spPr>
        <p:txBody>
          <a:bodyPr wrap="square" rtlCol="0">
            <a:spAutoFit/>
          </a:bodyPr>
          <a:lstStyle/>
          <a:p>
            <a:r>
              <a:rPr lang="en-US" sz="1400" dirty="0"/>
              <a:t>+ OH/NO</a:t>
            </a:r>
          </a:p>
        </p:txBody>
      </p:sp>
      <p:sp>
        <p:nvSpPr>
          <p:cNvPr id="64" name="TextBox 63">
            <a:extLst>
              <a:ext uri="{FF2B5EF4-FFF2-40B4-BE49-F238E27FC236}">
                <a16:creationId xmlns:a16="http://schemas.microsoft.com/office/drawing/2014/main" id="{468EBECB-C2A3-4C83-ADB6-CB584FAD96A9}"/>
              </a:ext>
            </a:extLst>
          </p:cNvPr>
          <p:cNvSpPr txBox="1"/>
          <p:nvPr/>
        </p:nvSpPr>
        <p:spPr>
          <a:xfrm rot="183215">
            <a:off x="2059312" y="3141995"/>
            <a:ext cx="951471" cy="307777"/>
          </a:xfrm>
          <a:prstGeom prst="rect">
            <a:avLst/>
          </a:prstGeom>
          <a:noFill/>
        </p:spPr>
        <p:txBody>
          <a:bodyPr wrap="square" rtlCol="0">
            <a:spAutoFit/>
          </a:bodyPr>
          <a:lstStyle/>
          <a:p>
            <a:r>
              <a:rPr lang="en-US" sz="1400" dirty="0"/>
              <a:t>+ OH/NO</a:t>
            </a:r>
          </a:p>
        </p:txBody>
      </p:sp>
      <p:sp>
        <p:nvSpPr>
          <p:cNvPr id="65" name="TextBox 64">
            <a:extLst>
              <a:ext uri="{FF2B5EF4-FFF2-40B4-BE49-F238E27FC236}">
                <a16:creationId xmlns:a16="http://schemas.microsoft.com/office/drawing/2014/main" id="{3020F293-3DAA-4D65-9ED9-239E543C9F43}"/>
              </a:ext>
            </a:extLst>
          </p:cNvPr>
          <p:cNvSpPr txBox="1"/>
          <p:nvPr/>
        </p:nvSpPr>
        <p:spPr>
          <a:xfrm>
            <a:off x="2618740" y="3489495"/>
            <a:ext cx="2058538" cy="307777"/>
          </a:xfrm>
          <a:prstGeom prst="rect">
            <a:avLst/>
          </a:prstGeom>
          <a:noFill/>
        </p:spPr>
        <p:txBody>
          <a:bodyPr wrap="square" rtlCol="0">
            <a:spAutoFit/>
          </a:bodyPr>
          <a:lstStyle/>
          <a:p>
            <a:r>
              <a:rPr lang="en-US" sz="1400" dirty="0"/>
              <a:t>+OH, +O</a:t>
            </a:r>
            <a:r>
              <a:rPr lang="en-US" sz="1400" baseline="-25000" dirty="0"/>
              <a:t>3</a:t>
            </a:r>
            <a:r>
              <a:rPr lang="en-US" sz="1400" dirty="0"/>
              <a:t>, +NO</a:t>
            </a:r>
            <a:r>
              <a:rPr lang="en-US" sz="1400" baseline="-25000" dirty="0"/>
              <a:t>3</a:t>
            </a:r>
            <a:r>
              <a:rPr lang="en-US" sz="1400" dirty="0"/>
              <a:t>, +O</a:t>
            </a:r>
            <a:r>
              <a:rPr lang="en-US" sz="1400" baseline="30000" dirty="0"/>
              <a:t>3</a:t>
            </a:r>
            <a:r>
              <a:rPr lang="en-US" sz="1400" dirty="0"/>
              <a:t>P</a:t>
            </a:r>
          </a:p>
        </p:txBody>
      </p:sp>
      <p:sp>
        <p:nvSpPr>
          <p:cNvPr id="66" name="TextBox 65">
            <a:extLst>
              <a:ext uri="{FF2B5EF4-FFF2-40B4-BE49-F238E27FC236}">
                <a16:creationId xmlns:a16="http://schemas.microsoft.com/office/drawing/2014/main" id="{B54AA934-F69E-4316-A373-A92A8F585772}"/>
              </a:ext>
            </a:extLst>
          </p:cNvPr>
          <p:cNvSpPr txBox="1"/>
          <p:nvPr/>
        </p:nvSpPr>
        <p:spPr>
          <a:xfrm>
            <a:off x="9029944" y="4017057"/>
            <a:ext cx="656636" cy="307777"/>
          </a:xfrm>
          <a:prstGeom prst="rect">
            <a:avLst/>
          </a:prstGeom>
          <a:solidFill>
            <a:schemeClr val="bg1">
              <a:lumMod val="85000"/>
            </a:schemeClr>
          </a:solidFill>
          <a:ln>
            <a:solidFill>
              <a:schemeClr val="tx1"/>
            </a:solidFill>
          </a:ln>
        </p:spPr>
        <p:txBody>
          <a:bodyPr wrap="square" rtlCol="0">
            <a:spAutoFit/>
          </a:bodyPr>
          <a:lstStyle/>
          <a:p>
            <a:pPr algn="ctr"/>
            <a:r>
              <a:rPr lang="en-US" sz="1400" dirty="0"/>
              <a:t>AGLY</a:t>
            </a:r>
          </a:p>
        </p:txBody>
      </p:sp>
      <p:cxnSp>
        <p:nvCxnSpPr>
          <p:cNvPr id="67" name="Straight Arrow Connector 66">
            <a:extLst>
              <a:ext uri="{FF2B5EF4-FFF2-40B4-BE49-F238E27FC236}">
                <a16:creationId xmlns:a16="http://schemas.microsoft.com/office/drawing/2014/main" id="{FFC9E8F1-F14A-41FE-9443-19464F6F4086}"/>
              </a:ext>
            </a:extLst>
          </p:cNvPr>
          <p:cNvCxnSpPr>
            <a:stCxn id="28" idx="1"/>
            <a:endCxn id="58" idx="0"/>
          </p:cNvCxnSpPr>
          <p:nvPr/>
        </p:nvCxnSpPr>
        <p:spPr bwMode="auto">
          <a:xfrm flipH="1">
            <a:off x="9231575" y="4630234"/>
            <a:ext cx="827241" cy="1552259"/>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TextBox 67">
            <a:extLst>
              <a:ext uri="{FF2B5EF4-FFF2-40B4-BE49-F238E27FC236}">
                <a16:creationId xmlns:a16="http://schemas.microsoft.com/office/drawing/2014/main" id="{A0BF931A-11FD-4E9C-9F1E-F97571CBA862}"/>
              </a:ext>
            </a:extLst>
          </p:cNvPr>
          <p:cNvSpPr txBox="1"/>
          <p:nvPr/>
        </p:nvSpPr>
        <p:spPr>
          <a:xfrm>
            <a:off x="4345086" y="2917144"/>
            <a:ext cx="914400" cy="307777"/>
          </a:xfrm>
          <a:prstGeom prst="rect">
            <a:avLst/>
          </a:prstGeom>
          <a:solidFill>
            <a:schemeClr val="bg1"/>
          </a:solidFill>
          <a:ln>
            <a:solidFill>
              <a:schemeClr val="tx1"/>
            </a:solidFill>
          </a:ln>
        </p:spPr>
        <p:txBody>
          <a:bodyPr wrap="square" rtlCol="0">
            <a:spAutoFit/>
          </a:bodyPr>
          <a:lstStyle/>
          <a:p>
            <a:pPr algn="ctr"/>
            <a:r>
              <a:rPr lang="en-US" sz="1400" dirty="0">
                <a:solidFill>
                  <a:srgbClr val="C00000"/>
                </a:solidFill>
              </a:rPr>
              <a:t>SVAVB4</a:t>
            </a:r>
          </a:p>
        </p:txBody>
      </p:sp>
      <p:cxnSp>
        <p:nvCxnSpPr>
          <p:cNvPr id="69" name="Straight Arrow Connector 68">
            <a:extLst>
              <a:ext uri="{FF2B5EF4-FFF2-40B4-BE49-F238E27FC236}">
                <a16:creationId xmlns:a16="http://schemas.microsoft.com/office/drawing/2014/main" id="{FDBC1162-EE09-4AF6-B3FD-8E75ADCAEE4A}"/>
              </a:ext>
            </a:extLst>
          </p:cNvPr>
          <p:cNvCxnSpPr>
            <a:cxnSpLocks/>
          </p:cNvCxnSpPr>
          <p:nvPr/>
        </p:nvCxnSpPr>
        <p:spPr bwMode="auto">
          <a:xfrm flipV="1">
            <a:off x="902208" y="3819319"/>
            <a:ext cx="0" cy="2306884"/>
          </a:xfrm>
          <a:prstGeom prst="straightConnector1">
            <a:avLst/>
          </a:prstGeom>
          <a:solidFill>
            <a:schemeClr val="accent1"/>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a:extLst>
              <a:ext uri="{FF2B5EF4-FFF2-40B4-BE49-F238E27FC236}">
                <a16:creationId xmlns:a16="http://schemas.microsoft.com/office/drawing/2014/main" id="{09F64199-E86A-4ED7-B416-9ADB8B580748}"/>
              </a:ext>
            </a:extLst>
          </p:cNvPr>
          <p:cNvCxnSpPr/>
          <p:nvPr/>
        </p:nvCxnSpPr>
        <p:spPr bwMode="auto">
          <a:xfrm>
            <a:off x="891215" y="5865617"/>
            <a:ext cx="228600" cy="15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Arrow Connector 70">
            <a:extLst>
              <a:ext uri="{FF2B5EF4-FFF2-40B4-BE49-F238E27FC236}">
                <a16:creationId xmlns:a16="http://schemas.microsoft.com/office/drawing/2014/main" id="{64076739-E8C5-44B1-A87C-72C60FD48DEC}"/>
              </a:ext>
            </a:extLst>
          </p:cNvPr>
          <p:cNvCxnSpPr>
            <a:cxnSpLocks/>
          </p:cNvCxnSpPr>
          <p:nvPr/>
        </p:nvCxnSpPr>
        <p:spPr bwMode="auto">
          <a:xfrm flipV="1">
            <a:off x="326640" y="1184904"/>
            <a:ext cx="0" cy="4963199"/>
          </a:xfrm>
          <a:prstGeom prst="straightConnector1">
            <a:avLst/>
          </a:prstGeom>
          <a:solidFill>
            <a:schemeClr val="accent1"/>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TextBox 71">
            <a:extLst>
              <a:ext uri="{FF2B5EF4-FFF2-40B4-BE49-F238E27FC236}">
                <a16:creationId xmlns:a16="http://schemas.microsoft.com/office/drawing/2014/main" id="{B3CBDF2C-65A1-4EB1-B479-BC7460CD1212}"/>
              </a:ext>
            </a:extLst>
          </p:cNvPr>
          <p:cNvSpPr txBox="1"/>
          <p:nvPr/>
        </p:nvSpPr>
        <p:spPr>
          <a:xfrm>
            <a:off x="795193" y="1401623"/>
            <a:ext cx="990600" cy="523220"/>
          </a:xfrm>
          <a:prstGeom prst="rect">
            <a:avLst/>
          </a:prstGeom>
          <a:noFill/>
          <a:ln>
            <a:solidFill>
              <a:schemeClr val="tx1"/>
            </a:solidFill>
          </a:ln>
        </p:spPr>
        <p:txBody>
          <a:bodyPr wrap="square" rtlCol="0">
            <a:spAutoFit/>
          </a:bodyPr>
          <a:lstStyle/>
          <a:p>
            <a:pPr algn="ctr"/>
            <a:r>
              <a:rPr lang="en-US" sz="1400" dirty="0"/>
              <a:t>long</a:t>
            </a:r>
          </a:p>
          <a:p>
            <a:pPr algn="ctr"/>
            <a:r>
              <a:rPr lang="en-US" sz="1400" dirty="0"/>
              <a:t>alkanes</a:t>
            </a:r>
          </a:p>
        </p:txBody>
      </p:sp>
      <p:sp>
        <p:nvSpPr>
          <p:cNvPr id="73" name="TextBox 72">
            <a:extLst>
              <a:ext uri="{FF2B5EF4-FFF2-40B4-BE49-F238E27FC236}">
                <a16:creationId xmlns:a16="http://schemas.microsoft.com/office/drawing/2014/main" id="{8101CE04-67FE-4716-962E-F61B05DC0280}"/>
              </a:ext>
            </a:extLst>
          </p:cNvPr>
          <p:cNvSpPr txBox="1"/>
          <p:nvPr/>
        </p:nvSpPr>
        <p:spPr>
          <a:xfrm>
            <a:off x="4335783" y="1971106"/>
            <a:ext cx="914400" cy="307777"/>
          </a:xfrm>
          <a:prstGeom prst="rect">
            <a:avLst/>
          </a:prstGeom>
          <a:solidFill>
            <a:schemeClr val="bg1"/>
          </a:solidFill>
          <a:ln>
            <a:solidFill>
              <a:schemeClr val="tx1"/>
            </a:solidFill>
          </a:ln>
        </p:spPr>
        <p:txBody>
          <a:bodyPr wrap="square" rtlCol="0">
            <a:spAutoFit/>
          </a:bodyPr>
          <a:lstStyle/>
          <a:p>
            <a:pPr algn="ctr"/>
            <a:r>
              <a:rPr lang="en-US" sz="1400" dirty="0">
                <a:solidFill>
                  <a:srgbClr val="C00000"/>
                </a:solidFill>
              </a:rPr>
              <a:t>SVAVB2</a:t>
            </a:r>
          </a:p>
        </p:txBody>
      </p:sp>
      <p:sp>
        <p:nvSpPr>
          <p:cNvPr id="74" name="TextBox 73">
            <a:extLst>
              <a:ext uri="{FF2B5EF4-FFF2-40B4-BE49-F238E27FC236}">
                <a16:creationId xmlns:a16="http://schemas.microsoft.com/office/drawing/2014/main" id="{CAAA765D-8BC9-4B9C-8BE1-4048BB78B313}"/>
              </a:ext>
            </a:extLst>
          </p:cNvPr>
          <p:cNvSpPr txBox="1"/>
          <p:nvPr/>
        </p:nvSpPr>
        <p:spPr>
          <a:xfrm>
            <a:off x="6504928" y="1866806"/>
            <a:ext cx="762000" cy="300082"/>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350" dirty="0">
                <a:solidFill>
                  <a:srgbClr val="C00000"/>
                </a:solidFill>
              </a:rPr>
              <a:t>AAVB2</a:t>
            </a:r>
          </a:p>
        </p:txBody>
      </p:sp>
      <p:cxnSp>
        <p:nvCxnSpPr>
          <p:cNvPr id="75" name="Straight Arrow Connector 74">
            <a:extLst>
              <a:ext uri="{FF2B5EF4-FFF2-40B4-BE49-F238E27FC236}">
                <a16:creationId xmlns:a16="http://schemas.microsoft.com/office/drawing/2014/main" id="{FBFFB7EC-4F5F-4C43-95AA-AEDD8A6EDF5A}"/>
              </a:ext>
            </a:extLst>
          </p:cNvPr>
          <p:cNvCxnSpPr>
            <a:cxnSpLocks/>
            <a:stCxn id="72" idx="3"/>
            <a:endCxn id="73" idx="1"/>
          </p:cNvCxnSpPr>
          <p:nvPr/>
        </p:nvCxnSpPr>
        <p:spPr bwMode="auto">
          <a:xfrm>
            <a:off x="1785793" y="1663233"/>
            <a:ext cx="2549990" cy="46176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a:extLst>
              <a:ext uri="{FF2B5EF4-FFF2-40B4-BE49-F238E27FC236}">
                <a16:creationId xmlns:a16="http://schemas.microsoft.com/office/drawing/2014/main" id="{8B9E73F4-C2F8-4A18-BF85-896F6B5FB436}"/>
              </a:ext>
            </a:extLst>
          </p:cNvPr>
          <p:cNvCxnSpPr>
            <a:cxnSpLocks/>
            <a:stCxn id="73" idx="3"/>
            <a:endCxn id="74" idx="1"/>
          </p:cNvCxnSpPr>
          <p:nvPr/>
        </p:nvCxnSpPr>
        <p:spPr bwMode="auto">
          <a:xfrm flipV="1">
            <a:off x="5250183" y="2016847"/>
            <a:ext cx="1254745" cy="108148"/>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Arrow Connector 76">
            <a:extLst>
              <a:ext uri="{FF2B5EF4-FFF2-40B4-BE49-F238E27FC236}">
                <a16:creationId xmlns:a16="http://schemas.microsoft.com/office/drawing/2014/main" id="{15D3D224-E555-4534-BB25-E4B6EFB3BB37}"/>
              </a:ext>
            </a:extLst>
          </p:cNvPr>
          <p:cNvCxnSpPr>
            <a:stCxn id="74" idx="3"/>
            <a:endCxn id="22" idx="1"/>
          </p:cNvCxnSpPr>
          <p:nvPr/>
        </p:nvCxnSpPr>
        <p:spPr bwMode="auto">
          <a:xfrm>
            <a:off x="7266928" y="2016847"/>
            <a:ext cx="696578" cy="64938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Arrow Connector 77">
            <a:extLst>
              <a:ext uri="{FF2B5EF4-FFF2-40B4-BE49-F238E27FC236}">
                <a16:creationId xmlns:a16="http://schemas.microsoft.com/office/drawing/2014/main" id="{56EC85E4-C99B-449D-84F2-9120BCE5B9BB}"/>
              </a:ext>
            </a:extLst>
          </p:cNvPr>
          <p:cNvCxnSpPr/>
          <p:nvPr/>
        </p:nvCxnSpPr>
        <p:spPr bwMode="auto">
          <a:xfrm flipV="1">
            <a:off x="323577" y="1725777"/>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TextBox 78">
            <a:extLst>
              <a:ext uri="{FF2B5EF4-FFF2-40B4-BE49-F238E27FC236}">
                <a16:creationId xmlns:a16="http://schemas.microsoft.com/office/drawing/2014/main" id="{011D2C72-4EC4-46D0-BFF7-488BAB1C99F8}"/>
              </a:ext>
            </a:extLst>
          </p:cNvPr>
          <p:cNvSpPr txBox="1"/>
          <p:nvPr/>
        </p:nvSpPr>
        <p:spPr>
          <a:xfrm>
            <a:off x="6903521" y="1444074"/>
            <a:ext cx="762000" cy="300082"/>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350" dirty="0">
                <a:solidFill>
                  <a:srgbClr val="C00000"/>
                </a:solidFill>
              </a:rPr>
              <a:t>AAVB1</a:t>
            </a:r>
          </a:p>
        </p:txBody>
      </p:sp>
      <p:sp>
        <p:nvSpPr>
          <p:cNvPr id="80" name="TextBox 79">
            <a:extLst>
              <a:ext uri="{FF2B5EF4-FFF2-40B4-BE49-F238E27FC236}">
                <a16:creationId xmlns:a16="http://schemas.microsoft.com/office/drawing/2014/main" id="{845185AD-E21A-4D61-903B-BE0599C4BFD3}"/>
              </a:ext>
            </a:extLst>
          </p:cNvPr>
          <p:cNvSpPr txBox="1"/>
          <p:nvPr/>
        </p:nvSpPr>
        <p:spPr>
          <a:xfrm>
            <a:off x="4345086" y="1474663"/>
            <a:ext cx="914400" cy="307777"/>
          </a:xfrm>
          <a:prstGeom prst="rect">
            <a:avLst/>
          </a:prstGeom>
          <a:noFill/>
          <a:ln>
            <a:solidFill>
              <a:schemeClr val="tx1"/>
            </a:solidFill>
          </a:ln>
        </p:spPr>
        <p:txBody>
          <a:bodyPr wrap="square" rtlCol="0">
            <a:spAutoFit/>
          </a:bodyPr>
          <a:lstStyle/>
          <a:p>
            <a:pPr algn="ctr"/>
            <a:r>
              <a:rPr lang="en-US" sz="1400" dirty="0">
                <a:solidFill>
                  <a:srgbClr val="C00000"/>
                </a:solidFill>
              </a:rPr>
              <a:t>SVAVB1</a:t>
            </a:r>
          </a:p>
        </p:txBody>
      </p:sp>
      <p:cxnSp>
        <p:nvCxnSpPr>
          <p:cNvPr id="81" name="Straight Arrow Connector 80">
            <a:extLst>
              <a:ext uri="{FF2B5EF4-FFF2-40B4-BE49-F238E27FC236}">
                <a16:creationId xmlns:a16="http://schemas.microsoft.com/office/drawing/2014/main" id="{37670894-680A-4AD8-A196-42DE15031D03}"/>
              </a:ext>
            </a:extLst>
          </p:cNvPr>
          <p:cNvCxnSpPr>
            <a:cxnSpLocks/>
            <a:stCxn id="83" idx="3"/>
            <a:endCxn id="80" idx="1"/>
          </p:cNvCxnSpPr>
          <p:nvPr/>
        </p:nvCxnSpPr>
        <p:spPr bwMode="auto">
          <a:xfrm>
            <a:off x="1783894" y="1198231"/>
            <a:ext cx="2561192" cy="430321"/>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Arrow Connector 81">
            <a:extLst>
              <a:ext uri="{FF2B5EF4-FFF2-40B4-BE49-F238E27FC236}">
                <a16:creationId xmlns:a16="http://schemas.microsoft.com/office/drawing/2014/main" id="{1A0B5B8C-381A-487D-8F68-05DF175A7BD6}"/>
              </a:ext>
            </a:extLst>
          </p:cNvPr>
          <p:cNvCxnSpPr>
            <a:cxnSpLocks/>
            <a:stCxn id="80" idx="3"/>
            <a:endCxn id="79" idx="1"/>
          </p:cNvCxnSpPr>
          <p:nvPr/>
        </p:nvCxnSpPr>
        <p:spPr bwMode="auto">
          <a:xfrm flipV="1">
            <a:off x="5259486" y="1594115"/>
            <a:ext cx="1644035" cy="34437"/>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TextBox 82">
            <a:extLst>
              <a:ext uri="{FF2B5EF4-FFF2-40B4-BE49-F238E27FC236}">
                <a16:creationId xmlns:a16="http://schemas.microsoft.com/office/drawing/2014/main" id="{903FC65B-912B-48F1-8016-33E7D26FF2B6}"/>
              </a:ext>
            </a:extLst>
          </p:cNvPr>
          <p:cNvSpPr txBox="1"/>
          <p:nvPr/>
        </p:nvSpPr>
        <p:spPr>
          <a:xfrm>
            <a:off x="793294" y="1044342"/>
            <a:ext cx="990600" cy="307777"/>
          </a:xfrm>
          <a:prstGeom prst="rect">
            <a:avLst/>
          </a:prstGeom>
          <a:noFill/>
          <a:ln>
            <a:solidFill>
              <a:schemeClr val="tx1"/>
            </a:solidFill>
          </a:ln>
        </p:spPr>
        <p:txBody>
          <a:bodyPr wrap="square" rtlCol="0">
            <a:spAutoFit/>
          </a:bodyPr>
          <a:lstStyle/>
          <a:p>
            <a:pPr algn="ctr"/>
            <a:r>
              <a:rPr lang="en-US" sz="1400" dirty="0"/>
              <a:t>PAHs</a:t>
            </a:r>
          </a:p>
        </p:txBody>
      </p:sp>
      <p:cxnSp>
        <p:nvCxnSpPr>
          <p:cNvPr id="84" name="Straight Arrow Connector 83">
            <a:extLst>
              <a:ext uri="{FF2B5EF4-FFF2-40B4-BE49-F238E27FC236}">
                <a16:creationId xmlns:a16="http://schemas.microsoft.com/office/drawing/2014/main" id="{C547551A-C2C7-4043-B2CE-7E64A623798B}"/>
              </a:ext>
            </a:extLst>
          </p:cNvPr>
          <p:cNvCxnSpPr/>
          <p:nvPr/>
        </p:nvCxnSpPr>
        <p:spPr bwMode="auto">
          <a:xfrm flipV="1">
            <a:off x="332317" y="1178999"/>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Arrow Connector 84">
            <a:extLst>
              <a:ext uri="{FF2B5EF4-FFF2-40B4-BE49-F238E27FC236}">
                <a16:creationId xmlns:a16="http://schemas.microsoft.com/office/drawing/2014/main" id="{8AFEC0FA-2E54-488F-ACC0-8498D0899E6C}"/>
              </a:ext>
            </a:extLst>
          </p:cNvPr>
          <p:cNvCxnSpPr>
            <a:stCxn id="79" idx="2"/>
            <a:endCxn id="22" idx="1"/>
          </p:cNvCxnSpPr>
          <p:nvPr/>
        </p:nvCxnSpPr>
        <p:spPr bwMode="auto">
          <a:xfrm>
            <a:off x="7284521" y="1744156"/>
            <a:ext cx="678985" cy="922071"/>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TextBox 85">
            <a:extLst>
              <a:ext uri="{FF2B5EF4-FFF2-40B4-BE49-F238E27FC236}">
                <a16:creationId xmlns:a16="http://schemas.microsoft.com/office/drawing/2014/main" id="{8C1E4D1E-35B8-4498-A210-85E09482D1C3}"/>
              </a:ext>
            </a:extLst>
          </p:cNvPr>
          <p:cNvSpPr txBox="1"/>
          <p:nvPr/>
        </p:nvSpPr>
        <p:spPr>
          <a:xfrm>
            <a:off x="1754906" y="1685727"/>
            <a:ext cx="951471" cy="307777"/>
          </a:xfrm>
          <a:prstGeom prst="rect">
            <a:avLst/>
          </a:prstGeom>
          <a:noFill/>
        </p:spPr>
        <p:txBody>
          <a:bodyPr wrap="square" rtlCol="0">
            <a:spAutoFit/>
          </a:bodyPr>
          <a:lstStyle/>
          <a:p>
            <a:r>
              <a:rPr lang="en-US" sz="1400" dirty="0"/>
              <a:t>+ OH</a:t>
            </a:r>
          </a:p>
        </p:txBody>
      </p:sp>
      <p:sp>
        <p:nvSpPr>
          <p:cNvPr id="87" name="Cloud 86">
            <a:extLst>
              <a:ext uri="{FF2B5EF4-FFF2-40B4-BE49-F238E27FC236}">
                <a16:creationId xmlns:a16="http://schemas.microsoft.com/office/drawing/2014/main" id="{389FF4B2-20C8-43AB-A7C3-E971C1878670}"/>
              </a:ext>
            </a:extLst>
          </p:cNvPr>
          <p:cNvSpPr/>
          <p:nvPr/>
        </p:nvSpPr>
        <p:spPr>
          <a:xfrm>
            <a:off x="10015963" y="2838188"/>
            <a:ext cx="953543" cy="673469"/>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TextBox 87">
            <a:extLst>
              <a:ext uri="{FF2B5EF4-FFF2-40B4-BE49-F238E27FC236}">
                <a16:creationId xmlns:a16="http://schemas.microsoft.com/office/drawing/2014/main" id="{AE8BF452-B7DA-4B0D-BCFD-B68E0E98202F}"/>
              </a:ext>
            </a:extLst>
          </p:cNvPr>
          <p:cNvSpPr txBox="1"/>
          <p:nvPr/>
        </p:nvSpPr>
        <p:spPr>
          <a:xfrm>
            <a:off x="8532381" y="1787839"/>
            <a:ext cx="699187" cy="307126"/>
          </a:xfrm>
          <a:prstGeom prst="rect">
            <a:avLst/>
          </a:prstGeom>
          <a:noFill/>
          <a:ln>
            <a:solidFill>
              <a:schemeClr val="tx1"/>
            </a:solidFill>
          </a:ln>
        </p:spPr>
        <p:txBody>
          <a:bodyPr wrap="square" rtlCol="0">
            <a:spAutoFit/>
          </a:bodyPr>
          <a:lstStyle/>
          <a:p>
            <a:pPr algn="ctr"/>
            <a:r>
              <a:rPr lang="en-US" sz="1400" dirty="0"/>
              <a:t>OOA</a:t>
            </a:r>
          </a:p>
        </p:txBody>
      </p:sp>
      <p:sp>
        <p:nvSpPr>
          <p:cNvPr id="89" name="TextBox 88">
            <a:extLst>
              <a:ext uri="{FF2B5EF4-FFF2-40B4-BE49-F238E27FC236}">
                <a16:creationId xmlns:a16="http://schemas.microsoft.com/office/drawing/2014/main" id="{09C1AE22-D25B-46C5-942C-C2880BBA4CC5}"/>
              </a:ext>
            </a:extLst>
          </p:cNvPr>
          <p:cNvSpPr txBox="1"/>
          <p:nvPr/>
        </p:nvSpPr>
        <p:spPr>
          <a:xfrm>
            <a:off x="9810232" y="1696700"/>
            <a:ext cx="606552" cy="307777"/>
          </a:xfrm>
          <a:prstGeom prst="rect">
            <a:avLst/>
          </a:prstGeom>
          <a:noFill/>
          <a:ln>
            <a:solidFill>
              <a:schemeClr val="tx1"/>
            </a:solidFill>
          </a:ln>
        </p:spPr>
        <p:txBody>
          <a:bodyPr wrap="square" rtlCol="0">
            <a:spAutoFit/>
          </a:bodyPr>
          <a:lstStyle/>
          <a:p>
            <a:pPr algn="ctr"/>
            <a:r>
              <a:rPr lang="en-US" sz="1400" dirty="0"/>
              <a:t>OOG</a:t>
            </a:r>
          </a:p>
        </p:txBody>
      </p:sp>
      <p:sp>
        <p:nvSpPr>
          <p:cNvPr id="90" name="TextBox 89">
            <a:extLst>
              <a:ext uri="{FF2B5EF4-FFF2-40B4-BE49-F238E27FC236}">
                <a16:creationId xmlns:a16="http://schemas.microsoft.com/office/drawing/2014/main" id="{0903D4B1-B620-47C2-AE28-2797799C5E34}"/>
              </a:ext>
            </a:extLst>
          </p:cNvPr>
          <p:cNvSpPr txBox="1"/>
          <p:nvPr/>
        </p:nvSpPr>
        <p:spPr>
          <a:xfrm>
            <a:off x="10589866" y="2180989"/>
            <a:ext cx="579416" cy="317417"/>
          </a:xfrm>
          <a:prstGeom prst="rect">
            <a:avLst/>
          </a:prstGeom>
          <a:noFill/>
          <a:ln>
            <a:solidFill>
              <a:schemeClr val="tx1"/>
            </a:solidFill>
          </a:ln>
        </p:spPr>
        <p:txBody>
          <a:bodyPr wrap="square" rtlCol="0">
            <a:spAutoFit/>
          </a:bodyPr>
          <a:lstStyle/>
          <a:p>
            <a:pPr algn="ctr"/>
            <a:r>
              <a:rPr lang="en-US" sz="1400" dirty="0"/>
              <a:t>POG</a:t>
            </a:r>
          </a:p>
        </p:txBody>
      </p:sp>
      <p:cxnSp>
        <p:nvCxnSpPr>
          <p:cNvPr id="91" name="Straight Arrow Connector 90">
            <a:extLst>
              <a:ext uri="{FF2B5EF4-FFF2-40B4-BE49-F238E27FC236}">
                <a16:creationId xmlns:a16="http://schemas.microsoft.com/office/drawing/2014/main" id="{8610D198-B5AB-4574-8C6B-51101801C0D3}"/>
              </a:ext>
            </a:extLst>
          </p:cNvPr>
          <p:cNvCxnSpPr>
            <a:cxnSpLocks/>
            <a:stCxn id="88" idx="3"/>
            <a:endCxn id="89" idx="1"/>
          </p:cNvCxnSpPr>
          <p:nvPr/>
        </p:nvCxnSpPr>
        <p:spPr bwMode="auto">
          <a:xfrm flipV="1">
            <a:off x="9231568" y="1850589"/>
            <a:ext cx="578664" cy="90813"/>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Arrow Connector 91">
            <a:extLst>
              <a:ext uri="{FF2B5EF4-FFF2-40B4-BE49-F238E27FC236}">
                <a16:creationId xmlns:a16="http://schemas.microsoft.com/office/drawing/2014/main" id="{8EDD4D93-8362-42D3-ACB2-38471FD17662}"/>
              </a:ext>
            </a:extLst>
          </p:cNvPr>
          <p:cNvCxnSpPr>
            <a:cxnSpLocks/>
            <a:stCxn id="24" idx="3"/>
            <a:endCxn id="90" idx="1"/>
          </p:cNvCxnSpPr>
          <p:nvPr/>
        </p:nvCxnSpPr>
        <p:spPr bwMode="auto">
          <a:xfrm flipV="1">
            <a:off x="9512764" y="2339698"/>
            <a:ext cx="1077102" cy="35550"/>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Arrow Connector 92">
            <a:extLst>
              <a:ext uri="{FF2B5EF4-FFF2-40B4-BE49-F238E27FC236}">
                <a16:creationId xmlns:a16="http://schemas.microsoft.com/office/drawing/2014/main" id="{6379A89C-379E-404E-BD9B-7F6358D1AB31}"/>
              </a:ext>
            </a:extLst>
          </p:cNvPr>
          <p:cNvCxnSpPr>
            <a:cxnSpLocks/>
            <a:stCxn id="90" idx="0"/>
            <a:endCxn id="89" idx="3"/>
          </p:cNvCxnSpPr>
          <p:nvPr/>
        </p:nvCxnSpPr>
        <p:spPr bwMode="auto">
          <a:xfrm flipH="1" flipV="1">
            <a:off x="10416784" y="1850589"/>
            <a:ext cx="462790" cy="33040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TextBox 93">
            <a:extLst>
              <a:ext uri="{FF2B5EF4-FFF2-40B4-BE49-F238E27FC236}">
                <a16:creationId xmlns:a16="http://schemas.microsoft.com/office/drawing/2014/main" id="{60F25687-C480-44D3-85E6-637FBE187804}"/>
              </a:ext>
            </a:extLst>
          </p:cNvPr>
          <p:cNvSpPr txBox="1"/>
          <p:nvPr/>
        </p:nvSpPr>
        <p:spPr>
          <a:xfrm rot="394452">
            <a:off x="10471517" y="1749170"/>
            <a:ext cx="682389" cy="307777"/>
          </a:xfrm>
          <a:prstGeom prst="rect">
            <a:avLst/>
          </a:prstGeom>
          <a:noFill/>
        </p:spPr>
        <p:txBody>
          <a:bodyPr wrap="square" rtlCol="0">
            <a:spAutoFit/>
          </a:bodyPr>
          <a:lstStyle/>
          <a:p>
            <a:r>
              <a:rPr lang="en-US" sz="1400" dirty="0"/>
              <a:t>+OH</a:t>
            </a:r>
            <a:endParaRPr lang="en-US" sz="1400" strike="sngStrike" baseline="-25000" dirty="0">
              <a:solidFill>
                <a:srgbClr val="7030A0"/>
              </a:solidFill>
            </a:endParaRPr>
          </a:p>
        </p:txBody>
      </p:sp>
      <p:sp>
        <p:nvSpPr>
          <p:cNvPr id="95" name="TextBox 94">
            <a:extLst>
              <a:ext uri="{FF2B5EF4-FFF2-40B4-BE49-F238E27FC236}">
                <a16:creationId xmlns:a16="http://schemas.microsoft.com/office/drawing/2014/main" id="{D9F5A4C6-9F63-4DEE-A68E-AA49D6B7EB1B}"/>
              </a:ext>
            </a:extLst>
          </p:cNvPr>
          <p:cNvSpPr txBox="1"/>
          <p:nvPr/>
        </p:nvSpPr>
        <p:spPr>
          <a:xfrm>
            <a:off x="8906619" y="2612535"/>
            <a:ext cx="780835" cy="523220"/>
          </a:xfrm>
          <a:prstGeom prst="rect">
            <a:avLst/>
          </a:prstGeom>
          <a:solidFill>
            <a:schemeClr val="bg1"/>
          </a:solidFill>
          <a:ln>
            <a:solidFill>
              <a:schemeClr val="tx1"/>
            </a:solidFill>
          </a:ln>
        </p:spPr>
        <p:txBody>
          <a:bodyPr wrap="square" rtlCol="0">
            <a:spAutoFit/>
          </a:bodyPr>
          <a:lstStyle/>
          <a:p>
            <a:pPr algn="ctr"/>
            <a:r>
              <a:rPr lang="en-US" sz="1400" dirty="0">
                <a:solidFill>
                  <a:prstClr val="black"/>
                </a:solidFill>
              </a:rPr>
              <a:t>POC+NCOM</a:t>
            </a:r>
          </a:p>
        </p:txBody>
      </p:sp>
      <p:cxnSp>
        <p:nvCxnSpPr>
          <p:cNvPr id="96" name="Straight Arrow Connector 95">
            <a:extLst>
              <a:ext uri="{FF2B5EF4-FFF2-40B4-BE49-F238E27FC236}">
                <a16:creationId xmlns:a16="http://schemas.microsoft.com/office/drawing/2014/main" id="{9BA1E491-20F5-4CEF-B9DD-9810DDCD984E}"/>
              </a:ext>
            </a:extLst>
          </p:cNvPr>
          <p:cNvCxnSpPr>
            <a:cxnSpLocks/>
            <a:endCxn id="90" idx="3"/>
          </p:cNvCxnSpPr>
          <p:nvPr/>
        </p:nvCxnSpPr>
        <p:spPr bwMode="auto">
          <a:xfrm flipH="1" flipV="1">
            <a:off x="11169282" y="2339698"/>
            <a:ext cx="405934" cy="88931"/>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TextBox 96">
            <a:extLst>
              <a:ext uri="{FF2B5EF4-FFF2-40B4-BE49-F238E27FC236}">
                <a16:creationId xmlns:a16="http://schemas.microsoft.com/office/drawing/2014/main" id="{136088A5-CA1B-4B64-87B2-27F6B9AD0A7D}"/>
              </a:ext>
            </a:extLst>
          </p:cNvPr>
          <p:cNvSpPr txBox="1"/>
          <p:nvPr/>
        </p:nvSpPr>
        <p:spPr>
          <a:xfrm>
            <a:off x="1144804" y="4337420"/>
            <a:ext cx="1893424" cy="307777"/>
          </a:xfrm>
          <a:prstGeom prst="rect">
            <a:avLst/>
          </a:prstGeom>
          <a:noFill/>
          <a:ln>
            <a:solidFill>
              <a:schemeClr val="tx1"/>
            </a:solidFill>
          </a:ln>
        </p:spPr>
        <p:txBody>
          <a:bodyPr wrap="square" rtlCol="0">
            <a:spAutoFit/>
          </a:bodyPr>
          <a:lstStyle/>
          <a:p>
            <a:pPr algn="ctr"/>
            <a:r>
              <a:rPr lang="en-US" sz="1400" dirty="0">
                <a:solidFill>
                  <a:srgbClr val="C00000"/>
                </a:solidFill>
              </a:rPr>
              <a:t>APIN monoterpenes</a:t>
            </a:r>
          </a:p>
        </p:txBody>
      </p:sp>
      <p:cxnSp>
        <p:nvCxnSpPr>
          <p:cNvPr id="98" name="Straight Arrow Connector 97">
            <a:extLst>
              <a:ext uri="{FF2B5EF4-FFF2-40B4-BE49-F238E27FC236}">
                <a16:creationId xmlns:a16="http://schemas.microsoft.com/office/drawing/2014/main" id="{C1D90ECE-CAE6-4EE8-B568-F4BF48F05660}"/>
              </a:ext>
            </a:extLst>
          </p:cNvPr>
          <p:cNvCxnSpPr>
            <a:cxnSpLocks/>
            <a:stCxn id="113" idx="3"/>
            <a:endCxn id="114" idx="1"/>
          </p:cNvCxnSpPr>
          <p:nvPr/>
        </p:nvCxnSpPr>
        <p:spPr bwMode="auto">
          <a:xfrm>
            <a:off x="6099132" y="4440801"/>
            <a:ext cx="535131" cy="191657"/>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TextBox 98">
            <a:extLst>
              <a:ext uri="{FF2B5EF4-FFF2-40B4-BE49-F238E27FC236}">
                <a16:creationId xmlns:a16="http://schemas.microsoft.com/office/drawing/2014/main" id="{DA01DF1D-E719-468D-B0D2-893164792279}"/>
              </a:ext>
            </a:extLst>
          </p:cNvPr>
          <p:cNvSpPr txBox="1"/>
          <p:nvPr/>
        </p:nvSpPr>
        <p:spPr>
          <a:xfrm rot="21414115">
            <a:off x="3049562" y="4154282"/>
            <a:ext cx="1525970" cy="307777"/>
          </a:xfrm>
          <a:prstGeom prst="rect">
            <a:avLst/>
          </a:prstGeom>
          <a:noFill/>
        </p:spPr>
        <p:txBody>
          <a:bodyPr wrap="square" rtlCol="0">
            <a:spAutoFit/>
          </a:bodyPr>
          <a:lstStyle/>
          <a:p>
            <a:r>
              <a:rPr lang="en-US" sz="1400" dirty="0">
                <a:solidFill>
                  <a:srgbClr val="C00000"/>
                </a:solidFill>
              </a:rPr>
              <a:t>+OH, +O</a:t>
            </a:r>
            <a:r>
              <a:rPr lang="en-US" sz="1400" baseline="-25000" dirty="0">
                <a:solidFill>
                  <a:srgbClr val="C00000"/>
                </a:solidFill>
              </a:rPr>
              <a:t>3</a:t>
            </a:r>
            <a:r>
              <a:rPr lang="en-US" sz="1400" dirty="0">
                <a:solidFill>
                  <a:srgbClr val="C00000"/>
                </a:solidFill>
              </a:rPr>
              <a:t>, +O</a:t>
            </a:r>
            <a:r>
              <a:rPr lang="en-US" sz="1400" baseline="30000" dirty="0">
                <a:solidFill>
                  <a:srgbClr val="C00000"/>
                </a:solidFill>
              </a:rPr>
              <a:t>3</a:t>
            </a:r>
            <a:r>
              <a:rPr lang="en-US" sz="1400" dirty="0">
                <a:solidFill>
                  <a:srgbClr val="C00000"/>
                </a:solidFill>
              </a:rPr>
              <a:t>P</a:t>
            </a:r>
          </a:p>
        </p:txBody>
      </p:sp>
      <p:sp>
        <p:nvSpPr>
          <p:cNvPr id="100" name="TextBox 99">
            <a:extLst>
              <a:ext uri="{FF2B5EF4-FFF2-40B4-BE49-F238E27FC236}">
                <a16:creationId xmlns:a16="http://schemas.microsoft.com/office/drawing/2014/main" id="{1A7D2EB5-6BAD-473E-B03B-16C4233A19CF}"/>
              </a:ext>
            </a:extLst>
          </p:cNvPr>
          <p:cNvSpPr txBox="1"/>
          <p:nvPr/>
        </p:nvSpPr>
        <p:spPr>
          <a:xfrm>
            <a:off x="1143955" y="4850898"/>
            <a:ext cx="1897950" cy="307777"/>
          </a:xfrm>
          <a:prstGeom prst="rect">
            <a:avLst/>
          </a:prstGeom>
          <a:noFill/>
          <a:ln>
            <a:solidFill>
              <a:schemeClr val="tx1"/>
            </a:solidFill>
          </a:ln>
        </p:spPr>
        <p:txBody>
          <a:bodyPr wrap="square" rtlCol="0">
            <a:spAutoFit/>
          </a:bodyPr>
          <a:lstStyle/>
          <a:p>
            <a:pPr algn="ctr"/>
            <a:r>
              <a:rPr lang="en-US" sz="1400" dirty="0">
                <a:solidFill>
                  <a:srgbClr val="C00000"/>
                </a:solidFill>
              </a:rPr>
              <a:t>TERP monoterpenes</a:t>
            </a:r>
          </a:p>
        </p:txBody>
      </p:sp>
      <p:sp>
        <p:nvSpPr>
          <p:cNvPr id="101" name="TextBox 100">
            <a:extLst>
              <a:ext uri="{FF2B5EF4-FFF2-40B4-BE49-F238E27FC236}">
                <a16:creationId xmlns:a16="http://schemas.microsoft.com/office/drawing/2014/main" id="{6741F594-46E4-4CAB-9F8D-7794D54FEF55}"/>
              </a:ext>
            </a:extLst>
          </p:cNvPr>
          <p:cNvSpPr txBox="1"/>
          <p:nvPr/>
        </p:nvSpPr>
        <p:spPr>
          <a:xfrm rot="21134167">
            <a:off x="3050528" y="4602423"/>
            <a:ext cx="1853008" cy="307777"/>
          </a:xfrm>
          <a:prstGeom prst="rect">
            <a:avLst/>
          </a:prstGeom>
          <a:noFill/>
        </p:spPr>
        <p:txBody>
          <a:bodyPr wrap="square" rtlCol="0">
            <a:spAutoFit/>
          </a:bodyPr>
          <a:lstStyle/>
          <a:p>
            <a:r>
              <a:rPr lang="en-US" sz="1400" dirty="0">
                <a:solidFill>
                  <a:srgbClr val="C00000"/>
                </a:solidFill>
              </a:rPr>
              <a:t>+OH, +O</a:t>
            </a:r>
            <a:r>
              <a:rPr lang="en-US" sz="1400" baseline="-25000" dirty="0">
                <a:solidFill>
                  <a:srgbClr val="C00000"/>
                </a:solidFill>
              </a:rPr>
              <a:t>3</a:t>
            </a:r>
            <a:r>
              <a:rPr lang="en-US" sz="1400" dirty="0">
                <a:solidFill>
                  <a:srgbClr val="C00000"/>
                </a:solidFill>
              </a:rPr>
              <a:t>, +O</a:t>
            </a:r>
            <a:r>
              <a:rPr lang="en-US" sz="1400" baseline="30000" dirty="0">
                <a:solidFill>
                  <a:srgbClr val="C00000"/>
                </a:solidFill>
              </a:rPr>
              <a:t>3</a:t>
            </a:r>
            <a:r>
              <a:rPr lang="en-US" sz="1400" dirty="0">
                <a:solidFill>
                  <a:srgbClr val="C00000"/>
                </a:solidFill>
              </a:rPr>
              <a:t>P</a:t>
            </a:r>
          </a:p>
        </p:txBody>
      </p:sp>
      <p:cxnSp>
        <p:nvCxnSpPr>
          <p:cNvPr id="102" name="Straight Arrow Connector 101">
            <a:extLst>
              <a:ext uri="{FF2B5EF4-FFF2-40B4-BE49-F238E27FC236}">
                <a16:creationId xmlns:a16="http://schemas.microsoft.com/office/drawing/2014/main" id="{CC52CC17-D48D-45C6-B2D8-231289950DF3}"/>
              </a:ext>
            </a:extLst>
          </p:cNvPr>
          <p:cNvCxnSpPr>
            <a:cxnSpLocks/>
            <a:stCxn id="100" idx="3"/>
          </p:cNvCxnSpPr>
          <p:nvPr/>
        </p:nvCxnSpPr>
        <p:spPr bwMode="auto">
          <a:xfrm flipV="1">
            <a:off x="3041905" y="4810133"/>
            <a:ext cx="1583699" cy="19465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TextBox 102">
            <a:extLst>
              <a:ext uri="{FF2B5EF4-FFF2-40B4-BE49-F238E27FC236}">
                <a16:creationId xmlns:a16="http://schemas.microsoft.com/office/drawing/2014/main" id="{F9C9E024-E135-4278-BFFD-37B63516E75E}"/>
              </a:ext>
            </a:extLst>
          </p:cNvPr>
          <p:cNvSpPr txBox="1"/>
          <p:nvPr/>
        </p:nvSpPr>
        <p:spPr>
          <a:xfrm>
            <a:off x="4828916" y="5183801"/>
            <a:ext cx="897883" cy="307777"/>
          </a:xfrm>
          <a:prstGeom prst="rect">
            <a:avLst/>
          </a:prstGeom>
          <a:noFill/>
          <a:ln>
            <a:solidFill>
              <a:schemeClr val="tx1"/>
            </a:solidFill>
          </a:ln>
        </p:spPr>
        <p:txBody>
          <a:bodyPr wrap="square" rtlCol="0">
            <a:spAutoFit/>
          </a:bodyPr>
          <a:lstStyle/>
          <a:p>
            <a:pPr algn="ctr"/>
            <a:r>
              <a:rPr lang="en-US" sz="1400" dirty="0">
                <a:solidFill>
                  <a:srgbClr val="C00000"/>
                </a:solidFill>
              </a:rPr>
              <a:t>MTNO</a:t>
            </a:r>
            <a:r>
              <a:rPr lang="en-US" sz="1400" baseline="-25000" dirty="0">
                <a:solidFill>
                  <a:srgbClr val="C00000"/>
                </a:solidFill>
              </a:rPr>
              <a:t>3</a:t>
            </a:r>
          </a:p>
        </p:txBody>
      </p:sp>
      <p:sp>
        <p:nvSpPr>
          <p:cNvPr id="104" name="TextBox 103">
            <a:extLst>
              <a:ext uri="{FF2B5EF4-FFF2-40B4-BE49-F238E27FC236}">
                <a16:creationId xmlns:a16="http://schemas.microsoft.com/office/drawing/2014/main" id="{253B8533-1C86-478B-A6C0-EDA85E691650}"/>
              </a:ext>
            </a:extLst>
          </p:cNvPr>
          <p:cNvSpPr txBox="1"/>
          <p:nvPr/>
        </p:nvSpPr>
        <p:spPr>
          <a:xfrm>
            <a:off x="6783719" y="5096481"/>
            <a:ext cx="967158" cy="307777"/>
          </a:xfrm>
          <a:prstGeom prst="rect">
            <a:avLst/>
          </a:prstGeom>
          <a:noFill/>
          <a:ln>
            <a:solidFill>
              <a:schemeClr val="tx1"/>
            </a:solidFill>
          </a:ln>
        </p:spPr>
        <p:txBody>
          <a:bodyPr wrap="square" rtlCol="0">
            <a:spAutoFit/>
          </a:bodyPr>
          <a:lstStyle/>
          <a:p>
            <a:pPr algn="ctr"/>
            <a:r>
              <a:rPr lang="en-US" sz="1400" dirty="0">
                <a:solidFill>
                  <a:srgbClr val="C00000"/>
                </a:solidFill>
              </a:rPr>
              <a:t>AMTNO</a:t>
            </a:r>
            <a:r>
              <a:rPr lang="en-US" sz="1400" baseline="-25000" dirty="0">
                <a:solidFill>
                  <a:srgbClr val="C00000"/>
                </a:solidFill>
              </a:rPr>
              <a:t>3</a:t>
            </a:r>
          </a:p>
        </p:txBody>
      </p:sp>
      <p:sp>
        <p:nvSpPr>
          <p:cNvPr id="105" name="TextBox 104">
            <a:extLst>
              <a:ext uri="{FF2B5EF4-FFF2-40B4-BE49-F238E27FC236}">
                <a16:creationId xmlns:a16="http://schemas.microsoft.com/office/drawing/2014/main" id="{B6C26396-1C62-41D1-9A22-ECDB0C01A23E}"/>
              </a:ext>
            </a:extLst>
          </p:cNvPr>
          <p:cNvSpPr txBox="1"/>
          <p:nvPr/>
        </p:nvSpPr>
        <p:spPr>
          <a:xfrm>
            <a:off x="8175741" y="5098586"/>
            <a:ext cx="978238" cy="307777"/>
          </a:xfrm>
          <a:prstGeom prst="rect">
            <a:avLst/>
          </a:prstGeom>
          <a:solidFill>
            <a:schemeClr val="bg1">
              <a:lumMod val="85000"/>
            </a:schemeClr>
          </a:solidFill>
          <a:ln>
            <a:solidFill>
              <a:schemeClr val="tx1"/>
            </a:solidFill>
          </a:ln>
        </p:spPr>
        <p:txBody>
          <a:bodyPr wrap="square" rtlCol="0">
            <a:spAutoFit/>
          </a:bodyPr>
          <a:lstStyle/>
          <a:p>
            <a:pPr algn="ctr"/>
            <a:r>
              <a:rPr lang="en-US" sz="1400" dirty="0">
                <a:solidFill>
                  <a:srgbClr val="C00000"/>
                </a:solidFill>
              </a:rPr>
              <a:t>AMTHYD</a:t>
            </a:r>
          </a:p>
        </p:txBody>
      </p:sp>
      <p:cxnSp>
        <p:nvCxnSpPr>
          <p:cNvPr id="106" name="Straight Arrow Connector 105">
            <a:extLst>
              <a:ext uri="{FF2B5EF4-FFF2-40B4-BE49-F238E27FC236}">
                <a16:creationId xmlns:a16="http://schemas.microsoft.com/office/drawing/2014/main" id="{879764CF-2E6B-42B4-9EE5-95B9063F37F7}"/>
              </a:ext>
            </a:extLst>
          </p:cNvPr>
          <p:cNvCxnSpPr>
            <a:cxnSpLocks/>
            <a:stCxn id="100" idx="2"/>
            <a:endCxn id="103" idx="1"/>
          </p:cNvCxnSpPr>
          <p:nvPr/>
        </p:nvCxnSpPr>
        <p:spPr bwMode="auto">
          <a:xfrm>
            <a:off x="2092930" y="5158675"/>
            <a:ext cx="2735986" cy="17901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Arrow Connector 106">
            <a:extLst>
              <a:ext uri="{FF2B5EF4-FFF2-40B4-BE49-F238E27FC236}">
                <a16:creationId xmlns:a16="http://schemas.microsoft.com/office/drawing/2014/main" id="{F9730F03-AB85-45EE-9566-6D902D510275}"/>
              </a:ext>
            </a:extLst>
          </p:cNvPr>
          <p:cNvCxnSpPr>
            <a:cxnSpLocks/>
            <a:stCxn id="103" idx="3"/>
            <a:endCxn id="104" idx="1"/>
          </p:cNvCxnSpPr>
          <p:nvPr/>
        </p:nvCxnSpPr>
        <p:spPr bwMode="auto">
          <a:xfrm flipV="1">
            <a:off x="5726799" y="5250370"/>
            <a:ext cx="1056920" cy="87320"/>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Arrow Connector 107">
            <a:extLst>
              <a:ext uri="{FF2B5EF4-FFF2-40B4-BE49-F238E27FC236}">
                <a16:creationId xmlns:a16="http://schemas.microsoft.com/office/drawing/2014/main" id="{E3E3F90E-CD72-4778-9D41-E7329342F771}"/>
              </a:ext>
            </a:extLst>
          </p:cNvPr>
          <p:cNvCxnSpPr/>
          <p:nvPr/>
        </p:nvCxnSpPr>
        <p:spPr bwMode="auto">
          <a:xfrm>
            <a:off x="908254" y="4477083"/>
            <a:ext cx="228600" cy="15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Arrow Connector 108">
            <a:extLst>
              <a:ext uri="{FF2B5EF4-FFF2-40B4-BE49-F238E27FC236}">
                <a16:creationId xmlns:a16="http://schemas.microsoft.com/office/drawing/2014/main" id="{64C455F6-232A-4EC9-BB35-5C98ECCCE79D}"/>
              </a:ext>
            </a:extLst>
          </p:cNvPr>
          <p:cNvCxnSpPr/>
          <p:nvPr/>
        </p:nvCxnSpPr>
        <p:spPr bwMode="auto">
          <a:xfrm>
            <a:off x="893064" y="5042369"/>
            <a:ext cx="228600" cy="15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TextBox 109">
            <a:extLst>
              <a:ext uri="{FF2B5EF4-FFF2-40B4-BE49-F238E27FC236}">
                <a16:creationId xmlns:a16="http://schemas.microsoft.com/office/drawing/2014/main" id="{30AA277A-8F88-4FCC-BB00-84173794B13E}"/>
              </a:ext>
            </a:extLst>
          </p:cNvPr>
          <p:cNvSpPr txBox="1"/>
          <p:nvPr/>
        </p:nvSpPr>
        <p:spPr>
          <a:xfrm rot="244328">
            <a:off x="3704574" y="5023995"/>
            <a:ext cx="1291867" cy="307777"/>
          </a:xfrm>
          <a:prstGeom prst="rect">
            <a:avLst/>
          </a:prstGeom>
          <a:noFill/>
          <a:ln>
            <a:noFill/>
          </a:ln>
        </p:spPr>
        <p:txBody>
          <a:bodyPr wrap="square" rtlCol="0">
            <a:spAutoFit/>
          </a:bodyPr>
          <a:lstStyle/>
          <a:p>
            <a:r>
              <a:rPr lang="en-US" sz="1400" dirty="0">
                <a:solidFill>
                  <a:srgbClr val="C00000"/>
                </a:solidFill>
              </a:rPr>
              <a:t>+NO</a:t>
            </a:r>
            <a:r>
              <a:rPr lang="en-US" sz="1400" baseline="-25000" dirty="0">
                <a:solidFill>
                  <a:srgbClr val="C00000"/>
                </a:solidFill>
              </a:rPr>
              <a:t>3</a:t>
            </a:r>
            <a:r>
              <a:rPr lang="en-US" sz="1400" dirty="0">
                <a:solidFill>
                  <a:srgbClr val="C00000"/>
                </a:solidFill>
              </a:rPr>
              <a:t> </a:t>
            </a:r>
          </a:p>
        </p:txBody>
      </p:sp>
      <p:cxnSp>
        <p:nvCxnSpPr>
          <p:cNvPr id="111" name="Straight Arrow Connector 110">
            <a:extLst>
              <a:ext uri="{FF2B5EF4-FFF2-40B4-BE49-F238E27FC236}">
                <a16:creationId xmlns:a16="http://schemas.microsoft.com/office/drawing/2014/main" id="{B1DDA46D-8904-4CEC-BD05-25A611DB5AFC}"/>
              </a:ext>
            </a:extLst>
          </p:cNvPr>
          <p:cNvCxnSpPr>
            <a:cxnSpLocks/>
            <a:stCxn id="104" idx="3"/>
            <a:endCxn id="105" idx="1"/>
          </p:cNvCxnSpPr>
          <p:nvPr/>
        </p:nvCxnSpPr>
        <p:spPr bwMode="auto">
          <a:xfrm>
            <a:off x="7750877" y="5250370"/>
            <a:ext cx="424864" cy="210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Arrow Connector 111">
            <a:extLst>
              <a:ext uri="{FF2B5EF4-FFF2-40B4-BE49-F238E27FC236}">
                <a16:creationId xmlns:a16="http://schemas.microsoft.com/office/drawing/2014/main" id="{42E472C0-7CCD-4638-83A7-D8EDD58CE3B9}"/>
              </a:ext>
            </a:extLst>
          </p:cNvPr>
          <p:cNvCxnSpPr>
            <a:cxnSpLocks/>
            <a:stCxn id="97" idx="3"/>
            <a:endCxn id="113" idx="1"/>
          </p:cNvCxnSpPr>
          <p:nvPr/>
        </p:nvCxnSpPr>
        <p:spPr bwMode="auto">
          <a:xfrm flipV="1">
            <a:off x="3038228" y="4440801"/>
            <a:ext cx="1587376" cy="5050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TextBox 112">
            <a:extLst>
              <a:ext uri="{FF2B5EF4-FFF2-40B4-BE49-F238E27FC236}">
                <a16:creationId xmlns:a16="http://schemas.microsoft.com/office/drawing/2014/main" id="{070E9653-900D-4938-BA7D-20F2EF6F988F}"/>
              </a:ext>
            </a:extLst>
          </p:cNvPr>
          <p:cNvSpPr txBox="1"/>
          <p:nvPr/>
        </p:nvSpPr>
        <p:spPr>
          <a:xfrm>
            <a:off x="4625604" y="4071469"/>
            <a:ext cx="1473528" cy="738664"/>
          </a:xfrm>
          <a:prstGeom prst="rect">
            <a:avLst/>
          </a:prstGeom>
          <a:noFill/>
          <a:ln>
            <a:solidFill>
              <a:schemeClr val="tx1"/>
            </a:solidFill>
          </a:ln>
        </p:spPr>
        <p:txBody>
          <a:bodyPr wrap="square" rtlCol="0">
            <a:spAutoFit/>
          </a:bodyPr>
          <a:lstStyle/>
          <a:p>
            <a:pPr algn="ctr"/>
            <a:r>
              <a:rPr lang="en-US" sz="1400" dirty="0">
                <a:solidFill>
                  <a:srgbClr val="C00000"/>
                </a:solidFill>
              </a:rPr>
              <a:t>SVMT1, SVMT2</a:t>
            </a:r>
          </a:p>
          <a:p>
            <a:pPr algn="ctr"/>
            <a:r>
              <a:rPr lang="en-US" sz="1400" dirty="0">
                <a:solidFill>
                  <a:srgbClr val="C00000"/>
                </a:solidFill>
              </a:rPr>
              <a:t>SVMT3, SVMT4</a:t>
            </a:r>
          </a:p>
          <a:p>
            <a:pPr algn="ctr"/>
            <a:r>
              <a:rPr lang="en-US" sz="1400" dirty="0">
                <a:solidFill>
                  <a:srgbClr val="C00000"/>
                </a:solidFill>
              </a:rPr>
              <a:t>SVMT5, SVMT6</a:t>
            </a:r>
          </a:p>
        </p:txBody>
      </p:sp>
      <p:sp>
        <p:nvSpPr>
          <p:cNvPr id="114" name="TextBox 113">
            <a:extLst>
              <a:ext uri="{FF2B5EF4-FFF2-40B4-BE49-F238E27FC236}">
                <a16:creationId xmlns:a16="http://schemas.microsoft.com/office/drawing/2014/main" id="{661DCE44-80B6-40BE-85B6-D34A6A44643B}"/>
              </a:ext>
            </a:extLst>
          </p:cNvPr>
          <p:cNvSpPr txBox="1"/>
          <p:nvPr/>
        </p:nvSpPr>
        <p:spPr>
          <a:xfrm>
            <a:off x="6634263" y="4263126"/>
            <a:ext cx="1516058" cy="738664"/>
          </a:xfrm>
          <a:prstGeom prst="rect">
            <a:avLst/>
          </a:prstGeom>
          <a:noFill/>
          <a:ln>
            <a:solidFill>
              <a:schemeClr val="tx1"/>
            </a:solidFill>
          </a:ln>
        </p:spPr>
        <p:txBody>
          <a:bodyPr wrap="square" rtlCol="0">
            <a:spAutoFit/>
          </a:bodyPr>
          <a:lstStyle/>
          <a:p>
            <a:pPr algn="ctr"/>
            <a:r>
              <a:rPr lang="en-US" sz="1400" dirty="0">
                <a:solidFill>
                  <a:srgbClr val="C00000"/>
                </a:solidFill>
              </a:rPr>
              <a:t>AMT1, AMT2</a:t>
            </a:r>
          </a:p>
          <a:p>
            <a:pPr algn="ctr"/>
            <a:r>
              <a:rPr lang="en-US" sz="1400" dirty="0">
                <a:solidFill>
                  <a:srgbClr val="C00000"/>
                </a:solidFill>
              </a:rPr>
              <a:t>AMT3, AMT4</a:t>
            </a:r>
          </a:p>
          <a:p>
            <a:pPr algn="ctr"/>
            <a:r>
              <a:rPr lang="en-US" sz="1400" dirty="0">
                <a:solidFill>
                  <a:srgbClr val="C00000"/>
                </a:solidFill>
              </a:rPr>
              <a:t>AMT5, AMT6</a:t>
            </a:r>
          </a:p>
        </p:txBody>
      </p:sp>
      <p:sp>
        <p:nvSpPr>
          <p:cNvPr id="115" name="TextBox 124">
            <a:extLst>
              <a:ext uri="{FF2B5EF4-FFF2-40B4-BE49-F238E27FC236}">
                <a16:creationId xmlns:a16="http://schemas.microsoft.com/office/drawing/2014/main" id="{E21E7A1F-6575-4E7B-B7BA-520153CA086B}"/>
              </a:ext>
            </a:extLst>
          </p:cNvPr>
          <p:cNvSpPr txBox="1"/>
          <p:nvPr/>
        </p:nvSpPr>
        <p:spPr>
          <a:xfrm>
            <a:off x="9532970" y="1165085"/>
            <a:ext cx="801588" cy="307777"/>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err="1"/>
              <a:t>pcSOG</a:t>
            </a:r>
            <a:endParaRPr lang="en-US" sz="1400" dirty="0"/>
          </a:p>
        </p:txBody>
      </p:sp>
      <p:sp>
        <p:nvSpPr>
          <p:cNvPr id="116" name="TextBox 123">
            <a:extLst>
              <a:ext uri="{FF2B5EF4-FFF2-40B4-BE49-F238E27FC236}">
                <a16:creationId xmlns:a16="http://schemas.microsoft.com/office/drawing/2014/main" id="{B044BBB7-EDAB-43B3-B6ED-AB5ED1CB3BDE}"/>
              </a:ext>
            </a:extLst>
          </p:cNvPr>
          <p:cNvSpPr txBox="1"/>
          <p:nvPr/>
        </p:nvSpPr>
        <p:spPr>
          <a:xfrm>
            <a:off x="10439533" y="1019527"/>
            <a:ext cx="76256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 OH</a:t>
            </a:r>
          </a:p>
        </p:txBody>
      </p:sp>
      <p:cxnSp>
        <p:nvCxnSpPr>
          <p:cNvPr id="117" name="Straight Arrow Connector 116">
            <a:extLst>
              <a:ext uri="{FF2B5EF4-FFF2-40B4-BE49-F238E27FC236}">
                <a16:creationId xmlns:a16="http://schemas.microsoft.com/office/drawing/2014/main" id="{0D267CB1-E795-4A03-AF72-0544832FEF48}"/>
              </a:ext>
            </a:extLst>
          </p:cNvPr>
          <p:cNvCxnSpPr>
            <a:cxnSpLocks/>
            <a:stCxn id="48" idx="3"/>
            <a:endCxn id="115" idx="1"/>
          </p:cNvCxnSpPr>
          <p:nvPr/>
        </p:nvCxnSpPr>
        <p:spPr bwMode="auto">
          <a:xfrm flipV="1">
            <a:off x="9134291" y="1318974"/>
            <a:ext cx="398679" cy="191325"/>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TextBox 126">
            <a:extLst>
              <a:ext uri="{FF2B5EF4-FFF2-40B4-BE49-F238E27FC236}">
                <a16:creationId xmlns:a16="http://schemas.microsoft.com/office/drawing/2014/main" id="{B5B5CC2F-F4D0-46D1-8377-06E318283032}"/>
              </a:ext>
            </a:extLst>
          </p:cNvPr>
          <p:cNvSpPr txBox="1"/>
          <p:nvPr/>
        </p:nvSpPr>
        <p:spPr>
          <a:xfrm>
            <a:off x="11178410" y="1167125"/>
            <a:ext cx="801588" cy="307777"/>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err="1"/>
              <a:t>pcVOC</a:t>
            </a:r>
            <a:endParaRPr lang="en-US" sz="1400" dirty="0"/>
          </a:p>
        </p:txBody>
      </p:sp>
      <p:cxnSp>
        <p:nvCxnSpPr>
          <p:cNvPr id="119" name="Straight Arrow Connector 118">
            <a:extLst>
              <a:ext uri="{FF2B5EF4-FFF2-40B4-BE49-F238E27FC236}">
                <a16:creationId xmlns:a16="http://schemas.microsoft.com/office/drawing/2014/main" id="{A702C625-924D-47D3-AEFA-32C181786962}"/>
              </a:ext>
            </a:extLst>
          </p:cNvPr>
          <p:cNvCxnSpPr>
            <a:cxnSpLocks/>
            <a:stCxn id="118" idx="1"/>
            <a:endCxn id="115" idx="3"/>
          </p:cNvCxnSpPr>
          <p:nvPr/>
        </p:nvCxnSpPr>
        <p:spPr bwMode="auto">
          <a:xfrm flipH="1" flipV="1">
            <a:off x="10334558" y="1318974"/>
            <a:ext cx="843852" cy="204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Arrow Connector 119">
            <a:extLst>
              <a:ext uri="{FF2B5EF4-FFF2-40B4-BE49-F238E27FC236}">
                <a16:creationId xmlns:a16="http://schemas.microsoft.com/office/drawing/2014/main" id="{8BFB55BD-3EE1-49F6-B7A4-1481A02A111B}"/>
              </a:ext>
            </a:extLst>
          </p:cNvPr>
          <p:cNvCxnSpPr>
            <a:cxnSpLocks/>
            <a:stCxn id="10" idx="3"/>
            <a:endCxn id="80" idx="1"/>
          </p:cNvCxnSpPr>
          <p:nvPr/>
        </p:nvCxnSpPr>
        <p:spPr bwMode="auto">
          <a:xfrm flipV="1">
            <a:off x="1778332" y="1628552"/>
            <a:ext cx="2566754" cy="599086"/>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Arrow Connector 120">
            <a:extLst>
              <a:ext uri="{FF2B5EF4-FFF2-40B4-BE49-F238E27FC236}">
                <a16:creationId xmlns:a16="http://schemas.microsoft.com/office/drawing/2014/main" id="{DE252FA1-DDA7-4A75-95AC-261F8843CCC3}"/>
              </a:ext>
            </a:extLst>
          </p:cNvPr>
          <p:cNvCxnSpPr>
            <a:cxnSpLocks/>
            <a:stCxn id="9" idx="3"/>
            <a:endCxn id="73" idx="1"/>
          </p:cNvCxnSpPr>
          <p:nvPr/>
        </p:nvCxnSpPr>
        <p:spPr bwMode="auto">
          <a:xfrm flipV="1">
            <a:off x="1779849" y="2124995"/>
            <a:ext cx="2555934" cy="790961"/>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Arrow Connector 121">
            <a:extLst>
              <a:ext uri="{FF2B5EF4-FFF2-40B4-BE49-F238E27FC236}">
                <a16:creationId xmlns:a16="http://schemas.microsoft.com/office/drawing/2014/main" id="{CC02F4AF-67DF-407B-A098-8F32EA6CE1EB}"/>
              </a:ext>
            </a:extLst>
          </p:cNvPr>
          <p:cNvCxnSpPr>
            <a:cxnSpLocks/>
            <a:stCxn id="8" idx="3"/>
            <a:endCxn id="15" idx="1"/>
          </p:cNvCxnSpPr>
          <p:nvPr/>
        </p:nvCxnSpPr>
        <p:spPr bwMode="auto">
          <a:xfrm flipV="1">
            <a:off x="1779516" y="2557831"/>
            <a:ext cx="2555789" cy="900161"/>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Straight Arrow Connector 122">
            <a:extLst>
              <a:ext uri="{FF2B5EF4-FFF2-40B4-BE49-F238E27FC236}">
                <a16:creationId xmlns:a16="http://schemas.microsoft.com/office/drawing/2014/main" id="{EB50AE1F-57D1-4D44-B8AE-50B4DE1A28B8}"/>
              </a:ext>
            </a:extLst>
          </p:cNvPr>
          <p:cNvCxnSpPr>
            <a:cxnSpLocks/>
            <a:stCxn id="83" idx="3"/>
            <a:endCxn id="73" idx="1"/>
          </p:cNvCxnSpPr>
          <p:nvPr/>
        </p:nvCxnSpPr>
        <p:spPr bwMode="auto">
          <a:xfrm>
            <a:off x="1783894" y="1198231"/>
            <a:ext cx="2551889" cy="92676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Arrow Connector 123">
            <a:extLst>
              <a:ext uri="{FF2B5EF4-FFF2-40B4-BE49-F238E27FC236}">
                <a16:creationId xmlns:a16="http://schemas.microsoft.com/office/drawing/2014/main" id="{00257A40-9470-46DE-B309-95BEC53CD469}"/>
              </a:ext>
            </a:extLst>
          </p:cNvPr>
          <p:cNvCxnSpPr>
            <a:cxnSpLocks/>
            <a:stCxn id="83" idx="3"/>
            <a:endCxn id="15" idx="1"/>
          </p:cNvCxnSpPr>
          <p:nvPr/>
        </p:nvCxnSpPr>
        <p:spPr bwMode="auto">
          <a:xfrm>
            <a:off x="1783894" y="1198231"/>
            <a:ext cx="2551411" cy="135960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Straight Arrow Connector 124">
            <a:extLst>
              <a:ext uri="{FF2B5EF4-FFF2-40B4-BE49-F238E27FC236}">
                <a16:creationId xmlns:a16="http://schemas.microsoft.com/office/drawing/2014/main" id="{CB290395-697F-4283-8F3E-AC323F8D3691}"/>
              </a:ext>
            </a:extLst>
          </p:cNvPr>
          <p:cNvCxnSpPr>
            <a:cxnSpLocks/>
            <a:stCxn id="83" idx="3"/>
            <a:endCxn id="68" idx="1"/>
          </p:cNvCxnSpPr>
          <p:nvPr/>
        </p:nvCxnSpPr>
        <p:spPr bwMode="auto">
          <a:xfrm>
            <a:off x="1783894" y="1198231"/>
            <a:ext cx="2561192" cy="187280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TextBox 125">
            <a:extLst>
              <a:ext uri="{FF2B5EF4-FFF2-40B4-BE49-F238E27FC236}">
                <a16:creationId xmlns:a16="http://schemas.microsoft.com/office/drawing/2014/main" id="{4E3335B3-E885-4E62-B051-A2BEBD38A427}"/>
              </a:ext>
            </a:extLst>
          </p:cNvPr>
          <p:cNvSpPr txBox="1"/>
          <p:nvPr/>
        </p:nvSpPr>
        <p:spPr>
          <a:xfrm rot="583211">
            <a:off x="1776057" y="1298105"/>
            <a:ext cx="951471" cy="307777"/>
          </a:xfrm>
          <a:prstGeom prst="rect">
            <a:avLst/>
          </a:prstGeom>
          <a:noFill/>
        </p:spPr>
        <p:txBody>
          <a:bodyPr wrap="square" rtlCol="0">
            <a:spAutoFit/>
          </a:bodyPr>
          <a:lstStyle/>
          <a:p>
            <a:r>
              <a:rPr lang="en-US" sz="1400" dirty="0"/>
              <a:t>+ OH/NO</a:t>
            </a:r>
          </a:p>
        </p:txBody>
      </p:sp>
      <p:sp>
        <p:nvSpPr>
          <p:cNvPr id="127" name="TextBox 126">
            <a:extLst>
              <a:ext uri="{FF2B5EF4-FFF2-40B4-BE49-F238E27FC236}">
                <a16:creationId xmlns:a16="http://schemas.microsoft.com/office/drawing/2014/main" id="{E6E63BD8-9C5C-4A88-ACBA-9BB97293C34E}"/>
              </a:ext>
            </a:extLst>
          </p:cNvPr>
          <p:cNvSpPr txBox="1"/>
          <p:nvPr/>
        </p:nvSpPr>
        <p:spPr>
          <a:xfrm rot="1733970">
            <a:off x="3427769" y="1560160"/>
            <a:ext cx="1066265" cy="307777"/>
          </a:xfrm>
          <a:prstGeom prst="rect">
            <a:avLst/>
          </a:prstGeom>
          <a:noFill/>
        </p:spPr>
        <p:txBody>
          <a:bodyPr wrap="square" rtlCol="0">
            <a:spAutoFit/>
          </a:bodyPr>
          <a:lstStyle/>
          <a:p>
            <a:r>
              <a:rPr lang="en-US" sz="1400" dirty="0"/>
              <a:t>+ OH/HO</a:t>
            </a:r>
            <a:r>
              <a:rPr lang="en-US" sz="1400" baseline="-25000" dirty="0"/>
              <a:t>2</a:t>
            </a:r>
          </a:p>
        </p:txBody>
      </p:sp>
      <p:cxnSp>
        <p:nvCxnSpPr>
          <p:cNvPr id="128" name="Straight Arrow Connector 127">
            <a:extLst>
              <a:ext uri="{FF2B5EF4-FFF2-40B4-BE49-F238E27FC236}">
                <a16:creationId xmlns:a16="http://schemas.microsoft.com/office/drawing/2014/main" id="{F413E4E8-C636-490F-AE35-6E4B3236B3D9}"/>
              </a:ext>
            </a:extLst>
          </p:cNvPr>
          <p:cNvCxnSpPr>
            <a:cxnSpLocks/>
            <a:endCxn id="15" idx="1"/>
          </p:cNvCxnSpPr>
          <p:nvPr/>
        </p:nvCxnSpPr>
        <p:spPr bwMode="auto">
          <a:xfrm>
            <a:off x="1812845" y="1703476"/>
            <a:ext cx="2522461" cy="85435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Arrow Connector 128">
            <a:extLst>
              <a:ext uri="{FF2B5EF4-FFF2-40B4-BE49-F238E27FC236}">
                <a16:creationId xmlns:a16="http://schemas.microsoft.com/office/drawing/2014/main" id="{D99C559C-7A19-495E-A0D3-065D15845492}"/>
              </a:ext>
            </a:extLst>
          </p:cNvPr>
          <p:cNvCxnSpPr>
            <a:cxnSpLocks/>
            <a:stCxn id="72" idx="3"/>
            <a:endCxn id="68" idx="1"/>
          </p:cNvCxnSpPr>
          <p:nvPr/>
        </p:nvCxnSpPr>
        <p:spPr bwMode="auto">
          <a:xfrm>
            <a:off x="1785793" y="1663233"/>
            <a:ext cx="2559293" cy="140780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Arrow Connector 129">
            <a:extLst>
              <a:ext uri="{FF2B5EF4-FFF2-40B4-BE49-F238E27FC236}">
                <a16:creationId xmlns:a16="http://schemas.microsoft.com/office/drawing/2014/main" id="{15C6FDBC-267E-4042-9458-5852BD804EE8}"/>
              </a:ext>
            </a:extLst>
          </p:cNvPr>
          <p:cNvCxnSpPr>
            <a:cxnSpLocks/>
            <a:stCxn id="10" idx="3"/>
            <a:endCxn id="68" idx="1"/>
          </p:cNvCxnSpPr>
          <p:nvPr/>
        </p:nvCxnSpPr>
        <p:spPr bwMode="auto">
          <a:xfrm>
            <a:off x="1778332" y="2227638"/>
            <a:ext cx="2566754" cy="84339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Arrow Connector 130">
            <a:extLst>
              <a:ext uri="{FF2B5EF4-FFF2-40B4-BE49-F238E27FC236}">
                <a16:creationId xmlns:a16="http://schemas.microsoft.com/office/drawing/2014/main" id="{33B50466-B89E-49C0-8F25-975B9820A10C}"/>
              </a:ext>
            </a:extLst>
          </p:cNvPr>
          <p:cNvCxnSpPr>
            <a:cxnSpLocks/>
            <a:stCxn id="10" idx="3"/>
            <a:endCxn id="73" idx="1"/>
          </p:cNvCxnSpPr>
          <p:nvPr/>
        </p:nvCxnSpPr>
        <p:spPr bwMode="auto">
          <a:xfrm flipV="1">
            <a:off x="1778332" y="2124995"/>
            <a:ext cx="2557451" cy="10264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Straight Arrow Connector 131">
            <a:extLst>
              <a:ext uri="{FF2B5EF4-FFF2-40B4-BE49-F238E27FC236}">
                <a16:creationId xmlns:a16="http://schemas.microsoft.com/office/drawing/2014/main" id="{C39EC52D-C257-4A61-9735-8C31FC91BBF0}"/>
              </a:ext>
            </a:extLst>
          </p:cNvPr>
          <p:cNvCxnSpPr>
            <a:cxnSpLocks/>
            <a:stCxn id="9" idx="3"/>
            <a:endCxn id="80" idx="1"/>
          </p:cNvCxnSpPr>
          <p:nvPr/>
        </p:nvCxnSpPr>
        <p:spPr bwMode="auto">
          <a:xfrm flipV="1">
            <a:off x="1779849" y="1628552"/>
            <a:ext cx="2565237" cy="128740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Straight Arrow Connector 132">
            <a:extLst>
              <a:ext uri="{FF2B5EF4-FFF2-40B4-BE49-F238E27FC236}">
                <a16:creationId xmlns:a16="http://schemas.microsoft.com/office/drawing/2014/main" id="{B72EC716-32C1-4C88-81F3-92F9F88D14C0}"/>
              </a:ext>
            </a:extLst>
          </p:cNvPr>
          <p:cNvCxnSpPr>
            <a:cxnSpLocks/>
            <a:stCxn id="9" idx="3"/>
            <a:endCxn id="15" idx="1"/>
          </p:cNvCxnSpPr>
          <p:nvPr/>
        </p:nvCxnSpPr>
        <p:spPr bwMode="auto">
          <a:xfrm flipV="1">
            <a:off x="1779849" y="2557831"/>
            <a:ext cx="2555456" cy="35812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Arrow Connector 133">
            <a:extLst>
              <a:ext uri="{FF2B5EF4-FFF2-40B4-BE49-F238E27FC236}">
                <a16:creationId xmlns:a16="http://schemas.microsoft.com/office/drawing/2014/main" id="{C19D360A-8132-4572-B34E-DB0B95F3A634}"/>
              </a:ext>
            </a:extLst>
          </p:cNvPr>
          <p:cNvCxnSpPr>
            <a:cxnSpLocks/>
            <a:stCxn id="8" idx="3"/>
            <a:endCxn id="80" idx="1"/>
          </p:cNvCxnSpPr>
          <p:nvPr/>
        </p:nvCxnSpPr>
        <p:spPr bwMode="auto">
          <a:xfrm flipV="1">
            <a:off x="1779516" y="1628552"/>
            <a:ext cx="2565570" cy="182944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Straight Arrow Connector 134">
            <a:extLst>
              <a:ext uri="{FF2B5EF4-FFF2-40B4-BE49-F238E27FC236}">
                <a16:creationId xmlns:a16="http://schemas.microsoft.com/office/drawing/2014/main" id="{F8E57449-27CD-4A78-BABE-2540C8FDF117}"/>
              </a:ext>
            </a:extLst>
          </p:cNvPr>
          <p:cNvCxnSpPr>
            <a:cxnSpLocks/>
            <a:stCxn id="8" idx="3"/>
            <a:endCxn id="73" idx="1"/>
          </p:cNvCxnSpPr>
          <p:nvPr/>
        </p:nvCxnSpPr>
        <p:spPr bwMode="auto">
          <a:xfrm flipV="1">
            <a:off x="1779516" y="2124995"/>
            <a:ext cx="2556267" cy="1332997"/>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 name="TextBox 137">
            <a:extLst>
              <a:ext uri="{FF2B5EF4-FFF2-40B4-BE49-F238E27FC236}">
                <a16:creationId xmlns:a16="http://schemas.microsoft.com/office/drawing/2014/main" id="{66B3A079-BE2F-47E7-9554-950192850A7D}"/>
              </a:ext>
            </a:extLst>
          </p:cNvPr>
          <p:cNvSpPr txBox="1"/>
          <p:nvPr/>
        </p:nvSpPr>
        <p:spPr>
          <a:xfrm>
            <a:off x="6720042" y="3129725"/>
            <a:ext cx="1091563" cy="307777"/>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400" dirty="0">
                <a:solidFill>
                  <a:srgbClr val="C00000"/>
                </a:solidFill>
              </a:rPr>
              <a:t>AORGH</a:t>
            </a:r>
            <a:r>
              <a:rPr lang="en-US" sz="1400" baseline="-25000" dirty="0">
                <a:solidFill>
                  <a:srgbClr val="C00000"/>
                </a:solidFill>
              </a:rPr>
              <a:t>2</a:t>
            </a:r>
            <a:r>
              <a:rPr lang="en-US" sz="1400" dirty="0">
                <a:solidFill>
                  <a:srgbClr val="C00000"/>
                </a:solidFill>
              </a:rPr>
              <a:t>O</a:t>
            </a:r>
          </a:p>
        </p:txBody>
      </p:sp>
      <p:sp>
        <p:nvSpPr>
          <p:cNvPr id="139" name="TextBox 138">
            <a:extLst>
              <a:ext uri="{FF2B5EF4-FFF2-40B4-BE49-F238E27FC236}">
                <a16:creationId xmlns:a16="http://schemas.microsoft.com/office/drawing/2014/main" id="{FD217672-D64A-4D0A-B667-1177FBA9BDE6}"/>
              </a:ext>
            </a:extLst>
          </p:cNvPr>
          <p:cNvSpPr txBox="1"/>
          <p:nvPr/>
        </p:nvSpPr>
        <p:spPr>
          <a:xfrm>
            <a:off x="5427864" y="3184551"/>
            <a:ext cx="456591" cy="307777"/>
          </a:xfrm>
          <a:prstGeom prst="rect">
            <a:avLst/>
          </a:prstGeom>
          <a:noFill/>
        </p:spPr>
        <p:txBody>
          <a:bodyPr wrap="square" rtlCol="0">
            <a:spAutoFit/>
          </a:bodyPr>
          <a:lstStyle/>
          <a:p>
            <a:r>
              <a:rPr lang="en-US" sz="1400" dirty="0"/>
              <a:t>RH</a:t>
            </a:r>
          </a:p>
        </p:txBody>
      </p:sp>
      <p:cxnSp>
        <p:nvCxnSpPr>
          <p:cNvPr id="140" name="Straight Arrow Connector 139">
            <a:extLst>
              <a:ext uri="{FF2B5EF4-FFF2-40B4-BE49-F238E27FC236}">
                <a16:creationId xmlns:a16="http://schemas.microsoft.com/office/drawing/2014/main" id="{3B8542CC-8E8C-4A72-A098-45BD7791B750}"/>
              </a:ext>
            </a:extLst>
          </p:cNvPr>
          <p:cNvCxnSpPr>
            <a:cxnSpLocks/>
            <a:stCxn id="139" idx="3"/>
            <a:endCxn id="138" idx="1"/>
          </p:cNvCxnSpPr>
          <p:nvPr/>
        </p:nvCxnSpPr>
        <p:spPr bwMode="auto">
          <a:xfrm flipV="1">
            <a:off x="5884455" y="3283614"/>
            <a:ext cx="835587" cy="54826"/>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0" name="Rectangle 269">
            <a:extLst>
              <a:ext uri="{FF2B5EF4-FFF2-40B4-BE49-F238E27FC236}">
                <a16:creationId xmlns:a16="http://schemas.microsoft.com/office/drawing/2014/main" id="{09134427-EDD3-47EE-B748-994E7361AB47}"/>
              </a:ext>
            </a:extLst>
          </p:cNvPr>
          <p:cNvSpPr/>
          <p:nvPr/>
        </p:nvSpPr>
        <p:spPr bwMode="auto">
          <a:xfrm>
            <a:off x="1002252" y="4039328"/>
            <a:ext cx="8257637" cy="1475334"/>
          </a:xfrm>
          <a:custGeom>
            <a:avLst/>
            <a:gdLst>
              <a:gd name="connsiteX0" fmla="*/ 0 w 8641387"/>
              <a:gd name="connsiteY0" fmla="*/ 0 h 626094"/>
              <a:gd name="connsiteX1" fmla="*/ 8641387 w 8641387"/>
              <a:gd name="connsiteY1" fmla="*/ 0 h 626094"/>
              <a:gd name="connsiteX2" fmla="*/ 8641387 w 8641387"/>
              <a:gd name="connsiteY2" fmla="*/ 626094 h 626094"/>
              <a:gd name="connsiteX3" fmla="*/ 0 w 8641387"/>
              <a:gd name="connsiteY3" fmla="*/ 626094 h 626094"/>
              <a:gd name="connsiteX4" fmla="*/ 0 w 8641387"/>
              <a:gd name="connsiteY4" fmla="*/ 0 h 626094"/>
              <a:gd name="connsiteX0" fmla="*/ 348343 w 8641387"/>
              <a:gd name="connsiteY0" fmla="*/ 0 h 887351"/>
              <a:gd name="connsiteX1" fmla="*/ 8641387 w 8641387"/>
              <a:gd name="connsiteY1" fmla="*/ 261257 h 887351"/>
              <a:gd name="connsiteX2" fmla="*/ 8641387 w 8641387"/>
              <a:gd name="connsiteY2" fmla="*/ 887351 h 887351"/>
              <a:gd name="connsiteX3" fmla="*/ 0 w 8641387"/>
              <a:gd name="connsiteY3" fmla="*/ 887351 h 887351"/>
              <a:gd name="connsiteX4" fmla="*/ 348343 w 8641387"/>
              <a:gd name="connsiteY4" fmla="*/ 0 h 887351"/>
              <a:gd name="connsiteX0" fmla="*/ 0 w 8293044"/>
              <a:gd name="connsiteY0" fmla="*/ 0 h 887351"/>
              <a:gd name="connsiteX1" fmla="*/ 8293044 w 8293044"/>
              <a:gd name="connsiteY1" fmla="*/ 261257 h 887351"/>
              <a:gd name="connsiteX2" fmla="*/ 8293044 w 8293044"/>
              <a:gd name="connsiteY2" fmla="*/ 887351 h 887351"/>
              <a:gd name="connsiteX3" fmla="*/ 65314 w 8293044"/>
              <a:gd name="connsiteY3" fmla="*/ 724065 h 887351"/>
              <a:gd name="connsiteX4" fmla="*/ 0 w 8293044"/>
              <a:gd name="connsiteY4" fmla="*/ 0 h 887351"/>
              <a:gd name="connsiteX0" fmla="*/ 50202 w 8343246"/>
              <a:gd name="connsiteY0" fmla="*/ 0 h 887351"/>
              <a:gd name="connsiteX1" fmla="*/ 8343246 w 8343246"/>
              <a:gd name="connsiteY1" fmla="*/ 261257 h 887351"/>
              <a:gd name="connsiteX2" fmla="*/ 8343246 w 8343246"/>
              <a:gd name="connsiteY2" fmla="*/ 887351 h 887351"/>
              <a:gd name="connsiteX3" fmla="*/ 115516 w 8343246"/>
              <a:gd name="connsiteY3" fmla="*/ 724065 h 887351"/>
              <a:gd name="connsiteX4" fmla="*/ 50202 w 8343246"/>
              <a:gd name="connsiteY4" fmla="*/ 0 h 887351"/>
              <a:gd name="connsiteX0" fmla="*/ 50202 w 8343246"/>
              <a:gd name="connsiteY0" fmla="*/ 0 h 887351"/>
              <a:gd name="connsiteX1" fmla="*/ 8343246 w 8343246"/>
              <a:gd name="connsiteY1" fmla="*/ 261257 h 887351"/>
              <a:gd name="connsiteX2" fmla="*/ 8343246 w 8343246"/>
              <a:gd name="connsiteY2" fmla="*/ 887351 h 887351"/>
              <a:gd name="connsiteX3" fmla="*/ 115516 w 8343246"/>
              <a:gd name="connsiteY3" fmla="*/ 724065 h 887351"/>
              <a:gd name="connsiteX4" fmla="*/ 50202 w 8343246"/>
              <a:gd name="connsiteY4" fmla="*/ 0 h 887351"/>
              <a:gd name="connsiteX0" fmla="*/ 50202 w 8343246"/>
              <a:gd name="connsiteY0" fmla="*/ 0 h 887351"/>
              <a:gd name="connsiteX1" fmla="*/ 8343246 w 8343246"/>
              <a:gd name="connsiteY1" fmla="*/ 261257 h 887351"/>
              <a:gd name="connsiteX2" fmla="*/ 8343246 w 8343246"/>
              <a:gd name="connsiteY2" fmla="*/ 887351 h 887351"/>
              <a:gd name="connsiteX3" fmla="*/ 115516 w 8343246"/>
              <a:gd name="connsiteY3" fmla="*/ 724065 h 887351"/>
              <a:gd name="connsiteX4" fmla="*/ 50202 w 8343246"/>
              <a:gd name="connsiteY4" fmla="*/ 0 h 887351"/>
              <a:gd name="connsiteX0" fmla="*/ 50202 w 8343246"/>
              <a:gd name="connsiteY0" fmla="*/ 0 h 887351"/>
              <a:gd name="connsiteX1" fmla="*/ 8234389 w 8343246"/>
              <a:gd name="connsiteY1" fmla="*/ 272143 h 887351"/>
              <a:gd name="connsiteX2" fmla="*/ 8343246 w 8343246"/>
              <a:gd name="connsiteY2" fmla="*/ 887351 h 887351"/>
              <a:gd name="connsiteX3" fmla="*/ 115516 w 8343246"/>
              <a:gd name="connsiteY3" fmla="*/ 724065 h 887351"/>
              <a:gd name="connsiteX4" fmla="*/ 50202 w 8343246"/>
              <a:gd name="connsiteY4" fmla="*/ 0 h 887351"/>
              <a:gd name="connsiteX0" fmla="*/ 50202 w 8234389"/>
              <a:gd name="connsiteY0" fmla="*/ 0 h 876465"/>
              <a:gd name="connsiteX1" fmla="*/ 8234389 w 8234389"/>
              <a:gd name="connsiteY1" fmla="*/ 272143 h 876465"/>
              <a:gd name="connsiteX2" fmla="*/ 8190846 w 8234389"/>
              <a:gd name="connsiteY2" fmla="*/ 876465 h 876465"/>
              <a:gd name="connsiteX3" fmla="*/ 115516 w 8234389"/>
              <a:gd name="connsiteY3" fmla="*/ 724065 h 876465"/>
              <a:gd name="connsiteX4" fmla="*/ 50202 w 8234389"/>
              <a:gd name="connsiteY4" fmla="*/ 0 h 876465"/>
              <a:gd name="connsiteX0" fmla="*/ 50202 w 8307675"/>
              <a:gd name="connsiteY0" fmla="*/ 0 h 876465"/>
              <a:gd name="connsiteX1" fmla="*/ 8234389 w 8307675"/>
              <a:gd name="connsiteY1" fmla="*/ 272143 h 876465"/>
              <a:gd name="connsiteX2" fmla="*/ 8190846 w 8307675"/>
              <a:gd name="connsiteY2" fmla="*/ 876465 h 876465"/>
              <a:gd name="connsiteX3" fmla="*/ 115516 w 8307675"/>
              <a:gd name="connsiteY3" fmla="*/ 724065 h 876465"/>
              <a:gd name="connsiteX4" fmla="*/ 50202 w 8307675"/>
              <a:gd name="connsiteY4" fmla="*/ 0 h 876465"/>
              <a:gd name="connsiteX0" fmla="*/ 50202 w 8240673"/>
              <a:gd name="connsiteY0" fmla="*/ 0 h 876465"/>
              <a:gd name="connsiteX1" fmla="*/ 8234389 w 8240673"/>
              <a:gd name="connsiteY1" fmla="*/ 272143 h 876465"/>
              <a:gd name="connsiteX2" fmla="*/ 8071103 w 8240673"/>
              <a:gd name="connsiteY2" fmla="*/ 876465 h 876465"/>
              <a:gd name="connsiteX3" fmla="*/ 115516 w 8240673"/>
              <a:gd name="connsiteY3" fmla="*/ 724065 h 876465"/>
              <a:gd name="connsiteX4" fmla="*/ 50202 w 8240673"/>
              <a:gd name="connsiteY4" fmla="*/ 0 h 876465"/>
              <a:gd name="connsiteX0" fmla="*/ 50202 w 8441218"/>
              <a:gd name="connsiteY0" fmla="*/ 0 h 876465"/>
              <a:gd name="connsiteX1" fmla="*/ 8441218 w 8441218"/>
              <a:gd name="connsiteY1" fmla="*/ 261258 h 876465"/>
              <a:gd name="connsiteX2" fmla="*/ 8071103 w 8441218"/>
              <a:gd name="connsiteY2" fmla="*/ 876465 h 876465"/>
              <a:gd name="connsiteX3" fmla="*/ 115516 w 8441218"/>
              <a:gd name="connsiteY3" fmla="*/ 724065 h 876465"/>
              <a:gd name="connsiteX4" fmla="*/ 50202 w 8441218"/>
              <a:gd name="connsiteY4" fmla="*/ 0 h 876465"/>
              <a:gd name="connsiteX0" fmla="*/ 50202 w 8441218"/>
              <a:gd name="connsiteY0" fmla="*/ 0 h 876465"/>
              <a:gd name="connsiteX1" fmla="*/ 8441218 w 8441218"/>
              <a:gd name="connsiteY1" fmla="*/ 261258 h 876465"/>
              <a:gd name="connsiteX2" fmla="*/ 8071103 w 8441218"/>
              <a:gd name="connsiteY2" fmla="*/ 876465 h 876465"/>
              <a:gd name="connsiteX3" fmla="*/ 115516 w 8441218"/>
              <a:gd name="connsiteY3" fmla="*/ 724065 h 876465"/>
              <a:gd name="connsiteX4" fmla="*/ 50202 w 8441218"/>
              <a:gd name="connsiteY4" fmla="*/ 0 h 876465"/>
              <a:gd name="connsiteX0" fmla="*/ 50202 w 8441218"/>
              <a:gd name="connsiteY0" fmla="*/ 47796 h 924261"/>
              <a:gd name="connsiteX1" fmla="*/ 1440114 w 8441218"/>
              <a:gd name="connsiteY1" fmla="*/ 95061 h 924261"/>
              <a:gd name="connsiteX2" fmla="*/ 8441218 w 8441218"/>
              <a:gd name="connsiteY2" fmla="*/ 309054 h 924261"/>
              <a:gd name="connsiteX3" fmla="*/ 8071103 w 8441218"/>
              <a:gd name="connsiteY3" fmla="*/ 924261 h 924261"/>
              <a:gd name="connsiteX4" fmla="*/ 115516 w 8441218"/>
              <a:gd name="connsiteY4" fmla="*/ 771861 h 924261"/>
              <a:gd name="connsiteX5" fmla="*/ 50202 w 8441218"/>
              <a:gd name="connsiteY5" fmla="*/ 47796 h 924261"/>
              <a:gd name="connsiteX0" fmla="*/ 50202 w 8441218"/>
              <a:gd name="connsiteY0" fmla="*/ 63662 h 940127"/>
              <a:gd name="connsiteX1" fmla="*/ 2233490 w 8441218"/>
              <a:gd name="connsiteY1" fmla="*/ 57139 h 940127"/>
              <a:gd name="connsiteX2" fmla="*/ 8441218 w 8441218"/>
              <a:gd name="connsiteY2" fmla="*/ 324920 h 940127"/>
              <a:gd name="connsiteX3" fmla="*/ 8071103 w 8441218"/>
              <a:gd name="connsiteY3" fmla="*/ 940127 h 940127"/>
              <a:gd name="connsiteX4" fmla="*/ 115516 w 8441218"/>
              <a:gd name="connsiteY4" fmla="*/ 787727 h 940127"/>
              <a:gd name="connsiteX5" fmla="*/ 50202 w 8441218"/>
              <a:gd name="connsiteY5" fmla="*/ 63662 h 940127"/>
              <a:gd name="connsiteX0" fmla="*/ 50202 w 8441218"/>
              <a:gd name="connsiteY0" fmla="*/ 164928 h 1041393"/>
              <a:gd name="connsiteX1" fmla="*/ 2233490 w 8441218"/>
              <a:gd name="connsiteY1" fmla="*/ 158405 h 1041393"/>
              <a:gd name="connsiteX2" fmla="*/ 8441218 w 8441218"/>
              <a:gd name="connsiteY2" fmla="*/ 426186 h 1041393"/>
              <a:gd name="connsiteX3" fmla="*/ 8071103 w 8441218"/>
              <a:gd name="connsiteY3" fmla="*/ 1041393 h 1041393"/>
              <a:gd name="connsiteX4" fmla="*/ 115516 w 8441218"/>
              <a:gd name="connsiteY4" fmla="*/ 888993 h 1041393"/>
              <a:gd name="connsiteX5" fmla="*/ 50202 w 8441218"/>
              <a:gd name="connsiteY5" fmla="*/ 164928 h 1041393"/>
              <a:gd name="connsiteX0" fmla="*/ 50202 w 8441218"/>
              <a:gd name="connsiteY0" fmla="*/ 116790 h 993255"/>
              <a:gd name="connsiteX1" fmla="*/ 2233490 w 8441218"/>
              <a:gd name="connsiteY1" fmla="*/ 110267 h 993255"/>
              <a:gd name="connsiteX2" fmla="*/ 5238908 w 8441218"/>
              <a:gd name="connsiteY2" fmla="*/ 9414 h 993255"/>
              <a:gd name="connsiteX3" fmla="*/ 8441218 w 8441218"/>
              <a:gd name="connsiteY3" fmla="*/ 378048 h 993255"/>
              <a:gd name="connsiteX4" fmla="*/ 8071103 w 8441218"/>
              <a:gd name="connsiteY4" fmla="*/ 993255 h 993255"/>
              <a:gd name="connsiteX5" fmla="*/ 115516 w 8441218"/>
              <a:gd name="connsiteY5" fmla="*/ 840855 h 993255"/>
              <a:gd name="connsiteX6" fmla="*/ 50202 w 8441218"/>
              <a:gd name="connsiteY6" fmla="*/ 116790 h 993255"/>
              <a:gd name="connsiteX0" fmla="*/ 50202 w 8441218"/>
              <a:gd name="connsiteY0" fmla="*/ 694334 h 1570799"/>
              <a:gd name="connsiteX1" fmla="*/ 2233490 w 8441218"/>
              <a:gd name="connsiteY1" fmla="*/ 687811 h 1570799"/>
              <a:gd name="connsiteX2" fmla="*/ 5151502 w 8441218"/>
              <a:gd name="connsiteY2" fmla="*/ 2011 h 1570799"/>
              <a:gd name="connsiteX3" fmla="*/ 8441218 w 8441218"/>
              <a:gd name="connsiteY3" fmla="*/ 955592 h 1570799"/>
              <a:gd name="connsiteX4" fmla="*/ 8071103 w 8441218"/>
              <a:gd name="connsiteY4" fmla="*/ 1570799 h 1570799"/>
              <a:gd name="connsiteX5" fmla="*/ 115516 w 8441218"/>
              <a:gd name="connsiteY5" fmla="*/ 1418399 h 1570799"/>
              <a:gd name="connsiteX6" fmla="*/ 50202 w 8441218"/>
              <a:gd name="connsiteY6" fmla="*/ 694334 h 1570799"/>
              <a:gd name="connsiteX0" fmla="*/ 50202 w 8441218"/>
              <a:gd name="connsiteY0" fmla="*/ 786787 h 1663252"/>
              <a:gd name="connsiteX1" fmla="*/ 2233490 w 8441218"/>
              <a:gd name="connsiteY1" fmla="*/ 780264 h 1663252"/>
              <a:gd name="connsiteX2" fmla="*/ 5151502 w 8441218"/>
              <a:gd name="connsiteY2" fmla="*/ 94464 h 1663252"/>
              <a:gd name="connsiteX3" fmla="*/ 8441218 w 8441218"/>
              <a:gd name="connsiteY3" fmla="*/ 1048045 h 1663252"/>
              <a:gd name="connsiteX4" fmla="*/ 8071103 w 8441218"/>
              <a:gd name="connsiteY4" fmla="*/ 1663252 h 1663252"/>
              <a:gd name="connsiteX5" fmla="*/ 115516 w 8441218"/>
              <a:gd name="connsiteY5" fmla="*/ 1510852 h 1663252"/>
              <a:gd name="connsiteX6" fmla="*/ 50202 w 8441218"/>
              <a:gd name="connsiteY6" fmla="*/ 786787 h 1663252"/>
              <a:gd name="connsiteX0" fmla="*/ 50202 w 8441218"/>
              <a:gd name="connsiteY0" fmla="*/ 786787 h 1663252"/>
              <a:gd name="connsiteX1" fmla="*/ 2233490 w 8441218"/>
              <a:gd name="connsiteY1" fmla="*/ 780264 h 1663252"/>
              <a:gd name="connsiteX2" fmla="*/ 5151502 w 8441218"/>
              <a:gd name="connsiteY2" fmla="*/ 94464 h 1663252"/>
              <a:gd name="connsiteX3" fmla="*/ 8441218 w 8441218"/>
              <a:gd name="connsiteY3" fmla="*/ 1048045 h 1663252"/>
              <a:gd name="connsiteX4" fmla="*/ 8071103 w 8441218"/>
              <a:gd name="connsiteY4" fmla="*/ 1663252 h 1663252"/>
              <a:gd name="connsiteX5" fmla="*/ 115516 w 8441218"/>
              <a:gd name="connsiteY5" fmla="*/ 1510852 h 1663252"/>
              <a:gd name="connsiteX6" fmla="*/ 50202 w 8441218"/>
              <a:gd name="connsiteY6" fmla="*/ 786787 h 1663252"/>
              <a:gd name="connsiteX0" fmla="*/ 50202 w 8441218"/>
              <a:gd name="connsiteY0" fmla="*/ 791664 h 1668129"/>
              <a:gd name="connsiteX1" fmla="*/ 2159531 w 8441218"/>
              <a:gd name="connsiteY1" fmla="*/ 717905 h 1668129"/>
              <a:gd name="connsiteX2" fmla="*/ 5151502 w 8441218"/>
              <a:gd name="connsiteY2" fmla="*/ 99341 h 1668129"/>
              <a:gd name="connsiteX3" fmla="*/ 8441218 w 8441218"/>
              <a:gd name="connsiteY3" fmla="*/ 1052922 h 1668129"/>
              <a:gd name="connsiteX4" fmla="*/ 8071103 w 8441218"/>
              <a:gd name="connsiteY4" fmla="*/ 1668129 h 1668129"/>
              <a:gd name="connsiteX5" fmla="*/ 115516 w 8441218"/>
              <a:gd name="connsiteY5" fmla="*/ 1515729 h 1668129"/>
              <a:gd name="connsiteX6" fmla="*/ 50202 w 8441218"/>
              <a:gd name="connsiteY6" fmla="*/ 791664 h 1668129"/>
              <a:gd name="connsiteX0" fmla="*/ 50202 w 8441218"/>
              <a:gd name="connsiteY0" fmla="*/ 694995 h 1571460"/>
              <a:gd name="connsiteX1" fmla="*/ 5151502 w 8441218"/>
              <a:gd name="connsiteY1" fmla="*/ 2672 h 1571460"/>
              <a:gd name="connsiteX2" fmla="*/ 8441218 w 8441218"/>
              <a:gd name="connsiteY2" fmla="*/ 956253 h 1571460"/>
              <a:gd name="connsiteX3" fmla="*/ 8071103 w 8441218"/>
              <a:gd name="connsiteY3" fmla="*/ 1571460 h 1571460"/>
              <a:gd name="connsiteX4" fmla="*/ 115516 w 8441218"/>
              <a:gd name="connsiteY4" fmla="*/ 1419060 h 1571460"/>
              <a:gd name="connsiteX5" fmla="*/ 50202 w 8441218"/>
              <a:gd name="connsiteY5" fmla="*/ 694995 h 1571460"/>
              <a:gd name="connsiteX0" fmla="*/ 68646 w 8432768"/>
              <a:gd name="connsiteY0" fmla="*/ 221897 h 1589179"/>
              <a:gd name="connsiteX1" fmla="*/ 5143052 w 8432768"/>
              <a:gd name="connsiteY1" fmla="*/ 20391 h 1589179"/>
              <a:gd name="connsiteX2" fmla="*/ 8432768 w 8432768"/>
              <a:gd name="connsiteY2" fmla="*/ 973972 h 1589179"/>
              <a:gd name="connsiteX3" fmla="*/ 8062653 w 8432768"/>
              <a:gd name="connsiteY3" fmla="*/ 1589179 h 1589179"/>
              <a:gd name="connsiteX4" fmla="*/ 107066 w 8432768"/>
              <a:gd name="connsiteY4" fmla="*/ 1436779 h 1589179"/>
              <a:gd name="connsiteX5" fmla="*/ 68646 w 8432768"/>
              <a:gd name="connsiteY5" fmla="*/ 221897 h 1589179"/>
              <a:gd name="connsiteX0" fmla="*/ 68646 w 8432768"/>
              <a:gd name="connsiteY0" fmla="*/ 221897 h 1589179"/>
              <a:gd name="connsiteX1" fmla="*/ 5143052 w 8432768"/>
              <a:gd name="connsiteY1" fmla="*/ 20391 h 1589179"/>
              <a:gd name="connsiteX2" fmla="*/ 8432768 w 8432768"/>
              <a:gd name="connsiteY2" fmla="*/ 973972 h 1589179"/>
              <a:gd name="connsiteX3" fmla="*/ 8062653 w 8432768"/>
              <a:gd name="connsiteY3" fmla="*/ 1589179 h 1589179"/>
              <a:gd name="connsiteX4" fmla="*/ 107066 w 8432768"/>
              <a:gd name="connsiteY4" fmla="*/ 1436779 h 1589179"/>
              <a:gd name="connsiteX5" fmla="*/ 68646 w 8432768"/>
              <a:gd name="connsiteY5" fmla="*/ 221897 h 1589179"/>
              <a:gd name="connsiteX0" fmla="*/ 68646 w 8432768"/>
              <a:gd name="connsiteY0" fmla="*/ 158710 h 1525992"/>
              <a:gd name="connsiteX1" fmla="*/ 6427246 w 8432768"/>
              <a:gd name="connsiteY1" fmla="*/ 51334 h 1525992"/>
              <a:gd name="connsiteX2" fmla="*/ 8432768 w 8432768"/>
              <a:gd name="connsiteY2" fmla="*/ 910785 h 1525992"/>
              <a:gd name="connsiteX3" fmla="*/ 8062653 w 8432768"/>
              <a:gd name="connsiteY3" fmla="*/ 1525992 h 1525992"/>
              <a:gd name="connsiteX4" fmla="*/ 107066 w 8432768"/>
              <a:gd name="connsiteY4" fmla="*/ 1373592 h 1525992"/>
              <a:gd name="connsiteX5" fmla="*/ 68646 w 8432768"/>
              <a:gd name="connsiteY5" fmla="*/ 158710 h 1525992"/>
              <a:gd name="connsiteX0" fmla="*/ 68646 w 8432768"/>
              <a:gd name="connsiteY0" fmla="*/ 158710 h 1525992"/>
              <a:gd name="connsiteX1" fmla="*/ 6427246 w 8432768"/>
              <a:gd name="connsiteY1" fmla="*/ 51334 h 1525992"/>
              <a:gd name="connsiteX2" fmla="*/ 8432768 w 8432768"/>
              <a:gd name="connsiteY2" fmla="*/ 910785 h 1525992"/>
              <a:gd name="connsiteX3" fmla="*/ 8062653 w 8432768"/>
              <a:gd name="connsiteY3" fmla="*/ 1525992 h 1525992"/>
              <a:gd name="connsiteX4" fmla="*/ 107066 w 8432768"/>
              <a:gd name="connsiteY4" fmla="*/ 1373592 h 1525992"/>
              <a:gd name="connsiteX5" fmla="*/ 68646 w 8432768"/>
              <a:gd name="connsiteY5" fmla="*/ 158710 h 1525992"/>
              <a:gd name="connsiteX0" fmla="*/ 68646 w 8251233"/>
              <a:gd name="connsiteY0" fmla="*/ 158710 h 1525992"/>
              <a:gd name="connsiteX1" fmla="*/ 6427246 w 8251233"/>
              <a:gd name="connsiteY1" fmla="*/ 51334 h 1525992"/>
              <a:gd name="connsiteX2" fmla="*/ 8251233 w 8251233"/>
              <a:gd name="connsiteY2" fmla="*/ 957850 h 1525992"/>
              <a:gd name="connsiteX3" fmla="*/ 8062653 w 8251233"/>
              <a:gd name="connsiteY3" fmla="*/ 1525992 h 1525992"/>
              <a:gd name="connsiteX4" fmla="*/ 107066 w 8251233"/>
              <a:gd name="connsiteY4" fmla="*/ 1373592 h 1525992"/>
              <a:gd name="connsiteX5" fmla="*/ 68646 w 8251233"/>
              <a:gd name="connsiteY5" fmla="*/ 158710 h 1525992"/>
              <a:gd name="connsiteX0" fmla="*/ 68646 w 8332433"/>
              <a:gd name="connsiteY0" fmla="*/ 158710 h 1437748"/>
              <a:gd name="connsiteX1" fmla="*/ 6427246 w 8332433"/>
              <a:gd name="connsiteY1" fmla="*/ 51334 h 1437748"/>
              <a:gd name="connsiteX2" fmla="*/ 8251233 w 8332433"/>
              <a:gd name="connsiteY2" fmla="*/ 957850 h 1437748"/>
              <a:gd name="connsiteX3" fmla="*/ 8244188 w 8332433"/>
              <a:gd name="connsiteY3" fmla="*/ 1384798 h 1437748"/>
              <a:gd name="connsiteX4" fmla="*/ 107066 w 8332433"/>
              <a:gd name="connsiteY4" fmla="*/ 1373592 h 1437748"/>
              <a:gd name="connsiteX5" fmla="*/ 68646 w 8332433"/>
              <a:gd name="connsiteY5" fmla="*/ 158710 h 1437748"/>
              <a:gd name="connsiteX0" fmla="*/ 68646 w 8597623"/>
              <a:gd name="connsiteY0" fmla="*/ 158710 h 1437748"/>
              <a:gd name="connsiteX1" fmla="*/ 6427246 w 8597623"/>
              <a:gd name="connsiteY1" fmla="*/ 51334 h 1437748"/>
              <a:gd name="connsiteX2" fmla="*/ 8244188 w 8597623"/>
              <a:gd name="connsiteY2" fmla="*/ 1384798 h 1437748"/>
              <a:gd name="connsiteX3" fmla="*/ 107066 w 8597623"/>
              <a:gd name="connsiteY3" fmla="*/ 1373592 h 1437748"/>
              <a:gd name="connsiteX4" fmla="*/ 68646 w 8597623"/>
              <a:gd name="connsiteY4" fmla="*/ 158710 h 1437748"/>
              <a:gd name="connsiteX0" fmla="*/ 68646 w 8287004"/>
              <a:gd name="connsiteY0" fmla="*/ 158710 h 1437748"/>
              <a:gd name="connsiteX1" fmla="*/ 6427246 w 8287004"/>
              <a:gd name="connsiteY1" fmla="*/ 51334 h 1437748"/>
              <a:gd name="connsiteX2" fmla="*/ 8244188 w 8287004"/>
              <a:gd name="connsiteY2" fmla="*/ 1384798 h 1437748"/>
              <a:gd name="connsiteX3" fmla="*/ 107066 w 8287004"/>
              <a:gd name="connsiteY3" fmla="*/ 1373592 h 1437748"/>
              <a:gd name="connsiteX4" fmla="*/ 68646 w 8287004"/>
              <a:gd name="connsiteY4" fmla="*/ 158710 h 1437748"/>
              <a:gd name="connsiteX0" fmla="*/ 68646 w 8303387"/>
              <a:gd name="connsiteY0" fmla="*/ 158710 h 1437748"/>
              <a:gd name="connsiteX1" fmla="*/ 6427246 w 8303387"/>
              <a:gd name="connsiteY1" fmla="*/ 51334 h 1437748"/>
              <a:gd name="connsiteX2" fmla="*/ 8244188 w 8303387"/>
              <a:gd name="connsiteY2" fmla="*/ 1384798 h 1437748"/>
              <a:gd name="connsiteX3" fmla="*/ 107066 w 8303387"/>
              <a:gd name="connsiteY3" fmla="*/ 1373592 h 1437748"/>
              <a:gd name="connsiteX4" fmla="*/ 68646 w 8303387"/>
              <a:gd name="connsiteY4" fmla="*/ 158710 h 1437748"/>
              <a:gd name="connsiteX0" fmla="*/ 68646 w 8350767"/>
              <a:gd name="connsiteY0" fmla="*/ 170002 h 1449040"/>
              <a:gd name="connsiteX1" fmla="*/ 6817211 w 8350767"/>
              <a:gd name="connsiteY1" fmla="*/ 42455 h 1449040"/>
              <a:gd name="connsiteX2" fmla="*/ 8244188 w 8350767"/>
              <a:gd name="connsiteY2" fmla="*/ 1396090 h 1449040"/>
              <a:gd name="connsiteX3" fmla="*/ 107066 w 8350767"/>
              <a:gd name="connsiteY3" fmla="*/ 1384884 h 1449040"/>
              <a:gd name="connsiteX4" fmla="*/ 68646 w 8350767"/>
              <a:gd name="connsiteY4" fmla="*/ 170002 h 1449040"/>
              <a:gd name="connsiteX0" fmla="*/ 68646 w 8340493"/>
              <a:gd name="connsiteY0" fmla="*/ 227370 h 1506408"/>
              <a:gd name="connsiteX1" fmla="*/ 6756699 w 8340493"/>
              <a:gd name="connsiteY1" fmla="*/ 19141 h 1506408"/>
              <a:gd name="connsiteX2" fmla="*/ 8244188 w 8340493"/>
              <a:gd name="connsiteY2" fmla="*/ 1453458 h 1506408"/>
              <a:gd name="connsiteX3" fmla="*/ 107066 w 8340493"/>
              <a:gd name="connsiteY3" fmla="*/ 1442252 h 1506408"/>
              <a:gd name="connsiteX4" fmla="*/ 68646 w 8340493"/>
              <a:gd name="connsiteY4" fmla="*/ 227370 h 1506408"/>
              <a:gd name="connsiteX0" fmla="*/ 68646 w 8298465"/>
              <a:gd name="connsiteY0" fmla="*/ 227370 h 1506408"/>
              <a:gd name="connsiteX1" fmla="*/ 6756699 w 8298465"/>
              <a:gd name="connsiteY1" fmla="*/ 19141 h 1506408"/>
              <a:gd name="connsiteX2" fmla="*/ 8244188 w 8298465"/>
              <a:gd name="connsiteY2" fmla="*/ 1453458 h 1506408"/>
              <a:gd name="connsiteX3" fmla="*/ 107066 w 8298465"/>
              <a:gd name="connsiteY3" fmla="*/ 1442252 h 1506408"/>
              <a:gd name="connsiteX4" fmla="*/ 68646 w 8298465"/>
              <a:gd name="connsiteY4" fmla="*/ 227370 h 1506408"/>
              <a:gd name="connsiteX0" fmla="*/ 68646 w 8275256"/>
              <a:gd name="connsiteY0" fmla="*/ 196296 h 1475334"/>
              <a:gd name="connsiteX1" fmla="*/ 6191923 w 8275256"/>
              <a:gd name="connsiteY1" fmla="*/ 28408 h 1475334"/>
              <a:gd name="connsiteX2" fmla="*/ 8244188 w 8275256"/>
              <a:gd name="connsiteY2" fmla="*/ 1422384 h 1475334"/>
              <a:gd name="connsiteX3" fmla="*/ 107066 w 8275256"/>
              <a:gd name="connsiteY3" fmla="*/ 1411178 h 1475334"/>
              <a:gd name="connsiteX4" fmla="*/ 68646 w 8275256"/>
              <a:gd name="connsiteY4" fmla="*/ 196296 h 1475334"/>
              <a:gd name="connsiteX0" fmla="*/ 68646 w 8267541"/>
              <a:gd name="connsiteY0" fmla="*/ 196296 h 1475334"/>
              <a:gd name="connsiteX1" fmla="*/ 6191923 w 8267541"/>
              <a:gd name="connsiteY1" fmla="*/ 28408 h 1475334"/>
              <a:gd name="connsiteX2" fmla="*/ 8244188 w 8267541"/>
              <a:gd name="connsiteY2" fmla="*/ 1422384 h 1475334"/>
              <a:gd name="connsiteX3" fmla="*/ 107066 w 8267541"/>
              <a:gd name="connsiteY3" fmla="*/ 1411178 h 1475334"/>
              <a:gd name="connsiteX4" fmla="*/ 68646 w 8267541"/>
              <a:gd name="connsiteY4" fmla="*/ 196296 h 1475334"/>
              <a:gd name="connsiteX0" fmla="*/ 68646 w 8645138"/>
              <a:gd name="connsiteY0" fmla="*/ 196296 h 1475334"/>
              <a:gd name="connsiteX1" fmla="*/ 6191923 w 8645138"/>
              <a:gd name="connsiteY1" fmla="*/ 28408 h 1475334"/>
              <a:gd name="connsiteX2" fmla="*/ 7274413 w 8645138"/>
              <a:gd name="connsiteY2" fmla="*/ 351137 h 1475334"/>
              <a:gd name="connsiteX3" fmla="*/ 8244188 w 8645138"/>
              <a:gd name="connsiteY3" fmla="*/ 1422384 h 1475334"/>
              <a:gd name="connsiteX4" fmla="*/ 107066 w 8645138"/>
              <a:gd name="connsiteY4" fmla="*/ 1411178 h 1475334"/>
              <a:gd name="connsiteX5" fmla="*/ 68646 w 8645138"/>
              <a:gd name="connsiteY5" fmla="*/ 196296 h 1475334"/>
              <a:gd name="connsiteX0" fmla="*/ 68646 w 8645138"/>
              <a:gd name="connsiteY0" fmla="*/ 196296 h 1475334"/>
              <a:gd name="connsiteX1" fmla="*/ 6191923 w 8645138"/>
              <a:gd name="connsiteY1" fmla="*/ 28408 h 1475334"/>
              <a:gd name="connsiteX2" fmla="*/ 7274413 w 8645138"/>
              <a:gd name="connsiteY2" fmla="*/ 351137 h 1475334"/>
              <a:gd name="connsiteX3" fmla="*/ 8244188 w 8645138"/>
              <a:gd name="connsiteY3" fmla="*/ 1422384 h 1475334"/>
              <a:gd name="connsiteX4" fmla="*/ 107066 w 8645138"/>
              <a:gd name="connsiteY4" fmla="*/ 1411178 h 1475334"/>
              <a:gd name="connsiteX5" fmla="*/ 68646 w 8645138"/>
              <a:gd name="connsiteY5" fmla="*/ 196296 h 1475334"/>
              <a:gd name="connsiteX0" fmla="*/ 68646 w 8698580"/>
              <a:gd name="connsiteY0" fmla="*/ 196296 h 1475334"/>
              <a:gd name="connsiteX1" fmla="*/ 6191923 w 8698580"/>
              <a:gd name="connsiteY1" fmla="*/ 28408 h 1475334"/>
              <a:gd name="connsiteX2" fmla="*/ 7597143 w 8698580"/>
              <a:gd name="connsiteY2" fmla="*/ 613355 h 1475334"/>
              <a:gd name="connsiteX3" fmla="*/ 8244188 w 8698580"/>
              <a:gd name="connsiteY3" fmla="*/ 1422384 h 1475334"/>
              <a:gd name="connsiteX4" fmla="*/ 107066 w 8698580"/>
              <a:gd name="connsiteY4" fmla="*/ 1411178 h 1475334"/>
              <a:gd name="connsiteX5" fmla="*/ 68646 w 8698580"/>
              <a:gd name="connsiteY5" fmla="*/ 196296 h 1475334"/>
              <a:gd name="connsiteX0" fmla="*/ 68646 w 8257637"/>
              <a:gd name="connsiteY0" fmla="*/ 196296 h 1475334"/>
              <a:gd name="connsiteX1" fmla="*/ 6191923 w 8257637"/>
              <a:gd name="connsiteY1" fmla="*/ 28408 h 1475334"/>
              <a:gd name="connsiteX2" fmla="*/ 7597143 w 8257637"/>
              <a:gd name="connsiteY2" fmla="*/ 613355 h 1475334"/>
              <a:gd name="connsiteX3" fmla="*/ 8244188 w 8257637"/>
              <a:gd name="connsiteY3" fmla="*/ 1422384 h 1475334"/>
              <a:gd name="connsiteX4" fmla="*/ 107066 w 8257637"/>
              <a:gd name="connsiteY4" fmla="*/ 1411178 h 1475334"/>
              <a:gd name="connsiteX5" fmla="*/ 68646 w 8257637"/>
              <a:gd name="connsiteY5" fmla="*/ 196296 h 147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7637" h="1475334">
                <a:moveTo>
                  <a:pt x="68646" y="196296"/>
                </a:moveTo>
                <a:cubicBezTo>
                  <a:pt x="907977" y="-39769"/>
                  <a:pt x="4793420" y="-15135"/>
                  <a:pt x="6191923" y="28408"/>
                </a:cubicBezTo>
                <a:cubicBezTo>
                  <a:pt x="7392884" y="54215"/>
                  <a:pt x="7288716" y="441538"/>
                  <a:pt x="7597143" y="613355"/>
                </a:cubicBezTo>
                <a:cubicBezTo>
                  <a:pt x="7939187" y="845684"/>
                  <a:pt x="8336087" y="1030558"/>
                  <a:pt x="8244188" y="1422384"/>
                </a:cubicBezTo>
                <a:cubicBezTo>
                  <a:pt x="5501611" y="1367955"/>
                  <a:pt x="1891700" y="1574465"/>
                  <a:pt x="107066" y="1411178"/>
                </a:cubicBezTo>
                <a:cubicBezTo>
                  <a:pt x="-121533" y="1137166"/>
                  <a:pt x="90417" y="437651"/>
                  <a:pt x="68646" y="196296"/>
                </a:cubicBezTo>
                <a:close/>
              </a:path>
            </a:pathLst>
          </a:custGeom>
          <a:solidFill>
            <a:srgbClr val="00B050">
              <a:alpha val="20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
        <p:nvSpPr>
          <p:cNvPr id="271" name="TextBox 270">
            <a:extLst>
              <a:ext uri="{FF2B5EF4-FFF2-40B4-BE49-F238E27FC236}">
                <a16:creationId xmlns:a16="http://schemas.microsoft.com/office/drawing/2014/main" id="{2B3C6333-237F-4073-B3B7-22917E92984E}"/>
              </a:ext>
            </a:extLst>
          </p:cNvPr>
          <p:cNvSpPr txBox="1"/>
          <p:nvPr/>
        </p:nvSpPr>
        <p:spPr>
          <a:xfrm>
            <a:off x="5510742" y="5462427"/>
            <a:ext cx="4049980" cy="1015663"/>
          </a:xfrm>
          <a:prstGeom prst="rect">
            <a:avLst/>
          </a:prstGeom>
          <a:solidFill>
            <a:schemeClr val="bg1"/>
          </a:solidFill>
          <a:ln w="28575">
            <a:solidFill>
              <a:schemeClr val="tx1"/>
            </a:solidFill>
          </a:ln>
        </p:spPr>
        <p:txBody>
          <a:bodyPr wrap="square" rtlCol="0">
            <a:spAutoFit/>
          </a:bodyPr>
          <a:lstStyle/>
          <a:p>
            <a:pPr algn="ctr"/>
            <a:r>
              <a:rPr lang="en-US" sz="2000" dirty="0">
                <a:latin typeface="Gill Sans MT" panose="020B0502020104020203" pitchFamily="34" charset="0"/>
              </a:rPr>
              <a:t>Monoterpene Nitrates formation in all available mechanisms (</a:t>
            </a:r>
            <a:r>
              <a:rPr lang="en-US" sz="2000" dirty="0" err="1">
                <a:latin typeface="Gill Sans MT" panose="020B0502020104020203" pitchFamily="34" charset="0"/>
              </a:rPr>
              <a:t>Pye</a:t>
            </a:r>
            <a:r>
              <a:rPr lang="en-US" sz="2000" dirty="0">
                <a:latin typeface="Gill Sans MT" panose="020B0502020104020203" pitchFamily="34" charset="0"/>
              </a:rPr>
              <a:t> et al., 2015)</a:t>
            </a:r>
          </a:p>
        </p:txBody>
      </p:sp>
      <p:sp>
        <p:nvSpPr>
          <p:cNvPr id="272" name="Rectangle 271">
            <a:extLst>
              <a:ext uri="{FF2B5EF4-FFF2-40B4-BE49-F238E27FC236}">
                <a16:creationId xmlns:a16="http://schemas.microsoft.com/office/drawing/2014/main" id="{53CF1034-96B3-488A-8373-9D46FD0F2380}"/>
              </a:ext>
            </a:extLst>
          </p:cNvPr>
          <p:cNvSpPr/>
          <p:nvPr/>
        </p:nvSpPr>
        <p:spPr bwMode="auto">
          <a:xfrm>
            <a:off x="560917" y="936609"/>
            <a:ext cx="7274968" cy="2719202"/>
          </a:xfrm>
          <a:custGeom>
            <a:avLst/>
            <a:gdLst>
              <a:gd name="connsiteX0" fmla="*/ 0 w 7189960"/>
              <a:gd name="connsiteY0" fmla="*/ 0 h 2137483"/>
              <a:gd name="connsiteX1" fmla="*/ 7189960 w 7189960"/>
              <a:gd name="connsiteY1" fmla="*/ 0 h 2137483"/>
              <a:gd name="connsiteX2" fmla="*/ 7189960 w 7189960"/>
              <a:gd name="connsiteY2" fmla="*/ 2137483 h 2137483"/>
              <a:gd name="connsiteX3" fmla="*/ 0 w 7189960"/>
              <a:gd name="connsiteY3" fmla="*/ 2137483 h 2137483"/>
              <a:gd name="connsiteX4" fmla="*/ 0 w 7189960"/>
              <a:gd name="connsiteY4" fmla="*/ 0 h 2137483"/>
              <a:gd name="connsiteX0" fmla="*/ 0 w 7189960"/>
              <a:gd name="connsiteY0" fmla="*/ 0 h 2137483"/>
              <a:gd name="connsiteX1" fmla="*/ 7168189 w 7189960"/>
              <a:gd name="connsiteY1" fmla="*/ 370114 h 2137483"/>
              <a:gd name="connsiteX2" fmla="*/ 7189960 w 7189960"/>
              <a:gd name="connsiteY2" fmla="*/ 2137483 h 2137483"/>
              <a:gd name="connsiteX3" fmla="*/ 0 w 7189960"/>
              <a:gd name="connsiteY3" fmla="*/ 2137483 h 2137483"/>
              <a:gd name="connsiteX4" fmla="*/ 0 w 7189960"/>
              <a:gd name="connsiteY4" fmla="*/ 0 h 2137483"/>
              <a:gd name="connsiteX0" fmla="*/ 0 w 7168189"/>
              <a:gd name="connsiteY0" fmla="*/ 0 h 2181026"/>
              <a:gd name="connsiteX1" fmla="*/ 7168189 w 7168189"/>
              <a:gd name="connsiteY1" fmla="*/ 370114 h 2181026"/>
              <a:gd name="connsiteX2" fmla="*/ 6852503 w 7168189"/>
              <a:gd name="connsiteY2" fmla="*/ 2181026 h 2181026"/>
              <a:gd name="connsiteX3" fmla="*/ 0 w 7168189"/>
              <a:gd name="connsiteY3" fmla="*/ 2137483 h 2181026"/>
              <a:gd name="connsiteX4" fmla="*/ 0 w 7168189"/>
              <a:gd name="connsiteY4" fmla="*/ 0 h 2181026"/>
              <a:gd name="connsiteX0" fmla="*/ 0 w 7168189"/>
              <a:gd name="connsiteY0" fmla="*/ 0 h 2181026"/>
              <a:gd name="connsiteX1" fmla="*/ 7168189 w 7168189"/>
              <a:gd name="connsiteY1" fmla="*/ 370114 h 2181026"/>
              <a:gd name="connsiteX2" fmla="*/ 6852503 w 7168189"/>
              <a:gd name="connsiteY2" fmla="*/ 2181026 h 2181026"/>
              <a:gd name="connsiteX3" fmla="*/ 0 w 7168189"/>
              <a:gd name="connsiteY3" fmla="*/ 2137483 h 2181026"/>
              <a:gd name="connsiteX4" fmla="*/ 0 w 7168189"/>
              <a:gd name="connsiteY4" fmla="*/ 0 h 2181026"/>
              <a:gd name="connsiteX0" fmla="*/ 0 w 7242310"/>
              <a:gd name="connsiteY0" fmla="*/ 0 h 2181026"/>
              <a:gd name="connsiteX1" fmla="*/ 7168189 w 7242310"/>
              <a:gd name="connsiteY1" fmla="*/ 370114 h 2181026"/>
              <a:gd name="connsiteX2" fmla="*/ 6852503 w 7242310"/>
              <a:gd name="connsiteY2" fmla="*/ 2181026 h 2181026"/>
              <a:gd name="connsiteX3" fmla="*/ 0 w 7242310"/>
              <a:gd name="connsiteY3" fmla="*/ 2137483 h 2181026"/>
              <a:gd name="connsiteX4" fmla="*/ 0 w 7242310"/>
              <a:gd name="connsiteY4" fmla="*/ 0 h 2181026"/>
              <a:gd name="connsiteX0" fmla="*/ 0 w 7242310"/>
              <a:gd name="connsiteY0" fmla="*/ 0 h 2823283"/>
              <a:gd name="connsiteX1" fmla="*/ 7168189 w 7242310"/>
              <a:gd name="connsiteY1" fmla="*/ 370114 h 2823283"/>
              <a:gd name="connsiteX2" fmla="*/ 6852503 w 7242310"/>
              <a:gd name="connsiteY2" fmla="*/ 2181026 h 2823283"/>
              <a:gd name="connsiteX3" fmla="*/ 54428 w 7242310"/>
              <a:gd name="connsiteY3" fmla="*/ 2823283 h 2823283"/>
              <a:gd name="connsiteX4" fmla="*/ 0 w 7242310"/>
              <a:gd name="connsiteY4" fmla="*/ 0 h 2823283"/>
              <a:gd name="connsiteX0" fmla="*/ 0 w 7242310"/>
              <a:gd name="connsiteY0" fmla="*/ 0 h 2828059"/>
              <a:gd name="connsiteX1" fmla="*/ 7168189 w 7242310"/>
              <a:gd name="connsiteY1" fmla="*/ 370114 h 2828059"/>
              <a:gd name="connsiteX2" fmla="*/ 6852503 w 7242310"/>
              <a:gd name="connsiteY2" fmla="*/ 2181026 h 2828059"/>
              <a:gd name="connsiteX3" fmla="*/ 54428 w 7242310"/>
              <a:gd name="connsiteY3" fmla="*/ 2823283 h 2828059"/>
              <a:gd name="connsiteX4" fmla="*/ 0 w 7242310"/>
              <a:gd name="connsiteY4" fmla="*/ 0 h 2828059"/>
              <a:gd name="connsiteX0" fmla="*/ 76200 w 7187882"/>
              <a:gd name="connsiteY0" fmla="*/ 0 h 2719202"/>
              <a:gd name="connsiteX1" fmla="*/ 7113761 w 7187882"/>
              <a:gd name="connsiteY1" fmla="*/ 261257 h 2719202"/>
              <a:gd name="connsiteX2" fmla="*/ 6798075 w 7187882"/>
              <a:gd name="connsiteY2" fmla="*/ 2072169 h 2719202"/>
              <a:gd name="connsiteX3" fmla="*/ 0 w 7187882"/>
              <a:gd name="connsiteY3" fmla="*/ 2714426 h 2719202"/>
              <a:gd name="connsiteX4" fmla="*/ 76200 w 7187882"/>
              <a:gd name="connsiteY4" fmla="*/ 0 h 2719202"/>
              <a:gd name="connsiteX0" fmla="*/ 0 w 7274968"/>
              <a:gd name="connsiteY0" fmla="*/ 0 h 2719202"/>
              <a:gd name="connsiteX1" fmla="*/ 7200847 w 7274968"/>
              <a:gd name="connsiteY1" fmla="*/ 261257 h 2719202"/>
              <a:gd name="connsiteX2" fmla="*/ 6885161 w 7274968"/>
              <a:gd name="connsiteY2" fmla="*/ 2072169 h 2719202"/>
              <a:gd name="connsiteX3" fmla="*/ 87086 w 7274968"/>
              <a:gd name="connsiteY3" fmla="*/ 2714426 h 2719202"/>
              <a:gd name="connsiteX4" fmla="*/ 0 w 7274968"/>
              <a:gd name="connsiteY4" fmla="*/ 0 h 2719202"/>
              <a:gd name="connsiteX0" fmla="*/ 0 w 7274968"/>
              <a:gd name="connsiteY0" fmla="*/ 0 h 2719202"/>
              <a:gd name="connsiteX1" fmla="*/ 7200847 w 7274968"/>
              <a:gd name="connsiteY1" fmla="*/ 261257 h 2719202"/>
              <a:gd name="connsiteX2" fmla="*/ 6885161 w 7274968"/>
              <a:gd name="connsiteY2" fmla="*/ 2072169 h 2719202"/>
              <a:gd name="connsiteX3" fmla="*/ 87086 w 7274968"/>
              <a:gd name="connsiteY3" fmla="*/ 2714426 h 2719202"/>
              <a:gd name="connsiteX4" fmla="*/ 0 w 7274968"/>
              <a:gd name="connsiteY4" fmla="*/ 0 h 2719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4968" h="2719202">
                <a:moveTo>
                  <a:pt x="0" y="0"/>
                </a:moveTo>
                <a:cubicBezTo>
                  <a:pt x="2400282" y="1"/>
                  <a:pt x="4800565" y="174171"/>
                  <a:pt x="7200847" y="261257"/>
                </a:cubicBezTo>
                <a:cubicBezTo>
                  <a:pt x="7356875" y="875779"/>
                  <a:pt x="7273419" y="1566503"/>
                  <a:pt x="6885161" y="2072169"/>
                </a:cubicBezTo>
                <a:cubicBezTo>
                  <a:pt x="4619136" y="2286255"/>
                  <a:pt x="1449597" y="2772483"/>
                  <a:pt x="87086" y="2714426"/>
                </a:cubicBezTo>
                <a:lnTo>
                  <a:pt x="0" y="0"/>
                </a:lnTo>
                <a:close/>
              </a:path>
            </a:pathLst>
          </a:custGeom>
          <a:solidFill>
            <a:srgbClr val="FF0000">
              <a:alpha val="30196"/>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73" name="TextBox 272">
            <a:extLst>
              <a:ext uri="{FF2B5EF4-FFF2-40B4-BE49-F238E27FC236}">
                <a16:creationId xmlns:a16="http://schemas.microsoft.com/office/drawing/2014/main" id="{9E97C49C-D6FC-4F42-B725-ED38D4B453A4}"/>
              </a:ext>
            </a:extLst>
          </p:cNvPr>
          <p:cNvSpPr txBox="1"/>
          <p:nvPr/>
        </p:nvSpPr>
        <p:spPr>
          <a:xfrm>
            <a:off x="4582606" y="675511"/>
            <a:ext cx="3154952" cy="707886"/>
          </a:xfrm>
          <a:prstGeom prst="rect">
            <a:avLst/>
          </a:prstGeom>
          <a:solidFill>
            <a:schemeClr val="bg1"/>
          </a:solidFill>
          <a:ln w="28575">
            <a:solidFill>
              <a:schemeClr val="tx1"/>
            </a:solidFill>
          </a:ln>
        </p:spPr>
        <p:txBody>
          <a:bodyPr wrap="square" rtlCol="0">
            <a:spAutoFit/>
          </a:bodyPr>
          <a:lstStyle/>
          <a:p>
            <a:pPr algn="ctr"/>
            <a:r>
              <a:rPr lang="en-US" sz="2000" dirty="0">
                <a:latin typeface="Gill Sans MT" panose="020B0502020104020203" pitchFamily="34" charset="0"/>
              </a:rPr>
              <a:t>Anthropogenic SOA species number reduced</a:t>
            </a:r>
          </a:p>
        </p:txBody>
      </p:sp>
      <p:sp>
        <p:nvSpPr>
          <p:cNvPr id="275" name="Rectangle 274">
            <a:extLst>
              <a:ext uri="{FF2B5EF4-FFF2-40B4-BE49-F238E27FC236}">
                <a16:creationId xmlns:a16="http://schemas.microsoft.com/office/drawing/2014/main" id="{BE688786-1646-4FC5-BF56-C7418B37EFA5}"/>
              </a:ext>
            </a:extLst>
          </p:cNvPr>
          <p:cNvSpPr/>
          <p:nvPr/>
        </p:nvSpPr>
        <p:spPr bwMode="auto">
          <a:xfrm>
            <a:off x="5297196" y="3050300"/>
            <a:ext cx="2847529" cy="561580"/>
          </a:xfrm>
          <a:custGeom>
            <a:avLst/>
            <a:gdLst>
              <a:gd name="connsiteX0" fmla="*/ 0 w 2535642"/>
              <a:gd name="connsiteY0" fmla="*/ 0 h 605717"/>
              <a:gd name="connsiteX1" fmla="*/ 2535642 w 2535642"/>
              <a:gd name="connsiteY1" fmla="*/ 0 h 605717"/>
              <a:gd name="connsiteX2" fmla="*/ 2535642 w 2535642"/>
              <a:gd name="connsiteY2" fmla="*/ 605717 h 605717"/>
              <a:gd name="connsiteX3" fmla="*/ 0 w 2535642"/>
              <a:gd name="connsiteY3" fmla="*/ 605717 h 605717"/>
              <a:gd name="connsiteX4" fmla="*/ 0 w 2535642"/>
              <a:gd name="connsiteY4" fmla="*/ 0 h 605717"/>
              <a:gd name="connsiteX0" fmla="*/ 0 w 2557414"/>
              <a:gd name="connsiteY0" fmla="*/ 250371 h 605717"/>
              <a:gd name="connsiteX1" fmla="*/ 2557414 w 2557414"/>
              <a:gd name="connsiteY1" fmla="*/ 0 h 605717"/>
              <a:gd name="connsiteX2" fmla="*/ 2557414 w 2557414"/>
              <a:gd name="connsiteY2" fmla="*/ 605717 h 605717"/>
              <a:gd name="connsiteX3" fmla="*/ 21772 w 2557414"/>
              <a:gd name="connsiteY3" fmla="*/ 605717 h 605717"/>
              <a:gd name="connsiteX4" fmla="*/ 0 w 2557414"/>
              <a:gd name="connsiteY4" fmla="*/ 250371 h 605717"/>
              <a:gd name="connsiteX0" fmla="*/ 0 w 2644500"/>
              <a:gd name="connsiteY0" fmla="*/ 174171 h 529517"/>
              <a:gd name="connsiteX1" fmla="*/ 2644500 w 2644500"/>
              <a:gd name="connsiteY1" fmla="*/ 0 h 529517"/>
              <a:gd name="connsiteX2" fmla="*/ 2557414 w 2644500"/>
              <a:gd name="connsiteY2" fmla="*/ 529517 h 529517"/>
              <a:gd name="connsiteX3" fmla="*/ 21772 w 2644500"/>
              <a:gd name="connsiteY3" fmla="*/ 529517 h 529517"/>
              <a:gd name="connsiteX4" fmla="*/ 0 w 2644500"/>
              <a:gd name="connsiteY4" fmla="*/ 174171 h 529517"/>
              <a:gd name="connsiteX0" fmla="*/ 0 w 2644500"/>
              <a:gd name="connsiteY0" fmla="*/ 206234 h 561580"/>
              <a:gd name="connsiteX1" fmla="*/ 2644500 w 2644500"/>
              <a:gd name="connsiteY1" fmla="*/ 32063 h 561580"/>
              <a:gd name="connsiteX2" fmla="*/ 2557414 w 2644500"/>
              <a:gd name="connsiteY2" fmla="*/ 561580 h 561580"/>
              <a:gd name="connsiteX3" fmla="*/ 21772 w 2644500"/>
              <a:gd name="connsiteY3" fmla="*/ 561580 h 561580"/>
              <a:gd name="connsiteX4" fmla="*/ 0 w 2644500"/>
              <a:gd name="connsiteY4" fmla="*/ 206234 h 561580"/>
              <a:gd name="connsiteX0" fmla="*/ 0 w 2738634"/>
              <a:gd name="connsiteY0" fmla="*/ 206234 h 561580"/>
              <a:gd name="connsiteX1" fmla="*/ 2644500 w 2738634"/>
              <a:gd name="connsiteY1" fmla="*/ 32063 h 561580"/>
              <a:gd name="connsiteX2" fmla="*/ 2557414 w 2738634"/>
              <a:gd name="connsiteY2" fmla="*/ 561580 h 561580"/>
              <a:gd name="connsiteX3" fmla="*/ 21772 w 2738634"/>
              <a:gd name="connsiteY3" fmla="*/ 561580 h 561580"/>
              <a:gd name="connsiteX4" fmla="*/ 0 w 2738634"/>
              <a:gd name="connsiteY4" fmla="*/ 206234 h 561580"/>
              <a:gd name="connsiteX0" fmla="*/ 0 w 2738634"/>
              <a:gd name="connsiteY0" fmla="*/ 206234 h 561580"/>
              <a:gd name="connsiteX1" fmla="*/ 2644500 w 2738634"/>
              <a:gd name="connsiteY1" fmla="*/ 32063 h 561580"/>
              <a:gd name="connsiteX2" fmla="*/ 2557414 w 2738634"/>
              <a:gd name="connsiteY2" fmla="*/ 561580 h 561580"/>
              <a:gd name="connsiteX3" fmla="*/ 10886 w 2738634"/>
              <a:gd name="connsiteY3" fmla="*/ 507152 h 561580"/>
              <a:gd name="connsiteX4" fmla="*/ 0 w 2738634"/>
              <a:gd name="connsiteY4" fmla="*/ 206234 h 561580"/>
              <a:gd name="connsiteX0" fmla="*/ 108895 w 2847529"/>
              <a:gd name="connsiteY0" fmla="*/ 206234 h 561580"/>
              <a:gd name="connsiteX1" fmla="*/ 2753395 w 2847529"/>
              <a:gd name="connsiteY1" fmla="*/ 32063 h 561580"/>
              <a:gd name="connsiteX2" fmla="*/ 2666309 w 2847529"/>
              <a:gd name="connsiteY2" fmla="*/ 561580 h 561580"/>
              <a:gd name="connsiteX3" fmla="*/ 119781 w 2847529"/>
              <a:gd name="connsiteY3" fmla="*/ 507152 h 561580"/>
              <a:gd name="connsiteX4" fmla="*/ 108895 w 2847529"/>
              <a:gd name="connsiteY4" fmla="*/ 206234 h 561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29" h="561580">
                <a:moveTo>
                  <a:pt x="108895" y="206234"/>
                </a:moveTo>
                <a:cubicBezTo>
                  <a:pt x="990395" y="148177"/>
                  <a:pt x="1817466" y="-84051"/>
                  <a:pt x="2753395" y="32063"/>
                </a:cubicBezTo>
                <a:cubicBezTo>
                  <a:pt x="2996509" y="502483"/>
                  <a:pt x="2695338" y="385074"/>
                  <a:pt x="2666309" y="561580"/>
                </a:cubicBezTo>
                <a:lnTo>
                  <a:pt x="119781" y="507152"/>
                </a:lnTo>
                <a:cubicBezTo>
                  <a:pt x="-145105" y="363303"/>
                  <a:pt x="112524" y="306540"/>
                  <a:pt x="108895" y="206234"/>
                </a:cubicBezTo>
                <a:close/>
              </a:path>
            </a:pathLst>
          </a:custGeom>
          <a:solidFill>
            <a:srgbClr val="00B0F0">
              <a:alpha val="38824"/>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76" name="TextBox 275">
            <a:extLst>
              <a:ext uri="{FF2B5EF4-FFF2-40B4-BE49-F238E27FC236}">
                <a16:creationId xmlns:a16="http://schemas.microsoft.com/office/drawing/2014/main" id="{37E5C10F-0E3C-4D91-95E1-F9C4BCA99BEA}"/>
              </a:ext>
            </a:extLst>
          </p:cNvPr>
          <p:cNvSpPr txBox="1"/>
          <p:nvPr/>
        </p:nvSpPr>
        <p:spPr>
          <a:xfrm>
            <a:off x="7979714" y="2726183"/>
            <a:ext cx="2111254" cy="1015663"/>
          </a:xfrm>
          <a:prstGeom prst="rect">
            <a:avLst/>
          </a:prstGeom>
          <a:solidFill>
            <a:schemeClr val="bg1"/>
          </a:solidFill>
          <a:ln w="28575">
            <a:solidFill>
              <a:schemeClr val="tx1"/>
            </a:solidFill>
          </a:ln>
        </p:spPr>
        <p:txBody>
          <a:bodyPr wrap="square" rtlCol="0">
            <a:spAutoFit/>
          </a:bodyPr>
          <a:lstStyle/>
          <a:p>
            <a:pPr algn="ctr"/>
            <a:r>
              <a:rPr lang="en-US" sz="2000" dirty="0">
                <a:latin typeface="Gill Sans MT" panose="020B0502020104020203" pitchFamily="34" charset="0"/>
              </a:rPr>
              <a:t>Water uptake to organic phase (</a:t>
            </a:r>
            <a:r>
              <a:rPr lang="en-US" sz="2000" dirty="0" err="1">
                <a:latin typeface="Gill Sans MT" panose="020B0502020104020203" pitchFamily="34" charset="0"/>
              </a:rPr>
              <a:t>Pye</a:t>
            </a:r>
            <a:r>
              <a:rPr lang="en-US" sz="2000" dirty="0">
                <a:latin typeface="Gill Sans MT" panose="020B0502020104020203" pitchFamily="34" charset="0"/>
              </a:rPr>
              <a:t> et al., 2017)</a:t>
            </a:r>
          </a:p>
        </p:txBody>
      </p:sp>
      <p:cxnSp>
        <p:nvCxnSpPr>
          <p:cNvPr id="146" name="Straight Arrow Connector 145">
            <a:extLst>
              <a:ext uri="{FF2B5EF4-FFF2-40B4-BE49-F238E27FC236}">
                <a16:creationId xmlns:a16="http://schemas.microsoft.com/office/drawing/2014/main" id="{8C1E451B-C035-4E21-B8CA-0BD757C57614}"/>
              </a:ext>
            </a:extLst>
          </p:cNvPr>
          <p:cNvCxnSpPr>
            <a:cxnSpLocks/>
          </p:cNvCxnSpPr>
          <p:nvPr/>
        </p:nvCxnSpPr>
        <p:spPr bwMode="auto">
          <a:xfrm flipH="1" flipV="1">
            <a:off x="9681935" y="2710498"/>
            <a:ext cx="1926098" cy="7676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7950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2A9867-2A7D-4016-A675-50B65234BEA5}"/>
              </a:ext>
            </a:extLst>
          </p:cNvPr>
          <p:cNvSpPr>
            <a:spLocks noGrp="1"/>
          </p:cNvSpPr>
          <p:nvPr>
            <p:ph type="title"/>
          </p:nvPr>
        </p:nvSpPr>
        <p:spPr>
          <a:xfrm>
            <a:off x="3566160" y="320040"/>
            <a:ext cx="7924800" cy="678307"/>
          </a:xfrm>
        </p:spPr>
        <p:txBody>
          <a:bodyPr/>
          <a:lstStyle/>
          <a:p>
            <a:r>
              <a:rPr lang="en-US" sz="2400" dirty="0"/>
              <a:t>Aerosols: Water Uptake to Organic Phase</a:t>
            </a:r>
          </a:p>
        </p:txBody>
      </p:sp>
      <p:sp>
        <p:nvSpPr>
          <p:cNvPr id="4" name="Content Placeholder 2">
            <a:extLst>
              <a:ext uri="{FF2B5EF4-FFF2-40B4-BE49-F238E27FC236}">
                <a16:creationId xmlns:a16="http://schemas.microsoft.com/office/drawing/2014/main" id="{E0A117CB-FC17-440B-9119-CD6448BEA99B}"/>
              </a:ext>
            </a:extLst>
          </p:cNvPr>
          <p:cNvSpPr txBox="1">
            <a:spLocks/>
          </p:cNvSpPr>
          <p:nvPr/>
        </p:nvSpPr>
        <p:spPr>
          <a:xfrm>
            <a:off x="280416" y="1490472"/>
            <a:ext cx="5815584" cy="4595178"/>
          </a:xfrm>
          <a:prstGeom prst="rect">
            <a:avLst/>
          </a:prstGeom>
        </p:spPr>
        <p:txBody>
          <a:bodyPr>
            <a:no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a:spcBef>
                <a:spcPts val="1200"/>
              </a:spcBef>
            </a:pPr>
            <a:r>
              <a:rPr lang="en-US" sz="2000" kern="0" dirty="0">
                <a:latin typeface="Gill Sans MT" panose="020B0502020104020203" pitchFamily="34" charset="0"/>
              </a:rPr>
              <a:t>Previous versions of CMAQ only included aerosol water associated with inorganic constituents (W</a:t>
            </a:r>
            <a:r>
              <a:rPr lang="en-US" sz="2000" kern="0" baseline="-25000" dirty="0">
                <a:latin typeface="Gill Sans MT" panose="020B0502020104020203" pitchFamily="34" charset="0"/>
              </a:rPr>
              <a:t>i</a:t>
            </a:r>
            <a:r>
              <a:rPr lang="en-US" sz="2000" kern="0" dirty="0">
                <a:latin typeface="Gill Sans MT" panose="020B0502020104020203" pitchFamily="34" charset="0"/>
              </a:rPr>
              <a:t>) (via ISORROPIA)</a:t>
            </a:r>
          </a:p>
          <a:p>
            <a:pPr>
              <a:spcBef>
                <a:spcPts val="1200"/>
              </a:spcBef>
            </a:pPr>
            <a:r>
              <a:rPr lang="en-US" sz="2000" kern="0" dirty="0">
                <a:latin typeface="Gill Sans MT" panose="020B0502020104020203" pitchFamily="34" charset="0"/>
              </a:rPr>
              <a:t>The contribution of aerosol water due to organic species (W</a:t>
            </a:r>
            <a:r>
              <a:rPr lang="en-US" sz="2000" kern="0" baseline="-25000" dirty="0">
                <a:latin typeface="Gill Sans MT" panose="020B0502020104020203" pitchFamily="34" charset="0"/>
              </a:rPr>
              <a:t>o</a:t>
            </a:r>
            <a:r>
              <a:rPr lang="en-US" sz="2000" kern="0" dirty="0">
                <a:latin typeface="Gill Sans MT" panose="020B0502020104020203" pitchFamily="34" charset="0"/>
              </a:rPr>
              <a:t>) was estimated as 35 % with higher contributions (50 %) at night during SOAS (Guo et al. 2015 ACP)</a:t>
            </a:r>
          </a:p>
          <a:p>
            <a:pPr>
              <a:spcBef>
                <a:spcPts val="1200"/>
              </a:spcBef>
            </a:pPr>
            <a:r>
              <a:rPr lang="en-US" sz="2000" kern="0" dirty="0">
                <a:latin typeface="Gill Sans MT" panose="020B0502020104020203" pitchFamily="34" charset="0"/>
              </a:rPr>
              <a:t>Increased aerosol water leads to increased light scattering, reduced visibility, increased aerosol direct radiative effects, and changes in aerosol size and deposition</a:t>
            </a:r>
          </a:p>
          <a:p>
            <a:pPr>
              <a:spcBef>
                <a:spcPts val="1200"/>
              </a:spcBef>
            </a:pPr>
            <a:r>
              <a:rPr lang="en-US" sz="2000" kern="0" dirty="0">
                <a:latin typeface="Gill Sans MT" panose="020B0502020104020203" pitchFamily="34" charset="0"/>
              </a:rPr>
              <a:t>W</a:t>
            </a:r>
            <a:r>
              <a:rPr lang="en-US" sz="2000" kern="0" baseline="-25000" dirty="0">
                <a:latin typeface="Gill Sans MT" panose="020B0502020104020203" pitchFamily="34" charset="0"/>
              </a:rPr>
              <a:t>o</a:t>
            </a:r>
            <a:r>
              <a:rPr lang="en-US" sz="2000" kern="0" dirty="0">
                <a:latin typeface="Gill Sans MT" panose="020B0502020104020203" pitchFamily="34" charset="0"/>
              </a:rPr>
              <a:t> will be largest when RH is high and OA is abundant</a:t>
            </a:r>
          </a:p>
        </p:txBody>
      </p:sp>
      <p:pic>
        <p:nvPicPr>
          <p:cNvPr id="5" name="Picture 4">
            <a:extLst>
              <a:ext uri="{FF2B5EF4-FFF2-40B4-BE49-F238E27FC236}">
                <a16:creationId xmlns:a16="http://schemas.microsoft.com/office/drawing/2014/main" id="{1E4FEB43-AC95-4749-BF6C-945DA651A36E}"/>
              </a:ext>
            </a:extLst>
          </p:cNvPr>
          <p:cNvPicPr>
            <a:picLocks noChangeAspect="1"/>
          </p:cNvPicPr>
          <p:nvPr/>
        </p:nvPicPr>
        <p:blipFill>
          <a:blip r:embed="rId2"/>
          <a:stretch>
            <a:fillRect/>
          </a:stretch>
        </p:blipFill>
        <p:spPr>
          <a:xfrm>
            <a:off x="6172200" y="1447800"/>
            <a:ext cx="5663279" cy="4594040"/>
          </a:xfrm>
          <a:prstGeom prst="rect">
            <a:avLst/>
          </a:prstGeom>
        </p:spPr>
      </p:pic>
      <p:sp>
        <p:nvSpPr>
          <p:cNvPr id="6" name="TextBox 5">
            <a:extLst>
              <a:ext uri="{FF2B5EF4-FFF2-40B4-BE49-F238E27FC236}">
                <a16:creationId xmlns:a16="http://schemas.microsoft.com/office/drawing/2014/main" id="{ECA98426-6406-495A-870E-6A5DAE60DE58}"/>
              </a:ext>
            </a:extLst>
          </p:cNvPr>
          <p:cNvSpPr txBox="1"/>
          <p:nvPr/>
        </p:nvSpPr>
        <p:spPr>
          <a:xfrm>
            <a:off x="9607074" y="6123189"/>
            <a:ext cx="2280126" cy="338554"/>
          </a:xfrm>
          <a:prstGeom prst="rect">
            <a:avLst/>
          </a:prstGeom>
          <a:noFill/>
        </p:spPr>
        <p:txBody>
          <a:bodyPr wrap="square" rtlCol="0">
            <a:spAutoFit/>
          </a:bodyPr>
          <a:lstStyle/>
          <a:p>
            <a:pPr algn="r"/>
            <a:r>
              <a:rPr lang="en-US" sz="1600" i="1" dirty="0">
                <a:latin typeface="Gill Sans MT" panose="020B0502020104020203" pitchFamily="34" charset="0"/>
              </a:rPr>
              <a:t>Pye et al. 2017 ACP</a:t>
            </a:r>
          </a:p>
        </p:txBody>
      </p:sp>
      <p:sp>
        <p:nvSpPr>
          <p:cNvPr id="7" name="TextBox 6">
            <a:extLst>
              <a:ext uri="{FF2B5EF4-FFF2-40B4-BE49-F238E27FC236}">
                <a16:creationId xmlns:a16="http://schemas.microsoft.com/office/drawing/2014/main" id="{967A4673-1AD2-4577-90D6-F6DCD8552500}"/>
              </a:ext>
            </a:extLst>
          </p:cNvPr>
          <p:cNvSpPr txBox="1"/>
          <p:nvPr/>
        </p:nvSpPr>
        <p:spPr>
          <a:xfrm>
            <a:off x="1780032" y="6249236"/>
            <a:ext cx="2111732" cy="338554"/>
          </a:xfrm>
          <a:prstGeom prst="rect">
            <a:avLst/>
          </a:prstGeom>
          <a:noFill/>
        </p:spPr>
        <p:txBody>
          <a:bodyPr wrap="none" rtlCol="0">
            <a:spAutoFit/>
          </a:bodyPr>
          <a:lstStyle/>
          <a:p>
            <a:r>
              <a:rPr lang="en-US" sz="1600" b="1" dirty="0">
                <a:solidFill>
                  <a:srgbClr val="0070C0"/>
                </a:solidFill>
                <a:latin typeface="Gill Sans MT" panose="020B0502020104020203" pitchFamily="34" charset="0"/>
              </a:rPr>
              <a:t>Contact: Havala Pye</a:t>
            </a:r>
          </a:p>
        </p:txBody>
      </p:sp>
    </p:spTree>
    <p:extLst>
      <p:ext uri="{BB962C8B-B14F-4D97-AF65-F5344CB8AC3E}">
        <p14:creationId xmlns:p14="http://schemas.microsoft.com/office/powerpoint/2010/main" val="1540447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0BD5D4-7B47-4C66-90B4-A3F258FE56DE}"/>
              </a:ext>
            </a:extLst>
          </p:cNvPr>
          <p:cNvSpPr>
            <a:spLocks noGrp="1"/>
          </p:cNvSpPr>
          <p:nvPr>
            <p:ph type="title"/>
          </p:nvPr>
        </p:nvSpPr>
        <p:spPr>
          <a:xfrm>
            <a:off x="3566160" y="320040"/>
            <a:ext cx="7924800" cy="678307"/>
          </a:xfrm>
        </p:spPr>
        <p:txBody>
          <a:bodyPr/>
          <a:lstStyle/>
          <a:p>
            <a:r>
              <a:rPr lang="en-US" sz="2400" dirty="0"/>
              <a:t>Deposition: Effect of </a:t>
            </a:r>
            <a:r>
              <a:rPr lang="en-US" sz="2400" dirty="0" err="1"/>
              <a:t>r</a:t>
            </a:r>
            <a:r>
              <a:rPr lang="en-US" sz="2400" baseline="-25000" dirty="0" err="1"/>
              <a:t>b</a:t>
            </a:r>
            <a:r>
              <a:rPr lang="en-US" sz="2400" dirty="0"/>
              <a:t> Revision on Aerosol Removal</a:t>
            </a:r>
          </a:p>
        </p:txBody>
      </p:sp>
      <p:sp>
        <p:nvSpPr>
          <p:cNvPr id="4" name="Content Placeholder 2">
            <a:extLst>
              <a:ext uri="{FF2B5EF4-FFF2-40B4-BE49-F238E27FC236}">
                <a16:creationId xmlns:a16="http://schemas.microsoft.com/office/drawing/2014/main" id="{5CADC8EA-9BE1-429B-ACE1-67FEEF3E78E5}"/>
              </a:ext>
            </a:extLst>
          </p:cNvPr>
          <p:cNvSpPr txBox="1">
            <a:spLocks/>
          </p:cNvSpPr>
          <p:nvPr/>
        </p:nvSpPr>
        <p:spPr>
          <a:xfrm>
            <a:off x="534557" y="1170039"/>
            <a:ext cx="10838080" cy="1877961"/>
          </a:xfrm>
          <a:prstGeom prst="rect">
            <a:avLst/>
          </a:prstGeom>
        </p:spPr>
        <p:txBody>
          <a:bodyPr>
            <a:norm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r>
              <a:rPr lang="en-US" b="1" kern="0" dirty="0">
                <a:latin typeface="Gill Sans MT" panose="020B0502020104020203" pitchFamily="34" charset="0"/>
              </a:rPr>
              <a:t>The sub-laminar boundary layer resistance (</a:t>
            </a:r>
            <a:r>
              <a:rPr lang="en-US" b="1" i="1" kern="0" dirty="0" err="1">
                <a:latin typeface="Gill Sans MT" panose="020B0502020104020203" pitchFamily="34" charset="0"/>
              </a:rPr>
              <a:t>r</a:t>
            </a:r>
            <a:r>
              <a:rPr lang="en-US" b="1" i="1" kern="0" baseline="-25000" dirty="0" err="1">
                <a:latin typeface="Gill Sans MT" panose="020B0502020104020203" pitchFamily="34" charset="0"/>
              </a:rPr>
              <a:t>b</a:t>
            </a:r>
            <a:r>
              <a:rPr lang="en-US" b="1" kern="0" dirty="0">
                <a:latin typeface="Gill Sans MT" panose="020B0502020104020203" pitchFamily="34" charset="0"/>
              </a:rPr>
              <a:t>) is the key factor for aerosol dry deposition</a:t>
            </a:r>
          </a:p>
          <a:p>
            <a:r>
              <a:rPr lang="en-US" b="1" kern="0" dirty="0">
                <a:latin typeface="Gill Sans MT" panose="020B0502020104020203" pitchFamily="34" charset="0"/>
              </a:rPr>
              <a:t>New aerosol dry deposition velocity </a:t>
            </a:r>
            <a:r>
              <a:rPr lang="en-US" b="1" i="1" kern="0" dirty="0" err="1">
                <a:latin typeface="Gill Sans MT" panose="020B0502020104020203" pitchFamily="34" charset="0"/>
              </a:rPr>
              <a:t>V</a:t>
            </a:r>
            <a:r>
              <a:rPr lang="en-US" b="1" i="1" kern="0" baseline="-25000" dirty="0" err="1">
                <a:latin typeface="Gill Sans MT" panose="020B0502020104020203" pitchFamily="34" charset="0"/>
              </a:rPr>
              <a:t>d</a:t>
            </a:r>
            <a:r>
              <a:rPr lang="en-US" b="1" kern="0" dirty="0">
                <a:latin typeface="Gill Sans MT" panose="020B0502020104020203" pitchFamily="34" charset="0"/>
              </a:rPr>
              <a:t> is greater in most vegetated areas</a:t>
            </a:r>
          </a:p>
          <a:p>
            <a:r>
              <a:rPr lang="en-US" b="1" kern="0" dirty="0">
                <a:latin typeface="Gill Sans MT" panose="020B0502020104020203" pitchFamily="34" charset="0"/>
              </a:rPr>
              <a:t>Previously had unrealistically large </a:t>
            </a:r>
            <a:r>
              <a:rPr lang="en-US" b="1" i="1" kern="0" dirty="0" err="1">
                <a:latin typeface="Gill Sans MT" panose="020B0502020104020203" pitchFamily="34" charset="0"/>
              </a:rPr>
              <a:t>V</a:t>
            </a:r>
            <a:r>
              <a:rPr lang="en-US" b="1" i="1" kern="0" baseline="-25000" dirty="0" err="1">
                <a:latin typeface="Gill Sans MT" panose="020B0502020104020203" pitchFamily="34" charset="0"/>
              </a:rPr>
              <a:t>d</a:t>
            </a:r>
            <a:r>
              <a:rPr lang="en-US" b="1" kern="0" dirty="0">
                <a:latin typeface="Gill Sans MT" panose="020B0502020104020203" pitchFamily="34" charset="0"/>
              </a:rPr>
              <a:t> values that are reduced greatly</a:t>
            </a:r>
          </a:p>
          <a:p>
            <a:pPr lvl="1"/>
            <a:endParaRPr lang="en-US" kern="0" dirty="0">
              <a:latin typeface="Gill Sans MT" panose="020B0502020104020203" pitchFamily="34" charset="0"/>
            </a:endParaRPr>
          </a:p>
          <a:p>
            <a:endParaRPr lang="en-US" kern="0" dirty="0">
              <a:latin typeface="Gill Sans MT" panose="020B0502020104020203" pitchFamily="34" charset="0"/>
            </a:endParaRPr>
          </a:p>
        </p:txBody>
      </p:sp>
      <p:pic>
        <p:nvPicPr>
          <p:cNvPr id="5" name="Content Placeholder 4">
            <a:extLst>
              <a:ext uri="{FF2B5EF4-FFF2-40B4-BE49-F238E27FC236}">
                <a16:creationId xmlns:a16="http://schemas.microsoft.com/office/drawing/2014/main" id="{6C69EBB2-D26F-4076-941B-8E00BF578E2D}"/>
              </a:ext>
            </a:extLst>
          </p:cNvPr>
          <p:cNvPicPr>
            <a:picLocks noChangeAspect="1"/>
          </p:cNvPicPr>
          <p:nvPr/>
        </p:nvPicPr>
        <p:blipFill rotWithShape="1">
          <a:blip r:embed="rId3">
            <a:extLst>
              <a:ext uri="{28A0092B-C50C-407E-A947-70E740481C1C}">
                <a14:useLocalDpi xmlns:a14="http://schemas.microsoft.com/office/drawing/2010/main" val="0"/>
              </a:ext>
            </a:extLst>
          </a:blip>
          <a:srcRect b="9279"/>
          <a:stretch/>
        </p:blipFill>
        <p:spPr>
          <a:xfrm>
            <a:off x="1163387" y="3528995"/>
            <a:ext cx="4998073" cy="3100405"/>
          </a:xfrm>
          <a:prstGeom prst="rect">
            <a:avLst/>
          </a:prstGeom>
        </p:spPr>
      </p:pic>
      <p:pic>
        <p:nvPicPr>
          <p:cNvPr id="6" name="Picture 5">
            <a:extLst>
              <a:ext uri="{FF2B5EF4-FFF2-40B4-BE49-F238E27FC236}">
                <a16:creationId xmlns:a16="http://schemas.microsoft.com/office/drawing/2014/main" id="{6D1DDCD2-3F01-48F6-8FCD-E8EAB4D80DDB}"/>
              </a:ext>
            </a:extLst>
          </p:cNvPr>
          <p:cNvPicPr>
            <a:picLocks noChangeAspect="1"/>
          </p:cNvPicPr>
          <p:nvPr/>
        </p:nvPicPr>
        <p:blipFill rotWithShape="1">
          <a:blip r:embed="rId4">
            <a:extLst>
              <a:ext uri="{28A0092B-C50C-407E-A947-70E740481C1C}">
                <a14:useLocalDpi xmlns:a14="http://schemas.microsoft.com/office/drawing/2010/main" val="0"/>
              </a:ext>
            </a:extLst>
          </a:blip>
          <a:srcRect b="9279"/>
          <a:stretch/>
        </p:blipFill>
        <p:spPr>
          <a:xfrm>
            <a:off x="6553923" y="3528995"/>
            <a:ext cx="5104677" cy="3100405"/>
          </a:xfrm>
          <a:prstGeom prst="rect">
            <a:avLst/>
          </a:prstGeom>
        </p:spPr>
      </p:pic>
      <p:sp>
        <p:nvSpPr>
          <p:cNvPr id="7" name="TextBox 6">
            <a:extLst>
              <a:ext uri="{FF2B5EF4-FFF2-40B4-BE49-F238E27FC236}">
                <a16:creationId xmlns:a16="http://schemas.microsoft.com/office/drawing/2014/main" id="{9D1993E7-55B1-46B0-8C77-9DC9905DADE6}"/>
              </a:ext>
            </a:extLst>
          </p:cNvPr>
          <p:cNvSpPr txBox="1"/>
          <p:nvPr/>
        </p:nvSpPr>
        <p:spPr>
          <a:xfrm>
            <a:off x="534557" y="3105090"/>
            <a:ext cx="7422609" cy="400110"/>
          </a:xfrm>
          <a:prstGeom prst="rect">
            <a:avLst/>
          </a:prstGeom>
          <a:solidFill>
            <a:schemeClr val="bg1"/>
          </a:solidFill>
        </p:spPr>
        <p:txBody>
          <a:bodyPr wrap="none" rtlCol="0">
            <a:spAutoFit/>
          </a:bodyPr>
          <a:lstStyle/>
          <a:p>
            <a:r>
              <a:rPr lang="en-US" sz="2000" b="1" dirty="0">
                <a:latin typeface="Gill Sans MT" panose="020B0502020104020203" pitchFamily="34" charset="0"/>
              </a:rPr>
              <a:t>Accumulation Mode Deposition Velocity (June 24, 2011; 20z):</a:t>
            </a:r>
          </a:p>
        </p:txBody>
      </p:sp>
      <p:sp>
        <p:nvSpPr>
          <p:cNvPr id="8" name="TextBox 7">
            <a:extLst>
              <a:ext uri="{FF2B5EF4-FFF2-40B4-BE49-F238E27FC236}">
                <a16:creationId xmlns:a16="http://schemas.microsoft.com/office/drawing/2014/main" id="{23218F0A-A080-45C9-A29B-DB7F591D63CB}"/>
              </a:ext>
            </a:extLst>
          </p:cNvPr>
          <p:cNvSpPr txBox="1"/>
          <p:nvPr/>
        </p:nvSpPr>
        <p:spPr>
          <a:xfrm>
            <a:off x="6788956" y="3458997"/>
            <a:ext cx="3937130" cy="400110"/>
          </a:xfrm>
          <a:prstGeom prst="rect">
            <a:avLst/>
          </a:prstGeom>
          <a:solidFill>
            <a:schemeClr val="bg1"/>
          </a:solidFill>
        </p:spPr>
        <p:txBody>
          <a:bodyPr wrap="square" rtlCol="0">
            <a:spAutoFit/>
          </a:bodyPr>
          <a:lstStyle/>
          <a:p>
            <a:pPr algn="ctr"/>
            <a:r>
              <a:rPr lang="en-US" sz="2000" b="1" dirty="0">
                <a:latin typeface="Gill Sans MT" panose="020B0502020104020203" pitchFamily="34" charset="0"/>
              </a:rPr>
              <a:t>Revised </a:t>
            </a:r>
            <a:r>
              <a:rPr lang="en-US" sz="2000" b="1" dirty="0" err="1">
                <a:latin typeface="Gill Sans MT" panose="020B0502020104020203" pitchFamily="34" charset="0"/>
              </a:rPr>
              <a:t>r</a:t>
            </a:r>
            <a:r>
              <a:rPr lang="en-US" sz="2000" b="1" baseline="-25000" dirty="0" err="1">
                <a:latin typeface="Gill Sans MT" panose="020B0502020104020203" pitchFamily="34" charset="0"/>
              </a:rPr>
              <a:t>b</a:t>
            </a:r>
            <a:endParaRPr lang="en-US" sz="2000" b="1" dirty="0">
              <a:latin typeface="Gill Sans MT" panose="020B0502020104020203" pitchFamily="34" charset="0"/>
            </a:endParaRPr>
          </a:p>
        </p:txBody>
      </p:sp>
      <p:sp>
        <p:nvSpPr>
          <p:cNvPr id="9" name="TextBox 8">
            <a:extLst>
              <a:ext uri="{FF2B5EF4-FFF2-40B4-BE49-F238E27FC236}">
                <a16:creationId xmlns:a16="http://schemas.microsoft.com/office/drawing/2014/main" id="{411E1A84-59D5-4F1A-9881-A7537379C250}"/>
              </a:ext>
            </a:extLst>
          </p:cNvPr>
          <p:cNvSpPr txBox="1"/>
          <p:nvPr/>
        </p:nvSpPr>
        <p:spPr>
          <a:xfrm>
            <a:off x="1429686" y="3429000"/>
            <a:ext cx="3937130" cy="400110"/>
          </a:xfrm>
          <a:prstGeom prst="rect">
            <a:avLst/>
          </a:prstGeom>
          <a:solidFill>
            <a:schemeClr val="bg1"/>
          </a:solidFill>
        </p:spPr>
        <p:txBody>
          <a:bodyPr wrap="square" rtlCol="0">
            <a:spAutoFit/>
          </a:bodyPr>
          <a:lstStyle/>
          <a:p>
            <a:pPr algn="ctr"/>
            <a:r>
              <a:rPr lang="en-US" sz="2000" b="1" dirty="0">
                <a:latin typeface="Gill Sans MT" panose="020B0502020104020203" pitchFamily="34" charset="0"/>
              </a:rPr>
              <a:t>CMAQv5.2.1</a:t>
            </a:r>
          </a:p>
        </p:txBody>
      </p:sp>
      <p:sp>
        <p:nvSpPr>
          <p:cNvPr id="11" name="Oval 10">
            <a:extLst>
              <a:ext uri="{FF2B5EF4-FFF2-40B4-BE49-F238E27FC236}">
                <a16:creationId xmlns:a16="http://schemas.microsoft.com/office/drawing/2014/main" id="{42972A39-76A9-49CE-90B1-041FE25F8B63}"/>
              </a:ext>
            </a:extLst>
          </p:cNvPr>
          <p:cNvSpPr/>
          <p:nvPr/>
        </p:nvSpPr>
        <p:spPr bwMode="auto">
          <a:xfrm>
            <a:off x="3733800" y="5486400"/>
            <a:ext cx="609600" cy="609600"/>
          </a:xfrm>
          <a:prstGeom prst="ellipse">
            <a:avLst/>
          </a:prstGeom>
          <a:noFill/>
          <a:ln w="57150" cap="flat" cmpd="sng" algn="ctr">
            <a:solidFill>
              <a:srgbClr val="7030A0"/>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2" name="Oval 11">
            <a:extLst>
              <a:ext uri="{FF2B5EF4-FFF2-40B4-BE49-F238E27FC236}">
                <a16:creationId xmlns:a16="http://schemas.microsoft.com/office/drawing/2014/main" id="{A76891A0-5F52-4DE9-8FC9-A0C684FDDA67}"/>
              </a:ext>
            </a:extLst>
          </p:cNvPr>
          <p:cNvSpPr/>
          <p:nvPr/>
        </p:nvSpPr>
        <p:spPr bwMode="auto">
          <a:xfrm>
            <a:off x="9106261" y="5486400"/>
            <a:ext cx="609600" cy="609600"/>
          </a:xfrm>
          <a:prstGeom prst="ellipse">
            <a:avLst/>
          </a:prstGeom>
          <a:noFill/>
          <a:ln w="57150" cap="flat" cmpd="sng" algn="ctr">
            <a:solidFill>
              <a:srgbClr val="7030A0"/>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3" name="Oval 12">
            <a:extLst>
              <a:ext uri="{FF2B5EF4-FFF2-40B4-BE49-F238E27FC236}">
                <a16:creationId xmlns:a16="http://schemas.microsoft.com/office/drawing/2014/main" id="{E19BC806-D0AB-4FC4-A935-572D2DB7E9F9}"/>
              </a:ext>
            </a:extLst>
          </p:cNvPr>
          <p:cNvSpPr/>
          <p:nvPr/>
        </p:nvSpPr>
        <p:spPr bwMode="auto">
          <a:xfrm>
            <a:off x="1828800" y="4342069"/>
            <a:ext cx="609600" cy="609600"/>
          </a:xfrm>
          <a:prstGeom prst="ellipse">
            <a:avLst/>
          </a:prstGeom>
          <a:noFill/>
          <a:ln w="57150" cap="flat" cmpd="sng" algn="ctr">
            <a:solidFill>
              <a:schemeClr val="bg1"/>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4" name="Oval 13">
            <a:extLst>
              <a:ext uri="{FF2B5EF4-FFF2-40B4-BE49-F238E27FC236}">
                <a16:creationId xmlns:a16="http://schemas.microsoft.com/office/drawing/2014/main" id="{F3CA54FD-9015-4846-A7B4-A3D28AD1DD51}"/>
              </a:ext>
            </a:extLst>
          </p:cNvPr>
          <p:cNvSpPr/>
          <p:nvPr/>
        </p:nvSpPr>
        <p:spPr bwMode="auto">
          <a:xfrm>
            <a:off x="7223760" y="4342069"/>
            <a:ext cx="609600" cy="609600"/>
          </a:xfrm>
          <a:prstGeom prst="ellipse">
            <a:avLst/>
          </a:prstGeom>
          <a:noFill/>
          <a:ln w="57150" cap="flat" cmpd="sng" algn="ctr">
            <a:solidFill>
              <a:schemeClr val="bg1"/>
            </a:solidFill>
            <a:prstDash val="lg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2791102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D2CF95-EE07-4B22-8798-369D79417726}"/>
              </a:ext>
            </a:extLst>
          </p:cNvPr>
          <p:cNvPicPr>
            <a:picLocks noChangeAspect="1"/>
          </p:cNvPicPr>
          <p:nvPr/>
        </p:nvPicPr>
        <p:blipFill>
          <a:blip r:embed="rId2"/>
          <a:stretch>
            <a:fillRect/>
          </a:stretch>
        </p:blipFill>
        <p:spPr>
          <a:xfrm>
            <a:off x="6810032" y="1709928"/>
            <a:ext cx="5099289" cy="5058714"/>
          </a:xfrm>
          <a:prstGeom prst="rect">
            <a:avLst/>
          </a:prstGeom>
        </p:spPr>
      </p:pic>
      <p:sp>
        <p:nvSpPr>
          <p:cNvPr id="3" name="Title 2">
            <a:extLst>
              <a:ext uri="{FF2B5EF4-FFF2-40B4-BE49-F238E27FC236}">
                <a16:creationId xmlns:a16="http://schemas.microsoft.com/office/drawing/2014/main" id="{5F4CBF74-75B1-4C90-8938-5719517F660D}"/>
              </a:ext>
            </a:extLst>
          </p:cNvPr>
          <p:cNvSpPr>
            <a:spLocks noGrp="1"/>
          </p:cNvSpPr>
          <p:nvPr>
            <p:ph type="title"/>
          </p:nvPr>
        </p:nvSpPr>
        <p:spPr>
          <a:xfrm>
            <a:off x="3566160" y="320040"/>
            <a:ext cx="7924800" cy="678307"/>
          </a:xfrm>
        </p:spPr>
        <p:txBody>
          <a:bodyPr/>
          <a:lstStyle/>
          <a:p>
            <a:r>
              <a:rPr lang="en-US" sz="2400" dirty="0"/>
              <a:t>Deposition: Updates to M3dry Surface Flux Model</a:t>
            </a: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FBFE9204-6A32-49C8-B206-B0D2A30CCFC9}"/>
                  </a:ext>
                </a:extLst>
              </p:cNvPr>
              <p:cNvSpPr txBox="1">
                <a:spLocks/>
              </p:cNvSpPr>
              <p:nvPr/>
            </p:nvSpPr>
            <p:spPr>
              <a:xfrm>
                <a:off x="152400" y="1195948"/>
                <a:ext cx="6657632" cy="5195708"/>
              </a:xfrm>
              <a:prstGeom prst="rect">
                <a:avLst/>
              </a:prstGeom>
            </p:spPr>
            <p:txBody>
              <a:bodyPr>
                <a:normAutofit fontScale="92500" lnSpcReduction="10000"/>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r>
                  <a:rPr lang="en-US" b="1" kern="0" dirty="0">
                    <a:latin typeface="Gill Sans MT" panose="020B0502020104020203" pitchFamily="34" charset="0"/>
                  </a:rPr>
                  <a:t>Ozone dry deposition is increased due to revision of resistance to bare soil from:</a:t>
                </a:r>
              </a:p>
              <a:p>
                <a:pPr marL="0" indent="0">
                  <a:buFont typeface="Times" pitchFamily="1" charset="0"/>
                  <a:buNone/>
                </a:pPr>
                <a:r>
                  <a:rPr lang="en-US" sz="2000" kern="0" dirty="0">
                    <a:latin typeface="Gill Sans MT" panose="020B0502020104020203" pitchFamily="34" charset="0"/>
                  </a:rPr>
                  <a:t>       </a:t>
                </a:r>
                <a14:m>
                  <m:oMath xmlns:m="http://schemas.openxmlformats.org/officeDocument/2006/math">
                    <m:sSub>
                      <m:sSubPr>
                        <m:ctrlPr>
                          <a:rPr lang="en-US" sz="2000" i="1" kern="0" smtClean="0">
                            <a:solidFill>
                              <a:srgbClr val="FF0000"/>
                            </a:solidFill>
                            <a:latin typeface="Cambria Math" panose="02040503050406030204" pitchFamily="18" charset="0"/>
                          </a:rPr>
                        </m:ctrlPr>
                      </m:sSubPr>
                      <m:e>
                        <m:r>
                          <a:rPr lang="en-US" sz="2000" i="1" kern="0" smtClean="0">
                            <a:solidFill>
                              <a:srgbClr val="FF0000"/>
                            </a:solidFill>
                            <a:latin typeface="Cambria Math" panose="02040503050406030204" pitchFamily="18" charset="0"/>
                          </a:rPr>
                          <m:t>𝑟</m:t>
                        </m:r>
                      </m:e>
                      <m:sub>
                        <m:r>
                          <a:rPr lang="en-US" sz="2000" i="1" kern="0" smtClean="0">
                            <a:solidFill>
                              <a:srgbClr val="FF0000"/>
                            </a:solidFill>
                            <a:latin typeface="Cambria Math" panose="02040503050406030204" pitchFamily="18" charset="0"/>
                          </a:rPr>
                          <m:t>𝑠𝑜𝑖𝑙</m:t>
                        </m:r>
                      </m:sub>
                    </m:sSub>
                  </m:oMath>
                </a14:m>
                <a:r>
                  <a:rPr lang="en-US" sz="2000" kern="0" dirty="0">
                    <a:solidFill>
                      <a:srgbClr val="FF0000"/>
                    </a:solidFill>
                    <a:latin typeface="Gill Sans MT" panose="020B0502020104020203" pitchFamily="34" charset="0"/>
                  </a:rPr>
                  <a:t>= 667 s/m             </a:t>
                </a:r>
                <a:r>
                  <a:rPr lang="en-US" sz="2000" kern="0" dirty="0">
                    <a:latin typeface="Gill Sans MT" panose="020B0502020104020203" pitchFamily="34" charset="0"/>
                  </a:rPr>
                  <a:t>to:           </a:t>
                </a:r>
                <a14:m>
                  <m:oMath xmlns:m="http://schemas.openxmlformats.org/officeDocument/2006/math">
                    <m:sSub>
                      <m:sSubPr>
                        <m:ctrlPr>
                          <a:rPr lang="en-US" sz="2000" i="1" kern="0">
                            <a:solidFill>
                              <a:srgbClr val="FF0000"/>
                            </a:solidFill>
                            <a:latin typeface="Cambria Math" panose="02040503050406030204" pitchFamily="18" charset="0"/>
                          </a:rPr>
                        </m:ctrlPr>
                      </m:sSubPr>
                      <m:e>
                        <m:r>
                          <a:rPr lang="en-US" sz="2000" i="1" kern="0">
                            <a:solidFill>
                              <a:srgbClr val="FF0000"/>
                            </a:solidFill>
                            <a:latin typeface="Cambria Math" panose="02040503050406030204" pitchFamily="18" charset="0"/>
                          </a:rPr>
                          <m:t>𝑟</m:t>
                        </m:r>
                      </m:e>
                      <m:sub>
                        <m:r>
                          <a:rPr lang="en-US" sz="2000" i="1" kern="0">
                            <a:solidFill>
                              <a:srgbClr val="FF0000"/>
                            </a:solidFill>
                            <a:latin typeface="Cambria Math" panose="02040503050406030204" pitchFamily="18" charset="0"/>
                          </a:rPr>
                          <m:t>𝑠𝑜𝑖𝑙</m:t>
                        </m:r>
                      </m:sub>
                    </m:sSub>
                  </m:oMath>
                </a14:m>
                <a:r>
                  <a:rPr lang="en-US" sz="2000" kern="0" dirty="0">
                    <a:solidFill>
                      <a:srgbClr val="FF0000"/>
                    </a:solidFill>
                    <a:latin typeface="Gill Sans MT" panose="020B0502020104020203" pitchFamily="34" charset="0"/>
                  </a:rPr>
                  <a:t>=200 + 300</a:t>
                </a:r>
                <a14:m>
                  <m:oMath xmlns:m="http://schemas.openxmlformats.org/officeDocument/2006/math">
                    <m:f>
                      <m:fPr>
                        <m:ctrlPr>
                          <a:rPr lang="en-US" sz="2000" i="1" kern="0">
                            <a:solidFill>
                              <a:srgbClr val="FF0000"/>
                            </a:solidFill>
                            <a:latin typeface="Cambria Math" panose="02040503050406030204" pitchFamily="18" charset="0"/>
                          </a:rPr>
                        </m:ctrlPr>
                      </m:fPr>
                      <m:num>
                        <m:sSub>
                          <m:sSubPr>
                            <m:ctrlPr>
                              <a:rPr lang="en-US" sz="2000" i="1" kern="0">
                                <a:solidFill>
                                  <a:srgbClr val="FF0000"/>
                                </a:solidFill>
                                <a:latin typeface="Cambria Math" panose="02040503050406030204" pitchFamily="18" charset="0"/>
                              </a:rPr>
                            </m:ctrlPr>
                          </m:sSubPr>
                          <m:e>
                            <m:r>
                              <a:rPr lang="en-US" sz="2000" i="1" kern="0">
                                <a:solidFill>
                                  <a:srgbClr val="FF0000"/>
                                </a:solidFill>
                                <a:latin typeface="Cambria Math" panose="02040503050406030204" pitchFamily="18" charset="0"/>
                              </a:rPr>
                              <m:t>𝑤</m:t>
                            </m:r>
                          </m:e>
                          <m:sub>
                            <m:r>
                              <a:rPr lang="en-US" sz="2000" i="1" kern="0">
                                <a:solidFill>
                                  <a:srgbClr val="FF0000"/>
                                </a:solidFill>
                                <a:latin typeface="Cambria Math" panose="02040503050406030204" pitchFamily="18" charset="0"/>
                              </a:rPr>
                              <m:t>𝑔</m:t>
                            </m:r>
                          </m:sub>
                        </m:sSub>
                      </m:num>
                      <m:den>
                        <m:sSub>
                          <m:sSubPr>
                            <m:ctrlPr>
                              <a:rPr lang="en-US" sz="2000" i="1" kern="0">
                                <a:solidFill>
                                  <a:srgbClr val="FF0000"/>
                                </a:solidFill>
                                <a:latin typeface="Cambria Math" panose="02040503050406030204" pitchFamily="18" charset="0"/>
                              </a:rPr>
                            </m:ctrlPr>
                          </m:sSubPr>
                          <m:e>
                            <m:r>
                              <a:rPr lang="en-US" sz="2000" i="1" kern="0">
                                <a:solidFill>
                                  <a:srgbClr val="FF0000"/>
                                </a:solidFill>
                                <a:latin typeface="Cambria Math" panose="02040503050406030204" pitchFamily="18" charset="0"/>
                              </a:rPr>
                              <m:t>𝑤</m:t>
                            </m:r>
                          </m:e>
                          <m:sub>
                            <m:r>
                              <a:rPr lang="en-US" sz="2000" i="1" kern="0">
                                <a:solidFill>
                                  <a:srgbClr val="FF0000"/>
                                </a:solidFill>
                                <a:latin typeface="Cambria Math" panose="02040503050406030204" pitchFamily="18" charset="0"/>
                              </a:rPr>
                              <m:t>𝑠𝑎𝑡</m:t>
                            </m:r>
                          </m:sub>
                        </m:sSub>
                      </m:den>
                    </m:f>
                  </m:oMath>
                </a14:m>
                <a:r>
                  <a:rPr lang="en-US" sz="2000" kern="0" dirty="0">
                    <a:latin typeface="Gill Sans MT" panose="020B0502020104020203" pitchFamily="34" charset="0"/>
                  </a:rPr>
                  <a:t>  </a:t>
                </a:r>
              </a:p>
              <a:p>
                <a:pPr marL="0" indent="0">
                  <a:buFont typeface="Times" pitchFamily="1" charset="0"/>
                  <a:buNone/>
                </a:pPr>
                <a:r>
                  <a:rPr lang="en-US" sz="2000" kern="0" dirty="0">
                    <a:latin typeface="Gill Sans MT" panose="020B0502020104020203" pitchFamily="34" charset="0"/>
                  </a:rPr>
                  <a:t>   as described by Ran et al, 2016, CMAS talk</a:t>
                </a:r>
              </a:p>
              <a:p>
                <a:pPr marL="0" indent="0">
                  <a:buFont typeface="Times" pitchFamily="1" charset="0"/>
                  <a:buNone/>
                </a:pPr>
                <a:r>
                  <a:rPr lang="en-US" sz="1200" kern="0" dirty="0">
                    <a:latin typeface="Gill Sans MT" panose="020B0502020104020203" pitchFamily="34" charset="0"/>
                  </a:rPr>
                  <a:t>    (Recommended by </a:t>
                </a:r>
                <a:r>
                  <a:rPr lang="en-US" sz="1200" kern="0" dirty="0" err="1">
                    <a:latin typeface="Gill Sans MT" panose="020B0502020104020203" pitchFamily="34" charset="0"/>
                  </a:rPr>
                  <a:t>Massman</a:t>
                </a:r>
                <a:r>
                  <a:rPr lang="en-US" sz="1200" kern="0" dirty="0">
                    <a:latin typeface="Gill Sans MT" panose="020B0502020104020203" pitchFamily="34" charset="0"/>
                  </a:rPr>
                  <a:t> 2004 </a:t>
                </a:r>
                <a:r>
                  <a:rPr lang="en-US" sz="1200" i="1" kern="0" dirty="0">
                    <a:latin typeface="Gill Sans MT" panose="020B0502020104020203" pitchFamily="34" charset="0"/>
                  </a:rPr>
                  <a:t>Atm. </a:t>
                </a:r>
                <a:r>
                  <a:rPr lang="en-US" sz="1200" i="1" kern="0" dirty="0" err="1">
                    <a:latin typeface="Gill Sans MT" panose="020B0502020104020203" pitchFamily="34" charset="0"/>
                  </a:rPr>
                  <a:t>Env</a:t>
                </a:r>
                <a:r>
                  <a:rPr lang="en-US" sz="1200" i="1" kern="0" dirty="0">
                    <a:latin typeface="Gill Sans MT" panose="020B0502020104020203" pitchFamily="34" charset="0"/>
                  </a:rPr>
                  <a:t>., </a:t>
                </a:r>
                <a:r>
                  <a:rPr lang="en-US" sz="1200" kern="0" dirty="0" err="1">
                    <a:latin typeface="Gill Sans MT" panose="020B0502020104020203" pitchFamily="34" charset="0"/>
                  </a:rPr>
                  <a:t>Meszaros</a:t>
                </a:r>
                <a:r>
                  <a:rPr lang="en-US" sz="1200" kern="0" dirty="0">
                    <a:latin typeface="Gill Sans MT" panose="020B0502020104020203" pitchFamily="34" charset="0"/>
                  </a:rPr>
                  <a:t> et al 2009, </a:t>
                </a:r>
                <a:r>
                  <a:rPr lang="en-US" sz="1200" kern="0" dirty="0" err="1">
                    <a:latin typeface="Gill Sans MT" panose="020B0502020104020203" pitchFamily="34" charset="0"/>
                  </a:rPr>
                  <a:t>Biogeosci</a:t>
                </a:r>
                <a:r>
                  <a:rPr lang="en-US" sz="1200" kern="0" dirty="0">
                    <a:latin typeface="Gill Sans MT" panose="020B0502020104020203" pitchFamily="34" charset="0"/>
                  </a:rPr>
                  <a:t>)</a:t>
                </a:r>
              </a:p>
              <a:p>
                <a:endParaRPr lang="en-US" sz="2000" kern="0" dirty="0">
                  <a:latin typeface="Gill Sans MT" panose="020B0502020104020203" pitchFamily="34" charset="0"/>
                </a:endParaRPr>
              </a:p>
              <a:p>
                <a:r>
                  <a:rPr lang="en-US" b="1" kern="0" dirty="0">
                    <a:latin typeface="Gill Sans MT" panose="020B0502020104020203" pitchFamily="34" charset="0"/>
                  </a:rPr>
                  <a:t>New M3dry bi-directional NH</a:t>
                </a:r>
                <a:r>
                  <a:rPr lang="en-US" b="1" kern="0" baseline="-25000" dirty="0">
                    <a:latin typeface="Gill Sans MT" panose="020B0502020104020203" pitchFamily="34" charset="0"/>
                  </a:rPr>
                  <a:t>3</a:t>
                </a:r>
                <a:r>
                  <a:rPr lang="en-US" b="1" kern="0" dirty="0">
                    <a:latin typeface="Gill Sans MT" panose="020B0502020104020203" pitchFamily="34" charset="0"/>
                  </a:rPr>
                  <a:t> flux model</a:t>
                </a:r>
              </a:p>
              <a:p>
                <a:pPr lvl="1"/>
                <a:r>
                  <a:rPr lang="en-US" sz="2000" kern="0" dirty="0">
                    <a:latin typeface="Gill Sans MT" panose="020B0502020104020203" pitchFamily="34" charset="0"/>
                  </a:rPr>
                  <a:t>Followed field-data based simple resistance algorithm as described in Pleim et al (2013)</a:t>
                </a:r>
              </a:p>
              <a:p>
                <a:pPr lvl="1"/>
                <a:r>
                  <a:rPr lang="en-US" sz="2000" kern="0" dirty="0">
                    <a:latin typeface="Gill Sans MT" panose="020B0502020104020203" pitchFamily="34" charset="0"/>
                  </a:rPr>
                  <a:t>Use EPIC simulated soil NH</a:t>
                </a:r>
                <a:r>
                  <a:rPr lang="en-US" sz="2000" kern="0" baseline="-25000" dirty="0">
                    <a:latin typeface="Gill Sans MT" panose="020B0502020104020203" pitchFamily="34" charset="0"/>
                  </a:rPr>
                  <a:t>4</a:t>
                </a:r>
                <a:r>
                  <a:rPr lang="en-US" sz="2000" kern="0" dirty="0">
                    <a:latin typeface="Gill Sans MT" panose="020B0502020104020203" pitchFamily="34" charset="0"/>
                  </a:rPr>
                  <a:t> concentration and soil properties directly on daily basis </a:t>
                </a:r>
              </a:p>
              <a:p>
                <a:pPr lvl="1"/>
                <a:r>
                  <a:rPr lang="en-US" sz="2000" kern="0" dirty="0">
                    <a:latin typeface="Gill Sans MT" panose="020B0502020104020203" pitchFamily="34" charset="0"/>
                  </a:rPr>
                  <a:t>Model description and evaluation in upcoming journal article by Pleim et al. </a:t>
                </a:r>
              </a:p>
              <a:p>
                <a:pPr marL="457200" lvl="1" indent="0">
                  <a:buFontTx/>
                  <a:buNone/>
                </a:pPr>
                <a:r>
                  <a:rPr lang="en-US" sz="1800" kern="0" dirty="0">
                    <a:latin typeface="Gill Sans MT" panose="020B0502020104020203" pitchFamily="34" charset="0"/>
                  </a:rPr>
                  <a:t>    (</a:t>
                </a:r>
                <a:r>
                  <a:rPr lang="en-US" sz="1800" kern="0" dirty="0">
                    <a:solidFill>
                      <a:srgbClr val="0070C0"/>
                    </a:solidFill>
                    <a:latin typeface="Gill Sans MT" panose="020B0502020104020203" pitchFamily="34" charset="0"/>
                  </a:rPr>
                  <a:t>see presentation by Limei Ran at 9:30)</a:t>
                </a:r>
              </a:p>
              <a:p>
                <a:pPr marL="457200" lvl="1" indent="0">
                  <a:buFontTx/>
                  <a:buNone/>
                </a:pPr>
                <a:endParaRPr lang="en-US" sz="1800" kern="0" dirty="0">
                  <a:solidFill>
                    <a:srgbClr val="0070C0"/>
                  </a:solidFill>
                  <a:latin typeface="Gill Sans MT" panose="020B0502020104020203" pitchFamily="34" charset="0"/>
                </a:endParaRPr>
              </a:p>
              <a:p>
                <a:pPr marL="174625" lvl="1" indent="0">
                  <a:buNone/>
                </a:pPr>
                <a:r>
                  <a:rPr lang="en-US" sz="1800" i="1" kern="0" dirty="0">
                    <a:solidFill>
                      <a:srgbClr val="0070C0"/>
                    </a:solidFill>
                    <a:latin typeface="Gill Sans MT" panose="020B0502020104020203" pitchFamily="34" charset="0"/>
                  </a:rPr>
                  <a:t>Model description &amp; evaluation in upcoming journal article by </a:t>
                </a:r>
                <a:r>
                  <a:rPr lang="en-US" sz="1800" i="1" kern="0" dirty="0" err="1">
                    <a:solidFill>
                      <a:srgbClr val="0070C0"/>
                    </a:solidFill>
                    <a:latin typeface="Gill Sans MT" panose="020B0502020104020203" pitchFamily="34" charset="0"/>
                  </a:rPr>
                  <a:t>Pleim</a:t>
                </a:r>
                <a:r>
                  <a:rPr lang="en-US" sz="1800" i="1" kern="0" dirty="0">
                    <a:solidFill>
                      <a:srgbClr val="0070C0"/>
                    </a:solidFill>
                    <a:latin typeface="Gill Sans MT" panose="020B0502020104020203" pitchFamily="34" charset="0"/>
                  </a:rPr>
                  <a:t> et al. </a:t>
                </a:r>
              </a:p>
              <a:p>
                <a:pPr marL="457200" lvl="1" indent="0">
                  <a:buFontTx/>
                  <a:buNone/>
                </a:pPr>
                <a:endParaRPr lang="en-US" sz="1800" kern="0" dirty="0">
                  <a:solidFill>
                    <a:srgbClr val="0070C0"/>
                  </a:solidFill>
                  <a:latin typeface="Gill Sans MT" panose="020B0502020104020203" pitchFamily="34" charset="0"/>
                </a:endParaRPr>
              </a:p>
            </p:txBody>
          </p:sp>
        </mc:Choice>
        <mc:Fallback>
          <p:sp>
            <p:nvSpPr>
              <p:cNvPr id="7" name="Content Placeholder 2">
                <a:extLst>
                  <a:ext uri="{FF2B5EF4-FFF2-40B4-BE49-F238E27FC236}">
                    <a16:creationId xmlns:a16="http://schemas.microsoft.com/office/drawing/2014/main" id="{FBFE9204-6A32-49C8-B206-B0D2A30CCFC9}"/>
                  </a:ext>
                </a:extLst>
              </p:cNvPr>
              <p:cNvSpPr txBox="1">
                <a:spLocks noRot="1" noChangeAspect="1" noMove="1" noResize="1" noEditPoints="1" noAdjustHandles="1" noChangeArrowheads="1" noChangeShapeType="1" noTextEdit="1"/>
              </p:cNvSpPr>
              <p:nvPr/>
            </p:nvSpPr>
            <p:spPr>
              <a:xfrm>
                <a:off x="152400" y="1195948"/>
                <a:ext cx="6657632" cy="5195708"/>
              </a:xfrm>
              <a:prstGeom prst="rect">
                <a:avLst/>
              </a:prstGeom>
              <a:blipFill>
                <a:blip r:embed="rId3"/>
                <a:stretch>
                  <a:fillRect l="-733" t="-1407" r="-18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22580B69-2B4B-4A0D-9FF3-756070BF5156}"/>
              </a:ext>
            </a:extLst>
          </p:cNvPr>
          <p:cNvSpPr txBox="1"/>
          <p:nvPr/>
        </p:nvSpPr>
        <p:spPr>
          <a:xfrm>
            <a:off x="7086599" y="1244376"/>
            <a:ext cx="4822723" cy="646331"/>
          </a:xfrm>
          <a:prstGeom prst="rect">
            <a:avLst/>
          </a:prstGeom>
          <a:solidFill>
            <a:schemeClr val="bg1"/>
          </a:solidFill>
        </p:spPr>
        <p:txBody>
          <a:bodyPr wrap="square" rtlCol="0">
            <a:spAutoFit/>
          </a:bodyPr>
          <a:lstStyle/>
          <a:p>
            <a:pPr algn="ctr"/>
            <a:r>
              <a:rPr lang="en-US" sz="1800" dirty="0">
                <a:latin typeface="Gill Sans MT" panose="020B0502020104020203" pitchFamily="34" charset="0"/>
              </a:rPr>
              <a:t>Monthly average model NH</a:t>
            </a:r>
            <a:r>
              <a:rPr lang="en-US" sz="1800" baseline="-25000" dirty="0">
                <a:latin typeface="Gill Sans MT" panose="020B0502020104020203" pitchFamily="34" charset="0"/>
              </a:rPr>
              <a:t>3</a:t>
            </a:r>
            <a:r>
              <a:rPr lang="en-US" sz="1800" dirty="0">
                <a:latin typeface="Gill Sans MT" panose="020B0502020104020203" pitchFamily="34" charset="0"/>
              </a:rPr>
              <a:t> with M3dry-bidi and no-bidi vs AMON obs for 2016</a:t>
            </a:r>
          </a:p>
        </p:txBody>
      </p:sp>
      <p:sp>
        <p:nvSpPr>
          <p:cNvPr id="4" name="TextBox 3">
            <a:extLst>
              <a:ext uri="{FF2B5EF4-FFF2-40B4-BE49-F238E27FC236}">
                <a16:creationId xmlns:a16="http://schemas.microsoft.com/office/drawing/2014/main" id="{82EAC669-DB00-414F-A14B-3C2CBDF62432}"/>
              </a:ext>
            </a:extLst>
          </p:cNvPr>
          <p:cNvSpPr txBox="1"/>
          <p:nvPr/>
        </p:nvSpPr>
        <p:spPr>
          <a:xfrm>
            <a:off x="7412736" y="2002536"/>
            <a:ext cx="4078224" cy="830997"/>
          </a:xfrm>
          <a:prstGeom prst="rect">
            <a:avLst/>
          </a:prstGeom>
          <a:solidFill>
            <a:schemeClr val="bg1"/>
          </a:solidFill>
        </p:spPr>
        <p:txBody>
          <a:bodyPr wrap="square" lIns="274320" rtlCol="0">
            <a:spAutoFit/>
          </a:bodyPr>
          <a:lstStyle/>
          <a:p>
            <a:r>
              <a:rPr lang="en-US" sz="1600" dirty="0" err="1"/>
              <a:t>Obs</a:t>
            </a:r>
            <a:r>
              <a:rPr lang="en-US" sz="1600" dirty="0"/>
              <a:t> (AMON)</a:t>
            </a:r>
          </a:p>
          <a:p>
            <a:r>
              <a:rPr lang="en-US" sz="1600" dirty="0"/>
              <a:t>With Bidirectional NH</a:t>
            </a:r>
            <a:r>
              <a:rPr lang="en-US" sz="1600" baseline="-25000" dirty="0"/>
              <a:t>3 </a:t>
            </a:r>
            <a:r>
              <a:rPr lang="en-US" sz="1600" dirty="0"/>
              <a:t>Surface Flux</a:t>
            </a:r>
          </a:p>
          <a:p>
            <a:r>
              <a:rPr lang="en-US" sz="1600" dirty="0"/>
              <a:t>Without Bidirectional NH</a:t>
            </a:r>
            <a:r>
              <a:rPr lang="en-US" sz="1600" baseline="-25000" dirty="0"/>
              <a:t>3</a:t>
            </a:r>
            <a:r>
              <a:rPr lang="en-US" sz="1600" dirty="0"/>
              <a:t> Surface Flux</a:t>
            </a:r>
          </a:p>
        </p:txBody>
      </p:sp>
      <p:sp>
        <p:nvSpPr>
          <p:cNvPr id="5" name="Rectangle 4">
            <a:extLst>
              <a:ext uri="{FF2B5EF4-FFF2-40B4-BE49-F238E27FC236}">
                <a16:creationId xmlns:a16="http://schemas.microsoft.com/office/drawing/2014/main" id="{7F7903C5-B6CF-4C96-BD89-DE2119B3D513}"/>
              </a:ext>
            </a:extLst>
          </p:cNvPr>
          <p:cNvSpPr/>
          <p:nvPr/>
        </p:nvSpPr>
        <p:spPr bwMode="auto">
          <a:xfrm>
            <a:off x="7449312" y="2075688"/>
            <a:ext cx="182880" cy="146304"/>
          </a:xfrm>
          <a:prstGeom prst="rect">
            <a:avLst/>
          </a:prstGeom>
          <a:solidFill>
            <a:schemeClr val="accent3">
              <a:lumMod val="5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0" name="Rectangle 9">
            <a:extLst>
              <a:ext uri="{FF2B5EF4-FFF2-40B4-BE49-F238E27FC236}">
                <a16:creationId xmlns:a16="http://schemas.microsoft.com/office/drawing/2014/main" id="{88C89654-4F92-436C-9251-CA19BB555A57}"/>
              </a:ext>
            </a:extLst>
          </p:cNvPr>
          <p:cNvSpPr/>
          <p:nvPr/>
        </p:nvSpPr>
        <p:spPr bwMode="auto">
          <a:xfrm>
            <a:off x="7449312" y="2331720"/>
            <a:ext cx="182880" cy="146304"/>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11" name="Rectangle 10">
            <a:extLst>
              <a:ext uri="{FF2B5EF4-FFF2-40B4-BE49-F238E27FC236}">
                <a16:creationId xmlns:a16="http://schemas.microsoft.com/office/drawing/2014/main" id="{DB6D23CD-7842-413F-B716-5FEF14E8ADA6}"/>
              </a:ext>
            </a:extLst>
          </p:cNvPr>
          <p:cNvSpPr/>
          <p:nvPr/>
        </p:nvSpPr>
        <p:spPr bwMode="auto">
          <a:xfrm>
            <a:off x="7449312" y="2583834"/>
            <a:ext cx="182880" cy="146304"/>
          </a:xfrm>
          <a:prstGeom prst="rect">
            <a:avLst/>
          </a:prstGeom>
          <a:solidFill>
            <a:srgbClr val="0000F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694180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AEE9B-4521-49FD-8256-AAD3B2C70F69}"/>
              </a:ext>
            </a:extLst>
          </p:cNvPr>
          <p:cNvSpPr>
            <a:spLocks noGrp="1"/>
          </p:cNvSpPr>
          <p:nvPr>
            <p:ph type="title"/>
          </p:nvPr>
        </p:nvSpPr>
        <p:spPr>
          <a:xfrm>
            <a:off x="3566160" y="246888"/>
            <a:ext cx="7924800" cy="678307"/>
          </a:xfrm>
        </p:spPr>
        <p:txBody>
          <a:bodyPr/>
          <a:lstStyle/>
          <a:p>
            <a:r>
              <a:rPr lang="en-US" sz="2400" dirty="0"/>
              <a:t>Deposition: New Option for Tiled Approach (STAGE; Research Option)</a:t>
            </a:r>
          </a:p>
        </p:txBody>
      </p:sp>
      <p:sp>
        <p:nvSpPr>
          <p:cNvPr id="4" name="Text Placeholder 12">
            <a:extLst>
              <a:ext uri="{FF2B5EF4-FFF2-40B4-BE49-F238E27FC236}">
                <a16:creationId xmlns:a16="http://schemas.microsoft.com/office/drawing/2014/main" id="{19363C6F-E934-42BA-9926-73AF83E081A2}"/>
              </a:ext>
            </a:extLst>
          </p:cNvPr>
          <p:cNvSpPr txBox="1">
            <a:spLocks/>
          </p:cNvSpPr>
          <p:nvPr/>
        </p:nvSpPr>
        <p:spPr>
          <a:xfrm>
            <a:off x="203200" y="1447800"/>
            <a:ext cx="8124873" cy="4659868"/>
          </a:xfrm>
          <a:prstGeom prst="rect">
            <a:avLst/>
          </a:prstGeom>
        </p:spPr>
        <p:txBody>
          <a:bodyPr>
            <a:normAutofit fontScale="92500" lnSpcReduction="10000"/>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r>
              <a:rPr lang="en-US" b="1" kern="0" dirty="0">
                <a:latin typeface="Gill Sans MT" panose="020B0502020104020203" pitchFamily="34" charset="0"/>
              </a:rPr>
              <a:t>Surface Tiled Aerosol and Gaseous Exchange (STAGE) model</a:t>
            </a:r>
          </a:p>
          <a:p>
            <a:pPr lvl="1"/>
            <a:r>
              <a:rPr lang="en-US" sz="2000" dirty="0">
                <a:latin typeface="Gill Sans MT" panose="020B0502020104020203" pitchFamily="34" charset="0"/>
              </a:rPr>
              <a:t>Deposition option in CMAQ v5.3 to support TMDL and critical loads applications</a:t>
            </a:r>
            <a:endParaRPr lang="en-US" sz="2000" kern="0" dirty="0">
              <a:latin typeface="Gill Sans MT" panose="020B0502020104020203" pitchFamily="34" charset="0"/>
            </a:endParaRPr>
          </a:p>
          <a:p>
            <a:r>
              <a:rPr lang="en-US" b="1" dirty="0">
                <a:latin typeface="Gill Sans MT" panose="020B0502020104020203" pitchFamily="34" charset="0"/>
              </a:rPr>
              <a:t>Sub grid land use specific deposition </a:t>
            </a:r>
          </a:p>
          <a:p>
            <a:pPr lvl="1"/>
            <a:r>
              <a:rPr lang="en-US" sz="2000" dirty="0">
                <a:latin typeface="Gill Sans MT" panose="020B0502020104020203" pitchFamily="34" charset="0"/>
              </a:rPr>
              <a:t>Area weighted to grid cell</a:t>
            </a:r>
          </a:p>
          <a:p>
            <a:pPr lvl="1"/>
            <a:r>
              <a:rPr lang="en-US" sz="2000" dirty="0">
                <a:latin typeface="Gill Sans MT" panose="020B0502020104020203" pitchFamily="34" charset="0"/>
              </a:rPr>
              <a:t>Updates to snow resistance and cuticular resistance</a:t>
            </a:r>
          </a:p>
          <a:p>
            <a:r>
              <a:rPr lang="en-US" b="1" dirty="0">
                <a:latin typeface="Gill Sans MT" panose="020B0502020104020203" pitchFamily="34" charset="0"/>
              </a:rPr>
              <a:t>Bidirectional and unidirectional schemes use the same resistance model</a:t>
            </a:r>
          </a:p>
          <a:p>
            <a:pPr lvl="1"/>
            <a:r>
              <a:rPr lang="en-US" sz="2000" dirty="0">
                <a:latin typeface="Gill Sans MT" panose="020B0502020104020203" pitchFamily="34" charset="0"/>
              </a:rPr>
              <a:t>Easy to add bidirectional exchange for modeled species</a:t>
            </a:r>
          </a:p>
          <a:p>
            <a:r>
              <a:rPr lang="en-US" sz="2600" b="1" kern="0" dirty="0">
                <a:latin typeface="Gill Sans MT" panose="020B0502020104020203" pitchFamily="34" charset="0"/>
              </a:rPr>
              <a:t>Improvements in evaluation against NADP, NH</a:t>
            </a:r>
            <a:r>
              <a:rPr lang="en-US" sz="2600" b="1" kern="0" baseline="-25000" dirty="0">
                <a:latin typeface="Gill Sans MT" panose="020B0502020104020203" pitchFamily="34" charset="0"/>
              </a:rPr>
              <a:t>3</a:t>
            </a:r>
            <a:r>
              <a:rPr lang="en-US" sz="2600" b="1" kern="0" dirty="0">
                <a:latin typeface="Gill Sans MT" panose="020B0502020104020203" pitchFamily="34" charset="0"/>
              </a:rPr>
              <a:t>,  and O</a:t>
            </a:r>
            <a:r>
              <a:rPr lang="en-US" sz="2600" b="1" kern="0" baseline="-25000" dirty="0">
                <a:latin typeface="Gill Sans MT" panose="020B0502020104020203" pitchFamily="34" charset="0"/>
              </a:rPr>
              <a:t>3</a:t>
            </a:r>
            <a:r>
              <a:rPr lang="en-US" sz="2600" b="1" kern="0" dirty="0">
                <a:latin typeface="Gill Sans MT" panose="020B0502020104020203" pitchFamily="34" charset="0"/>
              </a:rPr>
              <a:t> observations</a:t>
            </a:r>
          </a:p>
          <a:p>
            <a:r>
              <a:rPr lang="en-US" sz="2600" b="1" kern="0" dirty="0">
                <a:latin typeface="Gill Sans MT" panose="020B0502020104020203" pitchFamily="34" charset="0"/>
              </a:rPr>
              <a:t>For details see </a:t>
            </a:r>
            <a:r>
              <a:rPr lang="en-US" sz="2600" b="1" kern="0" dirty="0">
                <a:solidFill>
                  <a:srgbClr val="0070C0"/>
                </a:solidFill>
                <a:latin typeface="Gill Sans MT" panose="020B0502020104020203" pitchFamily="34" charset="0"/>
              </a:rPr>
              <a:t>Jesse Bash’s </a:t>
            </a:r>
            <a:r>
              <a:rPr lang="en-US" sz="2600" b="1" kern="0" dirty="0">
                <a:latin typeface="Gill Sans MT" panose="020B0502020104020203" pitchFamily="34" charset="0"/>
              </a:rPr>
              <a:t>9:10 talk in this session</a:t>
            </a:r>
          </a:p>
          <a:p>
            <a:endParaRPr lang="en-US" sz="2000" dirty="0">
              <a:latin typeface="Gill Sans MT" panose="020B0502020104020203" pitchFamily="34" charset="0"/>
            </a:endParaRPr>
          </a:p>
          <a:p>
            <a:endParaRPr lang="en-US" dirty="0">
              <a:latin typeface="Gill Sans MT" panose="020B0502020104020203" pitchFamily="34" charset="0"/>
            </a:endParaRPr>
          </a:p>
        </p:txBody>
      </p:sp>
      <p:pic>
        <p:nvPicPr>
          <p:cNvPr id="10" name="Picture 9">
            <a:extLst>
              <a:ext uri="{FF2B5EF4-FFF2-40B4-BE49-F238E27FC236}">
                <a16:creationId xmlns:a16="http://schemas.microsoft.com/office/drawing/2014/main" id="{97675EE1-206B-45A3-954A-B08AF43140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8073" y="1447800"/>
            <a:ext cx="3624016" cy="4745736"/>
          </a:xfrm>
          <a:prstGeom prst="rect">
            <a:avLst/>
          </a:prstGeom>
        </p:spPr>
      </p:pic>
    </p:spTree>
    <p:extLst>
      <p:ext uri="{BB962C8B-B14F-4D97-AF65-F5344CB8AC3E}">
        <p14:creationId xmlns:p14="http://schemas.microsoft.com/office/powerpoint/2010/main" val="1510772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AE9B6E-8A7D-4014-AA6B-336D8D8EF694}"/>
              </a:ext>
            </a:extLst>
          </p:cNvPr>
          <p:cNvSpPr>
            <a:spLocks noGrp="1"/>
          </p:cNvSpPr>
          <p:nvPr>
            <p:ph type="title"/>
          </p:nvPr>
        </p:nvSpPr>
        <p:spPr>
          <a:xfrm>
            <a:off x="3566160" y="320040"/>
            <a:ext cx="8534400" cy="678307"/>
          </a:xfrm>
        </p:spPr>
        <p:txBody>
          <a:bodyPr/>
          <a:lstStyle/>
          <a:p>
            <a:r>
              <a:rPr lang="en-US" sz="2400" dirty="0"/>
              <a:t>Direct Emissions: Improved Transparency and Flexibility</a:t>
            </a:r>
          </a:p>
        </p:txBody>
      </p:sp>
      <p:sp>
        <p:nvSpPr>
          <p:cNvPr id="4" name="Rectangle 3">
            <a:extLst>
              <a:ext uri="{FF2B5EF4-FFF2-40B4-BE49-F238E27FC236}">
                <a16:creationId xmlns:a16="http://schemas.microsoft.com/office/drawing/2014/main" id="{332DF615-8106-46F5-8ECF-7F4C527CA3D6}"/>
              </a:ext>
            </a:extLst>
          </p:cNvPr>
          <p:cNvSpPr/>
          <p:nvPr/>
        </p:nvSpPr>
        <p:spPr bwMode="auto">
          <a:xfrm>
            <a:off x="76200" y="1225297"/>
            <a:ext cx="4800600" cy="540245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1800" b="1" dirty="0">
                <a:latin typeface="Arial" charset="0"/>
                <a:ea typeface="ＭＳ Ｐゴシック" pitchFamily="1" charset="-128"/>
              </a:rPr>
              <a:t>CMAQv5.2.1</a:t>
            </a:r>
          </a:p>
        </p:txBody>
      </p:sp>
      <p:sp>
        <p:nvSpPr>
          <p:cNvPr id="5" name="Rectangle 4">
            <a:extLst>
              <a:ext uri="{FF2B5EF4-FFF2-40B4-BE49-F238E27FC236}">
                <a16:creationId xmlns:a16="http://schemas.microsoft.com/office/drawing/2014/main" id="{84AB7CC6-DC69-451B-9265-0528B3BA4E3E}"/>
              </a:ext>
            </a:extLst>
          </p:cNvPr>
          <p:cNvSpPr/>
          <p:nvPr/>
        </p:nvSpPr>
        <p:spPr bwMode="auto">
          <a:xfrm>
            <a:off x="152399" y="1693038"/>
            <a:ext cx="4561946" cy="4398554"/>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600" dirty="0">
                <a:latin typeface="Arial" charset="0"/>
                <a:ea typeface="ＭＳ Ｐゴシック" pitchFamily="1" charset="-128"/>
              </a:rPr>
              <a:t>Emissions Module</a:t>
            </a:r>
          </a:p>
        </p:txBody>
      </p:sp>
      <p:sp>
        <p:nvSpPr>
          <p:cNvPr id="6" name="Rectangle 5">
            <a:extLst>
              <a:ext uri="{FF2B5EF4-FFF2-40B4-BE49-F238E27FC236}">
                <a16:creationId xmlns:a16="http://schemas.microsoft.com/office/drawing/2014/main" id="{D935F03D-DEB2-4FF2-9C28-A931AA9A5799}"/>
              </a:ext>
            </a:extLst>
          </p:cNvPr>
          <p:cNvSpPr/>
          <p:nvPr/>
        </p:nvSpPr>
        <p:spPr bwMode="auto">
          <a:xfrm>
            <a:off x="1216577" y="6167374"/>
            <a:ext cx="3497769" cy="410561"/>
          </a:xfrm>
          <a:prstGeom prst="rect">
            <a:avLst/>
          </a:prstGeom>
          <a:solidFill>
            <a:srgbClr val="5DFFA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600" dirty="0">
                <a:latin typeface="Arial" charset="0"/>
                <a:ea typeface="ＭＳ Ｐゴシック" pitchFamily="1" charset="-128"/>
              </a:rPr>
              <a:t>Vertical Dispersion Solver (VDIFF)</a:t>
            </a:r>
          </a:p>
        </p:txBody>
      </p:sp>
      <p:sp>
        <p:nvSpPr>
          <p:cNvPr id="7" name="Rectangle 6">
            <a:extLst>
              <a:ext uri="{FF2B5EF4-FFF2-40B4-BE49-F238E27FC236}">
                <a16:creationId xmlns:a16="http://schemas.microsoft.com/office/drawing/2014/main" id="{BE682C35-3A9E-481B-A39E-F9906A25B337}"/>
              </a:ext>
            </a:extLst>
          </p:cNvPr>
          <p:cNvSpPr/>
          <p:nvPr/>
        </p:nvSpPr>
        <p:spPr bwMode="auto">
          <a:xfrm>
            <a:off x="307420" y="2092326"/>
            <a:ext cx="2267712" cy="381000"/>
          </a:xfrm>
          <a:prstGeom prst="rect">
            <a:avLst/>
          </a:prstGeom>
          <a:solidFill>
            <a:srgbClr val="FF8F8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000" dirty="0"/>
              <a:t>Read Gridded </a:t>
            </a:r>
            <a:r>
              <a:rPr lang="en-US" sz="1000" b="1" dirty="0"/>
              <a:t>Gas</a:t>
            </a:r>
            <a:r>
              <a:rPr lang="en-US" sz="1000" dirty="0"/>
              <a:t> Emissions</a:t>
            </a:r>
          </a:p>
          <a:p>
            <a:pPr algn="ctr"/>
            <a:r>
              <a:rPr lang="en-US" sz="1000" dirty="0"/>
              <a:t>(1 and only 1 file)</a:t>
            </a:r>
          </a:p>
        </p:txBody>
      </p:sp>
      <p:cxnSp>
        <p:nvCxnSpPr>
          <p:cNvPr id="8" name="Straight Arrow Connector 7">
            <a:extLst>
              <a:ext uri="{FF2B5EF4-FFF2-40B4-BE49-F238E27FC236}">
                <a16:creationId xmlns:a16="http://schemas.microsoft.com/office/drawing/2014/main" id="{49504458-1A71-4D08-B656-F49EA510BCB5}"/>
              </a:ext>
            </a:extLst>
          </p:cNvPr>
          <p:cNvCxnSpPr>
            <a:cxnSpLocks/>
            <a:endCxn id="7" idx="0"/>
          </p:cNvCxnSpPr>
          <p:nvPr/>
        </p:nvCxnSpPr>
        <p:spPr bwMode="auto">
          <a:xfrm flipH="1">
            <a:off x="1441276" y="1617256"/>
            <a:ext cx="3876" cy="47507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4B9F095B-F004-41D8-8758-492D2A68F6A3}"/>
              </a:ext>
            </a:extLst>
          </p:cNvPr>
          <p:cNvSpPr/>
          <p:nvPr/>
        </p:nvSpPr>
        <p:spPr bwMode="auto">
          <a:xfrm>
            <a:off x="307420" y="2590800"/>
            <a:ext cx="2267712" cy="533400"/>
          </a:xfrm>
          <a:prstGeom prst="rect">
            <a:avLst/>
          </a:prstGeom>
          <a:solidFill>
            <a:srgbClr val="FF8F8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000" dirty="0"/>
              <a:t>Read in and apply hard-coded speciation rules (e.g. SULF </a:t>
            </a:r>
            <a:r>
              <a:rPr lang="en-US" sz="1000" dirty="0">
                <a:sym typeface="Wingdings" panose="05000000000000000000" pitchFamily="2" charset="2"/>
              </a:rPr>
              <a:t> ASO4; OC + NCOM  SVPOA, etc. )</a:t>
            </a:r>
            <a:endParaRPr lang="en-US" sz="1000" dirty="0"/>
          </a:p>
        </p:txBody>
      </p:sp>
      <p:sp>
        <p:nvSpPr>
          <p:cNvPr id="10" name="Rectangle 9">
            <a:extLst>
              <a:ext uri="{FF2B5EF4-FFF2-40B4-BE49-F238E27FC236}">
                <a16:creationId xmlns:a16="http://schemas.microsoft.com/office/drawing/2014/main" id="{E965BE2A-3170-4C5E-A281-438F24AE0C7E}"/>
              </a:ext>
            </a:extLst>
          </p:cNvPr>
          <p:cNvSpPr/>
          <p:nvPr/>
        </p:nvSpPr>
        <p:spPr bwMode="auto">
          <a:xfrm>
            <a:off x="307420" y="3276600"/>
            <a:ext cx="2267712" cy="222052"/>
          </a:xfrm>
          <a:prstGeom prst="rect">
            <a:avLst/>
          </a:prstGeom>
          <a:solidFill>
            <a:srgbClr val="FF8F8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000" dirty="0"/>
              <a:t>Convert units to </a:t>
            </a:r>
            <a:r>
              <a:rPr lang="en-US" sz="1000" dirty="0" err="1"/>
              <a:t>ppmv.s</a:t>
            </a:r>
            <a:endParaRPr lang="en-US" sz="1000" dirty="0"/>
          </a:p>
        </p:txBody>
      </p:sp>
      <p:sp>
        <p:nvSpPr>
          <p:cNvPr id="11" name="Rectangle 10">
            <a:extLst>
              <a:ext uri="{FF2B5EF4-FFF2-40B4-BE49-F238E27FC236}">
                <a16:creationId xmlns:a16="http://schemas.microsoft.com/office/drawing/2014/main" id="{B1F2E7BD-8991-4E44-BEB7-077EC659E169}"/>
              </a:ext>
            </a:extLst>
          </p:cNvPr>
          <p:cNvSpPr/>
          <p:nvPr/>
        </p:nvSpPr>
        <p:spPr bwMode="auto">
          <a:xfrm>
            <a:off x="307420" y="3605569"/>
            <a:ext cx="2267712" cy="356831"/>
          </a:xfrm>
          <a:prstGeom prst="rect">
            <a:avLst/>
          </a:prstGeom>
          <a:solidFill>
            <a:srgbClr val="FF8F8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000" dirty="0"/>
              <a:t>Read and Map Biogenic </a:t>
            </a:r>
            <a:r>
              <a:rPr lang="en-US" sz="1000" b="1" dirty="0"/>
              <a:t>Gases</a:t>
            </a:r>
            <a:r>
              <a:rPr lang="en-US" sz="1000" dirty="0"/>
              <a:t> inside BEIS</a:t>
            </a:r>
          </a:p>
        </p:txBody>
      </p:sp>
      <p:sp>
        <p:nvSpPr>
          <p:cNvPr id="12" name="Rectangle 11">
            <a:extLst>
              <a:ext uri="{FF2B5EF4-FFF2-40B4-BE49-F238E27FC236}">
                <a16:creationId xmlns:a16="http://schemas.microsoft.com/office/drawing/2014/main" id="{B370A49B-EC4B-4EA9-8F8E-BAF2B2A73F5C}"/>
              </a:ext>
            </a:extLst>
          </p:cNvPr>
          <p:cNvSpPr/>
          <p:nvPr/>
        </p:nvSpPr>
        <p:spPr bwMode="auto">
          <a:xfrm>
            <a:off x="307420" y="4114800"/>
            <a:ext cx="2267712" cy="381000"/>
          </a:xfrm>
          <a:prstGeom prst="rect">
            <a:avLst/>
          </a:prstGeom>
          <a:solidFill>
            <a:srgbClr val="FF8F8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000" dirty="0"/>
              <a:t>Convert BEIS emissions to </a:t>
            </a:r>
            <a:r>
              <a:rPr lang="en-US" sz="1000" dirty="0" err="1"/>
              <a:t>ppmv</a:t>
            </a:r>
            <a:r>
              <a:rPr lang="en-US" sz="1000" dirty="0"/>
              <a:t>/s with dedicated variables</a:t>
            </a:r>
          </a:p>
        </p:txBody>
      </p:sp>
      <p:sp>
        <p:nvSpPr>
          <p:cNvPr id="13" name="Rectangle 12">
            <a:extLst>
              <a:ext uri="{FF2B5EF4-FFF2-40B4-BE49-F238E27FC236}">
                <a16:creationId xmlns:a16="http://schemas.microsoft.com/office/drawing/2014/main" id="{5E5A9844-476A-4FFD-9617-0CEAA6D0FA66}"/>
              </a:ext>
            </a:extLst>
          </p:cNvPr>
          <p:cNvSpPr/>
          <p:nvPr/>
        </p:nvSpPr>
        <p:spPr bwMode="auto">
          <a:xfrm>
            <a:off x="307420" y="4646335"/>
            <a:ext cx="2262764" cy="222052"/>
          </a:xfrm>
          <a:prstGeom prst="rect">
            <a:avLst/>
          </a:prstGeom>
          <a:solidFill>
            <a:srgbClr val="FF8F8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000" dirty="0"/>
              <a:t>Read and Map Marine </a:t>
            </a:r>
            <a:r>
              <a:rPr lang="en-US" sz="1000" b="1" dirty="0"/>
              <a:t>Gases </a:t>
            </a:r>
            <a:r>
              <a:rPr lang="en-US" sz="1000" dirty="0"/>
              <a:t>(MG)</a:t>
            </a:r>
          </a:p>
        </p:txBody>
      </p:sp>
      <p:sp>
        <p:nvSpPr>
          <p:cNvPr id="14" name="Rectangle 13">
            <a:extLst>
              <a:ext uri="{FF2B5EF4-FFF2-40B4-BE49-F238E27FC236}">
                <a16:creationId xmlns:a16="http://schemas.microsoft.com/office/drawing/2014/main" id="{9B5991BD-1026-4F43-B65D-820C40114A41}"/>
              </a:ext>
            </a:extLst>
          </p:cNvPr>
          <p:cNvSpPr/>
          <p:nvPr/>
        </p:nvSpPr>
        <p:spPr bwMode="auto">
          <a:xfrm>
            <a:off x="307420" y="5029200"/>
            <a:ext cx="2262764" cy="381000"/>
          </a:xfrm>
          <a:prstGeom prst="rect">
            <a:avLst/>
          </a:prstGeom>
          <a:solidFill>
            <a:srgbClr val="FF8F8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000" dirty="0"/>
              <a:t>Convert MG emissions using unique variables</a:t>
            </a:r>
          </a:p>
        </p:txBody>
      </p:sp>
      <p:sp>
        <p:nvSpPr>
          <p:cNvPr id="15" name="Rectangle 14">
            <a:extLst>
              <a:ext uri="{FF2B5EF4-FFF2-40B4-BE49-F238E27FC236}">
                <a16:creationId xmlns:a16="http://schemas.microsoft.com/office/drawing/2014/main" id="{F2304B80-A862-496E-97E3-60079825442A}"/>
              </a:ext>
            </a:extLst>
          </p:cNvPr>
          <p:cNvSpPr/>
          <p:nvPr/>
        </p:nvSpPr>
        <p:spPr bwMode="auto">
          <a:xfrm>
            <a:off x="307420" y="5569148"/>
            <a:ext cx="2262764" cy="222052"/>
          </a:xfrm>
          <a:prstGeom prst="rect">
            <a:avLst/>
          </a:prstGeom>
          <a:solidFill>
            <a:srgbClr val="FF8F8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000" dirty="0"/>
              <a:t>Read and Map Lightning NO</a:t>
            </a:r>
          </a:p>
        </p:txBody>
      </p:sp>
      <p:sp>
        <p:nvSpPr>
          <p:cNvPr id="16" name="Rectangle 15">
            <a:extLst>
              <a:ext uri="{FF2B5EF4-FFF2-40B4-BE49-F238E27FC236}">
                <a16:creationId xmlns:a16="http://schemas.microsoft.com/office/drawing/2014/main" id="{E1768FA8-79BE-4514-9668-2F233017F06D}"/>
              </a:ext>
            </a:extLst>
          </p:cNvPr>
          <p:cNvSpPr/>
          <p:nvPr/>
        </p:nvSpPr>
        <p:spPr bwMode="auto">
          <a:xfrm>
            <a:off x="2799160" y="2133600"/>
            <a:ext cx="1764792" cy="504295"/>
          </a:xfrm>
          <a:prstGeom prst="rect">
            <a:avLst/>
          </a:prstGeom>
          <a:solidFill>
            <a:srgbClr val="FF8F8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000" dirty="0"/>
              <a:t>Convert Lightning NO emissions with dedicated variables</a:t>
            </a:r>
          </a:p>
        </p:txBody>
      </p:sp>
      <p:sp>
        <p:nvSpPr>
          <p:cNvPr id="17" name="Rectangle 16">
            <a:extLst>
              <a:ext uri="{FF2B5EF4-FFF2-40B4-BE49-F238E27FC236}">
                <a16:creationId xmlns:a16="http://schemas.microsoft.com/office/drawing/2014/main" id="{D271A0FF-CA62-4B12-A384-088FAE245D9F}"/>
              </a:ext>
            </a:extLst>
          </p:cNvPr>
          <p:cNvSpPr/>
          <p:nvPr/>
        </p:nvSpPr>
        <p:spPr bwMode="auto">
          <a:xfrm>
            <a:off x="2799309" y="2819400"/>
            <a:ext cx="1764792" cy="592404"/>
          </a:xfrm>
          <a:prstGeom prst="rect">
            <a:avLst/>
          </a:prstGeom>
          <a:solidFill>
            <a:srgbClr val="FF8F8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000" dirty="0"/>
              <a:t>Read point emissions; apply hard-coded scaling inside point emission module</a:t>
            </a:r>
          </a:p>
        </p:txBody>
      </p:sp>
      <p:sp>
        <p:nvSpPr>
          <p:cNvPr id="18" name="Rectangle 17">
            <a:extLst>
              <a:ext uri="{FF2B5EF4-FFF2-40B4-BE49-F238E27FC236}">
                <a16:creationId xmlns:a16="http://schemas.microsoft.com/office/drawing/2014/main" id="{EC84F7EA-B17D-44CB-B2A8-027D4298CC03}"/>
              </a:ext>
            </a:extLst>
          </p:cNvPr>
          <p:cNvSpPr/>
          <p:nvPr/>
        </p:nvSpPr>
        <p:spPr bwMode="auto">
          <a:xfrm>
            <a:off x="2799340" y="3581105"/>
            <a:ext cx="1761041" cy="516499"/>
          </a:xfrm>
          <a:prstGeom prst="rect">
            <a:avLst/>
          </a:prstGeom>
          <a:solidFill>
            <a:srgbClr val="FF8F8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000" dirty="0"/>
              <a:t>Convert point emission units to </a:t>
            </a:r>
            <a:r>
              <a:rPr lang="en-US" sz="1000" dirty="0" err="1"/>
              <a:t>ppmv</a:t>
            </a:r>
            <a:r>
              <a:rPr lang="en-US" sz="1000" dirty="0"/>
              <a:t>/s and apply scaling</a:t>
            </a:r>
          </a:p>
        </p:txBody>
      </p:sp>
      <p:sp>
        <p:nvSpPr>
          <p:cNvPr id="19" name="Rectangle 18">
            <a:extLst>
              <a:ext uri="{FF2B5EF4-FFF2-40B4-BE49-F238E27FC236}">
                <a16:creationId xmlns:a16="http://schemas.microsoft.com/office/drawing/2014/main" id="{A0763E44-4E6A-4252-B800-B96D0F337AC5}"/>
              </a:ext>
            </a:extLst>
          </p:cNvPr>
          <p:cNvSpPr/>
          <p:nvPr/>
        </p:nvSpPr>
        <p:spPr bwMode="auto">
          <a:xfrm>
            <a:off x="2792302" y="4266783"/>
            <a:ext cx="1764792" cy="838618"/>
          </a:xfrm>
          <a:prstGeom prst="rect">
            <a:avLst/>
          </a:prstGeom>
          <a:solidFill>
            <a:srgbClr val="FF8F8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000" dirty="0"/>
              <a:t>Read point and gridded </a:t>
            </a:r>
            <a:r>
              <a:rPr lang="en-US" sz="1000" b="1" dirty="0"/>
              <a:t>Aerosol</a:t>
            </a:r>
            <a:r>
              <a:rPr lang="en-US" sz="1000" dirty="0"/>
              <a:t> emissions, dust, and sea spray. Apply universal, fixed size distribution</a:t>
            </a:r>
          </a:p>
        </p:txBody>
      </p:sp>
      <p:sp>
        <p:nvSpPr>
          <p:cNvPr id="20" name="Rectangle 19">
            <a:extLst>
              <a:ext uri="{FF2B5EF4-FFF2-40B4-BE49-F238E27FC236}">
                <a16:creationId xmlns:a16="http://schemas.microsoft.com/office/drawing/2014/main" id="{53C5568E-1DB1-4AE4-ABE5-6880513EEB83}"/>
              </a:ext>
            </a:extLst>
          </p:cNvPr>
          <p:cNvSpPr/>
          <p:nvPr/>
        </p:nvSpPr>
        <p:spPr bwMode="auto">
          <a:xfrm>
            <a:off x="2799340" y="5257800"/>
            <a:ext cx="1761041" cy="402638"/>
          </a:xfrm>
          <a:prstGeom prst="rect">
            <a:avLst/>
          </a:prstGeom>
          <a:solidFill>
            <a:srgbClr val="FF8F8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000" dirty="0"/>
              <a:t>If BIDI, remove NH3 fertilizer emissions</a:t>
            </a:r>
          </a:p>
        </p:txBody>
      </p:sp>
      <p:cxnSp>
        <p:nvCxnSpPr>
          <p:cNvPr id="21" name="Elbow Connector 59">
            <a:extLst>
              <a:ext uri="{FF2B5EF4-FFF2-40B4-BE49-F238E27FC236}">
                <a16:creationId xmlns:a16="http://schemas.microsoft.com/office/drawing/2014/main" id="{2773CF85-03D2-4981-9C14-E9B811B8C4E0}"/>
              </a:ext>
            </a:extLst>
          </p:cNvPr>
          <p:cNvCxnSpPr>
            <a:cxnSpLocks/>
            <a:stCxn id="16" idx="2"/>
            <a:endCxn id="17" idx="0"/>
          </p:cNvCxnSpPr>
          <p:nvPr/>
        </p:nvCxnSpPr>
        <p:spPr bwMode="auto">
          <a:xfrm rot="16200000" flipH="1">
            <a:off x="3590878" y="2728572"/>
            <a:ext cx="181505" cy="149"/>
          </a:xfrm>
          <a:prstGeom prst="bentConnector3">
            <a:avLst>
              <a:gd name="adj1" fmla="val 50000"/>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Elbow Connector 61">
            <a:extLst>
              <a:ext uri="{FF2B5EF4-FFF2-40B4-BE49-F238E27FC236}">
                <a16:creationId xmlns:a16="http://schemas.microsoft.com/office/drawing/2014/main" id="{D8F79310-CC88-45D7-9909-3367678CBD57}"/>
              </a:ext>
            </a:extLst>
          </p:cNvPr>
          <p:cNvCxnSpPr>
            <a:cxnSpLocks/>
            <a:stCxn id="7" idx="2"/>
            <a:endCxn id="9" idx="0"/>
          </p:cNvCxnSpPr>
          <p:nvPr/>
        </p:nvCxnSpPr>
        <p:spPr bwMode="auto">
          <a:xfrm rot="5400000">
            <a:off x="1382539" y="2532063"/>
            <a:ext cx="117474" cy="12700"/>
          </a:xfrm>
          <a:prstGeom prst="bentConnector3">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Elbow Connector 63">
            <a:extLst>
              <a:ext uri="{FF2B5EF4-FFF2-40B4-BE49-F238E27FC236}">
                <a16:creationId xmlns:a16="http://schemas.microsoft.com/office/drawing/2014/main" id="{5B8B13CF-1B6C-4C0F-BF33-F1CFA90F445E}"/>
              </a:ext>
            </a:extLst>
          </p:cNvPr>
          <p:cNvCxnSpPr>
            <a:cxnSpLocks/>
            <a:stCxn id="9" idx="2"/>
            <a:endCxn id="10" idx="0"/>
          </p:cNvCxnSpPr>
          <p:nvPr/>
        </p:nvCxnSpPr>
        <p:spPr bwMode="auto">
          <a:xfrm rot="5400000">
            <a:off x="1365076" y="3200400"/>
            <a:ext cx="152400" cy="12700"/>
          </a:xfrm>
          <a:prstGeom prst="bentConnector3">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Elbow Connector 65">
            <a:extLst>
              <a:ext uri="{FF2B5EF4-FFF2-40B4-BE49-F238E27FC236}">
                <a16:creationId xmlns:a16="http://schemas.microsoft.com/office/drawing/2014/main" id="{F60CABE7-CC40-4024-BDEC-ED3800564A7D}"/>
              </a:ext>
            </a:extLst>
          </p:cNvPr>
          <p:cNvCxnSpPr>
            <a:cxnSpLocks/>
            <a:stCxn id="10" idx="2"/>
            <a:endCxn id="11" idx="0"/>
          </p:cNvCxnSpPr>
          <p:nvPr/>
        </p:nvCxnSpPr>
        <p:spPr bwMode="auto">
          <a:xfrm rot="5400000">
            <a:off x="1387818" y="3552110"/>
            <a:ext cx="106917" cy="12700"/>
          </a:xfrm>
          <a:prstGeom prst="bentConnector3">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Elbow Connector 67">
            <a:extLst>
              <a:ext uri="{FF2B5EF4-FFF2-40B4-BE49-F238E27FC236}">
                <a16:creationId xmlns:a16="http://schemas.microsoft.com/office/drawing/2014/main" id="{BB82AAAD-0689-4276-851A-73249F6DF887}"/>
              </a:ext>
            </a:extLst>
          </p:cNvPr>
          <p:cNvCxnSpPr>
            <a:cxnSpLocks/>
            <a:stCxn id="11" idx="2"/>
            <a:endCxn id="12" idx="0"/>
          </p:cNvCxnSpPr>
          <p:nvPr/>
        </p:nvCxnSpPr>
        <p:spPr bwMode="auto">
          <a:xfrm rot="5400000">
            <a:off x="1365076" y="4038600"/>
            <a:ext cx="152400" cy="12700"/>
          </a:xfrm>
          <a:prstGeom prst="bentConnector3">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Elbow Connector 69">
            <a:extLst>
              <a:ext uri="{FF2B5EF4-FFF2-40B4-BE49-F238E27FC236}">
                <a16:creationId xmlns:a16="http://schemas.microsoft.com/office/drawing/2014/main" id="{C4727869-3C3C-4384-B21F-9C543D573FC4}"/>
              </a:ext>
            </a:extLst>
          </p:cNvPr>
          <p:cNvCxnSpPr>
            <a:cxnSpLocks/>
            <a:stCxn id="12" idx="2"/>
            <a:endCxn id="13" idx="0"/>
          </p:cNvCxnSpPr>
          <p:nvPr/>
        </p:nvCxnSpPr>
        <p:spPr bwMode="auto">
          <a:xfrm rot="5400000">
            <a:off x="1364772" y="4569830"/>
            <a:ext cx="150535" cy="2474"/>
          </a:xfrm>
          <a:prstGeom prst="bentConnector3">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Elbow Connector 71">
            <a:extLst>
              <a:ext uri="{FF2B5EF4-FFF2-40B4-BE49-F238E27FC236}">
                <a16:creationId xmlns:a16="http://schemas.microsoft.com/office/drawing/2014/main" id="{CE61A30E-F772-4C44-8B2C-7E65DFF863BE}"/>
              </a:ext>
            </a:extLst>
          </p:cNvPr>
          <p:cNvCxnSpPr>
            <a:cxnSpLocks/>
            <a:stCxn id="13" idx="2"/>
            <a:endCxn id="14" idx="0"/>
          </p:cNvCxnSpPr>
          <p:nvPr/>
        </p:nvCxnSpPr>
        <p:spPr bwMode="auto">
          <a:xfrm rot="5400000">
            <a:off x="1358396" y="4948793"/>
            <a:ext cx="160813" cy="12700"/>
          </a:xfrm>
          <a:prstGeom prst="bentConnector3">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Elbow Connector 73">
            <a:extLst>
              <a:ext uri="{FF2B5EF4-FFF2-40B4-BE49-F238E27FC236}">
                <a16:creationId xmlns:a16="http://schemas.microsoft.com/office/drawing/2014/main" id="{DEC8AE04-8C84-4FA0-8ED1-2E83DFFCF080}"/>
              </a:ext>
            </a:extLst>
          </p:cNvPr>
          <p:cNvCxnSpPr>
            <a:cxnSpLocks/>
            <a:stCxn id="14" idx="2"/>
            <a:endCxn id="15" idx="0"/>
          </p:cNvCxnSpPr>
          <p:nvPr/>
        </p:nvCxnSpPr>
        <p:spPr bwMode="auto">
          <a:xfrm rot="5400000">
            <a:off x="1359328" y="5489674"/>
            <a:ext cx="158948" cy="12700"/>
          </a:xfrm>
          <a:prstGeom prst="bentConnector3">
            <a:avLst>
              <a:gd name="adj1" fmla="val 50000"/>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Elbow Connector 75">
            <a:extLst>
              <a:ext uri="{FF2B5EF4-FFF2-40B4-BE49-F238E27FC236}">
                <a16:creationId xmlns:a16="http://schemas.microsoft.com/office/drawing/2014/main" id="{1688CC6A-9EC4-49C9-9E29-97BC2820B0A4}"/>
              </a:ext>
            </a:extLst>
          </p:cNvPr>
          <p:cNvCxnSpPr>
            <a:cxnSpLocks/>
            <a:stCxn id="15" idx="2"/>
            <a:endCxn id="16" idx="1"/>
          </p:cNvCxnSpPr>
          <p:nvPr/>
        </p:nvCxnSpPr>
        <p:spPr bwMode="auto">
          <a:xfrm rot="5400000" flipH="1" flipV="1">
            <a:off x="416255" y="3408295"/>
            <a:ext cx="3405452" cy="1360358"/>
          </a:xfrm>
          <a:prstGeom prst="bentConnector4">
            <a:avLst>
              <a:gd name="adj1" fmla="val -6713"/>
              <a:gd name="adj2" fmla="val 91584"/>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Elbow Connector 77">
            <a:extLst>
              <a:ext uri="{FF2B5EF4-FFF2-40B4-BE49-F238E27FC236}">
                <a16:creationId xmlns:a16="http://schemas.microsoft.com/office/drawing/2014/main" id="{DCB20E69-30A2-4AC9-B5D2-ACA9177E8AB3}"/>
              </a:ext>
            </a:extLst>
          </p:cNvPr>
          <p:cNvCxnSpPr>
            <a:cxnSpLocks/>
            <a:stCxn id="17" idx="2"/>
            <a:endCxn id="18" idx="0"/>
          </p:cNvCxnSpPr>
          <p:nvPr/>
        </p:nvCxnSpPr>
        <p:spPr bwMode="auto">
          <a:xfrm rot="5400000">
            <a:off x="3596133" y="3495532"/>
            <a:ext cx="169301" cy="1844"/>
          </a:xfrm>
          <a:prstGeom prst="bentConnector3">
            <a:avLst>
              <a:gd name="adj1" fmla="val 50000"/>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Elbow Connector 79">
            <a:extLst>
              <a:ext uri="{FF2B5EF4-FFF2-40B4-BE49-F238E27FC236}">
                <a16:creationId xmlns:a16="http://schemas.microsoft.com/office/drawing/2014/main" id="{DF33F436-AC22-4557-BB6E-DFA8E7BAD3DE}"/>
              </a:ext>
            </a:extLst>
          </p:cNvPr>
          <p:cNvCxnSpPr>
            <a:cxnSpLocks/>
            <a:stCxn id="18" idx="2"/>
            <a:endCxn id="19" idx="0"/>
          </p:cNvCxnSpPr>
          <p:nvPr/>
        </p:nvCxnSpPr>
        <p:spPr bwMode="auto">
          <a:xfrm rot="5400000">
            <a:off x="3592691" y="4179612"/>
            <a:ext cx="169179" cy="5163"/>
          </a:xfrm>
          <a:prstGeom prst="bentConnector3">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Elbow Connector 81">
            <a:extLst>
              <a:ext uri="{FF2B5EF4-FFF2-40B4-BE49-F238E27FC236}">
                <a16:creationId xmlns:a16="http://schemas.microsoft.com/office/drawing/2014/main" id="{54505C01-529D-4ABC-89E2-300342F9164E}"/>
              </a:ext>
            </a:extLst>
          </p:cNvPr>
          <p:cNvCxnSpPr>
            <a:cxnSpLocks/>
            <a:stCxn id="19" idx="2"/>
            <a:endCxn id="20" idx="0"/>
          </p:cNvCxnSpPr>
          <p:nvPr/>
        </p:nvCxnSpPr>
        <p:spPr bwMode="auto">
          <a:xfrm rot="16200000" flipH="1">
            <a:off x="3601080" y="5179018"/>
            <a:ext cx="152399" cy="5163"/>
          </a:xfrm>
          <a:prstGeom prst="bentConnector3">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Elbow Connector 83">
            <a:extLst>
              <a:ext uri="{FF2B5EF4-FFF2-40B4-BE49-F238E27FC236}">
                <a16:creationId xmlns:a16="http://schemas.microsoft.com/office/drawing/2014/main" id="{3BB4E72B-CC11-4249-9645-443CA3B9F902}"/>
              </a:ext>
            </a:extLst>
          </p:cNvPr>
          <p:cNvCxnSpPr>
            <a:cxnSpLocks/>
            <a:stCxn id="20" idx="2"/>
            <a:endCxn id="6" idx="0"/>
          </p:cNvCxnSpPr>
          <p:nvPr/>
        </p:nvCxnSpPr>
        <p:spPr bwMode="auto">
          <a:xfrm rot="5400000">
            <a:off x="3069194" y="5556707"/>
            <a:ext cx="506936" cy="714399"/>
          </a:xfrm>
          <a:prstGeom prst="bentConnector3">
            <a:avLst>
              <a:gd name="adj1" fmla="val 50000"/>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Rectangle 33">
            <a:extLst>
              <a:ext uri="{FF2B5EF4-FFF2-40B4-BE49-F238E27FC236}">
                <a16:creationId xmlns:a16="http://schemas.microsoft.com/office/drawing/2014/main" id="{0A5F82B8-C230-4555-B745-9E439E24CBAE}"/>
              </a:ext>
            </a:extLst>
          </p:cNvPr>
          <p:cNvSpPr/>
          <p:nvPr/>
        </p:nvSpPr>
        <p:spPr bwMode="auto">
          <a:xfrm>
            <a:off x="4983052" y="1225297"/>
            <a:ext cx="4754493" cy="540245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r>
              <a:rPr lang="en-US" sz="1800" b="1" dirty="0">
                <a:latin typeface="Arial" charset="0"/>
                <a:ea typeface="ＭＳ Ｐゴシック" pitchFamily="1" charset="-128"/>
              </a:rPr>
              <a:t>CMAQv5.3: DESID</a:t>
            </a:r>
          </a:p>
        </p:txBody>
      </p:sp>
      <p:sp>
        <p:nvSpPr>
          <p:cNvPr id="35" name="Rectangle 34">
            <a:extLst>
              <a:ext uri="{FF2B5EF4-FFF2-40B4-BE49-F238E27FC236}">
                <a16:creationId xmlns:a16="http://schemas.microsoft.com/office/drawing/2014/main" id="{E04CD952-FB39-4DBF-995E-13A04A5A6158}"/>
              </a:ext>
            </a:extLst>
          </p:cNvPr>
          <p:cNvSpPr/>
          <p:nvPr/>
        </p:nvSpPr>
        <p:spPr bwMode="auto">
          <a:xfrm>
            <a:off x="5037481" y="1558473"/>
            <a:ext cx="4517570" cy="4608901"/>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600" dirty="0">
                <a:latin typeface="Arial" charset="0"/>
                <a:ea typeface="ＭＳ Ｐゴシック" pitchFamily="1" charset="-128"/>
              </a:rPr>
              <a:t>Emissions Module</a:t>
            </a:r>
          </a:p>
        </p:txBody>
      </p:sp>
      <p:sp>
        <p:nvSpPr>
          <p:cNvPr id="36" name="Rectangle 35">
            <a:extLst>
              <a:ext uri="{FF2B5EF4-FFF2-40B4-BE49-F238E27FC236}">
                <a16:creationId xmlns:a16="http://schemas.microsoft.com/office/drawing/2014/main" id="{59ABA3E6-E32D-47FF-809A-BE7262F7D12E}"/>
              </a:ext>
            </a:extLst>
          </p:cNvPr>
          <p:cNvSpPr/>
          <p:nvPr/>
        </p:nvSpPr>
        <p:spPr bwMode="auto">
          <a:xfrm>
            <a:off x="5211652" y="6219898"/>
            <a:ext cx="3763893" cy="325509"/>
          </a:xfrm>
          <a:prstGeom prst="rect">
            <a:avLst/>
          </a:prstGeom>
          <a:solidFill>
            <a:srgbClr val="5DFFA6"/>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600" dirty="0">
                <a:latin typeface="Arial" charset="0"/>
                <a:ea typeface="ＭＳ Ｐゴシック" pitchFamily="1" charset="-128"/>
              </a:rPr>
              <a:t>Vertical Dispersion Solver (VDIFF)</a:t>
            </a:r>
          </a:p>
        </p:txBody>
      </p:sp>
      <p:cxnSp>
        <p:nvCxnSpPr>
          <p:cNvPr id="37" name="Straight Arrow Connector 36">
            <a:extLst>
              <a:ext uri="{FF2B5EF4-FFF2-40B4-BE49-F238E27FC236}">
                <a16:creationId xmlns:a16="http://schemas.microsoft.com/office/drawing/2014/main" id="{F142A3E7-D625-415D-852C-52535CF1431C}"/>
              </a:ext>
            </a:extLst>
          </p:cNvPr>
          <p:cNvCxnSpPr>
            <a:cxnSpLocks/>
          </p:cNvCxnSpPr>
          <p:nvPr/>
        </p:nvCxnSpPr>
        <p:spPr bwMode="auto">
          <a:xfrm>
            <a:off x="5825108" y="1600200"/>
            <a:ext cx="0" cy="207848"/>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Rectangle 37">
            <a:extLst>
              <a:ext uri="{FF2B5EF4-FFF2-40B4-BE49-F238E27FC236}">
                <a16:creationId xmlns:a16="http://schemas.microsoft.com/office/drawing/2014/main" id="{983BE347-10A8-4DB0-89A8-8DFC96065C45}"/>
              </a:ext>
            </a:extLst>
          </p:cNvPr>
          <p:cNvSpPr/>
          <p:nvPr/>
        </p:nvSpPr>
        <p:spPr bwMode="auto">
          <a:xfrm>
            <a:off x="5851345" y="3689424"/>
            <a:ext cx="3505200" cy="2438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r"/>
            <a:r>
              <a:rPr lang="en-US" sz="900" dirty="0"/>
              <a:t>Sea Spray</a:t>
            </a:r>
          </a:p>
        </p:txBody>
      </p:sp>
      <p:sp>
        <p:nvSpPr>
          <p:cNvPr id="39" name="Rectangle 38">
            <a:extLst>
              <a:ext uri="{FF2B5EF4-FFF2-40B4-BE49-F238E27FC236}">
                <a16:creationId xmlns:a16="http://schemas.microsoft.com/office/drawing/2014/main" id="{637BBADE-B679-45B4-92D9-E87096964CEA}"/>
              </a:ext>
            </a:extLst>
          </p:cNvPr>
          <p:cNvSpPr/>
          <p:nvPr/>
        </p:nvSpPr>
        <p:spPr bwMode="auto">
          <a:xfrm>
            <a:off x="5775145" y="3490968"/>
            <a:ext cx="3505200" cy="2438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r"/>
            <a:r>
              <a:rPr lang="en-US" sz="900" dirty="0"/>
              <a:t>Wind-Blown Dust</a:t>
            </a:r>
          </a:p>
        </p:txBody>
      </p:sp>
      <p:sp>
        <p:nvSpPr>
          <p:cNvPr id="40" name="Rectangle 39">
            <a:extLst>
              <a:ext uri="{FF2B5EF4-FFF2-40B4-BE49-F238E27FC236}">
                <a16:creationId xmlns:a16="http://schemas.microsoft.com/office/drawing/2014/main" id="{2E7980B2-E57B-42FD-9B5F-5EC870936950}"/>
              </a:ext>
            </a:extLst>
          </p:cNvPr>
          <p:cNvSpPr/>
          <p:nvPr/>
        </p:nvSpPr>
        <p:spPr bwMode="auto">
          <a:xfrm>
            <a:off x="5698945" y="3292512"/>
            <a:ext cx="3505200" cy="2438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r"/>
            <a:r>
              <a:rPr lang="en-US" sz="900" dirty="0">
                <a:latin typeface="Arial" charset="0"/>
                <a:ea typeface="ＭＳ Ｐゴシック" pitchFamily="1" charset="-128"/>
              </a:rPr>
              <a:t>Lightning</a:t>
            </a:r>
          </a:p>
        </p:txBody>
      </p:sp>
      <p:sp>
        <p:nvSpPr>
          <p:cNvPr id="41" name="Rectangle 40">
            <a:extLst>
              <a:ext uri="{FF2B5EF4-FFF2-40B4-BE49-F238E27FC236}">
                <a16:creationId xmlns:a16="http://schemas.microsoft.com/office/drawing/2014/main" id="{0D733831-F5C1-43F4-A528-E2B60C4A2223}"/>
              </a:ext>
            </a:extLst>
          </p:cNvPr>
          <p:cNvSpPr/>
          <p:nvPr/>
        </p:nvSpPr>
        <p:spPr bwMode="auto">
          <a:xfrm>
            <a:off x="5622745" y="3094056"/>
            <a:ext cx="3505200" cy="2438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r"/>
            <a:r>
              <a:rPr lang="en-US" sz="900" dirty="0">
                <a:latin typeface="Arial" charset="0"/>
                <a:ea typeface="ＭＳ Ｐゴシック" pitchFamily="1" charset="-128"/>
              </a:rPr>
              <a:t>Marine Gas</a:t>
            </a:r>
          </a:p>
        </p:txBody>
      </p:sp>
      <p:sp>
        <p:nvSpPr>
          <p:cNvPr id="42" name="Rectangle 41">
            <a:extLst>
              <a:ext uri="{FF2B5EF4-FFF2-40B4-BE49-F238E27FC236}">
                <a16:creationId xmlns:a16="http://schemas.microsoft.com/office/drawing/2014/main" id="{C81DC9B8-0B08-45D0-BFA8-6E4A7839B191}"/>
              </a:ext>
            </a:extLst>
          </p:cNvPr>
          <p:cNvSpPr/>
          <p:nvPr/>
        </p:nvSpPr>
        <p:spPr bwMode="auto">
          <a:xfrm>
            <a:off x="5546545" y="2885552"/>
            <a:ext cx="3505200" cy="2438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r"/>
            <a:r>
              <a:rPr lang="en-US" sz="900" dirty="0" err="1">
                <a:latin typeface="Arial" charset="0"/>
                <a:ea typeface="ＭＳ Ｐゴシック" pitchFamily="1" charset="-128"/>
              </a:rPr>
              <a:t>Biogenics</a:t>
            </a:r>
            <a:r>
              <a:rPr lang="en-US" sz="900" dirty="0">
                <a:latin typeface="Arial" charset="0"/>
                <a:ea typeface="ＭＳ Ｐゴシック" pitchFamily="1" charset="-128"/>
              </a:rPr>
              <a:t> (BEIS)</a:t>
            </a:r>
          </a:p>
        </p:txBody>
      </p:sp>
      <p:sp>
        <p:nvSpPr>
          <p:cNvPr id="43" name="Rectangle 42">
            <a:extLst>
              <a:ext uri="{FF2B5EF4-FFF2-40B4-BE49-F238E27FC236}">
                <a16:creationId xmlns:a16="http://schemas.microsoft.com/office/drawing/2014/main" id="{BC350DCB-AB27-421C-9A18-F3A2CDD91214}"/>
              </a:ext>
            </a:extLst>
          </p:cNvPr>
          <p:cNvSpPr/>
          <p:nvPr/>
        </p:nvSpPr>
        <p:spPr bwMode="auto">
          <a:xfrm>
            <a:off x="5470345" y="2703008"/>
            <a:ext cx="3505200" cy="2438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r"/>
            <a:r>
              <a:rPr lang="en-US" sz="900" dirty="0">
                <a:latin typeface="Arial" charset="0"/>
                <a:ea typeface="ＭＳ Ｐゴシック" pitchFamily="1" charset="-128"/>
              </a:rPr>
              <a:t>Point Emissions 2…</a:t>
            </a:r>
          </a:p>
        </p:txBody>
      </p:sp>
      <p:sp>
        <p:nvSpPr>
          <p:cNvPr id="44" name="Rectangle 43">
            <a:extLst>
              <a:ext uri="{FF2B5EF4-FFF2-40B4-BE49-F238E27FC236}">
                <a16:creationId xmlns:a16="http://schemas.microsoft.com/office/drawing/2014/main" id="{7001B1C6-E5E1-4DAE-B8C9-9C617B82F9CC}"/>
              </a:ext>
            </a:extLst>
          </p:cNvPr>
          <p:cNvSpPr/>
          <p:nvPr/>
        </p:nvSpPr>
        <p:spPr bwMode="auto">
          <a:xfrm>
            <a:off x="5394145" y="2484456"/>
            <a:ext cx="3505200" cy="2438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r"/>
            <a:r>
              <a:rPr lang="en-US" sz="900" dirty="0">
                <a:latin typeface="Arial" charset="0"/>
                <a:ea typeface="ＭＳ Ｐゴシック" pitchFamily="1" charset="-128"/>
              </a:rPr>
              <a:t>Point Emissions 1</a:t>
            </a:r>
          </a:p>
        </p:txBody>
      </p:sp>
      <p:sp>
        <p:nvSpPr>
          <p:cNvPr id="45" name="Rectangle 44">
            <a:extLst>
              <a:ext uri="{FF2B5EF4-FFF2-40B4-BE49-F238E27FC236}">
                <a16:creationId xmlns:a16="http://schemas.microsoft.com/office/drawing/2014/main" id="{DDA0C5C9-A036-44C7-9EA8-8339BDC8979E}"/>
              </a:ext>
            </a:extLst>
          </p:cNvPr>
          <p:cNvSpPr/>
          <p:nvPr/>
        </p:nvSpPr>
        <p:spPr bwMode="auto">
          <a:xfrm>
            <a:off x="5317945" y="2275952"/>
            <a:ext cx="3505200" cy="2438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r"/>
            <a:r>
              <a:rPr lang="en-US" sz="900" dirty="0">
                <a:latin typeface="Arial" charset="0"/>
                <a:ea typeface="ＭＳ Ｐゴシック" pitchFamily="1" charset="-128"/>
              </a:rPr>
              <a:t>Gridded Emissions 3…</a:t>
            </a:r>
          </a:p>
        </p:txBody>
      </p:sp>
      <p:sp>
        <p:nvSpPr>
          <p:cNvPr id="46" name="Rectangle 45">
            <a:extLst>
              <a:ext uri="{FF2B5EF4-FFF2-40B4-BE49-F238E27FC236}">
                <a16:creationId xmlns:a16="http://schemas.microsoft.com/office/drawing/2014/main" id="{F7F45E71-2309-4837-B7F6-A593A6671FAF}"/>
              </a:ext>
            </a:extLst>
          </p:cNvPr>
          <p:cNvSpPr/>
          <p:nvPr/>
        </p:nvSpPr>
        <p:spPr bwMode="auto">
          <a:xfrm>
            <a:off x="5241745" y="2047352"/>
            <a:ext cx="3505200" cy="2438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r"/>
            <a:r>
              <a:rPr lang="en-US" sz="900" dirty="0">
                <a:latin typeface="Arial" charset="0"/>
                <a:ea typeface="ＭＳ Ｐゴシック" pitchFamily="1" charset="-128"/>
              </a:rPr>
              <a:t>Gridded Emissions 2</a:t>
            </a:r>
          </a:p>
        </p:txBody>
      </p:sp>
      <p:grpSp>
        <p:nvGrpSpPr>
          <p:cNvPr id="47" name="Group 46">
            <a:extLst>
              <a:ext uri="{FF2B5EF4-FFF2-40B4-BE49-F238E27FC236}">
                <a16:creationId xmlns:a16="http://schemas.microsoft.com/office/drawing/2014/main" id="{2771350B-3144-47C6-AB98-796444934313}"/>
              </a:ext>
            </a:extLst>
          </p:cNvPr>
          <p:cNvGrpSpPr/>
          <p:nvPr/>
        </p:nvGrpSpPr>
        <p:grpSpPr>
          <a:xfrm>
            <a:off x="5165545" y="1828800"/>
            <a:ext cx="3505200" cy="2438400"/>
            <a:chOff x="3200400" y="1447800"/>
            <a:chExt cx="3505200" cy="2438400"/>
          </a:xfrm>
        </p:grpSpPr>
        <p:sp>
          <p:nvSpPr>
            <p:cNvPr id="48" name="Rectangle 47">
              <a:extLst>
                <a:ext uri="{FF2B5EF4-FFF2-40B4-BE49-F238E27FC236}">
                  <a16:creationId xmlns:a16="http://schemas.microsoft.com/office/drawing/2014/main" id="{434BC391-FDDD-4FDE-8CA2-589F8409FAD4}"/>
                </a:ext>
              </a:extLst>
            </p:cNvPr>
            <p:cNvSpPr/>
            <p:nvPr/>
          </p:nvSpPr>
          <p:spPr bwMode="auto">
            <a:xfrm>
              <a:off x="3200400" y="1447800"/>
              <a:ext cx="3505200" cy="2438400"/>
            </a:xfrm>
            <a:prstGeom prst="rect">
              <a:avLst/>
            </a:prstGeom>
            <a:solidFill>
              <a:srgbClr val="FF8F8F"/>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algn="r"/>
              <a:r>
                <a:rPr lang="en-US" sz="1000" dirty="0"/>
                <a:t>Gridded Emissions 1</a:t>
              </a:r>
            </a:p>
          </p:txBody>
        </p:sp>
        <p:sp>
          <p:nvSpPr>
            <p:cNvPr id="49" name="Rectangle 48">
              <a:extLst>
                <a:ext uri="{FF2B5EF4-FFF2-40B4-BE49-F238E27FC236}">
                  <a16:creationId xmlns:a16="http://schemas.microsoft.com/office/drawing/2014/main" id="{7CA2FFBC-7B82-49D3-86A7-10698A8401E8}"/>
                </a:ext>
              </a:extLst>
            </p:cNvPr>
            <p:cNvSpPr/>
            <p:nvPr/>
          </p:nvSpPr>
          <p:spPr bwMode="auto">
            <a:xfrm>
              <a:off x="3352800" y="1554163"/>
              <a:ext cx="3200400" cy="182563"/>
            </a:xfrm>
            <a:prstGeom prst="rect">
              <a:avLst/>
            </a:prstGeom>
            <a:solidFill>
              <a:srgbClr val="75DBFF"/>
            </a:solidFill>
            <a:ln w="9525" cap="flat" cmpd="sng" algn="ctr">
              <a:noFill/>
              <a:prstDash val="solid"/>
              <a:round/>
              <a:headEnd type="none" w="med" len="med"/>
              <a:tailEnd type="none" w="med" len="med"/>
            </a:ln>
            <a:effectLst/>
            <a:extLst/>
          </p:spPr>
          <p:txBody>
            <a:bodyPr vert="horz" wrap="square" lIns="91440" tIns="0" rIns="91440" bIns="0" numCol="1" rtlCol="0" anchor="t" anchorCtr="0" compatLnSpc="1">
              <a:prstTxWarp prst="textNoShape">
                <a:avLst/>
              </a:prstTxWarp>
            </a:bodyPr>
            <a:lstStyle/>
            <a:p>
              <a:pPr algn="ctr"/>
              <a:r>
                <a:rPr lang="en-US" sz="1000" dirty="0">
                  <a:latin typeface="Arial" charset="0"/>
                  <a:ea typeface="ＭＳ Ｐゴシック" pitchFamily="1" charset="-128"/>
                </a:rPr>
                <a:t>Read Gas and Aerosol Emissions</a:t>
              </a:r>
            </a:p>
          </p:txBody>
        </p:sp>
        <p:sp>
          <p:nvSpPr>
            <p:cNvPr id="50" name="Rectangle 49">
              <a:extLst>
                <a:ext uri="{FF2B5EF4-FFF2-40B4-BE49-F238E27FC236}">
                  <a16:creationId xmlns:a16="http://schemas.microsoft.com/office/drawing/2014/main" id="{6057A258-AB70-4D0B-86C5-17828810019F}"/>
                </a:ext>
              </a:extLst>
            </p:cNvPr>
            <p:cNvSpPr/>
            <p:nvPr/>
          </p:nvSpPr>
          <p:spPr bwMode="auto">
            <a:xfrm>
              <a:off x="3352800" y="1828800"/>
              <a:ext cx="3200400" cy="182563"/>
            </a:xfrm>
            <a:prstGeom prst="rect">
              <a:avLst/>
            </a:prstGeom>
            <a:solidFill>
              <a:srgbClr val="75DBFF"/>
            </a:solidFill>
            <a:ln w="9525" cap="flat" cmpd="sng" algn="ctr">
              <a:noFill/>
              <a:prstDash val="solid"/>
              <a:round/>
              <a:headEnd type="none" w="med" len="med"/>
              <a:tailEnd type="none" w="med" len="med"/>
            </a:ln>
            <a:effectLst/>
            <a:extLst/>
          </p:spPr>
          <p:txBody>
            <a:bodyPr vert="horz" wrap="square" lIns="91440" tIns="0" rIns="91440" bIns="0" numCol="1" rtlCol="0" anchor="t" anchorCtr="0" compatLnSpc="1">
              <a:prstTxWarp prst="textNoShape">
                <a:avLst/>
              </a:prstTxWarp>
            </a:bodyPr>
            <a:lstStyle/>
            <a:p>
              <a:pPr algn="ctr"/>
              <a:r>
                <a:rPr lang="en-US" sz="1000" dirty="0">
                  <a:latin typeface="Arial" charset="0"/>
                  <a:ea typeface="ＭＳ Ｐゴシック" pitchFamily="1" charset="-128"/>
                </a:rPr>
                <a:t>Convert Gas Emission</a:t>
              </a:r>
              <a:r>
                <a:rPr lang="en-US" sz="1000" dirty="0"/>
                <a:t>s Units</a:t>
              </a:r>
              <a:endParaRPr lang="en-US" sz="1000" dirty="0">
                <a:latin typeface="Arial" charset="0"/>
                <a:ea typeface="ＭＳ Ｐゴシック" pitchFamily="1" charset="-128"/>
              </a:endParaRPr>
            </a:p>
          </p:txBody>
        </p:sp>
        <p:sp>
          <p:nvSpPr>
            <p:cNvPr id="51" name="Rectangle 50">
              <a:extLst>
                <a:ext uri="{FF2B5EF4-FFF2-40B4-BE49-F238E27FC236}">
                  <a16:creationId xmlns:a16="http://schemas.microsoft.com/office/drawing/2014/main" id="{06FD63BF-28B4-4B37-8A9E-866FB7A5A756}"/>
                </a:ext>
              </a:extLst>
            </p:cNvPr>
            <p:cNvSpPr/>
            <p:nvPr/>
          </p:nvSpPr>
          <p:spPr bwMode="auto">
            <a:xfrm>
              <a:off x="3352800" y="2103437"/>
              <a:ext cx="3200400" cy="182563"/>
            </a:xfrm>
            <a:prstGeom prst="rect">
              <a:avLst/>
            </a:prstGeom>
            <a:solidFill>
              <a:srgbClr val="75DBFF"/>
            </a:solidFill>
            <a:ln w="9525" cap="flat" cmpd="sng" algn="ctr">
              <a:noFill/>
              <a:prstDash val="solid"/>
              <a:round/>
              <a:headEnd type="none" w="med" len="med"/>
              <a:tailEnd type="none" w="med" len="med"/>
            </a:ln>
            <a:effectLst/>
            <a:extLst/>
          </p:spPr>
          <p:txBody>
            <a:bodyPr vert="horz" wrap="square" lIns="91440" tIns="0" rIns="91440" bIns="0" numCol="1" rtlCol="0" anchor="t" anchorCtr="0" compatLnSpc="1">
              <a:prstTxWarp prst="textNoShape">
                <a:avLst/>
              </a:prstTxWarp>
            </a:bodyPr>
            <a:lstStyle/>
            <a:p>
              <a:pPr algn="ctr"/>
              <a:r>
                <a:rPr lang="en-US" sz="1000" dirty="0">
                  <a:latin typeface="Arial" charset="0"/>
                  <a:ea typeface="ＭＳ Ｐゴシック" pitchFamily="1" charset="-128"/>
                </a:rPr>
                <a:t>Apply all scaling requests</a:t>
              </a:r>
            </a:p>
          </p:txBody>
        </p:sp>
        <p:sp>
          <p:nvSpPr>
            <p:cNvPr id="52" name="Rectangle 51">
              <a:extLst>
                <a:ext uri="{FF2B5EF4-FFF2-40B4-BE49-F238E27FC236}">
                  <a16:creationId xmlns:a16="http://schemas.microsoft.com/office/drawing/2014/main" id="{FBF40792-C53E-4022-906B-2C98AFB8BBEC}"/>
                </a:ext>
              </a:extLst>
            </p:cNvPr>
            <p:cNvSpPr/>
            <p:nvPr/>
          </p:nvSpPr>
          <p:spPr bwMode="auto">
            <a:xfrm>
              <a:off x="3352800" y="2362200"/>
              <a:ext cx="3200400" cy="182563"/>
            </a:xfrm>
            <a:prstGeom prst="rect">
              <a:avLst/>
            </a:prstGeom>
            <a:solidFill>
              <a:srgbClr val="75DBFF"/>
            </a:solidFill>
            <a:ln w="9525" cap="flat" cmpd="sng" algn="ctr">
              <a:noFill/>
              <a:prstDash val="solid"/>
              <a:round/>
              <a:headEnd type="none" w="med" len="med"/>
              <a:tailEnd type="none" w="med" len="med"/>
            </a:ln>
            <a:effectLst/>
            <a:extLst/>
          </p:spPr>
          <p:txBody>
            <a:bodyPr vert="horz" wrap="square" lIns="91440" tIns="0" rIns="91440" bIns="0" numCol="1" rtlCol="0" anchor="t" anchorCtr="0" compatLnSpc="1">
              <a:prstTxWarp prst="textNoShape">
                <a:avLst/>
              </a:prstTxWarp>
            </a:bodyPr>
            <a:lstStyle/>
            <a:p>
              <a:pPr algn="ctr"/>
              <a:r>
                <a:rPr lang="en-US" sz="1000" dirty="0">
                  <a:latin typeface="Arial" charset="0"/>
                  <a:ea typeface="ＭＳ Ｐゴシック" pitchFamily="1" charset="-128"/>
                </a:rPr>
                <a:t>Apply Size Distribution for aerosols, if applicable</a:t>
              </a:r>
            </a:p>
          </p:txBody>
        </p:sp>
        <p:sp>
          <p:nvSpPr>
            <p:cNvPr id="53" name="Rectangle 52">
              <a:extLst>
                <a:ext uri="{FF2B5EF4-FFF2-40B4-BE49-F238E27FC236}">
                  <a16:creationId xmlns:a16="http://schemas.microsoft.com/office/drawing/2014/main" id="{B9E3F054-802D-4BD8-A5D8-E36D5937AFF8}"/>
                </a:ext>
              </a:extLst>
            </p:cNvPr>
            <p:cNvSpPr/>
            <p:nvPr/>
          </p:nvSpPr>
          <p:spPr bwMode="auto">
            <a:xfrm>
              <a:off x="3352800" y="2620963"/>
              <a:ext cx="3200400" cy="182563"/>
            </a:xfrm>
            <a:prstGeom prst="rect">
              <a:avLst/>
            </a:prstGeom>
            <a:solidFill>
              <a:srgbClr val="75DBFF"/>
            </a:solidFill>
            <a:ln w="9525" cap="flat" cmpd="sng" algn="ctr">
              <a:noFill/>
              <a:prstDash val="solid"/>
              <a:round/>
              <a:headEnd type="none" w="med" len="med"/>
              <a:tailEnd type="none" w="med" len="med"/>
            </a:ln>
            <a:effectLst/>
            <a:extLst/>
          </p:spPr>
          <p:txBody>
            <a:bodyPr vert="horz" wrap="square" lIns="91440" tIns="0" rIns="91440" bIns="0" numCol="1" rtlCol="0" anchor="t" anchorCtr="0" compatLnSpc="1">
              <a:prstTxWarp prst="textNoShape">
                <a:avLst/>
              </a:prstTxWarp>
            </a:bodyPr>
            <a:lstStyle/>
            <a:p>
              <a:pPr algn="ctr"/>
              <a:r>
                <a:rPr lang="en-US" sz="1000" dirty="0">
                  <a:latin typeface="Arial" charset="0"/>
                  <a:ea typeface="ＭＳ Ｐゴシック" pitchFamily="1" charset="-128"/>
                </a:rPr>
                <a:t>Convert all emissions to correct units</a:t>
              </a:r>
            </a:p>
          </p:txBody>
        </p:sp>
        <p:sp>
          <p:nvSpPr>
            <p:cNvPr id="54" name="Rectangle 53">
              <a:extLst>
                <a:ext uri="{FF2B5EF4-FFF2-40B4-BE49-F238E27FC236}">
                  <a16:creationId xmlns:a16="http://schemas.microsoft.com/office/drawing/2014/main" id="{9E842F03-A67B-4966-9AF2-C195FF11D4BA}"/>
                </a:ext>
              </a:extLst>
            </p:cNvPr>
            <p:cNvSpPr/>
            <p:nvPr/>
          </p:nvSpPr>
          <p:spPr bwMode="auto">
            <a:xfrm>
              <a:off x="3352800" y="2895600"/>
              <a:ext cx="3200400" cy="182563"/>
            </a:xfrm>
            <a:prstGeom prst="rect">
              <a:avLst/>
            </a:prstGeom>
            <a:solidFill>
              <a:srgbClr val="75DBFF"/>
            </a:solidFill>
            <a:ln w="9525" cap="flat" cmpd="sng" algn="ctr">
              <a:noFill/>
              <a:prstDash val="solid"/>
              <a:round/>
              <a:headEnd type="none" w="med" len="med"/>
              <a:tailEnd type="none" w="med" len="med"/>
            </a:ln>
            <a:effectLst/>
            <a:extLst/>
          </p:spPr>
          <p:txBody>
            <a:bodyPr vert="horz" wrap="square" lIns="91440" tIns="0" rIns="91440" bIns="0" numCol="1" rtlCol="0" anchor="t" anchorCtr="0" compatLnSpc="1">
              <a:prstTxWarp prst="textNoShape">
                <a:avLst/>
              </a:prstTxWarp>
            </a:bodyPr>
            <a:lstStyle/>
            <a:p>
              <a:pPr algn="ctr"/>
              <a:r>
                <a:rPr lang="en-US" sz="1000" dirty="0"/>
                <a:t>Check for negatives</a:t>
              </a:r>
              <a:endParaRPr lang="en-US" sz="1000" dirty="0">
                <a:latin typeface="Arial" charset="0"/>
                <a:ea typeface="ＭＳ Ｐゴシック" pitchFamily="1" charset="-128"/>
              </a:endParaRPr>
            </a:p>
          </p:txBody>
        </p:sp>
        <p:sp>
          <p:nvSpPr>
            <p:cNvPr id="55" name="Rectangle 54">
              <a:extLst>
                <a:ext uri="{FF2B5EF4-FFF2-40B4-BE49-F238E27FC236}">
                  <a16:creationId xmlns:a16="http://schemas.microsoft.com/office/drawing/2014/main" id="{289A0418-E070-4C7B-A495-0060283F49B3}"/>
                </a:ext>
              </a:extLst>
            </p:cNvPr>
            <p:cNvSpPr/>
            <p:nvPr/>
          </p:nvSpPr>
          <p:spPr bwMode="auto">
            <a:xfrm>
              <a:off x="3352800" y="3154363"/>
              <a:ext cx="3200400" cy="182563"/>
            </a:xfrm>
            <a:prstGeom prst="rect">
              <a:avLst/>
            </a:prstGeom>
            <a:solidFill>
              <a:srgbClr val="75DBFF"/>
            </a:solidFill>
            <a:ln w="9525" cap="flat" cmpd="sng" algn="ctr">
              <a:noFill/>
              <a:prstDash val="solid"/>
              <a:round/>
              <a:headEnd type="none" w="med" len="med"/>
              <a:tailEnd type="none" w="med" len="med"/>
            </a:ln>
            <a:effectLst/>
            <a:extLst/>
          </p:spPr>
          <p:txBody>
            <a:bodyPr vert="horz" wrap="square" lIns="91440" tIns="0" rIns="91440" bIns="0" numCol="1" rtlCol="0" anchor="t" anchorCtr="0" compatLnSpc="1">
              <a:prstTxWarp prst="textNoShape">
                <a:avLst/>
              </a:prstTxWarp>
            </a:bodyPr>
            <a:lstStyle/>
            <a:p>
              <a:pPr algn="ctr"/>
              <a:r>
                <a:rPr lang="en-US" sz="1000" dirty="0"/>
                <a:t>Output diagnostics if requested</a:t>
              </a:r>
              <a:endParaRPr lang="en-US" sz="1000" dirty="0">
                <a:latin typeface="Arial" charset="0"/>
                <a:ea typeface="ＭＳ Ｐゴシック" pitchFamily="1" charset="-128"/>
              </a:endParaRPr>
            </a:p>
          </p:txBody>
        </p:sp>
        <p:sp>
          <p:nvSpPr>
            <p:cNvPr id="56" name="Rectangle 55">
              <a:extLst>
                <a:ext uri="{FF2B5EF4-FFF2-40B4-BE49-F238E27FC236}">
                  <a16:creationId xmlns:a16="http://schemas.microsoft.com/office/drawing/2014/main" id="{89030310-A777-46A7-967A-B5CA3E8EE8DA}"/>
                </a:ext>
              </a:extLst>
            </p:cNvPr>
            <p:cNvSpPr/>
            <p:nvPr/>
          </p:nvSpPr>
          <p:spPr bwMode="auto">
            <a:xfrm>
              <a:off x="3352800" y="3429000"/>
              <a:ext cx="3200400" cy="182563"/>
            </a:xfrm>
            <a:prstGeom prst="rect">
              <a:avLst/>
            </a:prstGeom>
            <a:solidFill>
              <a:srgbClr val="75DBFF"/>
            </a:solidFill>
            <a:ln w="9525" cap="flat" cmpd="sng" algn="ctr">
              <a:noFill/>
              <a:prstDash val="solid"/>
              <a:round/>
              <a:headEnd type="none" w="med" len="med"/>
              <a:tailEnd type="none" w="med" len="med"/>
            </a:ln>
            <a:effectLst/>
            <a:extLst/>
          </p:spPr>
          <p:txBody>
            <a:bodyPr vert="horz" wrap="square" lIns="91440" tIns="0" rIns="91440" bIns="0" numCol="1" rtlCol="0" anchor="t" anchorCtr="0" compatLnSpc="1">
              <a:prstTxWarp prst="textNoShape">
                <a:avLst/>
              </a:prstTxWarp>
            </a:bodyPr>
            <a:lstStyle/>
            <a:p>
              <a:pPr algn="ctr"/>
              <a:r>
                <a:rPr lang="en-US" sz="1000" dirty="0"/>
                <a:t>Ignore emissions if requested</a:t>
              </a:r>
              <a:endParaRPr lang="en-US" sz="1000" dirty="0">
                <a:latin typeface="Arial" charset="0"/>
                <a:ea typeface="ＭＳ Ｐゴシック" pitchFamily="1" charset="-128"/>
              </a:endParaRPr>
            </a:p>
          </p:txBody>
        </p:sp>
      </p:grpSp>
      <p:cxnSp>
        <p:nvCxnSpPr>
          <p:cNvPr id="57" name="Straight Arrow Connector 56">
            <a:extLst>
              <a:ext uri="{FF2B5EF4-FFF2-40B4-BE49-F238E27FC236}">
                <a16:creationId xmlns:a16="http://schemas.microsoft.com/office/drawing/2014/main" id="{A6BEB3DA-BAD9-4577-999E-5F6F86EA3C6B}"/>
              </a:ext>
            </a:extLst>
          </p:cNvPr>
          <p:cNvCxnSpPr>
            <a:cxnSpLocks/>
            <a:endCxn id="36" idx="3"/>
          </p:cNvCxnSpPr>
          <p:nvPr/>
        </p:nvCxnSpPr>
        <p:spPr bwMode="auto">
          <a:xfrm flipH="1">
            <a:off x="8975545" y="6382653"/>
            <a:ext cx="5334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a:extLst>
              <a:ext uri="{FF2B5EF4-FFF2-40B4-BE49-F238E27FC236}">
                <a16:creationId xmlns:a16="http://schemas.microsoft.com/office/drawing/2014/main" id="{D4F7E2AD-1340-49B9-BAE6-354B8B6EE9C8}"/>
              </a:ext>
            </a:extLst>
          </p:cNvPr>
          <p:cNvCxnSpPr/>
          <p:nvPr/>
        </p:nvCxnSpPr>
        <p:spPr bwMode="auto">
          <a:xfrm>
            <a:off x="8716851" y="1884247"/>
            <a:ext cx="685800" cy="1596016"/>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CEBC393D-E1F5-4314-8A4F-F0278943B67B}"/>
              </a:ext>
            </a:extLst>
          </p:cNvPr>
          <p:cNvCxnSpPr/>
          <p:nvPr/>
        </p:nvCxnSpPr>
        <p:spPr bwMode="auto">
          <a:xfrm>
            <a:off x="9508945" y="5126158"/>
            <a:ext cx="0" cy="1246496"/>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a:extLst>
              <a:ext uri="{FF2B5EF4-FFF2-40B4-BE49-F238E27FC236}">
                <a16:creationId xmlns:a16="http://schemas.microsoft.com/office/drawing/2014/main" id="{FC909E8D-7803-4B76-897A-01F52A9B5288}"/>
              </a:ext>
            </a:extLst>
          </p:cNvPr>
          <p:cNvCxnSpPr>
            <a:cxnSpLocks/>
          </p:cNvCxnSpPr>
          <p:nvPr/>
        </p:nvCxnSpPr>
        <p:spPr bwMode="auto">
          <a:xfrm>
            <a:off x="9402651" y="5126158"/>
            <a:ext cx="12230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TextBox 109">
            <a:extLst>
              <a:ext uri="{FF2B5EF4-FFF2-40B4-BE49-F238E27FC236}">
                <a16:creationId xmlns:a16="http://schemas.microsoft.com/office/drawing/2014/main" id="{6B7E055E-00EA-4164-8189-0B0573DF5DD5}"/>
              </a:ext>
            </a:extLst>
          </p:cNvPr>
          <p:cNvSpPr txBox="1"/>
          <p:nvPr/>
        </p:nvSpPr>
        <p:spPr>
          <a:xfrm>
            <a:off x="9789409" y="1241822"/>
            <a:ext cx="2326391" cy="5632311"/>
          </a:xfrm>
          <a:prstGeom prst="rect">
            <a:avLst/>
          </a:prstGeom>
          <a:noFill/>
        </p:spPr>
        <p:txBody>
          <a:bodyPr wrap="square" rtlCol="0">
            <a:spAutoFit/>
          </a:bodyPr>
          <a:lstStyle/>
          <a:p>
            <a:pPr marL="174625" indent="-174625">
              <a:buFont typeface="Wingdings" panose="05000000000000000000" pitchFamily="2" charset="2"/>
              <a:buChar char="§"/>
            </a:pPr>
            <a:r>
              <a:rPr lang="en-US" sz="1600" dirty="0">
                <a:latin typeface="Gill Sans MT" panose="020B0502020104020203" pitchFamily="34" charset="0"/>
              </a:rPr>
              <a:t>DESID – Detailed Emissions Scaling, Isolation, and Diagnostics Module</a:t>
            </a:r>
          </a:p>
          <a:p>
            <a:pPr marL="174625" indent="-174625">
              <a:spcBef>
                <a:spcPts val="1200"/>
              </a:spcBef>
              <a:buFont typeface="Wingdings" panose="05000000000000000000" pitchFamily="2" charset="2"/>
              <a:buChar char="§"/>
            </a:pPr>
            <a:r>
              <a:rPr lang="en-US" sz="1600" dirty="0">
                <a:latin typeface="Gill Sans MT" panose="020B0502020104020203" pitchFamily="34" charset="0"/>
              </a:rPr>
              <a:t>Any or all emission ‘streams’ may be turned off</a:t>
            </a:r>
          </a:p>
          <a:p>
            <a:pPr marL="174625" indent="-174625">
              <a:spcBef>
                <a:spcPts val="1200"/>
              </a:spcBef>
              <a:buFont typeface="Wingdings" panose="05000000000000000000" pitchFamily="2" charset="2"/>
              <a:buChar char="§"/>
            </a:pPr>
            <a:r>
              <a:rPr lang="en-US" sz="1600" dirty="0">
                <a:latin typeface="Gill Sans MT" panose="020B0502020104020203" pitchFamily="34" charset="0"/>
              </a:rPr>
              <a:t>Emissions scaling can be tailored to specific species from specific streams or applied across all species/streams</a:t>
            </a:r>
          </a:p>
          <a:p>
            <a:pPr marL="174625" indent="-174625">
              <a:spcBef>
                <a:spcPts val="1200"/>
              </a:spcBef>
              <a:buFont typeface="Wingdings" panose="05000000000000000000" pitchFamily="2" charset="2"/>
              <a:buChar char="§"/>
            </a:pPr>
            <a:r>
              <a:rPr lang="en-US" sz="1600" dirty="0">
                <a:latin typeface="Gill Sans MT" panose="020B0502020104020203" pitchFamily="34" charset="0"/>
              </a:rPr>
              <a:t>All aerosol size distributions can be parameterized for each stream independently</a:t>
            </a:r>
          </a:p>
          <a:p>
            <a:pPr marL="174625" indent="-174625">
              <a:spcBef>
                <a:spcPts val="1200"/>
              </a:spcBef>
              <a:buFont typeface="Wingdings" panose="05000000000000000000" pitchFamily="2" charset="2"/>
              <a:buChar char="§"/>
            </a:pPr>
            <a:r>
              <a:rPr lang="en-US" sz="1600" dirty="0">
                <a:latin typeface="Gill Sans MT" panose="020B0502020104020203" pitchFamily="34" charset="0"/>
              </a:rPr>
              <a:t>Scaling can be targeted to specific geographical areas with masks</a:t>
            </a:r>
          </a:p>
        </p:txBody>
      </p:sp>
    </p:spTree>
    <p:extLst>
      <p:ext uri="{BB962C8B-B14F-4D97-AF65-F5344CB8AC3E}">
        <p14:creationId xmlns:p14="http://schemas.microsoft.com/office/powerpoint/2010/main" val="2782262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generated with high confidence">
            <a:extLst>
              <a:ext uri="{FF2B5EF4-FFF2-40B4-BE49-F238E27FC236}">
                <a16:creationId xmlns:a16="http://schemas.microsoft.com/office/drawing/2014/main" id="{10252C5C-3817-4BFC-8FE7-381E0B585F2F}"/>
              </a:ext>
            </a:extLst>
          </p:cNvPr>
          <p:cNvPicPr>
            <a:picLocks noChangeAspect="1"/>
          </p:cNvPicPr>
          <p:nvPr/>
        </p:nvPicPr>
        <p:blipFill rotWithShape="1">
          <a:blip r:embed="rId2">
            <a:extLst>
              <a:ext uri="{28A0092B-C50C-407E-A947-70E740481C1C}">
                <a14:useLocalDpi xmlns:a14="http://schemas.microsoft.com/office/drawing/2010/main" val="0"/>
              </a:ext>
            </a:extLst>
          </a:blip>
          <a:srcRect l="21026" t="15395" r="7601" b="6890"/>
          <a:stretch/>
        </p:blipFill>
        <p:spPr>
          <a:xfrm>
            <a:off x="5979467" y="3669924"/>
            <a:ext cx="3599297" cy="2939324"/>
          </a:xfrm>
          <a:prstGeom prst="rect">
            <a:avLst/>
          </a:prstGeom>
        </p:spPr>
      </p:pic>
      <p:sp>
        <p:nvSpPr>
          <p:cNvPr id="8" name="Text Placeholder 7">
            <a:extLst>
              <a:ext uri="{FF2B5EF4-FFF2-40B4-BE49-F238E27FC236}">
                <a16:creationId xmlns:a16="http://schemas.microsoft.com/office/drawing/2014/main" id="{60107DA0-A68E-419D-812C-87373897513D}"/>
              </a:ext>
            </a:extLst>
          </p:cNvPr>
          <p:cNvSpPr>
            <a:spLocks noGrp="1"/>
          </p:cNvSpPr>
          <p:nvPr>
            <p:ph type="body" sz="quarter" idx="11"/>
          </p:nvPr>
        </p:nvSpPr>
        <p:spPr>
          <a:xfrm>
            <a:off x="203200" y="1447800"/>
            <a:ext cx="7874000" cy="4876800"/>
          </a:xfrm>
        </p:spPr>
        <p:txBody>
          <a:bodyPr>
            <a:normAutofit lnSpcReduction="10000"/>
          </a:bodyPr>
          <a:lstStyle/>
          <a:p>
            <a:r>
              <a:rPr lang="en-US" sz="2400" dirty="0"/>
              <a:t>Why save 299x459 columns for 3 </a:t>
            </a:r>
            <a:r>
              <a:rPr lang="en-US" sz="2400" dirty="0" err="1"/>
              <a:t>sondes</a:t>
            </a:r>
            <a:r>
              <a:rPr lang="en-US" sz="2400" dirty="0"/>
              <a:t>?</a:t>
            </a:r>
          </a:p>
          <a:p>
            <a:r>
              <a:rPr lang="en-US" sz="2400" dirty="0"/>
              <a:t>Why save 187x187 columns for boundaries on a perimeter?</a:t>
            </a:r>
          </a:p>
          <a:p>
            <a:r>
              <a:rPr lang="en-US" sz="2400" dirty="0"/>
              <a:t>Vertical Column Extraction</a:t>
            </a:r>
          </a:p>
          <a:p>
            <a:pPr lvl="1"/>
            <a:r>
              <a:rPr lang="en-US" sz="2000" b="0" dirty="0"/>
              <a:t>Saves vectors (v) selected by </a:t>
            </a:r>
            <a:r>
              <a:rPr lang="en-US" sz="2000" b="0" dirty="0" err="1"/>
              <a:t>lon</a:t>
            </a:r>
            <a:r>
              <a:rPr lang="en-US" sz="2000" b="0" dirty="0"/>
              <a:t>/</a:t>
            </a:r>
            <a:r>
              <a:rPr lang="en-US" sz="2000" b="0" dirty="0" err="1"/>
              <a:t>lat</a:t>
            </a:r>
            <a:endParaRPr lang="en-US" sz="2000" b="0" dirty="0"/>
          </a:p>
          <a:p>
            <a:pPr lvl="1"/>
            <a:r>
              <a:rPr lang="en-US" sz="2000" b="0" dirty="0"/>
              <a:t>Outputs cell </a:t>
            </a:r>
            <a:r>
              <a:rPr lang="en-US" sz="2000" b="0" dirty="0" err="1"/>
              <a:t>lon</a:t>
            </a:r>
            <a:r>
              <a:rPr lang="en-US" sz="2000" b="0" dirty="0"/>
              <a:t>/</a:t>
            </a:r>
            <a:r>
              <a:rPr lang="en-US" sz="2000" b="0" dirty="0" err="1"/>
              <a:t>lat</a:t>
            </a:r>
            <a:r>
              <a:rPr lang="en-US" sz="2000" b="0" dirty="0"/>
              <a:t> in FILEDESC</a:t>
            </a:r>
          </a:p>
          <a:p>
            <a:pPr lvl="1"/>
            <a:r>
              <a:rPr lang="en-US" sz="2000" b="0" dirty="0"/>
              <a:t>Outputs all species</a:t>
            </a:r>
          </a:p>
          <a:p>
            <a:r>
              <a:rPr lang="en-US" sz="2400" dirty="0"/>
              <a:t>First of new diagnostic framework</a:t>
            </a:r>
          </a:p>
          <a:p>
            <a:pPr lvl="1"/>
            <a:r>
              <a:rPr lang="en-US" sz="2000" b="0" dirty="0"/>
              <a:t>CCTM/</a:t>
            </a:r>
            <a:r>
              <a:rPr lang="en-US" sz="2000" b="0" dirty="0" err="1"/>
              <a:t>src</a:t>
            </a:r>
            <a:r>
              <a:rPr lang="en-US" sz="2000" b="0" dirty="0"/>
              <a:t>/</a:t>
            </a:r>
            <a:r>
              <a:rPr lang="en-US" sz="2000" b="0" dirty="0" err="1"/>
              <a:t>diag</a:t>
            </a:r>
            <a:r>
              <a:rPr lang="en-US" sz="2000" b="0" dirty="0"/>
              <a:t>/</a:t>
            </a:r>
          </a:p>
          <a:p>
            <a:pPr lvl="1"/>
            <a:r>
              <a:rPr lang="en-US" sz="2000" b="0" dirty="0"/>
              <a:t>Future updates:</a:t>
            </a:r>
          </a:p>
          <a:p>
            <a:pPr lvl="2"/>
            <a:r>
              <a:rPr lang="en-US" sz="2000" b="0" dirty="0"/>
              <a:t>Time window average (</a:t>
            </a:r>
            <a:r>
              <a:rPr lang="en-US" sz="2000" b="0" dirty="0" err="1"/>
              <a:t>eg</a:t>
            </a:r>
            <a:r>
              <a:rPr lang="en-US" sz="2000" b="0" dirty="0"/>
              <a:t>, satellite overpass)</a:t>
            </a:r>
          </a:p>
          <a:p>
            <a:pPr lvl="2"/>
            <a:r>
              <a:rPr lang="en-US" sz="2000" b="0" dirty="0"/>
              <a:t>Vertical Column Density</a:t>
            </a:r>
          </a:p>
          <a:p>
            <a:endParaRPr lang="en-US" sz="1800" dirty="0"/>
          </a:p>
        </p:txBody>
      </p:sp>
      <p:sp>
        <p:nvSpPr>
          <p:cNvPr id="3" name="Title 2">
            <a:extLst>
              <a:ext uri="{FF2B5EF4-FFF2-40B4-BE49-F238E27FC236}">
                <a16:creationId xmlns:a16="http://schemas.microsoft.com/office/drawing/2014/main" id="{A1FD7F4D-6904-4ECF-AC52-21939D7FAE4E}"/>
              </a:ext>
            </a:extLst>
          </p:cNvPr>
          <p:cNvSpPr>
            <a:spLocks noGrp="1"/>
          </p:cNvSpPr>
          <p:nvPr>
            <p:ph type="title"/>
          </p:nvPr>
        </p:nvSpPr>
        <p:spPr>
          <a:xfrm>
            <a:off x="3566160" y="320040"/>
            <a:ext cx="7924800" cy="678307"/>
          </a:xfrm>
        </p:spPr>
        <p:txBody>
          <a:bodyPr/>
          <a:lstStyle/>
          <a:p>
            <a:r>
              <a:rPr lang="en-US" sz="2400" dirty="0"/>
              <a:t>Diagnostics: Vertical Column Extraction (VEXT)</a:t>
            </a:r>
          </a:p>
        </p:txBody>
      </p:sp>
      <p:pic>
        <p:nvPicPr>
          <p:cNvPr id="4" name="Picture 3">
            <a:extLst>
              <a:ext uri="{FF2B5EF4-FFF2-40B4-BE49-F238E27FC236}">
                <a16:creationId xmlns:a16="http://schemas.microsoft.com/office/drawing/2014/main" id="{6E1FBF2E-2215-45E5-8C16-C6C104B416FB}"/>
              </a:ext>
            </a:extLst>
          </p:cNvPr>
          <p:cNvPicPr>
            <a:picLocks noChangeAspect="1"/>
          </p:cNvPicPr>
          <p:nvPr/>
        </p:nvPicPr>
        <p:blipFill rotWithShape="1">
          <a:blip r:embed="rId3">
            <a:extLst>
              <a:ext uri="{28A0092B-C50C-407E-A947-70E740481C1C}">
                <a14:useLocalDpi xmlns:a14="http://schemas.microsoft.com/office/drawing/2010/main" val="0"/>
              </a:ext>
            </a:extLst>
          </a:blip>
          <a:srcRect l="21354" r="7272" b="8487"/>
          <a:stretch/>
        </p:blipFill>
        <p:spPr>
          <a:xfrm>
            <a:off x="8382000" y="1143000"/>
            <a:ext cx="2763075" cy="2657040"/>
          </a:xfrm>
          <a:prstGeom prst="rect">
            <a:avLst/>
          </a:prstGeom>
        </p:spPr>
      </p:pic>
      <p:sp>
        <p:nvSpPr>
          <p:cNvPr id="5" name="Content Placeholder 4">
            <a:extLst>
              <a:ext uri="{FF2B5EF4-FFF2-40B4-BE49-F238E27FC236}">
                <a16:creationId xmlns:a16="http://schemas.microsoft.com/office/drawing/2014/main" id="{03C40EE7-B32A-4A50-8B2C-7D81CA9B973D}"/>
              </a:ext>
            </a:extLst>
          </p:cNvPr>
          <p:cNvSpPr txBox="1">
            <a:spLocks/>
          </p:cNvSpPr>
          <p:nvPr/>
        </p:nvSpPr>
        <p:spPr>
          <a:xfrm>
            <a:off x="838199" y="1825625"/>
            <a:ext cx="6510867" cy="4351338"/>
          </a:xfrm>
          <a:prstGeom prst="rect">
            <a:avLst/>
          </a:prstGeom>
        </p:spPr>
        <p:txBody>
          <a:bodyPr>
            <a:norm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endParaRPr lang="en-US" kern="0" dirty="0"/>
          </a:p>
        </p:txBody>
      </p:sp>
      <p:sp>
        <p:nvSpPr>
          <p:cNvPr id="9" name="Rectangle 8">
            <a:extLst>
              <a:ext uri="{FF2B5EF4-FFF2-40B4-BE49-F238E27FC236}">
                <a16:creationId xmlns:a16="http://schemas.microsoft.com/office/drawing/2014/main" id="{13A056D2-DF00-4AA0-83C5-0CFF149E7229}"/>
              </a:ext>
            </a:extLst>
          </p:cNvPr>
          <p:cNvSpPr/>
          <p:nvPr/>
        </p:nvSpPr>
        <p:spPr>
          <a:xfrm>
            <a:off x="8077200" y="1221128"/>
            <a:ext cx="2444644" cy="400110"/>
          </a:xfrm>
          <a:prstGeom prst="rect">
            <a:avLst/>
          </a:prstGeom>
        </p:spPr>
        <p:txBody>
          <a:bodyPr wrap="none">
            <a:spAutoFit/>
          </a:bodyPr>
          <a:lstStyle/>
          <a:p>
            <a:r>
              <a:rPr lang="en-US" sz="2000" b="1" dirty="0"/>
              <a:t>CONC (n = t * k * j * </a:t>
            </a:r>
            <a:r>
              <a:rPr lang="en-US" sz="2000" b="1" dirty="0" err="1"/>
              <a:t>i</a:t>
            </a:r>
            <a:r>
              <a:rPr lang="en-US" sz="2000" b="1" dirty="0"/>
              <a:t>)</a:t>
            </a:r>
          </a:p>
        </p:txBody>
      </p:sp>
      <p:sp>
        <p:nvSpPr>
          <p:cNvPr id="10" name="Rectangle 9">
            <a:extLst>
              <a:ext uri="{FF2B5EF4-FFF2-40B4-BE49-F238E27FC236}">
                <a16:creationId xmlns:a16="http://schemas.microsoft.com/office/drawing/2014/main" id="{8A06DD7A-BA62-4EAB-8A7A-1F7386FEA142}"/>
              </a:ext>
            </a:extLst>
          </p:cNvPr>
          <p:cNvSpPr/>
          <p:nvPr/>
        </p:nvSpPr>
        <p:spPr>
          <a:xfrm>
            <a:off x="6232682" y="3542254"/>
            <a:ext cx="2149948" cy="400110"/>
          </a:xfrm>
          <a:prstGeom prst="rect">
            <a:avLst/>
          </a:prstGeom>
        </p:spPr>
        <p:txBody>
          <a:bodyPr wrap="none">
            <a:spAutoFit/>
          </a:bodyPr>
          <a:lstStyle/>
          <a:p>
            <a:r>
              <a:rPr lang="en-US" sz="2000" b="1" dirty="0"/>
              <a:t>VEXT (n = t * k * v)</a:t>
            </a:r>
          </a:p>
        </p:txBody>
      </p:sp>
      <p:sp>
        <p:nvSpPr>
          <p:cNvPr id="11" name="TextBox 10">
            <a:extLst>
              <a:ext uri="{FF2B5EF4-FFF2-40B4-BE49-F238E27FC236}">
                <a16:creationId xmlns:a16="http://schemas.microsoft.com/office/drawing/2014/main" id="{4862329B-7D48-4E76-A97F-630F60D0DF50}"/>
              </a:ext>
            </a:extLst>
          </p:cNvPr>
          <p:cNvSpPr txBox="1"/>
          <p:nvPr/>
        </p:nvSpPr>
        <p:spPr>
          <a:xfrm>
            <a:off x="1121664" y="6176963"/>
            <a:ext cx="2845266" cy="338554"/>
          </a:xfrm>
          <a:prstGeom prst="rect">
            <a:avLst/>
          </a:prstGeom>
          <a:noFill/>
        </p:spPr>
        <p:txBody>
          <a:bodyPr wrap="none" rtlCol="0">
            <a:spAutoFit/>
          </a:bodyPr>
          <a:lstStyle/>
          <a:p>
            <a:r>
              <a:rPr lang="en-US" sz="1600" b="1" dirty="0">
                <a:solidFill>
                  <a:srgbClr val="0070C0"/>
                </a:solidFill>
                <a:latin typeface="Gill Sans MT" panose="020B0502020104020203" pitchFamily="34" charset="0"/>
              </a:rPr>
              <a:t>Contact: Barron Henderson</a:t>
            </a:r>
          </a:p>
        </p:txBody>
      </p:sp>
    </p:spTree>
    <p:extLst>
      <p:ext uri="{BB962C8B-B14F-4D97-AF65-F5344CB8AC3E}">
        <p14:creationId xmlns:p14="http://schemas.microsoft.com/office/powerpoint/2010/main" val="312391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7CA6B6-F904-4544-B79B-446D92608236}"/>
              </a:ext>
            </a:extLst>
          </p:cNvPr>
          <p:cNvSpPr>
            <a:spLocks noGrp="1"/>
          </p:cNvSpPr>
          <p:nvPr>
            <p:ph type="body" sz="quarter" idx="11"/>
          </p:nvPr>
        </p:nvSpPr>
        <p:spPr>
          <a:xfrm>
            <a:off x="792480" y="1234440"/>
            <a:ext cx="11082528" cy="5084064"/>
          </a:xfrm>
        </p:spPr>
        <p:txBody>
          <a:bodyPr>
            <a:normAutofit fontScale="92500" lnSpcReduction="10000"/>
          </a:bodyPr>
          <a:lstStyle/>
          <a:p>
            <a:pPr>
              <a:spcBef>
                <a:spcPts val="1200"/>
              </a:spcBef>
              <a:spcAft>
                <a:spcPts val="0"/>
              </a:spcAft>
            </a:pPr>
            <a:r>
              <a:rPr lang="en-US" sz="2000" dirty="0"/>
              <a:t>CMAQv5.3 Beta model is available for download!! </a:t>
            </a:r>
            <a:r>
              <a:rPr lang="en-US" sz="2000" dirty="0">
                <a:hlinkClick r:id="rId2"/>
              </a:rPr>
              <a:t>www.github.com/usepa/cmaq</a:t>
            </a:r>
            <a:endParaRPr lang="en-US" sz="2000" dirty="0"/>
          </a:p>
          <a:p>
            <a:pPr lvl="1">
              <a:spcBef>
                <a:spcPts val="0"/>
              </a:spcBef>
            </a:pPr>
            <a:r>
              <a:rPr lang="en-US" sz="2000" b="0" dirty="0"/>
              <a:t>Leave feedback and post issues</a:t>
            </a:r>
          </a:p>
          <a:p>
            <a:pPr lvl="1">
              <a:spcBef>
                <a:spcPts val="0"/>
              </a:spcBef>
            </a:pPr>
            <a:r>
              <a:rPr lang="en-US" sz="2000" b="0" dirty="0"/>
              <a:t>Official release planned for summer 2019</a:t>
            </a:r>
          </a:p>
          <a:p>
            <a:pPr>
              <a:spcBef>
                <a:spcPts val="1200"/>
              </a:spcBef>
              <a:spcAft>
                <a:spcPts val="0"/>
              </a:spcAft>
            </a:pPr>
            <a:r>
              <a:rPr lang="en-US" sz="2000" dirty="0"/>
              <a:t>Community contributions are highly sought:</a:t>
            </a:r>
          </a:p>
          <a:p>
            <a:pPr lvl="1">
              <a:spcBef>
                <a:spcPts val="0"/>
              </a:spcBef>
            </a:pPr>
            <a:r>
              <a:rPr lang="en-US" sz="2000" b="0" dirty="0"/>
              <a:t>Submit via GitHub Pull request. Check out our guide for developers. Available on CMAQ website and in the documentation folder of the CMAQ repo. </a:t>
            </a:r>
            <a:r>
              <a:rPr lang="en-US" b="0" dirty="0"/>
              <a:t>(</a:t>
            </a:r>
            <a:r>
              <a:rPr lang="en-US" b="0" dirty="0">
                <a:hlinkClick r:id="rId3"/>
              </a:rPr>
              <a:t>https://www.epa.gov/cmaq/cmaq-developers-guide</a:t>
            </a:r>
            <a:r>
              <a:rPr lang="en-US" b="0" dirty="0"/>
              <a:t>)</a:t>
            </a:r>
          </a:p>
          <a:p>
            <a:pPr lvl="1"/>
            <a:r>
              <a:rPr lang="en-US" sz="2000" b="0" dirty="0"/>
              <a:t>Request that contributors notify our team early to plan for submission, testing, etc.</a:t>
            </a:r>
            <a:endParaRPr lang="en-US" sz="2000" dirty="0"/>
          </a:p>
          <a:p>
            <a:pPr>
              <a:spcBef>
                <a:spcPts val="1200"/>
              </a:spcBef>
              <a:spcAft>
                <a:spcPts val="0"/>
              </a:spcAft>
            </a:pPr>
            <a:r>
              <a:rPr lang="en-US" sz="2000" dirty="0"/>
              <a:t>User Survey </a:t>
            </a:r>
            <a:r>
              <a:rPr lang="en-US" sz="2000" b="0" dirty="0"/>
              <a:t>is Now Available </a:t>
            </a:r>
            <a:r>
              <a:rPr lang="en-US" sz="2000" dirty="0"/>
              <a:t>(deadline October 31)</a:t>
            </a:r>
          </a:p>
          <a:p>
            <a:pPr lvl="1">
              <a:spcBef>
                <a:spcPts val="0"/>
              </a:spcBef>
            </a:pPr>
            <a:r>
              <a:rPr lang="en-US" sz="2000" b="0" dirty="0"/>
              <a:t>Go to: </a:t>
            </a:r>
            <a:r>
              <a:rPr lang="en-US" b="0" u="sng" dirty="0">
                <a:hlinkClick r:id="rId4"/>
              </a:rPr>
              <a:t>https://unc.az1.qualtrics.com/jfe/form/SV_1IcuS1wIZ2PQUu1</a:t>
            </a:r>
            <a:endParaRPr lang="en-US" sz="2000" b="0" dirty="0"/>
          </a:p>
          <a:p>
            <a:pPr lvl="2"/>
            <a:r>
              <a:rPr lang="en-US" sz="2000" b="0" dirty="0">
                <a:hlinkClick r:id="rId5"/>
              </a:rPr>
              <a:t>www.cmascenter.org</a:t>
            </a:r>
            <a:r>
              <a:rPr lang="en-US" sz="2000" b="0" dirty="0"/>
              <a:t> (link on homepage) -or-  </a:t>
            </a:r>
          </a:p>
          <a:p>
            <a:pPr lvl="2"/>
            <a:r>
              <a:rPr lang="en-US" sz="2000" b="0" dirty="0">
                <a:hlinkClick r:id="rId6"/>
              </a:rPr>
              <a:t>www.epa.gov/cmaq</a:t>
            </a:r>
            <a:r>
              <a:rPr lang="en-US" sz="2000" b="0" dirty="0"/>
              <a:t> (link on recent news banner) -or-  </a:t>
            </a:r>
          </a:p>
          <a:p>
            <a:pPr lvl="2"/>
            <a:r>
              <a:rPr lang="en-US" sz="2000" b="0" dirty="0">
                <a:hlinkClick r:id="rId2"/>
              </a:rPr>
              <a:t>www.github.com/usepa/cmaq</a:t>
            </a:r>
            <a:r>
              <a:rPr lang="en-US" sz="2000" b="0" dirty="0"/>
              <a:t> (link in top-level Readme text)</a:t>
            </a:r>
          </a:p>
          <a:p>
            <a:pPr lvl="1"/>
            <a:r>
              <a:rPr lang="en-US" sz="2000" b="0" dirty="0"/>
              <a:t>CMAS and U.S. EPA take this feedback very seriously!</a:t>
            </a:r>
          </a:p>
          <a:p>
            <a:pPr>
              <a:spcBef>
                <a:spcPts val="1200"/>
              </a:spcBef>
            </a:pPr>
            <a:r>
              <a:rPr lang="en-US" sz="2000" dirty="0"/>
              <a:t>CMAQ Aerosol Committee</a:t>
            </a:r>
            <a:r>
              <a:rPr lang="en-US" sz="2000" b="0" dirty="0"/>
              <a:t> – bring together research, development, and evaluation across the CMAS community. Membership is open to all. Currently seeking 3 chairs external to U. S. EPA. Email </a:t>
            </a:r>
            <a:r>
              <a:rPr lang="en-US" sz="2000" b="0" dirty="0">
                <a:hlinkClick r:id="rId7"/>
              </a:rPr>
              <a:t>murphy.ben@epa.gov</a:t>
            </a:r>
            <a:r>
              <a:rPr lang="en-US" sz="2000" b="0" dirty="0"/>
              <a:t> or </a:t>
            </a:r>
            <a:r>
              <a:rPr lang="en-US" sz="2000" b="0" dirty="0">
                <a:hlinkClick r:id="rId8"/>
              </a:rPr>
              <a:t>pye.Havala@epa.gov</a:t>
            </a:r>
            <a:r>
              <a:rPr lang="en-US" sz="2000" b="0" dirty="0"/>
              <a:t> with questions.</a:t>
            </a:r>
          </a:p>
        </p:txBody>
      </p:sp>
      <p:sp>
        <p:nvSpPr>
          <p:cNvPr id="3" name="Title 2">
            <a:extLst>
              <a:ext uri="{FF2B5EF4-FFF2-40B4-BE49-F238E27FC236}">
                <a16:creationId xmlns:a16="http://schemas.microsoft.com/office/drawing/2014/main" id="{C66C1ACC-71D5-42DF-9333-C124A2411E82}"/>
              </a:ext>
            </a:extLst>
          </p:cNvPr>
          <p:cNvSpPr>
            <a:spLocks noGrp="1"/>
          </p:cNvSpPr>
          <p:nvPr>
            <p:ph type="title"/>
          </p:nvPr>
        </p:nvSpPr>
        <p:spPr>
          <a:xfrm>
            <a:off x="3566160" y="320040"/>
            <a:ext cx="7924800" cy="678307"/>
          </a:xfrm>
        </p:spPr>
        <p:txBody>
          <a:bodyPr/>
          <a:lstStyle/>
          <a:p>
            <a:r>
              <a:rPr lang="en-US" sz="2400" dirty="0"/>
              <a:t>Priority Announcements</a:t>
            </a:r>
          </a:p>
        </p:txBody>
      </p:sp>
    </p:spTree>
    <p:extLst>
      <p:ext uri="{BB962C8B-B14F-4D97-AF65-F5344CB8AC3E}">
        <p14:creationId xmlns:p14="http://schemas.microsoft.com/office/powerpoint/2010/main" val="15943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7CA6B6-F904-4544-B79B-446D92608236}"/>
              </a:ext>
            </a:extLst>
          </p:cNvPr>
          <p:cNvSpPr>
            <a:spLocks noGrp="1"/>
          </p:cNvSpPr>
          <p:nvPr>
            <p:ph type="body" sz="quarter" idx="11"/>
          </p:nvPr>
        </p:nvSpPr>
        <p:spPr>
          <a:xfrm>
            <a:off x="792480" y="1234440"/>
            <a:ext cx="11082528" cy="5376672"/>
          </a:xfrm>
        </p:spPr>
        <p:txBody>
          <a:bodyPr>
            <a:normAutofit fontScale="92500" lnSpcReduction="20000"/>
          </a:bodyPr>
          <a:lstStyle/>
          <a:p>
            <a:pPr>
              <a:spcAft>
                <a:spcPts val="1200"/>
              </a:spcAft>
            </a:pPr>
            <a:r>
              <a:rPr lang="en-US" sz="2400" dirty="0"/>
              <a:t>CMAQv5.3 provides substantial improvements to chemistry, aerosol production, deposition, and diagnostic routines</a:t>
            </a:r>
          </a:p>
          <a:p>
            <a:pPr>
              <a:spcAft>
                <a:spcPts val="1200"/>
              </a:spcAft>
            </a:pPr>
            <a:r>
              <a:rPr lang="en-US" sz="2400" dirty="0"/>
              <a:t>Benchmark scenario inputs/outputs </a:t>
            </a:r>
            <a:r>
              <a:rPr lang="en-US" sz="2400" b="0" dirty="0"/>
              <a:t>will be updated, although very few input changes are needed (i.e. high backward compatibility).</a:t>
            </a:r>
          </a:p>
          <a:p>
            <a:pPr>
              <a:spcBef>
                <a:spcPts val="1200"/>
              </a:spcBef>
              <a:spcAft>
                <a:spcPts val="1200"/>
              </a:spcAft>
            </a:pPr>
            <a:r>
              <a:rPr lang="en-US" sz="2400" dirty="0"/>
              <a:t>WRF-CMAQ </a:t>
            </a:r>
            <a:r>
              <a:rPr lang="en-US" sz="2400" b="0" dirty="0"/>
              <a:t>build and run scripts will be available with the official model.</a:t>
            </a:r>
          </a:p>
          <a:p>
            <a:pPr>
              <a:spcAft>
                <a:spcPts val="1200"/>
              </a:spcAft>
            </a:pPr>
            <a:r>
              <a:rPr lang="en-US" sz="2400" dirty="0"/>
              <a:t>ICON/BCON </a:t>
            </a:r>
            <a:r>
              <a:rPr lang="en-US" sz="2400" b="0" dirty="0"/>
              <a:t>generation tools are under final stages of development and will be released via GitHub when ready.</a:t>
            </a:r>
          </a:p>
          <a:p>
            <a:r>
              <a:rPr lang="en-US" sz="2400" dirty="0"/>
              <a:t>Instrumented Models:</a:t>
            </a:r>
          </a:p>
          <a:p>
            <a:pPr lvl="1"/>
            <a:r>
              <a:rPr lang="en-US" sz="2200" dirty="0"/>
              <a:t>ISAM</a:t>
            </a:r>
            <a:r>
              <a:rPr lang="en-US" sz="2200" b="0" dirty="0"/>
              <a:t> will be available with the official model release in summer 2019. It will include:</a:t>
            </a:r>
            <a:endParaRPr lang="en-US" sz="1700" b="0" dirty="0"/>
          </a:p>
          <a:p>
            <a:pPr lvl="2"/>
            <a:r>
              <a:rPr lang="en-US" sz="1700" b="0" dirty="0"/>
              <a:t>New gas chemistry algorithms</a:t>
            </a:r>
          </a:p>
          <a:p>
            <a:pPr lvl="2"/>
            <a:r>
              <a:rPr lang="en-US" sz="1700" b="0" dirty="0"/>
              <a:t>More explicit tracking of soluble species, like sulfate, in clouds</a:t>
            </a:r>
          </a:p>
          <a:p>
            <a:pPr lvl="2"/>
            <a:r>
              <a:rPr lang="en-US" sz="1700" b="0" dirty="0"/>
              <a:t>More precise apportionment of aerosol mass among three available modes</a:t>
            </a:r>
          </a:p>
          <a:p>
            <a:pPr lvl="2"/>
            <a:r>
              <a:rPr lang="en-US" sz="1700" b="0" dirty="0"/>
              <a:t>Faster runtimes</a:t>
            </a:r>
          </a:p>
          <a:p>
            <a:pPr lvl="1"/>
            <a:r>
              <a:rPr lang="en-US" sz="2200" dirty="0"/>
              <a:t>DDM-3D</a:t>
            </a:r>
            <a:r>
              <a:rPr lang="en-US" sz="2200" b="0" dirty="0"/>
              <a:t> will be available a few months after the official model release.</a:t>
            </a:r>
          </a:p>
          <a:p>
            <a:pPr lvl="1"/>
            <a:r>
              <a:rPr lang="en-US" sz="2200" b="0" dirty="0"/>
              <a:t>The Sulfur Tracking Module (</a:t>
            </a:r>
            <a:r>
              <a:rPr lang="en-US" sz="2200" dirty="0"/>
              <a:t>STM</a:t>
            </a:r>
            <a:r>
              <a:rPr lang="en-US" sz="2200" b="0" dirty="0"/>
              <a:t>) will be released with the official model.</a:t>
            </a:r>
            <a:endParaRPr lang="en-US" sz="2200" b="0" dirty="0">
              <a:solidFill>
                <a:srgbClr val="C00000"/>
              </a:solidFill>
            </a:endParaRPr>
          </a:p>
          <a:p>
            <a:pPr>
              <a:spcAft>
                <a:spcPts val="1200"/>
              </a:spcAft>
            </a:pPr>
            <a:endParaRPr lang="en-US" sz="2400" dirty="0"/>
          </a:p>
        </p:txBody>
      </p:sp>
      <p:sp>
        <p:nvSpPr>
          <p:cNvPr id="3" name="Title 2">
            <a:extLst>
              <a:ext uri="{FF2B5EF4-FFF2-40B4-BE49-F238E27FC236}">
                <a16:creationId xmlns:a16="http://schemas.microsoft.com/office/drawing/2014/main" id="{C66C1ACC-71D5-42DF-9333-C124A2411E82}"/>
              </a:ext>
            </a:extLst>
          </p:cNvPr>
          <p:cNvSpPr>
            <a:spLocks noGrp="1"/>
          </p:cNvSpPr>
          <p:nvPr>
            <p:ph type="title"/>
          </p:nvPr>
        </p:nvSpPr>
        <p:spPr>
          <a:xfrm>
            <a:off x="3566160" y="320040"/>
            <a:ext cx="7924800" cy="678307"/>
          </a:xfrm>
        </p:spPr>
        <p:txBody>
          <a:bodyPr/>
          <a:lstStyle/>
          <a:p>
            <a:r>
              <a:rPr lang="en-US" sz="2400" dirty="0"/>
              <a:t>Summary and Path to CMAQv5.3 Official Release </a:t>
            </a:r>
          </a:p>
        </p:txBody>
      </p:sp>
    </p:spTree>
    <p:extLst>
      <p:ext uri="{BB962C8B-B14F-4D97-AF65-F5344CB8AC3E}">
        <p14:creationId xmlns:p14="http://schemas.microsoft.com/office/powerpoint/2010/main" val="3039789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7CA6B6-F904-4544-B79B-446D92608236}"/>
              </a:ext>
            </a:extLst>
          </p:cNvPr>
          <p:cNvSpPr>
            <a:spLocks noGrp="1"/>
          </p:cNvSpPr>
          <p:nvPr>
            <p:ph type="body" sz="quarter" idx="11"/>
          </p:nvPr>
        </p:nvSpPr>
        <p:spPr>
          <a:xfrm>
            <a:off x="792480" y="1234440"/>
            <a:ext cx="11082528" cy="5084064"/>
          </a:xfrm>
        </p:spPr>
        <p:txBody>
          <a:bodyPr>
            <a:normAutofit lnSpcReduction="10000"/>
          </a:bodyPr>
          <a:lstStyle/>
          <a:p>
            <a:pPr>
              <a:spcBef>
                <a:spcPts val="1200"/>
              </a:spcBef>
              <a:spcAft>
                <a:spcPts val="0"/>
              </a:spcAft>
            </a:pPr>
            <a:r>
              <a:rPr lang="en-US" sz="2000" dirty="0"/>
              <a:t>Beta model is available for download at </a:t>
            </a:r>
            <a:r>
              <a:rPr lang="en-US" sz="2000" dirty="0">
                <a:hlinkClick r:id="rId2"/>
              </a:rPr>
              <a:t>www.github.com/usepa/cmaq</a:t>
            </a:r>
            <a:endParaRPr lang="en-US" sz="2000" dirty="0"/>
          </a:p>
          <a:p>
            <a:pPr lvl="1">
              <a:spcBef>
                <a:spcPts val="0"/>
              </a:spcBef>
            </a:pPr>
            <a:r>
              <a:rPr lang="en-US" sz="2000" b="0" dirty="0"/>
              <a:t>Leave feedback and post issues</a:t>
            </a:r>
            <a:endParaRPr lang="en-US" sz="2000" dirty="0"/>
          </a:p>
          <a:p>
            <a:pPr>
              <a:spcBef>
                <a:spcPts val="1200"/>
              </a:spcBef>
              <a:spcAft>
                <a:spcPts val="0"/>
              </a:spcAft>
            </a:pPr>
            <a:r>
              <a:rPr lang="en-US" sz="2000" dirty="0"/>
              <a:t>Community contributions are highly sought:</a:t>
            </a:r>
          </a:p>
          <a:p>
            <a:pPr lvl="1">
              <a:spcBef>
                <a:spcPts val="0"/>
              </a:spcBef>
            </a:pPr>
            <a:r>
              <a:rPr lang="en-US" sz="2000" b="0" dirty="0"/>
              <a:t>Submit via GitHub. Check out our guide for developers. Available on CMAQ website and in the documentation folder of the CMAQ repo. </a:t>
            </a:r>
            <a:r>
              <a:rPr lang="en-US" b="0" dirty="0"/>
              <a:t>(</a:t>
            </a:r>
            <a:r>
              <a:rPr lang="en-US" b="0" dirty="0">
                <a:hlinkClick r:id="rId3"/>
              </a:rPr>
              <a:t>https://www.epa.gov/cmaq/cmaq-developers-guide</a:t>
            </a:r>
            <a:r>
              <a:rPr lang="en-US" b="0" dirty="0"/>
              <a:t>)</a:t>
            </a:r>
          </a:p>
          <a:p>
            <a:pPr lvl="1"/>
            <a:r>
              <a:rPr lang="en-US" sz="2000" b="0" dirty="0"/>
              <a:t>Request that contributors notify our team early to plan for submission, testing, etc.</a:t>
            </a:r>
            <a:endParaRPr lang="en-US" sz="2000" dirty="0"/>
          </a:p>
          <a:p>
            <a:pPr>
              <a:spcBef>
                <a:spcPts val="1200"/>
              </a:spcBef>
              <a:spcAft>
                <a:spcPts val="0"/>
              </a:spcAft>
            </a:pPr>
            <a:r>
              <a:rPr lang="en-US" sz="2000" dirty="0"/>
              <a:t>User Survey </a:t>
            </a:r>
            <a:r>
              <a:rPr lang="en-US" sz="2000" b="0" dirty="0"/>
              <a:t>is Now Available </a:t>
            </a:r>
            <a:r>
              <a:rPr lang="en-US" sz="2000" dirty="0"/>
              <a:t>(deadline October 31)</a:t>
            </a:r>
          </a:p>
          <a:p>
            <a:pPr lvl="1">
              <a:spcBef>
                <a:spcPts val="0"/>
              </a:spcBef>
            </a:pPr>
            <a:r>
              <a:rPr lang="en-US" sz="2000" b="0" dirty="0"/>
              <a:t>Go to: </a:t>
            </a:r>
            <a:r>
              <a:rPr lang="en-US" b="0" u="sng" dirty="0">
                <a:hlinkClick r:id="rId4"/>
              </a:rPr>
              <a:t>https://unc.az1.qualtrics.com/jfe/form/SV_1IcuS1wIZ2PQUu1</a:t>
            </a:r>
            <a:endParaRPr lang="en-US" sz="2000" b="0" dirty="0"/>
          </a:p>
          <a:p>
            <a:pPr lvl="2"/>
            <a:r>
              <a:rPr lang="en-US" sz="2000" b="0" dirty="0">
                <a:hlinkClick r:id="rId5"/>
              </a:rPr>
              <a:t>www.cmascenter.org</a:t>
            </a:r>
            <a:r>
              <a:rPr lang="en-US" sz="2000" b="0" dirty="0"/>
              <a:t> (link on homepage) -or-  </a:t>
            </a:r>
          </a:p>
          <a:p>
            <a:pPr lvl="2"/>
            <a:r>
              <a:rPr lang="en-US" sz="2000" b="0" dirty="0">
                <a:hlinkClick r:id="rId6"/>
              </a:rPr>
              <a:t>www.epa.gov/cmaq</a:t>
            </a:r>
            <a:r>
              <a:rPr lang="en-US" sz="2000" b="0" dirty="0"/>
              <a:t> (link on recent news banner) -or-  </a:t>
            </a:r>
          </a:p>
          <a:p>
            <a:pPr lvl="2"/>
            <a:r>
              <a:rPr lang="en-US" sz="2000" b="0" dirty="0">
                <a:hlinkClick r:id="rId2"/>
              </a:rPr>
              <a:t>www.github.com/usepa/cmaq</a:t>
            </a:r>
            <a:r>
              <a:rPr lang="en-US" sz="2000" b="0" dirty="0"/>
              <a:t> (link in top-level Readme text)</a:t>
            </a:r>
          </a:p>
          <a:p>
            <a:pPr lvl="1"/>
            <a:r>
              <a:rPr lang="en-US" sz="2000" b="0" dirty="0"/>
              <a:t>CMAS and U.S. EPA take this feedback very seriously!</a:t>
            </a:r>
          </a:p>
          <a:p>
            <a:pPr>
              <a:spcBef>
                <a:spcPts val="1200"/>
              </a:spcBef>
            </a:pPr>
            <a:r>
              <a:rPr lang="en-US" sz="2000" dirty="0"/>
              <a:t>CMAQ Aerosol Committee</a:t>
            </a:r>
            <a:r>
              <a:rPr lang="en-US" sz="2000" b="0" dirty="0"/>
              <a:t> – bring together research, development, and evaluation across the CMAS community. Membership is open to all. Currently seeking 3 chairs external to U. S. EPA. Email </a:t>
            </a:r>
            <a:r>
              <a:rPr lang="en-US" sz="2000" b="0" dirty="0">
                <a:hlinkClick r:id="rId7"/>
              </a:rPr>
              <a:t>murphy.ben@epa.gov</a:t>
            </a:r>
            <a:r>
              <a:rPr lang="en-US" sz="2000" b="0" dirty="0"/>
              <a:t> or </a:t>
            </a:r>
            <a:r>
              <a:rPr lang="en-US" sz="2000" b="0" dirty="0">
                <a:hlinkClick r:id="rId8"/>
              </a:rPr>
              <a:t>pye.Havala@epa.gov</a:t>
            </a:r>
            <a:r>
              <a:rPr lang="en-US" sz="2000" b="0" dirty="0"/>
              <a:t> with questions.</a:t>
            </a:r>
          </a:p>
        </p:txBody>
      </p:sp>
      <p:sp>
        <p:nvSpPr>
          <p:cNvPr id="3" name="Title 2">
            <a:extLst>
              <a:ext uri="{FF2B5EF4-FFF2-40B4-BE49-F238E27FC236}">
                <a16:creationId xmlns:a16="http://schemas.microsoft.com/office/drawing/2014/main" id="{C66C1ACC-71D5-42DF-9333-C124A2411E82}"/>
              </a:ext>
            </a:extLst>
          </p:cNvPr>
          <p:cNvSpPr>
            <a:spLocks noGrp="1"/>
          </p:cNvSpPr>
          <p:nvPr>
            <p:ph type="title"/>
          </p:nvPr>
        </p:nvSpPr>
        <p:spPr>
          <a:xfrm>
            <a:off x="3566160" y="320040"/>
            <a:ext cx="7924800" cy="678307"/>
          </a:xfrm>
        </p:spPr>
        <p:txBody>
          <a:bodyPr/>
          <a:lstStyle/>
          <a:p>
            <a:r>
              <a:rPr lang="en-US" sz="2400" dirty="0"/>
              <a:t>Priority Announcements</a:t>
            </a:r>
          </a:p>
        </p:txBody>
      </p:sp>
    </p:spTree>
    <p:extLst>
      <p:ext uri="{BB962C8B-B14F-4D97-AF65-F5344CB8AC3E}">
        <p14:creationId xmlns:p14="http://schemas.microsoft.com/office/powerpoint/2010/main" val="1630125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DD501E-A5FD-4270-8F5B-DE3460407CB2}"/>
              </a:ext>
            </a:extLst>
          </p:cNvPr>
          <p:cNvSpPr>
            <a:spLocks noGrp="1"/>
          </p:cNvSpPr>
          <p:nvPr>
            <p:ph type="body" sz="quarter" idx="11"/>
          </p:nvPr>
        </p:nvSpPr>
        <p:spPr>
          <a:xfrm>
            <a:off x="203200" y="1088136"/>
            <a:ext cx="11785600" cy="5413248"/>
          </a:xfrm>
        </p:spPr>
        <p:txBody>
          <a:bodyPr>
            <a:normAutofit fontScale="92500" lnSpcReduction="20000"/>
          </a:bodyPr>
          <a:lstStyle/>
          <a:p>
            <a:r>
              <a:rPr lang="en-US" b="0" dirty="0"/>
              <a:t>Chan, Arthur Wing Hong, et al. "Secondary organic aerosol formation from photooxidation of naphthalene and </a:t>
            </a:r>
            <a:r>
              <a:rPr lang="en-US" b="0" dirty="0" err="1"/>
              <a:t>alkylnaphthalenes</a:t>
            </a:r>
            <a:r>
              <a:rPr lang="en-US" b="0" dirty="0"/>
              <a:t>: implications for oxidation of intermediate volatility organic compounds (IVOCs)." </a:t>
            </a:r>
            <a:r>
              <a:rPr lang="en-US" b="0" i="1" dirty="0"/>
              <a:t>Atmospheric Chemistry and Physics</a:t>
            </a:r>
            <a:r>
              <a:rPr lang="en-US" b="0" dirty="0"/>
              <a:t> 9.9 (2009): 3049-3060. </a:t>
            </a:r>
          </a:p>
          <a:p>
            <a:r>
              <a:rPr lang="en-US" b="0" dirty="0" err="1"/>
              <a:t>Massman</a:t>
            </a:r>
            <a:r>
              <a:rPr lang="en-US" b="0" dirty="0"/>
              <a:t>, W. J. "Toward an ozone standard to protect vegetation based on effective dose: a review of deposition resistances and a possible metric." </a:t>
            </a:r>
            <a:r>
              <a:rPr lang="en-US" b="0" i="1" dirty="0"/>
              <a:t>Atmospheric Environment</a:t>
            </a:r>
            <a:r>
              <a:rPr lang="en-US" b="0" dirty="0"/>
              <a:t>38.15 (2004): 2323-2337. </a:t>
            </a:r>
          </a:p>
          <a:p>
            <a:r>
              <a:rPr lang="en-US" b="0" dirty="0" err="1"/>
              <a:t>Mészáros</a:t>
            </a:r>
            <a:r>
              <a:rPr lang="en-US" b="0" dirty="0"/>
              <a:t>, R., et al. "Measurement and modelling ozone fluxes over a cut and fertilized grassland." </a:t>
            </a:r>
            <a:r>
              <a:rPr lang="en-US" b="0" i="1" dirty="0" err="1"/>
              <a:t>Biogeosciences</a:t>
            </a:r>
            <a:r>
              <a:rPr lang="en-US" b="0" dirty="0"/>
              <a:t> 6.10 (2009): 1987-1999. </a:t>
            </a:r>
          </a:p>
          <a:p>
            <a:r>
              <a:rPr lang="en-US" b="0" dirty="0" err="1"/>
              <a:t>Pleim</a:t>
            </a:r>
            <a:r>
              <a:rPr lang="en-US" b="0" dirty="0"/>
              <a:t>, Jonathan E., et al. "Development and evaluation of an ammonia bidirectional flux parameterization for air quality models." </a:t>
            </a:r>
            <a:r>
              <a:rPr lang="en-US" b="0" i="1" dirty="0"/>
              <a:t>Journal of Geophysical Research: Atmospheres</a:t>
            </a:r>
            <a:r>
              <a:rPr lang="en-US" b="0" dirty="0"/>
              <a:t> 118.9 (2013): 3794-3806.</a:t>
            </a:r>
            <a:endParaRPr lang="en-US" dirty="0"/>
          </a:p>
          <a:p>
            <a:r>
              <a:rPr lang="en-US" b="0" dirty="0"/>
              <a:t>Ng, N. L., et al. "Secondary organic aerosol formation from m-xylene, toluene, and benzene." </a:t>
            </a:r>
            <a:r>
              <a:rPr lang="en-US" b="0" i="1" dirty="0"/>
              <a:t>Atmospheric Chemistry and Physics</a:t>
            </a:r>
            <a:r>
              <a:rPr lang="en-US" b="0" dirty="0"/>
              <a:t> 7.14 (2007): 3909-3922. </a:t>
            </a:r>
          </a:p>
          <a:p>
            <a:r>
              <a:rPr lang="en-US" b="0" dirty="0"/>
              <a:t>Presto, Albert A., et al. "Secondary organic aerosol formation from high-NO x photo-oxidation of low volatility precursors: n-alkanes." </a:t>
            </a:r>
            <a:r>
              <a:rPr lang="en-US" b="0" i="1" dirty="0"/>
              <a:t>Environmental science &amp; technology</a:t>
            </a:r>
            <a:r>
              <a:rPr lang="en-US" b="0" dirty="0"/>
              <a:t> 44.6 (2010): 2029-2034. </a:t>
            </a:r>
          </a:p>
          <a:p>
            <a:r>
              <a:rPr lang="en-US" b="0" dirty="0" err="1"/>
              <a:t>Pye</a:t>
            </a:r>
            <a:r>
              <a:rPr lang="en-US" b="0" dirty="0"/>
              <a:t>, </a:t>
            </a:r>
            <a:r>
              <a:rPr lang="en-US" b="0" dirty="0" err="1"/>
              <a:t>Havala</a:t>
            </a:r>
            <a:r>
              <a:rPr lang="en-US" b="0" dirty="0"/>
              <a:t> OT, and John H. Seinfeld. "A global perspective on aerosol from low-volatility organic compounds." </a:t>
            </a:r>
            <a:r>
              <a:rPr lang="en-US" b="0" i="1" dirty="0"/>
              <a:t>Atmospheric Chemistry and Physics</a:t>
            </a:r>
            <a:r>
              <a:rPr lang="en-US" b="0" dirty="0"/>
              <a:t> 10.9 (2010): 4377-4401. </a:t>
            </a:r>
          </a:p>
          <a:p>
            <a:r>
              <a:rPr lang="en-US" b="0" dirty="0" err="1"/>
              <a:t>Pye</a:t>
            </a:r>
            <a:r>
              <a:rPr lang="en-US" b="0" dirty="0"/>
              <a:t>, </a:t>
            </a:r>
            <a:r>
              <a:rPr lang="en-US" b="0" dirty="0" err="1"/>
              <a:t>Havala</a:t>
            </a:r>
            <a:r>
              <a:rPr lang="en-US" b="0" dirty="0"/>
              <a:t> OT, and George A. </a:t>
            </a:r>
            <a:r>
              <a:rPr lang="en-US" b="0" dirty="0" err="1"/>
              <a:t>Pouliot</a:t>
            </a:r>
            <a:r>
              <a:rPr lang="en-US" b="0" dirty="0"/>
              <a:t>. "Modeling the role of alkanes, polycyclic aromatic hydrocarbons, and their oligomers in secondary organic aerosol formation." </a:t>
            </a:r>
            <a:r>
              <a:rPr lang="en-US" b="0" i="1" dirty="0"/>
              <a:t>Environmental science &amp; technology</a:t>
            </a:r>
            <a:r>
              <a:rPr lang="en-US" b="0" dirty="0"/>
              <a:t> 46.11 (2012): 6041-6047. </a:t>
            </a:r>
          </a:p>
          <a:p>
            <a:r>
              <a:rPr lang="en-US" b="0" dirty="0" err="1"/>
              <a:t>Pye</a:t>
            </a:r>
            <a:r>
              <a:rPr lang="en-US" b="0" dirty="0"/>
              <a:t>, </a:t>
            </a:r>
            <a:r>
              <a:rPr lang="en-US" b="0" dirty="0" err="1"/>
              <a:t>Havala</a:t>
            </a:r>
            <a:r>
              <a:rPr lang="en-US" b="0" dirty="0"/>
              <a:t> OT, et al. "Modeling the current and future roles of particulate organic nitrates in the southeastern United States." </a:t>
            </a:r>
            <a:r>
              <a:rPr lang="en-US" b="0" i="1" dirty="0"/>
              <a:t>Environmental science &amp; technology</a:t>
            </a:r>
            <a:r>
              <a:rPr lang="en-US" b="0" dirty="0"/>
              <a:t> 49.24 (2015): 14195-14203. </a:t>
            </a:r>
          </a:p>
          <a:p>
            <a:r>
              <a:rPr lang="en-US" b="0" dirty="0" err="1"/>
              <a:t>Pye</a:t>
            </a:r>
            <a:r>
              <a:rPr lang="en-US" b="0" dirty="0"/>
              <a:t>, </a:t>
            </a:r>
            <a:r>
              <a:rPr lang="en-US" b="0" dirty="0" err="1"/>
              <a:t>Havala</a:t>
            </a:r>
            <a:r>
              <a:rPr lang="en-US" b="0" dirty="0"/>
              <a:t> OT, et al. "On the implications of aerosol liquid water and phase separation for organic aerosol mass." </a:t>
            </a:r>
            <a:r>
              <a:rPr lang="en-US" b="0" i="1" dirty="0"/>
              <a:t>Atmospheric Chemistry and Physics</a:t>
            </a:r>
            <a:r>
              <a:rPr lang="en-US" b="0" dirty="0"/>
              <a:t> 17.1 (2017): 343-369. </a:t>
            </a:r>
          </a:p>
          <a:p>
            <a:r>
              <a:rPr lang="en-US" b="0" dirty="0"/>
              <a:t>Xu, Lu, et al. "Experimental and model estimates of the contributions from biogenic monoterpenes and sesquiterpenes to secondary organic aerosol in the southeastern United States." </a:t>
            </a:r>
            <a:r>
              <a:rPr lang="en-US" b="0" i="1" dirty="0"/>
              <a:t>Atmospheric Chemistry and Physics</a:t>
            </a:r>
            <a:r>
              <a:rPr lang="en-US" b="0" dirty="0"/>
              <a:t> 18.17 (2018): 12613-12637. </a:t>
            </a:r>
            <a:endParaRPr lang="en-US" dirty="0"/>
          </a:p>
          <a:p>
            <a:endParaRPr lang="en-US" dirty="0"/>
          </a:p>
        </p:txBody>
      </p:sp>
      <p:sp>
        <p:nvSpPr>
          <p:cNvPr id="3" name="Title 2">
            <a:extLst>
              <a:ext uri="{FF2B5EF4-FFF2-40B4-BE49-F238E27FC236}">
                <a16:creationId xmlns:a16="http://schemas.microsoft.com/office/drawing/2014/main" id="{EC4B8137-2B1E-44C3-8381-3CE6AB1859DD}"/>
              </a:ext>
            </a:extLst>
          </p:cNvPr>
          <p:cNvSpPr>
            <a:spLocks noGrp="1"/>
          </p:cNvSpPr>
          <p:nvPr>
            <p:ph type="title"/>
          </p:nvPr>
        </p:nvSpPr>
        <p:spPr>
          <a:xfrm>
            <a:off x="3566160" y="320040"/>
            <a:ext cx="7924800" cy="678307"/>
          </a:xfrm>
        </p:spPr>
        <p:txBody>
          <a:bodyPr/>
          <a:lstStyle/>
          <a:p>
            <a:r>
              <a:rPr lang="en-US" sz="2400" dirty="0"/>
              <a:t>References</a:t>
            </a:r>
          </a:p>
        </p:txBody>
      </p:sp>
    </p:spTree>
    <p:extLst>
      <p:ext uri="{BB962C8B-B14F-4D97-AF65-F5344CB8AC3E}">
        <p14:creationId xmlns:p14="http://schemas.microsoft.com/office/powerpoint/2010/main" val="3221605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6"/>
          <p:cNvSpPr txBox="1">
            <a:spLocks/>
          </p:cNvSpPr>
          <p:nvPr/>
        </p:nvSpPr>
        <p:spPr>
          <a:xfrm>
            <a:off x="3566160" y="320040"/>
            <a:ext cx="84074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accent5">
                    <a:lumMod val="75000"/>
                  </a:schemeClr>
                </a:solidFill>
                <a:effectLst/>
                <a:uLnTx/>
                <a:uFillTx/>
                <a:latin typeface="Arial" panose="020B0604020202020204" pitchFamily="34" charset="0"/>
                <a:ea typeface="+mn-ea"/>
                <a:cs typeface="Arial" panose="020B0604020202020204" pitchFamily="34" charset="0"/>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r>
              <a:rPr lang="en-US" dirty="0">
                <a:solidFill>
                  <a:srgbClr val="0070C0"/>
                </a:solidFill>
              </a:rPr>
              <a:t>CMAQv5.2.1: Released March 2018</a:t>
            </a:r>
            <a:endParaRPr lang="EN-US" dirty="0">
              <a:solidFill>
                <a:srgbClr val="0070C0"/>
              </a:solidFill>
              <a:latin typeface="Arial"/>
            </a:endParaRPr>
          </a:p>
        </p:txBody>
      </p:sp>
      <p:sp>
        <p:nvSpPr>
          <p:cNvPr id="5" name="Text Placeholder 3"/>
          <p:cNvSpPr>
            <a:spLocks noGrp="1"/>
          </p:cNvSpPr>
          <p:nvPr>
            <p:ph type="body" sz="quarter" idx="11"/>
          </p:nvPr>
        </p:nvSpPr>
        <p:spPr>
          <a:xfrm>
            <a:off x="609600" y="1295400"/>
            <a:ext cx="6858000" cy="5334000"/>
          </a:xfrm>
        </p:spPr>
        <p:txBody>
          <a:bodyPr>
            <a:normAutofit fontScale="92500" lnSpcReduction="10000"/>
          </a:bodyPr>
          <a:lstStyle/>
          <a:p>
            <a:r>
              <a:rPr lang="en-US" sz="2200" dirty="0">
                <a:sym typeface="Wingdings" panose="05000000000000000000" pitchFamily="2" charset="2"/>
              </a:rPr>
              <a:t>Resolved a number of known issues regarding model initialization and aerosol size distribution parameters</a:t>
            </a:r>
          </a:p>
          <a:p>
            <a:r>
              <a:rPr lang="en-US" sz="2200" dirty="0">
                <a:sym typeface="Wingdings" panose="05000000000000000000" pitchFamily="2" charset="2"/>
              </a:rPr>
              <a:t>Second model version to be released via GitHub (v5.2)</a:t>
            </a:r>
          </a:p>
          <a:p>
            <a:r>
              <a:rPr lang="en-US" sz="2200" dirty="0">
                <a:sym typeface="Wingdings" panose="05000000000000000000" pitchFamily="2" charset="2"/>
              </a:rPr>
              <a:t>Model is currently being used in several applications at EPA including:</a:t>
            </a:r>
          </a:p>
          <a:p>
            <a:pPr lvl="1"/>
            <a:r>
              <a:rPr lang="en-US" sz="1900" b="0" dirty="0">
                <a:sym typeface="Wingdings" panose="05000000000000000000" pitchFamily="2" charset="2"/>
              </a:rPr>
              <a:t>National Air Toxics Assessment</a:t>
            </a:r>
          </a:p>
          <a:p>
            <a:pPr lvl="1"/>
            <a:r>
              <a:rPr lang="en-US" sz="1900" b="0" dirty="0">
                <a:sym typeface="Wingdings" panose="05000000000000000000" pitchFamily="2" charset="2"/>
              </a:rPr>
              <a:t>Chesapeake Bay Study</a:t>
            </a:r>
          </a:p>
          <a:p>
            <a:pPr lvl="1"/>
            <a:r>
              <a:rPr lang="en-US" sz="1900" b="0" dirty="0">
                <a:sym typeface="Wingdings" panose="05000000000000000000" pitchFamily="2" charset="2"/>
              </a:rPr>
              <a:t>ORD Near-Real Time Forecast analysis</a:t>
            </a:r>
          </a:p>
          <a:p>
            <a:pPr lvl="1"/>
            <a:r>
              <a:rPr lang="en-US" sz="1900" b="0" dirty="0">
                <a:sym typeface="Wingdings" panose="05000000000000000000" pitchFamily="2" charset="2"/>
              </a:rPr>
              <a:t>Kansas City Green Infrastructure Study</a:t>
            </a:r>
          </a:p>
          <a:p>
            <a:pPr lvl="1"/>
            <a:r>
              <a:rPr lang="en-US" sz="1900" b="0" dirty="0">
                <a:sym typeface="Wingdings" panose="05000000000000000000" pitchFamily="2" charset="2"/>
              </a:rPr>
              <a:t>International Nitrogen Study – Pacific Northwest</a:t>
            </a:r>
          </a:p>
          <a:p>
            <a:pPr lvl="1"/>
            <a:r>
              <a:rPr lang="en-US" sz="1900" b="0" dirty="0">
                <a:sym typeface="Wingdings" panose="05000000000000000000" pitchFamily="2" charset="2"/>
              </a:rPr>
              <a:t>CDC PHASE Study</a:t>
            </a:r>
          </a:p>
          <a:p>
            <a:pPr lvl="1">
              <a:spcAft>
                <a:spcPts val="600"/>
              </a:spcAft>
            </a:pPr>
            <a:r>
              <a:rPr lang="en-US" sz="1900" b="0" dirty="0">
                <a:sym typeface="Wingdings" panose="05000000000000000000" pitchFamily="2" charset="2"/>
              </a:rPr>
              <a:t>4</a:t>
            </a:r>
            <a:r>
              <a:rPr lang="en-US" sz="1900" b="0" baseline="30000" dirty="0">
                <a:sym typeface="Wingdings" panose="05000000000000000000" pitchFamily="2" charset="2"/>
              </a:rPr>
              <a:t>th</a:t>
            </a:r>
            <a:r>
              <a:rPr lang="en-US" sz="1900" b="0" dirty="0">
                <a:sym typeface="Wingdings" panose="05000000000000000000" pitchFamily="2" charset="2"/>
              </a:rPr>
              <a:t> National Climate Assessment</a:t>
            </a:r>
          </a:p>
          <a:p>
            <a:r>
              <a:rPr lang="en-US" sz="2200" dirty="0">
                <a:sym typeface="Wingdings" panose="05000000000000000000" pitchFamily="2" charset="2"/>
              </a:rPr>
              <a:t>Known deficiencies</a:t>
            </a:r>
          </a:p>
          <a:p>
            <a:pPr lvl="1"/>
            <a:r>
              <a:rPr lang="en-US" sz="1900" b="0" dirty="0">
                <a:sym typeface="Wingdings" panose="05000000000000000000" pitchFamily="2" charset="2"/>
              </a:rPr>
              <a:t>Underpredicted biogenic SOA</a:t>
            </a:r>
          </a:p>
          <a:p>
            <a:pPr lvl="1"/>
            <a:r>
              <a:rPr lang="en-US" sz="1900" b="0" dirty="0">
                <a:sym typeface="Wingdings" panose="05000000000000000000" pitchFamily="2" charset="2"/>
              </a:rPr>
              <a:t>Overrepresented aerosol dry deposition</a:t>
            </a:r>
          </a:p>
        </p:txBody>
      </p:sp>
      <p:pic>
        <p:nvPicPr>
          <p:cNvPr id="2" name="Picture 1">
            <a:extLst>
              <a:ext uri="{FF2B5EF4-FFF2-40B4-BE49-F238E27FC236}">
                <a16:creationId xmlns:a16="http://schemas.microsoft.com/office/drawing/2014/main" id="{7777477C-E133-4A70-B57B-B9BA6A76894F}"/>
              </a:ext>
            </a:extLst>
          </p:cNvPr>
          <p:cNvPicPr>
            <a:picLocks noChangeAspect="1"/>
          </p:cNvPicPr>
          <p:nvPr/>
        </p:nvPicPr>
        <p:blipFill>
          <a:blip r:embed="rId2"/>
          <a:stretch>
            <a:fillRect/>
          </a:stretch>
        </p:blipFill>
        <p:spPr>
          <a:xfrm>
            <a:off x="7010400" y="3192201"/>
            <a:ext cx="4902200" cy="3458535"/>
          </a:xfrm>
          <a:prstGeom prst="rect">
            <a:avLst/>
          </a:prstGeom>
          <a:ln w="38100">
            <a:solidFill>
              <a:srgbClr val="0070C0"/>
            </a:solidFill>
          </a:ln>
        </p:spPr>
      </p:pic>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739975879"/>
              </p:ext>
            </p:extLst>
          </p:nvPr>
        </p:nvGraphicFramePr>
        <p:xfrm>
          <a:off x="7999873" y="1212254"/>
          <a:ext cx="4019550" cy="165024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C8D3D99-325B-46AC-91CB-9DDE118D16F2}"/>
              </a:ext>
            </a:extLst>
          </p:cNvPr>
          <p:cNvSpPr txBox="1"/>
          <p:nvPr/>
        </p:nvSpPr>
        <p:spPr>
          <a:xfrm rot="16200000">
            <a:off x="7034734" y="1840959"/>
            <a:ext cx="1500732" cy="261610"/>
          </a:xfrm>
          <a:prstGeom prst="rect">
            <a:avLst/>
          </a:prstGeom>
          <a:noFill/>
        </p:spPr>
        <p:txBody>
          <a:bodyPr wrap="none" rtlCol="0">
            <a:spAutoFit/>
          </a:bodyPr>
          <a:lstStyle/>
          <a:p>
            <a:r>
              <a:rPr lang="en-US" sz="1100" dirty="0"/>
              <a:t>Mins / simulation day</a:t>
            </a:r>
          </a:p>
        </p:txBody>
      </p:sp>
      <p:sp>
        <p:nvSpPr>
          <p:cNvPr id="7" name="TextBox 6">
            <a:extLst>
              <a:ext uri="{FF2B5EF4-FFF2-40B4-BE49-F238E27FC236}">
                <a16:creationId xmlns:a16="http://schemas.microsoft.com/office/drawing/2014/main" id="{958C213F-D223-4362-BA50-358440C5E2E4}"/>
              </a:ext>
            </a:extLst>
          </p:cNvPr>
          <p:cNvSpPr txBox="1"/>
          <p:nvPr/>
        </p:nvSpPr>
        <p:spPr>
          <a:xfrm>
            <a:off x="9296400" y="2792360"/>
            <a:ext cx="1585690" cy="261610"/>
          </a:xfrm>
          <a:prstGeom prst="rect">
            <a:avLst/>
          </a:prstGeom>
          <a:noFill/>
        </p:spPr>
        <p:txBody>
          <a:bodyPr wrap="none" rtlCol="0">
            <a:spAutoFit/>
          </a:bodyPr>
          <a:lstStyle/>
          <a:p>
            <a:r>
              <a:rPr lang="en-US" sz="1100" dirty="0"/>
              <a:t>Number of Processors</a:t>
            </a:r>
          </a:p>
        </p:txBody>
      </p:sp>
      <p:sp>
        <p:nvSpPr>
          <p:cNvPr id="4" name="TextBox 3">
            <a:extLst>
              <a:ext uri="{FF2B5EF4-FFF2-40B4-BE49-F238E27FC236}">
                <a16:creationId xmlns:a16="http://schemas.microsoft.com/office/drawing/2014/main" id="{AC245135-77C0-4F3E-882D-614981ACD571}"/>
              </a:ext>
            </a:extLst>
          </p:cNvPr>
          <p:cNvSpPr txBox="1"/>
          <p:nvPr/>
        </p:nvSpPr>
        <p:spPr>
          <a:xfrm>
            <a:off x="8290560" y="3259943"/>
            <a:ext cx="3504036" cy="430887"/>
          </a:xfrm>
          <a:prstGeom prst="rect">
            <a:avLst/>
          </a:prstGeom>
          <a:solidFill>
            <a:srgbClr val="FFFFFF">
              <a:alpha val="60000"/>
            </a:srgbClr>
          </a:solidFill>
        </p:spPr>
        <p:txBody>
          <a:bodyPr wrap="none" rtlCol="0">
            <a:spAutoFit/>
          </a:bodyPr>
          <a:lstStyle/>
          <a:p>
            <a:r>
              <a:rPr lang="en-US" sz="2200" dirty="0">
                <a:solidFill>
                  <a:srgbClr val="0070C0"/>
                </a:solidFill>
                <a:latin typeface="Gill Sans MT" panose="020B0502020104020203" pitchFamily="34" charset="0"/>
              </a:rPr>
              <a:t>www.github.com/usepa/cmaq</a:t>
            </a:r>
          </a:p>
        </p:txBody>
      </p:sp>
    </p:spTree>
    <p:extLst>
      <p:ext uri="{BB962C8B-B14F-4D97-AF65-F5344CB8AC3E}">
        <p14:creationId xmlns:p14="http://schemas.microsoft.com/office/powerpoint/2010/main" val="245848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59F99A-4877-4E20-901F-8D1F3955112F}"/>
              </a:ext>
            </a:extLst>
          </p:cNvPr>
          <p:cNvSpPr>
            <a:spLocks noGrp="1"/>
          </p:cNvSpPr>
          <p:nvPr>
            <p:ph type="title"/>
          </p:nvPr>
        </p:nvSpPr>
        <p:spPr>
          <a:xfrm>
            <a:off x="3566160" y="320040"/>
            <a:ext cx="7924800" cy="678307"/>
          </a:xfrm>
        </p:spPr>
        <p:txBody>
          <a:bodyPr/>
          <a:lstStyle/>
          <a:p>
            <a:r>
              <a:rPr lang="en-US" sz="2400" dirty="0"/>
              <a:t>CMAQv5.3 (Beta): Runtime Performance</a:t>
            </a:r>
          </a:p>
        </p:txBody>
      </p:sp>
      <p:graphicFrame>
        <p:nvGraphicFramePr>
          <p:cNvPr id="4" name="Chart 3">
            <a:extLst>
              <a:ext uri="{FF2B5EF4-FFF2-40B4-BE49-F238E27FC236}">
                <a16:creationId xmlns:a16="http://schemas.microsoft.com/office/drawing/2014/main" id="{02B9A7BC-A461-46A5-BBDF-E9CF21078EEB}"/>
              </a:ext>
            </a:extLst>
          </p:cNvPr>
          <p:cNvGraphicFramePr>
            <a:graphicFrameLocks/>
          </p:cNvGraphicFramePr>
          <p:nvPr>
            <p:extLst>
              <p:ext uri="{D42A27DB-BD31-4B8C-83A1-F6EECF244321}">
                <p14:modId xmlns:p14="http://schemas.microsoft.com/office/powerpoint/2010/main" val="1979518766"/>
              </p:ext>
            </p:extLst>
          </p:nvPr>
        </p:nvGraphicFramePr>
        <p:xfrm>
          <a:off x="76200" y="1219200"/>
          <a:ext cx="9105900" cy="2705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BF032799-147A-470F-B8E1-02F532C8422D}"/>
              </a:ext>
            </a:extLst>
          </p:cNvPr>
          <p:cNvGraphicFramePr>
            <a:graphicFrameLocks/>
          </p:cNvGraphicFramePr>
          <p:nvPr>
            <p:extLst>
              <p:ext uri="{D42A27DB-BD31-4B8C-83A1-F6EECF244321}">
                <p14:modId xmlns:p14="http://schemas.microsoft.com/office/powerpoint/2010/main" val="93734328"/>
              </p:ext>
            </p:extLst>
          </p:nvPr>
        </p:nvGraphicFramePr>
        <p:xfrm>
          <a:off x="76200" y="3924300"/>
          <a:ext cx="9105900" cy="270510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9D95D8C0-FA1F-4261-B452-8A4FA660643E}"/>
              </a:ext>
            </a:extLst>
          </p:cNvPr>
          <p:cNvPicPr>
            <a:picLocks noChangeAspect="1"/>
          </p:cNvPicPr>
          <p:nvPr/>
        </p:nvPicPr>
        <p:blipFill rotWithShape="1">
          <a:blip r:embed="rId4"/>
          <a:srcRect t="5764" r="17132"/>
          <a:stretch/>
        </p:blipFill>
        <p:spPr>
          <a:xfrm>
            <a:off x="9448800" y="1482959"/>
            <a:ext cx="2507547" cy="1969580"/>
          </a:xfrm>
          <a:prstGeom prst="rect">
            <a:avLst/>
          </a:prstGeom>
        </p:spPr>
      </p:pic>
      <p:sp>
        <p:nvSpPr>
          <p:cNvPr id="8" name="TextBox 7">
            <a:extLst>
              <a:ext uri="{FF2B5EF4-FFF2-40B4-BE49-F238E27FC236}">
                <a16:creationId xmlns:a16="http://schemas.microsoft.com/office/drawing/2014/main" id="{5EAA3AC5-ABA5-4BCF-8917-A0DA6A4E7EFC}"/>
              </a:ext>
            </a:extLst>
          </p:cNvPr>
          <p:cNvSpPr txBox="1"/>
          <p:nvPr/>
        </p:nvSpPr>
        <p:spPr>
          <a:xfrm>
            <a:off x="9448800" y="1219200"/>
            <a:ext cx="2514600" cy="276999"/>
          </a:xfrm>
          <a:prstGeom prst="rect">
            <a:avLst/>
          </a:prstGeom>
          <a:noFill/>
        </p:spPr>
        <p:txBody>
          <a:bodyPr wrap="square" rtlCol="0">
            <a:spAutoFit/>
          </a:bodyPr>
          <a:lstStyle/>
          <a:p>
            <a:pPr algn="ctr"/>
            <a:r>
              <a:rPr lang="en-US" sz="1200" b="1" dirty="0"/>
              <a:t>July 1-14, 2011</a:t>
            </a:r>
          </a:p>
        </p:txBody>
      </p:sp>
      <p:pic>
        <p:nvPicPr>
          <p:cNvPr id="9" name="Picture 8">
            <a:extLst>
              <a:ext uri="{FF2B5EF4-FFF2-40B4-BE49-F238E27FC236}">
                <a16:creationId xmlns:a16="http://schemas.microsoft.com/office/drawing/2014/main" id="{64738405-F040-4C00-B49B-49D19659E9FE}"/>
              </a:ext>
            </a:extLst>
          </p:cNvPr>
          <p:cNvPicPr>
            <a:picLocks noChangeAspect="1"/>
          </p:cNvPicPr>
          <p:nvPr/>
        </p:nvPicPr>
        <p:blipFill rotWithShape="1">
          <a:blip r:embed="rId5"/>
          <a:srcRect t="5981" r="16759"/>
          <a:stretch/>
        </p:blipFill>
        <p:spPr>
          <a:xfrm>
            <a:off x="9289026" y="4010799"/>
            <a:ext cx="2815568" cy="1841129"/>
          </a:xfrm>
          <a:prstGeom prst="rect">
            <a:avLst/>
          </a:prstGeom>
        </p:spPr>
      </p:pic>
      <p:sp>
        <p:nvSpPr>
          <p:cNvPr id="10" name="TextBox 9">
            <a:extLst>
              <a:ext uri="{FF2B5EF4-FFF2-40B4-BE49-F238E27FC236}">
                <a16:creationId xmlns:a16="http://schemas.microsoft.com/office/drawing/2014/main" id="{01A3AC46-9ECD-4AB7-AA49-F5DC82F3B2A1}"/>
              </a:ext>
            </a:extLst>
          </p:cNvPr>
          <p:cNvSpPr txBox="1"/>
          <p:nvPr/>
        </p:nvSpPr>
        <p:spPr>
          <a:xfrm>
            <a:off x="9419303" y="3733800"/>
            <a:ext cx="2514600" cy="276999"/>
          </a:xfrm>
          <a:prstGeom prst="rect">
            <a:avLst/>
          </a:prstGeom>
          <a:noFill/>
        </p:spPr>
        <p:txBody>
          <a:bodyPr wrap="square" rtlCol="0">
            <a:spAutoFit/>
          </a:bodyPr>
          <a:lstStyle/>
          <a:p>
            <a:pPr algn="ctr"/>
            <a:r>
              <a:rPr lang="en-US" sz="1200" b="1" dirty="0"/>
              <a:t>June 21-28, 2011</a:t>
            </a:r>
          </a:p>
        </p:txBody>
      </p:sp>
      <p:sp>
        <p:nvSpPr>
          <p:cNvPr id="11" name="TextBox 10">
            <a:extLst>
              <a:ext uri="{FF2B5EF4-FFF2-40B4-BE49-F238E27FC236}">
                <a16:creationId xmlns:a16="http://schemas.microsoft.com/office/drawing/2014/main" id="{30926A49-4CFD-40F1-9068-F6B4048BFE98}"/>
              </a:ext>
            </a:extLst>
          </p:cNvPr>
          <p:cNvSpPr txBox="1"/>
          <p:nvPr/>
        </p:nvSpPr>
        <p:spPr>
          <a:xfrm>
            <a:off x="9334500" y="5943600"/>
            <a:ext cx="2552700" cy="830997"/>
          </a:xfrm>
          <a:prstGeom prst="rect">
            <a:avLst/>
          </a:prstGeom>
          <a:noFill/>
        </p:spPr>
        <p:txBody>
          <a:bodyPr wrap="square" rtlCol="0">
            <a:spAutoFit/>
          </a:bodyPr>
          <a:lstStyle/>
          <a:p>
            <a:r>
              <a:rPr lang="en-US" sz="1200" b="1" dirty="0"/>
              <a:t>Compiler:</a:t>
            </a:r>
            <a:r>
              <a:rPr lang="en-US" sz="1200" dirty="0"/>
              <a:t> Intel Fortran 17.1</a:t>
            </a:r>
          </a:p>
          <a:p>
            <a:r>
              <a:rPr lang="en-US" sz="1200" b="1" dirty="0"/>
              <a:t>Optimization:</a:t>
            </a:r>
            <a:r>
              <a:rPr lang="en-US" sz="1200" dirty="0"/>
              <a:t> Level 3</a:t>
            </a:r>
          </a:p>
          <a:p>
            <a:pPr marL="173038" indent="-173038"/>
            <a:r>
              <a:rPr lang="en-US" sz="1200" b="1" dirty="0"/>
              <a:t>Hardware:</a:t>
            </a:r>
            <a:r>
              <a:rPr lang="en-US" sz="1200" dirty="0"/>
              <a:t> Intel Xeon (2) 16-Core Processors per node</a:t>
            </a:r>
          </a:p>
        </p:txBody>
      </p:sp>
    </p:spTree>
    <p:extLst>
      <p:ext uri="{BB962C8B-B14F-4D97-AF65-F5344CB8AC3E}">
        <p14:creationId xmlns:p14="http://schemas.microsoft.com/office/powerpoint/2010/main" val="3908904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4CF8AC-2917-424E-AE1C-4B35970CBA43}"/>
              </a:ext>
            </a:extLst>
          </p:cNvPr>
          <p:cNvSpPr>
            <a:spLocks noGrp="1"/>
          </p:cNvSpPr>
          <p:nvPr>
            <p:ph type="body" sz="quarter" idx="11"/>
          </p:nvPr>
        </p:nvSpPr>
        <p:spPr/>
        <p:txBody>
          <a:bodyPr/>
          <a:lstStyle/>
          <a:p>
            <a:endParaRPr lang="en-US"/>
          </a:p>
        </p:txBody>
      </p:sp>
      <p:sp>
        <p:nvSpPr>
          <p:cNvPr id="3" name="Title 2">
            <a:extLst>
              <a:ext uri="{FF2B5EF4-FFF2-40B4-BE49-F238E27FC236}">
                <a16:creationId xmlns:a16="http://schemas.microsoft.com/office/drawing/2014/main" id="{F3564433-74CB-4A1B-88A9-3234BB3CFEA2}"/>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D375F0F1-974E-4A60-B34D-5901AEADF6B7}"/>
              </a:ext>
            </a:extLst>
          </p:cNvPr>
          <p:cNvSpPr/>
          <p:nvPr/>
        </p:nvSpPr>
        <p:spPr bwMode="auto">
          <a:xfrm>
            <a:off x="0" y="0"/>
            <a:ext cx="12192000" cy="6858000"/>
          </a:xfrm>
          <a:prstGeom prst="rect">
            <a:avLst/>
          </a:prstGeom>
          <a:solidFill>
            <a:srgbClr val="0070C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1844265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261A9E83-8E3A-4DA1-8F77-8B228657BF88}"/>
                  </a:ext>
                </a:extLst>
              </p:cNvPr>
              <p:cNvSpPr>
                <a:spLocks noGrp="1"/>
              </p:cNvSpPr>
              <p:nvPr>
                <p:ph type="title"/>
              </p:nvPr>
            </p:nvSpPr>
            <p:spPr>
              <a:xfrm>
                <a:off x="3566160" y="320040"/>
                <a:ext cx="7924800" cy="678307"/>
              </a:xfrm>
            </p:spPr>
            <p:txBody>
              <a:bodyPr/>
              <a:lstStyle/>
              <a:p>
                <a:r>
                  <a:rPr lang="en-US" sz="2400" dirty="0"/>
                  <a:t>Evaluation of </a:t>
                </a:r>
                <a14:m>
                  <m:oMath xmlns:m="http://schemas.openxmlformats.org/officeDocument/2006/math">
                    <m:sSubSup>
                      <m:sSubSupPr>
                        <m:ctrlPr>
                          <a:rPr lang="en-US" sz="2400" i="1">
                            <a:latin typeface="Cambria Math" panose="02040503050406030204" pitchFamily="18" charset="0"/>
                          </a:rPr>
                        </m:ctrlPr>
                      </m:sSubSupPr>
                      <m:e>
                        <m:r>
                          <m:rPr>
                            <m:nor/>
                          </m:rPr>
                          <a:rPr lang="en-US" sz="2400">
                            <a:latin typeface="Cambria Math" panose="02040503050406030204" pitchFamily="18" charset="0"/>
                          </a:rPr>
                          <m:t>SO</m:t>
                        </m:r>
                      </m:e>
                      <m:sub>
                        <m:r>
                          <a:rPr lang="en-US" sz="2400" i="1">
                            <a:latin typeface="Cambria Math" panose="02040503050406030204" pitchFamily="18" charset="0"/>
                          </a:rPr>
                          <m:t>𝟒</m:t>
                        </m:r>
                      </m:sub>
                      <m:sup>
                        <m:r>
                          <a:rPr lang="en-US" sz="2400" i="1">
                            <a:latin typeface="Cambria Math" panose="02040503050406030204" pitchFamily="18" charset="0"/>
                          </a:rPr>
                          <m:t>𝟐</m:t>
                        </m:r>
                        <m:r>
                          <a:rPr lang="en-US" sz="2400" i="1">
                            <a:latin typeface="Cambria Math" panose="02040503050406030204" pitchFamily="18" charset="0"/>
                          </a:rPr>
                          <m:t>−</m:t>
                        </m:r>
                      </m:sup>
                    </m:sSubSup>
                  </m:oMath>
                </a14:m>
                <a:endParaRPr lang="en-US" sz="2400" dirty="0"/>
              </a:p>
            </p:txBody>
          </p:sp>
        </mc:Choice>
        <mc:Fallback xmlns="">
          <p:sp>
            <p:nvSpPr>
              <p:cNvPr id="3" name="Title 2">
                <a:extLst>
                  <a:ext uri="{FF2B5EF4-FFF2-40B4-BE49-F238E27FC236}">
                    <a16:creationId xmlns:a16="http://schemas.microsoft.com/office/drawing/2014/main" id="{261A9E83-8E3A-4DA1-8F77-8B228657BF88}"/>
                  </a:ext>
                </a:extLst>
              </p:cNvPr>
              <p:cNvSpPr>
                <a:spLocks noGrp="1" noRot="1" noChangeAspect="1" noMove="1" noResize="1" noEditPoints="1" noAdjustHandles="1" noChangeArrowheads="1" noChangeShapeType="1" noTextEdit="1"/>
              </p:cNvSpPr>
              <p:nvPr>
                <p:ph type="title"/>
              </p:nvPr>
            </p:nvSpPr>
            <p:spPr>
              <a:xfrm>
                <a:off x="3566160" y="320040"/>
                <a:ext cx="7924800" cy="678307"/>
              </a:xfrm>
              <a:blipFill>
                <a:blip r:embed="rId2"/>
                <a:stretch>
                  <a:fillRect l="-1154" t="-360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863FB82D-3855-4F3F-8243-31FE88DB5863}"/>
              </a:ext>
            </a:extLst>
          </p:cNvPr>
          <p:cNvGrpSpPr/>
          <p:nvPr/>
        </p:nvGrpSpPr>
        <p:grpSpPr>
          <a:xfrm>
            <a:off x="2286000" y="1219200"/>
            <a:ext cx="7975806" cy="5193450"/>
            <a:chOff x="863394" y="780630"/>
            <a:chExt cx="7975806" cy="5193450"/>
          </a:xfrm>
        </p:grpSpPr>
        <p:pic>
          <p:nvPicPr>
            <p:cNvPr id="5" name="Picture 4">
              <a:extLst>
                <a:ext uri="{FF2B5EF4-FFF2-40B4-BE49-F238E27FC236}">
                  <a16:creationId xmlns:a16="http://schemas.microsoft.com/office/drawing/2014/main" id="{970B71B5-D2C8-40B0-AF9B-160888148794}"/>
                </a:ext>
              </a:extLst>
            </p:cNvPr>
            <p:cNvPicPr preferRelativeResize="0">
              <a:picLocks/>
            </p:cNvPicPr>
            <p:nvPr/>
          </p:nvPicPr>
          <p:blipFill>
            <a:blip r:embed="rId3"/>
            <a:stretch>
              <a:fillRect/>
            </a:stretch>
          </p:blipFill>
          <p:spPr>
            <a:xfrm>
              <a:off x="863394" y="780630"/>
              <a:ext cx="6400800" cy="2468880"/>
            </a:xfrm>
            <a:prstGeom prst="rect">
              <a:avLst/>
            </a:prstGeom>
          </p:spPr>
        </p:pic>
        <p:grpSp>
          <p:nvGrpSpPr>
            <p:cNvPr id="6" name="Group 5">
              <a:extLst>
                <a:ext uri="{FF2B5EF4-FFF2-40B4-BE49-F238E27FC236}">
                  <a16:creationId xmlns:a16="http://schemas.microsoft.com/office/drawing/2014/main" id="{70C277ED-77B0-4112-A284-8B101EC20A35}"/>
                </a:ext>
              </a:extLst>
            </p:cNvPr>
            <p:cNvGrpSpPr/>
            <p:nvPr/>
          </p:nvGrpSpPr>
          <p:grpSpPr>
            <a:xfrm>
              <a:off x="1109246" y="3505200"/>
              <a:ext cx="7729954" cy="2468880"/>
              <a:chOff x="1109246" y="3505200"/>
              <a:chExt cx="7729954" cy="2468880"/>
            </a:xfrm>
          </p:grpSpPr>
          <p:pic>
            <p:nvPicPr>
              <p:cNvPr id="7" name="Picture 6">
                <a:extLst>
                  <a:ext uri="{FF2B5EF4-FFF2-40B4-BE49-F238E27FC236}">
                    <a16:creationId xmlns:a16="http://schemas.microsoft.com/office/drawing/2014/main" id="{6E86883D-2E27-4C1C-BA9B-5D58E98452D7}"/>
                  </a:ext>
                </a:extLst>
              </p:cNvPr>
              <p:cNvPicPr preferRelativeResize="0">
                <a:picLocks/>
              </p:cNvPicPr>
              <p:nvPr/>
            </p:nvPicPr>
            <p:blipFill rotWithShape="1">
              <a:blip r:embed="rId4"/>
              <a:srcRect l="2151"/>
              <a:stretch/>
            </p:blipFill>
            <p:spPr>
              <a:xfrm>
                <a:off x="1433119" y="3505200"/>
                <a:ext cx="6263081" cy="2468880"/>
              </a:xfrm>
              <a:prstGeom prst="rect">
                <a:avLst/>
              </a:prstGeom>
            </p:spPr>
          </p:pic>
          <p:sp>
            <p:nvSpPr>
              <p:cNvPr id="8" name="TextBox 7">
                <a:extLst>
                  <a:ext uri="{FF2B5EF4-FFF2-40B4-BE49-F238E27FC236}">
                    <a16:creationId xmlns:a16="http://schemas.microsoft.com/office/drawing/2014/main" id="{4869940D-8A83-40F6-BF3A-8DA178EF0AC1}"/>
                  </a:ext>
                </a:extLst>
              </p:cNvPr>
              <p:cNvSpPr txBox="1"/>
              <p:nvPr/>
            </p:nvSpPr>
            <p:spPr>
              <a:xfrm>
                <a:off x="7772400" y="4419600"/>
                <a:ext cx="1066800" cy="307777"/>
              </a:xfrm>
              <a:prstGeom prst="rect">
                <a:avLst/>
              </a:prstGeom>
              <a:noFill/>
            </p:spPr>
            <p:txBody>
              <a:bodyPr wrap="square" rtlCol="0">
                <a:spAutoFit/>
              </a:bodyPr>
              <a:lstStyle/>
              <a:p>
                <a:r>
                  <a:rPr lang="en-US" sz="1400" dirty="0"/>
                  <a:t>CASTNET</a:t>
                </a:r>
              </a:p>
            </p:txBody>
          </p:sp>
          <p:sp>
            <p:nvSpPr>
              <p:cNvPr id="9" name="TextBox 8">
                <a:extLst>
                  <a:ext uri="{FF2B5EF4-FFF2-40B4-BE49-F238E27FC236}">
                    <a16:creationId xmlns:a16="http://schemas.microsoft.com/office/drawing/2014/main" id="{858C1028-E7E4-42E9-AFAE-675A734E96D6}"/>
                  </a:ext>
                </a:extLst>
              </p:cNvPr>
              <p:cNvSpPr txBox="1"/>
              <p:nvPr/>
            </p:nvSpPr>
            <p:spPr>
              <a:xfrm rot="16200000">
                <a:off x="398314" y="4497746"/>
                <a:ext cx="1760418" cy="338554"/>
              </a:xfrm>
              <a:prstGeom prst="rect">
                <a:avLst/>
              </a:prstGeom>
              <a:noFill/>
            </p:spPr>
            <p:txBody>
              <a:bodyPr wrap="none" rtlCol="0">
                <a:spAutoFit/>
              </a:bodyPr>
              <a:lstStyle/>
              <a:p>
                <a:r>
                  <a:rPr lang="en-US" sz="1600" b="1" dirty="0"/>
                  <a:t>Model - Observed</a:t>
                </a:r>
              </a:p>
            </p:txBody>
          </p:sp>
        </p:grpSp>
      </p:grpSp>
    </p:spTree>
    <p:extLst>
      <p:ext uri="{BB962C8B-B14F-4D97-AF65-F5344CB8AC3E}">
        <p14:creationId xmlns:p14="http://schemas.microsoft.com/office/powerpoint/2010/main" val="1274317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100">
            <a:extLst>
              <a:ext uri="{FF2B5EF4-FFF2-40B4-BE49-F238E27FC236}">
                <a16:creationId xmlns:a16="http://schemas.microsoft.com/office/drawing/2014/main" id="{267F6D94-8B54-420B-BED2-13AC1E828838}"/>
              </a:ext>
            </a:extLst>
          </p:cNvPr>
          <p:cNvSpPr/>
          <p:nvPr/>
        </p:nvSpPr>
        <p:spPr bwMode="auto">
          <a:xfrm>
            <a:off x="4648452" y="4029334"/>
            <a:ext cx="7386871" cy="2523768"/>
          </a:xfrm>
          <a:prstGeom prst="roundRect">
            <a:avLst/>
          </a:prstGeom>
          <a:solidFill>
            <a:srgbClr val="00B050">
              <a:alpha val="3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1" charset="-128"/>
            </a:endParaRPr>
          </a:p>
        </p:txBody>
      </p:sp>
      <p:sp>
        <p:nvSpPr>
          <p:cNvPr id="3" name="Title 2">
            <a:extLst>
              <a:ext uri="{FF2B5EF4-FFF2-40B4-BE49-F238E27FC236}">
                <a16:creationId xmlns:a16="http://schemas.microsoft.com/office/drawing/2014/main" id="{F7AA5515-69F9-41E7-81C3-CFE5717311CB}"/>
              </a:ext>
            </a:extLst>
          </p:cNvPr>
          <p:cNvSpPr>
            <a:spLocks noGrp="1"/>
          </p:cNvSpPr>
          <p:nvPr>
            <p:ph type="title"/>
          </p:nvPr>
        </p:nvSpPr>
        <p:spPr/>
        <p:txBody>
          <a:bodyPr/>
          <a:lstStyle/>
          <a:p>
            <a:r>
              <a:rPr lang="en-US" sz="2800" dirty="0"/>
              <a:t>KMT2 Backup: cloud chemistry fundamentals</a:t>
            </a:r>
          </a:p>
        </p:txBody>
      </p:sp>
      <p:sp>
        <p:nvSpPr>
          <p:cNvPr id="4" name="Title 1">
            <a:extLst>
              <a:ext uri="{FF2B5EF4-FFF2-40B4-BE49-F238E27FC236}">
                <a16:creationId xmlns:a16="http://schemas.microsoft.com/office/drawing/2014/main" id="{5A17D3FE-6752-456B-BF54-11EDD25A22F7}"/>
              </a:ext>
            </a:extLst>
          </p:cNvPr>
          <p:cNvSpPr txBox="1">
            <a:spLocks/>
          </p:cNvSpPr>
          <p:nvPr/>
        </p:nvSpPr>
        <p:spPr>
          <a:xfrm>
            <a:off x="2176227" y="225249"/>
            <a:ext cx="8129314" cy="1065399"/>
          </a:xfrm>
          <a:prstGeom prst="rect">
            <a:avLst/>
          </a:prstGeom>
        </p:spPr>
        <p:txBody>
          <a:bodyPr/>
          <a:lstStyle>
            <a:lvl1pPr algn="l" rtl="0" eaLnBrk="1" fontAlgn="base" hangingPunct="1">
              <a:spcBef>
                <a:spcPct val="0"/>
              </a:spcBef>
              <a:spcAft>
                <a:spcPct val="0"/>
              </a:spcAft>
              <a:defRPr sz="3400" b="1">
                <a:solidFill>
                  <a:srgbClr val="0070C0"/>
                </a:solidFill>
                <a:latin typeface="+mj-lt"/>
                <a:ea typeface="+mj-ea"/>
                <a:cs typeface="+mj-cs"/>
              </a:defRPr>
            </a:lvl1pPr>
            <a:lvl2pPr algn="l" rtl="0" eaLnBrk="1" fontAlgn="base" hangingPunct="1">
              <a:spcBef>
                <a:spcPct val="0"/>
              </a:spcBef>
              <a:spcAft>
                <a:spcPct val="0"/>
              </a:spcAft>
              <a:defRPr sz="3400" b="1">
                <a:solidFill>
                  <a:srgbClr val="355777"/>
                </a:solidFill>
                <a:latin typeface="Arial" charset="0"/>
                <a:ea typeface="ＭＳ Ｐゴシック" pitchFamily="1" charset="-128"/>
              </a:defRPr>
            </a:lvl2pPr>
            <a:lvl3pPr algn="l" rtl="0" eaLnBrk="1" fontAlgn="base" hangingPunct="1">
              <a:spcBef>
                <a:spcPct val="0"/>
              </a:spcBef>
              <a:spcAft>
                <a:spcPct val="0"/>
              </a:spcAft>
              <a:defRPr sz="3400" b="1">
                <a:solidFill>
                  <a:srgbClr val="355777"/>
                </a:solidFill>
                <a:latin typeface="Arial" charset="0"/>
                <a:ea typeface="ＭＳ Ｐゴシック" pitchFamily="1" charset="-128"/>
              </a:defRPr>
            </a:lvl3pPr>
            <a:lvl4pPr algn="l" rtl="0" eaLnBrk="1" fontAlgn="base" hangingPunct="1">
              <a:spcBef>
                <a:spcPct val="0"/>
              </a:spcBef>
              <a:spcAft>
                <a:spcPct val="0"/>
              </a:spcAft>
              <a:defRPr sz="3400" b="1">
                <a:solidFill>
                  <a:srgbClr val="355777"/>
                </a:solidFill>
                <a:latin typeface="Arial" charset="0"/>
                <a:ea typeface="ＭＳ Ｐゴシック" pitchFamily="1" charset="-128"/>
              </a:defRPr>
            </a:lvl4pPr>
            <a:lvl5pPr algn="l" rtl="0" eaLnBrk="1" fontAlgn="base" hangingPunct="1">
              <a:spcBef>
                <a:spcPct val="0"/>
              </a:spcBef>
              <a:spcAft>
                <a:spcPct val="0"/>
              </a:spcAft>
              <a:defRPr sz="3400" b="1">
                <a:solidFill>
                  <a:srgbClr val="355777"/>
                </a:solidFill>
                <a:latin typeface="Arial" charset="0"/>
                <a:ea typeface="ＭＳ Ｐゴシック" pitchFamily="1" charset="-128"/>
              </a:defRPr>
            </a:lvl5pPr>
            <a:lvl6pPr marL="457200" algn="l" rtl="0" eaLnBrk="1" fontAlgn="base" hangingPunct="1">
              <a:spcBef>
                <a:spcPct val="0"/>
              </a:spcBef>
              <a:spcAft>
                <a:spcPct val="0"/>
              </a:spcAft>
              <a:defRPr sz="3400" b="1">
                <a:solidFill>
                  <a:srgbClr val="355777"/>
                </a:solidFill>
                <a:latin typeface="Arial" charset="0"/>
                <a:ea typeface="ＭＳ Ｐゴシック" pitchFamily="1" charset="-128"/>
              </a:defRPr>
            </a:lvl6pPr>
            <a:lvl7pPr marL="914400" algn="l" rtl="0" eaLnBrk="1" fontAlgn="base" hangingPunct="1">
              <a:spcBef>
                <a:spcPct val="0"/>
              </a:spcBef>
              <a:spcAft>
                <a:spcPct val="0"/>
              </a:spcAft>
              <a:defRPr sz="3400" b="1">
                <a:solidFill>
                  <a:srgbClr val="355777"/>
                </a:solidFill>
                <a:latin typeface="Arial" charset="0"/>
                <a:ea typeface="ＭＳ Ｐゴシック" pitchFamily="1" charset="-128"/>
              </a:defRPr>
            </a:lvl7pPr>
            <a:lvl8pPr marL="1371600" algn="l" rtl="0" eaLnBrk="1" fontAlgn="base" hangingPunct="1">
              <a:spcBef>
                <a:spcPct val="0"/>
              </a:spcBef>
              <a:spcAft>
                <a:spcPct val="0"/>
              </a:spcAft>
              <a:defRPr sz="3400" b="1">
                <a:solidFill>
                  <a:srgbClr val="355777"/>
                </a:solidFill>
                <a:latin typeface="Arial" charset="0"/>
                <a:ea typeface="ＭＳ Ｐゴシック" pitchFamily="1" charset="-128"/>
              </a:defRPr>
            </a:lvl8pPr>
            <a:lvl9pPr marL="1828800" algn="l" rtl="0" eaLnBrk="1" fontAlgn="base" hangingPunct="1">
              <a:spcBef>
                <a:spcPct val="0"/>
              </a:spcBef>
              <a:spcAft>
                <a:spcPct val="0"/>
              </a:spcAft>
              <a:defRPr sz="3400" b="1">
                <a:solidFill>
                  <a:srgbClr val="355777"/>
                </a:solidFill>
                <a:latin typeface="Arial" charset="0"/>
                <a:ea typeface="ＭＳ Ｐゴシック" pitchFamily="1" charset="-128"/>
              </a:defRPr>
            </a:lvl9pPr>
          </a:lstStyle>
          <a:p>
            <a:pPr>
              <a:tabLst>
                <a:tab pos="741363" algn="l"/>
              </a:tabLst>
            </a:pPr>
            <a:endParaRPr lang="en-US" sz="2400" kern="0" dirty="0">
              <a:latin typeface="Calibri" panose="020F0502020204030204" pitchFamily="34" charset="0"/>
            </a:endParaRPr>
          </a:p>
        </p:txBody>
      </p:sp>
      <p:sp>
        <p:nvSpPr>
          <p:cNvPr id="5" name="TextBox 4">
            <a:extLst>
              <a:ext uri="{FF2B5EF4-FFF2-40B4-BE49-F238E27FC236}">
                <a16:creationId xmlns:a16="http://schemas.microsoft.com/office/drawing/2014/main" id="{1EAE7293-904E-4786-81CB-3F29F779E292}"/>
              </a:ext>
            </a:extLst>
          </p:cNvPr>
          <p:cNvSpPr txBox="1"/>
          <p:nvPr/>
        </p:nvSpPr>
        <p:spPr>
          <a:xfrm>
            <a:off x="120105" y="6496170"/>
            <a:ext cx="7499765" cy="338554"/>
          </a:xfrm>
          <a:prstGeom prst="rect">
            <a:avLst/>
          </a:prstGeom>
          <a:noFill/>
        </p:spPr>
        <p:txBody>
          <a:bodyPr wrap="square" rtlCol="0">
            <a:spAutoFit/>
          </a:bodyPr>
          <a:lstStyle/>
          <a:p>
            <a:r>
              <a:rPr lang="en-US" sz="1600" dirty="0"/>
              <a:t>* Figure adapted from Carlton et al. presentation at IAMA 2015</a:t>
            </a:r>
          </a:p>
        </p:txBody>
      </p:sp>
      <p:grpSp>
        <p:nvGrpSpPr>
          <p:cNvPr id="6" name="Group 12">
            <a:extLst>
              <a:ext uri="{FF2B5EF4-FFF2-40B4-BE49-F238E27FC236}">
                <a16:creationId xmlns:a16="http://schemas.microsoft.com/office/drawing/2014/main" id="{73D24F5E-92A1-44AA-9A23-E06F5E440BBF}"/>
              </a:ext>
            </a:extLst>
          </p:cNvPr>
          <p:cNvGrpSpPr/>
          <p:nvPr/>
        </p:nvGrpSpPr>
        <p:grpSpPr>
          <a:xfrm>
            <a:off x="3845193" y="681083"/>
            <a:ext cx="6071424" cy="3163590"/>
            <a:chOff x="2697656" y="1019828"/>
            <a:chExt cx="6217744" cy="2743200"/>
          </a:xfrm>
        </p:grpSpPr>
        <p:sp>
          <p:nvSpPr>
            <p:cNvPr id="7" name="Oval 6">
              <a:extLst>
                <a:ext uri="{FF2B5EF4-FFF2-40B4-BE49-F238E27FC236}">
                  <a16:creationId xmlns:a16="http://schemas.microsoft.com/office/drawing/2014/main" id="{C5AB9025-3DCB-4DFD-8305-5D822B3ECFA4}"/>
                </a:ext>
              </a:extLst>
            </p:cNvPr>
            <p:cNvSpPr/>
            <p:nvPr/>
          </p:nvSpPr>
          <p:spPr>
            <a:xfrm>
              <a:off x="5825319" y="1019828"/>
              <a:ext cx="3090081" cy="2743200"/>
            </a:xfrm>
            <a:prstGeom prst="ellipse">
              <a:avLst/>
            </a:prstGeom>
            <a:solidFill>
              <a:srgbClr val="056CB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cxnSp>
          <p:nvCxnSpPr>
            <p:cNvPr id="8" name="Straight Connector 7">
              <a:extLst>
                <a:ext uri="{FF2B5EF4-FFF2-40B4-BE49-F238E27FC236}">
                  <a16:creationId xmlns:a16="http://schemas.microsoft.com/office/drawing/2014/main" id="{ABB9B2C9-A8CD-4A78-B6F6-8AC061E3EC77}"/>
                </a:ext>
              </a:extLst>
            </p:cNvPr>
            <p:cNvCxnSpPr>
              <a:endCxn id="7" idx="1"/>
            </p:cNvCxnSpPr>
            <p:nvPr/>
          </p:nvCxnSpPr>
          <p:spPr>
            <a:xfrm flipV="1">
              <a:off x="2697656" y="1421560"/>
              <a:ext cx="3580195" cy="1084951"/>
            </a:xfrm>
            <a:prstGeom prst="line">
              <a:avLst/>
            </a:prstGeom>
            <a:ln w="57150" cmpd="sng">
              <a:solidFill>
                <a:srgbClr val="00009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6AFD6A0-8572-4288-A455-187518AFAE4E}"/>
                </a:ext>
              </a:extLst>
            </p:cNvPr>
            <p:cNvCxnSpPr>
              <a:endCxn id="7" idx="4"/>
            </p:cNvCxnSpPr>
            <p:nvPr/>
          </p:nvCxnSpPr>
          <p:spPr>
            <a:xfrm>
              <a:off x="2778478" y="2701633"/>
              <a:ext cx="4591882" cy="1061395"/>
            </a:xfrm>
            <a:prstGeom prst="line">
              <a:avLst/>
            </a:prstGeom>
            <a:ln w="57150" cmpd="sng">
              <a:solidFill>
                <a:srgbClr val="000090"/>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8742985-232A-4ECC-BE78-2038CC814DA8}"/>
                </a:ext>
              </a:extLst>
            </p:cNvPr>
            <p:cNvSpPr txBox="1"/>
            <p:nvPr/>
          </p:nvSpPr>
          <p:spPr>
            <a:xfrm>
              <a:off x="3575797" y="2083335"/>
              <a:ext cx="1768641" cy="418685"/>
            </a:xfrm>
            <a:prstGeom prst="rect">
              <a:avLst/>
            </a:prstGeom>
            <a:noFill/>
          </p:spPr>
          <p:txBody>
            <a:bodyPr wrap="none" rtlCol="0">
              <a:spAutoFit/>
            </a:bodyPr>
            <a:lstStyle/>
            <a:p>
              <a:r>
                <a:rPr lang="en-US" sz="2000" dirty="0">
                  <a:solidFill>
                    <a:schemeClr val="tx2"/>
                  </a:solidFill>
                </a:rPr>
                <a:t> Gas </a:t>
              </a:r>
              <a:r>
                <a:rPr lang="en-US" sz="2000" dirty="0">
                  <a:solidFill>
                    <a:schemeClr val="tx2"/>
                  </a:solidFill>
                  <a:latin typeface="Symbol" panose="05050102010706020507" pitchFamily="18" charset="2"/>
                </a:rPr>
                <a:t>f</a:t>
              </a:r>
              <a:r>
                <a:rPr lang="en-US" sz="2000" dirty="0">
                  <a:solidFill>
                    <a:schemeClr val="tx2"/>
                  </a:solidFill>
                </a:rPr>
                <a:t> species</a:t>
              </a:r>
              <a:endParaRPr lang="en-US" sz="2000" baseline="-25000" dirty="0">
                <a:solidFill>
                  <a:schemeClr val="tx2"/>
                </a:solidFill>
              </a:endParaRPr>
            </a:p>
          </p:txBody>
        </p:sp>
        <p:cxnSp>
          <p:nvCxnSpPr>
            <p:cNvPr id="11" name="Straight Arrow Connector 10">
              <a:extLst>
                <a:ext uri="{FF2B5EF4-FFF2-40B4-BE49-F238E27FC236}">
                  <a16:creationId xmlns:a16="http://schemas.microsoft.com/office/drawing/2014/main" id="{A122F496-178F-4E69-9443-B988490C33AA}"/>
                </a:ext>
              </a:extLst>
            </p:cNvPr>
            <p:cNvCxnSpPr/>
            <p:nvPr/>
          </p:nvCxnSpPr>
          <p:spPr>
            <a:xfrm flipV="1">
              <a:off x="5480300" y="2086600"/>
              <a:ext cx="389530" cy="48351"/>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624CE82-DDB7-4325-9209-C742E45E0B8B}"/>
                </a:ext>
              </a:extLst>
            </p:cNvPr>
            <p:cNvCxnSpPr/>
            <p:nvPr/>
          </p:nvCxnSpPr>
          <p:spPr>
            <a:xfrm flipH="1">
              <a:off x="5493317" y="2237392"/>
              <a:ext cx="363494" cy="43445"/>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 Box 27">
            <a:extLst>
              <a:ext uri="{FF2B5EF4-FFF2-40B4-BE49-F238E27FC236}">
                <a16:creationId xmlns:a16="http://schemas.microsoft.com/office/drawing/2014/main" id="{F86B2696-DC96-481A-BE76-10AB9F86C6D5}"/>
              </a:ext>
            </a:extLst>
          </p:cNvPr>
          <p:cNvSpPr txBox="1">
            <a:spLocks noChangeArrowheads="1"/>
          </p:cNvSpPr>
          <p:nvPr/>
        </p:nvSpPr>
        <p:spPr bwMode="auto">
          <a:xfrm>
            <a:off x="7174141" y="1165643"/>
            <a:ext cx="2930879" cy="2246769"/>
          </a:xfrm>
          <a:prstGeom prst="rect">
            <a:avLst/>
          </a:prstGeom>
          <a:noFill/>
          <a:ln w="9525">
            <a:noFill/>
            <a:miter lim="800000"/>
            <a:headEnd/>
            <a:tailEnd/>
          </a:ln>
        </p:spPr>
        <p:txBody>
          <a:bodyPr wrap="square">
            <a:spAutoFit/>
          </a:bodyPr>
          <a:lstStyle/>
          <a:p>
            <a:pPr>
              <a:spcBef>
                <a:spcPct val="50000"/>
              </a:spcBef>
            </a:pPr>
            <a:r>
              <a:rPr lang="en-US" sz="2000" dirty="0">
                <a:solidFill>
                  <a:srgbClr val="FFFFFF"/>
                </a:solidFill>
                <a:latin typeface="Calibri"/>
                <a:cs typeface="Calibri"/>
              </a:rPr>
              <a:t>Ionic dissociation, e.g.,</a:t>
            </a:r>
          </a:p>
          <a:p>
            <a:pPr>
              <a:spcBef>
                <a:spcPct val="50000"/>
              </a:spcBef>
            </a:pPr>
            <a:r>
              <a:rPr lang="en-US" sz="2000" dirty="0">
                <a:solidFill>
                  <a:srgbClr val="FFFFFF"/>
                </a:solidFill>
                <a:latin typeface="Calibri"/>
                <a:cs typeface="Calibri"/>
              </a:rPr>
              <a:t>SO</a:t>
            </a:r>
            <a:r>
              <a:rPr lang="en-US" sz="2000" baseline="-25000" dirty="0">
                <a:solidFill>
                  <a:srgbClr val="FFFFFF"/>
                </a:solidFill>
                <a:latin typeface="Calibri"/>
                <a:cs typeface="Calibri"/>
              </a:rPr>
              <a:t>2</a:t>
            </a:r>
            <a:r>
              <a:rPr lang="en-US" sz="2000" dirty="0">
                <a:solidFill>
                  <a:srgbClr val="FFFFFF"/>
                </a:solidFill>
                <a:latin typeface="Calibri"/>
                <a:cs typeface="Calibri"/>
              </a:rPr>
              <a:t>           </a:t>
            </a:r>
            <a:r>
              <a:rPr lang="en-US" sz="2000" baseline="30000" dirty="0">
                <a:solidFill>
                  <a:srgbClr val="FFFFFF"/>
                </a:solidFill>
                <a:latin typeface="Calibri"/>
                <a:cs typeface="Calibri"/>
              </a:rPr>
              <a:t>-</a:t>
            </a:r>
            <a:r>
              <a:rPr lang="en-US" sz="2000" dirty="0">
                <a:solidFill>
                  <a:srgbClr val="FFFFFF"/>
                </a:solidFill>
                <a:latin typeface="Calibri"/>
                <a:cs typeface="Calibri"/>
              </a:rPr>
              <a:t>HSO</a:t>
            </a:r>
            <a:r>
              <a:rPr lang="en-US" sz="2000" baseline="-25000" dirty="0">
                <a:solidFill>
                  <a:srgbClr val="FFFFFF"/>
                </a:solidFill>
                <a:latin typeface="Calibri"/>
                <a:cs typeface="Calibri"/>
              </a:rPr>
              <a:t>3</a:t>
            </a:r>
            <a:r>
              <a:rPr lang="en-US" sz="2000" baseline="30000" dirty="0">
                <a:solidFill>
                  <a:srgbClr val="FFFFFF"/>
                </a:solidFill>
                <a:latin typeface="Calibri"/>
                <a:cs typeface="Calibri"/>
              </a:rPr>
              <a:t>- </a:t>
            </a:r>
            <a:r>
              <a:rPr lang="en-US" sz="2000" dirty="0">
                <a:solidFill>
                  <a:srgbClr val="FFFFFF"/>
                </a:solidFill>
                <a:latin typeface="Calibri"/>
                <a:cs typeface="Calibri"/>
              </a:rPr>
              <a:t>+ H</a:t>
            </a:r>
            <a:r>
              <a:rPr lang="en-US" sz="2000" baseline="30000" dirty="0">
                <a:solidFill>
                  <a:srgbClr val="FFFFFF"/>
                </a:solidFill>
                <a:latin typeface="Calibri"/>
                <a:cs typeface="Calibri"/>
              </a:rPr>
              <a:t>+</a:t>
            </a:r>
          </a:p>
          <a:p>
            <a:pPr>
              <a:spcBef>
                <a:spcPct val="50000"/>
              </a:spcBef>
            </a:pPr>
            <a:r>
              <a:rPr lang="en-US" sz="2000" dirty="0">
                <a:solidFill>
                  <a:srgbClr val="FFFFFF"/>
                </a:solidFill>
                <a:latin typeface="Calibri"/>
                <a:cs typeface="Calibri"/>
              </a:rPr>
              <a:t>Inorg/org chemistry, e.g.,</a:t>
            </a:r>
          </a:p>
          <a:p>
            <a:pPr>
              <a:spcBef>
                <a:spcPct val="50000"/>
              </a:spcBef>
            </a:pPr>
            <a:r>
              <a:rPr lang="en-US" sz="2000" dirty="0">
                <a:solidFill>
                  <a:srgbClr val="FFFFFF"/>
                </a:solidFill>
                <a:latin typeface="Calibri"/>
                <a:cs typeface="Calibri"/>
              </a:rPr>
              <a:t>(M)GLY + OH         </a:t>
            </a:r>
            <a:r>
              <a:rPr lang="en-US" sz="2000" dirty="0" err="1">
                <a:solidFill>
                  <a:srgbClr val="FFFFFF"/>
                </a:solidFill>
                <a:latin typeface="Calibri"/>
                <a:cs typeface="Calibri"/>
              </a:rPr>
              <a:t>SOA</a:t>
            </a:r>
            <a:r>
              <a:rPr lang="en-US" sz="2000" baseline="-25000" dirty="0" err="1">
                <a:solidFill>
                  <a:srgbClr val="FFFFFF"/>
                </a:solidFill>
                <a:latin typeface="Calibri"/>
                <a:cs typeface="Calibri"/>
              </a:rPr>
              <a:t>cld</a:t>
            </a:r>
            <a:endParaRPr lang="en-US" sz="2000" baseline="-25000" dirty="0">
              <a:solidFill>
                <a:srgbClr val="FFFFFF"/>
              </a:solidFill>
              <a:latin typeface="Calibri"/>
              <a:cs typeface="Calibri"/>
            </a:endParaRPr>
          </a:p>
          <a:p>
            <a:pPr>
              <a:spcBef>
                <a:spcPct val="50000"/>
              </a:spcBef>
            </a:pPr>
            <a:r>
              <a:rPr lang="en-US" sz="2000" dirty="0">
                <a:solidFill>
                  <a:srgbClr val="FFFFFF"/>
                </a:solidFill>
                <a:latin typeface="Calibri"/>
                <a:cs typeface="Calibri"/>
              </a:rPr>
              <a:t>       S(IV)         S(VI)</a:t>
            </a:r>
          </a:p>
        </p:txBody>
      </p:sp>
      <p:cxnSp>
        <p:nvCxnSpPr>
          <p:cNvPr id="14" name="Straight Arrow Connector 13">
            <a:extLst>
              <a:ext uri="{FF2B5EF4-FFF2-40B4-BE49-F238E27FC236}">
                <a16:creationId xmlns:a16="http://schemas.microsoft.com/office/drawing/2014/main" id="{1358388D-093D-4063-8F4F-F46EEC6E96B1}"/>
              </a:ext>
            </a:extLst>
          </p:cNvPr>
          <p:cNvCxnSpPr/>
          <p:nvPr/>
        </p:nvCxnSpPr>
        <p:spPr>
          <a:xfrm>
            <a:off x="7658070" y="1833048"/>
            <a:ext cx="578555" cy="1"/>
          </a:xfrm>
          <a:prstGeom prst="straightConnector1">
            <a:avLst/>
          </a:prstGeom>
          <a:ln w="28575" cmpd="sng">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10F10D7F-9CAC-4BBE-98CC-8DE83E40A45D}"/>
              </a:ext>
            </a:extLst>
          </p:cNvPr>
          <p:cNvCxnSpPr/>
          <p:nvPr/>
        </p:nvCxnSpPr>
        <p:spPr>
          <a:xfrm>
            <a:off x="8225417" y="3181970"/>
            <a:ext cx="406400" cy="11290"/>
          </a:xfrm>
          <a:prstGeom prst="straightConnector1">
            <a:avLst/>
          </a:prstGeom>
          <a:ln w="28575" cmpd="sng">
            <a:solidFill>
              <a:srgbClr val="FFFFFF"/>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6" name="Oval 15">
            <a:extLst>
              <a:ext uri="{FF2B5EF4-FFF2-40B4-BE49-F238E27FC236}">
                <a16:creationId xmlns:a16="http://schemas.microsoft.com/office/drawing/2014/main" id="{06BF4EE9-F300-4FC0-AC45-5849707E109A}"/>
              </a:ext>
            </a:extLst>
          </p:cNvPr>
          <p:cNvSpPr/>
          <p:nvPr/>
        </p:nvSpPr>
        <p:spPr bwMode="auto">
          <a:xfrm>
            <a:off x="3696871" y="2416012"/>
            <a:ext cx="220133" cy="227862"/>
          </a:xfrm>
          <a:prstGeom prst="ellipse">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1" charset="-128"/>
            </a:endParaRPr>
          </a:p>
        </p:txBody>
      </p:sp>
      <p:sp>
        <p:nvSpPr>
          <p:cNvPr id="17" name="Oval 16">
            <a:extLst>
              <a:ext uri="{FF2B5EF4-FFF2-40B4-BE49-F238E27FC236}">
                <a16:creationId xmlns:a16="http://schemas.microsoft.com/office/drawing/2014/main" id="{79D6F5A2-35D4-4A13-AE74-C7BE1EA89D96}"/>
              </a:ext>
            </a:extLst>
          </p:cNvPr>
          <p:cNvSpPr/>
          <p:nvPr/>
        </p:nvSpPr>
        <p:spPr bwMode="auto">
          <a:xfrm>
            <a:off x="3419253" y="2811592"/>
            <a:ext cx="220133" cy="227862"/>
          </a:xfrm>
          <a:prstGeom prst="ellipse">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1" charset="-128"/>
            </a:endParaRPr>
          </a:p>
        </p:txBody>
      </p:sp>
      <p:sp>
        <p:nvSpPr>
          <p:cNvPr id="18" name="Oval 17">
            <a:extLst>
              <a:ext uri="{FF2B5EF4-FFF2-40B4-BE49-F238E27FC236}">
                <a16:creationId xmlns:a16="http://schemas.microsoft.com/office/drawing/2014/main" id="{0D683C15-4610-4FF1-B918-3C8690E46AD1}"/>
              </a:ext>
            </a:extLst>
          </p:cNvPr>
          <p:cNvSpPr/>
          <p:nvPr/>
        </p:nvSpPr>
        <p:spPr bwMode="auto">
          <a:xfrm>
            <a:off x="2434968" y="3163346"/>
            <a:ext cx="117386" cy="121508"/>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1" charset="-128"/>
            </a:endParaRPr>
          </a:p>
        </p:txBody>
      </p:sp>
      <p:sp>
        <p:nvSpPr>
          <p:cNvPr id="19" name="TextBox 18">
            <a:extLst>
              <a:ext uri="{FF2B5EF4-FFF2-40B4-BE49-F238E27FC236}">
                <a16:creationId xmlns:a16="http://schemas.microsoft.com/office/drawing/2014/main" id="{99ECC3CE-DF3B-4130-9AAD-AD7E017E7F2C}"/>
              </a:ext>
            </a:extLst>
          </p:cNvPr>
          <p:cNvSpPr txBox="1"/>
          <p:nvPr/>
        </p:nvSpPr>
        <p:spPr>
          <a:xfrm>
            <a:off x="4769853" y="2628565"/>
            <a:ext cx="1639167" cy="400110"/>
          </a:xfrm>
          <a:prstGeom prst="rect">
            <a:avLst/>
          </a:prstGeom>
          <a:noFill/>
        </p:spPr>
        <p:txBody>
          <a:bodyPr wrap="none" rtlCol="0">
            <a:spAutoFit/>
          </a:bodyPr>
          <a:lstStyle/>
          <a:p>
            <a:r>
              <a:rPr lang="en-US" sz="2000" dirty="0">
                <a:solidFill>
                  <a:schemeClr val="tx2"/>
                </a:solidFill>
              </a:rPr>
              <a:t>    Particulates</a:t>
            </a:r>
          </a:p>
        </p:txBody>
      </p:sp>
      <p:cxnSp>
        <p:nvCxnSpPr>
          <p:cNvPr id="20" name="Straight Arrow Connector 19">
            <a:extLst>
              <a:ext uri="{FF2B5EF4-FFF2-40B4-BE49-F238E27FC236}">
                <a16:creationId xmlns:a16="http://schemas.microsoft.com/office/drawing/2014/main" id="{4206FA0F-97D4-4CDC-A4B8-BE0FA87D9935}"/>
              </a:ext>
            </a:extLst>
          </p:cNvPr>
          <p:cNvCxnSpPr/>
          <p:nvPr/>
        </p:nvCxnSpPr>
        <p:spPr>
          <a:xfrm flipV="1">
            <a:off x="6506478" y="2770414"/>
            <a:ext cx="360887" cy="4620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82E5ACC-AB11-4184-8C02-A7AE6F8F1D24}"/>
              </a:ext>
            </a:extLst>
          </p:cNvPr>
          <p:cNvCxnSpPr/>
          <p:nvPr/>
        </p:nvCxnSpPr>
        <p:spPr>
          <a:xfrm flipH="1">
            <a:off x="6541807" y="2926986"/>
            <a:ext cx="336766" cy="4151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1D22A99-94CA-47EE-A31E-AD87C7FB66C1}"/>
              </a:ext>
            </a:extLst>
          </p:cNvPr>
          <p:cNvSpPr txBox="1"/>
          <p:nvPr/>
        </p:nvSpPr>
        <p:spPr>
          <a:xfrm>
            <a:off x="4769852" y="4029334"/>
            <a:ext cx="7265471" cy="2523768"/>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Aqueous oxidation of SO</a:t>
            </a:r>
            <a:r>
              <a:rPr lang="en-US" sz="2000" baseline="-25000"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 to SO</a:t>
            </a:r>
            <a:r>
              <a:rPr lang="en-US" sz="2000" baseline="-25000" dirty="0">
                <a:latin typeface="Calibri" panose="020F0502020204030204" pitchFamily="34" charset="0"/>
                <a:cs typeface="Calibri" panose="020F0502020204030204" pitchFamily="34" charset="0"/>
              </a:rPr>
              <a:t>4</a:t>
            </a:r>
            <a:r>
              <a:rPr lang="en-US" sz="2000" baseline="30000" dirty="0">
                <a:latin typeface="Calibri" panose="020F0502020204030204" pitchFamily="34" charset="0"/>
                <a:cs typeface="Calibri" panose="020F0502020204030204" pitchFamily="34" charset="0"/>
              </a:rPr>
              <a:t>2-</a:t>
            </a:r>
            <a:r>
              <a:rPr lang="en-US" sz="2000" dirty="0">
                <a:latin typeface="Calibri" panose="020F0502020204030204" pitchFamily="34" charset="0"/>
                <a:cs typeface="Calibri" panose="020F0502020204030204" pitchFamily="34" charset="0"/>
              </a:rPr>
              <a:t> often dominates over gas phase; evidence for non-trivial SOA formation in-cloud </a:t>
            </a:r>
          </a:p>
          <a:p>
            <a:pPr marL="342900" indent="-342900">
              <a:buFont typeface="Arial" panose="020B0604020202020204" pitchFamily="34" charset="0"/>
              <a:buChar char="•"/>
            </a:pPr>
            <a:r>
              <a:rPr lang="en-US" sz="2000" dirty="0">
                <a:latin typeface="Calibri" panose="020F0502020204030204" pitchFamily="34" charset="0"/>
              </a:rPr>
              <a:t>SO</a:t>
            </a:r>
            <a:r>
              <a:rPr lang="en-US" sz="2000" baseline="-25000" dirty="0">
                <a:latin typeface="Calibri" panose="020F0502020204030204" pitchFamily="34" charset="0"/>
              </a:rPr>
              <a:t>4</a:t>
            </a:r>
            <a:r>
              <a:rPr lang="en-US" sz="2000" baseline="30000" dirty="0">
                <a:latin typeface="Calibri" panose="020F0502020204030204" pitchFamily="34" charset="0"/>
              </a:rPr>
              <a:t>2-</a:t>
            </a:r>
            <a:r>
              <a:rPr lang="en-US" sz="2000" dirty="0">
                <a:latin typeface="Calibri" panose="020F0502020204030204" pitchFamily="34" charset="0"/>
              </a:rPr>
              <a:t> + OA are major contributors to PM</a:t>
            </a:r>
            <a:r>
              <a:rPr lang="en-US" sz="2000" baseline="-25000" dirty="0">
                <a:latin typeface="Calibri" panose="020F0502020204030204" pitchFamily="34" charset="0"/>
              </a:rPr>
              <a:t>2.5</a:t>
            </a:r>
            <a:r>
              <a:rPr lang="en-US" sz="2000" dirty="0">
                <a:latin typeface="Calibri" panose="020F0502020204030204" pitchFamily="34" charset="0"/>
              </a:rPr>
              <a:t> levels around the globe (≥ 50% total mass)</a:t>
            </a:r>
          </a:p>
          <a:p>
            <a:pPr marL="342900" indent="-342900">
              <a:buFont typeface="Arial" panose="020B0604020202020204" pitchFamily="34" charset="0"/>
              <a:buChar char="•"/>
            </a:pPr>
            <a:r>
              <a:rPr lang="en-US" sz="2000" dirty="0">
                <a:latin typeface="Calibri" panose="020F0502020204030204" pitchFamily="34" charset="0"/>
              </a:rPr>
              <a:t>Accurately representing the major sources and production pathways of these species in CTMs is necessary to assess the impacts of emissions changes on air quality/climate</a:t>
            </a:r>
          </a:p>
          <a:p>
            <a:pPr marL="800100" lvl="1" indent="-342900">
              <a:buFont typeface="Arial" panose="020B0604020202020204" pitchFamily="34" charset="0"/>
              <a:buChar char="•"/>
            </a:pPr>
            <a:r>
              <a:rPr lang="en-US" dirty="0">
                <a:latin typeface="Calibri" panose="020F0502020204030204" pitchFamily="34" charset="0"/>
              </a:rPr>
              <a:t>Cloud chemistry in many CTMs often outdated and oversimplified</a:t>
            </a:r>
          </a:p>
        </p:txBody>
      </p:sp>
      <p:cxnSp>
        <p:nvCxnSpPr>
          <p:cNvPr id="23" name="Straight Arrow Connector 22">
            <a:extLst>
              <a:ext uri="{FF2B5EF4-FFF2-40B4-BE49-F238E27FC236}">
                <a16:creationId xmlns:a16="http://schemas.microsoft.com/office/drawing/2014/main" id="{9087435A-DC5E-4E60-AF02-444C5AAFFB68}"/>
              </a:ext>
            </a:extLst>
          </p:cNvPr>
          <p:cNvCxnSpPr/>
          <p:nvPr/>
        </p:nvCxnSpPr>
        <p:spPr bwMode="auto">
          <a:xfrm flipH="1">
            <a:off x="9318844" y="3409451"/>
            <a:ext cx="1" cy="512558"/>
          </a:xfrm>
          <a:prstGeom prst="straightConnector1">
            <a:avLst/>
          </a:prstGeom>
          <a:solidFill>
            <a:schemeClr val="accent1"/>
          </a:solidFill>
          <a:ln w="28575" cap="flat" cmpd="sng" algn="ctr">
            <a:solidFill>
              <a:schemeClr val="accent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a:extLst>
              <a:ext uri="{FF2B5EF4-FFF2-40B4-BE49-F238E27FC236}">
                <a16:creationId xmlns:a16="http://schemas.microsoft.com/office/drawing/2014/main" id="{6CD0D93C-35B6-462D-A98F-13BECF443EAE}"/>
              </a:ext>
            </a:extLst>
          </p:cNvPr>
          <p:cNvSpPr txBox="1"/>
          <p:nvPr/>
        </p:nvSpPr>
        <p:spPr>
          <a:xfrm>
            <a:off x="9498571" y="3327421"/>
            <a:ext cx="2240144" cy="400110"/>
          </a:xfrm>
          <a:prstGeom prst="rect">
            <a:avLst/>
          </a:prstGeom>
          <a:noFill/>
        </p:spPr>
        <p:txBody>
          <a:bodyPr wrap="square" rtlCol="0">
            <a:spAutoFit/>
          </a:bodyPr>
          <a:lstStyle/>
          <a:p>
            <a:r>
              <a:rPr lang="en-US" sz="2000" dirty="0"/>
              <a:t>wet deposition</a:t>
            </a:r>
          </a:p>
        </p:txBody>
      </p:sp>
      <p:grpSp>
        <p:nvGrpSpPr>
          <p:cNvPr id="26" name="Group 25">
            <a:extLst>
              <a:ext uri="{FF2B5EF4-FFF2-40B4-BE49-F238E27FC236}">
                <a16:creationId xmlns:a16="http://schemas.microsoft.com/office/drawing/2014/main" id="{1AB802F7-D2AF-4FA9-9D64-B80C013BA7C7}"/>
              </a:ext>
            </a:extLst>
          </p:cNvPr>
          <p:cNvGrpSpPr/>
          <p:nvPr/>
        </p:nvGrpSpPr>
        <p:grpSpPr>
          <a:xfrm>
            <a:off x="1463846" y="990275"/>
            <a:ext cx="2972153" cy="4838352"/>
            <a:chOff x="5263430" y="762000"/>
            <a:chExt cx="3982155" cy="5687080"/>
          </a:xfrm>
        </p:grpSpPr>
        <p:sp>
          <p:nvSpPr>
            <p:cNvPr id="27" name="Oval 12">
              <a:extLst>
                <a:ext uri="{FF2B5EF4-FFF2-40B4-BE49-F238E27FC236}">
                  <a16:creationId xmlns:a16="http://schemas.microsoft.com/office/drawing/2014/main" id="{E28A5ED8-4464-4BCE-8BE7-BCAB85C9447F}"/>
                </a:ext>
              </a:extLst>
            </p:cNvPr>
            <p:cNvSpPr>
              <a:spLocks noChangeArrowheads="1"/>
            </p:cNvSpPr>
            <p:nvPr/>
          </p:nvSpPr>
          <p:spPr bwMode="auto">
            <a:xfrm>
              <a:off x="7140238" y="762000"/>
              <a:ext cx="186322" cy="228610"/>
            </a:xfrm>
            <a:prstGeom prst="ellipse">
              <a:avLst/>
            </a:prstGeom>
            <a:solidFill>
              <a:srgbClr val="800000"/>
            </a:solidFill>
            <a:ln>
              <a:noFill/>
            </a:ln>
            <a:effectLst/>
          </p:spPr>
          <p:txBody>
            <a:bodyPr wrap="none" anchor="ctr"/>
            <a:lstStyle/>
            <a:p>
              <a:endParaRPr lang="en-US"/>
            </a:p>
          </p:txBody>
        </p:sp>
        <p:sp>
          <p:nvSpPr>
            <p:cNvPr id="28" name="Rounded Rectangle 52">
              <a:extLst>
                <a:ext uri="{FF2B5EF4-FFF2-40B4-BE49-F238E27FC236}">
                  <a16:creationId xmlns:a16="http://schemas.microsoft.com/office/drawing/2014/main" id="{26F04553-073C-4102-9D24-5D0AC128F1ED}"/>
                </a:ext>
              </a:extLst>
            </p:cNvPr>
            <p:cNvSpPr/>
            <p:nvPr/>
          </p:nvSpPr>
          <p:spPr>
            <a:xfrm>
              <a:off x="7509918" y="4052718"/>
              <a:ext cx="1735667" cy="5588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libri"/>
                  <a:cs typeface="Calibri"/>
                </a:rPr>
                <a:t>WSOGs</a:t>
              </a:r>
            </a:p>
          </p:txBody>
        </p:sp>
        <p:sp>
          <p:nvSpPr>
            <p:cNvPr id="29" name="Rounded Rectangle 58">
              <a:extLst>
                <a:ext uri="{FF2B5EF4-FFF2-40B4-BE49-F238E27FC236}">
                  <a16:creationId xmlns:a16="http://schemas.microsoft.com/office/drawing/2014/main" id="{9825EA54-E445-48D0-A3A1-54F895236CD2}"/>
                </a:ext>
              </a:extLst>
            </p:cNvPr>
            <p:cNvSpPr/>
            <p:nvPr/>
          </p:nvSpPr>
          <p:spPr>
            <a:xfrm>
              <a:off x="7470406" y="3674541"/>
              <a:ext cx="1735667" cy="5588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baseline="30000" dirty="0">
                  <a:solidFill>
                    <a:schemeClr val="tx1"/>
                  </a:solidFill>
                  <a:latin typeface="Wingdings"/>
                  <a:ea typeface="Wingdings"/>
                  <a:cs typeface="Wingdings"/>
                  <a:sym typeface="Wingdings"/>
                </a:rPr>
                <a:t></a:t>
              </a:r>
              <a:r>
                <a:rPr lang="en-US" sz="2000" b="1" dirty="0">
                  <a:solidFill>
                    <a:schemeClr val="tx1"/>
                  </a:solidFill>
                  <a:latin typeface="Calibri"/>
                  <a:cs typeface="Calibri"/>
                </a:rPr>
                <a:t>OH</a:t>
              </a:r>
            </a:p>
          </p:txBody>
        </p:sp>
        <p:grpSp>
          <p:nvGrpSpPr>
            <p:cNvPr id="30" name="Group 29">
              <a:extLst>
                <a:ext uri="{FF2B5EF4-FFF2-40B4-BE49-F238E27FC236}">
                  <a16:creationId xmlns:a16="http://schemas.microsoft.com/office/drawing/2014/main" id="{E730DF57-BA37-4F7F-84B1-B9D1CA3F16E8}"/>
                </a:ext>
              </a:extLst>
            </p:cNvPr>
            <p:cNvGrpSpPr/>
            <p:nvPr/>
          </p:nvGrpSpPr>
          <p:grpSpPr>
            <a:xfrm>
              <a:off x="5263430" y="812800"/>
              <a:ext cx="3757182" cy="5636280"/>
              <a:chOff x="5263430" y="812800"/>
              <a:chExt cx="3757182" cy="5636280"/>
            </a:xfrm>
          </p:grpSpPr>
          <p:sp>
            <p:nvSpPr>
              <p:cNvPr id="31" name="Arc 26">
                <a:extLst>
                  <a:ext uri="{FF2B5EF4-FFF2-40B4-BE49-F238E27FC236}">
                    <a16:creationId xmlns:a16="http://schemas.microsoft.com/office/drawing/2014/main" id="{EB807623-63B2-4078-A76B-ED672DFB2557}"/>
                  </a:ext>
                </a:extLst>
              </p:cNvPr>
              <p:cNvSpPr>
                <a:spLocks/>
              </p:cNvSpPr>
              <p:nvPr/>
            </p:nvSpPr>
            <p:spPr bwMode="auto">
              <a:xfrm flipH="1">
                <a:off x="5692437" y="2971801"/>
                <a:ext cx="304800" cy="360363"/>
              </a:xfrm>
              <a:custGeom>
                <a:avLst/>
                <a:gdLst>
                  <a:gd name="G0" fmla="+- 0 0 0"/>
                  <a:gd name="G1" fmla="+- 12575 0 0"/>
                  <a:gd name="G2" fmla="+- 21600 0 0"/>
                  <a:gd name="T0" fmla="*/ 17562 w 21600"/>
                  <a:gd name="T1" fmla="*/ 0 h 32972"/>
                  <a:gd name="T2" fmla="*/ 7107 w 21600"/>
                  <a:gd name="T3" fmla="*/ 32972 h 32972"/>
                  <a:gd name="T4" fmla="*/ 0 w 21600"/>
                  <a:gd name="T5" fmla="*/ 12575 h 32972"/>
                </a:gdLst>
                <a:ahLst/>
                <a:cxnLst>
                  <a:cxn ang="0">
                    <a:pos x="T0" y="T1"/>
                  </a:cxn>
                  <a:cxn ang="0">
                    <a:pos x="T2" y="T3"/>
                  </a:cxn>
                  <a:cxn ang="0">
                    <a:pos x="T4" y="T5"/>
                  </a:cxn>
                </a:cxnLst>
                <a:rect l="0" t="0" r="r" b="b"/>
                <a:pathLst>
                  <a:path w="21600" h="32972" fill="none" extrusionOk="0">
                    <a:moveTo>
                      <a:pt x="17562" y="-1"/>
                    </a:moveTo>
                    <a:cubicBezTo>
                      <a:pt x="20188" y="3667"/>
                      <a:pt x="21600" y="8064"/>
                      <a:pt x="21600" y="12575"/>
                    </a:cubicBezTo>
                    <a:cubicBezTo>
                      <a:pt x="21600" y="21764"/>
                      <a:pt x="15785" y="29948"/>
                      <a:pt x="7107" y="32972"/>
                    </a:cubicBezTo>
                  </a:path>
                  <a:path w="21600" h="32972" stroke="0" extrusionOk="0">
                    <a:moveTo>
                      <a:pt x="17562" y="-1"/>
                    </a:moveTo>
                    <a:cubicBezTo>
                      <a:pt x="20188" y="3667"/>
                      <a:pt x="21600" y="8064"/>
                      <a:pt x="21600" y="12575"/>
                    </a:cubicBezTo>
                    <a:cubicBezTo>
                      <a:pt x="21600" y="21764"/>
                      <a:pt x="15785" y="29948"/>
                      <a:pt x="7107" y="32972"/>
                    </a:cubicBezTo>
                    <a:lnTo>
                      <a:pt x="0" y="12575"/>
                    </a:lnTo>
                    <a:close/>
                  </a:path>
                </a:pathLst>
              </a:custGeom>
              <a:noFill/>
              <a:ln w="57150" cmpd="sng">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 name="Arc 29">
                <a:extLst>
                  <a:ext uri="{FF2B5EF4-FFF2-40B4-BE49-F238E27FC236}">
                    <a16:creationId xmlns:a16="http://schemas.microsoft.com/office/drawing/2014/main" id="{948C389D-6CAB-4295-B4D2-F10B3B7FD2BA}"/>
                  </a:ext>
                </a:extLst>
              </p:cNvPr>
              <p:cNvSpPr>
                <a:spLocks/>
              </p:cNvSpPr>
              <p:nvPr/>
            </p:nvSpPr>
            <p:spPr bwMode="auto">
              <a:xfrm flipH="1" flipV="1">
                <a:off x="5538450" y="2405064"/>
                <a:ext cx="388937" cy="642937"/>
              </a:xfrm>
              <a:custGeom>
                <a:avLst/>
                <a:gdLst>
                  <a:gd name="G0" fmla="+- 409 0 0"/>
                  <a:gd name="G1" fmla="+- 20161 0 0"/>
                  <a:gd name="G2" fmla="+- 21600 0 0"/>
                  <a:gd name="T0" fmla="*/ 8161 w 22009"/>
                  <a:gd name="T1" fmla="*/ 0 h 41761"/>
                  <a:gd name="T2" fmla="*/ 0 w 22009"/>
                  <a:gd name="T3" fmla="*/ 41757 h 41761"/>
                  <a:gd name="T4" fmla="*/ 409 w 22009"/>
                  <a:gd name="T5" fmla="*/ 20161 h 41761"/>
                </a:gdLst>
                <a:ahLst/>
                <a:cxnLst>
                  <a:cxn ang="0">
                    <a:pos x="T0" y="T1"/>
                  </a:cxn>
                  <a:cxn ang="0">
                    <a:pos x="T2" y="T3"/>
                  </a:cxn>
                  <a:cxn ang="0">
                    <a:pos x="T4" y="T5"/>
                  </a:cxn>
                </a:cxnLst>
                <a:rect l="0" t="0" r="r" b="b"/>
                <a:pathLst>
                  <a:path w="22009" h="41761" fill="none" extrusionOk="0">
                    <a:moveTo>
                      <a:pt x="8161" y="-1"/>
                    </a:moveTo>
                    <a:cubicBezTo>
                      <a:pt x="16503" y="3207"/>
                      <a:pt x="22009" y="11222"/>
                      <a:pt x="22009" y="20161"/>
                    </a:cubicBezTo>
                    <a:cubicBezTo>
                      <a:pt x="22009" y="32090"/>
                      <a:pt x="12338" y="41761"/>
                      <a:pt x="409" y="41761"/>
                    </a:cubicBezTo>
                    <a:cubicBezTo>
                      <a:pt x="272" y="41760"/>
                      <a:pt x="136" y="41759"/>
                      <a:pt x="-1" y="41757"/>
                    </a:cubicBezTo>
                  </a:path>
                  <a:path w="22009" h="41761" stroke="0" extrusionOk="0">
                    <a:moveTo>
                      <a:pt x="8161" y="-1"/>
                    </a:moveTo>
                    <a:cubicBezTo>
                      <a:pt x="16503" y="3207"/>
                      <a:pt x="22009" y="11222"/>
                      <a:pt x="22009" y="20161"/>
                    </a:cubicBezTo>
                    <a:cubicBezTo>
                      <a:pt x="22009" y="32090"/>
                      <a:pt x="12338" y="41761"/>
                      <a:pt x="409" y="41761"/>
                    </a:cubicBezTo>
                    <a:cubicBezTo>
                      <a:pt x="272" y="41760"/>
                      <a:pt x="136" y="41759"/>
                      <a:pt x="-1" y="41757"/>
                    </a:cubicBezTo>
                    <a:lnTo>
                      <a:pt x="409" y="20161"/>
                    </a:lnTo>
                    <a:close/>
                  </a:path>
                </a:pathLst>
              </a:custGeom>
              <a:noFill/>
              <a:ln w="57150" cmpd="sng">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 name="Rounded Rectangle 53">
                <a:extLst>
                  <a:ext uri="{FF2B5EF4-FFF2-40B4-BE49-F238E27FC236}">
                    <a16:creationId xmlns:a16="http://schemas.microsoft.com/office/drawing/2014/main" id="{8117BB89-7960-4A0F-9693-66B2605C79E9}"/>
                  </a:ext>
                </a:extLst>
              </p:cNvPr>
              <p:cNvSpPr/>
              <p:nvPr/>
            </p:nvSpPr>
            <p:spPr>
              <a:xfrm>
                <a:off x="5263430" y="3767674"/>
                <a:ext cx="1735667" cy="5588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libri"/>
                    <a:cs typeface="Calibri"/>
                  </a:rPr>
                  <a:t>SO</a:t>
                </a:r>
                <a:r>
                  <a:rPr lang="en-US" sz="2000" b="1" baseline="-25000" dirty="0">
                    <a:solidFill>
                      <a:schemeClr val="tx1"/>
                    </a:solidFill>
                    <a:latin typeface="Calibri"/>
                    <a:cs typeface="Calibri"/>
                  </a:rPr>
                  <a:t>2</a:t>
                </a:r>
              </a:p>
            </p:txBody>
          </p:sp>
          <p:sp>
            <p:nvSpPr>
              <p:cNvPr id="34" name="Rounded Rectangle 59">
                <a:extLst>
                  <a:ext uri="{FF2B5EF4-FFF2-40B4-BE49-F238E27FC236}">
                    <a16:creationId xmlns:a16="http://schemas.microsoft.com/office/drawing/2014/main" id="{12C6EA48-2529-4652-912A-2E16A7171C44}"/>
                  </a:ext>
                </a:extLst>
              </p:cNvPr>
              <p:cNvSpPr/>
              <p:nvPr/>
            </p:nvSpPr>
            <p:spPr>
              <a:xfrm>
                <a:off x="5317052" y="4159963"/>
                <a:ext cx="1735667" cy="5588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latin typeface="Calibri"/>
                    <a:cs typeface="Calibri"/>
                  </a:rPr>
                  <a:t>NO</a:t>
                </a:r>
                <a:r>
                  <a:rPr lang="en-US" sz="2000" b="1" baseline="-25000" dirty="0" err="1">
                    <a:solidFill>
                      <a:schemeClr val="tx1"/>
                    </a:solidFill>
                    <a:latin typeface="Calibri"/>
                    <a:cs typeface="Calibri"/>
                  </a:rPr>
                  <a:t>x</a:t>
                </a:r>
                <a:endParaRPr lang="en-US" sz="2000" b="1" baseline="-25000" dirty="0">
                  <a:solidFill>
                    <a:schemeClr val="tx1"/>
                  </a:solidFill>
                  <a:latin typeface="Calibri"/>
                  <a:cs typeface="Calibri"/>
                </a:endParaRPr>
              </a:p>
            </p:txBody>
          </p:sp>
          <p:sp>
            <p:nvSpPr>
              <p:cNvPr id="35" name="Rounded Rectangle 56">
                <a:extLst>
                  <a:ext uri="{FF2B5EF4-FFF2-40B4-BE49-F238E27FC236}">
                    <a16:creationId xmlns:a16="http://schemas.microsoft.com/office/drawing/2014/main" id="{E50AE3B5-5AFD-4A41-952F-71270F888C23}"/>
                  </a:ext>
                </a:extLst>
              </p:cNvPr>
              <p:cNvSpPr/>
              <p:nvPr/>
            </p:nvSpPr>
            <p:spPr>
              <a:xfrm>
                <a:off x="5409875" y="3465723"/>
                <a:ext cx="1735667" cy="5588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libri"/>
                    <a:cs typeface="Calibri"/>
                  </a:rPr>
                  <a:t>HO</a:t>
                </a:r>
                <a:r>
                  <a:rPr lang="en-US" sz="2000" b="1" baseline="-25000" dirty="0">
                    <a:solidFill>
                      <a:schemeClr val="tx1"/>
                    </a:solidFill>
                    <a:latin typeface="Calibri"/>
                    <a:cs typeface="Calibri"/>
                  </a:rPr>
                  <a:t>2</a:t>
                </a:r>
              </a:p>
            </p:txBody>
          </p:sp>
          <p:pic>
            <p:nvPicPr>
              <p:cNvPr id="36" name="Picture 35">
                <a:extLst>
                  <a:ext uri="{FF2B5EF4-FFF2-40B4-BE49-F238E27FC236}">
                    <a16:creationId xmlns:a16="http://schemas.microsoft.com/office/drawing/2014/main" id="{87523F81-EEE8-4779-95A8-512E026A044F}"/>
                  </a:ext>
                </a:extLst>
              </p:cNvPr>
              <p:cNvPicPr>
                <a:picLocks noChangeAspect="1"/>
              </p:cNvPicPr>
              <p:nvPr/>
            </p:nvPicPr>
            <p:blipFill>
              <a:blip r:embed="rId3" cstate="print"/>
              <a:stretch>
                <a:fillRect/>
              </a:stretch>
            </p:blipFill>
            <p:spPr>
              <a:xfrm>
                <a:off x="5752378" y="5427922"/>
                <a:ext cx="1023117" cy="1000581"/>
              </a:xfrm>
              <a:prstGeom prst="rect">
                <a:avLst/>
              </a:prstGeom>
            </p:spPr>
          </p:pic>
          <p:grpSp>
            <p:nvGrpSpPr>
              <p:cNvPr id="37" name="Group 36">
                <a:extLst>
                  <a:ext uri="{FF2B5EF4-FFF2-40B4-BE49-F238E27FC236}">
                    <a16:creationId xmlns:a16="http://schemas.microsoft.com/office/drawing/2014/main" id="{AC74850F-23EB-4E90-A437-1932D0E905FB}"/>
                  </a:ext>
                </a:extLst>
              </p:cNvPr>
              <p:cNvGrpSpPr/>
              <p:nvPr/>
            </p:nvGrpSpPr>
            <p:grpSpPr>
              <a:xfrm>
                <a:off x="5843250" y="812800"/>
                <a:ext cx="3177362" cy="5636280"/>
                <a:chOff x="5843250" y="812800"/>
                <a:chExt cx="3177362" cy="5636280"/>
              </a:xfrm>
            </p:grpSpPr>
            <p:sp>
              <p:nvSpPr>
                <p:cNvPr id="38" name="Oval 8">
                  <a:extLst>
                    <a:ext uri="{FF2B5EF4-FFF2-40B4-BE49-F238E27FC236}">
                      <a16:creationId xmlns:a16="http://schemas.microsoft.com/office/drawing/2014/main" id="{2B104401-613A-4B91-8B7B-D46AD82A64A5}"/>
                    </a:ext>
                  </a:extLst>
                </p:cNvPr>
                <p:cNvSpPr>
                  <a:spLocks noChangeArrowheads="1"/>
                </p:cNvSpPr>
                <p:nvPr/>
              </p:nvSpPr>
              <p:spPr bwMode="auto">
                <a:xfrm>
                  <a:off x="6361304" y="812800"/>
                  <a:ext cx="203256" cy="177810"/>
                </a:xfrm>
                <a:prstGeom prst="ellipse">
                  <a:avLst/>
                </a:prstGeom>
                <a:solidFill>
                  <a:srgbClr val="FF0000"/>
                </a:solidFill>
                <a:ln>
                  <a:noFill/>
                </a:ln>
                <a:effectLst/>
              </p:spPr>
              <p:txBody>
                <a:bodyPr wrap="none" anchor="ctr"/>
                <a:lstStyle/>
                <a:p>
                  <a:endParaRPr lang="en-US"/>
                </a:p>
              </p:txBody>
            </p:sp>
            <p:sp>
              <p:nvSpPr>
                <p:cNvPr id="39" name="Oval 9">
                  <a:extLst>
                    <a:ext uri="{FF2B5EF4-FFF2-40B4-BE49-F238E27FC236}">
                      <a16:creationId xmlns:a16="http://schemas.microsoft.com/office/drawing/2014/main" id="{B2210EFF-33D7-430A-BEB9-80613864D0DE}"/>
                    </a:ext>
                  </a:extLst>
                </p:cNvPr>
                <p:cNvSpPr>
                  <a:spLocks noChangeArrowheads="1"/>
                </p:cNvSpPr>
                <p:nvPr/>
              </p:nvSpPr>
              <p:spPr bwMode="auto">
                <a:xfrm>
                  <a:off x="6344371" y="1219209"/>
                  <a:ext cx="220189" cy="237057"/>
                </a:xfrm>
                <a:prstGeom prst="ellipse">
                  <a:avLst/>
                </a:prstGeom>
                <a:solidFill>
                  <a:srgbClr val="800000"/>
                </a:solidFill>
                <a:ln>
                  <a:noFill/>
                </a:ln>
                <a:effectLst/>
              </p:spPr>
              <p:txBody>
                <a:bodyPr wrap="none" anchor="ctr"/>
                <a:lstStyle/>
                <a:p>
                  <a:endParaRPr lang="en-US"/>
                </a:p>
              </p:txBody>
            </p:sp>
            <p:sp>
              <p:nvSpPr>
                <p:cNvPr id="40" name="Oval 10">
                  <a:extLst>
                    <a:ext uri="{FF2B5EF4-FFF2-40B4-BE49-F238E27FC236}">
                      <a16:creationId xmlns:a16="http://schemas.microsoft.com/office/drawing/2014/main" id="{BD283304-BFAD-4DA2-95C0-3162498C7093}"/>
                    </a:ext>
                  </a:extLst>
                </p:cNvPr>
                <p:cNvSpPr>
                  <a:spLocks noChangeArrowheads="1"/>
                </p:cNvSpPr>
                <p:nvPr/>
              </p:nvSpPr>
              <p:spPr bwMode="auto">
                <a:xfrm>
                  <a:off x="6920104" y="914400"/>
                  <a:ext cx="177856" cy="228610"/>
                </a:xfrm>
                <a:prstGeom prst="ellipse">
                  <a:avLst/>
                </a:prstGeom>
                <a:solidFill>
                  <a:srgbClr val="0070B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 name="Oval 11">
                  <a:extLst>
                    <a:ext uri="{FF2B5EF4-FFF2-40B4-BE49-F238E27FC236}">
                      <a16:creationId xmlns:a16="http://schemas.microsoft.com/office/drawing/2014/main" id="{56413FE5-7A02-40B2-9252-D82BF6E09DC8}"/>
                    </a:ext>
                  </a:extLst>
                </p:cNvPr>
                <p:cNvSpPr>
                  <a:spLocks noChangeArrowheads="1"/>
                </p:cNvSpPr>
                <p:nvPr/>
              </p:nvSpPr>
              <p:spPr bwMode="auto">
                <a:xfrm>
                  <a:off x="6793160" y="1219210"/>
                  <a:ext cx="152400" cy="152400"/>
                </a:xfrm>
                <a:prstGeom prst="ellipse">
                  <a:avLst/>
                </a:prstGeom>
                <a:solidFill>
                  <a:srgbClr val="FF0000"/>
                </a:solidFill>
                <a:ln>
                  <a:noFill/>
                </a:ln>
                <a:effectLst/>
              </p:spPr>
              <p:txBody>
                <a:bodyPr wrap="none" anchor="ctr"/>
                <a:lstStyle/>
                <a:p>
                  <a:endParaRPr lang="en-US"/>
                </a:p>
              </p:txBody>
            </p:sp>
            <p:sp>
              <p:nvSpPr>
                <p:cNvPr id="42" name="Oval 13">
                  <a:extLst>
                    <a:ext uri="{FF2B5EF4-FFF2-40B4-BE49-F238E27FC236}">
                      <a16:creationId xmlns:a16="http://schemas.microsoft.com/office/drawing/2014/main" id="{4DBF5AA1-C8D8-448B-ABC8-A7B9F5897F4B}"/>
                    </a:ext>
                  </a:extLst>
                </p:cNvPr>
                <p:cNvSpPr>
                  <a:spLocks noChangeArrowheads="1"/>
                </p:cNvSpPr>
                <p:nvPr/>
              </p:nvSpPr>
              <p:spPr bwMode="auto">
                <a:xfrm>
                  <a:off x="7326560" y="1219210"/>
                  <a:ext cx="152400" cy="152400"/>
                </a:xfrm>
                <a:prstGeom prst="ellipse">
                  <a:avLst/>
                </a:prstGeom>
                <a:solidFill>
                  <a:srgbClr val="0070B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 name="Oval 14">
                  <a:extLst>
                    <a:ext uri="{FF2B5EF4-FFF2-40B4-BE49-F238E27FC236}">
                      <a16:creationId xmlns:a16="http://schemas.microsoft.com/office/drawing/2014/main" id="{3574BBE1-4F4A-4E54-A3F1-90E2F71E5777}"/>
                    </a:ext>
                  </a:extLst>
                </p:cNvPr>
                <p:cNvSpPr>
                  <a:spLocks noChangeArrowheads="1"/>
                </p:cNvSpPr>
                <p:nvPr/>
              </p:nvSpPr>
              <p:spPr bwMode="auto">
                <a:xfrm>
                  <a:off x="7021760" y="1447810"/>
                  <a:ext cx="152400" cy="152400"/>
                </a:xfrm>
                <a:prstGeom prst="ellipse">
                  <a:avLst/>
                </a:prstGeom>
                <a:solidFill>
                  <a:srgbClr val="800000"/>
                </a:solidFill>
                <a:ln>
                  <a:noFill/>
                </a:ln>
                <a:effectLst/>
              </p:spPr>
              <p:txBody>
                <a:bodyPr wrap="none" anchor="ctr"/>
                <a:lstStyle/>
                <a:p>
                  <a:endParaRPr lang="en-US"/>
                </a:p>
              </p:txBody>
            </p:sp>
            <p:sp>
              <p:nvSpPr>
                <p:cNvPr id="44" name="Oval 17">
                  <a:extLst>
                    <a:ext uri="{FF2B5EF4-FFF2-40B4-BE49-F238E27FC236}">
                      <a16:creationId xmlns:a16="http://schemas.microsoft.com/office/drawing/2014/main" id="{F9DDF994-AC2F-431F-ADAA-6071F7D66C9A}"/>
                    </a:ext>
                  </a:extLst>
                </p:cNvPr>
                <p:cNvSpPr>
                  <a:spLocks noChangeArrowheads="1"/>
                </p:cNvSpPr>
                <p:nvPr/>
              </p:nvSpPr>
              <p:spPr bwMode="auto">
                <a:xfrm>
                  <a:off x="7402760" y="1524010"/>
                  <a:ext cx="152400" cy="152400"/>
                </a:xfrm>
                <a:prstGeom prst="ellipse">
                  <a:avLst/>
                </a:prstGeom>
                <a:solidFill>
                  <a:srgbClr val="0070B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 name="Oval 18">
                  <a:extLst>
                    <a:ext uri="{FF2B5EF4-FFF2-40B4-BE49-F238E27FC236}">
                      <a16:creationId xmlns:a16="http://schemas.microsoft.com/office/drawing/2014/main" id="{85E305AE-5E62-461C-9EAB-C37181EBCB5E}"/>
                    </a:ext>
                  </a:extLst>
                </p:cNvPr>
                <p:cNvSpPr>
                  <a:spLocks noChangeArrowheads="1"/>
                </p:cNvSpPr>
                <p:nvPr/>
              </p:nvSpPr>
              <p:spPr bwMode="auto">
                <a:xfrm>
                  <a:off x="7707560" y="1066810"/>
                  <a:ext cx="152400" cy="152400"/>
                </a:xfrm>
                <a:prstGeom prst="ellipse">
                  <a:avLst/>
                </a:prstGeom>
                <a:solidFill>
                  <a:srgbClr val="FF0000"/>
                </a:solidFill>
                <a:ln>
                  <a:noFill/>
                </a:ln>
                <a:effectLst/>
              </p:spPr>
              <p:txBody>
                <a:bodyPr wrap="none" anchor="ctr"/>
                <a:lstStyle/>
                <a:p>
                  <a:endParaRPr lang="en-US"/>
                </a:p>
              </p:txBody>
            </p:sp>
            <p:sp>
              <p:nvSpPr>
                <p:cNvPr id="46" name="Oval 19">
                  <a:extLst>
                    <a:ext uri="{FF2B5EF4-FFF2-40B4-BE49-F238E27FC236}">
                      <a16:creationId xmlns:a16="http://schemas.microsoft.com/office/drawing/2014/main" id="{AFA714FD-03D0-4C6F-B521-DEC5D356DD5C}"/>
                    </a:ext>
                  </a:extLst>
                </p:cNvPr>
                <p:cNvSpPr>
                  <a:spLocks noChangeArrowheads="1"/>
                </p:cNvSpPr>
                <p:nvPr/>
              </p:nvSpPr>
              <p:spPr bwMode="auto">
                <a:xfrm>
                  <a:off x="7783760" y="1524010"/>
                  <a:ext cx="203144" cy="203190"/>
                </a:xfrm>
                <a:prstGeom prst="ellipse">
                  <a:avLst/>
                </a:prstGeom>
                <a:solidFill>
                  <a:srgbClr val="7BBF54"/>
                </a:solidFill>
                <a:ln>
                  <a:noFill/>
                </a:ln>
                <a:effectLst/>
              </p:spPr>
              <p:txBody>
                <a:bodyPr wrap="none" anchor="ctr"/>
                <a:lstStyle/>
                <a:p>
                  <a:endParaRPr lang="en-US"/>
                </a:p>
              </p:txBody>
            </p:sp>
            <p:sp>
              <p:nvSpPr>
                <p:cNvPr id="47" name="Oval 22">
                  <a:extLst>
                    <a:ext uri="{FF2B5EF4-FFF2-40B4-BE49-F238E27FC236}">
                      <a16:creationId xmlns:a16="http://schemas.microsoft.com/office/drawing/2014/main" id="{8E3872C8-7633-4170-84C7-55BBE32660E4}"/>
                    </a:ext>
                  </a:extLst>
                </p:cNvPr>
                <p:cNvSpPr>
                  <a:spLocks noChangeArrowheads="1"/>
                </p:cNvSpPr>
                <p:nvPr/>
              </p:nvSpPr>
              <p:spPr bwMode="auto">
                <a:xfrm>
                  <a:off x="6793160" y="1600210"/>
                  <a:ext cx="152400" cy="152400"/>
                </a:xfrm>
                <a:prstGeom prst="ellipse">
                  <a:avLst/>
                </a:prstGeom>
                <a:solidFill>
                  <a:srgbClr val="0070B9"/>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8" name="Arc 27">
                  <a:extLst>
                    <a:ext uri="{FF2B5EF4-FFF2-40B4-BE49-F238E27FC236}">
                      <a16:creationId xmlns:a16="http://schemas.microsoft.com/office/drawing/2014/main" id="{C1C1C084-CA8D-4652-BE48-B302CEEE8D61}"/>
                    </a:ext>
                  </a:extLst>
                </p:cNvPr>
                <p:cNvSpPr>
                  <a:spLocks/>
                </p:cNvSpPr>
                <p:nvPr/>
              </p:nvSpPr>
              <p:spPr bwMode="auto">
                <a:xfrm flipH="1">
                  <a:off x="5843250" y="3124201"/>
                  <a:ext cx="420687" cy="373063"/>
                </a:xfrm>
                <a:custGeom>
                  <a:avLst/>
                  <a:gdLst>
                    <a:gd name="G0" fmla="+- 8202 0 0"/>
                    <a:gd name="G1" fmla="+- 12575 0 0"/>
                    <a:gd name="G2" fmla="+- 21600 0 0"/>
                    <a:gd name="T0" fmla="*/ 25764 w 29802"/>
                    <a:gd name="T1" fmla="*/ 0 h 34175"/>
                    <a:gd name="T2" fmla="*/ 0 w 29802"/>
                    <a:gd name="T3" fmla="*/ 32557 h 34175"/>
                    <a:gd name="T4" fmla="*/ 8202 w 29802"/>
                    <a:gd name="T5" fmla="*/ 12575 h 34175"/>
                  </a:gdLst>
                  <a:ahLst/>
                  <a:cxnLst>
                    <a:cxn ang="0">
                      <a:pos x="T0" y="T1"/>
                    </a:cxn>
                    <a:cxn ang="0">
                      <a:pos x="T2" y="T3"/>
                    </a:cxn>
                    <a:cxn ang="0">
                      <a:pos x="T4" y="T5"/>
                    </a:cxn>
                  </a:cxnLst>
                  <a:rect l="0" t="0" r="r" b="b"/>
                  <a:pathLst>
                    <a:path w="29802" h="34175" fill="none" extrusionOk="0">
                      <a:moveTo>
                        <a:pt x="25764" y="-1"/>
                      </a:moveTo>
                      <a:cubicBezTo>
                        <a:pt x="28390" y="3667"/>
                        <a:pt x="29802" y="8064"/>
                        <a:pt x="29802" y="12575"/>
                      </a:cubicBezTo>
                      <a:cubicBezTo>
                        <a:pt x="29802" y="24504"/>
                        <a:pt x="20131" y="34175"/>
                        <a:pt x="8202" y="34175"/>
                      </a:cubicBezTo>
                      <a:cubicBezTo>
                        <a:pt x="5388" y="34174"/>
                        <a:pt x="2602" y="33625"/>
                        <a:pt x="-1" y="32557"/>
                      </a:cubicBezTo>
                    </a:path>
                    <a:path w="29802" h="34175" stroke="0" extrusionOk="0">
                      <a:moveTo>
                        <a:pt x="25764" y="-1"/>
                      </a:moveTo>
                      <a:cubicBezTo>
                        <a:pt x="28390" y="3667"/>
                        <a:pt x="29802" y="8064"/>
                        <a:pt x="29802" y="12575"/>
                      </a:cubicBezTo>
                      <a:cubicBezTo>
                        <a:pt x="29802" y="24504"/>
                        <a:pt x="20131" y="34175"/>
                        <a:pt x="8202" y="34175"/>
                      </a:cubicBezTo>
                      <a:cubicBezTo>
                        <a:pt x="5388" y="34174"/>
                        <a:pt x="2602" y="33625"/>
                        <a:pt x="-1" y="32557"/>
                      </a:cubicBezTo>
                      <a:lnTo>
                        <a:pt x="8202" y="12575"/>
                      </a:lnTo>
                      <a:close/>
                    </a:path>
                  </a:pathLst>
                </a:custGeom>
                <a:noFill/>
                <a:ln w="57150" cmpd="sng">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 name="Arc 28">
                  <a:extLst>
                    <a:ext uri="{FF2B5EF4-FFF2-40B4-BE49-F238E27FC236}">
                      <a16:creationId xmlns:a16="http://schemas.microsoft.com/office/drawing/2014/main" id="{47EDD803-43C5-431A-8689-9ACEB6ADC320}"/>
                    </a:ext>
                  </a:extLst>
                </p:cNvPr>
                <p:cNvSpPr>
                  <a:spLocks/>
                </p:cNvSpPr>
                <p:nvPr/>
              </p:nvSpPr>
              <p:spPr bwMode="auto">
                <a:xfrm flipH="1">
                  <a:off x="5844837" y="2208214"/>
                  <a:ext cx="457200" cy="225425"/>
                </a:xfrm>
                <a:custGeom>
                  <a:avLst/>
                  <a:gdLst>
                    <a:gd name="G0" fmla="+- 0 0 0"/>
                    <a:gd name="G1" fmla="+- 21600 0 0"/>
                    <a:gd name="G2" fmla="+- 21600 0 0"/>
                    <a:gd name="T0" fmla="*/ 0 w 21600"/>
                    <a:gd name="T1" fmla="*/ 0 h 31840"/>
                    <a:gd name="T2" fmla="*/ 19019 w 21600"/>
                    <a:gd name="T3" fmla="*/ 31840 h 31840"/>
                    <a:gd name="T4" fmla="*/ 0 w 21600"/>
                    <a:gd name="T5" fmla="*/ 21600 h 31840"/>
                  </a:gdLst>
                  <a:ahLst/>
                  <a:cxnLst>
                    <a:cxn ang="0">
                      <a:pos x="T0" y="T1"/>
                    </a:cxn>
                    <a:cxn ang="0">
                      <a:pos x="T2" y="T3"/>
                    </a:cxn>
                    <a:cxn ang="0">
                      <a:pos x="T4" y="T5"/>
                    </a:cxn>
                  </a:cxnLst>
                  <a:rect l="0" t="0" r="r" b="b"/>
                  <a:pathLst>
                    <a:path w="21600" h="31840" fill="none" extrusionOk="0">
                      <a:moveTo>
                        <a:pt x="0" y="-1"/>
                      </a:moveTo>
                      <a:cubicBezTo>
                        <a:pt x="11929" y="0"/>
                        <a:pt x="21600" y="9670"/>
                        <a:pt x="21600" y="21600"/>
                      </a:cubicBezTo>
                      <a:cubicBezTo>
                        <a:pt x="21600" y="25174"/>
                        <a:pt x="20713" y="28692"/>
                        <a:pt x="19018" y="31839"/>
                      </a:cubicBezTo>
                    </a:path>
                    <a:path w="21600" h="31840" stroke="0" extrusionOk="0">
                      <a:moveTo>
                        <a:pt x="0" y="-1"/>
                      </a:moveTo>
                      <a:cubicBezTo>
                        <a:pt x="11929" y="0"/>
                        <a:pt x="21600" y="9670"/>
                        <a:pt x="21600" y="21600"/>
                      </a:cubicBezTo>
                      <a:cubicBezTo>
                        <a:pt x="21600" y="25174"/>
                        <a:pt x="20713" y="28692"/>
                        <a:pt x="19018" y="31839"/>
                      </a:cubicBezTo>
                      <a:lnTo>
                        <a:pt x="0" y="21600"/>
                      </a:lnTo>
                      <a:close/>
                    </a:path>
                  </a:pathLst>
                </a:custGeom>
                <a:noFill/>
                <a:ln w="57150" cmpd="sng">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 name="Arc 30">
                  <a:extLst>
                    <a:ext uri="{FF2B5EF4-FFF2-40B4-BE49-F238E27FC236}">
                      <a16:creationId xmlns:a16="http://schemas.microsoft.com/office/drawing/2014/main" id="{5817ED50-4AF7-4453-A748-19772C5F242E}"/>
                    </a:ext>
                  </a:extLst>
                </p:cNvPr>
                <p:cNvSpPr>
                  <a:spLocks/>
                </p:cNvSpPr>
                <p:nvPr/>
              </p:nvSpPr>
              <p:spPr bwMode="auto">
                <a:xfrm flipH="1">
                  <a:off x="6149637" y="3352801"/>
                  <a:ext cx="990600" cy="304800"/>
                </a:xfrm>
                <a:custGeom>
                  <a:avLst/>
                  <a:gdLst>
                    <a:gd name="G0" fmla="+- 21294 0 0"/>
                    <a:gd name="G1" fmla="+- 0 0 0"/>
                    <a:gd name="G2" fmla="+- 21600 0 0"/>
                    <a:gd name="T0" fmla="*/ 41284 w 41284"/>
                    <a:gd name="T1" fmla="*/ 8182 h 21600"/>
                    <a:gd name="T2" fmla="*/ 0 w 41284"/>
                    <a:gd name="T3" fmla="*/ 3625 h 21600"/>
                    <a:gd name="T4" fmla="*/ 21294 w 41284"/>
                    <a:gd name="T5" fmla="*/ 0 h 21600"/>
                  </a:gdLst>
                  <a:ahLst/>
                  <a:cxnLst>
                    <a:cxn ang="0">
                      <a:pos x="T0" y="T1"/>
                    </a:cxn>
                    <a:cxn ang="0">
                      <a:pos x="T2" y="T3"/>
                    </a:cxn>
                    <a:cxn ang="0">
                      <a:pos x="T4" y="T5"/>
                    </a:cxn>
                  </a:cxnLst>
                  <a:rect l="0" t="0" r="r" b="b"/>
                  <a:pathLst>
                    <a:path w="41284" h="21600" fill="none" extrusionOk="0">
                      <a:moveTo>
                        <a:pt x="41284" y="8182"/>
                      </a:moveTo>
                      <a:cubicBezTo>
                        <a:pt x="37962" y="16298"/>
                        <a:pt x="30063" y="21599"/>
                        <a:pt x="21294" y="21599"/>
                      </a:cubicBezTo>
                      <a:cubicBezTo>
                        <a:pt x="10763" y="21599"/>
                        <a:pt x="1767" y="14006"/>
                        <a:pt x="0" y="3624"/>
                      </a:cubicBezTo>
                    </a:path>
                    <a:path w="41284" h="21600" stroke="0" extrusionOk="0">
                      <a:moveTo>
                        <a:pt x="41284" y="8182"/>
                      </a:moveTo>
                      <a:cubicBezTo>
                        <a:pt x="37962" y="16298"/>
                        <a:pt x="30063" y="21599"/>
                        <a:pt x="21294" y="21599"/>
                      </a:cubicBezTo>
                      <a:cubicBezTo>
                        <a:pt x="10763" y="21599"/>
                        <a:pt x="1767" y="14006"/>
                        <a:pt x="0" y="3624"/>
                      </a:cubicBezTo>
                      <a:lnTo>
                        <a:pt x="21294" y="0"/>
                      </a:lnTo>
                      <a:close/>
                    </a:path>
                  </a:pathLst>
                </a:custGeom>
                <a:noFill/>
                <a:ln w="57150" cmpd="sng">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 name="Arc 31">
                  <a:extLst>
                    <a:ext uri="{FF2B5EF4-FFF2-40B4-BE49-F238E27FC236}">
                      <a16:creationId xmlns:a16="http://schemas.microsoft.com/office/drawing/2014/main" id="{81D772A7-4A1A-4783-AFFB-6814AD57DC78}"/>
                    </a:ext>
                  </a:extLst>
                </p:cNvPr>
                <p:cNvSpPr>
                  <a:spLocks/>
                </p:cNvSpPr>
                <p:nvPr/>
              </p:nvSpPr>
              <p:spPr bwMode="auto">
                <a:xfrm flipH="1">
                  <a:off x="7064037" y="3276601"/>
                  <a:ext cx="839788" cy="228600"/>
                </a:xfrm>
                <a:custGeom>
                  <a:avLst/>
                  <a:gdLst>
                    <a:gd name="G0" fmla="+- 20976 0 0"/>
                    <a:gd name="G1" fmla="+- 0 0 0"/>
                    <a:gd name="G2" fmla="+- 21600 0 0"/>
                    <a:gd name="T0" fmla="*/ 40966 w 40966"/>
                    <a:gd name="T1" fmla="*/ 8182 h 21600"/>
                    <a:gd name="T2" fmla="*/ 0 w 40966"/>
                    <a:gd name="T3" fmla="*/ 5152 h 21600"/>
                    <a:gd name="T4" fmla="*/ 20976 w 40966"/>
                    <a:gd name="T5" fmla="*/ 0 h 21600"/>
                  </a:gdLst>
                  <a:ahLst/>
                  <a:cxnLst>
                    <a:cxn ang="0">
                      <a:pos x="T0" y="T1"/>
                    </a:cxn>
                    <a:cxn ang="0">
                      <a:pos x="T2" y="T3"/>
                    </a:cxn>
                    <a:cxn ang="0">
                      <a:pos x="T4" y="T5"/>
                    </a:cxn>
                  </a:cxnLst>
                  <a:rect l="0" t="0" r="r" b="b"/>
                  <a:pathLst>
                    <a:path w="40966" h="21600" fill="none" extrusionOk="0">
                      <a:moveTo>
                        <a:pt x="40966" y="8182"/>
                      </a:moveTo>
                      <a:cubicBezTo>
                        <a:pt x="37644" y="16298"/>
                        <a:pt x="29745" y="21599"/>
                        <a:pt x="20976" y="21599"/>
                      </a:cubicBezTo>
                      <a:cubicBezTo>
                        <a:pt x="11031" y="21599"/>
                        <a:pt x="2371" y="14809"/>
                        <a:pt x="-1" y="5152"/>
                      </a:cubicBezTo>
                    </a:path>
                    <a:path w="40966" h="21600" stroke="0" extrusionOk="0">
                      <a:moveTo>
                        <a:pt x="40966" y="8182"/>
                      </a:moveTo>
                      <a:cubicBezTo>
                        <a:pt x="37644" y="16298"/>
                        <a:pt x="29745" y="21599"/>
                        <a:pt x="20976" y="21599"/>
                      </a:cubicBezTo>
                      <a:cubicBezTo>
                        <a:pt x="11031" y="21599"/>
                        <a:pt x="2371" y="14809"/>
                        <a:pt x="-1" y="5152"/>
                      </a:cubicBezTo>
                      <a:lnTo>
                        <a:pt x="20976" y="0"/>
                      </a:lnTo>
                      <a:close/>
                    </a:path>
                  </a:pathLst>
                </a:custGeom>
                <a:noFill/>
                <a:ln w="57150" cmpd="sng">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 name="Arc 32">
                  <a:extLst>
                    <a:ext uri="{FF2B5EF4-FFF2-40B4-BE49-F238E27FC236}">
                      <a16:creationId xmlns:a16="http://schemas.microsoft.com/office/drawing/2014/main" id="{E1838920-1F49-425A-82BC-8E9AA1B01D17}"/>
                    </a:ext>
                  </a:extLst>
                </p:cNvPr>
                <p:cNvSpPr>
                  <a:spLocks/>
                </p:cNvSpPr>
                <p:nvPr/>
              </p:nvSpPr>
              <p:spPr bwMode="auto">
                <a:xfrm flipH="1">
                  <a:off x="8207037" y="2438401"/>
                  <a:ext cx="560388" cy="533400"/>
                </a:xfrm>
                <a:custGeom>
                  <a:avLst/>
                  <a:gdLst>
                    <a:gd name="G0" fmla="+- 21600 0 0"/>
                    <a:gd name="G1" fmla="+- 21600 0 0"/>
                    <a:gd name="G2" fmla="+- 21600 0 0"/>
                    <a:gd name="T0" fmla="*/ 5398 w 23315"/>
                    <a:gd name="T1" fmla="*/ 35885 h 35885"/>
                    <a:gd name="T2" fmla="*/ 23315 w 23315"/>
                    <a:gd name="T3" fmla="*/ 68 h 35885"/>
                    <a:gd name="T4" fmla="*/ 21600 w 23315"/>
                    <a:gd name="T5" fmla="*/ 21600 h 35885"/>
                  </a:gdLst>
                  <a:ahLst/>
                  <a:cxnLst>
                    <a:cxn ang="0">
                      <a:pos x="T0" y="T1"/>
                    </a:cxn>
                    <a:cxn ang="0">
                      <a:pos x="T2" y="T3"/>
                    </a:cxn>
                    <a:cxn ang="0">
                      <a:pos x="T4" y="T5"/>
                    </a:cxn>
                  </a:cxnLst>
                  <a:rect l="0" t="0" r="r" b="b"/>
                  <a:pathLst>
                    <a:path w="23315" h="35885" fill="none" extrusionOk="0">
                      <a:moveTo>
                        <a:pt x="5398" y="35884"/>
                      </a:moveTo>
                      <a:cubicBezTo>
                        <a:pt x="1919" y="31939"/>
                        <a:pt x="0" y="26860"/>
                        <a:pt x="0" y="21600"/>
                      </a:cubicBezTo>
                      <a:cubicBezTo>
                        <a:pt x="0" y="9670"/>
                        <a:pt x="9670" y="0"/>
                        <a:pt x="21600" y="0"/>
                      </a:cubicBezTo>
                      <a:cubicBezTo>
                        <a:pt x="22172" y="0"/>
                        <a:pt x="22744" y="22"/>
                        <a:pt x="23314" y="68"/>
                      </a:cubicBezTo>
                    </a:path>
                    <a:path w="23315" h="35885" stroke="0" extrusionOk="0">
                      <a:moveTo>
                        <a:pt x="5398" y="35884"/>
                      </a:moveTo>
                      <a:cubicBezTo>
                        <a:pt x="1919" y="31939"/>
                        <a:pt x="0" y="26860"/>
                        <a:pt x="0" y="21600"/>
                      </a:cubicBezTo>
                      <a:cubicBezTo>
                        <a:pt x="0" y="9670"/>
                        <a:pt x="9670" y="0"/>
                        <a:pt x="21600" y="0"/>
                      </a:cubicBezTo>
                      <a:cubicBezTo>
                        <a:pt x="22172" y="0"/>
                        <a:pt x="22744" y="22"/>
                        <a:pt x="23314" y="68"/>
                      </a:cubicBezTo>
                      <a:lnTo>
                        <a:pt x="21600" y="21600"/>
                      </a:lnTo>
                      <a:close/>
                    </a:path>
                  </a:pathLst>
                </a:custGeom>
                <a:noFill/>
                <a:ln w="57150" cmpd="sng">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 name="Arc 33">
                  <a:extLst>
                    <a:ext uri="{FF2B5EF4-FFF2-40B4-BE49-F238E27FC236}">
                      <a16:creationId xmlns:a16="http://schemas.microsoft.com/office/drawing/2014/main" id="{9725BE29-F583-4A44-BE60-71E2133CEC36}"/>
                    </a:ext>
                  </a:extLst>
                </p:cNvPr>
                <p:cNvSpPr>
                  <a:spLocks/>
                </p:cNvSpPr>
                <p:nvPr/>
              </p:nvSpPr>
              <p:spPr bwMode="auto">
                <a:xfrm flipH="1">
                  <a:off x="8130837" y="2865439"/>
                  <a:ext cx="519113" cy="400050"/>
                </a:xfrm>
                <a:custGeom>
                  <a:avLst/>
                  <a:gdLst>
                    <a:gd name="G0" fmla="+- 21600 0 0"/>
                    <a:gd name="G1" fmla="+- 5378 0 0"/>
                    <a:gd name="G2" fmla="+- 21600 0 0"/>
                    <a:gd name="T0" fmla="*/ 20609 w 21600"/>
                    <a:gd name="T1" fmla="*/ 26955 h 26955"/>
                    <a:gd name="T2" fmla="*/ 680 w 21600"/>
                    <a:gd name="T3" fmla="*/ 0 h 26955"/>
                    <a:gd name="T4" fmla="*/ 21600 w 21600"/>
                    <a:gd name="T5" fmla="*/ 5378 h 26955"/>
                  </a:gdLst>
                  <a:ahLst/>
                  <a:cxnLst>
                    <a:cxn ang="0">
                      <a:pos x="T0" y="T1"/>
                    </a:cxn>
                    <a:cxn ang="0">
                      <a:pos x="T2" y="T3"/>
                    </a:cxn>
                    <a:cxn ang="0">
                      <a:pos x="T4" y="T5"/>
                    </a:cxn>
                  </a:cxnLst>
                  <a:rect l="0" t="0" r="r" b="b"/>
                  <a:pathLst>
                    <a:path w="21600" h="26955" fill="none" extrusionOk="0">
                      <a:moveTo>
                        <a:pt x="20608" y="26955"/>
                      </a:moveTo>
                      <a:cubicBezTo>
                        <a:pt x="9077" y="26425"/>
                        <a:pt x="0" y="16922"/>
                        <a:pt x="0" y="5378"/>
                      </a:cubicBezTo>
                      <a:cubicBezTo>
                        <a:pt x="0" y="3563"/>
                        <a:pt x="228" y="1757"/>
                        <a:pt x="680" y="0"/>
                      </a:cubicBezTo>
                    </a:path>
                    <a:path w="21600" h="26955" stroke="0" extrusionOk="0">
                      <a:moveTo>
                        <a:pt x="20608" y="26955"/>
                      </a:moveTo>
                      <a:cubicBezTo>
                        <a:pt x="9077" y="26425"/>
                        <a:pt x="0" y="16922"/>
                        <a:pt x="0" y="5378"/>
                      </a:cubicBezTo>
                      <a:cubicBezTo>
                        <a:pt x="0" y="3563"/>
                        <a:pt x="228" y="1757"/>
                        <a:pt x="680" y="0"/>
                      </a:cubicBezTo>
                      <a:lnTo>
                        <a:pt x="21600" y="5378"/>
                      </a:lnTo>
                      <a:close/>
                    </a:path>
                  </a:pathLst>
                </a:custGeom>
                <a:noFill/>
                <a:ln w="57150" cmpd="sng">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 name="Arc 34">
                  <a:extLst>
                    <a:ext uri="{FF2B5EF4-FFF2-40B4-BE49-F238E27FC236}">
                      <a16:creationId xmlns:a16="http://schemas.microsoft.com/office/drawing/2014/main" id="{80290BEE-CD6A-4D76-80E1-4F911F116C32}"/>
                    </a:ext>
                  </a:extLst>
                </p:cNvPr>
                <p:cNvSpPr>
                  <a:spLocks/>
                </p:cNvSpPr>
                <p:nvPr/>
              </p:nvSpPr>
              <p:spPr bwMode="auto">
                <a:xfrm flipH="1">
                  <a:off x="7673637" y="3124201"/>
                  <a:ext cx="820738" cy="260350"/>
                </a:xfrm>
                <a:custGeom>
                  <a:avLst/>
                  <a:gdLst>
                    <a:gd name="G0" fmla="+- 21600 0 0"/>
                    <a:gd name="G1" fmla="+- 3048 0 0"/>
                    <a:gd name="G2" fmla="+- 21600 0 0"/>
                    <a:gd name="T0" fmla="*/ 37385 w 37385"/>
                    <a:gd name="T1" fmla="*/ 17792 h 24648"/>
                    <a:gd name="T2" fmla="*/ 216 w 37385"/>
                    <a:gd name="T3" fmla="*/ 0 h 24648"/>
                    <a:gd name="T4" fmla="*/ 21600 w 37385"/>
                    <a:gd name="T5" fmla="*/ 3048 h 24648"/>
                  </a:gdLst>
                  <a:ahLst/>
                  <a:cxnLst>
                    <a:cxn ang="0">
                      <a:pos x="T0" y="T1"/>
                    </a:cxn>
                    <a:cxn ang="0">
                      <a:pos x="T2" y="T3"/>
                    </a:cxn>
                    <a:cxn ang="0">
                      <a:pos x="T4" y="T5"/>
                    </a:cxn>
                  </a:cxnLst>
                  <a:rect l="0" t="0" r="r" b="b"/>
                  <a:pathLst>
                    <a:path w="37385" h="24648" fill="none" extrusionOk="0">
                      <a:moveTo>
                        <a:pt x="37385" y="17792"/>
                      </a:moveTo>
                      <a:cubicBezTo>
                        <a:pt x="33300" y="22165"/>
                        <a:pt x="27584" y="24647"/>
                        <a:pt x="21600" y="24647"/>
                      </a:cubicBezTo>
                      <a:cubicBezTo>
                        <a:pt x="9670" y="24648"/>
                        <a:pt x="0" y="14977"/>
                        <a:pt x="0" y="3048"/>
                      </a:cubicBezTo>
                      <a:cubicBezTo>
                        <a:pt x="0" y="2028"/>
                        <a:pt x="72" y="1009"/>
                        <a:pt x="216" y="0"/>
                      </a:cubicBezTo>
                    </a:path>
                    <a:path w="37385" h="24648" stroke="0" extrusionOk="0">
                      <a:moveTo>
                        <a:pt x="37385" y="17792"/>
                      </a:moveTo>
                      <a:cubicBezTo>
                        <a:pt x="33300" y="22165"/>
                        <a:pt x="27584" y="24647"/>
                        <a:pt x="21600" y="24647"/>
                      </a:cubicBezTo>
                      <a:cubicBezTo>
                        <a:pt x="9670" y="24648"/>
                        <a:pt x="0" y="14977"/>
                        <a:pt x="0" y="3048"/>
                      </a:cubicBezTo>
                      <a:cubicBezTo>
                        <a:pt x="0" y="2028"/>
                        <a:pt x="72" y="1009"/>
                        <a:pt x="216" y="0"/>
                      </a:cubicBezTo>
                      <a:lnTo>
                        <a:pt x="21600" y="3048"/>
                      </a:lnTo>
                      <a:close/>
                    </a:path>
                  </a:pathLst>
                </a:custGeom>
                <a:noFill/>
                <a:ln w="57150" cmpd="sng">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 name="Arc 35">
                  <a:extLst>
                    <a:ext uri="{FF2B5EF4-FFF2-40B4-BE49-F238E27FC236}">
                      <a16:creationId xmlns:a16="http://schemas.microsoft.com/office/drawing/2014/main" id="{0FAE7849-5DFE-4C6C-874F-3FD9745BF03B}"/>
                    </a:ext>
                  </a:extLst>
                </p:cNvPr>
                <p:cNvSpPr>
                  <a:spLocks/>
                </p:cNvSpPr>
                <p:nvPr/>
              </p:nvSpPr>
              <p:spPr bwMode="auto">
                <a:xfrm flipH="1" flipV="1">
                  <a:off x="7794287" y="2209801"/>
                  <a:ext cx="557213" cy="381000"/>
                </a:xfrm>
                <a:custGeom>
                  <a:avLst/>
                  <a:gdLst>
                    <a:gd name="G0" fmla="+- 20817 0 0"/>
                    <a:gd name="G1" fmla="+- 0 0 0"/>
                    <a:gd name="G2" fmla="+- 21600 0 0"/>
                    <a:gd name="T0" fmla="*/ 37058 w 37058"/>
                    <a:gd name="T1" fmla="*/ 14241 h 21600"/>
                    <a:gd name="T2" fmla="*/ 0 w 37058"/>
                    <a:gd name="T3" fmla="*/ 5762 h 21600"/>
                    <a:gd name="T4" fmla="*/ 20817 w 37058"/>
                    <a:gd name="T5" fmla="*/ 0 h 21600"/>
                  </a:gdLst>
                  <a:ahLst/>
                  <a:cxnLst>
                    <a:cxn ang="0">
                      <a:pos x="T0" y="T1"/>
                    </a:cxn>
                    <a:cxn ang="0">
                      <a:pos x="T2" y="T3"/>
                    </a:cxn>
                    <a:cxn ang="0">
                      <a:pos x="T4" y="T5"/>
                    </a:cxn>
                  </a:cxnLst>
                  <a:rect l="0" t="0" r="r" b="b"/>
                  <a:pathLst>
                    <a:path w="37058" h="21600" fill="none" extrusionOk="0">
                      <a:moveTo>
                        <a:pt x="37057" y="14240"/>
                      </a:moveTo>
                      <a:cubicBezTo>
                        <a:pt x="32956" y="18918"/>
                        <a:pt x="27037" y="21599"/>
                        <a:pt x="20817" y="21599"/>
                      </a:cubicBezTo>
                      <a:cubicBezTo>
                        <a:pt x="11106" y="21599"/>
                        <a:pt x="2590" y="15120"/>
                        <a:pt x="-1" y="5762"/>
                      </a:cubicBezTo>
                    </a:path>
                    <a:path w="37058" h="21600" stroke="0" extrusionOk="0">
                      <a:moveTo>
                        <a:pt x="37057" y="14240"/>
                      </a:moveTo>
                      <a:cubicBezTo>
                        <a:pt x="32956" y="18918"/>
                        <a:pt x="27037" y="21599"/>
                        <a:pt x="20817" y="21599"/>
                      </a:cubicBezTo>
                      <a:cubicBezTo>
                        <a:pt x="11106" y="21599"/>
                        <a:pt x="2590" y="15120"/>
                        <a:pt x="-1" y="5762"/>
                      </a:cubicBezTo>
                      <a:lnTo>
                        <a:pt x="20817" y="0"/>
                      </a:lnTo>
                      <a:close/>
                    </a:path>
                  </a:pathLst>
                </a:custGeom>
                <a:noFill/>
                <a:ln w="57150" cmpd="sng">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 name="Arc 36">
                  <a:extLst>
                    <a:ext uri="{FF2B5EF4-FFF2-40B4-BE49-F238E27FC236}">
                      <a16:creationId xmlns:a16="http://schemas.microsoft.com/office/drawing/2014/main" id="{70D415F0-DA1F-4684-9DB9-8F460C6E6DB0}"/>
                    </a:ext>
                  </a:extLst>
                </p:cNvPr>
                <p:cNvSpPr>
                  <a:spLocks/>
                </p:cNvSpPr>
                <p:nvPr/>
              </p:nvSpPr>
              <p:spPr bwMode="auto">
                <a:xfrm flipH="1" flipV="1">
                  <a:off x="6835437" y="2057401"/>
                  <a:ext cx="1085850" cy="533400"/>
                </a:xfrm>
                <a:custGeom>
                  <a:avLst/>
                  <a:gdLst>
                    <a:gd name="G0" fmla="+- 19417 0 0"/>
                    <a:gd name="G1" fmla="+- 0 0 0"/>
                    <a:gd name="G2" fmla="+- 21600 0 0"/>
                    <a:gd name="T0" fmla="*/ 35658 w 35658"/>
                    <a:gd name="T1" fmla="*/ 14241 h 21600"/>
                    <a:gd name="T2" fmla="*/ 0 w 35658"/>
                    <a:gd name="T3" fmla="*/ 9463 h 21600"/>
                    <a:gd name="T4" fmla="*/ 19417 w 35658"/>
                    <a:gd name="T5" fmla="*/ 0 h 21600"/>
                  </a:gdLst>
                  <a:ahLst/>
                  <a:cxnLst>
                    <a:cxn ang="0">
                      <a:pos x="T0" y="T1"/>
                    </a:cxn>
                    <a:cxn ang="0">
                      <a:pos x="T2" y="T3"/>
                    </a:cxn>
                    <a:cxn ang="0">
                      <a:pos x="T4" y="T5"/>
                    </a:cxn>
                  </a:cxnLst>
                  <a:rect l="0" t="0" r="r" b="b"/>
                  <a:pathLst>
                    <a:path w="35658" h="21600" fill="none" extrusionOk="0">
                      <a:moveTo>
                        <a:pt x="35657" y="14240"/>
                      </a:moveTo>
                      <a:cubicBezTo>
                        <a:pt x="31556" y="18918"/>
                        <a:pt x="25637" y="21599"/>
                        <a:pt x="19417" y="21599"/>
                      </a:cubicBezTo>
                      <a:cubicBezTo>
                        <a:pt x="11156" y="21599"/>
                        <a:pt x="3619" y="16888"/>
                        <a:pt x="0" y="9462"/>
                      </a:cubicBezTo>
                    </a:path>
                    <a:path w="35658" h="21600" stroke="0" extrusionOk="0">
                      <a:moveTo>
                        <a:pt x="35657" y="14240"/>
                      </a:moveTo>
                      <a:cubicBezTo>
                        <a:pt x="31556" y="18918"/>
                        <a:pt x="25637" y="21599"/>
                        <a:pt x="19417" y="21599"/>
                      </a:cubicBezTo>
                      <a:cubicBezTo>
                        <a:pt x="11156" y="21599"/>
                        <a:pt x="3619" y="16888"/>
                        <a:pt x="0" y="9462"/>
                      </a:cubicBezTo>
                      <a:lnTo>
                        <a:pt x="19417" y="0"/>
                      </a:lnTo>
                      <a:close/>
                    </a:path>
                  </a:pathLst>
                </a:custGeom>
                <a:noFill/>
                <a:ln w="57150" cmpd="sng">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 name="Arc 37">
                  <a:extLst>
                    <a:ext uri="{FF2B5EF4-FFF2-40B4-BE49-F238E27FC236}">
                      <a16:creationId xmlns:a16="http://schemas.microsoft.com/office/drawing/2014/main" id="{08C85C8E-538E-4CF5-8C6E-34B5584772C8}"/>
                    </a:ext>
                  </a:extLst>
                </p:cNvPr>
                <p:cNvSpPr>
                  <a:spLocks/>
                </p:cNvSpPr>
                <p:nvPr/>
              </p:nvSpPr>
              <p:spPr bwMode="auto">
                <a:xfrm flipH="1" flipV="1">
                  <a:off x="6149637" y="2057401"/>
                  <a:ext cx="1085850" cy="533400"/>
                </a:xfrm>
                <a:custGeom>
                  <a:avLst/>
                  <a:gdLst>
                    <a:gd name="G0" fmla="+- 19417 0 0"/>
                    <a:gd name="G1" fmla="+- 0 0 0"/>
                    <a:gd name="G2" fmla="+- 21600 0 0"/>
                    <a:gd name="T0" fmla="*/ 35658 w 35658"/>
                    <a:gd name="T1" fmla="*/ 14241 h 21600"/>
                    <a:gd name="T2" fmla="*/ 0 w 35658"/>
                    <a:gd name="T3" fmla="*/ 9463 h 21600"/>
                    <a:gd name="T4" fmla="*/ 19417 w 35658"/>
                    <a:gd name="T5" fmla="*/ 0 h 21600"/>
                  </a:gdLst>
                  <a:ahLst/>
                  <a:cxnLst>
                    <a:cxn ang="0">
                      <a:pos x="T0" y="T1"/>
                    </a:cxn>
                    <a:cxn ang="0">
                      <a:pos x="T2" y="T3"/>
                    </a:cxn>
                    <a:cxn ang="0">
                      <a:pos x="T4" y="T5"/>
                    </a:cxn>
                  </a:cxnLst>
                  <a:rect l="0" t="0" r="r" b="b"/>
                  <a:pathLst>
                    <a:path w="35658" h="21600" fill="none" extrusionOk="0">
                      <a:moveTo>
                        <a:pt x="35657" y="14240"/>
                      </a:moveTo>
                      <a:cubicBezTo>
                        <a:pt x="31556" y="18918"/>
                        <a:pt x="25637" y="21599"/>
                        <a:pt x="19417" y="21599"/>
                      </a:cubicBezTo>
                      <a:cubicBezTo>
                        <a:pt x="11156" y="21599"/>
                        <a:pt x="3619" y="16888"/>
                        <a:pt x="0" y="9462"/>
                      </a:cubicBezTo>
                    </a:path>
                    <a:path w="35658" h="21600" stroke="0" extrusionOk="0">
                      <a:moveTo>
                        <a:pt x="35657" y="14240"/>
                      </a:moveTo>
                      <a:cubicBezTo>
                        <a:pt x="31556" y="18918"/>
                        <a:pt x="25637" y="21599"/>
                        <a:pt x="19417" y="21599"/>
                      </a:cubicBezTo>
                      <a:cubicBezTo>
                        <a:pt x="11156" y="21599"/>
                        <a:pt x="3619" y="16888"/>
                        <a:pt x="0" y="9462"/>
                      </a:cubicBezTo>
                      <a:lnTo>
                        <a:pt x="19417" y="0"/>
                      </a:lnTo>
                      <a:close/>
                    </a:path>
                  </a:pathLst>
                </a:custGeom>
                <a:noFill/>
                <a:ln w="57150" cmpd="sng">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 name="Oval 38">
                  <a:extLst>
                    <a:ext uri="{FF2B5EF4-FFF2-40B4-BE49-F238E27FC236}">
                      <a16:creationId xmlns:a16="http://schemas.microsoft.com/office/drawing/2014/main" id="{970E4014-EB83-47A3-A26D-7F1A98ECCDD5}"/>
                    </a:ext>
                  </a:extLst>
                </p:cNvPr>
                <p:cNvSpPr>
                  <a:spLocks noChangeArrowheads="1"/>
                </p:cNvSpPr>
                <p:nvPr/>
              </p:nvSpPr>
              <p:spPr bwMode="auto">
                <a:xfrm>
                  <a:off x="7097960" y="1219210"/>
                  <a:ext cx="152400" cy="152400"/>
                </a:xfrm>
                <a:prstGeom prst="ellipse">
                  <a:avLst/>
                </a:prstGeom>
                <a:solidFill>
                  <a:srgbClr val="7BBF54"/>
                </a:solidFill>
                <a:ln>
                  <a:noFill/>
                </a:ln>
                <a:effectLst/>
              </p:spPr>
              <p:txBody>
                <a:bodyPr wrap="none" anchor="ctr"/>
                <a:lstStyle/>
                <a:p>
                  <a:endParaRPr lang="en-US"/>
                </a:p>
              </p:txBody>
            </p:sp>
            <p:sp>
              <p:nvSpPr>
                <p:cNvPr id="59" name="Oval 39">
                  <a:extLst>
                    <a:ext uri="{FF2B5EF4-FFF2-40B4-BE49-F238E27FC236}">
                      <a16:creationId xmlns:a16="http://schemas.microsoft.com/office/drawing/2014/main" id="{5615A617-6548-4BB8-9BE0-B6CF3B27AF40}"/>
                    </a:ext>
                  </a:extLst>
                </p:cNvPr>
                <p:cNvSpPr>
                  <a:spLocks noChangeArrowheads="1"/>
                </p:cNvSpPr>
                <p:nvPr/>
              </p:nvSpPr>
              <p:spPr bwMode="auto">
                <a:xfrm>
                  <a:off x="6716960" y="914410"/>
                  <a:ext cx="152400" cy="152400"/>
                </a:xfrm>
                <a:prstGeom prst="ellipse">
                  <a:avLst/>
                </a:prstGeom>
                <a:solidFill>
                  <a:srgbClr val="7BBF54"/>
                </a:solidFill>
                <a:ln>
                  <a:noFill/>
                </a:ln>
                <a:effectLst/>
              </p:spPr>
              <p:txBody>
                <a:bodyPr wrap="none" anchor="ctr"/>
                <a:lstStyle/>
                <a:p>
                  <a:endParaRPr lang="en-US"/>
                </a:p>
              </p:txBody>
            </p:sp>
            <p:sp>
              <p:nvSpPr>
                <p:cNvPr id="60" name="Oval 40">
                  <a:extLst>
                    <a:ext uri="{FF2B5EF4-FFF2-40B4-BE49-F238E27FC236}">
                      <a16:creationId xmlns:a16="http://schemas.microsoft.com/office/drawing/2014/main" id="{DE481E49-9292-43DC-B697-E2EE81F39302}"/>
                    </a:ext>
                  </a:extLst>
                </p:cNvPr>
                <p:cNvSpPr>
                  <a:spLocks noChangeArrowheads="1"/>
                </p:cNvSpPr>
                <p:nvPr/>
              </p:nvSpPr>
              <p:spPr bwMode="auto">
                <a:xfrm>
                  <a:off x="7631360" y="1371610"/>
                  <a:ext cx="152400" cy="152400"/>
                </a:xfrm>
                <a:prstGeom prst="ellipse">
                  <a:avLst/>
                </a:prstGeom>
                <a:solidFill>
                  <a:srgbClr val="800000"/>
                </a:solidFill>
                <a:ln>
                  <a:noFill/>
                </a:ln>
                <a:effectLst/>
              </p:spPr>
              <p:txBody>
                <a:bodyPr wrap="none" anchor="ctr"/>
                <a:lstStyle/>
                <a:p>
                  <a:endParaRPr lang="en-US"/>
                </a:p>
              </p:txBody>
            </p:sp>
            <p:sp>
              <p:nvSpPr>
                <p:cNvPr id="61" name="Oval 41">
                  <a:extLst>
                    <a:ext uri="{FF2B5EF4-FFF2-40B4-BE49-F238E27FC236}">
                      <a16:creationId xmlns:a16="http://schemas.microsoft.com/office/drawing/2014/main" id="{3BC110DE-04E1-4D58-98DA-13C62C1EBDE8}"/>
                    </a:ext>
                  </a:extLst>
                </p:cNvPr>
                <p:cNvSpPr>
                  <a:spLocks noChangeArrowheads="1"/>
                </p:cNvSpPr>
                <p:nvPr/>
              </p:nvSpPr>
              <p:spPr bwMode="auto">
                <a:xfrm>
                  <a:off x="7402760" y="990610"/>
                  <a:ext cx="152400" cy="152400"/>
                </a:xfrm>
                <a:prstGeom prst="ellipse">
                  <a:avLst/>
                </a:prstGeom>
                <a:solidFill>
                  <a:srgbClr val="FF0000"/>
                </a:solidFill>
                <a:ln>
                  <a:noFill/>
                </a:ln>
                <a:effectLst/>
              </p:spPr>
              <p:txBody>
                <a:bodyPr wrap="none" anchor="ctr"/>
                <a:lstStyle/>
                <a:p>
                  <a:endParaRPr lang="en-US"/>
                </a:p>
              </p:txBody>
            </p:sp>
            <p:sp>
              <p:nvSpPr>
                <p:cNvPr id="62" name="Oval 8">
                  <a:extLst>
                    <a:ext uri="{FF2B5EF4-FFF2-40B4-BE49-F238E27FC236}">
                      <a16:creationId xmlns:a16="http://schemas.microsoft.com/office/drawing/2014/main" id="{9571B079-96A0-4FB9-A30D-AB5771B5712B}"/>
                    </a:ext>
                  </a:extLst>
                </p:cNvPr>
                <p:cNvSpPr>
                  <a:spLocks noChangeArrowheads="1"/>
                </p:cNvSpPr>
                <p:nvPr/>
              </p:nvSpPr>
              <p:spPr bwMode="auto">
                <a:xfrm>
                  <a:off x="6513761" y="3835354"/>
                  <a:ext cx="152400" cy="152400"/>
                </a:xfrm>
                <a:prstGeom prst="ellipse">
                  <a:avLst/>
                </a:prstGeom>
                <a:solidFill>
                  <a:srgbClr val="FF0000"/>
                </a:solidFill>
                <a:ln>
                  <a:noFill/>
                </a:ln>
                <a:effectLst/>
              </p:spPr>
              <p:txBody>
                <a:bodyPr wrap="none" anchor="ctr"/>
                <a:lstStyle/>
                <a:p>
                  <a:endParaRPr lang="en-US"/>
                </a:p>
              </p:txBody>
            </p:sp>
            <p:sp>
              <p:nvSpPr>
                <p:cNvPr id="63" name="Oval 9">
                  <a:extLst>
                    <a:ext uri="{FF2B5EF4-FFF2-40B4-BE49-F238E27FC236}">
                      <a16:creationId xmlns:a16="http://schemas.microsoft.com/office/drawing/2014/main" id="{47F510B8-0535-4FA2-B861-4612166DC200}"/>
                    </a:ext>
                  </a:extLst>
                </p:cNvPr>
                <p:cNvSpPr>
                  <a:spLocks noChangeArrowheads="1"/>
                </p:cNvSpPr>
                <p:nvPr/>
              </p:nvSpPr>
              <p:spPr bwMode="auto">
                <a:xfrm>
                  <a:off x="6513761" y="4216354"/>
                  <a:ext cx="152400" cy="152400"/>
                </a:xfrm>
                <a:prstGeom prst="ellipse">
                  <a:avLst/>
                </a:prstGeom>
                <a:solidFill>
                  <a:srgbClr val="800000"/>
                </a:solidFill>
                <a:ln>
                  <a:noFill/>
                </a:ln>
                <a:effectLst/>
              </p:spPr>
              <p:txBody>
                <a:bodyPr wrap="none" anchor="ctr"/>
                <a:lstStyle/>
                <a:p>
                  <a:endParaRPr lang="en-US"/>
                </a:p>
              </p:txBody>
            </p:sp>
            <p:sp>
              <p:nvSpPr>
                <p:cNvPr id="64" name="Oval 10">
                  <a:extLst>
                    <a:ext uri="{FF2B5EF4-FFF2-40B4-BE49-F238E27FC236}">
                      <a16:creationId xmlns:a16="http://schemas.microsoft.com/office/drawing/2014/main" id="{FF9E0535-904B-4DF0-AFBE-B9BAE40F87FD}"/>
                    </a:ext>
                  </a:extLst>
                </p:cNvPr>
                <p:cNvSpPr>
                  <a:spLocks noChangeArrowheads="1"/>
                </p:cNvSpPr>
                <p:nvPr/>
              </p:nvSpPr>
              <p:spPr bwMode="auto">
                <a:xfrm>
                  <a:off x="7047161" y="3987754"/>
                  <a:ext cx="152400" cy="152400"/>
                </a:xfrm>
                <a:prstGeom prst="ellipse">
                  <a:avLst/>
                </a:prstGeom>
                <a:solidFill>
                  <a:srgbClr val="0070B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 name="Oval 11">
                  <a:extLst>
                    <a:ext uri="{FF2B5EF4-FFF2-40B4-BE49-F238E27FC236}">
                      <a16:creationId xmlns:a16="http://schemas.microsoft.com/office/drawing/2014/main" id="{350C4CE9-6CAB-46B5-8DC9-CF6A8FCF4366}"/>
                    </a:ext>
                  </a:extLst>
                </p:cNvPr>
                <p:cNvSpPr>
                  <a:spLocks noChangeArrowheads="1"/>
                </p:cNvSpPr>
                <p:nvPr/>
              </p:nvSpPr>
              <p:spPr bwMode="auto">
                <a:xfrm>
                  <a:off x="6937037" y="4267200"/>
                  <a:ext cx="110123" cy="101554"/>
                </a:xfrm>
                <a:prstGeom prst="ellipse">
                  <a:avLst/>
                </a:prstGeom>
                <a:solidFill>
                  <a:srgbClr val="FF0000"/>
                </a:solidFill>
                <a:ln>
                  <a:noFill/>
                </a:ln>
                <a:effectLst/>
              </p:spPr>
              <p:txBody>
                <a:bodyPr wrap="none" anchor="ctr"/>
                <a:lstStyle/>
                <a:p>
                  <a:endParaRPr lang="en-US"/>
                </a:p>
              </p:txBody>
            </p:sp>
            <p:sp>
              <p:nvSpPr>
                <p:cNvPr id="66" name="Oval 12">
                  <a:extLst>
                    <a:ext uri="{FF2B5EF4-FFF2-40B4-BE49-F238E27FC236}">
                      <a16:creationId xmlns:a16="http://schemas.microsoft.com/office/drawing/2014/main" id="{0FCAA179-C3FB-4495-842E-4E1B36B64496}"/>
                    </a:ext>
                  </a:extLst>
                </p:cNvPr>
                <p:cNvSpPr>
                  <a:spLocks noChangeArrowheads="1"/>
                </p:cNvSpPr>
                <p:nvPr/>
              </p:nvSpPr>
              <p:spPr bwMode="auto">
                <a:xfrm>
                  <a:off x="7275761" y="3835354"/>
                  <a:ext cx="152400" cy="152400"/>
                </a:xfrm>
                <a:prstGeom prst="ellipse">
                  <a:avLst/>
                </a:prstGeom>
                <a:solidFill>
                  <a:srgbClr val="800000"/>
                </a:solidFill>
                <a:ln>
                  <a:noFill/>
                </a:ln>
                <a:effectLst/>
              </p:spPr>
              <p:txBody>
                <a:bodyPr wrap="none" anchor="ctr"/>
                <a:lstStyle/>
                <a:p>
                  <a:endParaRPr lang="en-US"/>
                </a:p>
              </p:txBody>
            </p:sp>
            <p:sp>
              <p:nvSpPr>
                <p:cNvPr id="67" name="Oval 13">
                  <a:extLst>
                    <a:ext uri="{FF2B5EF4-FFF2-40B4-BE49-F238E27FC236}">
                      <a16:creationId xmlns:a16="http://schemas.microsoft.com/office/drawing/2014/main" id="{29B5AA29-6840-4A1E-8420-92F69BAD23CA}"/>
                    </a:ext>
                  </a:extLst>
                </p:cNvPr>
                <p:cNvSpPr>
                  <a:spLocks noChangeArrowheads="1"/>
                </p:cNvSpPr>
                <p:nvPr/>
              </p:nvSpPr>
              <p:spPr bwMode="auto">
                <a:xfrm>
                  <a:off x="7428161" y="4216354"/>
                  <a:ext cx="152400" cy="152400"/>
                </a:xfrm>
                <a:prstGeom prst="ellipse">
                  <a:avLst/>
                </a:prstGeom>
                <a:solidFill>
                  <a:srgbClr val="0070B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 name="Oval 14">
                  <a:extLst>
                    <a:ext uri="{FF2B5EF4-FFF2-40B4-BE49-F238E27FC236}">
                      <a16:creationId xmlns:a16="http://schemas.microsoft.com/office/drawing/2014/main" id="{A58CD7B5-FE0E-4620-AFE2-BE665409240D}"/>
                    </a:ext>
                  </a:extLst>
                </p:cNvPr>
                <p:cNvSpPr>
                  <a:spLocks noChangeArrowheads="1"/>
                </p:cNvSpPr>
                <p:nvPr/>
              </p:nvSpPr>
              <p:spPr bwMode="auto">
                <a:xfrm>
                  <a:off x="7123361" y="4444954"/>
                  <a:ext cx="152400" cy="152400"/>
                </a:xfrm>
                <a:prstGeom prst="ellipse">
                  <a:avLst/>
                </a:prstGeom>
                <a:solidFill>
                  <a:srgbClr val="800000"/>
                </a:solidFill>
                <a:ln>
                  <a:noFill/>
                </a:ln>
                <a:effectLst/>
              </p:spPr>
              <p:txBody>
                <a:bodyPr wrap="none" anchor="ctr"/>
                <a:lstStyle/>
                <a:p>
                  <a:endParaRPr lang="en-US"/>
                </a:p>
              </p:txBody>
            </p:sp>
            <p:sp>
              <p:nvSpPr>
                <p:cNvPr id="69" name="Oval 17">
                  <a:extLst>
                    <a:ext uri="{FF2B5EF4-FFF2-40B4-BE49-F238E27FC236}">
                      <a16:creationId xmlns:a16="http://schemas.microsoft.com/office/drawing/2014/main" id="{C3AAC9ED-3824-4523-83D2-4F894D4CC46A}"/>
                    </a:ext>
                  </a:extLst>
                </p:cNvPr>
                <p:cNvSpPr>
                  <a:spLocks noChangeArrowheads="1"/>
                </p:cNvSpPr>
                <p:nvPr/>
              </p:nvSpPr>
              <p:spPr bwMode="auto">
                <a:xfrm>
                  <a:off x="7504361" y="4521154"/>
                  <a:ext cx="152400" cy="152400"/>
                </a:xfrm>
                <a:prstGeom prst="ellipse">
                  <a:avLst/>
                </a:prstGeom>
                <a:solidFill>
                  <a:srgbClr val="0070B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 name="Oval 18">
                  <a:extLst>
                    <a:ext uri="{FF2B5EF4-FFF2-40B4-BE49-F238E27FC236}">
                      <a16:creationId xmlns:a16="http://schemas.microsoft.com/office/drawing/2014/main" id="{4EC86EDC-01FE-4918-9348-62974CD07AD6}"/>
                    </a:ext>
                  </a:extLst>
                </p:cNvPr>
                <p:cNvSpPr>
                  <a:spLocks noChangeArrowheads="1"/>
                </p:cNvSpPr>
                <p:nvPr/>
              </p:nvSpPr>
              <p:spPr bwMode="auto">
                <a:xfrm>
                  <a:off x="7809161" y="4063954"/>
                  <a:ext cx="110010" cy="135513"/>
                </a:xfrm>
                <a:prstGeom prst="ellipse">
                  <a:avLst/>
                </a:prstGeom>
                <a:solidFill>
                  <a:srgbClr val="FF0000"/>
                </a:solidFill>
                <a:ln>
                  <a:noFill/>
                </a:ln>
                <a:effectLst/>
              </p:spPr>
              <p:txBody>
                <a:bodyPr wrap="none" anchor="ctr"/>
                <a:lstStyle/>
                <a:p>
                  <a:endParaRPr lang="en-US"/>
                </a:p>
              </p:txBody>
            </p:sp>
            <p:sp>
              <p:nvSpPr>
                <p:cNvPr id="71" name="Oval 19">
                  <a:extLst>
                    <a:ext uri="{FF2B5EF4-FFF2-40B4-BE49-F238E27FC236}">
                      <a16:creationId xmlns:a16="http://schemas.microsoft.com/office/drawing/2014/main" id="{9F044E83-E0AA-4313-915F-EBA19BA3D9BA}"/>
                    </a:ext>
                  </a:extLst>
                </p:cNvPr>
                <p:cNvSpPr>
                  <a:spLocks noChangeArrowheads="1"/>
                </p:cNvSpPr>
                <p:nvPr/>
              </p:nvSpPr>
              <p:spPr bwMode="auto">
                <a:xfrm>
                  <a:off x="7885361" y="4521154"/>
                  <a:ext cx="84610" cy="118580"/>
                </a:xfrm>
                <a:prstGeom prst="ellipse">
                  <a:avLst/>
                </a:prstGeom>
                <a:solidFill>
                  <a:srgbClr val="7BBF54"/>
                </a:solidFill>
                <a:ln>
                  <a:noFill/>
                </a:ln>
                <a:effectLst/>
              </p:spPr>
              <p:txBody>
                <a:bodyPr wrap="none" anchor="ctr"/>
                <a:lstStyle/>
                <a:p>
                  <a:endParaRPr lang="en-US"/>
                </a:p>
              </p:txBody>
            </p:sp>
            <p:sp>
              <p:nvSpPr>
                <p:cNvPr id="72" name="Oval 22">
                  <a:extLst>
                    <a:ext uri="{FF2B5EF4-FFF2-40B4-BE49-F238E27FC236}">
                      <a16:creationId xmlns:a16="http://schemas.microsoft.com/office/drawing/2014/main" id="{59702ADE-B70F-4892-AB9B-E2732EEE79C6}"/>
                    </a:ext>
                  </a:extLst>
                </p:cNvPr>
                <p:cNvSpPr>
                  <a:spLocks noChangeArrowheads="1"/>
                </p:cNvSpPr>
                <p:nvPr/>
              </p:nvSpPr>
              <p:spPr bwMode="auto">
                <a:xfrm>
                  <a:off x="6894761" y="4597354"/>
                  <a:ext cx="152400" cy="152400"/>
                </a:xfrm>
                <a:prstGeom prst="ellipse">
                  <a:avLst/>
                </a:prstGeom>
                <a:solidFill>
                  <a:srgbClr val="0070B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3" name="Oval 38">
                  <a:extLst>
                    <a:ext uri="{FF2B5EF4-FFF2-40B4-BE49-F238E27FC236}">
                      <a16:creationId xmlns:a16="http://schemas.microsoft.com/office/drawing/2014/main" id="{DD763647-4159-4D88-A3AE-1DDA2D6BF2A6}"/>
                    </a:ext>
                  </a:extLst>
                </p:cNvPr>
                <p:cNvSpPr>
                  <a:spLocks noChangeArrowheads="1"/>
                </p:cNvSpPr>
                <p:nvPr/>
              </p:nvSpPr>
              <p:spPr bwMode="auto">
                <a:xfrm>
                  <a:off x="7199561" y="4216354"/>
                  <a:ext cx="152400" cy="152400"/>
                </a:xfrm>
                <a:prstGeom prst="ellipse">
                  <a:avLst/>
                </a:prstGeom>
                <a:solidFill>
                  <a:srgbClr val="7BBF54"/>
                </a:solidFill>
                <a:ln>
                  <a:noFill/>
                </a:ln>
                <a:effectLst/>
              </p:spPr>
              <p:txBody>
                <a:bodyPr wrap="none" anchor="ctr"/>
                <a:lstStyle/>
                <a:p>
                  <a:endParaRPr lang="en-US"/>
                </a:p>
              </p:txBody>
            </p:sp>
            <p:sp>
              <p:nvSpPr>
                <p:cNvPr id="74" name="Oval 39">
                  <a:extLst>
                    <a:ext uri="{FF2B5EF4-FFF2-40B4-BE49-F238E27FC236}">
                      <a16:creationId xmlns:a16="http://schemas.microsoft.com/office/drawing/2014/main" id="{062E766C-60FB-4D0F-8839-CFC37EED2AF0}"/>
                    </a:ext>
                  </a:extLst>
                </p:cNvPr>
                <p:cNvSpPr>
                  <a:spLocks noChangeArrowheads="1"/>
                </p:cNvSpPr>
                <p:nvPr/>
              </p:nvSpPr>
              <p:spPr bwMode="auto">
                <a:xfrm>
                  <a:off x="6818561" y="3911554"/>
                  <a:ext cx="152400" cy="152400"/>
                </a:xfrm>
                <a:prstGeom prst="ellipse">
                  <a:avLst/>
                </a:prstGeom>
                <a:solidFill>
                  <a:srgbClr val="7BBF54"/>
                </a:solidFill>
                <a:ln>
                  <a:noFill/>
                </a:ln>
                <a:effectLst/>
              </p:spPr>
              <p:txBody>
                <a:bodyPr wrap="none" anchor="ctr"/>
                <a:lstStyle/>
                <a:p>
                  <a:endParaRPr lang="en-US"/>
                </a:p>
              </p:txBody>
            </p:sp>
            <p:sp>
              <p:nvSpPr>
                <p:cNvPr id="75" name="Oval 40">
                  <a:extLst>
                    <a:ext uri="{FF2B5EF4-FFF2-40B4-BE49-F238E27FC236}">
                      <a16:creationId xmlns:a16="http://schemas.microsoft.com/office/drawing/2014/main" id="{03225281-90F6-4F89-8DEA-4A78C5A4CDF6}"/>
                    </a:ext>
                  </a:extLst>
                </p:cNvPr>
                <p:cNvSpPr>
                  <a:spLocks noChangeArrowheads="1"/>
                </p:cNvSpPr>
                <p:nvPr/>
              </p:nvSpPr>
              <p:spPr bwMode="auto">
                <a:xfrm>
                  <a:off x="7732961" y="4368754"/>
                  <a:ext cx="152400" cy="152400"/>
                </a:xfrm>
                <a:prstGeom prst="ellipse">
                  <a:avLst/>
                </a:prstGeom>
                <a:solidFill>
                  <a:srgbClr val="800000"/>
                </a:solidFill>
                <a:ln>
                  <a:noFill/>
                </a:ln>
                <a:effectLst/>
              </p:spPr>
              <p:txBody>
                <a:bodyPr wrap="none" anchor="ctr"/>
                <a:lstStyle/>
                <a:p>
                  <a:endParaRPr lang="en-US"/>
                </a:p>
              </p:txBody>
            </p:sp>
            <p:sp>
              <p:nvSpPr>
                <p:cNvPr id="76" name="Oval 41">
                  <a:extLst>
                    <a:ext uri="{FF2B5EF4-FFF2-40B4-BE49-F238E27FC236}">
                      <a16:creationId xmlns:a16="http://schemas.microsoft.com/office/drawing/2014/main" id="{2644F28E-EB83-45B8-8F6F-97C9CEB790DD}"/>
                    </a:ext>
                  </a:extLst>
                </p:cNvPr>
                <p:cNvSpPr>
                  <a:spLocks noChangeArrowheads="1"/>
                </p:cNvSpPr>
                <p:nvPr/>
              </p:nvSpPr>
              <p:spPr bwMode="auto">
                <a:xfrm>
                  <a:off x="7504361" y="3987754"/>
                  <a:ext cx="152400" cy="152400"/>
                </a:xfrm>
                <a:prstGeom prst="ellipse">
                  <a:avLst/>
                </a:prstGeom>
                <a:solidFill>
                  <a:srgbClr val="FF0000"/>
                </a:solidFill>
                <a:ln>
                  <a:noFill/>
                </a:ln>
                <a:effectLst/>
              </p:spPr>
              <p:txBody>
                <a:bodyPr wrap="none" anchor="ctr"/>
                <a:lstStyle/>
                <a:p>
                  <a:endParaRPr lang="en-US"/>
                </a:p>
              </p:txBody>
            </p:sp>
            <p:sp>
              <p:nvSpPr>
                <p:cNvPr id="77" name="Rounded Rectangle 54">
                  <a:extLst>
                    <a:ext uri="{FF2B5EF4-FFF2-40B4-BE49-F238E27FC236}">
                      <a16:creationId xmlns:a16="http://schemas.microsoft.com/office/drawing/2014/main" id="{83E2BDDF-F6D5-430D-8974-794378024E19}"/>
                    </a:ext>
                  </a:extLst>
                </p:cNvPr>
                <p:cNvSpPr/>
                <p:nvPr/>
              </p:nvSpPr>
              <p:spPr>
                <a:xfrm>
                  <a:off x="7010385" y="3567296"/>
                  <a:ext cx="1735667" cy="5588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libri"/>
                      <a:cs typeface="Calibri"/>
                    </a:rPr>
                    <a:t>O</a:t>
                  </a:r>
                  <a:r>
                    <a:rPr lang="en-US" sz="2000" b="1" baseline="-25000" dirty="0">
                      <a:solidFill>
                        <a:schemeClr val="tx1"/>
                      </a:solidFill>
                      <a:latin typeface="Calibri"/>
                      <a:cs typeface="Calibri"/>
                    </a:rPr>
                    <a:t>3</a:t>
                  </a:r>
                </a:p>
              </p:txBody>
            </p:sp>
            <p:sp>
              <p:nvSpPr>
                <p:cNvPr id="78" name="Rounded Rectangle 55">
                  <a:extLst>
                    <a:ext uri="{FF2B5EF4-FFF2-40B4-BE49-F238E27FC236}">
                      <a16:creationId xmlns:a16="http://schemas.microsoft.com/office/drawing/2014/main" id="{2C50C0D2-BF1E-47A7-AA78-CACA976C0F26}"/>
                    </a:ext>
                  </a:extLst>
                </p:cNvPr>
                <p:cNvSpPr/>
                <p:nvPr/>
              </p:nvSpPr>
              <p:spPr>
                <a:xfrm>
                  <a:off x="5850452" y="4185363"/>
                  <a:ext cx="1735667" cy="5588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libri"/>
                      <a:cs typeface="Calibri"/>
                    </a:rPr>
                    <a:t>O</a:t>
                  </a:r>
                  <a:r>
                    <a:rPr lang="en-US" sz="2000" b="1" baseline="-25000" dirty="0">
                      <a:solidFill>
                        <a:schemeClr val="tx1"/>
                      </a:solidFill>
                      <a:latin typeface="Calibri"/>
                      <a:cs typeface="Calibri"/>
                    </a:rPr>
                    <a:t>3</a:t>
                  </a:r>
                </a:p>
              </p:txBody>
            </p:sp>
            <p:sp>
              <p:nvSpPr>
                <p:cNvPr id="79" name="Rounded Rectangle 56">
                  <a:extLst>
                    <a:ext uri="{FF2B5EF4-FFF2-40B4-BE49-F238E27FC236}">
                      <a16:creationId xmlns:a16="http://schemas.microsoft.com/office/drawing/2014/main" id="{594F09B2-28B4-4137-B87F-4DF2F865E498}"/>
                    </a:ext>
                  </a:extLst>
                </p:cNvPr>
                <p:cNvSpPr/>
                <p:nvPr/>
              </p:nvSpPr>
              <p:spPr>
                <a:xfrm>
                  <a:off x="7229486" y="3304830"/>
                  <a:ext cx="1735667" cy="5588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alibri"/>
                      <a:cs typeface="Calibri"/>
                    </a:rPr>
                    <a:t>H</a:t>
                  </a:r>
                  <a:r>
                    <a:rPr lang="en-US" sz="2000" b="1" baseline="-25000" dirty="0">
                      <a:solidFill>
                        <a:schemeClr val="tx1"/>
                      </a:solidFill>
                      <a:latin typeface="Calibri"/>
                      <a:cs typeface="Calibri"/>
                    </a:rPr>
                    <a:t>2</a:t>
                  </a:r>
                  <a:r>
                    <a:rPr lang="en-US" sz="2000" b="1" dirty="0">
                      <a:solidFill>
                        <a:schemeClr val="tx1"/>
                      </a:solidFill>
                      <a:latin typeface="Calibri"/>
                      <a:cs typeface="Calibri"/>
                    </a:rPr>
                    <a:t>O</a:t>
                  </a:r>
                  <a:r>
                    <a:rPr lang="en-US" sz="2000" b="1" baseline="-25000" dirty="0">
                      <a:solidFill>
                        <a:schemeClr val="tx1"/>
                      </a:solidFill>
                      <a:latin typeface="Calibri"/>
                      <a:cs typeface="Calibri"/>
                    </a:rPr>
                    <a:t>2</a:t>
                  </a:r>
                </a:p>
              </p:txBody>
            </p:sp>
            <p:sp>
              <p:nvSpPr>
                <p:cNvPr id="80" name="Rounded Rectangle 57">
                  <a:extLst>
                    <a:ext uri="{FF2B5EF4-FFF2-40B4-BE49-F238E27FC236}">
                      <a16:creationId xmlns:a16="http://schemas.microsoft.com/office/drawing/2014/main" id="{9FFFAE5A-1EF5-437D-AE9F-D51B0BEDE580}"/>
                    </a:ext>
                  </a:extLst>
                </p:cNvPr>
                <p:cNvSpPr/>
                <p:nvPr/>
              </p:nvSpPr>
              <p:spPr>
                <a:xfrm>
                  <a:off x="6372562" y="3409252"/>
                  <a:ext cx="1735667" cy="5588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baseline="30000" dirty="0">
                      <a:solidFill>
                        <a:schemeClr val="tx1"/>
                      </a:solidFill>
                      <a:latin typeface="Wingdings"/>
                      <a:ea typeface="Wingdings"/>
                      <a:cs typeface="Wingdings"/>
                      <a:sym typeface="Wingdings"/>
                    </a:rPr>
                    <a:t></a:t>
                  </a:r>
                  <a:r>
                    <a:rPr lang="en-US" sz="2000" b="1" dirty="0">
                      <a:solidFill>
                        <a:schemeClr val="tx1"/>
                      </a:solidFill>
                      <a:latin typeface="Calibri"/>
                      <a:cs typeface="Calibri"/>
                    </a:rPr>
                    <a:t>OH</a:t>
                  </a:r>
                </a:p>
              </p:txBody>
            </p:sp>
            <p:pic>
              <p:nvPicPr>
                <p:cNvPr id="81" name="Picture 80">
                  <a:extLst>
                    <a:ext uri="{FF2B5EF4-FFF2-40B4-BE49-F238E27FC236}">
                      <a16:creationId xmlns:a16="http://schemas.microsoft.com/office/drawing/2014/main" id="{2B0DF6F7-56E5-411B-BF81-A599A77D8771}"/>
                    </a:ext>
                  </a:extLst>
                </p:cNvPr>
                <p:cNvPicPr>
                  <a:picLocks noChangeAspect="1"/>
                </p:cNvPicPr>
                <p:nvPr/>
              </p:nvPicPr>
              <p:blipFill>
                <a:blip r:embed="rId4" cstate="print"/>
                <a:stretch>
                  <a:fillRect/>
                </a:stretch>
              </p:blipFill>
              <p:spPr>
                <a:xfrm>
                  <a:off x="7968137" y="5267830"/>
                  <a:ext cx="1052475" cy="1160673"/>
                </a:xfrm>
                <a:prstGeom prst="rect">
                  <a:avLst/>
                </a:prstGeom>
              </p:spPr>
            </p:pic>
            <p:pic>
              <p:nvPicPr>
                <p:cNvPr id="82" name="Picture 81">
                  <a:extLst>
                    <a:ext uri="{FF2B5EF4-FFF2-40B4-BE49-F238E27FC236}">
                      <a16:creationId xmlns:a16="http://schemas.microsoft.com/office/drawing/2014/main" id="{F714E572-7D60-48E6-83AC-B8A307164096}"/>
                    </a:ext>
                  </a:extLst>
                </p:cNvPr>
                <p:cNvPicPr>
                  <a:picLocks noChangeAspect="1"/>
                </p:cNvPicPr>
                <p:nvPr/>
              </p:nvPicPr>
              <p:blipFill>
                <a:blip r:embed="rId5" cstate="print"/>
                <a:stretch>
                  <a:fillRect/>
                </a:stretch>
              </p:blipFill>
              <p:spPr>
                <a:xfrm>
                  <a:off x="6970961" y="5543550"/>
                  <a:ext cx="734607" cy="905530"/>
                </a:xfrm>
                <a:prstGeom prst="rect">
                  <a:avLst/>
                </a:prstGeom>
              </p:spPr>
            </p:pic>
          </p:grpSp>
        </p:grpSp>
      </p:grpSp>
      <p:sp>
        <p:nvSpPr>
          <p:cNvPr id="83" name="Oval 82">
            <a:extLst>
              <a:ext uri="{FF2B5EF4-FFF2-40B4-BE49-F238E27FC236}">
                <a16:creationId xmlns:a16="http://schemas.microsoft.com/office/drawing/2014/main" id="{BBDD096D-0FDC-4375-AF29-3588514602CF}"/>
              </a:ext>
            </a:extLst>
          </p:cNvPr>
          <p:cNvSpPr/>
          <p:nvPr/>
        </p:nvSpPr>
        <p:spPr bwMode="auto">
          <a:xfrm>
            <a:off x="2915914" y="2452800"/>
            <a:ext cx="220133" cy="227862"/>
          </a:xfrm>
          <a:prstGeom prst="ellipse">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1" charset="-128"/>
            </a:endParaRPr>
          </a:p>
        </p:txBody>
      </p:sp>
      <p:sp>
        <p:nvSpPr>
          <p:cNvPr id="84" name="Oval 83">
            <a:extLst>
              <a:ext uri="{FF2B5EF4-FFF2-40B4-BE49-F238E27FC236}">
                <a16:creationId xmlns:a16="http://schemas.microsoft.com/office/drawing/2014/main" id="{2D452193-3781-4C4A-9143-7CEA1188AEFD}"/>
              </a:ext>
            </a:extLst>
          </p:cNvPr>
          <p:cNvSpPr/>
          <p:nvPr/>
        </p:nvSpPr>
        <p:spPr bwMode="auto">
          <a:xfrm>
            <a:off x="2365218" y="2912276"/>
            <a:ext cx="220133" cy="227862"/>
          </a:xfrm>
          <a:prstGeom prst="ellipse">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1" charset="-128"/>
            </a:endParaRPr>
          </a:p>
        </p:txBody>
      </p:sp>
      <p:sp>
        <p:nvSpPr>
          <p:cNvPr id="85" name="Oval 84">
            <a:extLst>
              <a:ext uri="{FF2B5EF4-FFF2-40B4-BE49-F238E27FC236}">
                <a16:creationId xmlns:a16="http://schemas.microsoft.com/office/drawing/2014/main" id="{B1484B3B-6659-41FA-912D-7858919ECD32}"/>
              </a:ext>
            </a:extLst>
          </p:cNvPr>
          <p:cNvSpPr/>
          <p:nvPr/>
        </p:nvSpPr>
        <p:spPr bwMode="auto">
          <a:xfrm>
            <a:off x="2042434" y="2427769"/>
            <a:ext cx="403109" cy="417263"/>
          </a:xfrm>
          <a:prstGeom prst="ellipse">
            <a:avLst/>
          </a:prstGeom>
          <a:solidFill>
            <a:schemeClr val="accent5">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1" charset="-128"/>
            </a:endParaRPr>
          </a:p>
        </p:txBody>
      </p:sp>
      <p:sp>
        <p:nvSpPr>
          <p:cNvPr id="86" name="Oval 85">
            <a:extLst>
              <a:ext uri="{FF2B5EF4-FFF2-40B4-BE49-F238E27FC236}">
                <a16:creationId xmlns:a16="http://schemas.microsoft.com/office/drawing/2014/main" id="{04D1ADDE-5FC3-47D7-BC59-3EF5CACB285E}"/>
              </a:ext>
            </a:extLst>
          </p:cNvPr>
          <p:cNvSpPr/>
          <p:nvPr/>
        </p:nvSpPr>
        <p:spPr bwMode="auto">
          <a:xfrm>
            <a:off x="2785746" y="2741825"/>
            <a:ext cx="403109" cy="417263"/>
          </a:xfrm>
          <a:prstGeom prst="ellipse">
            <a:avLst/>
          </a:prstGeom>
          <a:solidFill>
            <a:schemeClr val="accent5">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1" charset="-128"/>
            </a:endParaRPr>
          </a:p>
        </p:txBody>
      </p:sp>
      <p:sp>
        <p:nvSpPr>
          <p:cNvPr id="87" name="Oval 86">
            <a:extLst>
              <a:ext uri="{FF2B5EF4-FFF2-40B4-BE49-F238E27FC236}">
                <a16:creationId xmlns:a16="http://schemas.microsoft.com/office/drawing/2014/main" id="{DA7B3BC4-C6E0-442B-BA1F-79D498C81324}"/>
              </a:ext>
            </a:extLst>
          </p:cNvPr>
          <p:cNvSpPr/>
          <p:nvPr/>
        </p:nvSpPr>
        <p:spPr bwMode="auto">
          <a:xfrm>
            <a:off x="3434236" y="2440593"/>
            <a:ext cx="117386" cy="121508"/>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1" charset="-128"/>
            </a:endParaRPr>
          </a:p>
        </p:txBody>
      </p:sp>
      <p:sp>
        <p:nvSpPr>
          <p:cNvPr id="88" name="Oval 87">
            <a:extLst>
              <a:ext uri="{FF2B5EF4-FFF2-40B4-BE49-F238E27FC236}">
                <a16:creationId xmlns:a16="http://schemas.microsoft.com/office/drawing/2014/main" id="{F01AF515-311A-48F7-A4BD-D145AC146839}"/>
              </a:ext>
            </a:extLst>
          </p:cNvPr>
          <p:cNvSpPr/>
          <p:nvPr/>
        </p:nvSpPr>
        <p:spPr bwMode="auto">
          <a:xfrm>
            <a:off x="2520507" y="2606043"/>
            <a:ext cx="117386" cy="121508"/>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1" charset="-128"/>
            </a:endParaRPr>
          </a:p>
        </p:txBody>
      </p:sp>
      <p:sp>
        <p:nvSpPr>
          <p:cNvPr id="89" name="Oval 88">
            <a:extLst>
              <a:ext uri="{FF2B5EF4-FFF2-40B4-BE49-F238E27FC236}">
                <a16:creationId xmlns:a16="http://schemas.microsoft.com/office/drawing/2014/main" id="{8BE90BEE-CA41-422C-8D79-843E18AF8258}"/>
              </a:ext>
            </a:extLst>
          </p:cNvPr>
          <p:cNvSpPr/>
          <p:nvPr/>
        </p:nvSpPr>
        <p:spPr bwMode="auto">
          <a:xfrm>
            <a:off x="3361568" y="2666079"/>
            <a:ext cx="117386" cy="121508"/>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1" charset="-128"/>
            </a:endParaRPr>
          </a:p>
        </p:txBody>
      </p:sp>
      <p:sp>
        <p:nvSpPr>
          <p:cNvPr id="90" name="Oval 89">
            <a:extLst>
              <a:ext uri="{FF2B5EF4-FFF2-40B4-BE49-F238E27FC236}">
                <a16:creationId xmlns:a16="http://schemas.microsoft.com/office/drawing/2014/main" id="{17594908-CA20-45B8-B1A3-4C7268E8CD2E}"/>
              </a:ext>
            </a:extLst>
          </p:cNvPr>
          <p:cNvSpPr/>
          <p:nvPr/>
        </p:nvSpPr>
        <p:spPr bwMode="auto">
          <a:xfrm>
            <a:off x="1807575" y="2521923"/>
            <a:ext cx="117386" cy="121508"/>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1" charset="-128"/>
            </a:endParaRPr>
          </a:p>
        </p:txBody>
      </p:sp>
      <p:sp>
        <p:nvSpPr>
          <p:cNvPr id="91" name="Oval 90">
            <a:extLst>
              <a:ext uri="{FF2B5EF4-FFF2-40B4-BE49-F238E27FC236}">
                <a16:creationId xmlns:a16="http://schemas.microsoft.com/office/drawing/2014/main" id="{FF8DBC0E-8602-45CE-A206-6E5BA0FF9D43}"/>
              </a:ext>
            </a:extLst>
          </p:cNvPr>
          <p:cNvSpPr/>
          <p:nvPr/>
        </p:nvSpPr>
        <p:spPr bwMode="auto">
          <a:xfrm>
            <a:off x="2536994" y="2283718"/>
            <a:ext cx="117386" cy="121508"/>
          </a:xfrm>
          <a:prstGeom prst="ellipse">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1" charset="-128"/>
            </a:endParaRPr>
          </a:p>
        </p:txBody>
      </p:sp>
      <p:sp>
        <p:nvSpPr>
          <p:cNvPr id="92" name="Teardrop 91">
            <a:extLst>
              <a:ext uri="{FF2B5EF4-FFF2-40B4-BE49-F238E27FC236}">
                <a16:creationId xmlns:a16="http://schemas.microsoft.com/office/drawing/2014/main" id="{3147030E-9FF3-4A98-A5C5-028DCCEF99BB}"/>
              </a:ext>
            </a:extLst>
          </p:cNvPr>
          <p:cNvSpPr/>
          <p:nvPr/>
        </p:nvSpPr>
        <p:spPr>
          <a:xfrm>
            <a:off x="640707" y="3868689"/>
            <a:ext cx="442737" cy="422817"/>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ardrop 92">
            <a:extLst>
              <a:ext uri="{FF2B5EF4-FFF2-40B4-BE49-F238E27FC236}">
                <a16:creationId xmlns:a16="http://schemas.microsoft.com/office/drawing/2014/main" id="{75852CB4-C63A-4675-A1D9-E6DF02284BD1}"/>
              </a:ext>
            </a:extLst>
          </p:cNvPr>
          <p:cNvSpPr/>
          <p:nvPr/>
        </p:nvSpPr>
        <p:spPr>
          <a:xfrm>
            <a:off x="804494" y="3311496"/>
            <a:ext cx="442737" cy="422817"/>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ardrop 93">
            <a:extLst>
              <a:ext uri="{FF2B5EF4-FFF2-40B4-BE49-F238E27FC236}">
                <a16:creationId xmlns:a16="http://schemas.microsoft.com/office/drawing/2014/main" id="{8223F6BD-FDF3-4420-9E8D-28B73EB9D869}"/>
              </a:ext>
            </a:extLst>
          </p:cNvPr>
          <p:cNvSpPr/>
          <p:nvPr/>
        </p:nvSpPr>
        <p:spPr>
          <a:xfrm>
            <a:off x="1120807" y="2829078"/>
            <a:ext cx="442737" cy="422817"/>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ardrop 94">
            <a:extLst>
              <a:ext uri="{FF2B5EF4-FFF2-40B4-BE49-F238E27FC236}">
                <a16:creationId xmlns:a16="http://schemas.microsoft.com/office/drawing/2014/main" id="{820DF227-E45F-4388-A129-7005AC42F0DF}"/>
              </a:ext>
            </a:extLst>
          </p:cNvPr>
          <p:cNvSpPr/>
          <p:nvPr/>
        </p:nvSpPr>
        <p:spPr>
          <a:xfrm>
            <a:off x="1448559" y="3316935"/>
            <a:ext cx="442737" cy="422817"/>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ardrop 95">
            <a:extLst>
              <a:ext uri="{FF2B5EF4-FFF2-40B4-BE49-F238E27FC236}">
                <a16:creationId xmlns:a16="http://schemas.microsoft.com/office/drawing/2014/main" id="{1902CBA1-E673-469C-9CBA-AEF797294B48}"/>
              </a:ext>
            </a:extLst>
          </p:cNvPr>
          <p:cNvSpPr/>
          <p:nvPr/>
        </p:nvSpPr>
        <p:spPr>
          <a:xfrm>
            <a:off x="1372136" y="3900446"/>
            <a:ext cx="442737" cy="422817"/>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Arrow Connector 96">
            <a:extLst>
              <a:ext uri="{FF2B5EF4-FFF2-40B4-BE49-F238E27FC236}">
                <a16:creationId xmlns:a16="http://schemas.microsoft.com/office/drawing/2014/main" id="{6DB8B8BA-4559-432B-A523-1AD85B8AD027}"/>
              </a:ext>
            </a:extLst>
          </p:cNvPr>
          <p:cNvCxnSpPr/>
          <p:nvPr/>
        </p:nvCxnSpPr>
        <p:spPr>
          <a:xfrm>
            <a:off x="8644583" y="2721188"/>
            <a:ext cx="406400" cy="11290"/>
          </a:xfrm>
          <a:prstGeom prst="straightConnector1">
            <a:avLst/>
          </a:prstGeom>
          <a:ln w="28575" cmpd="sng">
            <a:solidFill>
              <a:srgbClr val="FFFFFF"/>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98" name="Rectangle 97">
            <a:extLst>
              <a:ext uri="{FF2B5EF4-FFF2-40B4-BE49-F238E27FC236}">
                <a16:creationId xmlns:a16="http://schemas.microsoft.com/office/drawing/2014/main" id="{31BD510E-2DA9-46A7-9E35-EE3AF278C49D}"/>
              </a:ext>
            </a:extLst>
          </p:cNvPr>
          <p:cNvSpPr/>
          <p:nvPr/>
        </p:nvSpPr>
        <p:spPr>
          <a:xfrm>
            <a:off x="103336" y="1186638"/>
            <a:ext cx="1916918" cy="954107"/>
          </a:xfrm>
          <a:prstGeom prst="rect">
            <a:avLst/>
          </a:prstGeom>
        </p:spPr>
        <p:txBody>
          <a:bodyPr wrap="square">
            <a:spAutoFit/>
          </a:bodyPr>
          <a:lstStyle/>
          <a:p>
            <a:pPr>
              <a:tabLst>
                <a:tab pos="741363" algn="l"/>
              </a:tabLst>
            </a:pPr>
            <a:r>
              <a:rPr lang="en-US" sz="1400" kern="0" dirty="0">
                <a:latin typeface="Calibri" panose="020F0502020204030204" pitchFamily="34" charset="0"/>
              </a:rPr>
              <a:t>Clouds impact the amount, composition, and distribution of atmospheric species</a:t>
            </a:r>
          </a:p>
        </p:txBody>
      </p:sp>
    </p:spTree>
    <p:extLst>
      <p:ext uri="{BB962C8B-B14F-4D97-AF65-F5344CB8AC3E}">
        <p14:creationId xmlns:p14="http://schemas.microsoft.com/office/powerpoint/2010/main" val="4110564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04830E-EFB5-4DB6-ABF9-F34B34AFEA68}"/>
              </a:ext>
            </a:extLst>
          </p:cNvPr>
          <p:cNvSpPr>
            <a:spLocks noGrp="1"/>
          </p:cNvSpPr>
          <p:nvPr>
            <p:ph type="title"/>
          </p:nvPr>
        </p:nvSpPr>
        <p:spPr/>
        <p:txBody>
          <a:bodyPr/>
          <a:lstStyle/>
          <a:p>
            <a:r>
              <a:rPr lang="en-US" sz="2800" dirty="0"/>
              <a:t>KMT2 backup: CMAQv5.1 cloud chemistry</a:t>
            </a:r>
          </a:p>
        </p:txBody>
      </p:sp>
      <p:sp>
        <p:nvSpPr>
          <p:cNvPr id="4" name="TextBox 3">
            <a:extLst>
              <a:ext uri="{FF2B5EF4-FFF2-40B4-BE49-F238E27FC236}">
                <a16:creationId xmlns:a16="http://schemas.microsoft.com/office/drawing/2014/main" id="{B8EB3184-9190-406B-A479-9CF3EDDD873C}"/>
              </a:ext>
            </a:extLst>
          </p:cNvPr>
          <p:cNvSpPr txBox="1"/>
          <p:nvPr/>
        </p:nvSpPr>
        <p:spPr>
          <a:xfrm>
            <a:off x="2133600" y="1524000"/>
            <a:ext cx="3276600" cy="400110"/>
          </a:xfrm>
          <a:prstGeom prst="rect">
            <a:avLst/>
          </a:prstGeom>
          <a:noFill/>
        </p:spPr>
        <p:txBody>
          <a:bodyPr wrap="square" rtlCol="0">
            <a:spAutoFit/>
          </a:bodyPr>
          <a:lstStyle/>
          <a:p>
            <a:r>
              <a:rPr lang="en-US" sz="2000" b="1" dirty="0">
                <a:latin typeface="Calibri" pitchFamily="34" charset="0"/>
                <a:cs typeface="Calibri" pitchFamily="34" charset="0"/>
              </a:rPr>
              <a:t>CMAQ v5.1 cloud chemistry</a:t>
            </a:r>
          </a:p>
        </p:txBody>
      </p:sp>
      <p:sp>
        <p:nvSpPr>
          <p:cNvPr id="5" name="TextBox 4">
            <a:extLst>
              <a:ext uri="{FF2B5EF4-FFF2-40B4-BE49-F238E27FC236}">
                <a16:creationId xmlns:a16="http://schemas.microsoft.com/office/drawing/2014/main" id="{51F02827-2CBC-401C-8AB7-3F00FBCE0B1B}"/>
              </a:ext>
            </a:extLst>
          </p:cNvPr>
          <p:cNvSpPr txBox="1"/>
          <p:nvPr/>
        </p:nvSpPr>
        <p:spPr>
          <a:xfrm>
            <a:off x="2590800" y="3048000"/>
            <a:ext cx="3962400" cy="338554"/>
          </a:xfrm>
          <a:prstGeom prst="rect">
            <a:avLst/>
          </a:prstGeom>
          <a:noFill/>
        </p:spPr>
        <p:txBody>
          <a:bodyPr wrap="square" rtlCol="0">
            <a:spAutoFit/>
          </a:bodyPr>
          <a:lstStyle/>
          <a:p>
            <a:r>
              <a:rPr lang="en-US" sz="1600" dirty="0">
                <a:latin typeface="Calibri" pitchFamily="34" charset="0"/>
                <a:cs typeface="Calibri" pitchFamily="34" charset="0"/>
              </a:rPr>
              <a:t>S(IV)                            S(VI)</a:t>
            </a:r>
          </a:p>
        </p:txBody>
      </p:sp>
      <p:sp>
        <p:nvSpPr>
          <p:cNvPr id="6" name="TextBox 5">
            <a:extLst>
              <a:ext uri="{FF2B5EF4-FFF2-40B4-BE49-F238E27FC236}">
                <a16:creationId xmlns:a16="http://schemas.microsoft.com/office/drawing/2014/main" id="{D264D95F-E9B9-4A20-97E2-E914D2E695F3}"/>
              </a:ext>
            </a:extLst>
          </p:cNvPr>
          <p:cNvSpPr txBox="1"/>
          <p:nvPr/>
        </p:nvSpPr>
        <p:spPr>
          <a:xfrm>
            <a:off x="2133600" y="1905001"/>
            <a:ext cx="2971800" cy="1169551"/>
          </a:xfrm>
          <a:prstGeom prst="rect">
            <a:avLst/>
          </a:prstGeom>
          <a:noFill/>
        </p:spPr>
        <p:txBody>
          <a:bodyPr wrap="square" rtlCol="0">
            <a:spAutoFit/>
          </a:bodyPr>
          <a:lstStyle/>
          <a:p>
            <a:pPr algn="ctr"/>
            <a:r>
              <a:rPr lang="en-US" sz="1400" dirty="0">
                <a:latin typeface="Calibri" pitchFamily="34" charset="0"/>
                <a:cs typeface="Calibri" pitchFamily="34" charset="0"/>
              </a:rPr>
              <a:t>H</a:t>
            </a:r>
            <a:r>
              <a:rPr lang="en-US" sz="1400" baseline="-25000" dirty="0">
                <a:latin typeface="Calibri" pitchFamily="34" charset="0"/>
                <a:cs typeface="Calibri" pitchFamily="34" charset="0"/>
              </a:rPr>
              <a:t>2</a:t>
            </a:r>
            <a:r>
              <a:rPr lang="en-US" sz="1400" dirty="0">
                <a:latin typeface="Calibri" pitchFamily="34" charset="0"/>
                <a:cs typeface="Calibri" pitchFamily="34" charset="0"/>
              </a:rPr>
              <a:t>O</a:t>
            </a:r>
            <a:r>
              <a:rPr lang="en-US" sz="1400" baseline="-25000" dirty="0">
                <a:latin typeface="Calibri" pitchFamily="34" charset="0"/>
                <a:cs typeface="Calibri" pitchFamily="34" charset="0"/>
              </a:rPr>
              <a:t>2</a:t>
            </a:r>
          </a:p>
          <a:p>
            <a:pPr algn="ctr"/>
            <a:r>
              <a:rPr lang="en-US" sz="1400" dirty="0">
                <a:latin typeface="Calibri" pitchFamily="34" charset="0"/>
                <a:cs typeface="Calibri" pitchFamily="34" charset="0"/>
              </a:rPr>
              <a:t>O</a:t>
            </a:r>
            <a:r>
              <a:rPr lang="en-US" sz="1400" baseline="-25000" dirty="0">
                <a:latin typeface="Calibri" pitchFamily="34" charset="0"/>
                <a:cs typeface="Calibri" pitchFamily="34" charset="0"/>
              </a:rPr>
              <a:t>3</a:t>
            </a:r>
          </a:p>
          <a:p>
            <a:pPr algn="ctr"/>
            <a:r>
              <a:rPr lang="en-US" sz="1400" dirty="0">
                <a:latin typeface="Calibri" pitchFamily="34" charset="0"/>
                <a:cs typeface="Calibri" pitchFamily="34" charset="0"/>
              </a:rPr>
              <a:t>O</a:t>
            </a:r>
            <a:r>
              <a:rPr lang="en-US" sz="1400" baseline="-25000" dirty="0">
                <a:latin typeface="Calibri" pitchFamily="34" charset="0"/>
                <a:cs typeface="Calibri" pitchFamily="34" charset="0"/>
              </a:rPr>
              <a:t>2</a:t>
            </a:r>
            <a:r>
              <a:rPr lang="en-US" sz="1400" dirty="0">
                <a:latin typeface="Calibri" pitchFamily="34" charset="0"/>
                <a:cs typeface="Calibri" pitchFamily="34" charset="0"/>
              </a:rPr>
              <a:t> (Fe</a:t>
            </a:r>
            <a:r>
              <a:rPr lang="en-US" sz="1400" baseline="30000" dirty="0">
                <a:latin typeface="Calibri" pitchFamily="34" charset="0"/>
                <a:cs typeface="Calibri" pitchFamily="34" charset="0"/>
              </a:rPr>
              <a:t>3+</a:t>
            </a:r>
            <a:r>
              <a:rPr lang="en-US" sz="1400" dirty="0">
                <a:latin typeface="Calibri" pitchFamily="34" charset="0"/>
                <a:cs typeface="Calibri" pitchFamily="34" charset="0"/>
              </a:rPr>
              <a:t>/Mn</a:t>
            </a:r>
            <a:r>
              <a:rPr lang="en-US" sz="1400" baseline="30000" dirty="0">
                <a:latin typeface="Calibri" pitchFamily="34" charset="0"/>
                <a:cs typeface="Calibri" pitchFamily="34" charset="0"/>
              </a:rPr>
              <a:t>2+</a:t>
            </a:r>
            <a:r>
              <a:rPr lang="en-US" sz="1400" dirty="0">
                <a:latin typeface="Calibri" pitchFamily="34" charset="0"/>
                <a:cs typeface="Calibri" pitchFamily="34" charset="0"/>
              </a:rPr>
              <a:t>)</a:t>
            </a:r>
          </a:p>
          <a:p>
            <a:pPr algn="ctr"/>
            <a:r>
              <a:rPr lang="en-US" sz="1400" dirty="0">
                <a:latin typeface="Calibri" pitchFamily="34" charset="0"/>
                <a:cs typeface="Calibri" pitchFamily="34" charset="0"/>
              </a:rPr>
              <a:t>MHP</a:t>
            </a:r>
          </a:p>
          <a:p>
            <a:pPr algn="ctr"/>
            <a:r>
              <a:rPr lang="en-US" sz="1400" dirty="0">
                <a:latin typeface="Calibri" pitchFamily="34" charset="0"/>
                <a:cs typeface="Calibri" pitchFamily="34" charset="0"/>
              </a:rPr>
              <a:t>PAA</a:t>
            </a:r>
          </a:p>
        </p:txBody>
      </p:sp>
      <p:sp>
        <p:nvSpPr>
          <p:cNvPr id="7" name="TextBox 6">
            <a:extLst>
              <a:ext uri="{FF2B5EF4-FFF2-40B4-BE49-F238E27FC236}">
                <a16:creationId xmlns:a16="http://schemas.microsoft.com/office/drawing/2014/main" id="{A20C979F-9F82-4721-B731-A62EA9CDF6CF}"/>
              </a:ext>
            </a:extLst>
          </p:cNvPr>
          <p:cNvSpPr txBox="1"/>
          <p:nvPr/>
        </p:nvSpPr>
        <p:spPr>
          <a:xfrm>
            <a:off x="2057400" y="3733800"/>
            <a:ext cx="4572000" cy="338554"/>
          </a:xfrm>
          <a:prstGeom prst="rect">
            <a:avLst/>
          </a:prstGeom>
          <a:noFill/>
        </p:spPr>
        <p:txBody>
          <a:bodyPr wrap="square" rtlCol="0">
            <a:spAutoFit/>
          </a:bodyPr>
          <a:lstStyle/>
          <a:p>
            <a:r>
              <a:rPr lang="en-US" sz="1600" dirty="0">
                <a:latin typeface="Calibri" pitchFamily="34" charset="0"/>
                <a:cs typeface="Calibri" pitchFamily="34" charset="0"/>
              </a:rPr>
              <a:t>GLY, MGLY + OH </a:t>
            </a:r>
            <a:r>
              <a:rPr lang="en-US" sz="1600" dirty="0">
                <a:latin typeface="Calibri" pitchFamily="34" charset="0"/>
                <a:cs typeface="Calibri" pitchFamily="34" charset="0"/>
                <a:sym typeface="Wingdings" pitchFamily="2" charset="2"/>
              </a:rPr>
              <a:t>                 0.04 AORGC</a:t>
            </a:r>
            <a:r>
              <a:rPr lang="en-US" sz="1600" dirty="0">
                <a:latin typeface="Calibri" pitchFamily="34" charset="0"/>
                <a:cs typeface="Calibri" pitchFamily="34" charset="0"/>
              </a:rPr>
              <a:t>                          </a:t>
            </a:r>
          </a:p>
        </p:txBody>
      </p:sp>
      <p:sp>
        <p:nvSpPr>
          <p:cNvPr id="8" name="TextBox 7">
            <a:extLst>
              <a:ext uri="{FF2B5EF4-FFF2-40B4-BE49-F238E27FC236}">
                <a16:creationId xmlns:a16="http://schemas.microsoft.com/office/drawing/2014/main" id="{954EAA35-6D39-49F9-8C28-39004779521F}"/>
              </a:ext>
            </a:extLst>
          </p:cNvPr>
          <p:cNvSpPr txBox="1"/>
          <p:nvPr/>
        </p:nvSpPr>
        <p:spPr>
          <a:xfrm>
            <a:off x="2057400" y="4419600"/>
            <a:ext cx="4572000" cy="338554"/>
          </a:xfrm>
          <a:prstGeom prst="rect">
            <a:avLst/>
          </a:prstGeom>
          <a:noFill/>
        </p:spPr>
        <p:txBody>
          <a:bodyPr wrap="square" rtlCol="0">
            <a:spAutoFit/>
          </a:bodyPr>
          <a:lstStyle/>
          <a:p>
            <a:r>
              <a:rPr lang="en-US" sz="1600" dirty="0">
                <a:latin typeface="Calibri" pitchFamily="34" charset="0"/>
                <a:cs typeface="Calibri" pitchFamily="34" charset="0"/>
              </a:rPr>
              <a:t>IEPOX/MAE/HMML (+ H</a:t>
            </a:r>
            <a:r>
              <a:rPr lang="en-US" sz="1600" baseline="-25000" dirty="0">
                <a:latin typeface="Calibri" pitchFamily="34" charset="0"/>
                <a:cs typeface="Calibri" pitchFamily="34" charset="0"/>
              </a:rPr>
              <a:t>2</a:t>
            </a:r>
            <a:r>
              <a:rPr lang="en-US" sz="1600" dirty="0">
                <a:latin typeface="Calibri" pitchFamily="34" charset="0"/>
                <a:cs typeface="Calibri" pitchFamily="34" charset="0"/>
              </a:rPr>
              <a:t>O, SO</a:t>
            </a:r>
            <a:r>
              <a:rPr lang="en-US" sz="1600" baseline="-25000" dirty="0">
                <a:latin typeface="Calibri" pitchFamily="34" charset="0"/>
                <a:cs typeface="Calibri" pitchFamily="34" charset="0"/>
              </a:rPr>
              <a:t>4</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                        </a:t>
            </a:r>
          </a:p>
        </p:txBody>
      </p:sp>
      <p:cxnSp>
        <p:nvCxnSpPr>
          <p:cNvPr id="9" name="Straight Arrow Connector 8">
            <a:extLst>
              <a:ext uri="{FF2B5EF4-FFF2-40B4-BE49-F238E27FC236}">
                <a16:creationId xmlns:a16="http://schemas.microsoft.com/office/drawing/2014/main" id="{6C8F89CF-8F03-4600-BCFA-F2AB44E8CC32}"/>
              </a:ext>
            </a:extLst>
          </p:cNvPr>
          <p:cNvCxnSpPr/>
          <p:nvPr/>
        </p:nvCxnSpPr>
        <p:spPr bwMode="auto">
          <a:xfrm>
            <a:off x="3138948" y="3163529"/>
            <a:ext cx="11430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FFC1C77D-110B-4A0F-9539-3BF6337EB60F}"/>
              </a:ext>
            </a:extLst>
          </p:cNvPr>
          <p:cNvSpPr txBox="1"/>
          <p:nvPr/>
        </p:nvSpPr>
        <p:spPr>
          <a:xfrm>
            <a:off x="2362200" y="5334000"/>
            <a:ext cx="4572000" cy="338554"/>
          </a:xfrm>
          <a:prstGeom prst="rect">
            <a:avLst/>
          </a:prstGeom>
          <a:noFill/>
        </p:spPr>
        <p:txBody>
          <a:bodyPr wrap="square" rtlCol="0">
            <a:spAutoFit/>
          </a:bodyPr>
          <a:lstStyle/>
          <a:p>
            <a:r>
              <a:rPr lang="en-US" sz="1600" dirty="0">
                <a:latin typeface="Calibri" pitchFamily="34" charset="0"/>
                <a:cs typeface="Calibri" pitchFamily="34" charset="0"/>
              </a:rPr>
              <a:t>IETET/MGA/OS/</a:t>
            </a:r>
            <a:r>
              <a:rPr lang="en-US" sz="1600" dirty="0" err="1">
                <a:latin typeface="Calibri" pitchFamily="34" charset="0"/>
                <a:cs typeface="Calibri" pitchFamily="34" charset="0"/>
              </a:rPr>
              <a:t>dimers</a:t>
            </a:r>
            <a:endParaRPr lang="en-US" sz="1600" dirty="0">
              <a:latin typeface="Calibri" pitchFamily="34" charset="0"/>
              <a:cs typeface="Calibri" pitchFamily="34" charset="0"/>
            </a:endParaRPr>
          </a:p>
        </p:txBody>
      </p:sp>
      <p:cxnSp>
        <p:nvCxnSpPr>
          <p:cNvPr id="11" name="Straight Arrow Connector 10">
            <a:extLst>
              <a:ext uri="{FF2B5EF4-FFF2-40B4-BE49-F238E27FC236}">
                <a16:creationId xmlns:a16="http://schemas.microsoft.com/office/drawing/2014/main" id="{949A9FED-474A-4E13-8800-281FDE0385FF}"/>
              </a:ext>
            </a:extLst>
          </p:cNvPr>
          <p:cNvCxnSpPr/>
          <p:nvPr/>
        </p:nvCxnSpPr>
        <p:spPr bwMode="auto">
          <a:xfrm>
            <a:off x="3505200" y="4800600"/>
            <a:ext cx="0" cy="4572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283AEE44-3718-4FC8-AC68-90CB8A2A32CA}"/>
              </a:ext>
            </a:extLst>
          </p:cNvPr>
          <p:cNvCxnSpPr/>
          <p:nvPr/>
        </p:nvCxnSpPr>
        <p:spPr bwMode="auto">
          <a:xfrm>
            <a:off x="3505200" y="3886200"/>
            <a:ext cx="6858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42094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AE44889-8548-4EAD-A726-1C3FDA8057D9}"/>
              </a:ext>
            </a:extLst>
          </p:cNvPr>
          <p:cNvSpPr/>
          <p:nvPr/>
        </p:nvSpPr>
        <p:spPr bwMode="auto">
          <a:xfrm>
            <a:off x="426720" y="3611880"/>
            <a:ext cx="5348879" cy="3116987"/>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3" name="Title 2">
            <a:extLst>
              <a:ext uri="{FF2B5EF4-FFF2-40B4-BE49-F238E27FC236}">
                <a16:creationId xmlns:a16="http://schemas.microsoft.com/office/drawing/2014/main" id="{9F1FE89A-AAE4-4A8A-BAA4-0C5F591D5457}"/>
              </a:ext>
            </a:extLst>
          </p:cNvPr>
          <p:cNvSpPr>
            <a:spLocks noGrp="1"/>
          </p:cNvSpPr>
          <p:nvPr>
            <p:ph type="title"/>
          </p:nvPr>
        </p:nvSpPr>
        <p:spPr>
          <a:xfrm>
            <a:off x="3566160" y="210312"/>
            <a:ext cx="8559800" cy="678307"/>
          </a:xfrm>
        </p:spPr>
        <p:txBody>
          <a:bodyPr/>
          <a:lstStyle/>
          <a:p>
            <a:r>
              <a:rPr lang="en-US" sz="2400" dirty="0"/>
              <a:t>Cloud Chemistry: Extended Kinetic Mass Transfer Module (KMT2; Research Option)</a:t>
            </a:r>
          </a:p>
        </p:txBody>
      </p:sp>
      <p:pic>
        <p:nvPicPr>
          <p:cNvPr id="5" name="Picture 4">
            <a:extLst>
              <a:ext uri="{FF2B5EF4-FFF2-40B4-BE49-F238E27FC236}">
                <a16:creationId xmlns:a16="http://schemas.microsoft.com/office/drawing/2014/main" id="{7FFC252F-4C3F-469B-951C-C5ED4DC2AF25}"/>
              </a:ext>
            </a:extLst>
          </p:cNvPr>
          <p:cNvPicPr>
            <a:picLocks noChangeAspect="1"/>
          </p:cNvPicPr>
          <p:nvPr/>
        </p:nvPicPr>
        <p:blipFill rotWithShape="1">
          <a:blip r:embed="rId3" cstate="print"/>
          <a:srcRect r="12586" b="3944"/>
          <a:stretch/>
        </p:blipFill>
        <p:spPr>
          <a:xfrm>
            <a:off x="7834121" y="2506981"/>
            <a:ext cx="4187192" cy="4287011"/>
          </a:xfrm>
          <a:prstGeom prst="rect">
            <a:avLst/>
          </a:prstGeom>
        </p:spPr>
      </p:pic>
      <p:sp>
        <p:nvSpPr>
          <p:cNvPr id="7" name="TextBox 6">
            <a:extLst>
              <a:ext uri="{FF2B5EF4-FFF2-40B4-BE49-F238E27FC236}">
                <a16:creationId xmlns:a16="http://schemas.microsoft.com/office/drawing/2014/main" id="{7DF7E2F7-EED3-44F7-8F1F-08231F2E9AF3}"/>
              </a:ext>
            </a:extLst>
          </p:cNvPr>
          <p:cNvSpPr txBox="1"/>
          <p:nvPr/>
        </p:nvSpPr>
        <p:spPr>
          <a:xfrm>
            <a:off x="548640" y="5334539"/>
            <a:ext cx="2350008" cy="338554"/>
          </a:xfrm>
          <a:prstGeom prst="rect">
            <a:avLst/>
          </a:prstGeom>
          <a:noFill/>
        </p:spPr>
        <p:txBody>
          <a:bodyPr wrap="square" rtlCol="0">
            <a:spAutoFit/>
          </a:bodyPr>
          <a:lstStyle/>
          <a:p>
            <a:r>
              <a:rPr lang="en-US" sz="1600" dirty="0">
                <a:latin typeface="Calibri" pitchFamily="34" charset="0"/>
                <a:cs typeface="Calibri" pitchFamily="34" charset="0"/>
              </a:rPr>
              <a:t>S(IV)                            S(VI)</a:t>
            </a:r>
          </a:p>
        </p:txBody>
      </p:sp>
      <p:sp>
        <p:nvSpPr>
          <p:cNvPr id="9" name="TextBox 8">
            <a:extLst>
              <a:ext uri="{FF2B5EF4-FFF2-40B4-BE49-F238E27FC236}">
                <a16:creationId xmlns:a16="http://schemas.microsoft.com/office/drawing/2014/main" id="{CCA2746F-003E-4387-971B-170514C5D0FA}"/>
              </a:ext>
            </a:extLst>
          </p:cNvPr>
          <p:cNvSpPr txBox="1"/>
          <p:nvPr/>
        </p:nvSpPr>
        <p:spPr>
          <a:xfrm>
            <a:off x="2641739" y="4307748"/>
            <a:ext cx="1515733" cy="338554"/>
          </a:xfrm>
          <a:prstGeom prst="rect">
            <a:avLst/>
          </a:prstGeom>
          <a:noFill/>
        </p:spPr>
        <p:txBody>
          <a:bodyPr wrap="square" rtlCol="0">
            <a:spAutoFit/>
          </a:bodyPr>
          <a:lstStyle/>
          <a:p>
            <a:r>
              <a:rPr lang="en-US" sz="1600" dirty="0">
                <a:latin typeface="Calibri" pitchFamily="34" charset="0"/>
                <a:cs typeface="Calibri" pitchFamily="34" charset="0"/>
              </a:rPr>
              <a:t>GLY, MGLY + OH</a:t>
            </a:r>
          </a:p>
        </p:txBody>
      </p:sp>
      <p:sp>
        <p:nvSpPr>
          <p:cNvPr id="4" name="TextBox 3">
            <a:extLst>
              <a:ext uri="{FF2B5EF4-FFF2-40B4-BE49-F238E27FC236}">
                <a16:creationId xmlns:a16="http://schemas.microsoft.com/office/drawing/2014/main" id="{ED8B13CF-4857-4BAE-BD87-C11740D1C6E0}"/>
              </a:ext>
            </a:extLst>
          </p:cNvPr>
          <p:cNvSpPr txBox="1"/>
          <p:nvPr/>
        </p:nvSpPr>
        <p:spPr>
          <a:xfrm>
            <a:off x="6410654" y="4831971"/>
            <a:ext cx="533400" cy="523220"/>
          </a:xfrm>
          <a:prstGeom prst="rect">
            <a:avLst/>
          </a:prstGeom>
          <a:noFill/>
        </p:spPr>
        <p:txBody>
          <a:bodyPr wrap="square" rtlCol="0">
            <a:spAutoFit/>
          </a:bodyPr>
          <a:lstStyle/>
          <a:p>
            <a:pPr algn="ctr"/>
            <a:r>
              <a:rPr lang="en-US" sz="2800" dirty="0">
                <a:latin typeface="Calibri" pitchFamily="34" charset="0"/>
              </a:rPr>
              <a:t>+</a:t>
            </a:r>
          </a:p>
        </p:txBody>
      </p:sp>
      <p:sp>
        <p:nvSpPr>
          <p:cNvPr id="6" name="TextBox 5">
            <a:extLst>
              <a:ext uri="{FF2B5EF4-FFF2-40B4-BE49-F238E27FC236}">
                <a16:creationId xmlns:a16="http://schemas.microsoft.com/office/drawing/2014/main" id="{32CB1965-CCD9-439C-A484-DED0E0D9B71C}"/>
              </a:ext>
            </a:extLst>
          </p:cNvPr>
          <p:cNvSpPr txBox="1"/>
          <p:nvPr/>
        </p:nvSpPr>
        <p:spPr>
          <a:xfrm>
            <a:off x="1055528" y="3683810"/>
            <a:ext cx="3743205" cy="400110"/>
          </a:xfrm>
          <a:prstGeom prst="rect">
            <a:avLst/>
          </a:prstGeom>
          <a:noFill/>
        </p:spPr>
        <p:txBody>
          <a:bodyPr wrap="square" rtlCol="0">
            <a:spAutoFit/>
          </a:bodyPr>
          <a:lstStyle/>
          <a:p>
            <a:r>
              <a:rPr lang="en-US" sz="2000" b="1" u="sng" dirty="0">
                <a:latin typeface="Calibri" pitchFamily="34" charset="0"/>
                <a:cs typeface="Calibri" pitchFamily="34" charset="0"/>
              </a:rPr>
              <a:t>CMAQ v5.1 cloud chemistry</a:t>
            </a:r>
          </a:p>
        </p:txBody>
      </p:sp>
      <p:sp>
        <p:nvSpPr>
          <p:cNvPr id="8" name="TextBox 7">
            <a:extLst>
              <a:ext uri="{FF2B5EF4-FFF2-40B4-BE49-F238E27FC236}">
                <a16:creationId xmlns:a16="http://schemas.microsoft.com/office/drawing/2014/main" id="{9A907C89-0CE6-42E1-9A7E-96E049789BE5}"/>
              </a:ext>
            </a:extLst>
          </p:cNvPr>
          <p:cNvSpPr txBox="1"/>
          <p:nvPr/>
        </p:nvSpPr>
        <p:spPr>
          <a:xfrm>
            <a:off x="91440" y="4191540"/>
            <a:ext cx="2971800" cy="1169551"/>
          </a:xfrm>
          <a:prstGeom prst="rect">
            <a:avLst/>
          </a:prstGeom>
          <a:noFill/>
        </p:spPr>
        <p:txBody>
          <a:bodyPr wrap="square" rtlCol="0">
            <a:spAutoFit/>
          </a:bodyPr>
          <a:lstStyle/>
          <a:p>
            <a:pPr algn="ctr"/>
            <a:r>
              <a:rPr lang="en-US" sz="1400" dirty="0">
                <a:latin typeface="Calibri" pitchFamily="34" charset="0"/>
                <a:cs typeface="Calibri" pitchFamily="34" charset="0"/>
              </a:rPr>
              <a:t>H</a:t>
            </a:r>
            <a:r>
              <a:rPr lang="en-US" sz="1400" baseline="-25000" dirty="0">
                <a:latin typeface="Calibri" pitchFamily="34" charset="0"/>
                <a:cs typeface="Calibri" pitchFamily="34" charset="0"/>
              </a:rPr>
              <a:t>2</a:t>
            </a:r>
            <a:r>
              <a:rPr lang="en-US" sz="1400" dirty="0">
                <a:latin typeface="Calibri" pitchFamily="34" charset="0"/>
                <a:cs typeface="Calibri" pitchFamily="34" charset="0"/>
              </a:rPr>
              <a:t>O</a:t>
            </a:r>
            <a:r>
              <a:rPr lang="en-US" sz="1400" baseline="-25000" dirty="0">
                <a:latin typeface="Calibri" pitchFamily="34" charset="0"/>
                <a:cs typeface="Calibri" pitchFamily="34" charset="0"/>
              </a:rPr>
              <a:t>2</a:t>
            </a:r>
          </a:p>
          <a:p>
            <a:pPr algn="ctr"/>
            <a:r>
              <a:rPr lang="en-US" sz="1400" dirty="0">
                <a:latin typeface="Calibri" pitchFamily="34" charset="0"/>
                <a:cs typeface="Calibri" pitchFamily="34" charset="0"/>
              </a:rPr>
              <a:t>O</a:t>
            </a:r>
            <a:r>
              <a:rPr lang="en-US" sz="1400" baseline="-25000" dirty="0">
                <a:latin typeface="Calibri" pitchFamily="34" charset="0"/>
                <a:cs typeface="Calibri" pitchFamily="34" charset="0"/>
              </a:rPr>
              <a:t>3</a:t>
            </a:r>
          </a:p>
          <a:p>
            <a:pPr algn="ctr"/>
            <a:r>
              <a:rPr lang="en-US" sz="1400" dirty="0">
                <a:latin typeface="Calibri" pitchFamily="34" charset="0"/>
                <a:cs typeface="Calibri" pitchFamily="34" charset="0"/>
              </a:rPr>
              <a:t>O</a:t>
            </a:r>
            <a:r>
              <a:rPr lang="en-US" sz="1400" baseline="-25000" dirty="0">
                <a:latin typeface="Calibri" pitchFamily="34" charset="0"/>
                <a:cs typeface="Calibri" pitchFamily="34" charset="0"/>
              </a:rPr>
              <a:t>2</a:t>
            </a:r>
            <a:r>
              <a:rPr lang="en-US" sz="1400" dirty="0">
                <a:latin typeface="Calibri" pitchFamily="34" charset="0"/>
                <a:cs typeface="Calibri" pitchFamily="34" charset="0"/>
              </a:rPr>
              <a:t> (Fe</a:t>
            </a:r>
            <a:r>
              <a:rPr lang="en-US" sz="1400" baseline="30000" dirty="0">
                <a:latin typeface="Calibri" pitchFamily="34" charset="0"/>
                <a:cs typeface="Calibri" pitchFamily="34" charset="0"/>
              </a:rPr>
              <a:t>3+</a:t>
            </a:r>
            <a:r>
              <a:rPr lang="en-US" sz="1400" dirty="0">
                <a:latin typeface="Calibri" pitchFamily="34" charset="0"/>
                <a:cs typeface="Calibri" pitchFamily="34" charset="0"/>
              </a:rPr>
              <a:t>/Mn</a:t>
            </a:r>
            <a:r>
              <a:rPr lang="en-US" sz="1400" baseline="30000" dirty="0">
                <a:latin typeface="Calibri" pitchFamily="34" charset="0"/>
                <a:cs typeface="Calibri" pitchFamily="34" charset="0"/>
              </a:rPr>
              <a:t>2+</a:t>
            </a:r>
            <a:r>
              <a:rPr lang="en-US" sz="1400" dirty="0">
                <a:latin typeface="Calibri" pitchFamily="34" charset="0"/>
                <a:cs typeface="Calibri" pitchFamily="34" charset="0"/>
              </a:rPr>
              <a:t>)</a:t>
            </a:r>
          </a:p>
          <a:p>
            <a:pPr algn="ctr"/>
            <a:r>
              <a:rPr lang="en-US" sz="1400" dirty="0">
                <a:latin typeface="Calibri" pitchFamily="34" charset="0"/>
                <a:cs typeface="Calibri" pitchFamily="34" charset="0"/>
              </a:rPr>
              <a:t>MHP</a:t>
            </a:r>
          </a:p>
          <a:p>
            <a:pPr algn="ctr"/>
            <a:r>
              <a:rPr lang="en-US" sz="1400" dirty="0">
                <a:latin typeface="Calibri" pitchFamily="34" charset="0"/>
                <a:cs typeface="Calibri" pitchFamily="34" charset="0"/>
              </a:rPr>
              <a:t>PAA</a:t>
            </a:r>
          </a:p>
        </p:txBody>
      </p:sp>
      <p:sp>
        <p:nvSpPr>
          <p:cNvPr id="10" name="TextBox 9">
            <a:extLst>
              <a:ext uri="{FF2B5EF4-FFF2-40B4-BE49-F238E27FC236}">
                <a16:creationId xmlns:a16="http://schemas.microsoft.com/office/drawing/2014/main" id="{F32952F6-D3B6-454B-B870-E27E9EF095E9}"/>
              </a:ext>
            </a:extLst>
          </p:cNvPr>
          <p:cNvSpPr txBox="1"/>
          <p:nvPr/>
        </p:nvSpPr>
        <p:spPr>
          <a:xfrm>
            <a:off x="1116101" y="5780713"/>
            <a:ext cx="3124200" cy="338554"/>
          </a:xfrm>
          <a:prstGeom prst="rect">
            <a:avLst/>
          </a:prstGeom>
          <a:noFill/>
        </p:spPr>
        <p:txBody>
          <a:bodyPr wrap="square" rtlCol="0">
            <a:spAutoFit/>
          </a:bodyPr>
          <a:lstStyle/>
          <a:p>
            <a:r>
              <a:rPr lang="en-US" sz="1600" dirty="0">
                <a:latin typeface="Calibri" pitchFamily="34" charset="0"/>
                <a:cs typeface="Calibri" pitchFamily="34" charset="0"/>
              </a:rPr>
              <a:t>IEPOX/MAE/HMML (+ H</a:t>
            </a:r>
            <a:r>
              <a:rPr lang="en-US" sz="1600" baseline="-25000" dirty="0">
                <a:latin typeface="Calibri" pitchFamily="34" charset="0"/>
                <a:cs typeface="Calibri" pitchFamily="34" charset="0"/>
              </a:rPr>
              <a:t>2</a:t>
            </a:r>
            <a:r>
              <a:rPr lang="en-US" sz="1600" dirty="0">
                <a:latin typeface="Calibri" pitchFamily="34" charset="0"/>
                <a:cs typeface="Calibri" pitchFamily="34" charset="0"/>
              </a:rPr>
              <a:t>O, SO</a:t>
            </a:r>
            <a:r>
              <a:rPr lang="en-US" sz="1600" baseline="-25000" dirty="0">
                <a:latin typeface="Calibri" pitchFamily="34" charset="0"/>
                <a:cs typeface="Calibri" pitchFamily="34" charset="0"/>
              </a:rPr>
              <a:t>4</a:t>
            </a:r>
            <a:r>
              <a:rPr lang="en-US" sz="1600" baseline="30000" dirty="0">
                <a:latin typeface="Calibri" pitchFamily="34" charset="0"/>
                <a:cs typeface="Calibri" pitchFamily="34" charset="0"/>
              </a:rPr>
              <a:t>2-</a:t>
            </a:r>
            <a:r>
              <a:rPr lang="en-US" sz="1600" dirty="0">
                <a:latin typeface="Calibri" pitchFamily="34" charset="0"/>
                <a:cs typeface="Calibri" pitchFamily="34" charset="0"/>
              </a:rPr>
              <a:t>)                        </a:t>
            </a:r>
          </a:p>
        </p:txBody>
      </p:sp>
      <p:cxnSp>
        <p:nvCxnSpPr>
          <p:cNvPr id="11" name="Straight Arrow Connector 10">
            <a:extLst>
              <a:ext uri="{FF2B5EF4-FFF2-40B4-BE49-F238E27FC236}">
                <a16:creationId xmlns:a16="http://schemas.microsoft.com/office/drawing/2014/main" id="{FC06B1C6-B14B-4C68-AC63-E797E7755310}"/>
              </a:ext>
            </a:extLst>
          </p:cNvPr>
          <p:cNvCxnSpPr/>
          <p:nvPr/>
        </p:nvCxnSpPr>
        <p:spPr bwMode="auto">
          <a:xfrm>
            <a:off x="1096788" y="5450068"/>
            <a:ext cx="114300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467DE5B0-0905-44ED-B94E-BEBD733AD663}"/>
              </a:ext>
            </a:extLst>
          </p:cNvPr>
          <p:cNvSpPr txBox="1"/>
          <p:nvPr/>
        </p:nvSpPr>
        <p:spPr>
          <a:xfrm>
            <a:off x="1889760" y="6390313"/>
            <a:ext cx="2578608" cy="338554"/>
          </a:xfrm>
          <a:prstGeom prst="rect">
            <a:avLst/>
          </a:prstGeom>
          <a:noFill/>
        </p:spPr>
        <p:txBody>
          <a:bodyPr wrap="square" rtlCol="0">
            <a:spAutoFit/>
          </a:bodyPr>
          <a:lstStyle/>
          <a:p>
            <a:r>
              <a:rPr lang="en-US" sz="1600" dirty="0">
                <a:latin typeface="Calibri" pitchFamily="34" charset="0"/>
                <a:cs typeface="Calibri" pitchFamily="34" charset="0"/>
              </a:rPr>
              <a:t>IETET/MGA/OS/</a:t>
            </a:r>
            <a:r>
              <a:rPr lang="en-US" sz="1600" dirty="0" err="1">
                <a:latin typeface="Calibri" pitchFamily="34" charset="0"/>
                <a:cs typeface="Calibri" pitchFamily="34" charset="0"/>
              </a:rPr>
              <a:t>dimers</a:t>
            </a:r>
            <a:endParaRPr lang="en-US" sz="1600" dirty="0">
              <a:latin typeface="Calibri" pitchFamily="34" charset="0"/>
              <a:cs typeface="Calibri" pitchFamily="34" charset="0"/>
            </a:endParaRPr>
          </a:p>
        </p:txBody>
      </p:sp>
      <p:cxnSp>
        <p:nvCxnSpPr>
          <p:cNvPr id="13" name="Straight Arrow Connector 12">
            <a:extLst>
              <a:ext uri="{FF2B5EF4-FFF2-40B4-BE49-F238E27FC236}">
                <a16:creationId xmlns:a16="http://schemas.microsoft.com/office/drawing/2014/main" id="{F33A0467-A39D-49FF-BC75-F733BB95862B}"/>
              </a:ext>
            </a:extLst>
          </p:cNvPr>
          <p:cNvCxnSpPr>
            <a:cxnSpLocks/>
          </p:cNvCxnSpPr>
          <p:nvPr/>
        </p:nvCxnSpPr>
        <p:spPr bwMode="auto">
          <a:xfrm>
            <a:off x="2036064" y="6119267"/>
            <a:ext cx="841248" cy="28382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F19EA3B1-CF59-4EE4-A583-0F4A4FC5FC5D}"/>
              </a:ext>
            </a:extLst>
          </p:cNvPr>
          <p:cNvCxnSpPr>
            <a:cxnSpLocks/>
            <a:endCxn id="25" idx="1"/>
          </p:cNvCxnSpPr>
          <p:nvPr/>
        </p:nvCxnSpPr>
        <p:spPr bwMode="auto">
          <a:xfrm>
            <a:off x="3797933" y="4650486"/>
            <a:ext cx="525406" cy="47668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FD0C4B48-F903-4D7A-977B-BF2C6C646CFC}"/>
              </a:ext>
            </a:extLst>
          </p:cNvPr>
          <p:cNvCxnSpPr>
            <a:cxnSpLocks/>
          </p:cNvCxnSpPr>
          <p:nvPr/>
        </p:nvCxnSpPr>
        <p:spPr bwMode="auto">
          <a:xfrm>
            <a:off x="2650936" y="4275345"/>
            <a:ext cx="2676968" cy="959448"/>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CF7A1E9A-68E3-4156-B09C-37757A440CCD}"/>
              </a:ext>
            </a:extLst>
          </p:cNvPr>
          <p:cNvCxnSpPr>
            <a:cxnSpLocks/>
          </p:cNvCxnSpPr>
          <p:nvPr/>
        </p:nvCxnSpPr>
        <p:spPr bwMode="auto">
          <a:xfrm>
            <a:off x="2877312" y="4267740"/>
            <a:ext cx="2594454" cy="880332"/>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ounded Rectangle 100">
            <a:extLst>
              <a:ext uri="{FF2B5EF4-FFF2-40B4-BE49-F238E27FC236}">
                <a16:creationId xmlns:a16="http://schemas.microsoft.com/office/drawing/2014/main" id="{319E2EFA-44E5-402C-8440-3024311FC781}"/>
              </a:ext>
            </a:extLst>
          </p:cNvPr>
          <p:cNvSpPr/>
          <p:nvPr/>
        </p:nvSpPr>
        <p:spPr bwMode="auto">
          <a:xfrm>
            <a:off x="134112" y="1167659"/>
            <a:ext cx="7386871" cy="2068056"/>
          </a:xfrm>
          <a:prstGeom prst="roundRect">
            <a:avLst/>
          </a:prstGeom>
          <a:solidFill>
            <a:srgbClr val="00B050">
              <a:alpha val="3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1" charset="-128"/>
            </a:endParaRPr>
          </a:p>
        </p:txBody>
      </p:sp>
      <p:sp>
        <p:nvSpPr>
          <p:cNvPr id="22" name="TextBox 21">
            <a:extLst>
              <a:ext uri="{FF2B5EF4-FFF2-40B4-BE49-F238E27FC236}">
                <a16:creationId xmlns:a16="http://schemas.microsoft.com/office/drawing/2014/main" id="{002D97FE-FF13-4A16-BF7A-56C3FF25B65D}"/>
              </a:ext>
            </a:extLst>
          </p:cNvPr>
          <p:cNvSpPr txBox="1"/>
          <p:nvPr/>
        </p:nvSpPr>
        <p:spPr>
          <a:xfrm>
            <a:off x="194811" y="1219034"/>
            <a:ext cx="7265471" cy="2092881"/>
          </a:xfrm>
          <a:prstGeom prst="rect">
            <a:avLst/>
          </a:prstGeom>
          <a:noFill/>
        </p:spPr>
        <p:txBody>
          <a:bodyPr wrap="square" rtlCol="0">
            <a:spAutoFit/>
          </a:bodyPr>
          <a:lstStyle/>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Aqueous oxidation of SO</a:t>
            </a:r>
            <a:r>
              <a:rPr lang="en-US" sz="1600" baseline="-250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 to SO</a:t>
            </a:r>
            <a:r>
              <a:rPr lang="en-US" sz="1600" baseline="-25000" dirty="0">
                <a:latin typeface="Calibri" panose="020F0502020204030204" pitchFamily="34" charset="0"/>
                <a:cs typeface="Calibri" panose="020F0502020204030204" pitchFamily="34" charset="0"/>
              </a:rPr>
              <a:t>4</a:t>
            </a:r>
            <a:r>
              <a:rPr lang="en-US" sz="1600" baseline="300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 often dominates over gas phase; evidence for non-trivial SOA formation in-cloud </a:t>
            </a:r>
          </a:p>
          <a:p>
            <a:pPr marL="342900" indent="-342900">
              <a:buFont typeface="Arial" panose="020B0604020202020204" pitchFamily="34" charset="0"/>
              <a:buChar char="•"/>
            </a:pPr>
            <a:r>
              <a:rPr lang="en-US" sz="1600" dirty="0">
                <a:latin typeface="Calibri" panose="020F0502020204030204" pitchFamily="34" charset="0"/>
              </a:rPr>
              <a:t>SO</a:t>
            </a:r>
            <a:r>
              <a:rPr lang="en-US" sz="1600" baseline="-25000" dirty="0">
                <a:latin typeface="Calibri" panose="020F0502020204030204" pitchFamily="34" charset="0"/>
              </a:rPr>
              <a:t>4</a:t>
            </a:r>
            <a:r>
              <a:rPr lang="en-US" sz="1600" baseline="30000" dirty="0">
                <a:latin typeface="Calibri" panose="020F0502020204030204" pitchFamily="34" charset="0"/>
              </a:rPr>
              <a:t>2-</a:t>
            </a:r>
            <a:r>
              <a:rPr lang="en-US" sz="1600" dirty="0">
                <a:latin typeface="Calibri" panose="020F0502020204030204" pitchFamily="34" charset="0"/>
              </a:rPr>
              <a:t> + OA are major contributors to PM</a:t>
            </a:r>
            <a:r>
              <a:rPr lang="en-US" sz="1600" baseline="-25000" dirty="0">
                <a:latin typeface="Calibri" panose="020F0502020204030204" pitchFamily="34" charset="0"/>
              </a:rPr>
              <a:t>2.5</a:t>
            </a:r>
            <a:r>
              <a:rPr lang="en-US" sz="1600" dirty="0">
                <a:latin typeface="Calibri" panose="020F0502020204030204" pitchFamily="34" charset="0"/>
              </a:rPr>
              <a:t> levels around the globe (≥ 50% total mass)</a:t>
            </a:r>
          </a:p>
          <a:p>
            <a:pPr marL="342900" indent="-342900">
              <a:buFont typeface="Arial" panose="020B0604020202020204" pitchFamily="34" charset="0"/>
              <a:buChar char="•"/>
            </a:pPr>
            <a:r>
              <a:rPr lang="en-US" sz="1600" dirty="0">
                <a:latin typeface="Calibri" panose="020F0502020204030204" pitchFamily="34" charset="0"/>
              </a:rPr>
              <a:t>Accurately representing the major sources and production pathways of these species in CTMs is necessary to assess the impacts of emissions changes on air quality/climate</a:t>
            </a:r>
          </a:p>
          <a:p>
            <a:pPr marL="800100" lvl="1" indent="-342900">
              <a:buFont typeface="Arial" panose="020B0604020202020204" pitchFamily="34" charset="0"/>
              <a:buChar char="•"/>
            </a:pPr>
            <a:r>
              <a:rPr lang="en-US" sz="1800" dirty="0">
                <a:latin typeface="Calibri" panose="020F0502020204030204" pitchFamily="34" charset="0"/>
              </a:rPr>
              <a:t>Cloud chemistry in many CTMs often outdated and oversimplified</a:t>
            </a:r>
          </a:p>
        </p:txBody>
      </p:sp>
      <p:sp>
        <p:nvSpPr>
          <p:cNvPr id="25" name="TextBox 24">
            <a:extLst>
              <a:ext uri="{FF2B5EF4-FFF2-40B4-BE49-F238E27FC236}">
                <a16:creationId xmlns:a16="http://schemas.microsoft.com/office/drawing/2014/main" id="{7E496724-5A6E-4897-9229-986EBFEBD73A}"/>
              </a:ext>
            </a:extLst>
          </p:cNvPr>
          <p:cNvSpPr txBox="1"/>
          <p:nvPr/>
        </p:nvSpPr>
        <p:spPr>
          <a:xfrm>
            <a:off x="4323339" y="4957896"/>
            <a:ext cx="1197248" cy="338554"/>
          </a:xfrm>
          <a:prstGeom prst="rect">
            <a:avLst/>
          </a:prstGeom>
          <a:noFill/>
        </p:spPr>
        <p:txBody>
          <a:bodyPr wrap="square" rtlCol="0">
            <a:spAutoFit/>
          </a:bodyPr>
          <a:lstStyle/>
          <a:p>
            <a:r>
              <a:rPr lang="en-US" sz="1600" dirty="0">
                <a:latin typeface="Calibri" pitchFamily="34" charset="0"/>
                <a:cs typeface="Calibri" pitchFamily="34" charset="0"/>
                <a:sym typeface="Wingdings" pitchFamily="2" charset="2"/>
              </a:rPr>
              <a:t>0.04 AORGC</a:t>
            </a:r>
            <a:endParaRPr lang="en-US" sz="1600" dirty="0">
              <a:latin typeface="Calibri" pitchFamily="34" charset="0"/>
              <a:cs typeface="Calibri" pitchFamily="34" charset="0"/>
            </a:endParaRPr>
          </a:p>
        </p:txBody>
      </p:sp>
      <p:sp>
        <p:nvSpPr>
          <p:cNvPr id="34" name="TextBox 33">
            <a:extLst>
              <a:ext uri="{FF2B5EF4-FFF2-40B4-BE49-F238E27FC236}">
                <a16:creationId xmlns:a16="http://schemas.microsoft.com/office/drawing/2014/main" id="{DBA1FDA5-0917-4D1A-8A01-1A8310BCA4F1}"/>
              </a:ext>
            </a:extLst>
          </p:cNvPr>
          <p:cNvSpPr txBox="1"/>
          <p:nvPr/>
        </p:nvSpPr>
        <p:spPr>
          <a:xfrm>
            <a:off x="7741920" y="1965960"/>
            <a:ext cx="3743205" cy="400110"/>
          </a:xfrm>
          <a:prstGeom prst="rect">
            <a:avLst/>
          </a:prstGeom>
          <a:noFill/>
        </p:spPr>
        <p:txBody>
          <a:bodyPr wrap="square" rtlCol="0">
            <a:spAutoFit/>
          </a:bodyPr>
          <a:lstStyle/>
          <a:p>
            <a:r>
              <a:rPr lang="en-US" sz="2000" b="1" u="sng" dirty="0">
                <a:latin typeface="Calibri" pitchFamily="34" charset="0"/>
                <a:cs typeface="Calibri" pitchFamily="34" charset="0"/>
              </a:rPr>
              <a:t>Extensions in KMT2</a:t>
            </a:r>
          </a:p>
        </p:txBody>
      </p:sp>
    </p:spTree>
    <p:extLst>
      <p:ext uri="{BB962C8B-B14F-4D97-AF65-F5344CB8AC3E}">
        <p14:creationId xmlns:p14="http://schemas.microsoft.com/office/powerpoint/2010/main" val="3025221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43C490-4FF0-4B21-9E14-4EEAC6F12432}"/>
              </a:ext>
            </a:extLst>
          </p:cNvPr>
          <p:cNvSpPr/>
          <p:nvPr/>
        </p:nvSpPr>
        <p:spPr bwMode="auto">
          <a:xfrm>
            <a:off x="5254752" y="1968684"/>
            <a:ext cx="6733953" cy="4605852"/>
          </a:xfrm>
          <a:custGeom>
            <a:avLst/>
            <a:gdLst>
              <a:gd name="connsiteX0" fmla="*/ 0 w 6705600"/>
              <a:gd name="connsiteY0" fmla="*/ 0 h 3657600"/>
              <a:gd name="connsiteX1" fmla="*/ 6705600 w 6705600"/>
              <a:gd name="connsiteY1" fmla="*/ 0 h 3657600"/>
              <a:gd name="connsiteX2" fmla="*/ 6705600 w 6705600"/>
              <a:gd name="connsiteY2" fmla="*/ 3657600 h 3657600"/>
              <a:gd name="connsiteX3" fmla="*/ 0 w 6705600"/>
              <a:gd name="connsiteY3" fmla="*/ 3657600 h 3657600"/>
              <a:gd name="connsiteX4" fmla="*/ 0 w 6705600"/>
              <a:gd name="connsiteY4" fmla="*/ 0 h 3657600"/>
              <a:gd name="connsiteX0" fmla="*/ 2791968 w 9497568"/>
              <a:gd name="connsiteY0" fmla="*/ 0 h 3657600"/>
              <a:gd name="connsiteX1" fmla="*/ 9497568 w 9497568"/>
              <a:gd name="connsiteY1" fmla="*/ 0 h 3657600"/>
              <a:gd name="connsiteX2" fmla="*/ 9497568 w 9497568"/>
              <a:gd name="connsiteY2" fmla="*/ 3657600 h 3657600"/>
              <a:gd name="connsiteX3" fmla="*/ 0 w 9497568"/>
              <a:gd name="connsiteY3" fmla="*/ 3102864 h 3657600"/>
              <a:gd name="connsiteX4" fmla="*/ 2791968 w 9497568"/>
              <a:gd name="connsiteY4" fmla="*/ 0 h 3657600"/>
              <a:gd name="connsiteX0" fmla="*/ 2791968 w 9497568"/>
              <a:gd name="connsiteY0" fmla="*/ 0 h 3657600"/>
              <a:gd name="connsiteX1" fmla="*/ 9497568 w 9497568"/>
              <a:gd name="connsiteY1" fmla="*/ 0 h 3657600"/>
              <a:gd name="connsiteX2" fmla="*/ 9497568 w 9497568"/>
              <a:gd name="connsiteY2" fmla="*/ 3657600 h 3657600"/>
              <a:gd name="connsiteX3" fmla="*/ 0 w 9497568"/>
              <a:gd name="connsiteY3" fmla="*/ 3102864 h 3657600"/>
              <a:gd name="connsiteX4" fmla="*/ 362712 w 9497568"/>
              <a:gd name="connsiteY4" fmla="*/ 2671855 h 3657600"/>
              <a:gd name="connsiteX5" fmla="*/ 2791968 w 9497568"/>
              <a:gd name="connsiteY5" fmla="*/ 0 h 3657600"/>
              <a:gd name="connsiteX0" fmla="*/ 2862072 w 9567672"/>
              <a:gd name="connsiteY0" fmla="*/ 0 h 3657600"/>
              <a:gd name="connsiteX1" fmla="*/ 9567672 w 9567672"/>
              <a:gd name="connsiteY1" fmla="*/ 0 h 3657600"/>
              <a:gd name="connsiteX2" fmla="*/ 9567672 w 9567672"/>
              <a:gd name="connsiteY2" fmla="*/ 3657600 h 3657600"/>
              <a:gd name="connsiteX3" fmla="*/ 70104 w 9567672"/>
              <a:gd name="connsiteY3" fmla="*/ 3102864 h 3657600"/>
              <a:gd name="connsiteX4" fmla="*/ 0 w 9567672"/>
              <a:gd name="connsiteY4" fmla="*/ 2653567 h 3657600"/>
              <a:gd name="connsiteX5" fmla="*/ 2862072 w 9567672"/>
              <a:gd name="connsiteY5" fmla="*/ 0 h 3657600"/>
              <a:gd name="connsiteX0" fmla="*/ 5227320 w 9567672"/>
              <a:gd name="connsiteY0" fmla="*/ 0 h 5340096"/>
              <a:gd name="connsiteX1" fmla="*/ 9567672 w 9567672"/>
              <a:gd name="connsiteY1" fmla="*/ 1682496 h 5340096"/>
              <a:gd name="connsiteX2" fmla="*/ 9567672 w 9567672"/>
              <a:gd name="connsiteY2" fmla="*/ 5340096 h 5340096"/>
              <a:gd name="connsiteX3" fmla="*/ 70104 w 9567672"/>
              <a:gd name="connsiteY3" fmla="*/ 4785360 h 5340096"/>
              <a:gd name="connsiteX4" fmla="*/ 0 w 9567672"/>
              <a:gd name="connsiteY4" fmla="*/ 4336063 h 5340096"/>
              <a:gd name="connsiteX5" fmla="*/ 5227320 w 9567672"/>
              <a:gd name="connsiteY5" fmla="*/ 0 h 5340096"/>
              <a:gd name="connsiteX0" fmla="*/ 5227320 w 9567672"/>
              <a:gd name="connsiteY0" fmla="*/ 396240 h 5736336"/>
              <a:gd name="connsiteX1" fmla="*/ 8988552 w 9567672"/>
              <a:gd name="connsiteY1" fmla="*/ 0 h 5736336"/>
              <a:gd name="connsiteX2" fmla="*/ 9567672 w 9567672"/>
              <a:gd name="connsiteY2" fmla="*/ 5736336 h 5736336"/>
              <a:gd name="connsiteX3" fmla="*/ 70104 w 9567672"/>
              <a:gd name="connsiteY3" fmla="*/ 5181600 h 5736336"/>
              <a:gd name="connsiteX4" fmla="*/ 0 w 9567672"/>
              <a:gd name="connsiteY4" fmla="*/ 4732303 h 5736336"/>
              <a:gd name="connsiteX5" fmla="*/ 5227320 w 9567672"/>
              <a:gd name="connsiteY5" fmla="*/ 396240 h 5736336"/>
              <a:gd name="connsiteX0" fmla="*/ 5227320 w 8988552"/>
              <a:gd name="connsiteY0" fmla="*/ 396240 h 5193792"/>
              <a:gd name="connsiteX1" fmla="*/ 8988552 w 8988552"/>
              <a:gd name="connsiteY1" fmla="*/ 0 h 5193792"/>
              <a:gd name="connsiteX2" fmla="*/ 8616696 w 8988552"/>
              <a:gd name="connsiteY2" fmla="*/ 5193792 h 5193792"/>
              <a:gd name="connsiteX3" fmla="*/ 70104 w 8988552"/>
              <a:gd name="connsiteY3" fmla="*/ 5181600 h 5193792"/>
              <a:gd name="connsiteX4" fmla="*/ 0 w 8988552"/>
              <a:gd name="connsiteY4" fmla="*/ 4732303 h 5193792"/>
              <a:gd name="connsiteX5" fmla="*/ 5227320 w 8988552"/>
              <a:gd name="connsiteY5" fmla="*/ 396240 h 5193792"/>
              <a:gd name="connsiteX0" fmla="*/ 5227320 w 8988552"/>
              <a:gd name="connsiteY0" fmla="*/ 396240 h 5224272"/>
              <a:gd name="connsiteX1" fmla="*/ 8988552 w 8988552"/>
              <a:gd name="connsiteY1" fmla="*/ 0 h 5224272"/>
              <a:gd name="connsiteX2" fmla="*/ 8927592 w 8988552"/>
              <a:gd name="connsiteY2" fmla="*/ 5224272 h 5224272"/>
              <a:gd name="connsiteX3" fmla="*/ 70104 w 8988552"/>
              <a:gd name="connsiteY3" fmla="*/ 5181600 h 5224272"/>
              <a:gd name="connsiteX4" fmla="*/ 0 w 8988552"/>
              <a:gd name="connsiteY4" fmla="*/ 4732303 h 5224272"/>
              <a:gd name="connsiteX5" fmla="*/ 5227320 w 8988552"/>
              <a:gd name="connsiteY5" fmla="*/ 396240 h 5224272"/>
              <a:gd name="connsiteX0" fmla="*/ 5227320 w 8988552"/>
              <a:gd name="connsiteY0" fmla="*/ 396240 h 5193792"/>
              <a:gd name="connsiteX1" fmla="*/ 8988552 w 8988552"/>
              <a:gd name="connsiteY1" fmla="*/ 0 h 5193792"/>
              <a:gd name="connsiteX2" fmla="*/ 8921496 w 8988552"/>
              <a:gd name="connsiteY2" fmla="*/ 5193792 h 5193792"/>
              <a:gd name="connsiteX3" fmla="*/ 70104 w 8988552"/>
              <a:gd name="connsiteY3" fmla="*/ 5181600 h 5193792"/>
              <a:gd name="connsiteX4" fmla="*/ 0 w 8988552"/>
              <a:gd name="connsiteY4" fmla="*/ 4732303 h 5193792"/>
              <a:gd name="connsiteX5" fmla="*/ 5227320 w 8988552"/>
              <a:gd name="connsiteY5" fmla="*/ 396240 h 5193792"/>
              <a:gd name="connsiteX0" fmla="*/ 5227320 w 8988552"/>
              <a:gd name="connsiteY0" fmla="*/ 396240 h 5193792"/>
              <a:gd name="connsiteX1" fmla="*/ 8988552 w 8988552"/>
              <a:gd name="connsiteY1" fmla="*/ 0 h 5193792"/>
              <a:gd name="connsiteX2" fmla="*/ 8951976 w 8988552"/>
              <a:gd name="connsiteY2" fmla="*/ 5193792 h 5193792"/>
              <a:gd name="connsiteX3" fmla="*/ 70104 w 8988552"/>
              <a:gd name="connsiteY3" fmla="*/ 5181600 h 5193792"/>
              <a:gd name="connsiteX4" fmla="*/ 0 w 8988552"/>
              <a:gd name="connsiteY4" fmla="*/ 4732303 h 5193792"/>
              <a:gd name="connsiteX5" fmla="*/ 5227320 w 8988552"/>
              <a:gd name="connsiteY5" fmla="*/ 396240 h 5193792"/>
              <a:gd name="connsiteX0" fmla="*/ 5227320 w 8988552"/>
              <a:gd name="connsiteY0" fmla="*/ 396240 h 5199888"/>
              <a:gd name="connsiteX1" fmla="*/ 8988552 w 8988552"/>
              <a:gd name="connsiteY1" fmla="*/ 0 h 5199888"/>
              <a:gd name="connsiteX2" fmla="*/ 8970264 w 8988552"/>
              <a:gd name="connsiteY2" fmla="*/ 5199888 h 5199888"/>
              <a:gd name="connsiteX3" fmla="*/ 70104 w 8988552"/>
              <a:gd name="connsiteY3" fmla="*/ 5181600 h 5199888"/>
              <a:gd name="connsiteX4" fmla="*/ 0 w 8988552"/>
              <a:gd name="connsiteY4" fmla="*/ 4732303 h 5199888"/>
              <a:gd name="connsiteX5" fmla="*/ 5227320 w 8988552"/>
              <a:gd name="connsiteY5" fmla="*/ 396240 h 5199888"/>
              <a:gd name="connsiteX0" fmla="*/ 5227320 w 8988552"/>
              <a:gd name="connsiteY0" fmla="*/ 396240 h 5187696"/>
              <a:gd name="connsiteX1" fmla="*/ 8988552 w 8988552"/>
              <a:gd name="connsiteY1" fmla="*/ 0 h 5187696"/>
              <a:gd name="connsiteX2" fmla="*/ 8970264 w 8988552"/>
              <a:gd name="connsiteY2" fmla="*/ 5187696 h 5187696"/>
              <a:gd name="connsiteX3" fmla="*/ 70104 w 8988552"/>
              <a:gd name="connsiteY3" fmla="*/ 5181600 h 5187696"/>
              <a:gd name="connsiteX4" fmla="*/ 0 w 8988552"/>
              <a:gd name="connsiteY4" fmla="*/ 4732303 h 5187696"/>
              <a:gd name="connsiteX5" fmla="*/ 5227320 w 8988552"/>
              <a:gd name="connsiteY5" fmla="*/ 396240 h 5187696"/>
              <a:gd name="connsiteX0" fmla="*/ 5690616 w 8988552"/>
              <a:gd name="connsiteY0" fmla="*/ 0 h 5187696"/>
              <a:gd name="connsiteX1" fmla="*/ 8988552 w 8988552"/>
              <a:gd name="connsiteY1" fmla="*/ 0 h 5187696"/>
              <a:gd name="connsiteX2" fmla="*/ 8970264 w 8988552"/>
              <a:gd name="connsiteY2" fmla="*/ 5187696 h 5187696"/>
              <a:gd name="connsiteX3" fmla="*/ 70104 w 8988552"/>
              <a:gd name="connsiteY3" fmla="*/ 5181600 h 5187696"/>
              <a:gd name="connsiteX4" fmla="*/ 0 w 8988552"/>
              <a:gd name="connsiteY4" fmla="*/ 4732303 h 5187696"/>
              <a:gd name="connsiteX5" fmla="*/ 5690616 w 8988552"/>
              <a:gd name="connsiteY5" fmla="*/ 0 h 5187696"/>
              <a:gd name="connsiteX0" fmla="*/ 5989570 w 9287506"/>
              <a:gd name="connsiteY0" fmla="*/ 0 h 5187696"/>
              <a:gd name="connsiteX1" fmla="*/ 9287506 w 9287506"/>
              <a:gd name="connsiteY1" fmla="*/ 0 h 5187696"/>
              <a:gd name="connsiteX2" fmla="*/ 9269218 w 9287506"/>
              <a:gd name="connsiteY2" fmla="*/ 5187696 h 5187696"/>
              <a:gd name="connsiteX3" fmla="*/ 369058 w 9287506"/>
              <a:gd name="connsiteY3" fmla="*/ 5181600 h 5187696"/>
              <a:gd name="connsiteX4" fmla="*/ 0 w 9287506"/>
              <a:gd name="connsiteY4" fmla="*/ 4903796 h 5187696"/>
              <a:gd name="connsiteX5" fmla="*/ 5989570 w 9287506"/>
              <a:gd name="connsiteY5" fmla="*/ 0 h 5187696"/>
              <a:gd name="connsiteX0" fmla="*/ 7275979 w 9287506"/>
              <a:gd name="connsiteY0" fmla="*/ 0 h 5377243"/>
              <a:gd name="connsiteX1" fmla="*/ 9287506 w 9287506"/>
              <a:gd name="connsiteY1" fmla="*/ 189547 h 5377243"/>
              <a:gd name="connsiteX2" fmla="*/ 9269218 w 9287506"/>
              <a:gd name="connsiteY2" fmla="*/ 5377243 h 5377243"/>
              <a:gd name="connsiteX3" fmla="*/ 369058 w 9287506"/>
              <a:gd name="connsiteY3" fmla="*/ 5371147 h 5377243"/>
              <a:gd name="connsiteX4" fmla="*/ 0 w 9287506"/>
              <a:gd name="connsiteY4" fmla="*/ 5093343 h 5377243"/>
              <a:gd name="connsiteX5" fmla="*/ 7275979 w 9287506"/>
              <a:gd name="connsiteY5" fmla="*/ 0 h 5377243"/>
              <a:gd name="connsiteX0" fmla="*/ 7275979 w 9269388"/>
              <a:gd name="connsiteY0" fmla="*/ 0 h 5377243"/>
              <a:gd name="connsiteX1" fmla="*/ 9269388 w 9269388"/>
              <a:gd name="connsiteY1" fmla="*/ 18052 h 5377243"/>
              <a:gd name="connsiteX2" fmla="*/ 9269218 w 9269388"/>
              <a:gd name="connsiteY2" fmla="*/ 5377243 h 5377243"/>
              <a:gd name="connsiteX3" fmla="*/ 369058 w 9269388"/>
              <a:gd name="connsiteY3" fmla="*/ 5371147 h 5377243"/>
              <a:gd name="connsiteX4" fmla="*/ 0 w 9269388"/>
              <a:gd name="connsiteY4" fmla="*/ 5093343 h 5377243"/>
              <a:gd name="connsiteX5" fmla="*/ 7275979 w 9269388"/>
              <a:gd name="connsiteY5" fmla="*/ 0 h 5377243"/>
              <a:gd name="connsiteX0" fmla="*/ 7221624 w 9269388"/>
              <a:gd name="connsiteY0" fmla="*/ 0 h 5359191"/>
              <a:gd name="connsiteX1" fmla="*/ 9269388 w 9269388"/>
              <a:gd name="connsiteY1" fmla="*/ 0 h 5359191"/>
              <a:gd name="connsiteX2" fmla="*/ 9269218 w 9269388"/>
              <a:gd name="connsiteY2" fmla="*/ 5359191 h 5359191"/>
              <a:gd name="connsiteX3" fmla="*/ 369058 w 9269388"/>
              <a:gd name="connsiteY3" fmla="*/ 5353095 h 5359191"/>
              <a:gd name="connsiteX4" fmla="*/ 0 w 9269388"/>
              <a:gd name="connsiteY4" fmla="*/ 5075291 h 5359191"/>
              <a:gd name="connsiteX5" fmla="*/ 7221624 w 9269388"/>
              <a:gd name="connsiteY5" fmla="*/ 0 h 5359191"/>
              <a:gd name="connsiteX0" fmla="*/ 7330334 w 9269388"/>
              <a:gd name="connsiteY0" fmla="*/ 0 h 5359191"/>
              <a:gd name="connsiteX1" fmla="*/ 9269388 w 9269388"/>
              <a:gd name="connsiteY1" fmla="*/ 0 h 5359191"/>
              <a:gd name="connsiteX2" fmla="*/ 9269218 w 9269388"/>
              <a:gd name="connsiteY2" fmla="*/ 5359191 h 5359191"/>
              <a:gd name="connsiteX3" fmla="*/ 369058 w 9269388"/>
              <a:gd name="connsiteY3" fmla="*/ 5353095 h 5359191"/>
              <a:gd name="connsiteX4" fmla="*/ 0 w 9269388"/>
              <a:gd name="connsiteY4" fmla="*/ 5075291 h 5359191"/>
              <a:gd name="connsiteX5" fmla="*/ 7330334 w 9269388"/>
              <a:gd name="connsiteY5" fmla="*/ 0 h 5359191"/>
              <a:gd name="connsiteX0" fmla="*/ 7312216 w 9269388"/>
              <a:gd name="connsiteY0" fmla="*/ 0 h 5359191"/>
              <a:gd name="connsiteX1" fmla="*/ 9269388 w 9269388"/>
              <a:gd name="connsiteY1" fmla="*/ 0 h 5359191"/>
              <a:gd name="connsiteX2" fmla="*/ 9269218 w 9269388"/>
              <a:gd name="connsiteY2" fmla="*/ 5359191 h 5359191"/>
              <a:gd name="connsiteX3" fmla="*/ 369058 w 9269388"/>
              <a:gd name="connsiteY3" fmla="*/ 5353095 h 5359191"/>
              <a:gd name="connsiteX4" fmla="*/ 0 w 9269388"/>
              <a:gd name="connsiteY4" fmla="*/ 5075291 h 5359191"/>
              <a:gd name="connsiteX5" fmla="*/ 7312216 w 9269388"/>
              <a:gd name="connsiteY5" fmla="*/ 0 h 5359191"/>
              <a:gd name="connsiteX0" fmla="*/ 6943158 w 8900330"/>
              <a:gd name="connsiteY0" fmla="*/ 0 h 5359191"/>
              <a:gd name="connsiteX1" fmla="*/ 8900330 w 8900330"/>
              <a:gd name="connsiteY1" fmla="*/ 0 h 5359191"/>
              <a:gd name="connsiteX2" fmla="*/ 8900160 w 8900330"/>
              <a:gd name="connsiteY2" fmla="*/ 5359191 h 5359191"/>
              <a:gd name="connsiteX3" fmla="*/ 0 w 8900330"/>
              <a:gd name="connsiteY3" fmla="*/ 5353095 h 5359191"/>
              <a:gd name="connsiteX4" fmla="*/ 1043733 w 8900330"/>
              <a:gd name="connsiteY4" fmla="*/ 4948927 h 5359191"/>
              <a:gd name="connsiteX5" fmla="*/ 6943158 w 8900330"/>
              <a:gd name="connsiteY5" fmla="*/ 0 h 5359191"/>
              <a:gd name="connsiteX0" fmla="*/ 5899424 w 7856596"/>
              <a:gd name="connsiteY0" fmla="*/ 0 h 5362121"/>
              <a:gd name="connsiteX1" fmla="*/ 7856596 w 7856596"/>
              <a:gd name="connsiteY1" fmla="*/ 0 h 5362121"/>
              <a:gd name="connsiteX2" fmla="*/ 7856426 w 7856596"/>
              <a:gd name="connsiteY2" fmla="*/ 5359191 h 5362121"/>
              <a:gd name="connsiteX3" fmla="*/ 378000 w 7856596"/>
              <a:gd name="connsiteY3" fmla="*/ 5362121 h 5362121"/>
              <a:gd name="connsiteX4" fmla="*/ -1 w 7856596"/>
              <a:gd name="connsiteY4" fmla="*/ 4948927 h 5362121"/>
              <a:gd name="connsiteX5" fmla="*/ 5899424 w 7856596"/>
              <a:gd name="connsiteY5" fmla="*/ 0 h 5362121"/>
              <a:gd name="connsiteX0" fmla="*/ 5944134 w 7901306"/>
              <a:gd name="connsiteY0" fmla="*/ 0 h 5362121"/>
              <a:gd name="connsiteX1" fmla="*/ 7901306 w 7901306"/>
              <a:gd name="connsiteY1" fmla="*/ 0 h 5362121"/>
              <a:gd name="connsiteX2" fmla="*/ 7901136 w 7901306"/>
              <a:gd name="connsiteY2" fmla="*/ 5359191 h 5362121"/>
              <a:gd name="connsiteX3" fmla="*/ 422710 w 7901306"/>
              <a:gd name="connsiteY3" fmla="*/ 5362121 h 5362121"/>
              <a:gd name="connsiteX4" fmla="*/ 0 w 7901306"/>
              <a:gd name="connsiteY4" fmla="*/ 5021136 h 5362121"/>
              <a:gd name="connsiteX5" fmla="*/ 5944134 w 7901306"/>
              <a:gd name="connsiteY5" fmla="*/ 0 h 5362121"/>
              <a:gd name="connsiteX0" fmla="*/ 5988842 w 7946014"/>
              <a:gd name="connsiteY0" fmla="*/ 0 h 5362121"/>
              <a:gd name="connsiteX1" fmla="*/ 7946014 w 7946014"/>
              <a:gd name="connsiteY1" fmla="*/ 0 h 5362121"/>
              <a:gd name="connsiteX2" fmla="*/ 7945844 w 7946014"/>
              <a:gd name="connsiteY2" fmla="*/ 5359191 h 5362121"/>
              <a:gd name="connsiteX3" fmla="*/ 467418 w 7946014"/>
              <a:gd name="connsiteY3" fmla="*/ 5362121 h 5362121"/>
              <a:gd name="connsiteX4" fmla="*/ 0 w 7946014"/>
              <a:gd name="connsiteY4" fmla="*/ 5012110 h 5362121"/>
              <a:gd name="connsiteX5" fmla="*/ 5988842 w 7946014"/>
              <a:gd name="connsiteY5" fmla="*/ 0 h 5362121"/>
              <a:gd name="connsiteX0" fmla="*/ 5881542 w 7946014"/>
              <a:gd name="connsiteY0" fmla="*/ 0 h 5371147"/>
              <a:gd name="connsiteX1" fmla="*/ 7946014 w 7946014"/>
              <a:gd name="connsiteY1" fmla="*/ 9026 h 5371147"/>
              <a:gd name="connsiteX2" fmla="*/ 7945844 w 7946014"/>
              <a:gd name="connsiteY2" fmla="*/ 5368217 h 5371147"/>
              <a:gd name="connsiteX3" fmla="*/ 467418 w 7946014"/>
              <a:gd name="connsiteY3" fmla="*/ 5371147 h 5371147"/>
              <a:gd name="connsiteX4" fmla="*/ 0 w 7946014"/>
              <a:gd name="connsiteY4" fmla="*/ 5021136 h 5371147"/>
              <a:gd name="connsiteX5" fmla="*/ 5881542 w 7946014"/>
              <a:gd name="connsiteY5" fmla="*/ 0 h 5371147"/>
              <a:gd name="connsiteX0" fmla="*/ 5890484 w 7954956"/>
              <a:gd name="connsiteY0" fmla="*/ 0 h 5371147"/>
              <a:gd name="connsiteX1" fmla="*/ 7954956 w 7954956"/>
              <a:gd name="connsiteY1" fmla="*/ 9026 h 5371147"/>
              <a:gd name="connsiteX2" fmla="*/ 7954786 w 7954956"/>
              <a:gd name="connsiteY2" fmla="*/ 5368217 h 5371147"/>
              <a:gd name="connsiteX3" fmla="*/ 476360 w 7954956"/>
              <a:gd name="connsiteY3" fmla="*/ 5371147 h 5371147"/>
              <a:gd name="connsiteX4" fmla="*/ 0 w 7954956"/>
              <a:gd name="connsiteY4" fmla="*/ 4957954 h 5371147"/>
              <a:gd name="connsiteX5" fmla="*/ 5890484 w 7954956"/>
              <a:gd name="connsiteY5" fmla="*/ 0 h 5371147"/>
              <a:gd name="connsiteX0" fmla="*/ 5929126 w 7954956"/>
              <a:gd name="connsiteY0" fmla="*/ 0 h 5501164"/>
              <a:gd name="connsiteX1" fmla="*/ 7954956 w 7954956"/>
              <a:gd name="connsiteY1" fmla="*/ 139043 h 5501164"/>
              <a:gd name="connsiteX2" fmla="*/ 7954786 w 7954956"/>
              <a:gd name="connsiteY2" fmla="*/ 5498234 h 5501164"/>
              <a:gd name="connsiteX3" fmla="*/ 476360 w 7954956"/>
              <a:gd name="connsiteY3" fmla="*/ 5501164 h 5501164"/>
              <a:gd name="connsiteX4" fmla="*/ 0 w 7954956"/>
              <a:gd name="connsiteY4" fmla="*/ 5087971 h 5501164"/>
              <a:gd name="connsiteX5" fmla="*/ 5929126 w 7954956"/>
              <a:gd name="connsiteY5" fmla="*/ 0 h 5501164"/>
              <a:gd name="connsiteX0" fmla="*/ 5929126 w 7967837"/>
              <a:gd name="connsiteY0" fmla="*/ 0 h 5501164"/>
              <a:gd name="connsiteX1" fmla="*/ 7967837 w 7967837"/>
              <a:gd name="connsiteY1" fmla="*/ 22028 h 5501164"/>
              <a:gd name="connsiteX2" fmla="*/ 7954786 w 7967837"/>
              <a:gd name="connsiteY2" fmla="*/ 5498234 h 5501164"/>
              <a:gd name="connsiteX3" fmla="*/ 476360 w 7967837"/>
              <a:gd name="connsiteY3" fmla="*/ 5501164 h 5501164"/>
              <a:gd name="connsiteX4" fmla="*/ 0 w 7967837"/>
              <a:gd name="connsiteY4" fmla="*/ 5087971 h 5501164"/>
              <a:gd name="connsiteX5" fmla="*/ 5929126 w 7967837"/>
              <a:gd name="connsiteY5" fmla="*/ 0 h 55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67837" h="5501164">
                <a:moveTo>
                  <a:pt x="5929126" y="0"/>
                </a:moveTo>
                <a:lnTo>
                  <a:pt x="7967837" y="22028"/>
                </a:lnTo>
                <a:cubicBezTo>
                  <a:pt x="7967780" y="1808425"/>
                  <a:pt x="7954843" y="3711837"/>
                  <a:pt x="7954786" y="5498234"/>
                </a:cubicBezTo>
                <a:lnTo>
                  <a:pt x="476360" y="5501164"/>
                </a:lnTo>
                <a:lnTo>
                  <a:pt x="0" y="5087971"/>
                </a:lnTo>
                <a:lnTo>
                  <a:pt x="5929126" y="0"/>
                </a:lnTo>
                <a:close/>
              </a:path>
            </a:pathLst>
          </a:custGeom>
          <a:solidFill>
            <a:schemeClr val="accent6">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Gill Sans MT" panose="020B0502020104020203" pitchFamily="34" charset="0"/>
              </a:rPr>
              <a:t>User-Oriented Development Goals</a:t>
            </a:r>
          </a:p>
        </p:txBody>
      </p:sp>
      <p:sp>
        <p:nvSpPr>
          <p:cNvPr id="29" name="Text Placeholder 6"/>
          <p:cNvSpPr txBox="1">
            <a:spLocks/>
          </p:cNvSpPr>
          <p:nvPr/>
        </p:nvSpPr>
        <p:spPr>
          <a:xfrm>
            <a:off x="3566160" y="319480"/>
            <a:ext cx="8407400" cy="68580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accent5">
                    <a:lumMod val="75000"/>
                  </a:schemeClr>
                </a:solidFill>
                <a:effectLst/>
                <a:uLnTx/>
                <a:uFillTx/>
                <a:latin typeface="Arial" panose="020B0604020202020204" pitchFamily="34" charset="0"/>
                <a:ea typeface="+mn-ea"/>
                <a:cs typeface="Arial" panose="020B0604020202020204" pitchFamily="34" charset="0"/>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r>
              <a:rPr lang="en-US" dirty="0">
                <a:solidFill>
                  <a:srgbClr val="0070C0"/>
                </a:solidFill>
              </a:rPr>
              <a:t>CMAQv5.3 (Beta): Now Available on GitHub</a:t>
            </a:r>
            <a:endParaRPr lang="EN-US" dirty="0">
              <a:solidFill>
                <a:srgbClr val="0070C0"/>
              </a:solidFill>
              <a:latin typeface="Arial"/>
            </a:endParaRPr>
          </a:p>
        </p:txBody>
      </p:sp>
      <p:sp>
        <p:nvSpPr>
          <p:cNvPr id="13" name="Freeform: Shape 12">
            <a:extLst>
              <a:ext uri="{FF2B5EF4-FFF2-40B4-BE49-F238E27FC236}">
                <a16:creationId xmlns:a16="http://schemas.microsoft.com/office/drawing/2014/main" id="{044857FC-90BB-4055-8332-6985F7A9E758}"/>
              </a:ext>
            </a:extLst>
          </p:cNvPr>
          <p:cNvSpPr/>
          <p:nvPr/>
        </p:nvSpPr>
        <p:spPr bwMode="auto">
          <a:xfrm>
            <a:off x="365633" y="1251862"/>
            <a:ext cx="9857761" cy="5286097"/>
          </a:xfrm>
          <a:custGeom>
            <a:avLst/>
            <a:gdLst>
              <a:gd name="connsiteX0" fmla="*/ 0 w 7315200"/>
              <a:gd name="connsiteY0" fmla="*/ 0 h 3733800"/>
              <a:gd name="connsiteX1" fmla="*/ 7315200 w 7315200"/>
              <a:gd name="connsiteY1" fmla="*/ 0 h 3733800"/>
              <a:gd name="connsiteX2" fmla="*/ 7315200 w 7315200"/>
              <a:gd name="connsiteY2" fmla="*/ 1824077 h 3733800"/>
              <a:gd name="connsiteX3" fmla="*/ 4849721 w 7315200"/>
              <a:gd name="connsiteY3" fmla="*/ 1824077 h 3733800"/>
              <a:gd name="connsiteX4" fmla="*/ 4849721 w 7315200"/>
              <a:gd name="connsiteY4" fmla="*/ 3733800 h 3733800"/>
              <a:gd name="connsiteX5" fmla="*/ 0 w 7315200"/>
              <a:gd name="connsiteY5" fmla="*/ 3733800 h 3733800"/>
              <a:gd name="connsiteX0" fmla="*/ 0 w 7315200"/>
              <a:gd name="connsiteY0" fmla="*/ 0 h 3733800"/>
              <a:gd name="connsiteX1" fmla="*/ 7315200 w 7315200"/>
              <a:gd name="connsiteY1" fmla="*/ 0 h 3733800"/>
              <a:gd name="connsiteX2" fmla="*/ 4849721 w 7315200"/>
              <a:gd name="connsiteY2" fmla="*/ 1824077 h 3733800"/>
              <a:gd name="connsiteX3" fmla="*/ 4849721 w 7315200"/>
              <a:gd name="connsiteY3" fmla="*/ 3733800 h 3733800"/>
              <a:gd name="connsiteX4" fmla="*/ 0 w 7315200"/>
              <a:gd name="connsiteY4" fmla="*/ 3733800 h 3733800"/>
              <a:gd name="connsiteX5" fmla="*/ 0 w 7315200"/>
              <a:gd name="connsiteY5" fmla="*/ 0 h 3733800"/>
              <a:gd name="connsiteX0" fmla="*/ 0 w 7315200"/>
              <a:gd name="connsiteY0" fmla="*/ 0 h 3733800"/>
              <a:gd name="connsiteX1" fmla="*/ 7315200 w 7315200"/>
              <a:gd name="connsiteY1" fmla="*/ 0 h 3733800"/>
              <a:gd name="connsiteX2" fmla="*/ 6038901 w 7315200"/>
              <a:gd name="connsiteY2" fmla="*/ 2668348 h 3733800"/>
              <a:gd name="connsiteX3" fmla="*/ 4849721 w 7315200"/>
              <a:gd name="connsiteY3" fmla="*/ 3733800 h 3733800"/>
              <a:gd name="connsiteX4" fmla="*/ 0 w 7315200"/>
              <a:gd name="connsiteY4" fmla="*/ 3733800 h 3733800"/>
              <a:gd name="connsiteX5" fmla="*/ 0 w 7315200"/>
              <a:gd name="connsiteY5" fmla="*/ 0 h 3733800"/>
              <a:gd name="connsiteX0" fmla="*/ 0 w 7315200"/>
              <a:gd name="connsiteY0" fmla="*/ 0 h 4837276"/>
              <a:gd name="connsiteX1" fmla="*/ 7315200 w 7315200"/>
              <a:gd name="connsiteY1" fmla="*/ 0 h 4837276"/>
              <a:gd name="connsiteX2" fmla="*/ 6038901 w 7315200"/>
              <a:gd name="connsiteY2" fmla="*/ 2668348 h 4837276"/>
              <a:gd name="connsiteX3" fmla="*/ 4849721 w 7315200"/>
              <a:gd name="connsiteY3" fmla="*/ 3733800 h 4837276"/>
              <a:gd name="connsiteX4" fmla="*/ 7479 w 7315200"/>
              <a:gd name="connsiteY4" fmla="*/ 4837276 h 4837276"/>
              <a:gd name="connsiteX5" fmla="*/ 0 w 7315200"/>
              <a:gd name="connsiteY5" fmla="*/ 0 h 4837276"/>
              <a:gd name="connsiteX0" fmla="*/ 0 w 7315200"/>
              <a:gd name="connsiteY0" fmla="*/ 0 h 4837276"/>
              <a:gd name="connsiteX1" fmla="*/ 7315200 w 7315200"/>
              <a:gd name="connsiteY1" fmla="*/ 0 h 4837276"/>
              <a:gd name="connsiteX2" fmla="*/ 6038901 w 7315200"/>
              <a:gd name="connsiteY2" fmla="*/ 2668348 h 4837276"/>
              <a:gd name="connsiteX3" fmla="*/ 2022614 w 7315200"/>
              <a:gd name="connsiteY3" fmla="*/ 4829870 h 4837276"/>
              <a:gd name="connsiteX4" fmla="*/ 7479 w 7315200"/>
              <a:gd name="connsiteY4" fmla="*/ 4837276 h 4837276"/>
              <a:gd name="connsiteX5" fmla="*/ 0 w 7315200"/>
              <a:gd name="connsiteY5" fmla="*/ 0 h 4837276"/>
              <a:gd name="connsiteX0" fmla="*/ 0 w 7315200"/>
              <a:gd name="connsiteY0" fmla="*/ 0 h 4844682"/>
              <a:gd name="connsiteX1" fmla="*/ 7315200 w 7315200"/>
              <a:gd name="connsiteY1" fmla="*/ 0 h 4844682"/>
              <a:gd name="connsiteX2" fmla="*/ 6038901 w 7315200"/>
              <a:gd name="connsiteY2" fmla="*/ 2668348 h 4844682"/>
              <a:gd name="connsiteX3" fmla="*/ 2015135 w 7315200"/>
              <a:gd name="connsiteY3" fmla="*/ 4844682 h 4844682"/>
              <a:gd name="connsiteX4" fmla="*/ 7479 w 7315200"/>
              <a:gd name="connsiteY4" fmla="*/ 4837276 h 4844682"/>
              <a:gd name="connsiteX5" fmla="*/ 0 w 7315200"/>
              <a:gd name="connsiteY5" fmla="*/ 0 h 4844682"/>
              <a:gd name="connsiteX0" fmla="*/ 0 w 7315200"/>
              <a:gd name="connsiteY0" fmla="*/ 0 h 4844682"/>
              <a:gd name="connsiteX1" fmla="*/ 7315200 w 7315200"/>
              <a:gd name="connsiteY1" fmla="*/ 0 h 4844682"/>
              <a:gd name="connsiteX2" fmla="*/ 6038901 w 7315200"/>
              <a:gd name="connsiteY2" fmla="*/ 2668348 h 4844682"/>
              <a:gd name="connsiteX3" fmla="*/ 2015135 w 7315200"/>
              <a:gd name="connsiteY3" fmla="*/ 4844682 h 4844682"/>
              <a:gd name="connsiteX4" fmla="*/ 7479 w 7315200"/>
              <a:gd name="connsiteY4" fmla="*/ 4837276 h 4844682"/>
              <a:gd name="connsiteX5" fmla="*/ 0 w 7315200"/>
              <a:gd name="connsiteY5" fmla="*/ 0 h 4844682"/>
              <a:gd name="connsiteX0" fmla="*/ 0 w 7315200"/>
              <a:gd name="connsiteY0" fmla="*/ 0 h 4864596"/>
              <a:gd name="connsiteX1" fmla="*/ 7315200 w 7315200"/>
              <a:gd name="connsiteY1" fmla="*/ 0 h 4864596"/>
              <a:gd name="connsiteX2" fmla="*/ 6038901 w 7315200"/>
              <a:gd name="connsiteY2" fmla="*/ 2668348 h 4864596"/>
              <a:gd name="connsiteX3" fmla="*/ 2035246 w 7315200"/>
              <a:gd name="connsiteY3" fmla="*/ 4864596 h 4864596"/>
              <a:gd name="connsiteX4" fmla="*/ 7479 w 7315200"/>
              <a:gd name="connsiteY4" fmla="*/ 4837276 h 4864596"/>
              <a:gd name="connsiteX5" fmla="*/ 0 w 7315200"/>
              <a:gd name="connsiteY5" fmla="*/ 0 h 4864596"/>
              <a:gd name="connsiteX0" fmla="*/ 0 w 7315200"/>
              <a:gd name="connsiteY0" fmla="*/ 0 h 4844682"/>
              <a:gd name="connsiteX1" fmla="*/ 7315200 w 7315200"/>
              <a:gd name="connsiteY1" fmla="*/ 0 h 4844682"/>
              <a:gd name="connsiteX2" fmla="*/ 6038901 w 7315200"/>
              <a:gd name="connsiteY2" fmla="*/ 2668348 h 4844682"/>
              <a:gd name="connsiteX3" fmla="*/ 1984970 w 7315200"/>
              <a:gd name="connsiteY3" fmla="*/ 4844682 h 4844682"/>
              <a:gd name="connsiteX4" fmla="*/ 7479 w 7315200"/>
              <a:gd name="connsiteY4" fmla="*/ 4837276 h 4844682"/>
              <a:gd name="connsiteX5" fmla="*/ 0 w 7315200"/>
              <a:gd name="connsiteY5" fmla="*/ 0 h 4844682"/>
              <a:gd name="connsiteX0" fmla="*/ 0 w 7315200"/>
              <a:gd name="connsiteY0" fmla="*/ 0 h 4844682"/>
              <a:gd name="connsiteX1" fmla="*/ 7315200 w 7315200"/>
              <a:gd name="connsiteY1" fmla="*/ 0 h 4844682"/>
              <a:gd name="connsiteX2" fmla="*/ 6038901 w 7315200"/>
              <a:gd name="connsiteY2" fmla="*/ 2668348 h 4844682"/>
              <a:gd name="connsiteX3" fmla="*/ 1763755 w 7315200"/>
              <a:gd name="connsiteY3" fmla="*/ 4844682 h 4844682"/>
              <a:gd name="connsiteX4" fmla="*/ 7479 w 7315200"/>
              <a:gd name="connsiteY4" fmla="*/ 4837276 h 4844682"/>
              <a:gd name="connsiteX5" fmla="*/ 0 w 7315200"/>
              <a:gd name="connsiteY5" fmla="*/ 0 h 4844682"/>
              <a:gd name="connsiteX0" fmla="*/ 0 w 7315200"/>
              <a:gd name="connsiteY0" fmla="*/ 0 h 4844682"/>
              <a:gd name="connsiteX1" fmla="*/ 7315200 w 7315200"/>
              <a:gd name="connsiteY1" fmla="*/ 0 h 4844682"/>
              <a:gd name="connsiteX2" fmla="*/ 6038901 w 7315200"/>
              <a:gd name="connsiteY2" fmla="*/ 2668348 h 4844682"/>
              <a:gd name="connsiteX3" fmla="*/ 1763756 w 7315200"/>
              <a:gd name="connsiteY3" fmla="*/ 4844682 h 4844682"/>
              <a:gd name="connsiteX4" fmla="*/ 7479 w 7315200"/>
              <a:gd name="connsiteY4" fmla="*/ 4837276 h 4844682"/>
              <a:gd name="connsiteX5" fmla="*/ 0 w 7315200"/>
              <a:gd name="connsiteY5" fmla="*/ 0 h 4844682"/>
              <a:gd name="connsiteX0" fmla="*/ 0 w 7794549"/>
              <a:gd name="connsiteY0" fmla="*/ 0 h 4844682"/>
              <a:gd name="connsiteX1" fmla="*/ 7315200 w 7794549"/>
              <a:gd name="connsiteY1" fmla="*/ 0 h 4844682"/>
              <a:gd name="connsiteX2" fmla="*/ 7794549 w 7794549"/>
              <a:gd name="connsiteY2" fmla="*/ 625213 h 4844682"/>
              <a:gd name="connsiteX3" fmla="*/ 1763756 w 7794549"/>
              <a:gd name="connsiteY3" fmla="*/ 4844682 h 4844682"/>
              <a:gd name="connsiteX4" fmla="*/ 7479 w 7794549"/>
              <a:gd name="connsiteY4" fmla="*/ 4837276 h 4844682"/>
              <a:gd name="connsiteX5" fmla="*/ 0 w 7794549"/>
              <a:gd name="connsiteY5" fmla="*/ 0 h 4844682"/>
              <a:gd name="connsiteX0" fmla="*/ 0 w 7794549"/>
              <a:gd name="connsiteY0" fmla="*/ 0 h 4868578"/>
              <a:gd name="connsiteX1" fmla="*/ 7315200 w 7794549"/>
              <a:gd name="connsiteY1" fmla="*/ 0 h 4868578"/>
              <a:gd name="connsiteX2" fmla="*/ 7794549 w 7794549"/>
              <a:gd name="connsiteY2" fmla="*/ 625213 h 4868578"/>
              <a:gd name="connsiteX3" fmla="*/ 2602364 w 7794549"/>
              <a:gd name="connsiteY3" fmla="*/ 4868578 h 4868578"/>
              <a:gd name="connsiteX4" fmla="*/ 7479 w 7794549"/>
              <a:gd name="connsiteY4" fmla="*/ 4837276 h 4868578"/>
              <a:gd name="connsiteX5" fmla="*/ 0 w 7794549"/>
              <a:gd name="connsiteY5" fmla="*/ 0 h 4868578"/>
              <a:gd name="connsiteX0" fmla="*/ 0 w 7794549"/>
              <a:gd name="connsiteY0" fmla="*/ 0 h 4837276"/>
              <a:gd name="connsiteX1" fmla="*/ 7315200 w 7794549"/>
              <a:gd name="connsiteY1" fmla="*/ 0 h 4837276"/>
              <a:gd name="connsiteX2" fmla="*/ 7794549 w 7794549"/>
              <a:gd name="connsiteY2" fmla="*/ 625213 h 4837276"/>
              <a:gd name="connsiteX3" fmla="*/ 2638563 w 7794549"/>
              <a:gd name="connsiteY3" fmla="*/ 4826759 h 4837276"/>
              <a:gd name="connsiteX4" fmla="*/ 7479 w 7794549"/>
              <a:gd name="connsiteY4" fmla="*/ 4837276 h 4837276"/>
              <a:gd name="connsiteX5" fmla="*/ 0 w 7794549"/>
              <a:gd name="connsiteY5" fmla="*/ 0 h 4837276"/>
              <a:gd name="connsiteX0" fmla="*/ 0 w 7794549"/>
              <a:gd name="connsiteY0" fmla="*/ 0 h 4850656"/>
              <a:gd name="connsiteX1" fmla="*/ 7315200 w 7794549"/>
              <a:gd name="connsiteY1" fmla="*/ 0 h 4850656"/>
              <a:gd name="connsiteX2" fmla="*/ 7794549 w 7794549"/>
              <a:gd name="connsiteY2" fmla="*/ 625213 h 4850656"/>
              <a:gd name="connsiteX3" fmla="*/ 2626497 w 7794549"/>
              <a:gd name="connsiteY3" fmla="*/ 4850656 h 4850656"/>
              <a:gd name="connsiteX4" fmla="*/ 7479 w 7794549"/>
              <a:gd name="connsiteY4" fmla="*/ 4837276 h 4850656"/>
              <a:gd name="connsiteX5" fmla="*/ 0 w 7794549"/>
              <a:gd name="connsiteY5" fmla="*/ 0 h 4850656"/>
              <a:gd name="connsiteX0" fmla="*/ 0 w 7794549"/>
              <a:gd name="connsiteY0" fmla="*/ 0 h 4850656"/>
              <a:gd name="connsiteX1" fmla="*/ 7315200 w 7794549"/>
              <a:gd name="connsiteY1" fmla="*/ 0 h 4850656"/>
              <a:gd name="connsiteX2" fmla="*/ 7794549 w 7794549"/>
              <a:gd name="connsiteY2" fmla="*/ 625213 h 4850656"/>
              <a:gd name="connsiteX3" fmla="*/ 2626497 w 7794549"/>
              <a:gd name="connsiteY3" fmla="*/ 4850656 h 4850656"/>
              <a:gd name="connsiteX4" fmla="*/ 13512 w 7794549"/>
              <a:gd name="connsiteY4" fmla="*/ 4849224 h 4850656"/>
              <a:gd name="connsiteX5" fmla="*/ 0 w 7794549"/>
              <a:gd name="connsiteY5" fmla="*/ 0 h 4850656"/>
              <a:gd name="connsiteX0" fmla="*/ 0 w 7794549"/>
              <a:gd name="connsiteY0" fmla="*/ 0 h 4849224"/>
              <a:gd name="connsiteX1" fmla="*/ 7315200 w 7794549"/>
              <a:gd name="connsiteY1" fmla="*/ 0 h 4849224"/>
              <a:gd name="connsiteX2" fmla="*/ 7794549 w 7794549"/>
              <a:gd name="connsiteY2" fmla="*/ 625213 h 4849224"/>
              <a:gd name="connsiteX3" fmla="*/ 3640641 w 7794549"/>
              <a:gd name="connsiteY3" fmla="*/ 4822359 h 4849224"/>
              <a:gd name="connsiteX4" fmla="*/ 13512 w 7794549"/>
              <a:gd name="connsiteY4" fmla="*/ 4849224 h 4849224"/>
              <a:gd name="connsiteX5" fmla="*/ 0 w 7794549"/>
              <a:gd name="connsiteY5" fmla="*/ 0 h 4849224"/>
              <a:gd name="connsiteX0" fmla="*/ 0 w 7794549"/>
              <a:gd name="connsiteY0" fmla="*/ 0 h 4857731"/>
              <a:gd name="connsiteX1" fmla="*/ 7315200 w 7794549"/>
              <a:gd name="connsiteY1" fmla="*/ 0 h 4857731"/>
              <a:gd name="connsiteX2" fmla="*/ 7794549 w 7794549"/>
              <a:gd name="connsiteY2" fmla="*/ 625213 h 4857731"/>
              <a:gd name="connsiteX3" fmla="*/ 3037789 w 7794549"/>
              <a:gd name="connsiteY3" fmla="*/ 4857731 h 4857731"/>
              <a:gd name="connsiteX4" fmla="*/ 13512 w 7794549"/>
              <a:gd name="connsiteY4" fmla="*/ 4849224 h 4857731"/>
              <a:gd name="connsiteX5" fmla="*/ 0 w 7794549"/>
              <a:gd name="connsiteY5" fmla="*/ 0 h 4857731"/>
              <a:gd name="connsiteX0" fmla="*/ 0 w 7349452"/>
              <a:gd name="connsiteY0" fmla="*/ 0 h 4857731"/>
              <a:gd name="connsiteX1" fmla="*/ 7315200 w 7349452"/>
              <a:gd name="connsiteY1" fmla="*/ 0 h 4857731"/>
              <a:gd name="connsiteX2" fmla="*/ 7349452 w 7349452"/>
              <a:gd name="connsiteY2" fmla="*/ 653510 h 4857731"/>
              <a:gd name="connsiteX3" fmla="*/ 3037789 w 7349452"/>
              <a:gd name="connsiteY3" fmla="*/ 4857731 h 4857731"/>
              <a:gd name="connsiteX4" fmla="*/ 13512 w 7349452"/>
              <a:gd name="connsiteY4" fmla="*/ 4849224 h 4857731"/>
              <a:gd name="connsiteX5" fmla="*/ 0 w 7349452"/>
              <a:gd name="connsiteY5" fmla="*/ 0 h 4857731"/>
              <a:gd name="connsiteX0" fmla="*/ 0 w 7349452"/>
              <a:gd name="connsiteY0" fmla="*/ 0 h 4850657"/>
              <a:gd name="connsiteX1" fmla="*/ 7315200 w 7349452"/>
              <a:gd name="connsiteY1" fmla="*/ 0 h 4850657"/>
              <a:gd name="connsiteX2" fmla="*/ 7349452 w 7349452"/>
              <a:gd name="connsiteY2" fmla="*/ 653510 h 4850657"/>
              <a:gd name="connsiteX3" fmla="*/ 3325130 w 7349452"/>
              <a:gd name="connsiteY3" fmla="*/ 4850657 h 4850657"/>
              <a:gd name="connsiteX4" fmla="*/ 13512 w 7349452"/>
              <a:gd name="connsiteY4" fmla="*/ 4849224 h 4850657"/>
              <a:gd name="connsiteX5" fmla="*/ 0 w 7349452"/>
              <a:gd name="connsiteY5" fmla="*/ 0 h 485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9452" h="4850657">
                <a:moveTo>
                  <a:pt x="0" y="0"/>
                </a:moveTo>
                <a:lnTo>
                  <a:pt x="7315200" y="0"/>
                </a:lnTo>
                <a:lnTo>
                  <a:pt x="7349452" y="653510"/>
                </a:lnTo>
                <a:lnTo>
                  <a:pt x="3325130" y="4850657"/>
                </a:lnTo>
                <a:lnTo>
                  <a:pt x="13512" y="4849224"/>
                </a:lnTo>
                <a:lnTo>
                  <a:pt x="0" y="0"/>
                </a:lnTo>
                <a:close/>
              </a:path>
            </a:pathLst>
          </a:custGeom>
          <a:solidFill>
            <a:srgbClr val="FFBC79"/>
          </a:solidFill>
          <a:ln w="9525" cap="flat" cmpd="sng" algn="ctr">
            <a:noFill/>
            <a:prstDash val="solid"/>
            <a:round/>
            <a:headEnd type="none" w="med" len="med"/>
            <a:tailEnd type="none" w="med" len="med"/>
          </a:ln>
          <a:effectLst>
            <a:softEdge rad="31750"/>
          </a:effectLst>
          <a:ex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Gill Sans MT" panose="020B0502020104020203" pitchFamily="34" charset="0"/>
              </a:rPr>
              <a:t>Science Application Updates</a:t>
            </a:r>
          </a:p>
        </p:txBody>
      </p:sp>
      <p:sp>
        <p:nvSpPr>
          <p:cNvPr id="6" name="Text Placeholder 3">
            <a:extLst>
              <a:ext uri="{FF2B5EF4-FFF2-40B4-BE49-F238E27FC236}">
                <a16:creationId xmlns:a16="http://schemas.microsoft.com/office/drawing/2014/main" id="{564DD716-951E-428E-A7AF-24CE1600188F}"/>
              </a:ext>
            </a:extLst>
          </p:cNvPr>
          <p:cNvSpPr txBox="1">
            <a:spLocks/>
          </p:cNvSpPr>
          <p:nvPr/>
        </p:nvSpPr>
        <p:spPr>
          <a:xfrm>
            <a:off x="4267200" y="2166263"/>
            <a:ext cx="7696200" cy="4267200"/>
          </a:xfrm>
        </p:spPr>
        <p:txBody>
          <a:bodyPr>
            <a:normAutofit/>
          </a:bodyPr>
          <a:lstStyle>
            <a:lvl1pPr marL="168275" indent="-168275" algn="l" rtl="0" eaLnBrk="1" fontAlgn="base" hangingPunct="1">
              <a:spcBef>
                <a:spcPct val="20000"/>
              </a:spcBef>
              <a:spcAft>
                <a:spcPts val="600"/>
              </a:spcAft>
              <a:buClr>
                <a:schemeClr val="accent3">
                  <a:lumMod val="75000"/>
                </a:schemeClr>
              </a:buClr>
              <a:buSzPct val="150000"/>
              <a:buFont typeface="Times" pitchFamily="1" charset="0"/>
              <a:buChar char="•"/>
              <a:defRPr sz="1600" b="1">
                <a:solidFill>
                  <a:schemeClr val="tx1"/>
                </a:solidFill>
                <a:latin typeface="Gill Sans MT" pitchFamily="34" charset="0"/>
                <a:ea typeface="+mn-ea"/>
                <a:cs typeface="+mn-cs"/>
              </a:defRPr>
            </a:lvl1pPr>
            <a:lvl2pPr marL="458788" indent="-174625" algn="l" rtl="0" eaLnBrk="1" fontAlgn="base" hangingPunct="1">
              <a:spcBef>
                <a:spcPct val="20000"/>
              </a:spcBef>
              <a:spcAft>
                <a:spcPct val="0"/>
              </a:spcAft>
              <a:buClr>
                <a:srgbClr val="355777"/>
              </a:buClr>
              <a:buChar char="–"/>
              <a:defRPr sz="1600" b="1">
                <a:solidFill>
                  <a:schemeClr val="tx1"/>
                </a:solidFill>
                <a:latin typeface="Gill Sans MT" pitchFamily="34" charset="0"/>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1600" b="1">
                <a:solidFill>
                  <a:schemeClr val="tx1"/>
                </a:solidFill>
                <a:latin typeface="Gill Sans MT" pitchFamily="34" charset="0"/>
                <a:ea typeface="+mn-ea"/>
              </a:defRPr>
            </a:lvl3pPr>
            <a:lvl4pPr marL="1027113" indent="-169863" algn="l" rtl="0" eaLnBrk="1" fontAlgn="base" hangingPunct="1">
              <a:spcBef>
                <a:spcPct val="20000"/>
              </a:spcBef>
              <a:spcAft>
                <a:spcPct val="0"/>
              </a:spcAft>
              <a:buClr>
                <a:srgbClr val="355777"/>
              </a:buClr>
              <a:buChar char="–"/>
              <a:defRPr sz="1600" b="1">
                <a:solidFill>
                  <a:schemeClr val="tx1"/>
                </a:solidFill>
                <a:latin typeface="Gill Sans MT" pitchFamily="34" charset="0"/>
                <a:ea typeface="+mn-ea"/>
              </a:defRPr>
            </a:lvl4pPr>
            <a:lvl5pPr marL="1317625" indent="-176213" algn="l" rtl="0" eaLnBrk="1" fontAlgn="base" hangingPunct="1">
              <a:spcBef>
                <a:spcPct val="20000"/>
              </a:spcBef>
              <a:spcAft>
                <a:spcPct val="0"/>
              </a:spcAft>
              <a:buClr>
                <a:srgbClr val="355777"/>
              </a:buClr>
              <a:buChar char="»"/>
              <a:defRPr sz="1600" b="1" i="1">
                <a:solidFill>
                  <a:schemeClr val="tx1"/>
                </a:solidFill>
                <a:latin typeface="Gill Sans MT" pitchFamily="34" charset="0"/>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lvl="1" algn="r">
              <a:buFont typeface="Wingdings" panose="05000000000000000000" pitchFamily="2" charset="2"/>
              <a:buChar char="§"/>
            </a:pPr>
            <a:r>
              <a:rPr lang="en-US" sz="1800" b="0" kern="0" dirty="0"/>
              <a:t>Transparency of  </a:t>
            </a:r>
          </a:p>
          <a:p>
            <a:pPr marL="284163" lvl="1" indent="0" algn="r">
              <a:spcBef>
                <a:spcPts val="0"/>
              </a:spcBef>
              <a:buNone/>
            </a:pPr>
            <a:r>
              <a:rPr lang="en-US" sz="1800" b="0" kern="0" dirty="0"/>
              <a:t>emissions source options </a:t>
            </a:r>
          </a:p>
          <a:p>
            <a:pPr marL="284163" lvl="1" indent="0" algn="r">
              <a:spcBef>
                <a:spcPts val="0"/>
              </a:spcBef>
              <a:buNone/>
            </a:pPr>
            <a:r>
              <a:rPr lang="en-US" sz="1800" b="0" kern="0" dirty="0"/>
              <a:t>and online scaling</a:t>
            </a:r>
          </a:p>
          <a:p>
            <a:pPr lvl="1" algn="r">
              <a:spcBef>
                <a:spcPts val="1200"/>
              </a:spcBef>
              <a:buFont typeface="Wingdings" panose="05000000000000000000" pitchFamily="2" charset="2"/>
              <a:buChar char="§"/>
            </a:pPr>
            <a:r>
              <a:rPr lang="en-US" sz="1800" b="0" kern="0" dirty="0"/>
              <a:t>Diagnostic tools – updates for </a:t>
            </a:r>
          </a:p>
          <a:p>
            <a:pPr marL="284163" lvl="1" indent="0" algn="r">
              <a:spcBef>
                <a:spcPts val="0"/>
              </a:spcBef>
              <a:buNone/>
            </a:pPr>
            <a:r>
              <a:rPr lang="en-US" sz="1800" b="0" kern="0" dirty="0"/>
              <a:t>emissions, process analysis, photolysis </a:t>
            </a:r>
          </a:p>
          <a:p>
            <a:pPr marL="284163" lvl="1" indent="0" algn="r">
              <a:spcBef>
                <a:spcPts val="0"/>
              </a:spcBef>
              <a:buNone/>
            </a:pPr>
            <a:r>
              <a:rPr lang="en-US" sz="1800" b="0" kern="0" dirty="0"/>
              <a:t>parameters, and column extraction</a:t>
            </a:r>
          </a:p>
          <a:p>
            <a:pPr lvl="1" algn="r">
              <a:spcBef>
                <a:spcPts val="1200"/>
              </a:spcBef>
              <a:buFont typeface="Wingdings" panose="05000000000000000000" pitchFamily="2" charset="2"/>
              <a:buChar char="§"/>
            </a:pPr>
            <a:r>
              <a:rPr lang="en-US" sz="1800" b="0" kern="0" dirty="0"/>
              <a:t>Numerical Efficiency – improved handling of  </a:t>
            </a:r>
          </a:p>
          <a:p>
            <a:pPr marL="284163" lvl="1" indent="0" algn="r">
              <a:spcBef>
                <a:spcPts val="0"/>
              </a:spcBef>
              <a:buNone/>
            </a:pPr>
            <a:r>
              <a:rPr lang="en-US" sz="1800" b="0" kern="0" dirty="0"/>
              <a:t>many routine processes with vectorized </a:t>
            </a:r>
          </a:p>
          <a:p>
            <a:pPr marL="284163" lvl="1" indent="0" algn="r">
              <a:spcBef>
                <a:spcPts val="0"/>
              </a:spcBef>
              <a:buNone/>
            </a:pPr>
            <a:r>
              <a:rPr lang="en-US" sz="1800" b="0" kern="0" dirty="0"/>
              <a:t>algorithms</a:t>
            </a:r>
          </a:p>
          <a:p>
            <a:pPr lvl="1" algn="r">
              <a:spcBef>
                <a:spcPts val="1200"/>
              </a:spcBef>
              <a:buFont typeface="Wingdings" panose="05000000000000000000" pitchFamily="2" charset="2"/>
              <a:buChar char="§"/>
            </a:pPr>
            <a:r>
              <a:rPr lang="en-US" sz="1800" b="0" kern="0" dirty="0"/>
              <a:t>Improved organization, transparency and content of  </a:t>
            </a:r>
          </a:p>
          <a:p>
            <a:pPr marL="284163" lvl="1" indent="0" algn="r">
              <a:spcBef>
                <a:spcPts val="0"/>
              </a:spcBef>
              <a:buNone/>
            </a:pPr>
            <a:r>
              <a:rPr lang="en-US" sz="1800" b="0" kern="0" dirty="0"/>
              <a:t>default output logs. Metadata including runtime options </a:t>
            </a:r>
          </a:p>
          <a:p>
            <a:pPr marL="284163" lvl="1" indent="0" algn="r">
              <a:spcBef>
                <a:spcPts val="0"/>
              </a:spcBef>
              <a:buNone/>
            </a:pPr>
            <a:r>
              <a:rPr lang="en-US" sz="1800" b="0" kern="0" dirty="0"/>
              <a:t>recorded by default.</a:t>
            </a:r>
          </a:p>
          <a:p>
            <a:pPr lvl="1" algn="r">
              <a:spcBef>
                <a:spcPts val="1200"/>
              </a:spcBef>
              <a:buFont typeface="Wingdings" panose="05000000000000000000" pitchFamily="2" charset="2"/>
              <a:buChar char="§"/>
            </a:pPr>
            <a:endParaRPr lang="en-US" sz="1800" b="0" kern="0" dirty="0"/>
          </a:p>
          <a:p>
            <a:pPr lvl="1" algn="r">
              <a:spcBef>
                <a:spcPts val="1200"/>
              </a:spcBef>
              <a:buFont typeface="Wingdings" panose="05000000000000000000" pitchFamily="2" charset="2"/>
              <a:buChar char="§"/>
            </a:pPr>
            <a:endParaRPr lang="en-US" sz="1800" b="0" kern="0" dirty="0"/>
          </a:p>
        </p:txBody>
      </p:sp>
      <p:sp>
        <p:nvSpPr>
          <p:cNvPr id="15" name="TextBox 14">
            <a:extLst>
              <a:ext uri="{FF2B5EF4-FFF2-40B4-BE49-F238E27FC236}">
                <a16:creationId xmlns:a16="http://schemas.microsoft.com/office/drawing/2014/main" id="{24C22541-3886-4123-BEF3-90FB786EBE60}"/>
              </a:ext>
            </a:extLst>
          </p:cNvPr>
          <p:cNvSpPr txBox="1"/>
          <p:nvPr/>
        </p:nvSpPr>
        <p:spPr>
          <a:xfrm>
            <a:off x="521813" y="1741849"/>
            <a:ext cx="9917587" cy="4770537"/>
          </a:xfrm>
          <a:custGeom>
            <a:avLst/>
            <a:gdLst>
              <a:gd name="connsiteX0" fmla="*/ 0 w 9583521"/>
              <a:gd name="connsiteY0" fmla="*/ 0 h 2031325"/>
              <a:gd name="connsiteX1" fmla="*/ 9583521 w 9583521"/>
              <a:gd name="connsiteY1" fmla="*/ 0 h 2031325"/>
              <a:gd name="connsiteX2" fmla="*/ 9583521 w 9583521"/>
              <a:gd name="connsiteY2" fmla="*/ 2031325 h 2031325"/>
              <a:gd name="connsiteX3" fmla="*/ 0 w 9583521"/>
              <a:gd name="connsiteY3" fmla="*/ 2031325 h 2031325"/>
              <a:gd name="connsiteX4" fmla="*/ 0 w 9583521"/>
              <a:gd name="connsiteY4" fmla="*/ 0 h 2031325"/>
              <a:gd name="connsiteX0" fmla="*/ 0 w 9583521"/>
              <a:gd name="connsiteY0" fmla="*/ 0 h 2031325"/>
              <a:gd name="connsiteX1" fmla="*/ 8268599 w 9583521"/>
              <a:gd name="connsiteY1" fmla="*/ 7557 h 2031325"/>
              <a:gd name="connsiteX2" fmla="*/ 9583521 w 9583521"/>
              <a:gd name="connsiteY2" fmla="*/ 2031325 h 2031325"/>
              <a:gd name="connsiteX3" fmla="*/ 0 w 9583521"/>
              <a:gd name="connsiteY3" fmla="*/ 2031325 h 2031325"/>
              <a:gd name="connsiteX4" fmla="*/ 0 w 9583521"/>
              <a:gd name="connsiteY4" fmla="*/ 0 h 2031325"/>
              <a:gd name="connsiteX0" fmla="*/ 0 w 9583521"/>
              <a:gd name="connsiteY0" fmla="*/ 0 h 2031325"/>
              <a:gd name="connsiteX1" fmla="*/ 8268599 w 9583521"/>
              <a:gd name="connsiteY1" fmla="*/ 7557 h 2031325"/>
              <a:gd name="connsiteX2" fmla="*/ 8817788 w 9583521"/>
              <a:gd name="connsiteY2" fmla="*/ 867760 h 2031325"/>
              <a:gd name="connsiteX3" fmla="*/ 9583521 w 9583521"/>
              <a:gd name="connsiteY3" fmla="*/ 2031325 h 2031325"/>
              <a:gd name="connsiteX4" fmla="*/ 0 w 9583521"/>
              <a:gd name="connsiteY4" fmla="*/ 2031325 h 2031325"/>
              <a:gd name="connsiteX5" fmla="*/ 0 w 9583521"/>
              <a:gd name="connsiteY5" fmla="*/ 0 h 2031325"/>
              <a:gd name="connsiteX0" fmla="*/ 0 w 9583521"/>
              <a:gd name="connsiteY0" fmla="*/ 0 h 2031325"/>
              <a:gd name="connsiteX1" fmla="*/ 8268599 w 9583521"/>
              <a:gd name="connsiteY1" fmla="*/ 7557 h 2031325"/>
              <a:gd name="connsiteX2" fmla="*/ 8575964 w 9583521"/>
              <a:gd name="connsiteY2" fmla="*/ 444567 h 2031325"/>
              <a:gd name="connsiteX3" fmla="*/ 9583521 w 9583521"/>
              <a:gd name="connsiteY3" fmla="*/ 2031325 h 2031325"/>
              <a:gd name="connsiteX4" fmla="*/ 0 w 9583521"/>
              <a:gd name="connsiteY4" fmla="*/ 2031325 h 2031325"/>
              <a:gd name="connsiteX5" fmla="*/ 0 w 9583521"/>
              <a:gd name="connsiteY5" fmla="*/ 0 h 2031325"/>
              <a:gd name="connsiteX0" fmla="*/ 0 w 8575964"/>
              <a:gd name="connsiteY0" fmla="*/ 0 h 2031325"/>
              <a:gd name="connsiteX1" fmla="*/ 8268599 w 8575964"/>
              <a:gd name="connsiteY1" fmla="*/ 7557 h 2031325"/>
              <a:gd name="connsiteX2" fmla="*/ 8575964 w 8575964"/>
              <a:gd name="connsiteY2" fmla="*/ 444567 h 2031325"/>
              <a:gd name="connsiteX3" fmla="*/ 6129961 w 8575964"/>
              <a:gd name="connsiteY3" fmla="*/ 1978426 h 2031325"/>
              <a:gd name="connsiteX4" fmla="*/ 0 w 8575964"/>
              <a:gd name="connsiteY4" fmla="*/ 2031325 h 2031325"/>
              <a:gd name="connsiteX5" fmla="*/ 0 w 8575964"/>
              <a:gd name="connsiteY5" fmla="*/ 0 h 2031325"/>
              <a:gd name="connsiteX0" fmla="*/ 0 w 8523064"/>
              <a:gd name="connsiteY0" fmla="*/ 0 h 2031325"/>
              <a:gd name="connsiteX1" fmla="*/ 8268599 w 8523064"/>
              <a:gd name="connsiteY1" fmla="*/ 7557 h 2031325"/>
              <a:gd name="connsiteX2" fmla="*/ 8523064 w 8523064"/>
              <a:gd name="connsiteY2" fmla="*/ 300984 h 2031325"/>
              <a:gd name="connsiteX3" fmla="*/ 6129961 w 8523064"/>
              <a:gd name="connsiteY3" fmla="*/ 1978426 h 2031325"/>
              <a:gd name="connsiteX4" fmla="*/ 0 w 8523064"/>
              <a:gd name="connsiteY4" fmla="*/ 2031325 h 2031325"/>
              <a:gd name="connsiteX5" fmla="*/ 0 w 8523064"/>
              <a:gd name="connsiteY5" fmla="*/ 0 h 2031325"/>
              <a:gd name="connsiteX0" fmla="*/ 0 w 8523064"/>
              <a:gd name="connsiteY0" fmla="*/ 0 h 4668727"/>
              <a:gd name="connsiteX1" fmla="*/ 8268599 w 8523064"/>
              <a:gd name="connsiteY1" fmla="*/ 7557 h 4668727"/>
              <a:gd name="connsiteX2" fmla="*/ 8523064 w 8523064"/>
              <a:gd name="connsiteY2" fmla="*/ 300984 h 4668727"/>
              <a:gd name="connsiteX3" fmla="*/ 3152493 w 8523064"/>
              <a:gd name="connsiteY3" fmla="*/ 4668727 h 4668727"/>
              <a:gd name="connsiteX4" fmla="*/ 0 w 8523064"/>
              <a:gd name="connsiteY4" fmla="*/ 2031325 h 4668727"/>
              <a:gd name="connsiteX5" fmla="*/ 0 w 8523064"/>
              <a:gd name="connsiteY5" fmla="*/ 0 h 4668727"/>
              <a:gd name="connsiteX0" fmla="*/ 0 w 8523064"/>
              <a:gd name="connsiteY0" fmla="*/ 0 h 4698955"/>
              <a:gd name="connsiteX1" fmla="*/ 8268599 w 8523064"/>
              <a:gd name="connsiteY1" fmla="*/ 7557 h 4698955"/>
              <a:gd name="connsiteX2" fmla="*/ 8523064 w 8523064"/>
              <a:gd name="connsiteY2" fmla="*/ 300984 h 4698955"/>
              <a:gd name="connsiteX3" fmla="*/ 3152493 w 8523064"/>
              <a:gd name="connsiteY3" fmla="*/ 4668727 h 4698955"/>
              <a:gd name="connsiteX4" fmla="*/ 468536 w 8523064"/>
              <a:gd name="connsiteY4" fmla="*/ 4698955 h 4698955"/>
              <a:gd name="connsiteX5" fmla="*/ 0 w 8523064"/>
              <a:gd name="connsiteY5" fmla="*/ 0 h 4698955"/>
              <a:gd name="connsiteX0" fmla="*/ 0 w 8062085"/>
              <a:gd name="connsiteY0" fmla="*/ 0 h 4691398"/>
              <a:gd name="connsiteX1" fmla="*/ 7807620 w 8062085"/>
              <a:gd name="connsiteY1" fmla="*/ 0 h 4691398"/>
              <a:gd name="connsiteX2" fmla="*/ 8062085 w 8062085"/>
              <a:gd name="connsiteY2" fmla="*/ 293427 h 4691398"/>
              <a:gd name="connsiteX3" fmla="*/ 2691514 w 8062085"/>
              <a:gd name="connsiteY3" fmla="*/ 4661170 h 4691398"/>
              <a:gd name="connsiteX4" fmla="*/ 7557 w 8062085"/>
              <a:gd name="connsiteY4" fmla="*/ 4691398 h 4691398"/>
              <a:gd name="connsiteX5" fmla="*/ 0 w 8062085"/>
              <a:gd name="connsiteY5" fmla="*/ 0 h 4691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62085" h="4691398">
                <a:moveTo>
                  <a:pt x="0" y="0"/>
                </a:moveTo>
                <a:lnTo>
                  <a:pt x="7807620" y="0"/>
                </a:lnTo>
                <a:lnTo>
                  <a:pt x="8062085" y="293427"/>
                </a:lnTo>
                <a:lnTo>
                  <a:pt x="2691514" y="4661170"/>
                </a:lnTo>
                <a:lnTo>
                  <a:pt x="7557" y="4691398"/>
                </a:lnTo>
                <a:lnTo>
                  <a:pt x="0" y="0"/>
                </a:lnTo>
                <a:close/>
              </a:path>
            </a:pathLst>
          </a:custGeom>
          <a:noFill/>
        </p:spPr>
        <p:txBody>
          <a:bodyPr wrap="square" rtlCol="0">
            <a:spAutoFit/>
          </a:bodyPr>
          <a:lstStyle/>
          <a:p>
            <a:pPr marL="400050" lvl="1" indent="-285750">
              <a:buFont typeface="Wingdings" panose="05000000000000000000" pitchFamily="2" charset="2"/>
              <a:buChar char="§"/>
            </a:pPr>
            <a:r>
              <a:rPr lang="en-US" sz="1800" dirty="0">
                <a:latin typeface="Gill Sans MT" panose="020B0502020104020203" pitchFamily="34" charset="0"/>
              </a:rPr>
              <a:t>Advanced processing of meteorological input data – added support for WRF features.</a:t>
            </a:r>
          </a:p>
          <a:p>
            <a:pPr marL="400050" lvl="1" indent="-285750">
              <a:spcBef>
                <a:spcPts val="1200"/>
              </a:spcBef>
              <a:buFont typeface="Wingdings" panose="05000000000000000000" pitchFamily="2" charset="2"/>
              <a:buChar char="§"/>
            </a:pPr>
            <a:r>
              <a:rPr lang="en-US" sz="1800" dirty="0">
                <a:latin typeface="Gill Sans MT" panose="020B0502020104020203" pitchFamily="34" charset="0"/>
              </a:rPr>
              <a:t>Chemistry mechanisms updated and consolidated. Complexity of chemical speciation </a:t>
            </a:r>
          </a:p>
          <a:p>
            <a:pPr marL="403225" lvl="2">
              <a:spcBef>
                <a:spcPts val="0"/>
              </a:spcBef>
            </a:pPr>
            <a:r>
              <a:rPr lang="en-US" sz="1800" dirty="0">
                <a:latin typeface="Gill Sans MT" panose="020B0502020104020203" pitchFamily="34" charset="0"/>
              </a:rPr>
              <a:t>reduced</a:t>
            </a:r>
          </a:p>
          <a:p>
            <a:pPr marL="400050" lvl="1" indent="-285750">
              <a:spcBef>
                <a:spcPts val="1200"/>
              </a:spcBef>
              <a:buFont typeface="Wingdings" panose="05000000000000000000" pitchFamily="2" charset="2"/>
              <a:buChar char="§"/>
            </a:pPr>
            <a:r>
              <a:rPr lang="en-US" sz="1800" dirty="0">
                <a:latin typeface="Gill Sans MT" panose="020B0502020104020203" pitchFamily="34" charset="0"/>
              </a:rPr>
              <a:t>Long-range transport of ozone – photolysis and halogen updates </a:t>
            </a:r>
          </a:p>
          <a:p>
            <a:pPr marL="400050" lvl="1" indent="-285750">
              <a:spcBef>
                <a:spcPts val="1200"/>
              </a:spcBef>
              <a:buFont typeface="Wingdings" panose="05000000000000000000" pitchFamily="2" charset="2"/>
              <a:buChar char="§"/>
            </a:pPr>
            <a:r>
              <a:rPr lang="en-US" sz="1800" dirty="0">
                <a:latin typeface="Gill Sans MT" panose="020B0502020104020203" pitchFamily="34" charset="0"/>
              </a:rPr>
              <a:t>Secondary pollutant generation in clouds – expanded the Kinetic Mass </a:t>
            </a:r>
          </a:p>
          <a:p>
            <a:pPr marL="403225" lvl="2">
              <a:spcBef>
                <a:spcPts val="0"/>
              </a:spcBef>
            </a:pPr>
            <a:r>
              <a:rPr lang="en-US" sz="1800" dirty="0">
                <a:latin typeface="Gill Sans MT" panose="020B0502020104020203" pitchFamily="34" charset="0"/>
              </a:rPr>
              <a:t>Transfer Module (version 2, KMT2)</a:t>
            </a:r>
          </a:p>
          <a:p>
            <a:pPr marL="400050" lvl="1" indent="-285750">
              <a:spcBef>
                <a:spcPts val="1200"/>
              </a:spcBef>
              <a:buFont typeface="Wingdings" panose="05000000000000000000" pitchFamily="2" charset="2"/>
              <a:buChar char="§"/>
            </a:pPr>
            <a:r>
              <a:rPr lang="en-US" sz="1800" dirty="0">
                <a:latin typeface="Gill Sans MT" panose="020B0502020104020203" pitchFamily="34" charset="0"/>
              </a:rPr>
              <a:t>Biogenic secondary organic aerosol production revised</a:t>
            </a:r>
          </a:p>
          <a:p>
            <a:pPr marL="400050" lvl="1" indent="-285750">
              <a:spcBef>
                <a:spcPts val="1200"/>
              </a:spcBef>
              <a:buFont typeface="Wingdings" panose="05000000000000000000" pitchFamily="2" charset="2"/>
              <a:buChar char="§"/>
            </a:pPr>
            <a:r>
              <a:rPr lang="en-US" sz="1800" dirty="0">
                <a:latin typeface="Gill Sans MT" panose="020B0502020104020203" pitchFamily="34" charset="0"/>
              </a:rPr>
              <a:t>Water uptake to aerosol organic phase – applications to  </a:t>
            </a:r>
          </a:p>
          <a:p>
            <a:pPr marL="403225" lvl="2">
              <a:spcBef>
                <a:spcPts val="0"/>
              </a:spcBef>
            </a:pPr>
            <a:r>
              <a:rPr lang="en-US" sz="1800" dirty="0">
                <a:latin typeface="Gill Sans MT" panose="020B0502020104020203" pitchFamily="34" charset="0"/>
              </a:rPr>
              <a:t>chemistry, mixing state, optics, etc.</a:t>
            </a:r>
          </a:p>
          <a:p>
            <a:pPr marL="400050" lvl="1" indent="-285750">
              <a:spcBef>
                <a:spcPts val="1200"/>
              </a:spcBef>
              <a:buFont typeface="Wingdings" panose="05000000000000000000" pitchFamily="2" charset="2"/>
              <a:buChar char="§"/>
            </a:pPr>
            <a:r>
              <a:rPr lang="en-US" sz="1800" dirty="0">
                <a:latin typeface="Gill Sans MT" panose="020B0502020104020203" pitchFamily="34" charset="0"/>
              </a:rPr>
              <a:t>Deposition parameterizations – updates to surface </a:t>
            </a:r>
          </a:p>
          <a:p>
            <a:pPr marL="403225" lvl="2">
              <a:spcBef>
                <a:spcPts val="0"/>
              </a:spcBef>
            </a:pPr>
            <a:r>
              <a:rPr lang="en-US" sz="1800" dirty="0">
                <a:latin typeface="Gill Sans MT" panose="020B0502020104020203" pitchFamily="34" charset="0"/>
              </a:rPr>
              <a:t>uptake for gases and aerosols</a:t>
            </a:r>
          </a:p>
          <a:p>
            <a:pPr marL="400050" lvl="1" indent="-285750">
              <a:spcBef>
                <a:spcPts val="1200"/>
              </a:spcBef>
              <a:buFont typeface="Wingdings" panose="05000000000000000000" pitchFamily="2" charset="2"/>
              <a:buChar char="§"/>
            </a:pPr>
            <a:r>
              <a:rPr lang="en-US" sz="1800" dirty="0">
                <a:latin typeface="Gill Sans MT" panose="020B0502020104020203" pitchFamily="34" charset="0"/>
              </a:rPr>
              <a:t>Two deposition modules now available – </a:t>
            </a:r>
          </a:p>
          <a:p>
            <a:pPr marL="403225" lvl="2">
              <a:spcBef>
                <a:spcPts val="0"/>
              </a:spcBef>
            </a:pPr>
            <a:r>
              <a:rPr lang="en-US" sz="1800" dirty="0">
                <a:latin typeface="Gill Sans MT" panose="020B0502020104020203" pitchFamily="34" charset="0"/>
              </a:rPr>
              <a:t>M3dry (consolidated) and STAGE (tiled)</a:t>
            </a:r>
          </a:p>
        </p:txBody>
      </p:sp>
    </p:spTree>
    <p:extLst>
      <p:ext uri="{BB962C8B-B14F-4D97-AF65-F5344CB8AC3E}">
        <p14:creationId xmlns:p14="http://schemas.microsoft.com/office/powerpoint/2010/main" val="2510422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itle 2">
                <a:extLst>
                  <a:ext uri="{FF2B5EF4-FFF2-40B4-BE49-F238E27FC236}">
                    <a16:creationId xmlns:a16="http://schemas.microsoft.com/office/drawing/2014/main" id="{6F5151B7-F7A2-4490-8F8A-7981C2E6D16D}"/>
                  </a:ext>
                </a:extLst>
              </p:cNvPr>
              <p:cNvSpPr>
                <a:spLocks noGrp="1"/>
              </p:cNvSpPr>
              <p:nvPr>
                <p:ph type="title"/>
              </p:nvPr>
            </p:nvSpPr>
            <p:spPr>
              <a:xfrm>
                <a:off x="3566160" y="210312"/>
                <a:ext cx="8534400" cy="678307"/>
              </a:xfrm>
            </p:spPr>
            <p:txBody>
              <a:bodyPr/>
              <a:lstStyle/>
              <a:p>
                <a:r>
                  <a:rPr lang="en-US" sz="2400" dirty="0"/>
                  <a:t>Effect of New Cloud Chemistry on </a:t>
                </a:r>
                <a14:m>
                  <m:oMath xmlns:m="http://schemas.openxmlformats.org/officeDocument/2006/math">
                    <m:sSubSup>
                      <m:sSubSupPr>
                        <m:ctrlPr>
                          <a:rPr lang="en-US" sz="2400" i="1">
                            <a:latin typeface="Cambria Math" panose="02040503050406030204" pitchFamily="18" charset="0"/>
                          </a:rPr>
                        </m:ctrlPr>
                      </m:sSubSupPr>
                      <m:e>
                        <m:r>
                          <m:rPr>
                            <m:nor/>
                          </m:rPr>
                          <a:rPr lang="en-US" sz="2400">
                            <a:latin typeface="Cambria Math" panose="02040503050406030204" pitchFamily="18" charset="0"/>
                          </a:rPr>
                          <m:t>SO</m:t>
                        </m:r>
                      </m:e>
                      <m:sub>
                        <m:r>
                          <a:rPr lang="en-US" sz="2400" i="1">
                            <a:latin typeface="Cambria Math" panose="02040503050406030204" pitchFamily="18" charset="0"/>
                          </a:rPr>
                          <m:t>𝟒</m:t>
                        </m:r>
                      </m:sub>
                      <m:sup>
                        <m:r>
                          <a:rPr lang="en-US" sz="2400" i="1">
                            <a:latin typeface="Cambria Math" panose="02040503050406030204" pitchFamily="18" charset="0"/>
                          </a:rPr>
                          <m:t>𝟐</m:t>
                        </m:r>
                        <m:r>
                          <a:rPr lang="en-US" sz="2400" i="1">
                            <a:latin typeface="Cambria Math" panose="02040503050406030204" pitchFamily="18" charset="0"/>
                          </a:rPr>
                          <m:t>−</m:t>
                        </m:r>
                      </m:sup>
                    </m:sSubSup>
                  </m:oMath>
                </a14:m>
                <a:r>
                  <a:rPr lang="en-US" sz="2400" dirty="0"/>
                  <a:t> and SOA (Research Option) </a:t>
                </a:r>
              </a:p>
            </p:txBody>
          </p:sp>
        </mc:Choice>
        <mc:Fallback>
          <p:sp>
            <p:nvSpPr>
              <p:cNvPr id="3" name="Title 2">
                <a:extLst>
                  <a:ext uri="{FF2B5EF4-FFF2-40B4-BE49-F238E27FC236}">
                    <a16:creationId xmlns:a16="http://schemas.microsoft.com/office/drawing/2014/main" id="{6F5151B7-F7A2-4490-8F8A-7981C2E6D16D}"/>
                  </a:ext>
                </a:extLst>
              </p:cNvPr>
              <p:cNvSpPr>
                <a:spLocks noGrp="1" noRot="1" noChangeAspect="1" noMove="1" noResize="1" noEditPoints="1" noAdjustHandles="1" noChangeArrowheads="1" noChangeShapeType="1" noTextEdit="1"/>
              </p:cNvSpPr>
              <p:nvPr>
                <p:ph type="title"/>
              </p:nvPr>
            </p:nvSpPr>
            <p:spPr>
              <a:xfrm>
                <a:off x="3566160" y="210312"/>
                <a:ext cx="8534400" cy="678307"/>
              </a:xfrm>
              <a:blipFill>
                <a:blip r:embed="rId3"/>
                <a:stretch>
                  <a:fillRect l="-1071" t="-3604" b="-4504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5490354-DC0F-41D0-84DA-38308A325B06}"/>
              </a:ext>
            </a:extLst>
          </p:cNvPr>
          <p:cNvPicPr>
            <a:picLocks noChangeAspect="1" noChangeArrowheads="1"/>
          </p:cNvPicPr>
          <p:nvPr/>
        </p:nvPicPr>
        <p:blipFill>
          <a:blip r:embed="rId4" cstate="print"/>
          <a:srcRect/>
          <a:stretch>
            <a:fillRect/>
          </a:stretch>
        </p:blipFill>
        <p:spPr bwMode="auto">
          <a:xfrm>
            <a:off x="7998973" y="1107716"/>
            <a:ext cx="3554262" cy="2868397"/>
          </a:xfrm>
          <a:prstGeom prst="rect">
            <a:avLst/>
          </a:prstGeom>
          <a:noFill/>
          <a:ln w="9525">
            <a:noFill/>
            <a:miter lim="800000"/>
            <a:headEnd/>
            <a:tailEnd/>
          </a:ln>
          <a:effectLst/>
        </p:spPr>
      </p:pic>
      <p:pic>
        <p:nvPicPr>
          <p:cNvPr id="16" name="Picture 15">
            <a:extLst>
              <a:ext uri="{FF2B5EF4-FFF2-40B4-BE49-F238E27FC236}">
                <a16:creationId xmlns:a16="http://schemas.microsoft.com/office/drawing/2014/main" id="{264DBBF6-2AE5-4E5F-9EEF-20CC1317F0A9}"/>
              </a:ext>
            </a:extLst>
          </p:cNvPr>
          <p:cNvPicPr>
            <a:picLocks noChangeAspect="1"/>
          </p:cNvPicPr>
          <p:nvPr/>
        </p:nvPicPr>
        <p:blipFill>
          <a:blip r:embed="rId5"/>
          <a:stretch>
            <a:fillRect/>
          </a:stretch>
        </p:blipFill>
        <p:spPr>
          <a:xfrm>
            <a:off x="304800" y="1029008"/>
            <a:ext cx="6867183" cy="3085792"/>
          </a:xfrm>
          <a:prstGeom prst="rect">
            <a:avLst/>
          </a:prstGeom>
        </p:spPr>
      </p:pic>
      <p:sp>
        <p:nvSpPr>
          <p:cNvPr id="17" name="Content Placeholder 2">
            <a:extLst>
              <a:ext uri="{FF2B5EF4-FFF2-40B4-BE49-F238E27FC236}">
                <a16:creationId xmlns:a16="http://schemas.microsoft.com/office/drawing/2014/main" id="{44731354-3908-4B06-86E0-BA3C3EC6FDB9}"/>
              </a:ext>
            </a:extLst>
          </p:cNvPr>
          <p:cNvSpPr txBox="1">
            <a:spLocks/>
          </p:cNvSpPr>
          <p:nvPr/>
        </p:nvSpPr>
        <p:spPr>
          <a:xfrm>
            <a:off x="6444299" y="4013942"/>
            <a:ext cx="5214301" cy="2767858"/>
          </a:xfrm>
          <a:prstGeom prst="rect">
            <a:avLst/>
          </a:prstGeom>
        </p:spPr>
        <p:txBody>
          <a:bodyPr>
            <a:no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a:buFont typeface="Times" pitchFamily="1" charset="0"/>
              <a:buNone/>
            </a:pPr>
            <a:r>
              <a:rPr lang="en-US" sz="1300" b="1" kern="0" dirty="0"/>
              <a:t>Summer</a:t>
            </a:r>
            <a:r>
              <a:rPr lang="en-US" sz="1300" kern="0" dirty="0"/>
              <a:t> (June 2013, </a:t>
            </a:r>
            <a:r>
              <a:rPr lang="en-US" sz="1300" i="1" kern="0" dirty="0"/>
              <a:t>Top</a:t>
            </a:r>
            <a:r>
              <a:rPr lang="en-US" sz="1300" kern="0" dirty="0"/>
              <a:t>):</a:t>
            </a:r>
          </a:p>
          <a:p>
            <a:r>
              <a:rPr lang="en-US" sz="1300" kern="0" dirty="0"/>
              <a:t>150-300+% increase in surface level “cloud SOA” in  US </a:t>
            </a:r>
          </a:p>
          <a:p>
            <a:r>
              <a:rPr lang="en-US" sz="1300" kern="0" dirty="0"/>
              <a:t>Elevated cloud SOA at both the surface and aloft; additional precursors as well as added pH dependence </a:t>
            </a:r>
            <a:r>
              <a:rPr lang="en-US" sz="1300" kern="0" dirty="0">
                <a:sym typeface="Wingdings" panose="05000000000000000000" pitchFamily="2" charset="2"/>
              </a:rPr>
              <a:t> </a:t>
            </a:r>
            <a:r>
              <a:rPr lang="en-US" sz="1300" kern="0" dirty="0"/>
              <a:t>changes in spatial distribution</a:t>
            </a:r>
          </a:p>
          <a:p>
            <a:pPr>
              <a:spcBef>
                <a:spcPts val="1800"/>
              </a:spcBef>
              <a:buFont typeface="Times" pitchFamily="1" charset="0"/>
              <a:buNone/>
            </a:pPr>
            <a:r>
              <a:rPr lang="en-US" sz="1300" b="1" kern="0" dirty="0"/>
              <a:t>Winter</a:t>
            </a:r>
            <a:r>
              <a:rPr lang="en-US" sz="1300" kern="0" dirty="0"/>
              <a:t> (January 2016, </a:t>
            </a:r>
            <a:r>
              <a:rPr lang="en-US" sz="1300" i="1" kern="0" dirty="0"/>
              <a:t>Bottom</a:t>
            </a:r>
            <a:r>
              <a:rPr lang="en-US" sz="1300" kern="0" dirty="0"/>
              <a:t>):</a:t>
            </a:r>
          </a:p>
          <a:p>
            <a:pPr eaLnBrk="0" hangingPunct="0">
              <a:lnSpc>
                <a:spcPct val="110000"/>
              </a:lnSpc>
            </a:pPr>
            <a:r>
              <a:rPr lang="en-US" sz="1300" kern="0" dirty="0"/>
              <a:t>SO</a:t>
            </a:r>
            <a:r>
              <a:rPr lang="en-US" sz="1300" kern="0" baseline="-25000" dirty="0"/>
              <a:t>4</a:t>
            </a:r>
            <a:r>
              <a:rPr lang="en-US" sz="1300" kern="0" baseline="30000" dirty="0"/>
              <a:t>2-</a:t>
            </a:r>
            <a:r>
              <a:rPr lang="en-US" sz="1300" kern="0" dirty="0"/>
              <a:t> increased up to 27%. NO</a:t>
            </a:r>
            <a:r>
              <a:rPr lang="en-US" sz="1300" kern="0" baseline="-25000" dirty="0"/>
              <a:t>3</a:t>
            </a:r>
            <a:r>
              <a:rPr lang="en-US" sz="1300" kern="0" baseline="30000" dirty="0"/>
              <a:t>-</a:t>
            </a:r>
            <a:r>
              <a:rPr lang="en-US" sz="1300" kern="0" dirty="0"/>
              <a:t> tends to decrease with a similar pattern</a:t>
            </a:r>
          </a:p>
          <a:p>
            <a:pPr eaLnBrk="0" hangingPunct="0">
              <a:lnSpc>
                <a:spcPct val="110000"/>
              </a:lnSpc>
            </a:pPr>
            <a:r>
              <a:rPr lang="en-US" sz="1300" kern="0" dirty="0"/>
              <a:t>23% increase in runtime for 2016 Q1 hemispheric run. Impacts on CMAQ runtime depend on domain, chemical mechanism, and season</a:t>
            </a:r>
          </a:p>
        </p:txBody>
      </p:sp>
      <p:sp>
        <p:nvSpPr>
          <p:cNvPr id="19" name="TextBox 18">
            <a:extLst>
              <a:ext uri="{FF2B5EF4-FFF2-40B4-BE49-F238E27FC236}">
                <a16:creationId xmlns:a16="http://schemas.microsoft.com/office/drawing/2014/main" id="{E48AE065-135A-4A77-88BA-3DE0266039BC}"/>
              </a:ext>
            </a:extLst>
          </p:cNvPr>
          <p:cNvSpPr txBox="1"/>
          <p:nvPr/>
        </p:nvSpPr>
        <p:spPr>
          <a:xfrm>
            <a:off x="408269" y="3137955"/>
            <a:ext cx="2220499" cy="584775"/>
          </a:xfrm>
          <a:prstGeom prst="rect">
            <a:avLst/>
          </a:prstGeom>
          <a:solidFill>
            <a:schemeClr val="bg1"/>
          </a:solidFill>
        </p:spPr>
        <p:txBody>
          <a:bodyPr wrap="square" rtlCol="0">
            <a:spAutoFit/>
          </a:bodyPr>
          <a:lstStyle/>
          <a:p>
            <a:r>
              <a:rPr lang="en-US" sz="1600" dirty="0">
                <a:latin typeface="Calibri" pitchFamily="34" charset="0"/>
              </a:rPr>
              <a:t>June 2013 cloud SOA (GLY/MGLY)</a:t>
            </a:r>
          </a:p>
        </p:txBody>
      </p:sp>
      <p:sp>
        <p:nvSpPr>
          <p:cNvPr id="20" name="TextBox 19">
            <a:extLst>
              <a:ext uri="{FF2B5EF4-FFF2-40B4-BE49-F238E27FC236}">
                <a16:creationId xmlns:a16="http://schemas.microsoft.com/office/drawing/2014/main" id="{F9655B52-72E1-49AB-8921-A60EE9EB057A}"/>
              </a:ext>
            </a:extLst>
          </p:cNvPr>
          <p:cNvSpPr txBox="1"/>
          <p:nvPr/>
        </p:nvSpPr>
        <p:spPr>
          <a:xfrm>
            <a:off x="3738391" y="3145474"/>
            <a:ext cx="2586209" cy="584775"/>
          </a:xfrm>
          <a:prstGeom prst="rect">
            <a:avLst/>
          </a:prstGeom>
          <a:solidFill>
            <a:schemeClr val="bg1"/>
          </a:solidFill>
        </p:spPr>
        <p:txBody>
          <a:bodyPr wrap="square" rtlCol="0">
            <a:spAutoFit/>
          </a:bodyPr>
          <a:lstStyle/>
          <a:p>
            <a:r>
              <a:rPr lang="en-US" sz="1600" dirty="0">
                <a:latin typeface="Calibri" pitchFamily="34" charset="0"/>
              </a:rPr>
              <a:t>June 2013 cloud SOA (GLY/MGLY/GCOL/CH</a:t>
            </a:r>
            <a:r>
              <a:rPr lang="en-US" sz="1600" baseline="-25000" dirty="0">
                <a:latin typeface="Calibri" pitchFamily="34" charset="0"/>
              </a:rPr>
              <a:t>3</a:t>
            </a:r>
            <a:r>
              <a:rPr lang="en-US" sz="1600" dirty="0">
                <a:latin typeface="Calibri" pitchFamily="34" charset="0"/>
              </a:rPr>
              <a:t>COOH)</a:t>
            </a:r>
          </a:p>
        </p:txBody>
      </p:sp>
      <p:cxnSp>
        <p:nvCxnSpPr>
          <p:cNvPr id="21" name="Straight Arrow Connector 20">
            <a:extLst>
              <a:ext uri="{FF2B5EF4-FFF2-40B4-BE49-F238E27FC236}">
                <a16:creationId xmlns:a16="http://schemas.microsoft.com/office/drawing/2014/main" id="{F40E5C7E-19E1-42A8-AE6A-7720319A717E}"/>
              </a:ext>
            </a:extLst>
          </p:cNvPr>
          <p:cNvCxnSpPr>
            <a:cxnSpLocks/>
          </p:cNvCxnSpPr>
          <p:nvPr/>
        </p:nvCxnSpPr>
        <p:spPr bwMode="auto">
          <a:xfrm>
            <a:off x="5867400" y="2209801"/>
            <a:ext cx="2819400" cy="38995"/>
          </a:xfrm>
          <a:prstGeom prst="straightConnector1">
            <a:avLst/>
          </a:prstGeom>
          <a:solidFill>
            <a:schemeClr val="accent1"/>
          </a:solidFill>
          <a:ln w="254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oup 4">
            <a:extLst>
              <a:ext uri="{FF2B5EF4-FFF2-40B4-BE49-F238E27FC236}">
                <a16:creationId xmlns:a16="http://schemas.microsoft.com/office/drawing/2014/main" id="{1CE65C4E-75E2-49D8-A497-CA8557CD3D41}"/>
              </a:ext>
            </a:extLst>
          </p:cNvPr>
          <p:cNvGrpSpPr/>
          <p:nvPr/>
        </p:nvGrpSpPr>
        <p:grpSpPr>
          <a:xfrm>
            <a:off x="3233903" y="3931114"/>
            <a:ext cx="3048000" cy="2902646"/>
            <a:chOff x="2225856" y="3744453"/>
            <a:chExt cx="2883582" cy="2746069"/>
          </a:xfrm>
        </p:grpSpPr>
        <p:pic>
          <p:nvPicPr>
            <p:cNvPr id="6" name="Picture 5">
              <a:extLst>
                <a:ext uri="{FF2B5EF4-FFF2-40B4-BE49-F238E27FC236}">
                  <a16:creationId xmlns:a16="http://schemas.microsoft.com/office/drawing/2014/main" id="{4DE57B20-632C-45C4-9CEB-63B8E079470E}"/>
                </a:ext>
              </a:extLst>
            </p:cNvPr>
            <p:cNvPicPr>
              <a:picLocks noChangeAspect="1"/>
            </p:cNvPicPr>
            <p:nvPr/>
          </p:nvPicPr>
          <p:blipFill>
            <a:blip r:embed="rId6"/>
            <a:stretch>
              <a:fillRect/>
            </a:stretch>
          </p:blipFill>
          <p:spPr>
            <a:xfrm>
              <a:off x="2225856" y="3822813"/>
              <a:ext cx="2863002" cy="2642771"/>
            </a:xfrm>
            <a:prstGeom prst="rect">
              <a:avLst/>
            </a:prstGeom>
          </p:spPr>
        </p:pic>
        <p:grpSp>
          <p:nvGrpSpPr>
            <p:cNvPr id="7" name="Group 6">
              <a:extLst>
                <a:ext uri="{FF2B5EF4-FFF2-40B4-BE49-F238E27FC236}">
                  <a16:creationId xmlns:a16="http://schemas.microsoft.com/office/drawing/2014/main" id="{80CA8D4F-7B54-4153-B12C-3054295D0A85}"/>
                </a:ext>
              </a:extLst>
            </p:cNvPr>
            <p:cNvGrpSpPr/>
            <p:nvPr/>
          </p:nvGrpSpPr>
          <p:grpSpPr>
            <a:xfrm>
              <a:off x="4585908" y="3946963"/>
              <a:ext cx="523530" cy="2543559"/>
              <a:chOff x="5719730" y="3935901"/>
              <a:chExt cx="523530" cy="2543559"/>
            </a:xfrm>
          </p:grpSpPr>
          <p:sp>
            <p:nvSpPr>
              <p:cNvPr id="10" name="Rectangle 9">
                <a:extLst>
                  <a:ext uri="{FF2B5EF4-FFF2-40B4-BE49-F238E27FC236}">
                    <a16:creationId xmlns:a16="http://schemas.microsoft.com/office/drawing/2014/main" id="{08DF2428-5AF7-4C3B-9FE1-7BABD927C8CB}"/>
                  </a:ext>
                </a:extLst>
              </p:cNvPr>
              <p:cNvSpPr/>
              <p:nvPr/>
            </p:nvSpPr>
            <p:spPr>
              <a:xfrm>
                <a:off x="5739406" y="3981368"/>
                <a:ext cx="335863" cy="2484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9D859D-A2C9-40B2-85E4-0F9923412425}"/>
                  </a:ext>
                </a:extLst>
              </p:cNvPr>
              <p:cNvSpPr txBox="1"/>
              <p:nvPr/>
            </p:nvSpPr>
            <p:spPr>
              <a:xfrm>
                <a:off x="5719730" y="3935901"/>
                <a:ext cx="523530" cy="246221"/>
              </a:xfrm>
              <a:prstGeom prst="rect">
                <a:avLst/>
              </a:prstGeom>
              <a:noFill/>
            </p:spPr>
            <p:txBody>
              <a:bodyPr wrap="square" rtlCol="0">
                <a:spAutoFit/>
              </a:bodyPr>
              <a:lstStyle/>
              <a:p>
                <a:r>
                  <a:rPr lang="en-US" sz="1000" dirty="0"/>
                  <a:t>30.0</a:t>
                </a:r>
              </a:p>
            </p:txBody>
          </p:sp>
          <p:sp>
            <p:nvSpPr>
              <p:cNvPr id="12" name="TextBox 11">
                <a:extLst>
                  <a:ext uri="{FF2B5EF4-FFF2-40B4-BE49-F238E27FC236}">
                    <a16:creationId xmlns:a16="http://schemas.microsoft.com/office/drawing/2014/main" id="{F6D30684-DD3E-4D8C-8A4A-E88397E94DFF}"/>
                  </a:ext>
                </a:extLst>
              </p:cNvPr>
              <p:cNvSpPr txBox="1"/>
              <p:nvPr/>
            </p:nvSpPr>
            <p:spPr>
              <a:xfrm>
                <a:off x="5722430" y="4496830"/>
                <a:ext cx="429025" cy="246221"/>
              </a:xfrm>
              <a:prstGeom prst="rect">
                <a:avLst/>
              </a:prstGeom>
              <a:noFill/>
            </p:spPr>
            <p:txBody>
              <a:bodyPr wrap="square" rtlCol="0">
                <a:spAutoFit/>
              </a:bodyPr>
              <a:lstStyle/>
              <a:p>
                <a:r>
                  <a:rPr lang="en-US" sz="1000" dirty="0"/>
                  <a:t>20.0</a:t>
                </a:r>
              </a:p>
            </p:txBody>
          </p:sp>
          <p:sp>
            <p:nvSpPr>
              <p:cNvPr id="13" name="TextBox 12">
                <a:extLst>
                  <a:ext uri="{FF2B5EF4-FFF2-40B4-BE49-F238E27FC236}">
                    <a16:creationId xmlns:a16="http://schemas.microsoft.com/office/drawing/2014/main" id="{9330A898-805C-468F-AA39-9570C842FCD1}"/>
                  </a:ext>
                </a:extLst>
              </p:cNvPr>
              <p:cNvSpPr txBox="1"/>
              <p:nvPr/>
            </p:nvSpPr>
            <p:spPr>
              <a:xfrm>
                <a:off x="5739406" y="5078800"/>
                <a:ext cx="451776" cy="246221"/>
              </a:xfrm>
              <a:prstGeom prst="rect">
                <a:avLst/>
              </a:prstGeom>
              <a:noFill/>
            </p:spPr>
            <p:txBody>
              <a:bodyPr wrap="square" rtlCol="0">
                <a:spAutoFit/>
              </a:bodyPr>
              <a:lstStyle/>
              <a:p>
                <a:r>
                  <a:rPr lang="en-US" sz="1000" dirty="0"/>
                  <a:t>10.0</a:t>
                </a:r>
              </a:p>
            </p:txBody>
          </p:sp>
          <p:sp>
            <p:nvSpPr>
              <p:cNvPr id="14" name="TextBox 13">
                <a:extLst>
                  <a:ext uri="{FF2B5EF4-FFF2-40B4-BE49-F238E27FC236}">
                    <a16:creationId xmlns:a16="http://schemas.microsoft.com/office/drawing/2014/main" id="{B9F06E19-4E30-4F7A-A912-6EB34975E9CE}"/>
                  </a:ext>
                </a:extLst>
              </p:cNvPr>
              <p:cNvSpPr txBox="1"/>
              <p:nvPr/>
            </p:nvSpPr>
            <p:spPr>
              <a:xfrm>
                <a:off x="5719730" y="6233239"/>
                <a:ext cx="491939" cy="246221"/>
              </a:xfrm>
              <a:prstGeom prst="rect">
                <a:avLst/>
              </a:prstGeom>
              <a:noFill/>
            </p:spPr>
            <p:txBody>
              <a:bodyPr wrap="square" rtlCol="0">
                <a:spAutoFit/>
              </a:bodyPr>
              <a:lstStyle/>
              <a:p>
                <a:r>
                  <a:rPr lang="en-US" sz="1000" dirty="0"/>
                  <a:t>-10.0</a:t>
                </a:r>
              </a:p>
            </p:txBody>
          </p:sp>
          <p:sp>
            <p:nvSpPr>
              <p:cNvPr id="15" name="TextBox 14">
                <a:extLst>
                  <a:ext uri="{FF2B5EF4-FFF2-40B4-BE49-F238E27FC236}">
                    <a16:creationId xmlns:a16="http://schemas.microsoft.com/office/drawing/2014/main" id="{D0082E4E-6815-4154-8621-F0C0D7C3FEE0}"/>
                  </a:ext>
                </a:extLst>
              </p:cNvPr>
              <p:cNvSpPr txBox="1"/>
              <p:nvPr/>
            </p:nvSpPr>
            <p:spPr>
              <a:xfrm>
                <a:off x="5781899" y="5674759"/>
                <a:ext cx="392537" cy="246221"/>
              </a:xfrm>
              <a:prstGeom prst="rect">
                <a:avLst/>
              </a:prstGeom>
              <a:noFill/>
            </p:spPr>
            <p:txBody>
              <a:bodyPr wrap="square" rtlCol="0">
                <a:spAutoFit/>
              </a:bodyPr>
              <a:lstStyle/>
              <a:p>
                <a:r>
                  <a:rPr lang="en-US" sz="1000" dirty="0"/>
                  <a:t>0.0</a:t>
                </a:r>
              </a:p>
            </p:txBody>
          </p:sp>
        </p:grpSp>
        <p:sp>
          <p:nvSpPr>
            <p:cNvPr id="8" name="Rectangle 7">
              <a:extLst>
                <a:ext uri="{FF2B5EF4-FFF2-40B4-BE49-F238E27FC236}">
                  <a16:creationId xmlns:a16="http://schemas.microsoft.com/office/drawing/2014/main" id="{C3D13518-31F9-4CDC-BC31-5E9EF824D06A}"/>
                </a:ext>
              </a:extLst>
            </p:cNvPr>
            <p:cNvSpPr/>
            <p:nvPr/>
          </p:nvSpPr>
          <p:spPr>
            <a:xfrm>
              <a:off x="2334619" y="3797875"/>
              <a:ext cx="2029735" cy="218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2A7FC0B-F204-4AF2-BD2A-3EA9C1D9EA1B}"/>
                </a:ext>
              </a:extLst>
            </p:cNvPr>
            <p:cNvSpPr txBox="1"/>
            <p:nvPr/>
          </p:nvSpPr>
          <p:spPr>
            <a:xfrm>
              <a:off x="2397951" y="3744453"/>
              <a:ext cx="2244814" cy="291175"/>
            </a:xfrm>
            <a:prstGeom prst="rect">
              <a:avLst/>
            </a:prstGeom>
            <a:noFill/>
          </p:spPr>
          <p:txBody>
            <a:bodyPr wrap="square" rtlCol="0">
              <a:spAutoFit/>
            </a:bodyPr>
            <a:lstStyle/>
            <a:p>
              <a:r>
                <a:rPr lang="en-US" sz="1400" dirty="0"/>
                <a:t>% change in average SO</a:t>
              </a:r>
              <a:r>
                <a:rPr lang="en-US" sz="1400" baseline="-25000" dirty="0"/>
                <a:t>4</a:t>
              </a:r>
              <a:r>
                <a:rPr lang="en-US" sz="1400" baseline="30000" dirty="0"/>
                <a:t>2-</a:t>
              </a:r>
            </a:p>
          </p:txBody>
        </p:sp>
      </p:grpSp>
      <p:grpSp>
        <p:nvGrpSpPr>
          <p:cNvPr id="22" name="Group 21">
            <a:extLst>
              <a:ext uri="{FF2B5EF4-FFF2-40B4-BE49-F238E27FC236}">
                <a16:creationId xmlns:a16="http://schemas.microsoft.com/office/drawing/2014/main" id="{1CC8DDE7-D15D-4794-B34B-BF615FE0E0F9}"/>
              </a:ext>
            </a:extLst>
          </p:cNvPr>
          <p:cNvGrpSpPr/>
          <p:nvPr/>
        </p:nvGrpSpPr>
        <p:grpSpPr>
          <a:xfrm>
            <a:off x="304800" y="3892336"/>
            <a:ext cx="3066866" cy="2926756"/>
            <a:chOff x="271297" y="3710032"/>
            <a:chExt cx="2901430" cy="2805687"/>
          </a:xfrm>
        </p:grpSpPr>
        <p:pic>
          <p:nvPicPr>
            <p:cNvPr id="23" name="Picture 22">
              <a:extLst>
                <a:ext uri="{FF2B5EF4-FFF2-40B4-BE49-F238E27FC236}">
                  <a16:creationId xmlns:a16="http://schemas.microsoft.com/office/drawing/2014/main" id="{8B7C98A8-24BE-42A2-B6F4-2E1A03A39B2D}"/>
                </a:ext>
              </a:extLst>
            </p:cNvPr>
            <p:cNvPicPr/>
            <p:nvPr/>
          </p:nvPicPr>
          <p:blipFill rotWithShape="1">
            <a:blip r:embed="rId7" cstate="print">
              <a:extLst>
                <a:ext uri="{28A0092B-C50C-407E-A947-70E740481C1C}">
                  <a14:useLocalDpi xmlns:a14="http://schemas.microsoft.com/office/drawing/2010/main" val="0"/>
                </a:ext>
              </a:extLst>
            </a:blip>
            <a:srcRect l="6891" r="31410" b="3131"/>
            <a:stretch/>
          </p:blipFill>
          <p:spPr bwMode="auto">
            <a:xfrm>
              <a:off x="271297" y="3811026"/>
              <a:ext cx="2836758" cy="2704693"/>
            </a:xfrm>
            <a:prstGeom prst="rect">
              <a:avLst/>
            </a:prstGeom>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71135FD3-2367-4873-94A7-74AACDA16031}"/>
                </a:ext>
              </a:extLst>
            </p:cNvPr>
            <p:cNvSpPr txBox="1"/>
            <p:nvPr/>
          </p:nvSpPr>
          <p:spPr>
            <a:xfrm>
              <a:off x="750584" y="3710032"/>
              <a:ext cx="1878184" cy="307777"/>
            </a:xfrm>
            <a:prstGeom prst="rect">
              <a:avLst/>
            </a:prstGeom>
            <a:solidFill>
              <a:schemeClr val="bg1"/>
            </a:solidFill>
            <a:ln>
              <a:solidFill>
                <a:schemeClr val="bg1"/>
              </a:solidFill>
            </a:ln>
          </p:spPr>
          <p:txBody>
            <a:bodyPr wrap="square" rtlCol="0">
              <a:spAutoFit/>
            </a:bodyPr>
            <a:lstStyle/>
            <a:p>
              <a:r>
                <a:rPr lang="en-US" sz="1400" dirty="0">
                  <a:latin typeface="Symbol" panose="05050102010706020507" pitchFamily="18" charset="2"/>
                </a:rPr>
                <a:t>D</a:t>
              </a:r>
              <a:r>
                <a:rPr lang="en-US" sz="1400" dirty="0"/>
                <a:t>SO</a:t>
              </a:r>
              <a:r>
                <a:rPr lang="en-US" sz="1400" baseline="-25000" dirty="0"/>
                <a:t>4</a:t>
              </a:r>
              <a:r>
                <a:rPr lang="en-US" sz="1400" baseline="30000" dirty="0"/>
                <a:t>2- </a:t>
              </a:r>
              <a:r>
                <a:rPr lang="en-US" sz="1400" dirty="0"/>
                <a:t>(</a:t>
              </a:r>
              <a:r>
                <a:rPr lang="en-US" sz="1400" dirty="0">
                  <a:latin typeface="Symbol" panose="05050102010706020507" pitchFamily="18" charset="2"/>
                </a:rPr>
                <a:t>m</a:t>
              </a:r>
              <a:r>
                <a:rPr lang="en-US" sz="1400" dirty="0"/>
                <a:t>g/m</a:t>
              </a:r>
              <a:r>
                <a:rPr lang="en-US" sz="1400" baseline="30000" dirty="0"/>
                <a:t>3</a:t>
              </a:r>
              <a:r>
                <a:rPr lang="en-US" sz="1400" dirty="0"/>
                <a:t>)</a:t>
              </a:r>
            </a:p>
          </p:txBody>
        </p:sp>
        <p:grpSp>
          <p:nvGrpSpPr>
            <p:cNvPr id="25" name="Group 24">
              <a:extLst>
                <a:ext uri="{FF2B5EF4-FFF2-40B4-BE49-F238E27FC236}">
                  <a16:creationId xmlns:a16="http://schemas.microsoft.com/office/drawing/2014/main" id="{192F06D1-3FAC-42C5-91AA-97CCB709C9E9}"/>
                </a:ext>
              </a:extLst>
            </p:cNvPr>
            <p:cNvGrpSpPr/>
            <p:nvPr/>
          </p:nvGrpSpPr>
          <p:grpSpPr>
            <a:xfrm>
              <a:off x="2558574" y="3924689"/>
              <a:ext cx="614153" cy="2566441"/>
              <a:chOff x="2558574" y="3924689"/>
              <a:chExt cx="614153" cy="2566441"/>
            </a:xfrm>
          </p:grpSpPr>
          <p:sp>
            <p:nvSpPr>
              <p:cNvPr id="26" name="Rectangle 25">
                <a:extLst>
                  <a:ext uri="{FF2B5EF4-FFF2-40B4-BE49-F238E27FC236}">
                    <a16:creationId xmlns:a16="http://schemas.microsoft.com/office/drawing/2014/main" id="{F7E88AE3-D602-4AD4-8768-07BC0FD5891C}"/>
                  </a:ext>
                </a:extLst>
              </p:cNvPr>
              <p:cNvSpPr/>
              <p:nvPr/>
            </p:nvSpPr>
            <p:spPr>
              <a:xfrm>
                <a:off x="2558574" y="3981452"/>
                <a:ext cx="393794" cy="2498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E82C038-B288-44F1-9590-854688F22118}"/>
                  </a:ext>
                </a:extLst>
              </p:cNvPr>
              <p:cNvSpPr txBox="1"/>
              <p:nvPr/>
            </p:nvSpPr>
            <p:spPr>
              <a:xfrm>
                <a:off x="2647856" y="3924689"/>
                <a:ext cx="523530" cy="246221"/>
              </a:xfrm>
              <a:prstGeom prst="rect">
                <a:avLst/>
              </a:prstGeom>
              <a:noFill/>
            </p:spPr>
            <p:txBody>
              <a:bodyPr wrap="square" rtlCol="0">
                <a:spAutoFit/>
              </a:bodyPr>
              <a:lstStyle/>
              <a:p>
                <a:r>
                  <a:rPr lang="en-US" sz="1000" dirty="0"/>
                  <a:t>1.2</a:t>
                </a:r>
              </a:p>
            </p:txBody>
          </p:sp>
          <p:sp>
            <p:nvSpPr>
              <p:cNvPr id="28" name="TextBox 27">
                <a:extLst>
                  <a:ext uri="{FF2B5EF4-FFF2-40B4-BE49-F238E27FC236}">
                    <a16:creationId xmlns:a16="http://schemas.microsoft.com/office/drawing/2014/main" id="{B009D913-021B-4F0A-B04F-AADEBBDBC62D}"/>
                  </a:ext>
                </a:extLst>
              </p:cNvPr>
              <p:cNvSpPr txBox="1"/>
              <p:nvPr/>
            </p:nvSpPr>
            <p:spPr>
              <a:xfrm>
                <a:off x="2649197" y="4475545"/>
                <a:ext cx="523530" cy="246221"/>
              </a:xfrm>
              <a:prstGeom prst="rect">
                <a:avLst/>
              </a:prstGeom>
              <a:noFill/>
            </p:spPr>
            <p:txBody>
              <a:bodyPr wrap="square" rtlCol="0">
                <a:spAutoFit/>
              </a:bodyPr>
              <a:lstStyle/>
              <a:p>
                <a:r>
                  <a:rPr lang="en-US" sz="1000" dirty="0"/>
                  <a:t>0.8</a:t>
                </a:r>
              </a:p>
            </p:txBody>
          </p:sp>
          <p:sp>
            <p:nvSpPr>
              <p:cNvPr id="29" name="TextBox 28">
                <a:extLst>
                  <a:ext uri="{FF2B5EF4-FFF2-40B4-BE49-F238E27FC236}">
                    <a16:creationId xmlns:a16="http://schemas.microsoft.com/office/drawing/2014/main" id="{4742CA47-102D-4D2E-9FDE-2F0193FC47D9}"/>
                  </a:ext>
                </a:extLst>
              </p:cNvPr>
              <p:cNvSpPr txBox="1"/>
              <p:nvPr/>
            </p:nvSpPr>
            <p:spPr>
              <a:xfrm>
                <a:off x="2634692" y="5090818"/>
                <a:ext cx="523530" cy="246221"/>
              </a:xfrm>
              <a:prstGeom prst="rect">
                <a:avLst/>
              </a:prstGeom>
              <a:noFill/>
            </p:spPr>
            <p:txBody>
              <a:bodyPr wrap="square" rtlCol="0">
                <a:spAutoFit/>
              </a:bodyPr>
              <a:lstStyle/>
              <a:p>
                <a:r>
                  <a:rPr lang="en-US" sz="1000" dirty="0"/>
                  <a:t>0.4</a:t>
                </a:r>
              </a:p>
            </p:txBody>
          </p:sp>
          <p:sp>
            <p:nvSpPr>
              <p:cNvPr id="30" name="TextBox 29">
                <a:extLst>
                  <a:ext uri="{FF2B5EF4-FFF2-40B4-BE49-F238E27FC236}">
                    <a16:creationId xmlns:a16="http://schemas.microsoft.com/office/drawing/2014/main" id="{2F320F6F-8D8D-4692-A2C0-8D012A616212}"/>
                  </a:ext>
                </a:extLst>
              </p:cNvPr>
              <p:cNvSpPr txBox="1"/>
              <p:nvPr/>
            </p:nvSpPr>
            <p:spPr>
              <a:xfrm>
                <a:off x="2638443" y="5680157"/>
                <a:ext cx="523530" cy="246221"/>
              </a:xfrm>
              <a:prstGeom prst="rect">
                <a:avLst/>
              </a:prstGeom>
              <a:noFill/>
            </p:spPr>
            <p:txBody>
              <a:bodyPr wrap="square" rtlCol="0">
                <a:spAutoFit/>
              </a:bodyPr>
              <a:lstStyle/>
              <a:p>
                <a:r>
                  <a:rPr lang="en-US" sz="1000" dirty="0"/>
                  <a:t>0.0</a:t>
                </a:r>
              </a:p>
            </p:txBody>
          </p:sp>
          <p:sp>
            <p:nvSpPr>
              <p:cNvPr id="31" name="TextBox 30">
                <a:extLst>
                  <a:ext uri="{FF2B5EF4-FFF2-40B4-BE49-F238E27FC236}">
                    <a16:creationId xmlns:a16="http://schemas.microsoft.com/office/drawing/2014/main" id="{35BA5059-3E89-4488-B9C0-D09100F3AA7F}"/>
                  </a:ext>
                </a:extLst>
              </p:cNvPr>
              <p:cNvSpPr txBox="1"/>
              <p:nvPr/>
            </p:nvSpPr>
            <p:spPr>
              <a:xfrm>
                <a:off x="2616191" y="6244909"/>
                <a:ext cx="523530" cy="246221"/>
              </a:xfrm>
              <a:prstGeom prst="rect">
                <a:avLst/>
              </a:prstGeom>
              <a:noFill/>
            </p:spPr>
            <p:txBody>
              <a:bodyPr wrap="square" rtlCol="0">
                <a:spAutoFit/>
              </a:bodyPr>
              <a:lstStyle/>
              <a:p>
                <a:r>
                  <a:rPr lang="en-US" sz="1000" dirty="0"/>
                  <a:t>-0.4</a:t>
                </a:r>
              </a:p>
            </p:txBody>
          </p:sp>
        </p:grpSp>
      </p:grpSp>
      <p:sp>
        <p:nvSpPr>
          <p:cNvPr id="18" name="TextBox 17">
            <a:extLst>
              <a:ext uri="{FF2B5EF4-FFF2-40B4-BE49-F238E27FC236}">
                <a16:creationId xmlns:a16="http://schemas.microsoft.com/office/drawing/2014/main" id="{10EEECC7-A365-4D5B-AC04-8699C12256D3}"/>
              </a:ext>
            </a:extLst>
          </p:cNvPr>
          <p:cNvSpPr txBox="1"/>
          <p:nvPr/>
        </p:nvSpPr>
        <p:spPr>
          <a:xfrm>
            <a:off x="408269" y="6360330"/>
            <a:ext cx="1218056" cy="246221"/>
          </a:xfrm>
          <a:prstGeom prst="rect">
            <a:avLst/>
          </a:prstGeom>
          <a:solidFill>
            <a:schemeClr val="bg1"/>
          </a:solidFill>
        </p:spPr>
        <p:txBody>
          <a:bodyPr wrap="square" lIns="0" tIns="0" rIns="0" bIns="0" rtlCol="0">
            <a:spAutoFit/>
          </a:bodyPr>
          <a:lstStyle/>
          <a:p>
            <a:pPr algn="ctr"/>
            <a:r>
              <a:rPr lang="en-US" sz="1600" dirty="0">
                <a:latin typeface="Calibri" pitchFamily="34" charset="0"/>
              </a:rPr>
              <a:t>January 2016</a:t>
            </a:r>
          </a:p>
        </p:txBody>
      </p:sp>
      <p:sp>
        <p:nvSpPr>
          <p:cNvPr id="2" name="TextBox 1">
            <a:extLst>
              <a:ext uri="{FF2B5EF4-FFF2-40B4-BE49-F238E27FC236}">
                <a16:creationId xmlns:a16="http://schemas.microsoft.com/office/drawing/2014/main" id="{325C8AAC-812A-49EC-AFC0-452F4F8854B4}"/>
              </a:ext>
            </a:extLst>
          </p:cNvPr>
          <p:cNvSpPr txBox="1"/>
          <p:nvPr/>
        </p:nvSpPr>
        <p:spPr>
          <a:xfrm>
            <a:off x="1158240" y="1119134"/>
            <a:ext cx="1353312" cy="261610"/>
          </a:xfrm>
          <a:prstGeom prst="rect">
            <a:avLst/>
          </a:prstGeom>
          <a:solidFill>
            <a:schemeClr val="bg1"/>
          </a:solidFill>
        </p:spPr>
        <p:txBody>
          <a:bodyPr wrap="square" rtlCol="0">
            <a:spAutoFit/>
          </a:bodyPr>
          <a:lstStyle/>
          <a:p>
            <a:pPr algn="ctr"/>
            <a:r>
              <a:rPr lang="en-US" sz="1100" dirty="0"/>
              <a:t>Base </a:t>
            </a:r>
            <a:r>
              <a:rPr lang="en-US" sz="1100" dirty="0" err="1"/>
              <a:t>Avg</a:t>
            </a:r>
            <a:r>
              <a:rPr lang="en-US" sz="1100" dirty="0"/>
              <a:t> AORGC</a:t>
            </a:r>
          </a:p>
        </p:txBody>
      </p:sp>
      <p:sp>
        <p:nvSpPr>
          <p:cNvPr id="32" name="TextBox 31">
            <a:extLst>
              <a:ext uri="{FF2B5EF4-FFF2-40B4-BE49-F238E27FC236}">
                <a16:creationId xmlns:a16="http://schemas.microsoft.com/office/drawing/2014/main" id="{A8330C14-96A9-4583-8BCB-C30E3F7EA1AB}"/>
              </a:ext>
            </a:extLst>
          </p:cNvPr>
          <p:cNvSpPr txBox="1"/>
          <p:nvPr/>
        </p:nvSpPr>
        <p:spPr>
          <a:xfrm>
            <a:off x="4303776" y="1119134"/>
            <a:ext cx="1609344" cy="261610"/>
          </a:xfrm>
          <a:prstGeom prst="rect">
            <a:avLst/>
          </a:prstGeom>
          <a:solidFill>
            <a:schemeClr val="bg1"/>
          </a:solidFill>
        </p:spPr>
        <p:txBody>
          <a:bodyPr wrap="square" rtlCol="0">
            <a:spAutoFit/>
          </a:bodyPr>
          <a:lstStyle/>
          <a:p>
            <a:pPr algn="ctr"/>
            <a:r>
              <a:rPr lang="en-US" sz="1100" dirty="0"/>
              <a:t>KMT2 </a:t>
            </a:r>
            <a:r>
              <a:rPr lang="en-US" sz="1100" dirty="0" err="1"/>
              <a:t>Avg</a:t>
            </a:r>
            <a:r>
              <a:rPr lang="en-US" sz="1100" dirty="0"/>
              <a:t> AORGC</a:t>
            </a:r>
          </a:p>
        </p:txBody>
      </p:sp>
    </p:spTree>
    <p:extLst>
      <p:ext uri="{BB962C8B-B14F-4D97-AF65-F5344CB8AC3E}">
        <p14:creationId xmlns:p14="http://schemas.microsoft.com/office/powerpoint/2010/main" val="1388217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F060E1-FC55-41FC-9B67-596DE057EAAE}"/>
              </a:ext>
            </a:extLst>
          </p:cNvPr>
          <p:cNvSpPr>
            <a:spLocks noGrp="1"/>
          </p:cNvSpPr>
          <p:nvPr>
            <p:ph type="title"/>
          </p:nvPr>
        </p:nvSpPr>
        <p:spPr>
          <a:xfrm>
            <a:off x="3566160" y="320040"/>
            <a:ext cx="7924800" cy="678307"/>
          </a:xfrm>
        </p:spPr>
        <p:txBody>
          <a:bodyPr/>
          <a:lstStyle/>
          <a:p>
            <a:r>
              <a:rPr lang="en-US" sz="2400" dirty="0"/>
              <a:t>Evaluation of KMT2 for organic acids</a:t>
            </a:r>
          </a:p>
        </p:txBody>
      </p:sp>
      <p:sp>
        <p:nvSpPr>
          <p:cNvPr id="4" name="Content Placeholder 2">
            <a:extLst>
              <a:ext uri="{FF2B5EF4-FFF2-40B4-BE49-F238E27FC236}">
                <a16:creationId xmlns:a16="http://schemas.microsoft.com/office/drawing/2014/main" id="{9960327E-8B0B-48E3-AB0C-BF5DF823BAFC}"/>
              </a:ext>
            </a:extLst>
          </p:cNvPr>
          <p:cNvSpPr txBox="1">
            <a:spLocks/>
          </p:cNvSpPr>
          <p:nvPr/>
        </p:nvSpPr>
        <p:spPr>
          <a:xfrm>
            <a:off x="4925568" y="1219200"/>
            <a:ext cx="6693408" cy="4148328"/>
          </a:xfrm>
          <a:prstGeom prst="rect">
            <a:avLst/>
          </a:prstGeom>
        </p:spPr>
        <p:txBody>
          <a:bodyPr>
            <a:norm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r>
              <a:rPr lang="en-US" sz="1800" kern="0" dirty="0">
                <a:latin typeface="Calibri" pitchFamily="34" charset="0"/>
              </a:rPr>
              <a:t>In winter (</a:t>
            </a:r>
            <a:r>
              <a:rPr lang="en-US" sz="1800" kern="0" dirty="0">
                <a:solidFill>
                  <a:srgbClr val="FF0000"/>
                </a:solidFill>
                <a:latin typeface="Calibri" pitchFamily="34" charset="0"/>
              </a:rPr>
              <a:t>Jan 2011, CONUS</a:t>
            </a:r>
            <a:r>
              <a:rPr lang="en-US" sz="1800" kern="0" dirty="0">
                <a:latin typeface="Calibri" pitchFamily="34" charset="0"/>
              </a:rPr>
              <a:t>), the largest model impacts are on sulfate</a:t>
            </a:r>
          </a:p>
          <a:p>
            <a:pPr lvl="1"/>
            <a:r>
              <a:rPr lang="en-US" sz="1600" kern="0" dirty="0">
                <a:latin typeface="Calibri" pitchFamily="34" charset="0"/>
              </a:rPr>
              <a:t>Model still </a:t>
            </a:r>
            <a:r>
              <a:rPr lang="en-US" sz="1600" kern="0" dirty="0" err="1">
                <a:latin typeface="Calibri" pitchFamily="34" charset="0"/>
              </a:rPr>
              <a:t>underpredicts</a:t>
            </a:r>
            <a:r>
              <a:rPr lang="en-US" sz="1600" kern="0" dirty="0">
                <a:latin typeface="Calibri" pitchFamily="34" charset="0"/>
              </a:rPr>
              <a:t>, but error and bias are diminished </a:t>
            </a:r>
          </a:p>
          <a:p>
            <a:r>
              <a:rPr lang="en-US" sz="1800" kern="0" dirty="0">
                <a:latin typeface="Calibri" pitchFamily="34" charset="0"/>
              </a:rPr>
              <a:t>In summer, (base case) CMAQ predicts higher OC than observations, so the addition of new SOA chemistry leads to a small decrease in OC performance</a:t>
            </a:r>
          </a:p>
          <a:p>
            <a:r>
              <a:rPr lang="en-US" sz="1800" kern="0" dirty="0">
                <a:latin typeface="Calibri" pitchFamily="34" charset="0"/>
              </a:rPr>
              <a:t>Only limited measurements of oxalate and other organic acids available for modeled periods/locations</a:t>
            </a:r>
          </a:p>
          <a:p>
            <a:pPr lvl="1"/>
            <a:r>
              <a:rPr lang="en-US" sz="1600" kern="0" dirty="0">
                <a:latin typeface="Calibri" pitchFamily="34" charset="0"/>
              </a:rPr>
              <a:t>E-PEACE campaign during </a:t>
            </a:r>
            <a:r>
              <a:rPr lang="en-US" sz="1600" kern="0" dirty="0">
                <a:solidFill>
                  <a:srgbClr val="FF0000"/>
                </a:solidFill>
                <a:latin typeface="Calibri" pitchFamily="34" charset="0"/>
              </a:rPr>
              <a:t>July 2011</a:t>
            </a:r>
            <a:r>
              <a:rPr lang="en-US" sz="1600" kern="0" dirty="0">
                <a:latin typeface="Calibri" pitchFamily="34" charset="0"/>
              </a:rPr>
              <a:t> off CA coast had flight measurements of oxalate and pyruvate</a:t>
            </a:r>
          </a:p>
          <a:p>
            <a:pPr lvl="1"/>
            <a:r>
              <a:rPr lang="en-US" sz="1600" kern="0" dirty="0">
                <a:latin typeface="Calibri" pitchFamily="34" charset="0"/>
              </a:rPr>
              <a:t>Not exact comparisons (AORGC = oxalate, pyruvate, glyoxylate, glycolate) but updated AORGC more in line with available measurements</a:t>
            </a:r>
          </a:p>
          <a:p>
            <a:pPr lvl="2"/>
            <a:r>
              <a:rPr lang="en-US" sz="1400" kern="0" dirty="0">
                <a:latin typeface="Calibri" pitchFamily="34" charset="0"/>
              </a:rPr>
              <a:t>Shaded portion is estimated % of total AORGC from oxalate and pyruvate, based on simulations in Liu et al. (2012)</a:t>
            </a:r>
          </a:p>
        </p:txBody>
      </p:sp>
      <p:graphicFrame>
        <p:nvGraphicFramePr>
          <p:cNvPr id="5" name="Table 4">
            <a:extLst>
              <a:ext uri="{FF2B5EF4-FFF2-40B4-BE49-F238E27FC236}">
                <a16:creationId xmlns:a16="http://schemas.microsoft.com/office/drawing/2014/main" id="{B5923802-1CB6-4327-BE61-1FB4CEB572B3}"/>
              </a:ext>
            </a:extLst>
          </p:cNvPr>
          <p:cNvGraphicFramePr>
            <a:graphicFrameLocks noGrp="1"/>
          </p:cNvGraphicFramePr>
          <p:nvPr/>
        </p:nvGraphicFramePr>
        <p:xfrm>
          <a:off x="304800" y="1244600"/>
          <a:ext cx="4114800" cy="2834640"/>
        </p:xfrm>
        <a:graphic>
          <a:graphicData uri="http://schemas.openxmlformats.org/drawingml/2006/table">
            <a:tbl>
              <a:tblPr firstRow="1" bandRow="1">
                <a:tableStyleId>{F5AB1C69-6EDB-4FF4-983F-18BD219EF322}</a:tableStyleId>
              </a:tblPr>
              <a:tblGrid>
                <a:gridCol w="1388745">
                  <a:extLst>
                    <a:ext uri="{9D8B030D-6E8A-4147-A177-3AD203B41FA5}">
                      <a16:colId xmlns:a16="http://schemas.microsoft.com/office/drawing/2014/main" val="20000"/>
                    </a:ext>
                  </a:extLst>
                </a:gridCol>
                <a:gridCol w="668655">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tblGrid>
              <a:tr h="304800">
                <a:tc>
                  <a:txBody>
                    <a:bodyPr/>
                    <a:lstStyle/>
                    <a:p>
                      <a:r>
                        <a:rPr lang="en-US" dirty="0">
                          <a:solidFill>
                            <a:sysClr val="windowText" lastClr="000000"/>
                          </a:solidFill>
                          <a:latin typeface="Calibri" pitchFamily="34" charset="0"/>
                        </a:rPr>
                        <a:t>SO</a:t>
                      </a:r>
                      <a:r>
                        <a:rPr lang="en-US" baseline="-25000" dirty="0">
                          <a:solidFill>
                            <a:sysClr val="windowText" lastClr="000000"/>
                          </a:solidFill>
                          <a:latin typeface="Calibri" pitchFamily="34" charset="0"/>
                        </a:rPr>
                        <a:t>4</a:t>
                      </a:r>
                      <a:r>
                        <a:rPr lang="en-US" baseline="30000" dirty="0">
                          <a:solidFill>
                            <a:sysClr val="windowText" lastClr="000000"/>
                          </a:solidFill>
                          <a:latin typeface="Calibri" pitchFamily="34" charset="0"/>
                        </a:rPr>
                        <a:t>2-</a:t>
                      </a:r>
                      <a:r>
                        <a:rPr lang="en-US" dirty="0">
                          <a:solidFill>
                            <a:sysClr val="windowText" lastClr="000000"/>
                          </a:solidFill>
                          <a:latin typeface="Calibri" pitchFamily="34" charset="0"/>
                        </a:rPr>
                        <a:t> – Jan</a:t>
                      </a:r>
                      <a:r>
                        <a:rPr lang="en-US" baseline="0" dirty="0">
                          <a:solidFill>
                            <a:sysClr val="windowText" lastClr="000000"/>
                          </a:solidFill>
                          <a:latin typeface="Calibri" pitchFamily="34" charset="0"/>
                        </a:rPr>
                        <a:t> 2011</a:t>
                      </a:r>
                      <a:endParaRPr lang="en-US" dirty="0">
                        <a:solidFill>
                          <a:sysClr val="windowText" lastClr="000000"/>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ysClr val="windowText" lastClr="000000"/>
                          </a:solidFill>
                          <a:latin typeface="Calibri" pitchFamily="34" charset="0"/>
                        </a:rPr>
                        <a:t>stat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ysClr val="windowText" lastClr="000000"/>
                          </a:solidFill>
                          <a:latin typeface="Calibri" pitchFamily="34" charset="0"/>
                        </a:rPr>
                        <a:t>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ysClr val="windowText" lastClr="000000"/>
                          </a:solidFill>
                          <a:latin typeface="Calibri" pitchFamily="34" charset="0"/>
                        </a:rPr>
                        <a:t>KMT+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4800">
                <a:tc rowSpan="2">
                  <a:txBody>
                    <a:bodyPr/>
                    <a:lstStyle/>
                    <a:p>
                      <a:r>
                        <a:rPr lang="en-US" dirty="0">
                          <a:solidFill>
                            <a:sysClr val="windowText" lastClr="000000"/>
                          </a:solidFill>
                          <a:latin typeface="Calibri" pitchFamily="34" charset="0"/>
                        </a:rPr>
                        <a:t>CSN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ysClr val="windowText" lastClr="000000"/>
                          </a:solidFill>
                          <a:latin typeface="Calibri" pitchFamily="34" charset="0"/>
                        </a:rPr>
                        <a:t>NME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ysClr val="windowText" lastClr="000000"/>
                          </a:solidFill>
                          <a:latin typeface="Calibri" pitchFamily="34" charset="0"/>
                        </a:rPr>
                        <a:t>43.4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ysClr val="windowText" lastClr="000000"/>
                          </a:solidFill>
                          <a:latin typeface="Calibri" pitchFamily="34" charset="0"/>
                        </a:rPr>
                        <a:t>35.8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4800">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ysClr val="windowText" lastClr="000000"/>
                          </a:solidFill>
                          <a:latin typeface="Calibri" pitchFamily="34" charset="0"/>
                        </a:rPr>
                        <a:t>NMB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ysClr val="windowText" lastClr="000000"/>
                          </a:solidFill>
                          <a:latin typeface="Calibri" pitchFamily="34" charset="0"/>
                        </a:rPr>
                        <a:t>-32.6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ysClr val="windowText" lastClr="000000"/>
                          </a:solidFill>
                          <a:latin typeface="Calibri" pitchFamily="34" charset="0"/>
                        </a:rPr>
                        <a:t>-23.3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4800">
                <a:tc rowSpan="2">
                  <a:txBody>
                    <a:bodyPr/>
                    <a:lstStyle/>
                    <a:p>
                      <a:r>
                        <a:rPr lang="en-US" dirty="0">
                          <a:solidFill>
                            <a:sysClr val="windowText" lastClr="000000"/>
                          </a:solidFill>
                          <a:latin typeface="Calibri" pitchFamily="34" charset="0"/>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ysClr val="windowText" lastClr="000000"/>
                          </a:solidFill>
                          <a:latin typeface="Calibri" pitchFamily="34" charset="0"/>
                        </a:rPr>
                        <a:t>NME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ysClr val="windowText" lastClr="000000"/>
                          </a:solidFill>
                          <a:latin typeface="Calibri" pitchFamily="34" charset="0"/>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ysClr val="windowText" lastClr="000000"/>
                          </a:solidFill>
                          <a:latin typeface="Calibri" pitchFamily="34" charset="0"/>
                        </a:rPr>
                        <a:t>43.7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4800">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ysClr val="windowText" lastClr="000000"/>
                          </a:solidFill>
                          <a:latin typeface="Calibri" pitchFamily="34" charset="0"/>
                        </a:rPr>
                        <a:t>NMB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ysClr val="windowText" lastClr="000000"/>
                          </a:solidFill>
                          <a:latin typeface="Calibri" pitchFamily="34" charset="0"/>
                        </a:rPr>
                        <a:t>-13.2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ysClr val="windowText" lastClr="000000"/>
                          </a:solidFill>
                          <a:latin typeface="Calibri" pitchFamily="34"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4800">
                <a:tc rowSpan="2">
                  <a:txBody>
                    <a:bodyPr/>
                    <a:lstStyle/>
                    <a:p>
                      <a:r>
                        <a:rPr lang="en-US" dirty="0">
                          <a:solidFill>
                            <a:sysClr val="windowText" lastClr="000000"/>
                          </a:solidFill>
                          <a:latin typeface="Calibri" pitchFamily="34" charset="0"/>
                        </a:rPr>
                        <a:t>CASTNET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ysClr val="windowText" lastClr="000000"/>
                          </a:solidFill>
                          <a:latin typeface="Calibri" pitchFamily="34" charset="0"/>
                        </a:rPr>
                        <a:t>NME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ysClr val="windowText" lastClr="000000"/>
                          </a:solidFill>
                          <a:latin typeface="Calibri" pitchFamily="34" charset="0"/>
                        </a:rPr>
                        <a:t>43.3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ysClr val="windowText" lastClr="000000"/>
                          </a:solidFill>
                          <a:latin typeface="Calibri" pitchFamily="34" charset="0"/>
                        </a:rPr>
                        <a:t>36.0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4800">
                <a:tc vMerge="1">
                  <a:txBody>
                    <a:bodyPr/>
                    <a:lstStyle/>
                    <a:p>
                      <a:endParaRPr lang="en-US"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ysClr val="windowText" lastClr="000000"/>
                          </a:solidFill>
                          <a:latin typeface="Calibri" pitchFamily="34" charset="0"/>
                        </a:rPr>
                        <a:t>NMB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ysClr val="windowText" lastClr="000000"/>
                          </a:solidFill>
                          <a:latin typeface="Calibri" pitchFamily="34" charset="0"/>
                        </a:rPr>
                        <a:t>-40.8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ysClr val="windowText" lastClr="000000"/>
                          </a:solidFill>
                          <a:latin typeface="Calibri" pitchFamily="34" charset="0"/>
                        </a:rPr>
                        <a:t>-32.9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6" name="Picture 9">
            <a:extLst>
              <a:ext uri="{FF2B5EF4-FFF2-40B4-BE49-F238E27FC236}">
                <a16:creationId xmlns:a16="http://schemas.microsoft.com/office/drawing/2014/main" id="{098B45E1-A72A-483A-B51B-7FE95DFFAE8F}"/>
              </a:ext>
            </a:extLst>
          </p:cNvPr>
          <p:cNvPicPr>
            <a:picLocks noChangeAspect="1" noChangeArrowheads="1"/>
          </p:cNvPicPr>
          <p:nvPr/>
        </p:nvPicPr>
        <p:blipFill>
          <a:blip r:embed="rId3" cstate="print"/>
          <a:srcRect/>
          <a:stretch>
            <a:fillRect/>
          </a:stretch>
        </p:blipFill>
        <p:spPr bwMode="auto">
          <a:xfrm>
            <a:off x="609600" y="4213280"/>
            <a:ext cx="4087546" cy="2492320"/>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FDBEF456-180D-46E2-9D69-F1C97BCBBCBC}"/>
              </a:ext>
            </a:extLst>
          </p:cNvPr>
          <p:cNvSpPr/>
          <p:nvPr/>
        </p:nvSpPr>
        <p:spPr>
          <a:xfrm>
            <a:off x="5035296" y="5843016"/>
            <a:ext cx="7004304" cy="830997"/>
          </a:xfrm>
          <a:prstGeom prst="rect">
            <a:avLst/>
          </a:prstGeom>
        </p:spPr>
        <p:txBody>
          <a:bodyPr wrap="square">
            <a:spAutoFit/>
          </a:bodyPr>
          <a:lstStyle/>
          <a:p>
            <a:r>
              <a:rPr lang="en-US" sz="1600" dirty="0" err="1">
                <a:solidFill>
                  <a:srgbClr val="464646"/>
                </a:solidFill>
                <a:latin typeface="Gill Sans MT" panose="020B0502020104020203" pitchFamily="34" charset="0"/>
                <a:ea typeface="Calibri" panose="020F0502020204030204" pitchFamily="34" charset="0"/>
              </a:rPr>
              <a:t>Sorooshian</a:t>
            </a:r>
            <a:r>
              <a:rPr lang="en-US" sz="1600" dirty="0">
                <a:solidFill>
                  <a:srgbClr val="464646"/>
                </a:solidFill>
                <a:latin typeface="Gill Sans MT" panose="020B0502020104020203" pitchFamily="34" charset="0"/>
                <a:ea typeface="Calibri" panose="020F0502020204030204" pitchFamily="34" charset="0"/>
              </a:rPr>
              <a:t>, Armin; MacDonald, Alexander B; </a:t>
            </a:r>
            <a:r>
              <a:rPr lang="en-US" sz="1600" dirty="0" err="1">
                <a:solidFill>
                  <a:srgbClr val="464646"/>
                </a:solidFill>
                <a:latin typeface="Gill Sans MT" panose="020B0502020104020203" pitchFamily="34" charset="0"/>
                <a:ea typeface="Calibri" panose="020F0502020204030204" pitchFamily="34" charset="0"/>
              </a:rPr>
              <a:t>Dadashazar</a:t>
            </a:r>
            <a:r>
              <a:rPr lang="en-US" sz="1600" dirty="0">
                <a:solidFill>
                  <a:srgbClr val="464646"/>
                </a:solidFill>
                <a:latin typeface="Gill Sans MT" panose="020B0502020104020203" pitchFamily="34" charset="0"/>
                <a:ea typeface="Calibri" panose="020F0502020204030204" pitchFamily="34" charset="0"/>
              </a:rPr>
              <a:t>, Hossein; Bates, Kelvin H; Coggon, Matthew M; Craven, Jill S; et al. (2017): A Multi-Year Data Set on Aerosol-Cloud-Precipitation-Meteorology Interactions for Marine Stratocumulus Clouds.</a:t>
            </a:r>
            <a:endParaRPr lang="en-US" sz="1600" dirty="0">
              <a:latin typeface="Gill Sans MT" panose="020B0502020104020203" pitchFamily="34" charset="0"/>
            </a:endParaRPr>
          </a:p>
        </p:txBody>
      </p:sp>
    </p:spTree>
    <p:extLst>
      <p:ext uri="{BB962C8B-B14F-4D97-AF65-F5344CB8AC3E}">
        <p14:creationId xmlns:p14="http://schemas.microsoft.com/office/powerpoint/2010/main" val="2541401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1DE809-5655-48B5-A733-5368B277EF39}"/>
              </a:ext>
            </a:extLst>
          </p:cNvPr>
          <p:cNvSpPr>
            <a:spLocks noGrp="1"/>
          </p:cNvSpPr>
          <p:nvPr>
            <p:ph type="title"/>
          </p:nvPr>
        </p:nvSpPr>
        <p:spPr>
          <a:xfrm>
            <a:off x="3566160" y="256032"/>
            <a:ext cx="8093706" cy="678307"/>
          </a:xfrm>
        </p:spPr>
        <p:txBody>
          <a:bodyPr/>
          <a:lstStyle/>
          <a:p>
            <a:r>
              <a:rPr lang="en-US" sz="2400" dirty="0"/>
              <a:t>Aerosols: Reduction in Number of Anthropogenic SOA Species</a:t>
            </a:r>
          </a:p>
        </p:txBody>
      </p:sp>
      <p:sp>
        <p:nvSpPr>
          <p:cNvPr id="4" name="TextBox 3">
            <a:extLst>
              <a:ext uri="{FF2B5EF4-FFF2-40B4-BE49-F238E27FC236}">
                <a16:creationId xmlns:a16="http://schemas.microsoft.com/office/drawing/2014/main" id="{D690FD6B-4475-4240-A2BA-C95522BF76E5}"/>
              </a:ext>
            </a:extLst>
          </p:cNvPr>
          <p:cNvSpPr txBox="1"/>
          <p:nvPr/>
        </p:nvSpPr>
        <p:spPr>
          <a:xfrm>
            <a:off x="2167922" y="3844746"/>
            <a:ext cx="990600" cy="307777"/>
          </a:xfrm>
          <a:prstGeom prst="rect">
            <a:avLst/>
          </a:prstGeom>
          <a:noFill/>
          <a:ln>
            <a:solidFill>
              <a:schemeClr val="tx1"/>
            </a:solidFill>
          </a:ln>
        </p:spPr>
        <p:txBody>
          <a:bodyPr wrap="square" rtlCol="0">
            <a:spAutoFit/>
          </a:bodyPr>
          <a:lstStyle/>
          <a:p>
            <a:pPr algn="ctr"/>
            <a:r>
              <a:rPr lang="en-US" sz="1400" dirty="0">
                <a:solidFill>
                  <a:prstClr val="black"/>
                </a:solidFill>
              </a:rPr>
              <a:t>benzene</a:t>
            </a:r>
          </a:p>
        </p:txBody>
      </p:sp>
      <p:sp>
        <p:nvSpPr>
          <p:cNvPr id="5" name="TextBox 4">
            <a:extLst>
              <a:ext uri="{FF2B5EF4-FFF2-40B4-BE49-F238E27FC236}">
                <a16:creationId xmlns:a16="http://schemas.microsoft.com/office/drawing/2014/main" id="{154102E4-8BE7-4D51-9696-F9E2864E0E29}"/>
              </a:ext>
            </a:extLst>
          </p:cNvPr>
          <p:cNvSpPr txBox="1"/>
          <p:nvPr/>
        </p:nvSpPr>
        <p:spPr>
          <a:xfrm>
            <a:off x="2167922" y="3042353"/>
            <a:ext cx="990600" cy="523220"/>
          </a:xfrm>
          <a:prstGeom prst="rect">
            <a:avLst/>
          </a:prstGeom>
          <a:noFill/>
          <a:ln>
            <a:solidFill>
              <a:schemeClr val="tx1"/>
            </a:solidFill>
          </a:ln>
        </p:spPr>
        <p:txBody>
          <a:bodyPr wrap="square" rtlCol="0">
            <a:spAutoFit/>
          </a:bodyPr>
          <a:lstStyle/>
          <a:p>
            <a:pPr algn="ctr"/>
            <a:r>
              <a:rPr lang="en-US" sz="1400" dirty="0">
                <a:solidFill>
                  <a:prstClr val="black"/>
                </a:solidFill>
              </a:rPr>
              <a:t>low-yield aromatics</a:t>
            </a:r>
          </a:p>
        </p:txBody>
      </p:sp>
      <p:sp>
        <p:nvSpPr>
          <p:cNvPr id="6" name="TextBox 5">
            <a:extLst>
              <a:ext uri="{FF2B5EF4-FFF2-40B4-BE49-F238E27FC236}">
                <a16:creationId xmlns:a16="http://schemas.microsoft.com/office/drawing/2014/main" id="{19427435-9B1F-4BE4-A20A-5D411D198349}"/>
              </a:ext>
            </a:extLst>
          </p:cNvPr>
          <p:cNvSpPr txBox="1"/>
          <p:nvPr/>
        </p:nvSpPr>
        <p:spPr>
          <a:xfrm>
            <a:off x="2167922" y="2268115"/>
            <a:ext cx="990600" cy="523220"/>
          </a:xfrm>
          <a:prstGeom prst="rect">
            <a:avLst/>
          </a:prstGeom>
          <a:noFill/>
          <a:ln>
            <a:solidFill>
              <a:schemeClr val="tx1"/>
            </a:solidFill>
          </a:ln>
        </p:spPr>
        <p:txBody>
          <a:bodyPr wrap="square" rtlCol="0">
            <a:spAutoFit/>
          </a:bodyPr>
          <a:lstStyle/>
          <a:p>
            <a:pPr algn="ctr"/>
            <a:r>
              <a:rPr lang="en-US" sz="1400" dirty="0">
                <a:solidFill>
                  <a:prstClr val="black"/>
                </a:solidFill>
              </a:rPr>
              <a:t>high-yield aromatics</a:t>
            </a:r>
          </a:p>
        </p:txBody>
      </p:sp>
      <p:sp>
        <p:nvSpPr>
          <p:cNvPr id="7" name="TextBox 6">
            <a:extLst>
              <a:ext uri="{FF2B5EF4-FFF2-40B4-BE49-F238E27FC236}">
                <a16:creationId xmlns:a16="http://schemas.microsoft.com/office/drawing/2014/main" id="{6BDD0AD3-F34D-4466-A4ED-E0349C977595}"/>
              </a:ext>
            </a:extLst>
          </p:cNvPr>
          <p:cNvSpPr txBox="1"/>
          <p:nvPr/>
        </p:nvSpPr>
        <p:spPr>
          <a:xfrm>
            <a:off x="5714924" y="2585883"/>
            <a:ext cx="914400" cy="307777"/>
          </a:xfrm>
          <a:prstGeom prst="rect">
            <a:avLst/>
          </a:prstGeom>
          <a:noFill/>
          <a:ln>
            <a:solidFill>
              <a:schemeClr val="tx1"/>
            </a:solidFill>
          </a:ln>
        </p:spPr>
        <p:txBody>
          <a:bodyPr wrap="square" rtlCol="0">
            <a:spAutoFit/>
          </a:bodyPr>
          <a:lstStyle/>
          <a:p>
            <a:pPr algn="ctr"/>
            <a:r>
              <a:rPr lang="en-US" sz="1400" dirty="0">
                <a:solidFill>
                  <a:srgbClr val="FF0000"/>
                </a:solidFill>
              </a:rPr>
              <a:t>SVAVB3</a:t>
            </a:r>
          </a:p>
        </p:txBody>
      </p:sp>
      <p:sp>
        <p:nvSpPr>
          <p:cNvPr id="8" name="Oval 7">
            <a:extLst>
              <a:ext uri="{FF2B5EF4-FFF2-40B4-BE49-F238E27FC236}">
                <a16:creationId xmlns:a16="http://schemas.microsoft.com/office/drawing/2014/main" id="{3F51BD47-F6FD-41F8-9040-5E9132771A2C}"/>
              </a:ext>
            </a:extLst>
          </p:cNvPr>
          <p:cNvSpPr/>
          <p:nvPr/>
        </p:nvSpPr>
        <p:spPr bwMode="auto">
          <a:xfrm>
            <a:off x="6892967" y="1191521"/>
            <a:ext cx="2897208" cy="4505191"/>
          </a:xfrm>
          <a:custGeom>
            <a:avLst/>
            <a:gdLst>
              <a:gd name="connsiteX0" fmla="*/ 0 w 2803796"/>
              <a:gd name="connsiteY0" fmla="*/ 1995613 h 3991225"/>
              <a:gd name="connsiteX1" fmla="*/ 1401898 w 2803796"/>
              <a:gd name="connsiteY1" fmla="*/ 0 h 3991225"/>
              <a:gd name="connsiteX2" fmla="*/ 2803796 w 2803796"/>
              <a:gd name="connsiteY2" fmla="*/ 1995613 h 3991225"/>
              <a:gd name="connsiteX3" fmla="*/ 1401898 w 2803796"/>
              <a:gd name="connsiteY3" fmla="*/ 3991226 h 3991225"/>
              <a:gd name="connsiteX4" fmla="*/ 0 w 2803796"/>
              <a:gd name="connsiteY4" fmla="*/ 1995613 h 3991225"/>
              <a:gd name="connsiteX0" fmla="*/ 20549 w 2824345"/>
              <a:gd name="connsiteY0" fmla="*/ 2107728 h 4103341"/>
              <a:gd name="connsiteX1" fmla="*/ 643283 w 2824345"/>
              <a:gd name="connsiteY1" fmla="*/ 449659 h 4103341"/>
              <a:gd name="connsiteX2" fmla="*/ 1422447 w 2824345"/>
              <a:gd name="connsiteY2" fmla="*/ 112115 h 4103341"/>
              <a:gd name="connsiteX3" fmla="*/ 2824345 w 2824345"/>
              <a:gd name="connsiteY3" fmla="*/ 2107728 h 4103341"/>
              <a:gd name="connsiteX4" fmla="*/ 1422447 w 2824345"/>
              <a:gd name="connsiteY4" fmla="*/ 4103341 h 4103341"/>
              <a:gd name="connsiteX5" fmla="*/ 20549 w 2824345"/>
              <a:gd name="connsiteY5" fmla="*/ 2107728 h 4103341"/>
              <a:gd name="connsiteX0" fmla="*/ 93412 w 2897208"/>
              <a:gd name="connsiteY0" fmla="*/ 2102010 h 4097623"/>
              <a:gd name="connsiteX1" fmla="*/ 280717 w 2897208"/>
              <a:gd name="connsiteY1" fmla="*/ 465713 h 4097623"/>
              <a:gd name="connsiteX2" fmla="*/ 1495310 w 2897208"/>
              <a:gd name="connsiteY2" fmla="*/ 106397 h 4097623"/>
              <a:gd name="connsiteX3" fmla="*/ 2897208 w 2897208"/>
              <a:gd name="connsiteY3" fmla="*/ 2102010 h 4097623"/>
              <a:gd name="connsiteX4" fmla="*/ 1495310 w 2897208"/>
              <a:gd name="connsiteY4" fmla="*/ 4097623 h 4097623"/>
              <a:gd name="connsiteX5" fmla="*/ 93412 w 2897208"/>
              <a:gd name="connsiteY5" fmla="*/ 2102010 h 4097623"/>
              <a:gd name="connsiteX0" fmla="*/ 93412 w 2897208"/>
              <a:gd name="connsiteY0" fmla="*/ 2139015 h 4134628"/>
              <a:gd name="connsiteX1" fmla="*/ 280717 w 2897208"/>
              <a:gd name="connsiteY1" fmla="*/ 502718 h 4134628"/>
              <a:gd name="connsiteX2" fmla="*/ 1495310 w 2897208"/>
              <a:gd name="connsiteY2" fmla="*/ 143402 h 4134628"/>
              <a:gd name="connsiteX3" fmla="*/ 2897208 w 2897208"/>
              <a:gd name="connsiteY3" fmla="*/ 2139015 h 4134628"/>
              <a:gd name="connsiteX4" fmla="*/ 1495310 w 2897208"/>
              <a:gd name="connsiteY4" fmla="*/ 4134628 h 4134628"/>
              <a:gd name="connsiteX5" fmla="*/ 93412 w 2897208"/>
              <a:gd name="connsiteY5" fmla="*/ 2139015 h 4134628"/>
              <a:gd name="connsiteX0" fmla="*/ 93412 w 2897208"/>
              <a:gd name="connsiteY0" fmla="*/ 1976860 h 3972473"/>
              <a:gd name="connsiteX1" fmla="*/ 280717 w 2897208"/>
              <a:gd name="connsiteY1" fmla="*/ 340563 h 3972473"/>
              <a:gd name="connsiteX2" fmla="*/ 2377053 w 2897208"/>
              <a:gd name="connsiteY2" fmla="*/ 253390 h 3972473"/>
              <a:gd name="connsiteX3" fmla="*/ 2897208 w 2897208"/>
              <a:gd name="connsiteY3" fmla="*/ 1976860 h 3972473"/>
              <a:gd name="connsiteX4" fmla="*/ 1495310 w 2897208"/>
              <a:gd name="connsiteY4" fmla="*/ 3972473 h 3972473"/>
              <a:gd name="connsiteX5" fmla="*/ 93412 w 2897208"/>
              <a:gd name="connsiteY5" fmla="*/ 1976860 h 3972473"/>
              <a:gd name="connsiteX0" fmla="*/ 93412 w 2897208"/>
              <a:gd name="connsiteY0" fmla="*/ 2000769 h 3996382"/>
              <a:gd name="connsiteX1" fmla="*/ 280717 w 2897208"/>
              <a:gd name="connsiteY1" fmla="*/ 364472 h 3996382"/>
              <a:gd name="connsiteX2" fmla="*/ 2377053 w 2897208"/>
              <a:gd name="connsiteY2" fmla="*/ 277299 h 3996382"/>
              <a:gd name="connsiteX3" fmla="*/ 2897208 w 2897208"/>
              <a:gd name="connsiteY3" fmla="*/ 2000769 h 3996382"/>
              <a:gd name="connsiteX4" fmla="*/ 1495310 w 2897208"/>
              <a:gd name="connsiteY4" fmla="*/ 3996382 h 3996382"/>
              <a:gd name="connsiteX5" fmla="*/ 93412 w 2897208"/>
              <a:gd name="connsiteY5" fmla="*/ 2000769 h 3996382"/>
              <a:gd name="connsiteX0" fmla="*/ 93412 w 2897208"/>
              <a:gd name="connsiteY0" fmla="*/ 2034090 h 4029703"/>
              <a:gd name="connsiteX1" fmla="*/ 280717 w 2897208"/>
              <a:gd name="connsiteY1" fmla="*/ 397793 h 4029703"/>
              <a:gd name="connsiteX2" fmla="*/ 2377053 w 2897208"/>
              <a:gd name="connsiteY2" fmla="*/ 310620 h 4029703"/>
              <a:gd name="connsiteX3" fmla="*/ 2897208 w 2897208"/>
              <a:gd name="connsiteY3" fmla="*/ 2034090 h 4029703"/>
              <a:gd name="connsiteX4" fmla="*/ 1495310 w 2897208"/>
              <a:gd name="connsiteY4" fmla="*/ 4029703 h 4029703"/>
              <a:gd name="connsiteX5" fmla="*/ 93412 w 2897208"/>
              <a:gd name="connsiteY5" fmla="*/ 2034090 h 402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7208" h="4029703">
                <a:moveTo>
                  <a:pt x="93412" y="2034090"/>
                </a:moveTo>
                <a:cubicBezTo>
                  <a:pt x="-109020" y="1428772"/>
                  <a:pt x="47067" y="730395"/>
                  <a:pt x="280717" y="397793"/>
                </a:cubicBezTo>
                <a:cubicBezTo>
                  <a:pt x="699425" y="-119866"/>
                  <a:pt x="1919199" y="-114496"/>
                  <a:pt x="2377053" y="310620"/>
                </a:cubicBezTo>
                <a:cubicBezTo>
                  <a:pt x="2834907" y="735736"/>
                  <a:pt x="2897208" y="931943"/>
                  <a:pt x="2897208" y="2034090"/>
                </a:cubicBezTo>
                <a:cubicBezTo>
                  <a:pt x="2897208" y="3136237"/>
                  <a:pt x="2269557" y="4029703"/>
                  <a:pt x="1495310" y="4029703"/>
                </a:cubicBezTo>
                <a:cubicBezTo>
                  <a:pt x="721063" y="4029703"/>
                  <a:pt x="295844" y="2639408"/>
                  <a:pt x="93412" y="2034090"/>
                </a:cubicBezTo>
                <a:close/>
              </a:path>
            </a:pathLst>
          </a:custGeom>
          <a:no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Arial" charset="0"/>
              <a:ea typeface="ＭＳ Ｐゴシック" pitchFamily="1" charset="-128"/>
            </a:endParaRPr>
          </a:p>
        </p:txBody>
      </p:sp>
      <p:sp>
        <p:nvSpPr>
          <p:cNvPr id="9" name="TextBox 8">
            <a:extLst>
              <a:ext uri="{FF2B5EF4-FFF2-40B4-BE49-F238E27FC236}">
                <a16:creationId xmlns:a16="http://schemas.microsoft.com/office/drawing/2014/main" id="{4E5F6BA0-0A8D-4439-B598-FD14528CCCDB}"/>
              </a:ext>
            </a:extLst>
          </p:cNvPr>
          <p:cNvSpPr txBox="1"/>
          <p:nvPr/>
        </p:nvSpPr>
        <p:spPr>
          <a:xfrm>
            <a:off x="7417343" y="2709021"/>
            <a:ext cx="762001" cy="307777"/>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dirty="0">
                <a:solidFill>
                  <a:srgbClr val="FF0000"/>
                </a:solidFill>
              </a:rPr>
              <a:t>AAVB3</a:t>
            </a:r>
          </a:p>
        </p:txBody>
      </p:sp>
      <p:sp>
        <p:nvSpPr>
          <p:cNvPr id="10" name="TextBox 9">
            <a:extLst>
              <a:ext uri="{FF2B5EF4-FFF2-40B4-BE49-F238E27FC236}">
                <a16:creationId xmlns:a16="http://schemas.microsoft.com/office/drawing/2014/main" id="{44B0F856-E46E-4FA8-90F3-2B1FDA62F372}"/>
              </a:ext>
            </a:extLst>
          </p:cNvPr>
          <p:cNvSpPr txBox="1"/>
          <p:nvPr/>
        </p:nvSpPr>
        <p:spPr>
          <a:xfrm>
            <a:off x="7287593" y="3278916"/>
            <a:ext cx="762001" cy="307777"/>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dirty="0">
                <a:solidFill>
                  <a:srgbClr val="FF0000"/>
                </a:solidFill>
              </a:rPr>
              <a:t>AAVB4</a:t>
            </a:r>
          </a:p>
        </p:txBody>
      </p:sp>
      <p:sp>
        <p:nvSpPr>
          <p:cNvPr id="11" name="TextBox 10">
            <a:extLst>
              <a:ext uri="{FF2B5EF4-FFF2-40B4-BE49-F238E27FC236}">
                <a16:creationId xmlns:a16="http://schemas.microsoft.com/office/drawing/2014/main" id="{B04EA55A-DB7D-48AB-9F1F-76F062AAE55D}"/>
              </a:ext>
            </a:extLst>
          </p:cNvPr>
          <p:cNvSpPr txBox="1"/>
          <p:nvPr/>
        </p:nvSpPr>
        <p:spPr>
          <a:xfrm>
            <a:off x="8689119" y="3433213"/>
            <a:ext cx="838200" cy="307777"/>
          </a:xfrm>
          <a:prstGeom prst="rect">
            <a:avLst/>
          </a:prstGeom>
          <a:solidFill>
            <a:schemeClr val="bg1">
              <a:lumMod val="85000"/>
            </a:schemeClr>
          </a:solidFill>
          <a:ln>
            <a:solidFill>
              <a:schemeClr val="tx1"/>
            </a:solidFill>
          </a:ln>
        </p:spPr>
        <p:txBody>
          <a:bodyPr wrap="square" rtlCol="0">
            <a:spAutoFit/>
          </a:bodyPr>
          <a:lstStyle/>
          <a:p>
            <a:pPr algn="ctr"/>
            <a:r>
              <a:rPr lang="en-US" sz="1400" dirty="0">
                <a:solidFill>
                  <a:prstClr val="black"/>
                </a:solidFill>
              </a:rPr>
              <a:t>AOLGA</a:t>
            </a:r>
          </a:p>
        </p:txBody>
      </p:sp>
      <p:cxnSp>
        <p:nvCxnSpPr>
          <p:cNvPr id="12" name="Straight Arrow Connector 11">
            <a:extLst>
              <a:ext uri="{FF2B5EF4-FFF2-40B4-BE49-F238E27FC236}">
                <a16:creationId xmlns:a16="http://schemas.microsoft.com/office/drawing/2014/main" id="{D78D816D-2333-4FE3-A35B-AF552598384D}"/>
              </a:ext>
            </a:extLst>
          </p:cNvPr>
          <p:cNvCxnSpPr>
            <a:cxnSpLocks/>
            <a:stCxn id="6" idx="3"/>
            <a:endCxn id="7" idx="1"/>
          </p:cNvCxnSpPr>
          <p:nvPr/>
        </p:nvCxnSpPr>
        <p:spPr bwMode="auto">
          <a:xfrm>
            <a:off x="3158522" y="2529725"/>
            <a:ext cx="2556402" cy="210046"/>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a:extLst>
              <a:ext uri="{FF2B5EF4-FFF2-40B4-BE49-F238E27FC236}">
                <a16:creationId xmlns:a16="http://schemas.microsoft.com/office/drawing/2014/main" id="{DECD49A3-CC3C-4F0C-B27C-E28107742F73}"/>
              </a:ext>
            </a:extLst>
          </p:cNvPr>
          <p:cNvCxnSpPr>
            <a:cxnSpLocks/>
            <a:stCxn id="5" idx="3"/>
            <a:endCxn id="25" idx="1"/>
          </p:cNvCxnSpPr>
          <p:nvPr/>
        </p:nvCxnSpPr>
        <p:spPr bwMode="auto">
          <a:xfrm>
            <a:off x="3158522" y="3303963"/>
            <a:ext cx="2556402" cy="19780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a:extLst>
              <a:ext uri="{FF2B5EF4-FFF2-40B4-BE49-F238E27FC236}">
                <a16:creationId xmlns:a16="http://schemas.microsoft.com/office/drawing/2014/main" id="{265789ED-132C-4393-81F7-A9D1BACC34FE}"/>
              </a:ext>
            </a:extLst>
          </p:cNvPr>
          <p:cNvCxnSpPr>
            <a:cxnSpLocks/>
            <a:stCxn id="4" idx="3"/>
            <a:endCxn id="25" idx="1"/>
          </p:cNvCxnSpPr>
          <p:nvPr/>
        </p:nvCxnSpPr>
        <p:spPr bwMode="auto">
          <a:xfrm flipV="1">
            <a:off x="3158522" y="3501772"/>
            <a:ext cx="2556402" cy="49686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37045FE1-D210-4399-9CCA-CC016462D97E}"/>
              </a:ext>
            </a:extLst>
          </p:cNvPr>
          <p:cNvCxnSpPr>
            <a:cxnSpLocks/>
            <a:stCxn id="25" idx="3"/>
            <a:endCxn id="10" idx="1"/>
          </p:cNvCxnSpPr>
          <p:nvPr/>
        </p:nvCxnSpPr>
        <p:spPr bwMode="auto">
          <a:xfrm flipV="1">
            <a:off x="6629324" y="3432805"/>
            <a:ext cx="658268" cy="68967"/>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C06C32B5-7BE2-49E6-ADBC-EA59A8B50A9F}"/>
              </a:ext>
            </a:extLst>
          </p:cNvPr>
          <p:cNvCxnSpPr>
            <a:cxnSpLocks/>
            <a:stCxn id="7" idx="3"/>
            <a:endCxn id="9" idx="1"/>
          </p:cNvCxnSpPr>
          <p:nvPr/>
        </p:nvCxnSpPr>
        <p:spPr bwMode="auto">
          <a:xfrm>
            <a:off x="6629324" y="2739771"/>
            <a:ext cx="788018" cy="123138"/>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9F66EF7D-6E56-464C-8DE5-60C7752F7A34}"/>
              </a:ext>
            </a:extLst>
          </p:cNvPr>
          <p:cNvCxnSpPr>
            <a:stCxn id="10" idx="3"/>
            <a:endCxn id="11" idx="1"/>
          </p:cNvCxnSpPr>
          <p:nvPr/>
        </p:nvCxnSpPr>
        <p:spPr bwMode="auto">
          <a:xfrm>
            <a:off x="8049593" y="3432805"/>
            <a:ext cx="639526" cy="154297"/>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D27D78C2-6799-414D-B55E-DD25892C3EE8}"/>
              </a:ext>
            </a:extLst>
          </p:cNvPr>
          <p:cNvCxnSpPr>
            <a:stCxn id="9" idx="3"/>
            <a:endCxn id="11" idx="1"/>
          </p:cNvCxnSpPr>
          <p:nvPr/>
        </p:nvCxnSpPr>
        <p:spPr bwMode="auto">
          <a:xfrm>
            <a:off x="8179343" y="2862909"/>
            <a:ext cx="509776" cy="72419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6FA29405-D4BA-491A-916A-B007ABC82AEA}"/>
              </a:ext>
            </a:extLst>
          </p:cNvPr>
          <p:cNvCxnSpPr/>
          <p:nvPr/>
        </p:nvCxnSpPr>
        <p:spPr bwMode="auto">
          <a:xfrm flipV="1">
            <a:off x="1718780" y="2497441"/>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a:extLst>
              <a:ext uri="{FF2B5EF4-FFF2-40B4-BE49-F238E27FC236}">
                <a16:creationId xmlns:a16="http://schemas.microsoft.com/office/drawing/2014/main" id="{8AD64181-885F-46D5-AB78-585FB66E5F7C}"/>
              </a:ext>
            </a:extLst>
          </p:cNvPr>
          <p:cNvCxnSpPr/>
          <p:nvPr/>
        </p:nvCxnSpPr>
        <p:spPr bwMode="auto">
          <a:xfrm flipV="1">
            <a:off x="1718780" y="3260013"/>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a:extLst>
              <a:ext uri="{FF2B5EF4-FFF2-40B4-BE49-F238E27FC236}">
                <a16:creationId xmlns:a16="http://schemas.microsoft.com/office/drawing/2014/main" id="{52FF2BA9-3D8D-4696-9262-9D53981D3A28}"/>
              </a:ext>
            </a:extLst>
          </p:cNvPr>
          <p:cNvCxnSpPr/>
          <p:nvPr/>
        </p:nvCxnSpPr>
        <p:spPr bwMode="auto">
          <a:xfrm flipV="1">
            <a:off x="1718780" y="3999355"/>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21">
            <a:extLst>
              <a:ext uri="{FF2B5EF4-FFF2-40B4-BE49-F238E27FC236}">
                <a16:creationId xmlns:a16="http://schemas.microsoft.com/office/drawing/2014/main" id="{9D29C3B9-C292-4224-AC51-31148E085E9B}"/>
              </a:ext>
            </a:extLst>
          </p:cNvPr>
          <p:cNvSpPr txBox="1"/>
          <p:nvPr/>
        </p:nvSpPr>
        <p:spPr>
          <a:xfrm rot="19064089">
            <a:off x="3074581" y="2407904"/>
            <a:ext cx="951471" cy="307777"/>
          </a:xfrm>
          <a:prstGeom prst="rect">
            <a:avLst/>
          </a:prstGeom>
          <a:noFill/>
        </p:spPr>
        <p:txBody>
          <a:bodyPr wrap="square" rtlCol="0">
            <a:spAutoFit/>
          </a:bodyPr>
          <a:lstStyle/>
          <a:p>
            <a:r>
              <a:rPr lang="en-US" sz="1400" dirty="0"/>
              <a:t>+ OH/NO</a:t>
            </a:r>
          </a:p>
        </p:txBody>
      </p:sp>
      <p:sp>
        <p:nvSpPr>
          <p:cNvPr id="23" name="TextBox 22">
            <a:extLst>
              <a:ext uri="{FF2B5EF4-FFF2-40B4-BE49-F238E27FC236}">
                <a16:creationId xmlns:a16="http://schemas.microsoft.com/office/drawing/2014/main" id="{FC396800-CB85-436A-A907-B74CB0260753}"/>
              </a:ext>
            </a:extLst>
          </p:cNvPr>
          <p:cNvSpPr txBox="1"/>
          <p:nvPr/>
        </p:nvSpPr>
        <p:spPr>
          <a:xfrm rot="18941334">
            <a:off x="3150228" y="3021850"/>
            <a:ext cx="951471" cy="307777"/>
          </a:xfrm>
          <a:prstGeom prst="rect">
            <a:avLst/>
          </a:prstGeom>
          <a:noFill/>
        </p:spPr>
        <p:txBody>
          <a:bodyPr wrap="square" rtlCol="0">
            <a:spAutoFit/>
          </a:bodyPr>
          <a:lstStyle/>
          <a:p>
            <a:r>
              <a:rPr lang="en-US" sz="1400" dirty="0"/>
              <a:t>+ OH/NO</a:t>
            </a:r>
          </a:p>
        </p:txBody>
      </p:sp>
      <p:sp>
        <p:nvSpPr>
          <p:cNvPr id="24" name="TextBox 23">
            <a:extLst>
              <a:ext uri="{FF2B5EF4-FFF2-40B4-BE49-F238E27FC236}">
                <a16:creationId xmlns:a16="http://schemas.microsoft.com/office/drawing/2014/main" id="{DEEC053A-C6D3-4F56-8AD8-3B241E93CB2F}"/>
              </a:ext>
            </a:extLst>
          </p:cNvPr>
          <p:cNvSpPr txBox="1"/>
          <p:nvPr/>
        </p:nvSpPr>
        <p:spPr>
          <a:xfrm rot="1580154">
            <a:off x="3233262" y="3662366"/>
            <a:ext cx="951471" cy="307777"/>
          </a:xfrm>
          <a:prstGeom prst="rect">
            <a:avLst/>
          </a:prstGeom>
          <a:noFill/>
        </p:spPr>
        <p:txBody>
          <a:bodyPr wrap="square" rtlCol="0">
            <a:spAutoFit/>
          </a:bodyPr>
          <a:lstStyle/>
          <a:p>
            <a:r>
              <a:rPr lang="en-US" sz="1400" dirty="0"/>
              <a:t>+ OH/NO</a:t>
            </a:r>
          </a:p>
        </p:txBody>
      </p:sp>
      <p:sp>
        <p:nvSpPr>
          <p:cNvPr id="25" name="TextBox 24">
            <a:extLst>
              <a:ext uri="{FF2B5EF4-FFF2-40B4-BE49-F238E27FC236}">
                <a16:creationId xmlns:a16="http://schemas.microsoft.com/office/drawing/2014/main" id="{26F114AB-FCE2-4B9C-959E-20CA4B376602}"/>
              </a:ext>
            </a:extLst>
          </p:cNvPr>
          <p:cNvSpPr txBox="1"/>
          <p:nvPr/>
        </p:nvSpPr>
        <p:spPr>
          <a:xfrm>
            <a:off x="5714924" y="3347883"/>
            <a:ext cx="914400" cy="307777"/>
          </a:xfrm>
          <a:prstGeom prst="rect">
            <a:avLst/>
          </a:prstGeom>
          <a:solidFill>
            <a:schemeClr val="bg1"/>
          </a:solidFill>
          <a:ln>
            <a:solidFill>
              <a:schemeClr val="tx1"/>
            </a:solidFill>
          </a:ln>
        </p:spPr>
        <p:txBody>
          <a:bodyPr wrap="square" rtlCol="0">
            <a:spAutoFit/>
          </a:bodyPr>
          <a:lstStyle/>
          <a:p>
            <a:pPr algn="ctr"/>
            <a:r>
              <a:rPr lang="en-US" sz="1400" dirty="0">
                <a:solidFill>
                  <a:srgbClr val="FF0000"/>
                </a:solidFill>
              </a:rPr>
              <a:t>SVAVB4</a:t>
            </a:r>
          </a:p>
        </p:txBody>
      </p:sp>
      <p:cxnSp>
        <p:nvCxnSpPr>
          <p:cNvPr id="27" name="Straight Arrow Connector 26">
            <a:extLst>
              <a:ext uri="{FF2B5EF4-FFF2-40B4-BE49-F238E27FC236}">
                <a16:creationId xmlns:a16="http://schemas.microsoft.com/office/drawing/2014/main" id="{F690475B-F5A7-482E-906A-C99A27258FA0}"/>
              </a:ext>
            </a:extLst>
          </p:cNvPr>
          <p:cNvCxnSpPr>
            <a:cxnSpLocks/>
          </p:cNvCxnSpPr>
          <p:nvPr/>
        </p:nvCxnSpPr>
        <p:spPr bwMode="auto">
          <a:xfrm flipV="1">
            <a:off x="1706163" y="1301430"/>
            <a:ext cx="0" cy="3736914"/>
          </a:xfrm>
          <a:prstGeom prst="straightConnector1">
            <a:avLst/>
          </a:prstGeom>
          <a:solidFill>
            <a:schemeClr val="accent1"/>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a:extLst>
              <a:ext uri="{FF2B5EF4-FFF2-40B4-BE49-F238E27FC236}">
                <a16:creationId xmlns:a16="http://schemas.microsoft.com/office/drawing/2014/main" id="{AD138B70-0152-4CD0-8F42-47B2DDB1920F}"/>
              </a:ext>
            </a:extLst>
          </p:cNvPr>
          <p:cNvSpPr txBox="1"/>
          <p:nvPr/>
        </p:nvSpPr>
        <p:spPr>
          <a:xfrm>
            <a:off x="2167922" y="1612089"/>
            <a:ext cx="990600" cy="523220"/>
          </a:xfrm>
          <a:prstGeom prst="rect">
            <a:avLst/>
          </a:prstGeom>
          <a:noFill/>
          <a:ln>
            <a:solidFill>
              <a:schemeClr val="tx1"/>
            </a:solidFill>
          </a:ln>
        </p:spPr>
        <p:txBody>
          <a:bodyPr wrap="square" rtlCol="0">
            <a:spAutoFit/>
          </a:bodyPr>
          <a:lstStyle/>
          <a:p>
            <a:pPr algn="ctr"/>
            <a:r>
              <a:rPr lang="en-US" sz="1400" dirty="0"/>
              <a:t>long</a:t>
            </a:r>
          </a:p>
          <a:p>
            <a:pPr algn="ctr"/>
            <a:r>
              <a:rPr lang="en-US" sz="1400" dirty="0"/>
              <a:t>alkanes</a:t>
            </a:r>
          </a:p>
        </p:txBody>
      </p:sp>
      <p:sp>
        <p:nvSpPr>
          <p:cNvPr id="29" name="TextBox 28">
            <a:extLst>
              <a:ext uri="{FF2B5EF4-FFF2-40B4-BE49-F238E27FC236}">
                <a16:creationId xmlns:a16="http://schemas.microsoft.com/office/drawing/2014/main" id="{3FFF3ECE-CF1C-462E-99D9-76D00F3F2C7D}"/>
              </a:ext>
            </a:extLst>
          </p:cNvPr>
          <p:cNvSpPr txBox="1"/>
          <p:nvPr/>
        </p:nvSpPr>
        <p:spPr>
          <a:xfrm>
            <a:off x="5714924" y="1981827"/>
            <a:ext cx="914400" cy="307777"/>
          </a:xfrm>
          <a:prstGeom prst="rect">
            <a:avLst/>
          </a:prstGeom>
          <a:solidFill>
            <a:schemeClr val="bg1"/>
          </a:solidFill>
          <a:ln>
            <a:solidFill>
              <a:schemeClr val="tx1"/>
            </a:solidFill>
          </a:ln>
        </p:spPr>
        <p:txBody>
          <a:bodyPr wrap="square" rtlCol="0">
            <a:spAutoFit/>
          </a:bodyPr>
          <a:lstStyle/>
          <a:p>
            <a:pPr algn="ctr"/>
            <a:r>
              <a:rPr lang="en-US" sz="1400" dirty="0">
                <a:solidFill>
                  <a:srgbClr val="FF0000"/>
                </a:solidFill>
              </a:rPr>
              <a:t>SVAVB2</a:t>
            </a:r>
          </a:p>
        </p:txBody>
      </p:sp>
      <p:sp>
        <p:nvSpPr>
          <p:cNvPr id="30" name="TextBox 29">
            <a:extLst>
              <a:ext uri="{FF2B5EF4-FFF2-40B4-BE49-F238E27FC236}">
                <a16:creationId xmlns:a16="http://schemas.microsoft.com/office/drawing/2014/main" id="{DF448EDA-95EC-44B5-9249-6AD927D7C33D}"/>
              </a:ext>
            </a:extLst>
          </p:cNvPr>
          <p:cNvSpPr txBox="1"/>
          <p:nvPr/>
        </p:nvSpPr>
        <p:spPr>
          <a:xfrm>
            <a:off x="7726930" y="2155196"/>
            <a:ext cx="762000" cy="300082"/>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350" dirty="0">
                <a:solidFill>
                  <a:srgbClr val="FF0000"/>
                </a:solidFill>
              </a:rPr>
              <a:t>AAVB2</a:t>
            </a:r>
          </a:p>
        </p:txBody>
      </p:sp>
      <p:cxnSp>
        <p:nvCxnSpPr>
          <p:cNvPr id="31" name="Straight Arrow Connector 30">
            <a:extLst>
              <a:ext uri="{FF2B5EF4-FFF2-40B4-BE49-F238E27FC236}">
                <a16:creationId xmlns:a16="http://schemas.microsoft.com/office/drawing/2014/main" id="{53D3B723-D0AF-4970-A545-4F593EEEC400}"/>
              </a:ext>
            </a:extLst>
          </p:cNvPr>
          <p:cNvCxnSpPr>
            <a:cxnSpLocks/>
            <a:stCxn id="28" idx="3"/>
            <a:endCxn id="29" idx="1"/>
          </p:cNvCxnSpPr>
          <p:nvPr/>
        </p:nvCxnSpPr>
        <p:spPr bwMode="auto">
          <a:xfrm>
            <a:off x="3158522" y="1873699"/>
            <a:ext cx="2556402" cy="262016"/>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BB3CDB09-1FCC-4934-B86E-5A764571E82E}"/>
              </a:ext>
            </a:extLst>
          </p:cNvPr>
          <p:cNvCxnSpPr>
            <a:cxnSpLocks/>
            <a:stCxn id="29" idx="3"/>
            <a:endCxn id="30" idx="1"/>
          </p:cNvCxnSpPr>
          <p:nvPr/>
        </p:nvCxnSpPr>
        <p:spPr bwMode="auto">
          <a:xfrm>
            <a:off x="6629324" y="2135715"/>
            <a:ext cx="1097606" cy="169522"/>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949EC1C4-C478-4DC1-B539-0C42BC551DF2}"/>
              </a:ext>
            </a:extLst>
          </p:cNvPr>
          <p:cNvCxnSpPr>
            <a:stCxn id="30" idx="3"/>
            <a:endCxn id="11" idx="1"/>
          </p:cNvCxnSpPr>
          <p:nvPr/>
        </p:nvCxnSpPr>
        <p:spPr bwMode="auto">
          <a:xfrm>
            <a:off x="8488931" y="2305237"/>
            <a:ext cx="200189" cy="128186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a:extLst>
              <a:ext uri="{FF2B5EF4-FFF2-40B4-BE49-F238E27FC236}">
                <a16:creationId xmlns:a16="http://schemas.microsoft.com/office/drawing/2014/main" id="{E34E3B6E-C501-4C13-9113-7356BD9B90F1}"/>
              </a:ext>
            </a:extLst>
          </p:cNvPr>
          <p:cNvCxnSpPr/>
          <p:nvPr/>
        </p:nvCxnSpPr>
        <p:spPr bwMode="auto">
          <a:xfrm flipV="1">
            <a:off x="1718780" y="1841417"/>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a:extLst>
              <a:ext uri="{FF2B5EF4-FFF2-40B4-BE49-F238E27FC236}">
                <a16:creationId xmlns:a16="http://schemas.microsoft.com/office/drawing/2014/main" id="{B37455F2-DD89-436A-AABC-73CB4D750DEF}"/>
              </a:ext>
            </a:extLst>
          </p:cNvPr>
          <p:cNvSpPr txBox="1"/>
          <p:nvPr/>
        </p:nvSpPr>
        <p:spPr>
          <a:xfrm>
            <a:off x="8162945" y="1527180"/>
            <a:ext cx="762000" cy="300082"/>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350" dirty="0">
                <a:solidFill>
                  <a:srgbClr val="FF0000"/>
                </a:solidFill>
              </a:rPr>
              <a:t>AAVB1</a:t>
            </a:r>
          </a:p>
        </p:txBody>
      </p:sp>
      <p:sp>
        <p:nvSpPr>
          <p:cNvPr id="36" name="TextBox 35">
            <a:extLst>
              <a:ext uri="{FF2B5EF4-FFF2-40B4-BE49-F238E27FC236}">
                <a16:creationId xmlns:a16="http://schemas.microsoft.com/office/drawing/2014/main" id="{E3167B30-6453-4B55-A422-2A82E400A592}"/>
              </a:ext>
            </a:extLst>
          </p:cNvPr>
          <p:cNvSpPr txBox="1"/>
          <p:nvPr/>
        </p:nvSpPr>
        <p:spPr>
          <a:xfrm>
            <a:off x="5714924" y="1352212"/>
            <a:ext cx="914400" cy="307777"/>
          </a:xfrm>
          <a:prstGeom prst="rect">
            <a:avLst/>
          </a:prstGeom>
          <a:noFill/>
          <a:ln>
            <a:solidFill>
              <a:schemeClr val="tx1"/>
            </a:solidFill>
          </a:ln>
        </p:spPr>
        <p:txBody>
          <a:bodyPr wrap="square" rtlCol="0">
            <a:spAutoFit/>
          </a:bodyPr>
          <a:lstStyle/>
          <a:p>
            <a:pPr algn="ctr"/>
            <a:r>
              <a:rPr lang="en-US" sz="1400" dirty="0">
                <a:solidFill>
                  <a:srgbClr val="FF0000"/>
                </a:solidFill>
              </a:rPr>
              <a:t>SVAVB1</a:t>
            </a:r>
          </a:p>
        </p:txBody>
      </p:sp>
      <p:cxnSp>
        <p:nvCxnSpPr>
          <p:cNvPr id="37" name="Straight Arrow Connector 36">
            <a:extLst>
              <a:ext uri="{FF2B5EF4-FFF2-40B4-BE49-F238E27FC236}">
                <a16:creationId xmlns:a16="http://schemas.microsoft.com/office/drawing/2014/main" id="{23B9C1C7-E90F-4C10-ADC9-D54CC4E9D7BE}"/>
              </a:ext>
            </a:extLst>
          </p:cNvPr>
          <p:cNvCxnSpPr>
            <a:cxnSpLocks/>
            <a:stCxn id="39" idx="3"/>
            <a:endCxn id="36" idx="1"/>
          </p:cNvCxnSpPr>
          <p:nvPr/>
        </p:nvCxnSpPr>
        <p:spPr bwMode="auto">
          <a:xfrm>
            <a:off x="3163594" y="1315176"/>
            <a:ext cx="2551331" cy="19092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a:extLst>
              <a:ext uri="{FF2B5EF4-FFF2-40B4-BE49-F238E27FC236}">
                <a16:creationId xmlns:a16="http://schemas.microsoft.com/office/drawing/2014/main" id="{F502F710-C9DD-424C-BB76-4FA96FC95B31}"/>
              </a:ext>
            </a:extLst>
          </p:cNvPr>
          <p:cNvCxnSpPr>
            <a:cxnSpLocks/>
            <a:stCxn id="36" idx="3"/>
            <a:endCxn id="35" idx="1"/>
          </p:cNvCxnSpPr>
          <p:nvPr/>
        </p:nvCxnSpPr>
        <p:spPr bwMode="auto">
          <a:xfrm>
            <a:off x="6629325" y="1506101"/>
            <a:ext cx="1533621" cy="171121"/>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a:extLst>
              <a:ext uri="{FF2B5EF4-FFF2-40B4-BE49-F238E27FC236}">
                <a16:creationId xmlns:a16="http://schemas.microsoft.com/office/drawing/2014/main" id="{E8F7345F-4F90-4F2D-9EB2-E6B6B5DFB323}"/>
              </a:ext>
            </a:extLst>
          </p:cNvPr>
          <p:cNvSpPr txBox="1"/>
          <p:nvPr/>
        </p:nvSpPr>
        <p:spPr>
          <a:xfrm>
            <a:off x="2172993" y="1161288"/>
            <a:ext cx="990600" cy="307777"/>
          </a:xfrm>
          <a:prstGeom prst="rect">
            <a:avLst/>
          </a:prstGeom>
          <a:noFill/>
          <a:ln>
            <a:solidFill>
              <a:schemeClr val="tx1"/>
            </a:solidFill>
          </a:ln>
        </p:spPr>
        <p:txBody>
          <a:bodyPr wrap="square" rtlCol="0">
            <a:spAutoFit/>
          </a:bodyPr>
          <a:lstStyle/>
          <a:p>
            <a:pPr algn="ctr"/>
            <a:r>
              <a:rPr lang="en-US" sz="1400" dirty="0"/>
              <a:t>PAHs</a:t>
            </a:r>
          </a:p>
        </p:txBody>
      </p:sp>
      <p:cxnSp>
        <p:nvCxnSpPr>
          <p:cNvPr id="40" name="Straight Arrow Connector 39">
            <a:extLst>
              <a:ext uri="{FF2B5EF4-FFF2-40B4-BE49-F238E27FC236}">
                <a16:creationId xmlns:a16="http://schemas.microsoft.com/office/drawing/2014/main" id="{F3FCA26E-7512-40A2-BF34-C6C77ED29186}"/>
              </a:ext>
            </a:extLst>
          </p:cNvPr>
          <p:cNvCxnSpPr/>
          <p:nvPr/>
        </p:nvCxnSpPr>
        <p:spPr bwMode="auto">
          <a:xfrm flipV="1">
            <a:off x="1721028" y="1314410"/>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a:extLst>
              <a:ext uri="{FF2B5EF4-FFF2-40B4-BE49-F238E27FC236}">
                <a16:creationId xmlns:a16="http://schemas.microsoft.com/office/drawing/2014/main" id="{AA3E8EC9-ABE5-460C-AB59-EC67A18AFE8A}"/>
              </a:ext>
            </a:extLst>
          </p:cNvPr>
          <p:cNvCxnSpPr>
            <a:stCxn id="35" idx="2"/>
            <a:endCxn id="11" idx="1"/>
          </p:cNvCxnSpPr>
          <p:nvPr/>
        </p:nvCxnSpPr>
        <p:spPr bwMode="auto">
          <a:xfrm>
            <a:off x="8543945" y="1827263"/>
            <a:ext cx="145174" cy="1759839"/>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Box 41">
            <a:extLst>
              <a:ext uri="{FF2B5EF4-FFF2-40B4-BE49-F238E27FC236}">
                <a16:creationId xmlns:a16="http://schemas.microsoft.com/office/drawing/2014/main" id="{D983378E-84A1-4C5E-A4AF-46CE39235198}"/>
              </a:ext>
            </a:extLst>
          </p:cNvPr>
          <p:cNvSpPr txBox="1"/>
          <p:nvPr/>
        </p:nvSpPr>
        <p:spPr>
          <a:xfrm>
            <a:off x="3184326" y="1818796"/>
            <a:ext cx="951471" cy="307777"/>
          </a:xfrm>
          <a:prstGeom prst="rect">
            <a:avLst/>
          </a:prstGeom>
          <a:noFill/>
        </p:spPr>
        <p:txBody>
          <a:bodyPr wrap="square" rtlCol="0">
            <a:spAutoFit/>
          </a:bodyPr>
          <a:lstStyle/>
          <a:p>
            <a:r>
              <a:rPr lang="en-US" sz="1400" dirty="0"/>
              <a:t>+ OH</a:t>
            </a:r>
          </a:p>
        </p:txBody>
      </p:sp>
      <p:cxnSp>
        <p:nvCxnSpPr>
          <p:cNvPr id="43" name="Straight Arrow Connector 42">
            <a:extLst>
              <a:ext uri="{FF2B5EF4-FFF2-40B4-BE49-F238E27FC236}">
                <a16:creationId xmlns:a16="http://schemas.microsoft.com/office/drawing/2014/main" id="{78614F9D-C1CC-467F-BAD6-450982386B8F}"/>
              </a:ext>
            </a:extLst>
          </p:cNvPr>
          <p:cNvCxnSpPr>
            <a:cxnSpLocks/>
            <a:stCxn id="6" idx="3"/>
            <a:endCxn id="36" idx="1"/>
          </p:cNvCxnSpPr>
          <p:nvPr/>
        </p:nvCxnSpPr>
        <p:spPr bwMode="auto">
          <a:xfrm flipV="1">
            <a:off x="3158522" y="1506101"/>
            <a:ext cx="2556402" cy="102362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a:extLst>
              <a:ext uri="{FF2B5EF4-FFF2-40B4-BE49-F238E27FC236}">
                <a16:creationId xmlns:a16="http://schemas.microsoft.com/office/drawing/2014/main" id="{2FF6FC51-55F5-456C-ACEC-E537BCEAE6DC}"/>
              </a:ext>
            </a:extLst>
          </p:cNvPr>
          <p:cNvCxnSpPr>
            <a:cxnSpLocks/>
            <a:stCxn id="5" idx="3"/>
            <a:endCxn id="29" idx="1"/>
          </p:cNvCxnSpPr>
          <p:nvPr/>
        </p:nvCxnSpPr>
        <p:spPr bwMode="auto">
          <a:xfrm flipV="1">
            <a:off x="3158522" y="2135715"/>
            <a:ext cx="2556402" cy="116824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a:extLst>
              <a:ext uri="{FF2B5EF4-FFF2-40B4-BE49-F238E27FC236}">
                <a16:creationId xmlns:a16="http://schemas.microsoft.com/office/drawing/2014/main" id="{2CDDE0E0-5ABC-45A4-9CCB-BA1512F7ABB3}"/>
              </a:ext>
            </a:extLst>
          </p:cNvPr>
          <p:cNvCxnSpPr>
            <a:cxnSpLocks/>
            <a:stCxn id="4" idx="3"/>
            <a:endCxn id="7" idx="1"/>
          </p:cNvCxnSpPr>
          <p:nvPr/>
        </p:nvCxnSpPr>
        <p:spPr bwMode="auto">
          <a:xfrm flipV="1">
            <a:off x="3158522" y="2739772"/>
            <a:ext cx="2556402" cy="125886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Arrow Connector 45">
            <a:extLst>
              <a:ext uri="{FF2B5EF4-FFF2-40B4-BE49-F238E27FC236}">
                <a16:creationId xmlns:a16="http://schemas.microsoft.com/office/drawing/2014/main" id="{CDA5A91B-D5AE-4CAB-8FFD-B94CA3686DCA}"/>
              </a:ext>
            </a:extLst>
          </p:cNvPr>
          <p:cNvCxnSpPr>
            <a:cxnSpLocks/>
            <a:stCxn id="39" idx="3"/>
            <a:endCxn id="29" idx="1"/>
          </p:cNvCxnSpPr>
          <p:nvPr/>
        </p:nvCxnSpPr>
        <p:spPr bwMode="auto">
          <a:xfrm>
            <a:off x="3163594" y="1315177"/>
            <a:ext cx="2551331" cy="820539"/>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Arrow Connector 46">
            <a:extLst>
              <a:ext uri="{FF2B5EF4-FFF2-40B4-BE49-F238E27FC236}">
                <a16:creationId xmlns:a16="http://schemas.microsoft.com/office/drawing/2014/main" id="{1C6FFBAF-0AB9-42F8-99C0-FF761A5B1F95}"/>
              </a:ext>
            </a:extLst>
          </p:cNvPr>
          <p:cNvCxnSpPr>
            <a:cxnSpLocks/>
            <a:stCxn id="39" idx="3"/>
            <a:endCxn id="7" idx="1"/>
          </p:cNvCxnSpPr>
          <p:nvPr/>
        </p:nvCxnSpPr>
        <p:spPr bwMode="auto">
          <a:xfrm>
            <a:off x="3163594" y="1315177"/>
            <a:ext cx="2551331" cy="142459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7">
            <a:extLst>
              <a:ext uri="{FF2B5EF4-FFF2-40B4-BE49-F238E27FC236}">
                <a16:creationId xmlns:a16="http://schemas.microsoft.com/office/drawing/2014/main" id="{C8007EDC-4D5A-4A15-B467-51DA77F20669}"/>
              </a:ext>
            </a:extLst>
          </p:cNvPr>
          <p:cNvCxnSpPr>
            <a:cxnSpLocks/>
            <a:stCxn id="39" idx="3"/>
            <a:endCxn id="25" idx="1"/>
          </p:cNvCxnSpPr>
          <p:nvPr/>
        </p:nvCxnSpPr>
        <p:spPr bwMode="auto">
          <a:xfrm>
            <a:off x="3163594" y="1315177"/>
            <a:ext cx="2551331" cy="218659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Box 48">
            <a:extLst>
              <a:ext uri="{FF2B5EF4-FFF2-40B4-BE49-F238E27FC236}">
                <a16:creationId xmlns:a16="http://schemas.microsoft.com/office/drawing/2014/main" id="{432434D9-6D63-437D-B01D-5E83F062A810}"/>
              </a:ext>
            </a:extLst>
          </p:cNvPr>
          <p:cNvSpPr txBox="1"/>
          <p:nvPr/>
        </p:nvSpPr>
        <p:spPr>
          <a:xfrm rot="20452919">
            <a:off x="3327695" y="1448752"/>
            <a:ext cx="951471" cy="307777"/>
          </a:xfrm>
          <a:prstGeom prst="rect">
            <a:avLst/>
          </a:prstGeom>
          <a:noFill/>
        </p:spPr>
        <p:txBody>
          <a:bodyPr wrap="square" rtlCol="0">
            <a:spAutoFit/>
          </a:bodyPr>
          <a:lstStyle/>
          <a:p>
            <a:r>
              <a:rPr lang="en-US" sz="1400" dirty="0"/>
              <a:t>+ OH/NO</a:t>
            </a:r>
          </a:p>
        </p:txBody>
      </p:sp>
      <p:sp>
        <p:nvSpPr>
          <p:cNvPr id="50" name="TextBox 49">
            <a:extLst>
              <a:ext uri="{FF2B5EF4-FFF2-40B4-BE49-F238E27FC236}">
                <a16:creationId xmlns:a16="http://schemas.microsoft.com/office/drawing/2014/main" id="{7D94A8C5-D708-452B-A18D-11A2CEE5A88A}"/>
              </a:ext>
            </a:extLst>
          </p:cNvPr>
          <p:cNvSpPr txBox="1"/>
          <p:nvPr/>
        </p:nvSpPr>
        <p:spPr>
          <a:xfrm rot="1733970">
            <a:off x="4817788" y="1472453"/>
            <a:ext cx="1059699" cy="307777"/>
          </a:xfrm>
          <a:prstGeom prst="rect">
            <a:avLst/>
          </a:prstGeom>
          <a:noFill/>
        </p:spPr>
        <p:txBody>
          <a:bodyPr wrap="square" rtlCol="0">
            <a:spAutoFit/>
          </a:bodyPr>
          <a:lstStyle/>
          <a:p>
            <a:r>
              <a:rPr lang="en-US" sz="1400" dirty="0"/>
              <a:t>+ OH/HO</a:t>
            </a:r>
            <a:r>
              <a:rPr lang="en-US" sz="1400" baseline="-25000" dirty="0"/>
              <a:t>2</a:t>
            </a:r>
          </a:p>
        </p:txBody>
      </p:sp>
      <p:cxnSp>
        <p:nvCxnSpPr>
          <p:cNvPr id="51" name="Straight Arrow Connector 50">
            <a:extLst>
              <a:ext uri="{FF2B5EF4-FFF2-40B4-BE49-F238E27FC236}">
                <a16:creationId xmlns:a16="http://schemas.microsoft.com/office/drawing/2014/main" id="{98F393EC-C6E8-498C-87C5-17C40775835B}"/>
              </a:ext>
            </a:extLst>
          </p:cNvPr>
          <p:cNvCxnSpPr>
            <a:cxnSpLocks/>
            <a:endCxn id="7" idx="1"/>
          </p:cNvCxnSpPr>
          <p:nvPr/>
        </p:nvCxnSpPr>
        <p:spPr bwMode="auto">
          <a:xfrm>
            <a:off x="3192464" y="1885417"/>
            <a:ext cx="2522461" cy="85435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a:extLst>
              <a:ext uri="{FF2B5EF4-FFF2-40B4-BE49-F238E27FC236}">
                <a16:creationId xmlns:a16="http://schemas.microsoft.com/office/drawing/2014/main" id="{3731C2F7-B93C-4388-A1F7-68F38ADB2386}"/>
              </a:ext>
            </a:extLst>
          </p:cNvPr>
          <p:cNvCxnSpPr>
            <a:cxnSpLocks/>
            <a:stCxn id="28" idx="3"/>
            <a:endCxn id="25" idx="1"/>
          </p:cNvCxnSpPr>
          <p:nvPr/>
        </p:nvCxnSpPr>
        <p:spPr bwMode="auto">
          <a:xfrm>
            <a:off x="3158522" y="1873699"/>
            <a:ext cx="2556402" cy="162807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a:extLst>
              <a:ext uri="{FF2B5EF4-FFF2-40B4-BE49-F238E27FC236}">
                <a16:creationId xmlns:a16="http://schemas.microsoft.com/office/drawing/2014/main" id="{0B60C91B-BC88-4497-9D2A-81FE06E0F848}"/>
              </a:ext>
            </a:extLst>
          </p:cNvPr>
          <p:cNvCxnSpPr>
            <a:cxnSpLocks/>
            <a:stCxn id="6" idx="3"/>
            <a:endCxn id="25" idx="1"/>
          </p:cNvCxnSpPr>
          <p:nvPr/>
        </p:nvCxnSpPr>
        <p:spPr bwMode="auto">
          <a:xfrm>
            <a:off x="3158522" y="2529725"/>
            <a:ext cx="2556402" cy="972046"/>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a:extLst>
              <a:ext uri="{FF2B5EF4-FFF2-40B4-BE49-F238E27FC236}">
                <a16:creationId xmlns:a16="http://schemas.microsoft.com/office/drawing/2014/main" id="{8E64A57B-F236-463E-B134-13D220FA6886}"/>
              </a:ext>
            </a:extLst>
          </p:cNvPr>
          <p:cNvCxnSpPr>
            <a:cxnSpLocks/>
            <a:stCxn id="6" idx="3"/>
            <a:endCxn id="29" idx="1"/>
          </p:cNvCxnSpPr>
          <p:nvPr/>
        </p:nvCxnSpPr>
        <p:spPr bwMode="auto">
          <a:xfrm flipV="1">
            <a:off x="3158522" y="2135715"/>
            <a:ext cx="2556402" cy="39401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Arrow Connector 54">
            <a:extLst>
              <a:ext uri="{FF2B5EF4-FFF2-40B4-BE49-F238E27FC236}">
                <a16:creationId xmlns:a16="http://schemas.microsoft.com/office/drawing/2014/main" id="{A6FF04F9-B56F-47DF-A6AD-C1151A92DBFF}"/>
              </a:ext>
            </a:extLst>
          </p:cNvPr>
          <p:cNvCxnSpPr>
            <a:cxnSpLocks/>
            <a:stCxn id="5" idx="3"/>
            <a:endCxn id="36" idx="1"/>
          </p:cNvCxnSpPr>
          <p:nvPr/>
        </p:nvCxnSpPr>
        <p:spPr bwMode="auto">
          <a:xfrm flipV="1">
            <a:off x="3158522" y="1506101"/>
            <a:ext cx="2556402" cy="179786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Arrow Connector 55">
            <a:extLst>
              <a:ext uri="{FF2B5EF4-FFF2-40B4-BE49-F238E27FC236}">
                <a16:creationId xmlns:a16="http://schemas.microsoft.com/office/drawing/2014/main" id="{54F1E425-CD14-4D5A-AB89-2F3FB3824359}"/>
              </a:ext>
            </a:extLst>
          </p:cNvPr>
          <p:cNvCxnSpPr>
            <a:cxnSpLocks/>
            <a:stCxn id="5" idx="3"/>
            <a:endCxn id="7" idx="1"/>
          </p:cNvCxnSpPr>
          <p:nvPr/>
        </p:nvCxnSpPr>
        <p:spPr bwMode="auto">
          <a:xfrm flipV="1">
            <a:off x="3158522" y="2739771"/>
            <a:ext cx="2556402" cy="56419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Arrow Connector 56">
            <a:extLst>
              <a:ext uri="{FF2B5EF4-FFF2-40B4-BE49-F238E27FC236}">
                <a16:creationId xmlns:a16="http://schemas.microsoft.com/office/drawing/2014/main" id="{0B3A48C8-98B4-416A-BA13-2A1425A44F43}"/>
              </a:ext>
            </a:extLst>
          </p:cNvPr>
          <p:cNvCxnSpPr>
            <a:cxnSpLocks/>
            <a:stCxn id="4" idx="3"/>
            <a:endCxn id="36" idx="1"/>
          </p:cNvCxnSpPr>
          <p:nvPr/>
        </p:nvCxnSpPr>
        <p:spPr bwMode="auto">
          <a:xfrm flipV="1">
            <a:off x="3158522" y="1506100"/>
            <a:ext cx="2556402" cy="249253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Arrow Connector 57">
            <a:extLst>
              <a:ext uri="{FF2B5EF4-FFF2-40B4-BE49-F238E27FC236}">
                <a16:creationId xmlns:a16="http://schemas.microsoft.com/office/drawing/2014/main" id="{335F8F89-F140-4F5F-939D-A33F7AAA8A0F}"/>
              </a:ext>
            </a:extLst>
          </p:cNvPr>
          <p:cNvCxnSpPr>
            <a:cxnSpLocks/>
            <a:stCxn id="4" idx="3"/>
            <a:endCxn id="29" idx="1"/>
          </p:cNvCxnSpPr>
          <p:nvPr/>
        </p:nvCxnSpPr>
        <p:spPr bwMode="auto">
          <a:xfrm flipV="1">
            <a:off x="3158522" y="2135716"/>
            <a:ext cx="2556402" cy="1862919"/>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Content Placeholder 2">
            <a:extLst>
              <a:ext uri="{FF2B5EF4-FFF2-40B4-BE49-F238E27FC236}">
                <a16:creationId xmlns:a16="http://schemas.microsoft.com/office/drawing/2014/main" id="{988B4141-5644-43EA-B145-8D9C35A6EF76}"/>
              </a:ext>
            </a:extLst>
          </p:cNvPr>
          <p:cNvSpPr txBox="1">
            <a:spLocks/>
          </p:cNvSpPr>
          <p:nvPr/>
        </p:nvSpPr>
        <p:spPr>
          <a:xfrm>
            <a:off x="1331778" y="4455164"/>
            <a:ext cx="5532318" cy="2265676"/>
          </a:xfrm>
          <a:prstGeom prst="rect">
            <a:avLst/>
          </a:prstGeom>
          <a:solidFill>
            <a:schemeClr val="bg1"/>
          </a:solidFill>
        </p:spPr>
        <p:txBody>
          <a:bodyPr>
            <a:normAutofit fontScale="92500"/>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r>
              <a:rPr lang="en-US" b="1" kern="0" dirty="0">
                <a:latin typeface="Gill Sans MT" panose="020B0502020104020203" pitchFamily="34" charset="0"/>
              </a:rPr>
              <a:t>AERO6:</a:t>
            </a:r>
            <a:r>
              <a:rPr lang="en-US" kern="0" dirty="0">
                <a:latin typeface="Gill Sans MT" panose="020B0502020104020203" pitchFamily="34" charset="0"/>
              </a:rPr>
              <a:t> 24 species  | </a:t>
            </a:r>
            <a:r>
              <a:rPr lang="en-US" b="1" kern="0" dirty="0">
                <a:latin typeface="Gill Sans MT" panose="020B0502020104020203" pitchFamily="34" charset="0"/>
              </a:rPr>
              <a:t>AERO7:</a:t>
            </a:r>
            <a:r>
              <a:rPr lang="en-US" kern="0" dirty="0">
                <a:latin typeface="Gill Sans MT" panose="020B0502020104020203" pitchFamily="34" charset="0"/>
              </a:rPr>
              <a:t> 8 species</a:t>
            </a:r>
          </a:p>
          <a:p>
            <a:r>
              <a:rPr lang="en-US" kern="0" dirty="0">
                <a:latin typeface="Gill Sans MT" panose="020B0502020104020203" pitchFamily="34" charset="0"/>
              </a:rPr>
              <a:t>Achieved via volatility basis set (VBS) parameterization based on same underlying datasets</a:t>
            </a:r>
          </a:p>
          <a:p>
            <a:r>
              <a:rPr lang="en-US" kern="0" dirty="0">
                <a:latin typeface="Gill Sans MT" panose="020B0502020104020203" pitchFamily="34" charset="0"/>
              </a:rPr>
              <a:t>Same model predictions in terms of mass and dependencies with faster model run-time</a:t>
            </a:r>
          </a:p>
        </p:txBody>
      </p:sp>
      <p:graphicFrame>
        <p:nvGraphicFramePr>
          <p:cNvPr id="63" name="Table 62">
            <a:extLst>
              <a:ext uri="{FF2B5EF4-FFF2-40B4-BE49-F238E27FC236}">
                <a16:creationId xmlns:a16="http://schemas.microsoft.com/office/drawing/2014/main" id="{A041B432-823C-417C-8F14-22BB539DE03F}"/>
              </a:ext>
            </a:extLst>
          </p:cNvPr>
          <p:cNvGraphicFramePr>
            <a:graphicFrameLocks noGrp="1"/>
          </p:cNvGraphicFramePr>
          <p:nvPr>
            <p:extLst/>
          </p:nvPr>
        </p:nvGraphicFramePr>
        <p:xfrm>
          <a:off x="7221151" y="4742182"/>
          <a:ext cx="4823444" cy="1899920"/>
        </p:xfrm>
        <a:graphic>
          <a:graphicData uri="http://schemas.openxmlformats.org/drawingml/2006/table">
            <a:tbl>
              <a:tblPr firstRow="1" bandRow="1">
                <a:tableStyleId>{5C22544A-7EE6-4342-B048-85BDC9FD1C3A}</a:tableStyleId>
              </a:tblPr>
              <a:tblGrid>
                <a:gridCol w="1312148">
                  <a:extLst>
                    <a:ext uri="{9D8B030D-6E8A-4147-A177-3AD203B41FA5}">
                      <a16:colId xmlns:a16="http://schemas.microsoft.com/office/drawing/2014/main" val="1917251074"/>
                    </a:ext>
                  </a:extLst>
                </a:gridCol>
                <a:gridCol w="3511296">
                  <a:extLst>
                    <a:ext uri="{9D8B030D-6E8A-4147-A177-3AD203B41FA5}">
                      <a16:colId xmlns:a16="http://schemas.microsoft.com/office/drawing/2014/main" val="3601545113"/>
                    </a:ext>
                  </a:extLst>
                </a:gridCol>
              </a:tblGrid>
              <a:tr h="370840">
                <a:tc>
                  <a:txBody>
                    <a:bodyPr/>
                    <a:lstStyle/>
                    <a:p>
                      <a:r>
                        <a:rPr lang="en-US" dirty="0">
                          <a:solidFill>
                            <a:schemeClr val="tx1"/>
                          </a:solidFill>
                        </a:rPr>
                        <a:t>Precursor</a:t>
                      </a:r>
                    </a:p>
                  </a:txBody>
                  <a:tcPr/>
                </a:tc>
                <a:tc>
                  <a:txBody>
                    <a:bodyPr/>
                    <a:lstStyle/>
                    <a:p>
                      <a:r>
                        <a:rPr lang="en-US" dirty="0">
                          <a:solidFill>
                            <a:schemeClr val="tx1"/>
                          </a:solidFill>
                        </a:rPr>
                        <a:t>Reference</a:t>
                      </a:r>
                    </a:p>
                  </a:txBody>
                  <a:tcPr/>
                </a:tc>
                <a:extLst>
                  <a:ext uri="{0D108BD9-81ED-4DB2-BD59-A6C34878D82A}">
                    <a16:rowId xmlns:a16="http://schemas.microsoft.com/office/drawing/2014/main" val="4200738837"/>
                  </a:ext>
                </a:extLst>
              </a:tr>
              <a:tr h="370840">
                <a:tc>
                  <a:txBody>
                    <a:bodyPr/>
                    <a:lstStyle/>
                    <a:p>
                      <a:r>
                        <a:rPr lang="en-US" sz="1600" dirty="0"/>
                        <a:t>Single-ring Aromatics</a:t>
                      </a:r>
                    </a:p>
                  </a:txBody>
                  <a:tcPr/>
                </a:tc>
                <a:tc>
                  <a:txBody>
                    <a:bodyPr/>
                    <a:lstStyle/>
                    <a:p>
                      <a:r>
                        <a:rPr lang="en-US" sz="1600" dirty="0"/>
                        <a:t>Ng et al. (2007); </a:t>
                      </a:r>
                      <a:r>
                        <a:rPr lang="en-US" sz="1600" dirty="0" err="1"/>
                        <a:t>Pye</a:t>
                      </a:r>
                      <a:r>
                        <a:rPr lang="en-US" sz="1600" dirty="0"/>
                        <a:t> et al. (2010)</a:t>
                      </a:r>
                    </a:p>
                  </a:txBody>
                  <a:tcPr/>
                </a:tc>
                <a:extLst>
                  <a:ext uri="{0D108BD9-81ED-4DB2-BD59-A6C34878D82A}">
                    <a16:rowId xmlns:a16="http://schemas.microsoft.com/office/drawing/2014/main" val="2989233174"/>
                  </a:ext>
                </a:extLst>
              </a:tr>
              <a:tr h="370840">
                <a:tc>
                  <a:txBody>
                    <a:bodyPr/>
                    <a:lstStyle/>
                    <a:p>
                      <a:r>
                        <a:rPr lang="en-US" sz="1600" dirty="0"/>
                        <a:t>PAHs</a:t>
                      </a:r>
                    </a:p>
                  </a:txBody>
                  <a:tcPr/>
                </a:tc>
                <a:tc>
                  <a:txBody>
                    <a:bodyPr/>
                    <a:lstStyle/>
                    <a:p>
                      <a:r>
                        <a:rPr lang="en-US" sz="1600" dirty="0"/>
                        <a:t>Chan et al. (2009); </a:t>
                      </a:r>
                      <a:r>
                        <a:rPr lang="en-US" sz="1600" dirty="0" err="1"/>
                        <a:t>Pye</a:t>
                      </a:r>
                      <a:r>
                        <a:rPr lang="en-US" sz="1600" dirty="0"/>
                        <a:t> et al. (2010)</a:t>
                      </a:r>
                    </a:p>
                  </a:txBody>
                  <a:tcPr/>
                </a:tc>
                <a:extLst>
                  <a:ext uri="{0D108BD9-81ED-4DB2-BD59-A6C34878D82A}">
                    <a16:rowId xmlns:a16="http://schemas.microsoft.com/office/drawing/2014/main" val="3400676876"/>
                  </a:ext>
                </a:extLst>
              </a:tr>
              <a:tr h="370840">
                <a:tc>
                  <a:txBody>
                    <a:bodyPr/>
                    <a:lstStyle/>
                    <a:p>
                      <a:r>
                        <a:rPr lang="en-US" sz="1600" dirty="0"/>
                        <a:t>Alkanes</a:t>
                      </a:r>
                    </a:p>
                  </a:txBody>
                  <a:tcPr/>
                </a:tc>
                <a:tc>
                  <a:txBody>
                    <a:bodyPr/>
                    <a:lstStyle/>
                    <a:p>
                      <a:r>
                        <a:rPr lang="en-US" sz="1600" dirty="0"/>
                        <a:t>Presto et al. (2010); </a:t>
                      </a:r>
                      <a:r>
                        <a:rPr lang="en-US" sz="1600" dirty="0" err="1"/>
                        <a:t>Pye</a:t>
                      </a:r>
                      <a:r>
                        <a:rPr lang="en-US" sz="1600" dirty="0"/>
                        <a:t> and </a:t>
                      </a:r>
                      <a:r>
                        <a:rPr lang="en-US" sz="1600" dirty="0" err="1"/>
                        <a:t>Pouliot</a:t>
                      </a:r>
                      <a:r>
                        <a:rPr lang="en-US" sz="1600" dirty="0"/>
                        <a:t> (2012)</a:t>
                      </a:r>
                    </a:p>
                  </a:txBody>
                  <a:tcPr/>
                </a:tc>
                <a:extLst>
                  <a:ext uri="{0D108BD9-81ED-4DB2-BD59-A6C34878D82A}">
                    <a16:rowId xmlns:a16="http://schemas.microsoft.com/office/drawing/2014/main" val="113473463"/>
                  </a:ext>
                </a:extLst>
              </a:tr>
            </a:tbl>
          </a:graphicData>
        </a:graphic>
      </p:graphicFrame>
    </p:spTree>
    <p:extLst>
      <p:ext uri="{BB962C8B-B14F-4D97-AF65-F5344CB8AC3E}">
        <p14:creationId xmlns:p14="http://schemas.microsoft.com/office/powerpoint/2010/main" val="2583656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4CBF74-75B1-4C90-8938-5719517F660D}"/>
              </a:ext>
            </a:extLst>
          </p:cNvPr>
          <p:cNvSpPr>
            <a:spLocks noGrp="1"/>
          </p:cNvSpPr>
          <p:nvPr>
            <p:ph type="title"/>
          </p:nvPr>
        </p:nvSpPr>
        <p:spPr>
          <a:xfrm>
            <a:off x="3566160" y="320040"/>
            <a:ext cx="8229600" cy="678307"/>
          </a:xfrm>
        </p:spPr>
        <p:txBody>
          <a:bodyPr/>
          <a:lstStyle/>
          <a:p>
            <a:r>
              <a:rPr lang="en-US" sz="2400" dirty="0"/>
              <a:t>Deposition: updates to the bidirectional NH</a:t>
            </a:r>
            <a:r>
              <a:rPr lang="en-US" sz="2400" baseline="-25000" dirty="0"/>
              <a:t>3</a:t>
            </a:r>
            <a:r>
              <a:rPr lang="en-US" sz="2400" dirty="0"/>
              <a:t> flux model</a:t>
            </a:r>
          </a:p>
        </p:txBody>
      </p:sp>
      <p:graphicFrame>
        <p:nvGraphicFramePr>
          <p:cNvPr id="4" name="Content Placeholder 4">
            <a:extLst>
              <a:ext uri="{FF2B5EF4-FFF2-40B4-BE49-F238E27FC236}">
                <a16:creationId xmlns:a16="http://schemas.microsoft.com/office/drawing/2014/main" id="{56A31089-7B1E-40ED-AE13-AAE175FF9286}"/>
              </a:ext>
            </a:extLst>
          </p:cNvPr>
          <p:cNvGraphicFramePr>
            <a:graphicFrameLocks/>
          </p:cNvGraphicFramePr>
          <p:nvPr>
            <p:extLst/>
          </p:nvPr>
        </p:nvGraphicFramePr>
        <p:xfrm>
          <a:off x="9982237" y="2017965"/>
          <a:ext cx="1609725" cy="3657600"/>
        </p:xfrm>
        <a:graphic>
          <a:graphicData uri="http://schemas.openxmlformats.org/drawingml/2006/table">
            <a:tbl>
              <a:tblPr/>
              <a:tblGrid>
                <a:gridCol w="410994">
                  <a:extLst>
                    <a:ext uri="{9D8B030D-6E8A-4147-A177-3AD203B41FA5}">
                      <a16:colId xmlns:a16="http://schemas.microsoft.com/office/drawing/2014/main" val="20000"/>
                    </a:ext>
                  </a:extLst>
                </a:gridCol>
                <a:gridCol w="1198731">
                  <a:extLst>
                    <a:ext uri="{9D8B030D-6E8A-4147-A177-3AD203B41FA5}">
                      <a16:colId xmlns:a16="http://schemas.microsoft.com/office/drawing/2014/main" val="20001"/>
                    </a:ext>
                  </a:extLst>
                </a:gridCol>
              </a:tblGrid>
              <a:tr h="0">
                <a:tc>
                  <a:txBody>
                    <a:bodyPr/>
                    <a:lstStyle/>
                    <a:p>
                      <a:pPr marL="0" marR="0" algn="l">
                        <a:spcBef>
                          <a:spcPts val="0"/>
                        </a:spcBef>
                        <a:spcAft>
                          <a:spcPts val="0"/>
                        </a:spcAft>
                        <a:tabLst>
                          <a:tab pos="5029200" algn="r"/>
                        </a:tabLst>
                      </a:pPr>
                      <a:endParaRPr lang="en-US"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5029200" algn="r"/>
                        </a:tabLst>
                      </a:pPr>
                      <a:r>
                        <a:rPr lang="en-US" sz="1000">
                          <a:latin typeface="Times New Roman"/>
                          <a:ea typeface="Times New Roman"/>
                          <a:cs typeface="Times New Roman"/>
                        </a:rPr>
                        <a:t>Resistance to deposition</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gn="l">
                        <a:spcBef>
                          <a:spcPts val="0"/>
                        </a:spcBef>
                        <a:spcAft>
                          <a:spcPts val="0"/>
                        </a:spcAft>
                        <a:tabLst>
                          <a:tab pos="5029200" algn="r"/>
                        </a:tabLst>
                      </a:pPr>
                      <a:r>
                        <a:rPr lang="en-US" sz="1000">
                          <a:latin typeface="Times New Roman"/>
                          <a:ea typeface="Times New Roman"/>
                          <a:cs typeface="Times New Roman"/>
                        </a:rPr>
                        <a:t>R</a:t>
                      </a:r>
                      <a:r>
                        <a:rPr lang="en-US" sz="1000" baseline="-25000">
                          <a:latin typeface="Times New Roman"/>
                          <a:ea typeface="Times New Roman"/>
                          <a:cs typeface="Times New Roman"/>
                        </a:rPr>
                        <a:t>a</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5029200" algn="r"/>
                        </a:tabLst>
                      </a:pPr>
                      <a:r>
                        <a:rPr lang="en-US" sz="1000">
                          <a:latin typeface="Times New Roman"/>
                          <a:ea typeface="Times New Roman"/>
                          <a:cs typeface="Times New Roman"/>
                        </a:rPr>
                        <a:t>Aerodynamic resistance</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algn="l">
                        <a:spcBef>
                          <a:spcPts val="0"/>
                        </a:spcBef>
                        <a:spcAft>
                          <a:spcPts val="0"/>
                        </a:spcAft>
                        <a:tabLst>
                          <a:tab pos="5029200" algn="r"/>
                        </a:tabLst>
                      </a:pPr>
                      <a:r>
                        <a:rPr lang="en-US" sz="1000">
                          <a:latin typeface="Times New Roman"/>
                          <a:ea typeface="Times New Roman"/>
                          <a:cs typeface="Times New Roman"/>
                        </a:rPr>
                        <a:t>R</a:t>
                      </a:r>
                      <a:r>
                        <a:rPr lang="en-US" sz="1000" baseline="-25000">
                          <a:latin typeface="Times New Roman"/>
                          <a:ea typeface="Times New Roman"/>
                          <a:cs typeface="Times New Roman"/>
                        </a:rPr>
                        <a:t>b</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5029200" algn="r"/>
                        </a:tabLst>
                      </a:pPr>
                      <a:r>
                        <a:rPr lang="en-US" sz="1000">
                          <a:latin typeface="Times New Roman"/>
                          <a:ea typeface="Times New Roman"/>
                          <a:cs typeface="Times New Roman"/>
                        </a:rPr>
                        <a:t>Laminar boundary layer resistance </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algn="l">
                        <a:spcBef>
                          <a:spcPts val="0"/>
                        </a:spcBef>
                        <a:spcAft>
                          <a:spcPts val="0"/>
                        </a:spcAft>
                        <a:tabLst>
                          <a:tab pos="5029200" algn="r"/>
                        </a:tabLst>
                      </a:pPr>
                      <a:r>
                        <a:rPr lang="en-US" sz="1000">
                          <a:latin typeface="Times New Roman"/>
                          <a:ea typeface="Times New Roman"/>
                          <a:cs typeface="Times New Roman"/>
                        </a:rPr>
                        <a:t>R</a:t>
                      </a:r>
                      <a:r>
                        <a:rPr lang="en-US" sz="1000" baseline="-25000">
                          <a:latin typeface="Times New Roman"/>
                          <a:ea typeface="Times New Roman"/>
                          <a:cs typeface="Times New Roman"/>
                        </a:rPr>
                        <a:t>inc</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5029200" algn="r"/>
                        </a:tabLst>
                      </a:pPr>
                      <a:r>
                        <a:rPr lang="en-US" sz="1000" dirty="0">
                          <a:latin typeface="Times New Roman"/>
                          <a:ea typeface="Times New Roman"/>
                          <a:cs typeface="Times New Roman"/>
                        </a:rPr>
                        <a:t>In-canopy  aerodynamic resistance</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algn="l">
                        <a:spcBef>
                          <a:spcPts val="0"/>
                        </a:spcBef>
                        <a:spcAft>
                          <a:spcPts val="0"/>
                        </a:spcAft>
                        <a:tabLst>
                          <a:tab pos="5029200" algn="r"/>
                        </a:tabLst>
                      </a:pPr>
                      <a:r>
                        <a:rPr lang="en-US" sz="1000">
                          <a:latin typeface="Times New Roman"/>
                          <a:ea typeface="Times New Roman"/>
                          <a:cs typeface="Times New Roman"/>
                        </a:rPr>
                        <a:t>R</a:t>
                      </a:r>
                      <a:r>
                        <a:rPr lang="en-US" sz="1000" baseline="-25000">
                          <a:latin typeface="Times New Roman"/>
                          <a:ea typeface="Times New Roman"/>
                          <a:cs typeface="Times New Roman"/>
                        </a:rPr>
                        <a:t>bg</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5029200" algn="r"/>
                        </a:tabLst>
                      </a:pPr>
                      <a:r>
                        <a:rPr lang="en-US" sz="1000">
                          <a:latin typeface="Times New Roman"/>
                          <a:ea typeface="Times New Roman"/>
                          <a:cs typeface="Times New Roman"/>
                        </a:rPr>
                        <a:t>Ground laminar boundary layer resistance </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algn="l">
                        <a:spcBef>
                          <a:spcPts val="0"/>
                        </a:spcBef>
                        <a:spcAft>
                          <a:spcPts val="0"/>
                        </a:spcAft>
                        <a:tabLst>
                          <a:tab pos="5029200" algn="r"/>
                        </a:tabLst>
                      </a:pPr>
                      <a:r>
                        <a:rPr lang="en-US" sz="1000">
                          <a:latin typeface="Times New Roman"/>
                          <a:ea typeface="Times New Roman"/>
                          <a:cs typeface="Times New Roman"/>
                        </a:rPr>
                        <a:t>R</a:t>
                      </a:r>
                      <a:r>
                        <a:rPr lang="en-US" sz="1000" baseline="-25000">
                          <a:latin typeface="Times New Roman"/>
                          <a:ea typeface="Times New Roman"/>
                          <a:cs typeface="Times New Roman"/>
                        </a:rPr>
                        <a:t>w</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5029200" algn="r"/>
                        </a:tabLst>
                      </a:pPr>
                      <a:r>
                        <a:rPr lang="en-US" sz="1000">
                          <a:latin typeface="Times New Roman"/>
                          <a:ea typeface="Times New Roman"/>
                          <a:cs typeface="Times New Roman"/>
                        </a:rPr>
                        <a:t>Cuticular resistance</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0" marR="0" algn="l">
                        <a:spcBef>
                          <a:spcPts val="0"/>
                        </a:spcBef>
                        <a:spcAft>
                          <a:spcPts val="0"/>
                        </a:spcAft>
                        <a:tabLst>
                          <a:tab pos="5029200" algn="r"/>
                        </a:tabLst>
                      </a:pPr>
                      <a:r>
                        <a:rPr lang="en-US" sz="1000">
                          <a:latin typeface="Times New Roman"/>
                          <a:ea typeface="Times New Roman"/>
                          <a:cs typeface="Times New Roman"/>
                        </a:rPr>
                        <a:t>R­</a:t>
                      </a:r>
                      <a:r>
                        <a:rPr lang="en-US" sz="1000" baseline="-25000">
                          <a:latin typeface="Times New Roman"/>
                          <a:ea typeface="Times New Roman"/>
                          <a:cs typeface="Times New Roman"/>
                        </a:rPr>
                        <a:t>st</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5029200" algn="r"/>
                        </a:tabLst>
                      </a:pPr>
                      <a:r>
                        <a:rPr lang="en-US" sz="1000">
                          <a:latin typeface="Times New Roman"/>
                          <a:ea typeface="Times New Roman"/>
                          <a:cs typeface="Times New Roman"/>
                        </a:rPr>
                        <a:t>Stomatal resistance</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algn="l">
                        <a:spcBef>
                          <a:spcPts val="0"/>
                        </a:spcBef>
                        <a:spcAft>
                          <a:spcPts val="0"/>
                        </a:spcAft>
                        <a:tabLst>
                          <a:tab pos="5029200" algn="r"/>
                        </a:tabLst>
                      </a:pPr>
                      <a:r>
                        <a:rPr lang="en-US" sz="1000">
                          <a:latin typeface="Symbol"/>
                          <a:ea typeface="Times New Roman"/>
                          <a:cs typeface="Times New Roman"/>
                        </a:rPr>
                        <a:t>c</a:t>
                      </a:r>
                      <a:r>
                        <a:rPr lang="en-US" sz="1000" baseline="-25000">
                          <a:latin typeface="Times New Roman"/>
                          <a:ea typeface="Times New Roman"/>
                          <a:cs typeface="Times New Roman"/>
                        </a:rPr>
                        <a:t>a  </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5029200" algn="r"/>
                        </a:tabLst>
                      </a:pPr>
                      <a:r>
                        <a:rPr lang="en-US" sz="1000">
                          <a:latin typeface="Times New Roman"/>
                          <a:ea typeface="Times New Roman"/>
                          <a:cs typeface="Times New Roman"/>
                        </a:rPr>
                        <a:t>Atmospheric concentration</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L="0" marR="0" algn="l">
                        <a:spcBef>
                          <a:spcPts val="0"/>
                        </a:spcBef>
                        <a:spcAft>
                          <a:spcPts val="0"/>
                        </a:spcAft>
                        <a:tabLst>
                          <a:tab pos="5029200" algn="r"/>
                        </a:tabLst>
                      </a:pPr>
                      <a:r>
                        <a:rPr lang="en-US" sz="1000">
                          <a:latin typeface="Symbol"/>
                          <a:ea typeface="Times New Roman"/>
                          <a:cs typeface="Times New Roman"/>
                        </a:rPr>
                        <a:t>c</a:t>
                      </a:r>
                      <a:r>
                        <a:rPr lang="en-US" sz="1000" baseline="-25000">
                          <a:latin typeface="Times New Roman"/>
                          <a:ea typeface="Times New Roman"/>
                          <a:cs typeface="Times New Roman"/>
                        </a:rPr>
                        <a:t>c</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5029200" algn="r"/>
                        </a:tabLst>
                      </a:pPr>
                      <a:r>
                        <a:rPr lang="en-US" sz="1000">
                          <a:latin typeface="Times New Roman"/>
                          <a:ea typeface="Times New Roman"/>
                          <a:cs typeface="Times New Roman"/>
                        </a:rPr>
                        <a:t>Canopy compensation point </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L="0" marR="0" algn="l">
                        <a:spcBef>
                          <a:spcPts val="0"/>
                        </a:spcBef>
                        <a:spcAft>
                          <a:spcPts val="0"/>
                        </a:spcAft>
                        <a:tabLst>
                          <a:tab pos="5029200" algn="r"/>
                        </a:tabLst>
                      </a:pPr>
                      <a:r>
                        <a:rPr lang="en-US" sz="1000">
                          <a:latin typeface="Symbol"/>
                          <a:ea typeface="Times New Roman"/>
                          <a:cs typeface="Times New Roman"/>
                        </a:rPr>
                        <a:t>c</a:t>
                      </a:r>
                      <a:r>
                        <a:rPr lang="en-US" sz="1000" baseline="-25000">
                          <a:latin typeface="Times New Roman"/>
                          <a:ea typeface="Times New Roman"/>
                          <a:cs typeface="Times New Roman"/>
                        </a:rPr>
                        <a:t>g</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5029200" algn="r"/>
                        </a:tabLst>
                      </a:pPr>
                      <a:r>
                        <a:rPr lang="en-US" sz="1000">
                          <a:latin typeface="Times New Roman"/>
                          <a:ea typeface="Times New Roman"/>
                          <a:cs typeface="Times New Roman"/>
                        </a:rPr>
                        <a:t>Soil compensation point concentration</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L="0" marR="0" algn="l">
                        <a:spcBef>
                          <a:spcPts val="0"/>
                        </a:spcBef>
                        <a:spcAft>
                          <a:spcPts val="0"/>
                        </a:spcAft>
                        <a:tabLst>
                          <a:tab pos="5029200" algn="r"/>
                        </a:tabLst>
                      </a:pPr>
                      <a:r>
                        <a:rPr lang="en-US" sz="1000">
                          <a:latin typeface="Symbol"/>
                          <a:ea typeface="Times New Roman"/>
                          <a:cs typeface="Times New Roman"/>
                        </a:rPr>
                        <a:t>c</a:t>
                      </a:r>
                      <a:r>
                        <a:rPr lang="en-US" sz="1000" baseline="-25000">
                          <a:latin typeface="Times New Roman"/>
                          <a:ea typeface="Times New Roman"/>
                          <a:cs typeface="Times New Roman"/>
                        </a:rPr>
                        <a:t>st</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5029200" algn="r"/>
                        </a:tabLst>
                      </a:pPr>
                      <a:r>
                        <a:rPr lang="en-US" sz="1000">
                          <a:latin typeface="Times New Roman"/>
                          <a:ea typeface="Times New Roman"/>
                          <a:cs typeface="Times New Roman"/>
                        </a:rPr>
                        <a:t>Stomatal compensation point concentration</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marL="0" marR="0" algn="l">
                        <a:spcBef>
                          <a:spcPts val="0"/>
                        </a:spcBef>
                        <a:spcAft>
                          <a:spcPts val="0"/>
                        </a:spcAft>
                        <a:tabLst>
                          <a:tab pos="5029200" algn="r"/>
                        </a:tabLst>
                      </a:pPr>
                      <a:r>
                        <a:rPr lang="en-US" sz="1000">
                          <a:latin typeface="Times New Roman"/>
                          <a:ea typeface="Times New Roman"/>
                          <a:cs typeface="Times New Roman"/>
                        </a:rPr>
                        <a:t>R</a:t>
                      </a:r>
                      <a:r>
                        <a:rPr lang="en-US" sz="1000" baseline="-25000">
                          <a:latin typeface="Times New Roman"/>
                          <a:ea typeface="Times New Roman"/>
                          <a:cs typeface="Times New Roman"/>
                        </a:rPr>
                        <a:t>soil</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5029200" algn="r"/>
                        </a:tabLst>
                      </a:pPr>
                      <a:r>
                        <a:rPr lang="en-US" sz="1000" dirty="0">
                          <a:latin typeface="Times New Roman"/>
                          <a:ea typeface="Times New Roman"/>
                          <a:cs typeface="Times New Roman"/>
                        </a:rPr>
                        <a:t>Soil resistance </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5" name="AutoShape 3">
            <a:extLst>
              <a:ext uri="{FF2B5EF4-FFF2-40B4-BE49-F238E27FC236}">
                <a16:creationId xmlns:a16="http://schemas.microsoft.com/office/drawing/2014/main" id="{63E888EB-0026-4B4E-800D-01F7B9C1B535}"/>
              </a:ext>
            </a:extLst>
          </p:cNvPr>
          <p:cNvSpPr>
            <a:spLocks noChangeAspect="1" noChangeArrowheads="1"/>
          </p:cNvSpPr>
          <p:nvPr/>
        </p:nvSpPr>
        <p:spPr bwMode="auto">
          <a:xfrm>
            <a:off x="1524000" y="914401"/>
            <a:ext cx="4076700" cy="3152775"/>
          </a:xfrm>
          <a:prstGeom prst="rect">
            <a:avLst/>
          </a:prstGeom>
          <a:noFill/>
        </p:spPr>
        <p:txBody>
          <a:bodyPr vert="horz" wrap="square" lIns="91440" tIns="45720" rIns="91440" bIns="45720" numCol="1" anchor="t" anchorCtr="0" compatLnSpc="1">
            <a:prstTxWarp prst="textNoShape">
              <a:avLst/>
            </a:prstTxWarp>
          </a:bodyPr>
          <a:lstStyle/>
          <a:p>
            <a:endParaRPr lang="en-US" kern="0" dirty="0">
              <a:solidFill>
                <a:sysClr val="windowText" lastClr="000000"/>
              </a:solidFill>
            </a:endParaRPr>
          </a:p>
        </p:txBody>
      </p:sp>
      <p:grpSp>
        <p:nvGrpSpPr>
          <p:cNvPr id="7" name="Group 4">
            <a:extLst>
              <a:ext uri="{FF2B5EF4-FFF2-40B4-BE49-F238E27FC236}">
                <a16:creationId xmlns:a16="http://schemas.microsoft.com/office/drawing/2014/main" id="{F508CAD5-1AF9-4B9F-8820-221013EA9694}"/>
              </a:ext>
            </a:extLst>
          </p:cNvPr>
          <p:cNvGrpSpPr>
            <a:grpSpLocks noChangeAspect="1"/>
          </p:cNvGrpSpPr>
          <p:nvPr/>
        </p:nvGrpSpPr>
        <p:grpSpPr bwMode="auto">
          <a:xfrm>
            <a:off x="4800636" y="1941766"/>
            <a:ext cx="4866839" cy="3762375"/>
            <a:chOff x="3776" y="2823"/>
            <a:chExt cx="7658" cy="6091"/>
          </a:xfrm>
        </p:grpSpPr>
        <p:sp>
          <p:nvSpPr>
            <p:cNvPr id="8" name="AutoShape 46">
              <a:extLst>
                <a:ext uri="{FF2B5EF4-FFF2-40B4-BE49-F238E27FC236}">
                  <a16:creationId xmlns:a16="http://schemas.microsoft.com/office/drawing/2014/main" id="{12A37ED2-F5F1-4525-A6BE-4B853634E621}"/>
                </a:ext>
              </a:extLst>
            </p:cNvPr>
            <p:cNvSpPr>
              <a:spLocks noChangeAspect="1" noChangeArrowheads="1" noTextEdit="1"/>
            </p:cNvSpPr>
            <p:nvPr/>
          </p:nvSpPr>
          <p:spPr bwMode="auto">
            <a:xfrm>
              <a:off x="3776" y="2823"/>
              <a:ext cx="7658" cy="6091"/>
            </a:xfrm>
            <a:prstGeom prst="rect">
              <a:avLst/>
            </a:prstGeom>
            <a:noFill/>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sp>
          <p:nvSpPr>
            <p:cNvPr id="9" name="Text Box 45">
              <a:extLst>
                <a:ext uri="{FF2B5EF4-FFF2-40B4-BE49-F238E27FC236}">
                  <a16:creationId xmlns:a16="http://schemas.microsoft.com/office/drawing/2014/main" id="{BBF479FC-5C78-45AB-A325-9EBBCF1BAB13}"/>
                </a:ext>
              </a:extLst>
            </p:cNvPr>
            <p:cNvSpPr txBox="1">
              <a:spLocks noChangeArrowheads="1"/>
            </p:cNvSpPr>
            <p:nvPr/>
          </p:nvSpPr>
          <p:spPr bwMode="auto">
            <a:xfrm>
              <a:off x="6176" y="2892"/>
              <a:ext cx="700" cy="617"/>
            </a:xfrm>
            <a:prstGeom prst="rect">
              <a:avLst/>
            </a:prstGeom>
            <a:noFill/>
            <a:ln w="9525">
              <a:noFill/>
              <a:miter lim="800000"/>
              <a:headEnd/>
              <a:tailEnd/>
            </a:ln>
          </p:spPr>
          <p:txBody>
            <a:bodyPr vert="horz" wrap="square" lIns="64008" tIns="32004" rIns="64008" bIns="32004" numCol="1" anchor="t" anchorCtr="0" compatLnSpc="1">
              <a:prstTxWarp prst="textNoShape">
                <a:avLst/>
              </a:prstTxWarp>
            </a:bodyPr>
            <a:lstStyle/>
            <a:p>
              <a:pPr fontAlgn="base">
                <a:spcBef>
                  <a:spcPct val="0"/>
                </a:spcBef>
                <a:spcAft>
                  <a:spcPct val="0"/>
                </a:spcAft>
              </a:pPr>
              <a:r>
                <a:rPr lang="en-US" sz="1700" kern="0" dirty="0">
                  <a:solidFill>
                    <a:srgbClr val="000000"/>
                  </a:solidFill>
                  <a:latin typeface="Symbol" panose="05050102010706020507" pitchFamily="18" charset="2"/>
                  <a:ea typeface="Times New Roman" pitchFamily="18" charset="0"/>
                  <a:cs typeface="Symbol" pitchFamily="18" charset="2"/>
                </a:rPr>
                <a:t>c</a:t>
              </a:r>
              <a:r>
                <a:rPr lang="en-US" sz="1200" kern="0" baseline="-30000" dirty="0">
                  <a:solidFill>
                    <a:srgbClr val="000000"/>
                  </a:solidFill>
                  <a:latin typeface="Arial" pitchFamily="34" charset="0"/>
                  <a:ea typeface="Times New Roman" pitchFamily="18" charset="0"/>
                  <a:cs typeface="Arial" pitchFamily="34" charset="0"/>
                </a:rPr>
                <a:t>a</a:t>
              </a:r>
              <a:endParaRPr lang="en-US" kern="0" dirty="0">
                <a:latin typeface="Arial" pitchFamily="34" charset="0"/>
              </a:endParaRPr>
            </a:p>
          </p:txBody>
        </p:sp>
        <p:pic>
          <p:nvPicPr>
            <p:cNvPr id="10" name="Picture 44" descr="res">
              <a:extLst>
                <a:ext uri="{FF2B5EF4-FFF2-40B4-BE49-F238E27FC236}">
                  <a16:creationId xmlns:a16="http://schemas.microsoft.com/office/drawing/2014/main" id="{18D1533D-4A0C-41B3-AC9E-EBBE8183B796}"/>
                </a:ext>
              </a:extLst>
            </p:cNvPr>
            <p:cNvPicPr>
              <a:picLocks noChangeAspect="1" noChangeArrowheads="1"/>
            </p:cNvPicPr>
            <p:nvPr/>
          </p:nvPicPr>
          <p:blipFill>
            <a:blip r:embed="rId3"/>
            <a:srcRect/>
            <a:stretch>
              <a:fillRect/>
            </a:stretch>
          </p:blipFill>
          <p:spPr bwMode="auto">
            <a:xfrm>
              <a:off x="4905" y="6145"/>
              <a:ext cx="262" cy="823"/>
            </a:xfrm>
            <a:prstGeom prst="rect">
              <a:avLst/>
            </a:prstGeom>
            <a:noFill/>
          </p:spPr>
        </p:pic>
        <p:pic>
          <p:nvPicPr>
            <p:cNvPr id="11" name="Picture 43" descr="cell flux labels">
              <a:extLst>
                <a:ext uri="{FF2B5EF4-FFF2-40B4-BE49-F238E27FC236}">
                  <a16:creationId xmlns:a16="http://schemas.microsoft.com/office/drawing/2014/main" id="{8A755048-E1F5-4423-964C-0AC93A6BFF77}"/>
                </a:ext>
              </a:extLst>
            </p:cNvPr>
            <p:cNvPicPr>
              <a:picLocks noChangeAspect="1" noChangeArrowheads="1"/>
            </p:cNvPicPr>
            <p:nvPr/>
          </p:nvPicPr>
          <p:blipFill>
            <a:blip r:embed="rId4" cstate="print"/>
            <a:srcRect l="11382" t="21489" r="415"/>
            <a:stretch>
              <a:fillRect/>
            </a:stretch>
          </p:blipFill>
          <p:spPr bwMode="auto">
            <a:xfrm>
              <a:off x="7905" y="4872"/>
              <a:ext cx="3100" cy="3007"/>
            </a:xfrm>
            <a:prstGeom prst="rect">
              <a:avLst/>
            </a:prstGeom>
            <a:noFill/>
          </p:spPr>
        </p:pic>
        <p:pic>
          <p:nvPicPr>
            <p:cNvPr id="12" name="Picture 42" descr="res">
              <a:extLst>
                <a:ext uri="{FF2B5EF4-FFF2-40B4-BE49-F238E27FC236}">
                  <a16:creationId xmlns:a16="http://schemas.microsoft.com/office/drawing/2014/main" id="{B277CE39-8E76-4642-AE31-A5726FC18AF4}"/>
                </a:ext>
              </a:extLst>
            </p:cNvPr>
            <p:cNvPicPr>
              <a:picLocks noChangeAspect="1" noChangeArrowheads="1"/>
            </p:cNvPicPr>
            <p:nvPr/>
          </p:nvPicPr>
          <p:blipFill>
            <a:blip r:embed="rId3"/>
            <a:srcRect/>
            <a:stretch>
              <a:fillRect/>
            </a:stretch>
          </p:blipFill>
          <p:spPr bwMode="auto">
            <a:xfrm>
              <a:off x="5914" y="3265"/>
              <a:ext cx="262" cy="823"/>
            </a:xfrm>
            <a:prstGeom prst="rect">
              <a:avLst/>
            </a:prstGeom>
            <a:noFill/>
          </p:spPr>
        </p:pic>
        <p:sp>
          <p:nvSpPr>
            <p:cNvPr id="13" name="Text Box 41">
              <a:extLst>
                <a:ext uri="{FF2B5EF4-FFF2-40B4-BE49-F238E27FC236}">
                  <a16:creationId xmlns:a16="http://schemas.microsoft.com/office/drawing/2014/main" id="{7F21ED67-ED2E-42BF-99F0-188159A3FC54}"/>
                </a:ext>
              </a:extLst>
            </p:cNvPr>
            <p:cNvSpPr txBox="1">
              <a:spLocks noChangeArrowheads="1"/>
            </p:cNvSpPr>
            <p:nvPr/>
          </p:nvSpPr>
          <p:spPr bwMode="auto">
            <a:xfrm>
              <a:off x="5166" y="3265"/>
              <a:ext cx="569" cy="494"/>
            </a:xfrm>
            <a:prstGeom prst="rect">
              <a:avLst/>
            </a:prstGeom>
            <a:noFill/>
            <a:ln w="9525">
              <a:noFill/>
              <a:miter lim="800000"/>
              <a:headEnd/>
              <a:tailEnd/>
            </a:ln>
          </p:spPr>
          <p:txBody>
            <a:bodyPr vert="horz" wrap="square" lIns="64008" tIns="32004" rIns="64008" bIns="32004" numCol="1" anchor="t" anchorCtr="0" compatLnSpc="1">
              <a:prstTxWarp prst="textNoShape">
                <a:avLst/>
              </a:prstTxWarp>
            </a:bodyPr>
            <a:lstStyle/>
            <a:p>
              <a:pPr fontAlgn="base">
                <a:spcBef>
                  <a:spcPct val="0"/>
                </a:spcBef>
                <a:spcAft>
                  <a:spcPct val="0"/>
                </a:spcAft>
              </a:pPr>
              <a:r>
                <a:rPr lang="en-US" sz="1200" kern="0">
                  <a:solidFill>
                    <a:srgbClr val="000000"/>
                  </a:solidFill>
                  <a:latin typeface="Arial" pitchFamily="34" charset="0"/>
                  <a:ea typeface="Times New Roman" pitchFamily="18" charset="0"/>
                  <a:cs typeface="Arial" pitchFamily="34" charset="0"/>
                </a:rPr>
                <a:t>R</a:t>
              </a:r>
              <a:r>
                <a:rPr lang="en-US" sz="1200" kern="0" baseline="-30000">
                  <a:solidFill>
                    <a:srgbClr val="000000"/>
                  </a:solidFill>
                  <a:latin typeface="Arial" pitchFamily="34" charset="0"/>
                  <a:ea typeface="Times New Roman" pitchFamily="18" charset="0"/>
                  <a:cs typeface="Arial" pitchFamily="34" charset="0"/>
                </a:rPr>
                <a:t>a</a:t>
              </a:r>
              <a:endParaRPr lang="en-US" kern="0">
                <a:latin typeface="Arial" pitchFamily="34" charset="0"/>
              </a:endParaRPr>
            </a:p>
          </p:txBody>
        </p:sp>
        <p:pic>
          <p:nvPicPr>
            <p:cNvPr id="14" name="Picture 40" descr="res">
              <a:extLst>
                <a:ext uri="{FF2B5EF4-FFF2-40B4-BE49-F238E27FC236}">
                  <a16:creationId xmlns:a16="http://schemas.microsoft.com/office/drawing/2014/main" id="{D1D73C2E-322F-4AB3-89A5-0E6B85B9C7FB}"/>
                </a:ext>
              </a:extLst>
            </p:cNvPr>
            <p:cNvPicPr>
              <a:picLocks noChangeAspect="1" noChangeArrowheads="1"/>
            </p:cNvPicPr>
            <p:nvPr/>
          </p:nvPicPr>
          <p:blipFill>
            <a:blip r:embed="rId3"/>
            <a:srcRect/>
            <a:stretch>
              <a:fillRect/>
            </a:stretch>
          </p:blipFill>
          <p:spPr bwMode="auto">
            <a:xfrm>
              <a:off x="4905" y="5202"/>
              <a:ext cx="262" cy="823"/>
            </a:xfrm>
            <a:prstGeom prst="rect">
              <a:avLst/>
            </a:prstGeom>
            <a:noFill/>
          </p:spPr>
        </p:pic>
        <p:sp>
          <p:nvSpPr>
            <p:cNvPr id="15" name="AutoShape 39">
              <a:extLst>
                <a:ext uri="{FF2B5EF4-FFF2-40B4-BE49-F238E27FC236}">
                  <a16:creationId xmlns:a16="http://schemas.microsoft.com/office/drawing/2014/main" id="{B92AB72D-9E66-4C84-9843-2C258A2477F1}"/>
                </a:ext>
              </a:extLst>
            </p:cNvPr>
            <p:cNvSpPr>
              <a:spLocks noChangeArrowheads="1"/>
            </p:cNvSpPr>
            <p:nvPr/>
          </p:nvSpPr>
          <p:spPr bwMode="auto">
            <a:xfrm>
              <a:off x="5939" y="3162"/>
              <a:ext cx="200" cy="206"/>
            </a:xfrm>
            <a:prstGeom prst="flowChartConnector">
              <a:avLst/>
            </a:prstGeom>
            <a:solidFill>
              <a:srgbClr val="FF0101"/>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kern="0">
                <a:solidFill>
                  <a:sysClr val="windowText" lastClr="000000"/>
                </a:solidFill>
              </a:endParaRPr>
            </a:p>
          </p:txBody>
        </p:sp>
        <p:sp>
          <p:nvSpPr>
            <p:cNvPr id="16" name="Text Box 38">
              <a:extLst>
                <a:ext uri="{FF2B5EF4-FFF2-40B4-BE49-F238E27FC236}">
                  <a16:creationId xmlns:a16="http://schemas.microsoft.com/office/drawing/2014/main" id="{6883D0A0-8F83-4312-B5A0-5536BD6CB8A2}"/>
                </a:ext>
              </a:extLst>
            </p:cNvPr>
            <p:cNvSpPr txBox="1">
              <a:spLocks noChangeArrowheads="1"/>
            </p:cNvSpPr>
            <p:nvPr/>
          </p:nvSpPr>
          <p:spPr bwMode="auto">
            <a:xfrm>
              <a:off x="3920" y="5369"/>
              <a:ext cx="1209" cy="495"/>
            </a:xfrm>
            <a:prstGeom prst="rect">
              <a:avLst/>
            </a:prstGeom>
            <a:noFill/>
            <a:ln w="9525">
              <a:noFill/>
              <a:miter lim="800000"/>
              <a:headEnd/>
              <a:tailEnd/>
            </a:ln>
          </p:spPr>
          <p:txBody>
            <a:bodyPr vert="horz" wrap="square" lIns="64008" tIns="32004" rIns="64008" bIns="32004" numCol="1" anchor="t" anchorCtr="0" compatLnSpc="1">
              <a:prstTxWarp prst="textNoShape">
                <a:avLst/>
              </a:prstTxWarp>
            </a:bodyPr>
            <a:lstStyle/>
            <a:p>
              <a:pPr fontAlgn="base">
                <a:spcBef>
                  <a:spcPct val="0"/>
                </a:spcBef>
                <a:spcAft>
                  <a:spcPct val="0"/>
                </a:spcAft>
              </a:pPr>
              <a:r>
                <a:rPr lang="en-US" sz="1200" kern="0">
                  <a:solidFill>
                    <a:srgbClr val="000000"/>
                  </a:solidFill>
                  <a:latin typeface="Arial" pitchFamily="34" charset="0"/>
                  <a:ea typeface="Times New Roman" pitchFamily="18" charset="0"/>
                  <a:cs typeface="Arial" pitchFamily="34" charset="0"/>
                </a:rPr>
                <a:t>0.5R</a:t>
              </a:r>
              <a:r>
                <a:rPr lang="en-US" sz="1200" kern="0" baseline="-30000">
                  <a:solidFill>
                    <a:srgbClr val="000000"/>
                  </a:solidFill>
                  <a:latin typeface="Arial" pitchFamily="34" charset="0"/>
                  <a:ea typeface="Times New Roman" pitchFamily="18" charset="0"/>
                  <a:cs typeface="Arial" pitchFamily="34" charset="0"/>
                </a:rPr>
                <a:t>inc</a:t>
              </a:r>
              <a:endParaRPr lang="en-US" kern="0">
                <a:latin typeface="Arial" pitchFamily="34" charset="0"/>
              </a:endParaRPr>
            </a:p>
          </p:txBody>
        </p:sp>
        <p:pic>
          <p:nvPicPr>
            <p:cNvPr id="17" name="Picture 37" descr="res">
              <a:extLst>
                <a:ext uri="{FF2B5EF4-FFF2-40B4-BE49-F238E27FC236}">
                  <a16:creationId xmlns:a16="http://schemas.microsoft.com/office/drawing/2014/main" id="{45762B26-3E98-4551-890F-2AE039FBEDC5}"/>
                </a:ext>
              </a:extLst>
            </p:cNvPr>
            <p:cNvPicPr>
              <a:picLocks noChangeAspect="1" noChangeArrowheads="1"/>
            </p:cNvPicPr>
            <p:nvPr/>
          </p:nvPicPr>
          <p:blipFill>
            <a:blip r:embed="rId3"/>
            <a:srcRect/>
            <a:stretch>
              <a:fillRect/>
            </a:stretch>
          </p:blipFill>
          <p:spPr bwMode="auto">
            <a:xfrm>
              <a:off x="4905" y="6852"/>
              <a:ext cx="262" cy="823"/>
            </a:xfrm>
            <a:prstGeom prst="rect">
              <a:avLst/>
            </a:prstGeom>
            <a:noFill/>
          </p:spPr>
        </p:pic>
        <p:sp>
          <p:nvSpPr>
            <p:cNvPr id="18" name="Text Box 36">
              <a:extLst>
                <a:ext uri="{FF2B5EF4-FFF2-40B4-BE49-F238E27FC236}">
                  <a16:creationId xmlns:a16="http://schemas.microsoft.com/office/drawing/2014/main" id="{B796126B-B02F-4DB4-8EAB-CA8963155EFB}"/>
                </a:ext>
              </a:extLst>
            </p:cNvPr>
            <p:cNvSpPr txBox="1">
              <a:spLocks noChangeArrowheads="1"/>
            </p:cNvSpPr>
            <p:nvPr/>
          </p:nvSpPr>
          <p:spPr bwMode="auto">
            <a:xfrm>
              <a:off x="4230" y="6248"/>
              <a:ext cx="900" cy="495"/>
            </a:xfrm>
            <a:prstGeom prst="rect">
              <a:avLst/>
            </a:prstGeom>
            <a:noFill/>
            <a:ln w="9525">
              <a:noFill/>
              <a:miter lim="800000"/>
              <a:headEnd/>
              <a:tailEnd/>
            </a:ln>
          </p:spPr>
          <p:txBody>
            <a:bodyPr vert="horz" wrap="square" lIns="64008" tIns="32004" rIns="64008" bIns="32004" numCol="1" anchor="t" anchorCtr="0" compatLnSpc="1">
              <a:prstTxWarp prst="textNoShape">
                <a:avLst/>
              </a:prstTxWarp>
            </a:bodyPr>
            <a:lstStyle/>
            <a:p>
              <a:pPr fontAlgn="base">
                <a:spcBef>
                  <a:spcPct val="0"/>
                </a:spcBef>
                <a:spcAft>
                  <a:spcPct val="0"/>
                </a:spcAft>
              </a:pPr>
              <a:r>
                <a:rPr lang="en-US" sz="1200" kern="0">
                  <a:solidFill>
                    <a:srgbClr val="000000"/>
                  </a:solidFill>
                  <a:latin typeface="Arial" pitchFamily="34" charset="0"/>
                  <a:ea typeface="Times New Roman" pitchFamily="18" charset="0"/>
                  <a:cs typeface="Arial" pitchFamily="34" charset="0"/>
                </a:rPr>
                <a:t>R</a:t>
              </a:r>
              <a:r>
                <a:rPr lang="en-US" sz="1200" kern="0" baseline="-30000">
                  <a:solidFill>
                    <a:srgbClr val="000000"/>
                  </a:solidFill>
                  <a:latin typeface="Arial" pitchFamily="34" charset="0"/>
                  <a:ea typeface="Times New Roman" pitchFamily="18" charset="0"/>
                  <a:cs typeface="Arial" pitchFamily="34" charset="0"/>
                </a:rPr>
                <a:t>bg</a:t>
              </a:r>
              <a:endParaRPr lang="en-US" kern="0">
                <a:latin typeface="Arial" pitchFamily="34" charset="0"/>
              </a:endParaRPr>
            </a:p>
          </p:txBody>
        </p:sp>
        <p:pic>
          <p:nvPicPr>
            <p:cNvPr id="19" name="Picture 35" descr="res">
              <a:extLst>
                <a:ext uri="{FF2B5EF4-FFF2-40B4-BE49-F238E27FC236}">
                  <a16:creationId xmlns:a16="http://schemas.microsoft.com/office/drawing/2014/main" id="{B8094C28-AAA1-4974-95E8-B36F8C5ADF4D}"/>
                </a:ext>
              </a:extLst>
            </p:cNvPr>
            <p:cNvPicPr>
              <a:picLocks noChangeAspect="1" noChangeArrowheads="1"/>
            </p:cNvPicPr>
            <p:nvPr/>
          </p:nvPicPr>
          <p:blipFill>
            <a:blip r:embed="rId5"/>
            <a:srcRect/>
            <a:stretch>
              <a:fillRect/>
            </a:stretch>
          </p:blipFill>
          <p:spPr bwMode="auto">
            <a:xfrm>
              <a:off x="8568" y="5116"/>
              <a:ext cx="799" cy="270"/>
            </a:xfrm>
            <a:prstGeom prst="rect">
              <a:avLst/>
            </a:prstGeom>
            <a:noFill/>
          </p:spPr>
        </p:pic>
        <p:pic>
          <p:nvPicPr>
            <p:cNvPr id="20" name="Picture 34" descr="res">
              <a:extLst>
                <a:ext uri="{FF2B5EF4-FFF2-40B4-BE49-F238E27FC236}">
                  <a16:creationId xmlns:a16="http://schemas.microsoft.com/office/drawing/2014/main" id="{6D19BAF7-787C-4D79-98BC-888517800D22}"/>
                </a:ext>
              </a:extLst>
            </p:cNvPr>
            <p:cNvPicPr>
              <a:picLocks noChangeAspect="1" noChangeArrowheads="1"/>
            </p:cNvPicPr>
            <p:nvPr/>
          </p:nvPicPr>
          <p:blipFill>
            <a:blip r:embed="rId3"/>
            <a:srcRect/>
            <a:stretch>
              <a:fillRect/>
            </a:stretch>
          </p:blipFill>
          <p:spPr bwMode="auto">
            <a:xfrm>
              <a:off x="9153" y="6796"/>
              <a:ext cx="263" cy="823"/>
            </a:xfrm>
            <a:prstGeom prst="rect">
              <a:avLst/>
            </a:prstGeom>
            <a:noFill/>
          </p:spPr>
        </p:pic>
        <p:sp>
          <p:nvSpPr>
            <p:cNvPr id="21" name="Text Box 33">
              <a:extLst>
                <a:ext uri="{FF2B5EF4-FFF2-40B4-BE49-F238E27FC236}">
                  <a16:creationId xmlns:a16="http://schemas.microsoft.com/office/drawing/2014/main" id="{A2A96666-8F67-4802-BA2A-E64320039916}"/>
                </a:ext>
              </a:extLst>
            </p:cNvPr>
            <p:cNvSpPr txBox="1">
              <a:spLocks noChangeArrowheads="1"/>
            </p:cNvSpPr>
            <p:nvPr/>
          </p:nvSpPr>
          <p:spPr bwMode="auto">
            <a:xfrm>
              <a:off x="9305" y="7379"/>
              <a:ext cx="700" cy="496"/>
            </a:xfrm>
            <a:prstGeom prst="rect">
              <a:avLst/>
            </a:prstGeom>
            <a:noFill/>
            <a:ln w="9525">
              <a:noFill/>
              <a:miter lim="800000"/>
              <a:headEnd/>
              <a:tailEnd/>
            </a:ln>
          </p:spPr>
          <p:txBody>
            <a:bodyPr vert="horz" wrap="square" lIns="64008" tIns="32004" rIns="64008" bIns="32004" numCol="1" anchor="t" anchorCtr="0" compatLnSpc="1">
              <a:prstTxWarp prst="textNoShape">
                <a:avLst/>
              </a:prstTxWarp>
            </a:bodyPr>
            <a:lstStyle/>
            <a:p>
              <a:pPr fontAlgn="base">
                <a:spcBef>
                  <a:spcPct val="0"/>
                </a:spcBef>
                <a:spcAft>
                  <a:spcPct val="0"/>
                </a:spcAft>
              </a:pPr>
              <a:r>
                <a:rPr lang="en-US" sz="1200" kern="0">
                  <a:solidFill>
                    <a:srgbClr val="000000"/>
                  </a:solidFill>
                  <a:latin typeface="Arial" pitchFamily="34" charset="0"/>
                  <a:ea typeface="Times New Roman" pitchFamily="18" charset="0"/>
                  <a:cs typeface="Arial" pitchFamily="34" charset="0"/>
                </a:rPr>
                <a:t>R</a:t>
              </a:r>
              <a:r>
                <a:rPr lang="en-US" sz="1200" kern="0" baseline="-30000">
                  <a:solidFill>
                    <a:srgbClr val="000000"/>
                  </a:solidFill>
                  <a:latin typeface="Arial" pitchFamily="34" charset="0"/>
                  <a:ea typeface="Times New Roman" pitchFamily="18" charset="0"/>
                  <a:cs typeface="Arial" pitchFamily="34" charset="0"/>
                </a:rPr>
                <a:t>st</a:t>
              </a:r>
              <a:endParaRPr lang="en-US" kern="0">
                <a:latin typeface="Arial" pitchFamily="34" charset="0"/>
              </a:endParaRPr>
            </a:p>
          </p:txBody>
        </p:sp>
        <p:sp>
          <p:nvSpPr>
            <p:cNvPr id="22" name="Text Box 32">
              <a:extLst>
                <a:ext uri="{FF2B5EF4-FFF2-40B4-BE49-F238E27FC236}">
                  <a16:creationId xmlns:a16="http://schemas.microsoft.com/office/drawing/2014/main" id="{882BB575-4F2A-46D0-A85B-6D35DAC0FDCB}"/>
                </a:ext>
              </a:extLst>
            </p:cNvPr>
            <p:cNvSpPr txBox="1">
              <a:spLocks noChangeArrowheads="1"/>
            </p:cNvSpPr>
            <p:nvPr/>
          </p:nvSpPr>
          <p:spPr bwMode="auto">
            <a:xfrm>
              <a:off x="8655" y="4615"/>
              <a:ext cx="700" cy="495"/>
            </a:xfrm>
            <a:prstGeom prst="rect">
              <a:avLst/>
            </a:prstGeom>
            <a:noFill/>
            <a:ln w="9525">
              <a:noFill/>
              <a:miter lim="800000"/>
              <a:headEnd/>
              <a:tailEnd/>
            </a:ln>
          </p:spPr>
          <p:txBody>
            <a:bodyPr vert="horz" wrap="square" lIns="64008" tIns="32004" rIns="64008" bIns="32004" numCol="1" anchor="t" anchorCtr="0" compatLnSpc="1">
              <a:prstTxWarp prst="textNoShape">
                <a:avLst/>
              </a:prstTxWarp>
            </a:bodyPr>
            <a:lstStyle/>
            <a:p>
              <a:pPr fontAlgn="base">
                <a:spcBef>
                  <a:spcPct val="0"/>
                </a:spcBef>
                <a:spcAft>
                  <a:spcPct val="0"/>
                </a:spcAft>
              </a:pPr>
              <a:r>
                <a:rPr lang="en-US" sz="1200" kern="0">
                  <a:solidFill>
                    <a:srgbClr val="000000"/>
                  </a:solidFill>
                  <a:latin typeface="Arial" pitchFamily="34" charset="0"/>
                  <a:ea typeface="Times New Roman" pitchFamily="18" charset="0"/>
                  <a:cs typeface="Arial" pitchFamily="34" charset="0"/>
                </a:rPr>
                <a:t>R</a:t>
              </a:r>
              <a:r>
                <a:rPr lang="en-US" sz="1200" kern="0" baseline="-30000">
                  <a:solidFill>
                    <a:srgbClr val="000000"/>
                  </a:solidFill>
                  <a:latin typeface="Arial" pitchFamily="34" charset="0"/>
                  <a:ea typeface="Times New Roman" pitchFamily="18" charset="0"/>
                  <a:cs typeface="Arial" pitchFamily="34" charset="0"/>
                </a:rPr>
                <a:t>w</a:t>
              </a:r>
              <a:endParaRPr lang="en-US" kern="0">
                <a:latin typeface="Arial" pitchFamily="34" charset="0"/>
              </a:endParaRPr>
            </a:p>
          </p:txBody>
        </p:sp>
        <p:sp>
          <p:nvSpPr>
            <p:cNvPr id="23" name="AutoShape 31">
              <a:extLst>
                <a:ext uri="{FF2B5EF4-FFF2-40B4-BE49-F238E27FC236}">
                  <a16:creationId xmlns:a16="http://schemas.microsoft.com/office/drawing/2014/main" id="{161AFA59-E9BD-4017-B8FD-9BD8E39223C1}"/>
                </a:ext>
              </a:extLst>
            </p:cNvPr>
            <p:cNvSpPr>
              <a:spLocks noChangeArrowheads="1"/>
            </p:cNvSpPr>
            <p:nvPr/>
          </p:nvSpPr>
          <p:spPr bwMode="auto">
            <a:xfrm>
              <a:off x="4937" y="8099"/>
              <a:ext cx="200" cy="206"/>
            </a:xfrm>
            <a:prstGeom prst="flowChartConnector">
              <a:avLst/>
            </a:prstGeom>
            <a:solidFill>
              <a:srgbClr val="FF0101"/>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kern="0">
                <a:solidFill>
                  <a:sysClr val="windowText" lastClr="000000"/>
                </a:solidFill>
              </a:endParaRPr>
            </a:p>
          </p:txBody>
        </p:sp>
        <p:sp>
          <p:nvSpPr>
            <p:cNvPr id="24" name="AutoShape 30">
              <a:extLst>
                <a:ext uri="{FF2B5EF4-FFF2-40B4-BE49-F238E27FC236}">
                  <a16:creationId xmlns:a16="http://schemas.microsoft.com/office/drawing/2014/main" id="{F6D184B5-D2E6-46EF-BBE0-3493CA9B7FC4}"/>
                </a:ext>
              </a:extLst>
            </p:cNvPr>
            <p:cNvSpPr>
              <a:spLocks noChangeArrowheads="1"/>
            </p:cNvSpPr>
            <p:nvPr/>
          </p:nvSpPr>
          <p:spPr bwMode="auto">
            <a:xfrm>
              <a:off x="9905" y="6741"/>
              <a:ext cx="200" cy="205"/>
            </a:xfrm>
            <a:prstGeom prst="flowChartConnector">
              <a:avLst/>
            </a:prstGeom>
            <a:solidFill>
              <a:srgbClr val="FF0101"/>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kern="0">
                <a:solidFill>
                  <a:sysClr val="windowText" lastClr="000000"/>
                </a:solidFill>
              </a:endParaRPr>
            </a:p>
          </p:txBody>
        </p:sp>
        <p:sp>
          <p:nvSpPr>
            <p:cNvPr id="25" name="Text Box 29">
              <a:extLst>
                <a:ext uri="{FF2B5EF4-FFF2-40B4-BE49-F238E27FC236}">
                  <a16:creationId xmlns:a16="http://schemas.microsoft.com/office/drawing/2014/main" id="{2542B7C1-E8FD-4774-8D29-AD933A099A85}"/>
                </a:ext>
              </a:extLst>
            </p:cNvPr>
            <p:cNvSpPr txBox="1">
              <a:spLocks noChangeArrowheads="1"/>
            </p:cNvSpPr>
            <p:nvPr/>
          </p:nvSpPr>
          <p:spPr bwMode="auto">
            <a:xfrm>
              <a:off x="6205" y="4564"/>
              <a:ext cx="1000" cy="617"/>
            </a:xfrm>
            <a:prstGeom prst="rect">
              <a:avLst/>
            </a:prstGeom>
            <a:noFill/>
            <a:ln w="9525">
              <a:noFill/>
              <a:miter lim="800000"/>
              <a:headEnd/>
              <a:tailEnd/>
            </a:ln>
          </p:spPr>
          <p:txBody>
            <a:bodyPr vert="horz" wrap="square" lIns="64008" tIns="32004" rIns="64008" bIns="32004" numCol="1" anchor="t" anchorCtr="0" compatLnSpc="1">
              <a:prstTxWarp prst="textNoShape">
                <a:avLst/>
              </a:prstTxWarp>
            </a:bodyPr>
            <a:lstStyle/>
            <a:p>
              <a:pPr fontAlgn="base">
                <a:spcBef>
                  <a:spcPct val="0"/>
                </a:spcBef>
                <a:spcAft>
                  <a:spcPct val="0"/>
                </a:spcAft>
              </a:pPr>
              <a:r>
                <a:rPr lang="en-US" sz="1700" kern="0" dirty="0">
                  <a:solidFill>
                    <a:srgbClr val="000000"/>
                  </a:solidFill>
                  <a:latin typeface="Symbol" panose="05050102010706020507" pitchFamily="18" charset="2"/>
                  <a:ea typeface="MS PGothic"/>
                  <a:cs typeface="Symbol" pitchFamily="18" charset="2"/>
                </a:rPr>
                <a:t>c</a:t>
              </a:r>
              <a:r>
                <a:rPr lang="en-US" sz="1200" kern="0" baseline="-30000" dirty="0">
                  <a:solidFill>
                    <a:srgbClr val="000000"/>
                  </a:solidFill>
                  <a:latin typeface="Arial" pitchFamily="34" charset="0"/>
                  <a:ea typeface="Times New Roman" pitchFamily="18" charset="0"/>
                  <a:cs typeface="Arial" pitchFamily="34" charset="0"/>
                </a:rPr>
                <a:t>c</a:t>
              </a:r>
              <a:endParaRPr lang="en-US" kern="0" dirty="0">
                <a:latin typeface="Arial" pitchFamily="34" charset="0"/>
              </a:endParaRPr>
            </a:p>
          </p:txBody>
        </p:sp>
        <p:sp>
          <p:nvSpPr>
            <p:cNvPr id="26" name="Text Box 28">
              <a:extLst>
                <a:ext uri="{FF2B5EF4-FFF2-40B4-BE49-F238E27FC236}">
                  <a16:creationId xmlns:a16="http://schemas.microsoft.com/office/drawing/2014/main" id="{232AD196-DB0A-4B68-A39E-77DD27DB62C7}"/>
                </a:ext>
              </a:extLst>
            </p:cNvPr>
            <p:cNvSpPr txBox="1">
              <a:spLocks noChangeArrowheads="1"/>
            </p:cNvSpPr>
            <p:nvPr/>
          </p:nvSpPr>
          <p:spPr bwMode="auto">
            <a:xfrm>
              <a:off x="5205" y="7855"/>
              <a:ext cx="700" cy="617"/>
            </a:xfrm>
            <a:prstGeom prst="rect">
              <a:avLst/>
            </a:prstGeom>
            <a:noFill/>
            <a:ln w="9525">
              <a:noFill/>
              <a:miter lim="800000"/>
              <a:headEnd/>
              <a:tailEnd/>
            </a:ln>
          </p:spPr>
          <p:txBody>
            <a:bodyPr vert="horz" wrap="square" lIns="64008" tIns="32004" rIns="64008" bIns="32004" numCol="1" anchor="t" anchorCtr="0" compatLnSpc="1">
              <a:prstTxWarp prst="textNoShape">
                <a:avLst/>
              </a:prstTxWarp>
            </a:bodyPr>
            <a:lstStyle/>
            <a:p>
              <a:pPr fontAlgn="base">
                <a:spcBef>
                  <a:spcPct val="0"/>
                </a:spcBef>
                <a:spcAft>
                  <a:spcPct val="0"/>
                </a:spcAft>
              </a:pPr>
              <a:r>
                <a:rPr lang="en-US" sz="1700" kern="0" dirty="0">
                  <a:solidFill>
                    <a:srgbClr val="000000"/>
                  </a:solidFill>
                  <a:latin typeface="Symbol" panose="05050102010706020507" pitchFamily="18" charset="2"/>
                  <a:ea typeface="MS PGothic"/>
                  <a:cs typeface="Symbol" pitchFamily="18" charset="2"/>
                </a:rPr>
                <a:t>c</a:t>
              </a:r>
              <a:r>
                <a:rPr lang="en-US" sz="1200" kern="0" baseline="-30000" dirty="0">
                  <a:solidFill>
                    <a:srgbClr val="000000"/>
                  </a:solidFill>
                  <a:latin typeface="Arial" pitchFamily="34" charset="0"/>
                  <a:ea typeface="Times New Roman" pitchFamily="18" charset="0"/>
                  <a:cs typeface="Arial" pitchFamily="34" charset="0"/>
                </a:rPr>
                <a:t>g</a:t>
              </a:r>
              <a:endParaRPr lang="en-US" kern="0" dirty="0">
                <a:latin typeface="Arial" pitchFamily="34" charset="0"/>
              </a:endParaRPr>
            </a:p>
          </p:txBody>
        </p:sp>
        <p:sp>
          <p:nvSpPr>
            <p:cNvPr id="27" name="Text Box 27">
              <a:extLst>
                <a:ext uri="{FF2B5EF4-FFF2-40B4-BE49-F238E27FC236}">
                  <a16:creationId xmlns:a16="http://schemas.microsoft.com/office/drawing/2014/main" id="{4BE42B3F-FA83-4F1C-84F9-B8D1FFF10DCF}"/>
                </a:ext>
              </a:extLst>
            </p:cNvPr>
            <p:cNvSpPr txBox="1">
              <a:spLocks noChangeArrowheads="1"/>
            </p:cNvSpPr>
            <p:nvPr/>
          </p:nvSpPr>
          <p:spPr bwMode="auto">
            <a:xfrm>
              <a:off x="9605" y="6145"/>
              <a:ext cx="700" cy="617"/>
            </a:xfrm>
            <a:prstGeom prst="rect">
              <a:avLst/>
            </a:prstGeom>
            <a:noFill/>
            <a:ln w="9525">
              <a:noFill/>
              <a:miter lim="800000"/>
              <a:headEnd/>
              <a:tailEnd/>
            </a:ln>
          </p:spPr>
          <p:txBody>
            <a:bodyPr vert="horz" wrap="square" lIns="64008" tIns="32004" rIns="64008" bIns="32004" numCol="1" anchor="t" anchorCtr="0" compatLnSpc="1">
              <a:prstTxWarp prst="textNoShape">
                <a:avLst/>
              </a:prstTxWarp>
            </a:bodyPr>
            <a:lstStyle/>
            <a:p>
              <a:pPr fontAlgn="base">
                <a:spcBef>
                  <a:spcPct val="0"/>
                </a:spcBef>
                <a:spcAft>
                  <a:spcPct val="0"/>
                </a:spcAft>
              </a:pPr>
              <a:r>
                <a:rPr lang="en-US" sz="1700" kern="0" dirty="0" err="1">
                  <a:solidFill>
                    <a:srgbClr val="000000"/>
                  </a:solidFill>
                  <a:latin typeface="Symbol" panose="05050102010706020507" pitchFamily="18" charset="2"/>
                  <a:ea typeface="Times New Roman" pitchFamily="18" charset="0"/>
                  <a:cs typeface="Symbol" pitchFamily="18" charset="2"/>
                </a:rPr>
                <a:t>c</a:t>
              </a:r>
              <a:r>
                <a:rPr lang="en-US" sz="1200" kern="0" baseline="-30000" dirty="0" err="1">
                  <a:solidFill>
                    <a:srgbClr val="000000"/>
                  </a:solidFill>
                  <a:latin typeface="Arial" pitchFamily="34" charset="0"/>
                  <a:ea typeface="Times New Roman" pitchFamily="18" charset="0"/>
                  <a:cs typeface="Arial" pitchFamily="34" charset="0"/>
                </a:rPr>
                <a:t>st</a:t>
              </a:r>
              <a:endParaRPr lang="en-US" kern="0" dirty="0">
                <a:latin typeface="Arial" pitchFamily="34" charset="0"/>
              </a:endParaRPr>
            </a:p>
          </p:txBody>
        </p:sp>
        <p:sp>
          <p:nvSpPr>
            <p:cNvPr id="28" name="Line 26">
              <a:extLst>
                <a:ext uri="{FF2B5EF4-FFF2-40B4-BE49-F238E27FC236}">
                  <a16:creationId xmlns:a16="http://schemas.microsoft.com/office/drawing/2014/main" id="{9E6CB4BB-F899-4CE5-8EB7-C2B17B4C33F9}"/>
                </a:ext>
              </a:extLst>
            </p:cNvPr>
            <p:cNvSpPr>
              <a:spLocks noChangeShapeType="1"/>
            </p:cNvSpPr>
            <p:nvPr/>
          </p:nvSpPr>
          <p:spPr bwMode="auto">
            <a:xfrm>
              <a:off x="6405" y="3509"/>
              <a:ext cx="1" cy="1196"/>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sp>
          <p:nvSpPr>
            <p:cNvPr id="29" name="Line 25">
              <a:extLst>
                <a:ext uri="{FF2B5EF4-FFF2-40B4-BE49-F238E27FC236}">
                  <a16:creationId xmlns:a16="http://schemas.microsoft.com/office/drawing/2014/main" id="{8AE6C6D1-9E0B-4E54-8C57-221634A24998}"/>
                </a:ext>
              </a:extLst>
            </p:cNvPr>
            <p:cNvSpPr>
              <a:spLocks noChangeShapeType="1"/>
            </p:cNvSpPr>
            <p:nvPr/>
          </p:nvSpPr>
          <p:spPr bwMode="auto">
            <a:xfrm>
              <a:off x="5305" y="5528"/>
              <a:ext cx="0" cy="2365"/>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sp>
          <p:nvSpPr>
            <p:cNvPr id="30" name="Line 24">
              <a:extLst>
                <a:ext uri="{FF2B5EF4-FFF2-40B4-BE49-F238E27FC236}">
                  <a16:creationId xmlns:a16="http://schemas.microsoft.com/office/drawing/2014/main" id="{25B7C3F8-4CD2-45F8-ADEC-B3E82E9B3C3F}"/>
                </a:ext>
              </a:extLst>
            </p:cNvPr>
            <p:cNvSpPr>
              <a:spLocks noChangeShapeType="1"/>
            </p:cNvSpPr>
            <p:nvPr/>
          </p:nvSpPr>
          <p:spPr bwMode="auto">
            <a:xfrm flipH="1">
              <a:off x="6593" y="7765"/>
              <a:ext cx="2237" cy="0"/>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sp>
          <p:nvSpPr>
            <p:cNvPr id="31" name="AutoShape 23">
              <a:extLst>
                <a:ext uri="{FF2B5EF4-FFF2-40B4-BE49-F238E27FC236}">
                  <a16:creationId xmlns:a16="http://schemas.microsoft.com/office/drawing/2014/main" id="{37525ACD-3BD1-471A-9BEF-7EDE51274030}"/>
                </a:ext>
              </a:extLst>
            </p:cNvPr>
            <p:cNvSpPr>
              <a:spLocks noChangeShapeType="1"/>
            </p:cNvSpPr>
            <p:nvPr/>
          </p:nvSpPr>
          <p:spPr bwMode="auto">
            <a:xfrm>
              <a:off x="5030" y="5245"/>
              <a:ext cx="1600" cy="0"/>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sp>
          <p:nvSpPr>
            <p:cNvPr id="32" name="AutoShape 22">
              <a:extLst>
                <a:ext uri="{FF2B5EF4-FFF2-40B4-BE49-F238E27FC236}">
                  <a16:creationId xmlns:a16="http://schemas.microsoft.com/office/drawing/2014/main" id="{C49CEBE7-AA20-42CE-A86F-0FA0A7D5088B}"/>
                </a:ext>
              </a:extLst>
            </p:cNvPr>
            <p:cNvSpPr>
              <a:spLocks noChangeShapeType="1"/>
            </p:cNvSpPr>
            <p:nvPr/>
          </p:nvSpPr>
          <p:spPr bwMode="auto">
            <a:xfrm flipH="1">
              <a:off x="5042" y="5939"/>
              <a:ext cx="1" cy="309"/>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sp>
          <p:nvSpPr>
            <p:cNvPr id="33" name="Line 21">
              <a:extLst>
                <a:ext uri="{FF2B5EF4-FFF2-40B4-BE49-F238E27FC236}">
                  <a16:creationId xmlns:a16="http://schemas.microsoft.com/office/drawing/2014/main" id="{DE9E30E8-8E39-4405-8D59-607B822FC644}"/>
                </a:ext>
              </a:extLst>
            </p:cNvPr>
            <p:cNvSpPr>
              <a:spLocks noChangeShapeType="1"/>
            </p:cNvSpPr>
            <p:nvPr/>
          </p:nvSpPr>
          <p:spPr bwMode="auto">
            <a:xfrm>
              <a:off x="7505" y="5014"/>
              <a:ext cx="80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sp>
          <p:nvSpPr>
            <p:cNvPr id="34" name="Line 20">
              <a:extLst>
                <a:ext uri="{FF2B5EF4-FFF2-40B4-BE49-F238E27FC236}">
                  <a16:creationId xmlns:a16="http://schemas.microsoft.com/office/drawing/2014/main" id="{40EA45B6-9763-40F6-B435-F3373BB0CF2A}"/>
                </a:ext>
              </a:extLst>
            </p:cNvPr>
            <p:cNvSpPr>
              <a:spLocks noChangeShapeType="1"/>
            </p:cNvSpPr>
            <p:nvPr/>
          </p:nvSpPr>
          <p:spPr bwMode="auto">
            <a:xfrm flipH="1">
              <a:off x="5843" y="5541"/>
              <a:ext cx="12" cy="1607"/>
            </a:xfrm>
            <a:prstGeom prst="line">
              <a:avLst/>
            </a:prstGeom>
            <a:no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sp>
          <p:nvSpPr>
            <p:cNvPr id="35" name="Text Box 19">
              <a:extLst>
                <a:ext uri="{FF2B5EF4-FFF2-40B4-BE49-F238E27FC236}">
                  <a16:creationId xmlns:a16="http://schemas.microsoft.com/office/drawing/2014/main" id="{0380B44B-D19A-4348-B7B7-0FF951A9F026}"/>
                </a:ext>
              </a:extLst>
            </p:cNvPr>
            <p:cNvSpPr txBox="1">
              <a:spLocks noChangeArrowheads="1"/>
            </p:cNvSpPr>
            <p:nvPr/>
          </p:nvSpPr>
          <p:spPr bwMode="auto">
            <a:xfrm>
              <a:off x="4255" y="7135"/>
              <a:ext cx="900" cy="495"/>
            </a:xfrm>
            <a:prstGeom prst="rect">
              <a:avLst/>
            </a:prstGeom>
            <a:noFill/>
            <a:ln w="9525">
              <a:noFill/>
              <a:miter lim="800000"/>
              <a:headEnd/>
              <a:tailEnd/>
            </a:ln>
          </p:spPr>
          <p:txBody>
            <a:bodyPr vert="horz" wrap="square" lIns="64008" tIns="32004" rIns="64008" bIns="32004" numCol="1" anchor="t" anchorCtr="0" compatLnSpc="1">
              <a:prstTxWarp prst="textNoShape">
                <a:avLst/>
              </a:prstTxWarp>
            </a:bodyPr>
            <a:lstStyle/>
            <a:p>
              <a:pPr fontAlgn="base">
                <a:spcBef>
                  <a:spcPct val="0"/>
                </a:spcBef>
                <a:spcAft>
                  <a:spcPct val="0"/>
                </a:spcAft>
              </a:pPr>
              <a:r>
                <a:rPr lang="en-US" sz="1200" kern="0">
                  <a:solidFill>
                    <a:srgbClr val="000000"/>
                  </a:solidFill>
                  <a:latin typeface="Arial" pitchFamily="34" charset="0"/>
                  <a:ea typeface="Times New Roman" pitchFamily="18" charset="0"/>
                  <a:cs typeface="Arial" pitchFamily="34" charset="0"/>
                </a:rPr>
                <a:t>R</a:t>
              </a:r>
              <a:r>
                <a:rPr lang="en-US" sz="1200" kern="0" baseline="-30000">
                  <a:solidFill>
                    <a:srgbClr val="000000"/>
                  </a:solidFill>
                  <a:latin typeface="Arial" pitchFamily="34" charset="0"/>
                  <a:ea typeface="Times New Roman" pitchFamily="18" charset="0"/>
                  <a:cs typeface="Arial" pitchFamily="34" charset="0"/>
                </a:rPr>
                <a:t>soil</a:t>
              </a:r>
              <a:endParaRPr lang="en-US" kern="0">
                <a:latin typeface="Arial" pitchFamily="34" charset="0"/>
              </a:endParaRPr>
            </a:p>
          </p:txBody>
        </p:sp>
        <p:sp>
          <p:nvSpPr>
            <p:cNvPr id="36" name="AutoShape 18">
              <a:extLst>
                <a:ext uri="{FF2B5EF4-FFF2-40B4-BE49-F238E27FC236}">
                  <a16:creationId xmlns:a16="http://schemas.microsoft.com/office/drawing/2014/main" id="{FB570B2D-11B8-4BDB-A6DB-F2B1D5CB8816}"/>
                </a:ext>
              </a:extLst>
            </p:cNvPr>
            <p:cNvSpPr>
              <a:spLocks noChangeShapeType="1"/>
            </p:cNvSpPr>
            <p:nvPr/>
          </p:nvSpPr>
          <p:spPr bwMode="auto">
            <a:xfrm flipH="1" flipV="1">
              <a:off x="6042" y="4705"/>
              <a:ext cx="1" cy="411"/>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pic>
          <p:nvPicPr>
            <p:cNvPr id="37" name="Picture 17" descr="res">
              <a:extLst>
                <a:ext uri="{FF2B5EF4-FFF2-40B4-BE49-F238E27FC236}">
                  <a16:creationId xmlns:a16="http://schemas.microsoft.com/office/drawing/2014/main" id="{2261E780-6CB5-4436-89E5-2E6DCBB45F80}"/>
                </a:ext>
              </a:extLst>
            </p:cNvPr>
            <p:cNvPicPr>
              <a:picLocks noChangeAspect="1" noChangeArrowheads="1"/>
            </p:cNvPicPr>
            <p:nvPr/>
          </p:nvPicPr>
          <p:blipFill>
            <a:blip r:embed="rId6"/>
            <a:srcRect/>
            <a:stretch>
              <a:fillRect/>
            </a:stretch>
          </p:blipFill>
          <p:spPr bwMode="auto">
            <a:xfrm>
              <a:off x="6443" y="5099"/>
              <a:ext cx="799" cy="270"/>
            </a:xfrm>
            <a:prstGeom prst="rect">
              <a:avLst/>
            </a:prstGeom>
            <a:noFill/>
          </p:spPr>
        </p:pic>
        <p:sp>
          <p:nvSpPr>
            <p:cNvPr id="38" name="Text Box 16">
              <a:extLst>
                <a:ext uri="{FF2B5EF4-FFF2-40B4-BE49-F238E27FC236}">
                  <a16:creationId xmlns:a16="http://schemas.microsoft.com/office/drawing/2014/main" id="{89C34864-ACE8-4216-8538-65F127CFCA66}"/>
                </a:ext>
              </a:extLst>
            </p:cNvPr>
            <p:cNvSpPr txBox="1">
              <a:spLocks noChangeArrowheads="1"/>
            </p:cNvSpPr>
            <p:nvPr/>
          </p:nvSpPr>
          <p:spPr bwMode="auto">
            <a:xfrm>
              <a:off x="6605" y="5322"/>
              <a:ext cx="569" cy="496"/>
            </a:xfrm>
            <a:prstGeom prst="rect">
              <a:avLst/>
            </a:prstGeom>
            <a:noFill/>
            <a:ln w="9525">
              <a:noFill/>
              <a:miter lim="800000"/>
              <a:headEnd/>
              <a:tailEnd/>
            </a:ln>
          </p:spPr>
          <p:txBody>
            <a:bodyPr vert="horz" wrap="square" lIns="64008" tIns="32004" rIns="64008" bIns="32004" numCol="1" anchor="t" anchorCtr="0" compatLnSpc="1">
              <a:prstTxWarp prst="textNoShape">
                <a:avLst/>
              </a:prstTxWarp>
            </a:bodyPr>
            <a:lstStyle/>
            <a:p>
              <a:pPr fontAlgn="base">
                <a:spcBef>
                  <a:spcPct val="0"/>
                </a:spcBef>
                <a:spcAft>
                  <a:spcPct val="0"/>
                </a:spcAft>
              </a:pPr>
              <a:r>
                <a:rPr lang="en-US" sz="1200" kern="0">
                  <a:solidFill>
                    <a:srgbClr val="000000"/>
                  </a:solidFill>
                  <a:latin typeface="Arial" pitchFamily="34" charset="0"/>
                  <a:ea typeface="Times New Roman" pitchFamily="18" charset="0"/>
                  <a:cs typeface="Arial" pitchFamily="34" charset="0"/>
                </a:rPr>
                <a:t>R</a:t>
              </a:r>
              <a:r>
                <a:rPr lang="en-US" sz="1200" kern="0" baseline="-30000">
                  <a:solidFill>
                    <a:srgbClr val="000000"/>
                  </a:solidFill>
                  <a:latin typeface="Arial" pitchFamily="34" charset="0"/>
                  <a:ea typeface="Times New Roman" pitchFamily="18" charset="0"/>
                  <a:cs typeface="Arial" pitchFamily="34" charset="0"/>
                </a:rPr>
                <a:t>b</a:t>
              </a:r>
              <a:endParaRPr lang="en-US" kern="0">
                <a:latin typeface="Arial" pitchFamily="34" charset="0"/>
              </a:endParaRPr>
            </a:p>
          </p:txBody>
        </p:sp>
        <p:sp>
          <p:nvSpPr>
            <p:cNvPr id="39" name="AutoShape 15">
              <a:extLst>
                <a:ext uri="{FF2B5EF4-FFF2-40B4-BE49-F238E27FC236}">
                  <a16:creationId xmlns:a16="http://schemas.microsoft.com/office/drawing/2014/main" id="{4A85F67D-3783-4FDF-BCB8-9C6F1FE62467}"/>
                </a:ext>
              </a:extLst>
            </p:cNvPr>
            <p:cNvSpPr>
              <a:spLocks noChangeShapeType="1"/>
            </p:cNvSpPr>
            <p:nvPr/>
          </p:nvSpPr>
          <p:spPr bwMode="auto">
            <a:xfrm>
              <a:off x="7105" y="5245"/>
              <a:ext cx="1600" cy="0"/>
            </a:xfrm>
            <a:prstGeom prst="straightConnector1">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sp>
          <p:nvSpPr>
            <p:cNvPr id="40" name="AutoShape 14">
              <a:extLst>
                <a:ext uri="{FF2B5EF4-FFF2-40B4-BE49-F238E27FC236}">
                  <a16:creationId xmlns:a16="http://schemas.microsoft.com/office/drawing/2014/main" id="{2B91B653-87A2-4B6F-B694-988AF5632A18}"/>
                </a:ext>
              </a:extLst>
            </p:cNvPr>
            <p:cNvSpPr>
              <a:spLocks noChangeArrowheads="1"/>
            </p:cNvSpPr>
            <p:nvPr/>
          </p:nvSpPr>
          <p:spPr bwMode="auto">
            <a:xfrm>
              <a:off x="5943" y="5104"/>
              <a:ext cx="199" cy="205"/>
            </a:xfrm>
            <a:prstGeom prst="flowChartConnector">
              <a:avLst/>
            </a:prstGeom>
            <a:solidFill>
              <a:srgbClr val="FF0101"/>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kern="0">
                <a:solidFill>
                  <a:sysClr val="windowText" lastClr="000000"/>
                </a:solidFill>
              </a:endParaRPr>
            </a:p>
          </p:txBody>
        </p:sp>
        <p:sp>
          <p:nvSpPr>
            <p:cNvPr id="41" name="Line 13">
              <a:extLst>
                <a:ext uri="{FF2B5EF4-FFF2-40B4-BE49-F238E27FC236}">
                  <a16:creationId xmlns:a16="http://schemas.microsoft.com/office/drawing/2014/main" id="{CD8AC3D6-3B82-4BFB-B758-FC8B4CD87A4F}"/>
                </a:ext>
              </a:extLst>
            </p:cNvPr>
            <p:cNvSpPr>
              <a:spLocks noChangeShapeType="1"/>
            </p:cNvSpPr>
            <p:nvPr/>
          </p:nvSpPr>
          <p:spPr bwMode="auto">
            <a:xfrm>
              <a:off x="6043" y="7572"/>
              <a:ext cx="3262"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sp>
          <p:nvSpPr>
            <p:cNvPr id="42" name="Line 12">
              <a:extLst>
                <a:ext uri="{FF2B5EF4-FFF2-40B4-BE49-F238E27FC236}">
                  <a16:creationId xmlns:a16="http://schemas.microsoft.com/office/drawing/2014/main" id="{54057CFA-A7FA-4732-870E-CDB3AD5783B2}"/>
                </a:ext>
              </a:extLst>
            </p:cNvPr>
            <p:cNvSpPr>
              <a:spLocks noChangeShapeType="1"/>
            </p:cNvSpPr>
            <p:nvPr/>
          </p:nvSpPr>
          <p:spPr bwMode="auto">
            <a:xfrm>
              <a:off x="9305" y="6865"/>
              <a:ext cx="6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sp>
          <p:nvSpPr>
            <p:cNvPr id="43" name="Text Box 11">
              <a:extLst>
                <a:ext uri="{FF2B5EF4-FFF2-40B4-BE49-F238E27FC236}">
                  <a16:creationId xmlns:a16="http://schemas.microsoft.com/office/drawing/2014/main" id="{1D023CBF-ECFB-42A7-9D2A-20C3F4E76F39}"/>
                </a:ext>
              </a:extLst>
            </p:cNvPr>
            <p:cNvSpPr txBox="1">
              <a:spLocks noChangeArrowheads="1"/>
            </p:cNvSpPr>
            <p:nvPr/>
          </p:nvSpPr>
          <p:spPr bwMode="auto">
            <a:xfrm>
              <a:off x="6130" y="5991"/>
              <a:ext cx="569" cy="495"/>
            </a:xfrm>
            <a:prstGeom prst="rect">
              <a:avLst/>
            </a:prstGeom>
            <a:noFill/>
            <a:ln w="9525">
              <a:noFill/>
              <a:miter lim="800000"/>
              <a:headEnd/>
              <a:tailEnd/>
            </a:ln>
          </p:spPr>
          <p:txBody>
            <a:bodyPr vert="horz" wrap="square" lIns="64008" tIns="32004" rIns="64008" bIns="32004" numCol="1" anchor="t" anchorCtr="0" compatLnSpc="1">
              <a:prstTxWarp prst="textNoShape">
                <a:avLst/>
              </a:prstTxWarp>
            </a:bodyPr>
            <a:lstStyle/>
            <a:p>
              <a:pPr fontAlgn="base">
                <a:spcBef>
                  <a:spcPct val="0"/>
                </a:spcBef>
                <a:spcAft>
                  <a:spcPct val="0"/>
                </a:spcAft>
              </a:pPr>
              <a:r>
                <a:rPr lang="en-US" sz="1200" kern="0">
                  <a:solidFill>
                    <a:srgbClr val="000000"/>
                  </a:solidFill>
                  <a:latin typeface="Arial" pitchFamily="34" charset="0"/>
                  <a:ea typeface="Times New Roman" pitchFamily="18" charset="0"/>
                  <a:cs typeface="Arial" pitchFamily="34" charset="0"/>
                </a:rPr>
                <a:t>R</a:t>
              </a:r>
              <a:r>
                <a:rPr lang="en-US" sz="1200" kern="0" baseline="-30000">
                  <a:solidFill>
                    <a:srgbClr val="000000"/>
                  </a:solidFill>
                  <a:latin typeface="Arial" pitchFamily="34" charset="0"/>
                  <a:ea typeface="Times New Roman" pitchFamily="18" charset="0"/>
                  <a:cs typeface="Arial" pitchFamily="34" charset="0"/>
                </a:rPr>
                <a:t>b</a:t>
              </a:r>
              <a:endParaRPr lang="en-US" kern="0">
                <a:latin typeface="Arial" pitchFamily="34" charset="0"/>
              </a:endParaRPr>
            </a:p>
          </p:txBody>
        </p:sp>
        <p:pic>
          <p:nvPicPr>
            <p:cNvPr id="44" name="Picture 10" descr="res">
              <a:extLst>
                <a:ext uri="{FF2B5EF4-FFF2-40B4-BE49-F238E27FC236}">
                  <a16:creationId xmlns:a16="http://schemas.microsoft.com/office/drawing/2014/main" id="{9BE17F33-4659-4E38-9487-340F3C6DC88C}"/>
                </a:ext>
              </a:extLst>
            </p:cNvPr>
            <p:cNvPicPr>
              <a:picLocks noChangeAspect="1" noChangeArrowheads="1"/>
            </p:cNvPicPr>
            <p:nvPr/>
          </p:nvPicPr>
          <p:blipFill>
            <a:blip r:embed="rId3"/>
            <a:srcRect/>
            <a:stretch>
              <a:fillRect/>
            </a:stretch>
          </p:blipFill>
          <p:spPr bwMode="auto">
            <a:xfrm>
              <a:off x="5905" y="5746"/>
              <a:ext cx="262" cy="823"/>
            </a:xfrm>
            <a:prstGeom prst="rect">
              <a:avLst/>
            </a:prstGeom>
            <a:noFill/>
          </p:spPr>
        </p:pic>
        <p:sp>
          <p:nvSpPr>
            <p:cNvPr id="45" name="Line 9">
              <a:extLst>
                <a:ext uri="{FF2B5EF4-FFF2-40B4-BE49-F238E27FC236}">
                  <a16:creationId xmlns:a16="http://schemas.microsoft.com/office/drawing/2014/main" id="{6D97F642-2167-4107-BC2C-0EBF6750D60A}"/>
                </a:ext>
              </a:extLst>
            </p:cNvPr>
            <p:cNvSpPr>
              <a:spLocks noChangeShapeType="1"/>
            </p:cNvSpPr>
            <p:nvPr/>
          </p:nvSpPr>
          <p:spPr bwMode="auto">
            <a:xfrm>
              <a:off x="6043" y="6492"/>
              <a:ext cx="0" cy="108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sp>
          <p:nvSpPr>
            <p:cNvPr id="46" name="Line 8">
              <a:extLst>
                <a:ext uri="{FF2B5EF4-FFF2-40B4-BE49-F238E27FC236}">
                  <a16:creationId xmlns:a16="http://schemas.microsoft.com/office/drawing/2014/main" id="{CAB0964A-9EE9-4A04-88EB-D61FBA6240E2}"/>
                </a:ext>
              </a:extLst>
            </p:cNvPr>
            <p:cNvSpPr>
              <a:spLocks noChangeShapeType="1"/>
            </p:cNvSpPr>
            <p:nvPr/>
          </p:nvSpPr>
          <p:spPr bwMode="auto">
            <a:xfrm flipV="1">
              <a:off x="6043" y="5309"/>
              <a:ext cx="0" cy="48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sp>
          <p:nvSpPr>
            <p:cNvPr id="47" name="Line 7">
              <a:extLst>
                <a:ext uri="{FF2B5EF4-FFF2-40B4-BE49-F238E27FC236}">
                  <a16:creationId xmlns:a16="http://schemas.microsoft.com/office/drawing/2014/main" id="{D36502A9-0E4D-46EB-A6E2-CDE2C0F4AEAF}"/>
                </a:ext>
              </a:extLst>
            </p:cNvPr>
            <p:cNvSpPr>
              <a:spLocks noChangeShapeType="1"/>
            </p:cNvSpPr>
            <p:nvPr/>
          </p:nvSpPr>
          <p:spPr bwMode="auto">
            <a:xfrm>
              <a:off x="5043" y="7611"/>
              <a:ext cx="0" cy="501"/>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kern="0">
                <a:solidFill>
                  <a:sysClr val="windowText" lastClr="000000"/>
                </a:solidFill>
              </a:endParaRPr>
            </a:p>
          </p:txBody>
        </p:sp>
        <p:sp>
          <p:nvSpPr>
            <p:cNvPr id="48" name="Text Box 6">
              <a:extLst>
                <a:ext uri="{FF2B5EF4-FFF2-40B4-BE49-F238E27FC236}">
                  <a16:creationId xmlns:a16="http://schemas.microsoft.com/office/drawing/2014/main" id="{1156ACB7-5F90-4BC0-81C7-706C43D65427}"/>
                </a:ext>
              </a:extLst>
            </p:cNvPr>
            <p:cNvSpPr txBox="1">
              <a:spLocks noChangeArrowheads="1"/>
            </p:cNvSpPr>
            <p:nvPr/>
          </p:nvSpPr>
          <p:spPr bwMode="auto">
            <a:xfrm>
              <a:off x="4734" y="4209"/>
              <a:ext cx="1209" cy="496"/>
            </a:xfrm>
            <a:prstGeom prst="rect">
              <a:avLst/>
            </a:prstGeom>
            <a:noFill/>
            <a:ln w="9525">
              <a:noFill/>
              <a:miter lim="800000"/>
              <a:headEnd/>
              <a:tailEnd/>
            </a:ln>
          </p:spPr>
          <p:txBody>
            <a:bodyPr vert="horz" wrap="square" lIns="64008" tIns="32004" rIns="64008" bIns="32004" numCol="1" anchor="t" anchorCtr="0" compatLnSpc="1">
              <a:prstTxWarp prst="textNoShape">
                <a:avLst/>
              </a:prstTxWarp>
            </a:bodyPr>
            <a:lstStyle/>
            <a:p>
              <a:pPr fontAlgn="base">
                <a:spcBef>
                  <a:spcPct val="0"/>
                </a:spcBef>
                <a:spcAft>
                  <a:spcPct val="0"/>
                </a:spcAft>
              </a:pPr>
              <a:r>
                <a:rPr lang="en-US" sz="1200" kern="0">
                  <a:solidFill>
                    <a:srgbClr val="000000"/>
                  </a:solidFill>
                  <a:latin typeface="Arial" pitchFamily="34" charset="0"/>
                  <a:ea typeface="Times New Roman" pitchFamily="18" charset="0"/>
                  <a:cs typeface="Arial" pitchFamily="34" charset="0"/>
                </a:rPr>
                <a:t>0.5R</a:t>
              </a:r>
              <a:r>
                <a:rPr lang="en-US" sz="1200" kern="0" baseline="-30000">
                  <a:solidFill>
                    <a:srgbClr val="000000"/>
                  </a:solidFill>
                  <a:latin typeface="Arial" pitchFamily="34" charset="0"/>
                  <a:ea typeface="Times New Roman" pitchFamily="18" charset="0"/>
                  <a:cs typeface="Arial" pitchFamily="34" charset="0"/>
                </a:rPr>
                <a:t>inc</a:t>
              </a:r>
              <a:endParaRPr lang="en-US" kern="0">
                <a:latin typeface="Arial" pitchFamily="34" charset="0"/>
              </a:endParaRPr>
            </a:p>
          </p:txBody>
        </p:sp>
        <p:pic>
          <p:nvPicPr>
            <p:cNvPr id="49" name="Picture 5" descr="res">
              <a:extLst>
                <a:ext uri="{FF2B5EF4-FFF2-40B4-BE49-F238E27FC236}">
                  <a16:creationId xmlns:a16="http://schemas.microsoft.com/office/drawing/2014/main" id="{58415A80-3C61-43F4-B78C-7DCF012A0942}"/>
                </a:ext>
              </a:extLst>
            </p:cNvPr>
            <p:cNvPicPr>
              <a:picLocks noChangeAspect="1" noChangeArrowheads="1"/>
            </p:cNvPicPr>
            <p:nvPr/>
          </p:nvPicPr>
          <p:blipFill>
            <a:blip r:embed="rId3"/>
            <a:srcRect/>
            <a:stretch>
              <a:fillRect/>
            </a:stretch>
          </p:blipFill>
          <p:spPr bwMode="auto">
            <a:xfrm>
              <a:off x="5914" y="3984"/>
              <a:ext cx="262" cy="823"/>
            </a:xfrm>
            <a:prstGeom prst="rect">
              <a:avLst/>
            </a:prstGeom>
            <a:noFill/>
          </p:spPr>
        </p:pic>
      </p:grpSp>
      <p:sp>
        <p:nvSpPr>
          <p:cNvPr id="50" name="Rectangle 64">
            <a:extLst>
              <a:ext uri="{FF2B5EF4-FFF2-40B4-BE49-F238E27FC236}">
                <a16:creationId xmlns:a16="http://schemas.microsoft.com/office/drawing/2014/main" id="{852D2614-9552-471D-B11A-FA017A13C867}"/>
              </a:ext>
            </a:extLst>
          </p:cNvPr>
          <p:cNvSpPr>
            <a:spLocks noChangeArrowheads="1"/>
          </p:cNvSpPr>
          <p:nvPr/>
        </p:nvSpPr>
        <p:spPr bwMode="auto">
          <a:xfrm>
            <a:off x="1524001" y="411110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tabLst>
                <a:tab pos="5029200" algn="r"/>
              </a:tabLst>
            </a:pPr>
            <a:endParaRPr lang="en-US" kern="0">
              <a:latin typeface="Arial" pitchFamily="34" charset="0"/>
            </a:endParaRPr>
          </a:p>
        </p:txBody>
      </p:sp>
      <p:sp>
        <p:nvSpPr>
          <p:cNvPr id="51" name="TextBox 50">
            <a:extLst>
              <a:ext uri="{FF2B5EF4-FFF2-40B4-BE49-F238E27FC236}">
                <a16:creationId xmlns:a16="http://schemas.microsoft.com/office/drawing/2014/main" id="{1B303D85-BA05-4B31-A230-9F461A8C6B25}"/>
              </a:ext>
            </a:extLst>
          </p:cNvPr>
          <p:cNvSpPr txBox="1"/>
          <p:nvPr/>
        </p:nvSpPr>
        <p:spPr>
          <a:xfrm>
            <a:off x="6551282" y="5335377"/>
            <a:ext cx="2492990" cy="369332"/>
          </a:xfrm>
          <a:prstGeom prst="rect">
            <a:avLst/>
          </a:prstGeom>
          <a:noFill/>
        </p:spPr>
        <p:txBody>
          <a:bodyPr wrap="none" rtlCol="0">
            <a:spAutoFit/>
          </a:bodyPr>
          <a:lstStyle/>
          <a:p>
            <a:r>
              <a:rPr lang="en-US" kern="0" dirty="0">
                <a:solidFill>
                  <a:sysClr val="windowText" lastClr="000000"/>
                </a:solidFill>
              </a:rPr>
              <a:t>Pleim et al 2013, JGR </a:t>
            </a:r>
          </a:p>
        </p:txBody>
      </p:sp>
      <p:sp>
        <p:nvSpPr>
          <p:cNvPr id="52" name="Content Placeholder 4">
            <a:extLst>
              <a:ext uri="{FF2B5EF4-FFF2-40B4-BE49-F238E27FC236}">
                <a16:creationId xmlns:a16="http://schemas.microsoft.com/office/drawing/2014/main" id="{FDB49CAD-AF34-444A-AB69-1407DF948C58}"/>
              </a:ext>
            </a:extLst>
          </p:cNvPr>
          <p:cNvSpPr txBox="1">
            <a:spLocks/>
          </p:cNvSpPr>
          <p:nvPr/>
        </p:nvSpPr>
        <p:spPr>
          <a:xfrm>
            <a:off x="284796" y="1132472"/>
            <a:ext cx="4911772" cy="47763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Bidirectional flux of NH</a:t>
            </a:r>
            <a:r>
              <a:rPr lang="en-US" sz="2000" baseline="-25000" dirty="0"/>
              <a:t>3</a:t>
            </a:r>
            <a:r>
              <a:rPr lang="en-US" sz="2000" dirty="0"/>
              <a:t> is modeled by simple resistance algorithm as described in Pleim et al (2013)</a:t>
            </a:r>
          </a:p>
          <a:p>
            <a:r>
              <a:rPr lang="en-US" sz="2000" dirty="0"/>
              <a:t>Compensation concentration in soil is computed as:</a:t>
            </a:r>
          </a:p>
          <a:p>
            <a:endParaRPr lang="en-US" sz="2000" dirty="0"/>
          </a:p>
          <a:p>
            <a:endParaRPr lang="en-US" sz="2000" dirty="0"/>
          </a:p>
          <a:p>
            <a:endParaRPr lang="en-US" sz="2000" dirty="0"/>
          </a:p>
        </p:txBody>
      </p:sp>
      <p:graphicFrame>
        <p:nvGraphicFramePr>
          <p:cNvPr id="53" name="Content Placeholder 3">
            <a:extLst>
              <a:ext uri="{FF2B5EF4-FFF2-40B4-BE49-F238E27FC236}">
                <a16:creationId xmlns:a16="http://schemas.microsoft.com/office/drawing/2014/main" id="{4A9EC908-6CF4-492B-9E79-E97C4BDA1B3E}"/>
              </a:ext>
            </a:extLst>
          </p:cNvPr>
          <p:cNvGraphicFramePr>
            <a:graphicFrameLocks noChangeAspect="1"/>
          </p:cNvGraphicFramePr>
          <p:nvPr>
            <p:extLst/>
          </p:nvPr>
        </p:nvGraphicFramePr>
        <p:xfrm>
          <a:off x="532848" y="4352941"/>
          <a:ext cx="1998341" cy="1092689"/>
        </p:xfrm>
        <a:graphic>
          <a:graphicData uri="http://schemas.openxmlformats.org/presentationml/2006/ole">
            <mc:AlternateContent xmlns:mc="http://schemas.openxmlformats.org/markup-compatibility/2006">
              <mc:Choice xmlns:v="urn:schemas-microsoft-com:vml" Requires="v">
                <p:oleObj spid="_x0000_s3218" name="Equation" r:id="rId7" imgW="1206360" imgH="660240" progId="Equation.3">
                  <p:embed/>
                </p:oleObj>
              </mc:Choice>
              <mc:Fallback>
                <p:oleObj name="Equation" r:id="rId7" imgW="1206360" imgH="660240" progId="Equation.3">
                  <p:embed/>
                  <p:pic>
                    <p:nvPicPr>
                      <p:cNvPr id="53" name="Content Placeholder 3">
                        <a:extLst>
                          <a:ext uri="{FF2B5EF4-FFF2-40B4-BE49-F238E27FC236}">
                            <a16:creationId xmlns:a16="http://schemas.microsoft.com/office/drawing/2014/main" id="{4A9EC908-6CF4-492B-9E79-E97C4BDA1B3E}"/>
                          </a:ext>
                        </a:extLst>
                      </p:cNvPr>
                      <p:cNvPicPr/>
                      <p:nvPr/>
                    </p:nvPicPr>
                    <p:blipFill>
                      <a:blip r:embed="rId8"/>
                      <a:stretch>
                        <a:fillRect/>
                      </a:stretch>
                    </p:blipFill>
                    <p:spPr>
                      <a:xfrm>
                        <a:off x="532848" y="4352941"/>
                        <a:ext cx="1998341" cy="1092689"/>
                      </a:xfrm>
                      <a:prstGeom prst="rect">
                        <a:avLst/>
                      </a:prstGeom>
                    </p:spPr>
                  </p:pic>
                </p:oleObj>
              </mc:Fallback>
            </mc:AlternateContent>
          </a:graphicData>
        </a:graphic>
      </p:graphicFrame>
      <p:graphicFrame>
        <p:nvGraphicFramePr>
          <p:cNvPr id="54" name="Object 4">
            <a:extLst>
              <a:ext uri="{FF2B5EF4-FFF2-40B4-BE49-F238E27FC236}">
                <a16:creationId xmlns:a16="http://schemas.microsoft.com/office/drawing/2014/main" id="{63962F7B-9B1F-4B55-B9E0-D863DC5188A5}"/>
              </a:ext>
            </a:extLst>
          </p:cNvPr>
          <p:cNvGraphicFramePr>
            <a:graphicFrameLocks noChangeAspect="1"/>
          </p:cNvGraphicFramePr>
          <p:nvPr>
            <p:extLst/>
          </p:nvPr>
        </p:nvGraphicFramePr>
        <p:xfrm>
          <a:off x="470405" y="2874525"/>
          <a:ext cx="2791492" cy="856433"/>
        </p:xfrm>
        <a:graphic>
          <a:graphicData uri="http://schemas.openxmlformats.org/presentationml/2006/ole">
            <mc:AlternateContent xmlns:mc="http://schemas.openxmlformats.org/markup-compatibility/2006">
              <mc:Choice xmlns:v="urn:schemas-microsoft-com:vml" Requires="v">
                <p:oleObj spid="_x0000_s3219" name="Equation" r:id="rId9" imgW="1409400" imgH="431640" progId="Equation.3">
                  <p:embed/>
                </p:oleObj>
              </mc:Choice>
              <mc:Fallback>
                <p:oleObj name="Equation" r:id="rId9" imgW="1409400" imgH="431640" progId="Equation.3">
                  <p:embed/>
                  <p:pic>
                    <p:nvPicPr>
                      <p:cNvPr id="54" name="Object 4">
                        <a:extLst>
                          <a:ext uri="{FF2B5EF4-FFF2-40B4-BE49-F238E27FC236}">
                            <a16:creationId xmlns:a16="http://schemas.microsoft.com/office/drawing/2014/main" id="{63962F7B-9B1F-4B55-B9E0-D863DC5188A5}"/>
                          </a:ext>
                        </a:extLst>
                      </p:cNvPr>
                      <p:cNvPicPr>
                        <a:picLocks noChangeAspect="1" noChangeArrowheads="1"/>
                      </p:cNvPicPr>
                      <p:nvPr/>
                    </p:nvPicPr>
                    <p:blipFill>
                      <a:blip r:embed="rId10"/>
                      <a:srcRect/>
                      <a:stretch>
                        <a:fillRect/>
                      </a:stretch>
                    </p:blipFill>
                    <p:spPr bwMode="auto">
                      <a:xfrm>
                        <a:off x="470405" y="2874525"/>
                        <a:ext cx="2791492" cy="856433"/>
                      </a:xfrm>
                      <a:prstGeom prst="rect">
                        <a:avLst/>
                      </a:prstGeom>
                      <a:noFill/>
                      <a:extLst/>
                    </p:spPr>
                  </p:pic>
                </p:oleObj>
              </mc:Fallback>
            </mc:AlternateContent>
          </a:graphicData>
        </a:graphic>
      </p:graphicFrame>
      <p:graphicFrame>
        <p:nvGraphicFramePr>
          <p:cNvPr id="55" name="Object 54">
            <a:extLst>
              <a:ext uri="{FF2B5EF4-FFF2-40B4-BE49-F238E27FC236}">
                <a16:creationId xmlns:a16="http://schemas.microsoft.com/office/drawing/2014/main" id="{C174681F-775E-4FA2-9B87-F1739409AF62}"/>
              </a:ext>
            </a:extLst>
          </p:cNvPr>
          <p:cNvGraphicFramePr>
            <a:graphicFrameLocks noChangeAspect="1"/>
          </p:cNvGraphicFramePr>
          <p:nvPr>
            <p:extLst/>
          </p:nvPr>
        </p:nvGraphicFramePr>
        <p:xfrm>
          <a:off x="558137" y="3630268"/>
          <a:ext cx="1192102" cy="719372"/>
        </p:xfrm>
        <a:graphic>
          <a:graphicData uri="http://schemas.openxmlformats.org/presentationml/2006/ole">
            <mc:AlternateContent xmlns:mc="http://schemas.openxmlformats.org/markup-compatibility/2006">
              <mc:Choice xmlns:v="urn:schemas-microsoft-com:vml" Requires="v">
                <p:oleObj spid="_x0000_s3220" name="Equation" r:id="rId11" imgW="736560" imgH="444240" progId="Equation.3">
                  <p:embed/>
                </p:oleObj>
              </mc:Choice>
              <mc:Fallback>
                <p:oleObj name="Equation" r:id="rId11" imgW="736560" imgH="444240" progId="Equation.3">
                  <p:embed/>
                  <p:pic>
                    <p:nvPicPr>
                      <p:cNvPr id="55" name="Object 54">
                        <a:extLst>
                          <a:ext uri="{FF2B5EF4-FFF2-40B4-BE49-F238E27FC236}">
                            <a16:creationId xmlns:a16="http://schemas.microsoft.com/office/drawing/2014/main" id="{C174681F-775E-4FA2-9B87-F1739409AF62}"/>
                          </a:ext>
                        </a:extLst>
                      </p:cNvPr>
                      <p:cNvPicPr/>
                      <p:nvPr/>
                    </p:nvPicPr>
                    <p:blipFill>
                      <a:blip r:embed="rId12"/>
                      <a:stretch>
                        <a:fillRect/>
                      </a:stretch>
                    </p:blipFill>
                    <p:spPr>
                      <a:xfrm>
                        <a:off x="558137" y="3630268"/>
                        <a:ext cx="1192102" cy="719372"/>
                      </a:xfrm>
                      <a:prstGeom prst="rect">
                        <a:avLst/>
                      </a:prstGeom>
                    </p:spPr>
                  </p:pic>
                </p:oleObj>
              </mc:Fallback>
            </mc:AlternateContent>
          </a:graphicData>
        </a:graphic>
      </p:graphicFrame>
      <p:sp>
        <p:nvSpPr>
          <p:cNvPr id="56" name="TextBox 55">
            <a:extLst>
              <a:ext uri="{FF2B5EF4-FFF2-40B4-BE49-F238E27FC236}">
                <a16:creationId xmlns:a16="http://schemas.microsoft.com/office/drawing/2014/main" id="{9F66B7DD-0993-43A4-8702-C78C09CAA38C}"/>
              </a:ext>
            </a:extLst>
          </p:cNvPr>
          <p:cNvSpPr txBox="1"/>
          <p:nvPr/>
        </p:nvSpPr>
        <p:spPr>
          <a:xfrm>
            <a:off x="499452" y="5094872"/>
            <a:ext cx="4971181" cy="1015663"/>
          </a:xfrm>
          <a:prstGeom prst="rect">
            <a:avLst/>
          </a:prstGeom>
          <a:noFill/>
        </p:spPr>
        <p:txBody>
          <a:bodyPr wrap="square" rtlCol="0">
            <a:spAutoFit/>
          </a:bodyPr>
          <a:lstStyle/>
          <a:p>
            <a:r>
              <a:rPr lang="en-US" sz="2000" dirty="0"/>
              <a:t>Where </a:t>
            </a:r>
            <a:r>
              <a:rPr lang="en-US" sz="2000" i="1" dirty="0"/>
              <a:t>L1_NH</a:t>
            </a:r>
            <a:r>
              <a:rPr lang="en-US" sz="2000" i="1" baseline="-25000" dirty="0"/>
              <a:t>3</a:t>
            </a:r>
            <a:r>
              <a:rPr lang="en-US" sz="2000" i="1" dirty="0"/>
              <a:t> </a:t>
            </a:r>
            <a:r>
              <a:rPr lang="en-US" sz="2000" dirty="0"/>
              <a:t>is ammonia mass in top soil layer, </a:t>
            </a:r>
            <a:r>
              <a:rPr lang="en-US" sz="2000" i="1" dirty="0"/>
              <a:t>d</a:t>
            </a:r>
            <a:r>
              <a:rPr lang="en-US" sz="2000" i="1" baseline="-25000" dirty="0"/>
              <a:t>1</a:t>
            </a:r>
            <a:r>
              <a:rPr lang="en-US" sz="2000" dirty="0"/>
              <a:t> is top soil layer thickness, </a:t>
            </a:r>
            <a:r>
              <a:rPr lang="en-US" sz="2000" i="1" dirty="0"/>
              <a:t>w</a:t>
            </a:r>
            <a:r>
              <a:rPr lang="en-US" sz="2000" i="1" baseline="-25000" dirty="0"/>
              <a:t>1</a:t>
            </a:r>
            <a:r>
              <a:rPr lang="en-US" sz="2000" dirty="0"/>
              <a:t> is soil moisture in top layer</a:t>
            </a:r>
          </a:p>
        </p:txBody>
      </p:sp>
    </p:spTree>
    <p:extLst>
      <p:ext uri="{BB962C8B-B14F-4D97-AF65-F5344CB8AC3E}">
        <p14:creationId xmlns:p14="http://schemas.microsoft.com/office/powerpoint/2010/main" val="4055087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E0397C-8A94-4005-8A8B-0A1D17230B9E}"/>
              </a:ext>
            </a:extLst>
          </p:cNvPr>
          <p:cNvSpPr>
            <a:spLocks noGrp="1"/>
          </p:cNvSpPr>
          <p:nvPr>
            <p:ph type="title"/>
          </p:nvPr>
        </p:nvSpPr>
        <p:spPr>
          <a:xfrm>
            <a:off x="3566160" y="320040"/>
            <a:ext cx="8559800" cy="678307"/>
          </a:xfrm>
        </p:spPr>
        <p:txBody>
          <a:bodyPr/>
          <a:lstStyle/>
          <a:p>
            <a:r>
              <a:rPr lang="en-US" sz="2400" dirty="0"/>
              <a:t>Deposition: update to aerosol boundary-layer resistance</a:t>
            </a:r>
          </a:p>
        </p:txBody>
      </p:sp>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B92A852D-CDC7-4D23-9F11-0EF6E1488E3C}"/>
                  </a:ext>
                </a:extLst>
              </p:cNvPr>
              <p:cNvSpPr txBox="1">
                <a:spLocks/>
              </p:cNvSpPr>
              <p:nvPr/>
            </p:nvSpPr>
            <p:spPr>
              <a:xfrm>
                <a:off x="1074174" y="1219200"/>
                <a:ext cx="10584426" cy="5294671"/>
              </a:xfrm>
              <a:prstGeom prst="rect">
                <a:avLst/>
              </a:prstGeom>
            </p:spPr>
            <p:txBody>
              <a:bodyPr>
                <a:norm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r>
                  <a:rPr lang="en-US" b="1" kern="0" dirty="0">
                    <a:latin typeface="Gill Sans MT" panose="020B0502020104020203" pitchFamily="34" charset="0"/>
                  </a:rPr>
                  <a:t>The sub-laminar boundary layer resistance (</a:t>
                </a:r>
                <a:r>
                  <a:rPr lang="en-US" b="1" i="1" kern="0" dirty="0" err="1">
                    <a:latin typeface="Gill Sans MT" panose="020B0502020104020203" pitchFamily="34" charset="0"/>
                  </a:rPr>
                  <a:t>r</a:t>
                </a:r>
                <a:r>
                  <a:rPr lang="en-US" b="1" i="1" kern="0" baseline="-25000" dirty="0" err="1">
                    <a:latin typeface="Gill Sans MT" panose="020B0502020104020203" pitchFamily="34" charset="0"/>
                  </a:rPr>
                  <a:t>b</a:t>
                </a:r>
                <a:r>
                  <a:rPr lang="en-US" b="1" kern="0" dirty="0">
                    <a:latin typeface="Gill Sans MT" panose="020B0502020104020203" pitchFamily="34" charset="0"/>
                  </a:rPr>
                  <a:t>) is the key factor for aerosol dry deposition</a:t>
                </a:r>
                <a:endParaRPr lang="en-US" b="1" i="1" kern="0" dirty="0">
                  <a:latin typeface="Gill Sans MT" panose="020B0502020104020203" pitchFamily="34" charset="0"/>
                </a:endParaRPr>
              </a:p>
              <a:p>
                <a:r>
                  <a:rPr lang="en-US" b="1" i="1" kern="0" dirty="0" err="1">
                    <a:latin typeface="Gill Sans MT" panose="020B0502020104020203" pitchFamily="34" charset="0"/>
                  </a:rPr>
                  <a:t>r</a:t>
                </a:r>
                <a:r>
                  <a:rPr lang="en-US" b="1" i="1" kern="0" baseline="-25000" dirty="0" err="1">
                    <a:latin typeface="Gill Sans MT" panose="020B0502020104020203" pitchFamily="34" charset="0"/>
                  </a:rPr>
                  <a:t>b</a:t>
                </a:r>
                <a:r>
                  <a:rPr lang="en-US" b="1" kern="0" dirty="0">
                    <a:latin typeface="Gill Sans MT" panose="020B0502020104020203" pitchFamily="34" charset="0"/>
                  </a:rPr>
                  <a:t> is combination of Brownian diffusion term </a:t>
                </a:r>
                <a:r>
                  <a:rPr lang="en-US" b="1" i="1" kern="0" dirty="0">
                    <a:latin typeface="Gill Sans MT" panose="020B0502020104020203" pitchFamily="34" charset="0"/>
                  </a:rPr>
                  <a:t>E</a:t>
                </a:r>
                <a:r>
                  <a:rPr lang="en-US" b="1" i="1" kern="0" baseline="-25000" dirty="0">
                    <a:latin typeface="Gill Sans MT" panose="020B0502020104020203" pitchFamily="34" charset="0"/>
                  </a:rPr>
                  <a:t>B</a:t>
                </a:r>
                <a:r>
                  <a:rPr lang="en-US" b="1" kern="0" dirty="0">
                    <a:latin typeface="Gill Sans MT" panose="020B0502020104020203" pitchFamily="34" charset="0"/>
                  </a:rPr>
                  <a:t> and impaction term </a:t>
                </a:r>
                <a:r>
                  <a:rPr lang="en-US" b="1" i="1" kern="0" dirty="0" err="1">
                    <a:latin typeface="Gill Sans MT" panose="020B0502020104020203" pitchFamily="34" charset="0"/>
                  </a:rPr>
                  <a:t>E</a:t>
                </a:r>
                <a:r>
                  <a:rPr lang="en-US" b="1" i="1" kern="0" baseline="-25000" dirty="0" err="1">
                    <a:latin typeface="Gill Sans MT" panose="020B0502020104020203" pitchFamily="34" charset="0"/>
                  </a:rPr>
                  <a:t>im</a:t>
                </a:r>
                <a:r>
                  <a:rPr lang="en-US" b="1" kern="0" dirty="0">
                    <a:latin typeface="Gill Sans MT" panose="020B0502020104020203" pitchFamily="34" charset="0"/>
                  </a:rPr>
                  <a:t> both scale by a turbulent velocity scale </a:t>
                </a:r>
                <a:r>
                  <a:rPr lang="en-US" b="1" i="1" kern="0" dirty="0" err="1">
                    <a:latin typeface="Gill Sans MT" panose="020B0502020104020203" pitchFamily="34" charset="0"/>
                  </a:rPr>
                  <a:t>V</a:t>
                </a:r>
                <a:r>
                  <a:rPr lang="en-US" b="1" i="1" kern="0" baseline="-25000" dirty="0" err="1">
                    <a:latin typeface="Gill Sans MT" panose="020B0502020104020203" pitchFamily="34" charset="0"/>
                  </a:rPr>
                  <a:t>turb</a:t>
                </a:r>
                <a:endParaRPr lang="en-US" b="1" i="1" kern="0" baseline="-25000" dirty="0">
                  <a:latin typeface="Gill Sans MT" panose="020B0502020104020203" pitchFamily="34" charset="0"/>
                </a:endParaRPr>
              </a:p>
              <a:p>
                <a:pPr marL="0" indent="0">
                  <a:buFont typeface="Times" pitchFamily="1" charset="0"/>
                  <a:buNone/>
                </a:pPr>
                <a:r>
                  <a:rPr lang="en-US" kern="0" dirty="0">
                    <a:latin typeface="Gill Sans MT" panose="020B0502020104020203" pitchFamily="34" charset="0"/>
                  </a:rPr>
                  <a:t>			</a:t>
                </a:r>
                <a14:m>
                  <m:oMath xmlns:m="http://schemas.openxmlformats.org/officeDocument/2006/math">
                    <m:sSub>
                      <m:sSubPr>
                        <m:ctrlPr>
                          <a:rPr lang="en-US" i="1" kern="0" smtClean="0">
                            <a:latin typeface="Cambria Math" panose="02040503050406030204" pitchFamily="18" charset="0"/>
                          </a:rPr>
                        </m:ctrlPr>
                      </m:sSubPr>
                      <m:e>
                        <m:r>
                          <a:rPr lang="en-US" i="1" kern="0" smtClean="0">
                            <a:latin typeface="Cambria Math" panose="02040503050406030204" pitchFamily="18" charset="0"/>
                          </a:rPr>
                          <m:t>𝑟</m:t>
                        </m:r>
                      </m:e>
                      <m:sub>
                        <m:r>
                          <a:rPr lang="en-US" i="1" kern="0" smtClean="0">
                            <a:latin typeface="Cambria Math" panose="02040503050406030204" pitchFamily="18" charset="0"/>
                          </a:rPr>
                          <m:t>𝑏</m:t>
                        </m:r>
                      </m:sub>
                    </m:sSub>
                  </m:oMath>
                </a14:m>
                <a:r>
                  <a:rPr lang="en-US" kern="0" dirty="0">
                    <a:latin typeface="Gill Sans MT" panose="020B0502020104020203" pitchFamily="34" charset="0"/>
                  </a:rPr>
                  <a:t>=</a:t>
                </a:r>
                <a14:m>
                  <m:oMath xmlns:m="http://schemas.openxmlformats.org/officeDocument/2006/math">
                    <m:sSup>
                      <m:sSupPr>
                        <m:ctrlPr>
                          <a:rPr lang="en-US" i="1" kern="0" dirty="0" smtClean="0">
                            <a:latin typeface="Cambria Math" panose="02040503050406030204" pitchFamily="18" charset="0"/>
                          </a:rPr>
                        </m:ctrlPr>
                      </m:sSupPr>
                      <m:e>
                        <m:d>
                          <m:dPr>
                            <m:begChr m:val="⌈"/>
                            <m:endChr m:val="⌉"/>
                            <m:ctrlPr>
                              <a:rPr lang="en-US" i="1" kern="0" dirty="0" smtClean="0">
                                <a:latin typeface="Cambria Math" panose="02040503050406030204" pitchFamily="18" charset="0"/>
                              </a:rPr>
                            </m:ctrlPr>
                          </m:dPr>
                          <m:e>
                            <m:sSub>
                              <m:sSubPr>
                                <m:ctrlPr>
                                  <a:rPr lang="en-US" i="1" kern="0" dirty="0" smtClean="0">
                                    <a:latin typeface="Cambria Math" panose="02040503050406030204" pitchFamily="18" charset="0"/>
                                  </a:rPr>
                                </m:ctrlPr>
                              </m:sSubPr>
                              <m:e>
                                <m:r>
                                  <a:rPr lang="en-US" i="1" kern="0" dirty="0" smtClean="0">
                                    <a:latin typeface="Cambria Math" panose="02040503050406030204" pitchFamily="18" charset="0"/>
                                  </a:rPr>
                                  <m:t>𝑉</m:t>
                                </m:r>
                              </m:e>
                              <m:sub>
                                <m:r>
                                  <a:rPr lang="en-US" i="1" kern="0" dirty="0" smtClean="0">
                                    <a:latin typeface="Cambria Math" panose="02040503050406030204" pitchFamily="18" charset="0"/>
                                  </a:rPr>
                                  <m:t>𝑡𝑢𝑟𝑏</m:t>
                                </m:r>
                              </m:sub>
                            </m:sSub>
                            <m:d>
                              <m:dPr>
                                <m:ctrlPr>
                                  <a:rPr lang="en-US" i="1" kern="0" dirty="0" smtClean="0">
                                    <a:latin typeface="Cambria Math" panose="02040503050406030204" pitchFamily="18" charset="0"/>
                                  </a:rPr>
                                </m:ctrlPr>
                              </m:dPr>
                              <m:e>
                                <m:sSub>
                                  <m:sSubPr>
                                    <m:ctrlPr>
                                      <a:rPr lang="en-US" i="1" kern="0" dirty="0" smtClean="0">
                                        <a:latin typeface="Cambria Math" panose="02040503050406030204" pitchFamily="18" charset="0"/>
                                      </a:rPr>
                                    </m:ctrlPr>
                                  </m:sSubPr>
                                  <m:e>
                                    <m:r>
                                      <a:rPr lang="en-US" i="1" kern="0" dirty="0" smtClean="0">
                                        <a:latin typeface="Cambria Math" panose="02040503050406030204" pitchFamily="18" charset="0"/>
                                      </a:rPr>
                                      <m:t>𝐸</m:t>
                                    </m:r>
                                  </m:e>
                                  <m:sub>
                                    <m:r>
                                      <a:rPr lang="en-US" i="1" kern="0" dirty="0" smtClean="0">
                                        <a:latin typeface="Cambria Math" panose="02040503050406030204" pitchFamily="18" charset="0"/>
                                      </a:rPr>
                                      <m:t>𝐵</m:t>
                                    </m:r>
                                  </m:sub>
                                </m:sSub>
                                <m:r>
                                  <a:rPr lang="en-US" i="1" kern="0" dirty="0" smtClean="0">
                                    <a:latin typeface="Cambria Math" panose="02040503050406030204" pitchFamily="18" charset="0"/>
                                  </a:rPr>
                                  <m:t>+</m:t>
                                </m:r>
                                <m:sSub>
                                  <m:sSubPr>
                                    <m:ctrlPr>
                                      <a:rPr lang="en-US" i="1" kern="0" dirty="0" smtClean="0">
                                        <a:latin typeface="Cambria Math" panose="02040503050406030204" pitchFamily="18" charset="0"/>
                                      </a:rPr>
                                    </m:ctrlPr>
                                  </m:sSubPr>
                                  <m:e>
                                    <m:r>
                                      <a:rPr lang="en-US" i="1" kern="0" dirty="0" smtClean="0">
                                        <a:latin typeface="Cambria Math" panose="02040503050406030204" pitchFamily="18" charset="0"/>
                                      </a:rPr>
                                      <m:t>𝐸</m:t>
                                    </m:r>
                                  </m:e>
                                  <m:sub>
                                    <m:r>
                                      <a:rPr lang="en-US" i="1" kern="0" dirty="0" smtClean="0">
                                        <a:latin typeface="Cambria Math" panose="02040503050406030204" pitchFamily="18" charset="0"/>
                                      </a:rPr>
                                      <m:t>𝐼𝑀</m:t>
                                    </m:r>
                                  </m:sub>
                                </m:sSub>
                              </m:e>
                            </m:d>
                          </m:e>
                        </m:d>
                      </m:e>
                      <m:sup>
                        <m:r>
                          <a:rPr lang="en-US" i="1" kern="0" dirty="0" smtClean="0">
                            <a:latin typeface="Cambria Math" panose="02040503050406030204" pitchFamily="18" charset="0"/>
                          </a:rPr>
                          <m:t>−1</m:t>
                        </m:r>
                      </m:sup>
                    </m:sSup>
                  </m:oMath>
                </a14:m>
                <a:endParaRPr lang="en-US" kern="0" dirty="0">
                  <a:latin typeface="Gill Sans MT" panose="020B0502020104020203" pitchFamily="34" charset="0"/>
                </a:endParaRPr>
              </a:p>
              <a:p>
                <a:r>
                  <a:rPr lang="en-US" b="1" kern="0" dirty="0">
                    <a:latin typeface="Gill Sans MT" panose="020B0502020104020203" pitchFamily="34" charset="0"/>
                  </a:rPr>
                  <a:t>In new model </a:t>
                </a:r>
                <a:r>
                  <a:rPr lang="en-US" b="1" i="1" kern="0" dirty="0" err="1">
                    <a:latin typeface="Gill Sans MT" panose="020B0502020104020203" pitchFamily="34" charset="0"/>
                  </a:rPr>
                  <a:t>E</a:t>
                </a:r>
                <a:r>
                  <a:rPr lang="en-US" b="1" i="1" kern="0" baseline="-25000" dirty="0" err="1">
                    <a:latin typeface="Gill Sans MT" panose="020B0502020104020203" pitchFamily="34" charset="0"/>
                  </a:rPr>
                  <a:t>im</a:t>
                </a:r>
                <a:r>
                  <a:rPr lang="en-US" b="1" kern="0" dirty="0">
                    <a:latin typeface="Gill Sans MT" panose="020B0502020104020203" pitchFamily="34" charset="0"/>
                  </a:rPr>
                  <a:t> has been modified to:</a:t>
                </a:r>
                <a:r>
                  <a:rPr lang="en-US" kern="0" dirty="0">
                    <a:latin typeface="Gill Sans MT" panose="020B0502020104020203" pitchFamily="34" charset="0"/>
                  </a:rPr>
                  <a:t> </a:t>
                </a:r>
                <a14:m>
                  <m:oMath xmlns:m="http://schemas.openxmlformats.org/officeDocument/2006/math">
                    <m:sSub>
                      <m:sSubPr>
                        <m:ctrlPr>
                          <a:rPr lang="en-US" i="1" kern="0" smtClean="0">
                            <a:latin typeface="Cambria Math" panose="02040503050406030204" pitchFamily="18" charset="0"/>
                          </a:rPr>
                        </m:ctrlPr>
                      </m:sSubPr>
                      <m:e>
                        <m:r>
                          <a:rPr lang="en-US" i="1" kern="0" smtClean="0">
                            <a:latin typeface="Cambria Math" panose="02040503050406030204" pitchFamily="18" charset="0"/>
                          </a:rPr>
                          <m:t>𝐸</m:t>
                        </m:r>
                      </m:e>
                      <m:sub>
                        <m:r>
                          <a:rPr lang="en-US" i="1" kern="0" smtClean="0">
                            <a:latin typeface="Cambria Math" panose="02040503050406030204" pitchFamily="18" charset="0"/>
                          </a:rPr>
                          <m:t>𝐼𝑀</m:t>
                        </m:r>
                        <m:r>
                          <a:rPr lang="en-US" i="1" kern="0" smtClean="0">
                            <a:latin typeface="Cambria Math" panose="02040503050406030204" pitchFamily="18" charset="0"/>
                          </a:rPr>
                          <m:t> </m:t>
                        </m:r>
                      </m:sub>
                    </m:sSub>
                    <m:r>
                      <a:rPr lang="en-US" i="1" kern="0" smtClean="0">
                        <a:latin typeface="Cambria Math" panose="02040503050406030204" pitchFamily="18" charset="0"/>
                      </a:rPr>
                      <m:t>= </m:t>
                    </m:r>
                    <m:f>
                      <m:fPr>
                        <m:ctrlPr>
                          <a:rPr lang="en-US" i="1" kern="0" smtClean="0">
                            <a:latin typeface="Cambria Math" panose="02040503050406030204" pitchFamily="18" charset="0"/>
                          </a:rPr>
                        </m:ctrlPr>
                      </m:fPr>
                      <m:num>
                        <m:sSup>
                          <m:sSupPr>
                            <m:ctrlPr>
                              <a:rPr lang="en-US" i="1" kern="0" smtClean="0">
                                <a:latin typeface="Cambria Math" panose="02040503050406030204" pitchFamily="18" charset="0"/>
                              </a:rPr>
                            </m:ctrlPr>
                          </m:sSupPr>
                          <m:e>
                            <m:r>
                              <a:rPr lang="en-US" i="1" kern="0" smtClean="0">
                                <a:latin typeface="Cambria Math" panose="02040503050406030204" pitchFamily="18" charset="0"/>
                              </a:rPr>
                              <m:t>𝑆𝑡</m:t>
                            </m:r>
                          </m:e>
                          <m:sup>
                            <m:r>
                              <a:rPr lang="en-US" i="1" kern="0" smtClean="0">
                                <a:latin typeface="Cambria Math" panose="02040503050406030204" pitchFamily="18" charset="0"/>
                              </a:rPr>
                              <m:t>2</m:t>
                            </m:r>
                          </m:sup>
                        </m:sSup>
                      </m:num>
                      <m:den>
                        <m:r>
                          <a:rPr lang="en-US" i="1" kern="0" smtClean="0">
                            <a:latin typeface="Cambria Math" panose="02040503050406030204" pitchFamily="18" charset="0"/>
                          </a:rPr>
                          <m:t>1+</m:t>
                        </m:r>
                        <m:sSup>
                          <m:sSupPr>
                            <m:ctrlPr>
                              <a:rPr lang="en-US" i="1" kern="0" smtClean="0">
                                <a:latin typeface="Cambria Math" panose="02040503050406030204" pitchFamily="18" charset="0"/>
                              </a:rPr>
                            </m:ctrlPr>
                          </m:sSupPr>
                          <m:e>
                            <m:r>
                              <a:rPr lang="en-US" i="1" kern="0" smtClean="0">
                                <a:latin typeface="Cambria Math" panose="02040503050406030204" pitchFamily="18" charset="0"/>
                              </a:rPr>
                              <m:t>𝑆𝑡</m:t>
                            </m:r>
                          </m:e>
                          <m:sup>
                            <m:r>
                              <a:rPr lang="en-US" i="1" kern="0" smtClean="0">
                                <a:latin typeface="Cambria Math" panose="02040503050406030204" pitchFamily="18" charset="0"/>
                              </a:rPr>
                              <m:t>2</m:t>
                            </m:r>
                          </m:sup>
                        </m:sSup>
                      </m:den>
                    </m:f>
                  </m:oMath>
                </a14:m>
                <a:r>
                  <a:rPr lang="en-US" kern="0" dirty="0">
                    <a:latin typeface="Gill Sans MT" panose="020B0502020104020203" pitchFamily="34" charset="0"/>
                  </a:rPr>
                  <a:t>  (</a:t>
                </a:r>
                <a:r>
                  <a:rPr lang="en-US" kern="0" dirty="0" err="1">
                    <a:latin typeface="Gill Sans MT" panose="020B0502020104020203" pitchFamily="34" charset="0"/>
                  </a:rPr>
                  <a:t>Slinn</a:t>
                </a:r>
                <a:r>
                  <a:rPr lang="en-US" kern="0" dirty="0">
                    <a:latin typeface="Gill Sans MT" panose="020B0502020104020203" pitchFamily="34" charset="0"/>
                  </a:rPr>
                  <a:t> 1982)</a:t>
                </a:r>
              </a:p>
              <a:p>
                <a:r>
                  <a:rPr lang="en-US" b="1" kern="0" dirty="0">
                    <a:latin typeface="Gill Sans MT" panose="020B0502020104020203" pitchFamily="34" charset="0"/>
                  </a:rPr>
                  <a:t>With new definition of Stokes number: </a:t>
                </a:r>
                <a:r>
                  <a:rPr lang="en-US" kern="0" dirty="0">
                    <a:latin typeface="Gill Sans MT" panose="020B0502020104020203" pitchFamily="34" charset="0"/>
                  </a:rPr>
                  <a:t>St = </a:t>
                </a:r>
                <a14:m>
                  <m:oMath xmlns:m="http://schemas.openxmlformats.org/officeDocument/2006/math">
                    <m:f>
                      <m:fPr>
                        <m:ctrlPr>
                          <a:rPr lang="en-US" i="1" kern="0" smtClean="0">
                            <a:latin typeface="Cambria Math" panose="02040503050406030204" pitchFamily="18" charset="0"/>
                          </a:rPr>
                        </m:ctrlPr>
                      </m:fPr>
                      <m:num>
                        <m:sSub>
                          <m:sSubPr>
                            <m:ctrlPr>
                              <a:rPr lang="en-US" i="1" kern="0" smtClean="0">
                                <a:latin typeface="Cambria Math" panose="02040503050406030204" pitchFamily="18" charset="0"/>
                              </a:rPr>
                            </m:ctrlPr>
                          </m:sSubPr>
                          <m:e>
                            <m:r>
                              <a:rPr lang="en-US" i="1" kern="0" smtClean="0">
                                <a:latin typeface="Cambria Math" panose="02040503050406030204" pitchFamily="18" charset="0"/>
                              </a:rPr>
                              <m:t>𝑢</m:t>
                            </m:r>
                          </m:e>
                          <m:sub>
                            <m:r>
                              <a:rPr lang="en-US" i="1" kern="0" smtClean="0">
                                <a:latin typeface="Cambria Math" panose="02040503050406030204" pitchFamily="18" charset="0"/>
                              </a:rPr>
                              <m:t>∗</m:t>
                            </m:r>
                          </m:sub>
                        </m:sSub>
                        <m:acc>
                          <m:accPr>
                            <m:chr m:val="̂"/>
                            <m:ctrlPr>
                              <a:rPr lang="en-US" i="1" kern="0" smtClean="0">
                                <a:latin typeface="Cambria Math" panose="02040503050406030204" pitchFamily="18" charset="0"/>
                              </a:rPr>
                            </m:ctrlPr>
                          </m:accPr>
                          <m:e>
                            <m:sSub>
                              <m:sSubPr>
                                <m:ctrlPr>
                                  <a:rPr lang="en-US" i="1" kern="0">
                                    <a:latin typeface="Cambria Math" panose="02040503050406030204" pitchFamily="18" charset="0"/>
                                  </a:rPr>
                                </m:ctrlPr>
                              </m:sSubPr>
                              <m:e>
                                <m:r>
                                  <a:rPr lang="en-US" i="1" kern="0">
                                    <a:latin typeface="Cambria Math" panose="02040503050406030204" pitchFamily="18" charset="0"/>
                                  </a:rPr>
                                  <m:t>𝑉</m:t>
                                </m:r>
                              </m:e>
                              <m:sub>
                                <m:r>
                                  <a:rPr lang="en-US" i="1" kern="0">
                                    <a:latin typeface="Cambria Math" panose="02040503050406030204" pitchFamily="18" charset="0"/>
                                  </a:rPr>
                                  <m:t>𝑔</m:t>
                                </m:r>
                              </m:sub>
                            </m:sSub>
                          </m:e>
                        </m:acc>
                      </m:num>
                      <m:den>
                        <m:r>
                          <a:rPr lang="en-US" i="1" kern="0" smtClean="0">
                            <a:latin typeface="Cambria Math" panose="02040503050406030204" pitchFamily="18" charset="0"/>
                          </a:rPr>
                          <m:t>𝑔</m:t>
                        </m:r>
                        <m:sSub>
                          <m:sSubPr>
                            <m:ctrlPr>
                              <a:rPr lang="en-US" i="1" kern="0" smtClean="0">
                                <a:latin typeface="Cambria Math" panose="02040503050406030204" pitchFamily="18" charset="0"/>
                              </a:rPr>
                            </m:ctrlPr>
                          </m:sSubPr>
                          <m:e>
                            <m:r>
                              <a:rPr lang="en-US" i="1" kern="0" smtClean="0">
                                <a:latin typeface="Cambria Math" panose="02040503050406030204" pitchFamily="18" charset="0"/>
                              </a:rPr>
                              <m:t>𝐴</m:t>
                            </m:r>
                          </m:e>
                          <m:sub>
                            <m:r>
                              <a:rPr lang="en-US" i="1" kern="0" smtClean="0">
                                <a:latin typeface="Cambria Math" panose="02040503050406030204" pitchFamily="18" charset="0"/>
                              </a:rPr>
                              <m:t>2</m:t>
                            </m:r>
                          </m:sub>
                        </m:sSub>
                      </m:den>
                    </m:f>
                  </m:oMath>
                </a14:m>
                <a:r>
                  <a:rPr lang="en-US" kern="0" dirty="0">
                    <a:latin typeface="Gill Sans MT" panose="020B0502020104020203" pitchFamily="34" charset="0"/>
                  </a:rPr>
                  <a:t> (Slinn 1982) which is more appropriate for deposition to vegetation</a:t>
                </a:r>
              </a:p>
              <a:p>
                <a:pPr marL="457200" lvl="1" indent="0">
                  <a:buFontTx/>
                  <a:buNone/>
                </a:pPr>
                <a:r>
                  <a:rPr lang="en-US" sz="2000" kern="0" dirty="0">
                    <a:latin typeface="Gill Sans MT" panose="020B0502020104020203" pitchFamily="34" charset="0"/>
                  </a:rPr>
                  <a:t>Where </a:t>
                </a:r>
                <a:r>
                  <a:rPr lang="en-US" sz="2000" i="1" kern="0" dirty="0">
                    <a:latin typeface="Gill Sans MT" panose="020B0502020104020203" pitchFamily="34" charset="0"/>
                  </a:rPr>
                  <a:t>A</a:t>
                </a:r>
                <a:r>
                  <a:rPr lang="en-US" sz="2000" i="1" kern="0" baseline="-25000" dirty="0">
                    <a:latin typeface="Gill Sans MT" panose="020B0502020104020203" pitchFamily="34" charset="0"/>
                  </a:rPr>
                  <a:t>2</a:t>
                </a:r>
                <a:r>
                  <a:rPr lang="en-US" sz="2000" kern="0" dirty="0">
                    <a:latin typeface="Gill Sans MT" panose="020B0502020104020203" pitchFamily="34" charset="0"/>
                  </a:rPr>
                  <a:t> is characteristic size of leaf elements (</a:t>
                </a:r>
                <a:r>
                  <a:rPr lang="en-US" sz="2000" i="1" kern="0" dirty="0">
                    <a:latin typeface="Gill Sans MT" panose="020B0502020104020203" pitchFamily="34" charset="0"/>
                  </a:rPr>
                  <a:t>A</a:t>
                </a:r>
                <a:r>
                  <a:rPr lang="en-US" sz="2000" i="1" kern="0" baseline="-25000" dirty="0">
                    <a:latin typeface="Gill Sans MT" panose="020B0502020104020203" pitchFamily="34" charset="0"/>
                  </a:rPr>
                  <a:t>2</a:t>
                </a:r>
                <a:r>
                  <a:rPr lang="en-US" sz="2000" kern="0" dirty="0">
                    <a:latin typeface="Gill Sans MT" panose="020B0502020104020203" pitchFamily="34" charset="0"/>
                  </a:rPr>
                  <a:t> = 2mm) </a:t>
                </a:r>
              </a:p>
              <a:p>
                <a:pPr marL="457200" lvl="1" indent="0">
                  <a:buFontTx/>
                  <a:buNone/>
                </a:pPr>
                <a:r>
                  <a:rPr lang="en-US" sz="2000" kern="0" dirty="0">
                    <a:latin typeface="Gill Sans MT" panose="020B0502020104020203" pitchFamily="34" charset="0"/>
                  </a:rPr>
                  <a:t>and </a:t>
                </a:r>
                <a14:m>
                  <m:oMath xmlns:m="http://schemas.openxmlformats.org/officeDocument/2006/math">
                    <m:acc>
                      <m:accPr>
                        <m:chr m:val="̂"/>
                        <m:ctrlPr>
                          <a:rPr lang="en-US" sz="2000" i="1" kern="0">
                            <a:latin typeface="Cambria Math" panose="02040503050406030204" pitchFamily="18" charset="0"/>
                          </a:rPr>
                        </m:ctrlPr>
                      </m:accPr>
                      <m:e>
                        <m:sSub>
                          <m:sSubPr>
                            <m:ctrlPr>
                              <a:rPr lang="en-US" sz="2000" i="1" kern="0">
                                <a:latin typeface="Cambria Math" panose="02040503050406030204" pitchFamily="18" charset="0"/>
                              </a:rPr>
                            </m:ctrlPr>
                          </m:sSubPr>
                          <m:e>
                            <m:r>
                              <a:rPr lang="en-US" sz="2000" i="1" kern="0">
                                <a:latin typeface="Cambria Math" panose="02040503050406030204" pitchFamily="18" charset="0"/>
                              </a:rPr>
                              <m:t>𝑉</m:t>
                            </m:r>
                          </m:e>
                          <m:sub>
                            <m:r>
                              <a:rPr lang="en-US" sz="2000" i="1" kern="0">
                                <a:latin typeface="Cambria Math" panose="02040503050406030204" pitchFamily="18" charset="0"/>
                              </a:rPr>
                              <m:t>𝑔</m:t>
                            </m:r>
                          </m:sub>
                        </m:sSub>
                      </m:e>
                    </m:acc>
                  </m:oMath>
                </a14:m>
                <a:r>
                  <a:rPr lang="en-US" sz="2000" kern="0" dirty="0">
                    <a:latin typeface="Gill Sans MT" panose="020B0502020104020203" pitchFamily="34" charset="0"/>
                  </a:rPr>
                  <a:t> is the gravitational settling velocity integrated over the log-normal size modes</a:t>
                </a:r>
              </a:p>
              <a:p>
                <a:r>
                  <a:rPr lang="en-US" b="1" i="1" kern="0" dirty="0" err="1">
                    <a:latin typeface="Gill Sans MT" panose="020B0502020104020203" pitchFamily="34" charset="0"/>
                  </a:rPr>
                  <a:t>r</a:t>
                </a:r>
                <a:r>
                  <a:rPr lang="en-US" b="1" i="1" kern="0" baseline="-25000" dirty="0" err="1">
                    <a:latin typeface="Gill Sans MT" panose="020B0502020104020203" pitchFamily="34" charset="0"/>
                  </a:rPr>
                  <a:t>b</a:t>
                </a:r>
                <a:r>
                  <a:rPr lang="en-US" b="1" kern="0" dirty="0">
                    <a:latin typeface="Gill Sans MT" panose="020B0502020104020203" pitchFamily="34" charset="0"/>
                  </a:rPr>
                  <a:t> is now scaled by Veg frac and LAI:</a:t>
                </a:r>
                <a:r>
                  <a:rPr lang="en-US" kern="0" dirty="0">
                    <a:latin typeface="Gill Sans MT" panose="020B0502020104020203" pitchFamily="34" charset="0"/>
                  </a:rPr>
                  <a:t> </a:t>
                </a:r>
                <a14:m>
                  <m:oMath xmlns:m="http://schemas.openxmlformats.org/officeDocument/2006/math">
                    <m:sSup>
                      <m:sSupPr>
                        <m:ctrlPr>
                          <a:rPr lang="en-US" i="1" kern="0" dirty="0">
                            <a:latin typeface="Cambria Math" panose="02040503050406030204" pitchFamily="18" charset="0"/>
                          </a:rPr>
                        </m:ctrlPr>
                      </m:sSupPr>
                      <m:e>
                        <m:d>
                          <m:dPr>
                            <m:begChr m:val="⌈"/>
                            <m:endChr m:val="⌉"/>
                            <m:ctrlPr>
                              <a:rPr lang="en-US" i="1" kern="0" dirty="0">
                                <a:latin typeface="Cambria Math" panose="02040503050406030204" pitchFamily="18" charset="0"/>
                              </a:rPr>
                            </m:ctrlPr>
                          </m:dPr>
                          <m:e>
                            <m:r>
                              <a:rPr lang="en-US" i="1" kern="0" dirty="0" smtClean="0">
                                <a:latin typeface="Cambria Math" panose="02040503050406030204" pitchFamily="18" charset="0"/>
                              </a:rPr>
                              <m:t>1+</m:t>
                            </m:r>
                            <m:r>
                              <a:rPr lang="en-US" i="1" kern="0" dirty="0" smtClean="0">
                                <a:latin typeface="Cambria Math" panose="02040503050406030204" pitchFamily="18" charset="0"/>
                              </a:rPr>
                              <m:t>𝑉𝑒𝑔</m:t>
                            </m:r>
                            <m:r>
                              <a:rPr lang="en-US" i="1" kern="0" dirty="0" smtClean="0">
                                <a:latin typeface="Cambria Math" panose="02040503050406030204" pitchFamily="18" charset="0"/>
                              </a:rPr>
                              <m:t>(</m:t>
                            </m:r>
                            <m:r>
                              <a:rPr lang="en-US" i="1" kern="0" dirty="0" smtClean="0">
                                <a:latin typeface="Cambria Math" panose="02040503050406030204" pitchFamily="18" charset="0"/>
                              </a:rPr>
                              <m:t>𝐿𝐴𝐼</m:t>
                            </m:r>
                            <m:r>
                              <a:rPr lang="en-US" i="1" kern="0" dirty="0" smtClean="0">
                                <a:latin typeface="Cambria Math" panose="02040503050406030204" pitchFamily="18" charset="0"/>
                              </a:rPr>
                              <m:t>−1)</m:t>
                            </m:r>
                          </m:e>
                        </m:d>
                      </m:e>
                      <m:sup>
                        <m:r>
                          <a:rPr lang="en-US" i="1" kern="0" dirty="0">
                            <a:latin typeface="Cambria Math" panose="02040503050406030204" pitchFamily="18" charset="0"/>
                          </a:rPr>
                          <m:t>−1</m:t>
                        </m:r>
                      </m:sup>
                    </m:sSup>
                  </m:oMath>
                </a14:m>
                <a:endParaRPr lang="en-US" kern="0" dirty="0">
                  <a:latin typeface="Gill Sans MT" panose="020B0502020104020203" pitchFamily="34" charset="0"/>
                </a:endParaRPr>
              </a:p>
            </p:txBody>
          </p:sp>
        </mc:Choice>
        <mc:Fallback>
          <p:sp>
            <p:nvSpPr>
              <p:cNvPr id="4" name="Content Placeholder 2">
                <a:extLst>
                  <a:ext uri="{FF2B5EF4-FFF2-40B4-BE49-F238E27FC236}">
                    <a16:creationId xmlns:a16="http://schemas.microsoft.com/office/drawing/2014/main" id="{B92A852D-CDC7-4D23-9F11-0EF6E1488E3C}"/>
                  </a:ext>
                </a:extLst>
              </p:cNvPr>
              <p:cNvSpPr txBox="1">
                <a:spLocks noRot="1" noChangeAspect="1" noMove="1" noResize="1" noEditPoints="1" noAdjustHandles="1" noChangeArrowheads="1" noChangeShapeType="1" noTextEdit="1"/>
              </p:cNvSpPr>
              <p:nvPr/>
            </p:nvSpPr>
            <p:spPr>
              <a:xfrm>
                <a:off x="1074174" y="1219200"/>
                <a:ext cx="10584426" cy="5294671"/>
              </a:xfrm>
              <a:prstGeom prst="rect">
                <a:avLst/>
              </a:prstGeom>
              <a:blipFill>
                <a:blip r:embed="rId2"/>
                <a:stretch>
                  <a:fillRect l="-576" t="-921" r="-173"/>
                </a:stretch>
              </a:blipFill>
            </p:spPr>
            <p:txBody>
              <a:bodyPr/>
              <a:lstStyle/>
              <a:p>
                <a:r>
                  <a:rPr lang="en-US">
                    <a:noFill/>
                  </a:rPr>
                  <a:t> </a:t>
                </a:r>
              </a:p>
            </p:txBody>
          </p:sp>
        </mc:Fallback>
      </mc:AlternateContent>
    </p:spTree>
    <p:extLst>
      <p:ext uri="{BB962C8B-B14F-4D97-AF65-F5344CB8AC3E}">
        <p14:creationId xmlns:p14="http://schemas.microsoft.com/office/powerpoint/2010/main" val="991092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AEE9B-4521-49FD-8256-AAD3B2C70F69}"/>
              </a:ext>
            </a:extLst>
          </p:cNvPr>
          <p:cNvSpPr>
            <a:spLocks noGrp="1"/>
          </p:cNvSpPr>
          <p:nvPr>
            <p:ph type="title"/>
          </p:nvPr>
        </p:nvSpPr>
        <p:spPr>
          <a:xfrm>
            <a:off x="3566160" y="320040"/>
            <a:ext cx="7924800" cy="678307"/>
          </a:xfrm>
        </p:spPr>
        <p:txBody>
          <a:bodyPr/>
          <a:lstStyle/>
          <a:p>
            <a:r>
              <a:rPr lang="en-US" sz="2400" dirty="0"/>
              <a:t>Deposition: new option for tiled approach (STAGE)</a:t>
            </a:r>
          </a:p>
        </p:txBody>
      </p:sp>
      <p:sp>
        <p:nvSpPr>
          <p:cNvPr id="4" name="Text Placeholder 12">
            <a:extLst>
              <a:ext uri="{FF2B5EF4-FFF2-40B4-BE49-F238E27FC236}">
                <a16:creationId xmlns:a16="http://schemas.microsoft.com/office/drawing/2014/main" id="{19363C6F-E934-42BA-9926-73AF83E081A2}"/>
              </a:ext>
            </a:extLst>
          </p:cNvPr>
          <p:cNvSpPr txBox="1">
            <a:spLocks/>
          </p:cNvSpPr>
          <p:nvPr/>
        </p:nvSpPr>
        <p:spPr>
          <a:xfrm>
            <a:off x="203200" y="1447800"/>
            <a:ext cx="8124873" cy="4659868"/>
          </a:xfrm>
          <a:prstGeom prst="rect">
            <a:avLst/>
          </a:prstGeom>
        </p:spPr>
        <p:txBody>
          <a:bodyPr>
            <a:normAutofit lnSpcReduction="10000"/>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r>
              <a:rPr lang="en-US" b="1" kern="0" dirty="0">
                <a:latin typeface="Gill Sans MT" panose="020B0502020104020203" pitchFamily="34" charset="0"/>
              </a:rPr>
              <a:t>Surface Tiled Aerosol and Gaseous Exchange (STAGE) model</a:t>
            </a:r>
          </a:p>
          <a:p>
            <a:pPr lvl="1"/>
            <a:r>
              <a:rPr lang="en-US" sz="2000" dirty="0">
                <a:latin typeface="Gill Sans MT" panose="020B0502020104020203" pitchFamily="34" charset="0"/>
              </a:rPr>
              <a:t>Deposition option in CMAQ v5.3 to support TMDL and critical loads applications</a:t>
            </a:r>
            <a:endParaRPr lang="en-US" sz="2000" kern="0" dirty="0">
              <a:latin typeface="Gill Sans MT" panose="020B0502020104020203" pitchFamily="34" charset="0"/>
            </a:endParaRPr>
          </a:p>
          <a:p>
            <a:r>
              <a:rPr lang="en-US" b="1" dirty="0">
                <a:latin typeface="Gill Sans MT" panose="020B0502020104020203" pitchFamily="34" charset="0"/>
              </a:rPr>
              <a:t>Sub grid land use specific deposition </a:t>
            </a:r>
          </a:p>
          <a:p>
            <a:pPr lvl="1"/>
            <a:r>
              <a:rPr lang="en-US" sz="2000" dirty="0">
                <a:latin typeface="Gill Sans MT" panose="020B0502020104020203" pitchFamily="34" charset="0"/>
              </a:rPr>
              <a:t>Area weighted to grid cell</a:t>
            </a:r>
          </a:p>
          <a:p>
            <a:r>
              <a:rPr lang="en-US" b="1" dirty="0">
                <a:latin typeface="Gill Sans MT" panose="020B0502020104020203" pitchFamily="34" charset="0"/>
              </a:rPr>
              <a:t>Resistance to ozone, NH</a:t>
            </a:r>
            <a:r>
              <a:rPr lang="en-US" b="1" baseline="-25000" dirty="0">
                <a:latin typeface="Gill Sans MT" panose="020B0502020104020203" pitchFamily="34" charset="0"/>
              </a:rPr>
              <a:t>3</a:t>
            </a:r>
            <a:r>
              <a:rPr lang="en-US" b="1" dirty="0">
                <a:latin typeface="Gill Sans MT" panose="020B0502020104020203" pitchFamily="34" charset="0"/>
              </a:rPr>
              <a:t> and aerosol deposition revised</a:t>
            </a:r>
          </a:p>
          <a:p>
            <a:r>
              <a:rPr lang="en-US" b="1" dirty="0">
                <a:latin typeface="Gill Sans MT" panose="020B0502020104020203" pitchFamily="34" charset="0"/>
              </a:rPr>
              <a:t>Models fluxes as gradient based processes</a:t>
            </a:r>
          </a:p>
          <a:p>
            <a:pPr lvl="1"/>
            <a:r>
              <a:rPr lang="en-US" sz="2000" dirty="0">
                <a:latin typeface="Gill Sans MT" panose="020B0502020104020203" pitchFamily="34" charset="0"/>
              </a:rPr>
              <a:t>Using Kirchhoff’s current law</a:t>
            </a:r>
          </a:p>
          <a:p>
            <a:r>
              <a:rPr lang="en-US" b="1" dirty="0">
                <a:latin typeface="Gill Sans MT" panose="020B0502020104020203" pitchFamily="34" charset="0"/>
              </a:rPr>
              <a:t>Bidirectional and unidirectional schemes use the same resistance model</a:t>
            </a:r>
          </a:p>
          <a:p>
            <a:pPr lvl="1"/>
            <a:r>
              <a:rPr lang="en-US" sz="2000" dirty="0">
                <a:latin typeface="Gill Sans MT" panose="020B0502020104020203" pitchFamily="34" charset="0"/>
              </a:rPr>
              <a:t>Easy to add bidirectional exchange for modeled species</a:t>
            </a:r>
          </a:p>
          <a:p>
            <a:pPr marL="284163" lvl="1" indent="0">
              <a:buNone/>
            </a:pPr>
            <a:endParaRPr lang="en-US" sz="2000" dirty="0">
              <a:latin typeface="Gill Sans MT" panose="020B0502020104020203" pitchFamily="34" charset="0"/>
            </a:endParaRPr>
          </a:p>
          <a:p>
            <a:endParaRPr lang="en-US" dirty="0">
              <a:latin typeface="Gill Sans MT" panose="020B0502020104020203" pitchFamily="34" charset="0"/>
            </a:endParaRPr>
          </a:p>
        </p:txBody>
      </p:sp>
      <p:sp>
        <p:nvSpPr>
          <p:cNvPr id="5" name="TextBox 4">
            <a:extLst>
              <a:ext uri="{FF2B5EF4-FFF2-40B4-BE49-F238E27FC236}">
                <a16:creationId xmlns:a16="http://schemas.microsoft.com/office/drawing/2014/main" id="{8E29883C-ED07-47B7-85B4-D99590EF20CA}"/>
              </a:ext>
            </a:extLst>
          </p:cNvPr>
          <p:cNvSpPr txBox="1"/>
          <p:nvPr/>
        </p:nvSpPr>
        <p:spPr>
          <a:xfrm>
            <a:off x="8815792" y="5894363"/>
            <a:ext cx="3129383" cy="338554"/>
          </a:xfrm>
          <a:prstGeom prst="rect">
            <a:avLst/>
          </a:prstGeom>
          <a:noFill/>
        </p:spPr>
        <p:txBody>
          <a:bodyPr wrap="none" rtlCol="0">
            <a:spAutoFit/>
          </a:bodyPr>
          <a:lstStyle/>
          <a:p>
            <a:r>
              <a:rPr lang="en-US" sz="1600" dirty="0"/>
              <a:t>Adapted from Nemitz et al. 2001</a:t>
            </a:r>
          </a:p>
        </p:txBody>
      </p:sp>
      <p:grpSp>
        <p:nvGrpSpPr>
          <p:cNvPr id="6" name="Group 5">
            <a:extLst>
              <a:ext uri="{FF2B5EF4-FFF2-40B4-BE49-F238E27FC236}">
                <a16:creationId xmlns:a16="http://schemas.microsoft.com/office/drawing/2014/main" id="{8CED73C8-9CE3-4AC9-8EFF-F5629DD3FB6B}"/>
              </a:ext>
            </a:extLst>
          </p:cNvPr>
          <p:cNvGrpSpPr/>
          <p:nvPr/>
        </p:nvGrpSpPr>
        <p:grpSpPr>
          <a:xfrm>
            <a:off x="8328073" y="1420838"/>
            <a:ext cx="3668150" cy="4473526"/>
            <a:chOff x="8328073" y="1420838"/>
            <a:chExt cx="3668150" cy="4473526"/>
          </a:xfrm>
        </p:grpSpPr>
        <p:pic>
          <p:nvPicPr>
            <p:cNvPr id="7" name="Picture 6">
              <a:extLst>
                <a:ext uri="{FF2B5EF4-FFF2-40B4-BE49-F238E27FC236}">
                  <a16:creationId xmlns:a16="http://schemas.microsoft.com/office/drawing/2014/main" id="{74998573-D021-4F5B-BD22-D35796F98DBB}"/>
                </a:ext>
              </a:extLst>
            </p:cNvPr>
            <p:cNvPicPr>
              <a:picLocks noChangeAspect="1"/>
            </p:cNvPicPr>
            <p:nvPr/>
          </p:nvPicPr>
          <p:blipFill rotWithShape="1">
            <a:blip r:embed="rId2"/>
            <a:srcRect l="57416" t="19517" r="12051" b="11006"/>
            <a:stretch/>
          </p:blipFill>
          <p:spPr>
            <a:xfrm>
              <a:off x="8328073" y="1420838"/>
              <a:ext cx="3629465" cy="4473526"/>
            </a:xfrm>
            <a:prstGeom prst="rect">
              <a:avLst/>
            </a:prstGeom>
          </p:spPr>
        </p:pic>
        <p:sp>
          <p:nvSpPr>
            <p:cNvPr id="8" name="Rectangle 7">
              <a:extLst>
                <a:ext uri="{FF2B5EF4-FFF2-40B4-BE49-F238E27FC236}">
                  <a16:creationId xmlns:a16="http://schemas.microsoft.com/office/drawing/2014/main" id="{7A02AF0F-E3D7-4788-B350-A202238D3584}"/>
                </a:ext>
              </a:extLst>
            </p:cNvPr>
            <p:cNvSpPr/>
            <p:nvPr/>
          </p:nvSpPr>
          <p:spPr>
            <a:xfrm>
              <a:off x="11353800" y="3460653"/>
              <a:ext cx="642423" cy="393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800" b="1" i="1" dirty="0">
                  <a:solidFill>
                    <a:schemeClr val="tx1"/>
                  </a:solidFill>
                  <a:latin typeface="Gabriola" panose="04040605051002020D02" pitchFamily="82" charset="0"/>
                </a:rPr>
                <a:t>Χ</a:t>
              </a:r>
              <a:r>
                <a:rPr lang="en-US" sz="1800" b="1" i="1" baseline="-25000" dirty="0">
                  <a:solidFill>
                    <a:schemeClr val="tx1"/>
                  </a:solidFill>
                  <a:latin typeface="Gabriola" panose="04040605051002020D02" pitchFamily="82" charset="0"/>
                </a:rPr>
                <a:t>w</a:t>
              </a:r>
              <a:r>
                <a:rPr lang="en-US" sz="1800" b="1" i="1" dirty="0">
                  <a:solidFill>
                    <a:schemeClr val="tx1"/>
                  </a:solidFill>
                  <a:latin typeface="Gabriola" panose="04040605051002020D02" pitchFamily="82" charset="0"/>
                </a:rPr>
                <a:t>&gt;</a:t>
              </a:r>
              <a:r>
                <a:rPr lang="en-US" sz="1800" b="1" dirty="0">
                  <a:solidFill>
                    <a:schemeClr val="tx1"/>
                  </a:solidFill>
                  <a:latin typeface="Gabriola" panose="04040605051002020D02" pitchFamily="82" charset="0"/>
                </a:rPr>
                <a:t>0</a:t>
              </a:r>
              <a:endParaRPr lang="en-US" sz="1800" b="1" dirty="0">
                <a:solidFill>
                  <a:schemeClr val="tx1"/>
                </a:solidFill>
              </a:endParaRPr>
            </a:p>
          </p:txBody>
        </p:sp>
        <p:cxnSp>
          <p:nvCxnSpPr>
            <p:cNvPr id="9" name="Straight Arrow Connector 8">
              <a:extLst>
                <a:ext uri="{FF2B5EF4-FFF2-40B4-BE49-F238E27FC236}">
                  <a16:creationId xmlns:a16="http://schemas.microsoft.com/office/drawing/2014/main" id="{624EBF6F-3A39-428C-A748-E4313181E588}"/>
                </a:ext>
              </a:extLst>
            </p:cNvPr>
            <p:cNvCxnSpPr>
              <a:cxnSpLocks/>
            </p:cNvCxnSpPr>
            <p:nvPr/>
          </p:nvCxnSpPr>
          <p:spPr>
            <a:xfrm flipH="1">
              <a:off x="10142805" y="3693326"/>
              <a:ext cx="39098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8969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AEE9B-4521-49FD-8256-AAD3B2C70F69}"/>
              </a:ext>
            </a:extLst>
          </p:cNvPr>
          <p:cNvSpPr>
            <a:spLocks noGrp="1"/>
          </p:cNvSpPr>
          <p:nvPr>
            <p:ph type="title"/>
          </p:nvPr>
        </p:nvSpPr>
        <p:spPr>
          <a:xfrm>
            <a:off x="3566160" y="320040"/>
            <a:ext cx="7924800" cy="678307"/>
          </a:xfrm>
        </p:spPr>
        <p:txBody>
          <a:bodyPr/>
          <a:lstStyle/>
          <a:p>
            <a:r>
              <a:rPr lang="en-US" sz="2400" dirty="0"/>
              <a:t>Deposition: Evaluation of STAGE module</a:t>
            </a:r>
          </a:p>
        </p:txBody>
      </p:sp>
      <p:sp>
        <p:nvSpPr>
          <p:cNvPr id="10" name="Text Placeholder 12">
            <a:extLst>
              <a:ext uri="{FF2B5EF4-FFF2-40B4-BE49-F238E27FC236}">
                <a16:creationId xmlns:a16="http://schemas.microsoft.com/office/drawing/2014/main" id="{A63B81E7-184F-41BF-B9A3-465F1DDA7006}"/>
              </a:ext>
            </a:extLst>
          </p:cNvPr>
          <p:cNvSpPr txBox="1">
            <a:spLocks/>
          </p:cNvSpPr>
          <p:nvPr/>
        </p:nvSpPr>
        <p:spPr>
          <a:xfrm>
            <a:off x="762000" y="1495554"/>
            <a:ext cx="7984195" cy="4981446"/>
          </a:xfrm>
          <a:prstGeom prst="rect">
            <a:avLst/>
          </a:prstGeom>
        </p:spPr>
        <p:txBody>
          <a:bodyPr>
            <a:norm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r>
              <a:rPr lang="en-US" sz="2600" b="1" kern="0" dirty="0">
                <a:latin typeface="Gill Sans MT" panose="020B0502020104020203" pitchFamily="34" charset="0"/>
              </a:rPr>
              <a:t>Evaluated with field scale flux NH</a:t>
            </a:r>
            <a:r>
              <a:rPr lang="en-US" sz="2600" b="1" kern="0" baseline="-25000" dirty="0">
                <a:latin typeface="Gill Sans MT" panose="020B0502020104020203" pitchFamily="34" charset="0"/>
              </a:rPr>
              <a:t>3</a:t>
            </a:r>
            <a:r>
              <a:rPr lang="en-US" sz="2600" b="1" kern="0" dirty="0">
                <a:latin typeface="Gill Sans MT" panose="020B0502020104020203" pitchFamily="34" charset="0"/>
              </a:rPr>
              <a:t>, HNO</a:t>
            </a:r>
            <a:r>
              <a:rPr lang="en-US" sz="2600" b="1" kern="0" baseline="-25000" dirty="0">
                <a:latin typeface="Gill Sans MT" panose="020B0502020104020203" pitchFamily="34" charset="0"/>
              </a:rPr>
              <a:t>3</a:t>
            </a:r>
            <a:r>
              <a:rPr lang="en-US" sz="2600" b="1" kern="0" dirty="0">
                <a:latin typeface="Gill Sans MT" panose="020B0502020104020203" pitchFamily="34" charset="0"/>
              </a:rPr>
              <a:t>, and SO</a:t>
            </a:r>
            <a:r>
              <a:rPr lang="en-US" sz="2600" b="1" kern="0" baseline="-25000" dirty="0">
                <a:latin typeface="Gill Sans MT" panose="020B0502020104020203" pitchFamily="34" charset="0"/>
              </a:rPr>
              <a:t>2</a:t>
            </a:r>
            <a:r>
              <a:rPr lang="en-US" sz="2600" b="1" kern="0" dirty="0">
                <a:latin typeface="Gill Sans MT" panose="020B0502020104020203" pitchFamily="34" charset="0"/>
              </a:rPr>
              <a:t> observations</a:t>
            </a:r>
          </a:p>
          <a:p>
            <a:r>
              <a:rPr lang="en-US" sz="2600" b="1" kern="0" dirty="0">
                <a:latin typeface="Gill Sans MT" panose="020B0502020104020203" pitchFamily="34" charset="0"/>
              </a:rPr>
              <a:t>Evaluation of 2011 and 2016 annual simulations against network observations</a:t>
            </a:r>
          </a:p>
          <a:p>
            <a:r>
              <a:rPr lang="en-US" sz="2600" b="1" kern="0" dirty="0">
                <a:latin typeface="Gill Sans MT" panose="020B0502020104020203" pitchFamily="34" charset="0"/>
              </a:rPr>
              <a:t>Evaluation of NH</a:t>
            </a:r>
            <a:r>
              <a:rPr lang="en-US" sz="2600" b="1" kern="0" baseline="-25000" dirty="0">
                <a:latin typeface="Gill Sans MT" panose="020B0502020104020203" pitchFamily="34" charset="0"/>
              </a:rPr>
              <a:t>3</a:t>
            </a:r>
            <a:r>
              <a:rPr lang="en-US" sz="2600" b="1" kern="0" dirty="0">
                <a:latin typeface="Gill Sans MT" panose="020B0502020104020203" pitchFamily="34" charset="0"/>
              </a:rPr>
              <a:t> against </a:t>
            </a:r>
            <a:r>
              <a:rPr lang="en-US" sz="2600" b="1" kern="0" dirty="0" err="1">
                <a:latin typeface="Gill Sans MT" panose="020B0502020104020203" pitchFamily="34" charset="0"/>
              </a:rPr>
              <a:t>CrIS</a:t>
            </a:r>
            <a:r>
              <a:rPr lang="en-US" sz="2600" b="1" kern="0" dirty="0">
                <a:latin typeface="Gill Sans MT" panose="020B0502020104020203" pitchFamily="34" charset="0"/>
              </a:rPr>
              <a:t> satellite observations</a:t>
            </a:r>
          </a:p>
        </p:txBody>
      </p:sp>
      <p:pic>
        <p:nvPicPr>
          <p:cNvPr id="11" name="Picture 10">
            <a:extLst>
              <a:ext uri="{FF2B5EF4-FFF2-40B4-BE49-F238E27FC236}">
                <a16:creationId xmlns:a16="http://schemas.microsoft.com/office/drawing/2014/main" id="{0710DCB1-82F3-492D-A076-4D8083E6D5BA}"/>
              </a:ext>
            </a:extLst>
          </p:cNvPr>
          <p:cNvPicPr>
            <a:picLocks noChangeAspect="1"/>
          </p:cNvPicPr>
          <p:nvPr/>
        </p:nvPicPr>
        <p:blipFill rotWithShape="1">
          <a:blip r:embed="rId2"/>
          <a:srcRect l="13647" t="3453" r="16378" b="23196"/>
          <a:stretch/>
        </p:blipFill>
        <p:spPr>
          <a:xfrm>
            <a:off x="8839200" y="1524000"/>
            <a:ext cx="3172267" cy="3473548"/>
          </a:xfrm>
          <a:prstGeom prst="rect">
            <a:avLst/>
          </a:prstGeom>
        </p:spPr>
      </p:pic>
      <p:pic>
        <p:nvPicPr>
          <p:cNvPr id="12" name="Picture 11">
            <a:extLst>
              <a:ext uri="{FF2B5EF4-FFF2-40B4-BE49-F238E27FC236}">
                <a16:creationId xmlns:a16="http://schemas.microsoft.com/office/drawing/2014/main" id="{E0399D18-2AAA-4CB6-BC50-48444670A347}"/>
              </a:ext>
            </a:extLst>
          </p:cNvPr>
          <p:cNvPicPr>
            <a:picLocks noChangeAspect="1"/>
          </p:cNvPicPr>
          <p:nvPr/>
        </p:nvPicPr>
        <p:blipFill rotWithShape="1">
          <a:blip r:embed="rId2"/>
          <a:srcRect l="13647" t="86707" r="5673" b="1361"/>
          <a:stretch/>
        </p:blipFill>
        <p:spPr>
          <a:xfrm>
            <a:off x="8839201" y="4876800"/>
            <a:ext cx="3172266" cy="565052"/>
          </a:xfrm>
          <a:prstGeom prst="rect">
            <a:avLst/>
          </a:prstGeom>
        </p:spPr>
      </p:pic>
    </p:spTree>
    <p:extLst>
      <p:ext uri="{BB962C8B-B14F-4D97-AF65-F5344CB8AC3E}">
        <p14:creationId xmlns:p14="http://schemas.microsoft.com/office/powerpoint/2010/main" val="2621241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945ABF-E72B-4507-82AE-1F8159F54C9E}"/>
              </a:ext>
            </a:extLst>
          </p:cNvPr>
          <p:cNvSpPr>
            <a:spLocks noGrp="1"/>
          </p:cNvSpPr>
          <p:nvPr>
            <p:ph type="title"/>
          </p:nvPr>
        </p:nvSpPr>
        <p:spPr>
          <a:xfrm>
            <a:off x="3566160" y="320040"/>
            <a:ext cx="7924800" cy="678307"/>
          </a:xfrm>
        </p:spPr>
        <p:txBody>
          <a:bodyPr/>
          <a:lstStyle/>
          <a:p>
            <a:r>
              <a:rPr lang="en-US" sz="2400" dirty="0"/>
              <a:t>Meteorology: MCIPv5.0 Included with Official Release</a:t>
            </a:r>
          </a:p>
        </p:txBody>
      </p:sp>
      <p:pic>
        <p:nvPicPr>
          <p:cNvPr id="5" name="Picture 4">
            <a:extLst>
              <a:ext uri="{FF2B5EF4-FFF2-40B4-BE49-F238E27FC236}">
                <a16:creationId xmlns:a16="http://schemas.microsoft.com/office/drawing/2014/main" id="{DB0B6BFB-DFED-4F84-B98C-9EFF36DF4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4002" y="1295400"/>
            <a:ext cx="3353091" cy="4930567"/>
          </a:xfrm>
          <a:prstGeom prst="rect">
            <a:avLst/>
          </a:prstGeom>
        </p:spPr>
      </p:pic>
      <p:sp>
        <p:nvSpPr>
          <p:cNvPr id="6" name="TextBox 5">
            <a:extLst>
              <a:ext uri="{FF2B5EF4-FFF2-40B4-BE49-F238E27FC236}">
                <a16:creationId xmlns:a16="http://schemas.microsoft.com/office/drawing/2014/main" id="{2EF8EA8E-3B45-4E6B-A4D8-0667B41AD9A9}"/>
              </a:ext>
            </a:extLst>
          </p:cNvPr>
          <p:cNvSpPr txBox="1"/>
          <p:nvPr/>
        </p:nvSpPr>
        <p:spPr>
          <a:xfrm>
            <a:off x="8610601" y="6307426"/>
            <a:ext cx="3119893" cy="307777"/>
          </a:xfrm>
          <a:prstGeom prst="rect">
            <a:avLst/>
          </a:prstGeom>
          <a:noFill/>
        </p:spPr>
        <p:txBody>
          <a:bodyPr wrap="none" rtlCol="0">
            <a:spAutoFit/>
          </a:bodyPr>
          <a:lstStyle/>
          <a:p>
            <a:pPr algn="ctr"/>
            <a:r>
              <a:rPr lang="en-US" sz="1400" dirty="0">
                <a:latin typeface="Gill Sans MT" panose="020B0502020104020203" pitchFamily="34" charset="0"/>
              </a:rPr>
              <a:t>Courtesy NCAR (WRFv4 User’s Guide)</a:t>
            </a:r>
          </a:p>
        </p:txBody>
      </p:sp>
      <p:sp>
        <p:nvSpPr>
          <p:cNvPr id="23" name="TextBox 22">
            <a:extLst>
              <a:ext uri="{FF2B5EF4-FFF2-40B4-BE49-F238E27FC236}">
                <a16:creationId xmlns:a16="http://schemas.microsoft.com/office/drawing/2014/main" id="{7A29601A-01CB-4E65-9707-704715E3DE5C}"/>
              </a:ext>
            </a:extLst>
          </p:cNvPr>
          <p:cNvSpPr txBox="1"/>
          <p:nvPr/>
        </p:nvSpPr>
        <p:spPr>
          <a:xfrm>
            <a:off x="499872" y="1298868"/>
            <a:ext cx="7790688" cy="5032147"/>
          </a:xfrm>
          <a:prstGeom prst="rect">
            <a:avLst/>
          </a:prstGeom>
          <a:noFill/>
        </p:spPr>
        <p:txBody>
          <a:bodyPr wrap="square" rtlCol="0">
            <a:spAutoFit/>
          </a:bodyPr>
          <a:lstStyle/>
          <a:p>
            <a:pPr marL="231775" indent="-231775">
              <a:spcAft>
                <a:spcPts val="1200"/>
              </a:spcAft>
              <a:buFont typeface="Arial" panose="020B0604020202020204" pitchFamily="34" charset="0"/>
              <a:buChar char="•"/>
            </a:pPr>
            <a:r>
              <a:rPr lang="en-US" b="1" dirty="0">
                <a:latin typeface="Gill Sans MT" panose="020B0502020104020203" pitchFamily="34" charset="0"/>
              </a:rPr>
              <a:t>Meteorology-Chemistry Interface Processor</a:t>
            </a:r>
          </a:p>
          <a:p>
            <a:pPr marL="231775" indent="-231775">
              <a:buFont typeface="Arial" panose="020B0604020202020204" pitchFamily="34" charset="0"/>
              <a:buChar char="•"/>
            </a:pPr>
            <a:r>
              <a:rPr lang="en-US" b="1" dirty="0">
                <a:latin typeface="Gill Sans MT" panose="020B0502020104020203" pitchFamily="34" charset="0"/>
              </a:rPr>
              <a:t>Support for hybrid </a:t>
            </a:r>
            <a:r>
              <a:rPr lang="el-GR" b="1" dirty="0">
                <a:latin typeface="Times New Roman" panose="02020603050405020304" pitchFamily="18" charset="0"/>
                <a:cs typeface="Times New Roman" panose="02020603050405020304" pitchFamily="18" charset="0"/>
              </a:rPr>
              <a:t>σ</a:t>
            </a:r>
            <a:r>
              <a:rPr lang="en-US" b="1" dirty="0">
                <a:latin typeface="Gill Sans MT" panose="020B0502020104020203" pitchFamily="34" charset="0"/>
              </a:rPr>
              <a:t>-P vertical coordinate</a:t>
            </a:r>
            <a:br>
              <a:rPr lang="en-US" b="1" dirty="0">
                <a:latin typeface="Gill Sans MT" panose="020B0502020104020203" pitchFamily="34" charset="0"/>
              </a:rPr>
            </a:br>
            <a:r>
              <a:rPr lang="en-US" b="1" dirty="0">
                <a:latin typeface="Gill Sans MT" panose="020B0502020104020203" pitchFamily="34" charset="0"/>
              </a:rPr>
              <a:t>(available since WRFv3.9; </a:t>
            </a:r>
            <a:r>
              <a:rPr lang="en-US" b="1" i="1" dirty="0">
                <a:latin typeface="Gill Sans MT" panose="020B0502020104020203" pitchFamily="34" charset="0"/>
              </a:rPr>
              <a:t>default</a:t>
            </a:r>
            <a:r>
              <a:rPr lang="en-US" b="1" dirty="0">
                <a:latin typeface="Gill Sans MT" panose="020B0502020104020203" pitchFamily="34" charset="0"/>
              </a:rPr>
              <a:t> in WRFv4.0+)</a:t>
            </a:r>
          </a:p>
          <a:p>
            <a:pPr marL="514350" lvl="1" indent="-231775">
              <a:spcBef>
                <a:spcPts val="0"/>
              </a:spcBef>
              <a:spcAft>
                <a:spcPts val="600"/>
              </a:spcAft>
              <a:buFont typeface="Arial" panose="020B0604020202020204" pitchFamily="34" charset="0"/>
              <a:buChar char="•"/>
            </a:pPr>
            <a:r>
              <a:rPr lang="en-US" sz="2000" b="1" dirty="0">
                <a:solidFill>
                  <a:srgbClr val="0070B9"/>
                </a:solidFill>
                <a:latin typeface="Gill Sans MT" panose="020B0502020104020203" pitchFamily="34" charset="0"/>
              </a:rPr>
              <a:t>Reduces “noise” in vertical velocities at upper levels in complex terrain, especially at finer resolutions</a:t>
            </a:r>
          </a:p>
          <a:p>
            <a:pPr marL="231775" indent="-231775">
              <a:spcBef>
                <a:spcPts val="1200"/>
              </a:spcBef>
              <a:buFont typeface="Arial" panose="020B0604020202020204" pitchFamily="34" charset="0"/>
              <a:buChar char="•"/>
            </a:pPr>
            <a:r>
              <a:rPr lang="en-US" b="1" dirty="0">
                <a:latin typeface="Gill Sans MT" panose="020B0502020104020203" pitchFamily="34" charset="0"/>
              </a:rPr>
              <a:t>Support for science updates in WRFv4.0</a:t>
            </a:r>
          </a:p>
          <a:p>
            <a:pPr marL="231775" indent="-231775">
              <a:spcBef>
                <a:spcPts val="1200"/>
              </a:spcBef>
              <a:buFont typeface="Arial" panose="020B0604020202020204" pitchFamily="34" charset="0"/>
              <a:buChar char="•"/>
            </a:pPr>
            <a:r>
              <a:rPr lang="en-US" b="1" dirty="0">
                <a:latin typeface="Gill Sans MT" panose="020B0502020104020203" pitchFamily="34" charset="0"/>
              </a:rPr>
              <a:t>Aligning variable names with </a:t>
            </a:r>
            <a:br>
              <a:rPr lang="en-US" b="1" dirty="0">
                <a:latin typeface="Gill Sans MT" panose="020B0502020104020203" pitchFamily="34" charset="0"/>
              </a:rPr>
            </a:br>
            <a:r>
              <a:rPr lang="en-US" b="1" dirty="0">
                <a:latin typeface="Gill Sans MT" panose="020B0502020104020203" pitchFamily="34" charset="0"/>
              </a:rPr>
              <a:t>two-way WRF-CMAQ</a:t>
            </a:r>
          </a:p>
          <a:p>
            <a:pPr marL="231775" indent="-231775">
              <a:spcBef>
                <a:spcPts val="1200"/>
              </a:spcBef>
              <a:buFont typeface="Arial" panose="020B0604020202020204" pitchFamily="34" charset="0"/>
              <a:buChar char="•"/>
            </a:pPr>
            <a:r>
              <a:rPr lang="en-US" b="1" dirty="0">
                <a:latin typeface="Gill Sans MT" panose="020B0502020104020203" pitchFamily="34" charset="0"/>
              </a:rPr>
              <a:t>IO restructuring</a:t>
            </a:r>
          </a:p>
          <a:p>
            <a:pPr marL="231775" indent="-231775">
              <a:spcBef>
                <a:spcPts val="1200"/>
              </a:spcBef>
              <a:buFont typeface="Arial" panose="020B0604020202020204" pitchFamily="34" charset="0"/>
              <a:buChar char="•"/>
            </a:pPr>
            <a:r>
              <a:rPr lang="en-US" b="1" dirty="0">
                <a:latin typeface="Gill Sans MT" panose="020B0502020104020203" pitchFamily="34" charset="0"/>
              </a:rPr>
              <a:t>Elimination of support for MM5 data</a:t>
            </a:r>
          </a:p>
          <a:p>
            <a:pPr marL="231775" indent="-231775">
              <a:spcBef>
                <a:spcPts val="1200"/>
              </a:spcBef>
              <a:buFont typeface="Arial" panose="020B0604020202020204" pitchFamily="34" charset="0"/>
              <a:buChar char="•"/>
            </a:pPr>
            <a:r>
              <a:rPr lang="en-US" b="1" dirty="0">
                <a:latin typeface="Gill Sans MT" panose="020B0502020104020203" pitchFamily="34" charset="0"/>
              </a:rPr>
              <a:t>Minor bug fixes</a:t>
            </a:r>
          </a:p>
        </p:txBody>
      </p:sp>
      <p:cxnSp>
        <p:nvCxnSpPr>
          <p:cNvPr id="25" name="Straight Arrow Connector 24">
            <a:extLst>
              <a:ext uri="{FF2B5EF4-FFF2-40B4-BE49-F238E27FC236}">
                <a16:creationId xmlns:a16="http://schemas.microsoft.com/office/drawing/2014/main" id="{34B12113-1502-40A1-9E3F-70377AE217C5}"/>
              </a:ext>
            </a:extLst>
          </p:cNvPr>
          <p:cNvCxnSpPr>
            <a:cxnSpLocks/>
          </p:cNvCxnSpPr>
          <p:nvPr/>
        </p:nvCxnSpPr>
        <p:spPr bwMode="auto">
          <a:xfrm flipV="1">
            <a:off x="6937248" y="2478024"/>
            <a:ext cx="1828800" cy="621792"/>
          </a:xfrm>
          <a:prstGeom prst="straightConnector1">
            <a:avLst/>
          </a:prstGeom>
          <a:solidFill>
            <a:schemeClr val="accent1"/>
          </a:solidFill>
          <a:ln w="5715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a:extLst>
              <a:ext uri="{FF2B5EF4-FFF2-40B4-BE49-F238E27FC236}">
                <a16:creationId xmlns:a16="http://schemas.microsoft.com/office/drawing/2014/main" id="{7F5C18F5-E844-4938-8258-E3391C775056}"/>
              </a:ext>
            </a:extLst>
          </p:cNvPr>
          <p:cNvCxnSpPr>
            <a:cxnSpLocks/>
          </p:cNvCxnSpPr>
          <p:nvPr/>
        </p:nvCxnSpPr>
        <p:spPr bwMode="auto">
          <a:xfrm>
            <a:off x="6937248" y="3099816"/>
            <a:ext cx="1938528" cy="1938528"/>
          </a:xfrm>
          <a:prstGeom prst="straightConnector1">
            <a:avLst/>
          </a:prstGeom>
          <a:solidFill>
            <a:schemeClr val="accent1"/>
          </a:solidFill>
          <a:ln w="5715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a:extLst>
              <a:ext uri="{FF2B5EF4-FFF2-40B4-BE49-F238E27FC236}">
                <a16:creationId xmlns:a16="http://schemas.microsoft.com/office/drawing/2014/main" id="{59574FB3-C56A-405C-ACD4-0DC2A5BB682E}"/>
              </a:ext>
            </a:extLst>
          </p:cNvPr>
          <p:cNvSpPr txBox="1"/>
          <p:nvPr/>
        </p:nvSpPr>
        <p:spPr>
          <a:xfrm>
            <a:off x="1158240" y="6307426"/>
            <a:ext cx="2288575" cy="338554"/>
          </a:xfrm>
          <a:prstGeom prst="rect">
            <a:avLst/>
          </a:prstGeom>
          <a:noFill/>
        </p:spPr>
        <p:txBody>
          <a:bodyPr wrap="none" rtlCol="0">
            <a:spAutoFit/>
          </a:bodyPr>
          <a:lstStyle/>
          <a:p>
            <a:r>
              <a:rPr lang="en-US" sz="1600" b="1" dirty="0">
                <a:solidFill>
                  <a:srgbClr val="0070C0"/>
                </a:solidFill>
                <a:latin typeface="Gill Sans MT" panose="020B0502020104020203" pitchFamily="34" charset="0"/>
              </a:rPr>
              <a:t>Contact: Tanya Spero</a:t>
            </a:r>
          </a:p>
        </p:txBody>
      </p:sp>
    </p:spTree>
    <p:extLst>
      <p:ext uri="{BB962C8B-B14F-4D97-AF65-F5344CB8AC3E}">
        <p14:creationId xmlns:p14="http://schemas.microsoft.com/office/powerpoint/2010/main" val="3132144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3899F2-55E9-4EEF-9C1A-13695CEECC12}"/>
              </a:ext>
            </a:extLst>
          </p:cNvPr>
          <p:cNvSpPr/>
          <p:nvPr/>
        </p:nvSpPr>
        <p:spPr bwMode="auto">
          <a:xfrm>
            <a:off x="536448" y="2331720"/>
            <a:ext cx="2596896" cy="914400"/>
          </a:xfrm>
          <a:prstGeom prst="rect">
            <a:avLst/>
          </a:prstGeom>
          <a:solidFill>
            <a:srgbClr val="FFBC7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 name="Text Placeholder 1">
            <a:extLst>
              <a:ext uri="{FF2B5EF4-FFF2-40B4-BE49-F238E27FC236}">
                <a16:creationId xmlns:a16="http://schemas.microsoft.com/office/drawing/2014/main" id="{97B7172B-519A-48A9-96EF-0729278AD4DD}"/>
              </a:ext>
            </a:extLst>
          </p:cNvPr>
          <p:cNvSpPr>
            <a:spLocks noGrp="1"/>
          </p:cNvSpPr>
          <p:nvPr>
            <p:ph type="body" sz="quarter" idx="11"/>
          </p:nvPr>
        </p:nvSpPr>
        <p:spPr>
          <a:xfrm>
            <a:off x="536448" y="1143000"/>
            <a:ext cx="11452352" cy="5577840"/>
          </a:xfrm>
        </p:spPr>
        <p:txBody>
          <a:bodyPr>
            <a:normAutofit/>
          </a:bodyPr>
          <a:lstStyle/>
          <a:p>
            <a:pPr>
              <a:spcBef>
                <a:spcPts val="2400"/>
              </a:spcBef>
            </a:pPr>
            <a:r>
              <a:rPr lang="en-US" sz="2000" dirty="0"/>
              <a:t>Mechanisms available in v5.3:</a:t>
            </a:r>
          </a:p>
          <a:p>
            <a:pPr>
              <a:spcBef>
                <a:spcPts val="2400"/>
              </a:spcBef>
            </a:pPr>
            <a:endParaRPr lang="en-US" sz="2000" dirty="0"/>
          </a:p>
          <a:p>
            <a:pPr marL="0" indent="0">
              <a:spcBef>
                <a:spcPts val="1200"/>
              </a:spcBef>
              <a:spcAft>
                <a:spcPts val="0"/>
              </a:spcAft>
              <a:buNone/>
            </a:pPr>
            <a:r>
              <a:rPr lang="en-US" sz="1700" dirty="0"/>
              <a:t>All solvers can now run</a:t>
            </a:r>
          </a:p>
          <a:p>
            <a:pPr marL="0" indent="0">
              <a:spcBef>
                <a:spcPts val="0"/>
              </a:spcBef>
              <a:spcAft>
                <a:spcPts val="0"/>
              </a:spcAft>
              <a:buNone/>
            </a:pPr>
            <a:r>
              <a:rPr lang="en-US" sz="1700" dirty="0"/>
              <a:t>Integrate Reaction Rate </a:t>
            </a:r>
          </a:p>
          <a:p>
            <a:pPr marL="0" indent="0">
              <a:spcBef>
                <a:spcPts val="0"/>
              </a:spcBef>
              <a:spcAft>
                <a:spcPts val="0"/>
              </a:spcAft>
              <a:buNone/>
            </a:pPr>
            <a:r>
              <a:rPr lang="en-US" sz="1700" dirty="0"/>
              <a:t>(IRR) Analysis</a:t>
            </a:r>
          </a:p>
          <a:p>
            <a:pPr>
              <a:spcBef>
                <a:spcPts val="2400"/>
              </a:spcBef>
            </a:pPr>
            <a:endParaRPr lang="en-US" sz="2000" dirty="0"/>
          </a:p>
          <a:p>
            <a:pPr>
              <a:spcBef>
                <a:spcPts val="2400"/>
              </a:spcBef>
            </a:pPr>
            <a:endParaRPr lang="en-US" sz="2000" dirty="0"/>
          </a:p>
          <a:p>
            <a:pPr>
              <a:spcBef>
                <a:spcPts val="2400"/>
              </a:spcBef>
            </a:pPr>
            <a:endParaRPr lang="en-US" sz="2000" dirty="0"/>
          </a:p>
          <a:p>
            <a:r>
              <a:rPr lang="en-US" sz="2000" dirty="0"/>
              <a:t>Photolysis updates:</a:t>
            </a:r>
          </a:p>
          <a:p>
            <a:pPr lvl="1"/>
            <a:r>
              <a:rPr lang="en-US" sz="1800" b="0" dirty="0"/>
              <a:t>OMI data file, containing satellite-observed total column ozone, has been extended through end of 2017</a:t>
            </a:r>
          </a:p>
          <a:p>
            <a:pPr lvl="1"/>
            <a:r>
              <a:rPr lang="en-US" sz="1800" b="0" dirty="0"/>
              <a:t>Diagnostics have been added to explicitly report aerosol optical properties (e.g. optical depth, single-scattering albedo, back scatter coefficient, </a:t>
            </a:r>
            <a:r>
              <a:rPr lang="en-US" sz="1800" b="0" dirty="0" err="1"/>
              <a:t>Ångstrom</a:t>
            </a:r>
            <a:r>
              <a:rPr lang="en-US" sz="1800" b="0" dirty="0"/>
              <a:t> exponent, etc.)</a:t>
            </a:r>
          </a:p>
          <a:p>
            <a:pPr>
              <a:spcBef>
                <a:spcPts val="2400"/>
              </a:spcBef>
            </a:pPr>
            <a:endParaRPr lang="en-US" sz="2000" dirty="0"/>
          </a:p>
          <a:p>
            <a:pPr marL="0" indent="0">
              <a:spcBef>
                <a:spcPts val="2400"/>
              </a:spcBef>
              <a:buNone/>
            </a:pPr>
            <a:endParaRPr lang="en-US" sz="2000" dirty="0"/>
          </a:p>
          <a:p>
            <a:pPr lvl="1"/>
            <a:endParaRPr lang="en-US" dirty="0"/>
          </a:p>
        </p:txBody>
      </p:sp>
      <p:sp>
        <p:nvSpPr>
          <p:cNvPr id="3" name="Title 2">
            <a:extLst>
              <a:ext uri="{FF2B5EF4-FFF2-40B4-BE49-F238E27FC236}">
                <a16:creationId xmlns:a16="http://schemas.microsoft.com/office/drawing/2014/main" id="{AB39D2A8-1347-470A-BDCB-0FA40CCC3699}"/>
              </a:ext>
            </a:extLst>
          </p:cNvPr>
          <p:cNvSpPr>
            <a:spLocks noGrp="1"/>
          </p:cNvSpPr>
          <p:nvPr>
            <p:ph type="title"/>
          </p:nvPr>
        </p:nvSpPr>
        <p:spPr>
          <a:xfrm>
            <a:off x="3566160" y="320040"/>
            <a:ext cx="7924800" cy="678307"/>
          </a:xfrm>
        </p:spPr>
        <p:txBody>
          <a:bodyPr/>
          <a:lstStyle/>
          <a:p>
            <a:r>
              <a:rPr lang="en-US" sz="2400" dirty="0"/>
              <a:t>Chemistry: Mechanism Updates</a:t>
            </a:r>
          </a:p>
        </p:txBody>
      </p:sp>
      <p:graphicFrame>
        <p:nvGraphicFramePr>
          <p:cNvPr id="4" name="Table 3">
            <a:extLst>
              <a:ext uri="{FF2B5EF4-FFF2-40B4-BE49-F238E27FC236}">
                <a16:creationId xmlns:a16="http://schemas.microsoft.com/office/drawing/2014/main" id="{BE3BAA82-A823-4409-B837-F4E65FCB2DA6}"/>
              </a:ext>
            </a:extLst>
          </p:cNvPr>
          <p:cNvGraphicFramePr>
            <a:graphicFrameLocks noGrp="1"/>
          </p:cNvGraphicFramePr>
          <p:nvPr>
            <p:extLst>
              <p:ext uri="{D42A27DB-BD31-4B8C-83A1-F6EECF244321}">
                <p14:modId xmlns:p14="http://schemas.microsoft.com/office/powerpoint/2010/main" val="3340857342"/>
              </p:ext>
            </p:extLst>
          </p:nvPr>
        </p:nvGraphicFramePr>
        <p:xfrm>
          <a:off x="3425952" y="1490472"/>
          <a:ext cx="8332936" cy="3855720"/>
        </p:xfrm>
        <a:graphic>
          <a:graphicData uri="http://schemas.openxmlformats.org/drawingml/2006/table">
            <a:tbl>
              <a:tblPr firstRow="1" bandRow="1">
                <a:tableStyleId>{EB9631B5-78F2-41C9-869B-9F39066F8104}</a:tableStyleId>
              </a:tblPr>
              <a:tblGrid>
                <a:gridCol w="2670048">
                  <a:extLst>
                    <a:ext uri="{9D8B030D-6E8A-4147-A177-3AD203B41FA5}">
                      <a16:colId xmlns:a16="http://schemas.microsoft.com/office/drawing/2014/main" val="2791002884"/>
                    </a:ext>
                  </a:extLst>
                </a:gridCol>
                <a:gridCol w="950976">
                  <a:extLst>
                    <a:ext uri="{9D8B030D-6E8A-4147-A177-3AD203B41FA5}">
                      <a16:colId xmlns:a16="http://schemas.microsoft.com/office/drawing/2014/main" val="1134893841"/>
                    </a:ext>
                  </a:extLst>
                </a:gridCol>
                <a:gridCol w="1058041">
                  <a:extLst>
                    <a:ext uri="{9D8B030D-6E8A-4147-A177-3AD203B41FA5}">
                      <a16:colId xmlns:a16="http://schemas.microsoft.com/office/drawing/2014/main" val="4221676163"/>
                    </a:ext>
                  </a:extLst>
                </a:gridCol>
                <a:gridCol w="1274196">
                  <a:extLst>
                    <a:ext uri="{9D8B030D-6E8A-4147-A177-3AD203B41FA5}">
                      <a16:colId xmlns:a16="http://schemas.microsoft.com/office/drawing/2014/main" val="2306642607"/>
                    </a:ext>
                  </a:extLst>
                </a:gridCol>
                <a:gridCol w="1161718">
                  <a:extLst>
                    <a:ext uri="{9D8B030D-6E8A-4147-A177-3AD203B41FA5}">
                      <a16:colId xmlns:a16="http://schemas.microsoft.com/office/drawing/2014/main" val="1723264670"/>
                    </a:ext>
                  </a:extLst>
                </a:gridCol>
                <a:gridCol w="1217957">
                  <a:extLst>
                    <a:ext uri="{9D8B030D-6E8A-4147-A177-3AD203B41FA5}">
                      <a16:colId xmlns:a16="http://schemas.microsoft.com/office/drawing/2014/main" val="1128064545"/>
                    </a:ext>
                  </a:extLst>
                </a:gridCol>
              </a:tblGrid>
              <a:tr h="370840">
                <a:tc>
                  <a:txBody>
                    <a:bodyPr/>
                    <a:lstStyle/>
                    <a:p>
                      <a:r>
                        <a:rPr lang="en-US" sz="1400" dirty="0"/>
                        <a:t>Description</a:t>
                      </a:r>
                    </a:p>
                  </a:txBody>
                  <a:tcPr anchor="ctr">
                    <a:solidFill>
                      <a:srgbClr val="0070C0"/>
                    </a:solidFill>
                  </a:tcPr>
                </a:tc>
                <a:tc>
                  <a:txBody>
                    <a:bodyPr/>
                    <a:lstStyle/>
                    <a:p>
                      <a:pPr algn="ctr"/>
                      <a:r>
                        <a:rPr lang="en-US" sz="1400" dirty="0"/>
                        <a:t>Gas Species</a:t>
                      </a:r>
                    </a:p>
                  </a:txBody>
                  <a:tcPr anchor="ctr">
                    <a:solidFill>
                      <a:srgbClr val="0070C0"/>
                    </a:solidFill>
                  </a:tcPr>
                </a:tc>
                <a:tc>
                  <a:txBody>
                    <a:bodyPr/>
                    <a:lstStyle/>
                    <a:p>
                      <a:pPr algn="ctr"/>
                      <a:r>
                        <a:rPr lang="en-US" sz="1400" dirty="0"/>
                        <a:t>Aerosol Species</a:t>
                      </a:r>
                    </a:p>
                  </a:txBody>
                  <a:tcPr anchor="ctr">
                    <a:solidFill>
                      <a:srgbClr val="0070C0"/>
                    </a:solidFill>
                  </a:tcPr>
                </a:tc>
                <a:tc>
                  <a:txBody>
                    <a:bodyPr/>
                    <a:lstStyle/>
                    <a:p>
                      <a:pPr algn="ctr"/>
                      <a:r>
                        <a:rPr lang="en-US" sz="1400" dirty="0"/>
                        <a:t>Nonreactive Species</a:t>
                      </a:r>
                    </a:p>
                  </a:txBody>
                  <a:tcPr anchor="ctr">
                    <a:solidFill>
                      <a:srgbClr val="0070C0"/>
                    </a:solidFill>
                  </a:tcPr>
                </a:tc>
                <a:tc>
                  <a:txBody>
                    <a:bodyPr/>
                    <a:lstStyle/>
                    <a:p>
                      <a:pPr algn="ctr"/>
                      <a:r>
                        <a:rPr lang="en-US" sz="1400" dirty="0"/>
                        <a:t>Total Species</a:t>
                      </a:r>
                    </a:p>
                  </a:txBody>
                  <a:tcPr anchor="ctr">
                    <a:solidFill>
                      <a:srgbClr val="0070C0"/>
                    </a:solidFill>
                  </a:tcPr>
                </a:tc>
                <a:tc>
                  <a:txBody>
                    <a:bodyPr/>
                    <a:lstStyle/>
                    <a:p>
                      <a:pPr algn="ctr"/>
                      <a:r>
                        <a:rPr lang="en-US" sz="1400" dirty="0"/>
                        <a:t>Gas-Phase Reactions</a:t>
                      </a:r>
                    </a:p>
                  </a:txBody>
                  <a:tcPr anchor="ctr">
                    <a:solidFill>
                      <a:srgbClr val="0070C0"/>
                    </a:solidFill>
                  </a:tcPr>
                </a:tc>
                <a:extLst>
                  <a:ext uri="{0D108BD9-81ED-4DB2-BD59-A6C34878D82A}">
                    <a16:rowId xmlns:a16="http://schemas.microsoft.com/office/drawing/2014/main" val="3373834397"/>
                  </a:ext>
                </a:extLst>
              </a:tr>
              <a:tr h="370840">
                <a:tc>
                  <a:txBody>
                    <a:bodyPr/>
                    <a:lstStyle/>
                    <a:p>
                      <a:pPr algn="l"/>
                      <a:r>
                        <a:rPr lang="en-US" sz="1400" dirty="0"/>
                        <a:t>CB6r3-AERO7</a:t>
                      </a:r>
                    </a:p>
                  </a:txBody>
                  <a:tcPr anchor="ctr"/>
                </a:tc>
                <a:tc>
                  <a:txBody>
                    <a:bodyPr/>
                    <a:lstStyle/>
                    <a:p>
                      <a:pPr algn="ctr"/>
                      <a:r>
                        <a:rPr lang="en-US" sz="1400" dirty="0">
                          <a:latin typeface="+mn-lt"/>
                        </a:rPr>
                        <a:t>126</a:t>
                      </a:r>
                    </a:p>
                  </a:txBody>
                  <a:tcPr anchor="ctr"/>
                </a:tc>
                <a:tc>
                  <a:txBody>
                    <a:bodyPr/>
                    <a:lstStyle/>
                    <a:p>
                      <a:pPr algn="ctr"/>
                      <a:r>
                        <a:rPr lang="en-US" sz="1400" dirty="0">
                          <a:latin typeface="+mn-lt"/>
                        </a:rPr>
                        <a:t>80</a:t>
                      </a:r>
                    </a:p>
                  </a:txBody>
                  <a:tcPr anchor="ctr"/>
                </a:tc>
                <a:tc>
                  <a:txBody>
                    <a:bodyPr/>
                    <a:lstStyle/>
                    <a:p>
                      <a:pPr algn="ctr"/>
                      <a:r>
                        <a:rPr lang="en-US" sz="1400" dirty="0">
                          <a:latin typeface="+mn-lt"/>
                        </a:rPr>
                        <a:t>11</a:t>
                      </a:r>
                    </a:p>
                  </a:txBody>
                  <a:tcPr anchor="ctr"/>
                </a:tc>
                <a:tc>
                  <a:txBody>
                    <a:bodyPr/>
                    <a:lstStyle/>
                    <a:p>
                      <a:pPr algn="ctr" fontAlgn="b"/>
                      <a:r>
                        <a:rPr lang="en-US" sz="1400" b="0" i="0" u="none" strike="noStrike" dirty="0">
                          <a:solidFill>
                            <a:srgbClr val="000000"/>
                          </a:solidFill>
                          <a:effectLst/>
                          <a:latin typeface="+mn-lt"/>
                        </a:rPr>
                        <a:t>217</a:t>
                      </a:r>
                    </a:p>
                  </a:txBody>
                  <a:tcPr marL="7620" marR="7620" marT="7620" marB="0" anchor="ctr"/>
                </a:tc>
                <a:tc>
                  <a:txBody>
                    <a:bodyPr/>
                    <a:lstStyle/>
                    <a:p>
                      <a:pPr algn="ctr"/>
                      <a:r>
                        <a:rPr lang="en-US" sz="1400" dirty="0">
                          <a:latin typeface="+mn-lt"/>
                        </a:rPr>
                        <a:t>338</a:t>
                      </a:r>
                    </a:p>
                  </a:txBody>
                  <a:tcPr anchor="ctr"/>
                </a:tc>
                <a:extLst>
                  <a:ext uri="{0D108BD9-81ED-4DB2-BD59-A6C34878D82A}">
                    <a16:rowId xmlns:a16="http://schemas.microsoft.com/office/drawing/2014/main" val="2069856469"/>
                  </a:ext>
                </a:extLst>
              </a:tr>
              <a:tr h="370840">
                <a:tc>
                  <a:txBody>
                    <a:bodyPr/>
                    <a:lstStyle/>
                    <a:p>
                      <a:pPr algn="l"/>
                      <a:r>
                        <a:rPr lang="en-US" sz="1400" dirty="0"/>
                        <a:t>CB6r3-AERO7-KMT2</a:t>
                      </a:r>
                    </a:p>
                  </a:txBody>
                  <a:tcPr anchor="ctr"/>
                </a:tc>
                <a:tc>
                  <a:txBody>
                    <a:bodyPr/>
                    <a:lstStyle/>
                    <a:p>
                      <a:pPr algn="ctr"/>
                      <a:r>
                        <a:rPr lang="en-US" sz="1400" dirty="0">
                          <a:latin typeface="+mn-lt"/>
                        </a:rPr>
                        <a:t>126</a:t>
                      </a:r>
                    </a:p>
                  </a:txBody>
                  <a:tcPr anchor="ctr"/>
                </a:tc>
                <a:tc>
                  <a:txBody>
                    <a:bodyPr/>
                    <a:lstStyle/>
                    <a:p>
                      <a:pPr algn="ctr"/>
                      <a:r>
                        <a:rPr lang="en-US" sz="1400" dirty="0">
                          <a:latin typeface="+mn-lt"/>
                        </a:rPr>
                        <a:t>80</a:t>
                      </a:r>
                    </a:p>
                  </a:txBody>
                  <a:tcPr anchor="ctr"/>
                </a:tc>
                <a:tc>
                  <a:txBody>
                    <a:bodyPr/>
                    <a:lstStyle/>
                    <a:p>
                      <a:pPr algn="ctr"/>
                      <a:r>
                        <a:rPr lang="en-US" sz="1400" dirty="0">
                          <a:latin typeface="+mn-lt"/>
                        </a:rPr>
                        <a:t>11</a:t>
                      </a:r>
                    </a:p>
                  </a:txBody>
                  <a:tcPr anchor="ctr"/>
                </a:tc>
                <a:tc>
                  <a:txBody>
                    <a:bodyPr/>
                    <a:lstStyle/>
                    <a:p>
                      <a:pPr algn="ctr" fontAlgn="b"/>
                      <a:r>
                        <a:rPr lang="en-US" sz="1400" b="0" i="0" u="none" strike="noStrike">
                          <a:solidFill>
                            <a:srgbClr val="000000"/>
                          </a:solidFill>
                          <a:effectLst/>
                          <a:latin typeface="+mn-lt"/>
                        </a:rPr>
                        <a:t>217</a:t>
                      </a:r>
                    </a:p>
                  </a:txBody>
                  <a:tcPr marL="7620" marR="7620" marT="7620" marB="0" anchor="ctr"/>
                </a:tc>
                <a:tc>
                  <a:txBody>
                    <a:bodyPr/>
                    <a:lstStyle/>
                    <a:p>
                      <a:pPr algn="ctr"/>
                      <a:r>
                        <a:rPr lang="en-US" sz="1400" dirty="0">
                          <a:latin typeface="+mn-lt"/>
                        </a:rPr>
                        <a:t>338</a:t>
                      </a:r>
                    </a:p>
                  </a:txBody>
                  <a:tcPr anchor="ctr"/>
                </a:tc>
                <a:extLst>
                  <a:ext uri="{0D108BD9-81ED-4DB2-BD59-A6C34878D82A}">
                    <a16:rowId xmlns:a16="http://schemas.microsoft.com/office/drawing/2014/main" val="81129910"/>
                  </a:ext>
                </a:extLst>
              </a:tr>
              <a:tr h="370840">
                <a:tc>
                  <a:txBody>
                    <a:bodyPr/>
                    <a:lstStyle/>
                    <a:p>
                      <a:pPr algn="l"/>
                      <a:r>
                        <a:rPr lang="en-US" sz="1400" dirty="0"/>
                        <a:t>CB6r3-AERO7-Marine</a:t>
                      </a:r>
                    </a:p>
                  </a:txBody>
                  <a:tcPr anchor="ctr"/>
                </a:tc>
                <a:tc>
                  <a:txBody>
                    <a:bodyPr/>
                    <a:lstStyle/>
                    <a:p>
                      <a:pPr algn="ctr"/>
                      <a:r>
                        <a:rPr lang="en-US" sz="1400" dirty="0">
                          <a:latin typeface="+mn-lt"/>
                        </a:rPr>
                        <a:t>161</a:t>
                      </a:r>
                    </a:p>
                  </a:txBody>
                  <a:tcPr anchor="ctr"/>
                </a:tc>
                <a:tc>
                  <a:txBody>
                    <a:bodyPr/>
                    <a:lstStyle/>
                    <a:p>
                      <a:pPr algn="ctr"/>
                      <a:r>
                        <a:rPr lang="en-US" sz="1400" dirty="0">
                          <a:latin typeface="+mn-lt"/>
                        </a:rPr>
                        <a:t>82</a:t>
                      </a:r>
                    </a:p>
                  </a:txBody>
                  <a:tcPr anchor="ctr"/>
                </a:tc>
                <a:tc>
                  <a:txBody>
                    <a:bodyPr/>
                    <a:lstStyle/>
                    <a:p>
                      <a:pPr algn="ctr"/>
                      <a:r>
                        <a:rPr lang="en-US" sz="1400" dirty="0">
                          <a:latin typeface="+mn-lt"/>
                        </a:rPr>
                        <a:t>11</a:t>
                      </a:r>
                    </a:p>
                  </a:txBody>
                  <a:tcPr anchor="ctr"/>
                </a:tc>
                <a:tc>
                  <a:txBody>
                    <a:bodyPr/>
                    <a:lstStyle/>
                    <a:p>
                      <a:pPr algn="ctr" fontAlgn="b"/>
                      <a:r>
                        <a:rPr lang="en-US" sz="1400" b="0" i="0" u="none" strike="noStrike">
                          <a:solidFill>
                            <a:srgbClr val="000000"/>
                          </a:solidFill>
                          <a:effectLst/>
                          <a:latin typeface="+mn-lt"/>
                        </a:rPr>
                        <a:t>254</a:t>
                      </a:r>
                    </a:p>
                  </a:txBody>
                  <a:tcPr marL="7620" marR="7620" marT="7620" marB="0" anchor="ctr"/>
                </a:tc>
                <a:tc>
                  <a:txBody>
                    <a:bodyPr/>
                    <a:lstStyle/>
                    <a:p>
                      <a:pPr algn="ctr"/>
                      <a:r>
                        <a:rPr lang="en-US" sz="1400" dirty="0">
                          <a:latin typeface="+mn-lt"/>
                        </a:rPr>
                        <a:t>452</a:t>
                      </a:r>
                    </a:p>
                  </a:txBody>
                  <a:tcPr anchor="ctr"/>
                </a:tc>
                <a:extLst>
                  <a:ext uri="{0D108BD9-81ED-4DB2-BD59-A6C34878D82A}">
                    <a16:rowId xmlns:a16="http://schemas.microsoft.com/office/drawing/2014/main" val="3927846647"/>
                  </a:ext>
                </a:extLst>
              </a:tr>
              <a:tr h="370840">
                <a:tc>
                  <a:txBody>
                    <a:bodyPr/>
                    <a:lstStyle/>
                    <a:p>
                      <a:pPr algn="l"/>
                      <a:r>
                        <a:rPr lang="en-US" sz="1400" dirty="0"/>
                        <a:t>CB6r3-AERO6</a:t>
                      </a:r>
                    </a:p>
                  </a:txBody>
                  <a:tcPr anchor="ctr"/>
                </a:tc>
                <a:tc>
                  <a:txBody>
                    <a:bodyPr/>
                    <a:lstStyle/>
                    <a:p>
                      <a:pPr algn="ctr"/>
                      <a:r>
                        <a:rPr lang="en-US" sz="1400" dirty="0">
                          <a:latin typeface="+mn-lt"/>
                        </a:rPr>
                        <a:t>128</a:t>
                      </a:r>
                    </a:p>
                  </a:txBody>
                  <a:tcPr anchor="ctr"/>
                </a:tc>
                <a:tc>
                  <a:txBody>
                    <a:bodyPr/>
                    <a:lstStyle/>
                    <a:p>
                      <a:pPr algn="ctr"/>
                      <a:r>
                        <a:rPr lang="en-US" sz="1400" dirty="0">
                          <a:latin typeface="+mn-lt"/>
                        </a:rPr>
                        <a:t>83</a:t>
                      </a:r>
                    </a:p>
                  </a:txBody>
                  <a:tcPr anchor="ctr"/>
                </a:tc>
                <a:tc>
                  <a:txBody>
                    <a:bodyPr/>
                    <a:lstStyle/>
                    <a:p>
                      <a:pPr algn="ctr"/>
                      <a:r>
                        <a:rPr lang="en-US" sz="1400" dirty="0">
                          <a:latin typeface="+mn-lt"/>
                        </a:rPr>
                        <a:t>17</a:t>
                      </a:r>
                    </a:p>
                  </a:txBody>
                  <a:tcPr anchor="ctr"/>
                </a:tc>
                <a:tc>
                  <a:txBody>
                    <a:bodyPr/>
                    <a:lstStyle/>
                    <a:p>
                      <a:pPr algn="ctr" fontAlgn="b"/>
                      <a:r>
                        <a:rPr lang="en-US" sz="1400" b="0" i="0" u="none" strike="noStrike">
                          <a:solidFill>
                            <a:srgbClr val="000000"/>
                          </a:solidFill>
                          <a:effectLst/>
                          <a:latin typeface="+mn-lt"/>
                        </a:rPr>
                        <a:t>228</a:t>
                      </a:r>
                    </a:p>
                  </a:txBody>
                  <a:tcPr marL="7620" marR="7620" marT="7620" marB="0" anchor="ctr"/>
                </a:tc>
                <a:tc>
                  <a:txBody>
                    <a:bodyPr/>
                    <a:lstStyle/>
                    <a:p>
                      <a:pPr algn="ctr"/>
                      <a:r>
                        <a:rPr lang="en-US" sz="1400" dirty="0">
                          <a:latin typeface="+mn-lt"/>
                        </a:rPr>
                        <a:t>335</a:t>
                      </a:r>
                    </a:p>
                  </a:txBody>
                  <a:tcPr anchor="ctr"/>
                </a:tc>
                <a:extLst>
                  <a:ext uri="{0D108BD9-81ED-4DB2-BD59-A6C34878D82A}">
                    <a16:rowId xmlns:a16="http://schemas.microsoft.com/office/drawing/2014/main" val="4239998391"/>
                  </a:ext>
                </a:extLst>
              </a:tr>
              <a:tr h="370840">
                <a:tc>
                  <a:txBody>
                    <a:bodyPr/>
                    <a:lstStyle/>
                    <a:p>
                      <a:pPr algn="l"/>
                      <a:r>
                        <a:rPr lang="en-US" sz="1400" dirty="0"/>
                        <a:t>CB6mp-AERO6</a:t>
                      </a:r>
                    </a:p>
                  </a:txBody>
                  <a:tcPr anchor="ctr"/>
                </a:tc>
                <a:tc>
                  <a:txBody>
                    <a:bodyPr/>
                    <a:lstStyle/>
                    <a:p>
                      <a:pPr algn="ctr"/>
                      <a:r>
                        <a:rPr lang="en-US" sz="1400" dirty="0">
                          <a:latin typeface="+mn-lt"/>
                        </a:rPr>
                        <a:t>128</a:t>
                      </a:r>
                    </a:p>
                  </a:txBody>
                  <a:tcPr anchor="ctr"/>
                </a:tc>
                <a:tc>
                  <a:txBody>
                    <a:bodyPr/>
                    <a:lstStyle/>
                    <a:p>
                      <a:pPr algn="ctr"/>
                      <a:r>
                        <a:rPr lang="en-US" sz="1400" dirty="0">
                          <a:latin typeface="+mn-lt"/>
                        </a:rPr>
                        <a:t>119</a:t>
                      </a:r>
                    </a:p>
                  </a:txBody>
                  <a:tcPr anchor="ctr"/>
                </a:tc>
                <a:tc>
                  <a:txBody>
                    <a:bodyPr/>
                    <a:lstStyle/>
                    <a:p>
                      <a:pPr algn="ctr"/>
                      <a:r>
                        <a:rPr lang="en-US" sz="1400" dirty="0">
                          <a:latin typeface="+mn-lt"/>
                        </a:rPr>
                        <a:t>47</a:t>
                      </a:r>
                    </a:p>
                  </a:txBody>
                  <a:tcPr anchor="ctr"/>
                </a:tc>
                <a:tc>
                  <a:txBody>
                    <a:bodyPr/>
                    <a:lstStyle/>
                    <a:p>
                      <a:pPr algn="ctr" fontAlgn="b"/>
                      <a:r>
                        <a:rPr lang="en-US" sz="1400" b="0" i="0" u="none" strike="noStrike" dirty="0">
                          <a:solidFill>
                            <a:srgbClr val="000000"/>
                          </a:solidFill>
                          <a:effectLst/>
                          <a:latin typeface="+mn-lt"/>
                        </a:rPr>
                        <a:t>294</a:t>
                      </a:r>
                    </a:p>
                  </a:txBody>
                  <a:tcPr marL="7620" marR="7620" marT="7620" marB="0" anchor="ctr"/>
                </a:tc>
                <a:tc>
                  <a:txBody>
                    <a:bodyPr/>
                    <a:lstStyle/>
                    <a:p>
                      <a:pPr algn="ctr"/>
                      <a:r>
                        <a:rPr lang="en-US" sz="1400" dirty="0">
                          <a:latin typeface="+mn-lt"/>
                        </a:rPr>
                        <a:t>335</a:t>
                      </a:r>
                    </a:p>
                  </a:txBody>
                  <a:tcPr anchor="ctr"/>
                </a:tc>
                <a:extLst>
                  <a:ext uri="{0D108BD9-81ED-4DB2-BD59-A6C34878D82A}">
                    <a16:rowId xmlns:a16="http://schemas.microsoft.com/office/drawing/2014/main" val="716383380"/>
                  </a:ext>
                </a:extLst>
              </a:tr>
              <a:tr h="370840">
                <a:tc>
                  <a:txBody>
                    <a:bodyPr/>
                    <a:lstStyle/>
                    <a:p>
                      <a:pPr algn="l"/>
                      <a:r>
                        <a:rPr lang="en-US" sz="1400" dirty="0"/>
                        <a:t>RACM2-AERO6</a:t>
                      </a:r>
                    </a:p>
                  </a:txBody>
                  <a:tcPr anchor="ctr"/>
                </a:tc>
                <a:tc>
                  <a:txBody>
                    <a:bodyPr/>
                    <a:lstStyle/>
                    <a:p>
                      <a:pPr algn="ctr"/>
                      <a:r>
                        <a:rPr lang="en-US" sz="1400" dirty="0">
                          <a:latin typeface="+mn-lt"/>
                        </a:rPr>
                        <a:t>146</a:t>
                      </a:r>
                    </a:p>
                  </a:txBody>
                  <a:tcPr anchor="ctr"/>
                </a:tc>
                <a:tc>
                  <a:txBody>
                    <a:bodyPr/>
                    <a:lstStyle/>
                    <a:p>
                      <a:pPr algn="ctr"/>
                      <a:r>
                        <a:rPr lang="en-US" sz="1400" dirty="0">
                          <a:latin typeface="+mn-lt"/>
                        </a:rPr>
                        <a:t>82</a:t>
                      </a:r>
                    </a:p>
                  </a:txBody>
                  <a:tcPr anchor="ctr"/>
                </a:tc>
                <a:tc>
                  <a:txBody>
                    <a:bodyPr/>
                    <a:lstStyle/>
                    <a:p>
                      <a:pPr algn="ctr"/>
                      <a:r>
                        <a:rPr lang="en-US" sz="1400" dirty="0">
                          <a:latin typeface="+mn-lt"/>
                        </a:rPr>
                        <a:t>18</a:t>
                      </a:r>
                    </a:p>
                  </a:txBody>
                  <a:tcPr anchor="ctr"/>
                </a:tc>
                <a:tc>
                  <a:txBody>
                    <a:bodyPr/>
                    <a:lstStyle/>
                    <a:p>
                      <a:pPr algn="ctr" fontAlgn="b"/>
                      <a:r>
                        <a:rPr lang="en-US" sz="1400" b="0" i="0" u="none" strike="noStrike" dirty="0">
                          <a:solidFill>
                            <a:srgbClr val="000000"/>
                          </a:solidFill>
                          <a:effectLst/>
                          <a:latin typeface="+mn-lt"/>
                        </a:rPr>
                        <a:t>246</a:t>
                      </a:r>
                    </a:p>
                  </a:txBody>
                  <a:tcPr marL="7620" marR="7620" marT="7620" marB="0" anchor="ctr"/>
                </a:tc>
                <a:tc>
                  <a:txBody>
                    <a:bodyPr/>
                    <a:lstStyle/>
                    <a:p>
                      <a:pPr algn="ctr"/>
                      <a:r>
                        <a:rPr lang="en-US" sz="1400" dirty="0">
                          <a:latin typeface="+mn-lt"/>
                        </a:rPr>
                        <a:t>407</a:t>
                      </a:r>
                    </a:p>
                  </a:txBody>
                  <a:tcPr anchor="ctr"/>
                </a:tc>
                <a:extLst>
                  <a:ext uri="{0D108BD9-81ED-4DB2-BD59-A6C34878D82A}">
                    <a16:rowId xmlns:a16="http://schemas.microsoft.com/office/drawing/2014/main" val="1503616984"/>
                  </a:ext>
                </a:extLst>
              </a:tr>
              <a:tr h="370840">
                <a:tc>
                  <a:txBody>
                    <a:bodyPr/>
                    <a:lstStyle/>
                    <a:p>
                      <a:pPr algn="l"/>
                      <a:r>
                        <a:rPr lang="en-US" sz="1400" dirty="0"/>
                        <a:t>SAPRC07tic-AERO7i</a:t>
                      </a:r>
                    </a:p>
                  </a:txBody>
                  <a:tcPr anchor="ctr"/>
                </a:tc>
                <a:tc>
                  <a:txBody>
                    <a:bodyPr/>
                    <a:lstStyle/>
                    <a:p>
                      <a:pPr algn="ctr"/>
                      <a:r>
                        <a:rPr lang="en-US" sz="1400" dirty="0">
                          <a:latin typeface="+mn-lt"/>
                        </a:rPr>
                        <a:t>205</a:t>
                      </a:r>
                    </a:p>
                  </a:txBody>
                  <a:tcPr anchor="ctr"/>
                </a:tc>
                <a:tc>
                  <a:txBody>
                    <a:bodyPr/>
                    <a:lstStyle/>
                    <a:p>
                      <a:pPr algn="ctr"/>
                      <a:r>
                        <a:rPr lang="en-US" sz="1400" dirty="0">
                          <a:latin typeface="+mn-lt"/>
                        </a:rPr>
                        <a:t>86</a:t>
                      </a:r>
                    </a:p>
                  </a:txBody>
                  <a:tcPr anchor="ctr"/>
                </a:tc>
                <a:tc>
                  <a:txBody>
                    <a:bodyPr/>
                    <a:lstStyle/>
                    <a:p>
                      <a:pPr algn="ctr"/>
                      <a:r>
                        <a:rPr lang="en-US" sz="1400" dirty="0">
                          <a:latin typeface="+mn-lt"/>
                        </a:rPr>
                        <a:t>11</a:t>
                      </a:r>
                    </a:p>
                  </a:txBody>
                  <a:tcPr anchor="ctr"/>
                </a:tc>
                <a:tc>
                  <a:txBody>
                    <a:bodyPr/>
                    <a:lstStyle/>
                    <a:p>
                      <a:pPr algn="ctr" fontAlgn="b"/>
                      <a:r>
                        <a:rPr lang="en-US" sz="1400" b="0" i="0" u="none" strike="noStrike" dirty="0">
                          <a:solidFill>
                            <a:srgbClr val="000000"/>
                          </a:solidFill>
                          <a:effectLst/>
                          <a:latin typeface="+mn-lt"/>
                        </a:rPr>
                        <a:t>302</a:t>
                      </a:r>
                    </a:p>
                  </a:txBody>
                  <a:tcPr marL="7620" marR="7620" marT="7620" marB="0" anchor="ctr"/>
                </a:tc>
                <a:tc>
                  <a:txBody>
                    <a:bodyPr/>
                    <a:lstStyle/>
                    <a:p>
                      <a:pPr algn="ctr"/>
                      <a:r>
                        <a:rPr lang="en-US" sz="1400" dirty="0">
                          <a:latin typeface="+mn-lt"/>
                        </a:rPr>
                        <a:t>925</a:t>
                      </a:r>
                    </a:p>
                  </a:txBody>
                  <a:tcPr anchor="ctr"/>
                </a:tc>
                <a:extLst>
                  <a:ext uri="{0D108BD9-81ED-4DB2-BD59-A6C34878D82A}">
                    <a16:rowId xmlns:a16="http://schemas.microsoft.com/office/drawing/2014/main" val="474444767"/>
                  </a:ext>
                </a:extLst>
              </a:tr>
              <a:tr h="370840">
                <a:tc>
                  <a:txBody>
                    <a:bodyPr/>
                    <a:lstStyle/>
                    <a:p>
                      <a:pPr algn="l"/>
                      <a:r>
                        <a:rPr lang="en-US" sz="1400" dirty="0"/>
                        <a:t>SAPRC07tic-AERO7i-KMT2</a:t>
                      </a:r>
                    </a:p>
                  </a:txBody>
                  <a:tcPr anchor="ctr"/>
                </a:tc>
                <a:tc>
                  <a:txBody>
                    <a:bodyPr/>
                    <a:lstStyle/>
                    <a:p>
                      <a:pPr algn="ctr"/>
                      <a:r>
                        <a:rPr lang="en-US" sz="1400" dirty="0">
                          <a:latin typeface="+mn-lt"/>
                        </a:rPr>
                        <a:t>205</a:t>
                      </a:r>
                    </a:p>
                  </a:txBody>
                  <a:tcPr anchor="ctr"/>
                </a:tc>
                <a:tc>
                  <a:txBody>
                    <a:bodyPr/>
                    <a:lstStyle/>
                    <a:p>
                      <a:pPr algn="ctr"/>
                      <a:r>
                        <a:rPr lang="en-US" sz="1400" dirty="0">
                          <a:latin typeface="+mn-lt"/>
                        </a:rPr>
                        <a:t>86</a:t>
                      </a:r>
                    </a:p>
                  </a:txBody>
                  <a:tcPr anchor="ctr"/>
                </a:tc>
                <a:tc>
                  <a:txBody>
                    <a:bodyPr/>
                    <a:lstStyle/>
                    <a:p>
                      <a:pPr algn="ctr"/>
                      <a:r>
                        <a:rPr lang="en-US" sz="1400" dirty="0">
                          <a:latin typeface="+mn-lt"/>
                        </a:rPr>
                        <a:t>11</a:t>
                      </a:r>
                    </a:p>
                  </a:txBody>
                  <a:tcPr anchor="ctr"/>
                </a:tc>
                <a:tc>
                  <a:txBody>
                    <a:bodyPr/>
                    <a:lstStyle/>
                    <a:p>
                      <a:pPr algn="ctr" fontAlgn="b"/>
                      <a:r>
                        <a:rPr lang="en-US" sz="1400" b="0" i="0" u="none" strike="noStrike" dirty="0">
                          <a:solidFill>
                            <a:srgbClr val="000000"/>
                          </a:solidFill>
                          <a:effectLst/>
                          <a:latin typeface="+mn-lt"/>
                        </a:rPr>
                        <a:t>302</a:t>
                      </a:r>
                    </a:p>
                  </a:txBody>
                  <a:tcPr marL="7620" marR="7620" marT="7620" marB="0" anchor="ctr"/>
                </a:tc>
                <a:tc>
                  <a:txBody>
                    <a:bodyPr/>
                    <a:lstStyle/>
                    <a:p>
                      <a:pPr algn="ctr"/>
                      <a:r>
                        <a:rPr lang="en-US" sz="1400" dirty="0">
                          <a:latin typeface="+mn-lt"/>
                        </a:rPr>
                        <a:t>925</a:t>
                      </a:r>
                    </a:p>
                  </a:txBody>
                  <a:tcPr anchor="ctr"/>
                </a:tc>
                <a:extLst>
                  <a:ext uri="{0D108BD9-81ED-4DB2-BD59-A6C34878D82A}">
                    <a16:rowId xmlns:a16="http://schemas.microsoft.com/office/drawing/2014/main" val="1943604168"/>
                  </a:ext>
                </a:extLst>
              </a:tr>
              <a:tr h="370840">
                <a:tc>
                  <a:txBody>
                    <a:bodyPr/>
                    <a:lstStyle/>
                    <a:p>
                      <a:pPr algn="l"/>
                      <a:r>
                        <a:rPr lang="en-US" sz="1400" dirty="0"/>
                        <a:t>SAPRC07tic-AERO6i</a:t>
                      </a:r>
                    </a:p>
                  </a:txBody>
                  <a:tcPr anchor="ctr"/>
                </a:tc>
                <a:tc>
                  <a:txBody>
                    <a:bodyPr/>
                    <a:lstStyle/>
                    <a:p>
                      <a:pPr algn="ctr"/>
                      <a:r>
                        <a:rPr lang="en-US" sz="1400" dirty="0">
                          <a:latin typeface="+mn-lt"/>
                        </a:rPr>
                        <a:t>210</a:t>
                      </a:r>
                    </a:p>
                  </a:txBody>
                  <a:tcPr anchor="ctr"/>
                </a:tc>
                <a:tc>
                  <a:txBody>
                    <a:bodyPr/>
                    <a:lstStyle/>
                    <a:p>
                      <a:pPr algn="ctr"/>
                      <a:r>
                        <a:rPr lang="en-US" sz="1400" dirty="0">
                          <a:latin typeface="+mn-lt"/>
                        </a:rPr>
                        <a:t>91</a:t>
                      </a:r>
                    </a:p>
                  </a:txBody>
                  <a:tcPr anchor="ctr"/>
                </a:tc>
                <a:tc>
                  <a:txBody>
                    <a:bodyPr/>
                    <a:lstStyle/>
                    <a:p>
                      <a:pPr algn="ctr"/>
                      <a:r>
                        <a:rPr lang="en-US" sz="1400" dirty="0">
                          <a:latin typeface="+mn-lt"/>
                        </a:rPr>
                        <a:t>17</a:t>
                      </a:r>
                    </a:p>
                  </a:txBody>
                  <a:tcPr anchor="ctr"/>
                </a:tc>
                <a:tc>
                  <a:txBody>
                    <a:bodyPr/>
                    <a:lstStyle/>
                    <a:p>
                      <a:pPr algn="ctr" fontAlgn="b"/>
                      <a:r>
                        <a:rPr lang="en-US" sz="1400" b="0" i="0" u="none" strike="noStrike" dirty="0">
                          <a:solidFill>
                            <a:srgbClr val="000000"/>
                          </a:solidFill>
                          <a:effectLst/>
                          <a:latin typeface="+mn-lt"/>
                        </a:rPr>
                        <a:t>318</a:t>
                      </a:r>
                    </a:p>
                  </a:txBody>
                  <a:tcPr marL="7620" marR="7620" marT="7620" marB="0" anchor="ctr"/>
                </a:tc>
                <a:tc>
                  <a:txBody>
                    <a:bodyPr/>
                    <a:lstStyle/>
                    <a:p>
                      <a:pPr algn="ctr"/>
                      <a:r>
                        <a:rPr lang="en-US" sz="1400" dirty="0">
                          <a:latin typeface="+mn-lt"/>
                        </a:rPr>
                        <a:t>934</a:t>
                      </a:r>
                    </a:p>
                  </a:txBody>
                  <a:tcPr anchor="ctr"/>
                </a:tc>
                <a:extLst>
                  <a:ext uri="{0D108BD9-81ED-4DB2-BD59-A6C34878D82A}">
                    <a16:rowId xmlns:a16="http://schemas.microsoft.com/office/drawing/2014/main" val="3795298878"/>
                  </a:ext>
                </a:extLst>
              </a:tr>
            </a:tbl>
          </a:graphicData>
        </a:graphic>
      </p:graphicFrame>
      <p:sp>
        <p:nvSpPr>
          <p:cNvPr id="5" name="TextBox 4">
            <a:extLst>
              <a:ext uri="{FF2B5EF4-FFF2-40B4-BE49-F238E27FC236}">
                <a16:creationId xmlns:a16="http://schemas.microsoft.com/office/drawing/2014/main" id="{D0A7F9A8-4711-4865-B24D-6512F44448B4}"/>
              </a:ext>
            </a:extLst>
          </p:cNvPr>
          <p:cNvSpPr txBox="1"/>
          <p:nvPr/>
        </p:nvSpPr>
        <p:spPr>
          <a:xfrm>
            <a:off x="7229856" y="6387076"/>
            <a:ext cx="2130135" cy="338554"/>
          </a:xfrm>
          <a:prstGeom prst="rect">
            <a:avLst/>
          </a:prstGeom>
          <a:noFill/>
        </p:spPr>
        <p:txBody>
          <a:bodyPr wrap="none" rtlCol="0">
            <a:spAutoFit/>
          </a:bodyPr>
          <a:lstStyle/>
          <a:p>
            <a:r>
              <a:rPr lang="en-US" sz="1600" b="1" dirty="0">
                <a:solidFill>
                  <a:srgbClr val="0070C0"/>
                </a:solidFill>
                <a:latin typeface="Gill Sans MT" panose="020B0502020104020203" pitchFamily="34" charset="0"/>
              </a:rPr>
              <a:t>Contact: Bill Hutzell</a:t>
            </a:r>
          </a:p>
        </p:txBody>
      </p:sp>
    </p:spTree>
    <p:extLst>
      <p:ext uri="{BB962C8B-B14F-4D97-AF65-F5344CB8AC3E}">
        <p14:creationId xmlns:p14="http://schemas.microsoft.com/office/powerpoint/2010/main" val="2765663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888531-E200-4AD4-9764-AD71996EE9E6}"/>
              </a:ext>
            </a:extLst>
          </p:cNvPr>
          <p:cNvSpPr/>
          <p:nvPr/>
        </p:nvSpPr>
        <p:spPr bwMode="auto">
          <a:xfrm>
            <a:off x="536448" y="2221992"/>
            <a:ext cx="2596896" cy="914400"/>
          </a:xfrm>
          <a:prstGeom prst="rect">
            <a:avLst/>
          </a:prstGeom>
          <a:solidFill>
            <a:srgbClr val="FFBC7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 name="Text Placeholder 1">
            <a:extLst>
              <a:ext uri="{FF2B5EF4-FFF2-40B4-BE49-F238E27FC236}">
                <a16:creationId xmlns:a16="http://schemas.microsoft.com/office/drawing/2014/main" id="{97B7172B-519A-48A9-96EF-0729278AD4DD}"/>
              </a:ext>
            </a:extLst>
          </p:cNvPr>
          <p:cNvSpPr>
            <a:spLocks noGrp="1"/>
          </p:cNvSpPr>
          <p:nvPr>
            <p:ph type="body" sz="quarter" idx="11"/>
          </p:nvPr>
        </p:nvSpPr>
        <p:spPr>
          <a:xfrm>
            <a:off x="536448" y="1143000"/>
            <a:ext cx="11452352" cy="5715000"/>
          </a:xfrm>
        </p:spPr>
        <p:txBody>
          <a:bodyPr>
            <a:normAutofit fontScale="85000" lnSpcReduction="10000"/>
          </a:bodyPr>
          <a:lstStyle/>
          <a:p>
            <a:pPr>
              <a:spcBef>
                <a:spcPts val="2400"/>
              </a:spcBef>
            </a:pPr>
            <a:r>
              <a:rPr lang="en-US" sz="2400" dirty="0"/>
              <a:t>Mechanisms available in v5.3:</a:t>
            </a:r>
          </a:p>
          <a:p>
            <a:pPr>
              <a:spcBef>
                <a:spcPts val="2400"/>
              </a:spcBef>
            </a:pPr>
            <a:endParaRPr lang="en-US" sz="2000" dirty="0"/>
          </a:p>
          <a:p>
            <a:pPr marL="0" indent="0">
              <a:spcBef>
                <a:spcPts val="1200"/>
              </a:spcBef>
              <a:spcAft>
                <a:spcPts val="0"/>
              </a:spcAft>
              <a:buNone/>
            </a:pPr>
            <a:r>
              <a:rPr lang="en-US" sz="2000" dirty="0"/>
              <a:t>All solvers can now run</a:t>
            </a:r>
          </a:p>
          <a:p>
            <a:pPr marL="0" indent="0">
              <a:spcBef>
                <a:spcPts val="0"/>
              </a:spcBef>
              <a:spcAft>
                <a:spcPts val="0"/>
              </a:spcAft>
              <a:buNone/>
            </a:pPr>
            <a:r>
              <a:rPr lang="en-US" sz="2000" dirty="0"/>
              <a:t>Integrate Reaction Rate </a:t>
            </a:r>
          </a:p>
          <a:p>
            <a:pPr marL="0" indent="0">
              <a:spcBef>
                <a:spcPts val="0"/>
              </a:spcBef>
              <a:spcAft>
                <a:spcPts val="0"/>
              </a:spcAft>
              <a:buNone/>
            </a:pPr>
            <a:r>
              <a:rPr lang="en-US" sz="2000" dirty="0"/>
              <a:t>(IRR) Analysis</a:t>
            </a:r>
          </a:p>
          <a:p>
            <a:pPr>
              <a:spcBef>
                <a:spcPts val="2400"/>
              </a:spcBef>
            </a:pPr>
            <a:endParaRPr lang="en-US" sz="2000" dirty="0"/>
          </a:p>
          <a:p>
            <a:pPr>
              <a:spcBef>
                <a:spcPts val="2400"/>
              </a:spcBef>
            </a:pPr>
            <a:endParaRPr lang="en-US" sz="2000" dirty="0"/>
          </a:p>
          <a:p>
            <a:pPr>
              <a:spcBef>
                <a:spcPts val="2400"/>
              </a:spcBef>
            </a:pPr>
            <a:endParaRPr lang="en-US" sz="2000" dirty="0"/>
          </a:p>
          <a:p>
            <a:pPr>
              <a:spcBef>
                <a:spcPts val="2400"/>
              </a:spcBef>
            </a:pPr>
            <a:endParaRPr lang="en-US" sz="2000" dirty="0"/>
          </a:p>
          <a:p>
            <a:r>
              <a:rPr lang="en-US" sz="2400" dirty="0"/>
              <a:t>Entire chlorine portion of CB6 was reexamined. Uniform across all CB6 mechanisms:</a:t>
            </a:r>
          </a:p>
          <a:p>
            <a:pPr marL="403225">
              <a:spcBef>
                <a:spcPts val="0"/>
              </a:spcBef>
              <a:spcAft>
                <a:spcPts val="0"/>
              </a:spcAft>
              <a:buClr>
                <a:srgbClr val="0B5AA5"/>
              </a:buClr>
              <a:buSzPct val="100000"/>
              <a:buFont typeface="Gill Sans MT" panose="020B0502020104020203" pitchFamily="34" charset="0"/>
              <a:buChar char="–"/>
            </a:pPr>
            <a:r>
              <a:rPr lang="en-US" sz="2000" b="0" dirty="0"/>
              <a:t>19 reactions unchanged from v5.2 implementation (carryover from CB05)</a:t>
            </a:r>
          </a:p>
          <a:p>
            <a:pPr marL="403225">
              <a:spcBef>
                <a:spcPts val="0"/>
              </a:spcBef>
              <a:spcAft>
                <a:spcPts val="0"/>
              </a:spcAft>
              <a:buClr>
                <a:srgbClr val="0B5AA5"/>
              </a:buClr>
              <a:buSzPct val="100000"/>
              <a:buFont typeface="Gill Sans MT" panose="020B0502020104020203" pitchFamily="34" charset="0"/>
              <a:buChar char="–"/>
            </a:pPr>
            <a:r>
              <a:rPr lang="en-US" sz="2000" b="0" dirty="0"/>
              <a:t>1 new reaction added for propane</a:t>
            </a:r>
          </a:p>
          <a:p>
            <a:pPr marL="403225">
              <a:spcBef>
                <a:spcPts val="0"/>
              </a:spcBef>
              <a:spcAft>
                <a:spcPts val="0"/>
              </a:spcAft>
              <a:buClr>
                <a:srgbClr val="0B5AA5"/>
              </a:buClr>
              <a:buSzPct val="100000"/>
              <a:buFont typeface="Gill Sans MT" panose="020B0502020104020203" pitchFamily="34" charset="0"/>
              <a:buChar char="–"/>
            </a:pPr>
            <a:r>
              <a:rPr lang="en-US" sz="2000" b="0" dirty="0"/>
              <a:t>11 reactions updated to be consistent with IUPAC, treatment of OH oxidation or </a:t>
            </a:r>
            <a:r>
              <a:rPr lang="en-US" sz="2000" b="0" dirty="0" err="1"/>
              <a:t>CAMx</a:t>
            </a:r>
            <a:r>
              <a:rPr lang="en-US" sz="2000" b="0" dirty="0"/>
              <a:t> implementation</a:t>
            </a:r>
          </a:p>
          <a:p>
            <a:pPr marL="403225">
              <a:spcBef>
                <a:spcPts val="0"/>
              </a:spcBef>
              <a:spcAft>
                <a:spcPts val="0"/>
              </a:spcAft>
              <a:buClr>
                <a:srgbClr val="0B5AA5"/>
              </a:buClr>
              <a:buSzPct val="100000"/>
              <a:buFont typeface="Gill Sans MT" panose="020B0502020104020203" pitchFamily="34" charset="0"/>
              <a:buChar char="–"/>
            </a:pPr>
            <a:r>
              <a:rPr lang="en-US" sz="2000" b="0" dirty="0"/>
              <a:t>5 reactions associated with </a:t>
            </a:r>
            <a:r>
              <a:rPr lang="en-US" sz="2000" b="0" dirty="0">
                <a:solidFill>
                  <a:srgbClr val="FF0000"/>
                </a:solidFill>
              </a:rPr>
              <a:t>new species: chlorine nitrate </a:t>
            </a:r>
            <a:r>
              <a:rPr lang="en-US" sz="2000" b="0" dirty="0"/>
              <a:t>(CLNO3), providing an additional  NOx sink</a:t>
            </a:r>
            <a:endParaRPr lang="en-US" b="0" dirty="0"/>
          </a:p>
          <a:p>
            <a:pPr>
              <a:spcBef>
                <a:spcPts val="2400"/>
              </a:spcBef>
            </a:pPr>
            <a:endParaRPr lang="en-US" sz="2000" dirty="0"/>
          </a:p>
          <a:p>
            <a:pPr marL="0" indent="0">
              <a:spcBef>
                <a:spcPts val="2400"/>
              </a:spcBef>
              <a:buNone/>
            </a:pPr>
            <a:endParaRPr lang="en-US" sz="2000" dirty="0"/>
          </a:p>
          <a:p>
            <a:pPr lvl="1"/>
            <a:endParaRPr lang="en-US" dirty="0"/>
          </a:p>
        </p:txBody>
      </p:sp>
      <p:sp>
        <p:nvSpPr>
          <p:cNvPr id="3" name="Title 2">
            <a:extLst>
              <a:ext uri="{FF2B5EF4-FFF2-40B4-BE49-F238E27FC236}">
                <a16:creationId xmlns:a16="http://schemas.microsoft.com/office/drawing/2014/main" id="{AB39D2A8-1347-470A-BDCB-0FA40CCC3699}"/>
              </a:ext>
            </a:extLst>
          </p:cNvPr>
          <p:cNvSpPr>
            <a:spLocks noGrp="1"/>
          </p:cNvSpPr>
          <p:nvPr>
            <p:ph type="title"/>
          </p:nvPr>
        </p:nvSpPr>
        <p:spPr>
          <a:xfrm>
            <a:off x="3566160" y="320040"/>
            <a:ext cx="7924800" cy="678307"/>
          </a:xfrm>
        </p:spPr>
        <p:txBody>
          <a:bodyPr/>
          <a:lstStyle/>
          <a:p>
            <a:r>
              <a:rPr lang="en-US" sz="2400" dirty="0"/>
              <a:t>Chemistry: Mechanism Updates</a:t>
            </a:r>
          </a:p>
        </p:txBody>
      </p:sp>
      <p:graphicFrame>
        <p:nvGraphicFramePr>
          <p:cNvPr id="6" name="Table 5">
            <a:extLst>
              <a:ext uri="{FF2B5EF4-FFF2-40B4-BE49-F238E27FC236}">
                <a16:creationId xmlns:a16="http://schemas.microsoft.com/office/drawing/2014/main" id="{C970D871-6858-4E93-844C-4FA2F5C5B01F}"/>
              </a:ext>
            </a:extLst>
          </p:cNvPr>
          <p:cNvGraphicFramePr>
            <a:graphicFrameLocks noGrp="1"/>
          </p:cNvGraphicFramePr>
          <p:nvPr>
            <p:extLst>
              <p:ext uri="{D42A27DB-BD31-4B8C-83A1-F6EECF244321}">
                <p14:modId xmlns:p14="http://schemas.microsoft.com/office/powerpoint/2010/main" val="3240380979"/>
              </p:ext>
            </p:extLst>
          </p:nvPr>
        </p:nvGraphicFramePr>
        <p:xfrm>
          <a:off x="3425952" y="1490472"/>
          <a:ext cx="8332936" cy="3855720"/>
        </p:xfrm>
        <a:graphic>
          <a:graphicData uri="http://schemas.openxmlformats.org/drawingml/2006/table">
            <a:tbl>
              <a:tblPr firstRow="1" bandRow="1">
                <a:tableStyleId>{EB9631B5-78F2-41C9-869B-9F39066F8104}</a:tableStyleId>
              </a:tblPr>
              <a:tblGrid>
                <a:gridCol w="2670048">
                  <a:extLst>
                    <a:ext uri="{9D8B030D-6E8A-4147-A177-3AD203B41FA5}">
                      <a16:colId xmlns:a16="http://schemas.microsoft.com/office/drawing/2014/main" val="2791002884"/>
                    </a:ext>
                  </a:extLst>
                </a:gridCol>
                <a:gridCol w="950976">
                  <a:extLst>
                    <a:ext uri="{9D8B030D-6E8A-4147-A177-3AD203B41FA5}">
                      <a16:colId xmlns:a16="http://schemas.microsoft.com/office/drawing/2014/main" val="1134893841"/>
                    </a:ext>
                  </a:extLst>
                </a:gridCol>
                <a:gridCol w="1058041">
                  <a:extLst>
                    <a:ext uri="{9D8B030D-6E8A-4147-A177-3AD203B41FA5}">
                      <a16:colId xmlns:a16="http://schemas.microsoft.com/office/drawing/2014/main" val="4221676163"/>
                    </a:ext>
                  </a:extLst>
                </a:gridCol>
                <a:gridCol w="1274196">
                  <a:extLst>
                    <a:ext uri="{9D8B030D-6E8A-4147-A177-3AD203B41FA5}">
                      <a16:colId xmlns:a16="http://schemas.microsoft.com/office/drawing/2014/main" val="2306642607"/>
                    </a:ext>
                  </a:extLst>
                </a:gridCol>
                <a:gridCol w="1161718">
                  <a:extLst>
                    <a:ext uri="{9D8B030D-6E8A-4147-A177-3AD203B41FA5}">
                      <a16:colId xmlns:a16="http://schemas.microsoft.com/office/drawing/2014/main" val="1723264670"/>
                    </a:ext>
                  </a:extLst>
                </a:gridCol>
                <a:gridCol w="1217957">
                  <a:extLst>
                    <a:ext uri="{9D8B030D-6E8A-4147-A177-3AD203B41FA5}">
                      <a16:colId xmlns:a16="http://schemas.microsoft.com/office/drawing/2014/main" val="1128064545"/>
                    </a:ext>
                  </a:extLst>
                </a:gridCol>
              </a:tblGrid>
              <a:tr h="370840">
                <a:tc>
                  <a:txBody>
                    <a:bodyPr/>
                    <a:lstStyle/>
                    <a:p>
                      <a:r>
                        <a:rPr lang="en-US" sz="1400" dirty="0"/>
                        <a:t>Description</a:t>
                      </a:r>
                    </a:p>
                  </a:txBody>
                  <a:tcPr anchor="ctr">
                    <a:solidFill>
                      <a:srgbClr val="0070C0"/>
                    </a:solidFill>
                  </a:tcPr>
                </a:tc>
                <a:tc>
                  <a:txBody>
                    <a:bodyPr/>
                    <a:lstStyle/>
                    <a:p>
                      <a:pPr algn="ctr"/>
                      <a:r>
                        <a:rPr lang="en-US" sz="1400" dirty="0"/>
                        <a:t>Gas Species</a:t>
                      </a:r>
                    </a:p>
                  </a:txBody>
                  <a:tcPr anchor="ctr">
                    <a:solidFill>
                      <a:srgbClr val="0070C0"/>
                    </a:solidFill>
                  </a:tcPr>
                </a:tc>
                <a:tc>
                  <a:txBody>
                    <a:bodyPr/>
                    <a:lstStyle/>
                    <a:p>
                      <a:pPr algn="ctr"/>
                      <a:r>
                        <a:rPr lang="en-US" sz="1400" dirty="0"/>
                        <a:t>Aerosol Species</a:t>
                      </a:r>
                    </a:p>
                  </a:txBody>
                  <a:tcPr anchor="ctr">
                    <a:solidFill>
                      <a:srgbClr val="0070C0"/>
                    </a:solidFill>
                  </a:tcPr>
                </a:tc>
                <a:tc>
                  <a:txBody>
                    <a:bodyPr/>
                    <a:lstStyle/>
                    <a:p>
                      <a:pPr algn="ctr"/>
                      <a:r>
                        <a:rPr lang="en-US" sz="1400" dirty="0"/>
                        <a:t>Nonreactive Species</a:t>
                      </a:r>
                    </a:p>
                  </a:txBody>
                  <a:tcPr anchor="ctr">
                    <a:solidFill>
                      <a:srgbClr val="0070C0"/>
                    </a:solidFill>
                  </a:tcPr>
                </a:tc>
                <a:tc>
                  <a:txBody>
                    <a:bodyPr/>
                    <a:lstStyle/>
                    <a:p>
                      <a:pPr algn="ctr"/>
                      <a:r>
                        <a:rPr lang="en-US" sz="1400" dirty="0"/>
                        <a:t>Total Species</a:t>
                      </a:r>
                    </a:p>
                  </a:txBody>
                  <a:tcPr anchor="ctr">
                    <a:solidFill>
                      <a:srgbClr val="0070C0"/>
                    </a:solidFill>
                  </a:tcPr>
                </a:tc>
                <a:tc>
                  <a:txBody>
                    <a:bodyPr/>
                    <a:lstStyle/>
                    <a:p>
                      <a:pPr algn="ctr"/>
                      <a:r>
                        <a:rPr lang="en-US" sz="1400" dirty="0"/>
                        <a:t>Gas-Phase Reactions</a:t>
                      </a:r>
                    </a:p>
                  </a:txBody>
                  <a:tcPr anchor="ctr">
                    <a:solidFill>
                      <a:srgbClr val="0070C0"/>
                    </a:solidFill>
                  </a:tcPr>
                </a:tc>
                <a:extLst>
                  <a:ext uri="{0D108BD9-81ED-4DB2-BD59-A6C34878D82A}">
                    <a16:rowId xmlns:a16="http://schemas.microsoft.com/office/drawing/2014/main" val="3373834397"/>
                  </a:ext>
                </a:extLst>
              </a:tr>
              <a:tr h="370840">
                <a:tc>
                  <a:txBody>
                    <a:bodyPr/>
                    <a:lstStyle/>
                    <a:p>
                      <a:pPr algn="l"/>
                      <a:r>
                        <a:rPr lang="en-US" sz="1400" dirty="0"/>
                        <a:t>CB6r3-AERO7</a:t>
                      </a:r>
                    </a:p>
                  </a:txBody>
                  <a:tcPr anchor="ctr"/>
                </a:tc>
                <a:tc>
                  <a:txBody>
                    <a:bodyPr/>
                    <a:lstStyle/>
                    <a:p>
                      <a:pPr algn="ctr"/>
                      <a:r>
                        <a:rPr lang="en-US" sz="1400" dirty="0">
                          <a:latin typeface="+mn-lt"/>
                        </a:rPr>
                        <a:t>126</a:t>
                      </a:r>
                    </a:p>
                  </a:txBody>
                  <a:tcPr anchor="ctr"/>
                </a:tc>
                <a:tc>
                  <a:txBody>
                    <a:bodyPr/>
                    <a:lstStyle/>
                    <a:p>
                      <a:pPr algn="ctr"/>
                      <a:r>
                        <a:rPr lang="en-US" sz="1400" dirty="0">
                          <a:latin typeface="+mn-lt"/>
                        </a:rPr>
                        <a:t>80</a:t>
                      </a:r>
                    </a:p>
                  </a:txBody>
                  <a:tcPr anchor="ctr"/>
                </a:tc>
                <a:tc>
                  <a:txBody>
                    <a:bodyPr/>
                    <a:lstStyle/>
                    <a:p>
                      <a:pPr algn="ctr"/>
                      <a:r>
                        <a:rPr lang="en-US" sz="1400" dirty="0">
                          <a:latin typeface="+mn-lt"/>
                        </a:rPr>
                        <a:t>11</a:t>
                      </a:r>
                    </a:p>
                  </a:txBody>
                  <a:tcPr anchor="ctr"/>
                </a:tc>
                <a:tc>
                  <a:txBody>
                    <a:bodyPr/>
                    <a:lstStyle/>
                    <a:p>
                      <a:pPr algn="ctr" fontAlgn="b"/>
                      <a:r>
                        <a:rPr lang="en-US" sz="1400" b="0" i="0" u="none" strike="noStrike" dirty="0">
                          <a:solidFill>
                            <a:srgbClr val="000000"/>
                          </a:solidFill>
                          <a:effectLst/>
                          <a:latin typeface="+mn-lt"/>
                        </a:rPr>
                        <a:t>217</a:t>
                      </a:r>
                    </a:p>
                  </a:txBody>
                  <a:tcPr marL="7620" marR="7620" marT="7620" marB="0" anchor="ctr"/>
                </a:tc>
                <a:tc>
                  <a:txBody>
                    <a:bodyPr/>
                    <a:lstStyle/>
                    <a:p>
                      <a:pPr algn="ctr"/>
                      <a:r>
                        <a:rPr lang="en-US" sz="1400" dirty="0">
                          <a:latin typeface="+mn-lt"/>
                        </a:rPr>
                        <a:t>338</a:t>
                      </a:r>
                    </a:p>
                  </a:txBody>
                  <a:tcPr anchor="ctr"/>
                </a:tc>
                <a:extLst>
                  <a:ext uri="{0D108BD9-81ED-4DB2-BD59-A6C34878D82A}">
                    <a16:rowId xmlns:a16="http://schemas.microsoft.com/office/drawing/2014/main" val="2069856469"/>
                  </a:ext>
                </a:extLst>
              </a:tr>
              <a:tr h="370840">
                <a:tc>
                  <a:txBody>
                    <a:bodyPr/>
                    <a:lstStyle/>
                    <a:p>
                      <a:pPr algn="l"/>
                      <a:r>
                        <a:rPr lang="en-US" sz="1400" dirty="0"/>
                        <a:t>CB6r3-AERO7-KMT2</a:t>
                      </a:r>
                    </a:p>
                  </a:txBody>
                  <a:tcPr anchor="ctr"/>
                </a:tc>
                <a:tc>
                  <a:txBody>
                    <a:bodyPr/>
                    <a:lstStyle/>
                    <a:p>
                      <a:pPr algn="ctr"/>
                      <a:r>
                        <a:rPr lang="en-US" sz="1400" dirty="0">
                          <a:latin typeface="+mn-lt"/>
                        </a:rPr>
                        <a:t>126</a:t>
                      </a:r>
                    </a:p>
                  </a:txBody>
                  <a:tcPr anchor="ctr"/>
                </a:tc>
                <a:tc>
                  <a:txBody>
                    <a:bodyPr/>
                    <a:lstStyle/>
                    <a:p>
                      <a:pPr algn="ctr"/>
                      <a:r>
                        <a:rPr lang="en-US" sz="1400" dirty="0">
                          <a:latin typeface="+mn-lt"/>
                        </a:rPr>
                        <a:t>80</a:t>
                      </a:r>
                    </a:p>
                  </a:txBody>
                  <a:tcPr anchor="ctr"/>
                </a:tc>
                <a:tc>
                  <a:txBody>
                    <a:bodyPr/>
                    <a:lstStyle/>
                    <a:p>
                      <a:pPr algn="ctr"/>
                      <a:r>
                        <a:rPr lang="en-US" sz="1400" dirty="0">
                          <a:latin typeface="+mn-lt"/>
                        </a:rPr>
                        <a:t>11</a:t>
                      </a:r>
                    </a:p>
                  </a:txBody>
                  <a:tcPr anchor="ctr"/>
                </a:tc>
                <a:tc>
                  <a:txBody>
                    <a:bodyPr/>
                    <a:lstStyle/>
                    <a:p>
                      <a:pPr algn="ctr" fontAlgn="b"/>
                      <a:r>
                        <a:rPr lang="en-US" sz="1400" b="0" i="0" u="none" strike="noStrike">
                          <a:solidFill>
                            <a:srgbClr val="000000"/>
                          </a:solidFill>
                          <a:effectLst/>
                          <a:latin typeface="+mn-lt"/>
                        </a:rPr>
                        <a:t>217</a:t>
                      </a:r>
                    </a:p>
                  </a:txBody>
                  <a:tcPr marL="7620" marR="7620" marT="7620" marB="0" anchor="ctr"/>
                </a:tc>
                <a:tc>
                  <a:txBody>
                    <a:bodyPr/>
                    <a:lstStyle/>
                    <a:p>
                      <a:pPr algn="ctr"/>
                      <a:r>
                        <a:rPr lang="en-US" sz="1400" dirty="0">
                          <a:latin typeface="+mn-lt"/>
                        </a:rPr>
                        <a:t>338</a:t>
                      </a:r>
                    </a:p>
                  </a:txBody>
                  <a:tcPr anchor="ctr"/>
                </a:tc>
                <a:extLst>
                  <a:ext uri="{0D108BD9-81ED-4DB2-BD59-A6C34878D82A}">
                    <a16:rowId xmlns:a16="http://schemas.microsoft.com/office/drawing/2014/main" val="81129910"/>
                  </a:ext>
                </a:extLst>
              </a:tr>
              <a:tr h="370840">
                <a:tc>
                  <a:txBody>
                    <a:bodyPr/>
                    <a:lstStyle/>
                    <a:p>
                      <a:pPr algn="l"/>
                      <a:r>
                        <a:rPr lang="en-US" sz="1400" dirty="0"/>
                        <a:t>CB6r3-AERO7-Marine</a:t>
                      </a:r>
                    </a:p>
                  </a:txBody>
                  <a:tcPr anchor="ctr"/>
                </a:tc>
                <a:tc>
                  <a:txBody>
                    <a:bodyPr/>
                    <a:lstStyle/>
                    <a:p>
                      <a:pPr algn="ctr"/>
                      <a:r>
                        <a:rPr lang="en-US" sz="1400" dirty="0">
                          <a:latin typeface="+mn-lt"/>
                        </a:rPr>
                        <a:t>161</a:t>
                      </a:r>
                    </a:p>
                  </a:txBody>
                  <a:tcPr anchor="ctr"/>
                </a:tc>
                <a:tc>
                  <a:txBody>
                    <a:bodyPr/>
                    <a:lstStyle/>
                    <a:p>
                      <a:pPr algn="ctr"/>
                      <a:r>
                        <a:rPr lang="en-US" sz="1400" dirty="0">
                          <a:latin typeface="+mn-lt"/>
                        </a:rPr>
                        <a:t>82</a:t>
                      </a:r>
                    </a:p>
                  </a:txBody>
                  <a:tcPr anchor="ctr"/>
                </a:tc>
                <a:tc>
                  <a:txBody>
                    <a:bodyPr/>
                    <a:lstStyle/>
                    <a:p>
                      <a:pPr algn="ctr"/>
                      <a:r>
                        <a:rPr lang="en-US" sz="1400" dirty="0">
                          <a:latin typeface="+mn-lt"/>
                        </a:rPr>
                        <a:t>11</a:t>
                      </a:r>
                    </a:p>
                  </a:txBody>
                  <a:tcPr anchor="ctr"/>
                </a:tc>
                <a:tc>
                  <a:txBody>
                    <a:bodyPr/>
                    <a:lstStyle/>
                    <a:p>
                      <a:pPr algn="ctr" fontAlgn="b"/>
                      <a:r>
                        <a:rPr lang="en-US" sz="1400" b="0" i="0" u="none" strike="noStrike">
                          <a:solidFill>
                            <a:srgbClr val="000000"/>
                          </a:solidFill>
                          <a:effectLst/>
                          <a:latin typeface="+mn-lt"/>
                        </a:rPr>
                        <a:t>254</a:t>
                      </a:r>
                    </a:p>
                  </a:txBody>
                  <a:tcPr marL="7620" marR="7620" marT="7620" marB="0" anchor="ctr"/>
                </a:tc>
                <a:tc>
                  <a:txBody>
                    <a:bodyPr/>
                    <a:lstStyle/>
                    <a:p>
                      <a:pPr algn="ctr"/>
                      <a:r>
                        <a:rPr lang="en-US" sz="1400" dirty="0">
                          <a:latin typeface="+mn-lt"/>
                        </a:rPr>
                        <a:t>452</a:t>
                      </a:r>
                    </a:p>
                  </a:txBody>
                  <a:tcPr anchor="ctr"/>
                </a:tc>
                <a:extLst>
                  <a:ext uri="{0D108BD9-81ED-4DB2-BD59-A6C34878D82A}">
                    <a16:rowId xmlns:a16="http://schemas.microsoft.com/office/drawing/2014/main" val="3927846647"/>
                  </a:ext>
                </a:extLst>
              </a:tr>
              <a:tr h="370840">
                <a:tc>
                  <a:txBody>
                    <a:bodyPr/>
                    <a:lstStyle/>
                    <a:p>
                      <a:pPr algn="l"/>
                      <a:r>
                        <a:rPr lang="en-US" sz="1400" dirty="0"/>
                        <a:t>CB6r3-AERO6</a:t>
                      </a:r>
                    </a:p>
                  </a:txBody>
                  <a:tcPr anchor="ctr"/>
                </a:tc>
                <a:tc>
                  <a:txBody>
                    <a:bodyPr/>
                    <a:lstStyle/>
                    <a:p>
                      <a:pPr algn="ctr"/>
                      <a:r>
                        <a:rPr lang="en-US" sz="1400" dirty="0">
                          <a:latin typeface="+mn-lt"/>
                        </a:rPr>
                        <a:t>128</a:t>
                      </a:r>
                    </a:p>
                  </a:txBody>
                  <a:tcPr anchor="ctr"/>
                </a:tc>
                <a:tc>
                  <a:txBody>
                    <a:bodyPr/>
                    <a:lstStyle/>
                    <a:p>
                      <a:pPr algn="ctr"/>
                      <a:r>
                        <a:rPr lang="en-US" sz="1400" dirty="0">
                          <a:latin typeface="+mn-lt"/>
                        </a:rPr>
                        <a:t>83</a:t>
                      </a:r>
                    </a:p>
                  </a:txBody>
                  <a:tcPr anchor="ctr"/>
                </a:tc>
                <a:tc>
                  <a:txBody>
                    <a:bodyPr/>
                    <a:lstStyle/>
                    <a:p>
                      <a:pPr algn="ctr"/>
                      <a:r>
                        <a:rPr lang="en-US" sz="1400" dirty="0">
                          <a:latin typeface="+mn-lt"/>
                        </a:rPr>
                        <a:t>17</a:t>
                      </a:r>
                    </a:p>
                  </a:txBody>
                  <a:tcPr anchor="ctr"/>
                </a:tc>
                <a:tc>
                  <a:txBody>
                    <a:bodyPr/>
                    <a:lstStyle/>
                    <a:p>
                      <a:pPr algn="ctr" fontAlgn="b"/>
                      <a:r>
                        <a:rPr lang="en-US" sz="1400" b="0" i="0" u="none" strike="noStrike">
                          <a:solidFill>
                            <a:srgbClr val="000000"/>
                          </a:solidFill>
                          <a:effectLst/>
                          <a:latin typeface="+mn-lt"/>
                        </a:rPr>
                        <a:t>228</a:t>
                      </a:r>
                    </a:p>
                  </a:txBody>
                  <a:tcPr marL="7620" marR="7620" marT="7620" marB="0" anchor="ctr"/>
                </a:tc>
                <a:tc>
                  <a:txBody>
                    <a:bodyPr/>
                    <a:lstStyle/>
                    <a:p>
                      <a:pPr algn="ctr"/>
                      <a:r>
                        <a:rPr lang="en-US" sz="1400" dirty="0">
                          <a:latin typeface="+mn-lt"/>
                        </a:rPr>
                        <a:t>335</a:t>
                      </a:r>
                    </a:p>
                  </a:txBody>
                  <a:tcPr anchor="ctr"/>
                </a:tc>
                <a:extLst>
                  <a:ext uri="{0D108BD9-81ED-4DB2-BD59-A6C34878D82A}">
                    <a16:rowId xmlns:a16="http://schemas.microsoft.com/office/drawing/2014/main" val="4239998391"/>
                  </a:ext>
                </a:extLst>
              </a:tr>
              <a:tr h="370840">
                <a:tc>
                  <a:txBody>
                    <a:bodyPr/>
                    <a:lstStyle/>
                    <a:p>
                      <a:pPr algn="l"/>
                      <a:r>
                        <a:rPr lang="en-US" sz="1400" dirty="0"/>
                        <a:t>CB6mp-AERO6</a:t>
                      </a:r>
                    </a:p>
                  </a:txBody>
                  <a:tcPr anchor="ctr"/>
                </a:tc>
                <a:tc>
                  <a:txBody>
                    <a:bodyPr/>
                    <a:lstStyle/>
                    <a:p>
                      <a:pPr algn="ctr"/>
                      <a:r>
                        <a:rPr lang="en-US" sz="1400" dirty="0">
                          <a:latin typeface="+mn-lt"/>
                        </a:rPr>
                        <a:t>128</a:t>
                      </a:r>
                    </a:p>
                  </a:txBody>
                  <a:tcPr anchor="ctr"/>
                </a:tc>
                <a:tc>
                  <a:txBody>
                    <a:bodyPr/>
                    <a:lstStyle/>
                    <a:p>
                      <a:pPr algn="ctr"/>
                      <a:r>
                        <a:rPr lang="en-US" sz="1400" dirty="0">
                          <a:latin typeface="+mn-lt"/>
                        </a:rPr>
                        <a:t>119</a:t>
                      </a:r>
                    </a:p>
                  </a:txBody>
                  <a:tcPr anchor="ctr"/>
                </a:tc>
                <a:tc>
                  <a:txBody>
                    <a:bodyPr/>
                    <a:lstStyle/>
                    <a:p>
                      <a:pPr algn="ctr"/>
                      <a:r>
                        <a:rPr lang="en-US" sz="1400" dirty="0">
                          <a:latin typeface="+mn-lt"/>
                        </a:rPr>
                        <a:t>47</a:t>
                      </a:r>
                    </a:p>
                  </a:txBody>
                  <a:tcPr anchor="ctr"/>
                </a:tc>
                <a:tc>
                  <a:txBody>
                    <a:bodyPr/>
                    <a:lstStyle/>
                    <a:p>
                      <a:pPr algn="ctr" fontAlgn="b"/>
                      <a:r>
                        <a:rPr lang="en-US" sz="1400" b="0" i="0" u="none" strike="noStrike" dirty="0">
                          <a:solidFill>
                            <a:srgbClr val="000000"/>
                          </a:solidFill>
                          <a:effectLst/>
                          <a:latin typeface="+mn-lt"/>
                        </a:rPr>
                        <a:t>294</a:t>
                      </a:r>
                    </a:p>
                  </a:txBody>
                  <a:tcPr marL="7620" marR="7620" marT="7620" marB="0" anchor="ctr"/>
                </a:tc>
                <a:tc>
                  <a:txBody>
                    <a:bodyPr/>
                    <a:lstStyle/>
                    <a:p>
                      <a:pPr algn="ctr"/>
                      <a:r>
                        <a:rPr lang="en-US" sz="1400" dirty="0">
                          <a:latin typeface="+mn-lt"/>
                        </a:rPr>
                        <a:t>335</a:t>
                      </a:r>
                    </a:p>
                  </a:txBody>
                  <a:tcPr anchor="ctr"/>
                </a:tc>
                <a:extLst>
                  <a:ext uri="{0D108BD9-81ED-4DB2-BD59-A6C34878D82A}">
                    <a16:rowId xmlns:a16="http://schemas.microsoft.com/office/drawing/2014/main" val="716383380"/>
                  </a:ext>
                </a:extLst>
              </a:tr>
              <a:tr h="370840">
                <a:tc>
                  <a:txBody>
                    <a:bodyPr/>
                    <a:lstStyle/>
                    <a:p>
                      <a:pPr algn="l"/>
                      <a:r>
                        <a:rPr lang="en-US" sz="1400" dirty="0"/>
                        <a:t>RACM2-AERO6</a:t>
                      </a:r>
                    </a:p>
                  </a:txBody>
                  <a:tcPr anchor="ctr"/>
                </a:tc>
                <a:tc>
                  <a:txBody>
                    <a:bodyPr/>
                    <a:lstStyle/>
                    <a:p>
                      <a:pPr algn="ctr"/>
                      <a:r>
                        <a:rPr lang="en-US" sz="1400" dirty="0">
                          <a:latin typeface="+mn-lt"/>
                        </a:rPr>
                        <a:t>146</a:t>
                      </a:r>
                    </a:p>
                  </a:txBody>
                  <a:tcPr anchor="ctr"/>
                </a:tc>
                <a:tc>
                  <a:txBody>
                    <a:bodyPr/>
                    <a:lstStyle/>
                    <a:p>
                      <a:pPr algn="ctr"/>
                      <a:r>
                        <a:rPr lang="en-US" sz="1400" dirty="0">
                          <a:latin typeface="+mn-lt"/>
                        </a:rPr>
                        <a:t>82</a:t>
                      </a:r>
                    </a:p>
                  </a:txBody>
                  <a:tcPr anchor="ctr"/>
                </a:tc>
                <a:tc>
                  <a:txBody>
                    <a:bodyPr/>
                    <a:lstStyle/>
                    <a:p>
                      <a:pPr algn="ctr"/>
                      <a:r>
                        <a:rPr lang="en-US" sz="1400" dirty="0">
                          <a:latin typeface="+mn-lt"/>
                        </a:rPr>
                        <a:t>18</a:t>
                      </a:r>
                    </a:p>
                  </a:txBody>
                  <a:tcPr anchor="ctr"/>
                </a:tc>
                <a:tc>
                  <a:txBody>
                    <a:bodyPr/>
                    <a:lstStyle/>
                    <a:p>
                      <a:pPr algn="ctr" fontAlgn="b"/>
                      <a:r>
                        <a:rPr lang="en-US" sz="1400" b="0" i="0" u="none" strike="noStrike" dirty="0">
                          <a:solidFill>
                            <a:srgbClr val="000000"/>
                          </a:solidFill>
                          <a:effectLst/>
                          <a:latin typeface="+mn-lt"/>
                        </a:rPr>
                        <a:t>246</a:t>
                      </a:r>
                    </a:p>
                  </a:txBody>
                  <a:tcPr marL="7620" marR="7620" marT="7620" marB="0" anchor="ctr"/>
                </a:tc>
                <a:tc>
                  <a:txBody>
                    <a:bodyPr/>
                    <a:lstStyle/>
                    <a:p>
                      <a:pPr algn="ctr"/>
                      <a:r>
                        <a:rPr lang="en-US" sz="1400" dirty="0">
                          <a:latin typeface="+mn-lt"/>
                        </a:rPr>
                        <a:t>407</a:t>
                      </a:r>
                    </a:p>
                  </a:txBody>
                  <a:tcPr anchor="ctr"/>
                </a:tc>
                <a:extLst>
                  <a:ext uri="{0D108BD9-81ED-4DB2-BD59-A6C34878D82A}">
                    <a16:rowId xmlns:a16="http://schemas.microsoft.com/office/drawing/2014/main" val="1503616984"/>
                  </a:ext>
                </a:extLst>
              </a:tr>
              <a:tr h="370840">
                <a:tc>
                  <a:txBody>
                    <a:bodyPr/>
                    <a:lstStyle/>
                    <a:p>
                      <a:pPr algn="l"/>
                      <a:r>
                        <a:rPr lang="en-US" sz="1400" dirty="0"/>
                        <a:t>SAPRC07tic-AERO7i</a:t>
                      </a:r>
                    </a:p>
                  </a:txBody>
                  <a:tcPr anchor="ctr"/>
                </a:tc>
                <a:tc>
                  <a:txBody>
                    <a:bodyPr/>
                    <a:lstStyle/>
                    <a:p>
                      <a:pPr algn="ctr"/>
                      <a:r>
                        <a:rPr lang="en-US" sz="1400" dirty="0">
                          <a:latin typeface="+mn-lt"/>
                        </a:rPr>
                        <a:t>205</a:t>
                      </a:r>
                    </a:p>
                  </a:txBody>
                  <a:tcPr anchor="ctr"/>
                </a:tc>
                <a:tc>
                  <a:txBody>
                    <a:bodyPr/>
                    <a:lstStyle/>
                    <a:p>
                      <a:pPr algn="ctr"/>
                      <a:r>
                        <a:rPr lang="en-US" sz="1400" dirty="0">
                          <a:latin typeface="+mn-lt"/>
                        </a:rPr>
                        <a:t>86</a:t>
                      </a:r>
                    </a:p>
                  </a:txBody>
                  <a:tcPr anchor="ctr"/>
                </a:tc>
                <a:tc>
                  <a:txBody>
                    <a:bodyPr/>
                    <a:lstStyle/>
                    <a:p>
                      <a:pPr algn="ctr"/>
                      <a:r>
                        <a:rPr lang="en-US" sz="1400" dirty="0">
                          <a:latin typeface="+mn-lt"/>
                        </a:rPr>
                        <a:t>11</a:t>
                      </a:r>
                    </a:p>
                  </a:txBody>
                  <a:tcPr anchor="ctr"/>
                </a:tc>
                <a:tc>
                  <a:txBody>
                    <a:bodyPr/>
                    <a:lstStyle/>
                    <a:p>
                      <a:pPr algn="ctr" fontAlgn="b"/>
                      <a:r>
                        <a:rPr lang="en-US" sz="1400" b="0" i="0" u="none" strike="noStrike" dirty="0">
                          <a:solidFill>
                            <a:srgbClr val="000000"/>
                          </a:solidFill>
                          <a:effectLst/>
                          <a:latin typeface="+mn-lt"/>
                        </a:rPr>
                        <a:t>302</a:t>
                      </a:r>
                    </a:p>
                  </a:txBody>
                  <a:tcPr marL="7620" marR="7620" marT="7620" marB="0" anchor="ctr"/>
                </a:tc>
                <a:tc>
                  <a:txBody>
                    <a:bodyPr/>
                    <a:lstStyle/>
                    <a:p>
                      <a:pPr algn="ctr"/>
                      <a:r>
                        <a:rPr lang="en-US" sz="1400" dirty="0">
                          <a:latin typeface="+mn-lt"/>
                        </a:rPr>
                        <a:t>925</a:t>
                      </a:r>
                    </a:p>
                  </a:txBody>
                  <a:tcPr anchor="ctr"/>
                </a:tc>
                <a:extLst>
                  <a:ext uri="{0D108BD9-81ED-4DB2-BD59-A6C34878D82A}">
                    <a16:rowId xmlns:a16="http://schemas.microsoft.com/office/drawing/2014/main" val="474444767"/>
                  </a:ext>
                </a:extLst>
              </a:tr>
              <a:tr h="370840">
                <a:tc>
                  <a:txBody>
                    <a:bodyPr/>
                    <a:lstStyle/>
                    <a:p>
                      <a:pPr algn="l"/>
                      <a:r>
                        <a:rPr lang="en-US" sz="1400" dirty="0"/>
                        <a:t>SAPRC07tic-AERO7i-KMT2</a:t>
                      </a:r>
                    </a:p>
                  </a:txBody>
                  <a:tcPr anchor="ctr"/>
                </a:tc>
                <a:tc>
                  <a:txBody>
                    <a:bodyPr/>
                    <a:lstStyle/>
                    <a:p>
                      <a:pPr algn="ctr"/>
                      <a:r>
                        <a:rPr lang="en-US" sz="1400" dirty="0">
                          <a:latin typeface="+mn-lt"/>
                        </a:rPr>
                        <a:t>205</a:t>
                      </a:r>
                    </a:p>
                  </a:txBody>
                  <a:tcPr anchor="ctr"/>
                </a:tc>
                <a:tc>
                  <a:txBody>
                    <a:bodyPr/>
                    <a:lstStyle/>
                    <a:p>
                      <a:pPr algn="ctr"/>
                      <a:r>
                        <a:rPr lang="en-US" sz="1400" dirty="0">
                          <a:latin typeface="+mn-lt"/>
                        </a:rPr>
                        <a:t>86</a:t>
                      </a:r>
                    </a:p>
                  </a:txBody>
                  <a:tcPr anchor="ctr"/>
                </a:tc>
                <a:tc>
                  <a:txBody>
                    <a:bodyPr/>
                    <a:lstStyle/>
                    <a:p>
                      <a:pPr algn="ctr"/>
                      <a:r>
                        <a:rPr lang="en-US" sz="1400" dirty="0">
                          <a:latin typeface="+mn-lt"/>
                        </a:rPr>
                        <a:t>11</a:t>
                      </a:r>
                    </a:p>
                  </a:txBody>
                  <a:tcPr anchor="ctr"/>
                </a:tc>
                <a:tc>
                  <a:txBody>
                    <a:bodyPr/>
                    <a:lstStyle/>
                    <a:p>
                      <a:pPr algn="ctr" fontAlgn="b"/>
                      <a:r>
                        <a:rPr lang="en-US" sz="1400" b="0" i="0" u="none" strike="noStrike" dirty="0">
                          <a:solidFill>
                            <a:srgbClr val="000000"/>
                          </a:solidFill>
                          <a:effectLst/>
                          <a:latin typeface="+mn-lt"/>
                        </a:rPr>
                        <a:t>302</a:t>
                      </a:r>
                    </a:p>
                  </a:txBody>
                  <a:tcPr marL="7620" marR="7620" marT="7620" marB="0" anchor="ctr"/>
                </a:tc>
                <a:tc>
                  <a:txBody>
                    <a:bodyPr/>
                    <a:lstStyle/>
                    <a:p>
                      <a:pPr algn="ctr"/>
                      <a:r>
                        <a:rPr lang="en-US" sz="1400" dirty="0">
                          <a:latin typeface="+mn-lt"/>
                        </a:rPr>
                        <a:t>925</a:t>
                      </a:r>
                    </a:p>
                  </a:txBody>
                  <a:tcPr anchor="ctr"/>
                </a:tc>
                <a:extLst>
                  <a:ext uri="{0D108BD9-81ED-4DB2-BD59-A6C34878D82A}">
                    <a16:rowId xmlns:a16="http://schemas.microsoft.com/office/drawing/2014/main" val="1943604168"/>
                  </a:ext>
                </a:extLst>
              </a:tr>
              <a:tr h="370840">
                <a:tc>
                  <a:txBody>
                    <a:bodyPr/>
                    <a:lstStyle/>
                    <a:p>
                      <a:pPr algn="l"/>
                      <a:r>
                        <a:rPr lang="en-US" sz="1400" dirty="0"/>
                        <a:t>SAPRC07tic-AERO6i</a:t>
                      </a:r>
                    </a:p>
                  </a:txBody>
                  <a:tcPr anchor="ctr"/>
                </a:tc>
                <a:tc>
                  <a:txBody>
                    <a:bodyPr/>
                    <a:lstStyle/>
                    <a:p>
                      <a:pPr algn="ctr"/>
                      <a:r>
                        <a:rPr lang="en-US" sz="1400" dirty="0">
                          <a:latin typeface="+mn-lt"/>
                        </a:rPr>
                        <a:t>210</a:t>
                      </a:r>
                    </a:p>
                  </a:txBody>
                  <a:tcPr anchor="ctr"/>
                </a:tc>
                <a:tc>
                  <a:txBody>
                    <a:bodyPr/>
                    <a:lstStyle/>
                    <a:p>
                      <a:pPr algn="ctr"/>
                      <a:r>
                        <a:rPr lang="en-US" sz="1400" dirty="0">
                          <a:latin typeface="+mn-lt"/>
                        </a:rPr>
                        <a:t>91</a:t>
                      </a:r>
                    </a:p>
                  </a:txBody>
                  <a:tcPr anchor="ctr"/>
                </a:tc>
                <a:tc>
                  <a:txBody>
                    <a:bodyPr/>
                    <a:lstStyle/>
                    <a:p>
                      <a:pPr algn="ctr"/>
                      <a:r>
                        <a:rPr lang="en-US" sz="1400" dirty="0">
                          <a:latin typeface="+mn-lt"/>
                        </a:rPr>
                        <a:t>17</a:t>
                      </a:r>
                    </a:p>
                  </a:txBody>
                  <a:tcPr anchor="ctr"/>
                </a:tc>
                <a:tc>
                  <a:txBody>
                    <a:bodyPr/>
                    <a:lstStyle/>
                    <a:p>
                      <a:pPr algn="ctr" fontAlgn="b"/>
                      <a:r>
                        <a:rPr lang="en-US" sz="1400" b="0" i="0" u="none" strike="noStrike" dirty="0">
                          <a:solidFill>
                            <a:srgbClr val="000000"/>
                          </a:solidFill>
                          <a:effectLst/>
                          <a:latin typeface="+mn-lt"/>
                        </a:rPr>
                        <a:t>318</a:t>
                      </a:r>
                    </a:p>
                  </a:txBody>
                  <a:tcPr marL="7620" marR="7620" marT="7620" marB="0" anchor="ctr"/>
                </a:tc>
                <a:tc>
                  <a:txBody>
                    <a:bodyPr/>
                    <a:lstStyle/>
                    <a:p>
                      <a:pPr algn="ctr"/>
                      <a:r>
                        <a:rPr lang="en-US" sz="1400" dirty="0">
                          <a:latin typeface="+mn-lt"/>
                        </a:rPr>
                        <a:t>934</a:t>
                      </a:r>
                    </a:p>
                  </a:txBody>
                  <a:tcPr anchor="ctr"/>
                </a:tc>
                <a:extLst>
                  <a:ext uri="{0D108BD9-81ED-4DB2-BD59-A6C34878D82A}">
                    <a16:rowId xmlns:a16="http://schemas.microsoft.com/office/drawing/2014/main" val="3795298878"/>
                  </a:ext>
                </a:extLst>
              </a:tr>
            </a:tbl>
          </a:graphicData>
        </a:graphic>
      </p:graphicFrame>
      <p:sp>
        <p:nvSpPr>
          <p:cNvPr id="7" name="TextBox 6">
            <a:extLst>
              <a:ext uri="{FF2B5EF4-FFF2-40B4-BE49-F238E27FC236}">
                <a16:creationId xmlns:a16="http://schemas.microsoft.com/office/drawing/2014/main" id="{4E134C69-896A-4618-BFB4-006A9FFC5183}"/>
              </a:ext>
            </a:extLst>
          </p:cNvPr>
          <p:cNvSpPr txBox="1"/>
          <p:nvPr/>
        </p:nvSpPr>
        <p:spPr>
          <a:xfrm>
            <a:off x="9007134" y="5922038"/>
            <a:ext cx="2761333" cy="338554"/>
          </a:xfrm>
          <a:prstGeom prst="rect">
            <a:avLst/>
          </a:prstGeom>
          <a:noFill/>
        </p:spPr>
        <p:txBody>
          <a:bodyPr wrap="none" rtlCol="0">
            <a:spAutoFit/>
          </a:bodyPr>
          <a:lstStyle/>
          <a:p>
            <a:r>
              <a:rPr lang="en-US" sz="1600" b="1" dirty="0">
                <a:solidFill>
                  <a:srgbClr val="0070C0"/>
                </a:solidFill>
                <a:latin typeface="Gill Sans MT" panose="020B0502020104020203" pitchFamily="34" charset="0"/>
              </a:rPr>
              <a:t>Contact: Deborah </a:t>
            </a:r>
            <a:r>
              <a:rPr lang="en-US" sz="1600" b="1" dirty="0" err="1">
                <a:solidFill>
                  <a:srgbClr val="0070C0"/>
                </a:solidFill>
                <a:latin typeface="Gill Sans MT" panose="020B0502020104020203" pitchFamily="34" charset="0"/>
              </a:rPr>
              <a:t>Luecken</a:t>
            </a:r>
            <a:endParaRPr lang="en-US" sz="1600" b="1" dirty="0">
              <a:solidFill>
                <a:srgbClr val="0070C0"/>
              </a:solidFill>
              <a:latin typeface="Gill Sans MT" panose="020B0502020104020203" pitchFamily="34" charset="0"/>
            </a:endParaRPr>
          </a:p>
        </p:txBody>
      </p:sp>
    </p:spTree>
    <p:extLst>
      <p:ext uri="{BB962C8B-B14F-4D97-AF65-F5344CB8AC3E}">
        <p14:creationId xmlns:p14="http://schemas.microsoft.com/office/powerpoint/2010/main" val="2570128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itle 2">
                <a:extLst>
                  <a:ext uri="{FF2B5EF4-FFF2-40B4-BE49-F238E27FC236}">
                    <a16:creationId xmlns:a16="http://schemas.microsoft.com/office/drawing/2014/main" id="{2FBADC03-9E5C-4602-9FBD-0902DCE8313F}"/>
                  </a:ext>
                </a:extLst>
              </p:cNvPr>
              <p:cNvSpPr>
                <a:spLocks noGrp="1"/>
              </p:cNvSpPr>
              <p:nvPr>
                <p:ph type="title"/>
              </p:nvPr>
            </p:nvSpPr>
            <p:spPr>
              <a:xfrm>
                <a:off x="3566160" y="210311"/>
                <a:ext cx="8549640" cy="839599"/>
              </a:xfrm>
            </p:spPr>
            <p:txBody>
              <a:bodyPr/>
              <a:lstStyle/>
              <a:p>
                <a:r>
                  <a:rPr lang="en-US" sz="2400" dirty="0"/>
                  <a:t>Chemistry: Impacts of Bromine/Iodine Chemistry on O</a:t>
                </a:r>
                <a:r>
                  <a:rPr lang="en-US" sz="2400" baseline="-25000" dirty="0"/>
                  <a:t>3 </a:t>
                </a:r>
                <a:r>
                  <a:rPr lang="en-US" sz="2400" dirty="0"/>
                  <a:t>and DMS Chemistry on </a:t>
                </a:r>
                <a14:m>
                  <m:oMath xmlns:m="http://schemas.openxmlformats.org/officeDocument/2006/math">
                    <m:sSubSup>
                      <m:sSubSupPr>
                        <m:ctrlPr>
                          <a:rPr lang="en-US" sz="2400" i="1">
                            <a:latin typeface="Cambria Math" panose="02040503050406030204" pitchFamily="18" charset="0"/>
                          </a:rPr>
                        </m:ctrlPr>
                      </m:sSubSupPr>
                      <m:e>
                        <m:r>
                          <m:rPr>
                            <m:nor/>
                          </m:rPr>
                          <a:rPr lang="en-US" sz="2400">
                            <a:latin typeface="Cambria Math" panose="02040503050406030204" pitchFamily="18" charset="0"/>
                          </a:rPr>
                          <m:t>SO</m:t>
                        </m:r>
                      </m:e>
                      <m:sub>
                        <m:r>
                          <a:rPr lang="en-US" sz="2400" i="1">
                            <a:latin typeface="Cambria Math" panose="02040503050406030204" pitchFamily="18" charset="0"/>
                          </a:rPr>
                          <m:t>𝟒</m:t>
                        </m:r>
                      </m:sub>
                      <m:sup>
                        <m:r>
                          <a:rPr lang="en-US" sz="2400" i="1">
                            <a:latin typeface="Cambria Math" panose="02040503050406030204" pitchFamily="18" charset="0"/>
                          </a:rPr>
                          <m:t>𝟐</m:t>
                        </m:r>
                        <m:r>
                          <a:rPr lang="en-US" sz="2400" i="1">
                            <a:latin typeface="Cambria Math" panose="02040503050406030204" pitchFamily="18" charset="0"/>
                          </a:rPr>
                          <m:t>−</m:t>
                        </m:r>
                      </m:sup>
                    </m:sSubSup>
                  </m:oMath>
                </a14:m>
                <a:r>
                  <a:rPr lang="en-US" sz="2400" dirty="0"/>
                  <a:t> (Research Option)</a:t>
                </a:r>
                <a:br>
                  <a:rPr lang="en-US" sz="2400" dirty="0"/>
                </a:br>
                <a:endParaRPr lang="en-US" sz="2400" dirty="0"/>
              </a:p>
            </p:txBody>
          </p:sp>
        </mc:Choice>
        <mc:Fallback>
          <p:sp>
            <p:nvSpPr>
              <p:cNvPr id="3" name="Title 2">
                <a:extLst>
                  <a:ext uri="{FF2B5EF4-FFF2-40B4-BE49-F238E27FC236}">
                    <a16:creationId xmlns:a16="http://schemas.microsoft.com/office/drawing/2014/main" id="{2FBADC03-9E5C-4602-9FBD-0902DCE8313F}"/>
                  </a:ext>
                </a:extLst>
              </p:cNvPr>
              <p:cNvSpPr>
                <a:spLocks noGrp="1" noRot="1" noChangeAspect="1" noMove="1" noResize="1" noEditPoints="1" noAdjustHandles="1" noChangeArrowheads="1" noChangeShapeType="1" noTextEdit="1"/>
              </p:cNvSpPr>
              <p:nvPr>
                <p:ph type="title"/>
              </p:nvPr>
            </p:nvSpPr>
            <p:spPr>
              <a:xfrm>
                <a:off x="3566160" y="210311"/>
                <a:ext cx="8549640" cy="839599"/>
              </a:xfrm>
              <a:blipFill>
                <a:blip r:embed="rId2"/>
                <a:stretch>
                  <a:fillRect l="-1069" t="-4348" b="-1739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DA233BE-976A-4106-BC41-A8CA22A33BED}"/>
              </a:ext>
            </a:extLst>
          </p:cNvPr>
          <p:cNvSpPr txBox="1"/>
          <p:nvPr/>
        </p:nvSpPr>
        <p:spPr>
          <a:xfrm>
            <a:off x="8985504" y="1707464"/>
            <a:ext cx="2816352" cy="1261884"/>
          </a:xfrm>
          <a:prstGeom prst="rect">
            <a:avLst/>
          </a:prstGeom>
          <a:noFill/>
        </p:spPr>
        <p:txBody>
          <a:bodyPr wrap="square" rtlCol="0">
            <a:spAutoFit/>
          </a:bodyPr>
          <a:lstStyle/>
          <a:p>
            <a:r>
              <a:rPr lang="en-US" sz="1900" dirty="0">
                <a:solidFill>
                  <a:schemeClr val="accent2"/>
                </a:solidFill>
              </a:rPr>
              <a:t>Bromine and iodine chemistry has been extended for CB6r3 and it reduces O</a:t>
            </a:r>
            <a:r>
              <a:rPr lang="en-US" sz="1900" baseline="-25000" dirty="0">
                <a:solidFill>
                  <a:schemeClr val="accent2"/>
                </a:solidFill>
              </a:rPr>
              <a:t>3</a:t>
            </a:r>
            <a:r>
              <a:rPr lang="en-US" sz="1900" dirty="0">
                <a:solidFill>
                  <a:schemeClr val="accent2"/>
                </a:solidFill>
              </a:rPr>
              <a:t> </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5D1F00D-8D23-4CAB-BD34-9B6CDA4564C2}"/>
                  </a:ext>
                </a:extLst>
              </p:cNvPr>
              <p:cNvSpPr txBox="1"/>
              <p:nvPr/>
            </p:nvSpPr>
            <p:spPr>
              <a:xfrm>
                <a:off x="8985504" y="4398252"/>
                <a:ext cx="2816352" cy="1003929"/>
              </a:xfrm>
              <a:prstGeom prst="rect">
                <a:avLst/>
              </a:prstGeom>
              <a:noFill/>
            </p:spPr>
            <p:txBody>
              <a:bodyPr wrap="square" rtlCol="0">
                <a:spAutoFit/>
              </a:bodyPr>
              <a:lstStyle/>
              <a:p>
                <a:r>
                  <a:rPr lang="en-US" sz="1900" dirty="0">
                    <a:solidFill>
                      <a:schemeClr val="accent2"/>
                    </a:solidFill>
                  </a:rPr>
                  <a:t>DMS chemistry has been added to CB6r3 and it increases </a:t>
                </a:r>
                <a14:m>
                  <m:oMath xmlns:m="http://schemas.openxmlformats.org/officeDocument/2006/math">
                    <m:sSubSup>
                      <m:sSubSupPr>
                        <m:ctrlPr>
                          <a:rPr lang="en-US" sz="2000" i="1">
                            <a:solidFill>
                              <a:schemeClr val="accent2"/>
                            </a:solidFill>
                            <a:latin typeface="Cambria Math" panose="02040503050406030204" pitchFamily="18" charset="0"/>
                          </a:rPr>
                        </m:ctrlPr>
                      </m:sSubSupPr>
                      <m:e>
                        <m:r>
                          <m:rPr>
                            <m:nor/>
                          </m:rPr>
                          <a:rPr lang="en-US" sz="2000">
                            <a:solidFill>
                              <a:schemeClr val="accent2"/>
                            </a:solidFill>
                            <a:latin typeface="Cambria Math" panose="02040503050406030204" pitchFamily="18" charset="0"/>
                          </a:rPr>
                          <m:t>SO</m:t>
                        </m:r>
                      </m:e>
                      <m:sub>
                        <m:r>
                          <a:rPr lang="en-US" sz="2000" i="1">
                            <a:solidFill>
                              <a:schemeClr val="accent2"/>
                            </a:solidFill>
                            <a:latin typeface="Cambria Math" panose="02040503050406030204" pitchFamily="18" charset="0"/>
                          </a:rPr>
                          <m:t>𝟒</m:t>
                        </m:r>
                      </m:sub>
                      <m:sup>
                        <m:r>
                          <a:rPr lang="en-US" sz="2000" i="1">
                            <a:solidFill>
                              <a:schemeClr val="accent2"/>
                            </a:solidFill>
                            <a:latin typeface="Cambria Math" panose="02040503050406030204" pitchFamily="18" charset="0"/>
                          </a:rPr>
                          <m:t>𝟐</m:t>
                        </m:r>
                        <m:r>
                          <a:rPr lang="en-US" sz="2000" i="1">
                            <a:solidFill>
                              <a:schemeClr val="accent2"/>
                            </a:solidFill>
                            <a:latin typeface="Cambria Math" panose="02040503050406030204" pitchFamily="18" charset="0"/>
                          </a:rPr>
                          <m:t>−</m:t>
                        </m:r>
                      </m:sup>
                    </m:sSubSup>
                    <m:r>
                      <a:rPr lang="en-US" sz="2000" i="1">
                        <a:latin typeface="Cambria Math" panose="02040503050406030204" pitchFamily="18" charset="0"/>
                      </a:rPr>
                      <m:t> </m:t>
                    </m:r>
                  </m:oMath>
                </a14:m>
                <a:r>
                  <a:rPr lang="en-US" sz="1900" dirty="0">
                    <a:solidFill>
                      <a:schemeClr val="accent2"/>
                    </a:solidFill>
                  </a:rPr>
                  <a:t> </a:t>
                </a:r>
              </a:p>
            </p:txBody>
          </p:sp>
        </mc:Choice>
        <mc:Fallback xmlns="">
          <p:sp>
            <p:nvSpPr>
              <p:cNvPr id="20" name="TextBox 19">
                <a:extLst>
                  <a:ext uri="{FF2B5EF4-FFF2-40B4-BE49-F238E27FC236}">
                    <a16:creationId xmlns:a16="http://schemas.microsoft.com/office/drawing/2014/main" id="{85D1F00D-8D23-4CAB-BD34-9B6CDA4564C2}"/>
                  </a:ext>
                </a:extLst>
              </p:cNvPr>
              <p:cNvSpPr txBox="1">
                <a:spLocks noRot="1" noChangeAspect="1" noMove="1" noResize="1" noEditPoints="1" noAdjustHandles="1" noChangeArrowheads="1" noChangeShapeType="1" noTextEdit="1"/>
              </p:cNvSpPr>
              <p:nvPr/>
            </p:nvSpPr>
            <p:spPr>
              <a:xfrm>
                <a:off x="8985504" y="4398252"/>
                <a:ext cx="2816352" cy="1003929"/>
              </a:xfrm>
              <a:prstGeom prst="rect">
                <a:avLst/>
              </a:prstGeom>
              <a:blipFill>
                <a:blip r:embed="rId3"/>
                <a:stretch>
                  <a:fillRect l="-1948" t="-3636" b="-8485"/>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B648A874-808E-446F-9D45-204F3FD93DE8}"/>
              </a:ext>
            </a:extLst>
          </p:cNvPr>
          <p:cNvGrpSpPr/>
          <p:nvPr/>
        </p:nvGrpSpPr>
        <p:grpSpPr>
          <a:xfrm>
            <a:off x="24384" y="1197864"/>
            <a:ext cx="8668512" cy="5522976"/>
            <a:chOff x="24384" y="1197864"/>
            <a:chExt cx="8668512" cy="5522976"/>
          </a:xfrm>
        </p:grpSpPr>
        <p:grpSp>
          <p:nvGrpSpPr>
            <p:cNvPr id="13" name="Group 12">
              <a:extLst>
                <a:ext uri="{FF2B5EF4-FFF2-40B4-BE49-F238E27FC236}">
                  <a16:creationId xmlns:a16="http://schemas.microsoft.com/office/drawing/2014/main" id="{7A9C1AF0-6CD6-4C67-8BF2-2533F7F79A28}"/>
                </a:ext>
              </a:extLst>
            </p:cNvPr>
            <p:cNvGrpSpPr/>
            <p:nvPr/>
          </p:nvGrpSpPr>
          <p:grpSpPr>
            <a:xfrm>
              <a:off x="1085088" y="1197864"/>
              <a:ext cx="7607808" cy="2743200"/>
              <a:chOff x="755904" y="1307592"/>
              <a:chExt cx="7607808" cy="2743200"/>
            </a:xfrm>
          </p:grpSpPr>
          <p:pic>
            <p:nvPicPr>
              <p:cNvPr id="7" name="Picture 6">
                <a:extLst>
                  <a:ext uri="{FF2B5EF4-FFF2-40B4-BE49-F238E27FC236}">
                    <a16:creationId xmlns:a16="http://schemas.microsoft.com/office/drawing/2014/main" id="{21BC0398-5A8E-423C-9AC4-826FC3A02501}"/>
                  </a:ext>
                </a:extLst>
              </p:cNvPr>
              <p:cNvPicPr preferRelativeResize="0">
                <a:picLocks/>
              </p:cNvPicPr>
              <p:nvPr/>
            </p:nvPicPr>
            <p:blipFill>
              <a:blip r:embed="rId4"/>
              <a:stretch>
                <a:fillRect/>
              </a:stretch>
            </p:blipFill>
            <p:spPr>
              <a:xfrm>
                <a:off x="4706112" y="1307592"/>
                <a:ext cx="3657600" cy="2743200"/>
              </a:xfrm>
              <a:prstGeom prst="rect">
                <a:avLst/>
              </a:prstGeom>
            </p:spPr>
          </p:pic>
          <p:grpSp>
            <p:nvGrpSpPr>
              <p:cNvPr id="12" name="Group 11">
                <a:extLst>
                  <a:ext uri="{FF2B5EF4-FFF2-40B4-BE49-F238E27FC236}">
                    <a16:creationId xmlns:a16="http://schemas.microsoft.com/office/drawing/2014/main" id="{5EA1DC3C-D5D8-4D4A-B218-57C1D69347BC}"/>
                  </a:ext>
                </a:extLst>
              </p:cNvPr>
              <p:cNvGrpSpPr/>
              <p:nvPr/>
            </p:nvGrpSpPr>
            <p:grpSpPr>
              <a:xfrm>
                <a:off x="755904" y="1307592"/>
                <a:ext cx="3995928" cy="2743200"/>
                <a:chOff x="755904" y="1307592"/>
                <a:chExt cx="3995928" cy="2743200"/>
              </a:xfrm>
            </p:grpSpPr>
            <p:pic>
              <p:nvPicPr>
                <p:cNvPr id="2" name="Picture 1">
                  <a:extLst>
                    <a:ext uri="{FF2B5EF4-FFF2-40B4-BE49-F238E27FC236}">
                      <a16:creationId xmlns:a16="http://schemas.microsoft.com/office/drawing/2014/main" id="{D6AAA633-7112-4E48-95E4-E01D7F4E03C9}"/>
                    </a:ext>
                  </a:extLst>
                </p:cNvPr>
                <p:cNvPicPr preferRelativeResize="0">
                  <a:picLocks/>
                </p:cNvPicPr>
                <p:nvPr/>
              </p:nvPicPr>
              <p:blipFill>
                <a:blip r:embed="rId5"/>
                <a:stretch>
                  <a:fillRect/>
                </a:stretch>
              </p:blipFill>
              <p:spPr>
                <a:xfrm>
                  <a:off x="755904" y="1307592"/>
                  <a:ext cx="3657600" cy="2743200"/>
                </a:xfrm>
                <a:prstGeom prst="rect">
                  <a:avLst/>
                </a:prstGeom>
              </p:spPr>
            </p:pic>
            <p:sp>
              <p:nvSpPr>
                <p:cNvPr id="9" name="Rectangle 8">
                  <a:extLst>
                    <a:ext uri="{FF2B5EF4-FFF2-40B4-BE49-F238E27FC236}">
                      <a16:creationId xmlns:a16="http://schemas.microsoft.com/office/drawing/2014/main" id="{2F7C389C-C4C0-4333-889A-F83E149BB7E9}"/>
                    </a:ext>
                  </a:extLst>
                </p:cNvPr>
                <p:cNvSpPr/>
                <p:nvPr/>
              </p:nvSpPr>
              <p:spPr bwMode="auto">
                <a:xfrm>
                  <a:off x="1926336" y="3052669"/>
                  <a:ext cx="762000" cy="449483"/>
                </a:xfrm>
                <a:prstGeom prst="rect">
                  <a:avLst/>
                </a:prstGeom>
                <a:noFill/>
                <a:ln w="28575"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cxnSp>
              <p:nvCxnSpPr>
                <p:cNvPr id="10" name="Straight Arrow Connector 9">
                  <a:extLst>
                    <a:ext uri="{FF2B5EF4-FFF2-40B4-BE49-F238E27FC236}">
                      <a16:creationId xmlns:a16="http://schemas.microsoft.com/office/drawing/2014/main" id="{343BA880-81A2-4472-85D6-A1CD2FFA1234}"/>
                    </a:ext>
                  </a:extLst>
                </p:cNvPr>
                <p:cNvCxnSpPr>
                  <a:cxnSpLocks/>
                </p:cNvCxnSpPr>
                <p:nvPr/>
              </p:nvCxnSpPr>
              <p:spPr>
                <a:xfrm flipV="1">
                  <a:off x="2694432" y="1609992"/>
                  <a:ext cx="2057400" cy="1448497"/>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2E3ACE5-810F-4410-A5C5-0A746DAE5213}"/>
                    </a:ext>
                  </a:extLst>
                </p:cNvPr>
                <p:cNvCxnSpPr>
                  <a:cxnSpLocks/>
                </p:cNvCxnSpPr>
                <p:nvPr/>
              </p:nvCxnSpPr>
              <p:spPr>
                <a:xfrm>
                  <a:off x="2694432" y="3508842"/>
                  <a:ext cx="1986915" cy="249342"/>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9" name="Group 18">
              <a:extLst>
                <a:ext uri="{FF2B5EF4-FFF2-40B4-BE49-F238E27FC236}">
                  <a16:creationId xmlns:a16="http://schemas.microsoft.com/office/drawing/2014/main" id="{D4210BC7-E6FE-4A61-9986-AFA032BE7B46}"/>
                </a:ext>
              </a:extLst>
            </p:cNvPr>
            <p:cNvGrpSpPr/>
            <p:nvPr/>
          </p:nvGrpSpPr>
          <p:grpSpPr>
            <a:xfrm>
              <a:off x="1085088" y="3977640"/>
              <a:ext cx="7607808" cy="2743200"/>
              <a:chOff x="1085088" y="3977640"/>
              <a:chExt cx="7607808" cy="2743200"/>
            </a:xfrm>
          </p:grpSpPr>
          <p:pic>
            <p:nvPicPr>
              <p:cNvPr id="14" name="Picture 13">
                <a:extLst>
                  <a:ext uri="{FF2B5EF4-FFF2-40B4-BE49-F238E27FC236}">
                    <a16:creationId xmlns:a16="http://schemas.microsoft.com/office/drawing/2014/main" id="{1F32CC7B-635D-4D01-A62B-59C5ABA1C087}"/>
                  </a:ext>
                </a:extLst>
              </p:cNvPr>
              <p:cNvPicPr preferRelativeResize="0">
                <a:picLocks/>
              </p:cNvPicPr>
              <p:nvPr/>
            </p:nvPicPr>
            <p:blipFill>
              <a:blip r:embed="rId6"/>
              <a:stretch>
                <a:fillRect/>
              </a:stretch>
            </p:blipFill>
            <p:spPr>
              <a:xfrm>
                <a:off x="1085088" y="3977640"/>
                <a:ext cx="3657600" cy="2743200"/>
              </a:xfrm>
              <a:prstGeom prst="rect">
                <a:avLst/>
              </a:prstGeom>
            </p:spPr>
          </p:pic>
          <p:pic>
            <p:nvPicPr>
              <p:cNvPr id="15" name="Picture 14">
                <a:extLst>
                  <a:ext uri="{FF2B5EF4-FFF2-40B4-BE49-F238E27FC236}">
                    <a16:creationId xmlns:a16="http://schemas.microsoft.com/office/drawing/2014/main" id="{244D7529-CC1A-4F51-8D73-F62812F12D9E}"/>
                  </a:ext>
                </a:extLst>
              </p:cNvPr>
              <p:cNvPicPr preferRelativeResize="0">
                <a:picLocks/>
              </p:cNvPicPr>
              <p:nvPr/>
            </p:nvPicPr>
            <p:blipFill>
              <a:blip r:embed="rId7"/>
              <a:stretch>
                <a:fillRect/>
              </a:stretch>
            </p:blipFill>
            <p:spPr>
              <a:xfrm>
                <a:off x="5035296" y="3977640"/>
                <a:ext cx="3657600" cy="2743200"/>
              </a:xfrm>
              <a:prstGeom prst="rect">
                <a:avLst/>
              </a:prstGeom>
            </p:spPr>
          </p:pic>
          <p:cxnSp>
            <p:nvCxnSpPr>
              <p:cNvPr id="16" name="Straight Arrow Connector 15">
                <a:extLst>
                  <a:ext uri="{FF2B5EF4-FFF2-40B4-BE49-F238E27FC236}">
                    <a16:creationId xmlns:a16="http://schemas.microsoft.com/office/drawing/2014/main" id="{C55C9063-7F10-40E8-AF5D-39CE6FEE7B0A}"/>
                  </a:ext>
                </a:extLst>
              </p:cNvPr>
              <p:cNvCxnSpPr>
                <a:cxnSpLocks/>
              </p:cNvCxnSpPr>
              <p:nvPr/>
            </p:nvCxnSpPr>
            <p:spPr>
              <a:xfrm flipV="1">
                <a:off x="3014472" y="4280040"/>
                <a:ext cx="2057400" cy="1448497"/>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C2EB95D-F863-4C21-A817-B00798D7C695}"/>
                  </a:ext>
                </a:extLst>
              </p:cNvPr>
              <p:cNvCxnSpPr>
                <a:cxnSpLocks/>
              </p:cNvCxnSpPr>
              <p:nvPr/>
            </p:nvCxnSpPr>
            <p:spPr>
              <a:xfrm>
                <a:off x="2968475" y="6178890"/>
                <a:ext cx="1986915" cy="249342"/>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3464B6E-1AA5-4C15-A7A0-85A1A158C0EA}"/>
                  </a:ext>
                </a:extLst>
              </p:cNvPr>
              <p:cNvSpPr/>
              <p:nvPr/>
            </p:nvSpPr>
            <p:spPr bwMode="auto">
              <a:xfrm>
                <a:off x="2261616" y="5718969"/>
                <a:ext cx="762000" cy="449483"/>
              </a:xfrm>
              <a:prstGeom prst="rect">
                <a:avLst/>
              </a:prstGeom>
              <a:noFill/>
              <a:ln w="28575"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gr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7E6E9EBD-736B-4A03-BC49-81BD84E94271}"/>
                    </a:ext>
                  </a:extLst>
                </p:cNvPr>
                <p:cNvSpPr/>
                <p:nvPr/>
              </p:nvSpPr>
              <p:spPr>
                <a:xfrm>
                  <a:off x="24384" y="4956188"/>
                  <a:ext cx="1135183" cy="4844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smtClean="0">
                                <a:latin typeface="Cambria Math" panose="02040503050406030204" pitchFamily="18" charset="0"/>
                                <a:sym typeface="Symbol" panose="05050102010706020507" pitchFamily="18" charset="2"/>
                              </a:rPr>
                              <m:t></m:t>
                            </m:r>
                            <m:r>
                              <m:rPr>
                                <m:nor/>
                              </m:rPr>
                              <a:rPr lang="en-US">
                                <a:latin typeface="Cambria Math" panose="02040503050406030204" pitchFamily="18" charset="0"/>
                              </a:rPr>
                              <m:t>SO</m:t>
                            </m:r>
                          </m:e>
                          <m:sub>
                            <m:r>
                              <a:rPr lang="en-US" i="1">
                                <a:latin typeface="Cambria Math" panose="02040503050406030204" pitchFamily="18" charset="0"/>
                              </a:rPr>
                              <m:t>𝟒</m:t>
                            </m:r>
                          </m:sub>
                          <m:sup>
                            <m:r>
                              <a:rPr lang="en-US" i="1">
                                <a:latin typeface="Cambria Math" panose="02040503050406030204" pitchFamily="18" charset="0"/>
                              </a:rPr>
                              <m:t>𝟐</m:t>
                            </m:r>
                            <m:r>
                              <a:rPr lang="en-US" i="1">
                                <a:latin typeface="Cambria Math" panose="02040503050406030204" pitchFamily="18" charset="0"/>
                              </a:rPr>
                              <m:t>−</m:t>
                            </m:r>
                          </m:sup>
                        </m:sSubSup>
                      </m:oMath>
                    </m:oMathPara>
                  </a14:m>
                  <a:endParaRPr lang="en-US" dirty="0"/>
                </a:p>
              </p:txBody>
            </p:sp>
          </mc:Choice>
          <mc:Fallback xmlns="">
            <p:sp>
              <p:nvSpPr>
                <p:cNvPr id="21" name="Rectangle 20">
                  <a:extLst>
                    <a:ext uri="{FF2B5EF4-FFF2-40B4-BE49-F238E27FC236}">
                      <a16:creationId xmlns:a16="http://schemas.microsoft.com/office/drawing/2014/main" id="{7E6E9EBD-736B-4A03-BC49-81BD84E94271}"/>
                    </a:ext>
                  </a:extLst>
                </p:cNvPr>
                <p:cNvSpPr>
                  <a:spLocks noRot="1" noChangeAspect="1" noMove="1" noResize="1" noEditPoints="1" noAdjustHandles="1" noChangeArrowheads="1" noChangeShapeType="1" noTextEdit="1"/>
                </p:cNvSpPr>
                <p:nvPr/>
              </p:nvSpPr>
              <p:spPr>
                <a:xfrm>
                  <a:off x="24384" y="4956188"/>
                  <a:ext cx="1135183" cy="48449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18E51356-1A41-4C22-A0A5-60DE0B196061}"/>
                    </a:ext>
                  </a:extLst>
                </p:cNvPr>
                <p:cNvSpPr/>
                <p:nvPr/>
              </p:nvSpPr>
              <p:spPr>
                <a:xfrm>
                  <a:off x="187056" y="2264250"/>
                  <a:ext cx="809837" cy="461665"/>
                </a:xfrm>
                <a:prstGeom prst="rect">
                  <a:avLst/>
                </a:prstGeom>
              </p:spPr>
              <p:txBody>
                <a:bodyPr wrap="none">
                  <a:spAutoFit/>
                </a:bodyPr>
                <a:lstStyle/>
                <a:p>
                  <a14:m>
                    <m:oMath xmlns:m="http://schemas.openxmlformats.org/officeDocument/2006/math">
                      <m:r>
                        <a:rPr lang="en-US" i="1">
                          <a:latin typeface="Cambria Math" panose="02040503050406030204" pitchFamily="18" charset="0"/>
                          <a:sym typeface="Symbol" panose="05050102010706020507" pitchFamily="18" charset="2"/>
                        </a:rPr>
                        <m:t></m:t>
                      </m:r>
                    </m:oMath>
                  </a14:m>
                  <a:r>
                    <a:rPr lang="en-US" dirty="0">
                      <a:solidFill>
                        <a:schemeClr val="accent2"/>
                      </a:solidFill>
                    </a:rPr>
                    <a:t>O</a:t>
                  </a:r>
                  <a:r>
                    <a:rPr lang="en-US" baseline="-25000" dirty="0">
                      <a:solidFill>
                        <a:schemeClr val="accent2"/>
                      </a:solidFill>
                    </a:rPr>
                    <a:t>3</a:t>
                  </a:r>
                  <a:r>
                    <a:rPr lang="en-US" dirty="0">
                      <a:solidFill>
                        <a:schemeClr val="accent2"/>
                      </a:solidFill>
                    </a:rPr>
                    <a:t> </a:t>
                  </a:r>
                  <a:endParaRPr lang="en-US" dirty="0"/>
                </a:p>
              </p:txBody>
            </p:sp>
          </mc:Choice>
          <mc:Fallback xmlns="">
            <p:sp>
              <p:nvSpPr>
                <p:cNvPr id="22" name="Rectangle 21">
                  <a:extLst>
                    <a:ext uri="{FF2B5EF4-FFF2-40B4-BE49-F238E27FC236}">
                      <a16:creationId xmlns:a16="http://schemas.microsoft.com/office/drawing/2014/main" id="{18E51356-1A41-4C22-A0A5-60DE0B196061}"/>
                    </a:ext>
                  </a:extLst>
                </p:cNvPr>
                <p:cNvSpPr>
                  <a:spLocks noRot="1" noChangeAspect="1" noMove="1" noResize="1" noEditPoints="1" noAdjustHandles="1" noChangeArrowheads="1" noChangeShapeType="1" noTextEdit="1"/>
                </p:cNvSpPr>
                <p:nvPr/>
              </p:nvSpPr>
              <p:spPr>
                <a:xfrm>
                  <a:off x="187056" y="2264250"/>
                  <a:ext cx="809837" cy="461665"/>
                </a:xfrm>
                <a:prstGeom prst="rect">
                  <a:avLst/>
                </a:prstGeom>
                <a:blipFill>
                  <a:blip r:embed="rId9"/>
                  <a:stretch>
                    <a:fillRect l="-2256" t="-9211" b="-30263"/>
                  </a:stretch>
                </a:blipFill>
              </p:spPr>
              <p:txBody>
                <a:bodyPr/>
                <a:lstStyle/>
                <a:p>
                  <a:r>
                    <a:rPr lang="en-US">
                      <a:noFill/>
                    </a:rPr>
                    <a:t> </a:t>
                  </a:r>
                </a:p>
              </p:txBody>
            </p:sp>
          </mc:Fallback>
        </mc:AlternateContent>
      </p:grpSp>
      <p:sp>
        <p:nvSpPr>
          <p:cNvPr id="5" name="TextBox 4">
            <a:extLst>
              <a:ext uri="{FF2B5EF4-FFF2-40B4-BE49-F238E27FC236}">
                <a16:creationId xmlns:a16="http://schemas.microsoft.com/office/drawing/2014/main" id="{B27625E4-E5BB-4D26-B4DF-1072A1D67083}"/>
              </a:ext>
            </a:extLst>
          </p:cNvPr>
          <p:cNvSpPr txBox="1"/>
          <p:nvPr/>
        </p:nvSpPr>
        <p:spPr>
          <a:xfrm>
            <a:off x="9340953" y="5552706"/>
            <a:ext cx="2432304" cy="1077218"/>
          </a:xfrm>
          <a:prstGeom prst="rect">
            <a:avLst/>
          </a:prstGeom>
          <a:noFill/>
        </p:spPr>
        <p:txBody>
          <a:bodyPr wrap="square" rtlCol="0">
            <a:spAutoFit/>
          </a:bodyPr>
          <a:lstStyle/>
          <a:p>
            <a:pPr algn="ctr"/>
            <a:r>
              <a:rPr lang="en-US" sz="1600" dirty="0">
                <a:latin typeface="Gill Sans MT" panose="020B0502020104020203" pitchFamily="34" charset="0"/>
              </a:rPr>
              <a:t>Detailed marine chemistry is only available for the CB6r3-AERO7-Marine mechanism</a:t>
            </a:r>
          </a:p>
        </p:txBody>
      </p:sp>
      <p:sp>
        <p:nvSpPr>
          <p:cNvPr id="6" name="Rectangle 5">
            <a:extLst>
              <a:ext uri="{FF2B5EF4-FFF2-40B4-BE49-F238E27FC236}">
                <a16:creationId xmlns:a16="http://schemas.microsoft.com/office/drawing/2014/main" id="{0D32FE94-25B2-4142-B50D-5FC511EBECE6}"/>
              </a:ext>
            </a:extLst>
          </p:cNvPr>
          <p:cNvSpPr/>
          <p:nvPr/>
        </p:nvSpPr>
        <p:spPr bwMode="auto">
          <a:xfrm>
            <a:off x="1267968" y="1197864"/>
            <a:ext cx="2693964" cy="14630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4" name="Rectangle 23">
            <a:extLst>
              <a:ext uri="{FF2B5EF4-FFF2-40B4-BE49-F238E27FC236}">
                <a16:creationId xmlns:a16="http://schemas.microsoft.com/office/drawing/2014/main" id="{9EF0AEBC-88B0-42A2-A007-D509C45846B9}"/>
              </a:ext>
            </a:extLst>
          </p:cNvPr>
          <p:cNvSpPr/>
          <p:nvPr/>
        </p:nvSpPr>
        <p:spPr bwMode="auto">
          <a:xfrm>
            <a:off x="5140472" y="1197864"/>
            <a:ext cx="2693964" cy="21945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5" name="Rectangle 24">
            <a:extLst>
              <a:ext uri="{FF2B5EF4-FFF2-40B4-BE49-F238E27FC236}">
                <a16:creationId xmlns:a16="http://schemas.microsoft.com/office/drawing/2014/main" id="{19316A77-D809-4521-BA42-4B309A3B9E02}"/>
              </a:ext>
            </a:extLst>
          </p:cNvPr>
          <p:cNvSpPr/>
          <p:nvPr/>
        </p:nvSpPr>
        <p:spPr bwMode="auto">
          <a:xfrm>
            <a:off x="1267968" y="3909384"/>
            <a:ext cx="2693964" cy="21945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6" name="Rectangle 25">
            <a:extLst>
              <a:ext uri="{FF2B5EF4-FFF2-40B4-BE49-F238E27FC236}">
                <a16:creationId xmlns:a16="http://schemas.microsoft.com/office/drawing/2014/main" id="{1CB84CFA-5EB3-4D9A-8B75-55BF1172C429}"/>
              </a:ext>
            </a:extLst>
          </p:cNvPr>
          <p:cNvSpPr/>
          <p:nvPr/>
        </p:nvSpPr>
        <p:spPr bwMode="auto">
          <a:xfrm>
            <a:off x="5140472" y="3971566"/>
            <a:ext cx="2693964" cy="21945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8" name="TextBox 7">
            <a:extLst>
              <a:ext uri="{FF2B5EF4-FFF2-40B4-BE49-F238E27FC236}">
                <a16:creationId xmlns:a16="http://schemas.microsoft.com/office/drawing/2014/main" id="{14F76AC5-1822-485B-A7FE-28A0D6C610A8}"/>
              </a:ext>
            </a:extLst>
          </p:cNvPr>
          <p:cNvSpPr txBox="1"/>
          <p:nvPr/>
        </p:nvSpPr>
        <p:spPr>
          <a:xfrm>
            <a:off x="853875" y="1241618"/>
            <a:ext cx="1353312" cy="338554"/>
          </a:xfrm>
          <a:prstGeom prst="rect">
            <a:avLst/>
          </a:prstGeom>
          <a:solidFill>
            <a:schemeClr val="bg1"/>
          </a:solidFill>
        </p:spPr>
        <p:txBody>
          <a:bodyPr wrap="square" rtlCol="0">
            <a:spAutoFit/>
          </a:bodyPr>
          <a:lstStyle/>
          <a:p>
            <a:r>
              <a:rPr lang="en-US" sz="1600" dirty="0"/>
              <a:t>Annual 2016</a:t>
            </a:r>
          </a:p>
        </p:txBody>
      </p:sp>
      <p:sp>
        <p:nvSpPr>
          <p:cNvPr id="27" name="TextBox 26">
            <a:extLst>
              <a:ext uri="{FF2B5EF4-FFF2-40B4-BE49-F238E27FC236}">
                <a16:creationId xmlns:a16="http://schemas.microsoft.com/office/drawing/2014/main" id="{FA9E4738-6A29-4F44-8BFB-6BE0AC04F9E8}"/>
              </a:ext>
            </a:extLst>
          </p:cNvPr>
          <p:cNvSpPr txBox="1"/>
          <p:nvPr/>
        </p:nvSpPr>
        <p:spPr>
          <a:xfrm>
            <a:off x="853875" y="4051214"/>
            <a:ext cx="1353312" cy="338554"/>
          </a:xfrm>
          <a:prstGeom prst="rect">
            <a:avLst/>
          </a:prstGeom>
          <a:solidFill>
            <a:schemeClr val="bg1"/>
          </a:solidFill>
        </p:spPr>
        <p:txBody>
          <a:bodyPr wrap="square" rtlCol="0">
            <a:spAutoFit/>
          </a:bodyPr>
          <a:lstStyle/>
          <a:p>
            <a:r>
              <a:rPr lang="en-US" sz="1600" dirty="0"/>
              <a:t>Annual 2016</a:t>
            </a:r>
          </a:p>
        </p:txBody>
      </p:sp>
      <p:sp>
        <p:nvSpPr>
          <p:cNvPr id="28" name="TextBox 27">
            <a:extLst>
              <a:ext uri="{FF2B5EF4-FFF2-40B4-BE49-F238E27FC236}">
                <a16:creationId xmlns:a16="http://schemas.microsoft.com/office/drawing/2014/main" id="{964A7737-DC8A-4D50-AF9F-78074973B813}"/>
              </a:ext>
            </a:extLst>
          </p:cNvPr>
          <p:cNvSpPr txBox="1"/>
          <p:nvPr/>
        </p:nvSpPr>
        <p:spPr>
          <a:xfrm>
            <a:off x="5108448" y="1234440"/>
            <a:ext cx="1353312" cy="338554"/>
          </a:xfrm>
          <a:prstGeom prst="rect">
            <a:avLst/>
          </a:prstGeom>
          <a:solidFill>
            <a:schemeClr val="bg1"/>
          </a:solidFill>
        </p:spPr>
        <p:txBody>
          <a:bodyPr wrap="square" rtlCol="0">
            <a:spAutoFit/>
          </a:bodyPr>
          <a:lstStyle/>
          <a:p>
            <a:r>
              <a:rPr lang="en-US" sz="1600" dirty="0"/>
              <a:t>Annual 2016</a:t>
            </a:r>
          </a:p>
        </p:txBody>
      </p:sp>
      <p:sp>
        <p:nvSpPr>
          <p:cNvPr id="29" name="TextBox 28">
            <a:extLst>
              <a:ext uri="{FF2B5EF4-FFF2-40B4-BE49-F238E27FC236}">
                <a16:creationId xmlns:a16="http://schemas.microsoft.com/office/drawing/2014/main" id="{297AA4C1-1089-44D7-B569-9A43C2EE09FD}"/>
              </a:ext>
            </a:extLst>
          </p:cNvPr>
          <p:cNvSpPr txBox="1"/>
          <p:nvPr/>
        </p:nvSpPr>
        <p:spPr>
          <a:xfrm>
            <a:off x="5108448" y="4044036"/>
            <a:ext cx="1353312" cy="338554"/>
          </a:xfrm>
          <a:prstGeom prst="rect">
            <a:avLst/>
          </a:prstGeom>
          <a:solidFill>
            <a:schemeClr val="bg1"/>
          </a:solidFill>
        </p:spPr>
        <p:txBody>
          <a:bodyPr wrap="square" rtlCol="0">
            <a:spAutoFit/>
          </a:bodyPr>
          <a:lstStyle/>
          <a:p>
            <a:r>
              <a:rPr lang="en-US" sz="1600" dirty="0"/>
              <a:t>Annual 2016</a:t>
            </a:r>
          </a:p>
        </p:txBody>
      </p:sp>
      <p:sp>
        <p:nvSpPr>
          <p:cNvPr id="30" name="TextBox 29">
            <a:extLst>
              <a:ext uri="{FF2B5EF4-FFF2-40B4-BE49-F238E27FC236}">
                <a16:creationId xmlns:a16="http://schemas.microsoft.com/office/drawing/2014/main" id="{9437ECFE-E8C7-4429-B5E4-322B69789D3B}"/>
              </a:ext>
            </a:extLst>
          </p:cNvPr>
          <p:cNvSpPr txBox="1"/>
          <p:nvPr/>
        </p:nvSpPr>
        <p:spPr>
          <a:xfrm>
            <a:off x="9176438" y="1208860"/>
            <a:ext cx="2450030" cy="338554"/>
          </a:xfrm>
          <a:prstGeom prst="rect">
            <a:avLst/>
          </a:prstGeom>
          <a:noFill/>
        </p:spPr>
        <p:txBody>
          <a:bodyPr wrap="none" rtlCol="0">
            <a:spAutoFit/>
          </a:bodyPr>
          <a:lstStyle/>
          <a:p>
            <a:r>
              <a:rPr lang="en-US" sz="1600" b="1" dirty="0">
                <a:solidFill>
                  <a:srgbClr val="0070C0"/>
                </a:solidFill>
                <a:latin typeface="Gill Sans MT" panose="020B0502020104020203" pitchFamily="34" charset="0"/>
              </a:rPr>
              <a:t>Contact: Golam Sarwar</a:t>
            </a:r>
          </a:p>
        </p:txBody>
      </p:sp>
    </p:spTree>
    <p:extLst>
      <p:ext uri="{BB962C8B-B14F-4D97-AF65-F5344CB8AC3E}">
        <p14:creationId xmlns:p14="http://schemas.microsoft.com/office/powerpoint/2010/main" val="4143694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itle 2">
                <a:extLst>
                  <a:ext uri="{FF2B5EF4-FFF2-40B4-BE49-F238E27FC236}">
                    <a16:creationId xmlns:a16="http://schemas.microsoft.com/office/drawing/2014/main" id="{6F5151B7-F7A2-4490-8F8A-7981C2E6D16D}"/>
                  </a:ext>
                </a:extLst>
              </p:cNvPr>
              <p:cNvSpPr>
                <a:spLocks noGrp="1"/>
              </p:cNvSpPr>
              <p:nvPr>
                <p:ph type="title"/>
              </p:nvPr>
            </p:nvSpPr>
            <p:spPr>
              <a:xfrm>
                <a:off x="3566160" y="210312"/>
                <a:ext cx="8534400" cy="678307"/>
              </a:xfrm>
            </p:spPr>
            <p:txBody>
              <a:bodyPr/>
              <a:lstStyle/>
              <a:p>
                <a:r>
                  <a:rPr lang="en-US" sz="2400" dirty="0"/>
                  <a:t>Effect of New Cloud Chemistry (Kinetic Mass Transfer Module 2; KMT2) on </a:t>
                </a:r>
                <a14:m>
                  <m:oMath xmlns:m="http://schemas.openxmlformats.org/officeDocument/2006/math">
                    <m:sSubSup>
                      <m:sSubSupPr>
                        <m:ctrlPr>
                          <a:rPr lang="en-US" sz="2400" i="1">
                            <a:latin typeface="Cambria Math" panose="02040503050406030204" pitchFamily="18" charset="0"/>
                          </a:rPr>
                        </m:ctrlPr>
                      </m:sSubSupPr>
                      <m:e>
                        <m:r>
                          <m:rPr>
                            <m:nor/>
                          </m:rPr>
                          <a:rPr lang="en-US" sz="2400">
                            <a:latin typeface="Cambria Math" panose="02040503050406030204" pitchFamily="18" charset="0"/>
                          </a:rPr>
                          <m:t>SO</m:t>
                        </m:r>
                      </m:e>
                      <m:sub>
                        <m:r>
                          <a:rPr lang="en-US" sz="2400" i="1">
                            <a:latin typeface="Cambria Math" panose="02040503050406030204" pitchFamily="18" charset="0"/>
                          </a:rPr>
                          <m:t>𝟒</m:t>
                        </m:r>
                      </m:sub>
                      <m:sup>
                        <m:r>
                          <a:rPr lang="en-US" sz="2400" i="1">
                            <a:latin typeface="Cambria Math" panose="02040503050406030204" pitchFamily="18" charset="0"/>
                          </a:rPr>
                          <m:t>𝟐</m:t>
                        </m:r>
                        <m:r>
                          <a:rPr lang="en-US" sz="2400" i="1">
                            <a:latin typeface="Cambria Math" panose="02040503050406030204" pitchFamily="18" charset="0"/>
                          </a:rPr>
                          <m:t>−</m:t>
                        </m:r>
                      </m:sup>
                    </m:sSubSup>
                  </m:oMath>
                </a14:m>
                <a:r>
                  <a:rPr lang="en-US" sz="2400" dirty="0"/>
                  <a:t> and SOA  (Research Option) </a:t>
                </a:r>
              </a:p>
            </p:txBody>
          </p:sp>
        </mc:Choice>
        <mc:Fallback>
          <p:sp>
            <p:nvSpPr>
              <p:cNvPr id="3" name="Title 2">
                <a:extLst>
                  <a:ext uri="{FF2B5EF4-FFF2-40B4-BE49-F238E27FC236}">
                    <a16:creationId xmlns:a16="http://schemas.microsoft.com/office/drawing/2014/main" id="{6F5151B7-F7A2-4490-8F8A-7981C2E6D16D}"/>
                  </a:ext>
                </a:extLst>
              </p:cNvPr>
              <p:cNvSpPr>
                <a:spLocks noGrp="1" noRot="1" noChangeAspect="1" noMove="1" noResize="1" noEditPoints="1" noAdjustHandles="1" noChangeArrowheads="1" noChangeShapeType="1" noTextEdit="1"/>
              </p:cNvSpPr>
              <p:nvPr>
                <p:ph type="title"/>
              </p:nvPr>
            </p:nvSpPr>
            <p:spPr>
              <a:xfrm>
                <a:off x="3566160" y="210312"/>
                <a:ext cx="8534400" cy="678307"/>
              </a:xfrm>
              <a:blipFill>
                <a:blip r:embed="rId3"/>
                <a:stretch>
                  <a:fillRect l="-1071" t="-6306" b="-4504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5490354-DC0F-41D0-84DA-38308A325B06}"/>
              </a:ext>
            </a:extLst>
          </p:cNvPr>
          <p:cNvPicPr>
            <a:picLocks noChangeAspect="1" noChangeArrowheads="1"/>
          </p:cNvPicPr>
          <p:nvPr/>
        </p:nvPicPr>
        <p:blipFill>
          <a:blip r:embed="rId4" cstate="print"/>
          <a:srcRect/>
          <a:stretch>
            <a:fillRect/>
          </a:stretch>
        </p:blipFill>
        <p:spPr bwMode="auto">
          <a:xfrm>
            <a:off x="7855207" y="1107716"/>
            <a:ext cx="4092953" cy="3303137"/>
          </a:xfrm>
          <a:prstGeom prst="rect">
            <a:avLst/>
          </a:prstGeom>
          <a:noFill/>
          <a:ln w="9525">
            <a:noFill/>
            <a:miter lim="800000"/>
            <a:headEnd/>
            <a:tailEnd/>
          </a:ln>
          <a:effectLst/>
        </p:spPr>
      </p:pic>
      <p:sp>
        <p:nvSpPr>
          <p:cNvPr id="17" name="Content Placeholder 2">
            <a:extLst>
              <a:ext uri="{FF2B5EF4-FFF2-40B4-BE49-F238E27FC236}">
                <a16:creationId xmlns:a16="http://schemas.microsoft.com/office/drawing/2014/main" id="{44731354-3908-4B06-86E0-BA3C3EC6FDB9}"/>
              </a:ext>
            </a:extLst>
          </p:cNvPr>
          <p:cNvSpPr txBox="1">
            <a:spLocks/>
          </p:cNvSpPr>
          <p:nvPr/>
        </p:nvSpPr>
        <p:spPr>
          <a:xfrm>
            <a:off x="6169152" y="4472028"/>
            <a:ext cx="5815584" cy="2139084"/>
          </a:xfrm>
          <a:prstGeom prst="rect">
            <a:avLst/>
          </a:prstGeom>
        </p:spPr>
        <p:txBody>
          <a:bodyPr>
            <a:noAutofit/>
          </a:bodyPr>
          <a:lstStyle>
            <a:lvl1pPr marL="168275"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cs typeface="+mn-cs"/>
              </a:defRPr>
            </a:lvl1pPr>
            <a:lvl2pPr marL="458788" indent="-174625" algn="l" rtl="0" eaLnBrk="1" fontAlgn="base" hangingPunct="1">
              <a:spcBef>
                <a:spcPct val="20000"/>
              </a:spcBef>
              <a:spcAft>
                <a:spcPct val="0"/>
              </a:spcAft>
              <a:buClr>
                <a:srgbClr val="355777"/>
              </a:buClr>
              <a:buChar char="–"/>
              <a:defRPr sz="2400">
                <a:solidFill>
                  <a:schemeClr val="tx1"/>
                </a:solidFill>
                <a:latin typeface="+mn-lt"/>
                <a:ea typeface="+mn-ea"/>
              </a:defRPr>
            </a:lvl2pPr>
            <a:lvl3pPr marL="742950" indent="-168275" algn="l" rtl="0" eaLnBrk="1" fontAlgn="base" hangingPunct="1">
              <a:spcBef>
                <a:spcPct val="20000"/>
              </a:spcBef>
              <a:spcAft>
                <a:spcPct val="0"/>
              </a:spcAft>
              <a:buClr>
                <a:srgbClr val="355777"/>
              </a:buClr>
              <a:buSzPct val="90000"/>
              <a:buFont typeface="Times" pitchFamily="1" charset="0"/>
              <a:buChar char="•"/>
              <a:defRPr sz="2400">
                <a:solidFill>
                  <a:schemeClr val="tx1"/>
                </a:solidFill>
                <a:latin typeface="+mn-lt"/>
                <a:ea typeface="+mn-ea"/>
              </a:defRPr>
            </a:lvl3pPr>
            <a:lvl4pPr marL="1027113" indent="-169863" algn="l" rtl="0" eaLnBrk="1" fontAlgn="base" hangingPunct="1">
              <a:spcBef>
                <a:spcPct val="20000"/>
              </a:spcBef>
              <a:spcAft>
                <a:spcPct val="0"/>
              </a:spcAft>
              <a:buClr>
                <a:srgbClr val="355777"/>
              </a:buClr>
              <a:buChar char="–"/>
              <a:defRPr sz="2400">
                <a:solidFill>
                  <a:schemeClr val="tx1"/>
                </a:solidFill>
                <a:latin typeface="+mn-lt"/>
                <a:ea typeface="+mn-ea"/>
              </a:defRPr>
            </a:lvl4pPr>
            <a:lvl5pPr marL="1317625" indent="-176213" algn="l" rtl="0" eaLnBrk="1" fontAlgn="base" hangingPunct="1">
              <a:spcBef>
                <a:spcPct val="20000"/>
              </a:spcBef>
              <a:spcAft>
                <a:spcPct val="0"/>
              </a:spcAft>
              <a:buClr>
                <a:srgbClr val="355777"/>
              </a:buClr>
              <a:buChar char="»"/>
              <a:defRPr sz="2400" i="1">
                <a:solidFill>
                  <a:schemeClr val="tx1"/>
                </a:solidFill>
                <a:latin typeface="+mn-lt"/>
                <a:ea typeface="+mn-ea"/>
              </a:defRPr>
            </a:lvl5pPr>
            <a:lvl6pPr marL="1774825" indent="-176213" algn="l" rtl="0" eaLnBrk="1" fontAlgn="base" hangingPunct="1">
              <a:spcBef>
                <a:spcPct val="20000"/>
              </a:spcBef>
              <a:spcAft>
                <a:spcPct val="0"/>
              </a:spcAft>
              <a:buClr>
                <a:srgbClr val="355777"/>
              </a:buClr>
              <a:buChar char="»"/>
              <a:defRPr sz="2400" i="1">
                <a:solidFill>
                  <a:schemeClr val="tx1"/>
                </a:solidFill>
                <a:latin typeface="+mn-lt"/>
                <a:ea typeface="+mn-ea"/>
              </a:defRPr>
            </a:lvl6pPr>
            <a:lvl7pPr marL="2232025" indent="-176213" algn="l" rtl="0" eaLnBrk="1" fontAlgn="base" hangingPunct="1">
              <a:spcBef>
                <a:spcPct val="20000"/>
              </a:spcBef>
              <a:spcAft>
                <a:spcPct val="0"/>
              </a:spcAft>
              <a:buClr>
                <a:srgbClr val="355777"/>
              </a:buClr>
              <a:buChar char="»"/>
              <a:defRPr sz="2400" i="1">
                <a:solidFill>
                  <a:schemeClr val="tx1"/>
                </a:solidFill>
                <a:latin typeface="+mn-lt"/>
                <a:ea typeface="+mn-ea"/>
              </a:defRPr>
            </a:lvl7pPr>
            <a:lvl8pPr marL="2689225" indent="-176213" algn="l" rtl="0" eaLnBrk="1" fontAlgn="base" hangingPunct="1">
              <a:spcBef>
                <a:spcPct val="20000"/>
              </a:spcBef>
              <a:spcAft>
                <a:spcPct val="0"/>
              </a:spcAft>
              <a:buClr>
                <a:srgbClr val="355777"/>
              </a:buClr>
              <a:buChar char="»"/>
              <a:defRPr sz="2400" i="1">
                <a:solidFill>
                  <a:schemeClr val="tx1"/>
                </a:solidFill>
                <a:latin typeface="+mn-lt"/>
                <a:ea typeface="+mn-ea"/>
              </a:defRPr>
            </a:lvl8pPr>
            <a:lvl9pPr marL="3146425" indent="-176213" algn="l" rtl="0" eaLnBrk="1" fontAlgn="base" hangingPunct="1">
              <a:spcBef>
                <a:spcPct val="20000"/>
              </a:spcBef>
              <a:spcAft>
                <a:spcPct val="0"/>
              </a:spcAft>
              <a:buClr>
                <a:srgbClr val="355777"/>
              </a:buClr>
              <a:buChar char="»"/>
              <a:defRPr sz="2400" i="1">
                <a:solidFill>
                  <a:schemeClr val="tx1"/>
                </a:solidFill>
                <a:latin typeface="+mn-lt"/>
                <a:ea typeface="+mn-ea"/>
              </a:defRPr>
            </a:lvl9pPr>
          </a:lstStyle>
          <a:p>
            <a:pPr>
              <a:buFont typeface="Times" pitchFamily="1" charset="0"/>
              <a:buNone/>
            </a:pPr>
            <a:r>
              <a:rPr lang="en-US" sz="1300" b="1" kern="0" dirty="0"/>
              <a:t>Summer</a:t>
            </a:r>
            <a:r>
              <a:rPr lang="en-US" sz="1300" kern="0" dirty="0"/>
              <a:t> (June 2013, </a:t>
            </a:r>
            <a:r>
              <a:rPr lang="en-US" sz="1300" i="1" kern="0" dirty="0"/>
              <a:t>Top</a:t>
            </a:r>
            <a:r>
              <a:rPr lang="en-US" sz="1300" kern="0" dirty="0"/>
              <a:t>):</a:t>
            </a:r>
          </a:p>
          <a:p>
            <a:r>
              <a:rPr lang="en-US" sz="1300" kern="0" dirty="0"/>
              <a:t>150-300+% increase in surface level “cloud SOA” in  US </a:t>
            </a:r>
          </a:p>
          <a:p>
            <a:r>
              <a:rPr lang="en-US" sz="1300" kern="0" dirty="0"/>
              <a:t>Elevated cloud SOA at both the surface and aloft; additional precursors as well as added pH dependence </a:t>
            </a:r>
            <a:r>
              <a:rPr lang="en-US" sz="1300" kern="0" dirty="0">
                <a:sym typeface="Wingdings" panose="05000000000000000000" pitchFamily="2" charset="2"/>
              </a:rPr>
              <a:t> </a:t>
            </a:r>
            <a:r>
              <a:rPr lang="en-US" sz="1300" kern="0" dirty="0"/>
              <a:t>changes in spatial distribution</a:t>
            </a:r>
          </a:p>
          <a:p>
            <a:pPr>
              <a:spcBef>
                <a:spcPts val="1800"/>
              </a:spcBef>
              <a:buFont typeface="Times" pitchFamily="1" charset="0"/>
              <a:buNone/>
            </a:pPr>
            <a:r>
              <a:rPr lang="en-US" sz="1300" b="1" kern="0" dirty="0"/>
              <a:t>Winter</a:t>
            </a:r>
            <a:r>
              <a:rPr lang="en-US" sz="1300" kern="0" dirty="0"/>
              <a:t> (January 2016, </a:t>
            </a:r>
            <a:r>
              <a:rPr lang="en-US" sz="1300" i="1" kern="0" dirty="0"/>
              <a:t>Bottom</a:t>
            </a:r>
            <a:r>
              <a:rPr lang="en-US" sz="1300" kern="0" dirty="0"/>
              <a:t>):</a:t>
            </a:r>
          </a:p>
          <a:p>
            <a:pPr eaLnBrk="0" hangingPunct="0">
              <a:lnSpc>
                <a:spcPct val="110000"/>
              </a:lnSpc>
            </a:pPr>
            <a:r>
              <a:rPr lang="en-US" sz="1300" kern="0" dirty="0"/>
              <a:t>SO</a:t>
            </a:r>
            <a:r>
              <a:rPr lang="en-US" sz="1300" kern="0" baseline="-25000" dirty="0"/>
              <a:t>4</a:t>
            </a:r>
            <a:r>
              <a:rPr lang="en-US" sz="1300" kern="0" baseline="30000" dirty="0"/>
              <a:t>2-</a:t>
            </a:r>
            <a:r>
              <a:rPr lang="en-US" sz="1300" kern="0" dirty="0"/>
              <a:t> increased up to 27%. NO</a:t>
            </a:r>
            <a:r>
              <a:rPr lang="en-US" sz="1300" kern="0" baseline="-25000" dirty="0"/>
              <a:t>3</a:t>
            </a:r>
            <a:r>
              <a:rPr lang="en-US" sz="1300" kern="0" baseline="30000" dirty="0"/>
              <a:t>-</a:t>
            </a:r>
            <a:r>
              <a:rPr lang="en-US" sz="1300" kern="0" dirty="0"/>
              <a:t> tends to decrease with a similar pattern</a:t>
            </a:r>
          </a:p>
          <a:p>
            <a:pPr eaLnBrk="0" hangingPunct="0">
              <a:lnSpc>
                <a:spcPct val="110000"/>
              </a:lnSpc>
            </a:pPr>
            <a:r>
              <a:rPr lang="en-US" sz="1300" kern="0" dirty="0"/>
              <a:t>23% increase in runtime for 2016 Q1 hemispheric run. Impacts on CMAQ runtime depend on domain, chemical mechanism, and season</a:t>
            </a:r>
          </a:p>
        </p:txBody>
      </p:sp>
      <p:grpSp>
        <p:nvGrpSpPr>
          <p:cNvPr id="5" name="Group 4">
            <a:extLst>
              <a:ext uri="{FF2B5EF4-FFF2-40B4-BE49-F238E27FC236}">
                <a16:creationId xmlns:a16="http://schemas.microsoft.com/office/drawing/2014/main" id="{1CE65C4E-75E2-49D8-A497-CA8557CD3D41}"/>
              </a:ext>
            </a:extLst>
          </p:cNvPr>
          <p:cNvGrpSpPr/>
          <p:nvPr/>
        </p:nvGrpSpPr>
        <p:grpSpPr>
          <a:xfrm>
            <a:off x="3026639" y="3723810"/>
            <a:ext cx="3048000" cy="2902646"/>
            <a:chOff x="2225856" y="3744453"/>
            <a:chExt cx="2883582" cy="2746069"/>
          </a:xfrm>
        </p:grpSpPr>
        <p:pic>
          <p:nvPicPr>
            <p:cNvPr id="6" name="Picture 5">
              <a:extLst>
                <a:ext uri="{FF2B5EF4-FFF2-40B4-BE49-F238E27FC236}">
                  <a16:creationId xmlns:a16="http://schemas.microsoft.com/office/drawing/2014/main" id="{4DE57B20-632C-45C4-9CEB-63B8E079470E}"/>
                </a:ext>
              </a:extLst>
            </p:cNvPr>
            <p:cNvPicPr>
              <a:picLocks noChangeAspect="1"/>
            </p:cNvPicPr>
            <p:nvPr/>
          </p:nvPicPr>
          <p:blipFill>
            <a:blip r:embed="rId5"/>
            <a:stretch>
              <a:fillRect/>
            </a:stretch>
          </p:blipFill>
          <p:spPr>
            <a:xfrm>
              <a:off x="2225856" y="3822813"/>
              <a:ext cx="2863002" cy="2642771"/>
            </a:xfrm>
            <a:prstGeom prst="rect">
              <a:avLst/>
            </a:prstGeom>
          </p:spPr>
        </p:pic>
        <p:grpSp>
          <p:nvGrpSpPr>
            <p:cNvPr id="7" name="Group 6">
              <a:extLst>
                <a:ext uri="{FF2B5EF4-FFF2-40B4-BE49-F238E27FC236}">
                  <a16:creationId xmlns:a16="http://schemas.microsoft.com/office/drawing/2014/main" id="{80CA8D4F-7B54-4153-B12C-3054295D0A85}"/>
                </a:ext>
              </a:extLst>
            </p:cNvPr>
            <p:cNvGrpSpPr/>
            <p:nvPr/>
          </p:nvGrpSpPr>
          <p:grpSpPr>
            <a:xfrm>
              <a:off x="4585908" y="3946963"/>
              <a:ext cx="523530" cy="2543559"/>
              <a:chOff x="5719730" y="3935901"/>
              <a:chExt cx="523530" cy="2543559"/>
            </a:xfrm>
          </p:grpSpPr>
          <p:sp>
            <p:nvSpPr>
              <p:cNvPr id="10" name="Rectangle 9">
                <a:extLst>
                  <a:ext uri="{FF2B5EF4-FFF2-40B4-BE49-F238E27FC236}">
                    <a16:creationId xmlns:a16="http://schemas.microsoft.com/office/drawing/2014/main" id="{08DF2428-5AF7-4C3B-9FE1-7BABD927C8CB}"/>
                  </a:ext>
                </a:extLst>
              </p:cNvPr>
              <p:cNvSpPr/>
              <p:nvPr/>
            </p:nvSpPr>
            <p:spPr>
              <a:xfrm>
                <a:off x="5739406" y="3981368"/>
                <a:ext cx="335863" cy="24842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19D859D-A2C9-40B2-85E4-0F9923412425}"/>
                  </a:ext>
                </a:extLst>
              </p:cNvPr>
              <p:cNvSpPr txBox="1"/>
              <p:nvPr/>
            </p:nvSpPr>
            <p:spPr>
              <a:xfrm>
                <a:off x="5719730" y="3935901"/>
                <a:ext cx="523530" cy="246221"/>
              </a:xfrm>
              <a:prstGeom prst="rect">
                <a:avLst/>
              </a:prstGeom>
              <a:noFill/>
            </p:spPr>
            <p:txBody>
              <a:bodyPr wrap="square" rtlCol="0">
                <a:spAutoFit/>
              </a:bodyPr>
              <a:lstStyle/>
              <a:p>
                <a:r>
                  <a:rPr lang="en-US" sz="1000" dirty="0"/>
                  <a:t>30.0</a:t>
                </a:r>
              </a:p>
            </p:txBody>
          </p:sp>
          <p:sp>
            <p:nvSpPr>
              <p:cNvPr id="12" name="TextBox 11">
                <a:extLst>
                  <a:ext uri="{FF2B5EF4-FFF2-40B4-BE49-F238E27FC236}">
                    <a16:creationId xmlns:a16="http://schemas.microsoft.com/office/drawing/2014/main" id="{F6D30684-DD3E-4D8C-8A4A-E88397E94DFF}"/>
                  </a:ext>
                </a:extLst>
              </p:cNvPr>
              <p:cNvSpPr txBox="1"/>
              <p:nvPr/>
            </p:nvSpPr>
            <p:spPr>
              <a:xfrm>
                <a:off x="5722430" y="4496830"/>
                <a:ext cx="429025" cy="246221"/>
              </a:xfrm>
              <a:prstGeom prst="rect">
                <a:avLst/>
              </a:prstGeom>
              <a:noFill/>
            </p:spPr>
            <p:txBody>
              <a:bodyPr wrap="square" rtlCol="0">
                <a:spAutoFit/>
              </a:bodyPr>
              <a:lstStyle/>
              <a:p>
                <a:r>
                  <a:rPr lang="en-US" sz="1000" dirty="0"/>
                  <a:t>20.0</a:t>
                </a:r>
              </a:p>
            </p:txBody>
          </p:sp>
          <p:sp>
            <p:nvSpPr>
              <p:cNvPr id="13" name="TextBox 12">
                <a:extLst>
                  <a:ext uri="{FF2B5EF4-FFF2-40B4-BE49-F238E27FC236}">
                    <a16:creationId xmlns:a16="http://schemas.microsoft.com/office/drawing/2014/main" id="{9330A898-805C-468F-AA39-9570C842FCD1}"/>
                  </a:ext>
                </a:extLst>
              </p:cNvPr>
              <p:cNvSpPr txBox="1"/>
              <p:nvPr/>
            </p:nvSpPr>
            <p:spPr>
              <a:xfrm>
                <a:off x="5739406" y="5078800"/>
                <a:ext cx="451776" cy="246221"/>
              </a:xfrm>
              <a:prstGeom prst="rect">
                <a:avLst/>
              </a:prstGeom>
              <a:noFill/>
            </p:spPr>
            <p:txBody>
              <a:bodyPr wrap="square" rtlCol="0">
                <a:spAutoFit/>
              </a:bodyPr>
              <a:lstStyle/>
              <a:p>
                <a:r>
                  <a:rPr lang="en-US" sz="1000" dirty="0"/>
                  <a:t>10.0</a:t>
                </a:r>
              </a:p>
            </p:txBody>
          </p:sp>
          <p:sp>
            <p:nvSpPr>
              <p:cNvPr id="14" name="TextBox 13">
                <a:extLst>
                  <a:ext uri="{FF2B5EF4-FFF2-40B4-BE49-F238E27FC236}">
                    <a16:creationId xmlns:a16="http://schemas.microsoft.com/office/drawing/2014/main" id="{B9F06E19-4E30-4F7A-A912-6EB34975E9CE}"/>
                  </a:ext>
                </a:extLst>
              </p:cNvPr>
              <p:cNvSpPr txBox="1"/>
              <p:nvPr/>
            </p:nvSpPr>
            <p:spPr>
              <a:xfrm>
                <a:off x="5719730" y="6233239"/>
                <a:ext cx="491939" cy="246221"/>
              </a:xfrm>
              <a:prstGeom prst="rect">
                <a:avLst/>
              </a:prstGeom>
              <a:noFill/>
            </p:spPr>
            <p:txBody>
              <a:bodyPr wrap="square" rtlCol="0">
                <a:spAutoFit/>
              </a:bodyPr>
              <a:lstStyle/>
              <a:p>
                <a:r>
                  <a:rPr lang="en-US" sz="1000" dirty="0"/>
                  <a:t>-10.0</a:t>
                </a:r>
              </a:p>
            </p:txBody>
          </p:sp>
          <p:sp>
            <p:nvSpPr>
              <p:cNvPr id="15" name="TextBox 14">
                <a:extLst>
                  <a:ext uri="{FF2B5EF4-FFF2-40B4-BE49-F238E27FC236}">
                    <a16:creationId xmlns:a16="http://schemas.microsoft.com/office/drawing/2014/main" id="{D0082E4E-6815-4154-8621-F0C0D7C3FEE0}"/>
                  </a:ext>
                </a:extLst>
              </p:cNvPr>
              <p:cNvSpPr txBox="1"/>
              <p:nvPr/>
            </p:nvSpPr>
            <p:spPr>
              <a:xfrm>
                <a:off x="5781899" y="5674759"/>
                <a:ext cx="392537" cy="246221"/>
              </a:xfrm>
              <a:prstGeom prst="rect">
                <a:avLst/>
              </a:prstGeom>
              <a:noFill/>
            </p:spPr>
            <p:txBody>
              <a:bodyPr wrap="square" rtlCol="0">
                <a:spAutoFit/>
              </a:bodyPr>
              <a:lstStyle/>
              <a:p>
                <a:r>
                  <a:rPr lang="en-US" sz="1000" dirty="0"/>
                  <a:t>0.0</a:t>
                </a:r>
              </a:p>
            </p:txBody>
          </p:sp>
        </p:grpSp>
        <p:sp>
          <p:nvSpPr>
            <p:cNvPr id="8" name="Rectangle 7">
              <a:extLst>
                <a:ext uri="{FF2B5EF4-FFF2-40B4-BE49-F238E27FC236}">
                  <a16:creationId xmlns:a16="http://schemas.microsoft.com/office/drawing/2014/main" id="{C3D13518-31F9-4CDC-BC31-5E9EF824D06A}"/>
                </a:ext>
              </a:extLst>
            </p:cNvPr>
            <p:cNvSpPr/>
            <p:nvPr/>
          </p:nvSpPr>
          <p:spPr>
            <a:xfrm>
              <a:off x="2334619" y="3797875"/>
              <a:ext cx="2029735" cy="218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2A7FC0B-F204-4AF2-BD2A-3EA9C1D9EA1B}"/>
                </a:ext>
              </a:extLst>
            </p:cNvPr>
            <p:cNvSpPr txBox="1"/>
            <p:nvPr/>
          </p:nvSpPr>
          <p:spPr>
            <a:xfrm>
              <a:off x="2397951" y="3744453"/>
              <a:ext cx="2244814" cy="291175"/>
            </a:xfrm>
            <a:prstGeom prst="rect">
              <a:avLst/>
            </a:prstGeom>
            <a:noFill/>
          </p:spPr>
          <p:txBody>
            <a:bodyPr wrap="square" rtlCol="0">
              <a:spAutoFit/>
            </a:bodyPr>
            <a:lstStyle/>
            <a:p>
              <a:r>
                <a:rPr lang="en-US" sz="1400" dirty="0"/>
                <a:t>% change in average SO</a:t>
              </a:r>
              <a:r>
                <a:rPr lang="en-US" sz="1400" baseline="-25000" dirty="0"/>
                <a:t>4</a:t>
              </a:r>
              <a:r>
                <a:rPr lang="en-US" sz="1400" baseline="30000" dirty="0"/>
                <a:t>2-</a:t>
              </a:r>
            </a:p>
          </p:txBody>
        </p:sp>
      </p:grpSp>
      <p:grpSp>
        <p:nvGrpSpPr>
          <p:cNvPr id="22" name="Group 21">
            <a:extLst>
              <a:ext uri="{FF2B5EF4-FFF2-40B4-BE49-F238E27FC236}">
                <a16:creationId xmlns:a16="http://schemas.microsoft.com/office/drawing/2014/main" id="{1CC8DDE7-D15D-4794-B34B-BF615FE0E0F9}"/>
              </a:ext>
            </a:extLst>
          </p:cNvPr>
          <p:cNvGrpSpPr/>
          <p:nvPr/>
        </p:nvGrpSpPr>
        <p:grpSpPr>
          <a:xfrm>
            <a:off x="97536" y="3685032"/>
            <a:ext cx="3066866" cy="2926756"/>
            <a:chOff x="271297" y="3710032"/>
            <a:chExt cx="2901430" cy="2805687"/>
          </a:xfrm>
        </p:grpSpPr>
        <p:pic>
          <p:nvPicPr>
            <p:cNvPr id="23" name="Picture 22">
              <a:extLst>
                <a:ext uri="{FF2B5EF4-FFF2-40B4-BE49-F238E27FC236}">
                  <a16:creationId xmlns:a16="http://schemas.microsoft.com/office/drawing/2014/main" id="{8B7C98A8-24BE-42A2-B6F4-2E1A03A39B2D}"/>
                </a:ext>
              </a:extLst>
            </p:cNvPr>
            <p:cNvPicPr/>
            <p:nvPr/>
          </p:nvPicPr>
          <p:blipFill rotWithShape="1">
            <a:blip r:embed="rId6" cstate="print">
              <a:extLst>
                <a:ext uri="{28A0092B-C50C-407E-A947-70E740481C1C}">
                  <a14:useLocalDpi xmlns:a14="http://schemas.microsoft.com/office/drawing/2010/main" val="0"/>
                </a:ext>
              </a:extLst>
            </a:blip>
            <a:srcRect l="6891" r="31410" b="3131"/>
            <a:stretch/>
          </p:blipFill>
          <p:spPr bwMode="auto">
            <a:xfrm>
              <a:off x="271297" y="3811026"/>
              <a:ext cx="2836758" cy="2704693"/>
            </a:xfrm>
            <a:prstGeom prst="rect">
              <a:avLst/>
            </a:prstGeom>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71135FD3-2367-4873-94A7-74AACDA16031}"/>
                </a:ext>
              </a:extLst>
            </p:cNvPr>
            <p:cNvSpPr txBox="1"/>
            <p:nvPr/>
          </p:nvSpPr>
          <p:spPr>
            <a:xfrm>
              <a:off x="750584" y="3710032"/>
              <a:ext cx="1878184" cy="307777"/>
            </a:xfrm>
            <a:prstGeom prst="rect">
              <a:avLst/>
            </a:prstGeom>
            <a:solidFill>
              <a:schemeClr val="bg1"/>
            </a:solidFill>
            <a:ln>
              <a:solidFill>
                <a:schemeClr val="bg1"/>
              </a:solidFill>
            </a:ln>
          </p:spPr>
          <p:txBody>
            <a:bodyPr wrap="square" rtlCol="0">
              <a:spAutoFit/>
            </a:bodyPr>
            <a:lstStyle/>
            <a:p>
              <a:r>
                <a:rPr lang="en-US" sz="1400" dirty="0">
                  <a:latin typeface="Symbol" panose="05050102010706020507" pitchFamily="18" charset="2"/>
                </a:rPr>
                <a:t>D</a:t>
              </a:r>
              <a:r>
                <a:rPr lang="en-US" sz="1400" dirty="0"/>
                <a:t>SO</a:t>
              </a:r>
              <a:r>
                <a:rPr lang="en-US" sz="1400" baseline="-25000" dirty="0"/>
                <a:t>4</a:t>
              </a:r>
              <a:r>
                <a:rPr lang="en-US" sz="1400" baseline="30000" dirty="0"/>
                <a:t>2- </a:t>
              </a:r>
              <a:r>
                <a:rPr lang="en-US" sz="1400" dirty="0"/>
                <a:t>(</a:t>
              </a:r>
              <a:r>
                <a:rPr lang="en-US" sz="1400" dirty="0">
                  <a:latin typeface="Symbol" panose="05050102010706020507" pitchFamily="18" charset="2"/>
                </a:rPr>
                <a:t>m</a:t>
              </a:r>
              <a:r>
                <a:rPr lang="en-US" sz="1400" dirty="0"/>
                <a:t>g/m</a:t>
              </a:r>
              <a:r>
                <a:rPr lang="en-US" sz="1400" baseline="30000" dirty="0"/>
                <a:t>3</a:t>
              </a:r>
              <a:r>
                <a:rPr lang="en-US" sz="1400" dirty="0"/>
                <a:t>)</a:t>
              </a:r>
            </a:p>
          </p:txBody>
        </p:sp>
        <p:grpSp>
          <p:nvGrpSpPr>
            <p:cNvPr id="25" name="Group 24">
              <a:extLst>
                <a:ext uri="{FF2B5EF4-FFF2-40B4-BE49-F238E27FC236}">
                  <a16:creationId xmlns:a16="http://schemas.microsoft.com/office/drawing/2014/main" id="{192F06D1-3FAC-42C5-91AA-97CCB709C9E9}"/>
                </a:ext>
              </a:extLst>
            </p:cNvPr>
            <p:cNvGrpSpPr/>
            <p:nvPr/>
          </p:nvGrpSpPr>
          <p:grpSpPr>
            <a:xfrm>
              <a:off x="2558574" y="3924689"/>
              <a:ext cx="614153" cy="2566441"/>
              <a:chOff x="2558574" y="3924689"/>
              <a:chExt cx="614153" cy="2566441"/>
            </a:xfrm>
          </p:grpSpPr>
          <p:sp>
            <p:nvSpPr>
              <p:cNvPr id="26" name="Rectangle 25">
                <a:extLst>
                  <a:ext uri="{FF2B5EF4-FFF2-40B4-BE49-F238E27FC236}">
                    <a16:creationId xmlns:a16="http://schemas.microsoft.com/office/drawing/2014/main" id="{F7E88AE3-D602-4AD4-8768-07BC0FD5891C}"/>
                  </a:ext>
                </a:extLst>
              </p:cNvPr>
              <p:cNvSpPr/>
              <p:nvPr/>
            </p:nvSpPr>
            <p:spPr>
              <a:xfrm>
                <a:off x="2558574" y="3981452"/>
                <a:ext cx="393794" cy="2498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E82C038-B288-44F1-9590-854688F22118}"/>
                  </a:ext>
                </a:extLst>
              </p:cNvPr>
              <p:cNvSpPr txBox="1"/>
              <p:nvPr/>
            </p:nvSpPr>
            <p:spPr>
              <a:xfrm>
                <a:off x="2647856" y="3924689"/>
                <a:ext cx="523530" cy="246221"/>
              </a:xfrm>
              <a:prstGeom prst="rect">
                <a:avLst/>
              </a:prstGeom>
              <a:noFill/>
            </p:spPr>
            <p:txBody>
              <a:bodyPr wrap="square" rtlCol="0">
                <a:spAutoFit/>
              </a:bodyPr>
              <a:lstStyle/>
              <a:p>
                <a:r>
                  <a:rPr lang="en-US" sz="1000" dirty="0"/>
                  <a:t>1.2</a:t>
                </a:r>
              </a:p>
            </p:txBody>
          </p:sp>
          <p:sp>
            <p:nvSpPr>
              <p:cNvPr id="28" name="TextBox 27">
                <a:extLst>
                  <a:ext uri="{FF2B5EF4-FFF2-40B4-BE49-F238E27FC236}">
                    <a16:creationId xmlns:a16="http://schemas.microsoft.com/office/drawing/2014/main" id="{B009D913-021B-4F0A-B04F-AADEBBDBC62D}"/>
                  </a:ext>
                </a:extLst>
              </p:cNvPr>
              <p:cNvSpPr txBox="1"/>
              <p:nvPr/>
            </p:nvSpPr>
            <p:spPr>
              <a:xfrm>
                <a:off x="2649197" y="4475545"/>
                <a:ext cx="523530" cy="246221"/>
              </a:xfrm>
              <a:prstGeom prst="rect">
                <a:avLst/>
              </a:prstGeom>
              <a:noFill/>
            </p:spPr>
            <p:txBody>
              <a:bodyPr wrap="square" rtlCol="0">
                <a:spAutoFit/>
              </a:bodyPr>
              <a:lstStyle/>
              <a:p>
                <a:r>
                  <a:rPr lang="en-US" sz="1000" dirty="0"/>
                  <a:t>0.8</a:t>
                </a:r>
              </a:p>
            </p:txBody>
          </p:sp>
          <p:sp>
            <p:nvSpPr>
              <p:cNvPr id="29" name="TextBox 28">
                <a:extLst>
                  <a:ext uri="{FF2B5EF4-FFF2-40B4-BE49-F238E27FC236}">
                    <a16:creationId xmlns:a16="http://schemas.microsoft.com/office/drawing/2014/main" id="{4742CA47-102D-4D2E-9FDE-2F0193FC47D9}"/>
                  </a:ext>
                </a:extLst>
              </p:cNvPr>
              <p:cNvSpPr txBox="1"/>
              <p:nvPr/>
            </p:nvSpPr>
            <p:spPr>
              <a:xfrm>
                <a:off x="2634692" y="5090818"/>
                <a:ext cx="523530" cy="246221"/>
              </a:xfrm>
              <a:prstGeom prst="rect">
                <a:avLst/>
              </a:prstGeom>
              <a:noFill/>
            </p:spPr>
            <p:txBody>
              <a:bodyPr wrap="square" rtlCol="0">
                <a:spAutoFit/>
              </a:bodyPr>
              <a:lstStyle/>
              <a:p>
                <a:r>
                  <a:rPr lang="en-US" sz="1000" dirty="0"/>
                  <a:t>0.4</a:t>
                </a:r>
              </a:p>
            </p:txBody>
          </p:sp>
          <p:sp>
            <p:nvSpPr>
              <p:cNvPr id="30" name="TextBox 29">
                <a:extLst>
                  <a:ext uri="{FF2B5EF4-FFF2-40B4-BE49-F238E27FC236}">
                    <a16:creationId xmlns:a16="http://schemas.microsoft.com/office/drawing/2014/main" id="{2F320F6F-8D8D-4692-A2C0-8D012A616212}"/>
                  </a:ext>
                </a:extLst>
              </p:cNvPr>
              <p:cNvSpPr txBox="1"/>
              <p:nvPr/>
            </p:nvSpPr>
            <p:spPr>
              <a:xfrm>
                <a:off x="2638443" y="5680157"/>
                <a:ext cx="523530" cy="246221"/>
              </a:xfrm>
              <a:prstGeom prst="rect">
                <a:avLst/>
              </a:prstGeom>
              <a:noFill/>
            </p:spPr>
            <p:txBody>
              <a:bodyPr wrap="square" rtlCol="0">
                <a:spAutoFit/>
              </a:bodyPr>
              <a:lstStyle/>
              <a:p>
                <a:r>
                  <a:rPr lang="en-US" sz="1000" dirty="0"/>
                  <a:t>0.0</a:t>
                </a:r>
              </a:p>
            </p:txBody>
          </p:sp>
          <p:sp>
            <p:nvSpPr>
              <p:cNvPr id="31" name="TextBox 30">
                <a:extLst>
                  <a:ext uri="{FF2B5EF4-FFF2-40B4-BE49-F238E27FC236}">
                    <a16:creationId xmlns:a16="http://schemas.microsoft.com/office/drawing/2014/main" id="{35BA5059-3E89-4488-B9C0-D09100F3AA7F}"/>
                  </a:ext>
                </a:extLst>
              </p:cNvPr>
              <p:cNvSpPr txBox="1"/>
              <p:nvPr/>
            </p:nvSpPr>
            <p:spPr>
              <a:xfrm>
                <a:off x="2616191" y="6244909"/>
                <a:ext cx="523530" cy="246221"/>
              </a:xfrm>
              <a:prstGeom prst="rect">
                <a:avLst/>
              </a:prstGeom>
              <a:noFill/>
            </p:spPr>
            <p:txBody>
              <a:bodyPr wrap="square" rtlCol="0">
                <a:spAutoFit/>
              </a:bodyPr>
              <a:lstStyle/>
              <a:p>
                <a:r>
                  <a:rPr lang="en-US" sz="1000" dirty="0"/>
                  <a:t>-0.4</a:t>
                </a:r>
              </a:p>
            </p:txBody>
          </p:sp>
        </p:grpSp>
      </p:grpSp>
      <p:sp>
        <p:nvSpPr>
          <p:cNvPr id="18" name="TextBox 17">
            <a:extLst>
              <a:ext uri="{FF2B5EF4-FFF2-40B4-BE49-F238E27FC236}">
                <a16:creationId xmlns:a16="http://schemas.microsoft.com/office/drawing/2014/main" id="{10EEECC7-A365-4D5B-AC04-8699C12256D3}"/>
              </a:ext>
            </a:extLst>
          </p:cNvPr>
          <p:cNvSpPr txBox="1"/>
          <p:nvPr/>
        </p:nvSpPr>
        <p:spPr>
          <a:xfrm>
            <a:off x="201005" y="6153026"/>
            <a:ext cx="1218056" cy="246221"/>
          </a:xfrm>
          <a:prstGeom prst="rect">
            <a:avLst/>
          </a:prstGeom>
          <a:solidFill>
            <a:schemeClr val="bg1"/>
          </a:solidFill>
        </p:spPr>
        <p:txBody>
          <a:bodyPr wrap="square" lIns="0" tIns="0" rIns="0" bIns="0" rtlCol="0">
            <a:spAutoFit/>
          </a:bodyPr>
          <a:lstStyle/>
          <a:p>
            <a:pPr algn="ctr"/>
            <a:r>
              <a:rPr lang="en-US" sz="1600" dirty="0">
                <a:latin typeface="Calibri" pitchFamily="34" charset="0"/>
              </a:rPr>
              <a:t>January 2016</a:t>
            </a:r>
          </a:p>
        </p:txBody>
      </p:sp>
      <p:sp>
        <p:nvSpPr>
          <p:cNvPr id="33" name="TextBox 32">
            <a:extLst>
              <a:ext uri="{FF2B5EF4-FFF2-40B4-BE49-F238E27FC236}">
                <a16:creationId xmlns:a16="http://schemas.microsoft.com/office/drawing/2014/main" id="{8EBC34D4-7969-4CCC-A9C2-CEFF8B6AC1D8}"/>
              </a:ext>
            </a:extLst>
          </p:cNvPr>
          <p:cNvSpPr txBox="1"/>
          <p:nvPr/>
        </p:nvSpPr>
        <p:spPr>
          <a:xfrm>
            <a:off x="8441027" y="1046541"/>
            <a:ext cx="3287677" cy="338554"/>
          </a:xfrm>
          <a:prstGeom prst="rect">
            <a:avLst/>
          </a:prstGeom>
          <a:solidFill>
            <a:schemeClr val="bg1"/>
          </a:solidFill>
        </p:spPr>
        <p:txBody>
          <a:bodyPr wrap="square" rtlCol="0">
            <a:spAutoFit/>
          </a:bodyPr>
          <a:lstStyle/>
          <a:p>
            <a:pPr algn="ctr"/>
            <a:r>
              <a:rPr lang="en-US" sz="1600" dirty="0">
                <a:latin typeface="Calibri" pitchFamily="34" charset="0"/>
              </a:rPr>
              <a:t>June 2013 Cloud SOA; Pittsburgh</a:t>
            </a:r>
          </a:p>
        </p:txBody>
      </p:sp>
      <p:sp>
        <p:nvSpPr>
          <p:cNvPr id="34" name="Rounded Rectangle 100">
            <a:extLst>
              <a:ext uri="{FF2B5EF4-FFF2-40B4-BE49-F238E27FC236}">
                <a16:creationId xmlns:a16="http://schemas.microsoft.com/office/drawing/2014/main" id="{39559051-F00F-4D81-BA34-AB1A4F9D8D71}"/>
              </a:ext>
            </a:extLst>
          </p:cNvPr>
          <p:cNvSpPr/>
          <p:nvPr/>
        </p:nvSpPr>
        <p:spPr bwMode="auto">
          <a:xfrm>
            <a:off x="134112" y="1204624"/>
            <a:ext cx="7386871" cy="2407694"/>
          </a:xfrm>
          <a:prstGeom prst="roundRect">
            <a:avLst/>
          </a:prstGeom>
          <a:solidFill>
            <a:srgbClr val="00B050">
              <a:alpha val="3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Arial" charset="0"/>
              <a:ea typeface="ＭＳ Ｐゴシック" pitchFamily="1" charset="-128"/>
            </a:endParaRPr>
          </a:p>
        </p:txBody>
      </p:sp>
      <p:sp>
        <p:nvSpPr>
          <p:cNvPr id="35" name="TextBox 34">
            <a:extLst>
              <a:ext uri="{FF2B5EF4-FFF2-40B4-BE49-F238E27FC236}">
                <a16:creationId xmlns:a16="http://schemas.microsoft.com/office/drawing/2014/main" id="{2AB88F6E-81FB-41D4-B00B-360FF364900C}"/>
              </a:ext>
            </a:extLst>
          </p:cNvPr>
          <p:cNvSpPr txBox="1"/>
          <p:nvPr/>
        </p:nvSpPr>
        <p:spPr>
          <a:xfrm>
            <a:off x="194811" y="1255999"/>
            <a:ext cx="7265471" cy="2092881"/>
          </a:xfrm>
          <a:prstGeom prst="rect">
            <a:avLst/>
          </a:prstGeom>
          <a:noFill/>
        </p:spPr>
        <p:txBody>
          <a:bodyPr wrap="square" rtlCol="0">
            <a:spAutoFit/>
          </a:bodyPr>
          <a:lstStyle/>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Aqueous oxidation of SO</a:t>
            </a:r>
            <a:r>
              <a:rPr lang="en-US" sz="1600" baseline="-250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 to SO</a:t>
            </a:r>
            <a:r>
              <a:rPr lang="en-US" sz="1600" baseline="-25000" dirty="0">
                <a:latin typeface="Calibri" panose="020F0502020204030204" pitchFamily="34" charset="0"/>
                <a:cs typeface="Calibri" panose="020F0502020204030204" pitchFamily="34" charset="0"/>
              </a:rPr>
              <a:t>4</a:t>
            </a:r>
            <a:r>
              <a:rPr lang="en-US" sz="1600" baseline="300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 often dominates over gas phase; evidence for non-trivial SOA formation in-cloud </a:t>
            </a:r>
          </a:p>
          <a:p>
            <a:pPr marL="342900" indent="-342900">
              <a:buFont typeface="Arial" panose="020B0604020202020204" pitchFamily="34" charset="0"/>
              <a:buChar char="•"/>
            </a:pPr>
            <a:r>
              <a:rPr lang="en-US" sz="1600" dirty="0">
                <a:latin typeface="Calibri" panose="020F0502020204030204" pitchFamily="34" charset="0"/>
              </a:rPr>
              <a:t>SO</a:t>
            </a:r>
            <a:r>
              <a:rPr lang="en-US" sz="1600" baseline="-25000" dirty="0">
                <a:latin typeface="Calibri" panose="020F0502020204030204" pitchFamily="34" charset="0"/>
              </a:rPr>
              <a:t>4</a:t>
            </a:r>
            <a:r>
              <a:rPr lang="en-US" sz="1600" baseline="30000" dirty="0">
                <a:latin typeface="Calibri" panose="020F0502020204030204" pitchFamily="34" charset="0"/>
              </a:rPr>
              <a:t>2-</a:t>
            </a:r>
            <a:r>
              <a:rPr lang="en-US" sz="1600" dirty="0">
                <a:latin typeface="Calibri" panose="020F0502020204030204" pitchFamily="34" charset="0"/>
              </a:rPr>
              <a:t> + OA are major contributors to PM</a:t>
            </a:r>
            <a:r>
              <a:rPr lang="en-US" sz="1600" baseline="-25000" dirty="0">
                <a:latin typeface="Calibri" panose="020F0502020204030204" pitchFamily="34" charset="0"/>
              </a:rPr>
              <a:t>2.5</a:t>
            </a:r>
            <a:r>
              <a:rPr lang="en-US" sz="1600" dirty="0">
                <a:latin typeface="Calibri" panose="020F0502020204030204" pitchFamily="34" charset="0"/>
              </a:rPr>
              <a:t> levels around the globe (≥ 50% total mass)</a:t>
            </a:r>
          </a:p>
          <a:p>
            <a:pPr marL="342900" indent="-342900">
              <a:buFont typeface="Arial" panose="020B0604020202020204" pitchFamily="34" charset="0"/>
              <a:buChar char="•"/>
            </a:pPr>
            <a:r>
              <a:rPr lang="en-US" sz="1600" dirty="0">
                <a:latin typeface="Calibri" panose="020F0502020204030204" pitchFamily="34" charset="0"/>
              </a:rPr>
              <a:t>Accurately representing the major sources and production pathways of these species in CTMs is necessary to assess the impacts of emissions changes on air quality/climate</a:t>
            </a:r>
          </a:p>
          <a:p>
            <a:pPr marL="800100" lvl="1" indent="-342900">
              <a:buFont typeface="Arial" panose="020B0604020202020204" pitchFamily="34" charset="0"/>
              <a:buChar char="•"/>
            </a:pPr>
            <a:r>
              <a:rPr lang="en-US" sz="1800" dirty="0">
                <a:latin typeface="Calibri" panose="020F0502020204030204" pitchFamily="34" charset="0"/>
              </a:rPr>
              <a:t>Cloud chemistry in many CTMs often outdated and oversimplified</a:t>
            </a:r>
          </a:p>
        </p:txBody>
      </p:sp>
      <p:sp>
        <p:nvSpPr>
          <p:cNvPr id="36" name="TextBox 35">
            <a:extLst>
              <a:ext uri="{FF2B5EF4-FFF2-40B4-BE49-F238E27FC236}">
                <a16:creationId xmlns:a16="http://schemas.microsoft.com/office/drawing/2014/main" id="{181EE723-4FA2-412B-80B7-7A13F0D44CB8}"/>
              </a:ext>
            </a:extLst>
          </p:cNvPr>
          <p:cNvSpPr txBox="1"/>
          <p:nvPr/>
        </p:nvSpPr>
        <p:spPr>
          <a:xfrm>
            <a:off x="371774" y="3320828"/>
            <a:ext cx="2542234" cy="338554"/>
          </a:xfrm>
          <a:prstGeom prst="rect">
            <a:avLst/>
          </a:prstGeom>
          <a:noFill/>
        </p:spPr>
        <p:txBody>
          <a:bodyPr wrap="none" rtlCol="0">
            <a:spAutoFit/>
          </a:bodyPr>
          <a:lstStyle/>
          <a:p>
            <a:r>
              <a:rPr lang="en-US" sz="1600" b="1" dirty="0">
                <a:solidFill>
                  <a:srgbClr val="0070C0"/>
                </a:solidFill>
                <a:latin typeface="Gill Sans MT" panose="020B0502020104020203" pitchFamily="34" charset="0"/>
              </a:rPr>
              <a:t>Contact: Kathleen Fahey</a:t>
            </a:r>
          </a:p>
        </p:txBody>
      </p:sp>
      <p:sp>
        <p:nvSpPr>
          <p:cNvPr id="37" name="TextBox 36">
            <a:extLst>
              <a:ext uri="{FF2B5EF4-FFF2-40B4-BE49-F238E27FC236}">
                <a16:creationId xmlns:a16="http://schemas.microsoft.com/office/drawing/2014/main" id="{A47BBFBB-D9EE-4802-8D49-3D525C2F4639}"/>
              </a:ext>
            </a:extLst>
          </p:cNvPr>
          <p:cNvSpPr txBox="1"/>
          <p:nvPr/>
        </p:nvSpPr>
        <p:spPr>
          <a:xfrm>
            <a:off x="10777728" y="1486719"/>
            <a:ext cx="671979" cy="523220"/>
          </a:xfrm>
          <a:prstGeom prst="rect">
            <a:avLst/>
          </a:prstGeom>
          <a:noFill/>
        </p:spPr>
        <p:txBody>
          <a:bodyPr wrap="none" rtlCol="0">
            <a:spAutoFit/>
          </a:bodyPr>
          <a:lstStyle/>
          <a:p>
            <a:r>
              <a:rPr lang="en-US" sz="1400" b="1" dirty="0">
                <a:solidFill>
                  <a:srgbClr val="FF0000"/>
                </a:solidFill>
              </a:rPr>
              <a:t>KMT2</a:t>
            </a:r>
          </a:p>
          <a:p>
            <a:r>
              <a:rPr lang="en-US" sz="1400" b="1" dirty="0"/>
              <a:t>KMT</a:t>
            </a:r>
          </a:p>
        </p:txBody>
      </p:sp>
    </p:spTree>
    <p:extLst>
      <p:ext uri="{BB962C8B-B14F-4D97-AF65-F5344CB8AC3E}">
        <p14:creationId xmlns:p14="http://schemas.microsoft.com/office/powerpoint/2010/main" val="3040448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8D61A6-D9B5-4001-8125-14116488C41D}"/>
              </a:ext>
            </a:extLst>
          </p:cNvPr>
          <p:cNvSpPr>
            <a:spLocks noGrp="1"/>
          </p:cNvSpPr>
          <p:nvPr>
            <p:ph type="title"/>
          </p:nvPr>
        </p:nvSpPr>
        <p:spPr>
          <a:xfrm>
            <a:off x="3566160" y="320040"/>
            <a:ext cx="7924800" cy="678307"/>
          </a:xfrm>
        </p:spPr>
        <p:txBody>
          <a:bodyPr/>
          <a:lstStyle/>
          <a:p>
            <a:r>
              <a:rPr lang="en-US" sz="2400" dirty="0"/>
              <a:t>Aerosols: Organic Aerosol in CMAQv5.3 (AERO7)</a:t>
            </a:r>
          </a:p>
        </p:txBody>
      </p:sp>
      <p:cxnSp>
        <p:nvCxnSpPr>
          <p:cNvPr id="4" name="Straight Arrow Connector 3">
            <a:extLst>
              <a:ext uri="{FF2B5EF4-FFF2-40B4-BE49-F238E27FC236}">
                <a16:creationId xmlns:a16="http://schemas.microsoft.com/office/drawing/2014/main" id="{F3DBB5B5-A721-43A0-AAF8-A8BFCD4B6C47}"/>
              </a:ext>
            </a:extLst>
          </p:cNvPr>
          <p:cNvCxnSpPr>
            <a:cxnSpLocks/>
            <a:stCxn id="58" idx="0"/>
          </p:cNvCxnSpPr>
          <p:nvPr/>
        </p:nvCxnSpPr>
        <p:spPr bwMode="auto">
          <a:xfrm flipV="1">
            <a:off x="9231575" y="4324834"/>
            <a:ext cx="363192" cy="1857659"/>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a:extLst>
              <a:ext uri="{FF2B5EF4-FFF2-40B4-BE49-F238E27FC236}">
                <a16:creationId xmlns:a16="http://schemas.microsoft.com/office/drawing/2014/main" id="{D7105068-2EF9-4304-AAC8-F049D6BE7844}"/>
              </a:ext>
            </a:extLst>
          </p:cNvPr>
          <p:cNvSpPr txBox="1"/>
          <p:nvPr/>
        </p:nvSpPr>
        <p:spPr>
          <a:xfrm rot="16200000">
            <a:off x="-328803" y="5171062"/>
            <a:ext cx="1771930" cy="276999"/>
          </a:xfrm>
          <a:prstGeom prst="rect">
            <a:avLst/>
          </a:prstGeom>
          <a:noFill/>
        </p:spPr>
        <p:txBody>
          <a:bodyPr wrap="square" rtlCol="0">
            <a:spAutoFit/>
          </a:bodyPr>
          <a:lstStyle/>
          <a:p>
            <a:r>
              <a:rPr lang="en-US" sz="1200" dirty="0">
                <a:solidFill>
                  <a:prstClr val="black"/>
                </a:solidFill>
              </a:rPr>
              <a:t>BIOGENIC EMISSIONS</a:t>
            </a:r>
          </a:p>
        </p:txBody>
      </p:sp>
      <p:sp>
        <p:nvSpPr>
          <p:cNvPr id="6" name="TextBox 5">
            <a:extLst>
              <a:ext uri="{FF2B5EF4-FFF2-40B4-BE49-F238E27FC236}">
                <a16:creationId xmlns:a16="http://schemas.microsoft.com/office/drawing/2014/main" id="{0403AD48-02A4-40EB-BAC6-F05D0F3B5129}"/>
              </a:ext>
            </a:extLst>
          </p:cNvPr>
          <p:cNvSpPr txBox="1"/>
          <p:nvPr/>
        </p:nvSpPr>
        <p:spPr>
          <a:xfrm>
            <a:off x="1148571" y="5733136"/>
            <a:ext cx="990600" cy="307777"/>
          </a:xfrm>
          <a:prstGeom prst="rect">
            <a:avLst/>
          </a:prstGeom>
          <a:noFill/>
          <a:ln>
            <a:solidFill>
              <a:schemeClr val="tx1"/>
            </a:solidFill>
          </a:ln>
        </p:spPr>
        <p:txBody>
          <a:bodyPr wrap="square" rtlCol="0">
            <a:spAutoFit/>
          </a:bodyPr>
          <a:lstStyle/>
          <a:p>
            <a:pPr algn="ctr"/>
            <a:r>
              <a:rPr lang="en-US" sz="1400" dirty="0">
                <a:solidFill>
                  <a:prstClr val="black"/>
                </a:solidFill>
              </a:rPr>
              <a:t>isoprene</a:t>
            </a:r>
          </a:p>
        </p:txBody>
      </p:sp>
      <p:sp>
        <p:nvSpPr>
          <p:cNvPr id="7" name="TextBox 6">
            <a:extLst>
              <a:ext uri="{FF2B5EF4-FFF2-40B4-BE49-F238E27FC236}">
                <a16:creationId xmlns:a16="http://schemas.microsoft.com/office/drawing/2014/main" id="{3A480DE2-7033-475B-8680-9A38A13F052E}"/>
              </a:ext>
            </a:extLst>
          </p:cNvPr>
          <p:cNvSpPr txBox="1"/>
          <p:nvPr/>
        </p:nvSpPr>
        <p:spPr>
          <a:xfrm>
            <a:off x="1130807" y="3685071"/>
            <a:ext cx="1490609" cy="307777"/>
          </a:xfrm>
          <a:prstGeom prst="rect">
            <a:avLst/>
          </a:prstGeom>
          <a:noFill/>
          <a:ln>
            <a:solidFill>
              <a:schemeClr val="tx1"/>
            </a:solidFill>
          </a:ln>
        </p:spPr>
        <p:txBody>
          <a:bodyPr wrap="square" rtlCol="0">
            <a:spAutoFit/>
          </a:bodyPr>
          <a:lstStyle/>
          <a:p>
            <a:pPr algn="ctr"/>
            <a:r>
              <a:rPr lang="en-US" sz="1400" dirty="0">
                <a:solidFill>
                  <a:prstClr val="black"/>
                </a:solidFill>
              </a:rPr>
              <a:t>sesquiterpenes</a:t>
            </a:r>
          </a:p>
        </p:txBody>
      </p:sp>
      <p:sp>
        <p:nvSpPr>
          <p:cNvPr id="8" name="TextBox 7">
            <a:extLst>
              <a:ext uri="{FF2B5EF4-FFF2-40B4-BE49-F238E27FC236}">
                <a16:creationId xmlns:a16="http://schemas.microsoft.com/office/drawing/2014/main" id="{9D823E11-C8B0-4747-8510-DED2883C2967}"/>
              </a:ext>
            </a:extLst>
          </p:cNvPr>
          <p:cNvSpPr txBox="1"/>
          <p:nvPr/>
        </p:nvSpPr>
        <p:spPr>
          <a:xfrm>
            <a:off x="788916" y="3304103"/>
            <a:ext cx="990600" cy="307777"/>
          </a:xfrm>
          <a:prstGeom prst="rect">
            <a:avLst/>
          </a:prstGeom>
          <a:noFill/>
          <a:ln>
            <a:solidFill>
              <a:schemeClr val="tx1"/>
            </a:solidFill>
          </a:ln>
        </p:spPr>
        <p:txBody>
          <a:bodyPr wrap="square" rtlCol="0">
            <a:spAutoFit/>
          </a:bodyPr>
          <a:lstStyle/>
          <a:p>
            <a:pPr algn="ctr"/>
            <a:r>
              <a:rPr lang="en-US" sz="1400" dirty="0">
                <a:solidFill>
                  <a:prstClr val="black"/>
                </a:solidFill>
              </a:rPr>
              <a:t>benzene</a:t>
            </a:r>
          </a:p>
        </p:txBody>
      </p:sp>
      <p:sp>
        <p:nvSpPr>
          <p:cNvPr id="9" name="TextBox 8">
            <a:extLst>
              <a:ext uri="{FF2B5EF4-FFF2-40B4-BE49-F238E27FC236}">
                <a16:creationId xmlns:a16="http://schemas.microsoft.com/office/drawing/2014/main" id="{7A0A6F42-4B4A-424A-8777-D7004AEBC037}"/>
              </a:ext>
            </a:extLst>
          </p:cNvPr>
          <p:cNvSpPr txBox="1"/>
          <p:nvPr/>
        </p:nvSpPr>
        <p:spPr>
          <a:xfrm>
            <a:off x="789249" y="2654346"/>
            <a:ext cx="990600" cy="523220"/>
          </a:xfrm>
          <a:prstGeom prst="rect">
            <a:avLst/>
          </a:prstGeom>
          <a:noFill/>
          <a:ln>
            <a:solidFill>
              <a:schemeClr val="tx1"/>
            </a:solidFill>
          </a:ln>
        </p:spPr>
        <p:txBody>
          <a:bodyPr wrap="square" rtlCol="0">
            <a:spAutoFit/>
          </a:bodyPr>
          <a:lstStyle/>
          <a:p>
            <a:pPr algn="ctr"/>
            <a:r>
              <a:rPr lang="en-US" sz="1400" dirty="0">
                <a:solidFill>
                  <a:prstClr val="black"/>
                </a:solidFill>
              </a:rPr>
              <a:t>low-yield aromatics</a:t>
            </a:r>
          </a:p>
        </p:txBody>
      </p:sp>
      <p:sp>
        <p:nvSpPr>
          <p:cNvPr id="10" name="TextBox 9">
            <a:extLst>
              <a:ext uri="{FF2B5EF4-FFF2-40B4-BE49-F238E27FC236}">
                <a16:creationId xmlns:a16="http://schemas.microsoft.com/office/drawing/2014/main" id="{7860410A-2629-4ED7-A843-BC559B761A26}"/>
              </a:ext>
            </a:extLst>
          </p:cNvPr>
          <p:cNvSpPr txBox="1"/>
          <p:nvPr/>
        </p:nvSpPr>
        <p:spPr>
          <a:xfrm>
            <a:off x="787732" y="1966028"/>
            <a:ext cx="990600" cy="523220"/>
          </a:xfrm>
          <a:prstGeom prst="rect">
            <a:avLst/>
          </a:prstGeom>
          <a:noFill/>
          <a:ln>
            <a:solidFill>
              <a:schemeClr val="tx1"/>
            </a:solidFill>
          </a:ln>
        </p:spPr>
        <p:txBody>
          <a:bodyPr wrap="square" rtlCol="0">
            <a:spAutoFit/>
          </a:bodyPr>
          <a:lstStyle/>
          <a:p>
            <a:pPr algn="ctr"/>
            <a:r>
              <a:rPr lang="en-US" sz="1400" dirty="0">
                <a:solidFill>
                  <a:prstClr val="black"/>
                </a:solidFill>
              </a:rPr>
              <a:t>high-yield aromatics</a:t>
            </a:r>
          </a:p>
        </p:txBody>
      </p:sp>
      <p:cxnSp>
        <p:nvCxnSpPr>
          <p:cNvPr id="11" name="Straight Arrow Connector 10">
            <a:extLst>
              <a:ext uri="{FF2B5EF4-FFF2-40B4-BE49-F238E27FC236}">
                <a16:creationId xmlns:a16="http://schemas.microsoft.com/office/drawing/2014/main" id="{2F5717FF-3D09-4809-8A11-E95C5DFB99B6}"/>
              </a:ext>
            </a:extLst>
          </p:cNvPr>
          <p:cNvCxnSpPr/>
          <p:nvPr/>
        </p:nvCxnSpPr>
        <p:spPr bwMode="auto">
          <a:xfrm flipV="1">
            <a:off x="893064" y="3819319"/>
            <a:ext cx="2286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a:extLst>
              <a:ext uri="{FF2B5EF4-FFF2-40B4-BE49-F238E27FC236}">
                <a16:creationId xmlns:a16="http://schemas.microsoft.com/office/drawing/2014/main" id="{8D39B54B-F5EA-42EE-B1EB-0BE862AB9BBA}"/>
              </a:ext>
            </a:extLst>
          </p:cNvPr>
          <p:cNvSpPr txBox="1"/>
          <p:nvPr/>
        </p:nvSpPr>
        <p:spPr>
          <a:xfrm rot="16200000">
            <a:off x="-1224070" y="4559207"/>
            <a:ext cx="2819400" cy="276999"/>
          </a:xfrm>
          <a:prstGeom prst="rect">
            <a:avLst/>
          </a:prstGeom>
          <a:noFill/>
        </p:spPr>
        <p:txBody>
          <a:bodyPr wrap="square" rtlCol="0">
            <a:spAutoFit/>
          </a:bodyPr>
          <a:lstStyle/>
          <a:p>
            <a:r>
              <a:rPr lang="en-US" sz="1200" dirty="0">
                <a:solidFill>
                  <a:prstClr val="black"/>
                </a:solidFill>
              </a:rPr>
              <a:t>ANTHROPOGENIC EMISSIONS</a:t>
            </a:r>
          </a:p>
        </p:txBody>
      </p:sp>
      <p:sp>
        <p:nvSpPr>
          <p:cNvPr id="13" name="TextBox 12">
            <a:extLst>
              <a:ext uri="{FF2B5EF4-FFF2-40B4-BE49-F238E27FC236}">
                <a16:creationId xmlns:a16="http://schemas.microsoft.com/office/drawing/2014/main" id="{FB0F7062-1B9F-4938-A830-0E920FF9EEC8}"/>
              </a:ext>
            </a:extLst>
          </p:cNvPr>
          <p:cNvSpPr txBox="1"/>
          <p:nvPr/>
        </p:nvSpPr>
        <p:spPr>
          <a:xfrm>
            <a:off x="3662762" y="5613793"/>
            <a:ext cx="943464" cy="523220"/>
          </a:xfrm>
          <a:prstGeom prst="rect">
            <a:avLst/>
          </a:prstGeom>
          <a:noFill/>
          <a:ln>
            <a:solidFill>
              <a:schemeClr val="tx1"/>
            </a:solidFill>
          </a:ln>
        </p:spPr>
        <p:txBody>
          <a:bodyPr wrap="square" rtlCol="0">
            <a:spAutoFit/>
          </a:bodyPr>
          <a:lstStyle/>
          <a:p>
            <a:pPr algn="ctr"/>
            <a:r>
              <a:rPr lang="en-US" sz="1400" dirty="0">
                <a:solidFill>
                  <a:prstClr val="black"/>
                </a:solidFill>
              </a:rPr>
              <a:t>SV_ISO1 SV_ISO2</a:t>
            </a:r>
          </a:p>
        </p:txBody>
      </p:sp>
      <p:sp>
        <p:nvSpPr>
          <p:cNvPr id="14" name="TextBox 13">
            <a:extLst>
              <a:ext uri="{FF2B5EF4-FFF2-40B4-BE49-F238E27FC236}">
                <a16:creationId xmlns:a16="http://schemas.microsoft.com/office/drawing/2014/main" id="{78676880-2460-43BD-9627-7CD477A0D820}"/>
              </a:ext>
            </a:extLst>
          </p:cNvPr>
          <p:cNvSpPr txBox="1"/>
          <p:nvPr/>
        </p:nvSpPr>
        <p:spPr>
          <a:xfrm>
            <a:off x="4792505" y="3599107"/>
            <a:ext cx="1057294" cy="307777"/>
          </a:xfrm>
          <a:prstGeom prst="rect">
            <a:avLst/>
          </a:prstGeom>
          <a:noFill/>
          <a:ln>
            <a:solidFill>
              <a:schemeClr val="tx1"/>
            </a:solidFill>
          </a:ln>
        </p:spPr>
        <p:txBody>
          <a:bodyPr wrap="square" rtlCol="0">
            <a:spAutoFit/>
          </a:bodyPr>
          <a:lstStyle/>
          <a:p>
            <a:pPr algn="ctr"/>
            <a:r>
              <a:rPr lang="en-US" sz="1400" dirty="0">
                <a:solidFill>
                  <a:prstClr val="black"/>
                </a:solidFill>
              </a:rPr>
              <a:t>SVSQT</a:t>
            </a:r>
          </a:p>
        </p:txBody>
      </p:sp>
      <p:sp>
        <p:nvSpPr>
          <p:cNvPr id="15" name="TextBox 14">
            <a:extLst>
              <a:ext uri="{FF2B5EF4-FFF2-40B4-BE49-F238E27FC236}">
                <a16:creationId xmlns:a16="http://schemas.microsoft.com/office/drawing/2014/main" id="{989F4EC2-8E57-44DD-BFD4-62FB2FA34C6B}"/>
              </a:ext>
            </a:extLst>
          </p:cNvPr>
          <p:cNvSpPr txBox="1"/>
          <p:nvPr/>
        </p:nvSpPr>
        <p:spPr>
          <a:xfrm>
            <a:off x="4335305" y="2403942"/>
            <a:ext cx="914400" cy="307777"/>
          </a:xfrm>
          <a:prstGeom prst="rect">
            <a:avLst/>
          </a:prstGeom>
          <a:noFill/>
          <a:ln>
            <a:solidFill>
              <a:schemeClr val="tx1"/>
            </a:solidFill>
          </a:ln>
        </p:spPr>
        <p:txBody>
          <a:bodyPr wrap="square" rtlCol="0">
            <a:spAutoFit/>
          </a:bodyPr>
          <a:lstStyle/>
          <a:p>
            <a:pPr algn="ctr"/>
            <a:r>
              <a:rPr lang="en-US" sz="1400" dirty="0">
                <a:solidFill>
                  <a:srgbClr val="C00000"/>
                </a:solidFill>
              </a:rPr>
              <a:t>SVAVB3</a:t>
            </a:r>
          </a:p>
        </p:txBody>
      </p:sp>
      <p:sp>
        <p:nvSpPr>
          <p:cNvPr id="16" name="Oval 15">
            <a:extLst>
              <a:ext uri="{FF2B5EF4-FFF2-40B4-BE49-F238E27FC236}">
                <a16:creationId xmlns:a16="http://schemas.microsoft.com/office/drawing/2014/main" id="{B453B940-8710-4DDA-AA88-3A6BAD71B23A}"/>
              </a:ext>
            </a:extLst>
          </p:cNvPr>
          <p:cNvSpPr/>
          <p:nvPr/>
        </p:nvSpPr>
        <p:spPr bwMode="auto">
          <a:xfrm>
            <a:off x="6050148" y="1093778"/>
            <a:ext cx="3782297" cy="5361416"/>
          </a:xfrm>
          <a:custGeom>
            <a:avLst/>
            <a:gdLst>
              <a:gd name="connsiteX0" fmla="*/ 0 w 3686398"/>
              <a:gd name="connsiteY0" fmla="*/ 2688445 h 5376889"/>
              <a:gd name="connsiteX1" fmla="*/ 1843199 w 3686398"/>
              <a:gd name="connsiteY1" fmla="*/ 0 h 5376889"/>
              <a:gd name="connsiteX2" fmla="*/ 3686398 w 3686398"/>
              <a:gd name="connsiteY2" fmla="*/ 2688445 h 5376889"/>
              <a:gd name="connsiteX3" fmla="*/ 1843199 w 3686398"/>
              <a:gd name="connsiteY3" fmla="*/ 5376890 h 5376889"/>
              <a:gd name="connsiteX4" fmla="*/ 0 w 3686398"/>
              <a:gd name="connsiteY4" fmla="*/ 2688445 h 5376889"/>
              <a:gd name="connsiteX0" fmla="*/ 15014 w 3701412"/>
              <a:gd name="connsiteY0" fmla="*/ 2892698 h 5581143"/>
              <a:gd name="connsiteX1" fmla="*/ 1031766 w 3701412"/>
              <a:gd name="connsiteY1" fmla="*/ 489930 h 5581143"/>
              <a:gd name="connsiteX2" fmla="*/ 1858213 w 3701412"/>
              <a:gd name="connsiteY2" fmla="*/ 204253 h 5581143"/>
              <a:gd name="connsiteX3" fmla="*/ 3701412 w 3701412"/>
              <a:gd name="connsiteY3" fmla="*/ 2892698 h 5581143"/>
              <a:gd name="connsiteX4" fmla="*/ 1858213 w 3701412"/>
              <a:gd name="connsiteY4" fmla="*/ 5581143 h 5581143"/>
              <a:gd name="connsiteX5" fmla="*/ 15014 w 3701412"/>
              <a:gd name="connsiteY5" fmla="*/ 2892698 h 5581143"/>
              <a:gd name="connsiteX0" fmla="*/ 57671 w 3744069"/>
              <a:gd name="connsiteY0" fmla="*/ 2871648 h 5560093"/>
              <a:gd name="connsiteX1" fmla="*/ 594363 w 3744069"/>
              <a:gd name="connsiteY1" fmla="*/ 529840 h 5560093"/>
              <a:gd name="connsiteX2" fmla="*/ 1900870 w 3744069"/>
              <a:gd name="connsiteY2" fmla="*/ 183203 h 5560093"/>
              <a:gd name="connsiteX3" fmla="*/ 3744069 w 3744069"/>
              <a:gd name="connsiteY3" fmla="*/ 2871648 h 5560093"/>
              <a:gd name="connsiteX4" fmla="*/ 1900870 w 3744069"/>
              <a:gd name="connsiteY4" fmla="*/ 5560093 h 5560093"/>
              <a:gd name="connsiteX5" fmla="*/ 57671 w 3744069"/>
              <a:gd name="connsiteY5" fmla="*/ 2871648 h 5560093"/>
              <a:gd name="connsiteX0" fmla="*/ 57671 w 3744069"/>
              <a:gd name="connsiteY0" fmla="*/ 2866760 h 5555205"/>
              <a:gd name="connsiteX1" fmla="*/ 594363 w 3744069"/>
              <a:gd name="connsiteY1" fmla="*/ 524952 h 5555205"/>
              <a:gd name="connsiteX2" fmla="*/ 1900870 w 3744069"/>
              <a:gd name="connsiteY2" fmla="*/ 178315 h 5555205"/>
              <a:gd name="connsiteX3" fmla="*/ 3744069 w 3744069"/>
              <a:gd name="connsiteY3" fmla="*/ 2866760 h 5555205"/>
              <a:gd name="connsiteX4" fmla="*/ 1900870 w 3744069"/>
              <a:gd name="connsiteY4" fmla="*/ 5555205 h 5555205"/>
              <a:gd name="connsiteX5" fmla="*/ 57671 w 3744069"/>
              <a:gd name="connsiteY5" fmla="*/ 2866760 h 5555205"/>
              <a:gd name="connsiteX0" fmla="*/ 57671 w 3744069"/>
              <a:gd name="connsiteY0" fmla="*/ 2753808 h 5442253"/>
              <a:gd name="connsiteX1" fmla="*/ 594363 w 3744069"/>
              <a:gd name="connsiteY1" fmla="*/ 412000 h 5442253"/>
              <a:gd name="connsiteX2" fmla="*/ 3081970 w 3744069"/>
              <a:gd name="connsiteY2" fmla="*/ 225383 h 5442253"/>
              <a:gd name="connsiteX3" fmla="*/ 3744069 w 3744069"/>
              <a:gd name="connsiteY3" fmla="*/ 2753808 h 5442253"/>
              <a:gd name="connsiteX4" fmla="*/ 1900870 w 3744069"/>
              <a:gd name="connsiteY4" fmla="*/ 5442253 h 5442253"/>
              <a:gd name="connsiteX5" fmla="*/ 57671 w 3744069"/>
              <a:gd name="connsiteY5" fmla="*/ 2753808 h 5442253"/>
              <a:gd name="connsiteX0" fmla="*/ 95899 w 3782297"/>
              <a:gd name="connsiteY0" fmla="*/ 2753808 h 5442253"/>
              <a:gd name="connsiteX1" fmla="*/ 632591 w 3782297"/>
              <a:gd name="connsiteY1" fmla="*/ 412000 h 5442253"/>
              <a:gd name="connsiteX2" fmla="*/ 3120198 w 3782297"/>
              <a:gd name="connsiteY2" fmla="*/ 225383 h 5442253"/>
              <a:gd name="connsiteX3" fmla="*/ 3782297 w 3782297"/>
              <a:gd name="connsiteY3" fmla="*/ 2753808 h 5442253"/>
              <a:gd name="connsiteX4" fmla="*/ 1939098 w 3782297"/>
              <a:gd name="connsiteY4" fmla="*/ 5442253 h 5442253"/>
              <a:gd name="connsiteX5" fmla="*/ 95899 w 3782297"/>
              <a:gd name="connsiteY5" fmla="*/ 2753808 h 5442253"/>
              <a:gd name="connsiteX0" fmla="*/ 95899 w 3782297"/>
              <a:gd name="connsiteY0" fmla="*/ 2767320 h 5455765"/>
              <a:gd name="connsiteX1" fmla="*/ 632591 w 3782297"/>
              <a:gd name="connsiteY1" fmla="*/ 425512 h 5455765"/>
              <a:gd name="connsiteX2" fmla="*/ 3120198 w 3782297"/>
              <a:gd name="connsiteY2" fmla="*/ 238895 h 5455765"/>
              <a:gd name="connsiteX3" fmla="*/ 3782297 w 3782297"/>
              <a:gd name="connsiteY3" fmla="*/ 2767320 h 5455765"/>
              <a:gd name="connsiteX4" fmla="*/ 1939098 w 3782297"/>
              <a:gd name="connsiteY4" fmla="*/ 5455765 h 5455765"/>
              <a:gd name="connsiteX5" fmla="*/ 95899 w 3782297"/>
              <a:gd name="connsiteY5" fmla="*/ 2767320 h 5455765"/>
              <a:gd name="connsiteX0" fmla="*/ 95899 w 3782297"/>
              <a:gd name="connsiteY0" fmla="*/ 2672971 h 5361416"/>
              <a:gd name="connsiteX1" fmla="*/ 632591 w 3782297"/>
              <a:gd name="connsiteY1" fmla="*/ 331163 h 5361416"/>
              <a:gd name="connsiteX2" fmla="*/ 3120198 w 3782297"/>
              <a:gd name="connsiteY2" fmla="*/ 144546 h 5361416"/>
              <a:gd name="connsiteX3" fmla="*/ 3782297 w 3782297"/>
              <a:gd name="connsiteY3" fmla="*/ 2672971 h 5361416"/>
              <a:gd name="connsiteX4" fmla="*/ 1939098 w 3782297"/>
              <a:gd name="connsiteY4" fmla="*/ 5361416 h 5361416"/>
              <a:gd name="connsiteX5" fmla="*/ 95899 w 3782297"/>
              <a:gd name="connsiteY5" fmla="*/ 2672971 h 536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2297" h="5361416">
                <a:moveTo>
                  <a:pt x="95899" y="2672971"/>
                </a:moveTo>
                <a:cubicBezTo>
                  <a:pt x="-121852" y="1834596"/>
                  <a:pt x="20591" y="946877"/>
                  <a:pt x="632591" y="331163"/>
                </a:cubicBezTo>
                <a:cubicBezTo>
                  <a:pt x="1183631" y="-139771"/>
                  <a:pt x="2572387" y="-17155"/>
                  <a:pt x="3120198" y="144546"/>
                </a:cubicBezTo>
                <a:cubicBezTo>
                  <a:pt x="3668009" y="306247"/>
                  <a:pt x="3782297" y="1188184"/>
                  <a:pt x="3782297" y="2672971"/>
                </a:cubicBezTo>
                <a:cubicBezTo>
                  <a:pt x="3782297" y="4157758"/>
                  <a:pt x="2957069" y="5361416"/>
                  <a:pt x="1939098" y="5361416"/>
                </a:cubicBezTo>
                <a:cubicBezTo>
                  <a:pt x="921127" y="5361416"/>
                  <a:pt x="313650" y="3511346"/>
                  <a:pt x="95899" y="2672971"/>
                </a:cubicBezTo>
                <a:close/>
              </a:path>
            </a:pathLst>
          </a:custGeom>
          <a:no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Arial" charset="0"/>
              <a:ea typeface="ＭＳ Ｐゴシック" pitchFamily="1" charset="-128"/>
            </a:endParaRPr>
          </a:p>
        </p:txBody>
      </p:sp>
      <p:sp>
        <p:nvSpPr>
          <p:cNvPr id="17" name="TextBox 16">
            <a:extLst>
              <a:ext uri="{FF2B5EF4-FFF2-40B4-BE49-F238E27FC236}">
                <a16:creationId xmlns:a16="http://schemas.microsoft.com/office/drawing/2014/main" id="{ECED9894-35B4-434B-B856-49128DF0B84D}"/>
              </a:ext>
            </a:extLst>
          </p:cNvPr>
          <p:cNvSpPr txBox="1"/>
          <p:nvPr/>
        </p:nvSpPr>
        <p:spPr>
          <a:xfrm>
            <a:off x="6427277" y="2274741"/>
            <a:ext cx="762001" cy="307777"/>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dirty="0">
                <a:solidFill>
                  <a:srgbClr val="C00000"/>
                </a:solidFill>
              </a:rPr>
              <a:t>AAVB3</a:t>
            </a:r>
          </a:p>
        </p:txBody>
      </p:sp>
      <p:sp>
        <p:nvSpPr>
          <p:cNvPr id="18" name="TextBox 17">
            <a:extLst>
              <a:ext uri="{FF2B5EF4-FFF2-40B4-BE49-F238E27FC236}">
                <a16:creationId xmlns:a16="http://schemas.microsoft.com/office/drawing/2014/main" id="{0AE1864E-BBE5-40A3-A492-128EDD7D9C28}"/>
              </a:ext>
            </a:extLst>
          </p:cNvPr>
          <p:cNvSpPr txBox="1"/>
          <p:nvPr/>
        </p:nvSpPr>
        <p:spPr>
          <a:xfrm>
            <a:off x="6395670" y="2664202"/>
            <a:ext cx="762001" cy="307777"/>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dirty="0">
                <a:solidFill>
                  <a:srgbClr val="C00000"/>
                </a:solidFill>
              </a:rPr>
              <a:t>AAVB4</a:t>
            </a:r>
          </a:p>
        </p:txBody>
      </p:sp>
      <p:sp>
        <p:nvSpPr>
          <p:cNvPr id="19" name="TextBox 18">
            <a:extLst>
              <a:ext uri="{FF2B5EF4-FFF2-40B4-BE49-F238E27FC236}">
                <a16:creationId xmlns:a16="http://schemas.microsoft.com/office/drawing/2014/main" id="{E34D5781-1471-473F-8D75-81D1A7C45B49}"/>
              </a:ext>
            </a:extLst>
          </p:cNvPr>
          <p:cNvSpPr txBox="1"/>
          <p:nvPr/>
        </p:nvSpPr>
        <p:spPr>
          <a:xfrm>
            <a:off x="6746229" y="3673074"/>
            <a:ext cx="714865" cy="307777"/>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dirty="0">
                <a:solidFill>
                  <a:prstClr val="black"/>
                </a:solidFill>
              </a:rPr>
              <a:t>ASQT</a:t>
            </a:r>
          </a:p>
        </p:txBody>
      </p:sp>
      <p:sp>
        <p:nvSpPr>
          <p:cNvPr id="20" name="TextBox 19">
            <a:extLst>
              <a:ext uri="{FF2B5EF4-FFF2-40B4-BE49-F238E27FC236}">
                <a16:creationId xmlns:a16="http://schemas.microsoft.com/office/drawing/2014/main" id="{754ACD7D-EBF2-4D18-88B5-A07247BDE360}"/>
              </a:ext>
            </a:extLst>
          </p:cNvPr>
          <p:cNvSpPr txBox="1"/>
          <p:nvPr/>
        </p:nvSpPr>
        <p:spPr>
          <a:xfrm>
            <a:off x="7588013" y="5687176"/>
            <a:ext cx="791064" cy="523220"/>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400" dirty="0">
                <a:solidFill>
                  <a:prstClr val="black"/>
                </a:solidFill>
              </a:rPr>
              <a:t>AISO1 AISO2</a:t>
            </a:r>
          </a:p>
        </p:txBody>
      </p:sp>
      <p:sp>
        <p:nvSpPr>
          <p:cNvPr id="21" name="TextBox 20">
            <a:extLst>
              <a:ext uri="{FF2B5EF4-FFF2-40B4-BE49-F238E27FC236}">
                <a16:creationId xmlns:a16="http://schemas.microsoft.com/office/drawing/2014/main" id="{323533E1-ADEB-44BF-9481-BF8D10CA0BAC}"/>
              </a:ext>
            </a:extLst>
          </p:cNvPr>
          <p:cNvSpPr txBox="1"/>
          <p:nvPr/>
        </p:nvSpPr>
        <p:spPr>
          <a:xfrm>
            <a:off x="8756567" y="3516030"/>
            <a:ext cx="838200" cy="307777"/>
          </a:xfrm>
          <a:prstGeom prst="rect">
            <a:avLst/>
          </a:prstGeom>
          <a:solidFill>
            <a:schemeClr val="bg1">
              <a:lumMod val="85000"/>
            </a:schemeClr>
          </a:solidFill>
          <a:ln>
            <a:solidFill>
              <a:schemeClr val="tx1"/>
            </a:solidFill>
          </a:ln>
        </p:spPr>
        <p:txBody>
          <a:bodyPr wrap="square" rtlCol="0">
            <a:spAutoFit/>
          </a:bodyPr>
          <a:lstStyle/>
          <a:p>
            <a:pPr algn="ctr"/>
            <a:r>
              <a:rPr lang="en-US" sz="1400" dirty="0"/>
              <a:t>AORGC</a:t>
            </a:r>
          </a:p>
        </p:txBody>
      </p:sp>
      <p:sp>
        <p:nvSpPr>
          <p:cNvPr id="22" name="TextBox 21">
            <a:extLst>
              <a:ext uri="{FF2B5EF4-FFF2-40B4-BE49-F238E27FC236}">
                <a16:creationId xmlns:a16="http://schemas.microsoft.com/office/drawing/2014/main" id="{5F354E7D-EFAF-43C6-93FF-CD7D0C853E32}"/>
              </a:ext>
            </a:extLst>
          </p:cNvPr>
          <p:cNvSpPr txBox="1"/>
          <p:nvPr/>
        </p:nvSpPr>
        <p:spPr>
          <a:xfrm>
            <a:off x="7963506" y="2512338"/>
            <a:ext cx="838200" cy="307777"/>
          </a:xfrm>
          <a:prstGeom prst="rect">
            <a:avLst/>
          </a:prstGeom>
          <a:solidFill>
            <a:schemeClr val="bg1">
              <a:lumMod val="85000"/>
            </a:schemeClr>
          </a:solidFill>
          <a:ln>
            <a:solidFill>
              <a:schemeClr val="tx1"/>
            </a:solidFill>
          </a:ln>
        </p:spPr>
        <p:txBody>
          <a:bodyPr wrap="square" rtlCol="0">
            <a:spAutoFit/>
          </a:bodyPr>
          <a:lstStyle/>
          <a:p>
            <a:pPr algn="ctr"/>
            <a:r>
              <a:rPr lang="en-US" sz="1400" dirty="0">
                <a:solidFill>
                  <a:prstClr val="black"/>
                </a:solidFill>
              </a:rPr>
              <a:t>AOLGA</a:t>
            </a:r>
          </a:p>
        </p:txBody>
      </p:sp>
      <p:sp>
        <p:nvSpPr>
          <p:cNvPr id="23" name="TextBox 22">
            <a:extLst>
              <a:ext uri="{FF2B5EF4-FFF2-40B4-BE49-F238E27FC236}">
                <a16:creationId xmlns:a16="http://schemas.microsoft.com/office/drawing/2014/main" id="{0A815A74-1949-429D-B97D-5CC0C8FC74B0}"/>
              </a:ext>
            </a:extLst>
          </p:cNvPr>
          <p:cNvSpPr txBox="1"/>
          <p:nvPr/>
        </p:nvSpPr>
        <p:spPr>
          <a:xfrm>
            <a:off x="8047016" y="3893839"/>
            <a:ext cx="838200" cy="307777"/>
          </a:xfrm>
          <a:prstGeom prst="rect">
            <a:avLst/>
          </a:prstGeom>
          <a:solidFill>
            <a:schemeClr val="bg1">
              <a:lumMod val="85000"/>
            </a:schemeClr>
          </a:solidFill>
          <a:ln>
            <a:solidFill>
              <a:schemeClr val="tx1"/>
            </a:solidFill>
          </a:ln>
        </p:spPr>
        <p:txBody>
          <a:bodyPr wrap="square" rtlCol="0">
            <a:spAutoFit/>
          </a:bodyPr>
          <a:lstStyle/>
          <a:p>
            <a:pPr algn="ctr"/>
            <a:r>
              <a:rPr lang="en-US" sz="1400" dirty="0">
                <a:solidFill>
                  <a:prstClr val="black"/>
                </a:solidFill>
              </a:rPr>
              <a:t>AOLGB</a:t>
            </a:r>
          </a:p>
        </p:txBody>
      </p:sp>
      <p:sp>
        <p:nvSpPr>
          <p:cNvPr id="24" name="TextBox 23">
            <a:extLst>
              <a:ext uri="{FF2B5EF4-FFF2-40B4-BE49-F238E27FC236}">
                <a16:creationId xmlns:a16="http://schemas.microsoft.com/office/drawing/2014/main" id="{722A2425-53F7-4A46-8951-6329DCD2FBFC}"/>
              </a:ext>
            </a:extLst>
          </p:cNvPr>
          <p:cNvSpPr txBox="1"/>
          <p:nvPr/>
        </p:nvSpPr>
        <p:spPr>
          <a:xfrm>
            <a:off x="8933348" y="2216539"/>
            <a:ext cx="579416" cy="317417"/>
          </a:xfrm>
          <a:prstGeom prst="rect">
            <a:avLst/>
          </a:prstGeom>
          <a:noFill/>
          <a:ln>
            <a:solidFill>
              <a:schemeClr val="tx1"/>
            </a:solidFill>
          </a:ln>
        </p:spPr>
        <p:txBody>
          <a:bodyPr wrap="square" rtlCol="0">
            <a:spAutoFit/>
          </a:bodyPr>
          <a:lstStyle/>
          <a:p>
            <a:pPr algn="ctr"/>
            <a:r>
              <a:rPr lang="en-US" sz="1400" dirty="0"/>
              <a:t>POA</a:t>
            </a:r>
          </a:p>
        </p:txBody>
      </p:sp>
      <p:cxnSp>
        <p:nvCxnSpPr>
          <p:cNvPr id="25" name="Straight Arrow Connector 24">
            <a:extLst>
              <a:ext uri="{FF2B5EF4-FFF2-40B4-BE49-F238E27FC236}">
                <a16:creationId xmlns:a16="http://schemas.microsoft.com/office/drawing/2014/main" id="{FF98AC70-59F4-4055-ADC7-232BAA6EE875}"/>
              </a:ext>
            </a:extLst>
          </p:cNvPr>
          <p:cNvCxnSpPr/>
          <p:nvPr/>
        </p:nvCxnSpPr>
        <p:spPr bwMode="auto">
          <a:xfrm flipV="1">
            <a:off x="10291847" y="4891848"/>
            <a:ext cx="0" cy="177386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a:extLst>
              <a:ext uri="{FF2B5EF4-FFF2-40B4-BE49-F238E27FC236}">
                <a16:creationId xmlns:a16="http://schemas.microsoft.com/office/drawing/2014/main" id="{EFE817CF-9C3F-4586-9D40-B36404913090}"/>
              </a:ext>
            </a:extLst>
          </p:cNvPr>
          <p:cNvCxnSpPr/>
          <p:nvPr/>
        </p:nvCxnSpPr>
        <p:spPr bwMode="auto">
          <a:xfrm flipV="1">
            <a:off x="10713985" y="4904698"/>
            <a:ext cx="1" cy="177307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a:extLst>
              <a:ext uri="{FF2B5EF4-FFF2-40B4-BE49-F238E27FC236}">
                <a16:creationId xmlns:a16="http://schemas.microsoft.com/office/drawing/2014/main" id="{42FBF2AF-F032-4577-A3D3-88BA2D6F5CC2}"/>
              </a:ext>
            </a:extLst>
          </p:cNvPr>
          <p:cNvSpPr txBox="1"/>
          <p:nvPr/>
        </p:nvSpPr>
        <p:spPr>
          <a:xfrm>
            <a:off x="10383950" y="5320197"/>
            <a:ext cx="685800" cy="307777"/>
          </a:xfrm>
          <a:prstGeom prst="rect">
            <a:avLst/>
          </a:prstGeom>
          <a:solidFill>
            <a:schemeClr val="bg1"/>
          </a:solidFill>
          <a:ln>
            <a:solidFill>
              <a:schemeClr val="tx1"/>
            </a:solidFill>
          </a:ln>
        </p:spPr>
        <p:txBody>
          <a:bodyPr wrap="square" rtlCol="0">
            <a:spAutoFit/>
          </a:bodyPr>
          <a:lstStyle/>
          <a:p>
            <a:pPr algn="ctr"/>
            <a:r>
              <a:rPr lang="en-US" sz="1400" dirty="0">
                <a:solidFill>
                  <a:prstClr val="black"/>
                </a:solidFill>
              </a:rPr>
              <a:t>VOCs</a:t>
            </a:r>
          </a:p>
        </p:txBody>
      </p:sp>
      <p:sp>
        <p:nvSpPr>
          <p:cNvPr id="28" name="TextBox 27">
            <a:extLst>
              <a:ext uri="{FF2B5EF4-FFF2-40B4-BE49-F238E27FC236}">
                <a16:creationId xmlns:a16="http://schemas.microsoft.com/office/drawing/2014/main" id="{8ED8EF1E-6DF6-404D-ABB5-6F1E07A48C03}"/>
              </a:ext>
            </a:extLst>
          </p:cNvPr>
          <p:cNvSpPr txBox="1"/>
          <p:nvPr/>
        </p:nvSpPr>
        <p:spPr>
          <a:xfrm>
            <a:off x="10058816" y="4368624"/>
            <a:ext cx="762000" cy="523220"/>
          </a:xfrm>
          <a:prstGeom prst="rect">
            <a:avLst/>
          </a:prstGeom>
          <a:noFill/>
          <a:ln>
            <a:solidFill>
              <a:schemeClr val="tx1"/>
            </a:solidFill>
          </a:ln>
        </p:spPr>
        <p:txBody>
          <a:bodyPr wrap="square" rtlCol="0">
            <a:spAutoFit/>
          </a:bodyPr>
          <a:lstStyle/>
          <a:p>
            <a:pPr algn="ctr"/>
            <a:r>
              <a:rPr lang="en-US" sz="1400" dirty="0">
                <a:solidFill>
                  <a:prstClr val="black"/>
                </a:solidFill>
              </a:rPr>
              <a:t>GLY MGLY</a:t>
            </a:r>
          </a:p>
        </p:txBody>
      </p:sp>
      <p:cxnSp>
        <p:nvCxnSpPr>
          <p:cNvPr id="29" name="Straight Arrow Connector 28">
            <a:extLst>
              <a:ext uri="{FF2B5EF4-FFF2-40B4-BE49-F238E27FC236}">
                <a16:creationId xmlns:a16="http://schemas.microsoft.com/office/drawing/2014/main" id="{480B7DC6-8E16-4B80-871D-5D2E96EC60BF}"/>
              </a:ext>
            </a:extLst>
          </p:cNvPr>
          <p:cNvCxnSpPr>
            <a:stCxn id="28" idx="0"/>
          </p:cNvCxnSpPr>
          <p:nvPr/>
        </p:nvCxnSpPr>
        <p:spPr bwMode="auto">
          <a:xfrm flipV="1">
            <a:off x="10439816" y="3506162"/>
            <a:ext cx="0" cy="86246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Arrow Connector 29">
            <a:extLst>
              <a:ext uri="{FF2B5EF4-FFF2-40B4-BE49-F238E27FC236}">
                <a16:creationId xmlns:a16="http://schemas.microsoft.com/office/drawing/2014/main" id="{6841E89C-BC81-4551-B547-242345C1418E}"/>
              </a:ext>
            </a:extLst>
          </p:cNvPr>
          <p:cNvCxnSpPr>
            <a:endCxn id="21" idx="3"/>
          </p:cNvCxnSpPr>
          <p:nvPr/>
        </p:nvCxnSpPr>
        <p:spPr bwMode="auto">
          <a:xfrm flipH="1">
            <a:off x="9594767" y="3451170"/>
            <a:ext cx="562068" cy="218749"/>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Box 30">
            <a:extLst>
              <a:ext uri="{FF2B5EF4-FFF2-40B4-BE49-F238E27FC236}">
                <a16:creationId xmlns:a16="http://schemas.microsoft.com/office/drawing/2014/main" id="{2380FB29-7470-43EA-AC1A-5F692BFCE5A1}"/>
              </a:ext>
            </a:extLst>
          </p:cNvPr>
          <p:cNvSpPr txBox="1"/>
          <p:nvPr/>
        </p:nvSpPr>
        <p:spPr>
          <a:xfrm>
            <a:off x="10220281" y="2937970"/>
            <a:ext cx="580093" cy="430887"/>
          </a:xfrm>
          <a:prstGeom prst="rect">
            <a:avLst/>
          </a:prstGeom>
          <a:noFill/>
        </p:spPr>
        <p:txBody>
          <a:bodyPr wrap="square" rtlCol="0">
            <a:spAutoFit/>
          </a:bodyPr>
          <a:lstStyle/>
          <a:p>
            <a:r>
              <a:rPr lang="en-US" sz="1100" dirty="0">
                <a:solidFill>
                  <a:prstClr val="black"/>
                </a:solidFill>
              </a:rPr>
              <a:t>cloud </a:t>
            </a:r>
          </a:p>
          <a:p>
            <a:r>
              <a:rPr lang="en-US" sz="1100" dirty="0">
                <a:solidFill>
                  <a:prstClr val="black"/>
                </a:solidFill>
              </a:rPr>
              <a:t>water</a:t>
            </a:r>
          </a:p>
        </p:txBody>
      </p:sp>
      <p:cxnSp>
        <p:nvCxnSpPr>
          <p:cNvPr id="32" name="Straight Arrow Connector 31">
            <a:extLst>
              <a:ext uri="{FF2B5EF4-FFF2-40B4-BE49-F238E27FC236}">
                <a16:creationId xmlns:a16="http://schemas.microsoft.com/office/drawing/2014/main" id="{C1077695-1D3E-454C-97DE-77A794F271AD}"/>
              </a:ext>
            </a:extLst>
          </p:cNvPr>
          <p:cNvCxnSpPr>
            <a:cxnSpLocks/>
            <a:stCxn id="10" idx="3"/>
            <a:endCxn id="15" idx="1"/>
          </p:cNvCxnSpPr>
          <p:nvPr/>
        </p:nvCxnSpPr>
        <p:spPr bwMode="auto">
          <a:xfrm>
            <a:off x="1778332" y="2227638"/>
            <a:ext cx="2556973" cy="33019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44CCDF85-F690-401F-8A2F-04843AE9C233}"/>
              </a:ext>
            </a:extLst>
          </p:cNvPr>
          <p:cNvCxnSpPr>
            <a:cxnSpLocks/>
            <a:stCxn id="9" idx="3"/>
            <a:endCxn id="68" idx="1"/>
          </p:cNvCxnSpPr>
          <p:nvPr/>
        </p:nvCxnSpPr>
        <p:spPr bwMode="auto">
          <a:xfrm>
            <a:off x="1779849" y="2915956"/>
            <a:ext cx="2565237" cy="155077"/>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a:extLst>
              <a:ext uri="{FF2B5EF4-FFF2-40B4-BE49-F238E27FC236}">
                <a16:creationId xmlns:a16="http://schemas.microsoft.com/office/drawing/2014/main" id="{8F5C0192-8BB7-40A6-A529-3E7FB52E8517}"/>
              </a:ext>
            </a:extLst>
          </p:cNvPr>
          <p:cNvCxnSpPr>
            <a:cxnSpLocks/>
            <a:stCxn id="8" idx="3"/>
            <a:endCxn id="68" idx="1"/>
          </p:cNvCxnSpPr>
          <p:nvPr/>
        </p:nvCxnSpPr>
        <p:spPr bwMode="auto">
          <a:xfrm flipV="1">
            <a:off x="1779516" y="3071033"/>
            <a:ext cx="2565570" cy="386959"/>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a:extLst>
              <a:ext uri="{FF2B5EF4-FFF2-40B4-BE49-F238E27FC236}">
                <a16:creationId xmlns:a16="http://schemas.microsoft.com/office/drawing/2014/main" id="{DF9B0D16-8B84-4EE8-BABE-01D81D65D0AF}"/>
              </a:ext>
            </a:extLst>
          </p:cNvPr>
          <p:cNvCxnSpPr>
            <a:cxnSpLocks/>
            <a:stCxn id="7" idx="3"/>
            <a:endCxn id="14" idx="1"/>
          </p:cNvCxnSpPr>
          <p:nvPr/>
        </p:nvCxnSpPr>
        <p:spPr bwMode="auto">
          <a:xfrm flipV="1">
            <a:off x="2621416" y="3752996"/>
            <a:ext cx="2171089" cy="8596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a:extLst>
              <a:ext uri="{FF2B5EF4-FFF2-40B4-BE49-F238E27FC236}">
                <a16:creationId xmlns:a16="http://schemas.microsoft.com/office/drawing/2014/main" id="{D294443E-0005-4A49-9271-832C4E078E6E}"/>
              </a:ext>
            </a:extLst>
          </p:cNvPr>
          <p:cNvCxnSpPr>
            <a:stCxn id="6" idx="3"/>
            <a:endCxn id="13" idx="1"/>
          </p:cNvCxnSpPr>
          <p:nvPr/>
        </p:nvCxnSpPr>
        <p:spPr bwMode="auto">
          <a:xfrm flipV="1">
            <a:off x="2139171" y="5875403"/>
            <a:ext cx="1523591" cy="1162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a:extLst>
              <a:ext uri="{FF2B5EF4-FFF2-40B4-BE49-F238E27FC236}">
                <a16:creationId xmlns:a16="http://schemas.microsoft.com/office/drawing/2014/main" id="{8D28D4EB-2B14-455F-AB0C-BFB5E3AC4267}"/>
              </a:ext>
            </a:extLst>
          </p:cNvPr>
          <p:cNvCxnSpPr>
            <a:stCxn id="13" idx="3"/>
            <a:endCxn id="20" idx="1"/>
          </p:cNvCxnSpPr>
          <p:nvPr/>
        </p:nvCxnSpPr>
        <p:spPr bwMode="auto">
          <a:xfrm>
            <a:off x="4606226" y="5875403"/>
            <a:ext cx="2981787" cy="73383"/>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a:extLst>
              <a:ext uri="{FF2B5EF4-FFF2-40B4-BE49-F238E27FC236}">
                <a16:creationId xmlns:a16="http://schemas.microsoft.com/office/drawing/2014/main" id="{FEB52069-8446-48B7-AA81-CDCC06231F46}"/>
              </a:ext>
            </a:extLst>
          </p:cNvPr>
          <p:cNvCxnSpPr>
            <a:cxnSpLocks/>
            <a:stCxn id="14" idx="3"/>
            <a:endCxn id="19" idx="1"/>
          </p:cNvCxnSpPr>
          <p:nvPr/>
        </p:nvCxnSpPr>
        <p:spPr bwMode="auto">
          <a:xfrm>
            <a:off x="5849799" y="3752996"/>
            <a:ext cx="896430" cy="73967"/>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Arrow Connector 38">
            <a:extLst>
              <a:ext uri="{FF2B5EF4-FFF2-40B4-BE49-F238E27FC236}">
                <a16:creationId xmlns:a16="http://schemas.microsoft.com/office/drawing/2014/main" id="{5481DAC8-43B6-4F4D-A5D7-98E4A6172C59}"/>
              </a:ext>
            </a:extLst>
          </p:cNvPr>
          <p:cNvCxnSpPr>
            <a:cxnSpLocks/>
            <a:stCxn id="68" idx="3"/>
            <a:endCxn id="18" idx="1"/>
          </p:cNvCxnSpPr>
          <p:nvPr/>
        </p:nvCxnSpPr>
        <p:spPr bwMode="auto">
          <a:xfrm flipV="1">
            <a:off x="5259486" y="2818091"/>
            <a:ext cx="1136184" cy="252942"/>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Arrow Connector 39">
            <a:extLst>
              <a:ext uri="{FF2B5EF4-FFF2-40B4-BE49-F238E27FC236}">
                <a16:creationId xmlns:a16="http://schemas.microsoft.com/office/drawing/2014/main" id="{03117146-E28F-4D3B-ACE2-30F8F54AA7C8}"/>
              </a:ext>
            </a:extLst>
          </p:cNvPr>
          <p:cNvCxnSpPr>
            <a:cxnSpLocks/>
            <a:stCxn id="15" idx="3"/>
            <a:endCxn id="17" idx="1"/>
          </p:cNvCxnSpPr>
          <p:nvPr/>
        </p:nvCxnSpPr>
        <p:spPr bwMode="auto">
          <a:xfrm flipV="1">
            <a:off x="5249705" y="2428630"/>
            <a:ext cx="1177572" cy="129201"/>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a:extLst>
              <a:ext uri="{FF2B5EF4-FFF2-40B4-BE49-F238E27FC236}">
                <a16:creationId xmlns:a16="http://schemas.microsoft.com/office/drawing/2014/main" id="{0A0D2779-2A9D-49F1-A346-4546F04CC5F7}"/>
              </a:ext>
            </a:extLst>
          </p:cNvPr>
          <p:cNvCxnSpPr>
            <a:stCxn id="19" idx="3"/>
            <a:endCxn id="23" idx="1"/>
          </p:cNvCxnSpPr>
          <p:nvPr/>
        </p:nvCxnSpPr>
        <p:spPr bwMode="auto">
          <a:xfrm>
            <a:off x="7461094" y="3826963"/>
            <a:ext cx="585922" cy="22076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a:extLst>
              <a:ext uri="{FF2B5EF4-FFF2-40B4-BE49-F238E27FC236}">
                <a16:creationId xmlns:a16="http://schemas.microsoft.com/office/drawing/2014/main" id="{7067CDAD-D813-4F97-B23B-9CBCDA6A7CD7}"/>
              </a:ext>
            </a:extLst>
          </p:cNvPr>
          <p:cNvCxnSpPr>
            <a:stCxn id="20" idx="3"/>
            <a:endCxn id="23" idx="2"/>
          </p:cNvCxnSpPr>
          <p:nvPr/>
        </p:nvCxnSpPr>
        <p:spPr bwMode="auto">
          <a:xfrm flipV="1">
            <a:off x="8379077" y="4201616"/>
            <a:ext cx="87039" cy="174717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Arrow Connector 42">
            <a:extLst>
              <a:ext uri="{FF2B5EF4-FFF2-40B4-BE49-F238E27FC236}">
                <a16:creationId xmlns:a16="http://schemas.microsoft.com/office/drawing/2014/main" id="{7AC9CA3D-E6FE-416F-A188-6DADE5EDA452}"/>
              </a:ext>
            </a:extLst>
          </p:cNvPr>
          <p:cNvCxnSpPr>
            <a:stCxn id="18" idx="3"/>
            <a:endCxn id="22" idx="1"/>
          </p:cNvCxnSpPr>
          <p:nvPr/>
        </p:nvCxnSpPr>
        <p:spPr bwMode="auto">
          <a:xfrm flipV="1">
            <a:off x="7157671" y="2666227"/>
            <a:ext cx="805835" cy="15186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43">
            <a:extLst>
              <a:ext uri="{FF2B5EF4-FFF2-40B4-BE49-F238E27FC236}">
                <a16:creationId xmlns:a16="http://schemas.microsoft.com/office/drawing/2014/main" id="{9A65F9E0-E9AA-4537-8CD5-A4799B29DC84}"/>
              </a:ext>
            </a:extLst>
          </p:cNvPr>
          <p:cNvCxnSpPr>
            <a:stCxn id="17" idx="3"/>
            <a:endCxn id="22" idx="1"/>
          </p:cNvCxnSpPr>
          <p:nvPr/>
        </p:nvCxnSpPr>
        <p:spPr bwMode="auto">
          <a:xfrm>
            <a:off x="7189278" y="2428630"/>
            <a:ext cx="774228" cy="237597"/>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44">
            <a:extLst>
              <a:ext uri="{FF2B5EF4-FFF2-40B4-BE49-F238E27FC236}">
                <a16:creationId xmlns:a16="http://schemas.microsoft.com/office/drawing/2014/main" id="{57F6329C-3D5F-4DB3-AF44-3CEE6A1EA3F0}"/>
              </a:ext>
            </a:extLst>
          </p:cNvPr>
          <p:cNvSpPr txBox="1"/>
          <p:nvPr/>
        </p:nvSpPr>
        <p:spPr>
          <a:xfrm rot="16200000">
            <a:off x="10857132" y="6020792"/>
            <a:ext cx="1219201" cy="276999"/>
          </a:xfrm>
          <a:prstGeom prst="rect">
            <a:avLst/>
          </a:prstGeom>
          <a:noFill/>
        </p:spPr>
        <p:txBody>
          <a:bodyPr wrap="square" rtlCol="0">
            <a:spAutoFit/>
          </a:bodyPr>
          <a:lstStyle/>
          <a:p>
            <a:r>
              <a:rPr lang="en-US" sz="1200" dirty="0">
                <a:solidFill>
                  <a:prstClr val="black"/>
                </a:solidFill>
              </a:rPr>
              <a:t>EMISSIONS</a:t>
            </a:r>
          </a:p>
        </p:txBody>
      </p:sp>
      <p:sp>
        <p:nvSpPr>
          <p:cNvPr id="46" name="TextBox 45">
            <a:extLst>
              <a:ext uri="{FF2B5EF4-FFF2-40B4-BE49-F238E27FC236}">
                <a16:creationId xmlns:a16="http://schemas.microsoft.com/office/drawing/2014/main" id="{1D082F10-F303-4D50-9A34-5930E30FFFAE}"/>
              </a:ext>
            </a:extLst>
          </p:cNvPr>
          <p:cNvSpPr txBox="1"/>
          <p:nvPr/>
        </p:nvSpPr>
        <p:spPr>
          <a:xfrm rot="16200000">
            <a:off x="9996522" y="5993019"/>
            <a:ext cx="1219201" cy="276999"/>
          </a:xfrm>
          <a:prstGeom prst="rect">
            <a:avLst/>
          </a:prstGeom>
          <a:noFill/>
        </p:spPr>
        <p:txBody>
          <a:bodyPr wrap="square" rtlCol="0">
            <a:spAutoFit/>
          </a:bodyPr>
          <a:lstStyle/>
          <a:p>
            <a:r>
              <a:rPr lang="en-US" sz="1200" dirty="0">
                <a:solidFill>
                  <a:prstClr val="black"/>
                </a:solidFill>
              </a:rPr>
              <a:t>EMISSIONS</a:t>
            </a:r>
          </a:p>
        </p:txBody>
      </p:sp>
      <p:sp>
        <p:nvSpPr>
          <p:cNvPr id="47" name="TextBox 46">
            <a:extLst>
              <a:ext uri="{FF2B5EF4-FFF2-40B4-BE49-F238E27FC236}">
                <a16:creationId xmlns:a16="http://schemas.microsoft.com/office/drawing/2014/main" id="{77329197-77EF-4B10-88F6-275A4B122655}"/>
              </a:ext>
            </a:extLst>
          </p:cNvPr>
          <p:cNvSpPr txBox="1"/>
          <p:nvPr/>
        </p:nvSpPr>
        <p:spPr>
          <a:xfrm rot="16200000">
            <a:off x="9586458" y="5993019"/>
            <a:ext cx="1219201" cy="276999"/>
          </a:xfrm>
          <a:prstGeom prst="rect">
            <a:avLst/>
          </a:prstGeom>
          <a:noFill/>
        </p:spPr>
        <p:txBody>
          <a:bodyPr wrap="square" rtlCol="0">
            <a:spAutoFit/>
          </a:bodyPr>
          <a:lstStyle/>
          <a:p>
            <a:r>
              <a:rPr lang="en-US" sz="1200" dirty="0">
                <a:solidFill>
                  <a:prstClr val="black"/>
                </a:solidFill>
              </a:rPr>
              <a:t>EMISSIONS</a:t>
            </a:r>
          </a:p>
        </p:txBody>
      </p:sp>
      <p:sp>
        <p:nvSpPr>
          <p:cNvPr id="48" name="TextBox 47">
            <a:extLst>
              <a:ext uri="{FF2B5EF4-FFF2-40B4-BE49-F238E27FC236}">
                <a16:creationId xmlns:a16="http://schemas.microsoft.com/office/drawing/2014/main" id="{E67EF2AB-C9E8-4EA4-88BA-A6BBCBD06F30}"/>
              </a:ext>
            </a:extLst>
          </p:cNvPr>
          <p:cNvSpPr txBox="1"/>
          <p:nvPr/>
        </p:nvSpPr>
        <p:spPr>
          <a:xfrm>
            <a:off x="8332703" y="1356410"/>
            <a:ext cx="801588" cy="307777"/>
          </a:xfrm>
          <a:prstGeom prst="rect">
            <a:avLst/>
          </a:prstGeom>
          <a:noFill/>
          <a:ln>
            <a:solidFill>
              <a:schemeClr val="tx1"/>
            </a:solidFill>
          </a:ln>
        </p:spPr>
        <p:txBody>
          <a:bodyPr wrap="square" rtlCol="0">
            <a:spAutoFit/>
          </a:bodyPr>
          <a:lstStyle/>
          <a:p>
            <a:pPr algn="ctr"/>
            <a:r>
              <a:rPr lang="en-US" sz="1400" dirty="0" err="1"/>
              <a:t>pcSOA</a:t>
            </a:r>
            <a:endParaRPr lang="en-US" sz="1400" dirty="0"/>
          </a:p>
        </p:txBody>
      </p:sp>
      <p:cxnSp>
        <p:nvCxnSpPr>
          <p:cNvPr id="49" name="Straight Arrow Connector 48">
            <a:extLst>
              <a:ext uri="{FF2B5EF4-FFF2-40B4-BE49-F238E27FC236}">
                <a16:creationId xmlns:a16="http://schemas.microsoft.com/office/drawing/2014/main" id="{482FB034-9C5C-428D-8C3C-3E39079036AC}"/>
              </a:ext>
            </a:extLst>
          </p:cNvPr>
          <p:cNvCxnSpPr>
            <a:cxnSpLocks/>
            <a:endCxn id="118" idx="2"/>
          </p:cNvCxnSpPr>
          <p:nvPr/>
        </p:nvCxnSpPr>
        <p:spPr bwMode="auto">
          <a:xfrm flipV="1">
            <a:off x="11579204" y="1474902"/>
            <a:ext cx="0" cy="5202866"/>
          </a:xfrm>
          <a:prstGeom prst="straightConnector1">
            <a:avLst/>
          </a:prstGeom>
          <a:solidFill>
            <a:schemeClr val="accent1"/>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a:extLst>
              <a:ext uri="{FF2B5EF4-FFF2-40B4-BE49-F238E27FC236}">
                <a16:creationId xmlns:a16="http://schemas.microsoft.com/office/drawing/2014/main" id="{E44D2598-0470-4535-8787-2138AA46863D}"/>
              </a:ext>
            </a:extLst>
          </p:cNvPr>
          <p:cNvCxnSpPr>
            <a:cxnSpLocks/>
          </p:cNvCxnSpPr>
          <p:nvPr/>
        </p:nvCxnSpPr>
        <p:spPr bwMode="auto">
          <a:xfrm flipH="1" flipV="1">
            <a:off x="9493026" y="2498408"/>
            <a:ext cx="2082190" cy="14899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Arrow Connector 50">
            <a:extLst>
              <a:ext uri="{FF2B5EF4-FFF2-40B4-BE49-F238E27FC236}">
                <a16:creationId xmlns:a16="http://schemas.microsoft.com/office/drawing/2014/main" id="{BDD64EA0-3F6C-40A7-A2DE-ADC7FB3A4CBE}"/>
              </a:ext>
            </a:extLst>
          </p:cNvPr>
          <p:cNvCxnSpPr/>
          <p:nvPr/>
        </p:nvCxnSpPr>
        <p:spPr bwMode="auto">
          <a:xfrm flipV="1">
            <a:off x="323577" y="2271113"/>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Arrow Connector 51">
            <a:extLst>
              <a:ext uri="{FF2B5EF4-FFF2-40B4-BE49-F238E27FC236}">
                <a16:creationId xmlns:a16="http://schemas.microsoft.com/office/drawing/2014/main" id="{3F4EF82E-92D1-4B67-8251-79CDBBA26070}"/>
              </a:ext>
            </a:extLst>
          </p:cNvPr>
          <p:cNvCxnSpPr/>
          <p:nvPr/>
        </p:nvCxnSpPr>
        <p:spPr bwMode="auto">
          <a:xfrm flipV="1">
            <a:off x="328562" y="2984542"/>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a:extLst>
              <a:ext uri="{FF2B5EF4-FFF2-40B4-BE49-F238E27FC236}">
                <a16:creationId xmlns:a16="http://schemas.microsoft.com/office/drawing/2014/main" id="{7FC9AFB2-AF75-407A-9A66-6DFD983D72F6}"/>
              </a:ext>
            </a:extLst>
          </p:cNvPr>
          <p:cNvCxnSpPr/>
          <p:nvPr/>
        </p:nvCxnSpPr>
        <p:spPr bwMode="auto">
          <a:xfrm flipV="1">
            <a:off x="328562" y="3429790"/>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Arrow Connector 53">
            <a:extLst>
              <a:ext uri="{FF2B5EF4-FFF2-40B4-BE49-F238E27FC236}">
                <a16:creationId xmlns:a16="http://schemas.microsoft.com/office/drawing/2014/main" id="{981C1F08-0FAE-4D3C-BC93-D49D9B94E865}"/>
              </a:ext>
            </a:extLst>
          </p:cNvPr>
          <p:cNvCxnSpPr>
            <a:stCxn id="6" idx="2"/>
            <a:endCxn id="55" idx="1"/>
          </p:cNvCxnSpPr>
          <p:nvPr/>
        </p:nvCxnSpPr>
        <p:spPr bwMode="auto">
          <a:xfrm>
            <a:off x="1643871" y="6040913"/>
            <a:ext cx="822199" cy="32006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a:extLst>
              <a:ext uri="{FF2B5EF4-FFF2-40B4-BE49-F238E27FC236}">
                <a16:creationId xmlns:a16="http://schemas.microsoft.com/office/drawing/2014/main" id="{D4DCF52F-B321-40D0-A8DD-F996C7EAF0B9}"/>
              </a:ext>
            </a:extLst>
          </p:cNvPr>
          <p:cNvSpPr txBox="1"/>
          <p:nvPr/>
        </p:nvSpPr>
        <p:spPr>
          <a:xfrm>
            <a:off x="2466070" y="6207087"/>
            <a:ext cx="872068" cy="307777"/>
          </a:xfrm>
          <a:prstGeom prst="rect">
            <a:avLst/>
          </a:prstGeom>
          <a:noFill/>
          <a:ln>
            <a:solidFill>
              <a:schemeClr val="tx1"/>
            </a:solidFill>
          </a:ln>
        </p:spPr>
        <p:txBody>
          <a:bodyPr wrap="square" rtlCol="0">
            <a:spAutoFit/>
          </a:bodyPr>
          <a:lstStyle/>
          <a:p>
            <a:pPr algn="ctr"/>
            <a:r>
              <a:rPr lang="en-US" sz="1400" dirty="0"/>
              <a:t>IEPOX</a:t>
            </a:r>
          </a:p>
        </p:txBody>
      </p:sp>
      <p:sp>
        <p:nvSpPr>
          <p:cNvPr id="56" name="TextBox 55">
            <a:extLst>
              <a:ext uri="{FF2B5EF4-FFF2-40B4-BE49-F238E27FC236}">
                <a16:creationId xmlns:a16="http://schemas.microsoft.com/office/drawing/2014/main" id="{8C930A99-2DC3-4C9C-8526-C86D40047E8E}"/>
              </a:ext>
            </a:extLst>
          </p:cNvPr>
          <p:cNvSpPr txBox="1"/>
          <p:nvPr/>
        </p:nvSpPr>
        <p:spPr>
          <a:xfrm>
            <a:off x="8786818" y="4460327"/>
            <a:ext cx="679861" cy="276999"/>
          </a:xfrm>
          <a:prstGeom prst="rect">
            <a:avLst/>
          </a:prstGeom>
          <a:solidFill>
            <a:schemeClr val="bg1">
              <a:lumMod val="85000"/>
            </a:schemeClr>
          </a:solidFill>
          <a:ln>
            <a:solidFill>
              <a:schemeClr val="tx1"/>
            </a:solidFill>
          </a:ln>
        </p:spPr>
        <p:txBody>
          <a:bodyPr wrap="square">
            <a:spAutoFit/>
          </a:bodyPr>
          <a:lstStyle/>
          <a:p>
            <a:pPr algn="ctr">
              <a:defRPr/>
            </a:pPr>
            <a:r>
              <a:rPr lang="en-US" sz="1200" dirty="0"/>
              <a:t>AISO3</a:t>
            </a:r>
          </a:p>
        </p:txBody>
      </p:sp>
      <p:cxnSp>
        <p:nvCxnSpPr>
          <p:cNvPr id="57" name="Straight Arrow Connector 56">
            <a:extLst>
              <a:ext uri="{FF2B5EF4-FFF2-40B4-BE49-F238E27FC236}">
                <a16:creationId xmlns:a16="http://schemas.microsoft.com/office/drawing/2014/main" id="{0A9DA8BE-F094-4836-8E9B-3FA4C8369246}"/>
              </a:ext>
            </a:extLst>
          </p:cNvPr>
          <p:cNvCxnSpPr>
            <a:stCxn id="55" idx="3"/>
            <a:endCxn id="58" idx="5"/>
          </p:cNvCxnSpPr>
          <p:nvPr/>
        </p:nvCxnSpPr>
        <p:spPr bwMode="auto">
          <a:xfrm flipV="1">
            <a:off x="3338138" y="6319023"/>
            <a:ext cx="5607746" cy="4195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ardrop 57">
            <a:extLst>
              <a:ext uri="{FF2B5EF4-FFF2-40B4-BE49-F238E27FC236}">
                <a16:creationId xmlns:a16="http://schemas.microsoft.com/office/drawing/2014/main" id="{B6C4BAC1-9A2C-418F-A361-AA2A869B4BE4}"/>
              </a:ext>
            </a:extLst>
          </p:cNvPr>
          <p:cNvSpPr/>
          <p:nvPr/>
        </p:nvSpPr>
        <p:spPr>
          <a:xfrm rot="18900000">
            <a:off x="8933020" y="6156997"/>
            <a:ext cx="349779" cy="298324"/>
          </a:xfrm>
          <a:prstGeom prst="teardrop">
            <a:avLst>
              <a:gd name="adj" fmla="val 139646"/>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9" name="Straight Arrow Connector 58">
            <a:extLst>
              <a:ext uri="{FF2B5EF4-FFF2-40B4-BE49-F238E27FC236}">
                <a16:creationId xmlns:a16="http://schemas.microsoft.com/office/drawing/2014/main" id="{BC69D364-FDAE-4F53-BF36-3304273B2E5D}"/>
              </a:ext>
            </a:extLst>
          </p:cNvPr>
          <p:cNvCxnSpPr>
            <a:stCxn id="58" idx="5"/>
            <a:endCxn id="56" idx="2"/>
          </p:cNvCxnSpPr>
          <p:nvPr/>
        </p:nvCxnSpPr>
        <p:spPr bwMode="auto">
          <a:xfrm flipV="1">
            <a:off x="8945884" y="4737326"/>
            <a:ext cx="180865" cy="1581697"/>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Box 59">
            <a:extLst>
              <a:ext uri="{FF2B5EF4-FFF2-40B4-BE49-F238E27FC236}">
                <a16:creationId xmlns:a16="http://schemas.microsoft.com/office/drawing/2014/main" id="{2CD6B45F-61E2-405E-903C-BC5DD8C2BB2C}"/>
              </a:ext>
            </a:extLst>
          </p:cNvPr>
          <p:cNvSpPr txBox="1"/>
          <p:nvPr/>
        </p:nvSpPr>
        <p:spPr>
          <a:xfrm>
            <a:off x="8332173" y="6440933"/>
            <a:ext cx="1496334" cy="276999"/>
          </a:xfrm>
          <a:prstGeom prst="rect">
            <a:avLst/>
          </a:prstGeom>
          <a:noFill/>
        </p:spPr>
        <p:txBody>
          <a:bodyPr wrap="square" rtlCol="0">
            <a:spAutoFit/>
          </a:bodyPr>
          <a:lstStyle/>
          <a:p>
            <a:pPr algn="ctr"/>
            <a:r>
              <a:rPr lang="en-US" sz="1200" dirty="0"/>
              <a:t>aqueous aerosol</a:t>
            </a:r>
          </a:p>
        </p:txBody>
      </p:sp>
      <p:sp>
        <p:nvSpPr>
          <p:cNvPr id="61" name="TextBox 60">
            <a:extLst>
              <a:ext uri="{FF2B5EF4-FFF2-40B4-BE49-F238E27FC236}">
                <a16:creationId xmlns:a16="http://schemas.microsoft.com/office/drawing/2014/main" id="{04B32E0D-1112-47BC-A349-AC85ECA5F013}"/>
              </a:ext>
            </a:extLst>
          </p:cNvPr>
          <p:cNvSpPr txBox="1"/>
          <p:nvPr/>
        </p:nvSpPr>
        <p:spPr>
          <a:xfrm>
            <a:off x="2384806" y="5580448"/>
            <a:ext cx="1334858" cy="307777"/>
          </a:xfrm>
          <a:prstGeom prst="rect">
            <a:avLst/>
          </a:prstGeom>
          <a:noFill/>
        </p:spPr>
        <p:txBody>
          <a:bodyPr wrap="square" rtlCol="0">
            <a:spAutoFit/>
          </a:bodyPr>
          <a:lstStyle/>
          <a:p>
            <a:r>
              <a:rPr lang="en-US" sz="1400" dirty="0"/>
              <a:t>+OH, + NO</a:t>
            </a:r>
            <a:r>
              <a:rPr lang="en-US" sz="1400" baseline="-25000" dirty="0"/>
              <a:t>3</a:t>
            </a:r>
            <a:endParaRPr lang="en-US" sz="1400" strike="sngStrike" baseline="-25000" dirty="0">
              <a:solidFill>
                <a:srgbClr val="7030A0"/>
              </a:solidFill>
            </a:endParaRPr>
          </a:p>
        </p:txBody>
      </p:sp>
      <p:sp>
        <p:nvSpPr>
          <p:cNvPr id="62" name="TextBox 61">
            <a:extLst>
              <a:ext uri="{FF2B5EF4-FFF2-40B4-BE49-F238E27FC236}">
                <a16:creationId xmlns:a16="http://schemas.microsoft.com/office/drawing/2014/main" id="{17153135-366B-498E-94F8-26315B1487C5}"/>
              </a:ext>
            </a:extLst>
          </p:cNvPr>
          <p:cNvSpPr txBox="1"/>
          <p:nvPr/>
        </p:nvSpPr>
        <p:spPr>
          <a:xfrm rot="1023039">
            <a:off x="1990334" y="2201027"/>
            <a:ext cx="951471" cy="307777"/>
          </a:xfrm>
          <a:prstGeom prst="rect">
            <a:avLst/>
          </a:prstGeom>
          <a:noFill/>
        </p:spPr>
        <p:txBody>
          <a:bodyPr wrap="square" rtlCol="0">
            <a:spAutoFit/>
          </a:bodyPr>
          <a:lstStyle/>
          <a:p>
            <a:r>
              <a:rPr lang="en-US" sz="1400" dirty="0"/>
              <a:t>+ OH/NO</a:t>
            </a:r>
          </a:p>
        </p:txBody>
      </p:sp>
      <p:sp>
        <p:nvSpPr>
          <p:cNvPr id="63" name="TextBox 62">
            <a:extLst>
              <a:ext uri="{FF2B5EF4-FFF2-40B4-BE49-F238E27FC236}">
                <a16:creationId xmlns:a16="http://schemas.microsoft.com/office/drawing/2014/main" id="{FE8A811B-59E5-43B1-BC62-E223BB474791}"/>
              </a:ext>
            </a:extLst>
          </p:cNvPr>
          <p:cNvSpPr txBox="1"/>
          <p:nvPr/>
        </p:nvSpPr>
        <p:spPr>
          <a:xfrm rot="21281111">
            <a:off x="1924301" y="2683431"/>
            <a:ext cx="951471" cy="307777"/>
          </a:xfrm>
          <a:prstGeom prst="rect">
            <a:avLst/>
          </a:prstGeom>
          <a:noFill/>
        </p:spPr>
        <p:txBody>
          <a:bodyPr wrap="square" rtlCol="0">
            <a:spAutoFit/>
          </a:bodyPr>
          <a:lstStyle/>
          <a:p>
            <a:r>
              <a:rPr lang="en-US" sz="1400" dirty="0"/>
              <a:t>+ OH/NO</a:t>
            </a:r>
          </a:p>
        </p:txBody>
      </p:sp>
      <p:sp>
        <p:nvSpPr>
          <p:cNvPr id="64" name="TextBox 63">
            <a:extLst>
              <a:ext uri="{FF2B5EF4-FFF2-40B4-BE49-F238E27FC236}">
                <a16:creationId xmlns:a16="http://schemas.microsoft.com/office/drawing/2014/main" id="{468EBECB-C2A3-4C83-ADB6-CB584FAD96A9}"/>
              </a:ext>
            </a:extLst>
          </p:cNvPr>
          <p:cNvSpPr txBox="1"/>
          <p:nvPr/>
        </p:nvSpPr>
        <p:spPr>
          <a:xfrm rot="183215">
            <a:off x="2059312" y="3141995"/>
            <a:ext cx="951471" cy="307777"/>
          </a:xfrm>
          <a:prstGeom prst="rect">
            <a:avLst/>
          </a:prstGeom>
          <a:noFill/>
        </p:spPr>
        <p:txBody>
          <a:bodyPr wrap="square" rtlCol="0">
            <a:spAutoFit/>
          </a:bodyPr>
          <a:lstStyle/>
          <a:p>
            <a:r>
              <a:rPr lang="en-US" sz="1400" dirty="0"/>
              <a:t>+ OH/NO</a:t>
            </a:r>
          </a:p>
        </p:txBody>
      </p:sp>
      <p:sp>
        <p:nvSpPr>
          <p:cNvPr id="65" name="TextBox 64">
            <a:extLst>
              <a:ext uri="{FF2B5EF4-FFF2-40B4-BE49-F238E27FC236}">
                <a16:creationId xmlns:a16="http://schemas.microsoft.com/office/drawing/2014/main" id="{3020F293-3DAA-4D65-9ED9-239E543C9F43}"/>
              </a:ext>
            </a:extLst>
          </p:cNvPr>
          <p:cNvSpPr txBox="1"/>
          <p:nvPr/>
        </p:nvSpPr>
        <p:spPr>
          <a:xfrm>
            <a:off x="2618740" y="3489495"/>
            <a:ext cx="2058538" cy="307777"/>
          </a:xfrm>
          <a:prstGeom prst="rect">
            <a:avLst/>
          </a:prstGeom>
          <a:noFill/>
        </p:spPr>
        <p:txBody>
          <a:bodyPr wrap="square" rtlCol="0">
            <a:spAutoFit/>
          </a:bodyPr>
          <a:lstStyle/>
          <a:p>
            <a:r>
              <a:rPr lang="en-US" sz="1400" dirty="0"/>
              <a:t>+OH, +O</a:t>
            </a:r>
            <a:r>
              <a:rPr lang="en-US" sz="1400" baseline="-25000" dirty="0"/>
              <a:t>3</a:t>
            </a:r>
            <a:r>
              <a:rPr lang="en-US" sz="1400" dirty="0"/>
              <a:t>, +NO</a:t>
            </a:r>
            <a:r>
              <a:rPr lang="en-US" sz="1400" baseline="-25000" dirty="0"/>
              <a:t>3</a:t>
            </a:r>
            <a:r>
              <a:rPr lang="en-US" sz="1400" dirty="0"/>
              <a:t>, +O</a:t>
            </a:r>
            <a:r>
              <a:rPr lang="en-US" sz="1400" baseline="30000" dirty="0"/>
              <a:t>3</a:t>
            </a:r>
            <a:r>
              <a:rPr lang="en-US" sz="1400" dirty="0"/>
              <a:t>P</a:t>
            </a:r>
          </a:p>
        </p:txBody>
      </p:sp>
      <p:sp>
        <p:nvSpPr>
          <p:cNvPr id="66" name="TextBox 65">
            <a:extLst>
              <a:ext uri="{FF2B5EF4-FFF2-40B4-BE49-F238E27FC236}">
                <a16:creationId xmlns:a16="http://schemas.microsoft.com/office/drawing/2014/main" id="{B54AA934-F69E-4316-A373-A92A8F585772}"/>
              </a:ext>
            </a:extLst>
          </p:cNvPr>
          <p:cNvSpPr txBox="1"/>
          <p:nvPr/>
        </p:nvSpPr>
        <p:spPr>
          <a:xfrm>
            <a:off x="9029944" y="4017057"/>
            <a:ext cx="656636" cy="307777"/>
          </a:xfrm>
          <a:prstGeom prst="rect">
            <a:avLst/>
          </a:prstGeom>
          <a:solidFill>
            <a:schemeClr val="bg1">
              <a:lumMod val="85000"/>
            </a:schemeClr>
          </a:solidFill>
          <a:ln>
            <a:solidFill>
              <a:schemeClr val="tx1"/>
            </a:solidFill>
          </a:ln>
        </p:spPr>
        <p:txBody>
          <a:bodyPr wrap="square" rtlCol="0">
            <a:spAutoFit/>
          </a:bodyPr>
          <a:lstStyle/>
          <a:p>
            <a:pPr algn="ctr"/>
            <a:r>
              <a:rPr lang="en-US" sz="1400" dirty="0"/>
              <a:t>AGLY</a:t>
            </a:r>
          </a:p>
        </p:txBody>
      </p:sp>
      <p:cxnSp>
        <p:nvCxnSpPr>
          <p:cNvPr id="67" name="Straight Arrow Connector 66">
            <a:extLst>
              <a:ext uri="{FF2B5EF4-FFF2-40B4-BE49-F238E27FC236}">
                <a16:creationId xmlns:a16="http://schemas.microsoft.com/office/drawing/2014/main" id="{FFC9E8F1-F14A-41FE-9443-19464F6F4086}"/>
              </a:ext>
            </a:extLst>
          </p:cNvPr>
          <p:cNvCxnSpPr>
            <a:stCxn id="28" idx="1"/>
            <a:endCxn id="58" idx="0"/>
          </p:cNvCxnSpPr>
          <p:nvPr/>
        </p:nvCxnSpPr>
        <p:spPr bwMode="auto">
          <a:xfrm flipH="1">
            <a:off x="9231575" y="4630234"/>
            <a:ext cx="827241" cy="1552259"/>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TextBox 67">
            <a:extLst>
              <a:ext uri="{FF2B5EF4-FFF2-40B4-BE49-F238E27FC236}">
                <a16:creationId xmlns:a16="http://schemas.microsoft.com/office/drawing/2014/main" id="{A0BF931A-11FD-4E9C-9F1E-F97571CBA862}"/>
              </a:ext>
            </a:extLst>
          </p:cNvPr>
          <p:cNvSpPr txBox="1"/>
          <p:nvPr/>
        </p:nvSpPr>
        <p:spPr>
          <a:xfrm>
            <a:off x="4345086" y="2917144"/>
            <a:ext cx="914400" cy="307777"/>
          </a:xfrm>
          <a:prstGeom prst="rect">
            <a:avLst/>
          </a:prstGeom>
          <a:solidFill>
            <a:schemeClr val="bg1"/>
          </a:solidFill>
          <a:ln>
            <a:solidFill>
              <a:schemeClr val="tx1"/>
            </a:solidFill>
          </a:ln>
        </p:spPr>
        <p:txBody>
          <a:bodyPr wrap="square" rtlCol="0">
            <a:spAutoFit/>
          </a:bodyPr>
          <a:lstStyle/>
          <a:p>
            <a:pPr algn="ctr"/>
            <a:r>
              <a:rPr lang="en-US" sz="1400" dirty="0">
                <a:solidFill>
                  <a:srgbClr val="C00000"/>
                </a:solidFill>
              </a:rPr>
              <a:t>SVAVB4</a:t>
            </a:r>
          </a:p>
        </p:txBody>
      </p:sp>
      <p:cxnSp>
        <p:nvCxnSpPr>
          <p:cNvPr id="69" name="Straight Arrow Connector 68">
            <a:extLst>
              <a:ext uri="{FF2B5EF4-FFF2-40B4-BE49-F238E27FC236}">
                <a16:creationId xmlns:a16="http://schemas.microsoft.com/office/drawing/2014/main" id="{FDBC1162-EE09-4AF6-B3FD-8E75ADCAEE4A}"/>
              </a:ext>
            </a:extLst>
          </p:cNvPr>
          <p:cNvCxnSpPr>
            <a:cxnSpLocks/>
          </p:cNvCxnSpPr>
          <p:nvPr/>
        </p:nvCxnSpPr>
        <p:spPr bwMode="auto">
          <a:xfrm flipV="1">
            <a:off x="902208" y="3819319"/>
            <a:ext cx="0" cy="2306884"/>
          </a:xfrm>
          <a:prstGeom prst="straightConnector1">
            <a:avLst/>
          </a:prstGeom>
          <a:solidFill>
            <a:schemeClr val="accent1"/>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Arrow Connector 69">
            <a:extLst>
              <a:ext uri="{FF2B5EF4-FFF2-40B4-BE49-F238E27FC236}">
                <a16:creationId xmlns:a16="http://schemas.microsoft.com/office/drawing/2014/main" id="{09F64199-E86A-4ED7-B416-9ADB8B580748}"/>
              </a:ext>
            </a:extLst>
          </p:cNvPr>
          <p:cNvCxnSpPr/>
          <p:nvPr/>
        </p:nvCxnSpPr>
        <p:spPr bwMode="auto">
          <a:xfrm>
            <a:off x="891215" y="5865617"/>
            <a:ext cx="228600" cy="15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Arrow Connector 70">
            <a:extLst>
              <a:ext uri="{FF2B5EF4-FFF2-40B4-BE49-F238E27FC236}">
                <a16:creationId xmlns:a16="http://schemas.microsoft.com/office/drawing/2014/main" id="{64076739-E8C5-44B1-A87C-72C60FD48DEC}"/>
              </a:ext>
            </a:extLst>
          </p:cNvPr>
          <p:cNvCxnSpPr>
            <a:cxnSpLocks/>
          </p:cNvCxnSpPr>
          <p:nvPr/>
        </p:nvCxnSpPr>
        <p:spPr bwMode="auto">
          <a:xfrm flipV="1">
            <a:off x="326640" y="1184904"/>
            <a:ext cx="0" cy="4963199"/>
          </a:xfrm>
          <a:prstGeom prst="straightConnector1">
            <a:avLst/>
          </a:prstGeom>
          <a:solidFill>
            <a:schemeClr val="accent1"/>
          </a:solidFill>
          <a:ln w="9525" cap="flat" cmpd="sng" algn="ctr">
            <a:solidFill>
              <a:schemeClr val="tx1"/>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TextBox 71">
            <a:extLst>
              <a:ext uri="{FF2B5EF4-FFF2-40B4-BE49-F238E27FC236}">
                <a16:creationId xmlns:a16="http://schemas.microsoft.com/office/drawing/2014/main" id="{B3CBDF2C-65A1-4EB1-B479-BC7460CD1212}"/>
              </a:ext>
            </a:extLst>
          </p:cNvPr>
          <p:cNvSpPr txBox="1"/>
          <p:nvPr/>
        </p:nvSpPr>
        <p:spPr>
          <a:xfrm>
            <a:off x="795193" y="1401623"/>
            <a:ext cx="990600" cy="523220"/>
          </a:xfrm>
          <a:prstGeom prst="rect">
            <a:avLst/>
          </a:prstGeom>
          <a:noFill/>
          <a:ln>
            <a:solidFill>
              <a:schemeClr val="tx1"/>
            </a:solidFill>
          </a:ln>
        </p:spPr>
        <p:txBody>
          <a:bodyPr wrap="square" rtlCol="0">
            <a:spAutoFit/>
          </a:bodyPr>
          <a:lstStyle/>
          <a:p>
            <a:pPr algn="ctr"/>
            <a:r>
              <a:rPr lang="en-US" sz="1400" dirty="0"/>
              <a:t>long</a:t>
            </a:r>
          </a:p>
          <a:p>
            <a:pPr algn="ctr"/>
            <a:r>
              <a:rPr lang="en-US" sz="1400" dirty="0"/>
              <a:t>alkanes</a:t>
            </a:r>
          </a:p>
        </p:txBody>
      </p:sp>
      <p:sp>
        <p:nvSpPr>
          <p:cNvPr id="73" name="TextBox 72">
            <a:extLst>
              <a:ext uri="{FF2B5EF4-FFF2-40B4-BE49-F238E27FC236}">
                <a16:creationId xmlns:a16="http://schemas.microsoft.com/office/drawing/2014/main" id="{8101CE04-67FE-4716-962E-F61B05DC0280}"/>
              </a:ext>
            </a:extLst>
          </p:cNvPr>
          <p:cNvSpPr txBox="1"/>
          <p:nvPr/>
        </p:nvSpPr>
        <p:spPr>
          <a:xfrm>
            <a:off x="4335783" y="1971106"/>
            <a:ext cx="914400" cy="307777"/>
          </a:xfrm>
          <a:prstGeom prst="rect">
            <a:avLst/>
          </a:prstGeom>
          <a:solidFill>
            <a:schemeClr val="bg1"/>
          </a:solidFill>
          <a:ln>
            <a:solidFill>
              <a:schemeClr val="tx1"/>
            </a:solidFill>
          </a:ln>
        </p:spPr>
        <p:txBody>
          <a:bodyPr wrap="square" rtlCol="0">
            <a:spAutoFit/>
          </a:bodyPr>
          <a:lstStyle/>
          <a:p>
            <a:pPr algn="ctr"/>
            <a:r>
              <a:rPr lang="en-US" sz="1400" dirty="0">
                <a:solidFill>
                  <a:srgbClr val="C00000"/>
                </a:solidFill>
              </a:rPr>
              <a:t>SVAVB2</a:t>
            </a:r>
          </a:p>
        </p:txBody>
      </p:sp>
      <p:sp>
        <p:nvSpPr>
          <p:cNvPr id="74" name="TextBox 73">
            <a:extLst>
              <a:ext uri="{FF2B5EF4-FFF2-40B4-BE49-F238E27FC236}">
                <a16:creationId xmlns:a16="http://schemas.microsoft.com/office/drawing/2014/main" id="{CAAA765D-8BC9-4B9C-8BE1-4048BB78B313}"/>
              </a:ext>
            </a:extLst>
          </p:cNvPr>
          <p:cNvSpPr txBox="1"/>
          <p:nvPr/>
        </p:nvSpPr>
        <p:spPr>
          <a:xfrm>
            <a:off x="6504928" y="1866806"/>
            <a:ext cx="762000" cy="300082"/>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350" dirty="0">
                <a:solidFill>
                  <a:srgbClr val="C00000"/>
                </a:solidFill>
              </a:rPr>
              <a:t>AAVB2</a:t>
            </a:r>
          </a:p>
        </p:txBody>
      </p:sp>
      <p:cxnSp>
        <p:nvCxnSpPr>
          <p:cNvPr id="75" name="Straight Arrow Connector 74">
            <a:extLst>
              <a:ext uri="{FF2B5EF4-FFF2-40B4-BE49-F238E27FC236}">
                <a16:creationId xmlns:a16="http://schemas.microsoft.com/office/drawing/2014/main" id="{FBFFB7EC-4F5F-4C43-95AA-AEDD8A6EDF5A}"/>
              </a:ext>
            </a:extLst>
          </p:cNvPr>
          <p:cNvCxnSpPr>
            <a:cxnSpLocks/>
            <a:stCxn id="72" idx="3"/>
            <a:endCxn id="73" idx="1"/>
          </p:cNvCxnSpPr>
          <p:nvPr/>
        </p:nvCxnSpPr>
        <p:spPr bwMode="auto">
          <a:xfrm>
            <a:off x="1785793" y="1663233"/>
            <a:ext cx="2549990" cy="46176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Arrow Connector 75">
            <a:extLst>
              <a:ext uri="{FF2B5EF4-FFF2-40B4-BE49-F238E27FC236}">
                <a16:creationId xmlns:a16="http://schemas.microsoft.com/office/drawing/2014/main" id="{8B9E73F4-C2F8-4A18-BF85-896F6B5FB436}"/>
              </a:ext>
            </a:extLst>
          </p:cNvPr>
          <p:cNvCxnSpPr>
            <a:cxnSpLocks/>
            <a:stCxn id="73" idx="3"/>
            <a:endCxn id="74" idx="1"/>
          </p:cNvCxnSpPr>
          <p:nvPr/>
        </p:nvCxnSpPr>
        <p:spPr bwMode="auto">
          <a:xfrm flipV="1">
            <a:off x="5250183" y="2016847"/>
            <a:ext cx="1254745" cy="108148"/>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Arrow Connector 76">
            <a:extLst>
              <a:ext uri="{FF2B5EF4-FFF2-40B4-BE49-F238E27FC236}">
                <a16:creationId xmlns:a16="http://schemas.microsoft.com/office/drawing/2014/main" id="{15D3D224-E555-4534-BB25-E4B6EFB3BB37}"/>
              </a:ext>
            </a:extLst>
          </p:cNvPr>
          <p:cNvCxnSpPr>
            <a:stCxn id="74" idx="3"/>
            <a:endCxn id="22" idx="1"/>
          </p:cNvCxnSpPr>
          <p:nvPr/>
        </p:nvCxnSpPr>
        <p:spPr bwMode="auto">
          <a:xfrm>
            <a:off x="7266928" y="2016847"/>
            <a:ext cx="696578" cy="64938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Arrow Connector 77">
            <a:extLst>
              <a:ext uri="{FF2B5EF4-FFF2-40B4-BE49-F238E27FC236}">
                <a16:creationId xmlns:a16="http://schemas.microsoft.com/office/drawing/2014/main" id="{56EC85E4-C99B-449D-84F2-9120BCE5B9BB}"/>
              </a:ext>
            </a:extLst>
          </p:cNvPr>
          <p:cNvCxnSpPr/>
          <p:nvPr/>
        </p:nvCxnSpPr>
        <p:spPr bwMode="auto">
          <a:xfrm flipV="1">
            <a:off x="323577" y="1725777"/>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TextBox 78">
            <a:extLst>
              <a:ext uri="{FF2B5EF4-FFF2-40B4-BE49-F238E27FC236}">
                <a16:creationId xmlns:a16="http://schemas.microsoft.com/office/drawing/2014/main" id="{011D2C72-4EC4-46D0-BFF7-488BAB1C99F8}"/>
              </a:ext>
            </a:extLst>
          </p:cNvPr>
          <p:cNvSpPr txBox="1"/>
          <p:nvPr/>
        </p:nvSpPr>
        <p:spPr>
          <a:xfrm>
            <a:off x="6903521" y="1444074"/>
            <a:ext cx="762000" cy="300082"/>
          </a:xfrm>
          <a:prstGeom prst="rect">
            <a:avLst/>
          </a:prstGeom>
          <a:solidFill>
            <a:schemeClr val="bg2">
              <a:lumMod val="20000"/>
              <a:lumOff val="80000"/>
            </a:schemeClr>
          </a:solidFill>
          <a:ln>
            <a:solidFill>
              <a:schemeClr val="tx1"/>
            </a:solidFill>
          </a:ln>
        </p:spPr>
        <p:txBody>
          <a:bodyPr wrap="square" rtlCol="0">
            <a:spAutoFit/>
          </a:bodyPr>
          <a:lstStyle/>
          <a:p>
            <a:pPr algn="ctr"/>
            <a:r>
              <a:rPr lang="en-US" sz="1350" dirty="0">
                <a:solidFill>
                  <a:srgbClr val="C00000"/>
                </a:solidFill>
              </a:rPr>
              <a:t>AAVB1</a:t>
            </a:r>
          </a:p>
        </p:txBody>
      </p:sp>
      <p:sp>
        <p:nvSpPr>
          <p:cNvPr id="80" name="TextBox 79">
            <a:extLst>
              <a:ext uri="{FF2B5EF4-FFF2-40B4-BE49-F238E27FC236}">
                <a16:creationId xmlns:a16="http://schemas.microsoft.com/office/drawing/2014/main" id="{845185AD-E21A-4D61-903B-BE0599C4BFD3}"/>
              </a:ext>
            </a:extLst>
          </p:cNvPr>
          <p:cNvSpPr txBox="1"/>
          <p:nvPr/>
        </p:nvSpPr>
        <p:spPr>
          <a:xfrm>
            <a:off x="4345086" y="1474663"/>
            <a:ext cx="914400" cy="307777"/>
          </a:xfrm>
          <a:prstGeom prst="rect">
            <a:avLst/>
          </a:prstGeom>
          <a:noFill/>
          <a:ln>
            <a:solidFill>
              <a:schemeClr val="tx1"/>
            </a:solidFill>
          </a:ln>
        </p:spPr>
        <p:txBody>
          <a:bodyPr wrap="square" rtlCol="0">
            <a:spAutoFit/>
          </a:bodyPr>
          <a:lstStyle/>
          <a:p>
            <a:pPr algn="ctr"/>
            <a:r>
              <a:rPr lang="en-US" sz="1400" dirty="0">
                <a:solidFill>
                  <a:srgbClr val="C00000"/>
                </a:solidFill>
              </a:rPr>
              <a:t>SVAVB1</a:t>
            </a:r>
          </a:p>
        </p:txBody>
      </p:sp>
      <p:cxnSp>
        <p:nvCxnSpPr>
          <p:cNvPr id="81" name="Straight Arrow Connector 80">
            <a:extLst>
              <a:ext uri="{FF2B5EF4-FFF2-40B4-BE49-F238E27FC236}">
                <a16:creationId xmlns:a16="http://schemas.microsoft.com/office/drawing/2014/main" id="{37670894-680A-4AD8-A196-42DE15031D03}"/>
              </a:ext>
            </a:extLst>
          </p:cNvPr>
          <p:cNvCxnSpPr>
            <a:cxnSpLocks/>
            <a:stCxn id="83" idx="3"/>
            <a:endCxn id="80" idx="1"/>
          </p:cNvCxnSpPr>
          <p:nvPr/>
        </p:nvCxnSpPr>
        <p:spPr bwMode="auto">
          <a:xfrm>
            <a:off x="1783894" y="1198231"/>
            <a:ext cx="2561192" cy="430321"/>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Arrow Connector 81">
            <a:extLst>
              <a:ext uri="{FF2B5EF4-FFF2-40B4-BE49-F238E27FC236}">
                <a16:creationId xmlns:a16="http://schemas.microsoft.com/office/drawing/2014/main" id="{1A0B5B8C-381A-487D-8F68-05DF175A7BD6}"/>
              </a:ext>
            </a:extLst>
          </p:cNvPr>
          <p:cNvCxnSpPr>
            <a:cxnSpLocks/>
            <a:stCxn id="80" idx="3"/>
            <a:endCxn id="79" idx="1"/>
          </p:cNvCxnSpPr>
          <p:nvPr/>
        </p:nvCxnSpPr>
        <p:spPr bwMode="auto">
          <a:xfrm flipV="1">
            <a:off x="5259486" y="1594115"/>
            <a:ext cx="1644035" cy="34437"/>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TextBox 82">
            <a:extLst>
              <a:ext uri="{FF2B5EF4-FFF2-40B4-BE49-F238E27FC236}">
                <a16:creationId xmlns:a16="http://schemas.microsoft.com/office/drawing/2014/main" id="{903FC65B-912B-48F1-8016-33E7D26FF2B6}"/>
              </a:ext>
            </a:extLst>
          </p:cNvPr>
          <p:cNvSpPr txBox="1"/>
          <p:nvPr/>
        </p:nvSpPr>
        <p:spPr>
          <a:xfrm>
            <a:off x="793294" y="1044342"/>
            <a:ext cx="990600" cy="307777"/>
          </a:xfrm>
          <a:prstGeom prst="rect">
            <a:avLst/>
          </a:prstGeom>
          <a:noFill/>
          <a:ln>
            <a:solidFill>
              <a:schemeClr val="tx1"/>
            </a:solidFill>
          </a:ln>
        </p:spPr>
        <p:txBody>
          <a:bodyPr wrap="square" rtlCol="0">
            <a:spAutoFit/>
          </a:bodyPr>
          <a:lstStyle/>
          <a:p>
            <a:pPr algn="ctr"/>
            <a:r>
              <a:rPr lang="en-US" sz="1400" dirty="0"/>
              <a:t>PAHs</a:t>
            </a:r>
          </a:p>
        </p:txBody>
      </p:sp>
      <p:cxnSp>
        <p:nvCxnSpPr>
          <p:cNvPr id="84" name="Straight Arrow Connector 83">
            <a:extLst>
              <a:ext uri="{FF2B5EF4-FFF2-40B4-BE49-F238E27FC236}">
                <a16:creationId xmlns:a16="http://schemas.microsoft.com/office/drawing/2014/main" id="{C547551A-C2C7-4043-B2CE-7E64A623798B}"/>
              </a:ext>
            </a:extLst>
          </p:cNvPr>
          <p:cNvCxnSpPr/>
          <p:nvPr/>
        </p:nvCxnSpPr>
        <p:spPr bwMode="auto">
          <a:xfrm flipV="1">
            <a:off x="332317" y="1178999"/>
            <a:ext cx="457200" cy="14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Arrow Connector 84">
            <a:extLst>
              <a:ext uri="{FF2B5EF4-FFF2-40B4-BE49-F238E27FC236}">
                <a16:creationId xmlns:a16="http://schemas.microsoft.com/office/drawing/2014/main" id="{8AFEC0FA-2E54-488F-ACC0-8498D0899E6C}"/>
              </a:ext>
            </a:extLst>
          </p:cNvPr>
          <p:cNvCxnSpPr>
            <a:stCxn id="79" idx="2"/>
            <a:endCxn id="22" idx="1"/>
          </p:cNvCxnSpPr>
          <p:nvPr/>
        </p:nvCxnSpPr>
        <p:spPr bwMode="auto">
          <a:xfrm>
            <a:off x="7284521" y="1744156"/>
            <a:ext cx="678985" cy="922071"/>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TextBox 85">
            <a:extLst>
              <a:ext uri="{FF2B5EF4-FFF2-40B4-BE49-F238E27FC236}">
                <a16:creationId xmlns:a16="http://schemas.microsoft.com/office/drawing/2014/main" id="{8C1E4D1E-35B8-4498-A210-85E09482D1C3}"/>
              </a:ext>
            </a:extLst>
          </p:cNvPr>
          <p:cNvSpPr txBox="1"/>
          <p:nvPr/>
        </p:nvSpPr>
        <p:spPr>
          <a:xfrm>
            <a:off x="1754906" y="1685727"/>
            <a:ext cx="951471" cy="307777"/>
          </a:xfrm>
          <a:prstGeom prst="rect">
            <a:avLst/>
          </a:prstGeom>
          <a:noFill/>
        </p:spPr>
        <p:txBody>
          <a:bodyPr wrap="square" rtlCol="0">
            <a:spAutoFit/>
          </a:bodyPr>
          <a:lstStyle/>
          <a:p>
            <a:r>
              <a:rPr lang="en-US" sz="1400" dirty="0"/>
              <a:t>+ OH</a:t>
            </a:r>
          </a:p>
        </p:txBody>
      </p:sp>
      <p:sp>
        <p:nvSpPr>
          <p:cNvPr id="87" name="Cloud 86">
            <a:extLst>
              <a:ext uri="{FF2B5EF4-FFF2-40B4-BE49-F238E27FC236}">
                <a16:creationId xmlns:a16="http://schemas.microsoft.com/office/drawing/2014/main" id="{389FF4B2-20C8-43AB-A7C3-E971C1878670}"/>
              </a:ext>
            </a:extLst>
          </p:cNvPr>
          <p:cNvSpPr/>
          <p:nvPr/>
        </p:nvSpPr>
        <p:spPr>
          <a:xfrm>
            <a:off x="10015963" y="2838188"/>
            <a:ext cx="953543" cy="673469"/>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8" name="TextBox 87">
            <a:extLst>
              <a:ext uri="{FF2B5EF4-FFF2-40B4-BE49-F238E27FC236}">
                <a16:creationId xmlns:a16="http://schemas.microsoft.com/office/drawing/2014/main" id="{AE8BF452-B7DA-4B0D-BCFD-B68E0E98202F}"/>
              </a:ext>
            </a:extLst>
          </p:cNvPr>
          <p:cNvSpPr txBox="1"/>
          <p:nvPr/>
        </p:nvSpPr>
        <p:spPr>
          <a:xfrm>
            <a:off x="8532381" y="1787839"/>
            <a:ext cx="699187" cy="307126"/>
          </a:xfrm>
          <a:prstGeom prst="rect">
            <a:avLst/>
          </a:prstGeom>
          <a:noFill/>
          <a:ln>
            <a:solidFill>
              <a:schemeClr val="tx1"/>
            </a:solidFill>
          </a:ln>
        </p:spPr>
        <p:txBody>
          <a:bodyPr wrap="square" rtlCol="0">
            <a:spAutoFit/>
          </a:bodyPr>
          <a:lstStyle/>
          <a:p>
            <a:pPr algn="ctr"/>
            <a:r>
              <a:rPr lang="en-US" sz="1400" dirty="0"/>
              <a:t>OOA</a:t>
            </a:r>
          </a:p>
        </p:txBody>
      </p:sp>
      <p:sp>
        <p:nvSpPr>
          <p:cNvPr id="89" name="TextBox 88">
            <a:extLst>
              <a:ext uri="{FF2B5EF4-FFF2-40B4-BE49-F238E27FC236}">
                <a16:creationId xmlns:a16="http://schemas.microsoft.com/office/drawing/2014/main" id="{09C1AE22-D25B-46C5-942C-C2880BBA4CC5}"/>
              </a:ext>
            </a:extLst>
          </p:cNvPr>
          <p:cNvSpPr txBox="1"/>
          <p:nvPr/>
        </p:nvSpPr>
        <p:spPr>
          <a:xfrm>
            <a:off x="9810232" y="1696700"/>
            <a:ext cx="606552" cy="307777"/>
          </a:xfrm>
          <a:prstGeom prst="rect">
            <a:avLst/>
          </a:prstGeom>
          <a:noFill/>
          <a:ln>
            <a:solidFill>
              <a:schemeClr val="tx1"/>
            </a:solidFill>
          </a:ln>
        </p:spPr>
        <p:txBody>
          <a:bodyPr wrap="square" rtlCol="0">
            <a:spAutoFit/>
          </a:bodyPr>
          <a:lstStyle/>
          <a:p>
            <a:pPr algn="ctr"/>
            <a:r>
              <a:rPr lang="en-US" sz="1400" dirty="0"/>
              <a:t>OOG</a:t>
            </a:r>
          </a:p>
        </p:txBody>
      </p:sp>
      <p:sp>
        <p:nvSpPr>
          <p:cNvPr id="90" name="TextBox 89">
            <a:extLst>
              <a:ext uri="{FF2B5EF4-FFF2-40B4-BE49-F238E27FC236}">
                <a16:creationId xmlns:a16="http://schemas.microsoft.com/office/drawing/2014/main" id="{0903D4B1-B620-47C2-AE28-2797799C5E34}"/>
              </a:ext>
            </a:extLst>
          </p:cNvPr>
          <p:cNvSpPr txBox="1"/>
          <p:nvPr/>
        </p:nvSpPr>
        <p:spPr>
          <a:xfrm>
            <a:off x="10589866" y="2180989"/>
            <a:ext cx="579416" cy="317417"/>
          </a:xfrm>
          <a:prstGeom prst="rect">
            <a:avLst/>
          </a:prstGeom>
          <a:noFill/>
          <a:ln>
            <a:solidFill>
              <a:schemeClr val="tx1"/>
            </a:solidFill>
          </a:ln>
        </p:spPr>
        <p:txBody>
          <a:bodyPr wrap="square" rtlCol="0">
            <a:spAutoFit/>
          </a:bodyPr>
          <a:lstStyle/>
          <a:p>
            <a:pPr algn="ctr"/>
            <a:r>
              <a:rPr lang="en-US" sz="1400" dirty="0"/>
              <a:t>POG</a:t>
            </a:r>
          </a:p>
        </p:txBody>
      </p:sp>
      <p:cxnSp>
        <p:nvCxnSpPr>
          <p:cNvPr id="91" name="Straight Arrow Connector 90">
            <a:extLst>
              <a:ext uri="{FF2B5EF4-FFF2-40B4-BE49-F238E27FC236}">
                <a16:creationId xmlns:a16="http://schemas.microsoft.com/office/drawing/2014/main" id="{8610D198-B5AB-4574-8C6B-51101801C0D3}"/>
              </a:ext>
            </a:extLst>
          </p:cNvPr>
          <p:cNvCxnSpPr>
            <a:cxnSpLocks/>
            <a:stCxn id="88" idx="3"/>
            <a:endCxn id="89" idx="1"/>
          </p:cNvCxnSpPr>
          <p:nvPr/>
        </p:nvCxnSpPr>
        <p:spPr bwMode="auto">
          <a:xfrm flipV="1">
            <a:off x="9231568" y="1850589"/>
            <a:ext cx="578664" cy="90813"/>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Arrow Connector 91">
            <a:extLst>
              <a:ext uri="{FF2B5EF4-FFF2-40B4-BE49-F238E27FC236}">
                <a16:creationId xmlns:a16="http://schemas.microsoft.com/office/drawing/2014/main" id="{8EDD4D93-8362-42D3-ACB2-38471FD17662}"/>
              </a:ext>
            </a:extLst>
          </p:cNvPr>
          <p:cNvCxnSpPr>
            <a:cxnSpLocks/>
            <a:stCxn id="24" idx="3"/>
            <a:endCxn id="90" idx="1"/>
          </p:cNvCxnSpPr>
          <p:nvPr/>
        </p:nvCxnSpPr>
        <p:spPr bwMode="auto">
          <a:xfrm flipV="1">
            <a:off x="9512764" y="2339698"/>
            <a:ext cx="1077102" cy="35550"/>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Arrow Connector 92">
            <a:extLst>
              <a:ext uri="{FF2B5EF4-FFF2-40B4-BE49-F238E27FC236}">
                <a16:creationId xmlns:a16="http://schemas.microsoft.com/office/drawing/2014/main" id="{6379A89C-379E-404E-BD9B-7F6358D1AB31}"/>
              </a:ext>
            </a:extLst>
          </p:cNvPr>
          <p:cNvCxnSpPr>
            <a:cxnSpLocks/>
            <a:stCxn id="90" idx="0"/>
            <a:endCxn id="89" idx="3"/>
          </p:cNvCxnSpPr>
          <p:nvPr/>
        </p:nvCxnSpPr>
        <p:spPr bwMode="auto">
          <a:xfrm flipH="1" flipV="1">
            <a:off x="10416784" y="1850589"/>
            <a:ext cx="462790" cy="33040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TextBox 93">
            <a:extLst>
              <a:ext uri="{FF2B5EF4-FFF2-40B4-BE49-F238E27FC236}">
                <a16:creationId xmlns:a16="http://schemas.microsoft.com/office/drawing/2014/main" id="{60F25687-C480-44D3-85E6-637FBE187804}"/>
              </a:ext>
            </a:extLst>
          </p:cNvPr>
          <p:cNvSpPr txBox="1"/>
          <p:nvPr/>
        </p:nvSpPr>
        <p:spPr>
          <a:xfrm rot="394452">
            <a:off x="10471517" y="1749170"/>
            <a:ext cx="682389" cy="307777"/>
          </a:xfrm>
          <a:prstGeom prst="rect">
            <a:avLst/>
          </a:prstGeom>
          <a:noFill/>
        </p:spPr>
        <p:txBody>
          <a:bodyPr wrap="square" rtlCol="0">
            <a:spAutoFit/>
          </a:bodyPr>
          <a:lstStyle/>
          <a:p>
            <a:r>
              <a:rPr lang="en-US" sz="1400" dirty="0"/>
              <a:t>+OH</a:t>
            </a:r>
            <a:endParaRPr lang="en-US" sz="1400" strike="sngStrike" baseline="-25000" dirty="0">
              <a:solidFill>
                <a:srgbClr val="7030A0"/>
              </a:solidFill>
            </a:endParaRPr>
          </a:p>
        </p:txBody>
      </p:sp>
      <p:sp>
        <p:nvSpPr>
          <p:cNvPr id="95" name="TextBox 94">
            <a:extLst>
              <a:ext uri="{FF2B5EF4-FFF2-40B4-BE49-F238E27FC236}">
                <a16:creationId xmlns:a16="http://schemas.microsoft.com/office/drawing/2014/main" id="{D9F5A4C6-9F63-4DEE-A68E-AA49D6B7EB1B}"/>
              </a:ext>
            </a:extLst>
          </p:cNvPr>
          <p:cNvSpPr txBox="1"/>
          <p:nvPr/>
        </p:nvSpPr>
        <p:spPr>
          <a:xfrm>
            <a:off x="8906619" y="2612535"/>
            <a:ext cx="780835" cy="523220"/>
          </a:xfrm>
          <a:prstGeom prst="rect">
            <a:avLst/>
          </a:prstGeom>
          <a:solidFill>
            <a:schemeClr val="bg1"/>
          </a:solidFill>
          <a:ln>
            <a:solidFill>
              <a:schemeClr val="tx1"/>
            </a:solidFill>
          </a:ln>
        </p:spPr>
        <p:txBody>
          <a:bodyPr wrap="square" rtlCol="0">
            <a:spAutoFit/>
          </a:bodyPr>
          <a:lstStyle/>
          <a:p>
            <a:pPr algn="ctr"/>
            <a:r>
              <a:rPr lang="en-US" sz="1400" dirty="0">
                <a:solidFill>
                  <a:prstClr val="black"/>
                </a:solidFill>
              </a:rPr>
              <a:t>POC+NCOM</a:t>
            </a:r>
          </a:p>
        </p:txBody>
      </p:sp>
      <p:cxnSp>
        <p:nvCxnSpPr>
          <p:cNvPr id="96" name="Straight Arrow Connector 95">
            <a:extLst>
              <a:ext uri="{FF2B5EF4-FFF2-40B4-BE49-F238E27FC236}">
                <a16:creationId xmlns:a16="http://schemas.microsoft.com/office/drawing/2014/main" id="{9BA1E491-20F5-4CEF-B9DD-9810DDCD984E}"/>
              </a:ext>
            </a:extLst>
          </p:cNvPr>
          <p:cNvCxnSpPr>
            <a:cxnSpLocks/>
            <a:endCxn id="90" idx="3"/>
          </p:cNvCxnSpPr>
          <p:nvPr/>
        </p:nvCxnSpPr>
        <p:spPr bwMode="auto">
          <a:xfrm flipH="1" flipV="1">
            <a:off x="11169282" y="2339698"/>
            <a:ext cx="405934" cy="88931"/>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TextBox 96">
            <a:extLst>
              <a:ext uri="{FF2B5EF4-FFF2-40B4-BE49-F238E27FC236}">
                <a16:creationId xmlns:a16="http://schemas.microsoft.com/office/drawing/2014/main" id="{136088A5-CA1B-4B64-87B2-27F6B9AD0A7D}"/>
              </a:ext>
            </a:extLst>
          </p:cNvPr>
          <p:cNvSpPr txBox="1"/>
          <p:nvPr/>
        </p:nvSpPr>
        <p:spPr>
          <a:xfrm>
            <a:off x="1144804" y="4337420"/>
            <a:ext cx="1893424" cy="307777"/>
          </a:xfrm>
          <a:prstGeom prst="rect">
            <a:avLst/>
          </a:prstGeom>
          <a:noFill/>
          <a:ln>
            <a:solidFill>
              <a:schemeClr val="tx1"/>
            </a:solidFill>
          </a:ln>
        </p:spPr>
        <p:txBody>
          <a:bodyPr wrap="square" rtlCol="0">
            <a:spAutoFit/>
          </a:bodyPr>
          <a:lstStyle/>
          <a:p>
            <a:pPr algn="ctr"/>
            <a:r>
              <a:rPr lang="en-US" sz="1400" dirty="0">
                <a:solidFill>
                  <a:srgbClr val="C00000"/>
                </a:solidFill>
              </a:rPr>
              <a:t>APIN monoterpenes</a:t>
            </a:r>
          </a:p>
        </p:txBody>
      </p:sp>
      <p:cxnSp>
        <p:nvCxnSpPr>
          <p:cNvPr id="98" name="Straight Arrow Connector 97">
            <a:extLst>
              <a:ext uri="{FF2B5EF4-FFF2-40B4-BE49-F238E27FC236}">
                <a16:creationId xmlns:a16="http://schemas.microsoft.com/office/drawing/2014/main" id="{C1D90ECE-CAE6-4EE8-B568-F4BF48F05660}"/>
              </a:ext>
            </a:extLst>
          </p:cNvPr>
          <p:cNvCxnSpPr>
            <a:cxnSpLocks/>
            <a:stCxn id="113" idx="3"/>
            <a:endCxn id="114" idx="1"/>
          </p:cNvCxnSpPr>
          <p:nvPr/>
        </p:nvCxnSpPr>
        <p:spPr bwMode="auto">
          <a:xfrm>
            <a:off x="6099132" y="4440801"/>
            <a:ext cx="535131" cy="191657"/>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TextBox 98">
            <a:extLst>
              <a:ext uri="{FF2B5EF4-FFF2-40B4-BE49-F238E27FC236}">
                <a16:creationId xmlns:a16="http://schemas.microsoft.com/office/drawing/2014/main" id="{DA01DF1D-E719-468D-B0D2-893164792279}"/>
              </a:ext>
            </a:extLst>
          </p:cNvPr>
          <p:cNvSpPr txBox="1"/>
          <p:nvPr/>
        </p:nvSpPr>
        <p:spPr>
          <a:xfrm rot="21414115">
            <a:off x="3049562" y="4154282"/>
            <a:ext cx="1525970" cy="307777"/>
          </a:xfrm>
          <a:prstGeom prst="rect">
            <a:avLst/>
          </a:prstGeom>
          <a:noFill/>
        </p:spPr>
        <p:txBody>
          <a:bodyPr wrap="square" rtlCol="0">
            <a:spAutoFit/>
          </a:bodyPr>
          <a:lstStyle/>
          <a:p>
            <a:r>
              <a:rPr lang="en-US" sz="1400" dirty="0">
                <a:solidFill>
                  <a:srgbClr val="C00000"/>
                </a:solidFill>
              </a:rPr>
              <a:t>+OH, +O</a:t>
            </a:r>
            <a:r>
              <a:rPr lang="en-US" sz="1400" baseline="-25000" dirty="0">
                <a:solidFill>
                  <a:srgbClr val="C00000"/>
                </a:solidFill>
              </a:rPr>
              <a:t>3</a:t>
            </a:r>
            <a:r>
              <a:rPr lang="en-US" sz="1400" dirty="0">
                <a:solidFill>
                  <a:srgbClr val="C00000"/>
                </a:solidFill>
              </a:rPr>
              <a:t>, +O</a:t>
            </a:r>
            <a:r>
              <a:rPr lang="en-US" sz="1400" baseline="30000" dirty="0">
                <a:solidFill>
                  <a:srgbClr val="C00000"/>
                </a:solidFill>
              </a:rPr>
              <a:t>3</a:t>
            </a:r>
            <a:r>
              <a:rPr lang="en-US" sz="1400" dirty="0">
                <a:solidFill>
                  <a:srgbClr val="C00000"/>
                </a:solidFill>
              </a:rPr>
              <a:t>P</a:t>
            </a:r>
          </a:p>
        </p:txBody>
      </p:sp>
      <p:sp>
        <p:nvSpPr>
          <p:cNvPr id="100" name="TextBox 99">
            <a:extLst>
              <a:ext uri="{FF2B5EF4-FFF2-40B4-BE49-F238E27FC236}">
                <a16:creationId xmlns:a16="http://schemas.microsoft.com/office/drawing/2014/main" id="{1A7D2EB5-6BAD-473E-B03B-16C4233A19CF}"/>
              </a:ext>
            </a:extLst>
          </p:cNvPr>
          <p:cNvSpPr txBox="1"/>
          <p:nvPr/>
        </p:nvSpPr>
        <p:spPr>
          <a:xfrm>
            <a:off x="1143955" y="4850898"/>
            <a:ext cx="1897950" cy="307777"/>
          </a:xfrm>
          <a:prstGeom prst="rect">
            <a:avLst/>
          </a:prstGeom>
          <a:noFill/>
          <a:ln>
            <a:solidFill>
              <a:schemeClr val="tx1"/>
            </a:solidFill>
          </a:ln>
        </p:spPr>
        <p:txBody>
          <a:bodyPr wrap="square" rtlCol="0">
            <a:spAutoFit/>
          </a:bodyPr>
          <a:lstStyle/>
          <a:p>
            <a:pPr algn="ctr"/>
            <a:r>
              <a:rPr lang="en-US" sz="1400" dirty="0">
                <a:solidFill>
                  <a:srgbClr val="C00000"/>
                </a:solidFill>
              </a:rPr>
              <a:t>TERP monoterpenes</a:t>
            </a:r>
          </a:p>
        </p:txBody>
      </p:sp>
      <p:sp>
        <p:nvSpPr>
          <p:cNvPr id="101" name="TextBox 100">
            <a:extLst>
              <a:ext uri="{FF2B5EF4-FFF2-40B4-BE49-F238E27FC236}">
                <a16:creationId xmlns:a16="http://schemas.microsoft.com/office/drawing/2014/main" id="{6741F594-46E4-4CAB-9F8D-7794D54FEF55}"/>
              </a:ext>
            </a:extLst>
          </p:cNvPr>
          <p:cNvSpPr txBox="1"/>
          <p:nvPr/>
        </p:nvSpPr>
        <p:spPr>
          <a:xfrm rot="21134167">
            <a:off x="3050528" y="4602423"/>
            <a:ext cx="1853008" cy="307777"/>
          </a:xfrm>
          <a:prstGeom prst="rect">
            <a:avLst/>
          </a:prstGeom>
          <a:noFill/>
        </p:spPr>
        <p:txBody>
          <a:bodyPr wrap="square" rtlCol="0">
            <a:spAutoFit/>
          </a:bodyPr>
          <a:lstStyle/>
          <a:p>
            <a:r>
              <a:rPr lang="en-US" sz="1400" dirty="0">
                <a:solidFill>
                  <a:srgbClr val="C00000"/>
                </a:solidFill>
              </a:rPr>
              <a:t>+OH, +O</a:t>
            </a:r>
            <a:r>
              <a:rPr lang="en-US" sz="1400" baseline="-25000" dirty="0">
                <a:solidFill>
                  <a:srgbClr val="C00000"/>
                </a:solidFill>
              </a:rPr>
              <a:t>3</a:t>
            </a:r>
            <a:r>
              <a:rPr lang="en-US" sz="1400" dirty="0">
                <a:solidFill>
                  <a:srgbClr val="C00000"/>
                </a:solidFill>
              </a:rPr>
              <a:t>, +O</a:t>
            </a:r>
            <a:r>
              <a:rPr lang="en-US" sz="1400" baseline="30000" dirty="0">
                <a:solidFill>
                  <a:srgbClr val="C00000"/>
                </a:solidFill>
              </a:rPr>
              <a:t>3</a:t>
            </a:r>
            <a:r>
              <a:rPr lang="en-US" sz="1400" dirty="0">
                <a:solidFill>
                  <a:srgbClr val="C00000"/>
                </a:solidFill>
              </a:rPr>
              <a:t>P</a:t>
            </a:r>
          </a:p>
        </p:txBody>
      </p:sp>
      <p:cxnSp>
        <p:nvCxnSpPr>
          <p:cNvPr id="102" name="Straight Arrow Connector 101">
            <a:extLst>
              <a:ext uri="{FF2B5EF4-FFF2-40B4-BE49-F238E27FC236}">
                <a16:creationId xmlns:a16="http://schemas.microsoft.com/office/drawing/2014/main" id="{CC52CC17-D48D-45C6-B2D8-231289950DF3}"/>
              </a:ext>
            </a:extLst>
          </p:cNvPr>
          <p:cNvCxnSpPr>
            <a:cxnSpLocks/>
            <a:stCxn id="100" idx="3"/>
          </p:cNvCxnSpPr>
          <p:nvPr/>
        </p:nvCxnSpPr>
        <p:spPr bwMode="auto">
          <a:xfrm flipV="1">
            <a:off x="3041905" y="4810133"/>
            <a:ext cx="1583699" cy="19465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TextBox 102">
            <a:extLst>
              <a:ext uri="{FF2B5EF4-FFF2-40B4-BE49-F238E27FC236}">
                <a16:creationId xmlns:a16="http://schemas.microsoft.com/office/drawing/2014/main" id="{F9C9E024-E135-4278-BFFD-37B63516E75E}"/>
              </a:ext>
            </a:extLst>
          </p:cNvPr>
          <p:cNvSpPr txBox="1"/>
          <p:nvPr/>
        </p:nvSpPr>
        <p:spPr>
          <a:xfrm>
            <a:off x="4828916" y="5183801"/>
            <a:ext cx="897883" cy="307777"/>
          </a:xfrm>
          <a:prstGeom prst="rect">
            <a:avLst/>
          </a:prstGeom>
          <a:noFill/>
          <a:ln>
            <a:solidFill>
              <a:schemeClr val="tx1"/>
            </a:solidFill>
          </a:ln>
        </p:spPr>
        <p:txBody>
          <a:bodyPr wrap="square" rtlCol="0">
            <a:spAutoFit/>
          </a:bodyPr>
          <a:lstStyle/>
          <a:p>
            <a:pPr algn="ctr"/>
            <a:r>
              <a:rPr lang="en-US" sz="1400" dirty="0">
                <a:solidFill>
                  <a:srgbClr val="C00000"/>
                </a:solidFill>
              </a:rPr>
              <a:t>MTNO</a:t>
            </a:r>
            <a:r>
              <a:rPr lang="en-US" sz="1400" baseline="-25000" dirty="0">
                <a:solidFill>
                  <a:srgbClr val="C00000"/>
                </a:solidFill>
              </a:rPr>
              <a:t>3</a:t>
            </a:r>
          </a:p>
        </p:txBody>
      </p:sp>
      <p:sp>
        <p:nvSpPr>
          <p:cNvPr id="104" name="TextBox 103">
            <a:extLst>
              <a:ext uri="{FF2B5EF4-FFF2-40B4-BE49-F238E27FC236}">
                <a16:creationId xmlns:a16="http://schemas.microsoft.com/office/drawing/2014/main" id="{253B8533-1C86-478B-A6C0-EDA85E691650}"/>
              </a:ext>
            </a:extLst>
          </p:cNvPr>
          <p:cNvSpPr txBox="1"/>
          <p:nvPr/>
        </p:nvSpPr>
        <p:spPr>
          <a:xfrm>
            <a:off x="6783719" y="5096481"/>
            <a:ext cx="967158" cy="307777"/>
          </a:xfrm>
          <a:prstGeom prst="rect">
            <a:avLst/>
          </a:prstGeom>
          <a:noFill/>
          <a:ln>
            <a:solidFill>
              <a:schemeClr val="tx1"/>
            </a:solidFill>
          </a:ln>
        </p:spPr>
        <p:txBody>
          <a:bodyPr wrap="square" rtlCol="0">
            <a:spAutoFit/>
          </a:bodyPr>
          <a:lstStyle/>
          <a:p>
            <a:pPr algn="ctr"/>
            <a:r>
              <a:rPr lang="en-US" sz="1400" dirty="0">
                <a:solidFill>
                  <a:srgbClr val="C00000"/>
                </a:solidFill>
              </a:rPr>
              <a:t>AMTNO</a:t>
            </a:r>
            <a:r>
              <a:rPr lang="en-US" sz="1400" baseline="-25000" dirty="0">
                <a:solidFill>
                  <a:srgbClr val="C00000"/>
                </a:solidFill>
              </a:rPr>
              <a:t>3</a:t>
            </a:r>
          </a:p>
        </p:txBody>
      </p:sp>
      <p:sp>
        <p:nvSpPr>
          <p:cNvPr id="105" name="TextBox 104">
            <a:extLst>
              <a:ext uri="{FF2B5EF4-FFF2-40B4-BE49-F238E27FC236}">
                <a16:creationId xmlns:a16="http://schemas.microsoft.com/office/drawing/2014/main" id="{B6C26396-1C62-41D1-9A22-ECDB0C01A23E}"/>
              </a:ext>
            </a:extLst>
          </p:cNvPr>
          <p:cNvSpPr txBox="1"/>
          <p:nvPr/>
        </p:nvSpPr>
        <p:spPr>
          <a:xfrm>
            <a:off x="8175741" y="5098586"/>
            <a:ext cx="978238" cy="307777"/>
          </a:xfrm>
          <a:prstGeom prst="rect">
            <a:avLst/>
          </a:prstGeom>
          <a:solidFill>
            <a:schemeClr val="bg1">
              <a:lumMod val="85000"/>
            </a:schemeClr>
          </a:solidFill>
          <a:ln>
            <a:solidFill>
              <a:schemeClr val="tx1"/>
            </a:solidFill>
          </a:ln>
        </p:spPr>
        <p:txBody>
          <a:bodyPr wrap="square" rtlCol="0">
            <a:spAutoFit/>
          </a:bodyPr>
          <a:lstStyle/>
          <a:p>
            <a:pPr algn="ctr"/>
            <a:r>
              <a:rPr lang="en-US" sz="1400" dirty="0">
                <a:solidFill>
                  <a:srgbClr val="C00000"/>
                </a:solidFill>
              </a:rPr>
              <a:t>AMTHYD</a:t>
            </a:r>
          </a:p>
        </p:txBody>
      </p:sp>
      <p:cxnSp>
        <p:nvCxnSpPr>
          <p:cNvPr id="106" name="Straight Arrow Connector 105">
            <a:extLst>
              <a:ext uri="{FF2B5EF4-FFF2-40B4-BE49-F238E27FC236}">
                <a16:creationId xmlns:a16="http://schemas.microsoft.com/office/drawing/2014/main" id="{879764CF-2E6B-42B4-9EE5-95B9063F37F7}"/>
              </a:ext>
            </a:extLst>
          </p:cNvPr>
          <p:cNvCxnSpPr>
            <a:cxnSpLocks/>
            <a:stCxn id="100" idx="2"/>
            <a:endCxn id="103" idx="1"/>
          </p:cNvCxnSpPr>
          <p:nvPr/>
        </p:nvCxnSpPr>
        <p:spPr bwMode="auto">
          <a:xfrm>
            <a:off x="2092930" y="5158675"/>
            <a:ext cx="2735986" cy="17901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Arrow Connector 106">
            <a:extLst>
              <a:ext uri="{FF2B5EF4-FFF2-40B4-BE49-F238E27FC236}">
                <a16:creationId xmlns:a16="http://schemas.microsoft.com/office/drawing/2014/main" id="{F9730F03-AB85-45EE-9566-6D902D510275}"/>
              </a:ext>
            </a:extLst>
          </p:cNvPr>
          <p:cNvCxnSpPr>
            <a:cxnSpLocks/>
            <a:stCxn id="103" idx="3"/>
            <a:endCxn id="104" idx="1"/>
          </p:cNvCxnSpPr>
          <p:nvPr/>
        </p:nvCxnSpPr>
        <p:spPr bwMode="auto">
          <a:xfrm flipV="1">
            <a:off x="5726799" y="5250370"/>
            <a:ext cx="1056920" cy="87320"/>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Arrow Connector 107">
            <a:extLst>
              <a:ext uri="{FF2B5EF4-FFF2-40B4-BE49-F238E27FC236}">
                <a16:creationId xmlns:a16="http://schemas.microsoft.com/office/drawing/2014/main" id="{E3E3F90E-CD72-4778-9D41-E7329342F771}"/>
              </a:ext>
            </a:extLst>
          </p:cNvPr>
          <p:cNvCxnSpPr/>
          <p:nvPr/>
        </p:nvCxnSpPr>
        <p:spPr bwMode="auto">
          <a:xfrm>
            <a:off x="908254" y="4477083"/>
            <a:ext cx="228600" cy="15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Arrow Connector 108">
            <a:extLst>
              <a:ext uri="{FF2B5EF4-FFF2-40B4-BE49-F238E27FC236}">
                <a16:creationId xmlns:a16="http://schemas.microsoft.com/office/drawing/2014/main" id="{64C455F6-232A-4EC9-BB35-5C98ECCCE79D}"/>
              </a:ext>
            </a:extLst>
          </p:cNvPr>
          <p:cNvCxnSpPr/>
          <p:nvPr/>
        </p:nvCxnSpPr>
        <p:spPr bwMode="auto">
          <a:xfrm>
            <a:off x="893064" y="5042369"/>
            <a:ext cx="228600" cy="158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TextBox 109">
            <a:extLst>
              <a:ext uri="{FF2B5EF4-FFF2-40B4-BE49-F238E27FC236}">
                <a16:creationId xmlns:a16="http://schemas.microsoft.com/office/drawing/2014/main" id="{30AA277A-8F88-4FCC-BB00-84173794B13E}"/>
              </a:ext>
            </a:extLst>
          </p:cNvPr>
          <p:cNvSpPr txBox="1"/>
          <p:nvPr/>
        </p:nvSpPr>
        <p:spPr>
          <a:xfrm rot="244328">
            <a:off x="3704574" y="5023995"/>
            <a:ext cx="1291867" cy="307777"/>
          </a:xfrm>
          <a:prstGeom prst="rect">
            <a:avLst/>
          </a:prstGeom>
          <a:noFill/>
          <a:ln>
            <a:noFill/>
          </a:ln>
        </p:spPr>
        <p:txBody>
          <a:bodyPr wrap="square" rtlCol="0">
            <a:spAutoFit/>
          </a:bodyPr>
          <a:lstStyle/>
          <a:p>
            <a:r>
              <a:rPr lang="en-US" sz="1400" dirty="0">
                <a:solidFill>
                  <a:srgbClr val="C00000"/>
                </a:solidFill>
              </a:rPr>
              <a:t>+NO</a:t>
            </a:r>
            <a:r>
              <a:rPr lang="en-US" sz="1400" baseline="-25000" dirty="0">
                <a:solidFill>
                  <a:srgbClr val="C00000"/>
                </a:solidFill>
              </a:rPr>
              <a:t>3</a:t>
            </a:r>
            <a:r>
              <a:rPr lang="en-US" sz="1400" dirty="0">
                <a:solidFill>
                  <a:srgbClr val="C00000"/>
                </a:solidFill>
              </a:rPr>
              <a:t> </a:t>
            </a:r>
          </a:p>
        </p:txBody>
      </p:sp>
      <p:cxnSp>
        <p:nvCxnSpPr>
          <p:cNvPr id="111" name="Straight Arrow Connector 110">
            <a:extLst>
              <a:ext uri="{FF2B5EF4-FFF2-40B4-BE49-F238E27FC236}">
                <a16:creationId xmlns:a16="http://schemas.microsoft.com/office/drawing/2014/main" id="{B1DDA46D-8904-4CEC-BD05-25A611DB5AFC}"/>
              </a:ext>
            </a:extLst>
          </p:cNvPr>
          <p:cNvCxnSpPr>
            <a:cxnSpLocks/>
            <a:stCxn id="104" idx="3"/>
            <a:endCxn id="105" idx="1"/>
          </p:cNvCxnSpPr>
          <p:nvPr/>
        </p:nvCxnSpPr>
        <p:spPr bwMode="auto">
          <a:xfrm>
            <a:off x="7750877" y="5250370"/>
            <a:ext cx="424864" cy="210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Arrow Connector 111">
            <a:extLst>
              <a:ext uri="{FF2B5EF4-FFF2-40B4-BE49-F238E27FC236}">
                <a16:creationId xmlns:a16="http://schemas.microsoft.com/office/drawing/2014/main" id="{42E472C0-7CCD-4638-83A7-D8EDD58CE3B9}"/>
              </a:ext>
            </a:extLst>
          </p:cNvPr>
          <p:cNvCxnSpPr>
            <a:cxnSpLocks/>
            <a:stCxn id="97" idx="3"/>
            <a:endCxn id="113" idx="1"/>
          </p:cNvCxnSpPr>
          <p:nvPr/>
        </p:nvCxnSpPr>
        <p:spPr bwMode="auto">
          <a:xfrm flipV="1">
            <a:off x="3038228" y="4440801"/>
            <a:ext cx="1587376" cy="50508"/>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TextBox 112">
            <a:extLst>
              <a:ext uri="{FF2B5EF4-FFF2-40B4-BE49-F238E27FC236}">
                <a16:creationId xmlns:a16="http://schemas.microsoft.com/office/drawing/2014/main" id="{070E9653-900D-4938-BA7D-20F2EF6F988F}"/>
              </a:ext>
            </a:extLst>
          </p:cNvPr>
          <p:cNvSpPr txBox="1"/>
          <p:nvPr/>
        </p:nvSpPr>
        <p:spPr>
          <a:xfrm>
            <a:off x="4625604" y="4071469"/>
            <a:ext cx="1473528" cy="738664"/>
          </a:xfrm>
          <a:prstGeom prst="rect">
            <a:avLst/>
          </a:prstGeom>
          <a:noFill/>
          <a:ln>
            <a:solidFill>
              <a:schemeClr val="tx1"/>
            </a:solidFill>
          </a:ln>
        </p:spPr>
        <p:txBody>
          <a:bodyPr wrap="square" rtlCol="0">
            <a:spAutoFit/>
          </a:bodyPr>
          <a:lstStyle/>
          <a:p>
            <a:pPr algn="ctr"/>
            <a:r>
              <a:rPr lang="en-US" sz="1400" dirty="0">
                <a:solidFill>
                  <a:srgbClr val="C00000"/>
                </a:solidFill>
              </a:rPr>
              <a:t>SVMT1, SVMT2</a:t>
            </a:r>
          </a:p>
          <a:p>
            <a:pPr algn="ctr"/>
            <a:r>
              <a:rPr lang="en-US" sz="1400" dirty="0">
                <a:solidFill>
                  <a:srgbClr val="C00000"/>
                </a:solidFill>
              </a:rPr>
              <a:t>SVMT3, SVMT4</a:t>
            </a:r>
          </a:p>
          <a:p>
            <a:pPr algn="ctr"/>
            <a:r>
              <a:rPr lang="en-US" sz="1400" dirty="0">
                <a:solidFill>
                  <a:srgbClr val="C00000"/>
                </a:solidFill>
              </a:rPr>
              <a:t>SVMT5, SVMT6</a:t>
            </a:r>
          </a:p>
        </p:txBody>
      </p:sp>
      <p:sp>
        <p:nvSpPr>
          <p:cNvPr id="114" name="TextBox 113">
            <a:extLst>
              <a:ext uri="{FF2B5EF4-FFF2-40B4-BE49-F238E27FC236}">
                <a16:creationId xmlns:a16="http://schemas.microsoft.com/office/drawing/2014/main" id="{661DCE44-80B6-40BE-85B6-D34A6A44643B}"/>
              </a:ext>
            </a:extLst>
          </p:cNvPr>
          <p:cNvSpPr txBox="1"/>
          <p:nvPr/>
        </p:nvSpPr>
        <p:spPr>
          <a:xfrm>
            <a:off x="6634263" y="4263126"/>
            <a:ext cx="1516058" cy="738664"/>
          </a:xfrm>
          <a:prstGeom prst="rect">
            <a:avLst/>
          </a:prstGeom>
          <a:noFill/>
          <a:ln>
            <a:solidFill>
              <a:schemeClr val="tx1"/>
            </a:solidFill>
          </a:ln>
        </p:spPr>
        <p:txBody>
          <a:bodyPr wrap="square" rtlCol="0">
            <a:spAutoFit/>
          </a:bodyPr>
          <a:lstStyle/>
          <a:p>
            <a:pPr algn="ctr"/>
            <a:r>
              <a:rPr lang="en-US" sz="1400" dirty="0">
                <a:solidFill>
                  <a:srgbClr val="C00000"/>
                </a:solidFill>
              </a:rPr>
              <a:t>AMT1, AMT2</a:t>
            </a:r>
          </a:p>
          <a:p>
            <a:pPr algn="ctr"/>
            <a:r>
              <a:rPr lang="en-US" sz="1400" dirty="0">
                <a:solidFill>
                  <a:srgbClr val="C00000"/>
                </a:solidFill>
              </a:rPr>
              <a:t>AMT3, AMT4</a:t>
            </a:r>
          </a:p>
          <a:p>
            <a:pPr algn="ctr"/>
            <a:r>
              <a:rPr lang="en-US" sz="1400" dirty="0">
                <a:solidFill>
                  <a:srgbClr val="C00000"/>
                </a:solidFill>
              </a:rPr>
              <a:t>AMT5, AMT6</a:t>
            </a:r>
          </a:p>
        </p:txBody>
      </p:sp>
      <p:sp>
        <p:nvSpPr>
          <p:cNvPr id="115" name="TextBox 124">
            <a:extLst>
              <a:ext uri="{FF2B5EF4-FFF2-40B4-BE49-F238E27FC236}">
                <a16:creationId xmlns:a16="http://schemas.microsoft.com/office/drawing/2014/main" id="{E21E7A1F-6575-4E7B-B7BA-520153CA086B}"/>
              </a:ext>
            </a:extLst>
          </p:cNvPr>
          <p:cNvSpPr txBox="1"/>
          <p:nvPr/>
        </p:nvSpPr>
        <p:spPr>
          <a:xfrm>
            <a:off x="9532970" y="1165085"/>
            <a:ext cx="801588" cy="307777"/>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err="1"/>
              <a:t>pcSOG</a:t>
            </a:r>
            <a:endParaRPr lang="en-US" sz="1400" dirty="0"/>
          </a:p>
        </p:txBody>
      </p:sp>
      <p:sp>
        <p:nvSpPr>
          <p:cNvPr id="116" name="TextBox 123">
            <a:extLst>
              <a:ext uri="{FF2B5EF4-FFF2-40B4-BE49-F238E27FC236}">
                <a16:creationId xmlns:a16="http://schemas.microsoft.com/office/drawing/2014/main" id="{B044BBB7-EDAB-43B3-B6ED-AB5ED1CB3BDE}"/>
              </a:ext>
            </a:extLst>
          </p:cNvPr>
          <p:cNvSpPr txBox="1"/>
          <p:nvPr/>
        </p:nvSpPr>
        <p:spPr>
          <a:xfrm>
            <a:off x="10439533" y="1019527"/>
            <a:ext cx="76256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 OH</a:t>
            </a:r>
          </a:p>
        </p:txBody>
      </p:sp>
      <p:cxnSp>
        <p:nvCxnSpPr>
          <p:cNvPr id="117" name="Straight Arrow Connector 116">
            <a:extLst>
              <a:ext uri="{FF2B5EF4-FFF2-40B4-BE49-F238E27FC236}">
                <a16:creationId xmlns:a16="http://schemas.microsoft.com/office/drawing/2014/main" id="{0D267CB1-E795-4A03-AF72-0544832FEF48}"/>
              </a:ext>
            </a:extLst>
          </p:cNvPr>
          <p:cNvCxnSpPr>
            <a:cxnSpLocks/>
            <a:stCxn id="48" idx="3"/>
            <a:endCxn id="115" idx="1"/>
          </p:cNvCxnSpPr>
          <p:nvPr/>
        </p:nvCxnSpPr>
        <p:spPr bwMode="auto">
          <a:xfrm flipV="1">
            <a:off x="9134291" y="1318974"/>
            <a:ext cx="398679" cy="191325"/>
          </a:xfrm>
          <a:prstGeom prst="straightConnector1">
            <a:avLst/>
          </a:prstGeom>
          <a:solidFill>
            <a:schemeClr val="accent1"/>
          </a:solidFill>
          <a:ln w="9525" cap="flat" cmpd="sng" algn="ctr">
            <a:solidFill>
              <a:schemeClr val="tx1"/>
            </a:solidFill>
            <a:prstDash val="solid"/>
            <a:round/>
            <a:headEnd type="stealth"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TextBox 126">
            <a:extLst>
              <a:ext uri="{FF2B5EF4-FFF2-40B4-BE49-F238E27FC236}">
                <a16:creationId xmlns:a16="http://schemas.microsoft.com/office/drawing/2014/main" id="{B5B5CC2F-F4D0-46D1-8377-06E318283032}"/>
              </a:ext>
            </a:extLst>
          </p:cNvPr>
          <p:cNvSpPr txBox="1"/>
          <p:nvPr/>
        </p:nvSpPr>
        <p:spPr>
          <a:xfrm>
            <a:off x="11178410" y="1167125"/>
            <a:ext cx="801588" cy="307777"/>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err="1"/>
              <a:t>pcVOC</a:t>
            </a:r>
            <a:endParaRPr lang="en-US" sz="1400" dirty="0"/>
          </a:p>
        </p:txBody>
      </p:sp>
      <p:cxnSp>
        <p:nvCxnSpPr>
          <p:cNvPr id="119" name="Straight Arrow Connector 118">
            <a:extLst>
              <a:ext uri="{FF2B5EF4-FFF2-40B4-BE49-F238E27FC236}">
                <a16:creationId xmlns:a16="http://schemas.microsoft.com/office/drawing/2014/main" id="{A702C625-924D-47D3-AEFA-32C181786962}"/>
              </a:ext>
            </a:extLst>
          </p:cNvPr>
          <p:cNvCxnSpPr>
            <a:cxnSpLocks/>
            <a:stCxn id="118" idx="1"/>
            <a:endCxn id="115" idx="3"/>
          </p:cNvCxnSpPr>
          <p:nvPr/>
        </p:nvCxnSpPr>
        <p:spPr bwMode="auto">
          <a:xfrm flipH="1" flipV="1">
            <a:off x="10334558" y="1318974"/>
            <a:ext cx="843852" cy="204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Arrow Connector 119">
            <a:extLst>
              <a:ext uri="{FF2B5EF4-FFF2-40B4-BE49-F238E27FC236}">
                <a16:creationId xmlns:a16="http://schemas.microsoft.com/office/drawing/2014/main" id="{8BFB55BD-3EE1-49F6-B7A4-1481A02A111B}"/>
              </a:ext>
            </a:extLst>
          </p:cNvPr>
          <p:cNvCxnSpPr>
            <a:cxnSpLocks/>
            <a:stCxn id="10" idx="3"/>
            <a:endCxn id="80" idx="1"/>
          </p:cNvCxnSpPr>
          <p:nvPr/>
        </p:nvCxnSpPr>
        <p:spPr bwMode="auto">
          <a:xfrm flipV="1">
            <a:off x="1778332" y="1628552"/>
            <a:ext cx="2566754" cy="599086"/>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Arrow Connector 120">
            <a:extLst>
              <a:ext uri="{FF2B5EF4-FFF2-40B4-BE49-F238E27FC236}">
                <a16:creationId xmlns:a16="http://schemas.microsoft.com/office/drawing/2014/main" id="{DE252FA1-DDA7-4A75-95AC-261F8843CCC3}"/>
              </a:ext>
            </a:extLst>
          </p:cNvPr>
          <p:cNvCxnSpPr>
            <a:cxnSpLocks/>
            <a:stCxn id="9" idx="3"/>
            <a:endCxn id="73" idx="1"/>
          </p:cNvCxnSpPr>
          <p:nvPr/>
        </p:nvCxnSpPr>
        <p:spPr bwMode="auto">
          <a:xfrm flipV="1">
            <a:off x="1779849" y="2124995"/>
            <a:ext cx="2555934" cy="790961"/>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Arrow Connector 121">
            <a:extLst>
              <a:ext uri="{FF2B5EF4-FFF2-40B4-BE49-F238E27FC236}">
                <a16:creationId xmlns:a16="http://schemas.microsoft.com/office/drawing/2014/main" id="{CC02F4AF-67DF-407B-A098-8F32EA6CE1EB}"/>
              </a:ext>
            </a:extLst>
          </p:cNvPr>
          <p:cNvCxnSpPr>
            <a:cxnSpLocks/>
            <a:stCxn id="8" idx="3"/>
            <a:endCxn id="15" idx="1"/>
          </p:cNvCxnSpPr>
          <p:nvPr/>
        </p:nvCxnSpPr>
        <p:spPr bwMode="auto">
          <a:xfrm flipV="1">
            <a:off x="1779516" y="2557831"/>
            <a:ext cx="2555789" cy="900161"/>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Straight Arrow Connector 122">
            <a:extLst>
              <a:ext uri="{FF2B5EF4-FFF2-40B4-BE49-F238E27FC236}">
                <a16:creationId xmlns:a16="http://schemas.microsoft.com/office/drawing/2014/main" id="{EB50AE1F-57D1-4D44-B8AE-50B4DE1A28B8}"/>
              </a:ext>
            </a:extLst>
          </p:cNvPr>
          <p:cNvCxnSpPr>
            <a:cxnSpLocks/>
            <a:stCxn id="83" idx="3"/>
            <a:endCxn id="73" idx="1"/>
          </p:cNvCxnSpPr>
          <p:nvPr/>
        </p:nvCxnSpPr>
        <p:spPr bwMode="auto">
          <a:xfrm>
            <a:off x="1783894" y="1198231"/>
            <a:ext cx="2551889" cy="92676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Arrow Connector 123">
            <a:extLst>
              <a:ext uri="{FF2B5EF4-FFF2-40B4-BE49-F238E27FC236}">
                <a16:creationId xmlns:a16="http://schemas.microsoft.com/office/drawing/2014/main" id="{00257A40-9470-46DE-B309-95BEC53CD469}"/>
              </a:ext>
            </a:extLst>
          </p:cNvPr>
          <p:cNvCxnSpPr>
            <a:cxnSpLocks/>
            <a:stCxn id="83" idx="3"/>
            <a:endCxn id="15" idx="1"/>
          </p:cNvCxnSpPr>
          <p:nvPr/>
        </p:nvCxnSpPr>
        <p:spPr bwMode="auto">
          <a:xfrm>
            <a:off x="1783894" y="1198231"/>
            <a:ext cx="2551411" cy="135960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Straight Arrow Connector 124">
            <a:extLst>
              <a:ext uri="{FF2B5EF4-FFF2-40B4-BE49-F238E27FC236}">
                <a16:creationId xmlns:a16="http://schemas.microsoft.com/office/drawing/2014/main" id="{CB290395-697F-4283-8F3E-AC323F8D3691}"/>
              </a:ext>
            </a:extLst>
          </p:cNvPr>
          <p:cNvCxnSpPr>
            <a:cxnSpLocks/>
            <a:stCxn id="83" idx="3"/>
            <a:endCxn id="68" idx="1"/>
          </p:cNvCxnSpPr>
          <p:nvPr/>
        </p:nvCxnSpPr>
        <p:spPr bwMode="auto">
          <a:xfrm>
            <a:off x="1783894" y="1198231"/>
            <a:ext cx="2561192" cy="187280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TextBox 125">
            <a:extLst>
              <a:ext uri="{FF2B5EF4-FFF2-40B4-BE49-F238E27FC236}">
                <a16:creationId xmlns:a16="http://schemas.microsoft.com/office/drawing/2014/main" id="{4E3335B3-E885-4E62-B051-A2BEBD38A427}"/>
              </a:ext>
            </a:extLst>
          </p:cNvPr>
          <p:cNvSpPr txBox="1"/>
          <p:nvPr/>
        </p:nvSpPr>
        <p:spPr>
          <a:xfrm rot="583211">
            <a:off x="1776057" y="1298105"/>
            <a:ext cx="951471" cy="307777"/>
          </a:xfrm>
          <a:prstGeom prst="rect">
            <a:avLst/>
          </a:prstGeom>
          <a:noFill/>
        </p:spPr>
        <p:txBody>
          <a:bodyPr wrap="square" rtlCol="0">
            <a:spAutoFit/>
          </a:bodyPr>
          <a:lstStyle/>
          <a:p>
            <a:r>
              <a:rPr lang="en-US" sz="1400" dirty="0"/>
              <a:t>+ OH/NO</a:t>
            </a:r>
          </a:p>
        </p:txBody>
      </p:sp>
      <p:sp>
        <p:nvSpPr>
          <p:cNvPr id="127" name="TextBox 126">
            <a:extLst>
              <a:ext uri="{FF2B5EF4-FFF2-40B4-BE49-F238E27FC236}">
                <a16:creationId xmlns:a16="http://schemas.microsoft.com/office/drawing/2014/main" id="{E6E63BD8-9C5C-4A88-ACBA-9BB97293C34E}"/>
              </a:ext>
            </a:extLst>
          </p:cNvPr>
          <p:cNvSpPr txBox="1"/>
          <p:nvPr/>
        </p:nvSpPr>
        <p:spPr>
          <a:xfrm rot="1733970">
            <a:off x="3427769" y="1560160"/>
            <a:ext cx="1066265" cy="307777"/>
          </a:xfrm>
          <a:prstGeom prst="rect">
            <a:avLst/>
          </a:prstGeom>
          <a:noFill/>
        </p:spPr>
        <p:txBody>
          <a:bodyPr wrap="square" rtlCol="0">
            <a:spAutoFit/>
          </a:bodyPr>
          <a:lstStyle/>
          <a:p>
            <a:r>
              <a:rPr lang="en-US" sz="1400" dirty="0"/>
              <a:t>+ OH/HO</a:t>
            </a:r>
            <a:r>
              <a:rPr lang="en-US" sz="1400" baseline="-25000" dirty="0"/>
              <a:t>2</a:t>
            </a:r>
          </a:p>
        </p:txBody>
      </p:sp>
      <p:cxnSp>
        <p:nvCxnSpPr>
          <p:cNvPr id="128" name="Straight Arrow Connector 127">
            <a:extLst>
              <a:ext uri="{FF2B5EF4-FFF2-40B4-BE49-F238E27FC236}">
                <a16:creationId xmlns:a16="http://schemas.microsoft.com/office/drawing/2014/main" id="{F413E4E8-C636-490F-AE35-6E4B3236B3D9}"/>
              </a:ext>
            </a:extLst>
          </p:cNvPr>
          <p:cNvCxnSpPr>
            <a:cxnSpLocks/>
            <a:endCxn id="15" idx="1"/>
          </p:cNvCxnSpPr>
          <p:nvPr/>
        </p:nvCxnSpPr>
        <p:spPr bwMode="auto">
          <a:xfrm>
            <a:off x="1812845" y="1703476"/>
            <a:ext cx="2522461" cy="85435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Arrow Connector 128">
            <a:extLst>
              <a:ext uri="{FF2B5EF4-FFF2-40B4-BE49-F238E27FC236}">
                <a16:creationId xmlns:a16="http://schemas.microsoft.com/office/drawing/2014/main" id="{D99C559C-7A19-495E-A0D3-065D15845492}"/>
              </a:ext>
            </a:extLst>
          </p:cNvPr>
          <p:cNvCxnSpPr>
            <a:cxnSpLocks/>
            <a:stCxn id="72" idx="3"/>
            <a:endCxn id="68" idx="1"/>
          </p:cNvCxnSpPr>
          <p:nvPr/>
        </p:nvCxnSpPr>
        <p:spPr bwMode="auto">
          <a:xfrm>
            <a:off x="1785793" y="1663233"/>
            <a:ext cx="2559293" cy="140780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Arrow Connector 129">
            <a:extLst>
              <a:ext uri="{FF2B5EF4-FFF2-40B4-BE49-F238E27FC236}">
                <a16:creationId xmlns:a16="http://schemas.microsoft.com/office/drawing/2014/main" id="{15C6FDBC-267E-4042-9458-5852BD804EE8}"/>
              </a:ext>
            </a:extLst>
          </p:cNvPr>
          <p:cNvCxnSpPr>
            <a:cxnSpLocks/>
            <a:stCxn id="10" idx="3"/>
            <a:endCxn id="68" idx="1"/>
          </p:cNvCxnSpPr>
          <p:nvPr/>
        </p:nvCxnSpPr>
        <p:spPr bwMode="auto">
          <a:xfrm>
            <a:off x="1778332" y="2227638"/>
            <a:ext cx="2566754" cy="84339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Arrow Connector 130">
            <a:extLst>
              <a:ext uri="{FF2B5EF4-FFF2-40B4-BE49-F238E27FC236}">
                <a16:creationId xmlns:a16="http://schemas.microsoft.com/office/drawing/2014/main" id="{33B50466-B89E-49C0-8F25-975B9820A10C}"/>
              </a:ext>
            </a:extLst>
          </p:cNvPr>
          <p:cNvCxnSpPr>
            <a:cxnSpLocks/>
            <a:stCxn id="10" idx="3"/>
            <a:endCxn id="73" idx="1"/>
          </p:cNvCxnSpPr>
          <p:nvPr/>
        </p:nvCxnSpPr>
        <p:spPr bwMode="auto">
          <a:xfrm flipV="1">
            <a:off x="1778332" y="2124995"/>
            <a:ext cx="2557451" cy="102643"/>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Straight Arrow Connector 131">
            <a:extLst>
              <a:ext uri="{FF2B5EF4-FFF2-40B4-BE49-F238E27FC236}">
                <a16:creationId xmlns:a16="http://schemas.microsoft.com/office/drawing/2014/main" id="{C39EC52D-C257-4A61-9735-8C31FC91BBF0}"/>
              </a:ext>
            </a:extLst>
          </p:cNvPr>
          <p:cNvCxnSpPr>
            <a:cxnSpLocks/>
            <a:stCxn id="9" idx="3"/>
            <a:endCxn id="80" idx="1"/>
          </p:cNvCxnSpPr>
          <p:nvPr/>
        </p:nvCxnSpPr>
        <p:spPr bwMode="auto">
          <a:xfrm flipV="1">
            <a:off x="1779849" y="1628552"/>
            <a:ext cx="2565237" cy="1287404"/>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Straight Arrow Connector 132">
            <a:extLst>
              <a:ext uri="{FF2B5EF4-FFF2-40B4-BE49-F238E27FC236}">
                <a16:creationId xmlns:a16="http://schemas.microsoft.com/office/drawing/2014/main" id="{B72EC716-32C1-4C88-81F3-92F9F88D14C0}"/>
              </a:ext>
            </a:extLst>
          </p:cNvPr>
          <p:cNvCxnSpPr>
            <a:cxnSpLocks/>
            <a:stCxn id="9" idx="3"/>
            <a:endCxn id="15" idx="1"/>
          </p:cNvCxnSpPr>
          <p:nvPr/>
        </p:nvCxnSpPr>
        <p:spPr bwMode="auto">
          <a:xfrm flipV="1">
            <a:off x="1779849" y="2557831"/>
            <a:ext cx="2555456" cy="358125"/>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Arrow Connector 133">
            <a:extLst>
              <a:ext uri="{FF2B5EF4-FFF2-40B4-BE49-F238E27FC236}">
                <a16:creationId xmlns:a16="http://schemas.microsoft.com/office/drawing/2014/main" id="{C19D360A-8132-4572-B34E-DB0B95F3A634}"/>
              </a:ext>
            </a:extLst>
          </p:cNvPr>
          <p:cNvCxnSpPr>
            <a:cxnSpLocks/>
            <a:stCxn id="8" idx="3"/>
            <a:endCxn id="80" idx="1"/>
          </p:cNvCxnSpPr>
          <p:nvPr/>
        </p:nvCxnSpPr>
        <p:spPr bwMode="auto">
          <a:xfrm flipV="1">
            <a:off x="1779516" y="1628552"/>
            <a:ext cx="2565570" cy="1829440"/>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Straight Arrow Connector 134">
            <a:extLst>
              <a:ext uri="{FF2B5EF4-FFF2-40B4-BE49-F238E27FC236}">
                <a16:creationId xmlns:a16="http://schemas.microsoft.com/office/drawing/2014/main" id="{F8E57449-27CD-4A78-BABE-2540C8FDF117}"/>
              </a:ext>
            </a:extLst>
          </p:cNvPr>
          <p:cNvCxnSpPr>
            <a:cxnSpLocks/>
            <a:stCxn id="8" idx="3"/>
            <a:endCxn id="73" idx="1"/>
          </p:cNvCxnSpPr>
          <p:nvPr/>
        </p:nvCxnSpPr>
        <p:spPr bwMode="auto">
          <a:xfrm flipV="1">
            <a:off x="1779516" y="2124995"/>
            <a:ext cx="2556267" cy="1332997"/>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8" name="TextBox 137">
            <a:extLst>
              <a:ext uri="{FF2B5EF4-FFF2-40B4-BE49-F238E27FC236}">
                <a16:creationId xmlns:a16="http://schemas.microsoft.com/office/drawing/2014/main" id="{66B3A079-BE2F-47E7-9554-950192850A7D}"/>
              </a:ext>
            </a:extLst>
          </p:cNvPr>
          <p:cNvSpPr txBox="1"/>
          <p:nvPr/>
        </p:nvSpPr>
        <p:spPr>
          <a:xfrm>
            <a:off x="6720042" y="3129725"/>
            <a:ext cx="1091563" cy="307777"/>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400" dirty="0">
                <a:solidFill>
                  <a:srgbClr val="C00000"/>
                </a:solidFill>
              </a:rPr>
              <a:t>AORGH</a:t>
            </a:r>
            <a:r>
              <a:rPr lang="en-US" sz="1400" baseline="-25000" dirty="0">
                <a:solidFill>
                  <a:srgbClr val="C00000"/>
                </a:solidFill>
              </a:rPr>
              <a:t>2</a:t>
            </a:r>
            <a:r>
              <a:rPr lang="en-US" sz="1400" dirty="0">
                <a:solidFill>
                  <a:srgbClr val="C00000"/>
                </a:solidFill>
              </a:rPr>
              <a:t>O</a:t>
            </a:r>
          </a:p>
        </p:txBody>
      </p:sp>
      <p:sp>
        <p:nvSpPr>
          <p:cNvPr id="139" name="TextBox 138">
            <a:extLst>
              <a:ext uri="{FF2B5EF4-FFF2-40B4-BE49-F238E27FC236}">
                <a16:creationId xmlns:a16="http://schemas.microsoft.com/office/drawing/2014/main" id="{FD217672-D64A-4D0A-B667-1177FBA9BDE6}"/>
              </a:ext>
            </a:extLst>
          </p:cNvPr>
          <p:cNvSpPr txBox="1"/>
          <p:nvPr/>
        </p:nvSpPr>
        <p:spPr>
          <a:xfrm>
            <a:off x="5427864" y="3184551"/>
            <a:ext cx="456591" cy="307777"/>
          </a:xfrm>
          <a:prstGeom prst="rect">
            <a:avLst/>
          </a:prstGeom>
          <a:noFill/>
        </p:spPr>
        <p:txBody>
          <a:bodyPr wrap="square" rtlCol="0">
            <a:spAutoFit/>
          </a:bodyPr>
          <a:lstStyle/>
          <a:p>
            <a:r>
              <a:rPr lang="en-US" sz="1400" dirty="0"/>
              <a:t>RH</a:t>
            </a:r>
          </a:p>
        </p:txBody>
      </p:sp>
      <p:cxnSp>
        <p:nvCxnSpPr>
          <p:cNvPr id="140" name="Straight Arrow Connector 139">
            <a:extLst>
              <a:ext uri="{FF2B5EF4-FFF2-40B4-BE49-F238E27FC236}">
                <a16:creationId xmlns:a16="http://schemas.microsoft.com/office/drawing/2014/main" id="{3B8542CC-8E8C-4A72-A098-45BD7791B750}"/>
              </a:ext>
            </a:extLst>
          </p:cNvPr>
          <p:cNvCxnSpPr>
            <a:cxnSpLocks/>
            <a:stCxn id="139" idx="3"/>
            <a:endCxn id="138" idx="1"/>
          </p:cNvCxnSpPr>
          <p:nvPr/>
        </p:nvCxnSpPr>
        <p:spPr bwMode="auto">
          <a:xfrm flipV="1">
            <a:off x="5884455" y="3283614"/>
            <a:ext cx="835587" cy="54826"/>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Straight Arrow Connector 145">
            <a:extLst>
              <a:ext uri="{FF2B5EF4-FFF2-40B4-BE49-F238E27FC236}">
                <a16:creationId xmlns:a16="http://schemas.microsoft.com/office/drawing/2014/main" id="{8C1E451B-C035-4E21-B8CA-0BD757C57614}"/>
              </a:ext>
            </a:extLst>
          </p:cNvPr>
          <p:cNvCxnSpPr>
            <a:cxnSpLocks/>
          </p:cNvCxnSpPr>
          <p:nvPr/>
        </p:nvCxnSpPr>
        <p:spPr bwMode="auto">
          <a:xfrm flipH="1" flipV="1">
            <a:off x="9681935" y="2710498"/>
            <a:ext cx="1926098" cy="76762"/>
          </a:xfrm>
          <a:prstGeom prst="straightConnector1">
            <a:avLst/>
          </a:prstGeom>
          <a:solidFill>
            <a:schemeClr val="accent1"/>
          </a:solidFill>
          <a:ln w="9525" cap="flat" cmpd="sng" algn="ctr">
            <a:solidFill>
              <a:schemeClr val="tx1"/>
            </a:solidFill>
            <a:prstDash val="solid"/>
            <a:round/>
            <a:headEnd type="none" w="med" len="med"/>
            <a:tailEnd type="stealth"/>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9345658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_CED_template_16_9.potx" id="{190C1147-29E3-462F-A102-0065B9B61066}" vid="{7B0EA3D8-847C-439C-82EF-8C5724B80D0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1E984C7-D4B9-4473-BAC9-CAF239909E86}">
  <ds:schemaRefs>
    <ds:schemaRef ds:uri="ESRI.ArcGIS.Mapping.OfficeIntegration.PowerPointInfo"/>
  </ds:schemaRefs>
</ds:datastoreItem>
</file>

<file path=customXml/itemProps10.xml><?xml version="1.0" encoding="utf-8"?>
<ds:datastoreItem xmlns:ds="http://schemas.openxmlformats.org/officeDocument/2006/customXml" ds:itemID="{66E34E8F-F355-4ECC-BAD7-0DC13AE6BCE0}">
  <ds:schemaRefs>
    <ds:schemaRef ds:uri="ESRI.ArcGIS.Mapping.OfficeIntegration.PowerPointInfo"/>
  </ds:schemaRefs>
</ds:datastoreItem>
</file>

<file path=customXml/itemProps11.xml><?xml version="1.0" encoding="utf-8"?>
<ds:datastoreItem xmlns:ds="http://schemas.openxmlformats.org/officeDocument/2006/customXml" ds:itemID="{85751BC4-6D30-4FA4-AE56-58A2586F6F3C}">
  <ds:schemaRefs>
    <ds:schemaRef ds:uri="ESRI.ArcGIS.Mapping.OfficeIntegration.PowerPointInfo"/>
  </ds:schemaRefs>
</ds:datastoreItem>
</file>

<file path=customXml/itemProps12.xml><?xml version="1.0" encoding="utf-8"?>
<ds:datastoreItem xmlns:ds="http://schemas.openxmlformats.org/officeDocument/2006/customXml" ds:itemID="{93E2D524-00A1-4360-83DA-3E1FB725EFE3}">
  <ds:schemaRefs>
    <ds:schemaRef ds:uri="ESRI.ArcGIS.Mapping.OfficeIntegration.PowerPointInfo"/>
  </ds:schemaRefs>
</ds:datastoreItem>
</file>

<file path=customXml/itemProps13.xml><?xml version="1.0" encoding="utf-8"?>
<ds:datastoreItem xmlns:ds="http://schemas.openxmlformats.org/officeDocument/2006/customXml" ds:itemID="{F192ABB9-7A63-4F5A-9B93-8CACD888333B}">
  <ds:schemaRefs>
    <ds:schemaRef ds:uri="ESRI.ArcGIS.Mapping.OfficeIntegration.PowerPointInfo"/>
  </ds:schemaRefs>
</ds:datastoreItem>
</file>

<file path=customXml/itemProps14.xml><?xml version="1.0" encoding="utf-8"?>
<ds:datastoreItem xmlns:ds="http://schemas.openxmlformats.org/officeDocument/2006/customXml" ds:itemID="{45768E5B-8521-4559-8048-87B7303585BA}">
  <ds:schemaRefs>
    <ds:schemaRef ds:uri="ESRI.ArcGIS.Mapping.OfficeIntegration.PowerPointInfo"/>
  </ds:schemaRefs>
</ds:datastoreItem>
</file>

<file path=customXml/itemProps15.xml><?xml version="1.0" encoding="utf-8"?>
<ds:datastoreItem xmlns:ds="http://schemas.openxmlformats.org/officeDocument/2006/customXml" ds:itemID="{E8C05462-C5FE-4C83-94BC-1D526E8616F4}">
  <ds:schemaRefs>
    <ds:schemaRef ds:uri="ESRI.ArcGIS.Mapping.OfficeIntegration.PowerPointInfo"/>
  </ds:schemaRefs>
</ds:datastoreItem>
</file>

<file path=customXml/itemProps16.xml><?xml version="1.0" encoding="utf-8"?>
<ds:datastoreItem xmlns:ds="http://schemas.openxmlformats.org/officeDocument/2006/customXml" ds:itemID="{C179877A-2A3D-44CE-9D59-8B2668A191DA}">
  <ds:schemaRefs>
    <ds:schemaRef ds:uri="ESRI.ArcGIS.Mapping.OfficeIntegration.PowerPointInfo"/>
  </ds:schemaRefs>
</ds:datastoreItem>
</file>

<file path=customXml/itemProps17.xml><?xml version="1.0" encoding="utf-8"?>
<ds:datastoreItem xmlns:ds="http://schemas.openxmlformats.org/officeDocument/2006/customXml" ds:itemID="{CF89D8CF-B4B1-4023-B2F8-A39E02288B3A}">
  <ds:schemaRefs>
    <ds:schemaRef ds:uri="ESRI.ArcGIS.Mapping.OfficeIntegration.PowerPointInfo"/>
  </ds:schemaRefs>
</ds:datastoreItem>
</file>

<file path=customXml/itemProps18.xml><?xml version="1.0" encoding="utf-8"?>
<ds:datastoreItem xmlns:ds="http://schemas.openxmlformats.org/officeDocument/2006/customXml" ds:itemID="{40C54C43-09A1-48E7-8994-D013351BC44B}">
  <ds:schemaRefs>
    <ds:schemaRef ds:uri="ESRI.ArcGIS.Mapping.OfficeIntegration.PowerPointInfo"/>
  </ds:schemaRefs>
</ds:datastoreItem>
</file>

<file path=customXml/itemProps19.xml><?xml version="1.0" encoding="utf-8"?>
<ds:datastoreItem xmlns:ds="http://schemas.openxmlformats.org/officeDocument/2006/customXml" ds:itemID="{A68C974C-E9B7-41E0-8FEC-153D6B47C5A4}">
  <ds:schemaRefs>
    <ds:schemaRef ds:uri="ESRI.ArcGIS.Mapping.OfficeIntegration.PowerPointInfo"/>
  </ds:schemaRefs>
</ds:datastoreItem>
</file>

<file path=customXml/itemProps2.xml><?xml version="1.0" encoding="utf-8"?>
<ds:datastoreItem xmlns:ds="http://schemas.openxmlformats.org/officeDocument/2006/customXml" ds:itemID="{286C687D-6B46-4C75-BAC6-3F5F84F3101B}">
  <ds:schemaRefs>
    <ds:schemaRef ds:uri="ESRI.ArcGIS.Mapping.OfficeIntegration.PowerPointInfo"/>
  </ds:schemaRefs>
</ds:datastoreItem>
</file>

<file path=customXml/itemProps20.xml><?xml version="1.0" encoding="utf-8"?>
<ds:datastoreItem xmlns:ds="http://schemas.openxmlformats.org/officeDocument/2006/customXml" ds:itemID="{66C4A9BD-4BBD-4579-B5AA-C4812DD345E0}">
  <ds:schemaRefs>
    <ds:schemaRef ds:uri="ESRI.ArcGIS.Mapping.OfficeIntegration.PowerPointInfo"/>
  </ds:schemaRefs>
</ds:datastoreItem>
</file>

<file path=customXml/itemProps21.xml><?xml version="1.0" encoding="utf-8"?>
<ds:datastoreItem xmlns:ds="http://schemas.openxmlformats.org/officeDocument/2006/customXml" ds:itemID="{4C8F907D-1FBA-4DC9-A544-1D316A9F93DE}">
  <ds:schemaRefs>
    <ds:schemaRef ds:uri="ESRI.ArcGIS.Mapping.OfficeIntegration.PowerPointInfo"/>
  </ds:schemaRefs>
</ds:datastoreItem>
</file>

<file path=customXml/itemProps22.xml><?xml version="1.0" encoding="utf-8"?>
<ds:datastoreItem xmlns:ds="http://schemas.openxmlformats.org/officeDocument/2006/customXml" ds:itemID="{B3233243-A921-47C0-95A7-75CC7C4B5DF3}">
  <ds:schemaRefs>
    <ds:schemaRef ds:uri="ESRI.ArcGIS.Mapping.OfficeIntegration.PowerPointInfo"/>
  </ds:schemaRefs>
</ds:datastoreItem>
</file>

<file path=customXml/itemProps23.xml><?xml version="1.0" encoding="utf-8"?>
<ds:datastoreItem xmlns:ds="http://schemas.openxmlformats.org/officeDocument/2006/customXml" ds:itemID="{166BD139-EC5C-4985-BFD2-891FAB42F566}">
  <ds:schemaRefs>
    <ds:schemaRef ds:uri="ESRI.ArcGIS.Mapping.OfficeIntegration.PowerPointInfo"/>
  </ds:schemaRefs>
</ds:datastoreItem>
</file>

<file path=customXml/itemProps24.xml><?xml version="1.0" encoding="utf-8"?>
<ds:datastoreItem xmlns:ds="http://schemas.openxmlformats.org/officeDocument/2006/customXml" ds:itemID="{48F34D1E-449C-4C63-8A5C-5705B8A394F1}">
  <ds:schemaRefs>
    <ds:schemaRef ds:uri="ESRI.ArcGIS.Mapping.OfficeIntegration.PowerPointInfo"/>
  </ds:schemaRefs>
</ds:datastoreItem>
</file>

<file path=customXml/itemProps25.xml><?xml version="1.0" encoding="utf-8"?>
<ds:datastoreItem xmlns:ds="http://schemas.openxmlformats.org/officeDocument/2006/customXml" ds:itemID="{7E7D8251-46E3-4DD7-96C6-96A88A243BA9}">
  <ds:schemaRefs>
    <ds:schemaRef ds:uri="ESRI.ArcGIS.Mapping.OfficeIntegration.PowerPointInfo"/>
  </ds:schemaRefs>
</ds:datastoreItem>
</file>

<file path=customXml/itemProps26.xml><?xml version="1.0" encoding="utf-8"?>
<ds:datastoreItem xmlns:ds="http://schemas.openxmlformats.org/officeDocument/2006/customXml" ds:itemID="{20F56F4C-4057-4498-9E3F-8473A5D6D6A7}">
  <ds:schemaRefs>
    <ds:schemaRef ds:uri="ESRI.ArcGIS.Mapping.OfficeIntegration.PowerPointInfo"/>
  </ds:schemaRefs>
</ds:datastoreItem>
</file>

<file path=customXml/itemProps27.xml><?xml version="1.0" encoding="utf-8"?>
<ds:datastoreItem xmlns:ds="http://schemas.openxmlformats.org/officeDocument/2006/customXml" ds:itemID="{3016CF81-CB28-422C-AF9D-ADE2472F613E}">
  <ds:schemaRefs>
    <ds:schemaRef ds:uri="ESRI.ArcGIS.Mapping.OfficeIntegration.PowerPointInfo"/>
  </ds:schemaRefs>
</ds:datastoreItem>
</file>

<file path=customXml/itemProps28.xml><?xml version="1.0" encoding="utf-8"?>
<ds:datastoreItem xmlns:ds="http://schemas.openxmlformats.org/officeDocument/2006/customXml" ds:itemID="{F6B3D148-4BD7-4B95-96FC-718926654B22}">
  <ds:schemaRefs>
    <ds:schemaRef ds:uri="ESRI.ArcGIS.Mapping.OfficeIntegration.PowerPointInfo"/>
  </ds:schemaRefs>
</ds:datastoreItem>
</file>

<file path=customXml/itemProps29.xml><?xml version="1.0" encoding="utf-8"?>
<ds:datastoreItem xmlns:ds="http://schemas.openxmlformats.org/officeDocument/2006/customXml" ds:itemID="{886E55A0-F79F-4439-8D6B-20818A4FA662}">
  <ds:schemaRefs>
    <ds:schemaRef ds:uri="ESRI.ArcGIS.Mapping.OfficeIntegration.PowerPointInfo"/>
  </ds:schemaRefs>
</ds:datastoreItem>
</file>

<file path=customXml/itemProps3.xml><?xml version="1.0" encoding="utf-8"?>
<ds:datastoreItem xmlns:ds="http://schemas.openxmlformats.org/officeDocument/2006/customXml" ds:itemID="{6A632440-83F2-4622-8D7B-2534BFE985B6}">
  <ds:schemaRefs>
    <ds:schemaRef ds:uri="ESRI.ArcGIS.Mapping.OfficeIntegration.PowerPointInfo"/>
  </ds:schemaRefs>
</ds:datastoreItem>
</file>

<file path=customXml/itemProps30.xml><?xml version="1.0" encoding="utf-8"?>
<ds:datastoreItem xmlns:ds="http://schemas.openxmlformats.org/officeDocument/2006/customXml" ds:itemID="{09BAB32A-D9D7-4EEF-AAEC-015537B2B480}">
  <ds:schemaRefs>
    <ds:schemaRef ds:uri="ESRI.ArcGIS.Mapping.OfficeIntegration.PowerPointInfo"/>
  </ds:schemaRefs>
</ds:datastoreItem>
</file>

<file path=customXml/itemProps31.xml><?xml version="1.0" encoding="utf-8"?>
<ds:datastoreItem xmlns:ds="http://schemas.openxmlformats.org/officeDocument/2006/customXml" ds:itemID="{187113DF-FA54-4BBE-AEF5-8211163286D8}">
  <ds:schemaRefs>
    <ds:schemaRef ds:uri="ESRI.ArcGIS.Mapping.OfficeIntegration.PowerPointInfo"/>
  </ds:schemaRefs>
</ds:datastoreItem>
</file>

<file path=customXml/itemProps32.xml><?xml version="1.0" encoding="utf-8"?>
<ds:datastoreItem xmlns:ds="http://schemas.openxmlformats.org/officeDocument/2006/customXml" ds:itemID="{913DB60B-22E6-4630-9FF6-E9B042C04569}">
  <ds:schemaRefs>
    <ds:schemaRef ds:uri="ESRI.ArcGIS.Mapping.OfficeIntegration.PowerPointInfo"/>
  </ds:schemaRefs>
</ds:datastoreItem>
</file>

<file path=customXml/itemProps33.xml><?xml version="1.0" encoding="utf-8"?>
<ds:datastoreItem xmlns:ds="http://schemas.openxmlformats.org/officeDocument/2006/customXml" ds:itemID="{1FE3B72A-8454-4E5D-96F9-2F6443623110}">
  <ds:schemaRefs>
    <ds:schemaRef ds:uri="ESRI.ArcGIS.Mapping.OfficeIntegration.PowerPointInfo"/>
  </ds:schemaRefs>
</ds:datastoreItem>
</file>

<file path=customXml/itemProps34.xml><?xml version="1.0" encoding="utf-8"?>
<ds:datastoreItem xmlns:ds="http://schemas.openxmlformats.org/officeDocument/2006/customXml" ds:itemID="{A79D17DA-61F4-43CF-A0C5-DC05FD118BCB}">
  <ds:schemaRefs>
    <ds:schemaRef ds:uri="ESRI.ArcGIS.Mapping.OfficeIntegration.PowerPointInfo"/>
  </ds:schemaRefs>
</ds:datastoreItem>
</file>

<file path=customXml/itemProps35.xml><?xml version="1.0" encoding="utf-8"?>
<ds:datastoreItem xmlns:ds="http://schemas.openxmlformats.org/officeDocument/2006/customXml" ds:itemID="{91849F29-2F5D-490D-A736-AC7A1F6F8C8C}">
  <ds:schemaRefs>
    <ds:schemaRef ds:uri="ESRI.ArcGIS.Mapping.OfficeIntegration.PowerPointInfo"/>
  </ds:schemaRefs>
</ds:datastoreItem>
</file>

<file path=customXml/itemProps36.xml><?xml version="1.0" encoding="utf-8"?>
<ds:datastoreItem xmlns:ds="http://schemas.openxmlformats.org/officeDocument/2006/customXml" ds:itemID="{9F554DD5-D47C-42B2-A09F-AA003ADF3BA1}">
  <ds:schemaRefs>
    <ds:schemaRef ds:uri="ESRI.ArcGIS.Mapping.OfficeIntegration.PowerPointInfo"/>
  </ds:schemaRefs>
</ds:datastoreItem>
</file>

<file path=customXml/itemProps37.xml><?xml version="1.0" encoding="utf-8"?>
<ds:datastoreItem xmlns:ds="http://schemas.openxmlformats.org/officeDocument/2006/customXml" ds:itemID="{51E81A16-A600-4849-A4FA-C254BB82E883}">
  <ds:schemaRefs>
    <ds:schemaRef ds:uri="ESRI.ArcGIS.Mapping.OfficeIntegration.PowerPointInfo"/>
  </ds:schemaRefs>
</ds:datastoreItem>
</file>

<file path=customXml/itemProps38.xml><?xml version="1.0" encoding="utf-8"?>
<ds:datastoreItem xmlns:ds="http://schemas.openxmlformats.org/officeDocument/2006/customXml" ds:itemID="{A5273CC9-8758-4FEF-BB86-1F193B1E0C6E}">
  <ds:schemaRefs>
    <ds:schemaRef ds:uri="ESRI.ArcGIS.Mapping.OfficeIntegration.PowerPointInfo"/>
  </ds:schemaRefs>
</ds:datastoreItem>
</file>

<file path=customXml/itemProps39.xml><?xml version="1.0" encoding="utf-8"?>
<ds:datastoreItem xmlns:ds="http://schemas.openxmlformats.org/officeDocument/2006/customXml" ds:itemID="{CF6C3DBC-FF82-42AC-A5AB-9ABD419682C0}">
  <ds:schemaRefs>
    <ds:schemaRef ds:uri="ESRI.ArcGIS.Mapping.OfficeIntegration.PowerPointInfo"/>
  </ds:schemaRefs>
</ds:datastoreItem>
</file>

<file path=customXml/itemProps4.xml><?xml version="1.0" encoding="utf-8"?>
<ds:datastoreItem xmlns:ds="http://schemas.openxmlformats.org/officeDocument/2006/customXml" ds:itemID="{D8B76F05-C84F-4F03-AFA3-3646F9F462CB}">
  <ds:schemaRefs>
    <ds:schemaRef ds:uri="ESRI.ArcGIS.Mapping.OfficeIntegration.PowerPointInfo"/>
  </ds:schemaRefs>
</ds:datastoreItem>
</file>

<file path=customXml/itemProps40.xml><?xml version="1.0" encoding="utf-8"?>
<ds:datastoreItem xmlns:ds="http://schemas.openxmlformats.org/officeDocument/2006/customXml" ds:itemID="{418B5682-D940-4F2B-B256-9F98273C2D9A}">
  <ds:schemaRefs>
    <ds:schemaRef ds:uri="ESRI.ArcGIS.Mapping.OfficeIntegration.PowerPointInfo"/>
  </ds:schemaRefs>
</ds:datastoreItem>
</file>

<file path=customXml/itemProps41.xml><?xml version="1.0" encoding="utf-8"?>
<ds:datastoreItem xmlns:ds="http://schemas.openxmlformats.org/officeDocument/2006/customXml" ds:itemID="{0E0007AB-DB7B-4197-AB78-0085ED816775}">
  <ds:schemaRefs>
    <ds:schemaRef ds:uri="ESRI.ArcGIS.Mapping.OfficeIntegration.PowerPointInfo"/>
  </ds:schemaRefs>
</ds:datastoreItem>
</file>

<file path=customXml/itemProps42.xml><?xml version="1.0" encoding="utf-8"?>
<ds:datastoreItem xmlns:ds="http://schemas.openxmlformats.org/officeDocument/2006/customXml" ds:itemID="{75EBF877-4C69-4F0C-8B5B-7AEFAF2B4B04}">
  <ds:schemaRefs>
    <ds:schemaRef ds:uri="ESRI.ArcGIS.Mapping.OfficeIntegration.PowerPointInfo"/>
  </ds:schemaRefs>
</ds:datastoreItem>
</file>

<file path=customXml/itemProps43.xml><?xml version="1.0" encoding="utf-8"?>
<ds:datastoreItem xmlns:ds="http://schemas.openxmlformats.org/officeDocument/2006/customXml" ds:itemID="{C5711323-83FF-4012-BA50-4627292F544D}">
  <ds:schemaRefs>
    <ds:schemaRef ds:uri="ESRI.ArcGIS.Mapping.OfficeIntegration.PowerPointInfo"/>
  </ds:schemaRefs>
</ds:datastoreItem>
</file>

<file path=customXml/itemProps44.xml><?xml version="1.0" encoding="utf-8"?>
<ds:datastoreItem xmlns:ds="http://schemas.openxmlformats.org/officeDocument/2006/customXml" ds:itemID="{4A06F146-200F-42AC-9855-05AD3CE3DC5E}">
  <ds:schemaRefs>
    <ds:schemaRef ds:uri="ESRI.ArcGIS.Mapping.OfficeIntegration.PowerPointInfo"/>
  </ds:schemaRefs>
</ds:datastoreItem>
</file>

<file path=customXml/itemProps45.xml><?xml version="1.0" encoding="utf-8"?>
<ds:datastoreItem xmlns:ds="http://schemas.openxmlformats.org/officeDocument/2006/customXml" ds:itemID="{9186BAAF-6012-4838-8E9D-32F4CD3B40CF}">
  <ds:schemaRefs>
    <ds:schemaRef ds:uri="ESRI.ArcGIS.Mapping.OfficeIntegration.PowerPointInfo"/>
  </ds:schemaRefs>
</ds:datastoreItem>
</file>

<file path=customXml/itemProps46.xml><?xml version="1.0" encoding="utf-8"?>
<ds:datastoreItem xmlns:ds="http://schemas.openxmlformats.org/officeDocument/2006/customXml" ds:itemID="{7CFEC907-CB54-4AFB-82F6-9C0AFFCA07E3}">
  <ds:schemaRefs>
    <ds:schemaRef ds:uri="ESRI.ArcGIS.Mapping.OfficeIntegration.PowerPointInfo"/>
  </ds:schemaRefs>
</ds:datastoreItem>
</file>

<file path=customXml/itemProps47.xml><?xml version="1.0" encoding="utf-8"?>
<ds:datastoreItem xmlns:ds="http://schemas.openxmlformats.org/officeDocument/2006/customXml" ds:itemID="{3F43D908-9A1A-4AC0-982A-4426A7861ECD}">
  <ds:schemaRefs>
    <ds:schemaRef ds:uri="ESRI.ArcGIS.Mapping.OfficeIntegration.PowerPointInfo"/>
  </ds:schemaRefs>
</ds:datastoreItem>
</file>

<file path=customXml/itemProps48.xml><?xml version="1.0" encoding="utf-8"?>
<ds:datastoreItem xmlns:ds="http://schemas.openxmlformats.org/officeDocument/2006/customXml" ds:itemID="{8D6D451F-DE0D-41B4-AC32-B6CC7D4FF4CE}">
  <ds:schemaRefs>
    <ds:schemaRef ds:uri="ESRI.ArcGIS.Mapping.OfficeIntegration.PowerPointInfo"/>
  </ds:schemaRefs>
</ds:datastoreItem>
</file>

<file path=customXml/itemProps49.xml><?xml version="1.0" encoding="utf-8"?>
<ds:datastoreItem xmlns:ds="http://schemas.openxmlformats.org/officeDocument/2006/customXml" ds:itemID="{F8EDD6FC-66B8-4856-A058-DFB503C6F5DC}">
  <ds:schemaRefs>
    <ds:schemaRef ds:uri="ESRI.ArcGIS.Mapping.OfficeIntegration.PowerPointInfo"/>
  </ds:schemaRefs>
</ds:datastoreItem>
</file>

<file path=customXml/itemProps5.xml><?xml version="1.0" encoding="utf-8"?>
<ds:datastoreItem xmlns:ds="http://schemas.openxmlformats.org/officeDocument/2006/customXml" ds:itemID="{33325E4F-E8FA-4A45-A1A9-0011E1C775BC}">
  <ds:schemaRefs>
    <ds:schemaRef ds:uri="ESRI.ArcGIS.Mapping.OfficeIntegration.PowerPointInfo"/>
  </ds:schemaRefs>
</ds:datastoreItem>
</file>

<file path=customXml/itemProps50.xml><?xml version="1.0" encoding="utf-8"?>
<ds:datastoreItem xmlns:ds="http://schemas.openxmlformats.org/officeDocument/2006/customXml" ds:itemID="{AA52601C-3869-4452-87D4-16D4673B41B9}">
  <ds:schemaRefs>
    <ds:schemaRef ds:uri="ESRI.ArcGIS.Mapping.OfficeIntegration.PowerPointInfo"/>
  </ds:schemaRefs>
</ds:datastoreItem>
</file>

<file path=customXml/itemProps51.xml><?xml version="1.0" encoding="utf-8"?>
<ds:datastoreItem xmlns:ds="http://schemas.openxmlformats.org/officeDocument/2006/customXml" ds:itemID="{0C1DB262-AF3D-4F22-B9DB-0EB7E357257C}">
  <ds:schemaRefs>
    <ds:schemaRef ds:uri="ESRI.ArcGIS.Mapping.OfficeIntegration.PowerPointInfo"/>
  </ds:schemaRefs>
</ds:datastoreItem>
</file>

<file path=customXml/itemProps52.xml><?xml version="1.0" encoding="utf-8"?>
<ds:datastoreItem xmlns:ds="http://schemas.openxmlformats.org/officeDocument/2006/customXml" ds:itemID="{E8B25633-835B-4D59-820B-EBD3FA154851}">
  <ds:schemaRefs>
    <ds:schemaRef ds:uri="ESRI.ArcGIS.Mapping.OfficeIntegration.PowerPointInfo"/>
  </ds:schemaRefs>
</ds:datastoreItem>
</file>

<file path=customXml/itemProps53.xml><?xml version="1.0" encoding="utf-8"?>
<ds:datastoreItem xmlns:ds="http://schemas.openxmlformats.org/officeDocument/2006/customXml" ds:itemID="{D4ADC011-B300-4811-8518-23E8FEC9B4C6}">
  <ds:schemaRefs>
    <ds:schemaRef ds:uri="ESRI.ArcGIS.Mapping.OfficeIntegration.PowerPointInfo"/>
  </ds:schemaRefs>
</ds:datastoreItem>
</file>

<file path=customXml/itemProps54.xml><?xml version="1.0" encoding="utf-8"?>
<ds:datastoreItem xmlns:ds="http://schemas.openxmlformats.org/officeDocument/2006/customXml" ds:itemID="{4C0F84D7-7F6C-4F19-A4E7-187AF63CBCF3}">
  <ds:schemaRefs>
    <ds:schemaRef ds:uri="ESRI.ArcGIS.Mapping.OfficeIntegration.PowerPointInfo"/>
  </ds:schemaRefs>
</ds:datastoreItem>
</file>

<file path=customXml/itemProps55.xml><?xml version="1.0" encoding="utf-8"?>
<ds:datastoreItem xmlns:ds="http://schemas.openxmlformats.org/officeDocument/2006/customXml" ds:itemID="{BC831860-FC7F-4A45-B37B-2959DA70F180}">
  <ds:schemaRefs>
    <ds:schemaRef ds:uri="ESRI.ArcGIS.Mapping.OfficeIntegration.PowerPointInfo"/>
  </ds:schemaRefs>
</ds:datastoreItem>
</file>

<file path=customXml/itemProps56.xml><?xml version="1.0" encoding="utf-8"?>
<ds:datastoreItem xmlns:ds="http://schemas.openxmlformats.org/officeDocument/2006/customXml" ds:itemID="{E2AB8F7F-55F3-4E39-8BF7-0E3357DD4946}">
  <ds:schemaRefs>
    <ds:schemaRef ds:uri="ESRI.ArcGIS.Mapping.OfficeIntegration.PowerPointInfo"/>
  </ds:schemaRefs>
</ds:datastoreItem>
</file>

<file path=customXml/itemProps57.xml><?xml version="1.0" encoding="utf-8"?>
<ds:datastoreItem xmlns:ds="http://schemas.openxmlformats.org/officeDocument/2006/customXml" ds:itemID="{49E01878-3B9E-478F-8AAB-4D7135D74A8C}">
  <ds:schemaRefs>
    <ds:schemaRef ds:uri="ESRI.ArcGIS.Mapping.OfficeIntegration.PowerPointInfo"/>
  </ds:schemaRefs>
</ds:datastoreItem>
</file>

<file path=customXml/itemProps58.xml><?xml version="1.0" encoding="utf-8"?>
<ds:datastoreItem xmlns:ds="http://schemas.openxmlformats.org/officeDocument/2006/customXml" ds:itemID="{8ED49290-16B2-4B94-82D7-5961E7E19DE7}">
  <ds:schemaRefs>
    <ds:schemaRef ds:uri="ESRI.ArcGIS.Mapping.OfficeIntegration.PowerPointInfo"/>
  </ds:schemaRefs>
</ds:datastoreItem>
</file>

<file path=customXml/itemProps59.xml><?xml version="1.0" encoding="utf-8"?>
<ds:datastoreItem xmlns:ds="http://schemas.openxmlformats.org/officeDocument/2006/customXml" ds:itemID="{51753BD6-7EFD-42EB-BE76-E9A535AC14E8}">
  <ds:schemaRefs>
    <ds:schemaRef ds:uri="ESRI.ArcGIS.Mapping.OfficeIntegration.PowerPointInfo"/>
  </ds:schemaRefs>
</ds:datastoreItem>
</file>

<file path=customXml/itemProps6.xml><?xml version="1.0" encoding="utf-8"?>
<ds:datastoreItem xmlns:ds="http://schemas.openxmlformats.org/officeDocument/2006/customXml" ds:itemID="{61B35296-B4F5-45A2-B04B-4050038F608A}">
  <ds:schemaRefs>
    <ds:schemaRef ds:uri="ESRI.ArcGIS.Mapping.OfficeIntegration.PowerPointInfo"/>
  </ds:schemaRefs>
</ds:datastoreItem>
</file>

<file path=customXml/itemProps60.xml><?xml version="1.0" encoding="utf-8"?>
<ds:datastoreItem xmlns:ds="http://schemas.openxmlformats.org/officeDocument/2006/customXml" ds:itemID="{5FC93C9E-D4E5-4C1E-BBA4-F1C65F0F6077}">
  <ds:schemaRefs>
    <ds:schemaRef ds:uri="ESRI.ArcGIS.Mapping.OfficeIntegration.PowerPointInfo"/>
  </ds:schemaRefs>
</ds:datastoreItem>
</file>

<file path=customXml/itemProps61.xml><?xml version="1.0" encoding="utf-8"?>
<ds:datastoreItem xmlns:ds="http://schemas.openxmlformats.org/officeDocument/2006/customXml" ds:itemID="{17A085BE-EC9E-42DA-BDF2-27589B27E7C3}">
  <ds:schemaRefs>
    <ds:schemaRef ds:uri="ESRI.ArcGIS.Mapping.OfficeIntegration.PowerPointInfo"/>
  </ds:schemaRefs>
</ds:datastoreItem>
</file>

<file path=customXml/itemProps62.xml><?xml version="1.0" encoding="utf-8"?>
<ds:datastoreItem xmlns:ds="http://schemas.openxmlformats.org/officeDocument/2006/customXml" ds:itemID="{FA98FCE6-863F-4F1C-97EA-6D9C196AD765}">
  <ds:schemaRefs>
    <ds:schemaRef ds:uri="ESRI.ArcGIS.Mapping.OfficeIntegration.PowerPointInfo"/>
  </ds:schemaRefs>
</ds:datastoreItem>
</file>

<file path=customXml/itemProps63.xml><?xml version="1.0" encoding="utf-8"?>
<ds:datastoreItem xmlns:ds="http://schemas.openxmlformats.org/officeDocument/2006/customXml" ds:itemID="{8761376B-8289-490B-98BA-AD18BCEE7D0C}">
  <ds:schemaRefs>
    <ds:schemaRef ds:uri="ESRI.ArcGIS.Mapping.OfficeIntegration.PowerPointInfo"/>
  </ds:schemaRefs>
</ds:datastoreItem>
</file>

<file path=customXml/itemProps64.xml><?xml version="1.0" encoding="utf-8"?>
<ds:datastoreItem xmlns:ds="http://schemas.openxmlformats.org/officeDocument/2006/customXml" ds:itemID="{303A3D6B-1F77-4F70-9D79-39BF8DF5A8BF}">
  <ds:schemaRefs>
    <ds:schemaRef ds:uri="ESRI.ArcGIS.Mapping.OfficeIntegration.PowerPointInfo"/>
  </ds:schemaRefs>
</ds:datastoreItem>
</file>

<file path=customXml/itemProps65.xml><?xml version="1.0" encoding="utf-8"?>
<ds:datastoreItem xmlns:ds="http://schemas.openxmlformats.org/officeDocument/2006/customXml" ds:itemID="{3C307ACA-1205-43B9-9616-51765401FA11}">
  <ds:schemaRefs>
    <ds:schemaRef ds:uri="ESRI.ArcGIS.Mapping.OfficeIntegration.PowerPointInfo"/>
  </ds:schemaRefs>
</ds:datastoreItem>
</file>

<file path=customXml/itemProps66.xml><?xml version="1.0" encoding="utf-8"?>
<ds:datastoreItem xmlns:ds="http://schemas.openxmlformats.org/officeDocument/2006/customXml" ds:itemID="{68ABEC5F-2AC1-4B87-9DDA-71E3C500D641}">
  <ds:schemaRefs>
    <ds:schemaRef ds:uri="ESRI.ArcGIS.Mapping.OfficeIntegration.PowerPointInfo"/>
  </ds:schemaRefs>
</ds:datastoreItem>
</file>

<file path=customXml/itemProps7.xml><?xml version="1.0" encoding="utf-8"?>
<ds:datastoreItem xmlns:ds="http://schemas.openxmlformats.org/officeDocument/2006/customXml" ds:itemID="{449C05CC-0360-40A6-BA8C-F669E450EF05}">
  <ds:schemaRefs>
    <ds:schemaRef ds:uri="ESRI.ArcGIS.Mapping.OfficeIntegration.PowerPointInfo"/>
  </ds:schemaRefs>
</ds:datastoreItem>
</file>

<file path=customXml/itemProps8.xml><?xml version="1.0" encoding="utf-8"?>
<ds:datastoreItem xmlns:ds="http://schemas.openxmlformats.org/officeDocument/2006/customXml" ds:itemID="{17435744-E00A-46E5-97DE-DC044755F53F}">
  <ds:schemaRefs>
    <ds:schemaRef ds:uri="ESRI.ArcGIS.Mapping.OfficeIntegration.PowerPointInfo"/>
  </ds:schemaRefs>
</ds:datastoreItem>
</file>

<file path=customXml/itemProps9.xml><?xml version="1.0" encoding="utf-8"?>
<ds:datastoreItem xmlns:ds="http://schemas.openxmlformats.org/officeDocument/2006/customXml" ds:itemID="{8191CEDE-7E81-488D-B73F-FB40C187C7B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ppt_CED_template_16_9</Template>
  <TotalTime>23822</TotalTime>
  <Words>6371</Words>
  <Application>Microsoft Office PowerPoint</Application>
  <PresentationFormat>Widescreen</PresentationFormat>
  <Paragraphs>1080</Paragraphs>
  <Slides>36</Slides>
  <Notes>14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9" baseType="lpstr">
      <vt:lpstr>MS PGothic</vt:lpstr>
      <vt:lpstr>MS PGothic</vt:lpstr>
      <vt:lpstr>Arial</vt:lpstr>
      <vt:lpstr>Calibri</vt:lpstr>
      <vt:lpstr>Cambria Math</vt:lpstr>
      <vt:lpstr>Gabriola</vt:lpstr>
      <vt:lpstr>Gill Sans MT</vt:lpstr>
      <vt:lpstr>Symbol</vt:lpstr>
      <vt:lpstr>Times</vt:lpstr>
      <vt:lpstr>Times New Roman</vt:lpstr>
      <vt:lpstr>Wingdings</vt:lpstr>
      <vt:lpstr>Blank Presentation</vt:lpstr>
      <vt:lpstr>Equation</vt:lpstr>
      <vt:lpstr>Scientific and Structural Developments in CMAQv5.3</vt:lpstr>
      <vt:lpstr>Priority Announcements</vt:lpstr>
      <vt:lpstr>PowerPoint Presentation</vt:lpstr>
      <vt:lpstr>Meteorology: MCIPv5.0 Included with Official Release</vt:lpstr>
      <vt:lpstr>Chemistry: Mechanism Updates</vt:lpstr>
      <vt:lpstr>Chemistry: Mechanism Updates</vt:lpstr>
      <vt:lpstr>Chemistry: Impacts of Bromine/Iodine Chemistry on O3 and DMS Chemistry on 〖"SO" 〗_4^(2-) (Research Option) </vt:lpstr>
      <vt:lpstr>Effect of New Cloud Chemistry (Kinetic Mass Transfer Module 2; KMT2) on 〖"SO" 〗_4^(2-) and SOA  (Research Option) </vt:lpstr>
      <vt:lpstr>Aerosols: Organic Aerosol in CMAQv5.3 (AERO7)</vt:lpstr>
      <vt:lpstr>Aerosols: Organic Aerosol in CMAQv5.3 (AERO7)</vt:lpstr>
      <vt:lpstr>Aerosols: Organic Aerosol in CMAQv5.3 (AERO7)</vt:lpstr>
      <vt:lpstr>Modeled Monoterpene SOA Increases Year Round</vt:lpstr>
      <vt:lpstr>Aerosols: Organic Aerosol in CMAQv5.3 (AERO7)</vt:lpstr>
      <vt:lpstr>Aerosols: Water Uptake to Organic Phase</vt:lpstr>
      <vt:lpstr>Deposition: Effect of rb Revision on Aerosol Removal</vt:lpstr>
      <vt:lpstr>Deposition: Updates to M3dry Surface Flux Model</vt:lpstr>
      <vt:lpstr>Deposition: New Option for Tiled Approach (STAGE; Research Option)</vt:lpstr>
      <vt:lpstr>Direct Emissions: Improved Transparency and Flexibility</vt:lpstr>
      <vt:lpstr>Diagnostics: Vertical Column Extraction (VEXT)</vt:lpstr>
      <vt:lpstr>Summary and Path to CMAQv5.3 Official Release </vt:lpstr>
      <vt:lpstr>Priority Announcements</vt:lpstr>
      <vt:lpstr>References</vt:lpstr>
      <vt:lpstr>PowerPoint Presentation</vt:lpstr>
      <vt:lpstr>CMAQv5.3 (Beta): Runtime Performance</vt:lpstr>
      <vt:lpstr>PowerPoint Presentation</vt:lpstr>
      <vt:lpstr>Evaluation of 〖"SO" 〗_4^(2-)</vt:lpstr>
      <vt:lpstr>KMT2 Backup: cloud chemistry fundamentals</vt:lpstr>
      <vt:lpstr>KMT2 backup: CMAQv5.1 cloud chemistry</vt:lpstr>
      <vt:lpstr>Cloud Chemistry: Extended Kinetic Mass Transfer Module (KMT2; Research Option)</vt:lpstr>
      <vt:lpstr>Effect of New Cloud Chemistry on 〖"SO" 〗_4^(2-) and SOA (Research Option) </vt:lpstr>
      <vt:lpstr>Evaluation of KMT2 for organic acids</vt:lpstr>
      <vt:lpstr>Aerosols: Reduction in Number of Anthropogenic SOA Species</vt:lpstr>
      <vt:lpstr>Deposition: updates to the bidirectional NH3 flux model</vt:lpstr>
      <vt:lpstr>Deposition: update to aerosol boundary-layer resistance</vt:lpstr>
      <vt:lpstr>Deposition: new option for tiled approach (STAGE)</vt:lpstr>
      <vt:lpstr>Deposition: Evaluation of STAGE module</vt:lpstr>
    </vt:vector>
  </TitlesOfParts>
  <Company>Design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Line 1 Presentation Title Line 2</dc:title>
  <dc:creator>Pierce, Tom</dc:creator>
  <cp:lastModifiedBy>Murphy, Benjamin</cp:lastModifiedBy>
  <cp:revision>215</cp:revision>
  <cp:lastPrinted>2006-09-22T17:41:18Z</cp:lastPrinted>
  <dcterms:created xsi:type="dcterms:W3CDTF">2017-12-05T14:12:30Z</dcterms:created>
  <dcterms:modified xsi:type="dcterms:W3CDTF">2018-10-24T11:59:27Z</dcterms:modified>
</cp:coreProperties>
</file>