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sldIdLst>
    <p:sldId id="256" r:id="rId2"/>
    <p:sldId id="396" r:id="rId3"/>
    <p:sldId id="423" r:id="rId4"/>
    <p:sldId id="418" r:id="rId5"/>
    <p:sldId id="398" r:id="rId6"/>
    <p:sldId id="409" r:id="rId7"/>
    <p:sldId id="415" r:id="rId8"/>
    <p:sldId id="397" r:id="rId9"/>
    <p:sldId id="421" r:id="rId10"/>
    <p:sldId id="416" r:id="rId11"/>
    <p:sldId id="410" r:id="rId12"/>
    <p:sldId id="404" r:id="rId13"/>
    <p:sldId id="417" r:id="rId14"/>
    <p:sldId id="401" r:id="rId15"/>
    <p:sldId id="400" r:id="rId16"/>
    <p:sldId id="412" r:id="rId17"/>
    <p:sldId id="413" r:id="rId18"/>
    <p:sldId id="411" r:id="rId19"/>
    <p:sldId id="408" r:id="rId20"/>
    <p:sldId id="424" r:id="rId2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79CF3F"/>
    <a:srgbClr val="99ED33"/>
    <a:srgbClr val="1B5EAF"/>
    <a:srgbClr val="1752B3"/>
    <a:srgbClr val="9BDB4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99" autoAdjust="0"/>
    <p:restoredTop sz="87764" autoAdjust="0"/>
  </p:normalViewPr>
  <p:slideViewPr>
    <p:cSldViewPr>
      <p:cViewPr varScale="1">
        <p:scale>
          <a:sx n="68" d="100"/>
          <a:sy n="68" d="100"/>
        </p:scale>
        <p:origin x="1488" y="66"/>
      </p:cViewPr>
      <p:guideLst>
        <p:guide orient="horz" pos="2160"/>
        <p:guide pos="2880"/>
      </p:guideLst>
    </p:cSldViewPr>
  </p:slideViewPr>
  <p:outlineViewPr>
    <p:cViewPr>
      <p:scale>
        <a:sx n="33" d="100"/>
        <a:sy n="33" d="100"/>
      </p:scale>
      <p:origin x="0" y="264"/>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E79450A-F8B8-4951-B791-7621D894833C}" type="datetimeFigureOut">
              <a:rPr lang="en-US" smtClean="0"/>
              <a:t>10/23/2018</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4806FC64-9739-4057-9AC2-E6DF07DA2656}" type="slidenum">
              <a:rPr lang="en-US" smtClean="0"/>
              <a:t>‹#›</a:t>
            </a:fld>
            <a:endParaRPr lang="en-US" dirty="0"/>
          </a:p>
        </p:txBody>
      </p:sp>
    </p:spTree>
    <p:extLst>
      <p:ext uri="{BB962C8B-B14F-4D97-AF65-F5344CB8AC3E}">
        <p14:creationId xmlns:p14="http://schemas.microsoft.com/office/powerpoint/2010/main" val="2994195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06FC64-9739-4057-9AC2-E6DF07DA2656}" type="slidenum">
              <a:rPr lang="en-US" smtClean="0"/>
              <a:t>1</a:t>
            </a:fld>
            <a:endParaRPr lang="en-US" dirty="0"/>
          </a:p>
        </p:txBody>
      </p:sp>
    </p:spTree>
    <p:extLst>
      <p:ext uri="{BB962C8B-B14F-4D97-AF65-F5344CB8AC3E}">
        <p14:creationId xmlns:p14="http://schemas.microsoft.com/office/powerpoint/2010/main" val="958998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smtClean="0"/>
              <a:t>Let’s take a quick look at seasonal AOD. Generally AOD is smallest during</a:t>
            </a:r>
            <a:r>
              <a:rPr lang="en-US" sz="1200" baseline="0" dirty="0" smtClean="0"/>
              <a:t> the winter and largest during the summer. Of course there are daily exceptions</a:t>
            </a:r>
            <a:endParaRPr lang="en-US" sz="1200" dirty="0" smtClean="0"/>
          </a:p>
        </p:txBody>
      </p:sp>
      <p:sp>
        <p:nvSpPr>
          <p:cNvPr id="4" name="Slide Number Placeholder 3"/>
          <p:cNvSpPr>
            <a:spLocks noGrp="1"/>
          </p:cNvSpPr>
          <p:nvPr>
            <p:ph type="sldNum" sz="quarter" idx="10"/>
          </p:nvPr>
        </p:nvSpPr>
        <p:spPr/>
        <p:txBody>
          <a:bodyPr/>
          <a:lstStyle/>
          <a:p>
            <a:fld id="{4806FC64-9739-4057-9AC2-E6DF07DA2656}" type="slidenum">
              <a:rPr lang="en-US" smtClean="0"/>
              <a:t>6</a:t>
            </a:fld>
            <a:endParaRPr lang="en-US" dirty="0"/>
          </a:p>
        </p:txBody>
      </p:sp>
    </p:spTree>
    <p:extLst>
      <p:ext uri="{BB962C8B-B14F-4D97-AF65-F5344CB8AC3E}">
        <p14:creationId xmlns:p14="http://schemas.microsoft.com/office/powerpoint/2010/main" val="277947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06FC64-9739-4057-9AC2-E6DF07DA2656}" type="slidenum">
              <a:rPr lang="en-US" smtClean="0"/>
              <a:t>8</a:t>
            </a:fld>
            <a:endParaRPr lang="en-US" dirty="0"/>
          </a:p>
        </p:txBody>
      </p:sp>
    </p:spTree>
    <p:extLst>
      <p:ext uri="{BB962C8B-B14F-4D97-AF65-F5344CB8AC3E}">
        <p14:creationId xmlns:p14="http://schemas.microsoft.com/office/powerpoint/2010/main" val="1749187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06FC64-9739-4057-9AC2-E6DF07DA2656}" type="slidenum">
              <a:rPr lang="en-US" smtClean="0"/>
              <a:t>9</a:t>
            </a:fld>
            <a:endParaRPr lang="en-US" dirty="0"/>
          </a:p>
        </p:txBody>
      </p:sp>
    </p:spTree>
    <p:extLst>
      <p:ext uri="{BB962C8B-B14F-4D97-AF65-F5344CB8AC3E}">
        <p14:creationId xmlns:p14="http://schemas.microsoft.com/office/powerpoint/2010/main" val="903839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495800"/>
            <a:ext cx="6400800" cy="1752600"/>
          </a:xfrm>
        </p:spPr>
        <p:txBody>
          <a:bodyPr/>
          <a:lstStyle>
            <a:lvl1pPr marL="0" indent="0" algn="ctr">
              <a:buNone/>
              <a:defRPr sz="2000" baseline="0">
                <a:solidFill>
                  <a:schemeClr val="tx1">
                    <a:lumMod val="75000"/>
                    <a:lumOff val="25000"/>
                  </a:schemeClr>
                </a:solidFill>
                <a:latin typeface="Arial (Heading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C57BFB7-17B9-45C7-8CB8-1890A95D5432}" type="datetime1">
              <a:rPr lang="en-US" smtClean="0"/>
              <a:t>10/23/2018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70743C-FDB2-4894-B60A-4543FE8376A2}" type="slidenum">
              <a:rPr lang="en-US" smtClean="0"/>
              <a:t>‹#›</a:t>
            </a:fld>
            <a:endParaRPr lang="en-US" dirty="0"/>
          </a:p>
        </p:txBody>
      </p:sp>
      <p:sp>
        <p:nvSpPr>
          <p:cNvPr id="7" name="Title 1"/>
          <p:cNvSpPr txBox="1">
            <a:spLocks/>
          </p:cNvSpPr>
          <p:nvPr userDrawn="1"/>
        </p:nvSpPr>
        <p:spPr>
          <a:xfrm>
            <a:off x="228601" y="1276633"/>
            <a:ext cx="4635124" cy="2706624"/>
          </a:xfrm>
          <a:prstGeom prst="rect">
            <a:avLst/>
          </a:prstGeom>
          <a:solidFill>
            <a:schemeClr val="accent1">
              <a:lumMod val="75000"/>
            </a:schemeClr>
          </a:solidFill>
        </p:spPr>
        <p:txBody>
          <a:bodyPr vert="horz" lIns="457200" tIns="45720" rIns="91440" bIns="45720" rtlCol="0" anchor="ctr">
            <a:normAutofit/>
          </a:bodyPr>
          <a:lstStyle>
            <a:lvl1pPr algn="ctr" defTabSz="914400" rtl="0" eaLnBrk="1" latinLnBrk="0" hangingPunct="1">
              <a:spcBef>
                <a:spcPct val="0"/>
              </a:spcBef>
              <a:buNone/>
              <a:defRPr sz="2800" kern="1200" baseline="0">
                <a:solidFill>
                  <a:schemeClr val="bg1"/>
                </a:solidFill>
                <a:latin typeface="+mj-lt"/>
                <a:ea typeface="+mj-ea"/>
                <a:cs typeface="+mj-cs"/>
              </a:defRPr>
            </a:lvl1pPr>
          </a:lstStyle>
          <a:p>
            <a:endParaRPr lang="en-US" b="1" dirty="0">
              <a:latin typeface="Arial (Headings)"/>
              <a:cs typeface="Arial" panose="020B0604020202020204" pitchFamily="34" charset="0"/>
            </a:endParaRPr>
          </a:p>
        </p:txBody>
      </p:sp>
      <p:pic>
        <p:nvPicPr>
          <p:cNvPr id="9" name="Picture 2" descr="C:\Users\amiesen\Desktop\anlrgbppt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324600" y="157993"/>
            <a:ext cx="2590800" cy="93332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ctrTitle"/>
          </p:nvPr>
        </p:nvSpPr>
        <p:spPr>
          <a:xfrm>
            <a:off x="266700" y="1276633"/>
            <a:ext cx="4558925" cy="2696114"/>
          </a:xfrm>
        </p:spPr>
        <p:txBody>
          <a:bodyPr>
            <a:normAutofit/>
          </a:bodyPr>
          <a:lstStyle>
            <a:lvl1pPr>
              <a:defRPr sz="2800">
                <a:solidFill>
                  <a:schemeClr val="bg1"/>
                </a:solidFill>
                <a:latin typeface="Arial (Headings)"/>
              </a:defRPr>
            </a:lvl1pPr>
          </a:lstStyle>
          <a:p>
            <a:r>
              <a:rPr lang="en-US" dirty="0" smtClean="0"/>
              <a:t>Click to edit Master title style</a:t>
            </a:r>
            <a:endParaRPr lang="en-US" dirty="0"/>
          </a:p>
        </p:txBody>
      </p:sp>
      <p:sp>
        <p:nvSpPr>
          <p:cNvPr id="10" name="Title 1"/>
          <p:cNvSpPr txBox="1">
            <a:spLocks/>
          </p:cNvSpPr>
          <p:nvPr userDrawn="1"/>
        </p:nvSpPr>
        <p:spPr>
          <a:xfrm>
            <a:off x="2" y="1276633"/>
            <a:ext cx="228599" cy="2706624"/>
          </a:xfrm>
          <a:prstGeom prst="rect">
            <a:avLst/>
          </a:prstGeom>
          <a:solidFill>
            <a:srgbClr val="92D050"/>
          </a:solidFill>
        </p:spPr>
        <p:txBody>
          <a:bodyPr vert="horz" lIns="457200" tIns="45720" rIns="91440" bIns="45720" rtlCol="0" anchor="ctr">
            <a:normAutofit/>
          </a:bodyPr>
          <a:lstStyle>
            <a:lvl1pPr algn="ctr" defTabSz="914400" rtl="0" eaLnBrk="1" latinLnBrk="0" hangingPunct="1">
              <a:spcBef>
                <a:spcPct val="0"/>
              </a:spcBef>
              <a:buNone/>
              <a:defRPr sz="2800" kern="1200" baseline="0">
                <a:solidFill>
                  <a:schemeClr val="bg1"/>
                </a:solidFill>
                <a:latin typeface="+mj-lt"/>
                <a:ea typeface="+mj-ea"/>
                <a:cs typeface="+mj-cs"/>
              </a:defRPr>
            </a:lvl1pPr>
          </a:lstStyle>
          <a:p>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33135" y="187410"/>
            <a:ext cx="2477730" cy="874493"/>
          </a:xfrm>
          <a:prstGeom prst="rect">
            <a:avLst/>
          </a:prstGeom>
        </p:spPr>
      </p:pic>
    </p:spTree>
    <p:extLst>
      <p:ext uri="{BB962C8B-B14F-4D97-AF65-F5344CB8AC3E}">
        <p14:creationId xmlns:p14="http://schemas.microsoft.com/office/powerpoint/2010/main" val="388955533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ED49392-D992-47E2-8EAE-EEDB3DE7F440}" type="datetime1">
              <a:rPr lang="en-US" smtClean="0"/>
              <a:t>10/23/2018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70743C-FDB2-4894-B60A-4543FE8376A2}" type="slidenum">
              <a:rPr lang="en-US" smtClean="0"/>
              <a:t>‹#›</a:t>
            </a:fld>
            <a:endParaRPr lang="en-US" dirty="0"/>
          </a:p>
        </p:txBody>
      </p:sp>
    </p:spTree>
    <p:extLst>
      <p:ext uri="{BB962C8B-B14F-4D97-AF65-F5344CB8AC3E}">
        <p14:creationId xmlns:p14="http://schemas.microsoft.com/office/powerpoint/2010/main" val="2920739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86D174-1A73-41C1-89D9-25510F5A45A5}" type="datetime1">
              <a:rPr lang="en-US" smtClean="0"/>
              <a:t>10/23/2018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70743C-FDB2-4894-B60A-4543FE8376A2}" type="slidenum">
              <a:rPr lang="en-US" smtClean="0"/>
              <a:t>‹#›</a:t>
            </a:fld>
            <a:endParaRPr lang="en-US" dirty="0"/>
          </a:p>
        </p:txBody>
      </p:sp>
    </p:spTree>
    <p:extLst>
      <p:ext uri="{BB962C8B-B14F-4D97-AF65-F5344CB8AC3E}">
        <p14:creationId xmlns:p14="http://schemas.microsoft.com/office/powerpoint/2010/main" val="2794704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cap="all" baseline="0">
                <a:latin typeface="Arial (Headings)"/>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5DAD4E85-9E6F-4A73-8DE4-A83DD6A49C1F}" type="datetime1">
              <a:rPr lang="en-US" smtClean="0"/>
              <a:t>10/23/2018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2819400" y="6400800"/>
            <a:ext cx="2133600" cy="288925"/>
          </a:xfrm>
        </p:spPr>
        <p:txBody>
          <a:bodyPr/>
          <a:lstStyle/>
          <a:p>
            <a:fld id="{9E70743C-FDB2-4894-B60A-4543FE8376A2}" type="slidenum">
              <a:rPr lang="en-US" smtClean="0"/>
              <a:t>‹#›</a:t>
            </a:fld>
            <a:endParaRPr lang="en-US" dirty="0"/>
          </a:p>
        </p:txBody>
      </p:sp>
      <p:sp>
        <p:nvSpPr>
          <p:cNvPr id="10" name="Title 1"/>
          <p:cNvSpPr txBox="1">
            <a:spLocks/>
          </p:cNvSpPr>
          <p:nvPr userDrawn="1"/>
        </p:nvSpPr>
        <p:spPr>
          <a:xfrm>
            <a:off x="0" y="0"/>
            <a:ext cx="228599" cy="6858000"/>
          </a:xfrm>
          <a:prstGeom prst="rect">
            <a:avLst/>
          </a:prstGeom>
          <a:solidFill>
            <a:srgbClr val="79CF3F"/>
          </a:solidFill>
        </p:spPr>
        <p:txBody>
          <a:bodyPr vert="horz" lIns="457200" tIns="45720" rIns="91440" bIns="45720" rtlCol="0" anchor="ctr">
            <a:normAutofit/>
          </a:bodyPr>
          <a:lstStyle>
            <a:lvl1pPr algn="ctr" defTabSz="914400" rtl="0" eaLnBrk="1" latinLnBrk="0" hangingPunct="1">
              <a:spcBef>
                <a:spcPct val="0"/>
              </a:spcBef>
              <a:buNone/>
              <a:defRPr sz="2800" kern="1200" baseline="0">
                <a:solidFill>
                  <a:schemeClr val="bg1"/>
                </a:solidFill>
                <a:latin typeface="+mj-lt"/>
                <a:ea typeface="+mj-ea"/>
                <a:cs typeface="+mj-cs"/>
              </a:defRPr>
            </a:lvl1pPr>
          </a:lstStyle>
          <a:p>
            <a:endParaRPr lang="en-US" dirty="0"/>
          </a:p>
        </p:txBody>
      </p:sp>
      <p:pic>
        <p:nvPicPr>
          <p:cNvPr id="7" name="Picture 2" descr="C:\Users\amiesen\Desktop\anlrgbppt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55021" y="6248400"/>
            <a:ext cx="1292636" cy="465668"/>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8"/>
          <p:cNvSpPr>
            <a:spLocks noGrp="1"/>
          </p:cNvSpPr>
          <p:nvPr>
            <p:ph type="body" sz="quarter" idx="13"/>
          </p:nvPr>
        </p:nvSpPr>
        <p:spPr>
          <a:xfrm>
            <a:off x="609600" y="1676400"/>
            <a:ext cx="80772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24600" y="6257843"/>
            <a:ext cx="1292636" cy="456225"/>
          </a:xfrm>
          <a:prstGeom prst="rect">
            <a:avLst/>
          </a:prstGeom>
        </p:spPr>
      </p:pic>
    </p:spTree>
    <p:extLst>
      <p:ext uri="{BB962C8B-B14F-4D97-AF65-F5344CB8AC3E}">
        <p14:creationId xmlns:p14="http://schemas.microsoft.com/office/powerpoint/2010/main" val="297271540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baseline="0">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Heading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791EAA71-2C0E-4C10-8E11-FA2A5D19CAA5}" type="datetime1">
              <a:rPr lang="en-US" smtClean="0"/>
              <a:t>10/23/2018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70743C-FDB2-4894-B60A-4543FE8376A2}" type="slidenum">
              <a:rPr lang="en-US" smtClean="0"/>
              <a:t>‹#›</a:t>
            </a:fld>
            <a:endParaRPr lang="en-US" dirty="0"/>
          </a:p>
        </p:txBody>
      </p:sp>
    </p:spTree>
    <p:extLst>
      <p:ext uri="{BB962C8B-B14F-4D97-AF65-F5344CB8AC3E}">
        <p14:creationId xmlns:p14="http://schemas.microsoft.com/office/powerpoint/2010/main" val="138801284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1">
                    <a:lumMod val="65000"/>
                    <a:lumOff val="35000"/>
                  </a:schemeClr>
                </a:solidFill>
                <a:latin typeface="Arial (Headings)"/>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baseline="0">
                <a:solidFill>
                  <a:schemeClr val="tx1">
                    <a:lumMod val="65000"/>
                    <a:lumOff val="35000"/>
                  </a:schemeClr>
                </a:solidFill>
                <a:latin typeface="Arial (Headings)"/>
              </a:defRPr>
            </a:lvl1pPr>
            <a:lvl2pPr>
              <a:defRPr sz="2400" baseline="0">
                <a:solidFill>
                  <a:schemeClr val="tx1">
                    <a:lumMod val="65000"/>
                    <a:lumOff val="35000"/>
                  </a:schemeClr>
                </a:solidFill>
                <a:latin typeface="Arial (Headings)"/>
              </a:defRPr>
            </a:lvl2pPr>
            <a:lvl3pPr>
              <a:defRPr sz="2000" baseline="0">
                <a:solidFill>
                  <a:schemeClr val="tx1">
                    <a:lumMod val="65000"/>
                    <a:lumOff val="35000"/>
                  </a:schemeClr>
                </a:solidFill>
                <a:latin typeface="Arial (Headings)"/>
              </a:defRPr>
            </a:lvl3pPr>
            <a:lvl4pPr>
              <a:defRPr sz="1800" baseline="0">
                <a:solidFill>
                  <a:schemeClr val="tx1">
                    <a:lumMod val="65000"/>
                    <a:lumOff val="35000"/>
                  </a:schemeClr>
                </a:solidFill>
                <a:latin typeface="Arial (Headings)"/>
              </a:defRPr>
            </a:lvl4pPr>
            <a:lvl5pPr>
              <a:defRPr sz="1800" baseline="0">
                <a:solidFill>
                  <a:schemeClr val="tx1">
                    <a:lumMod val="65000"/>
                    <a:lumOff val="35000"/>
                  </a:schemeClr>
                </a:solidFill>
                <a:latin typeface="Arial (Heading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baseline="0">
                <a:solidFill>
                  <a:schemeClr val="tx1">
                    <a:lumMod val="65000"/>
                    <a:lumOff val="35000"/>
                  </a:schemeClr>
                </a:solidFill>
                <a:latin typeface="Arial (Headings)"/>
              </a:defRPr>
            </a:lvl1pPr>
            <a:lvl2pPr>
              <a:defRPr sz="2400" baseline="0">
                <a:solidFill>
                  <a:schemeClr val="tx1">
                    <a:lumMod val="65000"/>
                    <a:lumOff val="35000"/>
                  </a:schemeClr>
                </a:solidFill>
                <a:latin typeface="Arial (Headings)"/>
              </a:defRPr>
            </a:lvl2pPr>
            <a:lvl3pPr>
              <a:defRPr sz="2000" baseline="0">
                <a:solidFill>
                  <a:schemeClr val="tx1">
                    <a:lumMod val="65000"/>
                    <a:lumOff val="35000"/>
                  </a:schemeClr>
                </a:solidFill>
                <a:latin typeface="Arial (Headings)"/>
              </a:defRPr>
            </a:lvl3pPr>
            <a:lvl4pPr>
              <a:defRPr sz="1800" baseline="0">
                <a:solidFill>
                  <a:schemeClr val="tx1">
                    <a:lumMod val="65000"/>
                    <a:lumOff val="35000"/>
                  </a:schemeClr>
                </a:solidFill>
                <a:latin typeface="Arial (Headings)"/>
              </a:defRPr>
            </a:lvl4pPr>
            <a:lvl5pPr>
              <a:defRPr sz="1800" baseline="0">
                <a:solidFill>
                  <a:schemeClr val="tx1">
                    <a:lumMod val="65000"/>
                    <a:lumOff val="35000"/>
                  </a:schemeClr>
                </a:solidFill>
                <a:latin typeface="Arial (Heading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CDC4D349-0FFA-4A98-A782-1668FE82B6CD}" type="datetime1">
              <a:rPr lang="en-US" smtClean="0"/>
              <a:t>10/23/2018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70743C-FDB2-4894-B60A-4543FE8376A2}" type="slidenum">
              <a:rPr lang="en-US" smtClean="0"/>
              <a:t>‹#›</a:t>
            </a:fld>
            <a:endParaRPr lang="en-US" dirty="0"/>
          </a:p>
        </p:txBody>
      </p:sp>
    </p:spTree>
    <p:extLst>
      <p:ext uri="{BB962C8B-B14F-4D97-AF65-F5344CB8AC3E}">
        <p14:creationId xmlns:p14="http://schemas.microsoft.com/office/powerpoint/2010/main" val="21429952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F72AD8-BDED-4F33-9A61-A739AD44B31F}" type="datetime1">
              <a:rPr lang="en-US" smtClean="0"/>
              <a:t>10/23/2018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E70743C-FDB2-4894-B60A-4543FE8376A2}" type="slidenum">
              <a:rPr lang="en-US" smtClean="0"/>
              <a:t>‹#›</a:t>
            </a:fld>
            <a:endParaRPr lang="en-US" dirty="0"/>
          </a:p>
        </p:txBody>
      </p:sp>
    </p:spTree>
    <p:extLst>
      <p:ext uri="{BB962C8B-B14F-4D97-AF65-F5344CB8AC3E}">
        <p14:creationId xmlns:p14="http://schemas.microsoft.com/office/powerpoint/2010/main" val="1863594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6E0A25-AF72-4F1C-9717-E6CC83653C03}" type="datetime1">
              <a:rPr lang="en-US" smtClean="0"/>
              <a:t>10/23/2018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E70743C-FDB2-4894-B60A-4543FE8376A2}" type="slidenum">
              <a:rPr lang="en-US" smtClean="0"/>
              <a:t>‹#›</a:t>
            </a:fld>
            <a:endParaRPr lang="en-US" dirty="0"/>
          </a:p>
        </p:txBody>
      </p:sp>
    </p:spTree>
    <p:extLst>
      <p:ext uri="{BB962C8B-B14F-4D97-AF65-F5344CB8AC3E}">
        <p14:creationId xmlns:p14="http://schemas.microsoft.com/office/powerpoint/2010/main" val="2812765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EAE157-DB5D-45A5-BE99-5794CFD01AAA}" type="datetime1">
              <a:rPr lang="en-US" smtClean="0"/>
              <a:t>10/23/2018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70743C-FDB2-4894-B60A-4543FE8376A2}" type="slidenum">
              <a:rPr lang="en-US" smtClean="0"/>
              <a:t>‹#›</a:t>
            </a:fld>
            <a:endParaRPr lang="en-US" dirty="0"/>
          </a:p>
        </p:txBody>
      </p:sp>
    </p:spTree>
    <p:extLst>
      <p:ext uri="{BB962C8B-B14F-4D97-AF65-F5344CB8AC3E}">
        <p14:creationId xmlns:p14="http://schemas.microsoft.com/office/powerpoint/2010/main" val="1394310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66AC28-021B-41B7-9EA2-872BF3123637}" type="datetime1">
              <a:rPr lang="en-US" smtClean="0"/>
              <a:t>10/23/2018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70743C-FDB2-4894-B60A-4543FE8376A2}" type="slidenum">
              <a:rPr lang="en-US" smtClean="0"/>
              <a:t>‹#›</a:t>
            </a:fld>
            <a:endParaRPr lang="en-US" dirty="0"/>
          </a:p>
        </p:txBody>
      </p:sp>
    </p:spTree>
    <p:extLst>
      <p:ext uri="{BB962C8B-B14F-4D97-AF65-F5344CB8AC3E}">
        <p14:creationId xmlns:p14="http://schemas.microsoft.com/office/powerpoint/2010/main" val="2942418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385813-ACEC-4BB8-A22B-51F8D8A0B9EB}" type="datetime1">
              <a:rPr lang="en-US" smtClean="0"/>
              <a:t>10/23/2018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70743C-FDB2-4894-B60A-4543FE8376A2}" type="slidenum">
              <a:rPr lang="en-US" smtClean="0"/>
              <a:t>‹#›</a:t>
            </a:fld>
            <a:endParaRPr lang="en-US" dirty="0"/>
          </a:p>
        </p:txBody>
      </p:sp>
    </p:spTree>
    <p:extLst>
      <p:ext uri="{BB962C8B-B14F-4D97-AF65-F5344CB8AC3E}">
        <p14:creationId xmlns:p14="http://schemas.microsoft.com/office/powerpoint/2010/main" val="1841358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CDEC5-48ED-4346-8EA7-7797D819AF7E}" type="datetime1">
              <a:rPr lang="en-US" smtClean="0"/>
              <a:t>10/23/2018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70743C-FDB2-4894-B60A-4543FE8376A2}" type="slidenum">
              <a:rPr lang="en-US" smtClean="0"/>
              <a:t>‹#›</a:t>
            </a:fld>
            <a:endParaRPr lang="en-US" dirty="0"/>
          </a:p>
        </p:txBody>
      </p:sp>
    </p:spTree>
    <p:extLst>
      <p:ext uri="{BB962C8B-B14F-4D97-AF65-F5344CB8AC3E}">
        <p14:creationId xmlns:p14="http://schemas.microsoft.com/office/powerpoint/2010/main" val="99270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baseline="0">
          <a:solidFill>
            <a:schemeClr val="tx1">
              <a:lumMod val="75000"/>
              <a:lumOff val="25000"/>
            </a:schemeClr>
          </a:solidFill>
          <a:latin typeface="Arial (Headings)"/>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strike="noStrike" kern="1200" baseline="0">
          <a:solidFill>
            <a:schemeClr val="tx1">
              <a:lumMod val="75000"/>
              <a:lumOff val="25000"/>
            </a:schemeClr>
          </a:solidFill>
          <a:latin typeface="Arial (Headings)"/>
          <a:ea typeface="+mn-ea"/>
          <a:cs typeface="+mn-cs"/>
        </a:defRPr>
      </a:lvl1pPr>
      <a:lvl2pPr marL="742950" indent="-285750" algn="l" defTabSz="914400" rtl="0" eaLnBrk="1" latinLnBrk="0" hangingPunct="1">
        <a:spcBef>
          <a:spcPct val="20000"/>
        </a:spcBef>
        <a:buFont typeface="Arial" panose="020B0604020202020204" pitchFamily="34" charset="0"/>
        <a:buChar char="–"/>
        <a:defRPr sz="2800" strike="noStrike" kern="1200" baseline="0">
          <a:solidFill>
            <a:schemeClr val="tx1">
              <a:lumMod val="75000"/>
              <a:lumOff val="25000"/>
            </a:schemeClr>
          </a:solidFill>
          <a:latin typeface="Arial (Headings)"/>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strike="noStrike" kern="1200" baseline="0">
          <a:solidFill>
            <a:schemeClr val="tx1">
              <a:lumMod val="75000"/>
              <a:lumOff val="25000"/>
            </a:schemeClr>
          </a:solidFill>
          <a:latin typeface="Arial (Headings)"/>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strike="noStrike" kern="1200" baseline="0">
          <a:solidFill>
            <a:schemeClr val="tx1">
              <a:lumMod val="75000"/>
              <a:lumOff val="25000"/>
            </a:schemeClr>
          </a:solidFill>
          <a:latin typeface="Arial (Headings)"/>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strike="noStrike" kern="1200" baseline="0">
          <a:solidFill>
            <a:schemeClr val="tx1">
              <a:lumMod val="75000"/>
              <a:lumOff val="25000"/>
            </a:schemeClr>
          </a:solidFill>
          <a:latin typeface="Arial (Headings)"/>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882" y="1090039"/>
            <a:ext cx="4275117" cy="3206337"/>
          </a:xfrm>
          <a:prstGeom prst="rect">
            <a:avLst/>
          </a:prstGeom>
        </p:spPr>
      </p:pic>
      <p:pic>
        <p:nvPicPr>
          <p:cNvPr id="12" name="Picture 11"/>
          <p:cNvPicPr>
            <a:picLocks noChangeAspect="1"/>
          </p:cNvPicPr>
          <p:nvPr/>
        </p:nvPicPr>
        <p:blipFill rotWithShape="1">
          <a:blip r:embed="rId4"/>
          <a:srcRect b="11247"/>
          <a:stretch/>
        </p:blipFill>
        <p:spPr>
          <a:xfrm>
            <a:off x="914400" y="5791200"/>
            <a:ext cx="1654469" cy="945634"/>
          </a:xfrm>
          <a:prstGeom prst="rect">
            <a:avLst/>
          </a:prstGeom>
        </p:spPr>
      </p:pic>
      <p:sp>
        <p:nvSpPr>
          <p:cNvPr id="2" name="Title 1"/>
          <p:cNvSpPr>
            <a:spLocks noGrp="1"/>
          </p:cNvSpPr>
          <p:nvPr>
            <p:ph type="ctrTitle"/>
          </p:nvPr>
        </p:nvSpPr>
        <p:spPr>
          <a:xfrm>
            <a:off x="397169" y="1301541"/>
            <a:ext cx="4343400" cy="2649151"/>
          </a:xfrm>
        </p:spPr>
        <p:txBody>
          <a:bodyPr>
            <a:normAutofit fontScale="90000"/>
          </a:bodyPr>
          <a:lstStyle/>
          <a:p>
            <a:pPr algn="l"/>
            <a:r>
              <a:rPr lang="en-US" b="1" dirty="0" smtClean="0"/>
              <a:t>USING GAP-FILLED MAIAC AOD AND WRF-CHEM TO ESTIMATE DAILY PM2.5 CONCENTRATIONS AT </a:t>
            </a:r>
            <a:br>
              <a:rPr lang="en-US" b="1" dirty="0" smtClean="0"/>
            </a:br>
            <a:r>
              <a:rPr lang="en-US" b="1" dirty="0" smtClean="0"/>
              <a:t>1 KM RESOLUTION IN THE EASTERN UNITED STATES</a:t>
            </a:r>
            <a:endParaRPr lang="en-US" b="1" dirty="0"/>
          </a:p>
        </p:txBody>
      </p:sp>
      <p:sp>
        <p:nvSpPr>
          <p:cNvPr id="6" name="TextBox 5"/>
          <p:cNvSpPr txBox="1"/>
          <p:nvPr/>
        </p:nvSpPr>
        <p:spPr>
          <a:xfrm>
            <a:off x="6088080" y="1124755"/>
            <a:ext cx="1836719" cy="369332"/>
          </a:xfrm>
          <a:prstGeom prst="rect">
            <a:avLst/>
          </a:prstGeom>
          <a:noFill/>
        </p:spPr>
        <p:txBody>
          <a:bodyPr wrap="square" rtlCol="0">
            <a:spAutoFit/>
          </a:bodyPr>
          <a:lstStyle/>
          <a:p>
            <a:pPr algn="ctr"/>
            <a:r>
              <a:rPr lang="en-US" b="1" dirty="0" smtClean="0"/>
              <a:t>Aqua satellite</a:t>
            </a:r>
            <a:endParaRPr lang="en-US" b="1" dirty="0"/>
          </a:p>
        </p:txBody>
      </p:sp>
      <p:sp>
        <p:nvSpPr>
          <p:cNvPr id="9" name="TextBox 8"/>
          <p:cNvSpPr txBox="1"/>
          <p:nvPr/>
        </p:nvSpPr>
        <p:spPr>
          <a:xfrm>
            <a:off x="9525" y="4393398"/>
            <a:ext cx="9144001" cy="1682512"/>
          </a:xfrm>
          <a:prstGeom prst="rect">
            <a:avLst/>
          </a:prstGeom>
          <a:noFill/>
        </p:spPr>
        <p:txBody>
          <a:bodyPr wrap="square" rtlCol="0">
            <a:spAutoFit/>
          </a:bodyPr>
          <a:lstStyle/>
          <a:p>
            <a:pPr algn="ctr"/>
            <a:r>
              <a:rPr lang="en-US" sz="2200" b="1" dirty="0" smtClean="0"/>
              <a:t>Presentation by: </a:t>
            </a:r>
            <a:r>
              <a:rPr lang="en-US" sz="2200" b="1" dirty="0"/>
              <a:t>Dan </a:t>
            </a:r>
            <a:r>
              <a:rPr lang="en-US" sz="2200" b="1" dirty="0" smtClean="0"/>
              <a:t>Goldberg</a:t>
            </a:r>
            <a:r>
              <a:rPr lang="en-US" sz="2200" b="1" baseline="30000" dirty="0" smtClean="0"/>
              <a:t>1</a:t>
            </a:r>
            <a:endParaRPr lang="en-US" sz="2200" b="1" baseline="-25000" dirty="0"/>
          </a:p>
          <a:p>
            <a:pPr algn="ctr"/>
            <a:endParaRPr lang="en-US" sz="1400" dirty="0" smtClean="0"/>
          </a:p>
          <a:p>
            <a:pPr algn="ctr"/>
            <a:r>
              <a:rPr lang="en-US" sz="1600" dirty="0" smtClean="0"/>
              <a:t>Co-Authors</a:t>
            </a:r>
            <a:r>
              <a:rPr lang="en-US" sz="1600" dirty="0"/>
              <a:t>: </a:t>
            </a:r>
            <a:r>
              <a:rPr lang="en-US" sz="1600" dirty="0" smtClean="0"/>
              <a:t>Pawan Gupta</a:t>
            </a:r>
            <a:r>
              <a:rPr lang="en-US" sz="1600" baseline="30000" dirty="0" smtClean="0"/>
              <a:t>2</a:t>
            </a:r>
            <a:r>
              <a:rPr lang="en-US" sz="1600" dirty="0"/>
              <a:t>, </a:t>
            </a:r>
            <a:r>
              <a:rPr lang="en-US" sz="1600" dirty="0" smtClean="0"/>
              <a:t>Kai Wang</a:t>
            </a:r>
            <a:r>
              <a:rPr lang="en-US" sz="1600" baseline="30000" dirty="0" smtClean="0"/>
              <a:t>3</a:t>
            </a:r>
            <a:r>
              <a:rPr lang="en-US" sz="1600" dirty="0" smtClean="0"/>
              <a:t>, Chinmay Jena</a:t>
            </a:r>
            <a:r>
              <a:rPr lang="en-US" sz="1600" baseline="30000" dirty="0"/>
              <a:t>3</a:t>
            </a:r>
            <a:r>
              <a:rPr lang="en-US" sz="1600" dirty="0" smtClean="0"/>
              <a:t>, Yang Zhang</a:t>
            </a:r>
            <a:r>
              <a:rPr lang="en-US" sz="1600" baseline="30000" dirty="0"/>
              <a:t>3</a:t>
            </a:r>
            <a:r>
              <a:rPr lang="en-US" sz="1600" dirty="0" smtClean="0"/>
              <a:t>, </a:t>
            </a:r>
            <a:r>
              <a:rPr lang="en-US" sz="1600" dirty="0"/>
              <a:t>Zifeng Lu</a:t>
            </a:r>
            <a:r>
              <a:rPr lang="en-US" sz="1600" baseline="30000" dirty="0"/>
              <a:t>1</a:t>
            </a:r>
            <a:r>
              <a:rPr lang="en-US" sz="1600" dirty="0"/>
              <a:t> &amp; David Streets</a:t>
            </a:r>
            <a:r>
              <a:rPr lang="en-US" sz="1600" baseline="30000" dirty="0"/>
              <a:t>1</a:t>
            </a:r>
          </a:p>
          <a:p>
            <a:pPr algn="ctr"/>
            <a:endParaRPr lang="en-US" sz="1400" baseline="30000" dirty="0"/>
          </a:p>
          <a:p>
            <a:pPr algn="ctr"/>
            <a:r>
              <a:rPr lang="en-US" sz="1400" baseline="30000" dirty="0"/>
              <a:t>1</a:t>
            </a:r>
            <a:r>
              <a:rPr lang="en-US" sz="1400" dirty="0"/>
              <a:t>University of Chicago &amp; Argonne National Laboratory, Argonne, IL</a:t>
            </a:r>
          </a:p>
          <a:p>
            <a:pPr algn="ctr"/>
            <a:r>
              <a:rPr lang="en-US" sz="1400" baseline="30000" dirty="0"/>
              <a:t>2</a:t>
            </a:r>
            <a:r>
              <a:rPr lang="en-US" sz="1400" dirty="0"/>
              <a:t>NASA Goddard Space Flight Center &amp; University Space Research Association, Greenbelt, MD</a:t>
            </a:r>
          </a:p>
          <a:p>
            <a:pPr algn="ctr"/>
            <a:r>
              <a:rPr lang="en-US" sz="1400" baseline="30000" dirty="0" smtClean="0"/>
              <a:t>3</a:t>
            </a:r>
            <a:r>
              <a:rPr lang="en-US" sz="1400" dirty="0" smtClean="0"/>
              <a:t>North </a:t>
            </a:r>
            <a:r>
              <a:rPr lang="en-US" sz="1400" dirty="0"/>
              <a:t>Carolina State University, Raleigh, NC </a:t>
            </a:r>
          </a:p>
        </p:txBody>
      </p:sp>
      <p:pic>
        <p:nvPicPr>
          <p:cNvPr id="11" name="Picture 2" descr="https://pbs.twimg.com/profile_images/632228259879628800/-gvVhzP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559" y="5975895"/>
            <a:ext cx="711841" cy="711841"/>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Box 12"/>
          <p:cNvSpPr txBox="1"/>
          <p:nvPr/>
        </p:nvSpPr>
        <p:spPr>
          <a:xfrm>
            <a:off x="6915882" y="3972007"/>
            <a:ext cx="2218591" cy="246221"/>
          </a:xfrm>
          <a:prstGeom prst="rect">
            <a:avLst/>
          </a:prstGeom>
          <a:noFill/>
        </p:spPr>
        <p:txBody>
          <a:bodyPr wrap="square" rtlCol="0">
            <a:spAutoFit/>
          </a:bodyPr>
          <a:lstStyle/>
          <a:p>
            <a:r>
              <a:rPr lang="en-US" sz="1000" dirty="0"/>
              <a:t>Image from: http</a:t>
            </a:r>
            <a:r>
              <a:rPr lang="en-US" sz="1000" dirty="0" smtClean="0"/>
              <a:t>://eospso.nasa.gov</a:t>
            </a:r>
            <a:endParaRPr lang="en-US" dirty="0"/>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25958" y="177935"/>
            <a:ext cx="2031352" cy="899599"/>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9634" y="5874878"/>
            <a:ext cx="1737985" cy="857508"/>
          </a:xfrm>
          <a:prstGeom prst="rect">
            <a:avLst/>
          </a:prstGeom>
        </p:spPr>
      </p:pic>
    </p:spTree>
    <p:extLst>
      <p:ext uri="{BB962C8B-B14F-4D97-AF65-F5344CB8AC3E}">
        <p14:creationId xmlns:p14="http://schemas.microsoft.com/office/powerpoint/2010/main" val="28421954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772" y="170206"/>
            <a:ext cx="8229600" cy="476981"/>
          </a:xfrm>
        </p:spPr>
        <p:txBody>
          <a:bodyPr>
            <a:normAutofit/>
          </a:bodyPr>
          <a:lstStyle/>
          <a:p>
            <a:r>
              <a:rPr lang="en-US" sz="2400" dirty="0" smtClean="0">
                <a:solidFill>
                  <a:schemeClr val="tx1"/>
                </a:solidFill>
              </a:rPr>
              <a:t>PERFORMANCE OF THE GAP-FILLED AOD</a:t>
            </a:r>
            <a:endParaRPr lang="en-US" sz="2400" dirty="0">
              <a:solidFill>
                <a:schemeClr val="tx1"/>
              </a:solidFill>
            </a:endParaRPr>
          </a:p>
        </p:txBody>
      </p:sp>
      <p:sp>
        <p:nvSpPr>
          <p:cNvPr id="3" name="Slide Number Placeholder 2"/>
          <p:cNvSpPr>
            <a:spLocks noGrp="1"/>
          </p:cNvSpPr>
          <p:nvPr>
            <p:ph type="sldNum" sz="quarter" idx="12"/>
          </p:nvPr>
        </p:nvSpPr>
        <p:spPr/>
        <p:txBody>
          <a:bodyPr/>
          <a:lstStyle/>
          <a:p>
            <a:fld id="{9E70743C-FDB2-4894-B60A-4543FE8376A2}" type="slidenum">
              <a:rPr lang="en-US" smtClean="0"/>
              <a:t>10</a:t>
            </a:fld>
            <a:endParaRPr lang="en-US" dirty="0"/>
          </a:p>
        </p:txBody>
      </p:sp>
      <p:sp>
        <p:nvSpPr>
          <p:cNvPr id="6" name="Rectangle 5"/>
          <p:cNvSpPr/>
          <p:nvPr/>
        </p:nvSpPr>
        <p:spPr>
          <a:xfrm>
            <a:off x="857250" y="728467"/>
            <a:ext cx="1981200" cy="584775"/>
          </a:xfrm>
          <a:prstGeom prst="rect">
            <a:avLst/>
          </a:prstGeom>
        </p:spPr>
        <p:txBody>
          <a:bodyPr wrap="square">
            <a:spAutoFit/>
          </a:bodyPr>
          <a:lstStyle/>
          <a:p>
            <a:pPr algn="ctr"/>
            <a:r>
              <a:rPr lang="en-US" sz="1600" dirty="0" smtClean="0"/>
              <a:t>Observed MAIAC AOD vs. AERONET</a:t>
            </a:r>
          </a:p>
        </p:txBody>
      </p:sp>
      <p:sp>
        <p:nvSpPr>
          <p:cNvPr id="8" name="TextBox 7"/>
          <p:cNvSpPr txBox="1"/>
          <p:nvPr/>
        </p:nvSpPr>
        <p:spPr>
          <a:xfrm>
            <a:off x="5029199" y="4648200"/>
            <a:ext cx="4114801" cy="738664"/>
          </a:xfrm>
          <a:prstGeom prst="rect">
            <a:avLst/>
          </a:prstGeom>
          <a:noFill/>
        </p:spPr>
        <p:txBody>
          <a:bodyPr wrap="square" rtlCol="0">
            <a:spAutoFit/>
          </a:bodyPr>
          <a:lstStyle/>
          <a:p>
            <a:r>
              <a:rPr lang="en-US" dirty="0" smtClean="0"/>
              <a:t>AERONET = Aerosol Robotic Network  </a:t>
            </a:r>
            <a:r>
              <a:rPr lang="en-US" sz="1200" dirty="0" smtClean="0"/>
              <a:t>A group of ground-based sun photometers observing AOD</a:t>
            </a:r>
          </a:p>
          <a:p>
            <a:r>
              <a:rPr lang="en-US" sz="1200" dirty="0" smtClean="0"/>
              <a:t>PI: Brent Holben, NASA GSFC</a:t>
            </a:r>
            <a:endParaRPr lang="en-US" sz="1200" dirty="0"/>
          </a:p>
        </p:txBody>
      </p:sp>
      <p:sp>
        <p:nvSpPr>
          <p:cNvPr id="9" name="TextBox 8"/>
          <p:cNvSpPr txBox="1"/>
          <p:nvPr/>
        </p:nvSpPr>
        <p:spPr>
          <a:xfrm>
            <a:off x="394982" y="4114800"/>
            <a:ext cx="4634217"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Good agreement between AERONET, and gap-filled MAIAC AOD. </a:t>
            </a:r>
          </a:p>
          <a:p>
            <a:pPr marL="742950" lvl="1" indent="-285750">
              <a:buFont typeface="Arial" panose="020B0604020202020204" pitchFamily="34" charset="0"/>
              <a:buChar char="•"/>
            </a:pPr>
            <a:r>
              <a:rPr lang="en-US" dirty="0" smtClean="0"/>
              <a:t>As expected, not as good correlation, but no bias.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Using our methodology to gap-fill AOD is demonstrably better than using a seasonal average to fill in missing data.</a:t>
            </a:r>
          </a:p>
          <a:p>
            <a:pPr marL="285750" indent="-285750">
              <a:buFont typeface="Arial" panose="020B0604020202020204" pitchFamily="34" charset="0"/>
              <a:buChar char="•"/>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83" y="1415666"/>
            <a:ext cx="8728546" cy="2699134"/>
          </a:xfrm>
          <a:prstGeom prst="rect">
            <a:avLst/>
          </a:prstGeom>
        </p:spPr>
      </p:pic>
      <p:sp>
        <p:nvSpPr>
          <p:cNvPr id="10" name="Rectangle 9"/>
          <p:cNvSpPr/>
          <p:nvPr/>
        </p:nvSpPr>
        <p:spPr>
          <a:xfrm>
            <a:off x="3886200" y="728467"/>
            <a:ext cx="1981200" cy="584775"/>
          </a:xfrm>
          <a:prstGeom prst="rect">
            <a:avLst/>
          </a:prstGeom>
        </p:spPr>
        <p:txBody>
          <a:bodyPr wrap="square">
            <a:spAutoFit/>
          </a:bodyPr>
          <a:lstStyle/>
          <a:p>
            <a:pPr algn="ctr"/>
            <a:r>
              <a:rPr lang="en-US" sz="1600" dirty="0" smtClean="0"/>
              <a:t>Gap-filled MAIAC AOD vs. AERONET</a:t>
            </a:r>
          </a:p>
        </p:txBody>
      </p:sp>
      <p:sp>
        <p:nvSpPr>
          <p:cNvPr id="11" name="Rectangle 10"/>
          <p:cNvSpPr/>
          <p:nvPr/>
        </p:nvSpPr>
        <p:spPr>
          <a:xfrm>
            <a:off x="6915150" y="728467"/>
            <a:ext cx="1981200" cy="584775"/>
          </a:xfrm>
          <a:prstGeom prst="rect">
            <a:avLst/>
          </a:prstGeom>
        </p:spPr>
        <p:txBody>
          <a:bodyPr wrap="square">
            <a:spAutoFit/>
          </a:bodyPr>
          <a:lstStyle/>
          <a:p>
            <a:pPr algn="ctr"/>
            <a:r>
              <a:rPr lang="en-US" sz="1600" dirty="0" smtClean="0"/>
              <a:t>Seasonal MAIAC AOD vs. AERONET</a:t>
            </a:r>
          </a:p>
        </p:txBody>
      </p:sp>
    </p:spTree>
    <p:extLst>
      <p:ext uri="{BB962C8B-B14F-4D97-AF65-F5344CB8AC3E}">
        <p14:creationId xmlns:p14="http://schemas.microsoft.com/office/powerpoint/2010/main" val="16785143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0626"/>
            <a:ext cx="8229600" cy="491247"/>
          </a:xfrm>
        </p:spPr>
        <p:txBody>
          <a:bodyPr>
            <a:normAutofit/>
          </a:bodyPr>
          <a:lstStyle/>
          <a:p>
            <a:r>
              <a:rPr lang="en-US" sz="2400" dirty="0" smtClean="0">
                <a:solidFill>
                  <a:schemeClr val="tx1"/>
                </a:solidFill>
              </a:rPr>
              <a:t>Maiac AOD vs. GAP-FILLED MAIAC AOD</a:t>
            </a:r>
            <a:endParaRPr lang="en-US" sz="2400" dirty="0">
              <a:solidFill>
                <a:schemeClr val="tx1"/>
              </a:solidFill>
            </a:endParaRPr>
          </a:p>
        </p:txBody>
      </p:sp>
      <p:sp>
        <p:nvSpPr>
          <p:cNvPr id="3" name="Slide Number Placeholder 2"/>
          <p:cNvSpPr>
            <a:spLocks noGrp="1"/>
          </p:cNvSpPr>
          <p:nvPr>
            <p:ph type="sldNum" sz="quarter" idx="12"/>
          </p:nvPr>
        </p:nvSpPr>
        <p:spPr/>
        <p:txBody>
          <a:bodyPr/>
          <a:lstStyle/>
          <a:p>
            <a:fld id="{9E70743C-FDB2-4894-B60A-4543FE8376A2}" type="slidenum">
              <a:rPr lang="en-US" smtClean="0"/>
              <a:t>11</a:t>
            </a:fld>
            <a:endParaRPr lang="en-US" dirty="0"/>
          </a:p>
        </p:txBody>
      </p:sp>
      <p:sp>
        <p:nvSpPr>
          <p:cNvPr id="6" name="TextBox 5"/>
          <p:cNvSpPr txBox="1"/>
          <p:nvPr/>
        </p:nvSpPr>
        <p:spPr>
          <a:xfrm>
            <a:off x="1371600" y="5304330"/>
            <a:ext cx="6705600" cy="923330"/>
          </a:xfrm>
          <a:prstGeom prst="rect">
            <a:avLst/>
          </a:prstGeom>
          <a:noFill/>
        </p:spPr>
        <p:txBody>
          <a:bodyPr wrap="square" rtlCol="0">
            <a:spAutoFit/>
          </a:bodyPr>
          <a:lstStyle/>
          <a:p>
            <a:r>
              <a:rPr lang="en-US" dirty="0" smtClean="0"/>
              <a:t>Generally, the gap-filing methodology does a good job at representing the daily observed MAIAC AOD, but there are some exceptions (e.g. wildfire smoke, unusual small sources).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826" y="1006256"/>
            <a:ext cx="5438348" cy="4099144"/>
          </a:xfrm>
          <a:prstGeom prst="rect">
            <a:avLst/>
          </a:prstGeom>
        </p:spPr>
      </p:pic>
    </p:spTree>
    <p:extLst>
      <p:ext uri="{BB962C8B-B14F-4D97-AF65-F5344CB8AC3E}">
        <p14:creationId xmlns:p14="http://schemas.microsoft.com/office/powerpoint/2010/main" val="11582294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283" y="381000"/>
            <a:ext cx="8229600" cy="627375"/>
          </a:xfrm>
        </p:spPr>
        <p:txBody>
          <a:bodyPr>
            <a:noAutofit/>
          </a:bodyPr>
          <a:lstStyle/>
          <a:p>
            <a:r>
              <a:rPr lang="en-US" sz="2400" dirty="0" smtClean="0">
                <a:solidFill>
                  <a:schemeClr val="tx1"/>
                </a:solidFill>
              </a:rPr>
              <a:t>Block diagram of our methodology to calculate PM2.5 from GAP-filled AOD</a:t>
            </a:r>
            <a:endParaRPr lang="en-US" sz="2400" dirty="0">
              <a:solidFill>
                <a:schemeClr val="tx1"/>
              </a:solidFill>
            </a:endParaRPr>
          </a:p>
        </p:txBody>
      </p:sp>
      <p:sp>
        <p:nvSpPr>
          <p:cNvPr id="3" name="Slide Number Placeholder 2"/>
          <p:cNvSpPr>
            <a:spLocks noGrp="1"/>
          </p:cNvSpPr>
          <p:nvPr>
            <p:ph type="sldNum" sz="quarter" idx="12"/>
          </p:nvPr>
        </p:nvSpPr>
        <p:spPr/>
        <p:txBody>
          <a:bodyPr/>
          <a:lstStyle/>
          <a:p>
            <a:fld id="{9E70743C-FDB2-4894-B60A-4543FE8376A2}" type="slidenum">
              <a:rPr lang="en-US" smtClean="0"/>
              <a:t>12</a:t>
            </a:fld>
            <a:endParaRPr lang="en-US" dirty="0"/>
          </a:p>
        </p:txBody>
      </p:sp>
      <p:pic>
        <p:nvPicPr>
          <p:cNvPr id="22" name="Picture 21"/>
          <p:cNvPicPr>
            <a:picLocks noChangeAspect="1"/>
          </p:cNvPicPr>
          <p:nvPr/>
        </p:nvPicPr>
        <p:blipFill>
          <a:blip r:embed="rId2"/>
          <a:stretch>
            <a:fillRect/>
          </a:stretch>
        </p:blipFill>
        <p:spPr>
          <a:xfrm>
            <a:off x="762000" y="1384294"/>
            <a:ext cx="7784167" cy="4468590"/>
          </a:xfrm>
          <a:prstGeom prst="rect">
            <a:avLst/>
          </a:prstGeom>
        </p:spPr>
      </p:pic>
    </p:spTree>
    <p:extLst>
      <p:ext uri="{BB962C8B-B14F-4D97-AF65-F5344CB8AC3E}">
        <p14:creationId xmlns:p14="http://schemas.microsoft.com/office/powerpoint/2010/main" val="4248906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619" y="147769"/>
            <a:ext cx="7325005" cy="563562"/>
          </a:xfrm>
        </p:spPr>
        <p:txBody>
          <a:bodyPr>
            <a:noAutofit/>
          </a:bodyPr>
          <a:lstStyle/>
          <a:p>
            <a:r>
              <a:rPr lang="en-US" sz="2400" dirty="0" smtClean="0">
                <a:solidFill>
                  <a:schemeClr val="tx1"/>
                </a:solidFill>
              </a:rPr>
              <a:t>2008 ANNUAL AVERAGED surface PM</a:t>
            </a:r>
            <a:r>
              <a:rPr lang="en-US" sz="2400" baseline="-25000" dirty="0" smtClean="0">
                <a:solidFill>
                  <a:schemeClr val="tx1"/>
                </a:solidFill>
              </a:rPr>
              <a:t>2.5</a:t>
            </a:r>
            <a:r>
              <a:rPr lang="en-US" sz="2400" dirty="0" smtClean="0">
                <a:solidFill>
                  <a:schemeClr val="tx1"/>
                </a:solidFill>
              </a:rPr>
              <a:t> from our </a:t>
            </a:r>
            <a:r>
              <a:rPr lang="en-US" sz="2400" i="1" dirty="0" smtClean="0">
                <a:solidFill>
                  <a:schemeClr val="tx1"/>
                </a:solidFill>
              </a:rPr>
              <a:t>DAILY</a:t>
            </a:r>
            <a:r>
              <a:rPr lang="en-US" sz="2400" dirty="0" smtClean="0">
                <a:solidFill>
                  <a:schemeClr val="tx1"/>
                </a:solidFill>
              </a:rPr>
              <a:t> regression model</a:t>
            </a:r>
            <a:endParaRPr lang="en-US" sz="2400" dirty="0">
              <a:solidFill>
                <a:schemeClr val="tx1"/>
              </a:solidFill>
            </a:endParaRPr>
          </a:p>
        </p:txBody>
      </p:sp>
      <p:sp>
        <p:nvSpPr>
          <p:cNvPr id="3" name="Slide Number Placeholder 2"/>
          <p:cNvSpPr>
            <a:spLocks noGrp="1"/>
          </p:cNvSpPr>
          <p:nvPr>
            <p:ph type="sldNum" sz="quarter" idx="12"/>
          </p:nvPr>
        </p:nvSpPr>
        <p:spPr/>
        <p:txBody>
          <a:bodyPr/>
          <a:lstStyle/>
          <a:p>
            <a:fld id="{9E70743C-FDB2-4894-B60A-4543FE8376A2}" type="slidenum">
              <a:rPr lang="en-US" smtClean="0"/>
              <a:t>13</a:t>
            </a:fld>
            <a:endParaRPr lang="en-US" dirty="0"/>
          </a:p>
        </p:txBody>
      </p:sp>
      <p:sp>
        <p:nvSpPr>
          <p:cNvPr id="15" name="TextBox 14"/>
          <p:cNvSpPr txBox="1"/>
          <p:nvPr/>
        </p:nvSpPr>
        <p:spPr>
          <a:xfrm>
            <a:off x="4245" y="5609298"/>
            <a:ext cx="9139755" cy="307777"/>
          </a:xfrm>
          <a:prstGeom prst="rect">
            <a:avLst/>
          </a:prstGeom>
          <a:noFill/>
        </p:spPr>
        <p:txBody>
          <a:bodyPr wrap="square" rtlCol="0">
            <a:spAutoFit/>
          </a:bodyPr>
          <a:lstStyle/>
          <a:p>
            <a:pPr algn="ctr"/>
            <a:r>
              <a:rPr lang="en-US" sz="1400" dirty="0" smtClean="0"/>
              <a:t>Same </a:t>
            </a:r>
            <a:r>
              <a:rPr lang="en-US" sz="1400" dirty="0"/>
              <a:t>methodology can be applied to other years. 2008 is currently serving as a </a:t>
            </a:r>
            <a:r>
              <a:rPr lang="en-US" sz="1400" dirty="0" smtClean="0"/>
              <a:t>test-bed.</a:t>
            </a:r>
            <a:endParaRPr lang="en-US" sz="1400" dirty="0"/>
          </a:p>
        </p:txBody>
      </p:sp>
      <p:sp>
        <p:nvSpPr>
          <p:cNvPr id="17" name="TextBox 16"/>
          <p:cNvSpPr txBox="1"/>
          <p:nvPr/>
        </p:nvSpPr>
        <p:spPr>
          <a:xfrm>
            <a:off x="644542" y="5947217"/>
            <a:ext cx="5403833" cy="461665"/>
          </a:xfrm>
          <a:prstGeom prst="rect">
            <a:avLst/>
          </a:prstGeom>
          <a:noFill/>
        </p:spPr>
        <p:txBody>
          <a:bodyPr wrap="square" rtlCol="0">
            <a:spAutoFit/>
          </a:bodyPr>
          <a:lstStyle/>
          <a:p>
            <a:r>
              <a:rPr lang="en-US" sz="1200" dirty="0" smtClean="0"/>
              <a:t>**10-fold cross-validation: 90% of the observations are used to predict values at the remaining 10% of the monitoring sites. Process is repeated 10 times. </a:t>
            </a:r>
            <a:endParaRPr lang="en-US" sz="1200" dirty="0"/>
          </a:p>
        </p:txBody>
      </p:sp>
      <p:sp>
        <p:nvSpPr>
          <p:cNvPr id="18" name="TextBox 17"/>
          <p:cNvSpPr txBox="1"/>
          <p:nvPr/>
        </p:nvSpPr>
        <p:spPr>
          <a:xfrm>
            <a:off x="4772305" y="4520660"/>
            <a:ext cx="4209650" cy="738664"/>
          </a:xfrm>
          <a:prstGeom prst="rect">
            <a:avLst/>
          </a:prstGeom>
          <a:noFill/>
        </p:spPr>
        <p:txBody>
          <a:bodyPr wrap="square" rtlCol="0">
            <a:spAutoFit/>
          </a:bodyPr>
          <a:lstStyle/>
          <a:p>
            <a:r>
              <a:rPr lang="en-US" sz="1400" dirty="0"/>
              <a:t>Model estimates </a:t>
            </a:r>
            <a:r>
              <a:rPr lang="en-US" sz="1400" dirty="0" smtClean="0"/>
              <a:t>daily </a:t>
            </a:r>
            <a:r>
              <a:rPr lang="en-US" sz="1400" dirty="0"/>
              <a:t>PM</a:t>
            </a:r>
            <a:r>
              <a:rPr lang="en-US" sz="1400" baseline="-25000" dirty="0"/>
              <a:t>2.5</a:t>
            </a:r>
            <a:r>
              <a:rPr lang="en-US" sz="1400" dirty="0"/>
              <a:t> with excellent accuracy and precision. </a:t>
            </a:r>
            <a:r>
              <a:rPr lang="en-US" sz="1400" dirty="0" smtClean="0"/>
              <a:t>Comparable to other studies such as from Dalhousie, Harvard &amp; Emory.</a:t>
            </a:r>
            <a:endParaRPr lang="en-US" sz="1400" dirty="0"/>
          </a:p>
        </p:txBody>
      </p:sp>
      <p:sp>
        <p:nvSpPr>
          <p:cNvPr id="19" name="TextBox 18"/>
          <p:cNvSpPr txBox="1"/>
          <p:nvPr/>
        </p:nvSpPr>
        <p:spPr>
          <a:xfrm>
            <a:off x="4762780" y="888942"/>
            <a:ext cx="3977371" cy="307777"/>
          </a:xfrm>
          <a:prstGeom prst="rect">
            <a:avLst/>
          </a:prstGeom>
          <a:noFill/>
        </p:spPr>
        <p:txBody>
          <a:bodyPr wrap="none" rtlCol="0">
            <a:spAutoFit/>
          </a:bodyPr>
          <a:lstStyle/>
          <a:p>
            <a:r>
              <a:rPr lang="en-US" sz="1400" dirty="0"/>
              <a:t>10-fold cross </a:t>
            </a:r>
            <a:r>
              <a:rPr lang="en-US" sz="1400" dirty="0" smtClean="0"/>
              <a:t>validation** </a:t>
            </a:r>
            <a:r>
              <a:rPr lang="en-US" sz="1400" dirty="0"/>
              <a:t>of the statistical </a:t>
            </a:r>
            <a:r>
              <a:rPr lang="en-US" sz="1400" dirty="0" smtClean="0"/>
              <a:t>model</a:t>
            </a:r>
            <a:endParaRPr lang="en-US" sz="14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209"/>
          <a:stretch/>
        </p:blipFill>
        <p:spPr>
          <a:xfrm>
            <a:off x="457200" y="5160495"/>
            <a:ext cx="3933545" cy="406918"/>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62780" y="1136028"/>
            <a:ext cx="3276600" cy="3109381"/>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120168" y="1314362"/>
            <a:ext cx="607638" cy="275271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592" y="811389"/>
            <a:ext cx="3421822" cy="4280212"/>
          </a:xfrm>
          <a:prstGeom prst="rect">
            <a:avLst/>
          </a:prstGeom>
        </p:spPr>
      </p:pic>
    </p:spTree>
    <p:extLst>
      <p:ext uri="{BB962C8B-B14F-4D97-AF65-F5344CB8AC3E}">
        <p14:creationId xmlns:p14="http://schemas.microsoft.com/office/powerpoint/2010/main" val="18140184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950" y="166157"/>
            <a:ext cx="6180100" cy="563562"/>
          </a:xfrm>
        </p:spPr>
        <p:txBody>
          <a:bodyPr>
            <a:noAutofit/>
          </a:bodyPr>
          <a:lstStyle/>
          <a:p>
            <a:r>
              <a:rPr lang="en-US" sz="2400" dirty="0" smtClean="0">
                <a:solidFill>
                  <a:schemeClr val="tx1"/>
                </a:solidFill>
              </a:rPr>
              <a:t>2008 ANNUAL AVERAGED surface PM</a:t>
            </a:r>
            <a:r>
              <a:rPr lang="en-US" sz="2400" baseline="-25000" dirty="0" smtClean="0">
                <a:solidFill>
                  <a:schemeClr val="tx1"/>
                </a:solidFill>
              </a:rPr>
              <a:t>2.5</a:t>
            </a:r>
            <a:r>
              <a:rPr lang="en-US" sz="2400" dirty="0" smtClean="0">
                <a:solidFill>
                  <a:schemeClr val="tx1"/>
                </a:solidFill>
              </a:rPr>
              <a:t> from our regression model</a:t>
            </a:r>
            <a:endParaRPr lang="en-US" sz="2400" dirty="0">
              <a:solidFill>
                <a:schemeClr val="tx1"/>
              </a:solidFill>
            </a:endParaRPr>
          </a:p>
        </p:txBody>
      </p:sp>
      <p:sp>
        <p:nvSpPr>
          <p:cNvPr id="3" name="Slide Number Placeholder 2"/>
          <p:cNvSpPr>
            <a:spLocks noGrp="1"/>
          </p:cNvSpPr>
          <p:nvPr>
            <p:ph type="sldNum" sz="quarter" idx="12"/>
          </p:nvPr>
        </p:nvSpPr>
        <p:spPr/>
        <p:txBody>
          <a:bodyPr/>
          <a:lstStyle/>
          <a:p>
            <a:fld id="{9E70743C-FDB2-4894-B60A-4543FE8376A2}" type="slidenum">
              <a:rPr lang="en-US" smtClean="0"/>
              <a:t>14</a:t>
            </a:fld>
            <a:endParaRPr lang="en-US" dirty="0"/>
          </a:p>
        </p:txBody>
      </p:sp>
      <p:grpSp>
        <p:nvGrpSpPr>
          <p:cNvPr id="6" name="Group 5"/>
          <p:cNvGrpSpPr/>
          <p:nvPr/>
        </p:nvGrpSpPr>
        <p:grpSpPr>
          <a:xfrm>
            <a:off x="1320978" y="914400"/>
            <a:ext cx="4191000" cy="5133440"/>
            <a:chOff x="1447800" y="788000"/>
            <a:chExt cx="4191000" cy="513344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788000"/>
              <a:ext cx="4191000" cy="5133440"/>
            </a:xfrm>
            <a:prstGeom prst="rect">
              <a:avLst/>
            </a:prstGeom>
          </p:spPr>
        </p:pic>
        <p:sp>
          <p:nvSpPr>
            <p:cNvPr id="11" name="TextBox 10"/>
            <p:cNvSpPr txBox="1"/>
            <p:nvPr/>
          </p:nvSpPr>
          <p:spPr>
            <a:xfrm>
              <a:off x="2514600" y="1066800"/>
              <a:ext cx="792205" cy="276999"/>
            </a:xfrm>
            <a:prstGeom prst="rect">
              <a:avLst/>
            </a:prstGeom>
            <a:noFill/>
          </p:spPr>
          <p:txBody>
            <a:bodyPr wrap="none" rtlCol="0">
              <a:spAutoFit/>
            </a:bodyPr>
            <a:lstStyle/>
            <a:p>
              <a:r>
                <a:rPr lang="en-US" sz="1200" b="1" dirty="0" smtClean="0"/>
                <a:t>Chicago</a:t>
              </a:r>
              <a:endParaRPr lang="en-US" sz="1200" b="1" dirty="0"/>
            </a:p>
          </p:txBody>
        </p:sp>
        <p:sp>
          <p:nvSpPr>
            <p:cNvPr id="12" name="TextBox 11"/>
            <p:cNvSpPr txBox="1"/>
            <p:nvPr/>
          </p:nvSpPr>
          <p:spPr>
            <a:xfrm>
              <a:off x="4170089" y="2947793"/>
              <a:ext cx="1204432" cy="276999"/>
            </a:xfrm>
            <a:prstGeom prst="rect">
              <a:avLst/>
            </a:prstGeom>
            <a:noFill/>
          </p:spPr>
          <p:txBody>
            <a:bodyPr wrap="none" rtlCol="0">
              <a:spAutoFit/>
            </a:bodyPr>
            <a:lstStyle/>
            <a:p>
              <a:r>
                <a:rPr lang="en-US" sz="1200" b="1" dirty="0" smtClean="0"/>
                <a:t>New York City</a:t>
              </a:r>
              <a:endParaRPr lang="en-US" sz="1200" b="1" dirty="0"/>
            </a:p>
          </p:txBody>
        </p:sp>
        <p:sp>
          <p:nvSpPr>
            <p:cNvPr id="13" name="TextBox 12"/>
            <p:cNvSpPr txBox="1"/>
            <p:nvPr/>
          </p:nvSpPr>
          <p:spPr>
            <a:xfrm>
              <a:off x="3885359" y="5538786"/>
              <a:ext cx="1441537" cy="276999"/>
            </a:xfrm>
            <a:prstGeom prst="rect">
              <a:avLst/>
            </a:prstGeom>
            <a:solidFill>
              <a:schemeClr val="bg1"/>
            </a:solidFill>
          </p:spPr>
          <p:txBody>
            <a:bodyPr wrap="square" rtlCol="0">
              <a:spAutoFit/>
            </a:bodyPr>
            <a:lstStyle/>
            <a:p>
              <a:r>
                <a:rPr lang="en-US" sz="1200" b="1" dirty="0" smtClean="0"/>
                <a:t>Washington, DC</a:t>
              </a:r>
              <a:endParaRPr lang="en-US" sz="1200" b="1" dirty="0"/>
            </a:p>
          </p:txBody>
        </p:sp>
        <p:sp>
          <p:nvSpPr>
            <p:cNvPr id="14" name="TextBox 13"/>
            <p:cNvSpPr txBox="1"/>
            <p:nvPr/>
          </p:nvSpPr>
          <p:spPr>
            <a:xfrm>
              <a:off x="2137353" y="5538786"/>
              <a:ext cx="754494" cy="276999"/>
            </a:xfrm>
            <a:prstGeom prst="rect">
              <a:avLst/>
            </a:prstGeom>
            <a:solidFill>
              <a:schemeClr val="bg1"/>
            </a:solidFill>
          </p:spPr>
          <p:txBody>
            <a:bodyPr wrap="square" rtlCol="0">
              <a:spAutoFit/>
            </a:bodyPr>
            <a:lstStyle/>
            <a:p>
              <a:r>
                <a:rPr lang="en-US" sz="1200" b="1" dirty="0" smtClean="0"/>
                <a:t>Atlanta</a:t>
              </a:r>
              <a:endParaRPr lang="en-US" sz="1200" b="1" dirty="0"/>
            </a:p>
          </p:txBody>
        </p:sp>
      </p:gr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b="-10209"/>
          <a:stretch/>
        </p:blipFill>
        <p:spPr>
          <a:xfrm>
            <a:off x="1449705" y="6029950"/>
            <a:ext cx="3933545" cy="406918"/>
          </a:xfrm>
          <a:prstGeom prst="rect">
            <a:avLst/>
          </a:prstGeom>
        </p:spPr>
      </p:pic>
      <p:sp>
        <p:nvSpPr>
          <p:cNvPr id="4" name="TextBox 3"/>
          <p:cNvSpPr txBox="1"/>
          <p:nvPr/>
        </p:nvSpPr>
        <p:spPr>
          <a:xfrm>
            <a:off x="5791200" y="2335529"/>
            <a:ext cx="3200400" cy="1477328"/>
          </a:xfrm>
          <a:prstGeom prst="rect">
            <a:avLst/>
          </a:prstGeom>
          <a:noFill/>
        </p:spPr>
        <p:txBody>
          <a:bodyPr wrap="square" rtlCol="0">
            <a:spAutoFit/>
          </a:bodyPr>
          <a:lstStyle/>
          <a:p>
            <a:r>
              <a:rPr lang="en-US" dirty="0" smtClean="0"/>
              <a:t>Observations are overlaid. (Note: not an exact comparison because many PM2.5 monitors only measure once every 3 days!)</a:t>
            </a:r>
            <a:endParaRPr lang="en-US" dirty="0"/>
          </a:p>
        </p:txBody>
      </p:sp>
    </p:spTree>
    <p:extLst>
      <p:ext uri="{BB962C8B-B14F-4D97-AF65-F5344CB8AC3E}">
        <p14:creationId xmlns:p14="http://schemas.microsoft.com/office/powerpoint/2010/main" val="1550068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715962"/>
          </a:xfrm>
        </p:spPr>
        <p:txBody>
          <a:bodyPr>
            <a:normAutofit/>
          </a:bodyPr>
          <a:lstStyle/>
          <a:p>
            <a:r>
              <a:rPr lang="en-US" sz="2000" dirty="0" smtClean="0">
                <a:solidFill>
                  <a:schemeClr val="tx1"/>
                </a:solidFill>
              </a:rPr>
              <a:t>A comparison between our statistical model and WRF-CHEM</a:t>
            </a:r>
            <a:endParaRPr lang="en-US" sz="2000" dirty="0">
              <a:solidFill>
                <a:schemeClr val="tx1"/>
              </a:solidFill>
            </a:endParaRPr>
          </a:p>
        </p:txBody>
      </p:sp>
      <p:sp>
        <p:nvSpPr>
          <p:cNvPr id="3" name="Slide Number Placeholder 2"/>
          <p:cNvSpPr>
            <a:spLocks noGrp="1"/>
          </p:cNvSpPr>
          <p:nvPr>
            <p:ph type="sldNum" sz="quarter" idx="12"/>
          </p:nvPr>
        </p:nvSpPr>
        <p:spPr/>
        <p:txBody>
          <a:bodyPr/>
          <a:lstStyle/>
          <a:p>
            <a:fld id="{9E70743C-FDB2-4894-B60A-4543FE8376A2}" type="slidenum">
              <a:rPr lang="en-US" smtClean="0"/>
              <a:t>15</a:t>
            </a:fld>
            <a:endParaRPr lang="en-US" dirty="0"/>
          </a:p>
        </p:txBody>
      </p:sp>
      <p:sp>
        <p:nvSpPr>
          <p:cNvPr id="9" name="TextBox 8"/>
          <p:cNvSpPr txBox="1"/>
          <p:nvPr/>
        </p:nvSpPr>
        <p:spPr>
          <a:xfrm>
            <a:off x="1447800" y="868362"/>
            <a:ext cx="1864613" cy="369332"/>
          </a:xfrm>
          <a:prstGeom prst="rect">
            <a:avLst/>
          </a:prstGeom>
          <a:noFill/>
        </p:spPr>
        <p:txBody>
          <a:bodyPr wrap="none" rtlCol="0">
            <a:spAutoFit/>
          </a:bodyPr>
          <a:lstStyle/>
          <a:p>
            <a:r>
              <a:rPr lang="en-US" dirty="0" smtClean="0"/>
              <a:t>Statistical model</a:t>
            </a:r>
            <a:endParaRPr lang="en-US" dirty="0"/>
          </a:p>
        </p:txBody>
      </p:sp>
      <p:sp>
        <p:nvSpPr>
          <p:cNvPr id="10" name="TextBox 9"/>
          <p:cNvSpPr txBox="1"/>
          <p:nvPr/>
        </p:nvSpPr>
        <p:spPr>
          <a:xfrm>
            <a:off x="5867400" y="845102"/>
            <a:ext cx="1402948" cy="369332"/>
          </a:xfrm>
          <a:prstGeom prst="rect">
            <a:avLst/>
          </a:prstGeom>
          <a:noFill/>
        </p:spPr>
        <p:txBody>
          <a:bodyPr wrap="none" rtlCol="0">
            <a:spAutoFit/>
          </a:bodyPr>
          <a:lstStyle/>
          <a:p>
            <a:r>
              <a:rPr lang="en-US" dirty="0" smtClean="0"/>
              <a:t>WRF-Chem</a:t>
            </a:r>
            <a:endParaRPr lang="en-US" dirty="0"/>
          </a:p>
        </p:txBody>
      </p:sp>
      <p:sp>
        <p:nvSpPr>
          <p:cNvPr id="11" name="TextBox 10"/>
          <p:cNvSpPr txBox="1"/>
          <p:nvPr/>
        </p:nvSpPr>
        <p:spPr>
          <a:xfrm>
            <a:off x="1143000" y="5105400"/>
            <a:ext cx="6400800"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Small annual mean biases in both models, but the statistical model better captures the day-to-day variability.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041" y="1147802"/>
            <a:ext cx="8638517" cy="3678158"/>
          </a:xfrm>
          <a:prstGeom prst="rect">
            <a:avLst/>
          </a:prstGeom>
        </p:spPr>
      </p:pic>
    </p:spTree>
    <p:extLst>
      <p:ext uri="{BB962C8B-B14F-4D97-AF65-F5344CB8AC3E}">
        <p14:creationId xmlns:p14="http://schemas.microsoft.com/office/powerpoint/2010/main" val="27504729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E70743C-FDB2-4894-B60A-4543FE8376A2}" type="slidenum">
              <a:rPr lang="en-US" smtClean="0"/>
              <a:t>16</a:t>
            </a:fld>
            <a:endParaRPr lang="en-US" dirty="0"/>
          </a:p>
        </p:txBody>
      </p:sp>
      <p:sp>
        <p:nvSpPr>
          <p:cNvPr id="6" name="Title 1"/>
          <p:cNvSpPr>
            <a:spLocks noGrp="1"/>
          </p:cNvSpPr>
          <p:nvPr>
            <p:ph type="title"/>
          </p:nvPr>
        </p:nvSpPr>
        <p:spPr>
          <a:xfrm>
            <a:off x="228600" y="228600"/>
            <a:ext cx="8915400" cy="563562"/>
          </a:xfrm>
        </p:spPr>
        <p:txBody>
          <a:bodyPr>
            <a:noAutofit/>
          </a:bodyPr>
          <a:lstStyle/>
          <a:p>
            <a:r>
              <a:rPr lang="en-US" sz="2300" dirty="0" smtClean="0">
                <a:solidFill>
                  <a:schemeClr val="tx1"/>
                </a:solidFill>
              </a:rPr>
              <a:t>Daily estimates of PM2.5 from our statistical model</a:t>
            </a:r>
            <a:endParaRPr lang="en-US" sz="2300" dirty="0">
              <a:solidFill>
                <a:schemeClr val="tx1"/>
              </a:solidFill>
            </a:endParaRPr>
          </a:p>
        </p:txBody>
      </p:sp>
      <p:sp>
        <p:nvSpPr>
          <p:cNvPr id="8" name="TextBox 7"/>
          <p:cNvSpPr txBox="1"/>
          <p:nvPr/>
        </p:nvSpPr>
        <p:spPr>
          <a:xfrm>
            <a:off x="381000" y="804446"/>
            <a:ext cx="1883849" cy="338554"/>
          </a:xfrm>
          <a:prstGeom prst="rect">
            <a:avLst/>
          </a:prstGeom>
          <a:noFill/>
        </p:spPr>
        <p:txBody>
          <a:bodyPr wrap="none" rtlCol="0">
            <a:spAutoFit/>
          </a:bodyPr>
          <a:lstStyle/>
          <a:p>
            <a:r>
              <a:rPr lang="en-US" sz="1600" dirty="0" smtClean="0"/>
              <a:t>January 29</a:t>
            </a:r>
            <a:r>
              <a:rPr lang="en-US" sz="1600" baseline="30000" dirty="0" smtClean="0"/>
              <a:t>th</a:t>
            </a:r>
            <a:r>
              <a:rPr lang="en-US" sz="1600" dirty="0" smtClean="0"/>
              <a:t>, 2008</a:t>
            </a:r>
            <a:endParaRPr lang="en-US" sz="1600" dirty="0"/>
          </a:p>
        </p:txBody>
      </p:sp>
      <p:sp>
        <p:nvSpPr>
          <p:cNvPr id="9" name="TextBox 8"/>
          <p:cNvSpPr txBox="1"/>
          <p:nvPr/>
        </p:nvSpPr>
        <p:spPr>
          <a:xfrm>
            <a:off x="2532262" y="820081"/>
            <a:ext cx="1981633" cy="338554"/>
          </a:xfrm>
          <a:prstGeom prst="rect">
            <a:avLst/>
          </a:prstGeom>
          <a:noFill/>
        </p:spPr>
        <p:txBody>
          <a:bodyPr wrap="none" rtlCol="0">
            <a:spAutoFit/>
          </a:bodyPr>
          <a:lstStyle/>
          <a:p>
            <a:r>
              <a:rPr lang="en-US" sz="1600" dirty="0" smtClean="0"/>
              <a:t>February 23</a:t>
            </a:r>
            <a:r>
              <a:rPr lang="en-US" sz="1600" baseline="30000" dirty="0" smtClean="0"/>
              <a:t>rd</a:t>
            </a:r>
            <a:r>
              <a:rPr lang="en-US" sz="1600" dirty="0" smtClean="0"/>
              <a:t>, 2008</a:t>
            </a:r>
            <a:endParaRPr lang="en-US" sz="1600" dirty="0"/>
          </a:p>
        </p:txBody>
      </p:sp>
      <p:sp>
        <p:nvSpPr>
          <p:cNvPr id="10" name="TextBox 9"/>
          <p:cNvSpPr txBox="1"/>
          <p:nvPr/>
        </p:nvSpPr>
        <p:spPr>
          <a:xfrm>
            <a:off x="4925438" y="820081"/>
            <a:ext cx="1604927" cy="338554"/>
          </a:xfrm>
          <a:prstGeom prst="rect">
            <a:avLst/>
          </a:prstGeom>
          <a:noFill/>
        </p:spPr>
        <p:txBody>
          <a:bodyPr wrap="none" rtlCol="0">
            <a:spAutoFit/>
          </a:bodyPr>
          <a:lstStyle/>
          <a:p>
            <a:r>
              <a:rPr lang="en-US" sz="1600" dirty="0" smtClean="0"/>
              <a:t>June 23</a:t>
            </a:r>
            <a:r>
              <a:rPr lang="en-US" sz="1600" baseline="30000" dirty="0" smtClean="0"/>
              <a:t>rd</a:t>
            </a:r>
            <a:r>
              <a:rPr lang="en-US" sz="1600" dirty="0" smtClean="0"/>
              <a:t>, 2008</a:t>
            </a:r>
            <a:endParaRPr lang="en-US" sz="1600" dirty="0"/>
          </a:p>
        </p:txBody>
      </p:sp>
      <p:sp>
        <p:nvSpPr>
          <p:cNvPr id="11" name="TextBox 10"/>
          <p:cNvSpPr txBox="1"/>
          <p:nvPr/>
        </p:nvSpPr>
        <p:spPr>
          <a:xfrm>
            <a:off x="7086600" y="820081"/>
            <a:ext cx="1808508" cy="338554"/>
          </a:xfrm>
          <a:prstGeom prst="rect">
            <a:avLst/>
          </a:prstGeom>
          <a:noFill/>
        </p:spPr>
        <p:txBody>
          <a:bodyPr wrap="none" rtlCol="0">
            <a:spAutoFit/>
          </a:bodyPr>
          <a:lstStyle/>
          <a:p>
            <a:r>
              <a:rPr lang="en-US" sz="1600" dirty="0" smtClean="0"/>
              <a:t>October 2</a:t>
            </a:r>
            <a:r>
              <a:rPr lang="en-US" sz="1600" baseline="30000" dirty="0" smtClean="0"/>
              <a:t>nd</a:t>
            </a:r>
            <a:r>
              <a:rPr lang="en-US" sz="1600" dirty="0" smtClean="0"/>
              <a:t>, 2008</a:t>
            </a:r>
            <a:endParaRPr lang="en-US" sz="1600" dirty="0"/>
          </a:p>
        </p:txBody>
      </p:sp>
      <p:sp>
        <p:nvSpPr>
          <p:cNvPr id="12" name="TextBox 11"/>
          <p:cNvSpPr txBox="1"/>
          <p:nvPr/>
        </p:nvSpPr>
        <p:spPr>
          <a:xfrm>
            <a:off x="560924" y="4581728"/>
            <a:ext cx="1524000" cy="738664"/>
          </a:xfrm>
          <a:prstGeom prst="rect">
            <a:avLst/>
          </a:prstGeom>
          <a:noFill/>
        </p:spPr>
        <p:txBody>
          <a:bodyPr wrap="square" rtlCol="0">
            <a:spAutoFit/>
          </a:bodyPr>
          <a:lstStyle/>
          <a:p>
            <a:r>
              <a:rPr lang="en-US" sz="1400" dirty="0" smtClean="0"/>
              <a:t>Wintertime PM</a:t>
            </a:r>
            <a:r>
              <a:rPr lang="en-US" sz="1400" baseline="-25000" dirty="0" smtClean="0"/>
              <a:t>2.5</a:t>
            </a:r>
            <a:r>
              <a:rPr lang="en-US" sz="1400" dirty="0" smtClean="0"/>
              <a:t> episode in the Northeast U.S.</a:t>
            </a:r>
            <a:endParaRPr lang="en-US" sz="1400" dirty="0"/>
          </a:p>
        </p:txBody>
      </p:sp>
      <p:sp>
        <p:nvSpPr>
          <p:cNvPr id="13" name="TextBox 12"/>
          <p:cNvSpPr txBox="1"/>
          <p:nvPr/>
        </p:nvSpPr>
        <p:spPr>
          <a:xfrm>
            <a:off x="2761078" y="4581728"/>
            <a:ext cx="1524000" cy="738664"/>
          </a:xfrm>
          <a:prstGeom prst="rect">
            <a:avLst/>
          </a:prstGeom>
          <a:noFill/>
        </p:spPr>
        <p:txBody>
          <a:bodyPr wrap="square" rtlCol="0">
            <a:spAutoFit/>
          </a:bodyPr>
          <a:lstStyle/>
          <a:p>
            <a:r>
              <a:rPr lang="en-US" sz="1400" dirty="0" smtClean="0"/>
              <a:t>Wintertime PM</a:t>
            </a:r>
            <a:r>
              <a:rPr lang="en-US" sz="1400" baseline="-25000" dirty="0" smtClean="0"/>
              <a:t>2.5</a:t>
            </a:r>
            <a:r>
              <a:rPr lang="en-US" sz="1400" dirty="0" smtClean="0"/>
              <a:t> episode in the Midwestern U.S.</a:t>
            </a:r>
            <a:endParaRPr lang="en-US" sz="1400" dirty="0"/>
          </a:p>
        </p:txBody>
      </p:sp>
      <p:sp>
        <p:nvSpPr>
          <p:cNvPr id="14" name="TextBox 13"/>
          <p:cNvSpPr txBox="1"/>
          <p:nvPr/>
        </p:nvSpPr>
        <p:spPr>
          <a:xfrm>
            <a:off x="4941777" y="4689450"/>
            <a:ext cx="1703962" cy="523220"/>
          </a:xfrm>
          <a:prstGeom prst="rect">
            <a:avLst/>
          </a:prstGeom>
          <a:noFill/>
        </p:spPr>
        <p:txBody>
          <a:bodyPr wrap="square" rtlCol="0">
            <a:spAutoFit/>
          </a:bodyPr>
          <a:lstStyle/>
          <a:p>
            <a:r>
              <a:rPr lang="en-US" sz="1400" dirty="0" smtClean="0"/>
              <a:t>Wildfires in the Southeastern U.S.</a:t>
            </a:r>
            <a:endParaRPr lang="en-US" sz="1400" dirty="0"/>
          </a:p>
        </p:txBody>
      </p:sp>
      <p:sp>
        <p:nvSpPr>
          <p:cNvPr id="15" name="TextBox 14"/>
          <p:cNvSpPr txBox="1"/>
          <p:nvPr/>
        </p:nvSpPr>
        <p:spPr>
          <a:xfrm>
            <a:off x="7381254" y="4581728"/>
            <a:ext cx="1219199" cy="738664"/>
          </a:xfrm>
          <a:prstGeom prst="rect">
            <a:avLst/>
          </a:prstGeom>
          <a:noFill/>
        </p:spPr>
        <p:txBody>
          <a:bodyPr wrap="square" rtlCol="0">
            <a:spAutoFit/>
          </a:bodyPr>
          <a:lstStyle/>
          <a:p>
            <a:r>
              <a:rPr lang="en-US" sz="1400" dirty="0" smtClean="0"/>
              <a:t>A clean day across most of the U.S.</a:t>
            </a:r>
            <a:endParaRPr lang="en-US" sz="1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1339395"/>
            <a:ext cx="8810625" cy="3246355"/>
          </a:xfrm>
          <a:prstGeom prst="rect">
            <a:avLst/>
          </a:prstGeom>
        </p:spPr>
      </p:pic>
    </p:spTree>
    <p:extLst>
      <p:ext uri="{BB962C8B-B14F-4D97-AF65-F5344CB8AC3E}">
        <p14:creationId xmlns:p14="http://schemas.microsoft.com/office/powerpoint/2010/main" val="28122437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400" dirty="0" smtClean="0">
                <a:solidFill>
                  <a:schemeClr val="tx1"/>
                </a:solidFill>
              </a:rPr>
              <a:t>SKILL of The statistical model</a:t>
            </a:r>
            <a:endParaRPr lang="en-US" sz="2400" dirty="0">
              <a:solidFill>
                <a:schemeClr val="tx1"/>
              </a:solidFill>
            </a:endParaRPr>
          </a:p>
        </p:txBody>
      </p:sp>
      <p:sp>
        <p:nvSpPr>
          <p:cNvPr id="3" name="Slide Number Placeholder 2"/>
          <p:cNvSpPr>
            <a:spLocks noGrp="1"/>
          </p:cNvSpPr>
          <p:nvPr>
            <p:ph type="sldNum" sz="quarter" idx="12"/>
          </p:nvPr>
        </p:nvSpPr>
        <p:spPr/>
        <p:txBody>
          <a:bodyPr/>
          <a:lstStyle/>
          <a:p>
            <a:fld id="{9E70743C-FDB2-4894-B60A-4543FE8376A2}" type="slidenum">
              <a:rPr lang="en-US" smtClean="0"/>
              <a:t>17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47916397"/>
              </p:ext>
            </p:extLst>
          </p:nvPr>
        </p:nvGraphicFramePr>
        <p:xfrm>
          <a:off x="990600" y="2209800"/>
          <a:ext cx="7238998" cy="2554605"/>
        </p:xfrm>
        <a:graphic>
          <a:graphicData uri="http://schemas.openxmlformats.org/drawingml/2006/table">
            <a:tbl>
              <a:tblPr/>
              <a:tblGrid>
                <a:gridCol w="3155968">
                  <a:extLst>
                    <a:ext uri="{9D8B030D-6E8A-4147-A177-3AD203B41FA5}">
                      <a16:colId xmlns:a16="http://schemas.microsoft.com/office/drawing/2014/main" val="1115614202"/>
                    </a:ext>
                  </a:extLst>
                </a:gridCol>
                <a:gridCol w="1361010">
                  <a:extLst>
                    <a:ext uri="{9D8B030D-6E8A-4147-A177-3AD203B41FA5}">
                      <a16:colId xmlns:a16="http://schemas.microsoft.com/office/drawing/2014/main" val="2009601659"/>
                    </a:ext>
                  </a:extLst>
                </a:gridCol>
                <a:gridCol w="1361010">
                  <a:extLst>
                    <a:ext uri="{9D8B030D-6E8A-4147-A177-3AD203B41FA5}">
                      <a16:colId xmlns:a16="http://schemas.microsoft.com/office/drawing/2014/main" val="3769665046"/>
                    </a:ext>
                  </a:extLst>
                </a:gridCol>
                <a:gridCol w="1361010">
                  <a:extLst>
                    <a:ext uri="{9D8B030D-6E8A-4147-A177-3AD203B41FA5}">
                      <a16:colId xmlns:a16="http://schemas.microsoft.com/office/drawing/2014/main" val="916343497"/>
                    </a:ext>
                  </a:extLst>
                </a:gridCol>
              </a:tblGrid>
              <a:tr h="190500">
                <a:tc>
                  <a:txBody>
                    <a:bodyPr/>
                    <a:lstStyle/>
                    <a:p>
                      <a:pPr algn="ctr" fontAlgn="ctr"/>
                      <a:endParaRPr lang="en-US" sz="1800" b="1"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gridSpan="3">
                  <a:txBody>
                    <a:bodyPr/>
                    <a:lstStyle/>
                    <a:p>
                      <a:pPr algn="ctr" fontAlgn="ctr"/>
                      <a:r>
                        <a:rPr lang="en-US" sz="1800" b="1" i="0" u="none" strike="noStrike" dirty="0">
                          <a:solidFill>
                            <a:srgbClr val="000000"/>
                          </a:solidFill>
                          <a:effectLst/>
                          <a:latin typeface="Calibri" panose="020F0502020204030204" pitchFamily="34" charset="0"/>
                        </a:rPr>
                        <a:t>Daily fit</a:t>
                      </a:r>
                    </a:p>
                  </a:txBody>
                  <a:tcPr marL="9525" marR="9525" marT="9525" marB="0"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77992771"/>
                  </a:ext>
                </a:extLst>
              </a:tr>
              <a:tr h="228600">
                <a:tc>
                  <a:txBody>
                    <a:bodyPr/>
                    <a:lstStyle/>
                    <a:p>
                      <a:pPr algn="ctr" fontAlgn="b"/>
                      <a:r>
                        <a:rPr lang="en-US" sz="1800" b="1" i="0" u="none" strike="noStrike" dirty="0">
                          <a:solidFill>
                            <a:srgbClr val="000000"/>
                          </a:solidFill>
                          <a:effectLst/>
                          <a:latin typeface="Calibri" panose="020F0502020204030204" pitchFamily="34" charset="0"/>
                        </a:rPr>
                        <a:t>Name of run</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panose="020F0502020204030204" pitchFamily="34" charset="0"/>
                        </a:rPr>
                        <a:t>R</a:t>
                      </a:r>
                      <a:r>
                        <a:rPr lang="en-US" sz="1800" b="1" i="0" u="none" strike="noStrike" baseline="30000" dirty="0">
                          <a:solidFill>
                            <a:srgbClr val="000000"/>
                          </a:solidFill>
                          <a:effectLst/>
                          <a:latin typeface="Calibri" panose="020F0502020204030204" pitchFamily="34" charset="0"/>
                        </a:rPr>
                        <a:t>2</a:t>
                      </a:r>
                      <a:endParaRPr lang="en-US" sz="18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panose="020F0502020204030204" pitchFamily="34" charset="0"/>
                        </a:rPr>
                        <a:t>Slope</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panose="020F0502020204030204" pitchFamily="34" charset="0"/>
                        </a:rPr>
                        <a:t>NME</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6934498"/>
                  </a:ext>
                </a:extLst>
              </a:tr>
              <a:tr h="190500">
                <a:tc>
                  <a:txBody>
                    <a:bodyPr/>
                    <a:lstStyle/>
                    <a:p>
                      <a:pPr algn="l" fontAlgn="b"/>
                      <a:r>
                        <a:rPr lang="en-US" sz="1800" b="0" i="0" u="none" strike="noStrike" dirty="0" smtClean="0">
                          <a:solidFill>
                            <a:srgbClr val="000000"/>
                          </a:solidFill>
                          <a:effectLst/>
                          <a:latin typeface="Calibri" panose="020F0502020204030204" pitchFamily="34" charset="0"/>
                        </a:rPr>
                        <a:t>Meteorology-only</a:t>
                      </a:r>
                      <a:r>
                        <a:rPr lang="en-US" sz="1800" b="0" i="0" u="none" strike="noStrike" baseline="0" dirty="0" smtClean="0">
                          <a:solidFill>
                            <a:srgbClr val="000000"/>
                          </a:solidFill>
                          <a:effectLst/>
                          <a:latin typeface="Calibri" panose="020F0502020204030204" pitchFamily="34" charset="0"/>
                        </a:rPr>
                        <a:t> (Met)</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0.46</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0.68</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29.2%</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15080412"/>
                  </a:ext>
                </a:extLst>
              </a:tr>
              <a:tr h="190500">
                <a:tc>
                  <a:txBody>
                    <a:bodyPr/>
                    <a:lstStyle/>
                    <a:p>
                      <a:pPr algn="l" fontAlgn="b"/>
                      <a:r>
                        <a:rPr lang="en-US" sz="1800" b="0" i="0" u="none" strike="noStrike" dirty="0" smtClean="0">
                          <a:solidFill>
                            <a:srgbClr val="000000"/>
                          </a:solidFill>
                          <a:effectLst/>
                          <a:latin typeface="Calibri" panose="020F0502020204030204" pitchFamily="34" charset="0"/>
                        </a:rPr>
                        <a:t>Land</a:t>
                      </a:r>
                      <a:r>
                        <a:rPr lang="en-US" sz="1800" b="0" i="0" u="none" strike="noStrike" baseline="0" dirty="0" smtClean="0">
                          <a:solidFill>
                            <a:srgbClr val="000000"/>
                          </a:solidFill>
                          <a:effectLst/>
                          <a:latin typeface="Calibri" panose="020F0502020204030204" pitchFamily="34" charset="0"/>
                        </a:rPr>
                        <a:t>-use type (LUT)</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0.41</a:t>
                      </a:r>
                    </a:p>
                  </a:txBody>
                  <a:tcPr marL="9525" marR="9525" marT="9525"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0.66</a:t>
                      </a:r>
                    </a:p>
                  </a:txBody>
                  <a:tcPr marL="9525" marR="9525" marT="9525"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30.5%</a:t>
                      </a:r>
                    </a:p>
                  </a:txBody>
                  <a:tcPr marL="9525" marR="9525" marT="9525" marB="0" anchor="b">
                    <a:lnL>
                      <a:noFill/>
                    </a:lnL>
                    <a:lnR>
                      <a:noFill/>
                    </a:lnR>
                    <a:lnT>
                      <a:noFill/>
                    </a:lnT>
                    <a:lnB>
                      <a:noFill/>
                    </a:lnB>
                  </a:tcPr>
                </a:tc>
                <a:extLst>
                  <a:ext uri="{0D108BD9-81ED-4DB2-BD59-A6C34878D82A}">
                    <a16:rowId xmlns:a16="http://schemas.microsoft.com/office/drawing/2014/main" val="4168284218"/>
                  </a:ext>
                </a:extLst>
              </a:tr>
              <a:tr h="190500">
                <a:tc>
                  <a:txBody>
                    <a:bodyPr/>
                    <a:lstStyle/>
                    <a:p>
                      <a:pPr algn="l" fontAlgn="b"/>
                      <a:r>
                        <a:rPr lang="en-US" sz="1800" b="0" i="0" u="none" strike="noStrike" dirty="0">
                          <a:solidFill>
                            <a:srgbClr val="000000"/>
                          </a:solidFill>
                          <a:effectLst/>
                          <a:latin typeface="Calibri" panose="020F0502020204030204" pitchFamily="34" charset="0"/>
                        </a:rPr>
                        <a:t>WRF-Chem</a:t>
                      </a:r>
                    </a:p>
                  </a:txBody>
                  <a:tcPr marL="9525" marR="9525" marT="9525" marB="0" anchor="b">
                    <a:lnL>
                      <a:noFill/>
                    </a:lnL>
                    <a:lnR>
                      <a:noFill/>
                    </a:lnR>
                    <a:lnT>
                      <a:noFill/>
                    </a:lnT>
                    <a:lnB>
                      <a:noFill/>
                    </a:lnB>
                  </a:tcPr>
                </a:tc>
                <a:tc>
                  <a:txBody>
                    <a:bodyPr/>
                    <a:lstStyle/>
                    <a:p>
                      <a:pPr algn="ctr" fontAlgn="b"/>
                      <a:r>
                        <a:rPr lang="en-US" sz="1800" b="0" i="0" u="none" strike="noStrike" dirty="0" smtClean="0">
                          <a:solidFill>
                            <a:srgbClr val="000000"/>
                          </a:solidFill>
                          <a:effectLst/>
                          <a:latin typeface="Calibri" panose="020F0502020204030204" pitchFamily="34" charset="0"/>
                        </a:rPr>
                        <a:t>0.66</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0.80</a:t>
                      </a:r>
                    </a:p>
                  </a:txBody>
                  <a:tcPr marL="9525" marR="9525" marT="9525" marB="0" anchor="b">
                    <a:lnL>
                      <a:noFill/>
                    </a:lnL>
                    <a:lnR>
                      <a:noFill/>
                    </a:lnR>
                    <a:lnT>
                      <a:noFill/>
                    </a:lnT>
                    <a:lnB>
                      <a:noFill/>
                    </a:lnB>
                  </a:tcPr>
                </a:tc>
                <a:tc>
                  <a:txBody>
                    <a:bodyPr/>
                    <a:lstStyle/>
                    <a:p>
                      <a:pPr algn="ctr" fontAlgn="b"/>
                      <a:r>
                        <a:rPr lang="en-US" sz="1800" b="0" i="0" u="none" strike="noStrike" dirty="0" smtClean="0">
                          <a:solidFill>
                            <a:srgbClr val="000000"/>
                          </a:solidFill>
                          <a:effectLst/>
                          <a:latin typeface="Calibri" panose="020F0502020204030204" pitchFamily="34" charset="0"/>
                        </a:rPr>
                        <a:t>22.3%</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88895666"/>
                  </a:ext>
                </a:extLst>
              </a:tr>
              <a:tr h="1905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panose="020F0502020204030204" pitchFamily="34" charset="0"/>
                        </a:rPr>
                        <a:t>Met, LUT &amp; WRF-Chem</a:t>
                      </a:r>
                    </a:p>
                  </a:txBody>
                  <a:tcPr marL="9525" marR="9525" marT="9525" marB="0" anchor="b">
                    <a:lnL>
                      <a:noFill/>
                    </a:lnL>
                    <a:lnR>
                      <a:noFill/>
                    </a:lnR>
                    <a:lnT>
                      <a:noFill/>
                    </a:lnT>
                    <a:lnB>
                      <a:noFill/>
                    </a:lnB>
                  </a:tcPr>
                </a:tc>
                <a:tc>
                  <a:txBody>
                    <a:bodyPr/>
                    <a:lstStyle/>
                    <a:p>
                      <a:pPr algn="ctr" fontAlgn="b"/>
                      <a:r>
                        <a:rPr lang="en-US" sz="1800" b="0" i="0" u="none" strike="noStrike" dirty="0" smtClean="0">
                          <a:solidFill>
                            <a:srgbClr val="000000"/>
                          </a:solidFill>
                          <a:effectLst/>
                          <a:latin typeface="Calibri" panose="020F0502020204030204" pitchFamily="34" charset="0"/>
                        </a:rPr>
                        <a:t>0.72</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800" b="0" i="0" u="none" strike="noStrike" dirty="0" smtClean="0">
                          <a:solidFill>
                            <a:srgbClr val="000000"/>
                          </a:solidFill>
                          <a:effectLst/>
                          <a:latin typeface="Calibri" panose="020F0502020204030204" pitchFamily="34" charset="0"/>
                        </a:rPr>
                        <a:t>0.87</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800" b="0" i="0" u="none" strike="noStrike" dirty="0" smtClean="0">
                          <a:solidFill>
                            <a:srgbClr val="000000"/>
                          </a:solidFill>
                          <a:effectLst/>
                          <a:latin typeface="Calibri" panose="020F0502020204030204" pitchFamily="34" charset="0"/>
                        </a:rPr>
                        <a:t>20.0%</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729140804"/>
                  </a:ext>
                </a:extLst>
              </a:tr>
              <a:tr h="190500">
                <a:tc>
                  <a:txBody>
                    <a:bodyPr/>
                    <a:lstStyle/>
                    <a:p>
                      <a:pPr algn="l" fontAlgn="b"/>
                      <a:r>
                        <a:rPr lang="en-US" sz="1800" b="0" i="0" u="none" strike="noStrike" dirty="0">
                          <a:solidFill>
                            <a:srgbClr val="000000"/>
                          </a:solidFill>
                          <a:effectLst/>
                          <a:latin typeface="Calibri" panose="020F0502020204030204" pitchFamily="34" charset="0"/>
                        </a:rPr>
                        <a:t>AOD</a:t>
                      </a:r>
                    </a:p>
                  </a:txBody>
                  <a:tcPr marL="9525" marR="9525" marT="9525" marB="0" anchor="b">
                    <a:lnL>
                      <a:noFill/>
                    </a:lnL>
                    <a:lnR>
                      <a:noFill/>
                    </a:lnR>
                    <a:lnT>
                      <a:noFill/>
                    </a:lnT>
                    <a:lnB>
                      <a:noFill/>
                    </a:lnB>
                  </a:tcPr>
                </a:tc>
                <a:tc>
                  <a:txBody>
                    <a:bodyPr/>
                    <a:lstStyle/>
                    <a:p>
                      <a:pPr algn="ctr" fontAlgn="b"/>
                      <a:r>
                        <a:rPr lang="en-US" sz="1800" b="0" i="0" u="none" strike="noStrike" dirty="0" smtClean="0">
                          <a:solidFill>
                            <a:srgbClr val="000000"/>
                          </a:solidFill>
                          <a:effectLst/>
                          <a:latin typeface="Calibri" panose="020F0502020204030204" pitchFamily="34" charset="0"/>
                        </a:rPr>
                        <a:t>0.52</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0.77</a:t>
                      </a:r>
                    </a:p>
                  </a:txBody>
                  <a:tcPr marL="9525" marR="9525" marT="9525" marB="0" anchor="b">
                    <a:lnL>
                      <a:noFill/>
                    </a:lnL>
                    <a:lnR>
                      <a:noFill/>
                    </a:lnR>
                    <a:lnT>
                      <a:noFill/>
                    </a:lnT>
                    <a:lnB>
                      <a:noFill/>
                    </a:lnB>
                  </a:tcPr>
                </a:tc>
                <a:tc>
                  <a:txBody>
                    <a:bodyPr/>
                    <a:lstStyle/>
                    <a:p>
                      <a:pPr algn="ctr" fontAlgn="b"/>
                      <a:r>
                        <a:rPr lang="en-US" sz="1800" b="0" i="0" u="none" strike="noStrike" dirty="0" smtClean="0">
                          <a:solidFill>
                            <a:srgbClr val="000000"/>
                          </a:solidFill>
                          <a:effectLst/>
                          <a:latin typeface="Calibri" panose="020F0502020204030204" pitchFamily="34" charset="0"/>
                        </a:rPr>
                        <a:t>27.3%</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731416760"/>
                  </a:ext>
                </a:extLst>
              </a:tr>
              <a:tr h="190500">
                <a:tc>
                  <a:txBody>
                    <a:bodyPr/>
                    <a:lstStyle/>
                    <a:p>
                      <a:pPr algn="l" fontAlgn="b"/>
                      <a:r>
                        <a:rPr lang="en-US" sz="1800" b="0" i="1" u="none" strike="noStrike" dirty="0">
                          <a:solidFill>
                            <a:srgbClr val="000000"/>
                          </a:solidFill>
                          <a:effectLst/>
                          <a:latin typeface="Calibri" panose="020F0502020204030204" pitchFamily="34" charset="0"/>
                        </a:rPr>
                        <a:t>AOD, Met, LUT &amp; WRF-Chem</a:t>
                      </a:r>
                    </a:p>
                  </a:txBody>
                  <a:tcPr marL="9525" marR="9525" marT="9525" marB="0" anchor="b">
                    <a:lnL>
                      <a:noFill/>
                    </a:lnL>
                    <a:lnR>
                      <a:noFill/>
                    </a:lnR>
                    <a:lnT>
                      <a:noFill/>
                    </a:lnT>
                    <a:lnB>
                      <a:noFill/>
                    </a:lnB>
                  </a:tcPr>
                </a:tc>
                <a:tc>
                  <a:txBody>
                    <a:bodyPr/>
                    <a:lstStyle/>
                    <a:p>
                      <a:pPr algn="ctr" fontAlgn="b"/>
                      <a:r>
                        <a:rPr lang="en-US" sz="1800" b="0" i="1" u="none" strike="noStrike" dirty="0" smtClean="0">
                          <a:solidFill>
                            <a:srgbClr val="000000"/>
                          </a:solidFill>
                          <a:effectLst/>
                          <a:latin typeface="Calibri" panose="020F0502020204030204" pitchFamily="34" charset="0"/>
                        </a:rPr>
                        <a:t>0.75</a:t>
                      </a:r>
                      <a:endParaRPr lang="en-US" sz="1800" b="0" i="1"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800" b="0" i="1" u="none" strike="noStrike" dirty="0" smtClean="0">
                          <a:solidFill>
                            <a:srgbClr val="000000"/>
                          </a:solidFill>
                          <a:effectLst/>
                          <a:latin typeface="Calibri" panose="020F0502020204030204" pitchFamily="34" charset="0"/>
                        </a:rPr>
                        <a:t>0.89</a:t>
                      </a:r>
                      <a:endParaRPr lang="en-US" sz="1800" b="0" i="1"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800" b="0" i="0" u="none" strike="noStrike" dirty="0" smtClean="0">
                          <a:solidFill>
                            <a:srgbClr val="000000"/>
                          </a:solidFill>
                          <a:effectLst/>
                          <a:latin typeface="Calibri" panose="020F0502020204030204" pitchFamily="34" charset="0"/>
                        </a:rPr>
                        <a:t>19.0%</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504026426"/>
                  </a:ext>
                </a:extLst>
              </a:tr>
              <a:tr h="190500">
                <a:tc>
                  <a:txBody>
                    <a:bodyPr/>
                    <a:lstStyle/>
                    <a:p>
                      <a:pPr algn="l" fontAlgn="b"/>
                      <a:r>
                        <a:rPr lang="en-US" sz="1800" b="0" i="0" u="none" strike="noStrike" dirty="0">
                          <a:solidFill>
                            <a:srgbClr val="000000"/>
                          </a:solidFill>
                          <a:effectLst/>
                          <a:latin typeface="Calibri" panose="020F0502020204030204" pitchFamily="34" charset="0"/>
                        </a:rPr>
                        <a:t>WRF-Chem-PM2.5</a:t>
                      </a:r>
                    </a:p>
                  </a:txBody>
                  <a:tcPr marL="9525" marR="9525" marT="9525"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0.23</a:t>
                      </a:r>
                    </a:p>
                  </a:txBody>
                  <a:tcPr marL="9525" marR="9525" marT="9525"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1.13</a:t>
                      </a:r>
                    </a:p>
                  </a:txBody>
                  <a:tcPr marL="9525" marR="9525" marT="9525"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40.5%</a:t>
                      </a:r>
                    </a:p>
                  </a:txBody>
                  <a:tcPr marL="9525" marR="9525" marT="9525" marB="0" anchor="b">
                    <a:lnL>
                      <a:noFill/>
                    </a:lnL>
                    <a:lnR>
                      <a:noFill/>
                    </a:lnR>
                    <a:lnT>
                      <a:noFill/>
                    </a:lnT>
                    <a:lnB>
                      <a:noFill/>
                    </a:lnB>
                  </a:tcPr>
                </a:tc>
                <a:extLst>
                  <a:ext uri="{0D108BD9-81ED-4DB2-BD59-A6C34878D82A}">
                    <a16:rowId xmlns:a16="http://schemas.microsoft.com/office/drawing/2014/main" val="2369558634"/>
                  </a:ext>
                </a:extLst>
              </a:tr>
            </a:tbl>
          </a:graphicData>
        </a:graphic>
      </p:graphicFrame>
      <p:sp>
        <p:nvSpPr>
          <p:cNvPr id="6" name="Rectangle 5"/>
          <p:cNvSpPr/>
          <p:nvPr/>
        </p:nvSpPr>
        <p:spPr>
          <a:xfrm>
            <a:off x="990600" y="1153697"/>
            <a:ext cx="7924800" cy="646331"/>
          </a:xfrm>
          <a:prstGeom prst="rect">
            <a:avLst/>
          </a:prstGeom>
        </p:spPr>
        <p:txBody>
          <a:bodyPr wrap="square">
            <a:spAutoFit/>
          </a:bodyPr>
          <a:lstStyle/>
          <a:p>
            <a:r>
              <a:rPr lang="en-US" dirty="0"/>
              <a:t>A 10-fold cross-validation of the statistical model with various inputs used. The italicized model is the one used to </a:t>
            </a:r>
            <a:r>
              <a:rPr lang="en-US" dirty="0" smtClean="0"/>
              <a:t>generate the previous slides.</a:t>
            </a:r>
            <a:endParaRPr lang="en-US" dirty="0"/>
          </a:p>
        </p:txBody>
      </p:sp>
    </p:spTree>
    <p:extLst>
      <p:ext uri="{BB962C8B-B14F-4D97-AF65-F5344CB8AC3E}">
        <p14:creationId xmlns:p14="http://schemas.microsoft.com/office/powerpoint/2010/main" val="32724768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4618"/>
            <a:ext cx="8229600" cy="1143000"/>
          </a:xfrm>
        </p:spPr>
        <p:txBody>
          <a:bodyPr>
            <a:normAutofit/>
          </a:bodyPr>
          <a:lstStyle/>
          <a:p>
            <a:r>
              <a:rPr lang="en-US" sz="2400" dirty="0" smtClean="0">
                <a:solidFill>
                  <a:schemeClr val="tx1"/>
                </a:solidFill>
              </a:rPr>
              <a:t>Daily R</a:t>
            </a:r>
            <a:r>
              <a:rPr lang="en-US" sz="2400" baseline="30000" dirty="0" smtClean="0">
                <a:solidFill>
                  <a:schemeClr val="tx1"/>
                </a:solidFill>
              </a:rPr>
              <a:t>2</a:t>
            </a:r>
            <a:r>
              <a:rPr lang="en-US" sz="2400" dirty="0">
                <a:solidFill>
                  <a:schemeClr val="tx1"/>
                </a:solidFill>
              </a:rPr>
              <a:t> </a:t>
            </a:r>
            <a:r>
              <a:rPr lang="en-US" sz="2400" dirty="0" smtClean="0">
                <a:solidFill>
                  <a:schemeClr val="tx1"/>
                </a:solidFill>
              </a:rPr>
              <a:t>values of various models</a:t>
            </a:r>
            <a:endParaRPr lang="en-US" sz="2400" dirty="0">
              <a:solidFill>
                <a:schemeClr val="tx1"/>
              </a:solidFill>
            </a:endParaRPr>
          </a:p>
        </p:txBody>
      </p:sp>
      <p:sp>
        <p:nvSpPr>
          <p:cNvPr id="3" name="Slide Number Placeholder 2"/>
          <p:cNvSpPr>
            <a:spLocks noGrp="1"/>
          </p:cNvSpPr>
          <p:nvPr>
            <p:ph type="sldNum" sz="quarter" idx="12"/>
          </p:nvPr>
        </p:nvSpPr>
        <p:spPr/>
        <p:txBody>
          <a:bodyPr/>
          <a:lstStyle/>
          <a:p>
            <a:fld id="{9E70743C-FDB2-4894-B60A-4543FE8376A2}" type="slidenum">
              <a:rPr lang="en-US" smtClean="0"/>
              <a:t>18</a:t>
            </a:fld>
            <a:endParaRPr lang="en-US" dirty="0"/>
          </a:p>
        </p:txBody>
      </p:sp>
      <p:sp>
        <p:nvSpPr>
          <p:cNvPr id="6" name="TextBox 5"/>
          <p:cNvSpPr txBox="1"/>
          <p:nvPr/>
        </p:nvSpPr>
        <p:spPr>
          <a:xfrm>
            <a:off x="6592111" y="1447800"/>
            <a:ext cx="2057400" cy="646331"/>
          </a:xfrm>
          <a:prstGeom prst="rect">
            <a:avLst/>
          </a:prstGeom>
          <a:noFill/>
        </p:spPr>
        <p:txBody>
          <a:bodyPr wrap="square" rtlCol="0">
            <a:spAutoFit/>
          </a:bodyPr>
          <a:lstStyle/>
          <a:p>
            <a:r>
              <a:rPr lang="en-US" dirty="0" smtClean="0"/>
              <a:t>Dark blue – Full statistical model</a:t>
            </a:r>
            <a:endParaRPr lang="en-US" dirty="0"/>
          </a:p>
        </p:txBody>
      </p:sp>
      <p:sp>
        <p:nvSpPr>
          <p:cNvPr id="7" name="TextBox 6"/>
          <p:cNvSpPr txBox="1"/>
          <p:nvPr/>
        </p:nvSpPr>
        <p:spPr>
          <a:xfrm>
            <a:off x="6592111" y="2669204"/>
            <a:ext cx="2399489" cy="646331"/>
          </a:xfrm>
          <a:prstGeom prst="rect">
            <a:avLst/>
          </a:prstGeom>
          <a:noFill/>
        </p:spPr>
        <p:txBody>
          <a:bodyPr wrap="square" rtlCol="0">
            <a:spAutoFit/>
          </a:bodyPr>
          <a:lstStyle/>
          <a:p>
            <a:r>
              <a:rPr lang="en-US" dirty="0" smtClean="0"/>
              <a:t>Light blue – AOD-only statistical model</a:t>
            </a:r>
            <a:endParaRPr lang="en-US" dirty="0"/>
          </a:p>
        </p:txBody>
      </p:sp>
      <p:sp>
        <p:nvSpPr>
          <p:cNvPr id="8" name="TextBox 7"/>
          <p:cNvSpPr txBox="1"/>
          <p:nvPr/>
        </p:nvSpPr>
        <p:spPr>
          <a:xfrm>
            <a:off x="6592110" y="3793799"/>
            <a:ext cx="2399489" cy="369332"/>
          </a:xfrm>
          <a:prstGeom prst="rect">
            <a:avLst/>
          </a:prstGeom>
          <a:noFill/>
        </p:spPr>
        <p:txBody>
          <a:bodyPr wrap="square" rtlCol="0">
            <a:spAutoFit/>
          </a:bodyPr>
          <a:lstStyle/>
          <a:p>
            <a:r>
              <a:rPr lang="en-US" dirty="0" smtClean="0"/>
              <a:t>Red – WRF-Chem</a:t>
            </a:r>
            <a:endParaRPr lang="en-US" dirty="0"/>
          </a:p>
        </p:txBody>
      </p:sp>
      <p:sp>
        <p:nvSpPr>
          <p:cNvPr id="9" name="TextBox 8"/>
          <p:cNvSpPr txBox="1"/>
          <p:nvPr/>
        </p:nvSpPr>
        <p:spPr>
          <a:xfrm>
            <a:off x="1825378" y="5775993"/>
            <a:ext cx="4121641" cy="369332"/>
          </a:xfrm>
          <a:prstGeom prst="rect">
            <a:avLst/>
          </a:prstGeom>
          <a:noFill/>
        </p:spPr>
        <p:txBody>
          <a:bodyPr wrap="none" rtlCol="0">
            <a:spAutoFit/>
          </a:bodyPr>
          <a:lstStyle/>
          <a:p>
            <a:r>
              <a:rPr lang="en-US" dirty="0" smtClean="0"/>
              <a:t>Lines represent monthly averaged skill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025858"/>
            <a:ext cx="5185019" cy="4622398"/>
          </a:xfrm>
          <a:prstGeom prst="rect">
            <a:avLst/>
          </a:prstGeom>
        </p:spPr>
      </p:pic>
    </p:spTree>
    <p:extLst>
      <p:ext uri="{BB962C8B-B14F-4D97-AF65-F5344CB8AC3E}">
        <p14:creationId xmlns:p14="http://schemas.microsoft.com/office/powerpoint/2010/main" val="6293974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6697"/>
            <a:ext cx="8229600" cy="639762"/>
          </a:xfrm>
        </p:spPr>
        <p:txBody>
          <a:bodyPr/>
          <a:lstStyle/>
          <a:p>
            <a:r>
              <a:rPr lang="en-US" dirty="0" smtClean="0">
                <a:solidFill>
                  <a:schemeClr val="tx1"/>
                </a:solidFill>
              </a:rPr>
              <a:t>CONCLUSIONS</a:t>
            </a:r>
            <a:endParaRPr lang="en-US" dirty="0">
              <a:solidFill>
                <a:schemeClr val="tx1"/>
              </a:solidFill>
            </a:endParaRPr>
          </a:p>
        </p:txBody>
      </p:sp>
      <p:sp>
        <p:nvSpPr>
          <p:cNvPr id="3" name="Slide Number Placeholder 2"/>
          <p:cNvSpPr>
            <a:spLocks noGrp="1"/>
          </p:cNvSpPr>
          <p:nvPr>
            <p:ph type="sldNum" sz="quarter" idx="12"/>
          </p:nvPr>
        </p:nvSpPr>
        <p:spPr/>
        <p:txBody>
          <a:bodyPr/>
          <a:lstStyle/>
          <a:p>
            <a:fld id="{9E70743C-FDB2-4894-B60A-4543FE8376A2}" type="slidenum">
              <a:rPr lang="en-US" smtClean="0"/>
              <a:t>19</a:t>
            </a:fld>
            <a:endParaRPr lang="en-US" dirty="0"/>
          </a:p>
        </p:txBody>
      </p:sp>
      <p:sp>
        <p:nvSpPr>
          <p:cNvPr id="4" name="Text Placeholder 3"/>
          <p:cNvSpPr>
            <a:spLocks noGrp="1"/>
          </p:cNvSpPr>
          <p:nvPr>
            <p:ph type="body" sz="quarter" idx="13"/>
          </p:nvPr>
        </p:nvSpPr>
        <p:spPr>
          <a:xfrm>
            <a:off x="647700" y="785127"/>
            <a:ext cx="8039100" cy="4953000"/>
          </a:xfrm>
        </p:spPr>
        <p:txBody>
          <a:bodyPr>
            <a:noAutofit/>
          </a:bodyPr>
          <a:lstStyle/>
          <a:p>
            <a:r>
              <a:rPr lang="en-US" sz="2400" dirty="0" smtClean="0">
                <a:solidFill>
                  <a:schemeClr val="tx1"/>
                </a:solidFill>
              </a:rPr>
              <a:t>We estimate </a:t>
            </a:r>
            <a:r>
              <a:rPr lang="en-US" sz="2400" dirty="0">
                <a:solidFill>
                  <a:schemeClr val="tx1"/>
                </a:solidFill>
              </a:rPr>
              <a:t>daily </a:t>
            </a:r>
            <a:r>
              <a:rPr lang="en-US" sz="2400" dirty="0" smtClean="0">
                <a:solidFill>
                  <a:schemeClr val="tx1"/>
                </a:solidFill>
              </a:rPr>
              <a:t>PM2.5 in the </a:t>
            </a:r>
            <a:r>
              <a:rPr lang="en-US" sz="2400" dirty="0">
                <a:solidFill>
                  <a:schemeClr val="tx1"/>
                </a:solidFill>
              </a:rPr>
              <a:t>eastern United </a:t>
            </a:r>
            <a:r>
              <a:rPr lang="en-US" sz="2400" dirty="0" smtClean="0">
                <a:solidFill>
                  <a:schemeClr val="tx1"/>
                </a:solidFill>
              </a:rPr>
              <a:t>States constrained </a:t>
            </a:r>
            <a:r>
              <a:rPr lang="en-US" sz="2400" dirty="0">
                <a:solidFill>
                  <a:schemeClr val="tx1"/>
                </a:solidFill>
              </a:rPr>
              <a:t>by satellite </a:t>
            </a:r>
            <a:r>
              <a:rPr lang="en-US" sz="2400" dirty="0" smtClean="0">
                <a:solidFill>
                  <a:schemeClr val="tx1"/>
                </a:solidFill>
              </a:rPr>
              <a:t>data </a:t>
            </a:r>
          </a:p>
          <a:p>
            <a:pPr lvl="1"/>
            <a:r>
              <a:rPr lang="en-US" sz="1800" dirty="0">
                <a:solidFill>
                  <a:schemeClr val="tx1"/>
                </a:solidFill>
              </a:rPr>
              <a:t>C</a:t>
            </a:r>
            <a:r>
              <a:rPr lang="en-US" sz="1800" dirty="0" smtClean="0">
                <a:solidFill>
                  <a:schemeClr val="tx1"/>
                </a:solidFill>
              </a:rPr>
              <a:t>urrently </a:t>
            </a:r>
            <a:r>
              <a:rPr lang="en-US" sz="1800" dirty="0">
                <a:solidFill>
                  <a:schemeClr val="tx1"/>
                </a:solidFill>
              </a:rPr>
              <a:t>only have 2008, but will have 2008 </a:t>
            </a:r>
            <a:r>
              <a:rPr lang="en-US" sz="1800" dirty="0" smtClean="0">
                <a:solidFill>
                  <a:schemeClr val="tx1"/>
                </a:solidFill>
              </a:rPr>
              <a:t>- 2012 </a:t>
            </a:r>
            <a:r>
              <a:rPr lang="en-US" sz="1800" dirty="0">
                <a:solidFill>
                  <a:schemeClr val="tx1"/>
                </a:solidFill>
              </a:rPr>
              <a:t>shortly</a:t>
            </a:r>
            <a:r>
              <a:rPr lang="en-US" sz="1800" dirty="0" smtClean="0">
                <a:solidFill>
                  <a:schemeClr val="tx1"/>
                </a:solidFill>
              </a:rPr>
              <a:t>.</a:t>
            </a:r>
          </a:p>
          <a:p>
            <a:pPr marL="457200" lvl="1" indent="0">
              <a:buNone/>
            </a:pPr>
            <a:endParaRPr lang="en-US" sz="1800" dirty="0">
              <a:solidFill>
                <a:schemeClr val="tx1"/>
              </a:solidFill>
            </a:endParaRPr>
          </a:p>
          <a:p>
            <a:r>
              <a:rPr lang="en-US" sz="2400" dirty="0">
                <a:solidFill>
                  <a:schemeClr val="tx1"/>
                </a:solidFill>
              </a:rPr>
              <a:t>The model developed herein generates a high-fidelity estimate (r</a:t>
            </a:r>
            <a:r>
              <a:rPr lang="en-US" sz="2400" baseline="30000" dirty="0">
                <a:solidFill>
                  <a:schemeClr val="tx1"/>
                </a:solidFill>
              </a:rPr>
              <a:t>2</a:t>
            </a:r>
            <a:r>
              <a:rPr lang="en-US" sz="2400" dirty="0">
                <a:solidFill>
                  <a:schemeClr val="tx1"/>
                </a:solidFill>
              </a:rPr>
              <a:t> = 0.75 using a 10-fold cross-validation) of daily PM</a:t>
            </a:r>
            <a:r>
              <a:rPr lang="en-US" sz="2400" baseline="-25000" dirty="0">
                <a:solidFill>
                  <a:schemeClr val="tx1"/>
                </a:solidFill>
              </a:rPr>
              <a:t>2.5</a:t>
            </a:r>
            <a:r>
              <a:rPr lang="en-US" sz="2400" dirty="0">
                <a:solidFill>
                  <a:schemeClr val="tx1"/>
                </a:solidFill>
              </a:rPr>
              <a:t>. </a:t>
            </a:r>
          </a:p>
          <a:p>
            <a:endParaRPr lang="en-US" sz="2400" dirty="0" smtClean="0">
              <a:solidFill>
                <a:schemeClr val="tx1"/>
              </a:solidFill>
            </a:endParaRPr>
          </a:p>
          <a:p>
            <a:r>
              <a:rPr lang="en-US" sz="2400" dirty="0" smtClean="0">
                <a:solidFill>
                  <a:schemeClr val="tx1"/>
                </a:solidFill>
              </a:rPr>
              <a:t>Very </a:t>
            </a:r>
            <a:r>
              <a:rPr lang="en-US" sz="2400" dirty="0">
                <a:solidFill>
                  <a:schemeClr val="tx1"/>
                </a:solidFill>
              </a:rPr>
              <a:t>computationally </a:t>
            </a:r>
            <a:r>
              <a:rPr lang="en-US" sz="2400" dirty="0" smtClean="0">
                <a:solidFill>
                  <a:schemeClr val="tx1"/>
                </a:solidFill>
              </a:rPr>
              <a:t>efficient</a:t>
            </a:r>
          </a:p>
          <a:p>
            <a:pPr lvl="1"/>
            <a:r>
              <a:rPr lang="en-US" sz="1800" dirty="0" smtClean="0">
                <a:solidFill>
                  <a:schemeClr val="tx1"/>
                </a:solidFill>
              </a:rPr>
              <a:t>Uses </a:t>
            </a:r>
            <a:r>
              <a:rPr lang="en-US" sz="1800" dirty="0">
                <a:solidFill>
                  <a:schemeClr val="tx1"/>
                </a:solidFill>
              </a:rPr>
              <a:t>only 11 </a:t>
            </a:r>
            <a:r>
              <a:rPr lang="en-US" sz="1800" dirty="0" smtClean="0">
                <a:solidFill>
                  <a:schemeClr val="tx1"/>
                </a:solidFill>
              </a:rPr>
              <a:t>covariates </a:t>
            </a:r>
            <a:r>
              <a:rPr lang="en-US" sz="1800" dirty="0">
                <a:solidFill>
                  <a:schemeClr val="tx1"/>
                </a:solidFill>
              </a:rPr>
              <a:t>(~2 hours to process </a:t>
            </a:r>
            <a:r>
              <a:rPr lang="en-US" sz="1800" dirty="0" smtClean="0">
                <a:solidFill>
                  <a:schemeClr val="tx1"/>
                </a:solidFill>
              </a:rPr>
              <a:t>1 year at 1 km resolution on </a:t>
            </a:r>
            <a:r>
              <a:rPr lang="en-US" sz="1800" dirty="0">
                <a:solidFill>
                  <a:schemeClr val="tx1"/>
                </a:solidFill>
              </a:rPr>
              <a:t>a single CPU</a:t>
            </a:r>
            <a:r>
              <a:rPr lang="en-US" sz="1800" dirty="0" smtClean="0">
                <a:solidFill>
                  <a:schemeClr val="tx1"/>
                </a:solidFill>
              </a:rPr>
              <a:t>)</a:t>
            </a:r>
          </a:p>
          <a:p>
            <a:pPr marL="457200" lvl="1" indent="0">
              <a:buNone/>
            </a:pPr>
            <a:r>
              <a:rPr lang="en-US" sz="2000" dirty="0" smtClean="0">
                <a:solidFill>
                  <a:schemeClr val="tx1"/>
                </a:solidFill>
              </a:rPr>
              <a:t>	</a:t>
            </a:r>
            <a:endParaRPr lang="en-US" sz="2000" dirty="0">
              <a:solidFill>
                <a:schemeClr val="tx1"/>
              </a:solidFill>
            </a:endParaRPr>
          </a:p>
          <a:p>
            <a:r>
              <a:rPr lang="en-US" sz="2400" dirty="0" smtClean="0">
                <a:solidFill>
                  <a:schemeClr val="tx1"/>
                </a:solidFill>
              </a:rPr>
              <a:t>Using information from a 36 km WRF-Chem simulation is a key contributor to overall performance. </a:t>
            </a:r>
          </a:p>
          <a:p>
            <a:pPr lvl="1"/>
            <a:r>
              <a:rPr lang="en-US" sz="1800" dirty="0" smtClean="0">
                <a:solidFill>
                  <a:schemeClr val="tx1"/>
                </a:solidFill>
              </a:rPr>
              <a:t>Coarse resolution models can be very useful!</a:t>
            </a:r>
            <a:endParaRPr lang="en-US" sz="1800" dirty="0">
              <a:solidFill>
                <a:schemeClr val="tx1"/>
              </a:solidFill>
            </a:endParaRPr>
          </a:p>
        </p:txBody>
      </p:sp>
    </p:spTree>
    <p:extLst>
      <p:ext uri="{BB962C8B-B14F-4D97-AF65-F5344CB8AC3E}">
        <p14:creationId xmlns:p14="http://schemas.microsoft.com/office/powerpoint/2010/main" val="32337538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E70743C-FDB2-4894-B60A-4543FE8376A2}" type="slidenum">
              <a:rPr lang="en-US" smtClean="0"/>
              <a:t>2</a:t>
            </a:fld>
            <a:endParaRPr lang="en-US" dirty="0"/>
          </a:p>
        </p:txBody>
      </p:sp>
      <p:sp>
        <p:nvSpPr>
          <p:cNvPr id="7" name="TextBox 6"/>
          <p:cNvSpPr txBox="1"/>
          <p:nvPr/>
        </p:nvSpPr>
        <p:spPr>
          <a:xfrm>
            <a:off x="895739" y="2464087"/>
            <a:ext cx="7848600" cy="2031325"/>
          </a:xfrm>
          <a:prstGeom prst="rect">
            <a:avLst/>
          </a:prstGeom>
          <a:noFill/>
        </p:spPr>
        <p:txBody>
          <a:bodyPr wrap="square" rtlCol="0">
            <a:spAutoFit/>
          </a:bodyPr>
          <a:lstStyle/>
          <a:p>
            <a:endParaRPr lang="en-US" dirty="0"/>
          </a:p>
          <a:p>
            <a:r>
              <a:rPr lang="en-US" b="1" i="1" dirty="0" smtClean="0"/>
              <a:t>This presentation </a:t>
            </a:r>
            <a:r>
              <a:rPr lang="en-US" b="1" i="1" dirty="0"/>
              <a:t>was developed under Assistance Agreement No. RD83587101 awarded by the U.S. Environmental Protection Agency to Yale University. It has not been formally reviewed by EPA. The views expressed in this document are solely those of the authors and do not necessarily reflect those of the Agency. EPA does not endorse any products or commercial services mentioned in this </a:t>
            </a:r>
            <a:r>
              <a:rPr lang="en-US" b="1" i="1" dirty="0" smtClean="0"/>
              <a:t>presentation. </a:t>
            </a:r>
            <a:endParaRPr lang="en-US" dirty="0"/>
          </a:p>
        </p:txBody>
      </p:sp>
      <p:sp>
        <p:nvSpPr>
          <p:cNvPr id="12" name="TextBox 11"/>
          <p:cNvSpPr txBox="1"/>
          <p:nvPr/>
        </p:nvSpPr>
        <p:spPr>
          <a:xfrm>
            <a:off x="838200" y="533400"/>
            <a:ext cx="7906139" cy="584775"/>
          </a:xfrm>
          <a:prstGeom prst="rect">
            <a:avLst/>
          </a:prstGeom>
          <a:noFill/>
        </p:spPr>
        <p:txBody>
          <a:bodyPr wrap="none" rtlCol="0">
            <a:spAutoFit/>
          </a:bodyPr>
          <a:lstStyle/>
          <a:p>
            <a:r>
              <a:rPr lang="en-US" sz="3200" dirty="0" smtClean="0"/>
              <a:t>Funding Acknowledgments and Disclaimer</a:t>
            </a:r>
            <a:endParaRPr lang="en-US" sz="32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94698" y="1344904"/>
            <a:ext cx="2791502" cy="1236237"/>
          </a:xfrm>
          <a:prstGeom prst="rect">
            <a:avLst/>
          </a:prstGeom>
        </p:spPr>
      </p:pic>
      <p:sp>
        <p:nvSpPr>
          <p:cNvPr id="2" name="TextBox 1"/>
          <p:cNvSpPr txBox="1"/>
          <p:nvPr/>
        </p:nvSpPr>
        <p:spPr>
          <a:xfrm>
            <a:off x="4495800" y="1540757"/>
            <a:ext cx="3810000" cy="923330"/>
          </a:xfrm>
          <a:prstGeom prst="rect">
            <a:avLst/>
          </a:prstGeom>
          <a:noFill/>
        </p:spPr>
        <p:txBody>
          <a:bodyPr wrap="square" rtlCol="0">
            <a:spAutoFit/>
          </a:bodyPr>
          <a:lstStyle/>
          <a:p>
            <a:r>
              <a:rPr lang="en-US" dirty="0" smtClean="0"/>
              <a:t>This work is partially sponsored by EPA under the SEARCH Center grant awarded to Yale University.</a:t>
            </a:r>
            <a:endParaRPr lang="en-US" dirty="0"/>
          </a:p>
        </p:txBody>
      </p:sp>
      <p:pic>
        <p:nvPicPr>
          <p:cNvPr id="4" name="Picture 3"/>
          <p:cNvPicPr>
            <a:picLocks noChangeAspect="1"/>
          </p:cNvPicPr>
          <p:nvPr/>
        </p:nvPicPr>
        <p:blipFill>
          <a:blip r:embed="rId3"/>
          <a:stretch>
            <a:fillRect/>
          </a:stretch>
        </p:blipFill>
        <p:spPr>
          <a:xfrm>
            <a:off x="3419669" y="4866644"/>
            <a:ext cx="2743200" cy="888111"/>
          </a:xfrm>
          <a:prstGeom prst="rect">
            <a:avLst/>
          </a:prstGeom>
        </p:spPr>
      </p:pic>
    </p:spTree>
    <p:extLst>
      <p:ext uri="{BB962C8B-B14F-4D97-AF65-F5344CB8AC3E}">
        <p14:creationId xmlns:p14="http://schemas.microsoft.com/office/powerpoint/2010/main" val="29154978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Slide Number Placeholder 2"/>
          <p:cNvSpPr>
            <a:spLocks noGrp="1"/>
          </p:cNvSpPr>
          <p:nvPr>
            <p:ph type="sldNum" sz="quarter" idx="12"/>
          </p:nvPr>
        </p:nvSpPr>
        <p:spPr/>
        <p:txBody>
          <a:bodyPr/>
          <a:lstStyle/>
          <a:p>
            <a:fld id="{9E70743C-FDB2-4894-B60A-4543FE8376A2}" type="slidenum">
              <a:rPr lang="en-US" smtClean="0"/>
              <a:t>20</a:t>
            </a:fld>
            <a:endParaRPr lang="en-US" dirty="0"/>
          </a:p>
        </p:txBody>
      </p:sp>
      <p:sp>
        <p:nvSpPr>
          <p:cNvPr id="5" name="TextBox 4"/>
          <p:cNvSpPr txBox="1"/>
          <p:nvPr/>
        </p:nvSpPr>
        <p:spPr>
          <a:xfrm>
            <a:off x="0" y="1981200"/>
            <a:ext cx="9144001" cy="2154436"/>
          </a:xfrm>
          <a:prstGeom prst="rect">
            <a:avLst/>
          </a:prstGeom>
          <a:noFill/>
        </p:spPr>
        <p:txBody>
          <a:bodyPr wrap="square" rtlCol="0">
            <a:spAutoFit/>
          </a:bodyPr>
          <a:lstStyle/>
          <a:p>
            <a:pPr algn="ctr"/>
            <a:r>
              <a:rPr lang="en-US" sz="2400" b="1" dirty="0" smtClean="0"/>
              <a:t>Dan Goldberg, Ph.D.</a:t>
            </a:r>
          </a:p>
          <a:p>
            <a:pPr algn="ctr"/>
            <a:endParaRPr lang="en-US" sz="2400" b="1" dirty="0" smtClean="0"/>
          </a:p>
          <a:p>
            <a:pPr algn="ctr"/>
            <a:r>
              <a:rPr lang="en-US" sz="2400" b="1" dirty="0" smtClean="0"/>
              <a:t>Email: dgoldberg@anl.gov</a:t>
            </a:r>
          </a:p>
          <a:p>
            <a:pPr algn="ctr"/>
            <a:endParaRPr lang="en-US" sz="2400" b="1" dirty="0"/>
          </a:p>
          <a:p>
            <a:pPr algn="ctr"/>
            <a:r>
              <a:rPr lang="en-US" sz="2400" b="1" dirty="0" smtClean="0"/>
              <a:t>Twitter: @DGoldbergAQ</a:t>
            </a:r>
            <a:endParaRPr lang="en-US" sz="2400" b="1" dirty="0"/>
          </a:p>
          <a:p>
            <a:pPr algn="ctr"/>
            <a:endParaRPr lang="en-US" sz="1400" dirty="0" smtClean="0"/>
          </a:p>
        </p:txBody>
      </p:sp>
    </p:spTree>
    <p:extLst>
      <p:ext uri="{BB962C8B-B14F-4D97-AF65-F5344CB8AC3E}">
        <p14:creationId xmlns:p14="http://schemas.microsoft.com/office/powerpoint/2010/main" val="184221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E70743C-FDB2-4894-B60A-4543FE8376A2}" type="slidenum">
              <a:rPr lang="en-US" smtClean="0"/>
              <a:t>3</a:t>
            </a:fld>
            <a:endParaRPr lang="en-US" dirty="0"/>
          </a:p>
        </p:txBody>
      </p:sp>
      <p:sp>
        <p:nvSpPr>
          <p:cNvPr id="10" name="Title 1"/>
          <p:cNvSpPr txBox="1">
            <a:spLocks/>
          </p:cNvSpPr>
          <p:nvPr/>
        </p:nvSpPr>
        <p:spPr>
          <a:xfrm>
            <a:off x="685800" y="437419"/>
            <a:ext cx="6872428" cy="47698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400" b="1" kern="1200" baseline="0">
                <a:solidFill>
                  <a:schemeClr val="tx1">
                    <a:lumMod val="75000"/>
                    <a:lumOff val="25000"/>
                  </a:schemeClr>
                </a:solidFill>
                <a:latin typeface="Arial" pitchFamily="34" charset="0"/>
                <a:ea typeface="+mj-ea"/>
                <a:cs typeface="Arial" pitchFamily="34" charset="0"/>
              </a:defRPr>
            </a:lvl1pPr>
          </a:lstStyle>
          <a:p>
            <a:r>
              <a:rPr lang="en-US" dirty="0" smtClean="0">
                <a:solidFill>
                  <a:schemeClr val="tx1"/>
                </a:solidFill>
              </a:rPr>
              <a:t>HOW IS SATELLITE DATA USEFUL?</a:t>
            </a:r>
            <a:endParaRPr lang="en-US" dirty="0">
              <a:solidFill>
                <a:schemeClr val="tx1"/>
              </a:solidFill>
            </a:endParaRPr>
          </a:p>
        </p:txBody>
      </p:sp>
      <p:sp>
        <p:nvSpPr>
          <p:cNvPr id="12" name="TextBox 11"/>
          <p:cNvSpPr txBox="1"/>
          <p:nvPr/>
        </p:nvSpPr>
        <p:spPr>
          <a:xfrm>
            <a:off x="7772400" y="1590822"/>
            <a:ext cx="493212" cy="2862322"/>
          </a:xfrm>
          <a:prstGeom prst="rect">
            <a:avLst/>
          </a:prstGeom>
          <a:noFill/>
        </p:spPr>
        <p:txBody>
          <a:bodyPr wrap="none" rtlCol="0">
            <a:spAutoFit/>
          </a:bodyPr>
          <a:lstStyle/>
          <a:p>
            <a:r>
              <a:rPr lang="en-US" b="1" dirty="0" smtClean="0">
                <a:solidFill>
                  <a:srgbClr val="FF0000"/>
                </a:solidFill>
              </a:rPr>
              <a:t>No</a:t>
            </a:r>
          </a:p>
          <a:p>
            <a:endParaRPr lang="en-US" b="1" dirty="0"/>
          </a:p>
          <a:p>
            <a:r>
              <a:rPr lang="en-US" b="1" dirty="0" smtClean="0">
                <a:solidFill>
                  <a:srgbClr val="00B050"/>
                </a:solidFill>
              </a:rPr>
              <a:t>Yes</a:t>
            </a:r>
          </a:p>
          <a:p>
            <a:endParaRPr lang="en-US" b="1" dirty="0">
              <a:solidFill>
                <a:srgbClr val="00B050"/>
              </a:solidFill>
            </a:endParaRPr>
          </a:p>
          <a:p>
            <a:r>
              <a:rPr lang="en-US" b="1" dirty="0" smtClean="0">
                <a:solidFill>
                  <a:srgbClr val="00B050"/>
                </a:solidFill>
              </a:rPr>
              <a:t>Yes</a:t>
            </a:r>
          </a:p>
          <a:p>
            <a:endParaRPr lang="en-US" b="1" dirty="0">
              <a:solidFill>
                <a:srgbClr val="00B050"/>
              </a:solidFill>
            </a:endParaRPr>
          </a:p>
          <a:p>
            <a:endParaRPr lang="en-US" b="1" dirty="0" smtClean="0">
              <a:solidFill>
                <a:srgbClr val="00B050"/>
              </a:solidFill>
            </a:endParaRPr>
          </a:p>
          <a:p>
            <a:r>
              <a:rPr lang="en-US" b="1" dirty="0" smtClean="0">
                <a:solidFill>
                  <a:srgbClr val="00B050"/>
                </a:solidFill>
              </a:rPr>
              <a:t>Yes</a:t>
            </a:r>
          </a:p>
          <a:p>
            <a:endParaRPr lang="en-US" b="1" dirty="0">
              <a:solidFill>
                <a:srgbClr val="00B050"/>
              </a:solidFill>
            </a:endParaRPr>
          </a:p>
          <a:p>
            <a:r>
              <a:rPr lang="en-US" b="1" dirty="0" smtClean="0">
                <a:solidFill>
                  <a:srgbClr val="00B050"/>
                </a:solidFill>
              </a:rPr>
              <a:t>Yes</a:t>
            </a:r>
            <a:endParaRPr lang="en-US" b="1" dirty="0">
              <a:solidFill>
                <a:srgbClr val="00B050"/>
              </a:solidFill>
            </a:endParaRPr>
          </a:p>
        </p:txBody>
      </p:sp>
      <p:sp>
        <p:nvSpPr>
          <p:cNvPr id="5" name="TextBox 4"/>
          <p:cNvSpPr txBox="1"/>
          <p:nvPr/>
        </p:nvSpPr>
        <p:spPr>
          <a:xfrm>
            <a:off x="7104606" y="591234"/>
            <a:ext cx="1828800" cy="646331"/>
          </a:xfrm>
          <a:prstGeom prst="rect">
            <a:avLst/>
          </a:prstGeom>
          <a:noFill/>
        </p:spPr>
        <p:txBody>
          <a:bodyPr wrap="square" rtlCol="0">
            <a:spAutoFit/>
          </a:bodyPr>
          <a:lstStyle/>
          <a:p>
            <a:pPr algn="ctr"/>
            <a:r>
              <a:rPr lang="en-US" b="1" dirty="0" smtClean="0"/>
              <a:t>Role for satellite data?</a:t>
            </a:r>
            <a:endParaRPr lang="en-US" b="1" dirty="0"/>
          </a:p>
        </p:txBody>
      </p:sp>
      <p:sp>
        <p:nvSpPr>
          <p:cNvPr id="13" name="TextBox 12"/>
          <p:cNvSpPr txBox="1"/>
          <p:nvPr/>
        </p:nvSpPr>
        <p:spPr>
          <a:xfrm>
            <a:off x="621632" y="1590822"/>
            <a:ext cx="6899082" cy="2862322"/>
          </a:xfrm>
          <a:prstGeom prst="rect">
            <a:avLst/>
          </a:prstGeom>
          <a:noFill/>
        </p:spPr>
        <p:txBody>
          <a:bodyPr wrap="square" rtlCol="0">
            <a:spAutoFit/>
          </a:bodyPr>
          <a:lstStyle/>
          <a:p>
            <a:r>
              <a:rPr lang="en-US" dirty="0" smtClean="0"/>
              <a:t>To determine compliance with air quality standards?</a:t>
            </a:r>
          </a:p>
          <a:p>
            <a:endParaRPr lang="en-US" dirty="0"/>
          </a:p>
          <a:p>
            <a:r>
              <a:rPr lang="en-US" dirty="0" smtClean="0"/>
              <a:t>To develop regional air pollution trends in urban and rural areas?</a:t>
            </a:r>
          </a:p>
          <a:p>
            <a:endParaRPr lang="en-US" dirty="0"/>
          </a:p>
          <a:p>
            <a:r>
              <a:rPr lang="en-US" dirty="0" smtClean="0"/>
              <a:t>To get a better sense of the magnitude of air pollution in areas with no ground-level monitors or areas with privatized monitors?</a:t>
            </a:r>
          </a:p>
          <a:p>
            <a:endParaRPr lang="en-US" dirty="0"/>
          </a:p>
          <a:p>
            <a:r>
              <a:rPr lang="en-US" dirty="0" smtClean="0"/>
              <a:t>To develop emission estimates from large point sources &amp; cities?</a:t>
            </a:r>
          </a:p>
          <a:p>
            <a:endParaRPr lang="en-US" dirty="0"/>
          </a:p>
          <a:p>
            <a:r>
              <a:rPr lang="en-US" dirty="0" smtClean="0"/>
              <a:t>To combine with models to estimate ground-level concentrations?</a:t>
            </a:r>
          </a:p>
        </p:txBody>
      </p:sp>
      <p:sp>
        <p:nvSpPr>
          <p:cNvPr id="14" name="TextBox 13"/>
          <p:cNvSpPr txBox="1"/>
          <p:nvPr/>
        </p:nvSpPr>
        <p:spPr>
          <a:xfrm>
            <a:off x="435766" y="6306325"/>
            <a:ext cx="4019498" cy="307777"/>
          </a:xfrm>
          <a:prstGeom prst="rect">
            <a:avLst/>
          </a:prstGeom>
          <a:noFill/>
        </p:spPr>
        <p:txBody>
          <a:bodyPr wrap="none" rtlCol="0">
            <a:spAutoFit/>
          </a:bodyPr>
          <a:lstStyle/>
          <a:p>
            <a:r>
              <a:rPr lang="en-US" sz="1400" dirty="0" smtClean="0"/>
              <a:t>Adapted from Dr. Tracey Holloway, UW-Madison</a:t>
            </a:r>
            <a:endParaRPr lang="en-US" sz="1400" dirty="0"/>
          </a:p>
        </p:txBody>
      </p:sp>
      <p:sp>
        <p:nvSpPr>
          <p:cNvPr id="15" name="Rectangle 14"/>
          <p:cNvSpPr/>
          <p:nvPr/>
        </p:nvSpPr>
        <p:spPr>
          <a:xfrm>
            <a:off x="621632" y="3962400"/>
            <a:ext cx="7988968" cy="6096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738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667673"/>
          </a:xfrm>
        </p:spPr>
        <p:txBody>
          <a:bodyPr>
            <a:normAutofit/>
          </a:bodyPr>
          <a:lstStyle/>
          <a:p>
            <a:r>
              <a:rPr lang="en-US" sz="2400" dirty="0" smtClean="0">
                <a:solidFill>
                  <a:schemeClr val="tx1"/>
                </a:solidFill>
              </a:rPr>
              <a:t>Introduction to MAIAC AOD</a:t>
            </a:r>
            <a:endParaRPr lang="en-US" sz="2400" dirty="0">
              <a:solidFill>
                <a:schemeClr val="tx1"/>
              </a:solidFill>
            </a:endParaRPr>
          </a:p>
        </p:txBody>
      </p:sp>
      <p:sp>
        <p:nvSpPr>
          <p:cNvPr id="3" name="Slide Number Placeholder 2"/>
          <p:cNvSpPr>
            <a:spLocks noGrp="1"/>
          </p:cNvSpPr>
          <p:nvPr>
            <p:ph type="sldNum" sz="quarter" idx="12"/>
          </p:nvPr>
        </p:nvSpPr>
        <p:spPr/>
        <p:txBody>
          <a:bodyPr/>
          <a:lstStyle/>
          <a:p>
            <a:fld id="{9E70743C-FDB2-4894-B60A-4543FE8376A2}" type="slidenum">
              <a:rPr lang="en-US" smtClean="0"/>
              <a:t>4</a:t>
            </a:fld>
            <a:endParaRPr lang="en-US" dirty="0"/>
          </a:p>
        </p:txBody>
      </p:sp>
      <p:sp>
        <p:nvSpPr>
          <p:cNvPr id="6" name="TextBox 5"/>
          <p:cNvSpPr txBox="1"/>
          <p:nvPr/>
        </p:nvSpPr>
        <p:spPr>
          <a:xfrm>
            <a:off x="4953000" y="2219052"/>
            <a:ext cx="3810000" cy="369331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Calculates Aerosol Optical Depth (AOD) from the NASA MODIS sensors on Terra &amp; Aqua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Data is 1 × 1 km</a:t>
            </a:r>
            <a:r>
              <a:rPr lang="en-US" baseline="30000" dirty="0" smtClean="0"/>
              <a:t>2</a:t>
            </a:r>
            <a:r>
              <a:rPr lang="en-US" dirty="0" smtClean="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algorithm “observes </a:t>
            </a:r>
            <a:r>
              <a:rPr lang="en-US" dirty="0"/>
              <a:t>the same grid cell over </a:t>
            </a:r>
            <a:r>
              <a:rPr lang="en-US" dirty="0" smtClean="0"/>
              <a:t>time, </a:t>
            </a:r>
            <a:r>
              <a:rPr lang="en-US" dirty="0"/>
              <a:t>helping to separate atmospheric and surface </a:t>
            </a:r>
            <a:r>
              <a:rPr lang="en-US" dirty="0" smtClean="0"/>
              <a:t>contributions… using </a:t>
            </a:r>
            <a:r>
              <a:rPr lang="en-US" dirty="0"/>
              <a:t>multi-angle observations from different </a:t>
            </a:r>
            <a:r>
              <a:rPr lang="en-US" dirty="0" smtClean="0"/>
              <a:t>orbits.” Lyapustin et al., 2018, AMT.</a:t>
            </a:r>
            <a:endParaRPr lang="en-US" dirty="0"/>
          </a:p>
        </p:txBody>
      </p:sp>
      <p:sp>
        <p:nvSpPr>
          <p:cNvPr id="7" name="Rectangle 6"/>
          <p:cNvSpPr/>
          <p:nvPr/>
        </p:nvSpPr>
        <p:spPr>
          <a:xfrm>
            <a:off x="228600" y="820073"/>
            <a:ext cx="8915400" cy="646331"/>
          </a:xfrm>
          <a:prstGeom prst="rect">
            <a:avLst/>
          </a:prstGeom>
        </p:spPr>
        <p:txBody>
          <a:bodyPr wrap="square">
            <a:spAutoFit/>
          </a:bodyPr>
          <a:lstStyle/>
          <a:p>
            <a:pPr algn="ctr"/>
            <a:r>
              <a:rPr lang="en-US" dirty="0" smtClean="0"/>
              <a:t>MAIAC = Multi-Angle Implementation of Atmospheric Correction </a:t>
            </a:r>
          </a:p>
          <a:p>
            <a:pPr algn="ctr"/>
            <a:r>
              <a:rPr lang="en-US" dirty="0" smtClean="0"/>
              <a:t>Operational AOD algorithm released by NASA June 2018</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018" y="2029308"/>
            <a:ext cx="3264761" cy="4515954"/>
          </a:xfrm>
          <a:prstGeom prst="rect">
            <a:avLst/>
          </a:prstGeom>
        </p:spPr>
      </p:pic>
      <p:sp>
        <p:nvSpPr>
          <p:cNvPr id="9" name="TextBox 8"/>
          <p:cNvSpPr txBox="1"/>
          <p:nvPr/>
        </p:nvSpPr>
        <p:spPr>
          <a:xfrm>
            <a:off x="1528019" y="1583070"/>
            <a:ext cx="2582758" cy="369332"/>
          </a:xfrm>
          <a:prstGeom prst="rect">
            <a:avLst/>
          </a:prstGeom>
          <a:noFill/>
        </p:spPr>
        <p:txBody>
          <a:bodyPr wrap="none" rtlCol="0">
            <a:spAutoFit/>
          </a:bodyPr>
          <a:lstStyle/>
          <a:p>
            <a:r>
              <a:rPr lang="en-US" dirty="0" smtClean="0"/>
              <a:t>Example: July 15, 2008</a:t>
            </a:r>
            <a:endParaRPr lang="en-US" dirty="0"/>
          </a:p>
        </p:txBody>
      </p:sp>
    </p:spTree>
    <p:extLst>
      <p:ext uri="{BB962C8B-B14F-4D97-AF65-F5344CB8AC3E}">
        <p14:creationId xmlns:p14="http://schemas.microsoft.com/office/powerpoint/2010/main" val="3667921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772" y="170206"/>
            <a:ext cx="8229600" cy="476981"/>
          </a:xfrm>
        </p:spPr>
        <p:txBody>
          <a:bodyPr>
            <a:normAutofit/>
          </a:bodyPr>
          <a:lstStyle/>
          <a:p>
            <a:r>
              <a:rPr lang="en-US" sz="2400" dirty="0" smtClean="0">
                <a:solidFill>
                  <a:schemeClr val="tx1"/>
                </a:solidFill>
              </a:rPr>
              <a:t>PERFORMANCE OF MAIAC AOD</a:t>
            </a:r>
            <a:endParaRPr lang="en-US" sz="2400" dirty="0">
              <a:solidFill>
                <a:schemeClr val="tx1"/>
              </a:solidFill>
            </a:endParaRPr>
          </a:p>
        </p:txBody>
      </p:sp>
      <p:sp>
        <p:nvSpPr>
          <p:cNvPr id="3" name="Slide Number Placeholder 2"/>
          <p:cNvSpPr>
            <a:spLocks noGrp="1"/>
          </p:cNvSpPr>
          <p:nvPr>
            <p:ph type="sldNum" sz="quarter" idx="12"/>
          </p:nvPr>
        </p:nvSpPr>
        <p:spPr/>
        <p:txBody>
          <a:bodyPr/>
          <a:lstStyle/>
          <a:p>
            <a:fld id="{9E70743C-FDB2-4894-B60A-4543FE8376A2}" type="slidenum">
              <a:rPr lang="en-US" smtClean="0"/>
              <a:t>5</a:t>
            </a:fld>
            <a:endParaRPr lang="en-US" dirty="0"/>
          </a:p>
        </p:txBody>
      </p:sp>
      <p:sp>
        <p:nvSpPr>
          <p:cNvPr id="6" name="Rectangle 5"/>
          <p:cNvSpPr/>
          <p:nvPr/>
        </p:nvSpPr>
        <p:spPr>
          <a:xfrm>
            <a:off x="2010147" y="688392"/>
            <a:ext cx="5257800" cy="338554"/>
          </a:xfrm>
          <a:prstGeom prst="rect">
            <a:avLst/>
          </a:prstGeom>
        </p:spPr>
        <p:txBody>
          <a:bodyPr wrap="square">
            <a:spAutoFit/>
          </a:bodyPr>
          <a:lstStyle/>
          <a:p>
            <a:r>
              <a:rPr lang="en-US" sz="1600" dirty="0" smtClean="0"/>
              <a:t>Observed MAIAC AOD vs. AERONET in the Eastern US</a:t>
            </a:r>
          </a:p>
        </p:txBody>
      </p:sp>
      <p:sp>
        <p:nvSpPr>
          <p:cNvPr id="8" name="TextBox 7"/>
          <p:cNvSpPr txBox="1"/>
          <p:nvPr/>
        </p:nvSpPr>
        <p:spPr>
          <a:xfrm>
            <a:off x="1600200" y="5656411"/>
            <a:ext cx="4114801" cy="738664"/>
          </a:xfrm>
          <a:prstGeom prst="rect">
            <a:avLst/>
          </a:prstGeom>
          <a:noFill/>
        </p:spPr>
        <p:txBody>
          <a:bodyPr wrap="square" rtlCol="0">
            <a:spAutoFit/>
          </a:bodyPr>
          <a:lstStyle/>
          <a:p>
            <a:r>
              <a:rPr lang="en-US" dirty="0" smtClean="0"/>
              <a:t>AERONET = Aerosol Robotic Network  </a:t>
            </a:r>
            <a:r>
              <a:rPr lang="en-US" sz="1200" dirty="0" smtClean="0"/>
              <a:t>A group of ground-based sun photometers observing AOD</a:t>
            </a:r>
          </a:p>
          <a:p>
            <a:r>
              <a:rPr lang="en-US" sz="1200" dirty="0" smtClean="0"/>
              <a:t>PI: Brent Holben, NASA GSFC</a:t>
            </a:r>
            <a:endParaRPr lang="en-US" sz="1200" dirty="0"/>
          </a:p>
        </p:txBody>
      </p:sp>
      <p:sp>
        <p:nvSpPr>
          <p:cNvPr id="9" name="TextBox 8"/>
          <p:cNvSpPr txBox="1"/>
          <p:nvPr/>
        </p:nvSpPr>
        <p:spPr>
          <a:xfrm>
            <a:off x="6858000" y="2138999"/>
            <a:ext cx="2057400"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Excellent agreement between MAIAC AOD and AERONET in the eastern United States.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85175" y="1180967"/>
            <a:ext cx="4724400" cy="4328567"/>
          </a:xfrm>
          <a:prstGeom prst="rect">
            <a:avLst/>
          </a:prstGeom>
        </p:spPr>
      </p:pic>
    </p:spTree>
    <p:extLst>
      <p:ext uri="{BB962C8B-B14F-4D97-AF65-F5344CB8AC3E}">
        <p14:creationId xmlns:p14="http://schemas.microsoft.com/office/powerpoint/2010/main" val="38056775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6885"/>
            <a:ext cx="8915400" cy="538915"/>
          </a:xfrm>
        </p:spPr>
        <p:txBody>
          <a:bodyPr>
            <a:noAutofit/>
          </a:bodyPr>
          <a:lstStyle/>
          <a:p>
            <a:r>
              <a:rPr lang="en-US" sz="2400" dirty="0" smtClean="0">
                <a:solidFill>
                  <a:schemeClr val="tx1"/>
                </a:solidFill>
              </a:rPr>
              <a:t>Observed Satellite AOD by SEASON</a:t>
            </a:r>
            <a:endParaRPr lang="en-US" sz="2400" dirty="0">
              <a:solidFill>
                <a:schemeClr val="tx1"/>
              </a:solidFill>
            </a:endParaRPr>
          </a:p>
        </p:txBody>
      </p:sp>
      <p:sp>
        <p:nvSpPr>
          <p:cNvPr id="3" name="Slide Number Placeholder 2"/>
          <p:cNvSpPr>
            <a:spLocks noGrp="1"/>
          </p:cNvSpPr>
          <p:nvPr>
            <p:ph type="sldNum" sz="quarter" idx="12"/>
          </p:nvPr>
        </p:nvSpPr>
        <p:spPr/>
        <p:txBody>
          <a:bodyPr/>
          <a:lstStyle/>
          <a:p>
            <a:fld id="{9E70743C-FDB2-4894-B60A-4543FE8376A2}" type="slidenum">
              <a:rPr lang="en-US" smtClean="0"/>
              <a:t>6</a:t>
            </a:fld>
            <a:endParaRPr lang="en-US" dirty="0"/>
          </a:p>
        </p:txBody>
      </p:sp>
      <p:sp>
        <p:nvSpPr>
          <p:cNvPr id="8" name="Rectangle 7"/>
          <p:cNvSpPr/>
          <p:nvPr/>
        </p:nvSpPr>
        <p:spPr>
          <a:xfrm>
            <a:off x="122384" y="811094"/>
            <a:ext cx="8915400" cy="338554"/>
          </a:xfrm>
          <a:prstGeom prst="rect">
            <a:avLst/>
          </a:prstGeom>
        </p:spPr>
        <p:txBody>
          <a:bodyPr wrap="square">
            <a:spAutoFit/>
          </a:bodyPr>
          <a:lstStyle/>
          <a:p>
            <a:pPr algn="ctr"/>
            <a:r>
              <a:rPr lang="en-US" sz="1600" dirty="0" smtClean="0"/>
              <a:t>1 km MAIAC </a:t>
            </a:r>
            <a:r>
              <a:rPr lang="en-US" sz="1600" dirty="0"/>
              <a:t>AOD Collection 6 </a:t>
            </a:r>
            <a:r>
              <a:rPr lang="en-US" sz="1600" dirty="0" smtClean="0"/>
              <a:t>averaged for three different time periods in 2008 </a:t>
            </a:r>
          </a:p>
        </p:txBody>
      </p:sp>
      <p:sp>
        <p:nvSpPr>
          <p:cNvPr id="10" name="TextBox 9"/>
          <p:cNvSpPr txBox="1"/>
          <p:nvPr/>
        </p:nvSpPr>
        <p:spPr>
          <a:xfrm>
            <a:off x="874518" y="5510236"/>
            <a:ext cx="7411131"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t>AOD is </a:t>
            </a:r>
            <a:r>
              <a:rPr lang="en-US" i="1" dirty="0" smtClean="0"/>
              <a:t>generally</a:t>
            </a:r>
            <a:r>
              <a:rPr lang="en-US" dirty="0" smtClean="0"/>
              <a:t> smallest during winter, and largest during summer.</a:t>
            </a:r>
          </a:p>
          <a:p>
            <a:pPr marL="285750" indent="-285750">
              <a:buFont typeface="Arial" panose="020B0604020202020204" pitchFamily="34" charset="0"/>
              <a:buChar char="•"/>
            </a:pPr>
            <a:r>
              <a:rPr lang="en-US" dirty="0" smtClean="0"/>
              <a:t>Seasonal cycles can differ in different regions.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8" y="1341609"/>
            <a:ext cx="8093372" cy="3917360"/>
          </a:xfrm>
          <a:prstGeom prst="rect">
            <a:avLst/>
          </a:prstGeom>
        </p:spPr>
      </p:pic>
    </p:spTree>
    <p:extLst>
      <p:ext uri="{BB962C8B-B14F-4D97-AF65-F5344CB8AC3E}">
        <p14:creationId xmlns:p14="http://schemas.microsoft.com/office/powerpoint/2010/main" val="18304134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E70743C-FDB2-4894-B60A-4543FE8376A2}" type="slidenum">
              <a:rPr lang="en-US" smtClean="0"/>
              <a:t>7</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3945345"/>
            <a:ext cx="3276600" cy="291265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679364"/>
            <a:ext cx="8871774" cy="3283035"/>
          </a:xfrm>
          <a:prstGeom prst="rect">
            <a:avLst/>
          </a:prstGeom>
        </p:spPr>
      </p:pic>
      <p:sp>
        <p:nvSpPr>
          <p:cNvPr id="11" name="Title 1"/>
          <p:cNvSpPr>
            <a:spLocks noGrp="1"/>
          </p:cNvSpPr>
          <p:nvPr>
            <p:ph type="title"/>
          </p:nvPr>
        </p:nvSpPr>
        <p:spPr>
          <a:xfrm>
            <a:off x="228600" y="170206"/>
            <a:ext cx="8915400" cy="476981"/>
          </a:xfrm>
        </p:spPr>
        <p:txBody>
          <a:bodyPr>
            <a:normAutofit/>
          </a:bodyPr>
          <a:lstStyle/>
          <a:p>
            <a:r>
              <a:rPr lang="en-US" sz="2400" dirty="0" smtClean="0">
                <a:solidFill>
                  <a:schemeClr val="tx1"/>
                </a:solidFill>
              </a:rPr>
              <a:t>PERCENTAGE OF DAYS WITH CLEAR SKIES &amp; No snow</a:t>
            </a:r>
            <a:endParaRPr lang="en-US" sz="2400" dirty="0">
              <a:solidFill>
                <a:schemeClr val="tx1"/>
              </a:solidFill>
            </a:endParaRPr>
          </a:p>
        </p:txBody>
      </p:sp>
      <p:sp>
        <p:nvSpPr>
          <p:cNvPr id="12" name="TextBox 11"/>
          <p:cNvSpPr txBox="1"/>
          <p:nvPr/>
        </p:nvSpPr>
        <p:spPr>
          <a:xfrm>
            <a:off x="4343400" y="4304437"/>
            <a:ext cx="4467093"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In northern US more valid pixels in the summertime.</a:t>
            </a:r>
          </a:p>
          <a:p>
            <a:pPr marL="285750" indent="-285750">
              <a:buFont typeface="Arial" panose="020B0604020202020204" pitchFamily="34" charset="0"/>
              <a:buChar char="•"/>
            </a:pPr>
            <a:r>
              <a:rPr lang="en-US" dirty="0" smtClean="0"/>
              <a:t>In southern US, more valid pixels in the wintertime.</a:t>
            </a:r>
          </a:p>
          <a:p>
            <a:pPr marL="285750" indent="-285750">
              <a:buFont typeface="Arial" panose="020B0604020202020204" pitchFamily="34" charset="0"/>
              <a:buChar char="•"/>
            </a:pPr>
            <a:r>
              <a:rPr lang="en-US" dirty="0" smtClean="0"/>
              <a:t>Generally, days with the most valid pixels occur in October and November.</a:t>
            </a:r>
            <a:endParaRPr lang="en-US" dirty="0"/>
          </a:p>
        </p:txBody>
      </p:sp>
      <p:sp>
        <p:nvSpPr>
          <p:cNvPr id="14" name="TextBox 13"/>
          <p:cNvSpPr txBox="1"/>
          <p:nvPr/>
        </p:nvSpPr>
        <p:spPr>
          <a:xfrm>
            <a:off x="4724400" y="4446449"/>
            <a:ext cx="3962400" cy="1477328"/>
          </a:xfrm>
          <a:prstGeom prst="rect">
            <a:avLst/>
          </a:prstGeom>
          <a:solidFill>
            <a:schemeClr val="bg1"/>
          </a:solidFill>
          <a:ln w="31750">
            <a:solidFill>
              <a:schemeClr val="tx1"/>
            </a:solidFill>
          </a:ln>
        </p:spPr>
        <p:txBody>
          <a:bodyPr wrap="square" rtlCol="0">
            <a:spAutoFit/>
          </a:bodyPr>
          <a:lstStyle/>
          <a:p>
            <a:r>
              <a:rPr lang="en-US" dirty="0" smtClean="0"/>
              <a:t>BUT… surface PM2.5 in the northern states can be poor during winter!</a:t>
            </a:r>
          </a:p>
          <a:p>
            <a:endParaRPr lang="en-US" dirty="0"/>
          </a:p>
          <a:p>
            <a:r>
              <a:rPr lang="en-US" dirty="0" smtClean="0"/>
              <a:t>And surface PM2.5 in the southern states can be poor during summer!</a:t>
            </a:r>
            <a:endParaRPr lang="en-US" dirty="0"/>
          </a:p>
        </p:txBody>
      </p:sp>
    </p:spTree>
    <p:extLst>
      <p:ext uri="{BB962C8B-B14F-4D97-AF65-F5344CB8AC3E}">
        <p14:creationId xmlns:p14="http://schemas.microsoft.com/office/powerpoint/2010/main" val="195504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7824"/>
            <a:ext cx="8915400" cy="727544"/>
          </a:xfrm>
        </p:spPr>
        <p:txBody>
          <a:bodyPr>
            <a:noAutofit/>
          </a:bodyPr>
          <a:lstStyle/>
          <a:p>
            <a:r>
              <a:rPr lang="en-US" sz="2200" dirty="0" smtClean="0">
                <a:solidFill>
                  <a:schemeClr val="tx1"/>
                </a:solidFill>
              </a:rPr>
              <a:t>Daily AEROSOL OPTICAL DEPTH (AOD) on august 22, 2008: </a:t>
            </a:r>
            <a:br>
              <a:rPr lang="en-US" sz="2200" dirty="0" smtClean="0">
                <a:solidFill>
                  <a:schemeClr val="tx1"/>
                </a:solidFill>
              </a:rPr>
            </a:br>
            <a:r>
              <a:rPr lang="en-US" sz="2200" dirty="0" smtClean="0">
                <a:solidFill>
                  <a:schemeClr val="tx1"/>
                </a:solidFill>
              </a:rPr>
              <a:t>CLOUDS OBSTRUCT 70% of THE area!</a:t>
            </a:r>
            <a:endParaRPr lang="en-US" sz="2200" dirty="0">
              <a:solidFill>
                <a:schemeClr val="tx1"/>
              </a:solidFill>
            </a:endParaRPr>
          </a:p>
        </p:txBody>
      </p:sp>
      <p:sp>
        <p:nvSpPr>
          <p:cNvPr id="3" name="Slide Number Placeholder 2"/>
          <p:cNvSpPr>
            <a:spLocks noGrp="1"/>
          </p:cNvSpPr>
          <p:nvPr>
            <p:ph type="sldNum" sz="quarter" idx="12"/>
          </p:nvPr>
        </p:nvSpPr>
        <p:spPr/>
        <p:txBody>
          <a:bodyPr/>
          <a:lstStyle/>
          <a:p>
            <a:fld id="{9E70743C-FDB2-4894-B60A-4543FE8376A2}" type="slidenum">
              <a:rPr lang="en-US" smtClean="0"/>
              <a:t>8</a:t>
            </a:fld>
            <a:endParaRPr lang="en-US" dirty="0"/>
          </a:p>
        </p:txBody>
      </p:sp>
      <p:sp>
        <p:nvSpPr>
          <p:cNvPr id="9" name="TextBox 8"/>
          <p:cNvSpPr txBox="1"/>
          <p:nvPr/>
        </p:nvSpPr>
        <p:spPr>
          <a:xfrm>
            <a:off x="1418612" y="5673941"/>
            <a:ext cx="6336094" cy="369332"/>
          </a:xfrm>
          <a:prstGeom prst="rect">
            <a:avLst/>
          </a:prstGeom>
          <a:noFill/>
        </p:spPr>
        <p:txBody>
          <a:bodyPr wrap="none" rtlCol="0">
            <a:spAutoFit/>
          </a:bodyPr>
          <a:lstStyle/>
          <a:p>
            <a:r>
              <a:rPr lang="en-US" dirty="0" smtClean="0"/>
              <a:t>We need to estimate the AOD in areas in which it is missing!</a:t>
            </a:r>
          </a:p>
        </p:txBody>
      </p:sp>
      <p:sp>
        <p:nvSpPr>
          <p:cNvPr id="10" name="TextBox 9"/>
          <p:cNvSpPr txBox="1"/>
          <p:nvPr/>
        </p:nvSpPr>
        <p:spPr>
          <a:xfrm>
            <a:off x="2015926" y="1043542"/>
            <a:ext cx="2557838" cy="523220"/>
          </a:xfrm>
          <a:prstGeom prst="rect">
            <a:avLst/>
          </a:prstGeom>
          <a:noFill/>
        </p:spPr>
        <p:txBody>
          <a:bodyPr wrap="square" rtlCol="0">
            <a:spAutoFit/>
          </a:bodyPr>
          <a:lstStyle/>
          <a:p>
            <a:pPr algn="ctr"/>
            <a:r>
              <a:rPr lang="en-US" sz="1400" b="1" dirty="0" smtClean="0"/>
              <a:t>Visible imagery from MODIS on the Aqua satellite</a:t>
            </a:r>
            <a:endParaRPr lang="en-US" sz="1400" b="1" dirty="0"/>
          </a:p>
        </p:txBody>
      </p:sp>
      <p:sp>
        <p:nvSpPr>
          <p:cNvPr id="12" name="TextBox 11"/>
          <p:cNvSpPr txBox="1"/>
          <p:nvPr/>
        </p:nvSpPr>
        <p:spPr>
          <a:xfrm>
            <a:off x="4645269" y="1043542"/>
            <a:ext cx="2843582" cy="523220"/>
          </a:xfrm>
          <a:prstGeom prst="rect">
            <a:avLst/>
          </a:prstGeom>
          <a:noFill/>
        </p:spPr>
        <p:txBody>
          <a:bodyPr wrap="square" rtlCol="0">
            <a:spAutoFit/>
          </a:bodyPr>
          <a:lstStyle/>
          <a:p>
            <a:pPr algn="ctr"/>
            <a:r>
              <a:rPr lang="en-US" sz="1400" b="1" dirty="0" smtClean="0"/>
              <a:t>Observed AOD from MAIAC on the Terra and Aqua satellites </a:t>
            </a:r>
            <a:endParaRPr lang="en-US" sz="1400" b="1"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919660" y="1662679"/>
            <a:ext cx="5533280" cy="33624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613622" y="5070737"/>
            <a:ext cx="2901155" cy="465439"/>
          </a:xfrm>
          <a:prstGeom prst="rect">
            <a:avLst/>
          </a:prstGeom>
        </p:spPr>
      </p:pic>
    </p:spTree>
    <p:extLst>
      <p:ext uri="{BB962C8B-B14F-4D97-AF65-F5344CB8AC3E}">
        <p14:creationId xmlns:p14="http://schemas.microsoft.com/office/powerpoint/2010/main" val="11021648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E70743C-FDB2-4894-B60A-4543FE8376A2}" type="slidenum">
              <a:rPr lang="en-US" smtClean="0"/>
              <a:t>9</a:t>
            </a:fld>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3657600"/>
            <a:ext cx="3581400" cy="581820"/>
          </a:xfrm>
          <a:prstGeom prst="rect">
            <a:avLst/>
          </a:prstGeom>
        </p:spPr>
      </p:pic>
      <p:sp>
        <p:nvSpPr>
          <p:cNvPr id="12" name="Title 1"/>
          <p:cNvSpPr>
            <a:spLocks noGrp="1"/>
          </p:cNvSpPr>
          <p:nvPr>
            <p:ph type="title"/>
          </p:nvPr>
        </p:nvSpPr>
        <p:spPr>
          <a:xfrm>
            <a:off x="228600" y="77798"/>
            <a:ext cx="8915400" cy="727544"/>
          </a:xfrm>
        </p:spPr>
        <p:txBody>
          <a:bodyPr>
            <a:noAutofit/>
          </a:bodyPr>
          <a:lstStyle/>
          <a:p>
            <a:r>
              <a:rPr lang="en-US" sz="2100" dirty="0" smtClean="0">
                <a:solidFill>
                  <a:schemeClr val="tx1"/>
                </a:solidFill>
              </a:rPr>
              <a:t>Daily AOD on august 22, 2008: example of gAP-filled aod</a:t>
            </a:r>
            <a:endParaRPr lang="en-US" sz="2100" dirty="0">
              <a:solidFill>
                <a:schemeClr val="tx1"/>
              </a:solidFill>
            </a:endParaRPr>
          </a:p>
        </p:txBody>
      </p:sp>
      <p:sp>
        <p:nvSpPr>
          <p:cNvPr id="14" name="TextBox 13"/>
          <p:cNvSpPr txBox="1"/>
          <p:nvPr/>
        </p:nvSpPr>
        <p:spPr>
          <a:xfrm>
            <a:off x="222431" y="695325"/>
            <a:ext cx="2127505" cy="276999"/>
          </a:xfrm>
          <a:prstGeom prst="rect">
            <a:avLst/>
          </a:prstGeom>
          <a:noFill/>
        </p:spPr>
        <p:txBody>
          <a:bodyPr wrap="none" rtlCol="0">
            <a:spAutoFit/>
          </a:bodyPr>
          <a:lstStyle/>
          <a:p>
            <a:r>
              <a:rPr lang="en-US" sz="1200" b="1" dirty="0" smtClean="0"/>
              <a:t>Aqua MODIS visible image</a:t>
            </a:r>
            <a:endParaRPr lang="en-US" sz="1200" b="1" dirty="0"/>
          </a:p>
        </p:txBody>
      </p:sp>
      <p:sp>
        <p:nvSpPr>
          <p:cNvPr id="15" name="TextBox 14"/>
          <p:cNvSpPr txBox="1"/>
          <p:nvPr/>
        </p:nvSpPr>
        <p:spPr>
          <a:xfrm>
            <a:off x="2505074" y="695326"/>
            <a:ext cx="1820435" cy="276999"/>
          </a:xfrm>
          <a:prstGeom prst="rect">
            <a:avLst/>
          </a:prstGeom>
          <a:noFill/>
        </p:spPr>
        <p:txBody>
          <a:bodyPr wrap="none" rtlCol="0">
            <a:spAutoFit/>
          </a:bodyPr>
          <a:lstStyle/>
          <a:p>
            <a:r>
              <a:rPr lang="en-US" sz="1200" b="1" dirty="0" smtClean="0"/>
              <a:t>Observed MAIAC AOD</a:t>
            </a:r>
            <a:endParaRPr lang="en-US" sz="1200" b="1" dirty="0"/>
          </a:p>
        </p:txBody>
      </p:sp>
      <p:sp>
        <p:nvSpPr>
          <p:cNvPr id="16" name="TextBox 15"/>
          <p:cNvSpPr txBox="1"/>
          <p:nvPr/>
        </p:nvSpPr>
        <p:spPr>
          <a:xfrm>
            <a:off x="4791074" y="695325"/>
            <a:ext cx="1823641" cy="276999"/>
          </a:xfrm>
          <a:prstGeom prst="rect">
            <a:avLst/>
          </a:prstGeom>
          <a:noFill/>
        </p:spPr>
        <p:txBody>
          <a:bodyPr wrap="none" rtlCol="0">
            <a:spAutoFit/>
          </a:bodyPr>
          <a:lstStyle/>
          <a:p>
            <a:r>
              <a:rPr lang="en-US" sz="1200" b="1" dirty="0" smtClean="0"/>
              <a:t>Gap-filled MAIAC AOD</a:t>
            </a:r>
            <a:endParaRPr lang="en-US" sz="1200" b="1" dirty="0"/>
          </a:p>
        </p:txBody>
      </p:sp>
      <p:sp>
        <p:nvSpPr>
          <p:cNvPr id="17" name="TextBox 16"/>
          <p:cNvSpPr txBox="1"/>
          <p:nvPr/>
        </p:nvSpPr>
        <p:spPr>
          <a:xfrm>
            <a:off x="7080280" y="685800"/>
            <a:ext cx="1917513" cy="276999"/>
          </a:xfrm>
          <a:prstGeom prst="rect">
            <a:avLst/>
          </a:prstGeom>
          <a:noFill/>
        </p:spPr>
        <p:txBody>
          <a:bodyPr wrap="none" rtlCol="0">
            <a:spAutoFit/>
          </a:bodyPr>
          <a:lstStyle/>
          <a:p>
            <a:r>
              <a:rPr lang="en-US" sz="1200" b="1" dirty="0" smtClean="0"/>
              <a:t>Observed Surface PM</a:t>
            </a:r>
            <a:r>
              <a:rPr lang="en-US" sz="1200" b="1" baseline="-25000" dirty="0" smtClean="0"/>
              <a:t>2.5</a:t>
            </a:r>
            <a:endParaRPr lang="en-US" sz="1200" b="1" dirty="0"/>
          </a:p>
        </p:txBody>
      </p:sp>
      <mc:AlternateContent xmlns:mc="http://schemas.openxmlformats.org/markup-compatibility/2006" xmlns:a14="http://schemas.microsoft.com/office/drawing/2010/main">
        <mc:Choice Requires="a14">
          <p:sp>
            <p:nvSpPr>
              <p:cNvPr id="18" name="TextBox 17"/>
              <p:cNvSpPr txBox="1"/>
              <p:nvPr/>
            </p:nvSpPr>
            <p:spPr>
              <a:xfrm>
                <a:off x="911892" y="4384125"/>
                <a:ext cx="7127144" cy="6163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𝐷𝑎𝑖𝑙𝑦</m:t>
                      </m:r>
                      <m:r>
                        <a:rPr lang="en-US" b="0" i="1" smtClean="0">
                          <a:latin typeface="Cambria Math" panose="02040503050406030204" pitchFamily="18" charset="0"/>
                        </a:rPr>
                        <m:t> </m:t>
                      </m:r>
                      <m:r>
                        <a:rPr lang="en-US" b="0" i="1" smtClean="0">
                          <a:latin typeface="Cambria Math" panose="02040503050406030204" pitchFamily="18" charset="0"/>
                        </a:rPr>
                        <m:t>𝐴𝑂𝐷</m:t>
                      </m:r>
                      <m:r>
                        <a:rPr lang="en-US"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l-GR" b="0" i="1" smtClean="0">
                              <a:latin typeface="Cambria Math" panose="02040503050406030204" pitchFamily="18" charset="0"/>
                            </a:rPr>
                            <m:t>α</m:t>
                          </m:r>
                        </m:e>
                        <m:sub>
                          <m:r>
                            <a:rPr lang="en-US" b="0" i="1" smtClean="0">
                              <a:latin typeface="Cambria Math" panose="02040503050406030204" pitchFamily="18" charset="0"/>
                            </a:rPr>
                            <m:t>𝑠𝑒𝑎𝑠𝑜𝑛𝑎𝑙</m:t>
                          </m:r>
                        </m:sub>
                      </m:sSub>
                      <m:d>
                        <m:dPr>
                          <m:begChr m:val="["/>
                          <m:endChr m:val="]"/>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𝐷𝑎𝑖𝑙𝑦</m:t>
                              </m:r>
                              <m:r>
                                <a:rPr lang="en-US" b="0" i="1" smtClean="0">
                                  <a:latin typeface="Cambria Math" panose="02040503050406030204" pitchFamily="18" charset="0"/>
                                </a:rPr>
                                <m:t> </m:t>
                              </m:r>
                              <m:r>
                                <a:rPr lang="en-US" b="0" i="1" smtClean="0">
                                  <a:latin typeface="Cambria Math" panose="02040503050406030204" pitchFamily="18" charset="0"/>
                                </a:rPr>
                                <m:t>𝑃𝑀</m:t>
                              </m:r>
                              <m:r>
                                <a:rPr lang="en-US" b="0" i="1" smtClean="0">
                                  <a:latin typeface="Cambria Math" panose="02040503050406030204" pitchFamily="18" charset="0"/>
                                </a:rPr>
                                <m:t>2.5</m:t>
                              </m:r>
                            </m:num>
                            <m:den>
                              <m:r>
                                <a:rPr lang="en-US" b="0" i="1" smtClean="0">
                                  <a:latin typeface="Cambria Math" panose="02040503050406030204" pitchFamily="18" charset="0"/>
                                </a:rPr>
                                <m:t>𝑆𝑒𝑎𝑠𝑜𝑛𝑎𝑙</m:t>
                              </m:r>
                              <m:r>
                                <a:rPr lang="en-US" b="0" i="1" smtClean="0">
                                  <a:latin typeface="Cambria Math" panose="02040503050406030204" pitchFamily="18" charset="0"/>
                                </a:rPr>
                                <m:t> </m:t>
                              </m:r>
                              <m:r>
                                <a:rPr lang="en-US" b="0" i="1" smtClean="0">
                                  <a:latin typeface="Cambria Math" panose="02040503050406030204" pitchFamily="18" charset="0"/>
                                </a:rPr>
                                <m:t>𝑃𝑀</m:t>
                              </m:r>
                              <m:r>
                                <a:rPr lang="en-US" b="0" i="1" smtClean="0">
                                  <a:latin typeface="Cambria Math" panose="02040503050406030204" pitchFamily="18" charset="0"/>
                                </a:rPr>
                                <m:t>2.5</m:t>
                              </m:r>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𝑆𝑒𝑎𝑠𝑜𝑛𝑎𝑙</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𝐴𝑂𝐷</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l-GR" b="0" i="1" smtClean="0">
                              <a:latin typeface="Cambria Math" panose="02040503050406030204" pitchFamily="18" charset="0"/>
                            </a:rPr>
                            <m:t>β</m:t>
                          </m:r>
                        </m:e>
                        <m:sub>
                          <m:r>
                            <a:rPr lang="en-US" b="0" i="1" smtClean="0">
                              <a:latin typeface="Cambria Math" panose="02040503050406030204" pitchFamily="18" charset="0"/>
                            </a:rPr>
                            <m:t>𝑠𝑒𝑎𝑠𝑜𝑛𝑎𝑙</m:t>
                          </m:r>
                        </m:sub>
                      </m:sSub>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911892" y="4384125"/>
                <a:ext cx="7127144" cy="616387"/>
              </a:xfrm>
              <a:prstGeom prst="rect">
                <a:avLst/>
              </a:prstGeom>
              <a:blipFill>
                <a:blip r:embed="rId4"/>
                <a:stretch>
                  <a:fillRect b="-990"/>
                </a:stretch>
              </a:blipFill>
            </p:spPr>
            <p:txBody>
              <a:bodyPr/>
              <a:lstStyle/>
              <a:p>
                <a:r>
                  <a:rPr lang="en-US">
                    <a:noFill/>
                  </a:rPr>
                  <a:t> </a:t>
                </a:r>
              </a:p>
            </p:txBody>
          </p:sp>
        </mc:Fallback>
      </mc:AlternateContent>
      <p:sp>
        <p:nvSpPr>
          <p:cNvPr id="20" name="TextBox 19"/>
          <p:cNvSpPr txBox="1"/>
          <p:nvPr/>
        </p:nvSpPr>
        <p:spPr>
          <a:xfrm>
            <a:off x="2203218" y="5782576"/>
            <a:ext cx="5175712" cy="307777"/>
          </a:xfrm>
          <a:prstGeom prst="rect">
            <a:avLst/>
          </a:prstGeom>
          <a:noFill/>
        </p:spPr>
        <p:txBody>
          <a:bodyPr wrap="none" rtlCol="0">
            <a:spAutoFit/>
          </a:bodyPr>
          <a:lstStyle/>
          <a:p>
            <a:r>
              <a:rPr lang="en-US" sz="1400" dirty="0" smtClean="0"/>
              <a:t>Method developed by: Tsinghua University, </a:t>
            </a:r>
            <a:r>
              <a:rPr lang="en-US" sz="1400" dirty="0" err="1" smtClean="0"/>
              <a:t>Lv</a:t>
            </a:r>
            <a:r>
              <a:rPr lang="en-US" sz="1400" dirty="0" smtClean="0"/>
              <a:t> et al., 2016; EST</a:t>
            </a:r>
            <a:endParaRPr lang="en-US" sz="14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1011708"/>
            <a:ext cx="8692993" cy="3166051"/>
          </a:xfrm>
          <a:prstGeom prst="rect">
            <a:avLst/>
          </a:prstGeom>
        </p:spPr>
      </p:pic>
      <p:sp>
        <p:nvSpPr>
          <p:cNvPr id="5" name="TextBox 4"/>
          <p:cNvSpPr txBox="1"/>
          <p:nvPr/>
        </p:nvSpPr>
        <p:spPr>
          <a:xfrm>
            <a:off x="367363" y="5206878"/>
            <a:ext cx="8847422" cy="369332"/>
          </a:xfrm>
          <a:prstGeom prst="rect">
            <a:avLst/>
          </a:prstGeom>
          <a:noFill/>
        </p:spPr>
        <p:txBody>
          <a:bodyPr wrap="none" rtlCol="0">
            <a:spAutoFit/>
          </a:bodyPr>
          <a:lstStyle/>
          <a:p>
            <a:r>
              <a:rPr lang="en-US" dirty="0" smtClean="0"/>
              <a:t>Gap-filled AOD ~ Seasonal AOD tweaked by the regional surface PM2.5 perturbation </a:t>
            </a:r>
            <a:endParaRPr lang="en-US" dirty="0"/>
          </a:p>
        </p:txBody>
      </p:sp>
      <p:sp>
        <p:nvSpPr>
          <p:cNvPr id="4" name="Rectangle 3"/>
          <p:cNvSpPr/>
          <p:nvPr/>
        </p:nvSpPr>
        <p:spPr>
          <a:xfrm>
            <a:off x="367363" y="4239420"/>
            <a:ext cx="8776637" cy="1850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648200" y="695325"/>
            <a:ext cx="2133600" cy="2919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340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26085</TotalTime>
  <Words>1190</Words>
  <Application>Microsoft Office PowerPoint</Application>
  <PresentationFormat>On-screen Show (4:3)</PresentationFormat>
  <Paragraphs>191</Paragraphs>
  <Slides>20</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Arial (Headings)</vt:lpstr>
      <vt:lpstr>Arial Black</vt:lpstr>
      <vt:lpstr>Calibri</vt:lpstr>
      <vt:lpstr>Cambria Math</vt:lpstr>
      <vt:lpstr>Office Theme</vt:lpstr>
      <vt:lpstr>USING GAP-FILLED MAIAC AOD AND WRF-CHEM TO ESTIMATE DAILY PM2.5 CONCENTRATIONS AT  1 KM RESOLUTION IN THE EASTERN UNITED STATES</vt:lpstr>
      <vt:lpstr>PowerPoint Presentation</vt:lpstr>
      <vt:lpstr>PowerPoint Presentation</vt:lpstr>
      <vt:lpstr>Introduction to MAIAC AOD</vt:lpstr>
      <vt:lpstr>PERFORMANCE OF MAIAC AOD</vt:lpstr>
      <vt:lpstr>Observed Satellite AOD by SEASON</vt:lpstr>
      <vt:lpstr>PERCENTAGE OF DAYS WITH CLEAR SKIES &amp; No snow</vt:lpstr>
      <vt:lpstr>Daily AEROSOL OPTICAL DEPTH (AOD) on august 22, 2008:  CLOUDS OBSTRUCT 70% of THE area!</vt:lpstr>
      <vt:lpstr>Daily AOD on august 22, 2008: example of gAP-filled aod</vt:lpstr>
      <vt:lpstr>PERFORMANCE OF THE GAP-FILLED AOD</vt:lpstr>
      <vt:lpstr>Maiac AOD vs. GAP-FILLED MAIAC AOD</vt:lpstr>
      <vt:lpstr>Block diagram of our methodology to calculate PM2.5 from GAP-filled AOD</vt:lpstr>
      <vt:lpstr>2008 ANNUAL AVERAGED surface PM2.5 from our DAILY regression model</vt:lpstr>
      <vt:lpstr>2008 ANNUAL AVERAGED surface PM2.5 from our regression model</vt:lpstr>
      <vt:lpstr>A comparison between our statistical model and WRF-CHEM</vt:lpstr>
      <vt:lpstr>Daily estimates of PM2.5 from our statistical model</vt:lpstr>
      <vt:lpstr>SKILL of The statistical model</vt:lpstr>
      <vt:lpstr>Daily R2 values of various models</vt:lpstr>
      <vt:lpstr>CONCLUSIONS</vt:lpstr>
      <vt:lpstr>Thank YOU!</vt:lpstr>
    </vt:vector>
  </TitlesOfParts>
  <Company>Argonne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Goldberg</dc:creator>
  <cp:lastModifiedBy>Goldberg, Dan L</cp:lastModifiedBy>
  <cp:revision>343</cp:revision>
  <cp:lastPrinted>2017-09-11T20:45:07Z</cp:lastPrinted>
  <dcterms:created xsi:type="dcterms:W3CDTF">2016-09-09T21:18:50Z</dcterms:created>
  <dcterms:modified xsi:type="dcterms:W3CDTF">2018-10-24T02:05:35Z</dcterms:modified>
</cp:coreProperties>
</file>