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8"/>
  </p:sldMasterIdLst>
  <p:notesMasterIdLst>
    <p:notesMasterId r:id="rId83"/>
  </p:notesMasterIdLst>
  <p:sldIdLst>
    <p:sldId id="256" r:id="rId59"/>
    <p:sldId id="478" r:id="rId60"/>
    <p:sldId id="503" r:id="rId61"/>
    <p:sldId id="479" r:id="rId62"/>
    <p:sldId id="485" r:id="rId63"/>
    <p:sldId id="488" r:id="rId64"/>
    <p:sldId id="480" r:id="rId65"/>
    <p:sldId id="481" r:id="rId66"/>
    <p:sldId id="482" r:id="rId67"/>
    <p:sldId id="483" r:id="rId68"/>
    <p:sldId id="484" r:id="rId69"/>
    <p:sldId id="486" r:id="rId70"/>
    <p:sldId id="487" r:id="rId71"/>
    <p:sldId id="489" r:id="rId72"/>
    <p:sldId id="490" r:id="rId73"/>
    <p:sldId id="491" r:id="rId74"/>
    <p:sldId id="493" r:id="rId75"/>
    <p:sldId id="494" r:id="rId76"/>
    <p:sldId id="496" r:id="rId77"/>
    <p:sldId id="499" r:id="rId78"/>
    <p:sldId id="497" r:id="rId79"/>
    <p:sldId id="498" r:id="rId80"/>
    <p:sldId id="502" r:id="rId81"/>
    <p:sldId id="501" r:id="rId82"/>
  </p:sldIdLst>
  <p:sldSz cx="12192000" cy="6858000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8EC60A6-8D01-4D90-B63B-DD33EC322465}">
          <p14:sldIdLst>
            <p14:sldId id="256"/>
            <p14:sldId id="478"/>
            <p14:sldId id="503"/>
            <p14:sldId id="479"/>
            <p14:sldId id="485"/>
            <p14:sldId id="488"/>
            <p14:sldId id="480"/>
            <p14:sldId id="481"/>
            <p14:sldId id="482"/>
            <p14:sldId id="483"/>
            <p14:sldId id="484"/>
            <p14:sldId id="486"/>
            <p14:sldId id="487"/>
            <p14:sldId id="489"/>
            <p14:sldId id="490"/>
            <p14:sldId id="491"/>
            <p14:sldId id="493"/>
            <p14:sldId id="494"/>
            <p14:sldId id="496"/>
            <p14:sldId id="499"/>
            <p14:sldId id="497"/>
            <p14:sldId id="498"/>
            <p14:sldId id="502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548235"/>
    <a:srgbClr val="FFFFFF"/>
    <a:srgbClr val="9E7768"/>
    <a:srgbClr val="C55A11"/>
    <a:srgbClr val="FF0000"/>
    <a:srgbClr val="7030A0"/>
    <a:srgbClr val="CACACA"/>
    <a:srgbClr val="FD2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5291" autoAdjust="0"/>
  </p:normalViewPr>
  <p:slideViewPr>
    <p:cSldViewPr snapToGrid="0">
      <p:cViewPr varScale="1">
        <p:scale>
          <a:sx n="85" d="100"/>
          <a:sy n="85" d="100"/>
        </p:scale>
        <p:origin x="38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63" Type="http://schemas.openxmlformats.org/officeDocument/2006/relationships/slide" Target="slides/slide5.xml"/><Relationship Id="rId68" Type="http://schemas.openxmlformats.org/officeDocument/2006/relationships/slide" Target="slides/slide10.xml"/><Relationship Id="rId76" Type="http://schemas.openxmlformats.org/officeDocument/2006/relationships/slide" Target="slides/slide18.xml"/><Relationship Id="rId84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customXml" Target="../customXml/item53.xml"/><Relationship Id="rId58" Type="http://schemas.openxmlformats.org/officeDocument/2006/relationships/slideMaster" Target="slideMasters/slideMaster1.xml"/><Relationship Id="rId66" Type="http://schemas.openxmlformats.org/officeDocument/2006/relationships/slide" Target="slides/slide8.xml"/><Relationship Id="rId74" Type="http://schemas.openxmlformats.org/officeDocument/2006/relationships/slide" Target="slides/slide16.xml"/><Relationship Id="rId79" Type="http://schemas.openxmlformats.org/officeDocument/2006/relationships/slide" Target="slides/slide21.xml"/><Relationship Id="rId87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3.xml"/><Relationship Id="rId82" Type="http://schemas.openxmlformats.org/officeDocument/2006/relationships/slide" Target="slides/slide24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slide" Target="slides/slide6.xml"/><Relationship Id="rId69" Type="http://schemas.openxmlformats.org/officeDocument/2006/relationships/slide" Target="slides/slide11.xml"/><Relationship Id="rId77" Type="http://schemas.openxmlformats.org/officeDocument/2006/relationships/slide" Target="slides/slide19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14.xml"/><Relationship Id="rId80" Type="http://schemas.openxmlformats.org/officeDocument/2006/relationships/slide" Target="slides/slide22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1.xml"/><Relationship Id="rId67" Type="http://schemas.openxmlformats.org/officeDocument/2006/relationships/slide" Target="slides/slide9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slide" Target="slides/slide4.xml"/><Relationship Id="rId70" Type="http://schemas.openxmlformats.org/officeDocument/2006/relationships/slide" Target="slides/slide12.xml"/><Relationship Id="rId75" Type="http://schemas.openxmlformats.org/officeDocument/2006/relationships/slide" Target="slides/slide17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slide" Target="slides/slide2.xml"/><Relationship Id="rId65" Type="http://schemas.openxmlformats.org/officeDocument/2006/relationships/slide" Target="slides/slide7.xml"/><Relationship Id="rId73" Type="http://schemas.openxmlformats.org/officeDocument/2006/relationships/slide" Target="slides/slide15.xml"/><Relationship Id="rId78" Type="http://schemas.openxmlformats.org/officeDocument/2006/relationships/slide" Target="slides/slide20.xml"/><Relationship Id="rId81" Type="http://schemas.openxmlformats.org/officeDocument/2006/relationships/slide" Target="slides/slide23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47332B-D0EB-4792-8C53-AB14AAE40B95}" type="datetimeFigureOut">
              <a:rPr lang="en-US"/>
              <a:pPr>
                <a:defRPr/>
              </a:pPr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3E6B27-C493-4C6B-90F6-AB560E96B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1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3E6B27-C493-4C6B-90F6-AB560E96B4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ord_blanc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16000" y="1600200"/>
            <a:ext cx="10058400" cy="4724400"/>
          </a:xfrm>
        </p:spPr>
        <p:txBody>
          <a:bodyPr rtlCol="0">
            <a:normAutofit/>
          </a:bodyPr>
          <a:lstStyle>
            <a:lvl1pPr>
              <a:buClrTx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D2ECF-5266-4651-820A-37EFAE69D5E1}" type="datetime1">
              <a:rPr lang="en-US" smtClean="0"/>
              <a:t>10/22/2018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9144000" y="6356351"/>
            <a:ext cx="28448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982EA9DB-1AB2-4E45-B0AC-1182FB3079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/New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p_ord_blanc4.jpg"/>
          <p:cNvPicPr>
            <a:picLocks noChangeAspect="1"/>
          </p:cNvPicPr>
          <p:nvPr userDrawn="1"/>
        </p:nvPicPr>
        <p:blipFill rotWithShape="1">
          <a:blip r:embed="rId2"/>
          <a:srcRect r="34618"/>
          <a:stretch/>
        </p:blipFill>
        <p:spPr bwMode="auto">
          <a:xfrm>
            <a:off x="0" y="0"/>
            <a:ext cx="6581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25600" y="2590800"/>
            <a:ext cx="8940800" cy="2438400"/>
          </a:xfrm>
        </p:spPr>
        <p:txBody>
          <a:bodyPr>
            <a:normAutofit fontScale="92500"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983D-B81F-4B93-A5A9-68845C79BC0E}" type="datetime1">
              <a:rPr lang="en-US" smtClean="0"/>
              <a:t>10/22/2018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5E5786F2-C5E9-407A-8AFB-EC65E0ADA4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8" name="Picture 5" descr="pp_ord_blanc4.jpg"/>
          <p:cNvPicPr>
            <a:picLocks noChangeAspect="1"/>
          </p:cNvPicPr>
          <p:nvPr userDrawn="1"/>
        </p:nvPicPr>
        <p:blipFill rotWithShape="1">
          <a:blip r:embed="rId2"/>
          <a:srcRect l="72627"/>
          <a:stretch/>
        </p:blipFill>
        <p:spPr bwMode="auto">
          <a:xfrm>
            <a:off x="9351035" y="0"/>
            <a:ext cx="2984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331200" y="1524000"/>
            <a:ext cx="3657600" cy="21336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331200" y="3886200"/>
            <a:ext cx="3657600" cy="22098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203200" y="1447800"/>
            <a:ext cx="7924800" cy="5257800"/>
          </a:xfrm>
        </p:spPr>
        <p:txBody>
          <a:bodyPr>
            <a:normAutofit/>
          </a:bodyPr>
          <a:lstStyle>
            <a:lvl1pPr marL="0"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 baseline="0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5456B-DF33-4997-B416-275C69EA6521}" type="datetime1">
              <a:rPr lang="en-US" smtClean="0"/>
              <a:t>10/22/2018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0F4CF190-6D2A-404C-A4C0-2C41565C97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l="55126" t="3533"/>
          <a:stretch/>
        </p:blipFill>
        <p:spPr bwMode="auto">
          <a:xfrm>
            <a:off x="7518400" y="0"/>
            <a:ext cx="4673600" cy="68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t="3533" r="19853"/>
          <a:stretch/>
        </p:blipFill>
        <p:spPr bwMode="auto">
          <a:xfrm>
            <a:off x="0" y="0"/>
            <a:ext cx="8331200" cy="68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137415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8A430-321D-46E2-9134-DE355E03F31F}" type="datetime1">
              <a:rPr lang="en-US" smtClean="0"/>
              <a:t>10/22/2018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l="46857" r="1"/>
          <a:stretch/>
        </p:blipFill>
        <p:spPr bwMode="auto">
          <a:xfrm>
            <a:off x="6650966" y="0"/>
            <a:ext cx="56157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r="33018"/>
          <a:stretch/>
        </p:blipFill>
        <p:spPr bwMode="auto">
          <a:xfrm>
            <a:off x="0" y="0"/>
            <a:ext cx="67199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buClr>
                <a:schemeClr val="accent3">
                  <a:lumMod val="75000"/>
                </a:schemeClr>
              </a:buClr>
              <a:buSzPct val="150000"/>
              <a:defRPr sz="1200" b="1">
                <a:latin typeface="Gill Sans MT" pitchFamily="34" charset="0"/>
              </a:defRPr>
            </a:lvl1pPr>
            <a:lvl2pPr>
              <a:defRPr sz="1200" b="1">
                <a:latin typeface="Gill Sans MT" pitchFamily="34" charset="0"/>
              </a:defRPr>
            </a:lvl2pPr>
            <a:lvl3pPr>
              <a:defRPr sz="1200" b="1">
                <a:latin typeface="Gill Sans MT" pitchFamily="34" charset="0"/>
              </a:defRPr>
            </a:lvl3pPr>
            <a:lvl4pPr>
              <a:defRPr sz="1200" b="1">
                <a:latin typeface="Gill Sans MT" pitchFamily="34" charset="0"/>
              </a:defRPr>
            </a:lvl4pPr>
            <a:lvl5pPr>
              <a:defRPr sz="12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1F85-04EF-48A2-B328-907147E539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737600" y="6356353"/>
            <a:ext cx="3251200" cy="365125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26755345-E417-4CE0-BE05-EA636690045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01E6E5-9932-4A52-A13D-E74FC66B2C1F}" type="datetime1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6F5BE9-8663-43C7-A8B8-54117E1D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pp_ord_blanc1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717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cmaq" TargetMode="External"/><Relationship Id="rId2" Type="http://schemas.openxmlformats.org/officeDocument/2006/relationships/hyperlink" Target="https://github.com/USEPA/CMAQ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28978" y="1432173"/>
            <a:ext cx="11458221" cy="4691536"/>
          </a:xfrm>
        </p:spPr>
        <p:txBody>
          <a:bodyPr>
            <a:noAutofit/>
          </a:bodyPr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Evaluation of the CMAQ v5.3 Beta Release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Wyat Appel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Christian Hogrefe, Kristen Foley, George Pouliot, Robert Gilliam, Benjamin Murphy, Havala Pye, Jesse Bash, Jon Pleim, Sarwar Golam, Shawn Roselle, Rohit Mathur and the CMAQ Development Team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Exposure Division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Exposure Research Laboratory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Research and Development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Environmental Protection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235" y="6238849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23 October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5995" y="6234800"/>
            <a:ext cx="4871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0070C0"/>
                </a:solidFill>
              </a:rPr>
              <a:t>Community Modeling and Analysis System Conference</a:t>
            </a:r>
          </a:p>
          <a:p>
            <a:pPr algn="r"/>
            <a:r>
              <a:rPr lang="en-US" sz="1400" b="1" dirty="0">
                <a:solidFill>
                  <a:srgbClr val="0070C0"/>
                </a:solidFill>
              </a:rPr>
              <a:t>Chapel Hill, NC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C02FC-D8D4-426D-9016-97CCBE2200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51E16F-2451-4603-A086-9A8B9C0CB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721600" cy="685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CMAQv5.3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w/ v5.2.1 BCs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781F2-96EB-44A2-BFDB-D654A2062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4"/>
          <a:stretch/>
        </p:blipFill>
        <p:spPr>
          <a:xfrm>
            <a:off x="1691640" y="1371600"/>
            <a:ext cx="9060212" cy="5413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E53DA7-DC0B-4DA6-925B-48A2203EEF9D}"/>
              </a:ext>
            </a:extLst>
          </p:cNvPr>
          <p:cNvSpPr txBox="1"/>
          <p:nvPr/>
        </p:nvSpPr>
        <p:spPr>
          <a:xfrm>
            <a:off x="2724150" y="1714500"/>
            <a:ext cx="23812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AQS</a:t>
            </a:r>
          </a:p>
          <a:p>
            <a:r>
              <a:rPr lang="en-US" sz="800" b="1" dirty="0"/>
              <a:t>CMAQv5.2.1</a:t>
            </a:r>
          </a:p>
          <a:p>
            <a:r>
              <a:rPr lang="en-US" sz="800" b="1" dirty="0"/>
              <a:t>CMAQv5.3b M3Dry w/ bidi</a:t>
            </a:r>
          </a:p>
          <a:p>
            <a:r>
              <a:rPr lang="en-US" sz="800" b="1" dirty="0"/>
              <a:t>CMAQv5.3b STAGE w/ bidi</a:t>
            </a:r>
          </a:p>
          <a:p>
            <a:r>
              <a:rPr lang="en-US" sz="800" b="1" dirty="0"/>
              <a:t>CMAQv5.3b M3Dry w/ bid and v5.2.1 BCs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A5D124-4050-4F5C-80BD-019B98F07807}"/>
              </a:ext>
            </a:extLst>
          </p:cNvPr>
          <p:cNvSpPr txBox="1"/>
          <p:nvPr/>
        </p:nvSpPr>
        <p:spPr>
          <a:xfrm>
            <a:off x="2743200" y="4391025"/>
            <a:ext cx="23812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CMAQv5.2.1</a:t>
            </a:r>
          </a:p>
          <a:p>
            <a:r>
              <a:rPr lang="en-US" sz="800" b="1" dirty="0"/>
              <a:t>CMAQv5.3b M3Dry w/ bidi</a:t>
            </a:r>
          </a:p>
          <a:p>
            <a:r>
              <a:rPr lang="en-US" sz="800" b="1" dirty="0"/>
              <a:t>CMAQv5.3b STAGE w/ bidi</a:t>
            </a:r>
          </a:p>
          <a:p>
            <a:r>
              <a:rPr lang="en-US" sz="800" b="1" dirty="0"/>
              <a:t>CMAQv5.3b M3Dry w/ bid and v5.2.1 BCs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26FB48-0C01-4B35-8FFE-259ED98BB592}"/>
              </a:ext>
            </a:extLst>
          </p:cNvPr>
          <p:cNvCxnSpPr>
            <a:cxnSpLocks/>
          </p:cNvCxnSpPr>
          <p:nvPr/>
        </p:nvCxnSpPr>
        <p:spPr>
          <a:xfrm>
            <a:off x="2524125" y="4943475"/>
            <a:ext cx="74104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53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71318-EE8F-4E59-8CDF-B12571AB6C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BFB31-B8A0-4C55-803E-27738EAC90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4"/>
          <a:stretch/>
        </p:blipFill>
        <p:spPr>
          <a:xfrm>
            <a:off x="1691640" y="1371600"/>
            <a:ext cx="9060211" cy="5413248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FACE283-B826-4085-B0F4-0DD4B14384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25" y="468923"/>
            <a:ext cx="8267700" cy="685800"/>
          </a:xfrm>
        </p:spPr>
        <p:txBody>
          <a:bodyPr/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3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(May – Sep)</a:t>
            </a:r>
          </a:p>
        </p:txBody>
      </p:sp>
    </p:spTree>
    <p:extLst>
      <p:ext uri="{BB962C8B-B14F-4D97-AF65-F5344CB8AC3E}">
        <p14:creationId xmlns:p14="http://schemas.microsoft.com/office/powerpoint/2010/main" val="2204963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BC60-5370-467E-8CD9-9478CA4988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BDB588-921B-4742-8E7C-BFF8D8FAC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6934" y="468923"/>
            <a:ext cx="8794044" cy="685800"/>
          </a:xfrm>
        </p:spPr>
        <p:txBody>
          <a:bodyPr/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3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sz="3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(May - Sep)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1536B-1B2F-45C8-99D2-8DAEDFE69F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21945" r="5123" b="20139"/>
          <a:stretch/>
        </p:blipFill>
        <p:spPr>
          <a:xfrm>
            <a:off x="740876" y="1290846"/>
            <a:ext cx="10599671" cy="5212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FACAE-2240-40E7-9013-EB3903971BE2}"/>
              </a:ext>
            </a:extLst>
          </p:cNvPr>
          <p:cNvSpPr txBox="1"/>
          <p:nvPr/>
        </p:nvSpPr>
        <p:spPr>
          <a:xfrm>
            <a:off x="954159" y="6500193"/>
            <a:ext cx="1019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</a:t>
            </a:r>
            <a:r>
              <a:rPr lang="en-US" b="1" baseline="-25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 lower across most of the domain in the CMAQv5.3</a:t>
            </a:r>
            <a:r>
              <a:rPr lang="el-G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="1" dirty="0">
                <a:solidFill>
                  <a:srgbClr val="C00000"/>
                </a:solidFill>
              </a:rPr>
              <a:t> simulation for May - September</a:t>
            </a:r>
          </a:p>
        </p:txBody>
      </p:sp>
    </p:spTree>
    <p:extLst>
      <p:ext uri="{BB962C8B-B14F-4D97-AF65-F5344CB8AC3E}">
        <p14:creationId xmlns:p14="http://schemas.microsoft.com/office/powerpoint/2010/main" val="3046240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680B3-9192-4ED4-889E-CD6C24D097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0847E-E113-447B-B843-549683855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21251" r="4800" b="20138"/>
          <a:stretch/>
        </p:blipFill>
        <p:spPr>
          <a:xfrm>
            <a:off x="200025" y="1895475"/>
            <a:ext cx="7306533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445776-CAC0-4C95-8F54-C0FD19C2C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914" y="1800223"/>
            <a:ext cx="4497483" cy="3657601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4E4F160-A219-4A3F-8414-EBDA53442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1025" y="335573"/>
            <a:ext cx="7229475" cy="685800"/>
          </a:xfrm>
        </p:spPr>
        <p:txBody>
          <a:bodyPr/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Change in Bias (May – Sep)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84282-D646-482A-BEC9-09856DFD7543}"/>
              </a:ext>
            </a:extLst>
          </p:cNvPr>
          <p:cNvSpPr txBox="1"/>
          <p:nvPr/>
        </p:nvSpPr>
        <p:spPr>
          <a:xfrm>
            <a:off x="1043610" y="5883966"/>
            <a:ext cx="1019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The lower O</a:t>
            </a:r>
            <a:r>
              <a:rPr lang="en-US" b="1" baseline="-25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 in the CMAQv5.3</a:t>
            </a:r>
            <a:r>
              <a:rPr lang="el-G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="1" dirty="0">
                <a:solidFill>
                  <a:srgbClr val="C00000"/>
                </a:solidFill>
              </a:rPr>
              <a:t> simulation results in generally lower bias in the eastern U.S. and higher bias in much of the western U.S. in the summer</a:t>
            </a:r>
          </a:p>
        </p:txBody>
      </p:sp>
    </p:spTree>
    <p:extLst>
      <p:ext uri="{BB962C8B-B14F-4D97-AF65-F5344CB8AC3E}">
        <p14:creationId xmlns:p14="http://schemas.microsoft.com/office/powerpoint/2010/main" val="2818535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A5F15-CA80-47FB-A4EE-20EED8B6A4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10"/>
          <a:stretch/>
        </p:blipFill>
        <p:spPr>
          <a:xfrm>
            <a:off x="1515114" y="1282149"/>
            <a:ext cx="9281332" cy="55162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721600" cy="6858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CCD3C-DA80-4388-80AB-DCA8F2A2C144}"/>
              </a:ext>
            </a:extLst>
          </p:cNvPr>
          <p:cNvSpPr/>
          <p:nvPr/>
        </p:nvSpPr>
        <p:spPr>
          <a:xfrm>
            <a:off x="5438774" y="2219325"/>
            <a:ext cx="2486025" cy="118378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B3C32A-2824-4931-BB1D-0B158F64AA9C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676400" y="2811219"/>
            <a:ext cx="3762374" cy="9892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8973F5A-0F33-4E99-988A-9211448F7761}"/>
              </a:ext>
            </a:extLst>
          </p:cNvPr>
          <p:cNvSpPr/>
          <p:nvPr/>
        </p:nvSpPr>
        <p:spPr>
          <a:xfrm>
            <a:off x="5524500" y="4848226"/>
            <a:ext cx="2419350" cy="142191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BE853-6A3A-48B1-A69E-E96759116302}"/>
              </a:ext>
            </a:extLst>
          </p:cNvPr>
          <p:cNvSpPr txBox="1"/>
          <p:nvPr/>
        </p:nvSpPr>
        <p:spPr>
          <a:xfrm>
            <a:off x="66674" y="3577980"/>
            <a:ext cx="2213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Higher PM</a:t>
            </a:r>
            <a:r>
              <a:rPr lang="en-US" sz="1600" baseline="-25000" dirty="0">
                <a:solidFill>
                  <a:srgbClr val="C00000"/>
                </a:solidFill>
              </a:rPr>
              <a:t>2.5</a:t>
            </a:r>
            <a:r>
              <a:rPr lang="en-US" sz="1600" dirty="0">
                <a:solidFill>
                  <a:srgbClr val="C00000"/>
                </a:solidFill>
              </a:rPr>
              <a:t> in CMAQv5.3</a:t>
            </a:r>
            <a:r>
              <a:rPr lang="el-G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dirty="0">
                <a:solidFill>
                  <a:srgbClr val="C00000"/>
                </a:solidFill>
              </a:rPr>
              <a:t> primarily due increased SOA in AERO7</a:t>
            </a:r>
          </a:p>
        </p:txBody>
      </p:sp>
    </p:spTree>
    <p:extLst>
      <p:ext uri="{BB962C8B-B14F-4D97-AF65-F5344CB8AC3E}">
        <p14:creationId xmlns:p14="http://schemas.microsoft.com/office/powerpoint/2010/main" val="254370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4" y="468923"/>
            <a:ext cx="7891585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(Jun – Sep)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3FD96-E729-4F1B-8AB6-13839A23B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5"/>
          <a:stretch/>
        </p:blipFill>
        <p:spPr>
          <a:xfrm>
            <a:off x="1724026" y="1353218"/>
            <a:ext cx="9045086" cy="5419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29E97-3402-4EDE-83BF-48B535B31755}"/>
              </a:ext>
            </a:extLst>
          </p:cNvPr>
          <p:cNvSpPr txBox="1"/>
          <p:nvPr/>
        </p:nvSpPr>
        <p:spPr>
          <a:xfrm>
            <a:off x="66675" y="3577980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Consistently higher PM</a:t>
            </a:r>
            <a:r>
              <a:rPr lang="en-US" sz="1600" baseline="-25000" dirty="0">
                <a:solidFill>
                  <a:srgbClr val="C00000"/>
                </a:solidFill>
              </a:rPr>
              <a:t>2.5</a:t>
            </a:r>
            <a:r>
              <a:rPr lang="en-US" sz="1600" dirty="0">
                <a:solidFill>
                  <a:srgbClr val="C00000"/>
                </a:solidFill>
              </a:rPr>
              <a:t> in the summer w/ CMAQv5.3</a:t>
            </a:r>
            <a:r>
              <a:rPr lang="el-G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1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4" y="468923"/>
            <a:ext cx="7891585" cy="685800"/>
          </a:xfrm>
        </p:spPr>
        <p:txBody>
          <a:bodyPr/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3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sz="3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(Jun – Sep)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BBD9B-6E62-45F6-B18A-48EC2C929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1529" r="5229" b="20138"/>
          <a:stretch/>
        </p:blipFill>
        <p:spPr>
          <a:xfrm>
            <a:off x="577716" y="1381126"/>
            <a:ext cx="10795133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54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4" y="333455"/>
            <a:ext cx="7891585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(Jun – Sep):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Change in bias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E4433D-A4D4-40E6-9440-AA86824293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t="21529" r="5016" b="20138"/>
          <a:stretch/>
        </p:blipFill>
        <p:spPr>
          <a:xfrm>
            <a:off x="590548" y="1390648"/>
            <a:ext cx="1080276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2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1D203-C49D-43CD-BF1D-795CA61C7D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2916F-0649-4EEC-B76D-C864DA4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4" y="468923"/>
            <a:ext cx="7891585" cy="6858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CMAQv5.2.1 vs v5.3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(Jun – Sep)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FB850-6641-4038-9FB8-CFB7DC53F8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22083" r="5014" b="19167"/>
          <a:stretch/>
        </p:blipFill>
        <p:spPr>
          <a:xfrm>
            <a:off x="123826" y="2209800"/>
            <a:ext cx="5867400" cy="4029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21A1D-3401-4469-A610-711077C90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t="21389" r="5229" b="20278"/>
          <a:stretch/>
        </p:blipFill>
        <p:spPr>
          <a:xfrm>
            <a:off x="6229350" y="2209800"/>
            <a:ext cx="5870448" cy="4028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995FA5-1C5A-4357-8A20-46FA3950D416}"/>
              </a:ext>
            </a:extLst>
          </p:cNvPr>
          <p:cNvSpPr txBox="1"/>
          <p:nvPr/>
        </p:nvSpPr>
        <p:spPr>
          <a:xfrm>
            <a:off x="952500" y="1781175"/>
            <a:ext cx="376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Organic Carbon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E17591-DB0D-4F57-AEC1-96406C543EC8}"/>
              </a:ext>
            </a:extLst>
          </p:cNvPr>
          <p:cNvSpPr txBox="1"/>
          <p:nvPr/>
        </p:nvSpPr>
        <p:spPr>
          <a:xfrm>
            <a:off x="7210425" y="1781175"/>
            <a:ext cx="376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Non-Carbon Organic Matter</a:t>
            </a:r>
          </a:p>
        </p:txBody>
      </p:sp>
    </p:spTree>
    <p:extLst>
      <p:ext uri="{BB962C8B-B14F-4D97-AF65-F5344CB8AC3E}">
        <p14:creationId xmlns:p14="http://schemas.microsoft.com/office/powerpoint/2010/main" val="3829768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B9BDC-7DFA-46F3-B295-DBBA35E067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BAE00F1-6D0B-4C26-A47E-0EA01A55A7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1339" y="326048"/>
            <a:ext cx="7891585" cy="685800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M3Dry Bidi vs No Bidi (Seasonal):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Change in Bias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C2574-C872-4F5F-80F9-6F905FB118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4025" r="16610" b="23611"/>
          <a:stretch/>
        </p:blipFill>
        <p:spPr>
          <a:xfrm>
            <a:off x="142875" y="1323975"/>
            <a:ext cx="5347754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ED00AA-5FD5-43DB-9C8C-E715D002D5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t="24073" r="16610" b="23751"/>
          <a:stretch/>
        </p:blipFill>
        <p:spPr>
          <a:xfrm>
            <a:off x="5486401" y="1323975"/>
            <a:ext cx="5352525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D789DF-5733-4B73-A5B8-64EE8FE47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24020" r="16609" b="23749"/>
          <a:stretch/>
        </p:blipFill>
        <p:spPr>
          <a:xfrm>
            <a:off x="133350" y="4086225"/>
            <a:ext cx="5346843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C9106B-1203-4768-A079-65CE9B73A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3890" r="16718" b="23888"/>
          <a:stretch/>
        </p:blipFill>
        <p:spPr>
          <a:xfrm>
            <a:off x="5495925" y="4086225"/>
            <a:ext cx="5333189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193320-FC75-40B1-B979-4811D65F47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5" t="28472" r="9848" b="23890"/>
          <a:stretch/>
        </p:blipFill>
        <p:spPr>
          <a:xfrm>
            <a:off x="10868025" y="2447924"/>
            <a:ext cx="619125" cy="3267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87F384-32DC-43DD-8B05-7EB4C24FAB38}"/>
              </a:ext>
            </a:extLst>
          </p:cNvPr>
          <p:cNvSpPr txBox="1"/>
          <p:nvPr/>
        </p:nvSpPr>
        <p:spPr>
          <a:xfrm>
            <a:off x="4400550" y="3200400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A91284-CF00-47C8-8526-6E3AD7BF3058}"/>
              </a:ext>
            </a:extLst>
          </p:cNvPr>
          <p:cNvSpPr txBox="1"/>
          <p:nvPr/>
        </p:nvSpPr>
        <p:spPr>
          <a:xfrm>
            <a:off x="9782175" y="3209925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98C95E-3984-4AE9-9E36-E413BE8987A0}"/>
              </a:ext>
            </a:extLst>
          </p:cNvPr>
          <p:cNvSpPr txBox="1"/>
          <p:nvPr/>
        </p:nvSpPr>
        <p:spPr>
          <a:xfrm>
            <a:off x="4352925" y="598170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864372-163B-4926-A8E2-D26482AB7DD1}"/>
              </a:ext>
            </a:extLst>
          </p:cNvPr>
          <p:cNvSpPr txBox="1"/>
          <p:nvPr/>
        </p:nvSpPr>
        <p:spPr>
          <a:xfrm>
            <a:off x="9763125" y="5981700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Fall</a:t>
            </a:r>
          </a:p>
        </p:txBody>
      </p:sp>
    </p:spTree>
    <p:extLst>
      <p:ext uri="{BB962C8B-B14F-4D97-AF65-F5344CB8AC3E}">
        <p14:creationId xmlns:p14="http://schemas.microsoft.com/office/powerpoint/2010/main" val="422898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97956" y="260245"/>
            <a:ext cx="8647288" cy="685800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CMAQv5.3</a:t>
            </a:r>
            <a:r>
              <a:rPr lang="el-GR" sz="3200" dirty="0">
                <a:solidFill>
                  <a:srgbClr val="0070C0"/>
                </a:solidFill>
              </a:rPr>
              <a:t>β</a:t>
            </a:r>
            <a:r>
              <a:rPr lang="en-US" sz="3200" dirty="0">
                <a:solidFill>
                  <a:srgbClr val="0070C0"/>
                </a:solidFill>
              </a:rPr>
              <a:t> – Release and Major Updates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48395" y="1174752"/>
            <a:ext cx="10440783" cy="568324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Release schedule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Beta version released October 2018: 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https://github.com/USEPA/CMAQ</a:t>
            </a:r>
            <a:endParaRPr lang="en-US" sz="21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Final version planned release in June 2019: 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www.epa.gov/cmaq</a:t>
            </a:r>
            <a:endParaRPr lang="en-US" sz="21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Instrumented models – DDM, Sulfur tracking (available w/ final release)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New features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AERO7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Increased monoterpene SOA (</a:t>
            </a:r>
            <a:r>
              <a:rPr lang="en-US" sz="2100" b="0" dirty="0" err="1">
                <a:latin typeface="Arial" panose="020B0604020202020204" pitchFamily="34" charset="0"/>
                <a:cs typeface="Arial" panose="020B0604020202020204" pitchFamily="34" charset="0"/>
              </a:rPr>
              <a:t>Pye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 et al. 2015 ES&amp;T, Xu et al. 2018 ACP), uptake of water onto hydrophilic organic aerosol (</a:t>
            </a:r>
            <a:r>
              <a:rPr lang="en-US" sz="2100" b="0" dirty="0" err="1">
                <a:latin typeface="Arial" panose="020B0604020202020204" pitchFamily="34" charset="0"/>
                <a:cs typeface="Arial" panose="020B0604020202020204" pitchFamily="34" charset="0"/>
              </a:rPr>
              <a:t>Pye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 et al. 2017 ACP), and reorganization of anthropogenic SOA (M. Qin)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Gas Chemistry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Minor updates to CB6r3 (ClNO3 reaction added; first-order O</a:t>
            </a:r>
            <a:r>
              <a:rPr lang="en-US" sz="21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 depletion)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Full halogen chemistry – included in optional detailed mechanism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Dimethyl sulfide (DMS) chemistry – optional detailed mechanism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Deposition 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Updated M3Dry deposition scheme</a:t>
            </a:r>
          </a:p>
          <a:p>
            <a:pPr lvl="2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Surface Tiled Aerosol and Gaseous Exchange (STAGE) deposition scheme added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57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3594A4-C6A6-4626-9171-A79B10826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2029" r="5337" b="20290"/>
          <a:stretch/>
        </p:blipFill>
        <p:spPr>
          <a:xfrm>
            <a:off x="961046" y="1341783"/>
            <a:ext cx="10339745" cy="51311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3D925-4D0B-4CD0-83A4-E2E33433D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E558B8A-9FBD-4882-8031-BC0E7CB7C4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4667" y="445316"/>
            <a:ext cx="8078257" cy="685800"/>
          </a:xfrm>
        </p:spPr>
        <p:txBody>
          <a:bodyPr/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– v5.3</a:t>
            </a:r>
            <a:r>
              <a:rPr lang="el-GR" sz="26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STAGE Bidi vs M3Dry Bidi (Jan-Jun)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0F570-6704-4D4D-B4C4-020124D0BD10}"/>
              </a:ext>
            </a:extLst>
          </p:cNvPr>
          <p:cNvSpPr txBox="1"/>
          <p:nvPr/>
        </p:nvSpPr>
        <p:spPr>
          <a:xfrm>
            <a:off x="1043610" y="6500193"/>
            <a:ext cx="1019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STAGE bidi results in moderately higher total PM</a:t>
            </a:r>
            <a:r>
              <a:rPr lang="en-US" b="1" baseline="-25000" dirty="0">
                <a:solidFill>
                  <a:srgbClr val="C00000"/>
                </a:solidFill>
              </a:rPr>
              <a:t>2.5</a:t>
            </a:r>
            <a:r>
              <a:rPr lang="en-US" b="1" dirty="0">
                <a:solidFill>
                  <a:srgbClr val="C00000"/>
                </a:solidFill>
              </a:rPr>
              <a:t> versus M3Dry bidi for January - June</a:t>
            </a:r>
          </a:p>
        </p:txBody>
      </p:sp>
    </p:spTree>
    <p:extLst>
      <p:ext uri="{BB962C8B-B14F-4D97-AF65-F5344CB8AC3E}">
        <p14:creationId xmlns:p14="http://schemas.microsoft.com/office/powerpoint/2010/main" val="3853072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F9FDB-CDEB-498A-B8C5-C3FF5DA55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0" y="223140"/>
            <a:ext cx="7721600" cy="685800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717C8B-7BB4-4249-A3AD-79A4F5D8D4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1447799"/>
            <a:ext cx="11785600" cy="5325533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Lower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with CMAQv5.3</a:t>
            </a:r>
            <a:r>
              <a:rPr lang="el-GR" b="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due primarily to changes in the representation of dry deposition in v5.3</a:t>
            </a:r>
            <a:r>
              <a:rPr lang="el-GR" b="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both M3Dry and STAGE reduce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reduction in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greater with M3Dry than STAGE</a:t>
            </a:r>
          </a:p>
          <a:p>
            <a:pPr lvl="3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updates in M3Dry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deposition to snow planned before final release of v5.3 to improve wintertime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BCs created using v5.3</a:t>
            </a:r>
            <a:r>
              <a:rPr lang="el-GR" b="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(M3Dry) hemispheric CMAQ simulation contribute to lower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(vs BCs using v5.2.1)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largest in the winter and fall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Perform hemispheric CMAQ simulation with STAGE to provide BCs to regional CMAQ simulation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provide consistent deposition scheme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expect improve performance in cooler months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Total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Higher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in the summer w/ CMAQv5.3</a:t>
            </a:r>
            <a:r>
              <a:rPr lang="el-GR" b="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result of increased SOA production with AERO7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Similar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outside of the summer with AERO7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M3Dry has a mixed effect on total PM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  <a:p>
            <a:pPr lvl="2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largest impact in the southeastern U.S. and the San Joaquin Valley in California</a:t>
            </a:r>
          </a:p>
          <a:p>
            <a:pPr lvl="1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Results of new STAGE deposition scheme will be presented by Jesse Bash (Wed 9:10am, Dogwood Room)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A6BA3-9958-4430-9B45-7123E3EE30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46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5E1DF-9B71-4C44-963A-8B5117E05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0" y="213615"/>
            <a:ext cx="7721600" cy="685800"/>
          </a:xfrm>
        </p:spPr>
        <p:txBody>
          <a:bodyPr/>
          <a:lstStyle/>
          <a:p>
            <a:r>
              <a:rPr lang="en-US" sz="3200" dirty="0"/>
              <a:t>Acknowledgements and Disclaimer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BE42C-9218-4B4F-9C07-425105454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1447800"/>
            <a:ext cx="4473575" cy="4876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CMAQ Development Team and Others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Jesse Bash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Kathleen Fahey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Hutzell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Deborah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Luecken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Benjamin Murphy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Pleim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Havala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Pye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Limei Ran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Golam Sarwar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Schwede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David Wong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Robert Gilliam (Meteorology)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George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Pouliot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(Emissions)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Chris Nolte (Code integration)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448C4-0F0E-4BC6-9E98-89EEF017A0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5E05EC-5637-48C9-AFC2-F4FA676CD82B}"/>
              </a:ext>
            </a:extLst>
          </p:cNvPr>
          <p:cNvSpPr/>
          <p:nvPr/>
        </p:nvSpPr>
        <p:spPr>
          <a:xfrm>
            <a:off x="5721626" y="32058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The views expressed in this presentation are those of the authors and do not necessarily reflect the views or policies of the U.S. Environmental Protection Agency.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55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81BB52-FA7E-487B-AAEE-E175E2B7E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0557E-E7B8-4D2E-9CDF-3541ED5D5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9B996-FCEE-4E4E-8947-4623B2D46CF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23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B9BDC-7DFA-46F3-B295-DBBA35E067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8650F-BE62-4B55-B621-9E59C21F8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1945" r="5014" b="20000"/>
          <a:stretch/>
        </p:blipFill>
        <p:spPr>
          <a:xfrm>
            <a:off x="76200" y="2028825"/>
            <a:ext cx="6915150" cy="3981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0DD56-4924-45B0-8700-B3A87511A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61" y="1847851"/>
            <a:ext cx="4965712" cy="3952874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BAE00F1-6D0B-4C26-A47E-0EA01A55A7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1339" y="326048"/>
            <a:ext cx="7891585" cy="685800"/>
          </a:xfrm>
        </p:spPr>
        <p:txBody>
          <a:bodyPr/>
          <a:lstStyle/>
          <a:p>
            <a:pPr algn="ctr"/>
            <a:r>
              <a:rPr lang="en-US" sz="2800" dirty="0"/>
              <a:t>PM</a:t>
            </a:r>
            <a:r>
              <a:rPr lang="en-US" sz="2800" baseline="-25000" dirty="0"/>
              <a:t>2.5</a:t>
            </a:r>
            <a:r>
              <a:rPr lang="en-US" sz="2800" dirty="0"/>
              <a:t> – M3Dry Bidi vs No Bidi (Annual):</a:t>
            </a:r>
          </a:p>
          <a:p>
            <a:pPr algn="ctr"/>
            <a:r>
              <a:rPr lang="en-US" sz="2800" dirty="0"/>
              <a:t>Change in Bias</a:t>
            </a:r>
          </a:p>
        </p:txBody>
      </p:sp>
    </p:spTree>
    <p:extLst>
      <p:ext uri="{BB962C8B-B14F-4D97-AF65-F5344CB8AC3E}">
        <p14:creationId xmlns:p14="http://schemas.microsoft.com/office/powerpoint/2010/main" val="402274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83FE75-938E-4A66-8C93-8940AE0A9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0" y="236805"/>
            <a:ext cx="7721600" cy="685800"/>
          </a:xfrm>
        </p:spPr>
        <p:txBody>
          <a:bodyPr/>
          <a:lstStyle/>
          <a:p>
            <a:r>
              <a:rPr lang="en-US" sz="3200" dirty="0"/>
              <a:t>CMAQ Inputs and 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820A8-B4A0-44C9-8895-4BCA8C58E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5813778"/>
            <a:ext cx="11785600" cy="104422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simulations are CONUS annual simulation for 2016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MCIP from the same 2016 WRF simulation used in all simulations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Same 2016 emissions used in all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81DED-847B-48CD-AAB8-A6A9D0CC74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A9E27D-4371-4875-88BC-9A5F26A56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319313"/>
              </p:ext>
            </p:extLst>
          </p:nvPr>
        </p:nvGraphicFramePr>
        <p:xfrm>
          <a:off x="880534" y="1298222"/>
          <a:ext cx="10363200" cy="4323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2351244412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53305876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1390375008"/>
                    </a:ext>
                  </a:extLst>
                </a:gridCol>
              </a:tblGrid>
              <a:tr h="540456"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CMAQv5.2.1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CMAQv5.3</a:t>
                      </a:r>
                      <a:r>
                        <a:rPr lang="el-G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58318"/>
                  </a:ext>
                </a:extLst>
              </a:tr>
              <a:tr h="54045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Boundary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V5.2.1 Hemispheric CMAQ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V5.3 Hemispheric CMAQ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187747"/>
                  </a:ext>
                </a:extLst>
              </a:tr>
              <a:tr h="54045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CB6r3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CB6r3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15134"/>
                  </a:ext>
                </a:extLst>
              </a:tr>
              <a:tr h="54045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37730"/>
                  </a:ext>
                </a:extLst>
              </a:tr>
              <a:tr h="54045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Deposition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M3Dry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M3Dry; STAGE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91168"/>
                  </a:ext>
                </a:extLst>
              </a:tr>
              <a:tr h="54045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Bi-directional Ammonia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869493"/>
                  </a:ext>
                </a:extLst>
              </a:tr>
              <a:tr h="54045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Wind-blown Dust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308065"/>
                  </a:ext>
                </a:extLst>
              </a:tr>
              <a:tr h="54045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715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27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7D8C831-BF82-4BAB-9B20-D2C26B696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4"/>
          <a:stretch/>
        </p:blipFill>
        <p:spPr>
          <a:xfrm>
            <a:off x="1466850" y="1311516"/>
            <a:ext cx="9283211" cy="554648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331D5F-B48B-41A2-9E62-C09F48062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721600" cy="685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79F9B-DEA5-4E9F-84D4-B4042F982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4997C1-EFD4-4ADE-9660-41610711234B}"/>
              </a:ext>
            </a:extLst>
          </p:cNvPr>
          <p:cNvGrpSpPr/>
          <p:nvPr/>
        </p:nvGrpSpPr>
        <p:grpSpPr>
          <a:xfrm>
            <a:off x="0" y="2387112"/>
            <a:ext cx="9710615" cy="3845657"/>
            <a:chOff x="0" y="2387112"/>
            <a:chExt cx="9710615" cy="38456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C693D5-4E68-40E8-81E7-38406D2B2AFA}"/>
                </a:ext>
              </a:extLst>
            </p:cNvPr>
            <p:cNvSpPr/>
            <p:nvPr/>
          </p:nvSpPr>
          <p:spPr>
            <a:xfrm>
              <a:off x="2524369" y="2387112"/>
              <a:ext cx="2117969" cy="1016000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DFB2B6-50F2-4DE4-A860-C692A55EA015}"/>
                </a:ext>
              </a:extLst>
            </p:cNvPr>
            <p:cNvSpPr/>
            <p:nvPr/>
          </p:nvSpPr>
          <p:spPr>
            <a:xfrm>
              <a:off x="7831015" y="2406650"/>
              <a:ext cx="1879600" cy="1016000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6ADFF6-B923-4A2E-86C0-7A62B5164AF6}"/>
                </a:ext>
              </a:extLst>
            </p:cNvPr>
            <p:cNvSpPr/>
            <p:nvPr/>
          </p:nvSpPr>
          <p:spPr>
            <a:xfrm>
              <a:off x="2531940" y="5216769"/>
              <a:ext cx="2117969" cy="1016000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0B3285-8D23-4F2B-A7D1-B0B05310F545}"/>
                </a:ext>
              </a:extLst>
            </p:cNvPr>
            <p:cNvSpPr/>
            <p:nvPr/>
          </p:nvSpPr>
          <p:spPr>
            <a:xfrm>
              <a:off x="7854462" y="5000625"/>
              <a:ext cx="1820984" cy="1196975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BE5AF14-3CD4-4D4E-B6DD-8ACA6D3616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8708" y="3149600"/>
              <a:ext cx="945661" cy="547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620805C-A00A-4227-A4C5-E35098086B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338" y="3032369"/>
              <a:ext cx="6236677" cy="65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C7C443-A044-4D74-92B1-76CF1ECFDFD1}"/>
                </a:ext>
              </a:extLst>
            </p:cNvPr>
            <p:cNvSpPr txBox="1"/>
            <p:nvPr/>
          </p:nvSpPr>
          <p:spPr>
            <a:xfrm>
              <a:off x="0" y="2691097"/>
              <a:ext cx="22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Lower O</a:t>
              </a:r>
              <a:r>
                <a:rPr lang="en-US" sz="1600" b="1" baseline="-25000" dirty="0">
                  <a:solidFill>
                    <a:srgbClr val="C00000"/>
                  </a:solidFill>
                </a:rPr>
                <a:t>3</a:t>
              </a:r>
              <a:r>
                <a:rPr lang="en-US" sz="1600" b="1" dirty="0">
                  <a:solidFill>
                    <a:srgbClr val="C00000"/>
                  </a:solidFill>
                </a:rPr>
                <a:t> in CMAQv5.3</a:t>
              </a:r>
              <a:r>
                <a:rPr lang="el-GR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600" b="1" dirty="0">
                  <a:solidFill>
                    <a:srgbClr val="C00000"/>
                  </a:solidFill>
                </a:rPr>
                <a:t> due primarily to science updates in dry deposition and boundary conditions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7A6816B-B1F7-4BA2-AF62-E643740BD3D5}"/>
              </a:ext>
            </a:extLst>
          </p:cNvPr>
          <p:cNvSpPr txBox="1"/>
          <p:nvPr/>
        </p:nvSpPr>
        <p:spPr>
          <a:xfrm>
            <a:off x="2514600" y="1666875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AQS</a:t>
            </a:r>
          </a:p>
          <a:p>
            <a:r>
              <a:rPr lang="en-US" sz="800" b="1" dirty="0"/>
              <a:t>CMAQv5.2.1</a:t>
            </a:r>
          </a:p>
          <a:p>
            <a:r>
              <a:rPr lang="en-US" sz="800" b="1" dirty="0"/>
              <a:t>CMAQv5.3b M3Dry (No Bidi)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76B0D9-0F8C-42B7-9883-C1705A079051}"/>
              </a:ext>
            </a:extLst>
          </p:cNvPr>
          <p:cNvSpPr txBox="1"/>
          <p:nvPr/>
        </p:nvSpPr>
        <p:spPr>
          <a:xfrm>
            <a:off x="2533650" y="4410075"/>
            <a:ext cx="2209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CMAQv5.2.1</a:t>
            </a:r>
          </a:p>
          <a:p>
            <a:r>
              <a:rPr lang="en-US" sz="800" b="1" dirty="0"/>
              <a:t>CMAQv5.3b M3Dry (No Bidi)</a:t>
            </a:r>
          </a:p>
        </p:txBody>
      </p:sp>
    </p:spTree>
    <p:extLst>
      <p:ext uri="{BB962C8B-B14F-4D97-AF65-F5344CB8AC3E}">
        <p14:creationId xmlns:p14="http://schemas.microsoft.com/office/powerpoint/2010/main" val="266447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BC60-5370-467E-8CD9-9478CA4988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BDB588-921B-4742-8E7C-BFF8D8FAC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52850" y="468923"/>
            <a:ext cx="8552039" cy="685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(Jan- Apr)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96A5D-CFAA-4278-9C70-561D8F5918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22083" r="5015" b="20278"/>
          <a:stretch/>
        </p:blipFill>
        <p:spPr>
          <a:xfrm>
            <a:off x="695324" y="1297059"/>
            <a:ext cx="10679473" cy="5238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73AC1-C367-44E8-A6EE-9F63E26261BF}"/>
              </a:ext>
            </a:extLst>
          </p:cNvPr>
          <p:cNvSpPr txBox="1"/>
          <p:nvPr/>
        </p:nvSpPr>
        <p:spPr>
          <a:xfrm>
            <a:off x="1043610" y="6500193"/>
            <a:ext cx="1019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O</a:t>
            </a:r>
            <a:r>
              <a:rPr lang="en-US" b="1" baseline="-25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 lower across the entire domain in the CMAQv5.3</a:t>
            </a:r>
            <a:r>
              <a:rPr lang="el-G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="1" dirty="0">
                <a:solidFill>
                  <a:srgbClr val="C00000"/>
                </a:solidFill>
              </a:rPr>
              <a:t> simulation for January - April </a:t>
            </a:r>
          </a:p>
        </p:txBody>
      </p:sp>
    </p:spTree>
    <p:extLst>
      <p:ext uri="{BB962C8B-B14F-4D97-AF65-F5344CB8AC3E}">
        <p14:creationId xmlns:p14="http://schemas.microsoft.com/office/powerpoint/2010/main" val="413090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0C87-C857-4F1B-AB43-2E9CA03A5E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8B48A-1AC3-4207-9030-14B92B6938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2222" r="5014" b="20417"/>
          <a:stretch/>
        </p:blipFill>
        <p:spPr>
          <a:xfrm>
            <a:off x="123825" y="1838325"/>
            <a:ext cx="7465756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7E0B0-5BC8-497B-8DDA-592292E8D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58" y="1695449"/>
            <a:ext cx="4374264" cy="3619501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B30ADB9-FBC8-427B-A5D1-E7F00B364A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1025" y="364148"/>
            <a:ext cx="7229475" cy="685800"/>
          </a:xfrm>
        </p:spPr>
        <p:txBody>
          <a:bodyPr/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sz="2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– CMAQv5.2.1 vs v5.3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β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Change in Bias (Jan – Apr)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E16F3-583B-49DB-9983-2A21243BB4FD}"/>
              </a:ext>
            </a:extLst>
          </p:cNvPr>
          <p:cNvSpPr txBox="1"/>
          <p:nvPr/>
        </p:nvSpPr>
        <p:spPr>
          <a:xfrm>
            <a:off x="1043610" y="5883966"/>
            <a:ext cx="1019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The decrease in O</a:t>
            </a:r>
            <a:r>
              <a:rPr lang="en-US" b="1" baseline="-25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 results in higher bias for almost all sites as CMAQ underestimates MDA8 O</a:t>
            </a:r>
            <a:r>
              <a:rPr lang="en-US" b="1" baseline="-25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 in the winter and spring in 2016</a:t>
            </a:r>
          </a:p>
        </p:txBody>
      </p:sp>
    </p:spTree>
    <p:extLst>
      <p:ext uri="{BB962C8B-B14F-4D97-AF65-F5344CB8AC3E}">
        <p14:creationId xmlns:p14="http://schemas.microsoft.com/office/powerpoint/2010/main" val="121021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CE63FC-45EF-44FF-9FCE-231F3E520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16"/>
          <a:stretch/>
        </p:blipFill>
        <p:spPr>
          <a:xfrm>
            <a:off x="1691640" y="1371600"/>
            <a:ext cx="9064610" cy="54082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96645-7460-4DE3-A760-01569C6839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5059D54-C2DE-4754-B09A-18D7503D3B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721600" cy="6858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CMAQv5.2.1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253EA0-BDDD-4758-A32D-D24F1C8FD0E5}"/>
              </a:ext>
            </a:extLst>
          </p:cNvPr>
          <p:cNvSpPr txBox="1"/>
          <p:nvPr/>
        </p:nvSpPr>
        <p:spPr>
          <a:xfrm>
            <a:off x="2724150" y="1714500"/>
            <a:ext cx="2209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AQS</a:t>
            </a:r>
          </a:p>
          <a:p>
            <a:r>
              <a:rPr lang="en-US" sz="800" b="1" dirty="0"/>
              <a:t>CMAQv5.2.1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1051F-7B5A-4007-ADA6-512EE5D52778}"/>
              </a:ext>
            </a:extLst>
          </p:cNvPr>
          <p:cNvSpPr txBox="1"/>
          <p:nvPr/>
        </p:nvSpPr>
        <p:spPr>
          <a:xfrm>
            <a:off x="2743200" y="4391025"/>
            <a:ext cx="22098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CMAQv5.2.1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11E470-ABB1-4BE1-AE46-E6C35B594053}"/>
              </a:ext>
            </a:extLst>
          </p:cNvPr>
          <p:cNvCxnSpPr>
            <a:cxnSpLocks/>
          </p:cNvCxnSpPr>
          <p:nvPr/>
        </p:nvCxnSpPr>
        <p:spPr>
          <a:xfrm>
            <a:off x="2524125" y="4943475"/>
            <a:ext cx="74104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86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55652-B872-4756-94A1-B9E019F448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8A236-4033-454F-9D3A-E4A8B3A66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0"/>
          <a:stretch/>
        </p:blipFill>
        <p:spPr>
          <a:xfrm>
            <a:off x="1691640" y="1371600"/>
            <a:ext cx="9093522" cy="541324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9B8D62-041D-4F0F-A383-3C8E360C77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721600" cy="6858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CMAQv5.3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w/ M3Dry Bidi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4499A-61E3-461E-8FEB-7B641A20D96B}"/>
              </a:ext>
            </a:extLst>
          </p:cNvPr>
          <p:cNvSpPr txBox="1"/>
          <p:nvPr/>
        </p:nvSpPr>
        <p:spPr>
          <a:xfrm>
            <a:off x="2724150" y="1714500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AQS</a:t>
            </a:r>
          </a:p>
          <a:p>
            <a:r>
              <a:rPr lang="en-US" sz="800" b="1" dirty="0"/>
              <a:t>CMAQv5.2.1</a:t>
            </a:r>
          </a:p>
          <a:p>
            <a:r>
              <a:rPr lang="en-US" sz="800" b="1" dirty="0"/>
              <a:t>CMAQv5.3b M3Dry w/ bidi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E6F284-CFFB-4221-9FEB-EE26AE0F853D}"/>
              </a:ext>
            </a:extLst>
          </p:cNvPr>
          <p:cNvSpPr txBox="1"/>
          <p:nvPr/>
        </p:nvSpPr>
        <p:spPr>
          <a:xfrm>
            <a:off x="2743200" y="4391025"/>
            <a:ext cx="2209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CMAQv5.2.1</a:t>
            </a:r>
          </a:p>
          <a:p>
            <a:r>
              <a:rPr lang="en-US" sz="800" b="1" dirty="0"/>
              <a:t>CMAQv5.3b M3Dry w/ bidi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9C89DF-304C-4044-A82D-951355B53EF2}"/>
              </a:ext>
            </a:extLst>
          </p:cNvPr>
          <p:cNvCxnSpPr>
            <a:cxnSpLocks/>
          </p:cNvCxnSpPr>
          <p:nvPr/>
        </p:nvCxnSpPr>
        <p:spPr>
          <a:xfrm>
            <a:off x="2524125" y="4953000"/>
            <a:ext cx="74104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30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C7527-7D83-42AA-AC75-39A86A5B2C7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04947-B96D-44A5-99A8-0C1ABBB817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815" y="468923"/>
            <a:ext cx="7721600" cy="685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MDA8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CMAQv5.3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w/ STAGE Bidi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2B9E5-8590-4A98-BBAF-10C0F1F031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0"/>
          <a:stretch/>
        </p:blipFill>
        <p:spPr>
          <a:xfrm>
            <a:off x="1691640" y="1371600"/>
            <a:ext cx="9093522" cy="5413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7BF95E-30B8-4A9A-B24E-C40848B2228D}"/>
              </a:ext>
            </a:extLst>
          </p:cNvPr>
          <p:cNvSpPr txBox="1"/>
          <p:nvPr/>
        </p:nvSpPr>
        <p:spPr>
          <a:xfrm>
            <a:off x="2724150" y="1714500"/>
            <a:ext cx="2209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AQS</a:t>
            </a:r>
          </a:p>
          <a:p>
            <a:r>
              <a:rPr lang="en-US" sz="800" b="1" dirty="0"/>
              <a:t>CMAQv5.2.1</a:t>
            </a:r>
          </a:p>
          <a:p>
            <a:r>
              <a:rPr lang="en-US" sz="800" b="1" dirty="0"/>
              <a:t>CMAQv5.3b M3Dry w/ bidi</a:t>
            </a:r>
          </a:p>
          <a:p>
            <a:r>
              <a:rPr lang="en-US" sz="800" b="1" dirty="0"/>
              <a:t>CMAQv5.3b STAGE w/ bidi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BEFE4-C78D-448A-90E7-C93F0BDB8760}"/>
              </a:ext>
            </a:extLst>
          </p:cNvPr>
          <p:cNvSpPr txBox="1"/>
          <p:nvPr/>
        </p:nvSpPr>
        <p:spPr>
          <a:xfrm>
            <a:off x="2743200" y="4391025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/>
              <a:t>CMAQv5.2.1</a:t>
            </a:r>
          </a:p>
          <a:p>
            <a:r>
              <a:rPr lang="en-US" sz="800" b="1" dirty="0"/>
              <a:t>CMAQv5.3b M3Dry w/ bidi</a:t>
            </a:r>
          </a:p>
          <a:p>
            <a:r>
              <a:rPr lang="en-US" sz="800" b="1" dirty="0"/>
              <a:t>CMAQv5.3b STAGE w/ bidi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895163-DA35-44BF-AEDF-67198D1035E1}"/>
              </a:ext>
            </a:extLst>
          </p:cNvPr>
          <p:cNvCxnSpPr>
            <a:cxnSpLocks/>
          </p:cNvCxnSpPr>
          <p:nvPr/>
        </p:nvCxnSpPr>
        <p:spPr>
          <a:xfrm>
            <a:off x="2524125" y="4953000"/>
            <a:ext cx="74104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303304"/>
      </p:ext>
    </p:extLst>
  </p:cSld>
  <p:clrMapOvr>
    <a:masterClrMapping/>
  </p:clrMapOvr>
</p:sld>
</file>

<file path=ppt/theme/theme1.xml><?xml version="1.0" encoding="utf-8"?>
<a:theme xmlns:a="http://schemas.openxmlformats.org/drawingml/2006/main" name="Completely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D_ppt_template.pptx" id="{1C3D6186-BC9E-4C93-9234-726073C89C11}" vid="{A1D93175-3F92-43AC-BB65-24D621E94C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B835B98-34CC-4F9D-B55F-C71AFA897097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8BCE7D53-53F9-4D12-9CE5-02D353F4BF4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BA4FDDA1-8781-45D5-912A-BFD08ACA134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BBC280AA-D1C5-4BF1-A7F6-E1D92F312F8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C2617D5-2F50-4C09-8382-C5313D9BFCC1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EEC18EA7-CFC7-426E-B739-2A77B94C25D9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02BCAB34-FF24-43BF-B392-D3FFA96BD20D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8502229A-1101-4C41-B328-FEEAEDEDA38E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AF14588E-68EA-49D5-BEBC-BCCD4D526185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5743FBDE-A2D1-43D2-A5FA-6045D165100F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C724C465-1B1F-440E-B77D-E154F326B02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8A68EBC-D1BD-43CC-BC50-6D9B08ADBF9E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85C80EE0-6BC3-4CAF-BE26-4CC355329343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B5F85BE3-8079-4844-B675-B449B5F004BC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A537AD0B-FCFB-480E-AC24-0C3D0A5BF42B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081431E6-3BC9-4F9D-995A-D2A507C994BE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2DA636A9-9C66-4EA1-B297-DBFA4C58506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12C9CB14-EADB-42F4-9B92-102B694C66DE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37F4A0DE-BF9F-4F88-81B2-8459972B83B7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F8FE9ED0-CD6C-47DD-AEE1-ABEF8DA665CD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D1637D2-73C4-42F3-9508-842583D2CF57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A3DF1FD8-ADAC-477E-8740-8D6F0BE0250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D6F4122-416A-49B8-82D3-B22B5F88831A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20723627-10F7-425B-971B-8618B0D35556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80A704FC-AFF1-4A51-930E-4AE5B096D3DE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AE37C966-FEBD-4168-A641-F19C0C079180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77F1EE1A-A6F3-40A6-AEF5-394755997287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2158C5D3-E222-4EB7-BDBB-564EE407E409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E9812398-386D-4FF8-AFC2-327166B3B929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53425864-5EA5-4F77-AC76-FCF4F4CF54FC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3E3298EF-A0A6-4E40-B550-49065FF0BDF9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BB04AF61-2327-467F-B5E0-AA4012387F36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58CE6ED1-5CF6-48AC-8694-D37502013F7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8D83599-673A-4E8E-8656-50FD52770073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2381C128-D78F-4F61-87CF-D4FAFD748DB0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5619BD22-157F-4C74-B1A0-C322B6BB9667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3E58D47B-745C-4FC5-8887-FEB10E6DDD4A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AD8313E5-2FB4-4539-80F4-A31E2B14D8C5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E238D09A-4FFE-4814-BC32-0A27648FFAF1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8013BBCB-908D-40BF-B762-8A4A83680B37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4F190FCC-DF10-4F27-99E6-86E9C1B4F7C7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F9CBEFE1-4AD3-4AF7-9AD3-280C2228F151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B3018D53-A787-4330-B4C0-F4770E349EC2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A2B87A2D-597E-40D3-B0F2-67892077103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CFAC2F5-2988-4B6D-B59E-3F4BDB13C9CC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F305C291-E390-49E2-9D5B-E341DCBAA065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ADDD27B4-8E4C-4324-A2A3-E8FB5DB6EB2B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A8785C62-8C95-415A-9959-808A9F680985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BD8D32C7-1B61-4CEA-AD38-7A7179F28807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C32F17A6-8F86-452B-AD7A-A87083659FBD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B7FC2436-A6EE-4980-92CB-CC323021598E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00793C3B-ECD0-4CB5-B68C-BB6DB1F8F231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27ECA479-72E4-42EE-B0F5-41B139A8539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95F1434-F1C8-4ACD-950C-F7E2175019F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D738D1F-5B64-4C9B-A06B-876D69B399D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FC85D66-DD00-428C-AAE6-78D95676E12F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07E3D647-7B0E-4B26-B25B-2E1D0987F81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13577</TotalTime>
  <Words>1012</Words>
  <Application>Microsoft Office PowerPoint</Application>
  <PresentationFormat>Widescreen</PresentationFormat>
  <Paragraphs>182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Gill Sans MT</vt:lpstr>
      <vt:lpstr>Completely Blanc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mathur.rohit@epa.gov</dc:creator>
  <cp:lastModifiedBy>Appel, Keith Wyat</cp:lastModifiedBy>
  <cp:revision>609</cp:revision>
  <cp:lastPrinted>2015-04-28T21:20:17Z</cp:lastPrinted>
  <dcterms:created xsi:type="dcterms:W3CDTF">2014-06-12T13:36:39Z</dcterms:created>
  <dcterms:modified xsi:type="dcterms:W3CDTF">2018-10-23T01:39:38Z</dcterms:modified>
</cp:coreProperties>
</file>