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0" r:id="rId3"/>
    <p:sldId id="258" r:id="rId4"/>
    <p:sldId id="267" r:id="rId5"/>
    <p:sldId id="268" r:id="rId6"/>
    <p:sldId id="270" r:id="rId7"/>
    <p:sldId id="271" r:id="rId8"/>
    <p:sldId id="281" r:id="rId9"/>
    <p:sldId id="278" r:id="rId10"/>
    <p:sldId id="262" r:id="rId11"/>
    <p:sldId id="276" r:id="rId12"/>
    <p:sldId id="290" r:id="rId13"/>
    <p:sldId id="279" r:id="rId14"/>
    <p:sldId id="280" r:id="rId15"/>
    <p:sldId id="273" r:id="rId16"/>
    <p:sldId id="265" r:id="rId17"/>
    <p:sldId id="289" r:id="rId18"/>
    <p:sldId id="288" r:id="rId19"/>
    <p:sldId id="286" r:id="rId20"/>
    <p:sldId id="283" r:id="rId21"/>
    <p:sldId id="274" r:id="rId22"/>
    <p:sldId id="282" r:id="rId23"/>
    <p:sldId id="275" r:id="rId24"/>
    <p:sldId id="272" r:id="rId25"/>
    <p:sldId id="285" r:id="rId26"/>
    <p:sldId id="259" r:id="rId27"/>
    <p:sldId id="266" r:id="rId28"/>
    <p:sldId id="28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77" autoAdjust="0"/>
    <p:restoredTop sz="88434" autoAdjust="0"/>
  </p:normalViewPr>
  <p:slideViewPr>
    <p:cSldViewPr>
      <p:cViewPr>
        <p:scale>
          <a:sx n="60" d="100"/>
          <a:sy n="60" d="100"/>
        </p:scale>
        <p:origin x="-1626" y="-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92C765-2C28-4608-8897-BB1E5C790F44}" type="datetimeFigureOut">
              <a:rPr lang="en-US" smtClean="0"/>
              <a:t>10/22/2017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0E5A8-3991-4551-B5C0-09544610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26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0E5A8-3991-4551-B5C0-09544610B7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660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0E5A8-3991-4551-B5C0-09544610B7C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76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0E5A8-3991-4551-B5C0-09544610B7C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152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0E5A8-3991-4551-B5C0-09544610B7C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46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0E5A8-3991-4551-B5C0-09544610B7C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179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0E5A8-3991-4551-B5C0-09544610B7C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87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0E5A8-3991-4551-B5C0-09544610B7C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43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0E5A8-3991-4551-B5C0-09544610B7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38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0E5A8-3991-4551-B5C0-09544610B7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152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0E5A8-3991-4551-B5C0-09544610B7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85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0E5A8-3991-4551-B5C0-09544610B7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16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0E5A8-3991-4551-B5C0-09544610B7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16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0E5A8-3991-4551-B5C0-09544610B7C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58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0E5A8-3991-4551-B5C0-09544610B7C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77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D7E87-5135-40DD-849A-485206723260}" type="datetime1">
              <a:rPr lang="en-US" smtClean="0"/>
              <a:t>10/22/2017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D41BA-6C1D-4E76-AB4F-F1238CC36A06}" type="datetime1">
              <a:rPr lang="en-US" smtClean="0"/>
              <a:t>10/22/2017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00787-7B3E-4257-922B-288D44508D09}" type="datetime1">
              <a:rPr lang="en-US" smtClean="0"/>
              <a:t>10/22/2017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3544-5AB6-4BB7-8C91-FE7FE0AC965B}" type="datetime1">
              <a:rPr lang="en-US" smtClean="0"/>
              <a:t>10/22/2017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D1006-E063-4A4D-97AF-E17D172F426E}" type="datetime1">
              <a:rPr lang="en-US" smtClean="0"/>
              <a:t>10/22/2017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A9A5-44AD-4582-9CF3-E2A3D45545BE}" type="datetime1">
              <a:rPr lang="en-US" smtClean="0"/>
              <a:t>10/22/2017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3DCA-9652-454C-B5FF-66F1B5A027AE}" type="datetime1">
              <a:rPr lang="en-US" smtClean="0"/>
              <a:t>10/22/2017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AF32A-15B8-40F2-BE71-725E20DFFB2F}" type="datetime1">
              <a:rPr lang="en-US" smtClean="0"/>
              <a:t>10/22/2017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97AF2-569C-4E5A-851B-8F70A649A4F9}" type="datetime1">
              <a:rPr lang="en-US" smtClean="0"/>
              <a:t>10/22/2017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51C8C-184B-4788-8723-D77A8C00747D}" type="datetime1">
              <a:rPr lang="en-US" smtClean="0"/>
              <a:t>10/22/2017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443D5-61C5-4EF7-B3DD-399BA580CFC1}" type="datetime1">
              <a:rPr lang="en-US" smtClean="0"/>
              <a:t>10/22/2017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DCFE7-EEAB-4856-AF38-F31FC610FF56}" type="datetime1">
              <a:rPr lang="en-US" smtClean="0"/>
              <a:t>10/22/2017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2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6" y="4343400"/>
            <a:ext cx="1834372" cy="100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-78483"/>
            <a:ext cx="9144000" cy="954107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Source apportionment of reactive nitrogen deposition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in </a:t>
            </a:r>
            <a:r>
              <a:rPr lang="en-US" sz="2800" b="1" dirty="0">
                <a:solidFill>
                  <a:schemeClr val="bg1"/>
                </a:solidFill>
              </a:rPr>
              <a:t>the Greater Yellowstone Area using </a:t>
            </a:r>
            <a:r>
              <a:rPr lang="en-US" sz="2800" b="1" dirty="0" err="1">
                <a:solidFill>
                  <a:schemeClr val="bg1"/>
                </a:solidFill>
              </a:rPr>
              <a:t>CAMx</a:t>
            </a:r>
            <a:r>
              <a:rPr lang="en-US" sz="2800" b="1" dirty="0">
                <a:solidFill>
                  <a:schemeClr val="bg1"/>
                </a:solidFill>
              </a:rPr>
              <a:t>-PSAT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90600"/>
            <a:ext cx="4343401" cy="5489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43400" y="990600"/>
            <a:ext cx="4821760" cy="1015663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Rui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Zhang</a:t>
            </a:r>
            <a:r>
              <a:rPr lang="en-US" b="1" baseline="30000" dirty="0" smtClean="0">
                <a:solidFill>
                  <a:schemeClr val="bg1"/>
                </a:solidFill>
              </a:rPr>
              <a:t>1</a:t>
            </a:r>
            <a:r>
              <a:rPr lang="en-US" b="1" dirty="0" smtClean="0">
                <a:solidFill>
                  <a:schemeClr val="bg1"/>
                </a:solidFill>
              </a:rPr>
              <a:t>, Tammy Thompson</a:t>
            </a:r>
            <a:r>
              <a:rPr lang="en-US" b="1" baseline="30000" dirty="0" smtClean="0">
                <a:solidFill>
                  <a:schemeClr val="bg1"/>
                </a:solidFill>
              </a:rPr>
              <a:t>2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>
                <a:solidFill>
                  <a:schemeClr val="bg1"/>
                </a:solidFill>
              </a:rPr>
              <a:t>Michael </a:t>
            </a:r>
            <a:r>
              <a:rPr lang="en-US" b="1" dirty="0" smtClean="0">
                <a:solidFill>
                  <a:schemeClr val="bg1"/>
                </a:solidFill>
              </a:rPr>
              <a:t>Barna</a:t>
            </a:r>
            <a:r>
              <a:rPr lang="en-US" b="1" baseline="30000" dirty="0" smtClean="0">
                <a:solidFill>
                  <a:schemeClr val="bg1"/>
                </a:solidFill>
              </a:rPr>
              <a:t>3</a:t>
            </a:r>
            <a:r>
              <a:rPr lang="en-US" b="1" dirty="0" smtClean="0">
                <a:solidFill>
                  <a:schemeClr val="bg1"/>
                </a:solidFill>
              </a:rPr>
              <a:t>, and Bret Schichtel</a:t>
            </a:r>
            <a:r>
              <a:rPr lang="en-US" b="1" baseline="30000" dirty="0" smtClean="0">
                <a:solidFill>
                  <a:schemeClr val="bg1"/>
                </a:solidFill>
              </a:rPr>
              <a:t>3</a:t>
            </a:r>
          </a:p>
          <a:p>
            <a:r>
              <a:rPr lang="en-US" sz="1200" b="1" baseline="30000" dirty="0" smtClean="0">
                <a:solidFill>
                  <a:schemeClr val="bg1"/>
                </a:solidFill>
              </a:rPr>
              <a:t>1 </a:t>
            </a:r>
            <a:r>
              <a:rPr lang="en-US" sz="1200" b="1" dirty="0" smtClean="0">
                <a:solidFill>
                  <a:schemeClr val="bg1"/>
                </a:solidFill>
              </a:rPr>
              <a:t>Colorado </a:t>
            </a:r>
            <a:r>
              <a:rPr lang="en-US" sz="1200" b="1" dirty="0">
                <a:solidFill>
                  <a:schemeClr val="bg1"/>
                </a:solidFill>
              </a:rPr>
              <a:t>State </a:t>
            </a:r>
            <a:r>
              <a:rPr lang="en-US" sz="1200" b="1" dirty="0" smtClean="0">
                <a:solidFill>
                  <a:schemeClr val="bg1"/>
                </a:solidFill>
              </a:rPr>
              <a:t>University;  </a:t>
            </a:r>
            <a:r>
              <a:rPr lang="en-US" sz="1200" b="1" baseline="30000" dirty="0">
                <a:solidFill>
                  <a:schemeClr val="bg1"/>
                </a:solidFill>
              </a:rPr>
              <a:t>2</a:t>
            </a:r>
            <a:r>
              <a:rPr lang="en-US" sz="1200" b="1" dirty="0">
                <a:solidFill>
                  <a:schemeClr val="bg1"/>
                </a:solidFill>
              </a:rPr>
              <a:t> American Association for the Advancement of </a:t>
            </a:r>
            <a:r>
              <a:rPr lang="en-US" sz="1200" b="1" dirty="0" smtClean="0">
                <a:solidFill>
                  <a:schemeClr val="bg1"/>
                </a:solidFill>
              </a:rPr>
              <a:t>Science;  </a:t>
            </a:r>
            <a:r>
              <a:rPr lang="en-US" sz="1200" b="1" baseline="30000" dirty="0" smtClean="0">
                <a:solidFill>
                  <a:schemeClr val="bg1"/>
                </a:solidFill>
              </a:rPr>
              <a:t>3 </a:t>
            </a:r>
            <a:r>
              <a:rPr lang="en-US" sz="1200" b="1" dirty="0" smtClean="0">
                <a:solidFill>
                  <a:schemeClr val="bg1"/>
                </a:solidFill>
              </a:rPr>
              <a:t>National Park Service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666" y="2667000"/>
            <a:ext cx="1990725" cy="125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927" y="4844128"/>
            <a:ext cx="2008465" cy="122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181" y="2171700"/>
            <a:ext cx="183437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096" y="3240766"/>
            <a:ext cx="1827152" cy="98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181" y="5428879"/>
            <a:ext cx="1841591" cy="98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810000" y="6492875"/>
            <a:ext cx="5334000" cy="365125"/>
          </a:xfrm>
        </p:spPr>
        <p:txBody>
          <a:bodyPr/>
          <a:lstStyle/>
          <a:p>
            <a:pPr algn="l"/>
            <a:r>
              <a:rPr lang="en-US" b="1" i="1" dirty="0" smtClean="0">
                <a:solidFill>
                  <a:schemeClr val="tx1"/>
                </a:solidFill>
              </a:rPr>
              <a:t>Presented at the 16</a:t>
            </a:r>
            <a:r>
              <a:rPr lang="en-US" b="1" i="1" baseline="30000" dirty="0" smtClean="0">
                <a:solidFill>
                  <a:schemeClr val="tx1"/>
                </a:solidFill>
              </a:rPr>
              <a:t>th</a:t>
            </a:r>
            <a:r>
              <a:rPr lang="en-US" b="1" i="1" dirty="0" smtClean="0">
                <a:solidFill>
                  <a:schemeClr val="tx1"/>
                </a:solidFill>
              </a:rPr>
              <a:t>  Annual CMAS Conference, Chapel Hill, NC  Oct 23-25, 2017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01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03143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600" b="1" smtClean="0"/>
              <a:pPr/>
              <a:t>10</a:t>
            </a:fld>
            <a:endParaRPr lang="en-US" sz="1600" b="1" dirty="0"/>
          </a:p>
        </p:txBody>
      </p:sp>
      <p:sp>
        <p:nvSpPr>
          <p:cNvPr id="3" name="Rectangle 2"/>
          <p:cNvSpPr/>
          <p:nvPr/>
        </p:nvSpPr>
        <p:spPr>
          <a:xfrm>
            <a:off x="1" y="0"/>
            <a:ext cx="9144000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O&amp;G activity impact to GYA N deposition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4" t="19129" r="39944" b="47098"/>
          <a:stretch/>
        </p:blipFill>
        <p:spPr bwMode="auto">
          <a:xfrm>
            <a:off x="4770120" y="1491105"/>
            <a:ext cx="4297680" cy="472818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" r="27105"/>
          <a:stretch/>
        </p:blipFill>
        <p:spPr>
          <a:xfrm>
            <a:off x="914400" y="1491105"/>
            <a:ext cx="4114800" cy="47281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" t="66104" r="77333"/>
          <a:stretch/>
        </p:blipFill>
        <p:spPr>
          <a:xfrm>
            <a:off x="1" y="3171291"/>
            <a:ext cx="1523999" cy="31241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513981" y="965200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2008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705600" y="990600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2011</a:t>
            </a:r>
            <a:endParaRPr 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181600" y="6444734"/>
            <a:ext cx="3198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(Thompson et al., JAWMA 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19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800" b="1" smtClean="0"/>
              <a:pPr/>
              <a:t>11</a:t>
            </a:fld>
            <a:endParaRPr lang="en-US" sz="1800" b="1" dirty="0"/>
          </a:p>
        </p:txBody>
      </p:sp>
      <p:sp>
        <p:nvSpPr>
          <p:cNvPr id="3" name="Rectangle 2"/>
          <p:cNvSpPr/>
          <p:nvPr/>
        </p:nvSpPr>
        <p:spPr>
          <a:xfrm>
            <a:off x="1" y="-7676"/>
            <a:ext cx="9144000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Wildfire impact to GYA N deposition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81309" y="568535"/>
            <a:ext cx="6981384" cy="3158790"/>
            <a:chOff x="2115431" y="405088"/>
            <a:chExt cx="6952368" cy="3211677"/>
          </a:xfrm>
        </p:grpSpPr>
        <p:pic>
          <p:nvPicPr>
            <p:cNvPr id="6" name="Picture 2" descr="C:\Users\vip\Desktop\wrap_fets_201108_fire_activity_map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5431" y="405088"/>
              <a:ext cx="4343372" cy="3211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Arrow Connector 6"/>
            <p:cNvCxnSpPr>
              <a:endCxn id="8" idx="1"/>
            </p:cNvCxnSpPr>
            <p:nvPr/>
          </p:nvCxnSpPr>
          <p:spPr>
            <a:xfrm flipV="1">
              <a:off x="4287117" y="698374"/>
              <a:ext cx="2440055" cy="158762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727172" y="436764"/>
              <a:ext cx="2340627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err="1" smtClean="0"/>
                <a:t>Nowlin</a:t>
              </a:r>
              <a:r>
                <a:rPr lang="en-US" sz="1400" b="1" dirty="0" smtClean="0"/>
                <a:t> Wildfire</a:t>
              </a:r>
            </a:p>
            <a:p>
              <a:r>
                <a:rPr lang="en-US" sz="1400" b="1" dirty="0" smtClean="0"/>
                <a:t>(1 day, 240 acre, PM 7.5 ton)</a:t>
              </a:r>
              <a:endParaRPr lang="en-US" sz="1400" b="1" dirty="0"/>
            </a:p>
          </p:txBody>
        </p:sp>
        <p:cxnSp>
          <p:nvCxnSpPr>
            <p:cNvPr id="9" name="Straight Arrow Connector 8"/>
            <p:cNvCxnSpPr>
              <a:endCxn id="10" idx="1"/>
            </p:cNvCxnSpPr>
            <p:nvPr/>
          </p:nvCxnSpPr>
          <p:spPr>
            <a:xfrm flipV="1">
              <a:off x="4537289" y="2010056"/>
              <a:ext cx="2165997" cy="30567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703286" y="1748446"/>
              <a:ext cx="2364511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Norton Point Wildfire</a:t>
              </a:r>
            </a:p>
            <a:p>
              <a:r>
                <a:rPr lang="en-US" sz="1400" b="1" dirty="0" smtClean="0"/>
                <a:t>(1 day, 245 acre, PM 113.ton)</a:t>
              </a:r>
              <a:endParaRPr lang="en-US" sz="1400" b="1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4422986" y="2497401"/>
              <a:ext cx="2304186" cy="55059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703287" y="2759011"/>
              <a:ext cx="2364511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Warm Springs Wildfire</a:t>
              </a:r>
            </a:p>
            <a:p>
              <a:r>
                <a:rPr lang="en-US" sz="1400" b="1" dirty="0" smtClean="0"/>
                <a:t>(1 day, 647 acre, PM 10 ton)</a:t>
              </a:r>
              <a:endParaRPr lang="en-US" sz="1400" b="1" dirty="0"/>
            </a:p>
          </p:txBody>
        </p:sp>
      </p:grpSp>
      <p:pic>
        <p:nvPicPr>
          <p:cNvPr id="13" name="Picture 5" descr="C:\Users\vip\Desktop\PSAT_fire_totalN_20110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764" y="3755315"/>
            <a:ext cx="3155131" cy="308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vip\Desktop\PSAT_fire_contribution_20110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291" y="3755315"/>
            <a:ext cx="3200400" cy="312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27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-7676"/>
            <a:ext cx="9144000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Model boundary impact to GYA N deposition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800" b="1" smtClean="0"/>
              <a:pPr/>
              <a:t>12</a:t>
            </a:fld>
            <a:endParaRPr lang="en-US" sz="1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098" y="1543472"/>
            <a:ext cx="3786716" cy="3883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814" y="1292667"/>
            <a:ext cx="775127" cy="4568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68310" y="923335"/>
            <a:ext cx="2453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Percentage contribution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12" y="823321"/>
            <a:ext cx="3084787" cy="2798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1000" y="453989"/>
            <a:ext cx="336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Annual dry deposition from BCON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7563" y="3629998"/>
            <a:ext cx="3410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Annual wet deposition from BCON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3" y="4012091"/>
            <a:ext cx="3071649" cy="284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086" y="1292005"/>
            <a:ext cx="911757" cy="4386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284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3510" y="648373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800" b="1" smtClean="0"/>
              <a:pPr/>
              <a:t>13</a:t>
            </a:fld>
            <a:endParaRPr lang="en-US" sz="18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9" y="642937"/>
            <a:ext cx="8575467" cy="579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-78483"/>
            <a:ext cx="9173030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Seasonal source sectors contribution to GYA N deposition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58017" y="4280204"/>
            <a:ext cx="1355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Others -28%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425473" y="4690776"/>
            <a:ext cx="1148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Fires -17%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425473" y="5594623"/>
            <a:ext cx="1770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Agriculture -30%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358017" y="3688908"/>
            <a:ext cx="1586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Boundary-22%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425473" y="518667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O&amp;G-2%</a:t>
            </a:r>
            <a:endParaRPr lang="en-US" b="1" dirty="0"/>
          </a:p>
        </p:txBody>
      </p:sp>
      <p:cxnSp>
        <p:nvCxnSpPr>
          <p:cNvPr id="13" name="Straight Arrow Connector 12"/>
          <p:cNvCxnSpPr>
            <a:stCxn id="9" idx="1"/>
          </p:cNvCxnSpPr>
          <p:nvPr/>
        </p:nvCxnSpPr>
        <p:spPr>
          <a:xfrm flipH="1">
            <a:off x="6934201" y="3873574"/>
            <a:ext cx="423816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934200" y="4464870"/>
            <a:ext cx="42381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934200" y="4875442"/>
            <a:ext cx="491273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6934200" y="5186678"/>
            <a:ext cx="491273" cy="18466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949880" y="5571165"/>
            <a:ext cx="491273" cy="18466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112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92319" y="646317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800" b="1" smtClean="0"/>
              <a:pPr/>
              <a:t>14</a:t>
            </a:fld>
            <a:endParaRPr lang="en-US" sz="1800" b="1" dirty="0"/>
          </a:p>
        </p:txBody>
      </p:sp>
      <p:sp>
        <p:nvSpPr>
          <p:cNvPr id="3" name="Rectangle 2"/>
          <p:cNvSpPr/>
          <p:nvPr/>
        </p:nvSpPr>
        <p:spPr>
          <a:xfrm>
            <a:off x="1" y="-7676"/>
            <a:ext cx="9144000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Seasonal source regions contribution to GYA N deposition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671"/>
            <a:ext cx="7924800" cy="2526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09254"/>
            <a:ext cx="7927383" cy="3892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>
            <a:stCxn id="7" idx="1"/>
          </p:cNvCxnSpPr>
          <p:nvPr/>
        </p:nvCxnSpPr>
        <p:spPr>
          <a:xfrm flipH="1">
            <a:off x="7391400" y="3053834"/>
            <a:ext cx="708278" cy="18466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099678" y="2869168"/>
            <a:ext cx="98777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WY-12%</a:t>
            </a:r>
            <a:endParaRPr lang="en-US" b="1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7391400" y="3505200"/>
            <a:ext cx="708278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111302" y="3320534"/>
            <a:ext cx="80502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UT-8%</a:t>
            </a:r>
            <a:endParaRPr lang="en-US" b="1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7391400" y="4191000"/>
            <a:ext cx="708278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099678" y="3998607"/>
            <a:ext cx="86433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ID-39%</a:t>
            </a:r>
            <a:endParaRPr lang="en-US" b="1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7403024" y="4648200"/>
            <a:ext cx="708278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111302" y="4520339"/>
            <a:ext cx="80182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CA-9%</a:t>
            </a:r>
            <a:endParaRPr lang="en-US" b="1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7391400" y="4955299"/>
            <a:ext cx="719902" cy="30250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158187" y="5106549"/>
            <a:ext cx="90281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BC-22%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9593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282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800" b="1" smtClean="0"/>
              <a:pPr/>
              <a:t>15</a:t>
            </a:fld>
            <a:endParaRPr lang="en-US" sz="1800" b="1" dirty="0"/>
          </a:p>
        </p:txBody>
      </p:sp>
      <p:sp>
        <p:nvSpPr>
          <p:cNvPr id="3" name="Rectangle 2"/>
          <p:cNvSpPr/>
          <p:nvPr/>
        </p:nvSpPr>
        <p:spPr>
          <a:xfrm>
            <a:off x="0" y="-78483"/>
            <a:ext cx="9173030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Source attribution to CL exceedance in GYA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4917649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429" y="748862"/>
            <a:ext cx="4771571" cy="2783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649" y="4343400"/>
            <a:ext cx="4157111" cy="179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99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98222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800" b="1" smtClean="0"/>
              <a:pPr/>
              <a:t>16</a:t>
            </a:fld>
            <a:endParaRPr lang="en-US" sz="1800" b="1" dirty="0"/>
          </a:p>
        </p:txBody>
      </p:sp>
      <p:sp>
        <p:nvSpPr>
          <p:cNvPr id="3" name="Rectangle 2"/>
          <p:cNvSpPr/>
          <p:nvPr/>
        </p:nvSpPr>
        <p:spPr>
          <a:xfrm>
            <a:off x="-10886" y="-78483"/>
            <a:ext cx="9144000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Take home message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609600"/>
            <a:ext cx="8763000" cy="5867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900"/>
              </a:spcBef>
            </a:pPr>
            <a:r>
              <a:rPr lang="en-US" sz="2400" dirty="0"/>
              <a:t>Reduced nitrogen (NH3 and NH4+) appears to now be the largest contributors to reactive N deposition in </a:t>
            </a:r>
            <a:r>
              <a:rPr lang="en-US" sz="2400" dirty="0" smtClean="0"/>
              <a:t>GYA</a:t>
            </a:r>
          </a:p>
          <a:p>
            <a:pPr>
              <a:spcBef>
                <a:spcPts val="900"/>
              </a:spcBef>
            </a:pPr>
            <a:r>
              <a:rPr lang="en-US" sz="2400" dirty="0" smtClean="0"/>
              <a:t>Source </a:t>
            </a:r>
            <a:r>
              <a:rPr lang="en-US" sz="2400" dirty="0"/>
              <a:t>apportionment results suggest that </a:t>
            </a:r>
            <a:r>
              <a:rPr lang="en-US" sz="2400" dirty="0" smtClean="0"/>
              <a:t>the agriculture source in </a:t>
            </a:r>
            <a:r>
              <a:rPr lang="en-US" sz="2400" dirty="0"/>
              <a:t>Snake River Valley is the largest source of </a:t>
            </a:r>
            <a:r>
              <a:rPr lang="en-US" sz="2400" dirty="0" smtClean="0"/>
              <a:t>reduced nitrogen deposition in GYA</a:t>
            </a:r>
          </a:p>
          <a:p>
            <a:pPr>
              <a:spcBef>
                <a:spcPts val="900"/>
              </a:spcBef>
            </a:pPr>
            <a:r>
              <a:rPr lang="en-US" sz="2400" dirty="0" smtClean="0"/>
              <a:t>2008 Oil and gas activity had little impact on </a:t>
            </a:r>
            <a:r>
              <a:rPr lang="en-US" sz="2400" dirty="0"/>
              <a:t>most lands except in the southern Wind River Mountain Range in </a:t>
            </a:r>
            <a:r>
              <a:rPr lang="en-US" sz="2400" dirty="0" smtClean="0"/>
              <a:t>winter</a:t>
            </a:r>
          </a:p>
          <a:p>
            <a:pPr>
              <a:spcBef>
                <a:spcPts val="900"/>
              </a:spcBef>
            </a:pPr>
            <a:r>
              <a:rPr lang="en-US" sz="2400" dirty="0"/>
              <a:t>Fire emission occurred inside GYA may dominate the local nitrogen deposition budget</a:t>
            </a:r>
            <a:endParaRPr lang="en-US" sz="2400" dirty="0" smtClean="0"/>
          </a:p>
          <a:p>
            <a:pPr>
              <a:spcBef>
                <a:spcPts val="900"/>
              </a:spcBef>
            </a:pPr>
            <a:r>
              <a:rPr lang="en-US" sz="2400" dirty="0" smtClean="0"/>
              <a:t>Northern Utah, western WY, CA and boundaries are also important sources of N deposition</a:t>
            </a:r>
          </a:p>
          <a:p>
            <a:pPr>
              <a:spcBef>
                <a:spcPts val="900"/>
              </a:spcBef>
            </a:pPr>
            <a:r>
              <a:rPr lang="en-US" sz="2400" dirty="0"/>
              <a:t>Excess reactive nitrogen (</a:t>
            </a:r>
            <a:r>
              <a:rPr lang="en-US" sz="2400" dirty="0" err="1"/>
              <a:t>Nr</a:t>
            </a:r>
            <a:r>
              <a:rPr lang="en-US" sz="2400" dirty="0"/>
              <a:t>) deposition in sensitive </a:t>
            </a:r>
            <a:r>
              <a:rPr lang="en-US" sz="2400" dirty="0" smtClean="0"/>
              <a:t>ecosystems in GYA has </a:t>
            </a:r>
            <a:r>
              <a:rPr lang="en-US" sz="2400" dirty="0"/>
              <a:t>passed critical thresholds adversely affecting these alpine </a:t>
            </a:r>
            <a:r>
              <a:rPr lang="en-US" sz="2400" dirty="0" smtClean="0"/>
              <a:t>ecosystems</a:t>
            </a:r>
          </a:p>
        </p:txBody>
      </p:sp>
    </p:spTree>
    <p:extLst>
      <p:ext uri="{BB962C8B-B14F-4D97-AF65-F5344CB8AC3E}">
        <p14:creationId xmlns:p14="http://schemas.microsoft.com/office/powerpoint/2010/main" val="394546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30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2" y="1"/>
            <a:ext cx="7718428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07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78483"/>
            <a:ext cx="9144000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Model performance evaluation from 3SAQ 2011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8" y="673893"/>
            <a:ext cx="9085964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0886" y="5105400"/>
            <a:ext cx="90673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Reasonable PM model performance </a:t>
            </a:r>
            <a:r>
              <a:rPr lang="en-US" dirty="0"/>
              <a:t>satisfying the proposed goal (FB ≤ ±30% and FE ≤ 50%) and criteria (FB ≤ ±60% and FE ≤ 75%; Boylan 2004).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</a:t>
            </a:r>
            <a:r>
              <a:rPr lang="en-US" dirty="0" smtClean="0"/>
              <a:t>ifferent </a:t>
            </a:r>
            <a:r>
              <a:rPr lang="en-US" dirty="0"/>
              <a:t>mean bias for PNO3 and PNH4 concentration simulations at different </a:t>
            </a:r>
            <a:r>
              <a:rPr lang="en-US" dirty="0" smtClean="0"/>
              <a:t>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onsistently </a:t>
            </a:r>
            <a:r>
              <a:rPr lang="en-US" dirty="0"/>
              <a:t>overestimated NO</a:t>
            </a:r>
            <a:r>
              <a:rPr lang="en-US" baseline="-25000" dirty="0"/>
              <a:t>2</a:t>
            </a:r>
            <a:r>
              <a:rPr lang="en-US" dirty="0"/>
              <a:t> and HNO</a:t>
            </a:r>
            <a:r>
              <a:rPr lang="en-US" baseline="-25000" dirty="0"/>
              <a:t>3</a:t>
            </a:r>
            <a:r>
              <a:rPr lang="en-US" dirty="0"/>
              <a:t> concentrations </a:t>
            </a:r>
            <a:r>
              <a:rPr lang="en-US" dirty="0" smtClean="0"/>
              <a:t> and dry deposition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Underestimation of NH3 concentrations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315200" y="673893"/>
            <a:ext cx="914400" cy="42148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800" b="1" smtClean="0"/>
              <a:pPr/>
              <a:t>19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52486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8252"/>
            <a:ext cx="9144000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Backgrounds and motivations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81371" y="6482651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800" b="1" smtClean="0"/>
              <a:pPr/>
              <a:t>2</a:t>
            </a:fld>
            <a:endParaRPr lang="en-US" sz="1800" b="1" dirty="0"/>
          </a:p>
        </p:txBody>
      </p:sp>
      <p:sp>
        <p:nvSpPr>
          <p:cNvPr id="2" name="Rectangle 1"/>
          <p:cNvSpPr/>
          <p:nvPr/>
        </p:nvSpPr>
        <p:spPr>
          <a:xfrm>
            <a:off x="23648" y="455965"/>
            <a:ext cx="914400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Total </a:t>
            </a:r>
            <a:r>
              <a:rPr lang="en-US" sz="2400" dirty="0" smtClean="0"/>
              <a:t>reactive nitrogen (</a:t>
            </a:r>
            <a:r>
              <a:rPr lang="en-US" sz="2400" dirty="0" err="1" smtClean="0"/>
              <a:t>Nr</a:t>
            </a:r>
            <a:r>
              <a:rPr lang="en-US" sz="2400" dirty="0" smtClean="0"/>
              <a:t>) </a:t>
            </a:r>
            <a:r>
              <a:rPr lang="en-US" sz="2400" dirty="0"/>
              <a:t>is a mix of oxidized and reduced inorganic nitrogen (N) and organic N compounds </a:t>
            </a:r>
            <a:r>
              <a:rPr lang="en-US" sz="2400" dirty="0" smtClean="0"/>
              <a:t>and </a:t>
            </a:r>
            <a:r>
              <a:rPr lang="en-US" sz="2400" dirty="0"/>
              <a:t>are deposited through </a:t>
            </a:r>
            <a:r>
              <a:rPr lang="en-US" sz="2400" dirty="0" smtClean="0"/>
              <a:t>dry and wet processes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/>
              <a:t>Increasing importance of reduced N to total nitrogen budget due to the emission deduction from anthropogenic </a:t>
            </a:r>
            <a:r>
              <a:rPr lang="en-US" sz="2400" dirty="0" smtClean="0"/>
              <a:t>NOx</a:t>
            </a:r>
            <a:endParaRPr lang="en-US" sz="24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/>
              <a:t>Excess N deposition can impose adverse impacts on aquatic and terrestrial ecosystems , causing eutrophication and acidification and decreasing of biodiversity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/>
              <a:t>The current annual N deposition at Greater Yellowstone Area (GYA) is at the level of 2.5-4 kg N/ha, which exceeds the critical loads (CL) estimates for some alpine ecosystems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/>
              <a:t>To quantify </a:t>
            </a:r>
            <a:r>
              <a:rPr lang="en-US" sz="2400" dirty="0"/>
              <a:t>the composition, levels and origin of reactive N deposition in Grand Teton Region, the Grand Teton Reactive N Deposition </a:t>
            </a:r>
            <a:r>
              <a:rPr lang="en-US" sz="2400" dirty="0" smtClean="0"/>
              <a:t>Study (</a:t>
            </a:r>
            <a:r>
              <a:rPr lang="en-US" sz="2400" dirty="0" err="1" smtClean="0"/>
              <a:t>GrandTReNDS</a:t>
            </a:r>
            <a:r>
              <a:rPr lang="en-US" sz="2400" dirty="0" smtClean="0"/>
              <a:t>) was conducted during Apr-Sep 2011 @ 3 core sites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/>
              <a:t>Detail source contribution to N deposition over GYA area is need through modeling study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04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762000"/>
            <a:ext cx="6705600" cy="5943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78483"/>
            <a:ext cx="9173030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Wet deposition simulation in 6 NTN sites @ GYA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69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78483"/>
            <a:ext cx="9173030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Impact of NH3 dry deposition velocity to source apportionment results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5" y="614766"/>
            <a:ext cx="7924800" cy="556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1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78483"/>
            <a:ext cx="9173030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Impact of NH3 dry deposition velocity to source apportionment results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917" y="533400"/>
            <a:ext cx="6172200" cy="612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9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78483"/>
            <a:ext cx="9173030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Impact of boundary conditions to source apportionment results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9" y="626390"/>
            <a:ext cx="9144000" cy="550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0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7802" r="5733" b="4681"/>
          <a:stretch/>
        </p:blipFill>
        <p:spPr>
          <a:xfrm>
            <a:off x="3814473" y="2756169"/>
            <a:ext cx="5311770" cy="41018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8" name="Group 17"/>
          <p:cNvGrpSpPr/>
          <p:nvPr/>
        </p:nvGrpSpPr>
        <p:grpSpPr>
          <a:xfrm>
            <a:off x="12567" y="2532253"/>
            <a:ext cx="3719208" cy="2145552"/>
            <a:chOff x="4864" y="4712448"/>
            <a:chExt cx="3719208" cy="214555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6" r="6596"/>
            <a:stretch/>
          </p:blipFill>
          <p:spPr>
            <a:xfrm>
              <a:off x="4864" y="4712448"/>
              <a:ext cx="1862522" cy="214555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3" r="6597"/>
            <a:stretch/>
          </p:blipFill>
          <p:spPr>
            <a:xfrm>
              <a:off x="1867386" y="4722778"/>
              <a:ext cx="1856686" cy="2133600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0" y="-78483"/>
            <a:ext cx="9144000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WRF wind simulation performance @ GYA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243593" y="405949"/>
            <a:ext cx="3724072" cy="3023051"/>
            <a:chOff x="5408579" y="0"/>
            <a:chExt cx="3724072" cy="302305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1" r="6763"/>
            <a:stretch/>
          </p:blipFill>
          <p:spPr>
            <a:xfrm>
              <a:off x="7284395" y="1621"/>
              <a:ext cx="1848256" cy="21336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2" r="5585"/>
            <a:stretch/>
          </p:blipFill>
          <p:spPr>
            <a:xfrm>
              <a:off x="5408579" y="0"/>
              <a:ext cx="1875816" cy="2119008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 flipH="1">
              <a:off x="6346487" y="2135221"/>
              <a:ext cx="924130" cy="88783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1524000" y="407570"/>
            <a:ext cx="4038600" cy="3023862"/>
            <a:chOff x="1524000" y="2431"/>
            <a:chExt cx="4038600" cy="302386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9" r="6809"/>
            <a:stretch/>
          </p:blipFill>
          <p:spPr>
            <a:xfrm>
              <a:off x="1524000" y="3242"/>
              <a:ext cx="1828800" cy="211708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6" r="6596"/>
            <a:stretch/>
          </p:blipFill>
          <p:spPr>
            <a:xfrm>
              <a:off x="3403666" y="2431"/>
              <a:ext cx="1844406" cy="2124683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>
              <a:off x="3731775" y="2009368"/>
              <a:ext cx="1830825" cy="10169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4864" y="383182"/>
            <a:ext cx="15191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RAWS (remote automatic weather station)</a:t>
            </a:r>
          </a:p>
          <a:p>
            <a:pPr algn="ctr"/>
            <a:r>
              <a:rPr lang="en-US" dirty="0" smtClean="0"/>
              <a:t>April </a:t>
            </a:r>
            <a:r>
              <a:rPr lang="en-US" dirty="0"/>
              <a:t>– Sept</a:t>
            </a:r>
          </a:p>
          <a:p>
            <a:pPr algn="ctr"/>
            <a:r>
              <a:rPr lang="en-US" dirty="0"/>
              <a:t>2011 Hourly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90401" y="4753789"/>
            <a:ext cx="3641374" cy="1951812"/>
            <a:chOff x="1524000" y="0"/>
            <a:chExt cx="3724072" cy="213360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9" r="6809"/>
            <a:stretch/>
          </p:blipFill>
          <p:spPr>
            <a:xfrm>
              <a:off x="1524000" y="1621"/>
              <a:ext cx="1841667" cy="213197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1" r="6809"/>
            <a:stretch/>
          </p:blipFill>
          <p:spPr>
            <a:xfrm>
              <a:off x="3409544" y="0"/>
              <a:ext cx="1838528" cy="2133600"/>
            </a:xfrm>
            <a:prstGeom prst="rect">
              <a:avLst/>
            </a:prstGeom>
          </p:spPr>
        </p:pic>
      </p:grpSp>
      <p:cxnSp>
        <p:nvCxnSpPr>
          <p:cNvPr id="29" name="Straight Arrow Connector 28"/>
          <p:cNvCxnSpPr>
            <a:stCxn id="25" idx="3"/>
          </p:cNvCxnSpPr>
          <p:nvPr/>
        </p:nvCxnSpPr>
        <p:spPr>
          <a:xfrm flipV="1">
            <a:off x="3731775" y="4677806"/>
            <a:ext cx="2135625" cy="105188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0" idx="3"/>
          </p:cNvCxnSpPr>
          <p:nvPr/>
        </p:nvCxnSpPr>
        <p:spPr>
          <a:xfrm>
            <a:off x="3731775" y="3609383"/>
            <a:ext cx="1830825" cy="73401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047214" y="456855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RAWS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961387" y="458834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CAMx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762401" y="479153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RAWS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71686" y="2615753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RAWS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71686" y="4839239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RAWS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84332" y="2615753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CAMx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7624437" y="501451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CAMx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2466314" y="4839239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CAMx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89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" r="6809"/>
          <a:stretch/>
        </p:blipFill>
        <p:spPr>
          <a:xfrm>
            <a:off x="11192" y="4722780"/>
            <a:ext cx="1843066" cy="213359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" r="6809"/>
          <a:stretch/>
        </p:blipFill>
        <p:spPr>
          <a:xfrm>
            <a:off x="1881004" y="4722778"/>
            <a:ext cx="1843067" cy="2133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" r="6809"/>
          <a:stretch/>
        </p:blipFill>
        <p:spPr>
          <a:xfrm>
            <a:off x="11192" y="2470827"/>
            <a:ext cx="1843066" cy="213359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" r="6809"/>
          <a:stretch/>
        </p:blipFill>
        <p:spPr>
          <a:xfrm>
            <a:off x="1881004" y="2470826"/>
            <a:ext cx="1843067" cy="21336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" r="6809"/>
          <a:stretch/>
        </p:blipFill>
        <p:spPr>
          <a:xfrm>
            <a:off x="5408579" y="1621"/>
            <a:ext cx="1838528" cy="2133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r="6597"/>
          <a:stretch/>
        </p:blipFill>
        <p:spPr>
          <a:xfrm>
            <a:off x="7285903" y="0"/>
            <a:ext cx="1858097" cy="21352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7802" r="5733" b="4681"/>
          <a:stretch/>
        </p:blipFill>
        <p:spPr>
          <a:xfrm>
            <a:off x="3814473" y="2553510"/>
            <a:ext cx="5311770" cy="41018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908743" y="1524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RAWS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89423" y="1524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CAMx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408579" y="1621"/>
            <a:ext cx="3724072" cy="213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010400" y="2135221"/>
            <a:ext cx="260216" cy="346466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419600" y="6042525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Measurement Sites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864" y="2470825"/>
            <a:ext cx="3724072" cy="213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4722778"/>
            <a:ext cx="3724072" cy="213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stCxn id="21" idx="3"/>
          </p:cNvCxnSpPr>
          <p:nvPr/>
        </p:nvCxnSpPr>
        <p:spPr>
          <a:xfrm>
            <a:off x="3728936" y="3537625"/>
            <a:ext cx="2443264" cy="19487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98765" y="38862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RAWS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86127" y="38862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CAMx</a:t>
            </a:r>
            <a:endParaRPr lang="en-US" dirty="0"/>
          </a:p>
        </p:txBody>
      </p:sp>
      <p:cxnSp>
        <p:nvCxnSpPr>
          <p:cNvPr id="35" name="Straight Arrow Connector 34"/>
          <p:cNvCxnSpPr>
            <a:stCxn id="22" idx="3"/>
          </p:cNvCxnSpPr>
          <p:nvPr/>
        </p:nvCxnSpPr>
        <p:spPr>
          <a:xfrm flipV="1">
            <a:off x="3724072" y="5410200"/>
            <a:ext cx="1609928" cy="37937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02284" y="6181024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RAWS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380466" y="6181024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CAMx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864" y="533400"/>
            <a:ext cx="1519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April – Sept</a:t>
            </a:r>
          </a:p>
          <a:p>
            <a:pPr algn="ctr"/>
            <a:r>
              <a:rPr lang="en-US" dirty="0"/>
              <a:t>2011 Hourly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434541" y="112120"/>
            <a:ext cx="3724072" cy="2135222"/>
            <a:chOff x="0" y="4722778"/>
            <a:chExt cx="3724072" cy="2135222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6" r="6809"/>
            <a:stretch/>
          </p:blipFill>
          <p:spPr>
            <a:xfrm>
              <a:off x="1875060" y="4722778"/>
              <a:ext cx="1849012" cy="2135222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9" r="6809"/>
            <a:stretch/>
          </p:blipFill>
          <p:spPr>
            <a:xfrm>
              <a:off x="0" y="4732505"/>
              <a:ext cx="1826262" cy="2114145"/>
            </a:xfrm>
            <a:prstGeom prst="rect">
              <a:avLst/>
            </a:prstGeom>
          </p:spPr>
        </p:pic>
      </p:grpSp>
      <p:cxnSp>
        <p:nvCxnSpPr>
          <p:cNvPr id="5" name="Straight Arrow Connector 4"/>
          <p:cNvCxnSpPr>
            <a:stCxn id="34" idx="2"/>
          </p:cNvCxnSpPr>
          <p:nvPr/>
        </p:nvCxnSpPr>
        <p:spPr>
          <a:xfrm>
            <a:off x="4234107" y="2247342"/>
            <a:ext cx="0" cy="182352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1398767" y="132395"/>
            <a:ext cx="3724072" cy="213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02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78483"/>
            <a:ext cx="9144000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Total </a:t>
            </a:r>
            <a:r>
              <a:rPr lang="en-US" sz="2400" b="1" dirty="0">
                <a:solidFill>
                  <a:schemeClr val="bg1"/>
                </a:solidFill>
              </a:rPr>
              <a:t>n</a:t>
            </a:r>
            <a:r>
              <a:rPr lang="en-US" sz="2400" b="1" dirty="0" smtClean="0">
                <a:solidFill>
                  <a:schemeClr val="bg1"/>
                </a:solidFill>
              </a:rPr>
              <a:t>itrogen deposition trend from </a:t>
            </a:r>
            <a:r>
              <a:rPr lang="en-US" sz="2400" b="1" dirty="0" err="1" smtClean="0">
                <a:solidFill>
                  <a:schemeClr val="bg1"/>
                </a:solidFill>
              </a:rPr>
              <a:t>TDep</a:t>
            </a:r>
            <a:r>
              <a:rPr lang="en-US" sz="2400" b="1" dirty="0" smtClean="0">
                <a:solidFill>
                  <a:schemeClr val="bg1"/>
                </a:solidFill>
              </a:rPr>
              <a:t> Map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182"/>
            <a:ext cx="4419600" cy="31267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399" y="383182"/>
            <a:ext cx="4521202" cy="31267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1658"/>
            <a:ext cx="4572000" cy="32963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399" y="3597537"/>
            <a:ext cx="4546601" cy="32640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2600" y="383182"/>
            <a:ext cx="914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2000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6553200" y="370850"/>
            <a:ext cx="914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2005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1745343" y="3509975"/>
            <a:ext cx="914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2010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6553200" y="3556951"/>
            <a:ext cx="914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2015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7987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78483"/>
            <a:ext cx="9144000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Dominant transport patterns from back trajectory analysis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" t="2273" r="4384" b="9848"/>
          <a:stretch/>
        </p:blipFill>
        <p:spPr>
          <a:xfrm>
            <a:off x="327003" y="383182"/>
            <a:ext cx="8489994" cy="62331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05400" y="6510831"/>
            <a:ext cx="2799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(courtesy to Kristi </a:t>
            </a:r>
            <a:r>
              <a:rPr lang="en-US" dirty="0" err="1" smtClean="0"/>
              <a:t>Gebhart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12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78483"/>
            <a:ext cx="9144000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Adjustment for precipitation impact to wet deposition modeling 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54" y="1629904"/>
            <a:ext cx="7723645" cy="4999495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94447"/>
            <a:ext cx="3581400" cy="105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562600" y="921123"/>
            <a:ext cx="2506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(Appel </a:t>
            </a:r>
            <a:r>
              <a:rPr lang="it-IT" dirty="0"/>
              <a:t>et al., </a:t>
            </a:r>
            <a:r>
              <a:rPr lang="it-IT" dirty="0" smtClean="0"/>
              <a:t>GMD 2011)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7286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78483"/>
            <a:ext cx="9144000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Nitrogen deposition measurement network in GYA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182"/>
            <a:ext cx="6712527" cy="6474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784" y="500801"/>
            <a:ext cx="2926948" cy="4123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913" y="1013743"/>
            <a:ext cx="2843819" cy="36719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117" y="2589327"/>
            <a:ext cx="22288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913" y="3213828"/>
            <a:ext cx="3114944" cy="40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399" y="6503761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800" b="1" smtClean="0"/>
              <a:pPr/>
              <a:t>3</a:t>
            </a:fld>
            <a:endParaRPr lang="en-US" sz="18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948" y="3810000"/>
            <a:ext cx="309363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60557" y="1524000"/>
            <a:ext cx="2999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NTN: National Trend Network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929656" y="1942996"/>
            <a:ext cx="2968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AMoN</a:t>
            </a:r>
            <a:r>
              <a:rPr lang="en-US" dirty="0" smtClean="0"/>
              <a:t>: Ammonia Monitoring 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51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21286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800" b="1" smtClean="0"/>
              <a:pPr/>
              <a:t>4</a:t>
            </a:fld>
            <a:endParaRPr lang="en-US" sz="1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-2628" y="609600"/>
            <a:ext cx="294686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36km / 12km Domains focused on the Western 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2011 National Emissions Inventory with Improvements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Oil and Gas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Agriculture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Weather Research and Forecasting (WRF) 2011 met modeling by IWDW for Western 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MOZART BCs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Comprehensive Air Quality Model with Extensions (</a:t>
            </a:r>
            <a:r>
              <a:rPr lang="en-US" sz="2000" dirty="0" err="1"/>
              <a:t>CAMx</a:t>
            </a:r>
            <a:r>
              <a:rPr lang="en-US" sz="2000" dirty="0" smtClean="0"/>
              <a:t>) V6.10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Fully Evaluated by </a:t>
            </a:r>
            <a:r>
              <a:rPr lang="en-US" sz="2000" dirty="0" smtClean="0"/>
              <a:t>IWDW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236" y="1124607"/>
            <a:ext cx="6199764" cy="4514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-78483"/>
            <a:ext cx="9144000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WRF-SMOKE-</a:t>
            </a:r>
            <a:r>
              <a:rPr lang="en-US" sz="2400" b="1" dirty="0" err="1" smtClean="0">
                <a:solidFill>
                  <a:schemeClr val="bg1"/>
                </a:solidFill>
              </a:rPr>
              <a:t>CAMx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simulation </a:t>
            </a:r>
            <a:r>
              <a:rPr lang="en-US" sz="2400" b="1" dirty="0" smtClean="0">
                <a:solidFill>
                  <a:schemeClr val="bg1"/>
                </a:solidFill>
              </a:rPr>
              <a:t>platform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14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66745" y="592352"/>
            <a:ext cx="4487916" cy="60016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From Each Region, Trace Source Sectors </a:t>
            </a:r>
            <a:r>
              <a:rPr lang="en-US" sz="2400" dirty="0" smtClean="0"/>
              <a:t>Individually in PSAT:</a:t>
            </a:r>
          </a:p>
          <a:p>
            <a:endParaRPr lang="en-US" sz="2400" dirty="0" smtClean="0"/>
          </a:p>
          <a:p>
            <a:pPr marL="342900" indent="-342900">
              <a:buAutoNum type="arabicPeriod"/>
            </a:pPr>
            <a:r>
              <a:rPr lang="en-US" sz="2400" dirty="0" smtClean="0"/>
              <a:t>Agriculture</a:t>
            </a:r>
          </a:p>
          <a:p>
            <a:r>
              <a:rPr lang="en-US" sz="2400" dirty="0" smtClean="0"/>
              <a:t>     (Snake River Valley)</a:t>
            </a:r>
          </a:p>
          <a:p>
            <a:endParaRPr lang="en-US" sz="2400" dirty="0" smtClean="0"/>
          </a:p>
          <a:p>
            <a:pPr marL="457200" indent="-457200">
              <a:buAutoNum type="arabicPeriod" startAt="2"/>
            </a:pPr>
            <a:r>
              <a:rPr lang="en-US" sz="2400" dirty="0" err="1" smtClean="0"/>
              <a:t>Oil&amp;Gas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(Green River Basin)</a:t>
            </a:r>
          </a:p>
          <a:p>
            <a:endParaRPr lang="en-US" sz="2400" dirty="0" smtClean="0"/>
          </a:p>
          <a:p>
            <a:pPr marL="457200" indent="-457200">
              <a:buAutoNum type="arabicPeriod" startAt="3"/>
            </a:pPr>
            <a:r>
              <a:rPr lang="en-US" sz="2400" dirty="0" smtClean="0"/>
              <a:t>Fire activities</a:t>
            </a:r>
          </a:p>
          <a:p>
            <a:endParaRPr lang="en-US" sz="2400" dirty="0"/>
          </a:p>
          <a:p>
            <a:r>
              <a:rPr lang="en-US" sz="2400" dirty="0" smtClean="0"/>
              <a:t>4. Model domain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boundaries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</a:t>
            </a:r>
          </a:p>
          <a:p>
            <a:r>
              <a:rPr lang="en-US" sz="2400" dirty="0" smtClean="0"/>
              <a:t>5. Others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(anthropogenic)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800" b="1" smtClean="0"/>
              <a:pPr/>
              <a:t>5</a:t>
            </a:fld>
            <a:endParaRPr lang="en-US" sz="1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730" y="4800902"/>
            <a:ext cx="1067183" cy="55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689" y="1726704"/>
            <a:ext cx="1101224" cy="557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441" y="5938063"/>
            <a:ext cx="1058472" cy="56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436" y="2895600"/>
            <a:ext cx="1101224" cy="54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942" y="3868622"/>
            <a:ext cx="1078718" cy="57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-49454"/>
            <a:ext cx="9159766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</a:t>
            </a:r>
            <a:r>
              <a:rPr lang="en-US" sz="2400" b="1" dirty="0" smtClean="0">
                <a:solidFill>
                  <a:schemeClr val="bg1"/>
                </a:solidFill>
              </a:rPr>
              <a:t>ource apportionment setting in PSAT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83" y="407686"/>
            <a:ext cx="2870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NOx annual emission in GYA</a:t>
            </a:r>
            <a:endParaRPr lang="en-US" b="1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57" y="777019"/>
            <a:ext cx="2364505" cy="28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95" y="738662"/>
            <a:ext cx="742653" cy="294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6276" y="3597699"/>
            <a:ext cx="2873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NH3 annual emission in GYA</a:t>
            </a:r>
            <a:endParaRPr lang="en-US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56" y="3967031"/>
            <a:ext cx="2469639" cy="281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95" y="3868622"/>
            <a:ext cx="742653" cy="2980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9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394" y="3331029"/>
            <a:ext cx="5556606" cy="326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7265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800" b="1" smtClean="0"/>
              <a:pPr/>
              <a:t>6</a:t>
            </a:fld>
            <a:endParaRPr lang="en-US" sz="1800" b="1" dirty="0"/>
          </a:p>
        </p:txBody>
      </p:sp>
      <p:sp>
        <p:nvSpPr>
          <p:cNvPr id="3" name="Rectangle 2"/>
          <p:cNvSpPr/>
          <p:nvPr/>
        </p:nvSpPr>
        <p:spPr>
          <a:xfrm>
            <a:off x="0" y="-78483"/>
            <a:ext cx="9144000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Total N deposition spatial pattern compared w/ </a:t>
            </a:r>
            <a:r>
              <a:rPr lang="en-US" sz="2400" b="1" dirty="0" err="1" smtClean="0">
                <a:solidFill>
                  <a:schemeClr val="bg1"/>
                </a:solidFill>
              </a:rPr>
              <a:t>TDep</a:t>
            </a:r>
            <a:r>
              <a:rPr lang="en-US" sz="2400" b="1" dirty="0" smtClean="0">
                <a:solidFill>
                  <a:schemeClr val="bg1"/>
                </a:solidFill>
              </a:rPr>
              <a:t> Map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71259"/>
            <a:ext cx="2707805" cy="292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C:\Users\vip\Desktop\PSAT_manuscript\TDep_map_comparison\CAMX_TotalN_2011_GY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1" y="3661903"/>
            <a:ext cx="2760584" cy="312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1" y="430666"/>
            <a:ext cx="2760584" cy="313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C:\Users\vip\Desktop\PSAT_manuscript\TDep_map_comparison\totalN_labe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351" y="1017364"/>
            <a:ext cx="754043" cy="462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81282" y="463225"/>
            <a:ext cx="11217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Tdep</a:t>
            </a:r>
            <a:r>
              <a:rPr lang="en-US" b="1" dirty="0" smtClean="0"/>
              <a:t> map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65307" y="3706199"/>
            <a:ext cx="7537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CAMx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6233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91027" y="6463171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800" b="1" smtClean="0"/>
              <a:pPr/>
              <a:t>7</a:t>
            </a:fld>
            <a:endParaRPr lang="en-US" sz="1800" b="1" dirty="0"/>
          </a:p>
        </p:txBody>
      </p:sp>
      <p:sp>
        <p:nvSpPr>
          <p:cNvPr id="3" name="Rectangle 2"/>
          <p:cNvSpPr/>
          <p:nvPr/>
        </p:nvSpPr>
        <p:spPr>
          <a:xfrm>
            <a:off x="0" y="-78483"/>
            <a:ext cx="9144000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Inorganic nitrogen deposition budget @ </a:t>
            </a:r>
            <a:r>
              <a:rPr lang="en-US" sz="2400" b="1" dirty="0" err="1" smtClean="0">
                <a:solidFill>
                  <a:schemeClr val="bg1"/>
                </a:solidFill>
              </a:rPr>
              <a:t>GrandTReNDS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3183"/>
            <a:ext cx="6204184" cy="6474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17343"/>
            <a:ext cx="6128651" cy="311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88871" y="978186"/>
            <a:ext cx="276804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deposition </a:t>
            </a:r>
            <a:r>
              <a:rPr lang="en-US" dirty="0"/>
              <a:t>of reduced nitrogen is critical at the 3 sites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model </a:t>
            </a:r>
            <a:r>
              <a:rPr lang="en-US" dirty="0"/>
              <a:t>can replicate the measured fraction of reduced versus oxidized </a:t>
            </a:r>
            <a:r>
              <a:rPr lang="en-US" dirty="0" smtClean="0"/>
              <a:t>nitrogen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model </a:t>
            </a:r>
            <a:r>
              <a:rPr lang="en-US" dirty="0"/>
              <a:t>has trouble to replicate the month-by-month variation trend, especially at </a:t>
            </a:r>
            <a:r>
              <a:rPr lang="en-US" dirty="0" err="1"/>
              <a:t>Driggs</a:t>
            </a:r>
            <a:r>
              <a:rPr lang="en-US" dirty="0"/>
              <a:t> and NOAA climate center </a:t>
            </a:r>
            <a:r>
              <a:rPr lang="en-US" dirty="0" smtClean="0"/>
              <a:t>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model </a:t>
            </a:r>
            <a:r>
              <a:rPr lang="en-US" dirty="0"/>
              <a:t>discrepancy </a:t>
            </a:r>
            <a:r>
              <a:rPr lang="en-US" dirty="0" smtClean="0"/>
              <a:t>on </a:t>
            </a:r>
            <a:r>
              <a:rPr lang="en-US" dirty="0"/>
              <a:t>predicting total nitrogen budget </a:t>
            </a:r>
            <a:r>
              <a:rPr lang="en-US" dirty="0" smtClean="0"/>
              <a:t>mainly </a:t>
            </a:r>
            <a:r>
              <a:rPr lang="en-US" dirty="0"/>
              <a:t>depends on the </a:t>
            </a:r>
            <a:r>
              <a:rPr lang="en-US" dirty="0" smtClean="0"/>
              <a:t>accuracy of precipitation estimation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41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800" b="1" smtClean="0"/>
              <a:pPr/>
              <a:t>8</a:t>
            </a:fld>
            <a:endParaRPr lang="en-US" sz="1800" b="1" dirty="0"/>
          </a:p>
        </p:txBody>
      </p:sp>
      <p:sp>
        <p:nvSpPr>
          <p:cNvPr id="3" name="Rectangle 2"/>
          <p:cNvSpPr/>
          <p:nvPr/>
        </p:nvSpPr>
        <p:spPr>
          <a:xfrm>
            <a:off x="0" y="-78483"/>
            <a:ext cx="9144000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Seasonal pattern and source sectors contribution in GYA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83182"/>
            <a:ext cx="7964453" cy="6474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6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83182"/>
            <a:ext cx="8915400" cy="615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51674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800" b="1" smtClean="0"/>
              <a:pPr/>
              <a:t>9</a:t>
            </a:fld>
            <a:endParaRPr lang="en-US" sz="1800" b="1" dirty="0"/>
          </a:p>
        </p:txBody>
      </p:sp>
      <p:sp>
        <p:nvSpPr>
          <p:cNvPr id="3" name="Rectangle 2"/>
          <p:cNvSpPr/>
          <p:nvPr/>
        </p:nvSpPr>
        <p:spPr>
          <a:xfrm>
            <a:off x="0" y="-78483"/>
            <a:ext cx="9144000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Snake River Valley (agriculture) impact to GYA N deposition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3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1017</TotalTime>
  <Words>890</Words>
  <Application>Microsoft Office PowerPoint</Application>
  <PresentationFormat>On-screen Show (4:3)</PresentationFormat>
  <Paragraphs>157</Paragraphs>
  <Slides>28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ZHANGRUI</dc:creator>
  <cp:lastModifiedBy>RUI ZHANG</cp:lastModifiedBy>
  <cp:revision>138</cp:revision>
  <dcterms:created xsi:type="dcterms:W3CDTF">2006-08-16T00:00:00Z</dcterms:created>
  <dcterms:modified xsi:type="dcterms:W3CDTF">2017-10-23T01:17:11Z</dcterms:modified>
</cp:coreProperties>
</file>