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0"/>
  </p:notesMasterIdLst>
  <p:handoutMasterIdLst>
    <p:handoutMasterId r:id="rId31"/>
  </p:handoutMasterIdLst>
  <p:sldIdLst>
    <p:sldId id="256" r:id="rId3"/>
    <p:sldId id="359" r:id="rId4"/>
    <p:sldId id="361" r:id="rId5"/>
    <p:sldId id="264" r:id="rId6"/>
    <p:sldId id="366" r:id="rId7"/>
    <p:sldId id="343" r:id="rId8"/>
    <p:sldId id="342" r:id="rId9"/>
    <p:sldId id="375" r:id="rId10"/>
    <p:sldId id="376" r:id="rId11"/>
    <p:sldId id="321" r:id="rId12"/>
    <p:sldId id="370" r:id="rId13"/>
    <p:sldId id="384" r:id="rId14"/>
    <p:sldId id="383" r:id="rId15"/>
    <p:sldId id="316" r:id="rId16"/>
    <p:sldId id="377" r:id="rId17"/>
    <p:sldId id="353" r:id="rId18"/>
    <p:sldId id="340" r:id="rId19"/>
    <p:sldId id="378" r:id="rId20"/>
    <p:sldId id="379" r:id="rId21"/>
    <p:sldId id="363" r:id="rId22"/>
    <p:sldId id="372" r:id="rId23"/>
    <p:sldId id="362" r:id="rId24"/>
    <p:sldId id="367" r:id="rId25"/>
    <p:sldId id="368" r:id="rId26"/>
    <p:sldId id="369" r:id="rId27"/>
    <p:sldId id="374" r:id="rId28"/>
    <p:sldId id="385"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hur, Rohit" initials="MR" lastIdx="3" clrIdx="0">
    <p:extLst>
      <p:ext uri="{19B8F6BF-5375-455C-9EA6-DF929625EA0E}">
        <p15:presenceInfo xmlns:p15="http://schemas.microsoft.com/office/powerpoint/2012/main" userId="S-1-5-21-1339303556-449845944-1601390327-335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6600CC"/>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88933" autoAdjust="0"/>
  </p:normalViewPr>
  <p:slideViewPr>
    <p:cSldViewPr>
      <p:cViewPr varScale="1">
        <p:scale>
          <a:sx n="72" d="100"/>
          <a:sy n="72" d="100"/>
        </p:scale>
        <p:origin x="1013" y="43"/>
      </p:cViewPr>
      <p:guideLst>
        <p:guide orient="horz" pos="2160"/>
        <p:guide pos="2880"/>
      </p:guideLst>
    </p:cSldViewPr>
  </p:slideViewPr>
  <p:notesTextViewPr>
    <p:cViewPr>
      <p:scale>
        <a:sx n="150" d="100"/>
        <a:sy n="150" d="100"/>
      </p:scale>
      <p:origin x="0" y="0"/>
    </p:cViewPr>
  </p:notesTextViewPr>
  <p:notesViewPr>
    <p:cSldViewPr>
      <p:cViewPr varScale="1">
        <p:scale>
          <a:sx n="61" d="100"/>
          <a:sy n="61" d="100"/>
        </p:scale>
        <p:origin x="2371"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zhang07\Work\Jia_WRF&amp;CMAQ-TwoWays\US_Mortality_Burden\Mortality%20Burde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yzhang07\Work\Jia_WRF&amp;CMAQ-TwoWays\US_Mortality_Burden\20170918_Mortality%20Burden_Updated_States_Mortality_Detrend.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yzhang07\Work\Jia_WRF&amp;CMAQ-TwoWays\US_Mortality_Burden\20170918_Mortality%20Burden_Updated_States_Mortality_Detrend.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yzhang07\Work\Jia_WRF&amp;CMAQ-TwoWays\US_Mortality_Burden\Mortality%20Burde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yzhang07\Work\Jia_WRF&amp;CMAQ-TwoWays\US_Mortality_Burden\20170918_Mortality%20Burden_Updated_States_Mortality_Detren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yzhang07\Work\Jia_WRF&amp;CMAQ-TwoWays\US_Mortality_Burden\20170918_Mortality%20Burden_Updated_States_Mortality_Detren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yzhang07\Work\Jia_WRF&amp;CMAQ-TwoWays\US_Mortality_Burden\20170918_Mortality%20Burden_Updated_States_Mortality_Detrend.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yzhang07\Work\Jia_WRF&amp;CMAQ-TwoWays\US_Mortality_Burden\20170918_Mortality%20Burden_Updated_States_Mortality_Detren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yzhang07\Work\Jia_WRF&amp;CMAQ-TwoWays\US_Mortality_Burden\20170918_Mortality%20Burden_Updated_States_Mortality_Detren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yzhang07\Work\Jia_WRF&amp;CMAQ-TwoWays\US_Mortality_Burden\20170918_Mortality%20Burden_Updated_States_Mortality_Detren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20170127_EPA%20Laptop\Jia_WRF&amp;CMAQ-TwoWays\US_Mortality_Burden\Mortality%20Burde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977296874352377E-2"/>
          <c:y val="3.1969358912124247E-2"/>
          <c:w val="0.86087545729544313"/>
          <c:h val="0.77234694836699136"/>
        </c:manualLayout>
      </c:layout>
      <c:lineChart>
        <c:grouping val="standard"/>
        <c:varyColors val="0"/>
        <c:ser>
          <c:idx val="1"/>
          <c:order val="0"/>
          <c:tx>
            <c:strRef>
              <c:f>'PM25'!$H$1</c:f>
              <c:strCache>
                <c:ptCount val="1"/>
                <c:pt idx="0">
                  <c:v> Popweighted Avg</c:v>
                </c:pt>
              </c:strCache>
            </c:strRef>
          </c:tx>
          <c:spPr>
            <a:ln w="19050" cap="rnd">
              <a:solidFill>
                <a:srgbClr val="C00000"/>
              </a:solidFill>
              <a:round/>
            </a:ln>
            <a:effectLst/>
          </c:spPr>
          <c:marker>
            <c:symbol val="circle"/>
            <c:size val="5"/>
            <c:spPr>
              <a:solidFill>
                <a:srgbClr val="C00000"/>
              </a:solidFill>
              <a:ln w="9525">
                <a:solidFill>
                  <a:srgbClr val="C00000"/>
                </a:solidFill>
              </a:ln>
              <a:effectLst/>
            </c:spPr>
          </c:marker>
          <c:cat>
            <c:numRef>
              <c:f>'PM25'!$A$2:$A$22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'PM25'!$H$2:$H$22</c:f>
              <c:numCache>
                <c:formatCode>General</c:formatCode>
                <c:ptCount val="21"/>
                <c:pt idx="0">
                  <c:v>17.61</c:v>
                </c:pt>
                <c:pt idx="1">
                  <c:v>17.420000000000002</c:v>
                </c:pt>
                <c:pt idx="2">
                  <c:v>17.059999999999999</c:v>
                </c:pt>
                <c:pt idx="3">
                  <c:v>16.32</c:v>
                </c:pt>
                <c:pt idx="4">
                  <c:v>16.79</c:v>
                </c:pt>
                <c:pt idx="5">
                  <c:v>15.54</c:v>
                </c:pt>
                <c:pt idx="6">
                  <c:v>15.77</c:v>
                </c:pt>
                <c:pt idx="7">
                  <c:v>15.06</c:v>
                </c:pt>
                <c:pt idx="8">
                  <c:v>15.1</c:v>
                </c:pt>
                <c:pt idx="9">
                  <c:v>15.04</c:v>
                </c:pt>
                <c:pt idx="10">
                  <c:v>15.12</c:v>
                </c:pt>
                <c:pt idx="11">
                  <c:v>14.76</c:v>
                </c:pt>
                <c:pt idx="12">
                  <c:v>13.27</c:v>
                </c:pt>
                <c:pt idx="13">
                  <c:v>13.56</c:v>
                </c:pt>
                <c:pt idx="14">
                  <c:v>13.03</c:v>
                </c:pt>
                <c:pt idx="15">
                  <c:v>13.13</c:v>
                </c:pt>
                <c:pt idx="16">
                  <c:v>12.59</c:v>
                </c:pt>
                <c:pt idx="17">
                  <c:v>12.91</c:v>
                </c:pt>
                <c:pt idx="18">
                  <c:v>12.21</c:v>
                </c:pt>
                <c:pt idx="19">
                  <c:v>10.9</c:v>
                </c:pt>
                <c:pt idx="20">
                  <c:v>10.73</c:v>
                </c:pt>
              </c:numCache>
            </c:numRef>
          </c:val>
          <c:smooth val="0"/>
          <c:extLst>
            <c:ext xmlns:c16="http://schemas.microsoft.com/office/drawing/2014/chart" uri="{C3380CC4-5D6E-409C-BE32-E72D297353CC}">
              <c16:uniqueId val="{00000000-F7F3-4086-B097-1B44A1813017}"/>
            </c:ext>
          </c:extLst>
        </c:ser>
        <c:ser>
          <c:idx val="2"/>
          <c:order val="1"/>
          <c:tx>
            <c:strRef>
              <c:f>'PM25'!$I$1</c:f>
              <c:strCache>
                <c:ptCount val="1"/>
                <c:pt idx="0">
                  <c:v> Regional Avg</c:v>
                </c:pt>
              </c:strCache>
            </c:strRef>
          </c:tx>
          <c:spPr>
            <a:ln w="19050" cap="rnd">
              <a:solidFill>
                <a:schemeClr val="tx1"/>
              </a:solidFill>
              <a:round/>
            </a:ln>
            <a:effectLst/>
          </c:spPr>
          <c:marker>
            <c:symbol val="circle"/>
            <c:size val="5"/>
            <c:spPr>
              <a:solidFill>
                <a:schemeClr val="tx1"/>
              </a:solidFill>
              <a:ln w="9525">
                <a:solidFill>
                  <a:schemeClr val="tx1"/>
                </a:solidFill>
              </a:ln>
              <a:effectLst/>
            </c:spPr>
          </c:marker>
          <c:errBars>
            <c:errDir val="y"/>
            <c:errBarType val="both"/>
            <c:errValType val="stdErr"/>
            <c:noEndCap val="0"/>
            <c:spPr>
              <a:noFill/>
              <a:ln w="9525" cap="flat" cmpd="sng" algn="ctr">
                <a:solidFill>
                  <a:schemeClr val="tx1">
                    <a:lumMod val="65000"/>
                    <a:lumOff val="35000"/>
                  </a:schemeClr>
                </a:solidFill>
                <a:round/>
              </a:ln>
              <a:effectLst/>
            </c:spPr>
          </c:errBars>
          <c:cat>
            <c:numRef>
              <c:f>'PM25'!$A$2:$A$22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'PM25'!$I$2:$I$22</c:f>
              <c:numCache>
                <c:formatCode>General</c:formatCode>
                <c:ptCount val="21"/>
                <c:pt idx="0">
                  <c:v>9.07</c:v>
                </c:pt>
                <c:pt idx="1">
                  <c:v>8.9700000000000006</c:v>
                </c:pt>
                <c:pt idx="2">
                  <c:v>8.98</c:v>
                </c:pt>
                <c:pt idx="3">
                  <c:v>8.56</c:v>
                </c:pt>
                <c:pt idx="4">
                  <c:v>9.0299999999999994</c:v>
                </c:pt>
                <c:pt idx="5">
                  <c:v>8.25</c:v>
                </c:pt>
                <c:pt idx="6">
                  <c:v>8.58</c:v>
                </c:pt>
                <c:pt idx="7">
                  <c:v>8.19</c:v>
                </c:pt>
                <c:pt idx="8">
                  <c:v>8.16</c:v>
                </c:pt>
                <c:pt idx="9">
                  <c:v>8.49</c:v>
                </c:pt>
                <c:pt idx="10">
                  <c:v>8.48</c:v>
                </c:pt>
                <c:pt idx="11">
                  <c:v>8.08</c:v>
                </c:pt>
                <c:pt idx="12">
                  <c:v>7.35</c:v>
                </c:pt>
                <c:pt idx="13">
                  <c:v>7.55</c:v>
                </c:pt>
                <c:pt idx="14">
                  <c:v>7.17</c:v>
                </c:pt>
                <c:pt idx="15">
                  <c:v>7.55</c:v>
                </c:pt>
                <c:pt idx="16">
                  <c:v>7.94</c:v>
                </c:pt>
                <c:pt idx="17">
                  <c:v>7.9</c:v>
                </c:pt>
                <c:pt idx="18">
                  <c:v>7.2</c:v>
                </c:pt>
                <c:pt idx="19">
                  <c:v>6.51</c:v>
                </c:pt>
                <c:pt idx="20">
                  <c:v>6.45</c:v>
                </c:pt>
              </c:numCache>
            </c:numRef>
          </c:val>
          <c:smooth val="0"/>
          <c:extLst>
            <c:ext xmlns:c16="http://schemas.microsoft.com/office/drawing/2014/chart" uri="{C3380CC4-5D6E-409C-BE32-E72D297353CC}">
              <c16:uniqueId val="{00000001-F7F3-4086-B097-1B44A1813017}"/>
            </c:ext>
          </c:extLst>
        </c:ser>
        <c:dLbls>
          <c:showLegendKey val="0"/>
          <c:showVal val="0"/>
          <c:showCatName val="0"/>
          <c:showSerName val="0"/>
          <c:showPercent val="0"/>
          <c:showBubbleSize val="0"/>
        </c:dLbls>
        <c:marker val="1"/>
        <c:smooth val="0"/>
        <c:axId val="422444360"/>
        <c:axId val="422444688"/>
      </c:lineChart>
      <c:catAx>
        <c:axId val="422444360"/>
        <c:scaling>
          <c:orientation val="minMax"/>
        </c:scaling>
        <c:delete val="0"/>
        <c:axPos val="b"/>
        <c:numFmt formatCode="General" sourceLinked="1"/>
        <c:majorTickMark val="in"/>
        <c:minorTickMark val="none"/>
        <c:tickLblPos val="nextTo"/>
        <c:spPr>
          <a:solidFill>
            <a:schemeClr val="bg1"/>
          </a:solidFill>
          <a:ln w="12700" cap="flat" cmpd="sng" algn="ctr">
            <a:solidFill>
              <a:schemeClr val="tx1">
                <a:alpha val="95000"/>
              </a:schemeClr>
            </a:solidFill>
            <a:round/>
          </a:ln>
          <a:effectLst/>
        </c:spPr>
        <c:txPr>
          <a:bodyPr rot="-60000000" spcFirstLastPara="1" vertOverflow="ellipsis" vert="horz" wrap="square" anchor="ctr" anchorCtr="1"/>
          <a:lstStyle/>
          <a:p>
            <a:pPr>
              <a:defRPr sz="11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422444688"/>
        <c:crosses val="autoZero"/>
        <c:auto val="1"/>
        <c:lblAlgn val="ctr"/>
        <c:lblOffset val="100"/>
        <c:tickLblSkip val="2"/>
        <c:tickMarkSkip val="2"/>
        <c:noMultiLvlLbl val="0"/>
      </c:catAx>
      <c:valAx>
        <c:axId val="422444688"/>
        <c:scaling>
          <c:orientation val="minMax"/>
          <c:max val="20"/>
          <c:min val="5"/>
        </c:scaling>
        <c:delete val="0"/>
        <c:axPos val="l"/>
        <c:title>
          <c:tx>
            <c:rich>
              <a:bodyPr rot="-5400000" spcFirstLastPara="1" vertOverflow="ellipsis" vert="horz" wrap="square" anchor="ctr" anchorCtr="1"/>
              <a:lstStyle/>
              <a:p>
                <a:pPr>
                  <a:defRPr sz="1100" b="0" i="0" u="none" strike="noStrike" kern="1200" baseline="0">
                    <a:solidFill>
                      <a:srgbClr val="002060"/>
                    </a:solidFill>
                    <a:latin typeface="Arial" panose="020B0604020202020204" pitchFamily="34" charset="0"/>
                    <a:ea typeface="+mn-ea"/>
                    <a:cs typeface="Arial" panose="020B0604020202020204" pitchFamily="34" charset="0"/>
                  </a:defRPr>
                </a:pPr>
                <a:r>
                  <a:rPr lang="en-US"/>
                  <a:t>µg/m3</a:t>
                </a:r>
              </a:p>
            </c:rich>
          </c:tx>
          <c:layout>
            <c:manualLayout>
              <c:xMode val="edge"/>
              <c:yMode val="edge"/>
              <c:x val="0"/>
              <c:y val="0.32502888496022497"/>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none"/>
        <c:tickLblPos val="nextTo"/>
        <c:spPr>
          <a:noFill/>
          <a:ln>
            <a:solidFill>
              <a:srgbClr val="002060"/>
            </a:solidFill>
          </a:ln>
          <a:effectLst/>
        </c:spPr>
        <c:txPr>
          <a:bodyPr rot="-60000000" spcFirstLastPara="1" vertOverflow="ellipsis" vert="horz" wrap="square" anchor="ctr" anchorCtr="1"/>
          <a:lstStyle/>
          <a:p>
            <a:pPr>
              <a:defRPr sz="11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422444360"/>
        <c:crosses val="autoZero"/>
        <c:crossBetween val="midCat"/>
        <c:majorUnit val="5"/>
      </c:valAx>
      <c:spPr>
        <a:noFill/>
        <a:ln w="12700">
          <a:solidFill>
            <a:srgbClr val="002060"/>
          </a:solidFill>
        </a:ln>
        <a:effectLst/>
      </c:spPr>
    </c:plotArea>
    <c:legend>
      <c:legendPos val="b"/>
      <c:layout>
        <c:manualLayout>
          <c:xMode val="edge"/>
          <c:yMode val="edge"/>
          <c:x val="0.13608607596038175"/>
          <c:y val="0.90660880540829314"/>
          <c:w val="0.72782747113692914"/>
          <c:h val="9.3391015076603814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100" baseline="0">
          <a:solidFill>
            <a:srgbClr val="00206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r>
              <a:rPr lang="en-US" dirty="0"/>
              <a:t>O</a:t>
            </a:r>
            <a:r>
              <a:rPr lang="en-US" baseline="-25000" dirty="0"/>
              <a:t>3</a:t>
            </a:r>
          </a:p>
        </c:rich>
      </c:tx>
      <c:layout>
        <c:manualLayout>
          <c:xMode val="edge"/>
          <c:yMode val="edge"/>
          <c:x val="0.49793028439938158"/>
          <c:y val="0"/>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877951310794778"/>
          <c:y val="9.7217551374409267E-2"/>
          <c:w val="0.85323846741482012"/>
          <c:h val="0.80006112840378396"/>
        </c:manualLayout>
      </c:layout>
      <c:lineChart>
        <c:grouping val="standard"/>
        <c:varyColors val="0"/>
        <c:ser>
          <c:idx val="1"/>
          <c:order val="0"/>
          <c:tx>
            <c:v>MortRates change only</c:v>
          </c:tx>
          <c:spPr>
            <a:ln w="28575" cap="rnd">
              <a:solidFill>
                <a:schemeClr val="accent2"/>
              </a:solidFill>
              <a:round/>
            </a:ln>
            <a:effectLst/>
          </c:spPr>
          <c:marker>
            <c:symbol val="circle"/>
            <c:size val="5"/>
            <c:spPr>
              <a:solidFill>
                <a:schemeClr val="accent2"/>
              </a:solidFill>
              <a:ln w="19050">
                <a:solidFill>
                  <a:schemeClr val="accent2"/>
                </a:solidFill>
              </a:ln>
              <a:effectLst/>
            </c:spPr>
          </c:marker>
          <c:cat>
            <c:numRef>
              <c:f>'O3'!$A$3:$A$23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'O3'!$W$3:$W$23</c:f>
              <c:numCache>
                <c:formatCode>General</c:formatCode>
                <c:ptCount val="21"/>
                <c:pt idx="0">
                  <c:v>0</c:v>
                </c:pt>
                <c:pt idx="1">
                  <c:v>174</c:v>
                </c:pt>
                <c:pt idx="2">
                  <c:v>119</c:v>
                </c:pt>
                <c:pt idx="3">
                  <c:v>808</c:v>
                </c:pt>
                <c:pt idx="4">
                  <c:v>782</c:v>
                </c:pt>
                <c:pt idx="5">
                  <c:v>762</c:v>
                </c:pt>
                <c:pt idx="6">
                  <c:v>932</c:v>
                </c:pt>
                <c:pt idx="7">
                  <c:v>1085</c:v>
                </c:pt>
                <c:pt idx="8">
                  <c:v>1347</c:v>
                </c:pt>
                <c:pt idx="9">
                  <c:v>1331</c:v>
                </c:pt>
                <c:pt idx="10">
                  <c:v>1219</c:v>
                </c:pt>
                <c:pt idx="11">
                  <c:v>1228</c:v>
                </c:pt>
                <c:pt idx="12">
                  <c:v>1234</c:v>
                </c:pt>
                <c:pt idx="13">
                  <c:v>1327</c:v>
                </c:pt>
                <c:pt idx="14">
                  <c:v>1005</c:v>
                </c:pt>
                <c:pt idx="15">
                  <c:v>1764</c:v>
                </c:pt>
                <c:pt idx="16">
                  <c:v>1302</c:v>
                </c:pt>
                <c:pt idx="17">
                  <c:v>1532</c:v>
                </c:pt>
                <c:pt idx="18">
                  <c:v>2423</c:v>
                </c:pt>
                <c:pt idx="19">
                  <c:v>2097</c:v>
                </c:pt>
                <c:pt idx="20">
                  <c:v>2173</c:v>
                </c:pt>
              </c:numCache>
            </c:numRef>
          </c:val>
          <c:smooth val="0"/>
          <c:extLst>
            <c:ext xmlns:c16="http://schemas.microsoft.com/office/drawing/2014/chart" uri="{C3380CC4-5D6E-409C-BE32-E72D297353CC}">
              <c16:uniqueId val="{00000000-CD27-4A22-97AC-F55B36F8C99B}"/>
            </c:ext>
          </c:extLst>
        </c:ser>
        <c:ser>
          <c:idx val="0"/>
          <c:order val="1"/>
          <c:tx>
            <c:v>Concentration change only</c:v>
          </c:tx>
          <c:spPr>
            <a:ln w="28575" cap="rnd">
              <a:solidFill>
                <a:schemeClr val="accent1"/>
              </a:solidFill>
              <a:round/>
            </a:ln>
            <a:effectLst/>
          </c:spPr>
          <c:marker>
            <c:symbol val="circle"/>
            <c:size val="5"/>
            <c:spPr>
              <a:solidFill>
                <a:schemeClr val="accent1"/>
              </a:solidFill>
              <a:ln w="19050">
                <a:solidFill>
                  <a:schemeClr val="accent1"/>
                </a:solidFill>
              </a:ln>
              <a:effectLst/>
            </c:spPr>
          </c:marker>
          <c:cat>
            <c:numRef>
              <c:f>'O3'!$A$3:$A$23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'O3'!$V$3:$V$23</c:f>
              <c:numCache>
                <c:formatCode>General</c:formatCode>
                <c:ptCount val="21"/>
                <c:pt idx="0">
                  <c:v>0</c:v>
                </c:pt>
                <c:pt idx="1">
                  <c:v>252</c:v>
                </c:pt>
                <c:pt idx="2">
                  <c:v>-1035</c:v>
                </c:pt>
                <c:pt idx="3">
                  <c:v>-964</c:v>
                </c:pt>
                <c:pt idx="4">
                  <c:v>-555</c:v>
                </c:pt>
                <c:pt idx="5">
                  <c:v>15</c:v>
                </c:pt>
                <c:pt idx="6">
                  <c:v>-1369</c:v>
                </c:pt>
                <c:pt idx="7">
                  <c:v>-1469</c:v>
                </c:pt>
                <c:pt idx="8">
                  <c:v>125</c:v>
                </c:pt>
                <c:pt idx="9">
                  <c:v>-363</c:v>
                </c:pt>
                <c:pt idx="10">
                  <c:v>-1201</c:v>
                </c:pt>
                <c:pt idx="11">
                  <c:v>-1021</c:v>
                </c:pt>
                <c:pt idx="12">
                  <c:v>-1514</c:v>
                </c:pt>
                <c:pt idx="13">
                  <c:v>-2076</c:v>
                </c:pt>
                <c:pt idx="14">
                  <c:v>-3239</c:v>
                </c:pt>
                <c:pt idx="15">
                  <c:v>-1571</c:v>
                </c:pt>
                <c:pt idx="16">
                  <c:v>-2320</c:v>
                </c:pt>
                <c:pt idx="17">
                  <c:v>-1822</c:v>
                </c:pt>
                <c:pt idx="18">
                  <c:v>-3085</c:v>
                </c:pt>
                <c:pt idx="19">
                  <c:v>-4015</c:v>
                </c:pt>
                <c:pt idx="20">
                  <c:v>-2775</c:v>
                </c:pt>
              </c:numCache>
            </c:numRef>
          </c:val>
          <c:smooth val="0"/>
          <c:extLst>
            <c:ext xmlns:c16="http://schemas.microsoft.com/office/drawing/2014/chart" uri="{C3380CC4-5D6E-409C-BE32-E72D297353CC}">
              <c16:uniqueId val="{00000001-CD27-4A22-97AC-F55B36F8C99B}"/>
            </c:ext>
          </c:extLst>
        </c:ser>
        <c:ser>
          <c:idx val="2"/>
          <c:order val="2"/>
          <c:tx>
            <c:v>Population change only</c:v>
          </c:tx>
          <c:spPr>
            <a:ln w="28575" cap="rnd">
              <a:solidFill>
                <a:srgbClr val="00B050"/>
              </a:solidFill>
              <a:round/>
            </a:ln>
            <a:effectLst/>
          </c:spPr>
          <c:marker>
            <c:symbol val="circle"/>
            <c:size val="5"/>
            <c:spPr>
              <a:solidFill>
                <a:srgbClr val="00B050"/>
              </a:solidFill>
              <a:ln w="19050">
                <a:solidFill>
                  <a:srgbClr val="00B050"/>
                </a:solidFill>
              </a:ln>
              <a:effectLst/>
            </c:spPr>
          </c:marker>
          <c:cat>
            <c:numRef>
              <c:f>'O3'!$A$3:$A$23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'O3'!$X$3:$X$23</c:f>
              <c:numCache>
                <c:formatCode>General</c:formatCode>
                <c:ptCount val="21"/>
                <c:pt idx="0">
                  <c:v>0</c:v>
                </c:pt>
                <c:pt idx="1">
                  <c:v>239</c:v>
                </c:pt>
                <c:pt idx="2">
                  <c:v>419</c:v>
                </c:pt>
                <c:pt idx="3">
                  <c:v>591</c:v>
                </c:pt>
                <c:pt idx="4">
                  <c:v>767</c:v>
                </c:pt>
                <c:pt idx="5">
                  <c:v>948</c:v>
                </c:pt>
                <c:pt idx="6">
                  <c:v>1129</c:v>
                </c:pt>
                <c:pt idx="7">
                  <c:v>1293</c:v>
                </c:pt>
                <c:pt idx="8">
                  <c:v>1438</c:v>
                </c:pt>
                <c:pt idx="9">
                  <c:v>1580</c:v>
                </c:pt>
                <c:pt idx="10">
                  <c:v>1683</c:v>
                </c:pt>
                <c:pt idx="11">
                  <c:v>1850</c:v>
                </c:pt>
                <c:pt idx="12">
                  <c:v>1988</c:v>
                </c:pt>
                <c:pt idx="13">
                  <c:v>2127</c:v>
                </c:pt>
                <c:pt idx="14">
                  <c:v>2284</c:v>
                </c:pt>
                <c:pt idx="15">
                  <c:v>2457</c:v>
                </c:pt>
                <c:pt idx="16">
                  <c:v>2635</c:v>
                </c:pt>
                <c:pt idx="17">
                  <c:v>2804</c:v>
                </c:pt>
                <c:pt idx="18">
                  <c:v>2966</c:v>
                </c:pt>
                <c:pt idx="19">
                  <c:v>3119</c:v>
                </c:pt>
                <c:pt idx="20">
                  <c:v>3239</c:v>
                </c:pt>
              </c:numCache>
            </c:numRef>
          </c:val>
          <c:smooth val="0"/>
          <c:extLst>
            <c:ext xmlns:c16="http://schemas.microsoft.com/office/drawing/2014/chart" uri="{C3380CC4-5D6E-409C-BE32-E72D297353CC}">
              <c16:uniqueId val="{00000002-CD27-4A22-97AC-F55B36F8C99B}"/>
            </c:ext>
          </c:extLst>
        </c:ser>
        <c:dLbls>
          <c:showLegendKey val="0"/>
          <c:showVal val="0"/>
          <c:showCatName val="0"/>
          <c:showSerName val="0"/>
          <c:showPercent val="0"/>
          <c:showBubbleSize val="0"/>
        </c:dLbls>
        <c:marker val="1"/>
        <c:smooth val="0"/>
        <c:axId val="379452712"/>
        <c:axId val="379453040"/>
      </c:lineChart>
      <c:catAx>
        <c:axId val="37945271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79453040"/>
        <c:crosses val="autoZero"/>
        <c:auto val="0"/>
        <c:lblAlgn val="ctr"/>
        <c:lblOffset val="100"/>
        <c:noMultiLvlLbl val="0"/>
      </c:catAx>
      <c:valAx>
        <c:axId val="379453040"/>
        <c:scaling>
          <c:orientation val="minMax"/>
        </c:scaling>
        <c:delete val="0"/>
        <c:axPos val="l"/>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79452712"/>
        <c:crosses val="autoZero"/>
        <c:crossBetween val="between"/>
      </c:valAx>
      <c:spPr>
        <a:noFill/>
        <a:ln w="12700">
          <a:solidFill>
            <a:schemeClr val="tx1"/>
          </a:solidFill>
        </a:ln>
        <a:effectLst/>
      </c:spPr>
    </c:plotArea>
    <c:legend>
      <c:legendPos val="b"/>
      <c:layout>
        <c:manualLayout>
          <c:xMode val="edge"/>
          <c:yMode val="edge"/>
          <c:x val="0.11180927654531864"/>
          <c:y val="0.65653669847384011"/>
          <c:w val="0.48825940116407124"/>
          <c:h val="0.2236289972507596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0" i="0" baseline="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r>
              <a:rPr lang="en-US" dirty="0"/>
              <a:t>PM</a:t>
            </a:r>
            <a:r>
              <a:rPr lang="en-US" baseline="-25000" dirty="0"/>
              <a:t>2.5</a:t>
            </a:r>
          </a:p>
        </c:rich>
      </c:tx>
      <c:layout>
        <c:manualLayout>
          <c:xMode val="edge"/>
          <c:yMode val="edge"/>
          <c:x val="0.49087379189110958"/>
          <c:y val="0"/>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877951310794778"/>
          <c:y val="0.10343866357405758"/>
          <c:w val="0.82230498395614982"/>
          <c:h val="0.78608101543460329"/>
        </c:manualLayout>
      </c:layout>
      <c:lineChart>
        <c:grouping val="standard"/>
        <c:varyColors val="0"/>
        <c:ser>
          <c:idx val="1"/>
          <c:order val="0"/>
          <c:tx>
            <c:v>MortRates change only</c:v>
          </c:tx>
          <c:spPr>
            <a:ln w="25400" cap="rnd">
              <a:solidFill>
                <a:schemeClr val="accent2"/>
              </a:solidFill>
              <a:round/>
            </a:ln>
            <a:effectLst/>
          </c:spPr>
          <c:marker>
            <c:symbol val="circle"/>
            <c:size val="5"/>
            <c:spPr>
              <a:solidFill>
                <a:schemeClr val="accent2"/>
              </a:solidFill>
              <a:ln w="9525">
                <a:solidFill>
                  <a:schemeClr val="accent2"/>
                </a:solidFill>
              </a:ln>
              <a:effectLst/>
            </c:spPr>
          </c:marker>
          <c:cat>
            <c:numRef>
              <c:f>'O3'!$A$3:$A$23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'PM25'!$W$3:$W$23</c:f>
              <c:numCache>
                <c:formatCode>General</c:formatCode>
                <c:ptCount val="21"/>
                <c:pt idx="0">
                  <c:v>0.19999999999708962</c:v>
                </c:pt>
                <c:pt idx="1">
                  <c:v>-3510.8000000000029</c:v>
                </c:pt>
                <c:pt idx="2">
                  <c:v>-6713.8000000000029</c:v>
                </c:pt>
                <c:pt idx="3">
                  <c:v>-6312.8000000000029</c:v>
                </c:pt>
                <c:pt idx="4">
                  <c:v>-9823.8000000000029</c:v>
                </c:pt>
                <c:pt idx="5">
                  <c:v>-11900.800000000003</c:v>
                </c:pt>
                <c:pt idx="6">
                  <c:v>-14929.800000000003</c:v>
                </c:pt>
                <c:pt idx="7">
                  <c:v>-18693.800000000003</c:v>
                </c:pt>
                <c:pt idx="8">
                  <c:v>-21704.800000000003</c:v>
                </c:pt>
                <c:pt idx="9">
                  <c:v>-22184.800000000003</c:v>
                </c:pt>
                <c:pt idx="10">
                  <c:v>-25042.800000000003</c:v>
                </c:pt>
                <c:pt idx="11">
                  <c:v>-28749.800000000003</c:v>
                </c:pt>
                <c:pt idx="12">
                  <c:v>-30836.800000000003</c:v>
                </c:pt>
                <c:pt idx="13">
                  <c:v>-34160.800000000003</c:v>
                </c:pt>
                <c:pt idx="14">
                  <c:v>-39274.800000000003</c:v>
                </c:pt>
                <c:pt idx="15">
                  <c:v>-41464.800000000003</c:v>
                </c:pt>
                <c:pt idx="16">
                  <c:v>-45755.8</c:v>
                </c:pt>
                <c:pt idx="17">
                  <c:v>-49189.8</c:v>
                </c:pt>
                <c:pt idx="18">
                  <c:v>-49824.800000000003</c:v>
                </c:pt>
                <c:pt idx="19">
                  <c:v>-53637.8</c:v>
                </c:pt>
                <c:pt idx="20">
                  <c:v>-55462.8</c:v>
                </c:pt>
              </c:numCache>
            </c:numRef>
          </c:val>
          <c:smooth val="0"/>
          <c:extLst>
            <c:ext xmlns:c16="http://schemas.microsoft.com/office/drawing/2014/chart" uri="{C3380CC4-5D6E-409C-BE32-E72D297353CC}">
              <c16:uniqueId val="{00000000-5399-4DC2-9972-311B3930EC0C}"/>
            </c:ext>
          </c:extLst>
        </c:ser>
        <c:ser>
          <c:idx val="0"/>
          <c:order val="1"/>
          <c:tx>
            <c:v>Concentration change only</c:v>
          </c:tx>
          <c:spPr>
            <a:ln w="25400" cap="rnd">
              <a:solidFill>
                <a:schemeClr val="accent1"/>
              </a:solidFill>
              <a:round/>
            </a:ln>
            <a:effectLst/>
          </c:spPr>
          <c:marker>
            <c:symbol val="circle"/>
            <c:size val="5"/>
            <c:spPr>
              <a:solidFill>
                <a:schemeClr val="accent1"/>
              </a:solidFill>
              <a:ln w="9525">
                <a:solidFill>
                  <a:schemeClr val="accent1"/>
                </a:solidFill>
              </a:ln>
              <a:effectLst/>
            </c:spPr>
          </c:marker>
          <c:cat>
            <c:numRef>
              <c:f>'O3'!$A$3:$A$23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'PM25'!$V$3:$V$23</c:f>
              <c:numCache>
                <c:formatCode>General</c:formatCode>
                <c:ptCount val="21"/>
                <c:pt idx="0">
                  <c:v>0.19999999999708962</c:v>
                </c:pt>
                <c:pt idx="1">
                  <c:v>-1011.8000000000029</c:v>
                </c:pt>
                <c:pt idx="2">
                  <c:v>-2260.8000000000029</c:v>
                </c:pt>
                <c:pt idx="3">
                  <c:v>-6640.8000000000029</c:v>
                </c:pt>
                <c:pt idx="4">
                  <c:v>-3473.8000000000029</c:v>
                </c:pt>
                <c:pt idx="5">
                  <c:v>-10509.800000000003</c:v>
                </c:pt>
                <c:pt idx="6">
                  <c:v>-8777.8000000000029</c:v>
                </c:pt>
                <c:pt idx="7">
                  <c:v>-12897.800000000003</c:v>
                </c:pt>
                <c:pt idx="8">
                  <c:v>-13738.800000000003</c:v>
                </c:pt>
                <c:pt idx="9">
                  <c:v>-12155.800000000003</c:v>
                </c:pt>
                <c:pt idx="10">
                  <c:v>-11459.800000000003</c:v>
                </c:pt>
                <c:pt idx="11">
                  <c:v>-14380.800000000003</c:v>
                </c:pt>
                <c:pt idx="12">
                  <c:v>-24051.800000000003</c:v>
                </c:pt>
                <c:pt idx="13">
                  <c:v>-21987.800000000003</c:v>
                </c:pt>
                <c:pt idx="14">
                  <c:v>-25553.800000000003</c:v>
                </c:pt>
                <c:pt idx="15">
                  <c:v>-25065.800000000003</c:v>
                </c:pt>
                <c:pt idx="16">
                  <c:v>-28169.800000000003</c:v>
                </c:pt>
                <c:pt idx="17">
                  <c:v>-26122.800000000003</c:v>
                </c:pt>
                <c:pt idx="18">
                  <c:v>-30959.800000000003</c:v>
                </c:pt>
                <c:pt idx="19">
                  <c:v>-43069.8</c:v>
                </c:pt>
                <c:pt idx="20">
                  <c:v>-44827.8</c:v>
                </c:pt>
              </c:numCache>
            </c:numRef>
          </c:val>
          <c:smooth val="0"/>
          <c:extLst>
            <c:ext xmlns:c16="http://schemas.microsoft.com/office/drawing/2014/chart" uri="{C3380CC4-5D6E-409C-BE32-E72D297353CC}">
              <c16:uniqueId val="{00000001-5399-4DC2-9972-311B3930EC0C}"/>
            </c:ext>
          </c:extLst>
        </c:ser>
        <c:ser>
          <c:idx val="2"/>
          <c:order val="2"/>
          <c:tx>
            <c:v>Population change only</c:v>
          </c:tx>
          <c:spPr>
            <a:ln w="25400" cap="rnd">
              <a:solidFill>
                <a:srgbClr val="00B050"/>
              </a:solidFill>
              <a:round/>
            </a:ln>
            <a:effectLst/>
          </c:spPr>
          <c:marker>
            <c:symbol val="circle"/>
            <c:size val="5"/>
            <c:spPr>
              <a:solidFill>
                <a:srgbClr val="00B050"/>
              </a:solidFill>
              <a:ln w="9525">
                <a:solidFill>
                  <a:schemeClr val="accent3"/>
                </a:solidFill>
              </a:ln>
              <a:effectLst/>
            </c:spPr>
          </c:marker>
          <c:cat>
            <c:numRef>
              <c:f>'O3'!$A$3:$A$23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'PM25'!$X$3:$X$23</c:f>
              <c:numCache>
                <c:formatCode>General</c:formatCode>
                <c:ptCount val="21"/>
                <c:pt idx="0">
                  <c:v>0.19999999999708962</c:v>
                </c:pt>
                <c:pt idx="1">
                  <c:v>2894.1999999999971</c:v>
                </c:pt>
                <c:pt idx="2">
                  <c:v>5290.1999999999971</c:v>
                </c:pt>
                <c:pt idx="3">
                  <c:v>7613.1999999999971</c:v>
                </c:pt>
                <c:pt idx="4">
                  <c:v>9685.1999999999971</c:v>
                </c:pt>
                <c:pt idx="5">
                  <c:v>11927.199999999997</c:v>
                </c:pt>
                <c:pt idx="6">
                  <c:v>14173.199999999997</c:v>
                </c:pt>
                <c:pt idx="7">
                  <c:v>16358.199999999997</c:v>
                </c:pt>
                <c:pt idx="8">
                  <c:v>18693.199999999997</c:v>
                </c:pt>
                <c:pt idx="9">
                  <c:v>20965.199999999997</c:v>
                </c:pt>
                <c:pt idx="10">
                  <c:v>22605.199999999997</c:v>
                </c:pt>
                <c:pt idx="11">
                  <c:v>24963.199999999997</c:v>
                </c:pt>
                <c:pt idx="12">
                  <c:v>27223.199999999997</c:v>
                </c:pt>
                <c:pt idx="13">
                  <c:v>29666.199999999997</c:v>
                </c:pt>
                <c:pt idx="14">
                  <c:v>31891.199999999997</c:v>
                </c:pt>
                <c:pt idx="15">
                  <c:v>34730.199999999997</c:v>
                </c:pt>
                <c:pt idx="16">
                  <c:v>37732.199999999997</c:v>
                </c:pt>
                <c:pt idx="17">
                  <c:v>40811.199999999997</c:v>
                </c:pt>
                <c:pt idx="18">
                  <c:v>44022.2</c:v>
                </c:pt>
                <c:pt idx="19">
                  <c:v>47220.2</c:v>
                </c:pt>
                <c:pt idx="20">
                  <c:v>49768.2</c:v>
                </c:pt>
              </c:numCache>
            </c:numRef>
          </c:val>
          <c:smooth val="0"/>
          <c:extLst>
            <c:ext xmlns:c16="http://schemas.microsoft.com/office/drawing/2014/chart" uri="{C3380CC4-5D6E-409C-BE32-E72D297353CC}">
              <c16:uniqueId val="{00000002-5399-4DC2-9972-311B3930EC0C}"/>
            </c:ext>
          </c:extLst>
        </c:ser>
        <c:dLbls>
          <c:showLegendKey val="0"/>
          <c:showVal val="0"/>
          <c:showCatName val="0"/>
          <c:showSerName val="0"/>
          <c:showPercent val="0"/>
          <c:showBubbleSize val="0"/>
        </c:dLbls>
        <c:marker val="1"/>
        <c:smooth val="0"/>
        <c:axId val="379452712"/>
        <c:axId val="379453040"/>
      </c:lineChart>
      <c:catAx>
        <c:axId val="37945271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79453040"/>
        <c:crosses val="autoZero"/>
        <c:auto val="0"/>
        <c:lblAlgn val="ctr"/>
        <c:lblOffset val="100"/>
        <c:noMultiLvlLbl val="0"/>
      </c:catAx>
      <c:valAx>
        <c:axId val="379453040"/>
        <c:scaling>
          <c:orientation val="minMax"/>
          <c:max val="70000"/>
        </c:scaling>
        <c:delete val="0"/>
        <c:axPos val="l"/>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79452712"/>
        <c:crosses val="autoZero"/>
        <c:crossBetween val="between"/>
      </c:valAx>
      <c:spPr>
        <a:noFill/>
        <a:ln w="12700">
          <a:solidFill>
            <a:schemeClr val="tx1"/>
          </a:solidFill>
        </a:ln>
        <a:effectLst/>
      </c:spPr>
    </c:plotArea>
    <c:legend>
      <c:legendPos val="b"/>
      <c:layout>
        <c:manualLayout>
          <c:xMode val="edge"/>
          <c:yMode val="edge"/>
          <c:x val="7.9004168417283652E-2"/>
          <c:y val="0.63019616760030583"/>
          <c:w val="0.62376667185467549"/>
          <c:h val="0.2446363171882580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0" i="0" baseline="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5235316582543"/>
          <c:y val="3.2485624990517804E-2"/>
          <c:w val="0.85697750132620476"/>
          <c:h val="0.78284193642461364"/>
        </c:manualLayout>
      </c:layout>
      <c:lineChart>
        <c:grouping val="standard"/>
        <c:varyColors val="0"/>
        <c:ser>
          <c:idx val="1"/>
          <c:order val="0"/>
          <c:tx>
            <c:strRef>
              <c:f>'O3'!$H$1</c:f>
              <c:strCache>
                <c:ptCount val="1"/>
                <c:pt idx="0">
                  <c:v> Popweighted Avg</c:v>
                </c:pt>
              </c:strCache>
            </c:strRef>
          </c:tx>
          <c:spPr>
            <a:ln w="19050" cap="rnd">
              <a:solidFill>
                <a:srgbClr val="C00000"/>
              </a:solidFill>
              <a:round/>
            </a:ln>
            <a:effectLst/>
          </c:spPr>
          <c:marker>
            <c:symbol val="circle"/>
            <c:size val="5"/>
            <c:spPr>
              <a:solidFill>
                <a:srgbClr val="C00000"/>
              </a:solidFill>
              <a:ln w="9525">
                <a:solidFill>
                  <a:srgbClr val="C00000"/>
                </a:solidFill>
              </a:ln>
              <a:effectLst/>
            </c:spPr>
          </c:marker>
          <c:cat>
            <c:numRef>
              <c:f>'O3'!$A$2:$A$22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'O3'!$H$2:$H$22</c:f>
              <c:numCache>
                <c:formatCode>General</c:formatCode>
                <c:ptCount val="21"/>
                <c:pt idx="0">
                  <c:v>58.96</c:v>
                </c:pt>
                <c:pt idx="1">
                  <c:v>59.57</c:v>
                </c:pt>
                <c:pt idx="2">
                  <c:v>56.84</c:v>
                </c:pt>
                <c:pt idx="3">
                  <c:v>57.07</c:v>
                </c:pt>
                <c:pt idx="4">
                  <c:v>57.83</c:v>
                </c:pt>
                <c:pt idx="5">
                  <c:v>59.03</c:v>
                </c:pt>
                <c:pt idx="6">
                  <c:v>56.19</c:v>
                </c:pt>
                <c:pt idx="7">
                  <c:v>56.09</c:v>
                </c:pt>
                <c:pt idx="8">
                  <c:v>59.31</c:v>
                </c:pt>
                <c:pt idx="9">
                  <c:v>58.28</c:v>
                </c:pt>
                <c:pt idx="10">
                  <c:v>56.6</c:v>
                </c:pt>
                <c:pt idx="11">
                  <c:v>56.94</c:v>
                </c:pt>
                <c:pt idx="12">
                  <c:v>55.93</c:v>
                </c:pt>
                <c:pt idx="13">
                  <c:v>54.93</c:v>
                </c:pt>
                <c:pt idx="14">
                  <c:v>52.6</c:v>
                </c:pt>
                <c:pt idx="15">
                  <c:v>55.94</c:v>
                </c:pt>
                <c:pt idx="16">
                  <c:v>54.54</c:v>
                </c:pt>
                <c:pt idx="17">
                  <c:v>55.36</c:v>
                </c:pt>
                <c:pt idx="18">
                  <c:v>53</c:v>
                </c:pt>
                <c:pt idx="19">
                  <c:v>51.19</c:v>
                </c:pt>
                <c:pt idx="20">
                  <c:v>53.57</c:v>
                </c:pt>
              </c:numCache>
            </c:numRef>
          </c:val>
          <c:smooth val="0"/>
          <c:extLst>
            <c:ext xmlns:c16="http://schemas.microsoft.com/office/drawing/2014/chart" uri="{C3380CC4-5D6E-409C-BE32-E72D297353CC}">
              <c16:uniqueId val="{00000000-88C7-4490-83F2-EC03CBA9B752}"/>
            </c:ext>
          </c:extLst>
        </c:ser>
        <c:ser>
          <c:idx val="0"/>
          <c:order val="1"/>
          <c:tx>
            <c:strRef>
              <c:f>'O3'!$I$1</c:f>
              <c:strCache>
                <c:ptCount val="1"/>
                <c:pt idx="0">
                  <c:v> Regional Avg</c:v>
                </c:pt>
              </c:strCache>
            </c:strRef>
          </c:tx>
          <c:spPr>
            <a:ln w="19050" cap="rnd">
              <a:solidFill>
                <a:schemeClr val="tx1"/>
              </a:solidFill>
              <a:round/>
            </a:ln>
            <a:effectLst/>
          </c:spPr>
          <c:marker>
            <c:symbol val="circle"/>
            <c:size val="5"/>
            <c:spPr>
              <a:solidFill>
                <a:schemeClr val="tx1"/>
              </a:solidFill>
              <a:ln w="9525">
                <a:solidFill>
                  <a:schemeClr val="tx1"/>
                </a:solidFill>
              </a:ln>
              <a:effectLst/>
            </c:spPr>
          </c:marker>
          <c:cat>
            <c:numRef>
              <c:f>'O3'!$A$2:$A$22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'O3'!$I$2:$I$22</c:f>
              <c:numCache>
                <c:formatCode>General</c:formatCode>
                <c:ptCount val="21"/>
                <c:pt idx="0">
                  <c:v>55.02</c:v>
                </c:pt>
                <c:pt idx="1">
                  <c:v>54.66</c:v>
                </c:pt>
                <c:pt idx="2">
                  <c:v>53.45</c:v>
                </c:pt>
                <c:pt idx="3">
                  <c:v>52.5</c:v>
                </c:pt>
                <c:pt idx="4">
                  <c:v>54.71</c:v>
                </c:pt>
                <c:pt idx="5">
                  <c:v>54.53</c:v>
                </c:pt>
                <c:pt idx="6">
                  <c:v>53</c:v>
                </c:pt>
                <c:pt idx="7">
                  <c:v>52.01</c:v>
                </c:pt>
                <c:pt idx="8">
                  <c:v>54.95</c:v>
                </c:pt>
                <c:pt idx="9">
                  <c:v>54.38</c:v>
                </c:pt>
                <c:pt idx="10">
                  <c:v>54.18</c:v>
                </c:pt>
                <c:pt idx="11">
                  <c:v>53.41</c:v>
                </c:pt>
                <c:pt idx="12">
                  <c:v>52.69</c:v>
                </c:pt>
                <c:pt idx="13">
                  <c:v>52.55</c:v>
                </c:pt>
                <c:pt idx="14">
                  <c:v>49.76</c:v>
                </c:pt>
                <c:pt idx="15">
                  <c:v>52.33</c:v>
                </c:pt>
                <c:pt idx="16">
                  <c:v>51.8</c:v>
                </c:pt>
                <c:pt idx="17">
                  <c:v>51.84</c:v>
                </c:pt>
                <c:pt idx="18">
                  <c:v>49.47</c:v>
                </c:pt>
                <c:pt idx="19">
                  <c:v>48.77</c:v>
                </c:pt>
                <c:pt idx="20">
                  <c:v>49.99</c:v>
                </c:pt>
              </c:numCache>
            </c:numRef>
          </c:val>
          <c:smooth val="0"/>
          <c:extLst>
            <c:ext xmlns:c16="http://schemas.microsoft.com/office/drawing/2014/chart" uri="{C3380CC4-5D6E-409C-BE32-E72D297353CC}">
              <c16:uniqueId val="{00000001-88C7-4490-83F2-EC03CBA9B752}"/>
            </c:ext>
          </c:extLst>
        </c:ser>
        <c:dLbls>
          <c:showLegendKey val="0"/>
          <c:showVal val="0"/>
          <c:showCatName val="0"/>
          <c:showSerName val="0"/>
          <c:showPercent val="0"/>
          <c:showBubbleSize val="0"/>
        </c:dLbls>
        <c:marker val="1"/>
        <c:smooth val="0"/>
        <c:axId val="422444360"/>
        <c:axId val="422444688"/>
      </c:lineChart>
      <c:catAx>
        <c:axId val="422444360"/>
        <c:scaling>
          <c:orientation val="minMax"/>
        </c:scaling>
        <c:delete val="0"/>
        <c:axPos val="b"/>
        <c:majorGridlines>
          <c:spPr>
            <a:ln w="9525" cap="flat" cmpd="sng" algn="ctr">
              <a:noFill/>
              <a:round/>
            </a:ln>
            <a:effectLst/>
          </c:spPr>
        </c:majorGridlines>
        <c:numFmt formatCode="General" sourceLinked="1"/>
        <c:majorTickMark val="in"/>
        <c:minorTickMark val="none"/>
        <c:tickLblPos val="nextTo"/>
        <c:spPr>
          <a:noFill/>
          <a:ln w="12700" cap="flat" cmpd="sng" algn="ctr">
            <a:solidFill>
              <a:srgbClr val="002060"/>
            </a:solidFill>
            <a:round/>
          </a:ln>
          <a:effectLst/>
        </c:spPr>
        <c:txPr>
          <a:bodyPr rot="-60000000" spcFirstLastPara="1" vertOverflow="ellipsis" vert="horz" wrap="square" anchor="ctr" anchorCtr="1"/>
          <a:lstStyle/>
          <a:p>
            <a:pPr>
              <a:defRPr sz="11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422444688"/>
        <c:crosses val="autoZero"/>
        <c:auto val="1"/>
        <c:lblAlgn val="ctr"/>
        <c:lblOffset val="100"/>
        <c:tickLblSkip val="2"/>
        <c:tickMarkSkip val="2"/>
        <c:noMultiLvlLbl val="0"/>
      </c:catAx>
      <c:valAx>
        <c:axId val="422444688"/>
        <c:scaling>
          <c:orientation val="minMax"/>
          <c:max val="60"/>
          <c:min val="48"/>
        </c:scaling>
        <c:delete val="0"/>
        <c:axPos val="l"/>
        <c:title>
          <c:tx>
            <c:rich>
              <a:bodyPr rot="-5400000" spcFirstLastPara="1" vertOverflow="ellipsis" vert="horz" wrap="square" anchor="ctr" anchorCtr="1"/>
              <a:lstStyle/>
              <a:p>
                <a:pPr>
                  <a:defRPr sz="1100" b="0" i="0" u="none" strike="noStrike" kern="1200" baseline="0">
                    <a:solidFill>
                      <a:srgbClr val="002060"/>
                    </a:solidFill>
                    <a:latin typeface="Arial" panose="020B0604020202020204" pitchFamily="34" charset="0"/>
                    <a:ea typeface="+mn-ea"/>
                    <a:cs typeface="Arial" panose="020B0604020202020204" pitchFamily="34" charset="0"/>
                  </a:defRPr>
                </a:pPr>
                <a:r>
                  <a:rPr lang="en-US"/>
                  <a:t>ppbv</a:t>
                </a:r>
              </a:p>
            </c:rich>
          </c:tx>
          <c:overlay val="0"/>
          <c:spPr>
            <a:noFill/>
            <a:ln>
              <a:noFill/>
            </a:ln>
            <a:effectLst/>
          </c:spPr>
          <c:txPr>
            <a:bodyPr rot="-5400000" spcFirstLastPara="1" vertOverflow="ellipsis" vert="horz" wrap="square" anchor="ctr" anchorCtr="1"/>
            <a:lstStyle/>
            <a:p>
              <a:pPr>
                <a:defRPr sz="11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none"/>
        <c:tickLblPos val="nextTo"/>
        <c:spPr>
          <a:noFill/>
          <a:ln w="12700">
            <a:solidFill>
              <a:srgbClr val="002060"/>
            </a:solidFill>
          </a:ln>
          <a:effectLst/>
        </c:spPr>
        <c:txPr>
          <a:bodyPr rot="-60000000" spcFirstLastPara="1" vertOverflow="ellipsis" vert="horz" wrap="square" anchor="ctr" anchorCtr="1"/>
          <a:lstStyle/>
          <a:p>
            <a:pPr>
              <a:defRPr sz="11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422444360"/>
        <c:crosses val="autoZero"/>
        <c:crossBetween val="midCat"/>
        <c:majorUnit val="4"/>
      </c:valAx>
      <c:spPr>
        <a:noFill/>
        <a:ln w="12700">
          <a:solidFill>
            <a:schemeClr val="tx1"/>
          </a:solidFill>
        </a:ln>
        <a:effectLst/>
      </c:spPr>
    </c:plotArea>
    <c:legend>
      <c:legendPos val="b"/>
      <c:layout>
        <c:manualLayout>
          <c:xMode val="edge"/>
          <c:yMode val="edge"/>
          <c:x val="0.13608615562719717"/>
          <c:y val="0.90660898492339625"/>
          <c:w val="0.7281990655467161"/>
          <c:h val="9.205303491791321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100" baseline="0">
          <a:solidFill>
            <a:srgbClr val="00206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r>
              <a:rPr lang="en-US" dirty="0"/>
              <a:t>PM</a:t>
            </a:r>
            <a:r>
              <a:rPr lang="en-US" baseline="-25000" dirty="0"/>
              <a:t>2.5</a:t>
            </a:r>
          </a:p>
        </c:rich>
      </c:tx>
      <c:layout>
        <c:manualLayout>
          <c:xMode val="edge"/>
          <c:yMode val="edge"/>
          <c:x val="0.50134349361556207"/>
          <c:y val="4.1987478484804691E-3"/>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2995023000971195"/>
          <c:y val="8.963542419424772E-2"/>
          <c:w val="0.81756232192433087"/>
          <c:h val="0.80383110078965692"/>
        </c:manualLayout>
      </c:layout>
      <c:lineChart>
        <c:grouping val="standard"/>
        <c:varyColors val="0"/>
        <c:ser>
          <c:idx val="0"/>
          <c:order val="0"/>
          <c:tx>
            <c:v>Mortality Burden</c:v>
          </c:tx>
          <c:spPr>
            <a:ln w="38100" cap="rnd">
              <a:solidFill>
                <a:schemeClr val="tx1"/>
              </a:solidFill>
              <a:round/>
            </a:ln>
            <a:effectLst/>
          </c:spPr>
          <c:marker>
            <c:symbol val="square"/>
            <c:size val="5"/>
            <c:spPr>
              <a:solidFill>
                <a:schemeClr val="tx1"/>
              </a:solidFill>
              <a:ln w="12700">
                <a:solidFill>
                  <a:schemeClr val="tx1"/>
                </a:solidFill>
              </a:ln>
              <a:effectLst/>
            </c:spPr>
          </c:marker>
          <c:errBars>
            <c:errDir val="y"/>
            <c:errBarType val="both"/>
            <c:errValType val="cust"/>
            <c:noEndCap val="0"/>
            <c:plus>
              <c:numRef>
                <c:f>'PM25'!$G$127:$G$147</c:f>
                <c:numCache>
                  <c:formatCode>General</c:formatCode>
                  <c:ptCount val="21"/>
                  <c:pt idx="0">
                    <c:v>54406.2</c:v>
                  </c:pt>
                  <c:pt idx="1">
                    <c:v>54202</c:v>
                  </c:pt>
                  <c:pt idx="2">
                    <c:v>53893.7</c:v>
                  </c:pt>
                  <c:pt idx="3">
                    <c:v>53743.199999999997</c:v>
                  </c:pt>
                  <c:pt idx="4">
                    <c:v>53878.2</c:v>
                  </c:pt>
                  <c:pt idx="5">
                    <c:v>52289</c:v>
                  </c:pt>
                  <c:pt idx="6">
                    <c:v>52721.8</c:v>
                  </c:pt>
                  <c:pt idx="7">
                    <c:v>50934.399999999994</c:v>
                  </c:pt>
                  <c:pt idx="8">
                    <c:v>50653.600000000006</c:v>
                  </c:pt>
                  <c:pt idx="9">
                    <c:v>51411.199999999997</c:v>
                  </c:pt>
                  <c:pt idx="10">
                    <c:v>51084.3</c:v>
                  </c:pt>
                  <c:pt idx="11">
                    <c:v>49683.100000000006</c:v>
                  </c:pt>
                  <c:pt idx="12">
                    <c:v>48199.59</c:v>
                  </c:pt>
                  <c:pt idx="13">
                    <c:v>47841.11</c:v>
                  </c:pt>
                  <c:pt idx="14">
                    <c:v>45206.880000000005</c:v>
                  </c:pt>
                  <c:pt idx="15">
                    <c:v>45031.979999999996</c:v>
                  </c:pt>
                  <c:pt idx="16">
                    <c:v>44452.399999999994</c:v>
                  </c:pt>
                  <c:pt idx="17">
                    <c:v>43358.960000000006</c:v>
                  </c:pt>
                  <c:pt idx="18">
                    <c:v>43157.72</c:v>
                  </c:pt>
                  <c:pt idx="19">
                    <c:v>41114.5</c:v>
                  </c:pt>
                  <c:pt idx="20">
                    <c:v>39952.910000000003</c:v>
                  </c:pt>
                </c:numCache>
              </c:numRef>
            </c:plus>
            <c:minus>
              <c:numRef>
                <c:f>'PM25'!$F$127:$F$147</c:f>
                <c:numCache>
                  <c:formatCode>General</c:formatCode>
                  <c:ptCount val="21"/>
                  <c:pt idx="0">
                    <c:v>52953.8</c:v>
                  </c:pt>
                  <c:pt idx="1">
                    <c:v>52594</c:v>
                  </c:pt>
                  <c:pt idx="2">
                    <c:v>51978.3</c:v>
                  </c:pt>
                  <c:pt idx="3">
                    <c:v>51702.8</c:v>
                  </c:pt>
                  <c:pt idx="4">
                    <c:v>52006.8</c:v>
                  </c:pt>
                  <c:pt idx="5">
                    <c:v>49775</c:v>
                  </c:pt>
                  <c:pt idx="6">
                    <c:v>50197.2</c:v>
                  </c:pt>
                  <c:pt idx="7">
                    <c:v>48120.600000000006</c:v>
                  </c:pt>
                  <c:pt idx="8">
                    <c:v>47635.399999999994</c:v>
                  </c:pt>
                  <c:pt idx="9">
                    <c:v>48696.800000000003</c:v>
                  </c:pt>
                  <c:pt idx="10">
                    <c:v>48239.7</c:v>
                  </c:pt>
                  <c:pt idx="11">
                    <c:v>46590.899999999994</c:v>
                  </c:pt>
                  <c:pt idx="12">
                    <c:v>44075.41</c:v>
                  </c:pt>
                  <c:pt idx="13">
                    <c:v>43880.89</c:v>
                  </c:pt>
                  <c:pt idx="14">
                    <c:v>41258.119999999995</c:v>
                  </c:pt>
                  <c:pt idx="15">
                    <c:v>41083.020000000004</c:v>
                  </c:pt>
                  <c:pt idx="16">
                    <c:v>39768.600000000006</c:v>
                  </c:pt>
                  <c:pt idx="17">
                    <c:v>39211.039999999994</c:v>
                  </c:pt>
                  <c:pt idx="18">
                    <c:v>38491.279999999999</c:v>
                  </c:pt>
                  <c:pt idx="19">
                    <c:v>34615.5</c:v>
                  </c:pt>
                  <c:pt idx="20">
                    <c:v>33717.089999999997</c:v>
                  </c:pt>
                </c:numCache>
              </c:numRef>
            </c:minus>
            <c:spPr>
              <a:noFill/>
              <a:ln w="19050" cap="flat" cmpd="sng" algn="ctr">
                <a:solidFill>
                  <a:schemeClr val="tx1"/>
                </a:solidFill>
                <a:round/>
              </a:ln>
              <a:effectLst/>
            </c:spPr>
          </c:errBars>
          <c:cat>
            <c:numRef>
              <c:f>'PM25'!$A$3:$A$23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'PM25'!$C$3:$C$23</c:f>
              <c:numCache>
                <c:formatCode>0</c:formatCode>
                <c:ptCount val="21"/>
                <c:pt idx="0">
                  <c:v>123734.8</c:v>
                </c:pt>
                <c:pt idx="1">
                  <c:v>121982</c:v>
                </c:pt>
                <c:pt idx="2">
                  <c:v>119709.3</c:v>
                </c:pt>
                <c:pt idx="3">
                  <c:v>117824.8</c:v>
                </c:pt>
                <c:pt idx="4">
                  <c:v>119252.8</c:v>
                </c:pt>
                <c:pt idx="5">
                  <c:v>111990</c:v>
                </c:pt>
                <c:pt idx="6">
                  <c:v>112404.2</c:v>
                </c:pt>
                <c:pt idx="7">
                  <c:v>106224.6</c:v>
                </c:pt>
                <c:pt idx="8">
                  <c:v>103898.4</c:v>
                </c:pt>
                <c:pt idx="9">
                  <c:v>106769.8</c:v>
                </c:pt>
                <c:pt idx="10">
                  <c:v>105716.7</c:v>
                </c:pt>
                <c:pt idx="11">
                  <c:v>100212.9</c:v>
                </c:pt>
                <c:pt idx="12">
                  <c:v>90312.41</c:v>
                </c:pt>
                <c:pt idx="13">
                  <c:v>90440.89</c:v>
                </c:pt>
                <c:pt idx="14">
                  <c:v>83231.12</c:v>
                </c:pt>
                <c:pt idx="15">
                  <c:v>82684.02</c:v>
                </c:pt>
                <c:pt idx="16">
                  <c:v>77560.600000000006</c:v>
                </c:pt>
                <c:pt idx="17">
                  <c:v>77076.039999999994</c:v>
                </c:pt>
                <c:pt idx="18">
                  <c:v>73074.28</c:v>
                </c:pt>
                <c:pt idx="19">
                  <c:v>60456.5</c:v>
                </c:pt>
                <c:pt idx="20">
                  <c:v>58580.09</c:v>
                </c:pt>
              </c:numCache>
            </c:numRef>
          </c:val>
          <c:smooth val="0"/>
          <c:extLst>
            <c:ext xmlns:c16="http://schemas.microsoft.com/office/drawing/2014/chart" uri="{C3380CC4-5D6E-409C-BE32-E72D297353CC}">
              <c16:uniqueId val="{00000000-7CEE-41E1-B949-F07DE36A9372}"/>
            </c:ext>
          </c:extLst>
        </c:ser>
        <c:dLbls>
          <c:showLegendKey val="0"/>
          <c:showVal val="0"/>
          <c:showCatName val="0"/>
          <c:showSerName val="0"/>
          <c:showPercent val="0"/>
          <c:showBubbleSize val="0"/>
        </c:dLbls>
        <c:marker val="1"/>
        <c:smooth val="0"/>
        <c:axId val="340252456"/>
        <c:axId val="340847704"/>
      </c:lineChart>
      <c:catAx>
        <c:axId val="340252456"/>
        <c:scaling>
          <c:orientation val="minMax"/>
        </c:scaling>
        <c:delete val="0"/>
        <c:axPos val="b"/>
        <c:numFmt formatCode="General" sourceLinked="1"/>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40847704"/>
        <c:crosses val="autoZero"/>
        <c:auto val="1"/>
        <c:lblAlgn val="ctr"/>
        <c:lblOffset val="100"/>
        <c:tickLblSkip val="2"/>
        <c:tickMarkSkip val="2"/>
        <c:noMultiLvlLbl val="0"/>
      </c:catAx>
      <c:valAx>
        <c:axId val="340847704"/>
        <c:scaling>
          <c:orientation val="minMax"/>
          <c:max val="200000"/>
          <c:min val="0"/>
        </c:scaling>
        <c:delete val="0"/>
        <c:axPos val="l"/>
        <c:numFmt formatCode="0" sourceLinked="1"/>
        <c:majorTickMark val="in"/>
        <c:minorTickMark val="none"/>
        <c:tickLblPos val="low"/>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40252456"/>
        <c:crosses val="autoZero"/>
        <c:crossBetween val="between"/>
        <c:majorUnit val="50000"/>
      </c:valAx>
      <c:spPr>
        <a:noFill/>
        <a:ln w="25400">
          <a:solidFill>
            <a:schemeClr val="tx1"/>
          </a:solidFill>
        </a:ln>
        <a:effectLst/>
      </c:spPr>
    </c:plotArea>
    <c:legend>
      <c:legendPos val="t"/>
      <c:layout>
        <c:manualLayout>
          <c:xMode val="edge"/>
          <c:yMode val="edge"/>
          <c:x val="0.12668345235915279"/>
          <c:y val="0.66567958397311322"/>
          <c:w val="0.30709729597753771"/>
          <c:h val="0.2141625934605226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aseline="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r>
              <a:rPr lang="en-US" dirty="0"/>
              <a:t>PM</a:t>
            </a:r>
            <a:r>
              <a:rPr lang="en-US" baseline="-25000" dirty="0"/>
              <a:t>2.5</a:t>
            </a:r>
          </a:p>
        </c:rich>
      </c:tx>
      <c:layout>
        <c:manualLayout>
          <c:xMode val="edge"/>
          <c:yMode val="edge"/>
          <c:x val="0.50134349361556207"/>
          <c:y val="4.1987478484804691E-3"/>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2995023000971195"/>
          <c:y val="8.963542419424772E-2"/>
          <c:w val="0.81756232192433087"/>
          <c:h val="0.80383110078965692"/>
        </c:manualLayout>
      </c:layout>
      <c:lineChart>
        <c:grouping val="standard"/>
        <c:varyColors val="0"/>
        <c:ser>
          <c:idx val="0"/>
          <c:order val="0"/>
          <c:tx>
            <c:v>Mortality Burden</c:v>
          </c:tx>
          <c:spPr>
            <a:ln w="38100" cap="rnd">
              <a:solidFill>
                <a:schemeClr val="tx1"/>
              </a:solidFill>
              <a:round/>
            </a:ln>
            <a:effectLst/>
          </c:spPr>
          <c:marker>
            <c:symbol val="square"/>
            <c:size val="5"/>
            <c:spPr>
              <a:solidFill>
                <a:schemeClr val="tx1"/>
              </a:solidFill>
              <a:ln w="12700">
                <a:solidFill>
                  <a:schemeClr val="tx1"/>
                </a:solidFill>
              </a:ln>
              <a:effectLst/>
            </c:spPr>
          </c:marker>
          <c:errBars>
            <c:errDir val="y"/>
            <c:errBarType val="both"/>
            <c:errValType val="cust"/>
            <c:noEndCap val="0"/>
            <c:plus>
              <c:numRef>
                <c:f>'PM25'!$G$127:$G$147</c:f>
                <c:numCache>
                  <c:formatCode>General</c:formatCode>
                  <c:ptCount val="21"/>
                  <c:pt idx="0">
                    <c:v>54406.2</c:v>
                  </c:pt>
                  <c:pt idx="1">
                    <c:v>54202</c:v>
                  </c:pt>
                  <c:pt idx="2">
                    <c:v>53893.7</c:v>
                  </c:pt>
                  <c:pt idx="3">
                    <c:v>53743.199999999997</c:v>
                  </c:pt>
                  <c:pt idx="4">
                    <c:v>53878.2</c:v>
                  </c:pt>
                  <c:pt idx="5">
                    <c:v>52289</c:v>
                  </c:pt>
                  <c:pt idx="6">
                    <c:v>52721.8</c:v>
                  </c:pt>
                  <c:pt idx="7">
                    <c:v>50934.399999999994</c:v>
                  </c:pt>
                  <c:pt idx="8">
                    <c:v>50653.600000000006</c:v>
                  </c:pt>
                  <c:pt idx="9">
                    <c:v>51411.199999999997</c:v>
                  </c:pt>
                  <c:pt idx="10">
                    <c:v>51084.3</c:v>
                  </c:pt>
                  <c:pt idx="11">
                    <c:v>49683.100000000006</c:v>
                  </c:pt>
                  <c:pt idx="12">
                    <c:v>48199.59</c:v>
                  </c:pt>
                  <c:pt idx="13">
                    <c:v>47841.11</c:v>
                  </c:pt>
                  <c:pt idx="14">
                    <c:v>45206.880000000005</c:v>
                  </c:pt>
                  <c:pt idx="15">
                    <c:v>45031.979999999996</c:v>
                  </c:pt>
                  <c:pt idx="16">
                    <c:v>44452.399999999994</c:v>
                  </c:pt>
                  <c:pt idx="17">
                    <c:v>43358.960000000006</c:v>
                  </c:pt>
                  <c:pt idx="18">
                    <c:v>43157.72</c:v>
                  </c:pt>
                  <c:pt idx="19">
                    <c:v>41114.5</c:v>
                  </c:pt>
                  <c:pt idx="20">
                    <c:v>39952.910000000003</c:v>
                  </c:pt>
                </c:numCache>
              </c:numRef>
            </c:plus>
            <c:minus>
              <c:numRef>
                <c:f>'PM25'!$F$127:$F$147</c:f>
                <c:numCache>
                  <c:formatCode>General</c:formatCode>
                  <c:ptCount val="21"/>
                  <c:pt idx="0">
                    <c:v>52953.8</c:v>
                  </c:pt>
                  <c:pt idx="1">
                    <c:v>52594</c:v>
                  </c:pt>
                  <c:pt idx="2">
                    <c:v>51978.3</c:v>
                  </c:pt>
                  <c:pt idx="3">
                    <c:v>51702.8</c:v>
                  </c:pt>
                  <c:pt idx="4">
                    <c:v>52006.8</c:v>
                  </c:pt>
                  <c:pt idx="5">
                    <c:v>49775</c:v>
                  </c:pt>
                  <c:pt idx="6">
                    <c:v>50197.2</c:v>
                  </c:pt>
                  <c:pt idx="7">
                    <c:v>48120.600000000006</c:v>
                  </c:pt>
                  <c:pt idx="8">
                    <c:v>47635.399999999994</c:v>
                  </c:pt>
                  <c:pt idx="9">
                    <c:v>48696.800000000003</c:v>
                  </c:pt>
                  <c:pt idx="10">
                    <c:v>48239.7</c:v>
                  </c:pt>
                  <c:pt idx="11">
                    <c:v>46590.899999999994</c:v>
                  </c:pt>
                  <c:pt idx="12">
                    <c:v>44075.41</c:v>
                  </c:pt>
                  <c:pt idx="13">
                    <c:v>43880.89</c:v>
                  </c:pt>
                  <c:pt idx="14">
                    <c:v>41258.119999999995</c:v>
                  </c:pt>
                  <c:pt idx="15">
                    <c:v>41083.020000000004</c:v>
                  </c:pt>
                  <c:pt idx="16">
                    <c:v>39768.600000000006</c:v>
                  </c:pt>
                  <c:pt idx="17">
                    <c:v>39211.039999999994</c:v>
                  </c:pt>
                  <c:pt idx="18">
                    <c:v>38491.279999999999</c:v>
                  </c:pt>
                  <c:pt idx="19">
                    <c:v>34615.5</c:v>
                  </c:pt>
                  <c:pt idx="20">
                    <c:v>33717.089999999997</c:v>
                  </c:pt>
                </c:numCache>
              </c:numRef>
            </c:minus>
            <c:spPr>
              <a:noFill/>
              <a:ln w="19050" cap="flat" cmpd="sng" algn="ctr">
                <a:solidFill>
                  <a:schemeClr val="tx1"/>
                </a:solidFill>
                <a:round/>
              </a:ln>
              <a:effectLst/>
            </c:spPr>
          </c:errBars>
          <c:cat>
            <c:numRef>
              <c:f>'PM25'!$A$3:$A$23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'PM25'!$C$3:$C$23</c:f>
              <c:numCache>
                <c:formatCode>0</c:formatCode>
                <c:ptCount val="21"/>
                <c:pt idx="0">
                  <c:v>123734.8</c:v>
                </c:pt>
                <c:pt idx="1">
                  <c:v>121982</c:v>
                </c:pt>
                <c:pt idx="2">
                  <c:v>119709.3</c:v>
                </c:pt>
                <c:pt idx="3">
                  <c:v>117824.8</c:v>
                </c:pt>
                <c:pt idx="4">
                  <c:v>119252.8</c:v>
                </c:pt>
                <c:pt idx="5">
                  <c:v>111990</c:v>
                </c:pt>
                <c:pt idx="6">
                  <c:v>112404.2</c:v>
                </c:pt>
                <c:pt idx="7">
                  <c:v>106224.6</c:v>
                </c:pt>
                <c:pt idx="8">
                  <c:v>103898.4</c:v>
                </c:pt>
                <c:pt idx="9">
                  <c:v>106769.8</c:v>
                </c:pt>
                <c:pt idx="10">
                  <c:v>105716.7</c:v>
                </c:pt>
                <c:pt idx="11">
                  <c:v>100212.9</c:v>
                </c:pt>
                <c:pt idx="12">
                  <c:v>90312.41</c:v>
                </c:pt>
                <c:pt idx="13">
                  <c:v>90440.89</c:v>
                </c:pt>
                <c:pt idx="14">
                  <c:v>83231.12</c:v>
                </c:pt>
                <c:pt idx="15">
                  <c:v>82684.02</c:v>
                </c:pt>
                <c:pt idx="16">
                  <c:v>77560.600000000006</c:v>
                </c:pt>
                <c:pt idx="17">
                  <c:v>77076.039999999994</c:v>
                </c:pt>
                <c:pt idx="18">
                  <c:v>73074.28</c:v>
                </c:pt>
                <c:pt idx="19">
                  <c:v>60456.5</c:v>
                </c:pt>
                <c:pt idx="20">
                  <c:v>58580.09</c:v>
                </c:pt>
              </c:numCache>
            </c:numRef>
          </c:val>
          <c:smooth val="0"/>
          <c:extLst>
            <c:ext xmlns:c16="http://schemas.microsoft.com/office/drawing/2014/chart" uri="{C3380CC4-5D6E-409C-BE32-E72D297353CC}">
              <c16:uniqueId val="{00000000-CE01-4763-93EA-03454A724630}"/>
            </c:ext>
          </c:extLst>
        </c:ser>
        <c:ser>
          <c:idx val="1"/>
          <c:order val="1"/>
          <c:tx>
            <c:strRef>
              <c:f>'PM25'!$Q$1</c:f>
              <c:strCache>
                <c:ptCount val="1"/>
                <c:pt idx="0">
                  <c:v>Concentration change only</c:v>
                </c:pt>
              </c:strCache>
            </c:strRef>
          </c:tx>
          <c:spPr>
            <a:ln w="19050" cap="rnd">
              <a:solidFill>
                <a:srgbClr val="00B0F0"/>
              </a:solidFill>
              <a:round/>
            </a:ln>
            <a:effectLst/>
          </c:spPr>
          <c:marker>
            <c:symbol val="circle"/>
            <c:size val="5"/>
            <c:spPr>
              <a:solidFill>
                <a:srgbClr val="00B0F0"/>
              </a:solidFill>
              <a:ln w="9525">
                <a:solidFill>
                  <a:srgbClr val="00B0F0"/>
                </a:solidFill>
              </a:ln>
              <a:effectLst/>
            </c:spPr>
          </c:marker>
          <c:val>
            <c:numRef>
              <c:f>'PM25'!$Q$3:$Q$23</c:f>
              <c:numCache>
                <c:formatCode>General</c:formatCode>
                <c:ptCount val="21"/>
                <c:pt idx="0">
                  <c:v>123735</c:v>
                </c:pt>
                <c:pt idx="1">
                  <c:v>122723</c:v>
                </c:pt>
                <c:pt idx="2">
                  <c:v>121474</c:v>
                </c:pt>
                <c:pt idx="3">
                  <c:v>117094</c:v>
                </c:pt>
                <c:pt idx="4">
                  <c:v>120261</c:v>
                </c:pt>
                <c:pt idx="5">
                  <c:v>113225</c:v>
                </c:pt>
                <c:pt idx="6">
                  <c:v>114957</c:v>
                </c:pt>
                <c:pt idx="7">
                  <c:v>110837</c:v>
                </c:pt>
                <c:pt idx="8">
                  <c:v>109996</c:v>
                </c:pt>
                <c:pt idx="9">
                  <c:v>111579</c:v>
                </c:pt>
                <c:pt idx="10">
                  <c:v>112275</c:v>
                </c:pt>
                <c:pt idx="11">
                  <c:v>109354</c:v>
                </c:pt>
                <c:pt idx="12">
                  <c:v>99683</c:v>
                </c:pt>
                <c:pt idx="13">
                  <c:v>101747</c:v>
                </c:pt>
                <c:pt idx="14">
                  <c:v>98181</c:v>
                </c:pt>
                <c:pt idx="15">
                  <c:v>98669</c:v>
                </c:pt>
                <c:pt idx="16">
                  <c:v>95565</c:v>
                </c:pt>
                <c:pt idx="17">
                  <c:v>97612</c:v>
                </c:pt>
                <c:pt idx="18">
                  <c:v>92775</c:v>
                </c:pt>
                <c:pt idx="19">
                  <c:v>80665</c:v>
                </c:pt>
                <c:pt idx="20">
                  <c:v>78907</c:v>
                </c:pt>
              </c:numCache>
            </c:numRef>
          </c:val>
          <c:smooth val="0"/>
          <c:extLst>
            <c:ext xmlns:c16="http://schemas.microsoft.com/office/drawing/2014/chart" uri="{C3380CC4-5D6E-409C-BE32-E72D297353CC}">
              <c16:uniqueId val="{00000001-CE01-4763-93EA-03454A724630}"/>
            </c:ext>
          </c:extLst>
        </c:ser>
        <c:ser>
          <c:idx val="2"/>
          <c:order val="2"/>
          <c:tx>
            <c:strRef>
              <c:f>'PM25'!$R$1</c:f>
              <c:strCache>
                <c:ptCount val="1"/>
                <c:pt idx="0">
                  <c:v>MortalityRates change only</c:v>
                </c:pt>
              </c:strCache>
            </c:strRef>
          </c:tx>
          <c:spPr>
            <a:ln w="19050" cap="rnd">
              <a:solidFill>
                <a:schemeClr val="accent2"/>
              </a:solidFill>
              <a:round/>
            </a:ln>
            <a:effectLst/>
          </c:spPr>
          <c:marker>
            <c:symbol val="diamond"/>
            <c:size val="5"/>
            <c:spPr>
              <a:solidFill>
                <a:schemeClr val="accent2"/>
              </a:solidFill>
              <a:ln w="9525">
                <a:solidFill>
                  <a:schemeClr val="accent2"/>
                </a:solidFill>
              </a:ln>
              <a:effectLst/>
            </c:spPr>
          </c:marker>
          <c:val>
            <c:numRef>
              <c:f>'PM25'!$R$3:$R$23</c:f>
              <c:numCache>
                <c:formatCode>General</c:formatCode>
                <c:ptCount val="21"/>
                <c:pt idx="0">
                  <c:v>123735</c:v>
                </c:pt>
                <c:pt idx="1">
                  <c:v>120224</c:v>
                </c:pt>
                <c:pt idx="2">
                  <c:v>117021</c:v>
                </c:pt>
                <c:pt idx="3">
                  <c:v>117422</c:v>
                </c:pt>
                <c:pt idx="4">
                  <c:v>113911</c:v>
                </c:pt>
                <c:pt idx="5">
                  <c:v>111834</c:v>
                </c:pt>
                <c:pt idx="6">
                  <c:v>108805</c:v>
                </c:pt>
                <c:pt idx="7">
                  <c:v>105041</c:v>
                </c:pt>
                <c:pt idx="8">
                  <c:v>102030</c:v>
                </c:pt>
                <c:pt idx="9">
                  <c:v>101550</c:v>
                </c:pt>
                <c:pt idx="10">
                  <c:v>98692</c:v>
                </c:pt>
                <c:pt idx="11">
                  <c:v>94985</c:v>
                </c:pt>
                <c:pt idx="12">
                  <c:v>92898</c:v>
                </c:pt>
                <c:pt idx="13">
                  <c:v>89574</c:v>
                </c:pt>
                <c:pt idx="14">
                  <c:v>84460</c:v>
                </c:pt>
                <c:pt idx="15">
                  <c:v>82270</c:v>
                </c:pt>
                <c:pt idx="16">
                  <c:v>77979</c:v>
                </c:pt>
                <c:pt idx="17">
                  <c:v>74545</c:v>
                </c:pt>
                <c:pt idx="18">
                  <c:v>73910</c:v>
                </c:pt>
                <c:pt idx="19">
                  <c:v>70097</c:v>
                </c:pt>
                <c:pt idx="20">
                  <c:v>68272</c:v>
                </c:pt>
              </c:numCache>
            </c:numRef>
          </c:val>
          <c:smooth val="0"/>
          <c:extLst>
            <c:ext xmlns:c16="http://schemas.microsoft.com/office/drawing/2014/chart" uri="{C3380CC4-5D6E-409C-BE32-E72D297353CC}">
              <c16:uniqueId val="{00000002-CE01-4763-93EA-03454A724630}"/>
            </c:ext>
          </c:extLst>
        </c:ser>
        <c:ser>
          <c:idx val="3"/>
          <c:order val="3"/>
          <c:tx>
            <c:strRef>
              <c:f>'PM25'!$S$1</c:f>
              <c:strCache>
                <c:ptCount val="1"/>
                <c:pt idx="0">
                  <c:v>Population change only</c:v>
                </c:pt>
              </c:strCache>
            </c:strRef>
          </c:tx>
          <c:spPr>
            <a:ln w="19050" cap="rnd">
              <a:solidFill>
                <a:srgbClr val="00B050"/>
              </a:solidFill>
              <a:round/>
            </a:ln>
            <a:effectLst/>
          </c:spPr>
          <c:marker>
            <c:symbol val="triangle"/>
            <c:size val="5"/>
            <c:spPr>
              <a:solidFill>
                <a:srgbClr val="00B050"/>
              </a:solidFill>
              <a:ln w="9525">
                <a:solidFill>
                  <a:srgbClr val="00B050"/>
                </a:solidFill>
              </a:ln>
              <a:effectLst/>
            </c:spPr>
          </c:marker>
          <c:val>
            <c:numRef>
              <c:f>'PM25'!$S$3:$S$23</c:f>
              <c:numCache>
                <c:formatCode>General</c:formatCode>
                <c:ptCount val="21"/>
                <c:pt idx="0">
                  <c:v>123735</c:v>
                </c:pt>
                <c:pt idx="1">
                  <c:v>126629</c:v>
                </c:pt>
                <c:pt idx="2">
                  <c:v>129025</c:v>
                </c:pt>
                <c:pt idx="3">
                  <c:v>131348</c:v>
                </c:pt>
                <c:pt idx="4">
                  <c:v>133420</c:v>
                </c:pt>
                <c:pt idx="5">
                  <c:v>135662</c:v>
                </c:pt>
                <c:pt idx="6">
                  <c:v>137908</c:v>
                </c:pt>
                <c:pt idx="7">
                  <c:v>140093</c:v>
                </c:pt>
                <c:pt idx="8">
                  <c:v>142428</c:v>
                </c:pt>
                <c:pt idx="9">
                  <c:v>144700</c:v>
                </c:pt>
                <c:pt idx="10">
                  <c:v>146340</c:v>
                </c:pt>
                <c:pt idx="11">
                  <c:v>148698</c:v>
                </c:pt>
                <c:pt idx="12">
                  <c:v>150958</c:v>
                </c:pt>
                <c:pt idx="13">
                  <c:v>153401</c:v>
                </c:pt>
                <c:pt idx="14">
                  <c:v>155626</c:v>
                </c:pt>
                <c:pt idx="15">
                  <c:v>158465</c:v>
                </c:pt>
                <c:pt idx="16">
                  <c:v>161467</c:v>
                </c:pt>
                <c:pt idx="17">
                  <c:v>164546</c:v>
                </c:pt>
                <c:pt idx="18">
                  <c:v>167757</c:v>
                </c:pt>
                <c:pt idx="19">
                  <c:v>170955</c:v>
                </c:pt>
                <c:pt idx="20">
                  <c:v>173503</c:v>
                </c:pt>
              </c:numCache>
            </c:numRef>
          </c:val>
          <c:smooth val="0"/>
          <c:extLst>
            <c:ext xmlns:c16="http://schemas.microsoft.com/office/drawing/2014/chart" uri="{C3380CC4-5D6E-409C-BE32-E72D297353CC}">
              <c16:uniqueId val="{00000003-CE01-4763-93EA-03454A724630}"/>
            </c:ext>
          </c:extLst>
        </c:ser>
        <c:dLbls>
          <c:showLegendKey val="0"/>
          <c:showVal val="0"/>
          <c:showCatName val="0"/>
          <c:showSerName val="0"/>
          <c:showPercent val="0"/>
          <c:showBubbleSize val="0"/>
        </c:dLbls>
        <c:marker val="1"/>
        <c:smooth val="0"/>
        <c:axId val="340252456"/>
        <c:axId val="340847704"/>
      </c:lineChart>
      <c:catAx>
        <c:axId val="340252456"/>
        <c:scaling>
          <c:orientation val="minMax"/>
        </c:scaling>
        <c:delete val="0"/>
        <c:axPos val="b"/>
        <c:numFmt formatCode="General" sourceLinked="1"/>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40847704"/>
        <c:crosses val="autoZero"/>
        <c:auto val="1"/>
        <c:lblAlgn val="ctr"/>
        <c:lblOffset val="100"/>
        <c:tickLblSkip val="2"/>
        <c:tickMarkSkip val="2"/>
        <c:noMultiLvlLbl val="0"/>
      </c:catAx>
      <c:valAx>
        <c:axId val="340847704"/>
        <c:scaling>
          <c:orientation val="minMax"/>
          <c:max val="200000"/>
          <c:min val="0"/>
        </c:scaling>
        <c:delete val="0"/>
        <c:axPos val="l"/>
        <c:numFmt formatCode="0" sourceLinked="1"/>
        <c:majorTickMark val="in"/>
        <c:minorTickMark val="none"/>
        <c:tickLblPos val="low"/>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40252456"/>
        <c:crosses val="autoZero"/>
        <c:crossBetween val="between"/>
        <c:majorUnit val="50000"/>
      </c:valAx>
      <c:spPr>
        <a:noFill/>
        <a:ln w="25400">
          <a:solidFill>
            <a:schemeClr val="tx1"/>
          </a:solidFill>
        </a:ln>
        <a:effectLst/>
      </c:spPr>
    </c:plotArea>
    <c:legend>
      <c:legendPos val="t"/>
      <c:layout>
        <c:manualLayout>
          <c:xMode val="edge"/>
          <c:yMode val="edge"/>
          <c:x val="8.9861746932796194E-2"/>
          <c:y val="0.64097202784846363"/>
          <c:w val="0.48151586058414392"/>
          <c:h val="0.2304238345235622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aseline="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dirty="0"/>
              <a:t>O</a:t>
            </a:r>
            <a:r>
              <a:rPr lang="en-US" baseline="-25000" dirty="0"/>
              <a:t>3</a:t>
            </a:r>
          </a:p>
        </c:rich>
      </c:tx>
      <c:layout>
        <c:manualLayout>
          <c:xMode val="edge"/>
          <c:yMode val="edge"/>
          <c:x val="0.48348814421215103"/>
          <c:y val="5.3729249018276779E-3"/>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269242839240769"/>
          <c:y val="7.5224005561123464E-2"/>
          <c:w val="0.85828901778528288"/>
          <c:h val="0.83173468952353813"/>
        </c:manualLayout>
      </c:layout>
      <c:lineChart>
        <c:grouping val="standard"/>
        <c:varyColors val="0"/>
        <c:ser>
          <c:idx val="0"/>
          <c:order val="0"/>
          <c:tx>
            <c:v>Mortality Burden</c:v>
          </c:tx>
          <c:spPr>
            <a:ln w="38100" cap="rnd">
              <a:solidFill>
                <a:schemeClr val="tx1"/>
              </a:solidFill>
              <a:round/>
            </a:ln>
            <a:effectLst/>
          </c:spPr>
          <c:marker>
            <c:symbol val="square"/>
            <c:size val="5"/>
            <c:spPr>
              <a:solidFill>
                <a:schemeClr val="tx1"/>
              </a:solidFill>
              <a:ln w="9525">
                <a:solidFill>
                  <a:schemeClr val="tx1"/>
                </a:solidFill>
              </a:ln>
              <a:effectLst/>
            </c:spPr>
          </c:marker>
          <c:dPt>
            <c:idx val="8"/>
            <c:marker>
              <c:symbol val="square"/>
              <c:size val="5"/>
              <c:spPr>
                <a:solidFill>
                  <a:schemeClr val="tx1"/>
                </a:solidFill>
                <a:ln w="12700">
                  <a:solidFill>
                    <a:schemeClr val="tx1"/>
                  </a:solidFill>
                </a:ln>
                <a:effectLst/>
              </c:spPr>
            </c:marker>
            <c:bubble3D val="0"/>
            <c:extLst>
              <c:ext xmlns:c16="http://schemas.microsoft.com/office/drawing/2014/chart" uri="{C3380CC4-5D6E-409C-BE32-E72D297353CC}">
                <c16:uniqueId val="{00000000-9E13-4C35-B689-9690082BFAA2}"/>
              </c:ext>
            </c:extLst>
          </c:dPt>
          <c:errBars>
            <c:errDir val="y"/>
            <c:errBarType val="both"/>
            <c:errValType val="cust"/>
            <c:noEndCap val="0"/>
            <c:plus>
              <c:numRef>
                <c:f>'O3'!$G$127:$G$147</c:f>
                <c:numCache>
                  <c:formatCode>General</c:formatCode>
                  <c:ptCount val="21"/>
                  <c:pt idx="0">
                    <c:v>6583</c:v>
                  </c:pt>
                  <c:pt idx="1">
                    <c:v>6943</c:v>
                  </c:pt>
                  <c:pt idx="2">
                    <c:v>6300</c:v>
                  </c:pt>
                  <c:pt idx="3">
                    <c:v>6817</c:v>
                  </c:pt>
                  <c:pt idx="4">
                    <c:v>7159</c:v>
                  </c:pt>
                  <c:pt idx="5">
                    <c:v>7640</c:v>
                  </c:pt>
                  <c:pt idx="6">
                    <c:v>6947</c:v>
                  </c:pt>
                  <c:pt idx="7">
                    <c:v>7063</c:v>
                  </c:pt>
                  <c:pt idx="8">
                    <c:v>8424</c:v>
                  </c:pt>
                  <c:pt idx="9">
                    <c:v>8157</c:v>
                  </c:pt>
                  <c:pt idx="10">
                    <c:v>7581</c:v>
                  </c:pt>
                  <c:pt idx="11">
                    <c:v>7734</c:v>
                  </c:pt>
                  <c:pt idx="12">
                    <c:v>7443</c:v>
                  </c:pt>
                  <c:pt idx="13">
                    <c:v>7193</c:v>
                  </c:pt>
                  <c:pt idx="14">
                    <c:v>6170</c:v>
                  </c:pt>
                  <c:pt idx="15">
                    <c:v>7960</c:v>
                  </c:pt>
                  <c:pt idx="16">
                    <c:v>7278</c:v>
                  </c:pt>
                  <c:pt idx="17">
                    <c:v>7780</c:v>
                  </c:pt>
                  <c:pt idx="18">
                    <c:v>7297</c:v>
                  </c:pt>
                  <c:pt idx="19">
                    <c:v>6444</c:v>
                  </c:pt>
                  <c:pt idx="20">
                    <c:v>7560</c:v>
                  </c:pt>
                </c:numCache>
              </c:numRef>
            </c:plus>
            <c:minus>
              <c:numRef>
                <c:f>'O3'!$F$127:$F$147</c:f>
                <c:numCache>
                  <c:formatCode>General</c:formatCode>
                  <c:ptCount val="21"/>
                  <c:pt idx="0">
                    <c:v>7197</c:v>
                  </c:pt>
                  <c:pt idx="1">
                    <c:v>7614</c:v>
                  </c:pt>
                  <c:pt idx="2">
                    <c:v>6845</c:v>
                  </c:pt>
                  <c:pt idx="3">
                    <c:v>7418</c:v>
                  </c:pt>
                  <c:pt idx="4">
                    <c:v>7805</c:v>
                  </c:pt>
                  <c:pt idx="5">
                    <c:v>8351</c:v>
                  </c:pt>
                  <c:pt idx="6">
                    <c:v>7540</c:v>
                  </c:pt>
                  <c:pt idx="7">
                    <c:v>7665</c:v>
                  </c:pt>
                  <c:pt idx="8">
                    <c:v>9224</c:v>
                  </c:pt>
                  <c:pt idx="9">
                    <c:v>8911</c:v>
                  </c:pt>
                  <c:pt idx="10">
                    <c:v>8243</c:v>
                  </c:pt>
                  <c:pt idx="11">
                    <c:v>8415</c:v>
                  </c:pt>
                  <c:pt idx="12">
                    <c:v>8074</c:v>
                  </c:pt>
                  <c:pt idx="13">
                    <c:v>7783</c:v>
                  </c:pt>
                  <c:pt idx="14">
                    <c:v>6629</c:v>
                  </c:pt>
                  <c:pt idx="15">
                    <c:v>8626</c:v>
                  </c:pt>
                  <c:pt idx="16">
                    <c:v>7855</c:v>
                  </c:pt>
                  <c:pt idx="17">
                    <c:v>8416</c:v>
                  </c:pt>
                  <c:pt idx="18">
                    <c:v>7845</c:v>
                  </c:pt>
                  <c:pt idx="19">
                    <c:v>6889</c:v>
                  </c:pt>
                  <c:pt idx="20">
                    <c:v>8135</c:v>
                  </c:pt>
                </c:numCache>
              </c:numRef>
            </c:minus>
            <c:spPr>
              <a:noFill/>
              <a:ln w="19050" cap="flat" cmpd="sng" algn="ctr">
                <a:solidFill>
                  <a:schemeClr val="tx1"/>
                </a:solidFill>
                <a:round/>
              </a:ln>
              <a:effectLst/>
            </c:spPr>
          </c:errBars>
          <c:cat>
            <c:numRef>
              <c:f>'PM25'!$A$3:$A$23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'O3'!$C$3:$C$23</c:f>
              <c:numCache>
                <c:formatCode>General</c:formatCode>
                <c:ptCount val="21"/>
                <c:pt idx="0">
                  <c:v>10903</c:v>
                </c:pt>
                <c:pt idx="1">
                  <c:v>11545</c:v>
                </c:pt>
                <c:pt idx="2">
                  <c:v>10355</c:v>
                </c:pt>
                <c:pt idx="3">
                  <c:v>11226</c:v>
                </c:pt>
                <c:pt idx="4">
                  <c:v>11816</c:v>
                </c:pt>
                <c:pt idx="5">
                  <c:v>12651</c:v>
                </c:pt>
                <c:pt idx="6">
                  <c:v>11403</c:v>
                </c:pt>
                <c:pt idx="7">
                  <c:v>11590</c:v>
                </c:pt>
                <c:pt idx="8">
                  <c:v>13981</c:v>
                </c:pt>
                <c:pt idx="9">
                  <c:v>13499</c:v>
                </c:pt>
                <c:pt idx="10">
                  <c:v>12471</c:v>
                </c:pt>
                <c:pt idx="11">
                  <c:v>12732</c:v>
                </c:pt>
                <c:pt idx="12">
                  <c:v>12208</c:v>
                </c:pt>
                <c:pt idx="13">
                  <c:v>11760</c:v>
                </c:pt>
                <c:pt idx="14">
                  <c:v>9999</c:v>
                </c:pt>
                <c:pt idx="15">
                  <c:v>13039</c:v>
                </c:pt>
                <c:pt idx="16">
                  <c:v>11863</c:v>
                </c:pt>
                <c:pt idx="17">
                  <c:v>12716</c:v>
                </c:pt>
                <c:pt idx="18">
                  <c:v>11834</c:v>
                </c:pt>
                <c:pt idx="19">
                  <c:v>10379</c:v>
                </c:pt>
                <c:pt idx="20">
                  <c:v>12275</c:v>
                </c:pt>
              </c:numCache>
            </c:numRef>
          </c:val>
          <c:smooth val="0"/>
          <c:extLst>
            <c:ext xmlns:c16="http://schemas.microsoft.com/office/drawing/2014/chart" uri="{C3380CC4-5D6E-409C-BE32-E72D297353CC}">
              <c16:uniqueId val="{00000001-9E13-4C35-B689-9690082BFAA2}"/>
            </c:ext>
          </c:extLst>
        </c:ser>
        <c:dLbls>
          <c:showLegendKey val="0"/>
          <c:showVal val="0"/>
          <c:showCatName val="0"/>
          <c:showSerName val="0"/>
          <c:showPercent val="0"/>
          <c:showBubbleSize val="0"/>
        </c:dLbls>
        <c:marker val="1"/>
        <c:smooth val="0"/>
        <c:axId val="340252456"/>
        <c:axId val="340847704"/>
      </c:lineChart>
      <c:catAx>
        <c:axId val="340252456"/>
        <c:scaling>
          <c:orientation val="minMax"/>
        </c:scaling>
        <c:delete val="0"/>
        <c:axPos val="b"/>
        <c:numFmt formatCode="General" sourceLinked="1"/>
        <c:majorTickMark val="in"/>
        <c:minorTickMark val="none"/>
        <c:tickLblPos val="nextTo"/>
        <c:spPr>
          <a:solidFill>
            <a:schemeClr val="bg1"/>
          </a:solidFill>
          <a:ln w="12700" cap="flat" cmpd="sng" algn="ctr">
            <a:solidFill>
              <a:schemeClr val="tx1">
                <a:alpha val="98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40847704"/>
        <c:crosses val="autoZero"/>
        <c:auto val="1"/>
        <c:lblAlgn val="ctr"/>
        <c:lblOffset val="100"/>
        <c:tickLblSkip val="2"/>
        <c:tickMarkSkip val="2"/>
        <c:noMultiLvlLbl val="0"/>
      </c:catAx>
      <c:valAx>
        <c:axId val="340847704"/>
        <c:scaling>
          <c:orientation val="minMax"/>
          <c:max val="30000"/>
          <c:min val="0"/>
        </c:scaling>
        <c:delete val="0"/>
        <c:axPos val="l"/>
        <c:majorGridlines>
          <c:spPr>
            <a:ln w="9525" cap="flat" cmpd="sng" algn="ctr">
              <a:noFill/>
              <a:round/>
            </a:ln>
            <a:effectLst/>
          </c:spPr>
        </c:majorGridlines>
        <c:numFmt formatCode="General" sourceLinked="1"/>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40252456"/>
        <c:crosses val="autoZero"/>
        <c:crossBetween val="between"/>
        <c:majorUnit val="5000"/>
      </c:valAx>
      <c:spPr>
        <a:solidFill>
          <a:schemeClr val="bg1"/>
        </a:solidFill>
        <a:ln w="25400">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400" baseline="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dirty="0"/>
              <a:t>O</a:t>
            </a:r>
            <a:r>
              <a:rPr lang="en-US" baseline="-25000" dirty="0"/>
              <a:t>3</a:t>
            </a:r>
          </a:p>
        </c:rich>
      </c:tx>
      <c:layout>
        <c:manualLayout>
          <c:xMode val="edge"/>
          <c:yMode val="edge"/>
          <c:x val="0.48348814421215103"/>
          <c:y val="5.3729249018276779E-3"/>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269242839240769"/>
          <c:y val="7.5224005561123464E-2"/>
          <c:w val="0.85828901778528288"/>
          <c:h val="0.83173468952353813"/>
        </c:manualLayout>
      </c:layout>
      <c:lineChart>
        <c:grouping val="standard"/>
        <c:varyColors val="0"/>
        <c:ser>
          <c:idx val="0"/>
          <c:order val="0"/>
          <c:tx>
            <c:v>Mortality Burden</c:v>
          </c:tx>
          <c:spPr>
            <a:ln w="38100" cap="rnd">
              <a:solidFill>
                <a:schemeClr val="tx1"/>
              </a:solidFill>
              <a:round/>
            </a:ln>
            <a:effectLst/>
          </c:spPr>
          <c:marker>
            <c:symbol val="square"/>
            <c:size val="5"/>
            <c:spPr>
              <a:solidFill>
                <a:schemeClr val="tx1"/>
              </a:solidFill>
              <a:ln w="9525">
                <a:solidFill>
                  <a:schemeClr val="tx1"/>
                </a:solidFill>
              </a:ln>
              <a:effectLst/>
            </c:spPr>
          </c:marker>
          <c:dPt>
            <c:idx val="8"/>
            <c:marker>
              <c:symbol val="square"/>
              <c:size val="5"/>
              <c:spPr>
                <a:solidFill>
                  <a:schemeClr val="tx1"/>
                </a:solidFill>
                <a:ln w="12700">
                  <a:solidFill>
                    <a:schemeClr val="tx1"/>
                  </a:solidFill>
                </a:ln>
                <a:effectLst/>
              </c:spPr>
            </c:marker>
            <c:bubble3D val="0"/>
            <c:extLst>
              <c:ext xmlns:c16="http://schemas.microsoft.com/office/drawing/2014/chart" uri="{C3380CC4-5D6E-409C-BE32-E72D297353CC}">
                <c16:uniqueId val="{00000000-1B31-40B8-8C04-CEC6B76BC94F}"/>
              </c:ext>
            </c:extLst>
          </c:dPt>
          <c:errBars>
            <c:errDir val="y"/>
            <c:errBarType val="both"/>
            <c:errValType val="cust"/>
            <c:noEndCap val="0"/>
            <c:plus>
              <c:numRef>
                <c:f>'O3'!$G$127:$G$147</c:f>
                <c:numCache>
                  <c:formatCode>General</c:formatCode>
                  <c:ptCount val="21"/>
                  <c:pt idx="0">
                    <c:v>6583</c:v>
                  </c:pt>
                  <c:pt idx="1">
                    <c:v>6943</c:v>
                  </c:pt>
                  <c:pt idx="2">
                    <c:v>6300</c:v>
                  </c:pt>
                  <c:pt idx="3">
                    <c:v>6817</c:v>
                  </c:pt>
                  <c:pt idx="4">
                    <c:v>7159</c:v>
                  </c:pt>
                  <c:pt idx="5">
                    <c:v>7640</c:v>
                  </c:pt>
                  <c:pt idx="6">
                    <c:v>6947</c:v>
                  </c:pt>
                  <c:pt idx="7">
                    <c:v>7063</c:v>
                  </c:pt>
                  <c:pt idx="8">
                    <c:v>8424</c:v>
                  </c:pt>
                  <c:pt idx="9">
                    <c:v>8157</c:v>
                  </c:pt>
                  <c:pt idx="10">
                    <c:v>7581</c:v>
                  </c:pt>
                  <c:pt idx="11">
                    <c:v>7734</c:v>
                  </c:pt>
                  <c:pt idx="12">
                    <c:v>7443</c:v>
                  </c:pt>
                  <c:pt idx="13">
                    <c:v>7193</c:v>
                  </c:pt>
                  <c:pt idx="14">
                    <c:v>6170</c:v>
                  </c:pt>
                  <c:pt idx="15">
                    <c:v>7960</c:v>
                  </c:pt>
                  <c:pt idx="16">
                    <c:v>7278</c:v>
                  </c:pt>
                  <c:pt idx="17">
                    <c:v>7780</c:v>
                  </c:pt>
                  <c:pt idx="18">
                    <c:v>7297</c:v>
                  </c:pt>
                  <c:pt idx="19">
                    <c:v>6444</c:v>
                  </c:pt>
                  <c:pt idx="20">
                    <c:v>7560</c:v>
                  </c:pt>
                </c:numCache>
              </c:numRef>
            </c:plus>
            <c:minus>
              <c:numRef>
                <c:f>'O3'!$F$127:$F$147</c:f>
                <c:numCache>
                  <c:formatCode>General</c:formatCode>
                  <c:ptCount val="21"/>
                  <c:pt idx="0">
                    <c:v>7197</c:v>
                  </c:pt>
                  <c:pt idx="1">
                    <c:v>7614</c:v>
                  </c:pt>
                  <c:pt idx="2">
                    <c:v>6845</c:v>
                  </c:pt>
                  <c:pt idx="3">
                    <c:v>7418</c:v>
                  </c:pt>
                  <c:pt idx="4">
                    <c:v>7805</c:v>
                  </c:pt>
                  <c:pt idx="5">
                    <c:v>8351</c:v>
                  </c:pt>
                  <c:pt idx="6">
                    <c:v>7540</c:v>
                  </c:pt>
                  <c:pt idx="7">
                    <c:v>7665</c:v>
                  </c:pt>
                  <c:pt idx="8">
                    <c:v>9224</c:v>
                  </c:pt>
                  <c:pt idx="9">
                    <c:v>8911</c:v>
                  </c:pt>
                  <c:pt idx="10">
                    <c:v>8243</c:v>
                  </c:pt>
                  <c:pt idx="11">
                    <c:v>8415</c:v>
                  </c:pt>
                  <c:pt idx="12">
                    <c:v>8074</c:v>
                  </c:pt>
                  <c:pt idx="13">
                    <c:v>7783</c:v>
                  </c:pt>
                  <c:pt idx="14">
                    <c:v>6629</c:v>
                  </c:pt>
                  <c:pt idx="15">
                    <c:v>8626</c:v>
                  </c:pt>
                  <c:pt idx="16">
                    <c:v>7855</c:v>
                  </c:pt>
                  <c:pt idx="17">
                    <c:v>8416</c:v>
                  </c:pt>
                  <c:pt idx="18">
                    <c:v>7845</c:v>
                  </c:pt>
                  <c:pt idx="19">
                    <c:v>6889</c:v>
                  </c:pt>
                  <c:pt idx="20">
                    <c:v>8135</c:v>
                  </c:pt>
                </c:numCache>
              </c:numRef>
            </c:minus>
            <c:spPr>
              <a:noFill/>
              <a:ln w="19050" cap="flat" cmpd="sng" algn="ctr">
                <a:solidFill>
                  <a:schemeClr val="tx1"/>
                </a:solidFill>
                <a:round/>
              </a:ln>
              <a:effectLst/>
            </c:spPr>
          </c:errBars>
          <c:cat>
            <c:numRef>
              <c:f>'PM25'!$A$3:$A$23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'O3'!$C$3:$C$23</c:f>
              <c:numCache>
                <c:formatCode>General</c:formatCode>
                <c:ptCount val="21"/>
                <c:pt idx="0">
                  <c:v>10903</c:v>
                </c:pt>
                <c:pt idx="1">
                  <c:v>11545</c:v>
                </c:pt>
                <c:pt idx="2">
                  <c:v>10355</c:v>
                </c:pt>
                <c:pt idx="3">
                  <c:v>11226</c:v>
                </c:pt>
                <c:pt idx="4">
                  <c:v>11816</c:v>
                </c:pt>
                <c:pt idx="5">
                  <c:v>12651</c:v>
                </c:pt>
                <c:pt idx="6">
                  <c:v>11403</c:v>
                </c:pt>
                <c:pt idx="7">
                  <c:v>11590</c:v>
                </c:pt>
                <c:pt idx="8">
                  <c:v>13981</c:v>
                </c:pt>
                <c:pt idx="9">
                  <c:v>13499</c:v>
                </c:pt>
                <c:pt idx="10">
                  <c:v>12471</c:v>
                </c:pt>
                <c:pt idx="11">
                  <c:v>12732</c:v>
                </c:pt>
                <c:pt idx="12">
                  <c:v>12208</c:v>
                </c:pt>
                <c:pt idx="13">
                  <c:v>11760</c:v>
                </c:pt>
                <c:pt idx="14">
                  <c:v>9999</c:v>
                </c:pt>
                <c:pt idx="15">
                  <c:v>13039</c:v>
                </c:pt>
                <c:pt idx="16">
                  <c:v>11863</c:v>
                </c:pt>
                <c:pt idx="17">
                  <c:v>12716</c:v>
                </c:pt>
                <c:pt idx="18">
                  <c:v>11834</c:v>
                </c:pt>
                <c:pt idx="19">
                  <c:v>10379</c:v>
                </c:pt>
                <c:pt idx="20">
                  <c:v>12275</c:v>
                </c:pt>
              </c:numCache>
            </c:numRef>
          </c:val>
          <c:smooth val="0"/>
          <c:extLst>
            <c:ext xmlns:c16="http://schemas.microsoft.com/office/drawing/2014/chart" uri="{C3380CC4-5D6E-409C-BE32-E72D297353CC}">
              <c16:uniqueId val="{00000001-1B31-40B8-8C04-CEC6B76BC94F}"/>
            </c:ext>
          </c:extLst>
        </c:ser>
        <c:ser>
          <c:idx val="1"/>
          <c:order val="1"/>
          <c:tx>
            <c:strRef>
              <c:f>'O3'!$Q$1</c:f>
              <c:strCache>
                <c:ptCount val="1"/>
                <c:pt idx="0">
                  <c:v>Concentration change only</c:v>
                </c:pt>
              </c:strCache>
            </c:strRef>
          </c:tx>
          <c:spPr>
            <a:ln w="19050" cap="rnd">
              <a:solidFill>
                <a:srgbClr val="00B0F0"/>
              </a:solidFill>
              <a:round/>
            </a:ln>
            <a:effectLst/>
          </c:spPr>
          <c:marker>
            <c:symbol val="circle"/>
            <c:size val="5"/>
            <c:spPr>
              <a:solidFill>
                <a:schemeClr val="accent1"/>
              </a:solidFill>
              <a:ln w="9525">
                <a:solidFill>
                  <a:srgbClr val="00B0F0"/>
                </a:solidFill>
              </a:ln>
              <a:effectLst/>
            </c:spPr>
          </c:marker>
          <c:val>
            <c:numRef>
              <c:f>'O3'!$Q$3:$Q$23</c:f>
              <c:numCache>
                <c:formatCode>General</c:formatCode>
                <c:ptCount val="21"/>
                <c:pt idx="0">
                  <c:v>10903</c:v>
                </c:pt>
                <c:pt idx="1">
                  <c:v>11155</c:v>
                </c:pt>
                <c:pt idx="2">
                  <c:v>9868</c:v>
                </c:pt>
                <c:pt idx="3">
                  <c:v>9939</c:v>
                </c:pt>
                <c:pt idx="4">
                  <c:v>10348</c:v>
                </c:pt>
                <c:pt idx="5">
                  <c:v>10918</c:v>
                </c:pt>
                <c:pt idx="6">
                  <c:v>9534</c:v>
                </c:pt>
                <c:pt idx="7">
                  <c:v>9434</c:v>
                </c:pt>
                <c:pt idx="8">
                  <c:v>11028</c:v>
                </c:pt>
                <c:pt idx="9">
                  <c:v>10540</c:v>
                </c:pt>
                <c:pt idx="10">
                  <c:v>9702</c:v>
                </c:pt>
                <c:pt idx="11">
                  <c:v>9882</c:v>
                </c:pt>
                <c:pt idx="12">
                  <c:v>9389</c:v>
                </c:pt>
                <c:pt idx="13">
                  <c:v>8827</c:v>
                </c:pt>
                <c:pt idx="14">
                  <c:v>7664</c:v>
                </c:pt>
                <c:pt idx="15">
                  <c:v>9332</c:v>
                </c:pt>
                <c:pt idx="16">
                  <c:v>8583</c:v>
                </c:pt>
                <c:pt idx="17">
                  <c:v>9081</c:v>
                </c:pt>
                <c:pt idx="18">
                  <c:v>7818</c:v>
                </c:pt>
                <c:pt idx="19">
                  <c:v>6888</c:v>
                </c:pt>
                <c:pt idx="20">
                  <c:v>8128</c:v>
                </c:pt>
              </c:numCache>
            </c:numRef>
          </c:val>
          <c:smooth val="0"/>
          <c:extLst>
            <c:ext xmlns:c16="http://schemas.microsoft.com/office/drawing/2014/chart" uri="{C3380CC4-5D6E-409C-BE32-E72D297353CC}">
              <c16:uniqueId val="{00000002-1B31-40B8-8C04-CEC6B76BC94F}"/>
            </c:ext>
          </c:extLst>
        </c:ser>
        <c:ser>
          <c:idx val="2"/>
          <c:order val="2"/>
          <c:tx>
            <c:strRef>
              <c:f>'O3'!$R$1</c:f>
              <c:strCache>
                <c:ptCount val="1"/>
                <c:pt idx="0">
                  <c:v>MortalityRates change only</c:v>
                </c:pt>
              </c:strCache>
            </c:strRef>
          </c:tx>
          <c:spPr>
            <a:ln w="19050" cap="rnd">
              <a:solidFill>
                <a:schemeClr val="accent2"/>
              </a:solidFill>
              <a:round/>
            </a:ln>
            <a:effectLst/>
          </c:spPr>
          <c:marker>
            <c:symbol val="diamond"/>
            <c:size val="5"/>
            <c:spPr>
              <a:solidFill>
                <a:schemeClr val="accent2"/>
              </a:solidFill>
              <a:ln w="9525">
                <a:solidFill>
                  <a:schemeClr val="accent2"/>
                </a:solidFill>
              </a:ln>
              <a:effectLst/>
            </c:spPr>
          </c:marker>
          <c:val>
            <c:numRef>
              <c:f>'O3'!$R$3:$R$23</c:f>
              <c:numCache>
                <c:formatCode>General</c:formatCode>
                <c:ptCount val="21"/>
                <c:pt idx="0">
                  <c:v>10903</c:v>
                </c:pt>
                <c:pt idx="1">
                  <c:v>11077</c:v>
                </c:pt>
                <c:pt idx="2">
                  <c:v>11022</c:v>
                </c:pt>
                <c:pt idx="3">
                  <c:v>11711</c:v>
                </c:pt>
                <c:pt idx="4">
                  <c:v>11685</c:v>
                </c:pt>
                <c:pt idx="5">
                  <c:v>11665</c:v>
                </c:pt>
                <c:pt idx="6">
                  <c:v>11835</c:v>
                </c:pt>
                <c:pt idx="7">
                  <c:v>11988</c:v>
                </c:pt>
                <c:pt idx="8">
                  <c:v>12250</c:v>
                </c:pt>
                <c:pt idx="9">
                  <c:v>12234</c:v>
                </c:pt>
                <c:pt idx="10">
                  <c:v>12122</c:v>
                </c:pt>
                <c:pt idx="11">
                  <c:v>12131</c:v>
                </c:pt>
                <c:pt idx="12">
                  <c:v>12137</c:v>
                </c:pt>
                <c:pt idx="13">
                  <c:v>12230</c:v>
                </c:pt>
                <c:pt idx="14">
                  <c:v>11908</c:v>
                </c:pt>
                <c:pt idx="15">
                  <c:v>12667</c:v>
                </c:pt>
                <c:pt idx="16">
                  <c:v>12205</c:v>
                </c:pt>
                <c:pt idx="17">
                  <c:v>12435</c:v>
                </c:pt>
                <c:pt idx="18">
                  <c:v>13326</c:v>
                </c:pt>
                <c:pt idx="19">
                  <c:v>13000</c:v>
                </c:pt>
                <c:pt idx="20">
                  <c:v>13076</c:v>
                </c:pt>
              </c:numCache>
            </c:numRef>
          </c:val>
          <c:smooth val="0"/>
          <c:extLst>
            <c:ext xmlns:c16="http://schemas.microsoft.com/office/drawing/2014/chart" uri="{C3380CC4-5D6E-409C-BE32-E72D297353CC}">
              <c16:uniqueId val="{00000003-1B31-40B8-8C04-CEC6B76BC94F}"/>
            </c:ext>
          </c:extLst>
        </c:ser>
        <c:ser>
          <c:idx val="3"/>
          <c:order val="3"/>
          <c:tx>
            <c:strRef>
              <c:f>'O3'!$S$1</c:f>
              <c:strCache>
                <c:ptCount val="1"/>
                <c:pt idx="0">
                  <c:v>Population change only</c:v>
                </c:pt>
              </c:strCache>
            </c:strRef>
          </c:tx>
          <c:spPr>
            <a:ln w="19050" cap="rnd">
              <a:solidFill>
                <a:srgbClr val="00B050"/>
              </a:solidFill>
              <a:round/>
            </a:ln>
            <a:effectLst/>
          </c:spPr>
          <c:marker>
            <c:symbol val="triangle"/>
            <c:size val="5"/>
            <c:spPr>
              <a:solidFill>
                <a:srgbClr val="00B050"/>
              </a:solidFill>
              <a:ln w="9525">
                <a:solidFill>
                  <a:srgbClr val="00B050"/>
                </a:solidFill>
              </a:ln>
              <a:effectLst/>
            </c:spPr>
          </c:marker>
          <c:val>
            <c:numRef>
              <c:f>'O3'!$S$3:$S$23</c:f>
              <c:numCache>
                <c:formatCode>General</c:formatCode>
                <c:ptCount val="21"/>
                <c:pt idx="0">
                  <c:v>10903</c:v>
                </c:pt>
                <c:pt idx="1">
                  <c:v>11142</c:v>
                </c:pt>
                <c:pt idx="2">
                  <c:v>11322</c:v>
                </c:pt>
                <c:pt idx="3">
                  <c:v>11494</c:v>
                </c:pt>
                <c:pt idx="4">
                  <c:v>11670</c:v>
                </c:pt>
                <c:pt idx="5">
                  <c:v>11851</c:v>
                </c:pt>
                <c:pt idx="6">
                  <c:v>12032</c:v>
                </c:pt>
                <c:pt idx="7">
                  <c:v>12196</c:v>
                </c:pt>
                <c:pt idx="8">
                  <c:v>12341</c:v>
                </c:pt>
                <c:pt idx="9">
                  <c:v>12483</c:v>
                </c:pt>
                <c:pt idx="10">
                  <c:v>12586</c:v>
                </c:pt>
                <c:pt idx="11">
                  <c:v>12753</c:v>
                </c:pt>
                <c:pt idx="12">
                  <c:v>12891</c:v>
                </c:pt>
                <c:pt idx="13">
                  <c:v>13030</c:v>
                </c:pt>
                <c:pt idx="14">
                  <c:v>13187</c:v>
                </c:pt>
                <c:pt idx="15">
                  <c:v>13360</c:v>
                </c:pt>
                <c:pt idx="16">
                  <c:v>13538</c:v>
                </c:pt>
                <c:pt idx="17">
                  <c:v>13707</c:v>
                </c:pt>
                <c:pt idx="18">
                  <c:v>13869</c:v>
                </c:pt>
                <c:pt idx="19">
                  <c:v>14022</c:v>
                </c:pt>
                <c:pt idx="20">
                  <c:v>14142</c:v>
                </c:pt>
              </c:numCache>
            </c:numRef>
          </c:val>
          <c:smooth val="0"/>
          <c:extLst>
            <c:ext xmlns:c16="http://schemas.microsoft.com/office/drawing/2014/chart" uri="{C3380CC4-5D6E-409C-BE32-E72D297353CC}">
              <c16:uniqueId val="{00000004-1B31-40B8-8C04-CEC6B76BC94F}"/>
            </c:ext>
          </c:extLst>
        </c:ser>
        <c:dLbls>
          <c:showLegendKey val="0"/>
          <c:showVal val="0"/>
          <c:showCatName val="0"/>
          <c:showSerName val="0"/>
          <c:showPercent val="0"/>
          <c:showBubbleSize val="0"/>
        </c:dLbls>
        <c:marker val="1"/>
        <c:smooth val="0"/>
        <c:axId val="340252456"/>
        <c:axId val="340847704"/>
      </c:lineChart>
      <c:catAx>
        <c:axId val="340252456"/>
        <c:scaling>
          <c:orientation val="minMax"/>
        </c:scaling>
        <c:delete val="0"/>
        <c:axPos val="b"/>
        <c:numFmt formatCode="General" sourceLinked="1"/>
        <c:majorTickMark val="in"/>
        <c:minorTickMark val="none"/>
        <c:tickLblPos val="nextTo"/>
        <c:spPr>
          <a:solidFill>
            <a:schemeClr val="bg1"/>
          </a:solidFill>
          <a:ln w="12700" cap="flat" cmpd="sng" algn="ctr">
            <a:solidFill>
              <a:schemeClr val="tx1">
                <a:alpha val="98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40847704"/>
        <c:crosses val="autoZero"/>
        <c:auto val="1"/>
        <c:lblAlgn val="ctr"/>
        <c:lblOffset val="100"/>
        <c:tickLblSkip val="2"/>
        <c:tickMarkSkip val="2"/>
        <c:noMultiLvlLbl val="0"/>
      </c:catAx>
      <c:valAx>
        <c:axId val="340847704"/>
        <c:scaling>
          <c:orientation val="minMax"/>
          <c:max val="30000"/>
          <c:min val="0"/>
        </c:scaling>
        <c:delete val="0"/>
        <c:axPos val="l"/>
        <c:majorGridlines>
          <c:spPr>
            <a:ln w="9525" cap="flat" cmpd="sng" algn="ctr">
              <a:noFill/>
              <a:round/>
            </a:ln>
            <a:effectLst/>
          </c:spPr>
        </c:majorGridlines>
        <c:numFmt formatCode="General" sourceLinked="1"/>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40252456"/>
        <c:crosses val="autoZero"/>
        <c:crossBetween val="between"/>
        <c:majorUnit val="5000"/>
      </c:valAx>
      <c:spPr>
        <a:solidFill>
          <a:schemeClr val="bg1"/>
        </a:solidFill>
        <a:ln w="25400">
          <a:solidFill>
            <a:schemeClr val="tx1"/>
          </a:solidFill>
        </a:ln>
        <a:effectLst/>
      </c:spPr>
    </c:plotArea>
    <c:legend>
      <c:legendPos val="t"/>
      <c:layout>
        <c:manualLayout>
          <c:xMode val="edge"/>
          <c:yMode val="edge"/>
          <c:x val="0.48536138451443572"/>
          <c:y val="8.049045350475223E-2"/>
          <c:w val="0.51255528215223101"/>
          <c:h val="0.23335204865535455"/>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aseline="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100"/>
              <a:t>(a)</a:t>
            </a:r>
          </a:p>
        </c:rich>
      </c:tx>
      <c:layout>
        <c:manualLayout>
          <c:xMode val="edge"/>
          <c:yMode val="edge"/>
          <c:x val="0.11643696778166669"/>
          <c:y val="0.82004565952482034"/>
        </c:manualLayout>
      </c:layout>
      <c:overlay val="1"/>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256980556110845"/>
          <c:y val="3.3611475648877225E-2"/>
          <c:w val="0.86515380026641264"/>
          <c:h val="0.86382655293088362"/>
        </c:manualLayout>
      </c:layout>
      <c:lineChart>
        <c:grouping val="standard"/>
        <c:varyColors val="0"/>
        <c:ser>
          <c:idx val="1"/>
          <c:order val="0"/>
          <c:tx>
            <c:v>This study</c:v>
          </c:tx>
          <c:spPr>
            <a:ln w="28575" cap="rnd">
              <a:solidFill>
                <a:schemeClr val="tx1"/>
              </a:solidFill>
              <a:round/>
            </a:ln>
            <a:effectLst/>
          </c:spPr>
          <c:marker>
            <c:symbol val="circle"/>
            <c:size val="5"/>
            <c:spPr>
              <a:solidFill>
                <a:schemeClr val="tx1"/>
              </a:solidFill>
              <a:ln w="9525">
                <a:solidFill>
                  <a:schemeClr val="tx1"/>
                </a:solidFill>
              </a:ln>
              <a:effectLst/>
            </c:spPr>
          </c:marker>
          <c:errBars>
            <c:errDir val="y"/>
            <c:errBarType val="both"/>
            <c:errValType val="cust"/>
            <c:noEndCap val="0"/>
            <c:plus>
              <c:numRef>
                <c:f>'PM25'!$J$71:$J$75</c:f>
                <c:numCache>
                  <c:formatCode>General</c:formatCode>
                  <c:ptCount val="5"/>
                  <c:pt idx="0">
                    <c:v>54.406199999999984</c:v>
                  </c:pt>
                  <c:pt idx="1">
                    <c:v>52.289000000000001</c:v>
                  </c:pt>
                  <c:pt idx="2">
                    <c:v>51.084299999999985</c:v>
                  </c:pt>
                  <c:pt idx="3">
                    <c:v>45.03197999999999</c:v>
                  </c:pt>
                  <c:pt idx="4">
                    <c:v>39.952910000000003</c:v>
                  </c:pt>
                </c:numCache>
              </c:numRef>
            </c:plus>
            <c:minus>
              <c:numRef>
                <c:f>'PM25'!$I$71:$I$75</c:f>
                <c:numCache>
                  <c:formatCode>General</c:formatCode>
                  <c:ptCount val="5"/>
                  <c:pt idx="0">
                    <c:v>52.953800000000001</c:v>
                  </c:pt>
                  <c:pt idx="1">
                    <c:v>49.774999999999991</c:v>
                  </c:pt>
                  <c:pt idx="2">
                    <c:v>48.239700000000006</c:v>
                  </c:pt>
                  <c:pt idx="3">
                    <c:v>41.083020000000005</c:v>
                  </c:pt>
                  <c:pt idx="4">
                    <c:v>33.717089999999999</c:v>
                  </c:pt>
                </c:numCache>
              </c:numRef>
            </c:minus>
            <c:spPr>
              <a:noFill/>
              <a:ln w="19050" cap="flat" cmpd="sng" algn="ctr">
                <a:solidFill>
                  <a:schemeClr val="tx1"/>
                </a:solidFill>
                <a:round/>
              </a:ln>
              <a:effectLst/>
            </c:spPr>
          </c:errBars>
          <c:cat>
            <c:numRef>
              <c:f>'PM25'!$B$63:$B$68</c:f>
              <c:numCache>
                <c:formatCode>General</c:formatCode>
                <c:ptCount val="6"/>
                <c:pt idx="0">
                  <c:v>1990</c:v>
                </c:pt>
                <c:pt idx="1">
                  <c:v>1995</c:v>
                </c:pt>
                <c:pt idx="2">
                  <c:v>2000</c:v>
                </c:pt>
                <c:pt idx="3">
                  <c:v>2005</c:v>
                </c:pt>
                <c:pt idx="4">
                  <c:v>2010</c:v>
                </c:pt>
                <c:pt idx="5">
                  <c:v>2015</c:v>
                </c:pt>
              </c:numCache>
            </c:numRef>
          </c:cat>
          <c:val>
            <c:numRef>
              <c:f>'PM25'!$H$63:$H$67</c:f>
              <c:numCache>
                <c:formatCode>General</c:formatCode>
                <c:ptCount val="5"/>
                <c:pt idx="0">
                  <c:v>123.73480000000001</c:v>
                </c:pt>
                <c:pt idx="1">
                  <c:v>111.99</c:v>
                </c:pt>
                <c:pt idx="2">
                  <c:v>105.7167</c:v>
                </c:pt>
                <c:pt idx="3">
                  <c:v>82.684020000000004</c:v>
                </c:pt>
                <c:pt idx="4">
                  <c:v>58.580089999999998</c:v>
                </c:pt>
              </c:numCache>
            </c:numRef>
          </c:val>
          <c:smooth val="0"/>
          <c:extLst>
            <c:ext xmlns:c16="http://schemas.microsoft.com/office/drawing/2014/chart" uri="{C3380CC4-5D6E-409C-BE32-E72D297353CC}">
              <c16:uniqueId val="{00000000-8966-4C3A-B83C-79671AA8EA88}"/>
            </c:ext>
          </c:extLst>
        </c:ser>
        <c:ser>
          <c:idx val="0"/>
          <c:order val="1"/>
          <c:tx>
            <c:v>Cohen et al., 2017</c:v>
          </c:tx>
          <c:spPr>
            <a:ln w="28575" cap="rnd">
              <a:solidFill>
                <a:srgbClr val="FF0000"/>
              </a:solidFill>
              <a:round/>
            </a:ln>
            <a:effectLst/>
          </c:spPr>
          <c:marker>
            <c:symbol val="square"/>
            <c:size val="5"/>
            <c:spPr>
              <a:solidFill>
                <a:srgbClr val="FF0000"/>
              </a:solidFill>
              <a:ln w="9525">
                <a:solidFill>
                  <a:srgbClr val="FF0000"/>
                </a:solidFill>
              </a:ln>
              <a:effectLst/>
            </c:spPr>
          </c:marker>
          <c:errBars>
            <c:errDir val="y"/>
            <c:errBarType val="both"/>
            <c:errValType val="cust"/>
            <c:noEndCap val="0"/>
            <c:plus>
              <c:numRef>
                <c:f>'PM25'!$E$71:$E$75</c:f>
                <c:numCache>
                  <c:formatCode>General</c:formatCode>
                  <c:ptCount val="5"/>
                  <c:pt idx="0">
                    <c:v>22.999999999999986</c:v>
                  </c:pt>
                  <c:pt idx="1">
                    <c:v>25.600000000000009</c:v>
                  </c:pt>
                  <c:pt idx="2">
                    <c:v>26.700000000000003</c:v>
                  </c:pt>
                  <c:pt idx="3">
                    <c:v>27</c:v>
                  </c:pt>
                  <c:pt idx="4">
                    <c:v>24.399999999999991</c:v>
                  </c:pt>
                </c:numCache>
              </c:numRef>
            </c:plus>
            <c:minus>
              <c:numRef>
                <c:f>'PM25'!$D$71:$D$75</c:f>
                <c:numCache>
                  <c:formatCode>General</c:formatCode>
                  <c:ptCount val="5"/>
                  <c:pt idx="0">
                    <c:v>21.799999999999997</c:v>
                  </c:pt>
                  <c:pt idx="1">
                    <c:v>22.400000000000006</c:v>
                  </c:pt>
                  <c:pt idx="2">
                    <c:v>22.400000000000006</c:v>
                  </c:pt>
                  <c:pt idx="3">
                    <c:v>21.799999999999997</c:v>
                  </c:pt>
                  <c:pt idx="4">
                    <c:v>19.800000000000004</c:v>
                  </c:pt>
                </c:numCache>
              </c:numRef>
            </c:minus>
            <c:spPr>
              <a:noFill/>
              <a:ln w="19050" cap="flat" cmpd="sng" algn="ctr">
                <a:solidFill>
                  <a:srgbClr val="C00000"/>
                </a:solidFill>
                <a:round/>
              </a:ln>
              <a:effectLst/>
            </c:spPr>
          </c:errBars>
          <c:cat>
            <c:numRef>
              <c:f>'PM25'!$B$63:$B$68</c:f>
              <c:numCache>
                <c:formatCode>General</c:formatCode>
                <c:ptCount val="6"/>
                <c:pt idx="0">
                  <c:v>1990</c:v>
                </c:pt>
                <c:pt idx="1">
                  <c:v>1995</c:v>
                </c:pt>
                <c:pt idx="2">
                  <c:v>2000</c:v>
                </c:pt>
                <c:pt idx="3">
                  <c:v>2005</c:v>
                </c:pt>
                <c:pt idx="4">
                  <c:v>2010</c:v>
                </c:pt>
                <c:pt idx="5">
                  <c:v>2015</c:v>
                </c:pt>
              </c:numCache>
            </c:numRef>
          </c:cat>
          <c:val>
            <c:numRef>
              <c:f>'PM25'!$C$63:$C$68</c:f>
              <c:numCache>
                <c:formatCode>General</c:formatCode>
                <c:ptCount val="6"/>
                <c:pt idx="0">
                  <c:v>106.2</c:v>
                </c:pt>
                <c:pt idx="1">
                  <c:v>107.2</c:v>
                </c:pt>
                <c:pt idx="2">
                  <c:v>106.2</c:v>
                </c:pt>
                <c:pt idx="3">
                  <c:v>100</c:v>
                </c:pt>
                <c:pt idx="4">
                  <c:v>83.4</c:v>
                </c:pt>
                <c:pt idx="5">
                  <c:v>88.4</c:v>
                </c:pt>
              </c:numCache>
            </c:numRef>
          </c:val>
          <c:smooth val="0"/>
          <c:extLst>
            <c:ext xmlns:c16="http://schemas.microsoft.com/office/drawing/2014/chart" uri="{C3380CC4-5D6E-409C-BE32-E72D297353CC}">
              <c16:uniqueId val="{00000001-8966-4C3A-B83C-79671AA8EA88}"/>
            </c:ext>
          </c:extLst>
        </c:ser>
        <c:dLbls>
          <c:showLegendKey val="0"/>
          <c:showVal val="0"/>
          <c:showCatName val="0"/>
          <c:showSerName val="0"/>
          <c:showPercent val="0"/>
          <c:showBubbleSize val="0"/>
        </c:dLbls>
        <c:marker val="1"/>
        <c:smooth val="0"/>
        <c:axId val="407040440"/>
        <c:axId val="407049952"/>
      </c:lineChart>
      <c:scatterChart>
        <c:scatterStyle val="lineMarker"/>
        <c:varyColors val="0"/>
        <c:ser>
          <c:idx val="5"/>
          <c:order val="2"/>
          <c:tx>
            <c:v>Fann et al., 2012</c:v>
          </c:tx>
          <c:spPr>
            <a:ln w="25400" cap="rnd">
              <a:noFill/>
              <a:round/>
            </a:ln>
            <a:effectLst/>
          </c:spPr>
          <c:marker>
            <c:symbol val="square"/>
            <c:size val="7"/>
            <c:spPr>
              <a:solidFill>
                <a:srgbClr val="4472C4"/>
              </a:solidFill>
              <a:ln w="9525">
                <a:solidFill>
                  <a:srgbClr val="4472C4"/>
                </a:solidFill>
              </a:ln>
              <a:effectLst/>
            </c:spPr>
          </c:marker>
          <c:dPt>
            <c:idx val="0"/>
            <c:marker>
              <c:symbol val="square"/>
              <c:size val="7"/>
              <c:spPr>
                <a:solidFill>
                  <a:srgbClr val="4472C4"/>
                </a:solidFill>
                <a:ln w="9525">
                  <a:solidFill>
                    <a:srgbClr val="4472C4"/>
                  </a:solidFill>
                </a:ln>
                <a:effectLst/>
              </c:spPr>
            </c:marker>
            <c:bubble3D val="0"/>
            <c:extLst>
              <c:ext xmlns:c16="http://schemas.microsoft.com/office/drawing/2014/chart" uri="{C3380CC4-5D6E-409C-BE32-E72D297353CC}">
                <c16:uniqueId val="{00000002-8966-4C3A-B83C-79671AA8EA88}"/>
              </c:ext>
            </c:extLst>
          </c:dPt>
          <c:xVal>
            <c:numLit>
              <c:formatCode>General</c:formatCode>
              <c:ptCount val="1"/>
              <c:pt idx="0">
                <c:v>4</c:v>
              </c:pt>
            </c:numLit>
          </c:xVal>
          <c:yVal>
            <c:numRef>
              <c:f>'PM25'!$C$85</c:f>
              <c:numCache>
                <c:formatCode>General</c:formatCode>
                <c:ptCount val="1"/>
                <c:pt idx="0">
                  <c:v>130</c:v>
                </c:pt>
              </c:numCache>
            </c:numRef>
          </c:yVal>
          <c:smooth val="0"/>
          <c:extLst>
            <c:ext xmlns:c16="http://schemas.microsoft.com/office/drawing/2014/chart" uri="{C3380CC4-5D6E-409C-BE32-E72D297353CC}">
              <c16:uniqueId val="{00000003-8966-4C3A-B83C-79671AA8EA88}"/>
            </c:ext>
          </c:extLst>
        </c:ser>
        <c:ser>
          <c:idx val="4"/>
          <c:order val="3"/>
          <c:tx>
            <c:v>Punger &amp; West, 2013</c:v>
          </c:tx>
          <c:spPr>
            <a:ln w="25400" cap="rnd">
              <a:noFill/>
              <a:round/>
            </a:ln>
            <a:effectLst/>
          </c:spPr>
          <c:marker>
            <c:symbol val="circle"/>
            <c:size val="5"/>
            <c:spPr>
              <a:solidFill>
                <a:srgbClr val="FFC000"/>
              </a:solidFill>
              <a:ln w="9525">
                <a:solidFill>
                  <a:srgbClr val="FFC000"/>
                </a:solidFill>
              </a:ln>
              <a:effectLst/>
            </c:spPr>
          </c:marker>
          <c:dPt>
            <c:idx val="0"/>
            <c:marker>
              <c:symbol val="circle"/>
              <c:size val="7"/>
              <c:spPr>
                <a:solidFill>
                  <a:srgbClr val="FFC000"/>
                </a:solidFill>
                <a:ln w="12700">
                  <a:solidFill>
                    <a:srgbClr val="FFC000"/>
                  </a:solidFill>
                </a:ln>
                <a:effectLst/>
              </c:spPr>
            </c:marker>
            <c:bubble3D val="0"/>
            <c:spPr>
              <a:ln w="25400" cap="rnd">
                <a:solidFill>
                  <a:srgbClr val="FFC000"/>
                </a:solidFill>
                <a:round/>
              </a:ln>
              <a:effectLst/>
            </c:spPr>
            <c:extLst>
              <c:ext xmlns:c16="http://schemas.microsoft.com/office/drawing/2014/chart" uri="{C3380CC4-5D6E-409C-BE32-E72D297353CC}">
                <c16:uniqueId val="{00000005-8966-4C3A-B83C-79671AA8EA88}"/>
              </c:ext>
            </c:extLst>
          </c:dPt>
          <c:xVal>
            <c:numLit>
              <c:formatCode>General</c:formatCode>
              <c:ptCount val="1"/>
              <c:pt idx="0">
                <c:v>4</c:v>
              </c:pt>
            </c:numLit>
          </c:xVal>
          <c:yVal>
            <c:numRef>
              <c:f>'PM25'!$C$83</c:f>
              <c:numCache>
                <c:formatCode>General</c:formatCode>
                <c:ptCount val="1"/>
                <c:pt idx="0">
                  <c:v>73.260000000000005</c:v>
                </c:pt>
              </c:numCache>
            </c:numRef>
          </c:yVal>
          <c:smooth val="0"/>
          <c:extLst>
            <c:ext xmlns:c16="http://schemas.microsoft.com/office/drawing/2014/chart" uri="{C3380CC4-5D6E-409C-BE32-E72D297353CC}">
              <c16:uniqueId val="{00000006-8966-4C3A-B83C-79671AA8EA88}"/>
            </c:ext>
          </c:extLst>
        </c:ser>
        <c:ser>
          <c:idx val="2"/>
          <c:order val="4"/>
          <c:tx>
            <c:v>Giannadaki et al., 2017</c:v>
          </c:tx>
          <c:spPr>
            <a:ln w="25400" cap="rnd">
              <a:noFill/>
              <a:round/>
            </a:ln>
            <a:effectLst/>
          </c:spPr>
          <c:marker>
            <c:symbol val="diamond"/>
            <c:size val="7"/>
            <c:spPr>
              <a:solidFill>
                <a:srgbClr val="00B050"/>
              </a:solidFill>
              <a:ln w="9525">
                <a:solidFill>
                  <a:srgbClr val="00B050"/>
                </a:solidFill>
              </a:ln>
              <a:effectLst/>
            </c:spPr>
          </c:marker>
          <c:dPt>
            <c:idx val="0"/>
            <c:marker>
              <c:symbol val="diamond"/>
              <c:size val="7"/>
              <c:spPr>
                <a:solidFill>
                  <a:srgbClr val="00B050"/>
                </a:solidFill>
                <a:ln w="9525">
                  <a:solidFill>
                    <a:srgbClr val="00B050"/>
                  </a:solidFill>
                </a:ln>
                <a:effectLst/>
              </c:spPr>
            </c:marker>
            <c:bubble3D val="0"/>
            <c:extLst>
              <c:ext xmlns:c16="http://schemas.microsoft.com/office/drawing/2014/chart" uri="{C3380CC4-5D6E-409C-BE32-E72D297353CC}">
                <c16:uniqueId val="{00000007-8966-4C3A-B83C-79671AA8EA88}"/>
              </c:ext>
            </c:extLst>
          </c:dPt>
          <c:xVal>
            <c:numLit>
              <c:formatCode>General</c:formatCode>
              <c:ptCount val="1"/>
              <c:pt idx="0">
                <c:v>5</c:v>
              </c:pt>
            </c:numLit>
          </c:xVal>
          <c:yVal>
            <c:numRef>
              <c:f>'PM25'!$C$81</c:f>
              <c:numCache>
                <c:formatCode>General</c:formatCode>
                <c:ptCount val="1"/>
                <c:pt idx="0">
                  <c:v>52</c:v>
                </c:pt>
              </c:numCache>
            </c:numRef>
          </c:yVal>
          <c:smooth val="0"/>
          <c:extLst>
            <c:ext xmlns:c16="http://schemas.microsoft.com/office/drawing/2014/chart" uri="{C3380CC4-5D6E-409C-BE32-E72D297353CC}">
              <c16:uniqueId val="{00000008-8966-4C3A-B83C-79671AA8EA88}"/>
            </c:ext>
          </c:extLst>
        </c:ser>
        <c:dLbls>
          <c:showLegendKey val="0"/>
          <c:showVal val="0"/>
          <c:showCatName val="0"/>
          <c:showSerName val="0"/>
          <c:showPercent val="0"/>
          <c:showBubbleSize val="0"/>
        </c:dLbls>
        <c:axId val="328143336"/>
        <c:axId val="328140056"/>
      </c:scatterChart>
      <c:catAx>
        <c:axId val="407040440"/>
        <c:scaling>
          <c:orientation val="minMax"/>
        </c:scaling>
        <c:delete val="0"/>
        <c:axPos val="b"/>
        <c:numFmt formatCode="General" sourceLinked="1"/>
        <c:majorTickMark val="in"/>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07049952"/>
        <c:crosses val="autoZero"/>
        <c:auto val="1"/>
        <c:lblAlgn val="ctr"/>
        <c:lblOffset val="100"/>
        <c:tickLblSkip val="1"/>
        <c:tickMarkSkip val="1"/>
        <c:noMultiLvlLbl val="0"/>
      </c:catAx>
      <c:valAx>
        <c:axId val="407049952"/>
        <c:scaling>
          <c:orientation val="minMax"/>
          <c:max val="200"/>
          <c:min val="2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100" b="0" i="0" baseline="0">
                    <a:effectLst/>
                  </a:rPr>
                  <a:t>thousands deaths y</a:t>
                </a:r>
                <a:r>
                  <a:rPr lang="en-US" sz="1100" b="0" i="0" baseline="30000">
                    <a:effectLst/>
                  </a:rPr>
                  <a:t>r-1</a:t>
                </a:r>
                <a:endParaRPr lang="en-US" sz="1100">
                  <a:effectLst/>
                </a:endParaRPr>
              </a:p>
            </c:rich>
          </c:tx>
          <c:layout>
            <c:manualLayout>
              <c:xMode val="edge"/>
              <c:yMode val="edge"/>
              <c:x val="0"/>
              <c:y val="0.2099923447069116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07040440"/>
        <c:crosses val="autoZero"/>
        <c:crossBetween val="between"/>
        <c:majorUnit val="40"/>
      </c:valAx>
      <c:valAx>
        <c:axId val="328140056"/>
        <c:scaling>
          <c:orientation val="minMax"/>
          <c:max val="120"/>
          <c:min val="40"/>
        </c:scaling>
        <c:delete val="1"/>
        <c:axPos val="r"/>
        <c:numFmt formatCode="General" sourceLinked="1"/>
        <c:majorTickMark val="out"/>
        <c:minorTickMark val="none"/>
        <c:tickLblPos val="nextTo"/>
        <c:crossAx val="328143336"/>
        <c:crosses val="max"/>
        <c:crossBetween val="midCat"/>
      </c:valAx>
      <c:valAx>
        <c:axId val="328143336"/>
        <c:scaling>
          <c:orientation val="minMax"/>
        </c:scaling>
        <c:delete val="1"/>
        <c:axPos val="b"/>
        <c:numFmt formatCode="General" sourceLinked="1"/>
        <c:majorTickMark val="out"/>
        <c:minorTickMark val="none"/>
        <c:tickLblPos val="nextTo"/>
        <c:crossAx val="328140056"/>
        <c:crosses val="autoZero"/>
        <c:crossBetween val="midCat"/>
      </c:valAx>
      <c:spPr>
        <a:noFill/>
        <a:ln w="12700">
          <a:solidFill>
            <a:schemeClr val="tx1"/>
          </a:solidFill>
        </a:ln>
        <a:effectLst/>
      </c:spPr>
    </c:plotArea>
    <c:legend>
      <c:legendPos val="b"/>
      <c:layout>
        <c:manualLayout>
          <c:xMode val="edge"/>
          <c:yMode val="edge"/>
          <c:x val="0.46370253718285215"/>
          <c:y val="4.1190214173970646E-2"/>
          <c:w val="0.50859339457567809"/>
          <c:h val="0.298079689601192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100"/>
              <a:t>(b)</a:t>
            </a:r>
          </a:p>
        </c:rich>
      </c:tx>
      <c:layout>
        <c:manualLayout>
          <c:xMode val="edge"/>
          <c:yMode val="edge"/>
          <c:x val="0.1078932449652828"/>
          <c:y val="0.81888187543436053"/>
        </c:manualLayout>
      </c:layout>
      <c:overlay val="1"/>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801559459629108"/>
          <c:y val="2.7957054731215923E-2"/>
          <c:w val="0.88361541166964408"/>
          <c:h val="0.87909481060090422"/>
        </c:manualLayout>
      </c:layout>
      <c:lineChart>
        <c:grouping val="standard"/>
        <c:varyColors val="0"/>
        <c:ser>
          <c:idx val="1"/>
          <c:order val="0"/>
          <c:tx>
            <c:v>This study</c:v>
          </c:tx>
          <c:spPr>
            <a:ln w="28575" cap="rnd">
              <a:solidFill>
                <a:schemeClr val="tx1"/>
              </a:solidFill>
              <a:round/>
            </a:ln>
            <a:effectLst/>
          </c:spPr>
          <c:marker>
            <c:symbol val="circle"/>
            <c:size val="5"/>
            <c:spPr>
              <a:solidFill>
                <a:schemeClr val="tx1"/>
              </a:solidFill>
              <a:ln w="9525">
                <a:solidFill>
                  <a:schemeClr val="tx1"/>
                </a:solidFill>
              </a:ln>
              <a:effectLst/>
            </c:spPr>
          </c:marker>
          <c:errBars>
            <c:errDir val="y"/>
            <c:errBarType val="both"/>
            <c:errValType val="cust"/>
            <c:noEndCap val="0"/>
            <c:plus>
              <c:numRef>
                <c:f>'O3'!$M$63:$M$67</c:f>
                <c:numCache>
                  <c:formatCode>General</c:formatCode>
                  <c:ptCount val="5"/>
                  <c:pt idx="0">
                    <c:v>4.1259999999999994</c:v>
                  </c:pt>
                  <c:pt idx="1">
                    <c:v>4.9750000000000014</c:v>
                  </c:pt>
                  <c:pt idx="2">
                    <c:v>5.1259999999999994</c:v>
                  </c:pt>
                  <c:pt idx="3">
                    <c:v>5.266</c:v>
                  </c:pt>
                  <c:pt idx="4">
                    <c:v>4.9350000000000005</c:v>
                  </c:pt>
                </c:numCache>
              </c:numRef>
            </c:plus>
            <c:minus>
              <c:numRef>
                <c:f>'O3'!$L$63:$L$67</c:f>
                <c:numCache>
                  <c:formatCode>General</c:formatCode>
                  <c:ptCount val="5"/>
                  <c:pt idx="0">
                    <c:v>4.5630000000000006</c:v>
                  </c:pt>
                  <c:pt idx="1">
                    <c:v>5.4079999999999995</c:v>
                  </c:pt>
                  <c:pt idx="2">
                    <c:v>5.6269999999999998</c:v>
                  </c:pt>
                  <c:pt idx="3">
                    <c:v>5.7659999999999991</c:v>
                  </c:pt>
                  <c:pt idx="4">
                    <c:v>5.2220000000000004</c:v>
                  </c:pt>
                </c:numCache>
              </c:numRef>
            </c:minus>
            <c:spPr>
              <a:noFill/>
              <a:ln w="19050" cap="flat" cmpd="sng" algn="ctr">
                <a:solidFill>
                  <a:schemeClr val="tx1"/>
                </a:solidFill>
                <a:round/>
              </a:ln>
              <a:effectLst/>
            </c:spPr>
          </c:errBars>
          <c:cat>
            <c:numRef>
              <c:f>'O3'!$B$63:$B$68</c:f>
              <c:numCache>
                <c:formatCode>General</c:formatCode>
                <c:ptCount val="6"/>
                <c:pt idx="0">
                  <c:v>1990</c:v>
                </c:pt>
                <c:pt idx="1">
                  <c:v>1995</c:v>
                </c:pt>
                <c:pt idx="2">
                  <c:v>2000</c:v>
                </c:pt>
                <c:pt idx="3">
                  <c:v>2005</c:v>
                </c:pt>
                <c:pt idx="4">
                  <c:v>2010</c:v>
                </c:pt>
                <c:pt idx="5">
                  <c:v>2015</c:v>
                </c:pt>
              </c:numCache>
            </c:numRef>
          </c:cat>
          <c:val>
            <c:numRef>
              <c:f>'O3'!$H$63:$H$67</c:f>
              <c:numCache>
                <c:formatCode>General</c:formatCode>
                <c:ptCount val="5"/>
                <c:pt idx="0">
                  <c:v>6.9</c:v>
                </c:pt>
                <c:pt idx="1">
                  <c:v>8.1999999999999993</c:v>
                </c:pt>
                <c:pt idx="2">
                  <c:v>8.5</c:v>
                </c:pt>
                <c:pt idx="3">
                  <c:v>8.6999999999999993</c:v>
                </c:pt>
                <c:pt idx="4">
                  <c:v>7.9</c:v>
                </c:pt>
              </c:numCache>
            </c:numRef>
          </c:val>
          <c:smooth val="0"/>
          <c:extLst>
            <c:ext xmlns:c16="http://schemas.microsoft.com/office/drawing/2014/chart" uri="{C3380CC4-5D6E-409C-BE32-E72D297353CC}">
              <c16:uniqueId val="{00000000-0216-499B-9699-EF8A4CDDD553}"/>
            </c:ext>
          </c:extLst>
        </c:ser>
        <c:ser>
          <c:idx val="0"/>
          <c:order val="2"/>
          <c:tx>
            <c:v>Cohen et al., 2017</c:v>
          </c:tx>
          <c:spPr>
            <a:ln w="28575" cap="rnd">
              <a:solidFill>
                <a:srgbClr val="FF0000"/>
              </a:solidFill>
              <a:round/>
            </a:ln>
            <a:effectLst/>
          </c:spPr>
          <c:marker>
            <c:symbol val="square"/>
            <c:size val="5"/>
            <c:spPr>
              <a:solidFill>
                <a:srgbClr val="FF0000"/>
              </a:solidFill>
              <a:ln w="9525">
                <a:solidFill>
                  <a:srgbClr val="FF0000"/>
                </a:solidFill>
              </a:ln>
              <a:effectLst/>
            </c:spPr>
          </c:marker>
          <c:errBars>
            <c:errDir val="y"/>
            <c:errBarType val="both"/>
            <c:errValType val="cust"/>
            <c:noEndCap val="0"/>
            <c:plus>
              <c:numRef>
                <c:f>'O3'!$E$63:$E$68</c:f>
                <c:numCache>
                  <c:formatCode>General</c:formatCode>
                  <c:ptCount val="6"/>
                  <c:pt idx="0">
                    <c:v>5</c:v>
                  </c:pt>
                  <c:pt idx="1">
                    <c:v>6</c:v>
                  </c:pt>
                  <c:pt idx="2">
                    <c:v>7.0000000000000018</c:v>
                  </c:pt>
                  <c:pt idx="3">
                    <c:v>7.4</c:v>
                  </c:pt>
                  <c:pt idx="4">
                    <c:v>7.5</c:v>
                  </c:pt>
                  <c:pt idx="5">
                    <c:v>7.9000000000000021</c:v>
                  </c:pt>
                </c:numCache>
              </c:numRef>
            </c:plus>
            <c:minus>
              <c:numRef>
                <c:f>'O3'!$D$63:$D$68</c:f>
                <c:numCache>
                  <c:formatCode>General</c:formatCode>
                  <c:ptCount val="6"/>
                  <c:pt idx="0">
                    <c:v>4.5999999999999996</c:v>
                  </c:pt>
                  <c:pt idx="1">
                    <c:v>5.6999999999999993</c:v>
                  </c:pt>
                  <c:pt idx="2">
                    <c:v>6.6</c:v>
                  </c:pt>
                  <c:pt idx="3">
                    <c:v>6.8999999999999995</c:v>
                  </c:pt>
                  <c:pt idx="4">
                    <c:v>6.8999999999999995</c:v>
                  </c:pt>
                  <c:pt idx="5">
                    <c:v>7.2999999999999989</c:v>
                  </c:pt>
                </c:numCache>
              </c:numRef>
            </c:minus>
            <c:spPr>
              <a:noFill/>
              <a:ln w="19050" cap="flat" cmpd="sng" algn="ctr">
                <a:solidFill>
                  <a:srgbClr val="FF0000"/>
                </a:solidFill>
                <a:round/>
              </a:ln>
              <a:effectLst/>
            </c:spPr>
          </c:errBars>
          <c:cat>
            <c:numRef>
              <c:f>'O3'!$B$63:$B$68</c:f>
              <c:numCache>
                <c:formatCode>General</c:formatCode>
                <c:ptCount val="6"/>
                <c:pt idx="0">
                  <c:v>1990</c:v>
                </c:pt>
                <c:pt idx="1">
                  <c:v>1995</c:v>
                </c:pt>
                <c:pt idx="2">
                  <c:v>2000</c:v>
                </c:pt>
                <c:pt idx="3">
                  <c:v>2005</c:v>
                </c:pt>
                <c:pt idx="4">
                  <c:v>2010</c:v>
                </c:pt>
                <c:pt idx="5">
                  <c:v>2015</c:v>
                </c:pt>
              </c:numCache>
            </c:numRef>
          </c:cat>
          <c:val>
            <c:numRef>
              <c:f>'O3'!$C$63:$C$68</c:f>
              <c:numCache>
                <c:formatCode>General</c:formatCode>
                <c:ptCount val="6"/>
                <c:pt idx="0">
                  <c:v>7.5</c:v>
                </c:pt>
                <c:pt idx="1">
                  <c:v>9.1999999999999993</c:v>
                </c:pt>
                <c:pt idx="2">
                  <c:v>10.6</c:v>
                </c:pt>
                <c:pt idx="3">
                  <c:v>11.1</c:v>
                </c:pt>
                <c:pt idx="4">
                  <c:v>11.2</c:v>
                </c:pt>
                <c:pt idx="5">
                  <c:v>11.7</c:v>
                </c:pt>
              </c:numCache>
            </c:numRef>
          </c:val>
          <c:smooth val="0"/>
          <c:extLst>
            <c:ext xmlns:c16="http://schemas.microsoft.com/office/drawing/2014/chart" uri="{C3380CC4-5D6E-409C-BE32-E72D297353CC}">
              <c16:uniqueId val="{00000001-0216-499B-9699-EF8A4CDDD553}"/>
            </c:ext>
          </c:extLst>
        </c:ser>
        <c:dLbls>
          <c:showLegendKey val="0"/>
          <c:showVal val="0"/>
          <c:showCatName val="0"/>
          <c:showSerName val="0"/>
          <c:showPercent val="0"/>
          <c:showBubbleSize val="0"/>
        </c:dLbls>
        <c:marker val="1"/>
        <c:smooth val="0"/>
        <c:axId val="407040440"/>
        <c:axId val="407049952"/>
      </c:lineChart>
      <c:scatterChart>
        <c:scatterStyle val="lineMarker"/>
        <c:varyColors val="0"/>
        <c:ser>
          <c:idx val="4"/>
          <c:order val="1"/>
          <c:tx>
            <c:v>This study with pre-industrial</c:v>
          </c:tx>
          <c:spPr>
            <a:ln w="25400" cap="rnd">
              <a:solidFill>
                <a:schemeClr val="tx1"/>
              </a:solidFill>
              <a:prstDash val="dash"/>
              <a:round/>
            </a:ln>
            <a:effectLst/>
          </c:spPr>
          <c:marker>
            <c:symbol val="circle"/>
            <c:size val="5"/>
            <c:spPr>
              <a:solidFill>
                <a:schemeClr val="tx1"/>
              </a:solidFill>
              <a:ln w="9525">
                <a:solidFill>
                  <a:schemeClr val="tx1"/>
                </a:solidFill>
              </a:ln>
              <a:effectLst/>
            </c:spPr>
          </c:marker>
          <c:yVal>
            <c:numRef>
              <c:f>'O3'!$H$71:$H$75</c:f>
              <c:numCache>
                <c:formatCode>General</c:formatCode>
                <c:ptCount val="5"/>
                <c:pt idx="0">
                  <c:v>9.4120000000000008</c:v>
                </c:pt>
                <c:pt idx="1">
                  <c:v>11.218999999999999</c:v>
                </c:pt>
                <c:pt idx="2">
                  <c:v>11.932</c:v>
                </c:pt>
                <c:pt idx="3">
                  <c:v>12.401999999999999</c:v>
                </c:pt>
                <c:pt idx="4">
                  <c:v>11.916</c:v>
                </c:pt>
              </c:numCache>
            </c:numRef>
          </c:yVal>
          <c:smooth val="0"/>
          <c:extLst>
            <c:ext xmlns:c16="http://schemas.microsoft.com/office/drawing/2014/chart" uri="{C3380CC4-5D6E-409C-BE32-E72D297353CC}">
              <c16:uniqueId val="{00000002-0216-499B-9699-EF8A4CDDD553}"/>
            </c:ext>
          </c:extLst>
        </c:ser>
        <c:ser>
          <c:idx val="2"/>
          <c:order val="3"/>
          <c:tx>
            <c:v>Fann et al., 2012</c:v>
          </c:tx>
          <c:spPr>
            <a:ln w="25400" cap="rnd">
              <a:noFill/>
              <a:round/>
            </a:ln>
            <a:effectLst/>
          </c:spPr>
          <c:marker>
            <c:symbol val="x"/>
            <c:size val="7"/>
            <c:spPr>
              <a:solidFill>
                <a:srgbClr val="0070C0"/>
              </a:solidFill>
              <a:ln w="9525">
                <a:noFill/>
              </a:ln>
              <a:effectLst/>
            </c:spPr>
          </c:marker>
          <c:xVal>
            <c:numLit>
              <c:formatCode>General</c:formatCode>
              <c:ptCount val="1"/>
              <c:pt idx="0">
                <c:v>4</c:v>
              </c:pt>
            </c:numLit>
          </c:xVal>
          <c:yVal>
            <c:numRef>
              <c:f>'O3'!$C$71</c:f>
              <c:numCache>
                <c:formatCode>General</c:formatCode>
                <c:ptCount val="1"/>
                <c:pt idx="0">
                  <c:v>19</c:v>
                </c:pt>
              </c:numCache>
            </c:numRef>
          </c:yVal>
          <c:smooth val="0"/>
          <c:extLst>
            <c:ext xmlns:c16="http://schemas.microsoft.com/office/drawing/2014/chart" uri="{C3380CC4-5D6E-409C-BE32-E72D297353CC}">
              <c16:uniqueId val="{00000003-0216-499B-9699-EF8A4CDDD553}"/>
            </c:ext>
          </c:extLst>
        </c:ser>
        <c:ser>
          <c:idx val="3"/>
          <c:order val="4"/>
          <c:tx>
            <c:v>Punger&amp;West, 2013</c:v>
          </c:tx>
          <c:spPr>
            <a:ln w="25400" cap="rnd">
              <a:noFill/>
              <a:round/>
            </a:ln>
            <a:effectLst/>
          </c:spPr>
          <c:marker>
            <c:symbol val="circle"/>
            <c:size val="7"/>
            <c:spPr>
              <a:solidFill>
                <a:srgbClr val="FFC000"/>
              </a:solidFill>
              <a:ln w="9525">
                <a:solidFill>
                  <a:srgbClr val="FFC000"/>
                </a:solidFill>
              </a:ln>
              <a:effectLst/>
            </c:spPr>
          </c:marker>
          <c:xVal>
            <c:numLit>
              <c:formatCode>General</c:formatCode>
              <c:ptCount val="1"/>
              <c:pt idx="0">
                <c:v>4</c:v>
              </c:pt>
            </c:numLit>
          </c:xVal>
          <c:yVal>
            <c:numRef>
              <c:f>'O3'!$C$73</c:f>
              <c:numCache>
                <c:formatCode>General</c:formatCode>
                <c:ptCount val="1"/>
                <c:pt idx="0">
                  <c:v>23.968</c:v>
                </c:pt>
              </c:numCache>
            </c:numRef>
          </c:yVal>
          <c:smooth val="0"/>
          <c:extLst>
            <c:ext xmlns:c16="http://schemas.microsoft.com/office/drawing/2014/chart" uri="{C3380CC4-5D6E-409C-BE32-E72D297353CC}">
              <c16:uniqueId val="{00000004-0216-499B-9699-EF8A4CDDD553}"/>
            </c:ext>
          </c:extLst>
        </c:ser>
        <c:dLbls>
          <c:showLegendKey val="0"/>
          <c:showVal val="0"/>
          <c:showCatName val="0"/>
          <c:showSerName val="0"/>
          <c:showPercent val="0"/>
          <c:showBubbleSize val="0"/>
        </c:dLbls>
        <c:axId val="404537608"/>
        <c:axId val="404537280"/>
      </c:scatterChart>
      <c:catAx>
        <c:axId val="407040440"/>
        <c:scaling>
          <c:orientation val="minMax"/>
        </c:scaling>
        <c:delete val="0"/>
        <c:axPos val="b"/>
        <c:numFmt formatCode="General" sourceLinked="1"/>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07049952"/>
        <c:crosses val="autoZero"/>
        <c:auto val="1"/>
        <c:lblAlgn val="ctr"/>
        <c:lblOffset val="100"/>
        <c:noMultiLvlLbl val="0"/>
      </c:catAx>
      <c:valAx>
        <c:axId val="407049952"/>
        <c:scaling>
          <c:orientation val="minMax"/>
          <c:max val="26"/>
          <c:min val="2"/>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n-US" sz="1100" baseline="0"/>
                  <a:t>thousands deaths y</a:t>
                </a:r>
                <a:r>
                  <a:rPr lang="en-US" sz="1100" baseline="30000"/>
                  <a:t>r-1</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07040440"/>
        <c:crosses val="autoZero"/>
        <c:crossBetween val="between"/>
        <c:majorUnit val="4"/>
      </c:valAx>
      <c:valAx>
        <c:axId val="404537280"/>
        <c:scaling>
          <c:orientation val="minMax"/>
          <c:max val="20"/>
          <c:min val="6"/>
        </c:scaling>
        <c:delete val="1"/>
        <c:axPos val="r"/>
        <c:numFmt formatCode="General" sourceLinked="1"/>
        <c:majorTickMark val="out"/>
        <c:minorTickMark val="none"/>
        <c:tickLblPos val="nextTo"/>
        <c:crossAx val="404537608"/>
        <c:crosses val="max"/>
        <c:crossBetween val="midCat"/>
        <c:majorUnit val="4"/>
      </c:valAx>
      <c:valAx>
        <c:axId val="404537608"/>
        <c:scaling>
          <c:orientation val="minMax"/>
        </c:scaling>
        <c:delete val="1"/>
        <c:axPos val="b"/>
        <c:numFmt formatCode="General" sourceLinked="1"/>
        <c:majorTickMark val="out"/>
        <c:minorTickMark val="none"/>
        <c:tickLblPos val="nextTo"/>
        <c:crossAx val="404537280"/>
        <c:crosses val="autoZero"/>
        <c:crossBetween val="midCat"/>
      </c:valAx>
      <c:spPr>
        <a:noFill/>
        <a:ln w="12700">
          <a:solidFill>
            <a:schemeClr val="tx1"/>
          </a:solidFill>
        </a:ln>
        <a:effectLst/>
      </c:spPr>
    </c:plotArea>
    <c:legend>
      <c:legendPos val="t"/>
      <c:layout>
        <c:manualLayout>
          <c:xMode val="edge"/>
          <c:yMode val="edge"/>
          <c:x val="9.5386929931352005E-2"/>
          <c:y val="4.6186703514496219E-2"/>
          <c:w val="0.53412469145441333"/>
          <c:h val="0.3024769238564728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U.S. Pop &gt; 25 yrs</a:t>
            </a:r>
          </a:p>
        </c:rich>
      </c:tx>
      <c:layout>
        <c:manualLayout>
          <c:xMode val="edge"/>
          <c:yMode val="edge"/>
          <c:x val="0.43657208271256864"/>
          <c:y val="9.4182853516388762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7699933149030453E-2"/>
          <c:y val="7.8493505727421198E-2"/>
          <c:w val="0.8685775084306987"/>
          <c:h val="0.81777952285622646"/>
        </c:manualLayout>
      </c:layout>
      <c:lineChart>
        <c:grouping val="standard"/>
        <c:varyColors val="0"/>
        <c:ser>
          <c:idx val="0"/>
          <c:order val="0"/>
          <c:tx>
            <c:strRef>
              <c:f>'O3'!$B$72</c:f>
              <c:strCache>
                <c:ptCount val="1"/>
                <c:pt idx="0">
                  <c:v> US Population &gt; 25yrs</c:v>
                </c:pt>
              </c:strCache>
            </c:strRef>
          </c:tx>
          <c:spPr>
            <a:ln w="28575" cap="rnd">
              <a:solidFill>
                <a:srgbClr val="C00000"/>
              </a:solidFill>
              <a:round/>
            </a:ln>
            <a:effectLst/>
          </c:spPr>
          <c:marker>
            <c:symbol val="square"/>
            <c:size val="5"/>
            <c:spPr>
              <a:solidFill>
                <a:srgbClr val="C00000"/>
              </a:solidFill>
              <a:ln w="12700">
                <a:solidFill>
                  <a:srgbClr val="C00000"/>
                </a:solidFill>
              </a:ln>
              <a:effectLst/>
            </c:spPr>
          </c:marker>
          <c:cat>
            <c:numRef>
              <c:f>'PM25'!$A$3:$A$23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'O3'!$F$72:$F$92</c:f>
              <c:numCache>
                <c:formatCode>General</c:formatCode>
                <c:ptCount val="21"/>
                <c:pt idx="0">
                  <c:v>156815904</c:v>
                </c:pt>
                <c:pt idx="1">
                  <c:v>160163552</c:v>
                </c:pt>
                <c:pt idx="2">
                  <c:v>162775600</c:v>
                </c:pt>
                <c:pt idx="3">
                  <c:v>165241072</c:v>
                </c:pt>
                <c:pt idx="4">
                  <c:v>167659552</c:v>
                </c:pt>
                <c:pt idx="5">
                  <c:v>170190112</c:v>
                </c:pt>
                <c:pt idx="6">
                  <c:v>172742016</c:v>
                </c:pt>
                <c:pt idx="7">
                  <c:v>175090400</c:v>
                </c:pt>
                <c:pt idx="8">
                  <c:v>177195888</c:v>
                </c:pt>
                <c:pt idx="9">
                  <c:v>179232656</c:v>
                </c:pt>
                <c:pt idx="10">
                  <c:v>180725104</c:v>
                </c:pt>
                <c:pt idx="11">
                  <c:v>183110640</c:v>
                </c:pt>
                <c:pt idx="12">
                  <c:v>184998144</c:v>
                </c:pt>
                <c:pt idx="13">
                  <c:v>186866960</c:v>
                </c:pt>
                <c:pt idx="14">
                  <c:v>188957312</c:v>
                </c:pt>
                <c:pt idx="15">
                  <c:v>191279072</c:v>
                </c:pt>
                <c:pt idx="16">
                  <c:v>193725136</c:v>
                </c:pt>
                <c:pt idx="17">
                  <c:v>196094672</c:v>
                </c:pt>
                <c:pt idx="18">
                  <c:v>198463168</c:v>
                </c:pt>
                <c:pt idx="19">
                  <c:v>200752640</c:v>
                </c:pt>
                <c:pt idx="20">
                  <c:v>202517600</c:v>
                </c:pt>
              </c:numCache>
            </c:numRef>
          </c:val>
          <c:smooth val="0"/>
          <c:extLst>
            <c:ext xmlns:c16="http://schemas.microsoft.com/office/drawing/2014/chart" uri="{C3380CC4-5D6E-409C-BE32-E72D297353CC}">
              <c16:uniqueId val="{00000000-FEBC-4846-90E0-475F2BF32F11}"/>
            </c:ext>
          </c:extLst>
        </c:ser>
        <c:dLbls>
          <c:showLegendKey val="0"/>
          <c:showVal val="0"/>
          <c:showCatName val="0"/>
          <c:showSerName val="0"/>
          <c:showPercent val="0"/>
          <c:showBubbleSize val="0"/>
        </c:dLbls>
        <c:marker val="1"/>
        <c:smooth val="0"/>
        <c:axId val="340252456"/>
        <c:axId val="340847704"/>
      </c:lineChart>
      <c:catAx>
        <c:axId val="340252456"/>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40847704"/>
        <c:crosses val="autoZero"/>
        <c:auto val="1"/>
        <c:lblAlgn val="ctr"/>
        <c:lblOffset val="100"/>
        <c:tickLblSkip val="2"/>
        <c:tickMarkSkip val="2"/>
        <c:noMultiLvlLbl val="0"/>
      </c:catAx>
      <c:valAx>
        <c:axId val="340847704"/>
        <c:scaling>
          <c:orientation val="minMax"/>
          <c:max val="210000000"/>
          <c:min val="150000000"/>
        </c:scaling>
        <c:delete val="0"/>
        <c:axPos val="l"/>
        <c:majorGridlines>
          <c:spPr>
            <a:ln w="9525" cap="flat" cmpd="sng" algn="ctr">
              <a:noFill/>
              <a:round/>
            </a:ln>
            <a:effectLst/>
          </c:spPr>
        </c:majorGridlines>
        <c:numFmt formatCode="0.0E+00" sourceLinked="0"/>
        <c:majorTickMark val="in"/>
        <c:minorTickMark val="none"/>
        <c:tickLblPos val="nextTo"/>
        <c:spPr>
          <a:noFill/>
          <a:ln>
            <a:solidFill>
              <a:srgbClr val="00206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40252456"/>
        <c:crosses val="autoZero"/>
        <c:crossBetween val="midCat"/>
        <c:majorUnit val="20000000"/>
      </c:valAx>
      <c:spPr>
        <a:noFill/>
        <a:ln w="12700">
          <a:solidFill>
            <a:srgbClr val="002060"/>
          </a:solidFill>
        </a:ln>
        <a:effectLst/>
      </c:spPr>
    </c:plotArea>
    <c:plotVisOnly val="1"/>
    <c:dispBlanksAs val="gap"/>
    <c:showDLblsOverMax val="0"/>
  </c:chart>
  <c:spPr>
    <a:noFill/>
    <a:ln>
      <a:noFill/>
    </a:ln>
    <a:effectLst/>
  </c:spPr>
  <c:txPr>
    <a:bodyPr/>
    <a:lstStyle/>
    <a:p>
      <a:pPr>
        <a:defRPr sz="1200" baseline="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cdr:x>
      <cdr:y>0.11491</cdr:y>
    </cdr:from>
    <cdr:to>
      <cdr:x>1</cdr:x>
      <cdr:y>0.20284</cdr:y>
    </cdr:to>
    <cdr:sp macro="" textlink="">
      <cdr:nvSpPr>
        <cdr:cNvPr id="2" name="TextBox 1"/>
        <cdr:cNvSpPr txBox="1"/>
      </cdr:nvSpPr>
      <cdr:spPr>
        <a:xfrm xmlns:a="http://schemas.openxmlformats.org/drawingml/2006/main">
          <a:off x="4267200" y="444315"/>
          <a:ext cx="1828800" cy="3400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Mortality Burden</a:t>
          </a:r>
        </a:p>
      </cdr:txBody>
    </cdr:sp>
  </cdr:relSizeAnchor>
  <cdr:relSizeAnchor xmlns:cdr="http://schemas.openxmlformats.org/drawingml/2006/chartDrawing">
    <cdr:from>
      <cdr:x>0.65</cdr:x>
      <cdr:y>0.15765</cdr:y>
    </cdr:from>
    <cdr:to>
      <cdr:x>0.7125</cdr:x>
      <cdr:y>0.15765</cdr:y>
    </cdr:to>
    <cdr:cxnSp macro="">
      <cdr:nvCxnSpPr>
        <cdr:cNvPr id="4" name="Straight Connector 3"/>
        <cdr:cNvCxnSpPr/>
      </cdr:nvCxnSpPr>
      <cdr:spPr>
        <a:xfrm xmlns:a="http://schemas.openxmlformats.org/drawingml/2006/main">
          <a:off x="3962400" y="609600"/>
          <a:ext cx="381000" cy="0"/>
        </a:xfrm>
        <a:prstGeom xmlns:a="http://schemas.openxmlformats.org/drawingml/2006/main" prst="line">
          <a:avLst/>
        </a:prstGeom>
        <a:ln xmlns:a="http://schemas.openxmlformats.org/drawingml/2006/main" w="158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AEC031-6521-454B-8B19-D3A2B6A51142}" type="datetimeFigureOut">
              <a:rPr lang="en-US" smtClean="0"/>
              <a:t>10/24/2017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D8BA56-76C9-4D6D-A5F0-1D6E4B27BEAE}" type="slidenum">
              <a:rPr lang="en-US" smtClean="0"/>
              <a:t>‹#›</a:t>
            </a:fld>
            <a:endParaRPr lang="en-US"/>
          </a:p>
        </p:txBody>
      </p:sp>
    </p:spTree>
    <p:extLst>
      <p:ext uri="{BB962C8B-B14F-4D97-AF65-F5344CB8AC3E}">
        <p14:creationId xmlns:p14="http://schemas.microsoft.com/office/powerpoint/2010/main" val="31339370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A2141DE-91C3-4C96-8387-4EB9CB7C3765}" type="datetimeFigureOut">
              <a:rPr lang="en-US"/>
              <a:pPr>
                <a:defRPr/>
              </a:pPr>
              <a:t>10/24/2017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EB58337-562A-41F2-9435-C586B42A6946}" type="slidenum">
              <a:rPr lang="en-US"/>
              <a:pPr>
                <a:defRPr/>
              </a:pPr>
              <a:t>‹#›</a:t>
            </a:fld>
            <a:endParaRPr lang="en-US"/>
          </a:p>
        </p:txBody>
      </p:sp>
    </p:spTree>
    <p:extLst>
      <p:ext uri="{BB962C8B-B14F-4D97-AF65-F5344CB8AC3E}">
        <p14:creationId xmlns:p14="http://schemas.microsoft.com/office/powerpoint/2010/main" val="18166049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B58337-562A-41F2-9435-C586B42A6946}" type="slidenum">
              <a:rPr lang="en-US" smtClean="0"/>
              <a:pPr>
                <a:defRPr/>
              </a:pPr>
              <a:t>2</a:t>
            </a:fld>
            <a:endParaRPr lang="en-US"/>
          </a:p>
        </p:txBody>
      </p:sp>
    </p:spTree>
    <p:extLst>
      <p:ext uri="{BB962C8B-B14F-4D97-AF65-F5344CB8AC3E}">
        <p14:creationId xmlns:p14="http://schemas.microsoft.com/office/powerpoint/2010/main" val="1947760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solidFill>
                  <a:srgbClr val="0066FF"/>
                </a:solidFill>
              </a:rPr>
              <a:t>1. However, they use uniform 22, 30 </a:t>
            </a:r>
            <a:r>
              <a:rPr lang="en-US" altLang="en-US" sz="1200" dirty="0" err="1">
                <a:solidFill>
                  <a:srgbClr val="0066FF"/>
                </a:solidFill>
              </a:rPr>
              <a:t>ppbv</a:t>
            </a:r>
            <a:r>
              <a:rPr lang="en-US" altLang="en-US" sz="1200" dirty="0">
                <a:solidFill>
                  <a:srgbClr val="0066FF"/>
                </a:solidFill>
              </a:rPr>
              <a:t> for the east and west </a:t>
            </a:r>
            <a:r>
              <a:rPr lang="en-US" altLang="en-US" sz="1200" dirty="0" err="1">
                <a:solidFill>
                  <a:srgbClr val="0066FF"/>
                </a:solidFill>
              </a:rPr>
              <a:t>backgournd</a:t>
            </a:r>
            <a:r>
              <a:rPr lang="en-US" altLang="en-US" sz="1200" dirty="0">
                <a:solidFill>
                  <a:srgbClr val="0066FF"/>
                </a:solidFill>
              </a:rPr>
              <a:t> o3 concentration. The background O3 should be higher in both the east and the west, larger than 32 </a:t>
            </a:r>
            <a:r>
              <a:rPr lang="en-US" altLang="en-US" sz="1200" dirty="0" err="1">
                <a:solidFill>
                  <a:srgbClr val="0066FF"/>
                </a:solidFill>
              </a:rPr>
              <a:t>ppbv</a:t>
            </a:r>
            <a:r>
              <a:rPr lang="en-US" altLang="en-US" sz="1200" dirty="0">
                <a:solidFill>
                  <a:srgbClr val="0066FF"/>
                </a:solidFill>
              </a:rPr>
              <a:t>. So they underestimate the background and then overestimate the O3 health burdens</a:t>
            </a:r>
            <a:endParaRPr lang="en-US" dirty="0"/>
          </a:p>
        </p:txBody>
      </p:sp>
      <p:sp>
        <p:nvSpPr>
          <p:cNvPr id="4" name="Slide Number Placeholder 3"/>
          <p:cNvSpPr>
            <a:spLocks noGrp="1"/>
          </p:cNvSpPr>
          <p:nvPr>
            <p:ph type="sldNum" sz="quarter" idx="10"/>
          </p:nvPr>
        </p:nvSpPr>
        <p:spPr/>
        <p:txBody>
          <a:bodyPr/>
          <a:lstStyle/>
          <a:p>
            <a:pPr>
              <a:defRPr/>
            </a:pPr>
            <a:fld id="{EEB58337-562A-41F2-9435-C586B42A6946}" type="slidenum">
              <a:rPr lang="en-US" smtClean="0"/>
              <a:pPr>
                <a:defRPr/>
              </a:pPr>
              <a:t>11</a:t>
            </a:fld>
            <a:endParaRPr lang="en-US"/>
          </a:p>
        </p:txBody>
      </p:sp>
    </p:spTree>
    <p:extLst>
      <p:ext uri="{BB962C8B-B14F-4D97-AF65-F5344CB8AC3E}">
        <p14:creationId xmlns:p14="http://schemas.microsoft.com/office/powerpoint/2010/main" val="2054697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B58337-562A-41F2-9435-C586B42A6946}" type="slidenum">
              <a:rPr lang="en-US" smtClean="0"/>
              <a:pPr>
                <a:defRPr/>
              </a:pPr>
              <a:t>12</a:t>
            </a:fld>
            <a:endParaRPr lang="en-US"/>
          </a:p>
        </p:txBody>
      </p:sp>
    </p:spTree>
    <p:extLst>
      <p:ext uri="{BB962C8B-B14F-4D97-AF65-F5344CB8AC3E}">
        <p14:creationId xmlns:p14="http://schemas.microsoft.com/office/powerpoint/2010/main" val="6770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B58337-562A-41F2-9435-C586B42A6946}" type="slidenum">
              <a:rPr lang="en-US" smtClean="0"/>
              <a:pPr>
                <a:defRPr/>
              </a:pPr>
              <a:t>13</a:t>
            </a:fld>
            <a:endParaRPr lang="en-US"/>
          </a:p>
        </p:txBody>
      </p:sp>
    </p:spTree>
    <p:extLst>
      <p:ext uri="{BB962C8B-B14F-4D97-AF65-F5344CB8AC3E}">
        <p14:creationId xmlns:p14="http://schemas.microsoft.com/office/powerpoint/2010/main" val="1720547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B58337-562A-41F2-9435-C586B42A6946}" type="slidenum">
              <a:rPr lang="en-US" smtClean="0"/>
              <a:pPr>
                <a:defRPr/>
              </a:pPr>
              <a:t>18</a:t>
            </a:fld>
            <a:endParaRPr lang="en-US"/>
          </a:p>
        </p:txBody>
      </p:sp>
    </p:spTree>
    <p:extLst>
      <p:ext uri="{BB962C8B-B14F-4D97-AF65-F5344CB8AC3E}">
        <p14:creationId xmlns:p14="http://schemas.microsoft.com/office/powerpoint/2010/main" val="1645325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Model evaluation for the major air pollutants and meteorology variables are presented in several previous studies.</a:t>
            </a:r>
          </a:p>
          <a:p>
            <a:pPr marL="228600" indent="-228600">
              <a:buAutoNum type="arabicPeriod"/>
            </a:pPr>
            <a:r>
              <a:rPr lang="en-US" baseline="0" dirty="0"/>
              <a:t>Why NH4 is poor—check the reference</a:t>
            </a:r>
          </a:p>
          <a:p>
            <a:pPr marL="228600" indent="-228600">
              <a:buAutoNum type="arabicPeriod"/>
            </a:pPr>
            <a:r>
              <a:rPr lang="en-US" baseline="0" dirty="0"/>
              <a:t>Underestimating N—Check </a:t>
            </a:r>
            <a:r>
              <a:rPr lang="en-US" baseline="0" dirty="0" err="1"/>
              <a:t>Wyat’s</a:t>
            </a:r>
            <a:r>
              <a:rPr lang="en-US" baseline="0" dirty="0"/>
              <a:t> paper</a:t>
            </a:r>
            <a:endParaRPr lang="en-US" dirty="0"/>
          </a:p>
        </p:txBody>
      </p:sp>
      <p:sp>
        <p:nvSpPr>
          <p:cNvPr id="4" name="Slide Number Placeholder 3"/>
          <p:cNvSpPr>
            <a:spLocks noGrp="1"/>
          </p:cNvSpPr>
          <p:nvPr>
            <p:ph type="sldNum" sz="quarter" idx="10"/>
          </p:nvPr>
        </p:nvSpPr>
        <p:spPr/>
        <p:txBody>
          <a:bodyPr/>
          <a:lstStyle/>
          <a:p>
            <a:pPr>
              <a:defRPr/>
            </a:pPr>
            <a:fld id="{EEB58337-562A-41F2-9435-C586B42A6946}" type="slidenum">
              <a:rPr lang="en-US" smtClean="0"/>
              <a:pPr>
                <a:defRPr/>
              </a:pPr>
              <a:t>19</a:t>
            </a:fld>
            <a:endParaRPr lang="en-US"/>
          </a:p>
        </p:txBody>
      </p:sp>
    </p:spTree>
    <p:extLst>
      <p:ext uri="{BB962C8B-B14F-4D97-AF65-F5344CB8AC3E}">
        <p14:creationId xmlns:p14="http://schemas.microsoft.com/office/powerpoint/2010/main" val="88770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2000 2010 </a:t>
            </a:r>
          </a:p>
        </p:txBody>
      </p:sp>
      <p:sp>
        <p:nvSpPr>
          <p:cNvPr id="4" name="Slide Number Placeholder 3"/>
          <p:cNvSpPr>
            <a:spLocks noGrp="1"/>
          </p:cNvSpPr>
          <p:nvPr>
            <p:ph type="sldNum" sz="quarter" idx="10"/>
          </p:nvPr>
        </p:nvSpPr>
        <p:spPr/>
        <p:txBody>
          <a:bodyPr/>
          <a:lstStyle/>
          <a:p>
            <a:pPr>
              <a:defRPr/>
            </a:pPr>
            <a:fld id="{EEB58337-562A-41F2-9435-C586B42A6946}" type="slidenum">
              <a:rPr lang="en-US" smtClean="0"/>
              <a:pPr>
                <a:defRPr/>
              </a:pPr>
              <a:t>20</a:t>
            </a:fld>
            <a:endParaRPr lang="en-US"/>
          </a:p>
        </p:txBody>
      </p:sp>
    </p:spTree>
    <p:extLst>
      <p:ext uri="{BB962C8B-B14F-4D97-AF65-F5344CB8AC3E}">
        <p14:creationId xmlns:p14="http://schemas.microsoft.com/office/powerpoint/2010/main" val="4163304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2000 2010 </a:t>
            </a:r>
          </a:p>
        </p:txBody>
      </p:sp>
      <p:sp>
        <p:nvSpPr>
          <p:cNvPr id="4" name="Slide Number Placeholder 3"/>
          <p:cNvSpPr>
            <a:spLocks noGrp="1"/>
          </p:cNvSpPr>
          <p:nvPr>
            <p:ph type="sldNum" sz="quarter" idx="10"/>
          </p:nvPr>
        </p:nvSpPr>
        <p:spPr/>
        <p:txBody>
          <a:bodyPr/>
          <a:lstStyle/>
          <a:p>
            <a:pPr>
              <a:defRPr/>
            </a:pPr>
            <a:fld id="{EEB58337-562A-41F2-9435-C586B42A6946}" type="slidenum">
              <a:rPr lang="en-US" smtClean="0"/>
              <a:pPr>
                <a:defRPr/>
              </a:pPr>
              <a:t>21</a:t>
            </a:fld>
            <a:endParaRPr lang="en-US"/>
          </a:p>
        </p:txBody>
      </p:sp>
    </p:spTree>
    <p:extLst>
      <p:ext uri="{BB962C8B-B14F-4D97-AF65-F5344CB8AC3E}">
        <p14:creationId xmlns:p14="http://schemas.microsoft.com/office/powerpoint/2010/main" val="979039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Model evaluation for the major air pollutants and meteorology variables are presented in several previous studies.</a:t>
            </a:r>
          </a:p>
          <a:p>
            <a:pPr marL="228600" indent="-228600">
              <a:buAutoNum type="arabicPeriod"/>
            </a:pPr>
            <a:r>
              <a:rPr lang="en-US" baseline="0" dirty="0"/>
              <a:t>Why NH4 is poor—check the reference</a:t>
            </a:r>
          </a:p>
          <a:p>
            <a:pPr marL="228600" indent="-228600">
              <a:buAutoNum type="arabicPeriod"/>
            </a:pPr>
            <a:r>
              <a:rPr lang="en-US" baseline="0" dirty="0"/>
              <a:t>Underestimating N—Check </a:t>
            </a:r>
            <a:r>
              <a:rPr lang="en-US" baseline="0" dirty="0" err="1"/>
              <a:t>Wyat’s</a:t>
            </a:r>
            <a:r>
              <a:rPr lang="en-US" baseline="0" dirty="0"/>
              <a:t> paper</a:t>
            </a:r>
            <a:endParaRPr lang="en-US" dirty="0"/>
          </a:p>
        </p:txBody>
      </p:sp>
      <p:sp>
        <p:nvSpPr>
          <p:cNvPr id="4" name="Slide Number Placeholder 3"/>
          <p:cNvSpPr>
            <a:spLocks noGrp="1"/>
          </p:cNvSpPr>
          <p:nvPr>
            <p:ph type="sldNum" sz="quarter" idx="10"/>
          </p:nvPr>
        </p:nvSpPr>
        <p:spPr/>
        <p:txBody>
          <a:bodyPr/>
          <a:lstStyle/>
          <a:p>
            <a:pPr>
              <a:defRPr/>
            </a:pPr>
            <a:fld id="{EEB58337-562A-41F2-9435-C586B42A6946}" type="slidenum">
              <a:rPr lang="en-US" smtClean="0"/>
              <a:pPr>
                <a:defRPr/>
              </a:pPr>
              <a:t>22</a:t>
            </a:fld>
            <a:endParaRPr lang="en-US"/>
          </a:p>
        </p:txBody>
      </p:sp>
    </p:spTree>
    <p:extLst>
      <p:ext uri="{BB962C8B-B14F-4D97-AF65-F5344CB8AC3E}">
        <p14:creationId xmlns:p14="http://schemas.microsoft.com/office/powerpoint/2010/main" val="1458423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B58337-562A-41F2-9435-C586B42A6946}" type="slidenum">
              <a:rPr lang="en-US" smtClean="0"/>
              <a:pPr>
                <a:defRPr/>
              </a:pPr>
              <a:t>24</a:t>
            </a:fld>
            <a:endParaRPr lang="en-US"/>
          </a:p>
        </p:txBody>
      </p:sp>
    </p:spTree>
    <p:extLst>
      <p:ext uri="{BB962C8B-B14F-4D97-AF65-F5344CB8AC3E}">
        <p14:creationId xmlns:p14="http://schemas.microsoft.com/office/powerpoint/2010/main" val="3046351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Model evaluation for the major air pollutants and meteorology variables are presented in several previous studies.</a:t>
            </a:r>
          </a:p>
          <a:p>
            <a:pPr marL="228600" indent="-228600">
              <a:buAutoNum type="arabicPeriod"/>
            </a:pPr>
            <a:r>
              <a:rPr lang="en-US" baseline="0" dirty="0"/>
              <a:t>Why NH4 is poor—check the reference</a:t>
            </a:r>
          </a:p>
          <a:p>
            <a:pPr marL="228600" indent="-228600">
              <a:buAutoNum type="arabicPeriod"/>
            </a:pPr>
            <a:r>
              <a:rPr lang="en-US" baseline="0" dirty="0"/>
              <a:t>Underestimating N—Check </a:t>
            </a:r>
            <a:r>
              <a:rPr lang="en-US" baseline="0" dirty="0" err="1"/>
              <a:t>Wyat’s</a:t>
            </a:r>
            <a:r>
              <a:rPr lang="en-US" baseline="0" dirty="0"/>
              <a:t> paper</a:t>
            </a:r>
            <a:endParaRPr lang="en-US" dirty="0"/>
          </a:p>
        </p:txBody>
      </p:sp>
      <p:sp>
        <p:nvSpPr>
          <p:cNvPr id="4" name="Slide Number Placeholder 3"/>
          <p:cNvSpPr>
            <a:spLocks noGrp="1"/>
          </p:cNvSpPr>
          <p:nvPr>
            <p:ph type="sldNum" sz="quarter" idx="10"/>
          </p:nvPr>
        </p:nvSpPr>
        <p:spPr/>
        <p:txBody>
          <a:bodyPr/>
          <a:lstStyle/>
          <a:p>
            <a:pPr>
              <a:defRPr/>
            </a:pPr>
            <a:fld id="{EEB58337-562A-41F2-9435-C586B42A6946}" type="slidenum">
              <a:rPr lang="en-US" smtClean="0"/>
              <a:pPr>
                <a:defRPr/>
              </a:pPr>
              <a:t>25</a:t>
            </a:fld>
            <a:endParaRPr lang="en-US"/>
          </a:p>
        </p:txBody>
      </p:sp>
    </p:spTree>
    <p:extLst>
      <p:ext uri="{BB962C8B-B14F-4D97-AF65-F5344CB8AC3E}">
        <p14:creationId xmlns:p14="http://schemas.microsoft.com/office/powerpoint/2010/main" val="1021286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B58337-562A-41F2-9435-C586B42A6946}" type="slidenum">
              <a:rPr lang="en-US" smtClean="0"/>
              <a:pPr>
                <a:defRPr/>
              </a:pPr>
              <a:t>3</a:t>
            </a:fld>
            <a:endParaRPr lang="en-US"/>
          </a:p>
        </p:txBody>
      </p:sp>
    </p:spTree>
    <p:extLst>
      <p:ext uri="{BB962C8B-B14F-4D97-AF65-F5344CB8AC3E}">
        <p14:creationId xmlns:p14="http://schemas.microsoft.com/office/powerpoint/2010/main" val="3210047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solidFill>
                  <a:srgbClr val="0066FF"/>
                </a:solidFill>
              </a:rPr>
              <a:t>1. However, they use uniform 22, 30 </a:t>
            </a:r>
            <a:r>
              <a:rPr lang="en-US" altLang="en-US" sz="1200" dirty="0" err="1">
                <a:solidFill>
                  <a:srgbClr val="0066FF"/>
                </a:solidFill>
              </a:rPr>
              <a:t>ppbv</a:t>
            </a:r>
            <a:r>
              <a:rPr lang="en-US" altLang="en-US" sz="1200" dirty="0">
                <a:solidFill>
                  <a:srgbClr val="0066FF"/>
                </a:solidFill>
              </a:rPr>
              <a:t> for the east and west </a:t>
            </a:r>
            <a:r>
              <a:rPr lang="en-US" altLang="en-US" sz="1200" dirty="0" err="1">
                <a:solidFill>
                  <a:srgbClr val="0066FF"/>
                </a:solidFill>
              </a:rPr>
              <a:t>backgournd</a:t>
            </a:r>
            <a:r>
              <a:rPr lang="en-US" altLang="en-US" sz="1200" dirty="0">
                <a:solidFill>
                  <a:srgbClr val="0066FF"/>
                </a:solidFill>
              </a:rPr>
              <a:t> o3 concentration. The background O3 should be higher in both the east and the west, larger than 32 </a:t>
            </a:r>
            <a:r>
              <a:rPr lang="en-US" altLang="en-US" sz="1200" dirty="0" err="1">
                <a:solidFill>
                  <a:srgbClr val="0066FF"/>
                </a:solidFill>
              </a:rPr>
              <a:t>ppbv</a:t>
            </a:r>
            <a:r>
              <a:rPr lang="en-US" altLang="en-US" sz="1200" dirty="0">
                <a:solidFill>
                  <a:srgbClr val="0066FF"/>
                </a:solidFill>
              </a:rPr>
              <a:t>. So they underestimate the background and then overestimate the O3 health burdens</a:t>
            </a:r>
            <a:endParaRPr lang="en-US" dirty="0"/>
          </a:p>
        </p:txBody>
      </p:sp>
      <p:sp>
        <p:nvSpPr>
          <p:cNvPr id="4" name="Slide Number Placeholder 3"/>
          <p:cNvSpPr>
            <a:spLocks noGrp="1"/>
          </p:cNvSpPr>
          <p:nvPr>
            <p:ph type="sldNum" sz="quarter" idx="10"/>
          </p:nvPr>
        </p:nvSpPr>
        <p:spPr/>
        <p:txBody>
          <a:bodyPr/>
          <a:lstStyle/>
          <a:p>
            <a:pPr>
              <a:defRPr/>
            </a:pPr>
            <a:fld id="{EEB58337-562A-41F2-9435-C586B42A6946}" type="slidenum">
              <a:rPr lang="en-US" smtClean="0"/>
              <a:pPr>
                <a:defRPr/>
              </a:pPr>
              <a:t>26</a:t>
            </a:fld>
            <a:endParaRPr lang="en-US"/>
          </a:p>
        </p:txBody>
      </p:sp>
    </p:spTree>
    <p:extLst>
      <p:ext uri="{BB962C8B-B14F-4D97-AF65-F5344CB8AC3E}">
        <p14:creationId xmlns:p14="http://schemas.microsoft.com/office/powerpoint/2010/main" val="1089902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B58337-562A-41F2-9435-C586B42A6946}" type="slidenum">
              <a:rPr lang="en-US" smtClean="0"/>
              <a:pPr>
                <a:defRPr/>
              </a:pPr>
              <a:t>27</a:t>
            </a:fld>
            <a:endParaRPr lang="en-US"/>
          </a:p>
        </p:txBody>
      </p:sp>
    </p:spTree>
    <p:extLst>
      <p:ext uri="{BB962C8B-B14F-4D97-AF65-F5344CB8AC3E}">
        <p14:creationId xmlns:p14="http://schemas.microsoft.com/office/powerpoint/2010/main" val="396995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B58337-562A-41F2-9435-C586B42A6946}" type="slidenum">
              <a:rPr lang="en-US" smtClean="0"/>
              <a:pPr>
                <a:defRPr/>
              </a:pPr>
              <a:t>4</a:t>
            </a:fld>
            <a:endParaRPr lang="en-US"/>
          </a:p>
        </p:txBody>
      </p:sp>
    </p:spTree>
    <p:extLst>
      <p:ext uri="{BB962C8B-B14F-4D97-AF65-F5344CB8AC3E}">
        <p14:creationId xmlns:p14="http://schemas.microsoft.com/office/powerpoint/2010/main" val="340758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B58337-562A-41F2-9435-C586B42A6946}" type="slidenum">
              <a:rPr lang="en-US" smtClean="0"/>
              <a:pPr>
                <a:defRPr/>
              </a:pPr>
              <a:t>5</a:t>
            </a:fld>
            <a:endParaRPr lang="en-US"/>
          </a:p>
        </p:txBody>
      </p:sp>
    </p:spTree>
    <p:extLst>
      <p:ext uri="{BB962C8B-B14F-4D97-AF65-F5344CB8AC3E}">
        <p14:creationId xmlns:p14="http://schemas.microsoft.com/office/powerpoint/2010/main" val="801462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CDC: Centers for Disease Control and Prevention </a:t>
            </a:r>
          </a:p>
          <a:p>
            <a:pPr marL="228600" indent="-228600">
              <a:buAutoNum type="arabicPeriod"/>
            </a:pPr>
            <a:r>
              <a:rPr lang="en-US" baseline="0" dirty="0"/>
              <a:t>For the AF, they are both depending on the air pollution concentration; </a:t>
            </a:r>
            <a:endParaRPr lang="en-US" dirty="0"/>
          </a:p>
        </p:txBody>
      </p:sp>
      <p:sp>
        <p:nvSpPr>
          <p:cNvPr id="4" name="Slide Number Placeholder 3"/>
          <p:cNvSpPr>
            <a:spLocks noGrp="1"/>
          </p:cNvSpPr>
          <p:nvPr>
            <p:ph type="sldNum" sz="quarter" idx="10"/>
          </p:nvPr>
        </p:nvSpPr>
        <p:spPr/>
        <p:txBody>
          <a:bodyPr/>
          <a:lstStyle/>
          <a:p>
            <a:pPr>
              <a:defRPr/>
            </a:pPr>
            <a:fld id="{EEB58337-562A-41F2-9435-C586B42A6946}" type="slidenum">
              <a:rPr lang="en-US" smtClean="0"/>
              <a:pPr>
                <a:defRPr/>
              </a:pPr>
              <a:t>6</a:t>
            </a:fld>
            <a:endParaRPr lang="en-US"/>
          </a:p>
        </p:txBody>
      </p:sp>
    </p:spTree>
    <p:extLst>
      <p:ext uri="{BB962C8B-B14F-4D97-AF65-F5344CB8AC3E}">
        <p14:creationId xmlns:p14="http://schemas.microsoft.com/office/powerpoint/2010/main" val="164190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B58337-562A-41F2-9435-C586B42A6946}" type="slidenum">
              <a:rPr lang="en-US" smtClean="0"/>
              <a:pPr>
                <a:defRPr/>
              </a:pPr>
              <a:t>7</a:t>
            </a:fld>
            <a:endParaRPr lang="en-US"/>
          </a:p>
        </p:txBody>
      </p:sp>
    </p:spTree>
    <p:extLst>
      <p:ext uri="{BB962C8B-B14F-4D97-AF65-F5344CB8AC3E}">
        <p14:creationId xmlns:p14="http://schemas.microsoft.com/office/powerpoint/2010/main" val="4060716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solidFill>
                  <a:srgbClr val="0066FF"/>
                </a:solidFill>
              </a:rPr>
              <a:t>1. However, they use uniform 22, 30 </a:t>
            </a:r>
            <a:r>
              <a:rPr lang="en-US" altLang="en-US" sz="1200" dirty="0" err="1">
                <a:solidFill>
                  <a:srgbClr val="0066FF"/>
                </a:solidFill>
              </a:rPr>
              <a:t>ppbv</a:t>
            </a:r>
            <a:r>
              <a:rPr lang="en-US" altLang="en-US" sz="1200" dirty="0">
                <a:solidFill>
                  <a:srgbClr val="0066FF"/>
                </a:solidFill>
              </a:rPr>
              <a:t> for the east and west </a:t>
            </a:r>
            <a:r>
              <a:rPr lang="en-US" altLang="en-US" sz="1200" dirty="0" err="1">
                <a:solidFill>
                  <a:srgbClr val="0066FF"/>
                </a:solidFill>
              </a:rPr>
              <a:t>backgournd</a:t>
            </a:r>
            <a:r>
              <a:rPr lang="en-US" altLang="en-US" sz="1200" dirty="0">
                <a:solidFill>
                  <a:srgbClr val="0066FF"/>
                </a:solidFill>
              </a:rPr>
              <a:t> o3 concentration. The background O3 should be higher in both the east and the west, larger than 32 </a:t>
            </a:r>
            <a:r>
              <a:rPr lang="en-US" altLang="en-US" sz="1200" dirty="0" err="1">
                <a:solidFill>
                  <a:srgbClr val="0066FF"/>
                </a:solidFill>
              </a:rPr>
              <a:t>ppbv</a:t>
            </a:r>
            <a:r>
              <a:rPr lang="en-US" altLang="en-US" sz="1200" dirty="0">
                <a:solidFill>
                  <a:srgbClr val="0066FF"/>
                </a:solidFill>
              </a:rPr>
              <a:t>. So they underestimate the background and then overestimate the O3 health burdens</a:t>
            </a:r>
            <a:endParaRPr lang="en-US" dirty="0"/>
          </a:p>
        </p:txBody>
      </p:sp>
      <p:sp>
        <p:nvSpPr>
          <p:cNvPr id="4" name="Slide Number Placeholder 3"/>
          <p:cNvSpPr>
            <a:spLocks noGrp="1"/>
          </p:cNvSpPr>
          <p:nvPr>
            <p:ph type="sldNum" sz="quarter" idx="10"/>
          </p:nvPr>
        </p:nvSpPr>
        <p:spPr/>
        <p:txBody>
          <a:bodyPr/>
          <a:lstStyle/>
          <a:p>
            <a:pPr>
              <a:defRPr/>
            </a:pPr>
            <a:fld id="{EEB58337-562A-41F2-9435-C586B42A6946}" type="slidenum">
              <a:rPr lang="en-US" smtClean="0"/>
              <a:pPr>
                <a:defRPr/>
              </a:pPr>
              <a:t>8</a:t>
            </a:fld>
            <a:endParaRPr lang="en-US"/>
          </a:p>
        </p:txBody>
      </p:sp>
    </p:spTree>
    <p:extLst>
      <p:ext uri="{BB962C8B-B14F-4D97-AF65-F5344CB8AC3E}">
        <p14:creationId xmlns:p14="http://schemas.microsoft.com/office/powerpoint/2010/main" val="2163435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solidFill>
                  <a:srgbClr val="0066FF"/>
                </a:solidFill>
              </a:rPr>
              <a:t>1. However, they use uniform 22, 30 </a:t>
            </a:r>
            <a:r>
              <a:rPr lang="en-US" altLang="en-US" sz="1200" dirty="0" err="1">
                <a:solidFill>
                  <a:srgbClr val="0066FF"/>
                </a:solidFill>
              </a:rPr>
              <a:t>ppbv</a:t>
            </a:r>
            <a:r>
              <a:rPr lang="en-US" altLang="en-US" sz="1200" dirty="0">
                <a:solidFill>
                  <a:srgbClr val="0066FF"/>
                </a:solidFill>
              </a:rPr>
              <a:t> for the east and west </a:t>
            </a:r>
            <a:r>
              <a:rPr lang="en-US" altLang="en-US" sz="1200" dirty="0" err="1">
                <a:solidFill>
                  <a:srgbClr val="0066FF"/>
                </a:solidFill>
              </a:rPr>
              <a:t>backgournd</a:t>
            </a:r>
            <a:r>
              <a:rPr lang="en-US" altLang="en-US" sz="1200" dirty="0">
                <a:solidFill>
                  <a:srgbClr val="0066FF"/>
                </a:solidFill>
              </a:rPr>
              <a:t> o3 concentration. The background O3 should be higher in both the east and the west, larger than 32 </a:t>
            </a:r>
            <a:r>
              <a:rPr lang="en-US" altLang="en-US" sz="1200" dirty="0" err="1">
                <a:solidFill>
                  <a:srgbClr val="0066FF"/>
                </a:solidFill>
              </a:rPr>
              <a:t>ppbv</a:t>
            </a:r>
            <a:r>
              <a:rPr lang="en-US" altLang="en-US" sz="1200" dirty="0">
                <a:solidFill>
                  <a:srgbClr val="0066FF"/>
                </a:solidFill>
              </a:rPr>
              <a:t>. So they underestimate the background and then overestimate the O3 health burdens</a:t>
            </a:r>
            <a:endParaRPr lang="en-US" dirty="0"/>
          </a:p>
        </p:txBody>
      </p:sp>
      <p:sp>
        <p:nvSpPr>
          <p:cNvPr id="4" name="Slide Number Placeholder 3"/>
          <p:cNvSpPr>
            <a:spLocks noGrp="1"/>
          </p:cNvSpPr>
          <p:nvPr>
            <p:ph type="sldNum" sz="quarter" idx="10"/>
          </p:nvPr>
        </p:nvSpPr>
        <p:spPr/>
        <p:txBody>
          <a:bodyPr/>
          <a:lstStyle/>
          <a:p>
            <a:pPr>
              <a:defRPr/>
            </a:pPr>
            <a:fld id="{EEB58337-562A-41F2-9435-C586B42A6946}" type="slidenum">
              <a:rPr lang="en-US" smtClean="0"/>
              <a:pPr>
                <a:defRPr/>
              </a:pPr>
              <a:t>9</a:t>
            </a:fld>
            <a:endParaRPr lang="en-US"/>
          </a:p>
        </p:txBody>
      </p:sp>
    </p:spTree>
    <p:extLst>
      <p:ext uri="{BB962C8B-B14F-4D97-AF65-F5344CB8AC3E}">
        <p14:creationId xmlns:p14="http://schemas.microsoft.com/office/powerpoint/2010/main" val="2912901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solidFill>
                  <a:srgbClr val="0066FF"/>
                </a:solidFill>
              </a:rPr>
              <a:t>1. However, they use uniform 22, 30 </a:t>
            </a:r>
            <a:r>
              <a:rPr lang="en-US" altLang="en-US" sz="1200" dirty="0" err="1">
                <a:solidFill>
                  <a:srgbClr val="0066FF"/>
                </a:solidFill>
              </a:rPr>
              <a:t>ppbv</a:t>
            </a:r>
            <a:r>
              <a:rPr lang="en-US" altLang="en-US" sz="1200" dirty="0">
                <a:solidFill>
                  <a:srgbClr val="0066FF"/>
                </a:solidFill>
              </a:rPr>
              <a:t> for the east and west </a:t>
            </a:r>
            <a:r>
              <a:rPr lang="en-US" altLang="en-US" sz="1200" dirty="0" err="1">
                <a:solidFill>
                  <a:srgbClr val="0066FF"/>
                </a:solidFill>
              </a:rPr>
              <a:t>backgournd</a:t>
            </a:r>
            <a:r>
              <a:rPr lang="en-US" altLang="en-US" sz="1200" dirty="0">
                <a:solidFill>
                  <a:srgbClr val="0066FF"/>
                </a:solidFill>
              </a:rPr>
              <a:t> o3 concentration. The background O3 should be higher in both the east and the west, larger than 32 </a:t>
            </a:r>
            <a:r>
              <a:rPr lang="en-US" altLang="en-US" sz="1200" dirty="0" err="1">
                <a:solidFill>
                  <a:srgbClr val="0066FF"/>
                </a:solidFill>
              </a:rPr>
              <a:t>ppbv</a:t>
            </a:r>
            <a:r>
              <a:rPr lang="en-US" altLang="en-US" sz="1200" dirty="0">
                <a:solidFill>
                  <a:srgbClr val="0066FF"/>
                </a:solidFill>
              </a:rPr>
              <a:t>. So they underestimate the background and then overestimate the O3 health burdens</a:t>
            </a:r>
            <a:endParaRPr lang="en-US" dirty="0"/>
          </a:p>
        </p:txBody>
      </p:sp>
      <p:sp>
        <p:nvSpPr>
          <p:cNvPr id="4" name="Slide Number Placeholder 3"/>
          <p:cNvSpPr>
            <a:spLocks noGrp="1"/>
          </p:cNvSpPr>
          <p:nvPr>
            <p:ph type="sldNum" sz="quarter" idx="10"/>
          </p:nvPr>
        </p:nvSpPr>
        <p:spPr/>
        <p:txBody>
          <a:bodyPr/>
          <a:lstStyle/>
          <a:p>
            <a:pPr>
              <a:defRPr/>
            </a:pPr>
            <a:fld id="{EEB58337-562A-41F2-9435-C586B42A6946}" type="slidenum">
              <a:rPr lang="en-US" smtClean="0"/>
              <a:pPr>
                <a:defRPr/>
              </a:pPr>
              <a:t>10</a:t>
            </a:fld>
            <a:endParaRPr lang="en-US"/>
          </a:p>
        </p:txBody>
      </p:sp>
    </p:spTree>
    <p:extLst>
      <p:ext uri="{BB962C8B-B14F-4D97-AF65-F5344CB8AC3E}">
        <p14:creationId xmlns:p14="http://schemas.microsoft.com/office/powerpoint/2010/main" val="3678939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51BA0BF-B028-44EF-8352-B0D3FD81FC62}" type="datetime1">
              <a:rPr lang="en-US" smtClean="0"/>
              <a:t>10/24/2017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95984" y="6492875"/>
            <a:ext cx="2133600" cy="365125"/>
          </a:xfrm>
        </p:spPr>
        <p:txBody>
          <a:bodyPr/>
          <a:lstStyle>
            <a:lvl1pPr>
              <a:defRPr sz="2000" b="1"/>
            </a:lvl1pPr>
          </a:lstStyle>
          <a:p>
            <a:pPr>
              <a:defRPr/>
            </a:pPr>
            <a:fld id="{B0068559-29FF-4BAD-A6E0-D9FB21A90C2B}" type="slidenum">
              <a:rPr lang="en-US" smtClean="0"/>
              <a:pPr>
                <a:defRPr/>
              </a:pPr>
              <a:t>‹#›</a:t>
            </a:fld>
            <a:endParaRPr lang="en-US" dirty="0"/>
          </a:p>
        </p:txBody>
      </p:sp>
    </p:spTree>
    <p:extLst>
      <p:ext uri="{BB962C8B-B14F-4D97-AF65-F5344CB8AC3E}">
        <p14:creationId xmlns:p14="http://schemas.microsoft.com/office/powerpoint/2010/main" val="1568739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8E65C6-B2BF-4177-9D9F-B68B04A81F6F}" type="datetime1">
              <a:rPr lang="en-US" smtClean="0"/>
              <a:t>10/24/2017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807414-2041-445B-81FA-17005ED54594}" type="slidenum">
              <a:rPr lang="en-US"/>
              <a:pPr>
                <a:defRPr/>
              </a:pPr>
              <a:t>‹#›</a:t>
            </a:fld>
            <a:endParaRPr lang="en-US"/>
          </a:p>
        </p:txBody>
      </p:sp>
    </p:spTree>
    <p:extLst>
      <p:ext uri="{BB962C8B-B14F-4D97-AF65-F5344CB8AC3E}">
        <p14:creationId xmlns:p14="http://schemas.microsoft.com/office/powerpoint/2010/main" val="483130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49DE9F-5985-4924-A6B4-0C13B00396CA}" type="datetime1">
              <a:rPr lang="en-US" smtClean="0"/>
              <a:t>10/24/2017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64B90F-4497-488D-BA8D-9A849E34EB30}" type="slidenum">
              <a:rPr lang="en-US"/>
              <a:pPr>
                <a:defRPr/>
              </a:pPr>
              <a:t>‹#›</a:t>
            </a:fld>
            <a:endParaRPr lang="en-US"/>
          </a:p>
        </p:txBody>
      </p:sp>
    </p:spTree>
    <p:extLst>
      <p:ext uri="{BB962C8B-B14F-4D97-AF65-F5344CB8AC3E}">
        <p14:creationId xmlns:p14="http://schemas.microsoft.com/office/powerpoint/2010/main" val="288810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57C62B-2563-4367-982D-188ADFC5F5F4}" type="datetime1">
              <a:rPr lang="en-US" smtClean="0"/>
              <a:t>10/24/2017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6492875"/>
            <a:ext cx="2133600" cy="365125"/>
          </a:xfrm>
        </p:spPr>
        <p:txBody>
          <a:bodyPr/>
          <a:lstStyle>
            <a:lvl1pPr>
              <a:defRPr sz="2000" b="1"/>
            </a:lvl1pPr>
          </a:lstStyle>
          <a:p>
            <a:pPr>
              <a:defRPr/>
            </a:pPr>
            <a:fld id="{E855A867-296A-470A-BC75-2F46D5CE9B27}" type="slidenum">
              <a:rPr lang="en-US" smtClean="0"/>
              <a:pPr>
                <a:defRPr/>
              </a:pPr>
              <a:t>‹#›</a:t>
            </a:fld>
            <a:endParaRPr lang="en-US" dirty="0"/>
          </a:p>
        </p:txBody>
      </p:sp>
    </p:spTree>
    <p:extLst>
      <p:ext uri="{BB962C8B-B14F-4D97-AF65-F5344CB8AC3E}">
        <p14:creationId xmlns:p14="http://schemas.microsoft.com/office/powerpoint/2010/main" val="307453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AD64093-7E8D-4EA7-87C2-4A83A788542F}" type="datetime1">
              <a:rPr lang="en-US" smtClean="0"/>
              <a:t>10/24/2017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017C12-6236-41AB-A403-723FE90E3C7E}" type="slidenum">
              <a:rPr lang="en-US"/>
              <a:pPr>
                <a:defRPr/>
              </a:pPr>
              <a:t>‹#›</a:t>
            </a:fld>
            <a:endParaRPr lang="en-US"/>
          </a:p>
        </p:txBody>
      </p:sp>
    </p:spTree>
    <p:extLst>
      <p:ext uri="{BB962C8B-B14F-4D97-AF65-F5344CB8AC3E}">
        <p14:creationId xmlns:p14="http://schemas.microsoft.com/office/powerpoint/2010/main" val="2435982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008F1FB-464E-45C0-B58E-D258F339E07A}" type="datetime1">
              <a:rPr lang="en-US" smtClean="0"/>
              <a:t>10/24/2017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CDF6B8-54D1-44FC-9E63-41CE6A297B60}" type="slidenum">
              <a:rPr lang="en-US"/>
              <a:pPr>
                <a:defRPr/>
              </a:pPr>
              <a:t>‹#›</a:t>
            </a:fld>
            <a:endParaRPr lang="en-US"/>
          </a:p>
        </p:txBody>
      </p:sp>
    </p:spTree>
    <p:extLst>
      <p:ext uri="{BB962C8B-B14F-4D97-AF65-F5344CB8AC3E}">
        <p14:creationId xmlns:p14="http://schemas.microsoft.com/office/powerpoint/2010/main" val="4232297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5040BE4-2655-4A28-B11B-B9392151CBEB}" type="datetime1">
              <a:rPr lang="en-US" smtClean="0"/>
              <a:t>10/24/2017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FF58396-8E54-48F4-B5AE-E681FC47FDE5}" type="slidenum">
              <a:rPr lang="en-US"/>
              <a:pPr>
                <a:defRPr/>
              </a:pPr>
              <a:t>‹#›</a:t>
            </a:fld>
            <a:endParaRPr lang="en-US"/>
          </a:p>
        </p:txBody>
      </p:sp>
    </p:spTree>
    <p:extLst>
      <p:ext uri="{BB962C8B-B14F-4D97-AF65-F5344CB8AC3E}">
        <p14:creationId xmlns:p14="http://schemas.microsoft.com/office/powerpoint/2010/main" val="1892566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D4FA0E0-EE98-461D-A963-C5AB3BD5B645}" type="datetime1">
              <a:rPr lang="en-US" smtClean="0"/>
              <a:t>10/24/2017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C9C3DB-09C9-47C5-B8FC-2E9232EF1705}" type="slidenum">
              <a:rPr lang="en-US"/>
              <a:pPr>
                <a:defRPr/>
              </a:pPr>
              <a:t>‹#›</a:t>
            </a:fld>
            <a:endParaRPr lang="en-US"/>
          </a:p>
        </p:txBody>
      </p:sp>
    </p:spTree>
    <p:extLst>
      <p:ext uri="{BB962C8B-B14F-4D97-AF65-F5344CB8AC3E}">
        <p14:creationId xmlns:p14="http://schemas.microsoft.com/office/powerpoint/2010/main" val="100261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61BC35-3C61-46EF-8544-698F0E111174}" type="datetime1">
              <a:rPr lang="en-US" smtClean="0"/>
              <a:t>10/24/2017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0E357F6-CAF4-4531-82C5-7BD228F99BA9}" type="slidenum">
              <a:rPr lang="en-US"/>
              <a:pPr>
                <a:defRPr/>
              </a:pPr>
              <a:t>‹#›</a:t>
            </a:fld>
            <a:endParaRPr lang="en-US"/>
          </a:p>
        </p:txBody>
      </p:sp>
    </p:spTree>
    <p:extLst>
      <p:ext uri="{BB962C8B-B14F-4D97-AF65-F5344CB8AC3E}">
        <p14:creationId xmlns:p14="http://schemas.microsoft.com/office/powerpoint/2010/main" val="86351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D769C86-C319-46C6-AB1F-0B71A743F6BF}" type="datetime1">
              <a:rPr lang="en-US" smtClean="0"/>
              <a:t>10/24/2017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2C9FD5-F0A5-4867-BD01-F2ED906476ED}" type="slidenum">
              <a:rPr lang="en-US"/>
              <a:pPr>
                <a:defRPr/>
              </a:pPr>
              <a:t>‹#›</a:t>
            </a:fld>
            <a:endParaRPr lang="en-US"/>
          </a:p>
        </p:txBody>
      </p:sp>
    </p:spTree>
    <p:extLst>
      <p:ext uri="{BB962C8B-B14F-4D97-AF65-F5344CB8AC3E}">
        <p14:creationId xmlns:p14="http://schemas.microsoft.com/office/powerpoint/2010/main" val="3180062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F29DE83-29AF-4346-8697-78C73704C014}" type="datetime1">
              <a:rPr lang="en-US" smtClean="0"/>
              <a:t>10/24/2017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BAF6F0-B625-4303-B5C6-72D4E4D26E94}" type="slidenum">
              <a:rPr lang="en-US"/>
              <a:pPr>
                <a:defRPr/>
              </a:pPr>
              <a:t>‹#›</a:t>
            </a:fld>
            <a:endParaRPr lang="en-US"/>
          </a:p>
        </p:txBody>
      </p:sp>
    </p:spTree>
    <p:extLst>
      <p:ext uri="{BB962C8B-B14F-4D97-AF65-F5344CB8AC3E}">
        <p14:creationId xmlns:p14="http://schemas.microsoft.com/office/powerpoint/2010/main" val="308311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4DEFE25-458A-41F7-B660-BBD0F7269CA4}" type="datetime1">
              <a:rPr lang="en-US" smtClean="0"/>
              <a:t>10/24/2017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0A9A70B-2B85-46BF-8567-9406183E78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gispub.epa.gov/air/trendsreport/201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04800" y="23037"/>
            <a:ext cx="8382000" cy="2971800"/>
          </a:xfrm>
        </p:spPr>
        <p:txBody>
          <a:bodyPr/>
          <a:lstStyle/>
          <a:p>
            <a:pPr eaLnBrk="1" hangingPunct="1"/>
            <a:r>
              <a:rPr lang="en-US" altLang="en-US" sz="3600" b="1" dirty="0">
                <a:solidFill>
                  <a:srgbClr val="0066FF"/>
                </a:solidFill>
              </a:rPr>
              <a:t>Significantly Reduced Health Burden from Ambient Air Pollution in the U.S. Under Emission Reductions from 1990 to 2010</a:t>
            </a:r>
          </a:p>
        </p:txBody>
      </p:sp>
      <p:sp>
        <p:nvSpPr>
          <p:cNvPr id="3075" name="Subtitle 2"/>
          <p:cNvSpPr>
            <a:spLocks noGrp="1"/>
          </p:cNvSpPr>
          <p:nvPr>
            <p:ph type="subTitle" idx="1"/>
          </p:nvPr>
        </p:nvSpPr>
        <p:spPr>
          <a:xfrm>
            <a:off x="0" y="2590800"/>
            <a:ext cx="9261475" cy="3352800"/>
          </a:xfrm>
        </p:spPr>
        <p:txBody>
          <a:bodyPr/>
          <a:lstStyle/>
          <a:p>
            <a:pPr eaLnBrk="1" hangingPunct="1"/>
            <a:r>
              <a:rPr lang="en-US" altLang="en-US" sz="2400" dirty="0">
                <a:solidFill>
                  <a:srgbClr val="0066FF"/>
                </a:solidFill>
              </a:rPr>
              <a:t>16</a:t>
            </a:r>
            <a:r>
              <a:rPr lang="en-US" altLang="en-US" sz="2400" baseline="30000" dirty="0">
                <a:solidFill>
                  <a:srgbClr val="0066FF"/>
                </a:solidFill>
              </a:rPr>
              <a:t>th</a:t>
            </a:r>
            <a:r>
              <a:rPr lang="en-US" altLang="en-US" sz="2400" dirty="0">
                <a:solidFill>
                  <a:srgbClr val="0066FF"/>
                </a:solidFill>
              </a:rPr>
              <a:t> CMAS Conference</a:t>
            </a:r>
          </a:p>
          <a:p>
            <a:pPr eaLnBrk="1" hangingPunct="1"/>
            <a:r>
              <a:rPr lang="en-US" altLang="en-US" sz="2400" dirty="0">
                <a:solidFill>
                  <a:srgbClr val="0066FF"/>
                </a:solidFill>
              </a:rPr>
              <a:t>10/24/2017</a:t>
            </a:r>
          </a:p>
          <a:p>
            <a:pPr eaLnBrk="1" hangingPunct="1"/>
            <a:r>
              <a:rPr lang="en-US" altLang="en-US" sz="2200" dirty="0">
                <a:solidFill>
                  <a:srgbClr val="0066FF"/>
                </a:solidFill>
              </a:rPr>
              <a:t>Yuqiang Zhang</a:t>
            </a:r>
            <a:r>
              <a:rPr lang="en-US" altLang="en-US" sz="2200" baseline="30000" dirty="0">
                <a:solidFill>
                  <a:srgbClr val="0066FF"/>
                </a:solidFill>
              </a:rPr>
              <a:t>1</a:t>
            </a:r>
            <a:r>
              <a:rPr lang="en-US" altLang="en-US" sz="2200" dirty="0">
                <a:solidFill>
                  <a:srgbClr val="0066FF"/>
                </a:solidFill>
              </a:rPr>
              <a:t>, J. J West</a:t>
            </a:r>
            <a:r>
              <a:rPr lang="en-US" altLang="en-US" sz="2200" baseline="30000" dirty="0">
                <a:solidFill>
                  <a:srgbClr val="0066FF"/>
                </a:solidFill>
              </a:rPr>
              <a:t>2</a:t>
            </a:r>
            <a:r>
              <a:rPr lang="en-US" altLang="en-US" sz="2200" dirty="0">
                <a:solidFill>
                  <a:srgbClr val="0066FF"/>
                </a:solidFill>
              </a:rPr>
              <a:t>, Rohit Mathur</a:t>
            </a:r>
            <a:r>
              <a:rPr lang="en-US" altLang="en-US" sz="2200" baseline="30000" dirty="0">
                <a:solidFill>
                  <a:srgbClr val="0066FF"/>
                </a:solidFill>
              </a:rPr>
              <a:t>3</a:t>
            </a:r>
            <a:r>
              <a:rPr lang="en-US" altLang="en-US" sz="2200" dirty="0">
                <a:solidFill>
                  <a:srgbClr val="0066FF"/>
                </a:solidFill>
              </a:rPr>
              <a:t>, Jia Xing</a:t>
            </a:r>
            <a:r>
              <a:rPr lang="en-US" altLang="en-US" sz="2200" baseline="30000" dirty="0">
                <a:solidFill>
                  <a:srgbClr val="0066FF"/>
                </a:solidFill>
              </a:rPr>
              <a:t>4</a:t>
            </a:r>
            <a:r>
              <a:rPr lang="en-US" altLang="en-US" sz="2200" dirty="0">
                <a:solidFill>
                  <a:srgbClr val="0066FF"/>
                </a:solidFill>
              </a:rPr>
              <a:t>, Christian Hogrefe</a:t>
            </a:r>
            <a:r>
              <a:rPr lang="en-US" altLang="en-US" sz="2200" baseline="30000" dirty="0">
                <a:solidFill>
                  <a:srgbClr val="0066FF"/>
                </a:solidFill>
              </a:rPr>
              <a:t>3</a:t>
            </a:r>
            <a:r>
              <a:rPr lang="en-US" altLang="en-US" sz="2200" dirty="0">
                <a:solidFill>
                  <a:srgbClr val="0066FF"/>
                </a:solidFill>
              </a:rPr>
              <a:t>, Shawn Roselle</a:t>
            </a:r>
            <a:r>
              <a:rPr lang="en-US" altLang="en-US" sz="2200" baseline="30000" dirty="0">
                <a:solidFill>
                  <a:srgbClr val="0066FF"/>
                </a:solidFill>
              </a:rPr>
              <a:t>3</a:t>
            </a:r>
            <a:r>
              <a:rPr lang="en-US" altLang="en-US" sz="2200" dirty="0">
                <a:solidFill>
                  <a:srgbClr val="0066FF"/>
                </a:solidFill>
              </a:rPr>
              <a:t>, Jesse Bash</a:t>
            </a:r>
            <a:r>
              <a:rPr lang="en-US" altLang="en-US" sz="2200" baseline="30000" dirty="0">
                <a:solidFill>
                  <a:srgbClr val="0066FF"/>
                </a:solidFill>
              </a:rPr>
              <a:t>3</a:t>
            </a:r>
            <a:r>
              <a:rPr lang="en-US" altLang="en-US" sz="2200" dirty="0">
                <a:solidFill>
                  <a:srgbClr val="0066FF"/>
                </a:solidFill>
              </a:rPr>
              <a:t>, Jonathan Pleim</a:t>
            </a:r>
            <a:r>
              <a:rPr lang="en-US" altLang="en-US" sz="2200" baseline="30000" dirty="0">
                <a:solidFill>
                  <a:srgbClr val="0066FF"/>
                </a:solidFill>
              </a:rPr>
              <a:t>3</a:t>
            </a:r>
            <a:r>
              <a:rPr lang="en-US" altLang="en-US" sz="2200" dirty="0">
                <a:solidFill>
                  <a:srgbClr val="0066FF"/>
                </a:solidFill>
              </a:rPr>
              <a:t>, Chuen-Meei Gan</a:t>
            </a:r>
            <a:r>
              <a:rPr lang="en-US" altLang="en-US" sz="2200" baseline="30000" dirty="0">
                <a:solidFill>
                  <a:srgbClr val="0066FF"/>
                </a:solidFill>
              </a:rPr>
              <a:t>3</a:t>
            </a:r>
            <a:r>
              <a:rPr lang="en-US" altLang="en-US" sz="2200" dirty="0">
                <a:solidFill>
                  <a:srgbClr val="0066FF"/>
                </a:solidFill>
              </a:rPr>
              <a:t>, David C. Wong</a:t>
            </a:r>
            <a:r>
              <a:rPr lang="en-US" altLang="en-US" sz="2200" baseline="30000" dirty="0">
                <a:solidFill>
                  <a:srgbClr val="0066FF"/>
                </a:solidFill>
              </a:rPr>
              <a:t>3</a:t>
            </a:r>
          </a:p>
          <a:p>
            <a:pPr algn="l" eaLnBrk="1" hangingPunct="1"/>
            <a:endParaRPr lang="en-US" altLang="en-US" sz="2200" baseline="30000" dirty="0">
              <a:solidFill>
                <a:srgbClr val="0066FF"/>
              </a:solidFill>
            </a:endParaRPr>
          </a:p>
          <a:p>
            <a:pPr algn="l" eaLnBrk="1" hangingPunct="1"/>
            <a:r>
              <a:rPr lang="en-US" altLang="en-US" sz="2200" baseline="30000" dirty="0">
                <a:solidFill>
                  <a:srgbClr val="0066FF"/>
                </a:solidFill>
              </a:rPr>
              <a:t>1</a:t>
            </a:r>
            <a:r>
              <a:rPr lang="en-US" altLang="en-US" sz="2200" dirty="0">
                <a:solidFill>
                  <a:srgbClr val="0066FF"/>
                </a:solidFill>
              </a:rPr>
              <a:t>ORISE Fellowship Participant at US EPA, RTP, NC 27711, USA</a:t>
            </a:r>
          </a:p>
          <a:p>
            <a:pPr algn="l" eaLnBrk="1" hangingPunct="1"/>
            <a:r>
              <a:rPr lang="en-US" altLang="en-US" sz="2200" baseline="30000" dirty="0">
                <a:solidFill>
                  <a:srgbClr val="0066FF"/>
                </a:solidFill>
              </a:rPr>
              <a:t>2</a:t>
            </a:r>
            <a:r>
              <a:rPr lang="en-US" altLang="en-US" sz="2200" dirty="0">
                <a:solidFill>
                  <a:srgbClr val="0066FF"/>
                </a:solidFill>
              </a:rPr>
              <a:t>UNC-CH, NC 27599, USA</a:t>
            </a:r>
          </a:p>
          <a:p>
            <a:pPr algn="l" eaLnBrk="1" hangingPunct="1"/>
            <a:r>
              <a:rPr lang="en-US" altLang="en-US" sz="2200" baseline="30000" dirty="0">
                <a:solidFill>
                  <a:srgbClr val="0066FF"/>
                </a:solidFill>
              </a:rPr>
              <a:t>3</a:t>
            </a:r>
            <a:r>
              <a:rPr lang="en-US" altLang="en-US" sz="2200" dirty="0">
                <a:solidFill>
                  <a:srgbClr val="0066FF"/>
                </a:solidFill>
              </a:rPr>
              <a:t>US EPA, RTP, NC 27711, USA</a:t>
            </a:r>
          </a:p>
          <a:p>
            <a:pPr algn="l" eaLnBrk="1" hangingPunct="1"/>
            <a:r>
              <a:rPr lang="en-US" altLang="en-US" sz="2200" baseline="30000" dirty="0">
                <a:solidFill>
                  <a:srgbClr val="0066FF"/>
                </a:solidFill>
              </a:rPr>
              <a:t>4</a:t>
            </a:r>
            <a:r>
              <a:rPr lang="en-US" altLang="en-US" sz="2200" dirty="0">
                <a:solidFill>
                  <a:srgbClr val="0066FF"/>
                </a:solidFill>
              </a:rPr>
              <a:t>Tsinghua University, Beijing 100084, China</a:t>
            </a:r>
          </a:p>
          <a:p>
            <a:pPr eaLnBrk="1" hangingPunct="1"/>
            <a:br>
              <a:rPr lang="en-US" altLang="en-US" sz="2400" dirty="0">
                <a:solidFill>
                  <a:srgbClr val="0066FF"/>
                </a:solidFill>
              </a:rPr>
            </a:br>
            <a:endParaRPr lang="en-US" altLang="en-US" sz="2000" dirty="0">
              <a:solidFill>
                <a:srgbClr val="0066FF"/>
              </a:solidFill>
            </a:endParaRPr>
          </a:p>
          <a:p>
            <a:pPr eaLnBrk="1" hangingPunct="1"/>
            <a:endParaRPr lang="en-US" altLang="en-US" sz="2000" dirty="0">
              <a:solidFill>
                <a:srgbClr val="0066FF"/>
              </a:solidFill>
            </a:endParaRPr>
          </a:p>
        </p:txBody>
      </p:sp>
      <p:sp>
        <p:nvSpPr>
          <p:cNvPr id="2" name="Slide Number Placeholder 1"/>
          <p:cNvSpPr>
            <a:spLocks noGrp="1"/>
          </p:cNvSpPr>
          <p:nvPr>
            <p:ph type="sldNum" sz="quarter" idx="12"/>
          </p:nvPr>
        </p:nvSpPr>
        <p:spPr/>
        <p:txBody>
          <a:bodyPr/>
          <a:lstStyle/>
          <a:p>
            <a:pPr>
              <a:defRPr/>
            </a:pPr>
            <a:fld id="{B0068559-29FF-4BAD-A6E0-D9FB21A90C2B}"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0"/>
          <p:cNvSpPr txBox="1">
            <a:spLocks noChangeArrowheads="1"/>
          </p:cNvSpPr>
          <p:nvPr/>
        </p:nvSpPr>
        <p:spPr bwMode="auto">
          <a:xfrm>
            <a:off x="0" y="188913"/>
            <a:ext cx="9144000" cy="5842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b="1" dirty="0">
                <a:solidFill>
                  <a:schemeClr val="bg1"/>
                </a:solidFill>
              </a:rPr>
              <a:t>Results</a:t>
            </a:r>
          </a:p>
        </p:txBody>
      </p:sp>
      <p:sp>
        <p:nvSpPr>
          <p:cNvPr id="8195" name="TextBox 1"/>
          <p:cNvSpPr txBox="1">
            <a:spLocks noChangeArrowheads="1"/>
          </p:cNvSpPr>
          <p:nvPr/>
        </p:nvSpPr>
        <p:spPr bwMode="auto">
          <a:xfrm>
            <a:off x="23037" y="5009707"/>
            <a:ext cx="8763000" cy="152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ts val="800"/>
              </a:spcBef>
              <a:buFont typeface="Wingdings" panose="05000000000000000000" pitchFamily="2" charset="2"/>
              <a:buChar char="Ø"/>
            </a:pPr>
            <a:r>
              <a:rPr lang="en-US" altLang="en-US" sz="2000" dirty="0">
                <a:solidFill>
                  <a:srgbClr val="0066FF"/>
                </a:solidFill>
              </a:rPr>
              <a:t>Increase by 13%, from 109,000 (95%CI, 3,700-17,500) deaths yr</a:t>
            </a:r>
            <a:r>
              <a:rPr lang="en-US" altLang="en-US" sz="2000" baseline="30000" dirty="0">
                <a:solidFill>
                  <a:srgbClr val="0066FF"/>
                </a:solidFill>
              </a:rPr>
              <a:t>-1</a:t>
            </a:r>
            <a:r>
              <a:rPr lang="en-US" altLang="en-US" sz="2000" dirty="0">
                <a:solidFill>
                  <a:srgbClr val="0066FF"/>
                </a:solidFill>
              </a:rPr>
              <a:t> in 1990 to 12,300 deaths yr</a:t>
            </a:r>
            <a:r>
              <a:rPr lang="en-US" altLang="en-US" sz="2000" baseline="30000" dirty="0">
                <a:solidFill>
                  <a:srgbClr val="0066FF"/>
                </a:solidFill>
              </a:rPr>
              <a:t>-1</a:t>
            </a:r>
            <a:r>
              <a:rPr lang="en-US" altLang="en-US" sz="2000" dirty="0">
                <a:solidFill>
                  <a:srgbClr val="0066FF"/>
                </a:solidFill>
              </a:rPr>
              <a:t> (95%CI, 4,100-19,800) deaths yr</a:t>
            </a:r>
            <a:r>
              <a:rPr lang="en-US" altLang="en-US" sz="2000" baseline="30000" dirty="0">
                <a:solidFill>
                  <a:srgbClr val="0066FF"/>
                </a:solidFill>
              </a:rPr>
              <a:t>-1</a:t>
            </a:r>
            <a:r>
              <a:rPr lang="en-US" altLang="en-US" sz="2000" dirty="0">
                <a:solidFill>
                  <a:srgbClr val="0066FF"/>
                </a:solidFill>
              </a:rPr>
              <a:t> in 2010 ;</a:t>
            </a:r>
          </a:p>
          <a:p>
            <a:pPr marL="342900" indent="-342900">
              <a:spcBef>
                <a:spcPts val="800"/>
              </a:spcBef>
              <a:buFont typeface="Wingdings" panose="05000000000000000000" pitchFamily="2" charset="2"/>
              <a:buChar char="Ø"/>
            </a:pPr>
            <a:endParaRPr lang="en-US" altLang="en-US" sz="2000" dirty="0">
              <a:solidFill>
                <a:srgbClr val="0066FF"/>
              </a:solidFill>
            </a:endParaRPr>
          </a:p>
          <a:p>
            <a:pPr marL="342900" indent="-342900">
              <a:spcBef>
                <a:spcPts val="800"/>
              </a:spcBef>
              <a:buFont typeface="Wingdings" panose="05000000000000000000" pitchFamily="2" charset="2"/>
              <a:buChar char="Ø"/>
            </a:pPr>
            <a:r>
              <a:rPr lang="en-US" altLang="en-US" sz="2000" dirty="0" err="1">
                <a:solidFill>
                  <a:srgbClr val="0066FF"/>
                </a:solidFill>
              </a:rPr>
              <a:t>Interannual</a:t>
            </a:r>
            <a:r>
              <a:rPr lang="en-US" altLang="en-US" sz="2000" dirty="0">
                <a:solidFill>
                  <a:srgbClr val="0066FF"/>
                </a:solidFill>
              </a:rPr>
              <a:t> variability is larger (CV of 12%). </a:t>
            </a:r>
          </a:p>
        </p:txBody>
      </p:sp>
      <p:sp>
        <p:nvSpPr>
          <p:cNvPr id="8" name="Slide Number Placeholder 7"/>
          <p:cNvSpPr>
            <a:spLocks noGrp="1"/>
          </p:cNvSpPr>
          <p:nvPr>
            <p:ph type="sldNum" sz="quarter" idx="12"/>
          </p:nvPr>
        </p:nvSpPr>
        <p:spPr/>
        <p:txBody>
          <a:bodyPr/>
          <a:lstStyle/>
          <a:p>
            <a:pPr>
              <a:defRPr/>
            </a:pPr>
            <a:fld id="{E855A867-296A-470A-BC75-2F46D5CE9B27}" type="slidenum">
              <a:rPr lang="en-US" smtClean="0"/>
              <a:pPr>
                <a:defRPr/>
              </a:pPr>
              <a:t>10</a:t>
            </a:fld>
            <a:endParaRPr lang="en-US"/>
          </a:p>
        </p:txBody>
      </p:sp>
      <p:sp>
        <p:nvSpPr>
          <p:cNvPr id="6" name="Rectangle 5"/>
          <p:cNvSpPr/>
          <p:nvPr/>
        </p:nvSpPr>
        <p:spPr>
          <a:xfrm>
            <a:off x="512960" y="757535"/>
            <a:ext cx="5735866" cy="461665"/>
          </a:xfrm>
          <a:prstGeom prst="rect">
            <a:avLst/>
          </a:prstGeom>
        </p:spPr>
        <p:txBody>
          <a:bodyPr wrap="none">
            <a:spAutoFit/>
          </a:bodyPr>
          <a:lstStyle/>
          <a:p>
            <a:pPr algn="ctr" eaLnBrk="1" hangingPunct="1">
              <a:spcBef>
                <a:spcPct val="50000"/>
              </a:spcBef>
              <a:buFontTx/>
              <a:buNone/>
            </a:pPr>
            <a:r>
              <a:rPr lang="en-US" altLang="zh-CN" sz="2400" b="1" dirty="0">
                <a:latin typeface="Arial" panose="020B0604020202020204" pitchFamily="34" charset="0"/>
              </a:rPr>
              <a:t>O</a:t>
            </a:r>
            <a:r>
              <a:rPr lang="en-US" altLang="zh-CN" sz="2400" b="1" baseline="-25000" dirty="0">
                <a:latin typeface="Arial" panose="020B0604020202020204" pitchFamily="34" charset="0"/>
              </a:rPr>
              <a:t>3</a:t>
            </a:r>
            <a:r>
              <a:rPr lang="en-US" altLang="zh-CN" sz="2400" b="1" dirty="0">
                <a:latin typeface="Arial" panose="020B0604020202020204" pitchFamily="34" charset="0"/>
              </a:rPr>
              <a:t> mortality burden from 1990 to 2010</a:t>
            </a:r>
          </a:p>
        </p:txBody>
      </p:sp>
      <p:graphicFrame>
        <p:nvGraphicFramePr>
          <p:cNvPr id="11" name="Chart 10">
            <a:extLst/>
          </p:cNvPr>
          <p:cNvGraphicFramePr>
            <a:graphicFrameLocks/>
          </p:cNvGraphicFramePr>
          <p:nvPr>
            <p:extLst>
              <p:ext uri="{D42A27DB-BD31-4B8C-83A1-F6EECF244321}">
                <p14:modId xmlns:p14="http://schemas.microsoft.com/office/powerpoint/2010/main" val="1060148373"/>
              </p:ext>
            </p:extLst>
          </p:nvPr>
        </p:nvGraphicFramePr>
        <p:xfrm>
          <a:off x="1295400" y="1143000"/>
          <a:ext cx="6096000" cy="38667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785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0"/>
          <p:cNvSpPr txBox="1">
            <a:spLocks noChangeArrowheads="1"/>
          </p:cNvSpPr>
          <p:nvPr/>
        </p:nvSpPr>
        <p:spPr bwMode="auto">
          <a:xfrm>
            <a:off x="0" y="188913"/>
            <a:ext cx="9144000" cy="5842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b="1" dirty="0">
                <a:solidFill>
                  <a:schemeClr val="bg1"/>
                </a:solidFill>
              </a:rPr>
              <a:t>Results</a:t>
            </a:r>
          </a:p>
        </p:txBody>
      </p:sp>
      <p:sp>
        <p:nvSpPr>
          <p:cNvPr id="8" name="Slide Number Placeholder 7"/>
          <p:cNvSpPr>
            <a:spLocks noGrp="1"/>
          </p:cNvSpPr>
          <p:nvPr>
            <p:ph type="sldNum" sz="quarter" idx="12"/>
          </p:nvPr>
        </p:nvSpPr>
        <p:spPr/>
        <p:txBody>
          <a:bodyPr/>
          <a:lstStyle/>
          <a:p>
            <a:pPr>
              <a:defRPr/>
            </a:pPr>
            <a:fld id="{E855A867-296A-470A-BC75-2F46D5CE9B27}" type="slidenum">
              <a:rPr lang="en-US" smtClean="0"/>
              <a:pPr>
                <a:defRPr/>
              </a:pPr>
              <a:t>11</a:t>
            </a:fld>
            <a:endParaRPr lang="en-US"/>
          </a:p>
        </p:txBody>
      </p:sp>
      <p:sp>
        <p:nvSpPr>
          <p:cNvPr id="6" name="Rectangle 5"/>
          <p:cNvSpPr/>
          <p:nvPr/>
        </p:nvSpPr>
        <p:spPr>
          <a:xfrm>
            <a:off x="512960" y="757535"/>
            <a:ext cx="5735866" cy="461665"/>
          </a:xfrm>
          <a:prstGeom prst="rect">
            <a:avLst/>
          </a:prstGeom>
        </p:spPr>
        <p:txBody>
          <a:bodyPr wrap="none">
            <a:spAutoFit/>
          </a:bodyPr>
          <a:lstStyle/>
          <a:p>
            <a:pPr algn="ctr" eaLnBrk="1" hangingPunct="1">
              <a:spcBef>
                <a:spcPct val="50000"/>
              </a:spcBef>
              <a:buFontTx/>
              <a:buNone/>
            </a:pPr>
            <a:r>
              <a:rPr lang="en-US" altLang="zh-CN" sz="2400" b="1" dirty="0">
                <a:latin typeface="Arial" panose="020B0604020202020204" pitchFamily="34" charset="0"/>
              </a:rPr>
              <a:t>O</a:t>
            </a:r>
            <a:r>
              <a:rPr lang="en-US" altLang="zh-CN" sz="2400" b="1" baseline="-25000" dirty="0">
                <a:latin typeface="Arial" panose="020B0604020202020204" pitchFamily="34" charset="0"/>
              </a:rPr>
              <a:t>3</a:t>
            </a:r>
            <a:r>
              <a:rPr lang="en-US" altLang="zh-CN" sz="2400" b="1" dirty="0">
                <a:latin typeface="Arial" panose="020B0604020202020204" pitchFamily="34" charset="0"/>
              </a:rPr>
              <a:t> mortality burden from 1990 to 2010</a:t>
            </a:r>
          </a:p>
        </p:txBody>
      </p:sp>
      <p:graphicFrame>
        <p:nvGraphicFramePr>
          <p:cNvPr id="7" name="Chart 6">
            <a:extLst/>
          </p:cNvPr>
          <p:cNvGraphicFramePr>
            <a:graphicFrameLocks/>
          </p:cNvGraphicFramePr>
          <p:nvPr>
            <p:extLst>
              <p:ext uri="{D42A27DB-BD31-4B8C-83A1-F6EECF244321}">
                <p14:modId xmlns:p14="http://schemas.microsoft.com/office/powerpoint/2010/main" val="3772207717"/>
              </p:ext>
            </p:extLst>
          </p:nvPr>
        </p:nvGraphicFramePr>
        <p:xfrm>
          <a:off x="1295400" y="1143000"/>
          <a:ext cx="6096000" cy="386670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a:spLocks noChangeArrowheads="1"/>
          </p:cNvSpPr>
          <p:nvPr/>
        </p:nvSpPr>
        <p:spPr bwMode="auto">
          <a:xfrm>
            <a:off x="152400" y="4965839"/>
            <a:ext cx="8458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buFont typeface="Wingdings" panose="05000000000000000000" pitchFamily="2" charset="2"/>
              <a:buChar char="Ø"/>
            </a:pPr>
            <a:r>
              <a:rPr lang="en-US" altLang="en-US" sz="2000" dirty="0">
                <a:solidFill>
                  <a:srgbClr val="0066FF"/>
                </a:solidFill>
              </a:rPr>
              <a:t>Concentration change only:    -25% from 1990 to 2010;</a:t>
            </a:r>
          </a:p>
          <a:p>
            <a:pPr marL="342900" indent="-342900">
              <a:spcBef>
                <a:spcPct val="0"/>
              </a:spcBef>
              <a:buFont typeface="Wingdings" panose="05000000000000000000" pitchFamily="2" charset="2"/>
              <a:buChar char="Ø"/>
            </a:pPr>
            <a:endParaRPr lang="en-US" altLang="en-US" sz="2000" dirty="0">
              <a:solidFill>
                <a:srgbClr val="0066FF"/>
              </a:solidFill>
            </a:endParaRPr>
          </a:p>
          <a:p>
            <a:pPr marL="342900" indent="-342900">
              <a:spcBef>
                <a:spcPct val="0"/>
              </a:spcBef>
              <a:buFont typeface="Wingdings" panose="05000000000000000000" pitchFamily="2" charset="2"/>
              <a:buChar char="Ø"/>
            </a:pPr>
            <a:r>
              <a:rPr lang="en-US" altLang="en-US" sz="2000" dirty="0">
                <a:solidFill>
                  <a:srgbClr val="0066FF"/>
                </a:solidFill>
              </a:rPr>
              <a:t>Mortality rates change only:   20% from 1990 to 2010;</a:t>
            </a:r>
          </a:p>
          <a:p>
            <a:pPr marL="342900" indent="-342900">
              <a:spcBef>
                <a:spcPct val="0"/>
              </a:spcBef>
              <a:buFont typeface="Wingdings" panose="05000000000000000000" pitchFamily="2" charset="2"/>
              <a:buChar char="Ø"/>
            </a:pPr>
            <a:endParaRPr lang="en-US" altLang="en-US" sz="2000" dirty="0">
              <a:solidFill>
                <a:srgbClr val="0066FF"/>
              </a:solidFill>
            </a:endParaRPr>
          </a:p>
          <a:p>
            <a:pPr marL="342900" indent="-342900">
              <a:spcBef>
                <a:spcPct val="0"/>
              </a:spcBef>
              <a:buFont typeface="Wingdings" panose="05000000000000000000" pitchFamily="2" charset="2"/>
              <a:buChar char="Ø"/>
            </a:pPr>
            <a:r>
              <a:rPr lang="en-US" altLang="en-US" sz="2000" dirty="0">
                <a:solidFill>
                  <a:srgbClr val="0066FF"/>
                </a:solidFill>
              </a:rPr>
              <a:t>Population change only:           30% from 1990 to 2010.</a:t>
            </a:r>
            <a:endParaRPr lang="en-US" altLang="en-US" sz="2000" baseline="-25000" dirty="0">
              <a:solidFill>
                <a:srgbClr val="0066FF"/>
              </a:solidFill>
            </a:endParaRPr>
          </a:p>
        </p:txBody>
      </p:sp>
      <p:sp>
        <p:nvSpPr>
          <p:cNvPr id="10" name="TextBox 9"/>
          <p:cNvSpPr txBox="1"/>
          <p:nvPr/>
        </p:nvSpPr>
        <p:spPr>
          <a:xfrm>
            <a:off x="6170428" y="5562600"/>
            <a:ext cx="2971800" cy="381000"/>
          </a:xfrm>
          <a:prstGeom prst="rect">
            <a:avLst/>
          </a:prstGeom>
          <a:noFill/>
        </p:spPr>
        <p:txBody>
          <a:bodyPr wrap="square" rtlCol="0">
            <a:spAutoFit/>
          </a:bodyPr>
          <a:lstStyle/>
          <a:p>
            <a:r>
              <a:rPr lang="en-US" b="1" dirty="0"/>
              <a:t>Total Mortality burden: 13%</a:t>
            </a:r>
          </a:p>
        </p:txBody>
      </p:sp>
    </p:spTree>
    <p:extLst>
      <p:ext uri="{BB962C8B-B14F-4D97-AF65-F5344CB8AC3E}">
        <p14:creationId xmlns:p14="http://schemas.microsoft.com/office/powerpoint/2010/main" val="2714773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0"/>
          <p:cNvSpPr txBox="1">
            <a:spLocks noChangeArrowheads="1"/>
          </p:cNvSpPr>
          <p:nvPr/>
        </p:nvSpPr>
        <p:spPr bwMode="auto">
          <a:xfrm>
            <a:off x="0" y="188913"/>
            <a:ext cx="9144000" cy="5842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b="1" dirty="0">
                <a:solidFill>
                  <a:schemeClr val="bg1"/>
                </a:solidFill>
              </a:rPr>
              <a:t>Results</a:t>
            </a:r>
          </a:p>
        </p:txBody>
      </p:sp>
      <p:sp>
        <p:nvSpPr>
          <p:cNvPr id="2" name="Slide Number Placeholder 1"/>
          <p:cNvSpPr>
            <a:spLocks noGrp="1"/>
          </p:cNvSpPr>
          <p:nvPr>
            <p:ph type="sldNum" sz="quarter" idx="12"/>
          </p:nvPr>
        </p:nvSpPr>
        <p:spPr/>
        <p:txBody>
          <a:bodyPr/>
          <a:lstStyle/>
          <a:p>
            <a:pPr>
              <a:defRPr/>
            </a:pPr>
            <a:fld id="{E855A867-296A-470A-BC75-2F46D5CE9B27}" type="slidenum">
              <a:rPr lang="en-US" smtClean="0"/>
              <a:pPr>
                <a:defRPr/>
              </a:pPr>
              <a:t>12</a:t>
            </a:fld>
            <a:endParaRPr lang="en-US"/>
          </a:p>
        </p:txBody>
      </p:sp>
      <p:sp>
        <p:nvSpPr>
          <p:cNvPr id="4" name="Rectangle 3"/>
          <p:cNvSpPr/>
          <p:nvPr/>
        </p:nvSpPr>
        <p:spPr>
          <a:xfrm>
            <a:off x="-14450" y="781844"/>
            <a:ext cx="7863050" cy="461665"/>
          </a:xfrm>
          <a:prstGeom prst="rect">
            <a:avLst/>
          </a:prstGeom>
        </p:spPr>
        <p:txBody>
          <a:bodyPr wrap="none">
            <a:spAutoFit/>
          </a:bodyPr>
          <a:lstStyle/>
          <a:p>
            <a:pPr algn="ctr" eaLnBrk="1" hangingPunct="1">
              <a:spcBef>
                <a:spcPct val="50000"/>
              </a:spcBef>
              <a:buFontTx/>
              <a:buNone/>
            </a:pPr>
            <a:r>
              <a:rPr lang="en-US" altLang="zh-CN" sz="2400" b="1" dirty="0">
                <a:latin typeface="Arial" panose="020B0604020202020204" pitchFamily="34" charset="0"/>
              </a:rPr>
              <a:t>Mortality burden change from 1990 to 2010 by states</a:t>
            </a:r>
          </a:p>
        </p:txBody>
      </p:sp>
      <p:sp>
        <p:nvSpPr>
          <p:cNvPr id="5" name="Rectangle 4"/>
          <p:cNvSpPr/>
          <p:nvPr/>
        </p:nvSpPr>
        <p:spPr>
          <a:xfrm>
            <a:off x="198121" y="4800600"/>
            <a:ext cx="8153400" cy="1477328"/>
          </a:xfrm>
          <a:prstGeom prst="rect">
            <a:avLst/>
          </a:prstGeom>
        </p:spPr>
        <p:txBody>
          <a:bodyPr wrap="square">
            <a:spAutoFit/>
          </a:bodyPr>
          <a:lstStyle/>
          <a:p>
            <a:pPr marL="285750" indent="-285750">
              <a:buFont typeface="Wingdings" panose="05000000000000000000" pitchFamily="2" charset="2"/>
              <a:buChar char="Ø"/>
            </a:pPr>
            <a:r>
              <a:rPr lang="en-US" dirty="0">
                <a:solidFill>
                  <a:srgbClr val="0000FF"/>
                </a:solidFill>
                <a:latin typeface="Times New Roman" panose="02020603050405020304" pitchFamily="18" charset="0"/>
                <a:ea typeface="SimSun" panose="02010600030101010101" pitchFamily="2" charset="-122"/>
              </a:rPr>
              <a:t>For PM</a:t>
            </a:r>
            <a:r>
              <a:rPr lang="en-US" baseline="-25000" dirty="0">
                <a:solidFill>
                  <a:srgbClr val="0000FF"/>
                </a:solidFill>
                <a:latin typeface="Times New Roman" panose="02020603050405020304" pitchFamily="18" charset="0"/>
                <a:ea typeface="SimSun" panose="02010600030101010101" pitchFamily="2" charset="-122"/>
              </a:rPr>
              <a:t>2.5</a:t>
            </a:r>
            <a:r>
              <a:rPr lang="en-US" dirty="0">
                <a:solidFill>
                  <a:srgbClr val="0000FF"/>
                </a:solidFill>
                <a:latin typeface="Times New Roman" panose="02020603050405020304" pitchFamily="18" charset="0"/>
                <a:ea typeface="SimSun" panose="02010600030101010101" pitchFamily="2" charset="-122"/>
              </a:rPr>
              <a:t>, New York has the largest decreases (-8,500 deaths yr</a:t>
            </a:r>
            <a:r>
              <a:rPr lang="en-US" baseline="30000" dirty="0">
                <a:solidFill>
                  <a:srgbClr val="0000FF"/>
                </a:solidFill>
                <a:latin typeface="Times New Roman" panose="02020603050405020304" pitchFamily="18" charset="0"/>
                <a:ea typeface="SimSun" panose="02010600030101010101" pitchFamily="2" charset="-122"/>
              </a:rPr>
              <a:t>-1</a:t>
            </a:r>
            <a:r>
              <a:rPr lang="en-US" dirty="0">
                <a:solidFill>
                  <a:srgbClr val="0000FF"/>
                </a:solidFill>
                <a:latin typeface="Times New Roman" panose="02020603050405020304" pitchFamily="18" charset="0"/>
                <a:ea typeface="SimSun" panose="02010600030101010101" pitchFamily="2" charset="-122"/>
              </a:rPr>
              <a:t>), followed by California (-6,100 deaths yr</a:t>
            </a:r>
            <a:r>
              <a:rPr lang="en-US" baseline="30000" dirty="0">
                <a:solidFill>
                  <a:srgbClr val="0000FF"/>
                </a:solidFill>
                <a:latin typeface="Times New Roman" panose="02020603050405020304" pitchFamily="18" charset="0"/>
                <a:ea typeface="SimSun" panose="02010600030101010101" pitchFamily="2" charset="-122"/>
              </a:rPr>
              <a:t>-1</a:t>
            </a:r>
            <a:r>
              <a:rPr lang="en-US" dirty="0">
                <a:solidFill>
                  <a:srgbClr val="0000FF"/>
                </a:solidFill>
                <a:latin typeface="Times New Roman" panose="02020603050405020304" pitchFamily="18" charset="0"/>
                <a:ea typeface="SimSun" panose="02010600030101010101" pitchFamily="2" charset="-122"/>
              </a:rPr>
              <a:t>), and  Pennsylvania (-5,500 deaths yr</a:t>
            </a:r>
            <a:r>
              <a:rPr lang="en-US" baseline="30000" dirty="0">
                <a:solidFill>
                  <a:srgbClr val="0000FF"/>
                </a:solidFill>
                <a:latin typeface="Times New Roman" panose="02020603050405020304" pitchFamily="18" charset="0"/>
                <a:ea typeface="SimSun" panose="02010600030101010101" pitchFamily="2" charset="-122"/>
              </a:rPr>
              <a:t>-1</a:t>
            </a:r>
            <a:r>
              <a:rPr lang="en-US" dirty="0">
                <a:solidFill>
                  <a:srgbClr val="0000FF"/>
                </a:solidFill>
                <a:latin typeface="Times New Roman" panose="02020603050405020304" pitchFamily="18" charset="0"/>
                <a:ea typeface="SimSun" panose="02010600030101010101" pitchFamily="2" charset="-122"/>
              </a:rPr>
              <a:t>); </a:t>
            </a:r>
          </a:p>
          <a:p>
            <a:pPr marL="285750" indent="-285750">
              <a:buFont typeface="Wingdings" panose="05000000000000000000" pitchFamily="2" charset="2"/>
              <a:buChar char="Ø"/>
            </a:pPr>
            <a:endParaRPr lang="en-US" dirty="0">
              <a:solidFill>
                <a:srgbClr val="0000FF"/>
              </a:solidFill>
              <a:latin typeface="Times New Roman" panose="02020603050405020304" pitchFamily="18" charset="0"/>
              <a:ea typeface="SimSun" panose="02010600030101010101" pitchFamily="2" charset="-122"/>
            </a:endParaRPr>
          </a:p>
          <a:p>
            <a:pPr marL="285750" indent="-285750">
              <a:buFont typeface="Wingdings" panose="05000000000000000000" pitchFamily="2" charset="2"/>
              <a:buChar char="Ø"/>
            </a:pPr>
            <a:r>
              <a:rPr lang="en-US" dirty="0">
                <a:solidFill>
                  <a:srgbClr val="0000FF"/>
                </a:solidFill>
                <a:latin typeface="Times New Roman" panose="02020603050405020304" pitchFamily="18" charset="0"/>
                <a:ea typeface="SimSun" panose="02010600030101010101" pitchFamily="2" charset="-122"/>
              </a:rPr>
              <a:t>For O</a:t>
            </a:r>
            <a:r>
              <a:rPr lang="en-US" baseline="-25000" dirty="0">
                <a:solidFill>
                  <a:srgbClr val="0000FF"/>
                </a:solidFill>
                <a:latin typeface="Times New Roman" panose="02020603050405020304" pitchFamily="18" charset="0"/>
                <a:ea typeface="SimSun" panose="02010600030101010101" pitchFamily="2" charset="-122"/>
              </a:rPr>
              <a:t>3</a:t>
            </a:r>
            <a:r>
              <a:rPr lang="en-US" dirty="0">
                <a:solidFill>
                  <a:srgbClr val="0000FF"/>
                </a:solidFill>
                <a:latin typeface="Times New Roman" panose="02020603050405020304" pitchFamily="18" charset="0"/>
                <a:ea typeface="SimSun" panose="02010600030101010101" pitchFamily="2" charset="-122"/>
              </a:rPr>
              <a:t>, the largest increases in CA (360 deaths yr</a:t>
            </a:r>
            <a:r>
              <a:rPr lang="en-US" baseline="30000" dirty="0">
                <a:solidFill>
                  <a:srgbClr val="0000FF"/>
                </a:solidFill>
                <a:latin typeface="Times New Roman" panose="02020603050405020304" pitchFamily="18" charset="0"/>
                <a:ea typeface="SimSun" panose="02010600030101010101" pitchFamily="2" charset="-122"/>
              </a:rPr>
              <a:t>-1</a:t>
            </a:r>
            <a:r>
              <a:rPr lang="en-US" dirty="0">
                <a:solidFill>
                  <a:srgbClr val="0000FF"/>
                </a:solidFill>
                <a:latin typeface="Times New Roman" panose="02020603050405020304" pitchFamily="18" charset="0"/>
                <a:ea typeface="SimSun" panose="02010600030101010101" pitchFamily="2" charset="-122"/>
              </a:rPr>
              <a:t>), followed by Texas (230 deaths yr</a:t>
            </a:r>
            <a:r>
              <a:rPr lang="en-US" baseline="30000" dirty="0">
                <a:solidFill>
                  <a:srgbClr val="0000FF"/>
                </a:solidFill>
                <a:latin typeface="Times New Roman" panose="02020603050405020304" pitchFamily="18" charset="0"/>
                <a:ea typeface="SimSun" panose="02010600030101010101" pitchFamily="2" charset="-122"/>
              </a:rPr>
              <a:t>-1</a:t>
            </a:r>
            <a:r>
              <a:rPr lang="en-US" dirty="0">
                <a:solidFill>
                  <a:srgbClr val="0000FF"/>
                </a:solidFill>
                <a:latin typeface="Times New Roman" panose="02020603050405020304" pitchFamily="18" charset="0"/>
                <a:ea typeface="SimSun" panose="02010600030101010101" pitchFamily="2" charset="-122"/>
              </a:rPr>
              <a:t>), and Arizona (140 deaths yr</a:t>
            </a:r>
            <a:r>
              <a:rPr lang="en-US" baseline="30000" dirty="0">
                <a:solidFill>
                  <a:srgbClr val="0000FF"/>
                </a:solidFill>
                <a:latin typeface="Times New Roman" panose="02020603050405020304" pitchFamily="18" charset="0"/>
                <a:ea typeface="SimSun" panose="02010600030101010101" pitchFamily="2" charset="-122"/>
              </a:rPr>
              <a:t>-1</a:t>
            </a:r>
            <a:r>
              <a:rPr lang="en-US" dirty="0">
                <a:solidFill>
                  <a:srgbClr val="0000FF"/>
                </a:solidFill>
                <a:latin typeface="Times New Roman" panose="02020603050405020304" pitchFamily="18" charset="0"/>
                <a:ea typeface="SimSun" panose="02010600030101010101" pitchFamily="2" charset="-122"/>
              </a:rPr>
              <a:t>). </a:t>
            </a:r>
          </a:p>
        </p:txBody>
      </p:sp>
      <p:pic>
        <p:nvPicPr>
          <p:cNvPr id="8" name="Picture 7"/>
          <p:cNvPicPr>
            <a:picLocks noChangeAspect="1"/>
          </p:cNvPicPr>
          <p:nvPr/>
        </p:nvPicPr>
        <p:blipFill>
          <a:blip r:embed="rId3"/>
          <a:stretch>
            <a:fillRect/>
          </a:stretch>
        </p:blipFill>
        <p:spPr>
          <a:xfrm>
            <a:off x="228601" y="1616393"/>
            <a:ext cx="4340880" cy="3017520"/>
          </a:xfrm>
          <a:prstGeom prst="rect">
            <a:avLst/>
          </a:prstGeom>
        </p:spPr>
      </p:pic>
      <p:pic>
        <p:nvPicPr>
          <p:cNvPr id="9" name="Picture 8"/>
          <p:cNvPicPr>
            <a:picLocks noChangeAspect="1"/>
          </p:cNvPicPr>
          <p:nvPr/>
        </p:nvPicPr>
        <p:blipFill>
          <a:blip r:embed="rId4"/>
          <a:stretch>
            <a:fillRect/>
          </a:stretch>
        </p:blipFill>
        <p:spPr>
          <a:xfrm>
            <a:off x="4569481" y="1630680"/>
            <a:ext cx="4340882" cy="3017520"/>
          </a:xfrm>
          <a:prstGeom prst="rect">
            <a:avLst/>
          </a:prstGeom>
        </p:spPr>
      </p:pic>
      <p:sp>
        <p:nvSpPr>
          <p:cNvPr id="3" name="TextBox 2"/>
          <p:cNvSpPr txBox="1"/>
          <p:nvPr/>
        </p:nvSpPr>
        <p:spPr>
          <a:xfrm>
            <a:off x="1905000" y="1254205"/>
            <a:ext cx="6781800" cy="400110"/>
          </a:xfrm>
          <a:prstGeom prst="rect">
            <a:avLst/>
          </a:prstGeom>
          <a:noFill/>
        </p:spPr>
        <p:txBody>
          <a:bodyPr wrap="square" rtlCol="0">
            <a:spAutoFit/>
          </a:bodyPr>
          <a:lstStyle/>
          <a:p>
            <a:r>
              <a:rPr lang="en-US" sz="2000" dirty="0">
                <a:solidFill>
                  <a:srgbClr val="0066FF"/>
                </a:solidFill>
              </a:rPr>
              <a:t>PM</a:t>
            </a:r>
            <a:r>
              <a:rPr lang="en-US" sz="2000" baseline="-25000" dirty="0">
                <a:solidFill>
                  <a:srgbClr val="0066FF"/>
                </a:solidFill>
              </a:rPr>
              <a:t>2.5                                                                                                </a:t>
            </a:r>
            <a:r>
              <a:rPr lang="en-US" sz="2000" dirty="0">
                <a:solidFill>
                  <a:srgbClr val="0066FF"/>
                </a:solidFill>
              </a:rPr>
              <a:t>    O</a:t>
            </a:r>
            <a:r>
              <a:rPr lang="en-US" sz="2000" baseline="-25000" dirty="0">
                <a:solidFill>
                  <a:srgbClr val="0066FF"/>
                </a:solidFill>
              </a:rPr>
              <a:t>3</a:t>
            </a:r>
            <a:endParaRPr lang="en-US" sz="2000" dirty="0">
              <a:solidFill>
                <a:srgbClr val="0066FF"/>
              </a:solidFill>
            </a:endParaRPr>
          </a:p>
        </p:txBody>
      </p:sp>
    </p:spTree>
    <p:extLst>
      <p:ext uri="{BB962C8B-B14F-4D97-AF65-F5344CB8AC3E}">
        <p14:creationId xmlns:p14="http://schemas.microsoft.com/office/powerpoint/2010/main" val="3459397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0"/>
          <p:cNvSpPr txBox="1">
            <a:spLocks noChangeArrowheads="1"/>
          </p:cNvSpPr>
          <p:nvPr/>
        </p:nvSpPr>
        <p:spPr bwMode="auto">
          <a:xfrm>
            <a:off x="0" y="188913"/>
            <a:ext cx="9144000" cy="5842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b="1" dirty="0">
                <a:solidFill>
                  <a:schemeClr val="bg1"/>
                </a:solidFill>
              </a:rPr>
              <a:t>Results</a:t>
            </a:r>
          </a:p>
        </p:txBody>
      </p:sp>
      <p:sp>
        <p:nvSpPr>
          <p:cNvPr id="2" name="Slide Number Placeholder 1"/>
          <p:cNvSpPr>
            <a:spLocks noGrp="1"/>
          </p:cNvSpPr>
          <p:nvPr>
            <p:ph type="sldNum" sz="quarter" idx="12"/>
          </p:nvPr>
        </p:nvSpPr>
        <p:spPr/>
        <p:txBody>
          <a:bodyPr/>
          <a:lstStyle/>
          <a:p>
            <a:pPr>
              <a:defRPr/>
            </a:pPr>
            <a:fld id="{E855A867-296A-470A-BC75-2F46D5CE9B27}" type="slidenum">
              <a:rPr lang="en-US" smtClean="0"/>
              <a:pPr>
                <a:defRPr/>
              </a:pPr>
              <a:t>13</a:t>
            </a:fld>
            <a:endParaRPr lang="en-US"/>
          </a:p>
        </p:txBody>
      </p:sp>
      <p:sp>
        <p:nvSpPr>
          <p:cNvPr id="4" name="Rectangle 3"/>
          <p:cNvSpPr/>
          <p:nvPr/>
        </p:nvSpPr>
        <p:spPr>
          <a:xfrm>
            <a:off x="0" y="757535"/>
            <a:ext cx="4935968" cy="461665"/>
          </a:xfrm>
          <a:prstGeom prst="rect">
            <a:avLst/>
          </a:prstGeom>
        </p:spPr>
        <p:txBody>
          <a:bodyPr wrap="none">
            <a:spAutoFit/>
          </a:bodyPr>
          <a:lstStyle/>
          <a:p>
            <a:pPr algn="ctr" eaLnBrk="1" hangingPunct="1">
              <a:spcBef>
                <a:spcPct val="50000"/>
              </a:spcBef>
              <a:buFontTx/>
              <a:buNone/>
            </a:pPr>
            <a:r>
              <a:rPr lang="en-US" altLang="zh-CN" sz="2400" b="1" dirty="0">
                <a:latin typeface="Arial" panose="020B0604020202020204" pitchFamily="34" charset="0"/>
              </a:rPr>
              <a:t>Compared with previous studies</a:t>
            </a:r>
          </a:p>
        </p:txBody>
      </p:sp>
      <p:graphicFrame>
        <p:nvGraphicFramePr>
          <p:cNvPr id="13" name="Chart 12"/>
          <p:cNvGraphicFramePr/>
          <p:nvPr>
            <p:extLst/>
          </p:nvPr>
        </p:nvGraphicFramePr>
        <p:xfrm>
          <a:off x="-12405" y="1284267"/>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nvPr>
        </p:nvGraphicFramePr>
        <p:xfrm>
          <a:off x="4507141" y="1284268"/>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457200" y="4052276"/>
            <a:ext cx="8153400" cy="1754326"/>
          </a:xfrm>
          <a:prstGeom prst="rect">
            <a:avLst/>
          </a:prstGeom>
        </p:spPr>
        <p:txBody>
          <a:bodyPr wrap="square">
            <a:spAutoFit/>
          </a:bodyPr>
          <a:lstStyle/>
          <a:p>
            <a:pPr marL="285750" indent="-285750">
              <a:buFont typeface="Wingdings" panose="05000000000000000000" pitchFamily="2" charset="2"/>
              <a:buChar char="Ø"/>
            </a:pPr>
            <a:r>
              <a:rPr lang="en-US" dirty="0">
                <a:solidFill>
                  <a:srgbClr val="0000FF"/>
                </a:solidFill>
                <a:latin typeface="Times New Roman" panose="02020603050405020304" pitchFamily="18" charset="0"/>
                <a:ea typeface="SimSun" panose="02010600030101010101" pitchFamily="2" charset="-122"/>
              </a:rPr>
              <a:t>Our results are comparable to previous studies;</a:t>
            </a:r>
          </a:p>
          <a:p>
            <a:pPr marL="285750" indent="-285750">
              <a:buFont typeface="Wingdings" panose="05000000000000000000" pitchFamily="2" charset="2"/>
              <a:buChar char="Ø"/>
            </a:pPr>
            <a:endParaRPr lang="en-US" dirty="0">
              <a:solidFill>
                <a:srgbClr val="0000FF"/>
              </a:solidFill>
              <a:latin typeface="Times New Roman" panose="02020603050405020304" pitchFamily="18" charset="0"/>
              <a:ea typeface="SimSun" panose="02010600030101010101" pitchFamily="2" charset="-122"/>
            </a:endParaRPr>
          </a:p>
          <a:p>
            <a:pPr marL="285750" indent="-285750">
              <a:buFont typeface="Wingdings" panose="05000000000000000000" pitchFamily="2" charset="2"/>
              <a:buChar char="Ø"/>
            </a:pPr>
            <a:endParaRPr lang="en-US" dirty="0">
              <a:solidFill>
                <a:srgbClr val="0000FF"/>
              </a:solidFill>
              <a:latin typeface="Times New Roman" panose="02020603050405020304" pitchFamily="18" charset="0"/>
              <a:ea typeface="SimSun" panose="02010600030101010101" pitchFamily="2" charset="-122"/>
            </a:endParaRPr>
          </a:p>
          <a:p>
            <a:pPr marL="285750" indent="-285750">
              <a:buFont typeface="Wingdings" panose="05000000000000000000" pitchFamily="2" charset="2"/>
              <a:buChar char="Ø"/>
            </a:pPr>
            <a:r>
              <a:rPr lang="en-US" dirty="0">
                <a:solidFill>
                  <a:srgbClr val="0000FF"/>
                </a:solidFill>
                <a:latin typeface="Times New Roman" panose="02020603050405020304" pitchFamily="18" charset="0"/>
                <a:ea typeface="SimSun" panose="02010600030101010101" pitchFamily="2" charset="-122"/>
              </a:rPr>
              <a:t>The PM</a:t>
            </a:r>
            <a:r>
              <a:rPr lang="en-US" baseline="-25000" dirty="0">
                <a:solidFill>
                  <a:srgbClr val="0000FF"/>
                </a:solidFill>
                <a:latin typeface="Times New Roman" panose="02020603050405020304" pitchFamily="18" charset="0"/>
                <a:ea typeface="SimSun" panose="02010600030101010101" pitchFamily="2" charset="-122"/>
              </a:rPr>
              <a:t>2.5</a:t>
            </a:r>
            <a:r>
              <a:rPr lang="en-US" dirty="0">
                <a:solidFill>
                  <a:srgbClr val="0000FF"/>
                </a:solidFill>
                <a:latin typeface="Times New Roman" panose="02020603050405020304" pitchFamily="18" charset="0"/>
                <a:ea typeface="SimSun" panose="02010600030101010101" pitchFamily="2" charset="-122"/>
              </a:rPr>
              <a:t> mortality burden trends were larger than Cohen et al. (2017), mainly caused by the overestimation of the PM</a:t>
            </a:r>
            <a:r>
              <a:rPr lang="en-US" baseline="-25000" dirty="0">
                <a:solidFill>
                  <a:srgbClr val="0000FF"/>
                </a:solidFill>
                <a:latin typeface="Times New Roman" panose="02020603050405020304" pitchFamily="18" charset="0"/>
                <a:ea typeface="SimSun" panose="02010600030101010101" pitchFamily="2" charset="-122"/>
              </a:rPr>
              <a:t>2.5</a:t>
            </a:r>
            <a:r>
              <a:rPr lang="en-US" dirty="0">
                <a:solidFill>
                  <a:srgbClr val="0000FF"/>
                </a:solidFill>
                <a:latin typeface="Times New Roman" panose="02020603050405020304" pitchFamily="18" charset="0"/>
                <a:ea typeface="SimSun" panose="02010600030101010101" pitchFamily="2" charset="-122"/>
              </a:rPr>
              <a:t> concentration decrease trends (Gan et al., 2016). </a:t>
            </a:r>
          </a:p>
        </p:txBody>
      </p:sp>
    </p:spTree>
    <p:extLst>
      <p:ext uri="{BB962C8B-B14F-4D97-AF65-F5344CB8AC3E}">
        <p14:creationId xmlns:p14="http://schemas.microsoft.com/office/powerpoint/2010/main" val="2129121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0"/>
          <p:cNvSpPr txBox="1">
            <a:spLocks noChangeArrowheads="1"/>
          </p:cNvSpPr>
          <p:nvPr/>
        </p:nvSpPr>
        <p:spPr bwMode="auto">
          <a:xfrm>
            <a:off x="0" y="188913"/>
            <a:ext cx="9144000" cy="5842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b="1">
                <a:solidFill>
                  <a:schemeClr val="bg1"/>
                </a:solidFill>
              </a:rPr>
              <a:t>Conclusion</a:t>
            </a:r>
            <a:endParaRPr lang="en-US" altLang="zh-CN" b="1" baseline="-25000">
              <a:solidFill>
                <a:schemeClr val="bg1"/>
              </a:solidFill>
            </a:endParaRPr>
          </a:p>
        </p:txBody>
      </p:sp>
      <p:sp>
        <p:nvSpPr>
          <p:cNvPr id="26627" name="Rectangle 5"/>
          <p:cNvSpPr>
            <a:spLocks noChangeArrowheads="1"/>
          </p:cNvSpPr>
          <p:nvPr/>
        </p:nvSpPr>
        <p:spPr bwMode="auto">
          <a:xfrm>
            <a:off x="21770" y="762000"/>
            <a:ext cx="927463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spcAft>
                <a:spcPts val="1200"/>
              </a:spcAft>
            </a:pPr>
            <a:r>
              <a:rPr lang="en-US" altLang="en-US" sz="2300" dirty="0">
                <a:solidFill>
                  <a:srgbClr val="0066FF"/>
                </a:solidFill>
              </a:rPr>
              <a:t>Annual PM</a:t>
            </a:r>
            <a:r>
              <a:rPr lang="en-US" altLang="en-US" sz="2300" baseline="-25000" dirty="0">
                <a:solidFill>
                  <a:srgbClr val="0066FF"/>
                </a:solidFill>
              </a:rPr>
              <a:t>2.5 </a:t>
            </a:r>
            <a:r>
              <a:rPr lang="en-US" altLang="en-US" sz="2300" dirty="0">
                <a:solidFill>
                  <a:srgbClr val="0066FF"/>
                </a:solidFill>
              </a:rPr>
              <a:t>decreased by </a:t>
            </a:r>
            <a:r>
              <a:rPr lang="en-US" altLang="en-US" sz="2400" dirty="0">
                <a:solidFill>
                  <a:srgbClr val="0066FF"/>
                </a:solidFill>
              </a:rPr>
              <a:t>39%, and summertime</a:t>
            </a:r>
            <a:r>
              <a:rPr lang="en-US" altLang="en-US" sz="2300" dirty="0">
                <a:solidFill>
                  <a:srgbClr val="0066FF"/>
                </a:solidFill>
              </a:rPr>
              <a:t> O</a:t>
            </a:r>
            <a:r>
              <a:rPr lang="en-US" altLang="en-US" sz="2300" baseline="-25000" dirty="0">
                <a:solidFill>
                  <a:srgbClr val="0066FF"/>
                </a:solidFill>
              </a:rPr>
              <a:t>3 </a:t>
            </a:r>
            <a:r>
              <a:rPr lang="en-US" altLang="en-US" sz="2300" dirty="0">
                <a:solidFill>
                  <a:srgbClr val="0066FF"/>
                </a:solidFill>
              </a:rPr>
              <a:t>decreased by 9%; </a:t>
            </a:r>
          </a:p>
          <a:p>
            <a:pPr eaLnBrk="1" hangingPunct="1">
              <a:spcBef>
                <a:spcPts val="0"/>
              </a:spcBef>
              <a:spcAft>
                <a:spcPts val="1200"/>
              </a:spcAft>
            </a:pPr>
            <a:endParaRPr lang="en-US" altLang="en-US" sz="2300" dirty="0">
              <a:solidFill>
                <a:srgbClr val="0066FF"/>
              </a:solidFill>
            </a:endParaRPr>
          </a:p>
          <a:p>
            <a:pPr eaLnBrk="1" hangingPunct="1">
              <a:spcBef>
                <a:spcPts val="0"/>
              </a:spcBef>
              <a:spcAft>
                <a:spcPts val="1200"/>
              </a:spcAft>
            </a:pPr>
            <a:r>
              <a:rPr lang="en-US" altLang="en-US" sz="2300" dirty="0">
                <a:solidFill>
                  <a:srgbClr val="0066FF"/>
                </a:solidFill>
              </a:rPr>
              <a:t>The PM</a:t>
            </a:r>
            <a:r>
              <a:rPr lang="en-US" altLang="en-US" sz="2300" baseline="-25000" dirty="0">
                <a:solidFill>
                  <a:srgbClr val="0066FF"/>
                </a:solidFill>
              </a:rPr>
              <a:t>2.5 </a:t>
            </a:r>
            <a:r>
              <a:rPr lang="en-US" altLang="en-US" sz="2300" dirty="0">
                <a:solidFill>
                  <a:srgbClr val="0066FF"/>
                </a:solidFill>
              </a:rPr>
              <a:t>mortality burdens decreased by 53%, </a:t>
            </a:r>
            <a:r>
              <a:rPr lang="en-US" altLang="en-US" sz="2400" dirty="0">
                <a:solidFill>
                  <a:srgbClr val="0066FF"/>
                </a:solidFill>
              </a:rPr>
              <a:t>from 123,700 deaths yr</a:t>
            </a:r>
            <a:r>
              <a:rPr lang="en-US" altLang="en-US" sz="2400" baseline="30000" dirty="0">
                <a:solidFill>
                  <a:srgbClr val="0066FF"/>
                </a:solidFill>
              </a:rPr>
              <a:t>-1</a:t>
            </a:r>
            <a:r>
              <a:rPr lang="en-US" altLang="en-US" sz="2400" dirty="0">
                <a:solidFill>
                  <a:srgbClr val="0066FF"/>
                </a:solidFill>
              </a:rPr>
              <a:t> in 1990 to 58,600 deaths yr</a:t>
            </a:r>
            <a:r>
              <a:rPr lang="en-US" altLang="en-US" sz="2400" baseline="30000" dirty="0">
                <a:solidFill>
                  <a:srgbClr val="0066FF"/>
                </a:solidFill>
              </a:rPr>
              <a:t>-1</a:t>
            </a:r>
            <a:r>
              <a:rPr lang="en-US" altLang="en-US" sz="2400" dirty="0">
                <a:solidFill>
                  <a:srgbClr val="0066FF"/>
                </a:solidFill>
              </a:rPr>
              <a:t> in 2010, </a:t>
            </a:r>
            <a:r>
              <a:rPr lang="en-US" altLang="en-US" sz="2300" dirty="0">
                <a:solidFill>
                  <a:srgbClr val="0066FF"/>
                </a:solidFill>
              </a:rPr>
              <a:t>mainly caused by the decreasing PM</a:t>
            </a:r>
            <a:r>
              <a:rPr lang="en-US" altLang="en-US" sz="2300" baseline="-25000" dirty="0">
                <a:solidFill>
                  <a:srgbClr val="0066FF"/>
                </a:solidFill>
              </a:rPr>
              <a:t>2.5</a:t>
            </a:r>
            <a:r>
              <a:rPr lang="en-US" altLang="en-US" sz="2300" dirty="0">
                <a:solidFill>
                  <a:srgbClr val="0066FF"/>
                </a:solidFill>
              </a:rPr>
              <a:t> concentration and baseline mortality rates;</a:t>
            </a:r>
          </a:p>
          <a:p>
            <a:pPr eaLnBrk="1" hangingPunct="1">
              <a:spcBef>
                <a:spcPts val="0"/>
              </a:spcBef>
              <a:spcAft>
                <a:spcPts val="1200"/>
              </a:spcAft>
            </a:pPr>
            <a:endParaRPr lang="en-US" altLang="en-US" sz="2300" dirty="0">
              <a:solidFill>
                <a:srgbClr val="0066FF"/>
              </a:solidFill>
            </a:endParaRPr>
          </a:p>
          <a:p>
            <a:pPr eaLnBrk="1" hangingPunct="1">
              <a:spcBef>
                <a:spcPts val="0"/>
              </a:spcBef>
              <a:spcAft>
                <a:spcPts val="1200"/>
              </a:spcAft>
            </a:pPr>
            <a:r>
              <a:rPr lang="en-US" altLang="en-US" sz="2300" dirty="0">
                <a:solidFill>
                  <a:srgbClr val="0066FF"/>
                </a:solidFill>
              </a:rPr>
              <a:t>The O</a:t>
            </a:r>
            <a:r>
              <a:rPr lang="en-US" altLang="en-US" sz="2300" baseline="-25000" dirty="0">
                <a:solidFill>
                  <a:srgbClr val="0066FF"/>
                </a:solidFill>
              </a:rPr>
              <a:t>3</a:t>
            </a:r>
            <a:r>
              <a:rPr lang="en-US" altLang="en-US" sz="2300" dirty="0">
                <a:solidFill>
                  <a:srgbClr val="0066FF"/>
                </a:solidFill>
              </a:rPr>
              <a:t> mortality burdens increased by 13%, from 10,900 deaths yr</a:t>
            </a:r>
            <a:r>
              <a:rPr lang="en-US" altLang="en-US" sz="2300" baseline="30000" dirty="0">
                <a:solidFill>
                  <a:srgbClr val="0066FF"/>
                </a:solidFill>
              </a:rPr>
              <a:t>-1</a:t>
            </a:r>
            <a:r>
              <a:rPr lang="en-US" altLang="en-US" sz="2300" dirty="0">
                <a:solidFill>
                  <a:srgbClr val="0066FF"/>
                </a:solidFill>
              </a:rPr>
              <a:t> in 1990 to 12,300 deaths yr</a:t>
            </a:r>
            <a:r>
              <a:rPr lang="en-US" altLang="en-US" sz="2300" baseline="30000" dirty="0">
                <a:solidFill>
                  <a:srgbClr val="0066FF"/>
                </a:solidFill>
              </a:rPr>
              <a:t>-1</a:t>
            </a:r>
            <a:r>
              <a:rPr lang="en-US" altLang="en-US" sz="2300" dirty="0">
                <a:solidFill>
                  <a:srgbClr val="0066FF"/>
                </a:solidFill>
              </a:rPr>
              <a:t> in 2010, mainly caused by the increases of the baseline mortality rates and population changes. </a:t>
            </a:r>
          </a:p>
          <a:p>
            <a:pPr eaLnBrk="1" hangingPunct="1">
              <a:spcBef>
                <a:spcPts val="0"/>
              </a:spcBef>
              <a:spcAft>
                <a:spcPts val="1200"/>
              </a:spcAft>
            </a:pPr>
            <a:endParaRPr lang="en-US" altLang="en-US" sz="2300" dirty="0">
              <a:solidFill>
                <a:srgbClr val="0066FF"/>
              </a:solidFill>
            </a:endParaRPr>
          </a:p>
          <a:p>
            <a:pPr eaLnBrk="1" hangingPunct="1">
              <a:spcBef>
                <a:spcPts val="0"/>
              </a:spcBef>
              <a:spcAft>
                <a:spcPts val="1200"/>
              </a:spcAft>
            </a:pPr>
            <a:endParaRPr lang="en-US" altLang="en-US" sz="2300" dirty="0">
              <a:solidFill>
                <a:srgbClr val="0066FF"/>
              </a:solidFill>
            </a:endParaRPr>
          </a:p>
        </p:txBody>
      </p:sp>
      <p:sp>
        <p:nvSpPr>
          <p:cNvPr id="2" name="Slide Number Placeholder 1"/>
          <p:cNvSpPr>
            <a:spLocks noGrp="1"/>
          </p:cNvSpPr>
          <p:nvPr>
            <p:ph type="sldNum" sz="quarter" idx="12"/>
          </p:nvPr>
        </p:nvSpPr>
        <p:spPr/>
        <p:txBody>
          <a:bodyPr/>
          <a:lstStyle/>
          <a:p>
            <a:pPr>
              <a:defRPr/>
            </a:pPr>
            <a:fld id="{E855A867-296A-470A-BC75-2F46D5CE9B27}"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0"/>
          <p:cNvSpPr txBox="1">
            <a:spLocks noChangeArrowheads="1"/>
          </p:cNvSpPr>
          <p:nvPr/>
        </p:nvSpPr>
        <p:spPr bwMode="auto">
          <a:xfrm>
            <a:off x="0" y="188913"/>
            <a:ext cx="9144000" cy="584775"/>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b="1" dirty="0">
                <a:solidFill>
                  <a:schemeClr val="bg1"/>
                </a:solidFill>
              </a:rPr>
              <a:t>Acknowledgements</a:t>
            </a:r>
            <a:endParaRPr lang="en-US" altLang="zh-CN" b="1" baseline="-25000" dirty="0">
              <a:solidFill>
                <a:schemeClr val="bg1"/>
              </a:solidFill>
            </a:endParaRPr>
          </a:p>
        </p:txBody>
      </p:sp>
      <p:sp>
        <p:nvSpPr>
          <p:cNvPr id="26627" name="Rectangle 5"/>
          <p:cNvSpPr>
            <a:spLocks noChangeArrowheads="1"/>
          </p:cNvSpPr>
          <p:nvPr/>
        </p:nvSpPr>
        <p:spPr bwMode="auto">
          <a:xfrm>
            <a:off x="21770" y="762000"/>
            <a:ext cx="927463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spcAft>
                <a:spcPts val="1200"/>
              </a:spcAft>
            </a:pPr>
            <a:r>
              <a:rPr lang="en-US" altLang="en-US" sz="2300" dirty="0">
                <a:solidFill>
                  <a:srgbClr val="0066FF"/>
                </a:solidFill>
              </a:rPr>
              <a:t>Thanks for the funding sources NASA Health Air Quality Applied Science Team #NNX16AQ80G. This work was also supported in part by MOST National Key R &amp; D program in China (2016YFC0207601). </a:t>
            </a:r>
          </a:p>
          <a:p>
            <a:pPr eaLnBrk="1" hangingPunct="1">
              <a:spcBef>
                <a:spcPts val="600"/>
              </a:spcBef>
              <a:spcAft>
                <a:spcPts val="1200"/>
              </a:spcAft>
            </a:pPr>
            <a:endParaRPr lang="en-US" altLang="en-US" sz="2300" dirty="0">
              <a:solidFill>
                <a:srgbClr val="0066FF"/>
              </a:solidFill>
            </a:endParaRPr>
          </a:p>
          <a:p>
            <a:pPr eaLnBrk="1" hangingPunct="1">
              <a:spcBef>
                <a:spcPts val="600"/>
              </a:spcBef>
              <a:spcAft>
                <a:spcPts val="1200"/>
              </a:spcAft>
            </a:pPr>
            <a:r>
              <a:rPr lang="en-US" altLang="en-US" sz="2300" dirty="0">
                <a:solidFill>
                  <a:srgbClr val="0066FF"/>
                </a:solidFill>
              </a:rPr>
              <a:t>Y.Z. was supported in part by the Internship/Research Participation Program at Office of Research and Development, US Environmental Protection Agency (EPA), administered by the Oak Ridge Institute for Science and Education through an interagency agreement between the US Department of Energy and the US EPA.</a:t>
            </a:r>
          </a:p>
          <a:p>
            <a:pPr eaLnBrk="1" hangingPunct="1">
              <a:spcBef>
                <a:spcPts val="600"/>
              </a:spcBef>
              <a:spcAft>
                <a:spcPts val="1200"/>
              </a:spcAft>
            </a:pPr>
            <a:endParaRPr lang="en-US" altLang="en-US" sz="2300" dirty="0">
              <a:solidFill>
                <a:srgbClr val="0066FF"/>
              </a:solidFill>
            </a:endParaRPr>
          </a:p>
          <a:p>
            <a:pPr eaLnBrk="1" hangingPunct="1">
              <a:spcBef>
                <a:spcPts val="600"/>
              </a:spcBef>
              <a:spcAft>
                <a:spcPts val="1200"/>
              </a:spcAft>
            </a:pPr>
            <a:r>
              <a:rPr lang="en-US" sz="2300" dirty="0">
                <a:solidFill>
                  <a:srgbClr val="0066FF"/>
                </a:solidFill>
              </a:rPr>
              <a:t>Although this work has been reviewed and approved for publication by the US EPA, it does not reflect Agency’s views and policies. </a:t>
            </a:r>
            <a:endParaRPr lang="en-US" altLang="en-US" sz="2300" dirty="0">
              <a:solidFill>
                <a:srgbClr val="0066FF"/>
              </a:solidFill>
            </a:endParaRPr>
          </a:p>
        </p:txBody>
      </p:sp>
      <p:sp>
        <p:nvSpPr>
          <p:cNvPr id="2" name="Slide Number Placeholder 1"/>
          <p:cNvSpPr>
            <a:spLocks noGrp="1"/>
          </p:cNvSpPr>
          <p:nvPr>
            <p:ph type="sldNum" sz="quarter" idx="12"/>
          </p:nvPr>
        </p:nvSpPr>
        <p:spPr/>
        <p:txBody>
          <a:bodyPr/>
          <a:lstStyle/>
          <a:p>
            <a:pPr>
              <a:defRPr/>
            </a:pPr>
            <a:fld id="{E855A867-296A-470A-BC75-2F46D5CE9B27}" type="slidenum">
              <a:rPr lang="en-US" smtClean="0"/>
              <a:pPr>
                <a:defRPr/>
              </a:pPr>
              <a:t>15</a:t>
            </a:fld>
            <a:endParaRPr lang="en-US"/>
          </a:p>
        </p:txBody>
      </p:sp>
    </p:spTree>
    <p:extLst>
      <p:ext uri="{BB962C8B-B14F-4D97-AF65-F5344CB8AC3E}">
        <p14:creationId xmlns:p14="http://schemas.microsoft.com/office/powerpoint/2010/main" val="2865351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solidFill>
                  <a:srgbClr val="0066FF"/>
                </a:solidFill>
                <a:latin typeface="Arial" panose="020B0604020202020204" pitchFamily="34" charset="0"/>
                <a:cs typeface="Arial" panose="020B0604020202020204" pitchFamily="34" charset="0"/>
              </a:rPr>
              <a:t>Thanks for your attention! </a:t>
            </a:r>
          </a:p>
          <a:p>
            <a:pPr marL="0" indent="0" algn="ctr">
              <a:buNone/>
            </a:pPr>
            <a:endParaRPr lang="en-US" dirty="0">
              <a:solidFill>
                <a:srgbClr val="0066FF"/>
              </a:solidFill>
              <a:latin typeface="Arial" panose="020B0604020202020204" pitchFamily="34" charset="0"/>
              <a:cs typeface="Arial" panose="020B0604020202020204" pitchFamily="34" charset="0"/>
            </a:endParaRPr>
          </a:p>
          <a:p>
            <a:pPr marL="0" indent="0" algn="ctr">
              <a:buNone/>
            </a:pPr>
            <a:endParaRPr lang="en-US" dirty="0">
              <a:solidFill>
                <a:srgbClr val="0066FF"/>
              </a:solidFill>
              <a:latin typeface="Arial" panose="020B0604020202020204" pitchFamily="34" charset="0"/>
              <a:cs typeface="Arial" panose="020B0604020202020204" pitchFamily="34" charset="0"/>
            </a:endParaRPr>
          </a:p>
          <a:p>
            <a:pPr marL="0" indent="0" algn="ctr">
              <a:buNone/>
            </a:pPr>
            <a:r>
              <a:rPr lang="en-US" dirty="0">
                <a:solidFill>
                  <a:srgbClr val="0066FF"/>
                </a:solidFill>
                <a:latin typeface="Arial" panose="020B0604020202020204" pitchFamily="34" charset="0"/>
                <a:cs typeface="Arial" panose="020B0604020202020204" pitchFamily="34" charset="0"/>
              </a:rPr>
              <a:t>Questions and Comments? </a:t>
            </a:r>
          </a:p>
        </p:txBody>
      </p:sp>
      <p:sp>
        <p:nvSpPr>
          <p:cNvPr id="4" name="Slide Number Placeholder 3"/>
          <p:cNvSpPr>
            <a:spLocks noGrp="1"/>
          </p:cNvSpPr>
          <p:nvPr>
            <p:ph type="sldNum" sz="quarter" idx="12"/>
          </p:nvPr>
        </p:nvSpPr>
        <p:spPr/>
        <p:txBody>
          <a:bodyPr/>
          <a:lstStyle/>
          <a:p>
            <a:pPr>
              <a:defRPr/>
            </a:pPr>
            <a:fld id="{E855A867-296A-470A-BC75-2F46D5CE9B27}" type="slidenum">
              <a:rPr lang="en-US" smtClean="0"/>
              <a:pPr>
                <a:defRPr/>
              </a:pPr>
              <a:t>16</a:t>
            </a:fld>
            <a:endParaRPr lang="en-US"/>
          </a:p>
        </p:txBody>
      </p:sp>
    </p:spTree>
    <p:extLst>
      <p:ext uri="{BB962C8B-B14F-4D97-AF65-F5344CB8AC3E}">
        <p14:creationId xmlns:p14="http://schemas.microsoft.com/office/powerpoint/2010/main" val="2638830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229600" cy="4525963"/>
          </a:xfrm>
        </p:spPr>
        <p:txBody>
          <a:bodyPr/>
          <a:lstStyle/>
          <a:p>
            <a:r>
              <a:rPr lang="en-US" dirty="0"/>
              <a:t>Extra slides</a:t>
            </a:r>
          </a:p>
        </p:txBody>
      </p:sp>
      <p:sp>
        <p:nvSpPr>
          <p:cNvPr id="4" name="Slide Number Placeholder 3"/>
          <p:cNvSpPr>
            <a:spLocks noGrp="1"/>
          </p:cNvSpPr>
          <p:nvPr>
            <p:ph type="sldNum" sz="quarter" idx="12"/>
          </p:nvPr>
        </p:nvSpPr>
        <p:spPr/>
        <p:txBody>
          <a:bodyPr/>
          <a:lstStyle/>
          <a:p>
            <a:pPr>
              <a:defRPr/>
            </a:pPr>
            <a:fld id="{E855A867-296A-470A-BC75-2F46D5CE9B27}" type="slidenum">
              <a:rPr lang="en-US" smtClean="0"/>
              <a:pPr>
                <a:defRPr/>
              </a:pPr>
              <a:t>17</a:t>
            </a:fld>
            <a:endParaRPr lang="en-US"/>
          </a:p>
        </p:txBody>
      </p:sp>
    </p:spTree>
    <p:extLst>
      <p:ext uri="{BB962C8B-B14F-4D97-AF65-F5344CB8AC3E}">
        <p14:creationId xmlns:p14="http://schemas.microsoft.com/office/powerpoint/2010/main" val="1732272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0"/>
          <p:cNvSpPr txBox="1">
            <a:spLocks noChangeArrowheads="1"/>
          </p:cNvSpPr>
          <p:nvPr/>
        </p:nvSpPr>
        <p:spPr bwMode="auto">
          <a:xfrm>
            <a:off x="0" y="188913"/>
            <a:ext cx="9144000" cy="584200"/>
          </a:xfrm>
          <a:prstGeom prst="rect">
            <a:avLst/>
          </a:prstGeom>
          <a:solidFill>
            <a:srgbClr val="0066FF"/>
          </a:solidFill>
          <a:ln>
            <a:noFill/>
          </a:ln>
        </p:spPr>
        <p:txBody>
          <a:bodyPr>
            <a:spAutoFit/>
          </a:bodyPr>
          <a:lstStyle>
            <a:defPPr>
              <a:defRPr lang="en-US"/>
            </a:defPPr>
            <a:lvl1pPr algn="ctr" eaLnBrk="1" hangingPunct="1">
              <a:spcBef>
                <a:spcPct val="50000"/>
              </a:spcBef>
              <a:buFontTx/>
              <a:buNone/>
              <a:defRPr sz="2800" b="1">
                <a:solidFill>
                  <a:srgbClr val="0066FF"/>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defRPr/>
            </a:pPr>
            <a:r>
              <a:rPr lang="en-US" altLang="zh-CN" sz="3200" dirty="0">
                <a:solidFill>
                  <a:schemeClr val="bg1"/>
                </a:solidFill>
                <a:latin typeface="+mj-lt"/>
              </a:rPr>
              <a:t>Introduction</a:t>
            </a:r>
            <a:endParaRPr lang="zh-CN" altLang="en-US" sz="3200" dirty="0">
              <a:solidFill>
                <a:schemeClr val="bg1"/>
              </a:solidFill>
              <a:latin typeface="+mj-lt"/>
            </a:endParaRPr>
          </a:p>
        </p:txBody>
      </p:sp>
      <p:sp>
        <p:nvSpPr>
          <p:cNvPr id="2" name="Slide Number Placeholder 1"/>
          <p:cNvSpPr>
            <a:spLocks noGrp="1"/>
          </p:cNvSpPr>
          <p:nvPr>
            <p:ph type="sldNum" sz="quarter" idx="12"/>
          </p:nvPr>
        </p:nvSpPr>
        <p:spPr/>
        <p:txBody>
          <a:bodyPr/>
          <a:lstStyle/>
          <a:p>
            <a:pPr>
              <a:defRPr/>
            </a:pPr>
            <a:fld id="{E855A867-296A-470A-BC75-2F46D5CE9B27}" type="slidenum">
              <a:rPr lang="en-US" smtClean="0"/>
              <a:pPr>
                <a:defRPr/>
              </a:pPr>
              <a:t>18</a:t>
            </a:fld>
            <a:endParaRPr lang="en-US"/>
          </a:p>
        </p:txBody>
      </p:sp>
      <p:sp>
        <p:nvSpPr>
          <p:cNvPr id="5" name="Rectangle 4"/>
          <p:cNvSpPr/>
          <p:nvPr/>
        </p:nvSpPr>
        <p:spPr>
          <a:xfrm>
            <a:off x="0" y="757535"/>
            <a:ext cx="5973110" cy="461665"/>
          </a:xfrm>
          <a:prstGeom prst="rect">
            <a:avLst/>
          </a:prstGeom>
        </p:spPr>
        <p:txBody>
          <a:bodyPr wrap="none">
            <a:spAutoFit/>
          </a:bodyPr>
          <a:lstStyle/>
          <a:p>
            <a:pPr algn="ctr" eaLnBrk="1" hangingPunct="1">
              <a:spcBef>
                <a:spcPct val="50000"/>
              </a:spcBef>
              <a:buFontTx/>
              <a:buNone/>
            </a:pPr>
            <a:r>
              <a:rPr lang="en-US" altLang="zh-CN" sz="2400" b="1" dirty="0">
                <a:latin typeface="Arial" panose="020B0604020202020204" pitchFamily="34" charset="0"/>
              </a:rPr>
              <a:t>Ambient air pollution and human health</a:t>
            </a:r>
          </a:p>
        </p:txBody>
      </p:sp>
      <p:sp>
        <p:nvSpPr>
          <p:cNvPr id="7" name="Rectangle 15"/>
          <p:cNvSpPr>
            <a:spLocks noChangeArrowheads="1"/>
          </p:cNvSpPr>
          <p:nvPr/>
        </p:nvSpPr>
        <p:spPr bwMode="auto">
          <a:xfrm>
            <a:off x="0" y="1183481"/>
            <a:ext cx="8944768"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spcBef>
                <a:spcPct val="50000"/>
              </a:spcBef>
              <a:buFont typeface="Wingdings" panose="05000000000000000000" pitchFamily="2" charset="2"/>
              <a:buChar char="Ø"/>
              <a:defRPr/>
            </a:pPr>
            <a:r>
              <a:rPr lang="en-US" altLang="en-US" sz="2600" dirty="0">
                <a:solidFill>
                  <a:srgbClr val="0066FF"/>
                </a:solidFill>
              </a:rPr>
              <a:t>Recent studies have assessed the global </a:t>
            </a:r>
            <a:r>
              <a:rPr lang="en-US" altLang="en-US" sz="2000" dirty="0">
                <a:solidFill>
                  <a:srgbClr val="0066FF"/>
                </a:solidFill>
              </a:rPr>
              <a:t>(</a:t>
            </a:r>
            <a:r>
              <a:rPr lang="en-US" altLang="en-US" sz="2000" dirty="0" err="1">
                <a:solidFill>
                  <a:srgbClr val="0066FF"/>
                </a:solidFill>
              </a:rPr>
              <a:t>Forouzanfar</a:t>
            </a:r>
            <a:r>
              <a:rPr lang="en-US" altLang="en-US" sz="2000" dirty="0">
                <a:solidFill>
                  <a:srgbClr val="0066FF"/>
                </a:solidFill>
              </a:rPr>
              <a:t> et al., 2015; </a:t>
            </a:r>
            <a:r>
              <a:rPr lang="en-US" altLang="en-US" sz="2000" dirty="0" err="1">
                <a:solidFill>
                  <a:srgbClr val="0066FF"/>
                </a:solidFill>
              </a:rPr>
              <a:t>Forouzanfar</a:t>
            </a:r>
            <a:r>
              <a:rPr lang="en-US" altLang="en-US" sz="2000" dirty="0">
                <a:solidFill>
                  <a:srgbClr val="0066FF"/>
                </a:solidFill>
              </a:rPr>
              <a:t> et al., 2016; Lelieveld et al., 2015; Silva et al., 2016)</a:t>
            </a:r>
            <a:r>
              <a:rPr lang="en-US" altLang="en-US" sz="2600" dirty="0">
                <a:solidFill>
                  <a:srgbClr val="0066FF"/>
                </a:solidFill>
              </a:rPr>
              <a:t> or national </a:t>
            </a:r>
            <a:r>
              <a:rPr lang="en-US" altLang="en-US" sz="2000" dirty="0">
                <a:solidFill>
                  <a:srgbClr val="0066FF"/>
                </a:solidFill>
              </a:rPr>
              <a:t>(Fann et al., 2012; </a:t>
            </a:r>
            <a:r>
              <a:rPr lang="en-US" altLang="en-US" sz="2000" dirty="0" err="1">
                <a:solidFill>
                  <a:srgbClr val="0066FF"/>
                </a:solidFill>
              </a:rPr>
              <a:t>Punger</a:t>
            </a:r>
            <a:r>
              <a:rPr lang="en-US" altLang="en-US" sz="2000" dirty="0">
                <a:solidFill>
                  <a:srgbClr val="0066FF"/>
                </a:solidFill>
              </a:rPr>
              <a:t> and West, 2013)</a:t>
            </a:r>
            <a:r>
              <a:rPr lang="en-US" altLang="en-US" sz="2600" dirty="0">
                <a:solidFill>
                  <a:srgbClr val="0066FF"/>
                </a:solidFill>
              </a:rPr>
              <a:t> burden of disease attributable to air pollution.</a:t>
            </a:r>
          </a:p>
          <a:p>
            <a:pPr marL="285750" indent="-285750">
              <a:spcBef>
                <a:spcPct val="50000"/>
              </a:spcBef>
              <a:buFont typeface="Wingdings" panose="05000000000000000000" pitchFamily="2" charset="2"/>
              <a:buChar char="Ø"/>
              <a:defRPr/>
            </a:pPr>
            <a:r>
              <a:rPr lang="en-US" altLang="en-US" sz="2600" dirty="0">
                <a:solidFill>
                  <a:srgbClr val="0066FF"/>
                </a:solidFill>
              </a:rPr>
              <a:t>Few studies have focused on the mortality burden trends</a:t>
            </a:r>
          </a:p>
          <a:p>
            <a:pPr marL="1085850" lvl="1" indent="-342900">
              <a:spcBef>
                <a:spcPct val="50000"/>
              </a:spcBef>
              <a:buFont typeface="Wingdings" panose="05000000000000000000" pitchFamily="2" charset="2"/>
              <a:buChar char="v"/>
              <a:defRPr/>
            </a:pPr>
            <a:r>
              <a:rPr lang="en-US" altLang="en-US" sz="2200" dirty="0">
                <a:solidFill>
                  <a:srgbClr val="0066FF"/>
                </a:solidFill>
              </a:rPr>
              <a:t>Cohen et al. (2017) quantified both PM</a:t>
            </a:r>
            <a:r>
              <a:rPr lang="en-US" altLang="en-US" sz="2200" baseline="-25000" dirty="0">
                <a:solidFill>
                  <a:srgbClr val="0066FF"/>
                </a:solidFill>
              </a:rPr>
              <a:t>2.5</a:t>
            </a:r>
            <a:r>
              <a:rPr lang="en-US" altLang="en-US" sz="2200" dirty="0">
                <a:solidFill>
                  <a:srgbClr val="0066FF"/>
                </a:solidFill>
              </a:rPr>
              <a:t> and O</a:t>
            </a:r>
            <a:r>
              <a:rPr lang="en-US" altLang="en-US" sz="2200" baseline="-25000" dirty="0">
                <a:solidFill>
                  <a:srgbClr val="0066FF"/>
                </a:solidFill>
              </a:rPr>
              <a:t>3</a:t>
            </a:r>
            <a:r>
              <a:rPr lang="en-US" altLang="en-US" sz="2200" dirty="0">
                <a:solidFill>
                  <a:srgbClr val="0066FF"/>
                </a:solidFill>
              </a:rPr>
              <a:t> mortality burden at global and regional scale from 1990 to 2016 at 5-yr interval;</a:t>
            </a:r>
          </a:p>
          <a:p>
            <a:pPr marL="1085850" lvl="1" indent="-342900">
              <a:spcBef>
                <a:spcPct val="50000"/>
              </a:spcBef>
              <a:buFont typeface="Wingdings" panose="05000000000000000000" pitchFamily="2" charset="2"/>
              <a:buChar char="v"/>
              <a:defRPr/>
            </a:pPr>
            <a:r>
              <a:rPr lang="en-US" altLang="en-US" sz="2200" dirty="0">
                <a:solidFill>
                  <a:srgbClr val="0066FF"/>
                </a:solidFill>
              </a:rPr>
              <a:t>Wang et al. (2017) quantified the PM</a:t>
            </a:r>
            <a:r>
              <a:rPr lang="en-US" altLang="en-US" sz="2200" baseline="-25000" dirty="0">
                <a:solidFill>
                  <a:srgbClr val="0066FF"/>
                </a:solidFill>
              </a:rPr>
              <a:t>2.5 </a:t>
            </a:r>
            <a:r>
              <a:rPr lang="en-US" altLang="en-US" sz="2200" dirty="0">
                <a:solidFill>
                  <a:srgbClr val="0066FF"/>
                </a:solidFill>
              </a:rPr>
              <a:t>mortality burden from 1990 to 2010 in the Northern Hemisphere using Hemispheric scale CMAQ;</a:t>
            </a:r>
          </a:p>
          <a:p>
            <a:pPr marL="1085850" lvl="1" indent="-342900">
              <a:spcBef>
                <a:spcPct val="50000"/>
              </a:spcBef>
              <a:buFont typeface="Wingdings" panose="05000000000000000000" pitchFamily="2" charset="2"/>
              <a:buChar char="v"/>
              <a:defRPr/>
            </a:pPr>
            <a:r>
              <a:rPr lang="en-US" altLang="en-US" sz="2200" dirty="0">
                <a:solidFill>
                  <a:srgbClr val="0066FF"/>
                </a:solidFill>
              </a:rPr>
              <a:t>Fann et al. (2017) quantified the PM</a:t>
            </a:r>
            <a:r>
              <a:rPr lang="en-US" altLang="en-US" sz="2200" baseline="-25000" dirty="0">
                <a:solidFill>
                  <a:srgbClr val="0066FF"/>
                </a:solidFill>
              </a:rPr>
              <a:t>2.5</a:t>
            </a:r>
            <a:r>
              <a:rPr lang="en-US" altLang="en-US" sz="2200" dirty="0">
                <a:solidFill>
                  <a:srgbClr val="0066FF"/>
                </a:solidFill>
              </a:rPr>
              <a:t> all-cause mortality burden in US from 1980 to 2010 using geographic kriging PM</a:t>
            </a:r>
            <a:r>
              <a:rPr lang="en-US" altLang="en-US" sz="2600" baseline="-25000" dirty="0">
                <a:solidFill>
                  <a:srgbClr val="0066FF"/>
                </a:solidFill>
              </a:rPr>
              <a:t>2.5</a:t>
            </a:r>
            <a:r>
              <a:rPr lang="en-US" altLang="en-US" sz="2600" dirty="0">
                <a:solidFill>
                  <a:srgbClr val="0066FF"/>
                </a:solidFill>
              </a:rPr>
              <a:t> </a:t>
            </a:r>
            <a:r>
              <a:rPr lang="en-US" altLang="en-US" sz="2200" dirty="0">
                <a:solidFill>
                  <a:srgbClr val="0066FF"/>
                </a:solidFill>
              </a:rPr>
              <a:t>from observation</a:t>
            </a:r>
          </a:p>
        </p:txBody>
      </p:sp>
    </p:spTree>
    <p:extLst>
      <p:ext uri="{BB962C8B-B14F-4D97-AF65-F5344CB8AC3E}">
        <p14:creationId xmlns:p14="http://schemas.microsoft.com/office/powerpoint/2010/main" val="1857583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0"/>
          <p:cNvSpPr txBox="1">
            <a:spLocks noChangeArrowheads="1"/>
          </p:cNvSpPr>
          <p:nvPr/>
        </p:nvSpPr>
        <p:spPr bwMode="auto">
          <a:xfrm>
            <a:off x="0" y="188913"/>
            <a:ext cx="9144000" cy="5842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b="1" dirty="0">
                <a:solidFill>
                  <a:schemeClr val="bg1"/>
                </a:solidFill>
              </a:rPr>
              <a:t>Methods</a:t>
            </a:r>
          </a:p>
        </p:txBody>
      </p:sp>
      <p:sp>
        <p:nvSpPr>
          <p:cNvPr id="8195" name="TextBox 1"/>
          <p:cNvSpPr txBox="1">
            <a:spLocks noChangeArrowheads="1"/>
          </p:cNvSpPr>
          <p:nvPr/>
        </p:nvSpPr>
        <p:spPr bwMode="auto">
          <a:xfrm>
            <a:off x="4362135" y="3276612"/>
            <a:ext cx="41910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1200"/>
              </a:spcBef>
              <a:spcAft>
                <a:spcPts val="0"/>
              </a:spcAft>
              <a:buNone/>
            </a:pPr>
            <a:r>
              <a:rPr lang="en-US" altLang="en-US" dirty="0">
                <a:solidFill>
                  <a:srgbClr val="0066FF"/>
                </a:solidFill>
              </a:rPr>
              <a:t>For O</a:t>
            </a:r>
            <a:r>
              <a:rPr lang="en-US" altLang="en-US" baseline="-25000" dirty="0">
                <a:solidFill>
                  <a:srgbClr val="0066FF"/>
                </a:solidFill>
              </a:rPr>
              <a:t>3</a:t>
            </a:r>
          </a:p>
          <a:p>
            <a:pPr>
              <a:spcBef>
                <a:spcPts val="1200"/>
              </a:spcBef>
              <a:spcAft>
                <a:spcPts val="0"/>
              </a:spcAft>
              <a:buNone/>
            </a:pPr>
            <a:r>
              <a:rPr lang="en-US" altLang="en-US" sz="2000" dirty="0">
                <a:solidFill>
                  <a:srgbClr val="0066FF"/>
                </a:solidFill>
              </a:rPr>
              <a:t>Use Log -linear model: </a:t>
            </a:r>
            <a:r>
              <a:rPr lang="en-US" altLang="en-US" sz="2000" b="1" dirty="0"/>
              <a:t>RR</a:t>
            </a:r>
            <a:r>
              <a:rPr lang="en-US" altLang="en-US" sz="2000" dirty="0">
                <a:solidFill>
                  <a:srgbClr val="0066FF"/>
                </a:solidFill>
              </a:rPr>
              <a:t> = </a:t>
            </a:r>
            <a:r>
              <a:rPr lang="en-US" altLang="en-US" sz="2000" dirty="0" err="1">
                <a:solidFill>
                  <a:srgbClr val="0066FF"/>
                </a:solidFill>
              </a:rPr>
              <a:t>exp</a:t>
            </a:r>
            <a:r>
              <a:rPr lang="el-GR" altLang="en-US" sz="2000" baseline="30000" dirty="0">
                <a:solidFill>
                  <a:srgbClr val="0066FF"/>
                </a:solidFill>
              </a:rPr>
              <a:t>β∆</a:t>
            </a:r>
            <a:r>
              <a:rPr lang="en-US" altLang="en-US" sz="2000" baseline="30000" dirty="0">
                <a:solidFill>
                  <a:srgbClr val="0066FF"/>
                </a:solidFill>
              </a:rPr>
              <a:t>X</a:t>
            </a:r>
          </a:p>
          <a:p>
            <a:pPr marL="342900" indent="-342900">
              <a:spcBef>
                <a:spcPts val="1200"/>
              </a:spcBef>
              <a:spcAft>
                <a:spcPts val="0"/>
              </a:spcAft>
              <a:buAutoNum type="arabicParenBoth"/>
            </a:pPr>
            <a:r>
              <a:rPr lang="en-US" altLang="en-US" sz="1800" dirty="0">
                <a:solidFill>
                  <a:srgbClr val="0066FF"/>
                </a:solidFill>
              </a:rPr>
              <a:t>RR = 1.040 (1.1013-1.067) per 10 </a:t>
            </a:r>
            <a:r>
              <a:rPr lang="en-US" altLang="en-US" sz="1800" dirty="0" err="1">
                <a:solidFill>
                  <a:srgbClr val="0066FF"/>
                </a:solidFill>
              </a:rPr>
              <a:t>ppbv</a:t>
            </a:r>
            <a:r>
              <a:rPr lang="en-US" altLang="en-US" sz="1800" dirty="0">
                <a:solidFill>
                  <a:srgbClr val="0066FF"/>
                </a:solidFill>
              </a:rPr>
              <a:t> O</a:t>
            </a:r>
            <a:r>
              <a:rPr lang="en-US" altLang="en-US" sz="1800" baseline="-25000" dirty="0">
                <a:solidFill>
                  <a:srgbClr val="0066FF"/>
                </a:solidFill>
              </a:rPr>
              <a:t>3</a:t>
            </a:r>
            <a:r>
              <a:rPr lang="en-US" altLang="en-US" sz="1800" dirty="0">
                <a:solidFill>
                  <a:srgbClr val="0066FF"/>
                </a:solidFill>
              </a:rPr>
              <a:t> increases from </a:t>
            </a:r>
            <a:r>
              <a:rPr lang="en-US" altLang="en-US" sz="1800" dirty="0" err="1">
                <a:solidFill>
                  <a:srgbClr val="0066FF"/>
                </a:solidFill>
              </a:rPr>
              <a:t>Jerrett</a:t>
            </a:r>
            <a:r>
              <a:rPr lang="en-US" altLang="en-US" sz="1800" dirty="0">
                <a:solidFill>
                  <a:srgbClr val="0066FF"/>
                </a:solidFill>
              </a:rPr>
              <a:t> et al., 2009; </a:t>
            </a:r>
          </a:p>
          <a:p>
            <a:pPr marL="342900" indent="-342900">
              <a:spcBef>
                <a:spcPts val="1200"/>
              </a:spcBef>
              <a:spcAft>
                <a:spcPts val="0"/>
              </a:spcAft>
              <a:buAutoNum type="arabicParenBoth"/>
            </a:pPr>
            <a:r>
              <a:rPr lang="el-GR" altLang="en-US" sz="1800" dirty="0">
                <a:solidFill>
                  <a:srgbClr val="0066FF"/>
                </a:solidFill>
              </a:rPr>
              <a:t>β</a:t>
            </a:r>
            <a:r>
              <a:rPr lang="en-US" altLang="en-US" sz="1800" dirty="0">
                <a:solidFill>
                  <a:srgbClr val="0066FF"/>
                </a:solidFill>
              </a:rPr>
              <a:t>: Concentration response factor</a:t>
            </a:r>
          </a:p>
          <a:p>
            <a:pPr>
              <a:spcBef>
                <a:spcPts val="1200"/>
              </a:spcBef>
              <a:spcAft>
                <a:spcPts val="0"/>
              </a:spcAft>
              <a:buNone/>
            </a:pPr>
            <a:r>
              <a:rPr lang="en-US" altLang="en-US" sz="1800" dirty="0">
                <a:solidFill>
                  <a:srgbClr val="0066FF"/>
                </a:solidFill>
              </a:rPr>
              <a:t>(3) ∆X =  X</a:t>
            </a:r>
            <a:r>
              <a:rPr lang="en-US" altLang="en-US" sz="1800" baseline="-25000" dirty="0">
                <a:solidFill>
                  <a:srgbClr val="0066FF"/>
                </a:solidFill>
              </a:rPr>
              <a:t>2</a:t>
            </a:r>
            <a:r>
              <a:rPr lang="en-US" altLang="en-US" sz="1800" dirty="0">
                <a:solidFill>
                  <a:srgbClr val="0066FF"/>
                </a:solidFill>
              </a:rPr>
              <a:t>(1990-2010) – X</a:t>
            </a:r>
            <a:r>
              <a:rPr lang="en-US" altLang="en-US" sz="1800" baseline="-25000" dirty="0">
                <a:solidFill>
                  <a:srgbClr val="0066FF"/>
                </a:solidFill>
              </a:rPr>
              <a:t>1 </a:t>
            </a:r>
            <a:r>
              <a:rPr lang="en-US" altLang="en-US" sz="1800" dirty="0">
                <a:solidFill>
                  <a:srgbClr val="0066FF"/>
                </a:solidFill>
              </a:rPr>
              <a:t>(Threshold concentration)</a:t>
            </a:r>
          </a:p>
        </p:txBody>
      </p:sp>
      <p:sp>
        <p:nvSpPr>
          <p:cNvPr id="2" name="Slide Number Placeholder 1"/>
          <p:cNvSpPr>
            <a:spLocks noGrp="1"/>
          </p:cNvSpPr>
          <p:nvPr>
            <p:ph type="sldNum" sz="quarter" idx="12"/>
          </p:nvPr>
        </p:nvSpPr>
        <p:spPr/>
        <p:txBody>
          <a:bodyPr/>
          <a:lstStyle/>
          <a:p>
            <a:pPr>
              <a:defRPr/>
            </a:pPr>
            <a:fld id="{E855A867-296A-470A-BC75-2F46D5CE9B27}" type="slidenum">
              <a:rPr lang="en-US" smtClean="0"/>
              <a:pPr>
                <a:defRPr/>
              </a:pPr>
              <a:t>19</a:t>
            </a:fld>
            <a:endParaRPr lang="en-US"/>
          </a:p>
        </p:txBody>
      </p:sp>
      <p:grpSp>
        <p:nvGrpSpPr>
          <p:cNvPr id="5" name="Group 4"/>
          <p:cNvGrpSpPr/>
          <p:nvPr/>
        </p:nvGrpSpPr>
        <p:grpSpPr>
          <a:xfrm>
            <a:off x="335054" y="3275362"/>
            <a:ext cx="4000500" cy="3231654"/>
            <a:chOff x="4381500" y="2895600"/>
            <a:chExt cx="4000500" cy="3231654"/>
          </a:xfrm>
        </p:grpSpPr>
        <p:sp>
          <p:nvSpPr>
            <p:cNvPr id="9" name="TextBox 1"/>
            <p:cNvSpPr txBox="1">
              <a:spLocks noChangeArrowheads="1"/>
            </p:cNvSpPr>
            <p:nvPr/>
          </p:nvSpPr>
          <p:spPr bwMode="auto">
            <a:xfrm>
              <a:off x="4381500" y="2895600"/>
              <a:ext cx="40005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1200"/>
                </a:spcBef>
                <a:spcAft>
                  <a:spcPts val="0"/>
                </a:spcAft>
                <a:buNone/>
              </a:pPr>
              <a:r>
                <a:rPr lang="en-US" altLang="en-US" dirty="0">
                  <a:solidFill>
                    <a:srgbClr val="0066FF"/>
                  </a:solidFill>
                </a:rPr>
                <a:t>For PM</a:t>
              </a:r>
              <a:r>
                <a:rPr lang="en-US" altLang="en-US" baseline="-25000" dirty="0">
                  <a:solidFill>
                    <a:srgbClr val="0066FF"/>
                  </a:solidFill>
                </a:rPr>
                <a:t>2.5</a:t>
              </a:r>
            </a:p>
            <a:p>
              <a:pPr>
                <a:spcBef>
                  <a:spcPts val="1200"/>
                </a:spcBef>
                <a:spcAft>
                  <a:spcPts val="0"/>
                </a:spcAft>
                <a:buNone/>
              </a:pPr>
              <a:r>
                <a:rPr lang="en-US" altLang="en-US" sz="2000" dirty="0">
                  <a:solidFill>
                    <a:srgbClr val="0066FF"/>
                  </a:solidFill>
                </a:rPr>
                <a:t>Use Integrated Exposure–Response  (IER) model: </a:t>
              </a:r>
              <a:r>
                <a:rPr lang="en-US" altLang="en-US" sz="2000" b="1" dirty="0"/>
                <a:t>RR </a:t>
              </a:r>
              <a:r>
                <a:rPr lang="en-US" altLang="en-US" sz="2000" dirty="0">
                  <a:solidFill>
                    <a:srgbClr val="0066FF"/>
                  </a:solidFill>
                </a:rPr>
                <a:t>equals to </a:t>
              </a:r>
            </a:p>
            <a:p>
              <a:pPr>
                <a:spcBef>
                  <a:spcPts val="1200"/>
                </a:spcBef>
                <a:spcAft>
                  <a:spcPts val="0"/>
                </a:spcAft>
                <a:buNone/>
              </a:pPr>
              <a:endParaRPr lang="en-US" altLang="en-US" sz="2000" dirty="0">
                <a:solidFill>
                  <a:srgbClr val="0066FF"/>
                </a:solidFill>
              </a:endParaRPr>
            </a:p>
            <a:p>
              <a:pPr>
                <a:buNone/>
              </a:pPr>
              <a:endParaRPr lang="en-US" sz="2000" dirty="0">
                <a:solidFill>
                  <a:srgbClr val="0066FF"/>
                </a:solidFill>
              </a:endParaRPr>
            </a:p>
            <a:p>
              <a:pPr>
                <a:buNone/>
              </a:pPr>
              <a:r>
                <a:rPr lang="en-US" sz="2000" dirty="0">
                  <a:solidFill>
                    <a:srgbClr val="0066FF"/>
                  </a:solidFill>
                </a:rPr>
                <a:t>z = ambient PM</a:t>
              </a:r>
              <a:r>
                <a:rPr lang="en-US" sz="2000" baseline="-25000" dirty="0">
                  <a:solidFill>
                    <a:srgbClr val="0066FF"/>
                  </a:solidFill>
                </a:rPr>
                <a:t>2.5</a:t>
              </a:r>
              <a:r>
                <a:rPr lang="en-US" sz="2000" dirty="0">
                  <a:solidFill>
                    <a:srgbClr val="0066FF"/>
                  </a:solidFill>
                </a:rPr>
                <a:t> concentration; </a:t>
              </a:r>
            </a:p>
            <a:p>
              <a:pPr>
                <a:buNone/>
              </a:pPr>
              <a:r>
                <a:rPr lang="en-US" sz="2000" dirty="0" err="1">
                  <a:solidFill>
                    <a:srgbClr val="0066FF"/>
                  </a:solidFill>
                </a:rPr>
                <a:t>z</a:t>
              </a:r>
              <a:r>
                <a:rPr lang="en-US" sz="2000" baseline="-25000" dirty="0" err="1">
                  <a:solidFill>
                    <a:srgbClr val="0066FF"/>
                  </a:solidFill>
                </a:rPr>
                <a:t>cf</a:t>
              </a:r>
              <a:r>
                <a:rPr lang="en-US" sz="2000" dirty="0">
                  <a:solidFill>
                    <a:srgbClr val="0066FF"/>
                  </a:solidFill>
                </a:rPr>
                <a:t> = counterfactual conc. = Uniform(5.8,8.8)</a:t>
              </a:r>
            </a:p>
          </p:txBody>
        </p:sp>
        <p:pic>
          <p:nvPicPr>
            <p:cNvPr id="12"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81500" y="4343400"/>
              <a:ext cx="3821427" cy="644578"/>
            </a:xfrm>
            <a:prstGeom prst="rect">
              <a:avLst/>
            </a:prstGeom>
            <a:noFill/>
          </p:spPr>
        </p:pic>
      </p:grpSp>
      <p:sp>
        <p:nvSpPr>
          <p:cNvPr id="13" name="TextBox 1"/>
          <p:cNvSpPr txBox="1">
            <a:spLocks noChangeArrowheads="1"/>
          </p:cNvSpPr>
          <p:nvPr/>
        </p:nvSpPr>
        <p:spPr bwMode="auto">
          <a:xfrm>
            <a:off x="190500" y="2667000"/>
            <a:ext cx="8648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200"/>
              </a:spcBef>
              <a:spcAft>
                <a:spcPts val="0"/>
              </a:spcAft>
              <a:buNone/>
            </a:pPr>
            <a:r>
              <a:rPr lang="en-US" altLang="en-US" dirty="0">
                <a:solidFill>
                  <a:srgbClr val="0066FF"/>
                </a:solidFill>
              </a:rPr>
              <a:t>For attributable fraction (AF):</a:t>
            </a:r>
            <a:endParaRPr lang="en-US" altLang="en-US" baseline="-25000" dirty="0">
              <a:solidFill>
                <a:srgbClr val="0066FF"/>
              </a:solidFill>
            </a:endParaRPr>
          </a:p>
        </p:txBody>
      </p:sp>
      <p:sp>
        <p:nvSpPr>
          <p:cNvPr id="14" name="Text Box 413"/>
          <p:cNvSpPr txBox="1">
            <a:spLocks noChangeArrowheads="1"/>
          </p:cNvSpPr>
          <p:nvPr/>
        </p:nvSpPr>
        <p:spPr bwMode="auto">
          <a:xfrm>
            <a:off x="3505200" y="889032"/>
            <a:ext cx="2971800" cy="492443"/>
          </a:xfrm>
          <a:prstGeom prst="rect">
            <a:avLst/>
          </a:prstGeom>
          <a:solidFill>
            <a:schemeClr val="accent2">
              <a:lumMod val="20000"/>
              <a:lumOff val="80000"/>
              <a:alpha val="50195"/>
            </a:schemeClr>
          </a:solidFill>
          <a:ln w="28575">
            <a:solidFill>
              <a:schemeClr val="bg2"/>
            </a:solidFill>
            <a:miter lim="800000"/>
            <a:headEnd/>
            <a:tailEnd/>
          </a:ln>
        </p:spPr>
        <p:txBody>
          <a:bodyPr wrap="square" tIns="91440" bIns="91440">
            <a:spAutoFit/>
          </a:bodyPr>
          <a:lstStyle/>
          <a:p>
            <a:pPr algn="ctr" defTabSz="4389438">
              <a:spcBef>
                <a:spcPct val="50000"/>
              </a:spcBef>
            </a:pPr>
            <a:r>
              <a:rPr lang="en-US" sz="2000" b="1" dirty="0"/>
              <a:t>∆</a:t>
            </a:r>
            <a:r>
              <a:rPr lang="en-US" sz="2000" b="1" i="1" dirty="0"/>
              <a:t>Mort = y</a:t>
            </a:r>
            <a:r>
              <a:rPr lang="en-US" sz="2000" b="1" baseline="-25000" dirty="0"/>
              <a:t>0</a:t>
            </a:r>
            <a:r>
              <a:rPr lang="en-US" sz="2000" b="1" dirty="0"/>
              <a:t> x AF x </a:t>
            </a:r>
            <a:r>
              <a:rPr lang="en-US" sz="2000" b="1" i="1" dirty="0"/>
              <a:t>Pop</a:t>
            </a:r>
            <a:endParaRPr lang="el-GR" sz="2000" b="1" baseline="30000" dirty="0"/>
          </a:p>
        </p:txBody>
      </p:sp>
      <p:sp>
        <p:nvSpPr>
          <p:cNvPr id="15" name="TextBox 1"/>
          <p:cNvSpPr txBox="1">
            <a:spLocks noChangeArrowheads="1"/>
          </p:cNvSpPr>
          <p:nvPr/>
        </p:nvSpPr>
        <p:spPr bwMode="auto">
          <a:xfrm>
            <a:off x="2796621" y="1419761"/>
            <a:ext cx="5943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buFont typeface="Wingdings" panose="05000000000000000000" pitchFamily="2" charset="2"/>
              <a:buChar char="Ø"/>
            </a:pPr>
            <a:r>
              <a:rPr lang="en-US" altLang="en-US" sz="2000" b="1" dirty="0"/>
              <a:t>∆Mort</a:t>
            </a:r>
            <a:r>
              <a:rPr lang="en-US" altLang="en-US" sz="2000" dirty="0">
                <a:solidFill>
                  <a:srgbClr val="0066FF"/>
                </a:solidFill>
              </a:rPr>
              <a:t>: mortality burden for PM</a:t>
            </a:r>
            <a:r>
              <a:rPr lang="en-US" altLang="en-US" sz="2000" baseline="-25000" dirty="0">
                <a:solidFill>
                  <a:srgbClr val="0066FF"/>
                </a:solidFill>
              </a:rPr>
              <a:t>2.5</a:t>
            </a:r>
            <a:r>
              <a:rPr lang="en-US" altLang="en-US" sz="2000" dirty="0">
                <a:solidFill>
                  <a:srgbClr val="0066FF"/>
                </a:solidFill>
              </a:rPr>
              <a:t> or O</a:t>
            </a:r>
            <a:r>
              <a:rPr lang="en-US" altLang="en-US" sz="2000" baseline="-25000" dirty="0">
                <a:solidFill>
                  <a:srgbClr val="0066FF"/>
                </a:solidFill>
              </a:rPr>
              <a:t>3</a:t>
            </a:r>
            <a:r>
              <a:rPr lang="en-US" altLang="en-US" sz="2000" dirty="0">
                <a:solidFill>
                  <a:srgbClr val="0066FF"/>
                </a:solidFill>
              </a:rPr>
              <a:t>; </a:t>
            </a:r>
          </a:p>
          <a:p>
            <a:pPr marL="342900" indent="-342900">
              <a:spcBef>
                <a:spcPct val="0"/>
              </a:spcBef>
              <a:buFont typeface="Wingdings" panose="05000000000000000000" pitchFamily="2" charset="2"/>
              <a:buChar char="Ø"/>
            </a:pPr>
            <a:r>
              <a:rPr lang="en-US" altLang="en-US" sz="2000" b="1" dirty="0"/>
              <a:t>Y</a:t>
            </a:r>
            <a:r>
              <a:rPr lang="en-US" altLang="en-US" sz="2000" b="1" baseline="-25000" dirty="0"/>
              <a:t>0</a:t>
            </a:r>
            <a:r>
              <a:rPr lang="en-US" altLang="en-US" sz="2000" dirty="0">
                <a:solidFill>
                  <a:srgbClr val="0066FF"/>
                </a:solidFill>
              </a:rPr>
              <a:t>: baseline mortality rates;</a:t>
            </a:r>
          </a:p>
          <a:p>
            <a:pPr marL="342900" indent="-342900">
              <a:spcBef>
                <a:spcPct val="0"/>
              </a:spcBef>
              <a:buFont typeface="Wingdings" panose="05000000000000000000" pitchFamily="2" charset="2"/>
              <a:buChar char="Ø"/>
            </a:pPr>
            <a:r>
              <a:rPr lang="en-US" altLang="en-US" sz="2000" b="1" dirty="0"/>
              <a:t>AF</a:t>
            </a:r>
            <a:r>
              <a:rPr lang="en-US" altLang="en-US" sz="2000" dirty="0">
                <a:solidFill>
                  <a:srgbClr val="0066FF"/>
                </a:solidFill>
              </a:rPr>
              <a:t>: </a:t>
            </a:r>
            <a:r>
              <a:rPr lang="fr-FR" altLang="en-US" sz="2000" dirty="0" err="1">
                <a:solidFill>
                  <a:srgbClr val="0066FF"/>
                </a:solidFill>
              </a:rPr>
              <a:t>attributable</a:t>
            </a:r>
            <a:r>
              <a:rPr lang="fr-FR" altLang="en-US" sz="2000" dirty="0">
                <a:solidFill>
                  <a:srgbClr val="0066FF"/>
                </a:solidFill>
              </a:rPr>
              <a:t> fraction = (</a:t>
            </a:r>
            <a:r>
              <a:rPr lang="fr-FR" altLang="en-US" sz="2000" b="1" dirty="0"/>
              <a:t>RR</a:t>
            </a:r>
            <a:r>
              <a:rPr lang="fr-FR" altLang="en-US" sz="2000" dirty="0">
                <a:solidFill>
                  <a:srgbClr val="0066FF"/>
                </a:solidFill>
              </a:rPr>
              <a:t> – 1)/</a:t>
            </a:r>
            <a:r>
              <a:rPr lang="fr-FR" altLang="en-US" sz="2000" b="1" dirty="0"/>
              <a:t>RR</a:t>
            </a:r>
            <a:r>
              <a:rPr lang="fr-FR" altLang="en-US" sz="2000" dirty="0">
                <a:solidFill>
                  <a:srgbClr val="0066FF"/>
                </a:solidFill>
              </a:rPr>
              <a:t>;</a:t>
            </a:r>
          </a:p>
          <a:p>
            <a:pPr marL="342900" indent="-342900">
              <a:spcBef>
                <a:spcPct val="0"/>
              </a:spcBef>
              <a:buFont typeface="Wingdings" panose="05000000000000000000" pitchFamily="2" charset="2"/>
              <a:buChar char="Ø"/>
            </a:pPr>
            <a:r>
              <a:rPr lang="fr-FR" altLang="en-US" sz="2000" b="1" dirty="0"/>
              <a:t>Pop</a:t>
            </a:r>
            <a:r>
              <a:rPr lang="fr-FR" altLang="en-US" sz="2000" dirty="0">
                <a:solidFill>
                  <a:srgbClr val="0066FF"/>
                </a:solidFill>
              </a:rPr>
              <a:t>: </a:t>
            </a:r>
            <a:r>
              <a:rPr lang="fr-FR" altLang="en-US" sz="2000" dirty="0" err="1">
                <a:solidFill>
                  <a:srgbClr val="0066FF"/>
                </a:solidFill>
              </a:rPr>
              <a:t>Exposed</a:t>
            </a:r>
            <a:r>
              <a:rPr lang="fr-FR" altLang="en-US" sz="2000" dirty="0">
                <a:solidFill>
                  <a:srgbClr val="0066FF"/>
                </a:solidFill>
              </a:rPr>
              <a:t> population, </a:t>
            </a:r>
            <a:r>
              <a:rPr lang="fr-FR" altLang="en-US" sz="2000" dirty="0" err="1">
                <a:solidFill>
                  <a:srgbClr val="0066FF"/>
                </a:solidFill>
              </a:rPr>
              <a:t>ages</a:t>
            </a:r>
            <a:r>
              <a:rPr lang="fr-FR" altLang="en-US" sz="2000" dirty="0">
                <a:solidFill>
                  <a:srgbClr val="0066FF"/>
                </a:solidFill>
              </a:rPr>
              <a:t> &gt; 25 </a:t>
            </a:r>
            <a:r>
              <a:rPr lang="fr-FR" altLang="en-US" sz="2000" dirty="0" err="1">
                <a:solidFill>
                  <a:srgbClr val="0066FF"/>
                </a:solidFill>
              </a:rPr>
              <a:t>yrs</a:t>
            </a:r>
            <a:endParaRPr lang="en-US" altLang="en-US" sz="1600" dirty="0">
              <a:solidFill>
                <a:srgbClr val="0066FF"/>
              </a:solidFill>
            </a:endParaRPr>
          </a:p>
        </p:txBody>
      </p:sp>
      <p:sp>
        <p:nvSpPr>
          <p:cNvPr id="16" name="Rectangle 15"/>
          <p:cNvSpPr>
            <a:spLocks noChangeArrowheads="1"/>
          </p:cNvSpPr>
          <p:nvPr/>
        </p:nvSpPr>
        <p:spPr bwMode="auto">
          <a:xfrm>
            <a:off x="-5316" y="904420"/>
            <a:ext cx="8745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defRPr/>
            </a:pPr>
            <a:r>
              <a:rPr lang="en-US" altLang="en-US" sz="2400" b="1" dirty="0">
                <a:solidFill>
                  <a:srgbClr val="0066FF"/>
                </a:solidFill>
              </a:rPr>
              <a:t>Health Impact Function</a:t>
            </a:r>
            <a:endParaRPr lang="en-US" altLang="en-US" sz="1800" dirty="0">
              <a:solidFill>
                <a:srgbClr val="0066FF"/>
              </a:solidFill>
            </a:endParaRPr>
          </a:p>
        </p:txBody>
      </p:sp>
    </p:spTree>
    <p:extLst>
      <p:ext uri="{BB962C8B-B14F-4D97-AF65-F5344CB8AC3E}">
        <p14:creationId xmlns:p14="http://schemas.microsoft.com/office/powerpoint/2010/main" val="273827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0"/>
          <p:cNvSpPr txBox="1">
            <a:spLocks noChangeArrowheads="1"/>
          </p:cNvSpPr>
          <p:nvPr/>
        </p:nvSpPr>
        <p:spPr bwMode="auto">
          <a:xfrm>
            <a:off x="0" y="188913"/>
            <a:ext cx="9144000" cy="584200"/>
          </a:xfrm>
          <a:prstGeom prst="rect">
            <a:avLst/>
          </a:prstGeom>
          <a:solidFill>
            <a:srgbClr val="0066FF"/>
          </a:solidFill>
          <a:ln>
            <a:noFill/>
          </a:ln>
        </p:spPr>
        <p:txBody>
          <a:bodyPr>
            <a:spAutoFit/>
          </a:bodyPr>
          <a:lstStyle>
            <a:defPPr>
              <a:defRPr lang="en-US"/>
            </a:defPPr>
            <a:lvl1pPr algn="ctr" eaLnBrk="1" hangingPunct="1">
              <a:spcBef>
                <a:spcPct val="50000"/>
              </a:spcBef>
              <a:buFontTx/>
              <a:buNone/>
              <a:defRPr sz="2800" b="1">
                <a:solidFill>
                  <a:srgbClr val="0066FF"/>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defRPr/>
            </a:pPr>
            <a:r>
              <a:rPr lang="en-US" altLang="zh-CN" sz="3200" dirty="0">
                <a:solidFill>
                  <a:schemeClr val="bg1"/>
                </a:solidFill>
                <a:latin typeface="+mj-lt"/>
              </a:rPr>
              <a:t>Introduction</a:t>
            </a:r>
            <a:endParaRPr lang="zh-CN" altLang="en-US" sz="3200" dirty="0">
              <a:solidFill>
                <a:schemeClr val="bg1"/>
              </a:solidFill>
              <a:latin typeface="+mj-lt"/>
            </a:endParaRPr>
          </a:p>
        </p:txBody>
      </p:sp>
      <p:sp>
        <p:nvSpPr>
          <p:cNvPr id="2" name="Slide Number Placeholder 1"/>
          <p:cNvSpPr>
            <a:spLocks noGrp="1"/>
          </p:cNvSpPr>
          <p:nvPr>
            <p:ph type="sldNum" sz="quarter" idx="12"/>
          </p:nvPr>
        </p:nvSpPr>
        <p:spPr/>
        <p:txBody>
          <a:bodyPr/>
          <a:lstStyle/>
          <a:p>
            <a:pPr>
              <a:defRPr/>
            </a:pPr>
            <a:fld id="{E855A867-296A-470A-BC75-2F46D5CE9B27}" type="slidenum">
              <a:rPr lang="en-US" sz="2000" b="1" smtClean="0"/>
              <a:pPr>
                <a:defRPr/>
              </a:pPr>
              <a:t>2</a:t>
            </a:fld>
            <a:endParaRPr lang="en-US" sz="2000" b="1" dirty="0"/>
          </a:p>
        </p:txBody>
      </p:sp>
      <p:sp>
        <p:nvSpPr>
          <p:cNvPr id="5" name="Rectangle 4"/>
          <p:cNvSpPr/>
          <p:nvPr/>
        </p:nvSpPr>
        <p:spPr>
          <a:xfrm>
            <a:off x="0" y="747465"/>
            <a:ext cx="6253443" cy="461665"/>
          </a:xfrm>
          <a:prstGeom prst="rect">
            <a:avLst/>
          </a:prstGeom>
        </p:spPr>
        <p:txBody>
          <a:bodyPr wrap="none">
            <a:spAutoFit/>
          </a:bodyPr>
          <a:lstStyle/>
          <a:p>
            <a:pPr algn="ctr" eaLnBrk="1" hangingPunct="1">
              <a:spcBef>
                <a:spcPct val="50000"/>
              </a:spcBef>
              <a:buFontTx/>
              <a:buNone/>
            </a:pPr>
            <a:r>
              <a:rPr lang="en-US" altLang="zh-CN" sz="2400" b="1" dirty="0">
                <a:latin typeface="Arial" panose="020B0604020202020204" pitchFamily="34" charset="0"/>
              </a:rPr>
              <a:t>“Air Quality Improves as America Grows”</a:t>
            </a:r>
          </a:p>
        </p:txBody>
      </p:sp>
      <p:sp>
        <p:nvSpPr>
          <p:cNvPr id="8" name="Rectangle 15"/>
          <p:cNvSpPr>
            <a:spLocks noChangeArrowheads="1"/>
          </p:cNvSpPr>
          <p:nvPr/>
        </p:nvSpPr>
        <p:spPr bwMode="auto">
          <a:xfrm>
            <a:off x="0" y="5740584"/>
            <a:ext cx="84582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spcBef>
                <a:spcPct val="50000"/>
              </a:spcBef>
              <a:buFont typeface="Wingdings" panose="05000000000000000000" pitchFamily="2" charset="2"/>
              <a:buChar char="Ø"/>
              <a:defRPr/>
            </a:pPr>
            <a:r>
              <a:rPr lang="en-US" altLang="en-US" sz="2600" dirty="0">
                <a:solidFill>
                  <a:srgbClr val="0066FF"/>
                </a:solidFill>
              </a:rPr>
              <a:t>Annual PM</a:t>
            </a:r>
            <a:r>
              <a:rPr lang="en-US" altLang="en-US" sz="2600" baseline="-25000" dirty="0">
                <a:solidFill>
                  <a:srgbClr val="0066FF"/>
                </a:solidFill>
              </a:rPr>
              <a:t>2.5</a:t>
            </a:r>
            <a:r>
              <a:rPr lang="en-US" altLang="en-US" sz="2600" dirty="0">
                <a:solidFill>
                  <a:srgbClr val="0066FF"/>
                </a:solidFill>
              </a:rPr>
              <a:t> decreased by 42% from 2000 to 2016. </a:t>
            </a:r>
          </a:p>
          <a:p>
            <a:pPr marL="285750" indent="-285750">
              <a:spcBef>
                <a:spcPct val="50000"/>
              </a:spcBef>
              <a:buFont typeface="Wingdings" panose="05000000000000000000" pitchFamily="2" charset="2"/>
              <a:buChar char="Ø"/>
              <a:defRPr/>
            </a:pPr>
            <a:r>
              <a:rPr lang="en-US" altLang="en-US" sz="2600" dirty="0">
                <a:solidFill>
                  <a:srgbClr val="0066FF"/>
                </a:solidFill>
              </a:rPr>
              <a:t>MDA8 O</a:t>
            </a:r>
            <a:r>
              <a:rPr lang="en-US" altLang="en-US" sz="2600" baseline="-25000" dirty="0">
                <a:solidFill>
                  <a:srgbClr val="0066FF"/>
                </a:solidFill>
              </a:rPr>
              <a:t>3</a:t>
            </a:r>
            <a:r>
              <a:rPr lang="en-US" altLang="en-US" sz="2600" dirty="0">
                <a:solidFill>
                  <a:srgbClr val="0066FF"/>
                </a:solidFill>
              </a:rPr>
              <a:t> decreased by 22% from 1990 to 2016;</a:t>
            </a:r>
          </a:p>
        </p:txBody>
      </p:sp>
      <p:sp>
        <p:nvSpPr>
          <p:cNvPr id="6" name="TextBox 5"/>
          <p:cNvSpPr txBox="1"/>
          <p:nvPr/>
        </p:nvSpPr>
        <p:spPr>
          <a:xfrm>
            <a:off x="7237344" y="3748955"/>
            <a:ext cx="2286000" cy="1200329"/>
          </a:xfrm>
          <a:prstGeom prst="rect">
            <a:avLst/>
          </a:prstGeom>
          <a:noFill/>
        </p:spPr>
        <p:txBody>
          <a:bodyPr wrap="square" rtlCol="0">
            <a:spAutoFit/>
          </a:bodyPr>
          <a:lstStyle/>
          <a:p>
            <a:r>
              <a:rPr lang="en-US" dirty="0"/>
              <a:t>EPA (2017): </a:t>
            </a:r>
            <a:endParaRPr lang="en-US" dirty="0">
              <a:hlinkClick r:id="rId3"/>
            </a:endParaRPr>
          </a:p>
          <a:p>
            <a:r>
              <a:rPr lang="en-US" dirty="0">
                <a:hlinkClick r:id="rId3"/>
              </a:rPr>
              <a:t>Our Nation's Air: Status and Trends Through 2016</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67" y="1184321"/>
            <a:ext cx="6648777" cy="4370463"/>
          </a:xfrm>
          <a:prstGeom prst="rect">
            <a:avLst/>
          </a:prstGeom>
        </p:spPr>
      </p:pic>
      <p:sp>
        <p:nvSpPr>
          <p:cNvPr id="3" name="Rectangle 2"/>
          <p:cNvSpPr/>
          <p:nvPr/>
        </p:nvSpPr>
        <p:spPr>
          <a:xfrm>
            <a:off x="6351181" y="1371600"/>
            <a:ext cx="685800" cy="3427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530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0"/>
          <p:cNvSpPr txBox="1">
            <a:spLocks noChangeArrowheads="1"/>
          </p:cNvSpPr>
          <p:nvPr/>
        </p:nvSpPr>
        <p:spPr bwMode="auto">
          <a:xfrm>
            <a:off x="0" y="188913"/>
            <a:ext cx="9144000" cy="5842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b="1" dirty="0">
                <a:solidFill>
                  <a:schemeClr val="bg1"/>
                </a:solidFill>
              </a:rPr>
              <a:t>Methods</a:t>
            </a:r>
          </a:p>
        </p:txBody>
      </p:sp>
      <p:sp>
        <p:nvSpPr>
          <p:cNvPr id="8195" name="TextBox 1"/>
          <p:cNvSpPr txBox="1">
            <a:spLocks noChangeArrowheads="1"/>
          </p:cNvSpPr>
          <p:nvPr/>
        </p:nvSpPr>
        <p:spPr bwMode="auto">
          <a:xfrm>
            <a:off x="190500" y="2667000"/>
            <a:ext cx="8648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200"/>
              </a:spcBef>
              <a:spcAft>
                <a:spcPts val="0"/>
              </a:spcAft>
              <a:buNone/>
            </a:pPr>
            <a:r>
              <a:rPr lang="en-US" altLang="en-US" dirty="0">
                <a:solidFill>
                  <a:srgbClr val="0066FF"/>
                </a:solidFill>
              </a:rPr>
              <a:t>For exposed population (ages &gt; 25yrs):</a:t>
            </a:r>
            <a:endParaRPr lang="en-US" altLang="en-US" baseline="-25000" dirty="0">
              <a:solidFill>
                <a:srgbClr val="0066FF"/>
              </a:solidFill>
            </a:endParaRPr>
          </a:p>
        </p:txBody>
      </p:sp>
      <p:sp>
        <p:nvSpPr>
          <p:cNvPr id="2" name="Slide Number Placeholder 1"/>
          <p:cNvSpPr>
            <a:spLocks noGrp="1"/>
          </p:cNvSpPr>
          <p:nvPr>
            <p:ph type="sldNum" sz="quarter" idx="12"/>
          </p:nvPr>
        </p:nvSpPr>
        <p:spPr>
          <a:xfrm>
            <a:off x="7010400" y="6340475"/>
            <a:ext cx="2133600" cy="365125"/>
          </a:xfrm>
        </p:spPr>
        <p:txBody>
          <a:bodyPr/>
          <a:lstStyle/>
          <a:p>
            <a:pPr>
              <a:defRPr/>
            </a:pPr>
            <a:fld id="{E855A867-296A-470A-BC75-2F46D5CE9B27}" type="slidenum">
              <a:rPr lang="en-US" smtClean="0"/>
              <a:pPr>
                <a:defRPr/>
              </a:pPr>
              <a:t>20</a:t>
            </a:fld>
            <a:endParaRPr lang="en-US"/>
          </a:p>
        </p:txBody>
      </p:sp>
      <p:sp>
        <p:nvSpPr>
          <p:cNvPr id="10" name="Text Box 413"/>
          <p:cNvSpPr txBox="1">
            <a:spLocks noChangeArrowheads="1"/>
          </p:cNvSpPr>
          <p:nvPr/>
        </p:nvSpPr>
        <p:spPr bwMode="auto">
          <a:xfrm>
            <a:off x="2667000" y="914400"/>
            <a:ext cx="2971800" cy="492443"/>
          </a:xfrm>
          <a:prstGeom prst="rect">
            <a:avLst/>
          </a:prstGeom>
          <a:solidFill>
            <a:schemeClr val="accent2">
              <a:lumMod val="20000"/>
              <a:lumOff val="80000"/>
              <a:alpha val="50195"/>
            </a:schemeClr>
          </a:solidFill>
          <a:ln w="28575">
            <a:solidFill>
              <a:schemeClr val="bg2"/>
            </a:solidFill>
            <a:miter lim="800000"/>
            <a:headEnd/>
            <a:tailEnd/>
          </a:ln>
        </p:spPr>
        <p:txBody>
          <a:bodyPr wrap="square" tIns="91440" bIns="91440">
            <a:spAutoFit/>
          </a:bodyPr>
          <a:lstStyle/>
          <a:p>
            <a:pPr algn="ctr" defTabSz="4389438">
              <a:spcBef>
                <a:spcPct val="50000"/>
              </a:spcBef>
            </a:pPr>
            <a:r>
              <a:rPr lang="en-US" sz="2000" b="1" dirty="0"/>
              <a:t>∆</a:t>
            </a:r>
            <a:r>
              <a:rPr lang="en-US" sz="2000" b="1" i="1" dirty="0"/>
              <a:t>Mort = y</a:t>
            </a:r>
            <a:r>
              <a:rPr lang="en-US" sz="2000" b="1" baseline="-25000" dirty="0"/>
              <a:t>0</a:t>
            </a:r>
            <a:r>
              <a:rPr lang="en-US" sz="2000" b="1" dirty="0"/>
              <a:t> x AF x </a:t>
            </a:r>
            <a:r>
              <a:rPr lang="en-US" sz="2000" b="1" i="1" dirty="0"/>
              <a:t>Pop</a:t>
            </a:r>
            <a:endParaRPr lang="el-GR" sz="2000" b="1" baseline="30000" dirty="0"/>
          </a:p>
        </p:txBody>
      </p:sp>
      <p:sp>
        <p:nvSpPr>
          <p:cNvPr id="11" name="TextBox 1"/>
          <p:cNvSpPr txBox="1">
            <a:spLocks noChangeArrowheads="1"/>
          </p:cNvSpPr>
          <p:nvPr/>
        </p:nvSpPr>
        <p:spPr bwMode="auto">
          <a:xfrm>
            <a:off x="1752600" y="1432125"/>
            <a:ext cx="5943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buFont typeface="Wingdings" panose="05000000000000000000" pitchFamily="2" charset="2"/>
              <a:buChar char="Ø"/>
            </a:pPr>
            <a:r>
              <a:rPr lang="en-US" altLang="en-US" sz="2000" b="1" dirty="0"/>
              <a:t>∆Mort</a:t>
            </a:r>
            <a:r>
              <a:rPr lang="en-US" altLang="en-US" sz="2000" dirty="0">
                <a:solidFill>
                  <a:srgbClr val="0066FF"/>
                </a:solidFill>
              </a:rPr>
              <a:t>: Health burden for O</a:t>
            </a:r>
            <a:r>
              <a:rPr lang="en-US" altLang="en-US" sz="2000" baseline="-25000" dirty="0">
                <a:solidFill>
                  <a:srgbClr val="0066FF"/>
                </a:solidFill>
              </a:rPr>
              <a:t>3</a:t>
            </a:r>
            <a:r>
              <a:rPr lang="en-US" altLang="en-US" sz="2000" dirty="0">
                <a:solidFill>
                  <a:srgbClr val="0066FF"/>
                </a:solidFill>
              </a:rPr>
              <a:t> or PM</a:t>
            </a:r>
            <a:r>
              <a:rPr lang="en-US" altLang="en-US" sz="2000" baseline="-25000" dirty="0">
                <a:solidFill>
                  <a:srgbClr val="0066FF"/>
                </a:solidFill>
              </a:rPr>
              <a:t>2.5</a:t>
            </a:r>
            <a:r>
              <a:rPr lang="en-US" altLang="en-US" sz="2000" dirty="0">
                <a:solidFill>
                  <a:srgbClr val="0066FF"/>
                </a:solidFill>
              </a:rPr>
              <a:t>; </a:t>
            </a:r>
          </a:p>
          <a:p>
            <a:pPr marL="342900" indent="-342900">
              <a:spcBef>
                <a:spcPct val="0"/>
              </a:spcBef>
              <a:buFont typeface="Wingdings" panose="05000000000000000000" pitchFamily="2" charset="2"/>
              <a:buChar char="Ø"/>
            </a:pPr>
            <a:r>
              <a:rPr lang="en-US" altLang="en-US" sz="2000" b="1" dirty="0"/>
              <a:t>Y</a:t>
            </a:r>
            <a:r>
              <a:rPr lang="en-US" altLang="en-US" sz="2000" b="1" baseline="-25000" dirty="0"/>
              <a:t>0</a:t>
            </a:r>
            <a:r>
              <a:rPr lang="en-US" altLang="en-US" sz="2000" dirty="0">
                <a:solidFill>
                  <a:srgbClr val="0066FF"/>
                </a:solidFill>
              </a:rPr>
              <a:t>: baseline mortality rates;</a:t>
            </a:r>
          </a:p>
          <a:p>
            <a:pPr marL="342900" indent="-342900">
              <a:spcBef>
                <a:spcPct val="0"/>
              </a:spcBef>
              <a:buFont typeface="Wingdings" panose="05000000000000000000" pitchFamily="2" charset="2"/>
              <a:buChar char="Ø"/>
            </a:pPr>
            <a:r>
              <a:rPr lang="en-US" altLang="en-US" sz="2000" b="1" dirty="0"/>
              <a:t>AF</a:t>
            </a:r>
            <a:r>
              <a:rPr lang="en-US" altLang="en-US" sz="2000" dirty="0">
                <a:solidFill>
                  <a:srgbClr val="0066FF"/>
                </a:solidFill>
              </a:rPr>
              <a:t>: </a:t>
            </a:r>
            <a:r>
              <a:rPr lang="fr-FR" altLang="en-US" sz="2000" dirty="0" err="1">
                <a:solidFill>
                  <a:srgbClr val="0066FF"/>
                </a:solidFill>
              </a:rPr>
              <a:t>attributable</a:t>
            </a:r>
            <a:r>
              <a:rPr lang="fr-FR" altLang="en-US" sz="2000" dirty="0">
                <a:solidFill>
                  <a:srgbClr val="0066FF"/>
                </a:solidFill>
              </a:rPr>
              <a:t> fraction = (</a:t>
            </a:r>
            <a:r>
              <a:rPr lang="fr-FR" altLang="en-US" sz="2000" b="1" dirty="0"/>
              <a:t>RR</a:t>
            </a:r>
            <a:r>
              <a:rPr lang="fr-FR" altLang="en-US" sz="2000" dirty="0">
                <a:solidFill>
                  <a:srgbClr val="0066FF"/>
                </a:solidFill>
              </a:rPr>
              <a:t> – 1)/</a:t>
            </a:r>
            <a:r>
              <a:rPr lang="fr-FR" altLang="en-US" sz="2000" b="1" dirty="0"/>
              <a:t>RR</a:t>
            </a:r>
            <a:r>
              <a:rPr lang="fr-FR" altLang="en-US" sz="2000" dirty="0">
                <a:solidFill>
                  <a:srgbClr val="0066FF"/>
                </a:solidFill>
              </a:rPr>
              <a:t>;</a:t>
            </a:r>
          </a:p>
          <a:p>
            <a:pPr marL="342900" indent="-342900">
              <a:spcBef>
                <a:spcPct val="0"/>
              </a:spcBef>
              <a:buFont typeface="Wingdings" panose="05000000000000000000" pitchFamily="2" charset="2"/>
              <a:buChar char="Ø"/>
            </a:pPr>
            <a:r>
              <a:rPr lang="fr-FR" altLang="en-US" sz="2000" b="1" dirty="0"/>
              <a:t>Pop</a:t>
            </a:r>
            <a:r>
              <a:rPr lang="fr-FR" altLang="en-US" sz="2000" dirty="0">
                <a:solidFill>
                  <a:srgbClr val="0066FF"/>
                </a:solidFill>
              </a:rPr>
              <a:t>: </a:t>
            </a:r>
            <a:r>
              <a:rPr lang="fr-FR" altLang="en-US" sz="2000" dirty="0" err="1">
                <a:solidFill>
                  <a:srgbClr val="0066FF"/>
                </a:solidFill>
              </a:rPr>
              <a:t>Exposed</a:t>
            </a:r>
            <a:r>
              <a:rPr lang="fr-FR" altLang="en-US" sz="2000" dirty="0">
                <a:solidFill>
                  <a:srgbClr val="0066FF"/>
                </a:solidFill>
              </a:rPr>
              <a:t> population, </a:t>
            </a:r>
            <a:r>
              <a:rPr lang="fr-FR" altLang="en-US" sz="2000" dirty="0" err="1">
                <a:solidFill>
                  <a:srgbClr val="0066FF"/>
                </a:solidFill>
              </a:rPr>
              <a:t>ages</a:t>
            </a:r>
            <a:r>
              <a:rPr lang="fr-FR" altLang="en-US" sz="2000" dirty="0">
                <a:solidFill>
                  <a:srgbClr val="0066FF"/>
                </a:solidFill>
              </a:rPr>
              <a:t> &gt; 25 </a:t>
            </a:r>
            <a:r>
              <a:rPr lang="fr-FR" altLang="en-US" sz="2000" dirty="0" err="1">
                <a:solidFill>
                  <a:srgbClr val="0066FF"/>
                </a:solidFill>
              </a:rPr>
              <a:t>yrs</a:t>
            </a:r>
            <a:endParaRPr lang="en-US" altLang="en-US" sz="1600" dirty="0">
              <a:solidFill>
                <a:srgbClr val="0066FF"/>
              </a:solidFill>
            </a:endParaRPr>
          </a:p>
        </p:txBody>
      </p:sp>
      <p:graphicFrame>
        <p:nvGraphicFramePr>
          <p:cNvPr id="13" name="Chart 12">
            <a:extLst>
              <a:ext uri="{FF2B5EF4-FFF2-40B4-BE49-F238E27FC236}">
                <a16:creationId xmlns:a16="http://schemas.microsoft.com/office/drawing/2014/main" id="{00000000-0008-0000-0200-000006000000}"/>
              </a:ext>
            </a:extLst>
          </p:cNvPr>
          <p:cNvGraphicFramePr>
            <a:graphicFrameLocks/>
          </p:cNvGraphicFramePr>
          <p:nvPr>
            <p:extLst/>
          </p:nvPr>
        </p:nvGraphicFramePr>
        <p:xfrm>
          <a:off x="1668555" y="3237766"/>
          <a:ext cx="5494245" cy="34678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9101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0"/>
          <p:cNvSpPr txBox="1">
            <a:spLocks noChangeArrowheads="1"/>
          </p:cNvSpPr>
          <p:nvPr/>
        </p:nvSpPr>
        <p:spPr bwMode="auto">
          <a:xfrm>
            <a:off x="0" y="188913"/>
            <a:ext cx="9144000" cy="5842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b="1" dirty="0">
                <a:solidFill>
                  <a:schemeClr val="bg1"/>
                </a:solidFill>
              </a:rPr>
              <a:t>Methods</a:t>
            </a:r>
          </a:p>
        </p:txBody>
      </p:sp>
      <p:sp>
        <p:nvSpPr>
          <p:cNvPr id="8195" name="TextBox 1"/>
          <p:cNvSpPr txBox="1">
            <a:spLocks noChangeArrowheads="1"/>
          </p:cNvSpPr>
          <p:nvPr/>
        </p:nvSpPr>
        <p:spPr bwMode="auto">
          <a:xfrm>
            <a:off x="190500" y="2667000"/>
            <a:ext cx="8648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200"/>
              </a:spcBef>
              <a:spcAft>
                <a:spcPts val="0"/>
              </a:spcAft>
              <a:buNone/>
            </a:pPr>
            <a:r>
              <a:rPr lang="en-US" altLang="en-US" dirty="0">
                <a:solidFill>
                  <a:srgbClr val="0066FF"/>
                </a:solidFill>
              </a:rPr>
              <a:t>For baseline mortality rates:</a:t>
            </a:r>
            <a:endParaRPr lang="en-US" altLang="en-US" baseline="-25000" dirty="0">
              <a:solidFill>
                <a:srgbClr val="0066FF"/>
              </a:solidFill>
            </a:endParaRPr>
          </a:p>
        </p:txBody>
      </p:sp>
      <p:sp>
        <p:nvSpPr>
          <p:cNvPr id="2" name="Slide Number Placeholder 1"/>
          <p:cNvSpPr>
            <a:spLocks noGrp="1"/>
          </p:cNvSpPr>
          <p:nvPr>
            <p:ph type="sldNum" sz="quarter" idx="12"/>
          </p:nvPr>
        </p:nvSpPr>
        <p:spPr>
          <a:xfrm>
            <a:off x="7010400" y="6340475"/>
            <a:ext cx="2133600" cy="365125"/>
          </a:xfrm>
        </p:spPr>
        <p:txBody>
          <a:bodyPr/>
          <a:lstStyle/>
          <a:p>
            <a:pPr>
              <a:defRPr/>
            </a:pPr>
            <a:fld id="{E855A867-296A-470A-BC75-2F46D5CE9B27}" type="slidenum">
              <a:rPr lang="en-US" smtClean="0"/>
              <a:pPr>
                <a:defRPr/>
              </a:pPr>
              <a:t>21</a:t>
            </a:fld>
            <a:endParaRPr lang="en-US"/>
          </a:p>
        </p:txBody>
      </p:sp>
      <p:sp>
        <p:nvSpPr>
          <p:cNvPr id="10" name="Text Box 413"/>
          <p:cNvSpPr txBox="1">
            <a:spLocks noChangeArrowheads="1"/>
          </p:cNvSpPr>
          <p:nvPr/>
        </p:nvSpPr>
        <p:spPr bwMode="auto">
          <a:xfrm>
            <a:off x="2667000" y="914400"/>
            <a:ext cx="2971800" cy="492443"/>
          </a:xfrm>
          <a:prstGeom prst="rect">
            <a:avLst/>
          </a:prstGeom>
          <a:solidFill>
            <a:schemeClr val="accent2">
              <a:lumMod val="20000"/>
              <a:lumOff val="80000"/>
              <a:alpha val="50195"/>
            </a:schemeClr>
          </a:solidFill>
          <a:ln w="28575">
            <a:solidFill>
              <a:schemeClr val="bg2"/>
            </a:solidFill>
            <a:miter lim="800000"/>
            <a:headEnd/>
            <a:tailEnd/>
          </a:ln>
        </p:spPr>
        <p:txBody>
          <a:bodyPr wrap="square" tIns="91440" bIns="91440">
            <a:spAutoFit/>
          </a:bodyPr>
          <a:lstStyle/>
          <a:p>
            <a:pPr algn="ctr" defTabSz="4389438">
              <a:spcBef>
                <a:spcPct val="50000"/>
              </a:spcBef>
            </a:pPr>
            <a:r>
              <a:rPr lang="en-US" sz="2000" b="1" dirty="0"/>
              <a:t>∆</a:t>
            </a:r>
            <a:r>
              <a:rPr lang="en-US" sz="2000" b="1" i="1" dirty="0"/>
              <a:t>Mort = y</a:t>
            </a:r>
            <a:r>
              <a:rPr lang="en-US" sz="2000" b="1" baseline="-25000" dirty="0"/>
              <a:t>0</a:t>
            </a:r>
            <a:r>
              <a:rPr lang="en-US" sz="2000" b="1" dirty="0"/>
              <a:t> x AF x </a:t>
            </a:r>
            <a:r>
              <a:rPr lang="en-US" sz="2000" b="1" i="1" dirty="0"/>
              <a:t>Pop</a:t>
            </a:r>
            <a:endParaRPr lang="el-GR" sz="2000" b="1" baseline="30000" dirty="0"/>
          </a:p>
        </p:txBody>
      </p:sp>
      <p:sp>
        <p:nvSpPr>
          <p:cNvPr id="11" name="TextBox 1"/>
          <p:cNvSpPr txBox="1">
            <a:spLocks noChangeArrowheads="1"/>
          </p:cNvSpPr>
          <p:nvPr/>
        </p:nvSpPr>
        <p:spPr bwMode="auto">
          <a:xfrm>
            <a:off x="1752600" y="1432125"/>
            <a:ext cx="5943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buFont typeface="Wingdings" panose="05000000000000000000" pitchFamily="2" charset="2"/>
              <a:buChar char="Ø"/>
            </a:pPr>
            <a:r>
              <a:rPr lang="en-US" altLang="en-US" sz="2000" b="1" dirty="0"/>
              <a:t>∆Mort</a:t>
            </a:r>
            <a:r>
              <a:rPr lang="en-US" altLang="en-US" sz="2000" dirty="0">
                <a:solidFill>
                  <a:srgbClr val="0066FF"/>
                </a:solidFill>
              </a:rPr>
              <a:t>: Health burden for O</a:t>
            </a:r>
            <a:r>
              <a:rPr lang="en-US" altLang="en-US" sz="2000" baseline="-25000" dirty="0">
                <a:solidFill>
                  <a:srgbClr val="0066FF"/>
                </a:solidFill>
              </a:rPr>
              <a:t>3</a:t>
            </a:r>
            <a:r>
              <a:rPr lang="en-US" altLang="en-US" sz="2000" dirty="0">
                <a:solidFill>
                  <a:srgbClr val="0066FF"/>
                </a:solidFill>
              </a:rPr>
              <a:t> or PM</a:t>
            </a:r>
            <a:r>
              <a:rPr lang="en-US" altLang="en-US" sz="2000" baseline="-25000" dirty="0">
                <a:solidFill>
                  <a:srgbClr val="0066FF"/>
                </a:solidFill>
              </a:rPr>
              <a:t>2.5</a:t>
            </a:r>
            <a:r>
              <a:rPr lang="en-US" altLang="en-US" sz="2000" dirty="0">
                <a:solidFill>
                  <a:srgbClr val="0066FF"/>
                </a:solidFill>
              </a:rPr>
              <a:t>; </a:t>
            </a:r>
          </a:p>
          <a:p>
            <a:pPr marL="342900" indent="-342900">
              <a:spcBef>
                <a:spcPct val="0"/>
              </a:spcBef>
              <a:buFont typeface="Wingdings" panose="05000000000000000000" pitchFamily="2" charset="2"/>
              <a:buChar char="Ø"/>
            </a:pPr>
            <a:r>
              <a:rPr lang="en-US" altLang="en-US" sz="2000" b="1" dirty="0"/>
              <a:t>Y</a:t>
            </a:r>
            <a:r>
              <a:rPr lang="en-US" altLang="en-US" sz="2000" b="1" baseline="-25000" dirty="0"/>
              <a:t>0</a:t>
            </a:r>
            <a:r>
              <a:rPr lang="en-US" altLang="en-US" sz="2000" dirty="0">
                <a:solidFill>
                  <a:srgbClr val="0066FF"/>
                </a:solidFill>
              </a:rPr>
              <a:t>: baseline mortality rates;</a:t>
            </a:r>
          </a:p>
          <a:p>
            <a:pPr marL="342900" indent="-342900">
              <a:spcBef>
                <a:spcPct val="0"/>
              </a:spcBef>
              <a:buFont typeface="Wingdings" panose="05000000000000000000" pitchFamily="2" charset="2"/>
              <a:buChar char="Ø"/>
            </a:pPr>
            <a:r>
              <a:rPr lang="en-US" altLang="en-US" sz="2000" b="1" dirty="0"/>
              <a:t>AF</a:t>
            </a:r>
            <a:r>
              <a:rPr lang="en-US" altLang="en-US" sz="2000" dirty="0">
                <a:solidFill>
                  <a:srgbClr val="0066FF"/>
                </a:solidFill>
              </a:rPr>
              <a:t>: </a:t>
            </a:r>
            <a:r>
              <a:rPr lang="fr-FR" altLang="en-US" sz="2000" dirty="0" err="1">
                <a:solidFill>
                  <a:srgbClr val="0066FF"/>
                </a:solidFill>
              </a:rPr>
              <a:t>attributable</a:t>
            </a:r>
            <a:r>
              <a:rPr lang="fr-FR" altLang="en-US" sz="2000" dirty="0">
                <a:solidFill>
                  <a:srgbClr val="0066FF"/>
                </a:solidFill>
              </a:rPr>
              <a:t> fraction = (</a:t>
            </a:r>
            <a:r>
              <a:rPr lang="fr-FR" altLang="en-US" sz="2000" b="1" dirty="0"/>
              <a:t>RR</a:t>
            </a:r>
            <a:r>
              <a:rPr lang="fr-FR" altLang="en-US" sz="2000" dirty="0">
                <a:solidFill>
                  <a:srgbClr val="0066FF"/>
                </a:solidFill>
              </a:rPr>
              <a:t> – 1)/</a:t>
            </a:r>
            <a:r>
              <a:rPr lang="fr-FR" altLang="en-US" sz="2000" b="1" dirty="0"/>
              <a:t>RR</a:t>
            </a:r>
            <a:r>
              <a:rPr lang="fr-FR" altLang="en-US" sz="2000" dirty="0">
                <a:solidFill>
                  <a:srgbClr val="0066FF"/>
                </a:solidFill>
              </a:rPr>
              <a:t>;</a:t>
            </a:r>
          </a:p>
          <a:p>
            <a:pPr marL="342900" indent="-342900">
              <a:spcBef>
                <a:spcPct val="0"/>
              </a:spcBef>
              <a:buFont typeface="Wingdings" panose="05000000000000000000" pitchFamily="2" charset="2"/>
              <a:buChar char="Ø"/>
            </a:pPr>
            <a:r>
              <a:rPr lang="fr-FR" altLang="en-US" sz="2000" b="1" dirty="0"/>
              <a:t>Pop</a:t>
            </a:r>
            <a:r>
              <a:rPr lang="fr-FR" altLang="en-US" sz="2000" dirty="0">
                <a:solidFill>
                  <a:srgbClr val="0066FF"/>
                </a:solidFill>
              </a:rPr>
              <a:t>: </a:t>
            </a:r>
            <a:r>
              <a:rPr lang="fr-FR" altLang="en-US" sz="2000" dirty="0" err="1">
                <a:solidFill>
                  <a:srgbClr val="0066FF"/>
                </a:solidFill>
              </a:rPr>
              <a:t>Exposed</a:t>
            </a:r>
            <a:r>
              <a:rPr lang="fr-FR" altLang="en-US" sz="2000" dirty="0">
                <a:solidFill>
                  <a:srgbClr val="0066FF"/>
                </a:solidFill>
              </a:rPr>
              <a:t> population, </a:t>
            </a:r>
            <a:r>
              <a:rPr lang="fr-FR" altLang="en-US" sz="2000" dirty="0" err="1">
                <a:solidFill>
                  <a:srgbClr val="0066FF"/>
                </a:solidFill>
              </a:rPr>
              <a:t>ages</a:t>
            </a:r>
            <a:r>
              <a:rPr lang="fr-FR" altLang="en-US" sz="2000" dirty="0">
                <a:solidFill>
                  <a:srgbClr val="0066FF"/>
                </a:solidFill>
              </a:rPr>
              <a:t> &gt; 25 </a:t>
            </a:r>
            <a:r>
              <a:rPr lang="fr-FR" altLang="en-US" sz="2000" dirty="0" err="1">
                <a:solidFill>
                  <a:srgbClr val="0066FF"/>
                </a:solidFill>
              </a:rPr>
              <a:t>yrs</a:t>
            </a:r>
            <a:endParaRPr lang="en-US" altLang="en-US" sz="1600" dirty="0">
              <a:solidFill>
                <a:srgbClr val="0066FF"/>
              </a:solidFill>
            </a:endParaRPr>
          </a:p>
        </p:txBody>
      </p:sp>
    </p:spTree>
    <p:extLst>
      <p:ext uri="{BB962C8B-B14F-4D97-AF65-F5344CB8AC3E}">
        <p14:creationId xmlns:p14="http://schemas.microsoft.com/office/powerpoint/2010/main" val="1540393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0"/>
          <p:cNvSpPr txBox="1">
            <a:spLocks noChangeArrowheads="1"/>
          </p:cNvSpPr>
          <p:nvPr/>
        </p:nvSpPr>
        <p:spPr bwMode="auto">
          <a:xfrm>
            <a:off x="0" y="188913"/>
            <a:ext cx="9144000" cy="5842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b="1" dirty="0">
                <a:solidFill>
                  <a:schemeClr val="bg1"/>
                </a:solidFill>
              </a:rPr>
              <a:t>Methods</a:t>
            </a:r>
          </a:p>
        </p:txBody>
      </p:sp>
      <p:sp>
        <p:nvSpPr>
          <p:cNvPr id="2" name="Slide Number Placeholder 1"/>
          <p:cNvSpPr>
            <a:spLocks noGrp="1"/>
          </p:cNvSpPr>
          <p:nvPr>
            <p:ph type="sldNum" sz="quarter" idx="12"/>
          </p:nvPr>
        </p:nvSpPr>
        <p:spPr>
          <a:xfrm>
            <a:off x="7010400" y="6340475"/>
            <a:ext cx="2133600" cy="365125"/>
          </a:xfrm>
        </p:spPr>
        <p:txBody>
          <a:bodyPr/>
          <a:lstStyle/>
          <a:p>
            <a:pPr>
              <a:defRPr/>
            </a:pPr>
            <a:fld id="{E855A867-296A-470A-BC75-2F46D5CE9B27}" type="slidenum">
              <a:rPr lang="en-US" smtClean="0"/>
              <a:pPr>
                <a:defRPr/>
              </a:pPr>
              <a:t>22</a:t>
            </a:fld>
            <a:endParaRPr lang="en-US"/>
          </a:p>
        </p:txBody>
      </p:sp>
      <p:pic>
        <p:nvPicPr>
          <p:cNvPr id="14" name="Picture 13">
            <a:extLst>
              <a:ext uri="{FF2B5EF4-FFF2-40B4-BE49-F238E27FC236}">
                <a16:creationId xmlns:a16="http://schemas.microsoft.com/office/drawing/2014/main" id="{8766FEE6-88C5-4B38-B035-04AEF8D7F974}"/>
              </a:ext>
            </a:extLst>
          </p:cNvPr>
          <p:cNvPicPr/>
          <p:nvPr/>
        </p:nvPicPr>
        <p:blipFill>
          <a:blip r:embed="rId3"/>
          <a:stretch>
            <a:fillRect/>
          </a:stretch>
        </p:blipFill>
        <p:spPr>
          <a:xfrm>
            <a:off x="76200" y="1219200"/>
            <a:ext cx="2349500" cy="2286000"/>
          </a:xfrm>
          <a:prstGeom prst="rect">
            <a:avLst/>
          </a:prstGeom>
        </p:spPr>
      </p:pic>
      <p:pic>
        <p:nvPicPr>
          <p:cNvPr id="15" name="Picture 14">
            <a:extLst>
              <a:ext uri="{FF2B5EF4-FFF2-40B4-BE49-F238E27FC236}">
                <a16:creationId xmlns:a16="http://schemas.microsoft.com/office/drawing/2014/main" id="{C46D01A4-B184-4A93-87C9-75D2C5721CEE}"/>
              </a:ext>
            </a:extLst>
          </p:cNvPr>
          <p:cNvPicPr/>
          <p:nvPr/>
        </p:nvPicPr>
        <p:blipFill>
          <a:blip r:embed="rId4"/>
          <a:stretch>
            <a:fillRect/>
          </a:stretch>
        </p:blipFill>
        <p:spPr>
          <a:xfrm>
            <a:off x="2670175" y="1143000"/>
            <a:ext cx="2359025" cy="2286000"/>
          </a:xfrm>
          <a:prstGeom prst="rect">
            <a:avLst/>
          </a:prstGeom>
        </p:spPr>
      </p:pic>
      <p:pic>
        <p:nvPicPr>
          <p:cNvPr id="17" name="Picture 16">
            <a:extLst>
              <a:ext uri="{FF2B5EF4-FFF2-40B4-BE49-F238E27FC236}">
                <a16:creationId xmlns:a16="http://schemas.microsoft.com/office/drawing/2014/main" id="{DBE9B016-8219-4580-ACF9-F743B523FFA5}"/>
              </a:ext>
            </a:extLst>
          </p:cNvPr>
          <p:cNvPicPr/>
          <p:nvPr/>
        </p:nvPicPr>
        <p:blipFill>
          <a:blip r:embed="rId5"/>
          <a:stretch>
            <a:fillRect/>
          </a:stretch>
        </p:blipFill>
        <p:spPr>
          <a:xfrm>
            <a:off x="5288280" y="1143000"/>
            <a:ext cx="2331720" cy="2286000"/>
          </a:xfrm>
          <a:prstGeom prst="rect">
            <a:avLst/>
          </a:prstGeom>
        </p:spPr>
      </p:pic>
      <p:pic>
        <p:nvPicPr>
          <p:cNvPr id="20" name="Picture 19">
            <a:extLst>
              <a:ext uri="{FF2B5EF4-FFF2-40B4-BE49-F238E27FC236}">
                <a16:creationId xmlns:a16="http://schemas.microsoft.com/office/drawing/2014/main" id="{CBD2F292-A008-42F8-AB10-E39919F01B25}"/>
              </a:ext>
            </a:extLst>
          </p:cNvPr>
          <p:cNvPicPr/>
          <p:nvPr/>
        </p:nvPicPr>
        <p:blipFill>
          <a:blip r:embed="rId6"/>
          <a:stretch>
            <a:fillRect/>
          </a:stretch>
        </p:blipFill>
        <p:spPr>
          <a:xfrm>
            <a:off x="125095" y="3733800"/>
            <a:ext cx="2313305" cy="2286000"/>
          </a:xfrm>
          <a:prstGeom prst="rect">
            <a:avLst/>
          </a:prstGeom>
        </p:spPr>
      </p:pic>
      <p:pic>
        <p:nvPicPr>
          <p:cNvPr id="21" name="Picture 20">
            <a:extLst>
              <a:ext uri="{FF2B5EF4-FFF2-40B4-BE49-F238E27FC236}">
                <a16:creationId xmlns:a16="http://schemas.microsoft.com/office/drawing/2014/main" id="{DD99FC62-C48E-4283-9C70-E9698BE4FFC9}"/>
              </a:ext>
            </a:extLst>
          </p:cNvPr>
          <p:cNvPicPr/>
          <p:nvPr/>
        </p:nvPicPr>
        <p:blipFill>
          <a:blip r:embed="rId7"/>
          <a:stretch>
            <a:fillRect/>
          </a:stretch>
        </p:blipFill>
        <p:spPr>
          <a:xfrm>
            <a:off x="2590800" y="3733800"/>
            <a:ext cx="2331720" cy="2362200"/>
          </a:xfrm>
          <a:prstGeom prst="rect">
            <a:avLst/>
          </a:prstGeom>
        </p:spPr>
      </p:pic>
      <p:sp>
        <p:nvSpPr>
          <p:cNvPr id="5" name="Rectangle 4"/>
          <p:cNvSpPr/>
          <p:nvPr/>
        </p:nvSpPr>
        <p:spPr>
          <a:xfrm>
            <a:off x="5029201" y="3429000"/>
            <a:ext cx="4114799" cy="3293209"/>
          </a:xfrm>
          <a:prstGeom prst="rect">
            <a:avLst/>
          </a:prstGeom>
        </p:spPr>
        <p:txBody>
          <a:bodyPr wrap="square">
            <a:spAutoFit/>
          </a:bodyPr>
          <a:lstStyle/>
          <a:p>
            <a:r>
              <a:rPr lang="en-US" sz="1600" dirty="0">
                <a:solidFill>
                  <a:srgbClr val="0000FF"/>
                </a:solidFill>
                <a:latin typeface="Times New Roman" panose="02020603050405020304" pitchFamily="18" charset="0"/>
                <a:ea typeface="SimSun" panose="02010600030101010101" pitchFamily="2" charset="-122"/>
              </a:rPr>
              <a:t>The baseline mortality rates for cause-specific death related with PM</a:t>
            </a:r>
            <a:r>
              <a:rPr lang="en-US" sz="1600" baseline="-25000" dirty="0">
                <a:solidFill>
                  <a:srgbClr val="0000FF"/>
                </a:solidFill>
                <a:latin typeface="Times New Roman" panose="02020603050405020304" pitchFamily="18" charset="0"/>
                <a:ea typeface="SimSun" panose="02010600030101010101" pitchFamily="2" charset="-122"/>
              </a:rPr>
              <a:t>2.5</a:t>
            </a:r>
            <a:r>
              <a:rPr lang="en-US" sz="1600" dirty="0">
                <a:solidFill>
                  <a:srgbClr val="0000FF"/>
                </a:solidFill>
                <a:latin typeface="Times New Roman" panose="02020603050405020304" pitchFamily="18" charset="0"/>
                <a:ea typeface="SimSun" panose="02010600030101010101" pitchFamily="2" charset="-122"/>
              </a:rPr>
              <a:t>, including chronic obstructive pulmonary disease (a), lung cancer (b), ischemic heart disease (c) and stroke (d), and the Respiratory diseases (e) related with O</a:t>
            </a:r>
            <a:r>
              <a:rPr lang="en-US" sz="1600" baseline="-25000" dirty="0">
                <a:solidFill>
                  <a:srgbClr val="0000FF"/>
                </a:solidFill>
                <a:latin typeface="Times New Roman" panose="02020603050405020304" pitchFamily="18" charset="0"/>
                <a:ea typeface="SimSun" panose="02010600030101010101" pitchFamily="2" charset="-122"/>
              </a:rPr>
              <a:t>3</a:t>
            </a:r>
            <a:r>
              <a:rPr lang="en-US" sz="1600" dirty="0">
                <a:solidFill>
                  <a:srgbClr val="0000FF"/>
                </a:solidFill>
                <a:latin typeface="Times New Roman" panose="02020603050405020304" pitchFamily="18" charset="0"/>
                <a:ea typeface="SimSun" panose="02010600030101010101" pitchFamily="2" charset="-122"/>
              </a:rPr>
              <a:t>. The bottom whiskers, bottom border, middle line, top border and the top whiskers of the boxes, indicate the 5</a:t>
            </a:r>
            <a:r>
              <a:rPr lang="en-US" sz="1600" baseline="30000" dirty="0">
                <a:solidFill>
                  <a:srgbClr val="0000FF"/>
                </a:solidFill>
                <a:latin typeface="Times New Roman" panose="02020603050405020304" pitchFamily="18" charset="0"/>
                <a:ea typeface="SimSun" panose="02010600030101010101" pitchFamily="2" charset="-122"/>
              </a:rPr>
              <a:t>th</a:t>
            </a:r>
            <a:r>
              <a:rPr lang="en-US" sz="1600" dirty="0">
                <a:solidFill>
                  <a:srgbClr val="0000FF"/>
                </a:solidFill>
                <a:latin typeface="Times New Roman" panose="02020603050405020304" pitchFamily="18" charset="0"/>
                <a:ea typeface="SimSun" panose="02010600030101010101" pitchFamily="2" charset="-122"/>
              </a:rPr>
              <a:t>, 25</a:t>
            </a:r>
            <a:r>
              <a:rPr lang="en-US" sz="1600" baseline="30000" dirty="0">
                <a:solidFill>
                  <a:srgbClr val="0000FF"/>
                </a:solidFill>
                <a:latin typeface="Times New Roman" panose="02020603050405020304" pitchFamily="18" charset="0"/>
                <a:ea typeface="SimSun" panose="02010600030101010101" pitchFamily="2" charset="-122"/>
              </a:rPr>
              <a:t>th</a:t>
            </a:r>
            <a:r>
              <a:rPr lang="en-US" sz="1600" dirty="0">
                <a:solidFill>
                  <a:srgbClr val="0000FF"/>
                </a:solidFill>
                <a:latin typeface="Times New Roman" panose="02020603050405020304" pitchFamily="18" charset="0"/>
                <a:ea typeface="SimSun" panose="02010600030101010101" pitchFamily="2" charset="-122"/>
              </a:rPr>
              <a:t>, 50</a:t>
            </a:r>
            <a:r>
              <a:rPr lang="en-US" sz="1600" baseline="30000" dirty="0">
                <a:solidFill>
                  <a:srgbClr val="0000FF"/>
                </a:solidFill>
                <a:latin typeface="Times New Roman" panose="02020603050405020304" pitchFamily="18" charset="0"/>
                <a:ea typeface="SimSun" panose="02010600030101010101" pitchFamily="2" charset="-122"/>
              </a:rPr>
              <a:t>th</a:t>
            </a:r>
            <a:r>
              <a:rPr lang="en-US" sz="1600" dirty="0">
                <a:solidFill>
                  <a:srgbClr val="0000FF"/>
                </a:solidFill>
                <a:latin typeface="Times New Roman" panose="02020603050405020304" pitchFamily="18" charset="0"/>
                <a:ea typeface="SimSun" panose="02010600030101010101" pitchFamily="2" charset="-122"/>
              </a:rPr>
              <a:t>, and 75</a:t>
            </a:r>
            <a:r>
              <a:rPr lang="en-US" sz="1600" baseline="30000" dirty="0">
                <a:solidFill>
                  <a:srgbClr val="0000FF"/>
                </a:solidFill>
                <a:latin typeface="Times New Roman" panose="02020603050405020304" pitchFamily="18" charset="0"/>
                <a:ea typeface="SimSun" panose="02010600030101010101" pitchFamily="2" charset="-122"/>
              </a:rPr>
              <a:t>th</a:t>
            </a:r>
            <a:r>
              <a:rPr lang="en-US" sz="1600" dirty="0">
                <a:solidFill>
                  <a:srgbClr val="0000FF"/>
                </a:solidFill>
                <a:latin typeface="Times New Roman" panose="02020603050405020304" pitchFamily="18" charset="0"/>
                <a:ea typeface="SimSun" panose="02010600030101010101" pitchFamily="2" charset="-122"/>
              </a:rPr>
              <a:t>, 95</a:t>
            </a:r>
            <a:r>
              <a:rPr lang="en-US" sz="1600" baseline="30000" dirty="0">
                <a:solidFill>
                  <a:srgbClr val="0000FF"/>
                </a:solidFill>
                <a:latin typeface="Times New Roman" panose="02020603050405020304" pitchFamily="18" charset="0"/>
                <a:ea typeface="SimSun" panose="02010600030101010101" pitchFamily="2" charset="-122"/>
              </a:rPr>
              <a:t>th</a:t>
            </a:r>
            <a:r>
              <a:rPr lang="en-US" sz="1600" dirty="0">
                <a:solidFill>
                  <a:srgbClr val="0000FF"/>
                </a:solidFill>
                <a:latin typeface="Times New Roman" panose="02020603050405020304" pitchFamily="18" charset="0"/>
                <a:ea typeface="SimSun" panose="02010600030101010101" pitchFamily="2" charset="-122"/>
              </a:rPr>
              <a:t> percentiles, respectively, across all counties; The red circles are the national-level rate. Baseline mortality rates are shown for 1990-1998 after they are corrected to ensure comparability between ICD9 and ICD10 codes. </a:t>
            </a:r>
            <a:endParaRPr lang="en-US" sz="1600" dirty="0">
              <a:solidFill>
                <a:srgbClr val="0000FF"/>
              </a:solidFill>
            </a:endParaRPr>
          </a:p>
        </p:txBody>
      </p:sp>
      <p:sp>
        <p:nvSpPr>
          <p:cNvPr id="6" name="TextBox 5"/>
          <p:cNvSpPr txBox="1"/>
          <p:nvPr/>
        </p:nvSpPr>
        <p:spPr>
          <a:xfrm>
            <a:off x="0" y="773113"/>
            <a:ext cx="3581400" cy="400110"/>
          </a:xfrm>
          <a:prstGeom prst="rect">
            <a:avLst/>
          </a:prstGeom>
          <a:noFill/>
        </p:spPr>
        <p:txBody>
          <a:bodyPr wrap="square" rtlCol="0">
            <a:spAutoFit/>
          </a:bodyPr>
          <a:lstStyle/>
          <a:p>
            <a:r>
              <a:rPr lang="en-US" sz="2000" dirty="0">
                <a:solidFill>
                  <a:srgbClr val="0000FF"/>
                </a:solidFill>
                <a:latin typeface="Arial" panose="020B0604020202020204" pitchFamily="34" charset="0"/>
              </a:rPr>
              <a:t>Baseline mortality rates</a:t>
            </a:r>
          </a:p>
        </p:txBody>
      </p:sp>
    </p:spTree>
    <p:extLst>
      <p:ext uri="{BB962C8B-B14F-4D97-AF65-F5344CB8AC3E}">
        <p14:creationId xmlns:p14="http://schemas.microsoft.com/office/powerpoint/2010/main" val="3271017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0"/>
          <p:cNvSpPr txBox="1">
            <a:spLocks noChangeArrowheads="1"/>
          </p:cNvSpPr>
          <p:nvPr/>
        </p:nvSpPr>
        <p:spPr bwMode="auto">
          <a:xfrm>
            <a:off x="0" y="188913"/>
            <a:ext cx="9144000" cy="5842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b="1" dirty="0">
                <a:solidFill>
                  <a:schemeClr val="bg1"/>
                </a:solidFill>
              </a:rPr>
              <a:t>U.S. emission trends from 1990 to 2010</a:t>
            </a:r>
          </a:p>
        </p:txBody>
      </p:sp>
      <p:sp>
        <p:nvSpPr>
          <p:cNvPr id="2" name="Slide Number Placeholder 1"/>
          <p:cNvSpPr>
            <a:spLocks noGrp="1"/>
          </p:cNvSpPr>
          <p:nvPr>
            <p:ph type="sldNum" sz="quarter" idx="12"/>
          </p:nvPr>
        </p:nvSpPr>
        <p:spPr/>
        <p:txBody>
          <a:bodyPr/>
          <a:lstStyle/>
          <a:p>
            <a:pPr>
              <a:defRPr/>
            </a:pPr>
            <a:fld id="{E855A867-296A-470A-BC75-2F46D5CE9B27}" type="slidenum">
              <a:rPr lang="en-US" smtClean="0"/>
              <a:pPr>
                <a:defRPr/>
              </a:pPr>
              <a:t>23</a:t>
            </a:fld>
            <a:endParaRPr lang="en-US"/>
          </a:p>
        </p:txBody>
      </p:sp>
      <p:sp>
        <p:nvSpPr>
          <p:cNvPr id="13" name="TextBox 17"/>
          <p:cNvSpPr txBox="1">
            <a:spLocks noChangeArrowheads="1"/>
          </p:cNvSpPr>
          <p:nvPr/>
        </p:nvSpPr>
        <p:spPr bwMode="auto">
          <a:xfrm>
            <a:off x="6361906" y="5049559"/>
            <a:ext cx="18676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a:solidFill>
                  <a:srgbClr val="0066FF"/>
                </a:solidFill>
              </a:rPr>
              <a:t>Xing et al., 2013</a:t>
            </a:r>
          </a:p>
        </p:txBody>
      </p:sp>
      <p:sp>
        <p:nvSpPr>
          <p:cNvPr id="30" name="TextBox 1"/>
          <p:cNvSpPr txBox="1">
            <a:spLocks noChangeArrowheads="1"/>
          </p:cNvSpPr>
          <p:nvPr/>
        </p:nvSpPr>
        <p:spPr bwMode="auto">
          <a:xfrm>
            <a:off x="84651" y="5410200"/>
            <a:ext cx="905934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buFont typeface="Wingdings" panose="05000000000000000000" pitchFamily="2" charset="2"/>
              <a:buChar char="Ø"/>
            </a:pPr>
            <a:r>
              <a:rPr lang="en-US" altLang="en-US" sz="2000" dirty="0">
                <a:solidFill>
                  <a:srgbClr val="0066FF"/>
                </a:solidFill>
              </a:rPr>
              <a:t>Use a consistent framework across years to develop U.S. emissions estimates from 1990 to 2010.</a:t>
            </a:r>
            <a:endParaRPr lang="en-US" altLang="en-US" sz="1600" baseline="-25000" dirty="0">
              <a:solidFill>
                <a:srgbClr val="0066FF"/>
              </a:solidFill>
            </a:endParaRPr>
          </a:p>
          <a:p>
            <a:pPr marL="342900" indent="-342900">
              <a:spcBef>
                <a:spcPts val="1200"/>
              </a:spcBef>
              <a:buFont typeface="Wingdings" panose="05000000000000000000" pitchFamily="2" charset="2"/>
              <a:buChar char="Ø"/>
            </a:pPr>
            <a:r>
              <a:rPr lang="en-US" altLang="en-US" sz="2000" dirty="0">
                <a:solidFill>
                  <a:srgbClr val="0066FF"/>
                </a:solidFill>
              </a:rPr>
              <a:t>Emissions for major air pollutants are greatly decreasing, except for NH</a:t>
            </a:r>
            <a:r>
              <a:rPr lang="en-US" altLang="en-US" sz="2000" baseline="-25000" dirty="0">
                <a:solidFill>
                  <a:srgbClr val="0066FF"/>
                </a:solidFill>
              </a:rPr>
              <a:t>3</a:t>
            </a:r>
            <a:r>
              <a:rPr lang="en-US" altLang="en-US" sz="2000" dirty="0">
                <a:solidFill>
                  <a:srgbClr val="0066FF"/>
                </a:solidFill>
              </a:rPr>
              <a:t>, the increase of which is mainly caused by the activity of livestock and agriculture. </a:t>
            </a:r>
            <a:endParaRPr lang="en-US" altLang="en-US" sz="1600" dirty="0">
              <a:solidFill>
                <a:srgbClr val="0066FF"/>
              </a:solidFill>
            </a:endParaRPr>
          </a:p>
        </p:txBody>
      </p:sp>
      <p:grpSp>
        <p:nvGrpSpPr>
          <p:cNvPr id="8" name="Group 8"/>
          <p:cNvGrpSpPr>
            <a:grpSpLocks noChangeAspect="1"/>
          </p:cNvGrpSpPr>
          <p:nvPr/>
        </p:nvGrpSpPr>
        <p:grpSpPr bwMode="auto">
          <a:xfrm>
            <a:off x="0" y="817841"/>
            <a:ext cx="9001860" cy="4135159"/>
            <a:chOff x="-1513" y="142"/>
            <a:chExt cx="8786" cy="4036"/>
          </a:xfrm>
        </p:grpSpPr>
        <p:sp>
          <p:nvSpPr>
            <p:cNvPr id="9" name="AutoShape 7"/>
            <p:cNvSpPr>
              <a:spLocks noChangeAspect="1" noChangeArrowheads="1" noTextEdit="1"/>
            </p:cNvSpPr>
            <p:nvPr/>
          </p:nvSpPr>
          <p:spPr bwMode="auto">
            <a:xfrm>
              <a:off x="-1513" y="142"/>
              <a:ext cx="8786" cy="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 y="142"/>
              <a:ext cx="8793" cy="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2"/>
          <p:cNvGrpSpPr>
            <a:grpSpLocks noChangeAspect="1"/>
          </p:cNvGrpSpPr>
          <p:nvPr/>
        </p:nvGrpSpPr>
        <p:grpSpPr bwMode="auto">
          <a:xfrm>
            <a:off x="218086" y="5031470"/>
            <a:ext cx="4646014" cy="322889"/>
            <a:chOff x="549" y="1998"/>
            <a:chExt cx="4662" cy="324"/>
          </a:xfrm>
        </p:grpSpPr>
        <p:sp>
          <p:nvSpPr>
            <p:cNvPr id="12" name="AutoShape 11"/>
            <p:cNvSpPr>
              <a:spLocks noChangeAspect="1" noChangeArrowheads="1" noTextEdit="1"/>
            </p:cNvSpPr>
            <p:nvPr/>
          </p:nvSpPr>
          <p:spPr bwMode="auto">
            <a:xfrm>
              <a:off x="549" y="1998"/>
              <a:ext cx="466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 y="1998"/>
              <a:ext cx="466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59944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0"/>
          <p:cNvSpPr txBox="1">
            <a:spLocks noChangeArrowheads="1"/>
          </p:cNvSpPr>
          <p:nvPr/>
        </p:nvSpPr>
        <p:spPr bwMode="auto">
          <a:xfrm>
            <a:off x="0" y="188913"/>
            <a:ext cx="9144000" cy="5842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b="1" dirty="0">
                <a:solidFill>
                  <a:schemeClr val="bg1"/>
                </a:solidFill>
              </a:rPr>
              <a:t>Results</a:t>
            </a:r>
          </a:p>
        </p:txBody>
      </p:sp>
      <p:sp>
        <p:nvSpPr>
          <p:cNvPr id="2" name="Slide Number Placeholder 1"/>
          <p:cNvSpPr>
            <a:spLocks noGrp="1"/>
          </p:cNvSpPr>
          <p:nvPr>
            <p:ph type="sldNum" sz="quarter" idx="12"/>
          </p:nvPr>
        </p:nvSpPr>
        <p:spPr/>
        <p:txBody>
          <a:bodyPr/>
          <a:lstStyle/>
          <a:p>
            <a:pPr>
              <a:defRPr/>
            </a:pPr>
            <a:fld id="{E855A867-296A-470A-BC75-2F46D5CE9B27}" type="slidenum">
              <a:rPr lang="en-US" smtClean="0"/>
              <a:pPr>
                <a:defRPr/>
              </a:pPr>
              <a:t>24</a:t>
            </a:fld>
            <a:endParaRPr lang="en-US"/>
          </a:p>
        </p:txBody>
      </p:sp>
      <p:sp>
        <p:nvSpPr>
          <p:cNvPr id="30" name="TextBox 1"/>
          <p:cNvSpPr txBox="1">
            <a:spLocks noChangeArrowheads="1"/>
          </p:cNvSpPr>
          <p:nvPr/>
        </p:nvSpPr>
        <p:spPr bwMode="auto">
          <a:xfrm>
            <a:off x="5203165" y="1752600"/>
            <a:ext cx="394083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buFont typeface="Wingdings" panose="05000000000000000000" pitchFamily="2" charset="2"/>
              <a:buChar char="Ø"/>
            </a:pPr>
            <a:r>
              <a:rPr lang="en-US" altLang="en-US" sz="2000" dirty="0">
                <a:solidFill>
                  <a:srgbClr val="0066FF"/>
                </a:solidFill>
              </a:rPr>
              <a:t>O</a:t>
            </a:r>
            <a:r>
              <a:rPr lang="en-US" altLang="en-US" sz="2000" baseline="-25000" dirty="0">
                <a:solidFill>
                  <a:srgbClr val="0066FF"/>
                </a:solidFill>
              </a:rPr>
              <a:t>3 </a:t>
            </a:r>
            <a:r>
              <a:rPr lang="en-US" altLang="en-US" sz="2000" dirty="0">
                <a:solidFill>
                  <a:srgbClr val="0066FF"/>
                </a:solidFill>
              </a:rPr>
              <a:t>decreases significantly in the east and west, &gt; 0.5 </a:t>
            </a:r>
            <a:r>
              <a:rPr lang="en-US" altLang="en-US" sz="2000" dirty="0" err="1">
                <a:solidFill>
                  <a:srgbClr val="0066FF"/>
                </a:solidFill>
              </a:rPr>
              <a:t>ppbv</a:t>
            </a:r>
            <a:r>
              <a:rPr lang="en-US" altLang="en-US" sz="2000" dirty="0">
                <a:solidFill>
                  <a:srgbClr val="0066FF"/>
                </a:solidFill>
              </a:rPr>
              <a:t> yr</a:t>
            </a:r>
            <a:r>
              <a:rPr lang="en-US" altLang="en-US" sz="2000" baseline="30000" dirty="0">
                <a:solidFill>
                  <a:srgbClr val="0066FF"/>
                </a:solidFill>
              </a:rPr>
              <a:t>-1</a:t>
            </a:r>
            <a:r>
              <a:rPr lang="en-US" altLang="en-US" sz="2000" dirty="0">
                <a:solidFill>
                  <a:srgbClr val="0066FF"/>
                </a:solidFill>
              </a:rPr>
              <a:t>;</a:t>
            </a:r>
          </a:p>
          <a:p>
            <a:pPr marL="342900" indent="-342900">
              <a:spcBef>
                <a:spcPct val="0"/>
              </a:spcBef>
              <a:buFont typeface="Wingdings" panose="05000000000000000000" pitchFamily="2" charset="2"/>
              <a:buChar char="Ø"/>
            </a:pPr>
            <a:endParaRPr lang="en-US" altLang="en-US" sz="2000" dirty="0">
              <a:solidFill>
                <a:srgbClr val="0066FF"/>
              </a:solidFill>
            </a:endParaRPr>
          </a:p>
          <a:p>
            <a:pPr marL="342900" indent="-342900">
              <a:spcBef>
                <a:spcPct val="0"/>
              </a:spcBef>
              <a:buFont typeface="Wingdings" panose="05000000000000000000" pitchFamily="2" charset="2"/>
              <a:buChar char="Ø"/>
            </a:pPr>
            <a:r>
              <a:rPr lang="en-US" altLang="en-US" sz="2000" dirty="0">
                <a:solidFill>
                  <a:srgbClr val="0066FF"/>
                </a:solidFill>
              </a:rPr>
              <a:t>The decreases are slow or insignificant in the middle; </a:t>
            </a:r>
          </a:p>
          <a:p>
            <a:pPr marL="342900" indent="-342900">
              <a:spcBef>
                <a:spcPct val="0"/>
              </a:spcBef>
              <a:buFont typeface="Wingdings" panose="05000000000000000000" pitchFamily="2" charset="2"/>
              <a:buChar char="Ø"/>
            </a:pPr>
            <a:endParaRPr lang="en-US" altLang="en-US" sz="2000" dirty="0">
              <a:solidFill>
                <a:srgbClr val="0066FF"/>
              </a:solidFill>
            </a:endParaRPr>
          </a:p>
          <a:p>
            <a:pPr marL="342900" indent="-342900">
              <a:spcBef>
                <a:spcPct val="0"/>
              </a:spcBef>
              <a:buFont typeface="Wingdings" panose="05000000000000000000" pitchFamily="2" charset="2"/>
              <a:buChar char="Ø"/>
            </a:pPr>
            <a:endParaRPr lang="en-US" altLang="en-US" sz="2000" dirty="0">
              <a:solidFill>
                <a:srgbClr val="0066FF"/>
              </a:solidFill>
            </a:endParaRPr>
          </a:p>
          <a:p>
            <a:pPr marL="342900" indent="-342900">
              <a:spcBef>
                <a:spcPct val="0"/>
              </a:spcBef>
              <a:buFont typeface="Wingdings" panose="05000000000000000000" pitchFamily="2" charset="2"/>
              <a:buChar char="Ø"/>
            </a:pPr>
            <a:endParaRPr lang="en-US" altLang="en-US" sz="2000" dirty="0">
              <a:solidFill>
                <a:srgbClr val="0066FF"/>
              </a:solidFill>
            </a:endParaRPr>
          </a:p>
          <a:p>
            <a:pPr marL="342900" indent="-342900">
              <a:spcBef>
                <a:spcPct val="0"/>
              </a:spcBef>
              <a:buFont typeface="Wingdings" panose="05000000000000000000" pitchFamily="2" charset="2"/>
              <a:buChar char="Ø"/>
            </a:pPr>
            <a:endParaRPr lang="en-US" altLang="en-US" sz="2000" dirty="0">
              <a:solidFill>
                <a:srgbClr val="0066FF"/>
              </a:solidFill>
            </a:endParaRPr>
          </a:p>
          <a:p>
            <a:pPr marL="342900" indent="-342900">
              <a:spcBef>
                <a:spcPct val="0"/>
              </a:spcBef>
              <a:buFont typeface="Wingdings" panose="05000000000000000000" pitchFamily="2" charset="2"/>
              <a:buChar char="Ø"/>
            </a:pPr>
            <a:endParaRPr lang="en-US" altLang="en-US" sz="2000" dirty="0">
              <a:solidFill>
                <a:srgbClr val="0066FF"/>
              </a:solidFill>
            </a:endParaRPr>
          </a:p>
          <a:p>
            <a:pPr marL="342900" indent="-342900">
              <a:spcBef>
                <a:spcPct val="0"/>
              </a:spcBef>
              <a:buFont typeface="Wingdings" panose="05000000000000000000" pitchFamily="2" charset="2"/>
              <a:buChar char="Ø"/>
            </a:pPr>
            <a:endParaRPr lang="en-US" altLang="en-US" sz="2000" dirty="0">
              <a:solidFill>
                <a:srgbClr val="0066FF"/>
              </a:solidFill>
            </a:endParaRPr>
          </a:p>
          <a:p>
            <a:pPr marL="342900" indent="-342900">
              <a:spcBef>
                <a:spcPct val="0"/>
              </a:spcBef>
              <a:buFont typeface="Wingdings" panose="05000000000000000000" pitchFamily="2" charset="2"/>
              <a:buChar char="Ø"/>
            </a:pPr>
            <a:r>
              <a:rPr lang="en-US" altLang="en-US" sz="2000" dirty="0">
                <a:solidFill>
                  <a:srgbClr val="0066FF"/>
                </a:solidFill>
              </a:rPr>
              <a:t>PM</a:t>
            </a:r>
            <a:r>
              <a:rPr lang="en-US" altLang="en-US" sz="2000" baseline="-25000" dirty="0">
                <a:solidFill>
                  <a:srgbClr val="0066FF"/>
                </a:solidFill>
              </a:rPr>
              <a:t>2.5</a:t>
            </a:r>
            <a:r>
              <a:rPr lang="en-US" altLang="en-US" sz="2000" dirty="0">
                <a:solidFill>
                  <a:srgbClr val="0066FF"/>
                </a:solidFill>
              </a:rPr>
              <a:t> decreases in the Northeast, but no significant changes in the west.</a:t>
            </a:r>
            <a:endParaRPr lang="en-US" altLang="en-US" sz="1600" dirty="0">
              <a:solidFill>
                <a:srgbClr val="0066FF"/>
              </a:solidFill>
            </a:endParaRPr>
          </a:p>
        </p:txBody>
      </p:sp>
      <p:grpSp>
        <p:nvGrpSpPr>
          <p:cNvPr id="11" name="Group 12"/>
          <p:cNvGrpSpPr>
            <a:grpSpLocks noChangeAspect="1"/>
          </p:cNvGrpSpPr>
          <p:nvPr/>
        </p:nvGrpSpPr>
        <p:grpSpPr bwMode="auto">
          <a:xfrm>
            <a:off x="218086" y="5412470"/>
            <a:ext cx="4646014" cy="322889"/>
            <a:chOff x="549" y="1998"/>
            <a:chExt cx="4662" cy="324"/>
          </a:xfrm>
        </p:grpSpPr>
        <p:sp>
          <p:nvSpPr>
            <p:cNvPr id="12" name="AutoShape 11"/>
            <p:cNvSpPr>
              <a:spLocks noChangeAspect="1" noChangeArrowheads="1" noTextEdit="1"/>
            </p:cNvSpPr>
            <p:nvPr/>
          </p:nvSpPr>
          <p:spPr bwMode="auto">
            <a:xfrm>
              <a:off x="549" y="1998"/>
              <a:ext cx="466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 y="1998"/>
              <a:ext cx="466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p:cNvPicPr>
            <a:picLocks noChangeAspect="1"/>
          </p:cNvPicPr>
          <p:nvPr/>
        </p:nvPicPr>
        <p:blipFill>
          <a:blip r:embed="rId4"/>
          <a:stretch>
            <a:fillRect/>
          </a:stretch>
        </p:blipFill>
        <p:spPr>
          <a:xfrm>
            <a:off x="0" y="1447800"/>
            <a:ext cx="5203165" cy="2468880"/>
          </a:xfrm>
          <a:prstGeom prst="rect">
            <a:avLst/>
          </a:prstGeom>
        </p:spPr>
      </p:pic>
      <p:pic>
        <p:nvPicPr>
          <p:cNvPr id="16" name="Picture 15"/>
          <p:cNvPicPr>
            <a:picLocks noChangeAspect="1"/>
          </p:cNvPicPr>
          <p:nvPr/>
        </p:nvPicPr>
        <p:blipFill>
          <a:blip r:embed="rId5"/>
          <a:stretch>
            <a:fillRect/>
          </a:stretch>
        </p:blipFill>
        <p:spPr>
          <a:xfrm>
            <a:off x="0" y="4312920"/>
            <a:ext cx="5203165" cy="2468880"/>
          </a:xfrm>
          <a:prstGeom prst="rect">
            <a:avLst/>
          </a:prstGeom>
        </p:spPr>
      </p:pic>
      <p:sp>
        <p:nvSpPr>
          <p:cNvPr id="3" name="TextBox 2"/>
          <p:cNvSpPr txBox="1"/>
          <p:nvPr/>
        </p:nvSpPr>
        <p:spPr>
          <a:xfrm>
            <a:off x="914400" y="1093708"/>
            <a:ext cx="4128473" cy="369332"/>
          </a:xfrm>
          <a:prstGeom prst="rect">
            <a:avLst/>
          </a:prstGeom>
          <a:noFill/>
        </p:spPr>
        <p:txBody>
          <a:bodyPr wrap="square" rtlCol="0">
            <a:spAutoFit/>
          </a:bodyPr>
          <a:lstStyle/>
          <a:p>
            <a:r>
              <a:rPr lang="en-US" dirty="0">
                <a:solidFill>
                  <a:srgbClr val="0066FF"/>
                </a:solidFill>
              </a:rPr>
              <a:t>6-month average of daily maximum 1hr O</a:t>
            </a:r>
            <a:r>
              <a:rPr lang="en-US" baseline="-25000" dirty="0">
                <a:solidFill>
                  <a:srgbClr val="0066FF"/>
                </a:solidFill>
              </a:rPr>
              <a:t>3</a:t>
            </a:r>
            <a:endParaRPr lang="en-US" dirty="0">
              <a:solidFill>
                <a:srgbClr val="0066FF"/>
              </a:solidFill>
            </a:endParaRPr>
          </a:p>
        </p:txBody>
      </p:sp>
      <p:sp>
        <p:nvSpPr>
          <p:cNvPr id="19" name="TextBox 18"/>
          <p:cNvSpPr txBox="1"/>
          <p:nvPr/>
        </p:nvSpPr>
        <p:spPr>
          <a:xfrm>
            <a:off x="1828800" y="3930134"/>
            <a:ext cx="2209800" cy="369332"/>
          </a:xfrm>
          <a:prstGeom prst="rect">
            <a:avLst/>
          </a:prstGeom>
          <a:noFill/>
        </p:spPr>
        <p:txBody>
          <a:bodyPr wrap="square" rtlCol="0">
            <a:spAutoFit/>
          </a:bodyPr>
          <a:lstStyle/>
          <a:p>
            <a:r>
              <a:rPr lang="en-US" dirty="0">
                <a:solidFill>
                  <a:srgbClr val="0066FF"/>
                </a:solidFill>
              </a:rPr>
              <a:t>Annual average PM</a:t>
            </a:r>
            <a:r>
              <a:rPr lang="en-US" baseline="-25000" dirty="0">
                <a:solidFill>
                  <a:srgbClr val="0066FF"/>
                </a:solidFill>
              </a:rPr>
              <a:t>2.5</a:t>
            </a:r>
            <a:endParaRPr lang="en-US" dirty="0">
              <a:solidFill>
                <a:srgbClr val="0066FF"/>
              </a:solidFill>
            </a:endParaRPr>
          </a:p>
        </p:txBody>
      </p:sp>
      <p:sp>
        <p:nvSpPr>
          <p:cNvPr id="4" name="Rectangle 3"/>
          <p:cNvSpPr/>
          <p:nvPr/>
        </p:nvSpPr>
        <p:spPr>
          <a:xfrm>
            <a:off x="-88821" y="757535"/>
            <a:ext cx="6032421" cy="461665"/>
          </a:xfrm>
          <a:prstGeom prst="rect">
            <a:avLst/>
          </a:prstGeom>
        </p:spPr>
        <p:txBody>
          <a:bodyPr wrap="none">
            <a:spAutoFit/>
          </a:bodyPr>
          <a:lstStyle/>
          <a:p>
            <a:pPr algn="ctr" eaLnBrk="1" hangingPunct="1">
              <a:spcBef>
                <a:spcPct val="50000"/>
              </a:spcBef>
              <a:buFontTx/>
              <a:buNone/>
            </a:pPr>
            <a:r>
              <a:rPr lang="en-US" altLang="zh-CN" sz="2400" b="1" dirty="0">
                <a:latin typeface="Arial" panose="020B0604020202020204" pitchFamily="34" charset="0"/>
              </a:rPr>
              <a:t>U.S. air quality trends from 1990 to 2010</a:t>
            </a:r>
          </a:p>
        </p:txBody>
      </p:sp>
    </p:spTree>
    <p:extLst>
      <p:ext uri="{BB962C8B-B14F-4D97-AF65-F5344CB8AC3E}">
        <p14:creationId xmlns:p14="http://schemas.microsoft.com/office/powerpoint/2010/main" val="2353873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0"/>
          <p:cNvSpPr txBox="1">
            <a:spLocks noChangeArrowheads="1"/>
          </p:cNvSpPr>
          <p:nvPr/>
        </p:nvSpPr>
        <p:spPr bwMode="auto">
          <a:xfrm>
            <a:off x="0" y="188913"/>
            <a:ext cx="9144000" cy="5842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b="1" dirty="0">
                <a:solidFill>
                  <a:schemeClr val="bg1"/>
                </a:solidFill>
              </a:rPr>
              <a:t>Methods</a:t>
            </a:r>
          </a:p>
        </p:txBody>
      </p:sp>
      <p:sp>
        <p:nvSpPr>
          <p:cNvPr id="2" name="Slide Number Placeholder 1"/>
          <p:cNvSpPr>
            <a:spLocks noGrp="1"/>
          </p:cNvSpPr>
          <p:nvPr>
            <p:ph type="sldNum" sz="quarter" idx="12"/>
          </p:nvPr>
        </p:nvSpPr>
        <p:spPr/>
        <p:txBody>
          <a:bodyPr/>
          <a:lstStyle/>
          <a:p>
            <a:pPr>
              <a:defRPr/>
            </a:pPr>
            <a:fld id="{E855A867-296A-470A-BC75-2F46D5CE9B27}" type="slidenum">
              <a:rPr lang="en-US" smtClean="0"/>
              <a:pPr>
                <a:defRPr/>
              </a:pPr>
              <a:t>25</a:t>
            </a:fld>
            <a:endParaRPr lang="en-US"/>
          </a:p>
        </p:txBody>
      </p:sp>
      <p:sp>
        <p:nvSpPr>
          <p:cNvPr id="10" name="Text Box 413"/>
          <p:cNvSpPr txBox="1">
            <a:spLocks noChangeArrowheads="1"/>
          </p:cNvSpPr>
          <p:nvPr/>
        </p:nvSpPr>
        <p:spPr bwMode="auto">
          <a:xfrm>
            <a:off x="2667000" y="914400"/>
            <a:ext cx="2971800" cy="492443"/>
          </a:xfrm>
          <a:prstGeom prst="rect">
            <a:avLst/>
          </a:prstGeom>
          <a:solidFill>
            <a:schemeClr val="accent2">
              <a:lumMod val="20000"/>
              <a:lumOff val="80000"/>
              <a:alpha val="50195"/>
            </a:schemeClr>
          </a:solidFill>
          <a:ln w="28575">
            <a:solidFill>
              <a:schemeClr val="bg2"/>
            </a:solidFill>
            <a:miter lim="800000"/>
            <a:headEnd/>
            <a:tailEnd/>
          </a:ln>
        </p:spPr>
        <p:txBody>
          <a:bodyPr wrap="square" tIns="91440" bIns="91440">
            <a:spAutoFit/>
          </a:bodyPr>
          <a:lstStyle/>
          <a:p>
            <a:pPr algn="ctr" defTabSz="4389438">
              <a:spcBef>
                <a:spcPct val="50000"/>
              </a:spcBef>
            </a:pPr>
            <a:r>
              <a:rPr lang="en-US" sz="2000" b="1" dirty="0"/>
              <a:t>∆</a:t>
            </a:r>
            <a:r>
              <a:rPr lang="en-US" sz="2000" b="1" i="1" dirty="0"/>
              <a:t>Mort = y</a:t>
            </a:r>
            <a:r>
              <a:rPr lang="en-US" sz="2000" b="1" baseline="-25000" dirty="0"/>
              <a:t>0</a:t>
            </a:r>
            <a:r>
              <a:rPr lang="en-US" sz="2000" b="1" dirty="0"/>
              <a:t> x AF x </a:t>
            </a:r>
            <a:r>
              <a:rPr lang="en-US" sz="2000" b="1" i="1" dirty="0"/>
              <a:t>Pop</a:t>
            </a:r>
            <a:endParaRPr lang="el-GR" sz="2000" b="1" baseline="30000" dirty="0"/>
          </a:p>
        </p:txBody>
      </p:sp>
      <p:sp>
        <p:nvSpPr>
          <p:cNvPr id="13" name="TextBox 1"/>
          <p:cNvSpPr txBox="1">
            <a:spLocks noChangeArrowheads="1"/>
          </p:cNvSpPr>
          <p:nvPr/>
        </p:nvSpPr>
        <p:spPr bwMode="auto">
          <a:xfrm>
            <a:off x="190500" y="1447641"/>
            <a:ext cx="8648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200"/>
              </a:spcBef>
              <a:spcAft>
                <a:spcPts val="0"/>
              </a:spcAft>
              <a:buNone/>
            </a:pPr>
            <a:r>
              <a:rPr lang="en-US" altLang="en-US" dirty="0">
                <a:solidFill>
                  <a:srgbClr val="0066FF"/>
                </a:solidFill>
              </a:rPr>
              <a:t>Background O</a:t>
            </a:r>
            <a:r>
              <a:rPr lang="en-US" altLang="en-US" baseline="-25000" dirty="0">
                <a:solidFill>
                  <a:srgbClr val="0066FF"/>
                </a:solidFill>
              </a:rPr>
              <a:t>3 </a:t>
            </a:r>
            <a:r>
              <a:rPr lang="en-US" altLang="en-US" dirty="0">
                <a:solidFill>
                  <a:srgbClr val="0066FF"/>
                </a:solidFill>
              </a:rPr>
              <a:t>(1850):</a:t>
            </a:r>
          </a:p>
        </p:txBody>
      </p:sp>
      <p:pic>
        <p:nvPicPr>
          <p:cNvPr id="14" name="Picture 13"/>
          <p:cNvPicPr>
            <a:picLocks noChangeAspect="1"/>
          </p:cNvPicPr>
          <p:nvPr/>
        </p:nvPicPr>
        <p:blipFill>
          <a:blip r:embed="rId3"/>
          <a:stretch>
            <a:fillRect/>
          </a:stretch>
        </p:blipFill>
        <p:spPr>
          <a:xfrm>
            <a:off x="155657" y="1998419"/>
            <a:ext cx="8657752" cy="2795270"/>
          </a:xfrm>
          <a:prstGeom prst="rect">
            <a:avLst/>
          </a:prstGeom>
        </p:spPr>
      </p:pic>
      <p:sp>
        <p:nvSpPr>
          <p:cNvPr id="15" name="TextBox 1"/>
          <p:cNvSpPr txBox="1">
            <a:spLocks noChangeArrowheads="1"/>
          </p:cNvSpPr>
          <p:nvPr/>
        </p:nvSpPr>
        <p:spPr bwMode="auto">
          <a:xfrm>
            <a:off x="323849" y="4872176"/>
            <a:ext cx="8489559" cy="183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ts val="1200"/>
              </a:spcBef>
              <a:spcAft>
                <a:spcPts val="0"/>
              </a:spcAft>
              <a:buFont typeface="Wingdings" panose="05000000000000000000" pitchFamily="2" charset="2"/>
              <a:buChar char="Ø"/>
            </a:pPr>
            <a:r>
              <a:rPr lang="en-US" altLang="en-US" sz="2000" dirty="0">
                <a:solidFill>
                  <a:srgbClr val="0066FF"/>
                </a:solidFill>
              </a:rPr>
              <a:t>From an ensemble of 14 global chemistry–climate models (ACCMIP; Silva et al., 2013)</a:t>
            </a:r>
          </a:p>
          <a:p>
            <a:pPr marL="342900" indent="-342900">
              <a:spcBef>
                <a:spcPts val="1200"/>
              </a:spcBef>
              <a:spcAft>
                <a:spcPts val="0"/>
              </a:spcAft>
              <a:buFont typeface="Wingdings" panose="05000000000000000000" pitchFamily="2" charset="2"/>
              <a:buChar char="Ø"/>
            </a:pPr>
            <a:r>
              <a:rPr lang="en-US" altLang="en-US" sz="2000" dirty="0">
                <a:solidFill>
                  <a:srgbClr val="0066FF"/>
                </a:solidFill>
              </a:rPr>
              <a:t>O</a:t>
            </a:r>
            <a:r>
              <a:rPr lang="en-US" altLang="en-US" sz="2000" baseline="-25000" dirty="0">
                <a:solidFill>
                  <a:srgbClr val="0066FF"/>
                </a:solidFill>
              </a:rPr>
              <a:t>3 </a:t>
            </a:r>
            <a:r>
              <a:rPr lang="en-US" altLang="en-US" sz="2000" dirty="0">
                <a:solidFill>
                  <a:srgbClr val="0066FF"/>
                </a:solidFill>
              </a:rPr>
              <a:t>higher in the eastern and western U.S., large than 30 </a:t>
            </a:r>
            <a:r>
              <a:rPr lang="en-US" altLang="en-US" sz="2000" dirty="0" err="1">
                <a:solidFill>
                  <a:srgbClr val="0066FF"/>
                </a:solidFill>
              </a:rPr>
              <a:t>ppbv</a:t>
            </a:r>
            <a:r>
              <a:rPr lang="en-US" altLang="en-US" sz="2000" dirty="0">
                <a:solidFill>
                  <a:srgbClr val="0066FF"/>
                </a:solidFill>
              </a:rPr>
              <a:t>; lower in the middle, larger than 28 </a:t>
            </a:r>
            <a:r>
              <a:rPr lang="en-US" altLang="en-US" sz="2000" dirty="0" err="1">
                <a:solidFill>
                  <a:srgbClr val="0066FF"/>
                </a:solidFill>
              </a:rPr>
              <a:t>ppbv</a:t>
            </a:r>
            <a:endParaRPr lang="en-US" altLang="en-US" sz="2000" dirty="0">
              <a:solidFill>
                <a:srgbClr val="0066FF"/>
              </a:solidFill>
            </a:endParaRPr>
          </a:p>
          <a:p>
            <a:pPr marL="342900" indent="-342900">
              <a:spcBef>
                <a:spcPts val="1200"/>
              </a:spcBef>
              <a:spcAft>
                <a:spcPts val="0"/>
              </a:spcAft>
              <a:buFont typeface="Wingdings" panose="05000000000000000000" pitchFamily="2" charset="2"/>
              <a:buChar char="Ø"/>
            </a:pPr>
            <a:endParaRPr lang="en-US" altLang="en-US" sz="2000" baseline="30000" dirty="0">
              <a:solidFill>
                <a:srgbClr val="0066FF"/>
              </a:solidFill>
            </a:endParaRPr>
          </a:p>
        </p:txBody>
      </p:sp>
    </p:spTree>
    <p:extLst>
      <p:ext uri="{BB962C8B-B14F-4D97-AF65-F5344CB8AC3E}">
        <p14:creationId xmlns:p14="http://schemas.microsoft.com/office/powerpoint/2010/main" val="70955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0"/>
          <p:cNvSpPr txBox="1">
            <a:spLocks noChangeArrowheads="1"/>
          </p:cNvSpPr>
          <p:nvPr/>
        </p:nvSpPr>
        <p:spPr bwMode="auto">
          <a:xfrm>
            <a:off x="0" y="188913"/>
            <a:ext cx="9144000" cy="5842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b="1" dirty="0">
                <a:solidFill>
                  <a:schemeClr val="bg1"/>
                </a:solidFill>
              </a:rPr>
              <a:t>Results</a:t>
            </a:r>
          </a:p>
        </p:txBody>
      </p:sp>
      <p:sp>
        <p:nvSpPr>
          <p:cNvPr id="8" name="Slide Number Placeholder 7"/>
          <p:cNvSpPr>
            <a:spLocks noGrp="1"/>
          </p:cNvSpPr>
          <p:nvPr>
            <p:ph type="sldNum" sz="quarter" idx="12"/>
          </p:nvPr>
        </p:nvSpPr>
        <p:spPr/>
        <p:txBody>
          <a:bodyPr/>
          <a:lstStyle/>
          <a:p>
            <a:pPr>
              <a:defRPr/>
            </a:pPr>
            <a:fld id="{E855A867-296A-470A-BC75-2F46D5CE9B27}" type="slidenum">
              <a:rPr lang="en-US" smtClean="0"/>
              <a:pPr>
                <a:defRPr/>
              </a:pPr>
              <a:t>26</a:t>
            </a:fld>
            <a:endParaRPr lang="en-US"/>
          </a:p>
        </p:txBody>
      </p:sp>
      <p:sp>
        <p:nvSpPr>
          <p:cNvPr id="6" name="Rectangle 5"/>
          <p:cNvSpPr/>
          <p:nvPr/>
        </p:nvSpPr>
        <p:spPr>
          <a:xfrm>
            <a:off x="0" y="754471"/>
            <a:ext cx="8382000" cy="461665"/>
          </a:xfrm>
          <a:prstGeom prst="rect">
            <a:avLst/>
          </a:prstGeom>
        </p:spPr>
        <p:txBody>
          <a:bodyPr wrap="square">
            <a:spAutoFit/>
          </a:bodyPr>
          <a:lstStyle/>
          <a:p>
            <a:pPr algn="ctr" eaLnBrk="1" hangingPunct="1">
              <a:spcBef>
                <a:spcPct val="50000"/>
              </a:spcBef>
              <a:buFontTx/>
              <a:buNone/>
            </a:pPr>
            <a:r>
              <a:rPr lang="en-US" altLang="zh-CN" sz="2400" b="1" dirty="0">
                <a:latin typeface="Arial" panose="020B0604020202020204" pitchFamily="34" charset="0"/>
              </a:rPr>
              <a:t>Trends for the absolute contribution of the three factors </a:t>
            </a:r>
          </a:p>
        </p:txBody>
      </p:sp>
      <p:graphicFrame>
        <p:nvGraphicFramePr>
          <p:cNvPr id="7" name="Chart 6">
            <a:extLst/>
          </p:cNvPr>
          <p:cNvGraphicFramePr>
            <a:graphicFrameLocks/>
          </p:cNvGraphicFramePr>
          <p:nvPr>
            <p:extLst>
              <p:ext uri="{D42A27DB-BD31-4B8C-83A1-F6EECF244321}">
                <p14:modId xmlns:p14="http://schemas.microsoft.com/office/powerpoint/2010/main" val="3820935841"/>
              </p:ext>
            </p:extLst>
          </p:nvPr>
        </p:nvGraphicFramePr>
        <p:xfrm>
          <a:off x="152400" y="1216136"/>
          <a:ext cx="5257800" cy="31638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p:cNvPr>
          <p:cNvGraphicFramePr>
            <a:graphicFrameLocks/>
          </p:cNvGraphicFramePr>
          <p:nvPr>
            <p:extLst>
              <p:ext uri="{D42A27DB-BD31-4B8C-83A1-F6EECF244321}">
                <p14:modId xmlns:p14="http://schemas.microsoft.com/office/powerpoint/2010/main" val="3999684723"/>
              </p:ext>
            </p:extLst>
          </p:nvPr>
        </p:nvGraphicFramePr>
        <p:xfrm>
          <a:off x="3810000" y="3581400"/>
          <a:ext cx="5334000" cy="30940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50424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668884" y="1636836"/>
            <a:ext cx="4297680" cy="3011364"/>
          </a:xfrm>
          <a:prstGeom prst="rect">
            <a:avLst/>
          </a:prstGeom>
        </p:spPr>
      </p:pic>
      <p:pic>
        <p:nvPicPr>
          <p:cNvPr id="6" name="Picture 5"/>
          <p:cNvPicPr>
            <a:picLocks noChangeAspect="1"/>
          </p:cNvPicPr>
          <p:nvPr/>
        </p:nvPicPr>
        <p:blipFill>
          <a:blip r:embed="rId4"/>
          <a:stretch>
            <a:fillRect/>
          </a:stretch>
        </p:blipFill>
        <p:spPr>
          <a:xfrm>
            <a:off x="198121" y="1554480"/>
            <a:ext cx="4297680" cy="3080677"/>
          </a:xfrm>
          <a:prstGeom prst="rect">
            <a:avLst/>
          </a:prstGeom>
        </p:spPr>
      </p:pic>
      <p:sp>
        <p:nvSpPr>
          <p:cNvPr id="7170" name="Text Box 40"/>
          <p:cNvSpPr txBox="1">
            <a:spLocks noChangeArrowheads="1"/>
          </p:cNvSpPr>
          <p:nvPr/>
        </p:nvSpPr>
        <p:spPr bwMode="auto">
          <a:xfrm>
            <a:off x="0" y="188913"/>
            <a:ext cx="9144000" cy="5842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b="1" dirty="0">
                <a:solidFill>
                  <a:schemeClr val="bg1"/>
                </a:solidFill>
              </a:rPr>
              <a:t>Results</a:t>
            </a:r>
          </a:p>
        </p:txBody>
      </p:sp>
      <p:sp>
        <p:nvSpPr>
          <p:cNvPr id="2" name="Slide Number Placeholder 1"/>
          <p:cNvSpPr>
            <a:spLocks noGrp="1"/>
          </p:cNvSpPr>
          <p:nvPr>
            <p:ph type="sldNum" sz="quarter" idx="12"/>
          </p:nvPr>
        </p:nvSpPr>
        <p:spPr/>
        <p:txBody>
          <a:bodyPr/>
          <a:lstStyle/>
          <a:p>
            <a:pPr>
              <a:defRPr/>
            </a:pPr>
            <a:fld id="{E855A867-296A-470A-BC75-2F46D5CE9B27}" type="slidenum">
              <a:rPr lang="en-US" smtClean="0"/>
              <a:pPr>
                <a:defRPr/>
              </a:pPr>
              <a:t>27</a:t>
            </a:fld>
            <a:endParaRPr lang="en-US"/>
          </a:p>
        </p:txBody>
      </p:sp>
      <p:sp>
        <p:nvSpPr>
          <p:cNvPr id="4" name="Rectangle 3"/>
          <p:cNvSpPr/>
          <p:nvPr/>
        </p:nvSpPr>
        <p:spPr>
          <a:xfrm>
            <a:off x="49729" y="781844"/>
            <a:ext cx="8941871" cy="461665"/>
          </a:xfrm>
          <a:prstGeom prst="rect">
            <a:avLst/>
          </a:prstGeom>
        </p:spPr>
        <p:txBody>
          <a:bodyPr wrap="none">
            <a:spAutoFit/>
          </a:bodyPr>
          <a:lstStyle/>
          <a:p>
            <a:pPr algn="ctr" eaLnBrk="1" hangingPunct="1">
              <a:spcBef>
                <a:spcPct val="50000"/>
              </a:spcBef>
              <a:buFontTx/>
              <a:buNone/>
            </a:pPr>
            <a:r>
              <a:rPr lang="en-US" altLang="zh-CN" sz="2400" b="1" dirty="0">
                <a:latin typeface="Arial" panose="020B0604020202020204" pitchFamily="34" charset="0"/>
              </a:rPr>
              <a:t>Mortality burden relative change from 1990 to 2010 by states</a:t>
            </a:r>
          </a:p>
        </p:txBody>
      </p:sp>
      <p:sp>
        <p:nvSpPr>
          <p:cNvPr id="5" name="Rectangle 4"/>
          <p:cNvSpPr/>
          <p:nvPr/>
        </p:nvSpPr>
        <p:spPr>
          <a:xfrm>
            <a:off x="198121" y="4800600"/>
            <a:ext cx="8153400" cy="1477328"/>
          </a:xfrm>
          <a:prstGeom prst="rect">
            <a:avLst/>
          </a:prstGeom>
        </p:spPr>
        <p:txBody>
          <a:bodyPr wrap="square">
            <a:spAutoFit/>
          </a:bodyPr>
          <a:lstStyle/>
          <a:p>
            <a:pPr marL="285750" indent="-285750">
              <a:buFont typeface="Wingdings" panose="05000000000000000000" pitchFamily="2" charset="2"/>
              <a:buChar char="Ø"/>
            </a:pPr>
            <a:r>
              <a:rPr lang="en-US" dirty="0">
                <a:solidFill>
                  <a:srgbClr val="0000FF"/>
                </a:solidFill>
                <a:latin typeface="Times New Roman" panose="02020603050405020304" pitchFamily="18" charset="0"/>
                <a:ea typeface="SimSun" panose="02010600030101010101" pitchFamily="2" charset="-122"/>
              </a:rPr>
              <a:t>For PM</a:t>
            </a:r>
            <a:r>
              <a:rPr lang="en-US" baseline="-25000" dirty="0">
                <a:solidFill>
                  <a:srgbClr val="0000FF"/>
                </a:solidFill>
                <a:latin typeface="Times New Roman" panose="02020603050405020304" pitchFamily="18" charset="0"/>
                <a:ea typeface="SimSun" panose="02010600030101010101" pitchFamily="2" charset="-122"/>
              </a:rPr>
              <a:t>2.5</a:t>
            </a:r>
            <a:r>
              <a:rPr lang="en-US" dirty="0">
                <a:solidFill>
                  <a:srgbClr val="0000FF"/>
                </a:solidFill>
                <a:latin typeface="Times New Roman" panose="02020603050405020304" pitchFamily="18" charset="0"/>
                <a:ea typeface="SimSun" panose="02010600030101010101" pitchFamily="2" charset="-122"/>
              </a:rPr>
              <a:t>, New York has the largest decreases (-8,500 deaths yr</a:t>
            </a:r>
            <a:r>
              <a:rPr lang="en-US" baseline="30000" dirty="0">
                <a:solidFill>
                  <a:srgbClr val="0000FF"/>
                </a:solidFill>
                <a:latin typeface="Times New Roman" panose="02020603050405020304" pitchFamily="18" charset="0"/>
                <a:ea typeface="SimSun" panose="02010600030101010101" pitchFamily="2" charset="-122"/>
              </a:rPr>
              <a:t>-1</a:t>
            </a:r>
            <a:r>
              <a:rPr lang="en-US" dirty="0">
                <a:solidFill>
                  <a:srgbClr val="0000FF"/>
                </a:solidFill>
                <a:latin typeface="Times New Roman" panose="02020603050405020304" pitchFamily="18" charset="0"/>
                <a:ea typeface="SimSun" panose="02010600030101010101" pitchFamily="2" charset="-122"/>
              </a:rPr>
              <a:t>), followed by California (-6,100 deaths yr</a:t>
            </a:r>
            <a:r>
              <a:rPr lang="en-US" baseline="30000" dirty="0">
                <a:solidFill>
                  <a:srgbClr val="0000FF"/>
                </a:solidFill>
                <a:latin typeface="Times New Roman" panose="02020603050405020304" pitchFamily="18" charset="0"/>
                <a:ea typeface="SimSun" panose="02010600030101010101" pitchFamily="2" charset="-122"/>
              </a:rPr>
              <a:t>-1</a:t>
            </a:r>
            <a:r>
              <a:rPr lang="en-US" dirty="0">
                <a:solidFill>
                  <a:srgbClr val="0000FF"/>
                </a:solidFill>
                <a:latin typeface="Times New Roman" panose="02020603050405020304" pitchFamily="18" charset="0"/>
                <a:ea typeface="SimSun" panose="02010600030101010101" pitchFamily="2" charset="-122"/>
              </a:rPr>
              <a:t>), and  Pennsylvania (-5,500 deaths yr</a:t>
            </a:r>
            <a:r>
              <a:rPr lang="en-US" baseline="30000" dirty="0">
                <a:solidFill>
                  <a:srgbClr val="0000FF"/>
                </a:solidFill>
                <a:latin typeface="Times New Roman" panose="02020603050405020304" pitchFamily="18" charset="0"/>
                <a:ea typeface="SimSun" panose="02010600030101010101" pitchFamily="2" charset="-122"/>
              </a:rPr>
              <a:t>-1</a:t>
            </a:r>
            <a:r>
              <a:rPr lang="en-US" dirty="0">
                <a:solidFill>
                  <a:srgbClr val="0000FF"/>
                </a:solidFill>
                <a:latin typeface="Times New Roman" panose="02020603050405020304" pitchFamily="18" charset="0"/>
                <a:ea typeface="SimSun" panose="02010600030101010101" pitchFamily="2" charset="-122"/>
              </a:rPr>
              <a:t>); </a:t>
            </a:r>
          </a:p>
          <a:p>
            <a:pPr marL="285750" indent="-285750">
              <a:buFont typeface="Wingdings" panose="05000000000000000000" pitchFamily="2" charset="2"/>
              <a:buChar char="Ø"/>
            </a:pPr>
            <a:endParaRPr lang="en-US" dirty="0">
              <a:solidFill>
                <a:srgbClr val="0000FF"/>
              </a:solidFill>
              <a:latin typeface="Times New Roman" panose="02020603050405020304" pitchFamily="18" charset="0"/>
              <a:ea typeface="SimSun" panose="02010600030101010101" pitchFamily="2" charset="-122"/>
            </a:endParaRPr>
          </a:p>
          <a:p>
            <a:pPr marL="285750" indent="-285750">
              <a:buFont typeface="Wingdings" panose="05000000000000000000" pitchFamily="2" charset="2"/>
              <a:buChar char="Ø"/>
            </a:pPr>
            <a:r>
              <a:rPr lang="en-US" dirty="0">
                <a:solidFill>
                  <a:srgbClr val="0000FF"/>
                </a:solidFill>
                <a:latin typeface="Times New Roman" panose="02020603050405020304" pitchFamily="18" charset="0"/>
                <a:ea typeface="SimSun" panose="02010600030101010101" pitchFamily="2" charset="-122"/>
              </a:rPr>
              <a:t>For O</a:t>
            </a:r>
            <a:r>
              <a:rPr lang="en-US" baseline="-25000" dirty="0">
                <a:solidFill>
                  <a:srgbClr val="0000FF"/>
                </a:solidFill>
                <a:latin typeface="Times New Roman" panose="02020603050405020304" pitchFamily="18" charset="0"/>
                <a:ea typeface="SimSun" panose="02010600030101010101" pitchFamily="2" charset="-122"/>
              </a:rPr>
              <a:t>3</a:t>
            </a:r>
            <a:r>
              <a:rPr lang="en-US" dirty="0">
                <a:solidFill>
                  <a:srgbClr val="0000FF"/>
                </a:solidFill>
                <a:latin typeface="Times New Roman" panose="02020603050405020304" pitchFamily="18" charset="0"/>
                <a:ea typeface="SimSun" panose="02010600030101010101" pitchFamily="2" charset="-122"/>
              </a:rPr>
              <a:t>, the largest increases in CA (360 deaths yr</a:t>
            </a:r>
            <a:r>
              <a:rPr lang="en-US" baseline="30000" dirty="0">
                <a:solidFill>
                  <a:srgbClr val="0000FF"/>
                </a:solidFill>
                <a:latin typeface="Times New Roman" panose="02020603050405020304" pitchFamily="18" charset="0"/>
                <a:ea typeface="SimSun" panose="02010600030101010101" pitchFamily="2" charset="-122"/>
              </a:rPr>
              <a:t>-1</a:t>
            </a:r>
            <a:r>
              <a:rPr lang="en-US" dirty="0">
                <a:solidFill>
                  <a:srgbClr val="0000FF"/>
                </a:solidFill>
                <a:latin typeface="Times New Roman" panose="02020603050405020304" pitchFamily="18" charset="0"/>
                <a:ea typeface="SimSun" panose="02010600030101010101" pitchFamily="2" charset="-122"/>
              </a:rPr>
              <a:t>), followed by Texas (230 deaths yr</a:t>
            </a:r>
            <a:r>
              <a:rPr lang="en-US" baseline="30000" dirty="0">
                <a:solidFill>
                  <a:srgbClr val="0000FF"/>
                </a:solidFill>
                <a:latin typeface="Times New Roman" panose="02020603050405020304" pitchFamily="18" charset="0"/>
                <a:ea typeface="SimSun" panose="02010600030101010101" pitchFamily="2" charset="-122"/>
              </a:rPr>
              <a:t>-1</a:t>
            </a:r>
            <a:r>
              <a:rPr lang="en-US" dirty="0">
                <a:solidFill>
                  <a:srgbClr val="0000FF"/>
                </a:solidFill>
                <a:latin typeface="Times New Roman" panose="02020603050405020304" pitchFamily="18" charset="0"/>
                <a:ea typeface="SimSun" panose="02010600030101010101" pitchFamily="2" charset="-122"/>
              </a:rPr>
              <a:t>), and Arizona (140 deaths yr</a:t>
            </a:r>
            <a:r>
              <a:rPr lang="en-US" baseline="30000" dirty="0">
                <a:solidFill>
                  <a:srgbClr val="0000FF"/>
                </a:solidFill>
                <a:latin typeface="Times New Roman" panose="02020603050405020304" pitchFamily="18" charset="0"/>
                <a:ea typeface="SimSun" panose="02010600030101010101" pitchFamily="2" charset="-122"/>
              </a:rPr>
              <a:t>-1</a:t>
            </a:r>
            <a:r>
              <a:rPr lang="en-US" dirty="0">
                <a:solidFill>
                  <a:srgbClr val="0000FF"/>
                </a:solidFill>
                <a:latin typeface="Times New Roman" panose="02020603050405020304" pitchFamily="18" charset="0"/>
                <a:ea typeface="SimSun" panose="02010600030101010101" pitchFamily="2" charset="-122"/>
              </a:rPr>
              <a:t>). </a:t>
            </a:r>
          </a:p>
        </p:txBody>
      </p:sp>
      <p:sp>
        <p:nvSpPr>
          <p:cNvPr id="3" name="TextBox 2"/>
          <p:cNvSpPr txBox="1"/>
          <p:nvPr/>
        </p:nvSpPr>
        <p:spPr>
          <a:xfrm>
            <a:off x="1905000" y="1254205"/>
            <a:ext cx="6781800" cy="400110"/>
          </a:xfrm>
          <a:prstGeom prst="rect">
            <a:avLst/>
          </a:prstGeom>
          <a:noFill/>
        </p:spPr>
        <p:txBody>
          <a:bodyPr wrap="square" rtlCol="0">
            <a:spAutoFit/>
          </a:bodyPr>
          <a:lstStyle/>
          <a:p>
            <a:r>
              <a:rPr lang="en-US" sz="2000" dirty="0">
                <a:solidFill>
                  <a:srgbClr val="0066FF"/>
                </a:solidFill>
              </a:rPr>
              <a:t>PM</a:t>
            </a:r>
            <a:r>
              <a:rPr lang="en-US" sz="2000" baseline="-25000" dirty="0">
                <a:solidFill>
                  <a:srgbClr val="0066FF"/>
                </a:solidFill>
              </a:rPr>
              <a:t>2.5                                                                                                </a:t>
            </a:r>
            <a:r>
              <a:rPr lang="en-US" sz="2000" dirty="0">
                <a:solidFill>
                  <a:srgbClr val="0066FF"/>
                </a:solidFill>
              </a:rPr>
              <a:t>    O</a:t>
            </a:r>
            <a:r>
              <a:rPr lang="en-US" sz="2000" baseline="-25000" dirty="0">
                <a:solidFill>
                  <a:srgbClr val="0066FF"/>
                </a:solidFill>
              </a:rPr>
              <a:t>3</a:t>
            </a:r>
            <a:endParaRPr lang="en-US" sz="2000" dirty="0">
              <a:solidFill>
                <a:srgbClr val="0066FF"/>
              </a:solidFill>
            </a:endParaRPr>
          </a:p>
        </p:txBody>
      </p:sp>
    </p:spTree>
    <p:extLst>
      <p:ext uri="{BB962C8B-B14F-4D97-AF65-F5344CB8AC3E}">
        <p14:creationId xmlns:p14="http://schemas.microsoft.com/office/powerpoint/2010/main" val="271407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0"/>
          <p:cNvSpPr txBox="1">
            <a:spLocks noChangeArrowheads="1"/>
          </p:cNvSpPr>
          <p:nvPr/>
        </p:nvSpPr>
        <p:spPr bwMode="auto">
          <a:xfrm>
            <a:off x="0" y="188913"/>
            <a:ext cx="9144000" cy="584200"/>
          </a:xfrm>
          <a:prstGeom prst="rect">
            <a:avLst/>
          </a:prstGeom>
          <a:solidFill>
            <a:srgbClr val="0066FF"/>
          </a:solidFill>
          <a:ln>
            <a:noFill/>
          </a:ln>
        </p:spPr>
        <p:txBody>
          <a:bodyPr>
            <a:spAutoFit/>
          </a:bodyPr>
          <a:lstStyle>
            <a:defPPr>
              <a:defRPr lang="en-US"/>
            </a:defPPr>
            <a:lvl1pPr algn="ctr" eaLnBrk="1" hangingPunct="1">
              <a:spcBef>
                <a:spcPct val="50000"/>
              </a:spcBef>
              <a:buFontTx/>
              <a:buNone/>
              <a:defRPr sz="2800" b="1">
                <a:solidFill>
                  <a:srgbClr val="0066FF"/>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defRPr/>
            </a:pPr>
            <a:r>
              <a:rPr lang="en-US" altLang="zh-CN" sz="3200" dirty="0">
                <a:solidFill>
                  <a:schemeClr val="bg1"/>
                </a:solidFill>
                <a:latin typeface="+mj-lt"/>
              </a:rPr>
              <a:t>Introduction</a:t>
            </a:r>
            <a:endParaRPr lang="zh-CN" altLang="en-US" sz="3200" dirty="0">
              <a:solidFill>
                <a:schemeClr val="bg1"/>
              </a:solidFill>
              <a:latin typeface="+mj-lt"/>
            </a:endParaRPr>
          </a:p>
        </p:txBody>
      </p:sp>
      <p:sp>
        <p:nvSpPr>
          <p:cNvPr id="2" name="Slide Number Placeholder 1"/>
          <p:cNvSpPr>
            <a:spLocks noGrp="1"/>
          </p:cNvSpPr>
          <p:nvPr>
            <p:ph type="sldNum" sz="quarter" idx="12"/>
          </p:nvPr>
        </p:nvSpPr>
        <p:spPr/>
        <p:txBody>
          <a:bodyPr/>
          <a:lstStyle/>
          <a:p>
            <a:pPr>
              <a:defRPr/>
            </a:pPr>
            <a:fld id="{E855A867-296A-470A-BC75-2F46D5CE9B27}" type="slidenum">
              <a:rPr lang="en-US" smtClean="0"/>
              <a:pPr>
                <a:defRPr/>
              </a:pPr>
              <a:t>3</a:t>
            </a:fld>
            <a:endParaRPr lang="en-US"/>
          </a:p>
        </p:txBody>
      </p:sp>
      <p:sp>
        <p:nvSpPr>
          <p:cNvPr id="5" name="Rectangle 4"/>
          <p:cNvSpPr/>
          <p:nvPr/>
        </p:nvSpPr>
        <p:spPr>
          <a:xfrm>
            <a:off x="0" y="757535"/>
            <a:ext cx="5973110" cy="461665"/>
          </a:xfrm>
          <a:prstGeom prst="rect">
            <a:avLst/>
          </a:prstGeom>
        </p:spPr>
        <p:txBody>
          <a:bodyPr wrap="none">
            <a:spAutoFit/>
          </a:bodyPr>
          <a:lstStyle/>
          <a:p>
            <a:pPr algn="ctr" eaLnBrk="1" hangingPunct="1">
              <a:spcBef>
                <a:spcPct val="50000"/>
              </a:spcBef>
              <a:buFontTx/>
              <a:buNone/>
            </a:pPr>
            <a:r>
              <a:rPr lang="en-US" altLang="zh-CN" sz="2400" b="1" dirty="0">
                <a:latin typeface="Arial" panose="020B0604020202020204" pitchFamily="34" charset="0"/>
              </a:rPr>
              <a:t>Ambient air pollution and human health</a:t>
            </a:r>
          </a:p>
        </p:txBody>
      </p:sp>
      <p:sp>
        <p:nvSpPr>
          <p:cNvPr id="7" name="Rectangle 15"/>
          <p:cNvSpPr>
            <a:spLocks noChangeArrowheads="1"/>
          </p:cNvSpPr>
          <p:nvPr/>
        </p:nvSpPr>
        <p:spPr bwMode="auto">
          <a:xfrm>
            <a:off x="0" y="1183481"/>
            <a:ext cx="8944768"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spcBef>
                <a:spcPct val="50000"/>
              </a:spcBef>
              <a:buFont typeface="Wingdings" panose="05000000000000000000" pitchFamily="2" charset="2"/>
              <a:buChar char="Ø"/>
              <a:defRPr/>
            </a:pPr>
            <a:r>
              <a:rPr lang="en-US" altLang="en-US" sz="2600" dirty="0">
                <a:solidFill>
                  <a:srgbClr val="0066FF"/>
                </a:solidFill>
              </a:rPr>
              <a:t>Exposure to PM</a:t>
            </a:r>
            <a:r>
              <a:rPr lang="en-US" altLang="en-US" sz="2600" baseline="-25000" dirty="0">
                <a:solidFill>
                  <a:srgbClr val="0066FF"/>
                </a:solidFill>
              </a:rPr>
              <a:t>2.5</a:t>
            </a:r>
            <a:r>
              <a:rPr lang="en-US" altLang="en-US" sz="2600" dirty="0">
                <a:solidFill>
                  <a:srgbClr val="0066FF"/>
                </a:solidFill>
              </a:rPr>
              <a:t> and O</a:t>
            </a:r>
            <a:r>
              <a:rPr lang="en-US" altLang="en-US" sz="2600" baseline="-25000" dirty="0">
                <a:solidFill>
                  <a:srgbClr val="0066FF"/>
                </a:solidFill>
              </a:rPr>
              <a:t>3</a:t>
            </a:r>
            <a:r>
              <a:rPr lang="en-US" altLang="en-US" sz="2600" dirty="0">
                <a:solidFill>
                  <a:srgbClr val="0066FF"/>
                </a:solidFill>
              </a:rPr>
              <a:t> has been associated with both morbidity (e.g. asthma exacerbation) and mortality (e.g. death from cardiovascular and respiratory diseases as well as lung cancer).</a:t>
            </a:r>
          </a:p>
          <a:p>
            <a:pPr marL="1085850" lvl="1" indent="-342900">
              <a:spcBef>
                <a:spcPct val="50000"/>
              </a:spcBef>
              <a:buFont typeface="Wingdings" panose="05000000000000000000" pitchFamily="2" charset="2"/>
              <a:buChar char="v"/>
              <a:defRPr/>
            </a:pPr>
            <a:r>
              <a:rPr lang="en-US" altLang="en-US" sz="2200" dirty="0">
                <a:solidFill>
                  <a:srgbClr val="0066FF"/>
                </a:solidFill>
              </a:rPr>
              <a:t>Estimated 88,400 adults deaths attributable to PM</a:t>
            </a:r>
            <a:r>
              <a:rPr lang="en-US" altLang="en-US" sz="2200" baseline="-25000" dirty="0">
                <a:solidFill>
                  <a:srgbClr val="0066FF"/>
                </a:solidFill>
              </a:rPr>
              <a:t>2.5</a:t>
            </a:r>
            <a:r>
              <a:rPr lang="en-US" altLang="en-US" sz="2200" dirty="0">
                <a:solidFill>
                  <a:srgbClr val="0066FF"/>
                </a:solidFill>
              </a:rPr>
              <a:t> exposure, and 11,700 adults deaths attributable to O</a:t>
            </a:r>
            <a:r>
              <a:rPr lang="en-US" altLang="en-US" sz="2200" baseline="-25000" dirty="0">
                <a:solidFill>
                  <a:srgbClr val="0066FF"/>
                </a:solidFill>
              </a:rPr>
              <a:t>3</a:t>
            </a:r>
            <a:r>
              <a:rPr lang="en-US" altLang="en-US" sz="2200" dirty="0">
                <a:solidFill>
                  <a:srgbClr val="0066FF"/>
                </a:solidFill>
              </a:rPr>
              <a:t> exposure in 2015 by Global Burden of Disease(GBD) (Cohen et al., 2017).</a:t>
            </a:r>
          </a:p>
          <a:p>
            <a:pPr marL="1085850" lvl="1" indent="-342900">
              <a:spcBef>
                <a:spcPct val="50000"/>
              </a:spcBef>
              <a:buFont typeface="Wingdings" panose="05000000000000000000" pitchFamily="2" charset="2"/>
              <a:buChar char="v"/>
              <a:defRPr/>
            </a:pPr>
            <a:endParaRPr lang="en-US" altLang="en-US" sz="2200" dirty="0">
              <a:solidFill>
                <a:srgbClr val="0066FF"/>
              </a:solidFill>
            </a:endParaRPr>
          </a:p>
          <a:p>
            <a:pPr marL="1085850" lvl="1" indent="-342900">
              <a:spcBef>
                <a:spcPct val="50000"/>
              </a:spcBef>
              <a:buFont typeface="Wingdings" panose="05000000000000000000" pitchFamily="2" charset="2"/>
              <a:buChar char="v"/>
              <a:defRPr/>
            </a:pPr>
            <a:endParaRPr lang="en-US" altLang="en-US" sz="2200" dirty="0">
              <a:solidFill>
                <a:srgbClr val="0066FF"/>
              </a:solidFill>
            </a:endParaRPr>
          </a:p>
          <a:p>
            <a:pPr marL="285750" indent="-285750">
              <a:spcBef>
                <a:spcPct val="50000"/>
              </a:spcBef>
              <a:buFont typeface="Wingdings" panose="05000000000000000000" pitchFamily="2" charset="2"/>
              <a:buChar char="Ø"/>
              <a:defRPr/>
            </a:pPr>
            <a:endParaRPr lang="en-US" altLang="en-US" sz="2600" dirty="0">
              <a:solidFill>
                <a:srgbClr val="0066FF"/>
              </a:solidFill>
            </a:endParaRPr>
          </a:p>
          <a:p>
            <a:pPr>
              <a:spcBef>
                <a:spcPct val="50000"/>
              </a:spcBef>
              <a:buNone/>
              <a:defRPr/>
            </a:pPr>
            <a:endParaRPr lang="en-US" altLang="en-US" sz="2600" dirty="0">
              <a:solidFill>
                <a:srgbClr val="0066FF"/>
              </a:solidFill>
            </a:endParaRPr>
          </a:p>
        </p:txBody>
      </p:sp>
      <p:sp>
        <p:nvSpPr>
          <p:cNvPr id="6" name="Rectangle 5"/>
          <p:cNvSpPr/>
          <p:nvPr/>
        </p:nvSpPr>
        <p:spPr>
          <a:xfrm>
            <a:off x="0" y="4533290"/>
            <a:ext cx="8585200" cy="1231106"/>
          </a:xfrm>
          <a:prstGeom prst="rect">
            <a:avLst/>
          </a:prstGeom>
          <a:solidFill>
            <a:schemeClr val="bg1"/>
          </a:solidFill>
        </p:spPr>
        <p:txBody>
          <a:bodyPr wrap="square">
            <a:spAutoFit/>
          </a:bodyPr>
          <a:lstStyle/>
          <a:p>
            <a:pPr marL="342900" indent="-342900">
              <a:buFont typeface="Wingdings" panose="05000000000000000000" pitchFamily="2" charset="2"/>
              <a:buChar char="Ø"/>
            </a:pPr>
            <a:r>
              <a:rPr lang="en-US" altLang="en-US" sz="2800" dirty="0">
                <a:solidFill>
                  <a:srgbClr val="FF0000"/>
                </a:solidFill>
              </a:rPr>
              <a:t>What are the trends in air pollution mortality, due to changes in ambient air pollution? </a:t>
            </a:r>
            <a:endParaRPr lang="en-US" altLang="en-US" sz="2800" dirty="0">
              <a:solidFill>
                <a:srgbClr val="0066FF"/>
              </a:solidFill>
            </a:endParaRPr>
          </a:p>
          <a:p>
            <a:pPr marL="342900" indent="-342900">
              <a:buFont typeface="Wingdings" panose="05000000000000000000" pitchFamily="2" charset="2"/>
              <a:buChar char="Ø"/>
            </a:pPr>
            <a:endParaRPr lang="en-US" altLang="en-US" dirty="0">
              <a:solidFill>
                <a:srgbClr val="0066FF"/>
              </a:solidFill>
            </a:endParaRPr>
          </a:p>
        </p:txBody>
      </p:sp>
    </p:spTree>
    <p:extLst>
      <p:ext uri="{BB962C8B-B14F-4D97-AF65-F5344CB8AC3E}">
        <p14:creationId xmlns:p14="http://schemas.microsoft.com/office/powerpoint/2010/main" val="126929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0"/>
          <p:cNvSpPr txBox="1">
            <a:spLocks noChangeArrowheads="1"/>
          </p:cNvSpPr>
          <p:nvPr/>
        </p:nvSpPr>
        <p:spPr bwMode="auto">
          <a:xfrm>
            <a:off x="0" y="188913"/>
            <a:ext cx="9144000" cy="584200"/>
          </a:xfrm>
          <a:prstGeom prst="rect">
            <a:avLst/>
          </a:prstGeom>
          <a:solidFill>
            <a:srgbClr val="0066FF"/>
          </a:solidFill>
          <a:ln>
            <a:noFill/>
          </a:ln>
        </p:spPr>
        <p:txBody>
          <a:bodyPr>
            <a:spAutoFit/>
          </a:bodyPr>
          <a:lstStyle>
            <a:defPPr>
              <a:defRPr lang="en-US"/>
            </a:defPPr>
            <a:lvl1pPr algn="ctr" eaLnBrk="1" hangingPunct="1">
              <a:spcBef>
                <a:spcPct val="50000"/>
              </a:spcBef>
              <a:buFontTx/>
              <a:buNone/>
              <a:defRPr sz="2800" b="1">
                <a:solidFill>
                  <a:srgbClr val="0066FF"/>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defRPr/>
            </a:pPr>
            <a:r>
              <a:rPr lang="en-US" altLang="zh-CN" sz="3200" dirty="0">
                <a:solidFill>
                  <a:schemeClr val="bg1"/>
                </a:solidFill>
                <a:latin typeface="+mj-lt"/>
              </a:rPr>
              <a:t>Objectives</a:t>
            </a:r>
            <a:endParaRPr lang="zh-CN" altLang="en-US" sz="3200" dirty="0">
              <a:solidFill>
                <a:schemeClr val="bg1"/>
              </a:solidFill>
              <a:latin typeface="+mj-lt"/>
            </a:endParaRPr>
          </a:p>
        </p:txBody>
      </p:sp>
      <p:sp>
        <p:nvSpPr>
          <p:cNvPr id="2" name="Slide Number Placeholder 1"/>
          <p:cNvSpPr>
            <a:spLocks noGrp="1"/>
          </p:cNvSpPr>
          <p:nvPr>
            <p:ph type="sldNum" sz="quarter" idx="12"/>
          </p:nvPr>
        </p:nvSpPr>
        <p:spPr/>
        <p:txBody>
          <a:bodyPr/>
          <a:lstStyle/>
          <a:p>
            <a:pPr>
              <a:defRPr/>
            </a:pPr>
            <a:fld id="{E855A867-296A-470A-BC75-2F46D5CE9B27}" type="slidenum">
              <a:rPr lang="en-US" smtClean="0"/>
              <a:pPr>
                <a:defRPr/>
              </a:pPr>
              <a:t>4</a:t>
            </a:fld>
            <a:endParaRPr lang="en-US"/>
          </a:p>
        </p:txBody>
      </p:sp>
      <p:sp>
        <p:nvSpPr>
          <p:cNvPr id="4" name="Rectangle 15"/>
          <p:cNvSpPr>
            <a:spLocks noChangeArrowheads="1"/>
          </p:cNvSpPr>
          <p:nvPr/>
        </p:nvSpPr>
        <p:spPr bwMode="auto">
          <a:xfrm>
            <a:off x="199231" y="914400"/>
            <a:ext cx="8745537" cy="615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spcBef>
                <a:spcPct val="50000"/>
              </a:spcBef>
              <a:buFont typeface="Wingdings" panose="05000000000000000000" pitchFamily="2" charset="2"/>
              <a:buChar char="Ø"/>
              <a:defRPr/>
            </a:pPr>
            <a:r>
              <a:rPr lang="en-US" altLang="en-US" sz="2600" dirty="0">
                <a:solidFill>
                  <a:srgbClr val="0066FF"/>
                </a:solidFill>
              </a:rPr>
              <a:t>Quantify the annual mortality burden of ambient PM</a:t>
            </a:r>
            <a:r>
              <a:rPr lang="en-US" altLang="en-US" sz="2600" baseline="-25000" dirty="0">
                <a:solidFill>
                  <a:srgbClr val="0066FF"/>
                </a:solidFill>
              </a:rPr>
              <a:t>2.5 </a:t>
            </a:r>
            <a:r>
              <a:rPr lang="en-US" altLang="en-US" sz="2600" dirty="0">
                <a:solidFill>
                  <a:srgbClr val="0066FF"/>
                </a:solidFill>
              </a:rPr>
              <a:t>and O</a:t>
            </a:r>
            <a:r>
              <a:rPr lang="en-US" altLang="en-US" sz="2600" baseline="-25000" dirty="0">
                <a:solidFill>
                  <a:srgbClr val="0066FF"/>
                </a:solidFill>
              </a:rPr>
              <a:t>3</a:t>
            </a:r>
            <a:r>
              <a:rPr lang="en-US" altLang="en-US" sz="2600" dirty="0">
                <a:solidFill>
                  <a:srgbClr val="0066FF"/>
                </a:solidFill>
              </a:rPr>
              <a:t> in the continental U.S. from 1990 to 2010, based on long-term air quality model simulations by coupled WRF-CMAQ </a:t>
            </a:r>
            <a:r>
              <a:rPr lang="en-US" altLang="en-US" sz="2000" dirty="0">
                <a:solidFill>
                  <a:srgbClr val="0066FF"/>
                </a:solidFill>
              </a:rPr>
              <a:t>(Gan et al., 2015, 2016);</a:t>
            </a:r>
          </a:p>
          <a:p>
            <a:pPr marL="285750" indent="-285750">
              <a:spcBef>
                <a:spcPct val="50000"/>
              </a:spcBef>
              <a:buFont typeface="Wingdings" panose="05000000000000000000" pitchFamily="2" charset="2"/>
              <a:buChar char="Ø"/>
              <a:defRPr/>
            </a:pPr>
            <a:r>
              <a:rPr lang="en-US" altLang="en-US" sz="2600" dirty="0">
                <a:solidFill>
                  <a:srgbClr val="0066FF"/>
                </a:solidFill>
              </a:rPr>
              <a:t>Analyze contributions of changes in air pollutant concentration, population, and baseline mortality to the overall trend;</a:t>
            </a:r>
          </a:p>
          <a:p>
            <a:pPr marL="285750" indent="-285750">
              <a:spcBef>
                <a:spcPct val="50000"/>
              </a:spcBef>
              <a:buFont typeface="Wingdings" panose="05000000000000000000" pitchFamily="2" charset="2"/>
              <a:buChar char="Ø"/>
              <a:defRPr/>
            </a:pPr>
            <a:r>
              <a:rPr lang="en-US" altLang="en-US" sz="2600" dirty="0">
                <a:solidFill>
                  <a:srgbClr val="0066FF"/>
                </a:solidFill>
              </a:rPr>
              <a:t>Innovations: </a:t>
            </a:r>
          </a:p>
          <a:p>
            <a:pPr marL="1085850" lvl="1" indent="-342900">
              <a:spcBef>
                <a:spcPct val="50000"/>
              </a:spcBef>
              <a:buFont typeface="Wingdings" panose="05000000000000000000" pitchFamily="2" charset="2"/>
              <a:buChar char="v"/>
              <a:defRPr/>
            </a:pPr>
            <a:r>
              <a:rPr lang="en-US" altLang="en-US" sz="2200" dirty="0">
                <a:solidFill>
                  <a:srgbClr val="0066FF"/>
                </a:solidFill>
              </a:rPr>
              <a:t>Estimate the mortality burden annually, with annual baseline mortality and population data;</a:t>
            </a:r>
          </a:p>
          <a:p>
            <a:pPr marL="1085850" lvl="1" indent="-342900">
              <a:spcBef>
                <a:spcPct val="50000"/>
              </a:spcBef>
              <a:buFont typeface="Wingdings" panose="05000000000000000000" pitchFamily="2" charset="2"/>
              <a:buChar char="v"/>
              <a:defRPr/>
            </a:pPr>
            <a:r>
              <a:rPr lang="en-US" altLang="en-US" sz="2200" dirty="0">
                <a:solidFill>
                  <a:srgbClr val="0066FF"/>
                </a:solidFill>
              </a:rPr>
              <a:t>Analyze the inter-annual variability in </a:t>
            </a:r>
            <a:r>
              <a:rPr lang="en-US" altLang="en-US" sz="2200">
                <a:solidFill>
                  <a:srgbClr val="0066FF"/>
                </a:solidFill>
              </a:rPr>
              <a:t>mortality estimates.</a:t>
            </a:r>
            <a:endParaRPr lang="en-US" altLang="en-US" sz="2200" dirty="0">
              <a:solidFill>
                <a:srgbClr val="0066FF"/>
              </a:solidFill>
            </a:endParaRPr>
          </a:p>
          <a:p>
            <a:pPr marL="285750" indent="-285750">
              <a:spcBef>
                <a:spcPct val="50000"/>
              </a:spcBef>
              <a:buFont typeface="Wingdings" panose="05000000000000000000" pitchFamily="2" charset="2"/>
              <a:buChar char="Ø"/>
              <a:defRPr/>
            </a:pPr>
            <a:endParaRPr lang="en-US" altLang="en-US" sz="2600" dirty="0">
              <a:solidFill>
                <a:srgbClr val="0066FF"/>
              </a:solidFill>
            </a:endParaRPr>
          </a:p>
          <a:p>
            <a:pPr>
              <a:spcBef>
                <a:spcPct val="50000"/>
              </a:spcBef>
              <a:buNone/>
              <a:defRPr/>
            </a:pPr>
            <a:endParaRPr lang="en-US" altLang="en-US" sz="2600" dirty="0">
              <a:solidFill>
                <a:srgbClr val="0066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0"/>
          <p:cNvSpPr txBox="1">
            <a:spLocks noChangeArrowheads="1"/>
          </p:cNvSpPr>
          <p:nvPr/>
        </p:nvSpPr>
        <p:spPr bwMode="auto">
          <a:xfrm>
            <a:off x="0" y="188913"/>
            <a:ext cx="9144000" cy="5842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b="1" dirty="0">
                <a:solidFill>
                  <a:schemeClr val="bg1"/>
                </a:solidFill>
              </a:rPr>
              <a:t>Methods</a:t>
            </a:r>
          </a:p>
        </p:txBody>
      </p:sp>
      <p:sp>
        <p:nvSpPr>
          <p:cNvPr id="7173" name="Rectangle 15"/>
          <p:cNvSpPr>
            <a:spLocks noChangeArrowheads="1"/>
          </p:cNvSpPr>
          <p:nvPr/>
        </p:nvSpPr>
        <p:spPr bwMode="auto">
          <a:xfrm>
            <a:off x="427038" y="866775"/>
            <a:ext cx="8745537"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defRPr/>
            </a:pPr>
            <a:r>
              <a:rPr lang="en-US" altLang="en-US" sz="2400" b="1" dirty="0">
                <a:solidFill>
                  <a:srgbClr val="0066FF"/>
                </a:solidFill>
              </a:rPr>
              <a:t>Model simulation: Coupled WRF-CMAQ model</a:t>
            </a:r>
          </a:p>
          <a:p>
            <a:pPr marL="285750" indent="-285750">
              <a:spcBef>
                <a:spcPct val="50000"/>
              </a:spcBef>
              <a:buFont typeface="Wingdings" panose="05000000000000000000" pitchFamily="2" charset="2"/>
              <a:buChar char="Ø"/>
              <a:defRPr/>
            </a:pPr>
            <a:r>
              <a:rPr lang="en-US" altLang="en-US" sz="1800" dirty="0">
                <a:solidFill>
                  <a:srgbClr val="0066FF"/>
                </a:solidFill>
              </a:rPr>
              <a:t>Horizontal resolution of 36 × 36 km covering the Continental U.S. (CONUS); </a:t>
            </a:r>
          </a:p>
          <a:p>
            <a:pPr marL="285750" indent="-285750">
              <a:spcBef>
                <a:spcPct val="50000"/>
              </a:spcBef>
              <a:buFont typeface="Wingdings" panose="05000000000000000000" pitchFamily="2" charset="2"/>
              <a:buChar char="Ø"/>
              <a:defRPr/>
            </a:pPr>
            <a:r>
              <a:rPr lang="en-US" altLang="en-US" sz="1800" dirty="0">
                <a:solidFill>
                  <a:srgbClr val="0066FF"/>
                </a:solidFill>
              </a:rPr>
              <a:t>With a self-consistent U.S. emission inventory from 1990 to 2010 developed by Xing et al., 2013;</a:t>
            </a:r>
          </a:p>
          <a:p>
            <a:pPr marL="285750" indent="-285750">
              <a:spcBef>
                <a:spcPct val="50000"/>
              </a:spcBef>
              <a:buFont typeface="Wingdings" panose="05000000000000000000" pitchFamily="2" charset="2"/>
              <a:buChar char="Ø"/>
              <a:defRPr/>
            </a:pPr>
            <a:r>
              <a:rPr lang="en-US" altLang="en-US" sz="1800" dirty="0">
                <a:solidFill>
                  <a:srgbClr val="0066FF"/>
                </a:solidFill>
              </a:rPr>
              <a:t>Boundary conditions are obtained from 108 × 108 km WRF-CMAQ hemisphere simulation (Xing et al., 2015, Mathur et al., 2017); </a:t>
            </a:r>
          </a:p>
          <a:p>
            <a:pPr marL="285750" indent="-285750">
              <a:spcBef>
                <a:spcPct val="50000"/>
              </a:spcBef>
              <a:buFont typeface="Wingdings" panose="05000000000000000000" pitchFamily="2" charset="2"/>
              <a:buChar char="Ø"/>
              <a:defRPr/>
            </a:pPr>
            <a:r>
              <a:rPr lang="en-US" altLang="en-US" sz="1800" dirty="0">
                <a:solidFill>
                  <a:srgbClr val="0066FF"/>
                </a:solidFill>
              </a:rPr>
              <a:t>Simulation period covering 1990 to 2010; </a:t>
            </a:r>
          </a:p>
          <a:p>
            <a:pPr marL="285750" indent="-285750">
              <a:spcBef>
                <a:spcPct val="50000"/>
              </a:spcBef>
              <a:buFont typeface="Wingdings" panose="05000000000000000000" pitchFamily="2" charset="2"/>
              <a:buChar char="Ø"/>
              <a:defRPr/>
            </a:pPr>
            <a:r>
              <a:rPr lang="en-US" altLang="en-US" sz="1800" dirty="0">
                <a:solidFill>
                  <a:srgbClr val="0066FF"/>
                </a:solidFill>
              </a:rPr>
              <a:t>Model evaluations for aerosol and O</a:t>
            </a:r>
            <a:r>
              <a:rPr lang="en-US" altLang="en-US" sz="1800" baseline="-25000" dirty="0">
                <a:solidFill>
                  <a:srgbClr val="0066FF"/>
                </a:solidFill>
              </a:rPr>
              <a:t>3</a:t>
            </a:r>
            <a:r>
              <a:rPr lang="en-US" altLang="en-US" sz="1800" dirty="0">
                <a:solidFill>
                  <a:srgbClr val="0066FF"/>
                </a:solidFill>
              </a:rPr>
              <a:t> have been reported in previous studies (Gan et al., 2015, 2016; </a:t>
            </a:r>
            <a:r>
              <a:rPr lang="en-US" altLang="en-US" sz="1800" dirty="0" err="1">
                <a:solidFill>
                  <a:srgbClr val="0066FF"/>
                </a:solidFill>
              </a:rPr>
              <a:t>Astitha</a:t>
            </a:r>
            <a:r>
              <a:rPr lang="en-US" altLang="en-US" sz="1800" dirty="0">
                <a:solidFill>
                  <a:srgbClr val="0066FF"/>
                </a:solidFill>
              </a:rPr>
              <a:t> et al, 2017). </a:t>
            </a:r>
          </a:p>
        </p:txBody>
      </p:sp>
      <p:grpSp>
        <p:nvGrpSpPr>
          <p:cNvPr id="6148" name="Group 4"/>
          <p:cNvGrpSpPr>
            <a:grpSpLocks noChangeAspect="1"/>
          </p:cNvGrpSpPr>
          <p:nvPr/>
        </p:nvGrpSpPr>
        <p:grpSpPr bwMode="auto">
          <a:xfrm>
            <a:off x="427039" y="4148028"/>
            <a:ext cx="5382314" cy="2633772"/>
            <a:chOff x="3152" y="1714"/>
            <a:chExt cx="4379" cy="2143"/>
          </a:xfrm>
        </p:grpSpPr>
        <p:sp>
          <p:nvSpPr>
            <p:cNvPr id="6150" name="AutoShape 3"/>
            <p:cNvSpPr>
              <a:spLocks noChangeAspect="1" noChangeArrowheads="1" noTextEdit="1"/>
            </p:cNvSpPr>
            <p:nvPr/>
          </p:nvSpPr>
          <p:spPr bwMode="auto">
            <a:xfrm>
              <a:off x="3152" y="1714"/>
              <a:ext cx="4379" cy="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15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2" y="1714"/>
              <a:ext cx="4381" cy="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TextBox 17"/>
          <p:cNvSpPr txBox="1">
            <a:spLocks noChangeArrowheads="1"/>
          </p:cNvSpPr>
          <p:nvPr/>
        </p:nvSpPr>
        <p:spPr bwMode="auto">
          <a:xfrm>
            <a:off x="5867400" y="6400800"/>
            <a:ext cx="2927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err="1">
                <a:solidFill>
                  <a:srgbClr val="0066FF"/>
                </a:solidFill>
              </a:rPr>
              <a:t>Gan</a:t>
            </a:r>
            <a:r>
              <a:rPr lang="en-US" altLang="en-US" sz="1400" dirty="0">
                <a:solidFill>
                  <a:srgbClr val="0066FF"/>
                </a:solidFill>
              </a:rPr>
              <a:t> et al., 2016</a:t>
            </a:r>
          </a:p>
        </p:txBody>
      </p:sp>
      <p:sp>
        <p:nvSpPr>
          <p:cNvPr id="2" name="Slide Number Placeholder 1"/>
          <p:cNvSpPr>
            <a:spLocks noGrp="1"/>
          </p:cNvSpPr>
          <p:nvPr>
            <p:ph type="sldNum" sz="quarter" idx="12"/>
          </p:nvPr>
        </p:nvSpPr>
        <p:spPr/>
        <p:txBody>
          <a:bodyPr/>
          <a:lstStyle/>
          <a:p>
            <a:pPr>
              <a:defRPr/>
            </a:pPr>
            <a:fld id="{E855A867-296A-470A-BC75-2F46D5CE9B27}" type="slidenum">
              <a:rPr lang="en-US" smtClean="0"/>
              <a:pPr>
                <a:defRPr/>
              </a:pPr>
              <a:t>5</a:t>
            </a:fld>
            <a:endParaRPr lang="en-US"/>
          </a:p>
        </p:txBody>
      </p:sp>
    </p:spTree>
    <p:extLst>
      <p:ext uri="{BB962C8B-B14F-4D97-AF65-F5344CB8AC3E}">
        <p14:creationId xmlns:p14="http://schemas.microsoft.com/office/powerpoint/2010/main" val="3960185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0"/>
          <p:cNvSpPr txBox="1">
            <a:spLocks noChangeArrowheads="1"/>
          </p:cNvSpPr>
          <p:nvPr/>
        </p:nvSpPr>
        <p:spPr bwMode="auto">
          <a:xfrm>
            <a:off x="0" y="188913"/>
            <a:ext cx="9144000" cy="5842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b="1" dirty="0">
                <a:solidFill>
                  <a:schemeClr val="bg1"/>
                </a:solidFill>
              </a:rPr>
              <a:t>Methods</a:t>
            </a:r>
          </a:p>
        </p:txBody>
      </p:sp>
      <p:sp>
        <p:nvSpPr>
          <p:cNvPr id="8195" name="TextBox 1"/>
          <p:cNvSpPr txBox="1">
            <a:spLocks noChangeArrowheads="1"/>
          </p:cNvSpPr>
          <p:nvPr/>
        </p:nvSpPr>
        <p:spPr bwMode="auto">
          <a:xfrm>
            <a:off x="195816" y="2836802"/>
            <a:ext cx="86487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200"/>
              </a:spcBef>
              <a:spcAft>
                <a:spcPts val="0"/>
              </a:spcAft>
              <a:buNone/>
            </a:pPr>
            <a:r>
              <a:rPr lang="en-US" altLang="en-US" dirty="0">
                <a:solidFill>
                  <a:srgbClr val="0066FF"/>
                </a:solidFill>
              </a:rPr>
              <a:t>For baseline mortality rates (y</a:t>
            </a:r>
            <a:r>
              <a:rPr lang="en-US" altLang="en-US" baseline="-25000" dirty="0">
                <a:solidFill>
                  <a:srgbClr val="0066FF"/>
                </a:solidFill>
              </a:rPr>
              <a:t>0</a:t>
            </a:r>
            <a:r>
              <a:rPr lang="en-US" altLang="en-US" dirty="0">
                <a:solidFill>
                  <a:srgbClr val="0066FF"/>
                </a:solidFill>
              </a:rPr>
              <a:t>):</a:t>
            </a:r>
            <a:endParaRPr lang="en-US" altLang="en-US" baseline="-25000" dirty="0">
              <a:solidFill>
                <a:srgbClr val="0066FF"/>
              </a:solidFill>
            </a:endParaRPr>
          </a:p>
          <a:p>
            <a:pPr marL="342900" indent="-365760">
              <a:spcBef>
                <a:spcPts val="1200"/>
              </a:spcBef>
              <a:spcAft>
                <a:spcPts val="0"/>
              </a:spcAft>
              <a:buFont typeface="Wingdings" panose="05000000000000000000" pitchFamily="2" charset="2"/>
              <a:buChar char="Ø"/>
            </a:pPr>
            <a:r>
              <a:rPr lang="en-US" altLang="en-US" sz="2000" dirty="0">
                <a:solidFill>
                  <a:srgbClr val="0066FF"/>
                </a:solidFill>
              </a:rPr>
              <a:t>Calculated y</a:t>
            </a:r>
            <a:r>
              <a:rPr lang="en-US" altLang="en-US" sz="2000" baseline="-25000" dirty="0">
                <a:solidFill>
                  <a:srgbClr val="0066FF"/>
                </a:solidFill>
              </a:rPr>
              <a:t>0</a:t>
            </a:r>
            <a:r>
              <a:rPr lang="en-US" altLang="en-US" sz="2000" dirty="0">
                <a:solidFill>
                  <a:srgbClr val="0066FF"/>
                </a:solidFill>
              </a:rPr>
              <a:t> for individual counties using baseline incidence rates and population from CDC-Wonder database, and then </a:t>
            </a:r>
            <a:r>
              <a:rPr lang="en-US" altLang="en-US" sz="2000" dirty="0" err="1">
                <a:solidFill>
                  <a:srgbClr val="0066FF"/>
                </a:solidFill>
              </a:rPr>
              <a:t>regrid</a:t>
            </a:r>
            <a:r>
              <a:rPr lang="en-US" altLang="en-US" sz="2000" dirty="0">
                <a:solidFill>
                  <a:srgbClr val="0066FF"/>
                </a:solidFill>
              </a:rPr>
              <a:t> to the 36 km grid. </a:t>
            </a:r>
          </a:p>
        </p:txBody>
      </p:sp>
      <p:sp>
        <p:nvSpPr>
          <p:cNvPr id="2" name="Slide Number Placeholder 1"/>
          <p:cNvSpPr>
            <a:spLocks noGrp="1"/>
          </p:cNvSpPr>
          <p:nvPr>
            <p:ph type="sldNum" sz="quarter" idx="12"/>
          </p:nvPr>
        </p:nvSpPr>
        <p:spPr/>
        <p:txBody>
          <a:bodyPr/>
          <a:lstStyle/>
          <a:p>
            <a:pPr>
              <a:defRPr/>
            </a:pPr>
            <a:fld id="{E855A867-296A-470A-BC75-2F46D5CE9B27}" type="slidenum">
              <a:rPr lang="en-US" smtClean="0"/>
              <a:pPr>
                <a:defRPr/>
              </a:pPr>
              <a:t>6</a:t>
            </a:fld>
            <a:endParaRPr lang="en-US"/>
          </a:p>
        </p:txBody>
      </p:sp>
      <p:sp>
        <p:nvSpPr>
          <p:cNvPr id="10" name="Text Box 413"/>
          <p:cNvSpPr txBox="1">
            <a:spLocks noChangeArrowheads="1"/>
          </p:cNvSpPr>
          <p:nvPr/>
        </p:nvSpPr>
        <p:spPr bwMode="auto">
          <a:xfrm>
            <a:off x="3505200" y="889032"/>
            <a:ext cx="2971800" cy="492443"/>
          </a:xfrm>
          <a:prstGeom prst="rect">
            <a:avLst/>
          </a:prstGeom>
          <a:solidFill>
            <a:schemeClr val="accent2">
              <a:lumMod val="20000"/>
              <a:lumOff val="80000"/>
              <a:alpha val="50195"/>
            </a:schemeClr>
          </a:solidFill>
          <a:ln w="28575">
            <a:solidFill>
              <a:schemeClr val="bg2"/>
            </a:solidFill>
            <a:miter lim="800000"/>
            <a:headEnd/>
            <a:tailEnd/>
          </a:ln>
        </p:spPr>
        <p:txBody>
          <a:bodyPr wrap="square" tIns="91440" bIns="91440">
            <a:spAutoFit/>
          </a:bodyPr>
          <a:lstStyle/>
          <a:p>
            <a:pPr algn="ctr" defTabSz="4389438">
              <a:spcBef>
                <a:spcPct val="50000"/>
              </a:spcBef>
            </a:pPr>
            <a:r>
              <a:rPr lang="en-US" sz="2000" b="1" dirty="0"/>
              <a:t>∆</a:t>
            </a:r>
            <a:r>
              <a:rPr lang="en-US" sz="2000" b="1" i="1" dirty="0"/>
              <a:t>Mort = y</a:t>
            </a:r>
            <a:r>
              <a:rPr lang="en-US" sz="2000" b="1" baseline="-25000" dirty="0"/>
              <a:t>0</a:t>
            </a:r>
            <a:r>
              <a:rPr lang="en-US" sz="2000" b="1" dirty="0"/>
              <a:t> x AF x </a:t>
            </a:r>
            <a:r>
              <a:rPr lang="en-US" sz="2000" b="1" i="1" dirty="0"/>
              <a:t>Pop</a:t>
            </a:r>
            <a:endParaRPr lang="el-GR" sz="2000" b="1" baseline="30000" dirty="0"/>
          </a:p>
        </p:txBody>
      </p:sp>
      <p:sp>
        <p:nvSpPr>
          <p:cNvPr id="7" name="Rectangle 15"/>
          <p:cNvSpPr>
            <a:spLocks noChangeArrowheads="1"/>
          </p:cNvSpPr>
          <p:nvPr/>
        </p:nvSpPr>
        <p:spPr bwMode="auto">
          <a:xfrm>
            <a:off x="-5316" y="904420"/>
            <a:ext cx="8745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defRPr/>
            </a:pPr>
            <a:r>
              <a:rPr lang="en-US" altLang="en-US" sz="2400" b="1" dirty="0">
                <a:solidFill>
                  <a:srgbClr val="0066FF"/>
                </a:solidFill>
              </a:rPr>
              <a:t>Health Impact Function</a:t>
            </a:r>
            <a:endParaRPr lang="en-US" altLang="en-US" sz="1800" dirty="0">
              <a:solidFill>
                <a:srgbClr val="0066FF"/>
              </a:solidFill>
            </a:endParaRPr>
          </a:p>
        </p:txBody>
      </p:sp>
      <p:sp>
        <p:nvSpPr>
          <p:cNvPr id="8" name="TextBox 1"/>
          <p:cNvSpPr txBox="1">
            <a:spLocks noChangeArrowheads="1"/>
          </p:cNvSpPr>
          <p:nvPr/>
        </p:nvSpPr>
        <p:spPr bwMode="auto">
          <a:xfrm>
            <a:off x="2796621" y="1513363"/>
            <a:ext cx="5943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buFont typeface="Wingdings" panose="05000000000000000000" pitchFamily="2" charset="2"/>
              <a:buChar char="Ø"/>
            </a:pPr>
            <a:r>
              <a:rPr lang="en-US" altLang="en-US" sz="2000" b="1" dirty="0"/>
              <a:t>∆Mort</a:t>
            </a:r>
            <a:r>
              <a:rPr lang="en-US" altLang="en-US" sz="2000" dirty="0">
                <a:solidFill>
                  <a:srgbClr val="0066FF"/>
                </a:solidFill>
              </a:rPr>
              <a:t>: mortality burden for PM</a:t>
            </a:r>
            <a:r>
              <a:rPr lang="en-US" altLang="en-US" sz="2000" baseline="-25000" dirty="0">
                <a:solidFill>
                  <a:srgbClr val="0066FF"/>
                </a:solidFill>
              </a:rPr>
              <a:t>2.5</a:t>
            </a:r>
            <a:r>
              <a:rPr lang="en-US" altLang="en-US" sz="2000" dirty="0">
                <a:solidFill>
                  <a:srgbClr val="0066FF"/>
                </a:solidFill>
              </a:rPr>
              <a:t> or O</a:t>
            </a:r>
            <a:r>
              <a:rPr lang="en-US" altLang="en-US" sz="2000" baseline="-25000" dirty="0">
                <a:solidFill>
                  <a:srgbClr val="0066FF"/>
                </a:solidFill>
              </a:rPr>
              <a:t>3</a:t>
            </a:r>
            <a:r>
              <a:rPr lang="en-US" altLang="en-US" sz="2000" dirty="0">
                <a:solidFill>
                  <a:srgbClr val="0066FF"/>
                </a:solidFill>
              </a:rPr>
              <a:t>; </a:t>
            </a:r>
          </a:p>
          <a:p>
            <a:pPr marL="342900" indent="-342900">
              <a:spcBef>
                <a:spcPct val="0"/>
              </a:spcBef>
              <a:buFont typeface="Wingdings" panose="05000000000000000000" pitchFamily="2" charset="2"/>
              <a:buChar char="Ø"/>
            </a:pPr>
            <a:r>
              <a:rPr lang="en-US" altLang="en-US" sz="2000" b="1" dirty="0"/>
              <a:t>y</a:t>
            </a:r>
            <a:r>
              <a:rPr lang="en-US" altLang="en-US" sz="2000" b="1" baseline="-25000" dirty="0"/>
              <a:t>0</a:t>
            </a:r>
            <a:r>
              <a:rPr lang="en-US" altLang="en-US" sz="2000" dirty="0">
                <a:solidFill>
                  <a:srgbClr val="0066FF"/>
                </a:solidFill>
              </a:rPr>
              <a:t>: baseline mortality rates;</a:t>
            </a:r>
          </a:p>
          <a:p>
            <a:pPr marL="342900" indent="-342900">
              <a:spcBef>
                <a:spcPct val="0"/>
              </a:spcBef>
              <a:buFont typeface="Wingdings" panose="05000000000000000000" pitchFamily="2" charset="2"/>
              <a:buChar char="Ø"/>
            </a:pPr>
            <a:r>
              <a:rPr lang="en-US" altLang="en-US" sz="2000" b="1" dirty="0"/>
              <a:t>AF</a:t>
            </a:r>
            <a:r>
              <a:rPr lang="en-US" altLang="en-US" sz="2000" dirty="0">
                <a:solidFill>
                  <a:srgbClr val="0066FF"/>
                </a:solidFill>
              </a:rPr>
              <a:t>: </a:t>
            </a:r>
            <a:r>
              <a:rPr lang="fr-FR" altLang="en-US" sz="2000" dirty="0" err="1">
                <a:solidFill>
                  <a:srgbClr val="0066FF"/>
                </a:solidFill>
              </a:rPr>
              <a:t>attributable</a:t>
            </a:r>
            <a:r>
              <a:rPr lang="fr-FR" altLang="en-US" sz="2000" dirty="0">
                <a:solidFill>
                  <a:srgbClr val="0066FF"/>
                </a:solidFill>
              </a:rPr>
              <a:t> fraction;</a:t>
            </a:r>
          </a:p>
          <a:p>
            <a:pPr marL="342900" indent="-342900">
              <a:spcBef>
                <a:spcPct val="0"/>
              </a:spcBef>
              <a:buFont typeface="Wingdings" panose="05000000000000000000" pitchFamily="2" charset="2"/>
              <a:buChar char="Ø"/>
            </a:pPr>
            <a:r>
              <a:rPr lang="fr-FR" altLang="en-US" sz="2000" b="1" dirty="0"/>
              <a:t>Pop</a:t>
            </a:r>
            <a:r>
              <a:rPr lang="fr-FR" altLang="en-US" sz="2000" dirty="0">
                <a:solidFill>
                  <a:srgbClr val="0066FF"/>
                </a:solidFill>
              </a:rPr>
              <a:t>: </a:t>
            </a:r>
            <a:r>
              <a:rPr lang="fr-FR" altLang="en-US" sz="2000" dirty="0" err="1">
                <a:solidFill>
                  <a:srgbClr val="0066FF"/>
                </a:solidFill>
              </a:rPr>
              <a:t>Exposed</a:t>
            </a:r>
            <a:r>
              <a:rPr lang="fr-FR" altLang="en-US" sz="2000" dirty="0">
                <a:solidFill>
                  <a:srgbClr val="0066FF"/>
                </a:solidFill>
              </a:rPr>
              <a:t> population, </a:t>
            </a:r>
            <a:r>
              <a:rPr lang="fr-FR" altLang="en-US" sz="2000" dirty="0" err="1">
                <a:solidFill>
                  <a:srgbClr val="0066FF"/>
                </a:solidFill>
              </a:rPr>
              <a:t>ages</a:t>
            </a:r>
            <a:r>
              <a:rPr lang="fr-FR" altLang="en-US" sz="2000" dirty="0">
                <a:solidFill>
                  <a:srgbClr val="0066FF"/>
                </a:solidFill>
              </a:rPr>
              <a:t> &gt; 25 </a:t>
            </a:r>
            <a:r>
              <a:rPr lang="fr-FR" altLang="en-US" sz="2000" dirty="0" err="1">
                <a:solidFill>
                  <a:srgbClr val="0066FF"/>
                </a:solidFill>
              </a:rPr>
              <a:t>yrs</a:t>
            </a:r>
            <a:endParaRPr lang="en-US" altLang="en-US" sz="1600" dirty="0">
              <a:solidFill>
                <a:srgbClr val="0066FF"/>
              </a:solidFill>
            </a:endParaRPr>
          </a:p>
        </p:txBody>
      </p:sp>
      <p:sp>
        <p:nvSpPr>
          <p:cNvPr id="9" name="TextBox 1"/>
          <p:cNvSpPr txBox="1">
            <a:spLocks noChangeArrowheads="1"/>
          </p:cNvSpPr>
          <p:nvPr/>
        </p:nvSpPr>
        <p:spPr bwMode="auto">
          <a:xfrm>
            <a:off x="247650" y="4206895"/>
            <a:ext cx="86487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200"/>
              </a:spcBef>
              <a:spcAft>
                <a:spcPts val="0"/>
              </a:spcAft>
              <a:buNone/>
            </a:pPr>
            <a:r>
              <a:rPr lang="en-US" altLang="en-US" dirty="0">
                <a:solidFill>
                  <a:srgbClr val="0066FF"/>
                </a:solidFill>
              </a:rPr>
              <a:t>For attributable fraction (AF):</a:t>
            </a:r>
          </a:p>
          <a:p>
            <a:pPr indent="-365760">
              <a:spcBef>
                <a:spcPts val="1200"/>
              </a:spcBef>
              <a:spcAft>
                <a:spcPts val="0"/>
              </a:spcAft>
              <a:buFont typeface="Wingdings" panose="05000000000000000000" pitchFamily="2" charset="2"/>
              <a:buChar char="Ø"/>
            </a:pPr>
            <a:r>
              <a:rPr lang="en-US" altLang="en-US" sz="2000" dirty="0">
                <a:solidFill>
                  <a:srgbClr val="0066FF"/>
                </a:solidFill>
              </a:rPr>
              <a:t>PM</a:t>
            </a:r>
            <a:r>
              <a:rPr lang="en-US" altLang="en-US" sz="2000" baseline="-25000" dirty="0">
                <a:solidFill>
                  <a:srgbClr val="0066FF"/>
                </a:solidFill>
              </a:rPr>
              <a:t>2.5</a:t>
            </a:r>
            <a:r>
              <a:rPr lang="en-US" altLang="en-US" sz="2000" dirty="0">
                <a:solidFill>
                  <a:srgbClr val="0066FF"/>
                </a:solidFill>
              </a:rPr>
              <a:t>: Integrated Exposure–Response  (IER) model (Burnett et al., 2014)</a:t>
            </a:r>
          </a:p>
          <a:p>
            <a:pPr indent="-365760">
              <a:spcBef>
                <a:spcPts val="1200"/>
              </a:spcBef>
              <a:spcAft>
                <a:spcPts val="0"/>
              </a:spcAft>
              <a:buFont typeface="Wingdings" panose="05000000000000000000" pitchFamily="2" charset="2"/>
              <a:buChar char="Ø"/>
            </a:pPr>
            <a:r>
              <a:rPr lang="en-US" altLang="en-US" sz="2000" dirty="0">
                <a:solidFill>
                  <a:srgbClr val="0066FF"/>
                </a:solidFill>
              </a:rPr>
              <a:t>O</a:t>
            </a:r>
            <a:r>
              <a:rPr lang="en-US" altLang="en-US" sz="2000" baseline="-25000" dirty="0">
                <a:solidFill>
                  <a:srgbClr val="0066FF"/>
                </a:solidFill>
              </a:rPr>
              <a:t>3</a:t>
            </a:r>
            <a:r>
              <a:rPr lang="en-US" altLang="en-US" sz="2000" dirty="0">
                <a:solidFill>
                  <a:srgbClr val="0066FF"/>
                </a:solidFill>
              </a:rPr>
              <a:t>: log-linear model from </a:t>
            </a:r>
            <a:r>
              <a:rPr lang="en-US" altLang="en-US" sz="2000" dirty="0" err="1">
                <a:solidFill>
                  <a:srgbClr val="0066FF"/>
                </a:solidFill>
              </a:rPr>
              <a:t>Jerrett</a:t>
            </a:r>
            <a:r>
              <a:rPr lang="en-US" altLang="en-US" sz="2000" dirty="0">
                <a:solidFill>
                  <a:srgbClr val="0066FF"/>
                </a:solidFill>
              </a:rPr>
              <a:t> et al., (2009). </a:t>
            </a:r>
          </a:p>
        </p:txBody>
      </p:sp>
      <p:sp>
        <p:nvSpPr>
          <p:cNvPr id="11" name="TextBox 1"/>
          <p:cNvSpPr txBox="1">
            <a:spLocks noChangeArrowheads="1"/>
          </p:cNvSpPr>
          <p:nvPr/>
        </p:nvSpPr>
        <p:spPr bwMode="auto">
          <a:xfrm>
            <a:off x="195816" y="5735360"/>
            <a:ext cx="86487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200"/>
              </a:spcBef>
              <a:spcAft>
                <a:spcPts val="0"/>
              </a:spcAft>
              <a:buNone/>
            </a:pPr>
            <a:r>
              <a:rPr lang="en-US" altLang="en-US" dirty="0">
                <a:solidFill>
                  <a:srgbClr val="0066FF"/>
                </a:solidFill>
              </a:rPr>
              <a:t>For exposed population (Pop):</a:t>
            </a:r>
            <a:endParaRPr lang="en-US" altLang="en-US" baseline="-25000" dirty="0">
              <a:solidFill>
                <a:srgbClr val="0066FF"/>
              </a:solidFill>
            </a:endParaRPr>
          </a:p>
          <a:p>
            <a:pPr marL="342900" indent="-365760">
              <a:spcBef>
                <a:spcPts val="1200"/>
              </a:spcBef>
              <a:spcAft>
                <a:spcPts val="0"/>
              </a:spcAft>
              <a:buFont typeface="Wingdings" panose="05000000000000000000" pitchFamily="2" charset="2"/>
              <a:buChar char="Ø"/>
            </a:pPr>
            <a:r>
              <a:rPr lang="en-US" altLang="en-US" sz="2000" dirty="0">
                <a:solidFill>
                  <a:srgbClr val="0066FF"/>
                </a:solidFill>
              </a:rPr>
              <a:t>Annual data at county-level from the US CDC from 1990 to 2010</a:t>
            </a:r>
          </a:p>
        </p:txBody>
      </p:sp>
    </p:spTree>
    <p:extLst>
      <p:ext uri="{BB962C8B-B14F-4D97-AF65-F5344CB8AC3E}">
        <p14:creationId xmlns:p14="http://schemas.microsoft.com/office/powerpoint/2010/main" val="270545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0"/>
          <p:cNvSpPr txBox="1">
            <a:spLocks noChangeArrowheads="1"/>
          </p:cNvSpPr>
          <p:nvPr/>
        </p:nvSpPr>
        <p:spPr bwMode="auto">
          <a:xfrm>
            <a:off x="0" y="188913"/>
            <a:ext cx="9144000" cy="5842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b="1" dirty="0">
                <a:solidFill>
                  <a:schemeClr val="bg1"/>
                </a:solidFill>
              </a:rPr>
              <a:t>Results</a:t>
            </a:r>
          </a:p>
        </p:txBody>
      </p:sp>
      <p:sp>
        <p:nvSpPr>
          <p:cNvPr id="2" name="Slide Number Placeholder 1"/>
          <p:cNvSpPr>
            <a:spLocks noGrp="1"/>
          </p:cNvSpPr>
          <p:nvPr>
            <p:ph type="sldNum" sz="quarter" idx="12"/>
          </p:nvPr>
        </p:nvSpPr>
        <p:spPr/>
        <p:txBody>
          <a:bodyPr/>
          <a:lstStyle/>
          <a:p>
            <a:pPr>
              <a:defRPr/>
            </a:pPr>
            <a:fld id="{E855A867-296A-470A-BC75-2F46D5CE9B27}" type="slidenum">
              <a:rPr lang="en-US" smtClean="0"/>
              <a:pPr>
                <a:defRPr/>
              </a:pPr>
              <a:t>7</a:t>
            </a:fld>
            <a:endParaRPr lang="en-US"/>
          </a:p>
        </p:txBody>
      </p:sp>
      <p:sp>
        <p:nvSpPr>
          <p:cNvPr id="30" name="TextBox 1"/>
          <p:cNvSpPr txBox="1">
            <a:spLocks noChangeArrowheads="1"/>
          </p:cNvSpPr>
          <p:nvPr/>
        </p:nvSpPr>
        <p:spPr bwMode="auto">
          <a:xfrm>
            <a:off x="152400" y="4611231"/>
            <a:ext cx="8839199"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buFont typeface="Wingdings" panose="05000000000000000000" pitchFamily="2" charset="2"/>
              <a:buChar char="Ø"/>
            </a:pPr>
            <a:r>
              <a:rPr lang="en-US" altLang="en-US" sz="2000" dirty="0">
                <a:solidFill>
                  <a:srgbClr val="0066FF"/>
                </a:solidFill>
              </a:rPr>
              <a:t>In U.S., for PM</a:t>
            </a:r>
            <a:r>
              <a:rPr lang="en-US" altLang="en-US" sz="2000" baseline="-25000" dirty="0">
                <a:solidFill>
                  <a:srgbClr val="0066FF"/>
                </a:solidFill>
              </a:rPr>
              <a:t>2.5</a:t>
            </a:r>
            <a:r>
              <a:rPr lang="en-US" altLang="en-US" sz="2000" dirty="0">
                <a:solidFill>
                  <a:srgbClr val="0066FF"/>
                </a:solidFill>
              </a:rPr>
              <a:t> , the population-weighted average decreased by 39%, and regional average decreased by 29%;</a:t>
            </a:r>
          </a:p>
          <a:p>
            <a:pPr marL="342900" indent="-342900">
              <a:spcBef>
                <a:spcPct val="0"/>
              </a:spcBef>
              <a:buFont typeface="Wingdings" panose="05000000000000000000" pitchFamily="2" charset="2"/>
              <a:buChar char="Ø"/>
            </a:pPr>
            <a:endParaRPr lang="en-US" altLang="en-US" sz="2000" dirty="0">
              <a:solidFill>
                <a:srgbClr val="0066FF"/>
              </a:solidFill>
            </a:endParaRPr>
          </a:p>
          <a:p>
            <a:pPr marL="342900" indent="-342900">
              <a:spcBef>
                <a:spcPct val="0"/>
              </a:spcBef>
              <a:buFont typeface="Wingdings" panose="05000000000000000000" pitchFamily="2" charset="2"/>
              <a:buChar char="Ø"/>
            </a:pPr>
            <a:r>
              <a:rPr lang="en-US" altLang="en-US" sz="2000" dirty="0">
                <a:solidFill>
                  <a:srgbClr val="0066FF"/>
                </a:solidFill>
              </a:rPr>
              <a:t>For O</a:t>
            </a:r>
            <a:r>
              <a:rPr lang="en-US" altLang="en-US" sz="2000" baseline="-25000" dirty="0">
                <a:solidFill>
                  <a:srgbClr val="0066FF"/>
                </a:solidFill>
              </a:rPr>
              <a:t>3</a:t>
            </a:r>
            <a:r>
              <a:rPr lang="en-US" altLang="en-US" sz="2000" dirty="0">
                <a:solidFill>
                  <a:srgbClr val="0066FF"/>
                </a:solidFill>
              </a:rPr>
              <a:t>, both decreased by 9%; </a:t>
            </a:r>
          </a:p>
          <a:p>
            <a:pPr marL="342900" indent="-342900">
              <a:spcBef>
                <a:spcPct val="0"/>
              </a:spcBef>
              <a:buFont typeface="Wingdings" panose="05000000000000000000" pitchFamily="2" charset="2"/>
              <a:buChar char="Ø"/>
            </a:pPr>
            <a:endParaRPr lang="en-US" altLang="en-US" sz="1600" dirty="0">
              <a:solidFill>
                <a:srgbClr val="0066FF"/>
              </a:solidFill>
            </a:endParaRPr>
          </a:p>
          <a:p>
            <a:pPr marL="342900" indent="-342900">
              <a:spcBef>
                <a:spcPct val="0"/>
              </a:spcBef>
              <a:buFont typeface="Wingdings" panose="05000000000000000000" pitchFamily="2" charset="2"/>
              <a:buChar char="Ø"/>
            </a:pPr>
            <a:r>
              <a:rPr lang="en-US" altLang="en-US" sz="2000" dirty="0">
                <a:solidFill>
                  <a:srgbClr val="0066FF"/>
                </a:solidFill>
              </a:rPr>
              <a:t>Both the PM</a:t>
            </a:r>
            <a:r>
              <a:rPr lang="en-US" altLang="en-US" sz="2000" baseline="-25000" dirty="0">
                <a:solidFill>
                  <a:srgbClr val="0066FF"/>
                </a:solidFill>
              </a:rPr>
              <a:t>2.5</a:t>
            </a:r>
            <a:r>
              <a:rPr lang="en-US" altLang="en-US" sz="2000" dirty="0">
                <a:solidFill>
                  <a:srgbClr val="0066FF"/>
                </a:solidFill>
              </a:rPr>
              <a:t> and O</a:t>
            </a:r>
            <a:r>
              <a:rPr lang="en-US" altLang="en-US" sz="2000" baseline="-25000" dirty="0">
                <a:solidFill>
                  <a:srgbClr val="0066FF"/>
                </a:solidFill>
              </a:rPr>
              <a:t>3</a:t>
            </a:r>
            <a:r>
              <a:rPr lang="en-US" altLang="en-US" sz="2000" dirty="0">
                <a:solidFill>
                  <a:srgbClr val="0066FF"/>
                </a:solidFill>
              </a:rPr>
              <a:t> decreases were attributed to the significant emission reductions.  </a:t>
            </a:r>
          </a:p>
          <a:p>
            <a:pPr>
              <a:spcBef>
                <a:spcPct val="0"/>
              </a:spcBef>
              <a:buNone/>
            </a:pPr>
            <a:endParaRPr lang="en-US" altLang="en-US" sz="2000" dirty="0">
              <a:solidFill>
                <a:srgbClr val="0066FF"/>
              </a:solidFill>
            </a:endParaRPr>
          </a:p>
        </p:txBody>
      </p:sp>
      <p:grpSp>
        <p:nvGrpSpPr>
          <p:cNvPr id="4" name="Group 3"/>
          <p:cNvGrpSpPr/>
          <p:nvPr/>
        </p:nvGrpSpPr>
        <p:grpSpPr>
          <a:xfrm>
            <a:off x="134679" y="1386318"/>
            <a:ext cx="4567310" cy="3170963"/>
            <a:chOff x="4267200" y="1400482"/>
            <a:chExt cx="4567310" cy="3170963"/>
          </a:xfrm>
        </p:grpSpPr>
        <p:graphicFrame>
          <p:nvGraphicFramePr>
            <p:cNvPr id="17" name="Chart 16"/>
            <p:cNvGraphicFramePr/>
            <p:nvPr>
              <p:extLst>
                <p:ext uri="{D42A27DB-BD31-4B8C-83A1-F6EECF244321}">
                  <p14:modId xmlns:p14="http://schemas.microsoft.com/office/powerpoint/2010/main" val="1931267223"/>
                </p:ext>
              </p:extLst>
            </p:nvPr>
          </p:nvGraphicFramePr>
          <p:xfrm>
            <a:off x="4267200" y="1769814"/>
            <a:ext cx="4567310" cy="2801631"/>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5674555" y="1400482"/>
              <a:ext cx="2209800" cy="369332"/>
            </a:xfrm>
            <a:prstGeom prst="rect">
              <a:avLst/>
            </a:prstGeom>
            <a:noFill/>
          </p:spPr>
          <p:txBody>
            <a:bodyPr wrap="square" rtlCol="0">
              <a:spAutoFit/>
            </a:bodyPr>
            <a:lstStyle/>
            <a:p>
              <a:r>
                <a:rPr lang="en-US" dirty="0">
                  <a:solidFill>
                    <a:srgbClr val="0066FF"/>
                  </a:solidFill>
                </a:rPr>
                <a:t>Annual average PM</a:t>
              </a:r>
              <a:r>
                <a:rPr lang="en-US" baseline="-25000" dirty="0">
                  <a:solidFill>
                    <a:srgbClr val="0066FF"/>
                  </a:solidFill>
                </a:rPr>
                <a:t>2.5</a:t>
              </a:r>
              <a:endParaRPr lang="en-US" dirty="0">
                <a:solidFill>
                  <a:srgbClr val="0066FF"/>
                </a:solidFill>
              </a:endParaRPr>
            </a:p>
          </p:txBody>
        </p:sp>
      </p:grpSp>
      <p:sp>
        <p:nvSpPr>
          <p:cNvPr id="10" name="Rectangle 9"/>
          <p:cNvSpPr/>
          <p:nvPr/>
        </p:nvSpPr>
        <p:spPr>
          <a:xfrm>
            <a:off x="0" y="757535"/>
            <a:ext cx="6032421" cy="461665"/>
          </a:xfrm>
          <a:prstGeom prst="rect">
            <a:avLst/>
          </a:prstGeom>
        </p:spPr>
        <p:txBody>
          <a:bodyPr wrap="none">
            <a:spAutoFit/>
          </a:bodyPr>
          <a:lstStyle/>
          <a:p>
            <a:pPr algn="ctr" eaLnBrk="1" hangingPunct="1">
              <a:spcBef>
                <a:spcPct val="50000"/>
              </a:spcBef>
              <a:buFontTx/>
              <a:buNone/>
            </a:pPr>
            <a:r>
              <a:rPr lang="en-US" altLang="zh-CN" sz="2400" b="1" dirty="0">
                <a:latin typeface="Arial" panose="020B0604020202020204" pitchFamily="34" charset="0"/>
              </a:rPr>
              <a:t>U.S. air quality trends from 1990 to 2010</a:t>
            </a:r>
          </a:p>
        </p:txBody>
      </p:sp>
      <p:grpSp>
        <p:nvGrpSpPr>
          <p:cNvPr id="3" name="Group 2"/>
          <p:cNvGrpSpPr/>
          <p:nvPr/>
        </p:nvGrpSpPr>
        <p:grpSpPr>
          <a:xfrm>
            <a:off x="4572000" y="1210876"/>
            <a:ext cx="4572000" cy="3287974"/>
            <a:chOff x="0" y="1301795"/>
            <a:chExt cx="4572000" cy="3287974"/>
          </a:xfrm>
        </p:grpSpPr>
        <p:graphicFrame>
          <p:nvGraphicFramePr>
            <p:cNvPr id="13" name="Chart 12"/>
            <p:cNvGraphicFramePr/>
            <p:nvPr>
              <p:extLst>
                <p:ext uri="{D42A27DB-BD31-4B8C-83A1-F6EECF244321}">
                  <p14:modId xmlns:p14="http://schemas.microsoft.com/office/powerpoint/2010/main" val="4205226326"/>
                </p:ext>
              </p:extLst>
            </p:nvPr>
          </p:nvGraphicFramePr>
          <p:xfrm>
            <a:off x="0" y="1846569"/>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587189" y="1301795"/>
              <a:ext cx="3719731" cy="646331"/>
            </a:xfrm>
            <a:prstGeom prst="rect">
              <a:avLst/>
            </a:prstGeom>
            <a:noFill/>
          </p:spPr>
          <p:txBody>
            <a:bodyPr wrap="square" rtlCol="0">
              <a:spAutoFit/>
            </a:bodyPr>
            <a:lstStyle/>
            <a:p>
              <a:r>
                <a:rPr lang="en-US" altLang="en-US" dirty="0">
                  <a:solidFill>
                    <a:srgbClr val="0066FF"/>
                  </a:solidFill>
                </a:rPr>
                <a:t>April to September</a:t>
              </a:r>
              <a:r>
                <a:rPr lang="en-US" dirty="0">
                  <a:solidFill>
                    <a:srgbClr val="0066FF"/>
                  </a:solidFill>
                </a:rPr>
                <a:t> average of daily maximum 1hr O</a:t>
              </a:r>
              <a:r>
                <a:rPr lang="en-US" baseline="-25000" dirty="0">
                  <a:solidFill>
                    <a:srgbClr val="0066FF"/>
                  </a:solidFill>
                </a:rPr>
                <a:t>3</a:t>
              </a:r>
              <a:endParaRPr lang="en-US" dirty="0">
                <a:solidFill>
                  <a:srgbClr val="0066FF"/>
                </a:solidFill>
              </a:endParaRPr>
            </a:p>
          </p:txBody>
        </p:sp>
      </p:grpSp>
    </p:spTree>
    <p:extLst>
      <p:ext uri="{BB962C8B-B14F-4D97-AF65-F5344CB8AC3E}">
        <p14:creationId xmlns:p14="http://schemas.microsoft.com/office/powerpoint/2010/main" val="14804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0"/>
          <p:cNvSpPr txBox="1">
            <a:spLocks noChangeArrowheads="1"/>
          </p:cNvSpPr>
          <p:nvPr/>
        </p:nvSpPr>
        <p:spPr bwMode="auto">
          <a:xfrm>
            <a:off x="0" y="188913"/>
            <a:ext cx="9144000" cy="5842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b="1" dirty="0">
                <a:solidFill>
                  <a:schemeClr val="bg1"/>
                </a:solidFill>
              </a:rPr>
              <a:t>Results</a:t>
            </a:r>
          </a:p>
        </p:txBody>
      </p:sp>
      <p:sp>
        <p:nvSpPr>
          <p:cNvPr id="8195" name="TextBox 1"/>
          <p:cNvSpPr txBox="1">
            <a:spLocks noChangeArrowheads="1"/>
          </p:cNvSpPr>
          <p:nvPr/>
        </p:nvSpPr>
        <p:spPr bwMode="auto">
          <a:xfrm>
            <a:off x="152400" y="5047992"/>
            <a:ext cx="8458200" cy="152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ts val="800"/>
              </a:spcBef>
              <a:buFont typeface="Wingdings" panose="05000000000000000000" pitchFamily="2" charset="2"/>
              <a:buChar char="Ø"/>
            </a:pPr>
            <a:r>
              <a:rPr lang="en-US" altLang="en-US" sz="2000" dirty="0">
                <a:solidFill>
                  <a:srgbClr val="0066FF"/>
                </a:solidFill>
              </a:rPr>
              <a:t>Decrease by 53%, from 123,700 deaths yr</a:t>
            </a:r>
            <a:r>
              <a:rPr lang="en-US" altLang="en-US" sz="2000" baseline="30000" dirty="0">
                <a:solidFill>
                  <a:srgbClr val="0066FF"/>
                </a:solidFill>
              </a:rPr>
              <a:t>-1</a:t>
            </a:r>
            <a:r>
              <a:rPr lang="en-US" altLang="en-US" sz="2000" dirty="0">
                <a:solidFill>
                  <a:srgbClr val="0066FF"/>
                </a:solidFill>
              </a:rPr>
              <a:t> in 1990 (95%CI, 70,800-178,100), to 58,600 deaths yr</a:t>
            </a:r>
            <a:r>
              <a:rPr lang="en-US" altLang="en-US" sz="2000" baseline="30000" dirty="0">
                <a:solidFill>
                  <a:srgbClr val="0066FF"/>
                </a:solidFill>
              </a:rPr>
              <a:t>-1</a:t>
            </a:r>
            <a:r>
              <a:rPr lang="en-US" altLang="en-US" sz="2000" dirty="0">
                <a:solidFill>
                  <a:srgbClr val="0066FF"/>
                </a:solidFill>
              </a:rPr>
              <a:t> (95%CI, 24,900-98,500) in 2010.</a:t>
            </a:r>
          </a:p>
          <a:p>
            <a:pPr marL="342900" indent="-342900">
              <a:spcBef>
                <a:spcPts val="800"/>
              </a:spcBef>
              <a:buFont typeface="Wingdings" panose="05000000000000000000" pitchFamily="2" charset="2"/>
              <a:buChar char="Ø"/>
            </a:pPr>
            <a:endParaRPr lang="en-US" altLang="en-US" sz="2000" dirty="0">
              <a:solidFill>
                <a:srgbClr val="0066FF"/>
              </a:solidFill>
            </a:endParaRPr>
          </a:p>
          <a:p>
            <a:pPr marL="342900" indent="-342900">
              <a:spcBef>
                <a:spcPts val="800"/>
              </a:spcBef>
              <a:buFont typeface="Wingdings" panose="05000000000000000000" pitchFamily="2" charset="2"/>
              <a:buChar char="Ø"/>
            </a:pPr>
            <a:r>
              <a:rPr lang="en-US" altLang="en-US" sz="2000" dirty="0" err="1">
                <a:solidFill>
                  <a:srgbClr val="0066FF"/>
                </a:solidFill>
              </a:rPr>
              <a:t>Interannual</a:t>
            </a:r>
            <a:r>
              <a:rPr lang="en-US" altLang="en-US" sz="2000" dirty="0">
                <a:solidFill>
                  <a:srgbClr val="0066FF"/>
                </a:solidFill>
              </a:rPr>
              <a:t> variability is small (coefficient of variation, CV, of 4% ).</a:t>
            </a:r>
          </a:p>
        </p:txBody>
      </p:sp>
      <p:sp>
        <p:nvSpPr>
          <p:cNvPr id="8" name="Slide Number Placeholder 7"/>
          <p:cNvSpPr>
            <a:spLocks noGrp="1"/>
          </p:cNvSpPr>
          <p:nvPr>
            <p:ph type="sldNum" sz="quarter" idx="12"/>
          </p:nvPr>
        </p:nvSpPr>
        <p:spPr/>
        <p:txBody>
          <a:bodyPr/>
          <a:lstStyle/>
          <a:p>
            <a:pPr>
              <a:defRPr/>
            </a:pPr>
            <a:fld id="{E855A867-296A-470A-BC75-2F46D5CE9B27}" type="slidenum">
              <a:rPr lang="en-US" smtClean="0"/>
              <a:pPr>
                <a:defRPr/>
              </a:pPr>
              <a:t>8</a:t>
            </a:fld>
            <a:endParaRPr lang="en-US"/>
          </a:p>
        </p:txBody>
      </p:sp>
      <p:sp>
        <p:nvSpPr>
          <p:cNvPr id="6" name="Rectangle 5"/>
          <p:cNvSpPr/>
          <p:nvPr/>
        </p:nvSpPr>
        <p:spPr>
          <a:xfrm>
            <a:off x="470481" y="757535"/>
            <a:ext cx="6215163" cy="461665"/>
          </a:xfrm>
          <a:prstGeom prst="rect">
            <a:avLst/>
          </a:prstGeom>
        </p:spPr>
        <p:txBody>
          <a:bodyPr wrap="none">
            <a:spAutoFit/>
          </a:bodyPr>
          <a:lstStyle/>
          <a:p>
            <a:pPr algn="ctr" eaLnBrk="1" hangingPunct="1">
              <a:spcBef>
                <a:spcPct val="50000"/>
              </a:spcBef>
              <a:buFontTx/>
              <a:buNone/>
            </a:pPr>
            <a:r>
              <a:rPr lang="en-US" altLang="zh-CN" sz="2400" b="1" dirty="0">
                <a:latin typeface="Arial" panose="020B0604020202020204" pitchFamily="34" charset="0"/>
              </a:rPr>
              <a:t>PM</a:t>
            </a:r>
            <a:r>
              <a:rPr lang="en-US" altLang="zh-CN" sz="2400" b="1" baseline="-25000" dirty="0">
                <a:latin typeface="Arial" panose="020B0604020202020204" pitchFamily="34" charset="0"/>
              </a:rPr>
              <a:t>2.5</a:t>
            </a:r>
            <a:r>
              <a:rPr lang="en-US" altLang="zh-CN" sz="2400" b="1" dirty="0">
                <a:latin typeface="Arial" panose="020B0604020202020204" pitchFamily="34" charset="0"/>
              </a:rPr>
              <a:t> mortality burden from 1990 to 2010</a:t>
            </a:r>
          </a:p>
        </p:txBody>
      </p:sp>
      <p:graphicFrame>
        <p:nvGraphicFramePr>
          <p:cNvPr id="7" name="Chart 6">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78233046"/>
              </p:ext>
            </p:extLst>
          </p:nvPr>
        </p:nvGraphicFramePr>
        <p:xfrm>
          <a:off x="990600" y="1219200"/>
          <a:ext cx="6553200" cy="3828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535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0"/>
          <p:cNvSpPr txBox="1">
            <a:spLocks noChangeArrowheads="1"/>
          </p:cNvSpPr>
          <p:nvPr/>
        </p:nvSpPr>
        <p:spPr bwMode="auto">
          <a:xfrm>
            <a:off x="0" y="188913"/>
            <a:ext cx="9144000" cy="5842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b="1" dirty="0">
                <a:solidFill>
                  <a:schemeClr val="bg1"/>
                </a:solidFill>
              </a:rPr>
              <a:t>Results</a:t>
            </a:r>
          </a:p>
        </p:txBody>
      </p:sp>
      <p:sp>
        <p:nvSpPr>
          <p:cNvPr id="8" name="Slide Number Placeholder 7"/>
          <p:cNvSpPr>
            <a:spLocks noGrp="1"/>
          </p:cNvSpPr>
          <p:nvPr>
            <p:ph type="sldNum" sz="quarter" idx="12"/>
          </p:nvPr>
        </p:nvSpPr>
        <p:spPr/>
        <p:txBody>
          <a:bodyPr/>
          <a:lstStyle/>
          <a:p>
            <a:pPr>
              <a:defRPr/>
            </a:pPr>
            <a:fld id="{E855A867-296A-470A-BC75-2F46D5CE9B27}" type="slidenum">
              <a:rPr lang="en-US" smtClean="0"/>
              <a:pPr>
                <a:defRPr/>
              </a:pPr>
              <a:t>9</a:t>
            </a:fld>
            <a:endParaRPr lang="en-US"/>
          </a:p>
        </p:txBody>
      </p:sp>
      <p:sp>
        <p:nvSpPr>
          <p:cNvPr id="7" name="TextBox 1"/>
          <p:cNvSpPr txBox="1">
            <a:spLocks noChangeArrowheads="1"/>
          </p:cNvSpPr>
          <p:nvPr/>
        </p:nvSpPr>
        <p:spPr bwMode="auto">
          <a:xfrm>
            <a:off x="152400" y="4965839"/>
            <a:ext cx="8458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buFont typeface="Wingdings" panose="05000000000000000000" pitchFamily="2" charset="2"/>
              <a:buChar char="Ø"/>
            </a:pPr>
            <a:r>
              <a:rPr lang="en-US" altLang="en-US" sz="2000" dirty="0">
                <a:solidFill>
                  <a:srgbClr val="0066FF"/>
                </a:solidFill>
              </a:rPr>
              <a:t>Concentration change only:    -36% from 1990 to 2010;</a:t>
            </a:r>
          </a:p>
          <a:p>
            <a:pPr marL="342900" indent="-342900">
              <a:spcBef>
                <a:spcPct val="0"/>
              </a:spcBef>
              <a:buFont typeface="Wingdings" panose="05000000000000000000" pitchFamily="2" charset="2"/>
              <a:buChar char="Ø"/>
            </a:pPr>
            <a:endParaRPr lang="en-US" altLang="en-US" sz="2000" dirty="0">
              <a:solidFill>
                <a:srgbClr val="0066FF"/>
              </a:solidFill>
            </a:endParaRPr>
          </a:p>
          <a:p>
            <a:pPr marL="342900" indent="-342900">
              <a:spcBef>
                <a:spcPct val="0"/>
              </a:spcBef>
              <a:buFont typeface="Wingdings" panose="05000000000000000000" pitchFamily="2" charset="2"/>
              <a:buChar char="Ø"/>
            </a:pPr>
            <a:r>
              <a:rPr lang="en-US" altLang="en-US" sz="2000" dirty="0">
                <a:solidFill>
                  <a:srgbClr val="0066FF"/>
                </a:solidFill>
              </a:rPr>
              <a:t>Mortality rates change only:   -45% from 1990 to 2010;</a:t>
            </a:r>
          </a:p>
          <a:p>
            <a:pPr marL="342900" indent="-342900">
              <a:spcBef>
                <a:spcPct val="0"/>
              </a:spcBef>
              <a:buFont typeface="Wingdings" panose="05000000000000000000" pitchFamily="2" charset="2"/>
              <a:buChar char="Ø"/>
            </a:pPr>
            <a:endParaRPr lang="en-US" altLang="en-US" sz="2000" dirty="0">
              <a:solidFill>
                <a:srgbClr val="0066FF"/>
              </a:solidFill>
            </a:endParaRPr>
          </a:p>
          <a:p>
            <a:pPr marL="342900" indent="-342900">
              <a:spcBef>
                <a:spcPct val="0"/>
              </a:spcBef>
              <a:buFont typeface="Wingdings" panose="05000000000000000000" pitchFamily="2" charset="2"/>
              <a:buChar char="Ø"/>
            </a:pPr>
            <a:r>
              <a:rPr lang="en-US" altLang="en-US" sz="2000" dirty="0">
                <a:solidFill>
                  <a:srgbClr val="0066FF"/>
                </a:solidFill>
              </a:rPr>
              <a:t>Population change only:           40% from 1990 to 2010;</a:t>
            </a:r>
            <a:endParaRPr lang="en-US" altLang="en-US" sz="2000" baseline="-25000" dirty="0">
              <a:solidFill>
                <a:srgbClr val="0066FF"/>
              </a:solidFill>
            </a:endParaRPr>
          </a:p>
        </p:txBody>
      </p:sp>
      <p:sp>
        <p:nvSpPr>
          <p:cNvPr id="10" name="Rectangle 9"/>
          <p:cNvSpPr/>
          <p:nvPr/>
        </p:nvSpPr>
        <p:spPr>
          <a:xfrm>
            <a:off x="470481" y="757535"/>
            <a:ext cx="6215163" cy="461665"/>
          </a:xfrm>
          <a:prstGeom prst="rect">
            <a:avLst/>
          </a:prstGeom>
        </p:spPr>
        <p:txBody>
          <a:bodyPr wrap="none">
            <a:spAutoFit/>
          </a:bodyPr>
          <a:lstStyle/>
          <a:p>
            <a:pPr algn="ctr" eaLnBrk="1" hangingPunct="1">
              <a:spcBef>
                <a:spcPct val="50000"/>
              </a:spcBef>
              <a:buFontTx/>
              <a:buNone/>
            </a:pPr>
            <a:r>
              <a:rPr lang="en-US" altLang="zh-CN" sz="2400" b="1" dirty="0">
                <a:latin typeface="Arial" panose="020B0604020202020204" pitchFamily="34" charset="0"/>
              </a:rPr>
              <a:t>PM</a:t>
            </a:r>
            <a:r>
              <a:rPr lang="en-US" altLang="zh-CN" sz="2400" b="1" baseline="-25000" dirty="0">
                <a:latin typeface="Arial" panose="020B0604020202020204" pitchFamily="34" charset="0"/>
              </a:rPr>
              <a:t>2.5</a:t>
            </a:r>
            <a:r>
              <a:rPr lang="en-US" altLang="zh-CN" sz="2400" b="1" dirty="0">
                <a:latin typeface="Arial" panose="020B0604020202020204" pitchFamily="34" charset="0"/>
              </a:rPr>
              <a:t> mortality burden from 1990 to 2010</a:t>
            </a:r>
          </a:p>
        </p:txBody>
      </p:sp>
      <p:graphicFrame>
        <p:nvGraphicFramePr>
          <p:cNvPr id="11" name="Chart 10">
            <a:extLst/>
          </p:cNvPr>
          <p:cNvGraphicFramePr>
            <a:graphicFrameLocks/>
          </p:cNvGraphicFramePr>
          <p:nvPr>
            <p:extLst>
              <p:ext uri="{D42A27DB-BD31-4B8C-83A1-F6EECF244321}">
                <p14:modId xmlns:p14="http://schemas.microsoft.com/office/powerpoint/2010/main" val="2587416456"/>
              </p:ext>
            </p:extLst>
          </p:nvPr>
        </p:nvGraphicFramePr>
        <p:xfrm>
          <a:off x="990600" y="1219200"/>
          <a:ext cx="6553200" cy="382879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170428" y="5562600"/>
            <a:ext cx="2971800" cy="381000"/>
          </a:xfrm>
          <a:prstGeom prst="rect">
            <a:avLst/>
          </a:prstGeom>
          <a:noFill/>
        </p:spPr>
        <p:txBody>
          <a:bodyPr wrap="square" rtlCol="0">
            <a:spAutoFit/>
          </a:bodyPr>
          <a:lstStyle/>
          <a:p>
            <a:r>
              <a:rPr lang="en-US" b="1" dirty="0"/>
              <a:t>Total Mortality burden: -53%</a:t>
            </a:r>
          </a:p>
        </p:txBody>
      </p:sp>
    </p:spTree>
    <p:extLst>
      <p:ext uri="{BB962C8B-B14F-4D97-AF65-F5344CB8AC3E}">
        <p14:creationId xmlns:p14="http://schemas.microsoft.com/office/powerpoint/2010/main" val="2813030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CE497DE-ACA2-421F-B3F5-0C375AC10D4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9312</TotalTime>
  <Words>2306</Words>
  <Application>Microsoft Office PowerPoint</Application>
  <PresentationFormat>On-screen Show (4:3)</PresentationFormat>
  <Paragraphs>269</Paragraphs>
  <Slides>27</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宋体</vt:lpstr>
      <vt:lpstr>宋体</vt:lpstr>
      <vt:lpstr>Arial</vt:lpstr>
      <vt:lpstr>Calibri</vt:lpstr>
      <vt:lpstr>Times New Roman</vt:lpstr>
      <vt:lpstr>Wingdings</vt:lpstr>
      <vt:lpstr>Office Theme</vt:lpstr>
      <vt:lpstr>Significantly Reduced Health Burden from Ambient Air Pollution in the U.S. Under Emission Reductions from 1990 to 2010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WRF-CMAQ</dc:title>
  <dc:creator>Yuqiang Zhang</dc:creator>
  <cp:lastModifiedBy>Zhang, Yuqiang</cp:lastModifiedBy>
  <cp:revision>1881</cp:revision>
  <dcterms:created xsi:type="dcterms:W3CDTF">2013-10-24T14:47:42Z</dcterms:created>
  <dcterms:modified xsi:type="dcterms:W3CDTF">2017-10-24T15:09:25Z</dcterms:modified>
</cp:coreProperties>
</file>