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4" Type="http://schemas.openxmlformats.org/package/2006/relationships/metadata/core-properties" Target="docProps/core.xml"/><Relationship Id="rId5" Type="http://schemas.openxmlformats.org/officeDocument/2006/relationships/extended-properties" Target="docProps/app.xml"/><Relationship Id="rId1" Type="http://schemas.microsoft.com/office/2011/relationships/webextensiontaskpanes" Target="ppt/webextensions/taskpanes.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7" r:id="rId2"/>
    <p:sldId id="380" r:id="rId3"/>
    <p:sldId id="259" r:id="rId4"/>
    <p:sldId id="375" r:id="rId5"/>
    <p:sldId id="318" r:id="rId6"/>
    <p:sldId id="319" r:id="rId7"/>
    <p:sldId id="322" r:id="rId8"/>
    <p:sldId id="367" r:id="rId9"/>
    <p:sldId id="382" r:id="rId10"/>
    <p:sldId id="383" r:id="rId11"/>
    <p:sldId id="393" r:id="rId12"/>
    <p:sldId id="390" r:id="rId13"/>
    <p:sldId id="403" r:id="rId14"/>
    <p:sldId id="406" r:id="rId15"/>
    <p:sldId id="389" r:id="rId16"/>
    <p:sldId id="400" r:id="rId17"/>
    <p:sldId id="401" r:id="rId18"/>
    <p:sldId id="405" r:id="rId19"/>
    <p:sldId id="40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7AF4"/>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060" autoAdjust="0"/>
    <p:restoredTop sz="84874"/>
  </p:normalViewPr>
  <p:slideViewPr>
    <p:cSldViewPr snapToGrid="0" snapToObjects="1">
      <p:cViewPr varScale="1">
        <p:scale>
          <a:sx n="219" d="100"/>
          <a:sy n="219" d="100"/>
        </p:scale>
        <p:origin x="496" y="184"/>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Users/chi-tsanwang/Dropbox/UNC%20PROJECT/Marijuana/Marijuana_colaberate_Folder/LeafEnclosure/Emission%20rate%20and%20emission%20flux%20table_VN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sz="2000" dirty="0"/>
              <a:t>Emission rate in US (</a:t>
            </a:r>
            <a:r>
              <a:rPr lang="en-US" sz="2000" dirty="0" err="1"/>
              <a:t>ug</a:t>
            </a:r>
            <a:r>
              <a:rPr lang="en-US" sz="2000" dirty="0"/>
              <a:t> C/g/</a:t>
            </a:r>
            <a:r>
              <a:rPr lang="en-US" sz="2000" dirty="0" err="1"/>
              <a:t>hr</a:t>
            </a:r>
            <a:r>
              <a:rPr lang="en-US" dirty="0"/>
              <a:t>)</a:t>
            </a:r>
          </a:p>
        </c:rich>
      </c:tx>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0000"/>
              </a:solidFill>
              <a:ln>
                <a:noFill/>
              </a:ln>
              <a:effectLst/>
            </c:spPr>
          </c:dPt>
          <c:cat>
            <c:strRef>
              <c:f>'Emission rate'!$C$4:$C$20</c:f>
              <c:strCache>
                <c:ptCount val="17"/>
                <c:pt idx="0">
                  <c:v>Marijuana (Critical Mass)</c:v>
                </c:pt>
                <c:pt idx="1">
                  <c:v>silver maple</c:v>
                </c:pt>
                <c:pt idx="2">
                  <c:v>cherry</c:v>
                </c:pt>
                <c:pt idx="3">
                  <c:v>gray digger pine</c:v>
                </c:pt>
                <c:pt idx="4">
                  <c:v>Fennel</c:v>
                </c:pt>
                <c:pt idx="5">
                  <c:v>shining sumac</c:v>
                </c:pt>
                <c:pt idx="6">
                  <c:v>red oak</c:v>
                </c:pt>
                <c:pt idx="7">
                  <c:v>tomato</c:v>
                </c:pt>
                <c:pt idx="8">
                  <c:v>Pine tree(spring)</c:v>
                </c:pt>
                <c:pt idx="9">
                  <c:v>Pine tree(summer)</c:v>
                </c:pt>
                <c:pt idx="10">
                  <c:v>Pine</c:v>
                </c:pt>
                <c:pt idx="11">
                  <c:v>palm</c:v>
                </c:pt>
                <c:pt idx="12">
                  <c:v>ash</c:v>
                </c:pt>
                <c:pt idx="13">
                  <c:v>rosemary</c:v>
                </c:pt>
                <c:pt idx="14">
                  <c:v>mulberry</c:v>
                </c:pt>
                <c:pt idx="15">
                  <c:v>Juniper</c:v>
                </c:pt>
                <c:pt idx="16">
                  <c:v>pine</c:v>
                </c:pt>
              </c:strCache>
            </c:strRef>
          </c:cat>
          <c:val>
            <c:numRef>
              <c:f>'Emission rate'!$D$4:$D$20</c:f>
              <c:numCache>
                <c:formatCode>0.0</c:formatCode>
                <c:ptCount val="17"/>
                <c:pt idx="0">
                  <c:v>9.0</c:v>
                </c:pt>
                <c:pt idx="1">
                  <c:v>2.22</c:v>
                </c:pt>
                <c:pt idx="2">
                  <c:v>1.45</c:v>
                </c:pt>
                <c:pt idx="3">
                  <c:v>4.02</c:v>
                </c:pt>
                <c:pt idx="4">
                  <c:v>5.6</c:v>
                </c:pt>
                <c:pt idx="5">
                  <c:v>4.17</c:v>
                </c:pt>
                <c:pt idx="6">
                  <c:v>3.0</c:v>
                </c:pt>
                <c:pt idx="7">
                  <c:v>0.17</c:v>
                </c:pt>
                <c:pt idx="8">
                  <c:v>3.944117647058823</c:v>
                </c:pt>
                <c:pt idx="9">
                  <c:v>1.95</c:v>
                </c:pt>
                <c:pt idx="10">
                  <c:v>5.92</c:v>
                </c:pt>
                <c:pt idx="11">
                  <c:v>0.0</c:v>
                </c:pt>
                <c:pt idx="12">
                  <c:v>9.57</c:v>
                </c:pt>
                <c:pt idx="13">
                  <c:v>3.42</c:v>
                </c:pt>
                <c:pt idx="14">
                  <c:v>0.38</c:v>
                </c:pt>
                <c:pt idx="15">
                  <c:v>1.14</c:v>
                </c:pt>
                <c:pt idx="16">
                  <c:v>16.0</c:v>
                </c:pt>
              </c:numCache>
            </c:numRef>
          </c:val>
        </c:ser>
        <c:dLbls>
          <c:showLegendKey val="0"/>
          <c:showVal val="0"/>
          <c:showCatName val="0"/>
          <c:showSerName val="0"/>
          <c:showPercent val="0"/>
          <c:showBubbleSize val="0"/>
        </c:dLbls>
        <c:gapWidth val="219"/>
        <c:overlap val="-27"/>
        <c:axId val="1398384272"/>
        <c:axId val="1383687520"/>
      </c:barChart>
      <c:catAx>
        <c:axId val="139838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83687520"/>
        <c:crosses val="autoZero"/>
        <c:auto val="1"/>
        <c:lblAlgn val="ctr"/>
        <c:lblOffset val="100"/>
        <c:noMultiLvlLbl val="0"/>
      </c:catAx>
      <c:valAx>
        <c:axId val="138368752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98384272"/>
        <c:crosses val="autoZero"/>
        <c:crossBetween val="between"/>
      </c:valAx>
      <c:spPr>
        <a:noFill/>
        <a:ln>
          <a:noFill/>
        </a:ln>
        <a:effectLst/>
      </c:spPr>
    </c:plotArea>
    <c:plotVisOnly val="1"/>
    <c:dispBlanksAs val="gap"/>
    <c:showDLblsOverMax val="0"/>
  </c:chart>
  <c:spPr>
    <a:noFill/>
    <a:ln>
      <a:noFill/>
    </a:ln>
    <a:effectLst/>
  </c:spPr>
  <c:txPr>
    <a:bodyPr/>
    <a:lstStyle/>
    <a:p>
      <a:pPr>
        <a:defRPr sz="1400" baseline="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2AE23E-2BED-534C-AF3C-4CA41DA4AC0C}" type="datetimeFigureOut">
              <a:rPr lang="en-US" smtClean="0"/>
              <a:t>10/23/17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54D935-C32C-1A41-BB4D-A250B6E93AD3}" type="slidenum">
              <a:rPr lang="en-US" smtClean="0"/>
              <a:t>‹#›</a:t>
            </a:fld>
            <a:endParaRPr lang="en-US"/>
          </a:p>
        </p:txBody>
      </p:sp>
    </p:spTree>
    <p:extLst>
      <p:ext uri="{BB962C8B-B14F-4D97-AF65-F5344CB8AC3E}">
        <p14:creationId xmlns:p14="http://schemas.microsoft.com/office/powerpoint/2010/main" val="1987899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Introduce committee member</a:t>
            </a:r>
          </a:p>
          <a:p>
            <a:pPr marL="171450" indent="-171450">
              <a:buFontTx/>
              <a:buChar char="-"/>
            </a:pPr>
            <a:r>
              <a:rPr lang="en-US" dirty="0" smtClean="0"/>
              <a:t>Add slice numbers</a:t>
            </a:r>
            <a:endParaRPr lang="en-US" dirty="0"/>
          </a:p>
        </p:txBody>
      </p:sp>
      <p:sp>
        <p:nvSpPr>
          <p:cNvPr id="4" name="Slide Number Placeholder 3"/>
          <p:cNvSpPr>
            <a:spLocks noGrp="1"/>
          </p:cNvSpPr>
          <p:nvPr>
            <p:ph type="sldNum" sz="quarter" idx="10"/>
          </p:nvPr>
        </p:nvSpPr>
        <p:spPr/>
        <p:txBody>
          <a:bodyPr/>
          <a:lstStyle/>
          <a:p>
            <a:fld id="{A0FAD025-3839-E741-B293-02CFA687E0FC}" type="slidenum">
              <a:rPr lang="en-US" smtClean="0"/>
              <a:t>1</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6286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On November 8, 2016, four additional U.S. states (California, Massachusetts, Nevada, and Maine) legalized the use of recreational marijuana and four more relaxed medical marijuana laws. This is effectively creating a new industry in United States, one that looks set to rival all but the largest of current businesses with projected income expected to exceed that of the National Football League by 2020. In Colorado sales revenues have reached $1 billion, roughly equal to that from grain farming in the state and a third higher than residential construction,</a:t>
            </a:r>
            <a:r>
              <a:rPr lang="en-US" sz="1200" b="0" i="0" u="none" strike="noStrike" kern="1200" dirty="0" smtClean="0">
                <a:solidFill>
                  <a:schemeClr val="tx1"/>
                </a:solidFill>
                <a:effectLst/>
                <a:latin typeface="+mn-lt"/>
                <a:ea typeface="+mn-ea"/>
                <a:cs typeface="+mn-cs"/>
              </a:rPr>
              <a:t>(1)</a:t>
            </a:r>
            <a:r>
              <a:rPr lang="en-US" sz="1200" b="0" i="0" kern="1200" dirty="0" smtClean="0">
                <a:solidFill>
                  <a:schemeClr val="tx1"/>
                </a:solidFill>
                <a:effectLst/>
                <a:latin typeface="+mn-lt"/>
                <a:ea typeface="+mn-ea"/>
                <a:cs typeface="+mn-cs"/>
              </a:rPr>
              <a:t> an industry with strict environmental monitoring </a:t>
            </a:r>
            <a:r>
              <a:rPr lang="en-US" sz="1200" b="0" i="0" kern="1200" dirty="0" err="1" smtClean="0">
                <a:solidFill>
                  <a:schemeClr val="tx1"/>
                </a:solidFill>
                <a:effectLst/>
                <a:latin typeface="+mn-lt"/>
                <a:ea typeface="+mn-ea"/>
                <a:cs typeface="+mn-cs"/>
              </a:rPr>
              <a:t>procedu</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1</a:t>
            </a:r>
            <a:r>
              <a:rPr lang="en-US" sz="1200" b="0" i="0" kern="1200" baseline="0" dirty="0" smtClean="0">
                <a:solidFill>
                  <a:schemeClr val="tx1"/>
                </a:solidFill>
                <a:effectLst/>
                <a:latin typeface="+mn-lt"/>
                <a:ea typeface="+mn-ea"/>
                <a:cs typeface="+mn-cs"/>
              </a:rPr>
              <a:t> billion</a:t>
            </a:r>
            <a:endParaRPr lang="en-US" sz="1200" b="0" i="0" kern="1200" dirty="0" smtClean="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A0FAD025-3839-E741-B293-02CFA687E0FC}" type="slidenum">
              <a:rPr lang="en-US" smtClean="0"/>
              <a:t>3</a:t>
            </a:fld>
            <a:endParaRPr lang="en-US"/>
          </a:p>
        </p:txBody>
      </p:sp>
    </p:spTree>
    <p:extLst>
      <p:ext uri="{BB962C8B-B14F-4D97-AF65-F5344CB8AC3E}">
        <p14:creationId xmlns:p14="http://schemas.microsoft.com/office/powerpoint/2010/main" val="1647113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Organic</a:t>
            </a:r>
            <a:r>
              <a:rPr lang="en-US" baseline="0" dirty="0" smtClean="0"/>
              <a:t> compounds are chemicals that contain carbon and are found in all living </a:t>
            </a:r>
            <a:r>
              <a:rPr lang="en-US" baseline="0" dirty="0" err="1" smtClean="0"/>
              <a:t>things.VOCs</a:t>
            </a:r>
            <a:r>
              <a:rPr lang="en-US" baseline="0" dirty="0" smtClean="0"/>
              <a:t> are organic compounds that easily become vapors or gases.</a:t>
            </a:r>
            <a:endParaRPr lang="en-US" dirty="0"/>
          </a:p>
        </p:txBody>
      </p:sp>
      <p:sp>
        <p:nvSpPr>
          <p:cNvPr id="4" name="Slide Number Placeholder 3"/>
          <p:cNvSpPr>
            <a:spLocks noGrp="1"/>
          </p:cNvSpPr>
          <p:nvPr>
            <p:ph type="sldNum" sz="quarter" idx="10"/>
          </p:nvPr>
        </p:nvSpPr>
        <p:spPr/>
        <p:txBody>
          <a:bodyPr/>
          <a:lstStyle/>
          <a:p>
            <a:fld id="{F554D935-C32C-1A41-BB4D-A250B6E93AD3}" type="slidenum">
              <a:rPr lang="en-US" smtClean="0"/>
              <a:t>4</a:t>
            </a:fld>
            <a:endParaRPr lang="en-US"/>
          </a:p>
        </p:txBody>
      </p:sp>
    </p:spTree>
    <p:extLst>
      <p:ext uri="{BB962C8B-B14F-4D97-AF65-F5344CB8AC3E}">
        <p14:creationId xmlns:p14="http://schemas.microsoft.com/office/powerpoint/2010/main" val="976852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Terpene emissions?</a:t>
            </a:r>
          </a:p>
          <a:p>
            <a:r>
              <a:rPr lang="en-US" dirty="0" smtClean="0"/>
              <a:t>In this study, the indoor MCF measurement is for find other illicit MCFs. And the </a:t>
            </a:r>
            <a:r>
              <a:rPr lang="en-US" dirty="0" err="1" smtClean="0"/>
              <a:t>Mariju</a:t>
            </a:r>
            <a:r>
              <a:rPr lang="en-US" dirty="0" smtClean="0"/>
              <a:t> are fewer</a:t>
            </a:r>
            <a:r>
              <a:rPr lang="en-US" baseline="0" dirty="0" smtClean="0"/>
              <a:t> than 100.</a:t>
            </a:r>
            <a:r>
              <a:rPr lang="en-US" dirty="0" smtClean="0"/>
              <a:t> </a:t>
            </a:r>
          </a:p>
          <a:p>
            <a:endParaRPr lang="en-US" dirty="0" smtClean="0"/>
          </a:p>
          <a:p>
            <a:r>
              <a:rPr lang="en-GB" sz="1200" b="1" dirty="0" smtClean="0"/>
              <a:t>There is not a way to calculation the emission factor. </a:t>
            </a:r>
            <a:endParaRPr lang="en-US" dirty="0" smtClean="0"/>
          </a:p>
        </p:txBody>
      </p:sp>
      <p:sp>
        <p:nvSpPr>
          <p:cNvPr id="4" name="Slide Number Placeholder 3"/>
          <p:cNvSpPr>
            <a:spLocks noGrp="1"/>
          </p:cNvSpPr>
          <p:nvPr>
            <p:ph type="sldNum" sz="quarter" idx="10"/>
          </p:nvPr>
        </p:nvSpPr>
        <p:spPr/>
        <p:txBody>
          <a:bodyPr/>
          <a:lstStyle/>
          <a:p>
            <a:fld id="{F554D935-C32C-1A41-BB4D-A250B6E93AD3}" type="slidenum">
              <a:rPr lang="en-US" smtClean="0"/>
              <a:t>5</a:t>
            </a:fld>
            <a:endParaRPr lang="en-US"/>
          </a:p>
        </p:txBody>
      </p:sp>
    </p:spTree>
    <p:extLst>
      <p:ext uri="{BB962C8B-B14F-4D97-AF65-F5344CB8AC3E}">
        <p14:creationId xmlns:p14="http://schemas.microsoft.com/office/powerpoint/2010/main" val="1247016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 year to develop</a:t>
            </a:r>
            <a:r>
              <a:rPr lang="en-US" baseline="0" dirty="0" smtClean="0"/>
              <a:t> the industry in CO. mature industry</a:t>
            </a:r>
            <a:endParaRPr lang="en-US" dirty="0"/>
          </a:p>
        </p:txBody>
      </p:sp>
      <p:sp>
        <p:nvSpPr>
          <p:cNvPr id="4" name="Slide Number Placeholder 3"/>
          <p:cNvSpPr>
            <a:spLocks noGrp="1"/>
          </p:cNvSpPr>
          <p:nvPr>
            <p:ph type="sldNum" sz="quarter" idx="10"/>
          </p:nvPr>
        </p:nvSpPr>
        <p:spPr/>
        <p:txBody>
          <a:bodyPr/>
          <a:lstStyle/>
          <a:p>
            <a:fld id="{F554D935-C32C-1A41-BB4D-A250B6E93AD3}" type="slidenum">
              <a:rPr lang="en-US" smtClean="0"/>
              <a:t>6</a:t>
            </a:fld>
            <a:endParaRPr lang="en-US"/>
          </a:p>
        </p:txBody>
      </p:sp>
    </p:spTree>
    <p:extLst>
      <p:ext uri="{BB962C8B-B14F-4D97-AF65-F5344CB8AC3E}">
        <p14:creationId xmlns:p14="http://schemas.microsoft.com/office/powerpoint/2010/main" val="1554441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dirty="0" smtClean="0"/>
              <a:t>Only show one photo and focus on Denver.</a:t>
            </a:r>
          </a:p>
          <a:p>
            <a:r>
              <a:rPr kumimoji="1" lang="en-US" altLang="zh-TW" dirty="0" smtClean="0"/>
              <a:t>Really walk </a:t>
            </a:r>
            <a:r>
              <a:rPr kumimoji="1" lang="en-US" altLang="zh-TW" dirty="0" err="1" smtClean="0"/>
              <a:t>thriught</a:t>
            </a:r>
            <a:r>
              <a:rPr kumimoji="1" lang="en-US" altLang="zh-TW" dirty="0" smtClean="0"/>
              <a:t> his plot</a:t>
            </a:r>
            <a:endParaRPr kumimoji="1" lang="zh-TW" altLang="en-US" dirty="0"/>
          </a:p>
        </p:txBody>
      </p:sp>
      <p:sp>
        <p:nvSpPr>
          <p:cNvPr id="4" name="投影片編號版面配置區 3"/>
          <p:cNvSpPr>
            <a:spLocks noGrp="1"/>
          </p:cNvSpPr>
          <p:nvPr>
            <p:ph type="sldNum" sz="quarter" idx="10"/>
          </p:nvPr>
        </p:nvSpPr>
        <p:spPr/>
        <p:txBody>
          <a:bodyPr/>
          <a:lstStyle/>
          <a:p>
            <a:fld id="{CE57CF4C-040A-5043-9EB9-7B5FB3255C12}" type="slidenum">
              <a:rPr kumimoji="1" lang="zh-TW" altLang="en-US" smtClean="0"/>
              <a:t>7</a:t>
            </a:fld>
            <a:endParaRPr kumimoji="1" lang="zh-TW" altLang="en-US"/>
          </a:p>
        </p:txBody>
      </p:sp>
    </p:spTree>
    <p:extLst>
      <p:ext uri="{BB962C8B-B14F-4D97-AF65-F5344CB8AC3E}">
        <p14:creationId xmlns:p14="http://schemas.microsoft.com/office/powerpoint/2010/main" val="944303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dirty="0" smtClean="0"/>
              <a:t>1.Show what</a:t>
            </a:r>
            <a:r>
              <a:rPr kumimoji="1" lang="en-US" altLang="zh-TW" baseline="0" dirty="0" smtClean="0"/>
              <a:t> is MCF</a:t>
            </a:r>
          </a:p>
          <a:p>
            <a:r>
              <a:rPr kumimoji="1" lang="en-US" altLang="zh-TW" baseline="0" dirty="0" smtClean="0"/>
              <a:t>2.Most of the MCFs in Denver are alone I70 and I25</a:t>
            </a:r>
          </a:p>
          <a:p>
            <a:r>
              <a:rPr lang="en-GB" sz="1200" kern="1200" dirty="0" smtClean="0">
                <a:solidFill>
                  <a:schemeClr val="tx1"/>
                </a:solidFill>
                <a:effectLst/>
                <a:latin typeface="+mn-lt"/>
                <a:ea typeface="+mn-ea"/>
                <a:cs typeface="+mn-cs"/>
              </a:rPr>
              <a:t>3.roughly equal to that from grain farming in the state and higher than residential construction</a:t>
            </a:r>
            <a:r>
              <a:rPr lang="en-US" dirty="0" smtClean="0">
                <a:effectLst/>
              </a:rPr>
              <a:t> </a:t>
            </a:r>
          </a:p>
          <a:p>
            <a:r>
              <a:rPr kumimoji="1" lang="en-US" altLang="zh-TW" baseline="0" dirty="0" smtClean="0">
                <a:effectLst/>
              </a:rPr>
              <a:t>Remove US map and </a:t>
            </a:r>
            <a:r>
              <a:rPr kumimoji="1" lang="en-US" altLang="zh-TW" baseline="0" dirty="0" err="1" smtClean="0">
                <a:effectLst/>
              </a:rPr>
              <a:t>mov</a:t>
            </a:r>
            <a:r>
              <a:rPr kumimoji="1" lang="en-US" altLang="zh-TW" baseline="0" dirty="0" smtClean="0">
                <a:effectLst/>
              </a:rPr>
              <a:t> income to previous slides</a:t>
            </a:r>
            <a:endParaRPr kumimoji="1" lang="en-US" altLang="zh-TW" baseline="0" dirty="0" smtClean="0"/>
          </a:p>
          <a:p>
            <a:endParaRPr kumimoji="1" lang="zh-TW" altLang="en-US" dirty="0"/>
          </a:p>
        </p:txBody>
      </p:sp>
      <p:sp>
        <p:nvSpPr>
          <p:cNvPr id="4" name="投影片編號版面配置區 3"/>
          <p:cNvSpPr>
            <a:spLocks noGrp="1"/>
          </p:cNvSpPr>
          <p:nvPr>
            <p:ph type="sldNum" sz="quarter" idx="10"/>
          </p:nvPr>
        </p:nvSpPr>
        <p:spPr/>
        <p:txBody>
          <a:bodyPr/>
          <a:lstStyle/>
          <a:p>
            <a:fld id="{CE57CF4C-040A-5043-9EB9-7B5FB3255C12}" type="slidenum">
              <a:rPr kumimoji="1" lang="zh-TW" altLang="en-US" smtClean="0"/>
              <a:t>8</a:t>
            </a:fld>
            <a:endParaRPr kumimoji="1" lang="zh-TW" altLang="en-US"/>
          </a:p>
        </p:txBody>
      </p:sp>
    </p:spTree>
    <p:extLst>
      <p:ext uri="{BB962C8B-B14F-4D97-AF65-F5344CB8AC3E}">
        <p14:creationId xmlns:p14="http://schemas.microsoft.com/office/powerpoint/2010/main" val="342422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54D935-C32C-1A41-BB4D-A250B6E93AD3}" type="slidenum">
              <a:rPr lang="en-US" smtClean="0"/>
              <a:t>12</a:t>
            </a:fld>
            <a:endParaRPr lang="en-US"/>
          </a:p>
        </p:txBody>
      </p:sp>
    </p:spTree>
    <p:extLst>
      <p:ext uri="{BB962C8B-B14F-4D97-AF65-F5344CB8AC3E}">
        <p14:creationId xmlns:p14="http://schemas.microsoft.com/office/powerpoint/2010/main" val="174188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number is lower</a:t>
            </a:r>
            <a:r>
              <a:rPr lang="en-US" baseline="0" dirty="0" smtClean="0"/>
              <a:t> than tomato plant but higher than pin tree. No body calculate it, no one know about it.</a:t>
            </a:r>
            <a:endParaRPr lang="en-US" dirty="0"/>
          </a:p>
        </p:txBody>
      </p:sp>
      <p:sp>
        <p:nvSpPr>
          <p:cNvPr id="4" name="Slide Number Placeholder 3"/>
          <p:cNvSpPr>
            <a:spLocks noGrp="1"/>
          </p:cNvSpPr>
          <p:nvPr>
            <p:ph type="sldNum" sz="quarter" idx="10"/>
          </p:nvPr>
        </p:nvSpPr>
        <p:spPr/>
        <p:txBody>
          <a:bodyPr/>
          <a:lstStyle/>
          <a:p>
            <a:fld id="{F554D935-C32C-1A41-BB4D-A250B6E93AD3}" type="slidenum">
              <a:rPr lang="en-US" smtClean="0"/>
              <a:t>15</a:t>
            </a:fld>
            <a:endParaRPr lang="en-US"/>
          </a:p>
        </p:txBody>
      </p:sp>
    </p:spTree>
    <p:extLst>
      <p:ext uri="{BB962C8B-B14F-4D97-AF65-F5344CB8AC3E}">
        <p14:creationId xmlns:p14="http://schemas.microsoft.com/office/powerpoint/2010/main" val="1981387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D08150-F1A6-A742-896C-03D6E9953841}" type="slidenum">
              <a:rPr lang="en-US" smtClean="0"/>
              <a:t>‹#›</a:t>
            </a:fld>
            <a:endParaRPr lang="en-US"/>
          </a:p>
        </p:txBody>
      </p:sp>
    </p:spTree>
    <p:extLst>
      <p:ext uri="{BB962C8B-B14F-4D97-AF65-F5344CB8AC3E}">
        <p14:creationId xmlns:p14="http://schemas.microsoft.com/office/powerpoint/2010/main" val="1730878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D08150-F1A6-A742-896C-03D6E9953841}" type="slidenum">
              <a:rPr lang="en-US" smtClean="0"/>
              <a:t>‹#›</a:t>
            </a:fld>
            <a:endParaRPr lang="en-US"/>
          </a:p>
        </p:txBody>
      </p:sp>
    </p:spTree>
    <p:extLst>
      <p:ext uri="{BB962C8B-B14F-4D97-AF65-F5344CB8AC3E}">
        <p14:creationId xmlns:p14="http://schemas.microsoft.com/office/powerpoint/2010/main" val="578272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D08150-F1A6-A742-896C-03D6E9953841}" type="slidenum">
              <a:rPr lang="en-US" smtClean="0"/>
              <a:t>‹#›</a:t>
            </a:fld>
            <a:endParaRPr lang="en-US"/>
          </a:p>
        </p:txBody>
      </p:sp>
    </p:spTree>
    <p:extLst>
      <p:ext uri="{BB962C8B-B14F-4D97-AF65-F5344CB8AC3E}">
        <p14:creationId xmlns:p14="http://schemas.microsoft.com/office/powerpoint/2010/main" val="1655648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3" descr="ppt2.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3722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D08150-F1A6-A742-896C-03D6E9953841}" type="slidenum">
              <a:rPr lang="en-US" smtClean="0"/>
              <a:t>‹#›</a:t>
            </a:fld>
            <a:endParaRPr lang="en-US"/>
          </a:p>
        </p:txBody>
      </p:sp>
    </p:spTree>
    <p:extLst>
      <p:ext uri="{BB962C8B-B14F-4D97-AF65-F5344CB8AC3E}">
        <p14:creationId xmlns:p14="http://schemas.microsoft.com/office/powerpoint/2010/main" val="1266992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D08150-F1A6-A742-896C-03D6E9953841}" type="slidenum">
              <a:rPr lang="en-US" smtClean="0"/>
              <a:t>‹#›</a:t>
            </a:fld>
            <a:endParaRPr lang="en-US"/>
          </a:p>
        </p:txBody>
      </p:sp>
    </p:spTree>
    <p:extLst>
      <p:ext uri="{BB962C8B-B14F-4D97-AF65-F5344CB8AC3E}">
        <p14:creationId xmlns:p14="http://schemas.microsoft.com/office/powerpoint/2010/main" val="203544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D08150-F1A6-A742-896C-03D6E9953841}" type="slidenum">
              <a:rPr lang="en-US" smtClean="0"/>
              <a:t>‹#›</a:t>
            </a:fld>
            <a:endParaRPr lang="en-US"/>
          </a:p>
        </p:txBody>
      </p:sp>
    </p:spTree>
    <p:extLst>
      <p:ext uri="{BB962C8B-B14F-4D97-AF65-F5344CB8AC3E}">
        <p14:creationId xmlns:p14="http://schemas.microsoft.com/office/powerpoint/2010/main" val="301550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D08150-F1A6-A742-896C-03D6E9953841}" type="slidenum">
              <a:rPr lang="en-US" smtClean="0"/>
              <a:t>‹#›</a:t>
            </a:fld>
            <a:endParaRPr lang="en-US"/>
          </a:p>
        </p:txBody>
      </p:sp>
    </p:spTree>
    <p:extLst>
      <p:ext uri="{BB962C8B-B14F-4D97-AF65-F5344CB8AC3E}">
        <p14:creationId xmlns:p14="http://schemas.microsoft.com/office/powerpoint/2010/main" val="105073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D08150-F1A6-A742-896C-03D6E9953841}" type="slidenum">
              <a:rPr lang="en-US" smtClean="0"/>
              <a:t>‹#›</a:t>
            </a:fld>
            <a:endParaRPr lang="en-US"/>
          </a:p>
        </p:txBody>
      </p:sp>
    </p:spTree>
    <p:extLst>
      <p:ext uri="{BB962C8B-B14F-4D97-AF65-F5344CB8AC3E}">
        <p14:creationId xmlns:p14="http://schemas.microsoft.com/office/powerpoint/2010/main" val="740269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D08150-F1A6-A742-896C-03D6E9953841}" type="slidenum">
              <a:rPr lang="en-US" smtClean="0"/>
              <a:t>‹#›</a:t>
            </a:fld>
            <a:endParaRPr lang="en-US"/>
          </a:p>
        </p:txBody>
      </p:sp>
    </p:spTree>
    <p:extLst>
      <p:ext uri="{BB962C8B-B14F-4D97-AF65-F5344CB8AC3E}">
        <p14:creationId xmlns:p14="http://schemas.microsoft.com/office/powerpoint/2010/main" val="1333290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D08150-F1A6-A742-896C-03D6E9953841}" type="slidenum">
              <a:rPr lang="en-US" smtClean="0"/>
              <a:t>‹#›</a:t>
            </a:fld>
            <a:endParaRPr lang="en-US"/>
          </a:p>
        </p:txBody>
      </p:sp>
    </p:spTree>
    <p:extLst>
      <p:ext uri="{BB962C8B-B14F-4D97-AF65-F5344CB8AC3E}">
        <p14:creationId xmlns:p14="http://schemas.microsoft.com/office/powerpoint/2010/main" val="1774119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D08150-F1A6-A742-896C-03D6E9953841}" type="slidenum">
              <a:rPr lang="en-US" smtClean="0"/>
              <a:t>‹#›</a:t>
            </a:fld>
            <a:endParaRPr lang="en-US"/>
          </a:p>
        </p:txBody>
      </p:sp>
    </p:spTree>
    <p:extLst>
      <p:ext uri="{BB962C8B-B14F-4D97-AF65-F5344CB8AC3E}">
        <p14:creationId xmlns:p14="http://schemas.microsoft.com/office/powerpoint/2010/main" val="19653135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D08150-F1A6-A742-896C-03D6E9953841}" type="slidenum">
              <a:rPr lang="en-US" smtClean="0"/>
              <a:t>‹#›</a:t>
            </a:fld>
            <a:endParaRPr lang="en-US"/>
          </a:p>
        </p:txBody>
      </p:sp>
    </p:spTree>
    <p:extLst>
      <p:ext uri="{BB962C8B-B14F-4D97-AF65-F5344CB8AC3E}">
        <p14:creationId xmlns:p14="http://schemas.microsoft.com/office/powerpoint/2010/main" val="190485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2.tiff"/><Relationship Id="rId4" Type="http://schemas.openxmlformats.org/officeDocument/2006/relationships/image" Target="../media/image13.tiff"/><Relationship Id="rId5" Type="http://schemas.openxmlformats.org/officeDocument/2006/relationships/image" Target="../media/image14.tiff"/><Relationship Id="rId6" Type="http://schemas.openxmlformats.org/officeDocument/2006/relationships/image" Target="../media/image15.tiff"/><Relationship Id="rId7"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 Id="rId3"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5.emf"/><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hyperlink" Target="http://www.breitbart.com/big-government/2016/10/04/denver-police-running-low-storage-space-confiscated-marijuana/" TargetMode="External"/><Relationship Id="rId5" Type="http://schemas.openxmlformats.org/officeDocument/2006/relationships/hyperlink" Target="http://www.techtimes.com/articles/129956/20160202/this-is-what-happens-when-you-use-marijuana-every-day-for-five-years.htm" TargetMode="External"/><Relationship Id="rId6" Type="http://schemas.openxmlformats.org/officeDocument/2006/relationships/image" Target="../media/image4.tiff"/><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hyperlink" Target="http://pubs.acs.org/author/Ashworth,+K" TargetMode="External"/><Relationship Id="rId5" Type="http://schemas.openxmlformats.org/officeDocument/2006/relationships/hyperlink" Target="http://pubs.acs.org/author/Vizuete,+W"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3796409" y="3533716"/>
            <a:ext cx="4879975" cy="1692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2400" b="1" dirty="0" smtClean="0"/>
              <a:t>CMAS conference</a:t>
            </a:r>
          </a:p>
          <a:p>
            <a:pPr algn="ctr"/>
            <a:r>
              <a:rPr lang="en-US" sz="2400" b="1" dirty="0" err="1" smtClean="0"/>
              <a:t>Chi-tsan</a:t>
            </a:r>
            <a:r>
              <a:rPr lang="en-US" sz="2400" b="1" dirty="0" smtClean="0"/>
              <a:t> </a:t>
            </a:r>
            <a:r>
              <a:rPr lang="en-US" sz="2400" b="1" dirty="0"/>
              <a:t>Wang</a:t>
            </a:r>
          </a:p>
          <a:p>
            <a:pPr algn="ctr"/>
            <a:r>
              <a:rPr lang="en-US" sz="2000" dirty="0" smtClean="0"/>
              <a:t>Oct 24, 2017</a:t>
            </a:r>
            <a:endParaRPr lang="en-US" sz="2000" dirty="0"/>
          </a:p>
          <a:p>
            <a:pPr algn="ctr"/>
            <a:r>
              <a:rPr lang="en-US" sz="3600" dirty="0"/>
              <a:t> </a:t>
            </a:r>
            <a:r>
              <a:rPr lang="en-US" sz="3600" dirty="0" smtClean="0"/>
              <a:t> </a:t>
            </a:r>
            <a:r>
              <a:rPr lang="en-US" sz="2800" dirty="0" smtClean="0"/>
              <a:t>Advisor : William </a:t>
            </a:r>
            <a:r>
              <a:rPr lang="en-US" sz="2800" dirty="0" err="1" smtClean="0"/>
              <a:t>Vizuete</a:t>
            </a:r>
            <a:endParaRPr lang="en-US" sz="2800" dirty="0"/>
          </a:p>
        </p:txBody>
      </p:sp>
      <p:sp>
        <p:nvSpPr>
          <p:cNvPr id="2" name="TextBox 1"/>
          <p:cNvSpPr txBox="1"/>
          <p:nvPr/>
        </p:nvSpPr>
        <p:spPr>
          <a:xfrm>
            <a:off x="488557" y="2948941"/>
            <a:ext cx="11581184" cy="584775"/>
          </a:xfrm>
          <a:prstGeom prst="rect">
            <a:avLst/>
          </a:prstGeom>
          <a:noFill/>
        </p:spPr>
        <p:txBody>
          <a:bodyPr wrap="none" rtlCol="0">
            <a:spAutoFit/>
          </a:bodyPr>
          <a:lstStyle/>
          <a:p>
            <a:r>
              <a:rPr lang="en-US" sz="3200" b="1" dirty="0"/>
              <a:t>The leaf enclosure measurement for emission factors of </a:t>
            </a:r>
            <a:r>
              <a:rPr lang="en-US" sz="3200" b="1" dirty="0">
                <a:solidFill>
                  <a:srgbClr val="00B050"/>
                </a:solidFill>
              </a:rPr>
              <a:t>Marijuana</a:t>
            </a:r>
            <a:r>
              <a:rPr lang="en-US" sz="3200" b="1" dirty="0"/>
              <a:t> </a:t>
            </a:r>
            <a:endParaRPr lang="en-US" sz="3200" b="1" dirty="0" smtClean="0"/>
          </a:p>
        </p:txBody>
      </p:sp>
    </p:spTree>
    <p:extLst>
      <p:ext uri="{BB962C8B-B14F-4D97-AF65-F5344CB8AC3E}">
        <p14:creationId xmlns:p14="http://schemas.microsoft.com/office/powerpoint/2010/main" val="75913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625" y="260363"/>
            <a:ext cx="10515600" cy="1325563"/>
          </a:xfrm>
        </p:spPr>
        <p:txBody>
          <a:bodyPr/>
          <a:lstStyle/>
          <a:p>
            <a:r>
              <a:rPr lang="en-US" dirty="0" smtClean="0"/>
              <a:t>Leaf enclosure system</a:t>
            </a:r>
            <a:endParaRPr lang="en-US" dirty="0"/>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a:stretch/>
        </p:blipFill>
        <p:spPr>
          <a:xfrm>
            <a:off x="6029265" y="2015803"/>
            <a:ext cx="2146604" cy="4132263"/>
          </a:xfrm>
        </p:spPr>
      </p:pic>
      <p:sp>
        <p:nvSpPr>
          <p:cNvPr id="4" name="Slide Number Placeholder 3"/>
          <p:cNvSpPr>
            <a:spLocks noGrp="1"/>
          </p:cNvSpPr>
          <p:nvPr>
            <p:ph type="sldNum" sz="quarter" idx="12"/>
          </p:nvPr>
        </p:nvSpPr>
        <p:spPr>
          <a:xfrm>
            <a:off x="9131300" y="6190218"/>
            <a:ext cx="2743200" cy="365125"/>
          </a:xfrm>
        </p:spPr>
        <p:txBody>
          <a:bodyPr/>
          <a:lstStyle/>
          <a:p>
            <a:fld id="{B5D08150-F1A6-A742-896C-03D6E9953841}" type="slidenum">
              <a:rPr lang="en-US" smtClean="0"/>
              <a:t>10</a:t>
            </a:fld>
            <a:endParaRPr lang="en-US" dirty="0"/>
          </a:p>
        </p:txBody>
      </p:sp>
      <p:sp>
        <p:nvSpPr>
          <p:cNvPr id="7" name="Rectangle 6"/>
          <p:cNvSpPr/>
          <p:nvPr/>
        </p:nvSpPr>
        <p:spPr>
          <a:xfrm>
            <a:off x="5672243" y="1776968"/>
            <a:ext cx="2878031" cy="441325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2012951" y="5174218"/>
            <a:ext cx="2057400" cy="1016000"/>
          </a:xfrm>
          <a:prstGeom prst="rect">
            <a:avLst/>
          </a:prstGeom>
        </p:spPr>
      </p:pic>
      <p:sp>
        <p:nvSpPr>
          <p:cNvPr id="9" name="Triangle 8"/>
          <p:cNvSpPr/>
          <p:nvPr/>
        </p:nvSpPr>
        <p:spPr>
          <a:xfrm rot="5400000">
            <a:off x="1200153" y="5272643"/>
            <a:ext cx="838200" cy="704850"/>
          </a:xfrm>
          <a:prstGeom prst="triangle">
            <a:avLst/>
          </a:prstGeom>
          <a:solidFill>
            <a:schemeClr val="tx2"/>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923719" y="6488668"/>
            <a:ext cx="184731" cy="369332"/>
          </a:xfrm>
          <a:prstGeom prst="rect">
            <a:avLst/>
          </a:prstGeom>
          <a:noFill/>
        </p:spPr>
        <p:txBody>
          <a:bodyPr wrap="none" rtlCol="0">
            <a:spAutoFit/>
          </a:bodyPr>
          <a:lstStyle/>
          <a:p>
            <a:endParaRPr lang="en-US" dirty="0"/>
          </a:p>
        </p:txBody>
      </p:sp>
      <p:sp>
        <p:nvSpPr>
          <p:cNvPr id="11" name="TextBox 10"/>
          <p:cNvSpPr txBox="1"/>
          <p:nvPr/>
        </p:nvSpPr>
        <p:spPr>
          <a:xfrm>
            <a:off x="4667297" y="6288894"/>
            <a:ext cx="5441041" cy="369332"/>
          </a:xfrm>
          <a:prstGeom prst="rect">
            <a:avLst/>
          </a:prstGeom>
          <a:noFill/>
        </p:spPr>
        <p:txBody>
          <a:bodyPr wrap="none" rtlCol="0">
            <a:spAutoFit/>
          </a:bodyPr>
          <a:lstStyle/>
          <a:p>
            <a:r>
              <a:rPr lang="en-US" dirty="0" smtClean="0"/>
              <a:t>Continuous Stirred Tank Reactor (CSTR), Volume is 4.73L</a:t>
            </a:r>
            <a:endParaRPr lang="en-US" dirty="0"/>
          </a:p>
        </p:txBody>
      </p:sp>
      <p:sp>
        <p:nvSpPr>
          <p:cNvPr id="16" name="Left-Right Arrow Callout 15"/>
          <p:cNvSpPr/>
          <p:nvPr/>
        </p:nvSpPr>
        <p:spPr>
          <a:xfrm rot="16200000">
            <a:off x="8870019" y="3421424"/>
            <a:ext cx="1587500" cy="304800"/>
          </a:xfrm>
          <a:prstGeom prst="leftRightArrowCallout">
            <a:avLst>
              <a:gd name="adj1" fmla="val 25000"/>
              <a:gd name="adj2" fmla="val 25000"/>
              <a:gd name="adj3" fmla="val 25000"/>
              <a:gd name="adj4" fmla="val 193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8561387" y="3491468"/>
            <a:ext cx="930227" cy="1852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95196" y="1854835"/>
            <a:ext cx="171450" cy="92075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595194" y="4376533"/>
            <a:ext cx="171450" cy="92075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3"/>
          <a:stretch>
            <a:fillRect/>
          </a:stretch>
        </p:blipFill>
        <p:spPr>
          <a:xfrm>
            <a:off x="10563226" y="5294869"/>
            <a:ext cx="1040440" cy="513798"/>
          </a:xfrm>
          <a:prstGeom prst="rect">
            <a:avLst/>
          </a:prstGeom>
        </p:spPr>
      </p:pic>
      <p:cxnSp>
        <p:nvCxnSpPr>
          <p:cNvPr id="23" name="Curved Connector 22"/>
          <p:cNvCxnSpPr>
            <a:stCxn id="18" idx="0"/>
            <a:endCxn id="32" idx="3"/>
          </p:cNvCxnSpPr>
          <p:nvPr/>
        </p:nvCxnSpPr>
        <p:spPr>
          <a:xfrm rot="16200000" flipH="1">
            <a:off x="8257991" y="3277764"/>
            <a:ext cx="3672515" cy="826657"/>
          </a:xfrm>
          <a:prstGeom prst="curvedConnector4">
            <a:avLst>
              <a:gd name="adj1" fmla="val -6225"/>
              <a:gd name="adj2" fmla="val 127654"/>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urved Connector 24"/>
          <p:cNvCxnSpPr>
            <a:stCxn id="19" idx="2"/>
            <a:endCxn id="20" idx="1"/>
          </p:cNvCxnSpPr>
          <p:nvPr/>
        </p:nvCxnSpPr>
        <p:spPr>
          <a:xfrm rot="16200000" flipH="1">
            <a:off x="9994830" y="4983371"/>
            <a:ext cx="254485" cy="882307"/>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060826" y="5211963"/>
            <a:ext cx="670077" cy="711909"/>
          </a:xfrm>
          <a:prstGeom prst="rect">
            <a:avLst/>
          </a:prstGeom>
        </p:spPr>
      </p:pic>
      <p:sp>
        <p:nvSpPr>
          <p:cNvPr id="30" name="Right Arrow 29"/>
          <p:cNvSpPr/>
          <p:nvPr/>
        </p:nvSpPr>
        <p:spPr>
          <a:xfrm>
            <a:off x="4667297" y="5353976"/>
            <a:ext cx="765022" cy="596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rot="5198456">
            <a:off x="10321743" y="3164038"/>
            <a:ext cx="482963" cy="513114"/>
          </a:xfrm>
          <a:prstGeom prst="rect">
            <a:avLst/>
          </a:prstGeom>
        </p:spPr>
      </p:pic>
      <p:pic>
        <p:nvPicPr>
          <p:cNvPr id="32" name="Picture 31"/>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0099590" y="5310621"/>
            <a:ext cx="407988" cy="433458"/>
          </a:xfrm>
          <a:prstGeom prst="rect">
            <a:avLst/>
          </a:prstGeom>
        </p:spPr>
      </p:pic>
      <p:sp>
        <p:nvSpPr>
          <p:cNvPr id="35" name="TextBox 34"/>
          <p:cNvSpPr txBox="1"/>
          <p:nvPr/>
        </p:nvSpPr>
        <p:spPr>
          <a:xfrm>
            <a:off x="4021215" y="5869155"/>
            <a:ext cx="1023037" cy="369332"/>
          </a:xfrm>
          <a:prstGeom prst="rect">
            <a:avLst/>
          </a:prstGeom>
          <a:noFill/>
        </p:spPr>
        <p:txBody>
          <a:bodyPr wrap="none" rtlCol="0">
            <a:spAutoFit/>
          </a:bodyPr>
          <a:lstStyle/>
          <a:p>
            <a:r>
              <a:rPr lang="en-US" dirty="0" smtClean="0"/>
              <a:t>2.6L/min</a:t>
            </a:r>
            <a:endParaRPr lang="en-US" dirty="0"/>
          </a:p>
        </p:txBody>
      </p:sp>
      <p:sp>
        <p:nvSpPr>
          <p:cNvPr id="36" name="TextBox 35"/>
          <p:cNvSpPr txBox="1"/>
          <p:nvPr/>
        </p:nvSpPr>
        <p:spPr>
          <a:xfrm>
            <a:off x="10250257" y="3513105"/>
            <a:ext cx="1140056" cy="369332"/>
          </a:xfrm>
          <a:prstGeom prst="rect">
            <a:avLst/>
          </a:prstGeom>
          <a:noFill/>
        </p:spPr>
        <p:txBody>
          <a:bodyPr wrap="none" rtlCol="0">
            <a:spAutoFit/>
          </a:bodyPr>
          <a:lstStyle/>
          <a:p>
            <a:r>
              <a:rPr lang="en-US" dirty="0" smtClean="0"/>
              <a:t>0.25L/min</a:t>
            </a:r>
            <a:endParaRPr lang="en-US" dirty="0"/>
          </a:p>
        </p:txBody>
      </p:sp>
      <p:sp>
        <p:nvSpPr>
          <p:cNvPr id="37" name="TextBox 36"/>
          <p:cNvSpPr txBox="1"/>
          <p:nvPr/>
        </p:nvSpPr>
        <p:spPr>
          <a:xfrm>
            <a:off x="9405821" y="5778734"/>
            <a:ext cx="1140056" cy="369332"/>
          </a:xfrm>
          <a:prstGeom prst="rect">
            <a:avLst/>
          </a:prstGeom>
          <a:noFill/>
        </p:spPr>
        <p:txBody>
          <a:bodyPr wrap="none" rtlCol="0">
            <a:spAutoFit/>
          </a:bodyPr>
          <a:lstStyle/>
          <a:p>
            <a:r>
              <a:rPr lang="en-US" dirty="0" smtClean="0"/>
              <a:t>0.25L/min</a:t>
            </a:r>
            <a:endParaRPr lang="en-US" dirty="0"/>
          </a:p>
        </p:txBody>
      </p:sp>
      <p:sp>
        <p:nvSpPr>
          <p:cNvPr id="39" name="Trapezoid 38"/>
          <p:cNvSpPr/>
          <p:nvPr/>
        </p:nvSpPr>
        <p:spPr>
          <a:xfrm>
            <a:off x="6114862" y="1790749"/>
            <a:ext cx="1796218" cy="3377742"/>
          </a:xfrm>
          <a:prstGeom prst="trapezoid">
            <a:avLst/>
          </a:prstGeom>
          <a:solidFill>
            <a:srgbClr val="DB7AF4">
              <a:tint val="66000"/>
              <a:satMod val="1600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380577" y="836768"/>
            <a:ext cx="1285045" cy="947631"/>
          </a:xfrm>
          <a:prstGeom prst="rect">
            <a:avLst/>
          </a:prstGeom>
        </p:spPr>
      </p:pic>
      <p:sp>
        <p:nvSpPr>
          <p:cNvPr id="41" name="Rectangle 40"/>
          <p:cNvSpPr/>
          <p:nvPr/>
        </p:nvSpPr>
        <p:spPr>
          <a:xfrm>
            <a:off x="307841" y="1928984"/>
            <a:ext cx="4550092" cy="523220"/>
          </a:xfrm>
          <a:prstGeom prst="rect">
            <a:avLst/>
          </a:prstGeom>
        </p:spPr>
        <p:txBody>
          <a:bodyPr wrap="none">
            <a:spAutoFit/>
          </a:bodyPr>
          <a:lstStyle/>
          <a:p>
            <a:r>
              <a:rPr lang="en-US" sz="2800" b="1" dirty="0" smtClean="0"/>
              <a:t>Emission Rate=Q(</a:t>
            </a:r>
            <a:r>
              <a:rPr lang="en-US" sz="2800" b="1" dirty="0" err="1" smtClean="0"/>
              <a:t>Ci</a:t>
            </a:r>
            <a:r>
              <a:rPr lang="en-US" sz="2800" b="1" baseline="-25000" dirty="0" err="1" smtClean="0"/>
              <a:t>out</a:t>
            </a:r>
            <a:r>
              <a:rPr lang="en-US" sz="2800" b="1" dirty="0" err="1" smtClean="0"/>
              <a:t>-Ci</a:t>
            </a:r>
            <a:r>
              <a:rPr lang="en-US" sz="2800" b="1" baseline="-25000" dirty="0" err="1" smtClean="0"/>
              <a:t>empty</a:t>
            </a:r>
            <a:r>
              <a:rPr lang="en-US" sz="2800" b="1" dirty="0" smtClean="0"/>
              <a:t>)</a:t>
            </a:r>
            <a:endParaRPr lang="en-US" sz="2800" b="1" dirty="0"/>
          </a:p>
        </p:txBody>
      </p:sp>
      <p:sp>
        <p:nvSpPr>
          <p:cNvPr id="42" name="TextBox 41"/>
          <p:cNvSpPr txBox="1"/>
          <p:nvPr/>
        </p:nvSpPr>
        <p:spPr>
          <a:xfrm>
            <a:off x="397080" y="2358943"/>
            <a:ext cx="4900758" cy="2677656"/>
          </a:xfrm>
          <a:prstGeom prst="rect">
            <a:avLst/>
          </a:prstGeom>
          <a:noFill/>
        </p:spPr>
        <p:txBody>
          <a:bodyPr wrap="square" rtlCol="0">
            <a:spAutoFit/>
          </a:bodyPr>
          <a:lstStyle/>
          <a:p>
            <a:r>
              <a:rPr lang="en-US" sz="2800" dirty="0" smtClean="0"/>
              <a:t>Q= flow rate of purged air (L/min)</a:t>
            </a:r>
          </a:p>
          <a:p>
            <a:r>
              <a:rPr lang="en-US" sz="2800" dirty="0" err="1" smtClean="0"/>
              <a:t>Ci</a:t>
            </a:r>
            <a:r>
              <a:rPr lang="en-US" sz="2800" baseline="-25000" dirty="0" err="1" smtClean="0"/>
              <a:t>out</a:t>
            </a:r>
            <a:r>
              <a:rPr lang="en-US" sz="2800" dirty="0" smtClean="0"/>
              <a:t> :Conc. of species </a:t>
            </a:r>
            <a:r>
              <a:rPr lang="en-US" sz="2800" dirty="0" err="1" smtClean="0"/>
              <a:t>i</a:t>
            </a:r>
            <a:r>
              <a:rPr lang="en-US" sz="2800" dirty="0" smtClean="0"/>
              <a:t> at outlet with marijuana plant</a:t>
            </a:r>
          </a:p>
          <a:p>
            <a:r>
              <a:rPr lang="en-US" sz="2800" dirty="0" err="1" smtClean="0"/>
              <a:t>Ci</a:t>
            </a:r>
            <a:r>
              <a:rPr lang="en-US" sz="2800" baseline="-25000" dirty="0" err="1" smtClean="0"/>
              <a:t>empty</a:t>
            </a:r>
            <a:r>
              <a:rPr lang="en-US" sz="2800" dirty="0" smtClean="0"/>
              <a:t> : Conc. </a:t>
            </a:r>
            <a:r>
              <a:rPr lang="en-US" sz="2800" dirty="0"/>
              <a:t>of species </a:t>
            </a:r>
            <a:r>
              <a:rPr lang="en-US" sz="2800" dirty="0" err="1" smtClean="0"/>
              <a:t>i</a:t>
            </a:r>
            <a:r>
              <a:rPr lang="en-US" sz="2800" dirty="0" smtClean="0"/>
              <a:t> at outlet with empty pot. </a:t>
            </a:r>
            <a:endParaRPr lang="en-US" sz="2800" dirty="0"/>
          </a:p>
        </p:txBody>
      </p:sp>
      <p:sp>
        <p:nvSpPr>
          <p:cNvPr id="3" name="TextBox 2"/>
          <p:cNvSpPr txBox="1"/>
          <p:nvPr/>
        </p:nvSpPr>
        <p:spPr>
          <a:xfrm>
            <a:off x="7750343" y="1088411"/>
            <a:ext cx="1599862" cy="369332"/>
          </a:xfrm>
          <a:prstGeom prst="rect">
            <a:avLst/>
          </a:prstGeom>
          <a:noFill/>
        </p:spPr>
        <p:txBody>
          <a:bodyPr wrap="none" rtlCol="0">
            <a:spAutoFit/>
          </a:bodyPr>
          <a:lstStyle/>
          <a:p>
            <a:r>
              <a:rPr lang="en-US" dirty="0"/>
              <a:t>Photosynthesis</a:t>
            </a:r>
          </a:p>
        </p:txBody>
      </p:sp>
      <p:sp>
        <p:nvSpPr>
          <p:cNvPr id="6" name="TextBox 5"/>
          <p:cNvSpPr txBox="1"/>
          <p:nvPr/>
        </p:nvSpPr>
        <p:spPr>
          <a:xfrm>
            <a:off x="307841" y="6186011"/>
            <a:ext cx="1967398" cy="369332"/>
          </a:xfrm>
          <a:prstGeom prst="rect">
            <a:avLst/>
          </a:prstGeom>
          <a:noFill/>
        </p:spPr>
        <p:txBody>
          <a:bodyPr wrap="none" rtlCol="0">
            <a:spAutoFit/>
          </a:bodyPr>
          <a:lstStyle/>
          <a:p>
            <a:r>
              <a:rPr lang="en-US" dirty="0"/>
              <a:t>Active </a:t>
            </a:r>
            <a:r>
              <a:rPr lang="en-US" dirty="0" smtClean="0"/>
              <a:t>carbon</a:t>
            </a:r>
            <a:r>
              <a:rPr lang="zh-TW" altLang="en-US" dirty="0" smtClean="0"/>
              <a:t> </a:t>
            </a:r>
            <a:r>
              <a:rPr lang="en-US" altLang="zh-TW" dirty="0" smtClean="0"/>
              <a:t>filter</a:t>
            </a:r>
            <a:endParaRPr lang="en-US" dirty="0"/>
          </a:p>
        </p:txBody>
      </p:sp>
      <p:sp>
        <p:nvSpPr>
          <p:cNvPr id="33" name="Right Arrow 32"/>
          <p:cNvSpPr/>
          <p:nvPr/>
        </p:nvSpPr>
        <p:spPr>
          <a:xfrm>
            <a:off x="9803161" y="3481210"/>
            <a:ext cx="203994" cy="2057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778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4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p:bldP spid="16" grpId="0" animBg="1"/>
      <p:bldP spid="17" grpId="0" animBg="1"/>
      <p:bldP spid="18" grpId="0" animBg="1"/>
      <p:bldP spid="19" grpId="0" animBg="1"/>
      <p:bldP spid="30" grpId="0" animBg="1"/>
      <p:bldP spid="35" grpId="0"/>
      <p:bldP spid="36" grpId="0"/>
      <p:bldP spid="37" grpId="0"/>
      <p:bldP spid="39" grpId="0" animBg="1"/>
      <p:bldP spid="41" grpId="0"/>
      <p:bldP spid="42" grpId="0"/>
      <p:bldP spid="6" grpId="0"/>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600" y="134356"/>
            <a:ext cx="10515600" cy="1325563"/>
          </a:xfrm>
        </p:spPr>
        <p:txBody>
          <a:bodyPr/>
          <a:lstStyle/>
          <a:p>
            <a:r>
              <a:rPr lang="en-US" dirty="0" smtClean="0"/>
              <a:t>Experimental details</a:t>
            </a:r>
            <a:endParaRPr lang="en-US" dirty="0"/>
          </a:p>
        </p:txBody>
      </p:sp>
      <p:sp>
        <p:nvSpPr>
          <p:cNvPr id="3" name="Content Placeholder 2"/>
          <p:cNvSpPr>
            <a:spLocks noGrp="1"/>
          </p:cNvSpPr>
          <p:nvPr>
            <p:ph idx="1"/>
          </p:nvPr>
        </p:nvSpPr>
        <p:spPr>
          <a:xfrm>
            <a:off x="455428" y="1698875"/>
            <a:ext cx="6781800" cy="4351338"/>
          </a:xfrm>
        </p:spPr>
        <p:txBody>
          <a:bodyPr>
            <a:normAutofit/>
          </a:bodyPr>
          <a:lstStyle/>
          <a:p>
            <a:r>
              <a:rPr lang="en-US" dirty="0" smtClean="0"/>
              <a:t>4 different strains, 12 </a:t>
            </a:r>
            <a:r>
              <a:rPr lang="en-US" dirty="0" smtClean="0"/>
              <a:t>plants total, </a:t>
            </a:r>
            <a:r>
              <a:rPr lang="en-US" dirty="0"/>
              <a:t>due to state regulation on plants for </a:t>
            </a:r>
            <a:r>
              <a:rPr lang="en-US" dirty="0" smtClean="0"/>
              <a:t>private.</a:t>
            </a:r>
          </a:p>
          <a:p>
            <a:r>
              <a:rPr lang="en-US" dirty="0" smtClean="0"/>
              <a:t>4 leaf enclosure experiments : the clone plants are 12days, 30days, 46days, 96days old.</a:t>
            </a:r>
          </a:p>
          <a:p>
            <a:r>
              <a:rPr lang="en-US" dirty="0" smtClean="0"/>
              <a:t>The first(12days) and second(30days) measurements record the leaf areas; the third(46days) and fourth(96days) experiments harvested the plant for dry leaf weight, thereby killing the plant. </a:t>
            </a:r>
          </a:p>
          <a:p>
            <a:endParaRPr lang="en-US" dirty="0"/>
          </a:p>
        </p:txBody>
      </p:sp>
      <p:sp>
        <p:nvSpPr>
          <p:cNvPr id="4" name="Slide Number Placeholder 3"/>
          <p:cNvSpPr>
            <a:spLocks noGrp="1"/>
          </p:cNvSpPr>
          <p:nvPr>
            <p:ph type="sldNum" sz="quarter" idx="12"/>
          </p:nvPr>
        </p:nvSpPr>
        <p:spPr/>
        <p:txBody>
          <a:bodyPr/>
          <a:lstStyle/>
          <a:p>
            <a:fld id="{B5D08150-F1A6-A742-896C-03D6E9953841}" type="slidenum">
              <a:rPr lang="en-US" smtClean="0"/>
              <a:t>11</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911553" y="1508469"/>
            <a:ext cx="2567627" cy="342350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9160029" y="1912131"/>
            <a:ext cx="3472054" cy="2567630"/>
          </a:xfrm>
          <a:prstGeom prst="rect">
            <a:avLst/>
          </a:prstGeom>
        </p:spPr>
      </p:pic>
      <p:sp>
        <p:nvSpPr>
          <p:cNvPr id="7" name="TextBox 6"/>
          <p:cNvSpPr txBox="1"/>
          <p:nvPr/>
        </p:nvSpPr>
        <p:spPr>
          <a:xfrm>
            <a:off x="8123536" y="5059870"/>
            <a:ext cx="687048" cy="369332"/>
          </a:xfrm>
          <a:prstGeom prst="rect">
            <a:avLst/>
          </a:prstGeom>
          <a:noFill/>
        </p:spPr>
        <p:txBody>
          <a:bodyPr wrap="none" rtlCol="0">
            <a:spAutoFit/>
          </a:bodyPr>
          <a:lstStyle/>
          <a:p>
            <a:r>
              <a:rPr lang="en-US" dirty="0" smtClean="0"/>
              <a:t> 1day</a:t>
            </a:r>
            <a:endParaRPr lang="en-US" dirty="0"/>
          </a:p>
        </p:txBody>
      </p:sp>
      <p:sp>
        <p:nvSpPr>
          <p:cNvPr id="8" name="TextBox 7"/>
          <p:cNvSpPr txBox="1"/>
          <p:nvPr/>
        </p:nvSpPr>
        <p:spPr>
          <a:xfrm>
            <a:off x="10476614" y="5059870"/>
            <a:ext cx="838884" cy="369332"/>
          </a:xfrm>
          <a:prstGeom prst="rect">
            <a:avLst/>
          </a:prstGeom>
          <a:noFill/>
        </p:spPr>
        <p:txBody>
          <a:bodyPr wrap="none" rtlCol="0">
            <a:spAutoFit/>
          </a:bodyPr>
          <a:lstStyle/>
          <a:p>
            <a:r>
              <a:rPr lang="en-US" dirty="0" smtClean="0"/>
              <a:t>35days</a:t>
            </a:r>
            <a:endParaRPr lang="en-US" dirty="0"/>
          </a:p>
        </p:txBody>
      </p:sp>
    </p:spTree>
    <p:extLst>
      <p:ext uri="{BB962C8B-B14F-4D97-AF65-F5344CB8AC3E}">
        <p14:creationId xmlns:p14="http://schemas.microsoft.com/office/powerpoint/2010/main" val="9547030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Sampling Method</a:t>
            </a:r>
            <a:endParaRPr lang="en-US" dirty="0">
              <a:solidFill>
                <a:srgbClr val="002060"/>
              </a:solidFill>
            </a:endParaRPr>
          </a:p>
        </p:txBody>
      </p:sp>
      <p:sp>
        <p:nvSpPr>
          <p:cNvPr id="5" name="Content Placeholder 4"/>
          <p:cNvSpPr>
            <a:spLocks noGrp="1"/>
          </p:cNvSpPr>
          <p:nvPr>
            <p:ph idx="1"/>
          </p:nvPr>
        </p:nvSpPr>
        <p:spPr>
          <a:xfrm>
            <a:off x="775061" y="1690688"/>
            <a:ext cx="5017685" cy="3873426"/>
          </a:xfrm>
        </p:spPr>
        <p:txBody>
          <a:bodyPr>
            <a:normAutofit/>
          </a:bodyPr>
          <a:lstStyle/>
          <a:p>
            <a:r>
              <a:rPr lang="en-US" sz="2400" dirty="0" smtClean="0"/>
              <a:t>No online GCMS in this project, we can only get the samples and analyze the VOCs composition in lab.</a:t>
            </a:r>
          </a:p>
          <a:p>
            <a:r>
              <a:rPr lang="en-US" sz="2400" dirty="0"/>
              <a:t>P</a:t>
            </a:r>
            <a:r>
              <a:rPr lang="en-US" sz="2400" dirty="0" smtClean="0"/>
              <a:t>ortable and easy sample, small volume.</a:t>
            </a:r>
          </a:p>
          <a:p>
            <a:r>
              <a:rPr lang="en-US" sz="2400" dirty="0" smtClean="0"/>
              <a:t>Accurate and specific for terpene and VOC species.</a:t>
            </a:r>
          </a:p>
        </p:txBody>
      </p:sp>
      <p:sp>
        <p:nvSpPr>
          <p:cNvPr id="3" name="Slide Number Placeholder 2"/>
          <p:cNvSpPr>
            <a:spLocks noGrp="1"/>
          </p:cNvSpPr>
          <p:nvPr>
            <p:ph type="sldNum" sz="quarter" idx="12"/>
          </p:nvPr>
        </p:nvSpPr>
        <p:spPr/>
        <p:txBody>
          <a:bodyPr/>
          <a:lstStyle/>
          <a:p>
            <a:fld id="{B5D08150-F1A6-A742-896C-03D6E9953841}" type="slidenum">
              <a:rPr lang="en-US" smtClean="0"/>
              <a:t>12</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6200000">
            <a:off x="4599787" y="2945144"/>
            <a:ext cx="2887580" cy="696141"/>
          </a:xfrm>
          <a:prstGeom prst="rect">
            <a:avLst/>
          </a:prstGeom>
        </p:spPr>
      </p:pic>
      <p:sp>
        <p:nvSpPr>
          <p:cNvPr id="8" name="TextBox 7"/>
          <p:cNvSpPr txBox="1"/>
          <p:nvPr/>
        </p:nvSpPr>
        <p:spPr>
          <a:xfrm>
            <a:off x="4619377" y="4600495"/>
            <a:ext cx="2953244" cy="369332"/>
          </a:xfrm>
          <a:prstGeom prst="rect">
            <a:avLst/>
          </a:prstGeom>
          <a:noFill/>
        </p:spPr>
        <p:txBody>
          <a:bodyPr wrap="none" rtlCol="0">
            <a:spAutoFit/>
          </a:bodyPr>
          <a:lstStyle/>
          <a:p>
            <a:r>
              <a:rPr lang="en-US" smtClean="0"/>
              <a:t>Thermal Desorption cartridge</a:t>
            </a:r>
            <a:endParaRPr lang="en-US"/>
          </a:p>
        </p:txBody>
      </p:sp>
      <p:sp>
        <p:nvSpPr>
          <p:cNvPr id="10" name="Content Placeholder 4"/>
          <p:cNvSpPr txBox="1">
            <a:spLocks/>
          </p:cNvSpPr>
          <p:nvPr/>
        </p:nvSpPr>
        <p:spPr>
          <a:xfrm>
            <a:off x="6593930" y="1578100"/>
            <a:ext cx="4716951" cy="38734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Wingdings" charset="2"/>
              <a:buChar char="ü"/>
            </a:pPr>
            <a:r>
              <a:rPr lang="en-GB" sz="2400" dirty="0" smtClean="0"/>
              <a:t>Compatible with GC analysis</a:t>
            </a:r>
          </a:p>
          <a:p>
            <a:pPr>
              <a:buFont typeface="Wingdings" charset="2"/>
              <a:buChar char="ü"/>
            </a:pPr>
            <a:r>
              <a:rPr lang="en-GB" sz="2400" dirty="0" smtClean="0"/>
              <a:t>Air </a:t>
            </a:r>
            <a:r>
              <a:rPr lang="en-GB" sz="2400" dirty="0"/>
              <a:t>was drawn into the cartridges using a </a:t>
            </a:r>
            <a:r>
              <a:rPr lang="en-GB" sz="2400" dirty="0" smtClean="0"/>
              <a:t>pump in constant flow rate. </a:t>
            </a:r>
          </a:p>
          <a:p>
            <a:pPr>
              <a:buFont typeface="Wingdings" charset="2"/>
              <a:buChar char="ü"/>
            </a:pPr>
            <a:r>
              <a:rPr lang="en-US" sz="2400" dirty="0" smtClean="0"/>
              <a:t>Cartridges </a:t>
            </a:r>
            <a:r>
              <a:rPr lang="en-US" sz="2400" dirty="0"/>
              <a:t>: </a:t>
            </a:r>
            <a:r>
              <a:rPr lang="en-US" sz="2400" dirty="0" smtClean="0"/>
              <a:t>Sorbent are </a:t>
            </a:r>
            <a:r>
              <a:rPr lang="en-GB" sz="2400" dirty="0" err="1" smtClean="0"/>
              <a:t>Tenax</a:t>
            </a:r>
            <a:r>
              <a:rPr lang="en-GB" sz="2400" dirty="0" smtClean="0"/>
              <a:t> </a:t>
            </a:r>
            <a:r>
              <a:rPr lang="en-GB" sz="2400" dirty="0"/>
              <a:t>TA (C</a:t>
            </a:r>
            <a:r>
              <a:rPr lang="en-GB" sz="2400" baseline="-25000" dirty="0"/>
              <a:t>7</a:t>
            </a:r>
            <a:r>
              <a:rPr lang="en-GB" sz="2400" dirty="0"/>
              <a:t>-C</a:t>
            </a:r>
            <a:r>
              <a:rPr lang="en-GB" sz="2400" baseline="-25000" dirty="0"/>
              <a:t>30</a:t>
            </a:r>
            <a:r>
              <a:rPr lang="en-GB" sz="2400" dirty="0"/>
              <a:t>) and </a:t>
            </a:r>
            <a:r>
              <a:rPr lang="en-GB" sz="2400" dirty="0" err="1"/>
              <a:t>Carbograph</a:t>
            </a:r>
            <a:r>
              <a:rPr lang="en-GB" sz="2400" dirty="0"/>
              <a:t> 5TD (C</a:t>
            </a:r>
            <a:r>
              <a:rPr lang="en-GB" sz="2400" baseline="-25000" dirty="0"/>
              <a:t>3/4</a:t>
            </a:r>
            <a:r>
              <a:rPr lang="en-GB" sz="2400" dirty="0"/>
              <a:t>-C</a:t>
            </a:r>
            <a:r>
              <a:rPr lang="en-GB" sz="2400" baseline="-25000" dirty="0"/>
              <a:t>6/7</a:t>
            </a:r>
            <a:r>
              <a:rPr lang="en-GB" sz="2400" dirty="0"/>
              <a:t>) to optimize the capture of </a:t>
            </a:r>
            <a:r>
              <a:rPr lang="en-GB" sz="2400" dirty="0" err="1"/>
              <a:t>terpenoids</a:t>
            </a:r>
            <a:r>
              <a:rPr lang="en-GB" sz="2400" dirty="0" smtClean="0"/>
              <a:t>.</a:t>
            </a:r>
            <a:endParaRPr lang="en-GB" sz="2400"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283904" y="5040396"/>
            <a:ext cx="5624191" cy="1758954"/>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307465" y="5576613"/>
            <a:ext cx="5279844" cy="1222737"/>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901042" y="5576613"/>
            <a:ext cx="6508744" cy="1241376"/>
          </a:xfrm>
          <a:prstGeom prst="rect">
            <a:avLst/>
          </a:prstGeom>
        </p:spPr>
      </p:pic>
      <p:sp>
        <p:nvSpPr>
          <p:cNvPr id="14" name="TextBox 13"/>
          <p:cNvSpPr txBox="1"/>
          <p:nvPr/>
        </p:nvSpPr>
        <p:spPr>
          <a:xfrm>
            <a:off x="8522775" y="5720443"/>
            <a:ext cx="2453236" cy="369332"/>
          </a:xfrm>
          <a:prstGeom prst="rect">
            <a:avLst/>
          </a:prstGeom>
          <a:noFill/>
        </p:spPr>
        <p:txBody>
          <a:bodyPr wrap="none" rtlCol="0">
            <a:spAutoFit/>
          </a:bodyPr>
          <a:lstStyle/>
          <a:p>
            <a:r>
              <a:rPr lang="en-US" dirty="0" smtClean="0"/>
              <a:t>Clean carrier gas purged</a:t>
            </a:r>
            <a:endParaRPr lang="en-US" dirty="0"/>
          </a:p>
        </p:txBody>
      </p:sp>
      <p:sp>
        <p:nvSpPr>
          <p:cNvPr id="15" name="TextBox 14"/>
          <p:cNvSpPr txBox="1"/>
          <p:nvPr/>
        </p:nvSpPr>
        <p:spPr>
          <a:xfrm>
            <a:off x="1266237" y="5894685"/>
            <a:ext cx="1701107" cy="461665"/>
          </a:xfrm>
          <a:prstGeom prst="rect">
            <a:avLst/>
          </a:prstGeom>
          <a:noFill/>
        </p:spPr>
        <p:txBody>
          <a:bodyPr wrap="none" rtlCol="0">
            <a:spAutoFit/>
          </a:bodyPr>
          <a:lstStyle/>
          <a:p>
            <a:r>
              <a:rPr lang="en-US" sz="2400" dirty="0" smtClean="0"/>
              <a:t>GC MS&amp;FID </a:t>
            </a:r>
            <a:endParaRPr lang="en-US" sz="2400" dirty="0"/>
          </a:p>
        </p:txBody>
      </p:sp>
      <p:sp>
        <p:nvSpPr>
          <p:cNvPr id="16" name="TextBox 15"/>
          <p:cNvSpPr txBox="1"/>
          <p:nvPr/>
        </p:nvSpPr>
        <p:spPr>
          <a:xfrm>
            <a:off x="6445250" y="6606524"/>
            <a:ext cx="5801268" cy="307777"/>
          </a:xfrm>
          <a:prstGeom prst="rect">
            <a:avLst/>
          </a:prstGeom>
          <a:noFill/>
        </p:spPr>
        <p:txBody>
          <a:bodyPr wrap="none" rtlCol="0">
            <a:spAutoFit/>
          </a:bodyPr>
          <a:lstStyle/>
          <a:p>
            <a:r>
              <a:rPr lang="en-US" sz="1400" dirty="0"/>
              <a:t>https://www3.epa.gov/ttnamti1/files/2014conference/</a:t>
            </a:r>
            <a:r>
              <a:rPr lang="en-US" sz="1400" dirty="0" err="1"/>
              <a:t>monairtoxmarkes.pdf</a:t>
            </a:r>
            <a:endParaRPr lang="en-US" sz="1400" dirty="0"/>
          </a:p>
        </p:txBody>
      </p:sp>
    </p:spTree>
    <p:extLst>
      <p:ext uri="{BB962C8B-B14F-4D97-AF65-F5344CB8AC3E}">
        <p14:creationId xmlns:p14="http://schemas.microsoft.com/office/powerpoint/2010/main" val="104570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p:bldP spid="10" grpId="0" build="p"/>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標題 1"/>
              <p:cNvSpPr>
                <a:spLocks noGrp="1"/>
              </p:cNvSpPr>
              <p:nvPr>
                <p:ph type="title"/>
              </p:nvPr>
            </p:nvSpPr>
            <p:spPr>
              <a:xfrm>
                <a:off x="878969" y="0"/>
                <a:ext cx="10515600" cy="1325563"/>
              </a:xfrm>
            </p:spPr>
            <p:txBody>
              <a:bodyPr/>
              <a:lstStyle/>
              <a:p>
                <a:r>
                  <a:rPr kumimoji="1" lang="en-US" altLang="zh-TW" dirty="0" smtClean="0"/>
                  <a:t>Emission rates(</a:t>
                </a:r>
                <a14:m>
                  <m:oMath xmlns:m="http://schemas.openxmlformats.org/officeDocument/2006/math">
                    <m:r>
                      <a:rPr kumimoji="1" lang="en-US" altLang="zh-TW" b="0" i="1" smtClean="0">
                        <a:latin typeface="Cambria Math" charset="0"/>
                      </a:rPr>
                      <m:t>𝜇</m:t>
                    </m:r>
                  </m:oMath>
                </a14:m>
                <a:r>
                  <a:rPr kumimoji="1" lang="en-US" altLang="zh-TW" dirty="0" smtClean="0"/>
                  <a:t>g C/</a:t>
                </a:r>
                <a:r>
                  <a:rPr kumimoji="1" lang="en-US" altLang="zh-TW" dirty="0" err="1" smtClean="0"/>
                  <a:t>hr</a:t>
                </a:r>
                <a:r>
                  <a:rPr kumimoji="1" lang="en-US" altLang="zh-TW" dirty="0" smtClean="0"/>
                  <a:t>)</a:t>
                </a:r>
                <a:r>
                  <a:rPr kumimoji="1" lang="zh-TW" altLang="en-US" dirty="0" smtClean="0"/>
                  <a:t> </a:t>
                </a:r>
                <a:r>
                  <a:rPr kumimoji="1" lang="en-US" altLang="zh-TW" dirty="0" smtClean="0"/>
                  <a:t>and chemical composition(%) in two different growth stage</a:t>
                </a:r>
                <a:endParaRPr kumimoji="1" lang="zh-TW" altLang="en-US" dirty="0"/>
              </a:p>
            </p:txBody>
          </p:sp>
        </mc:Choice>
        <mc:Fallback>
          <p:sp>
            <p:nvSpPr>
              <p:cNvPr id="2" name="標題 1"/>
              <p:cNvSpPr>
                <a:spLocks noGrp="1" noRot="1" noChangeAspect="1" noMove="1" noResize="1" noEditPoints="1" noAdjustHandles="1" noChangeArrowheads="1" noChangeShapeType="1" noTextEdit="1"/>
              </p:cNvSpPr>
              <p:nvPr>
                <p:ph type="title"/>
              </p:nvPr>
            </p:nvSpPr>
            <p:spPr>
              <a:xfrm>
                <a:off x="878969" y="0"/>
                <a:ext cx="10515600" cy="1325563"/>
              </a:xfrm>
              <a:blipFill rotWithShape="0">
                <a:blip r:embed="rId2"/>
                <a:stretch>
                  <a:fillRect l="-2319" t="-13364" r="-464" b="-21198"/>
                </a:stretch>
              </a:blipFill>
            </p:spPr>
            <p:txBody>
              <a:bodyPr/>
              <a:lstStyle/>
              <a:p>
                <a:r>
                  <a:rPr lang="en-US">
                    <a:noFill/>
                  </a:rPr>
                  <a:t> </a:t>
                </a:r>
              </a:p>
            </p:txBody>
          </p:sp>
        </mc:Fallback>
      </mc:AlternateContent>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00667" y="1294784"/>
            <a:ext cx="9219715" cy="5562151"/>
          </a:xfrm>
        </p:spPr>
      </p:pic>
      <p:sp>
        <p:nvSpPr>
          <p:cNvPr id="4" name="投影片編號版面配置區 3"/>
          <p:cNvSpPr>
            <a:spLocks noGrp="1"/>
          </p:cNvSpPr>
          <p:nvPr>
            <p:ph type="sldNum" sz="quarter" idx="12"/>
          </p:nvPr>
        </p:nvSpPr>
        <p:spPr/>
        <p:txBody>
          <a:bodyPr/>
          <a:lstStyle/>
          <a:p>
            <a:fld id="{B5D08150-F1A6-A742-896C-03D6E9953841}" type="slidenum">
              <a:rPr lang="en-US" smtClean="0"/>
              <a:t>13</a:t>
            </a:fld>
            <a:endParaRPr lang="en-US"/>
          </a:p>
        </p:txBody>
      </p:sp>
      <mc:AlternateContent xmlns:mc="http://schemas.openxmlformats.org/markup-compatibility/2006">
        <mc:Choice xmlns:a14="http://schemas.microsoft.com/office/drawing/2010/main" Requires="a14">
          <p:sp>
            <p:nvSpPr>
              <p:cNvPr id="6" name="TextBox 5"/>
              <p:cNvSpPr txBox="1"/>
              <p:nvPr/>
            </p:nvSpPr>
            <p:spPr>
              <a:xfrm>
                <a:off x="3418808" y="3398752"/>
                <a:ext cx="2007281" cy="523220"/>
              </a:xfrm>
              <a:prstGeom prst="rect">
                <a:avLst/>
              </a:prstGeom>
              <a:noFill/>
            </p:spPr>
            <p:txBody>
              <a:bodyPr wrap="none" rtlCol="0">
                <a:spAutoFit/>
              </a:bodyPr>
              <a:lstStyle/>
              <a:p>
                <a:r>
                  <a:rPr lang="en-US" sz="2800" dirty="0" smtClean="0"/>
                  <a:t>1.41</a:t>
                </a:r>
                <a:r>
                  <a:rPr kumimoji="1" lang="en-US" altLang="zh-TW" sz="2800" dirty="0" smtClean="0"/>
                  <a:t> </a:t>
                </a:r>
                <a14:m>
                  <m:oMath xmlns:m="http://schemas.openxmlformats.org/officeDocument/2006/math">
                    <m:r>
                      <a:rPr kumimoji="1" lang="en-US" altLang="zh-TW" sz="2800" i="1">
                        <a:latin typeface="Cambria Math" charset="0"/>
                      </a:rPr>
                      <m:t>𝜇</m:t>
                    </m:r>
                  </m:oMath>
                </a14:m>
                <a:r>
                  <a:rPr kumimoji="1" lang="en-US" altLang="zh-TW" sz="2800" dirty="0" smtClean="0"/>
                  <a:t>g C/</a:t>
                </a:r>
                <a:r>
                  <a:rPr kumimoji="1" lang="en-US" altLang="zh-TW" sz="2800" dirty="0" err="1" smtClean="0"/>
                  <a:t>hr</a:t>
                </a:r>
                <a:endParaRPr lang="en-US" sz="2800" dirty="0"/>
              </a:p>
            </p:txBody>
          </p:sp>
        </mc:Choice>
        <mc:Fallback>
          <p:sp>
            <p:nvSpPr>
              <p:cNvPr id="6" name="TextBox 5"/>
              <p:cNvSpPr txBox="1">
                <a:spLocks noRot="1" noChangeAspect="1" noMove="1" noResize="1" noEditPoints="1" noAdjustHandles="1" noChangeArrowheads="1" noChangeShapeType="1" noTextEdit="1"/>
              </p:cNvSpPr>
              <p:nvPr/>
            </p:nvSpPr>
            <p:spPr>
              <a:xfrm>
                <a:off x="3418808" y="3398752"/>
                <a:ext cx="2007281" cy="523220"/>
              </a:xfrm>
              <a:prstGeom prst="rect">
                <a:avLst/>
              </a:prstGeom>
              <a:blipFill rotWithShape="0">
                <a:blip r:embed="rId4"/>
                <a:stretch>
                  <a:fillRect l="-6383" t="-11765" r="-4863" b="-3411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p:cNvSpPr txBox="1"/>
              <p:nvPr/>
            </p:nvSpPr>
            <p:spPr>
              <a:xfrm>
                <a:off x="8079142" y="3398752"/>
                <a:ext cx="1824538" cy="523220"/>
              </a:xfrm>
              <a:prstGeom prst="rect">
                <a:avLst/>
              </a:prstGeom>
              <a:noFill/>
            </p:spPr>
            <p:txBody>
              <a:bodyPr wrap="none" rtlCol="0">
                <a:spAutoFit/>
              </a:bodyPr>
              <a:lstStyle/>
              <a:p>
                <a:r>
                  <a:rPr lang="en-US" altLang="zh-TW" sz="2800" dirty="0" smtClean="0"/>
                  <a:t>8.9</a:t>
                </a:r>
                <a:r>
                  <a:rPr kumimoji="1" lang="en-US" altLang="zh-TW" sz="2800" dirty="0" smtClean="0"/>
                  <a:t> </a:t>
                </a:r>
                <a14:m>
                  <m:oMath xmlns:m="http://schemas.openxmlformats.org/officeDocument/2006/math">
                    <m:r>
                      <a:rPr kumimoji="1" lang="en-US" altLang="zh-TW" sz="2800" i="1">
                        <a:latin typeface="Cambria Math" charset="0"/>
                      </a:rPr>
                      <m:t>𝜇</m:t>
                    </m:r>
                  </m:oMath>
                </a14:m>
                <a:r>
                  <a:rPr kumimoji="1" lang="en-US" altLang="zh-TW" sz="2800" dirty="0" smtClean="0"/>
                  <a:t>g C/</a:t>
                </a:r>
                <a:r>
                  <a:rPr kumimoji="1" lang="en-US" altLang="zh-TW" sz="2800" dirty="0" err="1" smtClean="0"/>
                  <a:t>hr</a:t>
                </a:r>
                <a:endParaRPr lang="en-US" sz="2800" dirty="0"/>
              </a:p>
            </p:txBody>
          </p:sp>
        </mc:Choice>
        <mc:Fallback>
          <p:sp>
            <p:nvSpPr>
              <p:cNvPr id="7" name="TextBox 6"/>
              <p:cNvSpPr txBox="1">
                <a:spLocks noRot="1" noChangeAspect="1" noMove="1" noResize="1" noEditPoints="1" noAdjustHandles="1" noChangeArrowheads="1" noChangeShapeType="1" noTextEdit="1"/>
              </p:cNvSpPr>
              <p:nvPr/>
            </p:nvSpPr>
            <p:spPr>
              <a:xfrm>
                <a:off x="8079142" y="3398752"/>
                <a:ext cx="1824538" cy="523220"/>
              </a:xfrm>
              <a:prstGeom prst="rect">
                <a:avLst/>
              </a:prstGeom>
              <a:blipFill rotWithShape="0">
                <a:blip r:embed="rId5"/>
                <a:stretch>
                  <a:fillRect l="-6667" t="-11765" r="-5333" b="-3411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3418808" y="6094740"/>
                <a:ext cx="1824538" cy="523220"/>
              </a:xfrm>
              <a:prstGeom prst="rect">
                <a:avLst/>
              </a:prstGeom>
              <a:noFill/>
            </p:spPr>
            <p:txBody>
              <a:bodyPr wrap="none" rtlCol="0">
                <a:spAutoFit/>
              </a:bodyPr>
              <a:lstStyle/>
              <a:p>
                <a:r>
                  <a:rPr lang="en-US" altLang="zh-TW" sz="2800" dirty="0" smtClean="0"/>
                  <a:t>1.1</a:t>
                </a:r>
                <a:r>
                  <a:rPr kumimoji="1" lang="en-US" altLang="zh-TW" sz="2800" dirty="0" smtClean="0"/>
                  <a:t> </a:t>
                </a:r>
                <a14:m>
                  <m:oMath xmlns:m="http://schemas.openxmlformats.org/officeDocument/2006/math">
                    <m:r>
                      <a:rPr kumimoji="1" lang="en-US" altLang="zh-TW" sz="2800" i="1">
                        <a:latin typeface="Cambria Math" charset="0"/>
                      </a:rPr>
                      <m:t>𝜇</m:t>
                    </m:r>
                  </m:oMath>
                </a14:m>
                <a:r>
                  <a:rPr kumimoji="1" lang="en-US" altLang="zh-TW" sz="2800" dirty="0" smtClean="0"/>
                  <a:t>g C/</a:t>
                </a:r>
                <a:r>
                  <a:rPr kumimoji="1" lang="en-US" altLang="zh-TW" sz="2800" dirty="0" err="1" smtClean="0"/>
                  <a:t>hr</a:t>
                </a:r>
                <a:endParaRPr lang="en-US" sz="2800" dirty="0"/>
              </a:p>
            </p:txBody>
          </p:sp>
        </mc:Choice>
        <mc:Fallback>
          <p:sp>
            <p:nvSpPr>
              <p:cNvPr id="8" name="TextBox 7"/>
              <p:cNvSpPr txBox="1">
                <a:spLocks noRot="1" noChangeAspect="1" noMove="1" noResize="1" noEditPoints="1" noAdjustHandles="1" noChangeArrowheads="1" noChangeShapeType="1" noTextEdit="1"/>
              </p:cNvSpPr>
              <p:nvPr/>
            </p:nvSpPr>
            <p:spPr>
              <a:xfrm>
                <a:off x="3418808" y="6094740"/>
                <a:ext cx="1824538" cy="523220"/>
              </a:xfrm>
              <a:prstGeom prst="rect">
                <a:avLst/>
              </a:prstGeom>
              <a:blipFill rotWithShape="0">
                <a:blip r:embed="rId6"/>
                <a:stretch>
                  <a:fillRect l="-7023" t="-11628" r="-5351" b="-3255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p:cNvSpPr txBox="1"/>
              <p:nvPr/>
            </p:nvSpPr>
            <p:spPr>
              <a:xfrm>
                <a:off x="8079142" y="6101209"/>
                <a:ext cx="1824538" cy="523220"/>
              </a:xfrm>
              <a:prstGeom prst="rect">
                <a:avLst/>
              </a:prstGeom>
              <a:noFill/>
            </p:spPr>
            <p:txBody>
              <a:bodyPr wrap="none" rtlCol="0">
                <a:spAutoFit/>
              </a:bodyPr>
              <a:lstStyle/>
              <a:p>
                <a:r>
                  <a:rPr lang="en-US" altLang="zh-TW" sz="2800" dirty="0" smtClean="0"/>
                  <a:t>3.5</a:t>
                </a:r>
                <a:r>
                  <a:rPr kumimoji="1" lang="en-US" altLang="zh-TW" sz="2800" dirty="0" smtClean="0"/>
                  <a:t> </a:t>
                </a:r>
                <a14:m>
                  <m:oMath xmlns:m="http://schemas.openxmlformats.org/officeDocument/2006/math">
                    <m:r>
                      <a:rPr kumimoji="1" lang="en-US" altLang="zh-TW" sz="2800" i="1">
                        <a:latin typeface="Cambria Math" charset="0"/>
                      </a:rPr>
                      <m:t>𝜇</m:t>
                    </m:r>
                  </m:oMath>
                </a14:m>
                <a:r>
                  <a:rPr kumimoji="1" lang="en-US" altLang="zh-TW" sz="2800" dirty="0" smtClean="0"/>
                  <a:t>g C/</a:t>
                </a:r>
                <a:r>
                  <a:rPr kumimoji="1" lang="en-US" altLang="zh-TW" sz="2800" dirty="0" err="1" smtClean="0"/>
                  <a:t>hr</a:t>
                </a:r>
                <a:endParaRPr lang="en-US" sz="2800" dirty="0"/>
              </a:p>
            </p:txBody>
          </p:sp>
        </mc:Choice>
        <mc:Fallback>
          <p:sp>
            <p:nvSpPr>
              <p:cNvPr id="9" name="TextBox 8"/>
              <p:cNvSpPr txBox="1">
                <a:spLocks noRot="1" noChangeAspect="1" noMove="1" noResize="1" noEditPoints="1" noAdjustHandles="1" noChangeArrowheads="1" noChangeShapeType="1" noTextEdit="1"/>
              </p:cNvSpPr>
              <p:nvPr/>
            </p:nvSpPr>
            <p:spPr>
              <a:xfrm>
                <a:off x="8079142" y="6101209"/>
                <a:ext cx="1824538" cy="523220"/>
              </a:xfrm>
              <a:prstGeom prst="rect">
                <a:avLst/>
              </a:prstGeom>
              <a:blipFill rotWithShape="0">
                <a:blip r:embed="rId7"/>
                <a:stretch>
                  <a:fillRect l="-6667" t="-11628" r="-5333" b="-32558"/>
                </a:stretch>
              </a:blipFill>
            </p:spPr>
            <p:txBody>
              <a:bodyPr/>
              <a:lstStyle/>
              <a:p>
                <a:r>
                  <a:rPr lang="en-US">
                    <a:noFill/>
                  </a:rPr>
                  <a:t> </a:t>
                </a:r>
              </a:p>
            </p:txBody>
          </p:sp>
        </mc:Fallback>
      </mc:AlternateContent>
    </p:spTree>
    <p:extLst>
      <p:ext uri="{BB962C8B-B14F-4D97-AF65-F5344CB8AC3E}">
        <p14:creationId xmlns:p14="http://schemas.microsoft.com/office/powerpoint/2010/main" val="19856918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8251" y="1624953"/>
            <a:ext cx="8835316" cy="4552010"/>
          </a:xfrm>
        </p:spPr>
      </p:pic>
      <p:sp>
        <p:nvSpPr>
          <p:cNvPr id="4" name="投影片編號版面配置區 3"/>
          <p:cNvSpPr>
            <a:spLocks noGrp="1"/>
          </p:cNvSpPr>
          <p:nvPr>
            <p:ph type="sldNum" sz="quarter" idx="12"/>
          </p:nvPr>
        </p:nvSpPr>
        <p:spPr/>
        <p:txBody>
          <a:bodyPr/>
          <a:lstStyle/>
          <a:p>
            <a:fld id="{B5D08150-F1A6-A742-896C-03D6E9953841}" type="slidenum">
              <a:rPr lang="en-US" smtClean="0"/>
              <a:t>14</a:t>
            </a:fld>
            <a:endParaRPr lang="en-US"/>
          </a:p>
        </p:txBody>
      </p:sp>
      <mc:AlternateContent xmlns:mc="http://schemas.openxmlformats.org/markup-compatibility/2006">
        <mc:Choice xmlns:a14="http://schemas.microsoft.com/office/drawing/2010/main" Requires="a14">
          <p:sp>
            <p:nvSpPr>
              <p:cNvPr id="5" name="標題 1"/>
              <p:cNvSpPr>
                <a:spLocks noGrp="1"/>
              </p:cNvSpPr>
              <p:nvPr>
                <p:ph type="title"/>
              </p:nvPr>
            </p:nvSpPr>
            <p:spPr>
              <a:xfrm>
                <a:off x="884793" y="-6267"/>
                <a:ext cx="10515600" cy="1325563"/>
              </a:xfrm>
            </p:spPr>
            <p:txBody>
              <a:bodyPr/>
              <a:lstStyle/>
              <a:p>
                <a:r>
                  <a:rPr kumimoji="1" lang="en-US" altLang="zh-TW" dirty="0" smtClean="0"/>
                  <a:t>Emission rates(</a:t>
                </a:r>
                <a14:m>
                  <m:oMath xmlns:m="http://schemas.openxmlformats.org/officeDocument/2006/math">
                    <m:r>
                      <a:rPr kumimoji="1" lang="en-US" altLang="zh-TW" b="0" i="1" smtClean="0">
                        <a:latin typeface="Cambria Math" charset="0"/>
                      </a:rPr>
                      <m:t>𝜇</m:t>
                    </m:r>
                  </m:oMath>
                </a14:m>
                <a:r>
                  <a:rPr kumimoji="1" lang="en-US" altLang="zh-TW" dirty="0" smtClean="0"/>
                  <a:t>g/hr)</a:t>
                </a:r>
                <a:r>
                  <a:rPr kumimoji="1" lang="zh-TW" altLang="en-US" dirty="0" smtClean="0"/>
                  <a:t> </a:t>
                </a:r>
                <a:r>
                  <a:rPr kumimoji="1" lang="en-US" altLang="zh-TW" dirty="0" smtClean="0"/>
                  <a:t>and chemical composition(%) in two different growth stage</a:t>
                </a:r>
                <a:endParaRPr kumimoji="1" lang="zh-TW" altLang="en-US" dirty="0"/>
              </a:p>
            </p:txBody>
          </p:sp>
        </mc:Choice>
        <mc:Fallback>
          <p:sp>
            <p:nvSpPr>
              <p:cNvPr id="5" name="標題 1"/>
              <p:cNvSpPr>
                <a:spLocks noGrp="1" noRot="1" noChangeAspect="1" noMove="1" noResize="1" noEditPoints="1" noAdjustHandles="1" noChangeArrowheads="1" noChangeShapeType="1" noTextEdit="1"/>
              </p:cNvSpPr>
              <p:nvPr>
                <p:ph type="title"/>
              </p:nvPr>
            </p:nvSpPr>
            <p:spPr>
              <a:xfrm>
                <a:off x="884793" y="-6267"/>
                <a:ext cx="10515600" cy="1325563"/>
              </a:xfrm>
              <a:blipFill rotWithShape="0">
                <a:blip r:embed="rId3"/>
                <a:stretch>
                  <a:fillRect l="-2319" t="-13364" r="-464" b="-2119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p:cNvSpPr txBox="1"/>
              <p:nvPr/>
            </p:nvSpPr>
            <p:spPr>
              <a:xfrm>
                <a:off x="3418808" y="3398752"/>
                <a:ext cx="1824538" cy="523220"/>
              </a:xfrm>
              <a:prstGeom prst="rect">
                <a:avLst/>
              </a:prstGeom>
              <a:noFill/>
            </p:spPr>
            <p:txBody>
              <a:bodyPr wrap="none" rtlCol="0">
                <a:spAutoFit/>
              </a:bodyPr>
              <a:lstStyle/>
              <a:p>
                <a:r>
                  <a:rPr lang="en-US" altLang="zh-TW" sz="2800" dirty="0" smtClean="0"/>
                  <a:t>0.8</a:t>
                </a:r>
                <a:r>
                  <a:rPr kumimoji="1" lang="en-US" altLang="zh-TW" sz="2800" dirty="0" smtClean="0"/>
                  <a:t> </a:t>
                </a:r>
                <a14:m>
                  <m:oMath xmlns:m="http://schemas.openxmlformats.org/officeDocument/2006/math">
                    <m:r>
                      <a:rPr kumimoji="1" lang="en-US" altLang="zh-TW" sz="2800" i="1">
                        <a:latin typeface="Cambria Math" charset="0"/>
                      </a:rPr>
                      <m:t>𝜇</m:t>
                    </m:r>
                  </m:oMath>
                </a14:m>
                <a:r>
                  <a:rPr kumimoji="1" lang="en-US" altLang="zh-TW" sz="2800" dirty="0" smtClean="0"/>
                  <a:t>g C/</a:t>
                </a:r>
                <a:r>
                  <a:rPr kumimoji="1" lang="en-US" altLang="zh-TW" sz="2800" dirty="0" err="1" smtClean="0"/>
                  <a:t>hr</a:t>
                </a:r>
                <a:endParaRPr lang="en-US" sz="2800" dirty="0"/>
              </a:p>
            </p:txBody>
          </p:sp>
        </mc:Choice>
        <mc:Fallback>
          <p:sp>
            <p:nvSpPr>
              <p:cNvPr id="6" name="TextBox 5"/>
              <p:cNvSpPr txBox="1">
                <a:spLocks noRot="1" noChangeAspect="1" noMove="1" noResize="1" noEditPoints="1" noAdjustHandles="1" noChangeArrowheads="1" noChangeShapeType="1" noTextEdit="1"/>
              </p:cNvSpPr>
              <p:nvPr/>
            </p:nvSpPr>
            <p:spPr>
              <a:xfrm>
                <a:off x="3418808" y="3398752"/>
                <a:ext cx="1824538" cy="523220"/>
              </a:xfrm>
              <a:prstGeom prst="rect">
                <a:avLst/>
              </a:prstGeom>
              <a:blipFill rotWithShape="0">
                <a:blip r:embed="rId4"/>
                <a:stretch>
                  <a:fillRect l="-7023" t="-11765" r="-5351" b="-3411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p:cNvSpPr txBox="1"/>
              <p:nvPr/>
            </p:nvSpPr>
            <p:spPr>
              <a:xfrm>
                <a:off x="8003427" y="6067753"/>
                <a:ext cx="1824538" cy="523220"/>
              </a:xfrm>
              <a:prstGeom prst="rect">
                <a:avLst/>
              </a:prstGeom>
              <a:noFill/>
            </p:spPr>
            <p:txBody>
              <a:bodyPr wrap="none" rtlCol="0">
                <a:spAutoFit/>
              </a:bodyPr>
              <a:lstStyle/>
              <a:p>
                <a:r>
                  <a:rPr lang="en-US" altLang="zh-TW" sz="2800" dirty="0" smtClean="0"/>
                  <a:t>2.1</a:t>
                </a:r>
                <a:r>
                  <a:rPr kumimoji="1" lang="en-US" altLang="zh-TW" sz="2800" dirty="0" smtClean="0"/>
                  <a:t> </a:t>
                </a:r>
                <a14:m>
                  <m:oMath xmlns:m="http://schemas.openxmlformats.org/officeDocument/2006/math">
                    <m:r>
                      <a:rPr kumimoji="1" lang="en-US" altLang="zh-TW" sz="2800" i="1">
                        <a:latin typeface="Cambria Math" charset="0"/>
                      </a:rPr>
                      <m:t>𝜇</m:t>
                    </m:r>
                  </m:oMath>
                </a14:m>
                <a:r>
                  <a:rPr kumimoji="1" lang="en-US" altLang="zh-TW" sz="2800" dirty="0" smtClean="0"/>
                  <a:t>g C/</a:t>
                </a:r>
                <a:r>
                  <a:rPr kumimoji="1" lang="en-US" altLang="zh-TW" sz="2800" dirty="0" err="1" smtClean="0"/>
                  <a:t>hr</a:t>
                </a:r>
                <a:endParaRPr lang="en-US" sz="2800" dirty="0"/>
              </a:p>
            </p:txBody>
          </p:sp>
        </mc:Choice>
        <mc:Fallback>
          <p:sp>
            <p:nvSpPr>
              <p:cNvPr id="7" name="TextBox 6"/>
              <p:cNvSpPr txBox="1">
                <a:spLocks noRot="1" noChangeAspect="1" noMove="1" noResize="1" noEditPoints="1" noAdjustHandles="1" noChangeArrowheads="1" noChangeShapeType="1" noTextEdit="1"/>
              </p:cNvSpPr>
              <p:nvPr/>
            </p:nvSpPr>
            <p:spPr>
              <a:xfrm>
                <a:off x="8003427" y="6067753"/>
                <a:ext cx="1824538" cy="523220"/>
              </a:xfrm>
              <a:prstGeom prst="rect">
                <a:avLst/>
              </a:prstGeom>
              <a:blipFill rotWithShape="0">
                <a:blip r:embed="rId5"/>
                <a:stretch>
                  <a:fillRect l="-7023" t="-10465" r="-5351" b="-3255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3418808" y="6067753"/>
                <a:ext cx="1824538" cy="523220"/>
              </a:xfrm>
              <a:prstGeom prst="rect">
                <a:avLst/>
              </a:prstGeom>
              <a:noFill/>
            </p:spPr>
            <p:txBody>
              <a:bodyPr wrap="none" rtlCol="0">
                <a:spAutoFit/>
              </a:bodyPr>
              <a:lstStyle/>
              <a:p>
                <a:r>
                  <a:rPr lang="en-US" altLang="zh-TW" sz="2800" dirty="0" smtClean="0"/>
                  <a:t>0.6</a:t>
                </a:r>
                <a:r>
                  <a:rPr kumimoji="1" lang="en-US" altLang="zh-TW" sz="2800" dirty="0" smtClean="0"/>
                  <a:t> </a:t>
                </a:r>
                <a14:m>
                  <m:oMath xmlns:m="http://schemas.openxmlformats.org/officeDocument/2006/math">
                    <m:r>
                      <a:rPr kumimoji="1" lang="en-US" altLang="zh-TW" sz="2800" i="1">
                        <a:latin typeface="Cambria Math" charset="0"/>
                      </a:rPr>
                      <m:t>𝜇</m:t>
                    </m:r>
                  </m:oMath>
                </a14:m>
                <a:r>
                  <a:rPr kumimoji="1" lang="en-US" altLang="zh-TW" sz="2800" dirty="0" smtClean="0"/>
                  <a:t>g C/</a:t>
                </a:r>
                <a:r>
                  <a:rPr kumimoji="1" lang="en-US" altLang="zh-TW" sz="2800" dirty="0" err="1" smtClean="0"/>
                  <a:t>hr</a:t>
                </a:r>
                <a:endParaRPr lang="en-US" sz="2800" dirty="0"/>
              </a:p>
            </p:txBody>
          </p:sp>
        </mc:Choice>
        <mc:Fallback>
          <p:sp>
            <p:nvSpPr>
              <p:cNvPr id="8" name="TextBox 7"/>
              <p:cNvSpPr txBox="1">
                <a:spLocks noRot="1" noChangeAspect="1" noMove="1" noResize="1" noEditPoints="1" noAdjustHandles="1" noChangeArrowheads="1" noChangeShapeType="1" noTextEdit="1"/>
              </p:cNvSpPr>
              <p:nvPr/>
            </p:nvSpPr>
            <p:spPr>
              <a:xfrm>
                <a:off x="3418808" y="6067753"/>
                <a:ext cx="1824538" cy="523220"/>
              </a:xfrm>
              <a:prstGeom prst="rect">
                <a:avLst/>
              </a:prstGeom>
              <a:blipFill rotWithShape="0">
                <a:blip r:embed="rId6"/>
                <a:stretch>
                  <a:fillRect l="-7023" t="-10465" r="-5351" b="-3255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p:cNvSpPr txBox="1"/>
              <p:nvPr/>
            </p:nvSpPr>
            <p:spPr>
              <a:xfrm>
                <a:off x="7883060" y="3398752"/>
                <a:ext cx="1824538" cy="523220"/>
              </a:xfrm>
              <a:prstGeom prst="rect">
                <a:avLst/>
              </a:prstGeom>
              <a:noFill/>
            </p:spPr>
            <p:txBody>
              <a:bodyPr wrap="none" rtlCol="0">
                <a:spAutoFit/>
              </a:bodyPr>
              <a:lstStyle/>
              <a:p>
                <a:r>
                  <a:rPr lang="en-US" altLang="zh-TW" sz="2800" dirty="0" smtClean="0"/>
                  <a:t>4.1</a:t>
                </a:r>
                <a:r>
                  <a:rPr kumimoji="1" lang="en-US" altLang="zh-TW" sz="2800" dirty="0" smtClean="0"/>
                  <a:t> </a:t>
                </a:r>
                <a14:m>
                  <m:oMath xmlns:m="http://schemas.openxmlformats.org/officeDocument/2006/math">
                    <m:r>
                      <a:rPr kumimoji="1" lang="en-US" altLang="zh-TW" sz="2800" i="1">
                        <a:latin typeface="Cambria Math" charset="0"/>
                      </a:rPr>
                      <m:t>𝜇</m:t>
                    </m:r>
                  </m:oMath>
                </a14:m>
                <a:r>
                  <a:rPr kumimoji="1" lang="en-US" altLang="zh-TW" sz="2800" dirty="0" smtClean="0"/>
                  <a:t>g C/</a:t>
                </a:r>
                <a:r>
                  <a:rPr kumimoji="1" lang="en-US" altLang="zh-TW" sz="2800" dirty="0" err="1" smtClean="0"/>
                  <a:t>hr</a:t>
                </a:r>
                <a:endParaRPr lang="en-US" sz="2800" dirty="0"/>
              </a:p>
            </p:txBody>
          </p:sp>
        </mc:Choice>
        <mc:Fallback>
          <p:sp>
            <p:nvSpPr>
              <p:cNvPr id="9" name="TextBox 8"/>
              <p:cNvSpPr txBox="1">
                <a:spLocks noRot="1" noChangeAspect="1" noMove="1" noResize="1" noEditPoints="1" noAdjustHandles="1" noChangeArrowheads="1" noChangeShapeType="1" noTextEdit="1"/>
              </p:cNvSpPr>
              <p:nvPr/>
            </p:nvSpPr>
            <p:spPr>
              <a:xfrm>
                <a:off x="7883060" y="3398752"/>
                <a:ext cx="1824538" cy="523220"/>
              </a:xfrm>
              <a:prstGeom prst="rect">
                <a:avLst/>
              </a:prstGeom>
              <a:blipFill rotWithShape="0">
                <a:blip r:embed="rId7"/>
                <a:stretch>
                  <a:fillRect l="-6689" t="-11765" r="-5686" b="-34118"/>
                </a:stretch>
              </a:blipFill>
            </p:spPr>
            <p:txBody>
              <a:bodyPr/>
              <a:lstStyle/>
              <a:p>
                <a:r>
                  <a:rPr lang="en-US">
                    <a:noFill/>
                  </a:rPr>
                  <a:t> </a:t>
                </a:r>
              </a:p>
            </p:txBody>
          </p:sp>
        </mc:Fallback>
      </mc:AlternateContent>
      <p:sp>
        <p:nvSpPr>
          <p:cNvPr id="10" name="TextBox 9"/>
          <p:cNvSpPr txBox="1"/>
          <p:nvPr/>
        </p:nvSpPr>
        <p:spPr>
          <a:xfrm>
            <a:off x="3593533" y="1252971"/>
            <a:ext cx="850746" cy="369332"/>
          </a:xfrm>
          <a:prstGeom prst="rect">
            <a:avLst/>
          </a:prstGeom>
          <a:noFill/>
        </p:spPr>
        <p:txBody>
          <a:bodyPr wrap="none" rtlCol="0">
            <a:spAutoFit/>
          </a:bodyPr>
          <a:lstStyle/>
          <a:p>
            <a:r>
              <a:rPr lang="en-US" b="1" dirty="0" smtClean="0"/>
              <a:t>30days</a:t>
            </a:r>
            <a:endParaRPr lang="en-US" b="1" dirty="0"/>
          </a:p>
        </p:txBody>
      </p:sp>
      <p:sp>
        <p:nvSpPr>
          <p:cNvPr id="11" name="TextBox 10"/>
          <p:cNvSpPr txBox="1"/>
          <p:nvPr/>
        </p:nvSpPr>
        <p:spPr>
          <a:xfrm>
            <a:off x="8026922" y="1314017"/>
            <a:ext cx="850746" cy="369332"/>
          </a:xfrm>
          <a:prstGeom prst="rect">
            <a:avLst/>
          </a:prstGeom>
          <a:noFill/>
        </p:spPr>
        <p:txBody>
          <a:bodyPr wrap="none" rtlCol="0">
            <a:spAutoFit/>
          </a:bodyPr>
          <a:lstStyle/>
          <a:p>
            <a:r>
              <a:rPr lang="en-US" b="1" dirty="0" smtClean="0"/>
              <a:t>46days</a:t>
            </a:r>
            <a:endParaRPr lang="en-US" b="1" dirty="0"/>
          </a:p>
        </p:txBody>
      </p:sp>
    </p:spTree>
    <p:extLst>
      <p:ext uri="{BB962C8B-B14F-4D97-AF65-F5344CB8AC3E}">
        <p14:creationId xmlns:p14="http://schemas.microsoft.com/office/powerpoint/2010/main" val="6728330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516" y="0"/>
            <a:ext cx="10515600" cy="1325563"/>
          </a:xfrm>
        </p:spPr>
        <p:txBody>
          <a:bodyPr/>
          <a:lstStyle/>
          <a:p>
            <a:r>
              <a:rPr lang="en-US" dirty="0" smtClean="0"/>
              <a:t>Standard emission rate for 46 days at </a:t>
            </a:r>
            <a:r>
              <a:rPr lang="it-IT" b="1" dirty="0"/>
              <a:t>30</a:t>
            </a:r>
            <a:r>
              <a:rPr lang="it-IT" dirty="0"/>
              <a:t>°</a:t>
            </a:r>
            <a:r>
              <a:rPr lang="it-IT" b="1" dirty="0"/>
              <a:t>C</a:t>
            </a:r>
            <a:r>
              <a:rPr lang="en-US" dirty="0" smtClean="0"/>
              <a:t> </a:t>
            </a:r>
            <a:endParaRPr lang="en-US" dirty="0"/>
          </a:p>
        </p:txBody>
      </p:sp>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a:ext>
            </a:extLst>
          </a:blip>
          <a:srcRect r="51184"/>
          <a:stretch/>
        </p:blipFill>
        <p:spPr>
          <a:xfrm>
            <a:off x="250441" y="817114"/>
            <a:ext cx="4792044" cy="5988528"/>
          </a:xfrm>
        </p:spPr>
      </p:pic>
      <p:sp>
        <p:nvSpPr>
          <p:cNvPr id="4" name="Slide Number Placeholder 3"/>
          <p:cNvSpPr>
            <a:spLocks noGrp="1"/>
          </p:cNvSpPr>
          <p:nvPr>
            <p:ph type="sldNum" sz="quarter" idx="12"/>
          </p:nvPr>
        </p:nvSpPr>
        <p:spPr>
          <a:xfrm>
            <a:off x="8602916" y="6191461"/>
            <a:ext cx="2743200" cy="365125"/>
          </a:xfrm>
        </p:spPr>
        <p:txBody>
          <a:bodyPr/>
          <a:lstStyle/>
          <a:p>
            <a:fld id="{B5D08150-F1A6-A742-896C-03D6E9953841}" type="slidenum">
              <a:rPr lang="en-US" smtClean="0"/>
              <a:t>15</a:t>
            </a:fld>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1451" y="1470949"/>
            <a:ext cx="6696587" cy="454980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65290" y="1470949"/>
            <a:ext cx="6926734" cy="4717344"/>
          </a:xfrm>
          <a:prstGeom prst="rect">
            <a:avLst/>
          </a:prstGeom>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b="4787"/>
          <a:stretch/>
        </p:blipFill>
        <p:spPr>
          <a:xfrm>
            <a:off x="5236030" y="1156643"/>
            <a:ext cx="6209052" cy="5309471"/>
          </a:xfrm>
          <a:prstGeom prst="rect">
            <a:avLst/>
          </a:prstGeom>
        </p:spPr>
      </p:pic>
    </p:spTree>
    <p:extLst>
      <p:ext uri="{BB962C8B-B14F-4D97-AF65-F5344CB8AC3E}">
        <p14:creationId xmlns:p14="http://schemas.microsoft.com/office/powerpoint/2010/main" val="2109716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179624"/>
            <a:ext cx="11353800" cy="1325563"/>
          </a:xfrm>
        </p:spPr>
        <p:txBody>
          <a:bodyPr/>
          <a:lstStyle/>
          <a:p>
            <a:r>
              <a:rPr kumimoji="1" lang="en-US" altLang="zh-TW" dirty="0" smtClean="0"/>
              <a:t>Comparing the emission rate with </a:t>
            </a:r>
            <a:r>
              <a:rPr kumimoji="1" lang="en-US" altLang="zh-TW" smtClean="0"/>
              <a:t>other plants </a:t>
            </a:r>
            <a:endParaRPr kumimoji="1" lang="zh-TW" altLang="en-US" dirty="0"/>
          </a:p>
        </p:txBody>
      </p:sp>
      <p:sp>
        <p:nvSpPr>
          <p:cNvPr id="4" name="投影片編號版面配置區 3"/>
          <p:cNvSpPr>
            <a:spLocks noGrp="1"/>
          </p:cNvSpPr>
          <p:nvPr>
            <p:ph type="sldNum" sz="quarter" idx="12"/>
          </p:nvPr>
        </p:nvSpPr>
        <p:spPr/>
        <p:txBody>
          <a:bodyPr/>
          <a:lstStyle/>
          <a:p>
            <a:fld id="{B5D08150-F1A6-A742-896C-03D6E9953841}" type="slidenum">
              <a:rPr lang="en-US" smtClean="0"/>
              <a:t>16</a:t>
            </a:fld>
            <a:endParaRPr lang="en-US"/>
          </a:p>
        </p:txBody>
      </p:sp>
      <p:graphicFrame>
        <p:nvGraphicFramePr>
          <p:cNvPr id="6" name="Chart 5"/>
          <p:cNvGraphicFramePr>
            <a:graphicFrameLocks/>
          </p:cNvGraphicFramePr>
          <p:nvPr>
            <p:extLst>
              <p:ext uri="{D42A27DB-BD31-4B8C-83A1-F6EECF244321}">
                <p14:modId xmlns:p14="http://schemas.microsoft.com/office/powerpoint/2010/main" val="197916415"/>
              </p:ext>
            </p:extLst>
          </p:nvPr>
        </p:nvGraphicFramePr>
        <p:xfrm>
          <a:off x="206829" y="979714"/>
          <a:ext cx="11615057" cy="57576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870354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4" name="Slide Number Placeholder 3"/>
          <p:cNvSpPr>
            <a:spLocks noGrp="1"/>
          </p:cNvSpPr>
          <p:nvPr>
            <p:ph type="sldNum" sz="quarter" idx="12"/>
          </p:nvPr>
        </p:nvSpPr>
        <p:spPr/>
        <p:txBody>
          <a:bodyPr/>
          <a:lstStyle/>
          <a:p>
            <a:fld id="{B5D08150-F1A6-A742-896C-03D6E9953841}" type="slidenum">
              <a:rPr lang="en-US" smtClean="0"/>
              <a:t>17</a:t>
            </a:fld>
            <a:endParaRPr lang="en-US"/>
          </a:p>
        </p:txBody>
      </p:sp>
      <p:sp>
        <p:nvSpPr>
          <p:cNvPr id="5" name="Content Placeholder 2"/>
          <p:cNvSpPr>
            <a:spLocks noGrp="1"/>
          </p:cNvSpPr>
          <p:nvPr>
            <p:ph idx="1"/>
          </p:nvPr>
        </p:nvSpPr>
        <p:spPr/>
        <p:txBody>
          <a:bodyPr>
            <a:normAutofit/>
          </a:bodyPr>
          <a:lstStyle/>
          <a:p>
            <a:r>
              <a:rPr lang="en-US" sz="3600" dirty="0" smtClean="0"/>
              <a:t>We identified the marijuana emission factors using the leaf enclosure method.</a:t>
            </a:r>
          </a:p>
          <a:p>
            <a:r>
              <a:rPr lang="en-US" sz="3600" dirty="0" smtClean="0"/>
              <a:t>Those emission factors are reasonable for marijuana plants, but could be higher due to better growing conditions in the MCFs.</a:t>
            </a:r>
          </a:p>
          <a:p>
            <a:r>
              <a:rPr lang="en-US" sz="3600" dirty="0" smtClean="0"/>
              <a:t>This outcome implies that marijuana plant growth at MCFs in Denver may have an adverse impact on ozone generation.</a:t>
            </a:r>
          </a:p>
        </p:txBody>
      </p:sp>
    </p:spTree>
    <p:extLst>
      <p:ext uri="{BB962C8B-B14F-4D97-AF65-F5344CB8AC3E}">
        <p14:creationId xmlns:p14="http://schemas.microsoft.com/office/powerpoint/2010/main" val="11220566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smtClean="0"/>
              <a:t>Next steps	</a:t>
            </a:r>
            <a:endParaRPr kumimoji="1" lang="zh-TW" altLang="en-US" dirty="0"/>
          </a:p>
        </p:txBody>
      </p:sp>
      <p:sp>
        <p:nvSpPr>
          <p:cNvPr id="3" name="內容版面配置區 2"/>
          <p:cNvSpPr>
            <a:spLocks noGrp="1"/>
          </p:cNvSpPr>
          <p:nvPr>
            <p:ph idx="1"/>
          </p:nvPr>
        </p:nvSpPr>
        <p:spPr/>
        <p:txBody>
          <a:bodyPr/>
          <a:lstStyle/>
          <a:p>
            <a:r>
              <a:rPr kumimoji="1" lang="en-US" altLang="zh-TW" dirty="0" smtClean="0"/>
              <a:t>Apply the emission factors into </a:t>
            </a:r>
            <a:r>
              <a:rPr kumimoji="1" lang="en-US" altLang="zh-TW" dirty="0" err="1" smtClean="0"/>
              <a:t>CAMx</a:t>
            </a:r>
            <a:r>
              <a:rPr kumimoji="1" lang="en-US" altLang="zh-TW" dirty="0" smtClean="0"/>
              <a:t> 3SAQS in Colorado for 4km resolution.</a:t>
            </a:r>
          </a:p>
          <a:p>
            <a:r>
              <a:rPr kumimoji="1" lang="en-US" altLang="zh-TW" dirty="0" smtClean="0"/>
              <a:t>Compare the model result with our ambient measurement data.</a:t>
            </a:r>
            <a:endParaRPr kumimoji="1" lang="zh-TW" altLang="en-US" dirty="0"/>
          </a:p>
        </p:txBody>
      </p:sp>
      <p:sp>
        <p:nvSpPr>
          <p:cNvPr id="4" name="投影片編號版面配置區 3"/>
          <p:cNvSpPr>
            <a:spLocks noGrp="1"/>
          </p:cNvSpPr>
          <p:nvPr>
            <p:ph type="sldNum" sz="quarter" idx="12"/>
          </p:nvPr>
        </p:nvSpPr>
        <p:spPr/>
        <p:txBody>
          <a:bodyPr/>
          <a:lstStyle/>
          <a:p>
            <a:fld id="{B5D08150-F1A6-A742-896C-03D6E9953841}" type="slidenum">
              <a:rPr lang="en-US" smtClean="0"/>
              <a:t>18</a:t>
            </a:fld>
            <a:endParaRPr lang="en-US"/>
          </a:p>
        </p:txBody>
      </p:sp>
    </p:spTree>
    <p:extLst>
      <p:ext uri="{BB962C8B-B14F-4D97-AF65-F5344CB8AC3E}">
        <p14:creationId xmlns:p14="http://schemas.microsoft.com/office/powerpoint/2010/main" val="11392370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Acknowledgement</a:t>
            </a:r>
            <a:r>
              <a:rPr lang="en-US" dirty="0"/>
              <a:t/>
            </a:r>
            <a:br>
              <a:rPr lang="en-US" dirty="0"/>
            </a:br>
            <a:r>
              <a:rPr lang="en-US" dirty="0" smtClean="0"/>
              <a:t/>
            </a:r>
            <a:br>
              <a:rPr lang="en-US" dirty="0" smtClean="0"/>
            </a:br>
            <a:r>
              <a:rPr lang="en-US" dirty="0" smtClean="0"/>
              <a:t>NCAR Advanced Study Program(ASP) Fellowship</a:t>
            </a:r>
            <a:br>
              <a:rPr lang="en-US" dirty="0" smtClean="0"/>
            </a:br>
            <a:r>
              <a:rPr lang="en-US" dirty="0" smtClean="0"/>
              <a:t>Intermountain West Data Warehouse (IWDW)</a:t>
            </a:r>
            <a:br>
              <a:rPr lang="en-US" dirty="0" smtClean="0"/>
            </a:br>
            <a:r>
              <a:rPr lang="en-US" dirty="0" smtClean="0"/>
              <a:t/>
            </a:r>
            <a:br>
              <a:rPr lang="en-US" dirty="0" smtClean="0"/>
            </a:br>
            <a:r>
              <a:rPr lang="en-US" dirty="0" smtClean="0"/>
              <a:t>Advisor: Dr. William </a:t>
            </a:r>
            <a:r>
              <a:rPr lang="en-US" dirty="0" err="1" smtClean="0"/>
              <a:t>Vizuete</a:t>
            </a:r>
            <a:r>
              <a:rPr lang="en-US" dirty="0" smtClean="0"/>
              <a:t/>
            </a:r>
            <a:br>
              <a:rPr lang="en-US" dirty="0" smtClean="0"/>
            </a:br>
            <a:r>
              <a:rPr lang="en-US" altLang="en-US" dirty="0" smtClean="0">
                <a:ea typeface="Arial" charset="0"/>
                <a:cs typeface="Arial" charset="0"/>
              </a:rPr>
              <a:t>Dr</a:t>
            </a:r>
            <a:r>
              <a:rPr lang="en-US" altLang="en-US" dirty="0">
                <a:ea typeface="Arial" charset="0"/>
                <a:cs typeface="Arial" charset="0"/>
              </a:rPr>
              <a:t>. Christine </a:t>
            </a:r>
            <a:r>
              <a:rPr lang="en-US" altLang="en-US" dirty="0" err="1" smtClean="0">
                <a:ea typeface="Arial" charset="0"/>
                <a:cs typeface="Arial" charset="0"/>
              </a:rPr>
              <a:t>Wiedinmyer</a:t>
            </a:r>
            <a:r>
              <a:rPr lang="en-US" altLang="en-US" dirty="0" smtClean="0">
                <a:ea typeface="Arial" charset="0"/>
                <a:cs typeface="Arial" charset="0"/>
              </a:rPr>
              <a:t/>
            </a:r>
            <a:br>
              <a:rPr lang="en-US" altLang="en-US" dirty="0" smtClean="0">
                <a:ea typeface="Arial" charset="0"/>
                <a:cs typeface="Arial" charset="0"/>
              </a:rPr>
            </a:br>
            <a:r>
              <a:rPr lang="en-US" altLang="en-US" dirty="0" smtClean="0">
                <a:ea typeface="Arial" charset="0"/>
                <a:cs typeface="Arial" charset="0"/>
              </a:rPr>
              <a:t>Dr. </a:t>
            </a:r>
            <a:r>
              <a:rPr lang="en-US" altLang="en-US" dirty="0" err="1" smtClean="0">
                <a:ea typeface="Arial" charset="0"/>
                <a:cs typeface="Arial" charset="0"/>
              </a:rPr>
              <a:t>Kirsti</a:t>
            </a:r>
            <a:r>
              <a:rPr lang="en-US" altLang="en-US" dirty="0" smtClean="0">
                <a:ea typeface="Arial" charset="0"/>
                <a:cs typeface="Arial" charset="0"/>
              </a:rPr>
              <a:t> Ashworth</a:t>
            </a:r>
            <a:br>
              <a:rPr lang="en-US" altLang="en-US" dirty="0" smtClean="0">
                <a:ea typeface="Arial" charset="0"/>
                <a:cs typeface="Arial" charset="0"/>
              </a:rPr>
            </a:br>
            <a:r>
              <a:rPr lang="en-US" altLang="en-US" dirty="0" smtClean="0">
                <a:ea typeface="Arial" charset="0"/>
                <a:cs typeface="Arial" charset="0"/>
              </a:rPr>
              <a:t>Dr. Peter Harley</a:t>
            </a:r>
            <a:r>
              <a:rPr lang="en-US" altLang="en-US" dirty="0"/>
              <a:t/>
            </a:r>
            <a:br>
              <a:rPr lang="en-US" altLang="en-US" dirty="0"/>
            </a:br>
            <a:r>
              <a:rPr lang="en-US" altLang="en-US" dirty="0" smtClean="0"/>
              <a:t>Dr. John Ortega</a:t>
            </a:r>
            <a:r>
              <a:rPr lang="en-US" altLang="en-US" dirty="0" smtClean="0">
                <a:ea typeface="Arial" charset="0"/>
                <a:cs typeface="Arial" charset="0"/>
              </a:rPr>
              <a:t/>
            </a:r>
            <a:br>
              <a:rPr lang="en-US" altLang="en-US" dirty="0" smtClean="0">
                <a:ea typeface="Arial" charset="0"/>
                <a:cs typeface="Arial" charset="0"/>
              </a:rPr>
            </a:br>
            <a:r>
              <a:rPr lang="en-US" altLang="en-US" dirty="0" smtClean="0">
                <a:ea typeface="Arial" charset="0"/>
                <a:cs typeface="Arial" charset="0"/>
              </a:rPr>
              <a:t>Dr. Jason Surratt</a:t>
            </a:r>
            <a:br>
              <a:rPr lang="en-US" altLang="en-US" dirty="0" smtClean="0">
                <a:ea typeface="Arial" charset="0"/>
                <a:cs typeface="Arial" charset="0"/>
              </a:rPr>
            </a:br>
            <a:r>
              <a:rPr lang="en-US" altLang="en-US" dirty="0" smtClean="0">
                <a:ea typeface="Arial" charset="0"/>
                <a:cs typeface="Arial" charset="0"/>
              </a:rPr>
              <a:t>Dr. Michael </a:t>
            </a:r>
            <a:r>
              <a:rPr lang="en-US" altLang="en-US" dirty="0" err="1" smtClean="0">
                <a:ea typeface="Arial" charset="0"/>
                <a:cs typeface="Arial" charset="0"/>
              </a:rPr>
              <a:t>Barna</a:t>
            </a:r>
            <a:r>
              <a:rPr lang="en-US" altLang="en-US" dirty="0"/>
              <a:t/>
            </a:r>
            <a:br>
              <a:rPr lang="en-US" altLang="en-US" dirty="0"/>
            </a:br>
            <a:r>
              <a:rPr lang="en-US" altLang="en-US" dirty="0" smtClean="0"/>
              <a:t>Dr. Feng-Chi Hsu(David Hsu)</a:t>
            </a:r>
            <a:r>
              <a:rPr lang="en-US" altLang="en-US" dirty="0">
                <a:ea typeface="Arial" charset="0"/>
                <a:cs typeface="Arial" charset="0"/>
              </a:rPr>
              <a:t/>
            </a:r>
            <a:br>
              <a:rPr lang="en-US" altLang="en-US" dirty="0">
                <a:ea typeface="Arial" charset="0"/>
                <a:cs typeface="Arial" charset="0"/>
              </a:rPr>
            </a:br>
            <a:r>
              <a:rPr lang="en-US" altLang="en-US" dirty="0" smtClean="0">
                <a:ea typeface="Arial" charset="0"/>
                <a:cs typeface="Arial" charset="0"/>
              </a:rPr>
              <a:t>Grant </a:t>
            </a:r>
            <a:r>
              <a:rPr lang="en-US" altLang="en-US" dirty="0" err="1" smtClean="0">
                <a:ea typeface="Arial" charset="0"/>
                <a:cs typeface="Arial" charset="0"/>
              </a:rPr>
              <a:t>Josenhans</a:t>
            </a:r>
            <a:endParaRPr lang="en-US" altLang="en-US" dirty="0" smtClean="0"/>
          </a:p>
        </p:txBody>
      </p:sp>
      <p:sp>
        <p:nvSpPr>
          <p:cNvPr id="4" name="Slide Number Placeholder 3"/>
          <p:cNvSpPr>
            <a:spLocks noGrp="1"/>
          </p:cNvSpPr>
          <p:nvPr>
            <p:ph type="sldNum" sz="quarter" idx="12"/>
          </p:nvPr>
        </p:nvSpPr>
        <p:spPr/>
        <p:txBody>
          <a:bodyPr/>
          <a:lstStyle/>
          <a:p>
            <a:fld id="{B5D08150-F1A6-A742-896C-03D6E9953841}" type="slidenum">
              <a:rPr lang="en-US" smtClean="0"/>
              <a:t>19</a:t>
            </a:fld>
            <a:endParaRPr lang="en-US"/>
          </a:p>
        </p:txBody>
      </p:sp>
    </p:spTree>
    <p:extLst>
      <p:ext uri="{BB962C8B-B14F-4D97-AF65-F5344CB8AC3E}">
        <p14:creationId xmlns:p14="http://schemas.microsoft.com/office/powerpoint/2010/main" val="15334347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50"/>
                </a:solidFill>
              </a:rPr>
              <a:t>What is </a:t>
            </a:r>
            <a:r>
              <a:rPr lang="en-US" dirty="0" smtClean="0">
                <a:solidFill>
                  <a:srgbClr val="00B050"/>
                </a:solidFill>
              </a:rPr>
              <a:t>marijuana (</a:t>
            </a:r>
            <a:r>
              <a:rPr lang="en-US" i="1" dirty="0" smtClean="0">
                <a:solidFill>
                  <a:srgbClr val="00B050"/>
                </a:solidFill>
              </a:rPr>
              <a:t>Cannabis </a:t>
            </a:r>
            <a:r>
              <a:rPr lang="en-US" i="1" dirty="0" err="1" smtClean="0">
                <a:solidFill>
                  <a:srgbClr val="00B050"/>
                </a:solidFill>
              </a:rPr>
              <a:t>Sp</a:t>
            </a:r>
            <a:r>
              <a:rPr lang="en-US" dirty="0" smtClean="0">
                <a:solidFill>
                  <a:srgbClr val="00B050"/>
                </a:solidFill>
              </a:rPr>
              <a:t>)?</a:t>
            </a:r>
            <a:endParaRPr lang="en-US" dirty="0"/>
          </a:p>
        </p:txBody>
      </p:sp>
      <p:sp>
        <p:nvSpPr>
          <p:cNvPr id="4" name="Slide Number Placeholder 3"/>
          <p:cNvSpPr>
            <a:spLocks noGrp="1"/>
          </p:cNvSpPr>
          <p:nvPr>
            <p:ph type="sldNum" sz="quarter" idx="12"/>
          </p:nvPr>
        </p:nvSpPr>
        <p:spPr>
          <a:xfrm>
            <a:off x="106230" y="5968205"/>
            <a:ext cx="683339" cy="365125"/>
          </a:xfrm>
        </p:spPr>
        <p:txBody>
          <a:bodyPr/>
          <a:lstStyle/>
          <a:p>
            <a:fld id="{452D13AB-AE8A-8347-9D0C-F4830A1FC533}" type="slidenum">
              <a:rPr lang="en-US" sz="1600" smtClean="0"/>
              <a:t>2</a:t>
            </a:fld>
            <a:endParaRPr lang="en-US" sz="1600" dirty="0"/>
          </a:p>
        </p:txBody>
      </p:sp>
      <p:pic>
        <p:nvPicPr>
          <p:cNvPr id="5" name="Content Placeholder 4"/>
          <p:cNvPicPr>
            <a:picLocks noGrp="1" noChangeAspect="1"/>
          </p:cNvPicPr>
          <p:nvPr>
            <p:ph idx="1"/>
          </p:nvPr>
        </p:nvPicPr>
        <p:blipFill>
          <a:blip r:embed="rId2"/>
          <a:stretch>
            <a:fillRect/>
          </a:stretch>
        </p:blipFill>
        <p:spPr>
          <a:xfrm>
            <a:off x="4444959" y="2274436"/>
            <a:ext cx="3979433" cy="2980734"/>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90882" y="2274436"/>
            <a:ext cx="3161867" cy="2980734"/>
          </a:xfrm>
          <a:prstGeom prst="rect">
            <a:avLst/>
          </a:prstGeom>
        </p:spPr>
      </p:pic>
      <p:sp>
        <p:nvSpPr>
          <p:cNvPr id="7" name="Rectangle 6"/>
          <p:cNvSpPr/>
          <p:nvPr/>
        </p:nvSpPr>
        <p:spPr>
          <a:xfrm>
            <a:off x="914949" y="6150767"/>
            <a:ext cx="9013998" cy="646331"/>
          </a:xfrm>
          <a:prstGeom prst="rect">
            <a:avLst/>
          </a:prstGeom>
        </p:spPr>
        <p:txBody>
          <a:bodyPr wrap="square">
            <a:spAutoFit/>
          </a:bodyPr>
          <a:lstStyle/>
          <a:p>
            <a:r>
              <a:rPr lang="en-US" sz="1200" dirty="0">
                <a:solidFill>
                  <a:srgbClr val="00B050"/>
                </a:solidFill>
                <a:hlinkClick r:id="rId4"/>
              </a:rPr>
              <a:t>http://www.breitbart.com/big-government/2016/10/04/denver-police-running-low-storage-space-confiscated-marijuana/</a:t>
            </a:r>
            <a:endParaRPr lang="en-US" sz="1200" dirty="0">
              <a:solidFill>
                <a:srgbClr val="00B050"/>
              </a:solidFill>
            </a:endParaRPr>
          </a:p>
          <a:p>
            <a:r>
              <a:rPr lang="en-US" sz="1200" dirty="0">
                <a:solidFill>
                  <a:srgbClr val="00B050"/>
                </a:solidFill>
                <a:hlinkClick r:id="rId5"/>
              </a:rPr>
              <a:t>http://www.techtimes.com/articles/129956/20160202/this-is-what-happens-when-you-use-marijuana-every-day-for-five-years.htm</a:t>
            </a:r>
            <a:endParaRPr lang="en-US" sz="1200" dirty="0">
              <a:solidFill>
                <a:srgbClr val="00B050"/>
              </a:solidFill>
            </a:endParaRPr>
          </a:p>
        </p:txBody>
      </p:sp>
      <p:sp>
        <p:nvSpPr>
          <p:cNvPr id="3" name="TextBox 2"/>
          <p:cNvSpPr txBox="1"/>
          <p:nvPr/>
        </p:nvSpPr>
        <p:spPr>
          <a:xfrm>
            <a:off x="8929991" y="1608834"/>
            <a:ext cx="2208179" cy="369332"/>
          </a:xfrm>
          <a:prstGeom prst="rect">
            <a:avLst/>
          </a:prstGeom>
          <a:noFill/>
        </p:spPr>
        <p:txBody>
          <a:bodyPr wrap="square" rtlCol="0">
            <a:spAutoFit/>
          </a:bodyPr>
          <a:lstStyle/>
          <a:p>
            <a:r>
              <a:rPr lang="en-US" dirty="0" smtClean="0"/>
              <a:t>Marijuana Cigarette</a:t>
            </a:r>
            <a:endParaRPr lang="en-US" dirty="0"/>
          </a:p>
        </p:txBody>
      </p:sp>
      <p:pic>
        <p:nvPicPr>
          <p:cNvPr id="8" name="Content Placeholder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442" y="2280541"/>
            <a:ext cx="3966171" cy="2974629"/>
          </a:xfrm>
          <a:prstGeom prst="rect">
            <a:avLst/>
          </a:prstGeom>
        </p:spPr>
      </p:pic>
    </p:spTree>
    <p:extLst>
      <p:ext uri="{BB962C8B-B14F-4D97-AF65-F5344CB8AC3E}">
        <p14:creationId xmlns:p14="http://schemas.microsoft.com/office/powerpoint/2010/main" val="14147879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smtClean="0">
                <a:solidFill>
                  <a:srgbClr val="002060"/>
                </a:solidFill>
              </a:rPr>
              <a:t>Research Background</a:t>
            </a:r>
            <a:r>
              <a:rPr lang="zh-TW" altLang="en-US" dirty="0" smtClean="0">
                <a:solidFill>
                  <a:srgbClr val="002060"/>
                </a:solidFill>
              </a:rPr>
              <a:t> </a:t>
            </a:r>
            <a:endParaRPr lang="en-US" dirty="0">
              <a:solidFill>
                <a:srgbClr val="002060"/>
              </a:solidFill>
            </a:endParaRPr>
          </a:p>
        </p:txBody>
      </p:sp>
      <p:sp>
        <p:nvSpPr>
          <p:cNvPr id="3" name="Content Placeholder 2"/>
          <p:cNvSpPr>
            <a:spLocks noGrp="1"/>
          </p:cNvSpPr>
          <p:nvPr>
            <p:ph idx="1"/>
          </p:nvPr>
        </p:nvSpPr>
        <p:spPr>
          <a:xfrm>
            <a:off x="218654" y="1009104"/>
            <a:ext cx="6283746" cy="5347246"/>
          </a:xfrm>
        </p:spPr>
        <p:txBody>
          <a:bodyPr>
            <a:normAutofit/>
          </a:bodyPr>
          <a:lstStyle/>
          <a:p>
            <a:pPr marL="0" indent="0">
              <a:buNone/>
            </a:pPr>
            <a:r>
              <a:rPr lang="en-US" sz="2600" b="1" dirty="0" smtClean="0"/>
              <a:t>Current marijuana legalization and industry in US</a:t>
            </a:r>
          </a:p>
          <a:p>
            <a:r>
              <a:rPr lang="en-US" dirty="0" smtClean="0"/>
              <a:t>In 2012, Colorado and Washington started to legalize recreational marijuana.</a:t>
            </a:r>
          </a:p>
          <a:p>
            <a:r>
              <a:rPr lang="en-US" dirty="0" smtClean="0"/>
              <a:t>The marijuana industry in Colorado has been active since 2014.</a:t>
            </a:r>
          </a:p>
          <a:p>
            <a:r>
              <a:rPr lang="en-GB" altLang="zh-TW" dirty="0" smtClean="0"/>
              <a:t>2015 annual sales reached almost $1 billion (996million) = grain farming in the state</a:t>
            </a:r>
            <a:r>
              <a:rPr lang="en-US" altLang="zh-TW" dirty="0" smtClean="0"/>
              <a:t>.</a:t>
            </a:r>
          </a:p>
        </p:txBody>
      </p:sp>
      <p:sp>
        <p:nvSpPr>
          <p:cNvPr id="4" name="Slide Number Placeholder 3"/>
          <p:cNvSpPr>
            <a:spLocks noGrp="1"/>
          </p:cNvSpPr>
          <p:nvPr>
            <p:ph type="sldNum" sz="quarter" idx="12"/>
          </p:nvPr>
        </p:nvSpPr>
        <p:spPr/>
        <p:txBody>
          <a:bodyPr/>
          <a:lstStyle/>
          <a:p>
            <a:fld id="{B5D08150-F1A6-A742-896C-03D6E9953841}" type="slidenum">
              <a:rPr lang="en-US" smtClean="0"/>
              <a:t>3</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14653" y="1009105"/>
            <a:ext cx="5813954" cy="4438556"/>
          </a:xfrm>
          <a:prstGeom prst="rect">
            <a:avLst/>
          </a:prstGeom>
        </p:spPr>
      </p:pic>
      <p:sp>
        <p:nvSpPr>
          <p:cNvPr id="6" name="Rectangle 5"/>
          <p:cNvSpPr/>
          <p:nvPr/>
        </p:nvSpPr>
        <p:spPr>
          <a:xfrm>
            <a:off x="218653" y="6581001"/>
            <a:ext cx="6096000" cy="276999"/>
          </a:xfrm>
          <a:prstGeom prst="rect">
            <a:avLst/>
          </a:prstGeom>
        </p:spPr>
        <p:txBody>
          <a:bodyPr>
            <a:spAutoFit/>
          </a:bodyPr>
          <a:lstStyle/>
          <a:p>
            <a:r>
              <a:rPr lang="en-US" sz="1200" dirty="0"/>
              <a:t>http://</a:t>
            </a:r>
            <a:r>
              <a:rPr lang="en-US" sz="1200" dirty="0" err="1"/>
              <a:t>www.governing.com</a:t>
            </a:r>
            <a:r>
              <a:rPr lang="en-US" sz="1200" dirty="0"/>
              <a:t>/</a:t>
            </a:r>
            <a:r>
              <a:rPr lang="en-US" sz="1200" dirty="0" err="1"/>
              <a:t>gov</a:t>
            </a:r>
            <a:r>
              <a:rPr lang="en-US" sz="1200" dirty="0"/>
              <a:t>-data/state-marijuana-laws-map-medical-</a:t>
            </a:r>
            <a:r>
              <a:rPr lang="en-US" sz="1200" dirty="0" err="1"/>
              <a:t>recreational.html</a:t>
            </a:r>
            <a:endParaRPr lang="en-US" sz="1200" dirty="0"/>
          </a:p>
        </p:txBody>
      </p:sp>
    </p:spTree>
    <p:extLst>
      <p:ext uri="{BB962C8B-B14F-4D97-AF65-F5344CB8AC3E}">
        <p14:creationId xmlns:p14="http://schemas.microsoft.com/office/powerpoint/2010/main" val="17527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3600" b="1" dirty="0"/>
              <a:t>Marijuana Cultivation Facilities </a:t>
            </a:r>
            <a:r>
              <a:rPr lang="en-US" altLang="zh-TW" sz="3600" dirty="0" smtClean="0"/>
              <a:t>MCFs </a:t>
            </a:r>
            <a:r>
              <a:rPr lang="en-US" altLang="zh-TW" sz="3600" dirty="0" smtClean="0"/>
              <a:t>and Biogenic </a:t>
            </a:r>
            <a:r>
              <a:rPr lang="en-US" sz="3600" dirty="0"/>
              <a:t>Volatile Organic </a:t>
            </a:r>
            <a:r>
              <a:rPr lang="en-US" sz="3600" dirty="0" smtClean="0"/>
              <a:t>Compounds</a:t>
            </a:r>
            <a:r>
              <a:rPr lang="zh-TW" altLang="en-US" sz="3600" dirty="0" smtClean="0"/>
              <a:t> </a:t>
            </a:r>
            <a:r>
              <a:rPr lang="en-US" altLang="zh-TW" sz="3600" dirty="0" smtClean="0"/>
              <a:t>(BVOC)</a:t>
            </a:r>
            <a:r>
              <a:rPr lang="en-US" sz="3600" dirty="0" smtClean="0"/>
              <a:t>  </a:t>
            </a:r>
            <a:r>
              <a:rPr lang="en-US" altLang="zh-TW" sz="3600" dirty="0" smtClean="0"/>
              <a:t>emission</a:t>
            </a:r>
            <a:endParaRPr kumimoji="1" lang="zh-TW" altLang="en-US" sz="3600" dirty="0"/>
          </a:p>
        </p:txBody>
      </p:sp>
      <p:sp>
        <p:nvSpPr>
          <p:cNvPr id="3" name="內容版面配置區 2"/>
          <p:cNvSpPr>
            <a:spLocks noGrp="1"/>
          </p:cNvSpPr>
          <p:nvPr>
            <p:ph idx="1"/>
          </p:nvPr>
        </p:nvSpPr>
        <p:spPr/>
        <p:txBody>
          <a:bodyPr/>
          <a:lstStyle/>
          <a:p>
            <a:endParaRPr kumimoji="1" lang="zh-TW" altLang="en-US" dirty="0"/>
          </a:p>
        </p:txBody>
      </p:sp>
      <p:sp>
        <p:nvSpPr>
          <p:cNvPr id="4" name="投影片編號版面配置區 3"/>
          <p:cNvSpPr>
            <a:spLocks noGrp="1"/>
          </p:cNvSpPr>
          <p:nvPr>
            <p:ph type="sldNum" sz="quarter" idx="12"/>
          </p:nvPr>
        </p:nvSpPr>
        <p:spPr/>
        <p:txBody>
          <a:bodyPr/>
          <a:lstStyle/>
          <a:p>
            <a:fld id="{B5D08150-F1A6-A742-896C-03D6E9953841}" type="slidenum">
              <a:rPr lang="en-US" smtClean="0"/>
              <a:t>4</a:t>
            </a:fld>
            <a:endParaRPr lang="en-US"/>
          </a:p>
        </p:txBody>
      </p:sp>
      <p:pic>
        <p:nvPicPr>
          <p:cNvPr id="5" name="Content Placeholder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59187" y="1516543"/>
            <a:ext cx="9367045" cy="4750113"/>
          </a:xfrm>
          <a:prstGeom prst="rect">
            <a:avLst/>
          </a:prstGeom>
        </p:spPr>
      </p:pic>
      <p:sp>
        <p:nvSpPr>
          <p:cNvPr id="6" name="TextBox 6"/>
          <p:cNvSpPr txBox="1"/>
          <p:nvPr/>
        </p:nvSpPr>
        <p:spPr>
          <a:xfrm>
            <a:off x="2323718" y="6108025"/>
            <a:ext cx="7395837" cy="861774"/>
          </a:xfrm>
          <a:prstGeom prst="rect">
            <a:avLst/>
          </a:prstGeom>
          <a:noFill/>
        </p:spPr>
        <p:txBody>
          <a:bodyPr wrap="square" rtlCol="0">
            <a:spAutoFit/>
          </a:bodyPr>
          <a:lstStyle/>
          <a:p>
            <a:r>
              <a:rPr lang="en-US" sz="1600" dirty="0"/>
              <a:t>High Time to Assess the Environmental Impacts of Cannabis </a:t>
            </a:r>
            <a:r>
              <a:rPr lang="en-US" sz="1600" dirty="0" smtClean="0"/>
              <a:t>Cultivation. 2017, </a:t>
            </a:r>
            <a:r>
              <a:rPr lang="en-US" sz="1600" dirty="0">
                <a:hlinkClick r:id="rId4"/>
              </a:rPr>
              <a:t>K. Ashworth</a:t>
            </a:r>
            <a:r>
              <a:rPr lang="en-US" sz="1600" baseline="30000" dirty="0"/>
              <a:t>†</a:t>
            </a:r>
            <a:r>
              <a:rPr lang="en-US" sz="1600" dirty="0"/>
              <a:t> and </a:t>
            </a:r>
            <a:r>
              <a:rPr lang="en-US" sz="1600" dirty="0">
                <a:hlinkClick r:id="rId5"/>
              </a:rPr>
              <a:t>W. Vizuete</a:t>
            </a:r>
            <a:r>
              <a:rPr lang="en-US" sz="1600" dirty="0" smtClean="0"/>
              <a:t> </a:t>
            </a:r>
            <a:endParaRPr lang="en-US" sz="1600" dirty="0"/>
          </a:p>
          <a:p>
            <a:endParaRPr lang="en-US" dirty="0"/>
          </a:p>
        </p:txBody>
      </p:sp>
    </p:spTree>
    <p:extLst>
      <p:ext uri="{BB962C8B-B14F-4D97-AF65-F5344CB8AC3E}">
        <p14:creationId xmlns:p14="http://schemas.microsoft.com/office/powerpoint/2010/main" val="5094537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759"/>
            <a:ext cx="10515600" cy="1325563"/>
          </a:xfrm>
        </p:spPr>
        <p:txBody>
          <a:bodyPr/>
          <a:lstStyle/>
          <a:p>
            <a:r>
              <a:rPr lang="en-US" smtClean="0"/>
              <a:t>Marijuana </a:t>
            </a:r>
            <a:r>
              <a:rPr lang="en-US" dirty="0" smtClean="0"/>
              <a:t>and VOC emission research</a:t>
            </a:r>
            <a:endParaRPr lang="en-US" dirty="0"/>
          </a:p>
        </p:txBody>
      </p:sp>
      <p:sp>
        <p:nvSpPr>
          <p:cNvPr id="4" name="Slide Number Placeholder 3"/>
          <p:cNvSpPr>
            <a:spLocks noGrp="1"/>
          </p:cNvSpPr>
          <p:nvPr>
            <p:ph type="sldNum" sz="quarter" idx="12"/>
          </p:nvPr>
        </p:nvSpPr>
        <p:spPr/>
        <p:txBody>
          <a:bodyPr/>
          <a:lstStyle/>
          <a:p>
            <a:fld id="{B5D08150-F1A6-A742-896C-03D6E9953841}" type="slidenum">
              <a:rPr lang="en-US" smtClean="0"/>
              <a:t>5</a:t>
            </a:fld>
            <a:endParaRPr lang="en-US"/>
          </a:p>
        </p:txBody>
      </p:sp>
      <p:sp>
        <p:nvSpPr>
          <p:cNvPr id="8" name="Content Placeholder 2"/>
          <p:cNvSpPr txBox="1">
            <a:spLocks/>
          </p:cNvSpPr>
          <p:nvPr/>
        </p:nvSpPr>
        <p:spPr>
          <a:xfrm>
            <a:off x="654493" y="1454544"/>
            <a:ext cx="10699307" cy="51634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buFont typeface="Arial" charset="0"/>
              <a:buChar char="•"/>
            </a:pPr>
            <a:r>
              <a:rPr lang="en-GB" dirty="0" smtClean="0"/>
              <a:t>Earlier </a:t>
            </a:r>
            <a:r>
              <a:rPr lang="en-GB" dirty="0"/>
              <a:t>studies </a:t>
            </a:r>
            <a:r>
              <a:rPr lang="en-GB" dirty="0" smtClean="0"/>
              <a:t>focus on </a:t>
            </a:r>
            <a:r>
              <a:rPr lang="en-GB" b="1" dirty="0" smtClean="0"/>
              <a:t>pharmacological</a:t>
            </a:r>
            <a:r>
              <a:rPr lang="en-GB" dirty="0" smtClean="0"/>
              <a:t> </a:t>
            </a:r>
            <a:r>
              <a:rPr lang="en-GB" dirty="0"/>
              <a:t>and </a:t>
            </a:r>
            <a:r>
              <a:rPr lang="en-GB" b="1" dirty="0"/>
              <a:t>health </a:t>
            </a:r>
            <a:r>
              <a:rPr lang="en-GB" b="1" dirty="0" smtClean="0"/>
              <a:t>effects </a:t>
            </a:r>
            <a:r>
              <a:rPr lang="en-GB" dirty="0" smtClean="0"/>
              <a:t>of Marijuana.</a:t>
            </a:r>
          </a:p>
          <a:p>
            <a:pPr marL="342900" indent="-342900">
              <a:buFont typeface="Arial" charset="0"/>
              <a:buChar char="•"/>
            </a:pPr>
            <a:r>
              <a:rPr lang="en-GB" b="1" dirty="0" smtClean="0"/>
              <a:t>Principal components</a:t>
            </a:r>
            <a:r>
              <a:rPr lang="en-GB" dirty="0" smtClean="0"/>
              <a:t> are </a:t>
            </a:r>
            <a:r>
              <a:rPr lang="en-GB" b="1" dirty="0" smtClean="0"/>
              <a:t>monoterpenes, </a:t>
            </a:r>
            <a:r>
              <a:rPr lang="en-GB" dirty="0" smtClean="0"/>
              <a:t>such as</a:t>
            </a:r>
            <a:r>
              <a:rPr lang="zh-TW" altLang="en-US" dirty="0" smtClean="0"/>
              <a:t> </a:t>
            </a:r>
            <a:r>
              <a:rPr lang="en-GB" altLang="zh-TW" dirty="0"/>
              <a:t>α- and β-</a:t>
            </a:r>
            <a:r>
              <a:rPr lang="en-GB" altLang="zh-TW" dirty="0" err="1"/>
              <a:t>pinene</a:t>
            </a:r>
            <a:r>
              <a:rPr lang="en-GB" altLang="zh-TW" dirty="0"/>
              <a:t>, β-</a:t>
            </a:r>
            <a:r>
              <a:rPr lang="en-GB" altLang="zh-TW" dirty="0" err="1"/>
              <a:t>myrcene</a:t>
            </a:r>
            <a:r>
              <a:rPr lang="en-GB" altLang="zh-TW" dirty="0"/>
              <a:t>, d-limonene and cis-</a:t>
            </a:r>
            <a:r>
              <a:rPr lang="en-GB" altLang="zh-TW" dirty="0" err="1"/>
              <a:t>ocimene</a:t>
            </a:r>
            <a:r>
              <a:rPr lang="en-GB" altLang="zh-TW" dirty="0"/>
              <a:t>, and </a:t>
            </a:r>
            <a:r>
              <a:rPr lang="en-GB" altLang="zh-TW" b="1" dirty="0"/>
              <a:t>the </a:t>
            </a:r>
            <a:r>
              <a:rPr lang="en-GB" altLang="zh-TW" b="1" dirty="0" err="1"/>
              <a:t>sesquiterpenes</a:t>
            </a:r>
            <a:r>
              <a:rPr lang="en-GB" altLang="zh-TW" b="1" dirty="0"/>
              <a:t> </a:t>
            </a:r>
            <a:r>
              <a:rPr lang="en-GB" altLang="zh-TW" dirty="0"/>
              <a:t>β-</a:t>
            </a:r>
            <a:r>
              <a:rPr lang="en-GB" altLang="zh-TW" dirty="0" err="1"/>
              <a:t>caryophyllene</a:t>
            </a:r>
            <a:r>
              <a:rPr lang="en-GB" altLang="zh-TW" dirty="0"/>
              <a:t>, β-</a:t>
            </a:r>
            <a:r>
              <a:rPr lang="en-GB" altLang="zh-TW" dirty="0" err="1"/>
              <a:t>farnesene</a:t>
            </a:r>
            <a:r>
              <a:rPr lang="en-GB" altLang="zh-TW" dirty="0"/>
              <a:t> and </a:t>
            </a:r>
            <a:r>
              <a:rPr lang="en-GB" altLang="zh-TW" dirty="0" smtClean="0"/>
              <a:t>α-</a:t>
            </a:r>
            <a:r>
              <a:rPr lang="en-GB" altLang="zh-TW" dirty="0" err="1" smtClean="0"/>
              <a:t>humulene</a:t>
            </a:r>
            <a:r>
              <a:rPr lang="en-GB" dirty="0" smtClean="0"/>
              <a:t>.</a:t>
            </a:r>
          </a:p>
          <a:p>
            <a:pPr marL="342900" indent="-342900">
              <a:buFont typeface="Arial" charset="0"/>
              <a:buChar char="•"/>
            </a:pPr>
            <a:r>
              <a:rPr lang="en-GB" dirty="0" smtClean="0"/>
              <a:t>VOC </a:t>
            </a:r>
            <a:r>
              <a:rPr lang="en-GB" dirty="0"/>
              <a:t>concentrations </a:t>
            </a:r>
            <a:r>
              <a:rPr lang="en-GB" b="1" dirty="0" smtClean="0"/>
              <a:t>of </a:t>
            </a:r>
            <a:r>
              <a:rPr lang="en-GB" b="1" dirty="0"/>
              <a:t>50-100 </a:t>
            </a:r>
            <a:r>
              <a:rPr lang="en-GB" b="1" dirty="0" err="1"/>
              <a:t>ppbv</a:t>
            </a:r>
            <a:r>
              <a:rPr lang="en-GB" dirty="0"/>
              <a:t> </a:t>
            </a:r>
            <a:r>
              <a:rPr lang="en-GB" dirty="0" smtClean="0"/>
              <a:t>found within </a:t>
            </a:r>
            <a:r>
              <a:rPr lang="en-GB" dirty="0"/>
              <a:t>growing </a:t>
            </a:r>
            <a:r>
              <a:rPr lang="en-GB" dirty="0" smtClean="0"/>
              <a:t>rooms.</a:t>
            </a:r>
          </a:p>
          <a:p>
            <a:pPr marL="342900" indent="-342900">
              <a:buFont typeface="Arial" charset="0"/>
              <a:buChar char="•"/>
            </a:pPr>
            <a:r>
              <a:rPr lang="en-GB" dirty="0" smtClean="0"/>
              <a:t>The previous methods measured the concentration above the plants and dry plant leaves, but couldn’t be used to quantify the VOC </a:t>
            </a:r>
            <a:r>
              <a:rPr lang="en-GB" b="1" dirty="0" smtClean="0">
                <a:solidFill>
                  <a:srgbClr val="00B050"/>
                </a:solidFill>
              </a:rPr>
              <a:t>emission rate of marijuana</a:t>
            </a:r>
            <a:r>
              <a:rPr lang="en-GB" b="1" dirty="0" smtClean="0"/>
              <a:t>. </a:t>
            </a:r>
          </a:p>
          <a:p>
            <a:pPr marL="342900" indent="-342900">
              <a:buFont typeface="Arial" charset="0"/>
              <a:buChar char="•"/>
            </a:pPr>
            <a:r>
              <a:rPr lang="en-GB" b="1" dirty="0" smtClean="0"/>
              <a:t>The emission rate is necessary to estimate the emission from MCFs.</a:t>
            </a:r>
            <a:endParaRPr lang="en-US" b="1" dirty="0" smtClean="0"/>
          </a:p>
        </p:txBody>
      </p:sp>
      <p:sp>
        <p:nvSpPr>
          <p:cNvPr id="9" name="TextBox 8"/>
          <p:cNvSpPr txBox="1"/>
          <p:nvPr/>
        </p:nvSpPr>
        <p:spPr>
          <a:xfrm>
            <a:off x="838200" y="6077247"/>
            <a:ext cx="5596402" cy="923330"/>
          </a:xfrm>
          <a:prstGeom prst="rect">
            <a:avLst/>
          </a:prstGeom>
          <a:noFill/>
        </p:spPr>
        <p:txBody>
          <a:bodyPr wrap="square" rtlCol="0">
            <a:spAutoFit/>
          </a:bodyPr>
          <a:lstStyle/>
          <a:p>
            <a:r>
              <a:rPr lang="en-GB" dirty="0"/>
              <a:t>(Hood 1973, Turner 1980, </a:t>
            </a:r>
            <a:r>
              <a:rPr lang="en-GB" dirty="0" err="1"/>
              <a:t>Martyny</a:t>
            </a:r>
            <a:r>
              <a:rPr lang="en-GB" dirty="0"/>
              <a:t> 2013, Rice 2015a, </a:t>
            </a:r>
            <a:r>
              <a:rPr lang="en-GB" dirty="0" err="1"/>
              <a:t>Marchini</a:t>
            </a:r>
            <a:r>
              <a:rPr lang="en-GB" dirty="0"/>
              <a:t> 2014, </a:t>
            </a:r>
            <a:r>
              <a:rPr lang="en-GB" dirty="0" err="1"/>
              <a:t>Hillig</a:t>
            </a:r>
            <a:r>
              <a:rPr lang="en-GB" dirty="0"/>
              <a:t> 2004, </a:t>
            </a:r>
            <a:r>
              <a:rPr lang="en-GB" dirty="0" err="1"/>
              <a:t>Fischedick</a:t>
            </a:r>
            <a:r>
              <a:rPr lang="en-GB" dirty="0"/>
              <a:t> 2010)</a:t>
            </a:r>
            <a:r>
              <a:rPr lang="en-US" dirty="0"/>
              <a:t> </a:t>
            </a:r>
            <a:endParaRPr lang="en-GB" dirty="0"/>
          </a:p>
          <a:p>
            <a:endParaRPr lang="en-US" dirty="0"/>
          </a:p>
        </p:txBody>
      </p:sp>
    </p:spTree>
    <p:extLst>
      <p:ext uri="{BB962C8B-B14F-4D97-AF65-F5344CB8AC3E}">
        <p14:creationId xmlns:p14="http://schemas.microsoft.com/office/powerpoint/2010/main" val="1572870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0"/>
                                  </p:iterate>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0"/>
                                  </p:iterate>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0"/>
                                  </p:iterate>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lt">
                                    <p:tmAbs val="0"/>
                                  </p:iterate>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lt">
                                    <p:tmAbs val="0"/>
                                  </p:iterate>
                                  <p:childTnLst>
                                    <p:set>
                                      <p:cBhvr>
                                        <p:cTn id="22" dur="1" fill="hold">
                                          <p:stCondLst>
                                            <p:cond delay="0"/>
                                          </p:stCondLst>
                                        </p:cTn>
                                        <p:tgtEl>
                                          <p:spTgt spid="8">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517" y="184260"/>
            <a:ext cx="10515600" cy="1325563"/>
          </a:xfrm>
        </p:spPr>
        <p:txBody>
          <a:bodyPr/>
          <a:lstStyle/>
          <a:p>
            <a:r>
              <a:rPr lang="en-US" dirty="0" smtClean="0"/>
              <a:t>Summary Of Motivation</a:t>
            </a:r>
            <a:endParaRPr lang="en-US" dirty="0"/>
          </a:p>
        </p:txBody>
      </p:sp>
      <p:sp>
        <p:nvSpPr>
          <p:cNvPr id="3" name="Content Placeholder 2"/>
          <p:cNvSpPr>
            <a:spLocks noGrp="1"/>
          </p:cNvSpPr>
          <p:nvPr>
            <p:ph idx="1"/>
          </p:nvPr>
        </p:nvSpPr>
        <p:spPr>
          <a:xfrm>
            <a:off x="580361" y="1228605"/>
            <a:ext cx="10893056" cy="4688405"/>
          </a:xfrm>
        </p:spPr>
        <p:txBody>
          <a:bodyPr>
            <a:normAutofit/>
          </a:bodyPr>
          <a:lstStyle/>
          <a:p>
            <a:r>
              <a:rPr lang="en-US" sz="3200" dirty="0" smtClean="0"/>
              <a:t>Colorado </a:t>
            </a:r>
            <a:r>
              <a:rPr lang="en-US" sz="3200" dirty="0"/>
              <a:t>is the first state to legalize the </a:t>
            </a:r>
            <a:r>
              <a:rPr lang="en-US" sz="3200" b="1" dirty="0"/>
              <a:t>industrial-scale cultivation of marijuana </a:t>
            </a:r>
            <a:r>
              <a:rPr lang="en-US" sz="3200" b="1" dirty="0" smtClean="0"/>
              <a:t>plants</a:t>
            </a:r>
            <a:r>
              <a:rPr lang="en-US" sz="3200" dirty="0" smtClean="0"/>
              <a:t>, which has become a fast growing industry since 2014.</a:t>
            </a:r>
          </a:p>
          <a:p>
            <a:r>
              <a:rPr lang="en-US" sz="3200" dirty="0" smtClean="0"/>
              <a:t>Indoor and lab measurement indicated that </a:t>
            </a:r>
            <a:r>
              <a:rPr lang="en-US" sz="3200" b="1" dirty="0" smtClean="0"/>
              <a:t>monoterpenes</a:t>
            </a:r>
            <a:r>
              <a:rPr lang="en-US" sz="3200" dirty="0" smtClean="0"/>
              <a:t> are the principle emission species from </a:t>
            </a:r>
            <a:r>
              <a:rPr lang="en-GB" sz="3200" i="1" dirty="0"/>
              <a:t>Cannabis </a:t>
            </a:r>
            <a:r>
              <a:rPr lang="en-GB" sz="3200" i="1" dirty="0" err="1" smtClean="0"/>
              <a:t>spp</a:t>
            </a:r>
            <a:r>
              <a:rPr lang="en-US" sz="3200" dirty="0" smtClean="0"/>
              <a:t>. Their methods couldn’t calculate the emission rate of marijuana. </a:t>
            </a:r>
            <a:endParaRPr lang="en-US" sz="3200" dirty="0"/>
          </a:p>
          <a:p>
            <a:r>
              <a:rPr lang="en-US" sz="3200" dirty="0" smtClean="0"/>
              <a:t>Monoterpenes from MCFs may impact the air quality in </a:t>
            </a:r>
            <a:r>
              <a:rPr lang="en-US" sz="3200" b="1" dirty="0" smtClean="0"/>
              <a:t>ozone non-attainment areas</a:t>
            </a:r>
            <a:r>
              <a:rPr lang="en-US" sz="3200" dirty="0" smtClean="0"/>
              <a:t>, including Denver and the Front Range metropolitan area. </a:t>
            </a:r>
          </a:p>
        </p:txBody>
      </p:sp>
      <p:sp>
        <p:nvSpPr>
          <p:cNvPr id="4" name="Slide Number Placeholder 3"/>
          <p:cNvSpPr>
            <a:spLocks noGrp="1"/>
          </p:cNvSpPr>
          <p:nvPr>
            <p:ph type="sldNum" sz="quarter" idx="12"/>
          </p:nvPr>
        </p:nvSpPr>
        <p:spPr/>
        <p:txBody>
          <a:bodyPr/>
          <a:lstStyle/>
          <a:p>
            <a:fld id="{B5D08150-F1A6-A742-896C-03D6E9953841}" type="slidenum">
              <a:rPr lang="en-US" smtClean="0"/>
              <a:t>6</a:t>
            </a:fld>
            <a:endParaRPr lang="en-US"/>
          </a:p>
        </p:txBody>
      </p:sp>
    </p:spTree>
    <p:extLst>
      <p:ext uri="{BB962C8B-B14F-4D97-AF65-F5344CB8AC3E}">
        <p14:creationId xmlns:p14="http://schemas.microsoft.com/office/powerpoint/2010/main" val="1860803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644" y="208724"/>
            <a:ext cx="8596668" cy="1320800"/>
          </a:xfrm>
        </p:spPr>
        <p:txBody>
          <a:bodyPr/>
          <a:lstStyle/>
          <a:p>
            <a:r>
              <a:rPr lang="en-US" dirty="0"/>
              <a:t>Why </a:t>
            </a:r>
            <a:r>
              <a:rPr lang="en-US" dirty="0" smtClean="0"/>
              <a:t>are the </a:t>
            </a:r>
            <a:r>
              <a:rPr lang="en-US" dirty="0"/>
              <a:t>VOC </a:t>
            </a:r>
            <a:r>
              <a:rPr lang="en-US" dirty="0" smtClean="0"/>
              <a:t>emissions </a:t>
            </a:r>
            <a:r>
              <a:rPr lang="en-US" dirty="0"/>
              <a:t>from </a:t>
            </a:r>
            <a:r>
              <a:rPr lang="en-US" dirty="0" smtClean="0"/>
              <a:t>MCFs important in Denver?</a:t>
            </a:r>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75597" y="1501269"/>
            <a:ext cx="7556715" cy="5113001"/>
          </a:xfrm>
          <a:prstGeom prst="rect">
            <a:avLst/>
          </a:prstGeom>
        </p:spPr>
      </p:pic>
      <p:sp>
        <p:nvSpPr>
          <p:cNvPr id="9" name="TextBox 8"/>
          <p:cNvSpPr txBox="1"/>
          <p:nvPr/>
        </p:nvSpPr>
        <p:spPr>
          <a:xfrm>
            <a:off x="800515" y="1874887"/>
            <a:ext cx="1882247" cy="369332"/>
          </a:xfrm>
          <a:prstGeom prst="rect">
            <a:avLst/>
          </a:prstGeom>
          <a:noFill/>
        </p:spPr>
        <p:txBody>
          <a:bodyPr wrap="none" rtlCol="0">
            <a:spAutoFit/>
          </a:bodyPr>
          <a:lstStyle/>
          <a:p>
            <a:r>
              <a:rPr lang="en-US" dirty="0" smtClean="0"/>
              <a:t>Moderate (2016)</a:t>
            </a:r>
            <a:endParaRPr lang="en-US" dirty="0"/>
          </a:p>
        </p:txBody>
      </p:sp>
      <p:sp>
        <p:nvSpPr>
          <p:cNvPr id="6" name="Rectangle 5"/>
          <p:cNvSpPr/>
          <p:nvPr/>
        </p:nvSpPr>
        <p:spPr>
          <a:xfrm>
            <a:off x="3746500" y="3416300"/>
            <a:ext cx="914400" cy="787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12"/>
          </p:nvPr>
        </p:nvSpPr>
        <p:spPr>
          <a:xfrm>
            <a:off x="10445736" y="6105829"/>
            <a:ext cx="683339" cy="365125"/>
          </a:xfrm>
        </p:spPr>
        <p:txBody>
          <a:bodyPr/>
          <a:lstStyle/>
          <a:p>
            <a:fld id="{452D13AB-AE8A-8347-9D0C-F4830A1FC533}" type="slidenum">
              <a:rPr lang="en-US" sz="1600" smtClean="0"/>
              <a:t>7</a:t>
            </a:fld>
            <a:endParaRPr lang="en-US" sz="1600" dirty="0"/>
          </a:p>
        </p:txBody>
      </p:sp>
      <p:sp>
        <p:nvSpPr>
          <p:cNvPr id="3" name="Rectangle 2"/>
          <p:cNvSpPr/>
          <p:nvPr/>
        </p:nvSpPr>
        <p:spPr>
          <a:xfrm>
            <a:off x="800515" y="1590517"/>
            <a:ext cx="1784656" cy="369332"/>
          </a:xfrm>
          <a:prstGeom prst="rect">
            <a:avLst/>
          </a:prstGeom>
        </p:spPr>
        <p:txBody>
          <a:bodyPr wrap="none">
            <a:spAutoFit/>
          </a:bodyPr>
          <a:lstStyle/>
          <a:p>
            <a:r>
              <a:rPr lang="en-US" dirty="0" smtClean="0"/>
              <a:t>Marginal   (2015)</a:t>
            </a:r>
            <a:endParaRPr lang="en-US" dirty="0"/>
          </a:p>
        </p:txBody>
      </p:sp>
    </p:spTree>
    <p:extLst>
      <p:ext uri="{BB962C8B-B14F-4D97-AF65-F5344CB8AC3E}">
        <p14:creationId xmlns:p14="http://schemas.microsoft.com/office/powerpoint/2010/main" val="938416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036" y="131850"/>
            <a:ext cx="8596668" cy="1320800"/>
          </a:xfrm>
        </p:spPr>
        <p:txBody>
          <a:bodyPr/>
          <a:lstStyle/>
          <a:p>
            <a:r>
              <a:rPr lang="en-US" b="1" dirty="0" smtClean="0"/>
              <a:t>Marijuana</a:t>
            </a:r>
            <a:r>
              <a:rPr lang="en-US" b="1" dirty="0"/>
              <a:t> Cultivation Facilities </a:t>
            </a:r>
            <a:r>
              <a:rPr lang="en-US" dirty="0" smtClean="0"/>
              <a:t>MCFs and Marijuana industry in CO</a:t>
            </a:r>
            <a:endParaRPr lang="en-US" dirty="0"/>
          </a:p>
        </p:txBody>
      </p:sp>
      <p:sp>
        <p:nvSpPr>
          <p:cNvPr id="16" name="Oval 15"/>
          <p:cNvSpPr/>
          <p:nvPr/>
        </p:nvSpPr>
        <p:spPr>
          <a:xfrm>
            <a:off x="9908733" y="811653"/>
            <a:ext cx="227321" cy="23065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0226920" y="727664"/>
            <a:ext cx="1275798" cy="369332"/>
          </a:xfrm>
          <a:prstGeom prst="rect">
            <a:avLst/>
          </a:prstGeom>
          <a:noFill/>
        </p:spPr>
        <p:txBody>
          <a:bodyPr wrap="none" rtlCol="0">
            <a:spAutoFit/>
          </a:bodyPr>
          <a:lstStyle/>
          <a:p>
            <a:r>
              <a:rPr lang="en-US" dirty="0" smtClean="0"/>
              <a:t>Retail MCFs</a:t>
            </a:r>
            <a:endParaRPr lang="en-US" dirty="0"/>
          </a:p>
        </p:txBody>
      </p:sp>
      <p:sp>
        <p:nvSpPr>
          <p:cNvPr id="18" name="Cross 17"/>
          <p:cNvSpPr/>
          <p:nvPr/>
        </p:nvSpPr>
        <p:spPr>
          <a:xfrm>
            <a:off x="9899189" y="1119847"/>
            <a:ext cx="227321" cy="230660"/>
          </a:xfrm>
          <a:prstGeom prst="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0217376" y="1083318"/>
            <a:ext cx="1496564" cy="369332"/>
          </a:xfrm>
          <a:prstGeom prst="rect">
            <a:avLst/>
          </a:prstGeom>
          <a:noFill/>
        </p:spPr>
        <p:txBody>
          <a:bodyPr wrap="none" rtlCol="0">
            <a:spAutoFit/>
          </a:bodyPr>
          <a:lstStyle/>
          <a:p>
            <a:r>
              <a:rPr lang="en-US" dirty="0" smtClean="0"/>
              <a:t>Medical MCFs</a:t>
            </a:r>
            <a:endParaRPr lang="en-US" dirty="0"/>
          </a:p>
        </p:txBody>
      </p:sp>
      <p:sp>
        <p:nvSpPr>
          <p:cNvPr id="3" name="Slide Number Placeholder 2"/>
          <p:cNvSpPr>
            <a:spLocks noGrp="1"/>
          </p:cNvSpPr>
          <p:nvPr>
            <p:ph type="sldNum" sz="quarter" idx="12"/>
          </p:nvPr>
        </p:nvSpPr>
        <p:spPr>
          <a:xfrm flipH="1">
            <a:off x="199628" y="5747709"/>
            <a:ext cx="960966" cy="398444"/>
          </a:xfrm>
        </p:spPr>
        <p:txBody>
          <a:bodyPr/>
          <a:lstStyle/>
          <a:p>
            <a:fld id="{452D13AB-AE8A-8347-9D0C-F4830A1FC533}" type="slidenum">
              <a:rPr lang="en-US" sz="1600" smtClean="0"/>
              <a:t>8</a:t>
            </a:fld>
            <a:endParaRPr lang="en-US" sz="1600"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1784" y="1799139"/>
            <a:ext cx="6271588" cy="4620632"/>
          </a:xfrm>
          <a:prstGeom prst="rect">
            <a:avLst/>
          </a:prstGeom>
        </p:spPr>
      </p:pic>
      <p:sp>
        <p:nvSpPr>
          <p:cNvPr id="7" name="Rectangle 6"/>
          <p:cNvSpPr/>
          <p:nvPr/>
        </p:nvSpPr>
        <p:spPr>
          <a:xfrm>
            <a:off x="9151935" y="3158089"/>
            <a:ext cx="280086" cy="28008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71616" y="1609569"/>
            <a:ext cx="6148127" cy="4815107"/>
          </a:xfrm>
          <a:prstGeom prst="rect">
            <a:avLst/>
          </a:prstGeom>
        </p:spPr>
      </p:pic>
      <p:sp>
        <p:nvSpPr>
          <p:cNvPr id="23" name="TextBox 22"/>
          <p:cNvSpPr txBox="1"/>
          <p:nvPr/>
        </p:nvSpPr>
        <p:spPr>
          <a:xfrm>
            <a:off x="11224739" y="2923455"/>
            <a:ext cx="476412" cy="369332"/>
          </a:xfrm>
          <a:prstGeom prst="rect">
            <a:avLst/>
          </a:prstGeom>
          <a:noFill/>
        </p:spPr>
        <p:txBody>
          <a:bodyPr wrap="none" rtlCol="0">
            <a:spAutoFit/>
          </a:bodyPr>
          <a:lstStyle/>
          <a:p>
            <a:r>
              <a:rPr lang="en-US" dirty="0" smtClean="0"/>
              <a:t>I70</a:t>
            </a:r>
            <a:endParaRPr lang="en-US" dirty="0"/>
          </a:p>
        </p:txBody>
      </p:sp>
      <p:sp>
        <p:nvSpPr>
          <p:cNvPr id="24" name="TextBox 23"/>
          <p:cNvSpPr txBox="1"/>
          <p:nvPr/>
        </p:nvSpPr>
        <p:spPr>
          <a:xfrm>
            <a:off x="7254635" y="6235105"/>
            <a:ext cx="476412" cy="369332"/>
          </a:xfrm>
          <a:prstGeom prst="rect">
            <a:avLst/>
          </a:prstGeom>
          <a:noFill/>
        </p:spPr>
        <p:txBody>
          <a:bodyPr wrap="none" rtlCol="0">
            <a:spAutoFit/>
          </a:bodyPr>
          <a:lstStyle/>
          <a:p>
            <a:r>
              <a:rPr lang="en-US" dirty="0" smtClean="0"/>
              <a:t>I25</a:t>
            </a:r>
            <a:endParaRPr lang="en-US" dirty="0"/>
          </a:p>
        </p:txBody>
      </p:sp>
      <p:sp>
        <p:nvSpPr>
          <p:cNvPr id="20" name="Content Placeholder 2"/>
          <p:cNvSpPr>
            <a:spLocks noGrp="1"/>
          </p:cNvSpPr>
          <p:nvPr>
            <p:ph idx="1"/>
          </p:nvPr>
        </p:nvSpPr>
        <p:spPr>
          <a:xfrm>
            <a:off x="535160" y="1510731"/>
            <a:ext cx="5227423" cy="5163423"/>
          </a:xfrm>
        </p:spPr>
        <p:txBody>
          <a:bodyPr>
            <a:normAutofit/>
          </a:bodyPr>
          <a:lstStyle/>
          <a:p>
            <a:pPr marL="342900" indent="-342900">
              <a:buFont typeface="Arial" charset="0"/>
              <a:buChar char="•"/>
            </a:pPr>
            <a:r>
              <a:rPr lang="en-US" sz="2400" dirty="0" smtClean="0"/>
              <a:t>In Oct 2015, </a:t>
            </a:r>
            <a:r>
              <a:rPr lang="en-US" sz="2400" dirty="0"/>
              <a:t>there were </a:t>
            </a:r>
            <a:r>
              <a:rPr lang="en-US" sz="2400" dirty="0" smtClean="0"/>
              <a:t>493 retail and 762 medical MCFs </a:t>
            </a:r>
            <a:r>
              <a:rPr lang="en-US" sz="2400" dirty="0"/>
              <a:t>in CO.  </a:t>
            </a:r>
          </a:p>
          <a:p>
            <a:pPr marL="342900" indent="-342900">
              <a:buFont typeface="Arial" charset="0"/>
              <a:buChar char="•"/>
            </a:pPr>
            <a:r>
              <a:rPr lang="en-US" sz="2400" dirty="0"/>
              <a:t>177 recreation MCFs and 346 Medical MCFs were in Downtown Denver.</a:t>
            </a:r>
          </a:p>
          <a:p>
            <a:pPr marL="0" indent="0">
              <a:buNone/>
            </a:pPr>
            <a:endParaRPr lang="en-US" sz="2400" b="1" dirty="0" smtClean="0"/>
          </a:p>
        </p:txBody>
      </p:sp>
    </p:spTree>
    <p:extLst>
      <p:ext uri="{BB962C8B-B14F-4D97-AF65-F5344CB8AC3E}">
        <p14:creationId xmlns:p14="http://schemas.microsoft.com/office/powerpoint/2010/main" val="50370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0"/>
                                  </p:iterate>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0"/>
                                  </p:iterate>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p:bldP spid="24" grpId="0"/>
      <p:bldP spid="20"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0988"/>
            <a:ext cx="10515600" cy="1325563"/>
          </a:xfrm>
        </p:spPr>
        <p:txBody>
          <a:bodyPr/>
          <a:lstStyle/>
          <a:p>
            <a:r>
              <a:rPr lang="en-US" dirty="0" smtClean="0"/>
              <a:t>Leaf enclosure for marijuana plants</a:t>
            </a:r>
            <a:endParaRPr lang="en-US" dirty="0"/>
          </a:p>
        </p:txBody>
      </p:sp>
      <p:sp>
        <p:nvSpPr>
          <p:cNvPr id="3" name="Content Placeholder 2"/>
          <p:cNvSpPr>
            <a:spLocks noGrp="1"/>
          </p:cNvSpPr>
          <p:nvPr>
            <p:ph idx="1"/>
          </p:nvPr>
        </p:nvSpPr>
        <p:spPr>
          <a:xfrm>
            <a:off x="1079500" y="1861346"/>
            <a:ext cx="6870700" cy="4351338"/>
          </a:xfrm>
        </p:spPr>
        <p:txBody>
          <a:bodyPr/>
          <a:lstStyle/>
          <a:p>
            <a:r>
              <a:rPr lang="en-US" dirty="0" smtClean="0"/>
              <a:t>Research Questions:</a:t>
            </a:r>
          </a:p>
          <a:p>
            <a:r>
              <a:rPr lang="en-US" dirty="0" smtClean="0"/>
              <a:t>What </a:t>
            </a:r>
            <a:r>
              <a:rPr lang="en-US" dirty="0"/>
              <a:t>kind of </a:t>
            </a:r>
            <a:r>
              <a:rPr lang="en-US" dirty="0" smtClean="0"/>
              <a:t>biogenic VOC emissions come </a:t>
            </a:r>
            <a:r>
              <a:rPr lang="en-US" dirty="0"/>
              <a:t>from marijuana</a:t>
            </a:r>
            <a:r>
              <a:rPr lang="en-US" dirty="0" smtClean="0"/>
              <a:t>?</a:t>
            </a:r>
          </a:p>
          <a:p>
            <a:r>
              <a:rPr lang="en-US" dirty="0" smtClean="0"/>
              <a:t>What is the emission rate from marijuana?</a:t>
            </a:r>
          </a:p>
        </p:txBody>
      </p:sp>
      <p:sp>
        <p:nvSpPr>
          <p:cNvPr id="4" name="Slide Number Placeholder 3"/>
          <p:cNvSpPr>
            <a:spLocks noGrp="1"/>
          </p:cNvSpPr>
          <p:nvPr>
            <p:ph type="sldNum" sz="quarter" idx="12"/>
          </p:nvPr>
        </p:nvSpPr>
        <p:spPr/>
        <p:txBody>
          <a:bodyPr/>
          <a:lstStyle/>
          <a:p>
            <a:fld id="{B5D08150-F1A6-A742-896C-03D6E9953841}" type="slidenum">
              <a:rPr lang="en-US" smtClean="0"/>
              <a:t>9</a:t>
            </a:fld>
            <a:endParaRPr lang="en-US"/>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775575" y="1606551"/>
            <a:ext cx="3375025" cy="4075112"/>
          </a:xfrm>
          <a:prstGeom prst="rect">
            <a:avLst/>
          </a:prstGeom>
        </p:spPr>
      </p:pic>
    </p:spTree>
    <p:extLst>
      <p:ext uri="{BB962C8B-B14F-4D97-AF65-F5344CB8AC3E}">
        <p14:creationId xmlns:p14="http://schemas.microsoft.com/office/powerpoint/2010/main" val="16333992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79641ABA-7100-814E-A73E-62D5F8C7C941}">
  <we:reference id="wa104178141" version="3.1.2.22" store="en-US" storeType="OMEX"/>
  <we:alternateReferences>
    <we:reference id="WA104178141" version="3.1.2.22" store="WA10417814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18445</TotalTime>
  <Words>1057</Words>
  <Application>Microsoft Macintosh PowerPoint</Application>
  <PresentationFormat>Widescreen</PresentationFormat>
  <Paragraphs>138</Paragraphs>
  <Slides>19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Calibri</vt:lpstr>
      <vt:lpstr>Calibri Light</vt:lpstr>
      <vt:lpstr>Cambria Math</vt:lpstr>
      <vt:lpstr>Wingdings</vt:lpstr>
      <vt:lpstr>新細明體</vt:lpstr>
      <vt:lpstr>Arial</vt:lpstr>
      <vt:lpstr>Office Theme</vt:lpstr>
      <vt:lpstr>PowerPoint Presentation</vt:lpstr>
      <vt:lpstr>What is marijuana (Cannabis Sp)?</vt:lpstr>
      <vt:lpstr>Research Background </vt:lpstr>
      <vt:lpstr>Marijuana Cultivation Facilities MCFs and Biogenic Volatile Organic Compounds (BVOC)  emission</vt:lpstr>
      <vt:lpstr>Marijuana and VOC emission research</vt:lpstr>
      <vt:lpstr>Summary Of Motivation</vt:lpstr>
      <vt:lpstr>Why are the VOC emissions from MCFs important in Denver?</vt:lpstr>
      <vt:lpstr>Marijuana Cultivation Facilities MCFs and Marijuana industry in CO</vt:lpstr>
      <vt:lpstr>Leaf enclosure for marijuana plants</vt:lpstr>
      <vt:lpstr>Leaf enclosure system</vt:lpstr>
      <vt:lpstr>Experimental details</vt:lpstr>
      <vt:lpstr>Sampling Method</vt:lpstr>
      <vt:lpstr>Emission rates(μg C/hr) and chemical composition(%) in two different growth stage</vt:lpstr>
      <vt:lpstr>Emission rates(μg/hr) and chemical composition(%) in two different growth stage</vt:lpstr>
      <vt:lpstr>Standard emission rate for 46 days at 30°C </vt:lpstr>
      <vt:lpstr>Comparing the emission rate with other plants </vt:lpstr>
      <vt:lpstr>Conclusion:</vt:lpstr>
      <vt:lpstr>Next steps </vt:lpstr>
      <vt:lpstr>Thank you</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王啟讚</dc:creator>
  <cp:lastModifiedBy>王啟讚</cp:lastModifiedBy>
  <cp:revision>420</cp:revision>
  <dcterms:created xsi:type="dcterms:W3CDTF">2016-03-22T06:27:54Z</dcterms:created>
  <dcterms:modified xsi:type="dcterms:W3CDTF">2017-10-24T13:08:04Z</dcterms:modified>
</cp:coreProperties>
</file>