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7" r:id="rId2"/>
    <p:sldId id="288" r:id="rId3"/>
    <p:sldId id="295" r:id="rId4"/>
    <p:sldId id="289" r:id="rId5"/>
    <p:sldId id="277" r:id="rId6"/>
    <p:sldId id="260" r:id="rId7"/>
    <p:sldId id="298" r:id="rId8"/>
    <p:sldId id="261" r:id="rId9"/>
    <p:sldId id="276" r:id="rId10"/>
    <p:sldId id="262" r:id="rId11"/>
    <p:sldId id="293" r:id="rId12"/>
    <p:sldId id="263" r:id="rId13"/>
    <p:sldId id="264" r:id="rId14"/>
    <p:sldId id="265" r:id="rId15"/>
    <p:sldId id="266" r:id="rId16"/>
    <p:sldId id="267" r:id="rId17"/>
    <p:sldId id="280" r:id="rId18"/>
    <p:sldId id="281" r:id="rId19"/>
    <p:sldId id="282" r:id="rId20"/>
    <p:sldId id="283" r:id="rId21"/>
    <p:sldId id="299" r:id="rId22"/>
    <p:sldId id="286" r:id="rId23"/>
    <p:sldId id="285" r:id="rId24"/>
    <p:sldId id="297" r:id="rId25"/>
    <p:sldId id="294" r:id="rId26"/>
    <p:sldId id="279" r:id="rId27"/>
    <p:sldId id="301" r:id="rId28"/>
    <p:sldId id="287" r:id="rId29"/>
    <p:sldId id="290" r:id="rId30"/>
    <p:sldId id="291" r:id="rId31"/>
    <p:sldId id="300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2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5344-E91A-4C52-910C-3A6C447C336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E3737-5FAB-4E4A-B7CD-EAE3EF6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lossary.ametsoc.org/wiki/Sensible_hea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82D49-2538-4A21-9EB0-E5887ECEC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80FF-5A1C-4CC2-A1E8-36CADDFD41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this T2 don't necessarily relate with PCAPs events. because if we use the valley heat deficit method, we get different results. T2 under </a:t>
            </a:r>
            <a:r>
              <a:rPr lang="en-US" dirty="0" err="1"/>
              <a:t>nonpcaps</a:t>
            </a:r>
            <a:r>
              <a:rPr lang="en-US" dirty="0"/>
              <a:t> can be higher than </a:t>
            </a:r>
            <a:r>
              <a:rPr lang="en-US" dirty="0" err="1"/>
              <a:t>pcaps</a:t>
            </a:r>
            <a:r>
              <a:rPr lang="en-US" dirty="0"/>
              <a:t>. </a:t>
            </a:r>
          </a:p>
          <a:p>
            <a:r>
              <a:rPr lang="en-US" dirty="0"/>
              <a:t>But the wind speed has a relation with </a:t>
            </a:r>
            <a:r>
              <a:rPr lang="en-US" dirty="0" err="1"/>
              <a:t>pcaps</a:t>
            </a:r>
            <a:r>
              <a:rPr lang="en-US" dirty="0"/>
              <a:t>. it's lower during </a:t>
            </a:r>
            <a:r>
              <a:rPr lang="en-US" dirty="0" err="1"/>
              <a:t>pcaps</a:t>
            </a:r>
            <a:r>
              <a:rPr lang="en-US" dirty="0"/>
              <a:t>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805FF-591A-4646-B1EE-1B401E35525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2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daily</a:t>
            </a:r>
            <a:r>
              <a:rPr lang="en-US" baseline="0" dirty="0"/>
              <a:t> </a:t>
            </a:r>
            <a:r>
              <a:rPr lang="en-US" dirty="0" err="1"/>
              <a:t>intergration</a:t>
            </a:r>
            <a:r>
              <a:rPr lang="en-US" baseline="0" dirty="0"/>
              <a:t> of surface heat flux can’t break the time inversion, temperature inversion will last for a longer time.</a:t>
            </a:r>
          </a:p>
          <a:p>
            <a:r>
              <a:rPr lang="en-US" baseline="0" dirty="0"/>
              <a:t>Cold air pool events are accompanied by temperature inversions.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altLang="zh-CN" dirty="0"/>
              <a:t>Cold air pool is defined as </a:t>
            </a:r>
            <a:r>
              <a:rPr lang="en-US" dirty="0"/>
              <a:t>a topographic depression filled with cold </a:t>
            </a:r>
            <a:r>
              <a:rPr lang="en-US" dirty="0" err="1"/>
              <a:t>air,Light</a:t>
            </a:r>
            <a:r>
              <a:rPr lang="en-US" dirty="0"/>
              <a:t> winds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 atmospheric pressur</a:t>
            </a:r>
            <a:r>
              <a:rPr lang="en-US" altLang="zh-CN" dirty="0"/>
              <a:t>e, and l</a:t>
            </a:r>
            <a:r>
              <a:rPr lang="en-US" dirty="0"/>
              <a:t>ow isolation are favorable</a:t>
            </a:r>
            <a:r>
              <a:rPr lang="en-US" baseline="0" dirty="0"/>
              <a:t> conditions for the formation of cold air pool.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2. Poor</a:t>
            </a:r>
            <a:r>
              <a:rPr lang="en-US" baseline="0" dirty="0"/>
              <a:t> air quality, as high as 100  per cubic meter</a:t>
            </a:r>
          </a:p>
          <a:p>
            <a:r>
              <a:rPr lang="en-US" baseline="0" dirty="0"/>
              <a:t>3. Has been documented in  salt lake valley and similar nearby valleys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picture</a:t>
            </a:r>
            <a:r>
              <a:rPr lang="en-US" baseline="0" dirty="0"/>
              <a:t> taken by </a:t>
            </a:r>
            <a:r>
              <a:rPr lang="en-US" baseline="0" dirty="0" err="1"/>
              <a:t>eric</a:t>
            </a:r>
            <a:r>
              <a:rPr lang="en-US" baseline="0" dirty="0"/>
              <a:t> </a:t>
            </a:r>
            <a:r>
              <a:rPr lang="en-US" baseline="0" dirty="0" err="1"/>
              <a:t>crosman</a:t>
            </a:r>
            <a:r>
              <a:rPr lang="en-US" baseline="0" dirty="0"/>
              <a:t> shows the pollution near salt lake city</a:t>
            </a:r>
            <a:endParaRPr lang="en-US" dirty="0"/>
          </a:p>
          <a:p>
            <a:r>
              <a:rPr lang="en-US" dirty="0"/>
              <a:t>It</a:t>
            </a:r>
            <a:r>
              <a:rPr lang="en-US" baseline="0" dirty="0"/>
              <a:t> relates with </a:t>
            </a:r>
            <a:r>
              <a:rPr lang="en-US" dirty="0"/>
              <a:t>periods of prolonged temperature inversions and</a:t>
            </a:r>
          </a:p>
          <a:p>
            <a:r>
              <a:rPr lang="en-US" dirty="0"/>
              <a:t>stagnant winds,</a:t>
            </a:r>
            <a:r>
              <a:rPr lang="en-US" baseline="0" dirty="0"/>
              <a:t> which is also called cold pool</a:t>
            </a:r>
          </a:p>
          <a:p>
            <a:r>
              <a:rPr lang="en-US" baseline="0" dirty="0"/>
              <a:t>WRF needs improved land surface model and PBL schemes to improve its performance under these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82D49-2538-4A21-9EB0-E5887ECEC9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4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Sensible and latent heat fluxes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two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items in the energy budget equation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1.The surface layer is coupled to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splanetary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boundary layer (PBL) by surface fluxes.</a:t>
            </a:r>
            <a:r>
              <a:rPr lang="en-US" altLang="zh-CN" sz="1200" b="0" dirty="0"/>
              <a:t> S</a:t>
            </a:r>
            <a:r>
              <a:rPr lang="en-US" sz="1200" b="0" dirty="0"/>
              <a:t>inks or sources of </a:t>
            </a:r>
            <a:r>
              <a:rPr lang="en-US" altLang="zh-CN" sz="1200" b="0" dirty="0"/>
              <a:t>heat</a:t>
            </a:r>
            <a:r>
              <a:rPr lang="en-US" sz="1200" b="0" dirty="0"/>
              <a:t>, moisture, momentum, and atmospheric pollutants</a:t>
            </a:r>
            <a:br>
              <a:rPr lang="en-US" dirty="0"/>
            </a:br>
            <a:r>
              <a:rPr lang="en-US" dirty="0"/>
              <a:t>2.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Evaporation from land and water surfaces is not only important in the surface water budget and the hydrological cycle, but the latent heat of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evaporation is also an important component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urface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budget.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water vapor, evaporated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surface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condensed on tiny dust particles and other aerosols (cloud condensation nuclei), leads to the formation of fog, haze, and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 in the atmosphere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82D49-2538-4A21-9EB0-E5887ECEC9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Urban has higher energy balance ratio (surface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sensible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heat fluxes might be overestimated by the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extra generated heat energy in the urban environment </a:t>
            </a:r>
            <a:r>
              <a:rPr lang="en-US" altLang="zh-CN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the measurements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and Bowen ratio greater than 1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because of reduced evapotranspiration. </a:t>
            </a:r>
          </a:p>
          <a:p>
            <a:pPr marL="228600" indent="-228600"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West slope cultivated crops.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Negtive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bowen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ratio, small and negative surface sensible heat flux</a:t>
            </a:r>
          </a:p>
          <a:p>
            <a:pPr marL="228600" indent="-228600">
              <a:buAutoNum type="arabicPeriod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long-term averaged energy balance ratio (EBR) is calculated by summing half-hour fluxes during the observation period (Equation 3). EBR is able to give an overall evaluation of the surface energy balance by lessening the random errors of the 30-minute turbulence measurement </a:t>
            </a: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 parameters (slope and intercept) and correlation coefficient (R</a:t>
            </a:r>
            <a:r>
              <a:rPr lang="en-US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between the turbulent fluxes and the available energy. </a:t>
            </a:r>
            <a:r>
              <a:rPr lang="en-US" dirty="0"/>
              <a:t>Ideal closure is represented by an intercept of zero and slope of 1.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has higher energy balance ratio (surface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sensible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heat fluxes might be overestimated by the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 generated heat energy in the urban environment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Bowen ration than 1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of reduced evapotranspiration. </a:t>
            </a:r>
          </a:p>
          <a:p>
            <a:pPr marL="228600" indent="-228600"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slope cultivated crops.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Negtive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bowen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 , small and negative surface sensible heat flux</a:t>
            </a:r>
          </a:p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 values are 5 over semiarid regions, 0.5 over grasslands and forests, 0.2 over irrigated orchards or grass, 0.1 over the sea, and negative in some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advective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situations such as over oases where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nsible heat"/>
              </a:rPr>
              <a:t>sensible heat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flux can be downward while latent heat flux is upward.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Playa wetland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82D49-2538-4A21-9EB0-E5887ECEC9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Sonic Anemometer Observations: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Daily ensemble averaged data from 11-15 Feb 2004 (CAP period) and 11-15 March 2004 (non-CAP) at 9.16m above ground level, showing 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wind speed, 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friction velocity, and (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sensible heat flux.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805FF-591A-4646-B1EE-1B401E35525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sensible heat flux is well simulated. This is unexpected. This cold</a:t>
            </a:r>
            <a:r>
              <a:rPr lang="en-US" baseline="0" dirty="0"/>
              <a:t> air pool only last for three days and is a</a:t>
            </a:r>
            <a:r>
              <a:rPr lang="en-US" dirty="0"/>
              <a:t>ssociated</a:t>
            </a:r>
            <a:r>
              <a:rPr lang="en-US" baseline="0" dirty="0"/>
              <a:t> with lake breeze. The lake breeze process is caught by </a:t>
            </a:r>
            <a:r>
              <a:rPr lang="en-US" baseline="0" dirty="0" err="1"/>
              <a:t>wrf</a:t>
            </a:r>
            <a:r>
              <a:rPr lang="en-US" baseline="0" dirty="0"/>
              <a:t>?</a:t>
            </a:r>
          </a:p>
          <a:p>
            <a:r>
              <a:rPr lang="en-US" baseline="0" dirty="0"/>
              <a:t>The higher latent heat flux at noon of 12 December is related with the high simulated soil moisture in next slides.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Sensible heat flux (H) was underestimated by 6.36 W m-2 on average by WRF runs. </a:t>
            </a: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summary, for H and LE, YSU better than ACM2 and MYJ, NAM better than NARR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Friction velocity was underestimated by 0.03 m s-1 on average. NARR better. YSU best in simulating u*.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805FF-591A-4646-B1EE-1B401E35525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6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805FF-591A-4646-B1EE-1B401E35525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8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805FF-591A-4646-B1EE-1B401E35525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4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275" y="1526178"/>
            <a:ext cx="8763000" cy="914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39571-7E35-4D43-AE55-41E60328CE52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25783"/>
            <a:ext cx="8991600" cy="5334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12" name="Picture 9" descr="Nevada_N"/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644434" cy="64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0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4F0B-41C2-4FAA-B10A-92751D29D8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88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BFC9-3492-4793-BF86-70998ECC47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05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54874"/>
            <a:ext cx="7391400" cy="762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AF178-B552-4522-9352-F8E2C43E6F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21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DA0E-51CB-4B52-8BE6-0BCEA5F896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09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D84CA-99CB-49F6-8B3C-0EE9B3059F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68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3FE6-0CFB-4D39-B1A8-D03EACAF13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0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5258E-4434-4FEF-9A74-F06E6F1FCB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337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92249-6A6F-4A04-802E-A5B87C9043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7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92DF-0063-47BF-8C6A-F4239193E6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7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A5BC-348D-497A-8E5B-F2AC994EE1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35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5DEEA9-C697-4131-96B3-41EAD6C55A3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4557" y="1100196"/>
            <a:ext cx="8028767" cy="1530461"/>
          </a:xfrm>
        </p:spPr>
        <p:txBody>
          <a:bodyPr/>
          <a:lstStyle/>
          <a:p>
            <a:r>
              <a:rPr lang="en-US" sz="3400" dirty="0"/>
              <a:t>Surface Turbulent Fluxes during Cold Air Pool Events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089803"/>
            <a:ext cx="8991600" cy="533400"/>
          </a:xfrm>
        </p:spPr>
        <p:txBody>
          <a:bodyPr/>
          <a:lstStyle/>
          <a:p>
            <a:r>
              <a:rPr lang="en-US" altLang="zh-CN" dirty="0"/>
              <a:t>Xia Sun, Heather A. Holmes, </a:t>
            </a:r>
            <a:r>
              <a:rPr lang="en-US" dirty="0" err="1"/>
              <a:t>Cesunica</a:t>
            </a:r>
            <a:r>
              <a:rPr lang="en-US" dirty="0"/>
              <a:t> E. Ivey</a:t>
            </a:r>
            <a:endParaRPr lang="en-US" altLang="zh-CN" dirty="0"/>
          </a:p>
          <a:p>
            <a:r>
              <a:rPr lang="en-US" sz="1600" dirty="0"/>
              <a:t>Atmospheric Sciences Program, </a:t>
            </a:r>
            <a:r>
              <a:rPr lang="en-US" altLang="zh-CN" sz="1600" dirty="0"/>
              <a:t>University of Nevada, Reno</a:t>
            </a:r>
            <a:endParaRPr lang="en-US" sz="1600" dirty="0"/>
          </a:p>
          <a:p>
            <a:r>
              <a:rPr lang="en-US" sz="1600" dirty="0"/>
              <a:t>10/25/2017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39571-7E35-4D43-AE55-41E60328CE5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1472" y="158141"/>
            <a:ext cx="47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16th Annual CMAS conference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5"/>
    </mc:Choice>
    <mc:Fallback xmlns="">
      <p:transition spd="slow" advTm="98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298F-3379-4882-B8C3-B55628E5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Turbulent and Energy Fluxes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9624-FDE5-40C5-8050-35081D8E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6C732-57FE-4233-810A-F5828499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A61BC-230B-477B-AE6A-C2E9A4EEA8CB}"/>
              </a:ext>
            </a:extLst>
          </p:cNvPr>
          <p:cNvSpPr txBox="1"/>
          <p:nvPr/>
        </p:nvSpPr>
        <p:spPr>
          <a:xfrm>
            <a:off x="4109335" y="992430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(W 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61D03-ADD8-4DBC-BA5F-613E3E6D6393}"/>
              </a:ext>
            </a:extLst>
          </p:cNvPr>
          <p:cNvSpPr txBox="1"/>
          <p:nvPr/>
        </p:nvSpPr>
        <p:spPr>
          <a:xfrm>
            <a:off x="4088971" y="3810251"/>
            <a:ext cx="140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 (W 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6C6C11-CA76-4432-B6BD-7161A9CE49AD}"/>
              </a:ext>
            </a:extLst>
          </p:cNvPr>
          <p:cNvGrpSpPr/>
          <p:nvPr/>
        </p:nvGrpSpPr>
        <p:grpSpPr>
          <a:xfrm>
            <a:off x="2212258" y="1398907"/>
            <a:ext cx="4633464" cy="2328351"/>
            <a:chOff x="0" y="1666874"/>
            <a:chExt cx="4633464" cy="1793777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3802D91D-7018-4068-9F71-BD09D079E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94" b="43306"/>
            <a:stretch/>
          </p:blipFill>
          <p:spPr bwMode="auto">
            <a:xfrm>
              <a:off x="0" y="1666874"/>
              <a:ext cx="4633464" cy="179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31934C-68D5-4752-BEF5-7794BC747700}"/>
                </a:ext>
              </a:extLst>
            </p:cNvPr>
            <p:cNvGrpSpPr/>
            <p:nvPr/>
          </p:nvGrpSpPr>
          <p:grpSpPr>
            <a:xfrm>
              <a:off x="312921" y="1731645"/>
              <a:ext cx="4114300" cy="1541145"/>
              <a:chOff x="673767" y="1137368"/>
              <a:chExt cx="10923147" cy="415107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88A12F-D0EF-46D2-B63C-CE7A9C82C712}"/>
                  </a:ext>
                </a:extLst>
              </p:cNvPr>
              <p:cNvSpPr/>
              <p:nvPr/>
            </p:nvSpPr>
            <p:spPr>
              <a:xfrm>
                <a:off x="673767" y="1153551"/>
                <a:ext cx="944017" cy="4121834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01399C-E768-4779-8EDC-EF3A38880436}"/>
                  </a:ext>
                </a:extLst>
              </p:cNvPr>
              <p:cNvSpPr/>
              <p:nvPr/>
            </p:nvSpPr>
            <p:spPr>
              <a:xfrm>
                <a:off x="1727980" y="1153551"/>
                <a:ext cx="494715" cy="410826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F19AF1-3008-458D-BDE8-1BE4B4FBAFA5}"/>
                  </a:ext>
                </a:extLst>
              </p:cNvPr>
              <p:cNvSpPr/>
              <p:nvPr/>
            </p:nvSpPr>
            <p:spPr>
              <a:xfrm>
                <a:off x="2623887" y="1153552"/>
                <a:ext cx="359343" cy="412430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895AFDA-78F2-4BAC-B40E-2E0A61BB5766}"/>
                  </a:ext>
                </a:extLst>
              </p:cNvPr>
              <p:cNvSpPr/>
              <p:nvPr/>
            </p:nvSpPr>
            <p:spPr>
              <a:xfrm>
                <a:off x="4393025" y="1167618"/>
                <a:ext cx="425718" cy="4120829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FAB13D-3711-4892-B682-1E4A00F6EF66}"/>
                  </a:ext>
                </a:extLst>
              </p:cNvPr>
              <p:cNvSpPr/>
              <p:nvPr/>
            </p:nvSpPr>
            <p:spPr>
              <a:xfrm>
                <a:off x="5665903" y="1161143"/>
                <a:ext cx="1422511" cy="4121499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B9C897-3529-4B7C-B377-9D4505C74FDC}"/>
                  </a:ext>
                </a:extLst>
              </p:cNvPr>
              <p:cNvSpPr/>
              <p:nvPr/>
            </p:nvSpPr>
            <p:spPr>
              <a:xfrm>
                <a:off x="7534618" y="1161143"/>
                <a:ext cx="994340" cy="4116710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064BDD-5C60-40F8-99FA-420C65EA8CD4}"/>
                  </a:ext>
                </a:extLst>
              </p:cNvPr>
              <p:cNvSpPr/>
              <p:nvPr/>
            </p:nvSpPr>
            <p:spPr>
              <a:xfrm>
                <a:off x="8931544" y="1137368"/>
                <a:ext cx="299541" cy="4145637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9B3D69-CF93-4F67-AC4A-6236EE4115E9}"/>
                  </a:ext>
                </a:extLst>
              </p:cNvPr>
              <p:cNvSpPr/>
              <p:nvPr/>
            </p:nvSpPr>
            <p:spPr>
              <a:xfrm>
                <a:off x="11098624" y="1163824"/>
                <a:ext cx="498290" cy="410486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8D94AF-50C0-4864-83DE-B123B98336CC}"/>
                  </a:ext>
                </a:extLst>
              </p:cNvPr>
              <p:cNvSpPr/>
              <p:nvPr/>
            </p:nvSpPr>
            <p:spPr>
              <a:xfrm>
                <a:off x="9433111" y="1163824"/>
                <a:ext cx="498289" cy="411011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DDE3D4E-F47B-4B26-A8AC-BC369A850E3A}"/>
                  </a:ext>
                </a:extLst>
              </p:cNvPr>
              <p:cNvSpPr/>
              <p:nvPr/>
            </p:nvSpPr>
            <p:spPr>
              <a:xfrm>
                <a:off x="9956689" y="1173981"/>
                <a:ext cx="595197" cy="4079632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495954-8DAF-42AE-9FD1-25DD74AA040A}"/>
              </a:ext>
            </a:extLst>
          </p:cNvPr>
          <p:cNvGrpSpPr/>
          <p:nvPr/>
        </p:nvGrpSpPr>
        <p:grpSpPr>
          <a:xfrm>
            <a:off x="2380705" y="4237779"/>
            <a:ext cx="4580534" cy="2391507"/>
            <a:chOff x="4563466" y="3816602"/>
            <a:chExt cx="4580534" cy="17269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F1C696-BEB0-4669-A367-966992211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2" b="43889"/>
            <a:stretch/>
          </p:blipFill>
          <p:spPr>
            <a:xfrm>
              <a:off x="4563466" y="3816602"/>
              <a:ext cx="4580534" cy="1726949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942AAE5-CF7E-4504-AF29-32E03B6ADC20}"/>
                </a:ext>
              </a:extLst>
            </p:cNvPr>
            <p:cNvGrpSpPr/>
            <p:nvPr/>
          </p:nvGrpSpPr>
          <p:grpSpPr>
            <a:xfrm>
              <a:off x="4877886" y="3848832"/>
              <a:ext cx="4114300" cy="1541145"/>
              <a:chOff x="673767" y="1137368"/>
              <a:chExt cx="10923147" cy="415107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8DC07B-6ACE-4BDD-90F7-C69CF1DF0788}"/>
                  </a:ext>
                </a:extLst>
              </p:cNvPr>
              <p:cNvSpPr/>
              <p:nvPr/>
            </p:nvSpPr>
            <p:spPr>
              <a:xfrm>
                <a:off x="673767" y="1153551"/>
                <a:ext cx="944017" cy="4121834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2A0605D-B382-40CE-AF21-88B1E3B6CEA6}"/>
                  </a:ext>
                </a:extLst>
              </p:cNvPr>
              <p:cNvSpPr/>
              <p:nvPr/>
            </p:nvSpPr>
            <p:spPr>
              <a:xfrm>
                <a:off x="1727980" y="1153551"/>
                <a:ext cx="494715" cy="410826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B58BDD2-2ED4-40BF-9F19-1BE8C5BDBB38}"/>
                  </a:ext>
                </a:extLst>
              </p:cNvPr>
              <p:cNvSpPr/>
              <p:nvPr/>
            </p:nvSpPr>
            <p:spPr>
              <a:xfrm>
                <a:off x="2623887" y="1153552"/>
                <a:ext cx="359343" cy="412430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A175F6B-DA2D-4D81-A375-98207AB397D6}"/>
                  </a:ext>
                </a:extLst>
              </p:cNvPr>
              <p:cNvSpPr/>
              <p:nvPr/>
            </p:nvSpPr>
            <p:spPr>
              <a:xfrm>
                <a:off x="4393025" y="1167618"/>
                <a:ext cx="425718" cy="4120829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A411F4-25FE-43EC-907F-FA12F3589DC2}"/>
                  </a:ext>
                </a:extLst>
              </p:cNvPr>
              <p:cNvSpPr/>
              <p:nvPr/>
            </p:nvSpPr>
            <p:spPr>
              <a:xfrm>
                <a:off x="5665903" y="1161143"/>
                <a:ext cx="1422511" cy="4121499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F350673-9600-47F2-94E3-6C60BB20A6AE}"/>
                  </a:ext>
                </a:extLst>
              </p:cNvPr>
              <p:cNvSpPr/>
              <p:nvPr/>
            </p:nvSpPr>
            <p:spPr>
              <a:xfrm>
                <a:off x="7534618" y="1161143"/>
                <a:ext cx="994340" cy="4116710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F173B59-9AE1-4947-AE71-BF14518CBD7E}"/>
                  </a:ext>
                </a:extLst>
              </p:cNvPr>
              <p:cNvSpPr/>
              <p:nvPr/>
            </p:nvSpPr>
            <p:spPr>
              <a:xfrm>
                <a:off x="8931544" y="1137368"/>
                <a:ext cx="299541" cy="4145637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BE3B244-F36B-461D-B096-F42FFF2FDEED}"/>
                  </a:ext>
                </a:extLst>
              </p:cNvPr>
              <p:cNvSpPr/>
              <p:nvPr/>
            </p:nvSpPr>
            <p:spPr>
              <a:xfrm>
                <a:off x="11098624" y="1163824"/>
                <a:ext cx="498290" cy="410486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F3A5974-D3EA-458A-A5FB-716B325170CC}"/>
                  </a:ext>
                </a:extLst>
              </p:cNvPr>
              <p:cNvSpPr/>
              <p:nvPr/>
            </p:nvSpPr>
            <p:spPr>
              <a:xfrm>
                <a:off x="9433111" y="1163824"/>
                <a:ext cx="498289" cy="411011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F8C0C3A-041F-43F2-ACCC-231384287C2A}"/>
                  </a:ext>
                </a:extLst>
              </p:cNvPr>
              <p:cNvSpPr/>
              <p:nvPr/>
            </p:nvSpPr>
            <p:spPr>
              <a:xfrm>
                <a:off x="9956689" y="1173981"/>
                <a:ext cx="595197" cy="4079632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668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Surface Energy Balance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56101" y="1283368"/>
            <a:ext cx="290362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D2D8A"/>
                </a:solidFill>
              </a:rPr>
              <a:t>Energy Balance Ratio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1094" y="1291389"/>
            <a:ext cx="2190639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D2D8A"/>
                </a:solidFill>
              </a:rPr>
              <a:t>Bowen Ratio</a:t>
            </a:r>
            <a:endParaRPr lang="en-US" sz="2000" b="1" dirty="0">
              <a:solidFill>
                <a:srgbClr val="2D2D8A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01383"/>
              </p:ext>
            </p:extLst>
          </p:nvPr>
        </p:nvGraphicFramePr>
        <p:xfrm>
          <a:off x="444882" y="2641598"/>
          <a:ext cx="8246218" cy="347283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71785">
                  <a:extLst>
                    <a:ext uri="{9D8B030D-6E8A-4147-A177-3AD203B41FA5}">
                      <a16:colId xmlns:a16="http://schemas.microsoft.com/office/drawing/2014/main" val="4284910676"/>
                    </a:ext>
                  </a:extLst>
                </a:gridCol>
                <a:gridCol w="3052801">
                  <a:extLst>
                    <a:ext uri="{9D8B030D-6E8A-4147-A177-3AD203B41FA5}">
                      <a16:colId xmlns:a16="http://schemas.microsoft.com/office/drawing/2014/main" val="3666120734"/>
                    </a:ext>
                  </a:extLst>
                </a:gridCol>
                <a:gridCol w="1129732">
                  <a:extLst>
                    <a:ext uri="{9D8B030D-6E8A-4147-A177-3AD203B41FA5}">
                      <a16:colId xmlns:a16="http://schemas.microsoft.com/office/drawing/2014/main" val="143759194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95195279"/>
                    </a:ext>
                  </a:extLst>
                </a:gridCol>
                <a:gridCol w="1223500">
                  <a:extLst>
                    <a:ext uri="{9D8B030D-6E8A-4147-A177-3AD203B41FA5}">
                      <a16:colId xmlns:a16="http://schemas.microsoft.com/office/drawing/2014/main" val="3453294372"/>
                    </a:ext>
                  </a:extLst>
                </a:gridCol>
              </a:tblGrid>
              <a:tr h="524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Site 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Land Use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 anchor="ctr"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 anchor="ctr"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EBR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 anchor="ctr"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 anchor="ctr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7573076"/>
                  </a:ext>
                </a:extLst>
              </a:tr>
              <a:tr h="39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Barren land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1236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4695222"/>
                  </a:ext>
                </a:extLst>
              </a:tr>
              <a:tr h="39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Developed, high intensity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1.261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285693"/>
                  </a:ext>
                </a:extLst>
              </a:tr>
              <a:tr h="39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Developed, medium intensity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0.953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159313"/>
                  </a:ext>
                </a:extLst>
              </a:tr>
              <a:tr h="39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DL1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Developed, low intensity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3320429"/>
                  </a:ext>
                </a:extLst>
              </a:tr>
              <a:tr h="39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DL2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Developed, low intensity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0.635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3220419"/>
                  </a:ext>
                </a:extLst>
              </a:tr>
              <a:tr h="39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Pasture/Hay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0.559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-0.070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15869038"/>
                  </a:ext>
                </a:extLst>
              </a:tr>
              <a:tr h="39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Cultivated crops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0.671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476" marR="78476" marT="0" marB="0"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49892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232" y="1545171"/>
            <a:ext cx="1519767" cy="865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3636"/>
          <a:stretch/>
        </p:blipFill>
        <p:spPr>
          <a:xfrm>
            <a:off x="1278461" y="1659470"/>
            <a:ext cx="2285999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6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ADEB-51E8-44BF-800B-CE6E6E10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Non-CAPs vs CAPs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72F1-D598-475D-8C48-14A9C46A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5781D-83D6-4189-B4A6-0C7614B0A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9231" r="9346" b="4615"/>
          <a:stretch/>
        </p:blipFill>
        <p:spPr>
          <a:xfrm>
            <a:off x="4543864" y="1975094"/>
            <a:ext cx="4611823" cy="3919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6E7D7-3347-43CC-AD56-DF9AF23CC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8205" r="10294" b="4410"/>
          <a:stretch/>
        </p:blipFill>
        <p:spPr>
          <a:xfrm>
            <a:off x="0" y="1913208"/>
            <a:ext cx="4635337" cy="39811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42B308-DB4B-457A-81B2-6E0F4A18D6DC}"/>
              </a:ext>
            </a:extLst>
          </p:cNvPr>
          <p:cNvSpPr txBox="1"/>
          <p:nvPr/>
        </p:nvSpPr>
        <p:spPr>
          <a:xfrm>
            <a:off x="1543343" y="1531768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(W 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9F6F1-B4C7-484D-9F89-E06C762605B7}"/>
              </a:ext>
            </a:extLst>
          </p:cNvPr>
          <p:cNvSpPr txBox="1"/>
          <p:nvPr/>
        </p:nvSpPr>
        <p:spPr>
          <a:xfrm>
            <a:off x="6407834" y="1541440"/>
            <a:ext cx="131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u* </a:t>
            </a:r>
            <a:r>
              <a:rPr lang="en-US" dirty="0"/>
              <a:t>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97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0904-AA11-498C-B17B-69DDA8F8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9A08-FBB5-4C1C-BCC4-0B324D2B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97001"/>
            <a:ext cx="8623300" cy="469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0" dirty="0"/>
              <a:t>Mean midday (</a:t>
            </a:r>
            <a:r>
              <a:rPr lang="en-US" altLang="zh-CN" sz="2000" b="0" dirty="0"/>
              <a:t>±</a:t>
            </a:r>
            <a:r>
              <a:rPr lang="en-US" sz="2000" b="0" dirty="0"/>
              <a:t>3 h around the solar noon) averages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042D0-841B-464C-B5CC-44C9B17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FD91150-1C14-4BF1-9881-16E241563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953709"/>
              </p:ext>
            </p:extLst>
          </p:nvPr>
        </p:nvGraphicFramePr>
        <p:xfrm>
          <a:off x="1041400" y="1955800"/>
          <a:ext cx="7268210" cy="3637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910">
                  <a:extLst>
                    <a:ext uri="{9D8B030D-6E8A-4147-A177-3AD203B41FA5}">
                      <a16:colId xmlns:a16="http://schemas.microsoft.com/office/drawing/2014/main" val="325505949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853787664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4000757364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136778304"/>
                    </a:ext>
                  </a:extLst>
                </a:gridCol>
              </a:tblGrid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Non-PCAPs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 PCAPs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Strong PCAPs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841739"/>
                  </a:ext>
                </a:extLst>
              </a:tr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97.79(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±88.88)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166.25(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±84.91)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72.20(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±85.76)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933527"/>
                  </a:ext>
                </a:extLst>
              </a:tr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38.11(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±54.26)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51.30(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±44.08)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25.46(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±29.99)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124884"/>
                  </a:ext>
                </a:extLst>
              </a:tr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26.26(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±23.96)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31.54(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±16.03)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12.92(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±14.76)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20154"/>
                  </a:ext>
                </a:extLst>
              </a:tr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H/Rn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69417"/>
                  </a:ext>
                </a:extLst>
              </a:tr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(H+LE)/Rn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735682"/>
                  </a:ext>
                </a:extLst>
              </a:tr>
              <a:tr h="518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u*</a:t>
                      </a:r>
                      <a:endParaRPr lang="en-US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0.34(</a:t>
                      </a:r>
                      <a:r>
                        <a:rPr lang="en-US" altLang="zh-CN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±0.23)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0.24(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±0.14)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0.19(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±0.12)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85545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65AD4C8-2DD4-40A3-94AA-1DC94D309A43}"/>
              </a:ext>
            </a:extLst>
          </p:cNvPr>
          <p:cNvSpPr txBox="1">
            <a:spLocks/>
          </p:cNvSpPr>
          <p:nvPr/>
        </p:nvSpPr>
        <p:spPr bwMode="auto">
          <a:xfrm>
            <a:off x="1452716" y="35979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Non-CAPs vs CAPs</a:t>
            </a:r>
          </a:p>
        </p:txBody>
      </p:sp>
    </p:spTree>
    <p:extLst>
      <p:ext uri="{BB962C8B-B14F-4D97-AF65-F5344CB8AC3E}">
        <p14:creationId xmlns:p14="http://schemas.microsoft.com/office/powerpoint/2010/main" val="1966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82D1-3327-45AA-A0BC-D481D8C8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Study-IOP 9 (Cloudy PCAPs)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697747-E76B-4BE9-B9B1-581D2379B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11673" r="12046" b="32508"/>
          <a:stretch/>
        </p:blipFill>
        <p:spPr>
          <a:xfrm>
            <a:off x="0" y="1663702"/>
            <a:ext cx="4365523" cy="28856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2E940-8A25-4568-AD4B-11DEE411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BD811-DB0F-44B5-BCCE-C6576CD0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1111" r="11516" b="20371"/>
          <a:stretch/>
        </p:blipFill>
        <p:spPr>
          <a:xfrm>
            <a:off x="4277032" y="1674436"/>
            <a:ext cx="4866968" cy="3472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43F8F9-0A29-4924-8C1D-ADE7539809EE}"/>
              </a:ext>
            </a:extLst>
          </p:cNvPr>
          <p:cNvSpPr txBox="1"/>
          <p:nvPr/>
        </p:nvSpPr>
        <p:spPr>
          <a:xfrm>
            <a:off x="1543342" y="1366668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Ceiling height (km)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1380B-7AD2-4E74-ACD3-70C24FA4BB2F}"/>
              </a:ext>
            </a:extLst>
          </p:cNvPr>
          <p:cNvSpPr txBox="1"/>
          <p:nvPr/>
        </p:nvSpPr>
        <p:spPr>
          <a:xfrm>
            <a:off x="5797842" y="1379368"/>
            <a:ext cx="259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Fluxes (W 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80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BAAF-99C2-4FEB-9F36-DEC04890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1001C-29A3-4A80-8D1D-50A83220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42E5447-C05B-4440-9817-89A459DE2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21" y="1299883"/>
            <a:ext cx="4203837" cy="4194595"/>
          </a:xfr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6204AE-7CEC-42F0-A1EB-CD813D5C51BB}"/>
              </a:ext>
            </a:extLst>
          </p:cNvPr>
          <p:cNvSpPr txBox="1">
            <a:spLocks/>
          </p:cNvSpPr>
          <p:nvPr/>
        </p:nvSpPr>
        <p:spPr bwMode="auto">
          <a:xfrm>
            <a:off x="4330700" y="3492500"/>
            <a:ext cx="4940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Cloud Microphysics: </a:t>
            </a:r>
            <a:r>
              <a:rPr lang="en-US" sz="1800" b="0" dirty="0"/>
              <a:t>Lin </a:t>
            </a:r>
          </a:p>
          <a:p>
            <a:r>
              <a:rPr lang="en-US" sz="1800" dirty="0"/>
              <a:t>Longwave Radiation: </a:t>
            </a:r>
            <a:r>
              <a:rPr lang="en-US" sz="1800" b="0" dirty="0"/>
              <a:t>Rapid Radiative Transfer Model</a:t>
            </a:r>
          </a:p>
          <a:p>
            <a:r>
              <a:rPr lang="en-US" sz="1800" dirty="0"/>
              <a:t>Shortwave Radiation</a:t>
            </a:r>
            <a:r>
              <a:rPr lang="en-US" sz="1800" b="0" dirty="0"/>
              <a:t>: </a:t>
            </a:r>
            <a:r>
              <a:rPr lang="en-US" sz="1800" b="0" dirty="0" err="1"/>
              <a:t>Dudhia</a:t>
            </a:r>
            <a:endParaRPr lang="en-US" sz="1800" b="0" dirty="0"/>
          </a:p>
          <a:p>
            <a:r>
              <a:rPr lang="en-US" sz="1800" dirty="0"/>
              <a:t>Cumulus Parameterizations</a:t>
            </a:r>
            <a:r>
              <a:rPr lang="en-US" sz="1800" b="0" dirty="0"/>
              <a:t>: </a:t>
            </a:r>
            <a:r>
              <a:rPr lang="en-US" sz="1800" b="0" dirty="0" err="1"/>
              <a:t>Kain</a:t>
            </a:r>
            <a:r>
              <a:rPr lang="en-US" sz="1800" b="0" dirty="0"/>
              <a:t>-Fritsch </a:t>
            </a:r>
          </a:p>
          <a:p>
            <a:r>
              <a:rPr lang="fr-FR" sz="1800" dirty="0"/>
              <a:t>Cloud Fraction Option: </a:t>
            </a:r>
            <a:r>
              <a:rPr lang="fr-FR" sz="1800" b="0" dirty="0"/>
              <a:t>Xu-Randall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5C1E1-FBCD-4686-816A-6014F6C46FAF}"/>
              </a:ext>
            </a:extLst>
          </p:cNvPr>
          <p:cNvSpPr txBox="1"/>
          <p:nvPr/>
        </p:nvSpPr>
        <p:spPr>
          <a:xfrm>
            <a:off x="4368800" y="2971800"/>
            <a:ext cx="275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Common Physics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6AA8B5-5C78-48DC-9937-EC954EA2F1AA}"/>
              </a:ext>
            </a:extLst>
          </p:cNvPr>
          <p:cNvSpPr txBox="1">
            <a:spLocks/>
          </p:cNvSpPr>
          <p:nvPr/>
        </p:nvSpPr>
        <p:spPr bwMode="auto">
          <a:xfrm>
            <a:off x="4089400" y="1447800"/>
            <a:ext cx="5537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0"/>
              </a:spcBef>
            </a:pPr>
            <a:r>
              <a:rPr lang="en-US" sz="1800" b="0" dirty="0"/>
              <a:t>NAM analysis dataset</a:t>
            </a:r>
          </a:p>
          <a:p>
            <a:pPr marL="457200" indent="-228600">
              <a:spcBef>
                <a:spcPts val="0"/>
              </a:spcBef>
            </a:pPr>
            <a:r>
              <a:rPr lang="en-US" sz="1800" b="0" dirty="0"/>
              <a:t>3 Two-Way Nested Domains (12km, 2.4km, 480m)</a:t>
            </a:r>
          </a:p>
          <a:p>
            <a:pPr marL="457200" indent="-228600">
              <a:spcBef>
                <a:spcPts val="0"/>
              </a:spcBef>
            </a:pPr>
            <a:r>
              <a:rPr lang="en-US" sz="1800" b="0" dirty="0"/>
              <a:t>30 Vertical Levels (10 in first 1,000m AGL)</a:t>
            </a:r>
          </a:p>
          <a:p>
            <a:pPr marL="457200" indent="-228600">
              <a:spcBef>
                <a:spcPts val="0"/>
              </a:spcBef>
            </a:pPr>
            <a:r>
              <a:rPr lang="en-US" sz="1800" b="0" dirty="0"/>
              <a:t>Surface and Upper Air Nudging (OBSGRID)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8C8FF-2F91-4EBC-B214-D760BB427FBF}"/>
              </a:ext>
            </a:extLst>
          </p:cNvPr>
          <p:cNvSpPr txBox="1"/>
          <p:nvPr/>
        </p:nvSpPr>
        <p:spPr>
          <a:xfrm>
            <a:off x="4305300" y="1003300"/>
            <a:ext cx="275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92553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A092-76F5-4E7C-B636-9F8E694F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Sensitivity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41EA1-CB30-4651-9E66-1C5E9D4EE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1505E-1378-4821-B415-FDA7FA2E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16337D-C177-4254-9A13-0A912AFF704A}"/>
              </a:ext>
            </a:extLst>
          </p:cNvPr>
          <p:cNvSpPr txBox="1">
            <a:spLocks/>
          </p:cNvSpPr>
          <p:nvPr/>
        </p:nvSpPr>
        <p:spPr bwMode="auto">
          <a:xfrm>
            <a:off x="304800" y="1494371"/>
            <a:ext cx="8534400" cy="31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/>
              <a:t>Planetary Boundary Layer, Surface Physics, Land Surface</a:t>
            </a:r>
          </a:p>
          <a:p>
            <a:pPr marL="342900" indent="-342900">
              <a:spcBef>
                <a:spcPts val="1776"/>
              </a:spcBef>
              <a:buFont typeface="+mj-lt"/>
              <a:buAutoNum type="arabicPeriod"/>
              <a:tabLst>
                <a:tab pos="8229600" algn="r"/>
              </a:tabLst>
            </a:pPr>
            <a:r>
              <a:rPr lang="en-US" sz="2400" b="0"/>
              <a:t>ACM2, Pleim-Xiu, Pleim-Xiu (with soil nudging)       </a:t>
            </a:r>
            <a:r>
              <a:rPr lang="en-US" sz="2400" b="0">
                <a:solidFill>
                  <a:srgbClr val="FF0000"/>
                </a:solidFill>
              </a:rPr>
              <a:t>[ACM2]</a:t>
            </a:r>
          </a:p>
          <a:p>
            <a:pPr marL="342900" indent="-342900">
              <a:spcBef>
                <a:spcPts val="1776"/>
              </a:spcBef>
              <a:buFont typeface="+mj-lt"/>
              <a:buAutoNum type="arabicPeriod"/>
              <a:tabLst>
                <a:tab pos="8229600" algn="r"/>
              </a:tabLst>
            </a:pPr>
            <a:r>
              <a:rPr lang="en-US" sz="2400" b="0"/>
              <a:t>YSU, Monin-Obukhov Similarity, Noah                       	</a:t>
            </a:r>
            <a:r>
              <a:rPr lang="en-US" sz="2400" b="0">
                <a:solidFill>
                  <a:srgbClr val="008000"/>
                </a:solidFill>
              </a:rPr>
              <a:t>[YSU]</a:t>
            </a:r>
          </a:p>
          <a:p>
            <a:pPr marL="342900" indent="-342900">
              <a:spcBef>
                <a:spcPts val="1776"/>
              </a:spcBef>
              <a:buFont typeface="+mj-lt"/>
              <a:buAutoNum type="arabicPeriod"/>
              <a:tabLst>
                <a:tab pos="8229600" algn="r"/>
              </a:tabLst>
            </a:pPr>
            <a:r>
              <a:rPr lang="en-US" sz="2400" b="0"/>
              <a:t>MYJ, Monin-Obukhov Janjic Eta Similarity, Noah	</a:t>
            </a:r>
            <a:r>
              <a:rPr lang="en-US" sz="2400" b="0">
                <a:solidFill>
                  <a:srgbClr val="0000FF"/>
                </a:solidFill>
              </a:rPr>
              <a:t>[MYJ]</a:t>
            </a:r>
          </a:p>
          <a:p>
            <a:pPr marL="0" indent="0">
              <a:spcBef>
                <a:spcPts val="1776"/>
              </a:spcBef>
              <a:buFont typeface="Wingdings" panose="05000000000000000000" pitchFamily="2" charset="2"/>
              <a:buNone/>
              <a:tabLst>
                <a:tab pos="8229600" algn="r"/>
              </a:tabLst>
            </a:pPr>
            <a:endParaRPr lang="en-US" sz="2400" b="0">
              <a:solidFill>
                <a:srgbClr val="FFCC00"/>
              </a:solidFill>
            </a:endParaRPr>
          </a:p>
          <a:p>
            <a:pPr marL="457200" indent="0">
              <a:spcBef>
                <a:spcPts val="576"/>
              </a:spcBef>
              <a:buFont typeface="Wingdings" panose="05000000000000000000" pitchFamily="2" charset="2"/>
              <a:buNone/>
              <a:tabLst>
                <a:tab pos="8229600" algn="r"/>
              </a:tabLst>
            </a:pPr>
            <a:r>
              <a:rPr lang="en-US" sz="2400" b="0" i="1">
                <a:solidFill>
                  <a:srgbClr val="000090"/>
                </a:solidFill>
              </a:rPr>
              <a:t>Combination based on what the PBL model        developers intended the configuration to be!</a:t>
            </a:r>
            <a:endParaRPr lang="en-US" sz="2400" b="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2468"/>
            <a:ext cx="7391400" cy="762000"/>
          </a:xfrm>
        </p:spPr>
        <p:txBody>
          <a:bodyPr/>
          <a:lstStyle/>
          <a:p>
            <a:r>
              <a:rPr lang="en-US" sz="2600" dirty="0"/>
              <a:t>Simulated Meteorology (IOP3)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547304"/>
            <a:ext cx="2133600" cy="476250"/>
          </a:xfrm>
        </p:spPr>
        <p:txBody>
          <a:bodyPr/>
          <a:lstStyle/>
          <a:p>
            <a:pPr>
              <a:defRPr/>
            </a:pPr>
            <a:fld id="{F328D11F-1C11-A844-8777-CBE1B78BF4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8"/>
          <a:stretch/>
        </p:blipFill>
        <p:spPr>
          <a:xfrm>
            <a:off x="3046700" y="386750"/>
            <a:ext cx="5943600" cy="328777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07" y="3010895"/>
            <a:ext cx="5943600" cy="4540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257" y="3735141"/>
            <a:ext cx="264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Wind Speed (m/s)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182" y="1195154"/>
            <a:ext cx="24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Temperature (K)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E2FE2-2D2B-47F9-9BA8-886CB9E99FEC}"/>
              </a:ext>
            </a:extLst>
          </p:cNvPr>
          <p:cNvCxnSpPr/>
          <p:nvPr/>
        </p:nvCxnSpPr>
        <p:spPr>
          <a:xfrm flipV="1">
            <a:off x="4815840" y="112776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4EBA16-5C86-4B7A-8196-049ACEC52694}"/>
              </a:ext>
            </a:extLst>
          </p:cNvPr>
          <p:cNvCxnSpPr/>
          <p:nvPr/>
        </p:nvCxnSpPr>
        <p:spPr>
          <a:xfrm flipV="1">
            <a:off x="8412480" y="111252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AFF8D-2364-4606-9DEF-9ACDE1023E6C}"/>
              </a:ext>
            </a:extLst>
          </p:cNvPr>
          <p:cNvCxnSpPr/>
          <p:nvPr/>
        </p:nvCxnSpPr>
        <p:spPr>
          <a:xfrm flipV="1">
            <a:off x="4800600" y="382524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84269-2E61-4391-9AD6-D77D50E4A013}"/>
              </a:ext>
            </a:extLst>
          </p:cNvPr>
          <p:cNvCxnSpPr/>
          <p:nvPr/>
        </p:nvCxnSpPr>
        <p:spPr>
          <a:xfrm flipV="1">
            <a:off x="8397240" y="381000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0DEE49-65A2-48B5-B895-8D76FDA1B3E8}"/>
              </a:ext>
            </a:extLst>
          </p:cNvPr>
          <p:cNvSpPr txBox="1"/>
          <p:nvPr/>
        </p:nvSpPr>
        <p:spPr>
          <a:xfrm>
            <a:off x="3779520" y="7924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Buildup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CB5D7-360A-4DF0-9FA4-85BAEA96BC29}"/>
              </a:ext>
            </a:extLst>
          </p:cNvPr>
          <p:cNvSpPr txBox="1"/>
          <p:nvPr/>
        </p:nvSpPr>
        <p:spPr>
          <a:xfrm>
            <a:off x="8107680" y="8077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Breakup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FE026E-38EF-4FC8-93B7-32ED5753D1E2}"/>
              </a:ext>
            </a:extLst>
          </p:cNvPr>
          <p:cNvSpPr txBox="1"/>
          <p:nvPr/>
        </p:nvSpPr>
        <p:spPr>
          <a:xfrm>
            <a:off x="5989320" y="807721"/>
            <a:ext cx="18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Maintenance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320" y="313268"/>
            <a:ext cx="7391400" cy="762000"/>
          </a:xfrm>
        </p:spPr>
        <p:txBody>
          <a:bodyPr/>
          <a:lstStyle/>
          <a:p>
            <a:r>
              <a:rPr lang="en-US" sz="2600" dirty="0"/>
              <a:t>Simulated Surface Fluxes (IOP3)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D11F-1C11-A844-8777-CBE1B78BF4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3"/>
          <a:stretch/>
        </p:blipFill>
        <p:spPr>
          <a:xfrm>
            <a:off x="3183774" y="289168"/>
            <a:ext cx="5943293" cy="32837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7" y="2884163"/>
            <a:ext cx="5943600" cy="45409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867" y="3684341"/>
            <a:ext cx="312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Friction Velocity (m/s)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868" y="1178210"/>
            <a:ext cx="289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Sensible HF (W/m</a:t>
            </a:r>
            <a:r>
              <a:rPr lang="en-US" sz="2400" baseline="30000" dirty="0">
                <a:solidFill>
                  <a:schemeClr val="accent6"/>
                </a:solidFill>
              </a:rPr>
              <a:t>2</a:t>
            </a:r>
            <a:r>
              <a:rPr lang="en-US" sz="2400" dirty="0">
                <a:solidFill>
                  <a:schemeClr val="accent6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32145-B83D-46B9-8DCE-7C429CCD7DCC}"/>
              </a:ext>
            </a:extLst>
          </p:cNvPr>
          <p:cNvCxnSpPr/>
          <p:nvPr/>
        </p:nvCxnSpPr>
        <p:spPr>
          <a:xfrm flipV="1">
            <a:off x="4968240" y="106680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7EC0D8-C88D-4146-B1FE-949A7498EE98}"/>
              </a:ext>
            </a:extLst>
          </p:cNvPr>
          <p:cNvCxnSpPr/>
          <p:nvPr/>
        </p:nvCxnSpPr>
        <p:spPr>
          <a:xfrm flipV="1">
            <a:off x="8564880" y="105156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BD0172-FA1C-4627-BD93-EFF16E1358B7}"/>
              </a:ext>
            </a:extLst>
          </p:cNvPr>
          <p:cNvCxnSpPr/>
          <p:nvPr/>
        </p:nvCxnSpPr>
        <p:spPr>
          <a:xfrm flipV="1">
            <a:off x="4953000" y="367284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5C691-459E-4342-8019-A03B225904DC}"/>
              </a:ext>
            </a:extLst>
          </p:cNvPr>
          <p:cNvCxnSpPr/>
          <p:nvPr/>
        </p:nvCxnSpPr>
        <p:spPr>
          <a:xfrm flipV="1">
            <a:off x="8549640" y="3657600"/>
            <a:ext cx="0" cy="22555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0CB751-7342-4078-B80D-73C4AC77AC39}"/>
              </a:ext>
            </a:extLst>
          </p:cNvPr>
          <p:cNvSpPr txBox="1"/>
          <p:nvPr/>
        </p:nvSpPr>
        <p:spPr>
          <a:xfrm>
            <a:off x="3764280" y="7315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Buildup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F2133-7408-4FAC-82CD-02B1EA406C70}"/>
              </a:ext>
            </a:extLst>
          </p:cNvPr>
          <p:cNvSpPr txBox="1"/>
          <p:nvPr/>
        </p:nvSpPr>
        <p:spPr>
          <a:xfrm>
            <a:off x="8092440" y="74676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Breakup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45F0C-1CE3-4028-9F33-B748F841FF3D}"/>
              </a:ext>
            </a:extLst>
          </p:cNvPr>
          <p:cNvSpPr txBox="1"/>
          <p:nvPr/>
        </p:nvSpPr>
        <p:spPr>
          <a:xfrm>
            <a:off x="5974080" y="746761"/>
            <a:ext cx="18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Maintenance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934" y="262469"/>
            <a:ext cx="7391400" cy="762000"/>
          </a:xfrm>
        </p:spPr>
        <p:txBody>
          <a:bodyPr/>
          <a:lstStyle/>
          <a:p>
            <a:r>
              <a:rPr lang="en-US" dirty="0"/>
              <a:t>Simulated Vertical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D11F-1C11-A844-8777-CBE1B78BF4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93" y="790604"/>
            <a:ext cx="4130487" cy="315575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60" y="802115"/>
            <a:ext cx="4114800" cy="3143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19" y="3567470"/>
            <a:ext cx="4114800" cy="3143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96" y="3571764"/>
            <a:ext cx="4114800" cy="3143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867" y="3667408"/>
            <a:ext cx="193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14 Dec 2010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1100MST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868" y="1161277"/>
            <a:ext cx="193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14 Dec 2010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0500MST</a:t>
            </a:r>
          </a:p>
        </p:txBody>
      </p:sp>
    </p:spTree>
    <p:extLst>
      <p:ext uri="{BB962C8B-B14F-4D97-AF65-F5344CB8AC3E}">
        <p14:creationId xmlns:p14="http://schemas.microsoft.com/office/powerpoint/2010/main" val="89824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45" y="1491916"/>
            <a:ext cx="3561350" cy="3671721"/>
          </a:xfrm>
        </p:spPr>
        <p:txBody>
          <a:bodyPr/>
          <a:lstStyle/>
          <a:p>
            <a:r>
              <a:rPr lang="en-US" altLang="zh-CN" sz="2000" b="0" dirty="0"/>
              <a:t>Build up of air pollutant concentrations</a:t>
            </a:r>
          </a:p>
          <a:p>
            <a:r>
              <a:rPr lang="en-US" sz="2000" b="0" dirty="0"/>
              <a:t>Identified in many cities across the intermountain west U.S.</a:t>
            </a:r>
          </a:p>
          <a:p>
            <a:r>
              <a:rPr lang="en-US" sz="2000" b="0" dirty="0"/>
              <a:t>WRF failed to replicate the meteorological conditions</a:t>
            </a:r>
          </a:p>
          <a:p>
            <a:r>
              <a:rPr lang="en-US" altLang="zh-CN" sz="2000" b="0" dirty="0"/>
              <a:t>CMAQ underestimates the air pollutant concentrations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" y="1471339"/>
            <a:ext cx="5229955" cy="3915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946" y="5710081"/>
            <a:ext cx="9408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dvOT2e364b11"/>
              </a:rPr>
              <a:t>Strati</a:t>
            </a:r>
            <a:r>
              <a:rPr lang="en-US" dirty="0">
                <a:solidFill>
                  <a:srgbClr val="231F20"/>
                </a:solidFill>
                <a:latin typeface="AdvOT2e364b11+fb"/>
              </a:rPr>
              <a:t>fi</a:t>
            </a:r>
            <a:r>
              <a:rPr lang="en-US" dirty="0">
                <a:solidFill>
                  <a:srgbClr val="231F20"/>
                </a:solidFill>
                <a:latin typeface="AdvOT2e364b11"/>
              </a:rPr>
              <a:t>ed layer of pollution during a </a:t>
            </a:r>
            <a:r>
              <a:rPr lang="en-US" dirty="0">
                <a:solidFill>
                  <a:srgbClr val="231F20"/>
                </a:solidFill>
                <a:latin typeface="AdvOT2e364b11+20"/>
              </a:rPr>
              <a:t>“</a:t>
            </a:r>
            <a:r>
              <a:rPr lang="en-US" b="1" dirty="0">
                <a:solidFill>
                  <a:srgbClr val="FF0000"/>
                </a:solidFill>
                <a:latin typeface="AdvOT2e364b11"/>
              </a:rPr>
              <a:t>cold pool</a:t>
            </a:r>
            <a:r>
              <a:rPr lang="en-US" dirty="0">
                <a:solidFill>
                  <a:srgbClr val="231F20"/>
                </a:solidFill>
                <a:latin typeface="AdvOT2e364b11+20"/>
              </a:rPr>
              <a:t>” </a:t>
            </a:r>
            <a:r>
              <a:rPr lang="en-US" dirty="0">
                <a:solidFill>
                  <a:srgbClr val="231F20"/>
                </a:solidFill>
                <a:latin typeface="AdvOT2e364b11"/>
              </a:rPr>
              <a:t>event near Salt Lake City, Utah.</a:t>
            </a:r>
            <a:br>
              <a:rPr lang="en-US" dirty="0">
                <a:solidFill>
                  <a:srgbClr val="231F20"/>
                </a:solidFill>
                <a:latin typeface="AdvOT2e364b11"/>
              </a:rPr>
            </a:br>
            <a:r>
              <a:rPr lang="en-US" dirty="0">
                <a:solidFill>
                  <a:srgbClr val="231F20"/>
                </a:solidFill>
                <a:latin typeface="AdvOT2e364b11"/>
              </a:rPr>
              <a:t>Erik </a:t>
            </a:r>
            <a:r>
              <a:rPr lang="en-US" dirty="0" err="1">
                <a:solidFill>
                  <a:srgbClr val="231F20"/>
                </a:solidFill>
                <a:latin typeface="AdvOT2e364b11"/>
              </a:rPr>
              <a:t>Crosman</a:t>
            </a:r>
            <a:r>
              <a:rPr lang="en-US" dirty="0">
                <a:solidFill>
                  <a:srgbClr val="231F20"/>
                </a:solidFill>
                <a:latin typeface="AdvOT2e364b11"/>
              </a:rPr>
              <a:t> (photographed December 19, 2009) </a:t>
            </a:r>
            <a:r>
              <a:rPr lang="en-US" i="1" dirty="0">
                <a:solidFill>
                  <a:srgbClr val="231F20"/>
                </a:solidFill>
                <a:latin typeface="AdvOT2e364b11"/>
              </a:rPr>
              <a:t>(Baker et al. 2011)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7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584200"/>
            <a:ext cx="7391400" cy="762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5801"/>
            <a:ext cx="8534400" cy="461910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zh-CN" b="0" dirty="0"/>
              <a:t>Friction velocity decreases during CAPs</a:t>
            </a:r>
          </a:p>
          <a:p>
            <a:pPr>
              <a:buFont typeface="Arial"/>
              <a:buChar char="•"/>
            </a:pPr>
            <a:r>
              <a:rPr lang="en-US" altLang="zh-CN" b="0" dirty="0"/>
              <a:t>Sensible heat flux decreases during strong PCAPs</a:t>
            </a:r>
          </a:p>
          <a:p>
            <a:pPr>
              <a:buFont typeface="Arial"/>
              <a:buChar char="•"/>
            </a:pPr>
            <a:r>
              <a:rPr lang="en-US" altLang="zh-CN" b="0" dirty="0"/>
              <a:t>Low level clouds induce weak surface turbulence</a:t>
            </a:r>
          </a:p>
          <a:p>
            <a:pPr>
              <a:buFont typeface="Arial"/>
              <a:buChar char="•"/>
            </a:pPr>
            <a:r>
              <a:rPr lang="en-US" altLang="zh-CN" b="0" dirty="0"/>
              <a:t>WRF reasonably simulated SHF &amp; friction velocity (IOP3)</a:t>
            </a:r>
          </a:p>
          <a:p>
            <a:pPr>
              <a:buFont typeface="Arial"/>
              <a:buChar char="•"/>
            </a:pPr>
            <a:r>
              <a:rPr lang="en-US" altLang="zh-CN" b="0" dirty="0"/>
              <a:t>WRF vertical profiles do not show observed gradients </a:t>
            </a:r>
          </a:p>
          <a:p>
            <a:pPr marL="0" indent="0">
              <a:buNone/>
            </a:pPr>
            <a:endParaRPr lang="en-US" altLang="zh-CN" dirty="0">
              <a:solidFill>
                <a:srgbClr val="2D2D8A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D11F-1C11-A844-8777-CBE1B78BF4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4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3CA9-A4C2-4A1E-9DCA-DF703F46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C55E-8423-4C42-8DF5-438D3DD4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80" y="2438400"/>
            <a:ext cx="8534400" cy="46783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8800" dirty="0"/>
              <a:t>THANKS!</a:t>
            </a:r>
            <a:endParaRPr lang="en-US" sz="8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844F1-EAFD-4417-85F2-50D572D0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87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7F3E-E5A3-48D7-B692-787CCD62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83DA-54CE-4FF9-ADDB-616815D0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D7305-96F5-4306-A4EC-A8EC259A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D14CF-F41F-4CF4-A313-EC7370C2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90" y="1144270"/>
            <a:ext cx="6961610" cy="52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8ADE-C24A-4465-8515-54A001C7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FE9FC-F6F4-4B96-90AF-8111F995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C56D8-83FA-4126-B807-1461D310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F7412-231F-49BA-A248-97D3918D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22" y="1158554"/>
            <a:ext cx="7067978" cy="52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4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2F3C-C9B7-458C-AA23-2E85FA12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7862-18B5-4354-AF68-D42FF466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CBBF4-1A6F-4093-B8E2-0F36165C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14975-A6BB-42F3-8934-DCDA68CB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47" y="314957"/>
            <a:ext cx="6162993" cy="62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B127-390B-4ABF-BC8E-CDD3B0CA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Meteorology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B25A-5544-4F15-BD8C-3BB89DE2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2AC53-D4B1-412D-BF6E-F46C897D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A96A9-997B-453A-888A-5E4DA81614D3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43040"/>
          <a:stretch/>
        </p:blipFill>
        <p:spPr bwMode="auto">
          <a:xfrm>
            <a:off x="0" y="1703437"/>
            <a:ext cx="4600135" cy="2108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3DE7E-A894-46E9-AD3B-5ED78712B93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43214"/>
          <a:stretch/>
        </p:blipFill>
        <p:spPr bwMode="auto">
          <a:xfrm>
            <a:off x="4540274" y="1688122"/>
            <a:ext cx="4505252" cy="2152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50CA7-ADDA-4BB9-8225-4BF591A47D70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b="42894"/>
          <a:stretch/>
        </p:blipFill>
        <p:spPr bwMode="auto">
          <a:xfrm>
            <a:off x="0" y="4031566"/>
            <a:ext cx="4600135" cy="224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E30CF-A5E0-45B8-B395-C42CFA70459B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37931"/>
          <a:stretch/>
        </p:blipFill>
        <p:spPr bwMode="auto">
          <a:xfrm>
            <a:off x="4533068" y="4135901"/>
            <a:ext cx="4512458" cy="2264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E71177-3254-4F6C-BCD2-E04B42CC9536}"/>
              </a:ext>
            </a:extLst>
          </p:cNvPr>
          <p:cNvSpPr txBox="1"/>
          <p:nvPr/>
        </p:nvSpPr>
        <p:spPr>
          <a:xfrm>
            <a:off x="1852832" y="1222278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E51EE-4313-44A4-B8D5-6602570FEB02}"/>
              </a:ext>
            </a:extLst>
          </p:cNvPr>
          <p:cNvSpPr txBox="1"/>
          <p:nvPr/>
        </p:nvSpPr>
        <p:spPr>
          <a:xfrm>
            <a:off x="6309946" y="1234001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RH</a:t>
            </a:r>
            <a:r>
              <a:rPr lang="en-US" dirty="0"/>
              <a:t>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90C37-184F-43B7-8325-A6C9226C328A}"/>
              </a:ext>
            </a:extLst>
          </p:cNvPr>
          <p:cNvSpPr txBox="1"/>
          <p:nvPr/>
        </p:nvSpPr>
        <p:spPr>
          <a:xfrm>
            <a:off x="6462346" y="3820111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(</a:t>
            </a:r>
            <a:r>
              <a:rPr lang="en-US" dirty="0" err="1"/>
              <a:t>hPa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50564-4CCE-4009-9D00-D1F3C8DF8F96}"/>
              </a:ext>
            </a:extLst>
          </p:cNvPr>
          <p:cNvSpPr txBox="1"/>
          <p:nvPr/>
        </p:nvSpPr>
        <p:spPr>
          <a:xfrm>
            <a:off x="1775460" y="3803699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820026-3F07-4AA3-9472-E9DA2E35FD29}"/>
              </a:ext>
            </a:extLst>
          </p:cNvPr>
          <p:cNvGrpSpPr/>
          <p:nvPr/>
        </p:nvGrpSpPr>
        <p:grpSpPr>
          <a:xfrm>
            <a:off x="298852" y="4138614"/>
            <a:ext cx="4149323" cy="1914524"/>
            <a:chOff x="673767" y="1137368"/>
            <a:chExt cx="10923147" cy="415107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87D3C6-826E-4D14-AF07-9107A475DA55}"/>
                </a:ext>
              </a:extLst>
            </p:cNvPr>
            <p:cNvSpPr/>
            <p:nvPr/>
          </p:nvSpPr>
          <p:spPr>
            <a:xfrm>
              <a:off x="673767" y="1153551"/>
              <a:ext cx="944017" cy="4121834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947247-E9A6-495C-9360-515F808EDE79}"/>
                </a:ext>
              </a:extLst>
            </p:cNvPr>
            <p:cNvSpPr/>
            <p:nvPr/>
          </p:nvSpPr>
          <p:spPr>
            <a:xfrm>
              <a:off x="1727980" y="1153551"/>
              <a:ext cx="494715" cy="4108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0CAA01-78D8-495C-AB8D-05480799691D}"/>
                </a:ext>
              </a:extLst>
            </p:cNvPr>
            <p:cNvSpPr/>
            <p:nvPr/>
          </p:nvSpPr>
          <p:spPr>
            <a:xfrm>
              <a:off x="2623887" y="1153552"/>
              <a:ext cx="359343" cy="412430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E7BC5D-44D4-455F-9D5C-016F30DD9AF8}"/>
                </a:ext>
              </a:extLst>
            </p:cNvPr>
            <p:cNvSpPr/>
            <p:nvPr/>
          </p:nvSpPr>
          <p:spPr>
            <a:xfrm>
              <a:off x="4393025" y="1167618"/>
              <a:ext cx="425718" cy="4120829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FD371A-657E-4B48-ADA5-9603551741DC}"/>
                </a:ext>
              </a:extLst>
            </p:cNvPr>
            <p:cNvSpPr/>
            <p:nvPr/>
          </p:nvSpPr>
          <p:spPr>
            <a:xfrm>
              <a:off x="5665903" y="1161143"/>
              <a:ext cx="1422511" cy="412149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70EC73-02F3-43B5-B647-D434DA810A3E}"/>
                </a:ext>
              </a:extLst>
            </p:cNvPr>
            <p:cNvSpPr/>
            <p:nvPr/>
          </p:nvSpPr>
          <p:spPr>
            <a:xfrm>
              <a:off x="7534618" y="1161143"/>
              <a:ext cx="994340" cy="411671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852C71-8B0C-47E8-90D6-CB0CA62630A2}"/>
                </a:ext>
              </a:extLst>
            </p:cNvPr>
            <p:cNvSpPr/>
            <p:nvPr/>
          </p:nvSpPr>
          <p:spPr>
            <a:xfrm>
              <a:off x="8931544" y="1137368"/>
              <a:ext cx="299541" cy="4145637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ABF32A-A7C7-4D8B-831C-AA7D4F497D07}"/>
                </a:ext>
              </a:extLst>
            </p:cNvPr>
            <p:cNvSpPr/>
            <p:nvPr/>
          </p:nvSpPr>
          <p:spPr>
            <a:xfrm>
              <a:off x="11098624" y="1163824"/>
              <a:ext cx="498290" cy="410486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A3B2D5-A458-4E33-85F2-3ED1330C8D16}"/>
                </a:ext>
              </a:extLst>
            </p:cNvPr>
            <p:cNvSpPr/>
            <p:nvPr/>
          </p:nvSpPr>
          <p:spPr>
            <a:xfrm>
              <a:off x="9433111" y="1163824"/>
              <a:ext cx="498289" cy="411011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9E063F-C0CD-4E0B-8FA2-CED7062C1DBB}"/>
                </a:ext>
              </a:extLst>
            </p:cNvPr>
            <p:cNvSpPr/>
            <p:nvPr/>
          </p:nvSpPr>
          <p:spPr>
            <a:xfrm>
              <a:off x="9956689" y="1173981"/>
              <a:ext cx="595197" cy="4079632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0571F4-1324-4CA7-9933-25D2D972C70D}"/>
              </a:ext>
            </a:extLst>
          </p:cNvPr>
          <p:cNvGrpSpPr/>
          <p:nvPr/>
        </p:nvGrpSpPr>
        <p:grpSpPr>
          <a:xfrm>
            <a:off x="324643" y="1748603"/>
            <a:ext cx="4118403" cy="1850382"/>
            <a:chOff x="673767" y="1137368"/>
            <a:chExt cx="10923147" cy="415107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6BF456-2510-421C-AAC2-D583C53E8914}"/>
                </a:ext>
              </a:extLst>
            </p:cNvPr>
            <p:cNvSpPr/>
            <p:nvPr/>
          </p:nvSpPr>
          <p:spPr>
            <a:xfrm>
              <a:off x="673767" y="1153551"/>
              <a:ext cx="944017" cy="4121834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D4EC3B-CC2E-4293-B4C6-9065A9792492}"/>
                </a:ext>
              </a:extLst>
            </p:cNvPr>
            <p:cNvSpPr/>
            <p:nvPr/>
          </p:nvSpPr>
          <p:spPr>
            <a:xfrm>
              <a:off x="1727980" y="1153551"/>
              <a:ext cx="494715" cy="4108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3B4C30-2CD3-48C5-B24C-2B1EBDBD1176}"/>
                </a:ext>
              </a:extLst>
            </p:cNvPr>
            <p:cNvSpPr/>
            <p:nvPr/>
          </p:nvSpPr>
          <p:spPr>
            <a:xfrm>
              <a:off x="2623887" y="1153552"/>
              <a:ext cx="359343" cy="412430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A4ADD5-5D85-4597-90AE-F5AC006B3C28}"/>
                </a:ext>
              </a:extLst>
            </p:cNvPr>
            <p:cNvSpPr/>
            <p:nvPr/>
          </p:nvSpPr>
          <p:spPr>
            <a:xfrm>
              <a:off x="4393025" y="1167618"/>
              <a:ext cx="425718" cy="4120829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8A9CCB-0E85-42EE-BEAC-9D5D03C287D3}"/>
                </a:ext>
              </a:extLst>
            </p:cNvPr>
            <p:cNvSpPr/>
            <p:nvPr/>
          </p:nvSpPr>
          <p:spPr>
            <a:xfrm>
              <a:off x="5665903" y="1161143"/>
              <a:ext cx="1422511" cy="412149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731CE9-1F80-4971-8F81-ACB0F486A14C}"/>
                </a:ext>
              </a:extLst>
            </p:cNvPr>
            <p:cNvSpPr/>
            <p:nvPr/>
          </p:nvSpPr>
          <p:spPr>
            <a:xfrm>
              <a:off x="7534618" y="1161143"/>
              <a:ext cx="994340" cy="411671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51F2DD-7A19-4CFB-B36E-35CF11F78B04}"/>
                </a:ext>
              </a:extLst>
            </p:cNvPr>
            <p:cNvSpPr/>
            <p:nvPr/>
          </p:nvSpPr>
          <p:spPr>
            <a:xfrm>
              <a:off x="8931544" y="1137368"/>
              <a:ext cx="299541" cy="4145637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5CE06E-E0A5-424F-8A1F-673863670782}"/>
                </a:ext>
              </a:extLst>
            </p:cNvPr>
            <p:cNvSpPr/>
            <p:nvPr/>
          </p:nvSpPr>
          <p:spPr>
            <a:xfrm>
              <a:off x="11098624" y="1163824"/>
              <a:ext cx="498290" cy="410486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E6E71E-98CC-4545-97BD-D69A822FC41F}"/>
                </a:ext>
              </a:extLst>
            </p:cNvPr>
            <p:cNvSpPr/>
            <p:nvPr/>
          </p:nvSpPr>
          <p:spPr>
            <a:xfrm>
              <a:off x="9433111" y="1163824"/>
              <a:ext cx="498289" cy="411011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47AD76-0E64-46BB-A0BA-6782CD73282D}"/>
                </a:ext>
              </a:extLst>
            </p:cNvPr>
            <p:cNvSpPr/>
            <p:nvPr/>
          </p:nvSpPr>
          <p:spPr>
            <a:xfrm>
              <a:off x="9956689" y="1173981"/>
              <a:ext cx="595197" cy="4079632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B2B22E-E92D-42A0-94A1-D6B3607A442B}"/>
              </a:ext>
            </a:extLst>
          </p:cNvPr>
          <p:cNvGrpSpPr/>
          <p:nvPr/>
        </p:nvGrpSpPr>
        <p:grpSpPr>
          <a:xfrm>
            <a:off x="4866164" y="1760326"/>
            <a:ext cx="4020662" cy="1878224"/>
            <a:chOff x="673767" y="1137368"/>
            <a:chExt cx="10923147" cy="415107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62E3C1-DDF0-4E9C-AB4E-F7DB5082A01B}"/>
                </a:ext>
              </a:extLst>
            </p:cNvPr>
            <p:cNvSpPr/>
            <p:nvPr/>
          </p:nvSpPr>
          <p:spPr>
            <a:xfrm>
              <a:off x="673767" y="1153551"/>
              <a:ext cx="944017" cy="4121834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56DD1C-0D63-4CD3-BBAB-201CEB681B76}"/>
                </a:ext>
              </a:extLst>
            </p:cNvPr>
            <p:cNvSpPr/>
            <p:nvPr/>
          </p:nvSpPr>
          <p:spPr>
            <a:xfrm>
              <a:off x="1727980" y="1153551"/>
              <a:ext cx="494715" cy="4108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A3922-C6BD-417A-A4E9-DE513FC7B72E}"/>
                </a:ext>
              </a:extLst>
            </p:cNvPr>
            <p:cNvSpPr/>
            <p:nvPr/>
          </p:nvSpPr>
          <p:spPr>
            <a:xfrm>
              <a:off x="2623887" y="1153552"/>
              <a:ext cx="359343" cy="412430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33DBDE-1711-415D-A9AF-B39EA7E5A2E9}"/>
                </a:ext>
              </a:extLst>
            </p:cNvPr>
            <p:cNvSpPr/>
            <p:nvPr/>
          </p:nvSpPr>
          <p:spPr>
            <a:xfrm>
              <a:off x="4393025" y="1167618"/>
              <a:ext cx="425718" cy="4120829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B84DC3-58E0-4215-8CC5-766C19B3788A}"/>
                </a:ext>
              </a:extLst>
            </p:cNvPr>
            <p:cNvSpPr/>
            <p:nvPr/>
          </p:nvSpPr>
          <p:spPr>
            <a:xfrm>
              <a:off x="5665903" y="1161143"/>
              <a:ext cx="1422511" cy="412149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82353A-C840-4770-8AF7-71E9ED238766}"/>
                </a:ext>
              </a:extLst>
            </p:cNvPr>
            <p:cNvSpPr/>
            <p:nvPr/>
          </p:nvSpPr>
          <p:spPr>
            <a:xfrm>
              <a:off x="7534618" y="1161143"/>
              <a:ext cx="994340" cy="411671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BA5A8E-880B-4457-B775-FAA09178B460}"/>
                </a:ext>
              </a:extLst>
            </p:cNvPr>
            <p:cNvSpPr/>
            <p:nvPr/>
          </p:nvSpPr>
          <p:spPr>
            <a:xfrm>
              <a:off x="8931544" y="1137368"/>
              <a:ext cx="299541" cy="4145637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985F5-D56D-4028-B49D-007682219EDC}"/>
                </a:ext>
              </a:extLst>
            </p:cNvPr>
            <p:cNvSpPr/>
            <p:nvPr/>
          </p:nvSpPr>
          <p:spPr>
            <a:xfrm>
              <a:off x="11098624" y="1163824"/>
              <a:ext cx="498290" cy="410486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E0DB15-E3D6-4209-A124-164B8B7928CA}"/>
                </a:ext>
              </a:extLst>
            </p:cNvPr>
            <p:cNvSpPr/>
            <p:nvPr/>
          </p:nvSpPr>
          <p:spPr>
            <a:xfrm>
              <a:off x="9433111" y="1163824"/>
              <a:ext cx="498289" cy="411011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77EDA3-6C3B-4F92-BFA1-BADDC428BCBE}"/>
                </a:ext>
              </a:extLst>
            </p:cNvPr>
            <p:cNvSpPr/>
            <p:nvPr/>
          </p:nvSpPr>
          <p:spPr>
            <a:xfrm>
              <a:off x="9956689" y="1173981"/>
              <a:ext cx="595197" cy="4079632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A4E75C-4DD6-421C-A846-0D4F42E999F6}"/>
              </a:ext>
            </a:extLst>
          </p:cNvPr>
          <p:cNvGrpSpPr/>
          <p:nvPr/>
        </p:nvGrpSpPr>
        <p:grpSpPr>
          <a:xfrm>
            <a:off x="4880230" y="4195764"/>
            <a:ext cx="4044695" cy="1792384"/>
            <a:chOff x="673767" y="1137368"/>
            <a:chExt cx="10923147" cy="415107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A0C03F7-0FE4-4A97-9685-52DF5BA32D61}"/>
                </a:ext>
              </a:extLst>
            </p:cNvPr>
            <p:cNvSpPr/>
            <p:nvPr/>
          </p:nvSpPr>
          <p:spPr>
            <a:xfrm>
              <a:off x="673767" y="1153551"/>
              <a:ext cx="944017" cy="4121834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B48C28-B01A-4618-8DEF-13974A9D8BC0}"/>
                </a:ext>
              </a:extLst>
            </p:cNvPr>
            <p:cNvSpPr/>
            <p:nvPr/>
          </p:nvSpPr>
          <p:spPr>
            <a:xfrm>
              <a:off x="1727980" y="1153551"/>
              <a:ext cx="494715" cy="4108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6255150-D316-4D5F-95F7-2707802B1847}"/>
                </a:ext>
              </a:extLst>
            </p:cNvPr>
            <p:cNvSpPr/>
            <p:nvPr/>
          </p:nvSpPr>
          <p:spPr>
            <a:xfrm>
              <a:off x="2623887" y="1153552"/>
              <a:ext cx="359343" cy="412430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BFA682-3888-4F62-B95C-C52A633F8043}"/>
                </a:ext>
              </a:extLst>
            </p:cNvPr>
            <p:cNvSpPr/>
            <p:nvPr/>
          </p:nvSpPr>
          <p:spPr>
            <a:xfrm>
              <a:off x="4393025" y="1167618"/>
              <a:ext cx="425718" cy="4120829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683082A-45B7-4278-BFA0-AF14C1517090}"/>
                </a:ext>
              </a:extLst>
            </p:cNvPr>
            <p:cNvSpPr/>
            <p:nvPr/>
          </p:nvSpPr>
          <p:spPr>
            <a:xfrm>
              <a:off x="5665903" y="1161143"/>
              <a:ext cx="1422511" cy="412149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4C96389-356D-4537-8541-D1D6AE46E9BD}"/>
                </a:ext>
              </a:extLst>
            </p:cNvPr>
            <p:cNvSpPr/>
            <p:nvPr/>
          </p:nvSpPr>
          <p:spPr>
            <a:xfrm>
              <a:off x="7534618" y="1161143"/>
              <a:ext cx="994340" cy="411671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ED20F61-AC1D-4270-8430-B8FF0FEF6F54}"/>
                </a:ext>
              </a:extLst>
            </p:cNvPr>
            <p:cNvSpPr/>
            <p:nvPr/>
          </p:nvSpPr>
          <p:spPr>
            <a:xfrm>
              <a:off x="8931544" y="1137368"/>
              <a:ext cx="299541" cy="4145637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627548-4282-4999-8CD7-29F69F0987CF}"/>
                </a:ext>
              </a:extLst>
            </p:cNvPr>
            <p:cNvSpPr/>
            <p:nvPr/>
          </p:nvSpPr>
          <p:spPr>
            <a:xfrm>
              <a:off x="11098624" y="1163824"/>
              <a:ext cx="498290" cy="410486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6FBD1-951A-43B8-B125-DCD290FA5AFF}"/>
                </a:ext>
              </a:extLst>
            </p:cNvPr>
            <p:cNvSpPr/>
            <p:nvPr/>
          </p:nvSpPr>
          <p:spPr>
            <a:xfrm>
              <a:off x="9433111" y="1163824"/>
              <a:ext cx="498289" cy="411011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FC8890-D7D7-4E41-A401-011E1B98FC28}"/>
                </a:ext>
              </a:extLst>
            </p:cNvPr>
            <p:cNvSpPr/>
            <p:nvPr/>
          </p:nvSpPr>
          <p:spPr>
            <a:xfrm>
              <a:off x="9956689" y="1173981"/>
              <a:ext cx="595197" cy="4079632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8053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E62859-D155-4F2A-8C68-305329608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38333"/>
          <a:stretch/>
        </p:blipFill>
        <p:spPr>
          <a:xfrm>
            <a:off x="9525" y="1524000"/>
            <a:ext cx="9134475" cy="39917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BD0924-9AEB-4A82-A64F-EEECC2EF40B3}"/>
              </a:ext>
            </a:extLst>
          </p:cNvPr>
          <p:cNvGrpSpPr/>
          <p:nvPr/>
        </p:nvGrpSpPr>
        <p:grpSpPr>
          <a:xfrm>
            <a:off x="505326" y="1722413"/>
            <a:ext cx="8192360" cy="3101172"/>
            <a:chOff x="673767" y="1153551"/>
            <a:chExt cx="10923147" cy="41348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252C68-4C59-4196-9565-28A1D15DD5EF}"/>
                </a:ext>
              </a:extLst>
            </p:cNvPr>
            <p:cNvSpPr/>
            <p:nvPr/>
          </p:nvSpPr>
          <p:spPr>
            <a:xfrm>
              <a:off x="673767" y="1153551"/>
              <a:ext cx="944017" cy="4121834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F6992B-A1BE-41AF-9F66-5D065D27CC30}"/>
                </a:ext>
              </a:extLst>
            </p:cNvPr>
            <p:cNvSpPr/>
            <p:nvPr/>
          </p:nvSpPr>
          <p:spPr>
            <a:xfrm>
              <a:off x="1727980" y="1153551"/>
              <a:ext cx="494715" cy="410826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827807-A75A-4FA0-A726-68FC5CCE2C7B}"/>
                </a:ext>
              </a:extLst>
            </p:cNvPr>
            <p:cNvSpPr/>
            <p:nvPr/>
          </p:nvSpPr>
          <p:spPr>
            <a:xfrm>
              <a:off x="2623887" y="1153552"/>
              <a:ext cx="359343" cy="412430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FCBD32-0656-4873-92AD-B8C1A8227034}"/>
                </a:ext>
              </a:extLst>
            </p:cNvPr>
            <p:cNvSpPr/>
            <p:nvPr/>
          </p:nvSpPr>
          <p:spPr>
            <a:xfrm>
              <a:off x="4393025" y="1167618"/>
              <a:ext cx="425718" cy="4120829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D66425-2E5F-42E7-907A-0ACBA05CF682}"/>
                </a:ext>
              </a:extLst>
            </p:cNvPr>
            <p:cNvSpPr/>
            <p:nvPr/>
          </p:nvSpPr>
          <p:spPr>
            <a:xfrm>
              <a:off x="5665903" y="1161143"/>
              <a:ext cx="1422511" cy="412149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E9DA8C-E602-44D7-8672-B8E0DFAC2A88}"/>
                </a:ext>
              </a:extLst>
            </p:cNvPr>
            <p:cNvSpPr/>
            <p:nvPr/>
          </p:nvSpPr>
          <p:spPr>
            <a:xfrm>
              <a:off x="7534618" y="1161143"/>
              <a:ext cx="994340" cy="4116710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A49ACE-DA98-4BDA-B56C-E1D404D5CA35}"/>
                </a:ext>
              </a:extLst>
            </p:cNvPr>
            <p:cNvSpPr/>
            <p:nvPr/>
          </p:nvSpPr>
          <p:spPr>
            <a:xfrm>
              <a:off x="8966200" y="1181099"/>
              <a:ext cx="264886" cy="4101905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4636AE-BABA-4947-B7E0-3E3E3C6BBEAF}"/>
                </a:ext>
              </a:extLst>
            </p:cNvPr>
            <p:cNvSpPr/>
            <p:nvPr/>
          </p:nvSpPr>
          <p:spPr>
            <a:xfrm>
              <a:off x="11098624" y="1163824"/>
              <a:ext cx="498290" cy="410486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7A4389-FC0A-48AA-9F00-E2BC4F6BE80E}"/>
                </a:ext>
              </a:extLst>
            </p:cNvPr>
            <p:cNvSpPr/>
            <p:nvPr/>
          </p:nvSpPr>
          <p:spPr>
            <a:xfrm>
              <a:off x="9433111" y="1163824"/>
              <a:ext cx="498289" cy="411011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09AE61-EA89-4EB3-BA0E-DAB877FBAEAB}"/>
                </a:ext>
              </a:extLst>
            </p:cNvPr>
            <p:cNvSpPr/>
            <p:nvPr/>
          </p:nvSpPr>
          <p:spPr>
            <a:xfrm>
              <a:off x="9956689" y="1173981"/>
              <a:ext cx="595197" cy="4079632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9D36A0-8DCE-4F38-BDF9-C86512D9E7D3}"/>
              </a:ext>
            </a:extLst>
          </p:cNvPr>
          <p:cNvCxnSpPr>
            <a:cxnSpLocks/>
          </p:cNvCxnSpPr>
          <p:nvPr/>
        </p:nvCxnSpPr>
        <p:spPr>
          <a:xfrm>
            <a:off x="571249" y="3991163"/>
            <a:ext cx="8321040" cy="0"/>
          </a:xfrm>
          <a:prstGeom prst="line">
            <a:avLst/>
          </a:prstGeom>
          <a:ln w="381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0F0A955-8798-441D-907A-2B00570C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54874"/>
            <a:ext cx="7391400" cy="762000"/>
          </a:xfrm>
        </p:spPr>
        <p:txBody>
          <a:bodyPr/>
          <a:lstStyle/>
          <a:p>
            <a:r>
              <a:rPr lang="en-US" altLang="zh-CN" dirty="0"/>
              <a:t>Weather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3AC9-B36F-4EB4-8208-3D8D0FA6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7751-D299-4195-9417-3DC7C9E8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285BA-F4A7-4A7C-9789-5EC46607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E71F1-FC24-4B66-B842-104B01BFE7FA}"/>
              </a:ext>
            </a:extLst>
          </p:cNvPr>
          <p:cNvSpPr txBox="1"/>
          <p:nvPr/>
        </p:nvSpPr>
        <p:spPr>
          <a:xfrm>
            <a:off x="6396111" y="1152378"/>
            <a:ext cx="136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(W 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469CA-D7FC-4D27-A625-E436AF6CF6E1}"/>
              </a:ext>
            </a:extLst>
          </p:cNvPr>
          <p:cNvSpPr txBox="1"/>
          <p:nvPr/>
        </p:nvSpPr>
        <p:spPr>
          <a:xfrm>
            <a:off x="1934308" y="3707864"/>
            <a:ext cx="131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u* </a:t>
            </a:r>
            <a:r>
              <a:rPr lang="en-US" dirty="0"/>
              <a:t>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ED6799-0CE9-49C0-B4A6-0934D5B9C162}"/>
              </a:ext>
            </a:extLst>
          </p:cNvPr>
          <p:cNvGrpSpPr/>
          <p:nvPr/>
        </p:nvGrpSpPr>
        <p:grpSpPr>
          <a:xfrm>
            <a:off x="176980" y="3962325"/>
            <a:ext cx="4562475" cy="2433711"/>
            <a:chOff x="0" y="3842459"/>
            <a:chExt cx="4562475" cy="17201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F56333-79A9-4D04-9F91-2D46A66A1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7" b="44074"/>
            <a:stretch/>
          </p:blipFill>
          <p:spPr>
            <a:xfrm>
              <a:off x="0" y="3842459"/>
              <a:ext cx="4562475" cy="172014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08426C-7860-43B1-8B00-F38FC3787893}"/>
                </a:ext>
              </a:extLst>
            </p:cNvPr>
            <p:cNvGrpSpPr/>
            <p:nvPr/>
          </p:nvGrpSpPr>
          <p:grpSpPr>
            <a:xfrm>
              <a:off x="321713" y="3882244"/>
              <a:ext cx="4114300" cy="1541145"/>
              <a:chOff x="673767" y="1137368"/>
              <a:chExt cx="10923147" cy="415107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5E475C-2E9B-4898-8408-02E9E9170B96}"/>
                  </a:ext>
                </a:extLst>
              </p:cNvPr>
              <p:cNvSpPr/>
              <p:nvPr/>
            </p:nvSpPr>
            <p:spPr>
              <a:xfrm>
                <a:off x="673767" y="1153551"/>
                <a:ext cx="944017" cy="4121834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B3E845-28AF-4EAC-BE35-77ABA526258D}"/>
                  </a:ext>
                </a:extLst>
              </p:cNvPr>
              <p:cNvSpPr/>
              <p:nvPr/>
            </p:nvSpPr>
            <p:spPr>
              <a:xfrm>
                <a:off x="1727980" y="1153551"/>
                <a:ext cx="494715" cy="410826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4B0BF-DB7C-4771-BF2C-3443FE94DC08}"/>
                  </a:ext>
                </a:extLst>
              </p:cNvPr>
              <p:cNvSpPr/>
              <p:nvPr/>
            </p:nvSpPr>
            <p:spPr>
              <a:xfrm>
                <a:off x="2623887" y="1153552"/>
                <a:ext cx="359343" cy="412430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4001BB-6E38-449B-BCAE-723BD407A1A2}"/>
                  </a:ext>
                </a:extLst>
              </p:cNvPr>
              <p:cNvSpPr/>
              <p:nvPr/>
            </p:nvSpPr>
            <p:spPr>
              <a:xfrm>
                <a:off x="4393025" y="1167618"/>
                <a:ext cx="425718" cy="4120829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7A7D8F-BA3A-4E18-818B-5C96795A2126}"/>
                  </a:ext>
                </a:extLst>
              </p:cNvPr>
              <p:cNvSpPr/>
              <p:nvPr/>
            </p:nvSpPr>
            <p:spPr>
              <a:xfrm>
                <a:off x="5665903" y="1161143"/>
                <a:ext cx="1422511" cy="4121499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338BC7-E0DA-434A-9601-300D1AB940FF}"/>
                  </a:ext>
                </a:extLst>
              </p:cNvPr>
              <p:cNvSpPr/>
              <p:nvPr/>
            </p:nvSpPr>
            <p:spPr>
              <a:xfrm>
                <a:off x="7534618" y="1161143"/>
                <a:ext cx="994340" cy="4116710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C0DCB3-7815-4A7D-8270-19C7B03C9B9D}"/>
                  </a:ext>
                </a:extLst>
              </p:cNvPr>
              <p:cNvSpPr/>
              <p:nvPr/>
            </p:nvSpPr>
            <p:spPr>
              <a:xfrm>
                <a:off x="8931544" y="1137368"/>
                <a:ext cx="299541" cy="4145637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A91800-41EB-4C2D-B023-C7B89344042A}"/>
                  </a:ext>
                </a:extLst>
              </p:cNvPr>
              <p:cNvSpPr/>
              <p:nvPr/>
            </p:nvSpPr>
            <p:spPr>
              <a:xfrm>
                <a:off x="11098624" y="1163824"/>
                <a:ext cx="498290" cy="410486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1EF23B-0C58-48A4-8BD9-2E09332B1D68}"/>
                  </a:ext>
                </a:extLst>
              </p:cNvPr>
              <p:cNvSpPr/>
              <p:nvPr/>
            </p:nvSpPr>
            <p:spPr>
              <a:xfrm>
                <a:off x="9433111" y="1163824"/>
                <a:ext cx="498289" cy="411011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091D41-F87F-4FD1-9052-C3FC44191068}"/>
                  </a:ext>
                </a:extLst>
              </p:cNvPr>
              <p:cNvSpPr/>
              <p:nvPr/>
            </p:nvSpPr>
            <p:spPr>
              <a:xfrm>
                <a:off x="9956689" y="1173981"/>
                <a:ext cx="595197" cy="4079632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D74C5E-7B22-4295-A0A7-6A83DAD9B505}"/>
              </a:ext>
            </a:extLst>
          </p:cNvPr>
          <p:cNvGrpSpPr/>
          <p:nvPr/>
        </p:nvGrpSpPr>
        <p:grpSpPr>
          <a:xfrm>
            <a:off x="4729930" y="1373870"/>
            <a:ext cx="4591050" cy="2335237"/>
            <a:chOff x="4552950" y="1683062"/>
            <a:chExt cx="4591050" cy="175058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1417B2B-2E68-4F9B-9BFB-851EA06CD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7" b="43518"/>
            <a:stretch/>
          </p:blipFill>
          <p:spPr>
            <a:xfrm>
              <a:off x="4552950" y="1683062"/>
              <a:ext cx="4591050" cy="1750583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E5CAF9-B7CD-4A37-9F66-8B0DC0C8BCA8}"/>
                </a:ext>
              </a:extLst>
            </p:cNvPr>
            <p:cNvGrpSpPr/>
            <p:nvPr/>
          </p:nvGrpSpPr>
          <p:grpSpPr>
            <a:xfrm>
              <a:off x="4879645" y="1719335"/>
              <a:ext cx="4114300" cy="1541145"/>
              <a:chOff x="673767" y="1137368"/>
              <a:chExt cx="10923147" cy="415107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CFF744F-9B1B-4F2A-8A05-C84526FEAFEB}"/>
                  </a:ext>
                </a:extLst>
              </p:cNvPr>
              <p:cNvSpPr/>
              <p:nvPr/>
            </p:nvSpPr>
            <p:spPr>
              <a:xfrm>
                <a:off x="673767" y="1153551"/>
                <a:ext cx="944017" cy="4121834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08ED86A-6260-46FC-BE9A-86E523FE30A4}"/>
                  </a:ext>
                </a:extLst>
              </p:cNvPr>
              <p:cNvSpPr/>
              <p:nvPr/>
            </p:nvSpPr>
            <p:spPr>
              <a:xfrm>
                <a:off x="1727980" y="1153551"/>
                <a:ext cx="494715" cy="410826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1493ACD-8F0E-4798-B195-73C84CB4C565}"/>
                  </a:ext>
                </a:extLst>
              </p:cNvPr>
              <p:cNvSpPr/>
              <p:nvPr/>
            </p:nvSpPr>
            <p:spPr>
              <a:xfrm>
                <a:off x="2623887" y="1153552"/>
                <a:ext cx="359343" cy="412430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60013E-46DB-4106-BE12-BD6B54A49B61}"/>
                  </a:ext>
                </a:extLst>
              </p:cNvPr>
              <p:cNvSpPr/>
              <p:nvPr/>
            </p:nvSpPr>
            <p:spPr>
              <a:xfrm>
                <a:off x="4393025" y="1167618"/>
                <a:ext cx="425718" cy="4120829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85FCB1-E936-4695-ABF0-9D59E5ECF95C}"/>
                  </a:ext>
                </a:extLst>
              </p:cNvPr>
              <p:cNvSpPr/>
              <p:nvPr/>
            </p:nvSpPr>
            <p:spPr>
              <a:xfrm>
                <a:off x="5665903" y="1161143"/>
                <a:ext cx="1422511" cy="4121499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901689-461C-41B8-80F4-5AA391771E23}"/>
                  </a:ext>
                </a:extLst>
              </p:cNvPr>
              <p:cNvSpPr/>
              <p:nvPr/>
            </p:nvSpPr>
            <p:spPr>
              <a:xfrm>
                <a:off x="7534618" y="1161143"/>
                <a:ext cx="994340" cy="4116710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51F28E-179D-485E-903D-498939BC7984}"/>
                  </a:ext>
                </a:extLst>
              </p:cNvPr>
              <p:cNvSpPr/>
              <p:nvPr/>
            </p:nvSpPr>
            <p:spPr>
              <a:xfrm>
                <a:off x="8931544" y="1137368"/>
                <a:ext cx="299541" cy="4145637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0247D2-6010-4F97-9CA1-09E9F344958E}"/>
                  </a:ext>
                </a:extLst>
              </p:cNvPr>
              <p:cNvSpPr/>
              <p:nvPr/>
            </p:nvSpPr>
            <p:spPr>
              <a:xfrm>
                <a:off x="11098624" y="1163824"/>
                <a:ext cx="498290" cy="410486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8644501-B9B3-4866-92F9-DDE590A8A6D0}"/>
                  </a:ext>
                </a:extLst>
              </p:cNvPr>
              <p:cNvSpPr/>
              <p:nvPr/>
            </p:nvSpPr>
            <p:spPr>
              <a:xfrm>
                <a:off x="9433111" y="1163824"/>
                <a:ext cx="498289" cy="411011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C401EB8-E51D-4297-8CE1-6AD60567EC06}"/>
                  </a:ext>
                </a:extLst>
              </p:cNvPr>
              <p:cNvSpPr/>
              <p:nvPr/>
            </p:nvSpPr>
            <p:spPr>
              <a:xfrm>
                <a:off x="9956689" y="1173981"/>
                <a:ext cx="595197" cy="4079632"/>
              </a:xfrm>
              <a:prstGeom prst="rect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182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49B6-E3D0-4E0D-A016-0B788345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Volumetric Water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8D60-AA2D-4F3F-AA0B-A18FEB2E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E5D9C-46D9-4C18-AEBD-B36759C3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99A8D-2648-4413-BC1F-DC802DAEE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b="40286"/>
          <a:stretch/>
        </p:blipFill>
        <p:spPr>
          <a:xfrm>
            <a:off x="-375731" y="2032000"/>
            <a:ext cx="9764486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55E-B411-438C-ABC2-F7113EAA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B9B10-52B6-474F-B2D4-92989F7F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928EF9-DC65-4314-9E65-24E8EEF61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03" y="381000"/>
            <a:ext cx="6123394" cy="467836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84D84B-4C25-429F-A7E5-A8A8010AE3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203718"/>
            <a:ext cx="5880100" cy="44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3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A740-24BF-4ED5-90C9-5C3AD4A2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66DFD-AA20-4E0B-93D2-C4749428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B464EC-BCCE-4E84-A763-6C114FC639B5}"/>
              </a:ext>
            </a:extLst>
          </p:cNvPr>
          <p:cNvSpPr txBox="1">
            <a:spLocks/>
          </p:cNvSpPr>
          <p:nvPr/>
        </p:nvSpPr>
        <p:spPr bwMode="auto">
          <a:xfrm>
            <a:off x="1508760" y="415834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Particulate Matter: Observations vs. Model</a:t>
            </a:r>
          </a:p>
        </p:txBody>
      </p:sp>
      <p:pic>
        <p:nvPicPr>
          <p:cNvPr id="6" name="Picture 5" descr="Screen Shot 2016-06-03 at 11.09.38 AM.png">
            <a:extLst>
              <a:ext uri="{FF2B5EF4-FFF2-40B4-BE49-F238E27FC236}">
                <a16:creationId xmlns:a16="http://schemas.microsoft.com/office/drawing/2014/main" id="{457E2563-42CF-4537-99A7-C80FBFC01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27900"/>
          <a:stretch/>
        </p:blipFill>
        <p:spPr>
          <a:xfrm>
            <a:off x="711199" y="1166007"/>
            <a:ext cx="7806267" cy="5319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C08137-D8CC-44BA-B01A-BA5A107457A1}"/>
              </a:ext>
            </a:extLst>
          </p:cNvPr>
          <p:cNvSpPr/>
          <p:nvPr/>
        </p:nvSpPr>
        <p:spPr>
          <a:xfrm>
            <a:off x="6176473" y="1253065"/>
            <a:ext cx="1198027" cy="4529576"/>
          </a:xfrm>
          <a:prstGeom prst="rect">
            <a:avLst/>
          </a:pr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84EAA-8702-44FF-B25E-6F883BB475EE}"/>
              </a:ext>
            </a:extLst>
          </p:cNvPr>
          <p:cNvSpPr/>
          <p:nvPr/>
        </p:nvSpPr>
        <p:spPr>
          <a:xfrm>
            <a:off x="4262972" y="1244600"/>
            <a:ext cx="1198027" cy="4529576"/>
          </a:xfrm>
          <a:prstGeom prst="rect">
            <a:avLst/>
          </a:pr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8C90C-BBDF-4099-BB38-99C28E1B119E}"/>
              </a:ext>
            </a:extLst>
          </p:cNvPr>
          <p:cNvSpPr txBox="1"/>
          <p:nvPr/>
        </p:nvSpPr>
        <p:spPr>
          <a:xfrm>
            <a:off x="6176154" y="1458431"/>
            <a:ext cx="656446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CAP</a:t>
            </a:r>
          </a:p>
        </p:txBody>
      </p:sp>
      <p:pic>
        <p:nvPicPr>
          <p:cNvPr id="10" name="Picture 9" descr="Screen Shot 2016-06-03 at 11.09.38 AM.png">
            <a:extLst>
              <a:ext uri="{FF2B5EF4-FFF2-40B4-BE49-F238E27FC236}">
                <a16:creationId xmlns:a16="http://schemas.microsoft.com/office/drawing/2014/main" id="{3A2C9B68-DA85-4144-8DAB-502083CDE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5" t="3367" r="4525" b="75166"/>
          <a:stretch/>
        </p:blipFill>
        <p:spPr>
          <a:xfrm>
            <a:off x="6719512" y="1303867"/>
            <a:ext cx="1469875" cy="16539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321D46-884D-4CC1-A53B-AF1EC45F4E89}"/>
              </a:ext>
            </a:extLst>
          </p:cNvPr>
          <p:cNvSpPr txBox="1"/>
          <p:nvPr/>
        </p:nvSpPr>
        <p:spPr>
          <a:xfrm>
            <a:off x="4288087" y="1458420"/>
            <a:ext cx="656446" cy="33855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E6DEB-5338-4F33-92B5-AF3615199618}"/>
              </a:ext>
            </a:extLst>
          </p:cNvPr>
          <p:cNvSpPr txBox="1"/>
          <p:nvPr/>
        </p:nvSpPr>
        <p:spPr>
          <a:xfrm>
            <a:off x="6197603" y="6129868"/>
            <a:ext cx="309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(Holmes et al., ES&amp;T 2015)  </a:t>
            </a:r>
          </a:p>
        </p:txBody>
      </p:sp>
    </p:spTree>
    <p:extLst>
      <p:ext uri="{BB962C8B-B14F-4D97-AF65-F5344CB8AC3E}">
        <p14:creationId xmlns:p14="http://schemas.microsoft.com/office/powerpoint/2010/main" val="2510175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1B6B-AF0E-416C-8397-6781B102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7AE681-49D9-4365-BAB8-FDA1EB16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90" y="189542"/>
            <a:ext cx="6123394" cy="46783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49EE-6EF0-4FB8-B31F-8159DD0B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4B3E2-AF00-4320-9F99-E5ECA574F0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0" y="3002968"/>
            <a:ext cx="6265174" cy="47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6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10" y="1536805"/>
            <a:ext cx="5478036" cy="422452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93" y="1537307"/>
            <a:ext cx="5478036" cy="4224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D11F-1C11-A844-8777-CBE1B78BF4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864" y="1483008"/>
            <a:ext cx="264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Wind Speed (m/s)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2855" y="1499943"/>
            <a:ext cx="259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Temperature (</a:t>
            </a:r>
            <a:r>
              <a:rPr lang="en-US" sz="2400" baseline="30000" dirty="0" err="1">
                <a:solidFill>
                  <a:schemeClr val="accent6"/>
                </a:solidFill>
              </a:rPr>
              <a:t>o</a:t>
            </a:r>
            <a:r>
              <a:rPr lang="en-US" sz="2400" dirty="0" err="1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88532" y="385763"/>
            <a:ext cx="736676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br>
              <a:rPr lang="en-US" dirty="0"/>
            </a:br>
            <a:r>
              <a:rPr lang="en-US" dirty="0"/>
              <a:t>Meteorology </a:t>
            </a:r>
            <a:br>
              <a:rPr lang="en-US" dirty="0"/>
            </a:br>
            <a:r>
              <a:rPr lang="en-US" b="0" dirty="0"/>
              <a:t>CAP </a:t>
            </a:r>
            <a:r>
              <a:rPr lang="en-US" b="0" i="1" dirty="0"/>
              <a:t>versus</a:t>
            </a:r>
            <a:r>
              <a:rPr lang="en-US" b="0" dirty="0"/>
              <a:t> non-CAP</a:t>
            </a:r>
            <a:br>
              <a:rPr lang="en-US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1630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A2BA-AAD0-41CD-94EA-EE67AB03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8B5C97-C7F4-45B7-80F4-7BC1587AA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4" y="1732457"/>
            <a:ext cx="5138113" cy="3962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0285-761C-4221-AFDA-CC10BDFC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A4B71-5FCB-48A5-B8FE-6E382BA4BA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029"/>
            <a:ext cx="5078472" cy="39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396900" y="1524185"/>
            <a:ext cx="3979043" cy="139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0" dirty="0"/>
              <a:t>Surface layer coupled to the PBL</a:t>
            </a:r>
          </a:p>
          <a:p>
            <a:pPr>
              <a:lnSpc>
                <a:spcPct val="150000"/>
              </a:lnSpc>
            </a:pPr>
            <a:r>
              <a:rPr lang="en-US" sz="1800" b="0" dirty="0"/>
              <a:t>Latent heat flux impacts the surface water exchange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Surface turbulent flux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20" y="1195672"/>
            <a:ext cx="5196073" cy="4512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6997" y="6187616"/>
            <a:ext cx="369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(</a:t>
            </a:r>
            <a:r>
              <a:rPr lang="en-US" altLang="zh-CN" sz="1400" dirty="0" err="1"/>
              <a:t>Jimy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Dudhia</a:t>
            </a:r>
            <a:r>
              <a:rPr lang="en-US" altLang="zh-CN" sz="1400" dirty="0"/>
              <a:t>, NCAR)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760554" y="5717190"/>
            <a:ext cx="8939050" cy="504496"/>
          </a:xfrm>
        </p:spPr>
        <p:txBody>
          <a:bodyPr/>
          <a:lstStyle/>
          <a:p>
            <a:pPr algn="ctr"/>
            <a:r>
              <a:rPr lang="en-US" altLang="zh-CN" sz="2000" b="0" dirty="0"/>
              <a:t>Illustration of surface and PBL processes</a:t>
            </a:r>
            <a:r>
              <a:rPr lang="en-US" sz="2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89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FEA8-D1ED-4AF3-83F7-1AEEE7AF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D425-ED87-454B-A9EB-B09B04FAA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CN" sz="2000" dirty="0"/>
              <a:t>Objective</a:t>
            </a:r>
            <a:r>
              <a:rPr lang="en-US" sz="1400" b="0" dirty="0"/>
              <a:t> </a:t>
            </a:r>
            <a:r>
              <a:rPr lang="en-US" altLang="zh-CN" sz="1100" b="0" dirty="0"/>
              <a:t> 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altLang="zh-CN" sz="1600" b="0" dirty="0"/>
              <a:t> To characterize turbulent fluxes and surface energy balance over different land use types during CAP events.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altLang="zh-CN" sz="1600" b="0" dirty="0"/>
              <a:t>Evaluation of WRF simulation results on each component of the surface energy budget.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altLang="zh-CN" sz="1600" b="0" dirty="0"/>
              <a:t> Evaluation of WRF performance on simulation of PBL structure based on observational datasets during CAPs. </a:t>
            </a:r>
            <a:r>
              <a:rPr lang="en-US" sz="1600" b="0" dirty="0"/>
              <a:t>   </a:t>
            </a:r>
            <a:endParaRPr lang="en-US" altLang="zh-CN" sz="1600" dirty="0"/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000" dirty="0"/>
              <a:t>Hypothesis 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1600" b="0" dirty="0"/>
              <a:t>Daily surface fluxes will be smaller during CAP periods compared to non-CAP episodes.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1600" b="0" dirty="0"/>
              <a:t>Energy balance depends on land use type.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1600" b="0" dirty="0"/>
              <a:t>NWP models will not adequately capture the turbulence magnitude and variation during daytime </a:t>
            </a:r>
            <a:r>
              <a:rPr lang="en-US" altLang="zh-CN" sz="1600" b="0" dirty="0"/>
              <a:t>of persistent CAPs periods</a:t>
            </a:r>
            <a:r>
              <a:rPr lang="en-US" sz="1600" b="0" dirty="0"/>
              <a:t>.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1600" b="0" dirty="0"/>
              <a:t>Vertical gradients are difficult for models to simulate during CAPs </a:t>
            </a:r>
          </a:p>
          <a:p>
            <a:pPr marL="0" indent="0">
              <a:lnSpc>
                <a:spcPct val="125000"/>
              </a:lnSpc>
              <a:buNone/>
            </a:pPr>
            <a:endParaRPr lang="en-US" sz="1600" b="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BAEB7-B17E-4B82-B221-18C62D60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25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8">
            <a:extLst>
              <a:ext uri="{FF2B5EF4-FFF2-40B4-BE49-F238E27FC236}">
                <a16:creationId xmlns:a16="http://schemas.microsoft.com/office/drawing/2014/main" id="{4DD62AFF-086B-4ABF-92D9-0C11DC2CB00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76" t="13306" r="4999" b="14382"/>
          <a:stretch/>
        </p:blipFill>
        <p:spPr bwMode="auto">
          <a:xfrm>
            <a:off x="0" y="1430605"/>
            <a:ext cx="4881489" cy="5068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E2086E-9B5E-48E4-ACA8-FBECA324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E661-97B2-455E-BE2B-E88C2215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335" y="1423221"/>
            <a:ext cx="4467665" cy="137897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/>
              <a:t>Persistent Cold Air Pool Study (PCAPS)</a:t>
            </a:r>
          </a:p>
          <a:p>
            <a:pPr marL="0" indent="0">
              <a:buNone/>
            </a:pPr>
            <a:r>
              <a:rPr lang="en-US" altLang="zh-CN" sz="1800" dirty="0"/>
              <a:t>*PI – David Whiteman (U. Utah), NSF</a:t>
            </a:r>
          </a:p>
          <a:p>
            <a:pPr marL="0" indent="0" algn="ctr">
              <a:buNone/>
            </a:pPr>
            <a:r>
              <a:rPr lang="en-US" altLang="zh-CN" sz="1600" b="0" i="1" dirty="0">
                <a:solidFill>
                  <a:schemeClr val="accent6"/>
                </a:solidFill>
              </a:rPr>
              <a:t>I</a:t>
            </a:r>
            <a:r>
              <a:rPr lang="en-US" sz="1600" b="0" i="1" dirty="0">
                <a:solidFill>
                  <a:schemeClr val="accent6"/>
                </a:solidFill>
              </a:rPr>
              <a:t>ntegrated Surface Flux System (ISFS) </a:t>
            </a:r>
            <a:endParaRPr lang="en-US" altLang="zh-CN" sz="1600" b="0" i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en-US" altLang="zh-CN" sz="1600" b="0" i="1" dirty="0"/>
              <a:t>(Lareau et al. 2013)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0C68-5E98-4175-9BAD-6551A94A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CDBBDA2-1842-484F-8BA0-DD63CB9D9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650427"/>
              </p:ext>
            </p:extLst>
          </p:nvPr>
        </p:nvGraphicFramePr>
        <p:xfrm>
          <a:off x="4676335" y="2723010"/>
          <a:ext cx="4318782" cy="257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114">
                  <a:extLst>
                    <a:ext uri="{9D8B030D-6E8A-4147-A177-3AD203B41FA5}">
                      <a16:colId xmlns:a16="http://schemas.microsoft.com/office/drawing/2014/main" val="3255059490"/>
                    </a:ext>
                  </a:extLst>
                </a:gridCol>
                <a:gridCol w="1430264">
                  <a:extLst>
                    <a:ext uri="{9D8B030D-6E8A-4147-A177-3AD203B41FA5}">
                      <a16:colId xmlns:a16="http://schemas.microsoft.com/office/drawing/2014/main" val="853787664"/>
                    </a:ext>
                  </a:extLst>
                </a:gridCol>
                <a:gridCol w="2241404">
                  <a:extLst>
                    <a:ext uri="{9D8B030D-6E8A-4147-A177-3AD203B41FA5}">
                      <a16:colId xmlns:a16="http://schemas.microsoft.com/office/drawing/2014/main" val="4000757364"/>
                    </a:ext>
                  </a:extLst>
                </a:gridCol>
              </a:tblGrid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Site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Land Use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841739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Playa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Barren land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124884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ABC Urban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Developed, high intensity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20154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Highland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Developed, medium intensity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447435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DL1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West Valley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Developed, low intensity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69417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DL2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East Slope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Developed, low intensity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735682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West Slope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Pasture/Hay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748788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Riverton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Cultivated crops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85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7B5E-68B7-4CAA-AA51-A680A58D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1849-D7E0-4960-8911-CB66518A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E6085-15BF-45DE-A3E1-7FC2690B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Picture 4" descr="Screen Shot 2016-06-03 at 11.09.38 AM.png">
            <a:extLst>
              <a:ext uri="{FF2B5EF4-FFF2-40B4-BE49-F238E27FC236}">
                <a16:creationId xmlns:a16="http://schemas.microsoft.com/office/drawing/2014/main" id="{06024E13-AF35-4DCA-A315-094028E16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r="93057" b="47532"/>
          <a:stretch/>
        </p:blipFill>
        <p:spPr>
          <a:xfrm>
            <a:off x="16933" y="1371597"/>
            <a:ext cx="464129" cy="2552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C7693-32EB-434F-B469-81B23890D5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8951" r="-2244" b="54132"/>
          <a:stretch/>
        </p:blipFill>
        <p:spPr bwMode="auto">
          <a:xfrm>
            <a:off x="406399" y="1397001"/>
            <a:ext cx="8833125" cy="2616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50BB28-203D-453E-AD8A-0FEEC2CFB71C}"/>
              </a:ext>
            </a:extLst>
          </p:cNvPr>
          <p:cNvGrpSpPr/>
          <p:nvPr/>
        </p:nvGrpSpPr>
        <p:grpSpPr>
          <a:xfrm>
            <a:off x="694273" y="1540936"/>
            <a:ext cx="7873991" cy="1881555"/>
            <a:chOff x="558809" y="1337740"/>
            <a:chExt cx="8150687" cy="19476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2B4CE0-3AE1-449B-BB94-6BB6E7E83B05}"/>
                </a:ext>
              </a:extLst>
            </p:cNvPr>
            <p:cNvSpPr/>
            <p:nvPr/>
          </p:nvSpPr>
          <p:spPr>
            <a:xfrm>
              <a:off x="592673" y="1337741"/>
              <a:ext cx="677333" cy="1947672"/>
            </a:xfrm>
            <a:prstGeom prst="rect">
              <a:avLst/>
            </a:prstGeom>
            <a:solidFill>
              <a:srgbClr val="D10202">
                <a:alpha val="15000"/>
              </a:srgb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B4E10-B105-4AEE-B193-659285E98E90}"/>
                </a:ext>
              </a:extLst>
            </p:cNvPr>
            <p:cNvSpPr/>
            <p:nvPr/>
          </p:nvSpPr>
          <p:spPr>
            <a:xfrm>
              <a:off x="1286938" y="1337741"/>
              <a:ext cx="440269" cy="1947672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99DC2A-6A52-4FA5-A675-40BEEB167D86}"/>
                </a:ext>
              </a:extLst>
            </p:cNvPr>
            <p:cNvSpPr/>
            <p:nvPr/>
          </p:nvSpPr>
          <p:spPr>
            <a:xfrm>
              <a:off x="1913474" y="1337741"/>
              <a:ext cx="287866" cy="1947672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C97131-A807-48C3-930A-6AFCA95FF9FF}"/>
                </a:ext>
              </a:extLst>
            </p:cNvPr>
            <p:cNvSpPr/>
            <p:nvPr/>
          </p:nvSpPr>
          <p:spPr>
            <a:xfrm>
              <a:off x="3335880" y="1337741"/>
              <a:ext cx="355594" cy="1947672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BDCA24-0508-4F49-A184-A562D24ADEB1}"/>
                </a:ext>
              </a:extLst>
            </p:cNvPr>
            <p:cNvSpPr/>
            <p:nvPr/>
          </p:nvSpPr>
          <p:spPr>
            <a:xfrm>
              <a:off x="4284141" y="1337740"/>
              <a:ext cx="982133" cy="1947672"/>
            </a:xfrm>
            <a:prstGeom prst="rect">
              <a:avLst/>
            </a:prstGeom>
            <a:solidFill>
              <a:srgbClr val="D10202">
                <a:alpha val="15000"/>
              </a:srgb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BC5B7A-962B-49B5-AFDE-08C64759B715}"/>
                </a:ext>
              </a:extLst>
            </p:cNvPr>
            <p:cNvSpPr/>
            <p:nvPr/>
          </p:nvSpPr>
          <p:spPr>
            <a:xfrm>
              <a:off x="6587080" y="1337741"/>
              <a:ext cx="304794" cy="1947672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05EA8D-FDE3-4F48-B88D-84B95C6E837A}"/>
                </a:ext>
              </a:extLst>
            </p:cNvPr>
            <p:cNvSpPr/>
            <p:nvPr/>
          </p:nvSpPr>
          <p:spPr>
            <a:xfrm>
              <a:off x="7010413" y="1337740"/>
              <a:ext cx="304794" cy="1947672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3C3F20-8408-43EC-89CC-48717DF6F688}"/>
                </a:ext>
              </a:extLst>
            </p:cNvPr>
            <p:cNvSpPr/>
            <p:nvPr/>
          </p:nvSpPr>
          <p:spPr>
            <a:xfrm>
              <a:off x="7332146" y="1337740"/>
              <a:ext cx="474127" cy="1947672"/>
            </a:xfrm>
            <a:prstGeom prst="rect">
              <a:avLst/>
            </a:prstGeom>
            <a:solidFill>
              <a:srgbClr val="D10202">
                <a:alpha val="15000"/>
              </a:srgb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525A59-402E-4BE3-93B4-695B13F822A4}"/>
                </a:ext>
              </a:extLst>
            </p:cNvPr>
            <p:cNvCxnSpPr/>
            <p:nvPr/>
          </p:nvCxnSpPr>
          <p:spPr>
            <a:xfrm>
              <a:off x="558809" y="2624670"/>
              <a:ext cx="8150687" cy="0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10B14C-9D4E-44CC-B029-E001EA88603E}"/>
                </a:ext>
              </a:extLst>
            </p:cNvPr>
            <p:cNvSpPr/>
            <p:nvPr/>
          </p:nvSpPr>
          <p:spPr>
            <a:xfrm>
              <a:off x="5435610" y="1337741"/>
              <a:ext cx="880530" cy="1947672"/>
            </a:xfrm>
            <a:prstGeom prst="rect">
              <a:avLst/>
            </a:prstGeom>
            <a:solidFill>
              <a:srgbClr val="D10202">
                <a:alpha val="15000"/>
              </a:srgb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1E03BC-D859-44A7-96FF-EA528B74D01C}"/>
                </a:ext>
              </a:extLst>
            </p:cNvPr>
            <p:cNvSpPr/>
            <p:nvPr/>
          </p:nvSpPr>
          <p:spPr>
            <a:xfrm>
              <a:off x="8144947" y="1337740"/>
              <a:ext cx="355594" cy="1947672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2624DC-E5D3-4958-8AEF-6687DFCE4627}"/>
                </a:ext>
              </a:extLst>
            </p:cNvPr>
            <p:cNvSpPr/>
            <p:nvPr/>
          </p:nvSpPr>
          <p:spPr>
            <a:xfrm>
              <a:off x="711200" y="1388533"/>
              <a:ext cx="1845733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EE8054-2097-426A-87F5-B791878CDD21}"/>
                </a:ext>
              </a:extLst>
            </p:cNvPr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2" t="11621" r="68114" b="82342"/>
            <a:stretch/>
          </p:blipFill>
          <p:spPr bwMode="auto">
            <a:xfrm>
              <a:off x="643465" y="1422400"/>
              <a:ext cx="2065867" cy="4402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9716BF3-893E-4265-8041-210E1E050018}"/>
              </a:ext>
            </a:extLst>
          </p:cNvPr>
          <p:cNvSpPr txBox="1">
            <a:spLocks/>
          </p:cNvSpPr>
          <p:nvPr/>
        </p:nvSpPr>
        <p:spPr bwMode="auto">
          <a:xfrm>
            <a:off x="1295403" y="330201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700"/>
              <a:t>PCAPS Study Time Period: Winter 2010-2011</a:t>
            </a:r>
            <a:endParaRPr 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667215-865D-4ED0-8C5D-73E92243381F}"/>
              </a:ext>
            </a:extLst>
          </p:cNvPr>
          <p:cNvSpPr/>
          <p:nvPr/>
        </p:nvSpPr>
        <p:spPr>
          <a:xfrm>
            <a:off x="321733" y="4166478"/>
            <a:ext cx="87376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600" dirty="0">
                <a:solidFill>
                  <a:srgbClr val="2D2D8A"/>
                </a:solidFill>
              </a:rPr>
              <a:t>10 Intensive Observation Periods (IOPs)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600" dirty="0">
                <a:solidFill>
                  <a:srgbClr val="2D2D8A"/>
                </a:solidFill>
              </a:rPr>
              <a:t>Brief and weak CAPs throughout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600" dirty="0">
                <a:solidFill>
                  <a:srgbClr val="2D2D8A"/>
                </a:solidFill>
              </a:rPr>
              <a:t>4 IOPs with </a:t>
            </a:r>
            <a:r>
              <a:rPr lang="en-US" sz="2600" b="1" dirty="0">
                <a:solidFill>
                  <a:srgbClr val="D10202"/>
                </a:solidFill>
              </a:rPr>
              <a:t>Strong Multiday Persistent CAPs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600" dirty="0">
                <a:solidFill>
                  <a:srgbClr val="2D2D8A"/>
                </a:solidFill>
              </a:rPr>
              <a:t>Modeling – IOP3 &amp; IOP5 </a:t>
            </a:r>
            <a:endParaRPr lang="en-US" sz="2600" b="1" dirty="0">
              <a:solidFill>
                <a:srgbClr val="D1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3E86-3C12-4B08-A18A-E7B03187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6F01-B9AA-447D-BD82-10B26D7E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494" y="3067830"/>
            <a:ext cx="4273410" cy="880356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(https://www.campbellsci.com/irgason)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CED6E-C1CF-4FA5-A992-1D8AE9DE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1573D8-6D42-4BDE-ACEC-0C53A88CEDB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7AF178-B552-4522-9352-F8E2C43E6FD7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1E0959-A094-4431-82C5-476E434AA9BD}"/>
                  </a:ext>
                </a:extLst>
              </p:cNvPr>
              <p:cNvSpPr txBox="1"/>
              <p:nvPr/>
            </p:nvSpPr>
            <p:spPr>
              <a:xfrm>
                <a:off x="-192507" y="4112659"/>
                <a:ext cx="4231774" cy="398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1E0959-A094-4431-82C5-476E434A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507" y="4112659"/>
                <a:ext cx="4231774" cy="398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E4A5FA-4592-450C-9180-B8F6CDC8CE6A}"/>
                  </a:ext>
                </a:extLst>
              </p:cNvPr>
              <p:cNvSpPr txBox="1"/>
              <p:nvPr/>
            </p:nvSpPr>
            <p:spPr>
              <a:xfrm>
                <a:off x="6554538" y="4108823"/>
                <a:ext cx="2698881" cy="398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e>
                    </m:acc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L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E4A5FA-4592-450C-9180-B8F6CDC8C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38" y="4108823"/>
                <a:ext cx="2698881" cy="398186"/>
              </a:xfrm>
              <a:prstGeom prst="rect">
                <a:avLst/>
              </a:prstGeom>
              <a:blipFill>
                <a:blip r:embed="rId4"/>
                <a:stretch>
                  <a:fillRect t="-13846" b="-4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3C71A4-F862-4F0F-9BA5-ED41BB5EAB71}"/>
              </a:ext>
            </a:extLst>
          </p:cNvPr>
          <p:cNvSpPr txBox="1"/>
          <p:nvPr/>
        </p:nvSpPr>
        <p:spPr>
          <a:xfrm>
            <a:off x="818966" y="3607015"/>
            <a:ext cx="245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Friction velocity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5DEB-3197-4069-A62F-4D784D8C32A5}"/>
              </a:ext>
            </a:extLst>
          </p:cNvPr>
          <p:cNvSpPr txBox="1"/>
          <p:nvPr/>
        </p:nvSpPr>
        <p:spPr>
          <a:xfrm>
            <a:off x="6822574" y="3574716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Latent heat flux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ADA6A9-A490-45FA-ABF5-FBF7618798DA}"/>
              </a:ext>
            </a:extLst>
          </p:cNvPr>
          <p:cNvGrpSpPr/>
          <p:nvPr/>
        </p:nvGrpSpPr>
        <p:grpSpPr>
          <a:xfrm>
            <a:off x="3652252" y="3592267"/>
            <a:ext cx="2794322" cy="2759459"/>
            <a:chOff x="3507874" y="3592267"/>
            <a:chExt cx="2794322" cy="2759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38AC7AE-88D4-439D-BC14-5B05D09D6844}"/>
                    </a:ext>
                  </a:extLst>
                </p:cNvPr>
                <p:cNvSpPr txBox="1"/>
                <p:nvPr/>
              </p:nvSpPr>
              <p:spPr>
                <a:xfrm>
                  <a:off x="3507874" y="4108155"/>
                  <a:ext cx="2698881" cy="4352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</m:e>
                        </m:acc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7874" y="4108155"/>
                  <a:ext cx="2698881" cy="4352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D92FF7-0DC9-45C3-AE05-F035F1096221}"/>
                </a:ext>
              </a:extLst>
            </p:cNvPr>
            <p:cNvSpPr txBox="1"/>
            <p:nvPr/>
          </p:nvSpPr>
          <p:spPr>
            <a:xfrm>
              <a:off x="3724096" y="3592267"/>
              <a:ext cx="257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Sensible</a:t>
              </a:r>
              <a:r>
                <a:rPr lang="en-US" sz="2000" dirty="0"/>
                <a:t> </a:t>
              </a:r>
              <a:r>
                <a:rPr lang="en-US" sz="2000" b="1" dirty="0"/>
                <a:t>heat flux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C9CBC5-429F-4FAD-9470-2E85ECCA6C2B}"/>
                </a:ext>
              </a:extLst>
            </p:cNvPr>
            <p:cNvSpPr txBox="1"/>
            <p:nvPr/>
          </p:nvSpPr>
          <p:spPr>
            <a:xfrm>
              <a:off x="3518568" y="4597400"/>
              <a:ext cx="2628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l-GR" dirty="0"/>
                <a:t>ρ</a:t>
              </a:r>
              <a:r>
                <a:rPr lang="en-US" dirty="0"/>
                <a:t>: air density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/>
                <a:t>C</a:t>
              </a:r>
              <a:r>
                <a:rPr lang="en-US" baseline="-25000" dirty="0" err="1"/>
                <a:t>p</a:t>
              </a:r>
              <a:r>
                <a:rPr lang="en-US" dirty="0"/>
                <a:t>: the specific heat capacity at constant pressure (J kg</a:t>
              </a:r>
              <a:r>
                <a:rPr lang="en-US" baseline="30000" dirty="0"/>
                <a:t>-1</a:t>
              </a:r>
              <a:r>
                <a:rPr lang="en-US" dirty="0"/>
                <a:t> K</a:t>
              </a:r>
              <a:r>
                <a:rPr lang="en-US" baseline="30000" dirty="0"/>
                <a:t>-1</a:t>
              </a:r>
              <a:r>
                <a:rPr lang="en-US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l-GR" dirty="0">
                  <a:ea typeface="DengXian" panose="02010600030101010101" pitchFamily="2" charset="-122"/>
                </a:rPr>
                <a:t>θ</a:t>
              </a:r>
              <a:r>
                <a:rPr lang="en-US" dirty="0">
                  <a:ea typeface="DengXian" panose="02010600030101010101" pitchFamily="2" charset="-122"/>
                </a:rPr>
                <a:t>s: </a:t>
              </a:r>
              <a:r>
                <a:rPr lang="en-US" altLang="zh-CN" dirty="0">
                  <a:ea typeface="DengXian" panose="02010600030101010101" pitchFamily="2" charset="-122"/>
                </a:rPr>
                <a:t>the sonic temperature 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89B188-AC13-4E04-A833-590965CA8649}"/>
              </a:ext>
            </a:extLst>
          </p:cNvPr>
          <p:cNvSpPr txBox="1"/>
          <p:nvPr/>
        </p:nvSpPr>
        <p:spPr>
          <a:xfrm>
            <a:off x="579521" y="4613443"/>
            <a:ext cx="2857500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covariance of vertical and horizontal wind components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4B5CF-EA07-404F-9BBA-979DB94638DB}"/>
              </a:ext>
            </a:extLst>
          </p:cNvPr>
          <p:cNvSpPr txBox="1"/>
          <p:nvPr/>
        </p:nvSpPr>
        <p:spPr>
          <a:xfrm>
            <a:off x="6336632" y="4712368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q: water mixing ratio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L: the latent heat of vaporization for water(J kg </a:t>
            </a:r>
            <a:r>
              <a:rPr lang="en-US" baseline="30000" dirty="0"/>
              <a:t>-1</a:t>
            </a:r>
            <a:r>
              <a:rPr lang="en-US" dirty="0"/>
              <a:t>).</a:t>
            </a:r>
          </a:p>
        </p:txBody>
      </p:sp>
      <p:pic>
        <p:nvPicPr>
          <p:cNvPr id="17" name="Picture 2" descr="https://s.campbellsci.com/images/10-7564.png">
            <a:extLst>
              <a:ext uri="{FF2B5EF4-FFF2-40B4-BE49-F238E27FC236}">
                <a16:creationId xmlns:a16="http://schemas.microsoft.com/office/drawing/2014/main" id="{893374AF-CCA6-4FEA-B0D3-92B3CA70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43" y="1836759"/>
            <a:ext cx="2615423" cy="17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46455D-B943-49B4-AC71-5CB6F231203A}"/>
              </a:ext>
            </a:extLst>
          </p:cNvPr>
          <p:cNvSpPr/>
          <p:nvPr/>
        </p:nvSpPr>
        <p:spPr>
          <a:xfrm>
            <a:off x="882316" y="1347538"/>
            <a:ext cx="2662989" cy="401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Sonic anemometer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1501B-4AA4-41B5-AF9F-0B1E3F627258}"/>
              </a:ext>
            </a:extLst>
          </p:cNvPr>
          <p:cNvSpPr/>
          <p:nvPr/>
        </p:nvSpPr>
        <p:spPr>
          <a:xfrm>
            <a:off x="5526506" y="1323475"/>
            <a:ext cx="2662989" cy="40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Gas analyzer</a:t>
            </a:r>
          </a:p>
        </p:txBody>
      </p:sp>
    </p:spTree>
    <p:extLst>
      <p:ext uri="{BB962C8B-B14F-4D97-AF65-F5344CB8AC3E}">
        <p14:creationId xmlns:p14="http://schemas.microsoft.com/office/powerpoint/2010/main" val="257751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B127-390B-4ABF-BC8E-CDD3B0CA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Meteorology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B25A-5544-4F15-BD8C-3BB89DE2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2AC53-D4B1-412D-BF6E-F46C897D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A96A9-997B-453A-888A-5E4DA81614D3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43040"/>
          <a:stretch/>
        </p:blipFill>
        <p:spPr bwMode="auto">
          <a:xfrm>
            <a:off x="0" y="1703437"/>
            <a:ext cx="4600135" cy="2108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3DE7E-A894-46E9-AD3B-5ED78712B93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43214"/>
          <a:stretch/>
        </p:blipFill>
        <p:spPr bwMode="auto">
          <a:xfrm>
            <a:off x="4540274" y="1688122"/>
            <a:ext cx="4505252" cy="2152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50CA7-ADDA-4BB9-8225-4BF591A47D70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b="42894"/>
          <a:stretch/>
        </p:blipFill>
        <p:spPr bwMode="auto">
          <a:xfrm>
            <a:off x="0" y="4031566"/>
            <a:ext cx="4600135" cy="224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E30CF-A5E0-45B8-B395-C42CFA70459B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37931"/>
          <a:stretch/>
        </p:blipFill>
        <p:spPr bwMode="auto">
          <a:xfrm>
            <a:off x="4533068" y="4135901"/>
            <a:ext cx="4512458" cy="2264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E71177-3254-4F6C-BCD2-E04B42CC9536}"/>
              </a:ext>
            </a:extLst>
          </p:cNvPr>
          <p:cNvSpPr txBox="1"/>
          <p:nvPr/>
        </p:nvSpPr>
        <p:spPr>
          <a:xfrm>
            <a:off x="1852832" y="1222278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E51EE-4313-44A4-B8D5-6602570FEB02}"/>
              </a:ext>
            </a:extLst>
          </p:cNvPr>
          <p:cNvSpPr txBox="1"/>
          <p:nvPr/>
        </p:nvSpPr>
        <p:spPr>
          <a:xfrm>
            <a:off x="6309946" y="1234001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RH</a:t>
            </a:r>
            <a:r>
              <a:rPr lang="en-US" dirty="0"/>
              <a:t>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90C37-184F-43B7-8325-A6C9226C328A}"/>
              </a:ext>
            </a:extLst>
          </p:cNvPr>
          <p:cNvSpPr txBox="1"/>
          <p:nvPr/>
        </p:nvSpPr>
        <p:spPr>
          <a:xfrm>
            <a:off x="6462346" y="3820111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(</a:t>
            </a:r>
            <a:r>
              <a:rPr lang="en-US" dirty="0" err="1"/>
              <a:t>hPa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50564-4CCE-4009-9D00-D1F3C8DF8F96}"/>
              </a:ext>
            </a:extLst>
          </p:cNvPr>
          <p:cNvSpPr txBox="1"/>
          <p:nvPr/>
        </p:nvSpPr>
        <p:spPr>
          <a:xfrm>
            <a:off x="1775460" y="3803699"/>
            <a:ext cx="16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4391878"/>
      </p:ext>
    </p:extLst>
  </p:cSld>
  <p:clrMapOvr>
    <a:masterClrMapping/>
  </p:clrMapOvr>
</p:sld>
</file>

<file path=ppt/theme/theme1.xml><?xml version="1.0" encoding="utf-8"?>
<a:theme xmlns:a="http://schemas.openxmlformats.org/drawingml/2006/main" name="3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1564</Words>
  <Application>Microsoft Office PowerPoint</Application>
  <PresentationFormat>On-screen Show (4:3)</PresentationFormat>
  <Paragraphs>306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AdvOT2e364b11</vt:lpstr>
      <vt:lpstr>AdvOT2e364b11+20</vt:lpstr>
      <vt:lpstr>AdvOT2e364b11+fb</vt:lpstr>
      <vt:lpstr>DengXian</vt:lpstr>
      <vt:lpstr>DengXian</vt:lpstr>
      <vt:lpstr>ＭＳ Ｐゴシック</vt:lpstr>
      <vt:lpstr>Arial</vt:lpstr>
      <vt:lpstr>Calibri</vt:lpstr>
      <vt:lpstr>Cambria Math</vt:lpstr>
      <vt:lpstr>Times New Roman</vt:lpstr>
      <vt:lpstr>Wingdings</vt:lpstr>
      <vt:lpstr>3_UNR-landscape</vt:lpstr>
      <vt:lpstr>Surface Turbulent Fluxes during Cold Air Pool Events</vt:lpstr>
      <vt:lpstr>Motivation</vt:lpstr>
      <vt:lpstr>PowerPoint Presentation</vt:lpstr>
      <vt:lpstr>Surface turbulent flux </vt:lpstr>
      <vt:lpstr>Objectives</vt:lpstr>
      <vt:lpstr>Observation Sites</vt:lpstr>
      <vt:lpstr>PowerPoint Presentation</vt:lpstr>
      <vt:lpstr>Measurements</vt:lpstr>
      <vt:lpstr>Surface Meteorology Fields</vt:lpstr>
      <vt:lpstr>Surface Turbulent and Energy Fluxes</vt:lpstr>
      <vt:lpstr>Surface Energy Balance Closure</vt:lpstr>
      <vt:lpstr>Non-CAPs vs CAPs</vt:lpstr>
      <vt:lpstr>PowerPoint Presentation</vt:lpstr>
      <vt:lpstr>Case Study-IOP 9 (Cloudy PCAPs)</vt:lpstr>
      <vt:lpstr>WRF Simulation</vt:lpstr>
      <vt:lpstr>WRF Sensitivity Experiments</vt:lpstr>
      <vt:lpstr>Simulated Meteorology (IOP3)</vt:lpstr>
      <vt:lpstr>Simulated Surface Fluxes (IOP3)</vt:lpstr>
      <vt:lpstr>Simulated Vertical Profiles</vt:lpstr>
      <vt:lpstr>Summary</vt:lpstr>
      <vt:lpstr>PowerPoint Presentation</vt:lpstr>
      <vt:lpstr>IOPs</vt:lpstr>
      <vt:lpstr>IOPs</vt:lpstr>
      <vt:lpstr>PowerPoint Presentation</vt:lpstr>
      <vt:lpstr>Surface Meteorology Fields</vt:lpstr>
      <vt:lpstr>Weather Conditions</vt:lpstr>
      <vt:lpstr>PowerPoint Presentation</vt:lpstr>
      <vt:lpstr>Soil Volumetric Water Content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surface energy balance, turbulent fluxes, and air pollution in the western U.S.</dc:title>
  <dc:creator>Xia Sun</dc:creator>
  <cp:lastModifiedBy>Xia Sun</cp:lastModifiedBy>
  <cp:revision>65</cp:revision>
  <dcterms:created xsi:type="dcterms:W3CDTF">2017-10-12T18:30:55Z</dcterms:created>
  <dcterms:modified xsi:type="dcterms:W3CDTF">2017-10-19T22:10:01Z</dcterms:modified>
</cp:coreProperties>
</file>