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455" r:id="rId3"/>
    <p:sldId id="456" r:id="rId4"/>
    <p:sldId id="458" r:id="rId5"/>
    <p:sldId id="474" r:id="rId6"/>
    <p:sldId id="473" r:id="rId7"/>
    <p:sldId id="475" r:id="rId8"/>
    <p:sldId id="466" r:id="rId9"/>
    <p:sldId id="477" r:id="rId10"/>
    <p:sldId id="478" r:id="rId11"/>
    <p:sldId id="460" r:id="rId12"/>
    <p:sldId id="481" r:id="rId13"/>
    <p:sldId id="482" r:id="rId14"/>
    <p:sldId id="483" r:id="rId15"/>
    <p:sldId id="484" r:id="rId16"/>
    <p:sldId id="485" r:id="rId17"/>
    <p:sldId id="486" r:id="rId18"/>
    <p:sldId id="487" r:id="rId19"/>
    <p:sldId id="488" r:id="rId20"/>
    <p:sldId id="489" r:id="rId21"/>
    <p:sldId id="4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olland" initials="BH" lastIdx="11" clrIdx="0">
    <p:extLst>
      <p:ext uri="{19B8F6BF-5375-455C-9EA6-DF929625EA0E}">
        <p15:presenceInfo xmlns:p15="http://schemas.microsoft.com/office/powerpoint/2012/main" userId="S-1-5-21-3483385796-3985293157-2353609697-12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D2"/>
    <a:srgbClr val="262626"/>
    <a:srgbClr val="FF0000"/>
    <a:srgbClr val="F40000"/>
    <a:srgbClr val="0000FF"/>
    <a:srgbClr val="0067B1"/>
    <a:srgbClr val="004291"/>
    <a:srgbClr val="576B79"/>
    <a:srgbClr val="003468"/>
    <a:srgbClr val="688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2048" autoAdjust="0"/>
  </p:normalViewPr>
  <p:slideViewPr>
    <p:cSldViewPr>
      <p:cViewPr varScale="1">
        <p:scale>
          <a:sx n="75" d="100"/>
          <a:sy n="75" d="100"/>
        </p:scale>
        <p:origin x="1824" y="66"/>
      </p:cViewPr>
      <p:guideLst>
        <p:guide orient="horz" pos="2160"/>
        <p:guide pos="2880"/>
      </p:guideLst>
    </p:cSldViewPr>
  </p:slideViewPr>
  <p:outlineViewPr>
    <p:cViewPr>
      <p:scale>
        <a:sx n="33" d="100"/>
        <a:sy n="33" d="100"/>
      </p:scale>
      <p:origin x="138" y="14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6200" y="8662736"/>
            <a:ext cx="2971800" cy="457200"/>
          </a:xfrm>
          <a:prstGeom prst="rect">
            <a:avLst/>
          </a:prstGeom>
        </p:spPr>
        <p:txBody>
          <a:bodyPr vert="horz" lIns="91440" tIns="45720" rIns="91440" bIns="45720" rtlCol="0" anchor="b"/>
          <a:lstStyle>
            <a:lvl1pPr algn="r">
              <a:defRPr sz="1200"/>
            </a:lvl1pPr>
          </a:lstStyle>
          <a:p>
            <a:fld id="{7B66A49E-C307-4CD7-80E5-094E51A17389}" type="slidenum">
              <a:rPr lang="en-US" sz="900" smtClean="0"/>
              <a:pPr/>
              <a:t>‹#›</a:t>
            </a:fld>
            <a:endParaRPr lang="en-US" sz="900" dirty="0" smtClean="0"/>
          </a:p>
          <a:p>
            <a:endParaRPr lang="en-US" sz="500" dirty="0"/>
          </a:p>
        </p:txBody>
      </p:sp>
      <p:sp>
        <p:nvSpPr>
          <p:cNvPr id="6" name="Rectangle 3"/>
          <p:cNvSpPr txBox="1">
            <a:spLocks noChangeArrowheads="1"/>
          </p:cNvSpPr>
          <p:nvPr/>
        </p:nvSpPr>
        <p:spPr bwMode="auto">
          <a:xfrm>
            <a:off x="0" y="8686800"/>
            <a:ext cx="2703444" cy="495144"/>
          </a:xfrm>
          <a:prstGeom prst="rect">
            <a:avLst/>
          </a:prstGeom>
          <a:noFill/>
          <a:ln w="9525">
            <a:noFill/>
            <a:miter lim="800000"/>
            <a:headEnd/>
            <a:tailEnd/>
          </a:ln>
          <a:effectLst/>
        </p:spPr>
        <p:txBody>
          <a:bodyPr vert="horz" wrap="square" lIns="101998" tIns="50999" rIns="101998" bIns="50999" numCol="1" anchor="b" anchorCtr="0" compatLnSpc="1">
            <a:prstTxWarp prst="textNoShape">
              <a:avLst/>
            </a:prstTxWarp>
          </a:bodyPr>
          <a:lstStyle>
            <a:lvl1pPr algn="ctr" defTabSz="1012732">
              <a:defRPr sz="800">
                <a:effectLst/>
                <a:latin typeface="Arial" charset="0"/>
              </a:defRPr>
            </a:lvl1pPr>
          </a:lstStyle>
          <a:p>
            <a:pPr marL="0" marR="0" lvl="0" indent="0" algn="ctr" defTabSz="1012732"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 2012, Trinity Consultants, All rights reserved. 	</a:t>
            </a:r>
            <a:endParaRPr kumimoji="0" lang="en-US" sz="16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30426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465A7-7E60-4A60-9AB1-39C5F66ECEE7}" type="datetimeFigureOut">
              <a:rPr lang="en-US" smtClean="0"/>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0A9B9-BBA8-4C77-838E-81D6CE1CE850}" type="slidenum">
              <a:rPr lang="en-US" smtClean="0"/>
              <a:pPr/>
              <a:t>‹#›</a:t>
            </a:fld>
            <a:endParaRPr lang="en-US"/>
          </a:p>
        </p:txBody>
      </p:sp>
    </p:spTree>
    <p:extLst>
      <p:ext uri="{BB962C8B-B14F-4D97-AF65-F5344CB8AC3E}">
        <p14:creationId xmlns:p14="http://schemas.microsoft.com/office/powerpoint/2010/main" val="70431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宋体" pitchFamily="2" charset="-122"/>
              </a:rPr>
              <a:t>Historically, meteorological data for near-field air dispersion modeling (e.g., AERMOD) has come primarily from</a:t>
            </a:r>
          </a:p>
          <a:p>
            <a:endParaRPr lang="en-US" dirty="0" smtClean="0">
              <a:ea typeface="宋体"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宋体" pitchFamily="2" charset="-122"/>
              </a:rPr>
              <a:t>Recent changes to U.S. EPA’s Appendix W air dispersion modeling document have opened the possibility of increased use of mesoscale meteorological model data (WRF or MM5) as an alternative source of met data for near-field air dispersion modeling</a:t>
            </a:r>
          </a:p>
          <a:p>
            <a:endParaRPr lang="en-US" dirty="0" smtClean="0">
              <a:ea typeface="宋体" pitchFamily="2" charset="-122"/>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2</a:t>
            </a:fld>
            <a:endParaRPr lang="en-US"/>
          </a:p>
        </p:txBody>
      </p:sp>
    </p:spTree>
    <p:extLst>
      <p:ext uri="{BB962C8B-B14F-4D97-AF65-F5344CB8AC3E}">
        <p14:creationId xmlns:p14="http://schemas.microsoft.com/office/powerpoint/2010/main" val="98212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 major differences are not surprising given that complex</a:t>
            </a:r>
            <a:r>
              <a:rPr lang="en-US" sz="1200" i="0" kern="1200" baseline="0" dirty="0" smtClean="0">
                <a:solidFill>
                  <a:schemeClr val="tx1"/>
                </a:solidFill>
                <a:effectLst/>
                <a:latin typeface="+mn-lt"/>
                <a:ea typeface="+mn-ea"/>
                <a:cs typeface="+mn-cs"/>
              </a:rPr>
              <a:t> terrain causes met data patterns to change on smaller scales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Truth dataset shows a prevailing WNW-WSW wind that represents 36% of hours, but a wide range of other wind directions are also common.  The WRF dataset captures some of this variability (WNW-WSW represents 35% of hours)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but a frequent SE wind in the Truth data is not seen in the WRF data).  The airport data gives much heavier weight to the prevailing WNW-WSW wind (51% frequency) and underrepresents other wind directions.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a typeface="宋体" pitchFamily="2" charset="-122"/>
              </a:rPr>
              <a:t>WRF dataset underrepresents high winds</a:t>
            </a:r>
            <a:r>
              <a:rPr lang="en-US" i="1" baseline="0" dirty="0" smtClean="0">
                <a:ea typeface="宋体" pitchFamily="2" charset="-122"/>
              </a:rPr>
              <a:t> </a:t>
            </a:r>
            <a:r>
              <a:rPr lang="en-US" sz="1200" i="1" kern="1200" dirty="0" smtClean="0">
                <a:solidFill>
                  <a:schemeClr val="tx1"/>
                </a:solidFill>
                <a:effectLst/>
                <a:latin typeface="+mn-lt"/>
                <a:ea typeface="+mn-ea"/>
                <a:cs typeface="+mn-cs"/>
              </a:rPr>
              <a:t>possibly as a result of insufficient grid resolution to resolve terrain- or thunderstorm-induced winds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12</a:t>
            </a:fld>
            <a:endParaRPr lang="en-US"/>
          </a:p>
        </p:txBody>
      </p:sp>
    </p:spTree>
    <p:extLst>
      <p:ext uri="{BB962C8B-B14F-4D97-AF65-F5344CB8AC3E}">
        <p14:creationId xmlns:p14="http://schemas.microsoft.com/office/powerpoint/2010/main" val="337634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 higher values represent over-prediction relative to the “Truth”, and lower values represent under-prediction.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conser</a:t>
            </a:r>
            <a:r>
              <a:rPr lang="en-US" sz="1200" kern="1200" baseline="0" dirty="0" smtClean="0">
                <a:solidFill>
                  <a:schemeClr val="tx1"/>
                </a:solidFill>
                <a:effectLst/>
                <a:latin typeface="+mn-lt"/>
                <a:ea typeface="+mn-ea"/>
                <a:cs typeface="+mn-cs"/>
              </a:rPr>
              <a:t>vative results, meaning that the values are on the higher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Last point: The one that jumps out the most - we are way </a:t>
            </a:r>
            <a:r>
              <a:rPr lang="en-US" sz="1200" kern="1200" baseline="0" dirty="0" err="1" smtClean="0">
                <a:solidFill>
                  <a:schemeClr val="tx1"/>
                </a:solidFill>
                <a:effectLst/>
                <a:latin typeface="+mn-lt"/>
                <a:ea typeface="+mn-ea"/>
                <a:cs typeface="+mn-cs"/>
              </a:rPr>
              <a:t>underpredicting</a:t>
            </a:r>
            <a:r>
              <a:rPr lang="en-US" sz="1200" kern="1200" baseline="0" dirty="0" smtClean="0">
                <a:solidFill>
                  <a:schemeClr val="tx1"/>
                </a:solidFill>
                <a:effectLst/>
                <a:latin typeface="+mn-lt"/>
                <a:ea typeface="+mn-ea"/>
                <a:cs typeface="+mn-cs"/>
              </a:rPr>
              <a:t> ground-level source in every case relative to the “truth” dataset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13</a:t>
            </a:fld>
            <a:endParaRPr lang="en-US"/>
          </a:p>
        </p:txBody>
      </p:sp>
    </p:spTree>
    <p:extLst>
      <p:ext uri="{BB962C8B-B14F-4D97-AF65-F5344CB8AC3E}">
        <p14:creationId xmlns:p14="http://schemas.microsoft.com/office/powerpoint/2010/main" val="129953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14</a:t>
            </a:fld>
            <a:endParaRPr lang="en-US"/>
          </a:p>
        </p:txBody>
      </p:sp>
    </p:spTree>
    <p:extLst>
      <p:ext uri="{BB962C8B-B14F-4D97-AF65-F5344CB8AC3E}">
        <p14:creationId xmlns:p14="http://schemas.microsoft.com/office/powerpoint/2010/main" val="286481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Normalized bias and RMSE were also calculated for 1-hour concentrations, treating the modeled onsite calculations as “Truth”. Similar to the findings</a:t>
            </a:r>
            <a:r>
              <a:rPr lang="en-US" sz="1200" kern="1200" baseline="0" dirty="0" smtClean="0">
                <a:solidFill>
                  <a:schemeClr val="tx1"/>
                </a:solidFill>
                <a:effectLst/>
                <a:latin typeface="+mn-lt"/>
                <a:ea typeface="+mn-ea"/>
                <a:cs typeface="+mn-cs"/>
              </a:rPr>
              <a:t> for the max concentrations, both the Airport and WRF..</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Given that RMSE for the WRF-derived data was consistently lower than the Airport data in the complex terrain case, it appears that, as would be expected, the benefits of using WRF data over Airport data increase as the degree to which the Airport location is representative of the source location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general trends </a:t>
            </a:r>
            <a:r>
              <a:rPr lang="en-US" sz="1200" kern="1200" baseline="0" dirty="0" smtClean="0">
                <a:solidFill>
                  <a:schemeClr val="tx1"/>
                </a:solidFill>
                <a:effectLst/>
                <a:latin typeface="+mn-lt"/>
                <a:ea typeface="+mn-ea"/>
                <a:cs typeface="+mn-cs"/>
              </a:rPr>
              <a:t>of error and bias can be seen in the following Q-Q plots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15</a:t>
            </a:fld>
            <a:endParaRPr lang="en-US"/>
          </a:p>
        </p:txBody>
      </p:sp>
    </p:spTree>
    <p:extLst>
      <p:ext uri="{BB962C8B-B14F-4D97-AF65-F5344CB8AC3E}">
        <p14:creationId xmlns:p14="http://schemas.microsoft.com/office/powerpoint/2010/main" val="12054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Airport and WRF datasets showed a lower bias for the tall stack source, and a consistent under-prediction bias for the ground level source.</a:t>
            </a:r>
          </a:p>
        </p:txBody>
      </p:sp>
      <p:sp>
        <p:nvSpPr>
          <p:cNvPr id="4" name="Slide Number Placeholder 3"/>
          <p:cNvSpPr>
            <a:spLocks noGrp="1"/>
          </p:cNvSpPr>
          <p:nvPr>
            <p:ph type="sldNum" sz="quarter" idx="10"/>
          </p:nvPr>
        </p:nvSpPr>
        <p:spPr/>
        <p:txBody>
          <a:bodyPr/>
          <a:lstStyle/>
          <a:p>
            <a:fld id="{AFC0A9B9-BBA8-4C77-838E-81D6CE1CE850}" type="slidenum">
              <a:rPr lang="en-US" smtClean="0"/>
              <a:pPr/>
              <a:t>16</a:t>
            </a:fld>
            <a:endParaRPr lang="en-US"/>
          </a:p>
        </p:txBody>
      </p:sp>
    </p:spTree>
    <p:extLst>
      <p:ext uri="{BB962C8B-B14F-4D97-AF65-F5344CB8AC3E}">
        <p14:creationId xmlns:p14="http://schemas.microsoft.com/office/powerpoint/2010/main" val="21455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some of these patterns will be specific to these cases.  One pattern that IS likely to generalize to many other cases is that airport met data, even when it comes from a site close to the source location, will often tend to have lower surface roughness than the source location because airports are big, flat, empty expanses of concrete and grass.  </a:t>
            </a:r>
          </a:p>
          <a:p>
            <a:r>
              <a:rPr lang="en-US" smtClean="0"/>
              <a:t>That </a:t>
            </a:r>
            <a:r>
              <a:rPr lang="en-US" dirty="0" smtClean="0"/>
              <a:t>means that the pattern of wind speeds being too high in airport met data (relative to what they would be if measured at a source location) is likely to be a common issue, and one that WRF (because it doesn't use airport land use data) would not be affected by</a:t>
            </a:r>
            <a:r>
              <a:rPr lang="en-US" smtClean="0"/>
              <a:t>.  </a:t>
            </a:r>
          </a:p>
          <a:p>
            <a:r>
              <a:rPr lang="en-US" smtClean="0"/>
              <a:t>For </a:t>
            </a:r>
            <a:r>
              <a:rPr lang="en-US" dirty="0" smtClean="0"/>
              <a:t>that reason, WRF might have somewhat of an advantage over airport data even when the airport is pretty close to the actual source location.</a:t>
            </a:r>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17</a:t>
            </a:fld>
            <a:endParaRPr lang="en-US"/>
          </a:p>
        </p:txBody>
      </p:sp>
    </p:spTree>
    <p:extLst>
      <p:ext uri="{BB962C8B-B14F-4D97-AF65-F5344CB8AC3E}">
        <p14:creationId xmlns:p14="http://schemas.microsoft.com/office/powerpoint/2010/main" val="55596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Possibly the most interesting results in this study actually did not relate to the intended study objective, but to the poor performance of both Airport and WRF data when modeling a ground-level source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large change in AERMOD performance for ground level sources seen in the cases where ADJ_U* is applied is not unusual, </a:t>
            </a:r>
            <a:r>
              <a:rPr lang="en-US" b="1" dirty="0" smtClean="0"/>
              <a:t>and is in keeping with the findings of U.S. EPA’s thorough evaluation of the benefits of ADJ_U*</a:t>
            </a:r>
            <a:r>
              <a:rPr lang="en-US" dirty="0" smtClean="0"/>
              <a:t>.</a:t>
            </a:r>
            <a:r>
              <a:rPr lang="en-US" baseline="0" dirty="0" smtClean="0"/>
              <a:t> </a:t>
            </a:r>
            <a:r>
              <a:rPr lang="en-US" sz="1200" kern="1200" dirty="0" smtClean="0">
                <a:solidFill>
                  <a:schemeClr val="tx1"/>
                </a:solidFill>
                <a:effectLst/>
                <a:latin typeface="+mn-lt"/>
                <a:ea typeface="+mn-ea"/>
                <a:cs typeface="+mn-cs"/>
              </a:rPr>
              <a:t>As such, it is likely the case that for the ground level source in this case, the low concentrations produced by the WRF and Airport datasets are in fact more accurate than the high concentrations produced by the “Truth” onsite datasets.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Our credibility for this statement comes from the fact that U.S. EPA did a thorough evaluation of ADJ_U* before making it an official regulatory part of the AERMOD/AERMET system.  So if they concluded that airport and WRF data will often badly </a:t>
            </a:r>
            <a:r>
              <a:rPr lang="en-US" sz="1200" i="1" kern="1200" dirty="0" err="1" smtClean="0">
                <a:solidFill>
                  <a:schemeClr val="tx1"/>
                </a:solidFill>
                <a:effectLst/>
                <a:latin typeface="+mn-lt"/>
                <a:ea typeface="+mn-ea"/>
                <a:cs typeface="+mn-cs"/>
              </a:rPr>
              <a:t>overpredict</a:t>
            </a:r>
            <a:r>
              <a:rPr lang="en-US" sz="1200" i="1" kern="1200" dirty="0" smtClean="0">
                <a:solidFill>
                  <a:schemeClr val="tx1"/>
                </a:solidFill>
                <a:effectLst/>
                <a:latin typeface="+mn-lt"/>
                <a:ea typeface="+mn-ea"/>
                <a:cs typeface="+mn-cs"/>
              </a:rPr>
              <a:t> with ADJ_U* turned off and will be much better with ADJ_U* turned on, then we can conclude that the low concentrations Airport and WRF data produce in this case are probably correct behavior (ADJ_U* keeping them from </a:t>
            </a:r>
            <a:r>
              <a:rPr lang="en-US" sz="1200" i="1" kern="1200" dirty="0" err="1" smtClean="0">
                <a:solidFill>
                  <a:schemeClr val="tx1"/>
                </a:solidFill>
                <a:effectLst/>
                <a:latin typeface="+mn-lt"/>
                <a:ea typeface="+mn-ea"/>
                <a:cs typeface="+mn-cs"/>
              </a:rPr>
              <a:t>overpredicting</a:t>
            </a:r>
            <a:r>
              <a:rPr lang="en-US" sz="1200" i="1" kern="1200" dirty="0" smtClean="0">
                <a:solidFill>
                  <a:schemeClr val="tx1"/>
                </a:solidFill>
                <a:effectLst/>
                <a:latin typeface="+mn-lt"/>
                <a:ea typeface="+mn-ea"/>
                <a:cs typeface="+mn-cs"/>
              </a:rPr>
              <a:t>), and that the onsite-with-partial-turbulence data (kind of a niche case that hasn't been explored in depth by anyone) is the one with the problem (</a:t>
            </a:r>
            <a:r>
              <a:rPr lang="en-US" sz="1200" i="1" kern="1200" dirty="0" err="1" smtClean="0">
                <a:solidFill>
                  <a:schemeClr val="tx1"/>
                </a:solidFill>
                <a:effectLst/>
                <a:latin typeface="+mn-lt"/>
                <a:ea typeface="+mn-ea"/>
                <a:cs typeface="+mn-cs"/>
              </a:rPr>
              <a:t>overpredicting</a:t>
            </a:r>
            <a:r>
              <a:rPr lang="en-US" sz="1200" i="1" kern="1200" dirty="0" smtClean="0">
                <a:solidFill>
                  <a:schemeClr val="tx1"/>
                </a:solidFill>
                <a:effectLst/>
                <a:latin typeface="+mn-lt"/>
                <a:ea typeface="+mn-ea"/>
                <a:cs typeface="+mn-cs"/>
              </a:rPr>
              <a:t> because it SHOULD have ADJ_U*).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18</a:t>
            </a:fld>
            <a:endParaRPr lang="en-US"/>
          </a:p>
        </p:txBody>
      </p:sp>
    </p:spTree>
    <p:extLst>
      <p:ext uri="{BB962C8B-B14F-4D97-AF65-F5344CB8AC3E}">
        <p14:creationId xmlns:p14="http://schemas.microsoft.com/office/powerpoint/2010/main" val="247821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19</a:t>
            </a:fld>
            <a:endParaRPr lang="en-US"/>
          </a:p>
        </p:txBody>
      </p:sp>
    </p:spTree>
    <p:extLst>
      <p:ext uri="{BB962C8B-B14F-4D97-AF65-F5344CB8AC3E}">
        <p14:creationId xmlns:p14="http://schemas.microsoft.com/office/powerpoint/2010/main" val="395182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Withou</a:t>
            </a:r>
            <a:r>
              <a:rPr lang="en-US" sz="1200" kern="1200" baseline="0" dirty="0" smtClean="0">
                <a:solidFill>
                  <a:schemeClr val="tx1"/>
                </a:solidFill>
                <a:effectLst/>
                <a:latin typeface="+mn-lt"/>
                <a:ea typeface="+mn-ea"/>
                <a:cs typeface="+mn-cs"/>
              </a:rPr>
              <a:t>t ADJ_U*, there are big differences but when ADU_U* is applied to the onsite data, </a:t>
            </a:r>
            <a:r>
              <a:rPr lang="en-US" sz="1200" kern="1200" dirty="0" smtClean="0">
                <a:solidFill>
                  <a:schemeClr val="tx1"/>
                </a:solidFill>
                <a:effectLst/>
                <a:latin typeface="+mn-lt"/>
                <a:ea typeface="+mn-ea"/>
                <a:cs typeface="+mn-cs"/>
              </a:rPr>
              <a:t>we see that performance of both WRF and Airport data is comparable to the onsite “Truth” data</a:t>
            </a:r>
            <a:r>
              <a:rPr lang="en-US" sz="1200" kern="1200" smtClean="0">
                <a:solidFill>
                  <a:schemeClr val="tx1"/>
                </a:solidFill>
                <a:effectLst/>
                <a:latin typeface="+mn-lt"/>
                <a:ea typeface="+mn-ea"/>
                <a:cs typeface="+mn-cs"/>
              </a:rPr>
              <a:t>.</a:t>
            </a:r>
            <a:r>
              <a:rPr lang="en-US" sz="1200" kern="1200" baseline="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When comparing plots of when ADJ_U* is</a:t>
            </a:r>
            <a:r>
              <a:rPr lang="en-US" sz="1200" i="1" kern="1200" baseline="0" dirty="0" smtClean="0">
                <a:solidFill>
                  <a:schemeClr val="tx1"/>
                </a:solidFill>
                <a:effectLst/>
                <a:latin typeface="+mn-lt"/>
                <a:ea typeface="+mn-ea"/>
                <a:cs typeface="+mn-cs"/>
              </a:rPr>
              <a:t> and is </a:t>
            </a:r>
            <a:r>
              <a:rPr lang="en-US" sz="1200" i="1" kern="1200" dirty="0" smtClean="0">
                <a:solidFill>
                  <a:schemeClr val="tx1"/>
                </a:solidFill>
                <a:effectLst/>
                <a:latin typeface="+mn-lt"/>
                <a:ea typeface="+mn-ea"/>
                <a:cs typeface="+mn-cs"/>
              </a:rPr>
              <a:t>not applied, we see that performance of both WRF and Airport data is comparable to the onsite “Truth” data if ADJ_U* is applied to the onsite data.</a:t>
            </a:r>
          </a:p>
          <a:p>
            <a:endParaRPr lang="en-US" sz="1200" i="1" kern="1200" dirty="0" smtClean="0">
              <a:solidFill>
                <a:schemeClr val="tx1"/>
              </a:solidFill>
              <a:effectLst/>
              <a:latin typeface="+mn-lt"/>
              <a:ea typeface="+mn-ea"/>
              <a:cs typeface="+mn-cs"/>
            </a:endParaRPr>
          </a:p>
          <a:p>
            <a:r>
              <a:rPr lang="en-US" i="1" dirty="0" smtClean="0"/>
              <a:t>“Without ADJ_U*, there are big differences that don't make sense if all of these are supposed to be "credible" methods according to U.S. EPA.  Then, magically, when you turn on ADJ_U*, they all look similar, everything makes sense, and all is right with the world!"</a:t>
            </a:r>
            <a:endParaRPr lang="en-US" i="1"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20</a:t>
            </a:fld>
            <a:endParaRPr lang="en-US"/>
          </a:p>
        </p:txBody>
      </p:sp>
    </p:spTree>
    <p:extLst>
      <p:ext uri="{BB962C8B-B14F-4D97-AF65-F5344CB8AC3E}">
        <p14:creationId xmlns:p14="http://schemas.microsoft.com/office/powerpoint/2010/main" val="338855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E86759-1521-4384-93C2-50BBD3DA63DA}" type="slidenum">
              <a:rPr lang="zh-CN" altLang="en-US" sz="1300" smtClean="0"/>
              <a:pPr/>
              <a:t>21</a:t>
            </a:fld>
            <a:endParaRPr lang="en-US" altLang="zh-CN" sz="13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Future work </a:t>
            </a:r>
          </a:p>
        </p:txBody>
      </p:sp>
    </p:spTree>
    <p:extLst>
      <p:ext uri="{BB962C8B-B14F-4D97-AF65-F5344CB8AC3E}">
        <p14:creationId xmlns:p14="http://schemas.microsoft.com/office/powerpoint/2010/main" val="392981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dirty="0" smtClean="0"/>
              <a:t>KIAH:</a:t>
            </a:r>
          </a:p>
          <a:p>
            <a:pPr lvl="2"/>
            <a:r>
              <a:rPr lang="en-US" dirty="0" smtClean="0"/>
              <a:t>40 km NW of the site</a:t>
            </a:r>
          </a:p>
          <a:p>
            <a:pPr lvl="2"/>
            <a:r>
              <a:rPr lang="en-US" dirty="0" smtClean="0"/>
              <a:t>Closest and most representative NWS station to </a:t>
            </a:r>
            <a:r>
              <a:rPr lang="en-US" dirty="0" err="1" smtClean="0"/>
              <a:t>Wallisville</a:t>
            </a:r>
            <a:r>
              <a:rPr lang="en-US" dirty="0" smtClean="0"/>
              <a:t> Road </a:t>
            </a:r>
          </a:p>
          <a:p>
            <a:pPr lvl="2"/>
            <a:r>
              <a:rPr lang="en-US" dirty="0" smtClean="0"/>
              <a:t>Most likely would have been used in a typical real-world regulatory modeling application </a:t>
            </a:r>
          </a:p>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4</a:t>
            </a:fld>
            <a:endParaRPr lang="en-US"/>
          </a:p>
        </p:txBody>
      </p:sp>
    </p:spTree>
    <p:extLst>
      <p:ext uri="{BB962C8B-B14F-4D97-AF65-F5344CB8AC3E}">
        <p14:creationId xmlns:p14="http://schemas.microsoft.com/office/powerpoint/2010/main" val="89484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5</a:t>
            </a:fld>
            <a:endParaRPr lang="en-US"/>
          </a:p>
        </p:txBody>
      </p:sp>
    </p:spTree>
    <p:extLst>
      <p:ext uri="{BB962C8B-B14F-4D97-AF65-F5344CB8AC3E}">
        <p14:creationId xmlns:p14="http://schemas.microsoft.com/office/powerpoint/2010/main" val="237713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dirty="0" smtClean="0"/>
              <a:t>KRKS:</a:t>
            </a:r>
          </a:p>
          <a:p>
            <a:pPr lvl="2"/>
            <a:r>
              <a:rPr lang="en-US" dirty="0" smtClean="0"/>
              <a:t>86 km west of the site </a:t>
            </a:r>
          </a:p>
          <a:p>
            <a:pPr lvl="2"/>
            <a:r>
              <a:rPr lang="en-US" dirty="0" smtClean="0"/>
              <a:t>Of the available met stations, most representative of </a:t>
            </a:r>
            <a:r>
              <a:rPr lang="en-US" dirty="0" err="1" smtClean="0"/>
              <a:t>Wamsutter</a:t>
            </a:r>
            <a:r>
              <a:rPr lang="en-US" dirty="0" smtClean="0"/>
              <a:t> site</a:t>
            </a:r>
          </a:p>
          <a:p>
            <a:pPr lvl="2"/>
            <a:r>
              <a:rPr lang="en-US" dirty="0" smtClean="0"/>
              <a:t>Significant distance and differences in elevation and surrounding topography make it less than ideally representative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Common occurrence faced</a:t>
            </a:r>
            <a:r>
              <a:rPr lang="en-US" sz="1200" kern="1200" baseline="0" dirty="0" smtClean="0">
                <a:solidFill>
                  <a:schemeClr val="tx1"/>
                </a:solidFill>
                <a:effectLst/>
                <a:latin typeface="+mn-lt"/>
                <a:ea typeface="+mn-ea"/>
                <a:cs typeface="+mn-cs"/>
              </a:rPr>
              <a:t> by industry and regulators in particularly in areas of the Mountain West where </a:t>
            </a:r>
            <a:r>
              <a:rPr lang="en-US" sz="1200" kern="1200" dirty="0" smtClean="0">
                <a:solidFill>
                  <a:schemeClr val="tx1"/>
                </a:solidFill>
                <a:effectLst/>
                <a:latin typeface="+mn-lt"/>
                <a:ea typeface="+mn-ea"/>
                <a:cs typeface="+mn-cs"/>
              </a:rPr>
              <a:t>topography and widely-spaced airports mean many possible source locations do not have representative meteorological data readily-available.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situation, in which the best-available NWS data is far from ideal in representing a project site, is a common occurrence faced by industry and regulators, particularly in areas of the Mountain West where topography and widely-spaced airports mean many possible source locations do not have representative meteorological data readily-available. </a:t>
            </a:r>
            <a:endParaRPr lang="en-US" i="1"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6</a:t>
            </a:fld>
            <a:endParaRPr lang="en-US"/>
          </a:p>
        </p:txBody>
      </p:sp>
    </p:spTree>
    <p:extLst>
      <p:ext uri="{BB962C8B-B14F-4D97-AF65-F5344CB8AC3E}">
        <p14:creationId xmlns:p14="http://schemas.microsoft.com/office/powerpoint/2010/main" val="306209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7</a:t>
            </a:fld>
            <a:endParaRPr lang="en-US"/>
          </a:p>
        </p:txBody>
      </p:sp>
    </p:spTree>
    <p:extLst>
      <p:ext uri="{BB962C8B-B14F-4D97-AF65-F5344CB8AC3E}">
        <p14:creationId xmlns:p14="http://schemas.microsoft.com/office/powerpoint/2010/main" val="324514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宋体" pitchFamily="2" charset="-122"/>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8</a:t>
            </a:fld>
            <a:endParaRPr lang="en-US"/>
          </a:p>
        </p:txBody>
      </p:sp>
    </p:spTree>
    <p:extLst>
      <p:ext uri="{BB962C8B-B14F-4D97-AF65-F5344CB8AC3E}">
        <p14:creationId xmlns:p14="http://schemas.microsoft.com/office/powerpoint/2010/main" val="115357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宋体" pitchFamily="2" charset="-122"/>
            </a:endParaRPr>
          </a:p>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9</a:t>
            </a:fld>
            <a:endParaRPr lang="en-US"/>
          </a:p>
        </p:txBody>
      </p:sp>
    </p:spTree>
    <p:extLst>
      <p:ext uri="{BB962C8B-B14F-4D97-AF65-F5344CB8AC3E}">
        <p14:creationId xmlns:p14="http://schemas.microsoft.com/office/powerpoint/2010/main" val="127299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宋体" pitchFamily="2" charset="-122"/>
              </a:rPr>
              <a:t>To </a:t>
            </a:r>
            <a:r>
              <a:rPr lang="en-US" dirty="0" smtClean="0"/>
              <a:t>gauge the effect on different types of sources, which might be affected very differently by differences in weather patterns, two sources were used </a:t>
            </a:r>
          </a:p>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10</a:t>
            </a:fld>
            <a:endParaRPr lang="en-US"/>
          </a:p>
        </p:txBody>
      </p:sp>
    </p:spTree>
    <p:extLst>
      <p:ext uri="{BB962C8B-B14F-4D97-AF65-F5344CB8AC3E}">
        <p14:creationId xmlns:p14="http://schemas.microsoft.com/office/powerpoint/2010/main" val="112956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a typeface="宋体" pitchFamily="2" charset="-122"/>
              </a:rPr>
              <a:t>Generally similar wind patterns present in all </a:t>
            </a:r>
          </a:p>
          <a:p>
            <a:pPr lvl="0"/>
            <a:endParaRPr lang="en-US" dirty="0" smtClean="0">
              <a:ea typeface="宋体" pitchFamily="2" charset="-122"/>
            </a:endParaRPr>
          </a:p>
          <a:p>
            <a:r>
              <a:rPr lang="en-US" sz="1200" kern="1200" dirty="0" smtClean="0">
                <a:solidFill>
                  <a:schemeClr val="tx1"/>
                </a:solidFill>
                <a:effectLst/>
                <a:latin typeface="+mn-lt"/>
                <a:ea typeface="+mn-ea"/>
                <a:cs typeface="+mn-cs"/>
              </a:rPr>
              <a:t>In addition to underrepresenting low winds, the Airport dataset also overrepresented high wind speeds relative to the Truth dataset. This is consistent with the relatively low surface roughness typically found at airports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C0A9B9-BBA8-4C77-838E-81D6CE1CE850}" type="slidenum">
              <a:rPr lang="en-US" smtClean="0"/>
              <a:pPr/>
              <a:t>11</a:t>
            </a:fld>
            <a:endParaRPr lang="en-US"/>
          </a:p>
        </p:txBody>
      </p:sp>
    </p:spTree>
    <p:extLst>
      <p:ext uri="{BB962C8B-B14F-4D97-AF65-F5344CB8AC3E}">
        <p14:creationId xmlns:p14="http://schemas.microsoft.com/office/powerpoint/2010/main" val="142195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 title slide_stnd option1 clouds 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828800" y="2740025"/>
            <a:ext cx="6781800" cy="1470025"/>
          </a:xfrm>
        </p:spPr>
        <p:txBody>
          <a:bodyPr>
            <a:normAutofit/>
          </a:bodyPr>
          <a:lstStyle>
            <a:lvl1pPr algn="r">
              <a:defRPr sz="3600" b="1">
                <a:solidFill>
                  <a:srgbClr val="0000D2"/>
                </a:solidFill>
                <a:latin typeface="Trebuchet MS"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12920" y="4495800"/>
            <a:ext cx="4297680" cy="640080"/>
          </a:xfrm>
        </p:spPr>
        <p:txBody>
          <a:bodyPr>
            <a:normAutofit/>
          </a:bodyPr>
          <a:lstStyle>
            <a:lvl1pPr marL="0" indent="0" algn="r">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sp>
        <p:nvSpPr>
          <p:cNvPr id="14" name="Text Placeholder 3"/>
          <p:cNvSpPr>
            <a:spLocks noGrp="1"/>
          </p:cNvSpPr>
          <p:nvPr>
            <p:ph type="body" sz="half" idx="2" hasCustomPrompt="1"/>
          </p:nvPr>
        </p:nvSpPr>
        <p:spPr>
          <a:xfrm>
            <a:off x="4419600" y="5257800"/>
            <a:ext cx="4227513" cy="533400"/>
          </a:xfrm>
        </p:spPr>
        <p:txBody>
          <a:bodyPr>
            <a:normAutofit/>
          </a:bodyPr>
          <a:lstStyle>
            <a:lvl1pPr marL="0" indent="0" algn="r">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E2595C-5426-4268-84CE-E4C710C02B05}" type="slidenum">
              <a:rPr lang="en-US" smtClean="0"/>
              <a:pPr/>
              <a:t>‹#›</a:t>
            </a:fld>
            <a:endParaRPr lang="en-US"/>
          </a:p>
        </p:txBody>
      </p:sp>
      <p:sp>
        <p:nvSpPr>
          <p:cNvPr id="5" name="Title 1"/>
          <p:cNvSpPr>
            <a:spLocks noGrp="1"/>
          </p:cNvSpPr>
          <p:nvPr>
            <p:ph type="title"/>
          </p:nvPr>
        </p:nvSpPr>
        <p:spPr>
          <a:xfrm>
            <a:off x="457200" y="1981200"/>
            <a:ext cx="8229600" cy="2773362"/>
          </a:xfrm>
        </p:spPr>
        <p:txBody>
          <a:bodyPr/>
          <a:lstStyle>
            <a:lvl1pPr>
              <a:defRPr>
                <a:solidFill>
                  <a:srgbClr val="0000D2"/>
                </a:solidFill>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E2595C-5426-4268-84CE-E4C710C02B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PPT title slide_stnd option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438400" y="2740025"/>
            <a:ext cx="6172200" cy="1470025"/>
          </a:xfrm>
        </p:spPr>
        <p:txBody>
          <a:bodyPr>
            <a:normAutofit/>
          </a:bodyPr>
          <a:lstStyle>
            <a:lvl1pPr algn="r">
              <a:defRPr sz="3600" b="1">
                <a:solidFill>
                  <a:srgbClr val="0000D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312920" y="4495800"/>
            <a:ext cx="4297680" cy="640080"/>
          </a:xfrm>
        </p:spPr>
        <p:txBody>
          <a:bodyPr>
            <a:normAutofit/>
          </a:bodyPr>
          <a:lstStyle>
            <a:lvl1pPr marL="0" indent="0" algn="r">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sp>
        <p:nvSpPr>
          <p:cNvPr id="14" name="Text Placeholder 3"/>
          <p:cNvSpPr>
            <a:spLocks noGrp="1"/>
          </p:cNvSpPr>
          <p:nvPr>
            <p:ph type="body" sz="half" idx="2" hasCustomPrompt="1"/>
          </p:nvPr>
        </p:nvSpPr>
        <p:spPr>
          <a:xfrm>
            <a:off x="4419600" y="5257800"/>
            <a:ext cx="4227513" cy="533400"/>
          </a:xfrm>
        </p:spPr>
        <p:txBody>
          <a:bodyPr>
            <a:normAutofit/>
          </a:bodyPr>
          <a:lstStyle>
            <a:lvl1pPr marL="0" indent="0" algn="r">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PPT title slide_stnd option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304800" y="2740025"/>
            <a:ext cx="5334000" cy="1470025"/>
          </a:xfrm>
        </p:spPr>
        <p:txBody>
          <a:bodyPr>
            <a:normAutofit/>
          </a:bodyPr>
          <a:lstStyle>
            <a:lvl1pPr algn="l">
              <a:defRPr sz="3600" b="1">
                <a:solidFill>
                  <a:srgbClr val="0000D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04800" y="4495800"/>
            <a:ext cx="4297680" cy="640080"/>
          </a:xfrm>
        </p:spPr>
        <p:txBody>
          <a:bodyPr>
            <a:normAutofit/>
          </a:bodyPr>
          <a:lstStyle>
            <a:lvl1pPr marL="0" indent="0" algn="l">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sp>
        <p:nvSpPr>
          <p:cNvPr id="14" name="Text Placeholder 3"/>
          <p:cNvSpPr>
            <a:spLocks noGrp="1"/>
          </p:cNvSpPr>
          <p:nvPr>
            <p:ph type="body" sz="half" idx="2" hasCustomPrompt="1"/>
          </p:nvPr>
        </p:nvSpPr>
        <p:spPr>
          <a:xfrm>
            <a:off x="304800" y="5257800"/>
            <a:ext cx="4227513" cy="533400"/>
          </a:xfrm>
        </p:spPr>
        <p:txBody>
          <a:bodyPr>
            <a:normAutofit/>
          </a:bodyPr>
          <a:lstStyle>
            <a:lvl1pPr marL="0" indent="0" algn="l">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descr="PPT title slide_custom op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28600" y="2740025"/>
            <a:ext cx="5029200" cy="1470025"/>
          </a:xfrm>
        </p:spPr>
        <p:txBody>
          <a:bodyPr>
            <a:normAutofit/>
          </a:bodyPr>
          <a:lstStyle>
            <a:lvl1pPr algn="l">
              <a:defRPr sz="3600" b="1">
                <a:solidFill>
                  <a:srgbClr val="0000D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8600" y="4495800"/>
            <a:ext cx="4297680" cy="640080"/>
          </a:xfrm>
        </p:spPr>
        <p:txBody>
          <a:bodyPr>
            <a:normAutofit/>
          </a:bodyPr>
          <a:lstStyle>
            <a:lvl1pPr marL="0" indent="0" algn="l">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sp>
        <p:nvSpPr>
          <p:cNvPr id="14" name="Text Placeholder 3"/>
          <p:cNvSpPr>
            <a:spLocks noGrp="1"/>
          </p:cNvSpPr>
          <p:nvPr>
            <p:ph type="body" sz="half" idx="2" hasCustomPrompt="1"/>
          </p:nvPr>
        </p:nvSpPr>
        <p:spPr>
          <a:xfrm>
            <a:off x="228600" y="5257800"/>
            <a:ext cx="4227513" cy="533400"/>
          </a:xfrm>
        </p:spPr>
        <p:txBody>
          <a:bodyPr>
            <a:normAutofit/>
          </a:bodyPr>
          <a:lstStyle>
            <a:lvl1pPr marL="0" indent="0" algn="l">
              <a:buNone/>
              <a:defRPr sz="1800">
                <a:solidFill>
                  <a:srgbClr val="0000D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pic>
        <p:nvPicPr>
          <p:cNvPr id="12" name="Picture 11" descr="new york giants.jpg"/>
          <p:cNvPicPr>
            <a:picLocks noChangeAspect="1"/>
          </p:cNvPicPr>
          <p:nvPr userDrawn="1"/>
        </p:nvPicPr>
        <p:blipFill>
          <a:blip r:embed="rId3" cstate="print"/>
          <a:stretch>
            <a:fillRect/>
          </a:stretch>
        </p:blipFill>
        <p:spPr>
          <a:xfrm>
            <a:off x="7620000" y="4953000"/>
            <a:ext cx="1171575" cy="1524000"/>
          </a:xfrm>
          <a:prstGeom prst="rect">
            <a:avLst/>
          </a:prstGeom>
        </p:spPr>
      </p:pic>
      <p:pic>
        <p:nvPicPr>
          <p:cNvPr id="13" name="Picture 12" descr="logo_epaseal.gif"/>
          <p:cNvPicPr>
            <a:picLocks noChangeAspect="1"/>
          </p:cNvPicPr>
          <p:nvPr userDrawn="1"/>
        </p:nvPicPr>
        <p:blipFill>
          <a:blip r:embed="rId4" cstate="print"/>
          <a:stretch>
            <a:fillRect/>
          </a:stretch>
        </p:blipFill>
        <p:spPr>
          <a:xfrm>
            <a:off x="6629400" y="5029200"/>
            <a:ext cx="952500" cy="1057275"/>
          </a:xfrm>
          <a:prstGeom prst="rect">
            <a:avLst/>
          </a:prstGeom>
        </p:spPr>
      </p:pic>
      <p:pic>
        <p:nvPicPr>
          <p:cNvPr id="18" name="Picture 17" descr="patriots.jpg"/>
          <p:cNvPicPr>
            <a:picLocks noChangeAspect="1"/>
          </p:cNvPicPr>
          <p:nvPr userDrawn="1"/>
        </p:nvPicPr>
        <p:blipFill>
          <a:blip r:embed="rId5" cstate="print"/>
          <a:stretch>
            <a:fillRect/>
          </a:stretch>
        </p:blipFill>
        <p:spPr>
          <a:xfrm>
            <a:off x="6629400" y="6000750"/>
            <a:ext cx="942975" cy="6286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D2"/>
                </a:solidFill>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buClr>
                <a:srgbClr val="E31B23"/>
              </a:buClr>
              <a:buFont typeface="Calibri" pitchFamily="34" charset="0"/>
              <a:buChar char="˃"/>
              <a:defRPr b="0">
                <a:solidFill>
                  <a:srgbClr val="262626"/>
                </a:solidFill>
                <a:latin typeface="Trebuchet MS" pitchFamily="34" charset="0"/>
              </a:defRPr>
            </a:lvl1pPr>
            <a:lvl2pPr marL="860425" indent="-403225" algn="l">
              <a:buClr>
                <a:srgbClr val="E31B23"/>
              </a:buClr>
              <a:buSzPct val="70000"/>
              <a:buFont typeface="Wingdings" pitchFamily="2" charset="2"/>
              <a:buChar char="v"/>
              <a:defRPr b="0">
                <a:solidFill>
                  <a:srgbClr val="262626"/>
                </a:solidFill>
                <a:latin typeface="Trebuchet MS" pitchFamily="34" charset="0"/>
              </a:defRPr>
            </a:lvl2pPr>
            <a:lvl3pPr algn="l">
              <a:buClr>
                <a:srgbClr val="E31B23"/>
              </a:buClr>
              <a:buSzPct val="70000"/>
              <a:buFontTx/>
              <a:buChar char="♦"/>
              <a:defRPr>
                <a:solidFill>
                  <a:srgbClr val="262626"/>
                </a:solidFill>
                <a:latin typeface="Trebuchet MS" pitchFamily="34" charset="0"/>
              </a:defRPr>
            </a:lvl3pPr>
            <a:lvl4pPr algn="l">
              <a:buClr>
                <a:srgbClr val="E31B23"/>
              </a:buClr>
              <a:defRPr>
                <a:solidFill>
                  <a:srgbClr val="262626"/>
                </a:solidFill>
                <a:latin typeface="Trebuchet MS" pitchFamily="34" charset="0"/>
              </a:defRPr>
            </a:lvl4pPr>
            <a:lvl5pPr algn="l">
              <a:buClr>
                <a:srgbClr val="E31B23"/>
              </a:buClr>
              <a:defRPr>
                <a:solidFill>
                  <a:srgbClr val="262626"/>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162300" y="6324600"/>
            <a:ext cx="2133600" cy="365125"/>
          </a:xfrm>
        </p:spPr>
        <p:txBody>
          <a:bodyPr/>
          <a:lstStyle/>
          <a:p>
            <a:fld id="{9BE2595C-5426-4268-84CE-E4C710C02B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038"/>
            <a:ext cx="8229600" cy="2773362"/>
          </a:xfrm>
        </p:spPr>
        <p:txBody>
          <a:bodyPr/>
          <a:lstStyle>
            <a:lvl1pPr>
              <a:defRPr>
                <a:solidFill>
                  <a:srgbClr val="0000D2"/>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BE2595C-5426-4268-84CE-E4C710C02B05}" type="slidenum">
              <a:rPr lang="en-US" smtClean="0"/>
              <a:pPr/>
              <a:t>‹#›</a:t>
            </a:fld>
            <a:endParaRPr lang="en-US"/>
          </a:p>
        </p:txBody>
      </p:sp>
      <p:cxnSp>
        <p:nvCxnSpPr>
          <p:cNvPr id="7" name="Straight Connector 6"/>
          <p:cNvCxnSpPr/>
          <p:nvPr userDrawn="1"/>
        </p:nvCxnSpPr>
        <p:spPr>
          <a:xfrm>
            <a:off x="533400" y="1676400"/>
            <a:ext cx="8153400" cy="0"/>
          </a:xfrm>
          <a:prstGeom prst="line">
            <a:avLst/>
          </a:prstGeom>
          <a:ln w="41275" cap="rnd">
            <a:solidFill>
              <a:srgbClr val="E31B25"/>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3400" y="5105400"/>
            <a:ext cx="8153400" cy="0"/>
          </a:xfrm>
          <a:prstGeom prst="line">
            <a:avLst/>
          </a:prstGeom>
          <a:ln w="41275" cap="rnd">
            <a:solidFill>
              <a:srgbClr val="E31B25"/>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a:p>
        </p:txBody>
      </p:sp>
      <p:sp>
        <p:nvSpPr>
          <p:cNvPr id="9" name="Content Placeholder 2"/>
          <p:cNvSpPr>
            <a:spLocks noGrp="1"/>
          </p:cNvSpPr>
          <p:nvPr>
            <p:ph idx="1"/>
          </p:nvPr>
        </p:nvSpPr>
        <p:spPr>
          <a:xfrm>
            <a:off x="457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648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a:p>
        </p:txBody>
      </p:sp>
      <p:sp>
        <p:nvSpPr>
          <p:cNvPr id="9" name="Content Placeholder 2"/>
          <p:cNvSpPr>
            <a:spLocks noGrp="1"/>
          </p:cNvSpPr>
          <p:nvPr>
            <p:ph idx="13"/>
          </p:nvPr>
        </p:nvSpPr>
        <p:spPr>
          <a:xfrm>
            <a:off x="457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a:p>
        </p:txBody>
      </p:sp>
      <p:sp>
        <p:nvSpPr>
          <p:cNvPr id="9" name="Content Placeholder 2"/>
          <p:cNvSpPr>
            <a:spLocks noGrp="1"/>
          </p:cNvSpPr>
          <p:nvPr>
            <p:ph idx="13"/>
          </p:nvPr>
        </p:nvSpPr>
        <p:spPr>
          <a:xfrm>
            <a:off x="4648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PPT title slide_no logo_stnd option1.jp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352800" y="632460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fld id="{9BE2595C-5426-4268-84CE-E4C710C02B05}" type="slidenum">
              <a:rPr lang="en-US" smtClean="0"/>
              <a:pPr/>
              <a:t>‹#›</a:t>
            </a:fld>
            <a:endParaRPr lang="en-US"/>
          </a:p>
        </p:txBody>
      </p:sp>
      <p:pic>
        <p:nvPicPr>
          <p:cNvPr id="8" name="Picture 7" descr="TCI Logo.jpg"/>
          <p:cNvPicPr>
            <a:picLocks noChangeAspect="1"/>
          </p:cNvPicPr>
          <p:nvPr/>
        </p:nvPicPr>
        <p:blipFill>
          <a:blip r:embed="rId15" cstate="print"/>
          <a:stretch>
            <a:fillRect/>
          </a:stretch>
        </p:blipFill>
        <p:spPr>
          <a:xfrm>
            <a:off x="8017142" y="6338324"/>
            <a:ext cx="1050658" cy="3398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9" r:id="rId4"/>
    <p:sldLayoutId id="2147483662" r:id="rId5"/>
    <p:sldLayoutId id="2147483663" r:id="rId6"/>
    <p:sldLayoutId id="2147483664" r:id="rId7"/>
    <p:sldLayoutId id="2147483671" r:id="rId8"/>
    <p:sldLayoutId id="2147483665" r:id="rId9"/>
    <p:sldLayoutId id="2147483666" r:id="rId10"/>
    <p:sldLayoutId id="2147483672" r:id="rId11"/>
    <p:sldLayoutId id="2147483670" r:id="rId12"/>
  </p:sldLayoutIdLst>
  <p:txStyles>
    <p:titleStyle>
      <a:lvl1pPr algn="l" defTabSz="914400" rtl="0" eaLnBrk="1" latinLnBrk="0" hangingPunct="1">
        <a:spcBef>
          <a:spcPct val="0"/>
        </a:spcBef>
        <a:buNone/>
        <a:defRPr sz="4400" b="1" kern="1200">
          <a:solidFill>
            <a:srgbClr val="0000D2"/>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E31B25"/>
        </a:buClr>
        <a:buSzPct val="90000"/>
        <a:buFont typeface="Calibri" pitchFamily="34" charset="0"/>
        <a:buChar char="˃"/>
        <a:defRPr sz="3200" kern="1200">
          <a:solidFill>
            <a:srgbClr val="262626"/>
          </a:solidFill>
          <a:latin typeface="Trebuchet MS" pitchFamily="34" charset="0"/>
          <a:ea typeface="+mn-ea"/>
          <a:cs typeface="+mn-cs"/>
        </a:defRPr>
      </a:lvl1pPr>
      <a:lvl2pPr marL="806450" indent="-349250" algn="l" defTabSz="914400" rtl="0" eaLnBrk="1" latinLnBrk="0" hangingPunct="1">
        <a:spcBef>
          <a:spcPct val="20000"/>
        </a:spcBef>
        <a:buClr>
          <a:srgbClr val="E31B25"/>
        </a:buClr>
        <a:buSzPct val="80000"/>
        <a:buFont typeface="Wingdings" pitchFamily="2" charset="2"/>
        <a:buChar char="v"/>
        <a:tabLst>
          <a:tab pos="804863" algn="l"/>
        </a:tabLst>
        <a:defRPr sz="280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5"/>
        </a:buClr>
        <a:buSzPct val="8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3.epa.gov/ttn/scram/appendix_w/2016/MMIF_Evaluation_TSD.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mailto:tstefanescu@trinityconsultants.com" TargetMode="Externa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40025"/>
            <a:ext cx="8839200" cy="1470025"/>
          </a:xfrm>
        </p:spPr>
        <p:txBody>
          <a:bodyPr>
            <a:normAutofit fontScale="90000"/>
          </a:bodyPr>
          <a:lstStyle/>
          <a:p>
            <a:r>
              <a:rPr lang="en-US" dirty="0"/>
              <a:t>Representative Meteorological Data for AERMOD: A Case Study of WRF-Extracted Data Versus Nearby Airport Data</a:t>
            </a:r>
          </a:p>
        </p:txBody>
      </p:sp>
      <p:sp>
        <p:nvSpPr>
          <p:cNvPr id="3" name="Subtitle 2"/>
          <p:cNvSpPr>
            <a:spLocks noGrp="1"/>
          </p:cNvSpPr>
          <p:nvPr>
            <p:ph type="subTitle" idx="1"/>
          </p:nvPr>
        </p:nvSpPr>
        <p:spPr>
          <a:xfrm>
            <a:off x="304800" y="4419600"/>
            <a:ext cx="4648200" cy="762000"/>
          </a:xfrm>
        </p:spPr>
        <p:txBody>
          <a:bodyPr>
            <a:normAutofit/>
          </a:bodyPr>
          <a:lstStyle/>
          <a:p>
            <a:r>
              <a:rPr lang="en-US" dirty="0" smtClean="0"/>
              <a:t>October 23, 2017</a:t>
            </a:r>
          </a:p>
          <a:p>
            <a:endParaRPr lang="en-US" dirty="0"/>
          </a:p>
        </p:txBody>
      </p:sp>
      <p:sp>
        <p:nvSpPr>
          <p:cNvPr id="4" name="Text Placeholder 3"/>
          <p:cNvSpPr>
            <a:spLocks noGrp="1"/>
          </p:cNvSpPr>
          <p:nvPr>
            <p:ph type="body" sz="half" idx="2"/>
          </p:nvPr>
        </p:nvSpPr>
        <p:spPr>
          <a:xfrm>
            <a:off x="304800" y="5257800"/>
            <a:ext cx="4227513" cy="1524000"/>
          </a:xfrm>
        </p:spPr>
        <p:txBody>
          <a:bodyPr>
            <a:normAutofit/>
          </a:bodyPr>
          <a:lstStyle/>
          <a:p>
            <a:r>
              <a:rPr lang="en-US" dirty="0"/>
              <a:t>Brian </a:t>
            </a:r>
            <a:r>
              <a:rPr lang="en-US" dirty="0" smtClean="0"/>
              <a:t>Holland</a:t>
            </a:r>
          </a:p>
          <a:p>
            <a:r>
              <a:rPr lang="en-US" b="1" dirty="0" smtClean="0"/>
              <a:t>Tiffany </a:t>
            </a:r>
            <a:r>
              <a:rPr lang="en-US" b="1" dirty="0" err="1" smtClean="0"/>
              <a:t>Stefanescu</a:t>
            </a:r>
            <a:endParaRPr lang="en-US" b="1" dirty="0" smtClean="0"/>
          </a:p>
          <a:p>
            <a:r>
              <a:rPr lang="en-US" dirty="0" err="1" smtClean="0"/>
              <a:t>Qiguo</a:t>
            </a:r>
            <a:r>
              <a:rPr lang="en-US" dirty="0" smtClean="0"/>
              <a:t> Jing</a:t>
            </a:r>
          </a:p>
          <a:p>
            <a:r>
              <a:rPr lang="en-US" dirty="0" err="1" smtClean="0"/>
              <a:t>Weiping</a:t>
            </a:r>
            <a:r>
              <a:rPr lang="en-US" dirty="0" smtClean="0"/>
              <a:t> Dai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572000"/>
          </a:xfrm>
        </p:spPr>
        <p:txBody>
          <a:bodyPr>
            <a:normAutofit fontScale="70000" lnSpcReduction="20000"/>
          </a:bodyPr>
          <a:lstStyle/>
          <a:p>
            <a:r>
              <a:rPr lang="en-US" dirty="0" smtClean="0">
                <a:ea typeface="宋体" pitchFamily="2" charset="-122"/>
              </a:rPr>
              <a:t>AERMOD Simulations </a:t>
            </a:r>
            <a:endParaRPr lang="en-US" dirty="0" smtClean="0"/>
          </a:p>
          <a:p>
            <a:pPr lvl="1"/>
            <a:r>
              <a:rPr lang="en-US" dirty="0" smtClean="0"/>
              <a:t>Two different sources were modeled </a:t>
            </a:r>
          </a:p>
          <a:p>
            <a:pPr lvl="2"/>
            <a:r>
              <a:rPr lang="en-US" dirty="0" smtClean="0"/>
              <a:t>Ground-level volume source</a:t>
            </a:r>
          </a:p>
          <a:p>
            <a:pPr lvl="2"/>
            <a:r>
              <a:rPr lang="en-US" dirty="0" smtClean="0"/>
              <a:t>35-meter stack source </a:t>
            </a:r>
          </a:p>
          <a:p>
            <a:pPr lvl="1"/>
            <a:r>
              <a:rPr lang="en-US" dirty="0">
                <a:ea typeface="宋体" pitchFamily="2" charset="-122"/>
              </a:rPr>
              <a:t>Terrain data incorporated with AERMAP</a:t>
            </a:r>
          </a:p>
          <a:p>
            <a:pPr lvl="1"/>
            <a:r>
              <a:rPr lang="en-US" dirty="0">
                <a:ea typeface="宋体" pitchFamily="2" charset="-122"/>
              </a:rPr>
              <a:t>No building downwash </a:t>
            </a:r>
          </a:p>
          <a:p>
            <a:pPr lvl="1"/>
            <a:r>
              <a:rPr lang="en-US" dirty="0">
                <a:ea typeface="宋体" pitchFamily="2" charset="-122"/>
              </a:rPr>
              <a:t>AERMOD simulations were carried out for a one-year period using the six datasets </a:t>
            </a:r>
          </a:p>
          <a:p>
            <a:pPr lvl="2"/>
            <a:r>
              <a:rPr lang="en-US" dirty="0">
                <a:ea typeface="宋体" pitchFamily="2" charset="-122"/>
              </a:rPr>
              <a:t>“Truth”, WRF, and airport datasets for both simple and complex terrain case study locations</a:t>
            </a:r>
          </a:p>
          <a:p>
            <a:pPr lvl="2"/>
            <a:r>
              <a:rPr lang="en-US" dirty="0">
                <a:ea typeface="宋体" pitchFamily="2" charset="-122"/>
              </a:rPr>
              <a:t>January-December 2007 for simple terrain case study</a:t>
            </a:r>
          </a:p>
          <a:p>
            <a:pPr lvl="2"/>
            <a:r>
              <a:rPr lang="en-US" dirty="0">
                <a:ea typeface="宋体" pitchFamily="2" charset="-122"/>
              </a:rPr>
              <a:t>January-December 2008 for complex terrain case study </a:t>
            </a:r>
          </a:p>
          <a:p>
            <a:pPr lvl="1"/>
            <a:r>
              <a:rPr lang="en-US" dirty="0">
                <a:ea typeface="宋体" pitchFamily="2" charset="-122"/>
              </a:rPr>
              <a:t>Regulatory default settings were used </a:t>
            </a:r>
          </a:p>
          <a:p>
            <a:pPr lvl="1"/>
            <a:r>
              <a:rPr lang="en-US" dirty="0">
                <a:ea typeface="宋体" pitchFamily="2" charset="-122"/>
              </a:rPr>
              <a:t>Maximum 1-hr, 24-hr, and annual concentrations modeled </a:t>
            </a:r>
            <a:endParaRPr lang="en-US" b="1" dirty="0">
              <a:solidFill>
                <a:srgbClr val="FF0000"/>
              </a:solidFill>
            </a:endParaRPr>
          </a:p>
          <a:p>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344678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Results</a:t>
            </a:r>
          </a:p>
        </p:txBody>
      </p:sp>
      <p:sp>
        <p:nvSpPr>
          <p:cNvPr id="6147" name="Content Placeholder 2"/>
          <p:cNvSpPr>
            <a:spLocks noGrp="1"/>
          </p:cNvSpPr>
          <p:nvPr>
            <p:ph idx="1"/>
          </p:nvPr>
        </p:nvSpPr>
        <p:spPr>
          <a:xfrm>
            <a:off x="533400" y="1600200"/>
            <a:ext cx="8229600" cy="5181600"/>
          </a:xfrm>
        </p:spPr>
        <p:txBody>
          <a:bodyPr>
            <a:normAutofit fontScale="85000" lnSpcReduction="10000"/>
          </a:bodyPr>
          <a:lstStyle/>
          <a:p>
            <a:r>
              <a:rPr lang="en-US" dirty="0" smtClean="0">
                <a:ea typeface="宋体" pitchFamily="2" charset="-122"/>
              </a:rPr>
              <a:t>Comparison of Met Data</a:t>
            </a:r>
          </a:p>
          <a:p>
            <a:pPr lvl="1"/>
            <a:r>
              <a:rPr lang="en-US" dirty="0" smtClean="0">
                <a:ea typeface="宋体" pitchFamily="2" charset="-122"/>
              </a:rPr>
              <a:t>Simple Terrain Case</a:t>
            </a:r>
          </a:p>
          <a:p>
            <a:pPr lvl="1"/>
            <a:endParaRPr lang="en-US" dirty="0" smtClean="0">
              <a:ea typeface="宋体" pitchFamily="2" charset="-122"/>
            </a:endParaRPr>
          </a:p>
          <a:p>
            <a:pPr marL="457200" lvl="1" indent="0">
              <a:buNone/>
            </a:pPr>
            <a:endParaRPr lang="en-US" dirty="0">
              <a:ea typeface="宋体" pitchFamily="2" charset="-122"/>
            </a:endParaRPr>
          </a:p>
          <a:p>
            <a:pPr lvl="1"/>
            <a:endParaRPr lang="en-US" dirty="0" smtClean="0">
              <a:ea typeface="宋体" pitchFamily="2" charset="-122"/>
            </a:endParaRPr>
          </a:p>
          <a:p>
            <a:pPr lvl="1"/>
            <a:endParaRPr lang="en-US" dirty="0">
              <a:ea typeface="宋体" pitchFamily="2" charset="-122"/>
            </a:endParaRPr>
          </a:p>
          <a:p>
            <a:pPr lvl="1"/>
            <a:endParaRPr lang="en-US" dirty="0" smtClean="0">
              <a:ea typeface="宋体" pitchFamily="2" charset="-122"/>
            </a:endParaRPr>
          </a:p>
          <a:p>
            <a:pPr lvl="2"/>
            <a:r>
              <a:rPr lang="en-US" dirty="0" smtClean="0">
                <a:ea typeface="宋体" pitchFamily="2" charset="-122"/>
              </a:rPr>
              <a:t>Increased frequency of prevailing SSE/SE wind pattern in WRF dataset</a:t>
            </a:r>
          </a:p>
          <a:p>
            <a:pPr lvl="2"/>
            <a:r>
              <a:rPr lang="en-US" dirty="0" smtClean="0">
                <a:ea typeface="宋体" pitchFamily="2" charset="-122"/>
              </a:rPr>
              <a:t>Low wind speeds less frequent in WRF data </a:t>
            </a:r>
            <a:r>
              <a:rPr lang="en-US" dirty="0" smtClean="0"/>
              <a:t>and </a:t>
            </a:r>
            <a:r>
              <a:rPr lang="en-US" dirty="0"/>
              <a:t>particularly in the Airport data </a:t>
            </a:r>
            <a:r>
              <a:rPr lang="en-US" dirty="0" smtClean="0"/>
              <a:t>compared </a:t>
            </a:r>
            <a:r>
              <a:rPr lang="en-US" dirty="0"/>
              <a:t>to the Truth dataset </a:t>
            </a:r>
          </a:p>
          <a:p>
            <a:pPr lvl="2"/>
            <a:r>
              <a:rPr lang="en-US" dirty="0" smtClean="0">
                <a:ea typeface="宋体" pitchFamily="2" charset="-122"/>
              </a:rPr>
              <a:t>Airport dataset also overrepresented high wind speeds relative to Truth and WRF datasets </a:t>
            </a:r>
          </a:p>
          <a:p>
            <a:pPr lvl="2"/>
            <a:r>
              <a:rPr lang="en-US" dirty="0" smtClean="0">
                <a:ea typeface="宋体" pitchFamily="2" charset="-122"/>
              </a:rPr>
              <a:t>Average wind speed highest in Airport dataset</a:t>
            </a:r>
          </a:p>
          <a:p>
            <a:pPr lvl="2"/>
            <a:endParaRPr lang="en-US" dirty="0" smtClean="0">
              <a:ea typeface="宋体" pitchFamily="2" charset="-122"/>
            </a:endParaRPr>
          </a:p>
          <a:p>
            <a:pPr lvl="2"/>
            <a:endParaRPr lang="en-US" dirty="0" smtClean="0">
              <a:ea typeface="宋体" pitchFamily="2" charset="-122"/>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7394"/>
          <a:stretch/>
        </p:blipFill>
        <p:spPr bwMode="auto">
          <a:xfrm>
            <a:off x="316139" y="2438400"/>
            <a:ext cx="2731861" cy="1938672"/>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7159"/>
          <a:stretch/>
        </p:blipFill>
        <p:spPr bwMode="auto">
          <a:xfrm>
            <a:off x="3247118" y="2404730"/>
            <a:ext cx="2738434" cy="1938671"/>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7464"/>
          <a:stretch/>
        </p:blipFill>
        <p:spPr bwMode="auto">
          <a:xfrm>
            <a:off x="6138866" y="2404083"/>
            <a:ext cx="2700334" cy="1918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6600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Results</a:t>
            </a:r>
          </a:p>
        </p:txBody>
      </p:sp>
      <p:sp>
        <p:nvSpPr>
          <p:cNvPr id="6147" name="Content Placeholder 2"/>
          <p:cNvSpPr>
            <a:spLocks noGrp="1"/>
          </p:cNvSpPr>
          <p:nvPr>
            <p:ph idx="1"/>
          </p:nvPr>
        </p:nvSpPr>
        <p:spPr>
          <a:xfrm>
            <a:off x="533400" y="1524000"/>
            <a:ext cx="8229600" cy="5181600"/>
          </a:xfrm>
        </p:spPr>
        <p:txBody>
          <a:bodyPr>
            <a:normAutofit fontScale="92500" lnSpcReduction="10000"/>
          </a:bodyPr>
          <a:lstStyle/>
          <a:p>
            <a:r>
              <a:rPr lang="en-US" dirty="0" smtClean="0">
                <a:ea typeface="宋体" pitchFamily="2" charset="-122"/>
              </a:rPr>
              <a:t>Comparison of Met Data</a:t>
            </a:r>
          </a:p>
          <a:p>
            <a:pPr lvl="1"/>
            <a:r>
              <a:rPr lang="en-US" dirty="0" smtClean="0">
                <a:ea typeface="宋体" pitchFamily="2" charset="-122"/>
              </a:rPr>
              <a:t>Complex Terrain Case</a:t>
            </a:r>
          </a:p>
          <a:p>
            <a:pPr lvl="1"/>
            <a:endParaRPr lang="en-US" dirty="0" smtClean="0">
              <a:ea typeface="宋体" pitchFamily="2" charset="-122"/>
            </a:endParaRPr>
          </a:p>
          <a:p>
            <a:pPr marL="457200" lvl="1" indent="0">
              <a:buNone/>
            </a:pPr>
            <a:endParaRPr lang="en-US" dirty="0">
              <a:ea typeface="宋体" pitchFamily="2" charset="-122"/>
            </a:endParaRPr>
          </a:p>
          <a:p>
            <a:pPr lvl="1"/>
            <a:endParaRPr lang="en-US" dirty="0" smtClean="0">
              <a:ea typeface="宋体" pitchFamily="2" charset="-122"/>
            </a:endParaRPr>
          </a:p>
          <a:p>
            <a:pPr lvl="1"/>
            <a:endParaRPr lang="en-US" dirty="0">
              <a:ea typeface="宋体" pitchFamily="2" charset="-122"/>
            </a:endParaRPr>
          </a:p>
          <a:p>
            <a:pPr lvl="1"/>
            <a:endParaRPr lang="en-US" dirty="0" smtClean="0">
              <a:ea typeface="宋体" pitchFamily="2" charset="-122"/>
            </a:endParaRPr>
          </a:p>
          <a:p>
            <a:pPr lvl="2"/>
            <a:r>
              <a:rPr lang="en-US" dirty="0" smtClean="0">
                <a:ea typeface="宋体" pitchFamily="2" charset="-122"/>
              </a:rPr>
              <a:t>Major differences in wind speed and direction patterns </a:t>
            </a:r>
          </a:p>
          <a:p>
            <a:pPr lvl="2"/>
            <a:r>
              <a:rPr lang="en-US" dirty="0" smtClean="0">
                <a:ea typeface="宋体" pitchFamily="2" charset="-122"/>
              </a:rPr>
              <a:t>High winds somewhat more frequent in the Airport dataset than Truth </a:t>
            </a:r>
          </a:p>
          <a:p>
            <a:pPr lvl="3"/>
            <a:r>
              <a:rPr lang="en-US" dirty="0" smtClean="0">
                <a:ea typeface="宋体" pitchFamily="2" charset="-122"/>
              </a:rPr>
              <a:t>WRF dataset underrepresents high winds</a:t>
            </a:r>
          </a:p>
          <a:p>
            <a:pPr lvl="2"/>
            <a:r>
              <a:rPr lang="en-US" dirty="0" smtClean="0">
                <a:ea typeface="宋体" pitchFamily="2" charset="-122"/>
              </a:rPr>
              <a:t>Average Airport wind speeds were higher than average WRF or Truth wind speeds </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r="8722"/>
          <a:stretch/>
        </p:blipFill>
        <p:spPr bwMode="auto">
          <a:xfrm>
            <a:off x="170180" y="2440940"/>
            <a:ext cx="2877820" cy="2072640"/>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r="9287"/>
          <a:stretch/>
        </p:blipFill>
        <p:spPr bwMode="auto">
          <a:xfrm>
            <a:off x="3228975" y="2438400"/>
            <a:ext cx="2838450" cy="2056765"/>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5" cstate="print">
            <a:extLst>
              <a:ext uri="{28A0092B-C50C-407E-A947-70E740481C1C}">
                <a14:useLocalDpi xmlns:a14="http://schemas.microsoft.com/office/drawing/2010/main" val="0"/>
              </a:ext>
            </a:extLst>
          </a:blip>
          <a:srcRect r="9853"/>
          <a:stretch/>
        </p:blipFill>
        <p:spPr bwMode="auto">
          <a:xfrm>
            <a:off x="6248400" y="2438400"/>
            <a:ext cx="2798445" cy="2040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30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smtClean="0"/>
              <a:t>Comparison of AERMOD Results</a:t>
            </a:r>
          </a:p>
        </p:txBody>
      </p:sp>
      <p:sp>
        <p:nvSpPr>
          <p:cNvPr id="5" name="Rectangle 4"/>
          <p:cNvSpPr/>
          <p:nvPr/>
        </p:nvSpPr>
        <p:spPr>
          <a:xfrm>
            <a:off x="-76200" y="5953503"/>
            <a:ext cx="4038600" cy="784830"/>
          </a:xfrm>
          <a:prstGeom prst="rect">
            <a:avLst/>
          </a:prstGeom>
        </p:spPr>
        <p:txBody>
          <a:bodyPr wrap="square">
            <a:spAutoFit/>
          </a:bodyPr>
          <a:lstStyle/>
          <a:p>
            <a:pPr lvl="1"/>
            <a:r>
              <a:rPr lang="en-US" sz="1500" dirty="0">
                <a:ea typeface="宋体" pitchFamily="2" charset="-122"/>
              </a:rPr>
              <a:t>Summary of max ground-level 1-hour, 24-hour, and annual average concentrations, normalized so “Truth” concentration is 1.00 </a:t>
            </a:r>
          </a:p>
        </p:txBody>
      </p:sp>
      <p:graphicFrame>
        <p:nvGraphicFramePr>
          <p:cNvPr id="6" name="Table 5"/>
          <p:cNvGraphicFramePr>
            <a:graphicFrameLocks noGrp="1"/>
          </p:cNvGraphicFramePr>
          <p:nvPr>
            <p:extLst>
              <p:ext uri="{D42A27DB-BD31-4B8C-83A1-F6EECF244321}">
                <p14:modId xmlns:p14="http://schemas.microsoft.com/office/powerpoint/2010/main" val="1441975795"/>
              </p:ext>
            </p:extLst>
          </p:nvPr>
        </p:nvGraphicFramePr>
        <p:xfrm>
          <a:off x="457200" y="1371600"/>
          <a:ext cx="3303589" cy="4581903"/>
        </p:xfrm>
        <a:graphic>
          <a:graphicData uri="http://schemas.openxmlformats.org/drawingml/2006/table">
            <a:tbl>
              <a:tblPr firstRow="1" firstCol="1" bandRow="1">
                <a:tableStyleId>{5C22544A-7EE6-4342-B048-85BDC9FD1C3A}</a:tableStyleId>
              </a:tblPr>
              <a:tblGrid>
                <a:gridCol w="894320"/>
                <a:gridCol w="693869"/>
                <a:gridCol w="503441"/>
                <a:gridCol w="708518"/>
                <a:gridCol w="503441"/>
              </a:tblGrid>
              <a:tr h="243855">
                <a:tc gridSpan="5">
                  <a:txBody>
                    <a:bodyPr/>
                    <a:lstStyle/>
                    <a:p>
                      <a:pPr marL="0" marR="0" indent="0" algn="ctr">
                        <a:spcBef>
                          <a:spcPts val="0"/>
                        </a:spcBef>
                        <a:spcAft>
                          <a:spcPts val="0"/>
                        </a:spcAft>
                      </a:pPr>
                      <a:r>
                        <a:rPr lang="en-US" sz="1100" dirty="0">
                          <a:effectLst/>
                        </a:rPr>
                        <a:t>Maximum Annual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dirty="0">
                          <a:effectLst/>
                        </a:rPr>
                        <a:t>Source Group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dirty="0">
                          <a:effectLst/>
                        </a:rPr>
                        <a:t>Simple</a:t>
                      </a:r>
                    </a:p>
                    <a:p>
                      <a:pPr marL="0" marR="0" indent="0" algn="ctr">
                        <a:spcBef>
                          <a:spcPts val="0"/>
                        </a:spcBef>
                        <a:spcAft>
                          <a:spcPts val="0"/>
                        </a:spcAft>
                      </a:pPr>
                      <a:r>
                        <a:rPr lang="en-US" sz="1100" dirty="0">
                          <a:effectLst/>
                        </a:rPr>
                        <a:t>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Airport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1.34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1.67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0.52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0.45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0.50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0.39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3855">
                <a:tc gridSpan="5">
                  <a:txBody>
                    <a:bodyPr/>
                    <a:lstStyle/>
                    <a:p>
                      <a:pPr marL="0" marR="0" indent="0" algn="ctr">
                        <a:spcBef>
                          <a:spcPts val="0"/>
                        </a:spcBef>
                        <a:spcAft>
                          <a:spcPts val="0"/>
                        </a:spcAft>
                      </a:pPr>
                      <a:r>
                        <a:rPr lang="en-US" sz="1100" dirty="0">
                          <a:effectLst/>
                        </a:rPr>
                        <a:t>Maximum 1-Hour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dirty="0">
                          <a:effectLst/>
                        </a:rPr>
                        <a:t>Source Group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dirty="0">
                          <a:effectLst/>
                        </a:rPr>
                        <a:t>Simple</a:t>
                      </a:r>
                    </a:p>
                    <a:p>
                      <a:pPr marL="0" marR="0" indent="0" algn="ctr">
                        <a:spcBef>
                          <a:spcPts val="0"/>
                        </a:spcBef>
                        <a:spcAft>
                          <a:spcPts val="0"/>
                        </a:spcAft>
                      </a:pPr>
                      <a:r>
                        <a:rPr lang="en-US" sz="1100" dirty="0">
                          <a:effectLst/>
                        </a:rPr>
                        <a:t>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WRF</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1.29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0.14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0.16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0.29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3855">
                <a:tc gridSpan="5">
                  <a:txBody>
                    <a:bodyPr/>
                    <a:lstStyle/>
                    <a:p>
                      <a:pPr marL="0" marR="0" indent="0" algn="ctr">
                        <a:spcBef>
                          <a:spcPts val="0"/>
                        </a:spcBef>
                        <a:spcAft>
                          <a:spcPts val="0"/>
                        </a:spcAft>
                      </a:pPr>
                      <a:r>
                        <a:rPr lang="en-US" sz="1100" dirty="0">
                          <a:effectLst/>
                        </a:rPr>
                        <a:t>Maximum 24-Hour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a:effectLst/>
                        </a:rPr>
                        <a:t>Source Group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a:effectLst/>
                        </a:rPr>
                        <a:t>Simple</a:t>
                      </a:r>
                    </a:p>
                    <a:p>
                      <a:pPr marL="0" marR="0" indent="0" algn="ctr">
                        <a:spcBef>
                          <a:spcPts val="0"/>
                        </a:spcBef>
                        <a:spcAft>
                          <a:spcPts val="0"/>
                        </a:spcAft>
                      </a:pPr>
                      <a:r>
                        <a:rPr lang="en-US" sz="1100">
                          <a:effectLst/>
                        </a:rPr>
                        <a:t>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dirty="0">
                          <a:effectLst/>
                        </a:rPr>
                        <a:t>Complex 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Airport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1.37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1.70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0.86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0.37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0.42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0.24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0.22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2" name="Content Placeholder 2"/>
          <p:cNvSpPr txBox="1">
            <a:spLocks/>
          </p:cNvSpPr>
          <p:nvPr/>
        </p:nvSpPr>
        <p:spPr>
          <a:xfrm>
            <a:off x="3760789" y="1371599"/>
            <a:ext cx="5280023" cy="536673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E31B23"/>
              </a:buClr>
              <a:buSzPct val="90000"/>
              <a:buFont typeface="Calibri" pitchFamily="34" charset="0"/>
              <a:buChar char="˃"/>
              <a:defRPr sz="3200" b="0" kern="1200">
                <a:solidFill>
                  <a:srgbClr val="262626"/>
                </a:solidFill>
                <a:latin typeface="Trebuchet MS" pitchFamily="34" charset="0"/>
                <a:ea typeface="+mn-ea"/>
                <a:cs typeface="+mn-cs"/>
              </a:defRPr>
            </a:lvl1pPr>
            <a:lvl2pPr marL="860425" indent="-403225" algn="l" defTabSz="914400" rtl="0" eaLnBrk="1" latinLnBrk="0" hangingPunct="1">
              <a:spcBef>
                <a:spcPct val="20000"/>
              </a:spcBef>
              <a:buClr>
                <a:srgbClr val="E31B23"/>
              </a:buClr>
              <a:buSzPct val="70000"/>
              <a:buFont typeface="Wingdings" pitchFamily="2" charset="2"/>
              <a:buChar char="v"/>
              <a:tabLst>
                <a:tab pos="804863" algn="l"/>
              </a:tabLst>
              <a:defRPr sz="2800" b="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3"/>
              </a:buClr>
              <a:buSzPct val="7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ea typeface="宋体" pitchFamily="2" charset="-122"/>
              </a:rPr>
              <a:t>Simple Terrain</a:t>
            </a:r>
          </a:p>
          <a:p>
            <a:pPr lvl="1"/>
            <a:r>
              <a:rPr lang="en-US" dirty="0" smtClean="0">
                <a:ea typeface="宋体" pitchFamily="2" charset="-122"/>
              </a:rPr>
              <a:t>WRF dataset consistently over-predicted peak conc. for tall stack and under-predicted peak conc. for ground-level source </a:t>
            </a:r>
          </a:p>
          <a:p>
            <a:pPr lvl="1"/>
            <a:r>
              <a:rPr lang="en-US" dirty="0" smtClean="0">
                <a:ea typeface="宋体" pitchFamily="2" charset="-122"/>
              </a:rPr>
              <a:t>Airport dataset over-predicted conc. for the tall stack in 24-hr and annual periods, but under-predicted max 1-hr avg. conc.  </a:t>
            </a:r>
          </a:p>
          <a:p>
            <a:pPr lvl="1"/>
            <a:r>
              <a:rPr lang="en-US" dirty="0" smtClean="0">
                <a:solidFill>
                  <a:schemeClr val="tx1"/>
                </a:solidFill>
              </a:rPr>
              <a:t>Aside from the </a:t>
            </a:r>
            <a:r>
              <a:rPr lang="en-US" dirty="0">
                <a:solidFill>
                  <a:schemeClr val="tx1"/>
                </a:solidFill>
              </a:rPr>
              <a:t>ground level source annual averaging period, the WRF dataset consistently produced more conservative results than the Airport </a:t>
            </a:r>
            <a:r>
              <a:rPr lang="en-US" dirty="0" smtClean="0">
                <a:solidFill>
                  <a:schemeClr val="tx1"/>
                </a:solidFill>
              </a:rPr>
              <a:t>dataset</a:t>
            </a:r>
          </a:p>
          <a:p>
            <a:pPr lvl="1"/>
            <a:r>
              <a:rPr lang="en-US" dirty="0" smtClean="0">
                <a:ea typeface="宋体" pitchFamily="2" charset="-122"/>
              </a:rPr>
              <a:t>Both datasets consistently under-predicted </a:t>
            </a:r>
            <a:r>
              <a:rPr lang="en-US" dirty="0">
                <a:ea typeface="宋体" pitchFamily="2" charset="-122"/>
              </a:rPr>
              <a:t>conc. for ground-level </a:t>
            </a:r>
            <a:r>
              <a:rPr lang="en-US" dirty="0" smtClean="0">
                <a:ea typeface="宋体" pitchFamily="2" charset="-122"/>
              </a:rPr>
              <a:t>source</a:t>
            </a:r>
            <a:endParaRPr lang="en-US" dirty="0">
              <a:solidFill>
                <a:schemeClr val="tx1"/>
              </a:solidFill>
            </a:endParaRPr>
          </a:p>
          <a:p>
            <a:endParaRPr lang="en-US" dirty="0" smtClean="0">
              <a:ea typeface="宋体" pitchFamily="2" charset="-122"/>
            </a:endParaRPr>
          </a:p>
        </p:txBody>
      </p:sp>
    </p:spTree>
    <p:extLst>
      <p:ext uri="{BB962C8B-B14F-4D97-AF65-F5344CB8AC3E}">
        <p14:creationId xmlns:p14="http://schemas.microsoft.com/office/powerpoint/2010/main" val="1078610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smtClean="0"/>
              <a:t>Comparison of AERMOD Results</a:t>
            </a:r>
          </a:p>
        </p:txBody>
      </p:sp>
      <p:sp>
        <p:nvSpPr>
          <p:cNvPr id="5" name="Rectangle 4"/>
          <p:cNvSpPr/>
          <p:nvPr/>
        </p:nvSpPr>
        <p:spPr>
          <a:xfrm>
            <a:off x="-76200" y="5953503"/>
            <a:ext cx="4038600" cy="784830"/>
          </a:xfrm>
          <a:prstGeom prst="rect">
            <a:avLst/>
          </a:prstGeom>
        </p:spPr>
        <p:txBody>
          <a:bodyPr wrap="square">
            <a:spAutoFit/>
          </a:bodyPr>
          <a:lstStyle/>
          <a:p>
            <a:pPr lvl="1"/>
            <a:r>
              <a:rPr lang="en-US" sz="1500" dirty="0">
                <a:ea typeface="宋体" pitchFamily="2" charset="-122"/>
              </a:rPr>
              <a:t>Summary of max ground-level 1-hour, 24-hour, and annual average concentrations, normalized so “Truth” concentration is 1.00 </a:t>
            </a:r>
          </a:p>
        </p:txBody>
      </p:sp>
      <p:graphicFrame>
        <p:nvGraphicFramePr>
          <p:cNvPr id="6" name="Table 5"/>
          <p:cNvGraphicFramePr>
            <a:graphicFrameLocks noGrp="1"/>
          </p:cNvGraphicFramePr>
          <p:nvPr>
            <p:extLst>
              <p:ext uri="{D42A27DB-BD31-4B8C-83A1-F6EECF244321}">
                <p14:modId xmlns:p14="http://schemas.microsoft.com/office/powerpoint/2010/main" val="1441975795"/>
              </p:ext>
            </p:extLst>
          </p:nvPr>
        </p:nvGraphicFramePr>
        <p:xfrm>
          <a:off x="457200" y="1371600"/>
          <a:ext cx="3303589" cy="4581903"/>
        </p:xfrm>
        <a:graphic>
          <a:graphicData uri="http://schemas.openxmlformats.org/drawingml/2006/table">
            <a:tbl>
              <a:tblPr firstRow="1" firstCol="1" bandRow="1">
                <a:tableStyleId>{5C22544A-7EE6-4342-B048-85BDC9FD1C3A}</a:tableStyleId>
              </a:tblPr>
              <a:tblGrid>
                <a:gridCol w="894320"/>
                <a:gridCol w="693869"/>
                <a:gridCol w="503441"/>
                <a:gridCol w="708518"/>
                <a:gridCol w="503441"/>
              </a:tblGrid>
              <a:tr h="243855">
                <a:tc gridSpan="5">
                  <a:txBody>
                    <a:bodyPr/>
                    <a:lstStyle/>
                    <a:p>
                      <a:pPr marL="0" marR="0" indent="0" algn="ctr">
                        <a:spcBef>
                          <a:spcPts val="0"/>
                        </a:spcBef>
                        <a:spcAft>
                          <a:spcPts val="0"/>
                        </a:spcAft>
                      </a:pPr>
                      <a:r>
                        <a:rPr lang="en-US" sz="1100" dirty="0">
                          <a:effectLst/>
                        </a:rPr>
                        <a:t>Maximum Annual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dirty="0">
                          <a:effectLst/>
                        </a:rPr>
                        <a:t>Source Group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dirty="0">
                          <a:effectLst/>
                        </a:rPr>
                        <a:t>Simple</a:t>
                      </a:r>
                    </a:p>
                    <a:p>
                      <a:pPr marL="0" marR="0" indent="0" algn="ctr">
                        <a:spcBef>
                          <a:spcPts val="0"/>
                        </a:spcBef>
                        <a:spcAft>
                          <a:spcPts val="0"/>
                        </a:spcAft>
                      </a:pPr>
                      <a:r>
                        <a:rPr lang="en-US" sz="1100" dirty="0">
                          <a:effectLst/>
                        </a:rPr>
                        <a:t>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Airport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1.34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1.67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0.52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0.45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0.50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0.39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3855">
                <a:tc gridSpan="5">
                  <a:txBody>
                    <a:bodyPr/>
                    <a:lstStyle/>
                    <a:p>
                      <a:pPr marL="0" marR="0" indent="0" algn="ctr">
                        <a:spcBef>
                          <a:spcPts val="0"/>
                        </a:spcBef>
                        <a:spcAft>
                          <a:spcPts val="0"/>
                        </a:spcAft>
                      </a:pPr>
                      <a:r>
                        <a:rPr lang="en-US" sz="1100" dirty="0">
                          <a:effectLst/>
                        </a:rPr>
                        <a:t>Maximum 1-Hour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dirty="0">
                          <a:effectLst/>
                        </a:rPr>
                        <a:t>Source Group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dirty="0">
                          <a:effectLst/>
                        </a:rPr>
                        <a:t>Simple</a:t>
                      </a:r>
                    </a:p>
                    <a:p>
                      <a:pPr marL="0" marR="0" indent="0" algn="ctr">
                        <a:spcBef>
                          <a:spcPts val="0"/>
                        </a:spcBef>
                        <a:spcAft>
                          <a:spcPts val="0"/>
                        </a:spcAft>
                      </a:pPr>
                      <a:r>
                        <a:rPr lang="en-US" sz="1100" dirty="0">
                          <a:effectLst/>
                        </a:rPr>
                        <a:t>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WRF</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1.29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0.85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0.14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0.16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0.29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3855">
                <a:tc gridSpan="5">
                  <a:txBody>
                    <a:bodyPr/>
                    <a:lstStyle/>
                    <a:p>
                      <a:pPr marL="0" marR="0" indent="0" algn="ctr">
                        <a:spcBef>
                          <a:spcPts val="0"/>
                        </a:spcBef>
                        <a:spcAft>
                          <a:spcPts val="0"/>
                        </a:spcAft>
                      </a:pPr>
                      <a:r>
                        <a:rPr lang="en-US" sz="1100" dirty="0">
                          <a:effectLst/>
                        </a:rPr>
                        <a:t>Maximum 24-Hour Concentration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703">
                <a:tc>
                  <a:txBody>
                    <a:bodyPr/>
                    <a:lstStyle/>
                    <a:p>
                      <a:pPr marL="0" marR="0" indent="0" algn="ctr">
                        <a:spcBef>
                          <a:spcPts val="0"/>
                        </a:spcBef>
                        <a:spcAft>
                          <a:spcPts val="0"/>
                        </a:spcAft>
                      </a:pPr>
                      <a:r>
                        <a:rPr lang="en-US" sz="1100">
                          <a:effectLst/>
                        </a:rPr>
                        <a:t>Source Group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a:effectLst/>
                        </a:rPr>
                        <a:t>Simple</a:t>
                      </a:r>
                    </a:p>
                    <a:p>
                      <a:pPr marL="0" marR="0" indent="0" algn="ctr">
                        <a:spcBef>
                          <a:spcPts val="0"/>
                        </a:spcBef>
                        <a:spcAft>
                          <a:spcPts val="0"/>
                        </a:spcAft>
                      </a:pPr>
                      <a:r>
                        <a:rPr lang="en-US" sz="1100">
                          <a:effectLst/>
                        </a:rPr>
                        <a:t>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dirty="0">
                          <a:effectLst/>
                        </a:rPr>
                        <a:t>Complex Terrain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31020">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Airport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31020">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1.37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1.70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0.86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10703">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0.37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0.42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0.24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0.22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2" name="Content Placeholder 2"/>
          <p:cNvSpPr txBox="1">
            <a:spLocks/>
          </p:cNvSpPr>
          <p:nvPr/>
        </p:nvSpPr>
        <p:spPr>
          <a:xfrm>
            <a:off x="3760789" y="1371600"/>
            <a:ext cx="5280023" cy="5214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31B23"/>
              </a:buClr>
              <a:buSzPct val="90000"/>
              <a:buFont typeface="Calibri" pitchFamily="34" charset="0"/>
              <a:buChar char="˃"/>
              <a:defRPr sz="3200" b="0" kern="1200">
                <a:solidFill>
                  <a:srgbClr val="262626"/>
                </a:solidFill>
                <a:latin typeface="Trebuchet MS" pitchFamily="34" charset="0"/>
                <a:ea typeface="+mn-ea"/>
                <a:cs typeface="+mn-cs"/>
              </a:defRPr>
            </a:lvl1pPr>
            <a:lvl2pPr marL="860425" indent="-403225" algn="l" defTabSz="914400" rtl="0" eaLnBrk="1" latinLnBrk="0" hangingPunct="1">
              <a:spcBef>
                <a:spcPct val="20000"/>
              </a:spcBef>
              <a:buClr>
                <a:srgbClr val="E31B23"/>
              </a:buClr>
              <a:buSzPct val="70000"/>
              <a:buFont typeface="Wingdings" pitchFamily="2" charset="2"/>
              <a:buChar char="v"/>
              <a:tabLst>
                <a:tab pos="804863" algn="l"/>
              </a:tabLst>
              <a:defRPr sz="2800" b="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3"/>
              </a:buClr>
              <a:buSzPct val="7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ea typeface="宋体" pitchFamily="2" charset="-122"/>
              </a:rPr>
              <a:t>Complex Terrain</a:t>
            </a:r>
          </a:p>
          <a:p>
            <a:pPr lvl="1"/>
            <a:r>
              <a:rPr lang="en-US" dirty="0" smtClean="0">
                <a:ea typeface="宋体" pitchFamily="2" charset="-122"/>
              </a:rPr>
              <a:t>Tall stack results are more mixed</a:t>
            </a:r>
          </a:p>
          <a:p>
            <a:pPr lvl="1"/>
            <a:r>
              <a:rPr lang="en-US" dirty="0" smtClean="0">
                <a:ea typeface="宋体" pitchFamily="2" charset="-122"/>
              </a:rPr>
              <a:t>Pattern present of ground-level results consistently being under-predicted by both Airport and WRF datasets</a:t>
            </a:r>
          </a:p>
        </p:txBody>
      </p:sp>
    </p:spTree>
    <p:extLst>
      <p:ext uri="{BB962C8B-B14F-4D97-AF65-F5344CB8AC3E}">
        <p14:creationId xmlns:p14="http://schemas.microsoft.com/office/powerpoint/2010/main" val="283377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smtClean="0"/>
              <a:t>Comparison of AERMOD Results</a:t>
            </a:r>
          </a:p>
        </p:txBody>
      </p:sp>
      <p:sp>
        <p:nvSpPr>
          <p:cNvPr id="5" name="Rectangle 4"/>
          <p:cNvSpPr/>
          <p:nvPr/>
        </p:nvSpPr>
        <p:spPr>
          <a:xfrm>
            <a:off x="201612" y="4977825"/>
            <a:ext cx="3684588" cy="584775"/>
          </a:xfrm>
          <a:prstGeom prst="rect">
            <a:avLst/>
          </a:prstGeom>
        </p:spPr>
        <p:txBody>
          <a:bodyPr wrap="square">
            <a:spAutoFit/>
          </a:bodyPr>
          <a:lstStyle/>
          <a:p>
            <a:r>
              <a:rPr lang="en-US" sz="1600" dirty="0"/>
              <a:t>Bias and RMSE, normalized based on the average “Truth” concentration.</a:t>
            </a:r>
            <a:endParaRPr lang="en-US" sz="1500" dirty="0">
              <a:ea typeface="宋体" pitchFamily="2" charset="-122"/>
            </a:endParaRPr>
          </a:p>
        </p:txBody>
      </p:sp>
      <p:sp>
        <p:nvSpPr>
          <p:cNvPr id="12" name="Content Placeholder 2"/>
          <p:cNvSpPr txBox="1">
            <a:spLocks/>
          </p:cNvSpPr>
          <p:nvPr/>
        </p:nvSpPr>
        <p:spPr>
          <a:xfrm>
            <a:off x="3760789" y="1600200"/>
            <a:ext cx="5280023" cy="4724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E31B23"/>
              </a:buClr>
              <a:buSzPct val="90000"/>
              <a:buFont typeface="Calibri" pitchFamily="34" charset="0"/>
              <a:buChar char="˃"/>
              <a:defRPr sz="3200" b="0" kern="1200">
                <a:solidFill>
                  <a:srgbClr val="262626"/>
                </a:solidFill>
                <a:latin typeface="Trebuchet MS" pitchFamily="34" charset="0"/>
                <a:ea typeface="+mn-ea"/>
                <a:cs typeface="+mn-cs"/>
              </a:defRPr>
            </a:lvl1pPr>
            <a:lvl2pPr marL="860425" indent="-403225" algn="l" defTabSz="914400" rtl="0" eaLnBrk="1" latinLnBrk="0" hangingPunct="1">
              <a:spcBef>
                <a:spcPct val="20000"/>
              </a:spcBef>
              <a:buClr>
                <a:srgbClr val="E31B23"/>
              </a:buClr>
              <a:buSzPct val="70000"/>
              <a:buFont typeface="Wingdings" pitchFamily="2" charset="2"/>
              <a:buChar char="v"/>
              <a:tabLst>
                <a:tab pos="804863" algn="l"/>
              </a:tabLst>
              <a:defRPr sz="2800" b="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3"/>
              </a:buClr>
              <a:buSzPct val="7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Both the </a:t>
            </a:r>
            <a:r>
              <a:rPr lang="en-US" dirty="0"/>
              <a:t>Airport and WRF datasets </a:t>
            </a:r>
            <a:r>
              <a:rPr lang="en-US" dirty="0" smtClean="0"/>
              <a:t>showed: </a:t>
            </a:r>
          </a:p>
          <a:p>
            <a:pPr lvl="1"/>
            <a:r>
              <a:rPr lang="en-US" dirty="0" smtClean="0"/>
              <a:t>a </a:t>
            </a:r>
            <a:r>
              <a:rPr lang="en-US" dirty="0"/>
              <a:t>consistent under-prediction bias for the ground level </a:t>
            </a:r>
            <a:r>
              <a:rPr lang="en-US" dirty="0" smtClean="0"/>
              <a:t>source</a:t>
            </a:r>
          </a:p>
          <a:p>
            <a:pPr lvl="1"/>
            <a:r>
              <a:rPr lang="en-US" dirty="0" smtClean="0"/>
              <a:t>lower </a:t>
            </a:r>
            <a:r>
              <a:rPr lang="en-US" dirty="0"/>
              <a:t>bias for the tall stack </a:t>
            </a:r>
            <a:r>
              <a:rPr lang="en-US" dirty="0" smtClean="0"/>
              <a:t>source</a:t>
            </a:r>
          </a:p>
          <a:p>
            <a:r>
              <a:rPr lang="en-US" dirty="0"/>
              <a:t>Normalized RMSE for the WRF dataset was lower than for the Airport dataset with the exception of the simple terrain, tall stack case.</a:t>
            </a:r>
            <a:endParaRPr lang="en-US" dirty="0" smtClean="0">
              <a:ea typeface="宋体" pitchFamily="2"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1315043436"/>
              </p:ext>
            </p:extLst>
          </p:nvPr>
        </p:nvGraphicFramePr>
        <p:xfrm>
          <a:off x="228600" y="1830720"/>
          <a:ext cx="3532190" cy="3107660"/>
        </p:xfrm>
        <a:graphic>
          <a:graphicData uri="http://schemas.openxmlformats.org/drawingml/2006/table">
            <a:tbl>
              <a:tblPr firstRow="1" firstCol="1" bandRow="1">
                <a:tableStyleId>{5C22544A-7EE6-4342-B048-85BDC9FD1C3A}</a:tableStyleId>
              </a:tblPr>
              <a:tblGrid>
                <a:gridCol w="923865"/>
                <a:gridCol w="716791"/>
                <a:gridCol w="579805"/>
                <a:gridCol w="731924"/>
                <a:gridCol w="579805"/>
              </a:tblGrid>
              <a:tr h="262192">
                <a:tc gridSpan="5">
                  <a:txBody>
                    <a:bodyPr/>
                    <a:lstStyle/>
                    <a:p>
                      <a:pPr marL="0" marR="0" indent="0" algn="ctr">
                        <a:spcBef>
                          <a:spcPts val="0"/>
                        </a:spcBef>
                        <a:spcAft>
                          <a:spcPts val="0"/>
                        </a:spcAft>
                      </a:pPr>
                      <a:r>
                        <a:rPr lang="en-US" sz="1100" dirty="0">
                          <a:effectLst/>
                        </a:rPr>
                        <a:t>Normalized Bias (1-Hour Concentrations)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427">
                <a:tc>
                  <a:txBody>
                    <a:bodyPr/>
                    <a:lstStyle/>
                    <a:p>
                      <a:pPr marL="0" marR="0" indent="0" algn="ctr">
                        <a:spcBef>
                          <a:spcPts val="0"/>
                        </a:spcBef>
                        <a:spcAft>
                          <a:spcPts val="0"/>
                        </a:spcAft>
                      </a:pPr>
                      <a:r>
                        <a:rPr lang="en-US" sz="1100" dirty="0">
                          <a:effectLst/>
                        </a:rPr>
                        <a:t>Source Group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a:effectLst/>
                        </a:rPr>
                        <a:t>Simple</a:t>
                      </a:r>
                    </a:p>
                    <a:p>
                      <a:pPr marL="0" marR="0" indent="0" algn="ctr">
                        <a:spcBef>
                          <a:spcPts val="0"/>
                        </a:spcBef>
                        <a:spcAft>
                          <a:spcPts val="0"/>
                        </a:spcAft>
                      </a:pPr>
                      <a:r>
                        <a:rPr lang="en-US" sz="1100">
                          <a:effectLst/>
                        </a:rPr>
                        <a:t>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48392">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8392">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30%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97427">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-81%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-63%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-45%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-35%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62192">
                <a:tc gridSpan="5">
                  <a:txBody>
                    <a:bodyPr/>
                    <a:lstStyle/>
                    <a:p>
                      <a:pPr marL="0" marR="0" indent="0" algn="ctr">
                        <a:spcBef>
                          <a:spcPts val="0"/>
                        </a:spcBef>
                        <a:spcAft>
                          <a:spcPts val="0"/>
                        </a:spcAft>
                      </a:pPr>
                      <a:r>
                        <a:rPr lang="en-US" sz="1100">
                          <a:effectLst/>
                        </a:rPr>
                        <a:t>Normalized RMSE (1-Hour Concentrations)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427">
                <a:tc>
                  <a:txBody>
                    <a:bodyPr/>
                    <a:lstStyle/>
                    <a:p>
                      <a:pPr marL="0" marR="0" indent="0" algn="ctr">
                        <a:spcBef>
                          <a:spcPts val="0"/>
                        </a:spcBef>
                        <a:spcAft>
                          <a:spcPts val="0"/>
                        </a:spcAft>
                      </a:pPr>
                      <a:r>
                        <a:rPr lang="en-US" sz="1100">
                          <a:effectLst/>
                        </a:rPr>
                        <a:t>Source Group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ctr">
                        <a:spcBef>
                          <a:spcPts val="0"/>
                        </a:spcBef>
                        <a:spcAft>
                          <a:spcPts val="0"/>
                        </a:spcAft>
                      </a:pPr>
                      <a:r>
                        <a:rPr lang="en-US" sz="1100">
                          <a:effectLst/>
                        </a:rPr>
                        <a:t>Simple</a:t>
                      </a:r>
                    </a:p>
                    <a:p>
                      <a:pPr marL="0" marR="0" indent="0" algn="ctr">
                        <a:spcBef>
                          <a:spcPts val="0"/>
                        </a:spcBef>
                        <a:spcAft>
                          <a:spcPts val="0"/>
                        </a:spcAft>
                      </a:pPr>
                      <a:r>
                        <a:rPr lang="en-US" sz="1100">
                          <a:effectLst/>
                        </a:rPr>
                        <a:t>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spcBef>
                          <a:spcPts val="0"/>
                        </a:spcBef>
                        <a:spcAft>
                          <a:spcPts val="0"/>
                        </a:spcAft>
                      </a:pPr>
                      <a:r>
                        <a:rPr lang="en-US" sz="1100">
                          <a:effectLst/>
                        </a:rPr>
                        <a:t>Complex Terrain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48392">
                <a:tc>
                  <a:txBody>
                    <a:bodyPr/>
                    <a:lstStyle/>
                    <a:p>
                      <a:endParaRPr lang="en-US" sz="1100">
                        <a:effectLst/>
                        <a:latin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Airport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WRF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8392">
                <a:tc>
                  <a:txBody>
                    <a:bodyPr/>
                    <a:lstStyle/>
                    <a:p>
                      <a:pPr marL="0" marR="0" indent="0" algn="ctr">
                        <a:spcBef>
                          <a:spcPts val="0"/>
                        </a:spcBef>
                        <a:spcAft>
                          <a:spcPts val="0"/>
                        </a:spcAft>
                      </a:pPr>
                      <a:r>
                        <a:rPr lang="en-US" sz="1100">
                          <a:effectLst/>
                        </a:rPr>
                        <a:t>Tall Stack</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34%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49%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47%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38%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97427">
                <a:tc>
                  <a:txBody>
                    <a:bodyPr/>
                    <a:lstStyle/>
                    <a:p>
                      <a:pPr marL="0" marR="0" indent="0" algn="ctr">
                        <a:spcBef>
                          <a:spcPts val="0"/>
                        </a:spcBef>
                        <a:spcAft>
                          <a:spcPts val="0"/>
                        </a:spcAft>
                      </a:pPr>
                      <a:r>
                        <a:rPr lang="en-US" sz="1100">
                          <a:effectLst/>
                        </a:rPr>
                        <a:t>Ground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110%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a:effectLst/>
                        </a:rPr>
                        <a:t>126%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100" dirty="0">
                          <a:effectLst/>
                        </a:rPr>
                        <a:t>119%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7928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smtClean="0"/>
              <a:t>Comparison of AERMOD Results</a:t>
            </a:r>
          </a:p>
        </p:txBody>
      </p:sp>
      <p:sp>
        <p:nvSpPr>
          <p:cNvPr id="12" name="Content Placeholder 2"/>
          <p:cNvSpPr txBox="1">
            <a:spLocks/>
          </p:cNvSpPr>
          <p:nvPr/>
        </p:nvSpPr>
        <p:spPr>
          <a:xfrm>
            <a:off x="3760789" y="1600200"/>
            <a:ext cx="5280023"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31B23"/>
              </a:buClr>
              <a:buSzPct val="90000"/>
              <a:buFont typeface="Calibri" pitchFamily="34" charset="0"/>
              <a:buChar char="˃"/>
              <a:defRPr sz="3200" b="0" kern="1200">
                <a:solidFill>
                  <a:srgbClr val="262626"/>
                </a:solidFill>
                <a:latin typeface="Trebuchet MS" pitchFamily="34" charset="0"/>
                <a:ea typeface="+mn-ea"/>
                <a:cs typeface="+mn-cs"/>
              </a:defRPr>
            </a:lvl1pPr>
            <a:lvl2pPr marL="860425" indent="-403225" algn="l" defTabSz="914400" rtl="0" eaLnBrk="1" latinLnBrk="0" hangingPunct="1">
              <a:spcBef>
                <a:spcPct val="20000"/>
              </a:spcBef>
              <a:buClr>
                <a:srgbClr val="E31B23"/>
              </a:buClr>
              <a:buSzPct val="70000"/>
              <a:buFont typeface="Wingdings" pitchFamily="2" charset="2"/>
              <a:buChar char="v"/>
              <a:tabLst>
                <a:tab pos="804863" algn="l"/>
              </a:tabLst>
              <a:defRPr sz="2800" b="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3"/>
              </a:buClr>
              <a:buSzPct val="7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E31B23"/>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ea typeface="宋体" pitchFamily="2" charset="-122"/>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15" y="1219200"/>
            <a:ext cx="3217864" cy="2486259"/>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588" y="1219199"/>
            <a:ext cx="3217612" cy="2486259"/>
          </a:xfrm>
          <a:prstGeom prst="rect">
            <a:avLst/>
          </a:prstGeom>
          <a:no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515" y="3761830"/>
            <a:ext cx="3217864" cy="2486570"/>
          </a:xfrm>
          <a:prstGeom prst="rect">
            <a:avLst/>
          </a:prstGeom>
          <a:no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588" y="3761830"/>
            <a:ext cx="3217612" cy="2484564"/>
          </a:xfrm>
          <a:prstGeom prst="rect">
            <a:avLst/>
          </a:prstGeom>
          <a:noFill/>
        </p:spPr>
      </p:pic>
      <p:sp>
        <p:nvSpPr>
          <p:cNvPr id="3" name="Rectangle 2"/>
          <p:cNvSpPr/>
          <p:nvPr/>
        </p:nvSpPr>
        <p:spPr>
          <a:xfrm>
            <a:off x="818515" y="6211669"/>
            <a:ext cx="7258685" cy="646331"/>
          </a:xfrm>
          <a:prstGeom prst="rect">
            <a:avLst/>
          </a:prstGeom>
        </p:spPr>
        <p:txBody>
          <a:bodyPr wrap="square">
            <a:spAutoFit/>
          </a:bodyPr>
          <a:lstStyle/>
          <a:p>
            <a:pPr algn="ctr"/>
            <a:r>
              <a:rPr lang="en-US" dirty="0">
                <a:latin typeface="Arial" panose="020B0604020202020204" pitchFamily="34" charset="0"/>
                <a:ea typeface="Times New Roman" panose="02020603050405020304" pitchFamily="18" charset="0"/>
                <a:cs typeface="Times New Roman" panose="02020603050405020304" pitchFamily="18" charset="0"/>
              </a:rPr>
              <a:t>Q-Q plots for 1-hour concentrations resulting from a tall stack and ground level source in the </a:t>
            </a:r>
            <a:r>
              <a:rPr lang="en-US" dirty="0" smtClean="0">
                <a:latin typeface="Arial" panose="020B0604020202020204" pitchFamily="34" charset="0"/>
                <a:ea typeface="Times New Roman" panose="02020603050405020304" pitchFamily="18" charset="0"/>
                <a:cs typeface="Times New Roman" panose="02020603050405020304" pitchFamily="18" charset="0"/>
              </a:rPr>
              <a:t>simple and complex </a:t>
            </a:r>
            <a:r>
              <a:rPr lang="en-US" dirty="0">
                <a:latin typeface="Arial" panose="020B0604020202020204" pitchFamily="34" charset="0"/>
                <a:ea typeface="Times New Roman" panose="02020603050405020304" pitchFamily="18" charset="0"/>
                <a:cs typeface="Times New Roman" panose="02020603050405020304" pitchFamily="18" charset="0"/>
              </a:rPr>
              <a:t>terrain </a:t>
            </a:r>
            <a:r>
              <a:rPr lang="en-US" dirty="0" smtClean="0">
                <a:latin typeface="Arial" panose="020B0604020202020204" pitchFamily="34" charset="0"/>
                <a:ea typeface="Times New Roman" panose="02020603050405020304" pitchFamily="18" charset="0"/>
                <a:cs typeface="Times New Roman" panose="02020603050405020304" pitchFamily="18" charset="0"/>
              </a:rPr>
              <a:t>cases</a:t>
            </a:r>
            <a:endParaRPr lang="en-US" dirty="0"/>
          </a:p>
        </p:txBody>
      </p:sp>
    </p:spTree>
    <p:extLst>
      <p:ext uri="{BB962C8B-B14F-4D97-AF65-F5344CB8AC3E}">
        <p14:creationId xmlns:p14="http://schemas.microsoft.com/office/powerpoint/2010/main" val="1443524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Conclusions </a:t>
            </a:r>
          </a:p>
        </p:txBody>
      </p:sp>
      <p:sp>
        <p:nvSpPr>
          <p:cNvPr id="6147" name="Content Placeholder 2"/>
          <p:cNvSpPr>
            <a:spLocks noGrp="1"/>
          </p:cNvSpPr>
          <p:nvPr>
            <p:ph idx="1"/>
          </p:nvPr>
        </p:nvSpPr>
        <p:spPr>
          <a:xfrm>
            <a:off x="533400" y="1676400"/>
            <a:ext cx="8229600" cy="4495800"/>
          </a:xfrm>
        </p:spPr>
        <p:txBody>
          <a:bodyPr>
            <a:normAutofit fontScale="77500" lnSpcReduction="20000"/>
          </a:bodyPr>
          <a:lstStyle/>
          <a:p>
            <a:r>
              <a:rPr lang="en-US" dirty="0" smtClean="0"/>
              <a:t>Effectiveness of WRF-Derived Met Data vs Traditional Airport Data</a:t>
            </a:r>
          </a:p>
          <a:p>
            <a:pPr lvl="1"/>
            <a:r>
              <a:rPr lang="en-US" dirty="0"/>
              <a:t>AERMOD model accuracy when using WRF-derived data was approximately equal to accuracy when using Airport meteorological </a:t>
            </a:r>
            <a:r>
              <a:rPr lang="en-US" dirty="0" smtClean="0"/>
              <a:t>data for both cases</a:t>
            </a:r>
            <a:endParaRPr lang="en-US" dirty="0"/>
          </a:p>
          <a:p>
            <a:pPr lvl="1"/>
            <a:r>
              <a:rPr lang="en-US" altLang="zh-CN" dirty="0" smtClean="0">
                <a:ea typeface="宋体" pitchFamily="2" charset="-122"/>
              </a:rPr>
              <a:t>Relative performance of WRF and Airport datasets varied among source type, averaging period, and assessment metric, but were broadly equal in quality </a:t>
            </a:r>
            <a:endParaRPr lang="en-US" altLang="zh-CN" dirty="0"/>
          </a:p>
          <a:p>
            <a:pPr lvl="1"/>
            <a:r>
              <a:rPr lang="en-US" dirty="0"/>
              <a:t>These findings that AERMOD performance using WRF data is at least as good as AERMOD performance using Airport data are consistent with the findings of U.S. EPA’s evaluation of WRF and MMIF-derived meteorological data performance </a:t>
            </a:r>
            <a:endParaRPr lang="en-US" dirty="0" smtClean="0"/>
          </a:p>
          <a:p>
            <a:pPr lvl="2"/>
            <a:r>
              <a:rPr lang="en-US" u="sng" dirty="0">
                <a:hlinkClick r:id="rId3"/>
              </a:rPr>
              <a:t>https://</a:t>
            </a:r>
            <a:r>
              <a:rPr lang="en-US" u="sng" dirty="0" smtClean="0">
                <a:hlinkClick r:id="rId3"/>
              </a:rPr>
              <a:t>www3.epa.gov/ttn/scram/appendix_w/2016/MMIF_Evaluation_TSD.pdf</a:t>
            </a:r>
            <a:endParaRPr lang="en-US" dirty="0"/>
          </a:p>
        </p:txBody>
      </p:sp>
    </p:spTree>
    <p:extLst>
      <p:ext uri="{BB962C8B-B14F-4D97-AF65-F5344CB8AC3E}">
        <p14:creationId xmlns:p14="http://schemas.microsoft.com/office/powerpoint/2010/main" val="2765376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Conclusions </a:t>
            </a:r>
          </a:p>
        </p:txBody>
      </p:sp>
      <p:sp>
        <p:nvSpPr>
          <p:cNvPr id="6147" name="Content Placeholder 2"/>
          <p:cNvSpPr>
            <a:spLocks noGrp="1"/>
          </p:cNvSpPr>
          <p:nvPr>
            <p:ph idx="1"/>
          </p:nvPr>
        </p:nvSpPr>
        <p:spPr>
          <a:xfrm>
            <a:off x="533400" y="1676400"/>
            <a:ext cx="8458200" cy="4495800"/>
          </a:xfrm>
        </p:spPr>
        <p:txBody>
          <a:bodyPr>
            <a:normAutofit fontScale="92500" lnSpcReduction="10000"/>
          </a:bodyPr>
          <a:lstStyle/>
          <a:p>
            <a:r>
              <a:rPr lang="en-US" dirty="0" smtClean="0"/>
              <a:t>Applicability of ADJ_U* to Onsite Met Datasets that Include Partial Turbulence</a:t>
            </a:r>
          </a:p>
          <a:p>
            <a:pPr lvl="1"/>
            <a:r>
              <a:rPr lang="en-US" dirty="0" smtClean="0"/>
              <a:t>Both WRF and Airport datasets resulted in large under-predictions of max ground-level concentrations when compared to AERMOD results using onsite met data</a:t>
            </a:r>
          </a:p>
          <a:p>
            <a:pPr lvl="2"/>
            <a:r>
              <a:rPr lang="en-US" dirty="0" smtClean="0"/>
              <a:t>Appears to be due to the decision to </a:t>
            </a:r>
            <a:r>
              <a:rPr lang="en-US" dirty="0"/>
              <a:t>use the ADJ_U* AERMET option when processing the Airport and WRF-derived datasets, but not when processing the onsite “Truth” </a:t>
            </a:r>
            <a:r>
              <a:rPr lang="en-US" dirty="0" smtClean="0"/>
              <a:t>datasets</a:t>
            </a:r>
          </a:p>
          <a:p>
            <a:pPr lvl="2"/>
            <a:r>
              <a:rPr lang="en-US" dirty="0" smtClean="0"/>
              <a:t>The large change in AERMOD performance when using ADJ_U* versus not using it is not unusual</a:t>
            </a:r>
          </a:p>
        </p:txBody>
      </p:sp>
    </p:spTree>
    <p:extLst>
      <p:ext uri="{BB962C8B-B14F-4D97-AF65-F5344CB8AC3E}">
        <p14:creationId xmlns:p14="http://schemas.microsoft.com/office/powerpoint/2010/main" val="1864525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Conclusions </a:t>
            </a:r>
          </a:p>
        </p:txBody>
      </p:sp>
      <p:sp>
        <p:nvSpPr>
          <p:cNvPr id="6147" name="Content Placeholder 2"/>
          <p:cNvSpPr>
            <a:spLocks noGrp="1"/>
          </p:cNvSpPr>
          <p:nvPr>
            <p:ph idx="1"/>
          </p:nvPr>
        </p:nvSpPr>
        <p:spPr>
          <a:xfrm>
            <a:off x="533400" y="1676400"/>
            <a:ext cx="8229600" cy="4495800"/>
          </a:xfrm>
        </p:spPr>
        <p:txBody>
          <a:bodyPr>
            <a:normAutofit fontScale="85000" lnSpcReduction="20000"/>
          </a:bodyPr>
          <a:lstStyle/>
          <a:p>
            <a:r>
              <a:rPr lang="en-US" dirty="0" smtClean="0"/>
              <a:t>Applicability of ADJ_U* to Onsite Met Datasets that Include Partial Turbulence (</a:t>
            </a:r>
            <a:r>
              <a:rPr lang="en-US" dirty="0" err="1" smtClean="0"/>
              <a:t>con’t</a:t>
            </a:r>
            <a:r>
              <a:rPr lang="en-US" dirty="0" smtClean="0"/>
              <a:t>)</a:t>
            </a:r>
          </a:p>
          <a:p>
            <a:pPr lvl="1"/>
            <a:r>
              <a:rPr lang="en-US" dirty="0"/>
              <a:t>Recall that </a:t>
            </a:r>
            <a:r>
              <a:rPr lang="en-US" dirty="0" smtClean="0"/>
              <a:t>we decided not </a:t>
            </a:r>
            <a:r>
              <a:rPr lang="en-US" dirty="0"/>
              <a:t>to apply ADJ_U* to the onsite datasets </a:t>
            </a:r>
            <a:r>
              <a:rPr lang="en-US" dirty="0" smtClean="0"/>
              <a:t>because </a:t>
            </a:r>
            <a:r>
              <a:rPr lang="en-US" dirty="0"/>
              <a:t>ADJ_U* is supposed to be </a:t>
            </a:r>
            <a:r>
              <a:rPr lang="en-US" dirty="0" smtClean="0"/>
              <a:t>applied </a:t>
            </a:r>
            <a:r>
              <a:rPr lang="en-US" dirty="0"/>
              <a:t>when turbulence data is not measured at the onsite station, but is not supposed to be applied when turbulence data is </a:t>
            </a:r>
            <a:r>
              <a:rPr lang="en-US" dirty="0" smtClean="0"/>
              <a:t>available</a:t>
            </a:r>
            <a:r>
              <a:rPr lang="en-US" dirty="0"/>
              <a:t> </a:t>
            </a:r>
            <a:endParaRPr lang="en-US" dirty="0" smtClean="0"/>
          </a:p>
          <a:p>
            <a:pPr lvl="2"/>
            <a:r>
              <a:rPr lang="en-US" dirty="0" smtClean="0"/>
              <a:t>In </a:t>
            </a:r>
            <a:r>
              <a:rPr lang="en-US" dirty="0"/>
              <a:t>this case, a small amount of turbulence data (σ</a:t>
            </a:r>
            <a:r>
              <a:rPr lang="en-US" baseline="-25000" dirty="0"/>
              <a:t>ϴ</a:t>
            </a:r>
            <a:r>
              <a:rPr lang="en-US" dirty="0"/>
              <a:t>) was </a:t>
            </a:r>
            <a:r>
              <a:rPr lang="en-US" dirty="0" smtClean="0"/>
              <a:t>available</a:t>
            </a:r>
          </a:p>
          <a:p>
            <a:pPr lvl="1"/>
            <a:r>
              <a:rPr lang="en-US" dirty="0" smtClean="0"/>
              <a:t>Suggests that when </a:t>
            </a:r>
            <a:r>
              <a:rPr lang="en-US" dirty="0"/>
              <a:t>σ</a:t>
            </a:r>
            <a:r>
              <a:rPr lang="en-US" baseline="-25000" dirty="0"/>
              <a:t>ϴ</a:t>
            </a:r>
            <a:r>
              <a:rPr lang="en-US" dirty="0"/>
              <a:t> is the only available turbulence data at an onsite station, ADJ_U* should in fact be applied, as the AERMOD results will otherwise be likely to produce the over-predictions of concentrations for </a:t>
            </a:r>
            <a:r>
              <a:rPr lang="en-US" dirty="0" smtClean="0"/>
              <a:t>ground-level sources</a:t>
            </a:r>
          </a:p>
        </p:txBody>
      </p:sp>
    </p:spTree>
    <p:extLst>
      <p:ext uri="{BB962C8B-B14F-4D97-AF65-F5344CB8AC3E}">
        <p14:creationId xmlns:p14="http://schemas.microsoft.com/office/powerpoint/2010/main" val="109470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Introduction</a:t>
            </a:r>
          </a:p>
        </p:txBody>
      </p:sp>
      <p:sp>
        <p:nvSpPr>
          <p:cNvPr id="6147" name="Content Placeholder 2"/>
          <p:cNvSpPr>
            <a:spLocks noGrp="1"/>
          </p:cNvSpPr>
          <p:nvPr>
            <p:ph idx="1"/>
          </p:nvPr>
        </p:nvSpPr>
        <p:spPr>
          <a:xfrm>
            <a:off x="533400" y="1600200"/>
            <a:ext cx="8229600" cy="5029200"/>
          </a:xfrm>
        </p:spPr>
        <p:txBody>
          <a:bodyPr>
            <a:normAutofit fontScale="70000" lnSpcReduction="20000"/>
          </a:bodyPr>
          <a:lstStyle/>
          <a:p>
            <a:r>
              <a:rPr lang="en-US" dirty="0" smtClean="0">
                <a:ea typeface="宋体" pitchFamily="2" charset="-122"/>
              </a:rPr>
              <a:t>Met data for near-field air dispersion modeling:</a:t>
            </a:r>
          </a:p>
          <a:p>
            <a:pPr lvl="1"/>
            <a:r>
              <a:rPr lang="en-US" dirty="0">
                <a:ea typeface="宋体" pitchFamily="2" charset="-122"/>
              </a:rPr>
              <a:t>C</a:t>
            </a:r>
            <a:r>
              <a:rPr lang="en-US" dirty="0" smtClean="0">
                <a:ea typeface="宋体" pitchFamily="2" charset="-122"/>
              </a:rPr>
              <a:t>losest airport station to facility being modeled </a:t>
            </a:r>
          </a:p>
          <a:p>
            <a:pPr lvl="1"/>
            <a:r>
              <a:rPr lang="en-US" dirty="0" smtClean="0">
                <a:ea typeface="宋体" pitchFamily="2" charset="-122"/>
              </a:rPr>
              <a:t>Purpose-built “onsite” stations located at or near the facility </a:t>
            </a:r>
          </a:p>
          <a:p>
            <a:r>
              <a:rPr lang="en-US" dirty="0" smtClean="0">
                <a:ea typeface="宋体" pitchFamily="2" charset="-122"/>
              </a:rPr>
              <a:t>These typical data sources become less representative of actual facility, introducing substantial error, in some cases</a:t>
            </a:r>
          </a:p>
          <a:p>
            <a:pPr lvl="1"/>
            <a:r>
              <a:rPr lang="en-US" dirty="0" smtClean="0">
                <a:ea typeface="宋体" pitchFamily="2" charset="-122"/>
              </a:rPr>
              <a:t>Where nearby observational data is not available </a:t>
            </a:r>
          </a:p>
          <a:p>
            <a:pPr lvl="1"/>
            <a:r>
              <a:rPr lang="en-US" dirty="0">
                <a:ea typeface="宋体" pitchFamily="2" charset="-122"/>
              </a:rPr>
              <a:t>W</a:t>
            </a:r>
            <a:r>
              <a:rPr lang="en-US" dirty="0" smtClean="0">
                <a:ea typeface="宋体" pitchFamily="2" charset="-122"/>
              </a:rPr>
              <a:t>here met conditions change rapidly with distance</a:t>
            </a:r>
          </a:p>
          <a:p>
            <a:r>
              <a:rPr lang="en-US" dirty="0" smtClean="0">
                <a:ea typeface="宋体" pitchFamily="2" charset="-122"/>
              </a:rPr>
              <a:t>Recent changes to U.S. EPA’s Appendix W open the possibility of increased </a:t>
            </a:r>
            <a:r>
              <a:rPr lang="en-US" dirty="0">
                <a:ea typeface="宋体" pitchFamily="2" charset="-122"/>
              </a:rPr>
              <a:t>use of mesoscale </a:t>
            </a:r>
            <a:r>
              <a:rPr lang="en-US" dirty="0" smtClean="0">
                <a:ea typeface="宋体" pitchFamily="2" charset="-122"/>
              </a:rPr>
              <a:t>meteorological model data</a:t>
            </a:r>
          </a:p>
          <a:p>
            <a:pPr lvl="1"/>
            <a:r>
              <a:rPr lang="en-US" dirty="0" smtClean="0">
                <a:ea typeface="宋体" pitchFamily="2" charset="-122"/>
              </a:rPr>
              <a:t>Promising in that it has </a:t>
            </a:r>
            <a:r>
              <a:rPr lang="en-US" dirty="0" smtClean="0"/>
              <a:t>the </a:t>
            </a:r>
            <a:r>
              <a:rPr lang="en-US" dirty="0"/>
              <a:t>potential to eliminate most of the distance-based representativeness </a:t>
            </a:r>
            <a:r>
              <a:rPr lang="en-US" dirty="0" smtClean="0"/>
              <a:t>error </a:t>
            </a:r>
          </a:p>
          <a:p>
            <a:pPr lvl="1"/>
            <a:r>
              <a:rPr lang="en-US" dirty="0"/>
              <a:t>Potential for </a:t>
            </a:r>
            <a:r>
              <a:rPr lang="en-US" dirty="0" smtClean="0"/>
              <a:t>forecast error </a:t>
            </a:r>
            <a:r>
              <a:rPr lang="en-US" dirty="0"/>
              <a:t>from the mesoscale </a:t>
            </a:r>
            <a:r>
              <a:rPr lang="en-US" dirty="0" smtClean="0"/>
              <a:t>model, which would typically be larger </a:t>
            </a:r>
            <a:r>
              <a:rPr lang="en-US" dirty="0"/>
              <a:t>than the observation error of a perfectly-placed surface </a:t>
            </a:r>
            <a:r>
              <a:rPr lang="en-US" dirty="0" smtClean="0"/>
              <a:t>met station</a:t>
            </a:r>
          </a:p>
          <a:p>
            <a:r>
              <a:rPr lang="en-US" dirty="0"/>
              <a:t>Necessary to weigh the representativeness error of a distant airport </a:t>
            </a:r>
            <a:r>
              <a:rPr lang="en-US" dirty="0" smtClean="0"/>
              <a:t>met station </a:t>
            </a:r>
            <a:r>
              <a:rPr lang="en-US" dirty="0"/>
              <a:t>against that of an imperfect mesoscale </a:t>
            </a:r>
            <a:r>
              <a:rPr lang="en-US" dirty="0" smtClean="0"/>
              <a:t>met model</a:t>
            </a:r>
            <a:endParaRPr lang="en-US" dirty="0"/>
          </a:p>
          <a:p>
            <a:pPr lvl="1"/>
            <a:endParaRPr lang="en-US" dirty="0" smtClean="0"/>
          </a:p>
          <a:p>
            <a:pPr lvl="1"/>
            <a:endParaRPr lang="en-US" dirty="0"/>
          </a:p>
          <a:p>
            <a:pPr lvl="1"/>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2513716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Conclusions </a:t>
            </a:r>
          </a:p>
        </p:txBody>
      </p:sp>
      <p:sp>
        <p:nvSpPr>
          <p:cNvPr id="6147" name="Content Placeholder 2"/>
          <p:cNvSpPr>
            <a:spLocks noGrp="1"/>
          </p:cNvSpPr>
          <p:nvPr>
            <p:ph idx="1"/>
          </p:nvPr>
        </p:nvSpPr>
        <p:spPr>
          <a:xfrm>
            <a:off x="533400" y="1676400"/>
            <a:ext cx="8229600" cy="1051243"/>
          </a:xfrm>
        </p:spPr>
        <p:txBody>
          <a:bodyPr>
            <a:normAutofit fontScale="85000" lnSpcReduction="10000"/>
          </a:bodyPr>
          <a:lstStyle/>
          <a:p>
            <a:r>
              <a:rPr lang="en-US" dirty="0" smtClean="0"/>
              <a:t>Applicability of ADJ_U* to Onsite Met Datasets that Include Partial Turbulence (</a:t>
            </a:r>
            <a:r>
              <a:rPr lang="en-US" dirty="0" err="1" smtClean="0"/>
              <a:t>con’t</a:t>
            </a:r>
            <a:r>
              <a:rPr lang="en-US"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20613"/>
            <a:ext cx="4114800" cy="3450685"/>
          </a:xfrm>
          <a:prstGeom prst="rect">
            <a:avLst/>
          </a:prstGeom>
          <a:noFill/>
        </p:spPr>
      </p:pic>
      <p:sp>
        <p:nvSpPr>
          <p:cNvPr id="2" name="TextBox 1"/>
          <p:cNvSpPr txBox="1"/>
          <p:nvPr/>
        </p:nvSpPr>
        <p:spPr>
          <a:xfrm>
            <a:off x="990600" y="6119336"/>
            <a:ext cx="7010400" cy="738664"/>
          </a:xfrm>
          <a:prstGeom prst="rect">
            <a:avLst/>
          </a:prstGeom>
          <a:noFill/>
        </p:spPr>
        <p:txBody>
          <a:bodyPr wrap="square" rtlCol="0">
            <a:spAutoFit/>
          </a:bodyPr>
          <a:lstStyle/>
          <a:p>
            <a:pPr algn="ctr"/>
            <a:r>
              <a:rPr lang="en-US" sz="1400" dirty="0" smtClean="0"/>
              <a:t>Q-Q plots </a:t>
            </a:r>
            <a:r>
              <a:rPr lang="en-US" sz="1400" dirty="0"/>
              <a:t>for 1-hour concentrations resulting from a </a:t>
            </a:r>
            <a:r>
              <a:rPr lang="en-US" sz="1400" dirty="0" smtClean="0"/>
              <a:t>ground-level </a:t>
            </a:r>
          </a:p>
          <a:p>
            <a:pPr algn="ctr"/>
            <a:r>
              <a:rPr lang="en-US" sz="1400" dirty="0" smtClean="0"/>
              <a:t>source </a:t>
            </a:r>
            <a:r>
              <a:rPr lang="en-US" sz="1400" dirty="0"/>
              <a:t>in the </a:t>
            </a:r>
            <a:r>
              <a:rPr lang="en-US" sz="1400" dirty="0" smtClean="0"/>
              <a:t>simple terrain </a:t>
            </a:r>
            <a:r>
              <a:rPr lang="en-US" sz="1400" dirty="0"/>
              <a:t>case, with ADJ_U</a:t>
            </a:r>
            <a:r>
              <a:rPr lang="en-US" sz="1400" dirty="0" smtClean="0"/>
              <a:t>* not </a:t>
            </a:r>
            <a:r>
              <a:rPr lang="en-US" sz="1400" dirty="0"/>
              <a:t>applied to the onsite </a:t>
            </a:r>
            <a:endParaRPr lang="en-US" sz="1400" dirty="0" smtClean="0"/>
          </a:p>
          <a:p>
            <a:pPr algn="ctr"/>
            <a:r>
              <a:rPr lang="en-US" sz="1400" dirty="0" smtClean="0"/>
              <a:t>(“</a:t>
            </a:r>
            <a:r>
              <a:rPr lang="en-US" sz="1400" dirty="0"/>
              <a:t>Truth”) meteorological </a:t>
            </a:r>
            <a:r>
              <a:rPr lang="en-US" sz="1400" dirty="0" smtClean="0"/>
              <a:t>dataset (left) and with ADJ_U</a:t>
            </a:r>
            <a:r>
              <a:rPr lang="en-US" sz="1400" smtClean="0"/>
              <a:t>* </a:t>
            </a:r>
            <a:r>
              <a:rPr lang="en-US" sz="1400" smtClean="0"/>
              <a:t>applied </a:t>
            </a:r>
            <a:r>
              <a:rPr lang="en-US" sz="1400" dirty="0" smtClean="0"/>
              <a:t>(right)</a:t>
            </a: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468" y="2620614"/>
            <a:ext cx="4465732" cy="3450685"/>
          </a:xfrm>
          <a:prstGeom prst="rect">
            <a:avLst/>
          </a:prstGeom>
          <a:noFill/>
        </p:spPr>
      </p:pic>
    </p:spTree>
    <p:extLst>
      <p:ext uri="{BB962C8B-B14F-4D97-AF65-F5344CB8AC3E}">
        <p14:creationId xmlns:p14="http://schemas.microsoft.com/office/powerpoint/2010/main" val="674791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0" y="2895600"/>
            <a:ext cx="9144000" cy="1143000"/>
          </a:xfrm>
        </p:spPr>
        <p:txBody>
          <a:bodyPr/>
          <a:lstStyle/>
          <a:p>
            <a:pPr algn="ctr"/>
            <a:r>
              <a:rPr lang="en-US" altLang="zh-CN" dirty="0" smtClean="0">
                <a:ea typeface="宋体" panose="02010600030101010101" pitchFamily="2" charset="-122"/>
              </a:rPr>
              <a:t>Questions?</a:t>
            </a:r>
          </a:p>
        </p:txBody>
      </p:sp>
      <p:graphicFrame>
        <p:nvGraphicFramePr>
          <p:cNvPr id="4" name="Object 4"/>
          <p:cNvGraphicFramePr>
            <a:graphicFrameLocks noChangeAspect="1"/>
          </p:cNvGraphicFramePr>
          <p:nvPr>
            <p:extLst/>
          </p:nvPr>
        </p:nvGraphicFramePr>
        <p:xfrm>
          <a:off x="3810000" y="358394"/>
          <a:ext cx="1566863" cy="1044575"/>
        </p:xfrm>
        <a:graphic>
          <a:graphicData uri="http://schemas.openxmlformats.org/presentationml/2006/ole">
            <mc:AlternateContent xmlns:mc="http://schemas.openxmlformats.org/markup-compatibility/2006">
              <mc:Choice xmlns:v="urn:schemas-microsoft-com:vml" Requires="v">
                <p:oleObj spid="_x0000_s4126" name="Photo Editor Photo" r:id="rId4" imgW="4114286" imgH="2742857" progId="">
                  <p:embed/>
                </p:oleObj>
              </mc:Choice>
              <mc:Fallback>
                <p:oleObj name="Photo Editor Photo" r:id="rId4" imgW="4114286" imgH="2742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8394"/>
                        <a:ext cx="1566863" cy="1044575"/>
                      </a:xfrm>
                      <a:prstGeom prst="rect">
                        <a:avLst/>
                      </a:prstGeom>
                      <a:noFill/>
                      <a:ln>
                        <a:noFill/>
                      </a:ln>
                      <a:effectLst/>
                      <a:extLst/>
                    </p:spPr>
                  </p:pic>
                </p:oleObj>
              </mc:Fallback>
            </mc:AlternateContent>
          </a:graphicData>
        </a:graphic>
      </p:graphicFrame>
      <p:sp>
        <p:nvSpPr>
          <p:cNvPr id="2" name="TextBox 1"/>
          <p:cNvSpPr txBox="1"/>
          <p:nvPr/>
        </p:nvSpPr>
        <p:spPr>
          <a:xfrm>
            <a:off x="2708888" y="5257800"/>
            <a:ext cx="4377712" cy="1200329"/>
          </a:xfrm>
          <a:prstGeom prst="rect">
            <a:avLst/>
          </a:prstGeom>
          <a:noFill/>
        </p:spPr>
        <p:txBody>
          <a:bodyPr wrap="square" rtlCol="0">
            <a:spAutoFit/>
          </a:bodyPr>
          <a:lstStyle/>
          <a:p>
            <a:pPr algn="ctr"/>
            <a:r>
              <a:rPr lang="en-US" b="1" dirty="0" smtClean="0">
                <a:latin typeface="Trebuchet MS" panose="020B0603020202020204" pitchFamily="34" charset="0"/>
                <a:hlinkClick r:id="rId6"/>
              </a:rPr>
              <a:t>bholland@trinityconsultants.com</a:t>
            </a:r>
          </a:p>
          <a:p>
            <a:pPr algn="ctr"/>
            <a:r>
              <a:rPr lang="en-US" b="1" dirty="0" smtClean="0">
                <a:latin typeface="Trebuchet MS" panose="020B0603020202020204" pitchFamily="34" charset="0"/>
                <a:hlinkClick r:id="rId6"/>
              </a:rPr>
              <a:t>tstefanescu@trinityconsultants.com</a:t>
            </a:r>
            <a:endParaRPr lang="en-US" b="1" dirty="0" smtClean="0">
              <a:latin typeface="Trebuchet MS" panose="020B0603020202020204" pitchFamily="34" charset="0"/>
            </a:endParaRPr>
          </a:p>
          <a:p>
            <a:pPr algn="ctr"/>
            <a:endParaRPr lang="en-US" b="1" dirty="0" smtClean="0">
              <a:latin typeface="Trebuchet MS" panose="020B0603020202020204" pitchFamily="34" charset="0"/>
            </a:endParaRPr>
          </a:p>
          <a:p>
            <a:pPr algn="ctr"/>
            <a:r>
              <a:rPr lang="en-US" b="1" dirty="0" smtClean="0">
                <a:latin typeface="Trebuchet MS" panose="020B0603020202020204" pitchFamily="34" charset="0"/>
              </a:rPr>
              <a:t>Phone: +1 972 661-8881</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790698"/>
            <a:ext cx="2708888" cy="1067302"/>
          </a:xfrm>
          <a:prstGeom prst="rect">
            <a:avLst/>
          </a:prstGeom>
        </p:spPr>
      </p:pic>
    </p:spTree>
    <p:extLst>
      <p:ext uri="{BB962C8B-B14F-4D97-AF65-F5344CB8AC3E}">
        <p14:creationId xmlns:p14="http://schemas.microsoft.com/office/powerpoint/2010/main" val="96533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Introduction</a:t>
            </a:r>
          </a:p>
        </p:txBody>
      </p:sp>
      <p:sp>
        <p:nvSpPr>
          <p:cNvPr id="6147" name="Content Placeholder 2"/>
          <p:cNvSpPr>
            <a:spLocks noGrp="1"/>
          </p:cNvSpPr>
          <p:nvPr>
            <p:ph idx="1"/>
          </p:nvPr>
        </p:nvSpPr>
        <p:spPr>
          <a:xfrm>
            <a:off x="533400" y="1570038"/>
            <a:ext cx="8382000" cy="5059362"/>
          </a:xfrm>
        </p:spPr>
        <p:txBody>
          <a:bodyPr>
            <a:normAutofit fontScale="77500" lnSpcReduction="20000"/>
          </a:bodyPr>
          <a:lstStyle/>
          <a:p>
            <a:r>
              <a:rPr lang="en-US" dirty="0" smtClean="0">
                <a:ea typeface="宋体" pitchFamily="2" charset="-122"/>
              </a:rPr>
              <a:t>Objective: </a:t>
            </a:r>
            <a:endParaRPr lang="en-US" dirty="0" smtClean="0"/>
          </a:p>
          <a:p>
            <a:pPr lvl="1"/>
            <a:r>
              <a:rPr lang="en-US" altLang="zh-CN" dirty="0" smtClean="0">
                <a:ea typeface="宋体" pitchFamily="2" charset="-122"/>
              </a:rPr>
              <a:t>Examine the </a:t>
            </a:r>
            <a:r>
              <a:rPr lang="en-US" dirty="0"/>
              <a:t>relative magnitude of the errors in these </a:t>
            </a:r>
            <a:r>
              <a:rPr lang="en-US" dirty="0" smtClean="0"/>
              <a:t>met data </a:t>
            </a:r>
            <a:r>
              <a:rPr lang="en-US" dirty="0"/>
              <a:t>sources </a:t>
            </a:r>
            <a:r>
              <a:rPr lang="en-US" dirty="0" smtClean="0"/>
              <a:t>in two </a:t>
            </a:r>
            <a:r>
              <a:rPr lang="en-US" dirty="0"/>
              <a:t>case </a:t>
            </a:r>
            <a:r>
              <a:rPr lang="en-US" dirty="0" smtClean="0"/>
              <a:t>studies</a:t>
            </a:r>
            <a:endParaRPr lang="en-US" dirty="0"/>
          </a:p>
          <a:p>
            <a:pPr lvl="2"/>
            <a:r>
              <a:rPr lang="en-US" dirty="0" smtClean="0"/>
              <a:t>Facility located </a:t>
            </a:r>
            <a:r>
              <a:rPr lang="en-US" dirty="0"/>
              <a:t>in relatively flat </a:t>
            </a:r>
            <a:r>
              <a:rPr lang="en-US" dirty="0" smtClean="0"/>
              <a:t>terrain</a:t>
            </a:r>
          </a:p>
          <a:p>
            <a:pPr lvl="2"/>
            <a:r>
              <a:rPr lang="en-US" dirty="0" smtClean="0"/>
              <a:t>Facility located </a:t>
            </a:r>
            <a:r>
              <a:rPr lang="en-US" dirty="0"/>
              <a:t>in complex </a:t>
            </a:r>
            <a:r>
              <a:rPr lang="en-US" dirty="0" smtClean="0"/>
              <a:t>terrain </a:t>
            </a:r>
          </a:p>
          <a:p>
            <a:r>
              <a:rPr lang="en-US" dirty="0" smtClean="0"/>
              <a:t>Met data in both cases:</a:t>
            </a:r>
            <a:endParaRPr lang="en-US" dirty="0"/>
          </a:p>
          <a:p>
            <a:pPr lvl="1"/>
            <a:r>
              <a:rPr lang="en-US" dirty="0"/>
              <a:t>An on-site </a:t>
            </a:r>
            <a:r>
              <a:rPr lang="en-US" dirty="0" smtClean="0"/>
              <a:t>met station </a:t>
            </a:r>
            <a:r>
              <a:rPr lang="en-US" dirty="0"/>
              <a:t>is used as “truth”</a:t>
            </a:r>
          </a:p>
          <a:p>
            <a:pPr lvl="1"/>
            <a:r>
              <a:rPr lang="en-US" dirty="0"/>
              <a:t>Met data taken from:</a:t>
            </a:r>
          </a:p>
          <a:p>
            <a:pPr lvl="2"/>
            <a:r>
              <a:rPr lang="en-US" dirty="0"/>
              <a:t>A moderately distant airport station </a:t>
            </a:r>
          </a:p>
          <a:p>
            <a:pPr lvl="2"/>
            <a:r>
              <a:rPr lang="en-US" dirty="0"/>
              <a:t>The closest grid cell of a WRF model run </a:t>
            </a:r>
          </a:p>
          <a:p>
            <a:pPr lvl="2"/>
            <a:r>
              <a:rPr lang="en-US" dirty="0"/>
              <a:t>Both are compared to the on-site station’s observations to quantify the relative error of each</a:t>
            </a:r>
          </a:p>
          <a:p>
            <a:r>
              <a:rPr lang="en-US" dirty="0"/>
              <a:t>AERMOD model runs </a:t>
            </a:r>
            <a:r>
              <a:rPr lang="en-US" dirty="0" smtClean="0"/>
              <a:t>using </a:t>
            </a:r>
            <a:r>
              <a:rPr lang="en-US" dirty="0"/>
              <a:t>each data source (site specific “truth”, distant airport, and WRF) to quantify the extent to which error in each met source translates into dispersion model result </a:t>
            </a:r>
            <a:r>
              <a:rPr lang="en-US" dirty="0" smtClean="0"/>
              <a:t>error </a:t>
            </a:r>
          </a:p>
        </p:txBody>
      </p:sp>
    </p:spTree>
    <p:extLst>
      <p:ext uri="{BB962C8B-B14F-4D97-AF65-F5344CB8AC3E}">
        <p14:creationId xmlns:p14="http://schemas.microsoft.com/office/powerpoint/2010/main" val="427089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800600"/>
          </a:xfrm>
        </p:spPr>
        <p:txBody>
          <a:bodyPr>
            <a:normAutofit fontScale="85000" lnSpcReduction="20000"/>
          </a:bodyPr>
          <a:lstStyle/>
          <a:p>
            <a:r>
              <a:rPr lang="en-US" dirty="0" smtClean="0">
                <a:ea typeface="宋体" pitchFamily="2" charset="-122"/>
              </a:rPr>
              <a:t>Simple Terrain Case Study</a:t>
            </a:r>
          </a:p>
          <a:p>
            <a:pPr lvl="1"/>
            <a:r>
              <a:rPr lang="en-US" dirty="0" err="1"/>
              <a:t>Wallisville</a:t>
            </a:r>
            <a:r>
              <a:rPr lang="en-US" dirty="0"/>
              <a:t> Road </a:t>
            </a:r>
            <a:r>
              <a:rPr lang="en-US" dirty="0" smtClean="0">
                <a:ea typeface="宋体" pitchFamily="2" charset="-122"/>
              </a:rPr>
              <a:t>air quality monitor location </a:t>
            </a:r>
            <a:r>
              <a:rPr lang="en-US" dirty="0" smtClean="0"/>
              <a:t>near </a:t>
            </a:r>
            <a:r>
              <a:rPr lang="en-US" dirty="0"/>
              <a:t>Houston, TX (AQS: </a:t>
            </a:r>
            <a:r>
              <a:rPr lang="en-US" dirty="0" smtClean="0"/>
              <a:t>48-201-0617) was used as source location</a:t>
            </a:r>
          </a:p>
          <a:p>
            <a:pPr lvl="2"/>
            <a:r>
              <a:rPr lang="en-US" dirty="0" smtClean="0"/>
              <a:t>Onsite data from the monitor was used as “true” met conditions at the site</a:t>
            </a:r>
          </a:p>
          <a:p>
            <a:pPr lvl="1"/>
            <a:r>
              <a:rPr lang="en-US" dirty="0" smtClean="0"/>
              <a:t>NWS airport met data taken from George </a:t>
            </a:r>
            <a:r>
              <a:rPr lang="en-US" dirty="0"/>
              <a:t>Bush Intercontinental </a:t>
            </a:r>
            <a:r>
              <a:rPr lang="en-US" dirty="0" smtClean="0"/>
              <a:t>(KIAH)</a:t>
            </a:r>
            <a:endParaRPr lang="en-US" dirty="0"/>
          </a:p>
          <a:p>
            <a:pPr lvl="1"/>
            <a:r>
              <a:rPr lang="en-US" dirty="0" smtClean="0"/>
              <a:t>WRF dataset extracted from the nearest </a:t>
            </a:r>
            <a:r>
              <a:rPr lang="en-US" dirty="0" err="1" smtClean="0"/>
              <a:t>gridpoint</a:t>
            </a:r>
            <a:r>
              <a:rPr lang="en-US" dirty="0" smtClean="0"/>
              <a:t> of a 12 km resolution national WRF simulation obtained from US EPA</a:t>
            </a:r>
          </a:p>
          <a:p>
            <a:r>
              <a:rPr lang="en-US" dirty="0" smtClean="0"/>
              <a:t>Data from January-December 2007 was used </a:t>
            </a:r>
          </a:p>
          <a:p>
            <a:pPr lvl="1"/>
            <a:r>
              <a:rPr lang="en-US" dirty="0"/>
              <a:t>M</a:t>
            </a:r>
            <a:r>
              <a:rPr lang="en-US" dirty="0" smtClean="0"/>
              <a:t>ost </a:t>
            </a:r>
            <a:r>
              <a:rPr lang="en-US" dirty="0"/>
              <a:t>recent year available from all three data </a:t>
            </a:r>
            <a:r>
              <a:rPr lang="en-US" dirty="0" smtClean="0"/>
              <a:t>sources</a:t>
            </a:r>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207493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73" t="30829" r="9979"/>
          <a:stretch/>
        </p:blipFill>
        <p:spPr bwMode="auto">
          <a:xfrm>
            <a:off x="746853" y="1219200"/>
            <a:ext cx="7650294"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298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572000"/>
          </a:xfrm>
        </p:spPr>
        <p:txBody>
          <a:bodyPr>
            <a:normAutofit fontScale="85000" lnSpcReduction="20000"/>
          </a:bodyPr>
          <a:lstStyle/>
          <a:p>
            <a:r>
              <a:rPr lang="en-US" dirty="0" smtClean="0">
                <a:ea typeface="宋体" pitchFamily="2" charset="-122"/>
              </a:rPr>
              <a:t>Complex Terrain Case Study</a:t>
            </a:r>
          </a:p>
          <a:p>
            <a:pPr lvl="1"/>
            <a:r>
              <a:rPr lang="en-US" dirty="0" err="1" smtClean="0"/>
              <a:t>Wamsutter</a:t>
            </a:r>
            <a:r>
              <a:rPr lang="en-US" dirty="0" smtClean="0"/>
              <a:t>, WY </a:t>
            </a:r>
            <a:r>
              <a:rPr lang="en-US" dirty="0" smtClean="0">
                <a:ea typeface="宋体" pitchFamily="2" charset="-122"/>
              </a:rPr>
              <a:t>air </a:t>
            </a:r>
            <a:r>
              <a:rPr lang="en-US" dirty="0">
                <a:ea typeface="宋体" pitchFamily="2" charset="-122"/>
              </a:rPr>
              <a:t>quality monitor location </a:t>
            </a:r>
            <a:r>
              <a:rPr lang="en-US" dirty="0" smtClean="0"/>
              <a:t>(</a:t>
            </a:r>
            <a:r>
              <a:rPr lang="en-US" dirty="0"/>
              <a:t>AQS: 56-037-0200</a:t>
            </a:r>
            <a:r>
              <a:rPr lang="en-US" dirty="0" smtClean="0"/>
              <a:t>) </a:t>
            </a:r>
            <a:r>
              <a:rPr lang="en-US" dirty="0"/>
              <a:t>was used as source location</a:t>
            </a:r>
          </a:p>
          <a:p>
            <a:pPr lvl="2"/>
            <a:r>
              <a:rPr lang="en-US" dirty="0"/>
              <a:t>Onsite data from the monitor was used as </a:t>
            </a:r>
            <a:r>
              <a:rPr lang="en-US" dirty="0" smtClean="0"/>
              <a:t>“</a:t>
            </a:r>
            <a:r>
              <a:rPr lang="en-US" dirty="0"/>
              <a:t>true” met conditions at the </a:t>
            </a:r>
            <a:r>
              <a:rPr lang="en-US" dirty="0" smtClean="0"/>
              <a:t>site</a:t>
            </a:r>
            <a:endParaRPr lang="en-US" dirty="0" smtClean="0">
              <a:ea typeface="宋体" pitchFamily="2" charset="-122"/>
            </a:endParaRPr>
          </a:p>
          <a:p>
            <a:pPr lvl="1"/>
            <a:r>
              <a:rPr lang="en-US" dirty="0"/>
              <a:t>NWS airport </a:t>
            </a:r>
            <a:r>
              <a:rPr lang="en-US" dirty="0" smtClean="0"/>
              <a:t>met data </a:t>
            </a:r>
            <a:r>
              <a:rPr lang="en-US" dirty="0"/>
              <a:t>was taken from the Rock Springs, Wyoming Airport (KRKS</a:t>
            </a:r>
            <a:r>
              <a:rPr lang="en-US" dirty="0" smtClean="0"/>
              <a:t>)</a:t>
            </a:r>
          </a:p>
          <a:p>
            <a:pPr lvl="1"/>
            <a:r>
              <a:rPr lang="en-US" dirty="0" smtClean="0"/>
              <a:t>WRF dataset extracted from the nearest </a:t>
            </a:r>
            <a:r>
              <a:rPr lang="en-US" dirty="0" err="1" smtClean="0"/>
              <a:t>gridpoint</a:t>
            </a:r>
            <a:r>
              <a:rPr lang="en-US" dirty="0" smtClean="0"/>
              <a:t> of a 12 km resolution national WRF simulation obtained from US EPA</a:t>
            </a:r>
          </a:p>
          <a:p>
            <a:r>
              <a:rPr lang="en-US" dirty="0" smtClean="0"/>
              <a:t>Data from January-December 2008 was used</a:t>
            </a:r>
          </a:p>
          <a:p>
            <a:pPr lvl="1"/>
            <a:r>
              <a:rPr lang="en-US" dirty="0" smtClean="0"/>
              <a:t>Most </a:t>
            </a:r>
            <a:r>
              <a:rPr lang="en-US" dirty="0"/>
              <a:t>recent year available from all three data </a:t>
            </a:r>
            <a:r>
              <a:rPr lang="en-US" dirty="0" smtClean="0"/>
              <a:t>sources</a:t>
            </a:r>
            <a:endParaRPr lang="en-US" dirty="0"/>
          </a:p>
          <a:p>
            <a:endParaRPr lang="en-US" dirty="0" smtClean="0"/>
          </a:p>
          <a:p>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82928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572000"/>
          </a:xfrm>
        </p:spPr>
        <p:txBody>
          <a:bodyPr>
            <a:normAutofit/>
          </a:bodyPr>
          <a:lstStyle/>
          <a:p>
            <a:endParaRPr lang="en-US" dirty="0" smtClean="0"/>
          </a:p>
          <a:p>
            <a:endParaRPr lang="en-US" altLang="zh-CN" dirty="0" smtClean="0">
              <a:ea typeface="宋体" pitchFamily="2" charset="-122"/>
            </a:endParaRPr>
          </a:p>
          <a:p>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446" t="7819" r="7225" b="13440"/>
          <a:stretch/>
        </p:blipFill>
        <p:spPr bwMode="auto">
          <a:xfrm>
            <a:off x="391262" y="1235743"/>
            <a:ext cx="8361475" cy="49945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56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114800"/>
          </a:xfrm>
        </p:spPr>
        <p:txBody>
          <a:bodyPr>
            <a:normAutofit fontScale="77500" lnSpcReduction="20000"/>
          </a:bodyPr>
          <a:lstStyle/>
          <a:p>
            <a:r>
              <a:rPr lang="en-US" dirty="0" smtClean="0">
                <a:ea typeface="宋体" pitchFamily="2" charset="-122"/>
              </a:rPr>
              <a:t>Meteorological Data Processing</a:t>
            </a:r>
          </a:p>
          <a:p>
            <a:pPr lvl="1"/>
            <a:r>
              <a:rPr lang="en-US" dirty="0" smtClean="0">
                <a:ea typeface="宋体" pitchFamily="2" charset="-122"/>
              </a:rPr>
              <a:t>All 6 datasets were processed with the latest version of AERMET </a:t>
            </a:r>
          </a:p>
          <a:p>
            <a:pPr lvl="2"/>
            <a:r>
              <a:rPr lang="en-US" dirty="0" smtClean="0">
                <a:ea typeface="宋体" pitchFamily="2" charset="-122"/>
              </a:rPr>
              <a:t>WRF data extracted into </a:t>
            </a:r>
            <a:r>
              <a:rPr lang="en-US" dirty="0"/>
              <a:t>simulated surface and onsite point data files using U.S. EPA’s MMIF </a:t>
            </a:r>
            <a:r>
              <a:rPr lang="en-US" dirty="0" smtClean="0"/>
              <a:t>tool, then processed through </a:t>
            </a:r>
            <a:r>
              <a:rPr lang="en-US" dirty="0"/>
              <a:t>AERMET to ensure as much consistency as possible with the “truth” and airport </a:t>
            </a:r>
            <a:r>
              <a:rPr lang="en-US" dirty="0" smtClean="0"/>
              <a:t>datasets</a:t>
            </a:r>
          </a:p>
          <a:p>
            <a:pPr lvl="2"/>
            <a:r>
              <a:rPr lang="en-US" dirty="0" smtClean="0"/>
              <a:t>Airport data incorporates 1-minute wind data using AERMINUTE </a:t>
            </a:r>
          </a:p>
          <a:p>
            <a:pPr lvl="1"/>
            <a:r>
              <a:rPr lang="en-US" dirty="0" smtClean="0"/>
              <a:t>All datasets used the same 0.5 m/s wind threshold, with winds below that being treated as calm hours (and thus being ignored by AERMOD)</a:t>
            </a:r>
          </a:p>
          <a:p>
            <a:pPr lvl="1"/>
            <a:r>
              <a:rPr lang="en-US" dirty="0" smtClean="0"/>
              <a:t>AERSURFACE was used to analyze the land use for the “truth” and airport datasets, while WRF </a:t>
            </a:r>
            <a:r>
              <a:rPr lang="en-US" dirty="0"/>
              <a:t>land use </a:t>
            </a:r>
            <a:r>
              <a:rPr lang="en-US" dirty="0" smtClean="0"/>
              <a:t>as extracted </a:t>
            </a:r>
            <a:r>
              <a:rPr lang="en-US" dirty="0"/>
              <a:t>by </a:t>
            </a:r>
            <a:r>
              <a:rPr lang="en-US" dirty="0" smtClean="0"/>
              <a:t>MMIF was used </a:t>
            </a:r>
            <a:r>
              <a:rPr lang="en-US" dirty="0"/>
              <a:t>for the WRF </a:t>
            </a:r>
            <a:r>
              <a:rPr lang="en-US" dirty="0" smtClean="0"/>
              <a:t>datasets</a:t>
            </a:r>
          </a:p>
          <a:p>
            <a:pPr lvl="1"/>
            <a:endParaRPr lang="en-US" dirty="0"/>
          </a:p>
          <a:p>
            <a:endParaRPr lang="en-US" b="1" dirty="0">
              <a:solidFill>
                <a:srgbClr val="FF0000"/>
              </a:solidFill>
            </a:endParaRPr>
          </a:p>
          <a:p>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1378105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Methods</a:t>
            </a:r>
            <a:endParaRPr lang="en-US" dirty="0" smtClean="0"/>
          </a:p>
        </p:txBody>
      </p:sp>
      <p:sp>
        <p:nvSpPr>
          <p:cNvPr id="6147" name="Content Placeholder 2"/>
          <p:cNvSpPr>
            <a:spLocks noGrp="1"/>
          </p:cNvSpPr>
          <p:nvPr>
            <p:ph idx="1"/>
          </p:nvPr>
        </p:nvSpPr>
        <p:spPr>
          <a:xfrm>
            <a:off x="533400" y="1676400"/>
            <a:ext cx="8229600" cy="4572000"/>
          </a:xfrm>
        </p:spPr>
        <p:txBody>
          <a:bodyPr>
            <a:normAutofit fontScale="92500"/>
          </a:bodyPr>
          <a:lstStyle/>
          <a:p>
            <a:r>
              <a:rPr lang="en-US" dirty="0" smtClean="0">
                <a:ea typeface="宋体" pitchFamily="2" charset="-122"/>
              </a:rPr>
              <a:t>Meteorological Data Processing (</a:t>
            </a:r>
            <a:r>
              <a:rPr lang="en-US" dirty="0" err="1" smtClean="0">
                <a:ea typeface="宋体" pitchFamily="2" charset="-122"/>
              </a:rPr>
              <a:t>con’t</a:t>
            </a:r>
            <a:r>
              <a:rPr lang="en-US" dirty="0" smtClean="0">
                <a:ea typeface="宋体" pitchFamily="2" charset="-122"/>
              </a:rPr>
              <a:t>)</a:t>
            </a:r>
          </a:p>
          <a:p>
            <a:pPr lvl="1"/>
            <a:r>
              <a:rPr lang="en-US" dirty="0" smtClean="0"/>
              <a:t>ADJ_U* option in AERMET</a:t>
            </a:r>
          </a:p>
          <a:p>
            <a:pPr lvl="2"/>
            <a:r>
              <a:rPr lang="en-US" dirty="0" smtClean="0"/>
              <a:t>Intended to offset </a:t>
            </a:r>
            <a:r>
              <a:rPr lang="en-US" dirty="0"/>
              <a:t>AERMOD’s tendency to </a:t>
            </a:r>
            <a:r>
              <a:rPr lang="en-US" dirty="0" smtClean="0"/>
              <a:t>over-predict </a:t>
            </a:r>
            <a:r>
              <a:rPr lang="en-US" dirty="0"/>
              <a:t>concentrations from near-ground sources under stable, low wind conditions</a:t>
            </a:r>
            <a:endParaRPr lang="en-US" dirty="0" smtClean="0"/>
          </a:p>
          <a:p>
            <a:pPr lvl="2"/>
            <a:r>
              <a:rPr lang="en-US" dirty="0"/>
              <a:t>A</a:t>
            </a:r>
            <a:r>
              <a:rPr lang="en-US" dirty="0" smtClean="0"/>
              <a:t>pplied to the airport and WRF met datasets in accordance with US EPA guidance</a:t>
            </a:r>
          </a:p>
          <a:p>
            <a:pPr lvl="2"/>
            <a:r>
              <a:rPr lang="en-US" dirty="0" smtClean="0"/>
              <a:t>Not applied to the “truth” datasets </a:t>
            </a:r>
          </a:p>
          <a:p>
            <a:pPr lvl="3"/>
            <a:r>
              <a:rPr lang="en-US" dirty="0" smtClean="0"/>
              <a:t>The onsite stations used as “truth” include hourly </a:t>
            </a:r>
            <a:r>
              <a:rPr lang="en-US" dirty="0"/>
              <a:t>σ</a:t>
            </a:r>
            <a:r>
              <a:rPr lang="en-US" baseline="-25000" dirty="0"/>
              <a:t>ϴ</a:t>
            </a:r>
            <a:r>
              <a:rPr lang="en-US" dirty="0"/>
              <a:t> (standard deviation of horizontal wind direction) </a:t>
            </a:r>
            <a:r>
              <a:rPr lang="en-US" dirty="0" smtClean="0"/>
              <a:t>data</a:t>
            </a:r>
            <a:endParaRPr lang="en-US" dirty="0"/>
          </a:p>
          <a:p>
            <a:pPr lvl="3"/>
            <a:r>
              <a:rPr lang="en-US" dirty="0" smtClean="0"/>
              <a:t>US EPA guidance on use of ADJ_U* </a:t>
            </a:r>
            <a:r>
              <a:rPr lang="en-US" dirty="0"/>
              <a:t>recommends that it not be used if direct measurements of turbulence are available</a:t>
            </a:r>
            <a:endParaRPr lang="en-US" dirty="0" smtClean="0"/>
          </a:p>
          <a:p>
            <a:pPr lvl="1"/>
            <a:endParaRPr lang="en-US" dirty="0"/>
          </a:p>
          <a:p>
            <a:endParaRPr lang="en-US" b="1" dirty="0">
              <a:solidFill>
                <a:srgbClr val="FF0000"/>
              </a:solidFill>
            </a:endParaRPr>
          </a:p>
          <a:p>
            <a:endParaRPr lang="en-US" altLang="zh-CN" dirty="0" smtClean="0">
              <a:ea typeface="宋体" pitchFamily="2" charset="-122"/>
            </a:endParaRPr>
          </a:p>
          <a:p>
            <a:endParaRPr lang="en-US" dirty="0" smtClean="0"/>
          </a:p>
        </p:txBody>
      </p:sp>
    </p:spTree>
    <p:extLst>
      <p:ext uri="{BB962C8B-B14F-4D97-AF65-F5344CB8AC3E}">
        <p14:creationId xmlns:p14="http://schemas.microsoft.com/office/powerpoint/2010/main" val="276039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house standard o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27296</TotalTime>
  <Words>2817</Words>
  <Application>Microsoft Office PowerPoint</Application>
  <PresentationFormat>On-screen Show (4:3)</PresentationFormat>
  <Paragraphs>376</Paragraphs>
  <Slides>21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宋体</vt:lpstr>
      <vt:lpstr>Arial</vt:lpstr>
      <vt:lpstr>Calibri</vt:lpstr>
      <vt:lpstr>Times New Roman</vt:lpstr>
      <vt:lpstr>Trebuchet MS</vt:lpstr>
      <vt:lpstr>Wingdings</vt:lpstr>
      <vt:lpstr>In-house standard option</vt:lpstr>
      <vt:lpstr>Photo Editor Photo</vt:lpstr>
      <vt:lpstr>Representative Meteorological Data for AERMOD: A Case Study of WRF-Extracted Data Versus Nearby Airport Data</vt:lpstr>
      <vt:lpstr>Introduction</vt:lpstr>
      <vt:lpstr>Introduction</vt:lpstr>
      <vt:lpstr>Methods</vt:lpstr>
      <vt:lpstr>Methods</vt:lpstr>
      <vt:lpstr>Methods</vt:lpstr>
      <vt:lpstr>Methods</vt:lpstr>
      <vt:lpstr>Methods</vt:lpstr>
      <vt:lpstr>Methods</vt:lpstr>
      <vt:lpstr>Methods</vt:lpstr>
      <vt:lpstr>Results</vt:lpstr>
      <vt:lpstr>Results</vt:lpstr>
      <vt:lpstr>Comparison of AERMOD Results</vt:lpstr>
      <vt:lpstr>Comparison of AERMOD Results</vt:lpstr>
      <vt:lpstr>Comparison of AERMOD Results</vt:lpstr>
      <vt:lpstr>Comparison of AERMOD Results</vt:lpstr>
      <vt:lpstr>Conclusions </vt:lpstr>
      <vt:lpstr>Conclusions </vt:lpstr>
      <vt:lpstr>Conclusions </vt:lpstr>
      <vt:lpstr>Conclusions </vt:lpstr>
      <vt:lpstr>Questions?</vt:lpstr>
    </vt:vector>
  </TitlesOfParts>
  <Company>Trinity Consultants,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Dalton</dc:creator>
  <cp:lastModifiedBy>Tiffany Stefanescu</cp:lastModifiedBy>
  <cp:revision>689</cp:revision>
  <dcterms:created xsi:type="dcterms:W3CDTF">2012-01-20T17:50:06Z</dcterms:created>
  <dcterms:modified xsi:type="dcterms:W3CDTF">2017-10-23T16:21:54Z</dcterms:modified>
</cp:coreProperties>
</file>